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18"/>
  </p:notesMasterIdLst>
  <p:handoutMasterIdLst>
    <p:handoutMasterId r:id="rId119"/>
  </p:handoutMasterIdLst>
  <p:sldIdLst>
    <p:sldId id="543" r:id="rId2"/>
    <p:sldId id="559" r:id="rId3"/>
    <p:sldId id="560" r:id="rId4"/>
    <p:sldId id="561" r:id="rId5"/>
    <p:sldId id="462" r:id="rId6"/>
    <p:sldId id="566" r:id="rId7"/>
    <p:sldId id="2134805930" r:id="rId8"/>
    <p:sldId id="2134806177" r:id="rId9"/>
    <p:sldId id="2134806178" r:id="rId10"/>
    <p:sldId id="2134805924" r:id="rId11"/>
    <p:sldId id="2134805925" r:id="rId12"/>
    <p:sldId id="2134805926" r:id="rId13"/>
    <p:sldId id="2134805935" r:id="rId14"/>
    <p:sldId id="2134806157" r:id="rId15"/>
    <p:sldId id="2134806142" r:id="rId16"/>
    <p:sldId id="412" r:id="rId17"/>
    <p:sldId id="473" r:id="rId18"/>
    <p:sldId id="2134806188" r:id="rId19"/>
    <p:sldId id="2134806237" r:id="rId20"/>
    <p:sldId id="2134806190" r:id="rId21"/>
    <p:sldId id="2134806191" r:id="rId22"/>
    <p:sldId id="2134805939" r:id="rId23"/>
    <p:sldId id="5320" r:id="rId24"/>
    <p:sldId id="2134806073" r:id="rId25"/>
    <p:sldId id="498" r:id="rId26"/>
    <p:sldId id="2134806002" r:id="rId27"/>
    <p:sldId id="2134806234" r:id="rId28"/>
    <p:sldId id="2134806235" r:id="rId29"/>
    <p:sldId id="2134805904" r:id="rId30"/>
    <p:sldId id="2134805944" r:id="rId31"/>
    <p:sldId id="2134806201" r:id="rId32"/>
    <p:sldId id="2134805946" r:id="rId33"/>
    <p:sldId id="2134806158" r:id="rId34"/>
    <p:sldId id="2134806159" r:id="rId35"/>
    <p:sldId id="2134806010" r:id="rId36"/>
    <p:sldId id="2134806011" r:id="rId37"/>
    <p:sldId id="2134806074" r:id="rId38"/>
    <p:sldId id="2134806012" r:id="rId39"/>
    <p:sldId id="2134806013" r:id="rId40"/>
    <p:sldId id="2134806014" r:id="rId41"/>
    <p:sldId id="2134806015" r:id="rId42"/>
    <p:sldId id="2134806016" r:id="rId43"/>
    <p:sldId id="2134806017" r:id="rId44"/>
    <p:sldId id="2134806018" r:id="rId45"/>
    <p:sldId id="2134806021" r:id="rId46"/>
    <p:sldId id="2134806022" r:id="rId47"/>
    <p:sldId id="2134806075" r:id="rId48"/>
    <p:sldId id="2134806160" r:id="rId49"/>
    <p:sldId id="2134806161" r:id="rId50"/>
    <p:sldId id="2134806232" r:id="rId51"/>
    <p:sldId id="2134806233" r:id="rId52"/>
    <p:sldId id="2134806164" r:id="rId53"/>
    <p:sldId id="2134806248" r:id="rId54"/>
    <p:sldId id="2134806250" r:id="rId55"/>
    <p:sldId id="2134806239" r:id="rId56"/>
    <p:sldId id="2134806240" r:id="rId57"/>
    <p:sldId id="2134806149" r:id="rId58"/>
    <p:sldId id="2134805963" r:id="rId59"/>
    <p:sldId id="2134805964" r:id="rId60"/>
    <p:sldId id="2134806034" r:id="rId61"/>
    <p:sldId id="2134806154" r:id="rId62"/>
    <p:sldId id="2134806090" r:id="rId63"/>
    <p:sldId id="2134806252" r:id="rId64"/>
    <p:sldId id="2134806148" r:id="rId65"/>
    <p:sldId id="2134806256" r:id="rId66"/>
    <p:sldId id="2134806136" r:id="rId67"/>
    <p:sldId id="2134806137" r:id="rId68"/>
    <p:sldId id="2134806138" r:id="rId69"/>
    <p:sldId id="2134806045" r:id="rId70"/>
    <p:sldId id="2134806152" r:id="rId71"/>
    <p:sldId id="2134806080" r:id="rId72"/>
    <p:sldId id="2134806082" r:id="rId73"/>
    <p:sldId id="2134806081" r:id="rId74"/>
    <p:sldId id="2134806047" r:id="rId75"/>
    <p:sldId id="2134806174" r:id="rId76"/>
    <p:sldId id="2134806173" r:id="rId77"/>
    <p:sldId id="2134806175" r:id="rId78"/>
    <p:sldId id="2134806127" r:id="rId79"/>
    <p:sldId id="2134806151" r:id="rId80"/>
    <p:sldId id="2134805977" r:id="rId81"/>
    <p:sldId id="2134806084" r:id="rId82"/>
    <p:sldId id="2134806023" r:id="rId83"/>
    <p:sldId id="2134806095" r:id="rId84"/>
    <p:sldId id="2134806242" r:id="rId85"/>
    <p:sldId id="2134806243" r:id="rId86"/>
    <p:sldId id="2134806120" r:id="rId87"/>
    <p:sldId id="2134805973" r:id="rId88"/>
    <p:sldId id="2134806020" r:id="rId89"/>
    <p:sldId id="2134806048" r:id="rId90"/>
    <p:sldId id="2134806241" r:id="rId91"/>
    <p:sldId id="2134806098" r:id="rId92"/>
    <p:sldId id="2134806099" r:id="rId93"/>
    <p:sldId id="2134806112" r:id="rId94"/>
    <p:sldId id="2134806128" r:id="rId95"/>
    <p:sldId id="2134806129" r:id="rId96"/>
    <p:sldId id="2134806170" r:id="rId97"/>
    <p:sldId id="2134806144" r:id="rId98"/>
    <p:sldId id="2134806146" r:id="rId99"/>
    <p:sldId id="2134806131" r:id="rId100"/>
    <p:sldId id="2134806130" r:id="rId101"/>
    <p:sldId id="2134806249" r:id="rId102"/>
    <p:sldId id="2134806113" r:id="rId103"/>
    <p:sldId id="2134806121" r:id="rId104"/>
    <p:sldId id="2134805985" r:id="rId105"/>
    <p:sldId id="2134806024" r:id="rId106"/>
    <p:sldId id="2134806025" r:id="rId107"/>
    <p:sldId id="2134806026" r:id="rId108"/>
    <p:sldId id="2134806255" r:id="rId109"/>
    <p:sldId id="2134806085" r:id="rId110"/>
    <p:sldId id="2134806117" r:id="rId111"/>
    <p:sldId id="2134806118" r:id="rId112"/>
    <p:sldId id="2134806126" r:id="rId113"/>
    <p:sldId id="2134806027" r:id="rId114"/>
    <p:sldId id="2134806134" r:id="rId115"/>
    <p:sldId id="2134806253" r:id="rId116"/>
    <p:sldId id="2134806254" r:id="rId117"/>
  </p:sldIdLst>
  <p:sldSz cx="10080625" cy="71993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48" autoAdjust="0"/>
    <p:restoredTop sz="95796" autoAdjust="0"/>
  </p:normalViewPr>
  <p:slideViewPr>
    <p:cSldViewPr snapToGrid="0">
      <p:cViewPr varScale="1">
        <p:scale>
          <a:sx n="69" d="100"/>
          <a:sy n="69" d="100"/>
        </p:scale>
        <p:origin x="1504" y="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A572725-A0FA-4F93-BFF7-9A34C9362741}"/>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2EFF6AB-5814-4B9A-86E9-3D53379AFB3A}"/>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F8CB20CB-F3FA-414B-B9BE-2487E20EC5D1}" type="datetimeFigureOut">
              <a:rPr kumimoji="1" lang="ja-JP" altLang="en-US" smtClean="0"/>
              <a:t>2026/2/13</a:t>
            </a:fld>
            <a:endParaRPr kumimoji="1" lang="ja-JP" altLang="en-US"/>
          </a:p>
        </p:txBody>
      </p:sp>
      <p:sp>
        <p:nvSpPr>
          <p:cNvPr id="4" name="フッター プレースホルダー 3">
            <a:extLst>
              <a:ext uri="{FF2B5EF4-FFF2-40B4-BE49-F238E27FC236}">
                <a16:creationId xmlns:a16="http://schemas.microsoft.com/office/drawing/2014/main" id="{EAEF53D5-E1E3-4CB1-BB73-9DFFE581AEC8}"/>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5A91439-8208-49CD-A579-E929E5D4995A}"/>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0A0A7D08-5E69-40A3-891E-C2D63427C150}" type="slidenum">
              <a:rPr kumimoji="1" lang="ja-JP" altLang="en-US" smtClean="0"/>
              <a:t>‹#›</a:t>
            </a:fld>
            <a:endParaRPr kumimoji="1" lang="ja-JP" altLang="en-US"/>
          </a:p>
        </p:txBody>
      </p:sp>
    </p:spTree>
    <p:extLst>
      <p:ext uri="{BB962C8B-B14F-4D97-AF65-F5344CB8AC3E}">
        <p14:creationId xmlns:p14="http://schemas.microsoft.com/office/powerpoint/2010/main" val="3940782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9092FB8-FD18-40AE-9D22-BEC6B050F390}" type="datetimeFigureOut">
              <a:rPr kumimoji="1" lang="ja-JP" altLang="en-US" smtClean="0"/>
              <a:t>2026/2/13</a:t>
            </a:fld>
            <a:endParaRPr kumimoji="1" lang="ja-JP" altLang="en-US" dirty="0"/>
          </a:p>
        </p:txBody>
      </p:sp>
      <p:sp>
        <p:nvSpPr>
          <p:cNvPr id="4" name="スライド イメージ プレースホルダー 3"/>
          <p:cNvSpPr>
            <a:spLocks noGrp="1" noRot="1" noChangeAspect="1"/>
          </p:cNvSpPr>
          <p:nvPr>
            <p:ph type="sldImg" idx="2"/>
          </p:nvPr>
        </p:nvSpPr>
        <p:spPr>
          <a:xfrm>
            <a:off x="1055688" y="1243013"/>
            <a:ext cx="4695825"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D89AF42-F142-4625-B4CD-E321CA960B6D}" type="slidenum">
              <a:rPr kumimoji="1" lang="ja-JP" altLang="en-US" smtClean="0"/>
              <a:t>‹#›</a:t>
            </a:fld>
            <a:endParaRPr kumimoji="1" lang="ja-JP" altLang="en-US" dirty="0"/>
          </a:p>
        </p:txBody>
      </p:sp>
    </p:spTree>
    <p:extLst>
      <p:ext uri="{BB962C8B-B14F-4D97-AF65-F5344CB8AC3E}">
        <p14:creationId xmlns:p14="http://schemas.microsoft.com/office/powerpoint/2010/main" val="1449509971"/>
      </p:ext>
    </p:extLst>
  </p:cSld>
  <p:clrMap bg1="lt1" tx1="dk1" bg2="lt2" tx2="dk2" accent1="accent1" accent2="accent2" accent3="accent3" accent4="accent4" accent5="accent5" accent6="accent6" hlink="hlink" folHlink="folHlink"/>
  <p:hf hdr="0" ftr="0" dt="0"/>
  <p:notesStyle>
    <a:lvl1pPr marL="0" algn="l" defTabSz="942472" rtl="0" eaLnBrk="1" latinLnBrk="0" hangingPunct="1">
      <a:defRPr kumimoji="1" sz="1237" kern="1200">
        <a:solidFill>
          <a:schemeClr val="tx1"/>
        </a:solidFill>
        <a:latin typeface="+mn-lt"/>
        <a:ea typeface="+mn-ea"/>
        <a:cs typeface="+mn-cs"/>
      </a:defRPr>
    </a:lvl1pPr>
    <a:lvl2pPr marL="471236" algn="l" defTabSz="942472" rtl="0" eaLnBrk="1" latinLnBrk="0" hangingPunct="1">
      <a:defRPr kumimoji="1" sz="1237" kern="1200">
        <a:solidFill>
          <a:schemeClr val="tx1"/>
        </a:solidFill>
        <a:latin typeface="+mn-lt"/>
        <a:ea typeface="+mn-ea"/>
        <a:cs typeface="+mn-cs"/>
      </a:defRPr>
    </a:lvl2pPr>
    <a:lvl3pPr marL="942472" algn="l" defTabSz="942472" rtl="0" eaLnBrk="1" latinLnBrk="0" hangingPunct="1">
      <a:defRPr kumimoji="1" sz="1237" kern="1200">
        <a:solidFill>
          <a:schemeClr val="tx1"/>
        </a:solidFill>
        <a:latin typeface="+mn-lt"/>
        <a:ea typeface="+mn-ea"/>
        <a:cs typeface="+mn-cs"/>
      </a:defRPr>
    </a:lvl3pPr>
    <a:lvl4pPr marL="1413708" algn="l" defTabSz="942472" rtl="0" eaLnBrk="1" latinLnBrk="0" hangingPunct="1">
      <a:defRPr kumimoji="1" sz="1237" kern="1200">
        <a:solidFill>
          <a:schemeClr val="tx1"/>
        </a:solidFill>
        <a:latin typeface="+mn-lt"/>
        <a:ea typeface="+mn-ea"/>
        <a:cs typeface="+mn-cs"/>
      </a:defRPr>
    </a:lvl4pPr>
    <a:lvl5pPr marL="1884944" algn="l" defTabSz="942472" rtl="0" eaLnBrk="1" latinLnBrk="0" hangingPunct="1">
      <a:defRPr kumimoji="1" sz="1237" kern="1200">
        <a:solidFill>
          <a:schemeClr val="tx1"/>
        </a:solidFill>
        <a:latin typeface="+mn-lt"/>
        <a:ea typeface="+mn-ea"/>
        <a:cs typeface="+mn-cs"/>
      </a:defRPr>
    </a:lvl5pPr>
    <a:lvl6pPr marL="2356180" algn="l" defTabSz="942472" rtl="0" eaLnBrk="1" latinLnBrk="0" hangingPunct="1">
      <a:defRPr kumimoji="1" sz="1237" kern="1200">
        <a:solidFill>
          <a:schemeClr val="tx1"/>
        </a:solidFill>
        <a:latin typeface="+mn-lt"/>
        <a:ea typeface="+mn-ea"/>
        <a:cs typeface="+mn-cs"/>
      </a:defRPr>
    </a:lvl6pPr>
    <a:lvl7pPr marL="2827416" algn="l" defTabSz="942472" rtl="0" eaLnBrk="1" latinLnBrk="0" hangingPunct="1">
      <a:defRPr kumimoji="1" sz="1237" kern="1200">
        <a:solidFill>
          <a:schemeClr val="tx1"/>
        </a:solidFill>
        <a:latin typeface="+mn-lt"/>
        <a:ea typeface="+mn-ea"/>
        <a:cs typeface="+mn-cs"/>
      </a:defRPr>
    </a:lvl7pPr>
    <a:lvl8pPr marL="3298652" algn="l" defTabSz="942472" rtl="0" eaLnBrk="1" latinLnBrk="0" hangingPunct="1">
      <a:defRPr kumimoji="1" sz="1237" kern="1200">
        <a:solidFill>
          <a:schemeClr val="tx1"/>
        </a:solidFill>
        <a:latin typeface="+mn-lt"/>
        <a:ea typeface="+mn-ea"/>
        <a:cs typeface="+mn-cs"/>
      </a:defRPr>
    </a:lvl8pPr>
    <a:lvl9pPr marL="3769888" algn="l" defTabSz="942472" rtl="0" eaLnBrk="1" latinLnBrk="0" hangingPunct="1">
      <a:defRPr kumimoji="1" sz="12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89AF42-F142-4625-B4CD-E321CA960B6D}" type="slidenum">
              <a:rPr kumimoji="1" lang="ja-JP" altLang="en-US" smtClean="0"/>
              <a:t>2</a:t>
            </a:fld>
            <a:endParaRPr kumimoji="1" lang="ja-JP" altLang="en-US" dirty="0"/>
          </a:p>
        </p:txBody>
      </p:sp>
    </p:spTree>
    <p:extLst>
      <p:ext uri="{BB962C8B-B14F-4D97-AF65-F5344CB8AC3E}">
        <p14:creationId xmlns:p14="http://schemas.microsoft.com/office/powerpoint/2010/main" val="3121274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12</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110</a:t>
            </a:fld>
            <a:endParaRPr kumimoji="1" lang="ja-JP" altLang="en-US"/>
          </a:p>
        </p:txBody>
      </p:sp>
    </p:spTree>
    <p:extLst>
      <p:ext uri="{BB962C8B-B14F-4D97-AF65-F5344CB8AC3E}">
        <p14:creationId xmlns:p14="http://schemas.microsoft.com/office/powerpoint/2010/main" val="37849856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111</a:t>
            </a:fld>
            <a:endParaRPr kumimoji="1" lang="ja-JP" altLang="en-US"/>
          </a:p>
        </p:txBody>
      </p:sp>
    </p:spTree>
    <p:extLst>
      <p:ext uri="{BB962C8B-B14F-4D97-AF65-F5344CB8AC3E}">
        <p14:creationId xmlns:p14="http://schemas.microsoft.com/office/powerpoint/2010/main" val="3463004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112</a:t>
            </a:fld>
            <a:endParaRPr kumimoji="1" lang="ja-JP" altLang="en-US"/>
          </a:p>
        </p:txBody>
      </p:sp>
    </p:spTree>
    <p:extLst>
      <p:ext uri="{BB962C8B-B14F-4D97-AF65-F5344CB8AC3E}">
        <p14:creationId xmlns:p14="http://schemas.microsoft.com/office/powerpoint/2010/main" val="36333851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113</a:t>
            </a:fld>
            <a:endParaRPr kumimoji="1" lang="ja-JP" altLang="en-US"/>
          </a:p>
        </p:txBody>
      </p:sp>
    </p:spTree>
    <p:extLst>
      <p:ext uri="{BB962C8B-B14F-4D97-AF65-F5344CB8AC3E}">
        <p14:creationId xmlns:p14="http://schemas.microsoft.com/office/powerpoint/2010/main" val="31714739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114</a:t>
            </a:fld>
            <a:endParaRPr kumimoji="1" lang="ja-JP" altLang="en-US"/>
          </a:p>
        </p:txBody>
      </p:sp>
    </p:spTree>
    <p:extLst>
      <p:ext uri="{BB962C8B-B14F-4D97-AF65-F5344CB8AC3E}">
        <p14:creationId xmlns:p14="http://schemas.microsoft.com/office/powerpoint/2010/main" val="235582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115</a:t>
            </a:fld>
            <a:endParaRPr kumimoji="1" lang="ja-JP" altLang="en-US"/>
          </a:p>
        </p:txBody>
      </p:sp>
    </p:spTree>
    <p:extLst>
      <p:ext uri="{BB962C8B-B14F-4D97-AF65-F5344CB8AC3E}">
        <p14:creationId xmlns:p14="http://schemas.microsoft.com/office/powerpoint/2010/main" val="34693303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116</a:t>
            </a:fld>
            <a:endParaRPr kumimoji="1" lang="ja-JP" altLang="en-US"/>
          </a:p>
        </p:txBody>
      </p:sp>
    </p:spTree>
    <p:extLst>
      <p:ext uri="{BB962C8B-B14F-4D97-AF65-F5344CB8AC3E}">
        <p14:creationId xmlns:p14="http://schemas.microsoft.com/office/powerpoint/2010/main" val="213876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13</a:t>
            </a:fld>
            <a:endParaRPr kumimoji="1" lang="ja-JP" altLang="en-US"/>
          </a:p>
        </p:txBody>
      </p:sp>
    </p:spTree>
    <p:extLst>
      <p:ext uri="{BB962C8B-B14F-4D97-AF65-F5344CB8AC3E}">
        <p14:creationId xmlns:p14="http://schemas.microsoft.com/office/powerpoint/2010/main" val="337031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488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956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17</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793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68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73800-65D1-6722-A69F-A227725C23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ECC5E5-B172-921B-092E-D03EA48042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949C22-C5EC-BC33-5964-BA63A0C85B0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575DD25-BD0B-5273-22E1-ED7678A34A17}"/>
              </a:ext>
            </a:extLst>
          </p:cNvPr>
          <p:cNvSpPr>
            <a:spLocks noGrp="1"/>
          </p:cNvSpPr>
          <p:nvPr>
            <p:ph type="sldNum" sz="quarter" idx="5"/>
          </p:nvPr>
        </p:nvSpPr>
        <p:spPr/>
        <p:txBody>
          <a:bodyPr/>
          <a:lstStyle/>
          <a:p>
            <a:fld id="{650361FD-6956-4D1A-9411-DD3311560670}" type="slidenum">
              <a:rPr kumimoji="1" lang="ja-JP" altLang="en-US" smtClean="0"/>
              <a:t>19</a:t>
            </a:fld>
            <a:endParaRPr kumimoji="1" lang="ja-JP" altLang="en-US"/>
          </a:p>
        </p:txBody>
      </p:sp>
    </p:spTree>
    <p:extLst>
      <p:ext uri="{BB962C8B-B14F-4D97-AF65-F5344CB8AC3E}">
        <p14:creationId xmlns:p14="http://schemas.microsoft.com/office/powerpoint/2010/main" val="51847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20</a:t>
            </a:fld>
            <a:endParaRPr kumimoji="1" lang="ja-JP" altLang="en-US"/>
          </a:p>
        </p:txBody>
      </p:sp>
    </p:spTree>
    <p:extLst>
      <p:ext uri="{BB962C8B-B14F-4D97-AF65-F5344CB8AC3E}">
        <p14:creationId xmlns:p14="http://schemas.microsoft.com/office/powerpoint/2010/main" val="202843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9794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23</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D89AF42-F142-4625-B4CD-E321CA960B6D}" type="slidenum">
              <a:rPr kumimoji="1" lang="ja-JP" altLang="en-US" smtClean="0"/>
              <a:t>3</a:t>
            </a:fld>
            <a:endParaRPr kumimoji="1" lang="ja-JP" altLang="en-US" dirty="0"/>
          </a:p>
        </p:txBody>
      </p:sp>
    </p:spTree>
    <p:extLst>
      <p:ext uri="{BB962C8B-B14F-4D97-AF65-F5344CB8AC3E}">
        <p14:creationId xmlns:p14="http://schemas.microsoft.com/office/powerpoint/2010/main" val="282914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24</a:t>
            </a:fld>
            <a:endParaRPr kumimoji="1" lang="ja-JP" altLang="en-US"/>
          </a:p>
        </p:txBody>
      </p:sp>
    </p:spTree>
    <p:extLst>
      <p:ext uri="{BB962C8B-B14F-4D97-AF65-F5344CB8AC3E}">
        <p14:creationId xmlns:p14="http://schemas.microsoft.com/office/powerpoint/2010/main" val="187660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549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26</a:t>
            </a:fld>
            <a:endParaRPr kumimoji="1" lang="ja-JP" altLang="en-US"/>
          </a:p>
        </p:txBody>
      </p:sp>
    </p:spTree>
    <p:extLst>
      <p:ext uri="{BB962C8B-B14F-4D97-AF65-F5344CB8AC3E}">
        <p14:creationId xmlns:p14="http://schemas.microsoft.com/office/powerpoint/2010/main" val="1785628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3151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28</a:t>
            </a:fld>
            <a:endParaRPr kumimoji="1" lang="ja-JP" altLang="en-US"/>
          </a:p>
        </p:txBody>
      </p:sp>
    </p:spTree>
    <p:extLst>
      <p:ext uri="{BB962C8B-B14F-4D97-AF65-F5344CB8AC3E}">
        <p14:creationId xmlns:p14="http://schemas.microsoft.com/office/powerpoint/2010/main" val="3026559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29</a:t>
            </a:fld>
            <a:endParaRPr kumimoji="1" lang="ja-JP" altLang="en-US"/>
          </a:p>
        </p:txBody>
      </p:sp>
    </p:spTree>
    <p:extLst>
      <p:ext uri="{BB962C8B-B14F-4D97-AF65-F5344CB8AC3E}">
        <p14:creationId xmlns:p14="http://schemas.microsoft.com/office/powerpoint/2010/main" val="393554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31</a:t>
            </a:fld>
            <a:endPar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69241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7015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33</a:t>
            </a:fld>
            <a:endParaRPr kumimoji="1" lang="ja-JP" altLang="en-US"/>
          </a:p>
        </p:txBody>
      </p:sp>
    </p:spTree>
    <p:extLst>
      <p:ext uri="{BB962C8B-B14F-4D97-AF65-F5344CB8AC3E}">
        <p14:creationId xmlns:p14="http://schemas.microsoft.com/office/powerpoint/2010/main" val="648569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361FD-6956-4D1A-9411-DD331156067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6896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89296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2493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36</a:t>
            </a:fld>
            <a:endParaRPr kumimoji="1" lang="ja-JP" altLang="en-US"/>
          </a:p>
        </p:txBody>
      </p:sp>
    </p:spTree>
    <p:extLst>
      <p:ext uri="{BB962C8B-B14F-4D97-AF65-F5344CB8AC3E}">
        <p14:creationId xmlns:p14="http://schemas.microsoft.com/office/powerpoint/2010/main" val="316334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2759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38</a:t>
            </a:fld>
            <a:endParaRPr kumimoji="1" lang="ja-JP" altLang="en-US"/>
          </a:p>
        </p:txBody>
      </p:sp>
    </p:spTree>
    <p:extLst>
      <p:ext uri="{BB962C8B-B14F-4D97-AF65-F5344CB8AC3E}">
        <p14:creationId xmlns:p14="http://schemas.microsoft.com/office/powerpoint/2010/main" val="1632473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39</a:t>
            </a:fld>
            <a:endParaRPr kumimoji="1" lang="ja-JP" altLang="en-US"/>
          </a:p>
        </p:txBody>
      </p:sp>
    </p:spTree>
    <p:extLst>
      <p:ext uri="{BB962C8B-B14F-4D97-AF65-F5344CB8AC3E}">
        <p14:creationId xmlns:p14="http://schemas.microsoft.com/office/powerpoint/2010/main" val="3470642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398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41</a:t>
            </a:fld>
            <a:endParaRPr kumimoji="1" lang="ja-JP" altLang="en-US"/>
          </a:p>
        </p:txBody>
      </p:sp>
    </p:spTree>
    <p:extLst>
      <p:ext uri="{BB962C8B-B14F-4D97-AF65-F5344CB8AC3E}">
        <p14:creationId xmlns:p14="http://schemas.microsoft.com/office/powerpoint/2010/main" val="2469480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42</a:t>
            </a:fld>
            <a:endParaRPr kumimoji="1" lang="ja-JP" altLang="en-US"/>
          </a:p>
        </p:txBody>
      </p:sp>
    </p:spTree>
    <p:extLst>
      <p:ext uri="{BB962C8B-B14F-4D97-AF65-F5344CB8AC3E}">
        <p14:creationId xmlns:p14="http://schemas.microsoft.com/office/powerpoint/2010/main" val="2544492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535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44</a:t>
            </a:fld>
            <a:endParaRPr kumimoji="1" lang="ja-JP" altLang="en-US"/>
          </a:p>
        </p:txBody>
      </p:sp>
    </p:spTree>
    <p:extLst>
      <p:ext uri="{BB962C8B-B14F-4D97-AF65-F5344CB8AC3E}">
        <p14:creationId xmlns:p14="http://schemas.microsoft.com/office/powerpoint/2010/main" val="77340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52572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4486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8844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48</a:t>
            </a:fld>
            <a:endParaRPr kumimoji="1" lang="ja-JP" altLang="en-US"/>
          </a:p>
        </p:txBody>
      </p:sp>
    </p:spTree>
    <p:extLst>
      <p:ext uri="{BB962C8B-B14F-4D97-AF65-F5344CB8AC3E}">
        <p14:creationId xmlns:p14="http://schemas.microsoft.com/office/powerpoint/2010/main" val="283792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49</a:t>
            </a:fld>
            <a:endParaRPr kumimoji="1" lang="ja-JP" altLang="en-US"/>
          </a:p>
        </p:txBody>
      </p:sp>
    </p:spTree>
    <p:extLst>
      <p:ext uri="{BB962C8B-B14F-4D97-AF65-F5344CB8AC3E}">
        <p14:creationId xmlns:p14="http://schemas.microsoft.com/office/powerpoint/2010/main" val="3856022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808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51</a:t>
            </a:fld>
            <a:endParaRPr kumimoji="1" lang="ja-JP" altLang="en-US"/>
          </a:p>
        </p:txBody>
      </p:sp>
    </p:spTree>
    <p:extLst>
      <p:ext uri="{BB962C8B-B14F-4D97-AF65-F5344CB8AC3E}">
        <p14:creationId xmlns:p14="http://schemas.microsoft.com/office/powerpoint/2010/main" val="265371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5452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53</a:t>
            </a:fld>
            <a:endParaRPr kumimoji="1" lang="ja-JP" altLang="en-US"/>
          </a:p>
        </p:txBody>
      </p:sp>
    </p:spTree>
    <p:extLst>
      <p:ext uri="{BB962C8B-B14F-4D97-AF65-F5344CB8AC3E}">
        <p14:creationId xmlns:p14="http://schemas.microsoft.com/office/powerpoint/2010/main" val="1186258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55</a:t>
            </a:fld>
            <a:endParaRPr kumimoji="1" lang="ja-JP" altLang="en-US"/>
          </a:p>
        </p:txBody>
      </p:sp>
    </p:spTree>
    <p:extLst>
      <p:ext uri="{BB962C8B-B14F-4D97-AF65-F5344CB8AC3E}">
        <p14:creationId xmlns:p14="http://schemas.microsoft.com/office/powerpoint/2010/main" val="736068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56</a:t>
            </a:fld>
            <a:endParaRPr kumimoji="1" lang="ja-JP" altLang="en-US"/>
          </a:p>
        </p:txBody>
      </p:sp>
    </p:spTree>
    <p:extLst>
      <p:ext uri="{BB962C8B-B14F-4D97-AF65-F5344CB8AC3E}">
        <p14:creationId xmlns:p14="http://schemas.microsoft.com/office/powerpoint/2010/main" val="262400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0977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57</a:t>
            </a:fld>
            <a:endParaRPr kumimoji="1" lang="ja-JP" altLang="en-US"/>
          </a:p>
        </p:txBody>
      </p:sp>
    </p:spTree>
    <p:extLst>
      <p:ext uri="{BB962C8B-B14F-4D97-AF65-F5344CB8AC3E}">
        <p14:creationId xmlns:p14="http://schemas.microsoft.com/office/powerpoint/2010/main" val="3293705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ED46AC97-A672-49CE-B184-0580529B73ED}" type="slidenum">
              <a:rPr kumimoji="0"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59</a:t>
            </a:fld>
            <a:endPar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8470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6265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62</a:t>
            </a:fld>
            <a:endParaRPr kumimoji="1" lang="ja-JP" altLang="en-US"/>
          </a:p>
        </p:txBody>
      </p:sp>
    </p:spTree>
    <p:extLst>
      <p:ext uri="{BB962C8B-B14F-4D97-AF65-F5344CB8AC3E}">
        <p14:creationId xmlns:p14="http://schemas.microsoft.com/office/powerpoint/2010/main" val="43543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0361FD-6956-4D1A-9411-DD331156067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7007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64</a:t>
            </a:fld>
            <a:endParaRPr kumimoji="1" lang="ja-JP" altLang="en-US"/>
          </a:p>
        </p:txBody>
      </p:sp>
    </p:spTree>
    <p:extLst>
      <p:ext uri="{BB962C8B-B14F-4D97-AF65-F5344CB8AC3E}">
        <p14:creationId xmlns:p14="http://schemas.microsoft.com/office/powerpoint/2010/main" val="3764364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65</a:t>
            </a:fld>
            <a:endParaRPr kumimoji="1" lang="ja-JP" altLang="en-US"/>
          </a:p>
        </p:txBody>
      </p:sp>
    </p:spTree>
    <p:extLst>
      <p:ext uri="{BB962C8B-B14F-4D97-AF65-F5344CB8AC3E}">
        <p14:creationId xmlns:p14="http://schemas.microsoft.com/office/powerpoint/2010/main" val="15374547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0764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67</a:t>
            </a:fld>
            <a:endParaRPr kumimoji="1" lang="ja-JP" altLang="en-US"/>
          </a:p>
        </p:txBody>
      </p:sp>
    </p:spTree>
    <p:extLst>
      <p:ext uri="{BB962C8B-B14F-4D97-AF65-F5344CB8AC3E}">
        <p14:creationId xmlns:p14="http://schemas.microsoft.com/office/powerpoint/2010/main" val="183671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1573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68</a:t>
            </a:fld>
            <a:endParaRPr kumimoji="1" lang="ja-JP" altLang="en-US"/>
          </a:p>
        </p:txBody>
      </p:sp>
    </p:spTree>
    <p:extLst>
      <p:ext uri="{BB962C8B-B14F-4D97-AF65-F5344CB8AC3E}">
        <p14:creationId xmlns:p14="http://schemas.microsoft.com/office/powerpoint/2010/main" val="364727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2280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70</a:t>
            </a:fld>
            <a:endParaRPr kumimoji="1" lang="ja-JP" altLang="en-US"/>
          </a:p>
        </p:txBody>
      </p:sp>
    </p:spTree>
    <p:extLst>
      <p:ext uri="{BB962C8B-B14F-4D97-AF65-F5344CB8AC3E}">
        <p14:creationId xmlns:p14="http://schemas.microsoft.com/office/powerpoint/2010/main" val="3628221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71</a:t>
            </a:fld>
            <a:endParaRPr kumimoji="1" lang="ja-JP" altLang="en-US"/>
          </a:p>
        </p:txBody>
      </p:sp>
    </p:spTree>
    <p:extLst>
      <p:ext uri="{BB962C8B-B14F-4D97-AF65-F5344CB8AC3E}">
        <p14:creationId xmlns:p14="http://schemas.microsoft.com/office/powerpoint/2010/main" val="2137243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72</a:t>
            </a:fld>
            <a:endParaRPr kumimoji="1" lang="ja-JP" altLang="en-US"/>
          </a:p>
        </p:txBody>
      </p:sp>
    </p:spTree>
    <p:extLst>
      <p:ext uri="{BB962C8B-B14F-4D97-AF65-F5344CB8AC3E}">
        <p14:creationId xmlns:p14="http://schemas.microsoft.com/office/powerpoint/2010/main" val="4266787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73</a:t>
            </a:fld>
            <a:endParaRPr kumimoji="1" lang="ja-JP" altLang="en-US"/>
          </a:p>
        </p:txBody>
      </p:sp>
    </p:spTree>
    <p:extLst>
      <p:ext uri="{BB962C8B-B14F-4D97-AF65-F5344CB8AC3E}">
        <p14:creationId xmlns:p14="http://schemas.microsoft.com/office/powerpoint/2010/main" val="142006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3973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75</a:t>
            </a:fld>
            <a:endParaRPr kumimoji="1" lang="ja-JP" altLang="en-US"/>
          </a:p>
        </p:txBody>
      </p:sp>
    </p:spTree>
    <p:extLst>
      <p:ext uri="{BB962C8B-B14F-4D97-AF65-F5344CB8AC3E}">
        <p14:creationId xmlns:p14="http://schemas.microsoft.com/office/powerpoint/2010/main" val="1563814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76</a:t>
            </a:fld>
            <a:endParaRPr kumimoji="1" lang="ja-JP" altLang="en-US"/>
          </a:p>
        </p:txBody>
      </p:sp>
    </p:spTree>
    <p:extLst>
      <p:ext uri="{BB962C8B-B14F-4D97-AF65-F5344CB8AC3E}">
        <p14:creationId xmlns:p14="http://schemas.microsoft.com/office/powerpoint/2010/main" val="810037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77</a:t>
            </a:fld>
            <a:endParaRPr kumimoji="1" lang="ja-JP" altLang="en-US"/>
          </a:p>
        </p:txBody>
      </p:sp>
    </p:spTree>
    <p:extLst>
      <p:ext uri="{BB962C8B-B14F-4D97-AF65-F5344CB8AC3E}">
        <p14:creationId xmlns:p14="http://schemas.microsoft.com/office/powerpoint/2010/main" val="189303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4757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78</a:t>
            </a:fld>
            <a:endParaRPr kumimoji="1" lang="ja-JP" altLang="en-US"/>
          </a:p>
        </p:txBody>
      </p:sp>
    </p:spTree>
    <p:extLst>
      <p:ext uri="{BB962C8B-B14F-4D97-AF65-F5344CB8AC3E}">
        <p14:creationId xmlns:p14="http://schemas.microsoft.com/office/powerpoint/2010/main" val="4135443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79</a:t>
            </a:fld>
            <a:endParaRPr kumimoji="1" lang="ja-JP" altLang="en-US"/>
          </a:p>
        </p:txBody>
      </p:sp>
    </p:spTree>
    <p:extLst>
      <p:ext uri="{BB962C8B-B14F-4D97-AF65-F5344CB8AC3E}">
        <p14:creationId xmlns:p14="http://schemas.microsoft.com/office/powerpoint/2010/main" val="2208336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5744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81</a:t>
            </a:fld>
            <a:endParaRPr kumimoji="1" lang="ja-JP" altLang="en-US"/>
          </a:p>
        </p:txBody>
      </p:sp>
    </p:spTree>
    <p:extLst>
      <p:ext uri="{BB962C8B-B14F-4D97-AF65-F5344CB8AC3E}">
        <p14:creationId xmlns:p14="http://schemas.microsoft.com/office/powerpoint/2010/main" val="1178794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82</a:t>
            </a:fld>
            <a:endParaRPr kumimoji="1" lang="ja-JP" altLang="en-US"/>
          </a:p>
        </p:txBody>
      </p:sp>
    </p:spTree>
    <p:extLst>
      <p:ext uri="{BB962C8B-B14F-4D97-AF65-F5344CB8AC3E}">
        <p14:creationId xmlns:p14="http://schemas.microsoft.com/office/powerpoint/2010/main" val="3744404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83</a:t>
            </a:fld>
            <a:endParaRPr kumimoji="1" lang="ja-JP" altLang="en-US"/>
          </a:p>
        </p:txBody>
      </p:sp>
    </p:spTree>
    <p:extLst>
      <p:ext uri="{BB962C8B-B14F-4D97-AF65-F5344CB8AC3E}">
        <p14:creationId xmlns:p14="http://schemas.microsoft.com/office/powerpoint/2010/main" val="2452007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569148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85</a:t>
            </a:fld>
            <a:endParaRPr kumimoji="1" lang="ja-JP" altLang="en-US"/>
          </a:p>
        </p:txBody>
      </p:sp>
    </p:spTree>
    <p:extLst>
      <p:ext uri="{BB962C8B-B14F-4D97-AF65-F5344CB8AC3E}">
        <p14:creationId xmlns:p14="http://schemas.microsoft.com/office/powerpoint/2010/main" val="2816912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86</a:t>
            </a:fld>
            <a:endParaRPr kumimoji="1" lang="ja-JP" altLang="en-US"/>
          </a:p>
        </p:txBody>
      </p:sp>
    </p:spTree>
    <p:extLst>
      <p:ext uri="{BB962C8B-B14F-4D97-AF65-F5344CB8AC3E}">
        <p14:creationId xmlns:p14="http://schemas.microsoft.com/office/powerpoint/2010/main" val="6471854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16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33956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88</a:t>
            </a:fld>
            <a:endParaRPr kumimoji="1" lang="ja-JP" altLang="en-US"/>
          </a:p>
        </p:txBody>
      </p:sp>
    </p:spTree>
    <p:extLst>
      <p:ext uri="{BB962C8B-B14F-4D97-AF65-F5344CB8AC3E}">
        <p14:creationId xmlns:p14="http://schemas.microsoft.com/office/powerpoint/2010/main" val="6953833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89</a:t>
            </a:fld>
            <a:endParaRPr kumimoji="1" lang="ja-JP" altLang="en-US"/>
          </a:p>
        </p:txBody>
      </p:sp>
    </p:spTree>
    <p:extLst>
      <p:ext uri="{BB962C8B-B14F-4D97-AF65-F5344CB8AC3E}">
        <p14:creationId xmlns:p14="http://schemas.microsoft.com/office/powerpoint/2010/main" val="39320243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90</a:t>
            </a:fld>
            <a:endParaRPr kumimoji="1" lang="ja-JP" altLang="en-US"/>
          </a:p>
        </p:txBody>
      </p:sp>
    </p:spTree>
    <p:extLst>
      <p:ext uri="{BB962C8B-B14F-4D97-AF65-F5344CB8AC3E}">
        <p14:creationId xmlns:p14="http://schemas.microsoft.com/office/powerpoint/2010/main" val="901030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09628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93</a:t>
            </a:fld>
            <a:endParaRPr kumimoji="1" lang="ja-JP" altLang="en-US"/>
          </a:p>
        </p:txBody>
      </p:sp>
    </p:spTree>
    <p:extLst>
      <p:ext uri="{BB962C8B-B14F-4D97-AF65-F5344CB8AC3E}">
        <p14:creationId xmlns:p14="http://schemas.microsoft.com/office/powerpoint/2010/main" val="3919866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94</a:t>
            </a:fld>
            <a:endParaRPr kumimoji="1" lang="ja-JP" altLang="en-US"/>
          </a:p>
        </p:txBody>
      </p:sp>
    </p:spTree>
    <p:extLst>
      <p:ext uri="{BB962C8B-B14F-4D97-AF65-F5344CB8AC3E}">
        <p14:creationId xmlns:p14="http://schemas.microsoft.com/office/powerpoint/2010/main" val="2345155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95</a:t>
            </a:fld>
            <a:endParaRPr kumimoji="1" lang="ja-JP" altLang="en-US"/>
          </a:p>
        </p:txBody>
      </p:sp>
    </p:spTree>
    <p:extLst>
      <p:ext uri="{BB962C8B-B14F-4D97-AF65-F5344CB8AC3E}">
        <p14:creationId xmlns:p14="http://schemas.microsoft.com/office/powerpoint/2010/main" val="11196313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96</a:t>
            </a:fld>
            <a:endParaRPr kumimoji="1" lang="ja-JP" altLang="en-US"/>
          </a:p>
        </p:txBody>
      </p:sp>
    </p:spTree>
    <p:extLst>
      <p:ext uri="{BB962C8B-B14F-4D97-AF65-F5344CB8AC3E}">
        <p14:creationId xmlns:p14="http://schemas.microsoft.com/office/powerpoint/2010/main" val="3082589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97</a:t>
            </a:fld>
            <a:endParaRPr kumimoji="1" lang="ja-JP" altLang="en-US"/>
          </a:p>
        </p:txBody>
      </p:sp>
    </p:spTree>
    <p:extLst>
      <p:ext uri="{BB962C8B-B14F-4D97-AF65-F5344CB8AC3E}">
        <p14:creationId xmlns:p14="http://schemas.microsoft.com/office/powerpoint/2010/main" val="19498534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98</a:t>
            </a:fld>
            <a:endParaRPr kumimoji="1" lang="ja-JP" altLang="en-US"/>
          </a:p>
        </p:txBody>
      </p:sp>
    </p:spTree>
    <p:extLst>
      <p:ext uri="{BB962C8B-B14F-4D97-AF65-F5344CB8AC3E}">
        <p14:creationId xmlns:p14="http://schemas.microsoft.com/office/powerpoint/2010/main" val="90669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02035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154" rtl="0" eaLnBrk="1" fontAlgn="auto" latinLnBrk="0" hangingPunct="1">
              <a:lnSpc>
                <a:spcPct val="100000"/>
              </a:lnSpc>
              <a:spcBef>
                <a:spcPts val="0"/>
              </a:spcBef>
              <a:spcAft>
                <a:spcPts val="0"/>
              </a:spcAft>
              <a:buClrTx/>
              <a:buSzTx/>
              <a:buFontTx/>
              <a:buNone/>
              <a:tabLst/>
              <a:defRPr/>
            </a:pPr>
            <a:fld id="{67AE9E58-E5B9-4E57-80C2-ECCF39F3F7B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4"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43632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100</a:t>
            </a:fld>
            <a:endParaRPr kumimoji="1" lang="ja-JP" altLang="en-US"/>
          </a:p>
        </p:txBody>
      </p:sp>
    </p:spTree>
    <p:extLst>
      <p:ext uri="{BB962C8B-B14F-4D97-AF65-F5344CB8AC3E}">
        <p14:creationId xmlns:p14="http://schemas.microsoft.com/office/powerpoint/2010/main" val="2899596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101</a:t>
            </a:fld>
            <a:endParaRPr kumimoji="1" lang="ja-JP" altLang="en-US"/>
          </a:p>
        </p:txBody>
      </p:sp>
    </p:spTree>
    <p:extLst>
      <p:ext uri="{BB962C8B-B14F-4D97-AF65-F5344CB8AC3E}">
        <p14:creationId xmlns:p14="http://schemas.microsoft.com/office/powerpoint/2010/main" val="39783951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102</a:t>
            </a:fld>
            <a:endParaRPr kumimoji="1" lang="ja-JP" altLang="en-US"/>
          </a:p>
        </p:txBody>
      </p:sp>
    </p:spTree>
    <p:extLst>
      <p:ext uri="{BB962C8B-B14F-4D97-AF65-F5344CB8AC3E}">
        <p14:creationId xmlns:p14="http://schemas.microsoft.com/office/powerpoint/2010/main" val="41976372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103</a:t>
            </a:fld>
            <a:endParaRPr kumimoji="1" lang="ja-JP" altLang="en-US"/>
          </a:p>
        </p:txBody>
      </p:sp>
    </p:spTree>
    <p:extLst>
      <p:ext uri="{BB962C8B-B14F-4D97-AF65-F5344CB8AC3E}">
        <p14:creationId xmlns:p14="http://schemas.microsoft.com/office/powerpoint/2010/main" val="37725999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105</a:t>
            </a:fld>
            <a:endParaRPr kumimoji="1" lang="ja-JP" altLang="en-US"/>
          </a:p>
        </p:txBody>
      </p:sp>
    </p:spTree>
    <p:extLst>
      <p:ext uri="{BB962C8B-B14F-4D97-AF65-F5344CB8AC3E}">
        <p14:creationId xmlns:p14="http://schemas.microsoft.com/office/powerpoint/2010/main" val="14008398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106</a:t>
            </a:fld>
            <a:endParaRPr kumimoji="1" lang="ja-JP" altLang="en-US"/>
          </a:p>
        </p:txBody>
      </p:sp>
    </p:spTree>
    <p:extLst>
      <p:ext uri="{BB962C8B-B14F-4D97-AF65-F5344CB8AC3E}">
        <p14:creationId xmlns:p14="http://schemas.microsoft.com/office/powerpoint/2010/main" val="15574668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107</a:t>
            </a:fld>
            <a:endParaRPr kumimoji="1" lang="ja-JP" altLang="en-US"/>
          </a:p>
        </p:txBody>
      </p:sp>
    </p:spTree>
    <p:extLst>
      <p:ext uri="{BB962C8B-B14F-4D97-AF65-F5344CB8AC3E}">
        <p14:creationId xmlns:p14="http://schemas.microsoft.com/office/powerpoint/2010/main" val="36379313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55EED-678E-2D60-A189-FDA5BB25DF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D40033-1174-F3BF-450B-65881D9DAE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7C299E-554A-6C2D-A929-4A98B0DA0A9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1337C2-35AD-A7A6-A71B-D8C2A8DD002C}"/>
              </a:ext>
            </a:extLst>
          </p:cNvPr>
          <p:cNvSpPr>
            <a:spLocks noGrp="1"/>
          </p:cNvSpPr>
          <p:nvPr>
            <p:ph type="sldNum" sz="quarter" idx="5"/>
          </p:nvPr>
        </p:nvSpPr>
        <p:spPr/>
        <p:txBody>
          <a:bodyPr/>
          <a:lstStyle/>
          <a:p>
            <a:fld id="{650361FD-6956-4D1A-9411-DD3311560670}" type="slidenum">
              <a:rPr kumimoji="1" lang="ja-JP" altLang="en-US" smtClean="0"/>
              <a:t>108</a:t>
            </a:fld>
            <a:endParaRPr kumimoji="1" lang="ja-JP" altLang="en-US"/>
          </a:p>
        </p:txBody>
      </p:sp>
    </p:spTree>
    <p:extLst>
      <p:ext uri="{BB962C8B-B14F-4D97-AF65-F5344CB8AC3E}">
        <p14:creationId xmlns:p14="http://schemas.microsoft.com/office/powerpoint/2010/main" val="22281141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50361FD-6956-4D1A-9411-DD3311560670}" type="slidenum">
              <a:rPr kumimoji="1" lang="ja-JP" altLang="en-US" smtClean="0"/>
              <a:t>109</a:t>
            </a:fld>
            <a:endParaRPr kumimoji="1" lang="ja-JP" altLang="en-US"/>
          </a:p>
        </p:txBody>
      </p:sp>
    </p:spTree>
    <p:extLst>
      <p:ext uri="{BB962C8B-B14F-4D97-AF65-F5344CB8AC3E}">
        <p14:creationId xmlns:p14="http://schemas.microsoft.com/office/powerpoint/2010/main" val="34416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178222"/>
            <a:ext cx="8568531" cy="2506427"/>
          </a:xfrm>
        </p:spPr>
        <p:txBody>
          <a:bodyPr anchor="b"/>
          <a:lstStyle>
            <a:lvl1pPr algn="ctr">
              <a:defRPr sz="6299"/>
            </a:lvl1pPr>
          </a:lstStyle>
          <a:p>
            <a:r>
              <a:rPr lang="ja-JP" altLang="en-US"/>
              <a:t>マスター タイトルの書式設定</a:t>
            </a:r>
            <a:endParaRPr lang="en-US" dirty="0"/>
          </a:p>
        </p:txBody>
      </p:sp>
      <p:sp>
        <p:nvSpPr>
          <p:cNvPr id="3" name="Subtitle 2"/>
          <p:cNvSpPr>
            <a:spLocks noGrp="1"/>
          </p:cNvSpPr>
          <p:nvPr>
            <p:ph type="subTitle" idx="1"/>
          </p:nvPr>
        </p:nvSpPr>
        <p:spPr>
          <a:xfrm>
            <a:off x="1260078" y="3781306"/>
            <a:ext cx="7560469"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7706E4D-F690-4CC7-B9A7-45D78A41F8C7}"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20562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0075AE-A9F8-4655-82AE-F6675F4FD4D3}"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24481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83297"/>
            <a:ext cx="2173635" cy="610108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93044" y="383297"/>
            <a:ext cx="6394896" cy="610108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D71C48-B49A-431C-928D-BE9DAC25824E}"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28464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7686477" y="6657699"/>
            <a:ext cx="2268141" cy="383297"/>
          </a:xfrm>
          <a:prstGeom prst="rect">
            <a:avLst/>
          </a:prstGeom>
        </p:spPr>
        <p:txBody>
          <a:bodyPr vert="horz" lIns="91440" tIns="45720" rIns="91440" bIns="45720" rtlCol="0" anchor="ctr"/>
          <a:lstStyle>
            <a:lvl1pPr algn="r">
              <a:defRPr sz="992">
                <a:solidFill>
                  <a:schemeClr val="tx1">
                    <a:tint val="75000"/>
                  </a:schemeClr>
                </a:solidFill>
                <a:latin typeface="Meiryo UI" panose="020B0604030504040204" pitchFamily="50" charset="-128"/>
                <a:ea typeface="Meiryo UI" panose="020B0604030504040204" pitchFamily="50" charset="-128"/>
              </a:defRPr>
            </a:lvl1pPr>
          </a:lstStyle>
          <a:p>
            <a:fld id="{939B3220-1779-44EA-8831-6F61BDC7602A}" type="slidenum">
              <a:rPr kumimoji="1" lang="ja-JP" altLang="en-US" smtClean="0"/>
              <a:pPr/>
              <a:t>‹#›</a:t>
            </a:fld>
            <a:endParaRPr kumimoji="1" lang="ja-JP" altLang="en-US" dirty="0"/>
          </a:p>
        </p:txBody>
      </p:sp>
    </p:spTree>
    <p:extLst>
      <p:ext uri="{BB962C8B-B14F-4D97-AF65-F5344CB8AC3E}">
        <p14:creationId xmlns:p14="http://schemas.microsoft.com/office/powerpoint/2010/main" val="362605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0EC4C0B-EF73-45FD-9CDB-60915978774F}"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20411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7793" y="1794831"/>
            <a:ext cx="8694539" cy="2994714"/>
          </a:xfrm>
        </p:spPr>
        <p:txBody>
          <a:bodyPr anchor="b"/>
          <a:lstStyle>
            <a:lvl1pPr>
              <a:defRPr sz="629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7793" y="4817876"/>
            <a:ext cx="8694539"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C50BDD-22DD-4F3F-BF9E-7860513522D3}" type="datetime1">
              <a:rPr kumimoji="1" lang="ja-JP" altLang="en-US" smtClean="0"/>
              <a:t>2026/2/13</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9309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6B8F6C-7D7A-406B-962C-884286400FB6}"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08684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94356" y="383299"/>
            <a:ext cx="8694539" cy="139153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94357" y="1764832"/>
            <a:ext cx="426457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a:t>マスター テキストの書式設定</a:t>
            </a:r>
          </a:p>
        </p:txBody>
      </p:sp>
      <p:sp>
        <p:nvSpPr>
          <p:cNvPr id="4" name="Content Placeholder 3"/>
          <p:cNvSpPr>
            <a:spLocks noGrp="1"/>
          </p:cNvSpPr>
          <p:nvPr>
            <p:ph sz="half" idx="2"/>
          </p:nvPr>
        </p:nvSpPr>
        <p:spPr>
          <a:xfrm>
            <a:off x="694357" y="2629749"/>
            <a:ext cx="4264576"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103317" y="1764832"/>
            <a:ext cx="4285579"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a:t>マスター テキストの書式設定</a:t>
            </a:r>
          </a:p>
        </p:txBody>
      </p:sp>
      <p:sp>
        <p:nvSpPr>
          <p:cNvPr id="6" name="Content Placeholder 5"/>
          <p:cNvSpPr>
            <a:spLocks noGrp="1"/>
          </p:cNvSpPr>
          <p:nvPr>
            <p:ph sz="quarter" idx="4"/>
          </p:nvPr>
        </p:nvSpPr>
        <p:spPr>
          <a:xfrm>
            <a:off x="5103317" y="2629749"/>
            <a:ext cx="4285579"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8FEF5C-ADF4-425F-9E36-477C3380B496}" type="datetime1">
              <a:rPr kumimoji="1" lang="ja-JP" altLang="en-US" smtClean="0"/>
              <a:t>2026/2/13</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65017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1200EA-E83F-444E-9B51-FBEB66BD844F}" type="datetime1">
              <a:rPr kumimoji="1" lang="ja-JP" altLang="en-US" smtClean="0"/>
              <a:t>2026/2/13</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416678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F9D93-33C7-457D-9118-B1AAFAA0CA1A}" type="datetime1">
              <a:rPr kumimoji="1" lang="ja-JP" altLang="en-US" smtClean="0"/>
              <a:t>2026/2/13</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14038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a:t>マスター タイトルの書式設定</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2B37CC9-5753-4A79-960D-E981980AD69F}"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21595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dirty="0"/>
              <a:t>図を追加</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9D2191-CB1E-495D-BC4B-1F7181CE0C3D}" type="datetime1">
              <a:rPr kumimoji="1" lang="ja-JP" altLang="en-US" smtClean="0"/>
              <a:t>2026/2/13</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60627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83299"/>
            <a:ext cx="8694539" cy="139153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93043" y="1916484"/>
            <a:ext cx="8694539" cy="456789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93043" y="6672698"/>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6AFBA193-B95D-401D-8704-3A92458C7A88}" type="datetime1">
              <a:rPr kumimoji="1" lang="ja-JP" altLang="en-US" smtClean="0"/>
              <a:t>2026/2/13</a:t>
            </a:fld>
            <a:endParaRPr kumimoji="1" lang="ja-JP" altLang="en-US" dirty="0"/>
          </a:p>
        </p:txBody>
      </p:sp>
      <p:sp>
        <p:nvSpPr>
          <p:cNvPr id="5" name="Footer Placeholder 4"/>
          <p:cNvSpPr>
            <a:spLocks noGrp="1"/>
          </p:cNvSpPr>
          <p:nvPr>
            <p:ph type="ftr" sz="quarter" idx="3"/>
          </p:nvPr>
        </p:nvSpPr>
        <p:spPr>
          <a:xfrm>
            <a:off x="3339207" y="6672698"/>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812484" y="6779568"/>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29F2EF1E-626E-4657-9017-205445D3C8E1}" type="slidenum">
              <a:rPr kumimoji="1" lang="ja-JP" altLang="en-US" smtClean="0"/>
              <a:t>‹#›</a:t>
            </a:fld>
            <a:endParaRPr kumimoji="1" lang="ja-JP" altLang="en-US" dirty="0"/>
          </a:p>
        </p:txBody>
      </p:sp>
    </p:spTree>
    <p:extLst>
      <p:ext uri="{BB962C8B-B14F-4D97-AF65-F5344CB8AC3E}">
        <p14:creationId xmlns:p14="http://schemas.microsoft.com/office/powerpoint/2010/main" val="3264383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41.jpeg"/><Relationship Id="rId4" Type="http://schemas.openxmlformats.org/officeDocument/2006/relationships/image" Target="../media/image240.png"/></Relationships>
</file>

<file path=ppt/slides/_rels/slide10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243.png"/></Relationships>
</file>

<file path=ppt/slides/_rels/slide10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45.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7.jpeg"/><Relationship Id="rId7" Type="http://schemas.openxmlformats.org/officeDocument/2006/relationships/image" Target="../media/image250.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249.jpeg"/><Relationship Id="rId5" Type="http://schemas.microsoft.com/office/2007/relationships/hdphoto" Target="../media/hdphoto4.wdp"/><Relationship Id="rId4" Type="http://schemas.openxmlformats.org/officeDocument/2006/relationships/image" Target="../media/image248.png"/><Relationship Id="rId9" Type="http://schemas.openxmlformats.org/officeDocument/2006/relationships/image" Target="../media/image252.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6.jpe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cid:2916264b-bf1a-40ba-9896-19fd5c904f3a@jpnprd01.prod.outlook.com"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0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263.png"/><Relationship Id="rId4" Type="http://schemas.openxmlformats.org/officeDocument/2006/relationships/image" Target="../media/image262.png"/></Relationships>
</file>

<file path=ppt/slides/_rels/slide109.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jpeg"/><Relationship Id="rId7" Type="http://schemas.openxmlformats.org/officeDocument/2006/relationships/image" Target="../media/image268.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267.svg"/><Relationship Id="rId5" Type="http://schemas.openxmlformats.org/officeDocument/2006/relationships/image" Target="../media/image266.png"/><Relationship Id="rId10" Type="http://schemas.openxmlformats.org/officeDocument/2006/relationships/image" Target="../media/image271.jpeg"/><Relationship Id="rId4" Type="http://schemas.openxmlformats.org/officeDocument/2006/relationships/image" Target="../media/image265.jpeg"/><Relationship Id="rId9" Type="http://schemas.openxmlformats.org/officeDocument/2006/relationships/image" Target="../media/image27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274.jpeg"/><Relationship Id="rId4" Type="http://schemas.openxmlformats.org/officeDocument/2006/relationships/image" Target="../media/image273.png"/></Relationships>
</file>

<file path=ppt/slides/_rels/slide111.xml.rels><?xml version="1.0" encoding="UTF-8" standalone="yes"?>
<Relationships xmlns="http://schemas.openxmlformats.org/package/2006/relationships"><Relationship Id="rId8" Type="http://schemas.openxmlformats.org/officeDocument/2006/relationships/image" Target="../media/image279.jpeg"/><Relationship Id="rId13" Type="http://schemas.openxmlformats.org/officeDocument/2006/relationships/image" Target="../media/image284.jpeg"/><Relationship Id="rId3" Type="http://schemas.openxmlformats.org/officeDocument/2006/relationships/image" Target="../media/image275.jpeg"/><Relationship Id="rId7" Type="http://schemas.openxmlformats.org/officeDocument/2006/relationships/image" Target="../media/image278.png"/><Relationship Id="rId12" Type="http://schemas.openxmlformats.org/officeDocument/2006/relationships/image" Target="../media/image283.jpe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277.png"/><Relationship Id="rId11" Type="http://schemas.openxmlformats.org/officeDocument/2006/relationships/image" Target="../media/image282.jpeg"/><Relationship Id="rId5" Type="http://schemas.openxmlformats.org/officeDocument/2006/relationships/image" Target="cid:image001.png@01DB6C28.639A9B90" TargetMode="External"/><Relationship Id="rId10" Type="http://schemas.openxmlformats.org/officeDocument/2006/relationships/image" Target="../media/image281.jpeg"/><Relationship Id="rId4" Type="http://schemas.openxmlformats.org/officeDocument/2006/relationships/image" Target="../media/image276.png"/><Relationship Id="rId9" Type="http://schemas.openxmlformats.org/officeDocument/2006/relationships/image" Target="../media/image280.png"/><Relationship Id="rId14" Type="http://schemas.openxmlformats.org/officeDocument/2006/relationships/image" Target="../media/image285.png"/></Relationships>
</file>

<file path=ppt/slides/_rels/slide11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87.jpeg"/></Relationships>
</file>

<file path=ppt/slides/_rels/slide11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emf"/><Relationship Id="rId7"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7.emf"/><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40.jpeg"/><Relationship Id="rId4" Type="http://schemas.openxmlformats.org/officeDocument/2006/relationships/image" Target="../media/image1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png"/></Relationships>
</file>

<file path=ppt/slides/_rels/slide7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7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72.jpeg"/><Relationship Id="rId4" Type="http://schemas.openxmlformats.org/officeDocument/2006/relationships/image" Target="../media/image166.png"/><Relationship Id="rId9" Type="http://schemas.openxmlformats.org/officeDocument/2006/relationships/image" Target="../media/image171.jpeg"/></Relationships>
</file>

<file path=ppt/slides/_rels/slide7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jpeg"/><Relationship Id="rId3" Type="http://schemas.openxmlformats.org/officeDocument/2006/relationships/image" Target="../media/image173.png"/><Relationship Id="rId7" Type="http://schemas.openxmlformats.org/officeDocument/2006/relationships/image" Target="../media/image176.jpeg"/><Relationship Id="rId12" Type="http://schemas.openxmlformats.org/officeDocument/2006/relationships/image" Target="../media/image18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5.jpeg"/><Relationship Id="rId11" Type="http://schemas.openxmlformats.org/officeDocument/2006/relationships/image" Target="../media/image180.png"/><Relationship Id="rId5" Type="http://schemas.microsoft.com/office/2007/relationships/hdphoto" Target="../media/hdphoto1.wdp"/><Relationship Id="rId10" Type="http://schemas.openxmlformats.org/officeDocument/2006/relationships/image" Target="../media/image179.png"/><Relationship Id="rId4" Type="http://schemas.openxmlformats.org/officeDocument/2006/relationships/image" Target="../media/image174.png"/><Relationship Id="rId9" Type="http://schemas.openxmlformats.org/officeDocument/2006/relationships/image" Target="../media/image17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7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92.jpeg"/></Relationships>
</file>

<file path=ppt/slides/_rels/slide7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95.jpeg"/><Relationship Id="rId4" Type="http://schemas.openxmlformats.org/officeDocument/2006/relationships/image" Target="../media/image19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99.png"/><Relationship Id="rId4" Type="http://schemas.openxmlformats.org/officeDocument/2006/relationships/image" Target="../media/image198.jpeg"/></Relationships>
</file>

<file path=ppt/slides/_rels/slide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201.jpeg"/><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jpeg"/></Relationships>
</file>

<file path=ppt/slides/_rels/slide8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s>
</file>

<file path=ppt/slides/_rels/slide8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12.jpeg"/></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14.jpeg"/></Relationships>
</file>

<file path=ppt/slides/_rels/slide8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217.jpeg"/><Relationship Id="rId5" Type="http://schemas.openxmlformats.org/officeDocument/2006/relationships/image" Target="../media/image216.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21.jpeg"/></Relationships>
</file>

<file path=ppt/slides/_rels/slide9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223.jpeg"/></Relationships>
</file>

<file path=ppt/slides/_rels/slide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26.emf"/></Relationships>
</file>

<file path=ppt/slides/_rels/slide97.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png"/><Relationship Id="rId7" Type="http://schemas.openxmlformats.org/officeDocument/2006/relationships/image" Target="../media/image231.emf"/><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30.emf"/><Relationship Id="rId5" Type="http://schemas.openxmlformats.org/officeDocument/2006/relationships/image" Target="../media/image229.png"/><Relationship Id="rId4" Type="http://schemas.openxmlformats.org/officeDocument/2006/relationships/image" Target="../media/image228.png"/></Relationships>
</file>

<file path=ppt/slides/_rels/slide98.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0078" y="5541429"/>
            <a:ext cx="7560469" cy="992721"/>
          </a:xfrm>
        </p:spPr>
        <p:txBody>
          <a:bodyPr>
            <a:normAutofit/>
          </a:bodyPr>
          <a:lstStyle/>
          <a:p>
            <a:pPr>
              <a:lnSpc>
                <a:spcPts val="1800"/>
              </a:lnSpc>
            </a:pPr>
            <a:r>
              <a:rPr kumimoji="1" lang="ja-JP" altLang="en-US" sz="1600" dirty="0">
                <a:latin typeface="BIZ UDPゴシック" panose="020B0400000000000000" pitchFamily="50" charset="-128"/>
                <a:ea typeface="BIZ UDPゴシック" panose="020B0400000000000000" pitchFamily="50" charset="-128"/>
              </a:rPr>
              <a:t>大　阪　府・大　阪　市</a:t>
            </a:r>
            <a:endParaRPr kumimoji="1" lang="en-US" altLang="ja-JP" sz="1600" dirty="0">
              <a:latin typeface="BIZ UDPゴシック" panose="020B0400000000000000" pitchFamily="50" charset="-128"/>
              <a:ea typeface="BIZ UDPゴシック" panose="020B0400000000000000" pitchFamily="50" charset="-128"/>
            </a:endParaRPr>
          </a:p>
          <a:p>
            <a:pPr>
              <a:lnSpc>
                <a:spcPts val="1200"/>
              </a:lnSpc>
            </a:pPr>
            <a:endParaRPr lang="en-US" altLang="ja-JP" sz="1600" dirty="0">
              <a:latin typeface="BIZ UDPゴシック" panose="020B0400000000000000" pitchFamily="50" charset="-128"/>
              <a:ea typeface="BIZ UDPゴシック" panose="020B0400000000000000" pitchFamily="50" charset="-128"/>
            </a:endParaRPr>
          </a:p>
          <a:p>
            <a:pPr>
              <a:lnSpc>
                <a:spcPts val="1200"/>
              </a:lnSpc>
            </a:pPr>
            <a:r>
              <a:rPr lang="ja-JP" altLang="en-US" sz="1600" dirty="0">
                <a:latin typeface="BIZ UDPゴシック" panose="020B0400000000000000" pitchFamily="50" charset="-128"/>
                <a:ea typeface="BIZ UDPゴシック" panose="020B0400000000000000" pitchFamily="50" charset="-128"/>
              </a:rPr>
              <a:t>２０２６年２月</a:t>
            </a:r>
            <a:endParaRPr lang="en-US" altLang="ja-JP" sz="2400" dirty="0">
              <a:latin typeface="BIZ UDPゴシック" panose="020B0400000000000000" pitchFamily="50" charset="-128"/>
              <a:ea typeface="BIZ UDPゴシック" panose="020B0400000000000000" pitchFamily="50" charset="-128"/>
            </a:endParaRPr>
          </a:p>
          <a:p>
            <a:endParaRPr lang="en-US" altLang="ja-JP" sz="2400" dirty="0">
              <a:latin typeface="BIZ UDPゴシック" panose="020B0400000000000000" pitchFamily="50" charset="-128"/>
              <a:ea typeface="BIZ UDPゴシック" panose="020B0400000000000000" pitchFamily="50" charset="-128"/>
            </a:endParaRPr>
          </a:p>
          <a:p>
            <a:endParaRPr kumimoji="1" lang="en-US" altLang="ja-JP" sz="2400"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2225" y="0"/>
            <a:ext cx="3708400" cy="1108553"/>
          </a:xfrm>
          <a:prstGeom prst="rect">
            <a:avLst/>
          </a:prstGeom>
        </p:spPr>
      </p:pic>
      <p:sp>
        <p:nvSpPr>
          <p:cNvPr id="2" name="タイトル 1"/>
          <p:cNvSpPr>
            <a:spLocks noGrp="1"/>
          </p:cNvSpPr>
          <p:nvPr>
            <p:ph type="ctrTitle"/>
          </p:nvPr>
        </p:nvSpPr>
        <p:spPr bwMode="gray">
          <a:xfrm>
            <a:off x="5288" y="2311400"/>
            <a:ext cx="10080625" cy="1299696"/>
          </a:xfrm>
          <a:solidFill>
            <a:schemeClr val="bg1"/>
          </a:solidFill>
        </p:spPr>
        <p:txBody>
          <a:bodyPr anchor="ctr" anchorCtr="0">
            <a:noAutofit/>
          </a:bodyPr>
          <a:lstStyle/>
          <a:p>
            <a:pPr>
              <a:lnSpc>
                <a:spcPct val="100000"/>
              </a:lnSpc>
              <a:spcBef>
                <a:spcPts val="0"/>
              </a:spcBef>
            </a:pPr>
            <a:r>
              <a:rPr kumimoji="1" lang="ja-JP" altLang="en-US" sz="2400" b="1" dirty="0">
                <a:latin typeface="BIZ UDPゴシック" panose="020B0400000000000000" pitchFamily="50" charset="-128"/>
                <a:ea typeface="BIZ UDPゴシック" panose="020B0400000000000000" pitchFamily="50" charset="-128"/>
              </a:rPr>
              <a:t>大阪・関西万博を契機とした</a:t>
            </a:r>
            <a:r>
              <a:rPr lang="ja-JP" altLang="en-US" sz="2400" b="1" dirty="0">
                <a:latin typeface="BIZ UDPゴシック" panose="020B0400000000000000" pitchFamily="50" charset="-128"/>
                <a:ea typeface="BIZ UDPゴシック" panose="020B0400000000000000" pitchFamily="50" charset="-128"/>
              </a:rPr>
              <a:t>「</a:t>
            </a:r>
            <a:r>
              <a:rPr kumimoji="1" lang="ja-JP" altLang="en-US" sz="2400" b="1" dirty="0">
                <a:latin typeface="BIZ UDPゴシック" panose="020B0400000000000000" pitchFamily="50" charset="-128"/>
                <a:ea typeface="BIZ UDPゴシック" panose="020B0400000000000000" pitchFamily="50" charset="-128"/>
              </a:rPr>
              <a:t>未来社会」の実現に向けて</a:t>
            </a:r>
            <a:br>
              <a:rPr lang="en-US" altLang="ja-JP" sz="800" b="1" dirty="0">
                <a:latin typeface="BIZ UDPゴシック" panose="020B0400000000000000" pitchFamily="50" charset="-128"/>
                <a:ea typeface="BIZ UDPゴシック" panose="020B0400000000000000" pitchFamily="50" charset="-128"/>
              </a:rPr>
            </a:br>
            <a:br>
              <a:rPr kumimoji="1" lang="en-US" altLang="ja-JP" sz="2200" b="1" dirty="0">
                <a:latin typeface="BIZ UDPゴシック" panose="020B0400000000000000" pitchFamily="50" charset="-128"/>
                <a:ea typeface="BIZ UDPゴシック" panose="020B0400000000000000" pitchFamily="50" charset="-128"/>
              </a:rPr>
            </a:br>
            <a:r>
              <a:rPr lang="ja-JP" altLang="en-US" sz="2000" b="1" dirty="0">
                <a:latin typeface="BIZ UDPゴシック" panose="020B0400000000000000" pitchFamily="50" charset="-128"/>
                <a:ea typeface="BIZ UDPゴシック" panose="020B0400000000000000" pitchFamily="50" charset="-128"/>
              </a:rPr>
              <a:t>（大阪版万博アクションプラン振り返り）</a:t>
            </a:r>
            <a:endParaRPr kumimoji="1" lang="ja-JP" altLang="en-US" sz="1600" b="1" dirty="0">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373743" y="2917172"/>
            <a:ext cx="9274628" cy="0"/>
          </a:xfrm>
          <a:prstGeom prst="line">
            <a:avLst/>
          </a:prstGeom>
          <a:ln w="57150" cmpd="dbl">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B708AB12-9CBF-433F-94AF-1156589C3A86}"/>
              </a:ext>
            </a:extLst>
          </p:cNvPr>
          <p:cNvSpPr txBox="1"/>
          <p:nvPr/>
        </p:nvSpPr>
        <p:spPr>
          <a:xfrm>
            <a:off x="7928477" y="1017479"/>
            <a:ext cx="1826964" cy="461665"/>
          </a:xfrm>
          <a:prstGeom prst="rect">
            <a:avLst/>
          </a:prstGeom>
          <a:noFill/>
          <a:ln>
            <a:solidFill>
              <a:schemeClr val="tx1"/>
            </a:solid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参考資料</a:t>
            </a:r>
          </a:p>
        </p:txBody>
      </p:sp>
    </p:spTree>
    <p:extLst>
      <p:ext uri="{BB962C8B-B14F-4D97-AF65-F5344CB8AC3E}">
        <p14:creationId xmlns:p14="http://schemas.microsoft.com/office/powerpoint/2010/main" val="358168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593591382"/>
              </p:ext>
            </p:extLst>
          </p:nvPr>
        </p:nvGraphicFramePr>
        <p:xfrm>
          <a:off x="313267" y="950753"/>
          <a:ext cx="9587042" cy="6045494"/>
        </p:xfrm>
        <a:graphic>
          <a:graphicData uri="http://schemas.openxmlformats.org/drawingml/2006/table">
            <a:tbl>
              <a:tblPr>
                <a:tableStyleId>{2D5ABB26-0587-4C30-8999-92F81FD0307C}</a:tableStyleId>
              </a:tblPr>
              <a:tblGrid>
                <a:gridCol w="2399453">
                  <a:extLst>
                    <a:ext uri="{9D8B030D-6E8A-4147-A177-3AD203B41FA5}">
                      <a16:colId xmlns:a16="http://schemas.microsoft.com/office/drawing/2014/main" val="901775203"/>
                    </a:ext>
                  </a:extLst>
                </a:gridCol>
                <a:gridCol w="3098800">
                  <a:extLst>
                    <a:ext uri="{9D8B030D-6E8A-4147-A177-3AD203B41FA5}">
                      <a16:colId xmlns:a16="http://schemas.microsoft.com/office/drawing/2014/main" val="2895380761"/>
                    </a:ext>
                  </a:extLst>
                </a:gridCol>
                <a:gridCol w="4088789">
                  <a:extLst>
                    <a:ext uri="{9D8B030D-6E8A-4147-A177-3AD203B41FA5}">
                      <a16:colId xmlns:a16="http://schemas.microsoft.com/office/drawing/2014/main" val="925580270"/>
                    </a:ext>
                  </a:extLst>
                </a:gridCol>
              </a:tblGrid>
              <a:tr h="5909716">
                <a:tc>
                  <a:txBody>
                    <a:bodyPr/>
                    <a:lstStyle/>
                    <a:p>
                      <a:pPr marL="0" indent="0" algn="l" defTabSz="443194">
                        <a:lnSpc>
                          <a:spcPct val="100000"/>
                        </a:lnSpc>
                        <a:spcBef>
                          <a:spcPts val="0"/>
                        </a:spcBef>
                        <a:spcAft>
                          <a:spcPts val="0"/>
                        </a:spcAft>
                        <a:defRPr/>
                      </a:pPr>
                      <a:r>
                        <a:rPr lang="ja-JP" altLang="en-US" sz="1200" b="1">
                          <a:solidFill>
                            <a:schemeClr val="tx1"/>
                          </a:solidFill>
                          <a:latin typeface="BIZ UDPゴシック" panose="020B0400000000000000" pitchFamily="50" charset="-128"/>
                          <a:ea typeface="BIZ UDPゴシック" panose="020B0400000000000000" pitchFamily="50" charset="-128"/>
                        </a:rPr>
                        <a:t>□健康長寿社会の実現</a:t>
                      </a: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92075" lvl="0"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・万博等で実証された先端技術・サービス等の普及・活用により日常生活の中で自然と健康管理ができる社会の実現</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・次世代ヘルスケアサービスの裾野の拡大により、住民に健康増進に向けた多様な選択肢を提供</a:t>
                      </a:r>
                    </a:p>
                    <a:p>
                      <a:pPr marL="92075" indent="-92075" algn="l" defTabSz="443194">
                        <a:lnSpc>
                          <a:spcPct val="100000"/>
                        </a:lnSpc>
                        <a:spcBef>
                          <a:spcPts val="0"/>
                        </a:spcBef>
                        <a:spcAft>
                          <a:spcPts val="0"/>
                        </a:spcAft>
                        <a:buFont typeface="Arial" panose="020B0604020202020204" pitchFamily="34" charset="0"/>
                        <a:buNone/>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・官民の多様な担い手による最先端の技術・サービスの実装が進む</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「スマートヘルスシティ」の実現</a:t>
                      </a:r>
                    </a:p>
                    <a:p>
                      <a:pPr marL="92075" indent="-92075" algn="l" defTabSz="443194">
                        <a:lnSpc>
                          <a:spcPct val="100000"/>
                        </a:lnSpc>
                        <a:spcBef>
                          <a:spcPts val="0"/>
                        </a:spcBef>
                        <a:spcAft>
                          <a:spcPts val="0"/>
                        </a:spcAft>
                        <a:buFont typeface="Arial" panose="020B0604020202020204" pitchFamily="34" charset="0"/>
                        <a:buNone/>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・健都を核に、新たなヘルスケア産業を創出するエコシステムと、住民の健康に係る行動変容の好循環を実現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□パーソナライズされた健康プログラムの実装（大阪ヘルスケアパビリオン）</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▶「カラダ測定ポッド」を活用した未来の医療・</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健康サービス等に関する様々な体験を提供</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□先端技術・サービス等の普及・活用の促進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スキームを創出</a:t>
                      </a:r>
                      <a:endParaRPr kumimoji="1"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▶万博会場等でのスタートアップ展示実施により、スマートヘルス分野のアプリ等の社会実装を促進</a:t>
                      </a:r>
                      <a:endPar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□住民の健康増進に向けた働きかけ</a:t>
                      </a:r>
                      <a:endPar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▶万博での健康啓発イベントの実施</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▶「アスマイル」では、万博キャンペーン実施等により会員数</a:t>
                      </a:r>
                      <a: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49</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万人</a:t>
                      </a:r>
                      <a:b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（令和７年</a:t>
                      </a:r>
                      <a: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11</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月時点）を獲得</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7313" lvl="0" indent="-87313" algn="l">
                        <a:lnSpc>
                          <a:spcPct val="100000"/>
                        </a:lnSpc>
                        <a:spcBef>
                          <a:spcPts val="0"/>
                        </a:spcBef>
                        <a:spcAft>
                          <a:spcPts val="0"/>
                        </a:spcAft>
                        <a:buNone/>
                      </a:pP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▶府民の健康意識向上と健康づくりへの行動</a:t>
                      </a:r>
                      <a:br>
                        <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変容を促進</a:t>
                      </a: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endParaRPr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lvl="0" algn="l">
                        <a:lnSpc>
                          <a:spcPct val="100000"/>
                        </a:lnSpc>
                        <a:spcBef>
                          <a:spcPts val="0"/>
                        </a:spcBef>
                        <a:spcAft>
                          <a:spcPts val="0"/>
                        </a:spcAft>
                        <a:buNone/>
                      </a:pP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□健都における</a:t>
                      </a:r>
                      <a:r>
                        <a:rPr lang="ja-JP" altLang="en-US" sz="1200" b="1" dirty="0">
                          <a:solidFill>
                            <a:schemeClr val="tx1"/>
                          </a:solidFill>
                          <a:latin typeface="BIZ UDPゴシック" panose="020B0400000000000000" pitchFamily="50" charset="-128"/>
                          <a:ea typeface="BIZ UDPゴシック" panose="020B0400000000000000" pitchFamily="50" charset="-128"/>
                        </a:rPr>
                        <a:t>実証</a:t>
                      </a: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と社会実装の促進</a:t>
                      </a: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健都における社会実装の仕組みづくりを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めざした「健都万博」を実施</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▶産学官民の共創によるライフサイエンス分野の</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技術･サービス等の開発と社会実装の仕組みを構築</a:t>
                      </a:r>
                    </a:p>
                    <a:p>
                      <a:pPr lvl="0" algn="l">
                        <a:lnSpc>
                          <a:spcPct val="100000"/>
                        </a:lnSpc>
                        <a:spcBef>
                          <a:spcPts val="0"/>
                        </a:spcBef>
                        <a:spcAft>
                          <a:spcPts val="0"/>
                        </a:spcAft>
                        <a:buNone/>
                      </a:pPr>
                      <a:endParaRPr kumimoji="1" lang="en-US" altLang="ja-JP" sz="1100" b="0" u="sng"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a:t>
                      </a:r>
                      <a:r>
                        <a:rPr lang="ja-JP" altLang="en-US" sz="1200" b="1" u="none" dirty="0">
                          <a:solidFill>
                            <a:schemeClr val="tx1"/>
                          </a:solidFill>
                          <a:latin typeface="BIZ UDPゴシック" panose="020B0400000000000000" pitchFamily="50" charset="-128"/>
                          <a:ea typeface="BIZ UDPゴシック" panose="020B0400000000000000" pitchFamily="50" charset="-128"/>
                        </a:rPr>
                        <a:t>「</a:t>
                      </a:r>
                      <a:r>
                        <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rPr>
                        <a:t>10</a:t>
                      </a:r>
                      <a:r>
                        <a:rPr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歳若返り」プロジェクトの推進</a:t>
                      </a:r>
                      <a:endParaRPr kumimoji="1" lang="en-US" altLang="ja-JP" sz="1200" b="0" u="sng"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先端技術</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を活用したヘルスケア体験イベントを　</a:t>
                      </a:r>
                      <a:endPar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通じて、府民の健康意識向上と</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健康</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に向けた</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行動変容</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促進 </a:t>
                      </a:r>
                    </a:p>
                    <a:p>
                      <a:pPr marL="92075" marR="0" lvl="0" indent="-92075" algn="l" defTabSz="914400" rtl="0" eaLnBrk="0" fontAlgn="base" latinLnBrk="0" hangingPunct="0">
                        <a:lnSpc>
                          <a:spcPct val="100000"/>
                        </a:lnSpc>
                        <a:spcBef>
                          <a:spcPct val="0"/>
                        </a:spcBef>
                        <a:spcAft>
                          <a:spcPct val="0"/>
                        </a:spcAft>
                        <a:buClrTx/>
                        <a:buSzTx/>
                        <a:tabLst/>
                      </a:pP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ja-JP" altLang="en-US" sz="1100" b="0" u="sng"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indent="-182563"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□「ミライのヘルスケア活動サポート事業」の展開により、社会全体の健康増進に寄与</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・「カラダ測定ポッド」を活用した測定サービスの提供など、</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パビリオンでの体験の仕組を継承する民間の健康サポート</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事業として展開</a:t>
                      </a: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marL="182563" indent="-182563"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□次世代スマートヘルスを活用したヘルスケア産業の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創出・育成</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30</a:t>
                      </a:r>
                      <a:r>
                        <a:rPr lang="ja-JP" altLang="en-US" sz="1100" dirty="0">
                          <a:solidFill>
                            <a:schemeClr val="tx1"/>
                          </a:solidFill>
                          <a:latin typeface="BIZ UDPゴシック" panose="020B0400000000000000" pitchFamily="50" charset="-128"/>
                          <a:ea typeface="BIZ UDPゴシック" panose="020B0400000000000000" pitchFamily="50" charset="-128"/>
                        </a:rPr>
                        <a:t>代から</a:t>
                      </a:r>
                      <a:r>
                        <a:rPr lang="en-US" altLang="ja-JP" sz="1100" dirty="0">
                          <a:solidFill>
                            <a:schemeClr val="tx1"/>
                          </a:solidFill>
                          <a:latin typeface="BIZ UDPゴシック" panose="020B0400000000000000" pitchFamily="50" charset="-128"/>
                          <a:ea typeface="BIZ UDPゴシック" panose="020B0400000000000000" pitchFamily="50" charset="-128"/>
                        </a:rPr>
                        <a:t>50</a:t>
                      </a:r>
                      <a:r>
                        <a:rPr lang="ja-JP" altLang="en-US" sz="1100" dirty="0">
                          <a:solidFill>
                            <a:schemeClr val="tx1"/>
                          </a:solidFill>
                          <a:latin typeface="BIZ UDPゴシック" panose="020B0400000000000000" pitchFamily="50" charset="-128"/>
                          <a:ea typeface="BIZ UDPゴシック" panose="020B0400000000000000" pitchFamily="50" charset="-128"/>
                        </a:rPr>
                        <a:t>代の職場での健康づくりに向けた</a:t>
                      </a:r>
                      <a:r>
                        <a:rPr lang="en-US" altLang="ja-JP" sz="1100" dirty="0">
                          <a:solidFill>
                            <a:schemeClr val="tx1"/>
                          </a:solidFill>
                          <a:latin typeface="BIZ UDPゴシック" panose="020B0400000000000000" pitchFamily="50" charset="-128"/>
                          <a:ea typeface="BIZ UDPゴシック" panose="020B0400000000000000" pitchFamily="50" charset="-128"/>
                        </a:rPr>
                        <a:t>PHR</a:t>
                      </a:r>
                      <a:r>
                        <a:rPr lang="ja-JP" altLang="en-US" sz="1100" dirty="0">
                          <a:solidFill>
                            <a:schemeClr val="tx1"/>
                          </a:solidFill>
                          <a:latin typeface="BIZ UDPゴシック" panose="020B0400000000000000" pitchFamily="50" charset="-128"/>
                          <a:ea typeface="BIZ UDPゴシック" panose="020B0400000000000000" pitchFamily="50" charset="-128"/>
                        </a:rPr>
                        <a:t>活用</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モデルを確立、企業・健康保険組合などを通じて、</a:t>
                      </a:r>
                      <a:r>
                        <a:rPr lang="en-US" altLang="ja-JP" sz="1100" dirty="0">
                          <a:solidFill>
                            <a:schemeClr val="tx1"/>
                          </a:solidFill>
                          <a:latin typeface="BIZ UDPゴシック" panose="020B0400000000000000" pitchFamily="50" charset="-128"/>
                          <a:ea typeface="BIZ UDPゴシック" panose="020B0400000000000000" pitchFamily="50" charset="-128"/>
                        </a:rPr>
                        <a:t> </a:t>
                      </a:r>
                      <a:r>
                        <a:rPr lang="ja-JP" altLang="en-US" sz="1100" dirty="0">
                          <a:solidFill>
                            <a:schemeClr val="tx1"/>
                          </a:solidFill>
                          <a:latin typeface="BIZ UDPゴシック" panose="020B0400000000000000" pitchFamily="50" charset="-128"/>
                          <a:ea typeface="BIZ UDPゴシック" panose="020B0400000000000000" pitchFamily="50" charset="-128"/>
                        </a:rPr>
                        <a:t>働く時間も含めた未病・予防のための行動変容を伴走支援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AI</a:t>
                      </a:r>
                      <a:r>
                        <a:rPr lang="ja-JP" altLang="en-US" sz="1100" dirty="0">
                          <a:solidFill>
                            <a:schemeClr val="tx1"/>
                          </a:solidFill>
                          <a:latin typeface="BIZ UDPゴシック" panose="020B0400000000000000" pitchFamily="50" charset="-128"/>
                          <a:ea typeface="BIZ UDPゴシック" panose="020B0400000000000000" pitchFamily="50" charset="-128"/>
                        </a:rPr>
                        <a:t>技術を活用した医療の高度化支援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・介護ロボット・人間洗濯機等最先端技術の活用等ロボット産業の振興</a:t>
                      </a: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□健康寿命の延伸に向けた取組を推進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・健活</a:t>
                      </a:r>
                      <a:r>
                        <a:rPr kumimoji="1" lang="en-US" altLang="ja-JP" sz="110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dirty="0">
                          <a:solidFill>
                            <a:schemeClr val="tx1"/>
                          </a:solidFill>
                          <a:latin typeface="BIZ UDPゴシック" panose="020B0400000000000000" pitchFamily="50" charset="-128"/>
                          <a:ea typeface="BIZ UDPゴシック" panose="020B0400000000000000" pitchFamily="50" charset="-128"/>
                        </a:rPr>
                        <a:t>ソング・ダンス及びおおさか</a:t>
                      </a:r>
                      <a:r>
                        <a:rPr kumimoji="1" lang="en-US" altLang="ja-JP" sz="1100" dirty="0">
                          <a:solidFill>
                            <a:schemeClr val="tx1"/>
                          </a:solidFill>
                          <a:latin typeface="BIZ UDPゴシック" panose="020B0400000000000000" pitchFamily="50" charset="-128"/>
                          <a:ea typeface="BIZ UDPゴシック" panose="020B0400000000000000" pitchFamily="50" charset="-128"/>
                        </a:rPr>
                        <a:t>EXPO</a:t>
                      </a:r>
                      <a:r>
                        <a:rPr kumimoji="1" lang="ja-JP" altLang="en-US" sz="1100" dirty="0">
                          <a:solidFill>
                            <a:schemeClr val="tx1"/>
                          </a:solidFill>
                          <a:latin typeface="BIZ UDPゴシック" panose="020B0400000000000000" pitchFamily="50" charset="-128"/>
                          <a:ea typeface="BIZ UDPゴシック" panose="020B0400000000000000" pitchFamily="50" charset="-128"/>
                        </a:rPr>
                        <a:t>ヘルシーメニューを核としたプロモーションやおおさか健活大使による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PR</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p>
                      <a:pPr marL="92075" indent="-92075">
                        <a:buFont typeface="Wingdings" panose="05000000000000000000" pitchFamily="2" charset="2"/>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・データヘルス分野における産学官の共創による未病・予防施策の推進　</a:t>
                      </a:r>
                    </a:p>
                    <a:p>
                      <a:pPr marL="92075" indent="-92075">
                        <a:buFont typeface="Wingdings" panose="05000000000000000000" pitchFamily="2" charset="2"/>
                        <a:buNone/>
                      </a:pP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・アカデミアにおける</a:t>
                      </a:r>
                      <a:r>
                        <a:rPr kumimoji="1" lang="en-US" altLang="ja-JP" sz="1100" b="0" i="0" u="none" strike="noStrike" noProof="0" dirty="0">
                          <a:solidFill>
                            <a:schemeClr val="tx1"/>
                          </a:solidFill>
                          <a:latin typeface="BIZ UDPゴシック" panose="020B0400000000000000" pitchFamily="50" charset="-128"/>
                          <a:ea typeface="BIZ UDPゴシック" panose="020B0400000000000000" pitchFamily="50" charset="-128"/>
                        </a:rPr>
                        <a:t>ICT</a:t>
                      </a: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を活用した次世代リビングのあり方の研究の促進</a:t>
                      </a:r>
                      <a:endParaRPr lang="en-US" altLang="ja-JP" sz="400" b="0" i="0" u="none" strike="noStrike" noProof="0" dirty="0">
                        <a:solidFill>
                          <a:schemeClr val="tx1"/>
                        </a:solidFill>
                        <a:ea typeface="BIZ UDPゴシック"/>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panose="020B0400000000000000" pitchFamily="50" charset="-128"/>
                        </a:rPr>
                        <a:t>□健都において住民参加型の実証事業を推進</a:t>
                      </a:r>
                      <a:endParaRPr lang="en-US" altLang="ja-JP" sz="1100" b="0" i="0" u="none" strike="noStrike" noProof="0" dirty="0">
                        <a:solidFill>
                          <a:schemeClr val="tx1"/>
                        </a:solidFill>
                        <a:ea typeface="BIZ UDPゴシック"/>
                      </a:endParaRPr>
                    </a:p>
                    <a:p>
                      <a:pPr marL="92075" marR="0" lvl="0" indent="-92075" algn="l" defTabSz="465247" rtl="0" eaLnBrk="1" fontAlgn="auto" latinLnBrk="0" hangingPunct="1">
                        <a:lnSpc>
                          <a:spcPct val="100000"/>
                        </a:lnSpc>
                        <a:spcBef>
                          <a:spcPts val="0"/>
                        </a:spcBef>
                        <a:spcAft>
                          <a:spcPts val="0"/>
                        </a:spcAft>
                        <a:buClrTx/>
                        <a:buSzTx/>
                        <a:buFontTx/>
                        <a:buNone/>
                        <a:tabLst/>
                        <a:defRPr/>
                      </a:pPr>
                      <a:r>
                        <a:rPr lang="ja-JP" altLang="en-US" sz="1100" b="0" i="0" u="none" strike="noStrike" noProof="0" dirty="0">
                          <a:solidFill>
                            <a:schemeClr val="tx1"/>
                          </a:solidFill>
                          <a:ea typeface="BIZ UDPゴシック"/>
                        </a:rPr>
                        <a:t>・</a:t>
                      </a:r>
                      <a:r>
                        <a:rPr lang="ja-JP" altLang="ja-JP" sz="1100" b="0" i="0" u="none" strike="noStrike" noProof="0" dirty="0">
                          <a:solidFill>
                            <a:schemeClr val="tx1"/>
                          </a:solidFill>
                          <a:ea typeface="BIZ UDPゴシック"/>
                        </a:rPr>
                        <a:t>健都における新産業の創出と新たなライフスタイルの創造の</a:t>
                      </a:r>
                      <a:br>
                        <a:rPr lang="en-US" altLang="ja-JP" sz="1100" b="0" i="0" u="none" strike="noStrike" noProof="0" dirty="0">
                          <a:solidFill>
                            <a:schemeClr val="tx1"/>
                          </a:solidFill>
                          <a:ea typeface="BIZ UDPゴシック"/>
                        </a:rPr>
                      </a:br>
                      <a:r>
                        <a:rPr lang="ja-JP" altLang="ja-JP" sz="1100" b="0" i="0" u="none" strike="noStrike" noProof="0" dirty="0">
                          <a:solidFill>
                            <a:schemeClr val="tx1"/>
                          </a:solidFill>
                          <a:ea typeface="BIZ UDPゴシック"/>
                        </a:rPr>
                        <a:t>好循環の実現に向け、</a:t>
                      </a:r>
                      <a:r>
                        <a:rPr lang="ja-JP" altLang="en-US" sz="1100" b="0" i="0" u="none" strike="noStrike" noProof="0" dirty="0">
                          <a:solidFill>
                            <a:schemeClr val="tx1"/>
                          </a:solidFill>
                          <a:ea typeface="BIZ UDPゴシック"/>
                        </a:rPr>
                        <a:t>ライフサイエンス分野での</a:t>
                      </a:r>
                      <a:r>
                        <a:rPr lang="ja-JP" altLang="ja-JP" sz="1100" b="0" i="0" u="none" strike="noStrike" noProof="0" dirty="0">
                          <a:solidFill>
                            <a:schemeClr val="tx1"/>
                          </a:solidFill>
                          <a:ea typeface="BIZ UDPゴシック"/>
                        </a:rPr>
                        <a:t>住民参加型の実証事業を推進</a:t>
                      </a:r>
                      <a:endParaRPr lang="en-US" altLang="ja-JP" sz="400" b="0" i="0" u="none" strike="noStrike" noProof="0" dirty="0">
                        <a:solidFill>
                          <a:schemeClr val="tx1"/>
                        </a:solidFill>
                        <a:ea typeface="BIZ UDPゴシック"/>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ライフサイエンス・ヘルスケア分野における国際会議の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開催（再掲）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・保健医療分野に関する各国の知見の共有や参加者の対話等を通じて、「いのち輝く」持続可能な国際社会を共創</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するとともに関連ビジネス及び産業の集積と成長を促進</a:t>
                      </a:r>
                      <a:endParaRPr lang="ja-JP" altLang="ja-JP" sz="1100" dirty="0">
                        <a:solidFill>
                          <a:schemeClr val="tx1"/>
                        </a:solidFill>
                      </a:endParaRPr>
                    </a:p>
                    <a:p>
                      <a:pPr defTabSz="465247">
                        <a:defRPr/>
                      </a:pPr>
                      <a:endParaRPr lang="en-US" altLang="ja-JP" sz="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スマートヘルスアプリの適切な情報発信等を促進するための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規制改革の実現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・個人が保有する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PHR</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の利活用に関する規制・制度改革の実現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万博会場では、ヘルスケアデータを</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分析し、パーソナライズされた健康プログラムを提案。万博会場内外でヘルスケアに関する先端技術・サービスの普及・活用に向けた取組を実施。引き続き、世界のモデルとなる健康長寿社会の実現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D430B17B-5BA3-421F-88A2-F9CCB8BD1B9D}"/>
              </a:ext>
            </a:extLst>
          </p:cNvPr>
          <p:cNvSpPr>
            <a:spLocks noGrp="1"/>
          </p:cNvSpPr>
          <p:nvPr>
            <p:ph type="sldNum" sz="quarter" idx="12"/>
          </p:nvPr>
        </p:nvSpPr>
        <p:spPr>
          <a:xfrm>
            <a:off x="7879018" y="6816016"/>
            <a:ext cx="2268141" cy="383297"/>
          </a:xfrm>
        </p:spPr>
        <p:txBody>
          <a:bodyPr/>
          <a:lstStyle/>
          <a:p>
            <a:fld id="{29F2EF1E-626E-4657-9017-205445D3C8E1}" type="slidenum">
              <a:rPr kumimoji="1" lang="ja-JP" altLang="en-US" smtClean="0"/>
              <a:t>10</a:t>
            </a:fld>
            <a:endParaRPr kumimoji="1" lang="ja-JP" altLang="en-US" dirty="0"/>
          </a:p>
        </p:txBody>
      </p:sp>
    </p:spTree>
    <p:extLst>
      <p:ext uri="{BB962C8B-B14F-4D97-AF65-F5344CB8AC3E}">
        <p14:creationId xmlns:p14="http://schemas.microsoft.com/office/powerpoint/2010/main" val="906822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a:off x="238984" y="756184"/>
            <a:ext cx="451901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□万博において</a:t>
            </a:r>
            <a:r>
              <a:rPr lang="en-US" altLang="ja-JP" sz="1400" b="1" dirty="0">
                <a:solidFill>
                  <a:schemeClr val="tx1"/>
                </a:solidFill>
                <a:latin typeface="BIZ UDPゴシック" panose="020B0400000000000000" pitchFamily="50" charset="-128"/>
                <a:ea typeface="BIZ UDPゴシック" panose="020B0400000000000000" pitchFamily="50" charset="-128"/>
              </a:rPr>
              <a:t>SDGs</a:t>
            </a:r>
            <a:r>
              <a:rPr lang="ja-JP" altLang="en-US" sz="1400" b="1" dirty="0">
                <a:solidFill>
                  <a:schemeClr val="tx1"/>
                </a:solidFill>
                <a:latin typeface="BIZ UDPゴシック" panose="020B0400000000000000" pitchFamily="50" charset="-128"/>
                <a:ea typeface="BIZ UDPゴシック" panose="020B0400000000000000" pitchFamily="50" charset="-128"/>
              </a:rPr>
              <a:t>の達成に向けた取組を世界に発信</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99234" y="1549780"/>
            <a:ext cx="9310979" cy="78563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・万博会場において、「</a:t>
            </a:r>
            <a:r>
              <a:rPr kumimoji="1" lang="en-US" altLang="ja-JP" sz="1400" dirty="0">
                <a:solidFill>
                  <a:schemeClr val="tx1"/>
                </a:solidFill>
                <a:latin typeface="BIZ UDPゴシック" panose="020B0400000000000000" pitchFamily="50" charset="-128"/>
                <a:ea typeface="BIZ UDPゴシック" panose="020B0400000000000000" pitchFamily="50" charset="-128"/>
              </a:rPr>
              <a:t>OSAKA JAPAN SDGs Forum</a:t>
            </a:r>
            <a:r>
              <a:rPr kumimoji="1" lang="ja-JP" altLang="en-US" sz="1400" dirty="0">
                <a:solidFill>
                  <a:schemeClr val="tx1"/>
                </a:solidFill>
                <a:latin typeface="BIZ UDPゴシック" panose="020B0400000000000000" pitchFamily="50" charset="-128"/>
                <a:ea typeface="BIZ UDPゴシック" panose="020B0400000000000000" pitchFamily="50" charset="-128"/>
              </a:rPr>
              <a:t>」やブース出展を実施し、</a:t>
            </a:r>
            <a:r>
              <a:rPr lang="en-US" altLang="ja-JP" sz="1400" dirty="0">
                <a:solidFill>
                  <a:schemeClr val="tx1"/>
                </a:solidFill>
                <a:latin typeface="BIZ UDPゴシック" panose="020B0400000000000000" pitchFamily="50" charset="-128"/>
                <a:ea typeface="BIZ UDPゴシック" panose="020B0400000000000000" pitchFamily="50" charset="-128"/>
              </a:rPr>
              <a:t>SDGs</a:t>
            </a:r>
            <a:r>
              <a:rPr lang="ja-JP" altLang="en-US" sz="1400" dirty="0">
                <a:solidFill>
                  <a:schemeClr val="tx1"/>
                </a:solidFill>
                <a:latin typeface="BIZ UDPゴシック" panose="020B0400000000000000" pitchFamily="50" charset="-128"/>
                <a:ea typeface="BIZ UDPゴシック" panose="020B0400000000000000" pitchFamily="50" charset="-128"/>
              </a:rPr>
              <a:t>達成に向けた</a:t>
            </a:r>
            <a:r>
              <a:rPr kumimoji="1" lang="ja-JP" altLang="en-US" sz="1400" dirty="0">
                <a:solidFill>
                  <a:schemeClr val="tx1"/>
                </a:solidFill>
                <a:latin typeface="BIZ UDPゴシック" panose="020B0400000000000000" pitchFamily="50" charset="-128"/>
                <a:ea typeface="BIZ UDPゴシック" panose="020B0400000000000000" pitchFamily="50" charset="-128"/>
              </a:rPr>
              <a:t>様々なステークホルダーの取組の加速を図るとともに、先進的な</a:t>
            </a:r>
            <a:r>
              <a:rPr lang="ja-JP" altLang="en-US" sz="1400" dirty="0">
                <a:solidFill>
                  <a:schemeClr val="tx1"/>
                </a:solidFill>
                <a:latin typeface="BIZ UDPゴシック" panose="020B0400000000000000" pitchFamily="50" charset="-128"/>
                <a:ea typeface="BIZ UDPゴシック" panose="020B0400000000000000" pitchFamily="50" charset="-128"/>
              </a:rPr>
              <a:t>取組を世界に発信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04363" y="3029412"/>
            <a:ext cx="9159491" cy="4031873"/>
          </a:xfrm>
          <a:prstGeom prst="rect">
            <a:avLst/>
          </a:prstGeom>
          <a:noFill/>
        </p:spPr>
        <p:txBody>
          <a:bodyPr wrap="square">
            <a:spAutoFit/>
          </a:bodyPr>
          <a:lstStyle/>
          <a:p>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Forum</a:t>
            </a:r>
            <a:r>
              <a:rPr kumimoji="1" lang="ja-JP" altLang="en-US" sz="1400" b="1" dirty="0">
                <a:latin typeface="BIZ UDPゴシック" panose="020B0400000000000000" pitchFamily="50" charset="-128"/>
                <a:ea typeface="BIZ UDPゴシック" panose="020B0400000000000000" pitchFamily="50" charset="-128"/>
              </a:rPr>
              <a:t>」の開催（令和</a:t>
            </a:r>
            <a:r>
              <a:rPr kumimoji="1" lang="en-US" altLang="ja-JP" sz="1400" b="1" dirty="0">
                <a:latin typeface="BIZ UDPゴシック" panose="020B0400000000000000" pitchFamily="50" charset="-128"/>
                <a:ea typeface="BIZ UDPゴシック" panose="020B0400000000000000" pitchFamily="50" charset="-128"/>
              </a:rPr>
              <a:t>5</a:t>
            </a: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7</a:t>
            </a:r>
            <a:r>
              <a:rPr kumimoji="1" lang="ja-JP" altLang="en-US" sz="1400" b="1" dirty="0">
                <a:latin typeface="BIZ UDPゴシック" panose="020B0400000000000000" pitchFamily="50" charset="-128"/>
                <a:ea typeface="BIZ UDPゴシック" panose="020B0400000000000000" pitchFamily="50" charset="-128"/>
              </a:rPr>
              <a:t>年度）</a:t>
            </a:r>
            <a:endParaRPr kumimoji="1" lang="en-US" altLang="ja-JP" sz="1400" b="1"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・多様なステークホルダーの</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アクションの加速化と、ステークホルダーの垣根を超えた</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連携創出（マッチング）を図るため、令和</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年度より「</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年度のフォーラムは万博会場内で開催</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令和５年度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177</a:t>
            </a:r>
            <a:r>
              <a:rPr kumimoji="1" lang="ja-JP" altLang="en-US" sz="1200" dirty="0">
                <a:latin typeface="BIZ UDPゴシック" panose="020B0400000000000000" pitchFamily="50" charset="-128"/>
                <a:ea typeface="BIZ UDPゴシック" panose="020B0400000000000000" pitchFamily="50" charset="-128"/>
              </a:rPr>
              <a:t>名）</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KANSAI</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212</a:t>
            </a:r>
            <a:r>
              <a:rPr kumimoji="1" lang="ja-JP" altLang="en-US" sz="1200" dirty="0">
                <a:latin typeface="BIZ UDPゴシック" panose="020B0400000000000000" pitchFamily="50" charset="-128"/>
                <a:ea typeface="BIZ UDPゴシック" panose="020B0400000000000000" pitchFamily="50" charset="-128"/>
              </a:rPr>
              <a:t>名）</a:t>
            </a:r>
            <a:endParaRPr kumimoji="1" lang="en-US" altLang="ja-JP" sz="1200"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JAPAN</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Forum</a:t>
            </a:r>
            <a:r>
              <a:rPr kumimoji="1" lang="ja-JP" altLang="en-US" sz="1200" dirty="0">
                <a:latin typeface="BIZ UDPゴシック" panose="020B0400000000000000" pitchFamily="50" charset="-128"/>
                <a:ea typeface="BIZ UDPゴシック" panose="020B0400000000000000" pitchFamily="50" charset="-128"/>
              </a:rPr>
              <a:t>（参加者：</a:t>
            </a:r>
            <a:r>
              <a:rPr kumimoji="1" lang="en-US" altLang="ja-JP" sz="1200" dirty="0">
                <a:latin typeface="BIZ UDPゴシック" panose="020B0400000000000000" pitchFamily="50" charset="-128"/>
                <a:ea typeface="BIZ UDPゴシック" panose="020B0400000000000000" pitchFamily="50" charset="-128"/>
              </a:rPr>
              <a:t>1,552</a:t>
            </a:r>
            <a:r>
              <a:rPr kumimoji="1" lang="ja-JP" altLang="en-US" sz="1200" dirty="0">
                <a:latin typeface="BIZ UDPゴシック" panose="020B0400000000000000" pitchFamily="50" charset="-128"/>
                <a:ea typeface="BIZ UDPゴシック" panose="020B0400000000000000" pitchFamily="50" charset="-128"/>
              </a:rPr>
              <a:t>名）</a:t>
            </a:r>
            <a:endParaRPr lang="en-US" altLang="ja-JP" sz="1200" b="1" dirty="0">
              <a:latin typeface="BIZ UDPゴシック" panose="020B0400000000000000" pitchFamily="50" charset="-128"/>
              <a:ea typeface="BIZ UDPゴシック" panose="020B0400000000000000" pitchFamily="50" charset="-128"/>
            </a:endParaRPr>
          </a:p>
          <a:p>
            <a:pPr marL="92075"/>
            <a:endParaRPr lang="en-US" altLang="ja-JP" sz="1200" b="1" dirty="0">
              <a:latin typeface="BIZ UDPゴシック" panose="020B0400000000000000" pitchFamily="50" charset="-128"/>
              <a:ea typeface="BIZ UDPゴシック" panose="020B0400000000000000" pitchFamily="50" charset="-128"/>
            </a:endParaRPr>
          </a:p>
          <a:p>
            <a:pPr marL="92075"/>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OSAKA JAPAN SDGs Forum</a:t>
            </a:r>
            <a:r>
              <a:rPr kumimoji="1" lang="ja-JP" altLang="en-US" sz="1200" dirty="0">
                <a:latin typeface="BIZ UDPゴシック" panose="020B0400000000000000" pitchFamily="50" charset="-128"/>
                <a:ea typeface="BIZ UDPゴシック" panose="020B0400000000000000" pitchFamily="50" charset="-128"/>
              </a:rPr>
              <a:t>」開催（令和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日） </a:t>
            </a:r>
            <a:endParaRPr lang="en-US" altLang="ja-JP" sz="12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SDGs </a:t>
            </a:r>
            <a:r>
              <a:rPr lang="ja-JP" altLang="en-US" sz="1200" dirty="0">
                <a:latin typeface="BIZ UDPゴシック" panose="020B0400000000000000" pitchFamily="50" charset="-128"/>
                <a:ea typeface="BIZ UDPゴシック" panose="020B0400000000000000" pitchFamily="50" charset="-128"/>
              </a:rPr>
              <a:t>先進都市」の実現に向け、万博会場内の</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ホール「シャインハット」にて開催</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国連</a:t>
            </a:r>
            <a:r>
              <a:rPr lang="en-US" altLang="ja-JP" sz="1200" dirty="0">
                <a:latin typeface="BIZ UDPゴシック" panose="020B0400000000000000" pitchFamily="50" charset="-128"/>
                <a:ea typeface="BIZ UDPゴシック" panose="020B0400000000000000" pitchFamily="50" charset="-128"/>
              </a:rPr>
              <a:t>GSDR</a:t>
            </a:r>
            <a:r>
              <a:rPr lang="ja-JP" altLang="en-US" sz="1200" dirty="0">
                <a:latin typeface="BIZ UDPゴシック" panose="020B0400000000000000" pitchFamily="50" charset="-128"/>
                <a:ea typeface="BIZ UDPゴシック" panose="020B0400000000000000" pitchFamily="50" charset="-128"/>
              </a:rPr>
              <a:t>執筆者や世界</a:t>
            </a:r>
            <a:r>
              <a:rPr lang="en-US" altLang="ja-JP" sz="1200" dirty="0">
                <a:latin typeface="BIZ UDPゴシック" panose="020B0400000000000000" pitchFamily="50" charset="-128"/>
                <a:ea typeface="BIZ UDPゴシック" panose="020B0400000000000000" pitchFamily="50" charset="-128"/>
              </a:rPr>
              <a:t>No.1</a:t>
            </a:r>
            <a:r>
              <a:rPr lang="ja-JP" altLang="en-US" sz="1200" dirty="0">
                <a:latin typeface="BIZ UDPゴシック" panose="020B0400000000000000" pitchFamily="50" charset="-128"/>
                <a:ea typeface="BIZ UDPゴシック" panose="020B0400000000000000" pitchFamily="50" charset="-128"/>
              </a:rPr>
              <a:t>サステナブル企業の講演、パートナーシップをテーマとした</a:t>
            </a:r>
            <a:endParaRPr lang="en-US" altLang="ja-JP" sz="1200" strike="sngStrike"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パネルディスカッションなど、多様なプログラムで構成され、万博から</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への取組を世界に発信</a:t>
            </a:r>
            <a:endParaRPr lang="en-US" altLang="ja-JP" sz="1200" dirty="0">
              <a:latin typeface="BIZ UDPゴシック" panose="020B0400000000000000" pitchFamily="50" charset="-128"/>
              <a:ea typeface="BIZ UDPゴシック" panose="020B0400000000000000" pitchFamily="50" charset="-128"/>
            </a:endParaRPr>
          </a:p>
          <a:p>
            <a:pPr marL="92075"/>
            <a:endParaRPr lang="en-US" altLang="zh-TW" sz="1200"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▶ブース出展（令和</a:t>
            </a:r>
            <a:r>
              <a:rPr lang="en-US" altLang="ja-JP" sz="1400" b="1" dirty="0">
                <a:latin typeface="BIZ UDPゴシック" panose="020B0400000000000000" pitchFamily="50" charset="-128"/>
                <a:ea typeface="BIZ UDPゴシック" panose="020B0400000000000000" pitchFamily="50" charset="-128"/>
              </a:rPr>
              <a:t>7</a:t>
            </a:r>
            <a:r>
              <a:rPr lang="ja-JP" altLang="en-US" sz="1400" b="1" dirty="0">
                <a:latin typeface="BIZ UDPゴシック" panose="020B0400000000000000" pitchFamily="50" charset="-128"/>
                <a:ea typeface="BIZ UDPゴシック" panose="020B0400000000000000" pitchFamily="50" charset="-128"/>
              </a:rPr>
              <a:t>年度）</a:t>
            </a:r>
            <a:endParaRPr lang="en-US" altLang="ja-JP" sz="14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未来都市計画に基づき、府市共催でブース出展を実施</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「大阪のきれいな海と安全な水」をテーマに水道や下水道について楽しく学べる体験コーナーをはじめ、</a:t>
            </a:r>
            <a:endParaRPr lang="en-US" altLang="ja-JP" sz="1200"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  大阪市の水環境への取組を紹介するパネルや動画による展示や、⼤阪府の</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推進の中核を</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担ってきた「私の</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宣⾔プロジェクト」を実施</a:t>
            </a:r>
            <a:endParaRPr lang="en-US" altLang="ja-JP" sz="1200" dirty="0">
              <a:latin typeface="BIZ UDPゴシック" panose="020B0400000000000000" pitchFamily="50" charset="-128"/>
              <a:ea typeface="BIZ UDPゴシック" panose="020B0400000000000000" pitchFamily="50" charset="-128"/>
            </a:endParaRPr>
          </a:p>
          <a:p>
            <a:pPr marL="92075"/>
            <a:endParaRPr lang="ja-JP" altLang="en-US" sz="1200" b="1" dirty="0">
              <a:latin typeface="BIZ UDPゴシック" panose="020B0400000000000000" pitchFamily="50" charset="-128"/>
              <a:ea typeface="BIZ UDPゴシック" panose="020B0400000000000000" pitchFamily="50" charset="-128"/>
            </a:endParaRPr>
          </a:p>
          <a:p>
            <a:pPr marL="92075"/>
            <a:r>
              <a:rPr lang="ja-JP" altLang="en-US" sz="1200" b="1"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キッズ</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～楽しく学ぼう！大阪の海と水～（令和７年</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15</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参加者：約</a:t>
            </a:r>
            <a:r>
              <a:rPr lang="en-US" altLang="ja-JP" sz="1200" dirty="0">
                <a:latin typeface="BIZ UDPゴシック" panose="020B0400000000000000" pitchFamily="50" charset="-128"/>
                <a:ea typeface="BIZ UDPゴシック" panose="020B0400000000000000" pitchFamily="50" charset="-128"/>
              </a:rPr>
              <a:t>6,000</a:t>
            </a:r>
            <a:r>
              <a:rPr lang="ja-JP" altLang="en-US" sz="1200" dirty="0">
                <a:latin typeface="BIZ UDPゴシック" panose="020B0400000000000000" pitchFamily="50" charset="-128"/>
                <a:ea typeface="BIZ UDPゴシック" panose="020B0400000000000000" pitchFamily="50" charset="-128"/>
              </a:rPr>
              <a:t>名（</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宣言参加者数</a:t>
            </a:r>
            <a:r>
              <a:rPr lang="en-US" altLang="ja-JP" sz="1200" dirty="0">
                <a:latin typeface="BIZ UDPゴシック" panose="020B0400000000000000" pitchFamily="50" charset="-128"/>
                <a:ea typeface="BIZ UDPゴシック" panose="020B0400000000000000" pitchFamily="50" charset="-128"/>
              </a:rPr>
              <a:t>1,139</a:t>
            </a:r>
            <a:r>
              <a:rPr lang="ja-JP" altLang="en-US" sz="1200" dirty="0">
                <a:latin typeface="BIZ UDPゴシック" panose="020B0400000000000000" pitchFamily="50" charset="-128"/>
                <a:ea typeface="BIZ UDPゴシック" panose="020B0400000000000000" pitchFamily="50" charset="-128"/>
              </a:rPr>
              <a:t>名）　</a:t>
            </a:r>
            <a:endParaRPr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100</a:t>
            </a:fld>
            <a:endParaRPr kumimoji="1" lang="ja-JP" altLang="en-US" dirty="0"/>
          </a:p>
        </p:txBody>
      </p:sp>
      <p:sp>
        <p:nvSpPr>
          <p:cNvPr id="19" name="正方形/長方形 18">
            <a:extLst>
              <a:ext uri="{FF2B5EF4-FFF2-40B4-BE49-F238E27FC236}">
                <a16:creationId xmlns:a16="http://schemas.microsoft.com/office/drawing/2014/main" id="{AEF0668B-DE0C-4FF3-AD8E-B9C0BC990EAD}"/>
              </a:ext>
            </a:extLst>
          </p:cNvPr>
          <p:cNvSpPr/>
          <p:nvPr/>
        </p:nvSpPr>
        <p:spPr>
          <a:xfrm>
            <a:off x="6784886" y="5325871"/>
            <a:ext cx="3360209" cy="20981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SDGs</a:t>
            </a:r>
            <a:r>
              <a:rPr lang="ja-JP" altLang="en-US" sz="900" dirty="0">
                <a:latin typeface="BIZ UDPゴシック" panose="020B0400000000000000" pitchFamily="50" charset="-128"/>
                <a:ea typeface="BIZ UDPゴシック" panose="020B0400000000000000" pitchFamily="50" charset="-128"/>
              </a:rPr>
              <a:t>キッズ</a:t>
            </a:r>
            <a:r>
              <a:rPr lang="en-US" altLang="ja-JP" sz="900" dirty="0">
                <a:latin typeface="BIZ UDPゴシック" panose="020B0400000000000000" pitchFamily="50" charset="-128"/>
                <a:ea typeface="BIZ UDPゴシック" panose="020B0400000000000000" pitchFamily="50" charset="-128"/>
              </a:rPr>
              <a:t>EXPO</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～楽しく学ぼう！大阪の海と水～</a:t>
            </a:r>
            <a:endParaRPr lang="en-US" altLang="ja-JP" sz="900" dirty="0">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3BAC1FCF-1DD7-4206-A630-6A02FB4B5914}"/>
              </a:ext>
            </a:extLst>
          </p:cNvPr>
          <p:cNvSpPr/>
          <p:nvPr/>
        </p:nvSpPr>
        <p:spPr>
          <a:xfrm>
            <a:off x="7155471" y="3712585"/>
            <a:ext cx="2634380" cy="20981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OSAKA JAPAN SDGs Forum</a:t>
            </a:r>
            <a:endParaRPr lang="ja-JP" altLang="en-US" sz="9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012AEAEC-779E-4B1E-8B27-6E81D59B30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33911" y="2465105"/>
            <a:ext cx="2277501" cy="1253253"/>
          </a:xfrm>
          <a:prstGeom prst="rect">
            <a:avLst/>
          </a:prstGeom>
        </p:spPr>
      </p:pic>
      <p:pic>
        <p:nvPicPr>
          <p:cNvPr id="22" name="図 21">
            <a:extLst>
              <a:ext uri="{FF2B5EF4-FFF2-40B4-BE49-F238E27FC236}">
                <a16:creationId xmlns:a16="http://schemas.microsoft.com/office/drawing/2014/main" id="{D3261EB8-3B38-4DDF-879B-33E6F33D57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4121" y="3979661"/>
            <a:ext cx="2266025" cy="1297583"/>
          </a:xfrm>
          <a:prstGeom prst="rect">
            <a:avLst/>
          </a:prstGeom>
        </p:spPr>
      </p:pic>
      <p:pic>
        <p:nvPicPr>
          <p:cNvPr id="26" name="図 25">
            <a:extLst>
              <a:ext uri="{FF2B5EF4-FFF2-40B4-BE49-F238E27FC236}">
                <a16:creationId xmlns:a16="http://schemas.microsoft.com/office/drawing/2014/main" id="{F3013D39-EBF7-4875-97E2-4270488796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
          <a:stretch/>
        </p:blipFill>
        <p:spPr>
          <a:xfrm>
            <a:off x="7409407" y="5592146"/>
            <a:ext cx="2260739" cy="1317931"/>
          </a:xfrm>
          <a:prstGeom prst="rect">
            <a:avLst/>
          </a:prstGeom>
        </p:spPr>
      </p:pic>
      <p:sp>
        <p:nvSpPr>
          <p:cNvPr id="27" name="正方形/長方形 26">
            <a:extLst>
              <a:ext uri="{FF2B5EF4-FFF2-40B4-BE49-F238E27FC236}">
                <a16:creationId xmlns:a16="http://schemas.microsoft.com/office/drawing/2014/main" id="{B1540FAB-1E06-4900-B35D-356968AE46C5}"/>
              </a:ext>
            </a:extLst>
          </p:cNvPr>
          <p:cNvSpPr/>
          <p:nvPr/>
        </p:nvSpPr>
        <p:spPr>
          <a:xfrm>
            <a:off x="7694204" y="6910077"/>
            <a:ext cx="1717738" cy="2527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私の</a:t>
            </a:r>
            <a:r>
              <a:rPr lang="en-US" altLang="ja-JP" sz="900" dirty="0">
                <a:solidFill>
                  <a:schemeClr val="tx1"/>
                </a:solidFill>
                <a:latin typeface="BIZ UDPゴシック" panose="020B0400000000000000" pitchFamily="50" charset="-128"/>
                <a:ea typeface="BIZ UDPゴシック" panose="020B0400000000000000" pitchFamily="50" charset="-128"/>
              </a:rPr>
              <a:t>SDGs</a:t>
            </a:r>
            <a:r>
              <a:rPr lang="ja-JP" altLang="en-US" sz="900" dirty="0">
                <a:solidFill>
                  <a:schemeClr val="tx1"/>
                </a:solidFill>
                <a:latin typeface="BIZ UDPゴシック" panose="020B0400000000000000" pitchFamily="50" charset="-128"/>
                <a:ea typeface="BIZ UDPゴシック" panose="020B0400000000000000" pitchFamily="50" charset="-128"/>
              </a:rPr>
              <a:t>宣言プロジェクト</a:t>
            </a:r>
            <a:endParaRPr lang="ja-JP" altLang="en-US" sz="9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6" name="楕円 15">
            <a:extLst>
              <a:ext uri="{FF2B5EF4-FFF2-40B4-BE49-F238E27FC236}">
                <a16:creationId xmlns:a16="http://schemas.microsoft.com/office/drawing/2014/main" id="{936E6188-731C-499F-90E8-D5C49F88129C}"/>
              </a:ext>
            </a:extLst>
          </p:cNvPr>
          <p:cNvSpPr/>
          <p:nvPr/>
        </p:nvSpPr>
        <p:spPr>
          <a:xfrm>
            <a:off x="180309" y="101202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7846A2BF-FA8D-4438-99A6-8EEE12AF88DE}"/>
              </a:ext>
            </a:extLst>
          </p:cNvPr>
          <p:cNvSpPr/>
          <p:nvPr/>
        </p:nvSpPr>
        <p:spPr>
          <a:xfrm>
            <a:off x="238984" y="251410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001906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3485758" cy="48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万博から地域共生の取組を世界に発信</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40144" y="1556742"/>
            <a:ext cx="9345394" cy="81381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defTabSz="443194">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万博会場において</a:t>
            </a:r>
            <a:r>
              <a:rPr lang="ja-JP" altLang="en-US" sz="1400" dirty="0">
                <a:solidFill>
                  <a:schemeClr val="tx1"/>
                </a:solidFill>
                <a:latin typeface="BIZ UDゴシック" panose="020B0400000000000000" pitchFamily="49" charset="-128"/>
                <a:ea typeface="BIZ UDゴシック" panose="020B0400000000000000" pitchFamily="49" charset="-128"/>
              </a:rPr>
              <a:t>「</a:t>
            </a:r>
            <a:r>
              <a:rPr lang="en-US" altLang="ja-JP" sz="1400" dirty="0">
                <a:solidFill>
                  <a:schemeClr val="tx1"/>
                </a:solidFill>
                <a:latin typeface="BIZ UDゴシック" panose="020B0400000000000000" pitchFamily="49" charset="-128"/>
                <a:ea typeface="BIZ UDゴシック" panose="020B0400000000000000" pitchFamily="49" charset="-128"/>
              </a:rPr>
              <a:t>OSAKA</a:t>
            </a:r>
            <a:r>
              <a:rPr lang="ja-JP" altLang="en-US" sz="1400" dirty="0">
                <a:solidFill>
                  <a:schemeClr val="tx1"/>
                </a:solidFill>
                <a:latin typeface="BIZ UDゴシック" panose="020B0400000000000000" pitchFamily="49" charset="-128"/>
                <a:ea typeface="BIZ UDゴシック" panose="020B0400000000000000" pitchFamily="49" charset="-128"/>
              </a:rPr>
              <a:t>から地域共生の未来をつくる」プロジェクトの催事を開催することで、すべての人々が地域、暮らし、生きがいをともに作り高めあうことのできる地域共生の取組を府内外に発信</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40142" y="3198791"/>
            <a:ext cx="6517857" cy="3139321"/>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▶「地域共生社会」の実現をめざし、子どもや高齢者、障がい者を支える福祉分野の様々な取組を紹介し、その経験を万博のレガシーとして府内外に広める</a:t>
            </a:r>
            <a:endParaRPr kumimoji="1" lang="en-US" altLang="ja-JP" sz="1200" dirty="0">
              <a:latin typeface="BIZ UDPゴシック" panose="020B0400000000000000" pitchFamily="50" charset="-128"/>
              <a:ea typeface="BIZ UDPゴシック" panose="020B0400000000000000" pitchFamily="50" charset="-128"/>
            </a:endParaRPr>
          </a:p>
          <a:p>
            <a:pPr marL="177800" indent="-90488"/>
            <a:endParaRPr kumimoji="1" lang="en-US" altLang="ja-JP" sz="1200" dirty="0">
              <a:latin typeface="BIZ UDPゴシック" panose="020B0400000000000000" pitchFamily="50" charset="-128"/>
              <a:ea typeface="BIZ UDPゴシック" panose="020B0400000000000000" pitchFamily="50" charset="-128"/>
            </a:endParaRPr>
          </a:p>
          <a:p>
            <a:pPr marL="177800" indent="-90488"/>
            <a:r>
              <a:rPr kumimoji="1" lang="ja-JP" altLang="en-US" sz="1200" dirty="0">
                <a:latin typeface="BIZ UDPゴシック" panose="020B0400000000000000" pitchFamily="50" charset="-128"/>
                <a:ea typeface="BIZ UDPゴシック" panose="020B0400000000000000" pitchFamily="50" charset="-128"/>
              </a:rPr>
              <a:t>・令和６年度は、府内の福祉団体や民間企業、万博協会等と連携し、万博への機運醸成も兼ねた「</a:t>
            </a:r>
            <a:r>
              <a:rPr kumimoji="1" lang="en-US" altLang="ja-JP" sz="1200" dirty="0">
                <a:latin typeface="BIZ UDPゴシック" panose="020B0400000000000000" pitchFamily="50" charset="-128"/>
                <a:ea typeface="BIZ UDPゴシック" panose="020B0400000000000000" pitchFamily="50" charset="-128"/>
              </a:rPr>
              <a:t>OSAKA</a:t>
            </a:r>
            <a:r>
              <a:rPr kumimoji="1" lang="ja-JP" altLang="en-US" sz="1200" dirty="0">
                <a:latin typeface="BIZ UDPゴシック" panose="020B0400000000000000" pitchFamily="50" charset="-128"/>
                <a:ea typeface="BIZ UDPゴシック" panose="020B0400000000000000" pitchFamily="50" charset="-128"/>
              </a:rPr>
              <a:t>から地域共生の未来をつくる」プロジェクト　プレイベント～</a:t>
            </a:r>
            <a:r>
              <a:rPr kumimoji="1" lang="en-US" altLang="ja-JP" sz="1200" dirty="0">
                <a:latin typeface="BIZ UDPゴシック" panose="020B0400000000000000" pitchFamily="50" charset="-128"/>
                <a:ea typeface="BIZ UDPゴシック" panose="020B0400000000000000" pitchFamily="50" charset="-128"/>
              </a:rPr>
              <a:t>Road to EXPO 2025</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177800" indent="-90488"/>
            <a:endParaRPr kumimoji="1" lang="en-US" altLang="ja-JP" sz="1200" dirty="0">
              <a:latin typeface="BIZ UDPゴシック" panose="020B0400000000000000" pitchFamily="50" charset="-128"/>
              <a:ea typeface="BIZ UDPゴシック" panose="020B0400000000000000" pitchFamily="50" charset="-128"/>
            </a:endParaRPr>
          </a:p>
          <a:p>
            <a:pPr marL="177800" indent="-90488"/>
            <a:r>
              <a:rPr kumimoji="1" lang="ja-JP" altLang="en-US" sz="1200" dirty="0">
                <a:latin typeface="BIZ UDPゴシック" panose="020B0400000000000000" pitchFamily="50" charset="-128"/>
                <a:ea typeface="BIZ UDPゴシック" panose="020B0400000000000000" pitchFamily="50" charset="-128"/>
              </a:rPr>
              <a:t>・令和７年度は、万博会場で先進技術の発表、アート作品発表、ダンス、楽器演奏、トークショー、「こさえたん（府内障がい者福祉施設の製品）」等によるブース出展を行う催事を開催</a:t>
            </a:r>
            <a:endParaRPr kumimoji="1" lang="en-US" altLang="ja-JP" sz="1200" dirty="0">
              <a:latin typeface="BIZ UDPゴシック" panose="020B0400000000000000" pitchFamily="50" charset="-128"/>
              <a:ea typeface="BIZ UDPゴシック" panose="020B0400000000000000" pitchFamily="50" charset="-128"/>
            </a:endParaRPr>
          </a:p>
          <a:p>
            <a:pPr marL="90488" indent="-90488"/>
            <a:endParaRPr kumimoji="1" lang="en-US" altLang="ja-JP" sz="1200" dirty="0">
              <a:latin typeface="BIZ UDPゴシック" panose="020B0400000000000000" pitchFamily="50" charset="-128"/>
              <a:ea typeface="BIZ UDPゴシック" panose="020B0400000000000000" pitchFamily="50" charset="-128"/>
            </a:endParaRPr>
          </a:p>
          <a:p>
            <a:pPr marL="90488" indent="-90488"/>
            <a:r>
              <a:rPr kumimoji="1" lang="ja-JP" altLang="en-US" sz="1200" dirty="0">
                <a:latin typeface="BIZ UDPゴシック" panose="020B0400000000000000" pitchFamily="50" charset="-128"/>
                <a:ea typeface="BIZ UDPゴシック" panose="020B0400000000000000" pitchFamily="50" charset="-128"/>
              </a:rPr>
              <a:t>　・約</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の団体・企業等が発信、２日間で述べ約</a:t>
            </a:r>
            <a:r>
              <a:rPr kumimoji="1" lang="en-US" altLang="ja-JP" sz="1200" dirty="0">
                <a:latin typeface="BIZ UDPゴシック" panose="020B0400000000000000" pitchFamily="50" charset="-128"/>
                <a:ea typeface="BIZ UDPゴシック" panose="020B0400000000000000" pitchFamily="50" charset="-128"/>
              </a:rPr>
              <a:t>7,000</a:t>
            </a:r>
            <a:r>
              <a:rPr kumimoji="1" lang="ja-JP" altLang="en-US" sz="1200" dirty="0">
                <a:latin typeface="BIZ UDPゴシック" panose="020B0400000000000000" pitchFamily="50" charset="-128"/>
                <a:ea typeface="BIZ UDPゴシック" panose="020B0400000000000000" pitchFamily="50" charset="-128"/>
              </a:rPr>
              <a:t>名が来場</a:t>
            </a:r>
            <a:endParaRPr lang="en-US" altLang="zh-TW" sz="12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pPr lvl="1"/>
            <a:r>
              <a:rPr lang="ja-JP" altLang="en-US" sz="1200" dirty="0">
                <a:latin typeface="BIZ UDPゴシック" panose="020B0400000000000000" pitchFamily="50" charset="-128"/>
                <a:ea typeface="BIZ UDPゴシック" panose="020B0400000000000000" pitchFamily="50" charset="-128"/>
              </a:rPr>
              <a:t>日 時：</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日（日）</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分</a:t>
            </a:r>
          </a:p>
          <a:p>
            <a:pPr lvl="1"/>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15</a:t>
            </a:r>
            <a:r>
              <a:rPr lang="ja-JP" altLang="en-US" sz="1200" dirty="0">
                <a:latin typeface="BIZ UDPゴシック" panose="020B0400000000000000" pitchFamily="50" charset="-128"/>
                <a:ea typeface="BIZ UDPゴシック" panose="020B0400000000000000" pitchFamily="50" charset="-128"/>
              </a:rPr>
              <a:t>日（月・祝）</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30</a:t>
            </a:r>
            <a:r>
              <a:rPr lang="ja-JP" altLang="en-US" sz="1200" dirty="0">
                <a:latin typeface="BIZ UDPゴシック" panose="020B0400000000000000" pitchFamily="50" charset="-128"/>
                <a:ea typeface="BIZ UDPゴシック" panose="020B0400000000000000" pitchFamily="50" charset="-128"/>
              </a:rPr>
              <a:t>分</a:t>
            </a:r>
          </a:p>
          <a:p>
            <a:pPr lvl="1"/>
            <a:r>
              <a:rPr lang="ja-JP" altLang="en-US" sz="1200" dirty="0">
                <a:latin typeface="BIZ UDPゴシック" panose="020B0400000000000000" pitchFamily="50" charset="-128"/>
                <a:ea typeface="BIZ UDPゴシック" panose="020B0400000000000000" pitchFamily="50" charset="-128"/>
              </a:rPr>
              <a:t>会 場：大阪ヘルスケアパビリオンリボーンステージ</a:t>
            </a:r>
          </a:p>
          <a:p>
            <a:pPr lvl="1"/>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EXPO</a:t>
            </a:r>
            <a:r>
              <a:rPr lang="ja-JP" altLang="en-US" sz="1200" dirty="0">
                <a:latin typeface="BIZ UDPゴシック" panose="020B0400000000000000" pitchFamily="50" charset="-128"/>
                <a:ea typeface="BIZ UDPゴシック" panose="020B0400000000000000" pitchFamily="50" charset="-128"/>
              </a:rPr>
              <a:t>メッセ「</a:t>
            </a:r>
            <a:r>
              <a:rPr lang="en-US" altLang="ja-JP" sz="1200" dirty="0">
                <a:latin typeface="BIZ UDPゴシック" panose="020B0400000000000000" pitchFamily="50" charset="-128"/>
                <a:ea typeface="BIZ UDPゴシック" panose="020B0400000000000000" pitchFamily="50" charset="-128"/>
              </a:rPr>
              <a:t>WASSE</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日のみ）</a:t>
            </a: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101</a:t>
            </a:fld>
            <a:endParaRPr kumimoji="1" lang="ja-JP" altLang="en-US" dirty="0"/>
          </a:p>
        </p:txBody>
      </p:sp>
      <p:sp>
        <p:nvSpPr>
          <p:cNvPr id="16" name="楕円 15">
            <a:extLst>
              <a:ext uri="{FF2B5EF4-FFF2-40B4-BE49-F238E27FC236}">
                <a16:creationId xmlns:a16="http://schemas.microsoft.com/office/drawing/2014/main" id="{936E6188-731C-499F-90E8-D5C49F88129C}"/>
              </a:ext>
            </a:extLst>
          </p:cNvPr>
          <p:cNvSpPr/>
          <p:nvPr/>
        </p:nvSpPr>
        <p:spPr>
          <a:xfrm>
            <a:off x="180309" y="101202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7846A2BF-FA8D-4438-99A6-8EEE12AF88DE}"/>
              </a:ext>
            </a:extLst>
          </p:cNvPr>
          <p:cNvSpPr/>
          <p:nvPr/>
        </p:nvSpPr>
        <p:spPr>
          <a:xfrm>
            <a:off x="195620" y="269047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12" name="図 11">
            <a:extLst>
              <a:ext uri="{FF2B5EF4-FFF2-40B4-BE49-F238E27FC236}">
                <a16:creationId xmlns:a16="http://schemas.microsoft.com/office/drawing/2014/main" id="{9C993C0B-F0B2-4021-9C99-F75E74BFF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327" y="4835067"/>
            <a:ext cx="2020881" cy="1687711"/>
          </a:xfrm>
          <a:prstGeom prst="rect">
            <a:avLst/>
          </a:prstGeom>
        </p:spPr>
      </p:pic>
      <p:sp>
        <p:nvSpPr>
          <p:cNvPr id="13" name="正方形/長方形 12">
            <a:extLst>
              <a:ext uri="{FF2B5EF4-FFF2-40B4-BE49-F238E27FC236}">
                <a16:creationId xmlns:a16="http://schemas.microsoft.com/office/drawing/2014/main" id="{D3B88876-C518-49CC-9FC7-44413063F26A}"/>
              </a:ext>
            </a:extLst>
          </p:cNvPr>
          <p:cNvSpPr/>
          <p:nvPr/>
        </p:nvSpPr>
        <p:spPr>
          <a:xfrm>
            <a:off x="7148963" y="6582549"/>
            <a:ext cx="2463605" cy="3050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a:solidFill>
                  <a:schemeClr val="tx1"/>
                </a:solidFill>
                <a:latin typeface="BIZ UDPゴシック" panose="020B0400000000000000" pitchFamily="50" charset="-128"/>
                <a:ea typeface="BIZ UDPゴシック" panose="020B0400000000000000" pitchFamily="50" charset="-128"/>
              </a:rPr>
              <a:t>OSAKA</a:t>
            </a:r>
            <a:r>
              <a:rPr lang="ja-JP" altLang="en-US" sz="900" dirty="0">
                <a:solidFill>
                  <a:schemeClr val="tx1"/>
                </a:solidFill>
                <a:latin typeface="BIZ UDPゴシック" panose="020B0400000000000000" pitchFamily="50" charset="-128"/>
                <a:ea typeface="BIZ UDPゴシック" panose="020B0400000000000000" pitchFamily="50" charset="-128"/>
              </a:rPr>
              <a:t>から地域共生の未来をつくる」</a:t>
            </a:r>
            <a:br>
              <a:rPr lang="en-US" altLang="ja-JP" sz="900" dirty="0">
                <a:solidFill>
                  <a:schemeClr val="tx1"/>
                </a:solidFill>
                <a:latin typeface="BIZ UDPゴシック" panose="020B0400000000000000" pitchFamily="50" charset="-128"/>
                <a:ea typeface="BIZ UDPゴシック" panose="020B0400000000000000" pitchFamily="50" charset="-128"/>
              </a:rPr>
            </a:br>
            <a:r>
              <a:rPr lang="ja-JP" altLang="en-US" sz="900" dirty="0">
                <a:solidFill>
                  <a:schemeClr val="tx1"/>
                </a:solidFill>
                <a:latin typeface="BIZ UDPゴシック" panose="020B0400000000000000" pitchFamily="50" charset="-128"/>
                <a:ea typeface="BIZ UDPゴシック" panose="020B0400000000000000" pitchFamily="50" charset="-128"/>
              </a:rPr>
              <a:t>プロジェクト　グランドフィナーレ</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0E419BF4-1E71-4047-902C-338ABC4D70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0244" y="2595999"/>
            <a:ext cx="1341038" cy="1794073"/>
          </a:xfrm>
          <a:prstGeom prst="rect">
            <a:avLst/>
          </a:prstGeom>
        </p:spPr>
      </p:pic>
      <p:sp>
        <p:nvSpPr>
          <p:cNvPr id="19" name="正方形/長方形 18">
            <a:extLst>
              <a:ext uri="{FF2B5EF4-FFF2-40B4-BE49-F238E27FC236}">
                <a16:creationId xmlns:a16="http://schemas.microsoft.com/office/drawing/2014/main" id="{9C621E27-CA82-4E70-8E3C-B4E1C82328A3}"/>
              </a:ext>
            </a:extLst>
          </p:cNvPr>
          <p:cNvSpPr/>
          <p:nvPr/>
        </p:nvSpPr>
        <p:spPr>
          <a:xfrm>
            <a:off x="7108961" y="4417213"/>
            <a:ext cx="2463605" cy="32094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a:t>
            </a:r>
            <a:r>
              <a:rPr lang="en-US" altLang="ja-JP" sz="900" dirty="0">
                <a:solidFill>
                  <a:schemeClr val="tx1"/>
                </a:solidFill>
                <a:latin typeface="BIZ UDPゴシック" panose="020B0400000000000000" pitchFamily="50" charset="-128"/>
                <a:ea typeface="BIZ UDPゴシック" panose="020B0400000000000000" pitchFamily="50" charset="-128"/>
              </a:rPr>
              <a:t>OSAKA</a:t>
            </a:r>
            <a:r>
              <a:rPr lang="ja-JP" altLang="en-US" sz="900" dirty="0">
                <a:solidFill>
                  <a:schemeClr val="tx1"/>
                </a:solidFill>
                <a:latin typeface="BIZ UDPゴシック" panose="020B0400000000000000" pitchFamily="50" charset="-128"/>
                <a:ea typeface="BIZ UDPゴシック" panose="020B0400000000000000" pitchFamily="50" charset="-128"/>
              </a:rPr>
              <a:t>から地域共生の未来をつくる」</a:t>
            </a:r>
            <a:br>
              <a:rPr lang="en-US" altLang="ja-JP" sz="900" dirty="0">
                <a:solidFill>
                  <a:schemeClr val="tx1"/>
                </a:solidFill>
                <a:latin typeface="BIZ UDPゴシック" panose="020B0400000000000000" pitchFamily="50" charset="-128"/>
                <a:ea typeface="BIZ UDPゴシック" panose="020B0400000000000000" pitchFamily="50" charset="-128"/>
              </a:rPr>
            </a:br>
            <a:r>
              <a:rPr lang="ja-JP" altLang="en-US" sz="900" dirty="0">
                <a:solidFill>
                  <a:schemeClr val="tx1"/>
                </a:solidFill>
                <a:latin typeface="BIZ UDPゴシック" panose="020B0400000000000000" pitchFamily="50" charset="-128"/>
                <a:ea typeface="BIZ UDPゴシック" panose="020B0400000000000000" pitchFamily="50" charset="-128"/>
              </a:rPr>
              <a:t>プロジェクト　チラシ</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0094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rot="10800000">
            <a:off x="195620" y="719574"/>
            <a:ext cx="199573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女性活躍推進の加速</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87467" y="1556059"/>
            <a:ext cx="9289193" cy="86614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・ドーンセンターや万博会場で女性活躍推進にかかる啓発イベントを開催、若年層をはじめ多数の府民の思いを発信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02033" y="3275525"/>
            <a:ext cx="7110486" cy="3293209"/>
          </a:xfrm>
          <a:prstGeom prst="rect">
            <a:avLst/>
          </a:prstGeom>
          <a:noFill/>
        </p:spPr>
        <p:txBody>
          <a:bodyPr wrap="square">
            <a:spAutoFit/>
          </a:bodyPr>
          <a:lstStyle/>
          <a:p>
            <a:pPr marL="92075" indent="-92075"/>
            <a:r>
              <a:rPr lang="ja-JP" altLang="en-US" sz="1400" b="1" dirty="0">
                <a:latin typeface="BIZ UDゴシック" panose="020B0400000000000000" pitchFamily="49" charset="-128"/>
                <a:ea typeface="BIZ UDゴシック" panose="020B0400000000000000" pitchFamily="49" charset="-128"/>
              </a:rPr>
              <a:t>▶女性活躍推進に関する情報発信や万博の積極的な</a:t>
            </a:r>
            <a:r>
              <a:rPr lang="en-US" altLang="ja-JP" sz="1400" b="1" dirty="0">
                <a:latin typeface="BIZ UDゴシック" panose="020B0400000000000000" pitchFamily="49" charset="-128"/>
                <a:ea typeface="BIZ UDゴシック" panose="020B0400000000000000" pitchFamily="49" charset="-128"/>
              </a:rPr>
              <a:t>PR</a:t>
            </a:r>
            <a:r>
              <a:rPr lang="ja-JP" altLang="en-US" sz="1400" b="1" dirty="0">
                <a:latin typeface="BIZ UDゴシック" panose="020B0400000000000000" pitchFamily="49" charset="-128"/>
                <a:ea typeface="BIZ UDゴシック" panose="020B0400000000000000" pitchFamily="49" charset="-128"/>
              </a:rPr>
              <a:t>活動による、女性活躍推進と</a:t>
            </a:r>
            <a:br>
              <a:rPr lang="en-US" altLang="ja-JP" sz="1400" b="1"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万博開催への機運醸成</a:t>
            </a:r>
            <a:endParaRPr lang="en-US" altLang="ja-JP" sz="1400" b="1" dirty="0">
              <a:latin typeface="BIZ UDゴシック" panose="020B0400000000000000" pitchFamily="49" charset="-128"/>
              <a:ea typeface="BIZ UDゴシック" panose="020B0400000000000000" pitchFamily="49" charset="-128"/>
            </a:endParaRPr>
          </a:p>
          <a:p>
            <a:endParaRPr lang="en-US" altLang="ja-JP" sz="1200" b="1"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令和６年度ではトークイベントや万博</a:t>
            </a:r>
            <a:r>
              <a:rPr lang="en-US" altLang="ja-JP" sz="1200" dirty="0">
                <a:latin typeface="BIZ UDゴシック" panose="020B0400000000000000" pitchFamily="49" charset="-128"/>
                <a:ea typeface="BIZ UDゴシック" panose="020B0400000000000000" pitchFamily="49" charset="-128"/>
              </a:rPr>
              <a:t>PR</a:t>
            </a:r>
            <a:r>
              <a:rPr lang="ja-JP" altLang="en-US" sz="1200" dirty="0">
                <a:latin typeface="BIZ UDゴシック" panose="020B0400000000000000" pitchFamily="49" charset="-128"/>
                <a:ea typeface="BIZ UDゴシック" panose="020B0400000000000000" pitchFamily="49" charset="-128"/>
              </a:rPr>
              <a:t>ブースの設置等により、女性活躍と万博開催の機運を醸成</a:t>
            </a:r>
            <a:endParaRPr lang="en-US" altLang="ja-JP" sz="1200" dirty="0">
              <a:latin typeface="BIZ UDゴシック" panose="020B0400000000000000" pitchFamily="49" charset="-128"/>
              <a:ea typeface="BIZ UDゴシック" panose="020B0400000000000000" pitchFamily="49" charset="-128"/>
            </a:endParaRPr>
          </a:p>
          <a:p>
            <a:pPr marL="92075" indent="-92075"/>
            <a:r>
              <a:rPr lang="ja-JP" altLang="en-US" sz="1200" dirty="0">
                <a:latin typeface="BIZ UDゴシック" panose="020B0400000000000000" pitchFamily="49" charset="-128"/>
                <a:ea typeface="BIZ UDゴシック" panose="020B0400000000000000" pitchFamily="49" charset="-128"/>
              </a:rPr>
              <a:t>　令和７年度はドーンセンターでの取組に加えて、万博への参加により、万博がめざす女性活躍推進　</a:t>
            </a:r>
            <a:endParaRPr lang="en-US" altLang="ja-JP" sz="1200" dirty="0">
              <a:latin typeface="BIZ UDゴシック" panose="020B0400000000000000" pitchFamily="49" charset="-128"/>
              <a:ea typeface="BIZ UDゴシック" panose="020B0400000000000000" pitchFamily="49" charset="-128"/>
            </a:endParaRPr>
          </a:p>
          <a:p>
            <a:pPr marL="92075" indent="-92075"/>
            <a:r>
              <a:rPr lang="ja-JP" altLang="en-US" sz="1200" dirty="0">
                <a:latin typeface="BIZ UDゴシック" panose="020B0400000000000000" pitchFamily="49" charset="-128"/>
                <a:ea typeface="BIZ UDゴシック" panose="020B0400000000000000" pitchFamily="49" charset="-128"/>
              </a:rPr>
              <a:t>　を体感できるイベントを実施し、特に未来を担う若者への啓発や若者からの発信の機会を創出</a:t>
            </a:r>
            <a:endParaRPr lang="en-US" altLang="ja-JP" sz="1200" dirty="0">
              <a:latin typeface="BIZ UDゴシック" panose="020B0400000000000000" pitchFamily="49" charset="-128"/>
              <a:ea typeface="BIZ UDゴシック" panose="020B0400000000000000" pitchFamily="49" charset="-128"/>
            </a:endParaRPr>
          </a:p>
          <a:p>
            <a:pPr marL="92075" indent="-92075"/>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・学生による「未来社会への発信・提言」コンテストでは、＜女性の理系進学＞</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＜生理への理解＞＜性別に縛られないコミュニケーション＞など様々な分野での</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提言があり、若年層の考えや取組を発信</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・ギャラリー</a:t>
            </a:r>
            <a:r>
              <a:rPr lang="en-US" altLang="ja-JP" sz="1200" dirty="0">
                <a:latin typeface="BIZ UDゴシック" panose="020B0400000000000000" pitchFamily="49" charset="-128"/>
                <a:ea typeface="BIZ UDゴシック" panose="020B0400000000000000" pitchFamily="49" charset="-128"/>
              </a:rPr>
              <a:t>WEST</a:t>
            </a:r>
            <a:r>
              <a:rPr lang="ja-JP" altLang="en-US" sz="1200" dirty="0">
                <a:latin typeface="BIZ UDゴシック" panose="020B0400000000000000" pitchFamily="49" charset="-128"/>
                <a:ea typeface="BIZ UDゴシック" panose="020B0400000000000000" pitchFamily="49" charset="-128"/>
              </a:rPr>
              <a:t>にてイベントを実施、万博会場に訪れた多くの方に寄せ書き等の形で</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女性活躍に対する思いを発信</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・女性活躍推進をテーマとしたウーマンズ パビリオン内「</a:t>
            </a:r>
            <a:r>
              <a:rPr lang="en-US" altLang="ja-JP" sz="1200" dirty="0">
                <a:latin typeface="BIZ UDゴシック" panose="020B0400000000000000" pitchFamily="49" charset="-128"/>
                <a:ea typeface="BIZ UDゴシック" panose="020B0400000000000000" pitchFamily="49" charset="-128"/>
              </a:rPr>
              <a:t>WA</a:t>
            </a:r>
            <a:r>
              <a:rPr lang="ja-JP" altLang="en-US" sz="1200" dirty="0">
                <a:latin typeface="BIZ UDゴシック" panose="020B0400000000000000" pitchFamily="49" charset="-128"/>
                <a:ea typeface="BIZ UDゴシック" panose="020B0400000000000000" pitchFamily="49" charset="-128"/>
              </a:rPr>
              <a:t>」スペースでのイベントでは、</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学生の提言について考えるワークショップを実施し、性別や年代を超えた交流がなされ、</a:t>
            </a:r>
            <a:endParaRPr lang="en-US" altLang="ja-JP" sz="1200" dirty="0">
              <a:latin typeface="BIZ UDゴシック" panose="020B0400000000000000" pitchFamily="49" charset="-128"/>
              <a:ea typeface="BIZ UDゴシック" panose="020B0400000000000000" pitchFamily="49" charset="-128"/>
            </a:endParaRPr>
          </a:p>
          <a:p>
            <a:pPr marL="266700" indent="-266700"/>
            <a:r>
              <a:rPr lang="ja-JP" altLang="en-US" sz="1200" dirty="0">
                <a:latin typeface="BIZ UDゴシック" panose="020B0400000000000000" pitchFamily="49" charset="-128"/>
                <a:ea typeface="BIZ UDゴシック" panose="020B0400000000000000" pitchFamily="49" charset="-128"/>
              </a:rPr>
              <a:t>　　若年層からのアイデアが多くの方の意識改革にアプローチ　</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endParaRPr lang="en-US" altLang="zh-TW" sz="1200" dirty="0">
              <a:latin typeface="BIZ UDゴシック" panose="020B0400000000000000" pitchFamily="49" charset="-128"/>
              <a:ea typeface="BIZ UDゴシック" panose="020B0400000000000000" pitchFamily="49" charset="-128"/>
            </a:endParaRPr>
          </a:p>
          <a:p>
            <a:endParaRPr lang="en-US" altLang="zh-TW" sz="12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102</a:t>
            </a:fld>
            <a:endParaRPr kumimoji="1" lang="ja-JP" altLang="en-US" dirty="0"/>
          </a:p>
        </p:txBody>
      </p:sp>
      <p:pic>
        <p:nvPicPr>
          <p:cNvPr id="4" name="図 3">
            <a:extLst>
              <a:ext uri="{FF2B5EF4-FFF2-40B4-BE49-F238E27FC236}">
                <a16:creationId xmlns:a16="http://schemas.microsoft.com/office/drawing/2014/main" id="{32DD3888-FFE7-4C0D-98E1-BE2D0476D7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67097" y="4692731"/>
            <a:ext cx="1234539" cy="1718302"/>
          </a:xfrm>
          <a:prstGeom prst="rect">
            <a:avLst/>
          </a:prstGeom>
        </p:spPr>
      </p:pic>
      <p:sp>
        <p:nvSpPr>
          <p:cNvPr id="12" name="正方形/長方形 11">
            <a:extLst>
              <a:ext uri="{FF2B5EF4-FFF2-40B4-BE49-F238E27FC236}">
                <a16:creationId xmlns:a16="http://schemas.microsoft.com/office/drawing/2014/main" id="{EFB91B2C-E21A-4D49-9104-0D133AE4AD40}"/>
              </a:ext>
            </a:extLst>
          </p:cNvPr>
          <p:cNvSpPr/>
          <p:nvPr/>
        </p:nvSpPr>
        <p:spPr>
          <a:xfrm>
            <a:off x="7497107" y="6472336"/>
            <a:ext cx="2077873" cy="30723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ドーン</a:t>
            </a:r>
            <a:r>
              <a:rPr lang="en-US" altLang="ja-JP" sz="1000" dirty="0">
                <a:solidFill>
                  <a:schemeClr val="tx1"/>
                </a:solidFill>
                <a:latin typeface="BIZ UDPゴシック" panose="020B0400000000000000" pitchFamily="50" charset="-128"/>
                <a:ea typeface="BIZ UDPゴシック" panose="020B0400000000000000" pitchFamily="50" charset="-128"/>
              </a:rPr>
              <a:t>de</a:t>
            </a:r>
            <a:r>
              <a:rPr lang="ja-JP" altLang="en-US" sz="1000" dirty="0">
                <a:solidFill>
                  <a:schemeClr val="tx1"/>
                </a:solidFill>
                <a:latin typeface="BIZ UDPゴシック" panose="020B0400000000000000" pitchFamily="50" charset="-128"/>
                <a:ea typeface="BIZ UDPゴシック" panose="020B0400000000000000" pitchFamily="50" charset="-128"/>
              </a:rPr>
              <a:t>キラリフェスティバル</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000" dirty="0">
                <a:solidFill>
                  <a:schemeClr val="tx1"/>
                </a:solidFill>
                <a:latin typeface="BIZ UDPゴシック" panose="020B0400000000000000" pitchFamily="50" charset="-128"/>
                <a:ea typeface="BIZ UDPゴシック" panose="020B0400000000000000" pitchFamily="50" charset="-128"/>
              </a:rPr>
              <a:t>2025 with </a:t>
            </a:r>
            <a:r>
              <a:rPr lang="ja-JP" altLang="en-US" sz="1000" dirty="0">
                <a:solidFill>
                  <a:schemeClr val="tx1"/>
                </a:solidFill>
                <a:latin typeface="BIZ UDPゴシック" panose="020B0400000000000000" pitchFamily="50" charset="-128"/>
                <a:ea typeface="BIZ UDPゴシック" panose="020B0400000000000000" pitchFamily="50" charset="-128"/>
              </a:rPr>
              <a:t>万博　チラシ</a:t>
            </a:r>
          </a:p>
        </p:txBody>
      </p:sp>
      <p:sp>
        <p:nvSpPr>
          <p:cNvPr id="13" name="楕円 12">
            <a:extLst>
              <a:ext uri="{FF2B5EF4-FFF2-40B4-BE49-F238E27FC236}">
                <a16:creationId xmlns:a16="http://schemas.microsoft.com/office/drawing/2014/main" id="{DA2AAD9F-24EA-4763-BCE4-CF219B42A908}"/>
              </a:ext>
            </a:extLst>
          </p:cNvPr>
          <p:cNvSpPr/>
          <p:nvPr/>
        </p:nvSpPr>
        <p:spPr>
          <a:xfrm>
            <a:off x="180309" y="91029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2CAE6C44-DE40-44AD-94FC-5D321BBE3643}"/>
              </a:ext>
            </a:extLst>
          </p:cNvPr>
          <p:cNvSpPr/>
          <p:nvPr/>
        </p:nvSpPr>
        <p:spPr>
          <a:xfrm>
            <a:off x="221101" y="270970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5" name="図 4">
            <a:extLst>
              <a:ext uri="{FF2B5EF4-FFF2-40B4-BE49-F238E27FC236}">
                <a16:creationId xmlns:a16="http://schemas.microsoft.com/office/drawing/2014/main" id="{01E402CB-3D8F-4068-BA95-A6453152D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3047" y="2865613"/>
            <a:ext cx="2005991" cy="1357528"/>
          </a:xfrm>
          <a:prstGeom prst="rect">
            <a:avLst/>
          </a:prstGeom>
        </p:spPr>
      </p:pic>
      <p:sp>
        <p:nvSpPr>
          <p:cNvPr id="14" name="正方形/長方形 13">
            <a:extLst>
              <a:ext uri="{FF2B5EF4-FFF2-40B4-BE49-F238E27FC236}">
                <a16:creationId xmlns:a16="http://schemas.microsoft.com/office/drawing/2014/main" id="{14FF57B4-AF71-4CCF-ACF0-47E4A8B0BE28}"/>
              </a:ext>
            </a:extLst>
          </p:cNvPr>
          <p:cNvSpPr/>
          <p:nvPr/>
        </p:nvSpPr>
        <p:spPr>
          <a:xfrm>
            <a:off x="7502258" y="4253792"/>
            <a:ext cx="2077874" cy="3470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ドーン</a:t>
            </a:r>
            <a:r>
              <a:rPr lang="en-US" altLang="ja-JP" sz="1000" dirty="0">
                <a:solidFill>
                  <a:schemeClr val="tx1"/>
                </a:solidFill>
                <a:latin typeface="BIZ UDPゴシック" panose="020B0400000000000000" pitchFamily="50" charset="-128"/>
                <a:ea typeface="BIZ UDPゴシック" panose="020B0400000000000000" pitchFamily="50" charset="-128"/>
              </a:rPr>
              <a:t>de</a:t>
            </a:r>
            <a:r>
              <a:rPr lang="ja-JP" altLang="en-US" sz="1000" dirty="0">
                <a:solidFill>
                  <a:schemeClr val="tx1"/>
                </a:solidFill>
                <a:latin typeface="BIZ UDPゴシック" panose="020B0400000000000000" pitchFamily="50" charset="-128"/>
                <a:ea typeface="BIZ UDPゴシック" panose="020B0400000000000000" pitchFamily="50" charset="-128"/>
              </a:rPr>
              <a:t>キラリフェスティバル</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000" dirty="0">
                <a:solidFill>
                  <a:schemeClr val="tx1"/>
                </a:solidFill>
                <a:latin typeface="BIZ UDPゴシック" panose="020B0400000000000000" pitchFamily="50" charset="-128"/>
                <a:ea typeface="BIZ UDPゴシック" panose="020B0400000000000000" pitchFamily="50" charset="-128"/>
              </a:rPr>
              <a:t>2025 with</a:t>
            </a:r>
            <a:r>
              <a:rPr lang="ja-JP" altLang="en-US" sz="1000" dirty="0">
                <a:solidFill>
                  <a:schemeClr val="tx1"/>
                </a:solidFill>
                <a:latin typeface="BIZ UDPゴシック" panose="020B0400000000000000" pitchFamily="50" charset="-128"/>
                <a:ea typeface="BIZ UDPゴシック" panose="020B0400000000000000" pitchFamily="50" charset="-128"/>
              </a:rPr>
              <a:t>万博</a:t>
            </a:r>
            <a:endParaRPr lang="en-US" altLang="ja-JP" sz="10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60018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共生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6231"/>
            <a:ext cx="353516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□万博を契機としたバリアフリー化の推進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99495" y="1547503"/>
            <a:ext cx="9250532" cy="85495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・誰もが自由に安心してでかけられるまちの実現に向けて、施設のバリアフリー化を推進するための取組が進展</a:t>
            </a:r>
            <a:endParaRPr kumimoji="1" lang="en-US" altLang="ja-JP" sz="14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399495" y="3326364"/>
            <a:ext cx="9834642" cy="2893100"/>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▶万博を契機としたバリアフリー水準の向上に向けた取組</a:t>
            </a:r>
            <a:endParaRPr lang="en-US" altLang="ja-JP" sz="1400" b="1" strike="sngStrike"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・福祉のまちづくり条例の改正（令和７年</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令和８年４月施行）　</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万博で先導的に取り入れられた設備（フラッシュライト及び大人用介護ベッド）の設置義務化</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・バリアフリー設計の指針であるガイドラインの改訂（令和８年３月予定　万博での取組の反映等）</a:t>
            </a:r>
          </a:p>
          <a:p>
            <a:pPr marL="92075"/>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いずれも、令和７年７月に万博会場での現地検証等を経て措置</a:t>
            </a:r>
          </a:p>
          <a:p>
            <a:endParaRPr lang="en-US" altLang="ja-JP" sz="1100" b="1" dirty="0">
              <a:latin typeface="BIZ UDゴシック" panose="020B0400000000000000" pitchFamily="49" charset="-128"/>
              <a:ea typeface="BIZ UDゴシック" panose="020B0400000000000000" pitchFamily="49" charset="-128"/>
            </a:endParaRPr>
          </a:p>
          <a:p>
            <a:endParaRPr lang="en-US" altLang="ja-JP" sz="11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▶観光客が利用する施設等のバリアフリー環境が拡大</a:t>
            </a:r>
            <a:endParaRPr lang="en-US" altLang="ja-JP" sz="1400" b="1"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・大阪府福祉のまちづくり条例改正（令和２年、令和７年）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一定規模以上のホテルを新築する際のバリアフリー基準を強化</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　（令和２年３月公布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令和２年９月施行）</a:t>
            </a:r>
          </a:p>
          <a:p>
            <a:pPr marL="92075"/>
            <a:r>
              <a:rPr lang="ja-JP" altLang="en-US" sz="1200" dirty="0">
                <a:latin typeface="BIZ UDゴシック" panose="020B0400000000000000" pitchFamily="49" charset="-128"/>
                <a:ea typeface="BIZ UDゴシック" panose="020B0400000000000000" pitchFamily="49" charset="-128"/>
              </a:rPr>
              <a:t>　観光客など多くの方が日常的に利用する小規模店舗について、義務化対象施設を拡大（令和７年</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月公布</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令和８年４月施行）</a:t>
            </a:r>
          </a:p>
          <a:p>
            <a:pPr marL="92075"/>
            <a:r>
              <a:rPr lang="ja-JP" altLang="en-US" sz="1200" dirty="0">
                <a:latin typeface="BIZ UDゴシック" panose="020B0400000000000000" pitchFamily="49" charset="-128"/>
                <a:ea typeface="BIZ UDゴシック" panose="020B0400000000000000" pitchFamily="49" charset="-128"/>
              </a:rPr>
              <a:t>・既存施設のバリアフリー改修への支援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万博来場時の乗換え駅となる</a:t>
            </a:r>
            <a:r>
              <a:rPr lang="en-US" altLang="ja-JP" sz="1200" dirty="0">
                <a:latin typeface="BIZ UDゴシック" panose="020B0400000000000000" pitchFamily="49" charset="-128"/>
                <a:ea typeface="BIZ UDゴシック" panose="020B0400000000000000" pitchFamily="49" charset="-128"/>
              </a:rPr>
              <a:t>JR</a:t>
            </a:r>
            <a:r>
              <a:rPr lang="ja-JP" altLang="en-US" sz="1200" dirty="0">
                <a:latin typeface="BIZ UDゴシック" panose="020B0400000000000000" pitchFamily="49" charset="-128"/>
                <a:ea typeface="BIZ UDゴシック" panose="020B0400000000000000" pitchFamily="49" charset="-128"/>
              </a:rPr>
              <a:t>弁天町駅で、エレベーターやホーム柵の設置等、バリアフリー化整備を支援</a:t>
            </a:r>
            <a:endParaRPr lang="en-US" altLang="ja-JP" sz="1200" dirty="0">
              <a:latin typeface="BIZ UDゴシック" panose="020B0400000000000000" pitchFamily="49" charset="-128"/>
              <a:ea typeface="BIZ UDゴシック" panose="020B0400000000000000" pitchFamily="49" charset="-128"/>
            </a:endParaRPr>
          </a:p>
          <a:p>
            <a:pPr marL="92075"/>
            <a:r>
              <a:rPr lang="ja-JP" altLang="en-US" sz="1200" dirty="0">
                <a:latin typeface="BIZ UDゴシック" panose="020B0400000000000000" pitchFamily="49" charset="-128"/>
                <a:ea typeface="BIZ UDゴシック" panose="020B0400000000000000" pitchFamily="49" charset="-128"/>
              </a:rPr>
              <a:t>　既存ホテルのバリアフリー改修等に対する補助制度の創設（令和７年８月）</a:t>
            </a:r>
            <a:endParaRPr lang="en-US" altLang="ja-JP" sz="12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103</a:t>
            </a:fld>
            <a:endParaRPr kumimoji="1" lang="ja-JP" altLang="en-US" dirty="0"/>
          </a:p>
        </p:txBody>
      </p:sp>
      <p:sp>
        <p:nvSpPr>
          <p:cNvPr id="10" name="楕円 9">
            <a:extLst>
              <a:ext uri="{FF2B5EF4-FFF2-40B4-BE49-F238E27FC236}">
                <a16:creationId xmlns:a16="http://schemas.microsoft.com/office/drawing/2014/main" id="{27E7928F-6A59-4B3F-B24C-4888C580EEB7}"/>
              </a:ext>
            </a:extLst>
          </p:cNvPr>
          <p:cNvSpPr/>
          <p:nvPr/>
        </p:nvSpPr>
        <p:spPr>
          <a:xfrm>
            <a:off x="180309" y="91322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2" name="楕円 11">
            <a:extLst>
              <a:ext uri="{FF2B5EF4-FFF2-40B4-BE49-F238E27FC236}">
                <a16:creationId xmlns:a16="http://schemas.microsoft.com/office/drawing/2014/main" id="{A83686C0-C7E4-4C44-ACC7-8D72CC1CAD33}"/>
              </a:ext>
            </a:extLst>
          </p:cNvPr>
          <p:cNvSpPr/>
          <p:nvPr/>
        </p:nvSpPr>
        <p:spPr>
          <a:xfrm>
            <a:off x="180309" y="275509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4" name="図 3">
            <a:extLst>
              <a:ext uri="{FF2B5EF4-FFF2-40B4-BE49-F238E27FC236}">
                <a16:creationId xmlns:a16="http://schemas.microsoft.com/office/drawing/2014/main" id="{6828F96F-DB8F-414E-9A9A-31319567C6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3785" y="3168013"/>
            <a:ext cx="2396066" cy="1988673"/>
          </a:xfrm>
          <a:prstGeom prst="rect">
            <a:avLst/>
          </a:prstGeom>
        </p:spPr>
      </p:pic>
    </p:spTree>
    <p:extLst>
      <p:ext uri="{BB962C8B-B14F-4D97-AF65-F5344CB8AC3E}">
        <p14:creationId xmlns:p14="http://schemas.microsoft.com/office/powerpoint/2010/main" val="17575737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７　万博運営</a:t>
            </a:r>
          </a:p>
        </p:txBody>
      </p:sp>
      <p:sp>
        <p:nvSpPr>
          <p:cNvPr id="5" name="テキスト ボックス 4"/>
          <p:cNvSpPr txBox="1"/>
          <p:nvPr/>
        </p:nvSpPr>
        <p:spPr>
          <a:xfrm>
            <a:off x="1904203" y="4314825"/>
            <a:ext cx="6300793" cy="1492716"/>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a:t>
            </a:r>
            <a:r>
              <a:rPr kumimoji="1" lang="en-US" altLang="ja-JP" sz="1500" dirty="0">
                <a:latin typeface="BIZ UDPゴシック" panose="020B0400000000000000" pitchFamily="50" charset="-128"/>
                <a:ea typeface="BIZ UDPゴシック" panose="020B0400000000000000" pitchFamily="50" charset="-128"/>
              </a:rPr>
              <a:t>TDM</a:t>
            </a:r>
            <a:endParaRPr kumimoji="1" lang="ja-JP" altLang="en-US"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危機管理、警備体制 </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③ 感染症対策の強化・衛生対策の実施</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④ 中小企業参画</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⑤ 物流交通対策</a:t>
            </a:r>
          </a:p>
        </p:txBody>
      </p:sp>
      <p:sp>
        <p:nvSpPr>
          <p:cNvPr id="2" name="スライド番号プレースホルダー 1">
            <a:extLst>
              <a:ext uri="{FF2B5EF4-FFF2-40B4-BE49-F238E27FC236}">
                <a16:creationId xmlns:a16="http://schemas.microsoft.com/office/drawing/2014/main" id="{431F1D91-ED40-4F3C-98F4-2D784AF8AC69}"/>
              </a:ext>
            </a:extLst>
          </p:cNvPr>
          <p:cNvSpPr>
            <a:spLocks noGrp="1"/>
          </p:cNvSpPr>
          <p:nvPr>
            <p:ph type="sldNum" sz="quarter" idx="12"/>
          </p:nvPr>
        </p:nvSpPr>
        <p:spPr/>
        <p:txBody>
          <a:bodyPr/>
          <a:lstStyle/>
          <a:p>
            <a:fld id="{29F2EF1E-626E-4657-9017-205445D3C8E1}" type="slidenum">
              <a:rPr kumimoji="1" lang="ja-JP" altLang="en-US" smtClean="0"/>
              <a:t>104</a:t>
            </a:fld>
            <a:endParaRPr kumimoji="1" lang="ja-JP" altLang="en-US" dirty="0"/>
          </a:p>
        </p:txBody>
      </p:sp>
    </p:spTree>
    <p:extLst>
      <p:ext uri="{BB962C8B-B14F-4D97-AF65-F5344CB8AC3E}">
        <p14:creationId xmlns:p14="http://schemas.microsoft.com/office/powerpoint/2010/main" val="846513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en-US" altLang="ja-JP" sz="1800" b="1" dirty="0">
                <a:latin typeface="BIZ UDPゴシック" panose="020B0400000000000000" pitchFamily="50" charset="-128"/>
                <a:ea typeface="BIZ UDPゴシック" panose="020B0400000000000000" pitchFamily="50" charset="-128"/>
              </a:rPr>
              <a:t>TDM</a:t>
            </a:r>
            <a:endParaRPr kumimoji="1" lang="ja-JP" altLang="en-US" sz="1800" b="1" dirty="0">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7A89E031-16AC-452F-9714-9EF5A357340B}"/>
              </a:ext>
            </a:extLst>
          </p:cNvPr>
          <p:cNvSpPr/>
          <p:nvPr/>
        </p:nvSpPr>
        <p:spPr>
          <a:xfrm>
            <a:off x="180309" y="1009848"/>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□一般交通への働きかけ</a:t>
            </a:r>
            <a:r>
              <a:rPr kumimoji="1" lang="en-US" altLang="ja-JP" sz="1400" b="1" dirty="0">
                <a:solidFill>
                  <a:prstClr val="black"/>
                </a:solidFill>
                <a:latin typeface="BIZ UDPゴシック" panose="020B0400000000000000" pitchFamily="50" charset="-128"/>
                <a:ea typeface="BIZ UDPゴシック" panose="020B0400000000000000" pitchFamily="50" charset="-128"/>
              </a:rPr>
              <a:t>TDM</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180308" y="1451890"/>
            <a:ext cx="5458492" cy="5324535"/>
          </a:xfrm>
          <a:prstGeom prst="rect">
            <a:avLst/>
          </a:prstGeom>
          <a:noFill/>
        </p:spPr>
        <p:txBody>
          <a:bodyPr wrap="square">
            <a:spAutoFit/>
          </a:bodyPr>
          <a:lstStyle/>
          <a:p>
            <a:pPr>
              <a:spcAft>
                <a:spcPts val="975"/>
              </a:spcAft>
            </a:pPr>
            <a:r>
              <a:rPr lang="ja-JP" altLang="en-US" sz="1400" b="1" dirty="0">
                <a:latin typeface="BIZ UDPゴシック" panose="020B0400000000000000" pitchFamily="50" charset="-128"/>
                <a:ea typeface="BIZ UDPゴシック" panose="020B0400000000000000" pitchFamily="50" charset="-128"/>
              </a:rPr>
              <a:t>▶円滑な来場者輸送と都市活動の両立</a:t>
            </a:r>
            <a:endParaRPr lang="en-US" altLang="ja-JP" sz="1400" b="1"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・円滑な来場者輸送と都市活動の両立をめざす働きかけ</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　（以下、万博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という）の推進にあたり、府市、博覧会協会、経済団体、国等が参画する「</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年大阪・関西万博交通円滑化推進会議（会長：知事、会長代行：市長）」を令和４年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月に設置</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・令和６年２月に在宅勤務や時差出勤、混雑予想箇所の迂回など、万博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の取組に協力いただける万博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パートナー企業等の募集を開始（</a:t>
            </a:r>
            <a:r>
              <a:rPr lang="en-US" altLang="ja-JP" sz="1200" dirty="0">
                <a:latin typeface="BIZ UDPゴシック" panose="020B0400000000000000" pitchFamily="50" charset="-128"/>
                <a:ea typeface="BIZ UDPゴシック" panose="020B0400000000000000" pitchFamily="50" charset="-128"/>
              </a:rPr>
              <a:t>1,64</a:t>
            </a:r>
            <a:r>
              <a:rPr lang="ja-JP" altLang="en-US" sz="1200" dirty="0">
                <a:latin typeface="BIZ UDPゴシック" panose="020B0400000000000000" pitchFamily="50" charset="-128"/>
                <a:ea typeface="BIZ UDPゴシック" panose="020B0400000000000000" pitchFamily="50" charset="-128"/>
              </a:rPr>
              <a:t>４件・</a:t>
            </a:r>
            <a:r>
              <a:rPr lang="en-US" altLang="ja-JP" sz="1200" dirty="0">
                <a:latin typeface="BIZ UDPゴシック" panose="020B0400000000000000" pitchFamily="50" charset="-128"/>
                <a:ea typeface="BIZ UDPゴシック" panose="020B0400000000000000" pitchFamily="50" charset="-128"/>
              </a:rPr>
              <a:t>3,68</a:t>
            </a:r>
            <a:r>
              <a:rPr lang="ja-JP" altLang="en-US" sz="1200" dirty="0">
                <a:latin typeface="BIZ UDPゴシック" panose="020B0400000000000000" pitchFamily="50" charset="-128"/>
                <a:ea typeface="BIZ UDPゴシック" panose="020B0400000000000000" pitchFamily="50" charset="-128"/>
              </a:rPr>
              <a:t>４事業所の企業等が登録）</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・会期終盤の最混雑期の１年前にあたる令和６年</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月３０日から１０月４日にかけて万博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トライアルを実施。万博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パートナー数の増加に向けて、</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課題の洗い出しを踏まえ、令和７年１月から各種インセンティブ（万博</a:t>
            </a:r>
            <a:r>
              <a:rPr lang="en-US" altLang="ja-JP" sz="1200" dirty="0">
                <a:latin typeface="BIZ UDPゴシック" panose="020B0400000000000000" pitchFamily="50" charset="-128"/>
                <a:ea typeface="BIZ UDPゴシック" panose="020B0400000000000000" pitchFamily="50" charset="-128"/>
              </a:rPr>
              <a:t>TDM</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ステッカー、名刺用ロゴ、テストラン、万博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出前授業等）を設けたことや、 </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中央線における主要集客施設等への協力要請等を実施</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・会期中においては、万博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パートナーに対して、万博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の取組への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意識向上とともに、事業活動に活用してもらえるよう、</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（弁天町駅から朝潮橋駅区間）や阪神高速道路湾岸舞洲出口等、会場周辺</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道路における週間混雑予測情報をプッシュ型で通知</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・また、広報においては、開幕１００日前、６月（混雑期）には</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の認知度を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向上させるべく、 </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や阪神高速道路等の保有施設へのポスター掲出、また会期終盤の最混雑期にはこれらに加え、タレントを起用した</a:t>
            </a:r>
            <a:r>
              <a:rPr lang="en-US" altLang="ja-JP" sz="1200" dirty="0">
                <a:latin typeface="BIZ UDPゴシック" panose="020B0400000000000000" pitchFamily="50" charset="-128"/>
                <a:ea typeface="BIZ UDPゴシック" panose="020B0400000000000000" pitchFamily="50" charset="-128"/>
              </a:rPr>
              <a:t>TVCM</a:t>
            </a:r>
            <a:r>
              <a:rPr lang="ja-JP" altLang="en-US" sz="1200" dirty="0">
                <a:latin typeface="BIZ UDPゴシック" panose="020B0400000000000000" pitchFamily="50" charset="-128"/>
                <a:ea typeface="BIZ UDPゴシック" panose="020B0400000000000000" pitchFamily="50" charset="-128"/>
              </a:rPr>
              <a:t>等による呼びかけを実施</a:t>
            </a:r>
            <a:endParaRPr lang="en-US" altLang="ja-JP" sz="1200" dirty="0">
              <a:latin typeface="BIZ UDPゴシック" panose="020B0400000000000000" pitchFamily="50" charset="-128"/>
              <a:ea typeface="BIZ UDPゴシック" panose="020B0400000000000000" pitchFamily="50" charset="-128"/>
            </a:endParaRPr>
          </a:p>
          <a:p>
            <a:pPr marL="182563" indent="-88900">
              <a:spcAft>
                <a:spcPts val="975"/>
              </a:spcAft>
            </a:pPr>
            <a:r>
              <a:rPr lang="ja-JP" altLang="en-US" sz="1200" dirty="0">
                <a:latin typeface="BIZ UDPゴシック" panose="020B0400000000000000" pitchFamily="50" charset="-128"/>
                <a:ea typeface="BIZ UDPゴシック" panose="020B0400000000000000" pitchFamily="50" charset="-128"/>
              </a:rPr>
              <a:t>・これら万博</a:t>
            </a:r>
            <a:r>
              <a:rPr lang="en-US" altLang="ja-JP" sz="1200" dirty="0">
                <a:latin typeface="BIZ UDPゴシック" panose="020B0400000000000000" pitchFamily="50" charset="-128"/>
                <a:ea typeface="BIZ UDPゴシック" panose="020B0400000000000000" pitchFamily="50" charset="-128"/>
              </a:rPr>
              <a:t>TDM</a:t>
            </a:r>
            <a:r>
              <a:rPr lang="ja-JP" altLang="en-US" sz="1200" dirty="0">
                <a:latin typeface="BIZ UDPゴシック" panose="020B0400000000000000" pitchFamily="50" charset="-128"/>
                <a:ea typeface="BIZ UDPゴシック" panose="020B0400000000000000" pitchFamily="50" charset="-128"/>
              </a:rPr>
              <a:t>の取組により、</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中央線や会場周辺道路などで交通混雑緩和が図られ、円滑な万博来場者輸送と都市活動の両立にも寄与</a:t>
            </a:r>
            <a:endParaRPr lang="en-US" altLang="ja-JP" sz="1200"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F4215505-520A-48F8-B963-E2BF5831382E}"/>
              </a:ext>
            </a:extLst>
          </p:cNvPr>
          <p:cNvSpPr/>
          <p:nvPr/>
        </p:nvSpPr>
        <p:spPr>
          <a:xfrm>
            <a:off x="7704980" y="2917121"/>
            <a:ext cx="2210393"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交通円滑化推進会議</a:t>
            </a:r>
          </a:p>
        </p:txBody>
      </p:sp>
      <p:sp>
        <p:nvSpPr>
          <p:cNvPr id="21" name="正方形/長方形 20">
            <a:extLst>
              <a:ext uri="{FF2B5EF4-FFF2-40B4-BE49-F238E27FC236}">
                <a16:creationId xmlns:a16="http://schemas.microsoft.com/office/drawing/2014/main" id="{DCFE39F6-95FA-4A09-BEC8-D346001AE4D3}"/>
              </a:ext>
            </a:extLst>
          </p:cNvPr>
          <p:cNvSpPr/>
          <p:nvPr/>
        </p:nvSpPr>
        <p:spPr>
          <a:xfrm>
            <a:off x="7536919" y="6357224"/>
            <a:ext cx="254651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広報状況（本町駅）</a:t>
            </a:r>
          </a:p>
        </p:txBody>
      </p:sp>
      <p:sp>
        <p:nvSpPr>
          <p:cNvPr id="23" name="正方形/長方形 22">
            <a:extLst>
              <a:ext uri="{FF2B5EF4-FFF2-40B4-BE49-F238E27FC236}">
                <a16:creationId xmlns:a16="http://schemas.microsoft.com/office/drawing/2014/main" id="{861C22D0-E685-48DF-B3E0-568269186240}"/>
              </a:ext>
            </a:extLst>
          </p:cNvPr>
          <p:cNvSpPr/>
          <p:nvPr/>
        </p:nvSpPr>
        <p:spPr>
          <a:xfrm>
            <a:off x="7628923" y="4578002"/>
            <a:ext cx="2287186" cy="25885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各種インセンティブ</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出前授業の様子）</a:t>
            </a:r>
          </a:p>
        </p:txBody>
      </p:sp>
      <p:sp>
        <p:nvSpPr>
          <p:cNvPr id="30" name="正方形/長方形 29">
            <a:extLst>
              <a:ext uri="{FF2B5EF4-FFF2-40B4-BE49-F238E27FC236}">
                <a16:creationId xmlns:a16="http://schemas.microsoft.com/office/drawing/2014/main" id="{A4870E8C-A4F0-464E-B048-CD3EA2F30F61}"/>
              </a:ext>
            </a:extLst>
          </p:cNvPr>
          <p:cNvSpPr/>
          <p:nvPr/>
        </p:nvSpPr>
        <p:spPr>
          <a:xfrm>
            <a:off x="5589682" y="6357224"/>
            <a:ext cx="219542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会期終盤のポスター</a:t>
            </a:r>
          </a:p>
        </p:txBody>
      </p:sp>
      <p:pic>
        <p:nvPicPr>
          <p:cNvPr id="39" name="図 38">
            <a:extLst>
              <a:ext uri="{FF2B5EF4-FFF2-40B4-BE49-F238E27FC236}">
                <a16:creationId xmlns:a16="http://schemas.microsoft.com/office/drawing/2014/main" id="{BF89B055-D3B7-449A-AC0F-90E1B70288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384" y="5024287"/>
            <a:ext cx="1778239" cy="1332937"/>
          </a:xfrm>
          <a:prstGeom prst="rect">
            <a:avLst/>
          </a:prstGeom>
        </p:spPr>
      </p:pic>
      <p:pic>
        <p:nvPicPr>
          <p:cNvPr id="40" name="図 39">
            <a:extLst>
              <a:ext uri="{FF2B5EF4-FFF2-40B4-BE49-F238E27FC236}">
                <a16:creationId xmlns:a16="http://schemas.microsoft.com/office/drawing/2014/main" id="{9E2F4E6C-BCBB-42AC-8342-61DC181E722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795638" y="1868009"/>
            <a:ext cx="1953758" cy="1082795"/>
          </a:xfrm>
          <a:prstGeom prst="rect">
            <a:avLst/>
          </a:prstGeom>
        </p:spPr>
      </p:pic>
      <p:pic>
        <p:nvPicPr>
          <p:cNvPr id="41" name="図 40" descr="部屋に集まっている人達&#10;&#10;AI によって生成されたコンテンツは間違っている可能性があります。">
            <a:extLst>
              <a:ext uri="{FF2B5EF4-FFF2-40B4-BE49-F238E27FC236}">
                <a16:creationId xmlns:a16="http://schemas.microsoft.com/office/drawing/2014/main" id="{741ECA4A-760E-4BEA-8D29-E2719501CB7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795638" y="3388380"/>
            <a:ext cx="1953757" cy="1176184"/>
          </a:xfrm>
          <a:prstGeom prst="rect">
            <a:avLst/>
          </a:prstGeom>
        </p:spPr>
      </p:pic>
      <p:sp>
        <p:nvSpPr>
          <p:cNvPr id="42" name="正方形/長方形 41">
            <a:extLst>
              <a:ext uri="{FF2B5EF4-FFF2-40B4-BE49-F238E27FC236}">
                <a16:creationId xmlns:a16="http://schemas.microsoft.com/office/drawing/2014/main" id="{5864A980-4BE3-4852-9707-2051D0533D16}"/>
              </a:ext>
            </a:extLst>
          </p:cNvPr>
          <p:cNvSpPr/>
          <p:nvPr/>
        </p:nvSpPr>
        <p:spPr>
          <a:xfrm>
            <a:off x="5584054" y="2950804"/>
            <a:ext cx="2187944"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パートナー募集</a:t>
            </a:r>
          </a:p>
        </p:txBody>
      </p:sp>
      <p:sp>
        <p:nvSpPr>
          <p:cNvPr id="45" name="正方形/長方形 44">
            <a:extLst>
              <a:ext uri="{FF2B5EF4-FFF2-40B4-BE49-F238E27FC236}">
                <a16:creationId xmlns:a16="http://schemas.microsoft.com/office/drawing/2014/main" id="{C347CEB5-0E53-46FA-BEFE-08D45E33A166}"/>
              </a:ext>
            </a:extLst>
          </p:cNvPr>
          <p:cNvSpPr/>
          <p:nvPr/>
        </p:nvSpPr>
        <p:spPr>
          <a:xfrm>
            <a:off x="5602635" y="4602319"/>
            <a:ext cx="2187736"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a:t>
            </a:r>
            <a:r>
              <a:rPr lang="en-US" altLang="ja-JP" sz="1000" dirty="0">
                <a:latin typeface="BIZ UDPゴシック" panose="020B0400000000000000" pitchFamily="50" charset="-128"/>
                <a:ea typeface="BIZ UDPゴシック" panose="020B0400000000000000" pitchFamily="50" charset="-128"/>
              </a:rPr>
              <a:t>TDM</a:t>
            </a:r>
            <a:r>
              <a:rPr lang="ja-JP" altLang="en-US" sz="1000" dirty="0">
                <a:latin typeface="BIZ UDPゴシック" panose="020B0400000000000000" pitchFamily="50" charset="-128"/>
                <a:ea typeface="BIZ UDPゴシック" panose="020B0400000000000000" pitchFamily="50" charset="-128"/>
              </a:rPr>
              <a:t>トライアルのポスター</a:t>
            </a:r>
          </a:p>
        </p:txBody>
      </p:sp>
      <p:pic>
        <p:nvPicPr>
          <p:cNvPr id="46" name="図 45">
            <a:extLst>
              <a:ext uri="{FF2B5EF4-FFF2-40B4-BE49-F238E27FC236}">
                <a16:creationId xmlns:a16="http://schemas.microsoft.com/office/drawing/2014/main" id="{86EDEE62-0D0E-43DC-8DF6-33D551CC327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807384" y="1804081"/>
            <a:ext cx="1760022" cy="1146723"/>
          </a:xfrm>
          <a:prstGeom prst="rect">
            <a:avLst/>
          </a:prstGeom>
        </p:spPr>
      </p:pic>
      <p:pic>
        <p:nvPicPr>
          <p:cNvPr id="47" name="図 46">
            <a:extLst>
              <a:ext uri="{FF2B5EF4-FFF2-40B4-BE49-F238E27FC236}">
                <a16:creationId xmlns:a16="http://schemas.microsoft.com/office/drawing/2014/main" id="{B8D6BC65-56A8-43C8-9558-5B67FB6CB9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07384" y="3285909"/>
            <a:ext cx="1778239" cy="1278654"/>
          </a:xfrm>
          <a:prstGeom prst="rect">
            <a:avLst/>
          </a:prstGeom>
        </p:spPr>
      </p:pic>
      <p:sp>
        <p:nvSpPr>
          <p:cNvPr id="3" name="スライド番号プレースホルダー 2">
            <a:extLst>
              <a:ext uri="{FF2B5EF4-FFF2-40B4-BE49-F238E27FC236}">
                <a16:creationId xmlns:a16="http://schemas.microsoft.com/office/drawing/2014/main" id="{99879967-D392-4ACD-9213-9DF42AFCD5A7}"/>
              </a:ext>
            </a:extLst>
          </p:cNvPr>
          <p:cNvSpPr>
            <a:spLocks noGrp="1"/>
          </p:cNvSpPr>
          <p:nvPr>
            <p:ph type="sldNum" sz="quarter" idx="12"/>
          </p:nvPr>
        </p:nvSpPr>
        <p:spPr/>
        <p:txBody>
          <a:bodyPr/>
          <a:lstStyle/>
          <a:p>
            <a:fld id="{29F2EF1E-626E-4657-9017-205445D3C8E1}" type="slidenum">
              <a:rPr kumimoji="1" lang="ja-JP" altLang="en-US" smtClean="0"/>
              <a:t>105</a:t>
            </a:fld>
            <a:endParaRPr kumimoji="1" lang="ja-JP" altLang="en-US" dirty="0"/>
          </a:p>
        </p:txBody>
      </p:sp>
      <p:sp>
        <p:nvSpPr>
          <p:cNvPr id="19" name="楕円 18">
            <a:extLst>
              <a:ext uri="{FF2B5EF4-FFF2-40B4-BE49-F238E27FC236}">
                <a16:creationId xmlns:a16="http://schemas.microsoft.com/office/drawing/2014/main" id="{E65EC30D-710F-444B-8A7F-2232559C3786}"/>
              </a:ext>
            </a:extLst>
          </p:cNvPr>
          <p:cNvSpPr/>
          <p:nvPr/>
        </p:nvSpPr>
        <p:spPr>
          <a:xfrm>
            <a:off x="180308" y="727328"/>
            <a:ext cx="27025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3B45E15-BE63-4B54-95A0-85703AC2F58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795637" y="5024287"/>
            <a:ext cx="1953757" cy="1332936"/>
          </a:xfrm>
          <a:prstGeom prst="rect">
            <a:avLst/>
          </a:prstGeom>
        </p:spPr>
      </p:pic>
    </p:spTree>
    <p:extLst>
      <p:ext uri="{BB962C8B-B14F-4D97-AF65-F5344CB8AC3E}">
        <p14:creationId xmlns:p14="http://schemas.microsoft.com/office/powerpoint/2010/main" val="3483526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危機管理体制 </a:t>
            </a:r>
          </a:p>
        </p:txBody>
      </p:sp>
      <p:sp>
        <p:nvSpPr>
          <p:cNvPr id="25" name="楕円 24">
            <a:extLst>
              <a:ext uri="{FF2B5EF4-FFF2-40B4-BE49-F238E27FC236}">
                <a16:creationId xmlns:a16="http://schemas.microsoft.com/office/drawing/2014/main" id="{7001CB8A-01EE-4F2A-9773-DDF60D221F2D}"/>
              </a:ext>
            </a:extLst>
          </p:cNvPr>
          <p:cNvSpPr/>
          <p:nvPr/>
        </p:nvSpPr>
        <p:spPr>
          <a:xfrm>
            <a:off x="229013" y="717923"/>
            <a:ext cx="5687091" cy="64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□防災対策、テロ・サイバー等防犯対策、雑踏対策などのセキュリティ対策</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29013" y="1566732"/>
            <a:ext cx="5457156" cy="5370701"/>
          </a:xfrm>
          <a:prstGeom prst="rect">
            <a:avLst/>
          </a:prstGeom>
          <a:noFill/>
        </p:spPr>
        <p:txBody>
          <a:bodyPr wrap="square">
            <a:spAutoFit/>
          </a:bodyPr>
          <a:lstStyle/>
          <a:p>
            <a:pPr marL="180975" indent="-92075"/>
            <a:r>
              <a:rPr lang="ja-JP" altLang="en-US" sz="1400" b="1" dirty="0">
                <a:latin typeface="BIZ UDPゴシック" panose="020B0400000000000000" pitchFamily="50" charset="-128"/>
                <a:ea typeface="BIZ UDPゴシック" panose="020B0400000000000000" pitchFamily="50" charset="-128"/>
              </a:rPr>
              <a:t>▶万博会場との連携により、大規模災害時の迅速な情報共有と防災体制を確立</a:t>
            </a:r>
            <a:endParaRPr lang="en-US" altLang="ja-JP" sz="14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万博会場との連絡調整</a:t>
            </a:r>
            <a:endParaRPr lang="en-US" altLang="ja-JP" sz="1200" b="1" dirty="0">
              <a:latin typeface="BIZ UDPゴシック" panose="020B0400000000000000" pitchFamily="50" charset="-128"/>
              <a:ea typeface="BIZ UDPゴシック" panose="020B0400000000000000" pitchFamily="50" charset="-128"/>
            </a:endParaRPr>
          </a:p>
          <a:p>
            <a:pPr marL="355600" indent="-92075"/>
            <a:r>
              <a:rPr lang="ja-JP" altLang="en-US" sz="1200" dirty="0">
                <a:latin typeface="BIZ UDPゴシック" panose="020B0400000000000000" pitchFamily="50" charset="-128"/>
                <a:ea typeface="BIZ UDPゴシック" panose="020B0400000000000000" pitchFamily="50" charset="-128"/>
              </a:rPr>
              <a:t>・大規模災害発生時に、会場内の情報収集と博覧会協会との連携を迅速に行えるよう、会期中、万博会場の危機管理センターに隣接する消防指揮室内に大阪府市危機管理室職員を現地連絡調整員（リエゾン）として、延べ</a:t>
            </a:r>
            <a:r>
              <a:rPr lang="en-US" altLang="ja-JP" sz="1200" dirty="0">
                <a:latin typeface="BIZ UDPゴシック" panose="020B0400000000000000" pitchFamily="50" charset="-128"/>
                <a:ea typeface="BIZ UDPゴシック" panose="020B0400000000000000" pitchFamily="50" charset="-128"/>
              </a:rPr>
              <a:t>736</a:t>
            </a:r>
            <a:r>
              <a:rPr lang="ja-JP" altLang="en-US" sz="1200" dirty="0">
                <a:latin typeface="BIZ UDPゴシック" panose="020B0400000000000000" pitchFamily="50" charset="-128"/>
                <a:ea typeface="BIZ UDPゴシック" panose="020B0400000000000000" pitchFamily="50" charset="-128"/>
              </a:rPr>
              <a:t>名派遣</a:t>
            </a:r>
            <a:endParaRPr lang="en-US" altLang="ja-JP" sz="1200" dirty="0">
              <a:latin typeface="BIZ UDPゴシック" panose="020B0400000000000000" pitchFamily="50" charset="-128"/>
              <a:ea typeface="BIZ UDPゴシック" panose="020B0400000000000000" pitchFamily="50" charset="-128"/>
            </a:endParaRPr>
          </a:p>
          <a:p>
            <a:pPr marL="541338" indent="-360363">
              <a:spcBef>
                <a:spcPts val="300"/>
              </a:spcBef>
            </a:pPr>
            <a:r>
              <a:rPr lang="ja-JP" altLang="en-US" sz="1200" dirty="0">
                <a:latin typeface="BIZ UDPゴシック" panose="020B0400000000000000" pitchFamily="50" charset="-128"/>
                <a:ea typeface="BIZ UDPゴシック" panose="020B0400000000000000" pitchFamily="50" charset="-128"/>
              </a:rPr>
              <a:t>　　→令和７年７月のカムチャツカ地震に伴う津波注意報発表時には、リエゾンを通じて、博覧会協会の対応状況等を確認し、逐次情報共有を実施</a:t>
            </a:r>
            <a:endParaRPr lang="en-US" altLang="ja-JP" sz="1200" dirty="0">
              <a:latin typeface="BIZ UDPゴシック" panose="020B0400000000000000" pitchFamily="50" charset="-128"/>
              <a:ea typeface="BIZ UDPゴシック" panose="020B0400000000000000" pitchFamily="50" charset="-128"/>
            </a:endParaRPr>
          </a:p>
          <a:p>
            <a:pPr>
              <a:spcBef>
                <a:spcPts val="600"/>
              </a:spcBef>
            </a:pPr>
            <a:r>
              <a:rPr lang="ja-JP" altLang="en-US" sz="1200" b="1" dirty="0">
                <a:latin typeface="BIZ UDPゴシック" panose="020B0400000000000000" pitchFamily="50" charset="-128"/>
                <a:ea typeface="BIZ UDPゴシック" panose="020B0400000000000000" pitchFamily="50" charset="-128"/>
              </a:rPr>
              <a:t>　　災害時の備え</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①訓練の実施による関係機関との連携体制の構築</a:t>
            </a:r>
            <a:endParaRPr lang="en-US" altLang="ja-JP" sz="1200" dirty="0">
              <a:latin typeface="BIZ UDPゴシック" panose="020B0400000000000000" pitchFamily="50" charset="-128"/>
              <a:ea typeface="BIZ UDPゴシック" panose="020B0400000000000000" pitchFamily="50" charset="-128"/>
            </a:endParaRPr>
          </a:p>
          <a:p>
            <a:pPr marL="355600" indent="-92075">
              <a:buSzPct val="100000"/>
            </a:pPr>
            <a:r>
              <a:rPr lang="ja-JP" altLang="en-US" sz="1200" dirty="0">
                <a:latin typeface="BIZ UDPゴシック" panose="020B0400000000000000" pitchFamily="50" charset="-128"/>
                <a:ea typeface="BIZ UDPゴシック" panose="020B0400000000000000" pitchFamily="50" charset="-128"/>
              </a:rPr>
              <a:t>・万博会期前、会期中に実施した各種訓練により、博覧会協会、各救助機関、鉄道及びバス等の公共交通機関並びに関西広域連合と、災害発生時に</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おける緊密な連携体制を構築　</a:t>
            </a:r>
            <a:endParaRPr lang="en-US" altLang="ja-JP" sz="1200" dirty="0">
              <a:latin typeface="BIZ UDPゴシック" panose="020B0400000000000000" pitchFamily="50" charset="-128"/>
              <a:ea typeface="BIZ UDPゴシック" panose="020B0400000000000000" pitchFamily="50" charset="-128"/>
            </a:endParaRPr>
          </a:p>
          <a:p>
            <a:pPr>
              <a:spcBef>
                <a:spcPts val="300"/>
              </a:spcBef>
              <a:buSzPct val="100000"/>
            </a:pPr>
            <a:r>
              <a:rPr lang="ja-JP" altLang="en-US" sz="1200" dirty="0">
                <a:latin typeface="BIZ UDPゴシック" panose="020B0400000000000000" pitchFamily="50" charset="-128"/>
                <a:ea typeface="BIZ UDPゴシック" panose="020B0400000000000000" pitchFamily="50" charset="-128"/>
              </a:rPr>
              <a:t>　　②帰宅困難者対策</a:t>
            </a:r>
            <a:endParaRPr lang="en-US" altLang="ja-JP" sz="1200" dirty="0">
              <a:latin typeface="BIZ UDPゴシック" panose="020B0400000000000000" pitchFamily="50" charset="-128"/>
              <a:ea typeface="BIZ UDPゴシック" panose="020B0400000000000000" pitchFamily="50" charset="-128"/>
            </a:endParaRPr>
          </a:p>
          <a:p>
            <a:pPr marL="355600" indent="-92075">
              <a:buSzPct val="100000"/>
            </a:pP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大規模災害発生後の</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日分の食糧として、博覧会協会が備蓄する</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60</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万食に加え、大阪府市で</a:t>
            </a:r>
            <a:r>
              <a:rPr lang="en-US"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30</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万食（府</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市</a:t>
            </a:r>
            <a:r>
              <a:rPr lang="en-US" altLang="ja-JP" sz="1200" dirty="0">
                <a:latin typeface="BIZ UDPゴシック" panose="020B0400000000000000" pitchFamily="50" charset="-128"/>
                <a:ea typeface="BIZ UDPゴシック" panose="020B0400000000000000" pitchFamily="50" charset="-128"/>
                <a:cs typeface="Times New Roman" panose="02020603050405020304" pitchFamily="18" charset="0"/>
              </a:rPr>
              <a:t>15</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万食ずつ</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を提供。</a:t>
            </a:r>
            <a:r>
              <a:rPr lang="ja-JP" altLang="en-US" sz="1200" dirty="0">
                <a:latin typeface="BIZ UDPゴシック" panose="020B0400000000000000" pitchFamily="50" charset="-128"/>
                <a:ea typeface="BIZ UDPゴシック" panose="020B0400000000000000" pitchFamily="50" charset="-128"/>
                <a:cs typeface="Times New Roman" panose="02020603050405020304" pitchFamily="18" charset="0"/>
              </a:rPr>
              <a:t>併せて</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、関西広域連合の構成府県市からも</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物資</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提供が受けられるよう、事前の調整を実施</a:t>
            </a:r>
            <a:endParaRPr lang="en-US" altLang="ja-JP" sz="1200" dirty="0">
              <a:latin typeface="BIZ UDPゴシック" panose="020B0400000000000000" pitchFamily="50" charset="-128"/>
              <a:ea typeface="BIZ UDPゴシック" panose="020B0400000000000000" pitchFamily="50" charset="-128"/>
            </a:endParaRPr>
          </a:p>
          <a:p>
            <a:pPr marL="355600" indent="-92075">
              <a:spcAft>
                <a:spcPts val="600"/>
              </a:spcAft>
            </a:pPr>
            <a:r>
              <a:rPr lang="ja-JP" altLang="en-US" sz="1200" dirty="0">
                <a:latin typeface="BIZ UDPゴシック" panose="020B0400000000000000" pitchFamily="50" charset="-128"/>
                <a:ea typeface="BIZ UDPゴシック" panose="020B0400000000000000" pitchFamily="50" charset="-128"/>
              </a:rPr>
              <a:t>・万博会場内における災害時の一時滞在施設が不足した場合に備え、</a:t>
            </a:r>
            <a:r>
              <a:rPr lang="en-US" altLang="ja-JP" sz="1200" dirty="0">
                <a:latin typeface="BIZ UDPゴシック" panose="020B0400000000000000" pitchFamily="50" charset="-128"/>
                <a:ea typeface="BIZ UDPゴシック" panose="020B0400000000000000" pitchFamily="50" charset="-128"/>
              </a:rPr>
              <a:t>ATC</a:t>
            </a:r>
            <a:r>
              <a:rPr lang="ja-JP" altLang="ja-JP"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をはじめ、森ノ宮医療大学、アミティ舞洲</a:t>
            </a:r>
            <a:r>
              <a:rPr lang="ja-JP" altLang="en-US" sz="1200" dirty="0">
                <a:latin typeface="BIZ UDPゴシック" panose="020B0400000000000000" pitchFamily="50" charset="-128"/>
                <a:ea typeface="BIZ UDPゴシック" panose="020B0400000000000000" pitchFamily="50" charset="-128"/>
              </a:rPr>
              <a:t>等、</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か所の会場外一時滞在</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施設を確保</a:t>
            </a:r>
            <a:endParaRPr lang="en-US" altLang="ja-JP" sz="1200" dirty="0">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2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2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防災情報の発信</a:t>
            </a:r>
            <a:endParaRPr lang="en-US" altLang="ja-JP" sz="12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55600" indent="-92075"/>
            <a:r>
              <a:rPr lang="ja-JP" altLang="en-US" sz="1200" dirty="0">
                <a:latin typeface="BIZ UDPゴシック" panose="020B0400000000000000" pitchFamily="50" charset="-128"/>
                <a:ea typeface="BIZ UDPゴシック" panose="020B0400000000000000" pitchFamily="50" charset="-128"/>
              </a:rPr>
              <a:t>・来場者が災害時に適切な避難行動を取れるよう、大阪防災アプリと大阪観光局提供アプリ「</a:t>
            </a:r>
            <a:r>
              <a:rPr lang="en-US" altLang="ja-JP" sz="1200" dirty="0">
                <a:latin typeface="BIZ UDPゴシック" panose="020B0400000000000000" pitchFamily="50" charset="-128"/>
                <a:ea typeface="BIZ UDPゴシック" panose="020B0400000000000000" pitchFamily="50" charset="-128"/>
              </a:rPr>
              <a:t>Discover Osaka</a:t>
            </a:r>
            <a:r>
              <a:rPr lang="ja-JP" altLang="en-US" sz="1200" dirty="0">
                <a:latin typeface="BIZ UDPゴシック" panose="020B0400000000000000" pitchFamily="50" charset="-128"/>
                <a:ea typeface="BIZ UDPゴシック" panose="020B0400000000000000" pitchFamily="50" charset="-128"/>
              </a:rPr>
              <a:t>」とが連携して防災情報等を発信</a:t>
            </a:r>
            <a:endParaRPr lang="en-US" altLang="ja-JP" sz="1200" dirty="0">
              <a:latin typeface="BIZ UDPゴシック" panose="020B0400000000000000" pitchFamily="50" charset="-128"/>
              <a:ea typeface="BIZ UDPゴシック" panose="020B0400000000000000" pitchFamily="50" charset="-128"/>
            </a:endParaRPr>
          </a:p>
          <a:p>
            <a:pPr marL="355600" indent="-92075">
              <a:spcAft>
                <a:spcPts val="300"/>
              </a:spcAft>
            </a:pPr>
            <a:r>
              <a:rPr lang="ja-JP" altLang="en-US" sz="1200" dirty="0">
                <a:latin typeface="BIZ UDPゴシック" panose="020B0400000000000000" pitchFamily="50" charset="-128"/>
                <a:ea typeface="BIZ UDPゴシック" panose="020B0400000000000000" pitchFamily="50" charset="-128"/>
              </a:rPr>
              <a:t>・万博会場のスタッフが災害情報や気象警報等をいち早く入手し、万博</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来場者の避難誘導等に役立てられるよう、博覧会協会と連携し、スタッフに大阪防災アプリの活用を促進</a:t>
            </a:r>
            <a:endParaRPr lang="en-US" altLang="zh-TW" sz="1200" dirty="0">
              <a:latin typeface="BIZ UDPゴシック" panose="020B0400000000000000" pitchFamily="50" charset="-128"/>
              <a:ea typeface="BIZ UDPゴシック" panose="020B0400000000000000" pitchFamily="50" charset="-128"/>
            </a:endParaRPr>
          </a:p>
        </p:txBody>
      </p:sp>
      <p:pic>
        <p:nvPicPr>
          <p:cNvPr id="51" name="図 50" descr="屋内, いっぱい, 座る, テーブル が含まれている画像&#10;&#10;AI によって生成されたコンテンツは間違っている可能性があります。">
            <a:extLst>
              <a:ext uri="{FF2B5EF4-FFF2-40B4-BE49-F238E27FC236}">
                <a16:creationId xmlns:a16="http://schemas.microsoft.com/office/drawing/2014/main" id="{07AE4BF3-C3B4-4918-9384-3DA60758D8C1}"/>
              </a:ext>
            </a:extLst>
          </p:cNvPr>
          <p:cNvPicPr/>
          <p:nvPr/>
        </p:nvPicPr>
        <p:blipFill rotWithShape="1">
          <a:blip r:embed="rId3" r:link="rId4" cstate="email">
            <a:extLst>
              <a:ext uri="{28A0092B-C50C-407E-A947-70E740481C1C}">
                <a14:useLocalDpi xmlns:a14="http://schemas.microsoft.com/office/drawing/2010/main"/>
              </a:ext>
            </a:extLst>
          </a:blip>
          <a:srcRect/>
          <a:stretch>
            <a:fillRect/>
          </a:stretch>
        </p:blipFill>
        <p:spPr bwMode="auto">
          <a:xfrm>
            <a:off x="6004588" y="3365525"/>
            <a:ext cx="1995853" cy="1423848"/>
          </a:xfrm>
          <a:prstGeom prst="rect">
            <a:avLst/>
          </a:prstGeom>
          <a:noFill/>
          <a:ln>
            <a:noFill/>
          </a:ln>
        </p:spPr>
      </p:pic>
      <p:sp>
        <p:nvSpPr>
          <p:cNvPr id="53" name="正方形/長方形 52">
            <a:extLst>
              <a:ext uri="{FF2B5EF4-FFF2-40B4-BE49-F238E27FC236}">
                <a16:creationId xmlns:a16="http://schemas.microsoft.com/office/drawing/2014/main" id="{0379108B-7640-41B0-8C86-594A572C1856}"/>
              </a:ext>
            </a:extLst>
          </p:cNvPr>
          <p:cNvSpPr/>
          <p:nvPr/>
        </p:nvSpPr>
        <p:spPr>
          <a:xfrm>
            <a:off x="7118961" y="6486327"/>
            <a:ext cx="2572853" cy="2322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大阪防災アプリによる情報発信</a:t>
            </a:r>
          </a:p>
        </p:txBody>
      </p:sp>
      <p:grpSp>
        <p:nvGrpSpPr>
          <p:cNvPr id="2" name="グループ化 1">
            <a:extLst>
              <a:ext uri="{FF2B5EF4-FFF2-40B4-BE49-F238E27FC236}">
                <a16:creationId xmlns:a16="http://schemas.microsoft.com/office/drawing/2014/main" id="{3ED77DD1-8A6F-42B9-A443-F48371B2C18A}"/>
              </a:ext>
            </a:extLst>
          </p:cNvPr>
          <p:cNvGrpSpPr/>
          <p:nvPr/>
        </p:nvGrpSpPr>
        <p:grpSpPr>
          <a:xfrm>
            <a:off x="7313272" y="4431044"/>
            <a:ext cx="2148867" cy="1992372"/>
            <a:chOff x="7160250" y="4319419"/>
            <a:chExt cx="2148867" cy="1992372"/>
          </a:xfrm>
        </p:grpSpPr>
        <p:pic>
          <p:nvPicPr>
            <p:cNvPr id="52" name="図 51">
              <a:extLst>
                <a:ext uri="{FF2B5EF4-FFF2-40B4-BE49-F238E27FC236}">
                  <a16:creationId xmlns:a16="http://schemas.microsoft.com/office/drawing/2014/main" id="{F3DF731D-04D1-4ABC-AF2A-8EE2E7BE2B6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78162" y="4319419"/>
              <a:ext cx="1130955" cy="1979974"/>
            </a:xfrm>
            <a:prstGeom prst="rect">
              <a:avLst/>
            </a:prstGeom>
          </p:spPr>
        </p:pic>
        <p:pic>
          <p:nvPicPr>
            <p:cNvPr id="54" name="図 53">
              <a:extLst>
                <a:ext uri="{FF2B5EF4-FFF2-40B4-BE49-F238E27FC236}">
                  <a16:creationId xmlns:a16="http://schemas.microsoft.com/office/drawing/2014/main" id="{A4E8B9A3-4070-4FF0-8964-8086FFD9AF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0250" y="5156248"/>
              <a:ext cx="1485274" cy="1155543"/>
            </a:xfrm>
            <a:prstGeom prst="rect">
              <a:avLst/>
            </a:prstGeom>
          </p:spPr>
        </p:pic>
      </p:grpSp>
      <p:sp>
        <p:nvSpPr>
          <p:cNvPr id="3" name="スライド番号プレースホルダー 2">
            <a:extLst>
              <a:ext uri="{FF2B5EF4-FFF2-40B4-BE49-F238E27FC236}">
                <a16:creationId xmlns:a16="http://schemas.microsoft.com/office/drawing/2014/main" id="{10F0DAC2-1514-4907-8D5A-746A69FD69A9}"/>
              </a:ext>
            </a:extLst>
          </p:cNvPr>
          <p:cNvSpPr>
            <a:spLocks noGrp="1"/>
          </p:cNvSpPr>
          <p:nvPr>
            <p:ph type="sldNum" sz="quarter" idx="12"/>
          </p:nvPr>
        </p:nvSpPr>
        <p:spPr/>
        <p:txBody>
          <a:bodyPr/>
          <a:lstStyle/>
          <a:p>
            <a:fld id="{29F2EF1E-626E-4657-9017-205445D3C8E1}" type="slidenum">
              <a:rPr kumimoji="1" lang="ja-JP" altLang="en-US" smtClean="0"/>
              <a:t>106</a:t>
            </a:fld>
            <a:endParaRPr kumimoji="1" lang="ja-JP" altLang="en-US" dirty="0"/>
          </a:p>
        </p:txBody>
      </p:sp>
      <p:sp>
        <p:nvSpPr>
          <p:cNvPr id="16" name="正方形/長方形 15">
            <a:extLst>
              <a:ext uri="{FF2B5EF4-FFF2-40B4-BE49-F238E27FC236}">
                <a16:creationId xmlns:a16="http://schemas.microsoft.com/office/drawing/2014/main" id="{FE59E20D-724D-4F25-ACEF-359B2B29C532}"/>
              </a:ext>
            </a:extLst>
          </p:cNvPr>
          <p:cNvSpPr/>
          <p:nvPr/>
        </p:nvSpPr>
        <p:spPr>
          <a:xfrm>
            <a:off x="5686169" y="4811923"/>
            <a:ext cx="2632687"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非常用物資の万博会場への備蓄</a:t>
            </a:r>
          </a:p>
          <a:p>
            <a:pPr algn="ctr"/>
            <a:endParaRPr lang="ja-JP" altLang="en-US" sz="1000" strike="sngStrike" dirty="0">
              <a:solidFill>
                <a:schemeClr val="tx1"/>
              </a:solidFill>
              <a:latin typeface="BIZ UDPゴシック" panose="020B0400000000000000" pitchFamily="50" charset="-128"/>
              <a:ea typeface="BIZ UDPゴシック" panose="020B0400000000000000" pitchFamily="50" charset="-128"/>
            </a:endParaRPr>
          </a:p>
        </p:txBody>
      </p:sp>
      <p:pic>
        <p:nvPicPr>
          <p:cNvPr id="17" name="図 16" descr="屋内, 天井, 人, テーブル が含まれている画像&#10;&#10;AI によって生成されたコンテンツは間違っている可能性があります。">
            <a:extLst>
              <a:ext uri="{FF2B5EF4-FFF2-40B4-BE49-F238E27FC236}">
                <a16:creationId xmlns:a16="http://schemas.microsoft.com/office/drawing/2014/main" id="{853B97CC-4110-4B6E-8473-AF459C9E14C7}"/>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6004588" y="1702398"/>
            <a:ext cx="1995853" cy="1251802"/>
          </a:xfrm>
          <a:prstGeom prst="rect">
            <a:avLst/>
          </a:prstGeom>
          <a:noFill/>
          <a:ln>
            <a:noFill/>
          </a:ln>
          <a:extLst>
            <a:ext uri="{53640926-AAD7-44D8-BBD7-CCE9431645EC}">
              <a14:shadowObscured xmlns:a14="http://schemas.microsoft.com/office/drawing/2010/main"/>
            </a:ext>
          </a:extLst>
        </p:spPr>
      </p:pic>
      <p:sp>
        <p:nvSpPr>
          <p:cNvPr id="19" name="楕円 18">
            <a:extLst>
              <a:ext uri="{FF2B5EF4-FFF2-40B4-BE49-F238E27FC236}">
                <a16:creationId xmlns:a16="http://schemas.microsoft.com/office/drawing/2014/main" id="{E5F7F2A5-31EC-433B-8BF2-3FC2D3583626}"/>
              </a:ext>
            </a:extLst>
          </p:cNvPr>
          <p:cNvSpPr/>
          <p:nvPr/>
        </p:nvSpPr>
        <p:spPr>
          <a:xfrm>
            <a:off x="229013" y="102872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正方形/長方形 17">
            <a:extLst>
              <a:ext uri="{FF2B5EF4-FFF2-40B4-BE49-F238E27FC236}">
                <a16:creationId xmlns:a16="http://schemas.microsoft.com/office/drawing/2014/main" id="{B39DDF17-C5EC-4597-B1AD-BC6731A269AB}"/>
              </a:ext>
            </a:extLst>
          </p:cNvPr>
          <p:cNvSpPr/>
          <p:nvPr/>
        </p:nvSpPr>
        <p:spPr>
          <a:xfrm>
            <a:off x="6123908" y="2909574"/>
            <a:ext cx="1757211" cy="31425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消防指揮室内部</a:t>
            </a:r>
          </a:p>
        </p:txBody>
      </p:sp>
    </p:spTree>
    <p:extLst>
      <p:ext uri="{BB962C8B-B14F-4D97-AF65-F5344CB8AC3E}">
        <p14:creationId xmlns:p14="http://schemas.microsoft.com/office/powerpoint/2010/main" val="2240117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b="1" dirty="0">
                <a:solidFill>
                  <a:schemeClr val="bg1"/>
                </a:solidFill>
                <a:latin typeface="BIZ UDPゴシック" panose="020B0400000000000000" pitchFamily="50" charset="-128"/>
                <a:ea typeface="BIZ UDPゴシック" panose="020B0400000000000000" pitchFamily="50" charset="-128"/>
              </a:rPr>
              <a:t>感染症対策の強化・衛生対策の実施</a:t>
            </a:r>
            <a:endParaRPr kumimoji="1" lang="en-US" altLang="ja-JP"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4623"/>
            <a:ext cx="631814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□サーベイランス強化と訓練実施により、万博期間中の感染症対応体制を確立</a:t>
            </a:r>
          </a:p>
        </p:txBody>
      </p:sp>
      <p:sp>
        <p:nvSpPr>
          <p:cNvPr id="21" name="テキスト ボックス 20">
            <a:extLst>
              <a:ext uri="{FF2B5EF4-FFF2-40B4-BE49-F238E27FC236}">
                <a16:creationId xmlns:a16="http://schemas.microsoft.com/office/drawing/2014/main" id="{FC358D3A-5F66-45C1-877C-E7DD175786A2}"/>
              </a:ext>
            </a:extLst>
          </p:cNvPr>
          <p:cNvSpPr txBox="1"/>
          <p:nvPr/>
        </p:nvSpPr>
        <p:spPr>
          <a:xfrm>
            <a:off x="174964" y="1411512"/>
            <a:ext cx="5119171" cy="1046440"/>
          </a:xfrm>
          <a:prstGeom prst="rect">
            <a:avLst/>
          </a:prstGeom>
          <a:noFill/>
        </p:spPr>
        <p:txBody>
          <a:bodyPr wrap="square" rtlCol="0">
            <a:spAutoFit/>
          </a:bodyPr>
          <a:lstStyle/>
          <a:p>
            <a:pPr marL="68263" indent="-68263"/>
            <a:r>
              <a:rPr kumimoji="1" lang="ja-JP" altLang="en-US" sz="1400" b="1" dirty="0">
                <a:latin typeface="BIZ UDPゴシック" panose="020B0400000000000000" pitchFamily="50" charset="-128"/>
                <a:ea typeface="BIZ UDPゴシック" panose="020B0400000000000000" pitchFamily="50" charset="-128"/>
              </a:rPr>
              <a:t>▶大阪・関西万博感染症情報解析センターの設置・運営</a:t>
            </a:r>
            <a:endParaRPr kumimoji="1" lang="en-US" altLang="ja-JP" sz="1400" b="1" strike="sngStrike" dirty="0">
              <a:latin typeface="BIZ UDPゴシック" panose="020B0400000000000000" pitchFamily="50" charset="-128"/>
              <a:ea typeface="BIZ UDPゴシック" panose="020B0400000000000000" pitchFamily="50" charset="-128"/>
            </a:endParaRPr>
          </a:p>
          <a:p>
            <a:pPr marL="182563" indent="-68263"/>
            <a:r>
              <a:rPr kumimoji="1" lang="ja-JP" altLang="en-US" sz="1200" dirty="0">
                <a:latin typeface="BIZ UDPゴシック" panose="020B0400000000000000" pitchFamily="50" charset="-128"/>
                <a:ea typeface="BIZ UDPゴシック" panose="020B0400000000000000" pitchFamily="50" charset="-128"/>
              </a:rPr>
              <a:t>・大阪府・大阪市・大阪健康安全基盤研究所・国立感染症研究所を構成員とする</a:t>
            </a:r>
            <a:r>
              <a:rPr lang="ja-JP" altLang="en-US" sz="1200" dirty="0">
                <a:latin typeface="BIZ UDPゴシック" panose="020B0400000000000000" pitchFamily="50" charset="-128"/>
                <a:ea typeface="BIZ UDPゴシック" panose="020B0400000000000000" pitchFamily="50" charset="-128"/>
              </a:rPr>
              <a:t>同</a:t>
            </a:r>
            <a:r>
              <a:rPr kumimoji="1" lang="ja-JP" altLang="en-US" sz="1200" dirty="0">
                <a:latin typeface="BIZ UDPゴシック" panose="020B0400000000000000" pitchFamily="50" charset="-128"/>
                <a:ea typeface="BIZ UDPゴシック" panose="020B0400000000000000" pitchFamily="50" charset="-128"/>
              </a:rPr>
              <a:t>センターを設置し、</a:t>
            </a:r>
            <a:r>
              <a:rPr lang="ja-JP" altLang="en-US" sz="1200" dirty="0">
                <a:latin typeface="BIZ UDPゴシック" panose="020B0400000000000000" pitchFamily="50" charset="-128"/>
                <a:ea typeface="BIZ UDPゴシック" panose="020B0400000000000000" pitchFamily="50" charset="-128"/>
              </a:rPr>
              <a:t>通常</a:t>
            </a:r>
            <a:r>
              <a:rPr kumimoji="1" lang="ja-JP" altLang="en-US" sz="1200" dirty="0">
                <a:latin typeface="BIZ UDPゴシック" panose="020B0400000000000000" pitchFamily="50" charset="-128"/>
                <a:ea typeface="BIZ UDPゴシック" panose="020B0400000000000000" pitchFamily="50" charset="-128"/>
              </a:rPr>
              <a:t>の感染症発生動向調査</a:t>
            </a:r>
            <a:r>
              <a:rPr lang="ja-JP" altLang="en-US" sz="1200" dirty="0">
                <a:latin typeface="BIZ UDPゴシック" panose="020B0400000000000000" pitchFamily="50" charset="-128"/>
                <a:ea typeface="BIZ UDPゴシック" panose="020B0400000000000000" pitchFamily="50" charset="-128"/>
              </a:rPr>
              <a:t>に加え、</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種の強化サーベイランスの情報収集や感染拡大等に対するリスク評価を実施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68263"/>
            <a:r>
              <a:rPr kumimoji="1" lang="ja-JP" altLang="en-US" sz="1200" dirty="0">
                <a:latin typeface="BIZ UDPゴシック" panose="020B0400000000000000" pitchFamily="50" charset="-128"/>
                <a:ea typeface="BIZ UDPゴシック" panose="020B0400000000000000" pitchFamily="50" charset="-128"/>
              </a:rPr>
              <a:t>・保健所や博覧会協会への週報還元</a:t>
            </a:r>
            <a:r>
              <a:rPr lang="ja-JP" altLang="en-US" sz="1200" dirty="0">
                <a:latin typeface="BIZ UDPゴシック" panose="020B0400000000000000" pitchFamily="50" charset="-128"/>
                <a:ea typeface="BIZ UDPゴシック" panose="020B0400000000000000" pitchFamily="50" charset="-128"/>
              </a:rPr>
              <a:t>やホームページでの情報発信</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69F7E58A-BFC1-44B3-B4B0-EB5AEE4F6A35}"/>
              </a:ext>
            </a:extLst>
          </p:cNvPr>
          <p:cNvSpPr txBox="1"/>
          <p:nvPr/>
        </p:nvSpPr>
        <p:spPr>
          <a:xfrm>
            <a:off x="447285" y="2524494"/>
            <a:ext cx="4693676" cy="1919363"/>
          </a:xfrm>
          <a:prstGeom prst="rect">
            <a:avLst/>
          </a:prstGeom>
          <a:noFill/>
          <a:ln w="6350">
            <a:solidFill>
              <a:schemeClr val="accent1"/>
            </a:solidFill>
          </a:ln>
        </p:spPr>
        <p:txBody>
          <a:bodyPr wrap="square" lIns="36000" tIns="36000" rIns="36000" bIns="36000" rtlCol="0">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解析センターの取組実績</a:t>
            </a:r>
            <a:r>
              <a:rPr lang="en-US" altLang="ja-JP" sz="1200" dirty="0">
                <a:latin typeface="BIZ UDPゴシック" panose="020B0400000000000000" pitchFamily="50" charset="-128"/>
                <a:ea typeface="BIZ UDPゴシック" panose="020B0400000000000000" pitchFamily="50" charset="-128"/>
              </a:rPr>
              <a:t>】</a:t>
            </a:r>
          </a:p>
          <a:p>
            <a:pPr marL="136525" indent="-136525"/>
            <a:r>
              <a:rPr lang="ja-JP" altLang="en-US" sz="1200" dirty="0">
                <a:latin typeface="BIZ UDPゴシック" panose="020B0400000000000000" pitchFamily="50" charset="-128"/>
                <a:ea typeface="BIZ UDPゴシック" panose="020B0400000000000000" pitchFamily="50" charset="-128"/>
              </a:rPr>
              <a:t>　・日々</a:t>
            </a:r>
            <a:r>
              <a:rPr lang="en-US" altLang="ja-JP" sz="1200" dirty="0">
                <a:latin typeface="BIZ UDPゴシック" panose="020B0400000000000000" pitchFamily="50" charset="-128"/>
                <a:ea typeface="BIZ UDPゴシック" panose="020B0400000000000000" pitchFamily="50" charset="-128"/>
              </a:rPr>
              <a:t>WEB</a:t>
            </a:r>
            <a:r>
              <a:rPr lang="ja-JP" altLang="en-US" sz="1200" dirty="0">
                <a:latin typeface="BIZ UDPゴシック" panose="020B0400000000000000" pitchFamily="50" charset="-128"/>
                <a:ea typeface="BIZ UDPゴシック" panose="020B0400000000000000" pitchFamily="50" charset="-128"/>
              </a:rPr>
              <a:t>会議により構成員間で万博関連の感染症情報を共有</a:t>
            </a:r>
            <a:endParaRPr lang="en-US" altLang="ja-JP" sz="1200" dirty="0">
              <a:latin typeface="BIZ UDPゴシック" panose="020B0400000000000000" pitchFamily="50" charset="-128"/>
              <a:ea typeface="BIZ UDPゴシック" panose="020B0400000000000000" pitchFamily="50" charset="-128"/>
            </a:endParaRPr>
          </a:p>
          <a:p>
            <a:pPr marL="160338" indent="-68263"/>
            <a:r>
              <a:rPr lang="ja-JP" altLang="en-US" sz="1200" dirty="0">
                <a:latin typeface="BIZ UDPゴシック" panose="020B0400000000000000" pitchFamily="50" charset="-128"/>
                <a:ea typeface="BIZ UDPゴシック" panose="020B0400000000000000" pitchFamily="50" charset="-128"/>
              </a:rPr>
              <a:t>・リスク評価を踏まえ、週報（</a:t>
            </a:r>
            <a:r>
              <a:rPr lang="en-US" altLang="ja-JP" sz="1200" dirty="0">
                <a:latin typeface="BIZ UDPゴシック" panose="020B0400000000000000" pitchFamily="50" charset="-128"/>
                <a:ea typeface="BIZ UDPゴシック" panose="020B0400000000000000" pitchFamily="50" charset="-128"/>
              </a:rPr>
              <a:t>45</a:t>
            </a:r>
            <a:r>
              <a:rPr lang="ja-JP" altLang="en-US" sz="1200" dirty="0">
                <a:latin typeface="BIZ UDPゴシック" panose="020B0400000000000000" pitchFamily="50" charset="-128"/>
                <a:ea typeface="BIZ UDPゴシック" panose="020B0400000000000000" pitchFamily="50" charset="-128"/>
              </a:rPr>
              <a:t>回）及び臨時報（１回）を作成し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関係機関へ還元</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（還元先）府内保健所（</a:t>
            </a:r>
            <a:r>
              <a:rPr lang="en-US" altLang="ja-JP" sz="1200" dirty="0">
                <a:latin typeface="BIZ UDPゴシック" panose="020B0400000000000000" pitchFamily="50" charset="-128"/>
                <a:ea typeface="BIZ UDPゴシック" panose="020B0400000000000000" pitchFamily="50" charset="-128"/>
              </a:rPr>
              <a:t>18</a:t>
            </a:r>
            <a:r>
              <a:rPr lang="ja-JP" altLang="en-US" sz="1200" dirty="0">
                <a:latin typeface="BIZ UDPゴシック" panose="020B0400000000000000" pitchFamily="50" charset="-128"/>
                <a:ea typeface="BIZ UDPゴシック" panose="020B0400000000000000" pitchFamily="50" charset="-128"/>
              </a:rPr>
              <a:t>か所）、博覧会協会</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関西広域連合構成団体等（</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自治体）</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・ホームページで最新の感染症発生状況等を発信</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・感染可能期間に万博会場への来場歴があった麻しん患者の発生を</a:t>
            </a:r>
            <a:endParaRPr lang="en-US" altLang="ja-JP" sz="1200" dirty="0">
              <a:latin typeface="BIZ UDPゴシック" panose="020B0400000000000000" pitchFamily="50" charset="-128"/>
              <a:ea typeface="BIZ UDPゴシック" panose="020B0400000000000000" pitchFamily="50" charset="-128"/>
            </a:endParaRPr>
          </a:p>
          <a:p>
            <a:pPr marL="182563" indent="-182563"/>
            <a:r>
              <a:rPr lang="ja-JP" altLang="en-US" sz="1200" dirty="0">
                <a:latin typeface="BIZ UDPゴシック" panose="020B0400000000000000" pitchFamily="50" charset="-128"/>
                <a:ea typeface="BIZ UDPゴシック" panose="020B0400000000000000" pitchFamily="50" charset="-128"/>
              </a:rPr>
              <a:t>　 探知した際は、迅速に臨時</a:t>
            </a:r>
            <a:r>
              <a:rPr lang="en-US" altLang="ja-JP" sz="1200" dirty="0">
                <a:latin typeface="BIZ UDPゴシック" panose="020B0400000000000000" pitchFamily="50" charset="-128"/>
                <a:ea typeface="BIZ UDPゴシック" panose="020B0400000000000000" pitchFamily="50" charset="-128"/>
              </a:rPr>
              <a:t>WEB</a:t>
            </a:r>
            <a:r>
              <a:rPr lang="ja-JP" altLang="en-US" sz="1200" dirty="0">
                <a:latin typeface="BIZ UDPゴシック" panose="020B0400000000000000" pitchFamily="50" charset="-128"/>
                <a:ea typeface="BIZ UDPゴシック" panose="020B0400000000000000" pitchFamily="50" charset="-128"/>
              </a:rPr>
              <a:t>会議を開き、臨時報を関係者へ</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送付の上、ホームページでの注意喚起</a:t>
            </a:r>
            <a:endParaRPr lang="en-US" altLang="ja-JP" sz="12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6C608413-C8BF-4CF0-B7BC-6FC1535254AF}"/>
              </a:ext>
            </a:extLst>
          </p:cNvPr>
          <p:cNvGrpSpPr/>
          <p:nvPr/>
        </p:nvGrpSpPr>
        <p:grpSpPr>
          <a:xfrm>
            <a:off x="229071" y="4531848"/>
            <a:ext cx="5119172" cy="1283251"/>
            <a:chOff x="205207" y="4641897"/>
            <a:chExt cx="5119172" cy="1283251"/>
          </a:xfrm>
        </p:grpSpPr>
        <p:sp>
          <p:nvSpPr>
            <p:cNvPr id="31" name="テキスト ボックス 30">
              <a:extLst>
                <a:ext uri="{FF2B5EF4-FFF2-40B4-BE49-F238E27FC236}">
                  <a16:creationId xmlns:a16="http://schemas.microsoft.com/office/drawing/2014/main" id="{4D2B38D2-D4DF-4EE0-AB03-974E4F2BA991}"/>
                </a:ext>
              </a:extLst>
            </p:cNvPr>
            <p:cNvSpPr txBox="1"/>
            <p:nvPr/>
          </p:nvSpPr>
          <p:spPr>
            <a:xfrm>
              <a:off x="205207" y="4641897"/>
              <a:ext cx="5119172" cy="523220"/>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▶万博期間中に発生しうる公衆衛生上の影響力が大きな感染症に対する保健所職員等の対応力強化</a:t>
              </a:r>
              <a:endParaRPr lang="en-US" altLang="ja-JP" sz="1400" b="1"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F6F5A1DA-4738-48C9-9B2A-C33615FD1C54}"/>
                </a:ext>
              </a:extLst>
            </p:cNvPr>
            <p:cNvSpPr txBox="1"/>
            <p:nvPr/>
          </p:nvSpPr>
          <p:spPr>
            <a:xfrm>
              <a:off x="300918" y="5463483"/>
              <a:ext cx="4960623" cy="461665"/>
            </a:xfrm>
            <a:prstGeom prst="rect">
              <a:avLst/>
            </a:prstGeom>
            <a:noFill/>
          </p:spPr>
          <p:txBody>
            <a:bodyPr wrap="square" rtlCol="0">
              <a:spAutoFit/>
            </a:bodyPr>
            <a:lstStyle/>
            <a:p>
              <a:pPr marL="53975" indent="-53975"/>
              <a:r>
                <a:rPr lang="ja-JP" altLang="en-US" sz="1200" dirty="0">
                  <a:latin typeface="BIZ UDPゴシック" panose="020B0400000000000000" pitchFamily="50" charset="-128"/>
                  <a:ea typeface="BIZ UDPゴシック" panose="020B0400000000000000" pitchFamily="50" charset="-128"/>
                </a:rPr>
                <a:t>・蚊媒介感染症の府内発生例を想定し、病原体検査に資する蚊の捕獲・</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疫学調査等の対応訓練を実施</a:t>
              </a:r>
              <a:endParaRPr lang="en-US" altLang="ja-JP" sz="12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806A0B33-F013-457F-AFB3-FEFFB4169D30}"/>
                </a:ext>
              </a:extLst>
            </p:cNvPr>
            <p:cNvSpPr txBox="1"/>
            <p:nvPr/>
          </p:nvSpPr>
          <p:spPr>
            <a:xfrm>
              <a:off x="286577" y="5078762"/>
              <a:ext cx="4989306"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万博に関連した患者発生を想定し</a:t>
              </a:r>
              <a:r>
                <a:rPr kumimoji="1" lang="ja-JP" altLang="en-US" sz="1200" dirty="0">
                  <a:latin typeface="BIZ UDPゴシック" panose="020B0400000000000000" pitchFamily="50" charset="-128"/>
                  <a:ea typeface="BIZ UDPゴシック" panose="020B0400000000000000" pitchFamily="50" charset="-128"/>
                </a:rPr>
                <a:t>、麻しん、侵襲性髄膜炎菌感染症、</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原因不明の重症の感染症疑い事例等への対応訓練を実施</a:t>
              </a:r>
              <a:endParaRPr kumimoji="1" lang="en-US" altLang="ja-JP" sz="1200" dirty="0">
                <a:latin typeface="BIZ UDPゴシック" panose="020B0400000000000000" pitchFamily="50" charset="-128"/>
                <a:ea typeface="BIZ UDPゴシック" panose="020B0400000000000000" pitchFamily="50" charset="-128"/>
              </a:endParaRPr>
            </a:p>
          </p:txBody>
        </p:sp>
      </p:grpSp>
      <p:sp>
        <p:nvSpPr>
          <p:cNvPr id="34" name="テキスト ボックス 33">
            <a:extLst>
              <a:ext uri="{FF2B5EF4-FFF2-40B4-BE49-F238E27FC236}">
                <a16:creationId xmlns:a16="http://schemas.microsoft.com/office/drawing/2014/main" id="{CF0B8573-ED80-47B6-8BC7-B7D05A38EE28}"/>
              </a:ext>
            </a:extLst>
          </p:cNvPr>
          <p:cNvSpPr txBox="1"/>
          <p:nvPr/>
        </p:nvSpPr>
        <p:spPr>
          <a:xfrm>
            <a:off x="324782" y="6650550"/>
            <a:ext cx="7121730" cy="276999"/>
          </a:xfrm>
          <a:prstGeom prst="rect">
            <a:avLst/>
          </a:prstGeom>
          <a:noFill/>
          <a:ln>
            <a:noFill/>
            <a:prstDash val="sysDash"/>
          </a:ln>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→これらの取組を万博レガシーとして平時からのリスク評価の実施につなげ、感染症対策の強化を図る</a:t>
            </a:r>
            <a:endParaRPr lang="en-US" altLang="ja-JP" sz="12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B2779848-835E-4D57-8DA4-4B51D3507812}"/>
              </a:ext>
            </a:extLst>
          </p:cNvPr>
          <p:cNvSpPr txBox="1"/>
          <p:nvPr/>
        </p:nvSpPr>
        <p:spPr>
          <a:xfrm>
            <a:off x="310441" y="6128047"/>
            <a:ext cx="5272583"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・感染症の早期探知の有用性確立を目的に、万博会場周辺で採取した下水を</a:t>
            </a:r>
            <a:endParaRPr kumimoji="1" lang="en-US" altLang="ja-JP" sz="1200" dirty="0">
              <a:latin typeface="BIZ UDPゴシック" panose="020B0400000000000000" pitchFamily="50" charset="-128"/>
              <a:ea typeface="BIZ UDPゴシック" panose="020B0400000000000000" pitchFamily="50" charset="-128"/>
            </a:endParaRPr>
          </a:p>
          <a:p>
            <a:pPr marL="76200" indent="-76200"/>
            <a:r>
              <a:rPr kumimoji="1" lang="ja-JP" altLang="en-US" sz="1200" dirty="0">
                <a:latin typeface="BIZ UDPゴシック" panose="020B0400000000000000" pitchFamily="50" charset="-128"/>
                <a:ea typeface="BIZ UDPゴシック" panose="020B0400000000000000" pitchFamily="50" charset="-128"/>
              </a:rPr>
              <a:t>　用いて下水サーベイランス実証実験を実施</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7FE9FB79-57A0-4C7A-BB8F-8814CEE8DA88}"/>
              </a:ext>
            </a:extLst>
          </p:cNvPr>
          <p:cNvSpPr txBox="1"/>
          <p:nvPr/>
        </p:nvSpPr>
        <p:spPr>
          <a:xfrm>
            <a:off x="229071" y="5909819"/>
            <a:ext cx="5119172" cy="307777"/>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▶万博会場における下水サーベイランス実証実験の実施</a:t>
            </a:r>
            <a:endParaRPr lang="en-US" altLang="ja-JP" sz="14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37FAD01E-F5C7-4304-8EC7-03EB049DDF66}"/>
              </a:ext>
            </a:extLst>
          </p:cNvPr>
          <p:cNvSpPr/>
          <p:nvPr/>
        </p:nvSpPr>
        <p:spPr>
          <a:xfrm>
            <a:off x="5555824" y="5418151"/>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蚊捕獲等の対応訓練</a:t>
            </a:r>
          </a:p>
        </p:txBody>
      </p:sp>
      <p:pic>
        <p:nvPicPr>
          <p:cNvPr id="39" name="図 38">
            <a:extLst>
              <a:ext uri="{FF2B5EF4-FFF2-40B4-BE49-F238E27FC236}">
                <a16:creationId xmlns:a16="http://schemas.microsoft.com/office/drawing/2014/main" id="{CCB692AF-95B5-4CCD-8020-3A8980FFAAE8}"/>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5541585" y="4266122"/>
            <a:ext cx="2117832" cy="1381942"/>
          </a:xfrm>
          <a:prstGeom prst="rect">
            <a:avLst/>
          </a:prstGeom>
        </p:spPr>
      </p:pic>
      <p:pic>
        <p:nvPicPr>
          <p:cNvPr id="40" name="図 39">
            <a:extLst>
              <a:ext uri="{FF2B5EF4-FFF2-40B4-BE49-F238E27FC236}">
                <a16:creationId xmlns:a16="http://schemas.microsoft.com/office/drawing/2014/main" id="{D6EA0BF7-9B0E-40F3-A9D6-76726821602F}"/>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7764996" y="4264364"/>
            <a:ext cx="2024854" cy="1381941"/>
          </a:xfrm>
          <a:prstGeom prst="rect">
            <a:avLst/>
          </a:prstGeom>
          <a:noFill/>
          <a:ln>
            <a:noFill/>
          </a:ln>
        </p:spPr>
      </p:pic>
      <p:sp>
        <p:nvSpPr>
          <p:cNvPr id="41" name="正方形/長方形 40">
            <a:extLst>
              <a:ext uri="{FF2B5EF4-FFF2-40B4-BE49-F238E27FC236}">
                <a16:creationId xmlns:a16="http://schemas.microsoft.com/office/drawing/2014/main" id="{9F7658D4-E6D7-4036-AED0-881FF3F7C939}"/>
              </a:ext>
            </a:extLst>
          </p:cNvPr>
          <p:cNvSpPr/>
          <p:nvPr/>
        </p:nvSpPr>
        <p:spPr>
          <a:xfrm>
            <a:off x="7704005" y="5637174"/>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疫学調査対応の訓練</a:t>
            </a:r>
          </a:p>
        </p:txBody>
      </p:sp>
      <p:sp>
        <p:nvSpPr>
          <p:cNvPr id="42" name="正方形/長方形 41">
            <a:extLst>
              <a:ext uri="{FF2B5EF4-FFF2-40B4-BE49-F238E27FC236}">
                <a16:creationId xmlns:a16="http://schemas.microsoft.com/office/drawing/2014/main" id="{4640DC8C-CD13-42BB-98D7-84FE770AF54D}"/>
              </a:ext>
            </a:extLst>
          </p:cNvPr>
          <p:cNvSpPr/>
          <p:nvPr/>
        </p:nvSpPr>
        <p:spPr>
          <a:xfrm>
            <a:off x="5492361" y="3319742"/>
            <a:ext cx="2193281"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解析センター</a:t>
            </a:r>
            <a:r>
              <a:rPr lang="en-US" altLang="ja-JP" sz="1000" dirty="0">
                <a:latin typeface="BIZ UDPゴシック" panose="020B0400000000000000" pitchFamily="50" charset="-128"/>
                <a:ea typeface="BIZ UDPゴシック" panose="020B0400000000000000" pitchFamily="50" charset="-128"/>
              </a:rPr>
              <a:t>WEB</a:t>
            </a:r>
            <a:r>
              <a:rPr lang="ja-JP" altLang="en-US" sz="1000" dirty="0">
                <a:latin typeface="BIZ UDPゴシック" panose="020B0400000000000000" pitchFamily="50" charset="-128"/>
                <a:ea typeface="BIZ UDPゴシック" panose="020B0400000000000000" pitchFamily="50" charset="-128"/>
              </a:rPr>
              <a:t>会議</a:t>
            </a:r>
          </a:p>
        </p:txBody>
      </p:sp>
      <p:pic>
        <p:nvPicPr>
          <p:cNvPr id="43" name="図 42">
            <a:extLst>
              <a:ext uri="{FF2B5EF4-FFF2-40B4-BE49-F238E27FC236}">
                <a16:creationId xmlns:a16="http://schemas.microsoft.com/office/drawing/2014/main" id="{FBA3B6D0-801F-403A-B426-F0E61B202B8A}"/>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5530087" y="1842162"/>
            <a:ext cx="2117831" cy="1455840"/>
          </a:xfrm>
          <a:prstGeom prst="rect">
            <a:avLst/>
          </a:prstGeom>
          <a:noFill/>
          <a:ln>
            <a:noFill/>
          </a:ln>
        </p:spPr>
      </p:pic>
      <p:sp>
        <p:nvSpPr>
          <p:cNvPr id="44" name="正方形/長方形 43">
            <a:extLst>
              <a:ext uri="{FF2B5EF4-FFF2-40B4-BE49-F238E27FC236}">
                <a16:creationId xmlns:a16="http://schemas.microsoft.com/office/drawing/2014/main" id="{753B2F70-109C-4F00-85D1-2F9526D6FDEA}"/>
              </a:ext>
            </a:extLst>
          </p:cNvPr>
          <p:cNvSpPr/>
          <p:nvPr/>
        </p:nvSpPr>
        <p:spPr>
          <a:xfrm>
            <a:off x="7590722" y="3332743"/>
            <a:ext cx="2295572"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解析センターホームページ</a:t>
            </a:r>
          </a:p>
        </p:txBody>
      </p:sp>
      <p:sp>
        <p:nvSpPr>
          <p:cNvPr id="26" name="スライド番号プレースホルダー 2">
            <a:extLst>
              <a:ext uri="{FF2B5EF4-FFF2-40B4-BE49-F238E27FC236}">
                <a16:creationId xmlns:a16="http://schemas.microsoft.com/office/drawing/2014/main" id="{C13F9497-1AD2-4693-AE45-E5D1908B27C6}"/>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107</a:t>
            </a:fld>
            <a:endParaRPr kumimoji="1" lang="ja-JP" altLang="en-US" dirty="0"/>
          </a:p>
        </p:txBody>
      </p:sp>
      <p:pic>
        <p:nvPicPr>
          <p:cNvPr id="30" name="図 29">
            <a:extLst>
              <a:ext uri="{FF2B5EF4-FFF2-40B4-BE49-F238E27FC236}">
                <a16:creationId xmlns:a16="http://schemas.microsoft.com/office/drawing/2014/main" id="{FD683DB6-6767-4D82-A8C3-7AA86D6BAB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64996" y="1835017"/>
            <a:ext cx="2013356" cy="1462985"/>
          </a:xfrm>
          <a:prstGeom prst="rect">
            <a:avLst/>
          </a:prstGeom>
        </p:spPr>
      </p:pic>
      <p:sp>
        <p:nvSpPr>
          <p:cNvPr id="45" name="楕円 44">
            <a:extLst>
              <a:ext uri="{FF2B5EF4-FFF2-40B4-BE49-F238E27FC236}">
                <a16:creationId xmlns:a16="http://schemas.microsoft.com/office/drawing/2014/main" id="{1992AEC6-D8AC-4FB1-9256-04350986B8F6}"/>
              </a:ext>
            </a:extLst>
          </p:cNvPr>
          <p:cNvSpPr/>
          <p:nvPr/>
        </p:nvSpPr>
        <p:spPr>
          <a:xfrm>
            <a:off x="229071" y="90738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46" name="正方形/長方形 45">
            <a:extLst>
              <a:ext uri="{FF2B5EF4-FFF2-40B4-BE49-F238E27FC236}">
                <a16:creationId xmlns:a16="http://schemas.microsoft.com/office/drawing/2014/main" id="{CEF703F1-2BA7-460B-A476-A3F4DA3A1057}"/>
              </a:ext>
            </a:extLst>
          </p:cNvPr>
          <p:cNvSpPr/>
          <p:nvPr/>
        </p:nvSpPr>
        <p:spPr>
          <a:xfrm>
            <a:off x="5576348" y="5618012"/>
            <a:ext cx="2009959" cy="29792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蚊捕獲等の対応訓練</a:t>
            </a:r>
          </a:p>
        </p:txBody>
      </p:sp>
    </p:spTree>
    <p:extLst>
      <p:ext uri="{BB962C8B-B14F-4D97-AF65-F5344CB8AC3E}">
        <p14:creationId xmlns:p14="http://schemas.microsoft.com/office/powerpoint/2010/main" val="3121934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9E07-EA30-35F8-8C28-02BD935FD66B}"/>
            </a:ext>
          </a:extLst>
        </p:cNvPr>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C9E3512-DFF5-B9DD-16AF-92CB54208B73}"/>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b="1" dirty="0">
                <a:solidFill>
                  <a:schemeClr val="bg1"/>
                </a:solidFill>
                <a:latin typeface="BIZ UDPゴシック" panose="020B0400000000000000" pitchFamily="50" charset="-128"/>
                <a:ea typeface="BIZ UDPゴシック" panose="020B0400000000000000" pitchFamily="50" charset="-128"/>
              </a:rPr>
              <a:t>感染症対策の強化・衛生対策の実施</a:t>
            </a:r>
            <a:endParaRPr kumimoji="1" lang="en-US" altLang="ja-JP"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楕円 24">
            <a:extLst>
              <a:ext uri="{FF2B5EF4-FFF2-40B4-BE49-F238E27FC236}">
                <a16:creationId xmlns:a16="http://schemas.microsoft.com/office/drawing/2014/main" id="{01464579-7C96-823F-41C5-B16AFBE57CED}"/>
              </a:ext>
            </a:extLst>
          </p:cNvPr>
          <p:cNvSpPr/>
          <p:nvPr/>
        </p:nvSpPr>
        <p:spPr>
          <a:xfrm flipV="1">
            <a:off x="180308" y="726702"/>
            <a:ext cx="212305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ホームベース 4">
            <a:extLst>
              <a:ext uri="{FF2B5EF4-FFF2-40B4-BE49-F238E27FC236}">
                <a16:creationId xmlns:a16="http://schemas.microsoft.com/office/drawing/2014/main" id="{29FAF97A-7D89-40F8-1E8F-D2D65CDE9745}"/>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□会場衛生対策の実施</a:t>
            </a:r>
          </a:p>
        </p:txBody>
      </p:sp>
      <p:sp>
        <p:nvSpPr>
          <p:cNvPr id="28" name="テキスト ボックス 27">
            <a:extLst>
              <a:ext uri="{FF2B5EF4-FFF2-40B4-BE49-F238E27FC236}">
                <a16:creationId xmlns:a16="http://schemas.microsoft.com/office/drawing/2014/main" id="{BCC13501-CE63-8922-CE96-930A7E364497}"/>
              </a:ext>
            </a:extLst>
          </p:cNvPr>
          <p:cNvSpPr txBox="1"/>
          <p:nvPr/>
        </p:nvSpPr>
        <p:spPr>
          <a:xfrm>
            <a:off x="337895" y="2722076"/>
            <a:ext cx="4771657" cy="1365365"/>
          </a:xfrm>
          <a:prstGeom prst="rect">
            <a:avLst/>
          </a:prstGeom>
          <a:noFill/>
          <a:ln w="6350">
            <a:solidFill>
              <a:schemeClr val="accent1"/>
            </a:solidFill>
          </a:ln>
        </p:spPr>
        <p:txBody>
          <a:bodyPr wrap="square" lIns="36000" tIns="36000" rIns="36000" bIns="36000" rtlCol="0">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監視センターの取組実績</a:t>
            </a:r>
            <a:r>
              <a:rPr lang="en-US" altLang="ja-JP" sz="1200" dirty="0">
                <a:latin typeface="BIZ UDPゴシック" panose="020B0400000000000000" pitchFamily="50" charset="-128"/>
                <a:ea typeface="BIZ UDPゴシック" panose="020B0400000000000000" pitchFamily="50" charset="-128"/>
              </a:rPr>
              <a:t>】</a:t>
            </a:r>
          </a:p>
          <a:p>
            <a:pPr marL="136525" indent="-136525"/>
            <a:r>
              <a:rPr lang="ja-JP" altLang="en-US" sz="1200" dirty="0">
                <a:latin typeface="BIZ UDPゴシック" panose="020B0400000000000000" pitchFamily="50" charset="-128"/>
                <a:ea typeface="BIZ UDPゴシック" panose="020B0400000000000000" pitchFamily="50" charset="-128"/>
              </a:rPr>
              <a:t>　・食品衛生関係施設の監視指導（延べ</a:t>
            </a:r>
            <a:r>
              <a:rPr lang="en-US" altLang="ja-JP" sz="1200" dirty="0">
                <a:latin typeface="BIZ UDPゴシック" panose="020B0400000000000000" pitchFamily="50" charset="-128"/>
                <a:ea typeface="BIZ UDPゴシック" panose="020B0400000000000000" pitchFamily="50" charset="-128"/>
              </a:rPr>
              <a:t>7,688</a:t>
            </a:r>
            <a:r>
              <a:rPr lang="ja-JP" altLang="en-US" sz="1200" dirty="0">
                <a:latin typeface="BIZ UDPゴシック" panose="020B0400000000000000" pitchFamily="50" charset="-128"/>
                <a:ea typeface="BIZ UDPゴシック" panose="020B0400000000000000" pitchFamily="50" charset="-128"/>
              </a:rPr>
              <a:t>件）</a:t>
            </a:r>
          </a:p>
          <a:p>
            <a:pPr marL="136525" indent="-136525"/>
            <a:r>
              <a:rPr lang="ja-JP" altLang="en-US" sz="1200" dirty="0">
                <a:latin typeface="BIZ UDPゴシック" panose="020B0400000000000000" pitchFamily="50" charset="-128"/>
                <a:ea typeface="BIZ UDPゴシック" panose="020B0400000000000000" pitchFamily="50" charset="-128"/>
              </a:rPr>
              <a:t>　・食品営業施設等の許可・届出受付</a:t>
            </a:r>
          </a:p>
          <a:p>
            <a:pPr marL="136525" indent="-136525"/>
            <a:r>
              <a:rPr lang="ja-JP" altLang="en-US" sz="1200" dirty="0">
                <a:latin typeface="BIZ UDPゴシック" panose="020B0400000000000000" pitchFamily="50" charset="-128"/>
                <a:ea typeface="BIZ UDPゴシック" panose="020B0400000000000000" pitchFamily="50" charset="-128"/>
              </a:rPr>
              <a:t>　・販売食品の収去検査、食中毒発生時の対応　</a:t>
            </a:r>
          </a:p>
          <a:p>
            <a:pPr marL="136525" indent="-136525"/>
            <a:r>
              <a:rPr lang="ja-JP" altLang="en-US" sz="1200" dirty="0">
                <a:latin typeface="BIZ UDPゴシック" panose="020B0400000000000000" pitchFamily="50" charset="-128"/>
                <a:ea typeface="BIZ UDPゴシック" panose="020B0400000000000000" pitchFamily="50" charset="-128"/>
              </a:rPr>
              <a:t>　・来場者に対する食中毒予防の普及啓発</a:t>
            </a:r>
          </a:p>
          <a:p>
            <a:pPr marL="136525" indent="-136525"/>
            <a:r>
              <a:rPr lang="ja-JP" altLang="en-US" sz="1200" dirty="0">
                <a:latin typeface="BIZ UDPゴシック" panose="020B0400000000000000" pitchFamily="50" charset="-128"/>
                <a:ea typeface="BIZ UDPゴシック" panose="020B0400000000000000" pitchFamily="50" charset="-128"/>
              </a:rPr>
              <a:t>　・環境衛生関係施設の監視指導（延べ</a:t>
            </a:r>
            <a:r>
              <a:rPr lang="en-US" altLang="ja-JP" sz="1200" dirty="0">
                <a:latin typeface="BIZ UDPゴシック" panose="020B0400000000000000" pitchFamily="50" charset="-128"/>
                <a:ea typeface="BIZ UDPゴシック" panose="020B0400000000000000" pitchFamily="50" charset="-128"/>
              </a:rPr>
              <a:t>541</a:t>
            </a:r>
            <a:r>
              <a:rPr lang="ja-JP" altLang="en-US" sz="1200" dirty="0">
                <a:latin typeface="BIZ UDPゴシック" panose="020B0400000000000000" pitchFamily="50" charset="-128"/>
                <a:ea typeface="BIZ UDPゴシック" panose="020B0400000000000000" pitchFamily="50" charset="-128"/>
              </a:rPr>
              <a:t>件）</a:t>
            </a:r>
          </a:p>
          <a:p>
            <a:pPr marL="136525" indent="-136525"/>
            <a:r>
              <a:rPr lang="ja-JP" altLang="en-US" sz="1200" dirty="0">
                <a:latin typeface="BIZ UDPゴシック" panose="020B0400000000000000" pitchFamily="50" charset="-128"/>
                <a:ea typeface="BIZ UDPゴシック" panose="020B0400000000000000" pitchFamily="50" charset="-128"/>
              </a:rPr>
              <a:t>　・建築物等の空気環境測定や水質検査等</a:t>
            </a:r>
          </a:p>
        </p:txBody>
      </p:sp>
      <p:pic>
        <p:nvPicPr>
          <p:cNvPr id="51" name="図 50">
            <a:extLst>
              <a:ext uri="{FF2B5EF4-FFF2-40B4-BE49-F238E27FC236}">
                <a16:creationId xmlns:a16="http://schemas.microsoft.com/office/drawing/2014/main" id="{156EB7C9-EC7C-07CD-634C-DC6C86DB55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70"/>
          <a:stretch/>
        </p:blipFill>
        <p:spPr>
          <a:xfrm>
            <a:off x="6676865" y="1111484"/>
            <a:ext cx="1845570" cy="1286084"/>
          </a:xfrm>
          <a:prstGeom prst="rect">
            <a:avLst/>
          </a:prstGeom>
        </p:spPr>
      </p:pic>
      <p:sp>
        <p:nvSpPr>
          <p:cNvPr id="52" name="テキスト ボックス 51">
            <a:extLst>
              <a:ext uri="{FF2B5EF4-FFF2-40B4-BE49-F238E27FC236}">
                <a16:creationId xmlns:a16="http://schemas.microsoft.com/office/drawing/2014/main" id="{EEBDD36F-4CB4-DF17-700E-173BF2A35B1F}"/>
              </a:ext>
            </a:extLst>
          </p:cNvPr>
          <p:cNvSpPr txBox="1"/>
          <p:nvPr/>
        </p:nvSpPr>
        <p:spPr>
          <a:xfrm>
            <a:off x="6777194" y="2432079"/>
            <a:ext cx="1672615" cy="246221"/>
          </a:xfrm>
          <a:prstGeom prst="rect">
            <a:avLst/>
          </a:prstGeom>
          <a:noFill/>
        </p:spPr>
        <p:txBody>
          <a:bodyPr wrap="square" rtlCol="0">
            <a:spAutoFit/>
          </a:bodyPr>
          <a:lstStyle/>
          <a:p>
            <a:pPr algn="ctr"/>
            <a:r>
              <a:rPr lang="ja-JP" altLang="en-US" sz="1000" dirty="0">
                <a:latin typeface="BIZ UDPゴシック" panose="020B0400000000000000" pitchFamily="50" charset="-128"/>
                <a:ea typeface="BIZ UDPゴシック" panose="020B0400000000000000" pitchFamily="50" charset="-128"/>
              </a:rPr>
              <a:t>会場衛生監視センター外観</a:t>
            </a:r>
          </a:p>
        </p:txBody>
      </p:sp>
      <p:sp>
        <p:nvSpPr>
          <p:cNvPr id="2" name="テキスト ボックス 1">
            <a:extLst>
              <a:ext uri="{FF2B5EF4-FFF2-40B4-BE49-F238E27FC236}">
                <a16:creationId xmlns:a16="http://schemas.microsoft.com/office/drawing/2014/main" id="{0AA6CD94-911C-2BB9-4153-728A0144B498}"/>
              </a:ext>
            </a:extLst>
          </p:cNvPr>
          <p:cNvSpPr txBox="1"/>
          <p:nvPr/>
        </p:nvSpPr>
        <p:spPr>
          <a:xfrm>
            <a:off x="229071" y="1610155"/>
            <a:ext cx="4989306" cy="954107"/>
          </a:xfrm>
          <a:prstGeom prst="rect">
            <a:avLst/>
          </a:prstGeom>
          <a:noFill/>
          <a:ln>
            <a:noFill/>
          </a:ln>
        </p:spPr>
        <p:txBody>
          <a:bodyPr wrap="square" rtlCol="0">
            <a:spAutoFit/>
          </a:bodyPr>
          <a:lstStyle/>
          <a:p>
            <a:pPr marL="68263" indent="-68263"/>
            <a:r>
              <a:rPr lang="ja-JP" altLang="en-US" sz="1400" b="1" dirty="0">
                <a:latin typeface="BIZ UDPゴシック" panose="020B0400000000000000" pitchFamily="50" charset="-128"/>
                <a:ea typeface="BIZ UDPゴシック" panose="020B0400000000000000" pitchFamily="50" charset="-128"/>
              </a:rPr>
              <a:t>▶会場衛生監視センターの設置・運営</a:t>
            </a:r>
            <a:endParaRPr kumimoji="1" lang="en-US" altLang="ja-JP" sz="1400" b="1" strike="sngStrike" dirty="0">
              <a:latin typeface="BIZ UDPゴシック" panose="020B0400000000000000" pitchFamily="50" charset="-128"/>
              <a:ea typeface="BIZ UDPゴシック" panose="020B0400000000000000" pitchFamily="50" charset="-128"/>
            </a:endParaRPr>
          </a:p>
          <a:p>
            <a:pPr marL="92075"/>
            <a:endParaRPr lang="en-US" altLang="ja-JP" sz="4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・食品衛生及び環境衛生上の危害の発生・拡大を防止するため、</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 博覧会協会が同センターを設置し、大阪市が運営</a:t>
            </a:r>
            <a:endParaRPr lang="en-US" altLang="ja-JP" sz="1200"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・府市職員を構成員とし、会場内衛生関係施設の監視指導等を実施</a:t>
            </a:r>
            <a:endParaRPr lang="ja-JP" altLang="en-US" sz="1200" dirty="0"/>
          </a:p>
        </p:txBody>
      </p:sp>
      <p:grpSp>
        <p:nvGrpSpPr>
          <p:cNvPr id="8" name="グループ化 7">
            <a:extLst>
              <a:ext uri="{FF2B5EF4-FFF2-40B4-BE49-F238E27FC236}">
                <a16:creationId xmlns:a16="http://schemas.microsoft.com/office/drawing/2014/main" id="{9CF61323-74AC-B707-9418-A8BE1ED7D8C7}"/>
              </a:ext>
            </a:extLst>
          </p:cNvPr>
          <p:cNvGrpSpPr/>
          <p:nvPr/>
        </p:nvGrpSpPr>
        <p:grpSpPr>
          <a:xfrm>
            <a:off x="7745396" y="4499314"/>
            <a:ext cx="2139210" cy="1582973"/>
            <a:chOff x="9140662" y="2721112"/>
            <a:chExt cx="2667877" cy="1787972"/>
          </a:xfrm>
        </p:grpSpPr>
        <p:pic>
          <p:nvPicPr>
            <p:cNvPr id="9" name="図 8">
              <a:extLst>
                <a:ext uri="{FF2B5EF4-FFF2-40B4-BE49-F238E27FC236}">
                  <a16:creationId xmlns:a16="http://schemas.microsoft.com/office/drawing/2014/main" id="{CD6A7233-DDDA-AC62-33C1-66518C0D95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0662" y="2721112"/>
              <a:ext cx="2667877" cy="1495957"/>
            </a:xfrm>
            <a:prstGeom prst="rect">
              <a:avLst/>
            </a:prstGeom>
          </p:spPr>
        </p:pic>
        <p:sp>
          <p:nvSpPr>
            <p:cNvPr id="10" name="テキスト ボックス 9">
              <a:extLst>
                <a:ext uri="{FF2B5EF4-FFF2-40B4-BE49-F238E27FC236}">
                  <a16:creationId xmlns:a16="http://schemas.microsoft.com/office/drawing/2014/main" id="{A605CC38-F50E-821D-8C70-E064886B60C1}"/>
                </a:ext>
              </a:extLst>
            </p:cNvPr>
            <p:cNvSpPr txBox="1"/>
            <p:nvPr/>
          </p:nvSpPr>
          <p:spPr>
            <a:xfrm>
              <a:off x="9653746" y="4230977"/>
              <a:ext cx="1641708" cy="278107"/>
            </a:xfrm>
            <a:prstGeom prst="rect">
              <a:avLst/>
            </a:prstGeom>
            <a:noFill/>
          </p:spPr>
          <p:txBody>
            <a:bodyPr wrap="non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宿泊マナー啓発動画</a:t>
              </a:r>
              <a:endParaRPr kumimoji="1" lang="en-US" altLang="ja-JP" sz="1000" dirty="0">
                <a:latin typeface="BIZ UDPゴシック" panose="020B0400000000000000" pitchFamily="50" charset="-128"/>
                <a:ea typeface="BIZ UDPゴシック" panose="020B0400000000000000" pitchFamily="50" charset="-128"/>
              </a:endParaRPr>
            </a:p>
          </p:txBody>
        </p:sp>
      </p:grpSp>
      <p:graphicFrame>
        <p:nvGraphicFramePr>
          <p:cNvPr id="11" name="表 5">
            <a:extLst>
              <a:ext uri="{FF2B5EF4-FFF2-40B4-BE49-F238E27FC236}">
                <a16:creationId xmlns:a16="http://schemas.microsoft.com/office/drawing/2014/main" id="{44C9630E-D552-FFEA-62EE-82ECD7681A3A}"/>
              </a:ext>
            </a:extLst>
          </p:cNvPr>
          <p:cNvGraphicFramePr>
            <a:graphicFrameLocks noGrp="1"/>
          </p:cNvGraphicFramePr>
          <p:nvPr>
            <p:extLst>
              <p:ext uri="{D42A27DB-BD31-4B8C-83A1-F6EECF244321}">
                <p14:modId xmlns:p14="http://schemas.microsoft.com/office/powerpoint/2010/main" val="4294789102"/>
              </p:ext>
            </p:extLst>
          </p:nvPr>
        </p:nvGraphicFramePr>
        <p:xfrm>
          <a:off x="5478675" y="3006005"/>
          <a:ext cx="3336326" cy="1084335"/>
        </p:xfrm>
        <a:graphic>
          <a:graphicData uri="http://schemas.openxmlformats.org/drawingml/2006/table">
            <a:tbl>
              <a:tblPr firstRow="1" bandRow="1"/>
              <a:tblGrid>
                <a:gridCol w="1110055">
                  <a:extLst>
                    <a:ext uri="{9D8B030D-6E8A-4147-A177-3AD203B41FA5}">
                      <a16:colId xmlns:a16="http://schemas.microsoft.com/office/drawing/2014/main" val="1371591374"/>
                    </a:ext>
                  </a:extLst>
                </a:gridCol>
                <a:gridCol w="1110055">
                  <a:extLst>
                    <a:ext uri="{9D8B030D-6E8A-4147-A177-3AD203B41FA5}">
                      <a16:colId xmlns:a16="http://schemas.microsoft.com/office/drawing/2014/main" val="256548894"/>
                    </a:ext>
                  </a:extLst>
                </a:gridCol>
                <a:gridCol w="1116216">
                  <a:extLst>
                    <a:ext uri="{9D8B030D-6E8A-4147-A177-3AD203B41FA5}">
                      <a16:colId xmlns:a16="http://schemas.microsoft.com/office/drawing/2014/main" val="2411360200"/>
                    </a:ext>
                  </a:extLst>
                </a:gridCol>
              </a:tblGrid>
              <a:tr h="275085">
                <a:tc>
                  <a:txBody>
                    <a:bodyPr/>
                    <a:lstStyle/>
                    <a:p>
                      <a:pPr algn="ctr">
                        <a:lnSpc>
                          <a:spcPct val="100000"/>
                        </a:lnSpc>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営業許可</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営業届出</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7630703"/>
                  </a:ext>
                </a:extLst>
              </a:tr>
              <a:tr h="275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海外パビリオン</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82施設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19施設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616903922"/>
                  </a:ext>
                </a:extLst>
              </a:tr>
              <a:tr h="275085">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国内出店者</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116施設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40施設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14056588"/>
                  </a:ext>
                </a:extLst>
              </a:tr>
              <a:tr h="239989">
                <a:tc>
                  <a:txBody>
                    <a:bodyPr/>
                    <a:lstStyle/>
                    <a:p>
                      <a:pPr algn="ctr">
                        <a:lnSpc>
                          <a:spcPct val="10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催事出展者</a:t>
                      </a:r>
                    </a:p>
                  </a:txBody>
                  <a:tcPr/>
                </a:tc>
                <a:tc>
                  <a:txBody>
                    <a:bodyPr/>
                    <a:lstStyle/>
                    <a:p>
                      <a:pPr algn="ctr">
                        <a:lnSpc>
                          <a:spcPct val="10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243</a:t>
                      </a:r>
                      <a:r>
                        <a:rPr kumimoji="1" lang="ja-JP" altLang="en-US" sz="1100" dirty="0">
                          <a:solidFill>
                            <a:schemeClr val="tx1"/>
                          </a:solidFill>
                          <a:latin typeface="BIZ UDPゴシック" panose="020B0400000000000000" pitchFamily="50" charset="-128"/>
                          <a:ea typeface="BIZ UDPゴシック" panose="020B0400000000000000" pitchFamily="50" charset="-128"/>
                        </a:rPr>
                        <a:t>施設</a:t>
                      </a:r>
                    </a:p>
                  </a:txBody>
                  <a:tcPr/>
                </a:tc>
                <a:tc>
                  <a:txBody>
                    <a:bodyPr/>
                    <a:lstStyle/>
                    <a:p>
                      <a:pPr algn="ctr">
                        <a:lnSpc>
                          <a:spcPct val="100000"/>
                        </a:lnSpc>
                      </a:pPr>
                      <a:r>
                        <a:rPr lang="ja-JP" altLang="en-US" sz="1100" dirty="0">
                          <a:solidFill>
                            <a:schemeClr val="tx1"/>
                          </a:solidFill>
                          <a:latin typeface="BIZ UDPゴシック" panose="020B0400000000000000" pitchFamily="50" charset="-128"/>
                          <a:ea typeface="BIZ UDPゴシック" panose="020B0400000000000000" pitchFamily="50" charset="-128"/>
                        </a:rPr>
                        <a:t>171施設</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098023610"/>
                  </a:ext>
                </a:extLst>
              </a:tr>
            </a:tbl>
          </a:graphicData>
        </a:graphic>
      </p:graphicFrame>
      <p:sp>
        <p:nvSpPr>
          <p:cNvPr id="12" name="テキスト ボックス 11">
            <a:extLst>
              <a:ext uri="{FF2B5EF4-FFF2-40B4-BE49-F238E27FC236}">
                <a16:creationId xmlns:a16="http://schemas.microsoft.com/office/drawing/2014/main" id="{A99EA233-460C-3678-7693-3F5D0D0738DF}"/>
              </a:ext>
            </a:extLst>
          </p:cNvPr>
          <p:cNvSpPr txBox="1"/>
          <p:nvPr/>
        </p:nvSpPr>
        <p:spPr>
          <a:xfrm>
            <a:off x="5448436" y="2724365"/>
            <a:ext cx="169533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a:t>
            </a:r>
            <a:r>
              <a:rPr kumimoji="0" lang="ja-JP" altLang="en-US"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参考</a:t>
            </a:r>
            <a:r>
              <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a:t>
            </a:r>
            <a:r>
              <a:rPr kumimoji="0" lang="ja-JP" altLang="en-US"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rPr>
              <a:t>営業許可・営業届出数</a:t>
            </a:r>
            <a:endParaRPr kumimoji="0" lang="en-US" altLang="ja-JP" sz="1000" b="0" i="0" u="none" strike="noStrike" cap="none" spc="0" normalizeH="0" baseline="0" dirty="0">
              <a:ln>
                <a:noFill/>
              </a:ln>
              <a:effectLst/>
              <a:uFillTx/>
              <a:latin typeface="BIZ UDPゴシック" panose="020B0400000000000000" pitchFamily="50" charset="-128"/>
              <a:ea typeface="BIZ UDPゴシック" panose="020B0400000000000000" pitchFamily="50" charset="-128"/>
              <a:sym typeface="Calibri"/>
            </a:endParaRPr>
          </a:p>
        </p:txBody>
      </p:sp>
      <p:grpSp>
        <p:nvGrpSpPr>
          <p:cNvPr id="5" name="グループ化 4">
            <a:extLst>
              <a:ext uri="{FF2B5EF4-FFF2-40B4-BE49-F238E27FC236}">
                <a16:creationId xmlns:a16="http://schemas.microsoft.com/office/drawing/2014/main" id="{AEA492CB-ECC6-4BB5-AFBA-0FA160446E56}"/>
              </a:ext>
            </a:extLst>
          </p:cNvPr>
          <p:cNvGrpSpPr/>
          <p:nvPr/>
        </p:nvGrpSpPr>
        <p:grpSpPr>
          <a:xfrm>
            <a:off x="229071" y="4404356"/>
            <a:ext cx="5119172" cy="1409214"/>
            <a:chOff x="152234" y="4166688"/>
            <a:chExt cx="5119172" cy="1409214"/>
          </a:xfrm>
        </p:grpSpPr>
        <p:sp>
          <p:nvSpPr>
            <p:cNvPr id="3" name="テキスト ボックス 2">
              <a:extLst>
                <a:ext uri="{FF2B5EF4-FFF2-40B4-BE49-F238E27FC236}">
                  <a16:creationId xmlns:a16="http://schemas.microsoft.com/office/drawing/2014/main" id="{AD848F25-1A58-8B85-1A6A-FC40D2A30B37}"/>
                </a:ext>
              </a:extLst>
            </p:cNvPr>
            <p:cNvSpPr txBox="1"/>
            <p:nvPr/>
          </p:nvSpPr>
          <p:spPr>
            <a:xfrm>
              <a:off x="152234" y="4166688"/>
              <a:ext cx="5119172" cy="307777"/>
            </a:xfrm>
            <a:prstGeom prst="rect">
              <a:avLst/>
            </a:prstGeom>
            <a:noFill/>
          </p:spPr>
          <p:txBody>
            <a:bodyPr wrap="square" rtlCol="0">
              <a:spAutoFit/>
            </a:bodyPr>
            <a:lstStyle/>
            <a:p>
              <a:pPr marL="92075" indent="-92075"/>
              <a:r>
                <a:rPr lang="ja-JP" altLang="en-US" sz="1400" b="1" dirty="0">
                  <a:latin typeface="BIZ UDPゴシック" panose="020B0400000000000000" pitchFamily="50" charset="-128"/>
                  <a:ea typeface="BIZ UDPゴシック" panose="020B0400000000000000" pitchFamily="50" charset="-128"/>
                </a:rPr>
                <a:t>▶会場外における衛生対策</a:t>
              </a:r>
              <a:endParaRPr lang="en-US" altLang="ja-JP" sz="1400" b="1"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521C41D-3E9C-3FEE-1F0F-78D4D82C8B6D}"/>
                </a:ext>
              </a:extLst>
            </p:cNvPr>
            <p:cNvSpPr txBox="1"/>
            <p:nvPr/>
          </p:nvSpPr>
          <p:spPr>
            <a:xfrm>
              <a:off x="261058" y="4439452"/>
              <a:ext cx="4989306" cy="461665"/>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・府内の宿泊施設や万博に関連する食品関係施設等に対する監視指導を</a:t>
              </a:r>
            </a:p>
            <a:p>
              <a:pPr marL="76200" indent="-76200"/>
              <a:r>
                <a:rPr kumimoji="1" lang="ja-JP" altLang="en-US" sz="1200" dirty="0">
                  <a:latin typeface="BIZ UDPゴシック" panose="020B0400000000000000" pitchFamily="50" charset="-128"/>
                  <a:ea typeface="BIZ UDPゴシック" panose="020B0400000000000000" pitchFamily="50" charset="-128"/>
                </a:rPr>
                <a:t> 強化するとともに、衛生管理や食品衛生の講習会等を実施</a:t>
              </a:r>
            </a:p>
          </p:txBody>
        </p:sp>
        <p:sp>
          <p:nvSpPr>
            <p:cNvPr id="13" name="テキスト ボックス 12">
              <a:extLst>
                <a:ext uri="{FF2B5EF4-FFF2-40B4-BE49-F238E27FC236}">
                  <a16:creationId xmlns:a16="http://schemas.microsoft.com/office/drawing/2014/main" id="{E2CF9089-E051-2917-3112-9FF48E1D15CC}"/>
                </a:ext>
              </a:extLst>
            </p:cNvPr>
            <p:cNvSpPr txBox="1"/>
            <p:nvPr/>
          </p:nvSpPr>
          <p:spPr>
            <a:xfrm>
              <a:off x="261058" y="4929571"/>
              <a:ext cx="4989306" cy="646331"/>
            </a:xfrm>
            <a:prstGeom prst="rect">
              <a:avLst/>
            </a:prstGeom>
            <a:noFill/>
          </p:spPr>
          <p:txBody>
            <a:bodyPr wrap="square" rtlCol="0">
              <a:spAutoFit/>
            </a:bodyPr>
            <a:lstStyle/>
            <a:p>
              <a:pPr marL="76200" indent="-76200"/>
              <a:r>
                <a:rPr kumimoji="1" lang="ja-JP" altLang="en-US" sz="1200" dirty="0">
                  <a:latin typeface="BIZ UDPゴシック" panose="020B0400000000000000" pitchFamily="50" charset="-128"/>
                  <a:ea typeface="BIZ UDPゴシック" panose="020B0400000000000000" pitchFamily="50" charset="-128"/>
                </a:rPr>
                <a:t>・来阪外国人が安全安心に滞在できるよう、食物アレルギー発生防止の</a:t>
              </a:r>
            </a:p>
            <a:p>
              <a:pPr marL="76200" indent="-76200"/>
              <a:r>
                <a:rPr kumimoji="1" lang="ja-JP" altLang="en-US" sz="1200" dirty="0">
                  <a:latin typeface="BIZ UDPゴシック" panose="020B0400000000000000" pitchFamily="50" charset="-128"/>
                  <a:ea typeface="BIZ UDPゴシック" panose="020B0400000000000000" pitchFamily="50" charset="-128"/>
                </a:rPr>
                <a:t> ピクトグラムを活用した多言語コミュニケーションシートの作成、</a:t>
              </a:r>
            </a:p>
            <a:p>
              <a:pPr marL="76200" indent="-76200"/>
              <a:r>
                <a:rPr kumimoji="1" lang="ja-JP" altLang="en-US" sz="1200" dirty="0">
                  <a:latin typeface="BIZ UDPゴシック" panose="020B0400000000000000" pitchFamily="50" charset="-128"/>
                  <a:ea typeface="BIZ UDPゴシック" panose="020B0400000000000000" pitchFamily="50" charset="-128"/>
                </a:rPr>
                <a:t> 宿泊マナー啓発の実施</a:t>
              </a:r>
            </a:p>
          </p:txBody>
        </p:sp>
      </p:grpSp>
      <p:pic>
        <p:nvPicPr>
          <p:cNvPr id="14" name="図 13">
            <a:extLst>
              <a:ext uri="{FF2B5EF4-FFF2-40B4-BE49-F238E27FC236}">
                <a16:creationId xmlns:a16="http://schemas.microsoft.com/office/drawing/2014/main" id="{87C008F3-07CA-70AB-E44F-0AF0FF4CC3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2099" y="4499314"/>
            <a:ext cx="2203903" cy="1324438"/>
          </a:xfrm>
          <a:prstGeom prst="rect">
            <a:avLst/>
          </a:prstGeom>
        </p:spPr>
      </p:pic>
      <p:sp>
        <p:nvSpPr>
          <p:cNvPr id="15" name="テキスト ボックス 14">
            <a:extLst>
              <a:ext uri="{FF2B5EF4-FFF2-40B4-BE49-F238E27FC236}">
                <a16:creationId xmlns:a16="http://schemas.microsoft.com/office/drawing/2014/main" id="{25F405A1-C3D5-A90B-C924-5B6A87A3C0CA}"/>
              </a:ext>
            </a:extLst>
          </p:cNvPr>
          <p:cNvSpPr txBox="1"/>
          <p:nvPr/>
        </p:nvSpPr>
        <p:spPr>
          <a:xfrm>
            <a:off x="5267561" y="5836066"/>
            <a:ext cx="2552978"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食物アレルギーコミュニケーションシート</a:t>
            </a:r>
          </a:p>
        </p:txBody>
      </p:sp>
      <p:sp>
        <p:nvSpPr>
          <p:cNvPr id="22" name="楕円 21">
            <a:extLst>
              <a:ext uri="{FF2B5EF4-FFF2-40B4-BE49-F238E27FC236}">
                <a16:creationId xmlns:a16="http://schemas.microsoft.com/office/drawing/2014/main" id="{474D0016-0FED-467E-8AC2-7D75F93EF1E9}"/>
              </a:ext>
            </a:extLst>
          </p:cNvPr>
          <p:cNvSpPr/>
          <p:nvPr/>
        </p:nvSpPr>
        <p:spPr>
          <a:xfrm>
            <a:off x="229071" y="90738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3" name="スライド番号プレースホルダー 2">
            <a:extLst>
              <a:ext uri="{FF2B5EF4-FFF2-40B4-BE49-F238E27FC236}">
                <a16:creationId xmlns:a16="http://schemas.microsoft.com/office/drawing/2014/main" id="{1AF3B939-EF41-4F83-AF6B-92BDFBC98BD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108</a:t>
            </a:fld>
            <a:endParaRPr kumimoji="1" lang="ja-JP" altLang="en-US" dirty="0"/>
          </a:p>
        </p:txBody>
      </p:sp>
    </p:spTree>
    <p:extLst>
      <p:ext uri="{BB962C8B-B14F-4D97-AF65-F5344CB8AC3E}">
        <p14:creationId xmlns:p14="http://schemas.microsoft.com/office/powerpoint/2010/main" val="36237631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□大阪街中（まちじゅう）ものづくりパビリオンによる参画</a:t>
            </a:r>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7" name="楕円 6">
            <a:extLst>
              <a:ext uri="{FF2B5EF4-FFF2-40B4-BE49-F238E27FC236}">
                <a16:creationId xmlns:a16="http://schemas.microsoft.com/office/drawing/2014/main" id="{267F8CA9-D27B-4452-AAB6-F3592D89147A}"/>
              </a:ext>
            </a:extLst>
          </p:cNvPr>
          <p:cNvSpPr/>
          <p:nvPr/>
        </p:nvSpPr>
        <p:spPr>
          <a:xfrm flipV="1">
            <a:off x="180308" y="733304"/>
            <a:ext cx="47647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38834F6-1059-42FA-88BF-D4CF2ED085D4}"/>
              </a:ext>
            </a:extLst>
          </p:cNvPr>
          <p:cNvSpPr/>
          <p:nvPr/>
        </p:nvSpPr>
        <p:spPr>
          <a:xfrm>
            <a:off x="181755" y="934813"/>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82969327-1A83-4B76-8C7F-92A4C02D1059}"/>
              </a:ext>
            </a:extLst>
          </p:cNvPr>
          <p:cNvSpPr txBox="1"/>
          <p:nvPr/>
        </p:nvSpPr>
        <p:spPr>
          <a:xfrm>
            <a:off x="183204" y="1354446"/>
            <a:ext cx="9138861" cy="1215717"/>
          </a:xfrm>
          <a:prstGeom prst="rect">
            <a:avLst/>
          </a:prstGeom>
          <a:noFill/>
        </p:spPr>
        <p:txBody>
          <a:bodyPr wrap="square" rtlCol="0">
            <a:spAutoFit/>
          </a:bodyPr>
          <a:lstStyle/>
          <a:p>
            <a:pPr marL="136525" indent="-136525"/>
            <a:r>
              <a:rPr lang="ja-JP" altLang="en-US" sz="1400" b="1" dirty="0">
                <a:latin typeface="BIZ UDPゴシック" panose="020B0400000000000000" pitchFamily="50" charset="-128"/>
                <a:ea typeface="BIZ UDPゴシック" panose="020B0400000000000000" pitchFamily="50" charset="-128"/>
              </a:rPr>
              <a:t>▶中小企業等の万博への参画機会を拡大、国内外への発信力を強化</a:t>
            </a:r>
            <a:endParaRPr lang="en-US" altLang="ja-JP" sz="1400" b="1" dirty="0">
              <a:latin typeface="BIZ UDPゴシック" panose="020B0400000000000000" pitchFamily="50" charset="-128"/>
              <a:ea typeface="BIZ UDPゴシック" panose="020B0400000000000000" pitchFamily="50"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ゴシック" panose="020B0400000000000000" pitchFamily="49" charset="-128"/>
                <a:ea typeface="BIZ UDゴシック" panose="020B0400000000000000" pitchFamily="49" charset="-128"/>
              </a:rPr>
              <a:t>視察受入可能な府内のものづくり中小企業の情報を集約したサイト「大阪街中（まちじゅう）ものづくりパビリオン」を開設</a:t>
            </a:r>
            <a:endParaRPr lang="en-US" altLang="ja-JP" sz="1200" dirty="0">
              <a:latin typeface="BIZ UDゴシック" panose="020B0400000000000000" pitchFamily="49" charset="-128"/>
              <a:ea typeface="BIZ UDゴシック" panose="020B0400000000000000" pitchFamily="49"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・専任コンシェルジュを配置し、視察受入側と視察側の双方のニーズを踏まえたコーディネートを実施</a:t>
            </a:r>
            <a:endParaRPr lang="en-US" altLang="ja-JP" sz="1200" dirty="0">
              <a:latin typeface="BIZ UDPゴシック" panose="020B0400000000000000" pitchFamily="50" charset="-128"/>
              <a:ea typeface="BIZ UDPゴシック" panose="020B0400000000000000" pitchFamily="50" charset="-128"/>
            </a:endParaRPr>
          </a:p>
          <a:p>
            <a:pPr marL="263525" indent="-136525">
              <a:tabLst>
                <a:tab pos="263525" algn="l"/>
              </a:tabLst>
            </a:pPr>
            <a:r>
              <a:rPr lang="ja-JP" altLang="en-US" sz="1200" dirty="0">
                <a:latin typeface="BIZ UDPゴシック" panose="020B0400000000000000" pitchFamily="50" charset="-128"/>
                <a:ea typeface="BIZ UDPゴシック" panose="020B0400000000000000" pitchFamily="50" charset="-128"/>
              </a:rPr>
              <a:t>・国内外の企業・ミッション団や学生、旅行者等に対し、府内ものづくり中小企業の技術や製品を</a:t>
            </a:r>
            <a:r>
              <a:rPr lang="en-US" altLang="ja-JP" sz="1200" dirty="0">
                <a:latin typeface="BIZ UDPゴシック" panose="020B0400000000000000" pitchFamily="50" charset="-128"/>
                <a:ea typeface="BIZ UDPゴシック" panose="020B0400000000000000" pitchFamily="50" charset="-128"/>
              </a:rPr>
              <a:t>PR</a:t>
            </a:r>
          </a:p>
          <a:p>
            <a:pPr marL="263525" indent="-136525">
              <a:tabLst>
                <a:tab pos="263525" algn="l"/>
              </a:tabLst>
            </a:pPr>
            <a:r>
              <a:rPr lang="ja-JP" altLang="en-US" sz="1200" b="0" i="0" dirty="0">
                <a:effectLst/>
                <a:latin typeface="BIZ UDPゴシック" panose="020B0400000000000000" pitchFamily="50" charset="-128"/>
                <a:ea typeface="BIZ UDPゴシック" panose="020B0400000000000000" pitchFamily="50" charset="-128"/>
              </a:rPr>
              <a:t>・工場</a:t>
            </a:r>
            <a:r>
              <a:rPr lang="ja-JP" altLang="en-US" sz="1200" dirty="0">
                <a:latin typeface="BIZ UDPゴシック" panose="020B0400000000000000" pitchFamily="50" charset="-128"/>
                <a:ea typeface="BIZ UDPゴシック" panose="020B0400000000000000" pitchFamily="50" charset="-128"/>
              </a:rPr>
              <a:t>視察</a:t>
            </a:r>
            <a:r>
              <a:rPr lang="ja-JP" altLang="en-US" sz="1200" b="0" i="0" dirty="0">
                <a:effectLst/>
                <a:latin typeface="BIZ UDPゴシック" panose="020B0400000000000000" pitchFamily="50" charset="-128"/>
                <a:ea typeface="BIZ UDPゴシック" panose="020B0400000000000000" pitchFamily="50" charset="-128"/>
              </a:rPr>
              <a:t>を通じて、企業の万博の参画とともに、製品・技術等の認知度をアップ</a:t>
            </a:r>
            <a:endParaRPr lang="ja-JP" altLang="en-US" sz="1200" b="0" i="0" dirty="0">
              <a:effectLst/>
              <a:latin typeface="Noto Sans JP" panose="020B0200000000000000" pitchFamily="50" charset="-128"/>
              <a:ea typeface="Noto Sans JP" panose="020B0200000000000000" pitchFamily="50" charset="-128"/>
            </a:endParaRPr>
          </a:p>
          <a:p>
            <a:pPr marL="136525" indent="-136525"/>
            <a:endParaRPr lang="ja-JP" altLang="en-US" sz="1100" dirty="0">
              <a:latin typeface="BIZ UDPゴシック" panose="020B0400000000000000" pitchFamily="50" charset="-128"/>
              <a:ea typeface="BIZ UDPゴシック" panose="020B0400000000000000" pitchFamily="50" charset="-128"/>
            </a:endParaRPr>
          </a:p>
        </p:txBody>
      </p:sp>
      <p:sp>
        <p:nvSpPr>
          <p:cNvPr id="62" name="正方形/長方形 61">
            <a:extLst>
              <a:ext uri="{FF2B5EF4-FFF2-40B4-BE49-F238E27FC236}">
                <a16:creationId xmlns:a16="http://schemas.microsoft.com/office/drawing/2014/main" id="{B69215E0-8960-48D7-9E6B-FCE408681173}"/>
              </a:ext>
            </a:extLst>
          </p:cNvPr>
          <p:cNvSpPr/>
          <p:nvPr/>
        </p:nvSpPr>
        <p:spPr>
          <a:xfrm>
            <a:off x="267555" y="2607547"/>
            <a:ext cx="1664720" cy="324580"/>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登録企業</a:t>
            </a:r>
          </a:p>
        </p:txBody>
      </p:sp>
      <p:sp>
        <p:nvSpPr>
          <p:cNvPr id="63" name="正方形/長方形 62">
            <a:extLst>
              <a:ext uri="{FF2B5EF4-FFF2-40B4-BE49-F238E27FC236}">
                <a16:creationId xmlns:a16="http://schemas.microsoft.com/office/drawing/2014/main" id="{34B8B4A4-CD92-42F7-9CC0-741DA8A93861}"/>
              </a:ext>
            </a:extLst>
          </p:cNvPr>
          <p:cNvSpPr/>
          <p:nvPr/>
        </p:nvSpPr>
        <p:spPr>
          <a:xfrm>
            <a:off x="4906935" y="2607547"/>
            <a:ext cx="1664720" cy="32458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視察プラン</a:t>
            </a:r>
          </a:p>
        </p:txBody>
      </p:sp>
      <p:sp>
        <p:nvSpPr>
          <p:cNvPr id="64" name="正方形/長方形 63">
            <a:extLst>
              <a:ext uri="{FF2B5EF4-FFF2-40B4-BE49-F238E27FC236}">
                <a16:creationId xmlns:a16="http://schemas.microsoft.com/office/drawing/2014/main" id="{4EB25549-9E31-4DC6-AF6C-12B6E6D031AC}"/>
              </a:ext>
            </a:extLst>
          </p:cNvPr>
          <p:cNvSpPr/>
          <p:nvPr/>
        </p:nvSpPr>
        <p:spPr>
          <a:xfrm>
            <a:off x="342454" y="3349519"/>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テキスト ボックス 64">
            <a:extLst>
              <a:ext uri="{FF2B5EF4-FFF2-40B4-BE49-F238E27FC236}">
                <a16:creationId xmlns:a16="http://schemas.microsoft.com/office/drawing/2014/main" id="{E738DC48-C36F-4FB7-99F9-6AB2CE30B3E8}"/>
              </a:ext>
            </a:extLst>
          </p:cNvPr>
          <p:cNvSpPr txBox="1"/>
          <p:nvPr/>
        </p:nvSpPr>
        <p:spPr>
          <a:xfrm>
            <a:off x="263408" y="3090608"/>
            <a:ext cx="1786301"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高永化学</a:t>
            </a:r>
          </a:p>
        </p:txBody>
      </p:sp>
      <p:sp>
        <p:nvSpPr>
          <p:cNvPr id="66" name="テキスト ボックス 65">
            <a:extLst>
              <a:ext uri="{FF2B5EF4-FFF2-40B4-BE49-F238E27FC236}">
                <a16:creationId xmlns:a16="http://schemas.microsoft.com/office/drawing/2014/main" id="{A4707172-E77A-45ED-9C1A-382F4AA2F964}"/>
              </a:ext>
            </a:extLst>
          </p:cNvPr>
          <p:cNvSpPr txBox="1"/>
          <p:nvPr/>
        </p:nvSpPr>
        <p:spPr>
          <a:xfrm>
            <a:off x="263408" y="3566475"/>
            <a:ext cx="1968487" cy="738664"/>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樹脂パイプの専門メーカーとして、様々なサイズ・カラーにて樹脂パイプを製造販売</a:t>
            </a:r>
          </a:p>
        </p:txBody>
      </p:sp>
      <p:sp>
        <p:nvSpPr>
          <p:cNvPr id="67" name="正方形/長方形 66">
            <a:extLst>
              <a:ext uri="{FF2B5EF4-FFF2-40B4-BE49-F238E27FC236}">
                <a16:creationId xmlns:a16="http://schemas.microsoft.com/office/drawing/2014/main" id="{9BF8752E-40E5-4B6B-AA9A-C5B7EE9A9EE1}"/>
              </a:ext>
            </a:extLst>
          </p:cNvPr>
          <p:cNvSpPr/>
          <p:nvPr/>
        </p:nvSpPr>
        <p:spPr>
          <a:xfrm>
            <a:off x="272708" y="4653492"/>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5F6344E4-160E-4C12-A4B7-E63D36ED0D56}"/>
              </a:ext>
            </a:extLst>
          </p:cNvPr>
          <p:cNvSpPr txBox="1"/>
          <p:nvPr/>
        </p:nvSpPr>
        <p:spPr>
          <a:xfrm>
            <a:off x="405607" y="4394581"/>
            <a:ext cx="144383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ナカミ</a:t>
            </a:r>
          </a:p>
        </p:txBody>
      </p:sp>
      <p:sp>
        <p:nvSpPr>
          <p:cNvPr id="69" name="テキスト ボックス 68">
            <a:extLst>
              <a:ext uri="{FF2B5EF4-FFF2-40B4-BE49-F238E27FC236}">
                <a16:creationId xmlns:a16="http://schemas.microsoft.com/office/drawing/2014/main" id="{9C0A17DA-CDEA-41C9-A855-E4E584311F2B}"/>
              </a:ext>
            </a:extLst>
          </p:cNvPr>
          <p:cNvSpPr txBox="1"/>
          <p:nvPr/>
        </p:nvSpPr>
        <p:spPr>
          <a:xfrm>
            <a:off x="193662" y="4870447"/>
            <a:ext cx="1874538" cy="738664"/>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鋼板の切断 </a:t>
            </a:r>
            <a:r>
              <a:rPr kumimoji="1" lang="en-US" altLang="ja-JP"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溶断、穴加工、開先加工を中心に、溶接や組立加工までを行う金属加工会社</a:t>
            </a:r>
          </a:p>
        </p:txBody>
      </p:sp>
      <p:sp>
        <p:nvSpPr>
          <p:cNvPr id="70" name="正方形/長方形 69">
            <a:extLst>
              <a:ext uri="{FF2B5EF4-FFF2-40B4-BE49-F238E27FC236}">
                <a16:creationId xmlns:a16="http://schemas.microsoft.com/office/drawing/2014/main" id="{D203FDB1-F0F3-429D-9966-E3AD407E60A5}"/>
              </a:ext>
            </a:extLst>
          </p:cNvPr>
          <p:cNvSpPr/>
          <p:nvPr/>
        </p:nvSpPr>
        <p:spPr>
          <a:xfrm>
            <a:off x="260008" y="6130127"/>
            <a:ext cx="1642325" cy="105438"/>
          </a:xfrm>
          <a:prstGeom prst="rect">
            <a:avLst/>
          </a:prstGeom>
          <a:solidFill>
            <a:srgbClr val="5B9BD5">
              <a:lumMod val="40000"/>
              <a:lumOff val="60000"/>
              <a:alpha val="6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 name="テキスト ボックス 70">
            <a:extLst>
              <a:ext uri="{FF2B5EF4-FFF2-40B4-BE49-F238E27FC236}">
                <a16:creationId xmlns:a16="http://schemas.microsoft.com/office/drawing/2014/main" id="{0114980B-6EEC-48C7-B664-3673A3CB9390}"/>
              </a:ext>
            </a:extLst>
          </p:cNvPr>
          <p:cNvSpPr txBox="1"/>
          <p:nvPr/>
        </p:nvSpPr>
        <p:spPr>
          <a:xfrm>
            <a:off x="405607" y="5871216"/>
            <a:ext cx="144383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kern="0" dirty="0">
                <a:solidFill>
                  <a:prstClr val="black"/>
                </a:solidFill>
              </a:rPr>
              <a:t>株式会社</a:t>
            </a:r>
            <a:r>
              <a:rPr kumimoji="1" lang="ja-JP" altLang="en-US" sz="12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電子技販</a:t>
            </a:r>
          </a:p>
        </p:txBody>
      </p:sp>
      <p:sp>
        <p:nvSpPr>
          <p:cNvPr id="72" name="テキスト ボックス 71">
            <a:extLst>
              <a:ext uri="{FF2B5EF4-FFF2-40B4-BE49-F238E27FC236}">
                <a16:creationId xmlns:a16="http://schemas.microsoft.com/office/drawing/2014/main" id="{CDA16A4C-E8D2-41A9-AB89-A152FF7415F2}"/>
              </a:ext>
            </a:extLst>
          </p:cNvPr>
          <p:cNvSpPr txBox="1"/>
          <p:nvPr/>
        </p:nvSpPr>
        <p:spPr>
          <a:xfrm>
            <a:off x="193662" y="6347083"/>
            <a:ext cx="1874538" cy="57708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鉄道やバス、病院などで使用する信頼性が必要な基板を受託製造</a:t>
            </a:r>
          </a:p>
        </p:txBody>
      </p:sp>
      <p:pic>
        <p:nvPicPr>
          <p:cNvPr id="73" name="図 72">
            <a:extLst>
              <a:ext uri="{FF2B5EF4-FFF2-40B4-BE49-F238E27FC236}">
                <a16:creationId xmlns:a16="http://schemas.microsoft.com/office/drawing/2014/main" id="{02304633-65C9-447D-A339-CD2798DC6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6165" y="4613303"/>
            <a:ext cx="1696746" cy="1131164"/>
          </a:xfrm>
          <a:prstGeom prst="rect">
            <a:avLst/>
          </a:prstGeom>
          <a:effectLst>
            <a:softEdge rad="38100"/>
          </a:effectLst>
        </p:spPr>
      </p:pic>
      <p:pic>
        <p:nvPicPr>
          <p:cNvPr id="74" name="図 73">
            <a:extLst>
              <a:ext uri="{FF2B5EF4-FFF2-40B4-BE49-F238E27FC236}">
                <a16:creationId xmlns:a16="http://schemas.microsoft.com/office/drawing/2014/main" id="{3C1E6A03-32F4-484E-B3F5-16E777C9D5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8663" y="5916235"/>
            <a:ext cx="1651498" cy="1131163"/>
          </a:xfrm>
          <a:prstGeom prst="rect">
            <a:avLst/>
          </a:prstGeom>
          <a:effectLst>
            <a:softEdge rad="38100"/>
          </a:effectLst>
        </p:spPr>
      </p:pic>
      <p:pic>
        <p:nvPicPr>
          <p:cNvPr id="75" name="グラフィックス 74" descr="山形の矢印 単色塗りつぶし">
            <a:extLst>
              <a:ext uri="{FF2B5EF4-FFF2-40B4-BE49-F238E27FC236}">
                <a16:creationId xmlns:a16="http://schemas.microsoft.com/office/drawing/2014/main" id="{634DFFEB-7C47-4F43-8C33-57C6BA45D30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33860" y="3379240"/>
            <a:ext cx="675155" cy="675155"/>
          </a:xfrm>
          <a:prstGeom prst="rect">
            <a:avLst/>
          </a:prstGeom>
        </p:spPr>
      </p:pic>
      <p:pic>
        <p:nvPicPr>
          <p:cNvPr id="76" name="グラフィックス 75" descr="山形の矢印 単色塗りつぶし">
            <a:extLst>
              <a:ext uri="{FF2B5EF4-FFF2-40B4-BE49-F238E27FC236}">
                <a16:creationId xmlns:a16="http://schemas.microsoft.com/office/drawing/2014/main" id="{4E06CF64-24A6-4336-B054-0E108064573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33860" y="4716353"/>
            <a:ext cx="675155" cy="675155"/>
          </a:xfrm>
          <a:prstGeom prst="rect">
            <a:avLst/>
          </a:prstGeom>
        </p:spPr>
      </p:pic>
      <p:pic>
        <p:nvPicPr>
          <p:cNvPr id="77" name="グラフィックス 76" descr="山形の矢印 単色塗りつぶし">
            <a:extLst>
              <a:ext uri="{FF2B5EF4-FFF2-40B4-BE49-F238E27FC236}">
                <a16:creationId xmlns:a16="http://schemas.microsoft.com/office/drawing/2014/main" id="{27B5548B-F85B-48EE-8E0D-24B526AF39D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57277" y="6053466"/>
            <a:ext cx="675155" cy="675155"/>
          </a:xfrm>
          <a:prstGeom prst="rect">
            <a:avLst/>
          </a:prstGeom>
        </p:spPr>
      </p:pic>
      <p:pic>
        <p:nvPicPr>
          <p:cNvPr id="78" name="図 77">
            <a:extLst>
              <a:ext uri="{FF2B5EF4-FFF2-40B4-BE49-F238E27FC236}">
                <a16:creationId xmlns:a16="http://schemas.microsoft.com/office/drawing/2014/main" id="{D9DB7089-C7EC-4407-BCFA-42967EE5FC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97702" y="5916235"/>
            <a:ext cx="1809626" cy="1098357"/>
          </a:xfrm>
          <a:prstGeom prst="rect">
            <a:avLst/>
          </a:prstGeom>
          <a:effectLst>
            <a:softEdge rad="38100"/>
          </a:effectLst>
        </p:spPr>
      </p:pic>
      <p:sp>
        <p:nvSpPr>
          <p:cNvPr id="79" name="テキスト ボックス 78">
            <a:extLst>
              <a:ext uri="{FF2B5EF4-FFF2-40B4-BE49-F238E27FC236}">
                <a16:creationId xmlns:a16="http://schemas.microsoft.com/office/drawing/2014/main" id="{EFDB3371-DC90-482A-9D52-EE0D8394315A}"/>
              </a:ext>
            </a:extLst>
          </p:cNvPr>
          <p:cNvSpPr txBox="1"/>
          <p:nvPr/>
        </p:nvSpPr>
        <p:spPr>
          <a:xfrm>
            <a:off x="4732102" y="6110104"/>
            <a:ext cx="2698516" cy="76944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ワークショップ「電池無しで光る！</a:t>
            </a:r>
            <a:br>
              <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改札のタッチで光るプリント基板を作ろう」は小学生から参加できる</a:t>
            </a:r>
            <a:br>
              <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初級者向けプログラム　等</a:t>
            </a:r>
          </a:p>
        </p:txBody>
      </p:sp>
      <p:sp>
        <p:nvSpPr>
          <p:cNvPr id="80" name="テキスト ボックス 79">
            <a:extLst>
              <a:ext uri="{FF2B5EF4-FFF2-40B4-BE49-F238E27FC236}">
                <a16:creationId xmlns:a16="http://schemas.microsoft.com/office/drawing/2014/main" id="{A9EB8452-94D2-4C95-856A-2C9EC8AA96EA}"/>
              </a:ext>
            </a:extLst>
          </p:cNvPr>
          <p:cNvSpPr txBox="1"/>
          <p:nvPr/>
        </p:nvSpPr>
        <p:spPr>
          <a:xfrm>
            <a:off x="4732102" y="4759454"/>
            <a:ext cx="2698516" cy="938719"/>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各金属加工の設備が動いているところや、作業の様子をご案内</a:t>
            </a:r>
            <a:endParaRPr kumimoji="1"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あまり見る事の出来ない大きな機械や金属加工作業の様子について学べる内容</a:t>
            </a:r>
          </a:p>
        </p:txBody>
      </p:sp>
      <p:sp>
        <p:nvSpPr>
          <p:cNvPr id="81" name="テキスト ボックス 80">
            <a:extLst>
              <a:ext uri="{FF2B5EF4-FFF2-40B4-BE49-F238E27FC236}">
                <a16:creationId xmlns:a16="http://schemas.microsoft.com/office/drawing/2014/main" id="{4974F51C-0CBE-413C-862D-5852AAFFEDDA}"/>
              </a:ext>
            </a:extLst>
          </p:cNvPr>
          <p:cNvSpPr txBox="1"/>
          <p:nvPr/>
        </p:nvSpPr>
        <p:spPr>
          <a:xfrm>
            <a:off x="4779934" y="3428104"/>
            <a:ext cx="2698520"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押出成形機による樹脂パイプの生産の様子、自社品の製作工程を見学</a:t>
            </a:r>
          </a:p>
        </p:txBody>
      </p:sp>
      <p:pic>
        <p:nvPicPr>
          <p:cNvPr id="82" name="図 81">
            <a:extLst>
              <a:ext uri="{FF2B5EF4-FFF2-40B4-BE49-F238E27FC236}">
                <a16:creationId xmlns:a16="http://schemas.microsoft.com/office/drawing/2014/main" id="{4CFE89A0-C46D-4993-9DB3-4283A78D470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90852" y="4647232"/>
            <a:ext cx="1793450" cy="1050941"/>
          </a:xfrm>
          <a:prstGeom prst="rect">
            <a:avLst/>
          </a:prstGeom>
          <a:effectLst>
            <a:softEdge rad="38100"/>
          </a:effectLst>
        </p:spPr>
      </p:pic>
      <p:pic>
        <p:nvPicPr>
          <p:cNvPr id="83" name="図 82">
            <a:extLst>
              <a:ext uri="{FF2B5EF4-FFF2-40B4-BE49-F238E27FC236}">
                <a16:creationId xmlns:a16="http://schemas.microsoft.com/office/drawing/2014/main" id="{5124BFEB-0617-47AE-A965-D85400DE721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231895" y="3173674"/>
            <a:ext cx="1564289" cy="1243072"/>
          </a:xfrm>
          <a:prstGeom prst="rect">
            <a:avLst/>
          </a:prstGeom>
          <a:effectLst>
            <a:softEdge rad="38100"/>
          </a:effectLst>
        </p:spPr>
      </p:pic>
      <p:pic>
        <p:nvPicPr>
          <p:cNvPr id="84" name="図 83">
            <a:extLst>
              <a:ext uri="{FF2B5EF4-FFF2-40B4-BE49-F238E27FC236}">
                <a16:creationId xmlns:a16="http://schemas.microsoft.com/office/drawing/2014/main" id="{2F87FE35-8C7E-49E2-AF9E-E4EE2DA8FC1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590850" y="3149453"/>
            <a:ext cx="1748509" cy="1136623"/>
          </a:xfrm>
          <a:prstGeom prst="rect">
            <a:avLst/>
          </a:prstGeom>
          <a:effectLst>
            <a:softEdge rad="38100"/>
          </a:effectLst>
        </p:spPr>
      </p:pic>
      <p:sp>
        <p:nvSpPr>
          <p:cNvPr id="3" name="スライド番号プレースホルダー 2">
            <a:extLst>
              <a:ext uri="{FF2B5EF4-FFF2-40B4-BE49-F238E27FC236}">
                <a16:creationId xmlns:a16="http://schemas.microsoft.com/office/drawing/2014/main" id="{40DB1139-057E-439D-B652-CB3AAEDEE602}"/>
              </a:ext>
            </a:extLst>
          </p:cNvPr>
          <p:cNvSpPr>
            <a:spLocks noGrp="1"/>
          </p:cNvSpPr>
          <p:nvPr>
            <p:ph type="sldNum" sz="quarter" idx="12"/>
          </p:nvPr>
        </p:nvSpPr>
        <p:spPr/>
        <p:txBody>
          <a:bodyPr/>
          <a:lstStyle/>
          <a:p>
            <a:fld id="{29F2EF1E-626E-4657-9017-205445D3C8E1}" type="slidenum">
              <a:rPr kumimoji="1" lang="ja-JP" altLang="en-US" smtClean="0"/>
              <a:t>109</a:t>
            </a:fld>
            <a:endParaRPr kumimoji="1" lang="ja-JP" altLang="en-US" dirty="0"/>
          </a:p>
        </p:txBody>
      </p:sp>
      <p:sp>
        <p:nvSpPr>
          <p:cNvPr id="33" name="テキスト ボックス 32">
            <a:extLst>
              <a:ext uri="{FF2B5EF4-FFF2-40B4-BE49-F238E27FC236}">
                <a16:creationId xmlns:a16="http://schemas.microsoft.com/office/drawing/2014/main" id="{B2FAEB86-D44D-49FF-B3FE-CFCFBA813C64}"/>
              </a:ext>
            </a:extLst>
          </p:cNvPr>
          <p:cNvSpPr txBox="1"/>
          <p:nvPr/>
        </p:nvSpPr>
        <p:spPr>
          <a:xfrm>
            <a:off x="7313952" y="721158"/>
            <a:ext cx="2473818" cy="646331"/>
          </a:xfrm>
          <a:prstGeom prst="rect">
            <a:avLst/>
          </a:prstGeom>
          <a:noFill/>
          <a:ln>
            <a:solidFill>
              <a:schemeClr val="accent1"/>
            </a:solidFill>
          </a:ln>
        </p:spPr>
        <p:txBody>
          <a:bodyPr wrap="square">
            <a:spAutoFit/>
          </a:bodyPr>
          <a:lstStyle/>
          <a:p>
            <a:pPr marL="136525" indent="-136525"/>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成果</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日時点）</a:t>
            </a:r>
            <a:endParaRPr lang="en-US" altLang="ja-JP" sz="1200" dirty="0">
              <a:latin typeface="BIZ UDPゴシック" panose="020B0400000000000000" pitchFamily="50" charset="-128"/>
              <a:ea typeface="BIZ UDPゴシック" panose="020B0400000000000000" pitchFamily="50" charset="-128"/>
            </a:endParaRPr>
          </a:p>
          <a:p>
            <a:pPr marL="136525" indent="-136525"/>
            <a:r>
              <a:rPr lang="ja-JP" altLang="en-US" sz="1200" dirty="0">
                <a:latin typeface="BIZ UDPゴシック" panose="020B0400000000000000" pitchFamily="50" charset="-128"/>
                <a:ea typeface="BIZ UDPゴシック" panose="020B0400000000000000" pitchFamily="50" charset="-128"/>
              </a:rPr>
              <a:t>　登録企業数　</a:t>
            </a:r>
            <a:r>
              <a:rPr lang="en-US" altLang="ja-JP" sz="1200" dirty="0">
                <a:latin typeface="BIZ UDPゴシック" panose="020B0400000000000000" pitchFamily="50" charset="-128"/>
                <a:ea typeface="BIZ UDPゴシック" panose="020B0400000000000000" pitchFamily="50" charset="-128"/>
              </a:rPr>
              <a:t>184</a:t>
            </a:r>
            <a:r>
              <a:rPr lang="ja-JP" altLang="en-US" sz="1200" dirty="0">
                <a:latin typeface="BIZ UDPゴシック" panose="020B0400000000000000" pitchFamily="50" charset="-128"/>
                <a:ea typeface="BIZ UDPゴシック" panose="020B0400000000000000" pitchFamily="50" charset="-128"/>
              </a:rPr>
              <a:t>社</a:t>
            </a:r>
            <a:endParaRPr lang="en-US" altLang="ja-JP" sz="1200" dirty="0">
              <a:latin typeface="BIZ UDPゴシック" panose="020B0400000000000000" pitchFamily="50" charset="-128"/>
              <a:ea typeface="BIZ UDPゴシック" panose="020B0400000000000000" pitchFamily="50" charset="-128"/>
            </a:endParaRPr>
          </a:p>
          <a:p>
            <a:pPr marL="136525" indent="-136525"/>
            <a:r>
              <a:rPr lang="ja-JP" altLang="en-US" sz="1200" dirty="0">
                <a:latin typeface="BIZ UDPゴシック" panose="020B0400000000000000" pitchFamily="50" charset="-128"/>
                <a:ea typeface="BIZ UDPゴシック" panose="020B0400000000000000" pitchFamily="50" charset="-128"/>
              </a:rPr>
              <a:t>　工場視察受入数　</a:t>
            </a:r>
            <a:r>
              <a:rPr lang="en-US" altLang="ja-JP" sz="1200" dirty="0">
                <a:latin typeface="BIZ UDPゴシック" panose="020B0400000000000000" pitchFamily="50" charset="-128"/>
                <a:ea typeface="BIZ UDPゴシック" panose="020B0400000000000000" pitchFamily="50" charset="-128"/>
              </a:rPr>
              <a:t>73</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711</a:t>
            </a:r>
            <a:r>
              <a:rPr lang="ja-JP" altLang="en-US" sz="1200" dirty="0">
                <a:latin typeface="BIZ UDPゴシック" panose="020B0400000000000000" pitchFamily="50" charset="-128"/>
                <a:ea typeface="BIZ UDPゴシック" panose="020B0400000000000000" pitchFamily="50" charset="-128"/>
              </a:rPr>
              <a:t>名</a:t>
            </a:r>
            <a:endParaRPr lang="en-US" altLang="ja-JP"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3333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4">
            <a:extLst>
              <a:ext uri="{FF2B5EF4-FFF2-40B4-BE49-F238E27FC236}">
                <a16:creationId xmlns:a16="http://schemas.microsoft.com/office/drawing/2014/main" id="{37E78A32-E2EF-4723-857C-1C382F9D3C51}"/>
              </a:ext>
            </a:extLst>
          </p:cNvPr>
          <p:cNvSpPr/>
          <p:nvPr/>
        </p:nvSpPr>
        <p:spPr bwMode="gray">
          <a:xfrm>
            <a:off x="-197699" y="3467578"/>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83A46535-151C-42C7-9434-CF863934266B}"/>
              </a:ext>
            </a:extLst>
          </p:cNvPr>
          <p:cNvSpPr/>
          <p:nvPr/>
        </p:nvSpPr>
        <p:spPr>
          <a:xfrm>
            <a:off x="200184" y="491206"/>
            <a:ext cx="2877410" cy="37704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府・市の取組内容・成果の概要</a:t>
            </a:r>
          </a:p>
        </p:txBody>
      </p:sp>
      <p:sp>
        <p:nvSpPr>
          <p:cNvPr id="23" name="楕円 22">
            <a:extLst>
              <a:ext uri="{FF2B5EF4-FFF2-40B4-BE49-F238E27FC236}">
                <a16:creationId xmlns:a16="http://schemas.microsoft.com/office/drawing/2014/main" id="{BD97BC13-BBCE-4563-852A-73E5B6D97FB0}"/>
              </a:ext>
            </a:extLst>
          </p:cNvPr>
          <p:cNvSpPr/>
          <p:nvPr/>
        </p:nvSpPr>
        <p:spPr>
          <a:xfrm flipV="1">
            <a:off x="217031" y="1181066"/>
            <a:ext cx="5968552" cy="57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904D4DE-7316-4240-897E-ADCFB3401A50}"/>
              </a:ext>
            </a:extLst>
          </p:cNvPr>
          <p:cNvSpPr/>
          <p:nvPr/>
        </p:nvSpPr>
        <p:spPr>
          <a:xfrm>
            <a:off x="324358" y="1939376"/>
            <a:ext cx="9297162" cy="73251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・「カラダ測定ポッド」</a:t>
            </a:r>
            <a:r>
              <a:rPr lang="ja-JP" altLang="en-US" sz="1400" dirty="0">
                <a:solidFill>
                  <a:schemeClr val="tx1"/>
                </a:solidFill>
                <a:latin typeface="BIZ UDPゴシック" panose="020B0400000000000000" pitchFamily="50" charset="-128"/>
                <a:ea typeface="BIZ UDPゴシック" panose="020B0400000000000000" pitchFamily="50" charset="-128"/>
              </a:rPr>
              <a:t>を活用した未来の医療・健康サービス等に関する様々な体験の提供により、パーソナライズされた健康プログラムを実装</a:t>
            </a:r>
            <a:endParaRPr lang="en-US" altLang="ja-JP" sz="1400" b="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06664CEA-49A7-450B-81D7-B66DC309FB2F}"/>
              </a:ext>
            </a:extLst>
          </p:cNvPr>
          <p:cNvSpPr/>
          <p:nvPr/>
        </p:nvSpPr>
        <p:spPr bwMode="gray">
          <a:xfrm>
            <a:off x="133366" y="866701"/>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□パーソナライズされた健康プログラムの実装（大阪ヘルスケアパビリオン）</a:t>
            </a:r>
          </a:p>
        </p:txBody>
      </p:sp>
      <p:sp>
        <p:nvSpPr>
          <p:cNvPr id="12" name="正方形/長方形 11">
            <a:extLst>
              <a:ext uri="{FF2B5EF4-FFF2-40B4-BE49-F238E27FC236}">
                <a16:creationId xmlns:a16="http://schemas.microsoft.com/office/drawing/2014/main" id="{31371ECE-3E0F-4B38-BC00-0B2547C1B890}"/>
              </a:ext>
            </a:extLst>
          </p:cNvPr>
          <p:cNvSpPr/>
          <p:nvPr/>
        </p:nvSpPr>
        <p:spPr>
          <a:xfrm>
            <a:off x="324357" y="3506880"/>
            <a:ext cx="4916557" cy="3240529"/>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3038" indent="-173038">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▶パーソナライズされた健康プログラムの実装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・大阪ヘルスケアパビリオンでの「カラダ測定ポッド」を活用した未来の医療・健康サービス等に関する様々な体験の提供を通じ、来館者の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健康意識の向上を促進</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92"/>
              </a:spcAft>
            </a:pP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▶「ミライのヘルスケア活動サポート事業」の展開により、</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ja-JP" altLang="en-US" sz="1400" b="1" dirty="0">
                <a:solidFill>
                  <a:schemeClr val="tx1"/>
                </a:solidFill>
                <a:latin typeface="BIZ UDPゴシック" panose="020B0400000000000000" pitchFamily="50" charset="-128"/>
                <a:ea typeface="BIZ UDPゴシック" panose="020B0400000000000000" pitchFamily="50" charset="-128"/>
              </a:rPr>
              <a:t>社会全体の健康増進に寄与</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・万博閉幕後は、万博での体験により健康意識が高まった来館者の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ヘルスケア活動を支援し、ひいては、社会全体の健康増進につなげるため、「カラダ測定ポッド」を活用した測定サービスの提供など、</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パビリオンでの体験の仕組みを継承する民間事業者による「ミライのヘルスケア活動サポート事業」を展開（令和７年</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月から順次展開）</a:t>
            </a:r>
            <a:br>
              <a:rPr lang="en-US" altLang="ja-JP" sz="1200" dirty="0">
                <a:solidFill>
                  <a:schemeClr val="tx1"/>
                </a:solidFill>
                <a:latin typeface="BIZ UDPゴシック" panose="020B0400000000000000" pitchFamily="50" charset="-128"/>
                <a:ea typeface="BIZ UDPゴシック" panose="020B0400000000000000" pitchFamily="50" charset="-128"/>
              </a:rPr>
            </a:br>
            <a:br>
              <a:rPr lang="en-US" altLang="ja-JP" sz="1200" dirty="0">
                <a:solidFill>
                  <a:schemeClr val="tx1"/>
                </a:solidFill>
                <a:latin typeface="BIZ UDPゴシック" panose="020B0400000000000000" pitchFamily="50" charset="-128"/>
                <a:ea typeface="BIZ UDPゴシック" panose="020B0400000000000000" pitchFamily="50" charset="-128"/>
              </a:rPr>
            </a:br>
            <a:r>
              <a:rPr lang="en-US" altLang="ja-JP" sz="916" dirty="0">
                <a:solidFill>
                  <a:schemeClr val="tx1"/>
                </a:solidFill>
                <a:latin typeface="BIZ UDPゴシック" panose="020B0400000000000000" pitchFamily="50" charset="-128"/>
                <a:ea typeface="BIZ UDPゴシック" panose="020B0400000000000000" pitchFamily="50" charset="-128"/>
              </a:rPr>
              <a:t>※</a:t>
            </a:r>
            <a:r>
              <a:rPr lang="ja-JP" altLang="en-US" sz="916" dirty="0">
                <a:solidFill>
                  <a:schemeClr val="tx1"/>
                </a:solidFill>
                <a:latin typeface="BIZ UDPゴシック" panose="020B0400000000000000" pitchFamily="50" charset="-128"/>
                <a:ea typeface="BIZ UDPゴシック" panose="020B0400000000000000" pitchFamily="50" charset="-128"/>
              </a:rPr>
              <a:t>総来館者数約</a:t>
            </a:r>
            <a:r>
              <a:rPr lang="en-US" altLang="ja-JP" sz="916" dirty="0">
                <a:solidFill>
                  <a:schemeClr val="tx1"/>
                </a:solidFill>
                <a:latin typeface="BIZ UDPゴシック" panose="020B0400000000000000" pitchFamily="50" charset="-128"/>
                <a:ea typeface="BIZ UDPゴシック" panose="020B0400000000000000" pitchFamily="50" charset="-128"/>
              </a:rPr>
              <a:t>553</a:t>
            </a:r>
            <a:r>
              <a:rPr lang="ja-JP" altLang="en-US" sz="916" dirty="0">
                <a:solidFill>
                  <a:schemeClr val="tx1"/>
                </a:solidFill>
                <a:latin typeface="BIZ UDPゴシック" panose="020B0400000000000000" pitchFamily="50" charset="-128"/>
                <a:ea typeface="BIZ UDPゴシック" panose="020B0400000000000000" pitchFamily="50" charset="-128"/>
              </a:rPr>
              <a:t>万人のうち、リボーン体験者数約</a:t>
            </a:r>
            <a:r>
              <a:rPr lang="en-US" altLang="ja-JP" sz="916" dirty="0">
                <a:solidFill>
                  <a:schemeClr val="tx1"/>
                </a:solidFill>
                <a:latin typeface="BIZ UDPゴシック" panose="020B0400000000000000" pitchFamily="50" charset="-128"/>
                <a:ea typeface="BIZ UDPゴシック" panose="020B0400000000000000" pitchFamily="50" charset="-128"/>
              </a:rPr>
              <a:t>62</a:t>
            </a:r>
            <a:r>
              <a:rPr lang="ja-JP" altLang="en-US" sz="916" dirty="0">
                <a:solidFill>
                  <a:schemeClr val="tx1"/>
                </a:solidFill>
                <a:latin typeface="BIZ UDPゴシック" panose="020B0400000000000000" pitchFamily="50" charset="-128"/>
                <a:ea typeface="BIZ UDPゴシック" panose="020B0400000000000000" pitchFamily="50" charset="-128"/>
              </a:rPr>
              <a:t>万人</a:t>
            </a:r>
            <a:r>
              <a:rPr lang="ja-JP" altLang="en-US" sz="712" dirty="0">
                <a:solidFill>
                  <a:schemeClr val="tx1"/>
                </a:solidFill>
                <a:latin typeface="BIZ UDPゴシック" panose="020B0400000000000000" pitchFamily="50" charset="-128"/>
                <a:ea typeface="BIZ UDPゴシック" panose="020B0400000000000000" pitchFamily="50" charset="-128"/>
              </a:rPr>
              <a:t>（ミライのじぶんなし体験除く）</a:t>
            </a:r>
            <a:endParaRPr lang="en-US" altLang="ja-JP" sz="916" dirty="0">
              <a:solidFill>
                <a:schemeClr val="tx1"/>
              </a:solidFill>
              <a:latin typeface="BIZ UDPゴシック" panose="020B0400000000000000" pitchFamily="50" charset="-128"/>
              <a:ea typeface="BIZ UDPゴシック" panose="020B0400000000000000" pitchFamily="50" charset="-128"/>
            </a:endParaRPr>
          </a:p>
          <a:p>
            <a:pPr>
              <a:spcAft>
                <a:spcPts val="992"/>
              </a:spcAft>
            </a:pPr>
            <a:endParaRPr lang="en-US" altLang="ja-JP" sz="1425" dirty="0">
              <a:solidFill>
                <a:schemeClr val="tx1"/>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81715567-6EC8-48E6-AE1D-BD4E6B3EC44E}"/>
              </a:ext>
            </a:extLst>
          </p:cNvPr>
          <p:cNvSpPr/>
          <p:nvPr/>
        </p:nvSpPr>
        <p:spPr>
          <a:xfrm>
            <a:off x="6730739" y="4627828"/>
            <a:ext cx="1923522"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カラダ測定ポッド</a:t>
            </a:r>
          </a:p>
        </p:txBody>
      </p:sp>
      <p:pic>
        <p:nvPicPr>
          <p:cNvPr id="15" name="図 14">
            <a:extLst>
              <a:ext uri="{FF2B5EF4-FFF2-40B4-BE49-F238E27FC236}">
                <a16:creationId xmlns:a16="http://schemas.microsoft.com/office/drawing/2014/main" id="{D5C11107-A6FD-466A-B976-CDD1B2CAE8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3379" y="2949925"/>
            <a:ext cx="2136061" cy="1772278"/>
          </a:xfrm>
          <a:prstGeom prst="rect">
            <a:avLst/>
          </a:prstGeom>
        </p:spPr>
      </p:pic>
      <p:sp>
        <p:nvSpPr>
          <p:cNvPr id="2" name="スライド番号プレースホルダー 1">
            <a:extLst>
              <a:ext uri="{FF2B5EF4-FFF2-40B4-BE49-F238E27FC236}">
                <a16:creationId xmlns:a16="http://schemas.microsoft.com/office/drawing/2014/main" id="{E45991E9-795F-4E8B-86C2-87A03E5CCDAE}"/>
              </a:ext>
            </a:extLst>
          </p:cNvPr>
          <p:cNvSpPr>
            <a:spLocks noGrp="1"/>
          </p:cNvSpPr>
          <p:nvPr>
            <p:ph type="sldNum" sz="quarter" idx="12"/>
          </p:nvPr>
        </p:nvSpPr>
        <p:spPr>
          <a:xfrm>
            <a:off x="7812484" y="6811284"/>
            <a:ext cx="2268141" cy="383297"/>
          </a:xfrm>
        </p:spPr>
        <p:txBody>
          <a:bodyPr/>
          <a:lstStyle/>
          <a:p>
            <a:fld id="{29F2EF1E-626E-4657-9017-205445D3C8E1}" type="slidenum">
              <a:rPr kumimoji="1" lang="ja-JP" altLang="en-US" smtClean="0"/>
              <a:t>11</a:t>
            </a:fld>
            <a:endParaRPr kumimoji="1" lang="ja-JP" altLang="en-US" dirty="0"/>
          </a:p>
        </p:txBody>
      </p:sp>
      <p:pic>
        <p:nvPicPr>
          <p:cNvPr id="18" name="図 17">
            <a:extLst>
              <a:ext uri="{FF2B5EF4-FFF2-40B4-BE49-F238E27FC236}">
                <a16:creationId xmlns:a16="http://schemas.microsoft.com/office/drawing/2014/main" id="{B92B3655-FE7E-43EB-8AE9-E94C0F4BF68C}"/>
              </a:ext>
            </a:extLst>
          </p:cNvPr>
          <p:cNvPicPr/>
          <p:nvPr/>
        </p:nvPicPr>
        <p:blipFill>
          <a:blip r:embed="rId4" cstate="email">
            <a:extLst>
              <a:ext uri="{28A0092B-C50C-407E-A947-70E740481C1C}">
                <a14:useLocalDpi xmlns:a14="http://schemas.microsoft.com/office/drawing/2010/main"/>
              </a:ext>
            </a:extLst>
          </a:blip>
          <a:stretch>
            <a:fillRect/>
          </a:stretch>
        </p:blipFill>
        <p:spPr>
          <a:xfrm>
            <a:off x="6602969" y="5025945"/>
            <a:ext cx="2269522" cy="1764942"/>
          </a:xfrm>
          <a:prstGeom prst="rect">
            <a:avLst/>
          </a:prstGeom>
        </p:spPr>
      </p:pic>
      <p:sp>
        <p:nvSpPr>
          <p:cNvPr id="20" name="正方形/長方形 19">
            <a:extLst>
              <a:ext uri="{FF2B5EF4-FFF2-40B4-BE49-F238E27FC236}">
                <a16:creationId xmlns:a16="http://schemas.microsoft.com/office/drawing/2014/main" id="{588F099C-7F66-4628-94BF-871632B570D1}"/>
              </a:ext>
            </a:extLst>
          </p:cNvPr>
          <p:cNvSpPr/>
          <p:nvPr/>
        </p:nvSpPr>
        <p:spPr>
          <a:xfrm>
            <a:off x="6416726" y="6690785"/>
            <a:ext cx="2642008"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altLang="ja-JP" sz="1050" dirty="0">
                <a:solidFill>
                  <a:schemeClr val="tx1"/>
                </a:solidFill>
                <a:latin typeface="BIZ UDPゴシック" panose="020B0400000000000000" pitchFamily="50" charset="-128"/>
                <a:ea typeface="BIZ UDPゴシック" panose="020B0400000000000000" pitchFamily="50" charset="-128"/>
              </a:rPr>
              <a:t>JR</a:t>
            </a:r>
            <a:r>
              <a:rPr lang="ja-JP" altLang="en-US" sz="1050" dirty="0">
                <a:solidFill>
                  <a:schemeClr val="tx1"/>
                </a:solidFill>
                <a:latin typeface="BIZ UDPゴシック" panose="020B0400000000000000" pitchFamily="50" charset="-128"/>
                <a:ea typeface="BIZ UDPゴシック" panose="020B0400000000000000" pitchFamily="50" charset="-128"/>
              </a:rPr>
              <a:t>大阪駅構内「</a:t>
            </a:r>
            <a:r>
              <a:rPr lang="en-US" altLang="ja-JP" sz="1050" dirty="0" err="1">
                <a:solidFill>
                  <a:schemeClr val="tx1"/>
                </a:solidFill>
                <a:latin typeface="BIZ UDPゴシック" panose="020B0400000000000000" pitchFamily="50" charset="-128"/>
                <a:ea typeface="BIZ UDPゴシック" panose="020B0400000000000000" pitchFamily="50" charset="-128"/>
              </a:rPr>
              <a:t>DotHealth</a:t>
            </a:r>
            <a:r>
              <a:rPr lang="en-US" altLang="ja-JP" sz="1050" dirty="0">
                <a:solidFill>
                  <a:schemeClr val="tx1"/>
                </a:solidFill>
                <a:latin typeface="BIZ UDPゴシック" panose="020B0400000000000000" pitchFamily="50" charset="-128"/>
                <a:ea typeface="BIZ UDPゴシック" panose="020B0400000000000000" pitchFamily="50" charset="-128"/>
              </a:rPr>
              <a:t> Osaka</a:t>
            </a:r>
            <a:r>
              <a:rPr lang="ja-JP" altLang="en-US" sz="1050" dirty="0">
                <a:solidFill>
                  <a:schemeClr val="tx1"/>
                </a:solidFill>
                <a:latin typeface="BIZ UDPゴシック" panose="020B0400000000000000" pitchFamily="50" charset="-128"/>
                <a:ea typeface="BIZ UDPゴシック" panose="020B0400000000000000" pitchFamily="50" charset="-128"/>
              </a:rPr>
              <a:t>」</a:t>
            </a:r>
          </a:p>
        </p:txBody>
      </p:sp>
      <p:sp>
        <p:nvSpPr>
          <p:cNvPr id="17" name="楕円 16">
            <a:extLst>
              <a:ext uri="{FF2B5EF4-FFF2-40B4-BE49-F238E27FC236}">
                <a16:creationId xmlns:a16="http://schemas.microsoft.com/office/drawing/2014/main" id="{0F0DD2BF-AB4D-48F1-9FB9-409BAEEDD20E}"/>
              </a:ext>
            </a:extLst>
          </p:cNvPr>
          <p:cNvSpPr/>
          <p:nvPr/>
        </p:nvSpPr>
        <p:spPr>
          <a:xfrm>
            <a:off x="180312" y="134467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2" name="楕円 21">
            <a:extLst>
              <a:ext uri="{FF2B5EF4-FFF2-40B4-BE49-F238E27FC236}">
                <a16:creationId xmlns:a16="http://schemas.microsoft.com/office/drawing/2014/main" id="{A499E502-1C47-4ED3-9972-1F1A1739B160}"/>
              </a:ext>
            </a:extLst>
          </p:cNvPr>
          <p:cNvSpPr/>
          <p:nvPr/>
        </p:nvSpPr>
        <p:spPr>
          <a:xfrm>
            <a:off x="217031" y="289459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6" name="図 5">
            <a:extLst>
              <a:ext uri="{FF2B5EF4-FFF2-40B4-BE49-F238E27FC236}">
                <a16:creationId xmlns:a16="http://schemas.microsoft.com/office/drawing/2014/main" id="{9C78CB6B-CB3C-4D58-B82B-1024477B97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6094" y="2962775"/>
            <a:ext cx="1181520" cy="1772280"/>
          </a:xfrm>
          <a:prstGeom prst="rect">
            <a:avLst/>
          </a:prstGeom>
        </p:spPr>
      </p:pic>
    </p:spTree>
    <p:extLst>
      <p:ext uri="{BB962C8B-B14F-4D97-AF65-F5344CB8AC3E}">
        <p14:creationId xmlns:p14="http://schemas.microsoft.com/office/powerpoint/2010/main" val="25749092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□最先端技術・サービスの披露（リボーンチャレンジ）</a:t>
            </a:r>
          </a:p>
        </p:txBody>
      </p:sp>
      <p:sp>
        <p:nvSpPr>
          <p:cNvPr id="7" name="楕円 6">
            <a:extLst>
              <a:ext uri="{FF2B5EF4-FFF2-40B4-BE49-F238E27FC236}">
                <a16:creationId xmlns:a16="http://schemas.microsoft.com/office/drawing/2014/main" id="{267F8CA9-D27B-4452-AAB6-F3592D89147A}"/>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38834F6-1059-42FA-88BF-D4CF2ED085D4}"/>
              </a:ext>
            </a:extLst>
          </p:cNvPr>
          <p:cNvSpPr/>
          <p:nvPr/>
        </p:nvSpPr>
        <p:spPr>
          <a:xfrm>
            <a:off x="180309" y="1078971"/>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82969327-1A83-4B76-8C7F-92A4C02D1059}"/>
              </a:ext>
            </a:extLst>
          </p:cNvPr>
          <p:cNvSpPr txBox="1"/>
          <p:nvPr/>
        </p:nvSpPr>
        <p:spPr>
          <a:xfrm>
            <a:off x="180309" y="1568436"/>
            <a:ext cx="9235008" cy="4030334"/>
          </a:xfrm>
          <a:prstGeom prst="rect">
            <a:avLst/>
          </a:prstGeom>
          <a:noFill/>
        </p:spPr>
        <p:txBody>
          <a:bodyPr wrap="square" rtlCol="0">
            <a:spAutoFit/>
          </a:bodyPr>
          <a:lstStyle/>
          <a:p>
            <a:pPr marR="0" lvl="0" algn="l" defTabSz="914400" rtl="0" eaLnBrk="1" fontAlgn="auto" latinLnBrk="0" hangingPunct="1">
              <a:lnSpc>
                <a:spcPct val="130000"/>
              </a:lnSpc>
              <a:spcBef>
                <a:spcPts val="0"/>
              </a:spcBef>
              <a:spcAft>
                <a:spcPts val="0"/>
              </a:spcAft>
              <a:buClrTx/>
              <a:buSzTx/>
              <a:tabLst/>
              <a:defRPr/>
            </a:pPr>
            <a:r>
              <a:rPr lang="ja-JP" altLang="en-US" sz="1400"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新技術開発などに取り組む大阪の優れた中小企業やスタートアップなどの技術・サービスを国内外へ広く発信</a:t>
            </a:r>
            <a:endParaRPr lang="en-US" altLang="ja-JP" sz="1400" b="1" dirty="0">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30000"/>
              </a:lnSpc>
              <a:spcBef>
                <a:spcPts val="0"/>
              </a:spcBef>
              <a:spcAft>
                <a:spcPts val="0"/>
              </a:spcAft>
              <a:buClrTx/>
              <a:buSzTx/>
              <a:tabLst/>
              <a:defRPr/>
            </a:pPr>
            <a:r>
              <a:rPr lang="ja-JP" altLang="en-US" sz="1400" b="1" dirty="0">
                <a:latin typeface="BIZ UDPゴシック" panose="020B0400000000000000" pitchFamily="50" charset="-128"/>
                <a:ea typeface="BIZ UDPゴシック" panose="020B0400000000000000" pitchFamily="50" charset="-128"/>
              </a:rPr>
              <a:t>　　</a:t>
            </a:r>
            <a:r>
              <a:rPr lang="ja-JP" altLang="en-US" sz="1400" b="1" i="0" dirty="0">
                <a:effectLst/>
                <a:latin typeface="BIZ UDPゴシック" panose="020B0400000000000000" pitchFamily="50" charset="-128"/>
                <a:ea typeface="BIZ UDPゴシック" panose="020B0400000000000000" pitchFamily="50" charset="-128"/>
              </a:rPr>
              <a:t>大阪のものづくり力やスタートアップによるイノベーションの発信によるプレゼンスの向上</a:t>
            </a:r>
            <a:endParaRPr lang="ja-JP" altLang="en-US" sz="1400" b="1" strike="sngStrike"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・毎週異なる</a:t>
            </a:r>
            <a:r>
              <a:rPr lang="en-US" altLang="ja-JP" sz="1200" dirty="0">
                <a:latin typeface="BIZ UDPゴシック" panose="020B0400000000000000" pitchFamily="50" charset="-128"/>
                <a:ea typeface="BIZ UDPゴシック" panose="020B0400000000000000" pitchFamily="50" charset="-128"/>
              </a:rPr>
              <a:t>26</a:t>
            </a:r>
            <a:r>
              <a:rPr lang="ja-JP" altLang="en-US" sz="1200" dirty="0">
                <a:latin typeface="BIZ UDPゴシック" panose="020B0400000000000000" pitchFamily="50" charset="-128"/>
                <a:ea typeface="BIZ UDPゴシック" panose="020B0400000000000000" pitchFamily="50" charset="-128"/>
              </a:rPr>
              <a:t>のテーマで、</a:t>
            </a:r>
            <a:r>
              <a:rPr lang="en-US" altLang="ja-JP" sz="1200" dirty="0">
                <a:latin typeface="BIZ UDPゴシック" panose="020B0400000000000000" pitchFamily="50" charset="-128"/>
                <a:ea typeface="BIZ UDPゴシック" panose="020B0400000000000000" pitchFamily="50" charset="-128"/>
              </a:rPr>
              <a:t>432</a:t>
            </a:r>
            <a:r>
              <a:rPr lang="ja-JP" altLang="en-US" sz="1200" dirty="0">
                <a:latin typeface="BIZ UDPゴシック" panose="020B0400000000000000" pitchFamily="50" charset="-128"/>
                <a:ea typeface="BIZ UDPゴシック" panose="020B0400000000000000" pitchFamily="50" charset="-128"/>
              </a:rPr>
              <a:t>社が展示出展</a:t>
            </a:r>
            <a:endParaRPr lang="en-US" altLang="ja-JP" sz="1200"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　（運営：大阪産業局・大阪商工会議所　テーマ企画：支援機関</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団体）</a:t>
            </a:r>
            <a:endParaRPr lang="en-US" altLang="ja-JP" sz="1200" dirty="0">
              <a:latin typeface="BIZ UDPゴシック" panose="020B0400000000000000" pitchFamily="50" charset="-128"/>
              <a:ea typeface="BIZ UDPゴシック" panose="020B0400000000000000" pitchFamily="50" charset="-128"/>
            </a:endParaRP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1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海外からの視察団等を大阪ヘルスケアパビリオンのリボーンチャレンジゾーンに案内し、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出展企業とのマッチングなどビジネス機会を創出</a:t>
            </a:r>
          </a:p>
          <a:p>
            <a:pPr marL="355600" marR="0" lvl="0" indent="-136525" algn="l" defTabSz="914400" rtl="0" eaLnBrk="1" fontAlgn="auto" latinLnBrk="0" hangingPunct="1">
              <a:lnSpc>
                <a:spcPct val="130000"/>
              </a:lnSpc>
              <a:spcBef>
                <a:spcPts val="0"/>
              </a:spcBef>
              <a:spcAft>
                <a:spcPts val="0"/>
              </a:spcAft>
              <a:buClrTx/>
              <a:buSzTx/>
              <a:tabLst/>
              <a:defRPr/>
            </a:pPr>
            <a:r>
              <a:rPr lang="ja-JP" altLang="en-US" sz="1200" dirty="0">
                <a:latin typeface="BIZ UDPゴシック" panose="020B0400000000000000" pitchFamily="50" charset="-128"/>
                <a:ea typeface="BIZ UDPゴシック" panose="020B0400000000000000" pitchFamily="50" charset="-128"/>
              </a:rPr>
              <a:t>・万博会場外展示として、５会場</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で医療・介護等のテーマに応じた展示を実施</a:t>
            </a:r>
            <a:endParaRPr lang="en-US" altLang="ja-JP" sz="1200" dirty="0">
              <a:latin typeface="BIZ UDPゴシック" panose="020B0400000000000000" pitchFamily="50" charset="-128"/>
              <a:ea typeface="BIZ UDPゴシック" panose="020B0400000000000000" pitchFamily="50" charset="-128"/>
            </a:endParaRPr>
          </a:p>
          <a:p>
            <a:pPr marL="355600" indent="-136525">
              <a:lnSpc>
                <a:spcPct val="130000"/>
              </a:lnSpc>
            </a:pPr>
            <a:r>
              <a:rPr lang="en-US" altLang="ja-JP" sz="1050" dirty="0">
                <a:latin typeface="BIZ UDPゴシック" panose="020B0400000000000000" pitchFamily="50" charset="-128"/>
                <a:ea typeface="BIZ UDPゴシック" panose="020B0400000000000000" pitchFamily="50" charset="-128"/>
              </a:rPr>
              <a:t>(※)</a:t>
            </a:r>
            <a:r>
              <a:rPr lang="en-US" altLang="ja-JP" sz="1050" dirty="0" err="1">
                <a:latin typeface="BIZ UDPゴシック" panose="020B0400000000000000" pitchFamily="50" charset="-128"/>
                <a:ea typeface="BIZ UDPゴシック" panose="020B0400000000000000" pitchFamily="50" charset="-128"/>
              </a:rPr>
              <a:t>Nakanoshima</a:t>
            </a:r>
            <a:r>
              <a:rPr lang="en-US" altLang="ja-JP" sz="1050" dirty="0">
                <a:latin typeface="BIZ UDPゴシック" panose="020B0400000000000000" pitchFamily="50" charset="-128"/>
                <a:ea typeface="BIZ UDPゴシック" panose="020B0400000000000000" pitchFamily="50" charset="-128"/>
              </a:rPr>
              <a:t> </a:t>
            </a:r>
            <a:r>
              <a:rPr lang="en-US" altLang="ja-JP" sz="1050" dirty="0" err="1">
                <a:latin typeface="BIZ UDPゴシック" panose="020B0400000000000000" pitchFamily="50" charset="-128"/>
                <a:ea typeface="BIZ UDPゴシック" panose="020B0400000000000000" pitchFamily="50" charset="-128"/>
              </a:rPr>
              <a:t>Qross</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ATC</a:t>
            </a:r>
            <a:r>
              <a:rPr lang="ja-JP" altLang="en-US" sz="1050" dirty="0">
                <a:latin typeface="BIZ UDPゴシック" panose="020B0400000000000000" pitchFamily="50" charset="-128"/>
                <a:ea typeface="BIZ UDPゴシック" panose="020B0400000000000000" pitchFamily="50" charset="-128"/>
              </a:rPr>
              <a:t>エイジレスセンター、</a:t>
            </a:r>
            <a:r>
              <a:rPr lang="en-US" altLang="ja-JP" sz="1050" dirty="0">
                <a:latin typeface="BIZ UDPゴシック" panose="020B0400000000000000" pitchFamily="50" charset="-128"/>
                <a:ea typeface="BIZ UDPゴシック" panose="020B0400000000000000" pitchFamily="50" charset="-128"/>
              </a:rPr>
              <a:t>JAM BASE</a:t>
            </a:r>
            <a:r>
              <a:rPr lang="ja-JP" altLang="en-US" sz="1050" dirty="0">
                <a:latin typeface="BIZ UDPゴシック" panose="020B0400000000000000" pitchFamily="50" charset="-128"/>
                <a:ea typeface="BIZ UDPゴシック" panose="020B0400000000000000" pitchFamily="50" charset="-128"/>
              </a:rPr>
              <a:t>、</a:t>
            </a:r>
            <a:r>
              <a:rPr lang="en-US" altLang="ja-JP" sz="1050" dirty="0">
                <a:effectLst/>
                <a:latin typeface="BIZ UDPゴシック" panose="020B0400000000000000" pitchFamily="50" charset="-128"/>
                <a:cs typeface="ＭＳ Ｐゴシック" panose="020B0600070205080204" pitchFamily="50" charset="-128"/>
              </a:rPr>
              <a:t>QUINTBRIDGE</a:t>
            </a:r>
            <a:r>
              <a:rPr lang="ja-JP" altLang="ja-JP" sz="1050" dirty="0">
                <a:effectLst/>
                <a:ea typeface="BIZ UDPゴシック" panose="020B0400000000000000" pitchFamily="50" charset="-128"/>
                <a:cs typeface="ＭＳ Ｐゴシック" panose="020B0600070205080204" pitchFamily="50" charset="-128"/>
              </a:rPr>
              <a:t>、</a:t>
            </a:r>
            <a:r>
              <a:rPr lang="en-US" altLang="ja-JP" sz="1050" dirty="0">
                <a:latin typeface="BIZ UDPゴシック" panose="020B0400000000000000" pitchFamily="50" charset="-128"/>
                <a:ea typeface="BIZ UDPゴシック" panose="020B0400000000000000" pitchFamily="50" charset="-128"/>
              </a:rPr>
              <a:t>MOBIO</a:t>
            </a:r>
          </a:p>
          <a:p>
            <a:pPr marL="355600" indent="-136525">
              <a:lnSpc>
                <a:spcPct val="130000"/>
              </a:lnSpc>
            </a:pPr>
            <a:endParaRPr lang="en-US" altLang="ja-JP" sz="1050" dirty="0">
              <a:latin typeface="BIZ UDPゴシック" panose="020B0400000000000000" pitchFamily="50" charset="-128"/>
              <a:ea typeface="BIZ UDPゴシック" panose="020B0400000000000000" pitchFamily="50" charset="-128"/>
            </a:endParaRPr>
          </a:p>
          <a:p>
            <a:pPr marL="355600" indent="-136525"/>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月９、１０日に</a:t>
            </a:r>
            <a:r>
              <a:rPr lang="ja-JP" altLang="en-US" sz="1200" b="0" i="0" dirty="0">
                <a:effectLst/>
                <a:latin typeface="BIZ UDPゴシック" panose="020B0400000000000000" pitchFamily="50" charset="-128"/>
                <a:ea typeface="BIZ UDPゴシック" panose="020B0400000000000000" pitchFamily="50" charset="-128"/>
              </a:rPr>
              <a:t>リボーンチャレンジに出展した中小企業・スタートアップが、万博で披露した</a:t>
            </a:r>
            <a:br>
              <a:rPr lang="en-US" altLang="ja-JP" sz="1200" dirty="0">
                <a:latin typeface="BIZ UDPゴシック" panose="020B0400000000000000" pitchFamily="50" charset="-128"/>
                <a:ea typeface="BIZ UDPゴシック" panose="020B0400000000000000" pitchFamily="50" charset="-128"/>
              </a:rPr>
            </a:br>
            <a:r>
              <a:rPr lang="ja-JP" altLang="en-US" sz="1200" b="0" i="0" dirty="0">
                <a:effectLst/>
                <a:latin typeface="BIZ UDPゴシック" panose="020B0400000000000000" pitchFamily="50" charset="-128"/>
                <a:ea typeface="BIZ UDPゴシック" panose="020B0400000000000000" pitchFamily="50" charset="-128"/>
              </a:rPr>
              <a:t>出展品・技術を展示、商談する</a:t>
            </a:r>
            <a:r>
              <a:rPr lang="en-US" altLang="ja-JP" sz="1200" dirty="0">
                <a:latin typeface="BIZ UDPゴシック" panose="020B0400000000000000" pitchFamily="50" charset="-128"/>
                <a:ea typeface="BIZ UDPゴシック" panose="020B0400000000000000" pitchFamily="50" charset="-128"/>
              </a:rPr>
              <a:t> </a:t>
            </a:r>
            <a:r>
              <a:rPr lang="ja-JP" altLang="en-US" sz="1200" b="0" i="0" dirty="0">
                <a:effectLst/>
                <a:latin typeface="BIZ UDPゴシック" panose="020B0400000000000000" pitchFamily="50" charset="-128"/>
                <a:ea typeface="BIZ UDPゴシック" panose="020B0400000000000000" pitchFamily="50" charset="-128"/>
              </a:rPr>
              <a:t>「万博リボーンチャレンジ・ビジネス・エキスポ」を開催</a:t>
            </a:r>
            <a:endParaRPr lang="en-US" altLang="ja-JP" sz="1200" dirty="0">
              <a:latin typeface="BIZ UDPゴシック" panose="020B0400000000000000" pitchFamily="50" charset="-128"/>
              <a:ea typeface="BIZ UDPゴシック" panose="020B0400000000000000" pitchFamily="50" charset="-128"/>
            </a:endParaRPr>
          </a:p>
          <a:p>
            <a:pPr marL="136525" indent="-136525"/>
            <a:endParaRPr lang="en-US" altLang="ja-JP" sz="1050" dirty="0">
              <a:latin typeface="BIZ UDPゴシック" panose="020B0400000000000000" pitchFamily="50" charset="-128"/>
              <a:ea typeface="BIZ UDPゴシック" panose="020B0400000000000000" pitchFamily="50" charset="-128"/>
            </a:endParaRPr>
          </a:p>
          <a:p>
            <a:pPr marL="136525" indent="-136525"/>
            <a:endParaRPr lang="en-US" altLang="ja-JP" sz="105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成果</a:t>
            </a:r>
            <a:r>
              <a:rPr lang="en-US" altLang="ja-JP" sz="1400" b="1"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（令和</a:t>
            </a:r>
            <a:r>
              <a:rPr lang="en-US" altLang="ja-JP" sz="1050" dirty="0">
                <a:latin typeface="BIZ UDPゴシック" panose="020B0400000000000000" pitchFamily="50" charset="-128"/>
                <a:ea typeface="BIZ UDPゴシック" panose="020B0400000000000000" pitchFamily="50" charset="-128"/>
              </a:rPr>
              <a:t>7</a:t>
            </a:r>
            <a:r>
              <a:rPr lang="ja-JP" altLang="en-US" sz="1050" dirty="0">
                <a:latin typeface="BIZ UDPゴシック" panose="020B0400000000000000" pitchFamily="50" charset="-128"/>
                <a:ea typeface="BIZ UDPゴシック" panose="020B0400000000000000" pitchFamily="50" charset="-128"/>
              </a:rPr>
              <a:t>年１０月１３日時点）</a:t>
            </a:r>
            <a:endParaRPr lang="en-US" altLang="ja-JP" sz="105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来場者数　約２６７万</a:t>
            </a:r>
            <a:r>
              <a:rPr lang="en-US" altLang="ja-JP" sz="1200" dirty="0">
                <a:latin typeface="BIZ UDPゴシック" panose="020B0400000000000000" pitchFamily="50" charset="-128"/>
                <a:ea typeface="BIZ UDPゴシック" panose="020B0400000000000000" pitchFamily="50" charset="-128"/>
              </a:rPr>
              <a:t>4,000</a:t>
            </a:r>
            <a:r>
              <a:rPr lang="ja-JP" altLang="en-US" sz="1200" dirty="0">
                <a:latin typeface="BIZ UDPゴシック" panose="020B0400000000000000" pitchFamily="50" charset="-128"/>
                <a:ea typeface="BIZ UDPゴシック" panose="020B0400000000000000" pitchFamily="50" charset="-128"/>
              </a:rPr>
              <a:t>人</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出展企業へ海外からの企業団等との</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マッチング機会を提供した数　８５件５３０社</a:t>
            </a:r>
            <a:endParaRPr lang="en-US" altLang="ja-JP" sz="1200" dirty="0">
              <a:latin typeface="BIZ UDPゴシック" panose="020B0400000000000000" pitchFamily="50" charset="-128"/>
              <a:ea typeface="BIZ UDPゴシック" panose="020B0400000000000000" pitchFamily="50" charset="-128"/>
            </a:endParaRPr>
          </a:p>
          <a:p>
            <a:pPr marL="355600" indent="-228600">
              <a:tabLst>
                <a:tab pos="355600" algn="l"/>
              </a:tabLst>
            </a:pPr>
            <a:r>
              <a:rPr lang="ja-JP" altLang="en-US" sz="1200" dirty="0">
                <a:latin typeface="BIZ UDPゴシック" panose="020B0400000000000000" pitchFamily="50" charset="-128"/>
                <a:ea typeface="BIZ UDPゴシック" panose="020B0400000000000000" pitchFamily="50" charset="-128"/>
              </a:rPr>
              <a:t>　</a:t>
            </a:r>
          </a:p>
        </p:txBody>
      </p:sp>
      <p:sp>
        <p:nvSpPr>
          <p:cNvPr id="3" name="スライド番号プレースホルダー 2">
            <a:extLst>
              <a:ext uri="{FF2B5EF4-FFF2-40B4-BE49-F238E27FC236}">
                <a16:creationId xmlns:a16="http://schemas.microsoft.com/office/drawing/2014/main" id="{4B78A47F-231B-405A-A4C6-4907A81E65C2}"/>
              </a:ext>
            </a:extLst>
          </p:cNvPr>
          <p:cNvSpPr>
            <a:spLocks noGrp="1"/>
          </p:cNvSpPr>
          <p:nvPr>
            <p:ph type="sldNum" sz="quarter" idx="12"/>
          </p:nvPr>
        </p:nvSpPr>
        <p:spPr/>
        <p:txBody>
          <a:bodyPr/>
          <a:lstStyle/>
          <a:p>
            <a:fld id="{29F2EF1E-626E-4657-9017-205445D3C8E1}" type="slidenum">
              <a:rPr kumimoji="1" lang="ja-JP" altLang="en-US" smtClean="0"/>
              <a:t>110</a:t>
            </a:fld>
            <a:endParaRPr kumimoji="1" lang="ja-JP" altLang="en-US" dirty="0"/>
          </a:p>
        </p:txBody>
      </p:sp>
      <p:pic>
        <p:nvPicPr>
          <p:cNvPr id="10" name="図 9">
            <a:extLst>
              <a:ext uri="{FF2B5EF4-FFF2-40B4-BE49-F238E27FC236}">
                <a16:creationId xmlns:a16="http://schemas.microsoft.com/office/drawing/2014/main" id="{E26548DB-131B-433A-A152-4AE3E65FDF6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7967" y="2436137"/>
            <a:ext cx="2639846" cy="1712720"/>
          </a:xfrm>
          <a:prstGeom prst="rect">
            <a:avLst/>
          </a:prstGeom>
          <a:noFill/>
          <a:ln>
            <a:noFill/>
          </a:ln>
        </p:spPr>
      </p:pic>
      <p:pic>
        <p:nvPicPr>
          <p:cNvPr id="11" name="図 10" descr="空港のロビーにいる男性&#10;&#10;AI によって生成されたコンテンツは間違っている可能性があります。">
            <a:extLst>
              <a:ext uri="{FF2B5EF4-FFF2-40B4-BE49-F238E27FC236}">
                <a16:creationId xmlns:a16="http://schemas.microsoft.com/office/drawing/2014/main" id="{BBF591F4-EF83-42FC-A234-0625492DE0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6619" y="4606094"/>
            <a:ext cx="1421159" cy="1891713"/>
          </a:xfrm>
          <a:prstGeom prst="rect">
            <a:avLst/>
          </a:prstGeom>
        </p:spPr>
      </p:pic>
      <p:sp>
        <p:nvSpPr>
          <p:cNvPr id="12" name="テキスト ボックス 11">
            <a:extLst>
              <a:ext uri="{FF2B5EF4-FFF2-40B4-BE49-F238E27FC236}">
                <a16:creationId xmlns:a16="http://schemas.microsoft.com/office/drawing/2014/main" id="{F46B744F-89FA-4D23-82C2-8DF9DB9E14CF}"/>
              </a:ext>
            </a:extLst>
          </p:cNvPr>
          <p:cNvSpPr txBox="1"/>
          <p:nvPr/>
        </p:nvSpPr>
        <p:spPr>
          <a:xfrm>
            <a:off x="7162403" y="4148971"/>
            <a:ext cx="2350973" cy="2616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リボーンチャレンジの展示例</a:t>
            </a:r>
            <a:endParaRPr lang="en-US" altLang="ja-JP" sz="1100" dirty="0"/>
          </a:p>
        </p:txBody>
      </p:sp>
      <p:sp>
        <p:nvSpPr>
          <p:cNvPr id="13" name="テキスト ボックス 12">
            <a:extLst>
              <a:ext uri="{FF2B5EF4-FFF2-40B4-BE49-F238E27FC236}">
                <a16:creationId xmlns:a16="http://schemas.microsoft.com/office/drawing/2014/main" id="{74369B70-4379-4ACE-BDBF-0755F812BBD2}"/>
              </a:ext>
            </a:extLst>
          </p:cNvPr>
          <p:cNvSpPr txBox="1"/>
          <p:nvPr/>
        </p:nvSpPr>
        <p:spPr>
          <a:xfrm>
            <a:off x="4864018" y="6488461"/>
            <a:ext cx="1806360"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海外からの視察団</a:t>
            </a:r>
            <a:endParaRPr lang="en-US" altLang="ja-JP" sz="1100" dirty="0"/>
          </a:p>
          <a:p>
            <a:pPr marL="0" indent="0" algn="ctr">
              <a:lnSpc>
                <a:spcPct val="100000"/>
              </a:lnSpc>
              <a:buNone/>
            </a:pPr>
            <a:r>
              <a:rPr lang="ja-JP" altLang="en-US" sz="1100" dirty="0"/>
              <a:t>（ルクセンブルク）</a:t>
            </a:r>
            <a:endParaRPr lang="en-US" altLang="ja-JP" sz="1100" dirty="0"/>
          </a:p>
        </p:txBody>
      </p:sp>
      <p:pic>
        <p:nvPicPr>
          <p:cNvPr id="14" name="図 13" descr="テーブルを囲んでいる人達&#10;&#10;AI によって生成されたコンテンツは間違っている可能性があります。">
            <a:extLst>
              <a:ext uri="{FF2B5EF4-FFF2-40B4-BE49-F238E27FC236}">
                <a16:creationId xmlns:a16="http://schemas.microsoft.com/office/drawing/2014/main" id="{1CC2FDED-2E6F-4899-A0B2-958D82E8CAB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37018" y="4627538"/>
            <a:ext cx="3052833" cy="1860923"/>
          </a:xfrm>
          <a:prstGeom prst="rect">
            <a:avLst/>
          </a:prstGeom>
          <a:noFill/>
          <a:ln>
            <a:noFill/>
          </a:ln>
        </p:spPr>
      </p:pic>
      <p:sp>
        <p:nvSpPr>
          <p:cNvPr id="15" name="テキスト ボックス 14">
            <a:extLst>
              <a:ext uri="{FF2B5EF4-FFF2-40B4-BE49-F238E27FC236}">
                <a16:creationId xmlns:a16="http://schemas.microsoft.com/office/drawing/2014/main" id="{A69CEFCA-E404-41D0-B8DE-74E958DD1EC4}"/>
              </a:ext>
            </a:extLst>
          </p:cNvPr>
          <p:cNvSpPr txBox="1"/>
          <p:nvPr/>
        </p:nvSpPr>
        <p:spPr>
          <a:xfrm>
            <a:off x="6737017" y="6488461"/>
            <a:ext cx="3052833"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出展企業が海外からの視察団（インド）に</a:t>
            </a:r>
            <a:endParaRPr lang="en-US" altLang="ja-JP" sz="1100" dirty="0"/>
          </a:p>
          <a:p>
            <a:pPr marL="0" indent="0" algn="ctr">
              <a:lnSpc>
                <a:spcPct val="100000"/>
              </a:lnSpc>
              <a:buNone/>
            </a:pPr>
            <a:r>
              <a:rPr lang="ja-JP" altLang="en-US" sz="1100" dirty="0"/>
              <a:t>プレゼンテーションを行った様子</a:t>
            </a:r>
            <a:endParaRPr lang="en-US" altLang="ja-JP" sz="1100" dirty="0"/>
          </a:p>
        </p:txBody>
      </p:sp>
    </p:spTree>
    <p:extLst>
      <p:ext uri="{BB962C8B-B14F-4D97-AF65-F5344CB8AC3E}">
        <p14:creationId xmlns:p14="http://schemas.microsoft.com/office/powerpoint/2010/main" val="1969906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□最先端技術・サービスの披露（リボーンチャレンジ）</a:t>
            </a:r>
          </a:p>
        </p:txBody>
      </p:sp>
      <p:sp>
        <p:nvSpPr>
          <p:cNvPr id="7" name="楕円 6">
            <a:extLst>
              <a:ext uri="{FF2B5EF4-FFF2-40B4-BE49-F238E27FC236}">
                <a16:creationId xmlns:a16="http://schemas.microsoft.com/office/drawing/2014/main" id="{267F8CA9-D27B-4452-AAB6-F3592D89147A}"/>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065FDC92-B99F-4062-8C57-1A2216D50085}"/>
              </a:ext>
            </a:extLst>
          </p:cNvPr>
          <p:cNvGrpSpPr/>
          <p:nvPr/>
        </p:nvGrpSpPr>
        <p:grpSpPr>
          <a:xfrm>
            <a:off x="90154" y="890154"/>
            <a:ext cx="10078137" cy="6132905"/>
            <a:chOff x="609884" y="1791749"/>
            <a:chExt cx="11050526" cy="6206286"/>
          </a:xfrm>
        </p:grpSpPr>
        <p:sp>
          <p:nvSpPr>
            <p:cNvPr id="134" name="正方形/長方形 133">
              <a:extLst>
                <a:ext uri="{FF2B5EF4-FFF2-40B4-BE49-F238E27FC236}">
                  <a16:creationId xmlns:a16="http://schemas.microsoft.com/office/drawing/2014/main" id="{613923EA-79F6-4B3A-88AA-BE2A8E71E3C8}"/>
                </a:ext>
              </a:extLst>
            </p:cNvPr>
            <p:cNvSpPr/>
            <p:nvPr/>
          </p:nvSpPr>
          <p:spPr>
            <a:xfrm>
              <a:off x="2807246" y="4708062"/>
              <a:ext cx="2664000" cy="117872"/>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5" name="正方形/長方形 134">
              <a:extLst>
                <a:ext uri="{FF2B5EF4-FFF2-40B4-BE49-F238E27FC236}">
                  <a16:creationId xmlns:a16="http://schemas.microsoft.com/office/drawing/2014/main" id="{904D324D-AF71-4AC2-B954-5704A2DA7F39}"/>
                </a:ext>
              </a:extLst>
            </p:cNvPr>
            <p:cNvSpPr/>
            <p:nvPr/>
          </p:nvSpPr>
          <p:spPr>
            <a:xfrm>
              <a:off x="7140210" y="4708062"/>
              <a:ext cx="2664000" cy="117872"/>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6" name="正方形/長方形 135">
              <a:extLst>
                <a:ext uri="{FF2B5EF4-FFF2-40B4-BE49-F238E27FC236}">
                  <a16:creationId xmlns:a16="http://schemas.microsoft.com/office/drawing/2014/main" id="{43665A50-F556-4EE6-AEE3-F2A7015344B6}"/>
                </a:ext>
              </a:extLst>
            </p:cNvPr>
            <p:cNvSpPr/>
            <p:nvPr/>
          </p:nvSpPr>
          <p:spPr>
            <a:xfrm>
              <a:off x="2807246" y="6026179"/>
              <a:ext cx="2664000" cy="11787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7" name="正方形/長方形 136">
              <a:extLst>
                <a:ext uri="{FF2B5EF4-FFF2-40B4-BE49-F238E27FC236}">
                  <a16:creationId xmlns:a16="http://schemas.microsoft.com/office/drawing/2014/main" id="{56F2C845-3D21-46CA-86BA-965ABC9CF328}"/>
                </a:ext>
              </a:extLst>
            </p:cNvPr>
            <p:cNvSpPr/>
            <p:nvPr/>
          </p:nvSpPr>
          <p:spPr>
            <a:xfrm>
              <a:off x="7136808" y="6026179"/>
              <a:ext cx="2664000" cy="11787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8" name="正方形/長方形 137">
              <a:extLst>
                <a:ext uri="{FF2B5EF4-FFF2-40B4-BE49-F238E27FC236}">
                  <a16:creationId xmlns:a16="http://schemas.microsoft.com/office/drawing/2014/main" id="{35BE9A03-0D53-48C7-93C8-968E849D8DE3}"/>
                </a:ext>
              </a:extLst>
            </p:cNvPr>
            <p:cNvSpPr/>
            <p:nvPr/>
          </p:nvSpPr>
          <p:spPr>
            <a:xfrm>
              <a:off x="2807246" y="2121600"/>
              <a:ext cx="2664000" cy="117872"/>
            </a:xfrm>
            <a:prstGeom prst="rect">
              <a:avLst/>
            </a:prstGeom>
            <a:solidFill>
              <a:schemeClr val="accent5">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9" name="正方形/長方形 138">
              <a:extLst>
                <a:ext uri="{FF2B5EF4-FFF2-40B4-BE49-F238E27FC236}">
                  <a16:creationId xmlns:a16="http://schemas.microsoft.com/office/drawing/2014/main" id="{38311142-9503-4790-9FD5-7DC4041AF372}"/>
                </a:ext>
              </a:extLst>
            </p:cNvPr>
            <p:cNvSpPr/>
            <p:nvPr/>
          </p:nvSpPr>
          <p:spPr>
            <a:xfrm>
              <a:off x="7110253" y="2125711"/>
              <a:ext cx="2664000" cy="117872"/>
            </a:xfrm>
            <a:prstGeom prst="rect">
              <a:avLst/>
            </a:prstGeom>
            <a:solidFill>
              <a:schemeClr val="accent5">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0" name="正方形/長方形 139">
              <a:extLst>
                <a:ext uri="{FF2B5EF4-FFF2-40B4-BE49-F238E27FC236}">
                  <a16:creationId xmlns:a16="http://schemas.microsoft.com/office/drawing/2014/main" id="{CF1D92FD-07B4-4AFB-AED0-1B978E41F626}"/>
                </a:ext>
              </a:extLst>
            </p:cNvPr>
            <p:cNvSpPr/>
            <p:nvPr/>
          </p:nvSpPr>
          <p:spPr>
            <a:xfrm>
              <a:off x="2807246" y="3400057"/>
              <a:ext cx="2664000" cy="117872"/>
            </a:xfrm>
            <a:prstGeom prst="rect">
              <a:avLst/>
            </a:prstGeom>
            <a:solidFill>
              <a:schemeClr val="accent2">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1" name="正方形/長方形 140">
              <a:extLst>
                <a:ext uri="{FF2B5EF4-FFF2-40B4-BE49-F238E27FC236}">
                  <a16:creationId xmlns:a16="http://schemas.microsoft.com/office/drawing/2014/main" id="{91CD7361-0910-4CCD-B47A-25B196763629}"/>
                </a:ext>
              </a:extLst>
            </p:cNvPr>
            <p:cNvSpPr/>
            <p:nvPr/>
          </p:nvSpPr>
          <p:spPr>
            <a:xfrm>
              <a:off x="7140210" y="3402226"/>
              <a:ext cx="2664000" cy="117872"/>
            </a:xfrm>
            <a:prstGeom prst="rect">
              <a:avLst/>
            </a:prstGeom>
            <a:solidFill>
              <a:schemeClr val="accent2">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2" name="正方形/長方形 141">
              <a:extLst>
                <a:ext uri="{FF2B5EF4-FFF2-40B4-BE49-F238E27FC236}">
                  <a16:creationId xmlns:a16="http://schemas.microsoft.com/office/drawing/2014/main" id="{8B2865CA-AC12-47B2-87B7-015BB37DD47D}"/>
                </a:ext>
              </a:extLst>
            </p:cNvPr>
            <p:cNvSpPr/>
            <p:nvPr/>
          </p:nvSpPr>
          <p:spPr>
            <a:xfrm>
              <a:off x="2630609" y="1901446"/>
              <a:ext cx="3096000" cy="365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3" name="テキスト ボックス 142">
              <a:extLst>
                <a:ext uri="{FF2B5EF4-FFF2-40B4-BE49-F238E27FC236}">
                  <a16:creationId xmlns:a16="http://schemas.microsoft.com/office/drawing/2014/main" id="{E8FF6CE4-127E-41B5-AC24-123CA33291C2}"/>
                </a:ext>
              </a:extLst>
            </p:cNvPr>
            <p:cNvSpPr txBox="1"/>
            <p:nvPr/>
          </p:nvSpPr>
          <p:spPr>
            <a:xfrm>
              <a:off x="2716906" y="1905289"/>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「涙」でがん検査</a:t>
              </a:r>
            </a:p>
          </p:txBody>
        </p:sp>
        <p:sp>
          <p:nvSpPr>
            <p:cNvPr id="144" name="テキスト ボックス 143">
              <a:extLst>
                <a:ext uri="{FF2B5EF4-FFF2-40B4-BE49-F238E27FC236}">
                  <a16:creationId xmlns:a16="http://schemas.microsoft.com/office/drawing/2014/main" id="{9C693A3D-F58C-440A-B85F-3D2A5819527B}"/>
                </a:ext>
              </a:extLst>
            </p:cNvPr>
            <p:cNvSpPr txBox="1"/>
            <p:nvPr/>
          </p:nvSpPr>
          <p:spPr>
            <a:xfrm>
              <a:off x="2716906" y="2293074"/>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痛みがなく簡単に採取可能な「涙」を検体としたがんリスク検査キット</a:t>
              </a:r>
              <a:endParaRPr lang="en-US" altLang="ja-JP" sz="1100" dirty="0"/>
            </a:p>
            <a:p>
              <a:pPr marL="177800" indent="-177800">
                <a:lnSpc>
                  <a:spcPct val="100000"/>
                </a:lnSpc>
              </a:pPr>
              <a:r>
                <a:rPr lang="ja-JP" altLang="en-US" sz="1100" dirty="0"/>
                <a:t>簡単に検査を受け、がんを早期発見</a:t>
              </a:r>
            </a:p>
          </p:txBody>
        </p:sp>
        <p:pic>
          <p:nvPicPr>
            <p:cNvPr id="145" name="図 144">
              <a:extLst>
                <a:ext uri="{FF2B5EF4-FFF2-40B4-BE49-F238E27FC236}">
                  <a16:creationId xmlns:a16="http://schemas.microsoft.com/office/drawing/2014/main" id="{7ABD8360-72A3-4267-A8FA-7F5E70F385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9774" y="2045081"/>
              <a:ext cx="1224269" cy="861070"/>
            </a:xfrm>
            <a:prstGeom prst="rect">
              <a:avLst/>
            </a:prstGeom>
            <a:noFill/>
          </p:spPr>
        </p:pic>
        <p:sp>
          <p:nvSpPr>
            <p:cNvPr id="146" name="正方形/長方形 145">
              <a:extLst>
                <a:ext uri="{FF2B5EF4-FFF2-40B4-BE49-F238E27FC236}">
                  <a16:creationId xmlns:a16="http://schemas.microsoft.com/office/drawing/2014/main" id="{FC849D43-C384-44DB-BDB0-43FE1A29F136}"/>
                </a:ext>
              </a:extLst>
            </p:cNvPr>
            <p:cNvSpPr/>
            <p:nvPr/>
          </p:nvSpPr>
          <p:spPr>
            <a:xfrm>
              <a:off x="7018035" y="1986961"/>
              <a:ext cx="3096000" cy="365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D1261506-EA12-418A-8B47-B5FEBBF40890}"/>
                </a:ext>
              </a:extLst>
            </p:cNvPr>
            <p:cNvSpPr txBox="1"/>
            <p:nvPr/>
          </p:nvSpPr>
          <p:spPr>
            <a:xfrm>
              <a:off x="7053417" y="1935489"/>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スマホでできる眼科診療</a:t>
              </a:r>
            </a:p>
          </p:txBody>
        </p:sp>
        <p:sp>
          <p:nvSpPr>
            <p:cNvPr id="148" name="テキスト ボックス 147">
              <a:extLst>
                <a:ext uri="{FF2B5EF4-FFF2-40B4-BE49-F238E27FC236}">
                  <a16:creationId xmlns:a16="http://schemas.microsoft.com/office/drawing/2014/main" id="{8ED59194-0B0F-473A-B112-7C1C1C0F2354}"/>
                </a:ext>
              </a:extLst>
            </p:cNvPr>
            <p:cNvSpPr txBox="1"/>
            <p:nvPr/>
          </p:nvSpPr>
          <p:spPr>
            <a:xfrm>
              <a:off x="7032571" y="2327496"/>
              <a:ext cx="3149993"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スマホに取り付けることでいつでもどこでも眼科検査を可能にする医療機器</a:t>
              </a:r>
            </a:p>
            <a:p>
              <a:pPr marL="177800" indent="-177800">
                <a:lnSpc>
                  <a:spcPct val="100000"/>
                </a:lnSpc>
              </a:pPr>
              <a:r>
                <a:rPr lang="ja-JP" altLang="en-US" sz="1100" dirty="0"/>
                <a:t>「世界の失明を半分に減らす」ことが目標</a:t>
              </a:r>
            </a:p>
          </p:txBody>
        </p:sp>
        <p:pic>
          <p:nvPicPr>
            <p:cNvPr id="149" name="図 148">
              <a:extLst>
                <a:ext uri="{FF2B5EF4-FFF2-40B4-BE49-F238E27FC236}">
                  <a16:creationId xmlns:a16="http://schemas.microsoft.com/office/drawing/2014/main" id="{9365ECAE-39FA-47A8-AC1B-3F89E3534306}"/>
                </a:ext>
              </a:extLst>
            </p:cNvPr>
            <p:cNvPicPr/>
            <p:nvPr/>
          </p:nvPicPr>
          <p:blipFill rotWithShape="1">
            <a:blip r:embed="rId4" r:link="rId5" cstate="email">
              <a:extLst>
                <a:ext uri="{28A0092B-C50C-407E-A947-70E740481C1C}">
                  <a14:useLocalDpi xmlns:a14="http://schemas.microsoft.com/office/drawing/2010/main"/>
                </a:ext>
              </a:extLst>
            </a:blip>
            <a:srcRect/>
            <a:stretch>
              <a:fillRect/>
            </a:stretch>
          </p:blipFill>
          <p:spPr bwMode="auto">
            <a:xfrm>
              <a:off x="10149417" y="2015605"/>
              <a:ext cx="1028351" cy="923859"/>
            </a:xfrm>
            <a:prstGeom prst="rect">
              <a:avLst/>
            </a:prstGeom>
            <a:noFill/>
            <a:ln>
              <a:noFill/>
            </a:ln>
            <a:effectLst>
              <a:outerShdw blurRad="63500" sx="102000" sy="102000" algn="ctr" rotWithShape="0">
                <a:prstClr val="black">
                  <a:alpha val="40000"/>
                </a:prstClr>
              </a:outerShdw>
              <a:softEdge rad="38100"/>
            </a:effectLst>
          </p:spPr>
        </p:pic>
        <p:sp>
          <p:nvSpPr>
            <p:cNvPr id="150" name="正方形/長方形 149">
              <a:extLst>
                <a:ext uri="{FF2B5EF4-FFF2-40B4-BE49-F238E27FC236}">
                  <a16:creationId xmlns:a16="http://schemas.microsoft.com/office/drawing/2014/main" id="{D43DD6FE-A777-4A6C-9E4A-7A5C0BEECDB3}"/>
                </a:ext>
              </a:extLst>
            </p:cNvPr>
            <p:cNvSpPr/>
            <p:nvPr/>
          </p:nvSpPr>
          <p:spPr>
            <a:xfrm>
              <a:off x="613649" y="1971193"/>
              <a:ext cx="1900952" cy="70024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ライフサイエンス・</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ヘルスケア</a:t>
              </a:r>
            </a:p>
          </p:txBody>
        </p:sp>
        <p:sp>
          <p:nvSpPr>
            <p:cNvPr id="151" name="正方形/長方形 150">
              <a:extLst>
                <a:ext uri="{FF2B5EF4-FFF2-40B4-BE49-F238E27FC236}">
                  <a16:creationId xmlns:a16="http://schemas.microsoft.com/office/drawing/2014/main" id="{2FB6C766-E9CC-480B-8EF6-F4191A079C84}"/>
                </a:ext>
              </a:extLst>
            </p:cNvPr>
            <p:cNvSpPr/>
            <p:nvPr/>
          </p:nvSpPr>
          <p:spPr>
            <a:xfrm>
              <a:off x="609884" y="3257980"/>
              <a:ext cx="1900952" cy="7386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カーボン</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ニュートラル</a:t>
              </a:r>
            </a:p>
          </p:txBody>
        </p:sp>
        <p:sp>
          <p:nvSpPr>
            <p:cNvPr id="153" name="正方形/長方形 152">
              <a:extLst>
                <a:ext uri="{FF2B5EF4-FFF2-40B4-BE49-F238E27FC236}">
                  <a16:creationId xmlns:a16="http://schemas.microsoft.com/office/drawing/2014/main" id="{880E71F7-A4A4-400C-9216-7BFF862A02DE}"/>
                </a:ext>
              </a:extLst>
            </p:cNvPr>
            <p:cNvSpPr/>
            <p:nvPr/>
          </p:nvSpPr>
          <p:spPr>
            <a:xfrm>
              <a:off x="609884" y="4563222"/>
              <a:ext cx="1900952" cy="7386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ゴシック" panose="020B0400000000000000" pitchFamily="49" charset="-128"/>
                  <a:ea typeface="BIZ UDゴシック" panose="020B0400000000000000" pitchFamily="49" charset="-128"/>
                </a:rPr>
                <a:t>モビリティ</a:t>
              </a:r>
              <a:endParaRPr lang="en-US" altLang="ja-JP" sz="1400" dirty="0">
                <a:latin typeface="BIZ UDゴシック" panose="020B0400000000000000" pitchFamily="49" charset="-128"/>
                <a:ea typeface="BIZ UDゴシック" panose="020B0400000000000000" pitchFamily="49" charset="-128"/>
              </a:endParaRPr>
            </a:p>
          </p:txBody>
        </p:sp>
        <p:sp>
          <p:nvSpPr>
            <p:cNvPr id="154" name="正方形/長方形 153">
              <a:extLst>
                <a:ext uri="{FF2B5EF4-FFF2-40B4-BE49-F238E27FC236}">
                  <a16:creationId xmlns:a16="http://schemas.microsoft.com/office/drawing/2014/main" id="{A169D1BF-0DA7-4A5A-96E5-78B74F5B2B64}"/>
                </a:ext>
              </a:extLst>
            </p:cNvPr>
            <p:cNvSpPr/>
            <p:nvPr/>
          </p:nvSpPr>
          <p:spPr>
            <a:xfrm>
              <a:off x="609884" y="5857491"/>
              <a:ext cx="1900952" cy="7386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latin typeface="BIZ UDゴシック" panose="020B0400000000000000" pitchFamily="49" charset="-128"/>
                  <a:ea typeface="BIZ UDゴシック" panose="020B0400000000000000" pitchFamily="49" charset="-128"/>
                </a:rPr>
                <a:t>AI</a:t>
              </a:r>
              <a:r>
                <a:rPr lang="ja-JP" altLang="en-US" sz="1400" dirty="0">
                  <a:latin typeface="BIZ UDゴシック" panose="020B0400000000000000" pitchFamily="49" charset="-128"/>
                  <a:ea typeface="BIZ UDゴシック" panose="020B0400000000000000" pitchFamily="49" charset="-128"/>
                </a:rPr>
                <a:t>・</a:t>
              </a:r>
              <a:endParaRPr lang="en-US" altLang="ja-JP" sz="1400" dirty="0">
                <a:latin typeface="BIZ UDゴシック" panose="020B0400000000000000" pitchFamily="49" charset="-128"/>
                <a:ea typeface="BIZ UDゴシック" panose="020B0400000000000000" pitchFamily="49" charset="-128"/>
              </a:endParaRPr>
            </a:p>
            <a:p>
              <a:pPr algn="ctr"/>
              <a:r>
                <a:rPr lang="ja-JP" altLang="en-US" sz="1400" dirty="0">
                  <a:latin typeface="BIZ UDゴシック" panose="020B0400000000000000" pitchFamily="49" charset="-128"/>
                  <a:ea typeface="BIZ UDゴシック" panose="020B0400000000000000" pitchFamily="49" charset="-128"/>
                </a:rPr>
                <a:t>ロボット</a:t>
              </a:r>
              <a:endParaRPr lang="en-US" altLang="ja-JP" sz="1400" dirty="0">
                <a:latin typeface="BIZ UDゴシック" panose="020B0400000000000000" pitchFamily="49" charset="-128"/>
                <a:ea typeface="BIZ UDゴシック" panose="020B0400000000000000" pitchFamily="49" charset="-128"/>
              </a:endParaRPr>
            </a:p>
          </p:txBody>
        </p:sp>
        <p:sp>
          <p:nvSpPr>
            <p:cNvPr id="155" name="テキスト ボックス 154">
              <a:extLst>
                <a:ext uri="{FF2B5EF4-FFF2-40B4-BE49-F238E27FC236}">
                  <a16:creationId xmlns:a16="http://schemas.microsoft.com/office/drawing/2014/main" id="{AFB8FAFC-8CFF-47E1-9CF8-6E9A71762A45}"/>
                </a:ext>
              </a:extLst>
            </p:cNvPr>
            <p:cNvSpPr txBox="1"/>
            <p:nvPr/>
          </p:nvSpPr>
          <p:spPr>
            <a:xfrm>
              <a:off x="2807246" y="7250115"/>
              <a:ext cx="6276476" cy="654064"/>
            </a:xfrm>
            <a:prstGeom prst="rect">
              <a:avLst/>
            </a:prstGeom>
            <a:noFill/>
          </p:spPr>
          <p:txBody>
            <a:bodyPr wrap="square">
              <a:spAutoFit/>
            </a:bodyPr>
            <a:lstStyle/>
            <a:p>
              <a:pPr marL="285750" indent="-285750">
                <a:buFont typeface="Wingdings" panose="05000000000000000000" pitchFamily="2" charset="2"/>
                <a:buChar char="ü"/>
              </a:pPr>
              <a:r>
                <a:rPr lang="en-US" altLang="ja-JP" sz="1200" dirty="0" err="1">
                  <a:latin typeface="BIZ UDゴシック" panose="020B0400000000000000" pitchFamily="49" charset="-128"/>
                  <a:ea typeface="BIZ UDゴシック" panose="020B0400000000000000" pitchFamily="49" charset="-128"/>
                </a:rPr>
                <a:t>医療や介護などのテーマに応じ、リボーンチャレンジ出展企業</a:t>
              </a:r>
              <a:r>
                <a:rPr lang="ja-JP" altLang="en-US" sz="1200" dirty="0">
                  <a:latin typeface="BIZ UDゴシック" panose="020B0400000000000000" pitchFamily="49" charset="-128"/>
                  <a:ea typeface="BIZ UDゴシック" panose="020B0400000000000000" pitchFamily="49" charset="-128"/>
                </a:rPr>
                <a:t>が</a:t>
              </a:r>
              <a:r>
                <a:rPr lang="en-US" altLang="ja-JP" sz="1200" dirty="0" err="1">
                  <a:latin typeface="BIZ UDゴシック" panose="020B0400000000000000" pitchFamily="49" charset="-128"/>
                  <a:ea typeface="BIZ UDゴシック" panose="020B0400000000000000" pitchFamily="49" charset="-128"/>
                </a:rPr>
                <a:t>展示</a:t>
              </a:r>
              <a:endParaRPr lang="ja-JP" altLang="en-US" sz="12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ü"/>
              </a:pPr>
              <a:r>
                <a:rPr lang="ja-JP" altLang="en-US" sz="1200" b="0" i="0" u="none" strike="noStrike" noProof="0" dirty="0">
                  <a:solidFill>
                    <a:schemeClr val="tx1"/>
                  </a:solidFill>
                  <a:latin typeface="BIZ UDゴシック" panose="020B0400000000000000" pitchFamily="49" charset="-128"/>
                  <a:ea typeface="BIZ UDゴシック" panose="020B0400000000000000" pitchFamily="49" charset="-128"/>
                </a:rPr>
                <a:t>場所：</a:t>
              </a:r>
              <a:r>
                <a:rPr lang="en-US" altLang="ja-JP" sz="1200" b="0" i="0" u="none" strike="noStrike" noProof="0" dirty="0" err="1">
                  <a:latin typeface="BIZ UDゴシック" panose="020B0400000000000000" pitchFamily="49" charset="-128"/>
                  <a:ea typeface="BIZ UDゴシック" panose="020B0400000000000000" pitchFamily="49" charset="-128"/>
                </a:rPr>
                <a:t>Nakanoshima</a:t>
              </a:r>
              <a:r>
                <a:rPr lang="en-US" altLang="ja-JP" sz="1200" b="0" i="0" u="none" strike="noStrike" noProof="0" dirty="0">
                  <a:latin typeface="BIZ UDゴシック" panose="020B0400000000000000" pitchFamily="49" charset="-128"/>
                  <a:ea typeface="BIZ UDゴシック" panose="020B0400000000000000" pitchFamily="49" charset="-128"/>
                </a:rPr>
                <a:t> </a:t>
              </a:r>
              <a:r>
                <a:rPr lang="en-US" altLang="ja-JP" sz="1200" b="0" i="0" u="none" strike="noStrike" noProof="0" dirty="0" err="1">
                  <a:latin typeface="BIZ UDゴシック" panose="020B0400000000000000" pitchFamily="49" charset="-128"/>
                  <a:ea typeface="BIZ UDゴシック" panose="020B0400000000000000" pitchFamily="49" charset="-128"/>
                </a:rPr>
                <a:t>Qross、ATC</a:t>
              </a:r>
              <a:r>
                <a:rPr lang="ja-JP" altLang="en-US" sz="1200" b="0" i="0" u="none" strike="noStrike" noProof="0" dirty="0">
                  <a:latin typeface="BIZ UDゴシック" panose="020B0400000000000000" pitchFamily="49" charset="-128"/>
                  <a:ea typeface="BIZ UDゴシック" panose="020B0400000000000000" pitchFamily="49" charset="-128"/>
                </a:rPr>
                <a:t>エイジレスセンター</a:t>
              </a:r>
              <a:r>
                <a:rPr lang="en-US" altLang="ja-JP" sz="1200" b="0" i="0" u="none" strike="noStrike" noProof="0" dirty="0">
                  <a:latin typeface="BIZ UDゴシック" panose="020B0400000000000000" pitchFamily="49" charset="-128"/>
                  <a:ea typeface="BIZ UDゴシック" panose="020B0400000000000000" pitchFamily="49" charset="-128"/>
                </a:rPr>
                <a:t>、</a:t>
              </a:r>
              <a:r>
                <a:rPr lang="ja-JP" altLang="en-US" sz="1200" b="0" i="0" u="none" strike="noStrike" noProof="0" dirty="0">
                  <a:latin typeface="BIZ UDゴシック" panose="020B0400000000000000" pitchFamily="49" charset="-128"/>
                  <a:ea typeface="BIZ UDゴシック" panose="020B0400000000000000" pitchFamily="49" charset="-128"/>
                </a:rPr>
                <a:t>JAM BASE、　　　</a:t>
              </a:r>
              <a:endParaRPr lang="en-US" altLang="ja-JP" sz="1200" b="0" i="0" u="none" strike="noStrike" noProof="0" dirty="0">
                <a:latin typeface="BIZ UDゴシック" panose="020B0400000000000000" pitchFamily="49" charset="-128"/>
                <a:ea typeface="BIZ UDゴシック" panose="020B0400000000000000" pitchFamily="49" charset="-128"/>
              </a:endParaRPr>
            </a:p>
            <a:p>
              <a:r>
                <a:rPr lang="ja-JP" altLang="en-US"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　　　　　</a:t>
              </a:r>
              <a:r>
                <a:rPr lang="en-US" altLang="ja-JP"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QUINTBRIDGE</a:t>
              </a:r>
              <a:r>
                <a:rPr lang="ja-JP" altLang="en-US" sz="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en-US" sz="1200" b="0" i="0" u="none" strike="noStrike" noProof="0" dirty="0">
                  <a:latin typeface="BIZ UDゴシック" panose="020B0400000000000000" pitchFamily="49" charset="-128"/>
                  <a:ea typeface="BIZ UDゴシック" panose="020B0400000000000000" pitchFamily="49" charset="-128"/>
                </a:rPr>
                <a:t>MOBIOの各会場</a:t>
              </a:r>
              <a:endParaRPr lang="en-US" altLang="ja-JP" sz="1200" b="0" i="0" u="none" strike="dblStrike" noProof="0" dirty="0">
                <a:latin typeface="BIZ UDゴシック" panose="020B0400000000000000" pitchFamily="49" charset="-128"/>
                <a:ea typeface="BIZ UDゴシック" panose="020B0400000000000000" pitchFamily="49" charset="-128"/>
              </a:endParaRPr>
            </a:p>
          </p:txBody>
        </p:sp>
        <p:sp>
          <p:nvSpPr>
            <p:cNvPr id="159" name="正方形/長方形 158">
              <a:extLst>
                <a:ext uri="{FF2B5EF4-FFF2-40B4-BE49-F238E27FC236}">
                  <a16:creationId xmlns:a16="http://schemas.microsoft.com/office/drawing/2014/main" id="{FBB50F09-C4D3-4877-A707-346CC1535045}"/>
                </a:ext>
              </a:extLst>
            </p:cNvPr>
            <p:cNvSpPr/>
            <p:nvPr/>
          </p:nvSpPr>
          <p:spPr>
            <a:xfrm>
              <a:off x="609884" y="7233322"/>
              <a:ext cx="1900952" cy="738663"/>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noProof="0" dirty="0">
                  <a:solidFill>
                    <a:schemeClr val="tx1"/>
                  </a:solidFill>
                  <a:latin typeface="BIZ UDゴシック" panose="020B0400000000000000" pitchFamily="49" charset="-128"/>
                  <a:ea typeface="BIZ UDゴシック" panose="020B0400000000000000" pitchFamily="49" charset="-128"/>
                </a:rPr>
                <a:t>万博会場外展示</a:t>
              </a: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160" name="テキスト ボックス 159">
              <a:extLst>
                <a:ext uri="{FF2B5EF4-FFF2-40B4-BE49-F238E27FC236}">
                  <a16:creationId xmlns:a16="http://schemas.microsoft.com/office/drawing/2014/main" id="{BC0B0406-12E1-4AAD-9C82-93C23389E613}"/>
                </a:ext>
              </a:extLst>
            </p:cNvPr>
            <p:cNvSpPr txBox="1"/>
            <p:nvPr/>
          </p:nvSpPr>
          <p:spPr>
            <a:xfrm>
              <a:off x="2716906" y="3183746"/>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レーザー核融合発電技術</a:t>
              </a:r>
            </a:p>
          </p:txBody>
        </p:sp>
        <p:sp>
          <p:nvSpPr>
            <p:cNvPr id="161" name="テキスト ボックス 160">
              <a:extLst>
                <a:ext uri="{FF2B5EF4-FFF2-40B4-BE49-F238E27FC236}">
                  <a16:creationId xmlns:a16="http://schemas.microsoft.com/office/drawing/2014/main" id="{3ADB11E6-CA16-4C27-AF83-93E30B8CE7E7}"/>
                </a:ext>
              </a:extLst>
            </p:cNvPr>
            <p:cNvSpPr txBox="1"/>
            <p:nvPr/>
          </p:nvSpPr>
          <p:spPr>
            <a:xfrm>
              <a:off x="2716906" y="3571531"/>
              <a:ext cx="2820639" cy="436043"/>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エネルギー革命となりうるレーザー核融合による発電技術</a:t>
              </a:r>
            </a:p>
          </p:txBody>
        </p:sp>
        <p:sp>
          <p:nvSpPr>
            <p:cNvPr id="162" name="テキスト ボックス 161">
              <a:extLst>
                <a:ext uri="{FF2B5EF4-FFF2-40B4-BE49-F238E27FC236}">
                  <a16:creationId xmlns:a16="http://schemas.microsoft.com/office/drawing/2014/main" id="{A4BDADF6-9B4F-4DAC-99C6-40048A99BCB3}"/>
                </a:ext>
              </a:extLst>
            </p:cNvPr>
            <p:cNvSpPr txBox="1"/>
            <p:nvPr/>
          </p:nvSpPr>
          <p:spPr>
            <a:xfrm>
              <a:off x="7049870" y="3185915"/>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光る植物</a:t>
              </a:r>
            </a:p>
          </p:txBody>
        </p:sp>
        <p:sp>
          <p:nvSpPr>
            <p:cNvPr id="163" name="テキスト ボックス 162">
              <a:extLst>
                <a:ext uri="{FF2B5EF4-FFF2-40B4-BE49-F238E27FC236}">
                  <a16:creationId xmlns:a16="http://schemas.microsoft.com/office/drawing/2014/main" id="{C4A8489E-04A0-4845-94F1-3861C6DE66CF}"/>
                </a:ext>
              </a:extLst>
            </p:cNvPr>
            <p:cNvSpPr txBox="1"/>
            <p:nvPr/>
          </p:nvSpPr>
          <p:spPr>
            <a:xfrm>
              <a:off x="7049870" y="3573700"/>
              <a:ext cx="2820639" cy="778648"/>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生物発光に必要な遺伝子セットを植物のゲノムに組み込む技術を使い、持続的に柔らかく淡い光を放つ「光る植物」で照らされた和室空間</a:t>
              </a:r>
            </a:p>
          </p:txBody>
        </p:sp>
        <p:sp>
          <p:nvSpPr>
            <p:cNvPr id="164" name="テキスト ボックス 163">
              <a:extLst>
                <a:ext uri="{FF2B5EF4-FFF2-40B4-BE49-F238E27FC236}">
                  <a16:creationId xmlns:a16="http://schemas.microsoft.com/office/drawing/2014/main" id="{448BAD66-4BA6-458B-BD35-8AF1582A3045}"/>
                </a:ext>
              </a:extLst>
            </p:cNvPr>
            <p:cNvSpPr txBox="1"/>
            <p:nvPr/>
          </p:nvSpPr>
          <p:spPr>
            <a:xfrm>
              <a:off x="2716906" y="4491751"/>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en-US" altLang="ja-JP" sz="1200" dirty="0"/>
                <a:t>AI</a:t>
              </a:r>
              <a:r>
                <a:rPr lang="ja-JP" altLang="en-US" sz="1200" dirty="0"/>
                <a:t>を活用した船舶自動航行技術</a:t>
              </a:r>
            </a:p>
          </p:txBody>
        </p:sp>
        <p:sp>
          <p:nvSpPr>
            <p:cNvPr id="165" name="テキスト ボックス 164">
              <a:extLst>
                <a:ext uri="{FF2B5EF4-FFF2-40B4-BE49-F238E27FC236}">
                  <a16:creationId xmlns:a16="http://schemas.microsoft.com/office/drawing/2014/main" id="{3D11F566-29E8-4226-819C-0751DC7CDDBF}"/>
                </a:ext>
              </a:extLst>
            </p:cNvPr>
            <p:cNvSpPr txBox="1"/>
            <p:nvPr/>
          </p:nvSpPr>
          <p:spPr>
            <a:xfrm>
              <a:off x="2716906" y="4879536"/>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en-US" altLang="ja-JP" sz="1100" dirty="0"/>
                <a:t>AI</a:t>
              </a:r>
              <a:r>
                <a:rPr lang="ja-JP" altLang="en-US" sz="1100" dirty="0"/>
                <a:t>を活用して、船舶周辺の状況から安全・効率的な航行を判断する技術</a:t>
              </a:r>
              <a:endParaRPr lang="en-US" altLang="ja-JP" sz="1100" dirty="0"/>
            </a:p>
            <a:p>
              <a:pPr marL="177800" indent="-177800">
                <a:lnSpc>
                  <a:spcPct val="100000"/>
                </a:lnSpc>
              </a:pPr>
              <a:r>
                <a:rPr lang="ja-JP" altLang="en-US" sz="1100" dirty="0"/>
                <a:t>模型船によるデモを実施</a:t>
              </a:r>
            </a:p>
          </p:txBody>
        </p:sp>
        <p:sp>
          <p:nvSpPr>
            <p:cNvPr id="166" name="テキスト ボックス 165">
              <a:extLst>
                <a:ext uri="{FF2B5EF4-FFF2-40B4-BE49-F238E27FC236}">
                  <a16:creationId xmlns:a16="http://schemas.microsoft.com/office/drawing/2014/main" id="{F3460D3E-40E3-4FB7-901B-2F9040771784}"/>
                </a:ext>
              </a:extLst>
            </p:cNvPr>
            <p:cNvSpPr txBox="1"/>
            <p:nvPr/>
          </p:nvSpPr>
          <p:spPr>
            <a:xfrm>
              <a:off x="7049870" y="4491751"/>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空飛ぶトラック「</a:t>
              </a:r>
              <a:r>
                <a:rPr lang="en-US" altLang="ja-JP" sz="1200" dirty="0"/>
                <a:t>ZIPANG</a:t>
              </a:r>
              <a:r>
                <a:rPr lang="ja-JP" altLang="en-US" sz="1200" dirty="0"/>
                <a:t>」</a:t>
              </a:r>
            </a:p>
          </p:txBody>
        </p:sp>
        <p:sp>
          <p:nvSpPr>
            <p:cNvPr id="167" name="テキスト ボックス 166">
              <a:extLst>
                <a:ext uri="{FF2B5EF4-FFF2-40B4-BE49-F238E27FC236}">
                  <a16:creationId xmlns:a16="http://schemas.microsoft.com/office/drawing/2014/main" id="{7F6CD86B-E98A-4995-A979-2D1B71411738}"/>
                </a:ext>
              </a:extLst>
            </p:cNvPr>
            <p:cNvSpPr txBox="1"/>
            <p:nvPr/>
          </p:nvSpPr>
          <p:spPr>
            <a:xfrm>
              <a:off x="7049870" y="4879536"/>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町工場</a:t>
              </a:r>
              <a:r>
                <a:rPr lang="en-US" altLang="ja-JP" sz="1100" dirty="0"/>
                <a:t>13</a:t>
              </a:r>
              <a:r>
                <a:rPr lang="ja-JP" altLang="en-US" sz="1100" dirty="0"/>
                <a:t>社が開発中の飛行船</a:t>
              </a:r>
              <a:endParaRPr lang="en-US" altLang="ja-JP" sz="1100" dirty="0"/>
            </a:p>
            <a:p>
              <a:pPr marL="177800" indent="-177800">
                <a:lnSpc>
                  <a:spcPct val="100000"/>
                </a:lnSpc>
              </a:pPr>
              <a:r>
                <a:rPr lang="ja-JP" altLang="en-US" sz="1100" dirty="0"/>
                <a:t>道がない場所や山の頂上へも、浮力を調節して物を運ぶことが可能</a:t>
              </a:r>
            </a:p>
          </p:txBody>
        </p:sp>
        <p:sp>
          <p:nvSpPr>
            <p:cNvPr id="168" name="テキスト ボックス 167">
              <a:extLst>
                <a:ext uri="{FF2B5EF4-FFF2-40B4-BE49-F238E27FC236}">
                  <a16:creationId xmlns:a16="http://schemas.microsoft.com/office/drawing/2014/main" id="{0579FC90-E091-4C8A-8CFB-C84DCB74F00F}"/>
                </a:ext>
              </a:extLst>
            </p:cNvPr>
            <p:cNvSpPr txBox="1"/>
            <p:nvPr/>
          </p:nvSpPr>
          <p:spPr>
            <a:xfrm>
              <a:off x="2716906" y="5809868"/>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次世代のロボットハンド</a:t>
              </a:r>
            </a:p>
          </p:txBody>
        </p:sp>
        <p:sp>
          <p:nvSpPr>
            <p:cNvPr id="169" name="テキスト ボックス 168">
              <a:extLst>
                <a:ext uri="{FF2B5EF4-FFF2-40B4-BE49-F238E27FC236}">
                  <a16:creationId xmlns:a16="http://schemas.microsoft.com/office/drawing/2014/main" id="{2B2336AD-9E66-45E7-8F05-14252F5109CB}"/>
                </a:ext>
              </a:extLst>
            </p:cNvPr>
            <p:cNvSpPr txBox="1"/>
            <p:nvPr/>
          </p:nvSpPr>
          <p:spPr>
            <a:xfrm>
              <a:off x="2716906" y="6197653"/>
              <a:ext cx="2820639" cy="607345"/>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人工知能と感覚フィードバックを活用し、自然で直感的な動きを実現する義手</a:t>
              </a:r>
            </a:p>
          </p:txBody>
        </p:sp>
        <p:sp>
          <p:nvSpPr>
            <p:cNvPr id="170" name="テキスト ボックス 169">
              <a:extLst>
                <a:ext uri="{FF2B5EF4-FFF2-40B4-BE49-F238E27FC236}">
                  <a16:creationId xmlns:a16="http://schemas.microsoft.com/office/drawing/2014/main" id="{7F43642D-B369-45C8-B3EC-260352180E5C}"/>
                </a:ext>
              </a:extLst>
            </p:cNvPr>
            <p:cNvSpPr txBox="1"/>
            <p:nvPr/>
          </p:nvSpPr>
          <p:spPr>
            <a:xfrm>
              <a:off x="7046467" y="5809868"/>
              <a:ext cx="2754340" cy="280313"/>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人型二足歩行ロボット</a:t>
              </a:r>
            </a:p>
          </p:txBody>
        </p:sp>
        <p:sp>
          <p:nvSpPr>
            <p:cNvPr id="171" name="テキスト ボックス 170">
              <a:extLst>
                <a:ext uri="{FF2B5EF4-FFF2-40B4-BE49-F238E27FC236}">
                  <a16:creationId xmlns:a16="http://schemas.microsoft.com/office/drawing/2014/main" id="{103F3287-1EFB-423A-87E5-84360D499FD9}"/>
                </a:ext>
              </a:extLst>
            </p:cNvPr>
            <p:cNvSpPr txBox="1"/>
            <p:nvPr/>
          </p:nvSpPr>
          <p:spPr>
            <a:xfrm>
              <a:off x="7046467" y="6197653"/>
              <a:ext cx="2820639" cy="778648"/>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177800" indent="-177800">
                <a:lnSpc>
                  <a:spcPct val="100000"/>
                </a:lnSpc>
              </a:pPr>
              <a:r>
                <a:rPr lang="ja-JP" altLang="en-US" sz="1100" dirty="0"/>
                <a:t>操縦者が自分の身体の延長のように直感的に操作でき、人間の判断力とコンピューターの制御力を両立した開発中の二足歩行ロボット</a:t>
              </a:r>
            </a:p>
          </p:txBody>
        </p:sp>
        <p:pic>
          <p:nvPicPr>
            <p:cNvPr id="172" name="図 171">
              <a:extLst>
                <a:ext uri="{FF2B5EF4-FFF2-40B4-BE49-F238E27FC236}">
                  <a16:creationId xmlns:a16="http://schemas.microsoft.com/office/drawing/2014/main" id="{B7D96A2A-1DA0-4851-B084-227F6A3E07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28571" y="3309493"/>
              <a:ext cx="1009771" cy="923859"/>
            </a:xfrm>
            <a:prstGeom prst="rect">
              <a:avLst/>
            </a:prstGeom>
            <a:effectLst>
              <a:outerShdw blurRad="63500" sx="102000" sy="102000" algn="ctr" rotWithShape="0">
                <a:prstClr val="black">
                  <a:alpha val="40000"/>
                </a:prstClr>
              </a:outerShdw>
              <a:softEdge rad="38100"/>
            </a:effectLst>
          </p:spPr>
        </p:pic>
        <p:pic>
          <p:nvPicPr>
            <p:cNvPr id="173" name="図 172">
              <a:extLst>
                <a:ext uri="{FF2B5EF4-FFF2-40B4-BE49-F238E27FC236}">
                  <a16:creationId xmlns:a16="http://schemas.microsoft.com/office/drawing/2014/main" id="{D9361F67-5CB1-42DA-A1FA-D06312E141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2427" y="4622024"/>
              <a:ext cx="1270578" cy="847397"/>
            </a:xfrm>
            <a:prstGeom prst="rect">
              <a:avLst/>
            </a:prstGeom>
            <a:noFill/>
            <a:effectLst>
              <a:softEdge rad="38100"/>
            </a:effectLst>
          </p:spPr>
        </p:pic>
        <p:pic>
          <p:nvPicPr>
            <p:cNvPr id="174" name="図 173">
              <a:extLst>
                <a:ext uri="{FF2B5EF4-FFF2-40B4-BE49-F238E27FC236}">
                  <a16:creationId xmlns:a16="http://schemas.microsoft.com/office/drawing/2014/main" id="{1067827F-B365-4E2D-B698-04E4044077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2853" y="5940548"/>
              <a:ext cx="1186602" cy="919025"/>
            </a:xfrm>
            <a:prstGeom prst="rect">
              <a:avLst/>
            </a:prstGeom>
            <a:noFill/>
            <a:effectLst>
              <a:softEdge rad="38100"/>
            </a:effectLst>
          </p:spPr>
        </p:pic>
        <p:pic>
          <p:nvPicPr>
            <p:cNvPr id="175" name="図 174">
              <a:extLst>
                <a:ext uri="{FF2B5EF4-FFF2-40B4-BE49-F238E27FC236}">
                  <a16:creationId xmlns:a16="http://schemas.microsoft.com/office/drawing/2014/main" id="{ECE76FD3-3BC1-40DD-998C-959AEF1014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32427" y="5938689"/>
              <a:ext cx="1211298" cy="928662"/>
            </a:xfrm>
            <a:prstGeom prst="rect">
              <a:avLst/>
            </a:prstGeom>
            <a:noFill/>
            <a:effectLst>
              <a:softEdge rad="38100"/>
            </a:effectLst>
          </p:spPr>
        </p:pic>
        <p:pic>
          <p:nvPicPr>
            <p:cNvPr id="176" name="図 175">
              <a:extLst>
                <a:ext uri="{FF2B5EF4-FFF2-40B4-BE49-F238E27FC236}">
                  <a16:creationId xmlns:a16="http://schemas.microsoft.com/office/drawing/2014/main" id="{36FF8BD4-8A91-4EC5-8706-74E9CA7F9A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0492" y="3307749"/>
              <a:ext cx="1291604" cy="861069"/>
            </a:xfrm>
            <a:prstGeom prst="rect">
              <a:avLst/>
            </a:prstGeom>
            <a:effectLst>
              <a:softEdge rad="38100"/>
            </a:effectLst>
          </p:spPr>
        </p:pic>
        <p:pic>
          <p:nvPicPr>
            <p:cNvPr id="177" name="図 176">
              <a:extLst>
                <a:ext uri="{FF2B5EF4-FFF2-40B4-BE49-F238E27FC236}">
                  <a16:creationId xmlns:a16="http://schemas.microsoft.com/office/drawing/2014/main" id="{41D60DA5-0454-48B7-ACF9-E7A7041E90B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834811" y="7200134"/>
              <a:ext cx="717087" cy="797901"/>
            </a:xfrm>
            <a:prstGeom prst="rect">
              <a:avLst/>
            </a:prstGeom>
            <a:effectLst>
              <a:softEdge rad="38100"/>
            </a:effectLst>
          </p:spPr>
        </p:pic>
        <p:pic>
          <p:nvPicPr>
            <p:cNvPr id="178" name="図 177">
              <a:extLst>
                <a:ext uri="{FF2B5EF4-FFF2-40B4-BE49-F238E27FC236}">
                  <a16:creationId xmlns:a16="http://schemas.microsoft.com/office/drawing/2014/main" id="{476CC598-9391-4125-8DBE-40D3A791AC2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595184" y="7198176"/>
              <a:ext cx="644982" cy="792000"/>
            </a:xfrm>
            <a:prstGeom prst="rect">
              <a:avLst/>
            </a:prstGeom>
            <a:effectLst>
              <a:softEdge rad="38100"/>
            </a:effectLst>
          </p:spPr>
        </p:pic>
        <p:pic>
          <p:nvPicPr>
            <p:cNvPr id="179" name="図 178">
              <a:extLst>
                <a:ext uri="{FF2B5EF4-FFF2-40B4-BE49-F238E27FC236}">
                  <a16:creationId xmlns:a16="http://schemas.microsoft.com/office/drawing/2014/main" id="{3EDBB631-2535-43AF-A192-0CFA4585522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290554" y="7255927"/>
              <a:ext cx="805554" cy="738663"/>
            </a:xfrm>
            <a:prstGeom prst="rect">
              <a:avLst/>
            </a:prstGeom>
            <a:effectLst>
              <a:softEdge rad="38100"/>
            </a:effectLst>
          </p:spPr>
        </p:pic>
        <p:pic>
          <p:nvPicPr>
            <p:cNvPr id="180" name="図 179">
              <a:extLst>
                <a:ext uri="{FF2B5EF4-FFF2-40B4-BE49-F238E27FC236}">
                  <a16:creationId xmlns:a16="http://schemas.microsoft.com/office/drawing/2014/main" id="{E971BC95-004F-46CD-841C-0A6B56049F2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00492" y="4608831"/>
              <a:ext cx="1326557" cy="880042"/>
            </a:xfrm>
            <a:prstGeom prst="rect">
              <a:avLst/>
            </a:prstGeom>
            <a:effectLst>
              <a:softEdge rad="38100"/>
            </a:effectLst>
          </p:spPr>
        </p:pic>
        <p:cxnSp>
          <p:nvCxnSpPr>
            <p:cNvPr id="181" name="直線コネクタ 180">
              <a:extLst>
                <a:ext uri="{FF2B5EF4-FFF2-40B4-BE49-F238E27FC236}">
                  <a16:creationId xmlns:a16="http://schemas.microsoft.com/office/drawing/2014/main" id="{E8695E1F-85AE-4D3E-8522-A8620CCF3926}"/>
                </a:ext>
              </a:extLst>
            </p:cNvPr>
            <p:cNvCxnSpPr>
              <a:cxnSpLocks/>
            </p:cNvCxnSpPr>
            <p:nvPr/>
          </p:nvCxnSpPr>
          <p:spPr>
            <a:xfrm>
              <a:off x="609884" y="2996070"/>
              <a:ext cx="10767768"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85AA5EBA-32C4-4393-A505-90F30A91C80A}"/>
                </a:ext>
              </a:extLst>
            </p:cNvPr>
            <p:cNvCxnSpPr>
              <a:cxnSpLocks/>
            </p:cNvCxnSpPr>
            <p:nvPr/>
          </p:nvCxnSpPr>
          <p:spPr>
            <a:xfrm>
              <a:off x="609884" y="4333526"/>
              <a:ext cx="10767768"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48D879A7-383B-4D8B-A17B-61687730E32C}"/>
                </a:ext>
              </a:extLst>
            </p:cNvPr>
            <p:cNvCxnSpPr>
              <a:cxnSpLocks/>
            </p:cNvCxnSpPr>
            <p:nvPr/>
          </p:nvCxnSpPr>
          <p:spPr>
            <a:xfrm>
              <a:off x="609884" y="5630579"/>
              <a:ext cx="107677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4633FA8C-7393-4D2F-B304-DA54348CF9D9}"/>
                </a:ext>
              </a:extLst>
            </p:cNvPr>
            <p:cNvCxnSpPr>
              <a:cxnSpLocks/>
            </p:cNvCxnSpPr>
            <p:nvPr/>
          </p:nvCxnSpPr>
          <p:spPr>
            <a:xfrm>
              <a:off x="656950" y="7047328"/>
              <a:ext cx="1076776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5" name="テキスト ボックス 184">
              <a:extLst>
                <a:ext uri="{FF2B5EF4-FFF2-40B4-BE49-F238E27FC236}">
                  <a16:creationId xmlns:a16="http://schemas.microsoft.com/office/drawing/2014/main" id="{F204190C-EE12-41DC-AC61-FCA13E81E9BC}"/>
                </a:ext>
              </a:extLst>
            </p:cNvPr>
            <p:cNvSpPr txBox="1"/>
            <p:nvPr/>
          </p:nvSpPr>
          <p:spPr>
            <a:xfrm>
              <a:off x="5506629" y="1802965"/>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err="1">
                  <a:effectLst/>
                  <a:latin typeface="BIZ UDゴシック" panose="020B0400000000000000" pitchFamily="49" charset="-128"/>
                  <a:ea typeface="BIZ UDゴシック" panose="020B0400000000000000" pitchFamily="49" charset="-128"/>
                </a:rPr>
                <a:t>TearExo</a:t>
              </a:r>
              <a:endParaRPr lang="en-US" altLang="ja-JP" sz="1000" b="0" i="0" strike="noStrike" dirty="0">
                <a:effectLst/>
                <a:latin typeface="BIZ UDゴシック" panose="020B0400000000000000" pitchFamily="49" charset="-128"/>
                <a:ea typeface="BIZ UDゴシック" panose="020B0400000000000000" pitchFamily="49" charset="-128"/>
              </a:endParaRPr>
            </a:p>
          </p:txBody>
        </p:sp>
        <p:sp>
          <p:nvSpPr>
            <p:cNvPr id="186" name="テキスト ボックス 185">
              <a:extLst>
                <a:ext uri="{FF2B5EF4-FFF2-40B4-BE49-F238E27FC236}">
                  <a16:creationId xmlns:a16="http://schemas.microsoft.com/office/drawing/2014/main" id="{3C857A3C-2FA9-4A34-972E-769488718EDC}"/>
                </a:ext>
              </a:extLst>
            </p:cNvPr>
            <p:cNvSpPr txBox="1"/>
            <p:nvPr/>
          </p:nvSpPr>
          <p:spPr>
            <a:xfrm>
              <a:off x="9909093" y="5739830"/>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ja-JP" altLang="en-US" sz="1000" b="0" i="0" strike="noStrike" dirty="0">
                  <a:effectLst/>
                  <a:latin typeface="BIZ UDゴシック" panose="020B0400000000000000" pitchFamily="49" charset="-128"/>
                  <a:ea typeface="BIZ UDゴシック" panose="020B0400000000000000" pitchFamily="49" charset="-128"/>
                </a:rPr>
                <a:t>人機一体</a:t>
              </a:r>
            </a:p>
          </p:txBody>
        </p:sp>
        <p:sp>
          <p:nvSpPr>
            <p:cNvPr id="187" name="テキスト ボックス 186">
              <a:extLst>
                <a:ext uri="{FF2B5EF4-FFF2-40B4-BE49-F238E27FC236}">
                  <a16:creationId xmlns:a16="http://schemas.microsoft.com/office/drawing/2014/main" id="{A5E0069B-7CAB-438A-BFBF-1CD8B1A92656}"/>
                </a:ext>
              </a:extLst>
            </p:cNvPr>
            <p:cNvSpPr txBox="1"/>
            <p:nvPr/>
          </p:nvSpPr>
          <p:spPr>
            <a:xfrm>
              <a:off x="5520931" y="5740029"/>
              <a:ext cx="1589322" cy="249167"/>
            </a:xfrm>
            <a:prstGeom prst="rect">
              <a:avLst/>
            </a:prstGeom>
            <a:noFill/>
          </p:spPr>
          <p:txBody>
            <a:bodyPr wrap="square">
              <a:spAutoFit/>
            </a:bodyPr>
            <a:lstStyle/>
            <a:p>
              <a:pPr algn="ctr" fontAlgn="base"/>
              <a:r>
                <a:rPr lang="ja-JP" altLang="en-US" sz="1000" b="0" i="0" strike="noStrike" dirty="0">
                  <a:effectLst/>
                  <a:latin typeface="BIZ UDゴシック" panose="020B0400000000000000" pitchFamily="49" charset="-128"/>
                  <a:ea typeface="BIZ UDゴシック" panose="020B0400000000000000" pitchFamily="49" charset="-128"/>
                </a:rPr>
                <a:t>カワテック株式会社</a:t>
              </a:r>
            </a:p>
          </p:txBody>
        </p:sp>
        <p:sp>
          <p:nvSpPr>
            <p:cNvPr id="188" name="テキスト ボックス 187">
              <a:extLst>
                <a:ext uri="{FF2B5EF4-FFF2-40B4-BE49-F238E27FC236}">
                  <a16:creationId xmlns:a16="http://schemas.microsoft.com/office/drawing/2014/main" id="{6D26192E-55E9-450F-BF83-E3D801116B8A}"/>
                </a:ext>
              </a:extLst>
            </p:cNvPr>
            <p:cNvSpPr txBox="1"/>
            <p:nvPr/>
          </p:nvSpPr>
          <p:spPr>
            <a:xfrm>
              <a:off x="9726249" y="4431690"/>
              <a:ext cx="1934161" cy="249167"/>
            </a:xfrm>
            <a:prstGeom prst="rect">
              <a:avLst/>
            </a:prstGeom>
            <a:noFill/>
          </p:spPr>
          <p:txBody>
            <a:bodyPr wrap="square">
              <a:spAutoFit/>
            </a:bodyPr>
            <a:lstStyle/>
            <a:p>
              <a:pPr algn="ctr" fontAlgn="base"/>
              <a:r>
                <a:rPr lang="ja-JP" altLang="en-US" sz="1000" b="0" i="0" strike="noStrike" dirty="0">
                  <a:effectLst/>
                  <a:latin typeface="BIZ UDゴシック" panose="020B0400000000000000" pitchFamily="49" charset="-128"/>
                  <a:ea typeface="BIZ UDゴシック" panose="020B0400000000000000" pitchFamily="49" charset="-128"/>
                </a:rPr>
                <a:t>成光精密株式会社</a:t>
              </a:r>
              <a:r>
                <a:rPr lang="ja-JP" altLang="en-US" sz="800" b="0" i="0" strike="noStrike" dirty="0">
                  <a:effectLst/>
                  <a:latin typeface="BIZ UDゴシック" panose="020B0400000000000000" pitchFamily="49" charset="-128"/>
                  <a:ea typeface="BIZ UDゴシック" panose="020B0400000000000000" pitchFamily="49" charset="-128"/>
                </a:rPr>
                <a:t>など</a:t>
              </a:r>
              <a:r>
                <a:rPr lang="en-US" altLang="ja-JP" sz="1000" b="0" i="0" strike="noStrike" dirty="0">
                  <a:effectLst/>
                  <a:latin typeface="BIZ UDゴシック" panose="020B0400000000000000" pitchFamily="49" charset="-128"/>
                  <a:ea typeface="BIZ UDゴシック" panose="020B0400000000000000" pitchFamily="49" charset="-128"/>
                </a:rPr>
                <a:t>13</a:t>
              </a:r>
              <a:r>
                <a:rPr lang="ja-JP" altLang="en-US" sz="1000" b="0" i="0" strike="noStrike" dirty="0">
                  <a:effectLst/>
                  <a:latin typeface="BIZ UDゴシック" panose="020B0400000000000000" pitchFamily="49" charset="-128"/>
                  <a:ea typeface="BIZ UDゴシック" panose="020B0400000000000000" pitchFamily="49" charset="-128"/>
                </a:rPr>
                <a:t>社</a:t>
              </a:r>
              <a:endParaRPr lang="en-US" altLang="ja-JP" sz="1000" b="0" i="0" strike="noStrike" dirty="0">
                <a:effectLst/>
                <a:latin typeface="BIZ UDゴシック" panose="020B0400000000000000" pitchFamily="49" charset="-128"/>
                <a:ea typeface="BIZ UDゴシック" panose="020B0400000000000000" pitchFamily="49" charset="-128"/>
              </a:endParaRPr>
            </a:p>
          </p:txBody>
        </p:sp>
        <p:sp>
          <p:nvSpPr>
            <p:cNvPr id="189" name="テキスト ボックス 188">
              <a:extLst>
                <a:ext uri="{FF2B5EF4-FFF2-40B4-BE49-F238E27FC236}">
                  <a16:creationId xmlns:a16="http://schemas.microsoft.com/office/drawing/2014/main" id="{1CBC45A8-B5AC-4FF2-A50B-28F1DA910B3F}"/>
                </a:ext>
              </a:extLst>
            </p:cNvPr>
            <p:cNvSpPr txBox="1"/>
            <p:nvPr/>
          </p:nvSpPr>
          <p:spPr>
            <a:xfrm>
              <a:off x="5533173" y="4415951"/>
              <a:ext cx="1603635"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ja-JP" altLang="en-US" sz="1000" b="0" i="0" strike="noStrike" dirty="0">
                  <a:effectLst/>
                  <a:latin typeface="BIZ UDゴシック" panose="020B0400000000000000" pitchFamily="49" charset="-128"/>
                  <a:ea typeface="BIZ UDゴシック" panose="020B0400000000000000" pitchFamily="49" charset="-128"/>
                </a:rPr>
                <a:t>エイトノット</a:t>
              </a:r>
            </a:p>
          </p:txBody>
        </p:sp>
        <p:sp>
          <p:nvSpPr>
            <p:cNvPr id="190" name="テキスト ボックス 189">
              <a:extLst>
                <a:ext uri="{FF2B5EF4-FFF2-40B4-BE49-F238E27FC236}">
                  <a16:creationId xmlns:a16="http://schemas.microsoft.com/office/drawing/2014/main" id="{2CB92434-7DAB-4A1C-8343-BD503DD80E9E}"/>
                </a:ext>
              </a:extLst>
            </p:cNvPr>
            <p:cNvSpPr txBox="1"/>
            <p:nvPr/>
          </p:nvSpPr>
          <p:spPr>
            <a:xfrm>
              <a:off x="9920037" y="3093370"/>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LEP</a:t>
              </a:r>
            </a:p>
          </p:txBody>
        </p:sp>
        <p:sp>
          <p:nvSpPr>
            <p:cNvPr id="191" name="テキスト ボックス 190">
              <a:extLst>
                <a:ext uri="{FF2B5EF4-FFF2-40B4-BE49-F238E27FC236}">
                  <a16:creationId xmlns:a16="http://schemas.microsoft.com/office/drawing/2014/main" id="{DE7F916F-7316-4958-9B0F-47100E542973}"/>
                </a:ext>
              </a:extLst>
            </p:cNvPr>
            <p:cNvSpPr txBox="1"/>
            <p:nvPr/>
          </p:nvSpPr>
          <p:spPr>
            <a:xfrm>
              <a:off x="5524855" y="3097997"/>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EX-Fusion</a:t>
              </a:r>
            </a:p>
          </p:txBody>
        </p:sp>
        <p:sp>
          <p:nvSpPr>
            <p:cNvPr id="192" name="テキスト ボックス 191">
              <a:extLst>
                <a:ext uri="{FF2B5EF4-FFF2-40B4-BE49-F238E27FC236}">
                  <a16:creationId xmlns:a16="http://schemas.microsoft.com/office/drawing/2014/main" id="{6465782B-5FD6-4E17-913A-BBD246C71653}"/>
                </a:ext>
              </a:extLst>
            </p:cNvPr>
            <p:cNvSpPr txBox="1"/>
            <p:nvPr/>
          </p:nvSpPr>
          <p:spPr>
            <a:xfrm>
              <a:off x="9926309" y="1791749"/>
              <a:ext cx="1442877" cy="249167"/>
            </a:xfrm>
            <a:prstGeom prst="rect">
              <a:avLst/>
            </a:prstGeom>
            <a:noFill/>
          </p:spPr>
          <p:txBody>
            <a:bodyPr wrap="square">
              <a:spAutoFit/>
            </a:bodyPr>
            <a:lstStyle/>
            <a:p>
              <a:pPr algn="ctr" fontAlgn="base"/>
              <a:r>
                <a:rPr lang="ja-JP" altLang="en-US" sz="1000" dirty="0">
                  <a:latin typeface="BIZ UDゴシック" panose="020B0400000000000000" pitchFamily="49" charset="-128"/>
                  <a:ea typeface="BIZ UDゴシック" panose="020B0400000000000000" pitchFamily="49" charset="-128"/>
                </a:rPr>
                <a:t>株式会社</a:t>
              </a:r>
              <a:r>
                <a:rPr lang="en-US" altLang="ja-JP" sz="1000" b="0" i="0" strike="noStrike" dirty="0">
                  <a:effectLst/>
                  <a:latin typeface="BIZ UDゴシック" panose="020B0400000000000000" pitchFamily="49" charset="-128"/>
                  <a:ea typeface="BIZ UDゴシック" panose="020B0400000000000000" pitchFamily="49" charset="-128"/>
                </a:rPr>
                <a:t>OUI</a:t>
              </a:r>
            </a:p>
          </p:txBody>
        </p:sp>
      </p:grpSp>
      <p:sp>
        <p:nvSpPr>
          <p:cNvPr id="4" name="スライド番号プレースホルダー 3">
            <a:extLst>
              <a:ext uri="{FF2B5EF4-FFF2-40B4-BE49-F238E27FC236}">
                <a16:creationId xmlns:a16="http://schemas.microsoft.com/office/drawing/2014/main" id="{D22FD68F-9B3A-4CD6-9EA2-0D98974D73E6}"/>
              </a:ext>
            </a:extLst>
          </p:cNvPr>
          <p:cNvSpPr>
            <a:spLocks noGrp="1"/>
          </p:cNvSpPr>
          <p:nvPr>
            <p:ph type="sldNum" sz="quarter" idx="12"/>
          </p:nvPr>
        </p:nvSpPr>
        <p:spPr/>
        <p:txBody>
          <a:bodyPr/>
          <a:lstStyle/>
          <a:p>
            <a:fld id="{29F2EF1E-626E-4657-9017-205445D3C8E1}" type="slidenum">
              <a:rPr kumimoji="1" lang="ja-JP" altLang="en-US" smtClean="0"/>
              <a:t>111</a:t>
            </a:fld>
            <a:endParaRPr kumimoji="1" lang="ja-JP" altLang="en-US" dirty="0"/>
          </a:p>
        </p:txBody>
      </p:sp>
      <p:sp>
        <p:nvSpPr>
          <p:cNvPr id="66" name="テキスト ボックス 65">
            <a:extLst>
              <a:ext uri="{FF2B5EF4-FFF2-40B4-BE49-F238E27FC236}">
                <a16:creationId xmlns:a16="http://schemas.microsoft.com/office/drawing/2014/main" id="{24417745-C128-4C13-812B-0F6F41109CD3}"/>
              </a:ext>
            </a:extLst>
          </p:cNvPr>
          <p:cNvSpPr txBox="1"/>
          <p:nvPr/>
        </p:nvSpPr>
        <p:spPr>
          <a:xfrm>
            <a:off x="5769244" y="590242"/>
            <a:ext cx="4065301" cy="261610"/>
          </a:xfrm>
          <a:prstGeom prst="rect">
            <a:avLst/>
          </a:prstGeom>
          <a:noFill/>
        </p:spPr>
        <p:txBody>
          <a:bodyPr wrap="square">
            <a:spAutoFit/>
          </a:bodyPr>
          <a:lstStyle/>
          <a:p>
            <a:pPr algn="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Reborn Challenge Journal vol.01</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03</a:t>
            </a:r>
            <a:r>
              <a:rPr lang="ja-JP" altLang="en-US" sz="1100" dirty="0">
                <a:latin typeface="BIZ UDPゴシック" panose="020B0400000000000000" pitchFamily="50" charset="-128"/>
                <a:ea typeface="BIZ UDPゴシック" panose="020B0400000000000000" pitchFamily="50" charset="-128"/>
              </a:rPr>
              <a:t>をもとに作成）</a:t>
            </a:r>
          </a:p>
        </p:txBody>
      </p:sp>
    </p:spTree>
    <p:extLst>
      <p:ext uri="{BB962C8B-B14F-4D97-AF65-F5344CB8AC3E}">
        <p14:creationId xmlns:p14="http://schemas.microsoft.com/office/powerpoint/2010/main" val="3149336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④</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中小企業参画促進</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591276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府内中小企業へのビジネスチャンスの提供（万博商談もずやんモール）</a:t>
            </a:r>
          </a:p>
        </p:txBody>
      </p:sp>
      <p:sp>
        <p:nvSpPr>
          <p:cNvPr id="23" name="楕円 22">
            <a:extLst>
              <a:ext uri="{FF2B5EF4-FFF2-40B4-BE49-F238E27FC236}">
                <a16:creationId xmlns:a16="http://schemas.microsoft.com/office/drawing/2014/main" id="{33615015-730F-4FD2-AF18-C76958D0B5A2}"/>
              </a:ext>
            </a:extLst>
          </p:cNvPr>
          <p:cNvSpPr/>
          <p:nvPr/>
        </p:nvSpPr>
        <p:spPr>
          <a:xfrm>
            <a:off x="161534" y="955901"/>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9" name="テキスト ボックス 8">
            <a:extLst>
              <a:ext uri="{FF2B5EF4-FFF2-40B4-BE49-F238E27FC236}">
                <a16:creationId xmlns:a16="http://schemas.microsoft.com/office/drawing/2014/main" id="{FF74E270-D71D-44C9-B720-223E7AF19A45}"/>
              </a:ext>
            </a:extLst>
          </p:cNvPr>
          <p:cNvSpPr txBox="1"/>
          <p:nvPr/>
        </p:nvSpPr>
        <p:spPr>
          <a:xfrm>
            <a:off x="313609" y="1398198"/>
            <a:ext cx="9177113" cy="1200329"/>
          </a:xfrm>
          <a:prstGeom prst="rect">
            <a:avLst/>
          </a:prstGeom>
          <a:noFill/>
        </p:spPr>
        <p:txBody>
          <a:bodyPr wrap="square">
            <a:spAutoFit/>
          </a:bodyPr>
          <a:lstStyle/>
          <a:p>
            <a:endParaRPr lang="en-US" altLang="ja-JP" sz="1100"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▶府内中小企業等の物品・サービス情報等を発信し、ビジネスチャンスを創出</a:t>
            </a:r>
          </a:p>
          <a:p>
            <a:r>
              <a:rPr lang="ja-JP" altLang="en-US" sz="1200" dirty="0">
                <a:latin typeface="BIZ UDゴシック" panose="020B0400000000000000" pitchFamily="49" charset="-128"/>
                <a:ea typeface="BIZ UDゴシック"/>
              </a:rPr>
              <a:t>・万博に向けて発生するさまざまな需要・調達を地元大阪の中小企業が取り込めるよう受発注を支援するサイトとして運用を開始</a:t>
            </a:r>
            <a:endParaRPr lang="en-US" altLang="ja-JP" sz="1200" dirty="0">
              <a:latin typeface="BIZ UDゴシック" panose="020B0400000000000000" pitchFamily="49" charset="-128"/>
              <a:ea typeface="BIZ UDゴシック"/>
            </a:endParaRPr>
          </a:p>
          <a:p>
            <a:r>
              <a:rPr lang="ja-JP" altLang="en-US" sz="1200" b="0" i="0" u="none" strike="noStrike" dirty="0">
                <a:effectLst/>
                <a:latin typeface="Arial"/>
                <a:ea typeface="BIZ UDゴシック"/>
                <a:cs typeface="Arial"/>
              </a:rPr>
              <a:t>・</a:t>
            </a:r>
            <a:r>
              <a:rPr lang="ja-JP" altLang="ja-JP" sz="1200" b="0" i="0" u="none" strike="noStrike" dirty="0">
                <a:effectLst/>
                <a:latin typeface="Arial"/>
                <a:ea typeface="BIZ UDゴシック"/>
                <a:cs typeface="Arial"/>
              </a:rPr>
              <a:t>万博会期中は、来阪する国内外のビジネスミッション等に対して</a:t>
            </a:r>
            <a:r>
              <a:rPr lang="ja-JP" altLang="ja-JP" sz="1200" dirty="0">
                <a:latin typeface="Arial"/>
                <a:ea typeface="BIZ UDゴシック"/>
                <a:cs typeface="Arial"/>
              </a:rPr>
              <a:t>府内中小企業を</a:t>
            </a:r>
            <a:r>
              <a:rPr lang="ja-JP" altLang="ja-JP" sz="1200" b="0" i="0" u="none" strike="noStrike" dirty="0">
                <a:effectLst/>
                <a:latin typeface="Arial"/>
                <a:ea typeface="BIZ UDゴシック"/>
                <a:cs typeface="Arial"/>
              </a:rPr>
              <a:t>紹介</a:t>
            </a:r>
            <a:endParaRPr lang="en-US" altLang="ja-JP" sz="1200" dirty="0">
              <a:latin typeface="Arial"/>
              <a:ea typeface="BIZ UDゴシック"/>
              <a:cs typeface="Arial"/>
            </a:endParaRPr>
          </a:p>
          <a:p>
            <a:pPr algn="l" rtl="0" fontAlgn="base"/>
            <a:r>
              <a:rPr lang="ja-JP" altLang="en-US" sz="1200" dirty="0">
                <a:latin typeface="Arial"/>
                <a:ea typeface="BIZ UDゴシック"/>
                <a:cs typeface="Arial"/>
              </a:rPr>
              <a:t>・</a:t>
            </a:r>
            <a:r>
              <a:rPr lang="ja-JP" altLang="en-US" sz="1200" b="0" i="0" u="none" strike="noStrike" dirty="0">
                <a:effectLst/>
                <a:latin typeface="Arial"/>
                <a:ea typeface="BIZ UDゴシック"/>
                <a:cs typeface="Arial"/>
              </a:rPr>
              <a:t>万博閉幕後は、来阪した海外の企業や団体が、帰国後に商談先となる府内中小企業を探索するサイトとして活用</a:t>
            </a:r>
            <a:r>
              <a:rPr lang="ja-JP" altLang="en-US" sz="1200" b="0" i="0" dirty="0">
                <a:effectLst/>
                <a:latin typeface="BIZ UDゴシック" panose="020B0400000000000000" pitchFamily="49" charset="-128"/>
                <a:ea typeface="游ゴシック"/>
              </a:rPr>
              <a:t>​</a:t>
            </a:r>
            <a:endParaRPr lang="en-US" altLang="ja-JP" sz="1200" dirty="0">
              <a:latin typeface="BIZ UDゴシック" panose="020B0400000000000000" pitchFamily="49" charset="-128"/>
              <a:ea typeface="游ゴシック"/>
            </a:endParaRPr>
          </a:p>
          <a:p>
            <a:pPr marL="285750" indent="-285750">
              <a:buFont typeface="Arial" panose="020B0604020202020204" pitchFamily="34" charset="0"/>
              <a:buChar char="•"/>
            </a:pPr>
            <a:endParaRPr lang="en-US" altLang="ja-JP" sz="1100" dirty="0">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8F9AB74D-F6C8-41F0-AC9B-4C498644A8D4}"/>
              </a:ext>
            </a:extLst>
          </p:cNvPr>
          <p:cNvSpPr/>
          <p:nvPr/>
        </p:nvSpPr>
        <p:spPr>
          <a:xfrm>
            <a:off x="4928984" y="2943922"/>
            <a:ext cx="1268590" cy="277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ゴシック" panose="020B0400000000000000" pitchFamily="49" charset="-128"/>
                <a:ea typeface="BIZ UDゴシック" panose="020B0400000000000000" pitchFamily="49" charset="-128"/>
              </a:rPr>
              <a:t>成約例</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3" name="テキスト ボックス 62">
            <a:extLst>
              <a:ext uri="{FF2B5EF4-FFF2-40B4-BE49-F238E27FC236}">
                <a16:creationId xmlns:a16="http://schemas.microsoft.com/office/drawing/2014/main" id="{94B6D669-66DA-4C1A-9823-F4A10654A470}"/>
              </a:ext>
            </a:extLst>
          </p:cNvPr>
          <p:cNvSpPr txBox="1"/>
          <p:nvPr/>
        </p:nvSpPr>
        <p:spPr>
          <a:xfrm>
            <a:off x="4704299" y="4129051"/>
            <a:ext cx="4786424" cy="461665"/>
          </a:xfrm>
          <a:prstGeom prst="rect">
            <a:avLst/>
          </a:prstGeom>
          <a:noFill/>
        </p:spPr>
        <p:txBody>
          <a:bodyPr wrap="square">
            <a:spAutoFit/>
          </a:bodyPr>
          <a:lstStyle/>
          <a:p>
            <a:pPr algn="l" latinLnBrk="1"/>
            <a:r>
              <a:rPr lang="ja-JP" altLang="en-US" sz="1200" i="0" dirty="0">
                <a:effectLst/>
                <a:latin typeface="BIZ UDゴシック" panose="020B0400000000000000" pitchFamily="49" charset="-128"/>
                <a:ea typeface="BIZ UDゴシック" panose="020B0400000000000000" pitchFamily="49" charset="-128"/>
              </a:rPr>
              <a:t>低コスト、短期間で製作可能な展示会ブースの製作ノウハウが評価され、参加国の商業ブース製作を受注</a:t>
            </a:r>
          </a:p>
        </p:txBody>
      </p:sp>
      <p:sp>
        <p:nvSpPr>
          <p:cNvPr id="64" name="正方形/長方形 63">
            <a:extLst>
              <a:ext uri="{FF2B5EF4-FFF2-40B4-BE49-F238E27FC236}">
                <a16:creationId xmlns:a16="http://schemas.microsoft.com/office/drawing/2014/main" id="{51F40DAF-B4C0-465A-939D-F6623917F250}"/>
              </a:ext>
            </a:extLst>
          </p:cNvPr>
          <p:cNvSpPr/>
          <p:nvPr/>
        </p:nvSpPr>
        <p:spPr>
          <a:xfrm>
            <a:off x="4008117" y="3576542"/>
            <a:ext cx="3096000" cy="360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chorCtr="0">
            <a:spAutoFit/>
          </a:bodyPr>
          <a:lstStyle/>
          <a:p>
            <a:pPr lvl="0" defTabSz="914400">
              <a:defRPr/>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491BB579-D7FF-4626-AB9F-F4870AD76021}"/>
              </a:ext>
            </a:extLst>
          </p:cNvPr>
          <p:cNvGrpSpPr/>
          <p:nvPr/>
        </p:nvGrpSpPr>
        <p:grpSpPr>
          <a:xfrm>
            <a:off x="4429290" y="3359561"/>
            <a:ext cx="2706456" cy="649699"/>
            <a:chOff x="3648305" y="4252502"/>
            <a:chExt cx="2706456" cy="649699"/>
          </a:xfrm>
        </p:grpSpPr>
        <p:sp>
          <p:nvSpPr>
            <p:cNvPr id="65" name="テキスト ボックス 64">
              <a:extLst>
                <a:ext uri="{FF2B5EF4-FFF2-40B4-BE49-F238E27FC236}">
                  <a16:creationId xmlns:a16="http://schemas.microsoft.com/office/drawing/2014/main" id="{C8A99D90-A566-467B-A600-ED4116C22B8C}"/>
                </a:ext>
              </a:extLst>
            </p:cNvPr>
            <p:cNvSpPr txBox="1"/>
            <p:nvPr/>
          </p:nvSpPr>
          <p:spPr>
            <a:xfrm>
              <a:off x="4208210" y="4252502"/>
              <a:ext cx="144824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発注者</a:t>
              </a:r>
            </a:p>
          </p:txBody>
        </p:sp>
        <p:sp>
          <p:nvSpPr>
            <p:cNvPr id="66" name="テキスト ボックス 65">
              <a:extLst>
                <a:ext uri="{FF2B5EF4-FFF2-40B4-BE49-F238E27FC236}">
                  <a16:creationId xmlns:a16="http://schemas.microsoft.com/office/drawing/2014/main" id="{1DDE69ED-F38E-4656-894D-77843BF8FD94}"/>
                </a:ext>
              </a:extLst>
            </p:cNvPr>
            <p:cNvSpPr txBox="1"/>
            <p:nvPr/>
          </p:nvSpPr>
          <p:spPr>
            <a:xfrm>
              <a:off x="3648305" y="4471314"/>
              <a:ext cx="2706456"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t>イエメン共和国（中東）</a:t>
              </a:r>
              <a:endParaRPr lang="en-US" altLang="ja-JP" sz="1100" dirty="0"/>
            </a:p>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ジンバブエ</a:t>
              </a:r>
              <a:r>
                <a:rPr lang="ja-JP" altLang="en-US" sz="1100" dirty="0"/>
                <a:t>共和国（アフリカ）</a:t>
              </a:r>
            </a:p>
          </p:txBody>
        </p:sp>
      </p:grpSp>
      <p:grpSp>
        <p:nvGrpSpPr>
          <p:cNvPr id="3" name="グループ化 2">
            <a:extLst>
              <a:ext uri="{FF2B5EF4-FFF2-40B4-BE49-F238E27FC236}">
                <a16:creationId xmlns:a16="http://schemas.microsoft.com/office/drawing/2014/main" id="{06E45E41-212E-42E8-AB2B-4F959333DC23}"/>
              </a:ext>
            </a:extLst>
          </p:cNvPr>
          <p:cNvGrpSpPr/>
          <p:nvPr/>
        </p:nvGrpSpPr>
        <p:grpSpPr>
          <a:xfrm>
            <a:off x="7167374" y="3369913"/>
            <a:ext cx="2132383" cy="647505"/>
            <a:chOff x="3973300" y="5181736"/>
            <a:chExt cx="2132383" cy="647505"/>
          </a:xfrm>
        </p:grpSpPr>
        <p:sp>
          <p:nvSpPr>
            <p:cNvPr id="67" name="テキスト ボックス 66">
              <a:extLst>
                <a:ext uri="{FF2B5EF4-FFF2-40B4-BE49-F238E27FC236}">
                  <a16:creationId xmlns:a16="http://schemas.microsoft.com/office/drawing/2014/main" id="{4FB5785E-492F-4779-A09B-8F75EB40307A}"/>
                </a:ext>
              </a:extLst>
            </p:cNvPr>
            <p:cNvSpPr txBox="1"/>
            <p:nvPr/>
          </p:nvSpPr>
          <p:spPr>
            <a:xfrm>
              <a:off x="4315369" y="5181736"/>
              <a:ext cx="1448243" cy="276999"/>
            </a:xfrm>
            <a:prstGeom prst="rect">
              <a:avLst/>
            </a:prstGeom>
            <a:noFill/>
          </p:spPr>
          <p:txBody>
            <a:bodyPr wrap="square">
              <a:spAutoFit/>
            </a:bodyPr>
            <a:lstStyle>
              <a:defPPr>
                <a:defRPr lang="ja-JP"/>
              </a:defPPr>
              <a:lvl1pPr algn="ctr">
                <a:defRPr sz="2400" b="1">
                  <a:latin typeface="BIZ UDゴシック" panose="020B0400000000000000" pitchFamily="49" charset="-128"/>
                  <a:ea typeface="BIZ UDゴシック" panose="020B0400000000000000" pitchFamily="49" charset="-128"/>
                </a:defRPr>
              </a:lvl1pPr>
            </a:lstStyle>
            <a:p>
              <a:r>
                <a:rPr lang="ja-JP" altLang="en-US" sz="1200" dirty="0"/>
                <a:t>受注者</a:t>
              </a:r>
            </a:p>
          </p:txBody>
        </p:sp>
        <p:sp>
          <p:nvSpPr>
            <p:cNvPr id="68" name="テキスト ボックス 67">
              <a:extLst>
                <a:ext uri="{FF2B5EF4-FFF2-40B4-BE49-F238E27FC236}">
                  <a16:creationId xmlns:a16="http://schemas.microsoft.com/office/drawing/2014/main" id="{AF73A70A-B1F9-46A5-A9F2-85D2F6F553C6}"/>
                </a:ext>
              </a:extLst>
            </p:cNvPr>
            <p:cNvSpPr txBox="1"/>
            <p:nvPr/>
          </p:nvSpPr>
          <p:spPr>
            <a:xfrm>
              <a:off x="3973300" y="5398354"/>
              <a:ext cx="2132383" cy="430887"/>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株式会社オージャスト</a:t>
              </a:r>
              <a:endParaRPr lang="en-US" altLang="ja-JP" sz="1100" dirty="0">
                <a:latin typeface="BIZ UDゴシック" panose="020B0400000000000000" pitchFamily="49" charset="-128"/>
                <a:ea typeface="BIZ UDゴシック" panose="020B0400000000000000" pitchFamily="49" charset="-128"/>
              </a:endParaRPr>
            </a:p>
            <a:p>
              <a:pPr marL="0" indent="0" algn="ctr">
                <a:lnSpc>
                  <a:spcPct val="100000"/>
                </a:lnSpc>
                <a:buNone/>
              </a:pPr>
              <a:r>
                <a:rPr lang="ja-JP" altLang="en-US" sz="1100" dirty="0">
                  <a:latin typeface="BIZ UDゴシック" panose="020B0400000000000000" pitchFamily="49" charset="-128"/>
                  <a:ea typeface="BIZ UDゴシック" panose="020B0400000000000000" pitchFamily="49" charset="-128"/>
                </a:rPr>
                <a:t>（大阪市東成区）</a:t>
              </a:r>
            </a:p>
          </p:txBody>
        </p:sp>
      </p:grpSp>
      <p:pic>
        <p:nvPicPr>
          <p:cNvPr id="69" name="図 68">
            <a:extLst>
              <a:ext uri="{FF2B5EF4-FFF2-40B4-BE49-F238E27FC236}">
                <a16:creationId xmlns:a16="http://schemas.microsoft.com/office/drawing/2014/main" id="{EAE68796-95AB-45AD-9181-A96A5C88B9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0592" y="4757523"/>
            <a:ext cx="1898760" cy="1424070"/>
          </a:xfrm>
          <a:prstGeom prst="rect">
            <a:avLst/>
          </a:prstGeom>
          <a:effectLst>
            <a:softEdge rad="38100"/>
          </a:effectLst>
        </p:spPr>
      </p:pic>
      <p:pic>
        <p:nvPicPr>
          <p:cNvPr id="70" name="図 69">
            <a:extLst>
              <a:ext uri="{FF2B5EF4-FFF2-40B4-BE49-F238E27FC236}">
                <a16:creationId xmlns:a16="http://schemas.microsoft.com/office/drawing/2014/main" id="{D7CAACDE-3209-469C-8711-E8AD5D6C15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4351" y="4757522"/>
            <a:ext cx="1846902" cy="1424071"/>
          </a:xfrm>
          <a:prstGeom prst="rect">
            <a:avLst/>
          </a:prstGeom>
          <a:effectLst>
            <a:softEdge rad="38100"/>
          </a:effectLst>
        </p:spPr>
      </p:pic>
      <p:sp>
        <p:nvSpPr>
          <p:cNvPr id="71" name="テキスト ボックス 70">
            <a:extLst>
              <a:ext uri="{FF2B5EF4-FFF2-40B4-BE49-F238E27FC236}">
                <a16:creationId xmlns:a16="http://schemas.microsoft.com/office/drawing/2014/main" id="{DFEE17E2-7A63-4BBE-84B1-CCC9C81171D1}"/>
              </a:ext>
            </a:extLst>
          </p:cNvPr>
          <p:cNvSpPr txBox="1"/>
          <p:nvPr/>
        </p:nvSpPr>
        <p:spPr>
          <a:xfrm>
            <a:off x="4678935" y="6195065"/>
            <a:ext cx="2225905" cy="4001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デザイン性の高い</a:t>
            </a:r>
            <a:endParaRPr lang="en-US" altLang="ja-JP" sz="1000" dirty="0"/>
          </a:p>
          <a:p>
            <a:pPr marL="0" indent="0" algn="ctr">
              <a:lnSpc>
                <a:spcPct val="100000"/>
              </a:lnSpc>
              <a:buNone/>
            </a:pPr>
            <a:r>
              <a:rPr lang="ja-JP" altLang="en-US" sz="1000" dirty="0"/>
              <a:t>イエメンパビリオン商業ブース</a:t>
            </a:r>
          </a:p>
        </p:txBody>
      </p:sp>
      <p:sp>
        <p:nvSpPr>
          <p:cNvPr id="72" name="テキスト ボックス 71">
            <a:extLst>
              <a:ext uri="{FF2B5EF4-FFF2-40B4-BE49-F238E27FC236}">
                <a16:creationId xmlns:a16="http://schemas.microsoft.com/office/drawing/2014/main" id="{F11FB960-5967-465E-88C8-838B92E46572}"/>
              </a:ext>
            </a:extLst>
          </p:cNvPr>
          <p:cNvSpPr txBox="1"/>
          <p:nvPr/>
        </p:nvSpPr>
        <p:spPr>
          <a:xfrm>
            <a:off x="6917843" y="6190822"/>
            <a:ext cx="2739918" cy="40011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現地の風景が表現された</a:t>
            </a:r>
            <a:endParaRPr lang="en-US" altLang="ja-JP" sz="1000" dirty="0"/>
          </a:p>
          <a:p>
            <a:pPr marL="0" indent="0" algn="ctr">
              <a:lnSpc>
                <a:spcPct val="100000"/>
              </a:lnSpc>
              <a:buNone/>
            </a:pPr>
            <a:r>
              <a:rPr lang="ja-JP" altLang="en-US" sz="1000" dirty="0"/>
              <a:t>ジンバブエパビリオン商業ブース</a:t>
            </a:r>
          </a:p>
        </p:txBody>
      </p:sp>
      <p:sp>
        <p:nvSpPr>
          <p:cNvPr id="73" name="大かっこ 72">
            <a:extLst>
              <a:ext uri="{FF2B5EF4-FFF2-40B4-BE49-F238E27FC236}">
                <a16:creationId xmlns:a16="http://schemas.microsoft.com/office/drawing/2014/main" id="{22881314-942D-4F64-B073-26A8BEF6968A}"/>
              </a:ext>
            </a:extLst>
          </p:cNvPr>
          <p:cNvSpPr/>
          <p:nvPr/>
        </p:nvSpPr>
        <p:spPr>
          <a:xfrm>
            <a:off x="4615987" y="4129051"/>
            <a:ext cx="4952422" cy="619242"/>
          </a:xfrm>
          <a:prstGeom prst="bracketPair">
            <a:avLst>
              <a:gd name="adj" fmla="val 10514"/>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400"/>
          </a:p>
        </p:txBody>
      </p:sp>
      <p:sp>
        <p:nvSpPr>
          <p:cNvPr id="5" name="スライド番号プレースホルダー 4">
            <a:extLst>
              <a:ext uri="{FF2B5EF4-FFF2-40B4-BE49-F238E27FC236}">
                <a16:creationId xmlns:a16="http://schemas.microsoft.com/office/drawing/2014/main" id="{1340EEBE-8940-4490-BEC3-544DB6452BF6}"/>
              </a:ext>
            </a:extLst>
          </p:cNvPr>
          <p:cNvSpPr>
            <a:spLocks noGrp="1"/>
          </p:cNvSpPr>
          <p:nvPr>
            <p:ph type="sldNum" sz="quarter" idx="12"/>
          </p:nvPr>
        </p:nvSpPr>
        <p:spPr/>
        <p:txBody>
          <a:bodyPr/>
          <a:lstStyle/>
          <a:p>
            <a:fld id="{29F2EF1E-626E-4657-9017-205445D3C8E1}" type="slidenum">
              <a:rPr kumimoji="1" lang="ja-JP" altLang="en-US" smtClean="0"/>
              <a:t>112</a:t>
            </a:fld>
            <a:endParaRPr kumimoji="1" lang="ja-JP" altLang="en-US" dirty="0"/>
          </a:p>
        </p:txBody>
      </p:sp>
      <p:sp>
        <p:nvSpPr>
          <p:cNvPr id="32" name="テキスト ボックス 31">
            <a:extLst>
              <a:ext uri="{FF2B5EF4-FFF2-40B4-BE49-F238E27FC236}">
                <a16:creationId xmlns:a16="http://schemas.microsoft.com/office/drawing/2014/main" id="{A83CE043-6ABD-4AED-B0C6-9189635514CE}"/>
              </a:ext>
            </a:extLst>
          </p:cNvPr>
          <p:cNvSpPr txBox="1"/>
          <p:nvPr/>
        </p:nvSpPr>
        <p:spPr>
          <a:xfrm>
            <a:off x="382725" y="3498060"/>
            <a:ext cx="3985151" cy="1569660"/>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a:lnSpc>
                <a:spcPct val="100000"/>
              </a:lnSpc>
            </a:pPr>
            <a:r>
              <a:rPr lang="ja-JP" altLang="en-US" sz="1200" dirty="0"/>
              <a:t>総閲覧数：</a:t>
            </a:r>
            <a:r>
              <a:rPr lang="en-US" altLang="ja-JP" sz="1200" dirty="0"/>
              <a:t>89,721</a:t>
            </a:r>
            <a:r>
              <a:rPr lang="ja-JP" altLang="en-US" sz="1200" dirty="0"/>
              <a:t>（うち海外</a:t>
            </a:r>
            <a:r>
              <a:rPr lang="en-US" altLang="ja-JP" sz="1200" dirty="0"/>
              <a:t>5,421:140</a:t>
            </a:r>
            <a:r>
              <a:rPr lang="ja-JP" altLang="en-US" sz="1200" dirty="0"/>
              <a:t>か国）</a:t>
            </a:r>
            <a:endParaRPr lang="en-US" altLang="ja-JP" sz="1200" dirty="0"/>
          </a:p>
          <a:p>
            <a:pPr>
              <a:lnSpc>
                <a:spcPct val="100000"/>
              </a:lnSpc>
            </a:pPr>
            <a:endParaRPr lang="en-US" altLang="ja-JP" sz="1200" dirty="0"/>
          </a:p>
          <a:p>
            <a:pPr>
              <a:lnSpc>
                <a:spcPct val="100000"/>
              </a:lnSpc>
            </a:pPr>
            <a:r>
              <a:rPr lang="ja-JP" altLang="en-US" sz="1200" dirty="0"/>
              <a:t>海外ミッション団等への紹介数：</a:t>
            </a:r>
            <a:r>
              <a:rPr lang="en-US" altLang="ja-JP" sz="1200" dirty="0"/>
              <a:t>2,984</a:t>
            </a:r>
            <a:r>
              <a:rPr lang="ja-JP" altLang="en-US" sz="1200" dirty="0"/>
              <a:t>件</a:t>
            </a:r>
            <a:endParaRPr lang="en-US" altLang="ja-JP" sz="1200" dirty="0"/>
          </a:p>
          <a:p>
            <a:pPr marL="0" indent="0">
              <a:lnSpc>
                <a:spcPct val="100000"/>
              </a:lnSpc>
              <a:buNone/>
            </a:pPr>
            <a:endParaRPr lang="en-US" altLang="ja-JP" sz="1200" dirty="0"/>
          </a:p>
          <a:p>
            <a:pPr>
              <a:lnSpc>
                <a:spcPct val="100000"/>
              </a:lnSpc>
            </a:pPr>
            <a:r>
              <a:rPr lang="ja-JP" altLang="en-US" sz="1200" dirty="0"/>
              <a:t>海外からの企業探索等に係る問い合わせ及び商談件数：</a:t>
            </a:r>
            <a:r>
              <a:rPr lang="en-US" altLang="ja-JP" sz="1200" dirty="0"/>
              <a:t>60</a:t>
            </a:r>
            <a:r>
              <a:rPr lang="ja-JP" altLang="en-US" sz="1200" dirty="0"/>
              <a:t>件（うち成約件数：</a:t>
            </a:r>
            <a:r>
              <a:rPr lang="en-US" altLang="ja-JP" sz="1200" dirty="0"/>
              <a:t>27</a:t>
            </a:r>
            <a:r>
              <a:rPr lang="ja-JP" altLang="en-US" sz="1200" dirty="0"/>
              <a:t>件）</a:t>
            </a:r>
            <a:r>
              <a:rPr lang="en-US" altLang="ja-JP" sz="1200" dirty="0"/>
              <a:t>※</a:t>
            </a:r>
            <a:r>
              <a:rPr lang="ja-JP" altLang="en-US" sz="1200" dirty="0"/>
              <a:t>府把握分</a:t>
            </a:r>
            <a:endParaRPr lang="en-US" altLang="ja-JP" sz="1200" dirty="0"/>
          </a:p>
          <a:p>
            <a:pPr>
              <a:lnSpc>
                <a:spcPct val="100000"/>
              </a:lnSpc>
              <a:buFont typeface="Wingdings" panose="05000000000000000000" pitchFamily="2" charset="2"/>
              <a:buChar char="ü"/>
            </a:pPr>
            <a:endParaRPr lang="en-US" altLang="ja-JP" sz="1200" dirty="0"/>
          </a:p>
          <a:p>
            <a:pPr>
              <a:lnSpc>
                <a:spcPct val="100000"/>
              </a:lnSpc>
            </a:pPr>
            <a:r>
              <a:rPr lang="ja-JP" altLang="en-US" sz="1200" dirty="0"/>
              <a:t>登録府内企業等数：</a:t>
            </a:r>
            <a:r>
              <a:rPr lang="en-US" altLang="ja-JP" sz="1200" dirty="0"/>
              <a:t>1,941</a:t>
            </a:r>
            <a:r>
              <a:rPr lang="ja-JP" altLang="en-US" sz="1200" dirty="0"/>
              <a:t>社</a:t>
            </a:r>
          </a:p>
        </p:txBody>
      </p:sp>
      <p:sp>
        <p:nvSpPr>
          <p:cNvPr id="33" name="正方形/長方形 32">
            <a:extLst>
              <a:ext uri="{FF2B5EF4-FFF2-40B4-BE49-F238E27FC236}">
                <a16:creationId xmlns:a16="http://schemas.microsoft.com/office/drawing/2014/main" id="{B2D81DAF-C8FA-4E78-844B-0045DE742684}"/>
              </a:ext>
            </a:extLst>
          </p:cNvPr>
          <p:cNvSpPr/>
          <p:nvPr/>
        </p:nvSpPr>
        <p:spPr>
          <a:xfrm>
            <a:off x="446235" y="2943922"/>
            <a:ext cx="2706686" cy="277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活用実績（令和</a:t>
            </a:r>
            <a:r>
              <a:rPr kumimoji="1" lang="en-US" altLang="ja-JP" sz="1200" dirty="0">
                <a:solidFill>
                  <a:schemeClr val="tx1"/>
                </a:solidFill>
                <a:latin typeface="BIZ UDゴシック" panose="020B0400000000000000" pitchFamily="49" charset="-128"/>
                <a:ea typeface="BIZ UDゴシック" panose="020B0400000000000000" pitchFamily="49" charset="-128"/>
              </a:rPr>
              <a:t>7</a:t>
            </a:r>
            <a:r>
              <a:rPr kumimoji="1" lang="ja-JP" altLang="en-US" sz="1200" dirty="0">
                <a:solidFill>
                  <a:schemeClr val="tx1"/>
                </a:solidFill>
                <a:latin typeface="BIZ UDゴシック" panose="020B0400000000000000" pitchFamily="49" charset="-128"/>
                <a:ea typeface="BIZ UDゴシック" panose="020B0400000000000000" pitchFamily="49" charset="-128"/>
              </a:rPr>
              <a:t>年</a:t>
            </a:r>
            <a:r>
              <a:rPr kumimoji="1" lang="en-US" altLang="ja-JP" sz="1200" dirty="0">
                <a:solidFill>
                  <a:schemeClr val="tx1"/>
                </a:solidFill>
                <a:latin typeface="BIZ UDゴシック" panose="020B0400000000000000" pitchFamily="49" charset="-128"/>
                <a:ea typeface="BIZ UDゴシック" panose="020B0400000000000000" pitchFamily="49" charset="-128"/>
              </a:rPr>
              <a:t>10</a:t>
            </a:r>
            <a:r>
              <a:rPr kumimoji="1" lang="ja-JP" altLang="en-US" sz="1200" dirty="0">
                <a:solidFill>
                  <a:schemeClr val="tx1"/>
                </a:solidFill>
                <a:latin typeface="BIZ UDゴシック" panose="020B0400000000000000" pitchFamily="49" charset="-128"/>
                <a:ea typeface="BIZ UDゴシック" panose="020B0400000000000000" pitchFamily="49" charset="-128"/>
              </a:rPr>
              <a:t>月</a:t>
            </a:r>
            <a:r>
              <a:rPr kumimoji="1" lang="en-US" altLang="ja-JP" sz="1200" dirty="0">
                <a:solidFill>
                  <a:schemeClr val="tx1"/>
                </a:solidFill>
                <a:latin typeface="BIZ UDゴシック" panose="020B0400000000000000" pitchFamily="49" charset="-128"/>
                <a:ea typeface="BIZ UDゴシック" panose="020B0400000000000000" pitchFamily="49" charset="-128"/>
              </a:rPr>
              <a:t>13</a:t>
            </a:r>
            <a:r>
              <a:rPr kumimoji="1" lang="ja-JP" altLang="en-US" sz="1200" dirty="0">
                <a:solidFill>
                  <a:schemeClr val="tx1"/>
                </a:solidFill>
                <a:latin typeface="BIZ UDゴシック" panose="020B0400000000000000" pitchFamily="49" charset="-128"/>
                <a:ea typeface="BIZ UDゴシック" panose="020B0400000000000000" pitchFamily="49" charset="-128"/>
              </a:rPr>
              <a:t>日時点）</a:t>
            </a:r>
          </a:p>
        </p:txBody>
      </p:sp>
    </p:spTree>
    <p:extLst>
      <p:ext uri="{BB962C8B-B14F-4D97-AF65-F5344CB8AC3E}">
        <p14:creationId xmlns:p14="http://schemas.microsoft.com/office/powerpoint/2010/main" val="17857921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⑤</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物流交通対策</a:t>
            </a:r>
          </a:p>
        </p:txBody>
      </p:sp>
      <p:sp>
        <p:nvSpPr>
          <p:cNvPr id="27" name="楕円 26">
            <a:extLst>
              <a:ext uri="{FF2B5EF4-FFF2-40B4-BE49-F238E27FC236}">
                <a16:creationId xmlns:a16="http://schemas.microsoft.com/office/drawing/2014/main" id="{7A89E031-16AC-452F-9714-9EF5A357340B}"/>
              </a:ext>
            </a:extLst>
          </p:cNvPr>
          <p:cNvSpPr/>
          <p:nvPr/>
        </p:nvSpPr>
        <p:spPr>
          <a:xfrm>
            <a:off x="180308" y="877990"/>
            <a:ext cx="2380911"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□万博開催時の物流交通対策</a:t>
            </a:r>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D6B5388-8669-4D66-BCA0-40EA4DDB9EC4}"/>
              </a:ext>
            </a:extLst>
          </p:cNvPr>
          <p:cNvSpPr txBox="1"/>
          <p:nvPr/>
        </p:nvSpPr>
        <p:spPr>
          <a:xfrm>
            <a:off x="180308" y="1305913"/>
            <a:ext cx="9273408" cy="461665"/>
          </a:xfrm>
          <a:prstGeom prst="rect">
            <a:avLst/>
          </a:prstGeom>
          <a:noFill/>
        </p:spPr>
        <p:txBody>
          <a:bodyPr wrap="square" rtlCol="0">
            <a:spAutoFit/>
          </a:bodyPr>
          <a:lstStyle/>
          <a:p>
            <a:pPr marL="92075" indent="-92075"/>
            <a:r>
              <a:rPr lang="ja-JP" altLang="en-US" sz="1200" dirty="0">
                <a:latin typeface="BIZ UDPゴシック" panose="020B0400000000000000" pitchFamily="50" charset="-128"/>
                <a:ea typeface="BIZ UDPゴシック" panose="020B0400000000000000" pitchFamily="50" charset="-128"/>
              </a:rPr>
              <a:t>・万博工事期間中及び万博会期中の万博関連車両の円滑な交通を確保するとともに、港湾関係者と協議・調整を行い、物流交通対策を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実施することで夢洲周辺の物流車両の渋滞緩和を図った</a:t>
            </a:r>
          </a:p>
        </p:txBody>
      </p:sp>
      <p:pic>
        <p:nvPicPr>
          <p:cNvPr id="31" name="図 30">
            <a:extLst>
              <a:ext uri="{FF2B5EF4-FFF2-40B4-BE49-F238E27FC236}">
                <a16:creationId xmlns:a16="http://schemas.microsoft.com/office/drawing/2014/main" id="{A55A9E20-785D-42C5-B468-8E59F99D46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939" y="1928129"/>
            <a:ext cx="8086616" cy="5043087"/>
          </a:xfrm>
          <a:prstGeom prst="rect">
            <a:avLst/>
          </a:prstGeom>
        </p:spPr>
      </p:pic>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113</a:t>
            </a:fld>
            <a:endParaRPr kumimoji="1" lang="ja-JP" altLang="en-US" dirty="0"/>
          </a:p>
        </p:txBody>
      </p:sp>
      <p:sp>
        <p:nvSpPr>
          <p:cNvPr id="8" name="楕円 7">
            <a:extLst>
              <a:ext uri="{FF2B5EF4-FFF2-40B4-BE49-F238E27FC236}">
                <a16:creationId xmlns:a16="http://schemas.microsoft.com/office/drawing/2014/main" id="{C1150F64-DEB9-42D5-BC57-CDCB4FCE5477}"/>
              </a:ext>
            </a:extLst>
          </p:cNvPr>
          <p:cNvSpPr/>
          <p:nvPr/>
        </p:nvSpPr>
        <p:spPr>
          <a:xfrm flipV="1">
            <a:off x="180309" y="733303"/>
            <a:ext cx="238091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8897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（１）　</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ア～フ</a:t>
            </a:r>
            <a:endPar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114</a:t>
            </a:fld>
            <a:endParaRPr kumimoji="1" lang="ja-JP" altLang="en-US" dirty="0"/>
          </a:p>
        </p:txBody>
      </p:sp>
      <p:graphicFrame>
        <p:nvGraphicFramePr>
          <p:cNvPr id="8" name="表 7">
            <a:extLst>
              <a:ext uri="{FF2B5EF4-FFF2-40B4-BE49-F238E27FC236}">
                <a16:creationId xmlns:a16="http://schemas.microsoft.com/office/drawing/2014/main" id="{437C5ECC-BAFD-4AE6-A283-13518930172A}"/>
              </a:ext>
            </a:extLst>
          </p:cNvPr>
          <p:cNvGraphicFramePr>
            <a:graphicFrameLocks noGrp="1"/>
          </p:cNvGraphicFramePr>
          <p:nvPr>
            <p:extLst>
              <p:ext uri="{D42A27DB-BD31-4B8C-83A1-F6EECF244321}">
                <p14:modId xmlns:p14="http://schemas.microsoft.com/office/powerpoint/2010/main" val="1641362224"/>
              </p:ext>
            </p:extLst>
          </p:nvPr>
        </p:nvGraphicFramePr>
        <p:xfrm>
          <a:off x="290773" y="550078"/>
          <a:ext cx="9499076" cy="6354746"/>
        </p:xfrm>
        <a:graphic>
          <a:graphicData uri="http://schemas.openxmlformats.org/drawingml/2006/table">
            <a:tbl>
              <a:tblPr/>
              <a:tblGrid>
                <a:gridCol w="1762913">
                  <a:extLst>
                    <a:ext uri="{9D8B030D-6E8A-4147-A177-3AD203B41FA5}">
                      <a16:colId xmlns:a16="http://schemas.microsoft.com/office/drawing/2014/main" val="1833842138"/>
                    </a:ext>
                  </a:extLst>
                </a:gridCol>
                <a:gridCol w="5728874">
                  <a:extLst>
                    <a:ext uri="{9D8B030D-6E8A-4147-A177-3AD203B41FA5}">
                      <a16:colId xmlns:a16="http://schemas.microsoft.com/office/drawing/2014/main" val="929914761"/>
                    </a:ext>
                  </a:extLst>
                </a:gridCol>
                <a:gridCol w="2007289">
                  <a:extLst>
                    <a:ext uri="{9D8B030D-6E8A-4147-A177-3AD203B41FA5}">
                      <a16:colId xmlns:a16="http://schemas.microsoft.com/office/drawing/2014/main" val="4047333178"/>
                    </a:ext>
                  </a:extLst>
                </a:gridCol>
              </a:tblGrid>
              <a:tr h="175653">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3814" marR="3814" marT="3814"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29687857"/>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アカデミア</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学問や研究に専念し、追求している環境（機関）。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1-②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次世代ヘルスケア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434269782"/>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アスマイル</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大阪府が提供する健康づくりアプリ。歩数や健康診断の受診などにより獲得したポイントで、抽選に参加できる仕組み。</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1-②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次世代ヘルスケア</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971374209"/>
                  </a:ext>
                </a:extLst>
              </a:tr>
              <a:tr h="330878">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エコシステム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複数の企業や人材、支援機関などが相互に関連し、相互作用によりベンチャー企業やイノベーションが次々生み出される環境。</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668463672"/>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大阪プロダクツ</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府内企業のバイオプラスチック製品。</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905560135"/>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大阪湾</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大阪湾の沿岸をブルーカーボン生態系（藻場・干潟等）の回廊（コリドー）でつなぐことをめざす構想。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3-④</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大阪湾</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78755821"/>
                  </a:ext>
                </a:extLst>
              </a:tr>
              <a:tr h="445254">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カーボンニュートラル（</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CN</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地球温暖化の原因となる二酸化炭素などの温室効果ガスの排出量を実質的にゼロに抑えること。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554567090"/>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けいはんな学研都市</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京都、大阪、奈良の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府県にまたがる京阪奈の緑豊かな丘陵において、関西文化学術研究都市建設促進法に基づき、建設・整備を進めているサイエンスシティ。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6-①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学び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481938242"/>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サーベイランス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 感染症・環境汚染・経済などの動向について継続的・体系的に調査・監視を行うこと。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7-③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感染症対策の強化・衛生対策の実施</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468977151"/>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サイクルライン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lvl="0" algn="l">
                        <a:lnSpc>
                          <a:spcPct val="100000"/>
                        </a:lnSpc>
                        <a:spcBef>
                          <a:spcPts val="0"/>
                        </a:spcBef>
                        <a:spcAft>
                          <a:spcPts val="0"/>
                        </a:spcAft>
                        <a:buNone/>
                      </a:pPr>
                      <a:r>
                        <a:rPr lang="ja-JP" altLang="ja-JP" sz="1000" b="0" i="0" u="none" strike="noStrike" noProof="0" dirty="0">
                          <a:solidFill>
                            <a:schemeClr val="tx1"/>
                          </a:solidFill>
                          <a:effectLst/>
                          <a:latin typeface="BIZ UDPゴシック" panose="020B0400000000000000" pitchFamily="50" charset="-128"/>
                          <a:ea typeface="BIZ UDPゴシック"/>
                        </a:rPr>
                        <a:t>自転車で広域的に、安全・快適に移動できるよう整備されたルート。</a:t>
                      </a:r>
                      <a:endParaRPr lang="en-US" altLang="ja-JP" sz="1000" dirty="0">
                        <a:solidFill>
                          <a:schemeClr val="tx1"/>
                        </a:solidFill>
                      </a:endParaRP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5-①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多様な都市魅力の創出・発信</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459162724"/>
                  </a:ext>
                </a:extLst>
              </a:tr>
              <a:tr h="445254">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シェアサイクル</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地域内に複数のサイクルポートを設置し、どこでも自転車を借りることができ、返却することができるシステム。</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810264625"/>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スーパーシティ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データ連携・活用と規制・制度改革による未来社会の先行実現を目的とした国家戦略特区。</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スマートシティ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763045532"/>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スタートアップ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創造的イノベーションにより革新的なビジネスモデルを創り、成長をめざす新興企業。</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700950870"/>
                  </a:ext>
                </a:extLst>
              </a:tr>
              <a:tr h="494271">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ディープテック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特定の自然科学分野での研究を通じて得られた科学的な発見に基づく技術であり、その事業化・社会実装を実現できれば、国や世界全体で解決すべき経済社会課題の解決など社会にインパクトを与えられるような潜在力のある技術。</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スタートアップ（ビジネス交流含む）</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605542474"/>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ネガティブエミッション </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大気中の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を回収・吸収し、貯留・固定化することで大気中の</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を除去する技術。</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環境</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94953678"/>
                  </a:ext>
                </a:extLst>
              </a:tr>
              <a:tr h="298199">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バーティポート</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空飛ぶクルマ専用の離着陸場。</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2-①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空飛ぶクルマ</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848592303"/>
                  </a:ext>
                </a:extLst>
              </a:tr>
              <a:tr h="330878">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バイオプラスチック</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植物などの再生可能な有機資源を原料とするバイオマスプラスチックと微生物等の働きで最終的に二酸化炭素と水にまで分解する生分解性プラスチックの総称。</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406237820"/>
                  </a:ext>
                </a:extLst>
              </a:tr>
              <a:tr h="330878">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ブルーカーボン生態系</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光合成による</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吸収・貯留のほか、水質改善、魚類等の産卵と生育の場の創出による生物多様性の向上等の多面的な効果を有する藻場・干潟等の海洋生態系のこと。</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3-④</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大阪湾</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MOBA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リンク構想</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920883834"/>
                  </a:ext>
                </a:extLst>
              </a:tr>
              <a:tr h="298199">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ブロードリスニング</a:t>
                      </a:r>
                    </a:p>
                  </a:txBody>
                  <a:tcPr marL="3814" marR="3814" marT="381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SNS</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をはじめとした市中の意見を収集し、</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による分析を通じて広範なニーズを把握する手法。</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スマートシティ</a:t>
                      </a:r>
                    </a:p>
                  </a:txBody>
                  <a:tcPr marL="3814" marR="3814" marT="381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68481582"/>
                  </a:ext>
                </a:extLst>
              </a:tr>
            </a:tbl>
          </a:graphicData>
        </a:graphic>
      </p:graphicFrame>
    </p:spTree>
    <p:extLst>
      <p:ext uri="{BB962C8B-B14F-4D97-AF65-F5344CB8AC3E}">
        <p14:creationId xmlns:p14="http://schemas.microsoft.com/office/powerpoint/2010/main" val="269657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（２）　</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ヘ～ユ、</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A</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G</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115</a:t>
            </a:fld>
            <a:endParaRPr kumimoji="1" lang="ja-JP" altLang="en-US" dirty="0"/>
          </a:p>
        </p:txBody>
      </p:sp>
      <p:graphicFrame>
        <p:nvGraphicFramePr>
          <p:cNvPr id="6" name="表 5">
            <a:extLst>
              <a:ext uri="{FF2B5EF4-FFF2-40B4-BE49-F238E27FC236}">
                <a16:creationId xmlns:a16="http://schemas.microsoft.com/office/drawing/2014/main" id="{DAAC40B7-BEA3-4C05-8BAB-44544FD72435}"/>
              </a:ext>
            </a:extLst>
          </p:cNvPr>
          <p:cNvGraphicFramePr>
            <a:graphicFrameLocks noGrp="1"/>
          </p:cNvGraphicFramePr>
          <p:nvPr>
            <p:extLst>
              <p:ext uri="{D42A27DB-BD31-4B8C-83A1-F6EECF244321}">
                <p14:modId xmlns:p14="http://schemas.microsoft.com/office/powerpoint/2010/main" val="2212012324"/>
              </p:ext>
            </p:extLst>
          </p:nvPr>
        </p:nvGraphicFramePr>
        <p:xfrm>
          <a:off x="290774" y="528899"/>
          <a:ext cx="9529704" cy="6139284"/>
        </p:xfrm>
        <a:graphic>
          <a:graphicData uri="http://schemas.openxmlformats.org/drawingml/2006/table">
            <a:tbl>
              <a:tblPr/>
              <a:tblGrid>
                <a:gridCol w="1670106">
                  <a:extLst>
                    <a:ext uri="{9D8B030D-6E8A-4147-A177-3AD203B41FA5}">
                      <a16:colId xmlns:a16="http://schemas.microsoft.com/office/drawing/2014/main" val="4285411356"/>
                    </a:ext>
                  </a:extLst>
                </a:gridCol>
                <a:gridCol w="5811520">
                  <a:extLst>
                    <a:ext uri="{9D8B030D-6E8A-4147-A177-3AD203B41FA5}">
                      <a16:colId xmlns:a16="http://schemas.microsoft.com/office/drawing/2014/main" val="2780601874"/>
                    </a:ext>
                  </a:extLst>
                </a:gridCol>
                <a:gridCol w="2048078">
                  <a:extLst>
                    <a:ext uri="{9D8B030D-6E8A-4147-A177-3AD203B41FA5}">
                      <a16:colId xmlns:a16="http://schemas.microsoft.com/office/drawing/2014/main" val="2145707622"/>
                    </a:ext>
                  </a:extLst>
                </a:gridCol>
              </a:tblGrid>
              <a:tr h="134846">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2229" marR="2229" marT="2229"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5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294001808"/>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ベビーカーファスト・トラック</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公共施設や商業施設等の受付において、妊婦、ベビーカーや小さな子ども連れの方等を優先する取組。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5-③</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おもてなし</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196201459"/>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マイボトルスポット </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おおさかマイボトルパートナーズメンバーが設置した給水できる場所。</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3-③</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大阪ブルー・オーシャン・ビジョン</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062946496"/>
                  </a:ext>
                </a:extLst>
              </a:tr>
              <a:tr h="38183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メタネーション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水素と</a:t>
                      </a: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CO₂</a:t>
                      </a: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から天然ガスの主成分であるメタンを合成する技術。</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lvl="0" indent="0" algn="l" defTabSz="959937"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347821804"/>
                  </a:ext>
                </a:extLst>
              </a:tr>
              <a:tr h="255173">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モックアップ </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施策や店頭展示などのためにつくられる実物大模型。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2-①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空飛ぶクルマ</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31583058"/>
                  </a:ext>
                </a:extLst>
              </a:tr>
              <a:tr h="255173">
                <a:tc>
                  <a:txBody>
                    <a:bodyPr/>
                    <a:lstStyle/>
                    <a:p>
                      <a:pPr algn="l" fontAlgn="ct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　夢洲コンストラクション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万博の開催に向けて、会場整備やインフラ整備等の建設工事を円滑に実施するための取組。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スマートシティ</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145333484"/>
                  </a:ext>
                </a:extLst>
              </a:tr>
              <a:tr h="255173">
                <a:tc>
                  <a:txBody>
                    <a:bodyPr/>
                    <a:lstStyle/>
                    <a:p>
                      <a:pPr algn="l" fontAlgn="ct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1000" b="1"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1" i="0" u="none" strike="noStrike" dirty="0">
                          <a:solidFill>
                            <a:schemeClr val="tx1"/>
                          </a:solidFill>
                          <a:effectLst/>
                          <a:latin typeface="BIZ UDPゴシック" panose="020B0400000000000000" pitchFamily="50" charset="-128"/>
                          <a:ea typeface="BIZ UDPゴシック" panose="020B0400000000000000" pitchFamily="50" charset="-128"/>
                        </a:rPr>
                        <a:t>オンデマンド交通</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利用者の予約に対して</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AI</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による最適な運行ルート、配車をリアルタイムに行う輸送サービス。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sz="1000" b="0" i="0" u="none" strike="noStrike">
                          <a:solidFill>
                            <a:schemeClr val="tx1"/>
                          </a:solidFill>
                          <a:effectLst/>
                          <a:latin typeface="BIZ UDPゴシック" panose="020B0400000000000000" pitchFamily="50" charset="-128"/>
                          <a:ea typeface="BIZ UDPゴシック" panose="020B0400000000000000" pitchFamily="50" charset="-128"/>
                        </a:rPr>
                        <a:t>2-③</a:t>
                      </a:r>
                      <a:br>
                        <a:rPr 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en-US" sz="1000" b="0" i="0" u="none" strike="noStrike">
                          <a:solidFill>
                            <a:schemeClr val="tx1"/>
                          </a:solidFill>
                          <a:effectLst/>
                          <a:latin typeface="BIZ UDPゴシック" panose="020B0400000000000000" pitchFamily="50" charset="-128"/>
                          <a:ea typeface="BIZ UDPゴシック" panose="020B0400000000000000" pitchFamily="50" charset="-128"/>
                        </a:rPr>
                        <a:t>MaaS（</a:t>
                      </a: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マース）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063833315"/>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BNCT</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ホウ素中性子捕捉療法。中性子とホウ素の核反応を利用したもので、正常細胞にほとんど損傷を与えず、がん細胞を選択的に破壊する治療法。初発・単発がんのみならず、個別臓器に広がったがんや転移性がん、難治性がんにも効果が期待でき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6-①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学び</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835677776"/>
                  </a:ext>
                </a:extLst>
              </a:tr>
              <a:tr h="50849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CDMO</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再生・細胞医療・遺伝子治療分野の国内の受託開発・製造事業者（</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Contract Development and Manufacturing Organization</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）の略。この分野の産業化に向けては複雑な製造技術が必要である点が大きな課題となっており、創薬ベンチャー企業が初期の創薬開発を担うとともに、製造開発は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CDMO</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に委託する水平分業が一般的となっている。</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1-①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ライフサイエンス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22235117"/>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CFP</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カーボンフットプリント。商品の原材料調達から廃棄、リサイクルまでに排出される</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の量を数値化したもの。</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88714477"/>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EC</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Electronic Commerce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の略で、電子商取引を意味し、「</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コマース」とも呼称される。商品・サービスを、インターネットを介して販売するビジネスモデル。</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（空港運用の強化）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850644660"/>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ESG</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投融資</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環境</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社会</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S)、</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企業統治</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sz="1000" b="0" i="0" u="none" strike="noStrike" dirty="0">
                          <a:solidFill>
                            <a:schemeClr val="tx1"/>
                          </a:solidFill>
                          <a:effectLst/>
                          <a:latin typeface="BIZ UDPゴシック" panose="020B0400000000000000" pitchFamily="50" charset="-128"/>
                          <a:ea typeface="BIZ UDPゴシック" panose="020B0400000000000000" pitchFamily="50" charset="-128"/>
                        </a:rPr>
                        <a:t>G)</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を考慮した投資・融資。</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00596540"/>
                  </a:ext>
                </a:extLst>
              </a:tr>
              <a:tr h="25517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EV・FC</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バス</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EV</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Electric Vehicle</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の略称。電気モーターを動力源とする電動車。</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FC</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Fuel Cell</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の略称。水素と酸素で発電する燃料電池によって走る燃料電池車。</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2-④</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ゼロエミッションモビリティ</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169222805"/>
                  </a:ext>
                </a:extLst>
              </a:tr>
              <a:tr h="25517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スポーツ</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エレクトロニック・スポーツ」の略。広義には、電子機器を用いて行う娯楽、競技、スポーツ全般を指す言葉であり、コンピューターゲーム、ビデオゲームを使った対戦をスポーツ競技として捉える際の名称。</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t>5-①</a:t>
                      </a:r>
                      <a:br>
                        <a:rPr lang="en-US" altLang="ja-JP" sz="1000" b="0" i="0" u="none" strike="noStrike">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a:solidFill>
                            <a:schemeClr val="tx1"/>
                          </a:solidFill>
                          <a:effectLst/>
                          <a:latin typeface="BIZ UDPゴシック" panose="020B0400000000000000" pitchFamily="50" charset="-128"/>
                          <a:ea typeface="BIZ UDPゴシック" panose="020B0400000000000000" pitchFamily="50" charset="-128"/>
                        </a:rPr>
                        <a:t>多様な都市魅力の創出・発信</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917441864"/>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e-</a:t>
                      </a:r>
                      <a:r>
                        <a:rPr lang="ja-JP" altLang="en-US" sz="1000" b="1" i="0" u="none" strike="noStrike">
                          <a:solidFill>
                            <a:schemeClr val="tx1"/>
                          </a:solidFill>
                          <a:effectLst/>
                          <a:latin typeface="BIZ UDPゴシック" panose="020B0400000000000000" pitchFamily="50" charset="-128"/>
                          <a:ea typeface="BIZ UDPゴシック" panose="020B0400000000000000" pitchFamily="50" charset="-128"/>
                        </a:rPr>
                        <a:t>メタン</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MS UI Gothic" panose="020B0600070205080204" pitchFamily="50" charset="-128"/>
                          <a:ea typeface="MS UI Gothic" panose="020B0600070205080204" pitchFamily="50" charset="-128"/>
                        </a:rPr>
                        <a:t>₂</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と再生可能エネルギー由来の水素を原料として製造される合成メタン。燃やしても</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CO</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₂排出量を実質ゼロにできる次世代燃料。</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3-①</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（最先端技術の開発・実用化）</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99255383"/>
                  </a:ext>
                </a:extLst>
              </a:tr>
              <a:tr h="381833">
                <a:tc>
                  <a:txBody>
                    <a:bodyPr/>
                    <a:lstStyle/>
                    <a:p>
                      <a:pPr algn="l" fontAlgn="ctr"/>
                      <a:r>
                        <a:rPr lang="en-US" sz="1000" b="1" i="0" u="none" strike="noStrike">
                          <a:solidFill>
                            <a:schemeClr val="tx1"/>
                          </a:solidFill>
                          <a:effectLst/>
                          <a:latin typeface="BIZ UDPゴシック" panose="020B0400000000000000" pitchFamily="50" charset="-128"/>
                          <a:ea typeface="BIZ UDPゴシック" panose="020B0400000000000000" pitchFamily="50" charset="-128"/>
                        </a:rPr>
                        <a:t>　GX</a:t>
                      </a:r>
                    </a:p>
                  </a:txBody>
                  <a:tcPr marL="2229" marR="2229" marT="222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グリーントランスフォーメーション。化石燃料中心の産業構造をクリーンエネルギー中心に転換し、脱炭素社会を実現するための取組。</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3-②</a:t>
                      </a:r>
                      <a:b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（事業者や府民の行動変容）</a:t>
                      </a:r>
                    </a:p>
                  </a:txBody>
                  <a:tcPr marL="2229" marR="2229" marT="222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964991673"/>
                  </a:ext>
                </a:extLst>
              </a:tr>
            </a:tbl>
          </a:graphicData>
        </a:graphic>
      </p:graphicFrame>
    </p:spTree>
    <p:extLst>
      <p:ext uri="{BB962C8B-B14F-4D97-AF65-F5344CB8AC3E}">
        <p14:creationId xmlns:p14="http://schemas.microsoft.com/office/powerpoint/2010/main" val="311158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用語集　（</a:t>
            </a:r>
            <a:r>
              <a:rPr kumimoji="1" lang="en-US" altLang="ja-JP" b="1" dirty="0">
                <a:solidFill>
                  <a:prstClr val="white"/>
                </a:solidFill>
                <a:latin typeface="BIZ UDPゴシック" panose="020B0400000000000000" pitchFamily="50" charset="-128"/>
                <a:ea typeface="BIZ UDPゴシック" panose="020B0400000000000000" pitchFamily="50" charset="-128"/>
              </a:rPr>
              <a:t>3</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I</a:t>
            </a:r>
            <a:r>
              <a:rPr kumimoji="1" lang="ja-JP" altLang="en-US" sz="1400" b="1" dirty="0">
                <a:solidFill>
                  <a:prstClr val="white"/>
                </a:solidFill>
                <a:latin typeface="BIZ UDPゴシック" panose="020B0400000000000000" pitchFamily="50" charset="-128"/>
                <a:ea typeface="BIZ UDPゴシック" panose="020B0400000000000000" pitchFamily="50" charset="-128"/>
              </a:rPr>
              <a:t>～</a:t>
            </a:r>
            <a:r>
              <a:rPr kumimoji="1" lang="en-US" altLang="ja-JP" sz="1400" b="1" dirty="0">
                <a:solidFill>
                  <a:prstClr val="white"/>
                </a:solidFill>
                <a:latin typeface="BIZ UDPゴシック" panose="020B0400000000000000" pitchFamily="50" charset="-128"/>
                <a:ea typeface="BIZ UDPゴシック" panose="020B0400000000000000" pitchFamily="50" charset="-128"/>
              </a:rPr>
              <a:t>V</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94BD835A-53A1-4597-898E-12B925A99FAB}"/>
              </a:ext>
            </a:extLst>
          </p:cNvPr>
          <p:cNvSpPr>
            <a:spLocks noGrp="1"/>
          </p:cNvSpPr>
          <p:nvPr>
            <p:ph type="sldNum" sz="quarter" idx="12"/>
          </p:nvPr>
        </p:nvSpPr>
        <p:spPr/>
        <p:txBody>
          <a:bodyPr/>
          <a:lstStyle/>
          <a:p>
            <a:fld id="{29F2EF1E-626E-4657-9017-205445D3C8E1}" type="slidenum">
              <a:rPr kumimoji="1" lang="ja-JP" altLang="en-US" smtClean="0"/>
              <a:t>116</a:t>
            </a:fld>
            <a:endParaRPr kumimoji="1" lang="ja-JP" altLang="en-US" dirty="0"/>
          </a:p>
        </p:txBody>
      </p:sp>
      <p:graphicFrame>
        <p:nvGraphicFramePr>
          <p:cNvPr id="5" name="表 4">
            <a:extLst>
              <a:ext uri="{FF2B5EF4-FFF2-40B4-BE49-F238E27FC236}">
                <a16:creationId xmlns:a16="http://schemas.microsoft.com/office/drawing/2014/main" id="{0743E4CA-805C-4F99-B124-75044563C03F}"/>
              </a:ext>
            </a:extLst>
          </p:cNvPr>
          <p:cNvGraphicFramePr>
            <a:graphicFrameLocks noGrp="1"/>
          </p:cNvGraphicFramePr>
          <p:nvPr>
            <p:extLst>
              <p:ext uri="{D42A27DB-BD31-4B8C-83A1-F6EECF244321}">
                <p14:modId xmlns:p14="http://schemas.microsoft.com/office/powerpoint/2010/main" val="502760506"/>
              </p:ext>
            </p:extLst>
          </p:nvPr>
        </p:nvGraphicFramePr>
        <p:xfrm>
          <a:off x="328264" y="560811"/>
          <a:ext cx="9424090" cy="5050286"/>
        </p:xfrm>
        <a:graphic>
          <a:graphicData uri="http://schemas.openxmlformats.org/drawingml/2006/table">
            <a:tbl>
              <a:tblPr/>
              <a:tblGrid>
                <a:gridCol w="1743456">
                  <a:extLst>
                    <a:ext uri="{9D8B030D-6E8A-4147-A177-3AD203B41FA5}">
                      <a16:colId xmlns:a16="http://schemas.microsoft.com/office/drawing/2014/main" val="1645467836"/>
                    </a:ext>
                  </a:extLst>
                </a:gridCol>
                <a:gridCol w="5705856">
                  <a:extLst>
                    <a:ext uri="{9D8B030D-6E8A-4147-A177-3AD203B41FA5}">
                      <a16:colId xmlns:a16="http://schemas.microsoft.com/office/drawing/2014/main" val="2956259110"/>
                    </a:ext>
                  </a:extLst>
                </a:gridCol>
                <a:gridCol w="1974778">
                  <a:extLst>
                    <a:ext uri="{9D8B030D-6E8A-4147-A177-3AD203B41FA5}">
                      <a16:colId xmlns:a16="http://schemas.microsoft.com/office/drawing/2014/main" val="3630838606"/>
                    </a:ext>
                  </a:extLst>
                </a:gridCol>
              </a:tblGrid>
              <a:tr h="48656">
                <a:tc>
                  <a:txBody>
                    <a:bodyPr/>
                    <a:lstStyle/>
                    <a:p>
                      <a:pPr algn="ctr" fontAlgn="ctr"/>
                      <a:r>
                        <a:rPr lang="ja-JP" altLang="en-US" sz="1000" b="1" i="0" u="none" strike="noStrike" dirty="0">
                          <a:solidFill>
                            <a:srgbClr val="FFFFFF"/>
                          </a:solidFill>
                          <a:effectLst/>
                          <a:latin typeface="BIZ UDPゴシック" panose="020B0400000000000000" pitchFamily="50" charset="-128"/>
                          <a:ea typeface="BIZ UDPゴシック" panose="020B0400000000000000" pitchFamily="50" charset="-128"/>
                        </a:rPr>
                        <a:t>用　　語</a:t>
                      </a:r>
                    </a:p>
                  </a:txBody>
                  <a:tcPr marL="1622" marR="1622" marT="1622"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00" b="1" i="0" u="none" strike="noStrike">
                          <a:solidFill>
                            <a:srgbClr val="FFFFFF"/>
                          </a:solidFill>
                          <a:effectLst/>
                          <a:latin typeface="BIZ UDPゴシック" panose="020B0400000000000000" pitchFamily="50" charset="-128"/>
                          <a:ea typeface="BIZ UDPゴシック" panose="020B0400000000000000" pitchFamily="50" charset="-128"/>
                        </a:rPr>
                        <a:t>説　　明</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ja-JP" altLang="en-US" sz="1000" b="1" i="0" u="none" strike="noStrike" dirty="0">
                          <a:solidFill>
                            <a:srgbClr val="FFFFFF"/>
                          </a:solidFill>
                          <a:effectLst/>
                          <a:latin typeface="BIZ UDPゴシック" panose="020B0400000000000000" pitchFamily="50" charset="-128"/>
                          <a:ea typeface="BIZ UDPゴシック" panose="020B0400000000000000" pitchFamily="50" charset="-128"/>
                        </a:rPr>
                        <a:t>掲載箇所</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748857459"/>
                  </a:ext>
                </a:extLst>
              </a:tr>
              <a:tr h="144347">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IR</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統合型リゾート（</a:t>
                      </a: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Integrated Resort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）の略。民間事業者が一体として設置・運営する観光振興に寄与する諸施設（国際会議場施設、展</a:t>
                      </a:r>
                      <a:r>
                        <a:rPr lang="ja-JP" altLang="en-US" sz="1000" b="0" i="0" u="none" strike="noStrike" dirty="0">
                          <a:solidFill>
                            <a:srgbClr val="000000"/>
                          </a:solidFill>
                          <a:effectLst/>
                          <a:latin typeface="Microsoft JhengHei UI" panose="020B0604030504040204" pitchFamily="34" charset="-120"/>
                          <a:ea typeface="Microsoft JhengHei UI" panose="020B0604030504040204" pitchFamily="34" charset="-120"/>
                        </a:rPr>
                        <a: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等施設、魅</a:t>
                      </a:r>
                      <a:r>
                        <a:rPr lang="ja-JP" altLang="en-US" sz="1000" b="0" i="0" u="none" strike="noStrike" dirty="0">
                          <a:solidFill>
                            <a:srgbClr val="000000"/>
                          </a:solidFill>
                          <a:effectLst/>
                          <a:latin typeface="Microsoft JhengHei UI" panose="020B0604030504040204" pitchFamily="34" charset="-120"/>
                          <a:ea typeface="Microsoft JhengHei UI" panose="020B0604030504040204" pitchFamily="34" charset="-120"/>
                        </a:rPr>
                        <a:t>⼒</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増進施設、送客施設、宿泊施設等）とカジノ施設から構成される一群の施設。</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5-①</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多様な都市魅力の創出・発信</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515930607"/>
                  </a:ext>
                </a:extLst>
              </a:tr>
              <a:tr h="108666">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　</a:t>
                      </a:r>
                      <a:r>
                        <a:rPr lang="en-US" altLang="ja-JP" sz="1000" b="1" i="0" u="none" strike="noStrike">
                          <a:solidFill>
                            <a:srgbClr val="000000"/>
                          </a:solidFill>
                          <a:effectLst/>
                          <a:latin typeface="BIZ UDPゴシック" panose="020B0400000000000000" pitchFamily="50" charset="-128"/>
                          <a:ea typeface="BIZ UDPゴシック" panose="020B0400000000000000" pitchFamily="50" charset="-128"/>
                        </a:rPr>
                        <a:t>J-</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クレジット制度</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省エネ設備や再生可能エネルギーの導入による温室効果ガス等の排出削減量や、適切な森林管理による温室効果ガス等の吸収量等を、クレジットとして国が認証する制度。</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（事業者や府民の行動変容）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170491547"/>
                  </a:ext>
                </a:extLst>
              </a:tr>
              <a:tr h="72984">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　</a:t>
                      </a:r>
                      <a:r>
                        <a:rPr lang="en-US" altLang="ja-JP" sz="1000" b="1" i="0" u="none" strike="noStrike">
                          <a:solidFill>
                            <a:srgbClr val="000000"/>
                          </a:solidFill>
                          <a:effectLst/>
                          <a:latin typeface="BIZ UDPゴシック" panose="020B0400000000000000" pitchFamily="50" charset="-128"/>
                          <a:ea typeface="BIZ UDPゴシック" panose="020B0400000000000000" pitchFamily="50" charset="-128"/>
                        </a:rPr>
                        <a:t>J</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ブルークレジット</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ブルーカーボン生態系における炭素吸収効果を定量化し、取引可能なクレジットとして活用する制度。</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3-④</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大阪湾</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MOBA</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リンク構想</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210502926"/>
                  </a:ext>
                </a:extLst>
              </a:tr>
              <a:tr h="6649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MaaS</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様々な移動手段の予約や決済などを一体的に提供するサービス。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sz="1000" b="0" i="0" u="none" strike="noStrike">
                          <a:solidFill>
                            <a:srgbClr val="000000"/>
                          </a:solidFill>
                          <a:effectLst/>
                          <a:latin typeface="BIZ UDPゴシック" panose="020B0400000000000000" pitchFamily="50" charset="-128"/>
                          <a:ea typeface="BIZ UDPゴシック" panose="020B0400000000000000" pitchFamily="50" charset="-128"/>
                        </a:rPr>
                        <a:t>2-③</a:t>
                      </a:r>
                      <a:br>
                        <a:rPr 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en-US" sz="1000" b="0" i="0" u="none" strike="noStrike">
                          <a:solidFill>
                            <a:srgbClr val="000000"/>
                          </a:solidFill>
                          <a:effectLst/>
                          <a:latin typeface="BIZ UDPゴシック" panose="020B0400000000000000" pitchFamily="50" charset="-128"/>
                          <a:ea typeface="BIZ UDPゴシック" panose="020B0400000000000000" pitchFamily="50" charset="-128"/>
                        </a:rPr>
                        <a:t>MaaS（</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マース）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026464036"/>
                  </a:ext>
                </a:extLst>
              </a:tr>
              <a:tr h="14434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ND/SD </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ナショナルデー</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スペシャルデー。万博会期中、万博に公式に参加する国・地域や国際機関「公式参加者」が</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日ずつ開催する、それぞれの公式参加者の参加を称える日。公式参加者の文化に対する理解を深め、国際親善の増進に寄与することを目的に行う。</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（空港運用の強化）</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626029293"/>
                  </a:ext>
                </a:extLst>
              </a:tr>
              <a:tr h="72984">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PHR</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Personal Health Record</a:t>
                      </a: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。個人の健康・医療・介護に関する情報。</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25793574"/>
                  </a:ext>
                </a:extLst>
              </a:tr>
              <a:tr h="180028">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PMDA</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関西支部</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医薬品などの健康被害救済、承認審査、安全対策の３つの役割を⼀体として⾏う公的機関である独立行政法人医薬品医療機器総合機構（</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Pharmaceuticals and Medical Devices Agency</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）の関西支部。平成</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25</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年</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10</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月に開設され、医薬品等に関する研究開発の初期段階から市販後までの各種相談等を実施している。</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1-①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ライフサイエンス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204714903"/>
                  </a:ext>
                </a:extLst>
              </a:tr>
              <a:tr h="72984">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QOL</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Quality of Life</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。ひとりひとりの人生の内容の質や社会的にみた生活の質。</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183844268"/>
                  </a:ext>
                </a:extLst>
              </a:tr>
              <a:tr h="98934">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SBT</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パリ協定が求める基準と整合した、企業が設定する温室効果ガス排出量の削減目標。</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3-②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カーボンニュートラル</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（事業者や府民の行動変容）</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366955989"/>
                  </a:ext>
                </a:extLst>
              </a:tr>
              <a:tr h="144347">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Society5.0</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第５期科学技術基本計画」において我が国がめざすべき未来社会の姿として提唱された、サイバー空間（仮想空間）とフィジカル空間（現実空間）を高度に融合させたシステムにより、経済発展と社会的課題の解決を両立する、人間中心の社会（</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Society</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4-①</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スマートシティ</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958968519"/>
                  </a:ext>
                </a:extLst>
              </a:tr>
              <a:tr h="180028">
                <a:tc>
                  <a:txBody>
                    <a:bodyPr/>
                    <a:lstStyle/>
                    <a:p>
                      <a:pPr algn="l" fontAlgn="ctr"/>
                      <a:r>
                        <a:rPr lang="en-US" sz="1000" b="1" i="0" u="none" strike="noStrike">
                          <a:solidFill>
                            <a:srgbClr val="000000"/>
                          </a:solidFill>
                          <a:effectLst/>
                          <a:latin typeface="BIZ UDPゴシック" panose="020B0400000000000000" pitchFamily="50" charset="-128"/>
                          <a:ea typeface="BIZ UDPゴシック" panose="020B0400000000000000" pitchFamily="50" charset="-128"/>
                        </a:rPr>
                        <a:t>　UD</a:t>
                      </a: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タクシー</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ユニバーサルデザインタクシー。健康な方はもちろんのこと、足腰の弱い高齢者、車いす使用者、ベビーカー利用の親子連れ、妊娠中の方など、誰もが利用しやすい</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みんなにやさしい新しいタクシー車両</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であり、街中で呼び止めても良し予約しても良しの誰もが普通に使える一般のタクシー。</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ct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5-②</a:t>
                      </a:r>
                      <a:b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移動の利便性</a:t>
                      </a:r>
                      <a:b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000" b="0" i="0" u="none" strike="noStrike">
                          <a:solidFill>
                            <a:srgbClr val="000000"/>
                          </a:solidFill>
                          <a:effectLst/>
                          <a:latin typeface="BIZ UDPゴシック" panose="020B0400000000000000" pitchFamily="50" charset="-128"/>
                          <a:ea typeface="BIZ UDPゴシック" panose="020B0400000000000000" pitchFamily="50" charset="-128"/>
                        </a:rPr>
                        <a:t>UD</a:t>
                      </a: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タクシーの普及）</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353193235"/>
                  </a:ext>
                </a:extLst>
              </a:tr>
              <a:tr h="108666">
                <a:tc>
                  <a:txBody>
                    <a:bodyPr/>
                    <a:lstStyle/>
                    <a:p>
                      <a:pPr algn="l" fontAlgn="ctr"/>
                      <a:r>
                        <a:rPr 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VC</a:t>
                      </a:r>
                    </a:p>
                  </a:txBody>
                  <a:tcPr marL="1622" marR="1622" marT="162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tc>
                  <a:txBody>
                    <a:bodyPr/>
                    <a:lstStyle/>
                    <a:p>
                      <a:pPr algn="l" fontAlgn="ct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ベンチャーキャピタル。ベンチャービジネスが発行する株式への投資などによって資金を提供する企業または機関。株式の上場による値上がり益を主たる収益源とする。</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tc>
                  <a:txBody>
                    <a:bodyPr/>
                    <a:lstStyle/>
                    <a:p>
                      <a:pPr algn="l" fontAlgn="ctr"/>
                      <a: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4-②</a:t>
                      </a:r>
                      <a:br>
                        <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スタートアップ（ビジネス交流含む）</a:t>
                      </a:r>
                    </a:p>
                  </a:txBody>
                  <a:tcPr marL="1622" marR="1622" marT="16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val="3563001781"/>
                  </a:ext>
                </a:extLst>
              </a:tr>
            </a:tbl>
          </a:graphicData>
        </a:graphic>
      </p:graphicFrame>
    </p:spTree>
    <p:extLst>
      <p:ext uri="{BB962C8B-B14F-4D97-AF65-F5344CB8AC3E}">
        <p14:creationId xmlns:p14="http://schemas.microsoft.com/office/powerpoint/2010/main" val="2475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4" y="860064"/>
            <a:ext cx="6247226" cy="64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62031" y="1647566"/>
            <a:ext cx="9269649" cy="74631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スマートヘルスアプリ・デバイスの社会実装スキームを創出</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・万博会場等でのスタートアップ展示実施により</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、スマートヘルス分野のアプリ等の社会実装を促進</a:t>
            </a:r>
            <a:endPar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□先端技術・サービス等の普及・活用、「スマートヘルスシティ」実現に向けた取組</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318169" y="3063645"/>
            <a:ext cx="4772277" cy="3907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▶万博会場でのスタートアップ展示による企業・医療機関</a:t>
            </a:r>
            <a:br>
              <a:rPr kumimoji="1" lang="en-US" altLang="ja-JP" sz="1400" b="1" dirty="0">
                <a:solidFill>
                  <a:schemeClr val="tx1"/>
                </a:solidFill>
                <a:latin typeface="BIZ UDPゴシック" panose="020B0400000000000000" pitchFamily="50" charset="-128"/>
                <a:ea typeface="BIZ UDPゴシック" panose="020B0400000000000000" pitchFamily="50" charset="-128"/>
              </a:rPr>
            </a:br>
            <a:r>
              <a:rPr kumimoji="1" lang="ja-JP" altLang="en-US" sz="1400" b="1" dirty="0">
                <a:solidFill>
                  <a:schemeClr val="tx1"/>
                </a:solidFill>
                <a:latin typeface="BIZ UDPゴシック" panose="020B0400000000000000" pitchFamily="50" charset="-128"/>
                <a:ea typeface="BIZ UDPゴシック" panose="020B0400000000000000" pitchFamily="50" charset="-128"/>
              </a:rPr>
              <a:t>連携促進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177800"/>
            <a:r>
              <a:rPr kumimoji="1" lang="ja-JP" altLang="en-US" sz="1200" dirty="0">
                <a:solidFill>
                  <a:schemeClr val="tx1"/>
                </a:solidFill>
                <a:latin typeface="BIZ UDPゴシック" panose="020B0400000000000000" pitchFamily="50" charset="-128"/>
                <a:ea typeface="BIZ UDPゴシック" panose="020B0400000000000000" pitchFamily="50" charset="-128"/>
              </a:rPr>
              <a:t>　・万博会場等での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66</a:t>
            </a:r>
            <a:r>
              <a:rPr kumimoji="1" lang="ja-JP" altLang="en-US" sz="1200" dirty="0">
                <a:solidFill>
                  <a:schemeClr val="tx1"/>
                </a:solidFill>
                <a:latin typeface="BIZ UDPゴシック" panose="020B0400000000000000" pitchFamily="50" charset="-128"/>
                <a:ea typeface="BIZ UDPゴシック" panose="020B0400000000000000" pitchFamily="50" charset="-128"/>
              </a:rPr>
              <a:t>社のスタートアップ展示実施により、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スマートヘルスアプリ・デバイス分野における企業と医療機関等との連携機会を創出し、社会実装に向けたビジネスマッチングを促進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▶スマートヘルスアプリ・デバイスの社会実装基盤構築</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4138"/>
            <a:r>
              <a:rPr kumimoji="1" lang="ja-JP" altLang="en-US" sz="1200" dirty="0">
                <a:solidFill>
                  <a:schemeClr val="tx1"/>
                </a:solidFill>
                <a:latin typeface="BIZ UDPゴシック" panose="020B0400000000000000" pitchFamily="50" charset="-128"/>
                <a:ea typeface="BIZ UDPゴシック" panose="020B0400000000000000" pitchFamily="50" charset="-128"/>
              </a:rPr>
              <a:t>・スマートヘルスアプリ・デバイスの実証導入から改善、本格導入に</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至るサイクルの仕組み化により、スマートヘルス分野のアプリ等の社会実装を促進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3663"/>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万博等での展示の主な成果</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・医療機関へのアプリ等導入</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・新たなニーズやアプリ等活用手法の発掘</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・スタートアップ同士の連携・協業</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a:solidFill>
                  <a:schemeClr val="tx1"/>
                </a:solidFill>
                <a:latin typeface="BIZ UDPゴシック" panose="020B0400000000000000" pitchFamily="50" charset="-128"/>
                <a:ea typeface="BIZ UDPゴシック" panose="020B0400000000000000" pitchFamily="50" charset="-128"/>
              </a:rPr>
              <a:t>医療機関等との</a:t>
            </a:r>
            <a:r>
              <a:rPr kumimoji="1" lang="ja-JP" altLang="en-US" sz="1200" dirty="0">
                <a:solidFill>
                  <a:schemeClr val="tx1"/>
                </a:solidFill>
                <a:latin typeface="BIZ UDPゴシック" panose="020B0400000000000000" pitchFamily="50" charset="-128"/>
                <a:ea typeface="BIZ UDPゴシック" panose="020B0400000000000000" pitchFamily="50" charset="-128"/>
              </a:rPr>
              <a:t>共同開発への展開</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　　など</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7">
            <a:extLst>
              <a:ext uri="{FF2B5EF4-FFF2-40B4-BE49-F238E27FC236}">
                <a16:creationId xmlns:a16="http://schemas.microsoft.com/office/drawing/2014/main" id="{F653E1AF-626C-49C1-9307-27CCEB45A47B}"/>
              </a:ext>
            </a:extLst>
          </p:cNvPr>
          <p:cNvSpPr>
            <a:spLocks noGrp="1"/>
          </p:cNvSpPr>
          <p:nvPr>
            <p:ph type="sldNum" sz="quarter" idx="12"/>
          </p:nvPr>
        </p:nvSpPr>
        <p:spPr/>
        <p:txBody>
          <a:bodyPr/>
          <a:lstStyle/>
          <a:p>
            <a:fld id="{29F2EF1E-626E-4657-9017-205445D3C8E1}" type="slidenum">
              <a:rPr kumimoji="1" lang="ja-JP" altLang="en-US" smtClean="0"/>
              <a:t>12</a:t>
            </a:fld>
            <a:endParaRPr kumimoji="1" lang="ja-JP" altLang="en-US" dirty="0"/>
          </a:p>
        </p:txBody>
      </p:sp>
      <p:sp>
        <p:nvSpPr>
          <p:cNvPr id="17" name="楕円 16">
            <a:extLst>
              <a:ext uri="{FF2B5EF4-FFF2-40B4-BE49-F238E27FC236}">
                <a16:creationId xmlns:a16="http://schemas.microsoft.com/office/drawing/2014/main" id="{F6B4E2DD-F4E2-49FB-9FC3-A1A093184B2E}"/>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220AA742-A2DE-46F0-B641-753D452AFD1F}"/>
              </a:ext>
            </a:extLst>
          </p:cNvPr>
          <p:cNvSpPr/>
          <p:nvPr/>
        </p:nvSpPr>
        <p:spPr>
          <a:xfrm>
            <a:off x="205276" y="259243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19" name="図 18">
            <a:extLst>
              <a:ext uri="{FF2B5EF4-FFF2-40B4-BE49-F238E27FC236}">
                <a16:creationId xmlns:a16="http://schemas.microsoft.com/office/drawing/2014/main" id="{5BF7939F-DD16-4187-8D48-D3E06106F8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8964" y="5081172"/>
            <a:ext cx="2168819" cy="1425596"/>
          </a:xfrm>
          <a:prstGeom prst="rect">
            <a:avLst/>
          </a:prstGeom>
        </p:spPr>
      </p:pic>
      <p:pic>
        <p:nvPicPr>
          <p:cNvPr id="20" name="図 19">
            <a:extLst>
              <a:ext uri="{FF2B5EF4-FFF2-40B4-BE49-F238E27FC236}">
                <a16:creationId xmlns:a16="http://schemas.microsoft.com/office/drawing/2014/main" id="{C7BED790-3348-4B3D-94BC-8C3E9778BF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11964" y="3225018"/>
            <a:ext cx="2248671" cy="1504214"/>
          </a:xfrm>
          <a:prstGeom prst="rect">
            <a:avLst/>
          </a:prstGeom>
        </p:spPr>
      </p:pic>
      <p:pic>
        <p:nvPicPr>
          <p:cNvPr id="21" name="図 20">
            <a:extLst>
              <a:ext uri="{FF2B5EF4-FFF2-40B4-BE49-F238E27FC236}">
                <a16:creationId xmlns:a16="http://schemas.microsoft.com/office/drawing/2014/main" id="{8E7E4415-FF63-497F-AA40-67055EB914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16758" y="5081172"/>
            <a:ext cx="2212465" cy="1425596"/>
          </a:xfrm>
          <a:prstGeom prst="rect">
            <a:avLst/>
          </a:prstGeom>
        </p:spPr>
      </p:pic>
      <p:sp>
        <p:nvSpPr>
          <p:cNvPr id="22" name="正方形/長方形 21">
            <a:extLst>
              <a:ext uri="{FF2B5EF4-FFF2-40B4-BE49-F238E27FC236}">
                <a16:creationId xmlns:a16="http://schemas.microsoft.com/office/drawing/2014/main" id="{112943F9-C091-40C8-BDA1-19EE54642FED}"/>
              </a:ext>
            </a:extLst>
          </p:cNvPr>
          <p:cNvSpPr/>
          <p:nvPr/>
        </p:nvSpPr>
        <p:spPr>
          <a:xfrm>
            <a:off x="7709110" y="6475411"/>
            <a:ext cx="2053345" cy="33551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Japan</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Health</a:t>
            </a:r>
            <a:r>
              <a:rPr lang="ja-JP" altLang="en-US" sz="1000" dirty="0">
                <a:latin typeface="BIZ UDPゴシック" panose="020B0400000000000000" pitchFamily="50" charset="-128"/>
                <a:ea typeface="BIZ UDPゴシック" panose="020B0400000000000000" pitchFamily="50" charset="-128"/>
              </a:rPr>
              <a:t>での展示の様子</a:t>
            </a:r>
          </a:p>
        </p:txBody>
      </p:sp>
      <p:sp>
        <p:nvSpPr>
          <p:cNvPr id="23" name="正方形/長方形 22">
            <a:extLst>
              <a:ext uri="{FF2B5EF4-FFF2-40B4-BE49-F238E27FC236}">
                <a16:creationId xmlns:a16="http://schemas.microsoft.com/office/drawing/2014/main" id="{63DFB000-E4B7-453C-85DC-974E40922012}"/>
              </a:ext>
            </a:extLst>
          </p:cNvPr>
          <p:cNvSpPr/>
          <p:nvPr/>
        </p:nvSpPr>
        <p:spPr>
          <a:xfrm>
            <a:off x="5078074" y="6488496"/>
            <a:ext cx="2458226" cy="3144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WASSE</a:t>
            </a:r>
            <a:r>
              <a:rPr lang="ja-JP" altLang="en-US" sz="1000" dirty="0">
                <a:latin typeface="BIZ UDPゴシック" panose="020B0400000000000000" pitchFamily="50" charset="-128"/>
                <a:ea typeface="BIZ UDPゴシック" panose="020B0400000000000000" pitchFamily="50" charset="-128"/>
              </a:rPr>
              <a:t>での展示の様子</a:t>
            </a:r>
          </a:p>
        </p:txBody>
      </p:sp>
      <p:sp>
        <p:nvSpPr>
          <p:cNvPr id="25" name="正方形/長方形 24">
            <a:extLst>
              <a:ext uri="{FF2B5EF4-FFF2-40B4-BE49-F238E27FC236}">
                <a16:creationId xmlns:a16="http://schemas.microsoft.com/office/drawing/2014/main" id="{801251C1-BAA7-4046-B4B4-7692FD851459}"/>
              </a:ext>
            </a:extLst>
          </p:cNvPr>
          <p:cNvSpPr/>
          <p:nvPr/>
        </p:nvSpPr>
        <p:spPr>
          <a:xfrm>
            <a:off x="6307186" y="4694257"/>
            <a:ext cx="2458226" cy="31448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FLE</a:t>
            </a:r>
            <a:r>
              <a:rPr lang="ja-JP" altLang="en-US" sz="1000" dirty="0">
                <a:latin typeface="BIZ UDPゴシック" panose="020B0400000000000000" pitchFamily="50" charset="-128"/>
                <a:ea typeface="BIZ UDPゴシック" panose="020B0400000000000000" pitchFamily="50" charset="-128"/>
              </a:rPr>
              <a:t>での展示の様子</a:t>
            </a:r>
          </a:p>
        </p:txBody>
      </p:sp>
    </p:spTree>
    <p:extLst>
      <p:ext uri="{BB962C8B-B14F-4D97-AF65-F5344CB8AC3E}">
        <p14:creationId xmlns:p14="http://schemas.microsoft.com/office/powerpoint/2010/main" val="409422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4" y="860063"/>
            <a:ext cx="299892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41756" y="1655859"/>
            <a:ext cx="9269604" cy="8140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tabLst>
                <a:tab pos="87313" algn="l"/>
              </a:tabLst>
              <a:defRPr/>
            </a:pPr>
            <a:r>
              <a:rPr lang="ja-JP" altLang="en-US" sz="1400" i="0" u="none" strike="noStrike" noProof="0" dirty="0">
                <a:solidFill>
                  <a:schemeClr val="tx1"/>
                </a:solidFill>
                <a:latin typeface="BIZ UDPゴシック" panose="020B0400000000000000" pitchFamily="50" charset="-128"/>
                <a:ea typeface="BIZ UDPゴシック" panose="020B0400000000000000" pitchFamily="50" charset="-128"/>
              </a:rPr>
              <a:t>・</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万博での健康啓発イベントを実施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tabLst>
                <a:tab pos="185738" algn="l"/>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「アスマイル」では、万博キャンペーン実施等により会員数</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49</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万人（</a:t>
            </a:r>
            <a:r>
              <a:rPr lang="ja-JP" altLang="en-US" sz="1400" dirty="0">
                <a:solidFill>
                  <a:schemeClr val="tx1"/>
                </a:solidFill>
                <a:latin typeface="BIZ UDPゴシック" panose="020B0400000000000000" pitchFamily="50" charset="-128"/>
                <a:ea typeface="BIZ UDPゴシック" panose="020B0400000000000000" pitchFamily="50" charset="-128"/>
              </a:rPr>
              <a:t>令和７年</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11</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月時点）を獲得し、府民の健康意識</a:t>
            </a:r>
            <a:b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向上と</a:t>
            </a:r>
            <a:r>
              <a:rPr lang="ja-JP" altLang="en-US" sz="1400" b="0" i="0" u="none" noProof="0" dirty="0">
                <a:solidFill>
                  <a:schemeClr val="tx1"/>
                </a:solidFill>
                <a:latin typeface="BIZ UDPゴシック" panose="020B0400000000000000" pitchFamily="50" charset="-128"/>
                <a:ea typeface="BIZ UDPゴシック" panose="020B0400000000000000" pitchFamily="50" charset="-128"/>
              </a:rPr>
              <a:t>健康づくりへの</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行動変容を促進</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□住民の健康増進に向けた働きかけ</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260043" y="3063645"/>
            <a:ext cx="4958648" cy="3907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r>
              <a:rPr kumimoji="1" lang="ja-JP" altLang="en-US" sz="1400" b="1" dirty="0">
                <a:solidFill>
                  <a:schemeClr val="tx1"/>
                </a:solidFill>
                <a:latin typeface="BIZ UDPゴシック" panose="020B0400000000000000" pitchFamily="50" charset="-128"/>
                <a:ea typeface="BIZ UDPゴシック" panose="020B0400000000000000" pitchFamily="50" charset="-128"/>
              </a:rPr>
              <a:t>▶健康啓発による府民の主体的な健康づくり行動の促進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5725" indent="-85725"/>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4138"/>
            <a:r>
              <a:rPr kumimoji="1" lang="ja-JP" altLang="en-US" sz="1200" dirty="0">
                <a:solidFill>
                  <a:schemeClr val="tx1"/>
                </a:solidFill>
                <a:latin typeface="BIZ UDPゴシック" panose="020B0400000000000000" pitchFamily="50" charset="-128"/>
                <a:ea typeface="BIZ UDPゴシック" panose="020B0400000000000000" pitchFamily="50" charset="-128"/>
              </a:rPr>
              <a:t>・万博での健康啓発イベントと「アスマイル」万博キャンペーン</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実施等により府民の健康意識向上を図り、主体的な健康づくり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行動の促進を通じて府域全体の健康寿命延伸に寄与</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イベント等実績</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p>
          <a:p>
            <a:pPr marL="177800"/>
            <a:r>
              <a:rPr kumimoji="1" lang="ja-JP" altLang="en-US" sz="12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年度</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・第</a:t>
            </a:r>
            <a:r>
              <a:rPr kumimoji="1" lang="en-US" altLang="ja-JP" sz="1200" dirty="0">
                <a:solidFill>
                  <a:schemeClr val="tx1"/>
                </a:solidFill>
                <a:latin typeface="BIZ UDPゴシック" panose="020B0400000000000000" pitchFamily="50" charset="-128"/>
                <a:ea typeface="BIZ UDPゴシック" panose="020B0400000000000000" pitchFamily="50" charset="-128"/>
              </a:rPr>
              <a:t>19</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回食育推進全国大会大会</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来場者数：約３万人</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p>
          <a:p>
            <a:pPr marL="177800"/>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年度</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・健活</a:t>
            </a:r>
            <a:r>
              <a:rPr kumimoji="1" lang="en-US" altLang="ja-JP" sz="1200" dirty="0">
                <a:solidFill>
                  <a:schemeClr val="tx1"/>
                </a:solidFill>
                <a:latin typeface="BIZ UDPゴシック" panose="020B0400000000000000" pitchFamily="50" charset="-128"/>
                <a:ea typeface="BIZ UDPゴシック" panose="020B0400000000000000" pitchFamily="50" charset="-128"/>
              </a:rPr>
              <a:t>10EXPO LIVE</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in EXPO</a:t>
            </a:r>
            <a:r>
              <a:rPr kumimoji="1" lang="ja-JP" altLang="en-US" sz="1200" dirty="0">
                <a:solidFill>
                  <a:schemeClr val="tx1"/>
                </a:solidFill>
                <a:latin typeface="BIZ UDPゴシック" panose="020B0400000000000000" pitchFamily="50" charset="-128"/>
                <a:ea typeface="BIZ UDPゴシック" panose="020B0400000000000000" pitchFamily="50" charset="-128"/>
              </a:rPr>
              <a:t>ホール</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（来場者数：約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3,000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・食の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DEMO LIVE in </a:t>
            </a:r>
            <a:r>
              <a:rPr kumimoji="1"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（来場者数：約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450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2714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・ラフ＆ヘルス　笑って学んで健康に </a:t>
            </a:r>
            <a:r>
              <a:rPr kumimoji="1" lang="en-US" altLang="ja-JP" sz="1200" dirty="0">
                <a:solidFill>
                  <a:schemeClr val="tx1"/>
                </a:solidFill>
                <a:latin typeface="BIZ UDPゴシック" panose="020B0400000000000000" pitchFamily="50" charset="-128"/>
                <a:ea typeface="BIZ UDPゴシック" panose="020B0400000000000000" pitchFamily="50" charset="-128"/>
              </a:rPr>
              <a:t>in </a:t>
            </a:r>
            <a:r>
              <a:rPr kumimoji="1" lang="ja-JP" altLang="en-US" sz="1200" dirty="0">
                <a:solidFill>
                  <a:schemeClr val="tx1"/>
                </a:solidFill>
                <a:latin typeface="BIZ UDPゴシック" panose="020B0400000000000000" pitchFamily="50" charset="-128"/>
                <a:ea typeface="BIZ UDPゴシック" panose="020B0400000000000000" pitchFamily="50" charset="-128"/>
              </a:rPr>
              <a:t>大阪ヘルスケアパビリオン</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リボーンステージ（約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8,000</a:t>
            </a:r>
            <a:r>
              <a:rPr kumimoji="1" lang="ja-JP" altLang="en-US" sz="1200" dirty="0">
                <a:solidFill>
                  <a:schemeClr val="tx1"/>
                </a:solidFill>
                <a:latin typeface="BIZ UDPゴシック" panose="020B0400000000000000" pitchFamily="50" charset="-128"/>
                <a:ea typeface="BIZ UDPゴシック" panose="020B0400000000000000" pitchFamily="50" charset="-128"/>
              </a:rPr>
              <a:t>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・アスマイル万博キャンペーン</a:t>
            </a:r>
          </a:p>
          <a:p>
            <a:pPr marL="177800"/>
            <a:r>
              <a:rPr kumimoji="1" lang="ja-JP" altLang="en-US" sz="1200" dirty="0">
                <a:solidFill>
                  <a:schemeClr val="tx1"/>
                </a:solidFill>
                <a:latin typeface="BIZ UDPゴシック" panose="020B0400000000000000" pitchFamily="50" charset="-128"/>
                <a:ea typeface="BIZ UDPゴシック" panose="020B0400000000000000" pitchFamily="50" charset="-128"/>
              </a:rPr>
              <a:t>　計</a:t>
            </a:r>
            <a:r>
              <a:rPr kumimoji="1" lang="en-US" altLang="ja-JP" sz="1200" dirty="0">
                <a:solidFill>
                  <a:schemeClr val="tx1"/>
                </a:solidFill>
                <a:latin typeface="BIZ UDPゴシック" panose="020B0400000000000000" pitchFamily="50" charset="-128"/>
                <a:ea typeface="BIZ UDPゴシック" panose="020B0400000000000000" pitchFamily="50" charset="-128"/>
              </a:rPr>
              <a:t>4,500</a:t>
            </a:r>
            <a:r>
              <a:rPr kumimoji="1" lang="ja-JP" altLang="en-US" sz="1200" dirty="0">
                <a:solidFill>
                  <a:schemeClr val="tx1"/>
                </a:solidFill>
                <a:latin typeface="BIZ UDPゴシック" panose="020B0400000000000000" pitchFamily="50" charset="-128"/>
                <a:ea typeface="BIZ UDPゴシック" panose="020B0400000000000000" pitchFamily="50" charset="-128"/>
              </a:rPr>
              <a:t>名分の万博入場券等を抽選でプレゼント</a:t>
            </a:r>
          </a:p>
        </p:txBody>
      </p:sp>
      <p:sp>
        <p:nvSpPr>
          <p:cNvPr id="16" name="正方形/長方形 15">
            <a:extLst>
              <a:ext uri="{FF2B5EF4-FFF2-40B4-BE49-F238E27FC236}">
                <a16:creationId xmlns:a16="http://schemas.microsoft.com/office/drawing/2014/main" id="{AECD5E35-C811-41F1-8557-E20F0298EF66}"/>
              </a:ext>
            </a:extLst>
          </p:cNvPr>
          <p:cNvSpPr/>
          <p:nvPr/>
        </p:nvSpPr>
        <p:spPr bwMode="white">
          <a:xfrm>
            <a:off x="7467226" y="6555770"/>
            <a:ext cx="2045485"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アスマイル万博キャンペーン</a:t>
            </a:r>
          </a:p>
        </p:txBody>
      </p:sp>
      <p:sp>
        <p:nvSpPr>
          <p:cNvPr id="17" name="正方形/長方形 16">
            <a:extLst>
              <a:ext uri="{FF2B5EF4-FFF2-40B4-BE49-F238E27FC236}">
                <a16:creationId xmlns:a16="http://schemas.microsoft.com/office/drawing/2014/main" id="{909BD9A0-C237-43AC-8C06-BB39FB955272}"/>
              </a:ext>
            </a:extLst>
          </p:cNvPr>
          <p:cNvSpPr/>
          <p:nvPr/>
        </p:nvSpPr>
        <p:spPr bwMode="white">
          <a:xfrm>
            <a:off x="7316305" y="4574979"/>
            <a:ext cx="2329187"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食の</a:t>
            </a:r>
            <a:r>
              <a:rPr lang="en-US" altLang="ja-JP" sz="1000" dirty="0">
                <a:solidFill>
                  <a:schemeClr val="tx1"/>
                </a:solidFill>
                <a:latin typeface="BIZ UDPゴシック" panose="020B0400000000000000" pitchFamily="50" charset="-128"/>
                <a:ea typeface="BIZ UDPゴシック" panose="020B0400000000000000" pitchFamily="50" charset="-128"/>
              </a:rPr>
              <a:t>DEMO LIVE</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3B55FAC2-A967-4542-963E-41A84A59A211}"/>
              </a:ext>
            </a:extLst>
          </p:cNvPr>
          <p:cNvSpPr/>
          <p:nvPr/>
        </p:nvSpPr>
        <p:spPr bwMode="white">
          <a:xfrm>
            <a:off x="4857610" y="6543112"/>
            <a:ext cx="2728470"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ラフ＆ヘルス　笑って学んで健康に</a:t>
            </a:r>
          </a:p>
        </p:txBody>
      </p:sp>
      <p:pic>
        <p:nvPicPr>
          <p:cNvPr id="19" name="図 18">
            <a:extLst>
              <a:ext uri="{FF2B5EF4-FFF2-40B4-BE49-F238E27FC236}">
                <a16:creationId xmlns:a16="http://schemas.microsoft.com/office/drawing/2014/main" id="{080BF2FE-DC5D-4A61-89E7-E71D0863CA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6305" y="5122414"/>
            <a:ext cx="2295055" cy="1417757"/>
          </a:xfrm>
          <a:prstGeom prst="rect">
            <a:avLst/>
          </a:prstGeom>
        </p:spPr>
      </p:pic>
      <p:pic>
        <p:nvPicPr>
          <p:cNvPr id="20" name="図 19">
            <a:extLst>
              <a:ext uri="{FF2B5EF4-FFF2-40B4-BE49-F238E27FC236}">
                <a16:creationId xmlns:a16="http://schemas.microsoft.com/office/drawing/2014/main" id="{2F3DD940-D2A6-4598-9C5A-40B9295881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75841" y="5118347"/>
            <a:ext cx="2092008" cy="1417757"/>
          </a:xfrm>
          <a:prstGeom prst="rect">
            <a:avLst/>
          </a:prstGeom>
        </p:spPr>
      </p:pic>
      <p:sp>
        <p:nvSpPr>
          <p:cNvPr id="21" name="正方形/長方形 20">
            <a:extLst>
              <a:ext uri="{FF2B5EF4-FFF2-40B4-BE49-F238E27FC236}">
                <a16:creationId xmlns:a16="http://schemas.microsoft.com/office/drawing/2014/main" id="{F81107E0-1053-4013-B309-A0F5AE28354C}"/>
              </a:ext>
            </a:extLst>
          </p:cNvPr>
          <p:cNvSpPr/>
          <p:nvPr/>
        </p:nvSpPr>
        <p:spPr bwMode="white">
          <a:xfrm>
            <a:off x="4856501" y="4581961"/>
            <a:ext cx="2728470" cy="31979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健活</a:t>
            </a:r>
            <a:r>
              <a:rPr lang="en-US" altLang="ja-JP" sz="1000" dirty="0">
                <a:solidFill>
                  <a:schemeClr val="tx1"/>
                </a:solidFill>
                <a:latin typeface="BIZ UDPゴシック" panose="020B0400000000000000" pitchFamily="50" charset="-128"/>
                <a:ea typeface="BIZ UDPゴシック" panose="020B0400000000000000" pitchFamily="50" charset="-128"/>
              </a:rPr>
              <a:t>10</a:t>
            </a: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en-US" altLang="ja-JP" sz="1000" dirty="0">
                <a:solidFill>
                  <a:schemeClr val="tx1"/>
                </a:solidFill>
                <a:latin typeface="BIZ UDPゴシック" panose="020B0400000000000000" pitchFamily="50" charset="-128"/>
                <a:ea typeface="BIZ UDPゴシック" panose="020B0400000000000000" pitchFamily="50" charset="-128"/>
              </a:rPr>
              <a:t>EXPO</a:t>
            </a:r>
            <a:r>
              <a:rPr lang="ja-JP" altLang="en-US" sz="1000" dirty="0">
                <a:solidFill>
                  <a:schemeClr val="tx1"/>
                </a:solidFill>
                <a:latin typeface="BIZ UDPゴシック" panose="020B0400000000000000" pitchFamily="50" charset="-128"/>
                <a:ea typeface="BIZ UDPゴシック" panose="020B0400000000000000" pitchFamily="50" charset="-128"/>
              </a:rPr>
              <a:t>　</a:t>
            </a:r>
            <a:r>
              <a:rPr lang="en-US" altLang="ja-JP" sz="1000" dirty="0">
                <a:solidFill>
                  <a:schemeClr val="tx1"/>
                </a:solidFill>
                <a:latin typeface="BIZ UDPゴシック" panose="020B0400000000000000" pitchFamily="50" charset="-128"/>
                <a:ea typeface="BIZ UDPゴシック" panose="020B0400000000000000" pitchFamily="50" charset="-128"/>
              </a:rPr>
              <a:t>LIVE</a:t>
            </a:r>
            <a:r>
              <a:rPr lang="ja-JP" altLang="en-US" sz="1000" dirty="0">
                <a:solidFill>
                  <a:schemeClr val="tx1"/>
                </a:solidFill>
                <a:latin typeface="BIZ UDPゴシック" panose="020B0400000000000000" pitchFamily="50" charset="-128"/>
                <a:ea typeface="BIZ UDPゴシック" panose="020B0400000000000000" pitchFamily="50" charset="-128"/>
              </a:rPr>
              <a:t>！</a:t>
            </a:r>
          </a:p>
        </p:txBody>
      </p:sp>
      <p:pic>
        <p:nvPicPr>
          <p:cNvPr id="23" name="Picture 2">
            <a:extLst>
              <a:ext uri="{FF2B5EF4-FFF2-40B4-BE49-F238E27FC236}">
                <a16:creationId xmlns:a16="http://schemas.microsoft.com/office/drawing/2014/main" id="{DB827122-FDE6-4600-A46A-53DD83ED793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6305" y="3191081"/>
            <a:ext cx="2295055" cy="140138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3D9A0985-6893-4A73-9FEC-5C8391E9BBEB}"/>
              </a:ext>
            </a:extLst>
          </p:cNvPr>
          <p:cNvSpPr>
            <a:spLocks noGrp="1"/>
          </p:cNvSpPr>
          <p:nvPr>
            <p:ph type="sldNum" sz="quarter" idx="12"/>
          </p:nvPr>
        </p:nvSpPr>
        <p:spPr>
          <a:xfrm>
            <a:off x="9109276" y="6779568"/>
            <a:ext cx="971349" cy="383297"/>
          </a:xfrm>
        </p:spPr>
        <p:txBody>
          <a:bodyPr/>
          <a:lstStyle/>
          <a:p>
            <a:fld id="{29F2EF1E-626E-4657-9017-205445D3C8E1}" type="slidenum">
              <a:rPr kumimoji="1" lang="ja-JP" altLang="en-US" smtClean="0"/>
              <a:t>13</a:t>
            </a:fld>
            <a:endParaRPr kumimoji="1" lang="ja-JP" altLang="en-US" dirty="0"/>
          </a:p>
        </p:txBody>
      </p:sp>
      <p:sp>
        <p:nvSpPr>
          <p:cNvPr id="28" name="楕円 27">
            <a:extLst>
              <a:ext uri="{FF2B5EF4-FFF2-40B4-BE49-F238E27FC236}">
                <a16:creationId xmlns:a16="http://schemas.microsoft.com/office/drawing/2014/main" id="{E32590FE-33E3-485D-83DF-E1E30CE5311D}"/>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04A60DA8-2A50-4A7A-83E9-24998076EF29}"/>
              </a:ext>
            </a:extLst>
          </p:cNvPr>
          <p:cNvSpPr/>
          <p:nvPr/>
        </p:nvSpPr>
        <p:spPr>
          <a:xfrm>
            <a:off x="192794" y="269886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25" name="図 24">
            <a:extLst>
              <a:ext uri="{FF2B5EF4-FFF2-40B4-BE49-F238E27FC236}">
                <a16:creationId xmlns:a16="http://schemas.microsoft.com/office/drawing/2014/main" id="{0293FEC7-EE12-460D-AC2F-9FFAA7A73A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75841" y="3191082"/>
            <a:ext cx="2089790" cy="1401388"/>
          </a:xfrm>
          <a:prstGeom prst="rect">
            <a:avLst/>
          </a:prstGeom>
        </p:spPr>
      </p:pic>
    </p:spTree>
    <p:extLst>
      <p:ext uri="{BB962C8B-B14F-4D97-AF65-F5344CB8AC3E}">
        <p14:creationId xmlns:p14="http://schemas.microsoft.com/office/powerpoint/2010/main" val="286574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519522"/>
            <a:ext cx="371321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健都における</a:t>
            </a:r>
            <a:r>
              <a:rPr lang="ja-JP" altLang="en-US" sz="1400" b="1" dirty="0">
                <a:solidFill>
                  <a:schemeClr val="tx1"/>
                </a:solidFill>
                <a:latin typeface="BIZ UDPゴシック" panose="020B0400000000000000" pitchFamily="50" charset="-128"/>
                <a:ea typeface="BIZ UDPゴシック" panose="020B0400000000000000" pitchFamily="50" charset="-128"/>
              </a:rPr>
              <a:t>実証</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と社会実装の促進</a:t>
            </a:r>
            <a:endPar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338081" y="863758"/>
            <a:ext cx="296595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TextBox 4">
            <a:extLst>
              <a:ext uri="{FF2B5EF4-FFF2-40B4-BE49-F238E27FC236}">
                <a16:creationId xmlns:a16="http://schemas.microsoft.com/office/drawing/2014/main" id="{3BDF24B2-B127-42A0-8893-25AF3FA1A87D}"/>
              </a:ext>
            </a:extLst>
          </p:cNvPr>
          <p:cNvSpPr txBox="1"/>
          <p:nvPr/>
        </p:nvSpPr>
        <p:spPr>
          <a:xfrm>
            <a:off x="305178" y="2794768"/>
            <a:ext cx="7842034" cy="2817783"/>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endParaRPr lang="en-US" altLang="ja-JP" sz="1400" b="1" dirty="0">
              <a:ea typeface="BIZ UDPゴシック"/>
            </a:endParaRPr>
          </a:p>
          <a:p>
            <a:r>
              <a:rPr kumimoji="1" lang="ja-JP" altLang="en-US" sz="1200" dirty="0">
                <a:latin typeface="BIZ UDPゴシック"/>
                <a:ea typeface="BIZ UDPゴシック"/>
              </a:rPr>
              <a:t>・健都では、</a:t>
            </a:r>
            <a:r>
              <a:rPr kumimoji="1" lang="ja-JP" altLang="en-US" sz="1200" dirty="0">
                <a:latin typeface="BIZ UDPゴシック" panose="020B0400000000000000" pitchFamily="50" charset="-128"/>
                <a:ea typeface="BIZ UDPゴシック" panose="020B0400000000000000" pitchFamily="50" charset="-128"/>
              </a:rPr>
              <a:t>国立循環器病研究センター及び医薬基盤・健康・栄養研究所を中核に、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ヘルスケア関連企業が集積し、健康・医療産業クラスターの形成が進展　</a:t>
            </a:r>
          </a:p>
          <a:p>
            <a:r>
              <a:rPr kumimoji="1" lang="ja-JP" altLang="en-US" sz="1200" dirty="0">
                <a:latin typeface="BIZ UDPゴシック" panose="020B0400000000000000" pitchFamily="50" charset="-128"/>
                <a:ea typeface="BIZ UDPゴシック"/>
              </a:rPr>
              <a:t>・産学官民の共創によるライフサイエンス分野の技術･サービス等の社会実装の仕組みを構築</a:t>
            </a:r>
            <a:br>
              <a:rPr lang="ja-JP" altLang="en-US"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a:ea typeface="BIZ UDPゴシック"/>
              </a:rPr>
              <a:t>・</a:t>
            </a:r>
            <a:r>
              <a:rPr lang="ja-JP" altLang="en-US" sz="1200" dirty="0">
                <a:ea typeface="BIZ UDPゴシック"/>
              </a:rPr>
              <a:t>健都における社会実装の仕組みづくりをめざした「健都万博」の実施を通じて、実証事業の実施に</a:t>
            </a:r>
            <a:br>
              <a:rPr lang="en-US" altLang="ja-JP" sz="1200" dirty="0">
                <a:ea typeface="BIZ UDPゴシック"/>
              </a:rPr>
            </a:br>
            <a:r>
              <a:rPr lang="ja-JP" altLang="en-US" sz="1200" dirty="0">
                <a:ea typeface="BIZ UDPゴシック"/>
              </a:rPr>
              <a:t>　必要なノウハウや地域内のネットワークを構築</a:t>
            </a:r>
            <a:endParaRPr lang="en-US" altLang="ja-JP" sz="1200" strike="sngStrike" dirty="0">
              <a:ea typeface="BIZ UDPゴシック"/>
            </a:endParaRPr>
          </a:p>
          <a:p>
            <a:r>
              <a:rPr lang="ja-JP" altLang="en-US" sz="1200" b="1" dirty="0">
                <a:ea typeface="BIZ UDPゴシック"/>
              </a:rPr>
              <a:t>　</a:t>
            </a:r>
            <a:endParaRPr lang="en-US" altLang="ja-JP" sz="1200" b="1" dirty="0">
              <a:ea typeface="BIZ UDPゴシック"/>
            </a:endParaRPr>
          </a:p>
          <a:p>
            <a:r>
              <a:rPr lang="ja-JP" altLang="en-US" sz="1400" b="1" dirty="0">
                <a:ea typeface="BIZ UDPゴシック"/>
              </a:rPr>
              <a:t>▶健都における社会実装の仕組みの構築に向けた具体的取組（令和７年度）</a:t>
            </a:r>
            <a:endParaRPr lang="en-US" altLang="ja-JP" sz="1400" b="1" dirty="0">
              <a:ea typeface="BIZ UDPゴシック"/>
            </a:endParaRPr>
          </a:p>
          <a:p>
            <a:endParaRPr lang="en-US" altLang="ja-JP" sz="1100" dirty="0">
              <a:ea typeface="BIZ UDPゴシック"/>
            </a:endParaRPr>
          </a:p>
          <a:p>
            <a:endParaRPr lang="en-US" altLang="ja-JP" sz="1100" dirty="0">
              <a:ea typeface="BIZ UDPゴシック"/>
            </a:endParaRPr>
          </a:p>
          <a:p>
            <a:r>
              <a:rPr lang="ja-JP" altLang="en-US" sz="1100" b="1" dirty="0">
                <a:ea typeface="BIZ UDPゴシック"/>
              </a:rPr>
              <a:t>　</a:t>
            </a:r>
            <a:endParaRPr lang="en-US" altLang="ja-JP" sz="1100" b="1" dirty="0">
              <a:ea typeface="BIZ UDPゴシック"/>
            </a:endParaRPr>
          </a:p>
          <a:p>
            <a:endParaRPr lang="en-US" altLang="ja-JP" sz="1100" b="1" dirty="0">
              <a:ea typeface="BIZ UDPゴシック"/>
            </a:endParaRPr>
          </a:p>
          <a:p>
            <a:endParaRPr lang="en-US" altLang="ja-JP" sz="1100" b="1" dirty="0">
              <a:ea typeface="BIZ UDPゴシック"/>
            </a:endParaRPr>
          </a:p>
          <a:p>
            <a:endParaRPr lang="en-US" altLang="ja-JP" sz="1100" b="1" dirty="0">
              <a:latin typeface="BIZ UDPゴシック"/>
              <a:ea typeface="BIZ UDPゴシック"/>
            </a:endParaRPr>
          </a:p>
          <a:p>
            <a:pPr algn="ctr"/>
            <a:endParaRPr lang="en-US" sz="1100" dirty="0">
              <a:ea typeface="Calibri"/>
              <a:cs typeface="Calibri"/>
            </a:endParaRPr>
          </a:p>
        </p:txBody>
      </p:sp>
      <p:sp>
        <p:nvSpPr>
          <p:cNvPr id="37" name="正方形/長方形 23">
            <a:extLst>
              <a:ext uri="{FF2B5EF4-FFF2-40B4-BE49-F238E27FC236}">
                <a16:creationId xmlns:a16="http://schemas.microsoft.com/office/drawing/2014/main" id="{F07238B8-30BB-47C4-A05F-EDB1F719E504}"/>
              </a:ext>
            </a:extLst>
          </p:cNvPr>
          <p:cNvSpPr/>
          <p:nvPr/>
        </p:nvSpPr>
        <p:spPr>
          <a:xfrm>
            <a:off x="7939138" y="5460952"/>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展示会</a:t>
            </a:r>
            <a:endParaRPr lang="ja-JP" altLang="en-US" sz="1100" strike="sngStrike" dirty="0">
              <a:solidFill>
                <a:schemeClr val="tx1"/>
              </a:solidFill>
              <a:latin typeface="BIZ UDPゴシック" panose="020B0400000000000000" pitchFamily="50" charset="-128"/>
              <a:ea typeface="BIZ UDPゴシック"/>
            </a:endParaRPr>
          </a:p>
        </p:txBody>
      </p:sp>
      <p:sp>
        <p:nvSpPr>
          <p:cNvPr id="38" name="正方形/長方形 22">
            <a:extLst>
              <a:ext uri="{FF2B5EF4-FFF2-40B4-BE49-F238E27FC236}">
                <a16:creationId xmlns:a16="http://schemas.microsoft.com/office/drawing/2014/main" id="{B4E8CC6B-2966-4487-851B-0B697C5BA143}"/>
              </a:ext>
            </a:extLst>
          </p:cNvPr>
          <p:cNvSpPr/>
          <p:nvPr/>
        </p:nvSpPr>
        <p:spPr>
          <a:xfrm>
            <a:off x="6156871" y="54893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体験会（疲労度の測定）</a:t>
            </a:r>
            <a:endParaRPr lang="ja-JP" altLang="en-US" sz="1100" dirty="0">
              <a:solidFill>
                <a:schemeClr val="tx1"/>
              </a:solidFill>
              <a:ea typeface="BIZ UDPゴシック"/>
              <a:cs typeface="Calibri"/>
            </a:endParaRPr>
          </a:p>
        </p:txBody>
      </p:sp>
      <p:sp>
        <p:nvSpPr>
          <p:cNvPr id="2" name="スライド番号プレースホルダー 1">
            <a:extLst>
              <a:ext uri="{FF2B5EF4-FFF2-40B4-BE49-F238E27FC236}">
                <a16:creationId xmlns:a16="http://schemas.microsoft.com/office/drawing/2014/main" id="{3A34760A-E4AB-47ED-872C-4259B667C28E}"/>
              </a:ext>
            </a:extLst>
          </p:cNvPr>
          <p:cNvSpPr>
            <a:spLocks noGrp="1"/>
          </p:cNvSpPr>
          <p:nvPr>
            <p:ph type="sldNum" sz="quarter" idx="12"/>
          </p:nvPr>
        </p:nvSpPr>
        <p:spPr>
          <a:xfrm>
            <a:off x="9649389" y="6779568"/>
            <a:ext cx="431236" cy="383297"/>
          </a:xfrm>
        </p:spPr>
        <p:txBody>
          <a:bodyPr/>
          <a:lstStyle/>
          <a:p>
            <a:fld id="{29F2EF1E-626E-4657-9017-205445D3C8E1}" type="slidenum">
              <a:rPr kumimoji="1" lang="ja-JP" altLang="en-US" smtClean="0"/>
              <a:t>14</a:t>
            </a:fld>
            <a:endParaRPr kumimoji="1" lang="ja-JP" altLang="en-US"/>
          </a:p>
        </p:txBody>
      </p:sp>
      <p:sp>
        <p:nvSpPr>
          <p:cNvPr id="16" name="正方形/長方形 15">
            <a:extLst>
              <a:ext uri="{FF2B5EF4-FFF2-40B4-BE49-F238E27FC236}">
                <a16:creationId xmlns:a16="http://schemas.microsoft.com/office/drawing/2014/main" id="{0096C37B-0825-4799-8B70-5984C7752B7D}"/>
              </a:ext>
            </a:extLst>
          </p:cNvPr>
          <p:cNvSpPr/>
          <p:nvPr/>
        </p:nvSpPr>
        <p:spPr>
          <a:xfrm>
            <a:off x="380226" y="1491032"/>
            <a:ext cx="9269164" cy="82874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健都における社会実装の仕組みづくりをめざした「健都万博」を実施</a:t>
            </a: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産学官民の共創によるライフサイエンス分野の技術･サービス等の開発と社会実装の仕組みを構築</a:t>
            </a:r>
          </a:p>
        </p:txBody>
      </p:sp>
      <p:sp>
        <p:nvSpPr>
          <p:cNvPr id="17" name="正方形/長方形 22">
            <a:extLst>
              <a:ext uri="{FF2B5EF4-FFF2-40B4-BE49-F238E27FC236}">
                <a16:creationId xmlns:a16="http://schemas.microsoft.com/office/drawing/2014/main" id="{D779A6AC-6BAA-4C59-85FB-CB78346CAB15}"/>
              </a:ext>
            </a:extLst>
          </p:cNvPr>
          <p:cNvSpPr/>
          <p:nvPr/>
        </p:nvSpPr>
        <p:spPr>
          <a:xfrm>
            <a:off x="7945522" y="387950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latin typeface="BIZ UDPゴシック"/>
                <a:ea typeface="BIZ UDPゴシック"/>
                <a:cs typeface="Calibri"/>
              </a:rPr>
              <a:t>実証デモ（口腔ケア）</a:t>
            </a:r>
          </a:p>
        </p:txBody>
      </p:sp>
      <p:pic>
        <p:nvPicPr>
          <p:cNvPr id="18" name="図 17">
            <a:extLst>
              <a:ext uri="{FF2B5EF4-FFF2-40B4-BE49-F238E27FC236}">
                <a16:creationId xmlns:a16="http://schemas.microsoft.com/office/drawing/2014/main" id="{82E0DFBE-FBED-4975-ADF6-BC601AA1DB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502" y="4278697"/>
            <a:ext cx="1667495" cy="1244256"/>
          </a:xfrm>
          <a:prstGeom prst="rect">
            <a:avLst/>
          </a:prstGeom>
        </p:spPr>
      </p:pic>
      <p:pic>
        <p:nvPicPr>
          <p:cNvPr id="5" name="図 4">
            <a:extLst>
              <a:ext uri="{FF2B5EF4-FFF2-40B4-BE49-F238E27FC236}">
                <a16:creationId xmlns:a16="http://schemas.microsoft.com/office/drawing/2014/main" id="{07C29E5A-F920-41A8-99FE-A50322E327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6166" y="4276388"/>
            <a:ext cx="1643151" cy="1246565"/>
          </a:xfrm>
          <a:prstGeom prst="rect">
            <a:avLst/>
          </a:prstGeom>
        </p:spPr>
      </p:pic>
      <p:pic>
        <p:nvPicPr>
          <p:cNvPr id="21" name="図 20">
            <a:extLst>
              <a:ext uri="{FF2B5EF4-FFF2-40B4-BE49-F238E27FC236}">
                <a16:creationId xmlns:a16="http://schemas.microsoft.com/office/drawing/2014/main" id="{F153F22E-927C-4962-8538-C6FFC8BF8D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6167" y="2706015"/>
            <a:ext cx="1644196" cy="1233147"/>
          </a:xfrm>
          <a:prstGeom prst="rect">
            <a:avLst/>
          </a:prstGeom>
        </p:spPr>
      </p:pic>
      <p:grpSp>
        <p:nvGrpSpPr>
          <p:cNvPr id="58" name="グループ化 57">
            <a:extLst>
              <a:ext uri="{FF2B5EF4-FFF2-40B4-BE49-F238E27FC236}">
                <a16:creationId xmlns:a16="http://schemas.microsoft.com/office/drawing/2014/main" id="{B0D62DAF-9FC8-4D93-9C03-5BB9E8C16E6B}"/>
              </a:ext>
            </a:extLst>
          </p:cNvPr>
          <p:cNvGrpSpPr/>
          <p:nvPr/>
        </p:nvGrpSpPr>
        <p:grpSpPr>
          <a:xfrm>
            <a:off x="275412" y="4544282"/>
            <a:ext cx="5810023" cy="2398472"/>
            <a:chOff x="304225" y="4712154"/>
            <a:chExt cx="5791775" cy="2398472"/>
          </a:xfrm>
        </p:grpSpPr>
        <p:grpSp>
          <p:nvGrpSpPr>
            <p:cNvPr id="55" name="グループ化 54">
              <a:extLst>
                <a:ext uri="{FF2B5EF4-FFF2-40B4-BE49-F238E27FC236}">
                  <a16:creationId xmlns:a16="http://schemas.microsoft.com/office/drawing/2014/main" id="{2A6AB1A2-D7B6-4487-A2FC-254359295DE2}"/>
                </a:ext>
              </a:extLst>
            </p:cNvPr>
            <p:cNvGrpSpPr/>
            <p:nvPr/>
          </p:nvGrpSpPr>
          <p:grpSpPr>
            <a:xfrm>
              <a:off x="304225" y="4712154"/>
              <a:ext cx="5791775" cy="1901048"/>
              <a:chOff x="337664" y="4819119"/>
              <a:chExt cx="5791775" cy="1901048"/>
            </a:xfrm>
          </p:grpSpPr>
          <p:grpSp>
            <p:nvGrpSpPr>
              <p:cNvPr id="12" name="グループ化 11">
                <a:extLst>
                  <a:ext uri="{FF2B5EF4-FFF2-40B4-BE49-F238E27FC236}">
                    <a16:creationId xmlns:a16="http://schemas.microsoft.com/office/drawing/2014/main" id="{DFA8FD30-A96A-4B23-9C7A-32E08BCD3809}"/>
                  </a:ext>
                </a:extLst>
              </p:cNvPr>
              <p:cNvGrpSpPr/>
              <p:nvPr/>
            </p:nvGrpSpPr>
            <p:grpSpPr>
              <a:xfrm>
                <a:off x="337665" y="5166717"/>
                <a:ext cx="5791774" cy="558604"/>
                <a:chOff x="-737005" y="4962899"/>
                <a:chExt cx="5791774" cy="744419"/>
              </a:xfrm>
            </p:grpSpPr>
            <p:sp>
              <p:nvSpPr>
                <p:cNvPr id="10" name="四角形: 角を丸くする 9">
                  <a:extLst>
                    <a:ext uri="{FF2B5EF4-FFF2-40B4-BE49-F238E27FC236}">
                      <a16:creationId xmlns:a16="http://schemas.microsoft.com/office/drawing/2014/main" id="{099207D8-1BFE-4310-9EF9-487858340DD3}"/>
                    </a:ext>
                  </a:extLst>
                </p:cNvPr>
                <p:cNvSpPr/>
                <p:nvPr/>
              </p:nvSpPr>
              <p:spPr>
                <a:xfrm>
                  <a:off x="-79650" y="4973079"/>
                  <a:ext cx="5134419"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地元住民等と連携した小規模な実証で、健都の特長を活かした実証手法を検討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参加者：延べ</a:t>
                  </a:r>
                  <a:r>
                    <a:rPr lang="en-US" altLang="ja-JP" sz="1100" dirty="0">
                      <a:solidFill>
                        <a:schemeClr val="tx1"/>
                      </a:solidFill>
                      <a:latin typeface="BIZ UDPゴシック" panose="020B0400000000000000" pitchFamily="50" charset="-128"/>
                      <a:ea typeface="BIZ UDPゴシック" panose="020B0400000000000000" pitchFamily="50" charset="-128"/>
                    </a:rPr>
                    <a:t>68</a:t>
                  </a:r>
                  <a:r>
                    <a:rPr lang="ja-JP" altLang="en-US" sz="1100" dirty="0">
                      <a:solidFill>
                        <a:schemeClr val="tx1"/>
                      </a:solidFill>
                      <a:latin typeface="BIZ UDPゴシック" panose="020B0400000000000000" pitchFamily="50" charset="-128"/>
                      <a:ea typeface="BIZ UDPゴシック" panose="020B0400000000000000" pitchFamily="50" charset="-128"/>
                    </a:rPr>
                    <a:t>名</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8" name="矢印: 山形 7">
                  <a:extLst>
                    <a:ext uri="{FF2B5EF4-FFF2-40B4-BE49-F238E27FC236}">
                      <a16:creationId xmlns:a16="http://schemas.microsoft.com/office/drawing/2014/main" id="{7146EA8A-5D86-4355-B378-565217F93802}"/>
                    </a:ext>
                  </a:extLst>
                </p:cNvPr>
                <p:cNvSpPr/>
                <p:nvPr/>
              </p:nvSpPr>
              <p:spPr>
                <a:xfrm rot="5400000">
                  <a:off x="-745007" y="4970901"/>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実証デモ</a:t>
                  </a:r>
                </a:p>
              </p:txBody>
            </p:sp>
          </p:grpSp>
          <p:grpSp>
            <p:nvGrpSpPr>
              <p:cNvPr id="29" name="グループ化 28">
                <a:extLst>
                  <a:ext uri="{FF2B5EF4-FFF2-40B4-BE49-F238E27FC236}">
                    <a16:creationId xmlns:a16="http://schemas.microsoft.com/office/drawing/2014/main" id="{B5BC37C9-3553-4D1A-A9B4-68807FFC388B}"/>
                  </a:ext>
                </a:extLst>
              </p:cNvPr>
              <p:cNvGrpSpPr/>
              <p:nvPr/>
            </p:nvGrpSpPr>
            <p:grpSpPr>
              <a:xfrm>
                <a:off x="338080" y="5664140"/>
                <a:ext cx="5791359" cy="558604"/>
                <a:chOff x="-737005" y="4954435"/>
                <a:chExt cx="5791359" cy="744419"/>
              </a:xfrm>
            </p:grpSpPr>
            <p:sp>
              <p:nvSpPr>
                <p:cNvPr id="30" name="四角形: 角を丸くする 29">
                  <a:extLst>
                    <a:ext uri="{FF2B5EF4-FFF2-40B4-BE49-F238E27FC236}">
                      <a16:creationId xmlns:a16="http://schemas.microsoft.com/office/drawing/2014/main" id="{979B7A61-8B65-4BBF-9427-D95AE5C7307D}"/>
                    </a:ext>
                  </a:extLst>
                </p:cNvPr>
                <p:cNvSpPr/>
                <p:nvPr/>
              </p:nvSpPr>
              <p:spPr>
                <a:xfrm>
                  <a:off x="-80066" y="4964616"/>
                  <a:ext cx="5134420"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上記デモの経験を活かし、本格的な実証を体験会形式で開催</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出展者：</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社    来場者：延べ</a:t>
                  </a:r>
                  <a:r>
                    <a:rPr lang="en-US" altLang="ja-JP" sz="1100" dirty="0">
                      <a:solidFill>
                        <a:schemeClr val="tx1"/>
                      </a:solidFill>
                      <a:latin typeface="BIZ UDPゴシック" panose="020B0400000000000000" pitchFamily="50" charset="-128"/>
                      <a:ea typeface="BIZ UDPゴシック" panose="020B0400000000000000" pitchFamily="50" charset="-128"/>
                    </a:rPr>
                    <a:t>746</a:t>
                  </a:r>
                  <a:r>
                    <a:rPr lang="ja-JP" altLang="en-US" sz="1100" dirty="0">
                      <a:solidFill>
                        <a:schemeClr val="tx1"/>
                      </a:solidFill>
                      <a:latin typeface="BIZ UDPゴシック" panose="020B0400000000000000" pitchFamily="50" charset="-128"/>
                      <a:ea typeface="BIZ UDPゴシック" panose="020B0400000000000000" pitchFamily="50" charset="-128"/>
                    </a:rPr>
                    <a:t>名</a:t>
                  </a:r>
                </a:p>
              </p:txBody>
            </p:sp>
            <p:sp>
              <p:nvSpPr>
                <p:cNvPr id="32" name="矢印: 山形 31">
                  <a:extLst>
                    <a:ext uri="{FF2B5EF4-FFF2-40B4-BE49-F238E27FC236}">
                      <a16:creationId xmlns:a16="http://schemas.microsoft.com/office/drawing/2014/main" id="{21125AEA-3ACE-49DA-833D-2F6A65EA387C}"/>
                    </a:ext>
                  </a:extLst>
                </p:cNvPr>
                <p:cNvSpPr/>
                <p:nvPr/>
              </p:nvSpPr>
              <p:spPr>
                <a:xfrm rot="5400000">
                  <a:off x="-745007" y="4962437"/>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体験会</a:t>
                  </a:r>
                </a:p>
              </p:txBody>
            </p:sp>
          </p:grpSp>
          <p:grpSp>
            <p:nvGrpSpPr>
              <p:cNvPr id="33" name="グループ化 32">
                <a:extLst>
                  <a:ext uri="{FF2B5EF4-FFF2-40B4-BE49-F238E27FC236}">
                    <a16:creationId xmlns:a16="http://schemas.microsoft.com/office/drawing/2014/main" id="{7C8BFDB6-36FD-46F7-881C-DE6FD5BDDBDC}"/>
                  </a:ext>
                </a:extLst>
              </p:cNvPr>
              <p:cNvGrpSpPr/>
              <p:nvPr/>
            </p:nvGrpSpPr>
            <p:grpSpPr>
              <a:xfrm>
                <a:off x="347380" y="6161563"/>
                <a:ext cx="5782059" cy="558604"/>
                <a:chOff x="-737005" y="4954435"/>
                <a:chExt cx="5782059" cy="744419"/>
              </a:xfrm>
            </p:grpSpPr>
            <p:sp>
              <p:nvSpPr>
                <p:cNvPr id="35" name="四角形: 角を丸くする 34">
                  <a:extLst>
                    <a:ext uri="{FF2B5EF4-FFF2-40B4-BE49-F238E27FC236}">
                      <a16:creationId xmlns:a16="http://schemas.microsoft.com/office/drawing/2014/main" id="{5714BDD7-403B-4FD6-B0AD-C93234CE6395}"/>
                    </a:ext>
                  </a:extLst>
                </p:cNvPr>
                <p:cNvSpPr/>
                <p:nvPr/>
              </p:nvSpPr>
              <p:spPr>
                <a:xfrm>
                  <a:off x="-79649" y="4964616"/>
                  <a:ext cx="5124703" cy="5857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万博出展企業等による展示実証デモや体験会の成果発表等</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出展者：</a:t>
                  </a:r>
                  <a:r>
                    <a:rPr lang="en-US" altLang="ja-JP" sz="1100" dirty="0">
                      <a:solidFill>
                        <a:schemeClr val="tx1"/>
                      </a:solidFill>
                      <a:latin typeface="BIZ UDPゴシック" panose="020B0400000000000000" pitchFamily="50" charset="-128"/>
                      <a:ea typeface="BIZ UDPゴシック" panose="020B0400000000000000" pitchFamily="50" charset="-128"/>
                    </a:rPr>
                    <a:t>38</a:t>
                  </a:r>
                  <a:r>
                    <a:rPr lang="ja-JP" altLang="en-US" sz="1100" dirty="0">
                      <a:solidFill>
                        <a:schemeClr val="tx1"/>
                      </a:solidFill>
                      <a:latin typeface="BIZ UDPゴシック" panose="020B0400000000000000" pitchFamily="50" charset="-128"/>
                      <a:ea typeface="BIZ UDPゴシック" panose="020B0400000000000000" pitchFamily="50" charset="-128"/>
                    </a:rPr>
                    <a:t>社   来場者：</a:t>
                  </a:r>
                  <a:r>
                    <a:rPr lang="en-US" altLang="ja-JP" sz="1100" dirty="0">
                      <a:solidFill>
                        <a:schemeClr val="tx1"/>
                      </a:solidFill>
                      <a:latin typeface="BIZ UDPゴシック" panose="020B0400000000000000" pitchFamily="50" charset="-128"/>
                      <a:ea typeface="BIZ UDPゴシック" panose="020B0400000000000000" pitchFamily="50" charset="-128"/>
                    </a:rPr>
                    <a:t>743</a:t>
                  </a:r>
                  <a:r>
                    <a:rPr lang="ja-JP" altLang="en-US" sz="1100" dirty="0">
                      <a:solidFill>
                        <a:schemeClr val="tx1"/>
                      </a:solidFill>
                      <a:latin typeface="BIZ UDPゴシック" panose="020B0400000000000000" pitchFamily="50" charset="-128"/>
                      <a:ea typeface="BIZ UDPゴシック" panose="020B0400000000000000" pitchFamily="50" charset="-128"/>
                    </a:rPr>
                    <a:t>名</a:t>
                  </a:r>
                </a:p>
              </p:txBody>
            </p:sp>
            <p:sp>
              <p:nvSpPr>
                <p:cNvPr id="36" name="矢印: 山形 35">
                  <a:extLst>
                    <a:ext uri="{FF2B5EF4-FFF2-40B4-BE49-F238E27FC236}">
                      <a16:creationId xmlns:a16="http://schemas.microsoft.com/office/drawing/2014/main" id="{5DA1A3A1-08FF-499D-AA93-F4F5E1388EC4}"/>
                    </a:ext>
                  </a:extLst>
                </p:cNvPr>
                <p:cNvSpPr/>
                <p:nvPr/>
              </p:nvSpPr>
              <p:spPr>
                <a:xfrm rot="5400000">
                  <a:off x="-745007" y="4962437"/>
                  <a:ext cx="744419"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b="1">
                      <a:solidFill>
                        <a:schemeClr val="bg1"/>
                      </a:solidFill>
                      <a:latin typeface="BIZ UDPゴシック" panose="020B0400000000000000" pitchFamily="50" charset="-128"/>
                      <a:ea typeface="BIZ UDPゴシック" panose="020B0400000000000000" pitchFamily="50" charset="-128"/>
                    </a:rPr>
                    <a:t>展示会</a:t>
                  </a:r>
                </a:p>
              </p:txBody>
            </p:sp>
          </p:grpSp>
          <p:grpSp>
            <p:nvGrpSpPr>
              <p:cNvPr id="27" name="グループ化 26">
                <a:extLst>
                  <a:ext uri="{FF2B5EF4-FFF2-40B4-BE49-F238E27FC236}">
                    <a16:creationId xmlns:a16="http://schemas.microsoft.com/office/drawing/2014/main" id="{8BD3AAAA-045D-473F-9E5E-451DCE547306}"/>
                  </a:ext>
                </a:extLst>
              </p:cNvPr>
              <p:cNvGrpSpPr/>
              <p:nvPr/>
            </p:nvGrpSpPr>
            <p:grpSpPr>
              <a:xfrm>
                <a:off x="337664" y="4819119"/>
                <a:ext cx="5787467" cy="408779"/>
                <a:chOff x="366525" y="4794883"/>
                <a:chExt cx="5787467" cy="408779"/>
              </a:xfrm>
            </p:grpSpPr>
            <p:sp>
              <p:nvSpPr>
                <p:cNvPr id="20" name="四角形: 角を丸くする 19">
                  <a:extLst>
                    <a:ext uri="{FF2B5EF4-FFF2-40B4-BE49-F238E27FC236}">
                      <a16:creationId xmlns:a16="http://schemas.microsoft.com/office/drawing/2014/main" id="{A613096D-9854-4FF1-8288-603E3D6D069E}"/>
                    </a:ext>
                  </a:extLst>
                </p:cNvPr>
                <p:cNvSpPr/>
                <p:nvPr/>
              </p:nvSpPr>
              <p:spPr>
                <a:xfrm>
                  <a:off x="1019573" y="4801233"/>
                  <a:ext cx="5134419" cy="288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企業・住民等を中心に、実証の企画・運営を行うプロジェクトチームを結成</a:t>
                  </a:r>
                </a:p>
              </p:txBody>
            </p:sp>
            <p:sp>
              <p:nvSpPr>
                <p:cNvPr id="26" name="矢印: 五方向 25">
                  <a:extLst>
                    <a:ext uri="{FF2B5EF4-FFF2-40B4-BE49-F238E27FC236}">
                      <a16:creationId xmlns:a16="http://schemas.microsoft.com/office/drawing/2014/main" id="{7B16EA94-9704-44B7-B1ED-0527BD430FF0}"/>
                    </a:ext>
                  </a:extLst>
                </p:cNvPr>
                <p:cNvSpPr/>
                <p:nvPr/>
              </p:nvSpPr>
              <p:spPr>
                <a:xfrm rot="5400000">
                  <a:off x="526344" y="4635064"/>
                  <a:ext cx="408779" cy="728417"/>
                </a:xfrm>
                <a:prstGeom prst="homePlate">
                  <a:avLst>
                    <a:gd name="adj" fmla="val 2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200" b="1">
                      <a:solidFill>
                        <a:schemeClr val="bg1"/>
                      </a:solidFill>
                      <a:latin typeface="BIZ UDPゴシック" panose="020B0400000000000000" pitchFamily="50" charset="-128"/>
                      <a:ea typeface="BIZ UDPゴシック" panose="020B0400000000000000" pitchFamily="50" charset="-128"/>
                    </a:rPr>
                    <a:t>START</a:t>
                  </a:r>
                  <a:endParaRPr kumimoji="1" lang="ja-JP" altLang="en-US" sz="1200" b="1">
                    <a:solidFill>
                      <a:schemeClr val="bg1"/>
                    </a:solidFill>
                    <a:latin typeface="BIZ UDPゴシック" panose="020B0400000000000000" pitchFamily="50" charset="-128"/>
                    <a:ea typeface="BIZ UDPゴシック" panose="020B0400000000000000" pitchFamily="50" charset="-128"/>
                  </a:endParaRPr>
                </a:p>
              </p:txBody>
            </p:sp>
          </p:grpSp>
        </p:grpSp>
        <p:sp>
          <p:nvSpPr>
            <p:cNvPr id="56" name="四角形: 角を丸くする 55">
              <a:extLst>
                <a:ext uri="{FF2B5EF4-FFF2-40B4-BE49-F238E27FC236}">
                  <a16:creationId xmlns:a16="http://schemas.microsoft.com/office/drawing/2014/main" id="{43D3F5A7-61CA-4B91-AEE8-5A924885918A}"/>
                </a:ext>
              </a:extLst>
            </p:cNvPr>
            <p:cNvSpPr/>
            <p:nvPr/>
          </p:nvSpPr>
          <p:spPr>
            <a:xfrm>
              <a:off x="957273" y="6569818"/>
              <a:ext cx="5134418" cy="43957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Pゴシック" panose="020B0400000000000000" pitchFamily="50" charset="-128"/>
                  <a:ea typeface="BIZ UDPゴシック" panose="020B0400000000000000" pitchFamily="50" charset="-128"/>
                </a:rPr>
                <a:t>健康・医療関連の技術開発に向けた社会実装の仕組みを構築。さらに健都万博でノウハウを培ったプロジェクトチームによる、継続的な社会実装への展開</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57" name="矢印: 山形 56">
              <a:extLst>
                <a:ext uri="{FF2B5EF4-FFF2-40B4-BE49-F238E27FC236}">
                  <a16:creationId xmlns:a16="http://schemas.microsoft.com/office/drawing/2014/main" id="{BEC5DC01-5089-4281-8AC1-140E0DF26A79}"/>
                </a:ext>
              </a:extLst>
            </p:cNvPr>
            <p:cNvSpPr/>
            <p:nvPr/>
          </p:nvSpPr>
          <p:spPr>
            <a:xfrm rot="5400000">
              <a:off x="389132" y="6467116"/>
              <a:ext cx="558604" cy="728415"/>
            </a:xfrm>
            <a:prstGeom prst="chevron">
              <a:avLst>
                <a:gd name="adj" fmla="val 19889"/>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200" b="1">
                  <a:solidFill>
                    <a:schemeClr val="bg1"/>
                  </a:solidFill>
                  <a:latin typeface="BIZ UDPゴシック" panose="020B0400000000000000" pitchFamily="50" charset="-128"/>
                  <a:ea typeface="BIZ UDPゴシック" panose="020B0400000000000000" pitchFamily="50" charset="-128"/>
                </a:rPr>
                <a:t>GOAL</a:t>
              </a:r>
              <a:endParaRPr kumimoji="1" lang="ja-JP" altLang="en-US" sz="1200" b="1">
                <a:solidFill>
                  <a:schemeClr val="bg1"/>
                </a:solidFill>
                <a:latin typeface="BIZ UDPゴシック" panose="020B0400000000000000" pitchFamily="50" charset="-128"/>
                <a:ea typeface="BIZ UDPゴシック" panose="020B0400000000000000" pitchFamily="50" charset="-128"/>
              </a:endParaRPr>
            </a:p>
          </p:txBody>
        </p:sp>
      </p:grpSp>
      <p:pic>
        <p:nvPicPr>
          <p:cNvPr id="43" name="図 42" descr="屋内, テーブル, 座る, 小さい が含まれている画像&#10;&#10;AI 生成コンテンツは間違っている可能性があります。">
            <a:extLst>
              <a:ext uri="{FF2B5EF4-FFF2-40B4-BE49-F238E27FC236}">
                <a16:creationId xmlns:a16="http://schemas.microsoft.com/office/drawing/2014/main" id="{03A4E18F-6005-4AE5-B300-F7191D1BBA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243"/>
          <a:stretch/>
        </p:blipFill>
        <p:spPr>
          <a:xfrm>
            <a:off x="7111615" y="6093669"/>
            <a:ext cx="897309" cy="756000"/>
          </a:xfrm>
          <a:prstGeom prst="rect">
            <a:avLst/>
          </a:prstGeom>
        </p:spPr>
      </p:pic>
      <p:pic>
        <p:nvPicPr>
          <p:cNvPr id="44" name="図 43">
            <a:extLst>
              <a:ext uri="{FF2B5EF4-FFF2-40B4-BE49-F238E27FC236}">
                <a16:creationId xmlns:a16="http://schemas.microsoft.com/office/drawing/2014/main" id="{92A5101C-CAD1-411D-9F26-BD97A1A099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46166" y="6085517"/>
            <a:ext cx="1344000" cy="756000"/>
          </a:xfrm>
          <a:prstGeom prst="rect">
            <a:avLst/>
          </a:prstGeom>
        </p:spPr>
      </p:pic>
      <p:sp>
        <p:nvSpPr>
          <p:cNvPr id="45" name="正方形/長方形 22">
            <a:extLst>
              <a:ext uri="{FF2B5EF4-FFF2-40B4-BE49-F238E27FC236}">
                <a16:creationId xmlns:a16="http://schemas.microsoft.com/office/drawing/2014/main" id="{B775AA5A-7A32-439F-89A9-F0CC31DFB6FA}"/>
              </a:ext>
            </a:extLst>
          </p:cNvPr>
          <p:cNvSpPr/>
          <p:nvPr/>
        </p:nvSpPr>
        <p:spPr>
          <a:xfrm>
            <a:off x="6810136" y="5782897"/>
            <a:ext cx="1800646"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50" dirty="0">
                <a:solidFill>
                  <a:schemeClr val="tx1"/>
                </a:solidFill>
                <a:ea typeface="BIZ UDPゴシック"/>
                <a:cs typeface="Calibri"/>
              </a:rPr>
              <a:t>実証した技術（一部）</a:t>
            </a:r>
            <a:endParaRPr lang="ja-JP" altLang="en-US" sz="1100" dirty="0">
              <a:solidFill>
                <a:schemeClr val="tx1"/>
              </a:solidFill>
              <a:ea typeface="BIZ UDPゴシック"/>
              <a:cs typeface="Calibri"/>
            </a:endParaRPr>
          </a:p>
        </p:txBody>
      </p:sp>
      <p:sp>
        <p:nvSpPr>
          <p:cNvPr id="46" name="正方形/長方形 22">
            <a:extLst>
              <a:ext uri="{FF2B5EF4-FFF2-40B4-BE49-F238E27FC236}">
                <a16:creationId xmlns:a16="http://schemas.microsoft.com/office/drawing/2014/main" id="{688AE2DE-AE7C-4396-8F75-37BD09C0356A}"/>
              </a:ext>
            </a:extLst>
          </p:cNvPr>
          <p:cNvSpPr/>
          <p:nvPr/>
        </p:nvSpPr>
        <p:spPr>
          <a:xfrm>
            <a:off x="6964504" y="6779124"/>
            <a:ext cx="251579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r>
              <a:rPr lang="ja-JP" altLang="en-US" sz="1000" dirty="0">
                <a:solidFill>
                  <a:schemeClr val="tx1"/>
                </a:solidFill>
                <a:ea typeface="BIZ UDPゴシック"/>
                <a:cs typeface="Calibri"/>
              </a:rPr>
              <a:t>毛細血管スコープ　　 　　 認知機能評価　</a:t>
            </a:r>
            <a:endParaRPr lang="en-US" altLang="ja-JP" sz="1000" dirty="0">
              <a:solidFill>
                <a:schemeClr val="tx1"/>
              </a:solidFill>
              <a:ea typeface="BIZ UDPゴシック"/>
              <a:cs typeface="Calibri"/>
            </a:endParaRPr>
          </a:p>
        </p:txBody>
      </p:sp>
      <p:sp>
        <p:nvSpPr>
          <p:cNvPr id="39" name="楕円 38">
            <a:extLst>
              <a:ext uri="{FF2B5EF4-FFF2-40B4-BE49-F238E27FC236}">
                <a16:creationId xmlns:a16="http://schemas.microsoft.com/office/drawing/2014/main" id="{DA48D130-55BB-412C-9ADE-5330F3B63495}"/>
              </a:ext>
            </a:extLst>
          </p:cNvPr>
          <p:cNvSpPr/>
          <p:nvPr/>
        </p:nvSpPr>
        <p:spPr>
          <a:xfrm>
            <a:off x="133366" y="98184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40" name="楕円 39">
            <a:extLst>
              <a:ext uri="{FF2B5EF4-FFF2-40B4-BE49-F238E27FC236}">
                <a16:creationId xmlns:a16="http://schemas.microsoft.com/office/drawing/2014/main" id="{702B97AE-C361-4865-8B5E-756C1505B72C}"/>
              </a:ext>
            </a:extLst>
          </p:cNvPr>
          <p:cNvSpPr/>
          <p:nvPr/>
        </p:nvSpPr>
        <p:spPr>
          <a:xfrm>
            <a:off x="202810" y="249768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75478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51952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rPr>
              <a:t>10</a:t>
            </a:r>
            <a:r>
              <a:rPr lang="ja-JP" altLang="en-US" sz="1400" b="1" i="0" u="none" strike="noStrike" noProof="0" dirty="0">
                <a:solidFill>
                  <a:schemeClr val="tx1"/>
                </a:solidFill>
                <a:latin typeface="BIZ UDPゴシック" panose="020B0400000000000000" pitchFamily="50" charset="-128"/>
                <a:ea typeface="BIZ UDPゴシック" panose="020B0400000000000000" pitchFamily="50" charset="-128"/>
              </a:rPr>
              <a:t>歳若返り」プロジェクトの推進</a:t>
            </a:r>
            <a:endParaRPr lang="en-US" altLang="ja-JP" sz="1400" b="1" i="0" u="none" strike="noStrike" noProof="0" dirty="0">
              <a:solidFill>
                <a:schemeClr val="tx1"/>
              </a:solidFill>
              <a:latin typeface="BIZ UDPゴシック" panose="020B0400000000000000" pitchFamily="50" charset="-128"/>
              <a:ea typeface="BIZ UDPゴシック" panose="020B0400000000000000" pitchFamily="50" charset="-128"/>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次世代ヘルスケア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393154" y="827788"/>
            <a:ext cx="270515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3A34760A-E4AB-47ED-872C-4259B667C28E}"/>
              </a:ext>
            </a:extLst>
          </p:cNvPr>
          <p:cNvSpPr>
            <a:spLocks noGrp="1"/>
          </p:cNvSpPr>
          <p:nvPr>
            <p:ph type="sldNum" sz="quarter" idx="12"/>
          </p:nvPr>
        </p:nvSpPr>
        <p:spPr/>
        <p:txBody>
          <a:bodyPr/>
          <a:lstStyle/>
          <a:p>
            <a:fld id="{29F2EF1E-626E-4657-9017-205445D3C8E1}" type="slidenum">
              <a:rPr kumimoji="1" lang="ja-JP" altLang="en-US" smtClean="0"/>
              <a:t>15</a:t>
            </a:fld>
            <a:endParaRPr kumimoji="1" lang="ja-JP" altLang="en-US" dirty="0"/>
          </a:p>
        </p:txBody>
      </p:sp>
      <p:sp>
        <p:nvSpPr>
          <p:cNvPr id="16" name="正方形/長方形 15">
            <a:extLst>
              <a:ext uri="{FF2B5EF4-FFF2-40B4-BE49-F238E27FC236}">
                <a16:creationId xmlns:a16="http://schemas.microsoft.com/office/drawing/2014/main" id="{0096C37B-0825-4799-8B70-5984C7752B7D}"/>
              </a:ext>
            </a:extLst>
          </p:cNvPr>
          <p:cNvSpPr/>
          <p:nvPr/>
        </p:nvSpPr>
        <p:spPr>
          <a:xfrm>
            <a:off x="434152" y="1545405"/>
            <a:ext cx="9212319" cy="78684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・先端技術を活用したヘルスケア体験イベントを通じて、府民の健康意識向上と健康に向けた行動変容を促進</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
        <p:nvSpPr>
          <p:cNvPr id="13" name="TextBox 4">
            <a:extLst>
              <a:ext uri="{FF2B5EF4-FFF2-40B4-BE49-F238E27FC236}">
                <a16:creationId xmlns:a16="http://schemas.microsoft.com/office/drawing/2014/main" id="{418DCC50-10D5-428B-93DC-57E90FE6022D}"/>
              </a:ext>
            </a:extLst>
          </p:cNvPr>
          <p:cNvSpPr txBox="1"/>
          <p:nvPr/>
        </p:nvSpPr>
        <p:spPr>
          <a:xfrm>
            <a:off x="393154" y="3087004"/>
            <a:ext cx="5623193" cy="343333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kumimoji="1" lang="ja-JP" altLang="en-US" sz="1400" b="1" dirty="0">
                <a:latin typeface="BIZ UDPゴシック"/>
                <a:ea typeface="BIZ UDPゴシック"/>
              </a:rPr>
              <a:t>▶体験型イベントの開催による健康意識向上、行動変容の促進</a:t>
            </a:r>
            <a:endParaRPr kumimoji="1" lang="en-US" altLang="ja-JP" sz="1400" b="1" dirty="0">
              <a:latin typeface="BIZ UDPゴシック"/>
              <a:ea typeface="BIZ UDPゴシック"/>
            </a:endParaRPr>
          </a:p>
          <a:p>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・先端技術の活用により、来場者が自身の身体の状況を手軽に知り、</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楽しみながら健康づくりが体験できるイベントを万博会場内外で開催</a:t>
            </a:r>
            <a:endParaRPr kumimoji="1" lang="en-US" altLang="ja-JP" sz="1200" dirty="0">
              <a:latin typeface="BIZ UDPゴシック"/>
              <a:ea typeface="BIZ UDPゴシック"/>
            </a:endParaRPr>
          </a:p>
          <a:p>
            <a:pPr marL="93663"/>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令和６年度</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先端技術で自分のカラダを覗いてみよう！（グランフロント大阪）</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・来場者数：約</a:t>
            </a:r>
            <a:r>
              <a:rPr kumimoji="1" lang="en-US" altLang="ja-JP" sz="1200" dirty="0">
                <a:latin typeface="BIZ UDPゴシック"/>
                <a:ea typeface="BIZ UDPゴシック"/>
              </a:rPr>
              <a:t>1,300</a:t>
            </a:r>
            <a:r>
              <a:rPr kumimoji="1" lang="ja-JP" altLang="en-US" sz="1200" dirty="0">
                <a:latin typeface="BIZ UDPゴシック"/>
                <a:ea typeface="BIZ UDPゴシック"/>
              </a:rPr>
              <a:t>名</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・体験内容：血管年齢、美歯年齢、脚点（筋肉量）などの測定、髪診断 等</a:t>
            </a:r>
            <a:endParaRPr kumimoji="1" lang="en-US" altLang="ja-JP" sz="1200" dirty="0">
              <a:latin typeface="BIZ UDPゴシック"/>
              <a:ea typeface="BIZ UDPゴシック"/>
            </a:endParaRPr>
          </a:p>
          <a:p>
            <a:pPr marL="93663"/>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令和７年度</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大阪府「</a:t>
            </a:r>
            <a:r>
              <a:rPr kumimoji="1" lang="en-US" altLang="ja-JP" sz="1200" dirty="0">
                <a:latin typeface="BIZ UDPゴシック"/>
                <a:ea typeface="BIZ UDPゴシック"/>
              </a:rPr>
              <a:t>10</a:t>
            </a:r>
            <a:r>
              <a:rPr kumimoji="1" lang="ja-JP" altLang="en-US" sz="1200" dirty="0">
                <a:latin typeface="BIZ UDPゴシック"/>
                <a:ea typeface="BIZ UDPゴシック"/>
              </a:rPr>
              <a:t>歳若返り」プロジェクト </a:t>
            </a:r>
            <a:r>
              <a:rPr kumimoji="1" lang="en-US" altLang="ja-JP" sz="1200" dirty="0">
                <a:latin typeface="BIZ UDPゴシック"/>
                <a:ea typeface="BIZ UDPゴシック"/>
              </a:rPr>
              <a:t>presents </a:t>
            </a:r>
            <a:r>
              <a:rPr kumimoji="1" lang="ja-JP" altLang="en-US" sz="1200" dirty="0">
                <a:latin typeface="BIZ UDPゴシック"/>
                <a:ea typeface="BIZ UDPゴシック"/>
              </a:rPr>
              <a:t>最新！カラダ見る知る体験</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（万博会場内 ギャラリー</a:t>
            </a:r>
            <a:r>
              <a:rPr kumimoji="1" lang="en-US" altLang="ja-JP" sz="1200" dirty="0">
                <a:latin typeface="BIZ UDPゴシック"/>
                <a:ea typeface="BIZ UDPゴシック"/>
              </a:rPr>
              <a:t>WEST</a:t>
            </a:r>
            <a:r>
              <a:rPr kumimoji="1" lang="ja-JP" altLang="en-US" sz="1200" dirty="0">
                <a:latin typeface="BIZ UDPゴシック"/>
                <a:ea typeface="BIZ UDPゴシック"/>
              </a:rPr>
              <a:t>）</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・来場者数：約</a:t>
            </a:r>
            <a:r>
              <a:rPr kumimoji="1" lang="en-US" altLang="ja-JP" sz="1200" dirty="0">
                <a:latin typeface="BIZ UDPゴシック"/>
                <a:ea typeface="BIZ UDPゴシック"/>
              </a:rPr>
              <a:t>1,200</a:t>
            </a:r>
            <a:r>
              <a:rPr kumimoji="1" lang="ja-JP" altLang="en-US" sz="1200" dirty="0">
                <a:latin typeface="BIZ UDPゴシック"/>
                <a:ea typeface="BIZ UDPゴシック"/>
              </a:rPr>
              <a:t>名</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・体験内容：毛細血管解析、</a:t>
            </a:r>
            <a:r>
              <a:rPr kumimoji="1" lang="en-US" altLang="ja-JP" sz="1200" dirty="0">
                <a:latin typeface="BIZ UDPゴシック"/>
                <a:ea typeface="BIZ UDPゴシック"/>
              </a:rPr>
              <a:t>AI</a:t>
            </a:r>
            <a:r>
              <a:rPr kumimoji="1" lang="ja-JP" altLang="en-US" sz="1200" dirty="0">
                <a:latin typeface="BIZ UDPゴシック"/>
                <a:ea typeface="BIZ UDPゴシック"/>
              </a:rPr>
              <a:t>歩行解析、</a:t>
            </a:r>
            <a:r>
              <a:rPr kumimoji="1" lang="en-US" altLang="ja-JP" sz="1200" dirty="0">
                <a:latin typeface="BIZ UDPゴシック"/>
                <a:ea typeface="BIZ UDPゴシック"/>
              </a:rPr>
              <a:t>VR</a:t>
            </a:r>
            <a:r>
              <a:rPr kumimoji="1" lang="ja-JP" altLang="en-US" sz="1200" dirty="0">
                <a:latin typeface="BIZ UDPゴシック"/>
                <a:ea typeface="BIZ UDPゴシック"/>
              </a:rPr>
              <a:t>を活用したリハビリ、</a:t>
            </a:r>
            <a:endParaRPr kumimoji="1" lang="en-US" altLang="ja-JP" sz="1200" dirty="0">
              <a:latin typeface="BIZ UDPゴシック"/>
              <a:ea typeface="BIZ UDPゴシック"/>
            </a:endParaRPr>
          </a:p>
          <a:p>
            <a:pPr marL="93663"/>
            <a:r>
              <a:rPr kumimoji="1" lang="ja-JP" altLang="en-US" sz="1200" dirty="0">
                <a:latin typeface="BIZ UDPゴシック"/>
                <a:ea typeface="BIZ UDPゴシック"/>
              </a:rPr>
              <a:t>　　　　　　　　　 微量の汗から体内分析、呼吸機能を鍛える</a:t>
            </a:r>
            <a:r>
              <a:rPr kumimoji="1" lang="en-US" altLang="ja-JP" sz="1200" dirty="0">
                <a:latin typeface="BIZ UDPゴシック"/>
                <a:ea typeface="BIZ UDPゴシック"/>
              </a:rPr>
              <a:t>VR</a:t>
            </a:r>
            <a:r>
              <a:rPr kumimoji="1" lang="ja-JP" altLang="en-US" sz="1200" dirty="0">
                <a:latin typeface="BIZ UDPゴシック"/>
                <a:ea typeface="BIZ UDPゴシック"/>
              </a:rPr>
              <a:t>吹き矢 等</a:t>
            </a:r>
            <a:endParaRPr kumimoji="1" lang="en-US" altLang="ja-JP" sz="1200" dirty="0">
              <a:latin typeface="BIZ UDPゴシック"/>
              <a:ea typeface="BIZ UDPゴシック"/>
            </a:endParaRPr>
          </a:p>
          <a:p>
            <a:pPr marL="93663"/>
            <a:endParaRPr lang="en-US" altLang="ja-JP" sz="1200" b="1" dirty="0">
              <a:ea typeface="BIZ UDPゴシック"/>
            </a:endParaRPr>
          </a:p>
          <a:p>
            <a:pPr algn="ctr"/>
            <a:endParaRPr lang="en-US" sz="1100" dirty="0">
              <a:ea typeface="Calibri"/>
              <a:cs typeface="Calibri"/>
            </a:endParaRPr>
          </a:p>
        </p:txBody>
      </p:sp>
      <p:sp>
        <p:nvSpPr>
          <p:cNvPr id="20" name="テキスト ボックス 19">
            <a:extLst>
              <a:ext uri="{FF2B5EF4-FFF2-40B4-BE49-F238E27FC236}">
                <a16:creationId xmlns:a16="http://schemas.microsoft.com/office/drawing/2014/main" id="{2353B572-FBFF-4279-88D2-023EAE5E3C43}"/>
              </a:ext>
            </a:extLst>
          </p:cNvPr>
          <p:cNvSpPr txBox="1"/>
          <p:nvPr/>
        </p:nvSpPr>
        <p:spPr>
          <a:xfrm>
            <a:off x="517459" y="6238977"/>
            <a:ext cx="5410900" cy="646331"/>
          </a:xfrm>
          <a:prstGeom prst="rect">
            <a:avLst/>
          </a:prstGeom>
          <a:noFill/>
          <a:ln>
            <a:noFill/>
            <a:prstDash val="sysDot"/>
          </a:ln>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・来場者の感想（一部）</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「健康で活躍できるように、普段から食事や運動に気をつけて頑張りたい」</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「新しい技術を知ることができて良かった。普及するといいなと思う」</a:t>
            </a:r>
            <a:endParaRPr lang="en-US" altLang="ja-JP" sz="1200" dirty="0">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FA127E7B-9929-41EB-A6D7-FEA3DE4BDE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5474" y="2835820"/>
            <a:ext cx="1777097" cy="1184731"/>
          </a:xfrm>
          <a:prstGeom prst="rect">
            <a:avLst/>
          </a:prstGeom>
        </p:spPr>
      </p:pic>
      <p:pic>
        <p:nvPicPr>
          <p:cNvPr id="24" name="図 23">
            <a:extLst>
              <a:ext uri="{FF2B5EF4-FFF2-40B4-BE49-F238E27FC236}">
                <a16:creationId xmlns:a16="http://schemas.microsoft.com/office/drawing/2014/main" id="{36568C8C-2EAF-4EEB-B3CD-73064E0BC6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4524" y="5729498"/>
            <a:ext cx="1777097" cy="1174745"/>
          </a:xfrm>
          <a:prstGeom prst="rect">
            <a:avLst/>
          </a:prstGeom>
        </p:spPr>
      </p:pic>
      <p:sp>
        <p:nvSpPr>
          <p:cNvPr id="25" name="正方形/長方形 24">
            <a:extLst>
              <a:ext uri="{FF2B5EF4-FFF2-40B4-BE49-F238E27FC236}">
                <a16:creationId xmlns:a16="http://schemas.microsoft.com/office/drawing/2014/main" id="{87A5700D-45A1-48D4-B8C3-8BF5518CB456}"/>
              </a:ext>
            </a:extLst>
          </p:cNvPr>
          <p:cNvSpPr/>
          <p:nvPr/>
        </p:nvSpPr>
        <p:spPr>
          <a:xfrm>
            <a:off x="6522886" y="2502856"/>
            <a:ext cx="262105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令和７年度 万博催事の様子</a:t>
            </a:r>
          </a:p>
        </p:txBody>
      </p:sp>
      <p:sp>
        <p:nvSpPr>
          <p:cNvPr id="26" name="正方形/長方形 25">
            <a:extLst>
              <a:ext uri="{FF2B5EF4-FFF2-40B4-BE49-F238E27FC236}">
                <a16:creationId xmlns:a16="http://schemas.microsoft.com/office/drawing/2014/main" id="{11CCA008-E251-4304-B33B-C0FAB54009D6}"/>
              </a:ext>
            </a:extLst>
          </p:cNvPr>
          <p:cNvSpPr/>
          <p:nvPr/>
        </p:nvSpPr>
        <p:spPr>
          <a:xfrm>
            <a:off x="7834856" y="3962866"/>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毛細血管解析</a:t>
            </a:r>
          </a:p>
        </p:txBody>
      </p:sp>
      <p:sp>
        <p:nvSpPr>
          <p:cNvPr id="27" name="正方形/長方形 26">
            <a:extLst>
              <a:ext uri="{FF2B5EF4-FFF2-40B4-BE49-F238E27FC236}">
                <a16:creationId xmlns:a16="http://schemas.microsoft.com/office/drawing/2014/main" id="{D39108BE-975B-4E54-8A2E-C942A9D0C620}"/>
              </a:ext>
            </a:extLst>
          </p:cNvPr>
          <p:cNvSpPr/>
          <p:nvPr/>
        </p:nvSpPr>
        <p:spPr>
          <a:xfrm>
            <a:off x="7724064" y="6843072"/>
            <a:ext cx="212387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呼吸機能を鍛える</a:t>
            </a:r>
            <a:r>
              <a:rPr lang="en-US" altLang="ja-JP" sz="1000" dirty="0">
                <a:solidFill>
                  <a:schemeClr val="tx1"/>
                </a:solidFill>
                <a:latin typeface="BIZ UDPゴシック" panose="020B0400000000000000" pitchFamily="50" charset="-128"/>
                <a:ea typeface="BIZ UDPゴシック" panose="020B0400000000000000" pitchFamily="50" charset="-128"/>
              </a:rPr>
              <a:t>VR</a:t>
            </a:r>
            <a:r>
              <a:rPr lang="ja-JP" altLang="en-US" sz="1000" dirty="0">
                <a:solidFill>
                  <a:schemeClr val="tx1"/>
                </a:solidFill>
                <a:latin typeface="BIZ UDPゴシック" panose="020B0400000000000000" pitchFamily="50" charset="-128"/>
                <a:ea typeface="BIZ UDPゴシック" panose="020B0400000000000000" pitchFamily="50" charset="-128"/>
              </a:rPr>
              <a:t>吹き矢</a:t>
            </a:r>
          </a:p>
        </p:txBody>
      </p:sp>
      <p:pic>
        <p:nvPicPr>
          <p:cNvPr id="28" name="Picture 2" descr="イベントのキービジュアル">
            <a:extLst>
              <a:ext uri="{FF2B5EF4-FFF2-40B4-BE49-F238E27FC236}">
                <a16:creationId xmlns:a16="http://schemas.microsoft.com/office/drawing/2014/main" id="{F10075F4-54F2-4471-B50A-A195CF034C9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15610" y="2822023"/>
            <a:ext cx="1896874" cy="1334085"/>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6022F42C-D42C-4E4B-A490-24DD24C5C0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94524" y="4282659"/>
            <a:ext cx="1777097" cy="1184731"/>
          </a:xfrm>
          <a:prstGeom prst="rect">
            <a:avLst/>
          </a:prstGeom>
        </p:spPr>
      </p:pic>
      <p:sp>
        <p:nvSpPr>
          <p:cNvPr id="30" name="正方形/長方形 29">
            <a:extLst>
              <a:ext uri="{FF2B5EF4-FFF2-40B4-BE49-F238E27FC236}">
                <a16:creationId xmlns:a16="http://schemas.microsoft.com/office/drawing/2014/main" id="{3E5533E0-7557-4B27-93A3-9BEA882E0EFE}"/>
              </a:ext>
            </a:extLst>
          </p:cNvPr>
          <p:cNvSpPr/>
          <p:nvPr/>
        </p:nvSpPr>
        <p:spPr>
          <a:xfrm>
            <a:off x="7834856" y="5409705"/>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VR</a:t>
            </a:r>
            <a:r>
              <a:rPr lang="ja-JP" altLang="en-US" sz="1000" dirty="0">
                <a:solidFill>
                  <a:schemeClr val="tx1"/>
                </a:solidFill>
                <a:latin typeface="BIZ UDPゴシック" panose="020B0400000000000000" pitchFamily="50" charset="-128"/>
                <a:ea typeface="BIZ UDPゴシック" panose="020B0400000000000000" pitchFamily="50" charset="-128"/>
              </a:rPr>
              <a:t>を活用したリハビリ</a:t>
            </a:r>
          </a:p>
        </p:txBody>
      </p:sp>
      <p:pic>
        <p:nvPicPr>
          <p:cNvPr id="32" name="図 31">
            <a:extLst>
              <a:ext uri="{FF2B5EF4-FFF2-40B4-BE49-F238E27FC236}">
                <a16:creationId xmlns:a16="http://schemas.microsoft.com/office/drawing/2014/main" id="{26FBA6EA-7C99-4A8F-8AEB-343440B6425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15611" y="4253895"/>
            <a:ext cx="1767876" cy="1213495"/>
          </a:xfrm>
          <a:prstGeom prst="rect">
            <a:avLst/>
          </a:prstGeom>
        </p:spPr>
      </p:pic>
      <p:sp>
        <p:nvSpPr>
          <p:cNvPr id="33" name="正方形/長方形 32">
            <a:extLst>
              <a:ext uri="{FF2B5EF4-FFF2-40B4-BE49-F238E27FC236}">
                <a16:creationId xmlns:a16="http://schemas.microsoft.com/office/drawing/2014/main" id="{E2D318EC-4133-4826-B68C-0A171B8055D4}"/>
              </a:ext>
            </a:extLst>
          </p:cNvPr>
          <p:cNvSpPr/>
          <p:nvPr/>
        </p:nvSpPr>
        <p:spPr>
          <a:xfrm>
            <a:off x="5840383" y="5409705"/>
            <a:ext cx="1918332"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AI</a:t>
            </a:r>
            <a:r>
              <a:rPr lang="ja-JP" altLang="en-US" sz="1000" dirty="0">
                <a:solidFill>
                  <a:schemeClr val="tx1"/>
                </a:solidFill>
                <a:latin typeface="BIZ UDPゴシック" panose="020B0400000000000000" pitchFamily="50" charset="-128"/>
                <a:ea typeface="BIZ UDPゴシック" panose="020B0400000000000000" pitchFamily="50" charset="-128"/>
              </a:rPr>
              <a:t>歩行解析</a:t>
            </a:r>
          </a:p>
        </p:txBody>
      </p:sp>
      <p:pic>
        <p:nvPicPr>
          <p:cNvPr id="35" name="図 34">
            <a:extLst>
              <a:ext uri="{FF2B5EF4-FFF2-40B4-BE49-F238E27FC236}">
                <a16:creationId xmlns:a16="http://schemas.microsoft.com/office/drawing/2014/main" id="{C3EAFFFB-6002-4933-8FA7-6ADA87A7C1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72569" y="5756799"/>
            <a:ext cx="1712673" cy="1139829"/>
          </a:xfrm>
          <a:prstGeom prst="rect">
            <a:avLst/>
          </a:prstGeom>
        </p:spPr>
      </p:pic>
      <p:sp>
        <p:nvSpPr>
          <p:cNvPr id="36" name="正方形/長方形 35">
            <a:extLst>
              <a:ext uri="{FF2B5EF4-FFF2-40B4-BE49-F238E27FC236}">
                <a16:creationId xmlns:a16="http://schemas.microsoft.com/office/drawing/2014/main" id="{3429E232-C7B7-4423-A9AB-C7C45D093E5D}"/>
              </a:ext>
            </a:extLst>
          </p:cNvPr>
          <p:cNvSpPr/>
          <p:nvPr/>
        </p:nvSpPr>
        <p:spPr>
          <a:xfrm>
            <a:off x="5802109" y="6836723"/>
            <a:ext cx="2123874"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微量の汗から体内分析</a:t>
            </a:r>
          </a:p>
        </p:txBody>
      </p:sp>
      <p:pic>
        <p:nvPicPr>
          <p:cNvPr id="37" name="図 36">
            <a:extLst>
              <a:ext uri="{FF2B5EF4-FFF2-40B4-BE49-F238E27FC236}">
                <a16:creationId xmlns:a16="http://schemas.microsoft.com/office/drawing/2014/main" id="{C0FFCA3F-80E4-43FA-B902-21A3974B59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89424" y="2415179"/>
            <a:ext cx="1427614" cy="588891"/>
          </a:xfrm>
          <a:prstGeom prst="rect">
            <a:avLst/>
          </a:prstGeom>
        </p:spPr>
      </p:pic>
      <p:sp>
        <p:nvSpPr>
          <p:cNvPr id="31" name="楕円 30">
            <a:extLst>
              <a:ext uri="{FF2B5EF4-FFF2-40B4-BE49-F238E27FC236}">
                <a16:creationId xmlns:a16="http://schemas.microsoft.com/office/drawing/2014/main" id="{0B0EE3D3-E903-496E-B8AC-CF7C1CF8B673}"/>
              </a:ext>
            </a:extLst>
          </p:cNvPr>
          <p:cNvSpPr/>
          <p:nvPr/>
        </p:nvSpPr>
        <p:spPr>
          <a:xfrm>
            <a:off x="180312" y="98313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8" name="楕円 37">
            <a:extLst>
              <a:ext uri="{FF2B5EF4-FFF2-40B4-BE49-F238E27FC236}">
                <a16:creationId xmlns:a16="http://schemas.microsoft.com/office/drawing/2014/main" id="{347C2583-A6D8-4E70-B54C-472ABE9407C9}"/>
              </a:ext>
            </a:extLst>
          </p:cNvPr>
          <p:cNvSpPr/>
          <p:nvPr/>
        </p:nvSpPr>
        <p:spPr>
          <a:xfrm>
            <a:off x="192580" y="2487199"/>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49619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5740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２　モビリティ</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904203" y="4314825"/>
            <a:ext cx="6300793" cy="1477328"/>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空飛ぶクルマ</a:t>
            </a:r>
          </a:p>
          <a:p>
            <a:pPr lvl="0" indent="271463">
              <a:spcBef>
                <a:spcPts val="600"/>
              </a:spcBef>
              <a:defRPr/>
            </a:pPr>
            <a:r>
              <a:rPr kumimoji="1" lang="ja-JP" altLang="en-US" sz="1500" dirty="0">
                <a:latin typeface="BIZ UDPゴシック" panose="020B0400000000000000" pitchFamily="50" charset="-128"/>
                <a:ea typeface="BIZ UDPゴシック" panose="020B0400000000000000" pitchFamily="50" charset="-128"/>
              </a:rPr>
              <a:t>② 自動運転</a:t>
            </a:r>
          </a:p>
          <a:p>
            <a:pPr lvl="0" indent="271463">
              <a:spcBef>
                <a:spcPts val="600"/>
              </a:spcBef>
              <a:defRPr/>
            </a:pPr>
            <a:r>
              <a:rPr kumimoji="1" lang="ja-JP" altLang="en-US" sz="1500" dirty="0">
                <a:latin typeface="BIZ UDPゴシック" panose="020B0400000000000000" pitchFamily="50" charset="-128"/>
                <a:ea typeface="BIZ UDPゴシック" panose="020B0400000000000000" pitchFamily="50" charset="-128"/>
              </a:rPr>
              <a:t>③ </a:t>
            </a:r>
            <a:r>
              <a:rPr kumimoji="1" lang="en-US" altLang="ja-JP" sz="1500" dirty="0">
                <a:latin typeface="BIZ UDPゴシック" panose="020B0400000000000000" pitchFamily="50" charset="-128"/>
                <a:ea typeface="BIZ UDPゴシック" panose="020B0400000000000000" pitchFamily="50" charset="-128"/>
              </a:rPr>
              <a:t>MaaS</a:t>
            </a:r>
            <a:r>
              <a:rPr kumimoji="1" lang="ja-JP" altLang="en-US" sz="1500" dirty="0">
                <a:latin typeface="BIZ UDPゴシック" panose="020B0400000000000000" pitchFamily="50" charset="-128"/>
                <a:ea typeface="BIZ UDPゴシック" panose="020B0400000000000000" pitchFamily="50" charset="-128"/>
              </a:rPr>
              <a:t>（マース）</a:t>
            </a:r>
            <a:endParaRPr kumimoji="1" lang="en-US" altLang="ja-JP" sz="1500" dirty="0">
              <a:latin typeface="BIZ UDPゴシック" panose="020B0400000000000000" pitchFamily="50" charset="-128"/>
              <a:ea typeface="BIZ UDPゴシック" panose="020B0400000000000000" pitchFamily="50" charset="-128"/>
            </a:endParaRPr>
          </a:p>
          <a:p>
            <a:pPr marL="357188" indent="-85725">
              <a:spcBef>
                <a:spcPts val="600"/>
              </a:spcBef>
              <a:defRPr/>
            </a:pPr>
            <a:r>
              <a:rPr kumimoji="1" lang="ja-JP" altLang="en-US" sz="1500" dirty="0">
                <a:latin typeface="BIZ UDPゴシック" panose="020B0400000000000000" pitchFamily="50" charset="-128"/>
                <a:ea typeface="BIZ UDPゴシック" panose="020B0400000000000000" pitchFamily="50" charset="-128"/>
              </a:rPr>
              <a:t>④ ゼロエミッションモビリティ</a:t>
            </a:r>
          </a:p>
        </p:txBody>
      </p:sp>
      <p:sp>
        <p:nvSpPr>
          <p:cNvPr id="3" name="スライド番号プレースホルダー 2">
            <a:extLst>
              <a:ext uri="{FF2B5EF4-FFF2-40B4-BE49-F238E27FC236}">
                <a16:creationId xmlns:a16="http://schemas.microsoft.com/office/drawing/2014/main" id="{0FF0113B-F5CF-4B4D-9CEE-DBE2F6711950}"/>
              </a:ext>
            </a:extLst>
          </p:cNvPr>
          <p:cNvSpPr>
            <a:spLocks noGrp="1"/>
          </p:cNvSpPr>
          <p:nvPr>
            <p:ph type="sldNum" sz="quarter" idx="12"/>
          </p:nvPr>
        </p:nvSpPr>
        <p:spPr/>
        <p:txBody>
          <a:bodyPr/>
          <a:lstStyle/>
          <a:p>
            <a:fld id="{29F2EF1E-626E-4657-9017-205445D3C8E1}" type="slidenum">
              <a:rPr kumimoji="1" lang="ja-JP" altLang="en-US" smtClean="0"/>
              <a:t>16</a:t>
            </a:fld>
            <a:endParaRPr kumimoji="1" lang="ja-JP" altLang="en-US" dirty="0"/>
          </a:p>
        </p:txBody>
      </p:sp>
    </p:spTree>
    <p:extLst>
      <p:ext uri="{BB962C8B-B14F-4D97-AF65-F5344CB8AC3E}">
        <p14:creationId xmlns:p14="http://schemas.microsoft.com/office/powerpoint/2010/main" val="3257814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863766" y="1542066"/>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楕円 20"/>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p:cNvSpPr/>
          <p:nvPr/>
        </p:nvSpPr>
        <p:spPr>
          <a:xfrm>
            <a:off x="412707" y="706091"/>
            <a:ext cx="360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「モビリティ」分野における未来社会の姿</a:t>
            </a:r>
          </a:p>
        </p:txBody>
      </p:sp>
      <p:sp>
        <p:nvSpPr>
          <p:cNvPr id="28" name="角丸四角形 27"/>
          <p:cNvSpPr/>
          <p:nvPr/>
        </p:nvSpPr>
        <p:spPr>
          <a:xfrm>
            <a:off x="1207328" y="3666111"/>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最先端の自動運転の実現</a:t>
            </a:r>
          </a:p>
        </p:txBody>
      </p:sp>
      <p:sp>
        <p:nvSpPr>
          <p:cNvPr id="29" name="テキスト ボックス 28"/>
          <p:cNvSpPr txBox="1"/>
          <p:nvPr/>
        </p:nvSpPr>
        <p:spPr>
          <a:xfrm>
            <a:off x="1207328" y="4029897"/>
            <a:ext cx="3359651" cy="461665"/>
          </a:xfrm>
          <a:prstGeom prst="rect">
            <a:avLst/>
          </a:prstGeom>
          <a:noFill/>
        </p:spPr>
        <p:txBody>
          <a:bodyPr wrap="square" rtlCol="0" anchor="ctr">
            <a:spAutoFit/>
          </a:bodyPr>
          <a:lstStyle/>
          <a:p>
            <a:pPr marL="108000" marR="0" lvl="0" indent="-45720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BIZ UDPゴシック" panose="020B0400000000000000" pitchFamily="50" charset="-128"/>
                <a:cs typeface="+mn-cs"/>
              </a:rPr>
              <a:t>安全・快適な未来のモビリティ社会を拓く先駆けとなる。</a:t>
            </a:r>
            <a:endParaRPr kumimoji="0" lang="ja-JP" altLang="en-US" sz="1200" b="0" i="0" u="none" strike="noStrike" kern="1200" cap="none" spc="0" normalizeH="0" baseline="0" noProof="0" dirty="0">
              <a:ln>
                <a:noFill/>
              </a:ln>
              <a:solidFill>
                <a:prstClr val="black"/>
              </a:solidFill>
              <a:effectLst/>
              <a:uLnTx/>
              <a:uFillTx/>
              <a:latin typeface="Calibri Light" panose="020F0302020204030204"/>
              <a:ea typeface="BIZ UDPゴシック" panose="020B0400000000000000" pitchFamily="50" charset="-128"/>
              <a:cs typeface="+mn-cs"/>
            </a:endParaRPr>
          </a:p>
        </p:txBody>
      </p:sp>
      <p:sp>
        <p:nvSpPr>
          <p:cNvPr id="30" name="テキスト ボックス 29"/>
          <p:cNvSpPr txBox="1"/>
          <p:nvPr/>
        </p:nvSpPr>
        <p:spPr>
          <a:xfrm>
            <a:off x="1177105" y="1938014"/>
            <a:ext cx="7821752" cy="738664"/>
          </a:xfrm>
          <a:prstGeom prst="rect">
            <a:avLst/>
          </a:prstGeom>
          <a:noFill/>
        </p:spPr>
        <p:txBody>
          <a:bodyPr wrap="square" rtlCol="0">
            <a:spAutoFit/>
          </a:bodyPr>
          <a:lstStyle/>
          <a:p>
            <a:pPr lvl="0" defTabSz="378013">
              <a:defRPr/>
            </a:pP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空飛ぶクルマや自動運転、</a:t>
            </a:r>
            <a:r>
              <a:rPr kumimoji="0" lang="en-US" altLang="ja-JP"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MaaS</a:t>
            </a: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により、便利でスマートな新しい移動サービス</a:t>
            </a:r>
            <a:r>
              <a:rPr kumimoji="0" lang="ja-JP" altLang="en-US" sz="1400" b="0" i="0"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を実現。さらに、</a:t>
            </a:r>
            <a:r>
              <a:rPr lang="ja-JP" altLang="en-US" sz="1400" dirty="0">
                <a:latin typeface="BIZ UDPゴシック" panose="020B0400000000000000" pitchFamily="50" charset="-128"/>
                <a:ea typeface="BIZ UDPゴシック" panose="020B0400000000000000" pitchFamily="50" charset="-128"/>
              </a:rPr>
              <a:t>ゼロエミッションモビリティによる温室効果ガス（</a:t>
            </a:r>
            <a:r>
              <a:rPr lang="en-US" altLang="ja-JP" sz="1400" dirty="0">
                <a:latin typeface="BIZ UDPゴシック" panose="020B0400000000000000" pitchFamily="50" charset="-128"/>
                <a:ea typeface="BIZ UDPゴシック" panose="020B0400000000000000" pitchFamily="50" charset="-128"/>
              </a:rPr>
              <a:t>CO</a:t>
            </a:r>
            <a:r>
              <a:rPr lang="en-US" altLang="ja-JP" sz="1100" baseline="-250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）排出削減により、</a:t>
            </a:r>
            <a:r>
              <a:rPr kumimoji="0" lang="ja-JP" altLang="en-US" sz="14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移動の課題解決や新たな関連ビジネスの創出などにつなげ、次世代モビリティの分野で世界をリードしていく。</a:t>
            </a:r>
          </a:p>
        </p:txBody>
      </p:sp>
      <p:sp>
        <p:nvSpPr>
          <p:cNvPr id="31" name="角丸四角形 30"/>
          <p:cNvSpPr/>
          <p:nvPr/>
        </p:nvSpPr>
        <p:spPr>
          <a:xfrm>
            <a:off x="1177105" y="4620096"/>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関西広域での</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の展開</a:t>
            </a:r>
          </a:p>
        </p:txBody>
      </p:sp>
      <p:sp>
        <p:nvSpPr>
          <p:cNvPr id="32" name="正方形/長方形 31"/>
          <p:cNvSpPr/>
          <p:nvPr/>
        </p:nvSpPr>
        <p:spPr>
          <a:xfrm>
            <a:off x="1207328" y="3079698"/>
            <a:ext cx="3439368"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空飛ぶクルマの</a:t>
            </a:r>
            <a:r>
              <a:rPr kumimoji="0" lang="ja-JP" altLang="en-US" sz="12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商用</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運航を実現し、大阪から空の移動革命を起こす。</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角丸四角形 32"/>
          <p:cNvSpPr/>
          <p:nvPr/>
        </p:nvSpPr>
        <p:spPr>
          <a:xfrm>
            <a:off x="1177105" y="2720653"/>
            <a:ext cx="33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空飛ぶクルマ</a:t>
            </a:r>
            <a:r>
              <a:rPr kumimoji="0" lang="ja-JP" altLang="en-US" sz="1400" b="1"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「商用の運航」の</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p>
        </p:txBody>
      </p:sp>
      <p:sp>
        <p:nvSpPr>
          <p:cNvPr id="34" name="正方形/長方形 33"/>
          <p:cNvSpPr/>
          <p:nvPr/>
        </p:nvSpPr>
        <p:spPr>
          <a:xfrm>
            <a:off x="1177105" y="5037653"/>
            <a:ext cx="3420099"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を実現。ストレスフリーな移動と関西一円への周遊を促進。</a:t>
            </a:r>
          </a:p>
        </p:txBody>
      </p:sp>
      <p:sp>
        <p:nvSpPr>
          <p:cNvPr id="35" name="テキスト ボックス 34"/>
          <p:cNvSpPr txBox="1"/>
          <p:nvPr/>
        </p:nvSpPr>
        <p:spPr>
          <a:xfrm>
            <a:off x="5380456" y="5714101"/>
            <a:ext cx="339641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（出典）経済産業省ウェブサイト</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6" name="図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4317" y="2937209"/>
            <a:ext cx="3704540" cy="2778406"/>
          </a:xfrm>
          <a:prstGeom prst="rect">
            <a:avLst/>
          </a:prstGeom>
          <a:effectLst>
            <a:softEdge rad="127000"/>
          </a:effectLst>
        </p:spPr>
      </p:pic>
      <p:sp>
        <p:nvSpPr>
          <p:cNvPr id="37" name="正方形/長方形 36"/>
          <p:cNvSpPr/>
          <p:nvPr/>
        </p:nvSpPr>
        <p:spPr>
          <a:xfrm>
            <a:off x="2148739" y="877725"/>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正方形/長方形 37"/>
          <p:cNvSpPr/>
          <p:nvPr/>
        </p:nvSpPr>
        <p:spPr>
          <a:xfrm>
            <a:off x="1456622" y="1191547"/>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世界をリードする次世代モビリティの実現</a:t>
            </a:r>
          </a:p>
        </p:txBody>
      </p:sp>
      <p:sp>
        <p:nvSpPr>
          <p:cNvPr id="19" name="角丸四角形 18"/>
          <p:cNvSpPr/>
          <p:nvPr/>
        </p:nvSpPr>
        <p:spPr>
          <a:xfrm>
            <a:off x="1177104" y="5572030"/>
            <a:ext cx="3348001"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ゼロエミッションモビリティの普及</a:t>
            </a:r>
          </a:p>
        </p:txBody>
      </p:sp>
      <p:sp>
        <p:nvSpPr>
          <p:cNvPr id="22" name="正方形/長方形 21"/>
          <p:cNvSpPr/>
          <p:nvPr/>
        </p:nvSpPr>
        <p:spPr>
          <a:xfrm>
            <a:off x="1177105" y="5989587"/>
            <a:ext cx="3420099" cy="461665"/>
          </a:xfrm>
          <a:prstGeom prst="rect">
            <a:avLst/>
          </a:prstGeom>
        </p:spPr>
        <p:txBody>
          <a:bodyPr wrap="square" anchor="ctr">
            <a:spAutoFit/>
          </a:bodyPr>
          <a:lstStyle/>
          <a:p>
            <a:pPr marL="108000" marR="0" lvl="0" indent="-457200" algn="l" defTabSz="457200" rtl="0" eaLnBrk="1" fontAlgn="auto" latinLnBrk="0" hangingPunct="1">
              <a:lnSpc>
                <a:spcPct val="100000"/>
              </a:lnSpc>
              <a:spcBef>
                <a:spcPts val="0"/>
              </a:spcBef>
              <a:spcAft>
                <a:spcPts val="0"/>
              </a:spcAft>
              <a:buClrTx/>
              <a:buSzTx/>
              <a:buFontTx/>
              <a:buNone/>
              <a:tabLst/>
              <a:defRPr/>
            </a:pP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移動におけるＣＯ</a:t>
            </a:r>
            <a:r>
              <a:rPr lang="en-US" altLang="ja-JP" sz="1200" baseline="-25000" dirty="0">
                <a:latin typeface="BIZ UDPゴシック" panose="020B0400000000000000" pitchFamily="50" charset="-128"/>
                <a:ea typeface="BIZ UDPゴシック" panose="020B0400000000000000" pitchFamily="50" charset="-128"/>
              </a:rPr>
              <a:t>2</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排出量ゼロに向け、</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バスの普及や、</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EV</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船の開発・実証を促進。</a:t>
            </a:r>
          </a:p>
        </p:txBody>
      </p:sp>
      <p:sp>
        <p:nvSpPr>
          <p:cNvPr id="3" name="スライド番号プレースホルダー 2">
            <a:extLst>
              <a:ext uri="{FF2B5EF4-FFF2-40B4-BE49-F238E27FC236}">
                <a16:creationId xmlns:a16="http://schemas.microsoft.com/office/drawing/2014/main" id="{9B604678-94B5-4711-A925-ED614DE679E8}"/>
              </a:ext>
            </a:extLst>
          </p:cNvPr>
          <p:cNvSpPr>
            <a:spLocks noGrp="1"/>
          </p:cNvSpPr>
          <p:nvPr>
            <p:ph type="sldNum" sz="quarter" idx="4"/>
          </p:nvPr>
        </p:nvSpPr>
        <p:spPr>
          <a:xfrm>
            <a:off x="7812484" y="6787939"/>
            <a:ext cx="2268141" cy="383297"/>
          </a:xfrm>
        </p:spPr>
        <p:txBody>
          <a:bodyPr/>
          <a:lstStyle/>
          <a:p>
            <a:fld id="{939B3220-1779-44EA-8831-6F61BDC7602A}" type="slidenum">
              <a:rPr kumimoji="1" lang="ja-JP" altLang="en-US" smtClean="0"/>
              <a:pPr/>
              <a:t>17</a:t>
            </a:fld>
            <a:endParaRPr kumimoji="1" lang="ja-JP" altLang="en-US" dirty="0"/>
          </a:p>
        </p:txBody>
      </p:sp>
    </p:spTree>
    <p:extLst>
      <p:ext uri="{BB962C8B-B14F-4D97-AF65-F5344CB8AC3E}">
        <p14:creationId xmlns:p14="http://schemas.microsoft.com/office/powerpoint/2010/main" val="51335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334282458"/>
              </p:ext>
            </p:extLst>
          </p:nvPr>
        </p:nvGraphicFramePr>
        <p:xfrm>
          <a:off x="313267" y="1196881"/>
          <a:ext cx="9587042" cy="5710214"/>
        </p:xfrm>
        <a:graphic>
          <a:graphicData uri="http://schemas.openxmlformats.org/drawingml/2006/table">
            <a:tbl>
              <a:tblPr>
                <a:tableStyleId>{2D5ABB26-0587-4C30-8999-92F81FD0307C}</a:tableStyleId>
              </a:tblPr>
              <a:tblGrid>
                <a:gridCol w="2497533">
                  <a:extLst>
                    <a:ext uri="{9D8B030D-6E8A-4147-A177-3AD203B41FA5}">
                      <a16:colId xmlns:a16="http://schemas.microsoft.com/office/drawing/2014/main" val="901775203"/>
                    </a:ext>
                  </a:extLst>
                </a:gridCol>
                <a:gridCol w="3162414">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429739">
                <a:tc>
                  <a:txBody>
                    <a:bodyPr/>
                    <a:lstStyle/>
                    <a:p>
                      <a:pPr marL="182563" indent="-182563">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□都市部中心を含む「商用運航」が拡大</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・関西各地での複数運航の実施</a:t>
                      </a: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・自動・自律飛行（パイロットレス）／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オンデマンド運航へ段階的に移行　</a:t>
                      </a:r>
                      <a:endParaRPr kumimoji="0"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□商用運航に向けたデモフライト等の実施</a:t>
                      </a:r>
                      <a:endParaRPr kumimoji="1" lang="ja-JP" altLang="en-US" sz="1200" b="1"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「大阪ラウンドテーブル」の設置や</a:t>
                      </a:r>
                      <a:r>
                        <a:rPr lang="ja-JP" altLang="en-US" sz="1100" b="0" dirty="0">
                          <a:solidFill>
                            <a:schemeClr val="tx1"/>
                          </a:solidFill>
                          <a:latin typeface="BIZ UDPゴシック" panose="020B0400000000000000" pitchFamily="50" charset="-128"/>
                          <a:ea typeface="BIZ UDPゴシック" panose="020B0400000000000000" pitchFamily="50" charset="-128"/>
                        </a:rPr>
                        <a:t>「大阪版ロードマップ」の策定等、実証実験に向けた環境</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▶万博会場内において商用運航に向けた世界最新鋭の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機種によるデモフライトを、会期中に反復して実施</a:t>
                      </a:r>
                      <a:r>
                        <a:rPr kumimoji="1" lang="zh-TW"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計</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81</a:t>
                      </a:r>
                      <a:r>
                        <a:rPr kumimoji="1" lang="zh-TW"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endParaRPr kumimoji="1" lang="en-US" altLang="zh-TW"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▶万博会場内パビリオン「空飛ぶクルマ ステーション」におけるモックアップ展示やイマーシブシアター等を通じ、約１４４万人の来場者をはじめ、多くの方に空飛ぶクルマの安全性・実用性への理解を促進</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▶世界で初めて、国内外の複数の機体が、１８４日間という長期にわたり広く公開された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□商用運航に向けたインフラ整備</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EXPO Vertiport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、大阪港バーティポート及び大阪ヘリポートの整備（令和６年度）</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▶万博会期中及び万博後の大阪港バーティポートにおけるデモフライトの実施や、モックアップ・</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VR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による搭乗体験イベント等の開催</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▶商用運航に向けた運航やバーティポートの運営に係る知見・ノウハウの蓄積やオペレーションの検証</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□商用運航に向けた基盤整備</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▶大阪・関西での商用運航をめざす事業者との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ビジネス化の推進に向けた連携協定を締結</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▶複数の事業者による大阪ベイエリアや大阪市内の運航ルートに係る構想を公表</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□空飛ぶクルマの実装化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経済界をはじめオール関西で具体的な実装化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に向けた</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事業環境の整備等の伴走支援を重点的に実施</a:t>
                      </a:r>
                      <a:endParaRPr kumimoji="1" lang="en-US" altLang="ja-JP" sz="1100" b="0" i="0" u="none" strike="noStrike" kern="1200" cap="none" spc="0" normalizeH="0" baseline="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indent="-92075" algn="l">
                        <a:lnSpc>
                          <a:spcPct val="100000"/>
                        </a:lnSpc>
                        <a:spcBef>
                          <a:spcPts val="0"/>
                        </a:spcBef>
                        <a:spcAft>
                          <a:spcPts val="0"/>
                        </a:spcAft>
                      </a:pP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□観光分野等での環境整備・需要創出</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▶今後のスケジュール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・万博でのデモフライト等の成果を、万博のレガシーとして、</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大阪、そして大阪から関西各地を結ぶ商用運航につなげる</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令和８</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度の</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大阪での商用運航に向け、実証やデモフライトの複数回の実施</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zh-TW"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型式証明取得後</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令和９</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年の大阪ベイエリア、</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令和１０</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年の</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森之宮地区での商用運航</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令和１１</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年以降の運航</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事業者の</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増加及び</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ルートの拡大</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、それに向</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けた</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ポート整備</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▶取組の方向性</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・観光分野</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におけるビジネス化の実現に向け、需要が見込まれるルート設定のための</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バーティポート</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やシステム整備への支援</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バーティ</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ポート設置など商用運航に必要となる制度整備への協力</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・ビジネス化に必要な事業環境の整備や観光分野</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a:t>
                      </a: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での需要</a:t>
                      </a:r>
                      <a:br>
                        <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br>
                      <a:r>
                        <a:rPr kumimoji="1" lang="ja-JP"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創出への支援</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等による大阪でのビジネスモデルの構築</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・関西府県と連携した運航ネットワークの形成</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93663" marR="0" lvl="0" indent="-93663" algn="l" defTabSz="959937" rtl="0" eaLnBrk="1" fontAlgn="base"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rPr>
                        <a:t>・機運醸成に向けたイベントの開催</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BIZ UDPゴシック" panose="020B0400000000000000" pitchFamily="50" charset="-128"/>
                        <a:cs typeface="+mn-cs"/>
                      </a:endParaRPr>
                    </a:p>
                    <a:p>
                      <a:pPr marL="0" marR="0" lvl="0" indent="0" algn="l" defTabSz="959937" rtl="0" eaLnBrk="1" fontAlgn="base"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◆国への要望事項</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「商用運航」の実現に向けた支援</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・機体認証や交通管理、自動・自律飛行（パイロットレス）、</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オンデマンド運航等の制度整備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・運航主体による初期投資への支援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・バーティポート整備に関する基準の整備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・整備主体に対する支援制度を整備</a:t>
                      </a:r>
                      <a:endParaRPr kumimoji="1" lang="ja-JP" altLang="en-US" sz="11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6524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・社会受容性向上に資する取組等に対する財政措置</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関西万博では、多様なプレイヤーによるイノベーションを誘発し、社会実装していく「未来社会の実験場」とするため、多様なチャレンジを会場内外で生み出す仕掛けづくりを進めた。そのシンボルとして、万博会場の立地特性を最大限に活かした「空飛ぶクルマ」の商用運航に向けたデモフライト等を実施。引き続き、大阪・関西をはじめ、わが国が、次世代モビリティの分野で世界をリード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964628"/>
            <a:ext cx="9713062" cy="389893"/>
            <a:chOff x="462214" y="878538"/>
            <a:chExt cx="6810422"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62214" y="886368"/>
              <a:ext cx="1795461"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C7469224-2CB6-4DD9-A3D8-00B064C2549A}"/>
              </a:ext>
            </a:extLst>
          </p:cNvPr>
          <p:cNvGrpSpPr/>
          <p:nvPr/>
        </p:nvGrpSpPr>
        <p:grpSpPr>
          <a:xfrm>
            <a:off x="470517" y="2923495"/>
            <a:ext cx="2340060" cy="1750898"/>
            <a:chOff x="7136770" y="2990023"/>
            <a:chExt cx="2340060" cy="1750898"/>
          </a:xfrm>
        </p:grpSpPr>
        <p:grpSp>
          <p:nvGrpSpPr>
            <p:cNvPr id="11" name="グループ化 10">
              <a:extLst>
                <a:ext uri="{FF2B5EF4-FFF2-40B4-BE49-F238E27FC236}">
                  <a16:creationId xmlns:a16="http://schemas.microsoft.com/office/drawing/2014/main" id="{5098ECE2-044F-475C-9D44-EA3CFDBF25F8}"/>
                </a:ext>
              </a:extLst>
            </p:cNvPr>
            <p:cNvGrpSpPr/>
            <p:nvPr/>
          </p:nvGrpSpPr>
          <p:grpSpPr>
            <a:xfrm>
              <a:off x="7266124" y="2990023"/>
              <a:ext cx="2102675" cy="1368000"/>
              <a:chOff x="7187799" y="2821258"/>
              <a:chExt cx="2102675" cy="1368000"/>
            </a:xfrm>
          </p:grpSpPr>
          <p:grpSp>
            <p:nvGrpSpPr>
              <p:cNvPr id="14" name="グループ化 13">
                <a:extLst>
                  <a:ext uri="{FF2B5EF4-FFF2-40B4-BE49-F238E27FC236}">
                    <a16:creationId xmlns:a16="http://schemas.microsoft.com/office/drawing/2014/main" id="{8644885A-F566-45A1-929E-CAA1C4A3DCB9}"/>
                  </a:ext>
                </a:extLst>
              </p:cNvPr>
              <p:cNvGrpSpPr>
                <a:grpSpLocks noChangeAspect="1"/>
              </p:cNvGrpSpPr>
              <p:nvPr/>
            </p:nvGrpSpPr>
            <p:grpSpPr>
              <a:xfrm>
                <a:off x="7187799" y="2821258"/>
                <a:ext cx="1709992" cy="1368000"/>
                <a:chOff x="4009122" y="3100124"/>
                <a:chExt cx="1889990" cy="1512000"/>
              </a:xfrm>
            </p:grpSpPr>
            <p:sp>
              <p:nvSpPr>
                <p:cNvPr id="17" name="正方形/長方形 16">
                  <a:extLst>
                    <a:ext uri="{FF2B5EF4-FFF2-40B4-BE49-F238E27FC236}">
                      <a16:creationId xmlns:a16="http://schemas.microsoft.com/office/drawing/2014/main" id="{09928C82-7E1C-4EF5-8498-75F78360C6BE}"/>
                    </a:ext>
                  </a:extLst>
                </p:cNvPr>
                <p:cNvSpPr/>
                <p:nvPr/>
              </p:nvSpPr>
              <p:spPr bwMode="gray">
                <a:xfrm>
                  <a:off x="4009122" y="3105070"/>
                  <a:ext cx="1880913" cy="1507054"/>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a:ln>
                      <a:noFill/>
                    </a:ln>
                    <a:solidFill>
                      <a:prstClr val="black"/>
                    </a:solidFill>
                    <a:effectLst/>
                    <a:uLnTx/>
                    <a:uFillTx/>
                    <a:latin typeface="+mn-lt"/>
                    <a:ea typeface="+mn-ea"/>
                    <a:cs typeface="+mn-cs"/>
                  </a:endParaRPr>
                </a:p>
              </p:txBody>
            </p:sp>
            <p:pic>
              <p:nvPicPr>
                <p:cNvPr id="18" name="図 17">
                  <a:extLst>
                    <a:ext uri="{FF2B5EF4-FFF2-40B4-BE49-F238E27FC236}">
                      <a16:creationId xmlns:a16="http://schemas.microsoft.com/office/drawing/2014/main" id="{2FE308D0-80F5-4DBB-B7F4-C6A9886B6E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9122" y="3105070"/>
                  <a:ext cx="1889990" cy="1506219"/>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19" name="フリーフォーム: 図形 216">
                  <a:extLst>
                    <a:ext uri="{FF2B5EF4-FFF2-40B4-BE49-F238E27FC236}">
                      <a16:creationId xmlns:a16="http://schemas.microsoft.com/office/drawing/2014/main" id="{EB97CAB4-0668-4F52-A8FE-33B0F9A1A81F}"/>
                    </a:ext>
                  </a:extLst>
                </p:cNvPr>
                <p:cNvSpPr/>
                <p:nvPr/>
              </p:nvSpPr>
              <p:spPr bwMode="gray">
                <a:xfrm>
                  <a:off x="4165646" y="3100124"/>
                  <a:ext cx="1733466" cy="1506220"/>
                </a:xfrm>
                <a:custGeom>
                  <a:avLst/>
                  <a:gdLst>
                    <a:gd name="connsiteX0" fmla="*/ 624553 w 2549704"/>
                    <a:gd name="connsiteY0" fmla="*/ 0 h 2232345"/>
                    <a:gd name="connsiteX1" fmla="*/ 1925152 w 2549704"/>
                    <a:gd name="connsiteY1" fmla="*/ 0 h 2232345"/>
                    <a:gd name="connsiteX2" fmla="*/ 1987634 w 2549704"/>
                    <a:gd name="connsiteY2" fmla="*/ 35755 h 2232345"/>
                    <a:gd name="connsiteX3" fmla="*/ 2549704 w 2549704"/>
                    <a:gd name="connsiteY3" fmla="*/ 1031508 h 2232345"/>
                    <a:gd name="connsiteX4" fmla="*/ 1274852 w 2549704"/>
                    <a:gd name="connsiteY4" fmla="*/ 2232345 h 2232345"/>
                    <a:gd name="connsiteX5" fmla="*/ 0 w 2549704"/>
                    <a:gd name="connsiteY5" fmla="*/ 1031508 h 2232345"/>
                    <a:gd name="connsiteX6" fmla="*/ 562071 w 2549704"/>
                    <a:gd name="connsiteY6" fmla="*/ 35755 h 22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704" h="2232345">
                      <a:moveTo>
                        <a:pt x="624553" y="0"/>
                      </a:moveTo>
                      <a:lnTo>
                        <a:pt x="1925152" y="0"/>
                      </a:lnTo>
                      <a:lnTo>
                        <a:pt x="1987634" y="35755"/>
                      </a:lnTo>
                      <a:cubicBezTo>
                        <a:pt x="2326747" y="251554"/>
                        <a:pt x="2549704" y="617006"/>
                        <a:pt x="2549704" y="1031508"/>
                      </a:cubicBezTo>
                      <a:cubicBezTo>
                        <a:pt x="2549704" y="1694712"/>
                        <a:pt x="1978933" y="2232345"/>
                        <a:pt x="1274852" y="2232345"/>
                      </a:cubicBezTo>
                      <a:cubicBezTo>
                        <a:pt x="570771" y="2232345"/>
                        <a:pt x="0" y="1694712"/>
                        <a:pt x="0" y="1031508"/>
                      </a:cubicBezTo>
                      <a:cubicBezTo>
                        <a:pt x="0" y="617006"/>
                        <a:pt x="222958" y="251554"/>
                        <a:pt x="562071" y="35755"/>
                      </a:cubicBezTo>
                      <a:close/>
                    </a:path>
                  </a:pathLst>
                </a:custGeom>
                <a:solidFill>
                  <a:srgbClr val="FFC000">
                    <a:alpha val="10000"/>
                  </a:srgbClr>
                </a:solidFill>
                <a:ln w="12700"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a:ln>
                      <a:noFill/>
                    </a:ln>
                    <a:solidFill>
                      <a:prstClr val="black"/>
                    </a:solidFill>
                    <a:effectLst/>
                    <a:uLnTx/>
                    <a:uFillTx/>
                    <a:latin typeface="+mn-lt"/>
                    <a:ea typeface="+mn-ea"/>
                    <a:cs typeface="+mn-cs"/>
                  </a:endParaRPr>
                </a:p>
              </p:txBody>
            </p:sp>
            <p:grpSp>
              <p:nvGrpSpPr>
                <p:cNvPr id="20" name="グループ化 19">
                  <a:extLst>
                    <a:ext uri="{FF2B5EF4-FFF2-40B4-BE49-F238E27FC236}">
                      <a16:creationId xmlns:a16="http://schemas.microsoft.com/office/drawing/2014/main" id="{C8C728D6-63C8-4302-8725-BDBC948AFAD2}"/>
                    </a:ext>
                  </a:extLst>
                </p:cNvPr>
                <p:cNvGrpSpPr/>
                <p:nvPr/>
              </p:nvGrpSpPr>
              <p:grpSpPr>
                <a:xfrm>
                  <a:off x="4332973" y="3198312"/>
                  <a:ext cx="1319357" cy="1256248"/>
                  <a:chOff x="4442177" y="1880059"/>
                  <a:chExt cx="1774371" cy="1689497"/>
                </a:xfrm>
              </p:grpSpPr>
              <p:sp>
                <p:nvSpPr>
                  <p:cNvPr id="21" name="円弧 20">
                    <a:extLst>
                      <a:ext uri="{FF2B5EF4-FFF2-40B4-BE49-F238E27FC236}">
                        <a16:creationId xmlns:a16="http://schemas.microsoft.com/office/drawing/2014/main" id="{D80CFED0-2073-4024-B3C1-6A59693D65EF}"/>
                      </a:ext>
                    </a:extLst>
                  </p:cNvPr>
                  <p:cNvSpPr/>
                  <p:nvPr/>
                </p:nvSpPr>
                <p:spPr bwMode="gray">
                  <a:xfrm rot="18210099" flipH="1" flipV="1">
                    <a:off x="4856540" y="2870368"/>
                    <a:ext cx="829921" cy="568455"/>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2" name="円弧 21">
                    <a:extLst>
                      <a:ext uri="{FF2B5EF4-FFF2-40B4-BE49-F238E27FC236}">
                        <a16:creationId xmlns:a16="http://schemas.microsoft.com/office/drawing/2014/main" id="{DC37DE73-6B87-4FE6-8173-5A2C78FB2A20}"/>
                      </a:ext>
                    </a:extLst>
                  </p:cNvPr>
                  <p:cNvSpPr/>
                  <p:nvPr/>
                </p:nvSpPr>
                <p:spPr bwMode="gray">
                  <a:xfrm rot="20407907" flipH="1" flipV="1">
                    <a:off x="5465236" y="2746204"/>
                    <a:ext cx="128618" cy="120575"/>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3" name="円弧 22">
                    <a:extLst>
                      <a:ext uri="{FF2B5EF4-FFF2-40B4-BE49-F238E27FC236}">
                        <a16:creationId xmlns:a16="http://schemas.microsoft.com/office/drawing/2014/main" id="{152AE371-031B-487F-9092-1FFE97754ADE}"/>
                      </a:ext>
                    </a:extLst>
                  </p:cNvPr>
                  <p:cNvSpPr/>
                  <p:nvPr/>
                </p:nvSpPr>
                <p:spPr bwMode="gray">
                  <a:xfrm rot="19895116" flipH="1" flipV="1">
                    <a:off x="4442177" y="2869977"/>
                    <a:ext cx="1087142" cy="377041"/>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5" name="円弧 24">
                    <a:extLst>
                      <a:ext uri="{FF2B5EF4-FFF2-40B4-BE49-F238E27FC236}">
                        <a16:creationId xmlns:a16="http://schemas.microsoft.com/office/drawing/2014/main" id="{478DEA68-64A1-45AB-A73E-8EC3B019C692}"/>
                      </a:ext>
                    </a:extLst>
                  </p:cNvPr>
                  <p:cNvSpPr/>
                  <p:nvPr/>
                </p:nvSpPr>
                <p:spPr bwMode="gray">
                  <a:xfrm rot="171797" flipH="1" flipV="1">
                    <a:off x="4917668" y="2697966"/>
                    <a:ext cx="572016" cy="303702"/>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6" name="円弧 25">
                    <a:extLst>
                      <a:ext uri="{FF2B5EF4-FFF2-40B4-BE49-F238E27FC236}">
                        <a16:creationId xmlns:a16="http://schemas.microsoft.com/office/drawing/2014/main" id="{78340F99-C989-4A1F-B49E-B2CEE4FA6BFA}"/>
                      </a:ext>
                    </a:extLst>
                  </p:cNvPr>
                  <p:cNvSpPr/>
                  <p:nvPr/>
                </p:nvSpPr>
                <p:spPr bwMode="gray">
                  <a:xfrm rot="18319163" flipH="1" flipV="1">
                    <a:off x="4393497" y="2970379"/>
                    <a:ext cx="621545" cy="230545"/>
                  </a:xfrm>
                  <a:prstGeom prst="arc">
                    <a:avLst>
                      <a:gd name="adj1" fmla="val 21569837"/>
                      <a:gd name="adj2" fmla="val 1047070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7" name="円弧 26">
                    <a:extLst>
                      <a:ext uri="{FF2B5EF4-FFF2-40B4-BE49-F238E27FC236}">
                        <a16:creationId xmlns:a16="http://schemas.microsoft.com/office/drawing/2014/main" id="{C23F265D-0A5F-4359-A194-14B68BBB3012}"/>
                      </a:ext>
                    </a:extLst>
                  </p:cNvPr>
                  <p:cNvSpPr/>
                  <p:nvPr/>
                </p:nvSpPr>
                <p:spPr bwMode="gray">
                  <a:xfrm rot="199874" flipH="1" flipV="1">
                    <a:off x="4495704" y="3250624"/>
                    <a:ext cx="456923" cy="166941"/>
                  </a:xfrm>
                  <a:prstGeom prst="arc">
                    <a:avLst>
                      <a:gd name="adj1" fmla="val 351218"/>
                      <a:gd name="adj2" fmla="val 1092980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8" name="円弧 27">
                    <a:extLst>
                      <a:ext uri="{FF2B5EF4-FFF2-40B4-BE49-F238E27FC236}">
                        <a16:creationId xmlns:a16="http://schemas.microsoft.com/office/drawing/2014/main" id="{71CE3753-040D-4811-BE66-5C117C5A5B0A}"/>
                      </a:ext>
                    </a:extLst>
                  </p:cNvPr>
                  <p:cNvSpPr/>
                  <p:nvPr/>
                </p:nvSpPr>
                <p:spPr bwMode="gray">
                  <a:xfrm rot="18029339" flipH="1" flipV="1">
                    <a:off x="4800839" y="2614526"/>
                    <a:ext cx="227748" cy="213545"/>
                  </a:xfrm>
                  <a:prstGeom prst="arc">
                    <a:avLst>
                      <a:gd name="adj1" fmla="val 21224198"/>
                      <a:gd name="adj2" fmla="val 680051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29" name="円弧 28">
                    <a:extLst>
                      <a:ext uri="{FF2B5EF4-FFF2-40B4-BE49-F238E27FC236}">
                        <a16:creationId xmlns:a16="http://schemas.microsoft.com/office/drawing/2014/main" id="{6E9D27B9-BB17-4712-B9AE-50ACC7F385D6}"/>
                      </a:ext>
                    </a:extLst>
                  </p:cNvPr>
                  <p:cNvSpPr/>
                  <p:nvPr/>
                </p:nvSpPr>
                <p:spPr bwMode="gray">
                  <a:xfrm rot="20860171" flipH="1" flipV="1">
                    <a:off x="4906011" y="2618693"/>
                    <a:ext cx="876266" cy="256715"/>
                  </a:xfrm>
                  <a:prstGeom prst="arc">
                    <a:avLst>
                      <a:gd name="adj1" fmla="val 101027"/>
                      <a:gd name="adj2" fmla="val 1067879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0" name="円弧 29">
                    <a:extLst>
                      <a:ext uri="{FF2B5EF4-FFF2-40B4-BE49-F238E27FC236}">
                        <a16:creationId xmlns:a16="http://schemas.microsoft.com/office/drawing/2014/main" id="{D67FBBBE-B76D-426F-9D0C-9B75BF71304F}"/>
                      </a:ext>
                    </a:extLst>
                  </p:cNvPr>
                  <p:cNvSpPr/>
                  <p:nvPr/>
                </p:nvSpPr>
                <p:spPr bwMode="gray">
                  <a:xfrm rot="18137651" flipH="1" flipV="1">
                    <a:off x="5593933" y="2124344"/>
                    <a:ext cx="854679" cy="366109"/>
                  </a:xfrm>
                  <a:prstGeom prst="arc">
                    <a:avLst>
                      <a:gd name="adj1" fmla="val 352904"/>
                      <a:gd name="adj2" fmla="val 10312440"/>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1" name="円弧 30">
                    <a:extLst>
                      <a:ext uri="{FF2B5EF4-FFF2-40B4-BE49-F238E27FC236}">
                        <a16:creationId xmlns:a16="http://schemas.microsoft.com/office/drawing/2014/main" id="{222FF2CE-2CB6-4F58-9AC2-B4D698D5D709}"/>
                      </a:ext>
                    </a:extLst>
                  </p:cNvPr>
                  <p:cNvSpPr/>
                  <p:nvPr/>
                </p:nvSpPr>
                <p:spPr bwMode="gray">
                  <a:xfrm rot="20075897" flipH="1" flipV="1">
                    <a:off x="4917939" y="3002869"/>
                    <a:ext cx="904254" cy="440079"/>
                  </a:xfrm>
                  <a:prstGeom prst="arc">
                    <a:avLst>
                      <a:gd name="adj1" fmla="val 351218"/>
                      <a:gd name="adj2" fmla="val 1001811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32" name="楕円 31">
                    <a:extLst>
                      <a:ext uri="{FF2B5EF4-FFF2-40B4-BE49-F238E27FC236}">
                        <a16:creationId xmlns:a16="http://schemas.microsoft.com/office/drawing/2014/main" id="{4E3AC9BA-1CE3-4C85-B561-29B18907C977}"/>
                      </a:ext>
                    </a:extLst>
                  </p:cNvPr>
                  <p:cNvSpPr/>
                  <p:nvPr/>
                </p:nvSpPr>
                <p:spPr bwMode="gray">
                  <a:xfrm>
                    <a:off x="4904149" y="3362822"/>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3" name="楕円 32">
                    <a:extLst>
                      <a:ext uri="{FF2B5EF4-FFF2-40B4-BE49-F238E27FC236}">
                        <a16:creationId xmlns:a16="http://schemas.microsoft.com/office/drawing/2014/main" id="{2FF2A650-6E3E-472E-ACAB-AB89FD1248B3}"/>
                      </a:ext>
                    </a:extLst>
                  </p:cNvPr>
                  <p:cNvSpPr/>
                  <p:nvPr/>
                </p:nvSpPr>
                <p:spPr bwMode="gray">
                  <a:xfrm>
                    <a:off x="5457465" y="2777535"/>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2"/>
                      </a:solidFill>
                      <a:latin typeface="+mn-lt"/>
                      <a:cs typeface="+mn-cs"/>
                    </a:endParaRPr>
                  </a:p>
                </p:txBody>
              </p:sp>
              <p:sp>
                <p:nvSpPr>
                  <p:cNvPr id="34" name="楕円 33">
                    <a:extLst>
                      <a:ext uri="{FF2B5EF4-FFF2-40B4-BE49-F238E27FC236}">
                        <a16:creationId xmlns:a16="http://schemas.microsoft.com/office/drawing/2014/main" id="{BD8B1B95-C589-45CC-9A58-6346CF01F20A}"/>
                      </a:ext>
                    </a:extLst>
                  </p:cNvPr>
                  <p:cNvSpPr/>
                  <p:nvPr/>
                </p:nvSpPr>
                <p:spPr bwMode="gray">
                  <a:xfrm>
                    <a:off x="4862224" y="2788247"/>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5" name="楕円 34">
                    <a:extLst>
                      <a:ext uri="{FF2B5EF4-FFF2-40B4-BE49-F238E27FC236}">
                        <a16:creationId xmlns:a16="http://schemas.microsoft.com/office/drawing/2014/main" id="{5E117E4D-E0D6-43E7-891C-44F658FF7DD0}"/>
                      </a:ext>
                    </a:extLst>
                  </p:cNvPr>
                  <p:cNvSpPr/>
                  <p:nvPr/>
                </p:nvSpPr>
                <p:spPr bwMode="gray">
                  <a:xfrm>
                    <a:off x="4826395" y="261793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36" name="楕円 35">
                    <a:extLst>
                      <a:ext uri="{FF2B5EF4-FFF2-40B4-BE49-F238E27FC236}">
                        <a16:creationId xmlns:a16="http://schemas.microsoft.com/office/drawing/2014/main" id="{CD4B5A87-E1C4-49A2-A38D-F12F001A0F27}"/>
                      </a:ext>
                    </a:extLst>
                  </p:cNvPr>
                  <p:cNvSpPr/>
                  <p:nvPr/>
                </p:nvSpPr>
                <p:spPr bwMode="gray">
                  <a:xfrm>
                    <a:off x="4483587" y="3308700"/>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6"/>
                      </a:solidFill>
                      <a:latin typeface="+mn-lt"/>
                      <a:cs typeface="+mn-cs"/>
                    </a:endParaRPr>
                  </a:p>
                </p:txBody>
              </p:sp>
              <p:sp>
                <p:nvSpPr>
                  <p:cNvPr id="38" name="楕円 37">
                    <a:extLst>
                      <a:ext uri="{FF2B5EF4-FFF2-40B4-BE49-F238E27FC236}">
                        <a16:creationId xmlns:a16="http://schemas.microsoft.com/office/drawing/2014/main" id="{ABE41DD9-8DB3-4BBC-8794-600355EC4AA7}"/>
                      </a:ext>
                    </a:extLst>
                  </p:cNvPr>
                  <p:cNvSpPr/>
                  <p:nvPr/>
                </p:nvSpPr>
                <p:spPr bwMode="gray">
                  <a:xfrm>
                    <a:off x="6144548" y="18831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6"/>
                      </a:solidFill>
                      <a:effectLst/>
                      <a:uLnTx/>
                      <a:uFillTx/>
                      <a:latin typeface="+mn-lt"/>
                      <a:ea typeface="+mn-ea"/>
                      <a:cs typeface="+mn-cs"/>
                    </a:endParaRPr>
                  </a:p>
                </p:txBody>
              </p:sp>
              <p:sp>
                <p:nvSpPr>
                  <p:cNvPr id="39" name="円弧 38">
                    <a:extLst>
                      <a:ext uri="{FF2B5EF4-FFF2-40B4-BE49-F238E27FC236}">
                        <a16:creationId xmlns:a16="http://schemas.microsoft.com/office/drawing/2014/main" id="{1527410F-4615-4A1E-B242-1A135EF6C61F}"/>
                      </a:ext>
                    </a:extLst>
                  </p:cNvPr>
                  <p:cNvSpPr/>
                  <p:nvPr/>
                </p:nvSpPr>
                <p:spPr bwMode="gray">
                  <a:xfrm rot="15106281" flipH="1" flipV="1">
                    <a:off x="5572477" y="2725696"/>
                    <a:ext cx="251130" cy="213339"/>
                  </a:xfrm>
                  <a:prstGeom prst="arc">
                    <a:avLst>
                      <a:gd name="adj1" fmla="val 771307"/>
                      <a:gd name="adj2" fmla="val 763477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0" name="円弧 39">
                    <a:extLst>
                      <a:ext uri="{FF2B5EF4-FFF2-40B4-BE49-F238E27FC236}">
                        <a16:creationId xmlns:a16="http://schemas.microsoft.com/office/drawing/2014/main" id="{F67ABB12-B129-44E6-A6E3-5410AF32591B}"/>
                      </a:ext>
                    </a:extLst>
                  </p:cNvPr>
                  <p:cNvSpPr/>
                  <p:nvPr/>
                </p:nvSpPr>
                <p:spPr bwMode="gray">
                  <a:xfrm rot="15106281" flipH="1" flipV="1">
                    <a:off x="5578771" y="2706309"/>
                    <a:ext cx="447490" cy="275961"/>
                  </a:xfrm>
                  <a:prstGeom prst="arc">
                    <a:avLst>
                      <a:gd name="adj1" fmla="val 3997902"/>
                      <a:gd name="adj2" fmla="val 1115308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1" name="円弧 40">
                    <a:extLst>
                      <a:ext uri="{FF2B5EF4-FFF2-40B4-BE49-F238E27FC236}">
                        <a16:creationId xmlns:a16="http://schemas.microsoft.com/office/drawing/2014/main" id="{83E5AAE6-94F0-400F-A856-70042D38CB9A}"/>
                      </a:ext>
                    </a:extLst>
                  </p:cNvPr>
                  <p:cNvSpPr/>
                  <p:nvPr/>
                </p:nvSpPr>
                <p:spPr bwMode="gray">
                  <a:xfrm rot="13142475" flipH="1" flipV="1">
                    <a:off x="5671745" y="2388058"/>
                    <a:ext cx="255314" cy="241068"/>
                  </a:xfrm>
                  <a:prstGeom prst="arc">
                    <a:avLst>
                      <a:gd name="adj1" fmla="val 3336722"/>
                      <a:gd name="adj2" fmla="val 1090016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effectLst/>
                    </a:endParaRPr>
                  </a:p>
                </p:txBody>
              </p:sp>
              <p:sp>
                <p:nvSpPr>
                  <p:cNvPr id="42" name="楕円 41">
                    <a:extLst>
                      <a:ext uri="{FF2B5EF4-FFF2-40B4-BE49-F238E27FC236}">
                        <a16:creationId xmlns:a16="http://schemas.microsoft.com/office/drawing/2014/main" id="{9EAF2343-948E-4C6D-B4AC-BA8620ADB982}"/>
                      </a:ext>
                    </a:extLst>
                  </p:cNvPr>
                  <p:cNvSpPr/>
                  <p:nvPr/>
                </p:nvSpPr>
                <p:spPr bwMode="gray">
                  <a:xfrm>
                    <a:off x="5754373" y="26084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a:solidFill>
                        <a:schemeClr val="accent6"/>
                      </a:solidFill>
                      <a:latin typeface="+mn-lt"/>
                      <a:cs typeface="+mn-cs"/>
                    </a:endParaRPr>
                  </a:p>
                </p:txBody>
              </p:sp>
              <p:sp>
                <p:nvSpPr>
                  <p:cNvPr id="43" name="楕円 42">
                    <a:extLst>
                      <a:ext uri="{FF2B5EF4-FFF2-40B4-BE49-F238E27FC236}">
                        <a16:creationId xmlns:a16="http://schemas.microsoft.com/office/drawing/2014/main" id="{CFEF62FC-476E-408B-AD7A-E45D0ABC726E}"/>
                      </a:ext>
                    </a:extLst>
                  </p:cNvPr>
                  <p:cNvSpPr/>
                  <p:nvPr/>
                </p:nvSpPr>
                <p:spPr bwMode="gray">
                  <a:xfrm>
                    <a:off x="5698042" y="23965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44" name="楕円 43">
                    <a:extLst>
                      <a:ext uri="{FF2B5EF4-FFF2-40B4-BE49-F238E27FC236}">
                        <a16:creationId xmlns:a16="http://schemas.microsoft.com/office/drawing/2014/main" id="{668C12CD-0675-43C7-8256-4269D9A61358}"/>
                      </a:ext>
                    </a:extLst>
                  </p:cNvPr>
                  <p:cNvSpPr/>
                  <p:nvPr/>
                </p:nvSpPr>
                <p:spPr bwMode="gray">
                  <a:xfrm>
                    <a:off x="5562427" y="2766651"/>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sp>
                <p:nvSpPr>
                  <p:cNvPr id="45" name="楕円 44">
                    <a:extLst>
                      <a:ext uri="{FF2B5EF4-FFF2-40B4-BE49-F238E27FC236}">
                        <a16:creationId xmlns:a16="http://schemas.microsoft.com/office/drawing/2014/main" id="{548D0CB0-3BB8-44C6-AACD-ABABC1B838C6}"/>
                      </a:ext>
                    </a:extLst>
                  </p:cNvPr>
                  <p:cNvSpPr/>
                  <p:nvPr/>
                </p:nvSpPr>
                <p:spPr bwMode="gray">
                  <a:xfrm>
                    <a:off x="5682068" y="29371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a:ln>
                        <a:noFill/>
                      </a:ln>
                      <a:solidFill>
                        <a:schemeClr val="accent2"/>
                      </a:solidFill>
                      <a:effectLst/>
                      <a:uLnTx/>
                      <a:uFillTx/>
                      <a:latin typeface="+mn-lt"/>
                      <a:cs typeface="+mn-cs"/>
                    </a:endParaRPr>
                  </a:p>
                </p:txBody>
              </p:sp>
            </p:grpSp>
          </p:grpSp>
          <p:sp>
            <p:nvSpPr>
              <p:cNvPr id="15" name="正方形/長方形 14">
                <a:extLst>
                  <a:ext uri="{FF2B5EF4-FFF2-40B4-BE49-F238E27FC236}">
                    <a16:creationId xmlns:a16="http://schemas.microsoft.com/office/drawing/2014/main" id="{F74DA7AD-3BA9-4A67-92AB-8F3841FD02A3}"/>
                  </a:ext>
                </a:extLst>
              </p:cNvPr>
              <p:cNvSpPr/>
              <p:nvPr/>
            </p:nvSpPr>
            <p:spPr>
              <a:xfrm>
                <a:off x="8462474" y="3360993"/>
                <a:ext cx="828000" cy="43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a:solidFill>
                      <a:schemeClr val="tx1"/>
                    </a:solidFill>
                    <a:latin typeface="BIZ UDPゴシック" panose="020B0400000000000000" pitchFamily="50" charset="-128"/>
                    <a:ea typeface="BIZ UDPゴシック" panose="020B0400000000000000" pitchFamily="50" charset="-128"/>
                  </a:rPr>
                  <a:t>都市間飛行も可能に</a:t>
                </a:r>
              </a:p>
            </p:txBody>
          </p:sp>
          <p:sp>
            <p:nvSpPr>
              <p:cNvPr id="16" name="フローチャート: 結合子 15">
                <a:extLst>
                  <a:ext uri="{FF2B5EF4-FFF2-40B4-BE49-F238E27FC236}">
                    <a16:creationId xmlns:a16="http://schemas.microsoft.com/office/drawing/2014/main" id="{C23A85E2-668C-4284-9138-1023D484519D}"/>
                  </a:ext>
                </a:extLst>
              </p:cNvPr>
              <p:cNvSpPr/>
              <p:nvPr/>
            </p:nvSpPr>
            <p:spPr>
              <a:xfrm>
                <a:off x="8153822" y="3460254"/>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D948E476-F45C-46E9-9EC5-9F0D62DE335A}"/>
                </a:ext>
              </a:extLst>
            </p:cNvPr>
            <p:cNvSpPr txBox="1"/>
            <p:nvPr/>
          </p:nvSpPr>
          <p:spPr>
            <a:xfrm>
              <a:off x="7136770" y="4446311"/>
              <a:ext cx="2340060" cy="294610"/>
            </a:xfrm>
            <a:prstGeom prst="rect">
              <a:avLst/>
            </a:prstGeom>
            <a:noFill/>
          </p:spPr>
          <p:txBody>
            <a:bodyPr wrap="square" lIns="0" tIns="0" rIns="0" bIns="0" rtlCol="0" anchor="ctr" anchorCtr="0">
              <a:noAutofit/>
            </a:bodyPr>
            <a:lstStyle/>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（出典）空の移動革命社会実装に向けた大阪版ロードマップ／アクションプラン</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(2022</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月</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（一部加工）</a:t>
              </a:r>
            </a:p>
          </p:txBody>
        </p:sp>
      </p:grpSp>
      <p:sp>
        <p:nvSpPr>
          <p:cNvPr id="54" name="スライド番号プレースホルダー 2">
            <a:extLst>
              <a:ext uri="{FF2B5EF4-FFF2-40B4-BE49-F238E27FC236}">
                <a16:creationId xmlns:a16="http://schemas.microsoft.com/office/drawing/2014/main" id="{88C51BCD-24F5-4510-8F4C-3D6A37A278A7}"/>
              </a:ext>
            </a:extLst>
          </p:cNvPr>
          <p:cNvSpPr>
            <a:spLocks noGrp="1"/>
          </p:cNvSpPr>
          <p:nvPr>
            <p:ph type="sldNum" sz="quarter" idx="12"/>
          </p:nvPr>
        </p:nvSpPr>
        <p:spPr>
          <a:xfrm>
            <a:off x="8389930" y="6816016"/>
            <a:ext cx="1758428" cy="383297"/>
          </a:xfrm>
        </p:spPr>
        <p:txBody>
          <a:bodyPr/>
          <a:lstStyle/>
          <a:p>
            <a:fld id="{29F2EF1E-626E-4657-9017-205445D3C8E1}" type="slidenum">
              <a:rPr kumimoji="1" lang="ja-JP" altLang="en-US" smtClean="0"/>
              <a:t>18</a:t>
            </a:fld>
            <a:endParaRPr kumimoji="1" lang="ja-JP" altLang="en-US" dirty="0"/>
          </a:p>
        </p:txBody>
      </p:sp>
    </p:spTree>
    <p:extLst>
      <p:ext uri="{BB962C8B-B14F-4D97-AF65-F5344CB8AC3E}">
        <p14:creationId xmlns:p14="http://schemas.microsoft.com/office/powerpoint/2010/main" val="309355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88B2-50C6-10E6-FC50-66CD95295A00}"/>
            </a:ext>
          </a:extLst>
        </p:cNvPr>
        <p:cNvGrpSpPr/>
        <p:nvPr/>
      </p:nvGrpSpPr>
      <p:grpSpPr>
        <a:xfrm>
          <a:off x="0" y="0"/>
          <a:ext cx="0" cy="0"/>
          <a:chOff x="0" y="0"/>
          <a:chExt cx="0" cy="0"/>
        </a:xfrm>
      </p:grpSpPr>
      <p:sp>
        <p:nvSpPr>
          <p:cNvPr id="24" name="楕円 23">
            <a:extLst>
              <a:ext uri="{FF2B5EF4-FFF2-40B4-BE49-F238E27FC236}">
                <a16:creationId xmlns:a16="http://schemas.microsoft.com/office/drawing/2014/main" id="{ECAAB909-EBA6-D726-BA3D-0164C41F10C5}"/>
              </a:ext>
            </a:extLst>
          </p:cNvPr>
          <p:cNvSpPr/>
          <p:nvPr/>
        </p:nvSpPr>
        <p:spPr>
          <a:xfrm>
            <a:off x="265944" y="888098"/>
            <a:ext cx="332951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41E278B-0CB0-B52B-F2AD-AA68302FA121}"/>
              </a:ext>
            </a:extLst>
          </p:cNvPr>
          <p:cNvSpPr/>
          <p:nvPr/>
        </p:nvSpPr>
        <p:spPr>
          <a:xfrm>
            <a:off x="340401" y="1524286"/>
            <a:ext cx="9318426" cy="117803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defTabSz="443194">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「大阪ラウンドテーブル」の設置や</a:t>
            </a:r>
            <a:r>
              <a:rPr lang="ja-JP" altLang="en-US" sz="1400" b="0" dirty="0">
                <a:solidFill>
                  <a:schemeClr val="tx1"/>
                </a:solidFill>
                <a:latin typeface="BIZ UDPゴシック" panose="020B0400000000000000" pitchFamily="50" charset="-128"/>
                <a:ea typeface="BIZ UDPゴシック" panose="020B0400000000000000" pitchFamily="50" charset="-128"/>
              </a:rPr>
              <a:t>「大阪版ロードマップ」の策定等、実証実験に向けた環境整備</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・万博会場内において商用運航に向けた世界最新鋭の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機種によるデモフライトを、会期中に反復して実施</a:t>
            </a:r>
            <a:r>
              <a:rPr kumimoji="0" lang="zh-TW"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計</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81</a:t>
            </a:r>
            <a:r>
              <a:rPr kumimoji="0" lang="zh-TW"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回）</a:t>
            </a:r>
            <a:endParaRPr kumimoji="0" lang="en-US" altLang="zh-TW"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・万博会場内パビリオン「空飛ぶクルマ ステーション」におけるモックアップ展示やイマーシブシアター等を通じ、</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約１４４万人の来場者をはじめ、多くの方に空飛ぶクルマの安全性・実用性への理解を促進</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・世界で初めて、国内外の複数の機体が、</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１８４日間という長期にわたり広く公開された</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ホームベース 4">
            <a:extLst>
              <a:ext uri="{FF2B5EF4-FFF2-40B4-BE49-F238E27FC236}">
                <a16:creationId xmlns:a16="http://schemas.microsoft.com/office/drawing/2014/main" id="{011CE382-D1CD-73EB-6FBF-2B78861C5803}"/>
              </a:ext>
            </a:extLst>
          </p:cNvPr>
          <p:cNvSpPr/>
          <p:nvPr/>
        </p:nvSpPr>
        <p:spPr bwMode="gray">
          <a:xfrm>
            <a:off x="146601" y="55357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商用運航に向けたデモフライト等の実施</a:t>
            </a:r>
            <a:endParaRPr lang="ja-JP" altLang="en-US" sz="1400" b="1" strike="dblStrike" dirty="0">
              <a:solidFill>
                <a:schemeClr val="tx1"/>
              </a:solidFill>
              <a:latin typeface="BIZ UDPゴシック" panose="020B0400000000000000" pitchFamily="50" charset="-128"/>
              <a:ea typeface="BIZ UDPゴシック" panose="020B0400000000000000" pitchFamily="50" charset="-128"/>
            </a:endParaRPr>
          </a:p>
        </p:txBody>
      </p:sp>
      <p:sp>
        <p:nvSpPr>
          <p:cNvPr id="39" name="正方形/長方形 38">
            <a:extLst>
              <a:ext uri="{FF2B5EF4-FFF2-40B4-BE49-F238E27FC236}">
                <a16:creationId xmlns:a16="http://schemas.microsoft.com/office/drawing/2014/main" id="{8040B6D9-C5A1-6C06-6774-6CC42E6BC97D}"/>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1619585D-B61D-95AD-EDB0-F6884DB7C471}"/>
              </a:ext>
            </a:extLst>
          </p:cNvPr>
          <p:cNvSpPr/>
          <p:nvPr/>
        </p:nvSpPr>
        <p:spPr>
          <a:xfrm>
            <a:off x="143711" y="3491792"/>
            <a:ext cx="2583491" cy="202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3038" marR="0" lvl="0" indent="-17303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457200" rtl="0" eaLnBrk="1" fontAlgn="auto" latinLnBrk="0" hangingPunct="1">
              <a:lnSpc>
                <a:spcPct val="100000"/>
              </a:lnSpc>
              <a:spcBef>
                <a:spcPts val="0"/>
              </a:spcBef>
              <a:spcAft>
                <a:spcPts val="0"/>
              </a:spcAft>
              <a:buClrTx/>
              <a:buSzTx/>
              <a:buFontTx/>
              <a:buNone/>
              <a:tabLst>
                <a:tab pos="92075" algn="l"/>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複数機による会期中・反復</a:t>
            </a:r>
            <a:b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したデモフライトの実施</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3038" marR="0" lvl="0" indent="-173038"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・商用運航で使用予定の世界最新鋭の</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機種によるデモフライト</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32316C4C-CD64-FC02-2F52-939E8FE32720}"/>
              </a:ext>
            </a:extLst>
          </p:cNvPr>
          <p:cNvSpPr/>
          <p:nvPr/>
        </p:nvSpPr>
        <p:spPr>
          <a:xfrm>
            <a:off x="164048" y="5137071"/>
            <a:ext cx="4291577" cy="2017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▶空飛ぶクルマ ステーション等</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　による</a:t>
            </a:r>
            <a:r>
              <a:rPr lang="ja-JP" altLang="en-US" sz="1400" b="1" dirty="0">
                <a:solidFill>
                  <a:schemeClr val="tx1"/>
                </a:solidFill>
                <a:latin typeface="BIZ UDPゴシック" panose="020B0400000000000000" pitchFamily="50" charset="-128"/>
                <a:ea typeface="BIZ UDPゴシック" panose="020B0400000000000000" pitchFamily="50" charset="-128"/>
              </a:rPr>
              <a:t>搭乗体験機会等の提供</a:t>
            </a: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・空飛ぶクルマステーションでのモックアップ展示や</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イマーシブシアター等による搭乗体験等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実施期間：常設、来場者数：約</a:t>
            </a:r>
            <a:r>
              <a:rPr lang="en-US" altLang="ja-JP" sz="1200" dirty="0">
                <a:solidFill>
                  <a:schemeClr val="tx1"/>
                </a:solidFill>
                <a:latin typeface="BIZ UDPゴシック" panose="020B0400000000000000" pitchFamily="50" charset="-128"/>
                <a:ea typeface="BIZ UDPゴシック" panose="020B0400000000000000" pitchFamily="50" charset="-128"/>
              </a:rPr>
              <a:t>144</a:t>
            </a:r>
            <a:r>
              <a:rPr lang="ja-JP" altLang="en-US" sz="1200" dirty="0">
                <a:solidFill>
                  <a:schemeClr val="tx1"/>
                </a:solidFill>
                <a:latin typeface="BIZ UDPゴシック" panose="020B0400000000000000" pitchFamily="50" charset="-128"/>
                <a:ea typeface="BIZ UDPゴシック" panose="020B0400000000000000" pitchFamily="50" charset="-128"/>
              </a:rPr>
              <a:t>万人</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lang="ja-JP" altLang="en-US" sz="1200" dirty="0">
                <a:solidFill>
                  <a:schemeClr val="tx1"/>
                </a:solidFill>
                <a:latin typeface="BIZ UDPゴシック" panose="020B0400000000000000" pitchFamily="50" charset="-128"/>
                <a:ea typeface="BIZ UDPゴシック" panose="020B0400000000000000" pitchFamily="50" charset="-128"/>
              </a:rPr>
              <a:t>でのモックアップや、映像展示等　</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050" dirty="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実施期間：７月８日～１５日（８日間）　来場者数：約</a:t>
            </a:r>
            <a:r>
              <a:rPr lang="en-US" altLang="ja-JP" sz="1050" dirty="0">
                <a:solidFill>
                  <a:schemeClr val="tx1"/>
                </a:solidFill>
                <a:latin typeface="BIZ UDPゴシック" panose="020B0400000000000000" pitchFamily="50" charset="-128"/>
                <a:ea typeface="BIZ UDPゴシック" panose="020B0400000000000000" pitchFamily="50" charset="-128"/>
              </a:rPr>
              <a:t>5</a:t>
            </a:r>
            <a:r>
              <a:rPr lang="ja-JP" altLang="en-US" sz="1050" dirty="0">
                <a:solidFill>
                  <a:schemeClr val="tx1"/>
                </a:solidFill>
                <a:latin typeface="BIZ UDPゴシック" panose="020B0400000000000000" pitchFamily="50" charset="-128"/>
                <a:ea typeface="BIZ UDPゴシック" panose="020B0400000000000000" pitchFamily="50" charset="-128"/>
              </a:rPr>
              <a:t>千人</a:t>
            </a:r>
            <a:r>
              <a:rPr lang="en-US" altLang="ja-JP" sz="1050" dirty="0">
                <a:solidFill>
                  <a:schemeClr val="tx1"/>
                </a:solidFill>
                <a:latin typeface="BIZ UDPゴシック" panose="020B0400000000000000" pitchFamily="50" charset="-128"/>
                <a:ea typeface="BIZ UDPゴシック" panose="020B0400000000000000" pitchFamily="50" charset="-128"/>
              </a:rPr>
              <a:t>)</a:t>
            </a:r>
          </a:p>
          <a:p>
            <a:pPr marL="177800" indent="-177800"/>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lang="ja-JP" altLang="en-US" sz="1200" dirty="0">
                <a:solidFill>
                  <a:schemeClr val="tx1"/>
                </a:solidFill>
                <a:latin typeface="BIZ UDPゴシック" panose="020B0400000000000000" pitchFamily="50" charset="-128"/>
                <a:ea typeface="BIZ UDPゴシック" panose="020B0400000000000000" pitchFamily="50" charset="-128"/>
              </a:rPr>
              <a:t>での</a:t>
            </a:r>
            <a:r>
              <a:rPr lang="en-US" altLang="ja-JP" sz="1200" dirty="0">
                <a:solidFill>
                  <a:schemeClr val="tx1"/>
                </a:solidFill>
                <a:latin typeface="BIZ UDPゴシック" panose="020B0400000000000000" pitchFamily="50" charset="-128"/>
                <a:ea typeface="BIZ UDPゴシック" panose="020B0400000000000000" pitchFamily="50" charset="-128"/>
              </a:rPr>
              <a:t>ANA</a:t>
            </a:r>
            <a:r>
              <a:rPr lang="ja-JP" altLang="en-US" sz="1200" dirty="0">
                <a:solidFill>
                  <a:schemeClr val="tx1"/>
                </a:solidFill>
                <a:latin typeface="BIZ UDPゴシック" panose="020B0400000000000000" pitchFamily="50" charset="-128"/>
                <a:ea typeface="BIZ UDPゴシック" panose="020B0400000000000000" pitchFamily="50" charset="-128"/>
              </a:rPr>
              <a:t>ホールディングス</a:t>
            </a:r>
            <a:r>
              <a:rPr lang="en-US" altLang="ja-JP" sz="1200" dirty="0">
                <a:solidFill>
                  <a:schemeClr val="tx1"/>
                </a:solidFill>
                <a:latin typeface="BIZ UDPゴシック" panose="020B0400000000000000" pitchFamily="50" charset="-128"/>
                <a:ea typeface="BIZ UDPゴシック" panose="020B0400000000000000" pitchFamily="50" charset="-128"/>
              </a:rPr>
              <a:t>/Joby</a:t>
            </a:r>
            <a:r>
              <a:rPr lang="ja-JP" altLang="en-US" sz="1200" dirty="0">
                <a:solidFill>
                  <a:schemeClr val="tx1"/>
                </a:solidFill>
                <a:latin typeface="BIZ UDPゴシック" panose="020B0400000000000000" pitchFamily="50" charset="-128"/>
                <a:ea typeface="BIZ UDPゴシック" panose="020B0400000000000000" pitchFamily="50" charset="-128"/>
              </a:rPr>
              <a:t>の</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機体特別見学</a:t>
            </a:r>
            <a:r>
              <a:rPr lang="ja-JP" altLang="en-US" sz="1050" dirty="0">
                <a:solidFill>
                  <a:schemeClr val="tx1"/>
                </a:solidFill>
                <a:latin typeface="BIZ UDPゴシック" panose="020B0400000000000000" pitchFamily="50" charset="-128"/>
                <a:ea typeface="BIZ UDPゴシック" panose="020B0400000000000000" pitchFamily="50" charset="-128"/>
              </a:rPr>
              <a:t>（実施期間：</a:t>
            </a:r>
            <a:r>
              <a:rPr lang="en-US" altLang="ja-JP" sz="1050" dirty="0">
                <a:solidFill>
                  <a:schemeClr val="tx1"/>
                </a:solidFill>
                <a:latin typeface="BIZ UDPゴシック" panose="020B0400000000000000" pitchFamily="50" charset="-128"/>
                <a:ea typeface="BIZ UDPゴシック" panose="020B0400000000000000" pitchFamily="50" charset="-128"/>
              </a:rPr>
              <a:t>10</a:t>
            </a:r>
            <a:r>
              <a:rPr lang="ja-JP" altLang="en-US" sz="1050" dirty="0">
                <a:solidFill>
                  <a:schemeClr val="tx1"/>
                </a:solidFill>
                <a:latin typeface="BIZ UDPゴシック" panose="020B0400000000000000" pitchFamily="50" charset="-128"/>
                <a:ea typeface="BIZ UDPゴシック" panose="020B0400000000000000" pitchFamily="50" charset="-128"/>
              </a:rPr>
              <a:t>月３日、８日、来場者数：約</a:t>
            </a:r>
            <a:r>
              <a:rPr lang="en-US" altLang="ja-JP" sz="1050" dirty="0">
                <a:solidFill>
                  <a:schemeClr val="tx1"/>
                </a:solidFill>
                <a:latin typeface="BIZ UDPゴシック" panose="020B0400000000000000" pitchFamily="50" charset="-128"/>
                <a:ea typeface="BIZ UDPゴシック" panose="020B0400000000000000" pitchFamily="50" charset="-128"/>
              </a:rPr>
              <a:t>900</a:t>
            </a:r>
            <a:r>
              <a:rPr lang="ja-JP" altLang="en-US" sz="1050" dirty="0">
                <a:solidFill>
                  <a:schemeClr val="tx1"/>
                </a:solidFill>
                <a:latin typeface="BIZ UDPゴシック" panose="020B0400000000000000" pitchFamily="50" charset="-128"/>
                <a:ea typeface="BIZ UDPゴシック" panose="020B0400000000000000" pitchFamily="50" charset="-128"/>
              </a:rPr>
              <a:t>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endParaRPr lang="en-US" altLang="ja-JP" sz="11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134CAA99-879F-E735-ED99-9CFAE48729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82078" y="5977820"/>
            <a:ext cx="1318234" cy="879712"/>
          </a:xfrm>
          <a:prstGeom prst="rect">
            <a:avLst/>
          </a:prstGeom>
        </p:spPr>
      </p:pic>
      <p:pic>
        <p:nvPicPr>
          <p:cNvPr id="15" name="図 14">
            <a:extLst>
              <a:ext uri="{FF2B5EF4-FFF2-40B4-BE49-F238E27FC236}">
                <a16:creationId xmlns:a16="http://schemas.microsoft.com/office/drawing/2014/main" id="{F31040EC-2D98-2115-9ADD-DADA43FE3C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7576" y="5992269"/>
            <a:ext cx="1339484" cy="884244"/>
          </a:xfrm>
          <a:prstGeom prst="rect">
            <a:avLst/>
          </a:prstGeom>
        </p:spPr>
      </p:pic>
      <p:pic>
        <p:nvPicPr>
          <p:cNvPr id="16" name="図 15">
            <a:extLst>
              <a:ext uri="{FF2B5EF4-FFF2-40B4-BE49-F238E27FC236}">
                <a16:creationId xmlns:a16="http://schemas.microsoft.com/office/drawing/2014/main" id="{78A8800D-97F1-029A-0D41-AFEB777EF5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2356" y="5994535"/>
            <a:ext cx="1422765" cy="879712"/>
          </a:xfrm>
          <a:prstGeom prst="rect">
            <a:avLst/>
          </a:prstGeom>
        </p:spPr>
      </p:pic>
      <p:pic>
        <p:nvPicPr>
          <p:cNvPr id="17" name="図 16">
            <a:extLst>
              <a:ext uri="{FF2B5EF4-FFF2-40B4-BE49-F238E27FC236}">
                <a16:creationId xmlns:a16="http://schemas.microsoft.com/office/drawing/2014/main" id="{5D543EC0-1E09-9C6E-F8D2-C69D414608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42827" y="5994803"/>
            <a:ext cx="1339484" cy="885034"/>
          </a:xfrm>
          <a:prstGeom prst="rect">
            <a:avLst/>
          </a:prstGeom>
        </p:spPr>
      </p:pic>
      <p:sp>
        <p:nvSpPr>
          <p:cNvPr id="18" name="テキスト ボックス 17">
            <a:extLst>
              <a:ext uri="{FF2B5EF4-FFF2-40B4-BE49-F238E27FC236}">
                <a16:creationId xmlns:a16="http://schemas.microsoft.com/office/drawing/2014/main" id="{F42EC2D1-17C6-88BD-DBB1-605F95DE1144}"/>
              </a:ext>
            </a:extLst>
          </p:cNvPr>
          <p:cNvSpPr txBox="1"/>
          <p:nvPr/>
        </p:nvSpPr>
        <p:spPr bwMode="gray">
          <a:xfrm>
            <a:off x="7456509" y="6874009"/>
            <a:ext cx="761944" cy="123111"/>
          </a:xfrm>
          <a:prstGeom prst="rect">
            <a:avLst/>
          </a:prstGeom>
          <a:noFill/>
        </p:spPr>
        <p:txBody>
          <a:bodyPr wrap="square" lIns="0" tIns="0" rIns="0" bIns="0" rtlCol="0">
            <a:spAutoFit/>
          </a:bodyPr>
          <a:lstStyle/>
          <a:p>
            <a:pPr defTabSz="990564">
              <a:buSzPct val="100000"/>
            </a:pPr>
            <a:r>
              <a:rPr kumimoji="1" lang="en-US" altLang="ja-JP" sz="800" dirty="0">
                <a:solidFill>
                  <a:prstClr val="black"/>
                </a:solidFill>
                <a:latin typeface="BIZ UDPゴシック" panose="020B0400000000000000" pitchFamily="50" charset="-128"/>
                <a:ea typeface="BIZ UDPゴシック" panose="020B0400000000000000" pitchFamily="50" charset="-128"/>
              </a:rPr>
              <a:t>©</a:t>
            </a:r>
            <a:r>
              <a:rPr lang="en-US" altLang="ja-JP" sz="800" i="0" dirty="0">
                <a:solidFill>
                  <a:srgbClr val="222426"/>
                </a:solidFill>
                <a:effectLst/>
                <a:latin typeface="BIZ UDPゴシック" panose="020B0400000000000000" pitchFamily="50" charset="-128"/>
                <a:ea typeface="BIZ UDPゴシック" panose="020B0400000000000000" pitchFamily="50" charset="-128"/>
              </a:rPr>
              <a:t>SkyDrive</a:t>
            </a:r>
            <a:endPar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11D38B8-5AC8-0717-38EB-1F8D184E2381}"/>
              </a:ext>
            </a:extLst>
          </p:cNvPr>
          <p:cNvSpPr txBox="1"/>
          <p:nvPr/>
        </p:nvSpPr>
        <p:spPr bwMode="gray">
          <a:xfrm>
            <a:off x="5692848" y="6861055"/>
            <a:ext cx="1339485" cy="123111"/>
          </a:xfrm>
          <a:prstGeom prst="rect">
            <a:avLst/>
          </a:prstGeom>
          <a:noFill/>
        </p:spPr>
        <p:txBody>
          <a:bodyPr wrap="square" lIns="0" tIns="0" rIns="0" bIns="0" rtlCol="0">
            <a:spAutoFit/>
          </a:bodyPr>
          <a:lstStyle/>
          <a:p>
            <a:pPr marL="0" marR="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en-US" altLang="ja-JP" sz="800" i="0" dirty="0">
                <a:solidFill>
                  <a:srgbClr val="222426"/>
                </a:solidFill>
                <a:effectLst/>
                <a:latin typeface="BIZ UDPゴシック" panose="020B0400000000000000" pitchFamily="50" charset="-128"/>
                <a:ea typeface="BIZ UDPゴシック" panose="020B0400000000000000" pitchFamily="50" charset="-128"/>
              </a:rPr>
              <a:t>©Vertical Aerospace</a:t>
            </a:r>
            <a:endPar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F5DE2279-2721-D4B9-1D99-A3E88C6D539B}"/>
              </a:ext>
            </a:extLst>
          </p:cNvPr>
          <p:cNvSpPr txBox="1"/>
          <p:nvPr/>
        </p:nvSpPr>
        <p:spPr bwMode="gray">
          <a:xfrm>
            <a:off x="4381489" y="6874009"/>
            <a:ext cx="2058820" cy="123111"/>
          </a:xfrm>
          <a:prstGeom prst="rect">
            <a:avLst/>
          </a:prstGeom>
          <a:noFill/>
        </p:spPr>
        <p:txBody>
          <a:bodyPr wrap="square" lIns="0" tIns="0" rIns="0" bIns="0" rtlCol="0">
            <a:spAutoFit/>
          </a:bodyPr>
          <a:lstStyle/>
          <a:p>
            <a:pPr marL="0" marR="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日本航空株式会社</a:t>
            </a:r>
          </a:p>
        </p:txBody>
      </p:sp>
      <p:sp>
        <p:nvSpPr>
          <p:cNvPr id="27" name="テキスト ボックス 52">
            <a:extLst>
              <a:ext uri="{FF2B5EF4-FFF2-40B4-BE49-F238E27FC236}">
                <a16:creationId xmlns:a16="http://schemas.microsoft.com/office/drawing/2014/main" id="{6FEEA7AE-2A62-69A4-8F3D-3238EC30A518}"/>
              </a:ext>
            </a:extLst>
          </p:cNvPr>
          <p:cNvSpPr txBox="1"/>
          <p:nvPr/>
        </p:nvSpPr>
        <p:spPr>
          <a:xfrm>
            <a:off x="8499153" y="6794754"/>
            <a:ext cx="1751746"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800" dirty="0">
                <a:latin typeface="BIZ UDPゴシック" panose="020B0400000000000000" pitchFamily="50" charset="-128"/>
                <a:ea typeface="BIZ UDPゴシック" panose="020B0400000000000000" pitchFamily="50" charset="-128"/>
              </a:rPr>
              <a:t>©</a:t>
            </a:r>
            <a:r>
              <a:rPr lang="en-US" altLang="ja-JP" sz="800" dirty="0" err="1">
                <a:latin typeface="BIZ UDPゴシック" panose="020B0400000000000000" pitchFamily="50" charset="-128"/>
                <a:ea typeface="BIZ UDPゴシック" panose="020B0400000000000000" pitchFamily="50" charset="-128"/>
              </a:rPr>
              <a:t>Soracle</a:t>
            </a:r>
            <a:r>
              <a:rPr lang="en-US" altLang="ja-JP" sz="800" dirty="0">
                <a:latin typeface="BIZ UDPゴシック" panose="020B0400000000000000" pitchFamily="50" charset="-128"/>
                <a:ea typeface="BIZ UDPゴシック" panose="020B0400000000000000" pitchFamily="50" charset="-128"/>
              </a:rPr>
              <a:t> Corporation</a:t>
            </a:r>
          </a:p>
        </p:txBody>
      </p:sp>
      <p:graphicFrame>
        <p:nvGraphicFramePr>
          <p:cNvPr id="29" name="表 5">
            <a:extLst>
              <a:ext uri="{FF2B5EF4-FFF2-40B4-BE49-F238E27FC236}">
                <a16:creationId xmlns:a16="http://schemas.microsoft.com/office/drawing/2014/main" id="{3CECAAA1-C28D-CC50-521A-906780EED060}"/>
              </a:ext>
            </a:extLst>
          </p:cNvPr>
          <p:cNvGraphicFramePr>
            <a:graphicFrameLocks noGrp="1"/>
          </p:cNvGraphicFramePr>
          <p:nvPr>
            <p:extLst>
              <p:ext uri="{D42A27DB-BD31-4B8C-83A1-F6EECF244321}">
                <p14:modId xmlns:p14="http://schemas.microsoft.com/office/powerpoint/2010/main" val="1756340100"/>
              </p:ext>
            </p:extLst>
          </p:nvPr>
        </p:nvGraphicFramePr>
        <p:xfrm>
          <a:off x="2811160" y="2806651"/>
          <a:ext cx="6931625" cy="2900076"/>
        </p:xfrm>
        <a:graphic>
          <a:graphicData uri="http://schemas.openxmlformats.org/drawingml/2006/table">
            <a:tbl>
              <a:tblPr firstRow="1" bandRow="1">
                <a:tableStyleId>{5C22544A-7EE6-4342-B048-85BDC9FD1C3A}</a:tableStyleId>
              </a:tblPr>
              <a:tblGrid>
                <a:gridCol w="761645">
                  <a:extLst>
                    <a:ext uri="{9D8B030D-6E8A-4147-A177-3AD203B41FA5}">
                      <a16:colId xmlns:a16="http://schemas.microsoft.com/office/drawing/2014/main" val="1814666776"/>
                    </a:ext>
                  </a:extLst>
                </a:gridCol>
                <a:gridCol w="2125015">
                  <a:extLst>
                    <a:ext uri="{9D8B030D-6E8A-4147-A177-3AD203B41FA5}">
                      <a16:colId xmlns:a16="http://schemas.microsoft.com/office/drawing/2014/main" val="408523588"/>
                    </a:ext>
                  </a:extLst>
                </a:gridCol>
                <a:gridCol w="2120542">
                  <a:extLst>
                    <a:ext uri="{9D8B030D-6E8A-4147-A177-3AD203B41FA5}">
                      <a16:colId xmlns:a16="http://schemas.microsoft.com/office/drawing/2014/main" val="1080651240"/>
                    </a:ext>
                  </a:extLst>
                </a:gridCol>
                <a:gridCol w="1924423">
                  <a:extLst>
                    <a:ext uri="{9D8B030D-6E8A-4147-A177-3AD203B41FA5}">
                      <a16:colId xmlns:a16="http://schemas.microsoft.com/office/drawing/2014/main" val="4045343784"/>
                    </a:ext>
                  </a:extLst>
                </a:gridCol>
              </a:tblGrid>
              <a:tr h="391007">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運航</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協賛社</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丸紅</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BIZ UDPゴシック" panose="020B0400000000000000" pitchFamily="50" charset="-128"/>
                          <a:ea typeface="BIZ UDPゴシック" panose="020B0400000000000000" pitchFamily="50" charset="-128"/>
                        </a:rPr>
                        <a:t>SkyDrive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BIZ UDPゴシック" panose="020B0400000000000000" pitchFamily="50" charset="-128"/>
                          <a:ea typeface="BIZ UDPゴシック" panose="020B0400000000000000" pitchFamily="50" charset="-128"/>
                        </a:rPr>
                        <a:t>ANA</a:t>
                      </a:r>
                      <a:r>
                        <a:rPr lang="ja-JP" altLang="en-US" sz="1000" dirty="0">
                          <a:solidFill>
                            <a:schemeClr val="tx1"/>
                          </a:solidFill>
                          <a:latin typeface="BIZ UDPゴシック" panose="020B0400000000000000" pitchFamily="50" charset="-128"/>
                          <a:ea typeface="BIZ UDPゴシック" panose="020B0400000000000000" pitchFamily="50" charset="-128"/>
                        </a:rPr>
                        <a:t>ホールディングス</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br>
                        <a:rPr kumimoji="1" lang="en-US" altLang="ja-JP" sz="1000" dirty="0">
                          <a:solidFill>
                            <a:schemeClr val="tx1"/>
                          </a:solidFill>
                          <a:latin typeface="BIZ UDPゴシック" panose="020B0400000000000000" pitchFamily="50" charset="-128"/>
                          <a:ea typeface="BIZ UDPゴシック" panose="020B0400000000000000" pitchFamily="50" charset="-128"/>
                        </a:rPr>
                      </a:br>
                      <a:r>
                        <a:rPr kumimoji="1" lang="en-US" altLang="ja-JP" sz="1000" dirty="0">
                          <a:solidFill>
                            <a:schemeClr val="tx1"/>
                          </a:solidFill>
                          <a:latin typeface="BIZ UDPゴシック" panose="020B0400000000000000" pitchFamily="50" charset="-128"/>
                          <a:ea typeface="BIZ UDPゴシック" panose="020B0400000000000000" pitchFamily="50" charset="-128"/>
                        </a:rPr>
                        <a:t>Joby Aviation</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2404247"/>
                  </a:ext>
                </a:extLst>
              </a:tr>
              <a:tr h="1671473">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機体</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391599"/>
                  </a:ext>
                </a:extLst>
              </a:tr>
              <a:tr h="391007">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内容</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場所</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内を</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の</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周辺をデモフライト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EXPO Vertiport</a:t>
                      </a:r>
                      <a:r>
                        <a:rPr kumimoji="0" lang="ja-JP" altLang="en-US" sz="1000" dirty="0">
                          <a:solidFill>
                            <a:schemeClr val="tx1"/>
                          </a:solidFill>
                          <a:latin typeface="BIZ UDPゴシック" panose="020B0400000000000000" pitchFamily="50" charset="-128"/>
                          <a:ea typeface="BIZ UDPゴシック" panose="020B0400000000000000" pitchFamily="50" charset="-128"/>
                        </a:rPr>
                        <a:t>から</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会場西側海上をデモフライト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59841"/>
                  </a:ext>
                </a:extLst>
              </a:tr>
              <a:tr h="436123">
                <a:tc>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rPr>
                        <a:t>時期</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4</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7</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（合計</a:t>
                      </a:r>
                      <a:r>
                        <a:rPr kumimoji="0" lang="en-US" altLang="ja-JP" sz="1000" dirty="0">
                          <a:solidFill>
                            <a:schemeClr val="tx1"/>
                          </a:solidFill>
                          <a:latin typeface="BIZ UDPゴシック" panose="020B0400000000000000" pitchFamily="50" charset="-128"/>
                          <a:ea typeface="BIZ UDPゴシック" panose="020B0400000000000000" pitchFamily="50" charset="-128"/>
                        </a:rPr>
                        <a:t>29</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7</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8</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（合計</a:t>
                      </a:r>
                      <a:r>
                        <a:rPr kumimoji="0" lang="en-US" altLang="ja-JP" sz="1000" dirty="0">
                          <a:solidFill>
                            <a:schemeClr val="tx1"/>
                          </a:solidFill>
                          <a:latin typeface="BIZ UDPゴシック" panose="020B0400000000000000" pitchFamily="50" charset="-128"/>
                          <a:ea typeface="BIZ UDPゴシック" panose="020B0400000000000000" pitchFamily="50" charset="-128"/>
                        </a:rPr>
                        <a:t>17</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defTabSz="367400" fontAlgn="auto">
                        <a:spcBef>
                          <a:spcPts val="0"/>
                        </a:spcBef>
                        <a:spcAft>
                          <a:spcPts val="0"/>
                        </a:spcAft>
                        <a:defRPr/>
                      </a:pPr>
                      <a:r>
                        <a:rPr kumimoji="0" lang="en-US" altLang="ja-JP" sz="1000" dirty="0">
                          <a:solidFill>
                            <a:schemeClr val="tx1"/>
                          </a:solidFill>
                          <a:latin typeface="BIZ UDPゴシック" panose="020B0400000000000000" pitchFamily="50" charset="-128"/>
                          <a:ea typeface="BIZ UDPゴシック" panose="020B0400000000000000" pitchFamily="50" charset="-128"/>
                        </a:rPr>
                        <a:t>9</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r>
                        <a:rPr kumimoji="0" lang="en-US" altLang="ja-JP" sz="1000" dirty="0">
                          <a:solidFill>
                            <a:schemeClr val="tx1"/>
                          </a:solidFill>
                          <a:latin typeface="BIZ UDPゴシック" panose="020B0400000000000000" pitchFamily="50" charset="-128"/>
                          <a:ea typeface="BIZ UDPゴシック" panose="020B0400000000000000" pitchFamily="50" charset="-128"/>
                        </a:rPr>
                        <a:t>10</a:t>
                      </a:r>
                      <a:r>
                        <a:rPr kumimoji="0" lang="ja-JP" altLang="en-US" sz="1000" dirty="0">
                          <a:solidFill>
                            <a:schemeClr val="tx1"/>
                          </a:solidFill>
                          <a:latin typeface="BIZ UDPゴシック" panose="020B0400000000000000" pitchFamily="50" charset="-128"/>
                          <a:ea typeface="BIZ UDPゴシック" panose="020B0400000000000000" pitchFamily="50" charset="-128"/>
                        </a:rPr>
                        <a:t>月</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p>
                      <a:pPr algn="ctr" defTabSz="367400" fontAlgn="auto">
                        <a:spcBef>
                          <a:spcPts val="0"/>
                        </a:spcBef>
                        <a:spcAft>
                          <a:spcPts val="0"/>
                        </a:spcAft>
                        <a:defRPr/>
                      </a:pPr>
                      <a:r>
                        <a:rPr kumimoji="0" lang="ja-JP" altLang="en-US"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合計</a:t>
                      </a:r>
                      <a:r>
                        <a:rPr lang="en-US" altLang="ja-JP" sz="1000" dirty="0">
                          <a:solidFill>
                            <a:schemeClr val="tx1"/>
                          </a:solidFill>
                          <a:latin typeface="BIZ UDPゴシック" panose="020B0400000000000000" pitchFamily="50" charset="-128"/>
                          <a:ea typeface="BIZ UDPゴシック" panose="020B0400000000000000" pitchFamily="50" charset="-128"/>
                        </a:rPr>
                        <a:t>35</a:t>
                      </a:r>
                      <a:r>
                        <a:rPr kumimoji="0" lang="ja-JP" altLang="en-US" sz="1000" dirty="0">
                          <a:solidFill>
                            <a:schemeClr val="tx1"/>
                          </a:solidFill>
                          <a:latin typeface="BIZ UDPゴシック" panose="020B0400000000000000" pitchFamily="50" charset="-128"/>
                          <a:ea typeface="BIZ UDPゴシック" panose="020B0400000000000000" pitchFamily="50" charset="-128"/>
                        </a:rPr>
                        <a:t>回）</a:t>
                      </a:r>
                      <a:endParaRPr kumimoji="0" lang="en-US" altLang="ja-JP" sz="10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5226533"/>
                  </a:ext>
                </a:extLst>
              </a:tr>
            </a:tbl>
          </a:graphicData>
        </a:graphic>
      </p:graphicFrame>
      <p:grpSp>
        <p:nvGrpSpPr>
          <p:cNvPr id="13" name="グループ化 12">
            <a:extLst>
              <a:ext uri="{FF2B5EF4-FFF2-40B4-BE49-F238E27FC236}">
                <a16:creationId xmlns:a16="http://schemas.microsoft.com/office/drawing/2014/main" id="{715F9AC3-684D-445F-9DB0-2E188AC4C1A7}"/>
              </a:ext>
            </a:extLst>
          </p:cNvPr>
          <p:cNvGrpSpPr/>
          <p:nvPr/>
        </p:nvGrpSpPr>
        <p:grpSpPr>
          <a:xfrm>
            <a:off x="3741195" y="3229308"/>
            <a:ext cx="6199186" cy="1668539"/>
            <a:chOff x="3740825" y="3229308"/>
            <a:chExt cx="6199186" cy="1668539"/>
          </a:xfrm>
        </p:grpSpPr>
        <p:sp>
          <p:nvSpPr>
            <p:cNvPr id="41" name="テキスト ボックス 40">
              <a:extLst>
                <a:ext uri="{FF2B5EF4-FFF2-40B4-BE49-F238E27FC236}">
                  <a16:creationId xmlns:a16="http://schemas.microsoft.com/office/drawing/2014/main" id="{C0E7ED00-F51C-1319-1CAC-CDF61FAB4F15}"/>
                </a:ext>
              </a:extLst>
            </p:cNvPr>
            <p:cNvSpPr txBox="1"/>
            <p:nvPr/>
          </p:nvSpPr>
          <p:spPr>
            <a:xfrm>
              <a:off x="3740825" y="4338618"/>
              <a:ext cx="1741564" cy="553998"/>
            </a:xfrm>
            <a:prstGeom prst="rect">
              <a:avLst/>
            </a:prstGeom>
            <a:noFill/>
          </p:spPr>
          <p:txBody>
            <a:bodyPr wrap="square" rtlCol="0">
              <a:spAutoFit/>
            </a:bodyPr>
            <a:lstStyle/>
            <a:p>
              <a:pPr algn="ctr" defTabSz="367400" fontAlgn="auto">
                <a:spcBef>
                  <a:spcPts val="0"/>
                </a:spcBef>
                <a:spcAft>
                  <a:spcPts val="0"/>
                </a:spcAft>
                <a:defRPr/>
              </a:pPr>
              <a:r>
                <a:rPr kumimoji="0" lang="en-US" altLang="ja-JP" sz="1000" dirty="0">
                  <a:solidFill>
                    <a:srgbClr val="000000"/>
                  </a:solidFill>
                  <a:latin typeface="BIZ UDPゴシック" panose="020B0400000000000000" pitchFamily="50" charset="-128"/>
                  <a:ea typeface="BIZ UDPゴシック" panose="020B0400000000000000" pitchFamily="50" charset="-128"/>
                </a:rPr>
                <a:t>LIFT</a:t>
              </a:r>
              <a:r>
                <a:rPr kumimoji="0" lang="ja-JP" altLang="en-US" sz="1000" dirty="0">
                  <a:solidFill>
                    <a:srgbClr val="000000"/>
                  </a:solidFill>
                  <a:latin typeface="BIZ UDPゴシック" panose="020B0400000000000000" pitchFamily="50" charset="-128"/>
                  <a:ea typeface="BIZ UDPゴシック" panose="020B0400000000000000" pitchFamily="50" charset="-128"/>
                </a:rPr>
                <a:t> </a:t>
              </a:r>
              <a:r>
                <a:rPr kumimoji="0" lang="en-US" altLang="ja-JP" sz="1000" dirty="0">
                  <a:solidFill>
                    <a:srgbClr val="000000"/>
                  </a:solidFill>
                  <a:latin typeface="BIZ UDPゴシック" panose="020B0400000000000000" pitchFamily="50" charset="-128"/>
                  <a:ea typeface="BIZ UDPゴシック" panose="020B0400000000000000" pitchFamily="50" charset="-128"/>
                </a:rPr>
                <a:t>Aircraft</a:t>
              </a:r>
            </a:p>
            <a:p>
              <a:pPr algn="ctr" defTabSz="367400" fontAlgn="auto">
                <a:spcBef>
                  <a:spcPts val="0"/>
                </a:spcBef>
                <a:spcAft>
                  <a:spcPts val="0"/>
                </a:spcAft>
                <a:defRPr/>
              </a:pPr>
              <a:r>
                <a:rPr kumimoji="0" lang="en-US" altLang="ja-JP" sz="1000" dirty="0">
                  <a:solidFill>
                    <a:srgbClr val="000000"/>
                  </a:solidFill>
                  <a:latin typeface="BIZ UDPゴシック" panose="020B0400000000000000" pitchFamily="50" charset="-128"/>
                  <a:ea typeface="BIZ UDPゴシック" panose="020B0400000000000000" pitchFamily="50" charset="-128"/>
                </a:rPr>
                <a:t>HEXA</a:t>
              </a:r>
            </a:p>
            <a:p>
              <a:pPr algn="ctr" defTabSz="367400"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25km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1</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EBA420F6-7F64-D0E4-664B-1B80644BB658}"/>
                </a:ext>
              </a:extLst>
            </p:cNvPr>
            <p:cNvSpPr txBox="1"/>
            <p:nvPr/>
          </p:nvSpPr>
          <p:spPr>
            <a:xfrm>
              <a:off x="5904275" y="4327153"/>
              <a:ext cx="1741564" cy="553998"/>
            </a:xfrm>
            <a:prstGeom prst="rect">
              <a:avLst/>
            </a:prstGeom>
            <a:noFill/>
          </p:spPr>
          <p:txBody>
            <a:bodyPr wrap="square" rtlCol="0">
              <a:spAutoFit/>
            </a:bodyPr>
            <a:lstStyle/>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SkyDrive</a:t>
              </a:r>
            </a:p>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SD-05</a:t>
              </a:r>
            </a:p>
            <a:p>
              <a:pPr algn="ctr" defTabSz="244938"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15km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3</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72C5E6D9-7509-A19E-F9FF-4F75CEB59501}"/>
                </a:ext>
              </a:extLst>
            </p:cNvPr>
            <p:cNvSpPr txBox="1"/>
            <p:nvPr/>
          </p:nvSpPr>
          <p:spPr>
            <a:xfrm>
              <a:off x="7917263" y="4343849"/>
              <a:ext cx="1741564" cy="553998"/>
            </a:xfrm>
            <a:prstGeom prst="rect">
              <a:avLst/>
            </a:prstGeom>
            <a:noFill/>
          </p:spPr>
          <p:txBody>
            <a:bodyPr wrap="square" rtlCol="0">
              <a:spAutoFit/>
            </a:bodyPr>
            <a:lstStyle/>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Joby Aviation</a:t>
              </a:r>
            </a:p>
            <a:p>
              <a:pPr algn="ctr" defTabSz="244938" fontAlgn="auto">
                <a:spcBef>
                  <a:spcPts val="0"/>
                </a:spcBef>
                <a:spcAft>
                  <a:spcPts val="0"/>
                </a:spcAft>
                <a:defRPr/>
              </a:pPr>
              <a:r>
                <a:rPr kumimoji="0" lang="en-US" altLang="ja-JP" sz="1000" dirty="0">
                  <a:solidFill>
                    <a:prstClr val="black"/>
                  </a:solidFill>
                  <a:latin typeface="BIZ UDPゴシック" panose="020B0400000000000000" pitchFamily="50" charset="-128"/>
                  <a:ea typeface="BIZ UDPゴシック" panose="020B0400000000000000" pitchFamily="50" charset="-128"/>
                </a:rPr>
                <a:t>Joby S4</a:t>
              </a:r>
            </a:p>
            <a:p>
              <a:pPr algn="ctr" defTabSz="244938" fontAlgn="auto">
                <a:spcBef>
                  <a:spcPts val="0"/>
                </a:spcBef>
                <a:spcAft>
                  <a:spcPts val="0"/>
                </a:spcAft>
                <a:defRPr/>
              </a:pPr>
              <a:r>
                <a:rPr kumimoji="0" lang="ja-JP" altLang="en-US" sz="1000" dirty="0">
                  <a:solidFill>
                    <a:srgbClr val="000000"/>
                  </a:solidFill>
                  <a:latin typeface="BIZ UDPゴシック" panose="020B0400000000000000" pitchFamily="50" charset="-128"/>
                  <a:ea typeface="BIZ UDPゴシック" panose="020B0400000000000000" pitchFamily="50" charset="-128"/>
                </a:rPr>
                <a:t>航続</a:t>
              </a:r>
              <a:r>
                <a:rPr kumimoji="0" lang="en-US" altLang="ja-JP" sz="1000" dirty="0">
                  <a:solidFill>
                    <a:srgbClr val="000000"/>
                  </a:solidFill>
                  <a:latin typeface="BIZ UDPゴシック" panose="020B0400000000000000" pitchFamily="50" charset="-128"/>
                  <a:ea typeface="BIZ UDPゴシック" panose="020B0400000000000000" pitchFamily="50" charset="-128"/>
                </a:rPr>
                <a:t>160km / </a:t>
              </a:r>
              <a:r>
                <a:rPr kumimoji="0" lang="ja-JP" altLang="en-US" sz="1000" dirty="0">
                  <a:solidFill>
                    <a:srgbClr val="000000"/>
                  </a:solidFill>
                  <a:latin typeface="BIZ UDPゴシック" panose="020B0400000000000000" pitchFamily="50" charset="-128"/>
                  <a:ea typeface="BIZ UDPゴシック" panose="020B0400000000000000" pitchFamily="50" charset="-128"/>
                </a:rPr>
                <a:t>定員</a:t>
              </a:r>
              <a:r>
                <a:rPr kumimoji="0" lang="en-US" altLang="ja-JP" sz="1000" dirty="0">
                  <a:solidFill>
                    <a:srgbClr val="000000"/>
                  </a:solidFill>
                  <a:latin typeface="BIZ UDPゴシック" panose="020B0400000000000000" pitchFamily="50" charset="-128"/>
                  <a:ea typeface="BIZ UDPゴシック" panose="020B0400000000000000" pitchFamily="50" charset="-128"/>
                </a:rPr>
                <a:t>5</a:t>
              </a:r>
              <a:r>
                <a:rPr kumimoji="0" lang="ja-JP" altLang="en-US" sz="1000" dirty="0">
                  <a:solidFill>
                    <a:srgbClr val="000000"/>
                  </a:solidFill>
                  <a:latin typeface="BIZ UDPゴシック" panose="020B0400000000000000" pitchFamily="50" charset="-128"/>
                  <a:ea typeface="BIZ UDPゴシック" panose="020B0400000000000000" pitchFamily="50" charset="-128"/>
                </a:rPr>
                <a:t>名</a:t>
              </a:r>
              <a:endParaRPr kumimoji="0" lang="en-US" altLang="ja-JP" sz="1000" dirty="0">
                <a:solidFill>
                  <a:srgbClr val="00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2A6C60E2-5BEB-94AD-33B5-75BF9E440504}"/>
                </a:ext>
              </a:extLst>
            </p:cNvPr>
            <p:cNvGrpSpPr>
              <a:grpSpLocks noChangeAspect="1"/>
            </p:cNvGrpSpPr>
            <p:nvPr/>
          </p:nvGrpSpPr>
          <p:grpSpPr>
            <a:xfrm>
              <a:off x="7947246" y="3235930"/>
              <a:ext cx="1992765" cy="1191250"/>
              <a:chOff x="6004039" y="748489"/>
              <a:chExt cx="2368758" cy="1546205"/>
            </a:xfrm>
          </p:grpSpPr>
          <p:pic>
            <p:nvPicPr>
              <p:cNvPr id="48" name="図 47" descr="飛行機が空を飛んでいる戦闘機  AI によって生成されたコンテンツは間違っている可能性があります。">
                <a:extLst>
                  <a:ext uri="{FF2B5EF4-FFF2-40B4-BE49-F238E27FC236}">
                    <a16:creationId xmlns:a16="http://schemas.microsoft.com/office/drawing/2014/main" id="{6AF1BBA3-CEC5-EFF5-FC02-755C962707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4039" y="748489"/>
                <a:ext cx="2019526" cy="1346351"/>
              </a:xfrm>
              <a:prstGeom prst="rect">
                <a:avLst/>
              </a:prstGeom>
            </p:spPr>
          </p:pic>
          <p:sp>
            <p:nvSpPr>
              <p:cNvPr id="49" name="テキスト ボックス 48">
                <a:extLst>
                  <a:ext uri="{FF2B5EF4-FFF2-40B4-BE49-F238E27FC236}">
                    <a16:creationId xmlns:a16="http://schemas.microsoft.com/office/drawing/2014/main" id="{B66615ED-ABDE-24F5-EE86-06FD5315010E}"/>
                  </a:ext>
                </a:extLst>
              </p:cNvPr>
              <p:cNvSpPr txBox="1"/>
              <p:nvPr/>
            </p:nvSpPr>
            <p:spPr>
              <a:xfrm>
                <a:off x="6318099" y="2035029"/>
                <a:ext cx="2054698" cy="259665"/>
              </a:xfrm>
              <a:prstGeom prst="rect">
                <a:avLst/>
              </a:prstGeom>
              <a:noFill/>
            </p:spPr>
            <p:txBody>
              <a:bodyPr wrap="square">
                <a:spAutoFit/>
              </a:bodyPr>
              <a:lstStyle/>
              <a:p>
                <a:r>
                  <a:rPr lang="en-US" altLang="ja-JP" sz="700" b="0" i="0" dirty="0">
                    <a:effectLst/>
                    <a:latin typeface="BIZ UDPゴシック" panose="020B0400000000000000" pitchFamily="50" charset="-128"/>
                    <a:ea typeface="BIZ UDPゴシック" panose="020B0400000000000000" pitchFamily="50" charset="-128"/>
                  </a:rPr>
                  <a:t>©ANA</a:t>
                </a:r>
                <a:r>
                  <a:rPr lang="ja-JP" altLang="en-US" sz="700" b="0" i="0" dirty="0">
                    <a:effectLst/>
                    <a:latin typeface="BIZ UDPゴシック" panose="020B0400000000000000" pitchFamily="50" charset="-128"/>
                    <a:ea typeface="BIZ UDPゴシック" panose="020B0400000000000000" pitchFamily="50" charset="-128"/>
                  </a:rPr>
                  <a:t>ホールディングス株式会社</a:t>
                </a:r>
                <a:endParaRPr lang="ja-JP" altLang="en-US" sz="700" dirty="0">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D30556F1-B8A1-680A-9C5E-9BF0821BA276}"/>
                </a:ext>
              </a:extLst>
            </p:cNvPr>
            <p:cNvGrpSpPr>
              <a:grpSpLocks noChangeAspect="1"/>
            </p:cNvGrpSpPr>
            <p:nvPr/>
          </p:nvGrpSpPr>
          <p:grpSpPr>
            <a:xfrm>
              <a:off x="5866977" y="3229308"/>
              <a:ext cx="1808653" cy="1201413"/>
              <a:chOff x="2478625" y="2207702"/>
              <a:chExt cx="1981292" cy="1518891"/>
            </a:xfrm>
          </p:grpSpPr>
          <p:pic>
            <p:nvPicPr>
              <p:cNvPr id="46" name="図 45">
                <a:extLst>
                  <a:ext uri="{FF2B5EF4-FFF2-40B4-BE49-F238E27FC236}">
                    <a16:creationId xmlns:a16="http://schemas.microsoft.com/office/drawing/2014/main" id="{CCB0FCFB-4F6C-F9AE-1565-EEE888477D9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478625" y="2207702"/>
                <a:ext cx="1981292" cy="1328129"/>
              </a:xfrm>
              <a:prstGeom prst="rect">
                <a:avLst/>
              </a:prstGeom>
            </p:spPr>
          </p:pic>
          <p:sp>
            <p:nvSpPr>
              <p:cNvPr id="47" name="テキスト ボックス 46">
                <a:extLst>
                  <a:ext uri="{FF2B5EF4-FFF2-40B4-BE49-F238E27FC236}">
                    <a16:creationId xmlns:a16="http://schemas.microsoft.com/office/drawing/2014/main" id="{1A1172C4-C735-56CF-2373-278317FF8AB2}"/>
                  </a:ext>
                </a:extLst>
              </p:cNvPr>
              <p:cNvSpPr txBox="1"/>
              <p:nvPr/>
            </p:nvSpPr>
            <p:spPr>
              <a:xfrm>
                <a:off x="3541996" y="3473673"/>
                <a:ext cx="785850" cy="252920"/>
              </a:xfrm>
              <a:prstGeom prst="rect">
                <a:avLst/>
              </a:prstGeom>
              <a:noFill/>
            </p:spPr>
            <p:txBody>
              <a:bodyPr wrap="none" rtlCol="0">
                <a:spAutoFit/>
              </a:bodyPr>
              <a:lstStyle/>
              <a:p>
                <a:r>
                  <a:rPr kumimoji="1" lang="en-US" altLang="ja-JP" sz="700" dirty="0">
                    <a:latin typeface="BIZ UDPゴシック" panose="020B0400000000000000" pitchFamily="50" charset="-128"/>
                    <a:ea typeface="BIZ UDPゴシック" panose="020B0400000000000000" pitchFamily="50" charset="-128"/>
                  </a:rPr>
                  <a:t>©SkyDrive</a:t>
                </a:r>
                <a:endParaRPr kumimoji="1" lang="ja-JP" altLang="en-US" sz="700" dirty="0">
                  <a:latin typeface="BIZ UDPゴシック" panose="020B0400000000000000" pitchFamily="50" charset="-128"/>
                  <a:ea typeface="BIZ UDPゴシック" panose="020B0400000000000000" pitchFamily="50" charset="-128"/>
                </a:endParaRPr>
              </a:p>
            </p:txBody>
          </p:sp>
        </p:grpSp>
      </p:grpSp>
      <p:sp>
        <p:nvSpPr>
          <p:cNvPr id="6" name="正方形/長方形 5">
            <a:extLst>
              <a:ext uri="{FF2B5EF4-FFF2-40B4-BE49-F238E27FC236}">
                <a16:creationId xmlns:a16="http://schemas.microsoft.com/office/drawing/2014/main" id="{ABEDAB75-CCE8-1A88-093F-86E55A6A3A74}"/>
              </a:ext>
            </a:extLst>
          </p:cNvPr>
          <p:cNvSpPr/>
          <p:nvPr/>
        </p:nvSpPr>
        <p:spPr>
          <a:xfrm>
            <a:off x="5301183" y="5700727"/>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キャビンモックアップ展示</a:t>
            </a:r>
          </a:p>
        </p:txBody>
      </p:sp>
      <p:sp>
        <p:nvSpPr>
          <p:cNvPr id="7" name="正方形/長方形 6">
            <a:extLst>
              <a:ext uri="{FF2B5EF4-FFF2-40B4-BE49-F238E27FC236}">
                <a16:creationId xmlns:a16="http://schemas.microsoft.com/office/drawing/2014/main" id="{41807779-0C0E-84A4-1417-10F1080C07B3}"/>
              </a:ext>
            </a:extLst>
          </p:cNvPr>
          <p:cNvSpPr/>
          <p:nvPr/>
        </p:nvSpPr>
        <p:spPr>
          <a:xfrm>
            <a:off x="8218453" y="57110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モックアップ展示</a:t>
            </a:r>
          </a:p>
        </p:txBody>
      </p:sp>
      <p:sp>
        <p:nvSpPr>
          <p:cNvPr id="8" name="正方形/長方形 7">
            <a:extLst>
              <a:ext uri="{FF2B5EF4-FFF2-40B4-BE49-F238E27FC236}">
                <a16:creationId xmlns:a16="http://schemas.microsoft.com/office/drawing/2014/main" id="{024AE0D3-5FF1-02FD-BB56-568A459E86F9}"/>
              </a:ext>
            </a:extLst>
          </p:cNvPr>
          <p:cNvSpPr/>
          <p:nvPr/>
        </p:nvSpPr>
        <p:spPr>
          <a:xfrm>
            <a:off x="6758828" y="5711029"/>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モックアップ展示</a:t>
            </a:r>
          </a:p>
        </p:txBody>
      </p:sp>
      <p:sp>
        <p:nvSpPr>
          <p:cNvPr id="9" name="正方形/長方形 8">
            <a:extLst>
              <a:ext uri="{FF2B5EF4-FFF2-40B4-BE49-F238E27FC236}">
                <a16:creationId xmlns:a16="http://schemas.microsoft.com/office/drawing/2014/main" id="{758152D0-550E-11C3-1B08-1EF4A6F91F31}"/>
              </a:ext>
            </a:extLst>
          </p:cNvPr>
          <p:cNvSpPr/>
          <p:nvPr/>
        </p:nvSpPr>
        <p:spPr>
          <a:xfrm>
            <a:off x="3859160" y="5695172"/>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イマーシブシアター</a:t>
            </a:r>
          </a:p>
        </p:txBody>
      </p:sp>
      <p:pic>
        <p:nvPicPr>
          <p:cNvPr id="4" name="図 3">
            <a:extLst>
              <a:ext uri="{FF2B5EF4-FFF2-40B4-BE49-F238E27FC236}">
                <a16:creationId xmlns:a16="http://schemas.microsoft.com/office/drawing/2014/main" id="{089592D0-3D94-3720-AA4F-2DC1893CAA0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78696" y="3238571"/>
            <a:ext cx="1708543" cy="1056076"/>
          </a:xfrm>
          <a:prstGeom prst="rect">
            <a:avLst/>
          </a:prstGeom>
        </p:spPr>
      </p:pic>
      <p:sp>
        <p:nvSpPr>
          <p:cNvPr id="5" name="テキスト ボックス 4">
            <a:extLst>
              <a:ext uri="{FF2B5EF4-FFF2-40B4-BE49-F238E27FC236}">
                <a16:creationId xmlns:a16="http://schemas.microsoft.com/office/drawing/2014/main" id="{29A75F45-5CD4-E08B-E6DD-1D56E566F67C}"/>
              </a:ext>
            </a:extLst>
          </p:cNvPr>
          <p:cNvSpPr txBox="1"/>
          <p:nvPr/>
        </p:nvSpPr>
        <p:spPr>
          <a:xfrm>
            <a:off x="4078025" y="4244927"/>
            <a:ext cx="1524216" cy="200055"/>
          </a:xfrm>
          <a:prstGeom prst="rect">
            <a:avLst/>
          </a:prstGeom>
          <a:noFill/>
        </p:spPr>
        <p:txBody>
          <a:bodyPr wrap="square" rtlCol="0">
            <a:spAutoFit/>
          </a:bodyPr>
          <a:lstStyle/>
          <a:p>
            <a:pPr algn="r"/>
            <a:r>
              <a:rPr kumimoji="1" lang="ja-JP" altLang="en-US" sz="700" dirty="0">
                <a:latin typeface="BIZ UDPゴシック" panose="020B0400000000000000" pitchFamily="50" charset="-128"/>
                <a:ea typeface="BIZ UDPゴシック" panose="020B0400000000000000" pitchFamily="50" charset="-128"/>
              </a:rPr>
              <a:t>Ⓒ丸紅エアロスペース株式会社</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43" name="楕円 42">
            <a:extLst>
              <a:ext uri="{FF2B5EF4-FFF2-40B4-BE49-F238E27FC236}">
                <a16:creationId xmlns:a16="http://schemas.microsoft.com/office/drawing/2014/main" id="{E46F05DC-52D9-4BFF-B3CB-F3D09FCBA144}"/>
              </a:ext>
            </a:extLst>
          </p:cNvPr>
          <p:cNvSpPr/>
          <p:nvPr/>
        </p:nvSpPr>
        <p:spPr>
          <a:xfrm>
            <a:off x="146601" y="101550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50" name="楕円 49">
            <a:extLst>
              <a:ext uri="{FF2B5EF4-FFF2-40B4-BE49-F238E27FC236}">
                <a16:creationId xmlns:a16="http://schemas.microsoft.com/office/drawing/2014/main" id="{9A54BBB2-5DD5-4FCC-914D-60AC09234E04}"/>
              </a:ext>
            </a:extLst>
          </p:cNvPr>
          <p:cNvSpPr/>
          <p:nvPr/>
        </p:nvSpPr>
        <p:spPr>
          <a:xfrm>
            <a:off x="146601" y="280334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35" name="スライド番号プレースホルダー 2">
            <a:extLst>
              <a:ext uri="{FF2B5EF4-FFF2-40B4-BE49-F238E27FC236}">
                <a16:creationId xmlns:a16="http://schemas.microsoft.com/office/drawing/2014/main" id="{705748C7-F96F-45B7-AE04-982C215076D0}"/>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19</a:t>
            </a:fld>
            <a:endParaRPr kumimoji="1" lang="ja-JP" altLang="en-US" dirty="0"/>
          </a:p>
        </p:txBody>
      </p:sp>
    </p:spTree>
    <p:extLst>
      <p:ext uri="{BB962C8B-B14F-4D97-AF65-F5344CB8AC3E}">
        <p14:creationId xmlns:p14="http://schemas.microsoft.com/office/powerpoint/2010/main" val="255829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16E0FB0-D25E-419A-84B4-8EDEFC81B60B}"/>
              </a:ext>
            </a:extLst>
          </p:cNvPr>
          <p:cNvSpPr txBox="1"/>
          <p:nvPr/>
        </p:nvSpPr>
        <p:spPr>
          <a:xfrm>
            <a:off x="0" y="99836"/>
            <a:ext cx="7444599" cy="861774"/>
          </a:xfrm>
          <a:prstGeom prst="rect">
            <a:avLst/>
          </a:prstGeom>
          <a:noFill/>
        </p:spPr>
        <p:txBody>
          <a:bodyPr wrap="square">
            <a:spAutoFit/>
          </a:bodyPr>
          <a:lstStyle/>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ja-JP" altLang="en-US"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lang="en-US" altLang="ja-JP"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en-US" altLang="ja-JP"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Ⅰ</a:t>
            </a:r>
            <a:r>
              <a:rPr kumimoji="0" lang="ja-JP" altLang="en-US"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b="1" dirty="0">
                <a:latin typeface="BIZ UDPゴシック" panose="020B0400000000000000" pitchFamily="50" charset="-128"/>
                <a:ea typeface="BIZ UDPゴシック" panose="020B0400000000000000" pitchFamily="50" charset="-128"/>
              </a:rPr>
              <a:t>大阪版万博アクションプラン振り返りにあたって</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2000"/>
              </a:lnSpc>
              <a:spcBef>
                <a:spcPts val="0"/>
              </a:spcBef>
              <a:spcAft>
                <a:spcPts val="0"/>
              </a:spcAft>
              <a:buClrTx/>
              <a:buSzTx/>
              <a:buFontTx/>
              <a:buNone/>
              <a:tabLst/>
              <a:defRPr/>
            </a:pPr>
            <a:r>
              <a:rPr kumimoji="0" lang="en-US" altLang="ja-JP"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Ⅱ</a:t>
            </a:r>
            <a:r>
              <a:rPr kumimoji="0" lang="ja-JP" altLang="en-US" b="1" i="0"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取組の成果・到達点と今後の課題・方向性について</a:t>
            </a:r>
            <a:endParaRPr kumimoji="0" lang="en-US" altLang="ja-JP" b="1" i="0" strike="noStrike" kern="100" cap="none" spc="0" normalizeH="0" baseline="0" noProof="0" dirty="0">
              <a:ln>
                <a:noFill/>
              </a:ln>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4" name="Rectangle 63">
            <a:extLst>
              <a:ext uri="{FF2B5EF4-FFF2-40B4-BE49-F238E27FC236}">
                <a16:creationId xmlns:a16="http://schemas.microsoft.com/office/drawing/2014/main" id="{88F3AB48-E12D-4D10-A37D-B39EEDE3AC7F}"/>
              </a:ext>
            </a:extLst>
          </p:cNvPr>
          <p:cNvSpPr>
            <a:spLocks noChangeArrowheads="1"/>
          </p:cNvSpPr>
          <p:nvPr/>
        </p:nvSpPr>
        <p:spPr bwMode="auto">
          <a:xfrm>
            <a:off x="265777" y="3599656"/>
            <a:ext cx="4559261" cy="208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３　環境</a:t>
            </a:r>
            <a:endParaRPr kumimoji="0" lang="ja-JP" altLang="en-US" sz="1600" b="0" i="0" u="none" strike="noStrike" cap="none" normalizeH="0" baseline="0" dirty="0">
              <a:ln>
                <a:noFill/>
              </a:ln>
              <a:effectLst/>
              <a:cs typeface="ＭＳ Ｐゴシック" panose="020B0600070205080204" pitchFamily="50" charset="-128"/>
            </a:endParaRPr>
          </a:p>
          <a:p>
            <a:pPr defTabSz="914400"/>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lang="ja-JP" altLang="en-US" sz="14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カーボンニュートラル（</a:t>
            </a:r>
            <a:r>
              <a:rPr kumimoji="0" lang="ja-JP" altLang="en-US" sz="14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最先端技術の開発・実用化）</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②　</a:t>
            </a:r>
            <a:r>
              <a:rPr lang="ja-JP" altLang="en-US" sz="14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カーボンニュートラル（</a:t>
            </a:r>
            <a:r>
              <a:rPr kumimoji="0" lang="ja-JP" altLang="en-US" sz="1400"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事業者</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や府民の行動変容）</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大阪ブルー･オーシャン･ビジョン</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④　大阪湾</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ＭＯＢＡリンク構想</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endParaRPr kumimoji="0" lang="en-US" altLang="ja-JP"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４　スマートシティ・スタートアップ</a:t>
            </a:r>
            <a:endParaRPr kumimoji="0" lang="ja-JP" altLang="en-US"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スマートシティ</a:t>
            </a:r>
            <a:endParaRPr kumimoji="0" lang="en-US" altLang="ja-JP" sz="1400" b="0" i="0" u="none"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1900"/>
              </a:lnSpc>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②　</a:t>
            </a:r>
            <a:r>
              <a:rPr kumimoji="0" lang="ja-JP" altLang="en-US" sz="1400" b="0" i="0" u="none"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rPr>
              <a:t>スタートアップ（</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ビジネス交流含む）</a:t>
            </a:r>
            <a:endParaRPr kumimoji="0" lang="en-US" altLang="ja-JP" sz="1400" b="0" i="0" strike="noStrike" cap="none" normalizeH="0" baseline="0" dirty="0">
              <a:ln>
                <a:noFill/>
              </a:ln>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4FA11C3-ABA4-4EE5-A575-C8D39F8D7A9B}"/>
              </a:ext>
            </a:extLst>
          </p:cNvPr>
          <p:cNvSpPr txBox="1"/>
          <p:nvPr/>
        </p:nvSpPr>
        <p:spPr>
          <a:xfrm>
            <a:off x="265777" y="1222082"/>
            <a:ext cx="4038600" cy="237757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１</a:t>
            </a:r>
            <a:r>
              <a:rPr kumimoji="0" lang="ja-JP"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健康・医療</a:t>
            </a:r>
            <a:endParaRPr kumimoji="0" lang="en-US" altLang="ja-JP" sz="16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R="0" lvl="0" algn="just" defTabSz="457200" rtl="0" eaLnBrk="1" fontAlgn="auto" latinLnBrk="0" hangingPunct="1">
              <a:lnSpc>
                <a:spcPts val="2000"/>
              </a:lnSpc>
              <a:spcBef>
                <a:spcPts val="0"/>
              </a:spcBef>
              <a:spcAft>
                <a:spcPts val="0"/>
              </a:spcAft>
              <a:buClrTx/>
              <a:buSzTx/>
              <a:buFontTx/>
              <a:buNone/>
              <a:tabLst/>
              <a:defRPr/>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lang="ja-JP"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ライフサイエンス</a:t>
            </a:r>
            <a:endPar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1900"/>
              </a:lnSpc>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②　</a:t>
            </a:r>
            <a:r>
              <a:rPr lang="ja-JP"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次世代ヘルスケア</a:t>
            </a:r>
            <a:endParaRPr lang="en-US" altLang="ja-JP" sz="14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２　モビリティ</a:t>
            </a:r>
            <a:endParaRPr kumimoji="0" lang="ja-JP" altLang="ja-JP"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空飛ぶクルマ</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②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自動運転</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0" lang="en-US" altLang="ja-JP" sz="1400" b="0" i="0" u="none" strike="noStrike" cap="none" normalizeH="0" baseline="0" dirty="0" err="1">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MaaS</a:t>
            </a: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（マース）</a:t>
            </a:r>
            <a:endParaRPr kumimoji="0" lang="en-US"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eaLnBrk="0" fontAlgn="base" hangingPunct="0">
              <a:spcBef>
                <a:spcPct val="0"/>
              </a:spcBef>
              <a:spcAft>
                <a:spcPct val="0"/>
              </a:spcAft>
            </a:pPr>
            <a:r>
              <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　 ④　ゼロエミッションモビリティ</a:t>
            </a:r>
            <a:endParaRPr kumimoji="0" lang="ja-JP" altLang="en-US"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Rectangle 63">
            <a:extLst>
              <a:ext uri="{FF2B5EF4-FFF2-40B4-BE49-F238E27FC236}">
                <a16:creationId xmlns:a16="http://schemas.microsoft.com/office/drawing/2014/main" id="{9C9C11BA-1534-4462-A6C2-B7258AA05715}"/>
              </a:ext>
            </a:extLst>
          </p:cNvPr>
          <p:cNvSpPr>
            <a:spLocks noChangeArrowheads="1"/>
          </p:cNvSpPr>
          <p:nvPr/>
        </p:nvSpPr>
        <p:spPr bwMode="auto">
          <a:xfrm>
            <a:off x="5374868" y="1210025"/>
            <a:ext cx="290496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５</a:t>
            </a: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　観光・文化・おもてなし</a:t>
            </a:r>
            <a:endParaRPr kumimoji="0" lang="ja-JP" altLang="en-US" sz="1600" b="0" i="0" u="none" strike="noStrike" cap="none" normalizeH="0" baseline="0" dirty="0">
              <a:ln>
                <a:noFill/>
              </a:ln>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①　</a:t>
            </a:r>
            <a:r>
              <a:rPr kumimoji="0" lang="ja-JP" altLang="ja-JP" sz="1400" b="0" i="0" u="none"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多様な都市魅力の創出･発信</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Times New Roman" panose="02020603050405020304" pitchFamily="18" charset="0"/>
              </a:rPr>
              <a:t>②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移動の利便性</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・水上交通ネットワーク</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lvl="0" defTabSz="914400"/>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　　　　・</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空港運用の強化　</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　　　　・ライドシェア</a:t>
            </a:r>
            <a:endParaRPr lang="en-US" altLang="ja-JP" sz="1400" dirty="0">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UD</a:t>
            </a:r>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タクシーの普及</a:t>
            </a:r>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r>
              <a:rPr lang="ja-JP" altLang="en-US" sz="1400" dirty="0">
                <a:latin typeface="BIZ UDPゴシック" panose="020B0400000000000000" pitchFamily="50" charset="-128"/>
                <a:ea typeface="BIZ UDPゴシック" panose="020B0400000000000000" pitchFamily="50" charset="-128"/>
                <a:cs typeface="Times New Roman" panose="02020603050405020304" pitchFamily="18" charset="0"/>
              </a:rPr>
              <a:t> 　③  おもてなし</a:t>
            </a:r>
            <a:endPar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endParaRPr lang="en-US" altLang="ja-JP" sz="1400" dirty="0">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cs typeface="ＭＳ Ｐゴシック" panose="020B0600070205080204" pitchFamily="50" charset="-128"/>
            </a:endParaRPr>
          </a:p>
          <a:p>
            <a:pPr marL="358775" marR="0" lvl="0" algn="l" defTabSz="914400" rtl="0" eaLnBrk="0" fontAlgn="base" latinLnBrk="0" hangingPunct="0">
              <a:lnSpc>
                <a:spcPct val="100000"/>
              </a:lnSpc>
              <a:spcBef>
                <a:spcPct val="0"/>
              </a:spcBef>
              <a:spcAft>
                <a:spcPct val="0"/>
              </a:spcAft>
              <a:buClrTx/>
              <a:buSzTx/>
              <a:tabLst/>
            </a:pPr>
            <a:endParaRPr kumimoji="0" lang="ja-JP" altLang="en-US" sz="1400" b="0" i="0" u="none" strike="noStrike" cap="none" normalizeH="0" baseline="0" dirty="0">
              <a:ln>
                <a:noFill/>
              </a:ln>
              <a:effectLst/>
              <a:cs typeface="ＭＳ Ｐゴシック" panose="020B0600070205080204" pitchFamily="50" charset="-128"/>
            </a:endParaRPr>
          </a:p>
        </p:txBody>
      </p:sp>
      <p:sp>
        <p:nvSpPr>
          <p:cNvPr id="7" name="Rectangle 65">
            <a:extLst>
              <a:ext uri="{FF2B5EF4-FFF2-40B4-BE49-F238E27FC236}">
                <a16:creationId xmlns:a16="http://schemas.microsoft.com/office/drawing/2014/main" id="{66FD7BCA-1B68-40F2-B8F1-9524DC1D9E9D}"/>
              </a:ext>
            </a:extLst>
          </p:cNvPr>
          <p:cNvSpPr>
            <a:spLocks noChangeArrowheads="1"/>
          </p:cNvSpPr>
          <p:nvPr/>
        </p:nvSpPr>
        <p:spPr bwMode="auto">
          <a:xfrm>
            <a:off x="5374868" y="3081316"/>
            <a:ext cx="162095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effectLst/>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r>
              <a:rPr lang="ja-JP" altLang="en-US" sz="1600" b="1" dirty="0">
                <a:latin typeface="游ゴシック" panose="020B0400000000000000" pitchFamily="50" charset="-128"/>
                <a:ea typeface="游ゴシック" panose="020B0400000000000000" pitchFamily="50" charset="-128"/>
                <a:cs typeface="ＭＳ Ｐゴシック" panose="020B0600070205080204" pitchFamily="50" charset="-128"/>
              </a:rPr>
              <a:t>６</a:t>
            </a:r>
            <a:r>
              <a:rPr kumimoji="0" lang="ja-JP" altLang="en-US" sz="1600" b="1"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600" b="1" dirty="0">
                <a:latin typeface="游ゴシック" panose="020B0400000000000000" pitchFamily="50" charset="-128"/>
                <a:ea typeface="游ゴシック" panose="020B0400000000000000" pitchFamily="50" charset="-128"/>
                <a:cs typeface="Times New Roman" panose="02020603050405020304" pitchFamily="18" charset="0"/>
              </a:rPr>
              <a:t>学び</a:t>
            </a:r>
            <a:r>
              <a:rPr kumimoji="0" lang="ja-JP" altLang="en-US" sz="1600" b="1" i="0"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rPr>
              <a:t>・共生</a:t>
            </a:r>
            <a:endParaRPr kumimoji="0" lang="en-US" altLang="ja-JP" sz="1600" b="1" i="0" strike="noStrike" cap="none" normalizeH="0" baseline="0" dirty="0">
              <a:ln>
                <a:noFill/>
              </a:ln>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0" lvl="0" indent="0" defTabSz="914400" rtl="0" eaLnBrk="0" fontAlgn="base" latinLnBrk="0" hangingPunct="0">
              <a:lnSpc>
                <a:spcPct val="100000"/>
              </a:lnSpc>
              <a:spcBef>
                <a:spcPct val="0"/>
              </a:spcBef>
              <a:spcAft>
                <a:spcPct val="0"/>
              </a:spcAft>
              <a:buClrTx/>
              <a:buSzTx/>
              <a:buFontTx/>
              <a:buNone/>
              <a:tabLst/>
            </a:pPr>
            <a:r>
              <a:rPr lang="ja-JP" altLang="en-US" sz="14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dirty="0">
                <a:latin typeface="BIZ UDPゴシック" panose="020B0400000000000000" pitchFamily="50" charset="-128"/>
                <a:ea typeface="BIZ UDPゴシック" panose="020B0400000000000000" pitchFamily="50" charset="-128"/>
                <a:cs typeface="ＭＳ Ｐゴシック" panose="020B0600070205080204" pitchFamily="50" charset="-128"/>
              </a:rPr>
              <a:t>①　学び</a:t>
            </a:r>
            <a:endPar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R="0" lvl="0" indent="0" defTabSz="914400" rtl="0" eaLnBrk="0" fontAlgn="base" latinLnBrk="0" hangingPunct="0">
              <a:lnSpc>
                <a:spcPct val="100000"/>
              </a:lnSpc>
              <a:spcBef>
                <a:spcPct val="0"/>
              </a:spcBef>
              <a:spcAft>
                <a:spcPct val="0"/>
              </a:spcAft>
              <a:buClrTx/>
              <a:buSzTx/>
              <a:buFontTx/>
              <a:buNone/>
              <a:tabLst/>
            </a:pPr>
            <a:r>
              <a:rPr kumimoji="0" lang="ja-JP" altLang="en-US"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rPr>
              <a:t>　 ②　共生</a:t>
            </a:r>
            <a:endParaRPr kumimoji="0" lang="en-US" altLang="ja-JP" sz="1400" b="0" i="0" strike="noStrike" cap="none" normalizeH="0" baseline="0" dirty="0">
              <a:ln>
                <a:noFill/>
              </a:ln>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6F3E948A-7474-4320-A3D1-CF4CA249D32C}"/>
              </a:ext>
            </a:extLst>
          </p:cNvPr>
          <p:cNvSpPr>
            <a:spLocks noGrp="1"/>
          </p:cNvSpPr>
          <p:nvPr>
            <p:ph type="sldNum" sz="quarter" idx="12"/>
          </p:nvPr>
        </p:nvSpPr>
        <p:spPr/>
        <p:txBody>
          <a:bodyPr/>
          <a:lstStyle/>
          <a:p>
            <a:fld id="{29F2EF1E-626E-4657-9017-205445D3C8E1}" type="slidenum">
              <a:rPr kumimoji="1" lang="ja-JP" altLang="en-US" smtClean="0"/>
              <a:t>2</a:t>
            </a:fld>
            <a:endParaRPr kumimoji="1" lang="ja-JP" altLang="en-US" dirty="0"/>
          </a:p>
        </p:txBody>
      </p:sp>
      <p:sp>
        <p:nvSpPr>
          <p:cNvPr id="11" name="テキスト ボックス 10">
            <a:extLst>
              <a:ext uri="{FF2B5EF4-FFF2-40B4-BE49-F238E27FC236}">
                <a16:creationId xmlns:a16="http://schemas.microsoft.com/office/drawing/2014/main" id="{030CDC87-AE5F-43BB-AFD0-15CE6B0D1E63}"/>
              </a:ext>
            </a:extLst>
          </p:cNvPr>
          <p:cNvSpPr txBox="1"/>
          <p:nvPr/>
        </p:nvSpPr>
        <p:spPr>
          <a:xfrm>
            <a:off x="5374868" y="4298869"/>
            <a:ext cx="5066522"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anose="020B0600070205080204" pitchFamily="50" charset="-128"/>
              </a:rPr>
              <a:t>７　</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万博運営</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①　ＴＤＭ</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②　危機管理体制</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③　</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感染症対策の強化・衛生対策の実施</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④　中小企業参画促進</a:t>
            </a:r>
            <a:endPar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⑤　物流交通対策</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en-US" altLang="ja-JP" sz="14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5506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flipV="1">
            <a:off x="275495" y="860062"/>
            <a:ext cx="267189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339358" y="1508278"/>
            <a:ext cx="9278775" cy="97985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EXPO Vertiport</a:t>
            </a:r>
            <a:r>
              <a:rPr lang="ja-JP" altLang="en-US" sz="1400" b="0" dirty="0">
                <a:solidFill>
                  <a:schemeClr val="tx1"/>
                </a:solidFill>
                <a:latin typeface="BIZ UDPゴシック" panose="020B0400000000000000" pitchFamily="50" charset="-128"/>
                <a:ea typeface="BIZ UDPゴシック" panose="020B0400000000000000" pitchFamily="50" charset="-128"/>
              </a:rPr>
              <a:t>、大阪港バーティポート及び大阪ヘリポートの整備（</a:t>
            </a:r>
            <a:r>
              <a:rPr lang="ja-JP" altLang="en-US" sz="1400" dirty="0">
                <a:solidFill>
                  <a:schemeClr val="tx1"/>
                </a:solidFill>
                <a:latin typeface="BIZ UDPゴシック" panose="020B0400000000000000" pitchFamily="50" charset="-128"/>
                <a:ea typeface="BIZ UDPゴシック" panose="020B0400000000000000" pitchFamily="50" charset="-128"/>
              </a:rPr>
              <a:t>令和６</a:t>
            </a:r>
            <a:r>
              <a:rPr lang="ja-JP" altLang="en-US" sz="1400" b="0" dirty="0">
                <a:solidFill>
                  <a:schemeClr val="tx1"/>
                </a:solidFill>
                <a:latin typeface="BIZ UDPゴシック" panose="020B0400000000000000" pitchFamily="50" charset="-128"/>
                <a:ea typeface="BIZ UDPゴシック" panose="020B0400000000000000" pitchFamily="50" charset="-128"/>
              </a:rPr>
              <a:t>年度）</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・万博会期中及び万博後の</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大阪港バーティポートにおけるデモフライトの実施や、モックアップ・</a:t>
            </a:r>
            <a: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t>VR</a:t>
            </a: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による搭乗体験</a:t>
            </a:r>
            <a:br>
              <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rPr>
            </a:br>
            <a:r>
              <a:rPr lang="ja-JP" altLang="en-US" sz="1400" b="0" i="0" u="none" strike="noStrike" noProof="0" dirty="0">
                <a:solidFill>
                  <a:schemeClr val="tx1"/>
                </a:solidFill>
                <a:latin typeface="BIZ UDPゴシック" panose="020B0400000000000000" pitchFamily="50" charset="-128"/>
                <a:ea typeface="BIZ UDPゴシック" panose="020B0400000000000000" pitchFamily="50" charset="-128"/>
              </a:rPr>
              <a:t>イベント等の開催</a:t>
            </a:r>
            <a:endParaRPr lang="en-US" altLang="ja-JP" sz="1400" b="0"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8900" indent="-88900" defTabSz="443194">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商用運航に向けた運航やバーティポートの運営に係る知見・ノウハウの蓄積やオペレーションの検証</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95953" y="536766"/>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tab pos="3584575" algn="l"/>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□商用運航に向けたインフラ整備</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空飛ぶクルマ</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282604" y="3222625"/>
            <a:ext cx="6621359" cy="39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　国の指針に基づいた日本初の空飛ぶクルマ専用離着陸場や専用格納施設の整備と運用</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　］内は、整備事業者</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EXPO Vertiport</a:t>
            </a:r>
            <a:r>
              <a:rPr kumimoji="1" lang="ja-JP" altLang="en-US" sz="1200" dirty="0">
                <a:solidFill>
                  <a:schemeClr val="tx1"/>
                </a:solidFill>
                <a:latin typeface="BIZ UDPゴシック" panose="020B0400000000000000" pitchFamily="50" charset="-128"/>
                <a:ea typeface="BIZ UDPゴシック" panose="020B0400000000000000" pitchFamily="50" charset="-128"/>
              </a:rPr>
              <a:t>（新設）　［オリックス］　</a:t>
            </a: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・大阪港バーティポート（新設）　［</a:t>
            </a:r>
            <a:r>
              <a:rPr kumimoji="1" lang="en-US" altLang="ja-JP" sz="1200" dirty="0">
                <a:solidFill>
                  <a:schemeClr val="tx1"/>
                </a:solidFill>
                <a:latin typeface="BIZ UDPゴシック" panose="020B0400000000000000" pitchFamily="50" charset="-128"/>
                <a:ea typeface="BIZ UDPゴシック" panose="020B0400000000000000" pitchFamily="50" charset="-128"/>
              </a:rPr>
              <a:t>Osaka Metro</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・大阪ヘリポート（格納庫新設）　［小川航空］</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p>
            <a:pPr marL="92075" indent="-92075"/>
            <a:r>
              <a:rPr kumimoji="1" lang="ja-JP" altLang="en-US" sz="1400" b="1" dirty="0">
                <a:solidFill>
                  <a:schemeClr val="tx1"/>
                </a:solidFill>
                <a:latin typeface="BIZ UDPゴシック" panose="020B0400000000000000" pitchFamily="50" charset="-128"/>
                <a:ea typeface="BIZ UDPゴシック" panose="020B0400000000000000" pitchFamily="50" charset="-128"/>
              </a:rPr>
              <a:t>▶商用運航に</a:t>
            </a:r>
            <a:r>
              <a:rPr lang="ja-JP" altLang="en-US" sz="1400" b="1" dirty="0">
                <a:solidFill>
                  <a:schemeClr val="tx1"/>
                </a:solidFill>
                <a:latin typeface="BIZ UDPゴシック" panose="020B0400000000000000" pitchFamily="50" charset="-128"/>
                <a:ea typeface="BIZ UDPゴシック" panose="020B0400000000000000" pitchFamily="50" charset="-128"/>
              </a:rPr>
              <a:t>向けた</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運航やバーティポートの運営に係る知見・ノウハウの蓄積や</a:t>
            </a:r>
            <a:br>
              <a:rPr kumimoji="1" lang="en-US" altLang="ja-JP" sz="1400" b="1" dirty="0">
                <a:solidFill>
                  <a:schemeClr val="tx1"/>
                </a:solidFill>
                <a:latin typeface="BIZ UDPゴシック" panose="020B0400000000000000" pitchFamily="50" charset="-128"/>
                <a:ea typeface="BIZ UDPゴシック" panose="020B0400000000000000" pitchFamily="50" charset="-128"/>
              </a:rPr>
            </a:br>
            <a:r>
              <a:rPr kumimoji="1" lang="ja-JP" altLang="en-US" sz="1400" b="1" dirty="0">
                <a:solidFill>
                  <a:schemeClr val="tx1"/>
                </a:solidFill>
                <a:latin typeface="BIZ UDPゴシック" panose="020B0400000000000000" pitchFamily="50" charset="-128"/>
                <a:ea typeface="BIZ UDPゴシック" panose="020B0400000000000000" pitchFamily="50" charset="-128"/>
              </a:rPr>
              <a:t>オペレーションの検証</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EXPO</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Vertiport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を拠点としたデモフライトの実施</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運航事業者：　３運航事業者（丸紅、ＳｋｙＤｒｉｖｅ、ＡＮＡホールディングス</a:t>
            </a:r>
            <a:r>
              <a:rPr kumimoji="1" lang="en-US" altLang="ja-JP" sz="1200" dirty="0">
                <a:solidFill>
                  <a:schemeClr val="tx1"/>
                </a:solidFill>
                <a:latin typeface="BIZ UDPゴシック" panose="020B0400000000000000" pitchFamily="50" charset="-128"/>
                <a:ea typeface="BIZ UDPゴシック" panose="020B0400000000000000" pitchFamily="50" charset="-128"/>
              </a:rPr>
              <a:t>/Joby Aviation</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実施回数：　</a:t>
            </a:r>
            <a:r>
              <a:rPr kumimoji="1" lang="en-US" altLang="ja-JP" sz="1200" dirty="0">
                <a:solidFill>
                  <a:schemeClr val="tx1"/>
                </a:solidFill>
                <a:latin typeface="BIZ UDPゴシック" panose="020B0400000000000000" pitchFamily="50" charset="-128"/>
                <a:ea typeface="BIZ UDPゴシック" panose="020B0400000000000000" pitchFamily="50" charset="-128"/>
              </a:rPr>
              <a:t>81</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▶大阪港バーティポートを拠点としたデモフライトの実施</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イベントの開催</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・デモフライトの概要</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運航事業者：　</a:t>
            </a:r>
            <a:r>
              <a:rPr kumimoji="1" lang="en-US" altLang="ja-JP" sz="1200" dirty="0">
                <a:solidFill>
                  <a:schemeClr val="tx1"/>
                </a:solidFill>
                <a:latin typeface="BIZ UDPゴシック" panose="020B0400000000000000" pitchFamily="50" charset="-128"/>
                <a:ea typeface="BIZ UDPゴシック" panose="020B0400000000000000" pitchFamily="50" charset="-128"/>
              </a:rPr>
              <a:t>SkyDrive</a:t>
            </a: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機体：　</a:t>
            </a:r>
            <a:r>
              <a:rPr kumimoji="1" lang="en-US" altLang="ja-JP" sz="1200" dirty="0">
                <a:solidFill>
                  <a:schemeClr val="tx1"/>
                </a:solidFill>
                <a:latin typeface="BIZ UDPゴシック" panose="020B0400000000000000" pitchFamily="50" charset="-128"/>
                <a:ea typeface="BIZ UDPゴシック" panose="020B0400000000000000" pitchFamily="50" charset="-128"/>
              </a:rPr>
              <a:t>SD-05</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SkyDrive</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pPr marL="92075"/>
            <a:r>
              <a:rPr kumimoji="1" lang="ja-JP" altLang="en-US" sz="1200" dirty="0">
                <a:solidFill>
                  <a:schemeClr val="tx1"/>
                </a:solidFill>
                <a:latin typeface="BIZ UDPゴシック" panose="020B0400000000000000" pitchFamily="50" charset="-128"/>
                <a:ea typeface="BIZ UDPゴシック" panose="020B0400000000000000" pitchFamily="50" charset="-128"/>
              </a:rPr>
              <a:t>　実施時期：９月　回数：</a:t>
            </a:r>
            <a:r>
              <a:rPr kumimoji="1" lang="en-US" altLang="ja-JP" sz="1200" dirty="0">
                <a:solidFill>
                  <a:schemeClr val="tx1"/>
                </a:solidFill>
                <a:latin typeface="BIZ UDPゴシック" panose="020B0400000000000000" pitchFamily="50" charset="-128"/>
                <a:ea typeface="BIZ UDPゴシック" panose="020B0400000000000000" pitchFamily="50" charset="-128"/>
              </a:rPr>
              <a:t>17</a:t>
            </a:r>
            <a:r>
              <a:rPr kumimoji="1" lang="ja-JP" altLang="en-US" sz="1200" dirty="0">
                <a:solidFill>
                  <a:schemeClr val="tx1"/>
                </a:solidFill>
                <a:latin typeface="BIZ UDPゴシック" panose="020B0400000000000000" pitchFamily="50" charset="-128"/>
                <a:ea typeface="BIZ UDPゴシック" panose="020B0400000000000000" pitchFamily="50" charset="-128"/>
              </a:rPr>
              <a:t>回　</a:t>
            </a:r>
            <a:endParaRPr kumimoji="1" lang="en-US" altLang="zh-TW"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・イベントの概要</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　　空飛ぶクルマに関連したセミナーや、モックアップや</a:t>
            </a:r>
            <a:r>
              <a:rPr kumimoji="1" lang="en-US" altLang="ja-JP" sz="1200" dirty="0">
                <a:solidFill>
                  <a:schemeClr val="tx1"/>
                </a:solidFill>
                <a:latin typeface="BIZ UDPゴシック" panose="020B0400000000000000" pitchFamily="50" charset="-128"/>
                <a:ea typeface="BIZ UDPゴシック" panose="020B0400000000000000" pitchFamily="50" charset="-128"/>
              </a:rPr>
              <a:t>VR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を活用した搭乗体験　等</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33E58181-33CF-49C8-9E76-C1561D177C87}"/>
              </a:ext>
            </a:extLst>
          </p:cNvPr>
          <p:cNvSpPr/>
          <p:nvPr/>
        </p:nvSpPr>
        <p:spPr>
          <a:xfrm>
            <a:off x="-68577" y="3027813"/>
            <a:ext cx="4310945" cy="249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400" b="1" dirty="0">
                <a:solidFill>
                  <a:prstClr val="black"/>
                </a:solidFill>
                <a:latin typeface="BIZ UDPゴシック" panose="020B0400000000000000" pitchFamily="50" charset="-128"/>
                <a:ea typeface="BIZ UDPゴシック" panose="020B0400000000000000" pitchFamily="50" charset="-128"/>
              </a:rPr>
              <a:t>▶空飛ぶ</a:t>
            </a:r>
            <a:r>
              <a:rPr lang="ja-JP" altLang="en-US" sz="1400" b="1" dirty="0">
                <a:solidFill>
                  <a:prstClr val="black"/>
                </a:solidFill>
                <a:latin typeface="BIZ UDPゴシック" panose="020B0400000000000000" pitchFamily="50" charset="-128"/>
                <a:ea typeface="BIZ UDPゴシック" panose="020B0400000000000000" pitchFamily="50" charset="-128"/>
              </a:rPr>
              <a:t>クルマ専用の離着陸場の整備と運用</a:t>
            </a:r>
            <a:endParaRPr lang="ja-JP" altLang="en-US" sz="1400" dirty="0">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4DAECC01-9217-42E1-BA79-C3847F3322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1625" y="5188102"/>
            <a:ext cx="2463180" cy="1630895"/>
          </a:xfrm>
          <a:prstGeom prst="rect">
            <a:avLst/>
          </a:prstGeom>
        </p:spPr>
      </p:pic>
      <p:pic>
        <p:nvPicPr>
          <p:cNvPr id="28" name="図 27">
            <a:extLst>
              <a:ext uri="{FF2B5EF4-FFF2-40B4-BE49-F238E27FC236}">
                <a16:creationId xmlns:a16="http://schemas.microsoft.com/office/drawing/2014/main" id="{DF2969AC-E7B1-40F0-94D0-9119D82BD3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63472" y="3322996"/>
            <a:ext cx="2559487" cy="1552757"/>
          </a:xfrm>
          <a:prstGeom prst="rect">
            <a:avLst/>
          </a:prstGeom>
        </p:spPr>
      </p:pic>
      <p:sp>
        <p:nvSpPr>
          <p:cNvPr id="29" name="テキスト ボックス 28">
            <a:extLst>
              <a:ext uri="{FF2B5EF4-FFF2-40B4-BE49-F238E27FC236}">
                <a16:creationId xmlns:a16="http://schemas.microsoft.com/office/drawing/2014/main" id="{92BB35A2-6698-41F8-BD4E-772C3C159DDF}"/>
              </a:ext>
            </a:extLst>
          </p:cNvPr>
          <p:cNvSpPr txBox="1"/>
          <p:nvPr/>
        </p:nvSpPr>
        <p:spPr>
          <a:xfrm>
            <a:off x="7814251" y="6802535"/>
            <a:ext cx="1625468" cy="237381"/>
          </a:xfrm>
          <a:prstGeom prst="rect">
            <a:avLst/>
          </a:prstGeom>
          <a:noFill/>
        </p:spPr>
        <p:txBody>
          <a:bodyPr wrap="square" rtlCol="0">
            <a:spAutoFit/>
          </a:bodyPr>
          <a:lstStyle/>
          <a:p>
            <a:pPr algn="r"/>
            <a:r>
              <a:rPr kumimoji="1"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Osaka</a:t>
            </a:r>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Metro</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F2499776-CDD1-4319-9D5E-4DC3ED31221B}"/>
              </a:ext>
            </a:extLst>
          </p:cNvPr>
          <p:cNvSpPr/>
          <p:nvPr/>
        </p:nvSpPr>
        <p:spPr>
          <a:xfrm>
            <a:off x="6717566" y="4780556"/>
            <a:ext cx="2045485"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EXPO</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Vertiport</a:t>
            </a:r>
            <a:endParaRPr lang="ja-JP" altLang="en-US" sz="1000" dirty="0">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235DDE94-2E0A-4302-9CAE-34F4E10EACB6}"/>
              </a:ext>
            </a:extLst>
          </p:cNvPr>
          <p:cNvSpPr/>
          <p:nvPr/>
        </p:nvSpPr>
        <p:spPr>
          <a:xfrm>
            <a:off x="6658139" y="6759188"/>
            <a:ext cx="2197451"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大阪港バーティポート</a:t>
            </a:r>
          </a:p>
        </p:txBody>
      </p:sp>
      <p:sp>
        <p:nvSpPr>
          <p:cNvPr id="21" name="テキスト ボックス 20">
            <a:extLst>
              <a:ext uri="{FF2B5EF4-FFF2-40B4-BE49-F238E27FC236}">
                <a16:creationId xmlns:a16="http://schemas.microsoft.com/office/drawing/2014/main" id="{DFF3A011-47EC-4221-8BD9-FC2FF9655DAC}"/>
              </a:ext>
            </a:extLst>
          </p:cNvPr>
          <p:cNvSpPr txBox="1"/>
          <p:nvPr/>
        </p:nvSpPr>
        <p:spPr>
          <a:xfrm>
            <a:off x="7897491" y="4836671"/>
            <a:ext cx="1625468" cy="230832"/>
          </a:xfrm>
          <a:prstGeom prst="rect">
            <a:avLst/>
          </a:prstGeom>
          <a:noFill/>
        </p:spPr>
        <p:txBody>
          <a:bodyPr wrap="square" rtlCol="0">
            <a:spAutoFit/>
          </a:bodyPr>
          <a:lstStyle/>
          <a:p>
            <a:pPr algn="r"/>
            <a:r>
              <a:rPr kumimoji="1" lang="ja-JP" altLang="en-US" sz="900" dirty="0">
                <a:latin typeface="BIZ UDPゴシック" panose="020B0400000000000000" pitchFamily="50" charset="-128"/>
                <a:ea typeface="BIZ UDPゴシック" panose="020B0400000000000000" pitchFamily="50" charset="-128"/>
              </a:rPr>
              <a:t>Ⓒオリックス株式会社</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17" name="楕円 16">
            <a:extLst>
              <a:ext uri="{FF2B5EF4-FFF2-40B4-BE49-F238E27FC236}">
                <a16:creationId xmlns:a16="http://schemas.microsoft.com/office/drawing/2014/main" id="{861BF619-03F9-4A80-8CA7-B8A0419ECC52}"/>
              </a:ext>
            </a:extLst>
          </p:cNvPr>
          <p:cNvSpPr/>
          <p:nvPr/>
        </p:nvSpPr>
        <p:spPr>
          <a:xfrm>
            <a:off x="180312" y="99263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8E0995D6-2F51-4163-8FDF-9DC0CC0307B1}"/>
              </a:ext>
            </a:extLst>
          </p:cNvPr>
          <p:cNvSpPr/>
          <p:nvPr/>
        </p:nvSpPr>
        <p:spPr>
          <a:xfrm>
            <a:off x="180312" y="260220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0" name="スライド番号プレースホルダー 2">
            <a:extLst>
              <a:ext uri="{FF2B5EF4-FFF2-40B4-BE49-F238E27FC236}">
                <a16:creationId xmlns:a16="http://schemas.microsoft.com/office/drawing/2014/main" id="{DAA949B9-28C7-43A4-85D1-F04269D9EA9F}"/>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20</a:t>
            </a:fld>
            <a:endParaRPr kumimoji="1" lang="ja-JP" altLang="en-US" dirty="0"/>
          </a:p>
        </p:txBody>
      </p:sp>
    </p:spTree>
    <p:extLst>
      <p:ext uri="{BB962C8B-B14F-4D97-AF65-F5344CB8AC3E}">
        <p14:creationId xmlns:p14="http://schemas.microsoft.com/office/powerpoint/2010/main" val="233949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102E4F4-DC27-4BD5-AF1E-475069C6D525}"/>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①　空飛ぶクルマ</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pic>
        <p:nvPicPr>
          <p:cNvPr id="36" name="図 35">
            <a:extLst>
              <a:ext uri="{FF2B5EF4-FFF2-40B4-BE49-F238E27FC236}">
                <a16:creationId xmlns:a16="http://schemas.microsoft.com/office/drawing/2014/main" id="{6DB806D7-33B7-41D9-BF36-EBAFD75651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r="-394"/>
          <a:stretch/>
        </p:blipFill>
        <p:spPr>
          <a:xfrm>
            <a:off x="931500" y="4227963"/>
            <a:ext cx="3601625" cy="2315838"/>
          </a:xfrm>
          <a:prstGeom prst="rect">
            <a:avLst/>
          </a:prstGeom>
          <a:ln>
            <a:noFill/>
          </a:ln>
          <a:effectLst>
            <a:outerShdw blurRad="63500" sx="102000" sy="102000" algn="ctr" rotWithShape="0">
              <a:prstClr val="black">
                <a:alpha val="40000"/>
              </a:prstClr>
            </a:outerShdw>
          </a:effectLst>
        </p:spPr>
      </p:pic>
      <p:sp>
        <p:nvSpPr>
          <p:cNvPr id="37" name="テキスト ボックス 36">
            <a:extLst>
              <a:ext uri="{FF2B5EF4-FFF2-40B4-BE49-F238E27FC236}">
                <a16:creationId xmlns:a16="http://schemas.microsoft.com/office/drawing/2014/main" id="{58FDC5F3-4C02-4CF4-A184-F36992A0B491}"/>
              </a:ext>
            </a:extLst>
          </p:cNvPr>
          <p:cNvSpPr txBox="1"/>
          <p:nvPr/>
        </p:nvSpPr>
        <p:spPr>
          <a:xfrm>
            <a:off x="353395" y="3226809"/>
            <a:ext cx="4447205" cy="677108"/>
          </a:xfrm>
          <a:prstGeom prst="rect">
            <a:avLst/>
          </a:prstGeom>
          <a:noFill/>
        </p:spPr>
        <p:txBody>
          <a:bodyPr wrap="square">
            <a:spAutoFit/>
          </a:bodyPr>
          <a:lstStyle/>
          <a:p>
            <a:pPr defTabSz="756026">
              <a:defRPr/>
            </a:pPr>
            <a:r>
              <a:rPr kumimoji="1" lang="ja-JP" altLang="en-US" sz="1400" b="1" spc="83" dirty="0">
                <a:latin typeface="BIZ UDPゴシック" panose="020B0400000000000000" pitchFamily="50" charset="-128"/>
                <a:ea typeface="BIZ UDPゴシック" panose="020B0400000000000000" pitchFamily="50" charset="-128"/>
              </a:rPr>
              <a:t>▶大阪・関西でのビジネス化に向けた取組の加速</a:t>
            </a:r>
            <a:endParaRPr kumimoji="1" lang="en-US" altLang="ja-JP" sz="1400" b="1" spc="83" dirty="0">
              <a:latin typeface="BIZ UDPゴシック" panose="020B0400000000000000" pitchFamily="50" charset="-128"/>
              <a:ea typeface="BIZ UDPゴシック" panose="020B0400000000000000" pitchFamily="50" charset="-128"/>
            </a:endParaRPr>
          </a:p>
          <a:p>
            <a:pPr marL="177800" indent="-177800" defTabSz="756026">
              <a:defRPr/>
            </a:pPr>
            <a:r>
              <a:rPr kumimoji="1" lang="ja-JP" altLang="en-US" sz="1200" spc="83" dirty="0">
                <a:latin typeface="BIZ UDPゴシック" panose="020B0400000000000000" pitchFamily="50" charset="-128"/>
                <a:ea typeface="BIZ UDPゴシック" panose="020B0400000000000000" pitchFamily="50" charset="-128"/>
              </a:rPr>
              <a:t>　・大阪府・市、株式会社</a:t>
            </a:r>
            <a:r>
              <a:rPr kumimoji="1" lang="en-US" altLang="ja-JP" sz="1200" spc="83" dirty="0" err="1">
                <a:latin typeface="BIZ UDPゴシック" panose="020B0400000000000000" pitchFamily="50" charset="-128"/>
                <a:ea typeface="BIZ UDPゴシック" panose="020B0400000000000000" pitchFamily="50" charset="-128"/>
              </a:rPr>
              <a:t>Soracle</a:t>
            </a:r>
            <a:r>
              <a:rPr kumimoji="1" lang="ja-JP" altLang="en-US" sz="1200" spc="83" dirty="0">
                <a:latin typeface="BIZ UDPゴシック" panose="020B0400000000000000" pitchFamily="50" charset="-128"/>
                <a:ea typeface="BIZ UDPゴシック" panose="020B0400000000000000" pitchFamily="50" charset="-128"/>
              </a:rPr>
              <a:t>の三者で、大阪・関西エリアでのビジネス化の推進に向けた連携協定を締結</a:t>
            </a:r>
            <a:endParaRPr kumimoji="1" lang="en-US" altLang="ja-JP" sz="1200" spc="83"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4F7D2BD3-9A60-4926-8612-E5DB46D256A0}"/>
              </a:ext>
            </a:extLst>
          </p:cNvPr>
          <p:cNvSpPr txBox="1"/>
          <p:nvPr/>
        </p:nvSpPr>
        <p:spPr>
          <a:xfrm>
            <a:off x="5063981" y="3417650"/>
            <a:ext cx="4447205" cy="461665"/>
          </a:xfrm>
          <a:prstGeom prst="rect">
            <a:avLst/>
          </a:prstGeom>
          <a:noFill/>
        </p:spPr>
        <p:txBody>
          <a:bodyPr wrap="square">
            <a:spAutoFit/>
          </a:bodyPr>
          <a:lstStyle/>
          <a:p>
            <a:pPr marL="92075" indent="-92075" defTabSz="756026">
              <a:defRPr/>
            </a:pPr>
            <a:r>
              <a:rPr kumimoji="1" lang="ja-JP" altLang="en-US" sz="1200" spc="83" dirty="0">
                <a:latin typeface="BIZ UDPゴシック" panose="020B0400000000000000" pitchFamily="50" charset="-128"/>
                <a:ea typeface="BIZ UDPゴシック" panose="020B0400000000000000" pitchFamily="50" charset="-128"/>
              </a:rPr>
              <a:t>・</a:t>
            </a:r>
            <a:r>
              <a:rPr kumimoji="1" lang="en-US" altLang="ja-JP" sz="1200" spc="83" dirty="0">
                <a:latin typeface="BIZ UDPゴシック" panose="020B0400000000000000" pitchFamily="50" charset="-128"/>
                <a:ea typeface="BIZ UDPゴシック" panose="020B0400000000000000" pitchFamily="50" charset="-128"/>
              </a:rPr>
              <a:t>Osaka Metro</a:t>
            </a:r>
            <a:r>
              <a:rPr kumimoji="1" lang="ja-JP" altLang="en-US" sz="1200" spc="83" dirty="0">
                <a:latin typeface="BIZ UDPゴシック" panose="020B0400000000000000" pitchFamily="50" charset="-128"/>
                <a:ea typeface="BIZ UDPゴシック" panose="020B0400000000000000" pitchFamily="50" charset="-128"/>
              </a:rPr>
              <a:t>、株式会社</a:t>
            </a:r>
            <a:r>
              <a:rPr kumimoji="1" lang="en-US" altLang="ja-JP" sz="1200" spc="83" dirty="0">
                <a:latin typeface="BIZ UDPゴシック" panose="020B0400000000000000" pitchFamily="50" charset="-128"/>
                <a:ea typeface="BIZ UDPゴシック" panose="020B0400000000000000" pitchFamily="50" charset="-128"/>
              </a:rPr>
              <a:t>SkyDrive</a:t>
            </a:r>
            <a:r>
              <a:rPr kumimoji="1" lang="ja-JP" altLang="en-US" sz="1200" spc="83" dirty="0">
                <a:latin typeface="BIZ UDPゴシック" panose="020B0400000000000000" pitchFamily="50" charset="-128"/>
                <a:ea typeface="BIZ UDPゴシック" panose="020B0400000000000000" pitchFamily="50" charset="-128"/>
              </a:rPr>
              <a:t>が、市内４エリアを空飛ぶクルマで結ぶ「ダイヤモンドルート構想」を公表</a:t>
            </a:r>
          </a:p>
        </p:txBody>
      </p:sp>
      <p:sp>
        <p:nvSpPr>
          <p:cNvPr id="28" name="楕円 27">
            <a:extLst>
              <a:ext uri="{FF2B5EF4-FFF2-40B4-BE49-F238E27FC236}">
                <a16:creationId xmlns:a16="http://schemas.microsoft.com/office/drawing/2014/main" id="{4359E4E0-EC07-4995-8394-77CF9C9F0D39}"/>
              </a:ext>
            </a:extLst>
          </p:cNvPr>
          <p:cNvSpPr/>
          <p:nvPr/>
        </p:nvSpPr>
        <p:spPr>
          <a:xfrm flipV="1">
            <a:off x="275494" y="860062"/>
            <a:ext cx="244107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highlight>
                <a:srgbClr val="FFFF00"/>
              </a:highlight>
            </a:endParaRPr>
          </a:p>
        </p:txBody>
      </p:sp>
      <p:sp>
        <p:nvSpPr>
          <p:cNvPr id="40" name="正方形/長方形 39">
            <a:extLst>
              <a:ext uri="{FF2B5EF4-FFF2-40B4-BE49-F238E27FC236}">
                <a16:creationId xmlns:a16="http://schemas.microsoft.com/office/drawing/2014/main" id="{16F04FB1-1A71-4833-AE2E-1031F4E470C8}"/>
              </a:ext>
            </a:extLst>
          </p:cNvPr>
          <p:cNvSpPr/>
          <p:nvPr/>
        </p:nvSpPr>
        <p:spPr>
          <a:xfrm>
            <a:off x="353395" y="1668603"/>
            <a:ext cx="9230872" cy="773689"/>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・大阪・関西での商用運航をめざす事業者とのビジネス化の推進に向けた連携協定を締結</a:t>
            </a:r>
          </a:p>
          <a:p>
            <a:pPr marL="88900" indent="-8890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・複数の事業者による大阪ベイエリアや大阪市内の運航ルートに係る構想を公表</a:t>
            </a:r>
          </a:p>
        </p:txBody>
      </p:sp>
      <p:sp>
        <p:nvSpPr>
          <p:cNvPr id="42" name="ホームベース 4">
            <a:extLst>
              <a:ext uri="{FF2B5EF4-FFF2-40B4-BE49-F238E27FC236}">
                <a16:creationId xmlns:a16="http://schemas.microsoft.com/office/drawing/2014/main" id="{5BF7922B-CB1A-4E2B-82AC-E31C472F8540}"/>
              </a:ext>
            </a:extLst>
          </p:cNvPr>
          <p:cNvSpPr/>
          <p:nvPr/>
        </p:nvSpPr>
        <p:spPr bwMode="gray">
          <a:xfrm>
            <a:off x="195953" y="528321"/>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□商用運航に向けた基盤整備</a:t>
            </a:r>
          </a:p>
        </p:txBody>
      </p:sp>
      <p:sp>
        <p:nvSpPr>
          <p:cNvPr id="19" name="楕円 18">
            <a:extLst>
              <a:ext uri="{FF2B5EF4-FFF2-40B4-BE49-F238E27FC236}">
                <a16:creationId xmlns:a16="http://schemas.microsoft.com/office/drawing/2014/main" id="{AC6C948B-B68A-4145-A5A8-328009B42319}"/>
              </a:ext>
            </a:extLst>
          </p:cNvPr>
          <p:cNvSpPr/>
          <p:nvPr/>
        </p:nvSpPr>
        <p:spPr>
          <a:xfrm>
            <a:off x="146601" y="10903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B1B95BB7-1E07-48CA-849F-0C7033AC46AC}"/>
              </a:ext>
            </a:extLst>
          </p:cNvPr>
          <p:cNvSpPr/>
          <p:nvPr/>
        </p:nvSpPr>
        <p:spPr>
          <a:xfrm>
            <a:off x="180312" y="265186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1" name="スライド番号プレースホルダー 2">
            <a:extLst>
              <a:ext uri="{FF2B5EF4-FFF2-40B4-BE49-F238E27FC236}">
                <a16:creationId xmlns:a16="http://schemas.microsoft.com/office/drawing/2014/main" id="{FF43B280-71F0-4985-8FBA-1E64159B3037}"/>
              </a:ext>
            </a:extLst>
          </p:cNvPr>
          <p:cNvSpPr>
            <a:spLocks noGrp="1"/>
          </p:cNvSpPr>
          <p:nvPr>
            <p:ph type="sldNum" sz="quarter" idx="12"/>
          </p:nvPr>
        </p:nvSpPr>
        <p:spPr>
          <a:xfrm>
            <a:off x="8322197" y="6779568"/>
            <a:ext cx="1758428" cy="383297"/>
          </a:xfrm>
        </p:spPr>
        <p:txBody>
          <a:bodyPr/>
          <a:lstStyle/>
          <a:p>
            <a:fld id="{29F2EF1E-626E-4657-9017-205445D3C8E1}" type="slidenum">
              <a:rPr kumimoji="1" lang="ja-JP" altLang="en-US" smtClean="0"/>
              <a:t>21</a:t>
            </a:fld>
            <a:endParaRPr kumimoji="1" lang="ja-JP" altLang="en-US" dirty="0"/>
          </a:p>
        </p:txBody>
      </p:sp>
      <p:pic>
        <p:nvPicPr>
          <p:cNvPr id="22" name="図 21">
            <a:extLst>
              <a:ext uri="{FF2B5EF4-FFF2-40B4-BE49-F238E27FC236}">
                <a16:creationId xmlns:a16="http://schemas.microsoft.com/office/drawing/2014/main" id="{3F5BDA24-69A1-4FAC-9A5D-B9C979063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8560" y="4227963"/>
            <a:ext cx="3660424" cy="2315838"/>
          </a:xfrm>
          <a:prstGeom prst="rect">
            <a:avLst/>
          </a:prstGeom>
        </p:spPr>
      </p:pic>
    </p:spTree>
    <p:extLst>
      <p:ext uri="{BB962C8B-B14F-4D97-AF65-F5344CB8AC3E}">
        <p14:creationId xmlns:p14="http://schemas.microsoft.com/office/powerpoint/2010/main" val="314530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36059714"/>
              </p:ext>
            </p:extLst>
          </p:nvPr>
        </p:nvGraphicFramePr>
        <p:xfrm>
          <a:off x="287706" y="1015282"/>
          <a:ext cx="9587042" cy="5405414"/>
        </p:xfrm>
        <a:graphic>
          <a:graphicData uri="http://schemas.openxmlformats.org/drawingml/2006/table">
            <a:tbl>
              <a:tblPr>
                <a:tableStyleId>{2D5ABB26-0587-4C30-8999-92F81FD0307C}</a:tableStyleId>
              </a:tblPr>
              <a:tblGrid>
                <a:gridCol w="2493456">
                  <a:extLst>
                    <a:ext uri="{9D8B030D-6E8A-4147-A177-3AD203B41FA5}">
                      <a16:colId xmlns:a16="http://schemas.microsoft.com/office/drawing/2014/main" val="901775203"/>
                    </a:ext>
                  </a:extLst>
                </a:gridCol>
                <a:gridCol w="3182499">
                  <a:extLst>
                    <a:ext uri="{9D8B030D-6E8A-4147-A177-3AD203B41FA5}">
                      <a16:colId xmlns:a16="http://schemas.microsoft.com/office/drawing/2014/main" val="2895380761"/>
                    </a:ext>
                  </a:extLst>
                </a:gridCol>
                <a:gridCol w="3911087">
                  <a:extLst>
                    <a:ext uri="{9D8B030D-6E8A-4147-A177-3AD203B41FA5}">
                      <a16:colId xmlns:a16="http://schemas.microsoft.com/office/drawing/2014/main" val="925580270"/>
                    </a:ext>
                  </a:extLst>
                </a:gridCol>
              </a:tblGrid>
              <a:tr h="5219979">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□自動運転の社会実装</a:t>
                      </a:r>
                    </a:p>
                    <a:p>
                      <a:pPr marL="84138" indent="-84138">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・自動運転での移動サービスが普及拡大</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（会場内・会場外からのアクセス）</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▶自動運転を支援する路車協調及び必要な</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インフラ設備の整備</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▶万博での</a:t>
                      </a:r>
                      <a:r>
                        <a:rPr lang="ja-JP" altLang="en-US" sz="1100" dirty="0">
                          <a:solidFill>
                            <a:schemeClr val="tx1"/>
                          </a:solidFill>
                          <a:latin typeface="BIZ UDPゴシック" panose="020B0400000000000000" pitchFamily="50" charset="-128"/>
                          <a:ea typeface="BIZ UDPゴシック" panose="020B0400000000000000" pitchFamily="50" charset="-128"/>
                        </a:rPr>
                        <a:t>来場者輸送を担う一部のバスについて、</a:t>
                      </a:r>
                      <a:r>
                        <a:rPr lang="ja-JP" altLang="en-US" sz="1100" b="0" dirty="0">
                          <a:solidFill>
                            <a:schemeClr val="tx1"/>
                          </a:solidFill>
                          <a:latin typeface="BIZ UDPゴシック" panose="020B0400000000000000" pitchFamily="50" charset="-128"/>
                          <a:ea typeface="BIZ UDPゴシック" panose="020B0400000000000000" pitchFamily="50" charset="-128"/>
                        </a:rPr>
                        <a:t>高速道路や一般道等の</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つのルートの自動運転</a:t>
                      </a:r>
                      <a:r>
                        <a:rPr lang="ja-JP" altLang="en-US" sz="1100" dirty="0">
                          <a:solidFill>
                            <a:schemeClr val="tx1"/>
                          </a:solidFill>
                          <a:latin typeface="BIZ UDPゴシック" panose="020B0400000000000000" pitchFamily="50" charset="-128"/>
                          <a:ea typeface="BIZ UDPゴシック" panose="020B0400000000000000" pitchFamily="50" charset="-128"/>
                        </a:rPr>
                        <a:t>（国内初となる一般道における大型</a:t>
                      </a:r>
                      <a:r>
                        <a:rPr lang="en-US" altLang="ja-JP" sz="1100" dirty="0">
                          <a:solidFill>
                            <a:schemeClr val="tx1"/>
                          </a:solidFill>
                          <a:latin typeface="BIZ UDPゴシック" panose="020B0400000000000000" pitchFamily="50" charset="-128"/>
                          <a:ea typeface="BIZ UDPゴシック" panose="020B0400000000000000" pitchFamily="50" charset="-128"/>
                        </a:rPr>
                        <a:t>EV</a:t>
                      </a:r>
                      <a:r>
                        <a:rPr lang="ja-JP" altLang="en-US" sz="1100" dirty="0">
                          <a:solidFill>
                            <a:schemeClr val="tx1"/>
                          </a:solidFill>
                          <a:latin typeface="BIZ UDPゴシック" panose="020B0400000000000000" pitchFamily="50" charset="-128"/>
                          <a:ea typeface="BIZ UDPゴシック" panose="020B0400000000000000" pitchFamily="50" charset="-128"/>
                        </a:rPr>
                        <a:t>バスでの自動運転レベル４を含む）</a:t>
                      </a:r>
                      <a:r>
                        <a:rPr lang="ja-JP" altLang="en-US" sz="1100" b="0" dirty="0">
                          <a:solidFill>
                            <a:schemeClr val="tx1"/>
                          </a:solidFill>
                          <a:latin typeface="BIZ UDPゴシック" panose="020B0400000000000000" pitchFamily="50" charset="-128"/>
                          <a:ea typeface="BIZ UDPゴシック" panose="020B0400000000000000" pitchFamily="50" charset="-128"/>
                        </a:rPr>
                        <a:t>を実施</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▶ルートごとに異なるバス車両で、運行ダイヤに基づいた走行を行い、システムの不具合への対応も含め、自動運転に関する様々な知見を蓄積</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来場者に次世代モビリティ技術を体験してもらうことで、自動運転への理解を促進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（南河内エリア）</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b="0" dirty="0">
                          <a:solidFill>
                            <a:schemeClr val="tx1"/>
                          </a:solidFill>
                          <a:latin typeface="BIZ UDPゴシック" panose="020B0400000000000000" pitchFamily="50" charset="-128"/>
                          <a:ea typeface="BIZ UDPゴシック" panose="020B0400000000000000" pitchFamily="50" charset="-128"/>
                        </a:rPr>
                        <a:t>と連携協定を締結し、</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自動運転バスの実証実験等にかかる</a:t>
                      </a:r>
                      <a:r>
                        <a:rPr lang="ja-JP" altLang="en-US" sz="1100" b="0" dirty="0">
                          <a:solidFill>
                            <a:schemeClr val="tx1"/>
                          </a:solidFill>
                          <a:latin typeface="BIZ UDPゴシック" panose="020B0400000000000000" pitchFamily="50" charset="-128"/>
                          <a:ea typeface="BIZ UDPゴシック" panose="020B0400000000000000" pitchFamily="50" charset="-128"/>
                        </a:rPr>
                        <a:t>協力体制を構築</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en-US" altLang="ja-JP" sz="1100" b="0" dirty="0">
                          <a:solidFill>
                            <a:schemeClr val="tx1"/>
                          </a:solidFill>
                          <a:latin typeface="BIZ UDPゴシック" panose="020B0400000000000000" pitchFamily="50" charset="-128"/>
                          <a:ea typeface="BIZ UDPゴシック" panose="020B0400000000000000" pitchFamily="50" charset="-128"/>
                        </a:rPr>
                        <a:t>(</a:t>
                      </a:r>
                      <a:r>
                        <a:rPr lang="ja-JP" altLang="en-US" sz="1100" b="0" dirty="0">
                          <a:solidFill>
                            <a:schemeClr val="tx1"/>
                          </a:solidFill>
                          <a:latin typeface="BIZ UDPゴシック" panose="020B0400000000000000" pitchFamily="50" charset="-128"/>
                          <a:ea typeface="BIZ UDPゴシック" panose="020B0400000000000000" pitchFamily="50" charset="-128"/>
                        </a:rPr>
                        <a:t>令和</a:t>
                      </a:r>
                      <a:r>
                        <a:rPr lang="en-US" altLang="ja-JP" sz="1100" b="0" dirty="0">
                          <a:solidFill>
                            <a:schemeClr val="tx1"/>
                          </a:solidFill>
                          <a:latin typeface="BIZ UDPゴシック" panose="020B0400000000000000" pitchFamily="50" charset="-128"/>
                          <a:ea typeface="BIZ UDPゴシック" panose="020B0400000000000000" pitchFamily="50" charset="-128"/>
                        </a:rPr>
                        <a:t>6</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r>
                        <a:rPr lang="en-US" altLang="ja-JP" sz="1100" b="0" dirty="0">
                          <a:solidFill>
                            <a:schemeClr val="tx1"/>
                          </a:solidFill>
                          <a:latin typeface="BIZ UDPゴシック" panose="020B0400000000000000" pitchFamily="50" charset="-128"/>
                          <a:ea typeface="BIZ UDPゴシック" panose="020B0400000000000000" pitchFamily="50" charset="-128"/>
                        </a:rPr>
                        <a:t>)</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▶「新モビリティ導入検討協議会」において、乗客乗車での実証実験に関する運行計画案をとりまとめ</a:t>
                      </a:r>
                      <a:r>
                        <a:rPr lang="ja-JP" altLang="ja-JP" sz="1100" b="0" i="0" u="none" strike="noStrike" noProof="0" dirty="0">
                          <a:solidFill>
                            <a:schemeClr val="tx1"/>
                          </a:solidFill>
                          <a:latin typeface="BIZ UDPゴシック" panose="020B0400000000000000" pitchFamily="50" charset="-128"/>
                          <a:ea typeface="BIZ UDPゴシック"/>
                        </a:rPr>
                        <a:t>（令和7年1月）</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▶自動運転での走行準備として、３</a:t>
                      </a:r>
                      <a:r>
                        <a:rPr lang="en-US" altLang="ja-JP" sz="1100" b="0" dirty="0">
                          <a:solidFill>
                            <a:schemeClr val="tx1"/>
                          </a:solidFill>
                          <a:latin typeface="BIZ UDPゴシック" panose="020B0400000000000000" pitchFamily="50" charset="-128"/>
                          <a:ea typeface="BIZ UDPゴシック" panose="020B0400000000000000" pitchFamily="50" charset="-128"/>
                        </a:rPr>
                        <a:t>D</a:t>
                      </a:r>
                      <a:r>
                        <a:rPr lang="ja-JP" altLang="en-US" sz="1100" b="0" dirty="0">
                          <a:solidFill>
                            <a:schemeClr val="tx1"/>
                          </a:solidFill>
                          <a:latin typeface="BIZ UDPゴシック" panose="020B0400000000000000" pitchFamily="50" charset="-128"/>
                          <a:ea typeface="BIZ UDPゴシック" panose="020B0400000000000000" pitchFamily="50" charset="-128"/>
                        </a:rPr>
                        <a:t>マップ作製</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及び道路区画線を整備し、走行試験を実施</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ja-JP" sz="1100" b="0" i="0" u="none" strike="noStrike" noProof="0" dirty="0">
                          <a:solidFill>
                            <a:schemeClr val="tx1"/>
                          </a:solidFill>
                          <a:latin typeface="BIZ UDPゴシック" panose="020B0400000000000000" pitchFamily="50" charset="-128"/>
                          <a:ea typeface="BIZ UDPゴシック"/>
                        </a:rPr>
                        <a:t>（令和7年3月）</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▶実証運行ルート上のリスクアセスメント調査を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実施</a:t>
                      </a:r>
                      <a:r>
                        <a:rPr lang="ja-JP" altLang="ja-JP" sz="1100" b="0" i="0" u="none" strike="noStrike" noProof="0" dirty="0">
                          <a:solidFill>
                            <a:schemeClr val="tx1"/>
                          </a:solidFill>
                          <a:latin typeface="BIZ UDPゴシック" panose="020B0400000000000000" pitchFamily="50" charset="-128"/>
                          <a:ea typeface="BIZ UDPゴシック"/>
                        </a:rPr>
                        <a:t>(令和7年6〜7月)</a:t>
                      </a:r>
                      <a:r>
                        <a:rPr lang="ja-JP" altLang="en-US" sz="1100" b="0" dirty="0">
                          <a:solidFill>
                            <a:schemeClr val="tx1"/>
                          </a:solidFill>
                          <a:latin typeface="BIZ UDPゴシック" panose="020B0400000000000000" pitchFamily="50" charset="-128"/>
                          <a:ea typeface="BIZ UDPゴシック" panose="020B0400000000000000" pitchFamily="50" charset="-128"/>
                        </a:rPr>
                        <a:t>し、調査結果に基づき対応策を検討</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▶自動運転に関する地域理解を深めるため、継続して機運醸成の取組を実施</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□大阪市域での社会実装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465247"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万博会期中の運行状況を基に技術的な知見や社会的受容性について検証し、自動運転の社会実装</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に取り組む</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200" b="1" dirty="0">
                          <a:solidFill>
                            <a:schemeClr val="tx1"/>
                          </a:solidFill>
                          <a:latin typeface="BIZ UDPゴシック" panose="020B0400000000000000" pitchFamily="50" charset="-128"/>
                          <a:ea typeface="BIZ UDPゴシック" panose="020B0400000000000000" pitchFamily="50" charset="-128"/>
                        </a:rPr>
                        <a:t>□南河内エリア他での社会実装</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46524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①南河内エリアでの実証実験</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・万博のレガシーとして、令和８年度から南河内地域において乗客乗車による自動運転バス実証運行を開始</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・３か年程度、乗客乗車による実証実験を繰り返し、段階的に全ての実証運行区間において自動運転レベル４への到達をめざす</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・自動運転バスの取組や安全性における地域理解獲得のためのイベント開催等を通じた社会受容性の向上</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②府内市町村への横展開</a:t>
                      </a: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・実証実験の結果や、自動運転バス導入ノウハウを府内市町村にフィードバックすることで、自動運転バスを活用した</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持続可能な地域公共交通の実現に向けて取り組む市町村を支援</a:t>
                      </a:r>
                    </a:p>
                    <a:p>
                      <a:pPr marL="84138" indent="-84138" defTabSz="465247">
                        <a:defRPr/>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・自動運転バス導入に向けた取組支援</a:t>
                      </a: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・路側センサー等のインフラ整備及び運行事業者に対する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実証・実装運行等に対する財政支援</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・歩</a:t>
                      </a:r>
                      <a:r>
                        <a:rPr lang="ja-JP" altLang="en-US" sz="1100" strike="noStrike" dirty="0">
                          <a:solidFill>
                            <a:schemeClr val="tx1"/>
                          </a:solidFill>
                          <a:latin typeface="BIZ UDPゴシック" panose="020B0400000000000000" pitchFamily="50" charset="-128"/>
                          <a:ea typeface="BIZ UDPゴシック"/>
                        </a:rPr>
                        <a:t>道</a:t>
                      </a:r>
                      <a:r>
                        <a:rPr lang="ja-JP" altLang="en-US" sz="1100" dirty="0">
                          <a:solidFill>
                            <a:schemeClr val="tx1"/>
                          </a:solidFill>
                          <a:latin typeface="BIZ UDPゴシック" panose="020B0400000000000000" pitchFamily="50" charset="-128"/>
                          <a:ea typeface="BIZ UDPゴシック" panose="020B0400000000000000" pitchFamily="50" charset="-128"/>
                        </a:rPr>
                        <a:t>未整備等の道路における自動運転レベル４許可基準の早急な明確化</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defTabSz="465247">
                        <a:defRPr/>
                      </a:pPr>
                      <a:r>
                        <a:rPr lang="ja-JP" altLang="en-US" sz="1100" dirty="0">
                          <a:solidFill>
                            <a:schemeClr val="tx1"/>
                          </a:solidFill>
                          <a:latin typeface="BIZ UDPゴシック" panose="020B0400000000000000" pitchFamily="50" charset="-128"/>
                          <a:ea typeface="BIZ UDPゴシック" panose="020B0400000000000000" pitchFamily="50" charset="-128"/>
                        </a:rPr>
                        <a:t>・実装に向けた社会的ルールの整備</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世界的に開発競争が激化する自動運転を、万博会場へのアクセスや会場内の移動で実現。安全・快適な未来のモビリティ社会の体験を通じ、その後の社会実装につなげていく。</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96522"/>
            <a:ext cx="9720000"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46" name="グループ化 45">
            <a:extLst>
              <a:ext uri="{FF2B5EF4-FFF2-40B4-BE49-F238E27FC236}">
                <a16:creationId xmlns:a16="http://schemas.microsoft.com/office/drawing/2014/main" id="{B0522736-53B6-401D-8D2F-978D14656B77}"/>
              </a:ext>
            </a:extLst>
          </p:cNvPr>
          <p:cNvGrpSpPr/>
          <p:nvPr/>
        </p:nvGrpSpPr>
        <p:grpSpPr>
          <a:xfrm>
            <a:off x="407725" y="2620686"/>
            <a:ext cx="2121593" cy="1623429"/>
            <a:chOff x="5659334" y="3141069"/>
            <a:chExt cx="2186190" cy="1755087"/>
          </a:xfrm>
        </p:grpSpPr>
        <p:pic>
          <p:nvPicPr>
            <p:cNvPr id="48" name="図 47" descr="画面の領域">
              <a:extLst>
                <a:ext uri="{FF2B5EF4-FFF2-40B4-BE49-F238E27FC236}">
                  <a16:creationId xmlns:a16="http://schemas.microsoft.com/office/drawing/2014/main" id="{81A177FE-A23D-4053-8B36-C806F14692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9334" y="3141069"/>
              <a:ext cx="2186190" cy="1755087"/>
            </a:xfrm>
            <a:prstGeom prst="rect">
              <a:avLst/>
            </a:prstGeom>
          </p:spPr>
        </p:pic>
        <p:sp>
          <p:nvSpPr>
            <p:cNvPr id="53" name="正方形/長方形 52">
              <a:extLst>
                <a:ext uri="{FF2B5EF4-FFF2-40B4-BE49-F238E27FC236}">
                  <a16:creationId xmlns:a16="http://schemas.microsoft.com/office/drawing/2014/main" id="{F9A18A7F-7FC4-4CF7-86FB-2BBCF334B6CB}"/>
                </a:ext>
              </a:extLst>
            </p:cNvPr>
            <p:cNvSpPr/>
            <p:nvPr/>
          </p:nvSpPr>
          <p:spPr>
            <a:xfrm>
              <a:off x="6877049" y="3542687"/>
              <a:ext cx="108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4" name="テキスト ボックス 153">
            <a:extLst>
              <a:ext uri="{FF2B5EF4-FFF2-40B4-BE49-F238E27FC236}">
                <a16:creationId xmlns:a16="http://schemas.microsoft.com/office/drawing/2014/main" id="{D42CB775-48A9-435B-9BC8-0B95177E468D}"/>
              </a:ext>
            </a:extLst>
          </p:cNvPr>
          <p:cNvSpPr txBox="1"/>
          <p:nvPr/>
        </p:nvSpPr>
        <p:spPr>
          <a:xfrm>
            <a:off x="287706" y="6420696"/>
            <a:ext cx="9529983" cy="765200"/>
          </a:xfrm>
          <a:prstGeom prst="rect">
            <a:avLst/>
          </a:prstGeom>
          <a:noFill/>
          <a:ln>
            <a:noFill/>
            <a:prstDash val="solid"/>
          </a:ln>
        </p:spPr>
        <p:txBody>
          <a:bodyPr wrap="square" lIns="72000" tIns="36000" rIns="72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59937">
              <a:defRPr/>
            </a:pP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自動運転レベル</a:t>
            </a:r>
            <a:endParaRPr kumimoji="1" lang="en-US" altLang="ja-JP" sz="900" dirty="0">
              <a:latin typeface="BIZ UDPゴシック" panose="020B0400000000000000" pitchFamily="50" charset="-128"/>
              <a:ea typeface="BIZ UDPゴシック" panose="020B0400000000000000" pitchFamily="50" charset="-128"/>
            </a:endParaRPr>
          </a:p>
          <a:p>
            <a:pPr defTabSz="959937">
              <a:defRPr/>
            </a:pPr>
            <a:r>
              <a:rPr kumimoji="1" lang="ja-JP" altLang="en-US" sz="900" dirty="0">
                <a:latin typeface="BIZ UDPゴシック" panose="020B0400000000000000" pitchFamily="50" charset="-128"/>
                <a:ea typeface="BIZ UDPゴシック" panose="020B0400000000000000" pitchFamily="50" charset="-128"/>
              </a:rPr>
              <a:t>・レベル２：高度な運転支援（システムが前後及び左右の車両制御を実施　</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運転の主体は人間）</a:t>
            </a:r>
            <a:endParaRPr kumimoji="1" lang="en-US" altLang="ja-JP" sz="900" strike="dblStrike"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・レベル３：条件付自動運転（システムが運転、緊急時は人が運転）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・レベル４：特定条件下における完全自動運転（システムが運転）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　</a:t>
            </a:r>
            <a:r>
              <a:rPr kumimoji="1" lang="en-US" altLang="ja-JP" sz="900" dirty="0">
                <a:latin typeface="BIZ UDPゴシック" panose="020B0400000000000000" pitchFamily="50" charset="-128"/>
                <a:ea typeface="BIZ UDPゴシック" panose="020B0400000000000000" pitchFamily="50" charset="-128"/>
              </a:rPr>
              <a:t>2025</a:t>
            </a:r>
            <a:r>
              <a:rPr kumimoji="1" lang="ja-JP" altLang="en-US" sz="900" dirty="0">
                <a:latin typeface="BIZ UDPゴシック" panose="020B0400000000000000" pitchFamily="50" charset="-128"/>
                <a:ea typeface="BIZ UDPゴシック" panose="020B0400000000000000" pitchFamily="50" charset="-128"/>
              </a:rPr>
              <a:t>年にめざす自動運転レベルをレベル４としているが、今後関係者間で安全面・技術面及び運用面で検討を進め、実現可能なレベルを決定していく</a:t>
            </a:r>
          </a:p>
        </p:txBody>
      </p:sp>
      <p:sp>
        <p:nvSpPr>
          <p:cNvPr id="2" name="スライド番号プレースホルダー 1">
            <a:extLst>
              <a:ext uri="{FF2B5EF4-FFF2-40B4-BE49-F238E27FC236}">
                <a16:creationId xmlns:a16="http://schemas.microsoft.com/office/drawing/2014/main" id="{02D2E209-310A-48E0-8960-0A933B79CD33}"/>
              </a:ext>
            </a:extLst>
          </p:cNvPr>
          <p:cNvSpPr>
            <a:spLocks noGrp="1"/>
          </p:cNvSpPr>
          <p:nvPr>
            <p:ph type="sldNum" sz="quarter" idx="12"/>
          </p:nvPr>
        </p:nvSpPr>
        <p:spPr/>
        <p:txBody>
          <a:bodyPr/>
          <a:lstStyle/>
          <a:p>
            <a:fld id="{29F2EF1E-626E-4657-9017-205445D3C8E1}" type="slidenum">
              <a:rPr kumimoji="1" lang="ja-JP" altLang="en-US" smtClean="0"/>
              <a:t>22</a:t>
            </a:fld>
            <a:endParaRPr kumimoji="1" lang="ja-JP" altLang="en-US" dirty="0"/>
          </a:p>
        </p:txBody>
      </p:sp>
    </p:spTree>
    <p:extLst>
      <p:ext uri="{BB962C8B-B14F-4D97-AF65-F5344CB8AC3E}">
        <p14:creationId xmlns:p14="http://schemas.microsoft.com/office/powerpoint/2010/main" val="389338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a:extLst>
              <a:ext uri="{FF2B5EF4-FFF2-40B4-BE49-F238E27FC236}">
                <a16:creationId xmlns:a16="http://schemas.microsoft.com/office/drawing/2014/main" id="{CB1335E8-EA8A-41C0-ABD5-F9400845FFA1}"/>
              </a:ext>
            </a:extLst>
          </p:cNvPr>
          <p:cNvSpPr txBox="1">
            <a:spLocks/>
          </p:cNvSpPr>
          <p:nvPr/>
        </p:nvSpPr>
        <p:spPr>
          <a:xfrm>
            <a:off x="181175" y="522431"/>
            <a:ext cx="7311315" cy="515651"/>
          </a:xfrm>
          <a:prstGeom prst="rect">
            <a:avLst/>
          </a:prstGeom>
        </p:spPr>
        <p:txBody>
          <a:bodyPr vert="horz" lIns="75605" tIns="37803" rIns="75605" bIns="37803"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1832" b="1" dirty="0">
              <a:latin typeface="BIZ UDPゴシック" panose="020B0400000000000000" pitchFamily="50" charset="-128"/>
              <a:ea typeface="BIZ UDPゴシック" panose="020B0400000000000000" pitchFamily="50" charset="-128"/>
            </a:endParaRPr>
          </a:p>
        </p:txBody>
      </p:sp>
      <p:sp>
        <p:nvSpPr>
          <p:cNvPr id="6" name="テキスト ボックス 39">
            <a:extLst>
              <a:ext uri="{FF2B5EF4-FFF2-40B4-BE49-F238E27FC236}">
                <a16:creationId xmlns:a16="http://schemas.microsoft.com/office/drawing/2014/main" id="{A3227C97-DCD8-C0F4-8AC4-679691ECCF50}"/>
              </a:ext>
            </a:extLst>
          </p:cNvPr>
          <p:cNvSpPr txBox="1"/>
          <p:nvPr/>
        </p:nvSpPr>
        <p:spPr>
          <a:xfrm>
            <a:off x="220056" y="6597856"/>
            <a:ext cx="4710450" cy="577081"/>
          </a:xfrm>
          <a:prstGeom prst="rect">
            <a:avLst/>
          </a:prstGeom>
          <a:noFill/>
          <a:ln>
            <a:no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（実施主体）ルート①：京阪バス、阪急バス　②、③：</a:t>
            </a:r>
            <a:r>
              <a:rPr lang="en-US" altLang="ja-JP" sz="1050" dirty="0">
                <a:solidFill>
                  <a:prstClr val="black"/>
                </a:solidFill>
                <a:latin typeface="BIZ UDPゴシック" panose="020B0400000000000000" pitchFamily="50" charset="-128"/>
                <a:ea typeface="BIZ UDPゴシック" panose="020B0400000000000000" pitchFamily="50" charset="-128"/>
              </a:rPr>
              <a:t>Osaka Metro</a:t>
            </a:r>
          </a:p>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（実施場所）万博会場内外</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defTabSz="930493">
              <a:defRPr/>
            </a:pPr>
            <a:r>
              <a:rPr lang="ja-JP" altLang="en-US" sz="1050" dirty="0">
                <a:solidFill>
                  <a:prstClr val="black"/>
                </a:solidFill>
                <a:latin typeface="BIZ UDPゴシック" panose="020B0400000000000000" pitchFamily="50" charset="-128"/>
                <a:ea typeface="BIZ UDPゴシック" panose="020B0400000000000000" pitchFamily="50" charset="-128"/>
              </a:rPr>
              <a:t>（実施期間）万博開催時（４月</a:t>
            </a:r>
            <a:r>
              <a:rPr lang="en-US" altLang="ja-JP" sz="1050" dirty="0">
                <a:solidFill>
                  <a:prstClr val="black"/>
                </a:solidFill>
                <a:latin typeface="BIZ UDPゴシック" panose="020B0400000000000000" pitchFamily="50" charset="-128"/>
                <a:ea typeface="BIZ UDPゴシック" panose="020B0400000000000000" pitchFamily="50" charset="-128"/>
              </a:rPr>
              <a:t>13</a:t>
            </a:r>
            <a:r>
              <a:rPr lang="ja-JP" altLang="en-US" sz="1050" dirty="0">
                <a:solidFill>
                  <a:prstClr val="black"/>
                </a:solidFill>
                <a:latin typeface="BIZ UDPゴシック" panose="020B0400000000000000" pitchFamily="50" charset="-128"/>
                <a:ea typeface="BIZ UDPゴシック" panose="020B0400000000000000" pitchFamily="50" charset="-128"/>
              </a:rPr>
              <a:t>日～</a:t>
            </a:r>
            <a:r>
              <a:rPr lang="en-US" altLang="ja-JP" sz="1050" dirty="0">
                <a:solidFill>
                  <a:prstClr val="black"/>
                </a:solidFill>
                <a:latin typeface="BIZ UDPゴシック" panose="020B0400000000000000" pitchFamily="50" charset="-128"/>
                <a:ea typeface="BIZ UDPゴシック" panose="020B0400000000000000" pitchFamily="50" charset="-128"/>
              </a:rPr>
              <a:t>10</a:t>
            </a:r>
            <a:r>
              <a:rPr lang="ja-JP" altLang="en-US" sz="1050" dirty="0">
                <a:solidFill>
                  <a:prstClr val="black"/>
                </a:solidFill>
                <a:latin typeface="BIZ UDPゴシック" panose="020B0400000000000000" pitchFamily="50" charset="-128"/>
                <a:ea typeface="BIZ UDPゴシック" panose="020B0400000000000000" pitchFamily="50" charset="-128"/>
              </a:rPr>
              <a:t>月</a:t>
            </a:r>
            <a:r>
              <a:rPr lang="en-US" altLang="ja-JP" sz="1050" dirty="0">
                <a:solidFill>
                  <a:prstClr val="black"/>
                </a:solidFill>
                <a:latin typeface="BIZ UDPゴシック" panose="020B0400000000000000" pitchFamily="50" charset="-128"/>
                <a:ea typeface="BIZ UDPゴシック" panose="020B0400000000000000" pitchFamily="50" charset="-128"/>
              </a:rPr>
              <a:t>13</a:t>
            </a:r>
            <a:r>
              <a:rPr lang="ja-JP" altLang="en-US" sz="1050" dirty="0">
                <a:solidFill>
                  <a:prstClr val="black"/>
                </a:solidFill>
                <a:latin typeface="BIZ UDPゴシック" panose="020B0400000000000000" pitchFamily="50" charset="-128"/>
                <a:ea typeface="BIZ UDPゴシック" panose="020B0400000000000000" pitchFamily="50" charset="-128"/>
              </a:rPr>
              <a:t>日）</a:t>
            </a:r>
            <a:endParaRPr lang="en-US" altLang="ja-JP" sz="1050" dirty="0">
              <a:solidFill>
                <a:srgbClr val="FF0000"/>
              </a:solidFill>
              <a:latin typeface="BIZ UDPゴシック" panose="020B0400000000000000" pitchFamily="50" charset="-128"/>
              <a:ea typeface="BIZ UDPゴシック" panose="020B0400000000000000" pitchFamily="50" charset="-128"/>
            </a:endParaRPr>
          </a:p>
        </p:txBody>
      </p:sp>
      <p:pic>
        <p:nvPicPr>
          <p:cNvPr id="57" name="図 56" descr="建物の前のバス  自動的に生成された説明">
            <a:extLst>
              <a:ext uri="{FF2B5EF4-FFF2-40B4-BE49-F238E27FC236}">
                <a16:creationId xmlns:a16="http://schemas.microsoft.com/office/drawing/2014/main" id="{F39E4C97-EA6F-CA1D-BC5C-2E249C3B1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7769" y="5086502"/>
            <a:ext cx="2109115" cy="1364551"/>
          </a:xfrm>
          <a:prstGeom prst="rect">
            <a:avLst/>
          </a:prstGeom>
        </p:spPr>
      </p:pic>
      <p:pic>
        <p:nvPicPr>
          <p:cNvPr id="26" name="図 25" descr="道路, 屋外, トラック, バス が含まれている画像  AI によって生成されたコンテンツは間違っている可能性があります。">
            <a:extLst>
              <a:ext uri="{FF2B5EF4-FFF2-40B4-BE49-F238E27FC236}">
                <a16:creationId xmlns:a16="http://schemas.microsoft.com/office/drawing/2014/main" id="{DD03D40C-C6CB-A569-5446-C712570BE6F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273019" y="5086503"/>
            <a:ext cx="2074170" cy="1364551"/>
          </a:xfrm>
          <a:prstGeom prst="rect">
            <a:avLst/>
          </a:prstGeom>
        </p:spPr>
      </p:pic>
      <p:sp>
        <p:nvSpPr>
          <p:cNvPr id="27" name="正方形/長方形 26">
            <a:extLst>
              <a:ext uri="{FF2B5EF4-FFF2-40B4-BE49-F238E27FC236}">
                <a16:creationId xmlns:a16="http://schemas.microsoft.com/office/drawing/2014/main" id="{3A10F95B-FA78-F707-92C6-C8330A97E940}"/>
              </a:ext>
            </a:extLst>
          </p:cNvPr>
          <p:cNvSpPr/>
          <p:nvPr/>
        </p:nvSpPr>
        <p:spPr>
          <a:xfrm>
            <a:off x="5251959" y="4148942"/>
            <a:ext cx="2116290"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新大阪ルート（阪急バス）</a:t>
            </a:r>
          </a:p>
        </p:txBody>
      </p:sp>
      <p:sp>
        <p:nvSpPr>
          <p:cNvPr id="45" name="正方形/長方形 44">
            <a:extLst>
              <a:ext uri="{FF2B5EF4-FFF2-40B4-BE49-F238E27FC236}">
                <a16:creationId xmlns:a16="http://schemas.microsoft.com/office/drawing/2014/main" id="{4074CEF9-08FC-0464-B584-D97532F15FC2}"/>
              </a:ext>
            </a:extLst>
          </p:cNvPr>
          <p:cNvSpPr/>
          <p:nvPr/>
        </p:nvSpPr>
        <p:spPr>
          <a:xfrm>
            <a:off x="7433374" y="4148942"/>
            <a:ext cx="2136215"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大阪駅・中之島駅ルート（京阪バス）</a:t>
            </a:r>
          </a:p>
        </p:txBody>
      </p:sp>
      <p:sp>
        <p:nvSpPr>
          <p:cNvPr id="52" name="正方形/長方形 51">
            <a:extLst>
              <a:ext uri="{FF2B5EF4-FFF2-40B4-BE49-F238E27FC236}">
                <a16:creationId xmlns:a16="http://schemas.microsoft.com/office/drawing/2014/main" id="{2CE6349A-C745-45E0-C111-09F2040B5878}"/>
              </a:ext>
            </a:extLst>
          </p:cNvPr>
          <p:cNvSpPr/>
          <p:nvPr/>
        </p:nvSpPr>
        <p:spPr>
          <a:xfrm>
            <a:off x="5294905" y="6434334"/>
            <a:ext cx="2030398" cy="27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舞洲ルート（</a:t>
            </a:r>
            <a:r>
              <a:rPr lang="en-US" altLang="ja-JP" sz="1000" dirty="0">
                <a:latin typeface="BIZ UDPゴシック" panose="020B0400000000000000" pitchFamily="50" charset="-128"/>
                <a:ea typeface="BIZ UDPゴシック" panose="020B0400000000000000" pitchFamily="50" charset="-128"/>
              </a:rPr>
              <a:t>Osaka Metro</a:t>
            </a:r>
            <a:r>
              <a:rPr lang="ja-JP" altLang="en-US" sz="1000" dirty="0">
                <a:latin typeface="BIZ UDPゴシック" panose="020B0400000000000000" pitchFamily="50" charset="-128"/>
                <a:ea typeface="BIZ UDPゴシック" panose="020B0400000000000000" pitchFamily="50" charset="-128"/>
              </a:rPr>
              <a:t>）</a:t>
            </a:r>
          </a:p>
        </p:txBody>
      </p:sp>
      <p:sp>
        <p:nvSpPr>
          <p:cNvPr id="53" name="正方形/長方形 52">
            <a:extLst>
              <a:ext uri="{FF2B5EF4-FFF2-40B4-BE49-F238E27FC236}">
                <a16:creationId xmlns:a16="http://schemas.microsoft.com/office/drawing/2014/main" id="{E590D618-E258-04E4-905C-9877D9837ED3}"/>
              </a:ext>
            </a:extLst>
          </p:cNvPr>
          <p:cNvSpPr/>
          <p:nvPr/>
        </p:nvSpPr>
        <p:spPr>
          <a:xfrm>
            <a:off x="7310654" y="6451605"/>
            <a:ext cx="2291010" cy="26000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万博会場内ルート（</a:t>
            </a:r>
            <a:r>
              <a:rPr lang="en-US" altLang="ja-JP" sz="1000" dirty="0">
                <a:latin typeface="BIZ UDPゴシック" panose="020B0400000000000000" pitchFamily="50" charset="-128"/>
                <a:ea typeface="BIZ UDPゴシック" panose="020B0400000000000000" pitchFamily="50" charset="-128"/>
              </a:rPr>
              <a:t>Osaka Metro</a:t>
            </a:r>
            <a:r>
              <a:rPr lang="ja-JP" altLang="en-US" sz="1000" dirty="0">
                <a:latin typeface="BIZ UDPゴシック" panose="020B0400000000000000" pitchFamily="50" charset="-128"/>
                <a:ea typeface="BIZ UDPゴシック" panose="020B0400000000000000" pitchFamily="50" charset="-128"/>
              </a:rPr>
              <a:t>）</a:t>
            </a:r>
          </a:p>
        </p:txBody>
      </p:sp>
      <p:sp>
        <p:nvSpPr>
          <p:cNvPr id="21" name="テキスト ボックス 20">
            <a:extLst>
              <a:ext uri="{FF2B5EF4-FFF2-40B4-BE49-F238E27FC236}">
                <a16:creationId xmlns:a16="http://schemas.microsoft.com/office/drawing/2014/main" id="{8F823538-BAD4-D537-8797-161D6CC40DB9}"/>
              </a:ext>
            </a:extLst>
          </p:cNvPr>
          <p:cNvSpPr txBox="1"/>
          <p:nvPr/>
        </p:nvSpPr>
        <p:spPr>
          <a:xfrm>
            <a:off x="3553765" y="6818511"/>
            <a:ext cx="2260698" cy="380802"/>
          </a:xfrm>
          <a:prstGeom prst="rect">
            <a:avLst/>
          </a:prstGeom>
          <a:noFill/>
        </p:spPr>
        <p:txBody>
          <a:bodyPr wrap="square" rtlCol="0">
            <a:spAutoFit/>
          </a:bodyPr>
          <a:lstStyle/>
          <a:p>
            <a:r>
              <a:rPr kumimoji="1" lang="en-US" altLang="ja-JP" sz="916" dirty="0">
                <a:latin typeface="BIZ UDPゴシック" panose="020B0400000000000000" pitchFamily="50" charset="-128"/>
                <a:ea typeface="BIZ UDPゴシック" panose="020B0400000000000000" pitchFamily="50" charset="-128"/>
              </a:rPr>
              <a:t>※</a:t>
            </a:r>
            <a:r>
              <a:rPr kumimoji="1" lang="ja-JP" altLang="en-US" sz="916" dirty="0">
                <a:latin typeface="BIZ UDPゴシック" panose="020B0400000000000000" pitchFamily="50" charset="-128"/>
                <a:ea typeface="BIZ UDPゴシック" panose="020B0400000000000000" pitchFamily="50" charset="-128"/>
              </a:rPr>
              <a:t>各実施主体において</a:t>
            </a:r>
            <a:endParaRPr kumimoji="1" lang="en-US" altLang="ja-JP" sz="916" dirty="0">
              <a:latin typeface="BIZ UDPゴシック" panose="020B0400000000000000" pitchFamily="50" charset="-128"/>
              <a:ea typeface="BIZ UDPゴシック" panose="020B0400000000000000" pitchFamily="50" charset="-128"/>
            </a:endParaRPr>
          </a:p>
          <a:p>
            <a:r>
              <a:rPr kumimoji="1" lang="ja-JP" altLang="en-US" sz="916" dirty="0">
                <a:latin typeface="BIZ UDPゴシック" panose="020B0400000000000000" pitchFamily="50" charset="-128"/>
                <a:ea typeface="BIZ UDPゴシック" panose="020B0400000000000000" pitchFamily="50" charset="-128"/>
              </a:rPr>
              <a:t>　一部運行休止期間あり</a:t>
            </a:r>
          </a:p>
        </p:txBody>
      </p:sp>
      <p:sp>
        <p:nvSpPr>
          <p:cNvPr id="54" name="ホームベース 4">
            <a:extLst>
              <a:ext uri="{FF2B5EF4-FFF2-40B4-BE49-F238E27FC236}">
                <a16:creationId xmlns:a16="http://schemas.microsoft.com/office/drawing/2014/main" id="{D14EDAEE-594C-4A19-8C32-32F8D3EC6E6A}"/>
              </a:ext>
            </a:extLst>
          </p:cNvPr>
          <p:cNvSpPr/>
          <p:nvPr/>
        </p:nvSpPr>
        <p:spPr bwMode="gray">
          <a:xfrm>
            <a:off x="85019" y="421710"/>
            <a:ext cx="967076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□万博会場内外での自動運転の社会実装（会場内・会場外からのアクセス）</a:t>
            </a:r>
          </a:p>
        </p:txBody>
      </p:sp>
      <p:sp>
        <p:nvSpPr>
          <p:cNvPr id="58" name="正方形/長方形 57">
            <a:extLst>
              <a:ext uri="{FF2B5EF4-FFF2-40B4-BE49-F238E27FC236}">
                <a16:creationId xmlns:a16="http://schemas.microsoft.com/office/drawing/2014/main" id="{6F44DBBD-C13B-41D8-A186-C7D82190EBBC}"/>
              </a:ext>
            </a:extLst>
          </p:cNvPr>
          <p:cNvSpPr/>
          <p:nvPr/>
        </p:nvSpPr>
        <p:spPr>
          <a:xfrm>
            <a:off x="180312" y="120332"/>
            <a:ext cx="9782294"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286BDE5C-728B-4422-BE61-7AB77808AFBC}"/>
              </a:ext>
            </a:extLst>
          </p:cNvPr>
          <p:cNvSpPr/>
          <p:nvPr/>
        </p:nvSpPr>
        <p:spPr>
          <a:xfrm>
            <a:off x="339120" y="1269376"/>
            <a:ext cx="9295947" cy="97251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・自動運転を支援する路車協調及び必要なインフラ設備の整備</a:t>
            </a:r>
          </a:p>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・万博来場者輸送バスで高速道路や一般道等の</a:t>
            </a:r>
            <a:r>
              <a:rPr lang="en-US" altLang="ja-JP" sz="1400" dirty="0">
                <a:solidFill>
                  <a:schemeClr val="tx1"/>
                </a:solidFill>
                <a:latin typeface="BIZ UDPゴシック" panose="020B0400000000000000" pitchFamily="50" charset="-128"/>
                <a:ea typeface="BIZ UDPゴシック" panose="020B0400000000000000" pitchFamily="50" charset="-128"/>
              </a:rPr>
              <a:t>3</a:t>
            </a:r>
            <a:r>
              <a:rPr lang="ja-JP" altLang="en-US" sz="1400" dirty="0">
                <a:solidFill>
                  <a:schemeClr val="tx1"/>
                </a:solidFill>
                <a:latin typeface="BIZ UDPゴシック" panose="020B0400000000000000" pitchFamily="50" charset="-128"/>
                <a:ea typeface="BIZ UDPゴシック" panose="020B0400000000000000" pitchFamily="50" charset="-128"/>
              </a:rPr>
              <a:t>つのルートの自動運転</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国内初となる一般道における大型</a:t>
            </a:r>
            <a:r>
              <a:rPr lang="en-US" altLang="ja-JP" sz="1400" dirty="0">
                <a:solidFill>
                  <a:schemeClr val="tx1"/>
                </a:solidFill>
                <a:latin typeface="BIZ UDPゴシック" panose="020B0400000000000000" pitchFamily="50" charset="-128"/>
                <a:ea typeface="BIZ UDPゴシック" panose="020B0400000000000000" pitchFamily="50" charset="-128"/>
              </a:rPr>
              <a:t>EV</a:t>
            </a:r>
            <a:r>
              <a:rPr lang="ja-JP" altLang="en-US" sz="1400" dirty="0">
                <a:solidFill>
                  <a:schemeClr val="tx1"/>
                </a:solidFill>
                <a:latin typeface="BIZ UDPゴシック" panose="020B0400000000000000" pitchFamily="50" charset="-128"/>
                <a:ea typeface="BIZ UDPゴシック" panose="020B0400000000000000" pitchFamily="50" charset="-128"/>
              </a:rPr>
              <a:t>バス</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での自動運転レベル</a:t>
            </a:r>
            <a:r>
              <a:rPr lang="en-US" altLang="ja-JP" sz="1400" dirty="0">
                <a:solidFill>
                  <a:schemeClr val="tx1"/>
                </a:solidFill>
                <a:latin typeface="BIZ UDPゴシック" panose="020B0400000000000000" pitchFamily="50" charset="-128"/>
                <a:ea typeface="BIZ UDPゴシック" panose="020B0400000000000000" pitchFamily="50" charset="-128"/>
              </a:rPr>
              <a:t>4</a:t>
            </a:r>
            <a:r>
              <a:rPr lang="ja-JP" altLang="en-US" sz="1400" dirty="0">
                <a:solidFill>
                  <a:schemeClr val="tx1"/>
                </a:solidFill>
                <a:latin typeface="BIZ UDPゴシック" panose="020B0400000000000000" pitchFamily="50" charset="-128"/>
                <a:ea typeface="BIZ UDPゴシック" panose="020B0400000000000000" pitchFamily="50" charset="-128"/>
              </a:rPr>
              <a:t>含む</a:t>
            </a:r>
            <a:r>
              <a:rPr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を実施し、 システムの不具合への対応も含め自動運転に関する様々な知見を蓄積</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4638" indent="-84638" defTabSz="429617">
              <a:defRPr/>
            </a:pPr>
            <a:r>
              <a:rPr lang="ja-JP" altLang="en-US" sz="1400" dirty="0">
                <a:solidFill>
                  <a:schemeClr val="tx1"/>
                </a:solidFill>
                <a:latin typeface="BIZ UDPゴシック" panose="020B0400000000000000" pitchFamily="50" charset="-128"/>
                <a:ea typeface="BIZ UDPゴシック" panose="020B0400000000000000" pitchFamily="50" charset="-128"/>
              </a:rPr>
              <a:t>・来場者に次世代モビリティ技術を体験してもらうことで、自動運転への理解を促進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61" name="楕円 60">
            <a:extLst>
              <a:ext uri="{FF2B5EF4-FFF2-40B4-BE49-F238E27FC236}">
                <a16:creationId xmlns:a16="http://schemas.microsoft.com/office/drawing/2014/main" id="{690F8136-A7FD-430F-B4D9-1F16BE762D7B}"/>
              </a:ext>
            </a:extLst>
          </p:cNvPr>
          <p:cNvSpPr/>
          <p:nvPr/>
        </p:nvSpPr>
        <p:spPr>
          <a:xfrm flipV="1">
            <a:off x="126603" y="719900"/>
            <a:ext cx="608002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0A4C7B4F-C6D9-4577-8B2A-D7A5BDF8649D}"/>
              </a:ext>
            </a:extLst>
          </p:cNvPr>
          <p:cNvSpPr/>
          <p:nvPr/>
        </p:nvSpPr>
        <p:spPr>
          <a:xfrm>
            <a:off x="126603" y="871958"/>
            <a:ext cx="2078897" cy="3338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grpSp>
        <p:nvGrpSpPr>
          <p:cNvPr id="24" name="グループ化 23">
            <a:extLst>
              <a:ext uri="{FF2B5EF4-FFF2-40B4-BE49-F238E27FC236}">
                <a16:creationId xmlns:a16="http://schemas.microsoft.com/office/drawing/2014/main" id="{61C73DE1-C8CB-443D-9B8C-EC3390A14E0D}"/>
              </a:ext>
            </a:extLst>
          </p:cNvPr>
          <p:cNvGrpSpPr/>
          <p:nvPr/>
        </p:nvGrpSpPr>
        <p:grpSpPr>
          <a:xfrm>
            <a:off x="339119" y="2685038"/>
            <a:ext cx="5452080" cy="3988656"/>
            <a:chOff x="386448" y="4260827"/>
            <a:chExt cx="5322386" cy="4123563"/>
          </a:xfrm>
        </p:grpSpPr>
        <p:grpSp>
          <p:nvGrpSpPr>
            <p:cNvPr id="23" name="グループ化 22">
              <a:extLst>
                <a:ext uri="{FF2B5EF4-FFF2-40B4-BE49-F238E27FC236}">
                  <a16:creationId xmlns:a16="http://schemas.microsoft.com/office/drawing/2014/main" id="{88312752-95D7-46C2-829A-9CD43B16B2EE}"/>
                </a:ext>
              </a:extLst>
            </p:cNvPr>
            <p:cNvGrpSpPr/>
            <p:nvPr/>
          </p:nvGrpSpPr>
          <p:grpSpPr>
            <a:xfrm>
              <a:off x="386448" y="4260827"/>
              <a:ext cx="4533951" cy="4123563"/>
              <a:chOff x="354210" y="2163933"/>
              <a:chExt cx="4533951" cy="4123563"/>
            </a:xfrm>
          </p:grpSpPr>
          <p:sp>
            <p:nvSpPr>
              <p:cNvPr id="3" name="正方形/長方形 2">
                <a:extLst>
                  <a:ext uri="{FF2B5EF4-FFF2-40B4-BE49-F238E27FC236}">
                    <a16:creationId xmlns:a16="http://schemas.microsoft.com/office/drawing/2014/main" id="{4955D753-A1B4-7D48-DCFE-9C4AABE7A6E8}"/>
                  </a:ext>
                </a:extLst>
              </p:cNvPr>
              <p:cNvSpPr/>
              <p:nvPr/>
            </p:nvSpPr>
            <p:spPr>
              <a:xfrm>
                <a:off x="392799" y="4916113"/>
                <a:ext cx="4472948" cy="132645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2AF52EDB-9C1B-480F-9510-A7A8DC6CF424}"/>
                  </a:ext>
                </a:extLst>
              </p:cNvPr>
              <p:cNvSpPr/>
              <p:nvPr/>
            </p:nvSpPr>
            <p:spPr>
              <a:xfrm>
                <a:off x="396012" y="3559636"/>
                <a:ext cx="4471694" cy="13608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3D4387A0-CD8D-7CA4-71F0-B513C0399B22}"/>
                  </a:ext>
                </a:extLst>
              </p:cNvPr>
              <p:cNvSpPr/>
              <p:nvPr/>
            </p:nvSpPr>
            <p:spPr>
              <a:xfrm>
                <a:off x="384449" y="2174338"/>
                <a:ext cx="4481296" cy="13909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511E90B1-685F-452C-1AAB-46FAA5AD2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320" y="2390108"/>
                <a:ext cx="1449585" cy="972606"/>
              </a:xfrm>
              <a:prstGeom prst="rect">
                <a:avLst/>
              </a:prstGeom>
            </p:spPr>
          </p:pic>
          <p:pic>
            <p:nvPicPr>
              <p:cNvPr id="10" name="図 9">
                <a:extLst>
                  <a:ext uri="{FF2B5EF4-FFF2-40B4-BE49-F238E27FC236}">
                    <a16:creationId xmlns:a16="http://schemas.microsoft.com/office/drawing/2014/main" id="{E2B60B68-EC5B-C929-996C-570296D8E6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7251" y="5095158"/>
                <a:ext cx="1379495" cy="1060857"/>
              </a:xfrm>
              <a:prstGeom prst="rect">
                <a:avLst/>
              </a:prstGeom>
            </p:spPr>
          </p:pic>
          <p:sp>
            <p:nvSpPr>
              <p:cNvPr id="11" name="正方形/長方形 10">
                <a:extLst>
                  <a:ext uri="{FF2B5EF4-FFF2-40B4-BE49-F238E27FC236}">
                    <a16:creationId xmlns:a16="http://schemas.microsoft.com/office/drawing/2014/main" id="{0DD25770-F087-AF9B-C9C1-1EFA8959BBC2}"/>
                  </a:ext>
                </a:extLst>
              </p:cNvPr>
              <p:cNvSpPr/>
              <p:nvPr/>
            </p:nvSpPr>
            <p:spPr>
              <a:xfrm>
                <a:off x="354210" y="2163933"/>
                <a:ext cx="1747522"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ルート①：新大阪駅・大阪駅ルート</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9B0508B9-DFFC-CC1B-D9CF-FC18D67C6711}"/>
                  </a:ext>
                </a:extLst>
              </p:cNvPr>
              <p:cNvSpPr/>
              <p:nvPr/>
            </p:nvSpPr>
            <p:spPr>
              <a:xfrm>
                <a:off x="441985" y="3556771"/>
                <a:ext cx="1727617"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a:t>
                </a:r>
                <a:r>
                  <a:rPr lang="ja-JP" altLang="en-US" sz="916" spc="-41" dirty="0">
                    <a:solidFill>
                      <a:prstClr val="black"/>
                    </a:solidFill>
                    <a:latin typeface="BIZ UDPゴシック" panose="020B0400000000000000" pitchFamily="50" charset="-128"/>
                    <a:ea typeface="BIZ UDPゴシック" panose="020B0400000000000000" pitchFamily="50" charset="-128"/>
                  </a:rPr>
                  <a:t>②</a:t>
                </a:r>
                <a:r>
                  <a:rPr kumimoji="1" lang="ja-JP" altLang="en-US" sz="916" spc="-41" dirty="0">
                    <a:solidFill>
                      <a:prstClr val="black"/>
                    </a:solidFill>
                    <a:latin typeface="BIZ UDPゴシック" panose="020B0400000000000000" pitchFamily="50" charset="-128"/>
                    <a:ea typeface="BIZ UDPゴシック" panose="020B0400000000000000" pitchFamily="50" charset="-128"/>
                  </a:rPr>
                  <a:t>：舞洲駐車場～万博会場</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19CDE01D-1F76-7808-BFFD-07335CB9728A}"/>
                  </a:ext>
                </a:extLst>
              </p:cNvPr>
              <p:cNvSpPr/>
              <p:nvPr/>
            </p:nvSpPr>
            <p:spPr>
              <a:xfrm>
                <a:off x="454391" y="4889556"/>
                <a:ext cx="1727617" cy="241159"/>
              </a:xfrm>
              <a:prstGeom prst="rect">
                <a:avLst/>
              </a:prstGeom>
            </p:spPr>
            <p:txBody>
              <a:bodyPr wrap="none">
                <a:spAutoFit/>
              </a:bodyPr>
              <a:lstStyle/>
              <a:p>
                <a:pPr defTabSz="930493">
                  <a:defRPr/>
                </a:pPr>
                <a:r>
                  <a:rPr kumimoji="1" lang="ja-JP" altLang="en-US" sz="916" spc="-41" dirty="0">
                    <a:solidFill>
                      <a:prstClr val="black"/>
                    </a:solidFill>
                    <a:latin typeface="BIZ UDPゴシック" panose="020B0400000000000000" pitchFamily="50" charset="-128"/>
                    <a:ea typeface="BIZ UDPゴシック" panose="020B0400000000000000" pitchFamily="50" charset="-128"/>
                  </a:rPr>
                  <a:t>ルート③：万博会場内の外周道路</a:t>
                </a:r>
                <a:endParaRPr kumimoji="1" lang="ja-JP" altLang="en-US" sz="916" dirty="0">
                  <a:solidFill>
                    <a:prstClr val="black"/>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ACFECD12-B94F-E546-D387-817296082D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493" y="3749238"/>
                <a:ext cx="1188735" cy="1041960"/>
              </a:xfrm>
              <a:prstGeom prst="rect">
                <a:avLst/>
              </a:prstGeom>
            </p:spPr>
          </p:pic>
          <p:grpSp>
            <p:nvGrpSpPr>
              <p:cNvPr id="22" name="グループ化 21">
                <a:extLst>
                  <a:ext uri="{FF2B5EF4-FFF2-40B4-BE49-F238E27FC236}">
                    <a16:creationId xmlns:a16="http://schemas.microsoft.com/office/drawing/2014/main" id="{9F3F5320-1808-FADD-5AD0-F5EFB9B231C2}"/>
                  </a:ext>
                </a:extLst>
              </p:cNvPr>
              <p:cNvGrpSpPr/>
              <p:nvPr/>
            </p:nvGrpSpPr>
            <p:grpSpPr>
              <a:xfrm>
                <a:off x="1233588" y="6028924"/>
                <a:ext cx="868527" cy="160221"/>
                <a:chOff x="3301422" y="3241242"/>
                <a:chExt cx="853482" cy="157445"/>
              </a:xfrm>
            </p:grpSpPr>
            <p:sp>
              <p:nvSpPr>
                <p:cNvPr id="30" name="正方形/長方形 29">
                  <a:extLst>
                    <a:ext uri="{FF2B5EF4-FFF2-40B4-BE49-F238E27FC236}">
                      <a16:creationId xmlns:a16="http://schemas.microsoft.com/office/drawing/2014/main" id="{4C81538D-B68A-E460-1251-5C6C0A7F085A}"/>
                    </a:ext>
                  </a:extLst>
                </p:cNvPr>
                <p:cNvSpPr/>
                <p:nvPr/>
              </p:nvSpPr>
              <p:spPr>
                <a:xfrm>
                  <a:off x="3443551" y="3279650"/>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5FEDFD-1969-26BC-5B21-1729DDBB9688}"/>
                    </a:ext>
                  </a:extLst>
                </p:cNvPr>
                <p:cNvSpPr/>
                <p:nvPr/>
              </p:nvSpPr>
              <p:spPr>
                <a:xfrm>
                  <a:off x="3301422" y="3241242"/>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sp>
            <p:nvSpPr>
              <p:cNvPr id="34" name="正方形/長方形 33">
                <a:extLst>
                  <a:ext uri="{FF2B5EF4-FFF2-40B4-BE49-F238E27FC236}">
                    <a16:creationId xmlns:a16="http://schemas.microsoft.com/office/drawing/2014/main" id="{60799D5E-1E14-8176-E360-49B65EEDE438}"/>
                  </a:ext>
                </a:extLst>
              </p:cNvPr>
              <p:cNvSpPr/>
              <p:nvPr/>
            </p:nvSpPr>
            <p:spPr>
              <a:xfrm>
                <a:off x="384450" y="3334429"/>
                <a:ext cx="1705258"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grpSp>
            <p:nvGrpSpPr>
              <p:cNvPr id="35" name="グループ化 34">
                <a:extLst>
                  <a:ext uri="{FF2B5EF4-FFF2-40B4-BE49-F238E27FC236}">
                    <a16:creationId xmlns:a16="http://schemas.microsoft.com/office/drawing/2014/main" id="{3E22F45D-30E1-8864-F1A9-DE1F1F94C911}"/>
                  </a:ext>
                </a:extLst>
              </p:cNvPr>
              <p:cNvGrpSpPr/>
              <p:nvPr/>
            </p:nvGrpSpPr>
            <p:grpSpPr>
              <a:xfrm>
                <a:off x="1186262" y="3211673"/>
                <a:ext cx="868527" cy="160221"/>
                <a:chOff x="3301457" y="3233528"/>
                <a:chExt cx="853482" cy="157445"/>
              </a:xfrm>
            </p:grpSpPr>
            <p:sp>
              <p:nvSpPr>
                <p:cNvPr id="36" name="正方形/長方形 35">
                  <a:extLst>
                    <a:ext uri="{FF2B5EF4-FFF2-40B4-BE49-F238E27FC236}">
                      <a16:creationId xmlns:a16="http://schemas.microsoft.com/office/drawing/2014/main" id="{B6972BD4-DC26-A166-BE3F-8EF686AAB4F5}"/>
                    </a:ext>
                  </a:extLst>
                </p:cNvPr>
                <p:cNvSpPr/>
                <p:nvPr/>
              </p:nvSpPr>
              <p:spPr>
                <a:xfrm>
                  <a:off x="3443551" y="3279650"/>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AE58911-12F1-EFB3-BF75-04E976B7F6DF}"/>
                    </a:ext>
                  </a:extLst>
                </p:cNvPr>
                <p:cNvSpPr/>
                <p:nvPr/>
              </p:nvSpPr>
              <p:spPr>
                <a:xfrm>
                  <a:off x="3301457" y="3233528"/>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9" name="グループ化 38">
                <a:extLst>
                  <a:ext uri="{FF2B5EF4-FFF2-40B4-BE49-F238E27FC236}">
                    <a16:creationId xmlns:a16="http://schemas.microsoft.com/office/drawing/2014/main" id="{CD99181D-F587-50B8-E798-29C63500F0B0}"/>
                  </a:ext>
                </a:extLst>
              </p:cNvPr>
              <p:cNvGrpSpPr/>
              <p:nvPr/>
            </p:nvGrpSpPr>
            <p:grpSpPr>
              <a:xfrm>
                <a:off x="1198255" y="4599467"/>
                <a:ext cx="868527" cy="160221"/>
                <a:chOff x="3301422" y="3232299"/>
                <a:chExt cx="853482" cy="157445"/>
              </a:xfrm>
            </p:grpSpPr>
            <p:sp>
              <p:nvSpPr>
                <p:cNvPr id="40" name="正方形/長方形 39">
                  <a:extLst>
                    <a:ext uri="{FF2B5EF4-FFF2-40B4-BE49-F238E27FC236}">
                      <a16:creationId xmlns:a16="http://schemas.microsoft.com/office/drawing/2014/main" id="{0C59D3D8-9416-12E9-38C9-5CCEE23EADF2}"/>
                    </a:ext>
                  </a:extLst>
                </p:cNvPr>
                <p:cNvSpPr/>
                <p:nvPr/>
              </p:nvSpPr>
              <p:spPr>
                <a:xfrm>
                  <a:off x="3450972" y="3278637"/>
                  <a:ext cx="574881" cy="6477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832">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85D027EB-1989-34BD-6281-9D7CDAD5A0FF}"/>
                    </a:ext>
                  </a:extLst>
                </p:cNvPr>
                <p:cNvSpPr/>
                <p:nvPr/>
              </p:nvSpPr>
              <p:spPr>
                <a:xfrm>
                  <a:off x="3301422" y="3232299"/>
                  <a:ext cx="853482" cy="157445"/>
                </a:xfrm>
                <a:prstGeom prst="rect">
                  <a:avLst/>
                </a:prstGeom>
                <a:noFill/>
                <a:ln>
                  <a:noFill/>
                </a:ln>
              </p:spPr>
              <p:txBody>
                <a:bodyPr wrap="square">
                  <a:spAutoFit/>
                </a:bodyPr>
                <a:lstStyle/>
                <a:p>
                  <a:pPr algn="ctr" defTabSz="930493">
                    <a:defRPr/>
                  </a:pPr>
                  <a:r>
                    <a:rPr kumimoji="1" lang="ja-JP" altLang="en-US" sz="407" spc="-41" dirty="0">
                      <a:solidFill>
                        <a:prstClr val="black"/>
                      </a:solidFill>
                      <a:latin typeface="BIZ UDPゴシック" panose="020B0400000000000000" pitchFamily="50" charset="-128"/>
                      <a:ea typeface="BIZ UDPゴシック" panose="020B0400000000000000" pitchFamily="50" charset="-128"/>
                    </a:rPr>
                    <a:t>赤色</a:t>
                  </a:r>
                  <a:r>
                    <a:rPr lang="ja-JP" altLang="en-US" sz="407" spc="-41" dirty="0">
                      <a:solidFill>
                        <a:prstClr val="black"/>
                      </a:solidFill>
                      <a:latin typeface="BIZ UDPゴシック" panose="020B0400000000000000" pitchFamily="50" charset="-128"/>
                      <a:ea typeface="BIZ UDPゴシック" panose="020B0400000000000000" pitchFamily="50" charset="-128"/>
                    </a:rPr>
                    <a:t>実線</a:t>
                  </a:r>
                  <a:r>
                    <a:rPr kumimoji="1" lang="ja-JP" altLang="en-US" sz="407" spc="-41" dirty="0">
                      <a:solidFill>
                        <a:prstClr val="black"/>
                      </a:solidFill>
                      <a:latin typeface="BIZ UDPゴシック" panose="020B0400000000000000" pitchFamily="50" charset="-128"/>
                      <a:ea typeface="BIZ UDPゴシック" panose="020B0400000000000000" pitchFamily="50" charset="-128"/>
                    </a:rPr>
                    <a:t>：自動運転区間</a:t>
                  </a:r>
                  <a:endParaRPr kumimoji="1" lang="ja-JP" altLang="en-US" sz="407" dirty="0">
                    <a:solidFill>
                      <a:prstClr val="black"/>
                    </a:solidFill>
                    <a:latin typeface="BIZ UDPゴシック" panose="020B0400000000000000" pitchFamily="50" charset="-128"/>
                    <a:ea typeface="BIZ UDPゴシック" panose="020B0400000000000000" pitchFamily="50" charset="-128"/>
                  </a:endParaRPr>
                </a:p>
              </p:txBody>
            </p:sp>
          </p:grpSp>
          <p:sp>
            <p:nvSpPr>
              <p:cNvPr id="42" name="正方形/長方形 41">
                <a:extLst>
                  <a:ext uri="{FF2B5EF4-FFF2-40B4-BE49-F238E27FC236}">
                    <a16:creationId xmlns:a16="http://schemas.microsoft.com/office/drawing/2014/main" id="{3DDC4B67-BAFC-0720-DB1A-6B4753070DF2}"/>
                  </a:ext>
                </a:extLst>
              </p:cNvPr>
              <p:cNvSpPr/>
              <p:nvPr/>
            </p:nvSpPr>
            <p:spPr>
              <a:xfrm>
                <a:off x="478319" y="4759082"/>
                <a:ext cx="1647440"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300B99C1-0415-64EA-5394-C284D884E1DA}"/>
                  </a:ext>
                </a:extLst>
              </p:cNvPr>
              <p:cNvSpPr/>
              <p:nvPr/>
            </p:nvSpPr>
            <p:spPr>
              <a:xfrm>
                <a:off x="490725" y="6111035"/>
                <a:ext cx="1666104" cy="176461"/>
              </a:xfrm>
              <a:prstGeom prst="rect">
                <a:avLst/>
              </a:prstGeom>
              <a:noFill/>
              <a:ln w="6350">
                <a:noFill/>
              </a:ln>
            </p:spPr>
            <p:txBody>
              <a:bodyPr wrap="square">
                <a:spAutoFit/>
              </a:bodyPr>
              <a:lstStyle/>
              <a:p>
                <a:pPr algn="ctr" defTabSz="930493">
                  <a:defRPr/>
                </a:pPr>
                <a:r>
                  <a:rPr kumimoji="1" lang="ja-JP" altLang="en-US" sz="509" spc="-41" dirty="0">
                    <a:solidFill>
                      <a:prstClr val="black"/>
                    </a:solidFill>
                    <a:latin typeface="BIZ UDPゴシック" panose="020B0400000000000000" pitchFamily="50" charset="-128"/>
                    <a:ea typeface="BIZ UDPゴシック" panose="020B0400000000000000" pitchFamily="50" charset="-128"/>
                  </a:rPr>
                  <a:t>出典：第</a:t>
                </a:r>
                <a:r>
                  <a:rPr lang="en-US" altLang="ja-JP" sz="509" spc="-41" dirty="0">
                    <a:solidFill>
                      <a:prstClr val="black"/>
                    </a:solidFill>
                    <a:latin typeface="BIZ UDPゴシック" panose="020B0400000000000000" pitchFamily="50" charset="-128"/>
                    <a:ea typeface="BIZ UDPゴシック" panose="020B0400000000000000" pitchFamily="50" charset="-128"/>
                  </a:rPr>
                  <a:t>5</a:t>
                </a:r>
                <a:r>
                  <a:rPr kumimoji="1" lang="ja-JP" altLang="en-US" sz="509" spc="-41" dirty="0">
                    <a:solidFill>
                      <a:prstClr val="black"/>
                    </a:solidFill>
                    <a:latin typeface="BIZ UDPゴシック" panose="020B0400000000000000" pitchFamily="50" charset="-128"/>
                    <a:ea typeface="BIZ UDPゴシック" panose="020B0400000000000000" pitchFamily="50" charset="-128"/>
                  </a:rPr>
                  <a:t>回大阪市自動運転バス実装協議会資料より抜粋</a:t>
                </a:r>
                <a:endParaRPr kumimoji="1" lang="ja-JP" altLang="en-US" sz="509" dirty="0">
                  <a:solidFill>
                    <a:prstClr val="black"/>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CA157460-D24E-090A-EC69-87B47575469E}"/>
                  </a:ext>
                </a:extLst>
              </p:cNvPr>
              <p:cNvSpPr txBox="1"/>
              <p:nvPr/>
            </p:nvSpPr>
            <p:spPr>
              <a:xfrm>
                <a:off x="2047245" y="2572458"/>
                <a:ext cx="1142669" cy="224985"/>
              </a:xfrm>
              <a:prstGeom prst="rect">
                <a:avLst/>
              </a:prstGeom>
              <a:noFill/>
            </p:spPr>
            <p:txBody>
              <a:bodyPr wrap="non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17,656</a:t>
                </a:r>
                <a:r>
                  <a:rPr lang="ja-JP" altLang="en-US" sz="814" dirty="0">
                    <a:latin typeface="BIZ UDPゴシック" panose="020B0400000000000000" pitchFamily="50" charset="-128"/>
                    <a:ea typeface="BIZ UDPゴシック" panose="020B0400000000000000" pitchFamily="50" charset="-128"/>
                  </a:rPr>
                  <a:t>人</a:t>
                </a:r>
                <a:endParaRPr lang="en-US" altLang="ja-JP" sz="814"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212CD0E5-BA6C-C1A9-0E84-6ECB5D2D4B11}"/>
                  </a:ext>
                </a:extLst>
              </p:cNvPr>
              <p:cNvSpPr txBox="1"/>
              <p:nvPr/>
            </p:nvSpPr>
            <p:spPr>
              <a:xfrm>
                <a:off x="1988198" y="3872021"/>
                <a:ext cx="1551100" cy="224985"/>
              </a:xfrm>
              <a:prstGeom prst="rect">
                <a:avLst/>
              </a:prstGeom>
              <a:noFill/>
            </p:spPr>
            <p:txBody>
              <a:bodyPr wrap="non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41,800</a:t>
                </a:r>
                <a:r>
                  <a:rPr lang="ja-JP" altLang="en-US" sz="814" dirty="0">
                    <a:latin typeface="BIZ UDPゴシック" panose="020B0400000000000000" pitchFamily="50" charset="-128"/>
                    <a:ea typeface="BIZ UDPゴシック" panose="020B0400000000000000" pitchFamily="50" charset="-128"/>
                  </a:rPr>
                  <a:t>人（速報値）</a:t>
                </a:r>
                <a:endParaRPr lang="en-US" altLang="ja-JP" sz="814" dirty="0">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E734DF94-1D60-DAC5-44E8-836BB66BE47F}"/>
                  </a:ext>
                </a:extLst>
              </p:cNvPr>
              <p:cNvSpPr txBox="1"/>
              <p:nvPr/>
            </p:nvSpPr>
            <p:spPr>
              <a:xfrm>
                <a:off x="2083227" y="5347292"/>
                <a:ext cx="2793159"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・自動運転バスを利用した後の自動運転バスのイメージ</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快適な乗車体験ができる</a:t>
                </a:r>
                <a:r>
                  <a:rPr lang="en-US" altLang="ja-JP" sz="814" dirty="0">
                    <a:latin typeface="BIZ UDPゴシック" panose="020B0400000000000000" pitchFamily="50" charset="-128"/>
                    <a:ea typeface="BIZ UDPゴシック" panose="020B0400000000000000" pitchFamily="50" charset="-128"/>
                  </a:rPr>
                  <a:t>:38.9</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(↑17.5%)</a:t>
                </a:r>
              </a:p>
              <a:p>
                <a:r>
                  <a:rPr lang="ja-JP" altLang="en-US" sz="814" dirty="0">
                    <a:latin typeface="BIZ UDPゴシック" panose="020B0400000000000000" pitchFamily="50" charset="-128"/>
                    <a:ea typeface="BIZ UDPゴシック" panose="020B0400000000000000" pitchFamily="50" charset="-128"/>
                  </a:rPr>
                  <a:t>　　安全性が高い</a:t>
                </a:r>
                <a:r>
                  <a:rPr lang="en-US" altLang="ja-JP" sz="814" dirty="0">
                    <a:latin typeface="BIZ UDPゴシック" panose="020B0400000000000000" pitchFamily="50" charset="-128"/>
                    <a:ea typeface="BIZ UDPゴシック" panose="020B0400000000000000" pitchFamily="50" charset="-128"/>
                  </a:rPr>
                  <a:t>:27.4%(↑9.8%)</a:t>
                </a:r>
              </a:p>
              <a:p>
                <a:r>
                  <a:rPr lang="ja-JP" altLang="en-US" sz="814" dirty="0">
                    <a:latin typeface="BIZ UDPゴシック" panose="020B0400000000000000" pitchFamily="50" charset="-128"/>
                    <a:ea typeface="BIZ UDPゴシック" panose="020B0400000000000000" pitchFamily="50" charset="-128"/>
                  </a:rPr>
                  <a:t>　　人間の運転者がいないことに不安</a:t>
                </a:r>
                <a:r>
                  <a:rPr lang="en-US" altLang="ja-JP" sz="814" dirty="0">
                    <a:latin typeface="BIZ UDPゴシック" panose="020B0400000000000000" pitchFamily="50" charset="-128"/>
                    <a:ea typeface="BIZ UDPゴシック" panose="020B0400000000000000" pitchFamily="50" charset="-128"/>
                  </a:rPr>
                  <a:t>7.5</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11.1</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a:t>
                </a:r>
              </a:p>
              <a:p>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（）内の数値は、自動運転バス利用前後の変化</a:t>
                </a:r>
                <a:endParaRPr lang="en-US" altLang="ja-JP" sz="814" dirty="0">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0347628B-63D9-DB22-2CAA-7E7A1D95F6BE}"/>
                  </a:ext>
                </a:extLst>
              </p:cNvPr>
              <p:cNvSpPr txBox="1"/>
              <p:nvPr/>
            </p:nvSpPr>
            <p:spPr>
              <a:xfrm>
                <a:off x="2079189" y="5209846"/>
                <a:ext cx="1691460"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乗車人数</a:t>
                </a:r>
                <a:r>
                  <a:rPr lang="ja-JP" altLang="en-US" sz="814" dirty="0">
                    <a:latin typeface="BIZ UDPゴシック" panose="020B0400000000000000" pitchFamily="50" charset="-128"/>
                    <a:ea typeface="BIZ UDPゴシック" panose="020B0400000000000000" pitchFamily="50" charset="-128"/>
                  </a:rPr>
                  <a:t>：</a:t>
                </a:r>
                <a:r>
                  <a:rPr lang="en-US" altLang="ja-JP" sz="814" dirty="0">
                    <a:latin typeface="BIZ UDPゴシック" panose="020B0400000000000000" pitchFamily="50" charset="-128"/>
                    <a:ea typeface="BIZ UDPゴシック" panose="020B0400000000000000" pitchFamily="50" charset="-128"/>
                  </a:rPr>
                  <a:t>40,400 </a:t>
                </a:r>
                <a:r>
                  <a:rPr lang="ja-JP" altLang="en-US" sz="814" dirty="0">
                    <a:latin typeface="BIZ UDPゴシック" panose="020B0400000000000000" pitchFamily="50" charset="-128"/>
                    <a:ea typeface="BIZ UDPゴシック" panose="020B0400000000000000" pitchFamily="50" charset="-128"/>
                  </a:rPr>
                  <a:t>人（速報値）</a:t>
                </a:r>
                <a:endParaRPr lang="en-US" altLang="ja-JP" sz="814"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FEB4733A-86C7-DE14-7236-AF34C0FE5451}"/>
                  </a:ext>
                </a:extLst>
              </p:cNvPr>
              <p:cNvSpPr txBox="1"/>
              <p:nvPr/>
            </p:nvSpPr>
            <p:spPr>
              <a:xfrm>
                <a:off x="2040827" y="2185780"/>
                <a:ext cx="2698438" cy="484041"/>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a:t>
                </a:r>
                <a:endPar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endParaRPr>
              </a:p>
              <a:p>
                <a:r>
                  <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rPr>
                  <a:t>【</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淀川左岸線（２期）</a:t>
                </a:r>
                <a:r>
                  <a:rPr kumimoji="1" lang="en-US" altLang="ja-JP" sz="814" dirty="0">
                    <a:latin typeface="BIZ UDPゴシック" panose="020B0400000000000000" pitchFamily="50" charset="-128"/>
                    <a:ea typeface="BIZ UDPゴシック" panose="020B0400000000000000" pitchFamily="50" charset="-128"/>
                    <a:sym typeface="Wingdings" panose="05000000000000000000" pitchFamily="2" charset="2"/>
                  </a:rPr>
                  <a:t>】</a:t>
                </a:r>
                <a:r>
                  <a:rPr kumimoji="1"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性能として</a:t>
                </a:r>
                <a:r>
                  <a:rPr lang="ja-JP" altLang="en-US" sz="814" dirty="0">
                    <a:latin typeface="BIZ UDPゴシック" panose="020B0400000000000000" pitchFamily="50" charset="-128"/>
                    <a:ea typeface="BIZ UDPゴシック" panose="020B0400000000000000" pitchFamily="50" charset="-128"/>
                    <a:sym typeface="Wingdings" panose="05000000000000000000" pitchFamily="2" charset="2"/>
                  </a:rPr>
                  <a:t>は</a:t>
                </a:r>
                <a:r>
                  <a:rPr lang="ja-JP" altLang="en-US" sz="814" dirty="0">
                    <a:latin typeface="BIZ UDPゴシック" panose="020B0400000000000000" pitchFamily="50" charset="-128"/>
                    <a:ea typeface="BIZ UDPゴシック" panose="020B0400000000000000" pitchFamily="50" charset="-128"/>
                  </a:rPr>
                  <a:t>レベル４相当</a:t>
                </a:r>
                <a:endParaRPr lang="en-US" altLang="ja-JP" sz="814" dirty="0">
                  <a:latin typeface="BIZ UDPゴシック" panose="020B0400000000000000" pitchFamily="50" charset="-128"/>
                  <a:ea typeface="BIZ UDPゴシック" panose="020B0400000000000000" pitchFamily="50" charset="-128"/>
                </a:endParaRPr>
              </a:p>
              <a:p>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淀川左岸線１期</a:t>
                </a:r>
                <a:r>
                  <a:rPr lang="en-US" altLang="ja-JP" sz="814" dirty="0">
                    <a:latin typeface="BIZ UDPゴシック" panose="020B0400000000000000" pitchFamily="50" charset="-128"/>
                    <a:ea typeface="BIZ UDPゴシック" panose="020B0400000000000000" pitchFamily="50" charset="-128"/>
                  </a:rPr>
                  <a:t>】</a:t>
                </a:r>
                <a:r>
                  <a:rPr lang="ja-JP" altLang="en-US" sz="814" dirty="0">
                    <a:latin typeface="BIZ UDPゴシック" panose="020B0400000000000000" pitchFamily="50" charset="-128"/>
                    <a:ea typeface="BIZ UDPゴシック" panose="020B0400000000000000" pitchFamily="50" charset="-128"/>
                  </a:rPr>
                  <a:t>レベル２</a:t>
                </a:r>
                <a:endParaRPr lang="en-US" altLang="ja-JP" sz="814"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4C869553-4433-8A8B-C7E2-F87F03B3A36E}"/>
                  </a:ext>
                </a:extLst>
              </p:cNvPr>
              <p:cNvSpPr txBox="1"/>
              <p:nvPr/>
            </p:nvSpPr>
            <p:spPr>
              <a:xfrm>
                <a:off x="2081527" y="5058299"/>
                <a:ext cx="1878108"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lang="ja-JP" altLang="en-US" sz="814" dirty="0">
                    <a:latin typeface="BIZ UDPゴシック" panose="020B0400000000000000" pitchFamily="50" charset="-128"/>
                    <a:ea typeface="BIZ UDPゴシック" panose="020B0400000000000000" pitchFamily="50" charset="-128"/>
                  </a:rPr>
                  <a:t>：レベル４相当</a:t>
                </a:r>
                <a:endParaRPr lang="en-US" altLang="ja-JP" sz="814"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857979FB-1723-1445-CAFF-2107DDB90DC4}"/>
                  </a:ext>
                </a:extLst>
              </p:cNvPr>
              <p:cNvSpPr txBox="1"/>
              <p:nvPr/>
            </p:nvSpPr>
            <p:spPr>
              <a:xfrm>
                <a:off x="2066782" y="4053631"/>
                <a:ext cx="2821379"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・走行のスムーズさについて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「良い」と回答した人の割合：</a:t>
                </a:r>
                <a:r>
                  <a:rPr lang="en-US" altLang="ja-JP" sz="814" dirty="0">
                    <a:latin typeface="BIZ UDPゴシック" panose="020B0400000000000000" pitchFamily="50" charset="-128"/>
                    <a:ea typeface="BIZ UDPゴシック" panose="020B0400000000000000" pitchFamily="50" charset="-128"/>
                  </a:rPr>
                  <a:t>73.7</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安全性について「安全」と回答した人の割合：</a:t>
                </a:r>
                <a:r>
                  <a:rPr lang="en-US" altLang="ja-JP" sz="814" dirty="0">
                    <a:latin typeface="BIZ UDPゴシック" panose="020B0400000000000000" pitchFamily="50" charset="-128"/>
                    <a:ea typeface="BIZ UDPゴシック" panose="020B0400000000000000" pitchFamily="50" charset="-128"/>
                  </a:rPr>
                  <a:t>86.6</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また自動運転バスを利用したい」と回答した人の割合</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a:t>
                </a:r>
                <a:r>
                  <a:rPr lang="en-US" altLang="ja-JP" sz="814" dirty="0">
                    <a:latin typeface="BIZ UDPゴシック" panose="020B0400000000000000" pitchFamily="50" charset="-128"/>
                    <a:ea typeface="BIZ UDPゴシック" panose="020B0400000000000000" pitchFamily="50" charset="-128"/>
                  </a:rPr>
                  <a:t>94.1</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p:txBody>
          </p:sp>
        </p:grpSp>
        <p:sp>
          <p:nvSpPr>
            <p:cNvPr id="33" name="テキスト ボックス 32">
              <a:extLst>
                <a:ext uri="{FF2B5EF4-FFF2-40B4-BE49-F238E27FC236}">
                  <a16:creationId xmlns:a16="http://schemas.microsoft.com/office/drawing/2014/main" id="{554F44D4-B105-5347-BDAD-4546889DF80F}"/>
                </a:ext>
              </a:extLst>
            </p:cNvPr>
            <p:cNvSpPr txBox="1"/>
            <p:nvPr/>
          </p:nvSpPr>
          <p:spPr>
            <a:xfrm>
              <a:off x="2115388" y="4791634"/>
              <a:ext cx="3274212" cy="872626"/>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アンケート結果</a:t>
              </a:r>
              <a:endParaRPr kumimoji="1"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a:t>
              </a:r>
              <a:r>
                <a:rPr kumimoji="1" lang="ja-JP" altLang="en-US" sz="814" dirty="0">
                  <a:latin typeface="BIZ UDPゴシック" panose="020B0400000000000000" pitchFamily="50" charset="-128"/>
                  <a:ea typeface="BIZ UDPゴシック" panose="020B0400000000000000" pitchFamily="50" charset="-128"/>
                </a:rPr>
                <a:t>自動運転バスの乗り心地</a:t>
              </a:r>
              <a:r>
                <a:rPr lang="ja-JP" altLang="en-US" sz="814" dirty="0">
                  <a:latin typeface="BIZ UDPゴシック" panose="020B0400000000000000" pitchFamily="50" charset="-128"/>
                  <a:ea typeface="BIZ UDPゴシック" panose="020B0400000000000000" pitchFamily="50" charset="-128"/>
                </a:rPr>
                <a:t>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「快適・概ね快適」と感じた人の割合：</a:t>
              </a:r>
              <a:r>
                <a:rPr lang="en-US" altLang="ja-JP" sz="814" dirty="0">
                  <a:latin typeface="BIZ UDPゴシック" panose="020B0400000000000000" pitchFamily="50" charset="-128"/>
                  <a:ea typeface="BIZ UDPゴシック" panose="020B0400000000000000" pitchFamily="50" charset="-128"/>
                </a:rPr>
                <a:t>81.9</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・自動運転技術について</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「非常に信頼できる・やや信頼できる」</a:t>
              </a:r>
              <a:endParaRPr lang="en-US" altLang="ja-JP" sz="814" dirty="0">
                <a:latin typeface="BIZ UDPゴシック" panose="020B0400000000000000" pitchFamily="50" charset="-128"/>
                <a:ea typeface="BIZ UDPゴシック" panose="020B0400000000000000" pitchFamily="50" charset="-128"/>
              </a:endParaRPr>
            </a:p>
            <a:p>
              <a:r>
                <a:rPr lang="ja-JP" altLang="en-US" sz="814" dirty="0">
                  <a:latin typeface="BIZ UDPゴシック" panose="020B0400000000000000" pitchFamily="50" charset="-128"/>
                  <a:ea typeface="BIZ UDPゴシック" panose="020B0400000000000000" pitchFamily="50" charset="-128"/>
                </a:rPr>
                <a:t>　と回答した人の割合：</a:t>
              </a:r>
              <a:r>
                <a:rPr lang="en-US" altLang="ja-JP" sz="814" dirty="0">
                  <a:latin typeface="BIZ UDPゴシック" panose="020B0400000000000000" pitchFamily="50" charset="-128"/>
                  <a:ea typeface="BIZ UDPゴシック" panose="020B0400000000000000" pitchFamily="50" charset="-128"/>
                </a:rPr>
                <a:t>89.0</a:t>
              </a:r>
              <a:r>
                <a:rPr lang="ja-JP" altLang="en-US" sz="814" dirty="0">
                  <a:latin typeface="BIZ UDPゴシック" panose="020B0400000000000000" pitchFamily="50" charset="-128"/>
                  <a:ea typeface="BIZ UDPゴシック" panose="020B0400000000000000" pitchFamily="50" charset="-128"/>
                </a:rPr>
                <a:t>％</a:t>
              </a:r>
              <a:endParaRPr lang="en-US" altLang="ja-JP" sz="814" dirty="0">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996D4D2B-EBFD-9518-E64C-5F9CB9C4F685}"/>
                </a:ext>
              </a:extLst>
            </p:cNvPr>
            <p:cNvSpPr txBox="1"/>
            <p:nvPr/>
          </p:nvSpPr>
          <p:spPr>
            <a:xfrm>
              <a:off x="2099500" y="5807081"/>
              <a:ext cx="3609334" cy="224985"/>
            </a:xfrm>
            <a:prstGeom prst="rect">
              <a:avLst/>
            </a:prstGeom>
            <a:noFill/>
          </p:spPr>
          <p:txBody>
            <a:bodyPr wrap="square" rtlCol="0">
              <a:spAutoFit/>
            </a:bodyPr>
            <a:lstStyle/>
            <a:p>
              <a:r>
                <a:rPr kumimoji="1" lang="ja-JP" altLang="en-US" sz="814" dirty="0">
                  <a:latin typeface="BIZ UDPゴシック" panose="020B0400000000000000" pitchFamily="50" charset="-128"/>
                  <a:ea typeface="BIZ UDPゴシック" panose="020B0400000000000000" pitchFamily="50" charset="-128"/>
                </a:rPr>
                <a:t>自動運転レベル</a:t>
              </a:r>
              <a:r>
                <a:rPr lang="ja-JP" altLang="en-US" sz="814" dirty="0">
                  <a:latin typeface="BIZ UDPゴシック" panose="020B0400000000000000" pitchFamily="50" charset="-128"/>
                  <a:ea typeface="BIZ UDPゴシック" panose="020B0400000000000000" pitchFamily="50" charset="-128"/>
                </a:rPr>
                <a:t>：レベル４（一部区間）及びレベル２</a:t>
              </a:r>
              <a:endParaRPr lang="en-US" altLang="ja-JP" sz="814" dirty="0">
                <a:latin typeface="BIZ UDPゴシック" panose="020B0400000000000000" pitchFamily="50" charset="-128"/>
                <a:ea typeface="BIZ UDPゴシック" panose="020B0400000000000000" pitchFamily="50" charset="-128"/>
              </a:endParaRPr>
            </a:p>
          </p:txBody>
        </p:sp>
      </p:grpSp>
      <p:pic>
        <p:nvPicPr>
          <p:cNvPr id="64" name="図 63" descr="建物の前の道路を走るバス  AI によって生成されたコンテンツは間違っている可能性があります。">
            <a:extLst>
              <a:ext uri="{FF2B5EF4-FFF2-40B4-BE49-F238E27FC236}">
                <a16:creationId xmlns:a16="http://schemas.microsoft.com/office/drawing/2014/main" id="{BD3A8CE1-C6E5-4B03-B497-2183FC5AB6F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456080" y="2965849"/>
            <a:ext cx="2090805" cy="1179066"/>
          </a:xfrm>
          <a:prstGeom prst="rect">
            <a:avLst/>
          </a:prstGeom>
        </p:spPr>
      </p:pic>
      <p:pic>
        <p:nvPicPr>
          <p:cNvPr id="65" name="図 64">
            <a:extLst>
              <a:ext uri="{FF2B5EF4-FFF2-40B4-BE49-F238E27FC236}">
                <a16:creationId xmlns:a16="http://schemas.microsoft.com/office/drawing/2014/main" id="{BBDC9E3C-DABB-4F6B-B473-A5E6E64111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33417" y="2957637"/>
            <a:ext cx="2116294" cy="1193009"/>
          </a:xfrm>
          <a:prstGeom prst="rect">
            <a:avLst/>
          </a:prstGeom>
        </p:spPr>
      </p:pic>
      <p:sp>
        <p:nvSpPr>
          <p:cNvPr id="7" name="スライド番号プレースホルダー 6">
            <a:extLst>
              <a:ext uri="{FF2B5EF4-FFF2-40B4-BE49-F238E27FC236}">
                <a16:creationId xmlns:a16="http://schemas.microsoft.com/office/drawing/2014/main" id="{2625FBAD-38B5-47C2-ABEC-7ABA1FB0FE3C}"/>
              </a:ext>
            </a:extLst>
          </p:cNvPr>
          <p:cNvSpPr>
            <a:spLocks noGrp="1"/>
          </p:cNvSpPr>
          <p:nvPr>
            <p:ph type="sldNum" sz="quarter" idx="12"/>
          </p:nvPr>
        </p:nvSpPr>
        <p:spPr/>
        <p:txBody>
          <a:bodyPr/>
          <a:lstStyle/>
          <a:p>
            <a:fld id="{29F2EF1E-626E-4657-9017-205445D3C8E1}" type="slidenum">
              <a:rPr kumimoji="1" lang="ja-JP" altLang="en-US" smtClean="0"/>
              <a:t>23</a:t>
            </a:fld>
            <a:endParaRPr kumimoji="1" lang="ja-JP" altLang="en-US" dirty="0"/>
          </a:p>
        </p:txBody>
      </p:sp>
      <p:sp>
        <p:nvSpPr>
          <p:cNvPr id="55" name="楕円 54">
            <a:extLst>
              <a:ext uri="{FF2B5EF4-FFF2-40B4-BE49-F238E27FC236}">
                <a16:creationId xmlns:a16="http://schemas.microsoft.com/office/drawing/2014/main" id="{885A5940-06AB-44ED-8804-E4AB5335ED50}"/>
              </a:ext>
            </a:extLst>
          </p:cNvPr>
          <p:cNvSpPr/>
          <p:nvPr/>
        </p:nvSpPr>
        <p:spPr>
          <a:xfrm>
            <a:off x="113062" y="2308064"/>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035270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645E1B2B-CD38-4E1D-BA43-2D7BB03C9D09}"/>
              </a:ext>
            </a:extLst>
          </p:cNvPr>
          <p:cNvSpPr/>
          <p:nvPr/>
        </p:nvSpPr>
        <p:spPr>
          <a:xfrm>
            <a:off x="6197323" y="4640049"/>
            <a:ext cx="1928162"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万博で走行した自動運転バス　</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南河内地域で活用予定</a:t>
            </a:r>
          </a:p>
        </p:txBody>
      </p:sp>
      <p:sp>
        <p:nvSpPr>
          <p:cNvPr id="23" name="正方形/長方形 22">
            <a:extLst>
              <a:ext uri="{FF2B5EF4-FFF2-40B4-BE49-F238E27FC236}">
                <a16:creationId xmlns:a16="http://schemas.microsoft.com/office/drawing/2014/main" id="{0D74B2A9-A2C3-40C0-8877-714F883F21E3}"/>
              </a:ext>
            </a:extLst>
          </p:cNvPr>
          <p:cNvSpPr/>
          <p:nvPr/>
        </p:nvSpPr>
        <p:spPr>
          <a:xfrm>
            <a:off x="7963712" y="4563612"/>
            <a:ext cx="1821449"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バス車内の３</a:t>
            </a:r>
            <a:r>
              <a:rPr lang="en-US" altLang="ja-JP" sz="1000" dirty="0">
                <a:latin typeface="BIZ UDPゴシック" panose="020B0400000000000000" pitchFamily="50" charset="-128"/>
                <a:ea typeface="BIZ UDPゴシック" panose="020B0400000000000000" pitchFamily="50" charset="-128"/>
              </a:rPr>
              <a:t>D</a:t>
            </a:r>
            <a:r>
              <a:rPr lang="ja-JP" altLang="en-US" sz="1000" dirty="0">
                <a:latin typeface="BIZ UDPゴシック" panose="020B0400000000000000" pitchFamily="50" charset="-128"/>
                <a:ea typeface="BIZ UDPゴシック" panose="020B0400000000000000" pitchFamily="50" charset="-128"/>
              </a:rPr>
              <a:t>マップ等</a:t>
            </a:r>
          </a:p>
        </p:txBody>
      </p:sp>
      <p:sp>
        <p:nvSpPr>
          <p:cNvPr id="25" name="正方形/長方形 24">
            <a:extLst>
              <a:ext uri="{FF2B5EF4-FFF2-40B4-BE49-F238E27FC236}">
                <a16:creationId xmlns:a16="http://schemas.microsoft.com/office/drawing/2014/main" id="{1C32F2DD-9444-45FF-BB47-DF14C44E3762}"/>
              </a:ext>
            </a:extLst>
          </p:cNvPr>
          <p:cNvSpPr/>
          <p:nvPr/>
        </p:nvSpPr>
        <p:spPr>
          <a:xfrm>
            <a:off x="5851209" y="6359115"/>
            <a:ext cx="1821449"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万博会場での出展の様子</a:t>
            </a:r>
          </a:p>
        </p:txBody>
      </p:sp>
      <p:sp>
        <p:nvSpPr>
          <p:cNvPr id="32" name="正方形/長方形 31">
            <a:extLst>
              <a:ext uri="{FF2B5EF4-FFF2-40B4-BE49-F238E27FC236}">
                <a16:creationId xmlns:a16="http://schemas.microsoft.com/office/drawing/2014/main" id="{6EE19ABA-E7D2-4020-89FE-BD5998797428}"/>
              </a:ext>
            </a:extLst>
          </p:cNvPr>
          <p:cNvSpPr/>
          <p:nvPr/>
        </p:nvSpPr>
        <p:spPr>
          <a:xfrm>
            <a:off x="323614" y="3080842"/>
            <a:ext cx="6285529" cy="3687948"/>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indent="-92075">
              <a:spcAft>
                <a:spcPts val="60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▶万博レガシーを活用した南河内地域での自動運転バス実証推進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・持続可能な地域公共交通の確保を目的に、万博会場内において運行された自動運転</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バスを万博のレガシーとして、</a:t>
            </a:r>
            <a:r>
              <a:rPr kumimoji="1" lang="ja-JP" altLang="ja-JP" sz="1100" dirty="0">
                <a:solidFill>
                  <a:schemeClr val="tx1"/>
                </a:solidFill>
                <a:latin typeface="BIZ UDPゴシック" panose="020B0400000000000000" pitchFamily="50" charset="-128"/>
                <a:ea typeface="BIZ UDPゴシック"/>
              </a:rPr>
              <a:t>喫緊の</a:t>
            </a:r>
            <a:r>
              <a:rPr kumimoji="1" lang="ja-JP" altLang="en-US" sz="1100" dirty="0">
                <a:solidFill>
                  <a:schemeClr val="tx1"/>
                </a:solidFill>
                <a:latin typeface="BIZ UDPゴシック" panose="020B0400000000000000" pitchFamily="50" charset="-128"/>
                <a:ea typeface="BIZ UDPゴシック" panose="020B0400000000000000" pitchFamily="50" charset="-128"/>
              </a:rPr>
              <a:t>交通課題を抱える南河内地域で活用</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・府と</a:t>
            </a:r>
            <a:r>
              <a:rPr kumimoji="1" lang="en-US" altLang="ja-JP" sz="110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dirty="0">
                <a:solidFill>
                  <a:schemeClr val="tx1"/>
                </a:solidFill>
                <a:latin typeface="BIZ UDPゴシック" panose="020B0400000000000000" pitchFamily="50" charset="-128"/>
                <a:ea typeface="BIZ UDPゴシック" panose="020B0400000000000000" pitchFamily="50" charset="-128"/>
              </a:rPr>
              <a:t>で令和５年度に「新モビリティ導入検討協議会」を設置し、これまで</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a:rPr>
              <a:t>７</a:t>
            </a:r>
            <a:r>
              <a:rPr lang="ja-JP" altLang="en-US" sz="1100" dirty="0">
                <a:solidFill>
                  <a:schemeClr val="tx1"/>
                </a:solidFill>
                <a:latin typeface="BIZ UDPゴシック" panose="020B0400000000000000" pitchFamily="50" charset="-128"/>
                <a:ea typeface="BIZ UDPゴシック" panose="020B0400000000000000" pitchFamily="50" charset="-128"/>
              </a:rPr>
              <a:t>回開催し、</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南河内地域での自動運転バスの実証実験に向けて協議、検討を推進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92075">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・実証実験を実施するため、自動運転に必要な３</a:t>
            </a:r>
            <a:r>
              <a:rPr kumimoji="1" lang="en-US" altLang="ja-JP" sz="110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dirty="0">
                <a:solidFill>
                  <a:schemeClr val="tx1"/>
                </a:solidFill>
                <a:latin typeface="BIZ UDPゴシック" panose="020B0400000000000000" pitchFamily="50" charset="-128"/>
                <a:ea typeface="BIZ UDPゴシック" panose="020B0400000000000000" pitchFamily="50" charset="-128"/>
              </a:rPr>
              <a:t>マップの作製や、道路</a:t>
            </a:r>
            <a:r>
              <a:rPr lang="ja-JP" altLang="en-US" sz="1100" dirty="0">
                <a:solidFill>
                  <a:schemeClr val="tx1"/>
                </a:solidFill>
                <a:latin typeface="BIZ UDPゴシック" panose="020B0400000000000000" pitchFamily="50" charset="-128"/>
                <a:ea typeface="BIZ UDPゴシック" panose="020B0400000000000000" pitchFamily="50" charset="-128"/>
              </a:rPr>
              <a:t>区画線を整備し、</a:t>
            </a:r>
            <a:br>
              <a:rPr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走行試験（令和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月）を行い、一部区間レベル２で運行を実現。地域住民の方に</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自動運転を体験してもらう試乗会（令和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dirty="0">
                <a:solidFill>
                  <a:schemeClr val="tx1"/>
                </a:solidFill>
                <a:latin typeface="BIZ UDPゴシック" panose="020B0400000000000000" pitchFamily="50" charset="-128"/>
                <a:ea typeface="BIZ UDPゴシック" panose="020B0400000000000000" pitchFamily="50" charset="-128"/>
              </a:rPr>
              <a:t>29</a:t>
            </a:r>
            <a:r>
              <a:rPr kumimoji="1" lang="ja-JP" altLang="en-US" sz="1100" dirty="0">
                <a:solidFill>
                  <a:schemeClr val="tx1"/>
                </a:solidFill>
                <a:latin typeface="BIZ UDPゴシック" panose="020B0400000000000000" pitchFamily="50" charset="-128"/>
                <a:ea typeface="BIZ UDPゴシック" panose="020B0400000000000000" pitchFamily="50" charset="-128"/>
              </a:rPr>
              <a:t>日）も開催</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indent="-92075">
              <a:spcBef>
                <a:spcPts val="600"/>
              </a:spcBef>
              <a:spcAft>
                <a:spcPts val="60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▶自動運転バスの社会受容性向上・機運醸成</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indent="-84138">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・機運醸成を図るため、</a:t>
            </a:r>
            <a:r>
              <a:rPr lang="ja-JP" altLang="en-US" sz="1100" dirty="0">
                <a:solidFill>
                  <a:schemeClr val="tx1"/>
                </a:solidFill>
                <a:latin typeface="BIZ UDPゴシック" panose="020B0400000000000000" pitchFamily="50" charset="-128"/>
                <a:ea typeface="BIZ UDPゴシック" panose="020B0400000000000000" pitchFamily="50" charset="-128"/>
              </a:rPr>
              <a:t>当該</a:t>
            </a:r>
            <a:r>
              <a:rPr kumimoji="1" lang="ja-JP" altLang="en-US" sz="1100" dirty="0">
                <a:solidFill>
                  <a:schemeClr val="tx1"/>
                </a:solidFill>
                <a:latin typeface="BIZ UDPゴシック" panose="020B0400000000000000" pitchFamily="50" charset="-128"/>
                <a:ea typeface="BIZ UDPゴシック" panose="020B0400000000000000" pitchFamily="50" charset="-128"/>
              </a:rPr>
              <a:t>事業のロゴマークを南河内地域に所在する大阪芸術大学の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学生が作成。優秀な</a:t>
            </a:r>
            <a:r>
              <a:rPr kumimoji="1" lang="en-US" altLang="ja-JP" sz="1100" dirty="0">
                <a:solidFill>
                  <a:schemeClr val="tx1"/>
                </a:solidFill>
                <a:latin typeface="BIZ UDPゴシック" panose="020B0400000000000000" pitchFamily="50" charset="-128"/>
                <a:ea typeface="BIZ UDPゴシック" panose="020B0400000000000000" pitchFamily="50" charset="-128"/>
              </a:rPr>
              <a:t>5</a:t>
            </a:r>
            <a:r>
              <a:rPr kumimoji="1" lang="ja-JP" altLang="en-US" sz="1100" dirty="0">
                <a:solidFill>
                  <a:schemeClr val="tx1"/>
                </a:solidFill>
                <a:latin typeface="BIZ UDPゴシック" panose="020B0400000000000000" pitchFamily="50" charset="-128"/>
                <a:ea typeface="BIZ UDPゴシック" panose="020B0400000000000000" pitchFamily="50" charset="-128"/>
              </a:rPr>
              <a:t>作品の中から地域住民等による投票を実施し、ロゴマークを決定</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84138">
              <a:spcAft>
                <a:spcPts val="60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・万博会場でのパビリオン出展（令和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月）を実施</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自動運転バスの認知度と社会受容性向上に取り組んだ</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・主な機運醸成の取組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「新モビ</a:t>
            </a:r>
            <a:r>
              <a:rPr kumimoji="1" lang="en-US" altLang="ja-JP" sz="1100" dirty="0">
                <a:solidFill>
                  <a:schemeClr val="tx1"/>
                </a:solidFill>
                <a:latin typeface="BIZ UDPゴシック" panose="020B0400000000000000" pitchFamily="50" charset="-128"/>
                <a:ea typeface="BIZ UDPゴシック" panose="020B0400000000000000" pitchFamily="50" charset="-128"/>
              </a:rPr>
              <a:t>FESTA in </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6</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770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「自動運転バス走行披露会」（令和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6</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9</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1,150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「自動運転バス体験試乗会」（令和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2,600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2025</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大阪・関西万博 フューチャーライフヴィレッジ」　参加者約</a:t>
            </a:r>
            <a:r>
              <a:rPr kumimoji="1" lang="en-US" altLang="ja-JP" sz="1100" dirty="0">
                <a:solidFill>
                  <a:schemeClr val="tx1"/>
                </a:solidFill>
                <a:latin typeface="BIZ UDPゴシック" panose="020B0400000000000000" pitchFamily="50" charset="-128"/>
                <a:ea typeface="BIZ UDPゴシック" panose="020B0400000000000000" pitchFamily="50" charset="-128"/>
              </a:rPr>
              <a:t>5,200</a:t>
            </a:r>
            <a:r>
              <a:rPr kumimoji="1" lang="ja-JP" altLang="en-US" sz="1100" dirty="0">
                <a:solidFill>
                  <a:schemeClr val="tx1"/>
                </a:solidFill>
                <a:latin typeface="BIZ UDPゴシック" panose="020B0400000000000000" pitchFamily="50" charset="-128"/>
                <a:ea typeface="BIZ UDPゴシック" panose="020B0400000000000000" pitchFamily="50" charset="-128"/>
              </a:rPr>
              <a:t>名</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100" dirty="0">
                <a:solidFill>
                  <a:schemeClr val="tx1"/>
                </a:solidFill>
                <a:latin typeface="BIZ UDPゴシック" panose="020B0400000000000000" pitchFamily="50" charset="-128"/>
                <a:ea typeface="BIZ UDPゴシック" panose="020B0400000000000000" pitchFamily="50" charset="-128"/>
              </a:rPr>
              <a:t>　 「新モビ</a:t>
            </a:r>
            <a:r>
              <a:rPr kumimoji="1" lang="en-US" altLang="ja-JP" sz="1100" dirty="0">
                <a:solidFill>
                  <a:schemeClr val="tx1"/>
                </a:solidFill>
                <a:latin typeface="BIZ UDPゴシック" panose="020B0400000000000000" pitchFamily="50" charset="-128"/>
                <a:ea typeface="BIZ UDPゴシック" panose="020B0400000000000000" pitchFamily="50" charset="-128"/>
              </a:rPr>
              <a:t>FESTA</a:t>
            </a:r>
            <a:r>
              <a:rPr kumimoji="1" lang="ja-JP" altLang="en-US" sz="1100" dirty="0">
                <a:solidFill>
                  <a:schemeClr val="tx1"/>
                </a:solidFill>
                <a:latin typeface="BIZ UDPゴシック" panose="020B0400000000000000" pitchFamily="50" charset="-128"/>
                <a:ea typeface="BIZ UDPゴシック" panose="020B0400000000000000" pitchFamily="50" charset="-128"/>
              </a:rPr>
              <a:t>（「南河内フルーツマラニック」とコラボ）（令和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　参加者</a:t>
            </a:r>
            <a:r>
              <a:rPr kumimoji="1" lang="ja-JP" altLang="en-US" sz="1100" dirty="0">
                <a:solidFill>
                  <a:schemeClr val="tx1"/>
                </a:solidFill>
                <a:latin typeface="BIZ UDPゴシック" panose="020B0400000000000000" pitchFamily="50" charset="-128"/>
                <a:ea typeface="BIZ UDPゴシック"/>
              </a:rPr>
              <a:t>約840人</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F3E22008-5D4C-48AB-A021-A6BEFBF2C1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5950" y="5140017"/>
            <a:ext cx="1471968" cy="1267569"/>
          </a:xfrm>
          <a:prstGeom prst="rect">
            <a:avLst/>
          </a:prstGeom>
        </p:spPr>
      </p:pic>
      <p:pic>
        <p:nvPicPr>
          <p:cNvPr id="4" name="図 3">
            <a:extLst>
              <a:ext uri="{FF2B5EF4-FFF2-40B4-BE49-F238E27FC236}">
                <a16:creationId xmlns:a16="http://schemas.microsoft.com/office/drawing/2014/main" id="{1D2781E4-E62E-4503-A632-3A4CA4D07B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78410" y="3233930"/>
            <a:ext cx="1592054" cy="1332480"/>
          </a:xfrm>
          <a:prstGeom prst="rect">
            <a:avLst/>
          </a:prstGeom>
        </p:spPr>
      </p:pic>
      <p:pic>
        <p:nvPicPr>
          <p:cNvPr id="20" name="図 19">
            <a:extLst>
              <a:ext uri="{FF2B5EF4-FFF2-40B4-BE49-F238E27FC236}">
                <a16:creationId xmlns:a16="http://schemas.microsoft.com/office/drawing/2014/main" id="{3341EF0B-9884-4A40-8232-034E725868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72039" y="3246269"/>
            <a:ext cx="1610597" cy="1332480"/>
          </a:xfrm>
          <a:prstGeom prst="rect">
            <a:avLst/>
          </a:prstGeom>
        </p:spPr>
      </p:pic>
      <p:sp>
        <p:nvSpPr>
          <p:cNvPr id="19" name="ホームベース 4">
            <a:extLst>
              <a:ext uri="{FF2B5EF4-FFF2-40B4-BE49-F238E27FC236}">
                <a16:creationId xmlns:a16="http://schemas.microsoft.com/office/drawing/2014/main" id="{DF167985-5077-4932-A29B-BB6E80C9ECFF}"/>
              </a:ext>
            </a:extLst>
          </p:cNvPr>
          <p:cNvSpPr/>
          <p:nvPr/>
        </p:nvSpPr>
        <p:spPr bwMode="gray">
          <a:xfrm>
            <a:off x="86412" y="405704"/>
            <a:ext cx="9670760"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□万博会場内外での自動運転の社会実装（南河内エリア他）</a:t>
            </a:r>
          </a:p>
        </p:txBody>
      </p:sp>
      <p:sp>
        <p:nvSpPr>
          <p:cNvPr id="33" name="正方形/長方形 32">
            <a:extLst>
              <a:ext uri="{FF2B5EF4-FFF2-40B4-BE49-F238E27FC236}">
                <a16:creationId xmlns:a16="http://schemas.microsoft.com/office/drawing/2014/main" id="{F50A7524-8F60-444D-BE73-778A8EE5C179}"/>
              </a:ext>
            </a:extLst>
          </p:cNvPr>
          <p:cNvSpPr/>
          <p:nvPr/>
        </p:nvSpPr>
        <p:spPr>
          <a:xfrm>
            <a:off x="180312" y="120332"/>
            <a:ext cx="9782294"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自動運転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60ADF9E6-975F-4555-9DC9-E7EC9F7B6984}"/>
              </a:ext>
            </a:extLst>
          </p:cNvPr>
          <p:cNvSpPr/>
          <p:nvPr/>
        </p:nvSpPr>
        <p:spPr>
          <a:xfrm>
            <a:off x="329384" y="1296849"/>
            <a:ext cx="9312327" cy="120878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400" b="0" dirty="0">
                <a:solidFill>
                  <a:schemeClr val="tx1"/>
                </a:solidFill>
                <a:latin typeface="BIZ UDPゴシック" panose="020B0400000000000000" pitchFamily="50" charset="-128"/>
                <a:ea typeface="BIZ UDPゴシック" panose="020B0400000000000000" pitchFamily="50" charset="-128"/>
              </a:rPr>
              <a:t>と連携協定を締結し、自動運転バスの実証実験等にかかる協力体制を構築</a:t>
            </a:r>
            <a:r>
              <a:rPr lang="en-US" altLang="ja-JP" sz="1400" b="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r>
              <a:rPr lang="en-US" altLang="ja-JP" sz="1400" b="0" dirty="0">
                <a:solidFill>
                  <a:schemeClr val="tx1"/>
                </a:solidFill>
                <a:latin typeface="BIZ UDPゴシック" panose="020B0400000000000000" pitchFamily="50" charset="-128"/>
                <a:ea typeface="BIZ UDPゴシック" panose="020B0400000000000000" pitchFamily="50" charset="-128"/>
              </a:rPr>
              <a:t>)</a:t>
            </a:r>
          </a:p>
          <a:p>
            <a:pPr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・「新モビリティ導入検討協議会」において、乗客乗車での実証実験に関する運行計画案をとりまとめ</a:t>
            </a:r>
            <a:r>
              <a:rPr lang="ja-JP" altLang="ja-JP" sz="1400" dirty="0">
                <a:solidFill>
                  <a:schemeClr val="tx1"/>
                </a:solidFill>
                <a:latin typeface="BIZ UDPゴシック" panose="020B0400000000000000" pitchFamily="50" charset="-128"/>
                <a:ea typeface="BIZ UDPゴシック"/>
              </a:rPr>
              <a:t>（令和7年1月）</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・自動運転での走行準備として、３</a:t>
            </a:r>
            <a:r>
              <a:rPr lang="en-US" altLang="ja-JP" sz="1400" b="0" dirty="0">
                <a:solidFill>
                  <a:schemeClr val="tx1"/>
                </a:solidFill>
                <a:latin typeface="BIZ UDPゴシック" panose="020B0400000000000000" pitchFamily="50" charset="-128"/>
                <a:ea typeface="BIZ UDPゴシック" panose="020B0400000000000000" pitchFamily="50" charset="-128"/>
              </a:rPr>
              <a:t>D</a:t>
            </a:r>
            <a:r>
              <a:rPr lang="ja-JP" altLang="en-US" sz="1400" b="0" dirty="0">
                <a:solidFill>
                  <a:schemeClr val="tx1"/>
                </a:solidFill>
                <a:latin typeface="BIZ UDPゴシック" panose="020B0400000000000000" pitchFamily="50" charset="-128"/>
                <a:ea typeface="BIZ UDPゴシック" panose="020B0400000000000000" pitchFamily="50" charset="-128"/>
              </a:rPr>
              <a:t>マップ作製及び道路区画線を整備し、走行試験を実施</a:t>
            </a:r>
            <a:r>
              <a:rPr lang="en-US" altLang="ja-JP" sz="1400" b="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r>
              <a:rPr lang="en-US" altLang="ja-JP"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・実証運行ルート上のリスクアセスメント調査を実施（</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月）し、調査結果に基づき対応策を検討</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・自動運転に関する地域理解を深めるため、継続して機運醸成の取組を実施</a:t>
            </a:r>
          </a:p>
        </p:txBody>
      </p:sp>
      <p:sp>
        <p:nvSpPr>
          <p:cNvPr id="36" name="楕円 35">
            <a:extLst>
              <a:ext uri="{FF2B5EF4-FFF2-40B4-BE49-F238E27FC236}">
                <a16:creationId xmlns:a16="http://schemas.microsoft.com/office/drawing/2014/main" id="{B6F3438E-E925-4D0F-86ED-45D17726C12F}"/>
              </a:ext>
            </a:extLst>
          </p:cNvPr>
          <p:cNvSpPr/>
          <p:nvPr/>
        </p:nvSpPr>
        <p:spPr>
          <a:xfrm>
            <a:off x="82574" y="851701"/>
            <a:ext cx="2078897" cy="3659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正方形/長方形 17">
            <a:extLst>
              <a:ext uri="{FF2B5EF4-FFF2-40B4-BE49-F238E27FC236}">
                <a16:creationId xmlns:a16="http://schemas.microsoft.com/office/drawing/2014/main" id="{26B87C53-A9B2-4037-A9C6-2256D21F6BE3}"/>
              </a:ext>
            </a:extLst>
          </p:cNvPr>
          <p:cNvSpPr/>
          <p:nvPr/>
        </p:nvSpPr>
        <p:spPr>
          <a:xfrm>
            <a:off x="7227022" y="6501498"/>
            <a:ext cx="2793632" cy="28476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南河内エリアでの自動運転バス体験</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試乗会の様子（令和</a:t>
            </a:r>
            <a:r>
              <a:rPr lang="en-US" altLang="ja-JP" sz="1000" dirty="0">
                <a:solidFill>
                  <a:schemeClr val="tx1"/>
                </a:solidFill>
                <a:latin typeface="BIZ UDPゴシック" panose="020B0400000000000000" pitchFamily="50" charset="-128"/>
                <a:ea typeface="BIZ UDPゴシック" panose="020B0400000000000000" pitchFamily="50" charset="-128"/>
              </a:rPr>
              <a:t>7</a:t>
            </a:r>
            <a:r>
              <a:rPr lang="ja-JP" altLang="en-US" sz="1000" dirty="0">
                <a:solidFill>
                  <a:schemeClr val="tx1"/>
                </a:solidFill>
                <a:latin typeface="BIZ UDPゴシック" panose="020B0400000000000000" pitchFamily="50" charset="-128"/>
                <a:ea typeface="BIZ UDPゴシック" panose="020B0400000000000000" pitchFamily="50" charset="-128"/>
              </a:rPr>
              <a:t>年</a:t>
            </a:r>
            <a:r>
              <a:rPr lang="en-US" altLang="ja-JP" sz="1000" dirty="0">
                <a:solidFill>
                  <a:schemeClr val="tx1"/>
                </a:solidFill>
                <a:latin typeface="BIZ UDPゴシック" panose="020B0400000000000000" pitchFamily="50" charset="-128"/>
                <a:ea typeface="BIZ UDPゴシック" panose="020B0400000000000000" pitchFamily="50" charset="-128"/>
              </a:rPr>
              <a:t>3</a:t>
            </a:r>
            <a:r>
              <a:rPr lang="ja-JP" altLang="en-US" sz="1000" dirty="0">
                <a:solidFill>
                  <a:schemeClr val="tx1"/>
                </a:solidFill>
                <a:latin typeface="BIZ UDPゴシック" panose="020B0400000000000000" pitchFamily="50" charset="-128"/>
                <a:ea typeface="BIZ UDPゴシック" panose="020B0400000000000000" pitchFamily="50" charset="-128"/>
              </a:rPr>
              <a:t>月</a:t>
            </a:r>
            <a:r>
              <a:rPr lang="en-US" altLang="ja-JP" sz="1000" dirty="0">
                <a:solidFill>
                  <a:schemeClr val="tx1"/>
                </a:solidFill>
                <a:latin typeface="BIZ UDPゴシック" panose="020B0400000000000000" pitchFamily="50" charset="-128"/>
                <a:ea typeface="BIZ UDPゴシック" panose="020B0400000000000000" pitchFamily="50" charset="-128"/>
              </a:rPr>
              <a:t>29</a:t>
            </a:r>
            <a:r>
              <a:rPr lang="ja-JP" altLang="en-US" sz="1000" dirty="0">
                <a:solidFill>
                  <a:schemeClr val="tx1"/>
                </a:solidFill>
                <a:latin typeface="BIZ UDPゴシック" panose="020B0400000000000000" pitchFamily="50" charset="-128"/>
                <a:ea typeface="BIZ UDPゴシック" panose="020B0400000000000000" pitchFamily="50" charset="-128"/>
              </a:rPr>
              <a:t>日）</a:t>
            </a: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BAE8E875-3891-4B0A-A7E4-E07026A84BB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77213" y="5145703"/>
            <a:ext cx="2093251" cy="1261883"/>
          </a:xfrm>
          <a:prstGeom prst="rect">
            <a:avLst/>
          </a:prstGeom>
        </p:spPr>
      </p:pic>
      <p:pic>
        <p:nvPicPr>
          <p:cNvPr id="26" name="図 25">
            <a:extLst>
              <a:ext uri="{FF2B5EF4-FFF2-40B4-BE49-F238E27FC236}">
                <a16:creationId xmlns:a16="http://schemas.microsoft.com/office/drawing/2014/main" id="{C9326906-51EA-4BD7-9643-1E0300A3E1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7362" r="6228" b="1646"/>
          <a:stretch/>
        </p:blipFill>
        <p:spPr>
          <a:xfrm>
            <a:off x="4581232" y="5581939"/>
            <a:ext cx="1150031" cy="627075"/>
          </a:xfrm>
          <a:prstGeom prst="rect">
            <a:avLst/>
          </a:prstGeom>
        </p:spPr>
      </p:pic>
      <p:sp>
        <p:nvSpPr>
          <p:cNvPr id="24" name="楕円 23">
            <a:extLst>
              <a:ext uri="{FF2B5EF4-FFF2-40B4-BE49-F238E27FC236}">
                <a16:creationId xmlns:a16="http://schemas.microsoft.com/office/drawing/2014/main" id="{07311835-50C1-4722-8CA9-9515AA4BA588}"/>
              </a:ext>
            </a:extLst>
          </p:cNvPr>
          <p:cNvSpPr/>
          <p:nvPr/>
        </p:nvSpPr>
        <p:spPr>
          <a:xfrm>
            <a:off x="82574" y="2669854"/>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7" name="楕円 26">
            <a:extLst>
              <a:ext uri="{FF2B5EF4-FFF2-40B4-BE49-F238E27FC236}">
                <a16:creationId xmlns:a16="http://schemas.microsoft.com/office/drawing/2014/main" id="{AC0FD36F-3534-4CE6-9815-3C1E9AD26A03}"/>
              </a:ext>
            </a:extLst>
          </p:cNvPr>
          <p:cNvSpPr/>
          <p:nvPr/>
        </p:nvSpPr>
        <p:spPr>
          <a:xfrm flipV="1">
            <a:off x="180312" y="712491"/>
            <a:ext cx="463138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スライド番号プレースホルダー 1">
            <a:extLst>
              <a:ext uri="{FF2B5EF4-FFF2-40B4-BE49-F238E27FC236}">
                <a16:creationId xmlns:a16="http://schemas.microsoft.com/office/drawing/2014/main" id="{CB23DEF6-9174-4741-88FE-9CD5A529B3F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24</a:t>
            </a:fld>
            <a:endParaRPr kumimoji="1" lang="ja-JP" altLang="en-US" dirty="0"/>
          </a:p>
        </p:txBody>
      </p:sp>
    </p:spTree>
    <p:extLst>
      <p:ext uri="{BB962C8B-B14F-4D97-AF65-F5344CB8AC3E}">
        <p14:creationId xmlns:p14="http://schemas.microsoft.com/office/powerpoint/2010/main" val="266067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00621485"/>
              </p:ext>
            </p:extLst>
          </p:nvPr>
        </p:nvGraphicFramePr>
        <p:xfrm>
          <a:off x="280329" y="1518083"/>
          <a:ext cx="9540000" cy="3453968"/>
        </p:xfrm>
        <a:graphic>
          <a:graphicData uri="http://schemas.openxmlformats.org/drawingml/2006/table">
            <a:tbl>
              <a:tblPr>
                <a:tableStyleId>{2D5ABB26-0587-4C30-8999-92F81FD0307C}</a:tableStyleId>
              </a:tblPr>
              <a:tblGrid>
                <a:gridCol w="2506414">
                  <a:extLst>
                    <a:ext uri="{9D8B030D-6E8A-4147-A177-3AD203B41FA5}">
                      <a16:colId xmlns:a16="http://schemas.microsoft.com/office/drawing/2014/main" val="901775203"/>
                    </a:ext>
                  </a:extLst>
                </a:gridCol>
                <a:gridCol w="3169920">
                  <a:extLst>
                    <a:ext uri="{9D8B030D-6E8A-4147-A177-3AD203B41FA5}">
                      <a16:colId xmlns:a16="http://schemas.microsoft.com/office/drawing/2014/main" val="2895380761"/>
                    </a:ext>
                  </a:extLst>
                </a:gridCol>
                <a:gridCol w="3863666">
                  <a:extLst>
                    <a:ext uri="{9D8B030D-6E8A-4147-A177-3AD203B41FA5}">
                      <a16:colId xmlns:a16="http://schemas.microsoft.com/office/drawing/2014/main" val="925580270"/>
                    </a:ext>
                  </a:extLst>
                </a:gridCol>
              </a:tblGrid>
              <a:tr h="3453968">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が拡大</a:t>
                      </a:r>
                      <a:endParaRPr kumimoji="1" lang="ja-JP" altLang="en-US" sz="5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・交通、観光、宿泊などサービス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拡充</a:t>
                      </a:r>
                    </a:p>
                    <a:p>
                      <a:pPr marL="84138" indent="-84138">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・高齢化が進む地域では、</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オンデマンド交通を組込んだ</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により、移動利便性が向上</a:t>
                      </a: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indent="-84138" defTabSz="959937">
                        <a:lnSpc>
                          <a:spcPct val="100000"/>
                        </a:lnSpc>
                        <a:spcBef>
                          <a:spcPts val="0"/>
                        </a:spcBef>
                        <a:spcAft>
                          <a:spcPts val="0"/>
                        </a:spcAft>
                        <a:buFontTx/>
                        <a:buNone/>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marR="0" lvl="0" indent="-92075" algn="l" defTabSz="44319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□万博来訪者向け</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構築</a:t>
                      </a: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strike="noStrike" dirty="0">
                          <a:solidFill>
                            <a:schemeClr val="tx1"/>
                          </a:solidFill>
                          <a:latin typeface="BIZ UDPゴシック" panose="020B0400000000000000" pitchFamily="50" charset="-128"/>
                          <a:ea typeface="BIZ UDPゴシック" panose="020B0400000000000000" pitchFamily="50" charset="-128"/>
                        </a:rPr>
                        <a:t>KANSAI </a:t>
                      </a:r>
                      <a:r>
                        <a:rPr lang="en-US" altLang="ja-JP" sz="1200" b="1" strike="noStrike" dirty="0" err="1">
                          <a:solidFill>
                            <a:schemeClr val="tx1"/>
                          </a:solidFill>
                          <a:latin typeface="BIZ UDPゴシック" panose="020B0400000000000000" pitchFamily="50" charset="-128"/>
                          <a:ea typeface="BIZ UDPゴシック" panose="020B0400000000000000" pitchFamily="50" charset="-128"/>
                        </a:rPr>
                        <a:t>MaaS</a:t>
                      </a:r>
                      <a:r>
                        <a:rPr lang="ja-JP" altLang="en-US" sz="1200" b="1" dirty="0">
                          <a:solidFill>
                            <a:schemeClr val="tx1"/>
                          </a:solidFill>
                          <a:latin typeface="BIZ UDPゴシック" panose="020B0400000000000000" pitchFamily="50" charset="-128"/>
                          <a:ea typeface="BIZ UDPゴシック" panose="020B0400000000000000" pitchFamily="50" charset="-128"/>
                        </a:rPr>
                        <a:t>等）　</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▶約</a:t>
                      </a:r>
                      <a:r>
                        <a:rPr lang="en-US" altLang="ja-JP" sz="1100" b="0" dirty="0">
                          <a:solidFill>
                            <a:schemeClr val="tx1"/>
                          </a:solidFill>
                          <a:latin typeface="BIZ UDPゴシック" panose="020B0400000000000000" pitchFamily="50" charset="-128"/>
                          <a:ea typeface="BIZ UDPゴシック" panose="020B0400000000000000" pitchFamily="50" charset="-128"/>
                        </a:rPr>
                        <a:t>60</a:t>
                      </a:r>
                      <a:r>
                        <a:rPr lang="ja-JP" altLang="en-US" sz="1100" b="0" dirty="0">
                          <a:solidFill>
                            <a:schemeClr val="tx1"/>
                          </a:solidFill>
                          <a:latin typeface="BIZ UDPゴシック" panose="020B0400000000000000" pitchFamily="50" charset="-128"/>
                          <a:ea typeface="BIZ UDPゴシック" panose="020B0400000000000000" pitchFamily="50" charset="-128"/>
                        </a:rPr>
                        <a:t>駅への整備費補助により</a:t>
                      </a:r>
                      <a:r>
                        <a:rPr lang="en-US" altLang="ja-JP" sz="1100" b="0" dirty="0">
                          <a:solidFill>
                            <a:schemeClr val="tx1"/>
                          </a:solidFill>
                          <a:latin typeface="BIZ UDPゴシック" panose="020B0400000000000000" pitchFamily="50" charset="-128"/>
                          <a:ea typeface="BIZ UDPゴシック" panose="020B0400000000000000" pitchFamily="50" charset="-128"/>
                        </a:rPr>
                        <a:t>QR</a:t>
                      </a:r>
                      <a:r>
                        <a:rPr lang="ja-JP" altLang="en-US" sz="1100" b="0" dirty="0">
                          <a:solidFill>
                            <a:schemeClr val="tx1"/>
                          </a:solidFill>
                          <a:latin typeface="BIZ UDPゴシック" panose="020B0400000000000000" pitchFamily="50" charset="-128"/>
                          <a:ea typeface="BIZ UDPゴシック" panose="020B0400000000000000" pitchFamily="50" charset="-128"/>
                        </a:rPr>
                        <a:t>コード等キャッシュレス決済環境を整備し、利用者の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決済利便性を向上</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▶対象駅全てでの</a:t>
                      </a:r>
                      <a:r>
                        <a:rPr lang="en-US" altLang="ja-JP" sz="1100" b="0" dirty="0">
                          <a:solidFill>
                            <a:schemeClr val="tx1"/>
                          </a:solidFill>
                          <a:latin typeface="BIZ UDPゴシック" panose="020B0400000000000000" pitchFamily="50" charset="-128"/>
                          <a:ea typeface="BIZ UDPゴシック" panose="020B0400000000000000" pitchFamily="50" charset="-128"/>
                        </a:rPr>
                        <a:t>QR</a:t>
                      </a:r>
                      <a:r>
                        <a:rPr lang="ja-JP" altLang="en-US" sz="1100" b="0" dirty="0">
                          <a:solidFill>
                            <a:schemeClr val="tx1"/>
                          </a:solidFill>
                          <a:latin typeface="BIZ UDPゴシック" panose="020B0400000000000000" pitchFamily="50" charset="-128"/>
                          <a:ea typeface="BIZ UDPゴシック" panose="020B0400000000000000" pitchFamily="50" charset="-128"/>
                        </a:rPr>
                        <a:t>コード対応改札機整備完了により、統一的な決済システムを構築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KANSAI </a:t>
                      </a:r>
                      <a:r>
                        <a:rPr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lang="ja-JP" altLang="en-US" sz="1100" b="0" dirty="0">
                          <a:solidFill>
                            <a:schemeClr val="tx1"/>
                          </a:solidFill>
                          <a:latin typeface="BIZ UDPゴシック" panose="020B0400000000000000" pitchFamily="50" charset="-128"/>
                          <a:ea typeface="BIZ UDPゴシック" panose="020B0400000000000000" pitchFamily="50" charset="-128"/>
                        </a:rPr>
                        <a:t>アプリ」等の展開により関西一円での円滑な移動を実現し、公共交通機関の利用を促進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60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100" b="0" dirty="0">
                          <a:solidFill>
                            <a:schemeClr val="tx1"/>
                          </a:solidFill>
                          <a:latin typeface="BIZ UDPゴシック" panose="020B0400000000000000" pitchFamily="50" charset="-128"/>
                          <a:ea typeface="BIZ UDPゴシック" panose="020B0400000000000000" pitchFamily="50" charset="-128"/>
                        </a:rPr>
                        <a:t>が列車混雑予測や顔認証改札サービスを開始</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2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が拡大</a:t>
                      </a:r>
                    </a:p>
                    <a:p>
                      <a:pPr marL="84138" indent="-84138" algn="l">
                        <a:lnSpc>
                          <a:spcPct val="100000"/>
                        </a:lnSpc>
                        <a:spcBef>
                          <a:spcPts val="0"/>
                        </a:spcBef>
                        <a:spcAft>
                          <a:spcPts val="0"/>
                        </a:spcAft>
                      </a:pPr>
                      <a:r>
                        <a:rPr kumimoji="1" lang="ja-JP" altLang="en-US" sz="1200" dirty="0">
                          <a:solidFill>
                            <a:schemeClr val="tx1"/>
                          </a:solidFill>
                          <a:latin typeface="BIZ UDPゴシック" panose="020B0400000000000000" pitchFamily="50" charset="-128"/>
                          <a:ea typeface="BIZ UDPゴシック" panose="020B0400000000000000" pitchFamily="50" charset="-128"/>
                        </a:rPr>
                        <a:t>・鉄道事業者やバス事業者等に対して、</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コード等によるキャッシュレス対応に必要な機器等の整備を引き続き支援</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がさらに普及するよう、事業者間の連携促進への</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働きかけを行うとともに、データ連携やシステム整備等の取組への支援</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90329" y="2670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　</a:t>
            </a:r>
            <a:r>
              <a:rPr kumimoji="1" lang="en-US" altLang="ja-JP" b="1" dirty="0">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官民が連携し、万博来訪者向けの</a:t>
            </a:r>
            <a:r>
              <a:rPr lang="en-US" altLang="ja-JP" sz="1200" dirty="0">
                <a:solidFill>
                  <a:prstClr val="black"/>
                </a:solidFill>
                <a:latin typeface="BIZ UDPゴシック" panose="020B0400000000000000" pitchFamily="50" charset="-128"/>
                <a:ea typeface="BIZ UDPゴシック" panose="020B0400000000000000" pitchFamily="50" charset="-128"/>
              </a:rPr>
              <a:t>MaaS</a:t>
            </a:r>
            <a:r>
              <a:rPr lang="ja-JP" altLang="en-US" sz="1200" dirty="0">
                <a:solidFill>
                  <a:prstClr val="black"/>
                </a:solidFill>
                <a:latin typeface="BIZ UDPゴシック" panose="020B0400000000000000" pitchFamily="50" charset="-128"/>
                <a:ea typeface="BIZ UDPゴシック" panose="020B0400000000000000" pitchFamily="50" charset="-128"/>
              </a:rPr>
              <a:t>を構築。</a:t>
            </a:r>
            <a:r>
              <a:rPr kumimoji="1" lang="ja-JP" altLang="en-US" sz="1200" dirty="0">
                <a:solidFill>
                  <a:prstClr val="black"/>
                </a:solidFill>
                <a:latin typeface="BIZ UDPゴシック" panose="020B0400000000000000" pitchFamily="50" charset="-128"/>
                <a:ea typeface="BIZ UDPゴシック" panose="020B0400000000000000" pitchFamily="50" charset="-128"/>
              </a:rPr>
              <a:t>万博会場へのシャトルバス発着駅や鉄道乗継駅について、</a:t>
            </a:r>
            <a:r>
              <a:rPr kumimoji="1" lang="en-US" altLang="ja-JP" sz="1200" dirty="0">
                <a:solidFill>
                  <a:prstClr val="black"/>
                </a:solidFill>
                <a:latin typeface="BIZ UDPゴシック" panose="020B0400000000000000" pitchFamily="50" charset="-128"/>
                <a:ea typeface="BIZ UDPゴシック" panose="020B0400000000000000" pitchFamily="50" charset="-128"/>
              </a:rPr>
              <a:t>QR</a:t>
            </a:r>
            <a:r>
              <a:rPr kumimoji="1" lang="ja-JP" altLang="en-US" sz="1200" dirty="0">
                <a:solidFill>
                  <a:prstClr val="black"/>
                </a:solidFill>
                <a:latin typeface="BIZ UDPゴシック" panose="020B0400000000000000" pitchFamily="50" charset="-128"/>
                <a:ea typeface="BIZ UDPゴシック" panose="020B0400000000000000" pitchFamily="50" charset="-128"/>
              </a:rPr>
              <a:t>コード等に対応した改札機の整備が完了</a:t>
            </a:r>
            <a:r>
              <a:rPr lang="ja-JP" altLang="en-US" sz="1200" dirty="0">
                <a:solidFill>
                  <a:prstClr val="black"/>
                </a:solidFill>
                <a:latin typeface="BIZ UDPゴシック" panose="020B0400000000000000" pitchFamily="50" charset="-128"/>
                <a:ea typeface="BIZ UDPゴシック" panose="020B0400000000000000" pitchFamily="50" charset="-128"/>
              </a:rPr>
              <a:t>。引き続き、ストレスフリーな移動の実現と、関西一円への周遊を促進する。</a:t>
            </a:r>
          </a:p>
        </p:txBody>
      </p:sp>
      <p:grpSp>
        <p:nvGrpSpPr>
          <p:cNvPr id="32" name="グループ化 31">
            <a:extLst>
              <a:ext uri="{FF2B5EF4-FFF2-40B4-BE49-F238E27FC236}">
                <a16:creationId xmlns:a16="http://schemas.microsoft.com/office/drawing/2014/main" id="{429260F0-9977-4130-8AA9-834A1B74DC7E}"/>
              </a:ext>
            </a:extLst>
          </p:cNvPr>
          <p:cNvGrpSpPr/>
          <p:nvPr/>
        </p:nvGrpSpPr>
        <p:grpSpPr>
          <a:xfrm>
            <a:off x="222945" y="1241425"/>
            <a:ext cx="9720000" cy="389893"/>
            <a:chOff x="491237" y="878538"/>
            <a:chExt cx="6781399" cy="347989"/>
          </a:xfrm>
          <a:solidFill>
            <a:srgbClr val="953735"/>
          </a:solidFill>
        </p:grpSpPr>
        <p:sp>
          <p:nvSpPr>
            <p:cNvPr id="33" name="ホームベース 6">
              <a:extLst>
                <a:ext uri="{FF2B5EF4-FFF2-40B4-BE49-F238E27FC236}">
                  <a16:creationId xmlns:a16="http://schemas.microsoft.com/office/drawing/2014/main" id="{5F7A324B-3908-48AB-845D-74DB8AD1D42E}"/>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34" name="ホームベース 5">
              <a:extLst>
                <a:ext uri="{FF2B5EF4-FFF2-40B4-BE49-F238E27FC236}">
                  <a16:creationId xmlns:a16="http://schemas.microsoft.com/office/drawing/2014/main" id="{FED7C967-F609-48CA-AE63-900269EFFAAC}"/>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35" name="ホームベース 4">
              <a:extLst>
                <a:ext uri="{FF2B5EF4-FFF2-40B4-BE49-F238E27FC236}">
                  <a16:creationId xmlns:a16="http://schemas.microsoft.com/office/drawing/2014/main" id="{7973330D-1318-4097-9233-8664DC911902}"/>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C7EC263B-7D58-4325-A03C-37EC3F54403A}"/>
              </a:ext>
            </a:extLst>
          </p:cNvPr>
          <p:cNvSpPr>
            <a:spLocks noGrp="1"/>
          </p:cNvSpPr>
          <p:nvPr>
            <p:ph type="sldNum" sz="quarter" idx="12"/>
          </p:nvPr>
        </p:nvSpPr>
        <p:spPr/>
        <p:txBody>
          <a:bodyPr/>
          <a:lstStyle/>
          <a:p>
            <a:fld id="{29F2EF1E-626E-4657-9017-205445D3C8E1}" type="slidenum">
              <a:rPr kumimoji="1" lang="ja-JP" altLang="en-US" smtClean="0"/>
              <a:t>25</a:t>
            </a:fld>
            <a:endParaRPr kumimoji="1" lang="ja-JP" altLang="en-US" dirty="0"/>
          </a:p>
        </p:txBody>
      </p:sp>
    </p:spTree>
    <p:extLst>
      <p:ext uri="{BB962C8B-B14F-4D97-AF65-F5344CB8AC3E}">
        <p14:creationId xmlns:p14="http://schemas.microsoft.com/office/powerpoint/2010/main" val="952496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7C965C1B-EBC4-4BB8-BAFE-1AA491D762CC}"/>
              </a:ext>
            </a:extLst>
          </p:cNvPr>
          <p:cNvSpPr/>
          <p:nvPr/>
        </p:nvSpPr>
        <p:spPr>
          <a:xfrm>
            <a:off x="196255" y="731609"/>
            <a:ext cx="55447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938EC4B-01A3-4312-AC78-F98275BB922B}"/>
              </a:ext>
            </a:extLst>
          </p:cNvPr>
          <p:cNvSpPr/>
          <p:nvPr/>
        </p:nvSpPr>
        <p:spPr>
          <a:xfrm>
            <a:off x="416410" y="1494328"/>
            <a:ext cx="9233618" cy="100977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・約</a:t>
            </a:r>
            <a:r>
              <a:rPr lang="en-US" altLang="ja-JP" sz="1400" b="0" dirty="0">
                <a:solidFill>
                  <a:schemeClr val="tx1"/>
                </a:solidFill>
                <a:latin typeface="BIZ UDPゴシック" panose="020B0400000000000000" pitchFamily="50" charset="-128"/>
                <a:ea typeface="BIZ UDPゴシック" panose="020B0400000000000000" pitchFamily="50" charset="-128"/>
              </a:rPr>
              <a:t>60</a:t>
            </a:r>
            <a:r>
              <a:rPr lang="ja-JP" altLang="en-US" sz="1400" b="0" dirty="0">
                <a:solidFill>
                  <a:schemeClr val="tx1"/>
                </a:solidFill>
                <a:latin typeface="BIZ UDPゴシック" panose="020B0400000000000000" pitchFamily="50" charset="-128"/>
                <a:ea typeface="BIZ UDPゴシック" panose="020B0400000000000000" pitchFamily="50" charset="-128"/>
              </a:rPr>
              <a:t>駅への整備費補助により</a:t>
            </a:r>
            <a:r>
              <a:rPr lang="en-US" altLang="ja-JP" sz="1400" b="0" dirty="0">
                <a:solidFill>
                  <a:schemeClr val="tx1"/>
                </a:solidFill>
                <a:latin typeface="BIZ UDPゴシック" panose="020B0400000000000000" pitchFamily="50" charset="-128"/>
                <a:ea typeface="BIZ UDPゴシック" panose="020B0400000000000000" pitchFamily="50" charset="-128"/>
              </a:rPr>
              <a:t>QR</a:t>
            </a:r>
            <a:r>
              <a:rPr lang="ja-JP" altLang="en-US" sz="1400" b="0" dirty="0">
                <a:solidFill>
                  <a:schemeClr val="tx1"/>
                </a:solidFill>
                <a:latin typeface="BIZ UDPゴシック" panose="020B0400000000000000" pitchFamily="50" charset="-128"/>
                <a:ea typeface="BIZ UDPゴシック" panose="020B0400000000000000" pitchFamily="50" charset="-128"/>
              </a:rPr>
              <a:t>コード等キャッシュレス決済環境を整備し、利用者の決済利便性を向上</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・対象駅全てでの</a:t>
            </a:r>
            <a:r>
              <a:rPr lang="en-US" altLang="ja-JP" sz="1400" b="0" dirty="0">
                <a:solidFill>
                  <a:schemeClr val="tx1"/>
                </a:solidFill>
                <a:latin typeface="BIZ UDPゴシック" panose="020B0400000000000000" pitchFamily="50" charset="-128"/>
                <a:ea typeface="BIZ UDPゴシック" panose="020B0400000000000000" pitchFamily="50" charset="-128"/>
              </a:rPr>
              <a:t>QR</a:t>
            </a:r>
            <a:r>
              <a:rPr lang="ja-JP" altLang="en-US" sz="1400" b="0" dirty="0">
                <a:solidFill>
                  <a:schemeClr val="tx1"/>
                </a:solidFill>
                <a:latin typeface="BIZ UDPゴシック" panose="020B0400000000000000" pitchFamily="50" charset="-128"/>
                <a:ea typeface="BIZ UDPゴシック" panose="020B0400000000000000" pitchFamily="50" charset="-128"/>
              </a:rPr>
              <a:t>コード対応改札機整備完了により、統一的な決済システムを構築</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KANSAI </a:t>
            </a:r>
            <a:r>
              <a:rPr lang="en-US" altLang="ja-JP" sz="1400" b="0" dirty="0" err="1">
                <a:solidFill>
                  <a:schemeClr val="tx1"/>
                </a:solidFill>
                <a:latin typeface="BIZ UDPゴシック" panose="020B0400000000000000" pitchFamily="50" charset="-128"/>
                <a:ea typeface="BIZ UDPゴシック" panose="020B0400000000000000" pitchFamily="50" charset="-128"/>
              </a:rPr>
              <a:t>MaaS</a:t>
            </a:r>
            <a:r>
              <a:rPr lang="ja-JP" altLang="en-US" sz="1400" b="0" dirty="0">
                <a:solidFill>
                  <a:schemeClr val="tx1"/>
                </a:solidFill>
                <a:latin typeface="BIZ UDPゴシック" panose="020B0400000000000000" pitchFamily="50" charset="-128"/>
                <a:ea typeface="BIZ UDPゴシック" panose="020B0400000000000000" pitchFamily="50" charset="-128"/>
              </a:rPr>
              <a:t>アプリ」等の展開により関西一円での円滑な移動を実現し、公共交通機関の利用を促進</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Osaka Metro</a:t>
            </a:r>
            <a:r>
              <a:rPr lang="ja-JP" altLang="en-US" sz="1400" b="0" dirty="0">
                <a:solidFill>
                  <a:schemeClr val="tx1"/>
                </a:solidFill>
                <a:latin typeface="BIZ UDPゴシック" panose="020B0400000000000000" pitchFamily="50" charset="-128"/>
                <a:ea typeface="BIZ UDPゴシック" panose="020B0400000000000000" pitchFamily="50" charset="-128"/>
              </a:rPr>
              <a:t>が列車混雑予測や顔認証改札サービスを開始</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7" name="ホームベース 4">
            <a:extLst>
              <a:ext uri="{FF2B5EF4-FFF2-40B4-BE49-F238E27FC236}">
                <a16:creationId xmlns:a16="http://schemas.microsoft.com/office/drawing/2014/main" id="{CBA42EC7-66EB-493D-BE95-8B6F0BD9ED02}"/>
              </a:ext>
            </a:extLst>
          </p:cNvPr>
          <p:cNvSpPr/>
          <p:nvPr/>
        </p:nvSpPr>
        <p:spPr bwMode="gray">
          <a:xfrm>
            <a:off x="158091" y="47726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□万博来訪者向け</a:t>
            </a:r>
            <a:r>
              <a:rPr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lang="ja-JP" altLang="en-US" sz="1400" b="1" dirty="0">
                <a:solidFill>
                  <a:schemeClr val="tx1"/>
                </a:solidFill>
                <a:latin typeface="BIZ UDPゴシック" panose="020B0400000000000000" pitchFamily="50" charset="-128"/>
                <a:ea typeface="BIZ UDPゴシック" panose="020B0400000000000000" pitchFamily="50" charset="-128"/>
              </a:rPr>
              <a:t>構築（</a:t>
            </a:r>
            <a:r>
              <a:rPr lang="en-US" altLang="ja-JP" sz="1400" b="1" dirty="0">
                <a:solidFill>
                  <a:schemeClr val="tx1"/>
                </a:solidFill>
                <a:latin typeface="BIZ UDPゴシック" panose="020B0400000000000000" pitchFamily="50" charset="-128"/>
                <a:ea typeface="BIZ UDPゴシック" panose="020B0400000000000000" pitchFamily="50" charset="-128"/>
              </a:rPr>
              <a:t>KANSAI </a:t>
            </a:r>
            <a:r>
              <a:rPr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lang="ja-JP" altLang="en-US" sz="1400" b="1" dirty="0">
                <a:solidFill>
                  <a:schemeClr val="tx1"/>
                </a:solidFill>
                <a:latin typeface="BIZ UDPゴシック" panose="020B0400000000000000" pitchFamily="50" charset="-128"/>
                <a:ea typeface="BIZ UDPゴシック" panose="020B0400000000000000" pitchFamily="50" charset="-128"/>
              </a:rPr>
              <a:t>等）　</a:t>
            </a:r>
          </a:p>
        </p:txBody>
      </p:sp>
      <p:sp>
        <p:nvSpPr>
          <p:cNvPr id="39" name="正方形/長方形 38">
            <a:extLst>
              <a:ext uri="{FF2B5EF4-FFF2-40B4-BE49-F238E27FC236}">
                <a16:creationId xmlns:a16="http://schemas.microsoft.com/office/drawing/2014/main" id="{177B6B87-09A9-4DFB-A6B9-990C4B002841}"/>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　</a:t>
            </a:r>
            <a:r>
              <a:rPr kumimoji="1" lang="en-US" altLang="ja-JP" b="1" dirty="0" err="1">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5D90489D-6BBF-45A2-BDE7-268E54101351}"/>
              </a:ext>
            </a:extLst>
          </p:cNvPr>
          <p:cNvSpPr/>
          <p:nvPr/>
        </p:nvSpPr>
        <p:spPr>
          <a:xfrm>
            <a:off x="320129" y="3067819"/>
            <a:ext cx="4615836" cy="3596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indent="-8731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indent="-87313"/>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促進による利用者の移動利便性向上</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87313" indent="-87313"/>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促進事業費補助」創設により約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60</a:t>
            </a:r>
            <a:r>
              <a:rPr kumimoji="1" lang="ja-JP" altLang="en-US" sz="1200" dirty="0">
                <a:solidFill>
                  <a:schemeClr val="tx1"/>
                </a:solidFill>
                <a:latin typeface="BIZ UDPゴシック" panose="020B0400000000000000" pitchFamily="50" charset="-128"/>
                <a:ea typeface="BIZ UDPゴシック" panose="020B0400000000000000" pitchFamily="50" charset="-128"/>
              </a:rPr>
              <a:t>駅における</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コード等キャッシュレス機器の整備を支援することで、万博来場者を</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はじめとする公共交通機関利用者の決済利便性を大幅に向上</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させ、関西全体でのスムーズかつ統一的な移動環境を実現</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・補助活用と鉄道事業者の自助努力により対象駅全てで</a:t>
            </a:r>
            <a:r>
              <a:rPr kumimoji="1" lang="en-US" altLang="ja-JP" sz="1200" dirty="0">
                <a:solidFill>
                  <a:schemeClr val="tx1"/>
                </a:solidFill>
                <a:latin typeface="BIZ UDPゴシック" panose="020B0400000000000000" pitchFamily="50" charset="-128"/>
                <a:ea typeface="BIZ UDPゴシック" panose="020B0400000000000000" pitchFamily="50" charset="-128"/>
              </a:rPr>
              <a:t>QR</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コード対応改札機の整備を完了し、関西圏における統一的なキャッシュレス決済環境を構築して、利用者の乗車手続きの</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簡素化と移動時間の短縮を実現</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7313"/>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KANSAI </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アプリ」や</a:t>
            </a:r>
            <a:r>
              <a:rPr kumimoji="1" lang="ja-JP" altLang="en-US" sz="1200" dirty="0">
                <a:solidFill>
                  <a:schemeClr val="tx1"/>
                </a:solidFill>
                <a:latin typeface="BIZ UDPゴシック" panose="020B0400000000000000" pitchFamily="50" charset="-128"/>
                <a:ea typeface="BIZ UDPゴシック"/>
              </a:rPr>
              <a:t>「スルッと</a:t>
            </a:r>
            <a:r>
              <a:rPr kumimoji="1" lang="en-US" altLang="ja-JP" sz="1200" dirty="0" err="1">
                <a:solidFill>
                  <a:schemeClr val="tx1"/>
                </a:solidFill>
                <a:latin typeface="BIZ UDPゴシック" panose="020B0400000000000000" pitchFamily="50" charset="-128"/>
                <a:ea typeface="BIZ UDPゴシック"/>
              </a:rPr>
              <a:t>QRtto</a:t>
            </a:r>
            <a:r>
              <a:rPr kumimoji="1" lang="en-US" altLang="ja-JP" sz="1200" dirty="0">
                <a:solidFill>
                  <a:schemeClr val="tx1"/>
                </a:solidFill>
                <a:latin typeface="BIZ UDPゴシック" panose="020B0400000000000000" pitchFamily="50" charset="-128"/>
                <a:ea typeface="BIZ UDPゴシック"/>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等の</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取組展開により、スマートフォンによる統一的な決済・移動支援</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システムを構築し、関西一円での利用者の移動利便性向上と</a:t>
            </a:r>
            <a:br>
              <a:rPr kumimoji="1" lang="en-US" altLang="ja-JP" sz="1200" dirty="0">
                <a:solidFill>
                  <a:schemeClr val="tx1"/>
                </a:solidFill>
                <a:latin typeface="BIZ UDPゴシック" panose="020B0400000000000000" pitchFamily="50" charset="-128"/>
                <a:ea typeface="BIZ UDPゴシック" panose="020B0400000000000000" pitchFamily="50" charset="-128"/>
              </a:rPr>
            </a:br>
            <a:r>
              <a:rPr kumimoji="1" lang="ja-JP" altLang="en-US" sz="1200" dirty="0">
                <a:solidFill>
                  <a:schemeClr val="tx1"/>
                </a:solidFill>
                <a:latin typeface="BIZ UDPゴシック" panose="020B0400000000000000" pitchFamily="50" charset="-128"/>
                <a:ea typeface="BIZ UDPゴシック" panose="020B0400000000000000" pitchFamily="50" charset="-128"/>
              </a:rPr>
              <a:t>公共交通機関の利用を促進</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indent="-87313"/>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87313" indent="-87313"/>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9F7510C6-DE0E-408D-ACC4-740F812D3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0505" y="2942445"/>
            <a:ext cx="2065141" cy="1662613"/>
          </a:xfrm>
          <a:prstGeom prst="rect">
            <a:avLst/>
          </a:prstGeom>
        </p:spPr>
      </p:pic>
      <p:sp>
        <p:nvSpPr>
          <p:cNvPr id="19" name="テキスト ボックス 18">
            <a:extLst>
              <a:ext uri="{FF2B5EF4-FFF2-40B4-BE49-F238E27FC236}">
                <a16:creationId xmlns:a16="http://schemas.microsoft.com/office/drawing/2014/main" id="{EE63A17E-4BE2-4961-AEB2-0E5A790D7768}"/>
              </a:ext>
            </a:extLst>
          </p:cNvPr>
          <p:cNvSpPr txBox="1"/>
          <p:nvPr/>
        </p:nvSpPr>
        <p:spPr>
          <a:xfrm>
            <a:off x="5134768" y="4620200"/>
            <a:ext cx="2127785" cy="553998"/>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クレジットカードのタッチ決済、</a:t>
            </a:r>
            <a:endParaRPr kumimoji="1" lang="en-US" altLang="ja-JP" sz="1000" dirty="0">
              <a:latin typeface="BIZ UDPゴシック" panose="020B0400000000000000" pitchFamily="50" charset="-128"/>
              <a:ea typeface="BIZ UDPゴシック" panose="020B0400000000000000" pitchFamily="50" charset="-128"/>
            </a:endParaRPr>
          </a:p>
          <a:p>
            <a:pPr algn="ctr"/>
            <a:r>
              <a:rPr kumimoji="1" lang="ja-JP" altLang="en-US" sz="1000" dirty="0">
                <a:latin typeface="BIZ UDPゴシック" panose="020B0400000000000000" pitchFamily="50" charset="-128"/>
                <a:ea typeface="BIZ UDPゴシック" panose="020B0400000000000000" pitchFamily="50" charset="-128"/>
              </a:rPr>
              <a:t>　</a:t>
            </a:r>
            <a:r>
              <a:rPr kumimoji="1" lang="en-US" altLang="ja-JP" sz="1000" dirty="0">
                <a:latin typeface="BIZ UDPゴシック" panose="020B0400000000000000" pitchFamily="50" charset="-128"/>
                <a:ea typeface="BIZ UDPゴシック" panose="020B0400000000000000" pitchFamily="50" charset="-128"/>
              </a:rPr>
              <a:t>QR</a:t>
            </a:r>
            <a:r>
              <a:rPr kumimoji="1" lang="ja-JP" altLang="en-US" sz="1000" dirty="0">
                <a:latin typeface="BIZ UDPゴシック" panose="020B0400000000000000" pitchFamily="50" charset="-128"/>
                <a:ea typeface="BIZ UDPゴシック" panose="020B0400000000000000" pitchFamily="50" charset="-128"/>
              </a:rPr>
              <a:t>コード対応された自動改札機</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提供：近畿日本鉄道株式会社</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8D13D5F1-7258-42C4-8325-B44C24E6AC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4182" y="2951814"/>
            <a:ext cx="1793252" cy="1668386"/>
          </a:xfrm>
          <a:prstGeom prst="rect">
            <a:avLst/>
          </a:prstGeom>
        </p:spPr>
      </p:pic>
      <p:sp>
        <p:nvSpPr>
          <p:cNvPr id="21" name="テキスト ボックス 20">
            <a:extLst>
              <a:ext uri="{FF2B5EF4-FFF2-40B4-BE49-F238E27FC236}">
                <a16:creationId xmlns:a16="http://schemas.microsoft.com/office/drawing/2014/main" id="{5894E2B2-E6EC-4B44-ACC1-FEBEAE4A607C}"/>
              </a:ext>
            </a:extLst>
          </p:cNvPr>
          <p:cNvSpPr txBox="1"/>
          <p:nvPr/>
        </p:nvSpPr>
        <p:spPr>
          <a:xfrm>
            <a:off x="7251587" y="4692274"/>
            <a:ext cx="2398441" cy="400110"/>
          </a:xfrm>
          <a:prstGeom prst="rect">
            <a:avLst/>
          </a:prstGeom>
          <a:noFill/>
        </p:spPr>
        <p:txBody>
          <a:bodyPr wrap="square" rtlCol="0">
            <a:spAutoFit/>
          </a:bodyPr>
          <a:lstStyle/>
          <a:p>
            <a:pPr algn="ctr"/>
            <a:r>
              <a:rPr kumimoji="1" lang="en-US" altLang="ja-JP" sz="1000" dirty="0">
                <a:latin typeface="BIZ UDPゴシック" panose="020B0400000000000000" pitchFamily="50" charset="-128"/>
                <a:ea typeface="BIZ UDPゴシック" panose="020B0400000000000000" pitchFamily="50" charset="-128"/>
              </a:rPr>
              <a:t>QR</a:t>
            </a:r>
            <a:r>
              <a:rPr kumimoji="1" lang="ja-JP" altLang="en-US" sz="1000" dirty="0">
                <a:latin typeface="BIZ UDPゴシック" panose="020B0400000000000000" pitchFamily="50" charset="-128"/>
                <a:ea typeface="BIZ UDPゴシック" panose="020B0400000000000000" pitchFamily="50" charset="-128"/>
              </a:rPr>
              <a:t>コード対応された自動改札機</a:t>
            </a:r>
            <a:endParaRPr kumimoji="1"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提供：西日本旅客鉄道株式会社</a:t>
            </a:r>
            <a:endParaRPr kumimoji="1" lang="ja-JP" altLang="en-US" sz="1000" dirty="0">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E480B57D-6BEB-4198-9750-9B39E1AA0C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0505" y="5339826"/>
            <a:ext cx="2071082" cy="1459739"/>
          </a:xfrm>
          <a:prstGeom prst="rect">
            <a:avLst/>
          </a:prstGeom>
        </p:spPr>
      </p:pic>
      <p:pic>
        <p:nvPicPr>
          <p:cNvPr id="23" name="図 22">
            <a:extLst>
              <a:ext uri="{FF2B5EF4-FFF2-40B4-BE49-F238E27FC236}">
                <a16:creationId xmlns:a16="http://schemas.microsoft.com/office/drawing/2014/main" id="{514CE258-2F0B-4339-84CF-405EA84AEB3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92126" y="5217358"/>
            <a:ext cx="2055308" cy="1554953"/>
          </a:xfrm>
          <a:prstGeom prst="rect">
            <a:avLst/>
          </a:prstGeom>
        </p:spPr>
      </p:pic>
      <p:sp>
        <p:nvSpPr>
          <p:cNvPr id="38" name="テキスト ボックス 37">
            <a:extLst>
              <a:ext uri="{FF2B5EF4-FFF2-40B4-BE49-F238E27FC236}">
                <a16:creationId xmlns:a16="http://schemas.microsoft.com/office/drawing/2014/main" id="{92727C56-D94B-4624-9D80-3F8F7FFCA1CF}"/>
              </a:ext>
            </a:extLst>
          </p:cNvPr>
          <p:cNvSpPr txBox="1"/>
          <p:nvPr/>
        </p:nvSpPr>
        <p:spPr>
          <a:xfrm>
            <a:off x="5899307" y="6826819"/>
            <a:ext cx="2970233" cy="246221"/>
          </a:xfrm>
          <a:prstGeom prst="rect">
            <a:avLst/>
          </a:prstGeom>
          <a:noFill/>
        </p:spPr>
        <p:txBody>
          <a:bodyPr wrap="square" rtlCol="0">
            <a:spAutoFit/>
          </a:bodyPr>
          <a:lstStyle/>
          <a:p>
            <a:r>
              <a:rPr kumimoji="1" lang="en-US" altLang="ja-JP" sz="1000" dirty="0">
                <a:latin typeface="BIZ UDPゴシック" panose="020B0400000000000000" pitchFamily="50" charset="-128"/>
                <a:ea typeface="BIZ UDPゴシック" panose="020B0400000000000000" pitchFamily="50" charset="-128"/>
              </a:rPr>
              <a:t>KANSAI</a:t>
            </a:r>
            <a:r>
              <a:rPr kumimoji="1" lang="ja-JP" altLang="en-US" sz="1000" dirty="0">
                <a:latin typeface="BIZ UDPゴシック" panose="020B0400000000000000" pitchFamily="50" charset="-128"/>
                <a:ea typeface="BIZ UDPゴシック" panose="020B0400000000000000" pitchFamily="50" charset="-128"/>
              </a:rPr>
              <a:t>　</a:t>
            </a:r>
            <a:r>
              <a:rPr lang="en-US" altLang="ja-JP" sz="1000" dirty="0" err="1">
                <a:latin typeface="BIZ UDPゴシック" panose="020B0400000000000000" pitchFamily="50" charset="-128"/>
                <a:ea typeface="BIZ UDPゴシック" panose="020B0400000000000000" pitchFamily="50" charset="-128"/>
              </a:rPr>
              <a:t>MaaS</a:t>
            </a:r>
            <a:r>
              <a:rPr lang="ja-JP" altLang="en-US" sz="1000" dirty="0">
                <a:latin typeface="BIZ UDPゴシック" panose="020B0400000000000000" pitchFamily="50" charset="-128"/>
                <a:ea typeface="BIZ UDPゴシック" panose="020B0400000000000000" pitchFamily="50" charset="-128"/>
              </a:rPr>
              <a:t> 、スルッと</a:t>
            </a:r>
            <a:r>
              <a:rPr kumimoji="1" lang="en-US" altLang="ja-JP" sz="1000" dirty="0" err="1">
                <a:latin typeface="BIZ UDPゴシック" panose="020B0400000000000000" pitchFamily="50" charset="-128"/>
                <a:ea typeface="BIZ UDPゴシック"/>
              </a:rPr>
              <a:t>QRtto</a:t>
            </a:r>
            <a:r>
              <a:rPr lang="ja-JP" altLang="en-US" sz="1000" dirty="0">
                <a:latin typeface="BIZ UDPゴシック" panose="020B0400000000000000" pitchFamily="50" charset="-128"/>
                <a:ea typeface="BIZ UDPゴシック" panose="020B0400000000000000" pitchFamily="50" charset="-128"/>
              </a:rPr>
              <a:t>の取組</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25C46A70-C713-4081-A3FF-265E5AB92FF0}"/>
              </a:ext>
            </a:extLst>
          </p:cNvPr>
          <p:cNvSpPr>
            <a:spLocks noGrp="1"/>
          </p:cNvSpPr>
          <p:nvPr>
            <p:ph type="sldNum" sz="quarter" idx="12"/>
          </p:nvPr>
        </p:nvSpPr>
        <p:spPr/>
        <p:txBody>
          <a:bodyPr/>
          <a:lstStyle/>
          <a:p>
            <a:fld id="{29F2EF1E-626E-4657-9017-205445D3C8E1}" type="slidenum">
              <a:rPr kumimoji="1" lang="ja-JP" altLang="en-US" smtClean="0"/>
              <a:t>26</a:t>
            </a:fld>
            <a:endParaRPr kumimoji="1" lang="ja-JP" altLang="en-US" dirty="0"/>
          </a:p>
        </p:txBody>
      </p:sp>
      <p:sp>
        <p:nvSpPr>
          <p:cNvPr id="17" name="楕円 16">
            <a:extLst>
              <a:ext uri="{FF2B5EF4-FFF2-40B4-BE49-F238E27FC236}">
                <a16:creationId xmlns:a16="http://schemas.microsoft.com/office/drawing/2014/main" id="{F306AD38-A390-4545-BD28-544905A6B844}"/>
              </a:ext>
            </a:extLst>
          </p:cNvPr>
          <p:cNvSpPr/>
          <p:nvPr/>
        </p:nvSpPr>
        <p:spPr>
          <a:xfrm>
            <a:off x="158091" y="94929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A3B76446-6E1C-418A-9DAC-4B81CC79A10F}"/>
              </a:ext>
            </a:extLst>
          </p:cNvPr>
          <p:cNvSpPr/>
          <p:nvPr/>
        </p:nvSpPr>
        <p:spPr>
          <a:xfrm>
            <a:off x="180312" y="270860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11277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577203007"/>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28816">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□府域の路線バスの５割を</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バスに（更新分）</a:t>
                      </a:r>
                      <a:endParaRPr kumimoji="1" lang="en-US" altLang="ja-JP" sz="5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・万博を契機に</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バスの導入が</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　進展</a:t>
                      </a:r>
                    </a:p>
                    <a:p>
                      <a:pPr marL="84138" indent="-84138">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バスの導入状況に合わせて、バス対応の充電設備、水素ステーションの整備が進展</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船の実用化</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EV</a:t>
                      </a: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FC</a:t>
                      </a:r>
                      <a:r>
                        <a:rPr kumimoji="1" lang="ja-JP" altLang="en-US" sz="1050" dirty="0">
                          <a:solidFill>
                            <a:schemeClr val="tx1"/>
                          </a:solidFill>
                          <a:latin typeface="BIZ UDPゴシック" panose="020B0400000000000000" pitchFamily="50" charset="-128"/>
                          <a:ea typeface="BIZ UDPゴシック" panose="020B0400000000000000" pitchFamily="50" charset="-128"/>
                        </a:rPr>
                        <a:t>船が海上輸送や観光用などで</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　運航</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lang="ja-JP" altLang="en-US" sz="1050" dirty="0">
                          <a:solidFill>
                            <a:schemeClr val="tx1"/>
                          </a:solidFill>
                          <a:latin typeface="BIZ UDPゴシック" panose="020B0400000000000000" pitchFamily="50" charset="-128"/>
                          <a:ea typeface="BIZ UDPゴシック" panose="020B0400000000000000" pitchFamily="50" charset="-128"/>
                        </a:rPr>
                        <a:t>水素及び電気のバンカリング設備</a:t>
                      </a:r>
                      <a:r>
                        <a:rPr kumimoji="1" lang="ja-JP" altLang="en-US" sz="1050" dirty="0">
                          <a:solidFill>
                            <a:schemeClr val="tx1"/>
                          </a:solidFill>
                          <a:latin typeface="BIZ UDPゴシック" panose="020B0400000000000000" pitchFamily="50" charset="-128"/>
                          <a:ea typeface="BIZ UDPゴシック" panose="020B0400000000000000" pitchFamily="50" charset="-128"/>
                        </a:rPr>
                        <a:t>の導入が進展</a:t>
                      </a:r>
                      <a:endParaRPr kumimoji="1" lang="en-US" altLang="ja-JP" sz="1050" strike="sngStrik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□万博を契機に府域で</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バスを導入</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▶万博を契機として府域の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バスが増加</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（令和</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年度に更新した</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路線バスの約５割が</a:t>
                      </a:r>
                      <a:r>
                        <a:rPr lang="en-US" altLang="ja-JP" sz="1100" strike="noStrike" baseline="0" dirty="0">
                          <a:solidFill>
                            <a:schemeClr val="tx1"/>
                          </a:solidFill>
                          <a:latin typeface="BIZ UDPゴシック" panose="020B0400000000000000" pitchFamily="50" charset="-128"/>
                          <a:ea typeface="BIZ UDPゴシック" panose="020B0400000000000000" pitchFamily="50" charset="-128"/>
                        </a:rPr>
                        <a:t>EV</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a:t>
                      </a:r>
                      <a:r>
                        <a:rPr lang="en-US" altLang="ja-JP" sz="1100" strike="noStrike" baseline="0" dirty="0">
                          <a:solidFill>
                            <a:schemeClr val="tx1"/>
                          </a:solidFill>
                          <a:latin typeface="BIZ UDPゴシック" panose="020B0400000000000000" pitchFamily="50" charset="-128"/>
                          <a:ea typeface="BIZ UDPゴシック" panose="020B0400000000000000" pitchFamily="50" charset="-128"/>
                        </a:rPr>
                        <a:t>FC</a:t>
                      </a:r>
                      <a:r>
                        <a:rPr lang="ja-JP" altLang="en-US" sz="1100" strike="noStrike" baseline="0" dirty="0">
                          <a:solidFill>
                            <a:schemeClr val="tx1"/>
                          </a:solidFill>
                          <a:latin typeface="BIZ UDPゴシック" panose="020B0400000000000000" pitchFamily="50" charset="-128"/>
                          <a:ea typeface="BIZ UDPゴシック" panose="020B0400000000000000" pitchFamily="50" charset="-128"/>
                        </a:rPr>
                        <a:t>バス、</a:t>
                      </a:r>
                      <a:r>
                        <a:rPr lang="ja-JP" altLang="en-US" sz="1100" dirty="0">
                          <a:solidFill>
                            <a:schemeClr val="tx1"/>
                          </a:solidFill>
                          <a:latin typeface="BIZ UDPゴシック" panose="020B0400000000000000" pitchFamily="50" charset="-128"/>
                          <a:ea typeface="BIZ UDPゴシック" panose="020B0400000000000000" pitchFamily="50" charset="-128"/>
                        </a:rPr>
                        <a:t>令和６年度末時点で大阪府内を</a:t>
                      </a:r>
                      <a:r>
                        <a:rPr lang="en-US" altLang="ja-JP" sz="1100" dirty="0">
                          <a:solidFill>
                            <a:schemeClr val="tx1"/>
                          </a:solidFill>
                          <a:latin typeface="BIZ UDPゴシック" panose="020B0400000000000000" pitchFamily="50" charset="-128"/>
                          <a:ea typeface="BIZ UDPゴシック" panose="020B0400000000000000" pitchFamily="50" charset="-128"/>
                        </a:rPr>
                        <a:t>EV</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FC</a:t>
                      </a:r>
                      <a:r>
                        <a:rPr lang="ja-JP" altLang="en-US" sz="1100" dirty="0">
                          <a:solidFill>
                            <a:schemeClr val="tx1"/>
                          </a:solidFill>
                          <a:latin typeface="BIZ UDPゴシック" panose="020B0400000000000000" pitchFamily="50" charset="-128"/>
                          <a:ea typeface="BIZ UDPゴシック" panose="020B0400000000000000" pitchFamily="50" charset="-128"/>
                        </a:rPr>
                        <a:t>バス</a:t>
                      </a:r>
                      <a:r>
                        <a:rPr lang="en-US" altLang="ja-JP" sz="1100" dirty="0">
                          <a:solidFill>
                            <a:schemeClr val="tx1"/>
                          </a:solidFill>
                          <a:latin typeface="BIZ UDPゴシック" panose="020B0400000000000000" pitchFamily="50" charset="-128"/>
                          <a:ea typeface="BIZ UDPゴシック" panose="020B0400000000000000" pitchFamily="50" charset="-128"/>
                        </a:rPr>
                        <a:t>225</a:t>
                      </a:r>
                      <a:r>
                        <a:rPr lang="ja-JP" altLang="en-US" sz="1100" dirty="0">
                          <a:solidFill>
                            <a:schemeClr val="tx1"/>
                          </a:solidFill>
                          <a:latin typeface="BIZ UDPゴシック" panose="020B0400000000000000" pitchFamily="50" charset="-128"/>
                          <a:ea typeface="BIZ UDPゴシック" panose="020B0400000000000000" pitchFamily="50" charset="-128"/>
                        </a:rPr>
                        <a:t>台が走行）</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バスに対応した充電設備等の整備が進展（</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バス充電設備（府市補助分）：急速充電設備</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▶環境負荷軽減を実現するため、</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対応した充電設備整備（急速充電器</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475</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口、</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普通充電器</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1,603</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口）により、持続可能な交通インフラ基盤を構築</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バスについては、路線バス２台および日本初の観光バス１台の導入が実現。水素エネルギー活用による公共交通の脱炭素化を先駆的に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推進し、万博ツアー等での実用性実証を通じて</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次世代モビリティの社会受容性を向上</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□万博へのアクセスとして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船を運航</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船運用により水素燃料船舶の運航実績とノウハウを蓄積し、海上交通での水素</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エネルギー活用技術の実用化を社会へ</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PR</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□府域での</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FC</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バスやゼロエミッションモビリティの導入を通じ、脱炭素かつ利便性や付加価値にもつながるまちづくりをめざす</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バス走行に伴う</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削減効果の把握とイベント等での発信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バスの導入状況に合わせて、バス対応の充電設備、水素ステーションの整備を促進（水素ステーションの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マルチ化などによるステーション需要の創出など）</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をはじめとしたモビリティ導入による物流の脱炭素化を通じた、府内製品の付加価値向上のための戦略的な取組の検討</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万博で披露された「走行中ワイヤレス給電」の社会実装に</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向けた取組の検討</a:t>
                      </a: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・水素モビリティの利活用拡大にむけた機器の開発と</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製品化の促進</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◆国への要望事項</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モビリティの導入及び水素ステーション整備への財政支援</a:t>
                      </a: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バス等の運送事業者等の負担軽減につながるランニングコストへの財政支援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・多様なモビリティの実現のため、走行中ワイヤレス給電など万博で披露されたモビリティ関連の技術開発への財政支援 </a:t>
                      </a:r>
                    </a:p>
                    <a:p>
                      <a:pPr marL="84138" marR="0" lvl="0" indent="-841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船の実証事業に対する財政支援 </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温室効果ガス（ＣＯ</a:t>
            </a:r>
            <a:r>
              <a:rPr kumimoji="0" lang="ja-JP" altLang="en-US" sz="12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２</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）の排出削減に向けては、ゼロエミッションモビリティを幅広く普及させることが重要である。万博会場へのアクセス等においては、</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バスや、</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船を活用</a:t>
            </a:r>
            <a:r>
              <a:rPr lang="ja-JP" altLang="en-US" sz="1200" dirty="0">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今後も広く大阪・関西への拡大をめざす。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720000"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65DD4324-F1B5-4C5C-9301-1427BB47FD9E}"/>
              </a:ext>
            </a:extLst>
          </p:cNvPr>
          <p:cNvSpPr>
            <a:spLocks noGrp="1"/>
          </p:cNvSpPr>
          <p:nvPr>
            <p:ph type="sldNum" sz="quarter" idx="12"/>
          </p:nvPr>
        </p:nvSpPr>
        <p:spPr/>
        <p:txBody>
          <a:bodyPr/>
          <a:lstStyle/>
          <a:p>
            <a:fld id="{29F2EF1E-626E-4657-9017-205445D3C8E1}" type="slidenum">
              <a:rPr kumimoji="1" lang="ja-JP" altLang="en-US" smtClean="0"/>
              <a:t>27</a:t>
            </a:fld>
            <a:endParaRPr kumimoji="1" lang="ja-JP" altLang="en-US"/>
          </a:p>
        </p:txBody>
      </p:sp>
    </p:spTree>
    <p:extLst>
      <p:ext uri="{BB962C8B-B14F-4D97-AF65-F5344CB8AC3E}">
        <p14:creationId xmlns:p14="http://schemas.microsoft.com/office/powerpoint/2010/main" val="342310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05C5306-FE7D-4291-B884-AD0BEF331C0F}"/>
              </a:ext>
            </a:extLst>
          </p:cNvPr>
          <p:cNvSpPr/>
          <p:nvPr/>
        </p:nvSpPr>
        <p:spPr>
          <a:xfrm>
            <a:off x="6115916" y="6688672"/>
            <a:ext cx="1890777" cy="2749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FC</a:t>
            </a:r>
            <a:r>
              <a:rPr lang="ja-JP" altLang="en-US" sz="1000" dirty="0">
                <a:solidFill>
                  <a:schemeClr val="tx1"/>
                </a:solidFill>
                <a:latin typeface="BIZ UDPゴシック" panose="020B0400000000000000" pitchFamily="50" charset="-128"/>
                <a:ea typeface="BIZ UDPゴシック" panose="020B0400000000000000" pitchFamily="50" charset="-128"/>
              </a:rPr>
              <a:t>マイクロバス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提供：関西エアポート株式会社</a:t>
            </a:r>
          </a:p>
        </p:txBody>
      </p:sp>
      <p:pic>
        <p:nvPicPr>
          <p:cNvPr id="20" name="図 19">
            <a:extLst>
              <a:ext uri="{FF2B5EF4-FFF2-40B4-BE49-F238E27FC236}">
                <a16:creationId xmlns:a16="http://schemas.microsoft.com/office/drawing/2014/main" id="{DC48A87D-9165-4FFF-ADD2-7233C0D5CB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4932" y="3265045"/>
            <a:ext cx="1786285" cy="1235737"/>
          </a:xfrm>
          <a:prstGeom prst="rect">
            <a:avLst/>
          </a:prstGeom>
        </p:spPr>
      </p:pic>
      <p:pic>
        <p:nvPicPr>
          <p:cNvPr id="21" name="図 20">
            <a:extLst>
              <a:ext uri="{FF2B5EF4-FFF2-40B4-BE49-F238E27FC236}">
                <a16:creationId xmlns:a16="http://schemas.microsoft.com/office/drawing/2014/main" id="{64248982-3BF6-40D5-BCBF-BC0E3617B7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9699" y="3265643"/>
            <a:ext cx="1820149" cy="1235737"/>
          </a:xfrm>
          <a:prstGeom prst="rect">
            <a:avLst/>
          </a:prstGeom>
        </p:spPr>
      </p:pic>
      <p:pic>
        <p:nvPicPr>
          <p:cNvPr id="23" name="図 22">
            <a:extLst>
              <a:ext uri="{FF2B5EF4-FFF2-40B4-BE49-F238E27FC236}">
                <a16:creationId xmlns:a16="http://schemas.microsoft.com/office/drawing/2014/main" id="{5CC62C00-1660-4C66-8446-D26501ABAE6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70870" y="5157803"/>
            <a:ext cx="1789536" cy="1458668"/>
          </a:xfrm>
          <a:prstGeom prst="rect">
            <a:avLst/>
          </a:prstGeom>
        </p:spPr>
      </p:pic>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605484"/>
            <a:ext cx="358382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276891"/>
            <a:ext cx="9342460" cy="140849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・万博を契機として府域の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バスが増加</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（令和</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年度に更新した路線バスの約５割が</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バス、令和６年度末時点で</a:t>
            </a:r>
            <a:r>
              <a:rPr lang="ja-JP" altLang="en-US" sz="1400" dirty="0">
                <a:solidFill>
                  <a:schemeClr val="tx1"/>
                </a:solidFill>
                <a:latin typeface="BIZ UDPゴシック" panose="020B0400000000000000" pitchFamily="50" charset="-128"/>
                <a:ea typeface="BIZ UDPゴシック" panose="020B0400000000000000" pitchFamily="50" charset="-128"/>
              </a:rPr>
              <a:t>大阪府内を</a:t>
            </a:r>
            <a:r>
              <a:rPr lang="en-US" altLang="ja-JP" sz="1400" dirty="0">
                <a:solidFill>
                  <a:schemeClr val="tx1"/>
                </a:solidFill>
                <a:latin typeface="BIZ UDPゴシック" panose="020B0400000000000000" pitchFamily="50" charset="-128"/>
                <a:ea typeface="BIZ UDPゴシック" panose="020B0400000000000000" pitchFamily="50" charset="-128"/>
              </a:rPr>
              <a:t>EV</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FC</a:t>
            </a:r>
            <a:r>
              <a:rPr lang="ja-JP" altLang="en-US" sz="1400" dirty="0">
                <a:solidFill>
                  <a:schemeClr val="tx1"/>
                </a:solidFill>
                <a:latin typeface="BIZ UDPゴシック" panose="020B0400000000000000" pitchFamily="50" charset="-128"/>
                <a:ea typeface="BIZ UDPゴシック" panose="020B0400000000000000" pitchFamily="50" charset="-128"/>
              </a:rPr>
              <a:t>バス</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225</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台が</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走行）　</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・万博を契機として</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バスに対応した充電設備の整備が進展（</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バス充電設備（府市補助分）：急速充電設備</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46</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a:t>
            </a:r>
            <a:endParaRPr kumimoji="0" lang="en-US" altLang="ja-JP" sz="1400" b="0" i="0" u="none" strike="dbl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ついては、路線バス２台および日本初の観光バス１台の導入が実現、水素エネルギー活用による公共交通の脱炭素化を先駆的に推進し、万博ツアー等での実用性実証を通じて次世代モビリティの社会受容性を向上</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382201"/>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a:solidFill>
                  <a:schemeClr val="tx1"/>
                </a:solidFill>
                <a:latin typeface="BIZ UDPゴシック" panose="020B0400000000000000" pitchFamily="50" charset="-128"/>
                <a:ea typeface="BIZ UDPゴシック" panose="020B0400000000000000" pitchFamily="50" charset="-128"/>
              </a:rPr>
              <a:t>□万博を契機に府域で</a:t>
            </a:r>
            <a:r>
              <a:rPr lang="en-US" altLang="ja-JP" sz="1400" b="1">
                <a:solidFill>
                  <a:schemeClr val="tx1"/>
                </a:solidFill>
                <a:latin typeface="BIZ UDPゴシック" panose="020B0400000000000000" pitchFamily="50" charset="-128"/>
                <a:ea typeface="BIZ UDPゴシック" panose="020B0400000000000000" pitchFamily="50" charset="-128"/>
              </a:rPr>
              <a:t>EV</a:t>
            </a:r>
            <a:r>
              <a:rPr lang="ja-JP" altLang="en-US" sz="1400" b="1">
                <a:solidFill>
                  <a:schemeClr val="tx1"/>
                </a:solidFill>
                <a:latin typeface="BIZ UDPゴシック" panose="020B0400000000000000" pitchFamily="50" charset="-128"/>
                <a:ea typeface="BIZ UDPゴシック" panose="020B0400000000000000" pitchFamily="50" charset="-128"/>
              </a:rPr>
              <a:t>・</a:t>
            </a:r>
            <a:r>
              <a:rPr lang="en-US" altLang="ja-JP" sz="1400" b="1">
                <a:solidFill>
                  <a:schemeClr val="tx1"/>
                </a:solidFill>
                <a:latin typeface="BIZ UDPゴシック" panose="020B0400000000000000" pitchFamily="50" charset="-128"/>
                <a:ea typeface="BIZ UDPゴシック" panose="020B0400000000000000" pitchFamily="50" charset="-128"/>
              </a:rPr>
              <a:t>FC</a:t>
            </a:r>
            <a:r>
              <a:rPr lang="ja-JP" altLang="en-US" sz="1400" b="1">
                <a:solidFill>
                  <a:schemeClr val="tx1"/>
                </a:solidFill>
                <a:latin typeface="BIZ UDPゴシック" panose="020B0400000000000000" pitchFamily="50" charset="-128"/>
                <a:ea typeface="BIZ UDPゴシック" panose="020B0400000000000000" pitchFamily="50" charset="-128"/>
              </a:rPr>
              <a:t>バスを導入</a:t>
            </a:r>
          </a:p>
        </p:txBody>
      </p:sp>
      <p:sp>
        <p:nvSpPr>
          <p:cNvPr id="32" name="正方形/長方形 31">
            <a:extLst>
              <a:ext uri="{FF2B5EF4-FFF2-40B4-BE49-F238E27FC236}">
                <a16:creationId xmlns:a16="http://schemas.microsoft.com/office/drawing/2014/main" id="{F1B545F5-71A3-4B33-82C4-2B16B4438EA1}"/>
              </a:ext>
            </a:extLst>
          </p:cNvPr>
          <p:cNvSpPr/>
          <p:nvPr/>
        </p:nvSpPr>
        <p:spPr>
          <a:xfrm>
            <a:off x="288877" y="3184120"/>
            <a:ext cx="5820822" cy="402391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バスの大規模導入とインフラ整備</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indent="-87313"/>
            <a:r>
              <a:rPr lang="ja-JP" altLang="en-US" sz="1200" dirty="0">
                <a:solidFill>
                  <a:schemeClr val="tx1"/>
                </a:solidFill>
                <a:latin typeface="BIZ UDPゴシック" panose="020B0400000000000000" pitchFamily="50" charset="-128"/>
                <a:ea typeface="BIZ UDPゴシック" panose="020B0400000000000000" pitchFamily="50" charset="-128"/>
              </a:rPr>
              <a:t>・府市補助金を活用した</a:t>
            </a:r>
            <a:r>
              <a:rPr lang="en-US" altLang="ja-JP" sz="1200" dirty="0">
                <a:solidFill>
                  <a:schemeClr val="tx1"/>
                </a:solidFill>
                <a:latin typeface="BIZ UDPゴシック" panose="020B0400000000000000" pitchFamily="50" charset="-128"/>
                <a:ea typeface="BIZ UDPゴシック" panose="020B0400000000000000" pitchFamily="50" charset="-128"/>
              </a:rPr>
              <a:t>EV</a:t>
            </a:r>
            <a:r>
              <a:rPr lang="ja-JP" altLang="en-US" sz="1200" dirty="0">
                <a:solidFill>
                  <a:schemeClr val="tx1"/>
                </a:solidFill>
                <a:latin typeface="BIZ UDPゴシック" panose="020B0400000000000000" pitchFamily="50" charset="-128"/>
                <a:ea typeface="BIZ UDPゴシック" panose="020B0400000000000000" pitchFamily="50" charset="-128"/>
              </a:rPr>
              <a:t>バス</a:t>
            </a:r>
            <a:r>
              <a:rPr lang="en-US" altLang="ja-JP" sz="1200" dirty="0">
                <a:solidFill>
                  <a:schemeClr val="tx1"/>
                </a:solidFill>
                <a:latin typeface="BIZ UDPゴシック" panose="020B0400000000000000" pitchFamily="50" charset="-128"/>
                <a:ea typeface="BIZ UDPゴシック" panose="020B0400000000000000" pitchFamily="50" charset="-128"/>
              </a:rPr>
              <a:t>89</a:t>
            </a:r>
            <a:r>
              <a:rPr lang="ja-JP" altLang="en-US" sz="1200" dirty="0">
                <a:solidFill>
                  <a:schemeClr val="tx1"/>
                </a:solidFill>
                <a:latin typeface="BIZ UDPゴシック" panose="020B0400000000000000" pitchFamily="50" charset="-128"/>
                <a:ea typeface="BIZ UDPゴシック" panose="020B0400000000000000" pitchFamily="50" charset="-128"/>
              </a:rPr>
              <a:t>台導入（令和</a:t>
            </a:r>
            <a:r>
              <a:rPr lang="en-US" altLang="ja-JP" sz="1200" dirty="0">
                <a:solidFill>
                  <a:schemeClr val="tx1"/>
                </a:solidFill>
                <a:latin typeface="BIZ UDPゴシック" panose="020B0400000000000000" pitchFamily="50" charset="-128"/>
                <a:ea typeface="BIZ UDPゴシック" panose="020B0400000000000000" pitchFamily="50" charset="-128"/>
              </a:rPr>
              <a:t>4</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:18</a:t>
            </a:r>
            <a:r>
              <a:rPr lang="ja-JP" altLang="en-US" sz="1200" dirty="0">
                <a:solidFill>
                  <a:schemeClr val="tx1"/>
                </a:solidFill>
                <a:latin typeface="BIZ UDPゴシック" panose="020B0400000000000000" pitchFamily="50" charset="-128"/>
                <a:ea typeface="BIZ UDPゴシック" panose="020B0400000000000000" pitchFamily="50" charset="-128"/>
              </a:rPr>
              <a:t>台、令和</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39</a:t>
            </a:r>
            <a:r>
              <a:rPr lang="ja-JP" altLang="en-US" sz="1200" dirty="0">
                <a:solidFill>
                  <a:schemeClr val="tx1"/>
                </a:solidFill>
                <a:latin typeface="BIZ UDPゴシック" panose="020B0400000000000000" pitchFamily="50" charset="-128"/>
                <a:ea typeface="BIZ UDPゴシック" panose="020B0400000000000000" pitchFamily="50" charset="-128"/>
              </a:rPr>
              <a:t>台、</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令和</a:t>
            </a:r>
            <a:r>
              <a:rPr lang="en-US" altLang="ja-JP" sz="1200" dirty="0">
                <a:solidFill>
                  <a:schemeClr val="tx1"/>
                </a:solidFill>
                <a:latin typeface="BIZ UDPゴシック" panose="020B0400000000000000" pitchFamily="50" charset="-128"/>
                <a:ea typeface="BIZ UDPゴシック" panose="020B0400000000000000" pitchFamily="50" charset="-128"/>
              </a:rPr>
              <a:t>6</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32</a:t>
            </a:r>
            <a:r>
              <a:rPr lang="ja-JP" altLang="en-US" sz="1200" dirty="0">
                <a:solidFill>
                  <a:schemeClr val="tx1"/>
                </a:solidFill>
                <a:latin typeface="BIZ UDPゴシック" panose="020B0400000000000000" pitchFamily="50" charset="-128"/>
                <a:ea typeface="BIZ UDPゴシック" panose="020B0400000000000000" pitchFamily="50" charset="-128"/>
              </a:rPr>
              <a:t>台）により、バス事業者の環境対応投資を促進</a:t>
            </a:r>
            <a:endParaRPr lang="en-US" altLang="ja-JP" sz="1200" strike="sngStrike" dirty="0">
              <a:solidFill>
                <a:schemeClr val="tx1"/>
              </a:solidFill>
              <a:latin typeface="BIZ UDPゴシック" panose="020B0400000000000000" pitchFamily="50" charset="-128"/>
              <a:ea typeface="BIZ UDPゴシック" panose="020B0400000000000000" pitchFamily="50" charset="-128"/>
            </a:endParaRPr>
          </a:p>
          <a:p>
            <a:pPr marL="177800" indent="-87313"/>
            <a:r>
              <a:rPr lang="ja-JP" altLang="en-US" sz="1200" dirty="0">
                <a:solidFill>
                  <a:schemeClr val="tx1"/>
                </a:solidFill>
                <a:latin typeface="BIZ UDPゴシック" panose="020B0400000000000000" pitchFamily="50" charset="-128"/>
                <a:ea typeface="BIZ UDPゴシック" panose="020B0400000000000000" pitchFamily="50" charset="-128"/>
              </a:rPr>
              <a:t>・府市補助金を活用した</a:t>
            </a:r>
            <a:r>
              <a:rPr lang="en-US" altLang="ja-JP" sz="1200" dirty="0">
                <a:solidFill>
                  <a:schemeClr val="tx1"/>
                </a:solidFill>
                <a:latin typeface="BIZ UDPゴシック" panose="020B0400000000000000" pitchFamily="50" charset="-128"/>
                <a:ea typeface="BIZ UDPゴシック" panose="020B0400000000000000" pitchFamily="50" charset="-128"/>
              </a:rPr>
              <a:t>EV</a:t>
            </a:r>
            <a:r>
              <a:rPr lang="ja-JP" altLang="en-US" sz="1200" dirty="0">
                <a:solidFill>
                  <a:schemeClr val="tx1"/>
                </a:solidFill>
                <a:latin typeface="BIZ UDPゴシック" panose="020B0400000000000000" pitchFamily="50" charset="-128"/>
                <a:ea typeface="BIZ UDPゴシック" panose="020B0400000000000000" pitchFamily="50" charset="-128"/>
              </a:rPr>
              <a:t>バス対応の急速充電設備の整備（令和</a:t>
            </a:r>
            <a:r>
              <a:rPr lang="en-US" altLang="ja-JP" sz="1200" dirty="0">
                <a:solidFill>
                  <a:schemeClr val="tx1"/>
                </a:solidFill>
                <a:latin typeface="BIZ UDPゴシック" panose="020B0400000000000000" pitchFamily="50" charset="-128"/>
                <a:ea typeface="BIZ UDPゴシック" panose="020B0400000000000000" pitchFamily="50" charset="-128"/>
              </a:rPr>
              <a:t>4</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11</a:t>
            </a:r>
            <a:r>
              <a:rPr lang="ja-JP" altLang="en-US" sz="1200" dirty="0">
                <a:solidFill>
                  <a:schemeClr val="tx1"/>
                </a:solidFill>
                <a:latin typeface="BIZ UDPゴシック" panose="020B0400000000000000" pitchFamily="50" charset="-128"/>
                <a:ea typeface="BIZ UDPゴシック" panose="020B0400000000000000" pitchFamily="50" charset="-128"/>
              </a:rPr>
              <a:t>基、</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令和</a:t>
            </a:r>
            <a:r>
              <a:rPr lang="en-US" altLang="ja-JP" sz="1200" dirty="0">
                <a:solidFill>
                  <a:schemeClr val="tx1"/>
                </a:solidFill>
                <a:latin typeface="BIZ UDPゴシック" panose="020B0400000000000000" pitchFamily="50" charset="-128"/>
                <a:ea typeface="BIZ UDPゴシック" panose="020B0400000000000000" pitchFamily="50" charset="-128"/>
              </a:rPr>
              <a:t>5</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20</a:t>
            </a:r>
            <a:r>
              <a:rPr lang="ja-JP" altLang="en-US" sz="1200" dirty="0">
                <a:solidFill>
                  <a:schemeClr val="tx1"/>
                </a:solidFill>
                <a:latin typeface="BIZ UDPゴシック" panose="020B0400000000000000" pitchFamily="50" charset="-128"/>
                <a:ea typeface="BIZ UDPゴシック" panose="020B0400000000000000" pitchFamily="50" charset="-128"/>
              </a:rPr>
              <a:t>基、令和</a:t>
            </a:r>
            <a:r>
              <a:rPr lang="en-US" altLang="ja-JP" sz="1200" dirty="0">
                <a:solidFill>
                  <a:schemeClr val="tx1"/>
                </a:solidFill>
                <a:latin typeface="BIZ UDPゴシック" panose="020B0400000000000000" pitchFamily="50" charset="-128"/>
                <a:ea typeface="BIZ UDPゴシック" panose="020B0400000000000000" pitchFamily="50" charset="-128"/>
              </a:rPr>
              <a:t>6</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r>
              <a:rPr lang="en-US" altLang="ja-JP" sz="1200" dirty="0">
                <a:solidFill>
                  <a:schemeClr val="tx1"/>
                </a:solidFill>
                <a:latin typeface="BIZ UDPゴシック" panose="020B0400000000000000" pitchFamily="50" charset="-128"/>
                <a:ea typeface="BIZ UDPゴシック" panose="020B0400000000000000" pitchFamily="50" charset="-128"/>
              </a:rPr>
              <a:t>15</a:t>
            </a:r>
            <a:r>
              <a:rPr lang="ja-JP" altLang="en-US" sz="1200" dirty="0">
                <a:solidFill>
                  <a:schemeClr val="tx1"/>
                </a:solidFill>
                <a:latin typeface="BIZ UDPゴシック" panose="020B0400000000000000" pitchFamily="50" charset="-128"/>
                <a:ea typeface="BIZ UDPゴシック" panose="020B0400000000000000" pitchFamily="50" charset="-128"/>
              </a:rPr>
              <a:t>基）により、持続可能な交通インフラ基盤を構築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▶環境配慮型交通の体験と理解促進</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・万博会期中のシャトルバス運行により日平均</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11</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781</a:t>
            </a:r>
            <a:r>
              <a:rPr lang="ja-JP" altLang="en-US" sz="1200" dirty="0">
                <a:solidFill>
                  <a:schemeClr val="tx1"/>
                </a:solidFill>
                <a:latin typeface="BIZ UDPゴシック" panose="020B0400000000000000" pitchFamily="50" charset="-128"/>
                <a:ea typeface="BIZ UDPゴシック" panose="020B0400000000000000" pitchFamily="50" charset="-128"/>
              </a:rPr>
              <a:t>名</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の来場者に環境配慮型</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交通を体験してもらい、脱炭素モビリティへの理解を促進</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・万博会場内で、停車中・走行中に路面から非接触で</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バスに給電する「ワイヤレス給電」の実証を実施</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・日本初の観光用</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マイクロバス導入により水素エネルギーの観光分野での活用を先駆的に実現し、泉州地域ツアーや万博ツアーを通じて観光客に次世代モビリティを体験してもらうことで環境意識の向上を促進</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endParaRPr kumimoji="0" lang="en-US" altLang="ja-JP"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▶観光分野での水素エネルギー活用と公共交通への導入</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・路線バス用</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台導入により公共交通</a:t>
            </a:r>
            <a:r>
              <a:rPr kumimoji="0" lang="ja-JP" altLang="en-US" sz="12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において</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水素を活用。大阪市住之江区周辺や関西国際空港島内の路線で運行</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indent="-87313"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・令和６年度に府内の観光バス事業者が</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マイクロバス１台を府市補助金活用に</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より導入</a:t>
            </a:r>
            <a:endParaRPr kumimoji="0" lang="en-US" altLang="ja-JP" sz="12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スライド番号プレースホルダー 2">
            <a:extLst>
              <a:ext uri="{FF2B5EF4-FFF2-40B4-BE49-F238E27FC236}">
                <a16:creationId xmlns:a16="http://schemas.microsoft.com/office/drawing/2014/main" id="{839FBB00-8171-42E0-A460-8E6E92AC8D25}"/>
              </a:ext>
            </a:extLst>
          </p:cNvPr>
          <p:cNvSpPr>
            <a:spLocks noGrp="1"/>
          </p:cNvSpPr>
          <p:nvPr>
            <p:ph type="sldNum" sz="quarter" idx="12"/>
          </p:nvPr>
        </p:nvSpPr>
        <p:spPr/>
        <p:txBody>
          <a:bodyPr/>
          <a:lstStyle/>
          <a:p>
            <a:fld id="{29F2EF1E-626E-4657-9017-205445D3C8E1}" type="slidenum">
              <a:rPr kumimoji="1" lang="ja-JP" altLang="en-US" smtClean="0"/>
              <a:t>28</a:t>
            </a:fld>
            <a:endParaRPr kumimoji="1" lang="ja-JP" altLang="en-US"/>
          </a:p>
        </p:txBody>
      </p:sp>
      <p:sp>
        <p:nvSpPr>
          <p:cNvPr id="17" name="正方形/長方形 16">
            <a:extLst>
              <a:ext uri="{FF2B5EF4-FFF2-40B4-BE49-F238E27FC236}">
                <a16:creationId xmlns:a16="http://schemas.microsoft.com/office/drawing/2014/main" id="{71D4B3F1-0255-482D-ACA0-DB947EF38393}"/>
              </a:ext>
            </a:extLst>
          </p:cNvPr>
          <p:cNvSpPr/>
          <p:nvPr/>
        </p:nvSpPr>
        <p:spPr>
          <a:xfrm>
            <a:off x="5936126" y="4569877"/>
            <a:ext cx="2167294" cy="3837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EV</a:t>
            </a:r>
            <a:r>
              <a:rPr lang="ja-JP" altLang="en-US" sz="1000" dirty="0">
                <a:solidFill>
                  <a:schemeClr val="tx1"/>
                </a:solidFill>
                <a:latin typeface="BIZ UDPゴシック" panose="020B0400000000000000" pitchFamily="50" charset="-128"/>
                <a:ea typeface="BIZ UDPゴシック" panose="020B0400000000000000" pitchFamily="50" charset="-128"/>
              </a:rPr>
              <a:t>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a:t>
            </a:r>
            <a:r>
              <a:rPr lang="zh-TW" altLang="en-US" sz="1000" dirty="0">
                <a:solidFill>
                  <a:schemeClr val="tx1"/>
                </a:solidFill>
                <a:latin typeface="BIZ UDPゴシック" panose="020B0400000000000000" pitchFamily="50" charset="-128"/>
                <a:ea typeface="BIZ UDPゴシック" panose="020B0400000000000000" pitchFamily="50" charset="-128"/>
              </a:rPr>
              <a:t>大阪市高速電気軌道</a:t>
            </a:r>
            <a:r>
              <a:rPr lang="ja-JP" altLang="en-US" sz="1000" dirty="0">
                <a:solidFill>
                  <a:schemeClr val="tx1"/>
                </a:solidFill>
                <a:latin typeface="BIZ UDPゴシック" panose="020B0400000000000000" pitchFamily="50" charset="-128"/>
                <a:ea typeface="BIZ UDPゴシック" panose="020B0400000000000000" pitchFamily="50" charset="-128"/>
              </a:rPr>
              <a:t>株式会社</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6FEF1146-67DA-4292-8082-F7ECC9DD153F}"/>
              </a:ext>
            </a:extLst>
          </p:cNvPr>
          <p:cNvSpPr/>
          <p:nvPr/>
        </p:nvSpPr>
        <p:spPr>
          <a:xfrm>
            <a:off x="8091792" y="4565419"/>
            <a:ext cx="1758925" cy="3837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EV</a:t>
            </a:r>
            <a:r>
              <a:rPr lang="ja-JP" altLang="en-US" sz="1000" dirty="0">
                <a:solidFill>
                  <a:schemeClr val="tx1"/>
                </a:solidFill>
                <a:latin typeface="BIZ UDPゴシック" panose="020B0400000000000000" pitchFamily="50" charset="-128"/>
                <a:ea typeface="BIZ UDPゴシック" panose="020B0400000000000000" pitchFamily="50" charset="-128"/>
              </a:rPr>
              <a:t>バス</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提供：阪急バス株式会社</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80EF0FBC-CF4F-440F-87E5-2A6C4AF7197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54932" y="5093585"/>
            <a:ext cx="1285081" cy="1522886"/>
          </a:xfrm>
          <a:prstGeom prst="rect">
            <a:avLst/>
          </a:prstGeom>
          <a:ln w="12700">
            <a:noFill/>
          </a:ln>
        </p:spPr>
      </p:pic>
      <p:sp>
        <p:nvSpPr>
          <p:cNvPr id="30" name="正方形/長方形 29">
            <a:extLst>
              <a:ext uri="{FF2B5EF4-FFF2-40B4-BE49-F238E27FC236}">
                <a16:creationId xmlns:a16="http://schemas.microsoft.com/office/drawing/2014/main" id="{72EA2423-3F1A-4A50-837C-185B6F045E91}"/>
              </a:ext>
            </a:extLst>
          </p:cNvPr>
          <p:cNvSpPr/>
          <p:nvPr/>
        </p:nvSpPr>
        <p:spPr>
          <a:xfrm>
            <a:off x="7830879" y="6668667"/>
            <a:ext cx="1758923" cy="2749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万博会場内での</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走行中ワイヤレス給電実証</a:t>
            </a:r>
          </a:p>
        </p:txBody>
      </p:sp>
      <p:sp>
        <p:nvSpPr>
          <p:cNvPr id="19" name="楕円 18">
            <a:extLst>
              <a:ext uri="{FF2B5EF4-FFF2-40B4-BE49-F238E27FC236}">
                <a16:creationId xmlns:a16="http://schemas.microsoft.com/office/drawing/2014/main" id="{5B198E71-A569-4858-87C9-F410B011A9E7}"/>
              </a:ext>
            </a:extLst>
          </p:cNvPr>
          <p:cNvSpPr/>
          <p:nvPr/>
        </p:nvSpPr>
        <p:spPr>
          <a:xfrm>
            <a:off x="180309" y="76229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1" name="楕円 30">
            <a:extLst>
              <a:ext uri="{FF2B5EF4-FFF2-40B4-BE49-F238E27FC236}">
                <a16:creationId xmlns:a16="http://schemas.microsoft.com/office/drawing/2014/main" id="{82D49209-6452-4258-ACFE-A45A6D31ABE6}"/>
              </a:ext>
            </a:extLst>
          </p:cNvPr>
          <p:cNvSpPr/>
          <p:nvPr/>
        </p:nvSpPr>
        <p:spPr>
          <a:xfrm>
            <a:off x="153030" y="277120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15593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ゼロエミッションモビリティ　</a:t>
            </a:r>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742561"/>
            <a:ext cx="3317493"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19831" y="1472702"/>
            <a:ext cx="9212441" cy="69118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572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万博での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船運用により水素燃料船舶の運航実績とノウハウを蓄積し、海上交通での水素エネルギー活用技術の</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実用化</a:t>
            </a:r>
            <a:r>
              <a:rPr kumimoji="0" lang="ja-JP" altLang="en-US" sz="14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を社会へ</a:t>
            </a:r>
            <a:r>
              <a:rPr kumimoji="0" lang="en-US" altLang="ja-JP" sz="14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PR</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□万博へのアクセスとして</a:t>
            </a:r>
            <a:r>
              <a:rPr lang="en-US" altLang="ja-JP" sz="1400" b="1" dirty="0">
                <a:solidFill>
                  <a:schemeClr val="tx1"/>
                </a:solidFill>
                <a:latin typeface="BIZ UDPゴシック" panose="020B0400000000000000" pitchFamily="50" charset="-128"/>
                <a:ea typeface="BIZ UDPゴシック" panose="020B0400000000000000" pitchFamily="50" charset="-128"/>
              </a:rPr>
              <a:t>FC</a:t>
            </a:r>
            <a:r>
              <a:rPr lang="ja-JP" altLang="en-US" sz="1400" b="1" dirty="0">
                <a:solidFill>
                  <a:schemeClr val="tx1"/>
                </a:solidFill>
                <a:latin typeface="BIZ UDPゴシック" panose="020B0400000000000000" pitchFamily="50" charset="-128"/>
                <a:ea typeface="BIZ UDPゴシック" panose="020B0400000000000000" pitchFamily="50" charset="-128"/>
              </a:rPr>
              <a:t>船を運航</a:t>
            </a:r>
          </a:p>
        </p:txBody>
      </p:sp>
      <p:sp>
        <p:nvSpPr>
          <p:cNvPr id="30" name="正方形/長方形 29">
            <a:extLst>
              <a:ext uri="{FF2B5EF4-FFF2-40B4-BE49-F238E27FC236}">
                <a16:creationId xmlns:a16="http://schemas.microsoft.com/office/drawing/2014/main" id="{C56487A8-90EB-4099-84EF-2B04A47F657E}"/>
              </a:ext>
            </a:extLst>
          </p:cNvPr>
          <p:cNvSpPr/>
          <p:nvPr/>
        </p:nvSpPr>
        <p:spPr>
          <a:xfrm>
            <a:off x="5897481" y="6328312"/>
            <a:ext cx="3507573"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水素燃料電池船　</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提供：岩谷産業株式会社</a:t>
            </a:r>
          </a:p>
        </p:txBody>
      </p:sp>
      <p:pic>
        <p:nvPicPr>
          <p:cNvPr id="31" name="図 30">
            <a:extLst>
              <a:ext uri="{FF2B5EF4-FFF2-40B4-BE49-F238E27FC236}">
                <a16:creationId xmlns:a16="http://schemas.microsoft.com/office/drawing/2014/main" id="{56814ACD-2A30-4EA0-9DDC-26A5044137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7902" y="3028796"/>
            <a:ext cx="2666733" cy="3299516"/>
          </a:xfrm>
          <a:prstGeom prst="rect">
            <a:avLst/>
          </a:prstGeom>
        </p:spPr>
      </p:pic>
      <p:sp>
        <p:nvSpPr>
          <p:cNvPr id="32" name="正方形/長方形 31">
            <a:extLst>
              <a:ext uri="{FF2B5EF4-FFF2-40B4-BE49-F238E27FC236}">
                <a16:creationId xmlns:a16="http://schemas.microsoft.com/office/drawing/2014/main" id="{BC745C07-C95E-45CB-AD6C-13A2C379C11F}"/>
              </a:ext>
            </a:extLst>
          </p:cNvPr>
          <p:cNvSpPr/>
          <p:nvPr/>
        </p:nvSpPr>
        <p:spPr>
          <a:xfrm>
            <a:off x="393806" y="2968800"/>
            <a:ext cx="5304261" cy="3746809"/>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6995" indent="-8699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▶水素エネルギー活用の実証</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・水素燃料電池船「まほろば」によるユニバーサルシティポートから夢洲までの運航実現により、海上交通における水素エネルギー活用の実用性を実証</a:t>
            </a:r>
            <a:br>
              <a:rPr lang="en-US" altLang="ja-JP" sz="1200" dirty="0">
                <a:solidFill>
                  <a:schemeClr val="tx1"/>
                </a:solidFill>
                <a:latin typeface="BIZ UDPゴシック" panose="020B0400000000000000" pitchFamily="50" charset="-128"/>
                <a:ea typeface="BIZ UDPゴシック" panose="020B0400000000000000" pitchFamily="50" charset="-128"/>
              </a:rPr>
            </a:b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6995" indent="-86995">
              <a:spcAft>
                <a:spcPts val="992"/>
              </a:spcAft>
            </a:pPr>
            <a:r>
              <a:rPr lang="ja-JP" altLang="en-US" sz="1400" b="1" dirty="0">
                <a:solidFill>
                  <a:schemeClr val="tx1"/>
                </a:solidFill>
                <a:latin typeface="BIZ UDPゴシック" panose="020B0400000000000000" pitchFamily="50" charset="-128"/>
                <a:ea typeface="BIZ UDPゴシック" panose="020B0400000000000000" pitchFamily="50" charset="-128"/>
              </a:rPr>
              <a:t>▶環境に優しい海上アクセスの提供</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・水素燃料電池船「まほろば」によるユニバーサルシティポートから夢洲までの運航を実現（週</a:t>
            </a:r>
            <a:r>
              <a:rPr lang="en-US" altLang="ja-JP" sz="1200" dirty="0">
                <a:solidFill>
                  <a:schemeClr val="tx1"/>
                </a:solidFill>
                <a:latin typeface="BIZ UDPゴシック" panose="020B0400000000000000" pitchFamily="50" charset="-128"/>
                <a:ea typeface="BIZ UDPゴシック" panose="020B0400000000000000" pitchFamily="50" charset="-128"/>
              </a:rPr>
              <a:t>3</a:t>
            </a:r>
            <a:r>
              <a:rPr lang="ja-JP" altLang="en-US" sz="1200" dirty="0">
                <a:solidFill>
                  <a:schemeClr val="tx1"/>
                </a:solidFill>
                <a:latin typeface="BIZ UDPゴシック" panose="020B0400000000000000" pitchFamily="50" charset="-128"/>
                <a:ea typeface="BIZ UDPゴシック" panose="020B0400000000000000" pitchFamily="50" charset="-128"/>
              </a:rPr>
              <a:t>回程度運航）</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panose="020B0400000000000000" pitchFamily="50" charset="-128"/>
              </a:rPr>
              <a:t>・従来の内燃機関船と違い、走行時に</a:t>
            </a:r>
            <a:r>
              <a:rPr lang="en-US" altLang="ja-JP" sz="1200" dirty="0">
                <a:solidFill>
                  <a:schemeClr val="tx1"/>
                </a:solidFill>
                <a:latin typeface="BIZ UDPゴシック" panose="020B0400000000000000" pitchFamily="50" charset="-128"/>
                <a:ea typeface="BIZ UDPゴシック" panose="020B0400000000000000" pitchFamily="50" charset="-128"/>
              </a:rPr>
              <a:t>CO</a:t>
            </a:r>
            <a:r>
              <a:rPr kumimoji="0" lang="en-US" altLang="ja-JP" sz="12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lang="ja-JP" altLang="en-US" sz="1200" dirty="0">
                <a:solidFill>
                  <a:schemeClr val="tx1"/>
                </a:solidFill>
                <a:latin typeface="BIZ UDPゴシック" panose="020B0400000000000000" pitchFamily="50" charset="-128"/>
                <a:ea typeface="BIZ UDPゴシック" panose="020B0400000000000000" pitchFamily="50" charset="-128"/>
              </a:rPr>
              <a:t>や環境負荷物質を排出しない</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ほか、においがなく、騒音・振動の少ない優れた快適な海上アクセス体験を</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万博来場者に提供</a:t>
            </a:r>
            <a:br>
              <a:rPr lang="en-US" altLang="ja-JP" sz="1200" dirty="0">
                <a:solidFill>
                  <a:schemeClr val="tx1"/>
                </a:solidFill>
                <a:latin typeface="BIZ UDPゴシック" panose="020B0400000000000000" pitchFamily="50" charset="-128"/>
                <a:ea typeface="BIZ UDPゴシック" panose="020B0400000000000000" pitchFamily="50" charset="-128"/>
              </a:rPr>
            </a:br>
            <a:endParaRPr lang="ja-JP" altLang="en-US" sz="1200" dirty="0">
              <a:solidFill>
                <a:schemeClr val="tx1"/>
              </a:solidFill>
              <a:latin typeface="BIZ UDPゴシック" panose="020B0400000000000000" pitchFamily="50" charset="-128"/>
              <a:ea typeface="BIZ UDPゴシック" panose="020B0400000000000000" pitchFamily="50" charset="-128"/>
            </a:endParaRPr>
          </a:p>
          <a:p>
            <a:pPr marL="86995" indent="-86995">
              <a:spcAft>
                <a:spcPts val="992"/>
              </a:spcAft>
            </a:pPr>
            <a:r>
              <a:rPr lang="ja-JP" altLang="en-US" sz="1400" b="1" dirty="0">
                <a:solidFill>
                  <a:schemeClr val="tx1"/>
                </a:solidFill>
                <a:latin typeface="BIZ UDPゴシック" panose="020B0400000000000000" pitchFamily="50" charset="-128"/>
                <a:ea typeface="BIZ UDPゴシック"/>
              </a:rPr>
              <a:t>▶技術基盤の強化と知見の獲得</a:t>
            </a:r>
            <a:endParaRPr lang="en-US" altLang="ja-JP" sz="1400" b="1" dirty="0">
              <a:solidFill>
                <a:schemeClr val="tx1"/>
              </a:solidFill>
              <a:latin typeface="BIZ UDPゴシック" panose="020B0400000000000000" pitchFamily="50" charset="-128"/>
              <a:ea typeface="BIZ UDPゴシック"/>
            </a:endParaRPr>
          </a:p>
          <a:p>
            <a:pPr marL="177800" indent="-85725">
              <a:spcAft>
                <a:spcPts val="992"/>
              </a:spcAft>
            </a:pPr>
            <a:r>
              <a:rPr lang="ja-JP" altLang="en-US" sz="1200" dirty="0">
                <a:solidFill>
                  <a:schemeClr val="tx1"/>
                </a:solidFill>
                <a:latin typeface="BIZ UDPゴシック" panose="020B0400000000000000" pitchFamily="50" charset="-128"/>
                <a:ea typeface="BIZ UDPゴシック"/>
              </a:rPr>
              <a:t>・</a:t>
            </a:r>
            <a:r>
              <a:rPr lang="en-US" altLang="ja-JP" sz="1200" dirty="0">
                <a:solidFill>
                  <a:schemeClr val="tx1"/>
                </a:solidFill>
                <a:latin typeface="BIZ UDPゴシック" panose="020B0400000000000000" pitchFamily="50" charset="-128"/>
                <a:ea typeface="BIZ UDPゴシック"/>
              </a:rPr>
              <a:t>FC</a:t>
            </a:r>
            <a:r>
              <a:rPr lang="ja-JP" altLang="en-US" sz="1200" dirty="0">
                <a:solidFill>
                  <a:schemeClr val="tx1"/>
                </a:solidFill>
                <a:latin typeface="BIZ UDPゴシック" panose="020B0400000000000000" pitchFamily="50" charset="-128"/>
                <a:ea typeface="BIZ UDPゴシック"/>
              </a:rPr>
              <a:t>船の運用で得た設備実績・ノウハウの蓄積を通じて水素船舶技術の</a:t>
            </a:r>
            <a:br>
              <a:rPr lang="en-US" altLang="ja-JP" sz="1200" dirty="0">
                <a:solidFill>
                  <a:schemeClr val="tx1"/>
                </a:solidFill>
                <a:latin typeface="BIZ UDPゴシック" panose="020B0400000000000000" pitchFamily="50" charset="-128"/>
                <a:ea typeface="BIZ UDPゴシック"/>
              </a:rPr>
            </a:br>
            <a:r>
              <a:rPr lang="ja-JP" altLang="en-US" sz="1200" dirty="0">
                <a:solidFill>
                  <a:schemeClr val="tx1"/>
                </a:solidFill>
                <a:latin typeface="BIZ UDPゴシック" panose="020B0400000000000000" pitchFamily="50" charset="-128"/>
                <a:ea typeface="BIZ UDPゴシック"/>
              </a:rPr>
              <a:t>社会実装基盤にむけた知見を獲得</a:t>
            </a:r>
            <a:endParaRPr lang="en-US" altLang="ja-JP" sz="1200" dirty="0">
              <a:solidFill>
                <a:schemeClr val="tx1"/>
              </a:solidFill>
              <a:latin typeface="BIZ UDPゴシック" panose="020B0400000000000000" pitchFamily="50" charset="-128"/>
              <a:ea typeface="BIZ UDPゴシック"/>
            </a:endParaRPr>
          </a:p>
        </p:txBody>
      </p:sp>
      <p:sp>
        <p:nvSpPr>
          <p:cNvPr id="3" name="スライド番号プレースホルダー 2">
            <a:extLst>
              <a:ext uri="{FF2B5EF4-FFF2-40B4-BE49-F238E27FC236}">
                <a16:creationId xmlns:a16="http://schemas.microsoft.com/office/drawing/2014/main" id="{1D1E9C05-79C3-43F2-A538-75EC1F9A257F}"/>
              </a:ext>
            </a:extLst>
          </p:cNvPr>
          <p:cNvSpPr>
            <a:spLocks noGrp="1"/>
          </p:cNvSpPr>
          <p:nvPr>
            <p:ph type="sldNum" sz="quarter" idx="12"/>
          </p:nvPr>
        </p:nvSpPr>
        <p:spPr/>
        <p:txBody>
          <a:bodyPr/>
          <a:lstStyle/>
          <a:p>
            <a:fld id="{29F2EF1E-626E-4657-9017-205445D3C8E1}" type="slidenum">
              <a:rPr kumimoji="1" lang="ja-JP" altLang="en-US" smtClean="0"/>
              <a:t>29</a:t>
            </a:fld>
            <a:endParaRPr kumimoji="1" lang="ja-JP" altLang="en-US" dirty="0"/>
          </a:p>
        </p:txBody>
      </p:sp>
      <p:sp>
        <p:nvSpPr>
          <p:cNvPr id="12" name="楕円 11">
            <a:extLst>
              <a:ext uri="{FF2B5EF4-FFF2-40B4-BE49-F238E27FC236}">
                <a16:creationId xmlns:a16="http://schemas.microsoft.com/office/drawing/2014/main" id="{25C1B6FB-5957-4D4A-AEF6-1C65E92F94F5}"/>
              </a:ext>
            </a:extLst>
          </p:cNvPr>
          <p:cNvSpPr/>
          <p:nvPr/>
        </p:nvSpPr>
        <p:spPr>
          <a:xfrm>
            <a:off x="180309" y="93723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3" name="楕円 12">
            <a:extLst>
              <a:ext uri="{FF2B5EF4-FFF2-40B4-BE49-F238E27FC236}">
                <a16:creationId xmlns:a16="http://schemas.microsoft.com/office/drawing/2014/main" id="{A4ED6FC8-1616-4484-A74A-CFDA9ECEB37F}"/>
              </a:ext>
            </a:extLst>
          </p:cNvPr>
          <p:cNvSpPr/>
          <p:nvPr/>
        </p:nvSpPr>
        <p:spPr>
          <a:xfrm>
            <a:off x="180309" y="24271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60160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B703BD-2222-49B4-A865-BEAA144F19E8}"/>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大阪版万博アクションプラン振り返りにあたって</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F31BA8AB-2A01-4442-A5D0-F2C2B71D687B}"/>
              </a:ext>
            </a:extLst>
          </p:cNvPr>
          <p:cNvSpPr txBox="1"/>
          <p:nvPr/>
        </p:nvSpPr>
        <p:spPr>
          <a:xfrm>
            <a:off x="728659" y="1472596"/>
            <a:ext cx="8623300" cy="5185137"/>
          </a:xfrm>
          <a:prstGeom prst="rect">
            <a:avLst/>
          </a:prstGeom>
          <a:noFill/>
        </p:spPr>
        <p:txBody>
          <a:bodyPr wrap="square">
            <a:spAutoFit/>
          </a:bodyPr>
          <a:lstStyle/>
          <a:p>
            <a:pPr lvl="0" algn="just">
              <a:lnSpc>
                <a:spcPts val="2500"/>
              </a:lnSpc>
              <a:defRPr/>
            </a:pP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 </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万博レガシーの継承と未来の成長、飛躍に向けて</a:t>
            </a:r>
          </a:p>
          <a:p>
            <a:pPr lvl="0" algn="just">
              <a:lnSpc>
                <a:spcPts val="2500"/>
              </a:lnSpc>
              <a:defRPr/>
            </a:pP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大阪・関西万博は</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2025</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月</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13</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日に閉幕し、期間中に</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2,900</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万人を超える来場者を迎え、大きな成功を収めた。万博では「いのち輝く未来社会のデザイン」をテーマに、来場者に最先端技術や世界の多様な文化、持続可能な社会の取組を体験できる貴重な機会を提供した。また、万博を通じて築かれた国際的なネットワークと地域の連携は、今後の成長と発展への道筋を示す重要な基盤となった。こうした万博レガシーを一過性のものとせず、大阪・関西の持続的な発展につなげていく必要がある。</a:t>
            </a:r>
          </a:p>
          <a:p>
            <a:pPr lvl="0" algn="just">
              <a:lnSpc>
                <a:spcPts val="2500"/>
              </a:lnSpc>
              <a:defRPr/>
            </a:pPr>
            <a:endPar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just">
              <a:lnSpc>
                <a:spcPts val="2500"/>
              </a:lnSpc>
              <a:defRPr/>
            </a:pP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 </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大阪版万博アクションプランの振り返りと今後の道筋</a:t>
            </a:r>
          </a:p>
          <a:p>
            <a:pPr lvl="0" algn="just">
              <a:lnSpc>
                <a:spcPts val="2500"/>
              </a:lnSpc>
              <a:defRPr/>
            </a:pP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大阪府・大阪市では、万博の成功とそのポテンシャルを活かした持続的な成長を確かなものとするため、</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2022</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年</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5</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月に「大阪・関西万博を契機とした</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未来社会</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の実現に向けて（大阪版万博アクションプラン）」を策定し、</a:t>
            </a:r>
            <a:r>
              <a:rPr lang="en-US" altLang="ja-JP"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回にわたりプランを改訂し、各項目の施策化を重点的に進めてきた。今回の振り返りでは、当初のプランで示した施策に加え、万博で取り組まれた新たな事業も盛り込み、持続的な発展に向けた課題や方向性、持続可能な未来社会の実現に向けた具体的な道筋を提示する。</a:t>
            </a:r>
          </a:p>
          <a:p>
            <a:pPr lvl="0" algn="just">
              <a:lnSpc>
                <a:spcPts val="2500"/>
              </a:lnSpc>
              <a:defRPr/>
            </a:pPr>
            <a:endParaRPr lang="ja-JP" altLang="en-US" sz="1300" b="1"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2500"/>
              </a:lnSpc>
            </a:pPr>
            <a:endParaRPr lang="en-US" altLang="ja-JP" sz="1200" dirty="0">
              <a:latin typeface="+mn-ea"/>
            </a:endParaRPr>
          </a:p>
          <a:p>
            <a:pPr>
              <a:lnSpc>
                <a:spcPts val="2500"/>
              </a:lnSpc>
            </a:pPr>
            <a:endParaRPr lang="ja-JP" altLang="ja-JP" sz="1200" dirty="0">
              <a:latin typeface="+mn-ea"/>
            </a:endParaRPr>
          </a:p>
        </p:txBody>
      </p:sp>
      <p:sp>
        <p:nvSpPr>
          <p:cNvPr id="3" name="スライド番号プレースホルダー 2">
            <a:extLst>
              <a:ext uri="{FF2B5EF4-FFF2-40B4-BE49-F238E27FC236}">
                <a16:creationId xmlns:a16="http://schemas.microsoft.com/office/drawing/2014/main" id="{31EEA2A6-964F-40C0-A6E1-CD5C0FA47BFF}"/>
              </a:ext>
            </a:extLst>
          </p:cNvPr>
          <p:cNvSpPr>
            <a:spLocks noGrp="1"/>
          </p:cNvSpPr>
          <p:nvPr>
            <p:ph type="sldNum" sz="quarter" idx="12"/>
          </p:nvPr>
        </p:nvSpPr>
        <p:spPr/>
        <p:txBody>
          <a:bodyPr/>
          <a:lstStyle/>
          <a:p>
            <a:fld id="{29F2EF1E-626E-4657-9017-205445D3C8E1}" type="slidenum">
              <a:rPr kumimoji="1" lang="ja-JP" altLang="en-US" smtClean="0"/>
              <a:t>3</a:t>
            </a:fld>
            <a:endParaRPr kumimoji="1" lang="ja-JP" altLang="en-US" dirty="0"/>
          </a:p>
        </p:txBody>
      </p:sp>
    </p:spTree>
    <p:extLst>
      <p:ext uri="{BB962C8B-B14F-4D97-AF65-F5344CB8AC3E}">
        <p14:creationId xmlns:p14="http://schemas.microsoft.com/office/powerpoint/2010/main" val="221203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lang="ja-JP" altLang="en-US" sz="4000" dirty="0">
                <a:solidFill>
                  <a:prstClr val="black"/>
                </a:solidFill>
                <a:latin typeface="BIZ UDPゴシック" panose="020B0400000000000000" pitchFamily="50" charset="-128"/>
                <a:ea typeface="BIZ UDPゴシック" panose="020B0400000000000000" pitchFamily="50" charset="-128"/>
              </a:rPr>
              <a:t>３</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環境</a:t>
            </a:r>
          </a:p>
        </p:txBody>
      </p:sp>
      <p:sp>
        <p:nvSpPr>
          <p:cNvPr id="5" name="テキスト ボックス 4"/>
          <p:cNvSpPr txBox="1"/>
          <p:nvPr/>
        </p:nvSpPr>
        <p:spPr>
          <a:xfrm>
            <a:off x="1904203" y="4314825"/>
            <a:ext cx="6300793" cy="1246495"/>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カーボンニュートラル（最先端技術の開発・実用化）</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カーボンニュートラル（事業者や府民の行動変容）</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③ 大阪ブルー･オーシャン･ビジョン</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④ 大阪湾ＭＯＢＡリンク構想</a:t>
            </a:r>
          </a:p>
        </p:txBody>
      </p:sp>
      <p:sp>
        <p:nvSpPr>
          <p:cNvPr id="3" name="スライド番号プレースホルダー 2">
            <a:extLst>
              <a:ext uri="{FF2B5EF4-FFF2-40B4-BE49-F238E27FC236}">
                <a16:creationId xmlns:a16="http://schemas.microsoft.com/office/drawing/2014/main" id="{F511D8F9-F342-4543-B1CB-C0E60EF7A5EB}"/>
              </a:ext>
            </a:extLst>
          </p:cNvPr>
          <p:cNvSpPr>
            <a:spLocks noGrp="1"/>
          </p:cNvSpPr>
          <p:nvPr>
            <p:ph type="sldNum" sz="quarter" idx="12"/>
          </p:nvPr>
        </p:nvSpPr>
        <p:spPr/>
        <p:txBody>
          <a:bodyPr/>
          <a:lstStyle/>
          <a:p>
            <a:fld id="{29F2EF1E-626E-4657-9017-205445D3C8E1}" type="slidenum">
              <a:rPr kumimoji="1" lang="ja-JP" altLang="en-US" smtClean="0"/>
              <a:t>30</a:t>
            </a:fld>
            <a:endParaRPr kumimoji="1" lang="ja-JP" altLang="en-US" dirty="0"/>
          </a:p>
        </p:txBody>
      </p:sp>
    </p:spTree>
    <p:extLst>
      <p:ext uri="{BB962C8B-B14F-4D97-AF65-F5344CB8AC3E}">
        <p14:creationId xmlns:p14="http://schemas.microsoft.com/office/powerpoint/2010/main" val="139858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BDA8F137-138F-44A0-B695-27A591A5E077}"/>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4192E245-AC02-4D9D-9728-CFB142CE06B5}"/>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9FF0F8D8-3B5F-4AA3-8E30-5DCFA7492C5B}"/>
              </a:ext>
            </a:extLst>
          </p:cNvPr>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EFA871DE-3232-434D-AC69-7428E8535462}"/>
              </a:ext>
            </a:extLst>
          </p:cNvPr>
          <p:cNvSpPr/>
          <p:nvPr/>
        </p:nvSpPr>
        <p:spPr>
          <a:xfrm>
            <a:off x="1456622" y="1207907"/>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万博を契機とした脱炭素社会の実現</a:t>
            </a:r>
          </a:p>
        </p:txBody>
      </p:sp>
      <p:sp>
        <p:nvSpPr>
          <p:cNvPr id="40" name="正方形/長方形 39">
            <a:extLst>
              <a:ext uri="{FF2B5EF4-FFF2-40B4-BE49-F238E27FC236}">
                <a16:creationId xmlns:a16="http://schemas.microsoft.com/office/drawing/2014/main" id="{B71B1D8F-2FEE-465B-B724-953810AC1AB3}"/>
              </a:ext>
            </a:extLst>
          </p:cNvPr>
          <p:cNvSpPr/>
          <p:nvPr/>
        </p:nvSpPr>
        <p:spPr>
          <a:xfrm>
            <a:off x="412707" y="706091"/>
            <a:ext cx="3626858" cy="3238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dirty="0">
                <a:solidFill>
                  <a:prstClr val="white"/>
                </a:solidFill>
                <a:latin typeface="BIZ UDPゴシック" panose="020B0400000000000000" pitchFamily="50" charset="-128"/>
                <a:ea typeface="BIZ UDPゴシック" panose="020B0400000000000000" pitchFamily="50" charset="-128"/>
              </a:rPr>
              <a:t>環境</a:t>
            </a: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」分野における未来社会の姿</a:t>
            </a:r>
          </a:p>
        </p:txBody>
      </p:sp>
      <p:sp>
        <p:nvSpPr>
          <p:cNvPr id="41" name="正方形/長方形 40">
            <a:extLst>
              <a:ext uri="{FF2B5EF4-FFF2-40B4-BE49-F238E27FC236}">
                <a16:creationId xmlns:a16="http://schemas.microsoft.com/office/drawing/2014/main" id="{D02D0E25-FAE3-45A8-9264-9387A94DF17D}"/>
              </a:ext>
            </a:extLst>
          </p:cNvPr>
          <p:cNvSpPr/>
          <p:nvPr/>
        </p:nvSpPr>
        <p:spPr>
          <a:xfrm>
            <a:off x="1316862" y="2547307"/>
            <a:ext cx="4463020" cy="3229693"/>
          </a:xfrm>
          <a:prstGeom prst="rect">
            <a:avLst/>
          </a:pr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角丸四角形 111">
            <a:extLst>
              <a:ext uri="{FF2B5EF4-FFF2-40B4-BE49-F238E27FC236}">
                <a16:creationId xmlns:a16="http://schemas.microsoft.com/office/drawing/2014/main" id="{681F8C69-5847-4A2B-9407-4783F62CA5FA}"/>
              </a:ext>
            </a:extLst>
          </p:cNvPr>
          <p:cNvSpPr/>
          <p:nvPr/>
        </p:nvSpPr>
        <p:spPr>
          <a:xfrm>
            <a:off x="2272753" y="4698777"/>
            <a:ext cx="2500811" cy="96426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0095"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6B0548B8-5152-4E66-B127-8AF47ECA6D95}"/>
              </a:ext>
            </a:extLst>
          </p:cNvPr>
          <p:cNvSpPr txBox="1"/>
          <p:nvPr/>
        </p:nvSpPr>
        <p:spPr>
          <a:xfrm>
            <a:off x="2608115" y="4611013"/>
            <a:ext cx="1836000" cy="130164"/>
          </a:xfrm>
          <a:prstGeom prst="rect">
            <a:avLst/>
          </a:prstGeom>
          <a:solidFill>
            <a:schemeClr val="accent5">
              <a:lumMod val="20000"/>
              <a:lumOff val="80000"/>
            </a:schemeClr>
          </a:solidFill>
          <a:ln w="19050">
            <a:solidFill>
              <a:schemeClr val="accent5">
                <a:lumMod val="75000"/>
              </a:schemeClr>
            </a:solidFill>
          </a:ln>
        </p:spPr>
        <p:txBody>
          <a:bodyPr wrap="square" lIns="0" tIns="0" rIns="0" bIns="0" rtlCol="0">
            <a:spAutoFit/>
          </a:bodyPr>
          <a:lstStyle/>
          <a:p>
            <a:pPr marL="0" marR="0" lvl="0" indent="0" algn="ctr" defTabSz="756056" rtl="0" eaLnBrk="1" fontAlgn="auto" latinLnBrk="0" hangingPunct="1">
              <a:lnSpc>
                <a:spcPts val="1181"/>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関連する取組を府域でも展開</a:t>
            </a:r>
            <a:endPar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5210B91A-AF9F-4BE3-A4D9-C843B52D6767}"/>
              </a:ext>
            </a:extLst>
          </p:cNvPr>
          <p:cNvSpPr txBox="1"/>
          <p:nvPr/>
        </p:nvSpPr>
        <p:spPr>
          <a:xfrm>
            <a:off x="2214992" y="5381776"/>
            <a:ext cx="1141332"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次世代型太陽電池</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45" name="図 44">
            <a:extLst>
              <a:ext uri="{FF2B5EF4-FFF2-40B4-BE49-F238E27FC236}">
                <a16:creationId xmlns:a16="http://schemas.microsoft.com/office/drawing/2014/main" id="{6AF9860F-133F-49CF-9EBB-162486A7A2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9554" y="4861665"/>
            <a:ext cx="1031984" cy="554183"/>
          </a:xfrm>
          <a:prstGeom prst="rect">
            <a:avLst/>
          </a:prstGeom>
        </p:spPr>
      </p:pic>
      <p:sp>
        <p:nvSpPr>
          <p:cNvPr id="46" name="テキスト ボックス 45">
            <a:extLst>
              <a:ext uri="{FF2B5EF4-FFF2-40B4-BE49-F238E27FC236}">
                <a16:creationId xmlns:a16="http://schemas.microsoft.com/office/drawing/2014/main" id="{AD77A1DB-386E-47A7-AD18-A8B65EB8209F}"/>
              </a:ext>
            </a:extLst>
          </p:cNvPr>
          <p:cNvSpPr txBox="1"/>
          <p:nvPr/>
        </p:nvSpPr>
        <p:spPr>
          <a:xfrm>
            <a:off x="3533125" y="5406300"/>
            <a:ext cx="1194433"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充電設備・水素ステーション整備</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47" name="Picture 2" descr="http://www.iwatani.co.jp/jpn/downloads/images/img89.jpg">
            <a:extLst>
              <a:ext uri="{FF2B5EF4-FFF2-40B4-BE49-F238E27FC236}">
                <a16:creationId xmlns:a16="http://schemas.microsoft.com/office/drawing/2014/main" id="{85AACDB4-48BB-49DF-BA62-0C525BCBE1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1521" y="4834802"/>
            <a:ext cx="1026892" cy="601110"/>
          </a:xfrm>
          <a:prstGeom prst="rect">
            <a:avLst/>
          </a:prstGeom>
          <a:noFill/>
          <a:extLst>
            <a:ext uri="{909E8E84-426E-40DD-AFC4-6F175D3DCCD1}">
              <a14:hiddenFill xmlns:a14="http://schemas.microsoft.com/office/drawing/2010/main">
                <a:solidFill>
                  <a:srgbClr val="FFFFFF"/>
                </a:solidFill>
              </a14:hiddenFill>
            </a:ext>
          </a:extLst>
        </p:spPr>
      </p:pic>
      <p:pic>
        <p:nvPicPr>
          <p:cNvPr id="48" name="図 47">
            <a:extLst>
              <a:ext uri="{FF2B5EF4-FFF2-40B4-BE49-F238E27FC236}">
                <a16:creationId xmlns:a16="http://schemas.microsoft.com/office/drawing/2014/main" id="{7CF90A1B-2D38-4CD3-A469-063AC02694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524062" y="4099952"/>
            <a:ext cx="904309" cy="390905"/>
          </a:xfrm>
          <a:prstGeom prst="rect">
            <a:avLst/>
          </a:prstGeom>
        </p:spPr>
      </p:pic>
      <p:pic>
        <p:nvPicPr>
          <p:cNvPr id="49" name="図 48">
            <a:extLst>
              <a:ext uri="{FF2B5EF4-FFF2-40B4-BE49-F238E27FC236}">
                <a16:creationId xmlns:a16="http://schemas.microsoft.com/office/drawing/2014/main" id="{6D58ADB9-26E1-4915-A7B9-5D74A65A56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4778" y="3233930"/>
            <a:ext cx="1018151" cy="527931"/>
          </a:xfrm>
          <a:prstGeom prst="rect">
            <a:avLst/>
          </a:prstGeom>
        </p:spPr>
      </p:pic>
      <p:sp>
        <p:nvSpPr>
          <p:cNvPr id="50" name="サブタイトル 2">
            <a:extLst>
              <a:ext uri="{FF2B5EF4-FFF2-40B4-BE49-F238E27FC236}">
                <a16:creationId xmlns:a16="http://schemas.microsoft.com/office/drawing/2014/main" id="{830D83E2-5C89-4AB2-9243-A6F7B775A9ED}"/>
              </a:ext>
            </a:extLst>
          </p:cNvPr>
          <p:cNvSpPr txBox="1">
            <a:spLocks/>
          </p:cNvSpPr>
          <p:nvPr/>
        </p:nvSpPr>
        <p:spPr>
          <a:xfrm>
            <a:off x="1486217" y="3844234"/>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再生可能エネルギー</a:t>
            </a:r>
            <a:endParaRPr kumimoji="1" lang="en-US" altLang="ja-JP" sz="6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1" name="サブタイトル 2">
            <a:extLst>
              <a:ext uri="{FF2B5EF4-FFF2-40B4-BE49-F238E27FC236}">
                <a16:creationId xmlns:a16="http://schemas.microsoft.com/office/drawing/2014/main" id="{5CB241AB-80EF-4FD7-8B74-F7C0424218FA}"/>
              </a:ext>
            </a:extLst>
          </p:cNvPr>
          <p:cNvSpPr txBox="1">
            <a:spLocks/>
          </p:cNvSpPr>
          <p:nvPr/>
        </p:nvSpPr>
        <p:spPr>
          <a:xfrm>
            <a:off x="4269307" y="2961081"/>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ネガティブエミッション</a:t>
            </a:r>
            <a:endParaRPr kumimoji="1" lang="en-US" altLang="ja-JP"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2" name="図 51">
            <a:extLst>
              <a:ext uri="{FF2B5EF4-FFF2-40B4-BE49-F238E27FC236}">
                <a16:creationId xmlns:a16="http://schemas.microsoft.com/office/drawing/2014/main" id="{299F0F2C-D940-4CC4-8C8E-82D47FA6B7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18492" y="3172425"/>
            <a:ext cx="1361956" cy="869844"/>
          </a:xfrm>
          <a:prstGeom prst="rect">
            <a:avLst/>
          </a:prstGeom>
        </p:spPr>
      </p:pic>
      <p:sp>
        <p:nvSpPr>
          <p:cNvPr id="53" name="上下矢印 123">
            <a:extLst>
              <a:ext uri="{FF2B5EF4-FFF2-40B4-BE49-F238E27FC236}">
                <a16:creationId xmlns:a16="http://schemas.microsoft.com/office/drawing/2014/main" id="{89DB65E2-0D95-4649-AF38-675E7FB85A2B}"/>
              </a:ext>
            </a:extLst>
          </p:cNvPr>
          <p:cNvSpPr/>
          <p:nvPr/>
        </p:nvSpPr>
        <p:spPr>
          <a:xfrm>
            <a:off x="3192113" y="4112170"/>
            <a:ext cx="625551" cy="399676"/>
          </a:xfrm>
          <a:prstGeom prst="upDownArrow">
            <a:avLst>
              <a:gd name="adj1" fmla="val 60815"/>
              <a:gd name="adj2" fmla="val 30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0095" rtl="0" eaLnBrk="1" fontAlgn="auto" latinLnBrk="0" hangingPunct="1">
              <a:lnSpc>
                <a:spcPct val="100000"/>
              </a:lnSpc>
              <a:spcBef>
                <a:spcPts val="0"/>
              </a:spcBef>
              <a:spcAft>
                <a:spcPts val="0"/>
              </a:spcAft>
              <a:buClrTx/>
              <a:buSzTx/>
              <a:buFontTx/>
              <a:buNone/>
              <a:tabLst/>
              <a:defRPr/>
            </a:pPr>
            <a:endParaRPr kumimoji="0" lang="ja-JP" altLang="en-US" sz="141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テキスト ボックス 53">
            <a:extLst>
              <a:ext uri="{FF2B5EF4-FFF2-40B4-BE49-F238E27FC236}">
                <a16:creationId xmlns:a16="http://schemas.microsoft.com/office/drawing/2014/main" id="{A0EB93D4-7CB1-4BA1-8008-BFF49FD6DCB4}"/>
              </a:ext>
            </a:extLst>
          </p:cNvPr>
          <p:cNvSpPr txBox="1"/>
          <p:nvPr/>
        </p:nvSpPr>
        <p:spPr>
          <a:xfrm>
            <a:off x="1951621" y="2633383"/>
            <a:ext cx="3120344" cy="276999"/>
          </a:xfrm>
          <a:prstGeom prst="rect">
            <a:avLst/>
          </a:prstGeom>
          <a:noFill/>
        </p:spPr>
        <p:txBody>
          <a:bodyPr wrap="square" rtlCol="0">
            <a:spAutoFit/>
          </a:bodyPr>
          <a:lstStyle/>
          <a:p>
            <a:pPr marL="0" marR="0" lvl="0" indent="0" algn="ctr" defTabSz="756056"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カーボンニュートラルの実現に向けた取組</a:t>
            </a:r>
            <a:endPar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76FA0EDA-D634-4626-B616-FE77D4274823}"/>
              </a:ext>
            </a:extLst>
          </p:cNvPr>
          <p:cNvSpPr txBox="1"/>
          <p:nvPr/>
        </p:nvSpPr>
        <p:spPr>
          <a:xfrm>
            <a:off x="6894418" y="6250410"/>
            <a:ext cx="2063407" cy="1940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66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）廃棄物、メタンなど</a:t>
            </a:r>
          </a:p>
        </p:txBody>
      </p:sp>
      <p:sp>
        <p:nvSpPr>
          <p:cNvPr id="64" name="テキスト ボックス 63">
            <a:extLst>
              <a:ext uri="{FF2B5EF4-FFF2-40B4-BE49-F238E27FC236}">
                <a16:creationId xmlns:a16="http://schemas.microsoft.com/office/drawing/2014/main" id="{BF459C1F-646E-4187-A0AF-DE43B328E73F}"/>
              </a:ext>
            </a:extLst>
          </p:cNvPr>
          <p:cNvSpPr txBox="1"/>
          <p:nvPr/>
        </p:nvSpPr>
        <p:spPr>
          <a:xfrm>
            <a:off x="1316862" y="1786598"/>
            <a:ext cx="7783595" cy="523220"/>
          </a:xfrm>
          <a:prstGeom prst="rect">
            <a:avLst/>
          </a:prstGeom>
          <a:noFill/>
        </p:spPr>
        <p:txBody>
          <a:bodyPr wrap="square" rtlCol="0">
            <a:spAutoFit/>
          </a:bodyP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大阪・関西から革新的な技術を創出。２０３０年に府域の</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0" lang="ja-JP" altLang="en-US" sz="12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２</a:t>
            </a:r>
            <a:r>
              <a:rPr kumimoji="0"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排出量を</a:t>
            </a:r>
            <a:r>
              <a:rPr kumimoji="0"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年比４０％以上削減し、２０５０年までにカーボンニュートラルの実現をめざす。</a:t>
            </a:r>
            <a:endParaRPr kumimoji="0"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5" name="サブタイトル 2">
            <a:extLst>
              <a:ext uri="{FF2B5EF4-FFF2-40B4-BE49-F238E27FC236}">
                <a16:creationId xmlns:a16="http://schemas.microsoft.com/office/drawing/2014/main" id="{31C2ADBD-6D01-41D7-B066-3763F4765CEA}"/>
              </a:ext>
            </a:extLst>
          </p:cNvPr>
          <p:cNvSpPr txBox="1">
            <a:spLocks/>
          </p:cNvSpPr>
          <p:nvPr/>
        </p:nvSpPr>
        <p:spPr>
          <a:xfrm>
            <a:off x="1483017" y="2951304"/>
            <a:ext cx="1260000" cy="180000"/>
          </a:xfrm>
          <a:prstGeom prst="rect">
            <a:avLst/>
          </a:prstGeom>
          <a:pattFill prst="ltUpDiag">
            <a:fgClr>
              <a:schemeClr val="accent5">
                <a:lumMod val="40000"/>
                <a:lumOff val="60000"/>
              </a:schemeClr>
            </a:fgClr>
            <a:bgClr>
              <a:schemeClr val="bg1"/>
            </a:bgClr>
          </a:pattFill>
          <a:ln>
            <a:solidFill>
              <a:srgbClr val="0070C0"/>
            </a:solidFill>
          </a:ln>
        </p:spPr>
        <p:txBody>
          <a:bodyPr vert="horz" wrap="square" lIns="0" tIns="28354" rIns="0" bIns="28354" rtlCol="0" anchor="ctr">
            <a:noAutofit/>
          </a:bodyPr>
          <a:lstStyle>
            <a:lvl1pPr marL="0" indent="0" algn="ctr" defTabSz="1028700" rtl="0" eaLnBrk="1" latinLnBrk="0" hangingPunct="1">
              <a:spcBef>
                <a:spcPct val="20000"/>
              </a:spcBef>
              <a:buFont typeface="Arial" panose="020B0604020202020204" pitchFamily="34" charset="0"/>
              <a:buNone/>
              <a:defRPr kumimoji="1" sz="3600" kern="1200">
                <a:solidFill>
                  <a:schemeClr val="tx1">
                    <a:tint val="75000"/>
                  </a:schemeClr>
                </a:solidFill>
                <a:latin typeface="+mn-lt"/>
                <a:ea typeface="+mn-ea"/>
                <a:cs typeface="+mn-cs"/>
              </a:defRPr>
            </a:lvl1pPr>
            <a:lvl2pPr marL="514350" indent="0" algn="ctr" defTabSz="10287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2pPr>
            <a:lvl3pPr marL="1028700" indent="0" algn="ctr" defTabSz="1028700" rtl="0" eaLnBrk="1" latinLnBrk="0" hangingPunct="1">
              <a:spcBef>
                <a:spcPct val="20000"/>
              </a:spcBef>
              <a:buFont typeface="Arial" panose="020B0604020202020204" pitchFamily="34" charset="0"/>
              <a:buNone/>
              <a:defRPr kumimoji="1" sz="2700" kern="1200">
                <a:solidFill>
                  <a:schemeClr val="tx1">
                    <a:tint val="75000"/>
                  </a:schemeClr>
                </a:solidFill>
                <a:latin typeface="+mn-lt"/>
                <a:ea typeface="+mn-ea"/>
                <a:cs typeface="+mn-cs"/>
              </a:defRPr>
            </a:lvl3pPr>
            <a:lvl4pPr marL="15430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4pPr>
            <a:lvl5pPr marL="20574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5pPr>
            <a:lvl6pPr marL="25717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6pPr>
            <a:lvl7pPr marL="30861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7pPr>
            <a:lvl8pPr marL="360045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8pPr>
            <a:lvl9pPr marL="4114800" indent="0" algn="ctr" defTabSz="1028700" rtl="0" eaLnBrk="1" latinLnBrk="0" hangingPunct="1">
              <a:spcBef>
                <a:spcPct val="20000"/>
              </a:spcBef>
              <a:buFont typeface="Arial" panose="020B0604020202020204" pitchFamily="34" charset="0"/>
              <a:buNone/>
              <a:defRPr kumimoji="1" sz="2300" kern="1200">
                <a:solidFill>
                  <a:schemeClr val="tx1">
                    <a:tint val="75000"/>
                  </a:schemeClr>
                </a:solidFill>
                <a:latin typeface="+mn-lt"/>
                <a:ea typeface="+mn-ea"/>
                <a:cs typeface="+mn-cs"/>
              </a:defRPr>
            </a:lvl9pPr>
          </a:lstStyle>
          <a:p>
            <a:pPr marL="0" marR="0" lvl="0" indent="0" algn="ctr" defTabSz="8102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水素エネルギー等</a:t>
            </a:r>
            <a:endParaRPr kumimoji="1" lang="en-US" altLang="ja-JP" sz="6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6" name="図 65">
            <a:extLst>
              <a:ext uri="{FF2B5EF4-FFF2-40B4-BE49-F238E27FC236}">
                <a16:creationId xmlns:a16="http://schemas.microsoft.com/office/drawing/2014/main" id="{CA48CB38-9FFC-4B04-BBE0-CDCE3C15AB3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49835" y="3196691"/>
            <a:ext cx="889195" cy="480394"/>
          </a:xfrm>
          <a:prstGeom prst="rect">
            <a:avLst/>
          </a:prstGeom>
        </p:spPr>
      </p:pic>
      <p:sp>
        <p:nvSpPr>
          <p:cNvPr id="67" name="テキスト ボックス 66">
            <a:extLst>
              <a:ext uri="{FF2B5EF4-FFF2-40B4-BE49-F238E27FC236}">
                <a16:creationId xmlns:a16="http://schemas.microsoft.com/office/drawing/2014/main" id="{6F946FC4-5945-4657-8FE0-06219C6CFC18}"/>
              </a:ext>
            </a:extLst>
          </p:cNvPr>
          <p:cNvSpPr txBox="1"/>
          <p:nvPr/>
        </p:nvSpPr>
        <p:spPr>
          <a:xfrm>
            <a:off x="2113017" y="3662376"/>
            <a:ext cx="735500" cy="185482"/>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水素発電</a:t>
            </a:r>
            <a:endPar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7958913E-8BE4-4F32-BE34-2BD3A79E72F3}"/>
              </a:ext>
            </a:extLst>
          </p:cNvPr>
          <p:cNvSpPr txBox="1"/>
          <p:nvPr/>
        </p:nvSpPr>
        <p:spPr>
          <a:xfrm>
            <a:off x="5142044" y="3638000"/>
            <a:ext cx="735500" cy="169790"/>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en-US" altLang="ja-JP"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endPar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DA553D62-20AB-4A51-B73B-139F84913B3C}"/>
              </a:ext>
            </a:extLst>
          </p:cNvPr>
          <p:cNvSpPr txBox="1"/>
          <p:nvPr/>
        </p:nvSpPr>
        <p:spPr>
          <a:xfrm>
            <a:off x="2196783" y="4340434"/>
            <a:ext cx="735500" cy="169790"/>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太陽電池</a:t>
            </a:r>
          </a:p>
        </p:txBody>
      </p:sp>
      <p:sp>
        <p:nvSpPr>
          <p:cNvPr id="71" name="テキスト ボックス 70">
            <a:extLst>
              <a:ext uri="{FF2B5EF4-FFF2-40B4-BE49-F238E27FC236}">
                <a16:creationId xmlns:a16="http://schemas.microsoft.com/office/drawing/2014/main" id="{12CB7B6A-299F-4D4F-96A9-222927950F59}"/>
              </a:ext>
            </a:extLst>
          </p:cNvPr>
          <p:cNvSpPr txBox="1"/>
          <p:nvPr/>
        </p:nvSpPr>
        <p:spPr>
          <a:xfrm>
            <a:off x="2548273" y="2950020"/>
            <a:ext cx="1813988" cy="230832"/>
          </a:xfrm>
          <a:prstGeom prst="rect">
            <a:avLst/>
          </a:prstGeom>
          <a:noFill/>
        </p:spPr>
        <p:txBody>
          <a:bodyPr wrap="square" rtlCol="0">
            <a:spAutoFit/>
          </a:bodyPr>
          <a:lstStyle/>
          <a:p>
            <a:pPr marL="0" marR="0" lvl="0" indent="0" algn="ctr" defTabSz="756056"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a:t>
            </a:r>
            <a:endParaRPr kumimoji="0"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040BBDEF-C0FE-4B10-9EAC-7B59D4E63B47}"/>
              </a:ext>
            </a:extLst>
          </p:cNvPr>
          <p:cNvSpPr txBox="1"/>
          <p:nvPr/>
        </p:nvSpPr>
        <p:spPr>
          <a:xfrm>
            <a:off x="4828888" y="4304709"/>
            <a:ext cx="1143464" cy="182101"/>
          </a:xfrm>
          <a:prstGeom prst="rect">
            <a:avLst/>
          </a:prstGeom>
          <a:noFill/>
        </p:spPr>
        <p:txBody>
          <a:bodyPr wrap="square" rtlCol="0" anchor="ctr" anchorCtr="0">
            <a:spAutoFit/>
          </a:bodyPr>
          <a:lstStyle/>
          <a:p>
            <a:pPr marL="0" marR="0" lvl="0" indent="0" algn="ctr" defTabSz="360095" rtl="0" eaLnBrk="1" fontAlgn="auto" latinLnBrk="0" hangingPunct="1">
              <a:lnSpc>
                <a:spcPts val="709"/>
              </a:lnSpc>
              <a:spcBef>
                <a:spcPts val="0"/>
              </a:spcBef>
              <a:spcAft>
                <a:spcPts val="0"/>
              </a:spcAft>
              <a:buClrTx/>
              <a:buSzTx/>
              <a:buFontTx/>
              <a:buNone/>
              <a:tabLst/>
              <a:defRPr/>
            </a:pPr>
            <a:r>
              <a:rPr kumimoji="0" lang="ja-JP" altLang="en-US" sz="551"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ブルーカーボン</a:t>
            </a:r>
          </a:p>
        </p:txBody>
      </p:sp>
      <p:pic>
        <p:nvPicPr>
          <p:cNvPr id="73" name="図 72" descr="C:\Users\TabuchiKe\AppData\Local\Microsoft\Windows\INetCache\Content.Word\P1070475　ﾜｶﾒ.JPG">
            <a:extLst>
              <a:ext uri="{FF2B5EF4-FFF2-40B4-BE49-F238E27FC236}">
                <a16:creationId xmlns:a16="http://schemas.microsoft.com/office/drawing/2014/main" id="{6A89CB47-934F-4114-A94F-1EF51696694E}"/>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09495" y="3899760"/>
            <a:ext cx="715300" cy="536475"/>
          </a:xfrm>
          <a:prstGeom prst="rect">
            <a:avLst/>
          </a:prstGeom>
          <a:noFill/>
          <a:ln>
            <a:noFill/>
          </a:ln>
        </p:spPr>
      </p:pic>
      <p:sp>
        <p:nvSpPr>
          <p:cNvPr id="3" name="スライド番号プレースホルダー 2">
            <a:extLst>
              <a:ext uri="{FF2B5EF4-FFF2-40B4-BE49-F238E27FC236}">
                <a16:creationId xmlns:a16="http://schemas.microsoft.com/office/drawing/2014/main" id="{27DF62AA-7429-4CE0-AE59-53B5703FFBCF}"/>
              </a:ext>
            </a:extLst>
          </p:cNvPr>
          <p:cNvSpPr>
            <a:spLocks noGrp="1"/>
          </p:cNvSpPr>
          <p:nvPr>
            <p:ph type="sldNum" sz="quarter" idx="4"/>
          </p:nvPr>
        </p:nvSpPr>
        <p:spPr/>
        <p:txBody>
          <a:bodyPr/>
          <a:lstStyle/>
          <a:p>
            <a:fld id="{939B3220-1779-44EA-8831-6F61BDC7602A}" type="slidenum">
              <a:rPr kumimoji="1" lang="ja-JP" altLang="en-US" smtClean="0"/>
              <a:pPr/>
              <a:t>31</a:t>
            </a:fld>
            <a:endParaRPr kumimoji="1" lang="ja-JP" altLang="en-US"/>
          </a:p>
        </p:txBody>
      </p:sp>
      <p:sp>
        <p:nvSpPr>
          <p:cNvPr id="75" name="図形 74">
            <a:extLst>
              <a:ext uri="{FF2B5EF4-FFF2-40B4-BE49-F238E27FC236}">
                <a16:creationId xmlns:a16="http://schemas.microsoft.com/office/drawing/2014/main" id="{08B09061-6071-4E69-96F2-6995229C6C67}"/>
              </a:ext>
            </a:extLst>
          </p:cNvPr>
          <p:cNvSpPr/>
          <p:nvPr/>
        </p:nvSpPr>
        <p:spPr>
          <a:xfrm rot="17491401" flipV="1">
            <a:off x="3491628" y="2276519"/>
            <a:ext cx="5638641" cy="4622284"/>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5" name="正方形/長方形 54">
            <a:extLst>
              <a:ext uri="{FF2B5EF4-FFF2-40B4-BE49-F238E27FC236}">
                <a16:creationId xmlns:a16="http://schemas.microsoft.com/office/drawing/2014/main" id="{8CC45ABC-C629-451B-A449-FFDC2C9BD568}"/>
              </a:ext>
            </a:extLst>
          </p:cNvPr>
          <p:cNvSpPr/>
          <p:nvPr/>
        </p:nvSpPr>
        <p:spPr>
          <a:xfrm>
            <a:off x="5071965" y="5363153"/>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0"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56" name="正方形/長方形 55">
            <a:extLst>
              <a:ext uri="{FF2B5EF4-FFF2-40B4-BE49-F238E27FC236}">
                <a16:creationId xmlns:a16="http://schemas.microsoft.com/office/drawing/2014/main" id="{FF5C15CC-667A-4480-A283-4C50344182C3}"/>
              </a:ext>
            </a:extLst>
          </p:cNvPr>
          <p:cNvSpPr/>
          <p:nvPr/>
        </p:nvSpPr>
        <p:spPr>
          <a:xfrm>
            <a:off x="3059661" y="5885625"/>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p>
        </p:txBody>
      </p:sp>
      <p:sp>
        <p:nvSpPr>
          <p:cNvPr id="57" name="テキスト ボックス 56">
            <a:extLst>
              <a:ext uri="{FF2B5EF4-FFF2-40B4-BE49-F238E27FC236}">
                <a16:creationId xmlns:a16="http://schemas.microsoft.com/office/drawing/2014/main" id="{AB3AD64B-5DF4-49D5-BB5C-2A5B1F8E877B}"/>
              </a:ext>
            </a:extLst>
          </p:cNvPr>
          <p:cNvSpPr txBox="1"/>
          <p:nvPr/>
        </p:nvSpPr>
        <p:spPr>
          <a:xfrm>
            <a:off x="2980224" y="6038649"/>
            <a:ext cx="3282924" cy="446276"/>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府域の</a:t>
            </a:r>
            <a:r>
              <a:rPr kumimoji="0" lang="en-US" altLang="ja-JP"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lang="en-US" altLang="ja-JP" sz="1400" b="1" dirty="0">
                <a:latin typeface="BIZ UDPゴシック" panose="020B0400000000000000" pitchFamily="50" charset="-128"/>
                <a:ea typeface="BIZ UDPゴシック" panose="020B0400000000000000" pitchFamily="50" charset="-128"/>
              </a:rPr>
              <a:t>24.3</a:t>
            </a:r>
            <a:r>
              <a:rPr kumimoji="0" lang="ja-JP" altLang="en-US" sz="11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％削減</a:t>
            </a:r>
            <a:r>
              <a:rPr kumimoji="0" lang="ja-JP" altLang="en-US"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756056" rtl="0" eaLnBrk="1" fontAlgn="auto" latinLnBrk="0" hangingPunct="1">
              <a:lnSpc>
                <a:spcPct val="100000"/>
              </a:lnSpc>
              <a:spcBef>
                <a:spcPts val="0"/>
              </a:spcBef>
              <a:spcAft>
                <a:spcPts val="0"/>
              </a:spcAft>
              <a:buClrTx/>
              <a:buSzTx/>
              <a:buFontTx/>
              <a:buNone/>
              <a:tabLst/>
              <a:defRPr/>
            </a:pPr>
            <a:r>
              <a:rPr kumimoji="0" lang="en-US" altLang="ja-JP" sz="9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900" b="1" i="0"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a:t>
            </a:r>
            <a:r>
              <a:rPr kumimoji="0" lang="ja-JP" altLang="en-US" sz="900" b="1" i="0"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２１</a:t>
            </a:r>
            <a:r>
              <a:rPr kumimoji="0" lang="ja-JP" altLang="en-US" sz="9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a:t>
            </a:r>
            <a:endParaRPr kumimoji="0" lang="en-US" altLang="ja-JP" sz="900" b="0"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8" name="正方形/長方形 57">
            <a:extLst>
              <a:ext uri="{FF2B5EF4-FFF2-40B4-BE49-F238E27FC236}">
                <a16:creationId xmlns:a16="http://schemas.microsoft.com/office/drawing/2014/main" id="{0194E1C6-4EA2-4203-ADC7-8FF04F35B04B}"/>
              </a:ext>
            </a:extLst>
          </p:cNvPr>
          <p:cNvSpPr/>
          <p:nvPr/>
        </p:nvSpPr>
        <p:spPr>
          <a:xfrm>
            <a:off x="6114466" y="3951998"/>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a:t>
            </a:r>
          </a:p>
        </p:txBody>
      </p:sp>
      <p:sp>
        <p:nvSpPr>
          <p:cNvPr id="59" name="正方形/長方形 58">
            <a:extLst>
              <a:ext uri="{FF2B5EF4-FFF2-40B4-BE49-F238E27FC236}">
                <a16:creationId xmlns:a16="http://schemas.microsoft.com/office/drawing/2014/main" id="{BB26D0C7-7784-4E89-906B-690F4BB67CC2}"/>
              </a:ext>
            </a:extLst>
          </p:cNvPr>
          <p:cNvSpPr/>
          <p:nvPr/>
        </p:nvSpPr>
        <p:spPr>
          <a:xfrm>
            <a:off x="6857456" y="2902373"/>
            <a:ext cx="1620000" cy="2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２０５０</a:t>
            </a:r>
          </a:p>
        </p:txBody>
      </p:sp>
      <p:sp>
        <p:nvSpPr>
          <p:cNvPr id="60" name="テキスト ボックス 59">
            <a:extLst>
              <a:ext uri="{FF2B5EF4-FFF2-40B4-BE49-F238E27FC236}">
                <a16:creationId xmlns:a16="http://schemas.microsoft.com/office/drawing/2014/main" id="{942A5CB3-2BF1-4ABC-B60A-87E5314ECD94}"/>
              </a:ext>
            </a:extLst>
          </p:cNvPr>
          <p:cNvSpPr txBox="1"/>
          <p:nvPr/>
        </p:nvSpPr>
        <p:spPr>
          <a:xfrm>
            <a:off x="6007796" y="4113061"/>
            <a:ext cx="2927782" cy="307777"/>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４０</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％以上削減</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92FE17B7-FDA1-4DF1-9A7D-B8ED5280B215}"/>
              </a:ext>
            </a:extLst>
          </p:cNvPr>
          <p:cNvSpPr txBox="1"/>
          <p:nvPr/>
        </p:nvSpPr>
        <p:spPr>
          <a:xfrm>
            <a:off x="6544716" y="3098156"/>
            <a:ext cx="2927782" cy="307777"/>
          </a:xfrm>
          <a:prstGeom prst="rect">
            <a:avLst/>
          </a:prstGeom>
          <a:noFill/>
        </p:spPr>
        <p:txBody>
          <a:bodyPr wrap="square" rtlCol="0">
            <a:spAutoFit/>
          </a:bodyPr>
          <a:lstStyle/>
          <a:p>
            <a:pPr marL="0" marR="0" lvl="0" indent="0" algn="l" defTabSz="756056"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実質</a:t>
            </a:r>
            <a:r>
              <a:rPr kumimoji="0"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排出量</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100</a:t>
            </a:r>
            <a:r>
              <a:rPr kumimoji="0"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％削減</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2013</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比）</a:t>
            </a:r>
            <a:endPar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62" name="表 61">
            <a:extLst>
              <a:ext uri="{FF2B5EF4-FFF2-40B4-BE49-F238E27FC236}">
                <a16:creationId xmlns:a16="http://schemas.microsoft.com/office/drawing/2014/main" id="{54F2976B-784F-4209-9DBF-14C1BEA11992}"/>
              </a:ext>
            </a:extLst>
          </p:cNvPr>
          <p:cNvGraphicFramePr>
            <a:graphicFrameLocks noGrp="1"/>
          </p:cNvGraphicFramePr>
          <p:nvPr/>
        </p:nvGraphicFramePr>
        <p:xfrm>
          <a:off x="6980526" y="4754093"/>
          <a:ext cx="1534991" cy="1294248"/>
        </p:xfrm>
        <a:graphic>
          <a:graphicData uri="http://schemas.openxmlformats.org/drawingml/2006/table">
            <a:tbl>
              <a:tblPr firstRow="1" firstCol="1" bandRow="1"/>
              <a:tblGrid>
                <a:gridCol w="677243">
                  <a:extLst>
                    <a:ext uri="{9D8B030D-6E8A-4147-A177-3AD203B41FA5}">
                      <a16:colId xmlns:a16="http://schemas.microsoft.com/office/drawing/2014/main" val="2482487794"/>
                    </a:ext>
                  </a:extLst>
                </a:gridCol>
                <a:gridCol w="857748">
                  <a:extLst>
                    <a:ext uri="{9D8B030D-6E8A-4147-A177-3AD203B41FA5}">
                      <a16:colId xmlns:a16="http://schemas.microsoft.com/office/drawing/2014/main" val="2166802809"/>
                    </a:ext>
                  </a:extLst>
                </a:gridCol>
              </a:tblGrid>
              <a:tr h="0">
                <a:tc>
                  <a:txBody>
                    <a:bodyPr/>
                    <a:lstStyle/>
                    <a:p>
                      <a:pPr algn="ctr">
                        <a:lnSpc>
                          <a:spcPts val="1600"/>
                        </a:lnSpc>
                        <a:spcAft>
                          <a:spcPts val="0"/>
                        </a:spcAft>
                      </a:pP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部</a:t>
                      </a:r>
                      <a:r>
                        <a:rPr lang="en-US" alt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門</a:t>
                      </a:r>
                      <a:endParaRPr lang="ja-JP" sz="8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36000" marB="3600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r>
                        <a:rPr kumimoji="1" lang="ja-JP" altLang="en-US"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２０</a:t>
                      </a:r>
                      <a:r>
                        <a:rPr kumimoji="1" lang="en-US" altLang="ja-JP"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30</a:t>
                      </a:r>
                      <a:r>
                        <a:rPr kumimoji="1" lang="ja-JP" altLang="en-US"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削減率</a:t>
                      </a:r>
                      <a:endParaRPr kumimoji="1" lang="en-US" altLang="ja-JP" sz="8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ct val="100000"/>
                        </a:lnSpc>
                        <a:spcAft>
                          <a:spcPts val="0"/>
                        </a:spcAft>
                      </a:pPr>
                      <a:r>
                        <a:rPr kumimoji="1" lang="ja-JP" altLang="en-US" sz="500" b="0" i="0" u="none" strike="noStrike" kern="1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（２０１３比）</a:t>
                      </a:r>
                    </a:p>
                  </a:txBody>
                  <a:tcPr marL="0" marR="29766"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598389697"/>
                  </a:ext>
                </a:extLst>
              </a:tr>
              <a:tr h="0">
                <a:tc>
                  <a:txBody>
                    <a:bodyPr/>
                    <a:lstStyle/>
                    <a:p>
                      <a:pPr algn="ctr">
                        <a:lnSpc>
                          <a:spcPts val="1100"/>
                        </a:lnSpc>
                        <a:spcAft>
                          <a:spcPts val="0"/>
                        </a:spcAft>
                      </a:pPr>
                      <a:r>
                        <a:rPr lang="ja-JP" altLang="en-US"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工場等</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5448452"/>
                  </a:ext>
                </a:extLst>
              </a:tr>
              <a:tr h="0">
                <a:tc>
                  <a:txBody>
                    <a:bodyPr/>
                    <a:lstStyle/>
                    <a:p>
                      <a:pPr algn="ctr">
                        <a:lnSpc>
                          <a:spcPts val="1100"/>
                        </a:lnSpc>
                        <a:spcAft>
                          <a:spcPts val="0"/>
                        </a:spcAft>
                      </a:pPr>
                      <a:r>
                        <a:rPr lang="ja-JP" altLang="en-US"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オフィス</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42</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86525355"/>
                  </a:ext>
                </a:extLst>
              </a:tr>
              <a:tr h="0">
                <a:tc>
                  <a:txBody>
                    <a:bodyPr/>
                    <a:lstStyle/>
                    <a:p>
                      <a:pPr algn="ctr">
                        <a:lnSpc>
                          <a:spcPts val="1100"/>
                        </a:lnSpc>
                        <a:spcAft>
                          <a:spcPts val="0"/>
                        </a:spcAft>
                      </a:pP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家</a:t>
                      </a:r>
                      <a:r>
                        <a:rPr lang="en-US" alt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庭</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46</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5399196"/>
                  </a:ext>
                </a:extLst>
              </a:tr>
              <a:tr h="0">
                <a:tc>
                  <a:txBody>
                    <a:bodyPr/>
                    <a:lstStyle/>
                    <a:p>
                      <a:pPr algn="ctr">
                        <a:lnSpc>
                          <a:spcPts val="1100"/>
                        </a:lnSpc>
                        <a:spcAft>
                          <a:spcPts val="0"/>
                        </a:spcAft>
                      </a:pP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運</a:t>
                      </a:r>
                      <a:r>
                        <a:rPr lang="en-US" alt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u="none" kern="0">
                          <a:effectLst/>
                          <a:latin typeface="BIZ UDPゴシック" panose="020B0400000000000000" pitchFamily="50" charset="-128"/>
                          <a:ea typeface="BIZ UDPゴシック" panose="020B0400000000000000" pitchFamily="50" charset="-128"/>
                          <a:cs typeface="Times New Roman" panose="02020603050405020304" pitchFamily="18" charset="0"/>
                        </a:rPr>
                        <a:t>輸</a:t>
                      </a:r>
                      <a:endParaRPr lang="ja-JP" sz="800" b="0" u="none"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33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3718977"/>
                  </a:ext>
                </a:extLst>
              </a:tr>
              <a:tr h="0">
                <a:tc>
                  <a:txBody>
                    <a:bodyPr/>
                    <a:lstStyle/>
                    <a:p>
                      <a:pPr algn="ctr">
                        <a:lnSpc>
                          <a:spcPts val="1100"/>
                        </a:lnSpc>
                        <a:spcAft>
                          <a:spcPts val="0"/>
                        </a:spcAft>
                      </a:pPr>
                      <a:r>
                        <a:rPr lang="ja-JP" altLang="en-US" sz="8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その他</a:t>
                      </a:r>
                      <a:r>
                        <a:rPr lang="ja-JP" altLang="en-US"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500" b="0" u="sng" kern="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600"/>
                        </a:lnSpc>
                        <a:spcAft>
                          <a:spcPts val="0"/>
                        </a:spcAft>
                      </a:pPr>
                      <a:r>
                        <a:rPr lang="en-US" alt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23</a:t>
                      </a:r>
                      <a:r>
                        <a:rPr lang="ja-JP" altLang="en-US"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76176684"/>
                  </a:ext>
                </a:extLst>
              </a:tr>
              <a:tr h="0">
                <a:tc>
                  <a:txBody>
                    <a:bodyPr/>
                    <a:lstStyle/>
                    <a:p>
                      <a:pPr algn="ctr">
                        <a:lnSpc>
                          <a:spcPts val="1600"/>
                        </a:lnSpc>
                        <a:spcAft>
                          <a:spcPts val="0"/>
                        </a:spcAft>
                      </a:pP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合</a:t>
                      </a:r>
                      <a:r>
                        <a:rPr lang="ja-JP" altLang="en-US"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800" b="0" kern="0">
                          <a:effectLst/>
                          <a:latin typeface="BIZ UDPゴシック" panose="020B0400000000000000" pitchFamily="50" charset="-128"/>
                          <a:ea typeface="BIZ UDPゴシック" panose="020B0400000000000000" pitchFamily="50" charset="-128"/>
                          <a:cs typeface="Times New Roman" panose="02020603050405020304" pitchFamily="18" charset="0"/>
                        </a:rPr>
                        <a:t>計</a:t>
                      </a:r>
                      <a:endParaRPr lang="ja-JP" sz="800" b="0" kern="10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0" marR="29766"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600"/>
                        </a:lnSpc>
                        <a:spcAft>
                          <a:spcPts val="0"/>
                        </a:spcAft>
                      </a:pPr>
                      <a:r>
                        <a:rPr lang="en-US" altLang="ja-JP"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40</a:t>
                      </a:r>
                      <a:r>
                        <a:rPr lang="ja-JP" altLang="en-US"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000" b="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29766" marR="297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8523210"/>
                  </a:ext>
                </a:extLst>
              </a:tr>
            </a:tbl>
          </a:graphicData>
        </a:graphic>
      </p:graphicFrame>
      <p:sp>
        <p:nvSpPr>
          <p:cNvPr id="70" name="正方形/長方形 69">
            <a:extLst>
              <a:ext uri="{FF2B5EF4-FFF2-40B4-BE49-F238E27FC236}">
                <a16:creationId xmlns:a16="http://schemas.microsoft.com/office/drawing/2014/main" id="{CE4A57BB-C430-4C8C-8A60-510CDF65C449}"/>
              </a:ext>
            </a:extLst>
          </p:cNvPr>
          <p:cNvSpPr/>
          <p:nvPr/>
        </p:nvSpPr>
        <p:spPr>
          <a:xfrm>
            <a:off x="6672680" y="4420838"/>
            <a:ext cx="2123572" cy="35160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大阪府における</a:t>
            </a:r>
            <a:r>
              <a:rPr kumimoji="0"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0" lang="en-US" altLang="ja-JP" sz="900" b="1"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排出量の</a:t>
            </a:r>
            <a:endParaRPr kumimoji="0"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部門ごとの削減率（将来推計）</a:t>
            </a:r>
          </a:p>
        </p:txBody>
      </p:sp>
    </p:spTree>
    <p:extLst>
      <p:ext uri="{BB962C8B-B14F-4D97-AF65-F5344CB8AC3E}">
        <p14:creationId xmlns:p14="http://schemas.microsoft.com/office/powerpoint/2010/main" val="3116802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152713915"/>
              </p:ext>
            </p:extLst>
          </p:nvPr>
        </p:nvGraphicFramePr>
        <p:xfrm>
          <a:off x="313267" y="1206552"/>
          <a:ext cx="9587042" cy="5611462"/>
        </p:xfrm>
        <a:graphic>
          <a:graphicData uri="http://schemas.openxmlformats.org/drawingml/2006/table">
            <a:tbl>
              <a:tblPr>
                <a:tableStyleId>{2D5ABB26-0587-4C30-8999-92F81FD0307C}</a:tableStyleId>
              </a:tblPr>
              <a:tblGrid>
                <a:gridCol w="2440093">
                  <a:extLst>
                    <a:ext uri="{9D8B030D-6E8A-4147-A177-3AD203B41FA5}">
                      <a16:colId xmlns:a16="http://schemas.microsoft.com/office/drawing/2014/main" val="901775203"/>
                    </a:ext>
                  </a:extLst>
                </a:gridCol>
                <a:gridCol w="3251200">
                  <a:extLst>
                    <a:ext uri="{9D8B030D-6E8A-4147-A177-3AD203B41FA5}">
                      <a16:colId xmlns:a16="http://schemas.microsoft.com/office/drawing/2014/main" val="2895380761"/>
                    </a:ext>
                  </a:extLst>
                </a:gridCol>
                <a:gridCol w="3895749">
                  <a:extLst>
                    <a:ext uri="{9D8B030D-6E8A-4147-A177-3AD203B41FA5}">
                      <a16:colId xmlns:a16="http://schemas.microsoft.com/office/drawing/2014/main" val="925580270"/>
                    </a:ext>
                  </a:extLst>
                </a:gridCol>
              </a:tblGrid>
              <a:tr h="5611462">
                <a:tc>
                  <a:txBody>
                    <a:bodyPr/>
                    <a:lstStyle/>
                    <a:p>
                      <a:pPr marL="177800" indent="-177800">
                        <a:lnSpc>
                          <a:spcPct val="100000"/>
                        </a:lnSpc>
                        <a:spcBef>
                          <a:spcPts val="0"/>
                        </a:spcBef>
                        <a:spcAft>
                          <a:spcPts val="0"/>
                        </a:spcAft>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□万博で活用した最先端技術の研究開発・実用化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次世代蓄電池の実用化と電池関連産業の集積 を活かしたイノベーション促進・水素発電による電力</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供給等が開始</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59937" rtl="0" eaLnBrk="1" fontAlgn="auto" latinLnBrk="0" hangingPunct="1">
                        <a:lnSpc>
                          <a:spcPct val="100000"/>
                        </a:lnSpc>
                        <a:spcBef>
                          <a:spcPts val="60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・水素・アンモニア・</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e-</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メタン等の</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サプライチェーン構築</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・大気中や排ガスから</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100" u="none" dirty="0">
                          <a:solidFill>
                            <a:schemeClr val="tx1"/>
                          </a:solidFill>
                          <a:latin typeface="BIZ UDPゴシック" panose="020B0400000000000000" pitchFamily="50" charset="-128"/>
                          <a:ea typeface="BIZ UDPゴシック" panose="020B0400000000000000" pitchFamily="50" charset="-128"/>
                        </a:rPr>
                        <a:t>を回収し、地中への貯留や有効活用を行う</a:t>
                      </a:r>
                      <a:br>
                        <a:rPr lang="en-US" altLang="ja-JP" sz="1100" u="none" dirty="0">
                          <a:solidFill>
                            <a:schemeClr val="tx1"/>
                          </a:solidFill>
                          <a:latin typeface="BIZ UDPゴシック" panose="020B0400000000000000" pitchFamily="50" charset="-128"/>
                          <a:ea typeface="BIZ UDPゴシック" panose="020B0400000000000000" pitchFamily="50" charset="-128"/>
                        </a:rPr>
                      </a:br>
                      <a:r>
                        <a:rPr lang="ja-JP" altLang="en-US" sz="1100" u="none" dirty="0">
                          <a:solidFill>
                            <a:schemeClr val="tx1"/>
                          </a:solidFill>
                          <a:latin typeface="BIZ UDPゴシック" panose="020B0400000000000000" pitchFamily="50" charset="-128"/>
                          <a:ea typeface="BIZ UDPゴシック" panose="020B0400000000000000" pitchFamily="50" charset="-128"/>
                        </a:rPr>
                        <a:t>技術の実用化に向けた研究開発</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600"/>
                        </a:spcBef>
                        <a:spcAft>
                          <a:spcPts val="0"/>
                        </a:spcAft>
                        <a:buFontTx/>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・次世代型太陽電池が府内事業所や家庭に普及拡大</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□万博を契機とした最先端技術の実証・活用</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5725" indent="-85725">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a:rPr>
                        <a:t>次世代型太陽電池である「ペロブスカイト太陽</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電池」の実証による技術的可能性・経済性の検証と認知度の向上</a:t>
                      </a:r>
                      <a:endParaRPr lang="en-US" altLang="ja-JP" sz="1100" dirty="0">
                        <a:solidFill>
                          <a:schemeClr val="tx1"/>
                        </a:solidFill>
                        <a:latin typeface="BIZ UDPゴシック" panose="020B0400000000000000" pitchFamily="50" charset="-128"/>
                        <a:ea typeface="BIZ UDPゴシック"/>
                      </a:endParaRPr>
                    </a:p>
                    <a:p>
                      <a:pPr marL="85725" indent="-85725">
                        <a:spcAft>
                          <a:spcPts val="0"/>
                        </a:spcAft>
                      </a:pPr>
                      <a:endParaRPr lang="en-US" altLang="ja-JP" sz="600" dirty="0">
                        <a:solidFill>
                          <a:schemeClr val="tx1"/>
                        </a:solidFill>
                        <a:latin typeface="BIZ UDPゴシック" panose="020B0400000000000000" pitchFamily="50" charset="-128"/>
                        <a:ea typeface="BIZ UDPゴシック"/>
                      </a:endParaRPr>
                    </a:p>
                    <a:p>
                      <a:pPr marL="85725" indent="-85725">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▶万博会場で水素のサプライチェーンモデル構築を実装することで、将来的な社会実装に向けた</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知見とノウハウを蓄積</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5725" indent="-85725">
                        <a:spcAft>
                          <a:spcPts val="0"/>
                        </a:spcAft>
                      </a:pPr>
                      <a:endParaRPr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▶大阪の臨海工業地帯を拠点とした水素・アンモニアのサプライチェーン構築に向けた検討を推進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0"/>
                        </a:spcAft>
                      </a:pPr>
                      <a:endParaRPr lang="ja-JP" altLang="en-US" sz="60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▶大気中の</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を直接回収し、再エネ由来のグリーン水素と組み合わせて</a:t>
                      </a:r>
                      <a:r>
                        <a:rPr lang="en-US" altLang="ja-JP" sz="1100" dirty="0">
                          <a:solidFill>
                            <a:schemeClr val="tx1"/>
                          </a:solidFill>
                          <a:latin typeface="BIZ UDPゴシック" panose="020B0400000000000000" pitchFamily="50" charset="-128"/>
                          <a:ea typeface="BIZ UDPゴシック" panose="020B0400000000000000" pitchFamily="50" charset="-128"/>
                        </a:rPr>
                        <a:t>e-</a:t>
                      </a:r>
                      <a:r>
                        <a:rPr lang="ja-JP" altLang="en-US" sz="1100" dirty="0">
                          <a:solidFill>
                            <a:schemeClr val="tx1"/>
                          </a:solidFill>
                          <a:latin typeface="BIZ UDPゴシック" panose="020B0400000000000000" pitchFamily="50" charset="-128"/>
                          <a:ea typeface="BIZ UDPゴシック" panose="020B0400000000000000" pitchFamily="50" charset="-128"/>
                        </a:rPr>
                        <a:t>メタンに変換・利用するメタネーション実証を実施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▶国内初の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Sustainable Aviation Fuel</a:t>
                      </a:r>
                      <a:r>
                        <a:rPr kumimoji="1" lang="ja-JP" altLang="en-US" sz="1100" dirty="0">
                          <a:solidFill>
                            <a:schemeClr val="tx1"/>
                          </a:solidFill>
                          <a:latin typeface="BIZ UDPゴシック" panose="020B0400000000000000" pitchFamily="50" charset="-128"/>
                          <a:ea typeface="BIZ UDPゴシック" panose="020B0400000000000000" pitchFamily="50" charset="-128"/>
                        </a:rPr>
                        <a:t>：持続可能な航空燃料）量産拠点で製造した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を、日本で初めてブルーインパルスへ供給</a:t>
                      </a: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▶コンクリートや金属に</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を固定させ、コンクリートや製品の製造時の</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排出量を減らす</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固定技術が披露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100" dirty="0">
                          <a:solidFill>
                            <a:schemeClr val="tx1"/>
                          </a:solidFill>
                          <a:latin typeface="BIZ UDPゴシック" panose="020B0400000000000000" pitchFamily="50" charset="-128"/>
                          <a:ea typeface="BIZ UDPゴシック" panose="020B0400000000000000" pitchFamily="50" charset="-128"/>
                        </a:rPr>
                        <a:t>▶放射冷却素材をパビリオン外装膜に使用し、</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パビリオンの空調負荷軽減や低炭素化に貢献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endParaRPr lang="en-US" altLang="ja-JP" sz="600" dirty="0">
                        <a:solidFill>
                          <a:schemeClr val="tx1"/>
                        </a:solidFill>
                        <a:latin typeface="BIZ UDPゴシック" panose="020B0400000000000000" pitchFamily="50" charset="-128"/>
                        <a:ea typeface="BIZ UDPゴシック" panose="020B0400000000000000" pitchFamily="50" charset="-128"/>
                      </a:endParaRPr>
                    </a:p>
                    <a:p>
                      <a:pPr marL="84138" indent="-84138">
                        <a:spcAft>
                          <a:spcPts val="992"/>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a:rPr>
                        <a:t>「カーボンニュートラル技術開発・実証事業」で</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支援した技術について</a:t>
                      </a:r>
                      <a:r>
                        <a:rPr kumimoji="0"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a:t>
                      </a:r>
                      <a:r>
                        <a:rPr lang="ja-JP" altLang="en-US" sz="1100" dirty="0">
                          <a:solidFill>
                            <a:schemeClr val="tx1"/>
                          </a:solidFill>
                          <a:latin typeface="BIZ UDPゴシック" panose="020B0400000000000000" pitchFamily="50" charset="-128"/>
                          <a:ea typeface="BIZ UDPゴシック"/>
                        </a:rPr>
                        <a:t>件が製品化され、実用</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段階への移行を実現</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万博で披露された最先端技術の社会実装を推進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経済界をはじめオール関西で具体的な実装化に向けた一気通貫での伴走支援を重点的に実施</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・最新カーボンニュートラル技術の府内企業によるビジネス化を支援するとともに、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CN</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先進技術を活用した製品の量産</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体制構築・需要創出・府内中小企業のサプライチェーン参入を支援</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・ペロブスカイト太陽電池の民間・公共施設への導入促進</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・水素・アンモニア・</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e-</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メタン等の関連技術や</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CO</a:t>
                      </a:r>
                      <a:r>
                        <a:rPr kumimoji="1" lang="en-US" altLang="ja-JP" sz="1100" b="0" i="0" u="none" strike="noStrike" kern="1200" cap="none" spc="0" normalizeH="0" baseline="-25000" noProof="0" dirty="0">
                          <a:ln>
                            <a:noFill/>
                          </a:ln>
                          <a:solidFill>
                            <a:schemeClr val="tx1"/>
                          </a:solidFill>
                          <a:effectLst/>
                          <a:uLnTx/>
                          <a:uFillTx/>
                          <a:latin typeface="BIZ UDPゴシック" panose="020B0400000000000000" pitchFamily="50" charset="-128"/>
                          <a:ea typeface="BIZ UDPゴシック"/>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回収技術の先導的な導入の促進</a:t>
                      </a:r>
                      <a:endParaRPr kumimoji="1" lang="en-US" altLang="ja-JP" sz="11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・水素等の用途開発や供給体制構築への支援により水素等を身近なエネルギー源として府域全域の利用拡大をめざす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・ものづくりにおける水素・アンモニアの利活用により、環境　</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　価値の高い商品や製品の創出をめざす　</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4138" indent="-84138"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p>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万博で発信した最先端技術の実用化や、世界を先導</a:t>
                      </a:r>
                      <a:br>
                        <a:rPr kumimoji="1" lang="en-US" altLang="ja-JP" sz="1200" b="0" dirty="0">
                          <a:solidFill>
                            <a:schemeClr val="tx1"/>
                          </a:solidFill>
                          <a:latin typeface="BIZ UDPゴシック" panose="020B0400000000000000" pitchFamily="50" charset="-128"/>
                          <a:ea typeface="BIZ UDPゴシック" panose="020B0400000000000000" pitchFamily="50" charset="-128"/>
                        </a:rPr>
                      </a:br>
                      <a:r>
                        <a:rPr kumimoji="1" lang="ja-JP" altLang="en-US" sz="1200" b="0" dirty="0">
                          <a:solidFill>
                            <a:schemeClr val="tx1"/>
                          </a:solidFill>
                          <a:latin typeface="BIZ UDPゴシック" panose="020B0400000000000000" pitchFamily="50" charset="-128"/>
                          <a:ea typeface="BIZ UDPゴシック" panose="020B0400000000000000" pitchFamily="50" charset="-128"/>
                        </a:rPr>
                        <a:t>する新たな技術開発の促進</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・ペロブスカイト太陽電池への社会実装に向けた需要創出や技術開発に対する支援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・ペロブスカイト太陽電池の導入拡大・産業競争力強化のための支援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・水素・アンモニアや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メタン、</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SAF</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（持続可能な航空燃料）</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などの製造・貯蔵拠点整備やサプライチェーン構築などに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対する財政支援や規制の合理化・適正化　</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・燃料電池（ＦＣ）商用車等の導入拡大等を通じた水素需要の創出に対する支援</a:t>
                      </a:r>
                    </a:p>
                    <a:p>
                      <a:pPr marL="84138" indent="-8413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・蓄電池関連産業の設備投資に対する継続的な支援や、</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人材確保に向けた取組の加速化、リサイクルを意識した</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製品開発や先進的な廃棄・リサイクル技術開発の支援</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5481" y="978156"/>
            <a:ext cx="9729653" cy="389893"/>
            <a:chOff x="491238" y="878538"/>
            <a:chExt cx="6828447"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91913"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8" y="886368"/>
              <a:ext cx="1722455"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10" name="テキスト ボックス 9">
            <a:extLst>
              <a:ext uri="{FF2B5EF4-FFF2-40B4-BE49-F238E27FC236}">
                <a16:creationId xmlns:a16="http://schemas.microsoft.com/office/drawing/2014/main" id="{5DBD77A3-21F5-4176-9CF1-0B8777EEF795}"/>
              </a:ext>
            </a:extLst>
          </p:cNvPr>
          <p:cNvSpPr txBox="1"/>
          <p:nvPr/>
        </p:nvSpPr>
        <p:spPr>
          <a:xfrm>
            <a:off x="270309" y="381299"/>
            <a:ext cx="9540000" cy="646331"/>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2050</a:t>
            </a:r>
            <a:r>
              <a:rPr lang="ja-JP" altLang="en-US" sz="1200" dirty="0">
                <a:latin typeface="BIZ UDPゴシック" panose="020B0400000000000000" pitchFamily="50" charset="-128"/>
                <a:ea typeface="BIZ UDPゴシック" panose="020B0400000000000000" pitchFamily="50" charset="-128"/>
              </a:rPr>
              <a:t>年までに温室効果ガス（</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）排出量の実質ゼロを達成するためには、革新的技術の開発や実用化が不可欠である。「未来社会の実験場」をコンセプトとする万博会場においては、蓄電池や水素、</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回収、次世代型太陽電池などの最先端技術などカーボンニュートラル</a:t>
            </a:r>
            <a:r>
              <a:rPr lang="en-US" altLang="ja-JP" sz="1200" dirty="0">
                <a:latin typeface="BIZ UDPゴシック" panose="020B0400000000000000" pitchFamily="50" charset="-128"/>
                <a:ea typeface="BIZ UDPゴシック" panose="020B0400000000000000" pitchFamily="50" charset="-128"/>
              </a:rPr>
              <a:t>(CN)</a:t>
            </a:r>
            <a:r>
              <a:rPr lang="ja-JP" altLang="en-US" sz="1200" dirty="0">
                <a:latin typeface="BIZ UDPゴシック" panose="020B0400000000000000" pitchFamily="50" charset="-128"/>
                <a:ea typeface="BIZ UDPゴシック" panose="020B0400000000000000" pitchFamily="50" charset="-128"/>
              </a:rPr>
              <a:t>に資する技術を実証・活用。今後の研究開発や実用化につなげていく。</a:t>
            </a:r>
            <a:endParaRPr lang="ja-JP" altLang="en-US" sz="1200" strike="sngStrike" dirty="0">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AC0FBF84-DD8F-4CF4-A88C-62B5077450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322" y="4295351"/>
            <a:ext cx="1139434" cy="909245"/>
          </a:xfrm>
          <a:prstGeom prst="rect">
            <a:avLst/>
          </a:prstGeom>
        </p:spPr>
      </p:pic>
      <p:sp>
        <p:nvSpPr>
          <p:cNvPr id="14" name="テキスト ボックス 13">
            <a:extLst>
              <a:ext uri="{FF2B5EF4-FFF2-40B4-BE49-F238E27FC236}">
                <a16:creationId xmlns:a16="http://schemas.microsoft.com/office/drawing/2014/main" id="{5213DF5F-4158-45AC-AADE-19C3F1F1A976}"/>
              </a:ext>
            </a:extLst>
          </p:cNvPr>
          <p:cNvSpPr txBox="1"/>
          <p:nvPr/>
        </p:nvSpPr>
        <p:spPr>
          <a:xfrm>
            <a:off x="936454" y="4953076"/>
            <a:ext cx="737304" cy="15880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全固体電池▶</a:t>
            </a:r>
          </a:p>
        </p:txBody>
      </p:sp>
      <p:pic>
        <p:nvPicPr>
          <p:cNvPr id="15" name="図 14">
            <a:extLst>
              <a:ext uri="{FF2B5EF4-FFF2-40B4-BE49-F238E27FC236}">
                <a16:creationId xmlns:a16="http://schemas.microsoft.com/office/drawing/2014/main" id="{6D05EF21-20FC-49FA-90AA-79E32AACE4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457" y="5565957"/>
            <a:ext cx="1241126" cy="909245"/>
          </a:xfrm>
          <a:prstGeom prst="rect">
            <a:avLst/>
          </a:prstGeom>
        </p:spPr>
      </p:pic>
      <p:sp>
        <p:nvSpPr>
          <p:cNvPr id="16" name="テキスト ボックス 15">
            <a:extLst>
              <a:ext uri="{FF2B5EF4-FFF2-40B4-BE49-F238E27FC236}">
                <a16:creationId xmlns:a16="http://schemas.microsoft.com/office/drawing/2014/main" id="{CE6FFAB7-01FC-4444-B0F3-93F877DE0B55}"/>
              </a:ext>
            </a:extLst>
          </p:cNvPr>
          <p:cNvSpPr txBox="1"/>
          <p:nvPr/>
        </p:nvSpPr>
        <p:spPr>
          <a:xfrm>
            <a:off x="1671778" y="6208712"/>
            <a:ext cx="1336841" cy="30993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a:t>
            </a:r>
            <a:r>
              <a:rPr kumimoji="0"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CGS</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実証プラント</a:t>
            </a:r>
            <a:endParaRPr kumimoji="0"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（神戸ポートアイランド）</a:t>
            </a:r>
          </a:p>
        </p:txBody>
      </p:sp>
      <p:sp>
        <p:nvSpPr>
          <p:cNvPr id="2" name="スライド番号プレースホルダー 1">
            <a:extLst>
              <a:ext uri="{FF2B5EF4-FFF2-40B4-BE49-F238E27FC236}">
                <a16:creationId xmlns:a16="http://schemas.microsoft.com/office/drawing/2014/main" id="{138CFE10-8A01-45B8-A327-44DC5A03EF97}"/>
              </a:ext>
            </a:extLst>
          </p:cNvPr>
          <p:cNvSpPr>
            <a:spLocks noGrp="1"/>
          </p:cNvSpPr>
          <p:nvPr>
            <p:ph type="sldNum" sz="quarter" idx="12"/>
          </p:nvPr>
        </p:nvSpPr>
        <p:spPr/>
        <p:txBody>
          <a:bodyPr/>
          <a:lstStyle/>
          <a:p>
            <a:fld id="{29F2EF1E-626E-4657-9017-205445D3C8E1}" type="slidenum">
              <a:rPr kumimoji="1" lang="ja-JP" altLang="en-US" smtClean="0"/>
              <a:t>32</a:t>
            </a:fld>
            <a:endParaRPr kumimoji="1" lang="ja-JP" altLang="en-US" dirty="0"/>
          </a:p>
        </p:txBody>
      </p:sp>
    </p:spTree>
    <p:extLst>
      <p:ext uri="{BB962C8B-B14F-4D97-AF65-F5344CB8AC3E}">
        <p14:creationId xmlns:p14="http://schemas.microsoft.com/office/powerpoint/2010/main" val="22435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1447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sp>
        <p:nvSpPr>
          <p:cNvPr id="23" name="スライド番号プレースホルダー 1">
            <a:extLst>
              <a:ext uri="{FF2B5EF4-FFF2-40B4-BE49-F238E27FC236}">
                <a16:creationId xmlns:a16="http://schemas.microsoft.com/office/drawing/2014/main" id="{EA718413-452A-4C04-8B04-4D2D01026C14}"/>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33</a:t>
            </a:fld>
            <a:endParaRPr kumimoji="1" lang="ja-JP" altLang="en-US"/>
          </a:p>
        </p:txBody>
      </p:sp>
      <p:sp>
        <p:nvSpPr>
          <p:cNvPr id="31" name="楕円 30">
            <a:extLst>
              <a:ext uri="{FF2B5EF4-FFF2-40B4-BE49-F238E27FC236}">
                <a16:creationId xmlns:a16="http://schemas.microsoft.com/office/drawing/2014/main" id="{E135B211-1160-48D2-965D-05A4A2103110}"/>
              </a:ext>
            </a:extLst>
          </p:cNvPr>
          <p:cNvSpPr/>
          <p:nvPr/>
        </p:nvSpPr>
        <p:spPr>
          <a:xfrm>
            <a:off x="127557" y="796239"/>
            <a:ext cx="2128586" cy="376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2" name="楕円 31">
            <a:extLst>
              <a:ext uri="{FF2B5EF4-FFF2-40B4-BE49-F238E27FC236}">
                <a16:creationId xmlns:a16="http://schemas.microsoft.com/office/drawing/2014/main" id="{6F272165-ED65-47CF-B66C-DC18036B5CA5}"/>
              </a:ext>
            </a:extLst>
          </p:cNvPr>
          <p:cNvSpPr/>
          <p:nvPr/>
        </p:nvSpPr>
        <p:spPr>
          <a:xfrm>
            <a:off x="127557" y="2473371"/>
            <a:ext cx="2181338"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endParaRPr kumimoji="1" lang="ja-JP" altLang="en-US" sz="1400" b="1" dirty="0">
              <a:solidFill>
                <a:srgbClr val="FF0000"/>
              </a:solidFill>
              <a:highlight>
                <a:srgbClr val="FFFF00"/>
              </a:highlight>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2EF95065-6151-4392-AA66-0C8C78BB1F71}"/>
              </a:ext>
            </a:extLst>
          </p:cNvPr>
          <p:cNvSpPr/>
          <p:nvPr/>
        </p:nvSpPr>
        <p:spPr>
          <a:xfrm>
            <a:off x="339116" y="1232983"/>
            <a:ext cx="9329281" cy="109463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・次世代型太陽電池である「ペロブスカイト太陽電池」の実証による技術的可能性と経済性の検証、認知度の向上</a:t>
            </a:r>
          </a:p>
          <a:p>
            <a:r>
              <a:rPr lang="ja-JP" altLang="en-US" sz="1400" dirty="0">
                <a:solidFill>
                  <a:schemeClr val="tx1"/>
                </a:solidFill>
                <a:latin typeface="BIZ UDPゴシック" panose="020B0400000000000000" pitchFamily="50" charset="-128"/>
                <a:ea typeface="BIZ UDPゴシック" panose="020B0400000000000000" pitchFamily="50" charset="-128"/>
              </a:rPr>
              <a:t>・万博会場で水素のサプライチェーンモデル構築を実装することで、将来的な社会実装に向けた知見とノウハウを蓄積</a:t>
            </a:r>
          </a:p>
          <a:p>
            <a:r>
              <a:rPr lang="ja-JP" altLang="en-US" sz="1400" dirty="0">
                <a:solidFill>
                  <a:schemeClr val="tx1"/>
                </a:solidFill>
                <a:latin typeface="BIZ UDPゴシック" panose="020B0400000000000000" pitchFamily="50" charset="-128"/>
                <a:ea typeface="BIZ UDPゴシック" panose="020B0400000000000000" pitchFamily="50" charset="-128"/>
              </a:rPr>
              <a:t>・大阪の臨海工業地帯を拠点とした水素・アンモニアのサプライチェーン構築に向けた検討を推進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・大気中の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直接回収し、再エネ由来のグリーン水素と組み合わせて</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メタンに変換・利用する</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実証を実施</a:t>
            </a:r>
          </a:p>
        </p:txBody>
      </p:sp>
      <p:sp>
        <p:nvSpPr>
          <p:cNvPr id="34" name="正方形/長方形 33">
            <a:extLst>
              <a:ext uri="{FF2B5EF4-FFF2-40B4-BE49-F238E27FC236}">
                <a16:creationId xmlns:a16="http://schemas.microsoft.com/office/drawing/2014/main" id="{9BEDF068-5DFB-4B24-8202-7CFDD515FFC9}"/>
              </a:ext>
            </a:extLst>
          </p:cNvPr>
          <p:cNvSpPr/>
          <p:nvPr/>
        </p:nvSpPr>
        <p:spPr>
          <a:xfrm>
            <a:off x="7700492" y="6189255"/>
            <a:ext cx="1864623" cy="5715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DAC</a:t>
            </a:r>
            <a:r>
              <a:rPr lang="ja-JP" altLang="en-US" sz="900" dirty="0">
                <a:latin typeface="BIZ UDPゴシック" panose="020B0400000000000000" pitchFamily="50" charset="-128"/>
                <a:ea typeface="BIZ UDPゴシック" panose="020B0400000000000000" pitchFamily="50" charset="-128"/>
              </a:rPr>
              <a:t>実証設備　</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提供：</a:t>
            </a:r>
            <a:r>
              <a:rPr lang="zh-TW" altLang="en-US" sz="900" dirty="0">
                <a:latin typeface="BIZ UDPゴシック" panose="020B0400000000000000" pitchFamily="50" charset="-128"/>
                <a:ea typeface="BIZ UDPゴシック" panose="020B0400000000000000" pitchFamily="50" charset="-128"/>
              </a:rPr>
              <a:t>公益財団法人地球環境</a:t>
            </a:r>
            <a:endParaRPr lang="en-US" altLang="zh-TW"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　</a:t>
            </a:r>
            <a:r>
              <a:rPr lang="zh-TW" altLang="en-US" sz="900" dirty="0">
                <a:latin typeface="BIZ UDPゴシック" panose="020B0400000000000000" pitchFamily="50" charset="-128"/>
                <a:ea typeface="BIZ UDPゴシック" panose="020B0400000000000000" pitchFamily="50" charset="-128"/>
              </a:rPr>
              <a:t>産業技術研究機構</a:t>
            </a:r>
            <a:endParaRPr lang="ja-JP" altLang="en-US" sz="900" dirty="0">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1362EA37-B19F-4C27-898F-AA246F25B6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5452" y="2916120"/>
            <a:ext cx="1993880" cy="1367836"/>
          </a:xfrm>
          <a:prstGeom prst="rect">
            <a:avLst/>
          </a:prstGeom>
        </p:spPr>
      </p:pic>
      <p:sp>
        <p:nvSpPr>
          <p:cNvPr id="36" name="正方形/長方形 35">
            <a:extLst>
              <a:ext uri="{FF2B5EF4-FFF2-40B4-BE49-F238E27FC236}">
                <a16:creationId xmlns:a16="http://schemas.microsoft.com/office/drawing/2014/main" id="{2A8BA5F4-949F-4FB7-92F8-9FFA8981D93D}"/>
              </a:ext>
            </a:extLst>
          </p:cNvPr>
          <p:cNvSpPr/>
          <p:nvPr/>
        </p:nvSpPr>
        <p:spPr>
          <a:xfrm>
            <a:off x="5620757" y="4359404"/>
            <a:ext cx="2023269" cy="30373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バスシェルターへの</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ペロブスカイト太陽電池の設置</a:t>
            </a:r>
          </a:p>
          <a:p>
            <a:pPr algn="ctr"/>
            <a:r>
              <a:rPr lang="ja-JP" altLang="en-US" sz="900" dirty="0">
                <a:latin typeface="BIZ UDPゴシック" panose="020B0400000000000000" pitchFamily="50" charset="-128"/>
                <a:ea typeface="BIZ UDPゴシック" panose="020B0400000000000000" pitchFamily="50" charset="-128"/>
              </a:rPr>
              <a:t>　　　提供：積水化学工業株式会社</a:t>
            </a:r>
          </a:p>
        </p:txBody>
      </p:sp>
      <p:sp>
        <p:nvSpPr>
          <p:cNvPr id="37" name="正方形/長方形 36">
            <a:extLst>
              <a:ext uri="{FF2B5EF4-FFF2-40B4-BE49-F238E27FC236}">
                <a16:creationId xmlns:a16="http://schemas.microsoft.com/office/drawing/2014/main" id="{B3C1DE60-6096-41EC-B61F-18692F9E9E90}"/>
              </a:ext>
            </a:extLst>
          </p:cNvPr>
          <p:cNvSpPr/>
          <p:nvPr/>
        </p:nvSpPr>
        <p:spPr>
          <a:xfrm>
            <a:off x="5389166" y="6298190"/>
            <a:ext cx="2432178" cy="5715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環境省委託事業</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「既存のインフラを活用した水素供給</a:t>
            </a:r>
            <a:b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低コスト化に向けたモデル構築・実証事業」</a:t>
            </a:r>
            <a:b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メタネーション実証設備</a:t>
            </a:r>
            <a:r>
              <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提供：大阪ガス株式会社</a:t>
            </a:r>
            <a:endParaRPr kumimoji="0" lang="ja-JP" altLang="en-US" sz="9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8" name="図 37">
            <a:extLst>
              <a:ext uri="{FF2B5EF4-FFF2-40B4-BE49-F238E27FC236}">
                <a16:creationId xmlns:a16="http://schemas.microsoft.com/office/drawing/2014/main" id="{1E2B23F8-EEC3-4E8B-B1A0-0A6153F497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8714" y="4871692"/>
            <a:ext cx="2020617" cy="1386688"/>
          </a:xfrm>
          <a:prstGeom prst="rect">
            <a:avLst/>
          </a:prstGeom>
        </p:spPr>
      </p:pic>
      <p:pic>
        <p:nvPicPr>
          <p:cNvPr id="39" name="図 38">
            <a:extLst>
              <a:ext uri="{FF2B5EF4-FFF2-40B4-BE49-F238E27FC236}">
                <a16:creationId xmlns:a16="http://schemas.microsoft.com/office/drawing/2014/main" id="{EAF5C934-447A-422E-8590-7A325ADA3F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0233" y="2928872"/>
            <a:ext cx="1948164" cy="1350432"/>
          </a:xfrm>
          <a:prstGeom prst="rect">
            <a:avLst/>
          </a:prstGeom>
        </p:spPr>
      </p:pic>
      <p:sp>
        <p:nvSpPr>
          <p:cNvPr id="40" name="正方形/長方形 39">
            <a:extLst>
              <a:ext uri="{FF2B5EF4-FFF2-40B4-BE49-F238E27FC236}">
                <a16:creationId xmlns:a16="http://schemas.microsoft.com/office/drawing/2014/main" id="{986D9451-AB3D-4F5C-BA78-A41157CFB3B9}"/>
              </a:ext>
            </a:extLst>
          </p:cNvPr>
          <p:cNvSpPr/>
          <p:nvPr/>
        </p:nvSpPr>
        <p:spPr>
          <a:xfrm>
            <a:off x="7853166" y="4331014"/>
            <a:ext cx="1682296" cy="36051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水素混焼発電設備</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提供：関西電力株式会社</a:t>
            </a:r>
          </a:p>
        </p:txBody>
      </p:sp>
      <p:sp>
        <p:nvSpPr>
          <p:cNvPr id="42" name="テキスト ボックス 41">
            <a:extLst>
              <a:ext uri="{FF2B5EF4-FFF2-40B4-BE49-F238E27FC236}">
                <a16:creationId xmlns:a16="http://schemas.microsoft.com/office/drawing/2014/main" id="{7D374D14-AE74-4CD3-8A24-7F5EBA79295E}"/>
              </a:ext>
            </a:extLst>
          </p:cNvPr>
          <p:cNvSpPr txBox="1"/>
          <p:nvPr/>
        </p:nvSpPr>
        <p:spPr>
          <a:xfrm>
            <a:off x="205565" y="2816585"/>
            <a:ext cx="5388116" cy="4493538"/>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▶脱炭素技術の実証と社会実装が本格始動</a:t>
            </a:r>
            <a:endParaRPr lang="en-US" altLang="ja-JP" sz="1400" b="1"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・次世代型太陽電池である「ペロブスカイト太陽電池」の実証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バスシェルターの屋根やヘルスケアパビリオンへの設置など、万博会場で</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「ペロブスカイト太陽電池」の実証を実施</a:t>
            </a:r>
            <a:endParaRPr lang="en-US" altLang="ja-JP" sz="1100" strike="sngStrike"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今後の導入拡大に向けて、官民協議会において議論が進められている</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・水素のサプライチェーンモデルの実装</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民間パビリオン内で</a:t>
            </a:r>
            <a:r>
              <a:rPr lang="zh-TW" altLang="en-US" sz="1100" dirty="0">
                <a:latin typeface="BIZ UDPゴシック" panose="020B0400000000000000" pitchFamily="50" charset="-128"/>
                <a:ea typeface="BIZ UDPゴシック" panose="020B0400000000000000" pitchFamily="50" charset="-128"/>
              </a:rPr>
              <a:t>太陽光発電</a:t>
            </a:r>
            <a:r>
              <a:rPr lang="ja-JP" altLang="en-US" sz="1100" dirty="0">
                <a:latin typeface="BIZ UDPゴシック" panose="020B0400000000000000" pitchFamily="50" charset="-128"/>
                <a:ea typeface="BIZ UDPゴシック" panose="020B0400000000000000" pitchFamily="50" charset="-128"/>
              </a:rPr>
              <a:t>を活用してつくられた水素を、地下のパイプライン</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を通じて別のパビリオンに運び、水素燃料電池で発電して夜のライトアップ演出に</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使用する水素サプライチェーンモデルを実装</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・水素混焼発電実証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ガスタービン発電設備で水素を混焼させて発電し、その電気を万博会場で使用する水素混焼発電実証を実施。水素発電の社会実装に向け、信頼性・安全性等を検証</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a:r>
              <a:rPr lang="ja-JP" altLang="en-US" sz="1200" b="1" dirty="0">
                <a:latin typeface="BIZ UDPゴシック" panose="020B0400000000000000" pitchFamily="50" charset="-128"/>
                <a:ea typeface="BIZ UDPゴシック" panose="020B0400000000000000" pitchFamily="50" charset="-128"/>
              </a:rPr>
              <a:t>・アンモニア発電実証</a:t>
            </a:r>
            <a:endParaRPr lang="en-US" altLang="ja-JP" sz="1200" b="1" dirty="0">
              <a:latin typeface="BIZ UDPゴシック" panose="020B0400000000000000" pitchFamily="50" charset="-128"/>
              <a:ea typeface="BIZ UDPゴシック" panose="020B0400000000000000" pitchFamily="50" charset="-128"/>
            </a:endParaRPr>
          </a:p>
          <a:p>
            <a:pPr marL="177800"/>
            <a:r>
              <a:rPr lang="ja-JP" altLang="en-US" sz="1100" dirty="0">
                <a:latin typeface="BIZ UDPゴシック" panose="020B0400000000000000" pitchFamily="50" charset="-128"/>
                <a:ea typeface="BIZ UDPゴシック" panose="020B0400000000000000" pitchFamily="50" charset="-128"/>
              </a:rPr>
              <a:t>燃焼しても</a:t>
            </a:r>
            <a:r>
              <a:rPr lang="en-US" altLang="ja-JP" sz="1100" dirty="0">
                <a:latin typeface="BIZ UDPゴシック" panose="020B0400000000000000" pitchFamily="50" charset="-128"/>
                <a:ea typeface="BIZ UDPゴシック" panose="020B0400000000000000" pitchFamily="50" charset="-128"/>
              </a:rPr>
              <a:t>CO</a:t>
            </a:r>
            <a:r>
              <a:rPr lang="ja-JP" altLang="en-US" sz="1100" baseline="-25000" dirty="0">
                <a:latin typeface="BIZ UDPゴシック" panose="020B0400000000000000" pitchFamily="50" charset="-128"/>
                <a:ea typeface="BIZ UDPゴシック" panose="020B0400000000000000" pitchFamily="50" charset="-128"/>
              </a:rPr>
              <a:t>２</a:t>
            </a:r>
            <a:r>
              <a:rPr lang="ja-JP" altLang="en-US" sz="1100" dirty="0">
                <a:latin typeface="BIZ UDPゴシック" panose="020B0400000000000000" pitchFamily="50" charset="-128"/>
                <a:ea typeface="BIZ UDPゴシック" panose="020B0400000000000000" pitchFamily="50" charset="-128"/>
              </a:rPr>
              <a:t>が発生しないアンモニアを燃料としたガスタービンの開発を推進し、</a:t>
            </a:r>
            <a:r>
              <a:rPr lang="en-US" altLang="ja-JP" sz="1100" dirty="0">
                <a:latin typeface="BIZ UDPゴシック" panose="020B0400000000000000" pitchFamily="50" charset="-128"/>
                <a:ea typeface="BIZ UDPゴシック" panose="020B0400000000000000" pitchFamily="50" charset="-128"/>
              </a:rPr>
              <a:t>CO</a:t>
            </a:r>
            <a:r>
              <a:rPr lang="en-US" altLang="ja-JP" sz="1100" baseline="-250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フリー発電技術となり得るアンモニア発電の実証を実施</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クリーンなアンモニアを燃料とすることで、万博のカーボンニュートラル化にも貢献</a:t>
            </a:r>
            <a:endParaRPr lang="en-US" altLang="ja-JP" sz="1100" dirty="0">
              <a:latin typeface="BIZ UDPゴシック" panose="020B0400000000000000" pitchFamily="50" charset="-128"/>
              <a:ea typeface="BIZ UDPゴシック" panose="020B0400000000000000" pitchFamily="50" charset="-128"/>
            </a:endParaRPr>
          </a:p>
          <a:p>
            <a:pPr marL="93663"/>
            <a:endParaRPr lang="en-US" altLang="ja-JP" sz="900" dirty="0">
              <a:latin typeface="BIZ UDPゴシック" panose="020B0400000000000000" pitchFamily="50" charset="-128"/>
              <a:ea typeface="BIZ UDPゴシック" panose="020B0400000000000000" pitchFamily="50" charset="-128"/>
            </a:endParaRPr>
          </a:p>
          <a:p>
            <a:pPr marL="93663" lvl="0">
              <a:defRPr/>
            </a:pP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「ｅ</a:t>
            </a:r>
            <a:r>
              <a:rPr kumimoji="0"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a:t>
            </a:r>
            <a:r>
              <a:rPr lang="ja-JP" altLang="en-US" sz="1200" b="1" dirty="0">
                <a:latin typeface="BIZ UDPゴシック" panose="020B0400000000000000" pitchFamily="50" charset="-128"/>
                <a:ea typeface="BIZ UDPゴシック" panose="020B0400000000000000" pitchFamily="50" charset="-128"/>
              </a:rPr>
              <a:t>」を製造・利用するメタネーション</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の実証</a:t>
            </a: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万博会場で再エネ由来のグリーン水素と生ごみ由来のバイオガスのほか大気中の</a:t>
            </a:r>
            <a:b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二酸化炭素（</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11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）を直接回収する</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DAC</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技術等により集めた</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CO</a:t>
            </a:r>
            <a:r>
              <a:rPr kumimoji="0" lang="en-US" altLang="ja-JP" sz="1100" b="0" i="0" u="none" strike="noStrike" kern="1200" cap="none" spc="0" normalizeH="0" baseline="-25000" noProof="0" dirty="0">
                <a:ln>
                  <a:noFill/>
                </a:ln>
                <a:effectLst/>
                <a:uLnTx/>
                <a:uFillTx/>
                <a:latin typeface="BIZ UDPゴシック" panose="020B0400000000000000" pitchFamily="50" charset="-128"/>
                <a:ea typeface="BIZ UDPゴシック" panose="020B0400000000000000" pitchFamily="50" charset="-128"/>
                <a:cs typeface="+mn-cs"/>
              </a:rPr>
              <a:t>2</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を組み合わせて「ｅ</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メタン」をつくるメタネーション実証を実施。つくられた「</a:t>
            </a:r>
            <a: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メタン」は迎賓館の</a:t>
            </a:r>
            <a:br>
              <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厨房等で使用</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19" name="図 18">
            <a:extLst>
              <a:ext uri="{FF2B5EF4-FFF2-40B4-BE49-F238E27FC236}">
                <a16:creationId xmlns:a16="http://schemas.microsoft.com/office/drawing/2014/main" id="{E4520F1F-DDD7-4B7F-9198-915B3D82F4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6996" y="4899355"/>
            <a:ext cx="1889890" cy="1303901"/>
          </a:xfrm>
          <a:prstGeom prst="rect">
            <a:avLst/>
          </a:prstGeom>
          <a:ln>
            <a:noFill/>
          </a:ln>
        </p:spPr>
      </p:pic>
      <p:sp>
        <p:nvSpPr>
          <p:cNvPr id="20" name="楕円 19">
            <a:extLst>
              <a:ext uri="{FF2B5EF4-FFF2-40B4-BE49-F238E27FC236}">
                <a16:creationId xmlns:a16="http://schemas.microsoft.com/office/drawing/2014/main" id="{07EC1FB1-0898-4930-890B-59D7D3B98CA8}"/>
              </a:ext>
            </a:extLst>
          </p:cNvPr>
          <p:cNvSpPr/>
          <p:nvPr/>
        </p:nvSpPr>
        <p:spPr>
          <a:xfrm flipV="1">
            <a:off x="180309" y="684749"/>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ホームベース 4">
            <a:extLst>
              <a:ext uri="{FF2B5EF4-FFF2-40B4-BE49-F238E27FC236}">
                <a16:creationId xmlns:a16="http://schemas.microsoft.com/office/drawing/2014/main" id="{581C1081-B13D-4F8D-BCFC-BB4AA9F54D90}"/>
              </a:ext>
            </a:extLst>
          </p:cNvPr>
          <p:cNvSpPr/>
          <p:nvPr/>
        </p:nvSpPr>
        <p:spPr bwMode="gray">
          <a:xfrm>
            <a:off x="180673" y="422136"/>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□万博を契機とした最先端技術の実証・</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a:t>
            </a:r>
            <a:r>
              <a:rPr lang="ja-JP" altLang="en-US" sz="1400" b="1" dirty="0">
                <a:solidFill>
                  <a:schemeClr val="tx1"/>
                </a:solidFill>
                <a:latin typeface="BIZ UDPゴシック" panose="020B0400000000000000" pitchFamily="50" charset="-128"/>
                <a:ea typeface="BIZ UDPゴシック" panose="020B0400000000000000" pitchFamily="50" charset="-128"/>
              </a:rPr>
              <a:t>①</a:t>
            </a:r>
            <a:endParaRPr kumimoji="0"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024218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カーボンニュートラル（最先端技術の開発・実用化）</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75920" y="1330759"/>
            <a:ext cx="9250680" cy="136512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・国内初の</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SAF</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Sustainable Aviation Fuel</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：持続可能な航空燃料）量産拠点で製造</a:t>
            </a:r>
            <a:r>
              <a:rPr lang="ja-JP" altLang="en-US" sz="1400" dirty="0">
                <a:solidFill>
                  <a:schemeClr val="tx1"/>
                </a:solidFill>
                <a:latin typeface="BIZ UDPゴシック" panose="020B0400000000000000" pitchFamily="50" charset="-128"/>
                <a:ea typeface="BIZ UDPゴシック" panose="020B0400000000000000" pitchFamily="50" charset="-128"/>
              </a:rPr>
              <a:t>した</a:t>
            </a:r>
            <a: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SAF</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を、日本で初めて</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ブルーインパルスへ供給</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・コンクリートや金属に</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を固定させ、コンクリートや製品の製造時の</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排出量を減らす</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strike="noStrike" baseline="-250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固定技術が披露</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・放射冷却素材をパビリオン外装膜に使用し、パビリオンの空調負荷軽減や低炭素化に貢献</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・「カーボンニュートラル技術開発・実証事業」で支援した技術について７件が製品化され、実用段階への移行を実現</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□万博を契機とした最先端技術の実証・</a:t>
            </a:r>
            <a:r>
              <a:rPr kumimoji="0"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活用②</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77831" y="3126730"/>
            <a:ext cx="5940089" cy="40164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r>
              <a:rPr lang="ja-JP" altLang="en-US" sz="1400" b="1" dirty="0">
                <a:latin typeface="BIZ UDPゴシック" panose="020B0400000000000000" pitchFamily="50" charset="-128"/>
                <a:ea typeface="BIZ UDPゴシック" panose="020B0400000000000000" pitchFamily="50" charset="-128"/>
              </a:rPr>
              <a:t>▶脱炭素技術の実証と社会実装が本格始動</a:t>
            </a:r>
            <a:endParaRPr lang="en-US" altLang="ja-JP" sz="1400" dirty="0">
              <a:latin typeface="BIZ UDPゴシック" panose="020B0400000000000000" pitchFamily="50" charset="-128"/>
              <a:ea typeface="BIZ UDPゴシック" panose="020B0400000000000000" pitchFamily="50" charset="-128"/>
            </a:endParaRPr>
          </a:p>
          <a:p>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・堺市に国内初の</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量産拠点が整備</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国内初となる国産</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大規模製造設備が堺市に整備され、量産化に向けた取組が進展</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万博を契機に、この拠点設備で製造した</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SAF</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（廃食用油由来）をブルーインパルスへ供給</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（日本初）</a:t>
            </a:r>
            <a:endParaRPr kumimoji="1" lang="en-US" altLang="ja-JP" sz="11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CO</a:t>
            </a:r>
            <a:r>
              <a:rPr kumimoji="1" lang="en-US" altLang="ja-JP" sz="1200" strike="noStrike" baseline="-25000"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固定技術の披露</a:t>
            </a: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コンクリートや金属に</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を固定させることで、コンクリートや製品の製造時の</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排出量を減らす</a:t>
            </a:r>
            <a:r>
              <a:rPr kumimoji="1" lang="en-US" altLang="ja-JP" sz="1100" dirty="0">
                <a:latin typeface="BIZ UDPゴシック" panose="020B0400000000000000" pitchFamily="50" charset="-128"/>
                <a:ea typeface="BIZ UDPゴシック" panose="020B0400000000000000" pitchFamily="50" charset="-128"/>
              </a:rPr>
              <a:t>CO</a:t>
            </a:r>
            <a:r>
              <a:rPr kumimoji="1" lang="en-US" altLang="ja-JP" sz="1100" strike="noStrike" baseline="-250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固定技術を用いた舗装ブロックやベンチが万博会場で披露、一部は製品化</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まで進展</a:t>
            </a: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・放射冷却素材をパビリオン外装膜での使用</a:t>
            </a:r>
            <a:endParaRPr kumimoji="1" lang="en-US" altLang="ja-JP" sz="1200" b="1" dirty="0">
              <a:latin typeface="BIZ UDPゴシック" panose="020B0400000000000000" pitchFamily="50" charset="-128"/>
              <a:ea typeface="BIZ UDPゴシック" panose="020B0400000000000000" pitchFamily="50" charset="-128"/>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放射冷却効果で周囲より温度を低下させる素材をパビリオンの外装膜として使用。この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素材はゼロエネルギーでの冷却が可能で、パビリオンの空調負荷の軽減や低炭素化に貢献</a:t>
            </a:r>
            <a:endParaRPr kumimoji="1" lang="en-US" altLang="ja-JP" sz="11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BIZ UDPゴシック" panose="020B0400000000000000" pitchFamily="50" charset="-128"/>
              <a:ea typeface="BIZ UDPゴシック" panose="020B0400000000000000" pitchFamily="50" charset="-128"/>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カーボンニュートラル技術の開発・実証事業の補助</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marR="0" lvl="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ーボンニュートラル技術開発・実証事業（</a:t>
            </a:r>
            <a:r>
              <a:rPr kumimoji="1" lang="ja-JP" altLang="en-US" sz="1100" dirty="0">
                <a:latin typeface="BIZ UDPゴシック" panose="020B0400000000000000" pitchFamily="50" charset="-128"/>
                <a:ea typeface="BIZ UDPゴシック" panose="020B0400000000000000" pitchFamily="50" charset="-128"/>
              </a:rPr>
              <a:t>令和</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6</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年度）カーボンニュートラルに資する</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最先端技術の社会実装に向け、企業による技術の開発・実証を計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18</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件補助</a:t>
            </a:r>
          </a:p>
          <a:p>
            <a:pPr marL="176213" marR="0" lvl="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621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カーボンニュートラル広報・発信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3525" lvl="0">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カーボンニュートラル技術開発・実証事業の成果を中心に、万博会場内外で披露</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での期間</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展示</a:t>
            </a:r>
            <a:r>
              <a:rPr kumimoji="1" lang="ja-JP" altLang="en-US" sz="1100" dirty="0">
                <a:latin typeface="BIZ UDPゴシック" panose="020B0400000000000000" pitchFamily="50" charset="-128"/>
                <a:ea typeface="BIZ UDPゴシック" panose="020B0400000000000000" pitchFamily="50" charset="-128"/>
              </a:rPr>
              <a:t>フューチャーライフエクスペリエンス</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FLE</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）では</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14,213</a:t>
            </a:r>
            <a:r>
              <a:rPr kumimoji="1" lang="ja-JP" altLang="en-US" sz="1100" dirty="0">
                <a:latin typeface="BIZ UDPゴシック" panose="020B0400000000000000" pitchFamily="50" charset="-128"/>
                <a:ea typeface="BIZ UDPゴシック" panose="020B0400000000000000" pitchFamily="50" charset="-128"/>
              </a:rPr>
              <a:t>名</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が来場</a:t>
            </a:r>
            <a:endParaRPr kumimoji="0" lang="ja-JP" altLang="en-US" sz="11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E475F0D-E932-4212-88BD-8F1B45522C6E}"/>
              </a:ext>
            </a:extLst>
          </p:cNvPr>
          <p:cNvSpPr/>
          <p:nvPr/>
        </p:nvSpPr>
        <p:spPr>
          <a:xfrm>
            <a:off x="7787259" y="6436917"/>
            <a:ext cx="2468808"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FLE</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カーボンニュートラル未来体験</a:t>
            </a:r>
          </a:p>
        </p:txBody>
      </p:sp>
      <p:pic>
        <p:nvPicPr>
          <p:cNvPr id="19" name="図 18">
            <a:extLst>
              <a:ext uri="{FF2B5EF4-FFF2-40B4-BE49-F238E27FC236}">
                <a16:creationId xmlns:a16="http://schemas.microsoft.com/office/drawing/2014/main" id="{E6E18DCF-DB73-4D2A-9D18-A221433C1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2036" y="5157055"/>
            <a:ext cx="1719255" cy="1289441"/>
          </a:xfrm>
          <a:prstGeom prst="rect">
            <a:avLst/>
          </a:prstGeom>
        </p:spPr>
      </p:pic>
      <p:sp>
        <p:nvSpPr>
          <p:cNvPr id="20" name="正方形/長方形 19">
            <a:extLst>
              <a:ext uri="{FF2B5EF4-FFF2-40B4-BE49-F238E27FC236}">
                <a16:creationId xmlns:a16="http://schemas.microsoft.com/office/drawing/2014/main" id="{8FE42D72-382F-42BA-83F8-B537C53D5150}"/>
              </a:ext>
            </a:extLst>
          </p:cNvPr>
          <p:cNvSpPr/>
          <p:nvPr/>
        </p:nvSpPr>
        <p:spPr>
          <a:xfrm>
            <a:off x="7146249" y="4743771"/>
            <a:ext cx="1931690"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ブルーインパルス</a:t>
            </a:r>
            <a:endParaRPr lang="en-US" altLang="ja-JP" sz="900" strike="sngStrike" dirty="0">
              <a:solidFill>
                <a:srgbClr val="FF0000"/>
              </a:solidFill>
              <a:latin typeface="BIZ UDPゴシック" panose="020B0400000000000000" pitchFamily="50" charset="-128"/>
              <a:ea typeface="BIZ UDPゴシック" panose="020B0400000000000000" pitchFamily="50" charset="-128"/>
            </a:endParaRPr>
          </a:p>
          <a:p>
            <a:pPr algn="ctr"/>
            <a:r>
              <a:rPr lang="zh-TW" altLang="en-US" sz="900" dirty="0">
                <a:solidFill>
                  <a:schemeClr val="tx1"/>
                </a:solidFill>
                <a:latin typeface="BIZ UDPゴシック" panose="020B0400000000000000" pitchFamily="50" charset="-128"/>
                <a:ea typeface="BIZ UDPゴシック" panose="020B0400000000000000" pitchFamily="50" charset="-128"/>
              </a:rPr>
              <a:t>提供：航空自衛隊</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D8178553-D09D-4824-BD7D-9DC415241BC0}"/>
              </a:ext>
            </a:extLst>
          </p:cNvPr>
          <p:cNvSpPr/>
          <p:nvPr/>
        </p:nvSpPr>
        <p:spPr>
          <a:xfrm>
            <a:off x="5825989" y="6512625"/>
            <a:ext cx="2662069" cy="40408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ガスパビリオン外装膜への</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BIZ UDPゴシック" panose="020B0400000000000000" pitchFamily="50" charset="-128"/>
                <a:ea typeface="BIZ UDPゴシック" panose="020B0400000000000000" pitchFamily="50" charset="-128"/>
              </a:rPr>
              <a:t>放射冷却素材</a:t>
            </a: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の使用</a:t>
            </a:r>
            <a:endParaRPr kumimoji="0"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提供：日本ガス協会</a:t>
            </a:r>
          </a:p>
        </p:txBody>
      </p:sp>
      <p:pic>
        <p:nvPicPr>
          <p:cNvPr id="22" name="図 21">
            <a:extLst>
              <a:ext uri="{FF2B5EF4-FFF2-40B4-BE49-F238E27FC236}">
                <a16:creationId xmlns:a16="http://schemas.microsoft.com/office/drawing/2014/main" id="{AFD408EE-B4B8-475D-AB33-9BC11065E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4547" y="3126730"/>
            <a:ext cx="2396643" cy="1597762"/>
          </a:xfrm>
          <a:prstGeom prst="rect">
            <a:avLst/>
          </a:prstGeom>
          <a:ln w="12700">
            <a:noFill/>
          </a:ln>
        </p:spPr>
      </p:pic>
      <p:pic>
        <p:nvPicPr>
          <p:cNvPr id="32" name="図 31">
            <a:extLst>
              <a:ext uri="{FF2B5EF4-FFF2-40B4-BE49-F238E27FC236}">
                <a16:creationId xmlns:a16="http://schemas.microsoft.com/office/drawing/2014/main" id="{16F1B0BF-0BC7-4F6A-888D-B56A3A2C6C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1178" y="5155335"/>
            <a:ext cx="1931691" cy="1289442"/>
          </a:xfrm>
          <a:prstGeom prst="rect">
            <a:avLst/>
          </a:prstGeom>
          <a:ln w="12700">
            <a:noFill/>
          </a:ln>
        </p:spPr>
      </p:pic>
      <p:sp>
        <p:nvSpPr>
          <p:cNvPr id="16" name="楕円 15">
            <a:extLst>
              <a:ext uri="{FF2B5EF4-FFF2-40B4-BE49-F238E27FC236}">
                <a16:creationId xmlns:a16="http://schemas.microsoft.com/office/drawing/2014/main" id="{BFA58BFB-396F-4BC5-88C4-B4ED022CCF92}"/>
              </a:ext>
            </a:extLst>
          </p:cNvPr>
          <p:cNvSpPr/>
          <p:nvPr/>
        </p:nvSpPr>
        <p:spPr>
          <a:xfrm>
            <a:off x="180309" y="84067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A9BCDD35-B7B9-41D9-964B-1E67DD9512E5}"/>
              </a:ext>
            </a:extLst>
          </p:cNvPr>
          <p:cNvSpPr/>
          <p:nvPr/>
        </p:nvSpPr>
        <p:spPr>
          <a:xfrm>
            <a:off x="180309" y="280567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スライド番号プレースホルダー 1">
            <a:extLst>
              <a:ext uri="{FF2B5EF4-FFF2-40B4-BE49-F238E27FC236}">
                <a16:creationId xmlns:a16="http://schemas.microsoft.com/office/drawing/2014/main" id="{3E18AC0E-D2C9-4310-99A7-8D277874B685}"/>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34</a:t>
            </a:fld>
            <a:endParaRPr kumimoji="1" lang="ja-JP" altLang="en-US"/>
          </a:p>
        </p:txBody>
      </p:sp>
    </p:spTree>
    <p:extLst>
      <p:ext uri="{BB962C8B-B14F-4D97-AF65-F5344CB8AC3E}">
        <p14:creationId xmlns:p14="http://schemas.microsoft.com/office/powerpoint/2010/main" val="3267253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718253902"/>
              </p:ext>
            </p:extLst>
          </p:nvPr>
        </p:nvGraphicFramePr>
        <p:xfrm>
          <a:off x="308095" y="1110730"/>
          <a:ext cx="9587042" cy="566006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60064">
                <a:tc>
                  <a:txBody>
                    <a:bodyPr/>
                    <a:lstStyle/>
                    <a:p>
                      <a:pPr marL="85725" indent="-85725">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□大阪の脱炭素経営を世界の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モデルに</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事業者によるカーボンニュートラルの取組強化</a:t>
                      </a: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・事業者による</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排出削減対策の積極的な実施及びクレジット活用の活性化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・サプライチェーンに連なる広範な裾野の中小事業者へも脱炭素経営が浸透</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 typeface="+mj-lt"/>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・事業者への資金供給手法として</a:t>
                      </a:r>
                      <a:r>
                        <a:rPr kumimoji="1" lang="en-US" altLang="ja-JP" sz="1100" dirty="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a:solidFill>
                            <a:schemeClr val="tx1"/>
                          </a:solidFill>
                          <a:latin typeface="BIZ UDPゴシック" panose="020B0400000000000000" pitchFamily="50" charset="-128"/>
                          <a:ea typeface="BIZ UDPゴシック" panose="020B0400000000000000" pitchFamily="50" charset="-128"/>
                        </a:rPr>
                        <a:t>投融資が普及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pP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buFont typeface="Wingdings" panose="05000000000000000000" pitchFamily="2" charset="2"/>
                        <a:buNone/>
                      </a:pP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脱炭素経営・</a:t>
                      </a:r>
                      <a:r>
                        <a:rPr lang="en-US" altLang="ja-JP" sz="1200" b="1" dirty="0">
                          <a:solidFill>
                            <a:schemeClr val="tx1"/>
                          </a:solidFill>
                          <a:latin typeface="BIZ UDPゴシック" panose="020B0400000000000000" pitchFamily="50" charset="-128"/>
                          <a:ea typeface="BIZ UDPゴシック" panose="020B0400000000000000" pitchFamily="50" charset="-128"/>
                        </a:rPr>
                        <a:t>ESG</a:t>
                      </a:r>
                      <a:r>
                        <a:rPr lang="ja-JP" altLang="en-US" sz="1200" b="1" dirty="0">
                          <a:solidFill>
                            <a:schemeClr val="tx1"/>
                          </a:solidFill>
                          <a:latin typeface="BIZ UDPゴシック" panose="020B0400000000000000" pitchFamily="50" charset="-128"/>
                          <a:ea typeface="BIZ UDPゴシック" panose="020B0400000000000000" pitchFamily="50" charset="-128"/>
                        </a:rPr>
                        <a:t>投融資の普及</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▶脱炭素経営宣言制度の周知による事業者の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脱炭素への意識向上・取組促進</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（脱炭素経営宣言事業者：約</a:t>
                      </a:r>
                      <a:r>
                        <a:rPr lang="en-US" altLang="ja-JP" sz="1100" dirty="0">
                          <a:solidFill>
                            <a:schemeClr val="tx1"/>
                          </a:solidFill>
                          <a:latin typeface="BIZ UDPゴシック" panose="020B0400000000000000" pitchFamily="50" charset="-128"/>
                          <a:ea typeface="BIZ UDPゴシック" panose="020B0400000000000000" pitchFamily="50" charset="-128"/>
                        </a:rPr>
                        <a:t>10,500</a:t>
                      </a:r>
                      <a:r>
                        <a:rPr lang="ja-JP" altLang="en-US" sz="1100" dirty="0">
                          <a:solidFill>
                            <a:schemeClr val="tx1"/>
                          </a:solidFill>
                          <a:latin typeface="BIZ UDPゴシック" panose="020B0400000000000000" pitchFamily="50" charset="-128"/>
                          <a:ea typeface="BIZ UDPゴシック" panose="020B0400000000000000" pitchFamily="50" charset="-128"/>
                        </a:rPr>
                        <a:t>事業者 </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令和７年</a:t>
                      </a:r>
                      <a:r>
                        <a:rPr lang="en-US" altLang="ja-JP" sz="1100" dirty="0">
                          <a:solidFill>
                            <a:schemeClr val="tx1"/>
                          </a:solidFill>
                          <a:latin typeface="BIZ UDPゴシック" panose="020B0400000000000000" pitchFamily="50" charset="-128"/>
                          <a:ea typeface="BIZ UDPゴシック" panose="020B0400000000000000" pitchFamily="50" charset="-128"/>
                        </a:rPr>
                        <a:t>10</a:t>
                      </a:r>
                      <a:r>
                        <a:rPr lang="ja-JP" altLang="en-US" sz="1100" dirty="0">
                          <a:solidFill>
                            <a:schemeClr val="tx1"/>
                          </a:solidFill>
                          <a:latin typeface="BIZ UDPゴシック" panose="020B0400000000000000" pitchFamily="50" charset="-128"/>
                          <a:ea typeface="BIZ UDPゴシック" panose="020B0400000000000000" pitchFamily="50" charset="-128"/>
                        </a:rPr>
                        <a:t>月</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日時点））</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▶事業者のクレジット制度への理解促進</a:t>
                      </a:r>
                      <a:endParaRPr lang="en-US" altLang="ja-JP" sz="1100" strike="dblStrike" baseline="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▶製品の</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算定のモデル事業の実施</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（６者、</a:t>
                      </a:r>
                      <a:r>
                        <a:rPr lang="en-US" altLang="ja-JP" sz="1100" dirty="0">
                          <a:solidFill>
                            <a:schemeClr val="tx1"/>
                          </a:solidFill>
                          <a:latin typeface="BIZ UDPゴシック" panose="020B0400000000000000" pitchFamily="50" charset="-128"/>
                          <a:ea typeface="BIZ UDPゴシック" panose="020B0400000000000000" pitchFamily="50" charset="-128"/>
                        </a:rPr>
                        <a:t>25</a:t>
                      </a:r>
                      <a:r>
                        <a:rPr lang="ja-JP" altLang="en-US" sz="1100" dirty="0">
                          <a:solidFill>
                            <a:schemeClr val="tx1"/>
                          </a:solidFill>
                          <a:latin typeface="BIZ UDPゴシック" panose="020B0400000000000000" pitchFamily="50" charset="-128"/>
                          <a:ea typeface="BIZ UDPゴシック" panose="020B0400000000000000" pitchFamily="50" charset="-128"/>
                        </a:rPr>
                        <a:t>製品）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60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ESG</a:t>
                      </a:r>
                      <a:r>
                        <a:rPr lang="ja-JP" altLang="en-US" sz="1100" dirty="0">
                          <a:solidFill>
                            <a:schemeClr val="tx1"/>
                          </a:solidFill>
                          <a:latin typeface="BIZ UDPゴシック" panose="020B0400000000000000" pitchFamily="50" charset="-128"/>
                          <a:ea typeface="BIZ UDPゴシック" panose="020B0400000000000000" pitchFamily="50" charset="-128"/>
                        </a:rPr>
                        <a:t>投融資の活用促進に向けた産官金の対話の場を新たに設置して意見交換を実施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a:spcBef>
                          <a:spcPts val="0"/>
                        </a:spcBef>
                        <a:spcAft>
                          <a:spcPts val="0"/>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「大阪の脱炭素経営」を世界のモデルに</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・府内中小事業者の</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SBT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認定取得の促進</a:t>
                      </a:r>
                      <a:endParaRPr kumimoji="1" lang="en-US" altLang="ja-JP" sz="1100" b="0" strike="sngStrike" dirty="0">
                        <a:solidFill>
                          <a:srgbClr val="FF0000"/>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・公共調達等における脱炭素評価を通じた事業者の脱炭素化の促進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ESG</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融資の活用促進に向けた、府条例の枠組みと連動した融資制度の構築・運用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脱炭素経営の取組に向けた意識醸成</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・宣言制度から</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strike="noStrike"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排出量削減までの府の脱炭素経営支援パッケージの強化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・支援機関等（金融機関、商工会議所等）と連携した脱炭素</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経営の促進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クレジット制度への理解、活用の促進に向けた周知</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・啓発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・サプライチェーン全体での排出削減の取組推進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・事業者の設備投資への補助など脱炭素経営への転換を促進するための支援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J-</a:t>
                      </a:r>
                      <a:r>
                        <a:rPr lang="ja-JP" altLang="en-US" sz="1100" dirty="0">
                          <a:solidFill>
                            <a:schemeClr val="tx1"/>
                          </a:solidFill>
                          <a:latin typeface="BIZ UDPゴシック" panose="020B0400000000000000" pitchFamily="50" charset="-128"/>
                          <a:ea typeface="BIZ UDPゴシック" panose="020B0400000000000000" pitchFamily="50" charset="-128"/>
                        </a:rPr>
                        <a:t>クレジット制度の活性化に向けた、審査機関数の増加等の体制強化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0309" y="911397"/>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7853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A5A2A4C8-75AE-474D-9A32-24C66EAC1751}"/>
              </a:ext>
            </a:extLst>
          </p:cNvPr>
          <p:cNvSpPr>
            <a:spLocks noGrp="1"/>
          </p:cNvSpPr>
          <p:nvPr>
            <p:ph type="sldNum" sz="quarter" idx="12"/>
          </p:nvPr>
        </p:nvSpPr>
        <p:spPr/>
        <p:txBody>
          <a:bodyPr/>
          <a:lstStyle/>
          <a:p>
            <a:fld id="{29F2EF1E-626E-4657-9017-205445D3C8E1}" type="slidenum">
              <a:rPr kumimoji="1" lang="ja-JP" altLang="en-US" smtClean="0"/>
              <a:t>35</a:t>
            </a:fld>
            <a:endParaRPr kumimoji="1" lang="ja-JP" altLang="en-US" dirty="0"/>
          </a:p>
        </p:txBody>
      </p:sp>
      <p:sp>
        <p:nvSpPr>
          <p:cNvPr id="11" name="テキスト ボックス 10">
            <a:extLst>
              <a:ext uri="{FF2B5EF4-FFF2-40B4-BE49-F238E27FC236}">
                <a16:creationId xmlns:a16="http://schemas.microsoft.com/office/drawing/2014/main" id="{BBA8D628-DA3F-460F-B5FE-A520A03E32A8}"/>
              </a:ext>
            </a:extLst>
          </p:cNvPr>
          <p:cNvSpPr txBox="1"/>
          <p:nvPr/>
        </p:nvSpPr>
        <p:spPr>
          <a:xfrm>
            <a:off x="270309" y="396412"/>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技術革新だけでは、温室効果ガス（ＣＯ</a:t>
            </a:r>
            <a:r>
              <a:rPr lang="ja-JP" altLang="en-US" sz="1200" baseline="-25000" dirty="0">
                <a:latin typeface="BIZ UDPゴシック" panose="020B0400000000000000" pitchFamily="50" charset="-128"/>
                <a:ea typeface="BIZ UDPゴシック" panose="020B0400000000000000" pitchFamily="50" charset="-128"/>
              </a:rPr>
              <a:t>２</a:t>
            </a:r>
            <a:r>
              <a:rPr lang="ja-JP" altLang="en-US" sz="1200" dirty="0">
                <a:latin typeface="BIZ UDPゴシック" panose="020B0400000000000000" pitchFamily="50" charset="-128"/>
                <a:ea typeface="BIZ UDPゴシック" panose="020B0400000000000000" pitchFamily="50" charset="-128"/>
              </a:rPr>
              <a:t>）排出量の実質ゼロを達成することは困難であり、事業者や府民の行動変容が鍵となる。万博会場での「見える化」の取組などを契機に、引き続き脱炭素経営、脱炭素行動の定着・浸透をめざす。</a:t>
            </a:r>
          </a:p>
        </p:txBody>
      </p:sp>
    </p:spTree>
    <p:extLst>
      <p:ext uri="{BB962C8B-B14F-4D97-AF65-F5344CB8AC3E}">
        <p14:creationId xmlns:p14="http://schemas.microsoft.com/office/powerpoint/2010/main" val="7932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285585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39117" y="1435301"/>
            <a:ext cx="9295950" cy="13972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Pゴシック" panose="020B0400000000000000" pitchFamily="50" charset="-128"/>
                <a:ea typeface="BIZ UDPゴシック" panose="020B0400000000000000" pitchFamily="50" charset="-128"/>
              </a:rPr>
              <a:t>脱炭素経営宣言制度の周知による事業者の脱炭素への意識向上・取組促進</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r>
              <a:rPr lang="ja-JP" altLang="en-US" sz="1400" dirty="0">
                <a:solidFill>
                  <a:prstClr val="black"/>
                </a:solidFill>
                <a:latin typeface="BIZ UDPゴシック" panose="020B0400000000000000" pitchFamily="50" charset="-128"/>
                <a:ea typeface="BIZ UDPゴシック" panose="020B0400000000000000" pitchFamily="50" charset="-128"/>
              </a:rPr>
              <a:t>　（脱炭素経営宣言事業者：約</a:t>
            </a:r>
            <a:r>
              <a:rPr lang="en-US" altLang="ja-JP" sz="1400" dirty="0">
                <a:solidFill>
                  <a:prstClr val="black"/>
                </a:solidFill>
                <a:latin typeface="BIZ UDPゴシック" panose="020B0400000000000000" pitchFamily="50" charset="-128"/>
                <a:ea typeface="BIZ UDPゴシック" panose="020B0400000000000000" pitchFamily="50" charset="-128"/>
              </a:rPr>
              <a:t>10,500</a:t>
            </a:r>
            <a:r>
              <a:rPr lang="ja-JP" altLang="en-US" sz="1400" dirty="0">
                <a:solidFill>
                  <a:prstClr val="black"/>
                </a:solidFill>
                <a:latin typeface="BIZ UDPゴシック" panose="020B0400000000000000" pitchFamily="50" charset="-128"/>
                <a:ea typeface="BIZ UDPゴシック" panose="020B0400000000000000" pitchFamily="50" charset="-128"/>
              </a:rPr>
              <a:t>事業者 </a:t>
            </a:r>
            <a:r>
              <a:rPr lang="en-US" altLang="ja-JP" sz="1400" dirty="0">
                <a:solidFill>
                  <a:prstClr val="black"/>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Pゴシック" panose="020B0400000000000000" pitchFamily="50" charset="-128"/>
                <a:ea typeface="BIZ UDPゴシック" panose="020B0400000000000000" pitchFamily="50" charset="-128"/>
              </a:rPr>
              <a:t>令和７年</a:t>
            </a:r>
            <a:r>
              <a:rPr lang="en-US" altLang="ja-JP" sz="1400" dirty="0">
                <a:solidFill>
                  <a:prstClr val="black"/>
                </a:solidFill>
                <a:latin typeface="BIZ UDPゴシック" panose="020B0400000000000000" pitchFamily="50" charset="-128"/>
                <a:ea typeface="BIZ UDPゴシック" panose="020B0400000000000000" pitchFamily="50" charset="-128"/>
              </a:rPr>
              <a:t>10</a:t>
            </a:r>
            <a:r>
              <a:rPr lang="ja-JP" altLang="en-US" sz="1400" dirty="0">
                <a:solidFill>
                  <a:prstClr val="black"/>
                </a:solidFill>
                <a:latin typeface="BIZ UDPゴシック" panose="020B0400000000000000" pitchFamily="50" charset="-128"/>
                <a:ea typeface="BIZ UDPゴシック" panose="020B0400000000000000" pitchFamily="50" charset="-128"/>
              </a:rPr>
              <a:t>月</a:t>
            </a:r>
            <a:r>
              <a:rPr lang="en-US" altLang="ja-JP" sz="1400" dirty="0">
                <a:solidFill>
                  <a:prstClr val="black"/>
                </a:solidFill>
                <a:latin typeface="BIZ UDPゴシック" panose="020B0400000000000000" pitchFamily="50" charset="-128"/>
                <a:ea typeface="BIZ UDPゴシック" panose="020B0400000000000000" pitchFamily="50" charset="-128"/>
              </a:rPr>
              <a:t>13</a:t>
            </a:r>
            <a:r>
              <a:rPr lang="ja-JP" altLang="en-US" sz="1400" dirty="0">
                <a:solidFill>
                  <a:prstClr val="black"/>
                </a:solidFill>
                <a:latin typeface="BIZ UDPゴシック" panose="020B0400000000000000" pitchFamily="50" charset="-128"/>
                <a:ea typeface="BIZ UDPゴシック" panose="020B0400000000000000" pitchFamily="50" charset="-128"/>
              </a:rPr>
              <a:t>日時点））</a:t>
            </a:r>
            <a:endParaRPr lang="ja-JP" altLang="en-US"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・事業者のクレジット制度への理解促進</a:t>
            </a:r>
          </a:p>
          <a:p>
            <a:r>
              <a:rPr lang="ja-JP" altLang="en-US" sz="1400" dirty="0">
                <a:solidFill>
                  <a:schemeClr val="tx1"/>
                </a:solidFill>
                <a:latin typeface="BIZ UDPゴシック" panose="020B0400000000000000" pitchFamily="50" charset="-128"/>
                <a:ea typeface="BIZ UDPゴシック" panose="020B0400000000000000" pitchFamily="50" charset="-128"/>
              </a:rPr>
              <a:t>・製品の</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算定のモデル事業の実施（６者、</a:t>
            </a:r>
            <a:r>
              <a:rPr lang="en-US" altLang="ja-JP" sz="1400" dirty="0">
                <a:solidFill>
                  <a:schemeClr val="tx1"/>
                </a:solidFill>
                <a:latin typeface="BIZ UDPゴシック" panose="020B0400000000000000" pitchFamily="50" charset="-128"/>
                <a:ea typeface="BIZ UDPゴシック" panose="020B0400000000000000" pitchFamily="50" charset="-128"/>
              </a:rPr>
              <a:t>25</a:t>
            </a:r>
            <a:r>
              <a:rPr lang="ja-JP" altLang="en-US" sz="1400" dirty="0">
                <a:solidFill>
                  <a:schemeClr val="tx1"/>
                </a:solidFill>
                <a:latin typeface="BIZ UDPゴシック" panose="020B0400000000000000" pitchFamily="50" charset="-128"/>
                <a:ea typeface="BIZ UDPゴシック" panose="020B0400000000000000" pitchFamily="50" charset="-128"/>
              </a:rPr>
              <a:t>製品）</a:t>
            </a:r>
          </a:p>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ESG</a:t>
            </a:r>
            <a:r>
              <a:rPr lang="ja-JP" altLang="en-US" sz="1400" dirty="0">
                <a:solidFill>
                  <a:schemeClr val="tx1"/>
                </a:solidFill>
                <a:latin typeface="BIZ UDPゴシック" panose="020B0400000000000000" pitchFamily="50" charset="-128"/>
                <a:ea typeface="BIZ UDPゴシック" panose="020B0400000000000000" pitchFamily="50" charset="-128"/>
              </a:rPr>
              <a:t>投融資の活用促進に向けた産官金の対話の場を新たに設置して意見交換を実施</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Aft>
                <a:spcPts val="992"/>
              </a:spcAft>
            </a:pPr>
            <a:r>
              <a:rPr lang="ja-JP" altLang="en-US" sz="1400" b="1" dirty="0">
                <a:solidFill>
                  <a:prstClr val="black"/>
                </a:solidFill>
                <a:latin typeface="BIZ UDPゴシック" panose="020B0400000000000000" pitchFamily="50" charset="-128"/>
                <a:ea typeface="BIZ UDPゴシック" panose="020B0400000000000000" pitchFamily="50" charset="-128"/>
              </a:rPr>
              <a:t>□脱炭素経営・</a:t>
            </a:r>
            <a:r>
              <a:rPr lang="en-US" altLang="ja-JP" sz="1400" b="1" dirty="0">
                <a:solidFill>
                  <a:prstClr val="black"/>
                </a:solidFill>
                <a:latin typeface="BIZ UDPゴシック" panose="020B0400000000000000" pitchFamily="50" charset="-128"/>
                <a:ea typeface="BIZ UDPゴシック" panose="020B0400000000000000" pitchFamily="50" charset="-128"/>
              </a:rPr>
              <a:t>ESG</a:t>
            </a:r>
            <a:r>
              <a:rPr lang="ja-JP" altLang="en-US" sz="1400" b="1" dirty="0">
                <a:solidFill>
                  <a:prstClr val="black"/>
                </a:solidFill>
                <a:latin typeface="BIZ UDPゴシック" panose="020B0400000000000000" pitchFamily="50" charset="-128"/>
                <a:ea typeface="BIZ UDPゴシック" panose="020B0400000000000000" pitchFamily="50" charset="-128"/>
              </a:rPr>
              <a:t>投融資の普及</a:t>
            </a:r>
            <a:endParaRPr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81648" y="3590207"/>
            <a:ext cx="5358924" cy="3154710"/>
          </a:xfrm>
          <a:prstGeom prst="rect">
            <a:avLst/>
          </a:prstGeom>
          <a:noFill/>
        </p:spPr>
        <p:txBody>
          <a:bodyPr wrap="square">
            <a:spAutoFit/>
          </a:bodyPr>
          <a:lstStyle/>
          <a:p>
            <a:pPr marL="0" marR="0" indent="0" algn="l" rtl="0" eaLnBrk="1" fontAlgn="auto" latinLnBrk="0" hangingPunct="1">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ja-JP" sz="1400" b="1" i="0" u="none" strike="noStrike" kern="1200" dirty="0">
                <a:effectLst/>
                <a:latin typeface="BIZ UDPゴシック" panose="020B0400000000000000" pitchFamily="50" charset="-128"/>
                <a:ea typeface="BIZ UDPゴシック" panose="020B0400000000000000" pitchFamily="50" charset="-128"/>
              </a:rPr>
              <a:t>クレジットを活用した事業者による脱炭素経営促進</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82563" marR="0" indent="-92075" algn="l" rtl="0" eaLnBrk="1" fontAlgn="auto" latinLnBrk="0" hangingPunct="1">
              <a:spcBef>
                <a:spcPts val="0"/>
              </a:spcBef>
              <a:spcAft>
                <a:spcPts val="0"/>
              </a:spcAft>
            </a:pPr>
            <a:r>
              <a:rPr kumimoji="1" lang="ja-JP" altLang="en-US" sz="1200" b="0"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b="0" i="0" u="none" kern="1200" dirty="0">
                <a:effectLst/>
                <a:latin typeface="BIZ UDPゴシック" panose="020B0400000000000000" pitchFamily="50" charset="-128"/>
                <a:ea typeface="BIZ UDPゴシック" panose="020B0400000000000000" pitchFamily="50" charset="-128"/>
              </a:rPr>
              <a:t>４８</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事業者が参加し、再エネ導入や省エネにより生じる環境価値を</a:t>
            </a:r>
            <a:endParaRPr kumimoji="1" lang="en-US" altLang="ja-JP" sz="1200" b="0" i="0" u="none" strike="noStrike" kern="1200" dirty="0">
              <a:effectLst/>
              <a:latin typeface="BIZ UDPゴシック" panose="020B0400000000000000" pitchFamily="50" charset="-128"/>
              <a:ea typeface="BIZ UDPゴシック" panose="020B0400000000000000" pitchFamily="50" charset="-128"/>
            </a:endParaRPr>
          </a:p>
          <a:p>
            <a:pPr marL="182563" marR="0" indent="-92075" algn="l" rtl="0" eaLnBrk="1" fontAlgn="auto"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クレジット化し、万博協会に寄付予定</a:t>
            </a:r>
            <a:endParaRPr lang="ja-JP" altLang="ja-JP" sz="1200" b="0" i="0" u="none" strike="noStrike" dirty="0">
              <a:effectLst/>
              <a:latin typeface="Arial" panose="020B0604020202020204" pitchFamily="34" charset="0"/>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　</a:t>
            </a:r>
            <a:r>
              <a:rPr kumimoji="1" lang="ja-JP" altLang="en-US" sz="1200" b="0" i="0" u="none" kern="1200" dirty="0">
                <a:effectLst/>
                <a:latin typeface="BIZ UDPゴシック" panose="020B0400000000000000" pitchFamily="50" charset="-128"/>
                <a:ea typeface="BIZ UDPゴシック" panose="020B0400000000000000" pitchFamily="50" charset="-128"/>
              </a:rPr>
              <a:t>クレジット創出量</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a:t>
            </a:r>
            <a:r>
              <a:rPr kumimoji="1" lang="en-US" altLang="ja-JP" sz="1200" b="0" i="0" u="none" strike="noStrike" kern="1200" dirty="0">
                <a:effectLst/>
                <a:latin typeface="BIZ UDPゴシック" panose="020B0400000000000000" pitchFamily="50" charset="-128"/>
                <a:ea typeface="BIZ UDPゴシック" panose="020B0400000000000000" pitchFamily="50" charset="-128"/>
              </a:rPr>
              <a:t>411t-CO</a:t>
            </a:r>
            <a:r>
              <a:rPr kumimoji="1" lang="en-US" altLang="ja-JP" sz="1200" b="0" i="0" u="none" strike="noStrike" kern="1200" baseline="-40000" dirty="0">
                <a:effectLst/>
                <a:latin typeface="BIZ UDPゴシック" panose="020B0400000000000000" pitchFamily="50" charset="-128"/>
                <a:ea typeface="BIZ UDPゴシック" panose="020B0400000000000000" pitchFamily="50" charset="-128"/>
              </a:rPr>
              <a:t>2</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（令和</a:t>
            </a:r>
            <a:r>
              <a:rPr kumimoji="1" lang="en-US" altLang="ja-JP" sz="1200" b="0" i="0" u="none" strike="noStrike" kern="1200" dirty="0">
                <a:effectLst/>
                <a:latin typeface="BIZ UDPゴシック" panose="020B0400000000000000" pitchFamily="50" charset="-128"/>
                <a:ea typeface="BIZ UDPゴシック" panose="020B0400000000000000" pitchFamily="50" charset="-128"/>
              </a:rPr>
              <a:t>6</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年</a:t>
            </a:r>
            <a:r>
              <a:rPr lang="ja-JP" altLang="en-US" sz="1200" dirty="0">
                <a:latin typeface="BIZ UDPゴシック" panose="020B0400000000000000" pitchFamily="50" charset="-128"/>
                <a:ea typeface="BIZ UDPゴシック" panose="020B0400000000000000" pitchFamily="50" charset="-128"/>
              </a:rPr>
              <a:t>度末</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時点）</a:t>
            </a:r>
            <a:endParaRPr kumimoji="1" lang="en-US" altLang="ja-JP" sz="1200" b="0" i="0" u="none" strike="noStrike" kern="1200" dirty="0">
              <a:effectLst/>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60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・事業を通じて府域事業者の「</a:t>
            </a:r>
            <a:r>
              <a:rPr lang="en-US" altLang="ja-JP" sz="1200" dirty="0">
                <a:latin typeface="BIZ UDPゴシック" panose="020B0400000000000000" pitchFamily="50" charset="-128"/>
                <a:ea typeface="BIZ UDPゴシック" panose="020B0400000000000000" pitchFamily="50" charset="-128"/>
              </a:rPr>
              <a:t>J-</a:t>
            </a:r>
            <a:r>
              <a:rPr lang="ja-JP" altLang="en-US" sz="1200" dirty="0">
                <a:latin typeface="BIZ UDPゴシック" panose="020B0400000000000000" pitchFamily="50" charset="-128"/>
                <a:ea typeface="BIZ UDPゴシック" panose="020B0400000000000000" pitchFamily="50" charset="-128"/>
              </a:rPr>
              <a:t>クレジット制度」への理解を深め、制度活用による脱炭素化の意欲的な取組を促進</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br>
              <a:rPr kumimoji="1" lang="en-US" altLang="ja-JP" sz="1200" b="0" i="0" u="none" strike="noStrike" kern="1200" dirty="0">
                <a:effectLst/>
                <a:latin typeface="BIZ UDPゴシック" panose="020B0400000000000000" pitchFamily="50" charset="-128"/>
                <a:ea typeface="BIZ UDPゴシック" panose="020B0400000000000000" pitchFamily="50" charset="-128"/>
              </a:rPr>
            </a:b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事業者の脱炭素経営の促進</a:t>
            </a:r>
            <a:endParaRPr kumimoji="1" lang="en-US" altLang="ja-JP" sz="14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事業者の脱炭素化の取組を促進するため、脱炭素経営宣言登録制度を</a:t>
            </a:r>
            <a:endParaRPr kumimoji="1" lang="en-US" altLang="ja-JP"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Arial" panose="020B0604020202020204" pitchFamily="34" charset="0"/>
                <a:ea typeface="BIZ UDPゴシック" panose="020B0400000000000000" pitchFamily="50" charset="-128"/>
              </a:rPr>
              <a:t>　</a:t>
            </a: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令和５年度に創設し、地域の関係機関と連携して脱炭素経営を支援</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indent="-92075">
              <a:defRPr/>
            </a:pPr>
            <a:r>
              <a:rPr lang="ja-JP" altLang="en-US" sz="1200" dirty="0">
                <a:latin typeface="BIZ UDPゴシック" panose="020B0400000000000000" pitchFamily="50" charset="-128"/>
                <a:ea typeface="BIZ UDPゴシック" panose="020B0400000000000000" pitchFamily="50" charset="-128"/>
              </a:rPr>
              <a:t>　</a:t>
            </a:r>
            <a:r>
              <a:rPr kumimoji="1" lang="ja-JP" altLang="ja-JP" sz="1200" b="0" i="0" u="none" strike="noStrike" kern="1200" dirty="0">
                <a:effectLst/>
                <a:latin typeface="BIZ UDPゴシック" panose="020B0400000000000000" pitchFamily="50" charset="-128"/>
                <a:ea typeface="BIZ UDPゴシック" panose="020B0400000000000000" pitchFamily="50" charset="-128"/>
              </a:rPr>
              <a:t>→　</a:t>
            </a:r>
            <a:r>
              <a:rPr kumimoji="1" lang="ja-JP" altLang="en-US" sz="1200" b="0" i="0" u="none" strike="noStrike" kern="1200" dirty="0">
                <a:effectLst/>
                <a:latin typeface="BIZ UDPゴシック" panose="020B0400000000000000" pitchFamily="50" charset="-128"/>
                <a:ea typeface="BIZ UDPゴシック" panose="020B0400000000000000" pitchFamily="50" charset="-128"/>
              </a:rPr>
              <a:t>宣言事業者数：</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約</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10,500</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事業者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令和７年</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13</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時点）</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宣言事業者には、</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登録証の発行や府</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HP</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による</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PR</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支援をはじめ、</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82563"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ESG</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融資等に関する</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情報発信や設備補助など様々な支援を実施</a:t>
            </a:r>
            <a:endParaRPr kumimoji="1" lang="en-US" altLang="ja-JP" sz="12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a:p>
            <a:pPr marL="182563" marR="0" lvl="0" indent="-9207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Arial" panose="020B0604020202020204" pitchFamily="34" charset="0"/>
                <a:ea typeface="BIZ UDPゴシック" panose="020B0400000000000000" pitchFamily="50" charset="-128"/>
                <a:cs typeface="+mn-cs"/>
              </a:rPr>
              <a:t>・</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製品の</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CFP</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算定、削減に取り組む企業</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へ</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の支援として、</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算定シートやモデル</a:t>
            </a:r>
            <a:b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事例集の作成・公表や</a:t>
            </a:r>
            <a:r>
              <a:rPr kumimoji="1"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セミナー等を</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実施（セミナー２回、ワークショップ８回）　</a:t>
            </a:r>
            <a:endParaRPr kumimoji="1" lang="ja-JP" altLang="ja-JP" sz="1200" b="0" i="0" u="none" strike="noStrike" kern="1200" cap="none" spc="0" normalizeH="0" baseline="0" noProof="0" dirty="0">
              <a:ln>
                <a:noFill/>
              </a:ln>
              <a:effectLst/>
              <a:uLnTx/>
              <a:uFillTx/>
              <a:latin typeface="Arial" panose="020B0604020202020204" pitchFamily="34" charset="0"/>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99F6B837-79D6-49E1-BEE5-6C97D0EB4CE5}"/>
              </a:ext>
            </a:extLst>
          </p:cNvPr>
          <p:cNvSpPr/>
          <p:nvPr/>
        </p:nvSpPr>
        <p:spPr>
          <a:xfrm>
            <a:off x="5351270" y="4368442"/>
            <a:ext cx="4549039" cy="37577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クレジットを活用した事業者による脱炭素経営促進事業スキーム図</a:t>
            </a:r>
          </a:p>
        </p:txBody>
      </p:sp>
      <p:sp>
        <p:nvSpPr>
          <p:cNvPr id="42" name="正方形/長方形 41">
            <a:extLst>
              <a:ext uri="{FF2B5EF4-FFF2-40B4-BE49-F238E27FC236}">
                <a16:creationId xmlns:a16="http://schemas.microsoft.com/office/drawing/2014/main" id="{805662D7-E8F4-48D9-95BD-E7FA8DF971F2}"/>
              </a:ext>
            </a:extLst>
          </p:cNvPr>
          <p:cNvSpPr/>
          <p:nvPr/>
        </p:nvSpPr>
        <p:spPr>
          <a:xfrm>
            <a:off x="5572829" y="6577322"/>
            <a:ext cx="1709951" cy="242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脱炭素経営宣言チラシ</a:t>
            </a:r>
          </a:p>
        </p:txBody>
      </p:sp>
      <p:sp>
        <p:nvSpPr>
          <p:cNvPr id="43" name="正方形/長方形 42">
            <a:extLst>
              <a:ext uri="{FF2B5EF4-FFF2-40B4-BE49-F238E27FC236}">
                <a16:creationId xmlns:a16="http://schemas.microsoft.com/office/drawing/2014/main" id="{2B0A674F-733C-4005-BE98-A35AB209F4E4}"/>
              </a:ext>
            </a:extLst>
          </p:cNvPr>
          <p:cNvSpPr/>
          <p:nvPr/>
        </p:nvSpPr>
        <p:spPr>
          <a:xfrm>
            <a:off x="7789845" y="6607193"/>
            <a:ext cx="1372475" cy="2428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セミナー</a:t>
            </a:r>
          </a:p>
        </p:txBody>
      </p:sp>
      <p:pic>
        <p:nvPicPr>
          <p:cNvPr id="44" name="図 43">
            <a:extLst>
              <a:ext uri="{FF2B5EF4-FFF2-40B4-BE49-F238E27FC236}">
                <a16:creationId xmlns:a16="http://schemas.microsoft.com/office/drawing/2014/main" id="{87AAF29F-F574-40E3-8318-7418380B10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8798" y="3169693"/>
            <a:ext cx="3993984" cy="1280347"/>
          </a:xfrm>
          <a:prstGeom prst="rect">
            <a:avLst/>
          </a:prstGeom>
        </p:spPr>
      </p:pic>
      <p:pic>
        <p:nvPicPr>
          <p:cNvPr id="45" name="図 44">
            <a:extLst>
              <a:ext uri="{FF2B5EF4-FFF2-40B4-BE49-F238E27FC236}">
                <a16:creationId xmlns:a16="http://schemas.microsoft.com/office/drawing/2014/main" id="{6EED3901-9598-4B24-A990-01F77A9EF0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08417" y="5165326"/>
            <a:ext cx="1935332" cy="1401667"/>
          </a:xfrm>
          <a:prstGeom prst="rect">
            <a:avLst/>
          </a:prstGeom>
        </p:spPr>
      </p:pic>
      <p:pic>
        <p:nvPicPr>
          <p:cNvPr id="46" name="図 45">
            <a:extLst>
              <a:ext uri="{FF2B5EF4-FFF2-40B4-BE49-F238E27FC236}">
                <a16:creationId xmlns:a16="http://schemas.microsoft.com/office/drawing/2014/main" id="{C98D0094-D299-4765-A788-814F3AD104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4904" y="4831056"/>
            <a:ext cx="1245803" cy="1762208"/>
          </a:xfrm>
          <a:prstGeom prst="rect">
            <a:avLst/>
          </a:prstGeom>
        </p:spPr>
      </p:pic>
      <p:sp>
        <p:nvSpPr>
          <p:cNvPr id="3" name="スライド番号プレースホルダー 2">
            <a:extLst>
              <a:ext uri="{FF2B5EF4-FFF2-40B4-BE49-F238E27FC236}">
                <a16:creationId xmlns:a16="http://schemas.microsoft.com/office/drawing/2014/main" id="{C295B36D-85BB-4A1F-AB3F-5422B7C02C5B}"/>
              </a:ext>
            </a:extLst>
          </p:cNvPr>
          <p:cNvSpPr>
            <a:spLocks noGrp="1"/>
          </p:cNvSpPr>
          <p:nvPr>
            <p:ph type="sldNum" sz="quarter" idx="12"/>
          </p:nvPr>
        </p:nvSpPr>
        <p:spPr/>
        <p:txBody>
          <a:bodyPr/>
          <a:lstStyle/>
          <a:p>
            <a:fld id="{29F2EF1E-626E-4657-9017-205445D3C8E1}" type="slidenum">
              <a:rPr kumimoji="1" lang="ja-JP" altLang="en-US" smtClean="0"/>
              <a:t>36</a:t>
            </a:fld>
            <a:endParaRPr kumimoji="1" lang="ja-JP" altLang="en-US" dirty="0"/>
          </a:p>
        </p:txBody>
      </p:sp>
      <p:sp>
        <p:nvSpPr>
          <p:cNvPr id="16" name="楕円 15">
            <a:extLst>
              <a:ext uri="{FF2B5EF4-FFF2-40B4-BE49-F238E27FC236}">
                <a16:creationId xmlns:a16="http://schemas.microsoft.com/office/drawing/2014/main" id="{30BB7A83-1E12-4CBA-96C7-733B284D280F}"/>
              </a:ext>
            </a:extLst>
          </p:cNvPr>
          <p:cNvSpPr/>
          <p:nvPr/>
        </p:nvSpPr>
        <p:spPr>
          <a:xfrm>
            <a:off x="180309" y="8806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BF380630-5021-4867-8096-2B6767798BB6}"/>
              </a:ext>
            </a:extLst>
          </p:cNvPr>
          <p:cNvSpPr/>
          <p:nvPr/>
        </p:nvSpPr>
        <p:spPr>
          <a:xfrm>
            <a:off x="210554" y="305924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正方形/長方形 17">
            <a:extLst>
              <a:ext uri="{FF2B5EF4-FFF2-40B4-BE49-F238E27FC236}">
                <a16:creationId xmlns:a16="http://schemas.microsoft.com/office/drawing/2014/main" id="{2E9FE1D1-52C2-4765-9B83-58078A12CE10}"/>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Tree>
    <p:extLst>
      <p:ext uri="{BB962C8B-B14F-4D97-AF65-F5344CB8AC3E}">
        <p14:creationId xmlns:p14="http://schemas.microsoft.com/office/powerpoint/2010/main" val="374155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2383166"/>
              </p:ext>
            </p:extLst>
          </p:nvPr>
        </p:nvGraphicFramePr>
        <p:xfrm>
          <a:off x="313267" y="1170283"/>
          <a:ext cx="9587042" cy="560928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09286">
                <a:tc>
                  <a:txBody>
                    <a:bodyPr/>
                    <a:lstStyle/>
                    <a:p>
                      <a:pPr marL="0" indent="0">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□脱炭素行動の定着</a:t>
                      </a:r>
                    </a:p>
                    <a:p>
                      <a:pPr marL="84138" indent="-84138">
                        <a:lnSpc>
                          <a:spcPct val="100000"/>
                        </a:lnSpc>
                        <a:spcBef>
                          <a:spcPts val="0"/>
                        </a:spcBef>
                        <a:spcAft>
                          <a:spcPts val="0"/>
                        </a:spcAft>
                        <a:buFontTx/>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・日常生活における幅広い製品や</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サービス等において、</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排出量を見える化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lnSpc>
                          <a:spcPct val="100000"/>
                        </a:lnSpc>
                        <a:spcBef>
                          <a:spcPts val="0"/>
                        </a:spcBef>
                        <a:spcAft>
                          <a:spcPts val="0"/>
                        </a:spcAft>
                        <a:buFontTx/>
                        <a:buNone/>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u="none"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削減効果の製品表示や価格等への反映が広く普及し、府民による脱炭素に配慮した消費選択行動が浸透</a:t>
                      </a: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buFont typeface="Wingdings" panose="05000000000000000000" pitchFamily="2" charset="2"/>
                        <a:buNone/>
                      </a:pP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2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200" b="1" dirty="0">
                          <a:solidFill>
                            <a:schemeClr val="tx1"/>
                          </a:solidFill>
                          <a:latin typeface="BIZ UDPゴシック" panose="020B0400000000000000" pitchFamily="50" charset="-128"/>
                          <a:ea typeface="BIZ UDPゴシック" panose="020B0400000000000000" pitchFamily="50" charset="-128"/>
                        </a:rPr>
                        <a:t>CFP</a:t>
                      </a:r>
                      <a:r>
                        <a:rPr lang="ja-JP" altLang="en-US" sz="12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（カーボンフットプリント）を表示した商品・サービスの普及啓発による府民の行動変容促進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60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▶アプリに表示される</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削減効果を府ダッシュボードで見える化することにより府民の行動</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変容を促進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▶府内各地で</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を表示した商品・サービスや</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普及啓発を展開することで、事業者や府民の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環境配慮行動を促進</a:t>
                      </a: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▶シェアサイクルや衣料品のリユース・リサイクルを行う民間事業者等と連携して新たな</a:t>
                      </a:r>
                      <a:r>
                        <a:rPr lang="en-US" altLang="ja-JP" sz="1100" dirty="0">
                          <a:solidFill>
                            <a:schemeClr val="tx1"/>
                          </a:solidFill>
                          <a:latin typeface="BIZ UDPゴシック" panose="020B0400000000000000" pitchFamily="50" charset="-128"/>
                          <a:ea typeface="BIZ UDPゴシック" panose="020B0400000000000000" pitchFamily="50" charset="-128"/>
                        </a:rPr>
                        <a:t>CFP</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表示を開始し、循環型経済への移行を促進</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（令和</a:t>
                      </a:r>
                      <a:r>
                        <a:rPr lang="en-US" altLang="ja-JP" sz="1100" dirty="0">
                          <a:solidFill>
                            <a:schemeClr val="tx1"/>
                          </a:solidFill>
                          <a:latin typeface="BIZ UDPゴシック" panose="020B0400000000000000" pitchFamily="50" charset="-128"/>
                          <a:ea typeface="BIZ UDPゴシック" panose="020B0400000000000000" pitchFamily="50" charset="-128"/>
                        </a:rPr>
                        <a:t>7</a:t>
                      </a:r>
                      <a:r>
                        <a:rPr lang="ja-JP" altLang="en-US" sz="1100" dirty="0">
                          <a:solidFill>
                            <a:schemeClr val="tx1"/>
                          </a:solidFill>
                          <a:latin typeface="BIZ UDPゴシック" panose="020B0400000000000000" pitchFamily="50" charset="-128"/>
                          <a:ea typeface="BIZ UDPゴシック" panose="020B0400000000000000" pitchFamily="50" charset="-128"/>
                        </a:rPr>
                        <a:t>年</a:t>
                      </a:r>
                      <a:r>
                        <a:rPr lang="en-US" altLang="ja-JP" sz="1100" dirty="0">
                          <a:solidFill>
                            <a:schemeClr val="tx1"/>
                          </a:solidFill>
                          <a:latin typeface="BIZ UDPゴシック" panose="020B0400000000000000" pitchFamily="50" charset="-128"/>
                          <a:ea typeface="BIZ UDPゴシック" panose="020B0400000000000000" pitchFamily="50" charset="-128"/>
                        </a:rPr>
                        <a:t>10</a:t>
                      </a:r>
                      <a:r>
                        <a:rPr lang="ja-JP" altLang="en-US" sz="1100" dirty="0">
                          <a:solidFill>
                            <a:schemeClr val="tx1"/>
                          </a:solidFill>
                          <a:latin typeface="BIZ UDPゴシック" panose="020B0400000000000000" pitchFamily="50" charset="-128"/>
                          <a:ea typeface="BIZ UDPゴシック" panose="020B0400000000000000" pitchFamily="50" charset="-128"/>
                        </a:rPr>
                        <a:t>月</a:t>
                      </a:r>
                      <a:r>
                        <a:rPr lang="en-US" altLang="ja-JP" sz="1100" dirty="0">
                          <a:solidFill>
                            <a:schemeClr val="tx1"/>
                          </a:solidFill>
                          <a:latin typeface="BIZ UDPゴシック" panose="020B0400000000000000" pitchFamily="50" charset="-128"/>
                          <a:ea typeface="BIZ UDPゴシック" panose="020B0400000000000000" pitchFamily="50" charset="-128"/>
                        </a:rPr>
                        <a:t>13</a:t>
                      </a:r>
                      <a:r>
                        <a:rPr lang="ja-JP" altLang="en-US" sz="1100" dirty="0">
                          <a:solidFill>
                            <a:schemeClr val="tx1"/>
                          </a:solidFill>
                          <a:latin typeface="BIZ UDPゴシック" panose="020B0400000000000000" pitchFamily="50" charset="-128"/>
                          <a:ea typeface="BIZ UDPゴシック" panose="020B0400000000000000" pitchFamily="50" charset="-128"/>
                        </a:rPr>
                        <a:t>日現在、参画事業者</a:t>
                      </a:r>
                      <a:r>
                        <a:rPr lang="en-US" altLang="ja-JP" sz="1100" dirty="0">
                          <a:solidFill>
                            <a:schemeClr val="tx1"/>
                          </a:solidFill>
                          <a:latin typeface="BIZ UDPゴシック" panose="020B0400000000000000" pitchFamily="50" charset="-128"/>
                          <a:ea typeface="BIZ UDPゴシック" panose="020B0400000000000000" pitchFamily="50" charset="-128"/>
                        </a:rPr>
                        <a:t>19</a:t>
                      </a:r>
                      <a:r>
                        <a:rPr lang="ja-JP" altLang="en-US" sz="1100" dirty="0">
                          <a:solidFill>
                            <a:schemeClr val="tx1"/>
                          </a:solidFill>
                          <a:latin typeface="BIZ UDPゴシック" panose="020B0400000000000000" pitchFamily="50" charset="-128"/>
                          <a:ea typeface="BIZ UDPゴシック" panose="020B0400000000000000" pitchFamily="50" charset="-128"/>
                        </a:rPr>
                        <a:t>事業者、</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表示</a:t>
                      </a:r>
                      <a:r>
                        <a:rPr lang="en-US" altLang="ja-JP" sz="1100" dirty="0">
                          <a:solidFill>
                            <a:schemeClr val="tx1"/>
                          </a:solidFill>
                          <a:latin typeface="BIZ UDPゴシック" panose="020B0400000000000000" pitchFamily="50" charset="-128"/>
                          <a:ea typeface="BIZ UDPゴシック" panose="020B0400000000000000" pitchFamily="50" charset="-128"/>
                        </a:rPr>
                        <a:t>200</a:t>
                      </a:r>
                      <a:r>
                        <a:rPr lang="ja-JP" altLang="en-US" sz="1100" dirty="0">
                          <a:solidFill>
                            <a:schemeClr val="tx1"/>
                          </a:solidFill>
                          <a:latin typeface="BIZ UDPゴシック" panose="020B0400000000000000" pitchFamily="50" charset="-128"/>
                          <a:ea typeface="BIZ UDPゴシック" panose="020B0400000000000000" pitchFamily="50" charset="-128"/>
                        </a:rPr>
                        <a:t>か所以上、</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表示商品数</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１７０製品）</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spcBef>
                          <a:spcPts val="0"/>
                        </a:spcBef>
                        <a:spcAft>
                          <a:spcPts val="600"/>
                        </a:spcAft>
                      </a:pPr>
                      <a:r>
                        <a:rPr lang="ja-JP" altLang="en-US" sz="1100" dirty="0">
                          <a:solidFill>
                            <a:schemeClr val="tx1"/>
                          </a:solidFill>
                          <a:latin typeface="BIZ UDPゴシック" panose="020B0400000000000000" pitchFamily="50" charset="-128"/>
                          <a:ea typeface="BIZ UDPゴシック" panose="020B0400000000000000" pitchFamily="50" charset="-128"/>
                        </a:rPr>
                        <a:t>▶小中学校等での脱炭素化ツアーの促進（全国</a:t>
                      </a:r>
                      <a:r>
                        <a:rPr lang="en-US" altLang="ja-JP" sz="1100" dirty="0">
                          <a:solidFill>
                            <a:schemeClr val="tx1"/>
                          </a:solidFill>
                          <a:latin typeface="BIZ UDPゴシック" panose="020B0400000000000000" pitchFamily="50" charset="-128"/>
                          <a:ea typeface="BIZ UDPゴシック" panose="020B0400000000000000" pitchFamily="50" charset="-128"/>
                        </a:rPr>
                        <a:t>210</a:t>
                      </a:r>
                      <a:r>
                        <a:rPr lang="ja-JP" altLang="en-US" sz="1100" dirty="0">
                          <a:solidFill>
                            <a:schemeClr val="tx1"/>
                          </a:solidFill>
                          <a:latin typeface="BIZ UDPゴシック" panose="020B0400000000000000" pitchFamily="50" charset="-128"/>
                          <a:ea typeface="BIZ UDPゴシック" panose="020B0400000000000000" pitchFamily="50" charset="-128"/>
                        </a:rPr>
                        <a:t>校）</a:t>
                      </a:r>
                      <a:r>
                        <a:rPr lang="ja-JP" altLang="en-US" sz="1100" b="0" dirty="0">
                          <a:solidFill>
                            <a:schemeClr val="tx1"/>
                          </a:solidFill>
                          <a:latin typeface="BIZ UDPゴシック" panose="020B0400000000000000" pitchFamily="50" charset="-128"/>
                          <a:ea typeface="BIZ UDPゴシック" panose="020B0400000000000000" pitchFamily="50" charset="-128"/>
                        </a:rPr>
                        <a:t>により、次世代の脱炭素意識を醸成</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□府民の行動変容の促進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民間事業者と連携した行動変容促進の継続・拡大</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・事業者等と連携し、おおさか</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ポイントを普及・拡大</a:t>
                      </a: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・おおさかカーボンフットプリントプロジェクトの参画事業者の拡大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府内小売店や大学等と連携したプロジェクトのキャンペーン・イベントを実施し、</a:t>
                      </a:r>
                      <a:r>
                        <a:rPr kumimoji="1" lang="en-US" altLang="ja-JP" sz="1100" dirty="0">
                          <a:solidFill>
                            <a:schemeClr val="tx1"/>
                          </a:solidFill>
                          <a:latin typeface="BIZ UDPゴシック" panose="020B0400000000000000" pitchFamily="50" charset="-128"/>
                          <a:ea typeface="BIZ UDPゴシック" panose="020B0400000000000000" pitchFamily="50" charset="-128"/>
                        </a:rPr>
                        <a:t>CFP</a:t>
                      </a:r>
                      <a:r>
                        <a:rPr kumimoji="1" lang="ja-JP" altLang="en-US" sz="1100" dirty="0">
                          <a:solidFill>
                            <a:schemeClr val="tx1"/>
                          </a:solidFill>
                          <a:latin typeface="BIZ UDPゴシック" panose="020B0400000000000000" pitchFamily="50" charset="-128"/>
                          <a:ea typeface="BIZ UDPゴシック" panose="020B0400000000000000" pitchFamily="50" charset="-128"/>
                        </a:rPr>
                        <a:t>表示店舗や商品・サービスを拡大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プロジェクトのキャンペーン・ロゴ「どこや　さがそや　脱炭素」を活用した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SNS</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等による情報発信の強化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・府内市町村・企業等と連携し、脱炭素行動機会創出に向けた府民を巻き込んだイベントを実施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□観光分野にかかる</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排出量の見える化</a:t>
                      </a: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今後も観光事業者と連携し、脱炭素化ツアーの定着とその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啓発を実施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観光分野に限らず、あらゆる分野へ取組の裾野を広げ、地域全体で脱炭素化を普及・促進</a:t>
                      </a:r>
                    </a:p>
                    <a:p>
                      <a:pPr marL="84138" indent="-84138"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indent="-84138"/>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・消費者が脱炭素に貢献する商品・サービスを選択できるよう、</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見える化（</a:t>
                      </a:r>
                      <a:r>
                        <a:rPr lang="en-US" altLang="ja-JP" sz="1100" dirty="0">
                          <a:solidFill>
                            <a:schemeClr val="tx1"/>
                          </a:solidFill>
                          <a:latin typeface="BIZ UDPゴシック" panose="020B0400000000000000" pitchFamily="50" charset="-128"/>
                          <a:ea typeface="BIZ UDPゴシック" panose="020B0400000000000000" pitchFamily="50" charset="-128"/>
                        </a:rPr>
                        <a:t>CFP</a:t>
                      </a:r>
                      <a:r>
                        <a:rPr lang="ja-JP" altLang="en-US" sz="1100" dirty="0">
                          <a:solidFill>
                            <a:schemeClr val="tx1"/>
                          </a:solidFill>
                          <a:latin typeface="BIZ UDPゴシック" panose="020B0400000000000000" pitchFamily="50" charset="-128"/>
                          <a:ea typeface="BIZ UDPゴシック" panose="020B0400000000000000" pitchFamily="50" charset="-128"/>
                        </a:rPr>
                        <a:t>）の表示・算定拡大に向けた業界全体への働きかけや補助制度等の創出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・多様な種類の</a:t>
                      </a:r>
                      <a:r>
                        <a:rPr lang="en-US" altLang="ja-JP" sz="1100" dirty="0">
                          <a:solidFill>
                            <a:schemeClr val="tx1"/>
                          </a:solidFill>
                          <a:latin typeface="BIZ UDPゴシック" panose="020B0400000000000000" pitchFamily="50" charset="-128"/>
                          <a:ea typeface="BIZ UDPゴシック" panose="020B0400000000000000" pitchFamily="50" charset="-128"/>
                        </a:rPr>
                        <a:t>CFP </a:t>
                      </a:r>
                      <a:r>
                        <a:rPr lang="ja-JP" altLang="en-US" sz="1100" dirty="0">
                          <a:solidFill>
                            <a:schemeClr val="tx1"/>
                          </a:solidFill>
                          <a:latin typeface="BIZ UDPゴシック" panose="020B0400000000000000" pitchFamily="50" charset="-128"/>
                          <a:ea typeface="BIZ UDPゴシック" panose="020B0400000000000000" pitchFamily="50" charset="-128"/>
                        </a:rPr>
                        <a:t>算定・表示事例の発信や、アプリ・ポイント制度などとの連動により消費者の行動変容の後押し</a:t>
                      </a:r>
                    </a:p>
                    <a:p>
                      <a:pPr marL="84138" marR="0" lvl="0" indent="-8413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・統一的なキャンペーンなどを実施するとともに、長期的には消費者への環境価値（</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100" dirty="0">
                          <a:solidFill>
                            <a:schemeClr val="tx1"/>
                          </a:solidFill>
                          <a:latin typeface="BIZ UDPゴシック" panose="020B0400000000000000" pitchFamily="50" charset="-128"/>
                          <a:ea typeface="BIZ UDPゴシック" panose="020B0400000000000000" pitchFamily="50" charset="-128"/>
                        </a:rPr>
                        <a:t>削減量等）の理解促進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47" name="グループ化 46">
            <a:extLst>
              <a:ext uri="{FF2B5EF4-FFF2-40B4-BE49-F238E27FC236}">
                <a16:creationId xmlns:a16="http://schemas.microsoft.com/office/drawing/2014/main" id="{B1406B80-BB7A-4E81-A06D-8F4FC87D64EF}"/>
              </a:ext>
            </a:extLst>
          </p:cNvPr>
          <p:cNvGrpSpPr/>
          <p:nvPr/>
        </p:nvGrpSpPr>
        <p:grpSpPr>
          <a:xfrm>
            <a:off x="275480" y="975335"/>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7853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9" name="テキスト ボックス 8">
            <a:extLst>
              <a:ext uri="{FF2B5EF4-FFF2-40B4-BE49-F238E27FC236}">
                <a16:creationId xmlns:a16="http://schemas.microsoft.com/office/drawing/2014/main" id="{303FFC9E-1348-4913-9868-8C5D0D5A12F3}"/>
              </a:ext>
            </a:extLst>
          </p:cNvPr>
          <p:cNvSpPr txBox="1"/>
          <p:nvPr/>
        </p:nvSpPr>
        <p:spPr>
          <a:xfrm>
            <a:off x="270309" y="477046"/>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技術革新だけでは、温室効果ガス（ＣＯ</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）排出量の実質ゼロを達成することは困難であり、事業者や府民の行動変容が鍵となる。万博会場での「見える化」の取組などを契機に、引き続き脱炭素経営、脱炭素行動の定着・浸透をめざす。</a:t>
            </a:r>
          </a:p>
        </p:txBody>
      </p:sp>
      <p:sp>
        <p:nvSpPr>
          <p:cNvPr id="2" name="スライド番号プレースホルダー 1">
            <a:extLst>
              <a:ext uri="{FF2B5EF4-FFF2-40B4-BE49-F238E27FC236}">
                <a16:creationId xmlns:a16="http://schemas.microsoft.com/office/drawing/2014/main" id="{D1397A02-AA35-44B0-B409-924AF8DC378C}"/>
              </a:ext>
            </a:extLst>
          </p:cNvPr>
          <p:cNvSpPr>
            <a:spLocks noGrp="1"/>
          </p:cNvSpPr>
          <p:nvPr>
            <p:ph type="sldNum" sz="quarter" idx="12"/>
          </p:nvPr>
        </p:nvSpPr>
        <p:spPr/>
        <p:txBody>
          <a:bodyPr/>
          <a:lstStyle/>
          <a:p>
            <a:fld id="{29F2EF1E-626E-4657-9017-205445D3C8E1}" type="slidenum">
              <a:rPr kumimoji="1" lang="ja-JP" altLang="en-US" smtClean="0"/>
              <a:t>37</a:t>
            </a:fld>
            <a:endParaRPr kumimoji="1" lang="ja-JP" altLang="en-US" dirty="0"/>
          </a:p>
        </p:txBody>
      </p:sp>
      <p:sp>
        <p:nvSpPr>
          <p:cNvPr id="10" name="正方形/長方形 9">
            <a:extLst>
              <a:ext uri="{FF2B5EF4-FFF2-40B4-BE49-F238E27FC236}">
                <a16:creationId xmlns:a16="http://schemas.microsoft.com/office/drawing/2014/main" id="{6B15333F-3FC2-4ED8-80FA-457F64E61D4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Tree>
    <p:extLst>
      <p:ext uri="{BB962C8B-B14F-4D97-AF65-F5344CB8AC3E}">
        <p14:creationId xmlns:p14="http://schemas.microsoft.com/office/powerpoint/2010/main" val="1746291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第1部画像">
            <a:extLst>
              <a:ext uri="{FF2B5EF4-FFF2-40B4-BE49-F238E27FC236}">
                <a16:creationId xmlns:a16="http://schemas.microsoft.com/office/drawing/2014/main" id="{4F1819F9-FA1E-478D-8D92-8BA38D40C1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8266" y="3105406"/>
            <a:ext cx="1478712" cy="946471"/>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7A608FB7-8720-4BE8-86A4-299693DCC182}"/>
              </a:ext>
            </a:extLst>
          </p:cNvPr>
          <p:cNvSpPr/>
          <p:nvPr/>
        </p:nvSpPr>
        <p:spPr>
          <a:xfrm>
            <a:off x="339116" y="1497716"/>
            <a:ext cx="9290097" cy="136423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・アプリに表示される</a:t>
            </a:r>
            <a:r>
              <a:rPr lang="en-US" altLang="ja-JP" sz="1400" dirty="0">
                <a:solidFill>
                  <a:schemeClr val="tx1"/>
                </a:solidFill>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削減効果を府ダッシュボードで見える化することにより府民の行動変容を促進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・シェアサイクルや衣料品のリユース・リサイクルを行う民間事業者等と連携して新たな</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表示を開始するなど、</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府内各地で</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を表示した商品・サービスや普及啓発を展開することで、事業者や府民の環境配慮行動を促進</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（令和７年</a:t>
            </a:r>
            <a:r>
              <a:rPr lang="en-US" altLang="ja-JP" sz="1400" dirty="0">
                <a:solidFill>
                  <a:schemeClr val="tx1"/>
                </a:solidFill>
                <a:latin typeface="BIZ UDPゴシック" panose="020B0400000000000000" pitchFamily="50" charset="-128"/>
                <a:ea typeface="BIZ UDPゴシック" panose="020B0400000000000000" pitchFamily="50" charset="-128"/>
              </a:rPr>
              <a:t>10</a:t>
            </a:r>
            <a:r>
              <a:rPr lang="ja-JP" altLang="en-US" sz="1400" dirty="0">
                <a:solidFill>
                  <a:schemeClr val="tx1"/>
                </a:solidFill>
                <a:latin typeface="BIZ UDPゴシック" panose="020B0400000000000000" pitchFamily="50" charset="-128"/>
                <a:ea typeface="BIZ UDPゴシック" panose="020B0400000000000000" pitchFamily="50" charset="-128"/>
              </a:rPr>
              <a:t>月</a:t>
            </a:r>
            <a:r>
              <a:rPr lang="en-US" altLang="ja-JP" sz="1400" dirty="0">
                <a:solidFill>
                  <a:schemeClr val="tx1"/>
                </a:solidFill>
                <a:latin typeface="BIZ UDPゴシック" panose="020B0400000000000000" pitchFamily="50" charset="-128"/>
                <a:ea typeface="BIZ UDPゴシック" panose="020B0400000000000000" pitchFamily="50" charset="-128"/>
              </a:rPr>
              <a:t>13</a:t>
            </a:r>
            <a:r>
              <a:rPr lang="ja-JP" altLang="en-US" sz="1400" dirty="0">
                <a:solidFill>
                  <a:schemeClr val="tx1"/>
                </a:solidFill>
                <a:latin typeface="BIZ UDPゴシック" panose="020B0400000000000000" pitchFamily="50" charset="-128"/>
                <a:ea typeface="BIZ UDPゴシック" panose="020B0400000000000000" pitchFamily="50" charset="-128"/>
              </a:rPr>
              <a:t>日現在、参画事業者</a:t>
            </a:r>
            <a:r>
              <a:rPr lang="en-US" altLang="ja-JP" sz="1400" dirty="0">
                <a:solidFill>
                  <a:schemeClr val="tx1"/>
                </a:solidFill>
                <a:latin typeface="BIZ UDPゴシック" panose="020B0400000000000000" pitchFamily="50" charset="-128"/>
                <a:ea typeface="BIZ UDPゴシック" panose="020B0400000000000000" pitchFamily="50" charset="-128"/>
              </a:rPr>
              <a:t>19</a:t>
            </a:r>
            <a:r>
              <a:rPr lang="ja-JP" altLang="en-US" sz="1400" dirty="0">
                <a:solidFill>
                  <a:schemeClr val="tx1"/>
                </a:solidFill>
                <a:latin typeface="BIZ UDPゴシック" panose="020B0400000000000000" pitchFamily="50" charset="-128"/>
                <a:ea typeface="BIZ UDPゴシック" panose="020B0400000000000000" pitchFamily="50" charset="-128"/>
              </a:rPr>
              <a:t>事業者、</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a:t>
            </a:r>
            <a:r>
              <a:rPr lang="en-US" altLang="ja-JP" sz="1400" dirty="0">
                <a:solidFill>
                  <a:schemeClr val="tx1"/>
                </a:solidFill>
                <a:latin typeface="BIZ UDPゴシック" panose="020B0400000000000000" pitchFamily="50" charset="-128"/>
                <a:ea typeface="BIZ UDPゴシック" panose="020B0400000000000000" pitchFamily="50" charset="-128"/>
              </a:rPr>
              <a:t>200</a:t>
            </a:r>
            <a:r>
              <a:rPr lang="ja-JP" altLang="en-US" sz="1400" dirty="0">
                <a:solidFill>
                  <a:schemeClr val="tx1"/>
                </a:solidFill>
                <a:latin typeface="BIZ UDPゴシック" panose="020B0400000000000000" pitchFamily="50" charset="-128"/>
                <a:ea typeface="BIZ UDPゴシック" panose="020B0400000000000000" pitchFamily="50" charset="-128"/>
              </a:rPr>
              <a:t>か所以上、</a:t>
            </a:r>
            <a:r>
              <a:rPr lang="en-US" altLang="ja-JP" sz="1400" dirty="0">
                <a:solidFill>
                  <a:schemeClr val="tx1"/>
                </a:solidFill>
                <a:latin typeface="BIZ UDPゴシック" panose="020B0400000000000000" pitchFamily="50" charset="-128"/>
                <a:ea typeface="BIZ UDPゴシック" panose="020B0400000000000000" pitchFamily="50" charset="-128"/>
              </a:rPr>
              <a:t>CFP</a:t>
            </a:r>
            <a:r>
              <a:rPr lang="ja-JP" altLang="en-US" sz="1400" dirty="0">
                <a:solidFill>
                  <a:schemeClr val="tx1"/>
                </a:solidFill>
                <a:latin typeface="BIZ UDPゴシック" panose="020B0400000000000000" pitchFamily="50" charset="-128"/>
                <a:ea typeface="BIZ UDPゴシック" panose="020B0400000000000000" pitchFamily="50" charset="-128"/>
              </a:rPr>
              <a:t>表示商品数１７０製品）</a:t>
            </a: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・小中学校等での脱炭素化ツアー促進により、次世代の脱炭素意識を醸成</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83266" y="3341704"/>
            <a:ext cx="5819857" cy="3880549"/>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万博会場内</a:t>
            </a: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200" b="1" dirty="0">
                <a:latin typeface="BIZ UDPゴシック" panose="020B0400000000000000" pitchFamily="50" charset="-128"/>
                <a:ea typeface="BIZ UDPゴシック" panose="020B0400000000000000" pitchFamily="50" charset="-128"/>
              </a:rPr>
              <a:t>▶イベント</a:t>
            </a:r>
            <a:r>
              <a:rPr kumimoji="1" lang="en-US" altLang="ja-JP" sz="1200" b="1" dirty="0">
                <a:latin typeface="BIZ UDPゴシック" panose="020B0400000000000000" pitchFamily="50" charset="-128"/>
                <a:ea typeface="BIZ UDPゴシック" panose="020B0400000000000000" pitchFamily="50" charset="-128"/>
              </a:rPr>
              <a:t>PR</a:t>
            </a:r>
            <a:r>
              <a:rPr kumimoji="1" lang="ja-JP" altLang="en-US" sz="1200" b="1" dirty="0">
                <a:latin typeface="BIZ UDPゴシック" panose="020B0400000000000000" pitchFamily="50" charset="-128"/>
                <a:ea typeface="BIZ UDPゴシック" panose="020B0400000000000000" pitchFamily="50" charset="-128"/>
              </a:rPr>
              <a:t>等により事業者や府民の行動変容を促進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indent="-92075" fontAlgn="t">
              <a:defRPr/>
            </a:pPr>
            <a:r>
              <a:rPr lang="ja-JP" altLang="en-US" sz="1100" b="1" i="0" dirty="0">
                <a:effectLst/>
                <a:latin typeface="BIZ UDPゴシック" panose="020B0400000000000000" pitchFamily="50" charset="-128"/>
                <a:ea typeface="BIZ UDPゴシック" panose="020B0400000000000000" pitchFamily="50" charset="-128"/>
              </a:rPr>
              <a:t>大阪ウィーク～夏～「いまこそ考える私たちの環境の未来」</a:t>
            </a:r>
            <a:r>
              <a:rPr lang="ja-JP" altLang="ja-JP"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7</a:t>
            </a:r>
            <a:r>
              <a:rPr lang="ja-JP" altLang="ja-JP" sz="1100" dirty="0">
                <a:latin typeface="BIZ UDPゴシック" panose="020B0400000000000000" pitchFamily="50" charset="-128"/>
                <a:ea typeface="BIZ UDPゴシック" panose="020B0400000000000000" pitchFamily="50" charset="-128"/>
              </a:rPr>
              <a:t>月</a:t>
            </a:r>
            <a:r>
              <a:rPr lang="en-US" altLang="ja-JP" sz="1100" dirty="0">
                <a:latin typeface="BIZ UDPゴシック" panose="020B0400000000000000" pitchFamily="50" charset="-128"/>
                <a:ea typeface="BIZ UDPゴシック" panose="020B0400000000000000" pitchFamily="50" charset="-128"/>
              </a:rPr>
              <a:t>26</a:t>
            </a:r>
            <a:r>
              <a:rPr lang="ja-JP" altLang="ja-JP"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pPr marL="182563" indent="-92075" fontAlgn="t">
              <a:defRPr/>
            </a:pP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おおさか環境宣言や府民</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人ひとりの脱炭素取組の成果を発信し、来場者の環境意識向上と行動変容促進（</a:t>
            </a:r>
            <a:r>
              <a:rPr lang="ja-JP" altLang="en-US" sz="1100" dirty="0">
                <a:latin typeface="BIZ UDPゴシック" panose="020B0400000000000000" pitchFamily="50" charset="-128"/>
                <a:ea typeface="BIZ UDPゴシック" panose="020B0400000000000000" pitchFamily="50" charset="-128"/>
              </a:rPr>
              <a:t>約</a:t>
            </a:r>
            <a:r>
              <a:rPr lang="en-US" altLang="ja-JP" sz="1100" dirty="0">
                <a:latin typeface="BIZ UDPゴシック" panose="020B0400000000000000" pitchFamily="50" charset="-128"/>
                <a:ea typeface="BIZ UDPゴシック" panose="020B0400000000000000" pitchFamily="50" charset="-128"/>
              </a:rPr>
              <a:t>3,000</a:t>
            </a:r>
            <a:r>
              <a:rPr lang="ja-JP" altLang="en-US" sz="1100" dirty="0">
                <a:latin typeface="BIZ UDPゴシック" panose="020B0400000000000000" pitchFamily="50" charset="-128"/>
                <a:ea typeface="BIZ UDPゴシック" panose="020B0400000000000000" pitchFamily="50" charset="-128"/>
              </a:rPr>
              <a:t>名参加）</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indent="-92075" fontAlgn="t">
              <a:defRPr/>
            </a:pP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＜第１部＞みんなではじめる、おおさか環境宣言</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lvl="1" indent="-92075" fontAlgn="t">
              <a:defRPr/>
            </a:pPr>
            <a:r>
              <a:rPr lang="ja-JP" altLang="en-US" sz="1100" i="0" dirty="0">
                <a:effectLst/>
                <a:latin typeface="BIZ UDPゴシック" panose="020B0400000000000000" pitchFamily="50" charset="-128"/>
                <a:ea typeface="BIZ UDPゴシック" panose="020B0400000000000000" pitchFamily="50" charset="-128"/>
              </a:rPr>
              <a:t>　こどもエコクラブ「全国エコ活コンクール」の受賞者、おおさか環境賞受賞者による</a:t>
            </a:r>
            <a:br>
              <a:rPr lang="en-US" altLang="ja-JP" sz="1100" i="0" dirty="0">
                <a:effectLst/>
                <a:latin typeface="BIZ UDPゴシック" panose="020B0400000000000000" pitchFamily="50" charset="-128"/>
                <a:ea typeface="BIZ UDPゴシック" panose="020B0400000000000000" pitchFamily="50" charset="-128"/>
              </a:rPr>
            </a:br>
            <a:r>
              <a:rPr lang="ja-JP" altLang="en-US" sz="1100" i="0" dirty="0">
                <a:effectLst/>
                <a:latin typeface="BIZ UDPゴシック" panose="020B0400000000000000" pitchFamily="50" charset="-128"/>
                <a:ea typeface="BIZ UDPゴシック" panose="020B0400000000000000" pitchFamily="50" charset="-128"/>
              </a:rPr>
              <a:t>環境活動の取組紹介とゲスト・観客との交流等を通じて、環境の未来を考え、</a:t>
            </a:r>
            <a:br>
              <a:rPr lang="en-US" altLang="ja-JP" sz="1100" i="0" dirty="0">
                <a:effectLst/>
                <a:latin typeface="BIZ UDPゴシック" panose="020B0400000000000000" pitchFamily="50" charset="-128"/>
                <a:ea typeface="BIZ UDPゴシック" panose="020B0400000000000000" pitchFamily="50" charset="-128"/>
              </a:rPr>
            </a:br>
            <a:r>
              <a:rPr lang="ja-JP" altLang="en-US" sz="1100" i="0" dirty="0">
                <a:effectLst/>
                <a:latin typeface="BIZ UDPゴシック" panose="020B0400000000000000" pitchFamily="50" charset="-128"/>
                <a:ea typeface="BIZ UDPゴシック" panose="020B0400000000000000" pitchFamily="50" charset="-128"/>
              </a:rPr>
              <a:t>「おおさか環境宣言」を決定</a:t>
            </a: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＜第</a:t>
            </a:r>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部＞脱炭素エキデン記念式典</a:t>
            </a:r>
            <a:endParaRPr lang="en-US" altLang="ja-JP" sz="1100" dirty="0">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環境大臣や</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GX</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推進企業</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6</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社をはじめとする登壇者が、脱炭素社会の実現に向けて“個人の行動”をいかに促進し、社会の価値へと転換するかをテーマに議論を展開</a:t>
            </a:r>
            <a:b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アプリ</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利用</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者による</a:t>
            </a:r>
            <a:r>
              <a:rPr lang="en-US" altLang="ja-JP" sz="1100" dirty="0">
                <a:latin typeface="BIZ UDPゴシック" panose="020B0400000000000000" pitchFamily="50" charset="-128"/>
                <a:ea typeface="BIZ UDPゴシック" panose="020B0400000000000000" pitchFamily="50" charset="-128"/>
              </a:rPr>
              <a:t>CO</a:t>
            </a:r>
            <a:r>
              <a:rPr kumimoji="1" lang="en-US" altLang="ja-JP" sz="110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削減効果を府ダッシュボードで見える化</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marR="0" lvl="0" indent="-92075" algn="l" defTabSz="914400" rtl="0" eaLnBrk="1" fontAlgn="t"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CO</a:t>
            </a:r>
            <a:r>
              <a:rPr kumimoji="1" lang="en-US" altLang="ja-JP" sz="110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削減効果：約</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902t</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令和</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10</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月１</a:t>
            </a:r>
            <a:r>
              <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a:t>
            </a:r>
            <a:r>
              <a:rPr kumimoji="1" lang="ja-JP"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日時点）</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br>
              <a:rPr kumimoji="1" lang="en-US" altLang="ja-JP" sz="1050" b="1" dirty="0">
                <a:latin typeface="BIZ UDPゴシック" panose="020B0400000000000000" pitchFamily="50" charset="-128"/>
                <a:ea typeface="BIZ UDPゴシック" panose="020B0400000000000000" pitchFamily="50" charset="-128"/>
              </a:rPr>
            </a:b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ＣＦＰ（カーボンフットプリント）による削減効果の表示</a:t>
            </a:r>
            <a:endParaRPr lang="en-US" altLang="ja-JP" sz="1200" dirty="0">
              <a:latin typeface="BIZ UDPゴシック" panose="020B0400000000000000" pitchFamily="50" charset="-128"/>
              <a:ea typeface="BIZ UDPゴシック" panose="020B0400000000000000" pitchFamily="50" charset="-128"/>
            </a:endParaRPr>
          </a:p>
          <a:p>
            <a:pPr marL="182563" indent="-92075" fontAlgn="t">
              <a:lnSpc>
                <a:spcPts val="1600"/>
              </a:lnSpc>
            </a:pPr>
            <a:r>
              <a:rPr lang="ja-JP" altLang="en-US" sz="1100" dirty="0">
                <a:latin typeface="BIZ UDPゴシック" panose="020B0400000000000000" pitchFamily="50" charset="-128"/>
                <a:ea typeface="BIZ UDPゴシック" panose="020B0400000000000000" pitchFamily="50" charset="-128"/>
              </a:rPr>
              <a:t>・府は、</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大阪オリジナルぶどう「虹の雫」への大阪版</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kumimoji="1" lang="ja-JP" altLang="en-US" sz="1100" b="0" i="0" u="none" kern="1200" dirty="0">
                <a:effectLst/>
                <a:latin typeface="BIZ UDPゴシック" panose="020B0400000000000000" pitchFamily="50" charset="-128"/>
                <a:ea typeface="BIZ UDPゴシック" panose="020B0400000000000000" pitchFamily="50" charset="-128"/>
              </a:rPr>
              <a:t>の</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表示</a:t>
            </a:r>
            <a:r>
              <a:rPr lang="ja-JP" altLang="en-US" sz="1100" dirty="0">
                <a:latin typeface="BIZ UDPゴシック" panose="020B0400000000000000" pitchFamily="50" charset="-128"/>
                <a:ea typeface="BIZ UDPゴシック" panose="020B0400000000000000" pitchFamily="50" charset="-128"/>
              </a:rPr>
              <a:t>や、</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lang="ja-JP" altLang="en-US" sz="1100" dirty="0">
                <a:latin typeface="BIZ UDPゴシック" panose="020B0400000000000000" pitchFamily="50" charset="-128"/>
                <a:ea typeface="BIZ UDPゴシック" panose="020B0400000000000000" pitchFamily="50" charset="-128"/>
              </a:rPr>
              <a:t>を含めたエコラベルの理解促進に向けた企業や自治体等が連携した取組を「</a:t>
            </a:r>
            <a:r>
              <a:rPr lang="en-US" altLang="ja-JP" sz="1100" dirty="0">
                <a:latin typeface="BIZ UDPゴシック" panose="020B0400000000000000" pitchFamily="50" charset="-128"/>
                <a:ea typeface="BIZ UDPゴシック" panose="020B0400000000000000" pitchFamily="50" charset="-128"/>
              </a:rPr>
              <a:t>OSAKA JAPAN SDGs Forum</a:t>
            </a:r>
            <a:r>
              <a:rPr lang="ja-JP" altLang="en-US" sz="1100" dirty="0">
                <a:latin typeface="BIZ UDPゴシック" panose="020B0400000000000000" pitchFamily="50" charset="-128"/>
                <a:ea typeface="BIZ UDPゴシック" panose="020B0400000000000000" pitchFamily="50" charset="-128"/>
              </a:rPr>
              <a:t>」 （約</a:t>
            </a:r>
            <a:r>
              <a:rPr lang="en-US" altLang="ja-JP" sz="1100" dirty="0">
                <a:latin typeface="BIZ UDPゴシック" panose="020B0400000000000000" pitchFamily="50" charset="-128"/>
                <a:ea typeface="BIZ UDPゴシック" panose="020B0400000000000000" pitchFamily="50" charset="-128"/>
              </a:rPr>
              <a:t>1,500</a:t>
            </a:r>
            <a:r>
              <a:rPr lang="ja-JP" altLang="en-US" sz="1100" dirty="0">
                <a:latin typeface="BIZ UDPゴシック" panose="020B0400000000000000" pitchFamily="50" charset="-128"/>
                <a:ea typeface="BIZ UDPゴシック" panose="020B0400000000000000" pitchFamily="50" charset="-128"/>
              </a:rPr>
              <a:t>名来場）を通じて情報発信・協創の呼びかけ</a:t>
            </a:r>
            <a:endParaRPr lang="ja-JP" altLang="ja-JP" sz="1100" b="0" i="0" u="none" strike="noStrike" dirty="0">
              <a:effectLst/>
              <a:latin typeface="BIZ UDPゴシック" panose="020B0400000000000000" pitchFamily="50" charset="-128"/>
              <a:ea typeface="BIZ UDPゴシック" panose="020B0400000000000000" pitchFamily="50" charset="-128"/>
            </a:endParaRPr>
          </a:p>
          <a:p>
            <a:pPr marL="182563" indent="-92075" algn="l" rtl="0" eaLnBrk="1" fontAlgn="t" latinLnBrk="0" hangingPunct="1">
              <a:lnSpc>
                <a:spcPts val="1600"/>
              </a:lnSpc>
              <a:spcBef>
                <a:spcPts val="0"/>
              </a:spcBef>
              <a:spcAft>
                <a:spcPts val="0"/>
              </a:spcAft>
            </a:pPr>
            <a:r>
              <a:rPr kumimoji="1" lang="ja-JP" altLang="en-US" sz="1100" b="0" i="0" u="none" strike="noStrike" kern="1200" dirty="0">
                <a:effectLst/>
                <a:latin typeface="BIZ UDPゴシック" panose="020B0400000000000000" pitchFamily="50" charset="-128"/>
                <a:ea typeface="BIZ UDPゴシック" panose="020B0400000000000000" pitchFamily="50" charset="-128"/>
              </a:rPr>
              <a:t>・</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おおさか</a:t>
            </a:r>
            <a:r>
              <a:rPr kumimoji="1" lang="en-US" altLang="ja-JP" sz="1100" b="0" i="0" u="none" strike="noStrike" kern="1200" dirty="0">
                <a:effectLst/>
                <a:latin typeface="BIZ UDPゴシック" panose="020B0400000000000000" pitchFamily="50" charset="-128"/>
                <a:ea typeface="BIZ UDPゴシック" panose="020B0400000000000000" pitchFamily="50" charset="-128"/>
              </a:rPr>
              <a:t>CFP</a:t>
            </a:r>
            <a:r>
              <a:rPr kumimoji="1" lang="ja-JP" altLang="ja-JP" sz="1100" b="0" i="0" u="none" strike="noStrike" kern="1200" dirty="0">
                <a:effectLst/>
                <a:latin typeface="BIZ UDPゴシック" panose="020B0400000000000000" pitchFamily="50" charset="-128"/>
                <a:ea typeface="BIZ UDPゴシック" panose="020B0400000000000000" pitchFamily="50" charset="-128"/>
              </a:rPr>
              <a:t>プロジェクト参画事業者</a:t>
            </a:r>
            <a:r>
              <a:rPr lang="ja-JP" altLang="en-US" sz="1100" dirty="0">
                <a:latin typeface="BIZ UDPゴシック" panose="020B0400000000000000" pitchFamily="50" charset="-128"/>
                <a:ea typeface="BIZ UDPゴシック" panose="020B0400000000000000" pitchFamily="50" charset="-128"/>
              </a:rPr>
              <a:t>においては、カステラのパッケージ軽量化や、大阪の中小企業等による脱炭素技術の削減効果を</a:t>
            </a:r>
            <a:r>
              <a:rPr lang="en-US" altLang="ja-JP" sz="1100" dirty="0">
                <a:latin typeface="BIZ UDPゴシック" panose="020B0400000000000000" pitchFamily="50" charset="-128"/>
                <a:ea typeface="BIZ UDPゴシック" panose="020B0400000000000000" pitchFamily="50" charset="-128"/>
              </a:rPr>
              <a:t>CFP</a:t>
            </a:r>
            <a:r>
              <a:rPr lang="ja-JP" altLang="en-US" sz="1100" dirty="0">
                <a:latin typeface="BIZ UDPゴシック" panose="020B0400000000000000" pitchFamily="50" charset="-128"/>
                <a:ea typeface="BIZ UDPゴシック" panose="020B0400000000000000" pitchFamily="50" charset="-128"/>
              </a:rPr>
              <a:t>表示による情報発信</a:t>
            </a:r>
            <a:endParaRPr lang="en-US" altLang="ja-JP" sz="11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2A80909-047B-45C2-BA91-FFF86D912525}"/>
              </a:ext>
            </a:extLst>
          </p:cNvPr>
          <p:cNvSpPr/>
          <p:nvPr/>
        </p:nvSpPr>
        <p:spPr>
          <a:xfrm>
            <a:off x="7940246" y="6801884"/>
            <a:ext cx="1865061" cy="2310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latin typeface="BIZ UDPゴシック" panose="020B0400000000000000" pitchFamily="50" charset="-128"/>
                <a:ea typeface="BIZ UDPゴシック" panose="020B0400000000000000" pitchFamily="50" charset="-128"/>
              </a:rPr>
              <a:t>OSAKA JAPAN SDGs Forum</a:t>
            </a:r>
            <a:r>
              <a:rPr lang="ja-JP" altLang="en-US" sz="1000" dirty="0">
                <a:latin typeface="BIZ UDPゴシック" panose="020B0400000000000000" pitchFamily="50" charset="-128"/>
                <a:ea typeface="BIZ UDPゴシック" panose="020B0400000000000000" pitchFamily="50" charset="-128"/>
              </a:rPr>
              <a:t>での情報発信</a:t>
            </a:r>
          </a:p>
        </p:txBody>
      </p:sp>
      <p:sp>
        <p:nvSpPr>
          <p:cNvPr id="19" name="正方形/長方形 18">
            <a:extLst>
              <a:ext uri="{FF2B5EF4-FFF2-40B4-BE49-F238E27FC236}">
                <a16:creationId xmlns:a16="http://schemas.microsoft.com/office/drawing/2014/main" id="{60C9C9AC-62AC-45C0-BE7E-1CF5B7764A78}"/>
              </a:ext>
            </a:extLst>
          </p:cNvPr>
          <p:cNvSpPr/>
          <p:nvPr/>
        </p:nvSpPr>
        <p:spPr>
          <a:xfrm>
            <a:off x="6503534" y="6821163"/>
            <a:ext cx="1266405" cy="158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大阪版</a:t>
            </a: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の表示</a:t>
            </a:r>
          </a:p>
        </p:txBody>
      </p:sp>
      <p:pic>
        <p:nvPicPr>
          <p:cNvPr id="20" name="図 19">
            <a:extLst>
              <a:ext uri="{FF2B5EF4-FFF2-40B4-BE49-F238E27FC236}">
                <a16:creationId xmlns:a16="http://schemas.microsoft.com/office/drawing/2014/main" id="{D929FCB8-D811-4927-B208-36655F3BA5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2004" y="5879467"/>
            <a:ext cx="1602182" cy="916916"/>
          </a:xfrm>
          <a:prstGeom prst="rect">
            <a:avLst/>
          </a:prstGeom>
        </p:spPr>
      </p:pic>
      <p:pic>
        <p:nvPicPr>
          <p:cNvPr id="21" name="図 20">
            <a:extLst>
              <a:ext uri="{FF2B5EF4-FFF2-40B4-BE49-F238E27FC236}">
                <a16:creationId xmlns:a16="http://schemas.microsoft.com/office/drawing/2014/main" id="{1E5AFE77-B214-49FA-9FDB-7A3E10C732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3239" y="5848019"/>
            <a:ext cx="1505975" cy="916916"/>
          </a:xfrm>
          <a:prstGeom prst="rect">
            <a:avLst/>
          </a:prstGeom>
        </p:spPr>
      </p:pic>
      <p:sp>
        <p:nvSpPr>
          <p:cNvPr id="22" name="正方形/長方形 21">
            <a:extLst>
              <a:ext uri="{FF2B5EF4-FFF2-40B4-BE49-F238E27FC236}">
                <a16:creationId xmlns:a16="http://schemas.microsoft.com/office/drawing/2014/main" id="{12D93340-2575-4F1A-A187-DC5E8994073D}"/>
              </a:ext>
            </a:extLst>
          </p:cNvPr>
          <p:cNvSpPr/>
          <p:nvPr/>
        </p:nvSpPr>
        <p:spPr>
          <a:xfrm>
            <a:off x="6200876" y="5531916"/>
            <a:ext cx="1865061" cy="16385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おおさか環境宣言登壇者</a:t>
            </a:r>
          </a:p>
        </p:txBody>
      </p:sp>
      <p:sp>
        <p:nvSpPr>
          <p:cNvPr id="23" name="正方形/長方形 22">
            <a:extLst>
              <a:ext uri="{FF2B5EF4-FFF2-40B4-BE49-F238E27FC236}">
                <a16:creationId xmlns:a16="http://schemas.microsoft.com/office/drawing/2014/main" id="{21248CD4-812B-46D7-AFB5-A2F55A46C382}"/>
              </a:ext>
            </a:extLst>
          </p:cNvPr>
          <p:cNvSpPr/>
          <p:nvPr/>
        </p:nvSpPr>
        <p:spPr>
          <a:xfrm>
            <a:off x="7846978" y="5513465"/>
            <a:ext cx="2057307" cy="229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脱炭素エキデン記念式典</a:t>
            </a:r>
          </a:p>
        </p:txBody>
      </p:sp>
      <p:pic>
        <p:nvPicPr>
          <p:cNvPr id="30" name="Picture 2" descr="2部(2)">
            <a:extLst>
              <a:ext uri="{FF2B5EF4-FFF2-40B4-BE49-F238E27FC236}">
                <a16:creationId xmlns:a16="http://schemas.microsoft.com/office/drawing/2014/main" id="{ACD5057E-ADB0-45CB-954A-639F7078E88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23239" y="4472804"/>
            <a:ext cx="1499076" cy="10601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1部(2)">
            <a:extLst>
              <a:ext uri="{FF2B5EF4-FFF2-40B4-BE49-F238E27FC236}">
                <a16:creationId xmlns:a16="http://schemas.microsoft.com/office/drawing/2014/main" id="{CB374D55-C794-42AB-8B17-3BCC31C3AE4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09954" y="3072362"/>
            <a:ext cx="1512361" cy="10391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1部(3)">
            <a:extLst>
              <a:ext uri="{FF2B5EF4-FFF2-40B4-BE49-F238E27FC236}">
                <a16:creationId xmlns:a16="http://schemas.microsoft.com/office/drawing/2014/main" id="{E6B7DAA1-E724-45F7-A929-BC7F1DD8819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62003" y="4472618"/>
            <a:ext cx="1590246" cy="1060164"/>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2F787C7A-0FF8-438F-AF60-6767A719C4BC}"/>
              </a:ext>
            </a:extLst>
          </p:cNvPr>
          <p:cNvSpPr/>
          <p:nvPr/>
        </p:nvSpPr>
        <p:spPr>
          <a:xfrm>
            <a:off x="6168544" y="4093905"/>
            <a:ext cx="1815834" cy="26681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おおさか環境宣言ロゴ</a:t>
            </a:r>
          </a:p>
        </p:txBody>
      </p:sp>
      <p:sp>
        <p:nvSpPr>
          <p:cNvPr id="34" name="正方形/長方形 33">
            <a:extLst>
              <a:ext uri="{FF2B5EF4-FFF2-40B4-BE49-F238E27FC236}">
                <a16:creationId xmlns:a16="http://schemas.microsoft.com/office/drawing/2014/main" id="{A86306C5-F58D-4170-A443-2C2B445785A1}"/>
              </a:ext>
            </a:extLst>
          </p:cNvPr>
          <p:cNvSpPr/>
          <p:nvPr/>
        </p:nvSpPr>
        <p:spPr>
          <a:xfrm>
            <a:off x="8107619" y="4112356"/>
            <a:ext cx="1475074" cy="22991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知事発表の様子</a:t>
            </a:r>
          </a:p>
        </p:txBody>
      </p:sp>
      <p:sp>
        <p:nvSpPr>
          <p:cNvPr id="36" name="楕円 35">
            <a:extLst>
              <a:ext uri="{FF2B5EF4-FFF2-40B4-BE49-F238E27FC236}">
                <a16:creationId xmlns:a16="http://schemas.microsoft.com/office/drawing/2014/main" id="{1F0467E3-B76A-4690-9326-A64462C05AC5}"/>
              </a:ext>
            </a:extLst>
          </p:cNvPr>
          <p:cNvSpPr/>
          <p:nvPr/>
        </p:nvSpPr>
        <p:spPr>
          <a:xfrm>
            <a:off x="180308" y="905606"/>
            <a:ext cx="8576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ホームベース 4">
            <a:extLst>
              <a:ext uri="{FF2B5EF4-FFF2-40B4-BE49-F238E27FC236}">
                <a16:creationId xmlns:a16="http://schemas.microsoft.com/office/drawing/2014/main" id="{01405E71-53C6-44E5-89F8-1531E3C93DDC}"/>
              </a:ext>
            </a:extLst>
          </p:cNvPr>
          <p:cNvSpPr/>
          <p:nvPr/>
        </p:nvSpPr>
        <p:spPr bwMode="gray">
          <a:xfrm>
            <a:off x="180308" y="547367"/>
            <a:ext cx="9609178" cy="227707"/>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400" b="1" dirty="0">
                <a:solidFill>
                  <a:schemeClr val="tx1"/>
                </a:solidFill>
                <a:latin typeface="BIZ UDPゴシック" panose="020B0400000000000000" pitchFamily="50" charset="-128"/>
                <a:ea typeface="BIZ UDPゴシック" panose="020B0400000000000000" pitchFamily="50" charset="-128"/>
              </a:rPr>
              <a:t>CFP</a:t>
            </a:r>
            <a:r>
              <a:rPr lang="ja-JP" altLang="en-US" sz="14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府民の行動変容促進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DCB8AE9A-0BC3-4303-BF37-60E467F1736D}"/>
              </a:ext>
            </a:extLst>
          </p:cNvPr>
          <p:cNvSpPr/>
          <p:nvPr/>
        </p:nvSpPr>
        <p:spPr>
          <a:xfrm>
            <a:off x="146601" y="1036137"/>
            <a:ext cx="2267464" cy="3334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82202A40-234A-4933-8A8B-F82202027F49}"/>
              </a:ext>
            </a:extLst>
          </p:cNvPr>
          <p:cNvSpPr/>
          <p:nvPr/>
        </p:nvSpPr>
        <p:spPr>
          <a:xfrm>
            <a:off x="146601" y="2977553"/>
            <a:ext cx="2267464" cy="3334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6" name="正方形/長方形 25">
            <a:extLst>
              <a:ext uri="{FF2B5EF4-FFF2-40B4-BE49-F238E27FC236}">
                <a16:creationId xmlns:a16="http://schemas.microsoft.com/office/drawing/2014/main" id="{4B3BE73C-410C-4108-9EC4-6851F854346F}"/>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
        <p:nvSpPr>
          <p:cNvPr id="24" name="スライド番号プレースホルダー 1">
            <a:extLst>
              <a:ext uri="{FF2B5EF4-FFF2-40B4-BE49-F238E27FC236}">
                <a16:creationId xmlns:a16="http://schemas.microsoft.com/office/drawing/2014/main" id="{C654FA0A-1C25-4528-9863-0BB3731DC71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38</a:t>
            </a:fld>
            <a:endParaRPr kumimoji="1" lang="ja-JP" altLang="en-US" dirty="0"/>
          </a:p>
        </p:txBody>
      </p:sp>
    </p:spTree>
    <p:extLst>
      <p:ext uri="{BB962C8B-B14F-4D97-AF65-F5344CB8AC3E}">
        <p14:creationId xmlns:p14="http://schemas.microsoft.com/office/powerpoint/2010/main" val="251376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E3298BDF-5B71-4B29-AE77-B6C2B641FB7E}"/>
              </a:ext>
            </a:extLst>
          </p:cNvPr>
          <p:cNvSpPr/>
          <p:nvPr/>
        </p:nvSpPr>
        <p:spPr>
          <a:xfrm>
            <a:off x="5219976" y="6077880"/>
            <a:ext cx="2096508"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おおさか</a:t>
            </a:r>
            <a:r>
              <a:rPr lang="en-US" altLang="ja-JP" sz="1000" dirty="0">
                <a:latin typeface="BIZ UDPゴシック" panose="020B0400000000000000" pitchFamily="50" charset="-128"/>
                <a:ea typeface="BIZ UDPゴシック" panose="020B0400000000000000" pitchFamily="50" charset="-128"/>
              </a:rPr>
              <a:t>CFP</a:t>
            </a:r>
            <a:r>
              <a:rPr lang="ja-JP" altLang="en-US" sz="1000" dirty="0">
                <a:latin typeface="BIZ UDPゴシック" panose="020B0400000000000000" pitchFamily="50" charset="-128"/>
                <a:ea typeface="BIZ UDPゴシック" panose="020B0400000000000000" pitchFamily="50" charset="-128"/>
              </a:rPr>
              <a:t>プロジェクトロゴ</a:t>
            </a:r>
          </a:p>
        </p:txBody>
      </p:sp>
      <p:sp>
        <p:nvSpPr>
          <p:cNvPr id="37" name="正方形/長方形 36">
            <a:extLst>
              <a:ext uri="{FF2B5EF4-FFF2-40B4-BE49-F238E27FC236}">
                <a16:creationId xmlns:a16="http://schemas.microsoft.com/office/drawing/2014/main" id="{3E22860C-FC70-4E14-9CFF-3266A92E20C7}"/>
              </a:ext>
            </a:extLst>
          </p:cNvPr>
          <p:cNvSpPr/>
          <p:nvPr/>
        </p:nvSpPr>
        <p:spPr>
          <a:xfrm>
            <a:off x="7496490" y="6034306"/>
            <a:ext cx="2096508"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脱炭素化ツアー感謝状贈呈式</a:t>
            </a:r>
          </a:p>
        </p:txBody>
      </p:sp>
      <p:pic>
        <p:nvPicPr>
          <p:cNvPr id="38" name="図 37">
            <a:extLst>
              <a:ext uri="{FF2B5EF4-FFF2-40B4-BE49-F238E27FC236}">
                <a16:creationId xmlns:a16="http://schemas.microsoft.com/office/drawing/2014/main" id="{494B3918-39B7-4972-9919-29DB58C40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1333" y="4232604"/>
            <a:ext cx="1833795" cy="1832357"/>
          </a:xfrm>
          <a:prstGeom prst="rect">
            <a:avLst/>
          </a:prstGeom>
        </p:spPr>
      </p:pic>
      <p:pic>
        <p:nvPicPr>
          <p:cNvPr id="39" name="図 38" descr="白い壁の前に立っている人たち  AI によって生成されたコンテンツは間違っている可能性があります。">
            <a:extLst>
              <a:ext uri="{FF2B5EF4-FFF2-40B4-BE49-F238E27FC236}">
                <a16:creationId xmlns:a16="http://schemas.microsoft.com/office/drawing/2014/main" id="{1D41F08B-F979-493B-BE84-96525304C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4183" y="4614958"/>
            <a:ext cx="2161123" cy="1440749"/>
          </a:xfrm>
          <a:prstGeom prst="rect">
            <a:avLst/>
          </a:prstGeom>
        </p:spPr>
      </p:pic>
      <p:sp>
        <p:nvSpPr>
          <p:cNvPr id="40" name="正方形/長方形 39">
            <a:extLst>
              <a:ext uri="{FF2B5EF4-FFF2-40B4-BE49-F238E27FC236}">
                <a16:creationId xmlns:a16="http://schemas.microsoft.com/office/drawing/2014/main" id="{E61B674B-E791-4D8A-9EFE-6EAC47E1D967}"/>
              </a:ext>
            </a:extLst>
          </p:cNvPr>
          <p:cNvSpPr/>
          <p:nvPr/>
        </p:nvSpPr>
        <p:spPr>
          <a:xfrm>
            <a:off x="5061523" y="3494494"/>
            <a:ext cx="2367003" cy="3565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ポイント付与実施店舗の対象商品</a:t>
            </a:r>
          </a:p>
        </p:txBody>
      </p:sp>
      <p:sp>
        <p:nvSpPr>
          <p:cNvPr id="41" name="正方形/長方形 40">
            <a:extLst>
              <a:ext uri="{FF2B5EF4-FFF2-40B4-BE49-F238E27FC236}">
                <a16:creationId xmlns:a16="http://schemas.microsoft.com/office/drawing/2014/main" id="{2F4EDC40-B88A-4148-8BB9-948900C6909B}"/>
              </a:ext>
            </a:extLst>
          </p:cNvPr>
          <p:cNvSpPr/>
          <p:nvPr/>
        </p:nvSpPr>
        <p:spPr>
          <a:xfrm>
            <a:off x="7209631" y="3500564"/>
            <a:ext cx="2690678" cy="3565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おおさかコツコツポイントの</a:t>
            </a:r>
            <a:r>
              <a:rPr lang="en-US" altLang="ja-JP" sz="1000" dirty="0">
                <a:solidFill>
                  <a:schemeClr val="tx1"/>
                </a:solidFill>
                <a:latin typeface="BIZ UDPゴシック" panose="020B0400000000000000" pitchFamily="50" charset="-128"/>
                <a:ea typeface="BIZ UDPゴシック" panose="020B0400000000000000" pitchFamily="50" charset="-128"/>
              </a:rPr>
              <a:t>SNS</a:t>
            </a:r>
            <a:r>
              <a:rPr lang="ja-JP" altLang="en-US" sz="1000" dirty="0">
                <a:solidFill>
                  <a:schemeClr val="tx1"/>
                </a:solidFill>
                <a:latin typeface="BIZ UDPゴシック" panose="020B0400000000000000" pitchFamily="50" charset="-128"/>
                <a:ea typeface="BIZ UDPゴシック" panose="020B0400000000000000" pitchFamily="50" charset="-128"/>
              </a:rPr>
              <a:t>での発信</a:t>
            </a:r>
          </a:p>
        </p:txBody>
      </p:sp>
      <p:pic>
        <p:nvPicPr>
          <p:cNvPr id="42" name="図 41">
            <a:extLst>
              <a:ext uri="{FF2B5EF4-FFF2-40B4-BE49-F238E27FC236}">
                <a16:creationId xmlns:a16="http://schemas.microsoft.com/office/drawing/2014/main" id="{0F75FE14-347D-4E5E-844A-7EE0AE9C24C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580831" y="1781858"/>
            <a:ext cx="828846" cy="1795833"/>
          </a:xfrm>
          <a:prstGeom prst="rect">
            <a:avLst/>
          </a:prstGeom>
        </p:spPr>
      </p:pic>
      <p:pic>
        <p:nvPicPr>
          <p:cNvPr id="43" name="図 42">
            <a:extLst>
              <a:ext uri="{FF2B5EF4-FFF2-40B4-BE49-F238E27FC236}">
                <a16:creationId xmlns:a16="http://schemas.microsoft.com/office/drawing/2014/main" id="{7C70A251-56A4-49C1-A5D6-3CADF5FFD8C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93350" y="1781859"/>
            <a:ext cx="828846" cy="1795832"/>
          </a:xfrm>
          <a:prstGeom prst="rect">
            <a:avLst/>
          </a:prstGeom>
        </p:spPr>
      </p:pic>
      <p:pic>
        <p:nvPicPr>
          <p:cNvPr id="44" name="図 43">
            <a:extLst>
              <a:ext uri="{FF2B5EF4-FFF2-40B4-BE49-F238E27FC236}">
                <a16:creationId xmlns:a16="http://schemas.microsoft.com/office/drawing/2014/main" id="{D284B7A4-D42E-476F-B912-9AC3F1EB8A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2323" y="1862329"/>
            <a:ext cx="2261458" cy="1696094"/>
          </a:xfrm>
          <a:prstGeom prst="rect">
            <a:avLst/>
          </a:prstGeom>
        </p:spPr>
      </p:pic>
      <p:sp>
        <p:nvSpPr>
          <p:cNvPr id="3" name="スライド番号プレースホルダー 2">
            <a:extLst>
              <a:ext uri="{FF2B5EF4-FFF2-40B4-BE49-F238E27FC236}">
                <a16:creationId xmlns:a16="http://schemas.microsoft.com/office/drawing/2014/main" id="{2662D654-8E96-4F2A-88A1-130F55D179EC}"/>
              </a:ext>
            </a:extLst>
          </p:cNvPr>
          <p:cNvSpPr>
            <a:spLocks noGrp="1"/>
          </p:cNvSpPr>
          <p:nvPr>
            <p:ph type="sldNum" sz="quarter" idx="12"/>
          </p:nvPr>
        </p:nvSpPr>
        <p:spPr/>
        <p:txBody>
          <a:bodyPr/>
          <a:lstStyle/>
          <a:p>
            <a:fld id="{29F2EF1E-626E-4657-9017-205445D3C8E1}" type="slidenum">
              <a:rPr kumimoji="1" lang="ja-JP" altLang="en-US" smtClean="0"/>
              <a:t>39</a:t>
            </a:fld>
            <a:endParaRPr kumimoji="1" lang="ja-JP" altLang="en-US" dirty="0"/>
          </a:p>
        </p:txBody>
      </p:sp>
      <p:sp>
        <p:nvSpPr>
          <p:cNvPr id="15" name="楕円 14">
            <a:extLst>
              <a:ext uri="{FF2B5EF4-FFF2-40B4-BE49-F238E27FC236}">
                <a16:creationId xmlns:a16="http://schemas.microsoft.com/office/drawing/2014/main" id="{24BE01B6-B98A-400D-9DED-9E2FF9029FE5}"/>
              </a:ext>
            </a:extLst>
          </p:cNvPr>
          <p:cNvSpPr/>
          <p:nvPr/>
        </p:nvSpPr>
        <p:spPr>
          <a:xfrm>
            <a:off x="180308" y="901546"/>
            <a:ext cx="85764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ホームベース 4">
            <a:extLst>
              <a:ext uri="{FF2B5EF4-FFF2-40B4-BE49-F238E27FC236}">
                <a16:creationId xmlns:a16="http://schemas.microsoft.com/office/drawing/2014/main" id="{979BF9EF-663E-4271-A9A6-686E303EFB83}"/>
              </a:ext>
            </a:extLst>
          </p:cNvPr>
          <p:cNvSpPr/>
          <p:nvPr/>
        </p:nvSpPr>
        <p:spPr bwMode="gray">
          <a:xfrm>
            <a:off x="180308" y="547367"/>
            <a:ext cx="9609178" cy="227707"/>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 CO</a:t>
            </a:r>
            <a:r>
              <a:rPr kumimoji="1" lang="en-US" altLang="ja-JP" sz="14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lang="ja-JP" altLang="en-US" sz="1400" b="1" dirty="0">
                <a:solidFill>
                  <a:schemeClr val="tx1"/>
                </a:solidFill>
                <a:latin typeface="BIZ UDPゴシック" panose="020B0400000000000000" pitchFamily="50" charset="-128"/>
                <a:ea typeface="BIZ UDPゴシック" panose="020B0400000000000000" pitchFamily="50" charset="-128"/>
              </a:rPr>
              <a:t>削減効果の見える化や</a:t>
            </a:r>
            <a:r>
              <a:rPr lang="en-US" altLang="ja-JP" sz="1400" b="1" dirty="0">
                <a:solidFill>
                  <a:schemeClr val="tx1"/>
                </a:solidFill>
                <a:latin typeface="BIZ UDPゴシック" panose="020B0400000000000000" pitchFamily="50" charset="-128"/>
                <a:ea typeface="BIZ UDPゴシック" panose="020B0400000000000000" pitchFamily="50" charset="-128"/>
              </a:rPr>
              <a:t>CFP</a:t>
            </a:r>
            <a:r>
              <a:rPr lang="ja-JP" altLang="en-US" sz="1400" b="1" dirty="0">
                <a:solidFill>
                  <a:schemeClr val="tx1"/>
                </a:solidFill>
                <a:latin typeface="BIZ UDPゴシック" panose="020B0400000000000000" pitchFamily="50" charset="-128"/>
                <a:ea typeface="BIZ UDPゴシック" panose="020B0400000000000000" pitchFamily="50" charset="-128"/>
              </a:rPr>
              <a:t>（カーボンフットプリント）を表示した商品・サービスの普及啓発による</a:t>
            </a:r>
            <a:br>
              <a:rPr lang="en-US" altLang="ja-JP" sz="1400" b="1" dirty="0">
                <a:solidFill>
                  <a:schemeClr val="tx1"/>
                </a:solidFill>
                <a:latin typeface="BIZ UDPゴシック" panose="020B0400000000000000" pitchFamily="50" charset="-128"/>
                <a:ea typeface="BIZ UDPゴシック" panose="020B0400000000000000" pitchFamily="50" charset="-128"/>
              </a:rPr>
            </a:b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ja-JP" altLang="en-US" sz="1400" b="1" dirty="0">
                <a:solidFill>
                  <a:schemeClr val="tx1"/>
                </a:solidFill>
                <a:latin typeface="BIZ UDPゴシック" panose="020B0400000000000000" pitchFamily="50" charset="-128"/>
                <a:ea typeface="BIZ UDPゴシック" panose="020B0400000000000000" pitchFamily="50" charset="-128"/>
              </a:rPr>
              <a:t>府民の行動変容促進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EC2ECB3-706A-48B7-AB73-DA3A5C44C8C3}"/>
              </a:ext>
            </a:extLst>
          </p:cNvPr>
          <p:cNvSpPr txBox="1"/>
          <p:nvPr/>
        </p:nvSpPr>
        <p:spPr>
          <a:xfrm>
            <a:off x="283870" y="1562642"/>
            <a:ext cx="4684432" cy="53399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万博会場外</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a:p>
            <a:r>
              <a:rPr lang="ja-JP" altLang="en-US" sz="1400" b="1" dirty="0">
                <a:latin typeface="BIZ UDPゴシック" panose="020B0400000000000000" pitchFamily="50" charset="-128"/>
                <a:ea typeface="BIZ UDPゴシック" panose="020B0400000000000000" pitchFamily="50" charset="-128"/>
              </a:rPr>
              <a:t>▶おおさか</a:t>
            </a:r>
            <a:r>
              <a:rPr lang="en-US" altLang="ja-JP" sz="1400" b="1" dirty="0">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effectLst/>
                <a:latin typeface="BIZ UDPゴシック" panose="020B0400000000000000" pitchFamily="50" charset="-128"/>
                <a:ea typeface="BIZ UDPゴシック" panose="020B0400000000000000" pitchFamily="50" charset="-128"/>
              </a:rPr>
              <a:t>2</a:t>
            </a:r>
            <a:r>
              <a:rPr lang="en-US" altLang="ja-JP" sz="1400" b="1" dirty="0">
                <a:latin typeface="BIZ UDPゴシック" panose="020B0400000000000000" pitchFamily="50" charset="-128"/>
                <a:ea typeface="BIZ UDPゴシック" panose="020B0400000000000000" pitchFamily="50" charset="-128"/>
              </a:rPr>
              <a:t>CO</a:t>
            </a:r>
            <a:r>
              <a:rPr kumimoji="1" lang="en-US" altLang="ja-JP" sz="1400" b="0" i="0" u="none" strike="noStrike" kern="1200" baseline="-25000" dirty="0">
                <a:effectLst/>
                <a:latin typeface="BIZ UDPゴシック" panose="020B0400000000000000" pitchFamily="50" charset="-128"/>
                <a:ea typeface="BIZ UDPゴシック" panose="020B0400000000000000" pitchFamily="50" charset="-128"/>
              </a:rPr>
              <a:t>2</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コツコツ</a:t>
            </a:r>
            <a:r>
              <a:rPr lang="en-US" altLang="ja-JP" sz="14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ポイントの普及</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・スーパー等において</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排出量が少ない商品・サービスを購入等 した消費者に対しておおさか</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コツコツ</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ポイントを付与</a:t>
            </a:r>
            <a:br>
              <a:rPr kumimoji="1" lang="ja-JP" altLang="en-US"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参加事業者：のべ４３事業者</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　（令和４年：６者、令和５年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者</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令和６年</a:t>
            </a:r>
            <a:r>
              <a:rPr kumimoji="1" lang="en-US" altLang="ja-JP" sz="1200" dirty="0">
                <a:latin typeface="BIZ UDPゴシック" panose="020B0400000000000000" pitchFamily="50" charset="-128"/>
                <a:ea typeface="BIZ UDPゴシック" panose="020B0400000000000000" pitchFamily="50" charset="-128"/>
              </a:rPr>
              <a:t>:16</a:t>
            </a:r>
            <a:r>
              <a:rPr kumimoji="1" lang="ja-JP" altLang="en-US" sz="1200" dirty="0">
                <a:latin typeface="BIZ UDPゴシック" panose="020B0400000000000000" pitchFamily="50" charset="-128"/>
                <a:ea typeface="BIZ UDPゴシック" panose="020B0400000000000000" pitchFamily="50" charset="-128"/>
              </a:rPr>
              <a:t>者</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令和７年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者）</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・おおさか</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a:t>
            </a:r>
            <a:r>
              <a:rPr kumimoji="1" lang="en-US" altLang="ja-JP" sz="1200" dirty="0">
                <a:latin typeface="BIZ UDPゴシック" panose="020B0400000000000000" pitchFamily="50" charset="-128"/>
                <a:ea typeface="BIZ UDPゴシック" panose="020B0400000000000000" pitchFamily="50" charset="-128"/>
              </a:rPr>
              <a:t>CO</a:t>
            </a:r>
            <a:r>
              <a:rPr kumimoji="1" lang="en-US" altLang="ja-JP" sz="1200" b="0" i="0" u="none" strike="noStrike" kern="1200" baseline="-25000" dirty="0">
                <a:effectLst/>
                <a:latin typeface="BIZ UDPゴシック" panose="020B0400000000000000" pitchFamily="50" charset="-128"/>
                <a:ea typeface="BIZ UDPゴシック" panose="020B0400000000000000" pitchFamily="50" charset="-128"/>
              </a:rPr>
              <a:t>2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コツコツ</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ポイントが大阪全域に普及するように</a:t>
            </a:r>
            <a:r>
              <a:rPr kumimoji="1" lang="en-US" altLang="ja-JP" sz="1200" dirty="0">
                <a:latin typeface="BIZ UDPゴシック" panose="020B0400000000000000" pitchFamily="50" charset="-128"/>
                <a:ea typeface="BIZ UDPゴシック" panose="020B0400000000000000" pitchFamily="50" charset="-128"/>
              </a:rPr>
              <a:t>SNS</a:t>
            </a:r>
            <a:r>
              <a:rPr kumimoji="1" lang="ja-JP" altLang="en-US" sz="1200" dirty="0">
                <a:latin typeface="BIZ UDPゴシック" panose="020B0400000000000000" pitchFamily="50" charset="-128"/>
                <a:ea typeface="BIZ UDPゴシック" panose="020B0400000000000000" pitchFamily="50" charset="-128"/>
              </a:rPr>
              <a:t>を活用した広報プロモーションを実施</a:t>
            </a:r>
            <a:endParaRPr kumimoji="1" lang="en-US" altLang="ja-JP" sz="1200" dirty="0">
              <a:latin typeface="BIZ UDPゴシック" panose="020B0400000000000000" pitchFamily="50" charset="-128"/>
              <a:ea typeface="BIZ UDPゴシック" panose="020B0400000000000000" pitchFamily="50"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indent="-93663"/>
            <a:r>
              <a:rPr lang="ja-JP" altLang="en-US" sz="1400" b="1" dirty="0">
                <a:latin typeface="BIZ UDPゴシック" panose="020B0400000000000000" pitchFamily="50" charset="-128"/>
                <a:ea typeface="BIZ UDPゴシック" panose="020B0400000000000000" pitchFamily="50" charset="-128"/>
              </a:rPr>
              <a:t>▶ＣＦＰ（カーボンフットプリント）の普及</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・おおさか</a:t>
            </a:r>
            <a:r>
              <a:rPr kumimoji="1" lang="en-US" altLang="ja-JP" sz="1200" dirty="0">
                <a:latin typeface="BIZ UDPゴシック" panose="020B0400000000000000" pitchFamily="50" charset="-128"/>
                <a:ea typeface="BIZ UDPゴシック" panose="020B0400000000000000" pitchFamily="50" charset="-128"/>
              </a:rPr>
              <a:t>CFP</a:t>
            </a:r>
            <a:r>
              <a:rPr kumimoji="1" lang="ja-JP" altLang="en-US" sz="1200" dirty="0">
                <a:latin typeface="BIZ UDPゴシック" panose="020B0400000000000000" pitchFamily="50" charset="-128"/>
                <a:ea typeface="BIZ UDPゴシック" panose="020B0400000000000000" pitchFamily="50" charset="-128"/>
              </a:rPr>
              <a:t>プロジェクト参画事業者（</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９事業者（令和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月１日時点）、</a:t>
            </a:r>
            <a:r>
              <a:rPr lang="en-US" altLang="ja-JP" sz="1200" dirty="0">
                <a:latin typeface="BIZ UDPゴシック" panose="020B0400000000000000" pitchFamily="50" charset="-128"/>
                <a:ea typeface="BIZ UDPゴシック" panose="020B0400000000000000" pitchFamily="50" charset="-128"/>
              </a:rPr>
              <a:t>CFP</a:t>
            </a:r>
            <a:r>
              <a:rPr lang="ja-JP" altLang="en-US" sz="1200" dirty="0">
                <a:latin typeface="BIZ UDPゴシック" panose="020B0400000000000000" pitchFamily="50" charset="-128"/>
                <a:ea typeface="BIZ UDPゴシック" panose="020B0400000000000000" pitchFamily="50" charset="-128"/>
              </a:rPr>
              <a:t>表示商品数１７０製品</a:t>
            </a:r>
            <a:r>
              <a:rPr kumimoji="1" lang="ja-JP" altLang="en-US" sz="1200" dirty="0">
                <a:latin typeface="BIZ UDPゴシック" panose="020B0400000000000000" pitchFamily="50" charset="-128"/>
                <a:ea typeface="BIZ UDPゴシック" panose="020B0400000000000000" pitchFamily="50" charset="-128"/>
              </a:rPr>
              <a:t>）と連携して、イベントや店舗で、大阪産農産物の大阪版</a:t>
            </a:r>
            <a:r>
              <a:rPr kumimoji="1" lang="en-US" altLang="ja-JP" sz="1200" dirty="0">
                <a:latin typeface="BIZ UDPゴシック" panose="020B0400000000000000" pitchFamily="50" charset="-128"/>
                <a:ea typeface="BIZ UDPゴシック" panose="020B0400000000000000" pitchFamily="50" charset="-128"/>
              </a:rPr>
              <a:t>CFP</a:t>
            </a:r>
            <a:r>
              <a:rPr kumimoji="1" lang="ja-JP" altLang="en-US" sz="1200" dirty="0">
                <a:latin typeface="BIZ UDPゴシック" panose="020B0400000000000000" pitchFamily="50" charset="-128"/>
                <a:ea typeface="BIZ UDPゴシック" panose="020B0400000000000000" pitchFamily="50" charset="-128"/>
              </a:rPr>
              <a:t>の表示事例を拡大（農産物</a:t>
            </a:r>
            <a:r>
              <a:rPr kumimoji="1" lang="en-US" altLang="ja-JP" sz="1200" dirty="0">
                <a:latin typeface="BIZ UDPゴシック" panose="020B0400000000000000" pitchFamily="50" charset="-128"/>
                <a:ea typeface="BIZ UDPゴシック" panose="020B0400000000000000" pitchFamily="50" charset="-128"/>
              </a:rPr>
              <a:t>23</a:t>
            </a:r>
            <a:r>
              <a:rPr kumimoji="1" lang="ja-JP" altLang="en-US" sz="1200" dirty="0">
                <a:latin typeface="BIZ UDPゴシック" panose="020B0400000000000000" pitchFamily="50" charset="-128"/>
                <a:ea typeface="BIZ UDPゴシック" panose="020B0400000000000000" pitchFamily="50" charset="-128"/>
              </a:rPr>
              <a:t>品目・加工品２品目）</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・日本総研・三井住友銀行と連携した「みんなで減</a:t>
            </a:r>
            <a:r>
              <a:rPr kumimoji="1" lang="en-US" altLang="ja-JP" sz="1200" dirty="0">
                <a:latin typeface="BIZ UDPゴシック" panose="020B0400000000000000" pitchFamily="50" charset="-128"/>
                <a:ea typeface="BIZ UDPゴシック" panose="020B0400000000000000" pitchFamily="50" charset="-128"/>
              </a:rPr>
              <a:t>CO2</a:t>
            </a:r>
            <a:r>
              <a:rPr kumimoji="1" lang="ja-JP" altLang="en-US" sz="1200" dirty="0">
                <a:latin typeface="BIZ UDPゴシック" panose="020B0400000000000000" pitchFamily="50" charset="-128"/>
                <a:ea typeface="BIZ UDPゴシック" panose="020B0400000000000000" pitchFamily="50" charset="-128"/>
              </a:rPr>
              <a:t>プロジェクト」の取組を実施</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日から、新たなキャンペーン「どこや さがそや　脱炭素」を開始</a:t>
            </a: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3663" indent="-93663"/>
            <a:r>
              <a:rPr lang="ja-JP" altLang="en-US" sz="1400" b="1" dirty="0">
                <a:latin typeface="BIZ UDPゴシック" panose="020B0400000000000000" pitchFamily="50" charset="-128"/>
                <a:ea typeface="BIZ UDPゴシック" panose="020B0400000000000000" pitchFamily="50" charset="-128"/>
              </a:rPr>
              <a:t>▶観光分野にかかる</a:t>
            </a:r>
            <a:r>
              <a:rPr lang="en-US" altLang="ja-JP" sz="1400" b="1" dirty="0">
                <a:latin typeface="BIZ UDPゴシック" panose="020B0400000000000000" pitchFamily="50" charset="-128"/>
                <a:ea typeface="BIZ UDPゴシック" panose="020B0400000000000000" pitchFamily="50" charset="-128"/>
              </a:rPr>
              <a:t>CO</a:t>
            </a:r>
            <a:r>
              <a:rPr lang="en-US" altLang="ja-JP" sz="1400" b="1" baseline="-25000" dirty="0">
                <a:latin typeface="BIZ UDPゴシック" panose="020B0400000000000000" pitchFamily="50" charset="-128"/>
                <a:ea typeface="BIZ UDPゴシック" panose="020B0400000000000000" pitchFamily="50" charset="-128"/>
              </a:rPr>
              <a:t>2</a:t>
            </a:r>
            <a:r>
              <a:rPr lang="ja-JP" altLang="en-US" sz="1400" b="1" dirty="0">
                <a:latin typeface="BIZ UDPゴシック" panose="020B0400000000000000" pitchFamily="50" charset="-128"/>
                <a:ea typeface="BIZ UDPゴシック" panose="020B0400000000000000" pitchFamily="50" charset="-128"/>
              </a:rPr>
              <a:t>排出量の見える化</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・修学旅行等を対象に移動や宿泊、食事、観光による</a:t>
            </a:r>
            <a:r>
              <a:rPr kumimoji="1" lang="en-US" altLang="ja-JP" sz="1200" dirty="0">
                <a:latin typeface="BIZ UDPゴシック" panose="020B0400000000000000" pitchFamily="50" charset="-128"/>
                <a:ea typeface="BIZ UDPゴシック" panose="020B0400000000000000" pitchFamily="50" charset="-128"/>
              </a:rPr>
              <a:t>CO</a:t>
            </a:r>
            <a:r>
              <a:rPr lang="en-US" altLang="ja-JP" sz="1200" b="1" baseline="-250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排出量を見える化し、排出量や環境負荷の少ない手段を選択する「脱炭素化ツアー」を大阪市が提案</a:t>
            </a:r>
          </a:p>
          <a:p>
            <a:pPr marL="177800" lvl="0" indent="-93663">
              <a:defRPr/>
            </a:pPr>
            <a:r>
              <a:rPr kumimoji="1" lang="ja-JP" altLang="en-US" sz="1200" dirty="0">
                <a:latin typeface="BIZ UDPゴシック" panose="020B0400000000000000" pitchFamily="50" charset="-128"/>
                <a:ea typeface="BIZ UDPゴシック" panose="020B0400000000000000" pitchFamily="50" charset="-128"/>
              </a:rPr>
              <a:t>→全国</a:t>
            </a:r>
            <a:r>
              <a:rPr kumimoji="1" lang="en-US" altLang="ja-JP" sz="1200" dirty="0">
                <a:latin typeface="BIZ UDPゴシック" panose="020B0400000000000000" pitchFamily="50" charset="-128"/>
                <a:ea typeface="BIZ UDPゴシック" panose="020B0400000000000000" pitchFamily="50" charset="-128"/>
              </a:rPr>
              <a:t>210</a:t>
            </a:r>
            <a:r>
              <a:rPr kumimoji="1" lang="ja-JP" altLang="en-US" sz="1200" dirty="0">
                <a:latin typeface="BIZ UDPゴシック" panose="020B0400000000000000" pitchFamily="50" charset="-128"/>
                <a:ea typeface="BIZ UDPゴシック" panose="020B0400000000000000" pitchFamily="50" charset="-128"/>
              </a:rPr>
              <a:t>校の小中学校等（約２７</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０００名）が同ツアーを利用し、</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万博へ来場　</a:t>
            </a:r>
          </a:p>
          <a:p>
            <a:pPr lvl="0">
              <a:defRPr/>
            </a:pPr>
            <a:endParaRPr kumimoji="1" lang="ja-JP" altLang="en-US" sz="1100" dirty="0">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AC1CC777-B298-47CB-843D-9CAF1EB50AD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カーボンニュートラル（事業者や府民の行動変容） </a:t>
            </a:r>
          </a:p>
        </p:txBody>
      </p:sp>
      <p:sp>
        <p:nvSpPr>
          <p:cNvPr id="19" name="楕円 18">
            <a:extLst>
              <a:ext uri="{FF2B5EF4-FFF2-40B4-BE49-F238E27FC236}">
                <a16:creationId xmlns:a16="http://schemas.microsoft.com/office/drawing/2014/main" id="{812EF088-06AB-4012-93CD-37697CD7C79A}"/>
              </a:ext>
            </a:extLst>
          </p:cNvPr>
          <p:cNvSpPr/>
          <p:nvPr/>
        </p:nvSpPr>
        <p:spPr>
          <a:xfrm>
            <a:off x="180308" y="102152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390545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１　健康・医療</a:t>
            </a:r>
          </a:p>
        </p:txBody>
      </p:sp>
      <p:sp>
        <p:nvSpPr>
          <p:cNvPr id="5" name="テキスト ボックス 4"/>
          <p:cNvSpPr txBox="1"/>
          <p:nvPr/>
        </p:nvSpPr>
        <p:spPr>
          <a:xfrm>
            <a:off x="1904203" y="4314825"/>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ライフサイエンス</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次世代ヘルスケア</a:t>
            </a:r>
          </a:p>
        </p:txBody>
      </p:sp>
      <p:sp>
        <p:nvSpPr>
          <p:cNvPr id="2" name="スライド番号プレースホルダー 1">
            <a:extLst>
              <a:ext uri="{FF2B5EF4-FFF2-40B4-BE49-F238E27FC236}">
                <a16:creationId xmlns:a16="http://schemas.microsoft.com/office/drawing/2014/main" id="{BA12FD57-9BB0-4F6C-B8E6-980E42F7B7CA}"/>
              </a:ext>
            </a:extLst>
          </p:cNvPr>
          <p:cNvSpPr>
            <a:spLocks noGrp="1"/>
          </p:cNvSpPr>
          <p:nvPr>
            <p:ph type="sldNum" sz="quarter" idx="12"/>
          </p:nvPr>
        </p:nvSpPr>
        <p:spPr/>
        <p:txBody>
          <a:bodyPr/>
          <a:lstStyle/>
          <a:p>
            <a:fld id="{29F2EF1E-626E-4657-9017-205445D3C8E1}" type="slidenum">
              <a:rPr kumimoji="1" lang="ja-JP" altLang="en-US" smtClean="0"/>
              <a:t>4</a:t>
            </a:fld>
            <a:endParaRPr kumimoji="1" lang="ja-JP" altLang="en-US" dirty="0"/>
          </a:p>
        </p:txBody>
      </p:sp>
    </p:spTree>
    <p:extLst>
      <p:ext uri="{BB962C8B-B14F-4D97-AF65-F5344CB8AC3E}">
        <p14:creationId xmlns:p14="http://schemas.microsoft.com/office/powerpoint/2010/main" val="3419899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211980816"/>
              </p:ext>
            </p:extLst>
          </p:nvPr>
        </p:nvGraphicFramePr>
        <p:xfrm>
          <a:off x="313267" y="1225367"/>
          <a:ext cx="9587042" cy="5545427"/>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545427">
                <a:tc>
                  <a:txBody>
                    <a:bodyPr/>
                    <a:lstStyle/>
                    <a:p>
                      <a:pPr marL="0" indent="0">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□大阪湾に流入するプラごみ半減</a:t>
                      </a:r>
                    </a:p>
                    <a:p>
                      <a:pPr marL="87313" indent="-87313">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・万博会場での先進的取組を府域に拡大</a:t>
                      </a:r>
                    </a:p>
                    <a:p>
                      <a:pPr marL="87313" indent="-87313">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・サーキュラーエコノミー（循環経済）への移行に向けた取組加速</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7313" indent="-87313">
                        <a:lnSpc>
                          <a:spcPct val="100000"/>
                        </a:lnSpc>
                        <a:spcBef>
                          <a:spcPts val="0"/>
                        </a:spcBef>
                        <a:spcAft>
                          <a:spcPts val="0"/>
                        </a:spcAft>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　</a:t>
                      </a:r>
                    </a:p>
                    <a:p>
                      <a:pPr marL="87313" marR="0" lvl="0" indent="-87313"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BIZ UDPゴシック" panose="020B0400000000000000" pitchFamily="50" charset="-128"/>
                          <a:ea typeface="BIZ UDPゴシック" panose="020B0400000000000000" pitchFamily="50" charset="-128"/>
                        </a:rPr>
                        <a:t>□既存のプラスチック製品製造からの業種転換の拡大</a:t>
                      </a:r>
                      <a:endParaRPr lang="en-US" altLang="ja-JP" sz="1200" b="1" u="non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lang="ja-JP" altLang="en-US" sz="1100" b="0" u="none" dirty="0">
                          <a:solidFill>
                            <a:schemeClr val="tx1"/>
                          </a:solidFill>
                          <a:latin typeface="BIZ UDPゴシック" panose="020B0400000000000000" pitchFamily="50" charset="-128"/>
                          <a:ea typeface="BIZ UDPゴシック" panose="020B0400000000000000" pitchFamily="50" charset="-128"/>
                        </a:rPr>
                        <a:t>・大阪プロダクツの製造が増加し、ブランド力による国内外への展開や、ビジネスへの参入拡大を通じて</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大阪経済の成長をけん引</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92075" indent="-92075">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□プラスチックごみ削減に向けた意識醸成・取組拡大</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おおさかマイボトルパートナーズメンバーにより、</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マイボトルスポット</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5,536</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か所</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令和８年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月末時点</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及び万博会場内への</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59</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台の給水機の設置により、マイボトルの利用を促進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endParaRPr kumimoji="1" lang="en-US" altLang="ja-JP" sz="6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▶オール大阪でごみ削減や機運醸成の実施（ごみゼロアクション：約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万人参加（令和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月末時点））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endParaRPr kumimoji="1" lang="ja-JP" altLang="en-US" sz="5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▶大学や民間企業との連携によるプラスチック</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ごみ流入実態等や取組状況の定量的な把握により、効果的な発生抑制対策等を推進</a:t>
                      </a:r>
                    </a:p>
                    <a:p>
                      <a:pPr marL="87313" indent="-87313">
                        <a:spcAft>
                          <a:spcPts val="0"/>
                        </a:spcAft>
                      </a:pPr>
                      <a:endParaRPr kumimoji="1" lang="en-US" altLang="ja-JP" sz="6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▶マッチングセミナー等の開催や製品開発支援</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事業補助を通して、バイオプラスチック製品の開発・ビジネス化を支援し、万博で成果を披露</a:t>
                      </a:r>
                      <a:endParaRPr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□万博会場での先進的取組の成果等を活用し、</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「大阪ブルー・オーシャン・ビジョン」を実現</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・府民や事業者等の清掃活動の促進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・ごみゼロに向けた啓発・教育の推進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マイボトル携帯の普及啓発の実施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資源循環のための事業者の意識醸成や連携を促進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バイオ由来製品の</a:t>
                      </a:r>
                      <a:r>
                        <a:rPr lang="ja-JP" altLang="en-US" sz="1100" dirty="0">
                          <a:solidFill>
                            <a:schemeClr val="tx1"/>
                          </a:solidFill>
                          <a:latin typeface="BIZ UDPゴシック" panose="020B0400000000000000" pitchFamily="50" charset="-128"/>
                          <a:ea typeface="BIZ UDPゴシック" panose="020B0400000000000000" pitchFamily="50" charset="-128"/>
                        </a:rPr>
                        <a:t>開発・ビジネス化を引き続き支援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民間企業等と連携した発生源対策や、流出したごみの回収・処理等を実施</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・全国豊かな海づくり大会を通じた水産資源の保護・管理と</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　海・河川等の環境保全</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lang="ja-JP" altLang="en-US" sz="1100" dirty="0">
                          <a:solidFill>
                            <a:schemeClr val="tx1"/>
                          </a:solidFill>
                          <a:latin typeface="BIZ UDPゴシック" panose="020B0400000000000000" pitchFamily="50" charset="-128"/>
                          <a:ea typeface="BIZ UDPゴシック" panose="020B0400000000000000" pitchFamily="50" charset="-128"/>
                        </a:rPr>
                        <a:t>・大阪ブルー・オーシャン・ビジョンの実現に向け、万博で活用した最先端技術の実用化や、新たな技術開発の促進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100" dirty="0">
                          <a:solidFill>
                            <a:schemeClr val="tx1"/>
                          </a:solidFill>
                          <a:latin typeface="BIZ UDPゴシック" panose="020B0400000000000000" pitchFamily="50" charset="-128"/>
                          <a:ea typeface="BIZ UDPゴシック" panose="020B0400000000000000" pitchFamily="50" charset="-128"/>
                        </a:rPr>
                        <a:t>・先進的なプラごみリサイクル技術に対する財政支援</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・バイオプラスチック製品の技術開発等に対する支援の拡充や市場創出に向けた取組の推進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70309" y="1026034"/>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10" name="テキスト ボックス 9">
            <a:extLst>
              <a:ext uri="{FF2B5EF4-FFF2-40B4-BE49-F238E27FC236}">
                <a16:creationId xmlns:a16="http://schemas.microsoft.com/office/drawing/2014/main" id="{5DBD77A3-21F5-4176-9CF1-0B8777EEF795}"/>
              </a:ext>
            </a:extLst>
          </p:cNvPr>
          <p:cNvSpPr txBox="1"/>
          <p:nvPr/>
        </p:nvSpPr>
        <p:spPr>
          <a:xfrm>
            <a:off x="270309" y="381299"/>
            <a:ext cx="9540000" cy="646331"/>
          </a:xfrm>
          <a:prstGeom prst="rect">
            <a:avLst/>
          </a:prstGeom>
          <a:noFill/>
          <a:ln w="6350">
            <a:noFill/>
            <a:prstDash val="dash"/>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G20</a:t>
            </a:r>
            <a:r>
              <a:rPr lang="ja-JP" altLang="en-US" sz="1200" dirty="0">
                <a:latin typeface="BIZ UDPゴシック" panose="020B0400000000000000" pitchFamily="50" charset="-128"/>
                <a:ea typeface="BIZ UDPゴシック" panose="020B0400000000000000" pitchFamily="50" charset="-128"/>
              </a:rPr>
              <a:t>大阪サミットで共有された「大阪ブルー・オーシャン・ビジョン」では、</a:t>
            </a:r>
            <a:r>
              <a:rPr lang="en-US" altLang="ja-JP" sz="1200" dirty="0">
                <a:latin typeface="BIZ UDPゴシック" panose="020B0400000000000000" pitchFamily="50" charset="-128"/>
                <a:ea typeface="BIZ UDPゴシック" panose="020B0400000000000000" pitchFamily="50" charset="-128"/>
              </a:rPr>
              <a:t>2050</a:t>
            </a:r>
            <a:r>
              <a:rPr lang="ja-JP" altLang="en-US" sz="1200" dirty="0">
                <a:latin typeface="BIZ UDPゴシック" panose="020B0400000000000000" pitchFamily="50" charset="-128"/>
                <a:ea typeface="BIZ UDPゴシック" panose="020B0400000000000000" pitchFamily="50" charset="-128"/>
              </a:rPr>
              <a:t>年までに海洋プラスチックごみによる新たな汚染をゼロにすることが掲げられている（</a:t>
            </a:r>
            <a:r>
              <a:rPr kumimoji="1" lang="en-US" altLang="ja-JP" sz="1200" b="1"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G7</a:t>
            </a:r>
            <a:r>
              <a:rPr kumimoji="1" lang="ja-JP" altLang="en-US" sz="1200" dirty="0">
                <a:latin typeface="BIZ UDPゴシック" panose="020B0400000000000000" pitchFamily="50" charset="-128"/>
                <a:ea typeface="BIZ UDPゴシック" panose="020B0400000000000000" pitchFamily="50" charset="-128"/>
              </a:rPr>
              <a:t>札幌気候・エネルギー・環境大臣会合にて上記目標の</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年前倒しに合意</a:t>
            </a:r>
            <a:r>
              <a:rPr lang="ja-JP" altLang="en-US" sz="1200" dirty="0">
                <a:latin typeface="BIZ UDPゴシック" panose="020B0400000000000000" pitchFamily="50" charset="-128"/>
                <a:ea typeface="BIZ UDPゴシック" panose="020B0400000000000000" pitchFamily="50" charset="-128"/>
              </a:rPr>
              <a:t>）。海に囲まれた万博会場において、その達成に向けた先進的な取組を実践・発信。先進的取組の成果等を活用し、世界の海洋プラスチックごみの削減につなげていく。</a:t>
            </a:r>
          </a:p>
        </p:txBody>
      </p:sp>
      <p:sp>
        <p:nvSpPr>
          <p:cNvPr id="19" name="テキスト ボックス 50" descr="図3-5　マイボトルパートナーズのロゴマークと 府庁内の給水スポット ">
            <a:extLst>
              <a:ext uri="{FF2B5EF4-FFF2-40B4-BE49-F238E27FC236}">
                <a16:creationId xmlns:a16="http://schemas.microsoft.com/office/drawing/2014/main" id="{F452378D-3B26-4642-9B38-7FA3A316BA57}"/>
              </a:ext>
            </a:extLst>
          </p:cNvPr>
          <p:cNvSpPr txBox="1"/>
          <p:nvPr/>
        </p:nvSpPr>
        <p:spPr>
          <a:xfrm>
            <a:off x="591373" y="5994797"/>
            <a:ext cx="2168717" cy="195478"/>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▲サーキュラーエコノミーのイメージ</a:t>
            </a:r>
            <a:endParaRPr kumimoji="0" lang="ja-JP" altLang="en-US" sz="10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032A930E-6D41-458E-971B-5F6547F516E0}"/>
              </a:ext>
            </a:extLst>
          </p:cNvPr>
          <p:cNvSpPr/>
          <p:nvPr/>
        </p:nvSpPr>
        <p:spPr>
          <a:xfrm>
            <a:off x="529609" y="6243254"/>
            <a:ext cx="2515239" cy="34881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（出典）オランダ政府「</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From a linear to a</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circular economy</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」一部加工</a:t>
            </a:r>
          </a:p>
        </p:txBody>
      </p:sp>
      <p:grpSp>
        <p:nvGrpSpPr>
          <p:cNvPr id="21" name="グループ化 20">
            <a:extLst>
              <a:ext uri="{FF2B5EF4-FFF2-40B4-BE49-F238E27FC236}">
                <a16:creationId xmlns:a16="http://schemas.microsoft.com/office/drawing/2014/main" id="{6AECBCFD-B06F-4CAD-BD9D-B326DEA09030}"/>
              </a:ext>
            </a:extLst>
          </p:cNvPr>
          <p:cNvGrpSpPr/>
          <p:nvPr/>
        </p:nvGrpSpPr>
        <p:grpSpPr>
          <a:xfrm>
            <a:off x="647349" y="4389124"/>
            <a:ext cx="1781364" cy="1515184"/>
            <a:chOff x="7251395" y="3856572"/>
            <a:chExt cx="1781364" cy="1515184"/>
          </a:xfrm>
        </p:grpSpPr>
        <p:pic>
          <p:nvPicPr>
            <p:cNvPr id="22" name="図 21">
              <a:extLst>
                <a:ext uri="{FF2B5EF4-FFF2-40B4-BE49-F238E27FC236}">
                  <a16:creationId xmlns:a16="http://schemas.microsoft.com/office/drawing/2014/main" id="{DF16EC0B-BA8E-449C-8918-C1419609B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1395" y="3856572"/>
              <a:ext cx="1781364" cy="1515184"/>
            </a:xfrm>
            <a:prstGeom prst="rect">
              <a:avLst/>
            </a:prstGeom>
          </p:spPr>
        </p:pic>
        <p:sp>
          <p:nvSpPr>
            <p:cNvPr id="23" name="テキスト ボックス 22">
              <a:extLst>
                <a:ext uri="{FF2B5EF4-FFF2-40B4-BE49-F238E27FC236}">
                  <a16:creationId xmlns:a16="http://schemas.microsoft.com/office/drawing/2014/main" id="{2F761820-66D9-4DD4-9DD5-66158B02BFED}"/>
                </a:ext>
              </a:extLst>
            </p:cNvPr>
            <p:cNvSpPr txBox="1"/>
            <p:nvPr/>
          </p:nvSpPr>
          <p:spPr>
            <a:xfrm>
              <a:off x="8213263" y="4318162"/>
              <a:ext cx="5960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生産ロスの</a:t>
              </a:r>
              <a:endParaRPr kumimoji="1" lang="en-US" altLang="ja-JP"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再利用等</a:t>
              </a:r>
            </a:p>
          </p:txBody>
        </p:sp>
        <p:sp>
          <p:nvSpPr>
            <p:cNvPr id="25" name="テキスト ボックス 24">
              <a:extLst>
                <a:ext uri="{FF2B5EF4-FFF2-40B4-BE49-F238E27FC236}">
                  <a16:creationId xmlns:a16="http://schemas.microsoft.com/office/drawing/2014/main" id="{39FD3730-A941-4244-8871-7DB027986A90}"/>
                </a:ext>
              </a:extLst>
            </p:cNvPr>
            <p:cNvSpPr txBox="1"/>
            <p:nvPr/>
          </p:nvSpPr>
          <p:spPr>
            <a:xfrm>
              <a:off x="7887429" y="4335784"/>
              <a:ext cx="503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修理・</a:t>
              </a:r>
              <a:endParaRPr kumimoji="1" lang="en-US" altLang="ja-JP"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再販売等</a:t>
              </a:r>
            </a:p>
          </p:txBody>
        </p:sp>
        <p:sp>
          <p:nvSpPr>
            <p:cNvPr id="26" name="テキスト ボックス 25">
              <a:extLst>
                <a:ext uri="{FF2B5EF4-FFF2-40B4-BE49-F238E27FC236}">
                  <a16:creationId xmlns:a16="http://schemas.microsoft.com/office/drawing/2014/main" id="{D54C8184-4854-4DBD-A1A5-E5227C58A109}"/>
                </a:ext>
              </a:extLst>
            </p:cNvPr>
            <p:cNvSpPr txBox="1"/>
            <p:nvPr/>
          </p:nvSpPr>
          <p:spPr>
            <a:xfrm>
              <a:off x="8225379" y="4802949"/>
              <a:ext cx="46843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リユース</a:t>
              </a:r>
            </a:p>
          </p:txBody>
        </p:sp>
      </p:grpSp>
      <p:sp>
        <p:nvSpPr>
          <p:cNvPr id="2" name="スライド番号プレースホルダー 1">
            <a:extLst>
              <a:ext uri="{FF2B5EF4-FFF2-40B4-BE49-F238E27FC236}">
                <a16:creationId xmlns:a16="http://schemas.microsoft.com/office/drawing/2014/main" id="{DF6FF7C4-7BCA-4B8F-B46A-FD5EEC8B04D5}"/>
              </a:ext>
            </a:extLst>
          </p:cNvPr>
          <p:cNvSpPr>
            <a:spLocks noGrp="1"/>
          </p:cNvSpPr>
          <p:nvPr>
            <p:ph type="sldNum" sz="quarter" idx="12"/>
          </p:nvPr>
        </p:nvSpPr>
        <p:spPr/>
        <p:txBody>
          <a:bodyPr/>
          <a:lstStyle/>
          <a:p>
            <a:fld id="{29F2EF1E-626E-4657-9017-205445D3C8E1}" type="slidenum">
              <a:rPr kumimoji="1" lang="ja-JP" altLang="en-US" smtClean="0"/>
              <a:t>40</a:t>
            </a:fld>
            <a:endParaRPr kumimoji="1" lang="ja-JP" altLang="en-US" dirty="0"/>
          </a:p>
        </p:txBody>
      </p:sp>
    </p:spTree>
    <p:extLst>
      <p:ext uri="{BB962C8B-B14F-4D97-AF65-F5344CB8AC3E}">
        <p14:creationId xmlns:p14="http://schemas.microsoft.com/office/powerpoint/2010/main" val="197208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4"/>
            <a:ext cx="422301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26988"/>
            <a:ext cx="9264533" cy="185027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おおさかマイボトルパートナーズメンバーにより、</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マイボトルスポット</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5,536</a:t>
            </a:r>
            <a:r>
              <a:rPr kumimoji="1" lang="ja-JP" altLang="en-US" sz="1400" dirty="0">
                <a:solidFill>
                  <a:schemeClr val="tx1"/>
                </a:solidFill>
                <a:latin typeface="BIZ UDPゴシック" panose="020B0400000000000000" pitchFamily="50" charset="-128"/>
                <a:ea typeface="BIZ UDPゴシック" panose="020B0400000000000000" pitchFamily="50" charset="-128"/>
              </a:rPr>
              <a:t>か</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所</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令和８年</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月末時点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及び万博会場内への</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59</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台の給水機の設置により、マイボトルの利用を促進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・オール大阪でごみ削減や機運醸成の実施（ごみゼロアクション：約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万人参加（令和</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a:t>
            </a:r>
            <a:r>
              <a:rPr kumimoji="1" lang="en-US" altLang="ja-JP" sz="1400" dirty="0">
                <a:solidFill>
                  <a:schemeClr val="tx1"/>
                </a:solidFill>
                <a:latin typeface="BIZ UDPゴシック" panose="020B0400000000000000" pitchFamily="50" charset="-128"/>
                <a:ea typeface="BIZ UDPゴシック" panose="020B0400000000000000" pitchFamily="50" charset="-128"/>
              </a:rPr>
              <a:t>11</a:t>
            </a:r>
            <a:r>
              <a:rPr kumimoji="1" lang="ja-JP" altLang="en-US" sz="1400" dirty="0">
                <a:solidFill>
                  <a:schemeClr val="tx1"/>
                </a:solidFill>
                <a:latin typeface="BIZ UDPゴシック" panose="020B0400000000000000" pitchFamily="50" charset="-128"/>
                <a:ea typeface="BIZ UDPゴシック" panose="020B0400000000000000" pitchFamily="50" charset="-128"/>
              </a:rPr>
              <a:t>月末</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時点））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b="0" dirty="0">
                <a:solidFill>
                  <a:schemeClr val="tx1"/>
                </a:solidFill>
                <a:latin typeface="BIZ UDPゴシック" panose="020B0400000000000000" pitchFamily="50" charset="-128"/>
                <a:ea typeface="BIZ UDPゴシック" panose="020B0400000000000000" pitchFamily="50" charset="-128"/>
              </a:rPr>
              <a:t>・大学や民間企業との連携によるプラスチックごみ流入実態等や取組状況の定量的な把握により、効果的な発生抑制対策等を推進</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88900" indent="-177800"/>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マッチングセミナー等の開催や製品開発支援事業補助を通して、バイオプラスチック製品の開発・ビジネス化を支援し、万博で成果を披露　</a:t>
            </a:r>
            <a:endParaRPr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Aft>
                <a:spcPts val="992"/>
              </a:spcAft>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□プラスチックごみ削減に向けた意識醸成・取組拡大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12775" y="4028289"/>
            <a:ext cx="4565407" cy="2554545"/>
          </a:xfrm>
          <a:prstGeom prst="rect">
            <a:avLst/>
          </a:prstGeom>
          <a:noFill/>
        </p:spPr>
        <p:txBody>
          <a:bodyPr wrap="square">
            <a:spAutoFit/>
          </a:bodyPr>
          <a:lstStyle/>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▶「大阪ブルー・オーシャン・ビジョン」の実現に向けて</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　万博会場内で取組を拡大</a:t>
            </a:r>
            <a:endParaRPr kumimoji="1" lang="en-US" altLang="ja-JP" sz="1400" b="1" dirty="0">
              <a:latin typeface="BIZ UDPゴシック" panose="020B0400000000000000" pitchFamily="50" charset="-128"/>
              <a:ea typeface="BIZ UDPゴシック" panose="020B0400000000000000" pitchFamily="50" charset="-128"/>
            </a:endParaRPr>
          </a:p>
          <a:p>
            <a:pPr marL="0" indent="0" algn="l" rtl="0" eaLnBrk="1" fontAlgn="t" latinLnBrk="0" hangingPunct="1">
              <a:lnSpc>
                <a:spcPts val="1600"/>
              </a:lnSpc>
              <a:spcBef>
                <a:spcPts val="0"/>
              </a:spcBef>
              <a:spcAft>
                <a:spcPts val="0"/>
              </a:spcAft>
            </a:pPr>
            <a:endParaRPr kumimoji="1" lang="en-US" altLang="ja-JP" sz="1400" b="1" dirty="0">
              <a:latin typeface="BIZ UDPゴシック" panose="020B0400000000000000" pitchFamily="50" charset="-128"/>
              <a:ea typeface="BIZ UDPゴシック" panose="020B0400000000000000" pitchFamily="50" charset="-128"/>
            </a:endParaRPr>
          </a:p>
          <a:p>
            <a:pPr marL="85725" algn="l" rtl="0" eaLnBrk="1" fontAlgn="t" latinLnBrk="0" hangingPunct="1">
              <a:lnSpc>
                <a:spcPts val="1600"/>
              </a:lnSpc>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・おおさかマイボトルパートナーズメンバーが万博会場内に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59</a:t>
            </a:r>
            <a:r>
              <a:rPr kumimoji="1" lang="ja-JP" altLang="en-US" sz="1200" dirty="0">
                <a:latin typeface="BIZ UDPゴシック" panose="020B0400000000000000" pitchFamily="50" charset="-128"/>
                <a:ea typeface="BIZ UDPゴシック" panose="020B0400000000000000" pitchFamily="50" charset="-128"/>
              </a:rPr>
              <a:t>台の給水機を設置し、府</a:t>
            </a:r>
            <a:r>
              <a:rPr kumimoji="1" lang="en-US" altLang="ja-JP" sz="1200" dirty="0">
                <a:latin typeface="BIZ UDPゴシック" panose="020B0400000000000000" pitchFamily="50" charset="-128"/>
                <a:ea typeface="BIZ UDPゴシック" panose="020B0400000000000000" pitchFamily="50" charset="-128"/>
              </a:rPr>
              <a:t>HP</a:t>
            </a:r>
            <a:r>
              <a:rPr kumimoji="1" lang="ja-JP" altLang="en-US" sz="1200" dirty="0">
                <a:latin typeface="BIZ UDPゴシック" panose="020B0400000000000000" pitchFamily="50" charset="-128"/>
                <a:ea typeface="BIZ UDPゴシック" panose="020B0400000000000000" pitchFamily="50" charset="-128"/>
              </a:rPr>
              <a:t>で設置状況を情報発信</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lnSpc>
                <a:spcPts val="1600"/>
              </a:lnSpc>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BLUE OCEAN DOME</a:t>
            </a:r>
            <a:r>
              <a:rPr kumimoji="1" lang="ja-JP" altLang="en-US" sz="1200" dirty="0">
                <a:latin typeface="BIZ UDPゴシック" panose="020B0400000000000000" pitchFamily="50" charset="-128"/>
                <a:ea typeface="BIZ UDPゴシック" panose="020B0400000000000000" pitchFamily="50" charset="-128"/>
              </a:rPr>
              <a:t>パビリオン催事「海に育てられた企業 </a:t>
            </a:r>
            <a:r>
              <a:rPr kumimoji="1" lang="en-US" altLang="ja-JP" sz="1200" dirty="0">
                <a:latin typeface="BIZ UDPゴシック" panose="020B0400000000000000" pitchFamily="50" charset="-128"/>
                <a:ea typeface="BIZ UDPゴシック" panose="020B0400000000000000" pitchFamily="50" charset="-128"/>
              </a:rPr>
              <a:t>FURUNO</a:t>
            </a:r>
            <a:r>
              <a:rPr kumimoji="1" lang="ja-JP" altLang="en-US" sz="1200" dirty="0">
                <a:latin typeface="BIZ UDPゴシック" panose="020B0400000000000000" pitchFamily="50" charset="-128"/>
                <a:ea typeface="BIZ UDPゴシック" panose="020B0400000000000000" pitchFamily="50" charset="-128"/>
              </a:rPr>
              <a:t>海洋</a:t>
            </a:r>
            <a:r>
              <a:rPr kumimoji="1" lang="en-US" altLang="ja-JP" sz="1200" dirty="0">
                <a:latin typeface="BIZ UDPゴシック" panose="020B0400000000000000" pitchFamily="50" charset="-128"/>
                <a:ea typeface="BIZ UDPゴシック" panose="020B0400000000000000" pitchFamily="50" charset="-128"/>
              </a:rPr>
              <a:t>DX</a:t>
            </a:r>
            <a:r>
              <a:rPr kumimoji="1" lang="ja-JP" altLang="en-US" sz="1200" dirty="0">
                <a:latin typeface="BIZ UDPゴシック" panose="020B0400000000000000" pitchFamily="50" charset="-128"/>
                <a:ea typeface="BIZ UDPゴシック" panose="020B0400000000000000" pitchFamily="50" charset="-128"/>
              </a:rPr>
              <a:t>」にて、海洋プラスチックごみ対策に関して情報発信を実施（</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endParaRPr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lang="ja-JP" altLang="en-US" sz="1200" dirty="0">
                <a:latin typeface="BIZ UDPゴシック" panose="020B0400000000000000" pitchFamily="50" charset="-128"/>
                <a:ea typeface="BIZ UDPゴシック" panose="020B0400000000000000" pitchFamily="50" charset="-128"/>
              </a:rPr>
              <a:t>・マイボトルの利用やリユース食器の導入などにより、</a:t>
            </a:r>
            <a:endParaRPr lang="en-US" altLang="ja-JP" sz="1200" dirty="0">
              <a:latin typeface="BIZ UDPゴシック" panose="020B0400000000000000" pitchFamily="50" charset="-128"/>
              <a:ea typeface="BIZ UDPゴシック" panose="020B0400000000000000" pitchFamily="50" charset="-128"/>
            </a:endParaRPr>
          </a:p>
          <a:p>
            <a:pPr marL="268288" indent="-92075" algn="l" rtl="0" eaLnBrk="1" fontAlgn="t" latinLnBrk="0" hangingPunct="1">
              <a:lnSpc>
                <a:spcPts val="1600"/>
              </a:lnSpc>
              <a:spcBef>
                <a:spcPts val="0"/>
              </a:spcBef>
              <a:spcAft>
                <a:spcPts val="0"/>
              </a:spcAft>
            </a:pPr>
            <a:r>
              <a:rPr lang="ja-JP" altLang="en-US" sz="1200" dirty="0">
                <a:latin typeface="BIZ UDPゴシック" panose="020B0400000000000000" pitchFamily="50" charset="-128"/>
                <a:ea typeface="BIZ UDPゴシック" panose="020B0400000000000000" pitchFamily="50" charset="-128"/>
              </a:rPr>
              <a:t>  ごみの発生が予測の半分に</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43" name="図 42">
            <a:extLst>
              <a:ext uri="{FF2B5EF4-FFF2-40B4-BE49-F238E27FC236}">
                <a16:creationId xmlns:a16="http://schemas.microsoft.com/office/drawing/2014/main" id="{38A2A652-5A5D-4391-A235-C53D6031A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1481" y="3708143"/>
            <a:ext cx="1729873" cy="2306499"/>
          </a:xfrm>
          <a:prstGeom prst="rect">
            <a:avLst/>
          </a:prstGeom>
        </p:spPr>
      </p:pic>
      <p:pic>
        <p:nvPicPr>
          <p:cNvPr id="44" name="Picture 2" descr="情報発信の様子">
            <a:extLst>
              <a:ext uri="{FF2B5EF4-FFF2-40B4-BE49-F238E27FC236}">
                <a16:creationId xmlns:a16="http://schemas.microsoft.com/office/drawing/2014/main" id="{58D37FFE-AEE8-402E-9E37-EC497C6DED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0309" y="4342097"/>
            <a:ext cx="2496918" cy="1663464"/>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2792ADF5-100D-4B0B-8B26-E4AF04195829}"/>
              </a:ext>
            </a:extLst>
          </p:cNvPr>
          <p:cNvSpPr/>
          <p:nvPr/>
        </p:nvSpPr>
        <p:spPr>
          <a:xfrm>
            <a:off x="5330806" y="6101816"/>
            <a:ext cx="1915924" cy="28854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BLUE OCEAN DOME</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パビリオン催事</a:t>
            </a:r>
          </a:p>
        </p:txBody>
      </p:sp>
      <p:sp>
        <p:nvSpPr>
          <p:cNvPr id="48" name="正方形/長方形 47">
            <a:extLst>
              <a:ext uri="{FF2B5EF4-FFF2-40B4-BE49-F238E27FC236}">
                <a16:creationId xmlns:a16="http://schemas.microsoft.com/office/drawing/2014/main" id="{E2227CEB-423A-4D95-91A6-C1E84927AA3E}"/>
              </a:ext>
            </a:extLst>
          </p:cNvPr>
          <p:cNvSpPr/>
          <p:nvPr/>
        </p:nvSpPr>
        <p:spPr>
          <a:xfrm>
            <a:off x="7632168" y="6129803"/>
            <a:ext cx="2186489"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万博会場での給水機設置</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（おおさかマイボトルパートナーズ）</a:t>
            </a:r>
          </a:p>
        </p:txBody>
      </p:sp>
      <p:sp>
        <p:nvSpPr>
          <p:cNvPr id="3" name="スライド番号プレースホルダー 2">
            <a:extLst>
              <a:ext uri="{FF2B5EF4-FFF2-40B4-BE49-F238E27FC236}">
                <a16:creationId xmlns:a16="http://schemas.microsoft.com/office/drawing/2014/main" id="{9B71C844-5296-4937-A24E-3A5537E08F54}"/>
              </a:ext>
            </a:extLst>
          </p:cNvPr>
          <p:cNvSpPr>
            <a:spLocks noGrp="1"/>
          </p:cNvSpPr>
          <p:nvPr>
            <p:ph type="sldNum" sz="quarter" idx="12"/>
          </p:nvPr>
        </p:nvSpPr>
        <p:spPr/>
        <p:txBody>
          <a:bodyPr/>
          <a:lstStyle/>
          <a:p>
            <a:fld id="{29F2EF1E-626E-4657-9017-205445D3C8E1}" type="slidenum">
              <a:rPr kumimoji="1" lang="ja-JP" altLang="en-US" smtClean="0"/>
              <a:t>41</a:t>
            </a:fld>
            <a:endParaRPr kumimoji="1" lang="ja-JP" altLang="en-US" dirty="0"/>
          </a:p>
        </p:txBody>
      </p:sp>
      <p:sp>
        <p:nvSpPr>
          <p:cNvPr id="14" name="楕円 13">
            <a:extLst>
              <a:ext uri="{FF2B5EF4-FFF2-40B4-BE49-F238E27FC236}">
                <a16:creationId xmlns:a16="http://schemas.microsoft.com/office/drawing/2014/main" id="{F5CD9FFA-4E69-45CF-AFF5-4EF5476FBA43}"/>
              </a:ext>
            </a:extLst>
          </p:cNvPr>
          <p:cNvSpPr/>
          <p:nvPr/>
        </p:nvSpPr>
        <p:spPr>
          <a:xfrm>
            <a:off x="171693" y="902950"/>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5" name="楕円 14">
            <a:extLst>
              <a:ext uri="{FF2B5EF4-FFF2-40B4-BE49-F238E27FC236}">
                <a16:creationId xmlns:a16="http://schemas.microsoft.com/office/drawing/2014/main" id="{4F9DAEA5-E97A-41AF-8B76-F38B822C5332}"/>
              </a:ext>
            </a:extLst>
          </p:cNvPr>
          <p:cNvSpPr/>
          <p:nvPr/>
        </p:nvSpPr>
        <p:spPr>
          <a:xfrm>
            <a:off x="186932" y="344631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641792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大阪ブルー・オーシャン・ビジョン</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59784" y="1159605"/>
            <a:ext cx="5103086" cy="5539080"/>
          </a:xfrm>
          <a:prstGeom prst="rect">
            <a:avLst/>
          </a:prstGeom>
          <a:noFill/>
        </p:spPr>
        <p:txBody>
          <a:bodyPr wrap="square">
            <a:spAutoFit/>
          </a:bodyPr>
          <a:lstStyle/>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i="0" u="none" strike="noStrike" kern="1200" dirty="0">
                <a:effectLst/>
                <a:latin typeface="BIZ UDPゴシック" panose="020B0400000000000000" pitchFamily="50" charset="-128"/>
                <a:ea typeface="BIZ UDPゴシック" panose="020B0400000000000000" pitchFamily="50" charset="-128"/>
              </a:rPr>
              <a:t>OSAKA</a:t>
            </a:r>
            <a:r>
              <a:rPr kumimoji="1" lang="ja-JP" altLang="en-US" sz="1400" b="1" i="0" u="none" strike="noStrike" kern="1200" dirty="0">
                <a:effectLst/>
                <a:latin typeface="BIZ UDPゴシック" panose="020B0400000000000000" pitchFamily="50" charset="-128"/>
                <a:ea typeface="BIZ UDPゴシック" panose="020B0400000000000000" pitchFamily="50" charset="-128"/>
              </a:rPr>
              <a:t>ごみゼロプロジェクト</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・街・川・海にごみのないきれいな大阪の実現をめざし、オール大阪で</a:t>
            </a:r>
            <a:br>
              <a:rPr kumimoji="1" lang="en-US" altLang="ja-JP" sz="1200" i="0" u="none" strike="noStrike" kern="1200" dirty="0">
                <a:effectLst/>
                <a:latin typeface="BIZ UDPゴシック" panose="020B0400000000000000" pitchFamily="50" charset="-128"/>
                <a:ea typeface="BIZ UDPゴシック" panose="020B0400000000000000" pitchFamily="50" charset="-128"/>
              </a:rPr>
            </a:br>
            <a:r>
              <a:rPr kumimoji="1" lang="ja-JP" altLang="en-US" sz="1200" i="0" u="none" strike="noStrike" kern="1200" dirty="0">
                <a:effectLst/>
                <a:latin typeface="BIZ UDPゴシック" panose="020B0400000000000000" pitchFamily="50" charset="-128"/>
                <a:ea typeface="BIZ UDPゴシック" panose="020B0400000000000000" pitchFamily="50" charset="-128"/>
              </a:rPr>
              <a:t>ごみ削減や機運醸成を図る</a:t>
            </a: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・官民連携で清掃活動（愛称：ごみゼロアクション）を実施し、約</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21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万人が登録（令和７年</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11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月末時点）</a:t>
            </a: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lnSpc>
                <a:spcPts val="1600"/>
              </a:lnSpc>
              <a:spcBef>
                <a:spcPts val="0"/>
              </a:spcBef>
              <a:spcAft>
                <a:spcPts val="0"/>
              </a:spcAft>
            </a:pPr>
            <a:endParaRPr kumimoji="1" lang="ja-JP" altLang="en-US" sz="1100" i="0" u="none" strike="noStrike" kern="1200" dirty="0">
              <a:effectLst/>
              <a:latin typeface="BIZ UDPゴシック" panose="020B0400000000000000" pitchFamily="50" charset="-128"/>
              <a:ea typeface="BIZ UDPゴシック" panose="020B0400000000000000" pitchFamily="50" charset="-128"/>
            </a:endParaRPr>
          </a:p>
          <a:p>
            <a:pPr marL="0" indent="0" algn="l" rtl="0" eaLnBrk="1" fontAlgn="t" latinLnBrk="0" hangingPunct="1">
              <a:lnSpc>
                <a:spcPts val="1600"/>
              </a:lnSpc>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b="1" i="0" u="none" strike="noStrike" kern="1200" dirty="0">
                <a:effectLst/>
                <a:latin typeface="BIZ UDPゴシック" panose="020B0400000000000000" pitchFamily="50" charset="-128"/>
                <a:ea typeface="BIZ UDPゴシック" panose="020B0400000000000000" pitchFamily="50" charset="-128"/>
              </a:rPr>
              <a:t>マイボトルの利用促進</a:t>
            </a:r>
            <a:endParaRPr kumimoji="1" lang="en-US" altLang="ja-JP" sz="1400" b="1" i="0" u="none" strike="noStrike" kern="1200" dirty="0">
              <a:effectLst/>
              <a:latin typeface="BIZ UDPゴシック" panose="020B0400000000000000" pitchFamily="50" charset="-128"/>
              <a:ea typeface="BIZ UDPゴシック" panose="020B0400000000000000" pitchFamily="50" charset="-128"/>
            </a:endParaRP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・おおさかマイボトルパートナーズ</a:t>
            </a:r>
            <a:r>
              <a:rPr lang="ja-JP" altLang="en-US" sz="1200" dirty="0">
                <a:latin typeface="BIZ UDPゴシック" panose="020B0400000000000000" pitchFamily="50" charset="-128"/>
                <a:ea typeface="BIZ UDPゴシック" panose="020B0400000000000000" pitchFamily="50" charset="-128"/>
              </a:rPr>
              <a:t>など、</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さまざまな主体と連携し、</a:t>
            </a:r>
            <a:br>
              <a:rPr kumimoji="1" lang="en-US" altLang="ja-JP" sz="1200" i="0" u="none" strike="noStrike" kern="1200" dirty="0">
                <a:effectLst/>
                <a:latin typeface="BIZ UDPゴシック" panose="020B0400000000000000" pitchFamily="50" charset="-128"/>
                <a:ea typeface="BIZ UDPゴシック" panose="020B0400000000000000" pitchFamily="50" charset="-128"/>
              </a:rPr>
            </a:br>
            <a:r>
              <a:rPr kumimoji="1" lang="ja-JP" altLang="en-US" sz="1200" i="0" u="none" strike="noStrike" kern="1200" dirty="0">
                <a:effectLst/>
                <a:latin typeface="BIZ UDPゴシック" panose="020B0400000000000000" pitchFamily="50" charset="-128"/>
                <a:ea typeface="BIZ UDPゴシック" panose="020B0400000000000000" pitchFamily="50" charset="-128"/>
              </a:rPr>
              <a:t>マイボトルの利用啓発やマイボトルスポットの普及、効果的な情報発信などを実施</a:t>
            </a:r>
          </a:p>
          <a:p>
            <a:pPr marL="177800" indent="-92075" algn="l" rtl="0" eaLnBrk="1" fontAlgn="t" latinLnBrk="0" hangingPunct="1">
              <a:lnSpc>
                <a:spcPts val="1600"/>
              </a:lnSpc>
              <a:spcBef>
                <a:spcPts val="0"/>
              </a:spcBef>
              <a:spcAft>
                <a:spcPts val="0"/>
              </a:spcAft>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　府内のマイボトルスポットは</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5,536</a:t>
            </a:r>
            <a:r>
              <a:rPr kumimoji="1" lang="ja-JP" altLang="en-US" sz="1200" dirty="0">
                <a:latin typeface="BIZ UDPゴシック" panose="020B0400000000000000" pitchFamily="50" charset="-128"/>
                <a:ea typeface="BIZ UDPゴシック" panose="020B0400000000000000" pitchFamily="50" charset="-128"/>
              </a:rPr>
              <a:t>か</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所</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令和</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8</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年</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1</a:t>
            </a:r>
            <a:r>
              <a:rPr kumimoji="1" lang="ja-JP" altLang="en-US" sz="1200" i="0" u="none" strike="noStrike" kern="1200" dirty="0">
                <a:effectLst/>
                <a:latin typeface="BIZ UDPゴシック" panose="020B0400000000000000" pitchFamily="50" charset="-128"/>
                <a:ea typeface="BIZ UDPゴシック" panose="020B0400000000000000" pitchFamily="50" charset="-128"/>
              </a:rPr>
              <a:t>月末時点</a:t>
            </a:r>
            <a:r>
              <a:rPr kumimoji="1" lang="en-US" altLang="ja-JP" sz="1200" i="0" u="none" strike="noStrike" kern="1200" dirty="0">
                <a:effectLst/>
                <a:latin typeface="BIZ UDPゴシック" panose="020B0400000000000000" pitchFamily="50" charset="-128"/>
                <a:ea typeface="BIZ UDPゴシック" panose="020B0400000000000000" pitchFamily="50" charset="-128"/>
              </a:rPr>
              <a:t>)</a:t>
            </a:r>
          </a:p>
          <a:p>
            <a:pPr marL="177800" indent="-92075" fontAlgn="t">
              <a:lnSpc>
                <a:spcPts val="1600"/>
              </a:lnSpc>
            </a:pPr>
            <a:r>
              <a:rPr kumimoji="1" lang="ja-JP" altLang="en-US" sz="1200" i="0" u="none" strike="noStrike" kern="1200" dirty="0">
                <a:effectLst/>
                <a:latin typeface="BIZ UDPゴシック" panose="020B0400000000000000" pitchFamily="50" charset="-128"/>
                <a:ea typeface="BIZ UDPゴシック" panose="020B0400000000000000" pitchFamily="50" charset="-128"/>
              </a:rPr>
              <a:t>・マイ容器・マイボトルの利用可能な店舗等を発信するウェブサイト「</a:t>
            </a:r>
            <a:r>
              <a:rPr lang="en-US" altLang="ja-JP" sz="1200" dirty="0">
                <a:latin typeface="BIZ UDPゴシック" panose="020B0400000000000000" pitchFamily="50" charset="-128"/>
                <a:ea typeface="BIZ UDPゴシック" panose="020B0400000000000000" pitchFamily="50" charset="-128"/>
              </a:rPr>
              <a:t>Osaka</a:t>
            </a:r>
            <a:r>
              <a:rPr lang="ja-JP" altLang="en-US" sz="1200" dirty="0">
                <a:latin typeface="BIZ UDPゴシック" panose="020B0400000000000000" pitchFamily="50" charset="-128"/>
                <a:ea typeface="BIZ UDPゴシック" panose="020B0400000000000000" pitchFamily="50" charset="-128"/>
              </a:rPr>
              <a:t>ほかさんマップ」を運営</a:t>
            </a:r>
            <a:endParaRPr lang="en-US" altLang="ja-JP" sz="1200" dirty="0">
              <a:latin typeface="BIZ UDPゴシック" panose="020B0400000000000000" pitchFamily="50" charset="-128"/>
              <a:ea typeface="BIZ UDPゴシック" panose="020B0400000000000000" pitchFamily="50" charset="-128"/>
            </a:endParaRPr>
          </a:p>
          <a:p>
            <a:pPr defTabSz="371484">
              <a:lnSpc>
                <a:spcPts val="1950"/>
              </a:lnSpc>
            </a:pPr>
            <a:endParaRPr lang="en-US" altLang="ja-JP" sz="1050" dirty="0">
              <a:latin typeface="BIZ UDPゴシック" panose="020B0400000000000000" pitchFamily="50" charset="-128"/>
              <a:ea typeface="BIZ UDPゴシック" panose="020B0400000000000000" pitchFamily="50" charset="-128"/>
            </a:endParaRPr>
          </a:p>
          <a:p>
            <a:pPr defTabSz="371484">
              <a:lnSpc>
                <a:spcPts val="1950"/>
              </a:lnSpc>
            </a:pPr>
            <a:r>
              <a:rPr lang="ja-JP" altLang="en-US" sz="1400" b="1" dirty="0">
                <a:latin typeface="BIZ UDPゴシック" panose="020B0400000000000000" pitchFamily="50" charset="-128"/>
                <a:ea typeface="BIZ UDPゴシック" panose="020B0400000000000000" pitchFamily="50" charset="-128"/>
              </a:rPr>
              <a:t>▶バイオプラスチック製品のビジネス化を推進</a:t>
            </a:r>
            <a:endParaRPr lang="en-US" altLang="ja-JP" sz="1400" b="1" dirty="0">
              <a:latin typeface="BIZ UDPゴシック" panose="020B0400000000000000" pitchFamily="50" charset="-128"/>
              <a:ea typeface="BIZ UDPゴシック" panose="020B0400000000000000" pitchFamily="50" charset="-128"/>
            </a:endParaRPr>
          </a:p>
          <a:p>
            <a:pPr marL="177800" indent="-84138" defTabSz="371484">
              <a:lnSpc>
                <a:spcPts val="1950"/>
              </a:lnSpc>
            </a:pPr>
            <a:r>
              <a:rPr lang="ja-JP" altLang="en-US" sz="1200" dirty="0">
                <a:latin typeface="BIZ UDPゴシック" panose="020B0400000000000000" pitchFamily="50" charset="-128"/>
                <a:ea typeface="BIZ UDPゴシック" panose="020B0400000000000000" pitchFamily="50" charset="-128"/>
              </a:rPr>
              <a:t>・マッチングセミナーおよび展示商談会の開催や製品開発支援事業補助を通して、バイオプラスチック製品のビジネス化を支援（令和５～７年度）</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成果</a:t>
            </a:r>
            <a:r>
              <a:rPr lang="en-US" altLang="ja-JP" sz="1200" dirty="0">
                <a:latin typeface="BIZ UDPゴシック" panose="020B0400000000000000" pitchFamily="50" charset="-128"/>
                <a:ea typeface="BIZ UDPゴシック" panose="020B0400000000000000" pitchFamily="50" charset="-128"/>
              </a:rPr>
              <a:t>】</a:t>
            </a: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・セミナー・展示商談会の開催、外部展示会への出展：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計</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回実施（令和</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・製品開発支援事業補助件数延べ</a:t>
            </a:r>
            <a:r>
              <a:rPr lang="en-US" altLang="ja-JP" sz="1200" dirty="0">
                <a:latin typeface="BIZ UDPゴシック" panose="020B0400000000000000" pitchFamily="50" charset="-128"/>
                <a:ea typeface="BIZ UDPゴシック" panose="020B0400000000000000" pitchFamily="50" charset="-128"/>
              </a:rPr>
              <a:t>18</a:t>
            </a:r>
            <a:r>
              <a:rPr lang="ja-JP"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（令和</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・支援の成果を万博会場内のリボーンチャレンジ等で　　</a:t>
            </a:r>
            <a:endParaRPr lang="en-US" altLang="ja-JP" sz="1200" dirty="0">
              <a:latin typeface="BIZ UDPゴシック" panose="020B0400000000000000" pitchFamily="50" charset="-128"/>
              <a:ea typeface="BIZ UDPゴシック" panose="020B0400000000000000" pitchFamily="50" charset="-128"/>
            </a:endParaRPr>
          </a:p>
          <a:p>
            <a:pPr marL="93663" defTabSz="371484">
              <a:lnSpc>
                <a:spcPts val="1950"/>
              </a:lnSpc>
            </a:pPr>
            <a:r>
              <a:rPr lang="ja-JP" altLang="en-US" sz="1200" dirty="0">
                <a:latin typeface="BIZ UDPゴシック" panose="020B0400000000000000" pitchFamily="50" charset="-128"/>
                <a:ea typeface="BIZ UDPゴシック" panose="020B0400000000000000" pitchFamily="50" charset="-128"/>
              </a:rPr>
              <a:t>　　披露：</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4018D36F-9E95-4B1B-9C70-CEFD47F7E90A}"/>
              </a:ext>
            </a:extLst>
          </p:cNvPr>
          <p:cNvSpPr/>
          <p:nvPr/>
        </p:nvSpPr>
        <p:spPr>
          <a:xfrm>
            <a:off x="5728621" y="6185903"/>
            <a:ext cx="3596285" cy="6358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リボーンチャレンジ「バイオプラスチックで</a:t>
            </a:r>
            <a:r>
              <a:rPr lang="en-US" altLang="ja-JP" sz="1050" dirty="0">
                <a:solidFill>
                  <a:schemeClr val="tx1"/>
                </a:solidFill>
                <a:latin typeface="BIZ UDPゴシック" panose="020B0400000000000000" pitchFamily="50" charset="-128"/>
                <a:ea typeface="BIZ UDPゴシック" panose="020B0400000000000000" pitchFamily="50" charset="-128"/>
              </a:rPr>
              <a:t>REBORN</a:t>
            </a:r>
            <a:r>
              <a:rPr lang="ja-JP" altLang="en-US" sz="105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D8767474-75C5-4B20-B040-C5F317B57C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3400" y="4144860"/>
            <a:ext cx="3366729" cy="2245697"/>
          </a:xfrm>
          <a:prstGeom prst="rect">
            <a:avLst/>
          </a:prstGeom>
        </p:spPr>
      </p:pic>
      <p:sp>
        <p:nvSpPr>
          <p:cNvPr id="10" name="正方形/長方形 9">
            <a:extLst>
              <a:ext uri="{FF2B5EF4-FFF2-40B4-BE49-F238E27FC236}">
                <a16:creationId xmlns:a16="http://schemas.microsoft.com/office/drawing/2014/main" id="{23891B48-148F-47B0-BA90-883F32E9B4E2}"/>
              </a:ext>
            </a:extLst>
          </p:cNvPr>
          <p:cNvSpPr/>
          <p:nvPr/>
        </p:nvSpPr>
        <p:spPr>
          <a:xfrm>
            <a:off x="6685775" y="1888167"/>
            <a:ext cx="3019913" cy="19453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ごみゼロアクション！～大阪春の陣～</a:t>
            </a:r>
          </a:p>
        </p:txBody>
      </p:sp>
      <p:pic>
        <p:nvPicPr>
          <p:cNvPr id="11" name="図 10">
            <a:extLst>
              <a:ext uri="{FF2B5EF4-FFF2-40B4-BE49-F238E27FC236}">
                <a16:creationId xmlns:a16="http://schemas.microsoft.com/office/drawing/2014/main" id="{616800DA-00A9-4FE7-BD29-581030A8D6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3539" y="788280"/>
            <a:ext cx="1900077" cy="1102288"/>
          </a:xfrm>
          <a:prstGeom prst="rect">
            <a:avLst/>
          </a:prstGeom>
        </p:spPr>
      </p:pic>
      <p:sp>
        <p:nvSpPr>
          <p:cNvPr id="12" name="正方形/長方形 11">
            <a:extLst>
              <a:ext uri="{FF2B5EF4-FFF2-40B4-BE49-F238E27FC236}">
                <a16:creationId xmlns:a16="http://schemas.microsoft.com/office/drawing/2014/main" id="{902060F4-7F94-4E4C-962D-A74AC0D6ABFF}"/>
              </a:ext>
            </a:extLst>
          </p:cNvPr>
          <p:cNvSpPr/>
          <p:nvPr/>
        </p:nvSpPr>
        <p:spPr>
          <a:xfrm>
            <a:off x="7030372" y="3740922"/>
            <a:ext cx="2330718" cy="15895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ロハスフェスタ万博</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マイボトル・啓発パネルの展示</a:t>
            </a:r>
          </a:p>
        </p:txBody>
      </p:sp>
      <p:sp>
        <p:nvSpPr>
          <p:cNvPr id="14" name="正方形/長方形 13">
            <a:extLst>
              <a:ext uri="{FF2B5EF4-FFF2-40B4-BE49-F238E27FC236}">
                <a16:creationId xmlns:a16="http://schemas.microsoft.com/office/drawing/2014/main" id="{D3591566-C410-4437-B24A-2A7A01FBA9A6}"/>
              </a:ext>
            </a:extLst>
          </p:cNvPr>
          <p:cNvSpPr/>
          <p:nvPr/>
        </p:nvSpPr>
        <p:spPr>
          <a:xfrm>
            <a:off x="5029883" y="2742666"/>
            <a:ext cx="2337174" cy="44722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50" dirty="0">
                <a:solidFill>
                  <a:schemeClr val="tx1"/>
                </a:solidFill>
                <a:latin typeface="BIZ UDPゴシック" panose="020B0400000000000000" pitchFamily="50" charset="-128"/>
                <a:ea typeface="BIZ UDPゴシック" panose="020B0400000000000000" pitchFamily="50" charset="-128"/>
              </a:rPr>
              <a:t>Osaka</a:t>
            </a:r>
            <a:r>
              <a:rPr lang="ja-JP" altLang="en-US" sz="1050" dirty="0">
                <a:solidFill>
                  <a:schemeClr val="tx1"/>
                </a:solidFill>
                <a:latin typeface="BIZ UDPゴシック" panose="020B0400000000000000" pitchFamily="50" charset="-128"/>
                <a:ea typeface="BIZ UDPゴシック" panose="020B0400000000000000" pitchFamily="50" charset="-128"/>
              </a:rPr>
              <a:t>ほかさんマップ</a:t>
            </a:r>
          </a:p>
        </p:txBody>
      </p:sp>
      <p:pic>
        <p:nvPicPr>
          <p:cNvPr id="15" name="図 14">
            <a:extLst>
              <a:ext uri="{FF2B5EF4-FFF2-40B4-BE49-F238E27FC236}">
                <a16:creationId xmlns:a16="http://schemas.microsoft.com/office/drawing/2014/main" id="{899140D8-0051-4C09-83C4-067F4EC632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2870" y="1028842"/>
            <a:ext cx="611589" cy="611589"/>
          </a:xfrm>
          <a:prstGeom prst="rect">
            <a:avLst/>
          </a:prstGeom>
        </p:spPr>
      </p:pic>
      <p:pic>
        <p:nvPicPr>
          <p:cNvPr id="20" name="図 19">
            <a:extLst>
              <a:ext uri="{FF2B5EF4-FFF2-40B4-BE49-F238E27FC236}">
                <a16:creationId xmlns:a16="http://schemas.microsoft.com/office/drawing/2014/main" id="{31ED6EE7-6A14-4AE6-A4B2-47DAF628B0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88699" y="925492"/>
            <a:ext cx="1223213" cy="2174600"/>
          </a:xfrm>
          <a:prstGeom prst="rect">
            <a:avLst/>
          </a:prstGeom>
        </p:spPr>
      </p:pic>
      <p:pic>
        <p:nvPicPr>
          <p:cNvPr id="21" name="図 20">
            <a:extLst>
              <a:ext uri="{FF2B5EF4-FFF2-40B4-BE49-F238E27FC236}">
                <a16:creationId xmlns:a16="http://schemas.microsoft.com/office/drawing/2014/main" id="{B19B74C7-736C-4B19-86A7-F49D2CB5AF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3856" y="2302693"/>
            <a:ext cx="1903754" cy="1321429"/>
          </a:xfrm>
          <a:prstGeom prst="rect">
            <a:avLst/>
          </a:prstGeom>
        </p:spPr>
      </p:pic>
      <p:sp>
        <p:nvSpPr>
          <p:cNvPr id="3" name="スライド番号プレースホルダー 2">
            <a:extLst>
              <a:ext uri="{FF2B5EF4-FFF2-40B4-BE49-F238E27FC236}">
                <a16:creationId xmlns:a16="http://schemas.microsoft.com/office/drawing/2014/main" id="{E68DEF4F-82A5-4748-BF39-BD04F7E113A6}"/>
              </a:ext>
            </a:extLst>
          </p:cNvPr>
          <p:cNvSpPr>
            <a:spLocks noGrp="1"/>
          </p:cNvSpPr>
          <p:nvPr>
            <p:ph type="sldNum" sz="quarter" idx="12"/>
          </p:nvPr>
        </p:nvSpPr>
        <p:spPr/>
        <p:txBody>
          <a:bodyPr/>
          <a:lstStyle/>
          <a:p>
            <a:fld id="{29F2EF1E-626E-4657-9017-205445D3C8E1}" type="slidenum">
              <a:rPr kumimoji="1" lang="ja-JP" altLang="en-US" smtClean="0"/>
              <a:t>42</a:t>
            </a:fld>
            <a:endParaRPr kumimoji="1" lang="ja-JP" altLang="en-US" dirty="0"/>
          </a:p>
        </p:txBody>
      </p:sp>
      <p:sp>
        <p:nvSpPr>
          <p:cNvPr id="16" name="楕円 15">
            <a:extLst>
              <a:ext uri="{FF2B5EF4-FFF2-40B4-BE49-F238E27FC236}">
                <a16:creationId xmlns:a16="http://schemas.microsoft.com/office/drawing/2014/main" id="{63120763-2E2E-4A4A-831B-F9E8539192C9}"/>
              </a:ext>
            </a:extLst>
          </p:cNvPr>
          <p:cNvSpPr/>
          <p:nvPr/>
        </p:nvSpPr>
        <p:spPr>
          <a:xfrm>
            <a:off x="180309" y="58182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602127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083224141"/>
              </p:ext>
            </p:extLst>
          </p:nvPr>
        </p:nvGraphicFramePr>
        <p:xfrm>
          <a:off x="301962" y="1209746"/>
          <a:ext cx="9587042" cy="5567127"/>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567127">
                <a:tc>
                  <a:txBody>
                    <a:bodyPr/>
                    <a:lstStyle/>
                    <a:p>
                      <a:pPr marL="182563" marR="0" lvl="0" indent="-182563" algn="l" defTabSz="959937" rtl="0" eaLnBrk="1" fontAlgn="auto" latinLnBrk="0" hangingPunct="1">
                        <a:lnSpc>
                          <a:spcPct val="100000"/>
                        </a:lnSpc>
                        <a:spcBef>
                          <a:spcPts val="600"/>
                        </a:spcBef>
                        <a:spcAft>
                          <a:spcPts val="0"/>
                        </a:spcAft>
                        <a:buClrTx/>
                        <a:buSzTx/>
                        <a:buFontTx/>
                        <a:buNone/>
                        <a:tabLst/>
                        <a:defRPr/>
                      </a:pPr>
                      <a:r>
                        <a:rPr kumimoji="1" lang="ja-JP" altLang="en-US" sz="120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湾奥部における</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拠点藻場創出</a:t>
                      </a:r>
                      <a:endParaRPr kumimoji="1" lang="en-US" altLang="ja-JP" sz="1200" b="1" u="none" strike="dblStrike" baseline="0" dirty="0">
                        <a:solidFill>
                          <a:schemeClr val="tx1"/>
                        </a:solidFill>
                        <a:latin typeface="BIZ UDPゴシック" panose="020B0400000000000000" pitchFamily="50" charset="-128"/>
                        <a:ea typeface="BIZ UDPゴシック" panose="020B0400000000000000" pitchFamily="50" charset="-128"/>
                      </a:endParaRPr>
                    </a:p>
                    <a:p>
                      <a:pPr marL="182563" indent="-182563">
                        <a:lnSpc>
                          <a:spcPct val="100000"/>
                        </a:lnSpc>
                        <a:spcBef>
                          <a:spcPts val="600"/>
                        </a:spcBef>
                        <a:spcAft>
                          <a:spcPts val="0"/>
                        </a:spcAft>
                        <a:buFontTx/>
                        <a:buNone/>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「大阪湾</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リンク構想」の実現に向けて</a:t>
                      </a:r>
                      <a:r>
                        <a:rPr kumimoji="1" lang="ja-JP" altLang="en-US" sz="1100" b="0" u="none" strike="noStrike" baseline="0" dirty="0">
                          <a:solidFill>
                            <a:schemeClr val="tx1"/>
                          </a:solidFill>
                          <a:latin typeface="BIZ UDPゴシック" panose="020B0400000000000000" pitchFamily="50" charset="-128"/>
                          <a:ea typeface="BIZ UDPゴシック" panose="020B0400000000000000" pitchFamily="50" charset="-128"/>
                        </a:rPr>
                        <a:t>再生・創出された</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ブルーカーボン生態系により府内の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0" i="0" u="none" strike="noStrike" kern="1200" baseline="-25000" dirty="0">
                          <a:solidFill>
                            <a:schemeClr val="tx1"/>
                          </a:solidFill>
                          <a:effectLst/>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削減に貢献</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官民連携モデルを確立し、大阪湾全域での藻場創出等拡大</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大阪湾</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リンク構想の実現に向けて、大阪湾ブルーカーボン生態系アライアンス（</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）を立ち上げ、普及啓発活動を展開し、具体的な創出に向けた基盤を構築</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万博の開催に合わせて万博会場周辺海域に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ブルーカーボン生態系を創出するため、補助事業を実施し、約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1,000㎡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の藻場創出を実施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映像コンテンツを作成し、ブルーカーボン生態系の取組を普及啓発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大阪湾奥部における藻場創出の適地調査結果及び簡易な藻場創出手法を公開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60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万博でイベントを実施し、ブルーカーボン生態系の取組について、府民等の理解・民間企業等の参入を促進</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indent="-182563"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成果を活用した企業の参入促進と府民の</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関心向上により、大阪湾</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MOBA</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リンク構想の拠点</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strike="noStrike" dirty="0">
                          <a:solidFill>
                            <a:schemeClr val="tx1"/>
                          </a:solidFill>
                          <a:latin typeface="BIZ UDPゴシック" panose="020B0400000000000000" pitchFamily="50" charset="-128"/>
                          <a:ea typeface="BIZ UDPゴシック" panose="020B0400000000000000" pitchFamily="50" charset="-128"/>
                        </a:rPr>
                        <a:t>藻</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場創出を加速化</a:t>
                      </a:r>
                    </a:p>
                    <a:p>
                      <a:pPr marL="87313" indent="-87313"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2026</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年海づくり大会等を活用したブルーカーボン普及</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啓発により府民・企業の海洋環境保全意識を向上</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・万博会場周辺藻場の維持管理とモニタリング実施により</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ブルーカーボン生態系の持続的拡大を図り、</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ブルークレジットを取得</a:t>
                      </a:r>
                      <a:endParaRPr kumimoji="1"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「大阪湾版</a:t>
                      </a:r>
                      <a:r>
                        <a:rPr kumimoji="1" lang="en-US" altLang="ja-JP" sz="110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dirty="0">
                          <a:solidFill>
                            <a:schemeClr val="tx1"/>
                          </a:solidFill>
                          <a:latin typeface="BIZ UDPゴシック" panose="020B0400000000000000" pitchFamily="50" charset="-128"/>
                          <a:ea typeface="BIZ UDPゴシック" panose="020B0400000000000000" pitchFamily="50" charset="-128"/>
                        </a:rPr>
                        <a:t>ブルークレジットの申請手引き」を作成・公開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予定（令和</a:t>
                      </a:r>
                      <a:r>
                        <a:rPr kumimoji="1" lang="en-US" altLang="ja-JP" sz="110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dirty="0">
                          <a:solidFill>
                            <a:schemeClr val="tx1"/>
                          </a:solidFill>
                          <a:latin typeface="BIZ UDPゴシック" panose="020B0400000000000000" pitchFamily="50" charset="-128"/>
                          <a:ea typeface="BIZ UDPゴシック" panose="020B0400000000000000" pitchFamily="50" charset="-128"/>
                        </a:rPr>
                        <a:t>4</a:t>
                      </a:r>
                      <a:r>
                        <a:rPr kumimoji="1" lang="ja-JP" altLang="en-US" sz="1100" dirty="0">
                          <a:solidFill>
                            <a:schemeClr val="tx1"/>
                          </a:solidFill>
                          <a:latin typeface="BIZ UDPゴシック" panose="020B0400000000000000" pitchFamily="50" charset="-128"/>
                          <a:ea typeface="BIZ UDPゴシック" panose="020B0400000000000000" pitchFamily="50" charset="-128"/>
                        </a:rPr>
                        <a:t>月頃）</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MOBA</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等を通じて大阪湾奥部での新たな拠点藻場を創出</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企業によるブルーカーボン生態系の創出等へのさらなる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財政支援、及び港湾管理者等関係機関の協力・支援体制の構築</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港湾管理者等が、管理水域においてより主体的にブルーカーボン生態系の再生や創出に取り組むような制度的方向付け及び財政措置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J</a:t>
                      </a:r>
                      <a:r>
                        <a:rPr kumimoji="1" lang="ja-JP" altLang="en-US" sz="1100" dirty="0">
                          <a:solidFill>
                            <a:schemeClr val="tx1"/>
                          </a:solidFill>
                          <a:latin typeface="BIZ UDPゴシック" panose="020B0400000000000000" pitchFamily="50" charset="-128"/>
                          <a:ea typeface="BIZ UDPゴシック" panose="020B0400000000000000" pitchFamily="50" charset="-128"/>
                        </a:rPr>
                        <a:t>ブルークレジットの認証に係る</a:t>
                      </a:r>
                      <a:r>
                        <a:rPr kumimoji="1"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1100"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吸収量の効率的なモニタリング技術の開発、及び都市港湾域も含めた広域モニタリングの実施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79986"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大阪湾</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ＭＯＢＡ</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リンク</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構想</a:t>
            </a:r>
            <a:r>
              <a:rPr kumimoji="1" lang="ja-JP" altLang="en-US"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600" b="1" u="sng" dirty="0">
              <a:solidFill>
                <a:srgbClr val="FF0000"/>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31880" y="1019187"/>
            <a:ext cx="9662615" cy="412384"/>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E4D1F88E-95AA-4580-9757-A744F5416946}"/>
              </a:ext>
            </a:extLst>
          </p:cNvPr>
          <p:cNvSpPr>
            <a:spLocks noGrp="1"/>
          </p:cNvSpPr>
          <p:nvPr>
            <p:ph type="sldNum" sz="quarter" idx="12"/>
          </p:nvPr>
        </p:nvSpPr>
        <p:spPr/>
        <p:txBody>
          <a:bodyPr/>
          <a:lstStyle/>
          <a:p>
            <a:fld id="{29F2EF1E-626E-4657-9017-205445D3C8E1}" type="slidenum">
              <a:rPr kumimoji="1" lang="ja-JP" altLang="en-US" smtClean="0"/>
              <a:t>43</a:t>
            </a:fld>
            <a:endParaRPr kumimoji="1" lang="ja-JP" altLang="en-US" dirty="0"/>
          </a:p>
        </p:txBody>
      </p:sp>
      <p:pic>
        <p:nvPicPr>
          <p:cNvPr id="17" name="図 16">
            <a:extLst>
              <a:ext uri="{FF2B5EF4-FFF2-40B4-BE49-F238E27FC236}">
                <a16:creationId xmlns:a16="http://schemas.microsoft.com/office/drawing/2014/main" id="{05A7C1BC-4F68-4FD4-8C51-AEDC31723D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2013" y="3318011"/>
            <a:ext cx="2127939" cy="1375821"/>
          </a:xfrm>
          <a:prstGeom prst="rect">
            <a:avLst/>
          </a:prstGeom>
          <a:ln w="38100">
            <a:noFill/>
          </a:ln>
        </p:spPr>
      </p:pic>
      <p:sp>
        <p:nvSpPr>
          <p:cNvPr id="18" name="テキスト ボックス 17">
            <a:extLst>
              <a:ext uri="{FF2B5EF4-FFF2-40B4-BE49-F238E27FC236}">
                <a16:creationId xmlns:a16="http://schemas.microsoft.com/office/drawing/2014/main" id="{1BF640B1-E046-4512-AEAC-E4045304D2FE}"/>
              </a:ext>
            </a:extLst>
          </p:cNvPr>
          <p:cNvSpPr txBox="1"/>
          <p:nvPr/>
        </p:nvSpPr>
        <p:spPr>
          <a:xfrm>
            <a:off x="861645" y="4655612"/>
            <a:ext cx="1315849" cy="25780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▲大阪湾</a:t>
            </a:r>
            <a:r>
              <a:rPr kumimoji="0" lang="en-US" altLang="ja-JP"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MOBA</a:t>
            </a:r>
            <a:r>
              <a:rPr kumimoji="0" lang="ja-JP" altLang="en-US" sz="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リンク構想</a:t>
            </a:r>
          </a:p>
        </p:txBody>
      </p:sp>
      <p:sp>
        <p:nvSpPr>
          <p:cNvPr id="20" name="テキスト ボックス 19">
            <a:extLst>
              <a:ext uri="{FF2B5EF4-FFF2-40B4-BE49-F238E27FC236}">
                <a16:creationId xmlns:a16="http://schemas.microsoft.com/office/drawing/2014/main" id="{F2A61171-9D4A-4BEF-A6A5-CCCC393F0FB4}"/>
              </a:ext>
            </a:extLst>
          </p:cNvPr>
          <p:cNvSpPr txBox="1"/>
          <p:nvPr/>
        </p:nvSpPr>
        <p:spPr>
          <a:xfrm>
            <a:off x="231880" y="422440"/>
            <a:ext cx="9351958" cy="646331"/>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　大阪・関西万博を契機とし、民間企業等との連携により、ブルーカーボン生態系の湾奥部における再生・創出や、湾南部や西部における保全・再生に取り組んだ。今後も取組を進め、大阪湾沿岸をブルーカーボン生態系（藻場・干潟等）の回廊（コリドー）でつなぐ「大阪湾</a:t>
            </a:r>
            <a:r>
              <a:rPr lang="en-US" altLang="ja-JP" sz="1200" dirty="0">
                <a:latin typeface="BIZ UDPゴシック" panose="020B0400000000000000" pitchFamily="50" charset="-128"/>
                <a:ea typeface="BIZ UDPゴシック" panose="020B0400000000000000" pitchFamily="50" charset="-128"/>
              </a:rPr>
              <a:t>MOBA</a:t>
            </a:r>
            <a:r>
              <a:rPr lang="ja-JP" altLang="en-US" sz="1200" dirty="0">
                <a:latin typeface="BIZ UDPゴシック" panose="020B0400000000000000" pitchFamily="50" charset="-128"/>
                <a:ea typeface="BIZ UDPゴシック" panose="020B0400000000000000" pitchFamily="50" charset="-128"/>
              </a:rPr>
              <a:t>リンク構想」の実現をめざす。</a:t>
            </a:r>
            <a:r>
              <a:rPr lang="en-US" altLang="ja-JP" sz="1200" dirty="0">
                <a:latin typeface="BIZ UDPゴシック" panose="020B0400000000000000" pitchFamily="50" charset="-128"/>
                <a:ea typeface="BIZ UDPゴシック" panose="020B0400000000000000" pitchFamily="50" charset="-128"/>
              </a:rPr>
              <a:t>	</a:t>
            </a:r>
            <a:endParaRPr lang="ja-JP" altLang="en-US" sz="1200" dirty="0"/>
          </a:p>
        </p:txBody>
      </p:sp>
    </p:spTree>
    <p:extLst>
      <p:ext uri="{BB962C8B-B14F-4D97-AF65-F5344CB8AC3E}">
        <p14:creationId xmlns:p14="http://schemas.microsoft.com/office/powerpoint/2010/main" val="2010056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④　大阪湾</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ＭＯＢＡ</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リンク</a:t>
            </a:r>
            <a:r>
              <a:rPr kumimoji="1" lang="zh-TW"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構想</a:t>
            </a:r>
            <a:r>
              <a:rPr kumimoji="1" lang="ja-JP" altLang="en-US"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600"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05224"/>
            <a:ext cx="47112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89996"/>
            <a:ext cx="9311428" cy="174258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大阪湾</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リンク構想の実現に向けて、大阪湾ブルーカーボン生態系アライアンス（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MOBA</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）を立ち上げ、普及啓発活動を展開し、具体的な創出に向けた基盤を構築</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万博の開催に合わせて万博会場周辺海域にブルーカーボン生態系を創出するため、補助事業を実施し、約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1,000㎡</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の藻場創出を実施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映像コンテンツを作成し、ブルーカーボン生態系の取組を普及啓発</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大阪湾奥部における藻場創出の適地調査結果及び簡易な藻場創出手法を公開</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万博でイベントを実施し、</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ブルーカーボン生態系の取組について、府民等の理解・民間企業等の</a:t>
            </a:r>
            <a:r>
              <a:rPr kumimoji="1" lang="ja-JP" altLang="en-US" sz="1400" b="0" dirty="0">
                <a:solidFill>
                  <a:prstClr val="black"/>
                </a:solidFill>
                <a:latin typeface="BIZ UDPゴシック" panose="020B0400000000000000" pitchFamily="50" charset="-128"/>
                <a:ea typeface="BIZ UDPゴシック" panose="020B0400000000000000" pitchFamily="50" charset="-128"/>
              </a:rPr>
              <a:t>参入を促進</a:t>
            </a:r>
            <a:endParaRPr kumimoji="1" lang="en-US" altLang="ja-JP" sz="1400" b="0" dirty="0">
              <a:solidFill>
                <a:prstClr val="black"/>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官民連携モデルを確立し、大阪湾全域での藻場創出拡大</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69602" y="3667992"/>
            <a:ext cx="5920927" cy="3477875"/>
          </a:xfrm>
          <a:prstGeom prst="rect">
            <a:avLst/>
          </a:prstGeom>
          <a:noFill/>
        </p:spPr>
        <p:txBody>
          <a:bodyPr wrap="square">
            <a:spAutoFit/>
          </a:bodyPr>
          <a:lstStyle/>
          <a:p>
            <a:r>
              <a:rPr kumimoji="1" lang="ja-JP" altLang="en-US" sz="1400" b="1" dirty="0">
                <a:latin typeface="BIZ UDPゴシック" panose="020B0400000000000000" pitchFamily="50" charset="-128"/>
                <a:ea typeface="BIZ UDPゴシック" panose="020B0400000000000000" pitchFamily="50" charset="-128"/>
              </a:rPr>
              <a:t>▶大阪湾奥部におけるブルーカーボン生態系の創出</a:t>
            </a:r>
            <a:endParaRPr kumimoji="1" lang="en-US" altLang="ja-JP" sz="1400" b="1" dirty="0">
              <a:latin typeface="BIZ UDPゴシック" panose="020B0400000000000000" pitchFamily="50" charset="-128"/>
              <a:ea typeface="BIZ UDPゴシック" panose="020B0400000000000000" pitchFamily="50" charset="-128"/>
            </a:endParaRPr>
          </a:p>
          <a:p>
            <a:pPr marL="177800" indent="-92075"/>
            <a:r>
              <a:rPr lang="ja-JP" altLang="en-US" sz="1200" dirty="0">
                <a:latin typeface="BIZ UDPゴシック" panose="020B0400000000000000" pitchFamily="50" charset="-128"/>
                <a:ea typeface="BIZ UDPゴシック" panose="020B0400000000000000" pitchFamily="50" charset="-128"/>
              </a:rPr>
              <a:t>・万博の会場対岸にある人工護岸（咲洲西護岸）において、民間事業者からの技術</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提案の公募により、令和６年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年１月に海藻が着生しやすい基質等を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護岸前面の消波ブロックに設置</a:t>
            </a:r>
            <a:endParaRPr lang="en-US" altLang="ja-JP" sz="1200" dirty="0">
              <a:latin typeface="BIZ UDPゴシック" panose="020B0400000000000000" pitchFamily="50" charset="-128"/>
              <a:ea typeface="BIZ UDPゴシック" panose="020B0400000000000000" pitchFamily="50" charset="-128"/>
            </a:endParaRPr>
          </a:p>
          <a:p>
            <a:pPr marL="177800" indent="-92075"/>
            <a:r>
              <a:rPr lang="ja-JP" altLang="en-US" sz="1200" dirty="0">
                <a:latin typeface="BIZ UDPゴシック" panose="020B0400000000000000" pitchFamily="50" charset="-128"/>
                <a:ea typeface="BIZ UDPゴシック" panose="020B0400000000000000" pitchFamily="50" charset="-128"/>
              </a:rPr>
              <a:t>・令和７年３月～５月にモニタリングを実施し、約</a:t>
            </a:r>
            <a:r>
              <a:rPr lang="en-US" altLang="ja-JP" sz="1200" dirty="0">
                <a:latin typeface="BIZ UDPゴシック" panose="020B0400000000000000" pitchFamily="50" charset="-128"/>
                <a:ea typeface="BIZ UDPゴシック" panose="020B0400000000000000" pitchFamily="50" charset="-128"/>
              </a:rPr>
              <a:t>1,000</a:t>
            </a:r>
            <a:r>
              <a:rPr lang="ja-JP" altLang="en-US" sz="1200" dirty="0">
                <a:latin typeface="BIZ UDPゴシック" panose="020B0400000000000000" pitchFamily="50" charset="-128"/>
                <a:ea typeface="BIZ UDPゴシック" panose="020B0400000000000000" pitchFamily="50" charset="-128"/>
              </a:rPr>
              <a:t>㎡の藻場の創出を確認</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▶万博会場での情報発信による府民等への理解促進</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　ヘルスケアパビリオン リボーンステージ</a:t>
            </a: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日）</a:t>
            </a:r>
          </a:p>
          <a:p>
            <a:pPr marL="182563" indent="-92075"/>
            <a:r>
              <a:rPr kumimoji="1" lang="ja-JP" altLang="en-US" sz="1200" dirty="0">
                <a:latin typeface="BIZ UDPゴシック" panose="020B0400000000000000" pitchFamily="50" charset="-128"/>
                <a:ea typeface="BIZ UDPゴシック" panose="020B0400000000000000" pitchFamily="50" charset="-128"/>
              </a:rPr>
              <a:t>・大学生等のプレゼンにより、「大阪湾</a:t>
            </a:r>
            <a:r>
              <a:rPr kumimoji="1" lang="en-US" altLang="ja-JP" sz="1200" dirty="0">
                <a:latin typeface="BIZ UDPゴシック" panose="020B0400000000000000" pitchFamily="50" charset="-128"/>
                <a:ea typeface="BIZ UDPゴシック" panose="020B0400000000000000" pitchFamily="50" charset="-128"/>
              </a:rPr>
              <a:t>MOBA</a:t>
            </a:r>
            <a:r>
              <a:rPr kumimoji="1" lang="ja-JP" altLang="en-US" sz="1200" dirty="0">
                <a:latin typeface="BIZ UDPゴシック" panose="020B0400000000000000" pitchFamily="50" charset="-128"/>
                <a:ea typeface="BIZ UDPゴシック" panose="020B0400000000000000" pitchFamily="50" charset="-128"/>
              </a:rPr>
              <a:t>リンク構想」の実現に向けた今後の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取組指針となる「おおさかブルーカーボン宣言」を決定</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・大阪湾ブルーカーボン生態系アライアンス（</a:t>
            </a:r>
            <a:r>
              <a:rPr kumimoji="1" lang="en-US" altLang="ja-JP" sz="1200" dirty="0">
                <a:latin typeface="BIZ UDPゴシック" panose="020B0400000000000000" pitchFamily="50" charset="-128"/>
                <a:ea typeface="BIZ UDPゴシック" panose="020B0400000000000000" pitchFamily="50" charset="-128"/>
              </a:rPr>
              <a:t>MOBA</a:t>
            </a:r>
            <a:r>
              <a:rPr kumimoji="1" lang="ja-JP" altLang="en-US" sz="1200" dirty="0">
                <a:latin typeface="BIZ UDPゴシック" panose="020B0400000000000000" pitchFamily="50" charset="-128"/>
                <a:ea typeface="BIZ UDPゴシック" panose="020B0400000000000000" pitchFamily="50" charset="-128"/>
              </a:rPr>
              <a:t>）の理念を広く発信する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シンボルとしてロゴマークを発表</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・大阪湾奥部での藻場創出技術の展示等を実施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b="1" dirty="0">
                <a:latin typeface="BIZ UDPゴシック" panose="020B0400000000000000" pitchFamily="50" charset="-128"/>
                <a:ea typeface="BIZ UDPゴシック" panose="020B0400000000000000" pitchFamily="50" charset="-128"/>
              </a:rPr>
              <a:t>ブルーオーシャン・ドーム</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未来の大阪湾の環境を子どもたちと吉村大阪府知事が一緒に考えるイベントを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開催（</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ブルーカーボン生態系の重要性や大阪湾での取組をトークセッション等を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交えながら紹介するイベントを実施（</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26</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9893D927-DFAE-41C2-8D14-8F9F3A731E42}"/>
              </a:ext>
            </a:extLst>
          </p:cNvPr>
          <p:cNvSpPr/>
          <p:nvPr/>
        </p:nvSpPr>
        <p:spPr>
          <a:xfrm>
            <a:off x="6095986" y="4813448"/>
            <a:ext cx="1743867" cy="18084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大阪湾奥部での</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ブルーカーボン生態系創出</a:t>
            </a:r>
          </a:p>
        </p:txBody>
      </p:sp>
      <p:sp>
        <p:nvSpPr>
          <p:cNvPr id="22" name="正方形/長方形 21">
            <a:extLst>
              <a:ext uri="{FF2B5EF4-FFF2-40B4-BE49-F238E27FC236}">
                <a16:creationId xmlns:a16="http://schemas.microsoft.com/office/drawing/2014/main" id="{5C5DB76C-3429-4CAC-B10A-773C399490EF}"/>
              </a:ext>
            </a:extLst>
          </p:cNvPr>
          <p:cNvSpPr/>
          <p:nvPr/>
        </p:nvSpPr>
        <p:spPr>
          <a:xfrm>
            <a:off x="6085951" y="6689147"/>
            <a:ext cx="1743867" cy="1808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子どもたちと知事による</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イベント</a:t>
            </a:r>
            <a:endParaRPr lang="en-US" altLang="ja-JP" sz="1000" dirty="0">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5EA516B0-CAEB-4996-A86D-82B83732225F}"/>
              </a:ext>
            </a:extLst>
          </p:cNvPr>
          <p:cNvSpPr/>
          <p:nvPr/>
        </p:nvSpPr>
        <p:spPr>
          <a:xfrm>
            <a:off x="7869578" y="6599776"/>
            <a:ext cx="1743867" cy="37144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ブルーカーボン生態系</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の取組紹介</a:t>
            </a:r>
            <a:endParaRPr lang="en-US" altLang="ja-JP" sz="1000" dirty="0">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1E2F42E1-621E-4C4C-95E3-FBA6AC8A5E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8318" y="3457510"/>
            <a:ext cx="1659204" cy="1247521"/>
          </a:xfrm>
          <a:prstGeom prst="rect">
            <a:avLst/>
          </a:prstGeom>
        </p:spPr>
      </p:pic>
      <p:pic>
        <p:nvPicPr>
          <p:cNvPr id="31" name="図 30">
            <a:extLst>
              <a:ext uri="{FF2B5EF4-FFF2-40B4-BE49-F238E27FC236}">
                <a16:creationId xmlns:a16="http://schemas.microsoft.com/office/drawing/2014/main" id="{0E9ECC5B-5077-4FB5-8100-B2929186A7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842" y="5245528"/>
            <a:ext cx="1846054" cy="1384541"/>
          </a:xfrm>
          <a:prstGeom prst="rect">
            <a:avLst/>
          </a:prstGeom>
        </p:spPr>
      </p:pic>
      <p:pic>
        <p:nvPicPr>
          <p:cNvPr id="32" name="図 31">
            <a:extLst>
              <a:ext uri="{FF2B5EF4-FFF2-40B4-BE49-F238E27FC236}">
                <a16:creationId xmlns:a16="http://schemas.microsoft.com/office/drawing/2014/main" id="{5809AC54-9F3A-4B52-96CE-ED7BB1EF58CF}"/>
              </a:ext>
            </a:extLst>
          </p:cNvPr>
          <p:cNvPicPr/>
          <p:nvPr/>
        </p:nvPicPr>
        <p:blipFill>
          <a:blip r:embed="rId5" cstate="email">
            <a:extLst>
              <a:ext uri="{28A0092B-C50C-407E-A947-70E740481C1C}">
                <a14:useLocalDpi xmlns:a14="http://schemas.microsoft.com/office/drawing/2010/main"/>
              </a:ext>
            </a:extLst>
          </a:blip>
          <a:stretch>
            <a:fillRect/>
          </a:stretch>
        </p:blipFill>
        <p:spPr>
          <a:xfrm>
            <a:off x="6138318" y="5249311"/>
            <a:ext cx="1659204" cy="1380758"/>
          </a:xfrm>
          <a:prstGeom prst="rect">
            <a:avLst/>
          </a:prstGeom>
        </p:spPr>
      </p:pic>
      <p:sp>
        <p:nvSpPr>
          <p:cNvPr id="33" name="正方形/長方形 32">
            <a:extLst>
              <a:ext uri="{FF2B5EF4-FFF2-40B4-BE49-F238E27FC236}">
                <a16:creationId xmlns:a16="http://schemas.microsoft.com/office/drawing/2014/main" id="{45ACB76A-F9FB-4048-BFB8-AE3EB4A97DD6}"/>
              </a:ext>
            </a:extLst>
          </p:cNvPr>
          <p:cNvSpPr/>
          <p:nvPr/>
        </p:nvSpPr>
        <p:spPr>
          <a:xfrm>
            <a:off x="8000516" y="4813448"/>
            <a:ext cx="1652890" cy="23157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「おおさかブルーカーボン宣言」の決定</a:t>
            </a:r>
          </a:p>
        </p:txBody>
      </p:sp>
      <p:pic>
        <p:nvPicPr>
          <p:cNvPr id="34" name="図 33">
            <a:extLst>
              <a:ext uri="{FF2B5EF4-FFF2-40B4-BE49-F238E27FC236}">
                <a16:creationId xmlns:a16="http://schemas.microsoft.com/office/drawing/2014/main" id="{962BBE0F-E5E0-4E95-ABB3-25865017FF4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52842" y="3457510"/>
            <a:ext cx="1777340" cy="1247521"/>
          </a:xfrm>
          <a:prstGeom prst="rect">
            <a:avLst/>
          </a:prstGeom>
        </p:spPr>
      </p:pic>
      <p:sp>
        <p:nvSpPr>
          <p:cNvPr id="3" name="スライド番号プレースホルダー 2">
            <a:extLst>
              <a:ext uri="{FF2B5EF4-FFF2-40B4-BE49-F238E27FC236}">
                <a16:creationId xmlns:a16="http://schemas.microsoft.com/office/drawing/2014/main" id="{3BC349F3-A4A7-43C7-862E-13E63FE0D7E6}"/>
              </a:ext>
            </a:extLst>
          </p:cNvPr>
          <p:cNvSpPr>
            <a:spLocks noGrp="1"/>
          </p:cNvSpPr>
          <p:nvPr>
            <p:ph type="sldNum" sz="quarter" idx="12"/>
          </p:nvPr>
        </p:nvSpPr>
        <p:spPr>
          <a:xfrm>
            <a:off x="8890000" y="6779568"/>
            <a:ext cx="1190625" cy="383297"/>
          </a:xfrm>
        </p:spPr>
        <p:txBody>
          <a:bodyPr/>
          <a:lstStyle/>
          <a:p>
            <a:fld id="{29F2EF1E-626E-4657-9017-205445D3C8E1}" type="slidenum">
              <a:rPr kumimoji="1" lang="ja-JP" altLang="en-US" smtClean="0"/>
              <a:t>44</a:t>
            </a:fld>
            <a:endParaRPr kumimoji="1" lang="ja-JP" altLang="en-US" dirty="0"/>
          </a:p>
        </p:txBody>
      </p:sp>
      <p:sp>
        <p:nvSpPr>
          <p:cNvPr id="18" name="楕円 17">
            <a:extLst>
              <a:ext uri="{FF2B5EF4-FFF2-40B4-BE49-F238E27FC236}">
                <a16:creationId xmlns:a16="http://schemas.microsoft.com/office/drawing/2014/main" id="{7734F26A-42CE-409B-B3D1-9BD0CE52A233}"/>
              </a:ext>
            </a:extLst>
          </p:cNvPr>
          <p:cNvSpPr/>
          <p:nvPr/>
        </p:nvSpPr>
        <p:spPr>
          <a:xfrm>
            <a:off x="132201" y="87457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9" name="楕円 18">
            <a:extLst>
              <a:ext uri="{FF2B5EF4-FFF2-40B4-BE49-F238E27FC236}">
                <a16:creationId xmlns:a16="http://schemas.microsoft.com/office/drawing/2014/main" id="{268A6C60-D59F-4830-8F85-15419BED741F}"/>
              </a:ext>
            </a:extLst>
          </p:cNvPr>
          <p:cNvSpPr/>
          <p:nvPr/>
        </p:nvSpPr>
        <p:spPr>
          <a:xfrm>
            <a:off x="180308" y="327207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595349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1" y="2422768"/>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４　スマートシティ・スタートアップ</a:t>
            </a:r>
            <a:endParaRPr kumimoji="1" lang="en-US" altLang="ja-JP"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889915" y="4510768"/>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スマートシティ</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スタートアップ（ビジネス交流含む）</a:t>
            </a:r>
          </a:p>
        </p:txBody>
      </p:sp>
      <p:sp>
        <p:nvSpPr>
          <p:cNvPr id="2" name="スライド番号プレースホルダー 1">
            <a:extLst>
              <a:ext uri="{FF2B5EF4-FFF2-40B4-BE49-F238E27FC236}">
                <a16:creationId xmlns:a16="http://schemas.microsoft.com/office/drawing/2014/main" id="{03E8766C-0696-44F4-9E26-264D9CA02BC3}"/>
              </a:ext>
            </a:extLst>
          </p:cNvPr>
          <p:cNvSpPr>
            <a:spLocks noGrp="1"/>
          </p:cNvSpPr>
          <p:nvPr>
            <p:ph type="sldNum" sz="quarter" idx="12"/>
          </p:nvPr>
        </p:nvSpPr>
        <p:spPr/>
        <p:txBody>
          <a:bodyPr/>
          <a:lstStyle/>
          <a:p>
            <a:fld id="{29F2EF1E-626E-4657-9017-205445D3C8E1}" type="slidenum">
              <a:rPr kumimoji="1" lang="ja-JP" altLang="en-US" smtClean="0"/>
              <a:t>45</a:t>
            </a:fld>
            <a:endParaRPr kumimoji="1" lang="ja-JP" altLang="en-US" dirty="0"/>
          </a:p>
        </p:txBody>
      </p:sp>
    </p:spTree>
    <p:extLst>
      <p:ext uri="{BB962C8B-B14F-4D97-AF65-F5344CB8AC3E}">
        <p14:creationId xmlns:p14="http://schemas.microsoft.com/office/powerpoint/2010/main" val="915478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A5665A1A-8615-4B9D-9FD9-6A758ECE3A59}"/>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24F17A2F-BE7F-41B3-8BA7-3FF8FBA3ED32}"/>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BAB072B9-B3B0-41FF-AF29-D1C4B555D550}"/>
              </a:ext>
            </a:extLst>
          </p:cNvPr>
          <p:cNvSpPr/>
          <p:nvPr/>
        </p:nvSpPr>
        <p:spPr>
          <a:xfrm>
            <a:off x="982278" y="1418477"/>
            <a:ext cx="8350489" cy="28128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30DD0F3B-1EE5-4D46-841F-3D4F4F3EE91C}"/>
              </a:ext>
            </a:extLst>
          </p:cNvPr>
          <p:cNvSpPr/>
          <p:nvPr/>
        </p:nvSpPr>
        <p:spPr>
          <a:xfrm>
            <a:off x="412707" y="706091"/>
            <a:ext cx="486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「スマートシティ</a:t>
            </a:r>
            <a:r>
              <a:rPr kumimoji="1" lang="ja-JP" altLang="en-US" sz="1400" dirty="0">
                <a:solidFill>
                  <a:prstClr val="white"/>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スタートアップ」分野における未来社会の姿</a:t>
            </a:r>
          </a:p>
        </p:txBody>
      </p:sp>
      <p:sp>
        <p:nvSpPr>
          <p:cNvPr id="78" name="角丸四角形 9">
            <a:extLst>
              <a:ext uri="{FF2B5EF4-FFF2-40B4-BE49-F238E27FC236}">
                <a16:creationId xmlns:a16="http://schemas.microsoft.com/office/drawing/2014/main" id="{1698A09E-87AB-4793-B3AB-AF8717E6ADBC}"/>
              </a:ext>
            </a:extLst>
          </p:cNvPr>
          <p:cNvSpPr/>
          <p:nvPr/>
        </p:nvSpPr>
        <p:spPr>
          <a:xfrm>
            <a:off x="1207867" y="4329807"/>
            <a:ext cx="7632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世界に伍するスタートアップ・エコシステムの拠点を形成</a:t>
            </a:r>
          </a:p>
        </p:txBody>
      </p:sp>
      <p:pic>
        <p:nvPicPr>
          <p:cNvPr id="79" name="図 78">
            <a:extLst>
              <a:ext uri="{FF2B5EF4-FFF2-40B4-BE49-F238E27FC236}">
                <a16:creationId xmlns:a16="http://schemas.microsoft.com/office/drawing/2014/main" id="{BAAA5D59-8B40-4F7B-BDD3-2D3FAE373D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9128" y="5195047"/>
            <a:ext cx="2569624" cy="1173554"/>
          </a:xfrm>
          <a:prstGeom prst="rect">
            <a:avLst/>
          </a:prstGeom>
        </p:spPr>
      </p:pic>
      <p:sp>
        <p:nvSpPr>
          <p:cNvPr id="80" name="正方形/長方形 79">
            <a:extLst>
              <a:ext uri="{FF2B5EF4-FFF2-40B4-BE49-F238E27FC236}">
                <a16:creationId xmlns:a16="http://schemas.microsoft.com/office/drawing/2014/main" id="{913FD3AC-6883-4F5A-99CC-D75498B9D430}"/>
              </a:ext>
            </a:extLst>
          </p:cNvPr>
          <p:cNvSpPr/>
          <p:nvPr/>
        </p:nvSpPr>
        <p:spPr>
          <a:xfrm>
            <a:off x="3547561" y="6341969"/>
            <a:ext cx="2232422" cy="267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オール大阪でスタートアップを支援</a:t>
            </a:r>
          </a:p>
        </p:txBody>
      </p:sp>
      <p:sp>
        <p:nvSpPr>
          <p:cNvPr id="81" name="角丸四角形 12">
            <a:extLst>
              <a:ext uri="{FF2B5EF4-FFF2-40B4-BE49-F238E27FC236}">
                <a16:creationId xmlns:a16="http://schemas.microsoft.com/office/drawing/2014/main" id="{071932EA-F99B-49CF-85B1-4C5A9372306A}"/>
              </a:ext>
            </a:extLst>
          </p:cNvPr>
          <p:cNvSpPr/>
          <p:nvPr/>
        </p:nvSpPr>
        <p:spPr>
          <a:xfrm>
            <a:off x="1207867" y="1845137"/>
            <a:ext cx="7632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デジタルサービスの広がりにより、便利で快適にいきいきと生活できる未来社会の実現</a:t>
            </a:r>
          </a:p>
        </p:txBody>
      </p:sp>
      <p:sp>
        <p:nvSpPr>
          <p:cNvPr id="82" name="テキスト ボックス 81">
            <a:extLst>
              <a:ext uri="{FF2B5EF4-FFF2-40B4-BE49-F238E27FC236}">
                <a16:creationId xmlns:a16="http://schemas.microsoft.com/office/drawing/2014/main" id="{EC18C2BA-5F04-44B5-A973-68A8E1CF13FE}"/>
              </a:ext>
            </a:extLst>
          </p:cNvPr>
          <p:cNvSpPr txBox="1"/>
          <p:nvPr/>
        </p:nvSpPr>
        <p:spPr>
          <a:xfrm>
            <a:off x="1355342" y="2447999"/>
            <a:ext cx="5665577" cy="276999"/>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住民の</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a:t>
            </a:r>
            <a:r>
              <a:rPr lang="en-US" altLang="ja-JP" sz="1200" u="none" strike="noStrike" dirty="0">
                <a:solidFill>
                  <a:prstClr val="black"/>
                </a:solidFill>
                <a:latin typeface="BIZ UDPゴシック" panose="020B0400000000000000" pitchFamily="50" charset="-128"/>
                <a:ea typeface="BIZ UDPゴシック" panose="020B0400000000000000" pitchFamily="50" charset="-128"/>
              </a:rPr>
              <a:t>O</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向上をめざし、多様なデジタルサービスを普及。</a:t>
            </a:r>
          </a:p>
        </p:txBody>
      </p:sp>
      <p:pic>
        <p:nvPicPr>
          <p:cNvPr id="83" name="図 82">
            <a:extLst>
              <a:ext uri="{FF2B5EF4-FFF2-40B4-BE49-F238E27FC236}">
                <a16:creationId xmlns:a16="http://schemas.microsoft.com/office/drawing/2014/main" id="{037CFA9C-DBF1-49E2-A975-1D8C5F77A4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68544">
            <a:off x="5491816" y="4994022"/>
            <a:ext cx="1470495" cy="1101501"/>
          </a:xfrm>
          <a:prstGeom prst="rect">
            <a:avLst/>
          </a:prstGeom>
        </p:spPr>
      </p:pic>
      <p:pic>
        <p:nvPicPr>
          <p:cNvPr id="84" name="図 83">
            <a:extLst>
              <a:ext uri="{FF2B5EF4-FFF2-40B4-BE49-F238E27FC236}">
                <a16:creationId xmlns:a16="http://schemas.microsoft.com/office/drawing/2014/main" id="{C1205580-B748-4460-9764-EAA690226E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664983" flipV="1">
            <a:off x="2151465" y="5097454"/>
            <a:ext cx="1107281" cy="1484873"/>
          </a:xfrm>
          <a:prstGeom prst="rect">
            <a:avLst/>
          </a:prstGeom>
        </p:spPr>
      </p:pic>
      <p:sp>
        <p:nvSpPr>
          <p:cNvPr id="85" name="テキスト ボックス 84">
            <a:extLst>
              <a:ext uri="{FF2B5EF4-FFF2-40B4-BE49-F238E27FC236}">
                <a16:creationId xmlns:a16="http://schemas.microsoft.com/office/drawing/2014/main" id="{C9E72753-5961-406A-B2F2-F3EFDFA8E8CD}"/>
              </a:ext>
            </a:extLst>
          </p:cNvPr>
          <p:cNvSpPr txBox="1"/>
          <p:nvPr/>
        </p:nvSpPr>
        <p:spPr>
          <a:xfrm>
            <a:off x="1207867" y="6032849"/>
            <a:ext cx="2279521" cy="261610"/>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国内外からの投資を促進</a:t>
            </a:r>
          </a:p>
        </p:txBody>
      </p:sp>
      <p:sp>
        <p:nvSpPr>
          <p:cNvPr id="86" name="テキスト ボックス 85">
            <a:extLst>
              <a:ext uri="{FF2B5EF4-FFF2-40B4-BE49-F238E27FC236}">
                <a16:creationId xmlns:a16="http://schemas.microsoft.com/office/drawing/2014/main" id="{3EAB444D-0C81-4A50-8B82-42E5AA8E1BE6}"/>
              </a:ext>
            </a:extLst>
          </p:cNvPr>
          <p:cNvSpPr txBox="1"/>
          <p:nvPr/>
        </p:nvSpPr>
        <p:spPr>
          <a:xfrm>
            <a:off x="6044691" y="4877494"/>
            <a:ext cx="2954165" cy="430887"/>
          </a:xfrm>
          <a:prstGeom prst="rect">
            <a:avLst/>
          </a:prstGeom>
          <a:noFill/>
        </p:spPr>
        <p:txBody>
          <a:bodyPr wrap="square" rtlCol="0">
            <a:spAutoFit/>
          </a:bodyPr>
          <a:lstStyle/>
          <a:p>
            <a:pPr marL="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大阪・関西を、優れた技術シーズを有する世界トップレベルのスタートアップ集積拠点に</a:t>
            </a:r>
          </a:p>
        </p:txBody>
      </p:sp>
      <p:sp>
        <p:nvSpPr>
          <p:cNvPr id="87" name="テキスト ボックス 86">
            <a:extLst>
              <a:ext uri="{FF2B5EF4-FFF2-40B4-BE49-F238E27FC236}">
                <a16:creationId xmlns:a16="http://schemas.microsoft.com/office/drawing/2014/main" id="{72485F0B-2768-4D1F-AF9A-6194BB21BAAE}"/>
              </a:ext>
            </a:extLst>
          </p:cNvPr>
          <p:cNvSpPr txBox="1"/>
          <p:nvPr/>
        </p:nvSpPr>
        <p:spPr>
          <a:xfrm>
            <a:off x="1447643" y="2724859"/>
            <a:ext cx="4324708" cy="815608"/>
          </a:xfrm>
          <a:prstGeom prst="rect">
            <a:avLst/>
          </a:prstGeom>
          <a:noFill/>
        </p:spPr>
        <p:txBody>
          <a:bodyPr wrap="square" rtlCol="0">
            <a:spAutoFit/>
          </a:bodyPr>
          <a:lstStyle/>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健康、医療、介護など様々な分野のサービスを繋ぎ高度化を図る次世代</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PHR</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により、豊かに暮らす健康長寿社会を実現。</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・自動運転や関西広域での</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の展開を通じ、ストレスフリーな</a:t>
            </a:r>
            <a:b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最適移動社会を実現。</a:t>
            </a:r>
          </a:p>
        </p:txBody>
      </p:sp>
      <p:pic>
        <p:nvPicPr>
          <p:cNvPr id="88" name="図 87">
            <a:extLst>
              <a:ext uri="{FF2B5EF4-FFF2-40B4-BE49-F238E27FC236}">
                <a16:creationId xmlns:a16="http://schemas.microsoft.com/office/drawing/2014/main" id="{E895A8B0-80EF-4301-B92D-F136BAC74D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4652" y="2281294"/>
            <a:ext cx="1903441" cy="1403789"/>
          </a:xfrm>
          <a:prstGeom prst="rect">
            <a:avLst/>
          </a:prstGeom>
        </p:spPr>
      </p:pic>
      <p:pic>
        <p:nvPicPr>
          <p:cNvPr id="89" name="図 88">
            <a:extLst>
              <a:ext uri="{FF2B5EF4-FFF2-40B4-BE49-F238E27FC236}">
                <a16:creationId xmlns:a16="http://schemas.microsoft.com/office/drawing/2014/main" id="{DA0D705A-35D4-46F3-95D1-7254FE374D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34546" y="3176713"/>
            <a:ext cx="1664310" cy="1056506"/>
          </a:xfrm>
          <a:prstGeom prst="rect">
            <a:avLst/>
          </a:prstGeom>
          <a:effectLst>
            <a:softEdge rad="31750"/>
          </a:effectLst>
        </p:spPr>
      </p:pic>
      <p:sp>
        <p:nvSpPr>
          <p:cNvPr id="91" name="テキスト ボックス 90">
            <a:extLst>
              <a:ext uri="{FF2B5EF4-FFF2-40B4-BE49-F238E27FC236}">
                <a16:creationId xmlns:a16="http://schemas.microsoft.com/office/drawing/2014/main" id="{893F49A4-39A2-4B6B-8EB8-C4A7BFC995F2}"/>
              </a:ext>
            </a:extLst>
          </p:cNvPr>
          <p:cNvSpPr txBox="1"/>
          <p:nvPr/>
        </p:nvSpPr>
        <p:spPr>
          <a:xfrm>
            <a:off x="2541507" y="1074262"/>
            <a:ext cx="5232030" cy="646331"/>
          </a:xfrm>
          <a:prstGeom prst="rect">
            <a:avLst/>
          </a:prstGeom>
          <a:noFill/>
        </p:spPr>
        <p:txBody>
          <a:bodyPr wrap="square" rtlCol="0">
            <a:spAutoFit/>
          </a:bodyPr>
          <a:lstStyle/>
          <a:p>
            <a:pPr marL="108000" marR="0" lvl="0" indent="-82691" algn="ctr"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先端技術を駆使したスマートシティの実現</a:t>
            </a:r>
            <a:endParaRPr kumimoji="0" lang="en-US" altLang="ja-JP"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82691" algn="ctr"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BIZ UDPゴシック" panose="020B0400000000000000" pitchFamily="50" charset="-128"/>
                <a:ea typeface="BIZ UDPゴシック" panose="020B0400000000000000" pitchFamily="50" charset="-128"/>
              </a:rPr>
              <a:t>スタートアップ・エコシステムの拠点形成</a:t>
            </a:r>
            <a:endParaRPr kumimoji="0" lang="ja-JP" altLang="en-US"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スライド番号プレースホルダー 1">
            <a:extLst>
              <a:ext uri="{FF2B5EF4-FFF2-40B4-BE49-F238E27FC236}">
                <a16:creationId xmlns:a16="http://schemas.microsoft.com/office/drawing/2014/main" id="{CAE32649-D5AD-40C4-A740-B80B6410956C}"/>
              </a:ext>
            </a:extLst>
          </p:cNvPr>
          <p:cNvSpPr>
            <a:spLocks noGrp="1"/>
          </p:cNvSpPr>
          <p:nvPr>
            <p:ph type="sldNum" sz="quarter" idx="4"/>
          </p:nvPr>
        </p:nvSpPr>
        <p:spPr>
          <a:xfrm>
            <a:off x="7768093" y="6796830"/>
            <a:ext cx="2268141" cy="383297"/>
          </a:xfrm>
        </p:spPr>
        <p:txBody>
          <a:bodyPr/>
          <a:lstStyle/>
          <a:p>
            <a:fld id="{939B3220-1779-44EA-8831-6F61BDC7602A}" type="slidenum">
              <a:rPr kumimoji="1" lang="ja-JP" altLang="en-US" smtClean="0"/>
              <a:pPr/>
              <a:t>46</a:t>
            </a:fld>
            <a:endParaRPr kumimoji="1" lang="ja-JP" altLang="en-US" dirty="0"/>
          </a:p>
        </p:txBody>
      </p:sp>
    </p:spTree>
    <p:extLst>
      <p:ext uri="{BB962C8B-B14F-4D97-AF65-F5344CB8AC3E}">
        <p14:creationId xmlns:p14="http://schemas.microsoft.com/office/powerpoint/2010/main" val="68041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16221675"/>
              </p:ext>
            </p:extLst>
          </p:nvPr>
        </p:nvGraphicFramePr>
        <p:xfrm>
          <a:off x="250398" y="1175735"/>
          <a:ext cx="9587042" cy="5675959"/>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675959">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□デジタルサービスの広がりに</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より、便利で快適にいきいきと生活できる未来社会の実現</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・広域データ連携による住民利便の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向上</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・ストレスフリーな最適移動社会</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（再掲）</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・豊かに暮らす健康長寿社会</a:t>
                      </a:r>
                    </a:p>
                    <a:p>
                      <a:pPr marL="0" indent="0" algn="l" defTabSz="443194">
                        <a:lnSpc>
                          <a:spcPct val="100000"/>
                        </a:lnSpc>
                        <a:spcBef>
                          <a:spcPts val="0"/>
                        </a:spcBef>
                        <a:spcAft>
                          <a:spcPts val="0"/>
                        </a:spcAf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kumimoji="1" lang="en-US" altLang="ja-JP" sz="12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夢洲コンストラクションや、万博会場へのアクセス等における自動運転（レベル４）の実施、空飛ぶクルマのデモフライトなど、先端的サービスの取組を実施</a:t>
                      </a: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）を構築・</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運用することで住民の利便性向上・都市競争力を強化</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）構築、運用し、</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に集約された様々なデータを活用したサービスを拡充</a:t>
                      </a:r>
                    </a:p>
                    <a:p>
                      <a:pPr marL="0" indent="0">
                        <a:buFont typeface="Wingdings" panose="05000000000000000000" pitchFamily="2" charset="2"/>
                        <a:buNone/>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・夢洲、うめきた２期地区を含め、引き続き万博レガシーの</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継承など、スーパーシティの取組を展開</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strike="noStrike" dirty="0">
                          <a:solidFill>
                            <a:schemeClr val="tx1"/>
                          </a:solidFill>
                          <a:latin typeface="BIZ UDPゴシック" panose="020B0400000000000000" pitchFamily="50" charset="-128"/>
                          <a:ea typeface="BIZ UDPゴシック" panose="020B0400000000000000" pitchFamily="50" charset="-128"/>
                        </a:rPr>
                        <a:t>・これら以外の新たなフィールドにおいても、</a:t>
                      </a:r>
                      <a:r>
                        <a:rPr lang="ja-JP" altLang="en-US" sz="1100" dirty="0">
                          <a:solidFill>
                            <a:schemeClr val="tx1"/>
                          </a:solidFill>
                          <a:latin typeface="BIZ UDPゴシック" panose="020B0400000000000000" pitchFamily="50" charset="-128"/>
                          <a:ea typeface="BIZ UDPゴシック" panose="020B0400000000000000" pitchFamily="50" charset="-128"/>
                        </a:rPr>
                        <a:t>官民一体となり先端的サービスが継続的に創出される仕組みを構築、社会実装に結びつける好循環を実現</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BIZ UDPゴシック" panose="020B0400000000000000" pitchFamily="50" charset="-128"/>
                          <a:ea typeface="BIZ UDPゴシック" panose="020B0400000000000000" pitchFamily="50" charset="-128"/>
                        </a:rPr>
                        <a:t>・新たにスーパーシティの取組を行うフィールドや企業等を</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募集・選定する「新たな仕組み」の運用を開始し、選定されたフィールド等に高度専門的なサポートを提供、</a:t>
                      </a: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その</a:t>
                      </a:r>
                      <a:r>
                        <a:rPr lang="ja-JP" altLang="en-US" sz="1100" dirty="0">
                          <a:solidFill>
                            <a:schemeClr val="tx1"/>
                          </a:solidFill>
                          <a:latin typeface="BIZ UDPゴシック" panose="020B0400000000000000" pitchFamily="50" charset="-128"/>
                          <a:ea typeface="BIZ UDPゴシック" panose="020B0400000000000000" pitchFamily="50" charset="-128"/>
                        </a:rPr>
                        <a:t>成果を</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府域に展開</a:t>
                      </a:r>
                      <a:endParaRPr kumimoji="1"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200"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住民が利便性向上を実感できる新たなデジタルサービスを検討</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の活用による行政手続の簡素化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の全国展開の加速と体制整備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・多様化・加速化する社会課題に対応した次世代型スマートシティの実現に向けて、</a:t>
                      </a:r>
                      <a:r>
                        <a:rPr kumimoji="1" lang="en-US" altLang="ja-JP" sz="110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a:solidFill>
                            <a:schemeClr val="tx1"/>
                          </a:solidFill>
                          <a:latin typeface="BIZ UDPゴシック" panose="020B0400000000000000" pitchFamily="50" charset="-128"/>
                          <a:ea typeface="BIZ UDPゴシック" panose="020B0400000000000000" pitchFamily="50" charset="-128"/>
                        </a:rPr>
                        <a:t>エージェントの展開やブロードリスニングの実施により行政サービスの充実・向上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・データ利活用による住民の利便性向上およびデジタルインフラの充実により都市競争力の強化を実現</a:t>
                      </a:r>
                      <a:endParaRPr kumimoji="1"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◆国への要望</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特区</a:t>
                      </a:r>
                      <a:r>
                        <a:rPr kumimoji="1" lang="ja-JP" altLang="en-US" sz="1100" dirty="0">
                          <a:solidFill>
                            <a:schemeClr val="tx1"/>
                          </a:solidFill>
                          <a:latin typeface="BIZ UDPゴシック" panose="020B0400000000000000" pitchFamily="50" charset="-128"/>
                          <a:ea typeface="BIZ UDPゴシック" panose="020B0400000000000000" pitchFamily="50" charset="-128"/>
                        </a:rPr>
                        <a:t>提案や先端的サービスの実装等を促進するための税財政上の所要の措置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・夢洲、うめきた２期以外のフィールドにおける次世代スマートヘルス分野・</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PHR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などのデータ連携等に係る特区措置を実現</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の共同利⽤促進に向けた人的・財政的⽀援や国主導でのルール整備</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646331"/>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健康寿命の延伸や生活利便性の向上など、様々な課題解決に向けては、最先端技術の開発や新たなサービスを活用していくことが必要。</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万博における様々な実証の成果を未来に継承して、住民の</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QOL</a:t>
            </a:r>
            <a:r>
              <a:rPr lang="ja-JP" altLang="en-US" sz="1200" dirty="0">
                <a:latin typeface="BIZ UDPゴシック" panose="020B0400000000000000" pitchFamily="50" charset="-128"/>
                <a:ea typeface="BIZ UDPゴシック" panose="020B0400000000000000" pitchFamily="50" charset="-128"/>
              </a:rPr>
              <a:t>向上につながるスマートシティを実現することにより、大阪・関西だけでなく</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わが国の</a:t>
            </a:r>
            <a:r>
              <a:rPr lang="en-US" altLang="ja-JP" sz="1200" dirty="0">
                <a:latin typeface="BIZ UDPゴシック" panose="020B0400000000000000" pitchFamily="50" charset="-128"/>
                <a:ea typeface="BIZ UDPゴシック" panose="020B0400000000000000" pitchFamily="50" charset="-128"/>
              </a:rPr>
              <a:t>Society5.0</a:t>
            </a:r>
            <a:r>
              <a:rPr lang="ja-JP" altLang="en-US" sz="1200" dirty="0">
                <a:latin typeface="BIZ UDPゴシック" panose="020B0400000000000000" pitchFamily="50" charset="-128"/>
                <a:ea typeface="BIZ UDPゴシック" panose="020B0400000000000000" pitchFamily="50" charset="-128"/>
              </a:rPr>
              <a:t>の実現に大きく貢献することをめざす。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80316" y="985176"/>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pic>
        <p:nvPicPr>
          <p:cNvPr id="10" name="図 9">
            <a:extLst>
              <a:ext uri="{FF2B5EF4-FFF2-40B4-BE49-F238E27FC236}">
                <a16:creationId xmlns:a16="http://schemas.microsoft.com/office/drawing/2014/main" id="{9C0BBB7C-8C9F-4C3A-9071-3F993EE522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907" y="3487901"/>
            <a:ext cx="1152496" cy="696140"/>
          </a:xfrm>
          <a:prstGeom prst="rect">
            <a:avLst/>
          </a:prstGeom>
          <a:effectLst>
            <a:softEdge rad="31750"/>
          </a:effectLst>
        </p:spPr>
      </p:pic>
      <p:pic>
        <p:nvPicPr>
          <p:cNvPr id="11" name="図 10">
            <a:extLst>
              <a:ext uri="{FF2B5EF4-FFF2-40B4-BE49-F238E27FC236}">
                <a16:creationId xmlns:a16="http://schemas.microsoft.com/office/drawing/2014/main" id="{BD5DC822-2214-400C-93C9-E474C19F33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64"/>
          <a:stretch/>
        </p:blipFill>
        <p:spPr>
          <a:xfrm>
            <a:off x="1451005" y="3465236"/>
            <a:ext cx="1263846" cy="718805"/>
          </a:xfrm>
          <a:prstGeom prst="rect">
            <a:avLst/>
          </a:prstGeom>
          <a:effectLst>
            <a:softEdge rad="31750"/>
          </a:effectLst>
        </p:spPr>
      </p:pic>
      <p:sp>
        <p:nvSpPr>
          <p:cNvPr id="2" name="スライド番号プレースホルダー 1">
            <a:extLst>
              <a:ext uri="{FF2B5EF4-FFF2-40B4-BE49-F238E27FC236}">
                <a16:creationId xmlns:a16="http://schemas.microsoft.com/office/drawing/2014/main" id="{39F2D69A-C000-4E2D-A771-24B93917952B}"/>
              </a:ext>
            </a:extLst>
          </p:cNvPr>
          <p:cNvSpPr>
            <a:spLocks noGrp="1"/>
          </p:cNvSpPr>
          <p:nvPr>
            <p:ph type="sldNum" sz="quarter" idx="12"/>
          </p:nvPr>
        </p:nvSpPr>
        <p:spPr/>
        <p:txBody>
          <a:bodyPr/>
          <a:lstStyle/>
          <a:p>
            <a:fld id="{29F2EF1E-626E-4657-9017-205445D3C8E1}" type="slidenum">
              <a:rPr kumimoji="1" lang="ja-JP" altLang="en-US" smtClean="0"/>
              <a:t>47</a:t>
            </a:fld>
            <a:endParaRPr kumimoji="1" lang="ja-JP" altLang="en-US" dirty="0"/>
          </a:p>
        </p:txBody>
      </p:sp>
    </p:spTree>
    <p:extLst>
      <p:ext uri="{BB962C8B-B14F-4D97-AF65-F5344CB8AC3E}">
        <p14:creationId xmlns:p14="http://schemas.microsoft.com/office/powerpoint/2010/main" val="3175815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6938"/>
            <a:ext cx="4310668" cy="52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43883" y="1387742"/>
            <a:ext cx="9276910" cy="80062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2563" marR="0" lvl="0" indent="-182563"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夢洲コンストラクションや、万博会場へのアクセス等における自動運転（レベル４）の実施、空飛ぶクルマのデモフライトなど、</a:t>
            </a:r>
            <a:r>
              <a:rPr kumimoji="1" lang="ja-JP" altLang="en-US" sz="1400" dirty="0">
                <a:solidFill>
                  <a:schemeClr val="tx1"/>
                </a:solidFill>
                <a:latin typeface="BIZ UDPゴシック" panose="020B0400000000000000" pitchFamily="50" charset="-128"/>
                <a:ea typeface="BIZ UDPゴシック" panose="020B0400000000000000" pitchFamily="50" charset="-128"/>
              </a:rPr>
              <a:t>先端的サービスの取組を実施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）を構築・運用することで住民の利便性向上・都市競争力を強化</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latin typeface="BIZ UDPゴシック" panose="020B0400000000000000" pitchFamily="50" charset="-128"/>
                <a:ea typeface="BIZ UDPゴシック" panose="020B0400000000000000" pitchFamily="50" charset="-128"/>
              </a:rPr>
              <a:t>スーパーシティ型国家戦略特区に基づく取組の推進</a:t>
            </a:r>
            <a:endParaRPr kumimoji="1" lang="en-US" altLang="ja-JP" sz="1400" b="0" u="none"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76617" y="2667000"/>
            <a:ext cx="6315872" cy="4549964"/>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▶大阪スーパーシティ全体計画に基づいた取組の展開</a:t>
            </a:r>
            <a:endParaRPr lang="en-US" altLang="ja-JP" sz="1400" b="1" dirty="0">
              <a:latin typeface="BIZ UDPゴシック" panose="020B0400000000000000" pitchFamily="50" charset="-128"/>
              <a:ea typeface="BIZ UDPゴシック" panose="020B0400000000000000" pitchFamily="50" charset="-128"/>
            </a:endParaRPr>
          </a:p>
          <a:p>
            <a:pPr marL="177800" indent="-90488"/>
            <a:r>
              <a:rPr lang="ja-JP" altLang="en-US" sz="1200" dirty="0">
                <a:latin typeface="BIZ UDPゴシック" panose="020B0400000000000000" pitchFamily="50" charset="-128"/>
                <a:ea typeface="BIZ UDPゴシック" panose="020B0400000000000000" pitchFamily="50" charset="-128"/>
              </a:rPr>
              <a:t>・令和４年４月、大阪市域が「スーパーシティ型国家戦略特別区域」の指定を受け、</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同年</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月に策定した</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大阪スーパーシティ全体計画</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に基づき、</a:t>
            </a:r>
            <a:r>
              <a:rPr lang="ja-JP" altLang="en-US" sz="1200" i="0" u="none" strike="noStrike" baseline="0" dirty="0">
                <a:latin typeface="BIZ UDPゴシック" panose="020B0400000000000000" pitchFamily="50" charset="-128"/>
                <a:ea typeface="BIZ UDPゴシック" panose="020B0400000000000000" pitchFamily="50" charset="-128"/>
              </a:rPr>
              <a:t>万博をマイルストーンと</a:t>
            </a:r>
            <a:br>
              <a:rPr lang="en-US" altLang="ja-JP" sz="1200" i="0" u="none" strike="noStrike" baseline="0" dirty="0">
                <a:latin typeface="BIZ UDPゴシック" panose="020B0400000000000000" pitchFamily="50" charset="-128"/>
                <a:ea typeface="BIZ UDPゴシック" panose="020B0400000000000000" pitchFamily="50" charset="-128"/>
              </a:rPr>
            </a:br>
            <a:r>
              <a:rPr lang="ja-JP" altLang="en-US" sz="1200" i="0" u="none" strike="noStrike" baseline="0" dirty="0">
                <a:latin typeface="BIZ UDPゴシック" panose="020B0400000000000000" pitchFamily="50" charset="-128"/>
                <a:ea typeface="BIZ UDPゴシック" panose="020B0400000000000000" pitchFamily="50" charset="-128"/>
              </a:rPr>
              <a:t>して取組を展開</a:t>
            </a:r>
            <a:endParaRPr lang="en-US" altLang="ja-JP" sz="1200" i="0" u="none" strike="noStrike" baseline="0" dirty="0">
              <a:latin typeface="BIZ UDPゴシック" panose="020B0400000000000000" pitchFamily="50" charset="-128"/>
              <a:ea typeface="BIZ UDPゴシック" panose="020B0400000000000000" pitchFamily="50" charset="-128"/>
            </a:endParaRPr>
          </a:p>
          <a:p>
            <a:endParaRPr lang="en-US" altLang="ja-JP" sz="90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先端的サービス</a:t>
            </a:r>
            <a:endParaRPr lang="ja-JP" altLang="en-US" sz="1200" b="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　夢洲コンストラクション</a:t>
            </a:r>
            <a:endParaRPr lang="en-US" altLang="ja-JP" sz="1200" b="1"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カメラを活用した車両認識により、万博会場建設現場への円滑な入退場管理を実施</a:t>
            </a:r>
          </a:p>
          <a:p>
            <a:pPr marL="90488"/>
            <a:r>
              <a:rPr lang="ja-JP" altLang="en-US" sz="120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による局所的な気象予測提供サービスにより、天候に応じた作業予定の見直し、</a:t>
            </a:r>
            <a:br>
              <a:rPr lang="en-US" altLang="ja-JP" sz="1200" b="0" i="0" u="none" strike="noStrike" baseline="0" dirty="0">
                <a:latin typeface="BIZ UDPゴシック" panose="020B0400000000000000" pitchFamily="50" charset="-128"/>
                <a:ea typeface="BIZ UDPゴシック" panose="020B0400000000000000" pitchFamily="50" charset="-128"/>
              </a:rPr>
            </a:br>
            <a:r>
              <a:rPr lang="ja-JP" altLang="en-US" sz="1200" b="0" i="0" u="none" strike="noStrike" baseline="0" dirty="0">
                <a:latin typeface="BIZ UDPゴシック" panose="020B0400000000000000" pitchFamily="50" charset="-128"/>
                <a:ea typeface="BIZ UDPゴシック" panose="020B0400000000000000" pitchFamily="50" charset="-128"/>
              </a:rPr>
              <a:t>　作業員の健康管理に活用　等</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endParaRPr lang="en-US" altLang="ja-JP" sz="900" dirty="0">
              <a:latin typeface="BIZ UDPゴシック" panose="020B0400000000000000" pitchFamily="50" charset="-128"/>
              <a:ea typeface="BIZ UDPゴシック" panose="020B0400000000000000" pitchFamily="50" charset="-128"/>
            </a:endParaRPr>
          </a:p>
          <a:p>
            <a:pPr marL="90488"/>
            <a:r>
              <a:rPr lang="ja-JP" altLang="en-US" sz="1200" b="1" i="0" u="none" strike="noStrike" baseline="0" dirty="0">
                <a:latin typeface="BIZ UDPゴシック" panose="020B0400000000000000" pitchFamily="50" charset="-128"/>
                <a:ea typeface="BIZ UDPゴシック" panose="020B0400000000000000" pitchFamily="50" charset="-128"/>
              </a:rPr>
              <a:t>大阪・関西万博</a:t>
            </a:r>
            <a:endParaRPr lang="ja-JP" altLang="en-US"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REBORN</a:t>
            </a:r>
            <a:r>
              <a:rPr lang="ja-JP" altLang="en-US" sz="1200" b="0" i="0" u="none" strike="noStrike" baseline="0" dirty="0">
                <a:latin typeface="BIZ UDPゴシック" panose="020B0400000000000000" pitchFamily="50" charset="-128"/>
                <a:ea typeface="BIZ UDPゴシック" panose="020B0400000000000000" pitchFamily="50" charset="-128"/>
              </a:rPr>
              <a:t>をテーマにオール大阪で大阪ヘルスケアパビリオンを出展し、</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　</a:t>
            </a:r>
            <a:r>
              <a:rPr lang="ja-JP" altLang="en-US" sz="1200" b="0" i="0" u="none" strike="noStrike" baseline="0" dirty="0">
                <a:latin typeface="BIZ UDPゴシック" panose="020B0400000000000000" pitchFamily="50" charset="-128"/>
                <a:ea typeface="BIZ UDPゴシック" panose="020B0400000000000000" pitchFamily="50" charset="-128"/>
              </a:rPr>
              <a:t>未来の医療・健康サービスを提供</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400"/>
              </a:lnSpc>
              <a:spcBef>
                <a:spcPts val="0"/>
              </a:spcBef>
              <a:spcAft>
                <a:spcPts val="0"/>
              </a:spcAft>
              <a:buClrTx/>
              <a:buSzTx/>
              <a:buFontTx/>
              <a:buNone/>
              <a:tabLst/>
              <a:defRPr/>
            </a:pPr>
            <a:r>
              <a:rPr lang="ja-JP" altLang="en-US" sz="1200" b="0" i="0" u="none" strike="noStrike" baseline="0" dirty="0">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万博会場へのアクセスの一部で</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EV</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バスの自動運転（レベル４）を公道で実施</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・空飛ぶクルマのデモフライトを実施　等</a:t>
            </a:r>
            <a:endParaRPr lang="en-US" altLang="ja-JP" sz="1200" dirty="0">
              <a:latin typeface="BIZ UDPゴシック" panose="020B0400000000000000" pitchFamily="50" charset="-128"/>
              <a:ea typeface="BIZ UDPゴシック" panose="020B0400000000000000" pitchFamily="50" charset="-128"/>
            </a:endParaRPr>
          </a:p>
          <a:p>
            <a:pPr marL="90488"/>
            <a:endParaRPr lang="en-US" altLang="ja-JP" sz="9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b="1" dirty="0">
                <a:latin typeface="BIZ UDPゴシック" panose="020B0400000000000000" pitchFamily="50" charset="-128"/>
                <a:ea typeface="BIZ UDPゴシック" panose="020B0400000000000000" pitchFamily="50" charset="-128"/>
              </a:rPr>
              <a:t>うめきた</a:t>
            </a:r>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期</a:t>
            </a:r>
            <a:endParaRPr lang="en-US" altLang="ja-JP" sz="1200" b="1" dirty="0">
              <a:latin typeface="BIZ UDPゴシック" panose="020B0400000000000000" pitchFamily="50" charset="-128"/>
              <a:ea typeface="BIZ UDPゴシック" panose="020B0400000000000000" pitchFamily="50" charset="-128"/>
            </a:endParaRP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・温泉利用型健康増進施設等におけるヒューマンデータと</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分析などによる</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r>
              <a:rPr lang="ja-JP" altLang="en-US" sz="1200" dirty="0">
                <a:latin typeface="BIZ UDPゴシック" panose="020B0400000000000000" pitchFamily="50" charset="-128"/>
                <a:ea typeface="BIZ UDPゴシック" panose="020B0400000000000000" pitchFamily="50" charset="-128"/>
              </a:rPr>
              <a:t>　</a:t>
            </a:r>
            <a:r>
              <a:rPr lang="ja-JP" altLang="en-US" sz="1200" b="0" i="0" u="none" strike="noStrike" baseline="0" dirty="0">
                <a:latin typeface="BIZ UDPゴシック" panose="020B0400000000000000" pitchFamily="50" charset="-128"/>
                <a:ea typeface="BIZ UDPゴシック" panose="020B0400000000000000" pitchFamily="50" charset="-128"/>
              </a:rPr>
              <a:t>健康増進プログラムの提供</a:t>
            </a:r>
          </a:p>
          <a:p>
            <a:pPr marL="90488"/>
            <a:r>
              <a:rPr lang="ja-JP" altLang="en-US" sz="1200" b="0" i="0" u="none" strike="noStrike" baseline="0" dirty="0">
                <a:latin typeface="BIZ UDPゴシック" panose="020B0400000000000000" pitchFamily="50" charset="-128"/>
                <a:ea typeface="BIZ UDPゴシック" panose="020B0400000000000000" pitchFamily="50" charset="-128"/>
              </a:rPr>
              <a:t>・リアルとデジタルの融合空間の創出</a:t>
            </a:r>
            <a:endParaRPr lang="en-US" altLang="ja-JP" sz="1200" b="0" i="0" u="none" strike="noStrike" baseline="0" dirty="0">
              <a:latin typeface="BIZ UDPゴシック" panose="020B0400000000000000" pitchFamily="50" charset="-128"/>
              <a:ea typeface="BIZ UDPゴシック" panose="020B0400000000000000" pitchFamily="50" charset="-128"/>
            </a:endParaRPr>
          </a:p>
          <a:p>
            <a:pPr marL="90488"/>
            <a:endParaRPr lang="ja-JP" altLang="en-US" sz="900" b="0" i="0" u="none" strike="noStrike" baseline="0" dirty="0">
              <a:latin typeface="BIZ UDPゴシック" panose="020B0400000000000000" pitchFamily="50" charset="-128"/>
              <a:ea typeface="BIZ UDPゴシック" panose="020B0400000000000000" pitchFamily="50" charset="-128"/>
            </a:endParaRPr>
          </a:p>
          <a:p>
            <a:r>
              <a:rPr lang="ja-JP" altLang="en-US" sz="1200" b="1" i="0" u="none" strike="noStrike" baseline="0" dirty="0">
                <a:latin typeface="BIZ UDPゴシック" panose="020B0400000000000000" pitchFamily="50" charset="-128"/>
                <a:ea typeface="BIZ UDPゴシック" panose="020B0400000000000000" pitchFamily="50" charset="-128"/>
              </a:rPr>
              <a:t>特区提案</a:t>
            </a:r>
            <a:endParaRPr lang="ja-JP" altLang="en-US" sz="1200" b="0" i="0" u="none" strike="sngStrike" baseline="0"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19</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提案中、</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件実現（令和</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7</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13</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r>
              <a:rPr kumimoji="0" lang="zh-TW"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時点）</a:t>
            </a:r>
          </a:p>
          <a:p>
            <a:r>
              <a:rPr lang="ja-JP" altLang="en-US" sz="1200" b="0" i="0" u="none" strike="noStrike" baseline="0" dirty="0">
                <a:latin typeface="BIZ UDPゴシック" panose="020B0400000000000000" pitchFamily="50" charset="-128"/>
                <a:ea typeface="BIZ UDPゴシック" panose="020B0400000000000000" pitchFamily="50" charset="-128"/>
              </a:rPr>
              <a:t>　・</a:t>
            </a:r>
            <a:r>
              <a:rPr lang="en-US" altLang="ja-JP" sz="1200" b="0" i="0" u="none" strike="noStrike" baseline="0" dirty="0">
                <a:latin typeface="BIZ UDPゴシック" panose="020B0400000000000000" pitchFamily="50" charset="-128"/>
                <a:ea typeface="BIZ UDPゴシック" panose="020B0400000000000000" pitchFamily="50" charset="-128"/>
              </a:rPr>
              <a:t>AI</a:t>
            </a:r>
            <a:r>
              <a:rPr lang="ja-JP" altLang="en-US" sz="1200" b="0" i="0" u="none" strike="noStrike" baseline="0" dirty="0">
                <a:latin typeface="BIZ UDPゴシック" panose="020B0400000000000000" pitchFamily="50" charset="-128"/>
                <a:ea typeface="BIZ UDPゴシック" panose="020B0400000000000000" pitchFamily="50" charset="-128"/>
              </a:rPr>
              <a:t>を活用した気象予報に係る気象予報士の設置基準の緩和　</a:t>
            </a:r>
            <a:r>
              <a:rPr lang="ja-JP" altLang="en-US" sz="1200" b="0" i="0" u="none" baseline="0" dirty="0">
                <a:latin typeface="BIZ UDPゴシック" panose="020B0400000000000000" pitchFamily="50" charset="-128"/>
                <a:ea typeface="BIZ UDPゴシック" panose="020B0400000000000000" pitchFamily="50" charset="-128"/>
              </a:rPr>
              <a:t>等</a:t>
            </a:r>
            <a:endParaRPr lang="ja-JP" altLang="en-US" sz="1100" b="0" i="0" u="none" baseline="0" dirty="0">
              <a:latin typeface="BIZ UDPゴシック" panose="020B0400000000000000" pitchFamily="50" charset="-128"/>
              <a:ea typeface="BIZ UDPゴシック" panose="020B0400000000000000" pitchFamily="50" charset="-128"/>
            </a:endParaRPr>
          </a:p>
        </p:txBody>
      </p:sp>
      <p:pic>
        <p:nvPicPr>
          <p:cNvPr id="52" name="図 51">
            <a:extLst>
              <a:ext uri="{FF2B5EF4-FFF2-40B4-BE49-F238E27FC236}">
                <a16:creationId xmlns:a16="http://schemas.microsoft.com/office/drawing/2014/main" id="{E310F64B-5249-424B-9F30-BFAE6B4275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5246" y="5502303"/>
            <a:ext cx="3161983" cy="1318674"/>
          </a:xfrm>
          <a:prstGeom prst="rect">
            <a:avLst/>
          </a:prstGeom>
        </p:spPr>
      </p:pic>
      <p:sp>
        <p:nvSpPr>
          <p:cNvPr id="53" name="正方形/長方形 52">
            <a:extLst>
              <a:ext uri="{FF2B5EF4-FFF2-40B4-BE49-F238E27FC236}">
                <a16:creationId xmlns:a16="http://schemas.microsoft.com/office/drawing/2014/main" id="{BCE5C295-F4C2-4CA7-B12D-F853BCA57668}"/>
              </a:ext>
            </a:extLst>
          </p:cNvPr>
          <p:cNvSpPr/>
          <p:nvPr/>
        </p:nvSpPr>
        <p:spPr>
          <a:xfrm>
            <a:off x="7260042" y="6702636"/>
            <a:ext cx="2085692" cy="48277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latin typeface="BIZ UDPゴシック" panose="020B0400000000000000" pitchFamily="50" charset="-128"/>
                <a:ea typeface="BIZ UDPゴシック" panose="020B0400000000000000" pitchFamily="50" charset="-128"/>
              </a:rPr>
              <a:t>AI</a:t>
            </a:r>
            <a:r>
              <a:rPr lang="ja-JP" altLang="en-US" sz="900" dirty="0">
                <a:latin typeface="BIZ UDPゴシック" panose="020B0400000000000000" pitchFamily="50" charset="-128"/>
                <a:ea typeface="BIZ UDPゴシック" panose="020B0400000000000000" pitchFamily="50" charset="-128"/>
              </a:rPr>
              <a:t>を活用した気象予報に係る</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気象予報士の設置基準の緩和</a:t>
            </a:r>
          </a:p>
        </p:txBody>
      </p:sp>
      <p:sp>
        <p:nvSpPr>
          <p:cNvPr id="54" name="正方形/長方形 53">
            <a:extLst>
              <a:ext uri="{FF2B5EF4-FFF2-40B4-BE49-F238E27FC236}">
                <a16:creationId xmlns:a16="http://schemas.microsoft.com/office/drawing/2014/main" id="{4F74DA38-6E9F-4CF0-A00B-29BD6E200E3B}"/>
              </a:ext>
            </a:extLst>
          </p:cNvPr>
          <p:cNvSpPr/>
          <p:nvPr/>
        </p:nvSpPr>
        <p:spPr>
          <a:xfrm>
            <a:off x="6397092" y="3557798"/>
            <a:ext cx="1905796" cy="507831"/>
          </a:xfrm>
          <a:prstGeom prst="rect">
            <a:avLst/>
          </a:prstGeom>
          <a:noFill/>
        </p:spPr>
        <p:txBody>
          <a:bodyPr wrap="square" rtlCol="0">
            <a:spAutoFit/>
          </a:bodyPr>
          <a:lstStyle/>
          <a:p>
            <a:pPr algn="ctr"/>
            <a:r>
              <a:rPr lang="en-US" altLang="ja-JP" sz="900" dirty="0">
                <a:latin typeface="BIZ UDPゴシック" panose="020B0400000000000000" pitchFamily="50" charset="-128"/>
                <a:ea typeface="BIZ UDPゴシック" panose="020B0400000000000000" pitchFamily="50" charset="-128"/>
              </a:rPr>
              <a:t>AI</a:t>
            </a:r>
            <a:r>
              <a:rPr lang="ja-JP" altLang="ja-JP" sz="900" dirty="0">
                <a:latin typeface="BIZ UDPゴシック" panose="020B0400000000000000" pitchFamily="50" charset="-128"/>
                <a:ea typeface="BIZ UDPゴシック" panose="020B0400000000000000" pitchFamily="50" charset="-128"/>
              </a:rPr>
              <a:t>カメラ</a:t>
            </a:r>
            <a:r>
              <a:rPr lang="ja-JP" altLang="en-US" sz="900" dirty="0">
                <a:latin typeface="BIZ UDPゴシック" panose="020B0400000000000000" pitchFamily="50" charset="-128"/>
                <a:ea typeface="BIZ UDPゴシック" panose="020B0400000000000000" pitchFamily="50" charset="-128"/>
              </a:rPr>
              <a:t>を活用した</a:t>
            </a:r>
            <a:br>
              <a:rPr lang="en-US" altLang="ja-JP" sz="900" dirty="0">
                <a:latin typeface="BIZ UDPゴシック" panose="020B0400000000000000" pitchFamily="50" charset="-128"/>
                <a:ea typeface="BIZ UDPゴシック" panose="020B0400000000000000" pitchFamily="50" charset="-128"/>
              </a:rPr>
            </a:br>
            <a:r>
              <a:rPr lang="ja-JP" altLang="ja-JP" sz="900" dirty="0">
                <a:latin typeface="BIZ UDPゴシック" panose="020B0400000000000000" pitchFamily="50" charset="-128"/>
                <a:ea typeface="BIZ UDPゴシック" panose="020B0400000000000000" pitchFamily="50" charset="-128"/>
              </a:rPr>
              <a:t>車両認識による入退場管理</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提供：株式会社大林組</a:t>
            </a:r>
            <a:endParaRPr lang="ja-JP" altLang="ja-JP" sz="900" dirty="0">
              <a:latin typeface="BIZ UDPゴシック" panose="020B0400000000000000" pitchFamily="50" charset="-128"/>
              <a:ea typeface="BIZ UDPゴシック" panose="020B0400000000000000" pitchFamily="50" charset="-128"/>
            </a:endParaRPr>
          </a:p>
        </p:txBody>
      </p:sp>
      <p:pic>
        <p:nvPicPr>
          <p:cNvPr id="55" name="図 54">
            <a:extLst>
              <a:ext uri="{FF2B5EF4-FFF2-40B4-BE49-F238E27FC236}">
                <a16:creationId xmlns:a16="http://schemas.microsoft.com/office/drawing/2014/main" id="{DC2ED170-BF15-43D5-A1C5-C63F949B0F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6825" y="2503261"/>
            <a:ext cx="1446330" cy="1085099"/>
          </a:xfrm>
          <a:prstGeom prst="rect">
            <a:avLst/>
          </a:prstGeom>
        </p:spPr>
      </p:pic>
      <p:pic>
        <p:nvPicPr>
          <p:cNvPr id="56" name="図 55">
            <a:extLst>
              <a:ext uri="{FF2B5EF4-FFF2-40B4-BE49-F238E27FC236}">
                <a16:creationId xmlns:a16="http://schemas.microsoft.com/office/drawing/2014/main" id="{F87D5778-5299-49EB-AE76-B2894D0674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2489" y="4110841"/>
            <a:ext cx="1435193" cy="1115610"/>
          </a:xfrm>
          <a:prstGeom prst="rect">
            <a:avLst/>
          </a:prstGeom>
        </p:spPr>
      </p:pic>
      <p:pic>
        <p:nvPicPr>
          <p:cNvPr id="58" name="図 57">
            <a:extLst>
              <a:ext uri="{FF2B5EF4-FFF2-40B4-BE49-F238E27FC236}">
                <a16:creationId xmlns:a16="http://schemas.microsoft.com/office/drawing/2014/main" id="{0927C8C7-6BE2-4310-BF96-8F421CC20F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85600" y="4088178"/>
            <a:ext cx="1435193" cy="1146100"/>
          </a:xfrm>
          <a:prstGeom prst="rect">
            <a:avLst/>
          </a:prstGeom>
        </p:spPr>
      </p:pic>
      <p:pic>
        <p:nvPicPr>
          <p:cNvPr id="60" name="図 59" descr="屋内, 人, 立つ, テーブル が含まれている画像&#10;&#10;AI によって生成されたコンテンツは間違っている可能性があります。">
            <a:extLst>
              <a:ext uri="{FF2B5EF4-FFF2-40B4-BE49-F238E27FC236}">
                <a16:creationId xmlns:a16="http://schemas.microsoft.com/office/drawing/2014/main" id="{F1A75F3E-38C2-43E6-9B8C-77113ECA20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85600" y="2511575"/>
            <a:ext cx="1409230" cy="1085099"/>
          </a:xfrm>
          <a:prstGeom prst="rect">
            <a:avLst/>
          </a:prstGeom>
        </p:spPr>
      </p:pic>
      <p:sp>
        <p:nvSpPr>
          <p:cNvPr id="61" name="正方形/長方形 60">
            <a:extLst>
              <a:ext uri="{FF2B5EF4-FFF2-40B4-BE49-F238E27FC236}">
                <a16:creationId xmlns:a16="http://schemas.microsoft.com/office/drawing/2014/main" id="{E02AE492-A9F0-43A0-A2F5-EF99AC364387}"/>
              </a:ext>
            </a:extLst>
          </p:cNvPr>
          <p:cNvSpPr/>
          <p:nvPr/>
        </p:nvSpPr>
        <p:spPr>
          <a:xfrm>
            <a:off x="7989221" y="3538310"/>
            <a:ext cx="2027950" cy="44913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a:t>
            </a:r>
            <a:r>
              <a:rPr lang="ja-JP" altLang="en-US" sz="900" dirty="0">
                <a:latin typeface="BIZ UDPゴシック" panose="020B0400000000000000" pitchFamily="50" charset="-128"/>
                <a:ea typeface="BIZ UDPゴシック" panose="020B0400000000000000" pitchFamily="50" charset="-128"/>
              </a:rPr>
              <a:t>ヘルスケアパビリオン</a:t>
            </a:r>
            <a:endParaRPr lang="en-US" altLang="ja-JP" sz="900" dirty="0">
              <a:latin typeface="BIZ UDPゴシック" panose="020B0400000000000000" pitchFamily="50" charset="-128"/>
              <a:ea typeface="BIZ UDPゴシック" panose="020B0400000000000000" pitchFamily="50" charset="-128"/>
            </a:endParaRPr>
          </a:p>
          <a:p>
            <a:pPr algn="ctr"/>
            <a:r>
              <a:rPr lang="ja-JP" altLang="en-US" sz="900" dirty="0">
                <a:latin typeface="BIZ UDPゴシック" panose="020B0400000000000000" pitchFamily="50" charset="-128"/>
                <a:ea typeface="BIZ UDPゴシック" panose="020B0400000000000000" pitchFamily="50" charset="-128"/>
              </a:rPr>
              <a:t>ミライのヘルスケア</a:t>
            </a:r>
          </a:p>
        </p:txBody>
      </p:sp>
      <p:sp>
        <p:nvSpPr>
          <p:cNvPr id="62" name="正方形/長方形 61">
            <a:extLst>
              <a:ext uri="{FF2B5EF4-FFF2-40B4-BE49-F238E27FC236}">
                <a16:creationId xmlns:a16="http://schemas.microsoft.com/office/drawing/2014/main" id="{FBF6DDF3-A45D-4C09-94EC-AAFED39D3672}"/>
              </a:ext>
            </a:extLst>
          </p:cNvPr>
          <p:cNvSpPr/>
          <p:nvPr/>
        </p:nvSpPr>
        <p:spPr>
          <a:xfrm>
            <a:off x="8058578" y="5245056"/>
            <a:ext cx="1889236" cy="3090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空飛ぶクルマ　</a:t>
            </a:r>
            <a:r>
              <a:rPr kumimoji="1" lang="en-US" altLang="ja-JP" sz="900" kern="0" dirty="0">
                <a:latin typeface="BIZ UDPゴシック" panose="020B0400000000000000" pitchFamily="50" charset="-128"/>
                <a:ea typeface="BIZ UDPゴシック" panose="020B0400000000000000" pitchFamily="50" charset="-128"/>
              </a:rPr>
              <a:t>©SkyDrive</a:t>
            </a:r>
            <a:endParaRPr kumimoji="1" lang="ja-JP" altLang="en-US" sz="900" kern="0" dirty="0">
              <a:latin typeface="BIZ UDPゴシック" panose="020B0400000000000000" pitchFamily="50" charset="-128"/>
              <a:ea typeface="BIZ UDPゴシック" panose="020B0400000000000000" pitchFamily="50" charset="-128"/>
            </a:endParaRPr>
          </a:p>
          <a:p>
            <a:pPr algn="ct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63" name="正方形/長方形 62">
            <a:extLst>
              <a:ext uri="{FF2B5EF4-FFF2-40B4-BE49-F238E27FC236}">
                <a16:creationId xmlns:a16="http://schemas.microsoft.com/office/drawing/2014/main" id="{F99C6128-EAD0-4B56-9686-4287A00DBAAF}"/>
              </a:ext>
            </a:extLst>
          </p:cNvPr>
          <p:cNvSpPr/>
          <p:nvPr/>
        </p:nvSpPr>
        <p:spPr>
          <a:xfrm>
            <a:off x="6457187" y="5296849"/>
            <a:ext cx="1889236" cy="30904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自動運転バス</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i="0" u="none" strike="noStrike" baseline="0" dirty="0">
                <a:latin typeface="BIZ UDPゴシック" panose="020B0400000000000000" pitchFamily="50" charset="-128"/>
                <a:ea typeface="BIZ UDPゴシック" panose="020B0400000000000000" pitchFamily="50" charset="-128"/>
              </a:rPr>
              <a:t>提供：</a:t>
            </a:r>
            <a:r>
              <a:rPr lang="en-US" altLang="ja-JP" sz="900" i="0" u="none" strike="noStrike" baseline="0" dirty="0">
                <a:latin typeface="BIZ UDPゴシック" panose="020B0400000000000000" pitchFamily="50" charset="-128"/>
                <a:ea typeface="BIZ UDPゴシック" panose="020B0400000000000000" pitchFamily="50" charset="-128"/>
              </a:rPr>
              <a:t>Osaka Metro</a:t>
            </a:r>
            <a:endParaRPr lang="ja-JP" altLang="en-US" sz="900" dirty="0">
              <a:latin typeface="BIZ UDPゴシック" panose="020B0400000000000000" pitchFamily="50" charset="-128"/>
              <a:ea typeface="BIZ UDPゴシック" panose="020B0400000000000000" pitchFamily="50" charset="-128"/>
            </a:endParaRPr>
          </a:p>
          <a:p>
            <a:pPr algn="ct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B286DC06-BC56-4E0D-8415-57D6180F7F78}"/>
              </a:ext>
            </a:extLst>
          </p:cNvPr>
          <p:cNvSpPr/>
          <p:nvPr/>
        </p:nvSpPr>
        <p:spPr>
          <a:xfrm>
            <a:off x="180309" y="84834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E89E5501-4560-4BF1-9E61-AD2381591D78}"/>
              </a:ext>
            </a:extLst>
          </p:cNvPr>
          <p:cNvSpPr/>
          <p:nvPr/>
        </p:nvSpPr>
        <p:spPr>
          <a:xfrm>
            <a:off x="194473" y="2298978"/>
            <a:ext cx="2267464" cy="36802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2" name="スライド番号プレースホルダー 1">
            <a:extLst>
              <a:ext uri="{FF2B5EF4-FFF2-40B4-BE49-F238E27FC236}">
                <a16:creationId xmlns:a16="http://schemas.microsoft.com/office/drawing/2014/main" id="{57C9E137-619B-474E-A5A6-435B3D9B10C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48</a:t>
            </a:fld>
            <a:endParaRPr kumimoji="1" lang="ja-JP" altLang="en-US" dirty="0"/>
          </a:p>
        </p:txBody>
      </p:sp>
    </p:spTree>
    <p:extLst>
      <p:ext uri="{BB962C8B-B14F-4D97-AF65-F5344CB8AC3E}">
        <p14:creationId xmlns:p14="http://schemas.microsoft.com/office/powerpoint/2010/main" val="38981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スマートシティ</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834587"/>
            <a:ext cx="2949753" cy="496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37701" y="2766790"/>
            <a:ext cx="5001893" cy="4396075"/>
          </a:xfrm>
          <a:prstGeom prst="rect">
            <a:avLst/>
          </a:prstGeom>
          <a:noFill/>
        </p:spPr>
        <p:txBody>
          <a:bodyPr wrap="square">
            <a:spAutoFit/>
          </a:bodyPr>
          <a:lstStyle/>
          <a:p>
            <a:pPr marL="88900" indent="-88900" defTabSz="371484"/>
            <a:r>
              <a:rPr lang="ja-JP" altLang="en-US" sz="1400" b="1" dirty="0">
                <a:latin typeface="BIZ UDPゴシック" panose="020B0400000000000000" pitchFamily="50" charset="-128"/>
                <a:ea typeface="BIZ UDPゴシック" panose="020B0400000000000000" pitchFamily="50" charset="-128"/>
              </a:rPr>
              <a:t>▶大阪スマートシティ戦略に基づいた取組の展開</a:t>
            </a:r>
            <a:endParaRPr lang="en-US" altLang="ja-JP" sz="1400" b="1" dirty="0">
              <a:latin typeface="BIZ UDPゴシック" panose="020B0400000000000000" pitchFamily="50" charset="-128"/>
              <a:ea typeface="BIZ UDPゴシック" panose="020B0400000000000000" pitchFamily="50" charset="-128"/>
            </a:endParaRPr>
          </a:p>
          <a:p>
            <a:pPr marL="177800" indent="-88900" defTabSz="371484"/>
            <a:r>
              <a:rPr lang="ja-JP" altLang="en-US" sz="1200" dirty="0">
                <a:latin typeface="BIZ UDPゴシック" panose="020B0400000000000000" pitchFamily="50" charset="-128"/>
                <a:ea typeface="BIZ UDPゴシック" panose="020B0400000000000000" pitchFamily="50" charset="-128"/>
              </a:rPr>
              <a:t>・大阪のスマートシティ化に向けた方向性や取組を示す指針として、府・市で策定した「大阪スマートシティ戦略」に基づき、大阪広域データ連携基盤（</a:t>
            </a:r>
            <a:r>
              <a:rPr lang="en-US" altLang="ja-JP" sz="1200" dirty="0">
                <a:latin typeface="BIZ UDPゴシック" panose="020B0400000000000000" pitchFamily="50" charset="-128"/>
                <a:ea typeface="BIZ UDPゴシック" panose="020B0400000000000000" pitchFamily="50" charset="-128"/>
              </a:rPr>
              <a:t>ORDEN</a:t>
            </a:r>
            <a:r>
              <a:rPr lang="ja-JP" altLang="en-US" sz="1200" dirty="0">
                <a:latin typeface="BIZ UDPゴシック" panose="020B0400000000000000" pitchFamily="50" charset="-128"/>
                <a:ea typeface="BIZ UDPゴシック" panose="020B0400000000000000" pitchFamily="50" charset="-128"/>
              </a:rPr>
              <a:t>）等の取組を進めることで、住民利便性を向上させるとともに、都市競争力を強化</a:t>
            </a:r>
            <a:endParaRPr lang="en-US" altLang="ja-JP" sz="1200" dirty="0">
              <a:latin typeface="BIZ UDPゴシック" panose="020B0400000000000000" pitchFamily="50" charset="-128"/>
              <a:ea typeface="BIZ UDPゴシック" panose="020B0400000000000000" pitchFamily="50" charset="-128"/>
            </a:endParaRPr>
          </a:p>
          <a:p>
            <a:pPr marL="88900" indent="-88900" defTabSz="371484">
              <a:lnSpc>
                <a:spcPts val="1950"/>
              </a:lnSpc>
            </a:pPr>
            <a:endParaRPr lang="en-US" altLang="ja-JP" sz="1200" dirty="0">
              <a:latin typeface="BIZ UDPゴシック" panose="020B0400000000000000" pitchFamily="50" charset="-128"/>
              <a:ea typeface="BIZ UDPゴシック" panose="020B0400000000000000" pitchFamily="50" charset="-128"/>
            </a:endParaRPr>
          </a:p>
          <a:p>
            <a:pPr marL="88900" indent="-88900"/>
            <a:r>
              <a:rPr lang="ja-JP" altLang="en-US" sz="14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ORDEN</a:t>
            </a:r>
            <a:r>
              <a:rPr lang="ja-JP" altLang="en-US" sz="1400" b="1" dirty="0">
                <a:latin typeface="BIZ UDPゴシック" panose="020B0400000000000000" pitchFamily="50" charset="-128"/>
                <a:ea typeface="BIZ UDPゴシック" panose="020B0400000000000000" pitchFamily="50" charset="-128"/>
              </a:rPr>
              <a:t>を活用し、データ連携による様々な住民サービスを展開</a:t>
            </a:r>
            <a:endParaRPr lang="en-US" altLang="ja-JP" sz="1400" b="1" dirty="0">
              <a:latin typeface="BIZ UDPゴシック" panose="020B0400000000000000" pitchFamily="50" charset="-128"/>
              <a:ea typeface="BIZ UDPゴシック" panose="020B0400000000000000" pitchFamily="50" charset="-128"/>
            </a:endParaRPr>
          </a:p>
          <a:p>
            <a:pPr marL="88900" indent="-88900"/>
            <a:r>
              <a:rPr lang="ja-JP" altLang="en-US" sz="1200" dirty="0">
                <a:latin typeface="BIZ UDPゴシック" panose="020B0400000000000000" pitchFamily="50" charset="-128"/>
                <a:ea typeface="BIZ UDPゴシック" panose="020B0400000000000000" pitchFamily="50" charset="-128"/>
              </a:rPr>
              <a:t>　・官民のデータを集約し、防災や観光分野でのサービス拡充を実現</a:t>
            </a:r>
            <a:endParaRPr lang="en-US" altLang="ja-JP" sz="1200" dirty="0">
              <a:latin typeface="BIZ UDPゴシック" panose="020B0400000000000000" pitchFamily="50" charset="-128"/>
              <a:ea typeface="BIZ UDPゴシック" panose="020B0400000000000000" pitchFamily="50" charset="-128"/>
            </a:endParaRPr>
          </a:p>
          <a:p>
            <a:pPr marL="177800" indent="-177800"/>
            <a:r>
              <a:rPr lang="ja-JP" altLang="en-US" sz="1200" dirty="0">
                <a:latin typeface="BIZ UDPゴシック" panose="020B0400000000000000" pitchFamily="50" charset="-128"/>
                <a:ea typeface="BIZ UDPゴシック" panose="020B0400000000000000" pitchFamily="50" charset="-128"/>
              </a:rPr>
              <a:t>　・個人に合わせた最適な情報発信やオンライン行政手続等を提供する「</a:t>
            </a:r>
            <a:r>
              <a:rPr lang="en-US" altLang="ja-JP" sz="1200" dirty="0">
                <a:latin typeface="BIZ UDPゴシック" panose="020B0400000000000000" pitchFamily="50" charset="-128"/>
                <a:ea typeface="BIZ UDPゴシック" panose="020B0400000000000000" pitchFamily="50" charset="-128"/>
              </a:rPr>
              <a:t>my door OSAKA</a:t>
            </a:r>
            <a:r>
              <a:rPr lang="ja-JP" altLang="en-US" sz="1200" dirty="0">
                <a:latin typeface="BIZ UDPゴシック" panose="020B0400000000000000" pitchFamily="50" charset="-128"/>
                <a:ea typeface="BIZ UDPゴシック" panose="020B0400000000000000" pitchFamily="50" charset="-128"/>
              </a:rPr>
              <a:t>（マイド・ア・おおさか）」をリリース</a:t>
            </a:r>
            <a:endParaRPr lang="en-US" altLang="ja-JP" sz="1200" dirty="0">
              <a:latin typeface="BIZ UDPゴシック" panose="020B0400000000000000" pitchFamily="50" charset="-128"/>
              <a:ea typeface="BIZ UDPゴシック" panose="020B0400000000000000" pitchFamily="50" charset="-128"/>
            </a:endParaRPr>
          </a:p>
          <a:p>
            <a:pPr marL="88900" indent="-88900"/>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ID</a:t>
            </a:r>
            <a:r>
              <a:rPr lang="ja-JP" altLang="en-US" sz="1200" dirty="0">
                <a:latin typeface="BIZ UDPゴシック" panose="020B0400000000000000" pitchFamily="50" charset="-128"/>
                <a:ea typeface="BIZ UDPゴシック" panose="020B0400000000000000" pitchFamily="50" charset="-128"/>
              </a:rPr>
              <a:t>登録数：</a:t>
            </a:r>
            <a:r>
              <a:rPr lang="en-US" altLang="ja-JP" sz="1200" dirty="0">
                <a:latin typeface="BIZ UDPゴシック" panose="020B0400000000000000" pitchFamily="50" charset="-128"/>
                <a:ea typeface="BIZ UDPゴシック" panose="020B0400000000000000" pitchFamily="50" charset="-128"/>
              </a:rPr>
              <a:t>7,666</a:t>
            </a:r>
            <a:r>
              <a:rPr lang="ja-JP" altLang="en-US" sz="1200" dirty="0">
                <a:latin typeface="BIZ UDPゴシック" panose="020B0400000000000000" pitchFamily="50" charset="-128"/>
                <a:ea typeface="BIZ UDPゴシック" panose="020B0400000000000000" pitchFamily="50" charset="-128"/>
              </a:rPr>
              <a:t>（令和７年</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日時点）</a:t>
            </a:r>
          </a:p>
          <a:p>
            <a:pPr marL="88900" indent="-88900"/>
            <a:r>
              <a:rPr lang="ja-JP" altLang="en-US" sz="1200" dirty="0">
                <a:latin typeface="BIZ UDPゴシック" panose="020B0400000000000000" pitchFamily="50" charset="-128"/>
                <a:ea typeface="BIZ UDPゴシック" panose="020B0400000000000000" pitchFamily="50" charset="-128"/>
              </a:rPr>
              <a:t>　　　　参画市町村数：３団体（令和７年１０月１３日時点）</a:t>
            </a:r>
            <a:endParaRPr lang="en-US" altLang="ja-JP" sz="1200" dirty="0">
              <a:latin typeface="BIZ UDPゴシック" panose="020B0400000000000000" pitchFamily="50" charset="-128"/>
              <a:ea typeface="BIZ UDPゴシック" panose="020B0400000000000000" pitchFamily="50" charset="-128"/>
            </a:endParaRPr>
          </a:p>
          <a:p>
            <a:pPr marL="88900" indent="-88900"/>
            <a:endParaRPr lang="en-US" altLang="ja-JP" sz="1200" dirty="0">
              <a:latin typeface="BIZ UDPゴシック" panose="020B0400000000000000" pitchFamily="50" charset="-128"/>
              <a:ea typeface="BIZ UDPゴシック" panose="020B0400000000000000" pitchFamily="50" charset="-128"/>
            </a:endParaRPr>
          </a:p>
          <a:p>
            <a:pPr marL="177800" indent="-177800"/>
            <a:r>
              <a:rPr lang="ja-JP" altLang="en-US" sz="1200" dirty="0">
                <a:latin typeface="BIZ UDPゴシック" panose="020B0400000000000000" pitchFamily="50" charset="-128"/>
                <a:ea typeface="BIZ UDPゴシック" panose="020B0400000000000000" pitchFamily="50" charset="-128"/>
              </a:rPr>
              <a:t>　・広域観光データを活用し、</a:t>
            </a:r>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が観光コースをレコメンドするサービス「めぐろっと」を令和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年８月にリリース</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利用者数：</a:t>
            </a:r>
            <a:r>
              <a:rPr lang="en-US" altLang="ja-JP" sz="1200" dirty="0">
                <a:latin typeface="BIZ UDPゴシック" panose="020B0400000000000000" pitchFamily="50" charset="-128"/>
                <a:ea typeface="BIZ UDPゴシック" panose="020B0400000000000000" pitchFamily="50" charset="-128"/>
              </a:rPr>
              <a:t>7,344</a:t>
            </a:r>
            <a:r>
              <a:rPr lang="ja-JP" altLang="en-US" sz="1200" dirty="0">
                <a:latin typeface="BIZ UDPゴシック" panose="020B0400000000000000" pitchFamily="50" charset="-128"/>
                <a:ea typeface="BIZ UDPゴシック" panose="020B0400000000000000" pitchFamily="50" charset="-128"/>
              </a:rPr>
              <a:t>名</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リリースから１０月までの約</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か月間での利用者数</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r>
              <a:rPr lang="ja-JP" altLang="en-US" sz="1400" b="1" dirty="0">
                <a:latin typeface="BIZ UDPゴシック" panose="020B0400000000000000" pitchFamily="50" charset="-128"/>
                <a:ea typeface="BIZ UDPゴシック" panose="020B0400000000000000" pitchFamily="50" charset="-128"/>
              </a:rPr>
              <a:t>▶スマートヘルス分野のスタートアップ支援（再掲）</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▶スーパーシティ型国家戦略特区に基づく取組の推進（再掲）</a:t>
            </a:r>
            <a:endParaRPr lang="en-US" altLang="ja-JP" sz="1400" b="1" dirty="0">
              <a:latin typeface="BIZ UDPゴシック" panose="020B0400000000000000" pitchFamily="50" charset="-128"/>
              <a:ea typeface="BIZ UDPゴシック" panose="020B0400000000000000" pitchFamily="50" charset="-128"/>
            </a:endParaRPr>
          </a:p>
          <a:p>
            <a:endParaRPr lang="en-US" altLang="ja-JP" sz="1400" b="1"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546635"/>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□大阪スマートシティ戦略の推進</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DDA230AE-D7A4-40FE-9855-411967DEB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9632" y="2385418"/>
            <a:ext cx="2876501" cy="1536442"/>
          </a:xfrm>
          <a:prstGeom prst="rect">
            <a:avLst/>
          </a:prstGeom>
        </p:spPr>
      </p:pic>
      <p:sp>
        <p:nvSpPr>
          <p:cNvPr id="20" name="正方形/長方形 19">
            <a:extLst>
              <a:ext uri="{FF2B5EF4-FFF2-40B4-BE49-F238E27FC236}">
                <a16:creationId xmlns:a16="http://schemas.microsoft.com/office/drawing/2014/main" id="{AD83773E-FD31-430A-8471-D12AF4324FD7}"/>
              </a:ext>
            </a:extLst>
          </p:cNvPr>
          <p:cNvSpPr/>
          <p:nvPr/>
        </p:nvSpPr>
        <p:spPr>
          <a:xfrm>
            <a:off x="7039304" y="3880750"/>
            <a:ext cx="851214" cy="1864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altLang="ja-JP" sz="1000" dirty="0">
                <a:latin typeface="BIZ UDPゴシック" panose="020B0400000000000000" pitchFamily="50" charset="-128"/>
                <a:ea typeface="BIZ UDPゴシック" panose="020B0400000000000000" pitchFamily="50" charset="-128"/>
              </a:rPr>
              <a:t>ORDEN</a:t>
            </a:r>
            <a:endParaRPr lang="ja-JP" altLang="en-US" sz="1000" strike="sngStrike" dirty="0">
              <a:solidFill>
                <a:srgbClr val="0070C0"/>
              </a:solidFill>
              <a:highlight>
                <a:srgbClr val="FFFF00"/>
              </a:highlight>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69F7A119-26F7-4BB4-BCB4-39086464BF70}"/>
              </a:ext>
            </a:extLst>
          </p:cNvPr>
          <p:cNvSpPr/>
          <p:nvPr/>
        </p:nvSpPr>
        <p:spPr>
          <a:xfrm>
            <a:off x="6959042" y="5350608"/>
            <a:ext cx="1322615" cy="24526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altLang="ja-JP" sz="1000" dirty="0">
                <a:latin typeface="BIZ UDPゴシック" panose="020B0400000000000000" pitchFamily="50" charset="-128"/>
                <a:ea typeface="BIZ UDPゴシック" panose="020B0400000000000000" pitchFamily="50" charset="-128"/>
              </a:rPr>
              <a:t>my door OSAKA</a:t>
            </a:r>
            <a:endParaRPr lang="ja-JP" altLang="en-US" sz="1000" dirty="0">
              <a:latin typeface="BIZ UDPゴシック" panose="020B0400000000000000" pitchFamily="50" charset="-128"/>
              <a:ea typeface="BIZ UDPゴシック" panose="020B0400000000000000" pitchFamily="50" charset="-128"/>
            </a:endParaRPr>
          </a:p>
        </p:txBody>
      </p:sp>
      <p:pic>
        <p:nvPicPr>
          <p:cNvPr id="22" name="Picture 2">
            <a:extLst>
              <a:ext uri="{FF2B5EF4-FFF2-40B4-BE49-F238E27FC236}">
                <a16:creationId xmlns:a16="http://schemas.microsoft.com/office/drawing/2014/main" id="{9399105A-0E85-4E63-9772-DF19707489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4768" y="4206618"/>
            <a:ext cx="766441" cy="1239479"/>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a:extLst>
              <a:ext uri="{FF2B5EF4-FFF2-40B4-BE49-F238E27FC236}">
                <a16:creationId xmlns:a16="http://schemas.microsoft.com/office/drawing/2014/main" id="{B7B2C3E9-8AA7-44F6-A37D-AE14ED10BCB9}"/>
              </a:ext>
            </a:extLst>
          </p:cNvPr>
          <p:cNvSpPr/>
          <p:nvPr/>
        </p:nvSpPr>
        <p:spPr>
          <a:xfrm>
            <a:off x="7176694" y="6913575"/>
            <a:ext cx="955719" cy="22884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ja-JP" altLang="en-US" sz="1000" dirty="0">
                <a:latin typeface="BIZ UDPゴシック" panose="020B0400000000000000" pitchFamily="50" charset="-128"/>
                <a:ea typeface="BIZ UDPゴシック" panose="020B0400000000000000" pitchFamily="50" charset="-128"/>
              </a:rPr>
              <a:t>めぐろっと</a:t>
            </a:r>
            <a:endParaRPr lang="ja-JP" altLang="en-US" sz="1000" strike="sngStrike" dirty="0">
              <a:solidFill>
                <a:srgbClr val="0070C0"/>
              </a:solidFill>
              <a:highlight>
                <a:srgbClr val="FFFF00"/>
              </a:highlight>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402B337A-A32C-42F3-A403-743C322AF4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6405" y="4165452"/>
            <a:ext cx="2256318" cy="1239281"/>
          </a:xfrm>
          <a:prstGeom prst="rect">
            <a:avLst/>
          </a:prstGeom>
        </p:spPr>
      </p:pic>
      <p:pic>
        <p:nvPicPr>
          <p:cNvPr id="27" name="図 26">
            <a:extLst>
              <a:ext uri="{FF2B5EF4-FFF2-40B4-BE49-F238E27FC236}">
                <a16:creationId xmlns:a16="http://schemas.microsoft.com/office/drawing/2014/main" id="{249AD673-A87A-476D-94E3-C71A4AE23B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22104" y="5731424"/>
            <a:ext cx="2273347" cy="1239281"/>
          </a:xfrm>
          <a:prstGeom prst="rect">
            <a:avLst/>
          </a:prstGeom>
        </p:spPr>
      </p:pic>
      <p:pic>
        <p:nvPicPr>
          <p:cNvPr id="28" name="図 27">
            <a:extLst>
              <a:ext uri="{FF2B5EF4-FFF2-40B4-BE49-F238E27FC236}">
                <a16:creationId xmlns:a16="http://schemas.microsoft.com/office/drawing/2014/main" id="{B1C9E4D4-1D45-4BA5-AD69-E8B7692241C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2944" y="5767041"/>
            <a:ext cx="1717702" cy="1227732"/>
          </a:xfrm>
          <a:prstGeom prst="rect">
            <a:avLst/>
          </a:prstGeom>
        </p:spPr>
      </p:pic>
      <p:sp>
        <p:nvSpPr>
          <p:cNvPr id="3" name="スライド番号プレースホルダー 2">
            <a:extLst>
              <a:ext uri="{FF2B5EF4-FFF2-40B4-BE49-F238E27FC236}">
                <a16:creationId xmlns:a16="http://schemas.microsoft.com/office/drawing/2014/main" id="{79143F60-B79B-4B2E-9653-B6715121CAA5}"/>
              </a:ext>
            </a:extLst>
          </p:cNvPr>
          <p:cNvSpPr>
            <a:spLocks noGrp="1"/>
          </p:cNvSpPr>
          <p:nvPr>
            <p:ph type="sldNum" sz="quarter" idx="12"/>
          </p:nvPr>
        </p:nvSpPr>
        <p:spPr>
          <a:xfrm>
            <a:off x="9042723" y="6779568"/>
            <a:ext cx="1037902" cy="383297"/>
          </a:xfrm>
        </p:spPr>
        <p:txBody>
          <a:bodyPr/>
          <a:lstStyle/>
          <a:p>
            <a:fld id="{29F2EF1E-626E-4657-9017-205445D3C8E1}" type="slidenum">
              <a:rPr kumimoji="1" lang="ja-JP" altLang="en-US" smtClean="0"/>
              <a:t>49</a:t>
            </a:fld>
            <a:endParaRPr kumimoji="1" lang="ja-JP" altLang="en-US" dirty="0"/>
          </a:p>
        </p:txBody>
      </p:sp>
      <p:sp>
        <p:nvSpPr>
          <p:cNvPr id="18" name="正方形/長方形 17">
            <a:extLst>
              <a:ext uri="{FF2B5EF4-FFF2-40B4-BE49-F238E27FC236}">
                <a16:creationId xmlns:a16="http://schemas.microsoft.com/office/drawing/2014/main" id="{B78B4EF0-8932-43BA-86B9-85FEC8B11CAA}"/>
              </a:ext>
            </a:extLst>
          </p:cNvPr>
          <p:cNvSpPr/>
          <p:nvPr/>
        </p:nvSpPr>
        <p:spPr>
          <a:xfrm>
            <a:off x="424772" y="1486913"/>
            <a:ext cx="9180867" cy="6013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大阪広域データ連携基盤（</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）構築、運用し、</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に集約された様々なデータを活用したサービスを拡充</a:t>
            </a:r>
          </a:p>
        </p:txBody>
      </p:sp>
      <p:sp>
        <p:nvSpPr>
          <p:cNvPr id="19" name="楕円 18">
            <a:extLst>
              <a:ext uri="{FF2B5EF4-FFF2-40B4-BE49-F238E27FC236}">
                <a16:creationId xmlns:a16="http://schemas.microsoft.com/office/drawing/2014/main" id="{EE7A67C1-978C-4357-BC8E-4E1A23B60E76}"/>
              </a:ext>
            </a:extLst>
          </p:cNvPr>
          <p:cNvSpPr/>
          <p:nvPr/>
        </p:nvSpPr>
        <p:spPr>
          <a:xfrm>
            <a:off x="180309" y="95526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5F39F3F6-C48C-4F58-86EC-3A9D025431B3}"/>
              </a:ext>
            </a:extLst>
          </p:cNvPr>
          <p:cNvSpPr/>
          <p:nvPr/>
        </p:nvSpPr>
        <p:spPr>
          <a:xfrm>
            <a:off x="220586" y="234364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50561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863766" y="1542066"/>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角丸四角形 16"/>
          <p:cNvSpPr/>
          <p:nvPr/>
        </p:nvSpPr>
        <p:spPr>
          <a:xfrm>
            <a:off x="1143038" y="1870282"/>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大阪・関西のポテンシャルを活かし、ライフサイエンス分野で“突き抜けた”存在に</a:t>
            </a:r>
          </a:p>
        </p:txBody>
      </p:sp>
      <p:sp>
        <p:nvSpPr>
          <p:cNvPr id="18" name="テキスト ボックス 17"/>
          <p:cNvSpPr txBox="1"/>
          <p:nvPr/>
        </p:nvSpPr>
        <p:spPr>
          <a:xfrm>
            <a:off x="1123013" y="2388045"/>
            <a:ext cx="6025133" cy="1600438"/>
          </a:xfrm>
          <a:prstGeom prst="rect">
            <a:avLst/>
          </a:prstGeom>
          <a:noFill/>
        </p:spPr>
        <p:txBody>
          <a:bodyPr wrap="square" rtlCol="0">
            <a:spAutoFit/>
          </a:bodyPr>
          <a:lstStyle/>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大阪・関西にはライフサイエンス分野の大学、研究機関等が集積。そこから生まれる様々なシーズをうまく事業化に結び付けていく。</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大阪のライフサイエンス拠点</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・彩都：創薬等の研究開発拠点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・健都：循環器疾患の予防･医療･研究で世界をリードする拠点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・中之島：再生医療をベースに、最先端の未来医療の産業化を推進する拠点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大阪の持つポテンシャルを磨いて伸ばし、ライフサイエンス分野で突き抜けた存在に。</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角丸四角形 18"/>
          <p:cNvSpPr/>
          <p:nvPr/>
        </p:nvSpPr>
        <p:spPr>
          <a:xfrm>
            <a:off x="1123013" y="4572710"/>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健康寿命の延伸をめざし、次世代ヘルスケアを推進</a:t>
            </a:r>
          </a:p>
        </p:txBody>
      </p:sp>
      <p:sp>
        <p:nvSpPr>
          <p:cNvPr id="22" name="テキスト ボックス 21"/>
          <p:cNvSpPr txBox="1"/>
          <p:nvPr/>
        </p:nvSpPr>
        <p:spPr>
          <a:xfrm>
            <a:off x="1123013" y="5051175"/>
            <a:ext cx="7448242" cy="461665"/>
          </a:xfrm>
          <a:prstGeom prst="rect">
            <a:avLst/>
          </a:prstGeom>
          <a:noFill/>
        </p:spPr>
        <p:txBody>
          <a:bodyPr wrap="square" rtlCol="0">
            <a:spAutoFit/>
          </a:bodyPr>
          <a:lstStyle/>
          <a:p>
            <a:pPr marL="144380" marR="0" lvl="0" indent="-144380" algn="l" defTabSz="378013"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大阪の健康寿命は全国的にも低位。府民の健康意識の向上と行動変容を促し、デジタル技術を活用した</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次世代ヘルスケアの推進により、「誰もがいきいきと長く活躍できる社会」を実現。</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3" name="楕円 22"/>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4" name="図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2922" y="2447798"/>
            <a:ext cx="2064565" cy="1870482"/>
          </a:xfrm>
          <a:prstGeom prst="rect">
            <a:avLst/>
          </a:prstGeom>
        </p:spPr>
      </p:pic>
      <p:sp>
        <p:nvSpPr>
          <p:cNvPr id="25" name="正方形/長方形 24"/>
          <p:cNvSpPr/>
          <p:nvPr/>
        </p:nvSpPr>
        <p:spPr>
          <a:xfrm>
            <a:off x="1305103" y="1220641"/>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国際的な最先端未来医療都市の実現</a:t>
            </a:r>
          </a:p>
        </p:txBody>
      </p:sp>
      <p:sp>
        <p:nvSpPr>
          <p:cNvPr id="26" name="テキスト ボックス 25"/>
          <p:cNvSpPr txBox="1"/>
          <p:nvPr/>
        </p:nvSpPr>
        <p:spPr>
          <a:xfrm>
            <a:off x="1143038" y="6088420"/>
            <a:ext cx="7812000"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スーパーシティも活用し、国内外の患者への「未来医療」の提供等により、国際貢献を推進。</a:t>
            </a:r>
          </a:p>
        </p:txBody>
      </p:sp>
      <p:sp>
        <p:nvSpPr>
          <p:cNvPr id="27" name="角丸四角形 26"/>
          <p:cNvSpPr/>
          <p:nvPr/>
        </p:nvSpPr>
        <p:spPr>
          <a:xfrm>
            <a:off x="1143038" y="5646790"/>
            <a:ext cx="784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7801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◆万博を契機にさらなるイノベーションを創出し、“世界に貢献”</a:t>
            </a:r>
          </a:p>
        </p:txBody>
      </p:sp>
      <p:sp>
        <p:nvSpPr>
          <p:cNvPr id="28" name="正方形/長方形 27"/>
          <p:cNvSpPr/>
          <p:nvPr/>
        </p:nvSpPr>
        <p:spPr>
          <a:xfrm>
            <a:off x="412707" y="706091"/>
            <a:ext cx="3420000"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「健康・医療」分野における未来社会の姿</a:t>
            </a:r>
          </a:p>
        </p:txBody>
      </p:sp>
      <p:sp>
        <p:nvSpPr>
          <p:cNvPr id="29" name="スライド番号プレースホルダー 1">
            <a:extLst>
              <a:ext uri="{FF2B5EF4-FFF2-40B4-BE49-F238E27FC236}">
                <a16:creationId xmlns:a16="http://schemas.microsoft.com/office/drawing/2014/main" id="{A45C296A-92B7-4CF1-BF83-740CEF35D56E}"/>
              </a:ext>
            </a:extLst>
          </p:cNvPr>
          <p:cNvSpPr txBox="1">
            <a:spLocks/>
          </p:cNvSpPr>
          <p:nvPr/>
        </p:nvSpPr>
        <p:spPr>
          <a:xfrm>
            <a:off x="7812484" y="6841350"/>
            <a:ext cx="2268141" cy="3832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9F2EF1E-626E-4657-9017-205445D3C8E1}" type="slidenum">
              <a:rPr kumimoji="1" lang="ja-JP" altLang="en-US" sz="1260" smtClean="0">
                <a:solidFill>
                  <a:schemeClr val="bg1">
                    <a:lumMod val="50000"/>
                  </a:schemeClr>
                </a:solidFill>
              </a:rPr>
              <a:pPr algn="r"/>
              <a:t>5</a:t>
            </a:fld>
            <a:endParaRPr kumimoji="1" lang="ja-JP" altLang="en-US" sz="1260" dirty="0">
              <a:solidFill>
                <a:schemeClr val="bg1">
                  <a:lumMod val="50000"/>
                </a:schemeClr>
              </a:solidFill>
            </a:endParaRPr>
          </a:p>
        </p:txBody>
      </p:sp>
    </p:spTree>
    <p:extLst>
      <p:ext uri="{BB962C8B-B14F-4D97-AF65-F5344CB8AC3E}">
        <p14:creationId xmlns:p14="http://schemas.microsoft.com/office/powerpoint/2010/main" val="281553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38446838"/>
              </p:ext>
            </p:extLst>
          </p:nvPr>
        </p:nvGraphicFramePr>
        <p:xfrm>
          <a:off x="313267" y="881928"/>
          <a:ext cx="9587042" cy="613693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909716">
                <a:tc>
                  <a:txBody>
                    <a:bodyPr/>
                    <a:lstStyle/>
                    <a:p>
                      <a:pPr marL="177800" indent="-17780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□大阪・関西が、万博のレガシーを継承した世界トップレベルの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スタートアップ集積拠点に</a:t>
                      </a:r>
                    </a:p>
                    <a:p>
                      <a:pPr marL="90488" indent="-90488"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GSE</a:t>
                      </a:r>
                      <a:r>
                        <a:rPr lang="ja-JP" altLang="en-US" sz="1100" b="0" dirty="0">
                          <a:solidFill>
                            <a:schemeClr val="tx1"/>
                          </a:solidFill>
                          <a:latin typeface="BIZ UDPゴシック" panose="020B0400000000000000" pitchFamily="50" charset="-128"/>
                          <a:ea typeface="BIZ UDPゴシック" panose="020B0400000000000000" pitchFamily="50" charset="-128"/>
                        </a:rPr>
                        <a:t>を契機に、日本のスタートアップエコシステムの国際的な認知度を高めるとともに、後継イベント開催などにより大阪・関西をグローバルなスタートアップ集積拠点に</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GSE</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と</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GSC-O</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をスタートアップ創出・</a:t>
                      </a:r>
                      <a:b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成長の起点に</a:t>
                      </a: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r>
                        <a:rPr lang="ja-JP" altLang="en-US" sz="1100" b="0" dirty="0">
                          <a:solidFill>
                            <a:schemeClr val="tx1"/>
                          </a:solidFill>
                          <a:latin typeface="BIZ UDPゴシック" panose="020B0400000000000000" pitchFamily="50" charset="-128"/>
                          <a:ea typeface="BIZ UDPゴシック" panose="020B0400000000000000" pitchFamily="50" charset="-128"/>
                        </a:rPr>
                        <a:t>▶万博で開催された国際イベント</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Global Startup EXPO 2025</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GSE</a:t>
                      </a:r>
                      <a:r>
                        <a:rPr lang="ja-JP" altLang="en-US" sz="1100" b="0" dirty="0">
                          <a:solidFill>
                            <a:schemeClr val="tx1"/>
                          </a:solidFill>
                          <a:latin typeface="BIZ UDPゴシック" panose="020B0400000000000000" pitchFamily="50" charset="-128"/>
                          <a:ea typeface="BIZ UDPゴシック" panose="020B0400000000000000" pitchFamily="50" charset="-128"/>
                        </a:rPr>
                        <a:t>）」と、「</a:t>
                      </a:r>
                      <a:r>
                        <a:rPr lang="en-US" altLang="ja-JP" sz="1100" b="0" dirty="0">
                          <a:solidFill>
                            <a:schemeClr val="tx1"/>
                          </a:solidFill>
                          <a:latin typeface="BIZ UDPゴシック" panose="020B0400000000000000" pitchFamily="50" charset="-128"/>
                          <a:ea typeface="BIZ UDPゴシック" panose="020B0400000000000000" pitchFamily="50" charset="-128"/>
                        </a:rPr>
                        <a:t>Tech Osaka Summit 2025</a:t>
                      </a:r>
                      <a:r>
                        <a:rPr lang="ja-JP" altLang="en-US" sz="1100" b="0" dirty="0">
                          <a:solidFill>
                            <a:schemeClr val="tx1"/>
                          </a:solidFill>
                          <a:latin typeface="BIZ UDPゴシック" panose="020B0400000000000000" pitchFamily="50" charset="-128"/>
                          <a:ea typeface="BIZ UDPゴシック" panose="020B0400000000000000" pitchFamily="50" charset="-128"/>
                        </a:rPr>
                        <a:t>」をはじめ、大阪府・市・民間企業等が開催した様々なイベントを集めた「</a:t>
                      </a:r>
                      <a:r>
                        <a:rPr lang="en-US" altLang="ja-JP" sz="1100" b="0" dirty="0">
                          <a:solidFill>
                            <a:schemeClr val="tx1"/>
                          </a:solidFill>
                          <a:latin typeface="BIZ UDPゴシック" panose="020B0400000000000000" pitchFamily="50" charset="-128"/>
                          <a:ea typeface="BIZ UDPゴシック" panose="020B0400000000000000" pitchFamily="50" charset="-128"/>
                        </a:rPr>
                        <a:t>Global Startup Crossroads-Osaka</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GSC-O</a:t>
                      </a:r>
                      <a:r>
                        <a:rPr lang="ja-JP" altLang="en-US" sz="1100" b="0" dirty="0">
                          <a:solidFill>
                            <a:schemeClr val="tx1"/>
                          </a:solidFill>
                          <a:latin typeface="BIZ UDPゴシック" panose="020B0400000000000000" pitchFamily="50" charset="-128"/>
                          <a:ea typeface="BIZ UDPゴシック" panose="020B0400000000000000" pitchFamily="50" charset="-128"/>
                        </a:rPr>
                        <a:t>）」で</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多数の</a:t>
                      </a:r>
                      <a:r>
                        <a:rPr lang="ja-JP" altLang="en-US" sz="1100" b="0" dirty="0">
                          <a:solidFill>
                            <a:schemeClr val="tx1"/>
                          </a:solidFill>
                          <a:latin typeface="BIZ UDPゴシック" panose="020B0400000000000000" pitchFamily="50" charset="-128"/>
                          <a:ea typeface="BIZ UDPゴシック" panose="020B0400000000000000" pitchFamily="50" charset="-128"/>
                        </a:rPr>
                        <a:t>ビジネスマッチングを実施し、</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大阪・関西の世界でのプレゼンス向上</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につながるとともに</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世界で活躍する</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スタートアップ</a:t>
                      </a:r>
                      <a:r>
                        <a:rPr lang="en-US" altLang="ja-JP" sz="1100" b="0" i="0" u="none" strike="noStrike" noProof="0" dirty="0" err="1">
                          <a:solidFill>
                            <a:schemeClr val="tx1"/>
                          </a:solidFill>
                          <a:latin typeface="BIZ UDPゴシック" panose="020B0400000000000000" pitchFamily="50" charset="-128"/>
                          <a:ea typeface="BIZ UDPゴシック" panose="020B0400000000000000" pitchFamily="50" charset="-128"/>
                        </a:rPr>
                        <a:t>輩出</a:t>
                      </a:r>
                      <a:r>
                        <a:rPr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の</a:t>
                      </a:r>
                      <a:r>
                        <a:rPr lang="ja-JP" altLang="en-US" sz="1100" b="0" i="0" u="none" noProof="0" dirty="0">
                          <a:solidFill>
                            <a:schemeClr val="tx1"/>
                          </a:solidFill>
                          <a:latin typeface="BIZ UDPゴシック" panose="020B0400000000000000" pitchFamily="50" charset="-128"/>
                          <a:ea typeface="BIZ UDPゴシック" panose="020B0400000000000000" pitchFamily="50" charset="-128"/>
                        </a:rPr>
                        <a:t>促進につながった</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endParaRPr lang="en-US" altLang="ja-JP" sz="1200" b="1" i="0" u="none" strike="noStrike" noProof="0" dirty="0">
                        <a:solidFill>
                          <a:schemeClr val="tx1"/>
                        </a:solidFill>
                        <a:latin typeface="BIZ UDPゴシック" panose="020B0400000000000000" pitchFamily="50" charset="-128"/>
                        <a:ea typeface="BIZ UDPゴシック" panose="020B0400000000000000" pitchFamily="50" charset="-128"/>
                      </a:endParaRPr>
                    </a:p>
                    <a:p>
                      <a:pPr marL="85725" lvl="0" indent="-85725" algn="l">
                        <a:lnSpc>
                          <a:spcPct val="100000"/>
                        </a:lnSpc>
                        <a:spcBef>
                          <a:spcPts val="0"/>
                        </a:spcBef>
                        <a:spcAft>
                          <a:spcPts val="0"/>
                        </a:spcAft>
                        <a:buNone/>
                      </a:pPr>
                      <a:r>
                        <a:rPr lang="ja-JP" altLang="en-US" sz="1100" b="0" dirty="0">
                          <a:solidFill>
                            <a:schemeClr val="tx1"/>
                          </a:solidFill>
                          <a:latin typeface="BIZ UDPゴシック" panose="020B0400000000000000" pitchFamily="50" charset="-128"/>
                          <a:ea typeface="BIZ UDPゴシック" panose="020B0400000000000000" pitchFamily="50" charset="-128"/>
                        </a:rPr>
                        <a:t>▶リボーンチャレンジでのスタートアップ出展を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はじめ、海外パビリオンにおけるスタートアップイベントや、大阪・関西の起業家団体による起業啓発イベント等を通じて、スタートアップの新たな技術やサービスを披露し、大阪・関西のスタートアップが有するポテンシャルを国内外に発信すると同時に、</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国内外企業等とのビジネスマッチングの機会となった</a:t>
                      </a:r>
                      <a:endParaRPr lang="en-US" altLang="ja-JP" sz="1100" b="0" strike="noStrik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□万博レガシーとして国内外のスタートアップ関係者が集うグローバルイベントの継続実施</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GSE</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の後継となるグローバルスタートアップイベントや</a:t>
                      </a:r>
                      <a:r>
                        <a:rPr kumimoji="1" lang="en-US" altLang="ja-JP" sz="1100" dirty="0">
                          <a:solidFill>
                            <a:schemeClr val="tx1"/>
                          </a:solidFill>
                          <a:latin typeface="BIZ UDPゴシック" panose="020B0400000000000000" pitchFamily="50" charset="-128"/>
                          <a:ea typeface="BIZ UDPゴシック" panose="020B0400000000000000" pitchFamily="50" charset="-128"/>
                        </a:rPr>
                        <a:t>Tech Osaka Summit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を万博のレガシーとして継続開催</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・国内外の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VC</a:t>
                      </a:r>
                      <a:r>
                        <a:rPr kumimoji="1" lang="ja-JP" altLang="en-US" sz="1100" dirty="0">
                          <a:solidFill>
                            <a:schemeClr val="tx1"/>
                          </a:solidFill>
                          <a:latin typeface="BIZ UDPゴシック" panose="020B0400000000000000" pitchFamily="50" charset="-128"/>
                          <a:ea typeface="BIZ UDPゴシック" panose="020B0400000000000000" pitchFamily="50" charset="-128"/>
                        </a:rPr>
                        <a:t>や事業会社の活動を府内に呼び込み、在阪支援機関および</a:t>
                      </a:r>
                      <a:r>
                        <a:rPr kumimoji="1" lang="en-US" altLang="ja-JP" sz="1100" dirty="0">
                          <a:solidFill>
                            <a:schemeClr val="tx1"/>
                          </a:solidFill>
                          <a:latin typeface="BIZ UDPゴシック" panose="020B0400000000000000" pitchFamily="50" charset="-128"/>
                          <a:ea typeface="BIZ UDPゴシック" panose="020B0400000000000000" pitchFamily="50" charset="-128"/>
                        </a:rPr>
                        <a:t>VC</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等との連携を促進し、ディープテック・スタートアップの支援を強化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□世界トップレベルのスタートアップ集積拠点を形成</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（第２期スタートアップ・エコシステム拠点都市としての取組を推進）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▶グローバル化の推進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・スタートアップのグローバルマインドの醸成により、海外進出を促進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・万博を契機に高まった大阪・関西への世界の注目を維持・</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向上、国内外からのさらなる投資の呼び込み</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・万博を契機に</a:t>
                      </a:r>
                      <a:r>
                        <a:rPr kumimoji="1" lang="ja-JP" altLang="en-US" sz="1100" spc="-20" dirty="0">
                          <a:solidFill>
                            <a:schemeClr val="tx1"/>
                          </a:solidFill>
                          <a:latin typeface="BIZ UDPゴシック" panose="020B0400000000000000" pitchFamily="50" charset="-128"/>
                          <a:ea typeface="BIZ UDPゴシック" panose="020B0400000000000000" pitchFamily="50" charset="-128"/>
                        </a:rPr>
                        <a:t>生まれた「</a:t>
                      </a: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つながり」を元に、</a:t>
                      </a:r>
                      <a:r>
                        <a:rPr kumimoji="1" lang="en-US" altLang="ja-JP"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MOU</a:t>
                      </a: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の締結等</a:t>
                      </a:r>
                      <a:br>
                        <a:rPr kumimoji="1" lang="en-US" altLang="ja-JP"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2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ビジネス交流を強化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▶ディープテック分野の強化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indent="-90488"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・これらの取組などにより大阪・関西から世界で活躍する</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スタートアップを連続的に輩出</a:t>
                      </a:r>
                      <a:endParaRPr kumimoji="1" lang="en-US" altLang="ja-JP" sz="1100" kern="1200" dirty="0">
                        <a:solidFill>
                          <a:schemeClr val="tx1"/>
                        </a:solidFill>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▶大手、中堅企業のオープンイノベーションを推進し、スタートアップと既存企業の協業を促進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59937" rtl="0" eaLnBrk="1" fontAlgn="auto" latinLnBrk="0" hangingPunct="1">
                        <a:lnSpc>
                          <a:spcPct val="100000"/>
                        </a:lnSpc>
                        <a:spcBef>
                          <a:spcPts val="0"/>
                        </a:spcBef>
                        <a:spcAft>
                          <a:spcPts val="0"/>
                        </a:spcAft>
                        <a:buClrTx/>
                        <a:buSzTx/>
                        <a:buFontTx/>
                        <a:buNone/>
                        <a:tabLst/>
                        <a:defRPr/>
                      </a:pP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200" b="1" dirty="0">
                          <a:solidFill>
                            <a:schemeClr val="tx1"/>
                          </a:solidFill>
                          <a:latin typeface="BIZ UDPゴシック" panose="020B0400000000000000" pitchFamily="50" charset="-128"/>
                          <a:ea typeface="BIZ UDPゴシック" panose="020B0400000000000000" pitchFamily="50" charset="-128"/>
                        </a:rPr>
                        <a:t>□スタートアップの技術の実装化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strike="noStrike" dirty="0">
                          <a:solidFill>
                            <a:schemeClr val="tx1"/>
                          </a:solidFill>
                          <a:latin typeface="BIZ UDPゴシック" panose="020B0400000000000000" pitchFamily="50" charset="-128"/>
                          <a:ea typeface="BIZ UDPゴシック" panose="020B0400000000000000" pitchFamily="50" charset="-128"/>
                        </a:rPr>
                        <a:t>万博で披露されたスタートアップの技術を経済界をはじめオール関西で実装化するための支援を実施するなど、チャレンジを促す支援体制を強化</a:t>
                      </a:r>
                      <a:endParaRPr lang="en-US" altLang="ja-JP" sz="1100" strike="noStrike"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GSE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の万博レガシーとしての大阪継続開催への支援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・スタートアップ・エコシステム拠点都市への支援として、世界有数の海外機関による支援プログラムの充実を図るなど、スタートアップの成長に資する取組の充実と必要となる</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財政支援</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09349"/>
            <a:ext cx="9540000" cy="646331"/>
          </a:xfrm>
          <a:prstGeom prst="rect">
            <a:avLst/>
          </a:prstGeom>
          <a:noFill/>
          <a:ln w="6350">
            <a:noFill/>
            <a:prstDash val="solid"/>
          </a:ln>
        </p:spPr>
        <p:txBody>
          <a:bodyPr wrap="square">
            <a:spAutoFit/>
          </a:bodyPr>
          <a:lstStyle/>
          <a:p>
            <a:pPr>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未来社会の実験場」を体現するためには、革新的な技術やサービスを有するスタートアップの先駆的な取組を促進していく必要がある。万博会場内外において実施した多様な実証やチャレンジをレガシーとし、大阪のみならず、わが国全体の成長を加速させ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34143"/>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20865"/>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6CBAE455-31A0-43D7-AA7D-04A0079BA9CD}"/>
              </a:ext>
            </a:extLst>
          </p:cNvPr>
          <p:cNvSpPr>
            <a:spLocks noGrp="1"/>
          </p:cNvSpPr>
          <p:nvPr>
            <p:ph type="sldNum" sz="quarter" idx="12"/>
          </p:nvPr>
        </p:nvSpPr>
        <p:spPr>
          <a:xfrm>
            <a:off x="7812484" y="6889964"/>
            <a:ext cx="2268141" cy="383297"/>
          </a:xfrm>
        </p:spPr>
        <p:txBody>
          <a:bodyPr/>
          <a:lstStyle/>
          <a:p>
            <a:fld id="{29F2EF1E-626E-4657-9017-205445D3C8E1}" type="slidenum">
              <a:rPr kumimoji="1" lang="ja-JP" altLang="en-US" smtClean="0"/>
              <a:t>50</a:t>
            </a:fld>
            <a:endParaRPr kumimoji="1" lang="ja-JP" altLang="en-US"/>
          </a:p>
        </p:txBody>
      </p:sp>
    </p:spTree>
    <p:extLst>
      <p:ext uri="{BB962C8B-B14F-4D97-AF65-F5344CB8AC3E}">
        <p14:creationId xmlns:p14="http://schemas.microsoft.com/office/powerpoint/2010/main" val="443425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4"/>
            <a:ext cx="440244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62508"/>
            <a:ext cx="9301862" cy="145656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marR="0" lvl="0" indent="-87313" algn="l" defTabSz="443194" rtl="0" eaLnBrk="1" fontAlgn="auto" latinLnBrk="0" hangingPunct="1">
              <a:lnSpc>
                <a:spcPct val="100000"/>
              </a:lnSpc>
              <a:spcBef>
                <a:spcPts val="0"/>
              </a:spcBef>
              <a:spcAft>
                <a:spcPts val="60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・万博で開催された国際イベント「</a:t>
            </a:r>
            <a:r>
              <a:rPr lang="en-US" altLang="ja-JP" sz="1200" dirty="0">
                <a:solidFill>
                  <a:schemeClr val="tx1"/>
                </a:solidFill>
                <a:latin typeface="BIZ UDPゴシック" panose="020B0400000000000000" pitchFamily="50" charset="-128"/>
                <a:ea typeface="BIZ UDPゴシック" panose="020B0400000000000000" pitchFamily="50" charset="-128"/>
              </a:rPr>
              <a:t>Global Startup EXPO 2025</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GSE</a:t>
            </a:r>
            <a:r>
              <a:rPr lang="ja-JP" altLang="en-US" sz="1200" dirty="0">
                <a:solidFill>
                  <a:schemeClr val="tx1"/>
                </a:solidFill>
                <a:latin typeface="BIZ UDPゴシック" panose="020B0400000000000000" pitchFamily="50" charset="-128"/>
                <a:ea typeface="BIZ UDPゴシック" panose="020B0400000000000000" pitchFamily="50" charset="-128"/>
              </a:rPr>
              <a:t>）」や、 「</a:t>
            </a:r>
            <a:r>
              <a:rPr lang="en-US" altLang="ja-JP" sz="1200" dirty="0">
                <a:solidFill>
                  <a:schemeClr val="tx1"/>
                </a:solidFill>
                <a:latin typeface="BIZ UDPゴシック" panose="020B0400000000000000" pitchFamily="50" charset="-128"/>
                <a:ea typeface="BIZ UDPゴシック" panose="020B0400000000000000" pitchFamily="50" charset="-128"/>
              </a:rPr>
              <a:t>Tech Osaka Summit 2025</a:t>
            </a:r>
            <a:r>
              <a:rPr lang="ja-JP" altLang="en-US" sz="1200" dirty="0">
                <a:solidFill>
                  <a:schemeClr val="tx1"/>
                </a:solidFill>
                <a:latin typeface="BIZ UDPゴシック" panose="020B0400000000000000" pitchFamily="50" charset="-128"/>
                <a:ea typeface="BIZ UDPゴシック" panose="020B0400000000000000" pitchFamily="50" charset="-128"/>
              </a:rPr>
              <a:t>」をはじめ、大阪府・市・</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民間企業等が開催した様々なイベントを集めた「</a:t>
            </a:r>
            <a:r>
              <a:rPr lang="en-US" altLang="ja-JP" sz="1200" dirty="0">
                <a:solidFill>
                  <a:schemeClr val="tx1"/>
                </a:solidFill>
                <a:latin typeface="BIZ UDPゴシック" panose="020B0400000000000000" pitchFamily="50" charset="-128"/>
                <a:ea typeface="BIZ UDPゴシック" panose="020B0400000000000000" pitchFamily="50" charset="-128"/>
              </a:rPr>
              <a:t>Global Startup Crossroads-Osaka</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en-US" altLang="ja-JP" sz="1200" dirty="0">
                <a:solidFill>
                  <a:schemeClr val="tx1"/>
                </a:solidFill>
                <a:latin typeface="BIZ UDPゴシック" panose="020B0400000000000000" pitchFamily="50" charset="-128"/>
                <a:ea typeface="BIZ UDPゴシック" panose="020B0400000000000000" pitchFamily="50" charset="-128"/>
              </a:rPr>
              <a:t>GSC-O</a:t>
            </a: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で</a:t>
            </a:r>
            <a:r>
              <a:rPr lang="ja-JP" altLang="en-US" sz="1200" b="0" strike="noStrike" dirty="0">
                <a:solidFill>
                  <a:schemeClr val="tx1"/>
                </a:solidFill>
                <a:latin typeface="BIZ UDPゴシック" panose="020B0400000000000000" pitchFamily="50" charset="-128"/>
                <a:ea typeface="BIZ UDPゴシック" panose="020B0400000000000000" pitchFamily="50" charset="-128"/>
              </a:rPr>
              <a:t>多数の</a:t>
            </a:r>
            <a:r>
              <a:rPr lang="ja-JP" altLang="en-US" sz="1200" b="0" dirty="0">
                <a:solidFill>
                  <a:schemeClr val="tx1"/>
                </a:solidFill>
                <a:latin typeface="BIZ UDPゴシック" panose="020B0400000000000000" pitchFamily="50" charset="-128"/>
                <a:ea typeface="BIZ UDPゴシック" panose="020B0400000000000000" pitchFamily="50" charset="-128"/>
              </a:rPr>
              <a:t>ビジネスマッチングを</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実施し、</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大阪・関西の世界でのプレゼンス向上</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につながるとともに</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世界で活躍する</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スタートアップ</a:t>
            </a:r>
            <a:r>
              <a:rPr lang="en-US" altLang="ja-JP" sz="1200" b="0" i="0" u="none" strike="noStrike" noProof="0" dirty="0" err="1">
                <a:solidFill>
                  <a:schemeClr val="tx1"/>
                </a:solidFill>
                <a:latin typeface="BIZ UDPゴシック" panose="020B0400000000000000" pitchFamily="50" charset="-128"/>
                <a:ea typeface="BIZ UDPゴシック" panose="020B0400000000000000" pitchFamily="50" charset="-128"/>
              </a:rPr>
              <a:t>輩出</a:t>
            </a:r>
            <a:r>
              <a:rPr lang="ja-JP" altLang="en-US" sz="1200" b="0" i="0" u="none" strike="noStrike" noProof="0" dirty="0">
                <a:solidFill>
                  <a:schemeClr val="tx1"/>
                </a:solidFill>
                <a:latin typeface="BIZ UDPゴシック" panose="020B0400000000000000" pitchFamily="50" charset="-128"/>
                <a:ea typeface="BIZ UDPゴシック" panose="020B0400000000000000" pitchFamily="50" charset="-128"/>
              </a:rPr>
              <a:t>の</a:t>
            </a:r>
            <a:r>
              <a:rPr lang="ja-JP" altLang="en-US" sz="1200" b="0" i="0" u="none" noProof="0" dirty="0">
                <a:solidFill>
                  <a:schemeClr val="tx1"/>
                </a:solidFill>
                <a:latin typeface="BIZ UDPゴシック" panose="020B0400000000000000" pitchFamily="50" charset="-128"/>
                <a:ea typeface="BIZ UDPゴシック" panose="020B0400000000000000" pitchFamily="50" charset="-128"/>
              </a:rPr>
              <a:t>促進につながった</a:t>
            </a:r>
            <a:endParaRPr lang="en-US" altLang="ja-JP" sz="12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defTabSz="443194">
              <a:spcAft>
                <a:spcPts val="600"/>
              </a:spcAf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lang="ja-JP" altLang="en-US" sz="1200" b="0" dirty="0">
                <a:solidFill>
                  <a:schemeClr val="tx1"/>
                </a:solidFill>
                <a:latin typeface="BIZ UDPゴシック" panose="020B0400000000000000" pitchFamily="50" charset="-128"/>
                <a:ea typeface="BIZ UDPゴシック" panose="020B0400000000000000" pitchFamily="50" charset="-128"/>
              </a:rPr>
              <a:t>リボーンチャレンジでのスタートアップ出展をはじめ、海外パビリオンにおけるスタートアップイベントや、大阪・関西の起業家団体による</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起業啓発イベント等を通じて、スタートアップの新たな技術やサービスを披露し、大阪・関西のスタートアップが有するポテンシャルを</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国内外に発信すると同時に、</a:t>
            </a:r>
            <a:r>
              <a:rPr lang="ja-JP" altLang="en-US" sz="1200" b="0" strike="noStrike" dirty="0">
                <a:solidFill>
                  <a:schemeClr val="tx1"/>
                </a:solidFill>
                <a:latin typeface="BIZ UDPゴシック" panose="020B0400000000000000" pitchFamily="50" charset="-128"/>
                <a:ea typeface="BIZ UDPゴシック" panose="020B0400000000000000" pitchFamily="50" charset="-128"/>
              </a:rPr>
              <a:t>国内外企業等とのビジネスマッチングの機会となった</a:t>
            </a:r>
            <a:endParaRPr lang="en-US" altLang="ja-JP" sz="1200" b="0" strike="noStrike"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a:solidFill>
                  <a:schemeClr val="tx1"/>
                </a:solidFill>
                <a:latin typeface="BIZ UDPゴシック" panose="020B0400000000000000" pitchFamily="50" charset="-128"/>
                <a:ea typeface="BIZ UDPゴシック" panose="020B0400000000000000" pitchFamily="50" charset="-128"/>
              </a:rPr>
              <a:t>□</a:t>
            </a:r>
            <a:r>
              <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rPr>
              <a:t> GSE</a:t>
            </a:r>
            <a:r>
              <a:rPr lang="ja-JP" altLang="en-US" sz="1400" b="1" i="0" u="none" strike="noStrike" noProof="0">
                <a:solidFill>
                  <a:schemeClr val="tx1"/>
                </a:solidFill>
                <a:latin typeface="BIZ UDPゴシック" panose="020B0400000000000000" pitchFamily="50" charset="-128"/>
                <a:ea typeface="BIZ UDPゴシック" panose="020B0400000000000000" pitchFamily="50" charset="-128"/>
              </a:rPr>
              <a:t>と</a:t>
            </a:r>
            <a:r>
              <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rPr>
              <a:t>GSC-O</a:t>
            </a:r>
            <a:r>
              <a:rPr lang="ja-JP" altLang="en-US" sz="1400" b="1" i="0" u="none" strike="noStrike" noProof="0">
                <a:solidFill>
                  <a:schemeClr val="tx1"/>
                </a:solidFill>
                <a:latin typeface="BIZ UDPゴシック" panose="020B0400000000000000" pitchFamily="50" charset="-128"/>
                <a:ea typeface="BIZ UDPゴシック" panose="020B0400000000000000" pitchFamily="50" charset="-128"/>
              </a:rPr>
              <a:t>をスタートアップ創出・成長の起点に</a:t>
            </a:r>
            <a:endParaRPr lang="en-US" altLang="ja-JP" sz="1400" b="1" i="0" u="none" strike="noStrike" noProof="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95281" y="3367495"/>
            <a:ext cx="5663853" cy="3831818"/>
          </a:xfrm>
          <a:prstGeom prst="rect">
            <a:avLst/>
          </a:prstGeom>
          <a:noFill/>
        </p:spPr>
        <p:txBody>
          <a:bodyPr wrap="square">
            <a:spAutoFit/>
          </a:bodyPr>
          <a:lstStyle/>
          <a:p>
            <a:pPr algn="l"/>
            <a:r>
              <a:rPr lang="ja-JP" altLang="en-US" sz="14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GSE</a:t>
            </a:r>
            <a:r>
              <a:rPr lang="ja-JP" altLang="en-US" sz="1400" b="1" dirty="0">
                <a:latin typeface="BIZ UDPゴシック" panose="020B0400000000000000" pitchFamily="50" charset="-128"/>
                <a:ea typeface="BIZ UDPゴシック" panose="020B0400000000000000" pitchFamily="50" charset="-128"/>
              </a:rPr>
              <a:t>を契機としたスタートアップ創出・成長支援</a:t>
            </a:r>
            <a:endParaRPr lang="en-US" altLang="ja-JP" sz="1400" b="1" dirty="0">
              <a:latin typeface="BIZ UDPゴシック" panose="020B0400000000000000" pitchFamily="50" charset="-128"/>
              <a:ea typeface="BIZ UDPゴシック" panose="020B0400000000000000" pitchFamily="50" charset="-128"/>
            </a:endParaRPr>
          </a:p>
          <a:p>
            <a:pPr marL="177800" indent="-93663" algn="l"/>
            <a:r>
              <a:rPr lang="ja-JP" altLang="en-US" sz="1100" dirty="0">
                <a:latin typeface="BIZ UDPゴシック" panose="020B0400000000000000" pitchFamily="50" charset="-128"/>
                <a:ea typeface="BIZ UDPゴシック" panose="020B0400000000000000" pitchFamily="50" charset="-128"/>
              </a:rPr>
              <a:t>・「万博のレガシーを継承した世界トップレベルのスタートアップ集積拠点」の形成に向け、京阪神連携のもと、国から選定を受けたグローバル拠点都市の形成に取組、令和７年は国が開催した「</a:t>
            </a:r>
            <a:r>
              <a:rPr lang="en-US" altLang="ja-JP" sz="1100" dirty="0">
                <a:latin typeface="BIZ UDPゴシック" panose="020B0400000000000000" pitchFamily="50" charset="-128"/>
                <a:ea typeface="BIZ UDPゴシック" panose="020B0400000000000000" pitchFamily="50" charset="-128"/>
              </a:rPr>
              <a:t>Global Startup EXPO 2025(GSE</a:t>
            </a:r>
            <a:r>
              <a:rPr lang="ja-JP" altLang="en-US" sz="1100" dirty="0">
                <a:latin typeface="BIZ UDPゴシック" panose="020B0400000000000000" pitchFamily="50" charset="-128"/>
                <a:ea typeface="BIZ UDPゴシック" panose="020B0400000000000000" pitchFamily="50" charset="-128"/>
              </a:rPr>
              <a:t>）」及び同機会を元に大阪府・市・民間企業等が連携して「</a:t>
            </a:r>
            <a:r>
              <a:rPr lang="en-US" altLang="ja-JP" sz="1100" dirty="0">
                <a:latin typeface="BIZ UDPゴシック" panose="020B0400000000000000" pitchFamily="50" charset="-128"/>
                <a:ea typeface="BIZ UDPゴシック" panose="020B0400000000000000" pitchFamily="50" charset="-128"/>
              </a:rPr>
              <a:t>Global Startup Crossroads-Osaka(GSC-O</a:t>
            </a:r>
            <a:r>
              <a:rPr lang="ja-JP" altLang="en-US" sz="1100" dirty="0">
                <a:latin typeface="BIZ UDPゴシック" panose="020B0400000000000000" pitchFamily="50" charset="-128"/>
                <a:ea typeface="BIZ UDPゴシック" panose="020B0400000000000000" pitchFamily="50" charset="-128"/>
              </a:rPr>
              <a:t>）」や</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Tech Osaka Summit 2025</a:t>
            </a:r>
            <a:r>
              <a:rPr lang="ja-JP" altLang="en-US" sz="1100" dirty="0">
                <a:latin typeface="BIZ UDPゴシック" panose="020B0400000000000000" pitchFamily="50" charset="-128"/>
                <a:ea typeface="BIZ UDPゴシック" panose="020B0400000000000000" pitchFamily="50" charset="-128"/>
              </a:rPr>
              <a:t>」を実施し、世界で活躍するスタートアップ輩出を支援</a:t>
            </a:r>
            <a:endParaRPr lang="en-US" altLang="ja-JP" sz="1100" dirty="0">
              <a:latin typeface="BIZ UDPゴシック" panose="020B0400000000000000" pitchFamily="50" charset="-128"/>
              <a:ea typeface="BIZ UDPゴシック" panose="020B0400000000000000" pitchFamily="50" charset="-128"/>
            </a:endParaRPr>
          </a:p>
          <a:p>
            <a:pPr marL="177800" indent="-93663" algn="l">
              <a:spcBef>
                <a:spcPts val="600"/>
              </a:spcBef>
            </a:pPr>
            <a:r>
              <a:rPr lang="ja-JP" altLang="en-US" sz="1100" dirty="0">
                <a:latin typeface="BIZ UDPゴシック" panose="020B0400000000000000" pitchFamily="50" charset="-128"/>
                <a:ea typeface="BIZ UDPゴシック" panose="020B0400000000000000" pitchFamily="50" charset="-128"/>
              </a:rPr>
              <a:t>・国内外から多くのスタートアップ関係者が参加、多数のビジネスマッチング実施</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en-US" altLang="ja-JP" sz="1100" b="1" dirty="0" err="1">
                <a:latin typeface="BIZ UDPゴシック" panose="020B0400000000000000" pitchFamily="50" charset="-128"/>
                <a:ea typeface="BIZ UDPゴシック" panose="020B0400000000000000" pitchFamily="50" charset="-128"/>
              </a:rPr>
              <a:t>GSEの実績</a:t>
            </a:r>
            <a:endParaRPr lang="ja-JP" altLang="ja-JP" sz="1100" b="1" dirty="0">
              <a:latin typeface="BIZ UDPゴシック" panose="020B0400000000000000" pitchFamily="50" charset="-128"/>
              <a:ea typeface="BIZ UDPゴシック" panose="020B0400000000000000" pitchFamily="50" charset="-128"/>
            </a:endParaRPr>
          </a:p>
          <a:p>
            <a:pPr marL="177800" indent="-93663"/>
            <a:r>
              <a:rPr lang="ja-JP" altLang="en-US" sz="1100" dirty="0">
                <a:latin typeface="BIZ UDPゴシック" panose="020B0400000000000000" pitchFamily="50" charset="-128"/>
                <a:ea typeface="BIZ UDPゴシック" panose="020B0400000000000000" pitchFamily="50" charset="-128"/>
              </a:rPr>
              <a:t>　参加者数・・・</a:t>
            </a:r>
            <a:r>
              <a:rPr lang="en-US" altLang="ja-JP" sz="1100" dirty="0">
                <a:latin typeface="BIZ UDPゴシック" panose="020B0400000000000000" pitchFamily="50" charset="-128"/>
                <a:ea typeface="BIZ UDPゴシック" panose="020B0400000000000000" pitchFamily="50" charset="-128"/>
              </a:rPr>
              <a:t>9,560</a:t>
            </a:r>
            <a:r>
              <a:rPr lang="ja-JP" altLang="en-US" sz="1100" dirty="0">
                <a:latin typeface="BIZ UDPゴシック" panose="020B0400000000000000" pitchFamily="50" charset="-128"/>
                <a:ea typeface="BIZ UDPゴシック" panose="020B0400000000000000" pitchFamily="50" charset="-128"/>
              </a:rPr>
              <a:t>名</a:t>
            </a:r>
            <a:endParaRPr lang="ja-JP" altLang="ja-JP" sz="1100" dirty="0">
              <a:latin typeface="BIZ UDPゴシック" panose="020B0400000000000000" pitchFamily="50" charset="-128"/>
              <a:ea typeface="BIZ UDPゴシック" panose="020B0400000000000000" pitchFamily="50" charset="-128"/>
            </a:endParaRPr>
          </a:p>
          <a:p>
            <a:pPr marL="177800" indent="-93663"/>
            <a:r>
              <a:rPr lang="en-US" altLang="ja-JP" sz="1100" b="1" dirty="0">
                <a:latin typeface="BIZ UDPゴシック" panose="020B0400000000000000" pitchFamily="50" charset="-128"/>
                <a:ea typeface="BIZ UDPゴシック" panose="020B0400000000000000" pitchFamily="50" charset="-128"/>
              </a:rPr>
              <a:t>GSC-O</a:t>
            </a:r>
            <a:r>
              <a:rPr lang="ja-JP" altLang="en-US" sz="1100" b="1" dirty="0">
                <a:latin typeface="BIZ UDPゴシック" panose="020B0400000000000000" pitchFamily="50" charset="-128"/>
                <a:ea typeface="BIZ UDPゴシック" panose="020B0400000000000000" pitchFamily="50" charset="-128"/>
              </a:rPr>
              <a:t>の実績（</a:t>
            </a:r>
            <a:r>
              <a:rPr lang="en-US" altLang="ja-JP" sz="1100" b="1" dirty="0">
                <a:latin typeface="BIZ UDPゴシック" panose="020B0400000000000000" pitchFamily="50" charset="-128"/>
                <a:ea typeface="BIZ UDPゴシック" panose="020B0400000000000000" pitchFamily="50" charset="-128"/>
              </a:rPr>
              <a:t>Tech Osaka Summit 2025</a:t>
            </a:r>
            <a:r>
              <a:rPr lang="ja-JP" altLang="en-US" sz="1100" b="1" dirty="0">
                <a:latin typeface="BIZ UDPゴシック" panose="020B0400000000000000" pitchFamily="50" charset="-128"/>
                <a:ea typeface="BIZ UDPゴシック" panose="020B0400000000000000" pitchFamily="50" charset="-128"/>
              </a:rPr>
              <a:t>を含まない）</a:t>
            </a:r>
            <a:endParaRPr lang="ja-JP" altLang="ja-JP" sz="1100" b="1" dirty="0">
              <a:latin typeface="BIZ UDPゴシック" panose="020B0400000000000000" pitchFamily="50" charset="-128"/>
              <a:ea typeface="BIZ UDPゴシック" panose="020B0400000000000000" pitchFamily="50" charset="-128"/>
            </a:endParaRPr>
          </a:p>
          <a:p>
            <a:pPr marL="177800" indent="-93663"/>
            <a:r>
              <a:rPr lang="ja-JP" altLang="en-US" sz="1100" dirty="0">
                <a:latin typeface="BIZ UDPゴシック" panose="020B0400000000000000" pitchFamily="50" charset="-128"/>
                <a:ea typeface="BIZ UDPゴシック" panose="020B0400000000000000" pitchFamily="50" charset="-128"/>
              </a:rPr>
              <a:t>　参加者数・・・</a:t>
            </a:r>
            <a:r>
              <a:rPr lang="en-US" altLang="ja-JP" sz="1100" dirty="0">
                <a:latin typeface="BIZ UDPゴシック" panose="020B0400000000000000" pitchFamily="50" charset="-128"/>
                <a:ea typeface="BIZ UDPゴシック" panose="020B0400000000000000" pitchFamily="50" charset="-128"/>
              </a:rPr>
              <a:t>3,044</a:t>
            </a:r>
            <a:r>
              <a:rPr lang="ja-JP" altLang="en-US" sz="1100" dirty="0">
                <a:latin typeface="BIZ UDPゴシック" panose="020B0400000000000000" pitchFamily="50" charset="-128"/>
                <a:ea typeface="BIZ UDPゴシック" panose="020B0400000000000000" pitchFamily="50" charset="-128"/>
              </a:rPr>
              <a:t>名　</a:t>
            </a:r>
            <a:r>
              <a:rPr lang="en-US" altLang="ja-JP" sz="1100" dirty="0" err="1">
                <a:latin typeface="BIZ UDPゴシック" panose="020B0400000000000000" pitchFamily="50" charset="-128"/>
                <a:ea typeface="BIZ UDPゴシック" panose="020B0400000000000000" pitchFamily="50" charset="-128"/>
              </a:rPr>
              <a:t>ビジネスマッチング数</a:t>
            </a:r>
            <a:r>
              <a:rPr lang="en-US" altLang="ja-JP" sz="1100" dirty="0">
                <a:latin typeface="BIZ UDPゴシック" panose="020B0400000000000000" pitchFamily="50" charset="-128"/>
                <a:ea typeface="BIZ UDPゴシック" panose="020B0400000000000000" pitchFamily="50" charset="-128"/>
              </a:rPr>
              <a:t>・・・321</a:t>
            </a:r>
            <a:r>
              <a:rPr lang="ja-JP" altLang="en-US" sz="1100" dirty="0">
                <a:latin typeface="BIZ UDPゴシック" panose="020B0400000000000000" pitchFamily="50" charset="-128"/>
                <a:ea typeface="BIZ UDPゴシック" panose="020B0400000000000000" pitchFamily="50" charset="-128"/>
              </a:rPr>
              <a:t>件　イベント数・・・</a:t>
            </a:r>
            <a:r>
              <a:rPr lang="en-US" altLang="ja-JP" sz="1100" dirty="0">
                <a:latin typeface="BIZ UDPゴシック" panose="020B0400000000000000" pitchFamily="50" charset="-128"/>
                <a:ea typeface="BIZ UDPゴシック" panose="020B0400000000000000" pitchFamily="50" charset="-128"/>
              </a:rPr>
              <a:t>14</a:t>
            </a:r>
            <a:endParaRPr lang="ja-JP" altLang="ja-JP" sz="1100" strike="sngStrike" dirty="0">
              <a:latin typeface="BIZ UDPゴシック" panose="020B0400000000000000" pitchFamily="50" charset="-128"/>
              <a:ea typeface="BIZ UDPゴシック" panose="020B0400000000000000" pitchFamily="50" charset="-128"/>
            </a:endParaRPr>
          </a:p>
          <a:p>
            <a:pPr marL="177800" indent="-93663"/>
            <a:r>
              <a:rPr lang="en-US" altLang="ja-JP" sz="1100" b="1" dirty="0">
                <a:latin typeface="BIZ UDPゴシック" panose="020B0400000000000000" pitchFamily="50" charset="-128"/>
                <a:ea typeface="BIZ UDPゴシック" panose="020B0400000000000000" pitchFamily="50" charset="-128"/>
              </a:rPr>
              <a:t>Tech Osaka Summit 2025</a:t>
            </a:r>
            <a:r>
              <a:rPr lang="ja-JP" altLang="en-US" sz="1100" b="1" dirty="0">
                <a:latin typeface="BIZ UDPゴシック" panose="020B0400000000000000" pitchFamily="50" charset="-128"/>
                <a:ea typeface="BIZ UDPゴシック" panose="020B0400000000000000" pitchFamily="50" charset="-128"/>
              </a:rPr>
              <a:t>の実績</a:t>
            </a:r>
          </a:p>
          <a:p>
            <a:pPr marL="177800" indent="-93663"/>
            <a:r>
              <a:rPr lang="ja-JP" altLang="en-US" sz="1100" dirty="0">
                <a:latin typeface="BIZ UDPゴシック" panose="020B0400000000000000" pitchFamily="50" charset="-128"/>
                <a:ea typeface="BIZ UDPゴシック" panose="020B0400000000000000" pitchFamily="50" charset="-128"/>
              </a:rPr>
              <a:t>　参加者数・・・約</a:t>
            </a:r>
            <a:r>
              <a:rPr lang="en-US" altLang="ja-JP" sz="1100" dirty="0">
                <a:latin typeface="BIZ UDPゴシック" panose="020B0400000000000000" pitchFamily="50" charset="-128"/>
                <a:ea typeface="BIZ UDPゴシック" panose="020B0400000000000000" pitchFamily="50" charset="-128"/>
              </a:rPr>
              <a:t>3,500</a:t>
            </a:r>
            <a:r>
              <a:rPr lang="ja-JP" altLang="en-US" sz="1100" dirty="0">
                <a:latin typeface="BIZ UDPゴシック" panose="020B0400000000000000" pitchFamily="50" charset="-128"/>
                <a:ea typeface="BIZ UDPゴシック" panose="020B0400000000000000" pitchFamily="50" charset="-128"/>
              </a:rPr>
              <a:t>名　</a:t>
            </a:r>
            <a:r>
              <a:rPr lang="en-US" altLang="ja-JP" sz="1100" dirty="0" err="1">
                <a:latin typeface="BIZ UDPゴシック" panose="020B0400000000000000" pitchFamily="50" charset="-128"/>
                <a:ea typeface="BIZ UDPゴシック" panose="020B0400000000000000" pitchFamily="50" charset="-128"/>
              </a:rPr>
              <a:t>ビジネスマッチング数</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件以上</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ja-JP" altLang="en-US" sz="1100" dirty="0">
                <a:latin typeface="BIZ UDPゴシック" panose="020B0400000000000000" pitchFamily="50" charset="-128"/>
                <a:ea typeface="BIZ UDPゴシック" panose="020B0400000000000000" pitchFamily="50" charset="-128"/>
              </a:rPr>
              <a:t>・リボーンチャレンジ（大阪ヘルスケアパビリオン内）でのスタートアップ出展をはじめ、</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海外パビリオンにおけるスタートアップイベントや、大阪・関西の起業家団体による</a:t>
            </a:r>
            <a:r>
              <a:rPr lang="en-US" altLang="ja-JP" sz="1100" dirty="0" err="1">
                <a:latin typeface="BIZ UDPゴシック" panose="020B0400000000000000" pitchFamily="50" charset="-128"/>
                <a:ea typeface="BIZ UDPゴシック" panose="020B0400000000000000" pitchFamily="50" charset="-128"/>
              </a:rPr>
              <a:t>起業啓発イベント</a:t>
            </a:r>
            <a:r>
              <a:rPr lang="ja-JP" altLang="en-US" sz="1100" dirty="0">
                <a:latin typeface="BIZ UDPゴシック" panose="020B0400000000000000" pitchFamily="50" charset="-128"/>
                <a:ea typeface="BIZ UDPゴシック" panose="020B0400000000000000" pitchFamily="50" charset="-128"/>
              </a:rPr>
              <a:t>、国機関と大阪府</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兵庫県の連携による学生のビジネスプランコンテスト等が行われ</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スタートアップの新たな技術やサービスが披露</a:t>
            </a:r>
            <a:endParaRPr lang="en-US" altLang="ja-JP" sz="1100" dirty="0">
              <a:latin typeface="BIZ UDPゴシック" panose="020B0400000000000000" pitchFamily="50" charset="-128"/>
              <a:ea typeface="BIZ UDPゴシック" panose="020B0400000000000000" pitchFamily="50" charset="-128"/>
            </a:endParaRPr>
          </a:p>
          <a:p>
            <a:pPr marL="177800" indent="-93663">
              <a:spcBef>
                <a:spcPts val="600"/>
              </a:spcBef>
            </a:pPr>
            <a:r>
              <a:rPr lang="ja-JP" altLang="en-US" sz="1100" dirty="0">
                <a:latin typeface="BIZ UDPゴシック" panose="020B0400000000000000" pitchFamily="50" charset="-128"/>
                <a:ea typeface="BIZ UDPゴシック" panose="020B0400000000000000" pitchFamily="50" charset="-128"/>
                <a:cs typeface="Calibri"/>
              </a:rPr>
              <a:t>・</a:t>
            </a:r>
            <a:r>
              <a:rPr lang="ja-JP" altLang="en-US" sz="1100" dirty="0">
                <a:latin typeface="BIZ UDPゴシック" panose="020B0400000000000000" pitchFamily="50" charset="-128"/>
                <a:ea typeface="BIZ UDPゴシック" panose="020B0400000000000000" pitchFamily="50" charset="-128"/>
              </a:rPr>
              <a:t>リボーンチャレンジにて、大阪の中小企業・スタートアップ</a:t>
            </a:r>
            <a:r>
              <a:rPr lang="en-US" altLang="ja-JP" sz="1100" dirty="0">
                <a:latin typeface="BIZ UDPゴシック" panose="020B0400000000000000" pitchFamily="50" charset="-128"/>
                <a:ea typeface="BIZ UDPゴシック" panose="020B0400000000000000" pitchFamily="50" charset="-128"/>
              </a:rPr>
              <a:t>432</a:t>
            </a:r>
            <a:r>
              <a:rPr lang="ja-JP" altLang="en-US" sz="1100" dirty="0">
                <a:latin typeface="BIZ UDPゴシック" panose="020B0400000000000000" pitchFamily="50" charset="-128"/>
                <a:ea typeface="BIZ UDPゴシック" panose="020B0400000000000000" pitchFamily="50" charset="-128"/>
              </a:rPr>
              <a:t>社が週替わりで新しい</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技術や製品を展示し、その革新的な技術力を世界に向けて発信</a:t>
            </a:r>
            <a:br>
              <a:rPr lang="ja-JP" altLang="en-US"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  観覧者数・・・約</a:t>
            </a:r>
            <a:r>
              <a:rPr lang="en-US" altLang="ja-JP" sz="1100" dirty="0">
                <a:latin typeface="BIZ UDPゴシック" panose="020B0400000000000000" pitchFamily="50" charset="-128"/>
                <a:ea typeface="BIZ UDPゴシック" panose="020B0400000000000000" pitchFamily="50" charset="-128"/>
              </a:rPr>
              <a:t>267</a:t>
            </a:r>
            <a:r>
              <a:rPr lang="ja-JP" altLang="en-US" sz="1100" dirty="0">
                <a:latin typeface="BIZ UDPゴシック" panose="020B0400000000000000" pitchFamily="50" charset="-128"/>
                <a:ea typeface="BIZ UDPゴシック" panose="020B0400000000000000" pitchFamily="50" charset="-128"/>
              </a:rPr>
              <a:t>万</a:t>
            </a:r>
            <a:r>
              <a:rPr lang="en-US" altLang="ja-JP" sz="1100" dirty="0">
                <a:latin typeface="BIZ UDPゴシック" panose="020B0400000000000000" pitchFamily="50" charset="-128"/>
                <a:ea typeface="BIZ UDPゴシック" panose="020B0400000000000000" pitchFamily="50" charset="-128"/>
              </a:rPr>
              <a:t>4,000</a:t>
            </a:r>
            <a:r>
              <a:rPr lang="ja-JP" altLang="en-US" sz="1100" dirty="0">
                <a:latin typeface="BIZ UDPゴシック" panose="020B0400000000000000" pitchFamily="50" charset="-128"/>
                <a:ea typeface="BIZ UDPゴシック" panose="020B0400000000000000" pitchFamily="50" charset="-128"/>
              </a:rPr>
              <a:t>人</a:t>
            </a:r>
            <a:endParaRPr lang="en-US" altLang="ja-JP" sz="11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CEBB0EE-5230-4FAA-A94E-CF4AC929C06B}"/>
              </a:ext>
            </a:extLst>
          </p:cNvPr>
          <p:cNvSpPr/>
          <p:nvPr/>
        </p:nvSpPr>
        <p:spPr>
          <a:xfrm>
            <a:off x="5959134" y="4765270"/>
            <a:ext cx="1896850" cy="22842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1000" dirty="0">
                <a:latin typeface="BIZ UDPゴシック" panose="020B0400000000000000" pitchFamily="50" charset="-128"/>
                <a:ea typeface="BIZ UDPゴシック"/>
              </a:rPr>
              <a:t>GSC-O合同ネットワーキング</a:t>
            </a:r>
            <a:endParaRPr lang="ja-JP" altLang="en-US" sz="1000" dirty="0">
              <a:latin typeface="BIZ UDPゴシック" panose="020B0400000000000000" pitchFamily="50" charset="-128"/>
              <a:ea typeface="BIZ UDPゴシック"/>
            </a:endParaRPr>
          </a:p>
        </p:txBody>
      </p:sp>
      <p:sp>
        <p:nvSpPr>
          <p:cNvPr id="32" name="正方形/長方形 31">
            <a:extLst>
              <a:ext uri="{FF2B5EF4-FFF2-40B4-BE49-F238E27FC236}">
                <a16:creationId xmlns:a16="http://schemas.microsoft.com/office/drawing/2014/main" id="{82AF3B28-7468-4F81-A4D9-4A948849C984}"/>
              </a:ext>
            </a:extLst>
          </p:cNvPr>
          <p:cNvSpPr/>
          <p:nvPr/>
        </p:nvSpPr>
        <p:spPr>
          <a:xfrm>
            <a:off x="7757485" y="4749599"/>
            <a:ext cx="2021626" cy="19306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solidFill>
                  <a:schemeClr val="tx1"/>
                </a:solidFill>
                <a:latin typeface="BIZ UDPゴシック" panose="020B0400000000000000" pitchFamily="50" charset="-128"/>
                <a:ea typeface="BIZ UDPゴシック"/>
              </a:rPr>
              <a:t>GSE</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石破首相</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当時</a:t>
            </a:r>
            <a:r>
              <a:rPr lang="en-US" altLang="ja-JP" sz="1000" dirty="0">
                <a:solidFill>
                  <a:schemeClr val="tx1"/>
                </a:solidFill>
                <a:latin typeface="BIZ UDPゴシック" panose="020B0400000000000000" pitchFamily="50" charset="-128"/>
                <a:ea typeface="BIZ UDPゴシック"/>
              </a:rPr>
              <a:t>〕</a:t>
            </a:r>
            <a:r>
              <a:rPr lang="ja-JP" altLang="en-US" sz="1000" dirty="0">
                <a:solidFill>
                  <a:schemeClr val="tx1"/>
                </a:solidFill>
                <a:latin typeface="BIZ UDPゴシック" panose="020B0400000000000000" pitchFamily="50" charset="-128"/>
                <a:ea typeface="BIZ UDPゴシック"/>
              </a:rPr>
              <a:t>あいさつ）</a:t>
            </a:r>
          </a:p>
        </p:txBody>
      </p:sp>
      <p:sp>
        <p:nvSpPr>
          <p:cNvPr id="34" name="正方形/長方形 33">
            <a:extLst>
              <a:ext uri="{FF2B5EF4-FFF2-40B4-BE49-F238E27FC236}">
                <a16:creationId xmlns:a16="http://schemas.microsoft.com/office/drawing/2014/main" id="{06A046FD-0716-44C5-9A6A-BA516D5CE607}"/>
              </a:ext>
            </a:extLst>
          </p:cNvPr>
          <p:cNvSpPr/>
          <p:nvPr/>
        </p:nvSpPr>
        <p:spPr>
          <a:xfrm>
            <a:off x="7903216" y="6602057"/>
            <a:ext cx="1786113" cy="41621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1000" dirty="0">
                <a:latin typeface="BIZ UDPゴシック" panose="020B0400000000000000" pitchFamily="50" charset="-128"/>
                <a:ea typeface="BIZ UDPゴシック"/>
              </a:rPr>
              <a:t>リボーンチャレンジ</a:t>
            </a:r>
            <a:endParaRPr lang="en-US" sz="1000" dirty="0">
              <a:ea typeface="BIZ UDPゴシック"/>
            </a:endParaRPr>
          </a:p>
        </p:txBody>
      </p:sp>
      <p:pic>
        <p:nvPicPr>
          <p:cNvPr id="38" name="Picture 4">
            <a:extLst>
              <a:ext uri="{FF2B5EF4-FFF2-40B4-BE49-F238E27FC236}">
                <a16:creationId xmlns:a16="http://schemas.microsoft.com/office/drawing/2014/main" id="{06F83049-C6C2-4072-8DB9-8CA7F7660E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112" y="3535228"/>
            <a:ext cx="1801742" cy="1199345"/>
          </a:xfrm>
          <a:prstGeom prst="rect">
            <a:avLst/>
          </a:prstGeom>
        </p:spPr>
      </p:pic>
      <p:pic>
        <p:nvPicPr>
          <p:cNvPr id="39" name="Picture 5">
            <a:extLst>
              <a:ext uri="{FF2B5EF4-FFF2-40B4-BE49-F238E27FC236}">
                <a16:creationId xmlns:a16="http://schemas.microsoft.com/office/drawing/2014/main" id="{C4E93BAB-66A1-4DD8-A742-0BDDC3917E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9726" y="3535228"/>
            <a:ext cx="1735795" cy="1199345"/>
          </a:xfrm>
          <a:prstGeom prst="rect">
            <a:avLst/>
          </a:prstGeom>
        </p:spPr>
      </p:pic>
      <p:pic>
        <p:nvPicPr>
          <p:cNvPr id="41" name="Picture 9">
            <a:extLst>
              <a:ext uri="{FF2B5EF4-FFF2-40B4-BE49-F238E27FC236}">
                <a16:creationId xmlns:a16="http://schemas.microsoft.com/office/drawing/2014/main" id="{6E875BD0-A651-4E8E-AC6E-35F39AE70C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8376" y="5456539"/>
            <a:ext cx="1717145" cy="1243569"/>
          </a:xfrm>
          <a:prstGeom prst="rect">
            <a:avLst/>
          </a:prstGeom>
        </p:spPr>
      </p:pic>
      <p:sp>
        <p:nvSpPr>
          <p:cNvPr id="3" name="スライド番号プレースホルダー 2">
            <a:extLst>
              <a:ext uri="{FF2B5EF4-FFF2-40B4-BE49-F238E27FC236}">
                <a16:creationId xmlns:a16="http://schemas.microsoft.com/office/drawing/2014/main" id="{1212FA9C-8F21-4A5F-AED5-69F7F0A6A9D6}"/>
              </a:ext>
            </a:extLst>
          </p:cNvPr>
          <p:cNvSpPr>
            <a:spLocks noGrp="1"/>
          </p:cNvSpPr>
          <p:nvPr>
            <p:ph type="sldNum" sz="quarter" idx="12"/>
          </p:nvPr>
        </p:nvSpPr>
        <p:spPr>
          <a:xfrm>
            <a:off x="9255760" y="6861760"/>
            <a:ext cx="824865" cy="383297"/>
          </a:xfrm>
        </p:spPr>
        <p:txBody>
          <a:bodyPr/>
          <a:lstStyle/>
          <a:p>
            <a:fld id="{29F2EF1E-626E-4657-9017-205445D3C8E1}" type="slidenum">
              <a:rPr kumimoji="1" lang="ja-JP" altLang="en-US" smtClean="0"/>
              <a:t>51</a:t>
            </a:fld>
            <a:endParaRPr kumimoji="1" lang="ja-JP" altLang="en-US" dirty="0"/>
          </a:p>
        </p:txBody>
      </p:sp>
      <p:sp>
        <p:nvSpPr>
          <p:cNvPr id="19" name="正方形/長方形 18">
            <a:extLst>
              <a:ext uri="{FF2B5EF4-FFF2-40B4-BE49-F238E27FC236}">
                <a16:creationId xmlns:a16="http://schemas.microsoft.com/office/drawing/2014/main" id="{14595BEC-70B2-41EE-AF4D-270F99721276}"/>
              </a:ext>
            </a:extLst>
          </p:cNvPr>
          <p:cNvSpPr/>
          <p:nvPr/>
        </p:nvSpPr>
        <p:spPr>
          <a:xfrm>
            <a:off x="5915396" y="6602057"/>
            <a:ext cx="2021626" cy="41621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US" altLang="ja-JP" sz="1000" dirty="0">
                <a:solidFill>
                  <a:schemeClr val="tx1"/>
                </a:solidFill>
                <a:latin typeface="BIZ UDPゴシック" panose="020B0400000000000000" pitchFamily="50" charset="-128"/>
                <a:ea typeface="BIZ UDPゴシック"/>
              </a:rPr>
              <a:t>Tech Osaka Summit 2025</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8CC72C1B-18BA-4736-A5A9-8F119D332A7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027913" y="5456540"/>
            <a:ext cx="1796591" cy="1243569"/>
          </a:xfrm>
          <a:prstGeom prst="rect">
            <a:avLst/>
          </a:prstGeom>
          <a:ln w="12700">
            <a:noFill/>
          </a:ln>
        </p:spPr>
      </p:pic>
      <p:sp>
        <p:nvSpPr>
          <p:cNvPr id="18" name="楕円 17">
            <a:extLst>
              <a:ext uri="{FF2B5EF4-FFF2-40B4-BE49-F238E27FC236}">
                <a16:creationId xmlns:a16="http://schemas.microsoft.com/office/drawing/2014/main" id="{5344C55A-1256-4854-9C53-3AF194EB5FE5}"/>
              </a:ext>
            </a:extLst>
          </p:cNvPr>
          <p:cNvSpPr/>
          <p:nvPr/>
        </p:nvSpPr>
        <p:spPr>
          <a:xfrm>
            <a:off x="166253" y="84395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706F1F51-7871-47DE-AF6E-1DCFC43C528F}"/>
              </a:ext>
            </a:extLst>
          </p:cNvPr>
          <p:cNvSpPr/>
          <p:nvPr/>
        </p:nvSpPr>
        <p:spPr>
          <a:xfrm>
            <a:off x="166253" y="2922179"/>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225451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002954384"/>
              </p:ext>
            </p:extLst>
          </p:nvPr>
        </p:nvGraphicFramePr>
        <p:xfrm>
          <a:off x="321177" y="1392346"/>
          <a:ext cx="9469918" cy="5180493"/>
        </p:xfrm>
        <a:graphic>
          <a:graphicData uri="http://schemas.openxmlformats.org/drawingml/2006/table">
            <a:tbl>
              <a:tblPr>
                <a:tableStyleId>{2D5ABB26-0587-4C30-8999-92F81FD0307C}</a:tableStyleId>
              </a:tblPr>
              <a:tblGrid>
                <a:gridCol w="4197773">
                  <a:extLst>
                    <a:ext uri="{9D8B030D-6E8A-4147-A177-3AD203B41FA5}">
                      <a16:colId xmlns:a16="http://schemas.microsoft.com/office/drawing/2014/main" val="2895380761"/>
                    </a:ext>
                  </a:extLst>
                </a:gridCol>
                <a:gridCol w="5272145">
                  <a:extLst>
                    <a:ext uri="{9D8B030D-6E8A-4147-A177-3AD203B41FA5}">
                      <a16:colId xmlns:a16="http://schemas.microsoft.com/office/drawing/2014/main" val="925580270"/>
                    </a:ext>
                  </a:extLst>
                </a:gridCol>
              </a:tblGrid>
              <a:tr h="5180493">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　</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▶万博を通じた府内企業と海外企業との交流機会の創出</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・「大阪海外ビジネスワンストップ窓口」を通じて、海外ビジネスミッション団等に対し、ビジネスイベント（セミナー・商談会）等の開催や企業視察等をワンストップで支援</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・万博を契機に友好関係が深化した英国グレーター・マンチェスター合同行政機構との姉妹都市提携（大阪市）や、イタリアロンバルディア州との覚書（</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）締結（大阪府）など、経済交流等を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促進することを目的として、延べ</a:t>
                      </a:r>
                      <a:r>
                        <a:rPr lang="en-US" altLang="ja-JP" sz="1100" b="0" dirty="0">
                          <a:solidFill>
                            <a:schemeClr val="tx1"/>
                          </a:solidFill>
                          <a:latin typeface="BIZ UDPゴシック" panose="020B0400000000000000" pitchFamily="50" charset="-128"/>
                          <a:ea typeface="BIZ UDPゴシック" panose="020B0400000000000000" pitchFamily="50" charset="-128"/>
                        </a:rPr>
                        <a:t>18</a:t>
                      </a:r>
                      <a:r>
                        <a:rPr lang="ja-JP" altLang="en-US" sz="1100" b="0" dirty="0">
                          <a:solidFill>
                            <a:schemeClr val="tx1"/>
                          </a:solidFill>
                          <a:latin typeface="BIZ UDPゴシック" panose="020B0400000000000000" pitchFamily="50" charset="-128"/>
                          <a:ea typeface="BIZ UDPゴシック" panose="020B0400000000000000" pitchFamily="50" charset="-128"/>
                        </a:rPr>
                        <a:t>の国・都市等と</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等を</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締結し、新たな海外ネットワークを構築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府内</a:t>
                      </a:r>
                      <a:r>
                        <a:rPr lang="ja-JP" altLang="en-US" sz="1100" b="0" dirty="0">
                          <a:solidFill>
                            <a:schemeClr val="tx1"/>
                          </a:solidFill>
                          <a:latin typeface="BIZ UDPゴシック" panose="020B0400000000000000" pitchFamily="50" charset="-128"/>
                          <a:ea typeface="BIZ UDPゴシック" panose="020B0400000000000000" pitchFamily="50" charset="-128"/>
                        </a:rPr>
                        <a:t>企業に対して、セミナー・商談会等を通じて、海外企業団とのマッチング機会等のビジネス機会を提供</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・海外からの視察訪問受け入れを通じ、</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府内</a:t>
                      </a:r>
                      <a:r>
                        <a:rPr lang="ja-JP" altLang="en-US" sz="1100" b="0" dirty="0">
                          <a:solidFill>
                            <a:schemeClr val="tx1"/>
                          </a:solidFill>
                          <a:latin typeface="BIZ UDPゴシック" panose="020B0400000000000000" pitchFamily="50" charset="-128"/>
                          <a:ea typeface="BIZ UDPゴシック" panose="020B0400000000000000" pitchFamily="50" charset="-128"/>
                        </a:rPr>
                        <a:t>企業の技術力・製品</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魅力を発信する機会を提供</a:t>
                      </a:r>
                    </a:p>
                    <a:p>
                      <a:pPr marL="87313" marR="0" lvl="0" indent="-87313"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・海外政府機関・視察団に対して府市の施策を</a:t>
                      </a:r>
                      <a:r>
                        <a:rPr lang="en-US" altLang="ja-JP" sz="1100" b="0" dirty="0">
                          <a:solidFill>
                            <a:schemeClr val="tx1"/>
                          </a:solidFill>
                          <a:latin typeface="BIZ UDPゴシック" panose="020B0400000000000000" pitchFamily="50" charset="-128"/>
                          <a:ea typeface="BIZ UDPゴシック" panose="020B0400000000000000" pitchFamily="50" charset="-128"/>
                        </a:rPr>
                        <a:t>PR</a:t>
                      </a:r>
                      <a:r>
                        <a:rPr lang="ja-JP" altLang="en-US" sz="1100" b="0" dirty="0">
                          <a:solidFill>
                            <a:schemeClr val="tx1"/>
                          </a:solidFill>
                          <a:latin typeface="BIZ UDPゴシック" panose="020B0400000000000000" pitchFamily="50" charset="-128"/>
                          <a:ea typeface="BIZ UDPゴシック" panose="020B0400000000000000" pitchFamily="50" charset="-128"/>
                        </a:rPr>
                        <a:t>し関係を構築</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strike="noStrike" dirty="0">
                          <a:solidFill>
                            <a:schemeClr val="tx1"/>
                          </a:solidFill>
                          <a:latin typeface="BIZ UDPゴシック" panose="020B0400000000000000" pitchFamily="50" charset="-128"/>
                          <a:ea typeface="BIZ UDPゴシック" panose="020B0400000000000000" pitchFamily="50" charset="-128"/>
                        </a:rPr>
                        <a:t>□国際金融都市</a:t>
                      </a:r>
                      <a:r>
                        <a:rPr lang="en-US" altLang="ja-JP" sz="1200" b="1" strike="noStrike" dirty="0">
                          <a:solidFill>
                            <a:schemeClr val="tx1"/>
                          </a:solidFill>
                          <a:latin typeface="BIZ UDPゴシック" panose="020B0400000000000000" pitchFamily="50" charset="-128"/>
                          <a:ea typeface="BIZ UDPゴシック" panose="020B0400000000000000" pitchFamily="50" charset="-128"/>
                        </a:rPr>
                        <a:t>OSAKA</a:t>
                      </a:r>
                      <a:r>
                        <a:rPr lang="ja-JP" altLang="en-US" sz="1200" b="1" strike="noStrike" dirty="0">
                          <a:solidFill>
                            <a:schemeClr val="tx1"/>
                          </a:solidFill>
                          <a:latin typeface="BIZ UDPゴシック" panose="020B0400000000000000" pitchFamily="50" charset="-128"/>
                          <a:ea typeface="BIZ UDPゴシック" panose="020B0400000000000000" pitchFamily="50" charset="-128"/>
                        </a:rPr>
                        <a:t>の実現に向けた機運醸成</a:t>
                      </a:r>
                      <a:endParaRPr lang="en-US" altLang="ja-JP" sz="1200" b="1" strike="noStrik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a:t>
                      </a:r>
                      <a:r>
                        <a:rPr lang="ja-JP" altLang="en-US" sz="1100" strike="noStrike" dirty="0">
                          <a:solidFill>
                            <a:schemeClr val="tx1"/>
                          </a:solidFill>
                          <a:latin typeface="BIZ UDゴシック" panose="020B0400000000000000" pitchFamily="49" charset="-128"/>
                          <a:ea typeface="BIZ UDゴシック" panose="020B0400000000000000" pitchFamily="49" charset="-128"/>
                        </a:rPr>
                        <a:t>金融分野における革新的技術の体験機会創出と最先端技術の</a:t>
                      </a:r>
                      <a:br>
                        <a:rPr lang="en-US" altLang="ja-JP" sz="1100" strike="noStrike" dirty="0">
                          <a:solidFill>
                            <a:schemeClr val="tx1"/>
                          </a:solidFill>
                          <a:latin typeface="BIZ UDゴシック" panose="020B0400000000000000" pitchFamily="49" charset="-128"/>
                          <a:ea typeface="BIZ UDゴシック" panose="020B0400000000000000" pitchFamily="49" charset="-128"/>
                        </a:rPr>
                      </a:br>
                      <a:r>
                        <a:rPr lang="ja-JP" altLang="en-US" sz="1100" strike="noStrike" dirty="0">
                          <a:solidFill>
                            <a:schemeClr val="tx1"/>
                          </a:solidFill>
                          <a:latin typeface="BIZ UDゴシック" panose="020B0400000000000000" pitchFamily="49" charset="-128"/>
                          <a:ea typeface="BIZ UDゴシック" panose="020B0400000000000000" pitchFamily="49" charset="-128"/>
                        </a:rPr>
                        <a:t>研究開発を行う国内外の企業等との連携により、府民の金融分野への理解促進・新技術受容性を向上</a:t>
                      </a: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□万博のインパクトを最大限に活用した継続的な国際ビジネス機会の創出</a:t>
                      </a:r>
                      <a:endParaRPr kumimoji="1" lang="en-US" altLang="ja-JP" sz="1200" b="0" strike="sngStrike"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参加国・地域の関心の高さや府内企業のニーズ、大阪の成長分野との関わりなどを踏まえ、既に交流のある海外政府機関との連携を強化するとともに、万博を機に交流を持った国を中心に経済交流、都市間交流、人材交流が期待できる国との関係を構築、強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・ＭＯＵ等を締結するなど、新たに構築した海外ネットワークを活用し、互いに強みを　　　　　</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持つ分野等を通じて、万博後も継続的なビジネス交流につなげる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・府内中小企業に対し、海外現地への進出を支援するほか、越境</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EC</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を活用した販路開拓支援や府の現地拠点設置に関する検討を実施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・海外等からのさらなる金融系外国企業等の誘致や、大阪の成長分野での投資・協業等を促進</a:t>
                      </a:r>
                      <a:endParaRPr kumimoji="1" lang="ja-JP" altLang="en-US" sz="1100" b="0" strike="sngStrike"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・府内企業との交流を目的としたイベントやレセプションを開催するとともに、</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大阪のビジネス魅力等を海外に向け発信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・都市間交流の観点からも、関係性の強化及び交流促進を図る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□国際展示商談会・カンファレンスの誘致を通じたビジネス交流の拡大</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indent="-87313" algn="l">
                        <a:lnSpc>
                          <a:spcPct val="100000"/>
                        </a:lnSpc>
                        <a:spcBef>
                          <a:spcPts val="0"/>
                        </a:spcBef>
                        <a:spcAft>
                          <a:spcPts val="0"/>
                        </a:spcAft>
                      </a:pP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・万博のレガシーとして、大阪で開催される国際展示商談会・カンファレンスの誘致を通じ、国内外への大阪のポテンシャルの発信とともに、スタートアップ等への</a:t>
                      </a:r>
                      <a:br>
                        <a:rPr kumimoji="1" lang="en-US" altLang="ja-JP" sz="1100" b="0" strike="noStrike" dirty="0">
                          <a:solidFill>
                            <a:schemeClr val="tx1"/>
                          </a:solidFill>
                          <a:latin typeface="BIZ UDPゴシック" panose="020B0400000000000000" pitchFamily="50" charset="-128"/>
                          <a:ea typeface="BIZ UDPゴシック" panose="020B0400000000000000" pitchFamily="50" charset="-128"/>
                        </a:rPr>
                      </a:b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投資や企業の販路開拓などビジネス交流の拡大につなげる</a:t>
                      </a:r>
                    </a:p>
                    <a:p>
                      <a:pPr marL="88900" indent="-88900" algn="l">
                        <a:lnSpc>
                          <a:spcPct val="100000"/>
                        </a:lnSpc>
                        <a:spcBef>
                          <a:spcPts val="0"/>
                        </a:spcBef>
                        <a:spcAft>
                          <a:spcPts val="0"/>
                        </a:spcAft>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86136" y="431889"/>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lang="ja-JP" altLang="en-US" sz="1200" dirty="0">
                <a:latin typeface="BIZ UDPゴシック" panose="020B0400000000000000" pitchFamily="50" charset="-128"/>
                <a:ea typeface="BIZ UDPゴシック" panose="020B0400000000000000" pitchFamily="50" charset="-128"/>
              </a:rPr>
              <a:t>万博会期中、スタートアップ関連をはじめとして海外企業等とのビジネス交流が活発に行われたところ。万博を契機として構築された海外とのビジネスネットワークを一過性のものとすることなく、万博開催の効果を最大限に活用し、継続的な経済交流の促進や新たなビジネス創出につなげていく。</a:t>
            </a:r>
            <a:endParaRPr kumimoji="0" lang="ja-JP" altLang="en-US"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91949" y="1122470"/>
            <a:ext cx="9608360" cy="389893"/>
            <a:chOff x="491239" y="878538"/>
            <a:chExt cx="6781397"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796837"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2" name="スライド番号プレースホルダー 1">
            <a:extLst>
              <a:ext uri="{FF2B5EF4-FFF2-40B4-BE49-F238E27FC236}">
                <a16:creationId xmlns:a16="http://schemas.microsoft.com/office/drawing/2014/main" id="{B68024BB-7817-4C7D-8840-0E0B33FE981B}"/>
              </a:ext>
            </a:extLst>
          </p:cNvPr>
          <p:cNvSpPr>
            <a:spLocks noGrp="1"/>
          </p:cNvSpPr>
          <p:nvPr>
            <p:ph type="sldNum" sz="quarter" idx="12"/>
          </p:nvPr>
        </p:nvSpPr>
        <p:spPr/>
        <p:txBody>
          <a:bodyPr/>
          <a:lstStyle/>
          <a:p>
            <a:fld id="{29F2EF1E-626E-4657-9017-205445D3C8E1}" type="slidenum">
              <a:rPr kumimoji="1" lang="ja-JP" altLang="en-US" smtClean="0"/>
              <a:t>52</a:t>
            </a:fld>
            <a:endParaRPr kumimoji="1" lang="ja-JP" altLang="en-US" dirty="0"/>
          </a:p>
        </p:txBody>
      </p:sp>
    </p:spTree>
    <p:extLst>
      <p:ext uri="{BB962C8B-B14F-4D97-AF65-F5344CB8AC3E}">
        <p14:creationId xmlns:p14="http://schemas.microsoft.com/office/powerpoint/2010/main" val="144436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71" name="正方形/長方形 70">
            <a:extLst>
              <a:ext uri="{FF2B5EF4-FFF2-40B4-BE49-F238E27FC236}">
                <a16:creationId xmlns:a16="http://schemas.microsoft.com/office/drawing/2014/main" id="{129435D7-6C4D-4CF4-9DDC-E00EC93A815F}"/>
              </a:ext>
            </a:extLst>
          </p:cNvPr>
          <p:cNvSpPr/>
          <p:nvPr/>
        </p:nvSpPr>
        <p:spPr>
          <a:xfrm>
            <a:off x="387467" y="1455064"/>
            <a:ext cx="9299144" cy="1206759"/>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・「大阪海外ビジネスワンストップ窓口」を通じて、海外ビジネスミッション団等に対し、ビジネスイベント（セミナー・商談会）等の開催や企業視察等を支援</a:t>
            </a:r>
            <a:r>
              <a:rPr lang="ja-JP" altLang="en-US" sz="1400" strike="sngStrike" dirty="0">
                <a:solidFill>
                  <a:schemeClr val="tx1"/>
                </a:solidFill>
                <a:highlight>
                  <a:srgbClr val="00FF00"/>
                </a:highlight>
                <a:latin typeface="BIZ UDPゴシック" panose="020B0400000000000000" pitchFamily="50" charset="-128"/>
                <a:ea typeface="BIZ UDPゴシック" panose="020B0400000000000000" pitchFamily="50" charset="-128"/>
              </a:rPr>
              <a:t>　</a:t>
            </a:r>
            <a:endParaRPr lang="en-US" altLang="ja-JP" sz="1400" strike="sngStrike" dirty="0">
              <a:solidFill>
                <a:schemeClr val="tx1"/>
              </a:solidFill>
              <a:highlight>
                <a:srgbClr val="00FF00"/>
              </a:highlight>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・万博を通じて府内企業と海外企業との交流機会を創出し、海外企業と府内企業とのマッチング機会を提供したほか、</a:t>
            </a:r>
            <a:br>
              <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海外に対し、府内企業による発信機会の提供、府市の施策のプロモーションを実施</a:t>
            </a:r>
            <a:endParaRPr kumimoji="0" lang="en-US" altLang="ja-JP" sz="1400" b="0"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楕円 37">
            <a:extLst>
              <a:ext uri="{FF2B5EF4-FFF2-40B4-BE49-F238E27FC236}">
                <a16:creationId xmlns:a16="http://schemas.microsoft.com/office/drawing/2014/main" id="{BA684E6F-A8B0-4951-9E9E-82C8B36B25F2}"/>
              </a:ext>
            </a:extLst>
          </p:cNvPr>
          <p:cNvSpPr/>
          <p:nvPr/>
        </p:nvSpPr>
        <p:spPr>
          <a:xfrm>
            <a:off x="162279" y="87704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9" name="楕円 38">
            <a:extLst>
              <a:ext uri="{FF2B5EF4-FFF2-40B4-BE49-F238E27FC236}">
                <a16:creationId xmlns:a16="http://schemas.microsoft.com/office/drawing/2014/main" id="{40A47FBE-70B2-4D4D-8B63-03D5E1505700}"/>
              </a:ext>
            </a:extLst>
          </p:cNvPr>
          <p:cNvSpPr/>
          <p:nvPr/>
        </p:nvSpPr>
        <p:spPr>
          <a:xfrm>
            <a:off x="162279" y="2944998"/>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12" name="テキスト ボックス 11">
            <a:extLst>
              <a:ext uri="{FF2B5EF4-FFF2-40B4-BE49-F238E27FC236}">
                <a16:creationId xmlns:a16="http://schemas.microsoft.com/office/drawing/2014/main" id="{68436F10-7DC0-4675-B3BC-863D382898E7}"/>
              </a:ext>
            </a:extLst>
          </p:cNvPr>
          <p:cNvSpPr txBox="1"/>
          <p:nvPr/>
        </p:nvSpPr>
        <p:spPr>
          <a:xfrm>
            <a:off x="387467" y="3391811"/>
            <a:ext cx="7048015" cy="1431161"/>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大阪海外ビジネスワンストップ窓口を通じたビジネス交流</a:t>
            </a:r>
            <a:endParaRPr lang="en-US" altLang="ja-JP" sz="1400" b="1" dirty="0">
              <a:latin typeface="BIZ UDPゴシック" panose="020B0400000000000000" pitchFamily="50" charset="-128"/>
              <a:ea typeface="BIZ UDPゴシック" panose="020B0400000000000000" pitchFamily="50" charset="-128"/>
            </a:endParaRPr>
          </a:p>
          <a:p>
            <a:pPr marL="182563" indent="-93663"/>
            <a:endParaRPr lang="en-US" altLang="ja-JP" sz="1100" dirty="0">
              <a:latin typeface="BIZ UDPゴシック" panose="020B0400000000000000" pitchFamily="50" charset="-128"/>
              <a:ea typeface="BIZ UDPゴシック" panose="020B0400000000000000" pitchFamily="50" charset="-128"/>
            </a:endParaRPr>
          </a:p>
          <a:p>
            <a:pPr marL="182563" indent="-93663"/>
            <a:r>
              <a:rPr lang="ja-JP" altLang="en-US" sz="1200" dirty="0">
                <a:latin typeface="BIZ UDPゴシック" panose="020B0400000000000000" pitchFamily="50" charset="-128"/>
                <a:ea typeface="BIZ UDPゴシック" panose="020B0400000000000000" pitchFamily="50" charset="-128"/>
              </a:rPr>
              <a:t>・大阪府・市が設置し、海外ビジネス支援機関と運営する「大阪海外ビジネスワンストップ窓口」を通じて、視察先</a:t>
            </a:r>
            <a:r>
              <a:rPr lang="en-US" altLang="ja-JP"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Nakanoshima</a:t>
            </a:r>
            <a:r>
              <a:rPr lang="en-US" altLang="ja-JP" sz="1200" dirty="0">
                <a:latin typeface="BIZ UDPゴシック" panose="020B0400000000000000" pitchFamily="50" charset="-128"/>
                <a:ea typeface="BIZ UDPゴシック" panose="020B0400000000000000" pitchFamily="50" charset="-128"/>
              </a:rPr>
              <a:t> </a:t>
            </a:r>
            <a:r>
              <a:rPr lang="en-US" altLang="ja-JP" sz="1200" dirty="0" err="1">
                <a:latin typeface="BIZ UDPゴシック" panose="020B0400000000000000" pitchFamily="50" charset="-128"/>
                <a:ea typeface="BIZ UDPゴシック" panose="020B0400000000000000" pitchFamily="50" charset="-128"/>
              </a:rPr>
              <a:t>Qross</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MOBIO</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 OIH</a:t>
            </a:r>
            <a:r>
              <a:rPr lang="ja-JP" altLang="en-US" sz="1200" dirty="0">
                <a:latin typeface="BIZ UDPゴシック" panose="020B0400000000000000" pitchFamily="50" charset="-128"/>
                <a:ea typeface="BIZ UDPゴシック" panose="020B0400000000000000" pitchFamily="50" charset="-128"/>
              </a:rPr>
              <a:t>、大阪ヘルスケアパビリオン等</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やイベント会場等の情報提供、イベントの広報協力、視察・面談等のアレンジ等の支援を実施</a:t>
            </a:r>
            <a:endParaRPr lang="en-US" altLang="ja-JP" sz="1200" dirty="0">
              <a:latin typeface="BIZ UDPゴシック" panose="020B0400000000000000" pitchFamily="50" charset="-128"/>
              <a:ea typeface="BIZ UDPゴシック" panose="020B0400000000000000" pitchFamily="50" charset="-128"/>
            </a:endParaRPr>
          </a:p>
          <a:p>
            <a:pPr marL="182563" indent="-93663"/>
            <a:endParaRPr lang="en-US" altLang="ja-JP" sz="1200" dirty="0">
              <a:latin typeface="BIZ UDPゴシック" panose="020B0400000000000000" pitchFamily="50" charset="-128"/>
              <a:ea typeface="BIZ UDPゴシック" panose="020B0400000000000000" pitchFamily="50" charset="-128"/>
            </a:endParaRPr>
          </a:p>
          <a:p>
            <a:pPr marL="182563" indent="-93663"/>
            <a:endParaRPr lang="en-US" altLang="ja-JP" sz="12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0ED27A4-631B-4598-8DAF-A0E31E141038}"/>
              </a:ext>
            </a:extLst>
          </p:cNvPr>
          <p:cNvSpPr txBox="1"/>
          <p:nvPr/>
        </p:nvSpPr>
        <p:spPr>
          <a:xfrm>
            <a:off x="1639311" y="4495932"/>
            <a:ext cx="3825847" cy="338554"/>
          </a:xfrm>
          <a:prstGeom prst="rect">
            <a:avLst/>
          </a:prstGeom>
          <a:noFill/>
        </p:spPr>
        <p:txBody>
          <a:bodyPr wrap="square">
            <a:spAutoFit/>
          </a:bodyPr>
          <a:lstStyle/>
          <a:p>
            <a:pPr algn="ctr" defTabSz="914400">
              <a:defRPr/>
            </a:pPr>
            <a:r>
              <a:rPr lang="ja-JP" altLang="en-US" sz="1200" b="1" dirty="0">
                <a:latin typeface="BIZ UDゴシック" panose="020B0400000000000000" pitchFamily="49" charset="-128"/>
                <a:ea typeface="BIZ UDゴシック" panose="020B0400000000000000" pitchFamily="49" charset="-128"/>
              </a:rPr>
              <a:t>総問い合わせ数：</a:t>
            </a:r>
            <a:r>
              <a:rPr lang="en-US" altLang="ja-JP" sz="1600" b="1" dirty="0">
                <a:latin typeface="BIZ UDPゴシック" panose="020B0400000000000000" pitchFamily="50" charset="-128"/>
                <a:ea typeface="BIZ UDPゴシック"/>
              </a:rPr>
              <a:t>1,119</a:t>
            </a:r>
            <a:r>
              <a:rPr lang="en-US" altLang="ja-JP" sz="1000" dirty="0">
                <a:latin typeface="BIZ UDPゴシック" panose="020B0400000000000000" pitchFamily="50" charset="-128"/>
                <a:ea typeface="BIZ UDPゴシック"/>
              </a:rPr>
              <a:t>件</a:t>
            </a:r>
            <a:r>
              <a:rPr kumimoji="0" lang="ja-JP" altLang="en-US"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 （</a:t>
            </a:r>
            <a:r>
              <a:rPr kumimoji="0" lang="en-US" altLang="ja-JP"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136</a:t>
            </a:r>
            <a:r>
              <a:rPr kumimoji="0" lang="ja-JP" altLang="en-US" sz="1200" b="1" i="0" u="none" strike="noStrike" kern="1200" cap="none" spc="0" normalizeH="0" baseline="0" noProof="0" dirty="0">
                <a:ln>
                  <a:noFill/>
                </a:ln>
                <a:effectLst/>
                <a:uLnTx/>
                <a:uFillTx/>
                <a:latin typeface="BIZ UDPゴシック" panose="020B0400000000000000" pitchFamily="50" charset="-128"/>
                <a:ea typeface="BIZ UDPゴシック"/>
                <a:cs typeface="+mn-cs"/>
              </a:rPr>
              <a:t>の国・地域等</a:t>
            </a:r>
            <a:r>
              <a:rPr kumimoji="0" lang="ja-JP" altLang="en-US" sz="1600" b="1" i="0" u="none" strike="noStrike" kern="1200" cap="none" spc="0" normalizeH="0" baseline="0" noProof="0" dirty="0">
                <a:ln>
                  <a:noFill/>
                </a:ln>
                <a:effectLst/>
                <a:uLnTx/>
                <a:uFillTx/>
                <a:latin typeface="BIZ UDPゴシック" panose="020B0400000000000000" pitchFamily="50" charset="-128"/>
                <a:ea typeface="BIZ UDPゴシック"/>
                <a:cs typeface="+mn-cs"/>
              </a:rPr>
              <a:t>）</a:t>
            </a:r>
            <a:endParaRPr lang="en-US" altLang="ja-JP" sz="1000" dirty="0">
              <a:latin typeface="BIZ UDPゴシック" panose="020B0400000000000000" pitchFamily="50" charset="-128"/>
              <a:ea typeface="BIZ UDPゴシック"/>
            </a:endParaRPr>
          </a:p>
        </p:txBody>
      </p:sp>
      <p:sp>
        <p:nvSpPr>
          <p:cNvPr id="17" name="テキスト ボックス 16">
            <a:extLst>
              <a:ext uri="{FF2B5EF4-FFF2-40B4-BE49-F238E27FC236}">
                <a16:creationId xmlns:a16="http://schemas.microsoft.com/office/drawing/2014/main" id="{C54CA748-96B5-4191-9244-3584829F36FB}"/>
              </a:ext>
            </a:extLst>
          </p:cNvPr>
          <p:cNvSpPr txBox="1"/>
          <p:nvPr/>
        </p:nvSpPr>
        <p:spPr>
          <a:xfrm>
            <a:off x="3709014" y="6444465"/>
            <a:ext cx="100692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100">
              <a:latin typeface="BIZ UDPゴシック" panose="020B0400000000000000" pitchFamily="50" charset="-128"/>
              <a:ea typeface="BIZ UDPゴシック"/>
            </a:endParaRPr>
          </a:p>
        </p:txBody>
      </p:sp>
      <p:sp>
        <p:nvSpPr>
          <p:cNvPr id="18" name="正方形/長方形 17">
            <a:extLst>
              <a:ext uri="{FF2B5EF4-FFF2-40B4-BE49-F238E27FC236}">
                <a16:creationId xmlns:a16="http://schemas.microsoft.com/office/drawing/2014/main" id="{92A56FEC-56CC-4C28-AF96-47860503239D}"/>
              </a:ext>
            </a:extLst>
          </p:cNvPr>
          <p:cNvSpPr/>
          <p:nvPr/>
        </p:nvSpPr>
        <p:spPr>
          <a:xfrm>
            <a:off x="607683" y="4586302"/>
            <a:ext cx="972198" cy="2368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a:solidFill>
                  <a:schemeClr val="tx1"/>
                </a:solidFill>
                <a:latin typeface="BIZ UDゴシック" panose="020B0400000000000000" pitchFamily="49" charset="-128"/>
                <a:ea typeface="BIZ UDゴシック" panose="020B0400000000000000" pitchFamily="49" charset="-128"/>
              </a:rPr>
              <a:t>実績</a:t>
            </a:r>
          </a:p>
        </p:txBody>
      </p:sp>
      <p:sp>
        <p:nvSpPr>
          <p:cNvPr id="19" name="正方形/長方形 18">
            <a:extLst>
              <a:ext uri="{FF2B5EF4-FFF2-40B4-BE49-F238E27FC236}">
                <a16:creationId xmlns:a16="http://schemas.microsoft.com/office/drawing/2014/main" id="{1723BD9F-AB91-46FF-99B9-AA3B5E9395CF}"/>
              </a:ext>
            </a:extLst>
          </p:cNvPr>
          <p:cNvSpPr/>
          <p:nvPr/>
        </p:nvSpPr>
        <p:spPr>
          <a:xfrm>
            <a:off x="1732458" y="4778697"/>
            <a:ext cx="3646610" cy="45719"/>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latin typeface="BIZ UDゴシック" panose="020B0400000000000000" pitchFamily="49" charset="-128"/>
              <a:ea typeface="BIZ UDゴシック" panose="020B0400000000000000" pitchFamily="49" charset="-128"/>
            </a:endParaRPr>
          </a:p>
        </p:txBody>
      </p:sp>
      <p:pic>
        <p:nvPicPr>
          <p:cNvPr id="21" name="図 20">
            <a:extLst>
              <a:ext uri="{FF2B5EF4-FFF2-40B4-BE49-F238E27FC236}">
                <a16:creationId xmlns:a16="http://schemas.microsoft.com/office/drawing/2014/main" id="{F5A1FEC1-4A82-4348-9AA4-E616CF4584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683" y="5079415"/>
            <a:ext cx="5758780" cy="1815645"/>
          </a:xfrm>
          <a:prstGeom prst="rect">
            <a:avLst/>
          </a:prstGeom>
        </p:spPr>
      </p:pic>
      <p:sp>
        <p:nvSpPr>
          <p:cNvPr id="22" name="スライド番号プレースホルダー 1">
            <a:extLst>
              <a:ext uri="{FF2B5EF4-FFF2-40B4-BE49-F238E27FC236}">
                <a16:creationId xmlns:a16="http://schemas.microsoft.com/office/drawing/2014/main" id="{280E97DB-35A8-4701-A191-70953FA5100E}"/>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53</a:t>
            </a:fld>
            <a:endParaRPr kumimoji="1" lang="ja-JP" altLang="en-US" dirty="0"/>
          </a:p>
        </p:txBody>
      </p:sp>
      <p:pic>
        <p:nvPicPr>
          <p:cNvPr id="16" name="図 15">
            <a:extLst>
              <a:ext uri="{FF2B5EF4-FFF2-40B4-BE49-F238E27FC236}">
                <a16:creationId xmlns:a16="http://schemas.microsoft.com/office/drawing/2014/main" id="{6C2BC411-6523-417E-A7A5-01AB00E488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4912" y="3835592"/>
            <a:ext cx="2000200" cy="1320679"/>
          </a:xfrm>
          <a:prstGeom prst="rect">
            <a:avLst/>
          </a:prstGeom>
        </p:spPr>
      </p:pic>
      <p:pic>
        <p:nvPicPr>
          <p:cNvPr id="23" name="図 22" descr="空港の荷物受け取り場にいる人たち  AI によって生成されたコンテンツは間違っている可能性があります。">
            <a:extLst>
              <a:ext uri="{FF2B5EF4-FFF2-40B4-BE49-F238E27FC236}">
                <a16:creationId xmlns:a16="http://schemas.microsoft.com/office/drawing/2014/main" id="{3FA00D30-3E2B-4EA8-A15F-A961522FCE5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94912" y="5424378"/>
            <a:ext cx="2000200" cy="1281697"/>
          </a:xfrm>
          <a:prstGeom prst="rect">
            <a:avLst/>
          </a:prstGeom>
          <a:ln w="57150">
            <a:noFill/>
          </a:ln>
        </p:spPr>
      </p:pic>
      <p:sp>
        <p:nvSpPr>
          <p:cNvPr id="20" name="正方形/長方形 19">
            <a:extLst>
              <a:ext uri="{FF2B5EF4-FFF2-40B4-BE49-F238E27FC236}">
                <a16:creationId xmlns:a16="http://schemas.microsoft.com/office/drawing/2014/main" id="{B74E5F56-5FD1-4193-9B32-3B35107BDD5F}"/>
              </a:ext>
            </a:extLst>
          </p:cNvPr>
          <p:cNvSpPr/>
          <p:nvPr/>
        </p:nvSpPr>
        <p:spPr>
          <a:xfrm>
            <a:off x="4610014" y="4625804"/>
            <a:ext cx="2463420" cy="170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BIZ UDPゴシック" panose="020B0400000000000000" pitchFamily="50" charset="-128"/>
                <a:ea typeface="BIZ UDPゴシック" panose="020B0400000000000000" pitchFamily="50" charset="-128"/>
              </a:rPr>
              <a:t>（令和７年</a:t>
            </a:r>
            <a:r>
              <a:rPr kumimoji="1" lang="en-US" altLang="ja-JP" sz="500" dirty="0">
                <a:solidFill>
                  <a:schemeClr val="tx1"/>
                </a:solidFill>
                <a:latin typeface="BIZ UDPゴシック" panose="020B0400000000000000" pitchFamily="50" charset="-128"/>
                <a:ea typeface="BIZ UDPゴシック" panose="020B0400000000000000" pitchFamily="50" charset="-128"/>
              </a:rPr>
              <a:t>10</a:t>
            </a:r>
            <a:r>
              <a:rPr kumimoji="1" lang="ja-JP" altLang="en-US" sz="500" dirty="0">
                <a:solidFill>
                  <a:schemeClr val="tx1"/>
                </a:solidFill>
                <a:latin typeface="BIZ UDPゴシック" panose="020B0400000000000000" pitchFamily="50" charset="-128"/>
                <a:ea typeface="BIZ UDPゴシック" panose="020B0400000000000000" pitchFamily="50" charset="-128"/>
              </a:rPr>
              <a:t>月</a:t>
            </a:r>
            <a:r>
              <a:rPr kumimoji="1" lang="en-US" altLang="ja-JP" sz="500" dirty="0">
                <a:solidFill>
                  <a:schemeClr val="tx1"/>
                </a:solidFill>
                <a:latin typeface="BIZ UDPゴシック" panose="020B0400000000000000" pitchFamily="50" charset="-128"/>
                <a:ea typeface="BIZ UDPゴシック" panose="020B0400000000000000" pitchFamily="50" charset="-128"/>
              </a:rPr>
              <a:t>13</a:t>
            </a:r>
            <a:r>
              <a:rPr kumimoji="1" lang="ja-JP" altLang="en-US" sz="500" dirty="0">
                <a:solidFill>
                  <a:schemeClr val="tx1"/>
                </a:solidFill>
                <a:latin typeface="BIZ UDPゴシック" panose="020B0400000000000000" pitchFamily="50" charset="-128"/>
                <a:ea typeface="BIZ UDPゴシック" panose="020B0400000000000000" pitchFamily="50" charset="-128"/>
              </a:rPr>
              <a:t>日時点）</a:t>
            </a:r>
          </a:p>
        </p:txBody>
      </p:sp>
    </p:spTree>
    <p:extLst>
      <p:ext uri="{BB962C8B-B14F-4D97-AF65-F5344CB8AC3E}">
        <p14:creationId xmlns:p14="http://schemas.microsoft.com/office/powerpoint/2010/main" val="3385439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850333E-581C-47F6-B005-C52D8E54A3C3}"/>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9" name="ホームベース 4">
            <a:extLst>
              <a:ext uri="{FF2B5EF4-FFF2-40B4-BE49-F238E27FC236}">
                <a16:creationId xmlns:a16="http://schemas.microsoft.com/office/drawing/2014/main" id="{A9672E22-3FA2-4DD8-AE1A-4CEDDB0E3D68}"/>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680EFFD5-79AE-4EF3-9D05-868F76205B3E}"/>
              </a:ext>
            </a:extLst>
          </p:cNvPr>
          <p:cNvSpPr/>
          <p:nvPr/>
        </p:nvSpPr>
        <p:spPr>
          <a:xfrm>
            <a:off x="180309" y="8629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17" name="楕円 16">
            <a:extLst>
              <a:ext uri="{FF2B5EF4-FFF2-40B4-BE49-F238E27FC236}">
                <a16:creationId xmlns:a16="http://schemas.microsoft.com/office/drawing/2014/main" id="{4564E360-6293-46DD-AE0B-0F819622C506}"/>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8">
            <a:extLst>
              <a:ext uri="{FF2B5EF4-FFF2-40B4-BE49-F238E27FC236}">
                <a16:creationId xmlns:a16="http://schemas.microsoft.com/office/drawing/2014/main" id="{1BDDDA7C-DDD2-41D6-8388-D18C01636AD8}"/>
              </a:ext>
            </a:extLst>
          </p:cNvPr>
          <p:cNvGraphicFramePr>
            <a:graphicFrameLocks noGrp="1"/>
          </p:cNvGraphicFramePr>
          <p:nvPr>
            <p:extLst>
              <p:ext uri="{D42A27DB-BD31-4B8C-83A1-F6EECF244321}">
                <p14:modId xmlns:p14="http://schemas.microsoft.com/office/powerpoint/2010/main" val="136882749"/>
              </p:ext>
            </p:extLst>
          </p:nvPr>
        </p:nvGraphicFramePr>
        <p:xfrm>
          <a:off x="5040313" y="4668275"/>
          <a:ext cx="4593108" cy="2340741"/>
        </p:xfrm>
        <a:graphic>
          <a:graphicData uri="http://schemas.openxmlformats.org/drawingml/2006/table">
            <a:tbl>
              <a:tblPr firstRow="1" bandRow="1">
                <a:tableStyleId>{5C22544A-7EE6-4342-B048-85BDC9FD1C3A}</a:tableStyleId>
              </a:tblPr>
              <a:tblGrid>
                <a:gridCol w="1779823">
                  <a:extLst>
                    <a:ext uri="{9D8B030D-6E8A-4147-A177-3AD203B41FA5}">
                      <a16:colId xmlns:a16="http://schemas.microsoft.com/office/drawing/2014/main" val="3089532972"/>
                    </a:ext>
                  </a:extLst>
                </a:gridCol>
                <a:gridCol w="975047">
                  <a:extLst>
                    <a:ext uri="{9D8B030D-6E8A-4147-A177-3AD203B41FA5}">
                      <a16:colId xmlns:a16="http://schemas.microsoft.com/office/drawing/2014/main" val="559285434"/>
                    </a:ext>
                  </a:extLst>
                </a:gridCol>
                <a:gridCol w="961036">
                  <a:extLst>
                    <a:ext uri="{9D8B030D-6E8A-4147-A177-3AD203B41FA5}">
                      <a16:colId xmlns:a16="http://schemas.microsoft.com/office/drawing/2014/main" val="3993036332"/>
                    </a:ext>
                  </a:extLst>
                </a:gridCol>
                <a:gridCol w="877202">
                  <a:extLst>
                    <a:ext uri="{9D8B030D-6E8A-4147-A177-3AD203B41FA5}">
                      <a16:colId xmlns:a16="http://schemas.microsoft.com/office/drawing/2014/main" val="3325855010"/>
                    </a:ext>
                  </a:extLst>
                </a:gridCol>
              </a:tblGrid>
              <a:tr h="157713">
                <a:tc>
                  <a:txBody>
                    <a:bodyPr/>
                    <a:lstStyle/>
                    <a:p>
                      <a:pPr>
                        <a:lnSpc>
                          <a:spcPct val="150000"/>
                        </a:lnSpc>
                      </a:pP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セミナー等の件数</a:t>
                      </a: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府内（国内）企業</a:t>
                      </a:r>
                    </a:p>
                  </a:txBody>
                  <a:tcPr>
                    <a:solidFill>
                      <a:schemeClr val="accent5">
                        <a:lumMod val="60000"/>
                        <a:lumOff val="40000"/>
                      </a:schemeClr>
                    </a:solidFill>
                  </a:tcPr>
                </a:tc>
                <a:tc>
                  <a:txBody>
                    <a:bodyPr/>
                    <a:lstStyle/>
                    <a:p>
                      <a:pPr algn="ct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海外企業</a:t>
                      </a:r>
                    </a:p>
                  </a:txBody>
                  <a:tcPr>
                    <a:solidFill>
                      <a:schemeClr val="accent5">
                        <a:lumMod val="60000"/>
                        <a:lumOff val="40000"/>
                      </a:schemeClr>
                    </a:solidFill>
                  </a:tcPr>
                </a:tc>
                <a:extLst>
                  <a:ext uri="{0D108BD9-81ED-4DB2-BD59-A6C34878D82A}">
                    <a16:rowId xmlns:a16="http://schemas.microsoft.com/office/drawing/2014/main" val="1721298366"/>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スタートアップ関連</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5,392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452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1391201709"/>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カーボンニュートラル関連</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2,355</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130</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2654071895"/>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ライフサイエンス関連　　　　　　　　　　　　　　　　　　　　　　　　　　　　</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36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１，</a:t>
                      </a:r>
                      <a:r>
                        <a:rPr kumimoji="1" lang="en-US" altLang="ja-JP" sz="900" b="0" dirty="0">
                          <a:solidFill>
                            <a:schemeClr val="tx1"/>
                          </a:solidFill>
                          <a:latin typeface="BIZ UDPゴシック" panose="020B0400000000000000" pitchFamily="50" charset="-128"/>
                          <a:ea typeface="BIZ UDPゴシック" panose="020B0400000000000000" pitchFamily="50" charset="-128"/>
                        </a:rPr>
                        <a:t>949</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1,166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社</a:t>
                      </a:r>
                    </a:p>
                  </a:txBody>
                  <a:tcPr>
                    <a:solidFill>
                      <a:schemeClr val="accent3">
                        <a:lumMod val="20000"/>
                        <a:lumOff val="80000"/>
                      </a:schemeClr>
                    </a:solidFill>
                  </a:tcPr>
                </a:tc>
                <a:extLst>
                  <a:ext uri="{0D108BD9-81ED-4DB2-BD59-A6C34878D82A}">
                    <a16:rowId xmlns:a16="http://schemas.microsoft.com/office/drawing/2014/main" val="3294738033"/>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モビリティ関連、その他（ロボット等）</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１０件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２０社</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２３社</a:t>
                      </a:r>
                    </a:p>
                  </a:txBody>
                  <a:tcPr>
                    <a:solidFill>
                      <a:schemeClr val="accent3">
                        <a:lumMod val="20000"/>
                        <a:lumOff val="80000"/>
                      </a:schemeClr>
                    </a:solidFill>
                  </a:tcPr>
                </a:tc>
                <a:extLst>
                  <a:ext uri="{0D108BD9-81ED-4DB2-BD59-A6C34878D82A}">
                    <a16:rowId xmlns:a16="http://schemas.microsoft.com/office/drawing/2014/main" val="1042994642"/>
                  </a:ext>
                </a:extLst>
              </a:tr>
              <a:tr h="170026">
                <a:tc>
                  <a:txBody>
                    <a:bodyPr/>
                    <a:lstStyle/>
                    <a:p>
                      <a:pPr>
                        <a:lnSpc>
                          <a:spcPct val="150000"/>
                        </a:lnSpc>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その他、国際ビジネス交流</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６１件</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９９１社</a:t>
                      </a:r>
                    </a:p>
                  </a:txBody>
                  <a:tcPr>
                    <a:solidFill>
                      <a:schemeClr val="accent3">
                        <a:lumMod val="20000"/>
                        <a:lumOff val="8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5</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，２５７社</a:t>
                      </a:r>
                    </a:p>
                  </a:txBody>
                  <a:tcPr>
                    <a:solidFill>
                      <a:schemeClr val="accent3">
                        <a:lumMod val="20000"/>
                        <a:lumOff val="80000"/>
                      </a:schemeClr>
                    </a:solidFill>
                  </a:tcPr>
                </a:tc>
                <a:extLst>
                  <a:ext uri="{0D108BD9-81ED-4DB2-BD59-A6C34878D82A}">
                    <a16:rowId xmlns:a16="http://schemas.microsoft.com/office/drawing/2014/main" val="596816703"/>
                  </a:ext>
                </a:extLst>
              </a:tr>
              <a:tr h="170026">
                <a:tc>
                  <a:txBody>
                    <a:bodyPr/>
                    <a:lstStyle/>
                    <a:p>
                      <a:pPr algn="ct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小　　　計</a:t>
                      </a:r>
                    </a:p>
                  </a:txBody>
                  <a:tcPr>
                    <a:solidFill>
                      <a:schemeClr val="accent5">
                        <a:lumMod val="60000"/>
                        <a:lumOff val="4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５４件</a:t>
                      </a:r>
                    </a:p>
                  </a:txBody>
                  <a:tcPr>
                    <a:solidFill>
                      <a:schemeClr val="accent5">
                        <a:lumMod val="60000"/>
                        <a:lumOff val="40000"/>
                      </a:schemeClr>
                    </a:solidFill>
                  </a:tcPr>
                </a:tc>
                <a:tc>
                  <a:txBody>
                    <a:bodyPr/>
                    <a:lstStyle/>
                    <a:p>
                      <a:pPr algn="r">
                        <a:lnSpc>
                          <a:spcPct val="150000"/>
                        </a:lnSpc>
                      </a:pPr>
                      <a:r>
                        <a:rPr kumimoji="1" lang="en-US" altLang="ja-JP" sz="900" b="0" dirty="0">
                          <a:solidFill>
                            <a:schemeClr val="tx1"/>
                          </a:solidFill>
                          <a:latin typeface="BIZ UDPゴシック" panose="020B0400000000000000" pitchFamily="50" charset="-128"/>
                          <a:ea typeface="BIZ UDPゴシック" panose="020B0400000000000000" pitchFamily="50" charset="-128"/>
                        </a:rPr>
                        <a:t>16</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，８０７社</a:t>
                      </a:r>
                    </a:p>
                  </a:txBody>
                  <a:tcPr>
                    <a:solidFill>
                      <a:schemeClr val="accent5">
                        <a:lumMod val="60000"/>
                        <a:lumOff val="4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７，０２８社</a:t>
                      </a:r>
                    </a:p>
                  </a:txBody>
                  <a:tcPr>
                    <a:solidFill>
                      <a:schemeClr val="accent5">
                        <a:lumMod val="60000"/>
                        <a:lumOff val="40000"/>
                      </a:schemeClr>
                    </a:solidFill>
                  </a:tcPr>
                </a:tc>
                <a:extLst>
                  <a:ext uri="{0D108BD9-81ED-4DB2-BD59-A6C34878D82A}">
                    <a16:rowId xmlns:a16="http://schemas.microsoft.com/office/drawing/2014/main" val="1848451755"/>
                  </a:ext>
                </a:extLst>
              </a:tr>
              <a:tr h="170026">
                <a:tc>
                  <a:txBody>
                    <a:bodyPr/>
                    <a:lstStyle/>
                    <a:p>
                      <a:pPr algn="l">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リボーンチャレンジ出展</a:t>
                      </a:r>
                    </a:p>
                  </a:txBody>
                  <a:tcPr>
                    <a:solidFill>
                      <a:schemeClr val="accent3">
                        <a:lumMod val="20000"/>
                        <a:lumOff val="80000"/>
                      </a:schemeClr>
                    </a:solidFill>
                  </a:tcPr>
                </a:tc>
                <a:tc>
                  <a:txBody>
                    <a:bodyPr/>
                    <a:lstStyle/>
                    <a:p>
                      <a:pPr algn="r">
                        <a:lnSpc>
                          <a:spcPct val="150000"/>
                        </a:lnSpc>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８５</a:t>
                      </a:r>
                      <a:r>
                        <a:rPr kumimoji="1" lang="ja-JP" altLang="en-US" sz="900" b="0" dirty="0">
                          <a:solidFill>
                            <a:schemeClr val="tx1"/>
                          </a:solidFill>
                          <a:latin typeface="BIZ UDPゴシック" panose="020B0400000000000000" pitchFamily="50" charset="-128"/>
                          <a:ea typeface="BIZ UDPゴシック" panose="020B0400000000000000" pitchFamily="50" charset="-128"/>
                        </a:rPr>
                        <a:t>件</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３６４社</a:t>
                      </a:r>
                    </a:p>
                  </a:txBody>
                  <a:tcPr>
                    <a:solidFill>
                      <a:schemeClr val="accent3">
                        <a:lumMod val="20000"/>
                        <a:lumOff val="80000"/>
                      </a:schemeClr>
                    </a:solidFill>
                  </a:tcPr>
                </a:tc>
                <a:tc>
                  <a:txBody>
                    <a:bodyPr/>
                    <a:lstStyle/>
                    <a:p>
                      <a:pPr algn="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５３０社</a:t>
                      </a:r>
                    </a:p>
                  </a:txBody>
                  <a:tcPr>
                    <a:solidFill>
                      <a:schemeClr val="accent3">
                        <a:lumMod val="20000"/>
                        <a:lumOff val="80000"/>
                      </a:schemeClr>
                    </a:solidFill>
                  </a:tcPr>
                </a:tc>
                <a:extLst>
                  <a:ext uri="{0D108BD9-81ED-4DB2-BD59-A6C34878D82A}">
                    <a16:rowId xmlns:a16="http://schemas.microsoft.com/office/drawing/2014/main" val="1327827876"/>
                  </a:ext>
                </a:extLst>
              </a:tr>
              <a:tr h="170026">
                <a:tc>
                  <a:txBody>
                    <a:bodyPr/>
                    <a:lstStyle/>
                    <a:p>
                      <a:pPr algn="ctr">
                        <a:lnSpc>
                          <a:spcPct val="150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合　　　計</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33</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９件</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17</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，１７１社</a:t>
                      </a:r>
                    </a:p>
                  </a:txBody>
                  <a:tcPr>
                    <a:solidFill>
                      <a:schemeClr val="accent5">
                        <a:lumMod val="60000"/>
                        <a:lumOff val="40000"/>
                      </a:schemeClr>
                    </a:solidFill>
                  </a:tcPr>
                </a:tc>
                <a:tc>
                  <a:txBody>
                    <a:bodyPr/>
                    <a:lstStyle/>
                    <a:p>
                      <a:pPr algn="r">
                        <a:lnSpc>
                          <a:spcPct val="150000"/>
                        </a:lnSpc>
                      </a:pP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7</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en-US" altLang="ja-JP" sz="900" b="0" strike="noStrike" baseline="0" dirty="0">
                          <a:solidFill>
                            <a:schemeClr val="tx1"/>
                          </a:solidFill>
                          <a:latin typeface="BIZ UDPゴシック" panose="020B0400000000000000" pitchFamily="50" charset="-128"/>
                          <a:ea typeface="BIZ UDPゴシック" panose="020B0400000000000000" pitchFamily="50" charset="-128"/>
                        </a:rPr>
                        <a:t>5</a:t>
                      </a:r>
                      <a:r>
                        <a:rPr kumimoji="1" lang="ja-JP" altLang="en-US" sz="900" b="0" strike="noStrike" baseline="0" dirty="0">
                          <a:solidFill>
                            <a:schemeClr val="tx1"/>
                          </a:solidFill>
                          <a:latin typeface="BIZ UDPゴシック" panose="020B0400000000000000" pitchFamily="50" charset="-128"/>
                          <a:ea typeface="BIZ UDPゴシック" panose="020B0400000000000000" pitchFamily="50" charset="-128"/>
                        </a:rPr>
                        <a:t>５８社</a:t>
                      </a:r>
                    </a:p>
                  </a:txBody>
                  <a:tcPr>
                    <a:solidFill>
                      <a:schemeClr val="accent5">
                        <a:lumMod val="60000"/>
                        <a:lumOff val="40000"/>
                      </a:schemeClr>
                    </a:solidFill>
                  </a:tcPr>
                </a:tc>
                <a:extLst>
                  <a:ext uri="{0D108BD9-81ED-4DB2-BD59-A6C34878D82A}">
                    <a16:rowId xmlns:a16="http://schemas.microsoft.com/office/drawing/2014/main" val="1869915626"/>
                  </a:ext>
                </a:extLst>
              </a:tr>
            </a:tbl>
          </a:graphicData>
        </a:graphic>
      </p:graphicFrame>
      <p:sp>
        <p:nvSpPr>
          <p:cNvPr id="19" name="字幕 2">
            <a:extLst>
              <a:ext uri="{FF2B5EF4-FFF2-40B4-BE49-F238E27FC236}">
                <a16:creationId xmlns:a16="http://schemas.microsoft.com/office/drawing/2014/main" id="{F5E7525D-1F1E-43C1-AA81-A0AC09881556}"/>
              </a:ext>
            </a:extLst>
          </p:cNvPr>
          <p:cNvSpPr txBox="1">
            <a:spLocks/>
          </p:cNvSpPr>
          <p:nvPr/>
        </p:nvSpPr>
        <p:spPr>
          <a:xfrm>
            <a:off x="4835259" y="4416279"/>
            <a:ext cx="2776149" cy="261747"/>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ja-JP" altLang="en-US" sz="1050" dirty="0">
                <a:latin typeface="BIZ UDPゴシック" panose="020B0400000000000000" pitchFamily="50" charset="-128"/>
                <a:ea typeface="BIZ UDPゴシック" panose="020B0400000000000000" pitchFamily="50" charset="-128"/>
              </a:rPr>
              <a:t>　（上記１、２の内訳）</a:t>
            </a:r>
            <a:r>
              <a:rPr lang="en-US" altLang="ja-JP" sz="900" dirty="0">
                <a:latin typeface="BIZ UDPゴシック" panose="020B0400000000000000" pitchFamily="50" charset="-128"/>
                <a:ea typeface="BIZ UDPゴシック" panose="020B0400000000000000" pitchFamily="50" charset="-128"/>
              </a:rPr>
              <a:t> </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大阪府把握分</a:t>
            </a:r>
            <a:endParaRPr lang="ja-JP" altLang="en-US" sz="1050" u="sng" dirty="0">
              <a:solidFill>
                <a:srgbClr val="FF0000"/>
              </a:solidFill>
              <a:latin typeface="BIZ UDPゴシック" panose="020B0400000000000000" pitchFamily="50" charset="-128"/>
              <a:ea typeface="BIZ UDPゴシック" panose="020B0400000000000000" pitchFamily="50" charset="-128"/>
            </a:endParaRPr>
          </a:p>
        </p:txBody>
      </p:sp>
      <p:graphicFrame>
        <p:nvGraphicFramePr>
          <p:cNvPr id="23" name="表 3">
            <a:extLst>
              <a:ext uri="{FF2B5EF4-FFF2-40B4-BE49-F238E27FC236}">
                <a16:creationId xmlns:a16="http://schemas.microsoft.com/office/drawing/2014/main" id="{1D9001B2-B812-46A2-9957-A688054A93A0}"/>
              </a:ext>
            </a:extLst>
          </p:cNvPr>
          <p:cNvGraphicFramePr>
            <a:graphicFrameLocks noGrp="1"/>
          </p:cNvGraphicFramePr>
          <p:nvPr>
            <p:extLst>
              <p:ext uri="{D42A27DB-BD31-4B8C-83A1-F6EECF244321}">
                <p14:modId xmlns:p14="http://schemas.microsoft.com/office/powerpoint/2010/main" val="1704203880"/>
              </p:ext>
            </p:extLst>
          </p:nvPr>
        </p:nvGraphicFramePr>
        <p:xfrm>
          <a:off x="445795" y="3367808"/>
          <a:ext cx="9204959" cy="765148"/>
        </p:xfrm>
        <a:graphic>
          <a:graphicData uri="http://schemas.openxmlformats.org/drawingml/2006/table">
            <a:tbl>
              <a:tblPr firstRow="1" bandRow="1">
                <a:tableStyleId>{5C22544A-7EE6-4342-B048-85BDC9FD1C3A}</a:tableStyleId>
              </a:tblPr>
              <a:tblGrid>
                <a:gridCol w="3158533">
                  <a:extLst>
                    <a:ext uri="{9D8B030D-6E8A-4147-A177-3AD203B41FA5}">
                      <a16:colId xmlns:a16="http://schemas.microsoft.com/office/drawing/2014/main" val="1561216296"/>
                    </a:ext>
                  </a:extLst>
                </a:gridCol>
                <a:gridCol w="2356816">
                  <a:extLst>
                    <a:ext uri="{9D8B030D-6E8A-4147-A177-3AD203B41FA5}">
                      <a16:colId xmlns:a16="http://schemas.microsoft.com/office/drawing/2014/main" val="1314325394"/>
                    </a:ext>
                  </a:extLst>
                </a:gridCol>
                <a:gridCol w="1969116">
                  <a:extLst>
                    <a:ext uri="{9D8B030D-6E8A-4147-A177-3AD203B41FA5}">
                      <a16:colId xmlns:a16="http://schemas.microsoft.com/office/drawing/2014/main" val="2405717724"/>
                    </a:ext>
                  </a:extLst>
                </a:gridCol>
                <a:gridCol w="1720494">
                  <a:extLst>
                    <a:ext uri="{9D8B030D-6E8A-4147-A177-3AD203B41FA5}">
                      <a16:colId xmlns:a16="http://schemas.microsoft.com/office/drawing/2014/main" val="1848703958"/>
                    </a:ext>
                  </a:extLst>
                </a:gridCol>
              </a:tblGrid>
              <a:tr h="279800">
                <a:tc>
                  <a:txBody>
                    <a:bodyPr/>
                    <a:lstStyle/>
                    <a:p>
                      <a:pPr>
                        <a:lnSpc>
                          <a:spcPts val="1300"/>
                        </a:lnSpc>
                      </a:pPr>
                      <a:endParaRPr kumimoji="1" lang="ja-JP" altLang="en-US" sz="200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視察受入件数</a:t>
                      </a:r>
                    </a:p>
                  </a:txBody>
                  <a:tcPr marL="56185" marR="56185" marT="28092" marB="28092" anchor="ctr"/>
                </a:tc>
                <a:tc>
                  <a:txBody>
                    <a:bodyPr/>
                    <a:lstStyle/>
                    <a:p>
                      <a:pPr algn="ctr">
                        <a:lnSpc>
                          <a:spcPts val="1300"/>
                        </a:lnSpc>
                      </a:pPr>
                      <a:r>
                        <a:rPr kumimoji="1" lang="zh-CN" altLang="en-US" sz="1050" dirty="0">
                          <a:solidFill>
                            <a:schemeClr val="bg1"/>
                          </a:solidFill>
                          <a:latin typeface="BIZ UDPゴシック" panose="020B0400000000000000" pitchFamily="50" charset="-128"/>
                          <a:ea typeface="BIZ UDPゴシック" panose="020B0400000000000000" pitchFamily="50" charset="-128"/>
                        </a:rPr>
                        <a:t>府内（国内）企業</a:t>
                      </a:r>
                      <a:endParaRPr kumimoji="1" lang="ja-JP" altLang="en-US" sz="1050" dirty="0">
                        <a:solidFill>
                          <a:schemeClr val="bg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a:t>
                      </a:r>
                    </a:p>
                  </a:txBody>
                  <a:tcPr marL="56185" marR="56185" marT="28092" marB="28092" anchor="ctr"/>
                </a:tc>
                <a:extLst>
                  <a:ext uri="{0D108BD9-81ED-4DB2-BD59-A6C34878D82A}">
                    <a16:rowId xmlns:a16="http://schemas.microsoft.com/office/drawing/2014/main" val="4223353728"/>
                  </a:ext>
                </a:extLst>
              </a:tr>
              <a:tr h="485348">
                <a:tc>
                  <a:txBody>
                    <a:bodyPr/>
                    <a:lstStyle/>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リボーンチャレンジ出展企業に</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機会提供した海外</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企業団数</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８５件</a:t>
                      </a:r>
                    </a:p>
                  </a:txBody>
                  <a:tcPr marL="56185" marR="56185" marT="28092" marB="2809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364</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再掲</a:t>
                      </a: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tc>
                  <a:txBody>
                    <a:bodyPr/>
                    <a:lstStyle/>
                    <a:p>
                      <a:pPr algn="r">
                        <a:lnSpc>
                          <a:spcPct val="1000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５３０社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再掲</a:t>
                      </a: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extLst>
                  <a:ext uri="{0D108BD9-81ED-4DB2-BD59-A6C34878D82A}">
                    <a16:rowId xmlns:a16="http://schemas.microsoft.com/office/drawing/2014/main" val="2223567439"/>
                  </a:ext>
                </a:extLst>
              </a:tr>
            </a:tbl>
          </a:graphicData>
        </a:graphic>
      </p:graphicFrame>
      <p:graphicFrame>
        <p:nvGraphicFramePr>
          <p:cNvPr id="24" name="表 3">
            <a:extLst>
              <a:ext uri="{FF2B5EF4-FFF2-40B4-BE49-F238E27FC236}">
                <a16:creationId xmlns:a16="http://schemas.microsoft.com/office/drawing/2014/main" id="{03F43B3A-EC1F-457A-A089-F28A8EED8F81}"/>
              </a:ext>
            </a:extLst>
          </p:cNvPr>
          <p:cNvGraphicFramePr>
            <a:graphicFrameLocks noGrp="1"/>
          </p:cNvGraphicFramePr>
          <p:nvPr>
            <p:extLst>
              <p:ext uri="{D42A27DB-BD31-4B8C-83A1-F6EECF244321}">
                <p14:modId xmlns:p14="http://schemas.microsoft.com/office/powerpoint/2010/main" val="2533170284"/>
              </p:ext>
            </p:extLst>
          </p:nvPr>
        </p:nvGraphicFramePr>
        <p:xfrm>
          <a:off x="433147" y="2353178"/>
          <a:ext cx="9204959" cy="658468"/>
        </p:xfrm>
        <a:graphic>
          <a:graphicData uri="http://schemas.openxmlformats.org/drawingml/2006/table">
            <a:tbl>
              <a:tblPr firstRow="1" bandRow="1">
                <a:tableStyleId>{5C22544A-7EE6-4342-B048-85BDC9FD1C3A}</a:tableStyleId>
              </a:tblPr>
              <a:tblGrid>
                <a:gridCol w="2859348">
                  <a:extLst>
                    <a:ext uri="{9D8B030D-6E8A-4147-A177-3AD203B41FA5}">
                      <a16:colId xmlns:a16="http://schemas.microsoft.com/office/drawing/2014/main" val="1561216296"/>
                    </a:ext>
                  </a:extLst>
                </a:gridCol>
                <a:gridCol w="2418080">
                  <a:extLst>
                    <a:ext uri="{9D8B030D-6E8A-4147-A177-3AD203B41FA5}">
                      <a16:colId xmlns:a16="http://schemas.microsoft.com/office/drawing/2014/main" val="1787360220"/>
                    </a:ext>
                  </a:extLst>
                </a:gridCol>
                <a:gridCol w="2072640">
                  <a:extLst>
                    <a:ext uri="{9D8B030D-6E8A-4147-A177-3AD203B41FA5}">
                      <a16:colId xmlns:a16="http://schemas.microsoft.com/office/drawing/2014/main" val="2405717724"/>
                    </a:ext>
                  </a:extLst>
                </a:gridCol>
                <a:gridCol w="1854891">
                  <a:extLst>
                    <a:ext uri="{9D8B030D-6E8A-4147-A177-3AD203B41FA5}">
                      <a16:colId xmlns:a16="http://schemas.microsoft.com/office/drawing/2014/main" val="1848703958"/>
                    </a:ext>
                  </a:extLst>
                </a:gridCol>
              </a:tblGrid>
              <a:tr h="168340">
                <a:tc>
                  <a:txBody>
                    <a:bodyPr/>
                    <a:lstStyle/>
                    <a:p>
                      <a:pPr>
                        <a:lnSpc>
                          <a:spcPts val="1300"/>
                        </a:lnSpc>
                      </a:pP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セミナー等の件数</a:t>
                      </a:r>
                    </a:p>
                  </a:txBody>
                  <a:tcPr marL="56185" marR="56185" marT="28092" marB="28092" anchor="ctr"/>
                </a:tc>
                <a:tc>
                  <a:txBody>
                    <a:bodyPr/>
                    <a:lstStyle/>
                    <a:p>
                      <a:pPr algn="ctr">
                        <a:lnSpc>
                          <a:spcPts val="1300"/>
                        </a:lnSpc>
                      </a:pPr>
                      <a:r>
                        <a:rPr kumimoji="1" lang="zh-CN" altLang="en-US" sz="1050" dirty="0">
                          <a:solidFill>
                            <a:schemeClr val="bg1"/>
                          </a:solidFill>
                          <a:latin typeface="BIZ UDPゴシック" panose="020B0400000000000000" pitchFamily="50" charset="-128"/>
                          <a:ea typeface="BIZ UDPゴシック" panose="020B0400000000000000" pitchFamily="50" charset="-128"/>
                        </a:rPr>
                        <a:t>府内（国内）企業</a:t>
                      </a:r>
                      <a:endParaRPr kumimoji="1" lang="ja-JP" altLang="en-US" sz="1050" dirty="0">
                        <a:solidFill>
                          <a:schemeClr val="bg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a:t>
                      </a:r>
                    </a:p>
                  </a:txBody>
                  <a:tcPr marL="56185" marR="56185" marT="28092" marB="28092" anchor="ctr"/>
                </a:tc>
                <a:extLst>
                  <a:ext uri="{0D108BD9-81ED-4DB2-BD59-A6C34878D82A}">
                    <a16:rowId xmlns:a16="http://schemas.microsoft.com/office/drawing/2014/main" val="4223353728"/>
                  </a:ext>
                </a:extLst>
              </a:tr>
              <a:tr h="358200">
                <a:tc>
                  <a:txBody>
                    <a:bodyPr/>
                    <a:lstStyle/>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万博会場内外で出展や</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機会を得た企業、</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l">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セミナー等に来場した企業</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254</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件</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うち海外ビジネスミッション団の参加が</a:t>
                      </a: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確認できた件数：</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204</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件</a:t>
                      </a:r>
                      <a:endParaRPr kumimoji="1" lang="en-US" altLang="ja-JP" sz="700" b="0" i="0" u="none" strike="sng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txBody>
                  <a:tcPr marL="56185" marR="56185" marT="28092" marB="28092" anchor="ctr"/>
                </a:tc>
                <a:tc>
                  <a:txBody>
                    <a:bodyPr/>
                    <a:lstStyle/>
                    <a:p>
                      <a:pPr algn="r">
                        <a:lnSpc>
                          <a:spcPct val="100000"/>
                        </a:lnSpc>
                      </a:pPr>
                      <a:r>
                        <a:rPr kumimoji="1" lang="en-US" altLang="ja-JP" sz="1100" b="1" strike="noStrike" dirty="0">
                          <a:solidFill>
                            <a:schemeClr val="tx1"/>
                          </a:solidFill>
                          <a:latin typeface="BIZ UDPゴシック" panose="020B0400000000000000" pitchFamily="50" charset="-128"/>
                          <a:ea typeface="BIZ UDPゴシック" panose="020B0400000000000000" pitchFamily="50" charset="-128"/>
                        </a:rPr>
                        <a:t>17</a:t>
                      </a:r>
                      <a:r>
                        <a:rPr kumimoji="1" lang="ja-JP" altLang="en-US" sz="1100" b="1" strike="noStrike" dirty="0">
                          <a:solidFill>
                            <a:schemeClr val="tx1"/>
                          </a:solidFill>
                          <a:latin typeface="BIZ UDPゴシック" panose="020B0400000000000000" pitchFamily="50" charset="-128"/>
                          <a:ea typeface="BIZ UDPゴシック" panose="020B0400000000000000" pitchFamily="50" charset="-128"/>
                        </a:rPr>
                        <a:t>，１７１</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リボーンチャレンジ出展３６４社含む</a:t>
                      </a:r>
                      <a:endParaRPr kumimoji="1" lang="en-US" altLang="ja-JP" sz="700" b="0"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※Japan Health</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でＰＲ機会を得た</a:t>
                      </a:r>
                      <a:r>
                        <a:rPr kumimoji="1" lang="en-US" altLang="ja-JP" sz="700" b="0" dirty="0">
                          <a:solidFill>
                            <a:schemeClr val="tx1"/>
                          </a:solidFill>
                          <a:latin typeface="BIZ UDPゴシック" panose="020B0400000000000000" pitchFamily="50" charset="-128"/>
                          <a:ea typeface="BIZ UDPゴシック" panose="020B0400000000000000" pitchFamily="50" charset="-128"/>
                        </a:rPr>
                        <a:t>26</a:t>
                      </a:r>
                      <a:r>
                        <a:rPr kumimoji="1" lang="ja-JP" altLang="en-US" sz="700" b="0" dirty="0">
                          <a:solidFill>
                            <a:schemeClr val="tx1"/>
                          </a:solidFill>
                          <a:latin typeface="BIZ UDPゴシック" panose="020B0400000000000000" pitchFamily="50" charset="-128"/>
                          <a:ea typeface="BIZ UDPゴシック" panose="020B0400000000000000" pitchFamily="50" charset="-128"/>
                        </a:rPr>
                        <a:t>社含む　</a:t>
                      </a:r>
                    </a:p>
                  </a:txBody>
                  <a:tcPr marL="56185" marR="56185" marT="28092" marB="28092" anchor="ctr"/>
                </a:tc>
                <a:tc>
                  <a:txBody>
                    <a:bodyPr/>
                    <a:lstStyle/>
                    <a:p>
                      <a:pPr algn="r">
                        <a:lnSpc>
                          <a:spcPct val="1000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５８社</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r">
                        <a:lnSpc>
                          <a:spcPct val="100000"/>
                        </a:lnSpc>
                      </a:pPr>
                      <a:r>
                        <a:rPr kumimoji="1" lang="en-US" altLang="ja-JP" sz="700" b="0" dirty="0">
                          <a:solidFill>
                            <a:schemeClr val="tx1"/>
                          </a:solidFill>
                          <a:latin typeface="BIZ UDPゴシック" panose="020B0400000000000000" pitchFamily="50" charset="-128"/>
                          <a:ea typeface="BIZ UDPゴシック" panose="020B0400000000000000" pitchFamily="50" charset="-128"/>
                        </a:rPr>
                        <a:t>※</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リボーンチャレンジ訪問企業を含む</a:t>
                      </a:r>
                      <a:endParaRPr kumimoji="1" lang="en-US" altLang="ja-JP" sz="700" b="0" dirty="0">
                        <a:solidFill>
                          <a:schemeClr val="tx1"/>
                        </a:solidFill>
                        <a:latin typeface="BIZ UDPゴシック" panose="020B0400000000000000" pitchFamily="50" charset="-128"/>
                        <a:ea typeface="BIZ UDPゴシック" panose="020B0400000000000000" pitchFamily="50" charset="-128"/>
                      </a:endParaRPr>
                    </a:p>
                  </a:txBody>
                  <a:tcPr marL="56185" marR="56185" marT="28092" marB="28092"/>
                </a:tc>
                <a:extLst>
                  <a:ext uri="{0D108BD9-81ED-4DB2-BD59-A6C34878D82A}">
                    <a16:rowId xmlns:a16="http://schemas.microsoft.com/office/drawing/2014/main" val="2223567439"/>
                  </a:ext>
                </a:extLst>
              </a:tr>
            </a:tbl>
          </a:graphicData>
        </a:graphic>
      </p:graphicFrame>
      <p:sp>
        <p:nvSpPr>
          <p:cNvPr id="25" name="字幕 2">
            <a:extLst>
              <a:ext uri="{FF2B5EF4-FFF2-40B4-BE49-F238E27FC236}">
                <a16:creationId xmlns:a16="http://schemas.microsoft.com/office/drawing/2014/main" id="{5785F911-A658-4EFB-84DA-B01D6B6034E1}"/>
              </a:ext>
            </a:extLst>
          </p:cNvPr>
          <p:cNvSpPr txBox="1">
            <a:spLocks/>
          </p:cNvSpPr>
          <p:nvPr/>
        </p:nvSpPr>
        <p:spPr>
          <a:xfrm>
            <a:off x="231037" y="2051050"/>
            <a:ext cx="9609177" cy="604256"/>
          </a:xfrm>
          <a:prstGeom prst="rect">
            <a:avLst/>
          </a:prstGeom>
          <a:ln w="12700">
            <a:noFill/>
          </a:ln>
        </p:spPr>
        <p:txBody>
          <a:bodyPr vert="horz" lIns="91440" tIns="45720" rIns="91440" bIns="45720" rtlCol="0">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nSpc>
                <a:spcPct val="100000"/>
              </a:lnSpc>
              <a:buNone/>
            </a:pPr>
            <a:r>
              <a:rPr lang="ja-JP" altLang="en-US" sz="1200" b="1" dirty="0">
                <a:latin typeface="BIZ UDPゴシック" panose="020B0400000000000000" pitchFamily="50" charset="-128"/>
                <a:ea typeface="BIZ UDPゴシック" panose="020B0400000000000000" pitchFamily="50" charset="-128"/>
              </a:rPr>
              <a:t>　</a:t>
            </a:r>
            <a:r>
              <a:rPr lang="ja-JP" altLang="en-US" sz="1200" b="1" u="sng" dirty="0">
                <a:latin typeface="BIZ UDPゴシック" panose="020B0400000000000000" pitchFamily="50" charset="-128"/>
                <a:ea typeface="BIZ UDPゴシック" panose="020B0400000000000000" pitchFamily="50" charset="-128"/>
              </a:rPr>
              <a:t>１．府内企業に対して、ビジネスイベント等（府主催のほか、海外主催分含む）を通じて、ビジネス機会を提供</a:t>
            </a:r>
            <a:endParaRPr lang="en-US" altLang="ja-JP" sz="1200" b="1" u="sng" dirty="0">
              <a:latin typeface="BIZ UDPゴシック" panose="020B0400000000000000" pitchFamily="50" charset="-128"/>
              <a:ea typeface="BIZ UDPゴシック" panose="020B0400000000000000" pitchFamily="50" charset="-128"/>
            </a:endParaRPr>
          </a:p>
        </p:txBody>
      </p:sp>
      <p:sp>
        <p:nvSpPr>
          <p:cNvPr id="26" name="字幕 2">
            <a:extLst>
              <a:ext uri="{FF2B5EF4-FFF2-40B4-BE49-F238E27FC236}">
                <a16:creationId xmlns:a16="http://schemas.microsoft.com/office/drawing/2014/main" id="{DABB1827-9216-488F-AFE1-015140C31D3E}"/>
              </a:ext>
            </a:extLst>
          </p:cNvPr>
          <p:cNvSpPr txBox="1">
            <a:spLocks/>
          </p:cNvSpPr>
          <p:nvPr/>
        </p:nvSpPr>
        <p:spPr>
          <a:xfrm>
            <a:off x="250801" y="4221492"/>
            <a:ext cx="4560726" cy="477262"/>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55600" indent="-355600" algn="l">
              <a:lnSpc>
                <a:spcPct val="100000"/>
              </a:lnSpc>
            </a:pPr>
            <a:r>
              <a:rPr lang="ja-JP" altLang="en-US" sz="1200" b="1" dirty="0">
                <a:latin typeface="BIZ UDPゴシック" panose="020B0400000000000000" pitchFamily="50" charset="-128"/>
                <a:ea typeface="BIZ UDPゴシック" panose="020B0400000000000000" pitchFamily="50" charset="-128"/>
              </a:rPr>
              <a:t>　３．</a:t>
            </a:r>
            <a:r>
              <a:rPr lang="ja-JP" altLang="en-US" sz="1200" b="1" u="sng" dirty="0">
                <a:latin typeface="BIZ UDPゴシック" panose="020B0400000000000000" pitchFamily="50" charset="-128"/>
                <a:ea typeface="BIZ UDPゴシック" panose="020B0400000000000000" pitchFamily="50" charset="-128"/>
              </a:rPr>
              <a:t>海外からの視察訪問受入を通じ、府内企業等の技術力・製品魅力を発信する機会を提供</a:t>
            </a:r>
            <a:endParaRPr lang="en-US" altLang="ja-JP" sz="1200" b="1" u="sng" dirty="0">
              <a:solidFill>
                <a:srgbClr val="FF0000"/>
              </a:solidFill>
              <a:highlight>
                <a:srgbClr val="FFFF00"/>
              </a:highlight>
              <a:latin typeface="BIZ UDPゴシック" panose="020B0400000000000000" pitchFamily="50" charset="-128"/>
              <a:ea typeface="BIZ UDPゴシック" panose="020B0400000000000000" pitchFamily="50" charset="-128"/>
            </a:endParaRPr>
          </a:p>
        </p:txBody>
      </p:sp>
      <p:graphicFrame>
        <p:nvGraphicFramePr>
          <p:cNvPr id="27" name="表 3">
            <a:extLst>
              <a:ext uri="{FF2B5EF4-FFF2-40B4-BE49-F238E27FC236}">
                <a16:creationId xmlns:a16="http://schemas.microsoft.com/office/drawing/2014/main" id="{C75155E1-34EC-4603-9624-A7009D792828}"/>
              </a:ext>
            </a:extLst>
          </p:cNvPr>
          <p:cNvGraphicFramePr>
            <a:graphicFrameLocks noGrp="1"/>
          </p:cNvGraphicFramePr>
          <p:nvPr>
            <p:extLst>
              <p:ext uri="{D42A27DB-BD31-4B8C-83A1-F6EECF244321}">
                <p14:modId xmlns:p14="http://schemas.microsoft.com/office/powerpoint/2010/main" val="943651013"/>
              </p:ext>
            </p:extLst>
          </p:nvPr>
        </p:nvGraphicFramePr>
        <p:xfrm>
          <a:off x="469527" y="4692179"/>
          <a:ext cx="4365732" cy="2316836"/>
        </p:xfrm>
        <a:graphic>
          <a:graphicData uri="http://schemas.openxmlformats.org/drawingml/2006/table">
            <a:tbl>
              <a:tblPr firstRow="1" bandRow="1">
                <a:tableStyleId>{5C22544A-7EE6-4342-B048-85BDC9FD1C3A}</a:tableStyleId>
              </a:tblPr>
              <a:tblGrid>
                <a:gridCol w="1681152">
                  <a:extLst>
                    <a:ext uri="{9D8B030D-6E8A-4147-A177-3AD203B41FA5}">
                      <a16:colId xmlns:a16="http://schemas.microsoft.com/office/drawing/2014/main" val="1561216296"/>
                    </a:ext>
                  </a:extLst>
                </a:gridCol>
                <a:gridCol w="1438859">
                  <a:extLst>
                    <a:ext uri="{9D8B030D-6E8A-4147-A177-3AD203B41FA5}">
                      <a16:colId xmlns:a16="http://schemas.microsoft.com/office/drawing/2014/main" val="2405717724"/>
                    </a:ext>
                  </a:extLst>
                </a:gridCol>
                <a:gridCol w="1245721">
                  <a:extLst>
                    <a:ext uri="{9D8B030D-6E8A-4147-A177-3AD203B41FA5}">
                      <a16:colId xmlns:a16="http://schemas.microsoft.com/office/drawing/2014/main" val="1848703958"/>
                    </a:ext>
                  </a:extLst>
                </a:gridCol>
              </a:tblGrid>
              <a:tr h="289812">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主な視察先</a:t>
                      </a:r>
                    </a:p>
                  </a:txBody>
                  <a:tcPr marL="55813" marR="55813" marT="27907" marB="27907"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視察受入件数</a:t>
                      </a:r>
                    </a:p>
                  </a:txBody>
                  <a:tcPr marL="55813" marR="55813" marT="27907" marB="27907" anchor="ctr"/>
                </a:tc>
                <a:tc>
                  <a:txBody>
                    <a:bodyPr/>
                    <a:lstStyle/>
                    <a:p>
                      <a:pPr algn="ctr">
                        <a:lnSpc>
                          <a:spcPts val="1300"/>
                        </a:lnSpc>
                      </a:pPr>
                      <a:r>
                        <a:rPr kumimoji="1" lang="ja-JP" altLang="en-US" sz="1050" dirty="0">
                          <a:solidFill>
                            <a:schemeClr val="bg1"/>
                          </a:solidFill>
                          <a:latin typeface="BIZ UDPゴシック" panose="020B0400000000000000" pitchFamily="50" charset="-128"/>
                          <a:ea typeface="BIZ UDPゴシック" panose="020B0400000000000000" pitchFamily="50" charset="-128"/>
                        </a:rPr>
                        <a:t>海外企業等</a:t>
                      </a:r>
                    </a:p>
                  </a:txBody>
                  <a:tcPr marL="55813" marR="55813" marT="27907" marB="27907" anchor="ctr"/>
                </a:tc>
                <a:extLst>
                  <a:ext uri="{0D108BD9-81ED-4DB2-BD59-A6C34878D82A}">
                    <a16:rowId xmlns:a16="http://schemas.microsoft.com/office/drawing/2014/main" val="4223353728"/>
                  </a:ext>
                </a:extLst>
              </a:tr>
              <a:tr h="322024">
                <a:tc>
                  <a:txBody>
                    <a:bodyPr/>
                    <a:lstStyle/>
                    <a:p>
                      <a:pPr algn="l">
                        <a:lnSpc>
                          <a:spcPts val="1300"/>
                        </a:lnSpc>
                      </a:pPr>
                      <a:r>
                        <a:rPr kumimoji="1" lang="en-US" altLang="ja-JP" sz="1050" b="1" dirty="0" err="1">
                          <a:solidFill>
                            <a:schemeClr val="tx1"/>
                          </a:solidFill>
                          <a:latin typeface="BIZ UDPゴシック" panose="020B0400000000000000" pitchFamily="50" charset="-128"/>
                          <a:ea typeface="BIZ UDPゴシック" panose="020B0400000000000000" pitchFamily="50" charset="-128"/>
                        </a:rPr>
                        <a:t>Nakanoshima</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 </a:t>
                      </a:r>
                      <a:r>
                        <a:rPr kumimoji="1" lang="en-US" altLang="ja-JP" sz="1050" b="1" dirty="0" err="1">
                          <a:solidFill>
                            <a:schemeClr val="tx1"/>
                          </a:solidFill>
                          <a:latin typeface="BIZ UDPゴシック" panose="020B0400000000000000" pitchFamily="50" charset="-128"/>
                          <a:ea typeface="BIZ UDPゴシック" panose="020B0400000000000000" pitchFamily="50" charset="-128"/>
                        </a:rPr>
                        <a:t>Qross</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64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strike="noStrike" dirty="0">
                          <a:solidFill>
                            <a:schemeClr val="tx1"/>
                          </a:solidFill>
                          <a:latin typeface="BIZ UDPゴシック" panose="020B0400000000000000" pitchFamily="50" charset="-128"/>
                          <a:ea typeface="BIZ UDPゴシック" panose="020B0400000000000000" pitchFamily="50" charset="-128"/>
                        </a:rPr>
                        <a:t>849</a:t>
                      </a:r>
                      <a:r>
                        <a:rPr kumimoji="1" lang="ja-JP" altLang="en-US" sz="1100" b="1" strike="noStrike" dirty="0">
                          <a:solidFill>
                            <a:schemeClr val="tx1"/>
                          </a:solidFill>
                          <a:latin typeface="BIZ UDPゴシック" panose="020B0400000000000000" pitchFamily="50" charset="-128"/>
                          <a:ea typeface="BIZ UDPゴシック" panose="020B0400000000000000" pitchFamily="50" charset="-128"/>
                        </a:rPr>
                        <a:t>名</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extLst>
                  <a:ext uri="{0D108BD9-81ED-4DB2-BD59-A6C34878D82A}">
                    <a16:rowId xmlns:a16="http://schemas.microsoft.com/office/drawing/2014/main" val="18711608"/>
                  </a:ext>
                </a:extLst>
              </a:tr>
              <a:tr h="322024">
                <a:tc>
                  <a:txBody>
                    <a:bodyPr/>
                    <a:lstStyle/>
                    <a:p>
                      <a:pPr algn="l">
                        <a:lnSpc>
                          <a:spcPts val="1300"/>
                        </a:lnSpc>
                      </a:pPr>
                      <a:r>
                        <a:rPr kumimoji="1" lang="en-US" altLang="ja-JP" sz="1050" b="1" dirty="0">
                          <a:solidFill>
                            <a:schemeClr val="tx1"/>
                          </a:solidFill>
                          <a:latin typeface="BIZ UDPゴシック" panose="020B0400000000000000" pitchFamily="50" charset="-128"/>
                          <a:ea typeface="BIZ UDPゴシック" panose="020B0400000000000000" pitchFamily="50" charset="-128"/>
                        </a:rPr>
                        <a:t>MOBIO</a:t>
                      </a:r>
                      <a:endParaRPr kumimoji="1" lang="ja-JP" altLang="en-US" sz="105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45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tc>
                  <a:txBody>
                    <a:bodyPr/>
                    <a:lstStyle/>
                    <a:p>
                      <a:pPr algn="r">
                        <a:lnSpc>
                          <a:spcPts val="1300"/>
                        </a:lnSpc>
                      </a:pPr>
                      <a:r>
                        <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rPr>
                        <a:t>91</a:t>
                      </a:r>
                      <a:r>
                        <a:rPr kumimoji="1" lang="ja-JP" altLang="en-US" sz="1100" b="1" strike="noStrike" baseline="0" dirty="0">
                          <a:solidFill>
                            <a:schemeClr val="tx1"/>
                          </a:solidFill>
                          <a:latin typeface="BIZ UDPゴシック" panose="020B0400000000000000" pitchFamily="50" charset="-128"/>
                          <a:ea typeface="BIZ UDPゴシック" panose="020B0400000000000000" pitchFamily="50" charset="-128"/>
                        </a:rPr>
                        <a:t>６名</a:t>
                      </a:r>
                      <a:endPar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endParaRPr>
                    </a:p>
                  </a:txBody>
                  <a:tcPr marL="55813" marR="55813" marT="27907" marB="27907" anchor="ctr"/>
                </a:tc>
                <a:extLst>
                  <a:ext uri="{0D108BD9-81ED-4DB2-BD59-A6C34878D82A}">
                    <a16:rowId xmlns:a16="http://schemas.microsoft.com/office/drawing/2014/main" val="2223567439"/>
                  </a:ext>
                </a:extLst>
              </a:tr>
              <a:tr h="530476">
                <a:tc>
                  <a:txBody>
                    <a:bodyPr/>
                    <a:lstStyle/>
                    <a:p>
                      <a:pPr algn="l">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大阪街中（まちじゅう）</a:t>
                      </a:r>
                      <a:br>
                        <a:rPr kumimoji="1" lang="en-US" altLang="ja-JP" sz="1000" b="1" dirty="0">
                          <a:solidFill>
                            <a:schemeClr val="tx1"/>
                          </a:solidFill>
                          <a:latin typeface="BIZ UDPゴシック" panose="020B0400000000000000" pitchFamily="50" charset="-128"/>
                          <a:ea typeface="BIZ UDPゴシック" panose="020B0400000000000000" pitchFamily="50" charset="-128"/>
                        </a:rPr>
                      </a:br>
                      <a:r>
                        <a:rPr kumimoji="1" lang="ja-JP" altLang="en-US" sz="1050" b="1" dirty="0">
                          <a:solidFill>
                            <a:schemeClr val="tx1"/>
                          </a:solidFill>
                          <a:latin typeface="BIZ UDPゴシック" panose="020B0400000000000000" pitchFamily="50" charset="-128"/>
                          <a:ea typeface="BIZ UDPゴシック" panose="020B0400000000000000" pitchFamily="50" charset="-128"/>
                        </a:rPr>
                        <a:t>ものづくりパビリオン</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６件</a:t>
                      </a:r>
                    </a:p>
                  </a:txBody>
                  <a:tcPr marL="55813" marR="55813" marT="27907" marB="27907" anchor="ctr"/>
                </a:tc>
                <a:tc>
                  <a:txBody>
                    <a:bodyPr/>
                    <a:lstStyle/>
                    <a:p>
                      <a:pPr algn="r">
                        <a:lnSpc>
                          <a:spcPts val="1300"/>
                        </a:lnSpc>
                      </a:pPr>
                      <a:r>
                        <a:rPr kumimoji="1" lang="en-US" altLang="ja-JP" sz="1100" b="1" strike="noStrike" baseline="0" dirty="0">
                          <a:solidFill>
                            <a:schemeClr val="tx1"/>
                          </a:solidFill>
                          <a:latin typeface="BIZ UDPゴシック" panose="020B0400000000000000" pitchFamily="50" charset="-128"/>
                          <a:ea typeface="BIZ UDPゴシック" panose="020B0400000000000000" pitchFamily="50" charset="-128"/>
                        </a:rPr>
                        <a:t>74</a:t>
                      </a:r>
                      <a:r>
                        <a:rPr kumimoji="1" lang="ja-JP" altLang="en-US" sz="1100" b="1" strike="noStrike" baseline="0" dirty="0">
                          <a:solidFill>
                            <a:schemeClr val="tx1"/>
                          </a:solidFill>
                          <a:latin typeface="BIZ UDPゴシック" panose="020B0400000000000000" pitchFamily="50" charset="-128"/>
                          <a:ea typeface="BIZ UDPゴシック" panose="020B0400000000000000" pitchFamily="50" charset="-128"/>
                        </a:rPr>
                        <a:t>名</a:t>
                      </a:r>
                    </a:p>
                  </a:txBody>
                  <a:tcPr marL="55813" marR="55813" marT="27907" marB="27907" anchor="ctr"/>
                </a:tc>
                <a:extLst>
                  <a:ext uri="{0D108BD9-81ED-4DB2-BD59-A6C34878D82A}">
                    <a16:rowId xmlns:a16="http://schemas.microsoft.com/office/drawing/2014/main" val="4106072888"/>
                  </a:ext>
                </a:extLst>
              </a:tr>
              <a:tr h="530476">
                <a:tc>
                  <a:txBody>
                    <a:bodyPr/>
                    <a:lstStyle/>
                    <a:p>
                      <a:pPr algn="l">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大阪イノベーションハブ</a:t>
                      </a:r>
                      <a:br>
                        <a:rPr kumimoji="1" lang="en-US" altLang="ja-JP" sz="1050" b="1" dirty="0">
                          <a:solidFill>
                            <a:schemeClr val="tx1"/>
                          </a:solidFill>
                          <a:latin typeface="BIZ UDPゴシック" panose="020B0400000000000000" pitchFamily="50" charset="-128"/>
                          <a:ea typeface="BIZ UDPゴシック" panose="020B0400000000000000" pitchFamily="50" charset="-128"/>
                        </a:rPr>
                      </a:br>
                      <a:r>
                        <a:rPr kumimoji="1" lang="ja-JP" altLang="en-US" sz="1050" b="1" dirty="0">
                          <a:solidFill>
                            <a:schemeClr val="tx1"/>
                          </a:solidFill>
                          <a:latin typeface="BIZ UDPゴシック" panose="020B0400000000000000" pitchFamily="50" charset="-128"/>
                          <a:ea typeface="BIZ UDPゴシック" panose="020B0400000000000000" pitchFamily="50" charset="-128"/>
                        </a:rPr>
                        <a:t>（</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OIH</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３２件</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３２５名</a:t>
                      </a:r>
                    </a:p>
                  </a:txBody>
                  <a:tcPr marL="55813" marR="55813" marT="27907" marB="27907" anchor="ctr"/>
                </a:tc>
                <a:extLst>
                  <a:ext uri="{0D108BD9-81ED-4DB2-BD59-A6C34878D82A}">
                    <a16:rowId xmlns:a16="http://schemas.microsoft.com/office/drawing/2014/main" val="1844749935"/>
                  </a:ext>
                </a:extLst>
              </a:tr>
              <a:tr h="322024">
                <a:tc>
                  <a:txBody>
                    <a:bodyPr/>
                    <a:lstStyle/>
                    <a:p>
                      <a:pPr algn="r">
                        <a:lnSpc>
                          <a:spcPts val="13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計</a:t>
                      </a:r>
                    </a:p>
                  </a:txBody>
                  <a:tcPr marL="55813" marR="55813" marT="27907" marB="27907" anchor="ctr"/>
                </a:tc>
                <a:tc>
                  <a:txBody>
                    <a:bodyPr/>
                    <a:lstStyle/>
                    <a:p>
                      <a:pPr algn="r">
                        <a:lnSpc>
                          <a:spcPts val="1300"/>
                        </a:lnSpc>
                      </a:pPr>
                      <a:r>
                        <a:rPr kumimoji="1" lang="ja-JP" altLang="en-US" sz="1100" b="1" dirty="0">
                          <a:solidFill>
                            <a:schemeClr val="tx1"/>
                          </a:solidFill>
                          <a:latin typeface="BIZ UDPゴシック" panose="020B0400000000000000" pitchFamily="50" charset="-128"/>
                          <a:ea typeface="BIZ UDPゴシック" panose="020B0400000000000000" pitchFamily="50" charset="-128"/>
                        </a:rPr>
                        <a:t>１４７件</a:t>
                      </a:r>
                    </a:p>
                  </a:txBody>
                  <a:tcPr marL="55813" marR="55813" marT="27907" marB="27907" anchor="ctr"/>
                </a:tc>
                <a:tc>
                  <a:txBody>
                    <a:bodyPr/>
                    <a:lstStyle/>
                    <a:p>
                      <a:pPr algn="r">
                        <a:lnSpc>
                          <a:spcPts val="1300"/>
                        </a:lnSpc>
                      </a:pPr>
                      <a:r>
                        <a:rPr kumimoji="1" lang="en-US" altLang="ja-JP" sz="1100" b="1" dirty="0">
                          <a:solidFill>
                            <a:schemeClr val="tx1"/>
                          </a:solidFill>
                          <a:latin typeface="BIZ UDPゴシック" panose="020B0400000000000000" pitchFamily="50" charset="-128"/>
                          <a:ea typeface="BIZ UDPゴシック" panose="020B0400000000000000" pitchFamily="50" charset="-128"/>
                        </a:rPr>
                        <a:t>2,16</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４名</a:t>
                      </a:r>
                    </a:p>
                  </a:txBody>
                  <a:tcPr marL="55813" marR="55813" marT="27907" marB="27907" anchor="ctr"/>
                </a:tc>
                <a:extLst>
                  <a:ext uri="{0D108BD9-81ED-4DB2-BD59-A6C34878D82A}">
                    <a16:rowId xmlns:a16="http://schemas.microsoft.com/office/drawing/2014/main" val="814573904"/>
                  </a:ext>
                </a:extLst>
              </a:tr>
            </a:tbl>
          </a:graphicData>
        </a:graphic>
      </p:graphicFrame>
      <p:sp>
        <p:nvSpPr>
          <p:cNvPr id="28" name="テキスト ボックス 27">
            <a:extLst>
              <a:ext uri="{FF2B5EF4-FFF2-40B4-BE49-F238E27FC236}">
                <a16:creationId xmlns:a16="http://schemas.microsoft.com/office/drawing/2014/main" id="{A5B67C75-1B4B-4B6B-842E-1EFFACF57A5B}"/>
              </a:ext>
            </a:extLst>
          </p:cNvPr>
          <p:cNvSpPr txBox="1"/>
          <p:nvPr/>
        </p:nvSpPr>
        <p:spPr>
          <a:xfrm>
            <a:off x="250801" y="1311545"/>
            <a:ext cx="9571080" cy="646331"/>
          </a:xfrm>
          <a:prstGeom prst="rect">
            <a:avLst/>
          </a:prstGeom>
          <a:noFill/>
        </p:spPr>
        <p:txBody>
          <a:bodyPr wrap="square">
            <a:spAutoFit/>
          </a:bodyPr>
          <a:lstStyle/>
          <a:p>
            <a:pPr marL="90488" indent="-90488"/>
            <a:r>
              <a:rPr lang="ja-JP" altLang="en-US" sz="1200" dirty="0">
                <a:latin typeface="BIZ UDPゴシック" panose="020B0400000000000000" pitchFamily="50" charset="-128"/>
                <a:ea typeface="BIZ UDPゴシック" panose="020B0400000000000000" pitchFamily="50" charset="-128"/>
              </a:rPr>
              <a:t>・１社でも多くの府内中小企業等が万博のインパクトを享受できるよう、大阪・関西へ海外の企業やビジネスミッション団の呼込みを行った上で、万博期間中に府内企業とのビジネス交流機会を創出</a:t>
            </a:r>
            <a:endParaRPr lang="en-US" altLang="ja-JP" sz="1200" dirty="0">
              <a:latin typeface="BIZ UDPゴシック" panose="020B0400000000000000" pitchFamily="50" charset="-128"/>
              <a:ea typeface="BIZ UDPゴシック" panose="020B0400000000000000" pitchFamily="50" charset="-128"/>
            </a:endParaRPr>
          </a:p>
          <a:p>
            <a:pPr marL="90488" indent="-90488"/>
            <a:r>
              <a:rPr lang="ja-JP" altLang="en-US" sz="1200" dirty="0">
                <a:latin typeface="BIZ UDPゴシック" panose="020B0400000000000000" pitchFamily="50" charset="-128"/>
                <a:ea typeface="BIZ UDPゴシック" panose="020B0400000000000000" pitchFamily="50" charset="-128"/>
              </a:rPr>
              <a:t>・万博会場内外で実施され、府市で支援したビジネスイベント（セミナー・商談会）等の件数は延べ</a:t>
            </a:r>
            <a:r>
              <a:rPr lang="en-US" altLang="ja-JP" sz="1200" b="1" dirty="0">
                <a:latin typeface="BIZ UDPゴシック" panose="020B0400000000000000" pitchFamily="50" charset="-128"/>
                <a:ea typeface="BIZ UDPゴシック" panose="020B0400000000000000" pitchFamily="50" charset="-128"/>
              </a:rPr>
              <a:t>510</a:t>
            </a:r>
            <a:r>
              <a:rPr lang="ja-JP" altLang="en-US" sz="1200" b="1" dirty="0">
                <a:latin typeface="BIZ UDPゴシック" panose="020B0400000000000000" pitchFamily="50" charset="-128"/>
                <a:ea typeface="BIZ UDPゴシック" panose="020B0400000000000000" pitchFamily="50" charset="-128"/>
              </a:rPr>
              <a:t>件</a:t>
            </a:r>
            <a:r>
              <a:rPr lang="ja-JP" altLang="en-US" sz="1200" dirty="0">
                <a:latin typeface="BIZ UDPゴシック" panose="020B0400000000000000" pitchFamily="50" charset="-128"/>
                <a:ea typeface="BIZ UDPゴシック" panose="020B0400000000000000" pitchFamily="50" charset="-128"/>
              </a:rPr>
              <a:t> （府</a:t>
            </a:r>
            <a:r>
              <a:rPr lang="en-US" altLang="ja-JP" sz="1200" dirty="0">
                <a:latin typeface="BIZ UDPゴシック" panose="020B0400000000000000" pitchFamily="50" charset="-128"/>
                <a:ea typeface="BIZ UDPゴシック" panose="020B0400000000000000" pitchFamily="50" charset="-128"/>
              </a:rPr>
              <a:t>254</a:t>
            </a:r>
            <a:r>
              <a:rPr lang="ja-JP" altLang="en-US" sz="1200" dirty="0">
                <a:latin typeface="BIZ UDPゴシック" panose="020B0400000000000000" pitchFamily="50" charset="-128"/>
                <a:ea typeface="BIZ UDPゴシック" panose="020B0400000000000000" pitchFamily="50" charset="-128"/>
              </a:rPr>
              <a:t>件、市</a:t>
            </a:r>
            <a:r>
              <a:rPr lang="en-US" altLang="ja-JP" sz="1200" dirty="0">
                <a:latin typeface="BIZ UDPゴシック" panose="020B0400000000000000" pitchFamily="50" charset="-128"/>
                <a:ea typeface="BIZ UDPゴシック" panose="020B0400000000000000" pitchFamily="50" charset="-128"/>
              </a:rPr>
              <a:t>256</a:t>
            </a:r>
            <a:r>
              <a:rPr lang="ja-JP" altLang="en-US" sz="1200" dirty="0">
                <a:latin typeface="BIZ UDPゴシック" panose="020B0400000000000000" pitchFamily="50" charset="-128"/>
                <a:ea typeface="BIZ UDPゴシック" panose="020B0400000000000000" pitchFamily="50" charset="-128"/>
              </a:rPr>
              <a:t>件）</a:t>
            </a:r>
          </a:p>
        </p:txBody>
      </p:sp>
      <p:sp>
        <p:nvSpPr>
          <p:cNvPr id="29" name="字幕 2">
            <a:extLst>
              <a:ext uri="{FF2B5EF4-FFF2-40B4-BE49-F238E27FC236}">
                <a16:creationId xmlns:a16="http://schemas.microsoft.com/office/drawing/2014/main" id="{4B83540A-9EC5-43B6-B7F8-FDC48FF3DCE7}"/>
              </a:ext>
            </a:extLst>
          </p:cNvPr>
          <p:cNvSpPr txBox="1">
            <a:spLocks/>
          </p:cNvSpPr>
          <p:nvPr/>
        </p:nvSpPr>
        <p:spPr>
          <a:xfrm>
            <a:off x="231037" y="3107415"/>
            <a:ext cx="9720000" cy="246087"/>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ja-JP" altLang="en-US" sz="1200" b="1" dirty="0">
                <a:latin typeface="BIZ UDPゴシック" panose="020B0400000000000000" pitchFamily="50" charset="-128"/>
                <a:ea typeface="BIZ UDPゴシック" panose="020B0400000000000000" pitchFamily="50" charset="-128"/>
              </a:rPr>
              <a:t>　</a:t>
            </a:r>
            <a:r>
              <a:rPr lang="ja-JP" altLang="en-US" sz="1200" b="1" u="sng" dirty="0">
                <a:latin typeface="BIZ UDPゴシック" panose="020B0400000000000000" pitchFamily="50" charset="-128"/>
                <a:ea typeface="BIZ UDPゴシック" panose="020B0400000000000000" pitchFamily="50" charset="-128"/>
              </a:rPr>
              <a:t>２．府内企業（大阪ヘルスケアパビリオン・リボーンチャレンジ出展企業）に対して、海外からの企業団等とのマッチング機会を提供</a:t>
            </a:r>
            <a:endParaRPr lang="ja-JP" altLang="en-US" sz="1200" u="sng" dirty="0">
              <a:solidFill>
                <a:srgbClr val="FF0000"/>
              </a:solidFill>
              <a:latin typeface="BIZ UDPゴシック" panose="020B0400000000000000" pitchFamily="50" charset="-128"/>
              <a:ea typeface="BIZ UDPゴシック" panose="020B0400000000000000" pitchFamily="50" charset="-128"/>
            </a:endParaRPr>
          </a:p>
        </p:txBody>
      </p:sp>
      <p:sp>
        <p:nvSpPr>
          <p:cNvPr id="30" name="字幕 2">
            <a:extLst>
              <a:ext uri="{FF2B5EF4-FFF2-40B4-BE49-F238E27FC236}">
                <a16:creationId xmlns:a16="http://schemas.microsoft.com/office/drawing/2014/main" id="{5E50DF0D-6CF3-4693-A3FD-713161A10634}"/>
              </a:ext>
            </a:extLst>
          </p:cNvPr>
          <p:cNvSpPr txBox="1">
            <a:spLocks/>
          </p:cNvSpPr>
          <p:nvPr/>
        </p:nvSpPr>
        <p:spPr>
          <a:xfrm>
            <a:off x="8612353" y="2134365"/>
            <a:ext cx="1296306" cy="234273"/>
          </a:xfrm>
          <a:prstGeom prst="rect">
            <a:avLst/>
          </a:prstGeom>
          <a:ln w="127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6213" indent="-176213" algn="l">
              <a:lnSpc>
                <a:spcPct val="100000"/>
              </a:lnSpc>
            </a:pP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数値は大阪府把握分</a:t>
            </a:r>
            <a:endParaRPr lang="ja-JP" altLang="en-US" sz="900" u="sng" dirty="0">
              <a:latin typeface="BIZ UDPゴシック" panose="020B0400000000000000" pitchFamily="50" charset="-128"/>
              <a:ea typeface="BIZ UDPゴシック" panose="020B0400000000000000" pitchFamily="50" charset="-128"/>
            </a:endParaRPr>
          </a:p>
        </p:txBody>
      </p:sp>
      <p:sp>
        <p:nvSpPr>
          <p:cNvPr id="21" name="スライド番号プレースホルダー 1">
            <a:extLst>
              <a:ext uri="{FF2B5EF4-FFF2-40B4-BE49-F238E27FC236}">
                <a16:creationId xmlns:a16="http://schemas.microsoft.com/office/drawing/2014/main" id="{92C05292-D8CF-4036-A954-18CE4A037634}"/>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54</a:t>
            </a:fld>
            <a:endParaRPr kumimoji="1" lang="ja-JP" altLang="en-US" dirty="0"/>
          </a:p>
        </p:txBody>
      </p:sp>
    </p:spTree>
    <p:extLst>
      <p:ext uri="{BB962C8B-B14F-4D97-AF65-F5344CB8AC3E}">
        <p14:creationId xmlns:p14="http://schemas.microsoft.com/office/powerpoint/2010/main" val="3947519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□海外との交流によるビジネスチャンス拡大</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33615015-730F-4FD2-AF18-C76958D0B5A2}"/>
              </a:ext>
            </a:extLst>
          </p:cNvPr>
          <p:cNvSpPr/>
          <p:nvPr/>
        </p:nvSpPr>
        <p:spPr>
          <a:xfrm>
            <a:off x="180309" y="903951"/>
            <a:ext cx="2181338" cy="3540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80" name="テキスト ボックス 79">
            <a:extLst>
              <a:ext uri="{FF2B5EF4-FFF2-40B4-BE49-F238E27FC236}">
                <a16:creationId xmlns:a16="http://schemas.microsoft.com/office/drawing/2014/main" id="{BAD73E2F-C867-481D-80CA-BBEC64ED95B9}"/>
              </a:ext>
            </a:extLst>
          </p:cNvPr>
          <p:cNvSpPr txBox="1"/>
          <p:nvPr/>
        </p:nvSpPr>
        <p:spPr>
          <a:xfrm>
            <a:off x="1293938" y="2275285"/>
            <a:ext cx="3756422" cy="307777"/>
          </a:xfrm>
          <a:prstGeom prst="rect">
            <a:avLst/>
          </a:prstGeom>
          <a:noFill/>
        </p:spPr>
        <p:txBody>
          <a:bodyPr wrap="square">
            <a:spAutoFit/>
          </a:bodyPr>
          <a:lstStyle/>
          <a:p>
            <a:pPr algn="ctr"/>
            <a:r>
              <a:rPr lang="ja-JP" altLang="en-US" sz="1400" b="1" dirty="0">
                <a:latin typeface="BIZ UDPゴシック" panose="020B0400000000000000" pitchFamily="50" charset="-128"/>
                <a:ea typeface="BIZ UDPゴシック" panose="020B0400000000000000" pitchFamily="50" charset="-128"/>
              </a:rPr>
              <a:t>大阪府・市で延べ</a:t>
            </a:r>
            <a:r>
              <a:rPr lang="en-US" altLang="ja-JP" sz="1400" b="1" dirty="0">
                <a:latin typeface="BIZ UDPゴシック" panose="020B0400000000000000" pitchFamily="50" charset="-128"/>
                <a:ea typeface="BIZ UDPゴシック" panose="020B0400000000000000" pitchFamily="50" charset="-128"/>
              </a:rPr>
              <a:t>18</a:t>
            </a:r>
            <a:r>
              <a:rPr lang="ja-JP" altLang="en-US" sz="1400" b="1" dirty="0">
                <a:latin typeface="BIZ UDPゴシック" panose="020B0400000000000000" pitchFamily="50" charset="-128"/>
                <a:ea typeface="BIZ UDPゴシック" panose="020B0400000000000000" pitchFamily="50" charset="-128"/>
              </a:rPr>
              <a:t>の国・都市等と締結</a:t>
            </a:r>
            <a:endParaRPr lang="ja-JP" altLang="en-US" sz="1050" dirty="0"/>
          </a:p>
        </p:txBody>
      </p:sp>
      <p:sp>
        <p:nvSpPr>
          <p:cNvPr id="82" name="テキスト ボックス 81">
            <a:extLst>
              <a:ext uri="{FF2B5EF4-FFF2-40B4-BE49-F238E27FC236}">
                <a16:creationId xmlns:a16="http://schemas.microsoft.com/office/drawing/2014/main" id="{238A43C3-FA7F-4FF0-BC18-017ADB52D7B7}"/>
              </a:ext>
            </a:extLst>
          </p:cNvPr>
          <p:cNvSpPr txBox="1"/>
          <p:nvPr/>
        </p:nvSpPr>
        <p:spPr>
          <a:xfrm>
            <a:off x="214718" y="2563450"/>
            <a:ext cx="6214573" cy="2677656"/>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友好交流都市・姉妹都市提携</a:t>
            </a:r>
            <a:endParaRPr lang="en-US" altLang="ja-JP" sz="1200" b="1"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イタリア・ロンバルディア州（友好交流に関する覚書を締結）</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英国グレーター・マンチェスター合同行政機構　（</a:t>
            </a:r>
            <a:r>
              <a:rPr lang="en-US" altLang="ja-JP" sz="1200" dirty="0">
                <a:latin typeface="BIZ UDPゴシック" panose="020B0400000000000000" pitchFamily="50" charset="-128"/>
                <a:ea typeface="BIZ UDPゴシック" panose="020B0400000000000000" pitchFamily="50" charset="-128"/>
              </a:rPr>
              <a:t>36</a:t>
            </a:r>
            <a:r>
              <a:rPr lang="ja-JP" altLang="en-US" sz="1200" dirty="0">
                <a:latin typeface="BIZ UDPゴシック" panose="020B0400000000000000" pitchFamily="50" charset="-128"/>
                <a:ea typeface="BIZ UDPゴシック" panose="020B0400000000000000" pitchFamily="50" charset="-128"/>
              </a:rPr>
              <a:t>年ぶりに姉妹都市提携締結）</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b="1" dirty="0">
                <a:latin typeface="BIZ UDPゴシック" panose="020B0400000000000000" pitchFamily="50" charset="-128"/>
                <a:ea typeface="BIZ UDPゴシック" panose="020B0400000000000000" pitchFamily="50" charset="-128"/>
              </a:rPr>
              <a:t>MOU</a:t>
            </a:r>
            <a:r>
              <a:rPr lang="ja-JP" altLang="en-US" sz="1200" b="1" dirty="0">
                <a:latin typeface="BIZ UDPゴシック" panose="020B0400000000000000" pitchFamily="50" charset="-128"/>
                <a:ea typeface="BIZ UDPゴシック" panose="020B0400000000000000" pitchFamily="50" charset="-128"/>
              </a:rPr>
              <a:t>等締結都市・機構・団体名等</a:t>
            </a:r>
            <a:endParaRPr lang="en-US" altLang="ja-JP" sz="1200" b="1"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インド・オリジンズ・チェンナイ工業団地</a:t>
            </a:r>
            <a:r>
              <a:rPr lang="ja-JP" altLang="en-US" sz="1050" dirty="0">
                <a:latin typeface="BIZ UDPゴシック" panose="020B0400000000000000" pitchFamily="50" charset="-128"/>
                <a:ea typeface="BIZ UDPゴシック" panose="020B0400000000000000" pitchFamily="50" charset="-128"/>
              </a:rPr>
              <a:t>（協定書）</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カナダ・モントリオール市（</a:t>
            </a:r>
            <a:r>
              <a:rPr lang="en-US" altLang="ja-JP" sz="1200" dirty="0">
                <a:latin typeface="BIZ UDPゴシック" panose="020B0400000000000000" pitchFamily="50" charset="-128"/>
                <a:ea typeface="BIZ UDPゴシック" panose="020B0400000000000000" pitchFamily="50" charset="-128"/>
              </a:rPr>
              <a:t>Montréal </a:t>
            </a:r>
            <a:r>
              <a:rPr lang="en-US" altLang="ja-JP" sz="1200" dirty="0" err="1">
                <a:latin typeface="BIZ UDPゴシック" panose="020B0400000000000000" pitchFamily="50" charset="-128"/>
                <a:ea typeface="BIZ UDPゴシック" panose="020B0400000000000000" pitchFamily="50" charset="-128"/>
              </a:rPr>
              <a:t>InVivo</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イタリア・エミリア＝ロマーニャ州（</a:t>
            </a:r>
            <a:r>
              <a:rPr lang="en-US" altLang="ja-JP" sz="1200" dirty="0" err="1">
                <a:latin typeface="BIZ UDPゴシック" panose="020B0400000000000000" pitchFamily="50" charset="-128"/>
                <a:ea typeface="BIZ UDPゴシック" panose="020B0400000000000000" pitchFamily="50" charset="-128"/>
              </a:rPr>
              <a:t>Clust</a:t>
            </a:r>
            <a:r>
              <a:rPr lang="en-US" altLang="ja-JP" sz="1200" dirty="0">
                <a:latin typeface="BIZ UDPゴシック" panose="020B0400000000000000" pitchFamily="50" charset="-128"/>
                <a:ea typeface="BIZ UDPゴシック" panose="020B0400000000000000" pitchFamily="50" charset="-128"/>
              </a:rPr>
              <a:t>-ER HEALTH</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フランス・グランテスト地域圏（</a:t>
            </a:r>
            <a:r>
              <a:rPr lang="en-US" altLang="ja-JP" sz="1200" dirty="0" err="1">
                <a:latin typeface="BIZ UDPゴシック" panose="020B0400000000000000" pitchFamily="50" charset="-128"/>
                <a:ea typeface="BIZ UDPゴシック" panose="020B0400000000000000" pitchFamily="50" charset="-128"/>
              </a:rPr>
              <a:t>BioValley</a:t>
            </a:r>
            <a:r>
              <a:rPr lang="en-US" altLang="ja-JP" sz="1200" dirty="0">
                <a:latin typeface="BIZ UDPゴシック" panose="020B0400000000000000" pitchFamily="50" charset="-128"/>
                <a:ea typeface="BIZ UDPゴシック" panose="020B0400000000000000" pitchFamily="50" charset="-128"/>
              </a:rPr>
              <a:t> France</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イタリア・トリノ市（</a:t>
            </a:r>
            <a:r>
              <a:rPr lang="en-US" altLang="ja-JP" sz="1200" dirty="0" err="1">
                <a:latin typeface="BIZ UDPゴシック" panose="020B0400000000000000" pitchFamily="50" charset="-128"/>
                <a:ea typeface="BIZ UDPゴシック" panose="020B0400000000000000" pitchFamily="50" charset="-128"/>
              </a:rPr>
              <a:t>bioPmed</a:t>
            </a:r>
            <a:r>
              <a:rPr lang="ja-JP" altLang="en-US" sz="120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府市共同</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スウェーデン（スウェーデン貿易投資公団）</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6EDED9A3-BD89-74DD-3C95-C0D5952694BC}"/>
              </a:ext>
            </a:extLst>
          </p:cNvPr>
          <p:cNvSpPr/>
          <p:nvPr/>
        </p:nvSpPr>
        <p:spPr>
          <a:xfrm>
            <a:off x="321740" y="2296504"/>
            <a:ext cx="972198" cy="2368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ゴシック" panose="020B0400000000000000" pitchFamily="49" charset="-128"/>
                <a:ea typeface="BIZ UDゴシック" panose="020B0400000000000000" pitchFamily="49" charset="-128"/>
              </a:rPr>
              <a:t>実績</a:t>
            </a:r>
          </a:p>
        </p:txBody>
      </p:sp>
      <p:sp>
        <p:nvSpPr>
          <p:cNvPr id="2" name="スライド番号プレースホルダー 2">
            <a:extLst>
              <a:ext uri="{FF2B5EF4-FFF2-40B4-BE49-F238E27FC236}">
                <a16:creationId xmlns:a16="http://schemas.microsoft.com/office/drawing/2014/main" id="{E79F117F-2EED-0C17-8349-B50D0A10053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55</a:t>
            </a:fld>
            <a:endParaRPr kumimoji="1" lang="ja-JP" altLang="en-US" dirty="0"/>
          </a:p>
        </p:txBody>
      </p:sp>
      <p:sp>
        <p:nvSpPr>
          <p:cNvPr id="18" name="テキスト ボックス 17">
            <a:extLst>
              <a:ext uri="{FF2B5EF4-FFF2-40B4-BE49-F238E27FC236}">
                <a16:creationId xmlns:a16="http://schemas.microsoft.com/office/drawing/2014/main" id="{359A20A8-16AE-419D-815D-5A8FCCD0444A}"/>
              </a:ext>
            </a:extLst>
          </p:cNvPr>
          <p:cNvSpPr txBox="1"/>
          <p:nvPr/>
        </p:nvSpPr>
        <p:spPr>
          <a:xfrm>
            <a:off x="188907" y="1345284"/>
            <a:ext cx="8580652" cy="800219"/>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MOU</a:t>
            </a:r>
            <a:r>
              <a:rPr lang="ja-JP" altLang="en-US" sz="1400" b="1" dirty="0">
                <a:latin typeface="BIZ UDPゴシック" panose="020B0400000000000000" pitchFamily="50" charset="-128"/>
                <a:ea typeface="BIZ UDPゴシック" panose="020B0400000000000000" pitchFamily="50" charset="-128"/>
              </a:rPr>
              <a:t>等締結（ビジネス）</a:t>
            </a:r>
            <a:endParaRPr lang="en-US" altLang="ja-JP" sz="1100" dirty="0">
              <a:latin typeface="BIZ UDPゴシック" panose="020B0400000000000000" pitchFamily="50" charset="-128"/>
              <a:ea typeface="BIZ UDPゴシック" panose="020B0400000000000000" pitchFamily="50" charset="-128"/>
            </a:endParaRPr>
          </a:p>
          <a:p>
            <a:pPr marL="90488" indent="-90488"/>
            <a:endParaRPr lang="en-US" altLang="ja-JP" sz="600" dirty="0">
              <a:latin typeface="BIZ UDPゴシック" panose="020B0400000000000000" pitchFamily="50" charset="-128"/>
              <a:ea typeface="BIZ UDPゴシック" panose="020B0400000000000000" pitchFamily="50" charset="-128"/>
            </a:endParaRPr>
          </a:p>
          <a:p>
            <a:pPr marL="177800" indent="-90488"/>
            <a:r>
              <a:rPr lang="ja-JP" altLang="en-US" sz="1200" dirty="0">
                <a:latin typeface="BIZ UDPゴシック" panose="020B0400000000000000" pitchFamily="50" charset="-128"/>
                <a:ea typeface="BIZ UDPゴシック" panose="020B0400000000000000" pitchFamily="50" charset="-128"/>
              </a:rPr>
              <a:t>・新たな姉妹都市提携など、主に経済交流を促進することを目的として</a:t>
            </a:r>
            <a:r>
              <a:rPr lang="en-US" altLang="ja-JP" sz="1200" dirty="0">
                <a:latin typeface="BIZ UDPゴシック" panose="020B0400000000000000" pitchFamily="50" charset="-128"/>
                <a:ea typeface="BIZ UDPゴシック" panose="020B0400000000000000" pitchFamily="50" charset="-128"/>
              </a:rPr>
              <a:t>MOU</a:t>
            </a:r>
            <a:r>
              <a:rPr lang="ja-JP" altLang="en-US" sz="1200" dirty="0">
                <a:latin typeface="BIZ UDPゴシック" panose="020B0400000000000000" pitchFamily="50" charset="-128"/>
                <a:ea typeface="BIZ UDPゴシック" panose="020B0400000000000000" pitchFamily="50" charset="-128"/>
              </a:rPr>
              <a:t>等を締結し、新たな海外ネットワークを構築</a:t>
            </a:r>
            <a:endParaRPr lang="en-US" altLang="ja-JP" sz="1200" dirty="0">
              <a:latin typeface="BIZ UDPゴシック" panose="020B0400000000000000" pitchFamily="50" charset="-128"/>
              <a:ea typeface="BIZ UDPゴシック" panose="020B0400000000000000" pitchFamily="50" charset="-128"/>
            </a:endParaRPr>
          </a:p>
          <a:p>
            <a:pPr marL="90488" indent="-90488"/>
            <a:r>
              <a:rPr lang="ja-JP" altLang="en-US" sz="1200" dirty="0">
                <a:latin typeface="BIZ UDPゴシック" panose="020B0400000000000000" pitchFamily="50" charset="-128"/>
                <a:ea typeface="BIZ UDPゴシック" panose="020B0400000000000000" pitchFamily="50" charset="-128"/>
              </a:rPr>
              <a:t>　　</a:t>
            </a:r>
            <a:r>
              <a:rPr lang="ja-JP" altLang="ja-JP" sz="1200" dirty="0">
                <a:latin typeface="BIZ UDPゴシック" panose="020B0400000000000000" pitchFamily="50" charset="-128"/>
                <a:ea typeface="BIZ UDPゴシック" panose="020B0400000000000000" pitchFamily="50" charset="-128"/>
              </a:rPr>
              <a:t>各締結都市等の強みに応じた分野等、万博後も継続的なビジネス交流につなげ</a:t>
            </a:r>
            <a:r>
              <a:rPr lang="ja-JP" altLang="en-US" sz="1200" dirty="0">
                <a:latin typeface="BIZ UDPゴシック" panose="020B0400000000000000" pitchFamily="50" charset="-128"/>
                <a:ea typeface="BIZ UDPゴシック" panose="020B0400000000000000" pitchFamily="50" charset="-128"/>
              </a:rPr>
              <a:t>、</a:t>
            </a:r>
            <a:r>
              <a:rPr lang="ja-JP" altLang="ja-JP" sz="1200" dirty="0">
                <a:latin typeface="BIZ UDPゴシック" panose="020B0400000000000000" pitchFamily="50" charset="-128"/>
                <a:ea typeface="BIZ UDPゴシック" panose="020B0400000000000000" pitchFamily="50" charset="-128"/>
              </a:rPr>
              <a:t>万博のレガシーとして継承していく</a:t>
            </a:r>
            <a:endParaRPr lang="ja-JP" altLang="en-US" sz="1050" dirty="0">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4AA654C3-507C-4528-B2A3-A753D7B928C5}"/>
              </a:ext>
            </a:extLst>
          </p:cNvPr>
          <p:cNvSpPr txBox="1"/>
          <p:nvPr/>
        </p:nvSpPr>
        <p:spPr>
          <a:xfrm>
            <a:off x="4722674" y="3472928"/>
            <a:ext cx="5442244" cy="2308324"/>
          </a:xfrm>
          <a:prstGeom prst="rect">
            <a:avLst/>
          </a:prstGeom>
          <a:noFill/>
        </p:spPr>
        <p:txBody>
          <a:bodyPr wrap="square">
            <a:sp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　カナダ・ケベック州</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ドイツ・ハンブルク商工会議所及びファイナンスプラッツ・ハンブルク</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マレーシア・クアラルンプール市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LOI</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インド・ベンガルール商工会議所</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オランダ・ロッテルダム市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LOI</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 </a:t>
            </a:r>
            <a:endParaRPr lang="en-US" altLang="ja-JP" sz="120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ポーランド・ウッチ市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エチオピア（駐日エチオピア連邦民主共和国大使館）</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JSI</a:t>
            </a:r>
            <a:r>
              <a:rPr lang="ja-JP" altLang="en-US" sz="1050" dirty="0">
                <a:latin typeface="BIZ UDPゴシック" panose="020B0400000000000000" pitchFamily="50" charset="-128"/>
                <a:ea typeface="BIZ UDPゴシック" panose="020B0400000000000000" pitchFamily="50" charset="-128"/>
              </a:rPr>
              <a:t>）</a:t>
            </a:r>
            <a:endParaRPr lang="en-US" altLang="ja-JP" sz="1050" strike="sngStrike"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チリ（チリ貿易振興局）</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　スペイン・バルセロナ市</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MOU</a:t>
            </a:r>
            <a:r>
              <a:rPr lang="ja-JP" altLang="en-US" sz="1050" dirty="0">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endParaRPr lang="en-US" altLang="ja-JP" sz="1200" strike="sngStrike" dirty="0">
              <a:latin typeface="BIZ UDPゴシック" panose="020B0400000000000000" pitchFamily="50" charset="-128"/>
              <a:ea typeface="BIZ UDPゴシック" panose="020B0400000000000000" pitchFamily="50" charset="-128"/>
            </a:endParaRPr>
          </a:p>
          <a:p>
            <a:endParaRPr lang="en-US" altLang="ja-JP" sz="1200" strike="sngStrike"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B29034E3-69BD-4FF9-9FB3-139BD16313D7}"/>
              </a:ext>
            </a:extLst>
          </p:cNvPr>
          <p:cNvSpPr txBox="1"/>
          <p:nvPr/>
        </p:nvSpPr>
        <p:spPr>
          <a:xfrm>
            <a:off x="2721456" y="3320422"/>
            <a:ext cx="3359715" cy="230832"/>
          </a:xfrm>
          <a:prstGeom prst="rect">
            <a:avLst/>
          </a:prstGeom>
          <a:noFill/>
        </p:spPr>
        <p:txBody>
          <a:bodyPr wrap="square">
            <a:spAutoFit/>
          </a:bodyPr>
          <a:lstStyle/>
          <a:p>
            <a:r>
              <a:rPr lang="ja-JP" altLang="ja-JP"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MOU</a:t>
            </a:r>
            <a:r>
              <a:rPr lang="ja-JP" altLang="ja-JP" sz="900" dirty="0">
                <a:latin typeface="BIZ UDPゴシック" panose="020B0400000000000000" pitchFamily="50" charset="-128"/>
                <a:ea typeface="BIZ UDPゴシック" panose="020B0400000000000000" pitchFamily="50" charset="-128"/>
              </a:rPr>
              <a:t>…覚書</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LOI…</a:t>
            </a:r>
            <a:r>
              <a:rPr lang="ja-JP" altLang="ja-JP" sz="900" dirty="0">
                <a:latin typeface="BIZ UDPゴシック" panose="020B0400000000000000" pitchFamily="50" charset="-128"/>
                <a:ea typeface="BIZ UDPゴシック" panose="020B0400000000000000" pitchFamily="50" charset="-128"/>
              </a:rPr>
              <a:t>意向表明書</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JSI…</a:t>
            </a:r>
            <a:r>
              <a:rPr lang="ja-JP" altLang="ja-JP" sz="900" dirty="0">
                <a:latin typeface="BIZ UDPゴシック" panose="020B0400000000000000" pitchFamily="50" charset="-128"/>
                <a:ea typeface="BIZ UDPゴシック" panose="020B0400000000000000" pitchFamily="50" charset="-128"/>
              </a:rPr>
              <a:t>共同意向表明書</a:t>
            </a:r>
            <a:endParaRPr lang="ja-JP" altLang="en-US" sz="9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4BC010D3-ED2D-43EF-A260-1AE57863B140}"/>
              </a:ext>
            </a:extLst>
          </p:cNvPr>
          <p:cNvSpPr txBox="1"/>
          <p:nvPr/>
        </p:nvSpPr>
        <p:spPr>
          <a:xfrm>
            <a:off x="6393750" y="6779568"/>
            <a:ext cx="3506559" cy="253916"/>
          </a:xfrm>
          <a:prstGeom prst="rect">
            <a:avLst/>
          </a:prstGeom>
          <a:noFill/>
        </p:spPr>
        <p:txBody>
          <a:bodyPr wrap="square">
            <a:spAutoFit/>
          </a:bodyPr>
          <a:lstStyle/>
          <a:p>
            <a:pPr algn="ctr"/>
            <a:r>
              <a:rPr lang="ja-JP" altLang="en-US" sz="1000" dirty="0">
                <a:latin typeface="BIZ UDPゴシック" panose="020B0400000000000000" pitchFamily="50" charset="-128"/>
                <a:ea typeface="BIZ UDPゴシック" panose="020B0400000000000000" pitchFamily="50" charset="-128"/>
              </a:rPr>
              <a:t>英国グレーター・マンチェスター姉妹都市提携締結式</a:t>
            </a:r>
          </a:p>
        </p:txBody>
      </p:sp>
      <p:pic>
        <p:nvPicPr>
          <p:cNvPr id="27" name="図 26">
            <a:extLst>
              <a:ext uri="{FF2B5EF4-FFF2-40B4-BE49-F238E27FC236}">
                <a16:creationId xmlns:a16="http://schemas.microsoft.com/office/drawing/2014/main" id="{85D6EF36-A048-4653-97DA-678564D8428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bwMode="auto">
          <a:xfrm>
            <a:off x="6970956" y="5511358"/>
            <a:ext cx="2344972" cy="1302497"/>
          </a:xfrm>
          <a:prstGeom prst="rect">
            <a:avLst/>
          </a:prstGeom>
          <a:noFill/>
          <a:ln>
            <a:noFill/>
          </a:ln>
        </p:spPr>
      </p:pic>
      <p:pic>
        <p:nvPicPr>
          <p:cNvPr id="29" name="図 28">
            <a:extLst>
              <a:ext uri="{FF2B5EF4-FFF2-40B4-BE49-F238E27FC236}">
                <a16:creationId xmlns:a16="http://schemas.microsoft.com/office/drawing/2014/main" id="{61F28957-0F81-457E-99D5-DA1A774EC46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56303" y="5511360"/>
            <a:ext cx="2160885" cy="1302496"/>
          </a:xfrm>
          <a:prstGeom prst="rect">
            <a:avLst/>
          </a:prstGeom>
          <a:ln w="57150">
            <a:noFill/>
          </a:ln>
        </p:spPr>
      </p:pic>
      <p:sp>
        <p:nvSpPr>
          <p:cNvPr id="30" name="テキスト ボックス 29">
            <a:extLst>
              <a:ext uri="{FF2B5EF4-FFF2-40B4-BE49-F238E27FC236}">
                <a16:creationId xmlns:a16="http://schemas.microsoft.com/office/drawing/2014/main" id="{5A7B51AD-0B75-4278-8A09-5032330BD832}"/>
              </a:ext>
            </a:extLst>
          </p:cNvPr>
          <p:cNvSpPr txBox="1"/>
          <p:nvPr/>
        </p:nvSpPr>
        <p:spPr>
          <a:xfrm>
            <a:off x="283465" y="6813855"/>
            <a:ext cx="3506559" cy="253916"/>
          </a:xfrm>
          <a:prstGeom prst="rect">
            <a:avLst/>
          </a:prstGeom>
          <a:noFill/>
        </p:spPr>
        <p:txBody>
          <a:bodyPr wrap="square" lIns="91440" tIns="45720" rIns="91440" bIns="45720" anchor="t">
            <a:spAutoFit/>
          </a:bodyPr>
          <a:lstStyle/>
          <a:p>
            <a:pPr algn="ctr"/>
            <a:r>
              <a:rPr lang="ja-JP" altLang="en-US" sz="1000" dirty="0">
                <a:latin typeface="BIZ UDゴシック"/>
                <a:ea typeface="BIZ UDPゴシック"/>
                <a:cs typeface="+mn-lt"/>
              </a:rPr>
              <a:t>イ</a:t>
            </a:r>
            <a:r>
              <a:rPr lang="ja-JP" sz="1000" dirty="0">
                <a:latin typeface="BIZ UDゴシック"/>
                <a:ea typeface="BIZ UDPゴシック"/>
                <a:cs typeface="+mn-lt"/>
              </a:rPr>
              <a:t>タリア ロンバルディア州覚書（</a:t>
            </a:r>
            <a:r>
              <a:rPr lang="ja-JP" altLang="en-US" sz="1000" dirty="0">
                <a:latin typeface="BIZ UDゴシック"/>
                <a:ea typeface="BIZ UDPゴシック"/>
                <a:cs typeface="+mn-lt"/>
              </a:rPr>
              <a:t>ＭＯＵ</a:t>
            </a:r>
            <a:r>
              <a:rPr lang="ja-JP" sz="1000" dirty="0">
                <a:latin typeface="BIZ UDゴシック"/>
                <a:ea typeface="BIZ UDPゴシック"/>
                <a:cs typeface="+mn-lt"/>
              </a:rPr>
              <a:t>）締結式</a:t>
            </a:r>
            <a:endParaRPr lang="ja-JP" dirty="0">
              <a:latin typeface="BIZ UDゴシック"/>
              <a:ea typeface="BIZ UDPゴシック"/>
              <a:cs typeface="Calibri"/>
            </a:endParaRPr>
          </a:p>
        </p:txBody>
      </p:sp>
      <p:pic>
        <p:nvPicPr>
          <p:cNvPr id="31" name="図 30">
            <a:extLst>
              <a:ext uri="{FF2B5EF4-FFF2-40B4-BE49-F238E27FC236}">
                <a16:creationId xmlns:a16="http://schemas.microsoft.com/office/drawing/2014/main" id="{CFD11243-689F-4811-AD77-DD76264B7C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71586" y="5511359"/>
            <a:ext cx="2344972" cy="1302496"/>
          </a:xfrm>
          <a:prstGeom prst="rect">
            <a:avLst/>
          </a:prstGeom>
          <a:ln w="41275">
            <a:noFill/>
          </a:ln>
        </p:spPr>
      </p:pic>
      <p:sp>
        <p:nvSpPr>
          <p:cNvPr id="32" name="テキスト ボックス 31">
            <a:extLst>
              <a:ext uri="{FF2B5EF4-FFF2-40B4-BE49-F238E27FC236}">
                <a16:creationId xmlns:a16="http://schemas.microsoft.com/office/drawing/2014/main" id="{D843D388-10ED-48C1-9406-A9D4CFA900D0}"/>
              </a:ext>
            </a:extLst>
          </p:cNvPr>
          <p:cNvSpPr txBox="1"/>
          <p:nvPr/>
        </p:nvSpPr>
        <p:spPr>
          <a:xfrm>
            <a:off x="3342239" y="6791481"/>
            <a:ext cx="3396140" cy="253916"/>
          </a:xfrm>
          <a:prstGeom prst="rect">
            <a:avLst/>
          </a:prstGeom>
          <a:noFill/>
        </p:spPr>
        <p:txBody>
          <a:bodyPr wrap="square">
            <a:spAutoFit/>
          </a:bodyPr>
          <a:lstStyle/>
          <a:p>
            <a:pPr algn="ctr"/>
            <a:r>
              <a:rPr lang="ja-JP" altLang="en-US" sz="1000" dirty="0">
                <a:latin typeface="BIZ UDPゴシック" panose="020B0400000000000000" pitchFamily="50" charset="-128"/>
                <a:ea typeface="BIZ UDPゴシック" panose="020B0400000000000000" pitchFamily="50" charset="-128"/>
              </a:rPr>
              <a:t>スウェーデン貿易投資公団覚書（</a:t>
            </a:r>
            <a:r>
              <a:rPr lang="en-US" altLang="ja-JP" sz="1000" dirty="0">
                <a:latin typeface="BIZ UDPゴシック" panose="020B0400000000000000" pitchFamily="50" charset="-128"/>
                <a:ea typeface="BIZ UDPゴシック" panose="020B0400000000000000" pitchFamily="50" charset="-128"/>
              </a:rPr>
              <a:t>MOU</a:t>
            </a:r>
            <a:r>
              <a:rPr lang="ja-JP" altLang="en-US" sz="1000" dirty="0">
                <a:latin typeface="BIZ UDPゴシック" panose="020B0400000000000000" pitchFamily="50" charset="-128"/>
                <a:ea typeface="BIZ UDPゴシック" panose="020B0400000000000000" pitchFamily="50" charset="-128"/>
              </a:rPr>
              <a:t>）締結式</a:t>
            </a:r>
          </a:p>
        </p:txBody>
      </p:sp>
      <p:sp>
        <p:nvSpPr>
          <p:cNvPr id="19" name="楕円 18">
            <a:extLst>
              <a:ext uri="{FF2B5EF4-FFF2-40B4-BE49-F238E27FC236}">
                <a16:creationId xmlns:a16="http://schemas.microsoft.com/office/drawing/2014/main" id="{347336B6-878C-4739-94EC-1815DEA0E88A}"/>
              </a:ext>
            </a:extLst>
          </p:cNvPr>
          <p:cNvSpPr/>
          <p:nvPr/>
        </p:nvSpPr>
        <p:spPr>
          <a:xfrm flipV="1">
            <a:off x="180309" y="727808"/>
            <a:ext cx="3690651" cy="5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9778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　</a:t>
            </a:r>
            <a:r>
              <a:rPr kumimoji="1" lang="en-US" altLang="ja-JP" b="1" dirty="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参考：賓客接遇</a:t>
            </a:r>
          </a:p>
        </p:txBody>
      </p:sp>
      <p:sp>
        <p:nvSpPr>
          <p:cNvPr id="23" name="楕円 22">
            <a:extLst>
              <a:ext uri="{FF2B5EF4-FFF2-40B4-BE49-F238E27FC236}">
                <a16:creationId xmlns:a16="http://schemas.microsoft.com/office/drawing/2014/main" id="{33615015-730F-4FD2-AF18-C76958D0B5A2}"/>
              </a:ext>
            </a:extLst>
          </p:cNvPr>
          <p:cNvSpPr/>
          <p:nvPr/>
        </p:nvSpPr>
        <p:spPr>
          <a:xfrm>
            <a:off x="180309" y="522726"/>
            <a:ext cx="2181338" cy="3944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 name="スライド番号プレースホルダー 2">
            <a:extLst>
              <a:ext uri="{FF2B5EF4-FFF2-40B4-BE49-F238E27FC236}">
                <a16:creationId xmlns:a16="http://schemas.microsoft.com/office/drawing/2014/main" id="{E79F117F-2EED-0C17-8349-B50D0A10053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56</a:t>
            </a:fld>
            <a:endParaRPr kumimoji="1" lang="ja-JP" altLang="en-US" dirty="0"/>
          </a:p>
        </p:txBody>
      </p:sp>
      <p:sp>
        <p:nvSpPr>
          <p:cNvPr id="18" name="テキスト ボックス 17">
            <a:extLst>
              <a:ext uri="{FF2B5EF4-FFF2-40B4-BE49-F238E27FC236}">
                <a16:creationId xmlns:a16="http://schemas.microsoft.com/office/drawing/2014/main" id="{359A20A8-16AE-419D-815D-5A8FCCD0444A}"/>
              </a:ext>
            </a:extLst>
          </p:cNvPr>
          <p:cNvSpPr txBox="1"/>
          <p:nvPr/>
        </p:nvSpPr>
        <p:spPr>
          <a:xfrm>
            <a:off x="180310" y="1083704"/>
            <a:ext cx="6878320" cy="707886"/>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万博会場外における接遇</a:t>
            </a:r>
          </a:p>
          <a:p>
            <a:pPr marL="177800" indent="-90488"/>
            <a:r>
              <a:rPr lang="ja-JP" altLang="en-US" sz="1200" dirty="0">
                <a:latin typeface="BIZ UDPゴシック" panose="020B0400000000000000" pitchFamily="50" charset="-128"/>
                <a:ea typeface="BIZ UDPゴシック" panose="020B0400000000000000" pitchFamily="50" charset="-128"/>
              </a:rPr>
              <a:t>・万博会期中には、万博会場内のみならず、万博会場外にも多数の賓客等が来訪し、大阪府・市として表敬訪問、レセプション、施設視察等の対応を実施</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F0F1DCE0-00B6-47EE-B38C-BB44BBF1BFFE}"/>
              </a:ext>
            </a:extLst>
          </p:cNvPr>
          <p:cNvGraphicFramePr>
            <a:graphicFrameLocks noGrp="1" noChangeAspect="1"/>
          </p:cNvGraphicFramePr>
          <p:nvPr>
            <p:extLst>
              <p:ext uri="{D42A27DB-BD31-4B8C-83A1-F6EECF244321}">
                <p14:modId xmlns:p14="http://schemas.microsoft.com/office/powerpoint/2010/main" val="932767005"/>
              </p:ext>
            </p:extLst>
          </p:nvPr>
        </p:nvGraphicFramePr>
        <p:xfrm>
          <a:off x="489406" y="2357279"/>
          <a:ext cx="6317000" cy="631501"/>
        </p:xfrm>
        <a:graphic>
          <a:graphicData uri="http://schemas.openxmlformats.org/drawingml/2006/table">
            <a:tbl>
              <a:tblPr firstRow="1" bandRow="1">
                <a:tableStyleId>{5940675A-B579-460E-94D1-54222C63F5DA}</a:tableStyleId>
              </a:tblPr>
              <a:tblGrid>
                <a:gridCol w="1579250">
                  <a:extLst>
                    <a:ext uri="{9D8B030D-6E8A-4147-A177-3AD203B41FA5}">
                      <a16:colId xmlns:a16="http://schemas.microsoft.com/office/drawing/2014/main" val="3939033764"/>
                    </a:ext>
                  </a:extLst>
                </a:gridCol>
                <a:gridCol w="1579250">
                  <a:extLst>
                    <a:ext uri="{9D8B030D-6E8A-4147-A177-3AD203B41FA5}">
                      <a16:colId xmlns:a16="http://schemas.microsoft.com/office/drawing/2014/main" val="1121967615"/>
                    </a:ext>
                  </a:extLst>
                </a:gridCol>
                <a:gridCol w="1579250">
                  <a:extLst>
                    <a:ext uri="{9D8B030D-6E8A-4147-A177-3AD203B41FA5}">
                      <a16:colId xmlns:a16="http://schemas.microsoft.com/office/drawing/2014/main" val="1302438693"/>
                    </a:ext>
                  </a:extLst>
                </a:gridCol>
                <a:gridCol w="1579250">
                  <a:extLst>
                    <a:ext uri="{9D8B030D-6E8A-4147-A177-3AD203B41FA5}">
                      <a16:colId xmlns:a16="http://schemas.microsoft.com/office/drawing/2014/main" val="35729077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国家元首、王族、大臣等</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政府代表、大使、省庁幹部等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地方政府首長等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経済界、その他</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196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201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130</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342</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pic>
        <p:nvPicPr>
          <p:cNvPr id="27" name="図 26">
            <a:extLst>
              <a:ext uri="{FF2B5EF4-FFF2-40B4-BE49-F238E27FC236}">
                <a16:creationId xmlns:a16="http://schemas.microsoft.com/office/drawing/2014/main" id="{72A06187-C957-4051-96B1-DC3E8735725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4819" y="889825"/>
            <a:ext cx="2663825" cy="1468120"/>
          </a:xfrm>
          <a:prstGeom prst="rect">
            <a:avLst/>
          </a:prstGeom>
          <a:noFill/>
          <a:ln>
            <a:noFill/>
          </a:ln>
        </p:spPr>
      </p:pic>
      <p:sp>
        <p:nvSpPr>
          <p:cNvPr id="29" name="テキスト ボックス 2">
            <a:extLst>
              <a:ext uri="{FF2B5EF4-FFF2-40B4-BE49-F238E27FC236}">
                <a16:creationId xmlns:a16="http://schemas.microsoft.com/office/drawing/2014/main" id="{D8C5F542-3029-4037-A6C4-CF74B05F8173}"/>
              </a:ext>
            </a:extLst>
          </p:cNvPr>
          <p:cNvSpPr txBox="1"/>
          <p:nvPr/>
        </p:nvSpPr>
        <p:spPr>
          <a:xfrm>
            <a:off x="7081226" y="2367081"/>
            <a:ext cx="2609476" cy="35666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英国経営者協会による表敬訪問</a:t>
            </a:r>
          </a:p>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7</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8</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日　大阪商工会議所）</a:t>
            </a:r>
          </a:p>
        </p:txBody>
      </p:sp>
      <p:graphicFrame>
        <p:nvGraphicFramePr>
          <p:cNvPr id="30" name="表 29">
            <a:extLst>
              <a:ext uri="{FF2B5EF4-FFF2-40B4-BE49-F238E27FC236}">
                <a16:creationId xmlns:a16="http://schemas.microsoft.com/office/drawing/2014/main" id="{23A7F94C-F089-46FE-A0A7-06F938781062}"/>
              </a:ext>
            </a:extLst>
          </p:cNvPr>
          <p:cNvGraphicFramePr>
            <a:graphicFrameLocks noGrp="1" noChangeAspect="1"/>
          </p:cNvGraphicFramePr>
          <p:nvPr>
            <p:extLst>
              <p:ext uri="{D42A27DB-BD31-4B8C-83A1-F6EECF244321}">
                <p14:modId xmlns:p14="http://schemas.microsoft.com/office/powerpoint/2010/main" val="1997283621"/>
              </p:ext>
            </p:extLst>
          </p:nvPr>
        </p:nvGraphicFramePr>
        <p:xfrm>
          <a:off x="489406" y="3337156"/>
          <a:ext cx="4741152" cy="631501"/>
        </p:xfrm>
        <a:graphic>
          <a:graphicData uri="http://schemas.openxmlformats.org/drawingml/2006/table">
            <a:tbl>
              <a:tblPr firstRow="1" bandRow="1">
                <a:tableStyleId>{5940675A-B579-460E-94D1-54222C63F5DA}</a:tableStyleId>
              </a:tblPr>
              <a:tblGrid>
                <a:gridCol w="1580384">
                  <a:extLst>
                    <a:ext uri="{9D8B030D-6E8A-4147-A177-3AD203B41FA5}">
                      <a16:colId xmlns:a16="http://schemas.microsoft.com/office/drawing/2014/main" val="3939033764"/>
                    </a:ext>
                  </a:extLst>
                </a:gridCol>
                <a:gridCol w="1580384">
                  <a:extLst>
                    <a:ext uri="{9D8B030D-6E8A-4147-A177-3AD203B41FA5}">
                      <a16:colId xmlns:a16="http://schemas.microsoft.com/office/drawing/2014/main" val="1121967615"/>
                    </a:ext>
                  </a:extLst>
                </a:gridCol>
                <a:gridCol w="1580384">
                  <a:extLst>
                    <a:ext uri="{9D8B030D-6E8A-4147-A177-3AD203B41FA5}">
                      <a16:colId xmlns:a16="http://schemas.microsoft.com/office/drawing/2014/main" val="1302438693"/>
                    </a:ext>
                  </a:extLst>
                </a:gridCol>
              </a:tblGrid>
              <a:tr h="279537">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閣僚・国会議員、省庁幹部等</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自治体首長、幹部等</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経済界、その他</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３件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６０件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４４件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1" name="表 30">
            <a:extLst>
              <a:ext uri="{FF2B5EF4-FFF2-40B4-BE49-F238E27FC236}">
                <a16:creationId xmlns:a16="http://schemas.microsoft.com/office/drawing/2014/main" id="{DC27BDDE-C685-4AE9-93EC-BA15C2E350E5}"/>
              </a:ext>
            </a:extLst>
          </p:cNvPr>
          <p:cNvGraphicFramePr>
            <a:graphicFrameLocks noGrp="1" noChangeAspect="1"/>
          </p:cNvGraphicFramePr>
          <p:nvPr>
            <p:extLst>
              <p:ext uri="{D42A27DB-BD31-4B8C-83A1-F6EECF244321}">
                <p14:modId xmlns:p14="http://schemas.microsoft.com/office/powerpoint/2010/main" val="2368419431"/>
              </p:ext>
            </p:extLst>
          </p:nvPr>
        </p:nvGraphicFramePr>
        <p:xfrm>
          <a:off x="489410" y="4569436"/>
          <a:ext cx="6316996" cy="631501"/>
        </p:xfrm>
        <a:graphic>
          <a:graphicData uri="http://schemas.openxmlformats.org/drawingml/2006/table">
            <a:tbl>
              <a:tblPr firstRow="1" bandRow="1">
                <a:tableStyleId>{5940675A-B579-460E-94D1-54222C63F5DA}</a:tableStyleId>
              </a:tblPr>
              <a:tblGrid>
                <a:gridCol w="1579249">
                  <a:extLst>
                    <a:ext uri="{9D8B030D-6E8A-4147-A177-3AD203B41FA5}">
                      <a16:colId xmlns:a16="http://schemas.microsoft.com/office/drawing/2014/main" val="3939033764"/>
                    </a:ext>
                  </a:extLst>
                </a:gridCol>
                <a:gridCol w="1579249">
                  <a:extLst>
                    <a:ext uri="{9D8B030D-6E8A-4147-A177-3AD203B41FA5}">
                      <a16:colId xmlns:a16="http://schemas.microsoft.com/office/drawing/2014/main" val="1121967615"/>
                    </a:ext>
                  </a:extLst>
                </a:gridCol>
                <a:gridCol w="1579249">
                  <a:extLst>
                    <a:ext uri="{9D8B030D-6E8A-4147-A177-3AD203B41FA5}">
                      <a16:colId xmlns:a16="http://schemas.microsoft.com/office/drawing/2014/main" val="1302438693"/>
                    </a:ext>
                  </a:extLst>
                </a:gridCol>
                <a:gridCol w="1579249">
                  <a:extLst>
                    <a:ext uri="{9D8B030D-6E8A-4147-A177-3AD203B41FA5}">
                      <a16:colId xmlns:a16="http://schemas.microsoft.com/office/drawing/2014/main" val="357290774"/>
                    </a:ext>
                  </a:extLst>
                </a:gridCol>
              </a:tblGrid>
              <a:tr h="279537">
                <a:tc>
                  <a:txBody>
                    <a:bodyPr/>
                    <a:lstStyle/>
                    <a:p>
                      <a:pPr algn="ctr"/>
                      <a:r>
                        <a:rPr kumimoji="1" lang="en-US" altLang="ja-JP" sz="1000" b="1" dirty="0">
                          <a:solidFill>
                            <a:schemeClr val="bg1"/>
                          </a:solidFill>
                          <a:latin typeface="BIZ UDPゴシック" panose="020B0400000000000000" pitchFamily="50" charset="-128"/>
                          <a:ea typeface="BIZ UDPゴシック" panose="020B0400000000000000" pitchFamily="50" charset="-128"/>
                        </a:rPr>
                        <a:t>ND/SD</a:t>
                      </a:r>
                      <a:r>
                        <a:rPr kumimoji="1" lang="ja-JP" altLang="en-US" sz="1000" b="1" dirty="0">
                          <a:solidFill>
                            <a:schemeClr val="bg1"/>
                          </a:solidFill>
                          <a:latin typeface="BIZ UDPゴシック" panose="020B0400000000000000" pitchFamily="50" charset="-128"/>
                          <a:ea typeface="BIZ UDPゴシック" panose="020B0400000000000000" pitchFamily="50" charset="-128"/>
                        </a:rPr>
                        <a:t>式典等</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答礼レセプション</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表敬</a:t>
                      </a: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等</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各種イベント・レセプション</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６３件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５７件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６１件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１８７件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2" name="表 31">
            <a:extLst>
              <a:ext uri="{FF2B5EF4-FFF2-40B4-BE49-F238E27FC236}">
                <a16:creationId xmlns:a16="http://schemas.microsoft.com/office/drawing/2014/main" id="{DAF94D8D-AECF-4D8F-B26A-81B8146E8E74}"/>
              </a:ext>
            </a:extLst>
          </p:cNvPr>
          <p:cNvGraphicFramePr>
            <a:graphicFrameLocks noGrp="1" noChangeAspect="1"/>
          </p:cNvGraphicFramePr>
          <p:nvPr>
            <p:extLst>
              <p:ext uri="{D42A27DB-BD31-4B8C-83A1-F6EECF244321}">
                <p14:modId xmlns:p14="http://schemas.microsoft.com/office/powerpoint/2010/main" val="3717074062"/>
              </p:ext>
            </p:extLst>
          </p:nvPr>
        </p:nvGraphicFramePr>
        <p:xfrm>
          <a:off x="489410" y="5324155"/>
          <a:ext cx="6316996" cy="631501"/>
        </p:xfrm>
        <a:graphic>
          <a:graphicData uri="http://schemas.openxmlformats.org/drawingml/2006/table">
            <a:tbl>
              <a:tblPr firstRow="1" bandRow="1">
                <a:tableStyleId>{5940675A-B579-460E-94D1-54222C63F5DA}</a:tableStyleId>
              </a:tblPr>
              <a:tblGrid>
                <a:gridCol w="1579249">
                  <a:extLst>
                    <a:ext uri="{9D8B030D-6E8A-4147-A177-3AD203B41FA5}">
                      <a16:colId xmlns:a16="http://schemas.microsoft.com/office/drawing/2014/main" val="3939033764"/>
                    </a:ext>
                  </a:extLst>
                </a:gridCol>
                <a:gridCol w="1579249">
                  <a:extLst>
                    <a:ext uri="{9D8B030D-6E8A-4147-A177-3AD203B41FA5}">
                      <a16:colId xmlns:a16="http://schemas.microsoft.com/office/drawing/2014/main" val="1121967615"/>
                    </a:ext>
                  </a:extLst>
                </a:gridCol>
                <a:gridCol w="1579249">
                  <a:extLst>
                    <a:ext uri="{9D8B030D-6E8A-4147-A177-3AD203B41FA5}">
                      <a16:colId xmlns:a16="http://schemas.microsoft.com/office/drawing/2014/main" val="1302438693"/>
                    </a:ext>
                  </a:extLst>
                </a:gridCol>
                <a:gridCol w="1579249">
                  <a:extLst>
                    <a:ext uri="{9D8B030D-6E8A-4147-A177-3AD203B41FA5}">
                      <a16:colId xmlns:a16="http://schemas.microsoft.com/office/drawing/2014/main" val="35729077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お出迎え・お見送り</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会場内視察</a:t>
                      </a:r>
                      <a:endPar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zh-TW"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会場外視察</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fontAlgn="ctr"/>
                      <a:r>
                        <a:rPr lang="ja-JP" altLang="en-US" sz="1000" b="1" i="0" u="none" strike="noStrike" dirty="0">
                          <a:solidFill>
                            <a:schemeClr val="bg1"/>
                          </a:solidFill>
                          <a:effectLst/>
                          <a:latin typeface="BIZ UDPゴシック" panose="020B0400000000000000" pitchFamily="50" charset="-128"/>
                          <a:ea typeface="BIZ UDPゴシック" panose="020B0400000000000000" pitchFamily="50" charset="-128"/>
                        </a:rPr>
                        <a:t>ビジネスイベント</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８２件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indent="0" algn="ctr">
                        <a:buFont typeface="Wingdings" panose="05000000000000000000" pitchFamily="2" charset="2"/>
                        <a:buNone/>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６８７件</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１０６件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１５１件</a:t>
                      </a:r>
                      <a:endParaRPr kumimoji="1" lang="zh-TW" altLang="en-US"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bl>
          </a:graphicData>
        </a:graphic>
      </p:graphicFrame>
      <p:graphicFrame>
        <p:nvGraphicFramePr>
          <p:cNvPr id="33" name="表 32">
            <a:extLst>
              <a:ext uri="{FF2B5EF4-FFF2-40B4-BE49-F238E27FC236}">
                <a16:creationId xmlns:a16="http://schemas.microsoft.com/office/drawing/2014/main" id="{21F68438-AA15-4EFE-B9CF-9A05FE99AA42}"/>
              </a:ext>
            </a:extLst>
          </p:cNvPr>
          <p:cNvGraphicFramePr>
            <a:graphicFrameLocks noGrp="1" noChangeAspect="1"/>
          </p:cNvGraphicFramePr>
          <p:nvPr>
            <p:extLst>
              <p:ext uri="{D42A27DB-BD31-4B8C-83A1-F6EECF244321}">
                <p14:modId xmlns:p14="http://schemas.microsoft.com/office/powerpoint/2010/main" val="380871501"/>
              </p:ext>
            </p:extLst>
          </p:nvPr>
        </p:nvGraphicFramePr>
        <p:xfrm>
          <a:off x="489411" y="6060243"/>
          <a:ext cx="1603246" cy="631501"/>
        </p:xfrm>
        <a:graphic>
          <a:graphicData uri="http://schemas.openxmlformats.org/drawingml/2006/table">
            <a:tbl>
              <a:tblPr firstRow="1" bandRow="1">
                <a:tableStyleId>{5940675A-B579-460E-94D1-54222C63F5DA}</a:tableStyleId>
              </a:tblPr>
              <a:tblGrid>
                <a:gridCol w="1603246">
                  <a:extLst>
                    <a:ext uri="{9D8B030D-6E8A-4147-A177-3AD203B41FA5}">
                      <a16:colId xmlns:a16="http://schemas.microsoft.com/office/drawing/2014/main" val="3939033764"/>
                    </a:ext>
                  </a:extLst>
                </a:gridCol>
              </a:tblGrid>
              <a:tr h="279537">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その他</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５４件</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83851154"/>
                  </a:ext>
                </a:extLst>
              </a:tr>
            </a:tbl>
          </a:graphicData>
        </a:graphic>
      </p:graphicFrame>
      <p:sp>
        <p:nvSpPr>
          <p:cNvPr id="34" name="テキスト ボックス 33">
            <a:extLst>
              <a:ext uri="{FF2B5EF4-FFF2-40B4-BE49-F238E27FC236}">
                <a16:creationId xmlns:a16="http://schemas.microsoft.com/office/drawing/2014/main" id="{F85B6F53-F19C-40D5-BAE6-258904BD3F1E}"/>
              </a:ext>
            </a:extLst>
          </p:cNvPr>
          <p:cNvSpPr txBox="1"/>
          <p:nvPr/>
        </p:nvSpPr>
        <p:spPr>
          <a:xfrm>
            <a:off x="358171" y="2072784"/>
            <a:ext cx="1734487" cy="276999"/>
          </a:xfrm>
          <a:prstGeom prst="rect">
            <a:avLst/>
          </a:prstGeom>
          <a:noFill/>
        </p:spPr>
        <p:txBody>
          <a:bodyPr wrap="square">
            <a:spAutoFit/>
          </a:bodyPr>
          <a:lstStyle/>
          <a:p>
            <a:pPr marL="90488" indent="-90488"/>
            <a:r>
              <a:rPr lang="ja-JP" altLang="en-US" sz="1200" dirty="0">
                <a:latin typeface="BIZ UDPゴシック" panose="020B0400000000000000" pitchFamily="50" charset="-128"/>
                <a:ea typeface="BIZ UDPゴシック" panose="020B0400000000000000" pitchFamily="50" charset="-128"/>
              </a:rPr>
              <a:t>海外賓客等：８６９件</a:t>
            </a:r>
            <a:endParaRPr lang="en-US" altLang="ja-JP" sz="12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9C2EEB41-F78A-4245-B854-242E8C94C7A9}"/>
              </a:ext>
            </a:extLst>
          </p:cNvPr>
          <p:cNvSpPr txBox="1"/>
          <p:nvPr/>
        </p:nvSpPr>
        <p:spPr>
          <a:xfrm>
            <a:off x="358165" y="3038993"/>
            <a:ext cx="1734487" cy="276999"/>
          </a:xfrm>
          <a:prstGeom prst="rect">
            <a:avLst/>
          </a:prstGeom>
          <a:noFill/>
        </p:spPr>
        <p:txBody>
          <a:bodyPr wrap="square">
            <a:spAutoFit/>
          </a:bodyPr>
          <a:lstStyle/>
          <a:p>
            <a:pPr marL="90488" indent="-90488"/>
            <a:r>
              <a:rPr lang="zh-CN" altLang="en-US" sz="1200" dirty="0">
                <a:latin typeface="BIZ UDPゴシック" panose="020B0400000000000000" pitchFamily="50" charset="-128"/>
                <a:ea typeface="BIZ UDPゴシック" panose="020B0400000000000000" pitchFamily="50" charset="-128"/>
              </a:rPr>
              <a:t>国内賓客等：</a:t>
            </a:r>
            <a:r>
              <a:rPr lang="en-US" altLang="zh-CN" sz="1200" dirty="0">
                <a:latin typeface="BIZ UDPゴシック" panose="020B0400000000000000" pitchFamily="50" charset="-128"/>
                <a:ea typeface="BIZ UDPゴシック" panose="020B0400000000000000" pitchFamily="50" charset="-128"/>
              </a:rPr>
              <a:t>267</a:t>
            </a:r>
            <a:r>
              <a:rPr lang="zh-CN" altLang="en-US" sz="1200" dirty="0">
                <a:latin typeface="BIZ UDPゴシック" panose="020B0400000000000000" pitchFamily="50" charset="-128"/>
                <a:ea typeface="BIZ UDPゴシック" panose="020B0400000000000000" pitchFamily="50" charset="-128"/>
              </a:rPr>
              <a:t>件</a:t>
            </a:r>
            <a:endParaRPr lang="en-US" altLang="ja-JP" sz="120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15ED2D28-91CD-46F6-9FD8-BFFD1D59985F}"/>
              </a:ext>
            </a:extLst>
          </p:cNvPr>
          <p:cNvSpPr txBox="1"/>
          <p:nvPr/>
        </p:nvSpPr>
        <p:spPr>
          <a:xfrm>
            <a:off x="358165" y="1868265"/>
            <a:ext cx="1534510"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賓客等件数</a:t>
            </a:r>
          </a:p>
        </p:txBody>
      </p:sp>
      <p:sp>
        <p:nvSpPr>
          <p:cNvPr id="37" name="テキスト ボックス 36">
            <a:extLst>
              <a:ext uri="{FF2B5EF4-FFF2-40B4-BE49-F238E27FC236}">
                <a16:creationId xmlns:a16="http://schemas.microsoft.com/office/drawing/2014/main" id="{3A4E104C-7541-4687-804B-0EAD4418DD37}"/>
              </a:ext>
            </a:extLst>
          </p:cNvPr>
          <p:cNvSpPr txBox="1"/>
          <p:nvPr/>
        </p:nvSpPr>
        <p:spPr>
          <a:xfrm>
            <a:off x="358165" y="4230907"/>
            <a:ext cx="2312556" cy="276999"/>
          </a:xfrm>
          <a:prstGeom prst="rect">
            <a:avLst/>
          </a:prstGeom>
          <a:noFill/>
        </p:spPr>
        <p:txBody>
          <a:bodyPr wrap="square">
            <a:spAutoFit/>
          </a:bodyPr>
          <a:lstStyle/>
          <a:p>
            <a:r>
              <a:rPr lang="ja-JP" altLang="en-US" sz="1200" b="1" dirty="0">
                <a:latin typeface="BIZ UDPゴシック" panose="020B0400000000000000" pitchFamily="50" charset="-128"/>
                <a:ea typeface="BIZ UDPゴシック" panose="020B0400000000000000" pitchFamily="50" charset="-128"/>
              </a:rPr>
              <a:t>賓客等に対する接遇案件</a:t>
            </a:r>
          </a:p>
        </p:txBody>
      </p:sp>
      <p:sp>
        <p:nvSpPr>
          <p:cNvPr id="39" name="テキスト ボックス 2">
            <a:extLst>
              <a:ext uri="{FF2B5EF4-FFF2-40B4-BE49-F238E27FC236}">
                <a16:creationId xmlns:a16="http://schemas.microsoft.com/office/drawing/2014/main" id="{5B914722-700C-49C7-AABC-DCD08CECB455}"/>
              </a:ext>
            </a:extLst>
          </p:cNvPr>
          <p:cNvSpPr txBox="1"/>
          <p:nvPr/>
        </p:nvSpPr>
        <p:spPr>
          <a:xfrm>
            <a:off x="7081226" y="4621793"/>
            <a:ext cx="2609476" cy="51816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インド　タミル・ナドゥ州工業大臣による視察</a:t>
            </a:r>
          </a:p>
          <a:p>
            <a:pPr algn="ctr">
              <a:lnSpc>
                <a:spcPts val="1100"/>
              </a:lnSpc>
            </a:pP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7</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14</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日　</a:t>
            </a:r>
            <a:r>
              <a:rPr lang="en-US" altLang="ja-JP" sz="1000" kern="100" dirty="0" err="1">
                <a:effectLst/>
                <a:latin typeface="BIZ UDPゴシック" panose="020B0400000000000000" pitchFamily="50" charset="-128"/>
                <a:ea typeface="BIZ UDPゴシック" panose="020B0400000000000000" pitchFamily="50" charset="-128"/>
                <a:cs typeface="Arial" panose="020B0604020202020204" pitchFamily="34" charset="0"/>
              </a:rPr>
              <a:t>Nakanoshima</a:t>
            </a:r>
            <a:r>
              <a:rPr lang="en-US" alt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 </a:t>
            </a:r>
            <a:r>
              <a:rPr lang="en-US" altLang="ja-JP" sz="1000" kern="100" dirty="0" err="1">
                <a:effectLst/>
                <a:latin typeface="BIZ UDPゴシック" panose="020B0400000000000000" pitchFamily="50" charset="-128"/>
                <a:ea typeface="BIZ UDPゴシック" panose="020B0400000000000000" pitchFamily="50" charset="-128"/>
                <a:cs typeface="Arial" panose="020B0604020202020204" pitchFamily="34" charset="0"/>
              </a:rPr>
              <a:t>Qross</a:t>
            </a:r>
            <a:r>
              <a:rPr lang="ja-JP" sz="1000" kern="100" dirty="0">
                <a:effectLst/>
                <a:latin typeface="BIZ UDPゴシック" panose="020B0400000000000000" pitchFamily="50" charset="-128"/>
                <a:ea typeface="BIZ UDPゴシック" panose="020B0400000000000000" pitchFamily="50" charset="-128"/>
                <a:cs typeface="Arial" panose="020B0604020202020204" pitchFamily="34" charset="0"/>
              </a:rPr>
              <a:t>）</a:t>
            </a:r>
          </a:p>
        </p:txBody>
      </p:sp>
      <p:pic>
        <p:nvPicPr>
          <p:cNvPr id="40" name="図 39">
            <a:extLst>
              <a:ext uri="{FF2B5EF4-FFF2-40B4-BE49-F238E27FC236}">
                <a16:creationId xmlns:a16="http://schemas.microsoft.com/office/drawing/2014/main" id="{D49DFDE9-5BA3-47D7-A9ED-FD5CE8FA71D2}"/>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7058629" y="3047628"/>
            <a:ext cx="2663825" cy="1574165"/>
          </a:xfrm>
          <a:prstGeom prst="rect">
            <a:avLst/>
          </a:prstGeom>
          <a:ln>
            <a:noFill/>
          </a:ln>
          <a:extLst>
            <a:ext uri="{53640926-AAD7-44D8-BBD7-CCE9431645EC}">
              <a14:shadowObscured xmlns:a14="http://schemas.microsoft.com/office/drawing/2010/main"/>
            </a:ext>
          </a:extLst>
        </p:spPr>
      </p:pic>
      <p:pic>
        <p:nvPicPr>
          <p:cNvPr id="19" name="図 18" descr="人, 民衆, グループ, 記号 が含まれている画像  AI によって生成されたコンテンツは間違っている可能性があります。">
            <a:extLst>
              <a:ext uri="{FF2B5EF4-FFF2-40B4-BE49-F238E27FC236}">
                <a16:creationId xmlns:a16="http://schemas.microsoft.com/office/drawing/2014/main" id="{16E75680-67F6-4A8C-B648-01C91DB493C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45718" y="5066204"/>
            <a:ext cx="2680493" cy="1479940"/>
          </a:xfrm>
          <a:prstGeom prst="rect">
            <a:avLst/>
          </a:prstGeom>
          <a:ln>
            <a:solidFill>
              <a:srgbClr val="FF0000"/>
            </a:solidFill>
          </a:ln>
        </p:spPr>
      </p:pic>
      <p:sp>
        <p:nvSpPr>
          <p:cNvPr id="20" name="テキスト ボックス 2">
            <a:extLst>
              <a:ext uri="{FF2B5EF4-FFF2-40B4-BE49-F238E27FC236}">
                <a16:creationId xmlns:a16="http://schemas.microsoft.com/office/drawing/2014/main" id="{AD84D637-9AF7-40A7-A0F0-8BE32D2A8C62}"/>
              </a:ext>
            </a:extLst>
          </p:cNvPr>
          <p:cNvSpPr txBox="1"/>
          <p:nvPr/>
        </p:nvSpPr>
        <p:spPr>
          <a:xfrm>
            <a:off x="7081226" y="6569818"/>
            <a:ext cx="2609476" cy="51816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100"/>
              </a:lnSpc>
            </a:pPr>
            <a:r>
              <a:rPr lang="ja-JP" altLang="en-US" sz="1000" kern="100" dirty="0">
                <a:solidFill>
                  <a:schemeClr val="tx1"/>
                </a:solidFill>
                <a:latin typeface="BIZ UDPゴシック" panose="020B0400000000000000" pitchFamily="50" charset="-128"/>
                <a:ea typeface="BIZ UDPゴシック" panose="020B0400000000000000" pitchFamily="50" charset="-128"/>
                <a:cs typeface="Arial" panose="020B0604020202020204" pitchFamily="34" charset="0"/>
              </a:rPr>
              <a:t>関西アフリカビジネスフォーラムへの協力</a:t>
            </a:r>
            <a:endParaRPr lang="en-US" alt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endParaRPr>
          </a:p>
          <a:p>
            <a:pPr algn="ctr">
              <a:lnSpc>
                <a:spcPts val="1100"/>
              </a:lnSpc>
            </a:pP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８</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月</a:t>
            </a:r>
            <a:r>
              <a:rPr lang="en-US" altLang="ja-JP" sz="1000" kern="100" dirty="0">
                <a:solidFill>
                  <a:schemeClr val="tx1"/>
                </a:solidFill>
                <a:latin typeface="BIZ UDPゴシック" panose="020B0400000000000000" pitchFamily="50" charset="-128"/>
                <a:ea typeface="BIZ UDPゴシック" panose="020B0400000000000000" pitchFamily="50" charset="-128"/>
                <a:cs typeface="Arial" panose="020B0604020202020204" pitchFamily="34" charset="0"/>
              </a:rPr>
              <a:t>23</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日　</a:t>
            </a:r>
            <a:r>
              <a:rPr lang="ja-JP" altLang="en-US"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グランキューブ大阪</a:t>
            </a:r>
            <a:r>
              <a:rPr lang="ja-JP" sz="1000" kern="100" dirty="0">
                <a:solidFill>
                  <a:schemeClr val="tx1"/>
                </a:solidFill>
                <a:effectLst/>
                <a:latin typeface="BIZ UDPゴシック" panose="020B0400000000000000" pitchFamily="50" charset="-128"/>
                <a:ea typeface="BIZ UDPゴシック" panose="020B0400000000000000" pitchFamily="50" charset="-128"/>
                <a:cs typeface="Arial" panose="020B0604020202020204" pitchFamily="34" charset="0"/>
              </a:rPr>
              <a:t>）</a:t>
            </a:r>
          </a:p>
        </p:txBody>
      </p:sp>
    </p:spTree>
    <p:extLst>
      <p:ext uri="{BB962C8B-B14F-4D97-AF65-F5344CB8AC3E}">
        <p14:creationId xmlns:p14="http://schemas.microsoft.com/office/powerpoint/2010/main" val="2157253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dirty="0">
                <a:latin typeface="BIZ UDPゴシック" panose="020B0400000000000000" pitchFamily="50" charset="-128"/>
                <a:ea typeface="BIZ UDPゴシック" panose="020B0400000000000000" pitchFamily="50" charset="-128"/>
              </a:rPr>
              <a:t>スタートアップ（ビジネス交流含む）</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　</a:t>
            </a:r>
            <a:r>
              <a:rPr kumimoji="1" lang="en-US" altLang="ja-JP" sz="1800" b="1" dirty="0">
                <a:solidFill>
                  <a:schemeClr val="bg1"/>
                </a:solidFill>
                <a:latin typeface="BIZ UDPゴシック" panose="020B0400000000000000" pitchFamily="50" charset="-128"/>
                <a:ea typeface="BIZ UDPゴシック" panose="020B0400000000000000" pitchFamily="50" charset="-128"/>
              </a:rPr>
              <a:t>※</a:t>
            </a:r>
            <a:r>
              <a:rPr kumimoji="1" lang="ja-JP" altLang="en-US" b="1" dirty="0">
                <a:solidFill>
                  <a:schemeClr val="bg1"/>
                </a:solidFill>
                <a:latin typeface="BIZ UDPゴシック" panose="020B0400000000000000" pitchFamily="50" charset="-128"/>
                <a:ea typeface="BIZ UDPゴシック" panose="020B0400000000000000" pitchFamily="50" charset="-128"/>
              </a:rPr>
              <a:t>プロモーション　　</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15286"/>
            <a:ext cx="3639851" cy="533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□国際金融都市</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OSAKA</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に向けた機運醸成</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87466" y="1413908"/>
            <a:ext cx="9325493" cy="79221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defTabSz="914400">
              <a:defRPr/>
            </a:pPr>
            <a:r>
              <a:rPr lang="ja-JP" altLang="en-US" sz="1400" dirty="0">
                <a:solidFill>
                  <a:schemeClr val="tx1"/>
                </a:solidFill>
                <a:latin typeface="BIZ UDPゴシック" panose="020B0400000000000000" pitchFamily="50" charset="-128"/>
                <a:ea typeface="BIZ UDPゴシック" panose="020B0400000000000000" pitchFamily="50" charset="-128"/>
              </a:rPr>
              <a:t>・金融分野における革新的技術の体験機会創出と</a:t>
            </a:r>
            <a:r>
              <a:rPr lang="ja-JP" altLang="en-US" sz="1400" strike="noStrike" dirty="0">
                <a:solidFill>
                  <a:schemeClr val="tx1"/>
                </a:solidFill>
                <a:latin typeface="BIZ UDゴシック" panose="020B0400000000000000" pitchFamily="49" charset="-128"/>
                <a:ea typeface="BIZ UDゴシック" panose="020B0400000000000000" pitchFamily="49" charset="-128"/>
              </a:rPr>
              <a:t>最先端技術の研究開発を行う国内外の企業等</a:t>
            </a:r>
            <a:r>
              <a:rPr lang="ja-JP" altLang="en-US" sz="1400" dirty="0">
                <a:solidFill>
                  <a:schemeClr val="tx1"/>
                </a:solidFill>
                <a:latin typeface="BIZ UDPゴシック" panose="020B0400000000000000" pitchFamily="50" charset="-128"/>
                <a:ea typeface="BIZ UDPゴシック" panose="020B0400000000000000" pitchFamily="50" charset="-128"/>
              </a:rPr>
              <a:t>との連携により、</a:t>
            </a:r>
            <a:br>
              <a:rPr lang="en-US" altLang="ja-JP" sz="1400" dirty="0">
                <a:solidFill>
                  <a:schemeClr val="tx1"/>
                </a:solidFill>
                <a:latin typeface="BIZ UDPゴシック" panose="020B0400000000000000" pitchFamily="50" charset="-128"/>
                <a:ea typeface="BIZ UDPゴシック" panose="020B0400000000000000" pitchFamily="50" charset="-128"/>
              </a:rPr>
            </a:br>
            <a:r>
              <a:rPr lang="ja-JP" altLang="en-US" sz="1400" dirty="0">
                <a:solidFill>
                  <a:schemeClr val="tx1"/>
                </a:solidFill>
                <a:latin typeface="BIZ UDPゴシック" panose="020B0400000000000000" pitchFamily="50" charset="-128"/>
                <a:ea typeface="BIZ UDPゴシック" panose="020B0400000000000000" pitchFamily="50" charset="-128"/>
              </a:rPr>
              <a:t>府民の金融分野への理解促進・新技術受容性を向上</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1340EEBE-8940-4490-BEC3-544DB6452BF6}"/>
              </a:ext>
            </a:extLst>
          </p:cNvPr>
          <p:cNvSpPr>
            <a:spLocks noGrp="1"/>
          </p:cNvSpPr>
          <p:nvPr>
            <p:ph type="sldNum" sz="quarter" idx="12"/>
          </p:nvPr>
        </p:nvSpPr>
        <p:spPr/>
        <p:txBody>
          <a:bodyPr/>
          <a:lstStyle/>
          <a:p>
            <a:fld id="{29F2EF1E-626E-4657-9017-205445D3C8E1}" type="slidenum">
              <a:rPr kumimoji="1" lang="ja-JP" altLang="en-US" smtClean="0"/>
              <a:t>57</a:t>
            </a:fld>
            <a:endParaRPr kumimoji="1" lang="ja-JP" altLang="en-US" dirty="0"/>
          </a:p>
        </p:txBody>
      </p:sp>
      <p:sp>
        <p:nvSpPr>
          <p:cNvPr id="16" name="テキスト ボックス 15">
            <a:extLst>
              <a:ext uri="{FF2B5EF4-FFF2-40B4-BE49-F238E27FC236}">
                <a16:creationId xmlns:a16="http://schemas.microsoft.com/office/drawing/2014/main" id="{A2A4606C-D3C0-4236-9121-6FB9F251A0B7}"/>
              </a:ext>
            </a:extLst>
          </p:cNvPr>
          <p:cNvSpPr txBox="1"/>
          <p:nvPr/>
        </p:nvSpPr>
        <p:spPr>
          <a:xfrm>
            <a:off x="290774" y="2818288"/>
            <a:ext cx="7226778" cy="4216539"/>
          </a:xfrm>
          <a:prstGeom prst="rect">
            <a:avLst/>
          </a:prstGeom>
          <a:noFill/>
        </p:spPr>
        <p:txBody>
          <a:bodyPr wrap="square">
            <a:spAutoFit/>
          </a:bodyPr>
          <a:lstStyle/>
          <a:p>
            <a:pPr marL="92075" indent="-92075" algn="l"/>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国際金融都市</a:t>
            </a:r>
            <a:r>
              <a:rPr lang="en-US" altLang="ja-JP" sz="1400" b="1" dirty="0">
                <a:latin typeface="BIZ UDPゴシック" panose="020B0400000000000000" pitchFamily="50" charset="-128"/>
                <a:ea typeface="BIZ UDPゴシック" panose="020B0400000000000000" pitchFamily="50" charset="-128"/>
              </a:rPr>
              <a:t>OSAKA</a:t>
            </a:r>
            <a:r>
              <a:rPr lang="ja-JP" altLang="en-US" sz="1400" b="1" dirty="0">
                <a:latin typeface="BIZ UDPゴシック" panose="020B0400000000000000" pitchFamily="50" charset="-128"/>
                <a:ea typeface="BIZ UDPゴシック" panose="020B0400000000000000" pitchFamily="50" charset="-128"/>
              </a:rPr>
              <a:t>フェスティバル　「天下の台所」　</a:t>
            </a:r>
            <a:r>
              <a:rPr lang="en-US" altLang="ja-JP" sz="1400" b="1" dirty="0">
                <a:latin typeface="BIZ UDPゴシック" panose="020B0400000000000000" pitchFamily="50" charset="-128"/>
                <a:ea typeface="BIZ UDPゴシック" panose="020B0400000000000000" pitchFamily="50" charset="-128"/>
              </a:rPr>
              <a:t>REBORN</a:t>
            </a:r>
            <a:endParaRPr lang="en-US" altLang="ja-JP" sz="1100" b="1" dirty="0">
              <a:latin typeface="BIZ UDPゴシック" panose="020B0400000000000000" pitchFamily="50" charset="-128"/>
              <a:ea typeface="BIZ UDPゴシック" panose="020B0400000000000000" pitchFamily="50" charset="-128"/>
            </a:endParaRPr>
          </a:p>
          <a:p>
            <a:pPr marL="177800" indent="-92075" algn="l"/>
            <a:r>
              <a:rPr lang="ja-JP" altLang="en-US" sz="1200" dirty="0">
                <a:latin typeface="BIZ UDPゴシック" panose="020B0400000000000000" pitchFamily="50" charset="-128"/>
                <a:ea typeface="BIZ UDPゴシック" panose="020B0400000000000000" pitchFamily="50" charset="-128"/>
              </a:rPr>
              <a:t>・将来的に金融分野への発展も見込まれる最先端の革新的な</a:t>
            </a:r>
            <a:r>
              <a:rPr lang="en-US" altLang="ja-JP" sz="1200" dirty="0">
                <a:latin typeface="BIZ UDPゴシック" panose="020B0400000000000000" pitchFamily="50" charset="-128"/>
                <a:ea typeface="BIZ UDPゴシック" panose="020B0400000000000000" pitchFamily="50" charset="-128"/>
              </a:rPr>
              <a:t>IT</a:t>
            </a:r>
            <a:r>
              <a:rPr lang="ja-JP" altLang="en-US" sz="1200" dirty="0">
                <a:latin typeface="BIZ UDPゴシック" panose="020B0400000000000000" pitchFamily="50" charset="-128"/>
                <a:ea typeface="BIZ UDPゴシック" panose="020B0400000000000000" pitchFamily="50" charset="-128"/>
              </a:rPr>
              <a:t>技術（</a:t>
            </a:r>
            <a:r>
              <a:rPr lang="en-US" altLang="ja-JP" sz="1200" dirty="0">
                <a:latin typeface="BIZ UDPゴシック" panose="020B0400000000000000" pitchFamily="50" charset="-128"/>
                <a:ea typeface="BIZ UDPゴシック" panose="020B0400000000000000" pitchFamily="50" charset="-128"/>
              </a:rPr>
              <a:t>Web3</a:t>
            </a:r>
            <a:r>
              <a:rPr lang="ja-JP" altLang="en-US" sz="1200" dirty="0">
                <a:latin typeface="BIZ UDPゴシック" panose="020B0400000000000000" pitchFamily="50" charset="-128"/>
                <a:ea typeface="BIZ UDPゴシック" panose="020B0400000000000000" pitchFamily="50" charset="-128"/>
              </a:rPr>
              <a:t>や</a:t>
            </a:r>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ブロックチェーンなど）の研究開発に関する企業や大学・研究機関の取組紹介を通じて、来場者に未来のテクノロジーやサービスを体験していただくことで、国際金融都市実現に向けた取組への理解促進を図るとともに、府民の新技術に対する受容性を向上</a:t>
            </a:r>
          </a:p>
          <a:p>
            <a:pPr marL="92075" indent="-92075" algn="l"/>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日　時：９月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日（土）９時～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時　</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場　所：大阪ヘルスケアパビリオン　イベント広場（リボーンステージ）</a:t>
            </a: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対　象：一般来場者　　　　　　　　</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内　容：</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ブース</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・最先端の革新的な</a:t>
            </a:r>
            <a:r>
              <a:rPr lang="en-US" altLang="ja-JP" sz="1200" dirty="0">
                <a:latin typeface="BIZ UDPゴシック" panose="020B0400000000000000" pitchFamily="50" charset="-128"/>
                <a:ea typeface="BIZ UDPゴシック" panose="020B0400000000000000" pitchFamily="50" charset="-128"/>
              </a:rPr>
              <a:t>IT</a:t>
            </a:r>
            <a:r>
              <a:rPr lang="ja-JP" altLang="en-US" sz="1200" dirty="0">
                <a:latin typeface="BIZ UDPゴシック" panose="020B0400000000000000" pitchFamily="50" charset="-128"/>
                <a:ea typeface="BIZ UDPゴシック" panose="020B0400000000000000" pitchFamily="50" charset="-128"/>
              </a:rPr>
              <a:t>技術やサービスの体験が可能なコーナー（９団体）の出展</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ステージ</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午前、午後各１回ずつ</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・ブース出展企業・団体による技術・サービスの紹介・デモンストレーション</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・テレビ大阪「もしものマネー道もしマネ」タイアップによるトークセッション</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（大阪の金融の発展・歴史の紹介）</a:t>
            </a:r>
            <a:endParaRPr lang="en-US" altLang="ja-JP" sz="1200" dirty="0">
              <a:latin typeface="BIZ UDPゴシック" panose="020B0400000000000000" pitchFamily="50" charset="-128"/>
              <a:ea typeface="BIZ UDPゴシック" panose="020B0400000000000000" pitchFamily="50" charset="-128"/>
            </a:endParaRP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その他</a:t>
            </a:r>
            <a:r>
              <a:rPr lang="en-US" altLang="ja-JP" sz="1200" dirty="0">
                <a:latin typeface="BIZ UDPゴシック" panose="020B0400000000000000" pitchFamily="50" charset="-128"/>
                <a:ea typeface="BIZ UDPゴシック" panose="020B0400000000000000" pitchFamily="50" charset="-128"/>
              </a:rPr>
              <a:t>】</a:t>
            </a:r>
          </a:p>
          <a:p>
            <a:pPr marL="173038">
              <a:lnSpc>
                <a:spcPct val="100000"/>
              </a:lnSpc>
              <a:buNone/>
            </a:pPr>
            <a:r>
              <a:rPr lang="ja-JP" altLang="en-US" sz="1200" dirty="0">
                <a:latin typeface="BIZ UDPゴシック" panose="020B0400000000000000" pitchFamily="50" charset="-128"/>
                <a:ea typeface="BIZ UDPゴシック" panose="020B0400000000000000" pitchFamily="50" charset="-128"/>
              </a:rPr>
              <a:t>　　　　　　　・ブースを回るスタンプラリーの実施</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・金融経済教育の教材を活用したステージイベントの実施（マインクラフトなど）</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※SMBCCF</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SMBC</a:t>
            </a:r>
            <a:r>
              <a:rPr lang="ja-JP" altLang="en-US" sz="1200" dirty="0">
                <a:latin typeface="BIZ UDPゴシック" panose="020B0400000000000000" pitchFamily="50" charset="-128"/>
                <a:ea typeface="BIZ UDPゴシック" panose="020B0400000000000000" pitchFamily="50" charset="-128"/>
              </a:rPr>
              <a:t>日興証券との連携</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・テレビ大阪「もしものマネー道もしマネ」タイアップによる特別番組放映</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放送日：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30</a:t>
            </a:r>
            <a:r>
              <a:rPr lang="ja-JP" altLang="en-US" sz="1200" dirty="0">
                <a:latin typeface="BIZ UDPゴシック" panose="020B0400000000000000" pitchFamily="50" charset="-128"/>
                <a:ea typeface="BIZ UDPゴシック" panose="020B0400000000000000" pitchFamily="50" charset="-128"/>
              </a:rPr>
              <a:t>日　</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時～</a:t>
            </a:r>
            <a:r>
              <a:rPr lang="en-US" altLang="ja-JP" sz="1200" dirty="0">
                <a:latin typeface="BIZ UDPゴシック" panose="020B0400000000000000" pitchFamily="50" charset="-128"/>
                <a:ea typeface="BIZ UDPゴシック" panose="020B0400000000000000" pitchFamily="50" charset="-128"/>
              </a:rPr>
              <a:t>14</a:t>
            </a:r>
            <a:r>
              <a:rPr lang="ja-JP" altLang="en-US" sz="1200" dirty="0">
                <a:latin typeface="BIZ UDPゴシック" panose="020B0400000000000000" pitchFamily="50" charset="-128"/>
                <a:ea typeface="BIZ UDPゴシック" panose="020B0400000000000000" pitchFamily="50" charset="-128"/>
              </a:rPr>
              <a:t>時</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・テレビ大阪での本イベント</a:t>
            </a:r>
            <a:r>
              <a:rPr lang="en-US" altLang="ja-JP" sz="1200" dirty="0">
                <a:latin typeface="BIZ UDPゴシック" panose="020B0400000000000000" pitchFamily="50" charset="-128"/>
                <a:ea typeface="BIZ UDPゴシック" panose="020B0400000000000000" pitchFamily="50" charset="-128"/>
              </a:rPr>
              <a:t>CM</a:t>
            </a:r>
            <a:r>
              <a:rPr lang="ja-JP" altLang="en-US" sz="1200" dirty="0">
                <a:latin typeface="BIZ UDPゴシック" panose="020B0400000000000000" pitchFamily="50" charset="-128"/>
                <a:ea typeface="BIZ UDPゴシック" panose="020B0400000000000000" pitchFamily="50" charset="-128"/>
              </a:rPr>
              <a:t>放映</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放送日：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日以降</a:t>
            </a:r>
            <a:endParaRPr lang="en-US" altLang="ja-JP" sz="1200" dirty="0">
              <a:latin typeface="BIZ UDPゴシック" panose="020B0400000000000000" pitchFamily="50" charset="-128"/>
              <a:ea typeface="BIZ UDPゴシック" panose="020B0400000000000000" pitchFamily="50" charset="-128"/>
            </a:endParaRPr>
          </a:p>
        </p:txBody>
      </p:sp>
      <p:pic>
        <p:nvPicPr>
          <p:cNvPr id="6146" name="Picture 2" descr="国際金融都市OSAKAフェスティバル 天下の台所REBORN〜商都・大阪が拓く金融の未来〜">
            <a:extLst>
              <a:ext uri="{FF2B5EF4-FFF2-40B4-BE49-F238E27FC236}">
                <a16:creationId xmlns:a16="http://schemas.microsoft.com/office/drawing/2014/main" id="{0D275D26-93B7-415D-AD87-A65442ED02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1182" y="3277363"/>
            <a:ext cx="2101777" cy="3184617"/>
          </a:xfrm>
          <a:prstGeom prst="rect">
            <a:avLst/>
          </a:prstGeom>
          <a:noFill/>
          <a:extLst>
            <a:ext uri="{909E8E84-426E-40DD-AFC4-6F175D3DCCD1}">
              <a14:hiddenFill xmlns:a14="http://schemas.microsoft.com/office/drawing/2010/main">
                <a:solidFill>
                  <a:srgbClr val="FFFFFF"/>
                </a:solidFill>
              </a14:hiddenFill>
            </a:ext>
          </a:extLst>
        </p:spPr>
      </p:pic>
      <p:sp>
        <p:nvSpPr>
          <p:cNvPr id="12" name="楕円 11">
            <a:extLst>
              <a:ext uri="{FF2B5EF4-FFF2-40B4-BE49-F238E27FC236}">
                <a16:creationId xmlns:a16="http://schemas.microsoft.com/office/drawing/2014/main" id="{2D3FCA7A-9893-474D-B158-DD125F52FE29}"/>
              </a:ext>
            </a:extLst>
          </p:cNvPr>
          <p:cNvSpPr/>
          <p:nvPr/>
        </p:nvSpPr>
        <p:spPr>
          <a:xfrm>
            <a:off x="180309" y="87718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3" name="楕円 12">
            <a:extLst>
              <a:ext uri="{FF2B5EF4-FFF2-40B4-BE49-F238E27FC236}">
                <a16:creationId xmlns:a16="http://schemas.microsoft.com/office/drawing/2014/main" id="{6C6DB141-90EF-469A-A0FE-D7451BD084B2}"/>
              </a:ext>
            </a:extLst>
          </p:cNvPr>
          <p:cNvSpPr/>
          <p:nvPr/>
        </p:nvSpPr>
        <p:spPr>
          <a:xfrm>
            <a:off x="180309" y="235766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04116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５　観光・文化・おもてなし</a:t>
            </a:r>
          </a:p>
        </p:txBody>
      </p:sp>
      <p:sp>
        <p:nvSpPr>
          <p:cNvPr id="5" name="テキスト ボックス 4"/>
          <p:cNvSpPr txBox="1"/>
          <p:nvPr/>
        </p:nvSpPr>
        <p:spPr>
          <a:xfrm>
            <a:off x="1904203" y="4314825"/>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多様な都市魅力の創出･発信</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② 移動の利便性</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・水上交通ネットワーク</a:t>
            </a:r>
            <a:endParaRPr kumimoji="1" lang="en-US" altLang="ja-JP"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・空港運用の強化</a:t>
            </a:r>
          </a:p>
          <a:p>
            <a:pPr indent="271463">
              <a:defRPr/>
            </a:pPr>
            <a:r>
              <a:rPr kumimoji="1" lang="ja-JP" altLang="en-US" sz="1500" dirty="0">
                <a:latin typeface="BIZ UDPゴシック" panose="020B0400000000000000" pitchFamily="50" charset="-128"/>
                <a:ea typeface="BIZ UDPゴシック" panose="020B0400000000000000" pitchFamily="50" charset="-128"/>
              </a:rPr>
              <a:t>　　・ライドシェア</a:t>
            </a:r>
          </a:p>
          <a:p>
            <a:pPr indent="271463">
              <a:defRPr/>
            </a:pPr>
            <a:r>
              <a:rPr kumimoji="1" lang="ja-JP" altLang="en-US" sz="1500" dirty="0">
                <a:latin typeface="BIZ UDPゴシック" panose="020B0400000000000000" pitchFamily="50" charset="-128"/>
                <a:ea typeface="BIZ UDPゴシック" panose="020B0400000000000000" pitchFamily="50" charset="-128"/>
              </a:rPr>
              <a:t>　　・ＵＤタクシーの普及</a:t>
            </a:r>
          </a:p>
          <a:p>
            <a:pPr indent="271463">
              <a:defRPr/>
            </a:pPr>
            <a:r>
              <a:rPr kumimoji="1" lang="ja-JP" altLang="en-US" sz="1500" dirty="0">
                <a:latin typeface="BIZ UDPゴシック" panose="020B0400000000000000" pitchFamily="50" charset="-128"/>
                <a:ea typeface="BIZ UDPゴシック" panose="020B0400000000000000" pitchFamily="50" charset="-128"/>
              </a:rPr>
              <a:t>③ おもてなし</a:t>
            </a:r>
          </a:p>
        </p:txBody>
      </p:sp>
      <p:sp>
        <p:nvSpPr>
          <p:cNvPr id="2" name="スライド番号プレースホルダー 1">
            <a:extLst>
              <a:ext uri="{FF2B5EF4-FFF2-40B4-BE49-F238E27FC236}">
                <a16:creationId xmlns:a16="http://schemas.microsoft.com/office/drawing/2014/main" id="{2EACF684-8B74-44B8-B65A-3BBEA6A34D89}"/>
              </a:ext>
            </a:extLst>
          </p:cNvPr>
          <p:cNvSpPr>
            <a:spLocks noGrp="1"/>
          </p:cNvSpPr>
          <p:nvPr>
            <p:ph type="sldNum" sz="quarter" idx="12"/>
          </p:nvPr>
        </p:nvSpPr>
        <p:spPr/>
        <p:txBody>
          <a:bodyPr/>
          <a:lstStyle/>
          <a:p>
            <a:fld id="{29F2EF1E-626E-4657-9017-205445D3C8E1}" type="slidenum">
              <a:rPr kumimoji="1" lang="ja-JP" altLang="en-US" smtClean="0"/>
              <a:t>58</a:t>
            </a:fld>
            <a:endParaRPr kumimoji="1" lang="ja-JP" altLang="en-US" dirty="0"/>
          </a:p>
        </p:txBody>
      </p:sp>
    </p:spTree>
    <p:extLst>
      <p:ext uri="{BB962C8B-B14F-4D97-AF65-F5344CB8AC3E}">
        <p14:creationId xmlns:p14="http://schemas.microsoft.com/office/powerpoint/2010/main" val="1833412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31414179-AB18-49F5-8AA1-43EF434CE53A}"/>
              </a:ext>
            </a:extLst>
          </p:cNvPr>
          <p:cNvSpPr/>
          <p:nvPr/>
        </p:nvSpPr>
        <p:spPr>
          <a:xfrm>
            <a:off x="982278" y="1650318"/>
            <a:ext cx="8432800" cy="50440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D4A9BBC2-1EC3-4ED4-9DFB-C21163B0640E}"/>
              </a:ext>
            </a:extLst>
          </p:cNvPr>
          <p:cNvSpPr/>
          <p:nvPr/>
        </p:nvSpPr>
        <p:spPr>
          <a:xfrm>
            <a:off x="880700" y="1571331"/>
            <a:ext cx="8452067" cy="5032766"/>
          </a:xfrm>
          <a:prstGeom prst="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6" name="楕円 75">
            <a:extLst>
              <a:ext uri="{FF2B5EF4-FFF2-40B4-BE49-F238E27FC236}">
                <a16:creationId xmlns:a16="http://schemas.microsoft.com/office/drawing/2014/main" id="{31A89CBC-2135-47E8-9E8F-E4DD4C3E172B}"/>
              </a:ext>
            </a:extLst>
          </p:cNvPr>
          <p:cNvSpPr/>
          <p:nvPr/>
        </p:nvSpPr>
        <p:spPr>
          <a:xfrm>
            <a:off x="1829826" y="1418478"/>
            <a:ext cx="6364099" cy="23428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8013" rtl="0" eaLnBrk="1" fontAlgn="auto" latinLnBrk="0" hangingPunct="1">
              <a:lnSpc>
                <a:spcPct val="100000"/>
              </a:lnSpc>
              <a:spcBef>
                <a:spcPts val="0"/>
              </a:spcBef>
              <a:spcAft>
                <a:spcPts val="0"/>
              </a:spcAft>
              <a:buClrTx/>
              <a:buSzTx/>
              <a:buFontTx/>
              <a:buNone/>
              <a:tabLst/>
              <a:defRPr/>
            </a:pPr>
            <a:endParaRPr kumimoji="0" lang="ja-JP" altLang="en-US" sz="1488"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正方形/長方形 76">
            <a:extLst>
              <a:ext uri="{FF2B5EF4-FFF2-40B4-BE49-F238E27FC236}">
                <a16:creationId xmlns:a16="http://schemas.microsoft.com/office/drawing/2014/main" id="{AAA9A93F-F223-4B30-9852-8D54F54ED655}"/>
              </a:ext>
            </a:extLst>
          </p:cNvPr>
          <p:cNvSpPr/>
          <p:nvPr/>
        </p:nvSpPr>
        <p:spPr>
          <a:xfrm>
            <a:off x="1456622" y="1206179"/>
            <a:ext cx="7110505" cy="40464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大阪・関西がわが国の「観光立国」の実現を牽引</a:t>
            </a:r>
          </a:p>
        </p:txBody>
      </p:sp>
      <p:sp>
        <p:nvSpPr>
          <p:cNvPr id="78" name="角丸四角形 7">
            <a:extLst>
              <a:ext uri="{FF2B5EF4-FFF2-40B4-BE49-F238E27FC236}">
                <a16:creationId xmlns:a16="http://schemas.microsoft.com/office/drawing/2014/main" id="{29B61640-1319-4283-A824-D0620F89C262}"/>
              </a:ext>
            </a:extLst>
          </p:cNvPr>
          <p:cNvSpPr/>
          <p:nvPr/>
        </p:nvSpPr>
        <p:spPr>
          <a:xfrm>
            <a:off x="1294518" y="1970651"/>
            <a:ext cx="7128000" cy="36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多彩な観光資源を活かし、訪日外客数</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万人の達成に貢献する大阪・関西へ</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79" name="図 78">
            <a:extLst>
              <a:ext uri="{FF2B5EF4-FFF2-40B4-BE49-F238E27FC236}">
                <a16:creationId xmlns:a16="http://schemas.microsoft.com/office/drawing/2014/main" id="{75798A0E-9113-4000-A880-E35E039D08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1874" y="2835891"/>
            <a:ext cx="4248579" cy="3117947"/>
          </a:xfrm>
          <a:prstGeom prst="rect">
            <a:avLst/>
          </a:prstGeom>
        </p:spPr>
      </p:pic>
      <p:sp>
        <p:nvSpPr>
          <p:cNvPr id="80" name="テキスト ボックス 79">
            <a:extLst>
              <a:ext uri="{FF2B5EF4-FFF2-40B4-BE49-F238E27FC236}">
                <a16:creationId xmlns:a16="http://schemas.microsoft.com/office/drawing/2014/main" id="{1D40DC17-493F-4679-8CCD-DFB662170FFE}"/>
              </a:ext>
            </a:extLst>
          </p:cNvPr>
          <p:cNvSpPr txBox="1"/>
          <p:nvPr/>
        </p:nvSpPr>
        <p:spPr>
          <a:xfrm>
            <a:off x="1294518" y="2877715"/>
            <a:ext cx="3635046" cy="2492990"/>
          </a:xfrm>
          <a:prstGeom prst="rect">
            <a:avLst/>
          </a:prstGeom>
          <a:noFill/>
        </p:spPr>
        <p:txBody>
          <a:bodyPr wrap="square" rtlCol="0">
            <a:spAutoFit/>
          </a:bodyPr>
          <a:lstStyle/>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万博に向けて世界第一級の文化・観光拠点を形成。</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多様な観光ニーズに対応した広域観光ルートの充実をはかり、万博来訪者をはじめ観光客の大阪・関西から日本各地への周遊・滞在を促進。</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lvl="0" indent="-88900">
              <a:defRPr/>
            </a:pPr>
            <a:r>
              <a:rPr lang="ja-JP" altLang="en-US" sz="1200" dirty="0">
                <a:latin typeface="BIZ UDPゴシック" panose="020B0400000000000000" pitchFamily="50" charset="-128"/>
                <a:ea typeface="BIZ UDPゴシック" panose="020B0400000000000000" pitchFamily="50" charset="-128"/>
              </a:rPr>
              <a:t>► 世界各国からの来訪者の玄関口となる関西国際空港の受入体制を万全にするとともに、移動の利便性を高めることで、快適に観光・滞在してもらえるよう、おもてなしの心をもってお迎えする。</a:t>
            </a:r>
            <a:endParaRPr lang="en-US" altLang="ja-JP" sz="1200" dirty="0">
              <a:latin typeface="BIZ UDPゴシック" panose="020B0400000000000000" pitchFamily="50" charset="-128"/>
              <a:ea typeface="BIZ UDPゴシック" panose="020B0400000000000000" pitchFamily="50"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08000"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の実現等、さらなるにぎわいや活力を創出。</a:t>
            </a:r>
            <a:b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大阪・関西が訪日外客数</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万人の達成に貢献。</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1" name="平行四辺形 80">
            <a:extLst>
              <a:ext uri="{FF2B5EF4-FFF2-40B4-BE49-F238E27FC236}">
                <a16:creationId xmlns:a16="http://schemas.microsoft.com/office/drawing/2014/main" id="{AA0DBB7C-208B-4B2E-B263-E18FC5040099}"/>
              </a:ext>
            </a:extLst>
          </p:cNvPr>
          <p:cNvSpPr/>
          <p:nvPr/>
        </p:nvSpPr>
        <p:spPr>
          <a:xfrm>
            <a:off x="4939560" y="4042450"/>
            <a:ext cx="1573407" cy="365778"/>
          </a:xfrm>
          <a:prstGeom prst="parallelogram">
            <a:avLst>
              <a:gd name="adj" fmla="val 73387"/>
            </a:avLst>
          </a:prstGeom>
          <a:solidFill>
            <a:schemeClr val="accent5"/>
          </a:solidFill>
          <a:ln w="635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大阪・関西から</a:t>
            </a:r>
            <a:endParaRPr kumimoji="1" lang="en-US" altLang="ja-JP"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日本各地へ！</a:t>
            </a:r>
          </a:p>
        </p:txBody>
      </p:sp>
      <p:sp>
        <p:nvSpPr>
          <p:cNvPr id="82" name="正方形/長方形 81">
            <a:extLst>
              <a:ext uri="{FF2B5EF4-FFF2-40B4-BE49-F238E27FC236}">
                <a16:creationId xmlns:a16="http://schemas.microsoft.com/office/drawing/2014/main" id="{FBB5E94F-4123-4ADA-9ACE-D17E82CEE4BE}"/>
              </a:ext>
            </a:extLst>
          </p:cNvPr>
          <p:cNvSpPr/>
          <p:nvPr/>
        </p:nvSpPr>
        <p:spPr>
          <a:xfrm>
            <a:off x="412706" y="706091"/>
            <a:ext cx="4673643" cy="36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「観光・文化</a:t>
            </a:r>
            <a:r>
              <a:rPr kumimoji="1" lang="ja-JP" altLang="en-US" sz="1400" dirty="0">
                <a:solidFill>
                  <a:schemeClr val="bg1"/>
                </a:solidFill>
                <a:latin typeface="BIZ UDPゴシック" panose="020B0400000000000000" pitchFamily="50" charset="-128"/>
                <a:ea typeface="BIZ UDPゴシック" panose="020B0400000000000000" pitchFamily="50" charset="-128"/>
              </a:rPr>
              <a:t>・</a:t>
            </a:r>
            <a:r>
              <a:rPr kumimoji="1" lang="ja-JP" altLang="en-US" sz="1400" b="0" i="0"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おもてなし」分野における未来社会の姿</a:t>
            </a:r>
          </a:p>
        </p:txBody>
      </p:sp>
      <p:sp>
        <p:nvSpPr>
          <p:cNvPr id="2" name="スライド番号プレースホルダー 1">
            <a:extLst>
              <a:ext uri="{FF2B5EF4-FFF2-40B4-BE49-F238E27FC236}">
                <a16:creationId xmlns:a16="http://schemas.microsoft.com/office/drawing/2014/main" id="{CF7B35F1-A656-4155-9D96-C620C8E8C5EC}"/>
              </a:ext>
            </a:extLst>
          </p:cNvPr>
          <p:cNvSpPr>
            <a:spLocks noGrp="1"/>
          </p:cNvSpPr>
          <p:nvPr>
            <p:ph type="sldNum" sz="quarter" idx="4"/>
          </p:nvPr>
        </p:nvSpPr>
        <p:spPr>
          <a:xfrm>
            <a:off x="7804481" y="6777600"/>
            <a:ext cx="2268141" cy="383297"/>
          </a:xfrm>
        </p:spPr>
        <p:txBody>
          <a:bodyPr/>
          <a:lstStyle/>
          <a:p>
            <a:fld id="{939B3220-1779-44EA-8831-6F61BDC7602A}" type="slidenum">
              <a:rPr kumimoji="1" lang="ja-JP" altLang="en-US" smtClean="0"/>
              <a:pPr/>
              <a:t>59</a:t>
            </a:fld>
            <a:endParaRPr kumimoji="1" lang="ja-JP" altLang="en-US" dirty="0"/>
          </a:p>
        </p:txBody>
      </p:sp>
    </p:spTree>
    <p:extLst>
      <p:ext uri="{BB962C8B-B14F-4D97-AF65-F5344CB8AC3E}">
        <p14:creationId xmlns:p14="http://schemas.microsoft.com/office/powerpoint/2010/main" val="170972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177182641"/>
              </p:ext>
            </p:extLst>
          </p:nvPr>
        </p:nvGraphicFramePr>
        <p:xfrm>
          <a:off x="250397" y="950752"/>
          <a:ext cx="9649911" cy="6184922"/>
        </p:xfrm>
        <a:graphic>
          <a:graphicData uri="http://schemas.openxmlformats.org/drawingml/2006/table">
            <a:tbl>
              <a:tblPr>
                <a:tableStyleId>{2D5ABB26-0587-4C30-8999-92F81FD0307C}</a:tableStyleId>
              </a:tblPr>
              <a:tblGrid>
                <a:gridCol w="2517915">
                  <a:extLst>
                    <a:ext uri="{9D8B030D-6E8A-4147-A177-3AD203B41FA5}">
                      <a16:colId xmlns:a16="http://schemas.microsoft.com/office/drawing/2014/main" val="901775203"/>
                    </a:ext>
                  </a:extLst>
                </a:gridCol>
                <a:gridCol w="3053754">
                  <a:extLst>
                    <a:ext uri="{9D8B030D-6E8A-4147-A177-3AD203B41FA5}">
                      <a16:colId xmlns:a16="http://schemas.microsoft.com/office/drawing/2014/main" val="2895380761"/>
                    </a:ext>
                  </a:extLst>
                </a:gridCol>
                <a:gridCol w="4078242">
                  <a:extLst>
                    <a:ext uri="{9D8B030D-6E8A-4147-A177-3AD203B41FA5}">
                      <a16:colId xmlns:a16="http://schemas.microsoft.com/office/drawing/2014/main" val="925580270"/>
                    </a:ext>
                  </a:extLst>
                </a:gridCol>
              </a:tblGrid>
              <a:tr h="6184922">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□再生医療の普及と産業化の進展</a:t>
                      </a:r>
                    </a:p>
                    <a:p>
                      <a:pPr marL="92075" lvl="0" indent="-92075" algn="l" defTabSz="443194">
                        <a:lnSpc>
                          <a:spcPct val="100000"/>
                        </a:lnSpc>
                        <a:spcBef>
                          <a:spcPts val="0"/>
                        </a:spcBef>
                        <a:spcAft>
                          <a:spcPts val="0"/>
                        </a:spcAft>
                        <a:buFont typeface="Arial" panose="020B0604020202020204" pitchFamily="34" charset="0"/>
                        <a:buNone/>
                        <a:defRPr/>
                      </a:pPr>
                      <a:r>
                        <a:rPr lang="ja-JP" altLang="en-US" sz="1100" b="0" dirty="0">
                          <a:solidFill>
                            <a:schemeClr val="tx1"/>
                          </a:solidFill>
                          <a:latin typeface="BIZ UDPゴシック" panose="020B0400000000000000" pitchFamily="50" charset="-128"/>
                          <a:ea typeface="BIZ UDPゴシック" panose="020B0400000000000000" pitchFamily="50" charset="-128"/>
                        </a:rPr>
                        <a:t>・再生医療技術を核とした先端医療の　普及と産業化モデルの確立</a:t>
                      </a:r>
                    </a:p>
                    <a:p>
                      <a:pPr marL="0" indent="0"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・再生医療技術に関して、世界からの認知を受け、大阪へ投資が向かう</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グローバル産業として成長</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□再生医療の提供による国際貢献</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・国内外の患者が、再生医療に容易にアクセスできる環境整備</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・外資系企業・研究所、専門人材等の集積</a:t>
                      </a: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3038" indent="-173038"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err="1">
                          <a:solidFill>
                            <a:schemeClr val="tx1"/>
                          </a:solidFill>
                          <a:latin typeface="BIZ UDPゴシック" panose="020B0400000000000000" pitchFamily="50" charset="-128"/>
                          <a:ea typeface="BIZ UDPゴシック" panose="020B0400000000000000" pitchFamily="50" charset="-128"/>
                        </a:rPr>
                        <a:t>iPS</a:t>
                      </a:r>
                      <a:r>
                        <a:rPr lang="ja-JP" altLang="en-US" sz="1200" b="1" dirty="0">
                          <a:solidFill>
                            <a:schemeClr val="tx1"/>
                          </a:solidFill>
                          <a:latin typeface="BIZ UDPゴシック" panose="020B0400000000000000" pitchFamily="50" charset="-128"/>
                          <a:ea typeface="BIZ UDPゴシック" panose="020B0400000000000000" pitchFamily="50" charset="-128"/>
                        </a:rPr>
                        <a:t>細胞を活用した再生医療の実装化に向けた取組が進展</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入居企業が</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細胞由来製品の承認申請を実施し希少疾病用製品の指定、 </a:t>
                      </a:r>
                      <a:r>
                        <a:rPr lang="en-US" altLang="ja-JP" sz="1100" b="0" dirty="0">
                          <a:solidFill>
                            <a:schemeClr val="tx1"/>
                          </a:solidFill>
                          <a:latin typeface="BIZ UDPゴシック" panose="020B0400000000000000" pitchFamily="50" charset="-128"/>
                          <a:ea typeface="BIZ UDPゴシック" panose="020B0400000000000000" pitchFamily="50" charset="-128"/>
                        </a:rPr>
                        <a:t>my </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プロジェクトを推進する施設の開所など、再生医療の実装化に向けた取組が進展</a:t>
                      </a:r>
                    </a:p>
                    <a:p>
                      <a:pPr marL="92075" marR="0" lvl="0" indent="-92075"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ja-JP" altLang="en-US" sz="1100" b="0" dirty="0">
                          <a:solidFill>
                            <a:schemeClr val="tx1"/>
                          </a:solidFill>
                          <a:latin typeface="BIZ UDPゴシック" panose="020B0400000000000000" pitchFamily="50" charset="-128"/>
                          <a:ea typeface="BIZ UDPゴシック" panose="020B0400000000000000" pitchFamily="50" charset="-128"/>
                        </a:rPr>
                        <a:t>細胞から作製した実物の心筋シートや、</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「生きる心臓モデル」など、再生医療展示「</a:t>
                      </a:r>
                      <a:r>
                        <a:rPr lang="en-US" altLang="ja-JP" sz="1100" b="0" dirty="0" err="1">
                          <a:solidFill>
                            <a:schemeClr val="tx1"/>
                          </a:solidFill>
                          <a:latin typeface="BIZ UDPゴシック" panose="020B0400000000000000" pitchFamily="50" charset="-128"/>
                          <a:ea typeface="BIZ UDPゴシック" panose="020B0400000000000000" pitchFamily="50" charset="-128"/>
                        </a:rPr>
                        <a:t>iPS</a:t>
                      </a:r>
                      <a:r>
                        <a:rPr lang="en-US" altLang="ja-JP" sz="1100" b="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100" b="0" dirty="0">
                          <a:solidFill>
                            <a:schemeClr val="tx1"/>
                          </a:solidFill>
                          <a:latin typeface="BIZ UDPゴシック" panose="020B0400000000000000" pitchFamily="50" charset="-128"/>
                          <a:ea typeface="BIZ UDPゴシック" panose="020B0400000000000000" pitchFamily="50" charset="-128"/>
                        </a:rPr>
                        <a:t>」を大阪ヘルスケアパビリオンに出展　</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76213" indent="-17621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□再生医療等の産業化拠点</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200" b="1" dirty="0">
                          <a:solidFill>
                            <a:schemeClr val="tx1"/>
                          </a:solidFill>
                          <a:latin typeface="BIZ UDPゴシック" panose="020B0400000000000000" pitchFamily="50" charset="-128"/>
                          <a:ea typeface="BIZ UDPゴシック" panose="020B0400000000000000" pitchFamily="50" charset="-128"/>
                        </a:rPr>
                        <a:t> </a:t>
                      </a:r>
                      <a:r>
                        <a:rPr lang="en-US" altLang="ja-JP" sz="1200" b="1" dirty="0" err="1">
                          <a:solidFill>
                            <a:schemeClr val="tx1"/>
                          </a:solidFill>
                          <a:latin typeface="BIZ UDPゴシック" panose="020B0400000000000000" pitchFamily="50" charset="-128"/>
                          <a:ea typeface="BIZ UDPゴシック" panose="020B0400000000000000" pitchFamily="50" charset="-128"/>
                        </a:rPr>
                        <a:t>Qross</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を核に産学官連携による共創・社会実装の仕組みを</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構築</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▶国内外の企業・研究所、専門人材等の集積に向けて</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における国内外のクラスターとの</a:t>
                      </a:r>
                      <a:r>
                        <a:rPr lang="en-US" altLang="ja-JP" sz="1100" b="0" dirty="0">
                          <a:solidFill>
                            <a:schemeClr val="tx1"/>
                          </a:solidFill>
                          <a:latin typeface="BIZ UDPゴシック" panose="020B0400000000000000" pitchFamily="50" charset="-128"/>
                          <a:ea typeface="BIZ UDPゴシック" panose="020B0400000000000000" pitchFamily="50" charset="-128"/>
                        </a:rPr>
                        <a:t>MOU</a:t>
                      </a:r>
                      <a:r>
                        <a:rPr lang="ja-JP" altLang="en-US" sz="1100" b="0" dirty="0">
                          <a:solidFill>
                            <a:schemeClr val="tx1"/>
                          </a:solidFill>
                          <a:latin typeface="BIZ UDPゴシック" panose="020B0400000000000000" pitchFamily="50" charset="-128"/>
                          <a:ea typeface="BIZ UDPゴシック" panose="020B0400000000000000" pitchFamily="50" charset="-128"/>
                        </a:rPr>
                        <a:t>を締結（</a:t>
                      </a:r>
                      <a:r>
                        <a:rPr lang="en-US" altLang="ja-JP" sz="1100" b="0" dirty="0">
                          <a:solidFill>
                            <a:schemeClr val="tx1"/>
                          </a:solidFill>
                          <a:latin typeface="BIZ UDPゴシック" panose="020B0400000000000000" pitchFamily="50" charset="-128"/>
                          <a:ea typeface="BIZ UDPゴシック" panose="020B0400000000000000" pitchFamily="50" charset="-128"/>
                        </a:rPr>
                        <a:t>18</a:t>
                      </a:r>
                      <a:r>
                        <a:rPr lang="ja-JP" altLang="en-US" sz="1100" b="0" dirty="0">
                          <a:solidFill>
                            <a:schemeClr val="tx1"/>
                          </a:solidFill>
                          <a:latin typeface="BIZ UDPゴシック" panose="020B0400000000000000" pitchFamily="50" charset="-128"/>
                          <a:ea typeface="BIZ UDPゴシック" panose="020B0400000000000000" pitchFamily="50" charset="-128"/>
                        </a:rPr>
                        <a:t>件）</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100" b="0" dirty="0">
                          <a:solidFill>
                            <a:schemeClr val="tx1"/>
                          </a:solidFill>
                          <a:latin typeface="BIZ UDPゴシック" panose="020B0400000000000000" pitchFamily="50" charset="-128"/>
                          <a:ea typeface="BIZ UDPゴシック" panose="020B0400000000000000" pitchFamily="50" charset="-128"/>
                        </a:rPr>
                        <a:t> </a:t>
                      </a:r>
                      <a:r>
                        <a:rPr lang="en-US" altLang="ja-JP" sz="1100" b="0" dirty="0" err="1">
                          <a:solidFill>
                            <a:schemeClr val="tx1"/>
                          </a:solidFill>
                          <a:latin typeface="BIZ UDPゴシック" panose="020B0400000000000000" pitchFamily="50" charset="-128"/>
                          <a:ea typeface="BIZ UDPゴシック" panose="020B0400000000000000" pitchFamily="50" charset="-128"/>
                        </a:rPr>
                        <a:t>Qross</a:t>
                      </a:r>
                      <a:r>
                        <a:rPr lang="ja-JP" altLang="en-US" sz="1100" b="0" dirty="0">
                          <a:solidFill>
                            <a:schemeClr val="tx1"/>
                          </a:solidFill>
                          <a:latin typeface="BIZ UDPゴシック" panose="020B0400000000000000" pitchFamily="50" charset="-128"/>
                          <a:ea typeface="BIZ UDPゴシック" panose="020B0400000000000000" pitchFamily="50" charset="-128"/>
                        </a:rPr>
                        <a:t>におけるエコシステム構築に向けた支援プログラムの開始により、</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再生医療の産業化の重要なプレイヤーである</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スタートアップ等を育成・集積</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PMDA</a:t>
                      </a:r>
                      <a:r>
                        <a:rPr lang="ja-JP" altLang="en-US" sz="1100" b="0" dirty="0">
                          <a:solidFill>
                            <a:schemeClr val="tx1"/>
                          </a:solidFill>
                          <a:latin typeface="BIZ UDPゴシック" panose="020B0400000000000000" pitchFamily="50" charset="-128"/>
                          <a:ea typeface="BIZ UDPゴシック" panose="020B0400000000000000" pitchFamily="50" charset="-128"/>
                        </a:rPr>
                        <a:t>関西支部の移転・入居</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r>
                        <a:rPr lang="ja-JP" altLang="en-US" sz="1200" b="1" dirty="0">
                          <a:solidFill>
                            <a:schemeClr val="tx1"/>
                          </a:solidFill>
                          <a:latin typeface="BIZ UDPゴシック" panose="020B0400000000000000" pitchFamily="50" charset="-128"/>
                          <a:ea typeface="BIZ UDPゴシック" panose="020B0400000000000000" pitchFamily="50" charset="-128"/>
                        </a:rPr>
                        <a:t>□再生医療の社会受容性の向上</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100" dirty="0">
                          <a:solidFill>
                            <a:schemeClr val="tx1"/>
                          </a:solidFill>
                          <a:latin typeface="BIZ UDPゴシック" panose="020B0400000000000000" pitchFamily="50" charset="-128"/>
                          <a:ea typeface="BIZ UDPゴシック" panose="020B0400000000000000" pitchFamily="50" charset="-128"/>
                        </a:rPr>
                        <a:t>▶国内外でのイベントやビジネス交流により</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Pゴシック" panose="020B0400000000000000" pitchFamily="50" charset="-128"/>
                          <a:ea typeface="BIZ UDPゴシック" panose="020B0400000000000000" pitchFamily="50" charset="-128"/>
                        </a:rPr>
                        <a:t>大阪の再生医療を発信</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　未来の医療 </a:t>
                      </a:r>
                      <a:r>
                        <a:rPr lang="en-US" altLang="ja-JP" sz="1100" dirty="0">
                          <a:solidFill>
                            <a:schemeClr val="tx1"/>
                          </a:solidFill>
                          <a:latin typeface="BIZ UDPゴシック" panose="020B0400000000000000" pitchFamily="50" charset="-128"/>
                          <a:ea typeface="BIZ UDPゴシック" panose="020B0400000000000000" pitchFamily="50" charset="-128"/>
                        </a:rPr>
                        <a:t>EXPO </a:t>
                      </a:r>
                      <a:r>
                        <a:rPr lang="ja-JP" altLang="en-US" sz="1100" dirty="0">
                          <a:solidFill>
                            <a:schemeClr val="tx1"/>
                          </a:solidFill>
                          <a:latin typeface="BIZ UDPゴシック" panose="020B0400000000000000" pitchFamily="50" charset="-128"/>
                          <a:ea typeface="BIZ UDPゴシック" panose="020B0400000000000000" pitchFamily="50" charset="-128"/>
                        </a:rPr>
                        <a:t>、国際見本市「</a:t>
                      </a:r>
                      <a:r>
                        <a:rPr lang="en-US" altLang="ja-JP" sz="1100" dirty="0">
                          <a:solidFill>
                            <a:schemeClr val="tx1"/>
                          </a:solidFill>
                          <a:latin typeface="BIZ UDPゴシック" panose="020B0400000000000000" pitchFamily="50" charset="-128"/>
                          <a:ea typeface="BIZ UDPゴシック" panose="020B0400000000000000" pitchFamily="50" charset="-128"/>
                        </a:rPr>
                        <a:t>Japan</a:t>
                      </a:r>
                      <a:r>
                        <a:rPr lang="ja-JP" altLang="en-US" sz="1100" dirty="0">
                          <a:solidFill>
                            <a:schemeClr val="tx1"/>
                          </a:solidFill>
                          <a:latin typeface="BIZ UDPゴシック" panose="020B0400000000000000" pitchFamily="50" charset="-128"/>
                          <a:ea typeface="BIZ UDPゴシック" panose="020B0400000000000000" pitchFamily="50" charset="-128"/>
                        </a:rPr>
                        <a:t>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100" dirty="0">
                          <a:solidFill>
                            <a:schemeClr val="tx1"/>
                          </a:solidFill>
                          <a:latin typeface="BIZ UDPゴシック" panose="020B0400000000000000" pitchFamily="50" charset="-128"/>
                          <a:ea typeface="BIZ UDPゴシック" panose="020B0400000000000000" pitchFamily="50" charset="-128"/>
                        </a:rPr>
                        <a:t>　</a:t>
                      </a:r>
                      <a:r>
                        <a:rPr lang="en-US" altLang="ja-JP" sz="1100" dirty="0">
                          <a:solidFill>
                            <a:schemeClr val="tx1"/>
                          </a:solidFill>
                          <a:latin typeface="BIZ UDPゴシック" panose="020B0400000000000000" pitchFamily="50" charset="-128"/>
                          <a:ea typeface="BIZ UDPゴシック" panose="020B0400000000000000" pitchFamily="50" charset="-128"/>
                        </a:rPr>
                        <a:t>Health</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ea typeface="BIZ UDPゴシック"/>
                        </a:rPr>
                        <a:t>世界最大のバイオ見本市</a:t>
                      </a:r>
                      <a:endParaRPr lang="en-US" altLang="ja-JP" sz="1100" dirty="0">
                        <a:solidFill>
                          <a:schemeClr val="tx1"/>
                        </a:solidFill>
                        <a:ea typeface="BIZ UDPゴシック"/>
                      </a:endParaRPr>
                    </a:p>
                    <a:p>
                      <a:r>
                        <a:rPr lang="ja-JP" altLang="en-US" sz="1100" dirty="0">
                          <a:solidFill>
                            <a:schemeClr val="tx1"/>
                          </a:solidFill>
                          <a:ea typeface="BIZ UDPゴシック"/>
                        </a:rPr>
                        <a:t>　</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BIO International Convention</a:t>
                      </a: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ea typeface="BIZ UDPゴシック"/>
                        </a:rPr>
                        <a:t>等</a:t>
                      </a:r>
                      <a:endParaRPr lang="en-US" altLang="ja-JP" sz="1100" dirty="0">
                        <a:solidFill>
                          <a:schemeClr val="tx1"/>
                        </a:solidFill>
                        <a:ea typeface="BIZ UDPゴシック"/>
                      </a:endParaRPr>
                    </a:p>
                    <a:p>
                      <a:pPr marL="0" indent="0" algn="l" defTabSz="443194">
                        <a:lnSpc>
                          <a:spcPct val="100000"/>
                        </a:lnSpc>
                        <a:spcBef>
                          <a:spcPts val="0"/>
                        </a:spcBef>
                        <a:spcAft>
                          <a:spcPts val="0"/>
                        </a:spcAft>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□再生医療の実装化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・経済界をはじめオール関西で具体的な実装化</a:t>
                      </a:r>
                      <a:r>
                        <a:rPr kumimoji="1" lang="ja-JP" altLang="en-US" sz="1050" b="0" i="0" u="none" strike="noStrike" kern="1200" cap="none" spc="0" normalizeH="0" baseline="0" noProof="0" dirty="0">
                          <a:ln>
                            <a:noFill/>
                          </a:ln>
                          <a:solidFill>
                            <a:schemeClr val="tx1"/>
                          </a:solidFill>
                          <a:effectLst/>
                          <a:uLnTx/>
                          <a:uFillTx/>
                          <a:latin typeface="BIZ UDPゴシック"/>
                          <a:ea typeface="BIZ UDPゴシック" panose="020B0400000000000000" pitchFamily="50" charset="-128"/>
                          <a:cs typeface="+mn-cs"/>
                        </a:rPr>
                        <a:t>に向けた一気通貫での伴走支援</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を重点的に実施</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□再生医療推進エコシステムの構築</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iPS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細胞の製造技術等の社会実装の促進に向け</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CDMO</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人材などの供給不足が課題であるため、</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における</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CDMO</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機能を支える人材を育成</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・万博を通じて得た国内外関係者とのビジネス展開、</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における海外クラスターとの連携促進による、グローバルネットワークの構築</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・大阪・関西の各拠点の特色を活かし、分野を超えた共創の仕組みを構築し、国内外の企業を巻き込んだ共創プロジェクトを創出</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□スタートアップエコシステムの構築</a:t>
                      </a: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・再生医療等の産業化に必要不可欠なスタートアップの創出に</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向け、起業家の育成を支援</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・産学連携や企業連携によるオープンイノベーションを通じて、</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Nakanoshima</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Qross</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に投資やヒト・モノを呼び込むことで、グローバルに活躍するライフサイエンス分野のスタートアップを創出</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□再生医療の社会受容性のさらなる向上に向けた情報</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発信</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lgn="l">
                        <a:lnSpc>
                          <a:spcPct val="100000"/>
                        </a:lnSpc>
                        <a:spcBef>
                          <a:spcPts val="0"/>
                        </a:spcBef>
                        <a:spcAft>
                          <a:spcPts val="0"/>
                        </a:spcAft>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a:t>
                      </a:r>
                      <a:r>
                        <a:rPr kumimoji="1" lang="en-US" altLang="ja-JP" sz="1050" b="0" dirty="0" err="1">
                          <a:solidFill>
                            <a:schemeClr val="tx1"/>
                          </a:solidFill>
                          <a:latin typeface="BIZ UDPゴシック" panose="020B0400000000000000" pitchFamily="50" charset="-128"/>
                          <a:ea typeface="BIZ UDPゴシック" panose="020B0400000000000000" pitchFamily="50" charset="-128"/>
                        </a:rPr>
                        <a:t>iPS</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 Cells for the Future</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」の一部を万博の理念を</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継承するレガシーとして</a:t>
                      </a:r>
                      <a:r>
                        <a:rPr lang="en-US" altLang="ja-JP" sz="105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050" b="0" dirty="0">
                          <a:solidFill>
                            <a:schemeClr val="tx1"/>
                          </a:solidFill>
                          <a:latin typeface="BIZ UDPゴシック" panose="020B0400000000000000" pitchFamily="50" charset="-128"/>
                          <a:ea typeface="BIZ UDPゴシック" panose="020B0400000000000000" pitchFamily="50" charset="-128"/>
                        </a:rPr>
                        <a:t> </a:t>
                      </a:r>
                      <a:r>
                        <a:rPr lang="en-US" altLang="ja-JP" sz="1050" b="0" dirty="0" err="1">
                          <a:solidFill>
                            <a:schemeClr val="tx1"/>
                          </a:solidFill>
                          <a:latin typeface="BIZ UDPゴシック" panose="020B0400000000000000" pitchFamily="50" charset="-128"/>
                          <a:ea typeface="BIZ UDPゴシック" panose="020B0400000000000000" pitchFamily="50" charset="-128"/>
                        </a:rPr>
                        <a:t>Qross</a:t>
                      </a:r>
                      <a:r>
                        <a:rPr lang="ja-JP" altLang="en-US" sz="1050" b="0" dirty="0">
                          <a:solidFill>
                            <a:schemeClr val="tx1"/>
                          </a:solidFill>
                          <a:latin typeface="BIZ UDPゴシック" panose="020B0400000000000000" pitchFamily="50" charset="-128"/>
                          <a:ea typeface="BIZ UDPゴシック" panose="020B0400000000000000" pitchFamily="50" charset="-128"/>
                        </a:rPr>
                        <a:t>に移設</a:t>
                      </a:r>
                      <a:endParaRPr lang="en-US" altLang="ja-JP" sz="1050" b="0" dirty="0">
                        <a:solidFill>
                          <a:schemeClr val="tx1"/>
                        </a:solidFill>
                        <a:latin typeface="BIZ UDPゴシック" panose="020B0400000000000000" pitchFamily="50" charset="-128"/>
                        <a:ea typeface="BIZ UDPゴシック" panose="020B0400000000000000" pitchFamily="50" charset="-128"/>
                      </a:endParaRPr>
                    </a:p>
                    <a:p>
                      <a:pPr marL="93663" indent="-93663" algn="l">
                        <a:lnSpc>
                          <a:spcPct val="100000"/>
                        </a:lnSpc>
                        <a:spcBef>
                          <a:spcPts val="0"/>
                        </a:spcBef>
                        <a:spcAft>
                          <a:spcPts val="0"/>
                        </a:spcAft>
                      </a:pPr>
                      <a:r>
                        <a:rPr lang="ja-JP" altLang="en-US" sz="1050" b="0" dirty="0">
                          <a:solidFill>
                            <a:schemeClr val="tx1"/>
                          </a:solidFill>
                          <a:latin typeface="BIZ UDPゴシック" panose="020B0400000000000000" pitchFamily="50" charset="-128"/>
                          <a:ea typeface="BIZ UDPゴシック" panose="020B0400000000000000" pitchFamily="50" charset="-128"/>
                        </a:rPr>
                        <a:t>　（令和７年</a:t>
                      </a:r>
                      <a:r>
                        <a:rPr lang="en-US" altLang="ja-JP" sz="1050" b="0" dirty="0">
                          <a:solidFill>
                            <a:schemeClr val="tx1"/>
                          </a:solidFill>
                          <a:latin typeface="BIZ UDPゴシック" panose="020B0400000000000000" pitchFamily="50" charset="-128"/>
                          <a:ea typeface="BIZ UDPゴシック" panose="020B0400000000000000" pitchFamily="50" charset="-128"/>
                        </a:rPr>
                        <a:t>12</a:t>
                      </a:r>
                      <a:r>
                        <a:rPr lang="ja-JP" altLang="en-US" sz="1050" b="0" dirty="0">
                          <a:solidFill>
                            <a:schemeClr val="tx1"/>
                          </a:solidFill>
                          <a:latin typeface="BIZ UDPゴシック" panose="020B0400000000000000" pitchFamily="50" charset="-128"/>
                          <a:ea typeface="BIZ UDPゴシック" panose="020B0400000000000000" pitchFamily="50" charset="-128"/>
                        </a:rPr>
                        <a:t>月移設）</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・ポスト</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GSE</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の開催により、国内外に継続的に発信</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WHX</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World Health Expo</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050" strike="noStrike" dirty="0">
                          <a:solidFill>
                            <a:schemeClr val="tx1"/>
                          </a:solidFill>
                          <a:latin typeface="BIZ UDPゴシック" panose="020B0400000000000000" pitchFamily="50" charset="-128"/>
                          <a:ea typeface="BIZ UDPゴシック" panose="020B0400000000000000" pitchFamily="50" charset="-128"/>
                        </a:rPr>
                        <a:t> Osaka</a:t>
                      </a:r>
                      <a:r>
                        <a:rPr lang="ja-JP" altLang="en-US" sz="1050" strike="noStrike" dirty="0">
                          <a:solidFill>
                            <a:schemeClr val="tx1"/>
                          </a:solidFill>
                          <a:latin typeface="BIZ UDPゴシック" panose="020B0400000000000000" pitchFamily="50" charset="-128"/>
                          <a:ea typeface="BIZ UDPゴシック" panose="020B0400000000000000" pitchFamily="50" charset="-128"/>
                        </a:rPr>
                        <a:t>」の開催や万博でできた海外ミッション団の受け入れ等を通じたライフサイエンスネットワークの強化</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□ライフサイエンス・ヘルスケア分野における国際会議の開催</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・保健医療分野に関する各国の知見の共有や参加者の対話等を通じて、「いのち輝く」持続可能な国際社会を共創</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するとともに関連ビジネス及び産業の集積と成長を促進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77800" indent="-177800" algn="l">
                        <a:lnSpc>
                          <a:spcPct val="100000"/>
                        </a:lnSpc>
                        <a:spcBef>
                          <a:spcPts val="0"/>
                        </a:spcBef>
                        <a:spcAft>
                          <a:spcPts val="0"/>
                        </a:spcAft>
                      </a:pP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大阪の再生医療分野への世界からの人材確保や資金の獲得</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□外資系企業・研究所の集積</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再生医療を中心とするライフサイエンス分野を成長の柱として新たな価値を発信するとともに、大阪・関西万博を契機に、健康・医療分野で世界に貢献することをめざし、各施策を進めたところ。今後も再生医療の普及・産業化をさらに推し進め、認知度のさらなる向上を図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スライド番号プレースホルダー 1">
            <a:extLst>
              <a:ext uri="{FF2B5EF4-FFF2-40B4-BE49-F238E27FC236}">
                <a16:creationId xmlns:a16="http://schemas.microsoft.com/office/drawing/2014/main" id="{3AA372BF-2FDD-4103-8DB6-D6CF8F73CB60}"/>
              </a:ext>
            </a:extLst>
          </p:cNvPr>
          <p:cNvSpPr>
            <a:spLocks noGrp="1"/>
          </p:cNvSpPr>
          <p:nvPr>
            <p:ph type="sldNum" sz="quarter" idx="12"/>
          </p:nvPr>
        </p:nvSpPr>
        <p:spPr/>
        <p:txBody>
          <a:bodyPr/>
          <a:lstStyle/>
          <a:p>
            <a:fld id="{29F2EF1E-626E-4657-9017-205445D3C8E1}" type="slidenum">
              <a:rPr kumimoji="1" lang="ja-JP" altLang="en-US" smtClean="0"/>
              <a:t>6</a:t>
            </a:fld>
            <a:endParaRPr kumimoji="1" lang="ja-JP" altLang="en-US" dirty="0"/>
          </a:p>
        </p:txBody>
      </p:sp>
    </p:spTree>
    <p:extLst>
      <p:ext uri="{BB962C8B-B14F-4D97-AF65-F5344CB8AC3E}">
        <p14:creationId xmlns:p14="http://schemas.microsoft.com/office/powerpoint/2010/main" val="4268519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547014156"/>
              </p:ext>
            </p:extLst>
          </p:nvPr>
        </p:nvGraphicFramePr>
        <p:xfrm>
          <a:off x="250398" y="919535"/>
          <a:ext cx="9587042" cy="5940933"/>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2935511">
                  <a:extLst>
                    <a:ext uri="{9D8B030D-6E8A-4147-A177-3AD203B41FA5}">
                      <a16:colId xmlns:a16="http://schemas.microsoft.com/office/drawing/2014/main" val="2895380761"/>
                    </a:ext>
                  </a:extLst>
                </a:gridCol>
                <a:gridCol w="4156734">
                  <a:extLst>
                    <a:ext uri="{9D8B030D-6E8A-4147-A177-3AD203B41FA5}">
                      <a16:colId xmlns:a16="http://schemas.microsoft.com/office/drawing/2014/main" val="925580270"/>
                    </a:ext>
                  </a:extLst>
                </a:gridCol>
              </a:tblGrid>
              <a:tr h="5940933">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□大阪ウィーク開催によるにぎわい創出</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pPr marL="92075" indent="-92075"/>
                      <a:r>
                        <a:rPr lang="ja-JP" altLang="en-US" sz="1100" b="0" dirty="0">
                          <a:solidFill>
                            <a:schemeClr val="tx1"/>
                          </a:solidFill>
                          <a:latin typeface="BIZ UDPゴシック" panose="020B0400000000000000" pitchFamily="50" charset="-128"/>
                          <a:ea typeface="BIZ UDPゴシック" panose="020B0400000000000000" pitchFamily="50" charset="-128"/>
                        </a:rPr>
                        <a:t>▶府内市町村とともに、万博会期中の春・夏・秋の３期（計</a:t>
                      </a:r>
                      <a:r>
                        <a:rPr lang="en-US" altLang="ja-JP" sz="1100" b="0" dirty="0">
                          <a:solidFill>
                            <a:schemeClr val="tx1"/>
                          </a:solidFill>
                          <a:latin typeface="BIZ UDPゴシック" panose="020B0400000000000000" pitchFamily="50" charset="-128"/>
                          <a:ea typeface="BIZ UDPゴシック" panose="020B0400000000000000" pitchFamily="50" charset="-128"/>
                        </a:rPr>
                        <a:t>35</a:t>
                      </a:r>
                      <a:r>
                        <a:rPr lang="ja-JP" altLang="en-US" sz="1100" b="0" dirty="0">
                          <a:solidFill>
                            <a:schemeClr val="tx1"/>
                          </a:solidFill>
                          <a:latin typeface="BIZ UDPゴシック" panose="020B0400000000000000" pitchFamily="50" charset="-128"/>
                          <a:ea typeface="BIZ UDPゴシック" panose="020B0400000000000000" pitchFamily="50" charset="-128"/>
                        </a:rPr>
                        <a:t>日間）にわたり「祭」をテーマに万博会場内で大阪の魅力を発信する様々なイベントを開催、国内外から約</a:t>
                      </a:r>
                      <a:r>
                        <a:rPr lang="en-US" altLang="ja-JP" sz="1100" b="0" dirty="0">
                          <a:solidFill>
                            <a:schemeClr val="tx1"/>
                          </a:solidFill>
                          <a:latin typeface="BIZ UDPゴシック" panose="020B0400000000000000" pitchFamily="50" charset="-128"/>
                          <a:ea typeface="BIZ UDPゴシック" panose="020B0400000000000000" pitchFamily="50" charset="-128"/>
                        </a:rPr>
                        <a:t>56.3</a:t>
                      </a:r>
                      <a:r>
                        <a:rPr lang="ja-JP" altLang="en-US" sz="1100" b="0" dirty="0">
                          <a:solidFill>
                            <a:schemeClr val="tx1"/>
                          </a:solidFill>
                          <a:latin typeface="BIZ UDPゴシック" panose="020B0400000000000000" pitchFamily="50" charset="-128"/>
                          <a:ea typeface="BIZ UDPゴシック" panose="020B0400000000000000" pitchFamily="50" charset="-128"/>
                        </a:rPr>
                        <a:t>万人が来場、大阪各地の魅力を発信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182563" indent="-182563"/>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ja-JP" altLang="en-US" sz="1200" b="1" dirty="0">
                          <a:solidFill>
                            <a:schemeClr val="tx1"/>
                          </a:solidFill>
                          <a:latin typeface="BIZ UDゴシック" panose="020B0400000000000000" pitchFamily="49" charset="-128"/>
                          <a:ea typeface="BIZ UDゴシック" panose="020B0400000000000000" pitchFamily="49" charset="-128"/>
                        </a:rPr>
                        <a:t>魅力的なコンテンツの創出による</a:t>
                      </a:r>
                      <a:br>
                        <a:rPr kumimoji="1" lang="en-US" altLang="ja-JP" sz="1200" b="1" dirty="0">
                          <a:solidFill>
                            <a:schemeClr val="tx1"/>
                          </a:solidFill>
                          <a:latin typeface="BIZ UDゴシック" panose="020B0400000000000000" pitchFamily="49" charset="-128"/>
                          <a:ea typeface="BIZ UDゴシック" panose="020B0400000000000000" pitchFamily="49" charset="-128"/>
                        </a:rPr>
                      </a:br>
                      <a:r>
                        <a:rPr kumimoji="1" lang="ja-JP" altLang="en-US" sz="1200" b="1" dirty="0">
                          <a:solidFill>
                            <a:schemeClr val="tx1"/>
                          </a:solidFill>
                          <a:latin typeface="BIZ UDゴシック" panose="020B0400000000000000" pitchFamily="49" charset="-128"/>
                          <a:ea typeface="BIZ UDゴシック" panose="020B0400000000000000" pitchFamily="49" charset="-128"/>
                        </a:rPr>
                        <a:t>にぎわい創出</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pPr marL="92075" indent="-92075"/>
                      <a:r>
                        <a:rPr lang="ja-JP" altLang="en-US" sz="1100" b="0" dirty="0">
                          <a:solidFill>
                            <a:schemeClr val="tx1"/>
                          </a:solidFill>
                          <a:latin typeface="BIZ UDPゴシック" panose="020B0400000000000000" pitchFamily="50" charset="-128"/>
                          <a:ea typeface="BIZ UDPゴシック" panose="020B0400000000000000" pitchFamily="50" charset="-128"/>
                        </a:rPr>
                        <a:t>▶府内の大型集客施設等において、大規模</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イベントや、来阪する国内外からの観光客等にエンターテインメントコンテンツを提供</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する取組等を実施</a:t>
                      </a:r>
                      <a:r>
                        <a:rPr lang="ja-JP" altLang="en-US" sz="1100" dirty="0">
                          <a:solidFill>
                            <a:schemeClr val="tx1"/>
                          </a:solidFill>
                          <a:latin typeface="BIZ UDゴシック" panose="020B0400000000000000" pitchFamily="49" charset="-128"/>
                          <a:ea typeface="BIZ UDゴシック" panose="020B0400000000000000" pitchFamily="49" charset="-128"/>
                        </a:rPr>
                        <a:t>することで、大阪の</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さらなるにぎわいづくりに寄与</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182563" marR="0" lvl="0" indent="-182563" algn="l" defTabSz="914400" rtl="0" eaLnBrk="0" fontAlgn="base" latinLnBrk="0" hangingPunct="0">
                        <a:lnSpc>
                          <a:spcPct val="100000"/>
                        </a:lnSpc>
                        <a:spcBef>
                          <a:spcPct val="0"/>
                        </a:spcBef>
                        <a:spcAft>
                          <a:spcPct val="0"/>
                        </a:spcAft>
                        <a:buClrTx/>
                        <a:buSzTx/>
                        <a:buFontTx/>
                        <a:buNone/>
                        <a:tabLst/>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e</a:t>
                      </a:r>
                      <a:r>
                        <a:rPr lang="ja-JP" altLang="en-US" sz="1200" b="1" dirty="0">
                          <a:solidFill>
                            <a:schemeClr val="tx1"/>
                          </a:solidFill>
                          <a:latin typeface="BIZ UDPゴシック" panose="020B0400000000000000" pitchFamily="50" charset="-128"/>
                          <a:ea typeface="BIZ UDPゴシック" panose="020B0400000000000000" pitchFamily="50" charset="-128"/>
                        </a:rPr>
                        <a:t>スポーツの魅力発信と産業基盤の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構築</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府民向けイベント開催によるeスポーツの</a:t>
                      </a:r>
                      <a:br>
                        <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魅力発信</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と関係人口増加の促進 </a:t>
                      </a:r>
                    </a:p>
                    <a:p>
                      <a:pPr marL="92075" marR="0" lvl="0" indent="-92075" algn="l" defTabSz="914400" rtl="0" eaLnBrk="0" fontAlgn="base" latinLnBrk="0" hangingPunct="0">
                        <a:lnSpc>
                          <a:spcPct val="100000"/>
                        </a:lnSpc>
                        <a:spcBef>
                          <a:spcPct val="0"/>
                        </a:spcBef>
                        <a:spcAft>
                          <a:spcPct val="0"/>
                        </a:spcAft>
                        <a:buClrTx/>
                        <a:buSzTx/>
                        <a:buFontTx/>
                        <a:buNone/>
                        <a:tabLst/>
                      </a:pP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eスポーツを活用した新たな取組展開に</a:t>
                      </a:r>
                      <a:br>
                        <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向けた機運醸成と</a:t>
                      </a:r>
                      <a:r>
                        <a:rPr lang="ja-JP" altLang="en-US" sz="1100" dirty="0">
                          <a:solidFill>
                            <a:schemeClr val="tx1"/>
                          </a:solidFill>
                          <a:latin typeface="BIZ UDPゴシック" panose="020B0400000000000000" pitchFamily="50" charset="-128"/>
                          <a:ea typeface="BIZ UDPゴシック" panose="020B0400000000000000" pitchFamily="50" charset="-128"/>
                        </a:rPr>
                        <a:t>基盤構築</a:t>
                      </a:r>
                      <a:endParaRPr kumimoji="0" lang="ja-JP"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□水都大阪の魅力を国内外に発信</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▶水と光を活かした景観の創出や水の回廊を活かした舟運の利用促進など、万博のインパクトを活用して水辺・水上の魅力創出・にぎわいづくりを推進することで、水都大阪の魅力を発信</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2563" marR="0" lvl="0" indent="-182563"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□大阪の個性を活かした世界水準のエンターテインメントの創出</a:t>
                      </a:r>
                      <a:endParaRPr kumimoji="1" lang="en-US" altLang="ja-JP" sz="1200" b="1" i="0" u="none" strike="sng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・御堂筋で非日常的なイベントを実施、世界を惹きつけるキラー</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コンテンツを創出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・食や大型誘客促進イベントなどの新たなコンテンツの創出</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ナイトコンテンツ</a:t>
                      </a:r>
                      <a:r>
                        <a:rPr kumimoji="1" lang="ja-JP" altLang="en-US" sz="1200" b="1" i="0" u="none" strike="noStrike" noProof="0" dirty="0">
                          <a:solidFill>
                            <a:schemeClr val="tx1"/>
                          </a:solidFill>
                          <a:latin typeface="BIZ UDPゴシック" panose="020B0400000000000000" pitchFamily="50" charset="-128"/>
                          <a:ea typeface="BIZ UDPゴシック"/>
                        </a:rPr>
                        <a:t>の充実・定着化　</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・大阪・光の饗宴などのナイトコンテンツの充実</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・夜間公演等を実施する事業者への支援による大阪のナイトカルチャーの発掘・創出 </a:t>
                      </a:r>
                      <a:endParaRPr kumimoji="1" lang="en-US" altLang="ja-JP" sz="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e</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スポーツの大阪ブランド確立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・世界大会誘致を促進し、継続的な開催を実現</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kumimoji="1" lang="en-US" altLang="ja-JP" sz="1100" dirty="0">
                          <a:solidFill>
                            <a:schemeClr val="tx1"/>
                          </a:solidFill>
                          <a:latin typeface="BIZ UDPゴシック" panose="020B0400000000000000" pitchFamily="50" charset="-128"/>
                          <a:ea typeface="BIZ UDPゴシック" panose="020B0400000000000000" pitchFamily="50" charset="-128"/>
                        </a:rPr>
                        <a:t>e</a:t>
                      </a:r>
                      <a:r>
                        <a:rPr kumimoji="1" lang="ja-JP" altLang="en-US" sz="1100" dirty="0">
                          <a:solidFill>
                            <a:schemeClr val="tx1"/>
                          </a:solidFill>
                          <a:latin typeface="BIZ UDPゴシック" panose="020B0400000000000000" pitchFamily="50" charset="-128"/>
                          <a:ea typeface="BIZ UDPゴシック" panose="020B0400000000000000" pitchFamily="50" charset="-128"/>
                        </a:rPr>
                        <a:t>スポーツを活用した新たなエンターテインメントコンテンツの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創出及び関連産業の拡大</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r>
                        <a:rPr lang="ja-JP" altLang="en-US" sz="1200" b="1" i="0" u="none" strike="noStrike" noProof="0" dirty="0">
                          <a:solidFill>
                            <a:schemeClr val="tx1"/>
                          </a:solidFill>
                          <a:latin typeface="BIZ UDPゴシック" panose="020B0400000000000000" pitchFamily="50" charset="-128"/>
                          <a:ea typeface="BIZ UDPゴシック"/>
                        </a:rPr>
                        <a:t>□観光地域づくりを支える人材の確保・育成</a:t>
                      </a:r>
                      <a:endParaRPr lang="en-US" altLang="ja-JP" sz="1200" b="1" i="0" u="none" strike="noStrike" noProof="0" dirty="0">
                        <a:solidFill>
                          <a:schemeClr val="tx1"/>
                        </a:solidFill>
                        <a:latin typeface="BIZ UDPゴシック" panose="020B0400000000000000" pitchFamily="50" charset="-128"/>
                        <a:ea typeface="BIZ UDPゴシック"/>
                      </a:endParaRPr>
                    </a:p>
                    <a:p>
                      <a:pPr marL="92075" lvl="0" indent="-92075">
                        <a:buNone/>
                      </a:pPr>
                      <a:r>
                        <a:rPr lang="ja-JP" altLang="en-US" sz="1100" b="0" i="0" u="none" strike="noStrike" noProof="0" dirty="0">
                          <a:solidFill>
                            <a:schemeClr val="tx1"/>
                          </a:solidFill>
                          <a:latin typeface="BIZ UDPゴシック" panose="020B0400000000000000" pitchFamily="50" charset="-128"/>
                          <a:ea typeface="BIZ UDPゴシック"/>
                        </a:rPr>
                        <a:t>・大阪らしいおもてなしや国際的・経営的な視点を備えた観光</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人材の確保・育成に向けた調査研究事業を実施</a:t>
                      </a:r>
                      <a:endParaRPr lang="en-US" altLang="ja-JP" sz="1100" b="0" i="0" u="none" strike="noStrike" noProof="0" dirty="0">
                        <a:solidFill>
                          <a:schemeClr val="tx1"/>
                        </a:solidFill>
                        <a:latin typeface="BIZ UDPゴシック" panose="020B0400000000000000" pitchFamily="50" charset="-128"/>
                        <a:ea typeface="BIZ UDPゴシック"/>
                      </a:endParaRPr>
                    </a:p>
                    <a:p>
                      <a:pPr marL="92075" lvl="0" indent="-92075">
                        <a:buNone/>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r>
                        <a:rPr lang="ja-JP" altLang="en-US" sz="1200" b="1" i="0" u="none" strike="noStrike" noProof="0" dirty="0">
                          <a:solidFill>
                            <a:schemeClr val="tx1"/>
                          </a:solidFill>
                          <a:latin typeface="BIZ UDPゴシック" panose="020B0400000000000000" pitchFamily="50" charset="-128"/>
                          <a:ea typeface="BIZ UDPゴシック"/>
                        </a:rPr>
                        <a:t>□大阪湾を活用した広域周遊の実現</a:t>
                      </a:r>
                      <a:endParaRPr lang="en-US" altLang="ja-JP" sz="1200" b="1" i="0" u="none" strike="noStrike" noProof="0" dirty="0">
                        <a:solidFill>
                          <a:schemeClr val="tx1"/>
                        </a:solidFill>
                        <a:latin typeface="BIZ UDPゴシック" panose="020B0400000000000000" pitchFamily="50" charset="-128"/>
                        <a:ea typeface="BIZ UDPゴシック"/>
                      </a:endParaRPr>
                    </a:p>
                    <a:p>
                      <a:pPr lvl="0">
                        <a:buNone/>
                      </a:pPr>
                      <a:endParaRPr lang="en-US" altLang="ja-JP" sz="11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□水の回廊のさらなる活性化、水都大阪の魅力向上</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・万博を契機に実施した八軒家浜の噴水ショーなどを万博のレガシーとして継続</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・水辺のライトアップ施設リニューアルによる夜間景観の充実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・ナイトクルーズによる舟運の活性化</a:t>
                      </a:r>
                      <a:endParaRPr kumimoji="1" lang="ja-JP" altLang="en-US" sz="2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・中之島</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GATE</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サウスピアの魅力づくり</a:t>
                      </a:r>
                      <a:endParaRPr lang="en-US" altLang="ja-JP" sz="1200" b="1" i="0" u="none" strike="noStrike" noProof="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endParaRPr kumimoji="1" lang="en-US" altLang="ja-JP" sz="6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400" dirty="0">
                          <a:solidFill>
                            <a:schemeClr val="tx1"/>
                          </a:solidFill>
                          <a:latin typeface="BIZ UDPゴシック" panose="020B0400000000000000" pitchFamily="50" charset="-128"/>
                          <a:ea typeface="BIZ UDPゴシック"/>
                        </a:rPr>
                        <a:t>◆国への要望事項</a:t>
                      </a:r>
                      <a:endParaRPr kumimoji="1" lang="en-US" altLang="ja-JP" sz="1400" dirty="0">
                        <a:solidFill>
                          <a:schemeClr val="tx1"/>
                        </a:solidFill>
                        <a:latin typeface="BIZ UDPゴシック" panose="020B0400000000000000" pitchFamily="50" charset="-128"/>
                        <a:ea typeface="BIZ UDPゴシック"/>
                      </a:endParaRPr>
                    </a:p>
                    <a:p>
                      <a:pPr marL="92075" indent="-92075"/>
                      <a:r>
                        <a:rPr kumimoji="1" lang="ja-JP" altLang="en-US" sz="1100" dirty="0">
                          <a:solidFill>
                            <a:schemeClr val="tx1"/>
                          </a:solidFill>
                          <a:latin typeface="BIZ UDPゴシック" panose="020B0400000000000000" pitchFamily="50" charset="-128"/>
                          <a:ea typeface="BIZ UDPゴシック" panose="020B0400000000000000" pitchFamily="50" charset="-128"/>
                        </a:rPr>
                        <a:t>・世界に発信できる大阪の魅力を活かした新たなコンテンツを</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創出するための支援の充実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・オーバーツーリズム未然防止等の環境整備に必要な支援の充実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観光産業や文化・芸術活動等の活性化に向け、大阪・関西万博を呼び水に、食、歴史、文化など、大阪・関西が持つ多彩な観光資源を発信。</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2" name="テキスト ボックス 1">
            <a:extLst>
              <a:ext uri="{FF2B5EF4-FFF2-40B4-BE49-F238E27FC236}">
                <a16:creationId xmlns:a16="http://schemas.microsoft.com/office/drawing/2014/main" id="{E407E23F-306D-459A-BAD8-E3AC8BDB33FF}"/>
              </a:ext>
            </a:extLst>
          </p:cNvPr>
          <p:cNvSpPr txBox="1"/>
          <p:nvPr/>
        </p:nvSpPr>
        <p:spPr>
          <a:xfrm>
            <a:off x="180309" y="6920230"/>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
        <p:nvSpPr>
          <p:cNvPr id="3" name="スライド番号プレースホルダー 2">
            <a:extLst>
              <a:ext uri="{FF2B5EF4-FFF2-40B4-BE49-F238E27FC236}">
                <a16:creationId xmlns:a16="http://schemas.microsoft.com/office/drawing/2014/main" id="{5F7AF746-1687-45A3-B616-61870B77156A}"/>
              </a:ext>
            </a:extLst>
          </p:cNvPr>
          <p:cNvSpPr>
            <a:spLocks noGrp="1"/>
          </p:cNvSpPr>
          <p:nvPr>
            <p:ph type="sldNum" sz="quarter" idx="12"/>
          </p:nvPr>
        </p:nvSpPr>
        <p:spPr>
          <a:xfrm>
            <a:off x="7812437" y="6844124"/>
            <a:ext cx="2268141" cy="383297"/>
          </a:xfrm>
        </p:spPr>
        <p:txBody>
          <a:bodyPr/>
          <a:lstStyle/>
          <a:p>
            <a:fld id="{29F2EF1E-626E-4657-9017-205445D3C8E1}" type="slidenum">
              <a:rPr kumimoji="1" lang="ja-JP" altLang="en-US" smtClean="0"/>
              <a:t>60</a:t>
            </a:fld>
            <a:endParaRPr kumimoji="1" lang="ja-JP" altLang="en-US" dirty="0"/>
          </a:p>
        </p:txBody>
      </p:sp>
    </p:spTree>
    <p:extLst>
      <p:ext uri="{BB962C8B-B14F-4D97-AF65-F5344CB8AC3E}">
        <p14:creationId xmlns:p14="http://schemas.microsoft.com/office/powerpoint/2010/main" val="3083495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0A472021-AB2F-4A05-BB3C-93571006C8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05135" y="4632200"/>
            <a:ext cx="1497216" cy="998144"/>
          </a:xfrm>
          <a:prstGeom prst="rect">
            <a:avLst/>
          </a:prstGeom>
        </p:spPr>
      </p:pic>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25983"/>
            <a:ext cx="267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10" y="868991"/>
            <a:ext cx="2047076"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180309" y="2148486"/>
            <a:ext cx="2047077" cy="28757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49543" y="1362850"/>
            <a:ext cx="9271438" cy="70978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府内市町村とともに、万博会期中の春・夏・秋の３期（計</a:t>
            </a:r>
            <a:r>
              <a:rPr lang="en-US" altLang="ja-JP" sz="1400" dirty="0">
                <a:solidFill>
                  <a:schemeClr val="tx1"/>
                </a:solidFill>
                <a:latin typeface="BIZ UDゴシック" panose="020B0400000000000000" pitchFamily="49" charset="-128"/>
                <a:ea typeface="BIZ UDゴシック" panose="020B0400000000000000" pitchFamily="49" charset="-128"/>
              </a:rPr>
              <a:t>35</a:t>
            </a:r>
            <a:r>
              <a:rPr lang="ja-JP" altLang="en-US" sz="1400" dirty="0">
                <a:solidFill>
                  <a:schemeClr val="tx1"/>
                </a:solidFill>
                <a:latin typeface="BIZ UDゴシック" panose="020B0400000000000000" pitchFamily="49" charset="-128"/>
                <a:ea typeface="BIZ UDゴシック" panose="020B0400000000000000" pitchFamily="49" charset="-128"/>
              </a:rPr>
              <a:t>日間）にわたり「</a:t>
            </a:r>
            <a:r>
              <a:rPr kumimoji="1" lang="ja-JP" altLang="en-US" sz="1400" dirty="0">
                <a:solidFill>
                  <a:schemeClr val="tx1"/>
                </a:solidFill>
                <a:latin typeface="BIZ UDPゴシック" panose="020B0400000000000000" pitchFamily="50" charset="-128"/>
                <a:ea typeface="BIZ UDPゴシック" panose="020B0400000000000000" pitchFamily="50" charset="-128"/>
              </a:rPr>
              <a:t>祭</a:t>
            </a:r>
            <a:r>
              <a:rPr lang="ja-JP" altLang="en-US" sz="1400" dirty="0">
                <a:solidFill>
                  <a:schemeClr val="tx1"/>
                </a:solidFill>
                <a:latin typeface="BIZ UDゴシック" panose="020B0400000000000000" pitchFamily="49" charset="-128"/>
                <a:ea typeface="BIZ UDゴシック" panose="020B0400000000000000" pitchFamily="49" charset="-128"/>
              </a:rPr>
              <a:t>」をテーマに万博会場内で</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大阪の魅力を発信する様々なイベントを開催、国内外から約</a:t>
            </a:r>
            <a:r>
              <a:rPr lang="en-US" altLang="ja-JP" sz="1400" dirty="0">
                <a:solidFill>
                  <a:schemeClr val="tx1"/>
                </a:solidFill>
                <a:latin typeface="BIZ UDゴシック" panose="020B0400000000000000" pitchFamily="49" charset="-128"/>
                <a:ea typeface="BIZ UDゴシック" panose="020B0400000000000000" pitchFamily="49" charset="-128"/>
              </a:rPr>
              <a:t>56.3</a:t>
            </a:r>
            <a:r>
              <a:rPr lang="ja-JP" altLang="en-US" sz="1400" dirty="0">
                <a:solidFill>
                  <a:schemeClr val="tx1"/>
                </a:solidFill>
                <a:latin typeface="BIZ UDゴシック" panose="020B0400000000000000" pitchFamily="49" charset="-128"/>
                <a:ea typeface="BIZ UDゴシック" panose="020B0400000000000000" pitchFamily="49" charset="-128"/>
              </a:rPr>
              <a:t>万人が来場、大阪各地の魅力を発信　</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にぎわい創出（大阪ウィーク）</a:t>
            </a:r>
            <a:endParaRPr kumimoji="1" lang="ja-JP" altLang="en-US" sz="1400" b="1" dirty="0">
              <a:solidFill>
                <a:schemeClr val="tx1"/>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fld id="{29F2EF1E-626E-4657-9017-205445D3C8E1}" type="slidenum">
              <a:rPr kumimoji="1" lang="ja-JP" altLang="en-US" smtClean="0"/>
              <a:t>61</a:t>
            </a:fld>
            <a:endParaRPr kumimoji="1" lang="ja-JP" altLang="en-US" dirty="0"/>
          </a:p>
        </p:txBody>
      </p:sp>
      <p:sp>
        <p:nvSpPr>
          <p:cNvPr id="16" name="テキスト ボックス 15">
            <a:extLst>
              <a:ext uri="{FF2B5EF4-FFF2-40B4-BE49-F238E27FC236}">
                <a16:creationId xmlns:a16="http://schemas.microsoft.com/office/drawing/2014/main" id="{121EF4F7-F4EF-4D1B-80FE-04B641B44FCF}"/>
              </a:ext>
            </a:extLst>
          </p:cNvPr>
          <p:cNvSpPr txBox="1"/>
          <p:nvPr/>
        </p:nvSpPr>
        <p:spPr>
          <a:xfrm>
            <a:off x="121581" y="2436059"/>
            <a:ext cx="7632176" cy="4878259"/>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▶大阪ウィークで実施した主なイベント</a:t>
            </a:r>
            <a:endParaRPr kumimoji="1" lang="en-US" altLang="ja-JP" sz="1400" b="1"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春の陣～</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4.8</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ja-JP" altLang="en-US" sz="1100" dirty="0">
                <a:latin typeface="BIZ UDPゴシック" panose="020B0400000000000000" pitchFamily="50" charset="-128"/>
                <a:ea typeface="BIZ UDPゴシック" panose="020B0400000000000000" pitchFamily="50" charset="-128"/>
              </a:rPr>
              <a:t>・「大阪ウィーク～春・夏・秋～」のオープニングイベントを開催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・府内各地からだんじり・やぐら・太鼓台等が集まり、アリーナ会場内を巡行（</a:t>
            </a:r>
            <a:r>
              <a:rPr kumimoji="1" lang="en-US" altLang="ja-JP" sz="1100" dirty="0">
                <a:latin typeface="BIZ UDPゴシック" panose="020B0400000000000000" pitchFamily="50" charset="-128"/>
                <a:ea typeface="BIZ UDPゴシック" panose="020B0400000000000000" pitchFamily="50" charset="-128"/>
              </a:rPr>
              <a:t>39 </a:t>
            </a:r>
            <a:r>
              <a:rPr kumimoji="1" lang="ja-JP" altLang="en-US" sz="1100" dirty="0">
                <a:latin typeface="BIZ UDPゴシック" panose="020B0400000000000000" pitchFamily="50" charset="-128"/>
                <a:ea typeface="BIZ UDPゴシック" panose="020B0400000000000000" pitchFamily="50" charset="-128"/>
              </a:rPr>
              <a:t>市区町村出展）</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・メインステージでは和太鼓の演奏や踊りなど、様々な祭りを披露（</a:t>
            </a:r>
            <a:r>
              <a:rPr kumimoji="1" lang="en-US" altLang="ja-JP" sz="1100" dirty="0">
                <a:latin typeface="BIZ UDPゴシック" panose="020B0400000000000000" pitchFamily="50" charset="-128"/>
                <a:ea typeface="BIZ UDPゴシック" panose="020B0400000000000000" pitchFamily="50" charset="-128"/>
              </a:rPr>
              <a:t>18</a:t>
            </a:r>
            <a:r>
              <a:rPr kumimoji="1" lang="ja-JP" altLang="en-US" sz="1100" dirty="0">
                <a:latin typeface="BIZ UDPゴシック" panose="020B0400000000000000" pitchFamily="50" charset="-128"/>
                <a:ea typeface="BIZ UDPゴシック" panose="020B0400000000000000" pitchFamily="50" charset="-128"/>
              </a:rPr>
              <a:t>市区町村出展）</a:t>
            </a: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Char char="•"/>
            </a:pPr>
            <a:endParaRPr kumimoji="1" lang="en-US" altLang="ja-JP" sz="1100" dirty="0">
              <a:latin typeface="BIZ UDPゴシック" panose="020B0400000000000000" pitchFamily="50" charset="-128"/>
              <a:ea typeface="BIZ UDPゴシック" panose="020B0400000000000000" pitchFamily="50" charset="-128"/>
            </a:endParaRPr>
          </a:p>
          <a:p>
            <a:pPr marL="87313" lvl="0" defTabSz="914400">
              <a:defRPr/>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真夏の陣～ </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6.4</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・夏のオープニングに「マツケンサンバ＠</a:t>
            </a:r>
            <a:r>
              <a:rPr kumimoji="1" lang="en-US" altLang="ja-JP" sz="1100" dirty="0">
                <a:latin typeface="BIZ UDPゴシック" panose="020B0400000000000000" pitchFamily="50" charset="-128"/>
                <a:ea typeface="BIZ UDPゴシック" panose="020B0400000000000000" pitchFamily="50" charset="-128"/>
              </a:rPr>
              <a:t>EXPO</a:t>
            </a:r>
            <a:r>
              <a:rPr kumimoji="1" lang="ja-JP" altLang="en-US" sz="1100" dirty="0">
                <a:latin typeface="BIZ UDPゴシック" panose="020B0400000000000000" pitchFamily="50" charset="-128"/>
                <a:ea typeface="BIZ UDPゴシック" panose="020B0400000000000000" pitchFamily="50" charset="-128"/>
              </a:rPr>
              <a:t>２０２５」を開催</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・盆踊りで</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つのギネス世界記録</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を達成（最多人数</a:t>
            </a:r>
            <a:r>
              <a:rPr kumimoji="1" lang="en-US" altLang="ja-JP" sz="1100" dirty="0">
                <a:latin typeface="BIZ UDPゴシック" panose="020B0400000000000000" pitchFamily="50" charset="-128"/>
                <a:ea typeface="BIZ UDPゴシック" panose="020B0400000000000000" pitchFamily="50" charset="-128"/>
              </a:rPr>
              <a:t>3,946 </a:t>
            </a:r>
            <a:r>
              <a:rPr kumimoji="1" lang="ja-JP" altLang="en-US" sz="1100" dirty="0">
                <a:latin typeface="BIZ UDPゴシック" panose="020B0400000000000000" pitchFamily="50" charset="-128"/>
                <a:ea typeface="BIZ UDPゴシック" panose="020B0400000000000000" pitchFamily="50" charset="-128"/>
              </a:rPr>
              <a:t>人、最多国籍数</a:t>
            </a:r>
            <a:r>
              <a:rPr kumimoji="1" lang="en-US" altLang="ja-JP" sz="1100" dirty="0">
                <a:latin typeface="BIZ UDPゴシック" panose="020B0400000000000000" pitchFamily="50" charset="-128"/>
                <a:ea typeface="BIZ UDPゴシック" panose="020B0400000000000000" pitchFamily="50" charset="-128"/>
              </a:rPr>
              <a:t>62</a:t>
            </a:r>
            <a:r>
              <a:rPr kumimoji="1" lang="ja-JP" altLang="en-US" sz="1100" dirty="0">
                <a:latin typeface="BIZ UDPゴシック" panose="020B0400000000000000" pitchFamily="50" charset="-128"/>
                <a:ea typeface="BIZ UDPゴシック" panose="020B0400000000000000" pitchFamily="50" charset="-128"/>
              </a:rPr>
              <a:t>か国）</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大屋根リング上で、国内外から約</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千人（</a:t>
            </a:r>
            <a:r>
              <a:rPr kumimoji="1" lang="en-US" altLang="ja-JP" sz="1100" dirty="0">
                <a:latin typeface="BIZ UDPゴシック" panose="020B0400000000000000" pitchFamily="50" charset="-128"/>
                <a:ea typeface="BIZ UDPゴシック" panose="020B0400000000000000" pitchFamily="50" charset="-128"/>
              </a:rPr>
              <a:t>13</a:t>
            </a:r>
            <a:r>
              <a:rPr kumimoji="1" lang="ja-JP" altLang="en-US" sz="1100" dirty="0">
                <a:latin typeface="BIZ UDPゴシック" panose="020B0400000000000000" pitchFamily="50" charset="-128"/>
                <a:ea typeface="BIZ UDPゴシック" panose="020B0400000000000000" pitchFamily="50" charset="-128"/>
              </a:rPr>
              <a:t>か国）が参加する盆踊りを実施</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国内外の来場者とともに踊る「交流盆踊り」のほか、次代を担う子ども達が様々な</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　パフォーマンスを披露（交流盆踊り：</a:t>
            </a:r>
            <a:r>
              <a:rPr kumimoji="1" lang="en-US" altLang="ja-JP" sz="1100" dirty="0">
                <a:latin typeface="BIZ UDPゴシック" panose="020B0400000000000000" pitchFamily="50" charset="-128"/>
                <a:ea typeface="BIZ UDPゴシック" panose="020B0400000000000000" pitchFamily="50" charset="-128"/>
              </a:rPr>
              <a:t>27</a:t>
            </a:r>
            <a:r>
              <a:rPr kumimoji="1" lang="ja-JP" altLang="en-US" sz="1100" dirty="0">
                <a:latin typeface="BIZ UDPゴシック" panose="020B0400000000000000" pitchFamily="50" charset="-128"/>
                <a:ea typeface="BIZ UDPゴシック" panose="020B0400000000000000" pitchFamily="50" charset="-128"/>
              </a:rPr>
              <a:t>市区町村出展、次世代パフォーマンス：</a:t>
            </a:r>
            <a:r>
              <a:rPr kumimoji="1" lang="en-US" altLang="ja-JP" sz="1100" dirty="0">
                <a:latin typeface="BIZ UDPゴシック" panose="020B0400000000000000" pitchFamily="50" charset="-128"/>
                <a:ea typeface="BIZ UDPゴシック" panose="020B0400000000000000" pitchFamily="50" charset="-128"/>
              </a:rPr>
              <a:t>27</a:t>
            </a:r>
            <a:r>
              <a:rPr kumimoji="1" lang="ja-JP" altLang="en-US" sz="1100" dirty="0">
                <a:latin typeface="BIZ UDPゴシック" panose="020B0400000000000000" pitchFamily="50" charset="-128"/>
                <a:ea typeface="BIZ UDPゴシック" panose="020B0400000000000000" pitchFamily="50" charset="-128"/>
              </a:rPr>
              <a:t>市区町村出展）</a:t>
            </a:r>
          </a:p>
          <a:p>
            <a:pPr marL="87313"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SUMMER DANCE MUSIC FES.</a:t>
            </a:r>
            <a:r>
              <a:rPr kumimoji="1" lang="ja-JP" altLang="en-US" sz="1100" dirty="0">
                <a:latin typeface="BIZ UDPゴシック" panose="020B0400000000000000" pitchFamily="50" charset="-128"/>
                <a:ea typeface="BIZ UDPゴシック" panose="020B0400000000000000" pitchFamily="50" charset="-128"/>
              </a:rPr>
              <a:t>」を開催</a:t>
            </a:r>
            <a:endParaRPr kumimoji="1" lang="en-US" altLang="ja-JP" sz="1100" dirty="0">
              <a:latin typeface="BIZ UDPゴシック" panose="020B0400000000000000" pitchFamily="50" charset="-128"/>
              <a:ea typeface="BIZ UDPゴシック" panose="020B0400000000000000" pitchFamily="50" charset="-128"/>
            </a:endParaRPr>
          </a:p>
          <a:p>
            <a:pPr marL="87313" marR="0" lvl="0" algn="l" defTabSz="914400" rtl="0" eaLnBrk="1" fontAlgn="auto" latinLnBrk="0" hangingPunct="1">
              <a:lnSpc>
                <a:spcPct val="100000"/>
              </a:lnSpc>
              <a:spcBef>
                <a:spcPts val="0"/>
              </a:spcBef>
              <a:spcAft>
                <a:spcPts val="0"/>
              </a:spcAft>
              <a:buClrTx/>
              <a:buSzTx/>
              <a:tabLst/>
              <a:defRPr/>
            </a:pPr>
            <a:endParaRPr kumimoji="1" lang="en-US" altLang="ja-JP" sz="1100" dirty="0">
              <a:latin typeface="BIZ UDPゴシック" panose="020B0400000000000000" pitchFamily="50" charset="-128"/>
              <a:ea typeface="BIZ UDPゴシック" panose="020B0400000000000000" pitchFamily="50" charset="-128"/>
            </a:endParaRPr>
          </a:p>
          <a:p>
            <a:pPr marL="87313">
              <a:buFont typeface="Arial" panose="020B0604020202020204" pitchFamily="34" charset="0"/>
              <a:buNone/>
            </a:pP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大阪の祭！～</a:t>
            </a:r>
            <a:r>
              <a:rPr kumimoji="1" lang="en-US" altLang="ja-JP" sz="1100" b="1" dirty="0">
                <a:latin typeface="BIZ UDPゴシック" panose="020B0400000000000000" pitchFamily="50" charset="-128"/>
                <a:ea typeface="BIZ UDPゴシック" panose="020B0400000000000000" pitchFamily="50" charset="-128"/>
              </a:rPr>
              <a:t>EXPO2025 </a:t>
            </a:r>
            <a:r>
              <a:rPr kumimoji="1" lang="ja-JP" altLang="en-US" sz="1100" b="1" dirty="0">
                <a:latin typeface="BIZ UDPゴシック" panose="020B0400000000000000" pitchFamily="50" charset="-128"/>
                <a:ea typeface="BIZ UDPゴシック" panose="020B0400000000000000" pitchFamily="50" charset="-128"/>
              </a:rPr>
              <a:t>秋の陣～等</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→来場者数：約</a:t>
            </a:r>
            <a:r>
              <a:rPr kumimoji="1" lang="en-US" altLang="ja-JP" sz="1100" dirty="0">
                <a:latin typeface="BIZ UDPゴシック" panose="020B0400000000000000" pitchFamily="50" charset="-128"/>
                <a:ea typeface="BIZ UDPゴシック" panose="020B0400000000000000" pitchFamily="50" charset="-128"/>
              </a:rPr>
              <a:t>3.8</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・オープニングに</a:t>
            </a:r>
            <a:r>
              <a:rPr kumimoji="1" lang="en-US" altLang="ja-JP" sz="1100" dirty="0">
                <a:latin typeface="BIZ UDPゴシック" panose="020B0400000000000000" pitchFamily="50" charset="-128"/>
                <a:ea typeface="BIZ UDPゴシック" panose="020B0400000000000000" pitchFamily="50" charset="-128"/>
              </a:rPr>
              <a:t>EXPO JAZZ&amp;BLUES </a:t>
            </a:r>
            <a:r>
              <a:rPr kumimoji="1" lang="ja-JP" altLang="en-US" sz="1100" dirty="0">
                <a:latin typeface="BIZ UDPゴシック" panose="020B0400000000000000" pitchFamily="50" charset="-128"/>
                <a:ea typeface="BIZ UDPゴシック" panose="020B0400000000000000" pitchFamily="50" charset="-128"/>
              </a:rPr>
              <a:t>フェスティバル、</a:t>
            </a:r>
            <a:r>
              <a:rPr kumimoji="1" lang="en-US" altLang="ja-JP" sz="1100" dirty="0">
                <a:latin typeface="BIZ UDPゴシック" panose="020B0400000000000000" pitchFamily="50" charset="-128"/>
                <a:ea typeface="BIZ UDPゴシック" panose="020B0400000000000000" pitchFamily="50" charset="-128"/>
              </a:rPr>
              <a:t>Super EXPO </a:t>
            </a:r>
            <a:r>
              <a:rPr kumimoji="1" lang="en-US" altLang="ja-JP" sz="1100" dirty="0" err="1">
                <a:latin typeface="BIZ UDPゴシック" panose="020B0400000000000000" pitchFamily="50" charset="-128"/>
                <a:ea typeface="BIZ UDPゴシック" panose="020B0400000000000000" pitchFamily="50" charset="-128"/>
              </a:rPr>
              <a:t>Rockin</a:t>
            </a:r>
            <a:r>
              <a:rPr kumimoji="1" lang="en-US" altLang="ja-JP" sz="1100" dirty="0">
                <a:latin typeface="BIZ UDPゴシック" panose="020B0400000000000000" pitchFamily="50" charset="-128"/>
                <a:ea typeface="BIZ UDPゴシック" panose="020B0400000000000000" pitchFamily="50" charset="-128"/>
              </a:rPr>
              <a:t>` Night</a:t>
            </a:r>
            <a:r>
              <a:rPr kumimoji="1" lang="ja-JP" altLang="en-US" sz="1100" dirty="0">
                <a:latin typeface="BIZ UDPゴシック" panose="020B0400000000000000" pitchFamily="50" charset="-128"/>
                <a:ea typeface="BIZ UDPゴシック" panose="020B0400000000000000" pitchFamily="50" charset="-128"/>
              </a:rPr>
              <a:t>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・府内市町村の観光大使や、大阪の実力派アーティストたちのパフォーマンスの実施</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・「さんま</a:t>
            </a:r>
            <a:r>
              <a:rPr kumimoji="1" lang="en-US" altLang="ja-JP" sz="1100" dirty="0">
                <a:latin typeface="BIZ UDPゴシック" panose="020B0400000000000000" pitchFamily="50" charset="-128"/>
                <a:ea typeface="BIZ UDPゴシック" panose="020B0400000000000000" pitchFamily="50" charset="-128"/>
              </a:rPr>
              <a:t>PEACEFUL PARK 2025@</a:t>
            </a:r>
            <a:r>
              <a:rPr kumimoji="1" lang="ja-JP" altLang="en-US" sz="1100" dirty="0">
                <a:latin typeface="BIZ UDPゴシック" panose="020B0400000000000000" pitchFamily="50" charset="-128"/>
                <a:ea typeface="BIZ UDPゴシック" panose="020B0400000000000000" pitchFamily="50" charset="-128"/>
              </a:rPr>
              <a:t>大阪・関西万博」を開催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・公式参加国や国内パビリオン等のアテンダントやマスコットキャラクターが交流するイベント</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EXPO</a:t>
            </a:r>
            <a:r>
              <a:rPr kumimoji="1" lang="ja-JP" altLang="en-US" sz="1100" dirty="0">
                <a:latin typeface="BIZ UDPゴシック" panose="020B0400000000000000" pitchFamily="50" charset="-128"/>
                <a:ea typeface="BIZ UDPゴシック" panose="020B0400000000000000" pitchFamily="50" charset="-128"/>
              </a:rPr>
              <a:t>アテンダント</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キャラクターワールドフェスティバル」を開催</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　</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地域の魅力発見ツアー ～大阪</a:t>
            </a:r>
            <a:r>
              <a:rPr kumimoji="1" lang="en-US" altLang="ja-JP" sz="1100" b="1" dirty="0">
                <a:latin typeface="BIZ UDPゴシック" panose="020B0400000000000000" pitchFamily="50" charset="-128"/>
                <a:ea typeface="BIZ UDPゴシック" panose="020B0400000000000000" pitchFamily="50" charset="-128"/>
              </a:rPr>
              <a:t>43 </a:t>
            </a:r>
            <a:r>
              <a:rPr kumimoji="1" lang="ja-JP" altLang="en-US" sz="1100" b="1" dirty="0">
                <a:latin typeface="BIZ UDPゴシック" panose="020B0400000000000000" pitchFamily="50" charset="-128"/>
                <a:ea typeface="BIZ UDPゴシック" panose="020B0400000000000000" pitchFamily="50" charset="-128"/>
              </a:rPr>
              <a:t>市町村の見どころ～</a:t>
            </a: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（春・夏・秋の３期（計９日間））→来場者数：約</a:t>
            </a:r>
            <a:r>
              <a:rPr kumimoji="1" lang="en-US" altLang="ja-JP" sz="1100" dirty="0">
                <a:latin typeface="BIZ UDPゴシック" panose="020B0400000000000000" pitchFamily="50" charset="-128"/>
                <a:ea typeface="BIZ UDPゴシック" panose="020B0400000000000000" pitchFamily="50" charset="-128"/>
              </a:rPr>
              <a:t>14.2</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・大阪の食や観光、文化等を「展示（みなはれ）」、「体験（やりなはれ）」、「食（たべなはれ）」の視点で</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　参加・体験できるイベントを開催、地域の魅力発信ステージ（大阪</a:t>
            </a:r>
            <a:r>
              <a:rPr kumimoji="1" lang="en-US" altLang="ja-JP" sz="1100" dirty="0">
                <a:latin typeface="BIZ UDPゴシック" panose="020B0400000000000000" pitchFamily="50" charset="-128"/>
                <a:ea typeface="BIZ UDPゴシック" panose="020B0400000000000000" pitchFamily="50" charset="-128"/>
              </a:rPr>
              <a:t>43</a:t>
            </a:r>
            <a:r>
              <a:rPr kumimoji="1" lang="ja-JP" altLang="en-US" sz="1100" dirty="0">
                <a:latin typeface="BIZ UDPゴシック" panose="020B0400000000000000" pitchFamily="50" charset="-128"/>
                <a:ea typeface="BIZ UDPゴシック" panose="020B0400000000000000" pitchFamily="50" charset="-128"/>
              </a:rPr>
              <a:t>市町村の見どころ）も実施</a:t>
            </a:r>
            <a:endParaRPr kumimoji="1" lang="en-US" altLang="ja-JP" sz="1100" dirty="0">
              <a:latin typeface="BIZ UDPゴシック" panose="020B0400000000000000" pitchFamily="50" charset="-128"/>
              <a:ea typeface="BIZ UDPゴシック" panose="020B0400000000000000" pitchFamily="50" charset="-128"/>
            </a:endParaRPr>
          </a:p>
          <a:p>
            <a:pPr marL="87313"/>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市町村等が主催するイベント</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（春・夏・秋の３期） →来場者数：約</a:t>
            </a:r>
            <a:r>
              <a:rPr kumimoji="1" lang="en-US" altLang="ja-JP" sz="1100" dirty="0">
                <a:latin typeface="BIZ UDPゴシック" panose="020B0400000000000000" pitchFamily="50" charset="-128"/>
                <a:ea typeface="BIZ UDPゴシック" panose="020B0400000000000000" pitchFamily="50" charset="-128"/>
              </a:rPr>
              <a:t>27.1</a:t>
            </a:r>
            <a:r>
              <a:rPr kumimoji="1" lang="ja-JP" altLang="en-US" sz="1100" dirty="0">
                <a:latin typeface="BIZ UDPゴシック" panose="020B0400000000000000" pitchFamily="50" charset="-128"/>
                <a:ea typeface="BIZ UDPゴシック" panose="020B0400000000000000" pitchFamily="50" charset="-128"/>
              </a:rPr>
              <a:t>万人</a:t>
            </a:r>
            <a:endParaRPr kumimoji="1" lang="en-US" altLang="ja-JP" sz="1100" dirty="0">
              <a:latin typeface="BIZ UDPゴシック" panose="020B0400000000000000" pitchFamily="50" charset="-128"/>
              <a:ea typeface="BIZ UDPゴシック" panose="020B0400000000000000" pitchFamily="50" charset="-128"/>
            </a:endParaRPr>
          </a:p>
          <a:p>
            <a:pPr marL="87313"/>
            <a:r>
              <a:rPr kumimoji="1" lang="ja-JP" altLang="en-US" sz="1100" dirty="0">
                <a:latin typeface="BIZ UDPゴシック" panose="020B0400000000000000" pitchFamily="50" charset="-128"/>
                <a:ea typeface="BIZ UDPゴシック" panose="020B0400000000000000" pitchFamily="50" charset="-128"/>
              </a:rPr>
              <a:t>・市町村・部局が大阪各地の魅力等を発信するイベントを開催</a:t>
            </a:r>
            <a:endParaRPr kumimoji="1" lang="en-US" altLang="ja-JP" sz="1100" dirty="0">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980E49D7-16B6-439F-9F03-BF17F78D01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67257" y="2758297"/>
            <a:ext cx="1545090" cy="949586"/>
          </a:xfrm>
          <a:prstGeom prst="rect">
            <a:avLst/>
          </a:prstGeom>
        </p:spPr>
      </p:pic>
      <p:pic>
        <p:nvPicPr>
          <p:cNvPr id="10" name="図 9">
            <a:extLst>
              <a:ext uri="{FF2B5EF4-FFF2-40B4-BE49-F238E27FC236}">
                <a16:creationId xmlns:a16="http://schemas.microsoft.com/office/drawing/2014/main" id="{C9F5F92F-72F1-47F6-9969-0065F3511E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17448" y="3593294"/>
            <a:ext cx="1528959" cy="1082660"/>
          </a:xfrm>
          <a:prstGeom prst="rect">
            <a:avLst/>
          </a:prstGeom>
        </p:spPr>
      </p:pic>
      <p:pic>
        <p:nvPicPr>
          <p:cNvPr id="18" name="図 17">
            <a:extLst>
              <a:ext uri="{FF2B5EF4-FFF2-40B4-BE49-F238E27FC236}">
                <a16:creationId xmlns:a16="http://schemas.microsoft.com/office/drawing/2014/main" id="{BD5013D6-7CD6-493E-BDE8-A5DCC0BD02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09014" y="5728715"/>
            <a:ext cx="1406939" cy="961446"/>
          </a:xfrm>
          <a:prstGeom prst="rect">
            <a:avLst/>
          </a:prstGeom>
        </p:spPr>
      </p:pic>
      <p:sp>
        <p:nvSpPr>
          <p:cNvPr id="20" name="楕円 19">
            <a:extLst>
              <a:ext uri="{FF2B5EF4-FFF2-40B4-BE49-F238E27FC236}">
                <a16:creationId xmlns:a16="http://schemas.microsoft.com/office/drawing/2014/main" id="{7BF3118B-11EF-4F66-BB23-6B66A3923297}"/>
              </a:ext>
            </a:extLst>
          </p:cNvPr>
          <p:cNvSpPr/>
          <p:nvPr/>
        </p:nvSpPr>
        <p:spPr>
          <a:xfrm>
            <a:off x="8451821" y="2421420"/>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春</a:t>
            </a:r>
          </a:p>
        </p:txBody>
      </p:sp>
      <p:sp>
        <p:nvSpPr>
          <p:cNvPr id="30" name="楕円 29">
            <a:extLst>
              <a:ext uri="{FF2B5EF4-FFF2-40B4-BE49-F238E27FC236}">
                <a16:creationId xmlns:a16="http://schemas.microsoft.com/office/drawing/2014/main" id="{102F4704-1160-4957-8F51-A73AA3D78918}"/>
              </a:ext>
            </a:extLst>
          </p:cNvPr>
          <p:cNvSpPr/>
          <p:nvPr/>
        </p:nvSpPr>
        <p:spPr>
          <a:xfrm>
            <a:off x="6554136" y="3477248"/>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夏</a:t>
            </a:r>
          </a:p>
        </p:txBody>
      </p:sp>
      <p:sp>
        <p:nvSpPr>
          <p:cNvPr id="31" name="楕円 30">
            <a:extLst>
              <a:ext uri="{FF2B5EF4-FFF2-40B4-BE49-F238E27FC236}">
                <a16:creationId xmlns:a16="http://schemas.microsoft.com/office/drawing/2014/main" id="{F6CEB1AA-8CBC-480A-ADA2-8073666B68AE}"/>
              </a:ext>
            </a:extLst>
          </p:cNvPr>
          <p:cNvSpPr/>
          <p:nvPr/>
        </p:nvSpPr>
        <p:spPr>
          <a:xfrm>
            <a:off x="8425789" y="4481117"/>
            <a:ext cx="432880" cy="4572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秋</a:t>
            </a:r>
          </a:p>
        </p:txBody>
      </p:sp>
      <p:sp>
        <p:nvSpPr>
          <p:cNvPr id="32" name="テキスト ボックス 31">
            <a:extLst>
              <a:ext uri="{FF2B5EF4-FFF2-40B4-BE49-F238E27FC236}">
                <a16:creationId xmlns:a16="http://schemas.microsoft.com/office/drawing/2014/main" id="{D3B95640-9D2A-4024-8DD2-BF8081CB4A21}"/>
              </a:ext>
            </a:extLst>
          </p:cNvPr>
          <p:cNvSpPr txBox="1"/>
          <p:nvPr/>
        </p:nvSpPr>
        <p:spPr>
          <a:xfrm>
            <a:off x="6963314" y="6675743"/>
            <a:ext cx="169833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rPr>
              <a:t>地域の魅力発見ツアー</a:t>
            </a:r>
            <a:endParaRPr kumimoji="1" lang="en-US" altLang="ja-JP" sz="1000" dirty="0">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BIZ UDPゴシック" panose="020B0400000000000000" pitchFamily="50" charset="-128"/>
                <a:ea typeface="BIZ UDPゴシック" panose="020B0400000000000000" pitchFamily="50" charset="-128"/>
              </a:rPr>
              <a:t>_</a:t>
            </a: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みなはれゾーンの様子</a:t>
            </a:r>
          </a:p>
        </p:txBody>
      </p:sp>
      <p:sp>
        <p:nvSpPr>
          <p:cNvPr id="33" name="テキスト ボックス 32">
            <a:extLst>
              <a:ext uri="{FF2B5EF4-FFF2-40B4-BE49-F238E27FC236}">
                <a16:creationId xmlns:a16="http://schemas.microsoft.com/office/drawing/2014/main" id="{65190F82-6C6C-4156-A513-30FF524B21BE}"/>
              </a:ext>
            </a:extLst>
          </p:cNvPr>
          <p:cNvSpPr txBox="1"/>
          <p:nvPr/>
        </p:nvSpPr>
        <p:spPr>
          <a:xfrm>
            <a:off x="6759946" y="4663817"/>
            <a:ext cx="184396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大阪ウィーク～夏～</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大屋根リング盆踊りの様子</a:t>
            </a:r>
          </a:p>
        </p:txBody>
      </p:sp>
      <p:sp>
        <p:nvSpPr>
          <p:cNvPr id="34" name="テキスト ボックス 33">
            <a:extLst>
              <a:ext uri="{FF2B5EF4-FFF2-40B4-BE49-F238E27FC236}">
                <a16:creationId xmlns:a16="http://schemas.microsoft.com/office/drawing/2014/main" id="{C9A77679-0E29-4B53-B27A-682DA4D9CA75}"/>
              </a:ext>
            </a:extLst>
          </p:cNvPr>
          <p:cNvSpPr txBox="1"/>
          <p:nvPr/>
        </p:nvSpPr>
        <p:spPr>
          <a:xfrm>
            <a:off x="8388059" y="5592836"/>
            <a:ext cx="184396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大阪ウィーク～秋～</a:t>
            </a:r>
            <a:endPar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gn="ctr" defTabSz="914400">
              <a:defRPr/>
            </a:pPr>
            <a:r>
              <a:rPr kumimoji="1" lang="ja-JP" altLang="en-US" sz="1000" dirty="0">
                <a:latin typeface="BIZ UDゴシック" panose="020B0400000000000000" pitchFamily="49" charset="-128"/>
                <a:ea typeface="BIZ UDゴシック" panose="020B0400000000000000" pitchFamily="49" charset="-128"/>
              </a:rPr>
              <a:t>大阪の実力派アーティスト</a:t>
            </a:r>
            <a:br>
              <a:rPr kumimoji="1" lang="en-US" altLang="ja-JP" sz="1000" dirty="0">
                <a:latin typeface="BIZ UDゴシック" panose="020B0400000000000000" pitchFamily="49" charset="-128"/>
                <a:ea typeface="BIZ UDゴシック" panose="020B0400000000000000" pitchFamily="49" charset="-128"/>
              </a:rPr>
            </a:br>
            <a:r>
              <a:rPr kumimoji="1" lang="ja-JP" altLang="en-US" sz="1000" dirty="0">
                <a:latin typeface="BIZ UDゴシック" panose="020B0400000000000000" pitchFamily="49" charset="-128"/>
                <a:ea typeface="BIZ UDゴシック" panose="020B0400000000000000" pitchFamily="49" charset="-128"/>
              </a:rPr>
              <a:t>たちのパフォーマンス！</a:t>
            </a:r>
          </a:p>
        </p:txBody>
      </p:sp>
      <p:sp>
        <p:nvSpPr>
          <p:cNvPr id="35" name="テキスト ボックス 34">
            <a:extLst>
              <a:ext uri="{FF2B5EF4-FFF2-40B4-BE49-F238E27FC236}">
                <a16:creationId xmlns:a16="http://schemas.microsoft.com/office/drawing/2014/main" id="{C0A360EC-54BB-4B4B-A437-8C2296520F83}"/>
              </a:ext>
            </a:extLst>
          </p:cNvPr>
          <p:cNvSpPr txBox="1"/>
          <p:nvPr/>
        </p:nvSpPr>
        <p:spPr>
          <a:xfrm>
            <a:off x="8331762" y="3705009"/>
            <a:ext cx="1843962"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大阪ウィーク～春～</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府内各地からだんじり・</a:t>
            </a:r>
            <a:endParaRPr kumimoji="1" lang="en-US" altLang="ja-JP"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やぐら・太鼓台等が集合</a:t>
            </a:r>
          </a:p>
        </p:txBody>
      </p:sp>
    </p:spTree>
    <p:extLst>
      <p:ext uri="{BB962C8B-B14F-4D97-AF65-F5344CB8AC3E}">
        <p14:creationId xmlns:p14="http://schemas.microsoft.com/office/powerpoint/2010/main" val="1640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118"/>
            <a:ext cx="394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09" y="868991"/>
            <a:ext cx="2030180"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289374" y="2305865"/>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39117" y="1408379"/>
            <a:ext cx="9302033" cy="72957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府内の大型集客施設等において、大規模イベントや、来阪する国内外からの観光客等にエンターテインメント</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コンテンツを提供する取組等を実施することで、大阪のさらなるにぎわいづくりに寄与</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にぎわい創出（魅力的なコンテンツの創出）</a:t>
            </a:r>
          </a:p>
        </p:txBody>
      </p:sp>
      <p:sp>
        <p:nvSpPr>
          <p:cNvPr id="2" name="テキスト ボックス 1">
            <a:extLst>
              <a:ext uri="{FF2B5EF4-FFF2-40B4-BE49-F238E27FC236}">
                <a16:creationId xmlns:a16="http://schemas.microsoft.com/office/drawing/2014/main" id="{D70E0373-9F9A-4E36-8D13-EDFCD234241F}"/>
              </a:ext>
            </a:extLst>
          </p:cNvPr>
          <p:cNvSpPr txBox="1"/>
          <p:nvPr/>
        </p:nvSpPr>
        <p:spPr>
          <a:xfrm>
            <a:off x="180308" y="2701306"/>
            <a:ext cx="2304256" cy="2616101"/>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▶大阪にぎわい創出事業</a:t>
            </a:r>
            <a:endParaRPr kumimoji="1" lang="en-US" altLang="ja-JP" sz="1400" b="1" dirty="0">
              <a:latin typeface="BIZ UDPゴシック" panose="020B0400000000000000" pitchFamily="50" charset="-128"/>
              <a:ea typeface="BIZ UDPゴシック" panose="020B0400000000000000" pitchFamily="50" charset="-128"/>
            </a:endParaRPr>
          </a:p>
          <a:p>
            <a:pPr marL="88900" indent="-88900"/>
            <a:endParaRPr kumimoji="1" lang="en-US" altLang="ja-JP" sz="700" dirty="0">
              <a:latin typeface="BIZ UDPゴシック" panose="020B0400000000000000" pitchFamily="50" charset="-128"/>
              <a:ea typeface="BIZ UDPゴシック" panose="020B0400000000000000" pitchFamily="50" charset="-128"/>
            </a:endParaRPr>
          </a:p>
          <a:p>
            <a:pPr marL="177800" indent="-84138"/>
            <a:r>
              <a:rPr kumimoji="1" lang="ja-JP" altLang="en-US" sz="1100" dirty="0">
                <a:latin typeface="BIZ UDPゴシック" panose="020B0400000000000000" pitchFamily="50" charset="-128"/>
                <a:ea typeface="BIZ UDPゴシック" panose="020B0400000000000000" pitchFamily="50" charset="-128"/>
              </a:rPr>
              <a:t>・万博を好機と捉え、民間事業者等とも連携しながら大阪の都市魅力を国内外に発信し、大阪への誘客を促進するとともに、</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万博のレガシーを将来に継承し、国際エンターテインメント都市としての都市格やブランド力を</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一層高めることを目的に事業を展開</a:t>
            </a:r>
            <a:endParaRPr kumimoji="1" lang="en-US" altLang="ja-JP" sz="1100" dirty="0">
              <a:latin typeface="BIZ UDPゴシック" panose="020B0400000000000000" pitchFamily="50" charset="-128"/>
              <a:ea typeface="BIZ UDPゴシック" panose="020B0400000000000000" pitchFamily="50" charset="-128"/>
            </a:endParaRPr>
          </a:p>
          <a:p>
            <a:pPr marL="177800" indent="-84138"/>
            <a:r>
              <a:rPr lang="ja-JP" altLang="en-US" sz="1100" dirty="0">
                <a:latin typeface="BIZ UDPゴシック" panose="020B0400000000000000" pitchFamily="50" charset="-128"/>
                <a:ea typeface="BIZ UDPゴシック" panose="020B0400000000000000" pitchFamily="50" charset="-128"/>
              </a:rPr>
              <a:t>　　開催期間：令和７年度</a:t>
            </a:r>
            <a:endParaRPr lang="en-US" altLang="ja-JP" sz="1100" dirty="0">
              <a:latin typeface="BIZ UDPゴシック" panose="020B0400000000000000" pitchFamily="50" charset="-128"/>
              <a:ea typeface="BIZ UDPゴシック" panose="020B0400000000000000" pitchFamily="50" charset="-128"/>
            </a:endParaRPr>
          </a:p>
          <a:p>
            <a:pPr marL="177800" indent="-84138"/>
            <a:r>
              <a:rPr lang="ja-JP" altLang="en-US" sz="1100" dirty="0">
                <a:latin typeface="BIZ UDPゴシック" panose="020B0400000000000000" pitchFamily="50" charset="-128"/>
                <a:ea typeface="BIZ UDPゴシック" panose="020B0400000000000000" pitchFamily="50" charset="-128"/>
              </a:rPr>
              <a:t>　　開催場所：大阪府内の各会場</a:t>
            </a:r>
            <a:endParaRPr lang="en-US" altLang="ja-JP" sz="1100" dirty="0">
              <a:latin typeface="BIZ UDPゴシック" panose="020B0400000000000000" pitchFamily="50" charset="-128"/>
              <a:ea typeface="BIZ UDPゴシック" panose="020B0400000000000000" pitchFamily="50" charset="-128"/>
            </a:endParaRPr>
          </a:p>
          <a:p>
            <a:pPr marL="177800" indent="-84138"/>
            <a:r>
              <a:rPr kumimoji="1" lang="ja-JP" altLang="en-US" sz="1100" dirty="0">
                <a:latin typeface="BIZ UDPゴシック" panose="020B0400000000000000" pitchFamily="50" charset="-128"/>
                <a:ea typeface="BIZ UDPゴシック" panose="020B0400000000000000" pitchFamily="50" charset="-128"/>
              </a:rPr>
              <a:t>・事業実施</a:t>
            </a:r>
            <a:r>
              <a:rPr kumimoji="1" lang="en-US" altLang="ja-JP" sz="1100" dirty="0">
                <a:latin typeface="BIZ UDPゴシック" panose="020B0400000000000000" pitchFamily="50" charset="-128"/>
                <a:ea typeface="BIZ UDPゴシック" panose="020B0400000000000000" pitchFamily="50" charset="-128"/>
              </a:rPr>
              <a:t>10</a:t>
            </a:r>
            <a:r>
              <a:rPr kumimoji="1" lang="ja-JP" altLang="en-US" sz="1100" dirty="0">
                <a:latin typeface="BIZ UDPゴシック" panose="020B0400000000000000" pitchFamily="50" charset="-128"/>
                <a:ea typeface="BIZ UDPゴシック" panose="020B0400000000000000" pitchFamily="50" charset="-128"/>
              </a:rPr>
              <a:t>件</a:t>
            </a:r>
            <a:endParaRPr kumimoji="1" lang="en-US" altLang="ja-JP" sz="1100" strike="sngStrike"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13529421-C16E-4A7D-A186-1302CFA2B9E1}"/>
              </a:ext>
            </a:extLst>
          </p:cNvPr>
          <p:cNvSpPr txBox="1"/>
          <p:nvPr/>
        </p:nvSpPr>
        <p:spPr>
          <a:xfrm>
            <a:off x="2484564" y="2167062"/>
            <a:ext cx="5040774" cy="358624"/>
          </a:xfrm>
          <a:prstGeom prst="rect">
            <a:avLst/>
          </a:prstGeom>
          <a:noFill/>
        </p:spPr>
        <p:txBody>
          <a:bodyPr wrap="square">
            <a:spAutoFit/>
          </a:bodyPr>
          <a:lstStyle/>
          <a:p>
            <a:pPr algn="l">
              <a:lnSpc>
                <a:spcPts val="2500"/>
              </a:lnSpc>
            </a:pPr>
            <a:r>
              <a:rPr kumimoji="1" lang="ja-JP" altLang="en-US"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 </a:t>
            </a:r>
            <a:r>
              <a:rPr kumimoji="1" lang="ja-JP" altLang="en-US" sz="1400" b="1" dirty="0">
                <a:latin typeface="BIZ UDPゴシック" panose="020B0400000000000000" pitchFamily="50" charset="-128"/>
                <a:ea typeface="BIZ UDPゴシック" panose="020B0400000000000000" pitchFamily="50" charset="-128"/>
              </a:rPr>
              <a:t>大阪にぎわい創出事業</a:t>
            </a:r>
            <a:endParaRPr kumimoji="1" lang="ja-JP" altLang="en-US" sz="1400" b="1" strike="sngStrike"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fld id="{29F2EF1E-626E-4657-9017-205445D3C8E1}" type="slidenum">
              <a:rPr kumimoji="1" lang="ja-JP" altLang="en-US" smtClean="0"/>
              <a:t>62</a:t>
            </a:fld>
            <a:endParaRPr kumimoji="1" lang="ja-JP" altLang="en-US" dirty="0"/>
          </a:p>
        </p:txBody>
      </p:sp>
      <p:pic>
        <p:nvPicPr>
          <p:cNvPr id="16" name="図 15">
            <a:extLst>
              <a:ext uri="{FF2B5EF4-FFF2-40B4-BE49-F238E27FC236}">
                <a16:creationId xmlns:a16="http://schemas.microsoft.com/office/drawing/2014/main" id="{CBACE12C-95F8-4C71-99C2-461EE13578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001" y="5270784"/>
            <a:ext cx="1838231" cy="1225488"/>
          </a:xfrm>
          <a:prstGeom prst="rect">
            <a:avLst/>
          </a:prstGeom>
        </p:spPr>
      </p:pic>
      <p:sp>
        <p:nvSpPr>
          <p:cNvPr id="17" name="正方形/長方形 16">
            <a:extLst>
              <a:ext uri="{FF2B5EF4-FFF2-40B4-BE49-F238E27FC236}">
                <a16:creationId xmlns:a16="http://schemas.microsoft.com/office/drawing/2014/main" id="{AC9EC043-C1B0-481F-9375-28C0856E6A3A}"/>
              </a:ext>
            </a:extLst>
          </p:cNvPr>
          <p:cNvSpPr/>
          <p:nvPr/>
        </p:nvSpPr>
        <p:spPr>
          <a:xfrm>
            <a:off x="115362" y="6571494"/>
            <a:ext cx="2304256" cy="314253"/>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900" dirty="0">
                <a:solidFill>
                  <a:schemeClr val="tx1"/>
                </a:solidFill>
                <a:latin typeface="BIZ UDPゴシック" panose="020B0400000000000000" pitchFamily="50" charset="-128"/>
                <a:ea typeface="BIZ UDPゴシック" panose="020B0400000000000000" pitchFamily="50" charset="-128"/>
              </a:rPr>
              <a:t>JAPAN DANCE DELIGHT</a:t>
            </a:r>
          </a:p>
          <a:p>
            <a:pPr algn="ctr"/>
            <a:r>
              <a:rPr lang="en-US" altLang="ja-JP" sz="900" dirty="0">
                <a:solidFill>
                  <a:schemeClr val="tx1"/>
                </a:solidFill>
                <a:latin typeface="BIZ UDPゴシック" panose="020B0400000000000000" pitchFamily="50" charset="-128"/>
                <a:ea typeface="BIZ UDPゴシック" panose="020B0400000000000000" pitchFamily="50" charset="-128"/>
              </a:rPr>
              <a:t>VOL.31 FINAL</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50" name="表 49">
            <a:extLst>
              <a:ext uri="{FF2B5EF4-FFF2-40B4-BE49-F238E27FC236}">
                <a16:creationId xmlns:a16="http://schemas.microsoft.com/office/drawing/2014/main" id="{1C464A30-DCDA-49D8-968D-DEB9BE8CC7F5}"/>
              </a:ext>
            </a:extLst>
          </p:cNvPr>
          <p:cNvGraphicFramePr>
            <a:graphicFrameLocks noGrp="1"/>
          </p:cNvGraphicFramePr>
          <p:nvPr>
            <p:extLst>
              <p:ext uri="{D42A27DB-BD31-4B8C-83A1-F6EECF244321}">
                <p14:modId xmlns:p14="http://schemas.microsoft.com/office/powerpoint/2010/main" val="3549901628"/>
              </p:ext>
            </p:extLst>
          </p:nvPr>
        </p:nvGraphicFramePr>
        <p:xfrm>
          <a:off x="2604311" y="2525686"/>
          <a:ext cx="7185540" cy="4502476"/>
        </p:xfrm>
        <a:graphic>
          <a:graphicData uri="http://schemas.openxmlformats.org/drawingml/2006/table">
            <a:tbl>
              <a:tblPr firstRow="1" bandRow="1">
                <a:tableStyleId>{5940675A-B579-460E-94D1-54222C63F5DA}</a:tableStyleId>
              </a:tblPr>
              <a:tblGrid>
                <a:gridCol w="1650075">
                  <a:extLst>
                    <a:ext uri="{9D8B030D-6E8A-4147-A177-3AD203B41FA5}">
                      <a16:colId xmlns:a16="http://schemas.microsoft.com/office/drawing/2014/main" val="3939033764"/>
                    </a:ext>
                  </a:extLst>
                </a:gridCol>
                <a:gridCol w="3104987">
                  <a:extLst>
                    <a:ext uri="{9D8B030D-6E8A-4147-A177-3AD203B41FA5}">
                      <a16:colId xmlns:a16="http://schemas.microsoft.com/office/drawing/2014/main" val="1121967615"/>
                    </a:ext>
                  </a:extLst>
                </a:gridCol>
                <a:gridCol w="1223339">
                  <a:extLst>
                    <a:ext uri="{9D8B030D-6E8A-4147-A177-3AD203B41FA5}">
                      <a16:colId xmlns:a16="http://schemas.microsoft.com/office/drawing/2014/main" val="1302438693"/>
                    </a:ext>
                  </a:extLst>
                </a:gridCol>
                <a:gridCol w="1207139">
                  <a:extLst>
                    <a:ext uri="{9D8B030D-6E8A-4147-A177-3AD203B41FA5}">
                      <a16:colId xmlns:a16="http://schemas.microsoft.com/office/drawing/2014/main" val="357290774"/>
                    </a:ext>
                  </a:extLst>
                </a:gridCol>
              </a:tblGrid>
              <a:tr h="279537">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タイトル</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DANCERS EXPO 2025</a:t>
                      </a:r>
                      <a:r>
                        <a:rPr kumimoji="1" lang="ja-JP" altLang="en-US" sz="800" b="1" dirty="0">
                          <a:solidFill>
                            <a:schemeClr val="tx1"/>
                          </a:solidFill>
                          <a:latin typeface="BIZ UDPゴシック" panose="020B0400000000000000" pitchFamily="50" charset="-128"/>
                          <a:ea typeface="BIZ UDPゴシック" panose="020B0400000000000000" pitchFamily="50" charset="-128"/>
                        </a:rPr>
                        <a:t>～</a:t>
                      </a:r>
                      <a:r>
                        <a:rPr kumimoji="1" lang="en-US" altLang="ja-JP" sz="800" b="1" dirty="0">
                          <a:solidFill>
                            <a:schemeClr val="tx1"/>
                          </a:solidFill>
                          <a:latin typeface="BIZ UDPゴシック" panose="020B0400000000000000" pitchFamily="50" charset="-128"/>
                          <a:ea typeface="BIZ UDPゴシック" panose="020B0400000000000000" pitchFamily="50" charset="-128"/>
                        </a:rPr>
                        <a:t>DANCE DELIGHT EXTRA EDITION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世界最大級のストリートダンスコンテスト「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JAPAN DANCE DELIGHT</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月開催）に先立ち、過去のチャンピオンをはじめとした入賞チーム、ファイナリストチームが結集する本格的な</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ダンスショーケースを実施</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７月９日（水）</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800" b="0" dirty="0">
                          <a:solidFill>
                            <a:schemeClr val="tx1"/>
                          </a:solidFill>
                          <a:latin typeface="BIZ UDPゴシック" panose="020B0400000000000000" pitchFamily="50" charset="-128"/>
                          <a:ea typeface="BIZ UDPゴシック" panose="020B0400000000000000" pitchFamily="50" charset="-128"/>
                        </a:rPr>
                        <a:t>Sky</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シアター</a:t>
                      </a:r>
                      <a:r>
                        <a:rPr kumimoji="1" lang="en-US" altLang="zh-TW" sz="800" b="0" dirty="0">
                          <a:solidFill>
                            <a:schemeClr val="tx1"/>
                          </a:solidFill>
                          <a:latin typeface="BIZ UDPゴシック" panose="020B0400000000000000" pitchFamily="50" charset="-128"/>
                          <a:ea typeface="BIZ UDPゴシック" panose="020B0400000000000000" pitchFamily="50" charset="-128"/>
                        </a:rPr>
                        <a:t>MBS</a:t>
                      </a:r>
                      <a:endParaRPr kumimoji="1" lang="zh-TW" altLang="en-US"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3851154"/>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BIZ UDPゴシック" panose="020B0400000000000000" pitchFamily="50" charset="-128"/>
                          <a:ea typeface="BIZ UDPゴシック" panose="020B0400000000000000" pitchFamily="50" charset="-128"/>
                        </a:rPr>
                        <a:t>Survive FES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夢と個性を武器にデビューを果たした、次世代を担うアーティストたちが一堂に会し、万博で盛り上がる大阪のステージにおいて、盛大なパフォーマンスを披露</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７月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26</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27</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BIZ UDPゴシック" panose="020B0400000000000000" pitchFamily="50" charset="-128"/>
                          <a:ea typeface="BIZ UDPゴシック" panose="020B0400000000000000" pitchFamily="50" charset="-128"/>
                        </a:rPr>
                        <a:t>大阪城夏祭り</a:t>
                      </a:r>
                      <a:r>
                        <a:rPr kumimoji="1" lang="en-US" altLang="ja-JP" sz="800" b="1" dirty="0">
                          <a:solidFill>
                            <a:schemeClr val="tx1"/>
                          </a:solidFill>
                          <a:latin typeface="BIZ UDPゴシック" panose="020B0400000000000000" pitchFamily="50" charset="-128"/>
                          <a:ea typeface="BIZ UDPゴシック" panose="020B0400000000000000" pitchFamily="50" charset="-128"/>
                        </a:rPr>
                        <a:t>in</a:t>
                      </a:r>
                      <a:r>
                        <a:rPr kumimoji="1" lang="ja-JP" altLang="en-US" sz="800" b="1" dirty="0">
                          <a:solidFill>
                            <a:schemeClr val="tx1"/>
                          </a:solidFill>
                          <a:latin typeface="BIZ UDPゴシック" panose="020B0400000000000000" pitchFamily="50" charset="-128"/>
                          <a:ea typeface="BIZ UDPゴシック" panose="020B0400000000000000" pitchFamily="50" charset="-128"/>
                        </a:rPr>
                        <a:t>大阪グルメ</a:t>
                      </a:r>
                      <a:r>
                        <a:rPr kumimoji="1" lang="en-US" altLang="ja-JP" sz="800" b="1" dirty="0">
                          <a:solidFill>
                            <a:schemeClr val="tx1"/>
                          </a:solidFill>
                          <a:latin typeface="BIZ UDPゴシック" panose="020B0400000000000000" pitchFamily="50" charset="-128"/>
                          <a:ea typeface="BIZ UDPゴシック" panose="020B0400000000000000" pitchFamily="50" charset="-128"/>
                        </a:rPr>
                        <a:t>EXPO2025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万博期間中に</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開催される</a:t>
                      </a: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「大阪グルメ</a:t>
                      </a:r>
                      <a:r>
                        <a:rPr kumimoji="1" lang="en-US" altLang="ja-JP" sz="800" b="0" dirty="0">
                          <a:solidFill>
                            <a:schemeClr val="tx1"/>
                          </a:solidFill>
                          <a:latin typeface="BIZ UDPゴシック" panose="020B0400000000000000" pitchFamily="50" charset="-128"/>
                          <a:ea typeface="BIZ UDPゴシック" panose="020B0400000000000000" pitchFamily="50" charset="-128"/>
                        </a:rPr>
                        <a:t>EXPO2025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」と連携し、食とともに会場内のステージ等を活用しながら音楽等のコンテンツを展開</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7</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br>
                        <a:rPr kumimoji="1" lang="en-US" altLang="ja-JP" sz="800" b="0" strike="sngStrike" dirty="0">
                          <a:solidFill>
                            <a:schemeClr val="tx1"/>
                          </a:solidFill>
                          <a:latin typeface="BIZ UDPゴシック" panose="020B0400000000000000" pitchFamily="50" charset="-128"/>
                          <a:ea typeface="BIZ UDPゴシック" panose="020B0400000000000000" pitchFamily="50" charset="-128"/>
                        </a:rPr>
                      </a:b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strike="noStrike" dirty="0">
                          <a:solidFill>
                            <a:schemeClr val="tx1"/>
                          </a:solidFill>
                          <a:latin typeface="BIZ UDPゴシック" panose="020B0400000000000000" pitchFamily="50" charset="-128"/>
                          <a:ea typeface="BIZ UDPゴシック" panose="020B0400000000000000" pitchFamily="50" charset="-128"/>
                        </a:rPr>
                        <a:t>10</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strike="noStrike" dirty="0">
                          <a:solidFill>
                            <a:schemeClr val="tx1"/>
                          </a:solidFill>
                          <a:latin typeface="BIZ UDPゴシック" panose="020B0400000000000000" pitchFamily="50" charset="-128"/>
                          <a:ea typeface="BIZ UDPゴシック" panose="020B0400000000000000" pitchFamily="50" charset="-128"/>
                        </a:rPr>
                        <a:t>13</a:t>
                      </a: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大阪城公園 </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太陽の広場</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0082563"/>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a:solidFill>
                            <a:schemeClr val="tx1"/>
                          </a:solidFill>
                          <a:latin typeface="BIZ UDPゴシック" panose="020B0400000000000000" pitchFamily="50" charset="-128"/>
                          <a:ea typeface="BIZ UDPゴシック" panose="020B0400000000000000" pitchFamily="50" charset="-128"/>
                        </a:rPr>
                        <a:t>ドリカムと夏祭り</a:t>
                      </a:r>
                      <a:r>
                        <a:rPr kumimoji="1" lang="en-US" altLang="ja-JP" sz="800" b="1" dirty="0">
                          <a:solidFill>
                            <a:schemeClr val="tx1"/>
                          </a:solidFill>
                          <a:latin typeface="BIZ UDPゴシック" panose="020B0400000000000000" pitchFamily="50" charset="-128"/>
                          <a:ea typeface="BIZ UDPゴシック" panose="020B0400000000000000" pitchFamily="50" charset="-128"/>
                        </a:rPr>
                        <a:t>2025』</a:t>
                      </a:r>
                    </a:p>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a:solidFill>
                            <a:schemeClr val="tx1"/>
                          </a:solidFill>
                          <a:latin typeface="BIZ UDPゴシック" panose="020B0400000000000000" pitchFamily="50" charset="-128"/>
                          <a:ea typeface="BIZ UDPゴシック" panose="020B0400000000000000" pitchFamily="50" charset="-128"/>
                        </a:rPr>
                        <a:t>ここからだ！” </a:t>
                      </a:r>
                      <a:r>
                        <a:rPr kumimoji="1" lang="en-US" altLang="ja-JP" sz="800" b="1" dirty="0">
                          <a:solidFill>
                            <a:schemeClr val="tx1"/>
                          </a:solidFill>
                          <a:latin typeface="BIZ UDPゴシック" panose="020B0400000000000000" pitchFamily="50" charset="-128"/>
                          <a:ea typeface="BIZ UDPゴシック" panose="020B0400000000000000" pitchFamily="50" charset="-128"/>
                        </a:rPr>
                        <a:t>in </a:t>
                      </a:r>
                      <a:r>
                        <a:rPr kumimoji="1" lang="ja-JP" altLang="en-US" sz="800" b="1" dirty="0">
                          <a:solidFill>
                            <a:schemeClr val="tx1"/>
                          </a:solidFill>
                          <a:latin typeface="BIZ UDPゴシック" panose="020B0400000000000000" pitchFamily="50" charset="-128"/>
                          <a:ea typeface="BIZ UDPゴシック" panose="020B0400000000000000" pitchFamily="50" charset="-128"/>
                        </a:rPr>
                        <a:t>万博記念公園</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ドリカムとゲストアーティストのライブ。ドリカムディスコとの</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ダンスコラボレーション企画や打ち上げ花火を実施</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r>
                        <a:rPr kumimoji="1" lang="en-US" altLang="ja-JP" sz="800" b="0" dirty="0">
                          <a:solidFill>
                            <a:schemeClr val="tx1"/>
                          </a:solidFill>
                          <a:latin typeface="BIZ UDPゴシック" panose="020B0400000000000000" pitchFamily="50" charset="-128"/>
                          <a:ea typeface="BIZ UDPゴシック" panose="020B0400000000000000" pitchFamily="50" charset="-128"/>
                        </a:rPr>
                        <a:t>3</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ART VIBES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en-US" altLang="ja-JP" sz="800" b="0" dirty="0">
                          <a:solidFill>
                            <a:schemeClr val="tx1"/>
                          </a:solidFill>
                          <a:latin typeface="BIZ UDPゴシック" panose="020B0400000000000000" pitchFamily="50" charset="-128"/>
                          <a:ea typeface="BIZ UDPゴシック" panose="020B0400000000000000" pitchFamily="50" charset="-128"/>
                        </a:rPr>
                        <a:t>SUMMER SONIC 2025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の開催に合わせ、公園内各所に屋外大型アート作品を展示するとともに</a:t>
                      </a:r>
                      <a:r>
                        <a:rPr kumimoji="1" lang="en-US" altLang="ja-JP" sz="800" b="0" dirty="0">
                          <a:solidFill>
                            <a:schemeClr val="tx1"/>
                          </a:solidFill>
                          <a:latin typeface="BIZ UDPゴシック" panose="020B0400000000000000" pitchFamily="50" charset="-128"/>
                          <a:ea typeface="BIZ UDPゴシック" panose="020B0400000000000000" pitchFamily="50" charset="-128"/>
                        </a:rPr>
                        <a:t>EXPO’70</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パビリオンに</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大阪府</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20</a:t>
                      </a:r>
                      <a:r>
                        <a:rPr kumimoji="1" lang="ja-JP" altLang="en-US" sz="800" b="0" dirty="0">
                          <a:solidFill>
                            <a:schemeClr val="tx1"/>
                          </a:solidFill>
                          <a:latin typeface="BIZ UDPゴシック" panose="020B0400000000000000" pitchFamily="50" charset="-128"/>
                          <a:ea typeface="BIZ UDPゴシック" panose="020B0400000000000000" pitchFamily="50" charset="-128"/>
                        </a:rPr>
                        <a:t>世紀美術コレクションの一部作品を展示</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16</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日（土）</a:t>
                      </a:r>
                    </a:p>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800" b="0" dirty="0">
                          <a:solidFill>
                            <a:schemeClr val="tx1"/>
                          </a:solidFill>
                          <a:latin typeface="BIZ UDPゴシック" panose="020B0400000000000000" pitchFamily="50" charset="-128"/>
                          <a:ea typeface="BIZ UDPゴシック" panose="020B0400000000000000" pitchFamily="50" charset="-128"/>
                        </a:rPr>
                        <a:t>万博記念公園</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71451102"/>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JAPAN DANCE DELIGHT VOL.31 FINAL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日本最大の国際ストリートダンスコンテストを大阪に招聘。海外の有名ダンサーや日本全国の有名ダンサーが大阪に集結し、</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ダンスの街・大阪で万博開催を記念して実施</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8</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err="1">
                          <a:solidFill>
                            <a:schemeClr val="tx1"/>
                          </a:solidFill>
                          <a:latin typeface="BIZ UDPゴシック" panose="020B0400000000000000" pitchFamily="50" charset="-128"/>
                          <a:ea typeface="BIZ UDPゴシック" panose="020B0400000000000000" pitchFamily="50" charset="-128"/>
                        </a:rPr>
                        <a:t>Asue</a:t>
                      </a:r>
                      <a:r>
                        <a:rPr kumimoji="1" lang="en-US" altLang="ja-JP" sz="800" b="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アリーナ大阪</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5153958"/>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OSAKA COMEDY FESTIVAL 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「笑いの街・大阪」を象徴するコメディフェス。大道芸パフォーマンスやスタンドアップコメディなどノンバーバルコンテンツを</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展開</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15</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日（月・祝）</a:t>
                      </a:r>
                    </a:p>
                    <a:p>
                      <a:pPr algn="ctr"/>
                      <a:r>
                        <a:rPr kumimoji="1" lang="ja-JP" altLang="en-US" sz="800" b="0" dirty="0">
                          <a:solidFill>
                            <a:schemeClr val="tx1"/>
                          </a:solidFill>
                          <a:latin typeface="BIZ UDPゴシック" panose="020B0400000000000000" pitchFamily="50" charset="-128"/>
                          <a:ea typeface="BIZ UDPゴシック" panose="020B0400000000000000" pitchFamily="50" charset="-128"/>
                        </a:rPr>
                        <a:t>～２１日（日）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00" b="0" dirty="0">
                          <a:solidFill>
                            <a:schemeClr val="tx1"/>
                          </a:solidFill>
                          <a:latin typeface="BIZ UDPゴシック" panose="020B0400000000000000" pitchFamily="50" charset="-128"/>
                          <a:ea typeface="BIZ UDPゴシック" panose="020B0400000000000000" pitchFamily="50" charset="-128"/>
                        </a:rPr>
                        <a:t>SKY</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シアター</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MBS</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strike="noStrike" baseline="0" dirty="0">
                          <a:solidFill>
                            <a:schemeClr val="tx1"/>
                          </a:solidFill>
                          <a:latin typeface="BIZ UDPゴシック" panose="020B0400000000000000" pitchFamily="50" charset="-128"/>
                          <a:ea typeface="BIZ UDPゴシック" panose="020B0400000000000000" pitchFamily="50" charset="-128"/>
                        </a:rPr>
                        <a:t>阪急サン広場、</a:t>
                      </a:r>
                      <a:br>
                        <a:rPr kumimoji="1" lang="en-US" altLang="ja-JP" sz="800" b="0" strike="noStrike" baseline="0" dirty="0">
                          <a:solidFill>
                            <a:schemeClr val="tx1"/>
                          </a:solidFill>
                          <a:latin typeface="BIZ UDPゴシック" panose="020B0400000000000000" pitchFamily="50" charset="-128"/>
                          <a:ea typeface="BIZ UDPゴシック" panose="020B0400000000000000" pitchFamily="50" charset="-128"/>
                        </a:rPr>
                      </a:br>
                      <a:r>
                        <a:rPr kumimoji="1" lang="en-US" altLang="ja-JP" sz="800" b="0" strike="noStrike" baseline="0" dirty="0">
                          <a:solidFill>
                            <a:schemeClr val="tx1"/>
                          </a:solidFill>
                          <a:latin typeface="BIZ UDPゴシック" panose="020B0400000000000000" pitchFamily="50" charset="-128"/>
                          <a:ea typeface="BIZ UDPゴシック" panose="020B0400000000000000" pitchFamily="50" charset="-128"/>
                        </a:rPr>
                        <a:t>HEP HALL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0772848"/>
                  </a:ext>
                </a:extLst>
              </a:tr>
              <a:tr h="443419">
                <a:tc>
                  <a:txBody>
                    <a:bodyPr/>
                    <a:lstStyle/>
                    <a:p>
                      <a:pPr algn="ctr"/>
                      <a:r>
                        <a:rPr kumimoji="1" lang="en-US" altLang="ja-JP" sz="800" b="1" dirty="0">
                          <a:solidFill>
                            <a:schemeClr val="tx1"/>
                          </a:solidFill>
                          <a:latin typeface="BIZ UDPゴシック" panose="020B0400000000000000" pitchFamily="50" charset="-128"/>
                          <a:ea typeface="BIZ UDPゴシック" panose="020B0400000000000000" pitchFamily="50" charset="-128"/>
                        </a:rPr>
                        <a:t>SONIC OSAKA EXPO 2025</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イギリスの大型ロックバンド「</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MUSE</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」と日本の有名バンド「</a:t>
                      </a:r>
                      <a:r>
                        <a:rPr kumimoji="1" lang="en-US" altLang="ja-JP" sz="800" b="0" dirty="0">
                          <a:solidFill>
                            <a:schemeClr val="tx1"/>
                          </a:solidFill>
                          <a:latin typeface="BIZ UDPゴシック" panose="020B0400000000000000" pitchFamily="50" charset="-128"/>
                          <a:ea typeface="BIZ UDPゴシック" panose="020B0400000000000000" pitchFamily="50" charset="-128"/>
                        </a:rPr>
                        <a:t>MAN WITH A MISSION</a:t>
                      </a:r>
                      <a:r>
                        <a:rPr kumimoji="1" lang="ja-JP" altLang="en-US" sz="800" b="0" dirty="0">
                          <a:solidFill>
                            <a:schemeClr val="tx1"/>
                          </a:solidFill>
                          <a:latin typeface="BIZ UDPゴシック" panose="020B0400000000000000" pitchFamily="50" charset="-128"/>
                          <a:ea typeface="BIZ UDPゴシック" panose="020B0400000000000000" pitchFamily="50" charset="-128"/>
                        </a:rPr>
                        <a:t>」「</a:t>
                      </a:r>
                      <a:r>
                        <a:rPr kumimoji="1" lang="en-US" altLang="ja-JP" sz="800" b="0" dirty="0" err="1">
                          <a:solidFill>
                            <a:schemeClr val="tx1"/>
                          </a:solidFill>
                          <a:latin typeface="BIZ UDPゴシック" panose="020B0400000000000000" pitchFamily="50" charset="-128"/>
                          <a:ea typeface="BIZ UDPゴシック" panose="020B0400000000000000" pitchFamily="50" charset="-128"/>
                        </a:rPr>
                        <a:t>go!go!vanillas</a:t>
                      </a:r>
                      <a:r>
                        <a:rPr kumimoji="1" lang="ja-JP" altLang="en-US" sz="800" b="0" dirty="0">
                          <a:solidFill>
                            <a:schemeClr val="tx1"/>
                          </a:solidFill>
                          <a:latin typeface="BIZ UDPゴシック" panose="020B0400000000000000" pitchFamily="50" charset="-128"/>
                          <a:ea typeface="BIZ UDPゴシック" panose="020B0400000000000000" pitchFamily="50" charset="-128"/>
                        </a:rPr>
                        <a:t>」による大型</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音楽フェスを開催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800" b="0" dirty="0">
                          <a:solidFill>
                            <a:schemeClr val="tx1"/>
                          </a:solidFill>
                          <a:latin typeface="BIZ UDPゴシック" panose="020B0400000000000000" pitchFamily="50" charset="-128"/>
                          <a:ea typeface="BIZ UDPゴシック" panose="020B0400000000000000" pitchFamily="50" charset="-128"/>
                        </a:rPr>
                        <a:t>9</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8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日（火・祝）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strike="noStrike" dirty="0">
                          <a:solidFill>
                            <a:schemeClr val="tx1"/>
                          </a:solidFill>
                          <a:latin typeface="BIZ UDPゴシック" panose="020B0400000000000000" pitchFamily="50" charset="-128"/>
                          <a:ea typeface="BIZ UDPゴシック" panose="020B0400000000000000" pitchFamily="50" charset="-128"/>
                        </a:rPr>
                        <a:t>インテックス大阪</a:t>
                      </a:r>
                      <a:endParaRPr kumimoji="1" lang="en-US" altLang="ja-JP" sz="800" b="0" strike="noStrike"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6965317"/>
                  </a:ext>
                </a:extLst>
              </a:tr>
              <a:tr h="443419">
                <a:tc>
                  <a:txBody>
                    <a:bodyP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劇団四季との連携</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劇団四季会員向け会報誌に「赤毛のアン」出演アーティストに</a:t>
                      </a:r>
                      <a:br>
                        <a:rPr kumimoji="1" lang="en-US" altLang="ja-JP" sz="800" b="0" dirty="0">
                          <a:solidFill>
                            <a:schemeClr val="tx1"/>
                          </a:solidFill>
                          <a:latin typeface="BIZ UDPゴシック" panose="020B0400000000000000" pitchFamily="50" charset="-128"/>
                          <a:ea typeface="BIZ UDPゴシック" panose="020B0400000000000000" pitchFamily="50" charset="-128"/>
                        </a:rPr>
                      </a:br>
                      <a:r>
                        <a:rPr kumimoji="1" lang="ja-JP" altLang="en-US" sz="800" b="0" dirty="0">
                          <a:solidFill>
                            <a:schemeClr val="tx1"/>
                          </a:solidFill>
                          <a:latin typeface="BIZ UDPゴシック" panose="020B0400000000000000" pitchFamily="50" charset="-128"/>
                          <a:ea typeface="BIZ UDPゴシック" panose="020B0400000000000000" pitchFamily="50" charset="-128"/>
                        </a:rPr>
                        <a:t>よる万博体験記事や万博広告の掲載（「７月号」に掲載）</a:t>
                      </a:r>
                    </a:p>
                    <a:p>
                      <a:pPr marL="171450" indent="-171450" algn="l">
                        <a:buFont typeface="Wingdings" panose="05000000000000000000" pitchFamily="2" charset="2"/>
                        <a:buChar char="ü"/>
                      </a:pPr>
                      <a:r>
                        <a:rPr kumimoji="1" lang="ja-JP" altLang="en-US" sz="800" b="0" dirty="0">
                          <a:solidFill>
                            <a:schemeClr val="tx1"/>
                          </a:solidFill>
                          <a:latin typeface="BIZ UDPゴシック" panose="020B0400000000000000" pitchFamily="50" charset="-128"/>
                          <a:ea typeface="BIZ UDPゴシック" panose="020B0400000000000000" pitchFamily="50" charset="-128"/>
                        </a:rPr>
                        <a:t>地方巡演時の万博パンフレットの配布</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ー</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ー</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2730621"/>
                  </a:ext>
                </a:extLst>
              </a:tr>
            </a:tbl>
          </a:graphicData>
        </a:graphic>
      </p:graphicFrame>
    </p:spTree>
    <p:extLst>
      <p:ext uri="{BB962C8B-B14F-4D97-AF65-F5344CB8AC3E}">
        <p14:creationId xmlns:p14="http://schemas.microsoft.com/office/powerpoint/2010/main" val="3412764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多様な都市魅力の創出･発信（にぎわい創出）</a:t>
            </a:r>
            <a:endParaRPr kumimoji="1" lang="ja-JP" altLang="en-US" sz="1600" b="1" i="0" u="sng"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にぎわい創出（</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魅力的なコンテンツの創出</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 name="スライド番号プレースホルダー 3">
            <a:extLst>
              <a:ext uri="{FF2B5EF4-FFF2-40B4-BE49-F238E27FC236}">
                <a16:creationId xmlns:a16="http://schemas.microsoft.com/office/drawing/2014/main" id="{38ABF353-49DB-4B5F-82C3-0D17F24FA5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F2EF1E-626E-4657-9017-205445D3C8E1}"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B1DA275-85AA-452D-807F-4E47FEB92155}"/>
              </a:ext>
            </a:extLst>
          </p:cNvPr>
          <p:cNvSpPr txBox="1"/>
          <p:nvPr/>
        </p:nvSpPr>
        <p:spPr>
          <a:xfrm>
            <a:off x="223182" y="1300597"/>
            <a:ext cx="5389179" cy="2339102"/>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▶ナイトコンテンツの充実</a:t>
            </a:r>
            <a:endParaRPr kumimoji="1" lang="en-US" altLang="ja-JP"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・大阪・光の饗宴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endParaRPr kumimoji="1" lang="en-US" altLang="ja-JP" sz="11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万博の機運醸成や国内外からの来阪者を圧倒的な光でおもてなしするとともに、</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大阪の魅力を</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PR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するため、</a:t>
            </a:r>
            <a:r>
              <a:rPr kumimoji="1" lang="ja-JP" altLang="en-US" sz="1100" dirty="0">
                <a:latin typeface="BIZ UDPゴシック" panose="020B0400000000000000" pitchFamily="50" charset="-128"/>
                <a:ea typeface="BIZ UDPゴシック" panose="020B0400000000000000" pitchFamily="50" charset="-128"/>
              </a:rPr>
              <a:t>令和７</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年４月９日から「御堂筋イルミネーション」、「大阪市役所正面イルミネーションファサード」及び「中之島イルミネーションストリート</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（みおつくしプロムナード）」を「大阪・光の饗宴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」万博特別点灯として実施</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従来は</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23</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時までであった点灯時間を</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時まで延長</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開催期間：４月９日から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日の日没後から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25</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時</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開催場所：御堂筋（阪神前交差点～難波西口交差点）、</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大阪市役所周辺 </a:t>
            </a:r>
            <a:r>
              <a:rPr kumimoji="1" lang="en-US" altLang="zh-TW"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中之島公園</a:t>
            </a:r>
            <a:endParaRPr kumimoji="1" lang="en-US" altLang="zh-TW" sz="1100" dirty="0">
              <a:latin typeface="BIZ UDPゴシック" panose="020B0400000000000000" pitchFamily="50" charset="-128"/>
              <a:ea typeface="BIZ UDPゴシック" panose="020B0400000000000000" pitchFamily="50" charset="-128"/>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・夜間公演等のナイトカルチャーを実施する事業者の支援による大阪の</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ナイトカルチャーの発掘・創出</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令和７年度実績　７件</a:t>
            </a:r>
          </a:p>
        </p:txBody>
      </p:sp>
      <p:sp>
        <p:nvSpPr>
          <p:cNvPr id="18" name="テキスト ボックス 17">
            <a:extLst>
              <a:ext uri="{FF2B5EF4-FFF2-40B4-BE49-F238E27FC236}">
                <a16:creationId xmlns:a16="http://schemas.microsoft.com/office/drawing/2014/main" id="{2232901B-87E8-4D1B-AE32-9AEBF44B15F0}"/>
              </a:ext>
            </a:extLst>
          </p:cNvPr>
          <p:cNvSpPr txBox="1"/>
          <p:nvPr/>
        </p:nvSpPr>
        <p:spPr>
          <a:xfrm>
            <a:off x="185180" y="3639699"/>
            <a:ext cx="6091537" cy="2000548"/>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OSAKA Classic Car EXPO</a:t>
            </a: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・クラシックカーを活用したイベントを開催し、万博の開幕を機に国内外から来阪される多くの方々や府民に向けて、大阪の魅力発信や万博の機運を醸成するとともに、万博会場への来場を促進</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・約</a:t>
            </a:r>
            <a:r>
              <a:rPr kumimoji="1" lang="en-US" altLang="ja-JP" sz="1100" dirty="0">
                <a:latin typeface="BIZ UDPゴシック" panose="020B0400000000000000" pitchFamily="50" charset="-128"/>
                <a:ea typeface="BIZ UDPゴシック" panose="020B0400000000000000" pitchFamily="50" charset="-128"/>
              </a:rPr>
              <a:t>50</a:t>
            </a:r>
            <a:r>
              <a:rPr kumimoji="1" lang="ja-JP" altLang="en-US" sz="1100" dirty="0">
                <a:latin typeface="BIZ UDPゴシック" panose="020B0400000000000000" pitchFamily="50" charset="-128"/>
                <a:ea typeface="BIZ UDPゴシック" panose="020B0400000000000000" pitchFamily="50" charset="-128"/>
              </a:rPr>
              <a:t>台の希少なクラシックカーが府内</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か所のラリーポイントを巡り、各会場では大阪や万博の</a:t>
            </a:r>
            <a:r>
              <a:rPr kumimoji="1" lang="en-US" altLang="ja-JP" sz="1100" dirty="0">
                <a:latin typeface="BIZ UDPゴシック" panose="020B0400000000000000" pitchFamily="50" charset="-128"/>
                <a:ea typeface="BIZ UDPゴシック" panose="020B0400000000000000" pitchFamily="50" charset="-128"/>
              </a:rPr>
              <a:t>PR</a:t>
            </a:r>
            <a:r>
              <a:rPr kumimoji="1" lang="ja-JP" altLang="en-US" sz="1100" dirty="0">
                <a:latin typeface="BIZ UDPゴシック" panose="020B0400000000000000" pitchFamily="50" charset="-128"/>
                <a:ea typeface="BIZ UDPゴシック" panose="020B0400000000000000" pitchFamily="50" charset="-128"/>
              </a:rPr>
              <a:t>ブースを展開。メインイベント会場の万博記念公園では、クラシックカーの観覧に加え、自動</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運転</a:t>
            </a:r>
            <a:r>
              <a:rPr kumimoji="1" lang="en-US" altLang="ja-JP" sz="1100" dirty="0">
                <a:latin typeface="BIZ UDPゴシック" panose="020B0400000000000000" pitchFamily="50" charset="-128"/>
                <a:ea typeface="BIZ UDPゴシック" panose="020B0400000000000000" pitchFamily="50" charset="-128"/>
              </a:rPr>
              <a:t>EV</a:t>
            </a:r>
            <a:r>
              <a:rPr kumimoji="1" lang="ja-JP" altLang="en-US" sz="1100" dirty="0">
                <a:latin typeface="BIZ UDPゴシック" panose="020B0400000000000000" pitchFamily="50" charset="-128"/>
                <a:ea typeface="BIZ UDPゴシック" panose="020B0400000000000000" pitchFamily="50" charset="-128"/>
              </a:rPr>
              <a:t>バス乗車体験や空飛ぶ車の</a:t>
            </a:r>
            <a:r>
              <a:rPr kumimoji="1" lang="en-US" altLang="ja-JP" sz="1100" dirty="0">
                <a:latin typeface="BIZ UDPゴシック" panose="020B0400000000000000" pitchFamily="50" charset="-128"/>
                <a:ea typeface="BIZ UDPゴシック" panose="020B0400000000000000" pitchFamily="50" charset="-128"/>
              </a:rPr>
              <a:t>VR</a:t>
            </a:r>
            <a:r>
              <a:rPr kumimoji="1" lang="ja-JP" altLang="en-US" sz="1100" dirty="0">
                <a:latin typeface="BIZ UDPゴシック" panose="020B0400000000000000" pitchFamily="50" charset="-128"/>
                <a:ea typeface="BIZ UDPゴシック" panose="020B0400000000000000" pitchFamily="50" charset="-128"/>
              </a:rPr>
              <a:t>体験、</a:t>
            </a:r>
            <a:r>
              <a:rPr kumimoji="1" lang="en-US" altLang="ja-JP" sz="1100" dirty="0">
                <a:latin typeface="BIZ UDPゴシック" panose="020B0400000000000000" pitchFamily="50" charset="-128"/>
                <a:ea typeface="BIZ UDPゴシック" panose="020B0400000000000000" pitchFamily="50" charset="-128"/>
              </a:rPr>
              <a:t>70</a:t>
            </a:r>
            <a:r>
              <a:rPr kumimoji="1" lang="ja-JP" altLang="en-US" sz="1100" dirty="0">
                <a:latin typeface="BIZ UDPゴシック" panose="020B0400000000000000" pitchFamily="50" charset="-128"/>
                <a:ea typeface="BIZ UDPゴシック" panose="020B0400000000000000" pitchFamily="50" charset="-128"/>
              </a:rPr>
              <a:t>年万博ユニフォーム姿のスタッフと写真撮影</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など、万博開幕期の大阪を盛り上げる華やかなプログラムを展開</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開催日：４月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開催場所：万博記念公園「お祭り広場」・</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泉南ロングパーク「マルシェエリア駐車場」・貝塚市役所</a:t>
            </a:r>
          </a:p>
        </p:txBody>
      </p:sp>
      <p:sp>
        <p:nvSpPr>
          <p:cNvPr id="21" name="テキスト ボックス 20">
            <a:extLst>
              <a:ext uri="{FF2B5EF4-FFF2-40B4-BE49-F238E27FC236}">
                <a16:creationId xmlns:a16="http://schemas.microsoft.com/office/drawing/2014/main" id="{C962CA9F-AF17-442D-A4B4-8F8804B949EB}"/>
              </a:ext>
            </a:extLst>
          </p:cNvPr>
          <p:cNvSpPr txBox="1"/>
          <p:nvPr/>
        </p:nvSpPr>
        <p:spPr>
          <a:xfrm>
            <a:off x="5837878" y="3033375"/>
            <a:ext cx="3726456"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大阪・光の饗宴</a:t>
            </a:r>
            <a:r>
              <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2025</a:t>
            </a:r>
            <a:endParaRPr kumimoji="0" lang="ja-JP" altLang="en-US" sz="10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endParaRPr>
          </a:p>
        </p:txBody>
      </p:sp>
      <p:pic>
        <p:nvPicPr>
          <p:cNvPr id="6" name="図 5">
            <a:extLst>
              <a:ext uri="{FF2B5EF4-FFF2-40B4-BE49-F238E27FC236}">
                <a16:creationId xmlns:a16="http://schemas.microsoft.com/office/drawing/2014/main" id="{12285244-392C-4908-9F9C-DE837400A0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0775" y="3648791"/>
            <a:ext cx="2060662" cy="1360690"/>
          </a:xfrm>
          <a:prstGeom prst="rect">
            <a:avLst/>
          </a:prstGeom>
        </p:spPr>
      </p:pic>
      <p:sp>
        <p:nvSpPr>
          <p:cNvPr id="22" name="テキスト ボックス 21">
            <a:extLst>
              <a:ext uri="{FF2B5EF4-FFF2-40B4-BE49-F238E27FC236}">
                <a16:creationId xmlns:a16="http://schemas.microsoft.com/office/drawing/2014/main" id="{0174A92F-F586-4545-827F-72A1A22D0B89}"/>
              </a:ext>
            </a:extLst>
          </p:cNvPr>
          <p:cNvSpPr txBox="1"/>
          <p:nvPr/>
        </p:nvSpPr>
        <p:spPr>
          <a:xfrm>
            <a:off x="6665712" y="5032004"/>
            <a:ext cx="206066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メインイベント会場の様子</a:t>
            </a:r>
          </a:p>
        </p:txBody>
      </p:sp>
      <p:sp>
        <p:nvSpPr>
          <p:cNvPr id="28" name="テキスト ボックス 27">
            <a:extLst>
              <a:ext uri="{FF2B5EF4-FFF2-40B4-BE49-F238E27FC236}">
                <a16:creationId xmlns:a16="http://schemas.microsoft.com/office/drawing/2014/main" id="{9803AFE4-5B89-411C-A78F-5E6FEB92A9AF}"/>
              </a:ext>
            </a:extLst>
          </p:cNvPr>
          <p:cNvSpPr txBox="1"/>
          <p:nvPr/>
        </p:nvSpPr>
        <p:spPr>
          <a:xfrm>
            <a:off x="218311" y="5538093"/>
            <a:ext cx="6174022" cy="1492716"/>
          </a:xfrm>
          <a:prstGeom prst="rect">
            <a:avLst/>
          </a:prstGeom>
          <a:noFill/>
        </p:spPr>
        <p:txBody>
          <a:bodyPr wrap="square" rtlCol="0">
            <a:spAutoFit/>
          </a:bodyPr>
          <a:lstStyle/>
          <a:p>
            <a:pPr marL="88900" marR="0" lvl="0" indent="-8890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fi-FI"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OSAKA SAILING EXPO 2025</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の会場が四方を海で囲まれているという特徴を活かし、万博を契機とした国内外から大阪への誘客促進を目的に、非日常的なオンリーワンコンテンツの創出として、ヨットや大型帆船を活用したイベントを開催</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海からも万博を盛り上げるため、大型帆船や数十隻の小型ヨットが夢洲周辺の海上でパレードを実施</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開催日：５月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日</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開催場所：夢洲周辺の海上、天保山岸壁　</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30" name="図 29">
            <a:extLst>
              <a:ext uri="{FF2B5EF4-FFF2-40B4-BE49-F238E27FC236}">
                <a16:creationId xmlns:a16="http://schemas.microsoft.com/office/drawing/2014/main" id="{BCDF02D6-FDA8-4B08-8AAD-5C279135CD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665713" y="5449541"/>
            <a:ext cx="2060662" cy="1306925"/>
          </a:xfrm>
          <a:prstGeom prst="rect">
            <a:avLst/>
          </a:prstGeom>
        </p:spPr>
      </p:pic>
      <p:sp>
        <p:nvSpPr>
          <p:cNvPr id="31" name="テキスト ボックス 30">
            <a:extLst>
              <a:ext uri="{FF2B5EF4-FFF2-40B4-BE49-F238E27FC236}">
                <a16:creationId xmlns:a16="http://schemas.microsoft.com/office/drawing/2014/main" id="{E15D017C-539E-4999-B7E6-B4531A69DAE5}"/>
              </a:ext>
            </a:extLst>
          </p:cNvPr>
          <p:cNvSpPr txBox="1"/>
          <p:nvPr/>
        </p:nvSpPr>
        <p:spPr>
          <a:xfrm>
            <a:off x="6665712" y="6778989"/>
            <a:ext cx="2060661"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rPr>
              <a:t>海上パレードの様子</a:t>
            </a:r>
            <a:endParaRPr kumimoji="0" lang="ja-JP" altLang="en-US" sz="10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Calibri"/>
            </a:endParaRPr>
          </a:p>
        </p:txBody>
      </p:sp>
      <p:sp>
        <p:nvSpPr>
          <p:cNvPr id="26" name="楕円 25">
            <a:extLst>
              <a:ext uri="{FF2B5EF4-FFF2-40B4-BE49-F238E27FC236}">
                <a16:creationId xmlns:a16="http://schemas.microsoft.com/office/drawing/2014/main" id="{CF0C7D1D-02F4-432C-9A65-E5371A50E670}"/>
              </a:ext>
            </a:extLst>
          </p:cNvPr>
          <p:cNvSpPr/>
          <p:nvPr/>
        </p:nvSpPr>
        <p:spPr>
          <a:xfrm>
            <a:off x="218311" y="84111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32" name="図 31">
            <a:extLst>
              <a:ext uri="{FF2B5EF4-FFF2-40B4-BE49-F238E27FC236}">
                <a16:creationId xmlns:a16="http://schemas.microsoft.com/office/drawing/2014/main" id="{DB245A42-C293-4B4F-8A5B-812C86EC4C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48757" y="1665375"/>
            <a:ext cx="2041094" cy="1368000"/>
          </a:xfrm>
          <a:prstGeom prst="rect">
            <a:avLst/>
          </a:prstGeom>
        </p:spPr>
      </p:pic>
      <p:pic>
        <p:nvPicPr>
          <p:cNvPr id="33" name="図 32">
            <a:extLst>
              <a:ext uri="{FF2B5EF4-FFF2-40B4-BE49-F238E27FC236}">
                <a16:creationId xmlns:a16="http://schemas.microsoft.com/office/drawing/2014/main" id="{779DC582-9CFC-4AB9-BFCB-8013683E8BD8}"/>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5914238" y="1665374"/>
            <a:ext cx="1786867" cy="1360149"/>
          </a:xfrm>
          <a:prstGeom prst="rect">
            <a:avLst/>
          </a:prstGeom>
          <a:noFill/>
          <a:ln>
            <a:noFill/>
          </a:ln>
        </p:spPr>
      </p:pic>
      <p:sp>
        <p:nvSpPr>
          <p:cNvPr id="17" name="楕円 16">
            <a:extLst>
              <a:ext uri="{FF2B5EF4-FFF2-40B4-BE49-F238E27FC236}">
                <a16:creationId xmlns:a16="http://schemas.microsoft.com/office/drawing/2014/main" id="{24B33880-EDF5-47A9-AB08-27E4F00C1842}"/>
              </a:ext>
            </a:extLst>
          </p:cNvPr>
          <p:cNvSpPr/>
          <p:nvPr/>
        </p:nvSpPr>
        <p:spPr>
          <a:xfrm flipV="1">
            <a:off x="180309" y="733118"/>
            <a:ext cx="394465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8066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8" y="733301"/>
            <a:ext cx="479052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4B4C8DCA-8291-48C5-BE7E-6014B7AF6E12}"/>
              </a:ext>
            </a:extLst>
          </p:cNvPr>
          <p:cNvSpPr/>
          <p:nvPr/>
        </p:nvSpPr>
        <p:spPr>
          <a:xfrm>
            <a:off x="180308" y="939762"/>
            <a:ext cx="1946520"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205713" y="2633230"/>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180308" y="1497762"/>
            <a:ext cx="9402384" cy="82175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府民向けイベント開催によるeスポーツの</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魅力発信</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と関係人口増加の促進 </a:t>
            </a:r>
          </a:p>
          <a:p>
            <a:pPr marL="0" marR="0" lvl="0" indent="0" algn="l" defTabSz="914400" rtl="0" eaLnBrk="0" fontAlgn="base" latinLnBrk="0" hangingPunct="0">
              <a:lnSpc>
                <a:spcPct val="100000"/>
              </a:lnSpc>
              <a:spcBef>
                <a:spcPct val="0"/>
              </a:spcBef>
              <a:spcAft>
                <a:spcPct val="0"/>
              </a:spcAft>
              <a:buClrTx/>
              <a:buSzTx/>
              <a:tabLst/>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eスポーツを活用した新たな取組展開に向けた機運醸成と</a:t>
            </a:r>
            <a:r>
              <a:rPr lang="ja-JP" altLang="en-US" sz="1400" dirty="0">
                <a:solidFill>
                  <a:schemeClr val="tx1"/>
                </a:solidFill>
                <a:latin typeface="BIZ UDPゴシック" panose="020B0400000000000000" pitchFamily="50" charset="-128"/>
                <a:ea typeface="BIZ UDPゴシック" panose="020B0400000000000000" pitchFamily="50" charset="-128"/>
              </a:rPr>
              <a:t>基盤構築</a:t>
            </a:r>
            <a:endParaRPr kumimoji="0" lang="ja-JP" altLang="ja-JP"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□にぎわい創出（</a:t>
            </a:r>
            <a:r>
              <a:rPr kumimoji="0" lang="ja-JP" altLang="ja-JP" sz="14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eスポーツ</a:t>
            </a:r>
            <a:r>
              <a:rPr kumimoji="0" lang="ja-JP" altLang="en-US" sz="14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の魅力発信と産業基盤の構築</a:t>
            </a:r>
            <a:r>
              <a:rPr lang="ja-JP" altLang="en-US" sz="14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b="1" dirty="0">
              <a:solidFill>
                <a:schemeClr val="tx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205713" y="3070669"/>
            <a:ext cx="9192738" cy="677108"/>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e</a:t>
            </a:r>
            <a:r>
              <a:rPr kumimoji="1" lang="ja-JP" altLang="en-US" sz="1400" b="1" dirty="0">
                <a:latin typeface="BIZ UDPゴシック" panose="020B0400000000000000" pitchFamily="50" charset="-128"/>
                <a:ea typeface="BIZ UDPゴシック" panose="020B0400000000000000" pitchFamily="50" charset="-128"/>
              </a:rPr>
              <a:t>スポーツを活用した成長への取組</a:t>
            </a:r>
            <a:endParaRPr kumimoji="1" lang="en-US" altLang="ja-JP" sz="1400" b="1" dirty="0">
              <a:latin typeface="BIZ UDPゴシック" panose="020B0400000000000000" pitchFamily="50" charset="-128"/>
              <a:ea typeface="BIZ UDPゴシック" panose="020B0400000000000000" pitchFamily="50" charset="-128"/>
            </a:endParaRPr>
          </a:p>
          <a:p>
            <a:pPr marL="177800" indent="-88900"/>
            <a:r>
              <a:rPr kumimoji="1" lang="ja-JP" altLang="en-US" sz="1200" dirty="0">
                <a:latin typeface="BIZ UDPゴシック" panose="020B0400000000000000" pitchFamily="50" charset="-128"/>
                <a:ea typeface="BIZ UDPゴシック" panose="020B0400000000000000" pitchFamily="50" charset="-128"/>
              </a:rPr>
              <a:t>・万博を機に、府内各地でイベント開催することで、府民に対して</a:t>
            </a:r>
            <a:r>
              <a:rPr kumimoji="1" lang="en-US" altLang="ja-JP" sz="1200" dirty="0">
                <a:latin typeface="BIZ UDPゴシック" panose="020B0400000000000000" pitchFamily="50" charset="-128"/>
                <a:ea typeface="BIZ UDPゴシック" panose="020B0400000000000000" pitchFamily="50" charset="-128"/>
              </a:rPr>
              <a:t>e</a:t>
            </a:r>
            <a:r>
              <a:rPr kumimoji="1" lang="ja-JP" altLang="en-US" sz="1200" dirty="0">
                <a:latin typeface="BIZ UDPゴシック" panose="020B0400000000000000" pitchFamily="50" charset="-128"/>
                <a:ea typeface="BIZ UDPゴシック" panose="020B0400000000000000" pitchFamily="50" charset="-128"/>
              </a:rPr>
              <a:t>スポーツの魅力を広く発信し、認知度向上や関係人口の増加を図り、</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大阪での</a:t>
            </a:r>
            <a:r>
              <a:rPr kumimoji="1" lang="en-US" altLang="ja-JP" sz="1200" dirty="0">
                <a:latin typeface="BIZ UDPゴシック" panose="020B0400000000000000" pitchFamily="50" charset="-128"/>
                <a:ea typeface="BIZ UDPゴシック" panose="020B0400000000000000" pitchFamily="50" charset="-128"/>
              </a:rPr>
              <a:t>e</a:t>
            </a:r>
            <a:r>
              <a:rPr kumimoji="1" lang="ja-JP" altLang="en-US" sz="1200" dirty="0">
                <a:latin typeface="BIZ UDPゴシック" panose="020B0400000000000000" pitchFamily="50" charset="-128"/>
                <a:ea typeface="BIZ UDPゴシック" panose="020B0400000000000000" pitchFamily="50" charset="-128"/>
              </a:rPr>
              <a:t>スポーツを活用した取組の展開をするための基盤を構築</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64</a:t>
            </a:fld>
            <a:endParaRPr kumimoji="1" lang="ja-JP" altLang="en-US" dirty="0"/>
          </a:p>
        </p:txBody>
      </p:sp>
      <p:sp>
        <p:nvSpPr>
          <p:cNvPr id="33" name="正方形/長方形 32">
            <a:extLst>
              <a:ext uri="{FF2B5EF4-FFF2-40B4-BE49-F238E27FC236}">
                <a16:creationId xmlns:a16="http://schemas.microsoft.com/office/drawing/2014/main" id="{910C2011-7AD9-4D79-98E6-81EECD5EBD3A}"/>
              </a:ext>
            </a:extLst>
          </p:cNvPr>
          <p:cNvSpPr/>
          <p:nvPr/>
        </p:nvSpPr>
        <p:spPr>
          <a:xfrm>
            <a:off x="371196" y="3920818"/>
            <a:ext cx="8861773" cy="349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1475">
              <a:spcBef>
                <a:spcPts val="975"/>
              </a:spcBef>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年度の主な万博連動キャンペーン（</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10</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400" b="1" dirty="0">
                <a:solidFill>
                  <a:schemeClr val="tx1"/>
                </a:solidFill>
                <a:latin typeface="BIZ UDPゴシック" panose="020B0400000000000000" pitchFamily="50" charset="-128"/>
                <a:ea typeface="BIZ UDPゴシック" panose="020B0400000000000000" pitchFamily="50" charset="-128"/>
              </a:rPr>
              <a:t>13</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日時点）　</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2" name="表 11">
            <a:extLst>
              <a:ext uri="{FF2B5EF4-FFF2-40B4-BE49-F238E27FC236}">
                <a16:creationId xmlns:a16="http://schemas.microsoft.com/office/drawing/2014/main" id="{78907AB6-D1A1-48D6-AC40-FA44198BED8B}"/>
              </a:ext>
            </a:extLst>
          </p:cNvPr>
          <p:cNvGraphicFramePr>
            <a:graphicFrameLocks noGrp="1"/>
          </p:cNvGraphicFramePr>
          <p:nvPr>
            <p:extLst>
              <p:ext uri="{D42A27DB-BD31-4B8C-83A1-F6EECF244321}">
                <p14:modId xmlns:p14="http://schemas.microsoft.com/office/powerpoint/2010/main" val="2971627573"/>
              </p:ext>
            </p:extLst>
          </p:nvPr>
        </p:nvGraphicFramePr>
        <p:xfrm>
          <a:off x="442539" y="4306823"/>
          <a:ext cx="9038918" cy="2546539"/>
        </p:xfrm>
        <a:graphic>
          <a:graphicData uri="http://schemas.openxmlformats.org/drawingml/2006/table">
            <a:tbl>
              <a:tblPr firstRow="1" bandRow="1">
                <a:tableStyleId>{5940675A-B579-460E-94D1-54222C63F5DA}</a:tableStyleId>
              </a:tblPr>
              <a:tblGrid>
                <a:gridCol w="1846113">
                  <a:extLst>
                    <a:ext uri="{9D8B030D-6E8A-4147-A177-3AD203B41FA5}">
                      <a16:colId xmlns:a16="http://schemas.microsoft.com/office/drawing/2014/main" val="3939033764"/>
                    </a:ext>
                  </a:extLst>
                </a:gridCol>
                <a:gridCol w="3529471">
                  <a:extLst>
                    <a:ext uri="{9D8B030D-6E8A-4147-A177-3AD203B41FA5}">
                      <a16:colId xmlns:a16="http://schemas.microsoft.com/office/drawing/2014/main" val="1121967615"/>
                    </a:ext>
                  </a:extLst>
                </a:gridCol>
                <a:gridCol w="1277137">
                  <a:extLst>
                    <a:ext uri="{9D8B030D-6E8A-4147-A177-3AD203B41FA5}">
                      <a16:colId xmlns:a16="http://schemas.microsoft.com/office/drawing/2014/main" val="2781426224"/>
                    </a:ext>
                  </a:extLst>
                </a:gridCol>
                <a:gridCol w="1242857">
                  <a:extLst>
                    <a:ext uri="{9D8B030D-6E8A-4147-A177-3AD203B41FA5}">
                      <a16:colId xmlns:a16="http://schemas.microsoft.com/office/drawing/2014/main" val="1302438693"/>
                    </a:ext>
                  </a:extLst>
                </a:gridCol>
                <a:gridCol w="1143340">
                  <a:extLst>
                    <a:ext uri="{9D8B030D-6E8A-4147-A177-3AD203B41FA5}">
                      <a16:colId xmlns:a16="http://schemas.microsoft.com/office/drawing/2014/main" val="357290774"/>
                    </a:ext>
                  </a:extLst>
                </a:gridCol>
              </a:tblGrid>
              <a:tr h="0">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タイトル</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実施者</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351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Pゴシック" panose="020B0400000000000000" pitchFamily="50" charset="-128"/>
                          <a:ea typeface="BIZ UDPゴシック" panose="020B0400000000000000" pitchFamily="50" charset="-128"/>
                        </a:rPr>
                        <a:t>未来をつなぐｅスポーツの力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r>
                        <a:rPr kumimoji="1" lang="en-US" altLang="ja-JP" sz="1000" b="1" dirty="0">
                          <a:solidFill>
                            <a:schemeClr val="tx1"/>
                          </a:solidFill>
                          <a:latin typeface="BIZ UDPゴシック" panose="020B0400000000000000" pitchFamily="50" charset="-128"/>
                          <a:ea typeface="BIZ UDPゴシック" panose="020B0400000000000000" pitchFamily="50" charset="-128"/>
                        </a:rPr>
                        <a:t>JAPAN ESPORTS CONNECT</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① ステージエリア：</a:t>
                      </a:r>
                      <a:r>
                        <a:rPr kumimoji="1" lang="ja-JP" altLang="en-US" sz="1000" b="0" dirty="0">
                          <a:latin typeface="BIZ UDPゴシック" panose="020B0400000000000000" pitchFamily="50" charset="-128"/>
                          <a:ea typeface="BIZ UDPゴシック" panose="020B0400000000000000" pitchFamily="50" charset="-128"/>
                        </a:rPr>
                        <a:t>プロ選手や人気配信者による</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スポーツ対戦を披露</a:t>
                      </a:r>
                      <a:endParaRPr kumimoji="1" lang="en-US" altLang="ja-JP" sz="1000" b="0" dirty="0">
                        <a:latin typeface="BIZ UDPゴシック" panose="020B0400000000000000" pitchFamily="50" charset="-128"/>
                        <a:ea typeface="BIZ UDPゴシック" panose="020B0400000000000000" pitchFamily="50" charset="-128"/>
                      </a:endParaRPr>
                    </a:p>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② 展示エリア：</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スポの歴史と日本での事例、社会的価値と未来を体験</a:t>
                      </a:r>
                      <a:endParaRPr kumimoji="1" lang="en-US" altLang="ja-JP" sz="1000" b="0" dirty="0">
                        <a:latin typeface="BIZ UDPゴシック" panose="020B0400000000000000" pitchFamily="50" charset="-128"/>
                        <a:ea typeface="BIZ UDPゴシック" panose="020B0400000000000000" pitchFamily="50" charset="-128"/>
                      </a:endParaRPr>
                    </a:p>
                    <a:p>
                      <a:pPr marL="177800" indent="-177800" algn="l">
                        <a:buFont typeface="Wingdings" panose="05000000000000000000" pitchFamily="2" charset="2"/>
                        <a:buNone/>
                      </a:pPr>
                      <a:r>
                        <a:rPr kumimoji="1" lang="ja-JP" altLang="en-US" sz="1000" b="1" dirty="0">
                          <a:latin typeface="BIZ UDPゴシック" panose="020B0400000000000000" pitchFamily="50" charset="-128"/>
                          <a:ea typeface="BIZ UDPゴシック" panose="020B0400000000000000" pitchFamily="50" charset="-128"/>
                        </a:rPr>
                        <a:t>③ 体験エリア：</a:t>
                      </a:r>
                      <a:r>
                        <a:rPr kumimoji="1" lang="ja-JP" altLang="en-US" sz="1000" b="0" dirty="0">
                          <a:latin typeface="BIZ UDPゴシック" panose="020B0400000000000000" pitchFamily="50" charset="-128"/>
                          <a:ea typeface="BIZ UDPゴシック" panose="020B0400000000000000" pitchFamily="50" charset="-128"/>
                        </a:rPr>
                        <a:t>様々な</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スポーツをプレイし、家族や友人と</a:t>
                      </a:r>
                      <a:br>
                        <a:rPr kumimoji="1" lang="en-US" altLang="ja-JP" sz="1000" b="0" dirty="0">
                          <a:latin typeface="BIZ UDPゴシック" panose="020B0400000000000000" pitchFamily="50" charset="-128"/>
                          <a:ea typeface="BIZ UDPゴシック" panose="020B0400000000000000" pitchFamily="50" charset="-128"/>
                        </a:rPr>
                      </a:br>
                      <a:r>
                        <a:rPr kumimoji="1" lang="ja-JP" altLang="en-US" sz="1000" b="0" dirty="0">
                          <a:latin typeface="BIZ UDPゴシック" panose="020B0400000000000000" pitchFamily="50" charset="-128"/>
                          <a:ea typeface="BIZ UDPゴシック" panose="020B0400000000000000" pitchFamily="50" charset="-128"/>
                        </a:rPr>
                        <a:t>アスリート体験</a:t>
                      </a:r>
                      <a:endParaRPr kumimoji="1" lang="en-US" altLang="ja-JP" sz="10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一般社団法人</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日本ｅスポーツ連合</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a:t>
                      </a:r>
                      <a:r>
                        <a:rPr kumimoji="1" lang="en-US" altLang="ja-JP" sz="1000" b="0" dirty="0">
                          <a:latin typeface="BIZ UDPゴシック" panose="020B0400000000000000" pitchFamily="50" charset="-128"/>
                          <a:ea typeface="BIZ UDPゴシック" panose="020B0400000000000000" pitchFamily="50" charset="-128"/>
                        </a:rPr>
                        <a:t>JeSU</a:t>
                      </a:r>
                      <a:r>
                        <a:rPr kumimoji="1" lang="ja-JP" altLang="en-US" sz="1000" b="0" dirty="0">
                          <a:latin typeface="BIZ UDPゴシック" panose="020B0400000000000000" pitchFamily="50" charset="-128"/>
                          <a:ea typeface="BIZ UDPゴシック" panose="020B0400000000000000" pitchFamily="50" charset="-128"/>
                        </a:rPr>
                        <a:t>）</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７月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23</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日（水）、</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24</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日（木）</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メッセ</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7789515"/>
                  </a:ext>
                </a:extLst>
              </a:tr>
              <a:tr h="351964">
                <a:tc>
                  <a:txBody>
                    <a:bodyPr/>
                    <a:lstStyle/>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EXPO ESPORTS FEATURING </a:t>
                      </a:r>
                    </a:p>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FORTNITE</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92075" indent="-92075"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①泉佐野市から世界へ“強化指定選手選考会</a:t>
                      </a:r>
                      <a:r>
                        <a:rPr kumimoji="1" lang="en-US" altLang="ja-JP" sz="1000" b="0" dirty="0">
                          <a:latin typeface="BIZ UDPゴシック" panose="020B0400000000000000" pitchFamily="50" charset="-128"/>
                          <a:ea typeface="BIZ UDPゴシック" panose="020B0400000000000000" pitchFamily="50" charset="-128"/>
                        </a:rPr>
                        <a:t>〜Road to Olympic〜”</a:t>
                      </a:r>
                    </a:p>
                    <a:p>
                      <a:pPr marL="92075" indent="-92075"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②フォートナイトで活躍するインフルエンサーが集結“グローバルファンミーティング”</a:t>
                      </a:r>
                      <a:endParaRPr kumimoji="1" lang="en-US" altLang="ja-JP" sz="1000" b="0" dirty="0">
                        <a:latin typeface="BIZ UDPゴシック" panose="020B0400000000000000" pitchFamily="50" charset="-128"/>
                        <a:ea typeface="BIZ UDPゴシック" panose="020B0400000000000000" pitchFamily="50" charset="-128"/>
                      </a:endParaRPr>
                    </a:p>
                    <a:p>
                      <a:pPr marL="0" indent="0"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③来場者のいのちをつなぐ“モザイクアートプロジェクト</a:t>
                      </a:r>
                      <a:r>
                        <a:rPr kumimoji="1" lang="en-US" altLang="ja-JP" sz="1000" b="0" dirty="0">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泉佐野市</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（運営：南海電鉄、</a:t>
                      </a:r>
                      <a:endParaRPr kumimoji="1" lang="en-US" altLang="ja-JP" sz="1000" b="0" dirty="0">
                        <a:latin typeface="BIZ UDPゴシック" panose="020B0400000000000000" pitchFamily="50" charset="-128"/>
                        <a:ea typeface="BIZ UDPゴシック" panose="020B0400000000000000" pitchFamily="50" charset="-128"/>
                      </a:endParaRPr>
                    </a:p>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 </a:t>
                      </a:r>
                      <a:r>
                        <a:rPr kumimoji="1" lang="ja-JP" altLang="en-US" sz="1000" b="0" dirty="0">
                          <a:latin typeface="BIZ UDPゴシック" panose="020B0400000000000000" pitchFamily="50" charset="-128"/>
                          <a:ea typeface="BIZ UDPゴシック" panose="020B0400000000000000" pitchFamily="50" charset="-128"/>
                        </a:rPr>
                        <a:t>スタジアム）</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29</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日（火）</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ホール</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0082563"/>
                  </a:ext>
                </a:extLst>
              </a:tr>
              <a:tr h="443419">
                <a:tc>
                  <a:txBody>
                    <a:bodyPr/>
                    <a:lstStyle/>
                    <a:p>
                      <a:pPr marL="0" indent="0" algn="ctr">
                        <a:buFont typeface="Wingdings" panose="05000000000000000000" pitchFamily="2" charset="2"/>
                        <a:buNone/>
                      </a:pPr>
                      <a:r>
                        <a:rPr kumimoji="1" lang="en-US" altLang="ja-JP" sz="1000" b="1" dirty="0">
                          <a:latin typeface="BIZ UDPゴシック" panose="020B0400000000000000" pitchFamily="50" charset="-128"/>
                          <a:ea typeface="BIZ UDPゴシック" panose="020B0400000000000000" pitchFamily="50" charset="-128"/>
                        </a:rPr>
                        <a:t>STAGE:</a:t>
                      </a:r>
                      <a:r>
                        <a:rPr kumimoji="1" lang="ja-JP" altLang="en-US" sz="1000" b="1" dirty="0">
                          <a:latin typeface="BIZ UDPゴシック" panose="020B0400000000000000" pitchFamily="50" charset="-128"/>
                          <a:ea typeface="BIZ UDPゴシック" panose="020B0400000000000000" pitchFamily="50" charset="-128"/>
                        </a:rPr>
                        <a:t>０</a:t>
                      </a:r>
                      <a:r>
                        <a:rPr kumimoji="1" lang="en-US" altLang="ja-JP" sz="1000" b="1" dirty="0">
                          <a:latin typeface="BIZ UDPゴシック" panose="020B0400000000000000" pitchFamily="50" charset="-128"/>
                          <a:ea typeface="BIZ UDPゴシック" panose="020B0400000000000000" pitchFamily="50" charset="-128"/>
                        </a:rPr>
                        <a:t>(</a:t>
                      </a:r>
                      <a:r>
                        <a:rPr kumimoji="1" lang="ja-JP" altLang="en-US" sz="1000" b="1" dirty="0">
                          <a:latin typeface="BIZ UDPゴシック" panose="020B0400000000000000" pitchFamily="50" charset="-128"/>
                          <a:ea typeface="BIZ UDPゴシック" panose="020B0400000000000000" pitchFamily="50" charset="-128"/>
                        </a:rPr>
                        <a:t>ステージゼロ</a:t>
                      </a:r>
                      <a:r>
                        <a:rPr kumimoji="1" lang="en-US" altLang="ja-JP" sz="1000" b="1" dirty="0">
                          <a:latin typeface="BIZ UDPゴシック" panose="020B0400000000000000" pitchFamily="50" charset="-128"/>
                          <a:ea typeface="BIZ UDPゴシック" panose="020B0400000000000000" pitchFamily="50" charset="-128"/>
                        </a:rPr>
                        <a:t>)</a:t>
                      </a: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0" indent="0" algn="l">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全国の高校生が参加する「</a:t>
                      </a:r>
                      <a:r>
                        <a:rPr kumimoji="1" lang="en-US" altLang="ja-JP" sz="1000" b="0" dirty="0">
                          <a:latin typeface="BIZ UDPゴシック" panose="020B0400000000000000" pitchFamily="50" charset="-128"/>
                          <a:ea typeface="BIZ UDPゴシック" panose="020B0400000000000000" pitchFamily="50" charset="-128"/>
                        </a:rPr>
                        <a:t>e</a:t>
                      </a:r>
                      <a:r>
                        <a:rPr kumimoji="1" lang="ja-JP" altLang="en-US" sz="1000" b="0" dirty="0">
                          <a:latin typeface="BIZ UDPゴシック" panose="020B0400000000000000" pitchFamily="50" charset="-128"/>
                          <a:ea typeface="BIZ UDPゴシック" panose="020B0400000000000000" pitchFamily="50" charset="-128"/>
                        </a:rPr>
                        <a:t>スポーツ界の甲子園」の決勝戦　</a:t>
                      </a:r>
                      <a:endParaRPr kumimoji="1" lang="en-US" altLang="ja-JP" sz="1000" b="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ja-JP" altLang="en-US" sz="1000" b="0" dirty="0">
                          <a:latin typeface="BIZ UDPゴシック" panose="020B0400000000000000" pitchFamily="50" charset="-128"/>
                          <a:ea typeface="BIZ UDPゴシック" panose="020B0400000000000000" pitchFamily="50" charset="-128"/>
                        </a:rPr>
                        <a:t>電通・テレビ東京</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15</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日（金）</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00" b="0" dirty="0">
                          <a:solidFill>
                            <a:schemeClr val="tx1"/>
                          </a:solidFill>
                          <a:latin typeface="BIZ UDPゴシック" panose="020B0400000000000000" pitchFamily="50" charset="-128"/>
                          <a:ea typeface="BIZ UDPゴシック" panose="020B0400000000000000" pitchFamily="50" charset="-128"/>
                        </a:rPr>
                        <a:t>～</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17</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kumimoji="1" lang="en-US" altLang="ja-JP" sz="1000" b="0" dirty="0">
                          <a:latin typeface="BIZ UDPゴシック" panose="020B0400000000000000" pitchFamily="50" charset="-128"/>
                          <a:ea typeface="BIZ UDPゴシック" panose="020B0400000000000000" pitchFamily="50" charset="-128"/>
                        </a:rPr>
                        <a:t>EXPO</a:t>
                      </a:r>
                      <a:r>
                        <a:rPr kumimoji="1" lang="ja-JP" altLang="en-US" sz="1000" b="0" dirty="0">
                          <a:latin typeface="BIZ UDPゴシック" panose="020B0400000000000000" pitchFamily="50" charset="-128"/>
                          <a:ea typeface="BIZ UDPゴシック" panose="020B0400000000000000" pitchFamily="50" charset="-128"/>
                        </a:rPr>
                        <a:t>ホール</a:t>
                      </a:r>
                      <a:endParaRPr kumimoji="1" lang="en-US" altLang="ja-JP" sz="1000" b="0" dirty="0">
                        <a:latin typeface="BIZ UDPゴシック" panose="020B0400000000000000" pitchFamily="50" charset="-128"/>
                        <a:ea typeface="BIZ UDPゴシック" panose="020B0400000000000000" pitchFamily="50" charset="-128"/>
                      </a:endParaRPr>
                    </a:p>
                  </a:txBody>
                  <a:tcPr marL="74295" marR="74295" marT="37148" marB="3714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Tree>
    <p:extLst>
      <p:ext uri="{BB962C8B-B14F-4D97-AF65-F5344CB8AC3E}">
        <p14:creationId xmlns:p14="http://schemas.microsoft.com/office/powerpoint/2010/main" val="4154402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（にぎわい創出）</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1"/>
            <a:ext cx="192111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92802" y="1436186"/>
            <a:ext cx="9295013" cy="7583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水上の魅力創出・にぎわいづくりを推進することで、水都大阪の魅力を発信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水都大阪の魅力発信</a:t>
            </a: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65</a:t>
            </a:fld>
            <a:endParaRPr kumimoji="1" lang="ja-JP" altLang="en-US" dirty="0"/>
          </a:p>
        </p:txBody>
      </p:sp>
      <p:sp>
        <p:nvSpPr>
          <p:cNvPr id="33" name="テキスト ボックス 32">
            <a:extLst>
              <a:ext uri="{FF2B5EF4-FFF2-40B4-BE49-F238E27FC236}">
                <a16:creationId xmlns:a16="http://schemas.microsoft.com/office/drawing/2014/main" id="{E95DCE3C-015A-4B14-B59A-0D0F3E87574D}"/>
              </a:ext>
            </a:extLst>
          </p:cNvPr>
          <p:cNvSpPr txBox="1"/>
          <p:nvPr/>
        </p:nvSpPr>
        <p:spPr>
          <a:xfrm>
            <a:off x="463922" y="3101267"/>
            <a:ext cx="3689454" cy="1569660"/>
          </a:xfrm>
          <a:prstGeom prst="rect">
            <a:avLst/>
          </a:prstGeom>
          <a:noFill/>
        </p:spPr>
        <p:txBody>
          <a:bodyPr wrap="square" rtlCol="0">
            <a:spAutoFit/>
          </a:bodyPr>
          <a:lstStyle/>
          <a:p>
            <a:pPr marL="93663" indent="-93663"/>
            <a:r>
              <a:rPr kumimoji="1" lang="ja-JP" altLang="en-US" sz="1200" dirty="0">
                <a:latin typeface="BIZ UDPゴシック" panose="020B0400000000000000" pitchFamily="50" charset="-128"/>
                <a:ea typeface="BIZ UDPゴシック" panose="020B0400000000000000" pitchFamily="50" charset="-128"/>
              </a:rPr>
              <a:t>・海船と川舟の乗換ターミナル機能を有する、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公共船着場の桟橋を２基整備</a:t>
            </a:r>
          </a:p>
          <a:p>
            <a:pPr marL="93663" indent="-93663"/>
            <a:r>
              <a:rPr kumimoji="1" lang="ja-JP" altLang="en-US" sz="1200" dirty="0">
                <a:latin typeface="BIZ UDPゴシック" panose="020B0400000000000000" pitchFamily="50" charset="-128"/>
                <a:ea typeface="BIZ UDPゴシック" panose="020B0400000000000000" pitchFamily="50" charset="-128"/>
              </a:rPr>
              <a:t>・民間事業者（</a:t>
            </a:r>
            <a:r>
              <a:rPr kumimoji="1" lang="en-US" altLang="ja-JP" sz="1200" dirty="0" err="1">
                <a:latin typeface="BIZ UDPゴシック" panose="020B0400000000000000" pitchFamily="50" charset="-128"/>
                <a:ea typeface="BIZ UDPゴシック" panose="020B0400000000000000" pitchFamily="50" charset="-128"/>
              </a:rPr>
              <a:t>biid</a:t>
            </a:r>
            <a:r>
              <a:rPr kumimoji="1" lang="ja-JP" altLang="en-US" sz="1200" dirty="0">
                <a:latin typeface="BIZ UDPゴシック" panose="020B0400000000000000" pitchFamily="50" charset="-128"/>
                <a:ea typeface="BIZ UDPゴシック" panose="020B0400000000000000" pitchFamily="50" charset="-128"/>
              </a:rPr>
              <a:t>株式会社）が、にぎわい施設などを整備し、公共船着場を含め一体的に管理・運営</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・にぎわい施設では、バーベキューなどが楽しめる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レストランや憩いの場として多目的広場などを整備</a:t>
            </a: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080C1576-ABFA-402D-9E6E-0E4AC61DF120}"/>
              </a:ext>
            </a:extLst>
          </p:cNvPr>
          <p:cNvSpPr txBox="1"/>
          <p:nvPr/>
        </p:nvSpPr>
        <p:spPr>
          <a:xfrm>
            <a:off x="1325033" y="6597816"/>
            <a:ext cx="16699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a:t>
            </a:r>
            <a:r>
              <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GATE</a:t>
            </a: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サウスピア</a:t>
            </a:r>
          </a:p>
        </p:txBody>
      </p:sp>
      <p:pic>
        <p:nvPicPr>
          <p:cNvPr id="39" name="図 38" descr="水, 光, 明かり, 夜 が含まれている画像  AI によって生成されたコンテンツは間違っている可能性があります。">
            <a:extLst>
              <a:ext uri="{FF2B5EF4-FFF2-40B4-BE49-F238E27FC236}">
                <a16:creationId xmlns:a16="http://schemas.microsoft.com/office/drawing/2014/main" id="{CECE7A83-E4D8-4784-9495-1D182D0B8A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410" y="5080293"/>
            <a:ext cx="2190083" cy="1459485"/>
          </a:xfrm>
          <a:prstGeom prst="rect">
            <a:avLst/>
          </a:prstGeom>
        </p:spPr>
      </p:pic>
      <p:sp>
        <p:nvSpPr>
          <p:cNvPr id="40" name="正方形/長方形 39">
            <a:extLst>
              <a:ext uri="{FF2B5EF4-FFF2-40B4-BE49-F238E27FC236}">
                <a16:creationId xmlns:a16="http://schemas.microsoft.com/office/drawing/2014/main" id="{522A1D07-E5EB-4225-8D86-E5C6D693A657}"/>
              </a:ext>
            </a:extLst>
          </p:cNvPr>
          <p:cNvSpPr/>
          <p:nvPr/>
        </p:nvSpPr>
        <p:spPr bwMode="white">
          <a:xfrm>
            <a:off x="4766425" y="6558703"/>
            <a:ext cx="2010051"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水と光のウォーターショー</a:t>
            </a:r>
          </a:p>
        </p:txBody>
      </p:sp>
      <p:sp>
        <p:nvSpPr>
          <p:cNvPr id="41" name="テキスト ボックス 40">
            <a:extLst>
              <a:ext uri="{FF2B5EF4-FFF2-40B4-BE49-F238E27FC236}">
                <a16:creationId xmlns:a16="http://schemas.microsoft.com/office/drawing/2014/main" id="{974C62FB-31E5-4100-AB20-A410DA9EF5E3}"/>
              </a:ext>
            </a:extLst>
          </p:cNvPr>
          <p:cNvSpPr txBox="1"/>
          <p:nvPr/>
        </p:nvSpPr>
        <p:spPr>
          <a:xfrm>
            <a:off x="4557364" y="2870366"/>
            <a:ext cx="4974684" cy="1908215"/>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a:t>
            </a:r>
            <a:r>
              <a:rPr kumimoji="1" lang="ja-JP" altLang="en-US" sz="1400" b="1" dirty="0">
                <a:latin typeface="BIZ UDPゴシック" panose="020B0400000000000000" pitchFamily="50" charset="-128"/>
                <a:ea typeface="BIZ UDPゴシック" panose="020B0400000000000000" pitchFamily="50" charset="-128"/>
              </a:rPr>
              <a:t>リバーファンタジー</a:t>
            </a:r>
            <a:endParaRPr kumimoji="1" lang="en-US" altLang="ja-JP" sz="1400" b="1"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万博開催時に水都大阪の魅力を国内外に向けて発信するため、水と光のシンボルである中之島・水の回廊（都心部）と万博会場（ベイエリア）を結ぶ「水と光の東西軸」の</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か所で、船上から楽しめるウォーターショーやプロジェクションマッピングなど、水と光を活かした魅力的なコンテンツを実施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開催期間：令和７年</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日～令和８年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月</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開催場所：・八軒家浜エリア（大川右岸の護岸）</a:t>
            </a:r>
          </a:p>
          <a:p>
            <a:pPr marL="182563" indent="-90488"/>
            <a:r>
              <a:rPr kumimoji="1" lang="ja-JP" altLang="en-US" sz="1100" dirty="0">
                <a:latin typeface="BIZ UDPゴシック" panose="020B0400000000000000" pitchFamily="50" charset="-128"/>
                <a:ea typeface="BIZ UDPゴシック" panose="020B0400000000000000" pitchFamily="50" charset="-128"/>
              </a:rPr>
              <a:t>　　　　　　　　　・東横堀川エリア（高麗橋から本町橋まで）</a:t>
            </a:r>
          </a:p>
          <a:p>
            <a:pPr marL="182563" indent="-90488"/>
            <a:r>
              <a:rPr kumimoji="1" lang="ja-JP" altLang="en-US" sz="1100" dirty="0">
                <a:latin typeface="BIZ UDPゴシック" panose="020B0400000000000000" pitchFamily="50" charset="-128"/>
                <a:ea typeface="BIZ UDPゴシック" panose="020B0400000000000000" pitchFamily="50" charset="-128"/>
              </a:rPr>
              <a:t>　　　　　　　　　・中之島</a:t>
            </a:r>
            <a:r>
              <a:rPr kumimoji="1" lang="en-US" altLang="ja-JP" sz="1100" dirty="0">
                <a:latin typeface="BIZ UDPゴシック" panose="020B0400000000000000" pitchFamily="50" charset="-128"/>
                <a:ea typeface="BIZ UDPゴシック" panose="020B0400000000000000" pitchFamily="50" charset="-128"/>
              </a:rPr>
              <a:t>GATE</a:t>
            </a:r>
            <a:r>
              <a:rPr kumimoji="1" lang="ja-JP" altLang="en-US" sz="1100" dirty="0">
                <a:latin typeface="BIZ UDPゴシック" panose="020B0400000000000000" pitchFamily="50" charset="-128"/>
                <a:ea typeface="BIZ UDPゴシック" panose="020B0400000000000000" pitchFamily="50" charset="-128"/>
              </a:rPr>
              <a:t>エリア（安治川右岸の護岸）</a:t>
            </a:r>
          </a:p>
        </p:txBody>
      </p:sp>
      <p:pic>
        <p:nvPicPr>
          <p:cNvPr id="42" name="図 41" descr="水, 建物, ボート, テーブル が含まれている画像  AI によって生成されたコンテンツは間違っている可能性があります。">
            <a:extLst>
              <a:ext uri="{FF2B5EF4-FFF2-40B4-BE49-F238E27FC236}">
                <a16:creationId xmlns:a16="http://schemas.microsoft.com/office/drawing/2014/main" id="{14000D2C-C6D5-4838-B604-9B9DC2C0D0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5876" y="5080293"/>
            <a:ext cx="2212977" cy="1459485"/>
          </a:xfrm>
          <a:prstGeom prst="rect">
            <a:avLst/>
          </a:prstGeom>
        </p:spPr>
      </p:pic>
      <p:sp>
        <p:nvSpPr>
          <p:cNvPr id="43" name="正方形/長方形 42">
            <a:extLst>
              <a:ext uri="{FF2B5EF4-FFF2-40B4-BE49-F238E27FC236}">
                <a16:creationId xmlns:a16="http://schemas.microsoft.com/office/drawing/2014/main" id="{CABB3C43-9217-4E7E-B5E2-1C9D50BE18FC}"/>
              </a:ext>
            </a:extLst>
          </p:cNvPr>
          <p:cNvSpPr/>
          <p:nvPr/>
        </p:nvSpPr>
        <p:spPr bwMode="white">
          <a:xfrm>
            <a:off x="6932680" y="6561243"/>
            <a:ext cx="2599368"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水辺のプロジェクションマッピング</a:t>
            </a:r>
          </a:p>
        </p:txBody>
      </p:sp>
      <p:sp>
        <p:nvSpPr>
          <p:cNvPr id="44" name="テキスト ボックス 43">
            <a:extLst>
              <a:ext uri="{FF2B5EF4-FFF2-40B4-BE49-F238E27FC236}">
                <a16:creationId xmlns:a16="http://schemas.microsoft.com/office/drawing/2014/main" id="{0311AF4E-14C8-4EC2-AE3E-756731F6BD67}"/>
              </a:ext>
            </a:extLst>
          </p:cNvPr>
          <p:cNvSpPr txBox="1"/>
          <p:nvPr/>
        </p:nvSpPr>
        <p:spPr>
          <a:xfrm>
            <a:off x="391809" y="2886430"/>
            <a:ext cx="3574276" cy="307777"/>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▶中之島</a:t>
            </a:r>
            <a:r>
              <a:rPr kumimoji="1" lang="en-US" altLang="ja-JP" sz="1400" b="1" dirty="0">
                <a:latin typeface="BIZ UDPゴシック" panose="020B0400000000000000" pitchFamily="50" charset="-128"/>
                <a:ea typeface="BIZ UDPゴシック" panose="020B0400000000000000" pitchFamily="50" charset="-128"/>
              </a:rPr>
              <a:t>GATE</a:t>
            </a:r>
            <a:r>
              <a:rPr kumimoji="1" lang="ja-JP" altLang="en-US" sz="1400" b="1" dirty="0">
                <a:latin typeface="BIZ UDPゴシック" panose="020B0400000000000000" pitchFamily="50" charset="-128"/>
                <a:ea typeface="BIZ UDPゴシック" panose="020B0400000000000000" pitchFamily="50" charset="-128"/>
              </a:rPr>
              <a:t>サウスピア</a:t>
            </a:r>
          </a:p>
        </p:txBody>
      </p:sp>
      <p:pic>
        <p:nvPicPr>
          <p:cNvPr id="4" name="図 3">
            <a:extLst>
              <a:ext uri="{FF2B5EF4-FFF2-40B4-BE49-F238E27FC236}">
                <a16:creationId xmlns:a16="http://schemas.microsoft.com/office/drawing/2014/main" id="{53104EF9-19AA-455D-9FD9-784654B3AD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815" y="4819669"/>
            <a:ext cx="2322381" cy="1739034"/>
          </a:xfrm>
          <a:prstGeom prst="rect">
            <a:avLst/>
          </a:prstGeom>
        </p:spPr>
      </p:pic>
      <p:sp>
        <p:nvSpPr>
          <p:cNvPr id="18" name="楕円 17">
            <a:extLst>
              <a:ext uri="{FF2B5EF4-FFF2-40B4-BE49-F238E27FC236}">
                <a16:creationId xmlns:a16="http://schemas.microsoft.com/office/drawing/2014/main" id="{DBB4C81C-45F4-4C7E-837F-DFD5B8467BAB}"/>
              </a:ext>
            </a:extLst>
          </p:cNvPr>
          <p:cNvSpPr/>
          <p:nvPr/>
        </p:nvSpPr>
        <p:spPr>
          <a:xfrm>
            <a:off x="180309" y="233402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9" name="楕円 18">
            <a:extLst>
              <a:ext uri="{FF2B5EF4-FFF2-40B4-BE49-F238E27FC236}">
                <a16:creationId xmlns:a16="http://schemas.microsoft.com/office/drawing/2014/main" id="{C590E3DC-A6FC-4F12-9AB1-BAD767D93B37}"/>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249773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014654479"/>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2935511">
                  <a:extLst>
                    <a:ext uri="{9D8B030D-6E8A-4147-A177-3AD203B41FA5}">
                      <a16:colId xmlns:a16="http://schemas.microsoft.com/office/drawing/2014/main" val="2895380761"/>
                    </a:ext>
                  </a:extLst>
                </a:gridCol>
                <a:gridCol w="4156734">
                  <a:extLst>
                    <a:ext uri="{9D8B030D-6E8A-4147-A177-3AD203B41FA5}">
                      <a16:colId xmlns:a16="http://schemas.microsoft.com/office/drawing/2014/main" val="925580270"/>
                    </a:ext>
                  </a:extLst>
                </a:gridCol>
              </a:tblGrid>
              <a:tr h="5828816">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・大規模アリーナを中核とした大阪・関西を代表する新たなスポーツ・文化の拠点を整備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ja-JP" altLang="en-US" sz="1200" b="1" dirty="0">
                          <a:solidFill>
                            <a:schemeClr val="tx1"/>
                          </a:solidFill>
                          <a:latin typeface="BIZ UDPゴシック" panose="020B0400000000000000" pitchFamily="50" charset="-128"/>
                          <a:ea typeface="BIZ UDPゴシック" panose="020B0400000000000000" pitchFamily="50" charset="-128"/>
                        </a:rPr>
                        <a:t>□来阪者の府内滞在や周遊を促進</a:t>
                      </a:r>
                      <a:endParaRPr kumimoji="1" lang="ja-JP" altLang="en-US" sz="1200" b="1" dirty="0">
                        <a:solidFill>
                          <a:schemeClr val="tx1"/>
                        </a:solidFill>
                        <a:latin typeface="BIZ UDゴシック" panose="020B0400000000000000" pitchFamily="49" charset="-128"/>
                        <a:ea typeface="BIZ UDゴシック" panose="020B0400000000000000" pitchFamily="49"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大阪の観光資源を活用した府内各地でのイベント等の実施や、</a:t>
                      </a:r>
                      <a:r>
                        <a:rPr lang="ja-JP" altLang="en-US" sz="1100" dirty="0">
                          <a:solidFill>
                            <a:schemeClr val="tx1"/>
                          </a:solidFill>
                          <a:latin typeface="BIZ UDゴシック"/>
                          <a:ea typeface="BIZ UDゴシック" panose="020B0400000000000000" pitchFamily="49" charset="-128"/>
                        </a:rPr>
                        <a:t>サイクルラインの</a:t>
                      </a:r>
                      <a:r>
                        <a:rPr lang="ja-JP" altLang="en-US" sz="1100" strike="noStrike" dirty="0">
                          <a:solidFill>
                            <a:schemeClr val="tx1"/>
                          </a:solidFill>
                          <a:latin typeface="BIZ UDゴシック"/>
                          <a:ea typeface="BIZ UDゴシック" panose="020B0400000000000000" pitchFamily="49" charset="-128"/>
                        </a:rPr>
                        <a:t>整備、各地の食文化の魅力を楽しむ体験型キャンペーン等</a:t>
                      </a:r>
                      <a:r>
                        <a:rPr lang="ja-JP" altLang="en-US" sz="1100" dirty="0">
                          <a:solidFill>
                            <a:schemeClr val="tx1"/>
                          </a:solidFill>
                          <a:latin typeface="BIZ UDゴシック"/>
                          <a:ea typeface="BIZ UDゴシック" panose="020B0400000000000000" pitchFamily="49" charset="-128"/>
                        </a:rPr>
                        <a:t>により、万博のインパクトを活用した来阪者の府内滞在や周遊を促進</a:t>
                      </a:r>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noProof="0" dirty="0">
                          <a:solidFill>
                            <a:schemeClr val="tx1"/>
                          </a:solidFill>
                          <a:latin typeface="BIZ UDPゴシック" panose="020B0400000000000000" pitchFamily="50" charset="-128"/>
                          <a:ea typeface="BIZ UDPゴシック"/>
                        </a:rPr>
                        <a:t>□</a:t>
                      </a:r>
                      <a:r>
                        <a:rPr kumimoji="1" lang="ja-JP" altLang="en-US" sz="1200" b="1" i="0" u="none" strike="noStrike" noProof="0" dirty="0">
                          <a:solidFill>
                            <a:schemeClr val="tx1"/>
                          </a:solidFill>
                          <a:latin typeface="BIZ UDPゴシック" panose="020B0400000000000000" pitchFamily="50" charset="-128"/>
                          <a:ea typeface="BIZ UDPゴシック"/>
                        </a:rPr>
                        <a:t>万博のレガシーを活かした誘客・周遊促進</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a:t>
                      </a:r>
                      <a:r>
                        <a:rPr kumimoji="1" lang="en-US" altLang="ja-JP" sz="1100" b="0" i="0" u="none" strike="noStrike" noProof="0" dirty="0">
                          <a:solidFill>
                            <a:schemeClr val="tx1"/>
                          </a:solidFill>
                          <a:latin typeface="BIZ UDPゴシック" panose="020B0400000000000000" pitchFamily="50" charset="-128"/>
                          <a:ea typeface="BIZ UDPゴシック"/>
                        </a:rPr>
                        <a:t>JR6</a:t>
                      </a:r>
                      <a:r>
                        <a:rPr kumimoji="1" lang="ja-JP" altLang="en-US" sz="1100" b="0" i="0" u="none" strike="noStrike" noProof="0" dirty="0">
                          <a:solidFill>
                            <a:schemeClr val="tx1"/>
                          </a:solidFill>
                          <a:latin typeface="BIZ UDPゴシック" panose="020B0400000000000000" pitchFamily="50" charset="-128"/>
                          <a:ea typeface="BIZ UDPゴシック"/>
                        </a:rPr>
                        <a:t>社と連携した全国規模の観光キャンペーン実績を踏まえ、万博レガシー等を活用した継続的な大阪への誘客・周遊のさらなる促進</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・万博を契機に構築した鉄道会社・関係団体等の連携関係をレガシーとして、周遊促進の新たな事業展開に活かせる組織体制を構築</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strike="noStrike" dirty="0">
                          <a:solidFill>
                            <a:schemeClr val="tx1"/>
                          </a:solidFill>
                          <a:latin typeface="BIZ UDPゴシック" panose="020B0400000000000000" pitchFamily="50" charset="-128"/>
                          <a:ea typeface="BIZ UDPゴシック"/>
                        </a:rPr>
                        <a:t>・万博を契機として</a:t>
                      </a:r>
                      <a:r>
                        <a:rPr lang="ja-JP" altLang="ja-JP" sz="1100" b="0" i="0" u="none" strike="noStrike" noProof="0" dirty="0">
                          <a:solidFill>
                            <a:schemeClr val="tx1"/>
                          </a:solidFill>
                          <a:latin typeface="BIZ UDPゴシック" panose="020B0400000000000000" pitchFamily="50" charset="-128"/>
                          <a:ea typeface="BIZ UDPゴシック"/>
                        </a:rPr>
                        <a:t>整備したサイクルラインの活用・拡大などにより、</a:t>
                      </a:r>
                      <a:r>
                        <a:rPr kumimoji="1" lang="ja-JP" altLang="en-US" sz="1100" strike="noStrike" dirty="0">
                          <a:solidFill>
                            <a:schemeClr val="tx1"/>
                          </a:solidFill>
                          <a:latin typeface="BIZ UDPゴシック" panose="020B0400000000000000" pitchFamily="50" charset="-128"/>
                          <a:ea typeface="BIZ UDPゴシック"/>
                        </a:rPr>
                        <a:t>府内観光資源への関心や注目度を定着させ、さらなる誘客や継続的な周遊を促進</a:t>
                      </a:r>
                      <a:endParaRPr kumimoji="1" lang="en-US" altLang="ja-JP" sz="1100" strike="noStrike"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・市町村や観光施設の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dirty="0">
                          <a:solidFill>
                            <a:schemeClr val="tx1"/>
                          </a:solidFill>
                          <a:latin typeface="BIZ UDPゴシック" panose="020B0400000000000000" pitchFamily="50" charset="-128"/>
                          <a:ea typeface="BIZ UDPゴシック" panose="020B0400000000000000" pitchFamily="50" charset="-128"/>
                        </a:rPr>
                        <a:t>、観光関連団体とのマッチング等を行う</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商談会の実施により、観光資源の発掘・磨き上げと周遊促進を図る足掛かりを提供</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a:t>
                      </a:r>
                      <a:r>
                        <a:rPr kumimoji="1" lang="en-US" altLang="ja-JP" sz="1200" b="1" dirty="0">
                          <a:solidFill>
                            <a:schemeClr val="tx1"/>
                          </a:solidFill>
                          <a:latin typeface="BIZ UDPゴシック" panose="020B0400000000000000" pitchFamily="50" charset="-128"/>
                          <a:ea typeface="BIZ UDPゴシック" panose="020B0400000000000000" pitchFamily="50" charset="-128"/>
                        </a:rPr>
                        <a:t>IR</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開業も見据えた、さらなる周遊の促進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観光産業や文化・芸術活動等の活性化に向け、大阪・関西万博を呼び水に、食、歴史、文化など、大阪・関西が持つ多彩な観光資源を発信。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多様な都市魅力の創出･発信（誘客・周遊促進）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5F7AF746-1687-45A3-B616-61870B77156A}"/>
              </a:ext>
            </a:extLst>
          </p:cNvPr>
          <p:cNvSpPr>
            <a:spLocks noGrp="1"/>
          </p:cNvSpPr>
          <p:nvPr>
            <p:ph type="sldNum" sz="quarter" idx="12"/>
          </p:nvPr>
        </p:nvSpPr>
        <p:spPr/>
        <p:txBody>
          <a:bodyPr/>
          <a:lstStyle/>
          <a:p>
            <a:fld id="{29F2EF1E-626E-4657-9017-205445D3C8E1}" type="slidenum">
              <a:rPr kumimoji="1" lang="ja-JP" altLang="en-US" smtClean="0"/>
              <a:t>66</a:t>
            </a:fld>
            <a:endParaRPr kumimoji="1" lang="ja-JP" altLang="en-US" dirty="0"/>
          </a:p>
        </p:txBody>
      </p:sp>
      <p:sp>
        <p:nvSpPr>
          <p:cNvPr id="14" name="テキスト ボックス 13">
            <a:extLst>
              <a:ext uri="{FF2B5EF4-FFF2-40B4-BE49-F238E27FC236}">
                <a16:creationId xmlns:a16="http://schemas.microsoft.com/office/drawing/2014/main" id="{07F5C751-76EC-4F21-9C65-05AAD1EDCF03}"/>
              </a:ext>
            </a:extLst>
          </p:cNvPr>
          <p:cNvSpPr txBox="1"/>
          <p:nvPr/>
        </p:nvSpPr>
        <p:spPr>
          <a:xfrm>
            <a:off x="180309" y="6913944"/>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2794617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zh-TW" altLang="en-US" sz="1800"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誘客・周遊促進</a:t>
            </a:r>
            <a:r>
              <a:rPr kumimoji="1" lang="zh-TW" altLang="en-US" sz="1800" b="1" dirty="0">
                <a:latin typeface="BIZ UDPゴシック" panose="020B0400000000000000" pitchFamily="50" charset="-128"/>
                <a:ea typeface="BIZ UDPゴシック" panose="020B0400000000000000" pitchFamily="50" charset="-128"/>
              </a:rPr>
              <a:t>）</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180413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49087" y="1418175"/>
            <a:ext cx="9327573" cy="80124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大阪の観光資源を活用した府内各地でのイベント等の実施や、サイクルラインの</a:t>
            </a:r>
            <a:r>
              <a:rPr lang="ja-JP" altLang="ja-JP" sz="1400" dirty="0">
                <a:solidFill>
                  <a:schemeClr val="tx1"/>
                </a:solidFill>
                <a:latin typeface="BIZ UDゴシック"/>
                <a:ea typeface="BIZ UDゴシック"/>
              </a:rPr>
              <a:t>整備</a:t>
            </a:r>
            <a:r>
              <a:rPr lang="ja-JP" altLang="en-US" sz="1400" strike="noStrike" dirty="0">
                <a:solidFill>
                  <a:schemeClr val="tx1"/>
                </a:solidFill>
                <a:latin typeface="BIZ UDゴシック"/>
                <a:ea typeface="BIZ UDゴシック" panose="020B0400000000000000" pitchFamily="49" charset="-128"/>
              </a:rPr>
              <a:t>、各地の食文化の魅力を</a:t>
            </a:r>
            <a:br>
              <a:rPr lang="en-US" altLang="ja-JP" sz="1400" strike="noStrike" dirty="0">
                <a:solidFill>
                  <a:schemeClr val="tx1"/>
                </a:solidFill>
                <a:latin typeface="BIZ UDゴシック"/>
                <a:ea typeface="BIZ UDゴシック" panose="020B0400000000000000" pitchFamily="49" charset="-128"/>
              </a:rPr>
            </a:br>
            <a:r>
              <a:rPr lang="ja-JP" altLang="en-US" sz="1400" strike="noStrike" dirty="0">
                <a:solidFill>
                  <a:schemeClr val="tx1"/>
                </a:solidFill>
                <a:latin typeface="BIZ UDゴシック"/>
                <a:ea typeface="BIZ UDゴシック" panose="020B0400000000000000" pitchFamily="49" charset="-128"/>
              </a:rPr>
              <a:t>楽しむ体験型キャンペーン等</a:t>
            </a:r>
            <a:r>
              <a:rPr lang="ja-JP" altLang="en-US" sz="1400" dirty="0">
                <a:solidFill>
                  <a:schemeClr val="tx1"/>
                </a:solidFill>
                <a:latin typeface="BIZ UDゴシック" panose="020B0400000000000000" pitchFamily="49" charset="-128"/>
                <a:ea typeface="BIZ UDゴシック" panose="020B0400000000000000" pitchFamily="49" charset="-128"/>
              </a:rPr>
              <a:t>により、万博のインパクトを活用した来阪者の府内滞在や周遊を促進</a:t>
            </a:r>
            <a:endParaRPr lang="en-US" altLang="ja-JP" sz="1400" b="0" dirty="0">
              <a:solidFill>
                <a:schemeClr val="tx1"/>
              </a:solidFill>
              <a:latin typeface="BIZ UDゴシック" panose="020B0400000000000000" pitchFamily="49" charset="-128"/>
              <a:ea typeface="BIZ UDゴシック" panose="020B0400000000000000" pitchFamily="49"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誘客・周遊促進</a:t>
            </a:r>
          </a:p>
        </p:txBody>
      </p:sp>
      <p:sp>
        <p:nvSpPr>
          <p:cNvPr id="3" name="スライド番号プレースホルダー 2">
            <a:extLst>
              <a:ext uri="{FF2B5EF4-FFF2-40B4-BE49-F238E27FC236}">
                <a16:creationId xmlns:a16="http://schemas.microsoft.com/office/drawing/2014/main" id="{9ED3F13F-D280-4B55-BC65-EC869221E907}"/>
              </a:ext>
            </a:extLst>
          </p:cNvPr>
          <p:cNvSpPr>
            <a:spLocks noGrp="1"/>
          </p:cNvSpPr>
          <p:nvPr>
            <p:ph type="sldNum" sz="quarter" idx="12"/>
          </p:nvPr>
        </p:nvSpPr>
        <p:spPr/>
        <p:txBody>
          <a:bodyPr/>
          <a:lstStyle/>
          <a:p>
            <a:fld id="{29F2EF1E-626E-4657-9017-205445D3C8E1}" type="slidenum">
              <a:rPr kumimoji="1" lang="ja-JP" altLang="en-US" smtClean="0"/>
              <a:t>67</a:t>
            </a:fld>
            <a:endParaRPr kumimoji="1" lang="ja-JP" altLang="en-US" dirty="0"/>
          </a:p>
        </p:txBody>
      </p:sp>
      <p:sp>
        <p:nvSpPr>
          <p:cNvPr id="17" name="テキスト ボックス 16">
            <a:extLst>
              <a:ext uri="{FF2B5EF4-FFF2-40B4-BE49-F238E27FC236}">
                <a16:creationId xmlns:a16="http://schemas.microsoft.com/office/drawing/2014/main" id="{4E293C7C-5F7F-4D8D-B3A1-7A8EE4B4E111}"/>
              </a:ext>
            </a:extLst>
          </p:cNvPr>
          <p:cNvSpPr txBox="1"/>
          <p:nvPr/>
        </p:nvSpPr>
        <p:spPr>
          <a:xfrm>
            <a:off x="349087" y="2888357"/>
            <a:ext cx="5777393" cy="4247317"/>
          </a:xfrm>
          <a:prstGeom prst="rect">
            <a:avLst/>
          </a:prstGeom>
          <a:noFill/>
        </p:spPr>
        <p:txBody>
          <a:bodyPr wrap="square" rtlCol="0">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▶大阪デスティネーションキャンペーン推進事業</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・全国から大阪への誘客・周遊及び万博への機運醸成を図るため、</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「大阪デスティネーションキャンペーン」を実施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・大阪の歴史、文化、食、エンターテインメントなどの豊富な観光資源を活かした特別イベントや体験コンテンツなど、多彩な大阪の魅力をまとめた公式ガイドブック等を制作し、全国の</a:t>
            </a:r>
            <a:r>
              <a:rPr kumimoji="1" lang="en-US" altLang="ja-JP" sz="1200" dirty="0">
                <a:latin typeface="BIZ UDPゴシック" panose="020B0400000000000000" pitchFamily="50" charset="-128"/>
                <a:ea typeface="BIZ UDPゴシック" panose="020B0400000000000000" pitchFamily="50" charset="-128"/>
              </a:rPr>
              <a:t>JR</a:t>
            </a:r>
            <a:r>
              <a:rPr kumimoji="1" lang="ja-JP" altLang="en-US" sz="1200" dirty="0">
                <a:latin typeface="BIZ UDPゴシック" panose="020B0400000000000000" pitchFamily="50" charset="-128"/>
                <a:ea typeface="BIZ UDPゴシック" panose="020B0400000000000000" pitchFamily="50" charset="-128"/>
              </a:rPr>
              <a:t>の駅構内等で広く配布・掲出することで、全国から大阪への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誘客・周遊を促進するとともに、万博への機運を醸成　　</a:t>
            </a:r>
            <a:endParaRPr kumimoji="1" lang="en-US" altLang="ja-JP" sz="1200" dirty="0">
              <a:latin typeface="BIZ UDPゴシック" panose="020B0400000000000000" pitchFamily="50" charset="-128"/>
              <a:ea typeface="BIZ UDPゴシック" panose="020B0400000000000000" pitchFamily="50" charset="-128"/>
            </a:endParaRPr>
          </a:p>
          <a:p>
            <a:pPr marL="182563" indent="-92075"/>
            <a:r>
              <a:rPr kumimoji="1" lang="ja-JP" altLang="en-US" sz="1200" dirty="0">
                <a:latin typeface="BIZ UDPゴシック" panose="020B0400000000000000" pitchFamily="50" charset="-128"/>
                <a:ea typeface="BIZ UDPゴシック" panose="020B0400000000000000" pitchFamily="50" charset="-128"/>
              </a:rPr>
              <a:t>　　開催期間：令和６～８年度</a:t>
            </a:r>
          </a:p>
          <a:p>
            <a:pPr marL="182563" indent="-92075"/>
            <a:r>
              <a:rPr kumimoji="1" lang="ja-JP" altLang="en-US" sz="1200" dirty="0">
                <a:latin typeface="BIZ UDPゴシック" panose="020B0400000000000000" pitchFamily="50" charset="-128"/>
                <a:ea typeface="BIZ UDPゴシック" panose="020B0400000000000000" pitchFamily="50" charset="-128"/>
              </a:rPr>
              <a:t>　　開催場所：全国各地</a:t>
            </a: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a:rPr>
              <a:t>▶サイクルラインの整備による周遊促進</a:t>
            </a:r>
            <a:endParaRPr kumimoji="1" lang="en-US" altLang="ja-JP" sz="1400" b="1"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・優先整備ルート</a:t>
            </a:r>
            <a:r>
              <a:rPr kumimoji="1" lang="en-US" altLang="ja-JP" sz="1200" dirty="0">
                <a:latin typeface="BIZ UDPゴシック" panose="020B0400000000000000" pitchFamily="50" charset="-128"/>
                <a:ea typeface="BIZ UDPゴシック"/>
              </a:rPr>
              <a:t>120</a:t>
            </a:r>
            <a:r>
              <a:rPr kumimoji="1" lang="ja-JP" altLang="en-US" sz="1200" dirty="0">
                <a:latin typeface="BIZ UDPゴシック" panose="020B0400000000000000" pitchFamily="50" charset="-128"/>
                <a:ea typeface="BIZ UDPゴシック"/>
              </a:rPr>
              <a:t>ｋｍについて、自転車通行空間の整備や府内の統一的な案内サイン等の設置を実施（～令和６年度）</a:t>
            </a:r>
            <a:endParaRPr kumimoji="1" lang="en-US" altLang="ja-JP" sz="1200"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・令和７年度、万博来場者の快適な移動を実現するため、万博会期中のサイクル</a:t>
            </a:r>
            <a:br>
              <a:rPr kumimoji="1" lang="en-US" altLang="ja-JP" sz="1200" dirty="0">
                <a:latin typeface="BIZ UDPゴシック" panose="020B0400000000000000" pitchFamily="50" charset="-128"/>
                <a:ea typeface="BIZ UDPゴシック"/>
              </a:rPr>
            </a:br>
            <a:r>
              <a:rPr kumimoji="1" lang="ja-JP" altLang="en-US" sz="1200" dirty="0">
                <a:latin typeface="BIZ UDPゴシック" panose="020B0400000000000000" pitchFamily="50" charset="-128"/>
                <a:ea typeface="BIZ UDPゴシック"/>
              </a:rPr>
              <a:t>ラインの美装化を実施（令和７年度）</a:t>
            </a:r>
            <a:endParaRPr lang="en-US" altLang="ja-JP" sz="1200" dirty="0">
              <a:latin typeface="BIZ UDPゴシック" panose="020B0400000000000000" pitchFamily="50" charset="-128"/>
              <a:ea typeface="BIZ UDPゴシック"/>
            </a:endParaRPr>
          </a:p>
          <a:p>
            <a:pPr marL="182563" indent="-92075"/>
            <a:r>
              <a:rPr kumimoji="1" lang="ja-JP" altLang="en-US" sz="1200" dirty="0">
                <a:latin typeface="BIZ UDPゴシック" panose="020B0400000000000000" pitchFamily="50" charset="-128"/>
                <a:ea typeface="BIZ UDPゴシック"/>
              </a:rPr>
              <a:t>・サイクルラインのPRにより、自転車による府内周遊を促進</a:t>
            </a:r>
            <a:endParaRPr kumimoji="1" lang="en-US" altLang="ja-JP" sz="1200" dirty="0">
              <a:latin typeface="BIZ UDPゴシック" panose="020B0400000000000000" pitchFamily="50" charset="-128"/>
              <a:ea typeface="BIZ UDPゴシック"/>
            </a:endParaRPr>
          </a:p>
          <a:p>
            <a:pPr marL="92075" indent="-92075"/>
            <a:endParaRPr kumimoji="1" lang="en-US" altLang="ja-JP" sz="1200" strike="sngStrike" dirty="0">
              <a:latin typeface="BIZ UDPゴシック" panose="020B0400000000000000" pitchFamily="50" charset="-128"/>
              <a:ea typeface="BIZ UDPゴシック"/>
            </a:endParaRPr>
          </a:p>
          <a:p>
            <a:pPr marL="92075" indent="-92075"/>
            <a:r>
              <a:rPr kumimoji="1" lang="ja-JP" altLang="en-US" sz="1400" b="1" dirty="0">
                <a:latin typeface="BIZ UDPゴシック" panose="020B0400000000000000" pitchFamily="50" charset="-128"/>
                <a:ea typeface="BIZ UDPゴシック"/>
              </a:rPr>
              <a:t>▶オオサカ・フーディーズ・マラソン（</a:t>
            </a:r>
            <a:r>
              <a:rPr kumimoji="1" lang="en-US" altLang="ja-JP" sz="1400" b="1" dirty="0">
                <a:latin typeface="BIZ UDPゴシック" panose="020B0400000000000000" pitchFamily="50" charset="-128"/>
                <a:ea typeface="BIZ UDPゴシック"/>
              </a:rPr>
              <a:t>Osaka Foodies Marathon</a:t>
            </a:r>
            <a:r>
              <a:rPr kumimoji="1" lang="ja-JP" altLang="en-US" sz="1400" b="1" dirty="0">
                <a:latin typeface="BIZ UDPゴシック" panose="020B0400000000000000" pitchFamily="50" charset="-128"/>
                <a:ea typeface="BIZ UDPゴシック"/>
              </a:rPr>
              <a:t>）</a:t>
            </a:r>
          </a:p>
          <a:p>
            <a:pPr marL="182563" indent="-92075"/>
            <a:r>
              <a:rPr lang="ja-JP" altLang="en-US" sz="1200" dirty="0">
                <a:latin typeface="BIZ UDPゴシック" panose="020B0400000000000000" pitchFamily="50" charset="-128"/>
                <a:ea typeface="BIZ UDPゴシック"/>
              </a:rPr>
              <a:t>・府内各地の食と文化を巡り味わうデジタルスタンプラリーを実施し、</a:t>
            </a:r>
            <a:endParaRPr lang="en-US" altLang="ja-JP" sz="1200" dirty="0">
              <a:latin typeface="BIZ UDPゴシック" panose="020B0400000000000000" pitchFamily="50" charset="-128"/>
              <a:ea typeface="BIZ UDPゴシック"/>
            </a:endParaRPr>
          </a:p>
          <a:p>
            <a:pPr marL="182563" indent="-92075"/>
            <a:r>
              <a:rPr lang="ja-JP" altLang="en-US" sz="1200" dirty="0">
                <a:latin typeface="BIZ UDPゴシック" panose="020B0400000000000000" pitchFamily="50" charset="-128"/>
                <a:ea typeface="BIZ UDPゴシック"/>
              </a:rPr>
              <a:t>　大阪の新しい食文化の魅力を国内外の来阪者に向けて発信</a:t>
            </a:r>
          </a:p>
          <a:p>
            <a:pPr marL="92075" indent="-92075"/>
            <a:endParaRPr lang="ja-JP" altLang="en-US" sz="1200" dirty="0">
              <a:latin typeface="BIZ UDPゴシック" panose="020B0400000000000000" pitchFamily="50" charset="-128"/>
              <a:ea typeface="BIZ UDPゴシック"/>
            </a:endParaRPr>
          </a:p>
        </p:txBody>
      </p:sp>
      <p:pic>
        <p:nvPicPr>
          <p:cNvPr id="19" name="Picture 6">
            <a:extLst>
              <a:ext uri="{FF2B5EF4-FFF2-40B4-BE49-F238E27FC236}">
                <a16:creationId xmlns:a16="http://schemas.microsoft.com/office/drawing/2014/main" id="{6BF68837-6D36-4C16-A2A1-5EA4D2B728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8281" y="3164229"/>
            <a:ext cx="1921115" cy="2705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0E4029A3-100A-4642-A3DB-102611AAB1D6}"/>
              </a:ext>
            </a:extLst>
          </p:cNvPr>
          <p:cNvSpPr/>
          <p:nvPr/>
        </p:nvSpPr>
        <p:spPr bwMode="white">
          <a:xfrm>
            <a:off x="6644767" y="5897151"/>
            <a:ext cx="2268141" cy="32400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大阪デスティネーションキャンペーン</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公式ガイドブック</a:t>
            </a:r>
          </a:p>
        </p:txBody>
      </p:sp>
      <p:sp>
        <p:nvSpPr>
          <p:cNvPr id="15" name="楕円 14">
            <a:extLst>
              <a:ext uri="{FF2B5EF4-FFF2-40B4-BE49-F238E27FC236}">
                <a16:creationId xmlns:a16="http://schemas.microsoft.com/office/drawing/2014/main" id="{F02F1B12-ADD5-4C60-A498-66F48D95032A}"/>
              </a:ext>
            </a:extLst>
          </p:cNvPr>
          <p:cNvSpPr/>
          <p:nvPr/>
        </p:nvSpPr>
        <p:spPr>
          <a:xfrm>
            <a:off x="126457" y="88861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68C6E9E2-75E8-4068-B2EC-8465B40C1903}"/>
              </a:ext>
            </a:extLst>
          </p:cNvPr>
          <p:cNvSpPr/>
          <p:nvPr/>
        </p:nvSpPr>
        <p:spPr>
          <a:xfrm>
            <a:off x="126457" y="239754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558973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zh-TW" altLang="en-US" b="1" dirty="0">
                <a:latin typeface="BIZ UDPゴシック" panose="020B0400000000000000" pitchFamily="50" charset="-128"/>
                <a:ea typeface="BIZ UDPゴシック" panose="020B0400000000000000" pitchFamily="50" charset="-128"/>
              </a:rPr>
              <a:t>（</a:t>
            </a:r>
            <a:r>
              <a:rPr kumimoji="1" lang="ja-JP" altLang="en-US" sz="1800" b="1" dirty="0">
                <a:latin typeface="BIZ UDPゴシック" panose="020B0400000000000000" pitchFamily="50" charset="-128"/>
                <a:ea typeface="BIZ UDPゴシック" panose="020B0400000000000000" pitchFamily="50" charset="-128"/>
              </a:rPr>
              <a:t>誘客・周遊促進</a:t>
            </a:r>
            <a:r>
              <a:rPr kumimoji="1" lang="zh-TW" altLang="en-US" b="1" dirty="0">
                <a:latin typeface="BIZ UDPゴシック" panose="020B0400000000000000" pitchFamily="50" charset="-128"/>
                <a:ea typeface="BIZ UDPゴシック" panose="020B0400000000000000" pitchFamily="50" charset="-128"/>
              </a:rPr>
              <a:t>）</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7A89E031-16AC-452F-9714-9EF5A357340B}"/>
              </a:ext>
            </a:extLst>
          </p:cNvPr>
          <p:cNvSpPr/>
          <p:nvPr/>
        </p:nvSpPr>
        <p:spPr>
          <a:xfrm>
            <a:off x="121300" y="938652"/>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誘客・周遊促進</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208534" y="1340441"/>
            <a:ext cx="9581317" cy="1415772"/>
          </a:xfrm>
          <a:prstGeom prst="rect">
            <a:avLst/>
          </a:prstGeom>
          <a:noFill/>
        </p:spPr>
        <p:txBody>
          <a:bodyPr wrap="square" rtlCol="0">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▶大阪来てな！キャンペーン事業</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・万博開催時に大阪を訪れる方々の府内滞在や大阪への集客、府内周遊の促進を図ることを目的に、大阪の街並みや歴史・文化芸術、食、</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エンターテインメントなどの観光資源や都市魅力を活かしたイベント等を開催</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　　開催期間：令和６～７年度　　開催場所：大阪府内の各会場</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200" dirty="0">
                <a:latin typeface="BIZ UDPゴシック" panose="020B0400000000000000" pitchFamily="50" charset="-128"/>
                <a:ea typeface="BIZ UDPゴシック" panose="020B0400000000000000" pitchFamily="50" charset="-128"/>
              </a:rPr>
              <a:t>・事業実施：令和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件、令和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件（予定）　　動員数：令和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6.6</a:t>
            </a:r>
            <a:r>
              <a:rPr lang="ja-JP" altLang="en-US" sz="1200" dirty="0">
                <a:latin typeface="BIZ UDPゴシック" panose="020B0400000000000000" pitchFamily="50" charset="-128"/>
                <a:ea typeface="BIZ UDPゴシック" panose="020B0400000000000000" pitchFamily="50" charset="-128"/>
              </a:rPr>
              <a:t>万人、令和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年度（集計中）</a:t>
            </a:r>
            <a:endParaRPr lang="en-US" altLang="ja-JP"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DE0C4FDD-4542-4B89-B1B0-241A5DDA6BA2}"/>
              </a:ext>
            </a:extLst>
          </p:cNvPr>
          <p:cNvSpPr txBox="1"/>
          <p:nvPr/>
        </p:nvSpPr>
        <p:spPr>
          <a:xfrm>
            <a:off x="190879" y="2503338"/>
            <a:ext cx="5040774" cy="365998"/>
          </a:xfrm>
          <a:prstGeom prst="rect">
            <a:avLst/>
          </a:prstGeom>
          <a:noFill/>
        </p:spPr>
        <p:txBody>
          <a:bodyPr wrap="square">
            <a:spAutoFit/>
          </a:bodyPr>
          <a:lstStyle/>
          <a:p>
            <a:pPr algn="l">
              <a:lnSpc>
                <a:spcPts val="2500"/>
              </a:lnSpc>
            </a:pPr>
            <a:r>
              <a:rPr kumimoji="1" lang="ja-JP" altLang="en-US" sz="1400" b="1" dirty="0">
                <a:latin typeface="BIZ UDPゴシック" panose="020B0400000000000000" pitchFamily="50" charset="-128"/>
                <a:ea typeface="BIZ UDPゴシック" panose="020B0400000000000000" pitchFamily="50" charset="-128"/>
              </a:rPr>
              <a:t>■ 大阪来てな！キャンペーン事業</a:t>
            </a:r>
          </a:p>
        </p:txBody>
      </p:sp>
      <p:sp>
        <p:nvSpPr>
          <p:cNvPr id="3" name="スライド番号プレースホルダー 2">
            <a:extLst>
              <a:ext uri="{FF2B5EF4-FFF2-40B4-BE49-F238E27FC236}">
                <a16:creationId xmlns:a16="http://schemas.microsoft.com/office/drawing/2014/main" id="{9ED3F13F-D280-4B55-BC65-EC869221E907}"/>
              </a:ext>
            </a:extLst>
          </p:cNvPr>
          <p:cNvSpPr>
            <a:spLocks noGrp="1"/>
          </p:cNvSpPr>
          <p:nvPr>
            <p:ph type="sldNum" sz="quarter" idx="12"/>
          </p:nvPr>
        </p:nvSpPr>
        <p:spPr/>
        <p:txBody>
          <a:bodyPr/>
          <a:lstStyle/>
          <a:p>
            <a:fld id="{29F2EF1E-626E-4657-9017-205445D3C8E1}" type="slidenum">
              <a:rPr kumimoji="1" lang="ja-JP" altLang="en-US" smtClean="0"/>
              <a:t>68</a:t>
            </a:fld>
            <a:endParaRPr kumimoji="1" lang="ja-JP" altLang="en-US" dirty="0"/>
          </a:p>
        </p:txBody>
      </p:sp>
      <p:pic>
        <p:nvPicPr>
          <p:cNvPr id="12" name="図 11">
            <a:extLst>
              <a:ext uri="{FF2B5EF4-FFF2-40B4-BE49-F238E27FC236}">
                <a16:creationId xmlns:a16="http://schemas.microsoft.com/office/drawing/2014/main" id="{1E3BB03D-3CCF-45B9-B0F1-756698487A1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0874" y="3391428"/>
            <a:ext cx="1778360" cy="970513"/>
          </a:xfrm>
          <a:prstGeom prst="rect">
            <a:avLst/>
          </a:prstGeom>
          <a:noFill/>
          <a:ln>
            <a:noFill/>
          </a:ln>
        </p:spPr>
      </p:pic>
      <p:pic>
        <p:nvPicPr>
          <p:cNvPr id="14" name="図 13">
            <a:extLst>
              <a:ext uri="{FF2B5EF4-FFF2-40B4-BE49-F238E27FC236}">
                <a16:creationId xmlns:a16="http://schemas.microsoft.com/office/drawing/2014/main" id="{A7B321DC-1600-44DB-99B6-9E8B98888922}"/>
              </a:ext>
            </a:extLst>
          </p:cNvPr>
          <p:cNvPicPr/>
          <p:nvPr/>
        </p:nvPicPr>
        <p:blipFill>
          <a:blip r:embed="rId4" cstate="print">
            <a:extLst>
              <a:ext uri="{28A0092B-C50C-407E-A947-70E740481C1C}">
                <a14:useLocalDpi xmlns:a14="http://schemas.microsoft.com/office/drawing/2010/main"/>
              </a:ext>
            </a:extLst>
          </a:blip>
          <a:stretch>
            <a:fillRect/>
          </a:stretch>
        </p:blipFill>
        <p:spPr>
          <a:xfrm>
            <a:off x="8130854" y="4774392"/>
            <a:ext cx="1742672" cy="1661543"/>
          </a:xfrm>
          <a:prstGeom prst="rect">
            <a:avLst/>
          </a:prstGeom>
        </p:spPr>
      </p:pic>
      <p:sp>
        <p:nvSpPr>
          <p:cNvPr id="15" name="正方形/長方形 14">
            <a:extLst>
              <a:ext uri="{FF2B5EF4-FFF2-40B4-BE49-F238E27FC236}">
                <a16:creationId xmlns:a16="http://schemas.microsoft.com/office/drawing/2014/main" id="{561F180D-F914-44BB-8CDA-FF68A2D02EAE}"/>
              </a:ext>
            </a:extLst>
          </p:cNvPr>
          <p:cNvSpPr/>
          <p:nvPr/>
        </p:nvSpPr>
        <p:spPr bwMode="white">
          <a:xfrm>
            <a:off x="7997529" y="4451904"/>
            <a:ext cx="1875997" cy="25519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キービジュアル</a:t>
            </a:r>
          </a:p>
        </p:txBody>
      </p:sp>
      <p:sp>
        <p:nvSpPr>
          <p:cNvPr id="16" name="正方形/長方形 15">
            <a:extLst>
              <a:ext uri="{FF2B5EF4-FFF2-40B4-BE49-F238E27FC236}">
                <a16:creationId xmlns:a16="http://schemas.microsoft.com/office/drawing/2014/main" id="{4A23810D-FDE5-4D11-B389-F8FC17241A98}"/>
              </a:ext>
            </a:extLst>
          </p:cNvPr>
          <p:cNvSpPr/>
          <p:nvPr/>
        </p:nvSpPr>
        <p:spPr bwMode="white">
          <a:xfrm>
            <a:off x="8078546" y="6185274"/>
            <a:ext cx="1838351" cy="284841"/>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キャンペーンロゴ</a:t>
            </a:r>
          </a:p>
        </p:txBody>
      </p:sp>
      <p:graphicFrame>
        <p:nvGraphicFramePr>
          <p:cNvPr id="17" name="表 16">
            <a:extLst>
              <a:ext uri="{FF2B5EF4-FFF2-40B4-BE49-F238E27FC236}">
                <a16:creationId xmlns:a16="http://schemas.microsoft.com/office/drawing/2014/main" id="{F54CDBC6-09EF-4F5C-90FF-1CF783C4338C}"/>
              </a:ext>
            </a:extLst>
          </p:cNvPr>
          <p:cNvGraphicFramePr>
            <a:graphicFrameLocks noGrp="1"/>
          </p:cNvGraphicFramePr>
          <p:nvPr>
            <p:extLst>
              <p:ext uri="{D42A27DB-BD31-4B8C-83A1-F6EECF244321}">
                <p14:modId xmlns:p14="http://schemas.microsoft.com/office/powerpoint/2010/main" val="10430694"/>
              </p:ext>
            </p:extLst>
          </p:nvPr>
        </p:nvGraphicFramePr>
        <p:xfrm>
          <a:off x="290774" y="2873120"/>
          <a:ext cx="7633099" cy="3619174"/>
        </p:xfrm>
        <a:graphic>
          <a:graphicData uri="http://schemas.openxmlformats.org/drawingml/2006/table">
            <a:tbl>
              <a:tblPr firstRow="1" bandRow="1">
                <a:tableStyleId>{5940675A-B579-460E-94D1-54222C63F5DA}</a:tableStyleId>
              </a:tblPr>
              <a:tblGrid>
                <a:gridCol w="2050792">
                  <a:extLst>
                    <a:ext uri="{9D8B030D-6E8A-4147-A177-3AD203B41FA5}">
                      <a16:colId xmlns:a16="http://schemas.microsoft.com/office/drawing/2014/main" val="3939033764"/>
                    </a:ext>
                  </a:extLst>
                </a:gridCol>
                <a:gridCol w="2868407">
                  <a:extLst>
                    <a:ext uri="{9D8B030D-6E8A-4147-A177-3AD203B41FA5}">
                      <a16:colId xmlns:a16="http://schemas.microsoft.com/office/drawing/2014/main" val="1121967615"/>
                    </a:ext>
                  </a:extLst>
                </a:gridCol>
                <a:gridCol w="1432005">
                  <a:extLst>
                    <a:ext uri="{9D8B030D-6E8A-4147-A177-3AD203B41FA5}">
                      <a16:colId xmlns:a16="http://schemas.microsoft.com/office/drawing/2014/main" val="1302438693"/>
                    </a:ext>
                  </a:extLst>
                </a:gridCol>
                <a:gridCol w="1281895">
                  <a:extLst>
                    <a:ext uri="{9D8B030D-6E8A-4147-A177-3AD203B41FA5}">
                      <a16:colId xmlns:a16="http://schemas.microsoft.com/office/drawing/2014/main" val="357290774"/>
                    </a:ext>
                  </a:extLst>
                </a:gridCol>
              </a:tblGrid>
              <a:tr h="379493">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58116">
                <a:tc>
                  <a:txBody>
                    <a:bodyPr/>
                    <a:lstStyle/>
                    <a:p>
                      <a:pPr algn="ctr"/>
                      <a:r>
                        <a:rPr kumimoji="1" lang="zh-TW" altLang="en-US" sz="1050" b="1" dirty="0">
                          <a:solidFill>
                            <a:sysClr val="windowText" lastClr="000000"/>
                          </a:solidFill>
                          <a:latin typeface="BIZ UDPゴシック" panose="020B0400000000000000" pitchFamily="50" charset="-128"/>
                          <a:ea typeface="BIZ UDPゴシック" panose="020B0400000000000000" pitchFamily="50" charset="-128"/>
                        </a:rPr>
                        <a:t>薫風歌舞伎特別公演</a:t>
                      </a:r>
                      <a:endParaRPr kumimoji="1" lang="en-US" altLang="zh-TW"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インバウンドをはじめ、観光客にも楽しめる歌舞伎特別公演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５月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11</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25</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大阪松竹座</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68850">
                <a:tc>
                  <a:txBody>
                    <a:bodyPr/>
                    <a:lstStyle/>
                    <a:p>
                      <a:pPr algn="ctr"/>
                      <a:r>
                        <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rPr>
                        <a:t>OSAKA MUSIC LOVER</a:t>
                      </a:r>
                    </a:p>
                    <a:p>
                      <a:pPr algn="ctr"/>
                      <a:r>
                        <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rPr>
                        <a:t>-JAPANIMATION ROCKS-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アニメの主題歌やエンディングソングを歌う大阪出身のアーティストなどが集結した</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大型音楽フェス</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7</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26</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日（土）、</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27</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dirty="0">
                          <a:solidFill>
                            <a:schemeClr val="tx1"/>
                          </a:solidFill>
                          <a:latin typeface="BIZ UDPゴシック" panose="020B0400000000000000" pitchFamily="50" charset="-128"/>
                          <a:ea typeface="BIZ UDPゴシック" panose="020B0400000000000000" pitchFamily="50" charset="-128"/>
                        </a:rPr>
                        <a:t>EXPO</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ホール</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7905770"/>
                  </a:ext>
                </a:extLst>
              </a:tr>
              <a:tr h="555585">
                <a:tc>
                  <a:txBody>
                    <a:bodyPr/>
                    <a:lstStyle/>
                    <a:p>
                      <a:pPr algn="ct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Top Chef in OSAKA</a:t>
                      </a:r>
                      <a:r>
                        <a:rPr kumimoji="1" lang="ja-JP" altLang="en-US" sz="1050" b="1" u="none" dirty="0">
                          <a:solidFill>
                            <a:sysClr val="windowText" lastClr="000000"/>
                          </a:solidFill>
                          <a:latin typeface="BIZ UDPゴシック" panose="020B0400000000000000" pitchFamily="50" charset="-128"/>
                          <a:ea typeface="BIZ UDPゴシック" panose="020B0400000000000000" pitchFamily="50" charset="-128"/>
                        </a:rPr>
                        <a:t>　</a:t>
                      </a: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世界的に有名なシェフを招聘した期間限定レストランイベント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9</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月</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9</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日（火）</a:t>
                      </a:r>
                      <a:endPar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en-US" altLang="ja-JP" sz="1050" b="0" i="0" kern="1200" dirty="0">
                          <a:solidFill>
                            <a:schemeClr val="tx1"/>
                          </a:solidFill>
                          <a:effectLst/>
                          <a:latin typeface="BIZ UDPゴシック" panose="020B0400000000000000" pitchFamily="50" charset="-128"/>
                          <a:ea typeface="BIZ UDPゴシック" panose="020B0400000000000000" pitchFamily="50" charset="-128"/>
                          <a:cs typeface="+mn-cs"/>
                        </a:rPr>
                        <a:t>14</a:t>
                      </a:r>
                      <a:r>
                        <a:rPr kumimoji="1" lang="ja-JP" altLang="en-US" sz="1050" b="0" i="0" kern="1200" dirty="0">
                          <a:solidFill>
                            <a:schemeClr val="tx1"/>
                          </a:solidFill>
                          <a:effectLst/>
                          <a:latin typeface="BIZ UDPゴシック" panose="020B0400000000000000" pitchFamily="50" charset="-128"/>
                          <a:ea typeface="BIZ UDPゴシック" panose="020B0400000000000000" pitchFamily="50" charset="-128"/>
                          <a:cs typeface="+mn-cs"/>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ホテルニューオータニ大阪</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2258347"/>
                  </a:ext>
                </a:extLst>
              </a:tr>
              <a:tr h="0">
                <a:tc>
                  <a:txBody>
                    <a:bodyPr/>
                    <a:lstStyle/>
                    <a:p>
                      <a:pPr algn="ctr"/>
                      <a:r>
                        <a:rPr kumimoji="1" lang="nn-NO" altLang="ja-JP" sz="1050" b="1" dirty="0">
                          <a:solidFill>
                            <a:sysClr val="windowText" lastClr="000000"/>
                          </a:solidFill>
                          <a:latin typeface="BIZ UDPゴシック" panose="020B0400000000000000" pitchFamily="50" charset="-128"/>
                          <a:ea typeface="BIZ UDPゴシック" panose="020B0400000000000000" pitchFamily="50" charset="-128"/>
                        </a:rPr>
                        <a:t>OSAKA MUSIC LOVER EXPO ARENA 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大阪出身のアーティストによるパフォーマンスなどを楽しむ大型音楽フェス</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９月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14</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日（日）、</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15</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kern="1200" dirty="0">
                          <a:solidFill>
                            <a:schemeClr val="tx1"/>
                          </a:solidFill>
                          <a:latin typeface="BIZ UDPゴシック" panose="020B0400000000000000" pitchFamily="50" charset="-128"/>
                          <a:ea typeface="BIZ UDPゴシック" panose="020B0400000000000000" pitchFamily="50" charset="-128"/>
                          <a:cs typeface="+mn-cs"/>
                        </a:rPr>
                        <a:t>EXPO</a:t>
                      </a: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アリーナ</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3681523"/>
                  </a:ext>
                </a:extLst>
              </a:tr>
              <a:tr h="0">
                <a:tc>
                  <a:txBody>
                    <a:bodyPr/>
                    <a:lstStyle/>
                    <a:p>
                      <a:pPr algn="ctr"/>
                      <a:r>
                        <a:rPr kumimoji="1" lang="ja-JP" altLang="en-US" sz="1050" b="1" dirty="0">
                          <a:solidFill>
                            <a:sysClr val="windowText" lastClr="000000"/>
                          </a:solidFill>
                          <a:latin typeface="BIZ UDPゴシック" panose="020B0400000000000000" pitchFamily="50" charset="-128"/>
                          <a:ea typeface="BIZ UDPゴシック" panose="020B0400000000000000" pitchFamily="50" charset="-128"/>
                        </a:rPr>
                        <a:t>秋の週末 わいわいワイン</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大阪ワインの魅力を直接感じられる、</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ワイナリーを巡る企画</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９月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20</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日（土）、</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21</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河内ワイン館、飛鳥ワイン</a:t>
                      </a:r>
                      <a:r>
                        <a:rPr kumimoji="1" lang="ja-JP" altLang="en-US" sz="1050" b="0" strike="noStrike" baseline="0" dirty="0">
                          <a:solidFill>
                            <a:schemeClr val="tx1"/>
                          </a:solidFill>
                          <a:latin typeface="BIZ UDPゴシック" panose="020B0400000000000000" pitchFamily="50" charset="-128"/>
                          <a:ea typeface="BIZ UDPゴシック" panose="020B0400000000000000" pitchFamily="50" charset="-128"/>
                        </a:rPr>
                        <a:t>（羽曳野市）</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カタシモワイナリー（柏原市）</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r h="0">
                <a:tc>
                  <a:txBody>
                    <a:bodyPr/>
                    <a:lstStyle/>
                    <a:p>
                      <a:pPr algn="ctr"/>
                      <a:r>
                        <a:rPr kumimoji="1" lang="ja-JP" altLang="en-US" sz="1050" b="1" dirty="0">
                          <a:solidFill>
                            <a:sysClr val="windowText" lastClr="000000"/>
                          </a:solidFill>
                          <a:latin typeface="BIZ UDPゴシック" panose="020B0400000000000000" pitchFamily="50" charset="-128"/>
                          <a:ea typeface="BIZ UDPゴシック" panose="020B0400000000000000" pitchFamily="50" charset="-128"/>
                        </a:rPr>
                        <a:t>音食キッチン</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食と音楽を掛け合わせたフードイベント</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9</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12</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日（金）</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10</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13</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日（月・祝）</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kern="1200" dirty="0">
                          <a:solidFill>
                            <a:schemeClr val="tx1"/>
                          </a:solidFill>
                          <a:latin typeface="BIZ UDPゴシック" panose="020B0400000000000000" pitchFamily="50" charset="-128"/>
                          <a:ea typeface="BIZ UDPゴシック" panose="020B0400000000000000" pitchFamily="50" charset="-128"/>
                          <a:cs typeface="+mn-cs"/>
                        </a:rPr>
                        <a:t>大阪城公園</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0800526"/>
                  </a:ext>
                </a:extLst>
              </a:tr>
            </a:tbl>
          </a:graphicData>
        </a:graphic>
      </p:graphicFrame>
      <p:sp>
        <p:nvSpPr>
          <p:cNvPr id="18" name="楕円 17">
            <a:extLst>
              <a:ext uri="{FF2B5EF4-FFF2-40B4-BE49-F238E27FC236}">
                <a16:creationId xmlns:a16="http://schemas.microsoft.com/office/drawing/2014/main" id="{73189AB0-E539-4C1A-B41D-00D307FD6D58}"/>
              </a:ext>
            </a:extLst>
          </p:cNvPr>
          <p:cNvSpPr/>
          <p:nvPr/>
        </p:nvSpPr>
        <p:spPr>
          <a:xfrm flipV="1">
            <a:off x="180309" y="733304"/>
            <a:ext cx="180413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6891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91229120"/>
              </p:ext>
            </p:extLst>
          </p:nvPr>
        </p:nvGraphicFramePr>
        <p:xfrm>
          <a:off x="313267" y="950752"/>
          <a:ext cx="9587042" cy="590071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65264">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marR="0" lvl="0" indent="-182563"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□「食の都・大阪」を世界に発信、大阪の食をブランド化</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▶万博を機に、国際的な食のイベントやキャンペーンの実施を通じて、従来と異なる「大阪の食の魅力」を国内外へ広く発信・周知</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大阪産</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もん</a:t>
                      </a:r>
                      <a:r>
                        <a:rPr lang="en-US" altLang="ja-JP" sz="1200" b="1"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・農空間の活用・</a:t>
                      </a:r>
                      <a:r>
                        <a:rPr lang="en-US" altLang="ja-JP" sz="1200" b="1" dirty="0">
                          <a:solidFill>
                            <a:schemeClr val="tx1"/>
                          </a:solidFill>
                          <a:latin typeface="BIZ UDPゴシック" panose="020B0400000000000000" pitchFamily="50" charset="-128"/>
                          <a:ea typeface="BIZ UDPゴシック" panose="020B0400000000000000" pitchFamily="50" charset="-128"/>
                        </a:rPr>
                        <a:t>PR</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▶万博会場内での試食や販売、参加型イベント等を通じて大阪産（もん）・農空間の魅力を広く</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発信</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▶関係者とのイベント開催により大阪産</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の観光資源としての価値を再認識し、購入促進や産地への周遊を促進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▶万博会場外での大阪産（もん）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イベントや農空間訪問ツアーの開催を通して農業・農空間への理解を深めるきっかけ作りを実施</a:t>
                      </a:r>
                    </a:p>
                    <a:p>
                      <a:pPr marL="88900" indent="-88900">
                        <a:buFont typeface="Wingdings" panose="05000000000000000000" pitchFamily="2" charset="2"/>
                        <a:buNone/>
                      </a:pP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▶万博を</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契機に料理人団体や海外パビリオンとの新たな関係を構築し、</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大阪と他国の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食文化を</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通じて</a:t>
                      </a:r>
                      <a:r>
                        <a:rPr kumimoji="1" lang="ja-JP" altLang="en-US" sz="1100" b="0" strike="noStrike" dirty="0">
                          <a:solidFill>
                            <a:schemeClr val="tx1"/>
                          </a:solidFill>
                          <a:latin typeface="BIZ UDPゴシック" panose="020B0400000000000000" pitchFamily="50" charset="-128"/>
                          <a:ea typeface="BIZ UDPゴシック" panose="020B0400000000000000" pitchFamily="50" charset="-128"/>
                        </a:rPr>
                        <a:t>大阪</a:t>
                      </a: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産</a:t>
                      </a:r>
                      <a:r>
                        <a:rPr kumimoji="1" lang="en-US" altLang="ja-JP" sz="11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b="0" strike="noStrike"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trike="noStrike" baseline="0" dirty="0">
                          <a:solidFill>
                            <a:schemeClr val="tx1"/>
                          </a:solidFill>
                          <a:effectLst/>
                          <a:latin typeface="BIZ UDPゴシック" panose="020B0400000000000000" pitchFamily="50" charset="-128"/>
                          <a:ea typeface="BIZ UDPゴシック" panose="020B0400000000000000" pitchFamily="50" charset="-128"/>
                        </a:rPr>
                        <a:t>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魅力を発信（</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か国、</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14</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回）　</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「食の都・大阪」の都市ブランドの確立に向けた取組の強化</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IR</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a:cs typeface="+mn-cs"/>
                        </a:rPr>
                        <a:t>開業を見据え、食のブランド確立に向けた中長期戦略を策定</a:t>
                      </a:r>
                    </a:p>
                    <a:p>
                      <a:pPr marL="88900" indent="-88900"/>
                      <a:r>
                        <a:rPr kumimoji="1" lang="ja-JP" altLang="en-US" sz="1100" dirty="0">
                          <a:solidFill>
                            <a:schemeClr val="tx1"/>
                          </a:solidFill>
                          <a:latin typeface="BIZ UDPゴシック" panose="020B0400000000000000" pitchFamily="50" charset="-128"/>
                          <a:ea typeface="BIZ UDPゴシック" panose="020B0400000000000000" pitchFamily="50" charset="-128"/>
                        </a:rPr>
                        <a:t>・産地と料理、観光地など地域資源が一体となった食の観光コンテンツづくり</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dirty="0">
                          <a:solidFill>
                            <a:schemeClr val="tx1"/>
                          </a:solidFill>
                          <a:latin typeface="BIZ UDPゴシック" panose="020B0400000000000000" pitchFamily="50" charset="-128"/>
                          <a:ea typeface="BIZ UDPゴシック" panose="020B0400000000000000" pitchFamily="50" charset="-128"/>
                        </a:rPr>
                        <a:t>・大阪の食の魅力の発信の強化</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700" b="1" i="0" u="none" strike="noStrike" noProof="0" dirty="0">
                        <a:solidFill>
                          <a:schemeClr val="tx1"/>
                        </a:solidFill>
                        <a:latin typeface="BIZ UDPゴシック" panose="020B0400000000000000" pitchFamily="50" charset="-128"/>
                        <a:ea typeface="BIZ UDPゴシック"/>
                      </a:endParaRP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□大阪産（もん）の魅力創出・発信</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a:t>
                      </a:r>
                      <a:r>
                        <a:rPr lang="en-US" altLang="ja-JP" sz="1100" b="0" i="0" u="none" strike="noStrike" noProof="0" dirty="0">
                          <a:solidFill>
                            <a:schemeClr val="tx1"/>
                          </a:solidFill>
                          <a:latin typeface="BIZ UDPゴシック" panose="020B0400000000000000" pitchFamily="50" charset="-128"/>
                          <a:ea typeface="BIZ UDPゴシック"/>
                        </a:rPr>
                        <a:t>IR</a:t>
                      </a:r>
                      <a:r>
                        <a:rPr lang="ja-JP" altLang="en-US" sz="1100" b="0" i="0" u="none" strike="noStrike" noProof="0" dirty="0">
                          <a:solidFill>
                            <a:schemeClr val="tx1"/>
                          </a:solidFill>
                          <a:latin typeface="BIZ UDPゴシック" panose="020B0400000000000000" pitchFamily="50" charset="-128"/>
                          <a:ea typeface="BIZ UDPゴシック"/>
                        </a:rPr>
                        <a:t>開業に伴う新たな需要に対応し、大阪産（もん）の生産</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拡大を図るとともに、産地への周遊促進により好循環を</a:t>
                      </a:r>
                      <a:br>
                        <a:rPr lang="en-US" altLang="ja-JP" sz="1100" b="0" i="0" u="none" strike="noStrike" noProof="0" dirty="0">
                          <a:solidFill>
                            <a:schemeClr val="tx1"/>
                          </a:solidFill>
                          <a:latin typeface="BIZ UDPゴシック" panose="020B0400000000000000" pitchFamily="50" charset="-128"/>
                          <a:ea typeface="BIZ UDPゴシック"/>
                        </a:rPr>
                      </a:br>
                      <a:r>
                        <a:rPr lang="ja-JP" altLang="en-US" sz="1100" b="0" i="0" u="none" strike="noStrike" noProof="0" dirty="0">
                          <a:solidFill>
                            <a:schemeClr val="tx1"/>
                          </a:solidFill>
                          <a:latin typeface="BIZ UDPゴシック" panose="020B0400000000000000" pitchFamily="50" charset="-128"/>
                          <a:ea typeface="BIZ UDPゴシック"/>
                        </a:rPr>
                        <a:t>創出</a:t>
                      </a:r>
                      <a:endParaRPr kumimoji="1" lang="en-US" altLang="ja-JP" sz="1100" b="0" i="0" u="none" strike="sng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a:rPr>
                        <a:t>・大阪産（もん）の産地を都市魅力の発信拠点とし、イベント</a:t>
                      </a:r>
                      <a:br>
                        <a:rPr kumimoji="1" lang="en-US" altLang="ja-JP" sz="1100" dirty="0">
                          <a:solidFill>
                            <a:schemeClr val="tx1"/>
                          </a:solidFill>
                          <a:latin typeface="BIZ UDPゴシック" panose="020B0400000000000000" pitchFamily="50" charset="-128"/>
                          <a:ea typeface="BIZ UDPゴシック"/>
                        </a:rPr>
                      </a:br>
                      <a:r>
                        <a:rPr kumimoji="1" lang="ja-JP" altLang="en-US" sz="1100" dirty="0">
                          <a:solidFill>
                            <a:schemeClr val="tx1"/>
                          </a:solidFill>
                          <a:latin typeface="BIZ UDPゴシック" panose="020B0400000000000000" pitchFamily="50" charset="-128"/>
                          <a:ea typeface="BIZ UDPゴシック"/>
                        </a:rPr>
                        <a:t>開催等を通じて府内周遊ルートの充実と効果的な産地</a:t>
                      </a:r>
                      <a:br>
                        <a:rPr kumimoji="1" lang="en-US" altLang="ja-JP" sz="1100" dirty="0">
                          <a:solidFill>
                            <a:schemeClr val="tx1"/>
                          </a:solidFill>
                          <a:latin typeface="BIZ UDPゴシック" panose="020B0400000000000000" pitchFamily="50" charset="-128"/>
                          <a:ea typeface="BIZ UDPゴシック"/>
                        </a:rPr>
                      </a:br>
                      <a:r>
                        <a:rPr kumimoji="1" lang="ja-JP" altLang="en-US" sz="1100" dirty="0">
                          <a:solidFill>
                            <a:schemeClr val="tx1"/>
                          </a:solidFill>
                          <a:latin typeface="BIZ UDPゴシック" panose="020B0400000000000000" pitchFamily="50" charset="-128"/>
                          <a:ea typeface="BIZ UDPゴシック"/>
                        </a:rPr>
                        <a:t>プロモーションを推進</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大阪産</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を魅力的な食の観光資源として強化し、</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イベント開催等を通じて府内外からの誘客と周遊を促進</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することで、産地での活用・消費を拡大し、農林水産業の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振興につなげる</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□大阪産（もん）の付加価値化・グローバルブランド化</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・活用促進・来阪者に向けた</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PR</a:t>
                      </a: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・新技術の導入による海外への販路開拓</a:t>
                      </a:r>
                    </a:p>
                    <a:p>
                      <a:pPr marL="88900" marR="0" lvl="0" indent="-8890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□周辺の地域資源の魅力創出　</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・山のおもてなし基本構想に基づき、重点拠点（明治の森箕面国定公園、ほしだ園地、ほりご園地）と拠点エリアを中心に</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順次魅力向上に向けた整備を実施予定</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05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200" dirty="0">
                          <a:solidFill>
                            <a:schemeClr val="tx1"/>
                          </a:solidFill>
                          <a:latin typeface="BIZ UDPゴシック" panose="020B0400000000000000" pitchFamily="50" charset="-128"/>
                          <a:ea typeface="BIZ UDPゴシック"/>
                        </a:rPr>
                        <a:t>◆国への要望事項</a:t>
                      </a:r>
                      <a:endParaRPr kumimoji="1" lang="en-US" altLang="ja-JP" sz="12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a:rPr>
                        <a:t>・大阪産（もん）の産地が</a:t>
                      </a:r>
                      <a:r>
                        <a:rPr lang="ja-JP" altLang="en-US" sz="1100" dirty="0">
                          <a:solidFill>
                            <a:schemeClr val="tx1"/>
                          </a:solidFill>
                          <a:latin typeface="BIZ UDPゴシック" panose="020B0400000000000000" pitchFamily="50" charset="-128"/>
                          <a:ea typeface="BIZ UDPゴシック"/>
                        </a:rPr>
                        <a:t>都市魅力の発信拠点となるよう、</a:t>
                      </a:r>
                      <a:br>
                        <a:rPr lang="en-US" altLang="ja-JP" sz="1100" dirty="0">
                          <a:solidFill>
                            <a:schemeClr val="tx1"/>
                          </a:solidFill>
                          <a:latin typeface="BIZ UDPゴシック" panose="020B0400000000000000" pitchFamily="50" charset="-128"/>
                          <a:ea typeface="BIZ UDPゴシック"/>
                        </a:rPr>
                      </a:br>
                      <a:r>
                        <a:rPr lang="ja-JP" altLang="en-US" sz="1100" dirty="0">
                          <a:solidFill>
                            <a:schemeClr val="tx1"/>
                          </a:solidFill>
                          <a:latin typeface="BIZ UDPゴシック" panose="020B0400000000000000" pitchFamily="50" charset="-128"/>
                          <a:ea typeface="BIZ UDPゴシック"/>
                        </a:rPr>
                        <a:t>都市農業における生産拡大に向けた支援の拡充</a:t>
                      </a:r>
                    </a:p>
                    <a:p>
                      <a:pPr marL="88900" lvl="0" indent="-88900">
                        <a:buNone/>
                      </a:pPr>
                      <a:r>
                        <a:rPr lang="ja-JP" altLang="en-US" sz="1100" b="0" i="0" u="none" strike="noStrike" noProof="0" dirty="0">
                          <a:solidFill>
                            <a:schemeClr val="tx1"/>
                          </a:solidFill>
                          <a:latin typeface="BIZ UDPゴシック" panose="020B0400000000000000" pitchFamily="50" charset="-128"/>
                          <a:ea typeface="BIZ UDPゴシック"/>
                        </a:rPr>
                        <a:t>・農泊や観光型農業の推進に向け、</a:t>
                      </a:r>
                      <a:r>
                        <a:rPr lang="ja-JP" altLang="ja-JP" sz="1100" b="0" i="0" u="none" strike="noStrike" noProof="0" dirty="0">
                          <a:solidFill>
                            <a:schemeClr val="tx1"/>
                          </a:solidFill>
                          <a:latin typeface="BIZ UDPゴシック" panose="020B0400000000000000" pitchFamily="50" charset="-128"/>
                          <a:ea typeface="BIZ UDPゴシック"/>
                        </a:rPr>
                        <a:t>農業・農空間を活かした</a:t>
                      </a:r>
                      <a:br>
                        <a:rPr lang="en-US" altLang="ja-JP" sz="1100" b="0" i="0" u="none" strike="noStrike" noProof="0" dirty="0">
                          <a:solidFill>
                            <a:schemeClr val="tx1"/>
                          </a:solidFill>
                          <a:latin typeface="BIZ UDPゴシック" panose="020B0400000000000000" pitchFamily="50" charset="-128"/>
                          <a:ea typeface="BIZ UDPゴシック"/>
                        </a:rPr>
                      </a:br>
                      <a:r>
                        <a:rPr lang="ja-JP" altLang="ja-JP" sz="1100" b="0" i="0" u="none" strike="noStrike" noProof="0" dirty="0">
                          <a:solidFill>
                            <a:schemeClr val="tx1"/>
                          </a:solidFill>
                          <a:latin typeface="BIZ UDPゴシック" panose="020B0400000000000000" pitchFamily="50" charset="-128"/>
                          <a:ea typeface="BIZ UDPゴシック"/>
                        </a:rPr>
                        <a:t>コンテンツの創出、魅力向上に向けた支援の拡充</a:t>
                      </a:r>
                      <a:endParaRPr lang="en-US" altLang="ja-JP" sz="1100" b="0" i="0" u="none" strike="noStrike" noProof="0" dirty="0">
                        <a:solidFill>
                          <a:schemeClr val="tx1"/>
                        </a:solidFill>
                        <a:latin typeface="BIZ UDPゴシック" panose="020B0400000000000000" pitchFamily="50" charset="-128"/>
                        <a:ea typeface="BIZ UDPゴシック"/>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観光産業や文化・芸術活動等の活性化に向け、大阪・関西万博を呼び水に、食、歴史、文化など、大阪・関西が持つ多彩な観光資源を発信。</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B904ACFC-926E-49D1-8A4C-E55F34EFBB35}"/>
              </a:ext>
            </a:extLst>
          </p:cNvPr>
          <p:cNvSpPr>
            <a:spLocks noGrp="1"/>
          </p:cNvSpPr>
          <p:nvPr>
            <p:ph type="sldNum" sz="quarter" idx="12"/>
          </p:nvPr>
        </p:nvSpPr>
        <p:spPr/>
        <p:txBody>
          <a:bodyPr/>
          <a:lstStyle/>
          <a:p>
            <a:fld id="{29F2EF1E-626E-4657-9017-205445D3C8E1}" type="slidenum">
              <a:rPr kumimoji="1" lang="ja-JP" altLang="en-US" smtClean="0"/>
              <a:t>69</a:t>
            </a:fld>
            <a:endParaRPr kumimoji="1" lang="ja-JP" altLang="en-US" dirty="0"/>
          </a:p>
        </p:txBody>
      </p:sp>
      <p:sp>
        <p:nvSpPr>
          <p:cNvPr id="14" name="テキスト ボックス 13">
            <a:extLst>
              <a:ext uri="{FF2B5EF4-FFF2-40B4-BE49-F238E27FC236}">
                <a16:creationId xmlns:a16="http://schemas.microsoft.com/office/drawing/2014/main" id="{1265929D-2EF9-4158-9365-0D1CFBAEAA3D}"/>
              </a:ext>
            </a:extLst>
          </p:cNvPr>
          <p:cNvSpPr txBox="1"/>
          <p:nvPr/>
        </p:nvSpPr>
        <p:spPr>
          <a:xfrm>
            <a:off x="180309" y="6920230"/>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297724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05976" y="475838"/>
            <a:ext cx="5264914"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en-US" altLang="ja-JP" sz="1400" b="1" dirty="0" err="1">
                <a:solidFill>
                  <a:schemeClr val="tx1"/>
                </a:solidFill>
                <a:latin typeface="BIZ UDPゴシック" panose="020B0400000000000000" pitchFamily="50" charset="-128"/>
                <a:ea typeface="BIZ UDPゴシック" panose="020B0400000000000000" pitchFamily="50" charset="-128"/>
              </a:rPr>
              <a:t>iPS</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細胞を活用した再生医療の実装化に向けた取組が進展</a:t>
            </a: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ホームベース 4">
            <a:extLst>
              <a:ext uri="{FF2B5EF4-FFF2-40B4-BE49-F238E27FC236}">
                <a16:creationId xmlns:a16="http://schemas.microsoft.com/office/drawing/2014/main" id="{37E78A32-E2EF-4723-857C-1C382F9D3C51}"/>
              </a:ext>
            </a:extLst>
          </p:cNvPr>
          <p:cNvSpPr/>
          <p:nvPr/>
        </p:nvSpPr>
        <p:spPr bwMode="gray">
          <a:xfrm>
            <a:off x="-30136" y="3491254"/>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05976" y="94046"/>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ライフサイエンス</a:t>
            </a:r>
            <a:endParaRPr kumimoji="1" lang="ja-JP" altLang="en-US" sz="13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220082" y="797519"/>
            <a:ext cx="4662461" cy="58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E21AE8C-4801-4D3B-B78E-FC32F55E104D}"/>
              </a:ext>
            </a:extLst>
          </p:cNvPr>
          <p:cNvSpPr/>
          <p:nvPr/>
        </p:nvSpPr>
        <p:spPr>
          <a:xfrm>
            <a:off x="173656" y="993717"/>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00F05E7C-28A9-4BEC-B77B-DCDC66C14469}"/>
              </a:ext>
            </a:extLst>
          </p:cNvPr>
          <p:cNvSpPr/>
          <p:nvPr/>
        </p:nvSpPr>
        <p:spPr>
          <a:xfrm>
            <a:off x="217031" y="289459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35" name="正方形/長方形 34">
            <a:extLst>
              <a:ext uri="{FF2B5EF4-FFF2-40B4-BE49-F238E27FC236}">
                <a16:creationId xmlns:a16="http://schemas.microsoft.com/office/drawing/2014/main" id="{97F33FD2-4F25-4C83-A11E-956B0A950AC4}"/>
              </a:ext>
            </a:extLst>
          </p:cNvPr>
          <p:cNvSpPr/>
          <p:nvPr/>
        </p:nvSpPr>
        <p:spPr>
          <a:xfrm>
            <a:off x="320427" y="1510982"/>
            <a:ext cx="9376231" cy="116159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入居企業が</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細胞由来製品の承認申請を実施し希少疾病用製品の指定、</a:t>
            </a:r>
            <a:br>
              <a:rPr lang="en-US" altLang="ja-JP" sz="1400" b="0" dirty="0">
                <a:solidFill>
                  <a:schemeClr val="tx1"/>
                </a:solidFill>
                <a:latin typeface="BIZ UDPゴシック" panose="020B0400000000000000" pitchFamily="50" charset="-128"/>
                <a:ea typeface="BIZ UDPゴシック" panose="020B0400000000000000" pitchFamily="50" charset="-128"/>
              </a:rPr>
            </a:br>
            <a:r>
              <a:rPr lang="en-US" altLang="ja-JP" sz="1400" b="0" dirty="0">
                <a:solidFill>
                  <a:schemeClr val="tx1"/>
                </a:solidFill>
                <a:latin typeface="BIZ UDPゴシック" panose="020B0400000000000000" pitchFamily="50" charset="-128"/>
                <a:ea typeface="BIZ UDPゴシック" panose="020B0400000000000000" pitchFamily="50" charset="-128"/>
              </a:rPr>
              <a:t>my </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プロジェクトを推進する施設の開所など、再生医療の実装化に向けた取組が進展</a:t>
            </a:r>
          </a:p>
          <a:p>
            <a:pPr marL="92075" indent="-92075" algn="l" defTabSz="443194">
              <a:lnSpc>
                <a:spcPct val="100000"/>
              </a:lnSpc>
              <a:spcBef>
                <a:spcPts val="0"/>
              </a:spcBef>
              <a:spcAft>
                <a:spcPts val="0"/>
              </a:spcAft>
              <a:tabLst>
                <a:tab pos="0" algn="l"/>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iPS</a:t>
            </a:r>
            <a:r>
              <a:rPr lang="ja-JP" altLang="en-US" sz="1400" b="0" dirty="0">
                <a:solidFill>
                  <a:schemeClr val="tx1"/>
                </a:solidFill>
                <a:latin typeface="BIZ UDPゴシック" panose="020B0400000000000000" pitchFamily="50" charset="-128"/>
                <a:ea typeface="BIZ UDPゴシック" panose="020B0400000000000000" pitchFamily="50" charset="-128"/>
              </a:rPr>
              <a:t>細胞から作製した実物の心筋シートや、「生きる心臓モデル」など</a:t>
            </a:r>
            <a:r>
              <a:rPr lang="ja-JP" altLang="en-US" sz="1400" dirty="0">
                <a:solidFill>
                  <a:schemeClr val="tx1"/>
                </a:solidFill>
                <a:latin typeface="BIZ UDPゴシック" panose="020B0400000000000000" pitchFamily="50" charset="-128"/>
                <a:ea typeface="BIZ UDPゴシック" panose="020B0400000000000000" pitchFamily="50" charset="-128"/>
              </a:rPr>
              <a:t>、再生医療展示「</a:t>
            </a:r>
            <a:r>
              <a:rPr lang="en-US" altLang="ja-JP" sz="1400" dirty="0" err="1">
                <a:solidFill>
                  <a:schemeClr val="tx1"/>
                </a:solidFill>
                <a:latin typeface="BIZ UDPゴシック" panose="020B0400000000000000" pitchFamily="50" charset="-128"/>
                <a:ea typeface="BIZ UDPゴシック" panose="020B0400000000000000" pitchFamily="50" charset="-128"/>
              </a:rPr>
              <a:t>iPS</a:t>
            </a:r>
            <a:r>
              <a:rPr lang="en-US" altLang="ja-JP" sz="140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を大阪ヘルスケアパビリオンに</a:t>
            </a:r>
            <a:r>
              <a:rPr lang="ja-JP" altLang="en-US" sz="1400" dirty="0">
                <a:solidFill>
                  <a:schemeClr val="tx1"/>
                </a:solidFill>
                <a:latin typeface="BIZ UDPゴシック" panose="020B0400000000000000" pitchFamily="50" charset="-128"/>
                <a:ea typeface="BIZ UDPゴシック" panose="020B0400000000000000" pitchFamily="50" charset="-128"/>
              </a:rPr>
              <a:t>出展</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8" name="スライド番号プレースホルダー 1">
            <a:extLst>
              <a:ext uri="{FF2B5EF4-FFF2-40B4-BE49-F238E27FC236}">
                <a16:creationId xmlns:a16="http://schemas.microsoft.com/office/drawing/2014/main" id="{C0526DF2-716E-4172-8E77-F100F693CF97}"/>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7</a:t>
            </a:fld>
            <a:endParaRPr kumimoji="1" lang="ja-JP" altLang="en-US" dirty="0"/>
          </a:p>
        </p:txBody>
      </p:sp>
      <p:sp>
        <p:nvSpPr>
          <p:cNvPr id="37" name="TextBox 4">
            <a:extLst>
              <a:ext uri="{FF2B5EF4-FFF2-40B4-BE49-F238E27FC236}">
                <a16:creationId xmlns:a16="http://schemas.microsoft.com/office/drawing/2014/main" id="{E03EE92A-A8A2-49A1-B814-5B0BDABA6A4D}"/>
              </a:ext>
            </a:extLst>
          </p:cNvPr>
          <p:cNvSpPr txBox="1"/>
          <p:nvPr/>
        </p:nvSpPr>
        <p:spPr>
          <a:xfrm>
            <a:off x="393726" y="5205963"/>
            <a:ext cx="9609178" cy="309404"/>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▶大阪ヘルスケアパビリオンでの「</a:t>
            </a:r>
            <a:r>
              <a:rPr lang="en-US" altLang="ja-JP" sz="1400" b="1" dirty="0" err="1">
                <a:latin typeface="BIZ UDPゴシック" panose="020B0400000000000000" pitchFamily="50" charset="-128"/>
                <a:ea typeface="BIZ UDPゴシック" panose="020B0400000000000000" pitchFamily="50" charset="-128"/>
              </a:rPr>
              <a:t>iPS</a:t>
            </a:r>
            <a:r>
              <a:rPr lang="en-US" altLang="ja-JP" sz="1400" b="1" dirty="0">
                <a:latin typeface="BIZ UDPゴシック" panose="020B0400000000000000" pitchFamily="50" charset="-128"/>
                <a:ea typeface="BIZ UDPゴシック" panose="020B0400000000000000" pitchFamily="50" charset="-128"/>
              </a:rPr>
              <a:t> Cells for the Future</a:t>
            </a:r>
            <a:r>
              <a:rPr lang="ja-JP" altLang="en-US" sz="1400" b="1" dirty="0">
                <a:latin typeface="BIZ UDPゴシック" panose="020B0400000000000000" pitchFamily="50" charset="-128"/>
                <a:ea typeface="BIZ UDPゴシック" panose="020B0400000000000000" pitchFamily="50" charset="-128"/>
              </a:rPr>
              <a:t>」の展示出展</a:t>
            </a:r>
            <a:endParaRPr lang="en-US" altLang="ja-JP" sz="14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9D418A4C-DEDF-43E7-B25C-2580D7C76881}"/>
              </a:ext>
            </a:extLst>
          </p:cNvPr>
          <p:cNvSpPr/>
          <p:nvPr/>
        </p:nvSpPr>
        <p:spPr>
          <a:xfrm>
            <a:off x="7456766" y="4617727"/>
            <a:ext cx="1918265" cy="44108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a:t>
            </a:r>
            <a:r>
              <a:rPr lang="en-US" altLang="ja-JP" sz="1000" dirty="0" err="1">
                <a:solidFill>
                  <a:schemeClr val="tx1"/>
                </a:solidFill>
                <a:latin typeface="BIZ UDPゴシック" panose="020B0400000000000000" pitchFamily="50" charset="-128"/>
                <a:ea typeface="BIZ UDPゴシック" panose="020B0400000000000000" pitchFamily="50" charset="-128"/>
              </a:rPr>
              <a:t>iPS</a:t>
            </a:r>
            <a:r>
              <a:rPr lang="en-US" altLang="ja-JP" sz="1000" dirty="0">
                <a:solidFill>
                  <a:schemeClr val="tx1"/>
                </a:solidFill>
                <a:latin typeface="BIZ UDPゴシック" panose="020B0400000000000000" pitchFamily="50" charset="-128"/>
                <a:ea typeface="BIZ UDPゴシック" panose="020B0400000000000000" pitchFamily="50" charset="-128"/>
              </a:rPr>
              <a:t> Cells for the Future</a:t>
            </a:r>
            <a:r>
              <a:rPr lang="ja-JP" altLang="en-US" sz="1000" dirty="0">
                <a:solidFill>
                  <a:schemeClr val="tx1"/>
                </a:solidFill>
                <a:latin typeface="BIZ UDPゴシック" panose="020B0400000000000000" pitchFamily="50" charset="-128"/>
                <a:ea typeface="BIZ UDPゴシック" panose="020B0400000000000000" pitchFamily="50" charset="-128"/>
              </a:rPr>
              <a:t>」の展示全景　</a:t>
            </a:r>
          </a:p>
        </p:txBody>
      </p:sp>
      <p:pic>
        <p:nvPicPr>
          <p:cNvPr id="39" name="図 38">
            <a:extLst>
              <a:ext uri="{FF2B5EF4-FFF2-40B4-BE49-F238E27FC236}">
                <a16:creationId xmlns:a16="http://schemas.microsoft.com/office/drawing/2014/main" id="{57508FC5-753F-4727-9714-BF15B50069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7861" y="3233028"/>
            <a:ext cx="2091531" cy="1423011"/>
          </a:xfrm>
          <a:prstGeom prst="rect">
            <a:avLst/>
          </a:prstGeom>
        </p:spPr>
      </p:pic>
      <p:sp>
        <p:nvSpPr>
          <p:cNvPr id="40" name="TextBox 4">
            <a:extLst>
              <a:ext uri="{FF2B5EF4-FFF2-40B4-BE49-F238E27FC236}">
                <a16:creationId xmlns:a16="http://schemas.microsoft.com/office/drawing/2014/main" id="{E1E60F91-0AE5-4870-9B1E-3D6DD4657D55}"/>
              </a:ext>
            </a:extLst>
          </p:cNvPr>
          <p:cNvSpPr txBox="1"/>
          <p:nvPr/>
        </p:nvSpPr>
        <p:spPr>
          <a:xfrm>
            <a:off x="473793" y="5499508"/>
            <a:ext cx="6461428" cy="647959"/>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92075" indent="-92075"/>
            <a:r>
              <a:rPr lang="ja-JP" altLang="en-US" sz="1200" dirty="0">
                <a:latin typeface="BIZ UDPゴシック" panose="020B0400000000000000" pitchFamily="50" charset="-128"/>
                <a:ea typeface="BIZ UDPゴシック" panose="020B0400000000000000" pitchFamily="50" charset="-128"/>
              </a:rPr>
              <a:t>・</a:t>
            </a:r>
            <a:r>
              <a:rPr lang="en-US" altLang="ja-JP" sz="1200" dirty="0" err="1">
                <a:latin typeface="BIZ UDPゴシック" panose="020B0400000000000000" pitchFamily="50" charset="-128"/>
                <a:ea typeface="BIZ UDPゴシック" panose="020B0400000000000000" pitchFamily="50" charset="-128"/>
              </a:rPr>
              <a:t>iPS</a:t>
            </a:r>
            <a:r>
              <a:rPr lang="ja-JP" altLang="en-US" sz="1200" dirty="0">
                <a:latin typeface="BIZ UDPゴシック" panose="020B0400000000000000" pitchFamily="50" charset="-128"/>
                <a:ea typeface="BIZ UDPゴシック" panose="020B0400000000000000" pitchFamily="50" charset="-128"/>
              </a:rPr>
              <a:t>細胞から作製した実物の心筋シートや、</a:t>
            </a:r>
            <a:r>
              <a:rPr lang="en-US" altLang="ja-JP" sz="1200" dirty="0" err="1">
                <a:latin typeface="BIZ UDPゴシック" panose="020B0400000000000000" pitchFamily="50" charset="-128"/>
                <a:ea typeface="BIZ UDPゴシック" panose="020B0400000000000000" pitchFamily="50" charset="-128"/>
              </a:rPr>
              <a:t>iPS</a:t>
            </a:r>
            <a:r>
              <a:rPr lang="ja-JP" altLang="en-US" sz="1200" dirty="0">
                <a:latin typeface="BIZ UDPゴシック" panose="020B0400000000000000" pitchFamily="50" charset="-128"/>
                <a:ea typeface="BIZ UDPゴシック" panose="020B0400000000000000" pitchFamily="50" charset="-128"/>
              </a:rPr>
              <a:t>細胞の力をシンボリックに紹介する「生きる</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心臓モデル」など、再生医療展示「</a:t>
            </a:r>
            <a:r>
              <a:rPr lang="en-US" altLang="ja-JP" sz="1200" dirty="0" err="1">
                <a:latin typeface="BIZ UDPゴシック" panose="020B0400000000000000" pitchFamily="50" charset="-128"/>
                <a:ea typeface="BIZ UDPゴシック" panose="020B0400000000000000" pitchFamily="50" charset="-128"/>
              </a:rPr>
              <a:t>iPS</a:t>
            </a:r>
            <a:r>
              <a:rPr lang="en-US" altLang="ja-JP" sz="1200" dirty="0">
                <a:latin typeface="BIZ UDPゴシック" panose="020B0400000000000000" pitchFamily="50" charset="-128"/>
                <a:ea typeface="BIZ UDPゴシック" panose="020B0400000000000000" pitchFamily="50" charset="-128"/>
              </a:rPr>
              <a:t> Cells for the Future</a:t>
            </a:r>
            <a:r>
              <a:rPr lang="ja-JP" altLang="en-US" sz="1200" dirty="0">
                <a:latin typeface="BIZ UDPゴシック" panose="020B0400000000000000" pitchFamily="50" charset="-128"/>
                <a:ea typeface="BIZ UDPゴシック" panose="020B0400000000000000" pitchFamily="50" charset="-128"/>
              </a:rPr>
              <a:t>」を大阪ヘルスケアパビリオンに展示出展し、万博会期中、大阪・関西の再生医療のポテンシャルを国内外に発信</a:t>
            </a:r>
            <a:endParaRPr lang="en-US" altLang="ja-JP" sz="1200" dirty="0">
              <a:latin typeface="BIZ UDPゴシック" panose="020B0400000000000000" pitchFamily="50" charset="-128"/>
              <a:ea typeface="BIZ UDPゴシック" panose="020B0400000000000000" pitchFamily="50" charset="-128"/>
            </a:endParaRPr>
          </a:p>
        </p:txBody>
      </p:sp>
      <p:sp>
        <p:nvSpPr>
          <p:cNvPr id="41" name="TextBox 4">
            <a:extLst>
              <a:ext uri="{FF2B5EF4-FFF2-40B4-BE49-F238E27FC236}">
                <a16:creationId xmlns:a16="http://schemas.microsoft.com/office/drawing/2014/main" id="{EC8CC9D4-1819-444C-BFAB-C1F8F14A58E9}"/>
              </a:ext>
            </a:extLst>
          </p:cNvPr>
          <p:cNvSpPr txBox="1"/>
          <p:nvPr/>
        </p:nvSpPr>
        <p:spPr>
          <a:xfrm>
            <a:off x="350351" y="3674720"/>
            <a:ext cx="9609178" cy="309404"/>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Nakanoshima</a:t>
            </a:r>
            <a:r>
              <a:rPr lang="en-US" altLang="ja-JP" sz="1400" b="1" dirty="0">
                <a:latin typeface="BIZ UDPゴシック" panose="020B0400000000000000" pitchFamily="50" charset="-128"/>
                <a:ea typeface="BIZ UDPゴシック" panose="020B0400000000000000" pitchFamily="50" charset="-128"/>
              </a:rPr>
              <a:t> </a:t>
            </a:r>
            <a:r>
              <a:rPr lang="en-US" altLang="ja-JP" sz="1400" b="1" dirty="0" err="1">
                <a:latin typeface="BIZ UDPゴシック" panose="020B0400000000000000" pitchFamily="50" charset="-128"/>
                <a:ea typeface="BIZ UDPゴシック" panose="020B0400000000000000" pitchFamily="50" charset="-128"/>
              </a:rPr>
              <a:t>Qross</a:t>
            </a:r>
            <a:r>
              <a:rPr lang="ja-JP" altLang="en-US" sz="1400" b="1" dirty="0">
                <a:latin typeface="BIZ UDPゴシック" panose="020B0400000000000000" pitchFamily="50" charset="-128"/>
                <a:ea typeface="BIZ UDPゴシック" panose="020B0400000000000000" pitchFamily="50" charset="-128"/>
              </a:rPr>
              <a:t>における再生医療の実装化に向けた取組の進展</a:t>
            </a:r>
          </a:p>
        </p:txBody>
      </p:sp>
      <p:sp>
        <p:nvSpPr>
          <p:cNvPr id="42" name="TextBox 4">
            <a:extLst>
              <a:ext uri="{FF2B5EF4-FFF2-40B4-BE49-F238E27FC236}">
                <a16:creationId xmlns:a16="http://schemas.microsoft.com/office/drawing/2014/main" id="{08DD8183-72F0-498A-8393-54308938F032}"/>
              </a:ext>
            </a:extLst>
          </p:cNvPr>
          <p:cNvSpPr txBox="1"/>
          <p:nvPr/>
        </p:nvSpPr>
        <p:spPr>
          <a:xfrm>
            <a:off x="418318" y="3797650"/>
            <a:ext cx="6397649" cy="1355845"/>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endParaRPr lang="en-US" altLang="ja-JP" sz="1200" dirty="0">
              <a:latin typeface="BIZ UDPゴシック" panose="020B0400000000000000" pitchFamily="50" charset="-128"/>
              <a:ea typeface="BIZ UDPゴシック" panose="020B0400000000000000" pitchFamily="50" charset="-128"/>
            </a:endParaRPr>
          </a:p>
          <a:p>
            <a:pPr marL="92075" indent="-92075"/>
            <a:r>
              <a:rPr lang="ja-JP" altLang="en-US" sz="1200" b="0" i="0" u="none" strike="noStrike" baseline="0" dirty="0">
                <a:latin typeface="BIZ UDPゴシック" panose="020B0400000000000000" pitchFamily="50" charset="-128"/>
                <a:ea typeface="BIZ UDPゴシック" panose="020B0400000000000000" pitchFamily="50" charset="-128"/>
              </a:rPr>
              <a:t>・国内外の患者が、再生医療に容易にアクセスできる環境整備として、</a:t>
            </a:r>
            <a:r>
              <a:rPr lang="en-US" altLang="ja-JP" sz="1200" b="0" i="0" u="none" strike="noStrike" baseline="0" dirty="0" err="1">
                <a:latin typeface="BIZ UDPゴシック" panose="020B0400000000000000" pitchFamily="50" charset="-128"/>
                <a:ea typeface="BIZ UDPゴシック" panose="020B0400000000000000" pitchFamily="50" charset="-128"/>
              </a:rPr>
              <a:t>Nakanoshima</a:t>
            </a:r>
            <a:r>
              <a:rPr lang="en-US" altLang="ja-JP" sz="1200" b="0" i="0" u="none" strike="noStrike" baseline="0" dirty="0">
                <a:latin typeface="BIZ UDPゴシック" panose="020B0400000000000000" pitchFamily="50" charset="-128"/>
                <a:ea typeface="BIZ UDPゴシック" panose="020B0400000000000000" pitchFamily="50" charset="-128"/>
              </a:rPr>
              <a:t> </a:t>
            </a:r>
            <a:r>
              <a:rPr lang="en-US" altLang="ja-JP" sz="1200" b="0" i="0" u="none" strike="noStrike" baseline="0" dirty="0" err="1">
                <a:latin typeface="BIZ UDPゴシック" panose="020B0400000000000000" pitchFamily="50" charset="-128"/>
                <a:ea typeface="BIZ UDPゴシック" panose="020B0400000000000000" pitchFamily="50" charset="-128"/>
              </a:rPr>
              <a:t>Qross</a:t>
            </a:r>
            <a:r>
              <a:rPr lang="ja-JP" altLang="en-US" sz="1200" b="0" i="0" u="none" strike="noStrike" baseline="0" dirty="0">
                <a:latin typeface="BIZ UDPゴシック" panose="020B0400000000000000" pitchFamily="50" charset="-128"/>
                <a:ea typeface="BIZ UDPゴシック" panose="020B0400000000000000" pitchFamily="50" charset="-128"/>
              </a:rPr>
              <a:t>の入居企業</a:t>
            </a:r>
            <a:r>
              <a:rPr lang="en-US" altLang="ja-JP" sz="1200" b="0" i="0" u="none" strike="noStrike" baseline="0" dirty="0">
                <a:latin typeface="BIZ UDPゴシック" panose="020B0400000000000000" pitchFamily="50" charset="-128"/>
                <a:ea typeface="BIZ UDPゴシック" panose="020B0400000000000000" pitchFamily="50" charset="-128"/>
              </a:rPr>
              <a:t>2</a:t>
            </a:r>
            <a:r>
              <a:rPr lang="ja-JP" altLang="en-US" sz="1200" b="0" i="0" u="none" strike="noStrike" baseline="0" dirty="0">
                <a:latin typeface="BIZ UDPゴシック" panose="020B0400000000000000" pitchFamily="50" charset="-128"/>
                <a:ea typeface="BIZ UDPゴシック" panose="020B0400000000000000" pitchFamily="50" charset="-128"/>
              </a:rPr>
              <a:t>社が</a:t>
            </a:r>
            <a:r>
              <a:rPr lang="en-US" altLang="ja-JP" sz="1200" b="0" i="0" u="none" strike="noStrike" baseline="0" dirty="0" err="1">
                <a:latin typeface="BIZ UDPゴシック" panose="020B0400000000000000" pitchFamily="50" charset="-128"/>
                <a:ea typeface="BIZ UDPゴシック" panose="020B0400000000000000" pitchFamily="50" charset="-128"/>
              </a:rPr>
              <a:t>iPS</a:t>
            </a:r>
            <a:r>
              <a:rPr lang="ja-JP" altLang="en-US" sz="1200" b="0" i="0" u="none" strike="noStrike" baseline="0" dirty="0">
                <a:latin typeface="BIZ UDPゴシック" panose="020B0400000000000000" pitchFamily="50" charset="-128"/>
                <a:ea typeface="BIZ UDPゴシック" panose="020B0400000000000000" pitchFamily="50" charset="-128"/>
              </a:rPr>
              <a:t>細胞由来の再生医療等製品について製造販売の承認申請を</a:t>
            </a:r>
            <a:br>
              <a:rPr lang="en-US" altLang="ja-JP" sz="1200" b="0" i="0" u="none" strike="noStrike" baseline="0" dirty="0">
                <a:latin typeface="BIZ UDPゴシック" panose="020B0400000000000000" pitchFamily="50" charset="-128"/>
                <a:ea typeface="BIZ UDPゴシック" panose="020B0400000000000000" pitchFamily="50" charset="-128"/>
              </a:rPr>
            </a:br>
            <a:r>
              <a:rPr lang="ja-JP" altLang="en-US" sz="1200" b="0" i="0" u="none" strike="noStrike" baseline="0" dirty="0">
                <a:latin typeface="BIZ UDPゴシック" panose="020B0400000000000000" pitchFamily="50" charset="-128"/>
                <a:ea typeface="BIZ UDPゴシック" panose="020B0400000000000000" pitchFamily="50" charset="-128"/>
              </a:rPr>
              <a:t>行い、そのうちの</a:t>
            </a:r>
            <a:r>
              <a:rPr lang="en-US" altLang="ja-JP" sz="1200" b="0" i="0" u="none" strike="noStrike" baseline="0" dirty="0">
                <a:latin typeface="BIZ UDPゴシック" panose="020B0400000000000000" pitchFamily="50" charset="-128"/>
                <a:ea typeface="BIZ UDPゴシック" panose="020B0400000000000000" pitchFamily="50" charset="-128"/>
              </a:rPr>
              <a:t>1</a:t>
            </a:r>
            <a:r>
              <a:rPr lang="ja-JP" altLang="en-US" sz="1200" b="0" i="0" u="none" strike="noStrike" baseline="0" dirty="0">
                <a:latin typeface="BIZ UDPゴシック" panose="020B0400000000000000" pitchFamily="50" charset="-128"/>
                <a:ea typeface="BIZ UDPゴシック" panose="020B0400000000000000" pitchFamily="50" charset="-128"/>
              </a:rPr>
              <a:t>社が希少疾病用再生医療等製品の指定を受けた</a:t>
            </a:r>
            <a:endParaRPr lang="en-US" altLang="ja-JP" sz="1200" dirty="0">
              <a:latin typeface="BIZ UDPゴシック" panose="020B0400000000000000" pitchFamily="50" charset="-128"/>
              <a:ea typeface="BIZ UDPゴシック" panose="020B0400000000000000" pitchFamily="50" charset="-128"/>
            </a:endParaRPr>
          </a:p>
          <a:p>
            <a:pPr marL="92075" indent="-92075"/>
            <a:r>
              <a:rPr lang="ja-JP" altLang="en-US" sz="1200" b="0" i="0" u="none" strike="noStrike" baseline="0" dirty="0">
                <a:latin typeface="BIZ UDPゴシック" panose="020B0400000000000000" pitchFamily="50" charset="-128"/>
                <a:ea typeface="BIZ UDPゴシック" panose="020B0400000000000000" pitchFamily="50" charset="-128"/>
              </a:rPr>
              <a:t>・</a:t>
            </a:r>
            <a:r>
              <a:rPr lang="en-US" altLang="ja-JP" sz="1200" b="0" i="0" u="none" strike="noStrike" baseline="0" dirty="0">
                <a:latin typeface="BIZ UDPゴシック" panose="020B0400000000000000" pitchFamily="50" charset="-128"/>
                <a:ea typeface="BIZ UDPゴシック" panose="020B0400000000000000" pitchFamily="50" charset="-128"/>
              </a:rPr>
              <a:t>my </a:t>
            </a:r>
            <a:r>
              <a:rPr lang="en-US" altLang="ja-JP" sz="1200" b="0" i="0" u="none" strike="noStrike" baseline="0" dirty="0" err="1">
                <a:latin typeface="BIZ UDPゴシック" panose="020B0400000000000000" pitchFamily="50" charset="-128"/>
                <a:ea typeface="BIZ UDPゴシック" panose="020B0400000000000000" pitchFamily="50" charset="-128"/>
              </a:rPr>
              <a:t>iPS</a:t>
            </a:r>
            <a:r>
              <a:rPr lang="ja-JP" altLang="en-US" sz="1200" b="0" i="0" u="none" strike="noStrike" baseline="0" dirty="0">
                <a:latin typeface="BIZ UDPゴシック" panose="020B0400000000000000" pitchFamily="50" charset="-128"/>
                <a:ea typeface="BIZ UDPゴシック" panose="020B0400000000000000" pitchFamily="50" charset="-128"/>
              </a:rPr>
              <a:t>プロジェクトを推進する施設が開所するなど、実装化に向けた取組が進展</a:t>
            </a:r>
          </a:p>
          <a:p>
            <a:endParaRPr lang="en-US" altLang="ja-JP" sz="1000" b="1" dirty="0">
              <a:latin typeface="BIZ UDPゴシック" panose="020B0400000000000000" pitchFamily="50" charset="-128"/>
              <a:ea typeface="BIZ UDPゴシック" panose="020B0400000000000000" pitchFamily="50" charset="-128"/>
            </a:endParaRPr>
          </a:p>
          <a:p>
            <a:pPr algn="ctr"/>
            <a:endParaRPr lang="en-US" sz="1200" dirty="0">
              <a:latin typeface="BIZ UDPゴシック" panose="020B0400000000000000" pitchFamily="50" charset="-128"/>
              <a:ea typeface="BIZ UDPゴシック" panose="020B0400000000000000" pitchFamily="50" charset="-128"/>
              <a:cs typeface="Calibri"/>
            </a:endParaRPr>
          </a:p>
        </p:txBody>
      </p:sp>
      <p:sp>
        <p:nvSpPr>
          <p:cNvPr id="43" name="正方形/長方形 42">
            <a:extLst>
              <a:ext uri="{FF2B5EF4-FFF2-40B4-BE49-F238E27FC236}">
                <a16:creationId xmlns:a16="http://schemas.microsoft.com/office/drawing/2014/main" id="{DD951064-962A-47F7-BCA3-03A8723E9529}"/>
              </a:ext>
            </a:extLst>
          </p:cNvPr>
          <p:cNvSpPr/>
          <p:nvPr/>
        </p:nvSpPr>
        <p:spPr>
          <a:xfrm>
            <a:off x="7156966" y="6360453"/>
            <a:ext cx="2513318" cy="16528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altLang="ja-JP" sz="1000" dirty="0" err="1">
                <a:solidFill>
                  <a:schemeClr val="tx1"/>
                </a:solidFill>
                <a:latin typeface="BIZ UDPゴシック" panose="020B0400000000000000" pitchFamily="50" charset="-128"/>
                <a:ea typeface="BIZ UDPゴシック" panose="020B0400000000000000" pitchFamily="50" charset="-128"/>
              </a:rPr>
              <a:t>iPS</a:t>
            </a:r>
            <a:r>
              <a:rPr lang="ja-JP" altLang="en-US" sz="1000" dirty="0">
                <a:solidFill>
                  <a:schemeClr val="tx1"/>
                </a:solidFill>
                <a:latin typeface="BIZ UDPゴシック" panose="020B0400000000000000" pitchFamily="50" charset="-128"/>
                <a:ea typeface="BIZ UDPゴシック" panose="020B0400000000000000" pitchFamily="50" charset="-128"/>
              </a:rPr>
              <a:t>細胞から作製した実物の心筋シート</a:t>
            </a:r>
            <a:endParaRPr lang="ja-JP" altLang="en-US" sz="1000" dirty="0">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D79889DB-F626-4C61-99AB-DB174B9155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2042" y="5146560"/>
            <a:ext cx="1323167" cy="1176451"/>
          </a:xfrm>
          <a:prstGeom prst="rect">
            <a:avLst/>
          </a:prstGeom>
        </p:spPr>
      </p:pic>
    </p:spTree>
    <p:extLst>
      <p:ext uri="{BB962C8B-B14F-4D97-AF65-F5344CB8AC3E}">
        <p14:creationId xmlns:p14="http://schemas.microsoft.com/office/powerpoint/2010/main" val="2715492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2562891" cy="549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463861" y="1380285"/>
            <a:ext cx="9219091" cy="62234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77800" indent="-177800">
              <a:lnSpc>
                <a:spcPts val="21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万博を機に、国際的な食のイベントやキャンペーンの実施を通じて、従来と異なる「大阪の食の魅力」を国内外へ広く</a:t>
            </a:r>
            <a:b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発信・周知</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□食と農（大阪の食の魅力）</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18737" y="2592775"/>
            <a:ext cx="4939414" cy="4370427"/>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▶国際的な食のシンポジウム　</a:t>
            </a:r>
          </a:p>
          <a:p>
            <a:pPr marL="182563" indent="-90488"/>
            <a:r>
              <a:rPr kumimoji="1" lang="ja-JP" altLang="en-US" sz="1200" dirty="0">
                <a:latin typeface="BIZ UDPゴシック" panose="020B0400000000000000" pitchFamily="50" charset="-128"/>
                <a:ea typeface="BIZ UDPゴシック" panose="020B0400000000000000" pitchFamily="50" charset="-128"/>
              </a:rPr>
              <a:t>・食分野で世界的に活躍する方々を招き、大阪の食文化体験、</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ワークショップ、パネルディスカッションを実施</a:t>
            </a:r>
          </a:p>
          <a:p>
            <a:pPr marL="182563" indent="-90488"/>
            <a:r>
              <a:rPr kumimoji="1" lang="ja-JP" altLang="en-US" sz="1200" dirty="0">
                <a:latin typeface="BIZ UDPゴシック" panose="020B0400000000000000" pitchFamily="50" charset="-128"/>
                <a:ea typeface="BIZ UDPゴシック" panose="020B0400000000000000" pitchFamily="50" charset="-128"/>
              </a:rPr>
              <a:t>・大阪の新しい食の魅力について、世界的な視点から評価して</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いただき、広く国内外へ発信</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テーマ：</a:t>
            </a:r>
            <a:r>
              <a:rPr kumimoji="1" lang="en-US" altLang="ja-JP" sz="1200" dirty="0">
                <a:latin typeface="BIZ UDPゴシック" panose="020B0400000000000000" pitchFamily="50" charset="-128"/>
                <a:ea typeface="BIZ UDPゴシック" panose="020B0400000000000000" pitchFamily="50" charset="-128"/>
              </a:rPr>
              <a:t>『Osaka Culinary Immersion』</a:t>
            </a:r>
            <a:r>
              <a:rPr kumimoji="1" lang="ja-JP" altLang="en-US" sz="1200" dirty="0">
                <a:latin typeface="BIZ UDPゴシック" panose="020B0400000000000000" pitchFamily="50" charset="-128"/>
                <a:ea typeface="BIZ UDPゴシック" panose="020B0400000000000000" pitchFamily="50" charset="-128"/>
              </a:rPr>
              <a:t>　</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 天下の台所・大阪の食文化に没入する ～</a:t>
            </a:r>
          </a:p>
          <a:p>
            <a:pPr marL="177800" indent="-93663"/>
            <a:r>
              <a:rPr kumimoji="1" lang="ja-JP" altLang="en-US" sz="1200" dirty="0">
                <a:latin typeface="BIZ UDPゴシック" panose="020B0400000000000000" pitchFamily="50" charset="-128"/>
                <a:ea typeface="BIZ UDPゴシック" panose="020B0400000000000000" pitchFamily="50" charset="-128"/>
              </a:rPr>
              <a:t> 日程：</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24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177800" indent="-93663"/>
            <a:r>
              <a:rPr kumimoji="1" lang="ja-JP" altLang="en-US" sz="1200" dirty="0">
                <a:latin typeface="BIZ UDPゴシック" panose="020B0400000000000000" pitchFamily="50" charset="-128"/>
                <a:ea typeface="BIZ UDPゴシック" panose="020B0400000000000000" pitchFamily="50" charset="-128"/>
              </a:rPr>
              <a:t> 場所：ウォルドーフ・アストリア大阪など</a:t>
            </a:r>
            <a:endParaRPr kumimoji="1" lang="en-US" altLang="ja-JP" sz="1200" dirty="0">
              <a:latin typeface="BIZ UDPゴシック" panose="020B0400000000000000" pitchFamily="50" charset="-128"/>
              <a:ea typeface="BIZ UDPゴシック" panose="020B0400000000000000" pitchFamily="50" charset="-128"/>
            </a:endParaRPr>
          </a:p>
          <a:p>
            <a:pPr marL="803275" indent="-719138"/>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参加者数：招待者（食関係事業者等）約</a:t>
            </a:r>
            <a:r>
              <a:rPr kumimoji="1" lang="en-US" altLang="ja-JP" sz="1200" dirty="0">
                <a:latin typeface="BIZ UDPゴシック" panose="020B0400000000000000" pitchFamily="50" charset="-128"/>
                <a:ea typeface="BIZ UDPゴシック" panose="020B0400000000000000" pitchFamily="50" charset="-128"/>
              </a:rPr>
              <a:t>50</a:t>
            </a:r>
            <a:r>
              <a:rPr kumimoji="1" lang="ja-JP" altLang="en-US" sz="1200" dirty="0">
                <a:latin typeface="BIZ UDPゴシック" panose="020B0400000000000000" pitchFamily="50" charset="-128"/>
                <a:ea typeface="BIZ UDPゴシック" panose="020B0400000000000000" pitchFamily="50" charset="-128"/>
              </a:rPr>
              <a:t>名</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オンラインでもライブ配信 　</a:t>
            </a:r>
            <a:endParaRPr kumimoji="1" lang="en-US" altLang="ja-JP" sz="1200" dirty="0">
              <a:latin typeface="BIZ UDPゴシック" panose="020B0400000000000000" pitchFamily="50" charset="-128"/>
              <a:ea typeface="BIZ UDPゴシック" panose="020B0400000000000000" pitchFamily="50" charset="-128"/>
            </a:endParaRPr>
          </a:p>
          <a:p>
            <a:pPr marL="92075" indent="-7938"/>
            <a:r>
              <a:rPr kumimoji="1" lang="ja-JP" altLang="en-US" sz="1200" dirty="0">
                <a:latin typeface="BIZ UDPゴシック" panose="020B0400000000000000" pitchFamily="50" charset="-128"/>
                <a:ea typeface="BIZ UDPゴシック" panose="020B0400000000000000" pitchFamily="50" charset="-128"/>
              </a:rPr>
              <a:t> 内容：</a:t>
            </a:r>
            <a:r>
              <a:rPr kumimoji="1" lang="ja-JP" altLang="en-US" sz="1200" b="1" dirty="0">
                <a:latin typeface="BIZ UDPゴシック" panose="020B0400000000000000" pitchFamily="50" charset="-128"/>
                <a:ea typeface="BIZ UDPゴシック" panose="020B0400000000000000" pitchFamily="50" charset="-128"/>
              </a:rPr>
              <a:t>エクスカーション（</a:t>
            </a:r>
            <a:r>
              <a:rPr kumimoji="1" lang="en-US" altLang="ja-JP" sz="1200" b="1" dirty="0">
                <a:latin typeface="BIZ UDPゴシック" panose="020B0400000000000000" pitchFamily="50" charset="-128"/>
                <a:ea typeface="BIZ UDPゴシック" panose="020B0400000000000000" pitchFamily="50" charset="-128"/>
              </a:rPr>
              <a:t>DAY1</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2</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531813" defTabSz="531813"/>
            <a:r>
              <a:rPr kumimoji="1" lang="ja-JP" altLang="en-US" sz="1200" dirty="0">
                <a:latin typeface="BIZ UDPゴシック" panose="020B0400000000000000" pitchFamily="50" charset="-128"/>
                <a:ea typeface="BIZ UDPゴシック" panose="020B0400000000000000" pitchFamily="50" charset="-128"/>
              </a:rPr>
              <a:t>厳選された大阪の歴史のある食文化を体現できるコンテンツをモデレータ・パネリストが体験</a:t>
            </a:r>
          </a:p>
          <a:p>
            <a:pPr marL="531813" indent="-85725"/>
            <a:r>
              <a:rPr kumimoji="1" lang="ja-JP" altLang="en-US" sz="1200" b="1" dirty="0">
                <a:latin typeface="BIZ UDPゴシック" panose="020B0400000000000000" pitchFamily="50" charset="-128"/>
                <a:ea typeface="BIZ UDPゴシック" panose="020B0400000000000000" pitchFamily="50" charset="-128"/>
              </a:rPr>
              <a:t>ワークショップ（</a:t>
            </a:r>
            <a:r>
              <a:rPr kumimoji="1" lang="en-US" altLang="ja-JP" sz="1200" b="1" dirty="0">
                <a:latin typeface="BIZ UDPゴシック" panose="020B0400000000000000" pitchFamily="50" charset="-128"/>
                <a:ea typeface="BIZ UDPゴシック" panose="020B0400000000000000" pitchFamily="50" charset="-128"/>
              </a:rPr>
              <a:t>DAY2</a:t>
            </a:r>
            <a:r>
              <a:rPr kumimoji="1" lang="ja-JP" altLang="en-US" sz="1200" b="1" dirty="0">
                <a:latin typeface="BIZ UDPゴシック" panose="020B0400000000000000" pitchFamily="50" charset="-128"/>
                <a:ea typeface="BIZ UDPゴシック" panose="020B0400000000000000" pitchFamily="50" charset="-128"/>
              </a:rPr>
              <a:t>） </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モデレータ・パネリスト・招待者が</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グループに分かれ、大阪の食の魅力の発信について議論</a:t>
            </a:r>
          </a:p>
          <a:p>
            <a:pPr marL="531813" indent="-85725"/>
            <a:r>
              <a:rPr kumimoji="1" lang="ja-JP" altLang="en-US" sz="1200" b="1" dirty="0">
                <a:latin typeface="BIZ UDPゴシック" panose="020B0400000000000000" pitchFamily="50" charset="-128"/>
                <a:ea typeface="BIZ UDPゴシック" panose="020B0400000000000000" pitchFamily="50" charset="-128"/>
              </a:rPr>
              <a:t>シンポジウム（</a:t>
            </a:r>
            <a:r>
              <a:rPr kumimoji="1" lang="en-US" altLang="ja-JP" sz="1200" b="1" dirty="0">
                <a:latin typeface="BIZ UDPゴシック" panose="020B0400000000000000" pitchFamily="50" charset="-128"/>
                <a:ea typeface="BIZ UDPゴシック" panose="020B0400000000000000" pitchFamily="50" charset="-128"/>
              </a:rPr>
              <a:t>DAY2</a:t>
            </a:r>
            <a:r>
              <a:rPr kumimoji="1" lang="ja-JP" altLang="en-US" sz="1200" b="1" dirty="0">
                <a:latin typeface="BIZ UDPゴシック" panose="020B0400000000000000" pitchFamily="50" charset="-128"/>
                <a:ea typeface="BIZ UDPゴシック" panose="020B0400000000000000" pitchFamily="50" charset="-128"/>
              </a:rPr>
              <a:t>）</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モデレータ・パネリストが、大阪ならではの食の魅力を言語化し、世界への戦略的な発信方策を提言</a:t>
            </a:r>
          </a:p>
          <a:p>
            <a:pPr marL="531813" indent="-85725"/>
            <a:r>
              <a:rPr kumimoji="1" lang="ja-JP" altLang="en-US" sz="1200" b="1" dirty="0">
                <a:latin typeface="BIZ UDPゴシック" panose="020B0400000000000000" pitchFamily="50" charset="-128"/>
                <a:ea typeface="BIZ UDPゴシック" panose="020B0400000000000000" pitchFamily="50" charset="-128"/>
              </a:rPr>
              <a:t>ラップアップ（</a:t>
            </a:r>
            <a:r>
              <a:rPr kumimoji="1" lang="en-US" altLang="ja-JP" sz="1200" b="1" dirty="0">
                <a:latin typeface="BIZ UDPゴシック" panose="020B0400000000000000" pitchFamily="50" charset="-128"/>
                <a:ea typeface="BIZ UDPゴシック" panose="020B0400000000000000" pitchFamily="50" charset="-128"/>
              </a:rPr>
              <a:t>DAY3</a:t>
            </a:r>
            <a:r>
              <a:rPr kumimoji="1" lang="ja-JP" altLang="en-US" sz="1200" b="1" dirty="0">
                <a:latin typeface="BIZ UDPゴシック" panose="020B0400000000000000" pitchFamily="50" charset="-128"/>
                <a:ea typeface="BIZ UDPゴシック" panose="020B0400000000000000" pitchFamily="50" charset="-128"/>
              </a:rPr>
              <a:t>）  </a:t>
            </a:r>
            <a:br>
              <a:rPr kumimoji="1" lang="en-US" altLang="ja-JP" sz="1200" b="1"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モデレータ・パネリストが、朝食をとりながら、前日までの体験や議論を振り返り、ディスカッションを実施</a:t>
            </a:r>
          </a:p>
        </p:txBody>
      </p:sp>
      <p:sp>
        <p:nvSpPr>
          <p:cNvPr id="3" name="スライド番号プレースホルダー 2">
            <a:extLst>
              <a:ext uri="{FF2B5EF4-FFF2-40B4-BE49-F238E27FC236}">
                <a16:creationId xmlns:a16="http://schemas.microsoft.com/office/drawing/2014/main" id="{A74E5FEE-2BDA-495C-8BC8-A7CBB7CF7288}"/>
              </a:ext>
            </a:extLst>
          </p:cNvPr>
          <p:cNvSpPr>
            <a:spLocks noGrp="1"/>
          </p:cNvSpPr>
          <p:nvPr>
            <p:ph type="sldNum" sz="quarter" idx="12"/>
          </p:nvPr>
        </p:nvSpPr>
        <p:spPr>
          <a:xfrm>
            <a:off x="8302943" y="6740230"/>
            <a:ext cx="1687557" cy="383297"/>
          </a:xfrm>
        </p:spPr>
        <p:txBody>
          <a:bodyPr/>
          <a:lstStyle/>
          <a:p>
            <a:pPr algn="ctr"/>
            <a:r>
              <a:rPr lang="ja-JP" altLang="en-US" sz="800" dirty="0">
                <a:solidFill>
                  <a:schemeClr val="tx1"/>
                </a:solidFill>
                <a:latin typeface="BIZ UDPゴシック" panose="020B0400000000000000" pitchFamily="50" charset="-128"/>
                <a:ea typeface="BIZ UDPゴシック" panose="020B0400000000000000" pitchFamily="50" charset="-128"/>
              </a:rPr>
              <a:t>デジタル</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800" dirty="0">
                <a:solidFill>
                  <a:schemeClr val="tx1"/>
                </a:solidFill>
                <a:latin typeface="BIZ UDPゴシック" panose="020B0400000000000000" pitchFamily="50" charset="-128"/>
                <a:ea typeface="BIZ UDPゴシック" panose="020B0400000000000000" pitchFamily="50" charset="-128"/>
              </a:rPr>
              <a:t>スタンプラリーカード</a:t>
            </a:r>
          </a:p>
        </p:txBody>
      </p:sp>
      <p:sp>
        <p:nvSpPr>
          <p:cNvPr id="15" name="正方形/長方形 14">
            <a:extLst>
              <a:ext uri="{FF2B5EF4-FFF2-40B4-BE49-F238E27FC236}">
                <a16:creationId xmlns:a16="http://schemas.microsoft.com/office/drawing/2014/main" id="{83EBD562-8405-4E37-9474-5C891E514D2F}"/>
              </a:ext>
            </a:extLst>
          </p:cNvPr>
          <p:cNvSpPr/>
          <p:nvPr/>
        </p:nvSpPr>
        <p:spPr>
          <a:xfrm>
            <a:off x="7074582" y="6755074"/>
            <a:ext cx="1633997" cy="22278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エクスカーションの実施</a:t>
            </a:r>
          </a:p>
        </p:txBody>
      </p:sp>
      <p:pic>
        <p:nvPicPr>
          <p:cNvPr id="16" name="図 15">
            <a:extLst>
              <a:ext uri="{FF2B5EF4-FFF2-40B4-BE49-F238E27FC236}">
                <a16:creationId xmlns:a16="http://schemas.microsoft.com/office/drawing/2014/main" id="{980C3075-26B9-48C7-9DC1-34F4469B96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72671" y="5807217"/>
            <a:ext cx="1437821" cy="947857"/>
          </a:xfrm>
          <a:prstGeom prst="rect">
            <a:avLst/>
          </a:prstGeom>
        </p:spPr>
      </p:pic>
      <p:pic>
        <p:nvPicPr>
          <p:cNvPr id="17" name="図 16">
            <a:extLst>
              <a:ext uri="{FF2B5EF4-FFF2-40B4-BE49-F238E27FC236}">
                <a16:creationId xmlns:a16="http://schemas.microsoft.com/office/drawing/2014/main" id="{7A699E6B-0295-498A-8AB7-4BD41F8060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46683" y="5807217"/>
            <a:ext cx="1437122" cy="947857"/>
          </a:xfrm>
          <a:prstGeom prst="rect">
            <a:avLst/>
          </a:prstGeom>
        </p:spPr>
      </p:pic>
      <p:sp>
        <p:nvSpPr>
          <p:cNvPr id="18" name="正方形/長方形 17">
            <a:extLst>
              <a:ext uri="{FF2B5EF4-FFF2-40B4-BE49-F238E27FC236}">
                <a16:creationId xmlns:a16="http://schemas.microsoft.com/office/drawing/2014/main" id="{805D8E0F-59E4-4338-90E1-DAD35C5E427B}"/>
              </a:ext>
            </a:extLst>
          </p:cNvPr>
          <p:cNvSpPr/>
          <p:nvPr/>
        </p:nvSpPr>
        <p:spPr>
          <a:xfrm>
            <a:off x="5427212" y="6755074"/>
            <a:ext cx="1876063" cy="2505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シンポジウムの実施</a:t>
            </a:r>
          </a:p>
        </p:txBody>
      </p:sp>
      <p:sp>
        <p:nvSpPr>
          <p:cNvPr id="20" name="楕円 19">
            <a:extLst>
              <a:ext uri="{FF2B5EF4-FFF2-40B4-BE49-F238E27FC236}">
                <a16:creationId xmlns:a16="http://schemas.microsoft.com/office/drawing/2014/main" id="{A5B8AE5D-7218-4235-A87F-C327CA341521}"/>
              </a:ext>
            </a:extLst>
          </p:cNvPr>
          <p:cNvSpPr/>
          <p:nvPr/>
        </p:nvSpPr>
        <p:spPr>
          <a:xfrm>
            <a:off x="180309" y="869891"/>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1" name="楕円 20">
            <a:extLst>
              <a:ext uri="{FF2B5EF4-FFF2-40B4-BE49-F238E27FC236}">
                <a16:creationId xmlns:a16="http://schemas.microsoft.com/office/drawing/2014/main" id="{84354E58-AB7F-479E-A132-9B09542EB197}"/>
              </a:ext>
            </a:extLst>
          </p:cNvPr>
          <p:cNvSpPr/>
          <p:nvPr/>
        </p:nvSpPr>
        <p:spPr>
          <a:xfrm>
            <a:off x="221560" y="215892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2" name="テキスト ボックス 21">
            <a:extLst>
              <a:ext uri="{FF2B5EF4-FFF2-40B4-BE49-F238E27FC236}">
                <a16:creationId xmlns:a16="http://schemas.microsoft.com/office/drawing/2014/main" id="{47197B37-C31D-4FD5-9806-654A2F43E35D}"/>
              </a:ext>
            </a:extLst>
          </p:cNvPr>
          <p:cNvSpPr txBox="1"/>
          <p:nvPr/>
        </p:nvSpPr>
        <p:spPr>
          <a:xfrm>
            <a:off x="5112173" y="2592775"/>
            <a:ext cx="4649715" cy="3108543"/>
          </a:xfrm>
          <a:prstGeom prst="rect">
            <a:avLst/>
          </a:prstGeom>
          <a:noFill/>
        </p:spPr>
        <p:txBody>
          <a:bodyPr wrap="square">
            <a:spAutoFit/>
          </a:bodyPr>
          <a:lstStyle/>
          <a:p>
            <a:pPr marL="93663" indent="-93663"/>
            <a:r>
              <a:rPr kumimoji="1" lang="ja-JP" altLang="en-US" sz="1400" b="1" dirty="0">
                <a:latin typeface="BIZ UDPゴシック" panose="020B0400000000000000" pitchFamily="50" charset="-128"/>
                <a:ea typeface="BIZ UDPゴシック" panose="020B0400000000000000" pitchFamily="50" charset="-128"/>
              </a:rPr>
              <a:t>▶オオサカ・フーディーズ・マラソン</a:t>
            </a:r>
            <a:br>
              <a:rPr kumimoji="1" lang="en-US" altLang="ja-JP" sz="1400" b="1" dirty="0">
                <a:latin typeface="BIZ UDPゴシック" panose="020B0400000000000000" pitchFamily="50" charset="-128"/>
                <a:ea typeface="BIZ UDPゴシック" panose="020B0400000000000000" pitchFamily="50" charset="-128"/>
              </a:rPr>
            </a:b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Foodies Marathon</a:t>
            </a:r>
            <a:r>
              <a:rPr kumimoji="1" lang="ja-JP" altLang="en-US" sz="1400" b="1" dirty="0">
                <a:latin typeface="BIZ UDPゴシック" panose="020B0400000000000000" pitchFamily="50" charset="-128"/>
                <a:ea typeface="BIZ UDPゴシック" panose="020B0400000000000000" pitchFamily="50" charset="-128"/>
              </a:rPr>
              <a:t>）（再掲）</a:t>
            </a:r>
            <a:endParaRPr kumimoji="1" lang="en-US" altLang="ja-JP" sz="1400" b="1"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　 目的：大阪の食文化の魅力を楽しむ体験型キャンペーン</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シンポジウムだけでは伝わりきらない新しい食文化の</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魅力を国内外の来阪者が実際に体験</a:t>
            </a:r>
            <a:endParaRPr kumimoji="1" lang="en-US" altLang="ja-JP" sz="1200" dirty="0">
              <a:latin typeface="BIZ UDPゴシック" panose="020B0400000000000000" pitchFamily="50" charset="-128"/>
              <a:ea typeface="BIZ UDPゴシック" panose="020B0400000000000000" pitchFamily="50" charset="-128"/>
            </a:endParaRPr>
          </a:p>
          <a:p>
            <a:pPr marL="622300" indent="-622300"/>
            <a:r>
              <a:rPr kumimoji="1" lang="ja-JP" altLang="en-US" sz="1200" dirty="0">
                <a:latin typeface="BIZ UDPゴシック" panose="020B0400000000000000" pitchFamily="50" charset="-128"/>
                <a:ea typeface="BIZ UDPゴシック" panose="020B0400000000000000" pitchFamily="50" charset="-128"/>
              </a:rPr>
              <a:t>   期間：</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月下旬～３月中旬</a:t>
            </a:r>
          </a:p>
          <a:p>
            <a:pPr marL="630238" indent="-630238"/>
            <a:r>
              <a:rPr kumimoji="1" lang="ja-JP" altLang="en-US" sz="1200" dirty="0">
                <a:latin typeface="BIZ UDPゴシック" panose="020B0400000000000000" pitchFamily="50" charset="-128"/>
                <a:ea typeface="BIZ UDPゴシック" panose="020B0400000000000000" pitchFamily="50" charset="-128"/>
              </a:rPr>
              <a:t>　 概要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・インフルエンサーなどが厳選した府内各地の約</a:t>
            </a:r>
            <a:r>
              <a:rPr kumimoji="1" lang="en-US" altLang="ja-JP" sz="1200" dirty="0">
                <a:latin typeface="BIZ UDPゴシック" panose="020B0400000000000000" pitchFamily="50" charset="-128"/>
                <a:ea typeface="BIZ UDPゴシック" panose="020B0400000000000000" pitchFamily="50" charset="-128"/>
              </a:rPr>
              <a:t>260</a:t>
            </a:r>
            <a:r>
              <a:rPr kumimoji="1" lang="ja-JP" altLang="en-US" sz="1200" dirty="0">
                <a:latin typeface="BIZ UDPゴシック" panose="020B0400000000000000" pitchFamily="50" charset="-128"/>
                <a:ea typeface="BIZ UDPゴシック" panose="020B0400000000000000" pitchFamily="50" charset="-128"/>
              </a:rPr>
              <a:t>の</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飲食店等のコンテンツを体験できるカード（アプリ・紙）を作成、参加者がデジタルスタンプラリーで楽しむ</a:t>
            </a:r>
          </a:p>
          <a:p>
            <a:pPr marL="628650" indent="-93663"/>
            <a:r>
              <a:rPr kumimoji="1" lang="ja-JP" altLang="en-US" sz="1200" dirty="0">
                <a:latin typeface="BIZ UDPゴシック" panose="020B0400000000000000" pitchFamily="50" charset="-128"/>
                <a:ea typeface="BIZ UDPゴシック" panose="020B0400000000000000" pitchFamily="50" charset="-128"/>
              </a:rPr>
              <a:t>・カードに明記されているコンテンツを巡ると特典を提供</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するなど、参加インセンティブも用意</a:t>
            </a:r>
          </a:p>
          <a:p>
            <a:pPr marL="628650" indent="-93663"/>
            <a:r>
              <a:rPr kumimoji="1" lang="ja-JP" altLang="en-US" sz="1200" dirty="0">
                <a:latin typeface="BIZ UDPゴシック" panose="020B0400000000000000" pitchFamily="50" charset="-128"/>
                <a:ea typeface="BIZ UDPゴシック" panose="020B0400000000000000" pitchFamily="50" charset="-128"/>
              </a:rPr>
              <a:t>（特典例：食事券や宿泊券）</a:t>
            </a:r>
            <a:endParaRPr kumimoji="1" lang="en-US" altLang="ja-JP" sz="1200" dirty="0">
              <a:latin typeface="BIZ UDPゴシック" panose="020B0400000000000000" pitchFamily="50" charset="-128"/>
              <a:ea typeface="BIZ UDPゴシック" panose="020B0400000000000000" pitchFamily="50" charset="-128"/>
            </a:endParaRPr>
          </a:p>
          <a:p>
            <a:pPr marL="628650" indent="-93663"/>
            <a:r>
              <a:rPr kumimoji="1" lang="ja-JP" altLang="en-US" sz="1200" dirty="0">
                <a:latin typeface="BIZ UDPゴシック" panose="020B0400000000000000" pitchFamily="50" charset="-128"/>
                <a:ea typeface="BIZ UDPゴシック" panose="020B0400000000000000" pitchFamily="50" charset="-128"/>
              </a:rPr>
              <a:t>・国内外の多くの方に参加していたけるよう、インフルエンサーによる周知のほか、交通機関や空港関係者の協力や、府が実施するイベントと連携した広報活動を実施</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7268AF25-DA60-4935-AF23-8111F69F0C6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00617" y="5670151"/>
            <a:ext cx="892210" cy="1084923"/>
          </a:xfrm>
          <a:prstGeom prst="rect">
            <a:avLst/>
          </a:prstGeom>
          <a:ln>
            <a:solidFill>
              <a:schemeClr val="tx1"/>
            </a:solidFill>
          </a:ln>
        </p:spPr>
      </p:pic>
      <p:sp>
        <p:nvSpPr>
          <p:cNvPr id="19" name="スライド番号プレースホルダー 2">
            <a:extLst>
              <a:ext uri="{FF2B5EF4-FFF2-40B4-BE49-F238E27FC236}">
                <a16:creationId xmlns:a16="http://schemas.microsoft.com/office/drawing/2014/main" id="{B3A508BB-C60F-4F6A-A733-98C872FD624B}"/>
              </a:ext>
            </a:extLst>
          </p:cNvPr>
          <p:cNvSpPr txBox="1">
            <a:spLocks/>
          </p:cNvSpPr>
          <p:nvPr/>
        </p:nvSpPr>
        <p:spPr>
          <a:xfrm>
            <a:off x="7812484" y="6779568"/>
            <a:ext cx="2268141" cy="383297"/>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F2EF1E-626E-4657-9017-205445D3C8E1}" type="slidenum">
              <a:rPr kumimoji="1" lang="ja-JP" altLang="en-US" smtClean="0"/>
              <a:pPr/>
              <a:t>70</a:t>
            </a:fld>
            <a:endParaRPr kumimoji="1" lang="ja-JP" altLang="en-US" dirty="0"/>
          </a:p>
        </p:txBody>
      </p:sp>
    </p:spTree>
    <p:extLst>
      <p:ext uri="{BB962C8B-B14F-4D97-AF65-F5344CB8AC3E}">
        <p14:creationId xmlns:p14="http://schemas.microsoft.com/office/powerpoint/2010/main" val="1078460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7A608FB7-8720-4BE8-86A4-299693DCC182}"/>
              </a:ext>
            </a:extLst>
          </p:cNvPr>
          <p:cNvSpPr/>
          <p:nvPr/>
        </p:nvSpPr>
        <p:spPr>
          <a:xfrm>
            <a:off x="424653" y="1411485"/>
            <a:ext cx="9335506" cy="169597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万博会場内での試食や販売、参加型イベント等を通じて大阪産（もん）・農空間の魅力を広く発信</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en-US" altLang="ja-JP" sz="1400" b="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常設パビリオン他、催事計</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６回・延べ</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21</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５日間）</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・関係者とのイベント開催により大阪産</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もん</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の観光資源としての価値を再認識し、購入促進や産地への周遊を促進</a:t>
            </a: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・万博会場外での大阪産（もん）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イベントや農空間訪問ツアーの開催を通して農業・農空間への理解を深めるきっかけ作りを実施</a:t>
            </a:r>
          </a:p>
          <a:p>
            <a:pPr marL="92075" indent="-92075">
              <a:buFont typeface="Wingdings" panose="05000000000000000000" pitchFamily="2" charset="2"/>
              <a:buNone/>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万博を契機に料理人団体や海外パビリオンとの新たな関係を構築し、大阪と他国の食文化を通じて魅力を発信</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か国</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14</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67206" y="3710619"/>
            <a:ext cx="5003509" cy="3416320"/>
          </a:xfrm>
          <a:prstGeom prst="rect">
            <a:avLst/>
          </a:prstGeom>
          <a:noFill/>
        </p:spPr>
        <p:txBody>
          <a:bodyPr wrap="square">
            <a:spAutoFit/>
          </a:bodyPr>
          <a:lstStyle/>
          <a:p>
            <a:pPr marL="93663" indent="-93663"/>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万博会場内</a:t>
            </a:r>
            <a:r>
              <a:rPr kumimoji="1" lang="en-US" altLang="ja-JP" sz="1200" b="1" dirty="0">
                <a:latin typeface="BIZ UDPゴシック" panose="020B0400000000000000" pitchFamily="50" charset="-128"/>
                <a:ea typeface="BIZ UDPゴシック" panose="020B0400000000000000" pitchFamily="50" charset="-128"/>
              </a:rPr>
              <a:t>】</a:t>
            </a:r>
          </a:p>
          <a:p>
            <a:pPr marL="93663" indent="-93663"/>
            <a:r>
              <a:rPr kumimoji="1" lang="ja-JP" altLang="en-US" sz="1200" b="1" dirty="0">
                <a:latin typeface="BIZ UDPゴシック" panose="020B0400000000000000" pitchFamily="50" charset="-128"/>
                <a:ea typeface="BIZ UDPゴシック" panose="020B0400000000000000" pitchFamily="50" charset="-128"/>
              </a:rPr>
              <a:t>▶「大阪産（もん）を食べて元気になろう！」</a:t>
            </a:r>
            <a:endParaRPr kumimoji="1"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a:rPr>
              <a:t>・</a:t>
            </a:r>
            <a:r>
              <a:rPr lang="ja-JP" altLang="en-US" sz="1200" dirty="0">
                <a:latin typeface="BIZ UDPゴシック" panose="020B0400000000000000" pitchFamily="50" charset="-128"/>
                <a:ea typeface="BIZ UDPゴシック" panose="020B0400000000000000" pitchFamily="50" charset="-128"/>
              </a:rPr>
              <a:t>大阪産（もん）の新たな魅力や歴史等を府内外の多くの方に情報発信、購入を促進</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日程：</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来場者数：約</a:t>
            </a:r>
            <a:r>
              <a:rPr kumimoji="1" lang="en-US" altLang="ja-JP" sz="1200" dirty="0">
                <a:latin typeface="BIZ UDPゴシック" panose="020B0400000000000000" pitchFamily="50" charset="-128"/>
                <a:ea typeface="BIZ UDPゴシック" panose="020B0400000000000000" pitchFamily="50" charset="-128"/>
              </a:rPr>
              <a:t>3,900</a:t>
            </a:r>
            <a:r>
              <a:rPr kumimoji="1" lang="ja-JP" altLang="en-US" sz="1200" dirty="0">
                <a:latin typeface="BIZ UDPゴシック" panose="020B0400000000000000" pitchFamily="50" charset="-128"/>
                <a:ea typeface="BIZ UDPゴシック" panose="020B0400000000000000" pitchFamily="50" charset="-128"/>
              </a:rPr>
              <a:t>名（</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日）、約</a:t>
            </a:r>
            <a:r>
              <a:rPr kumimoji="1" lang="en-US" altLang="ja-JP" sz="1200" dirty="0">
                <a:latin typeface="BIZ UDPゴシック" panose="020B0400000000000000" pitchFamily="50" charset="-128"/>
                <a:ea typeface="BIZ UDPゴシック" panose="020B0400000000000000" pitchFamily="50" charset="-128"/>
              </a:rPr>
              <a:t>5,000</a:t>
            </a:r>
            <a:r>
              <a:rPr kumimoji="1" lang="ja-JP" altLang="en-US" sz="1200" dirty="0">
                <a:latin typeface="BIZ UDPゴシック" panose="020B0400000000000000" pitchFamily="50" charset="-128"/>
                <a:ea typeface="BIZ UDPゴシック" panose="020B0400000000000000" pitchFamily="50" charset="-128"/>
              </a:rPr>
              <a:t>名（</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来場者からの評価・意見：</a:t>
            </a:r>
            <a:endParaRPr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a:rPr>
              <a:t>　「大阪産（もん）のいちごやぶどう等の収穫体験をしてみたい」</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▶「フードスケープおおさか</a:t>
            </a:r>
            <a:r>
              <a:rPr kumimoji="1" lang="en-US" altLang="ja-JP" sz="1200" b="1" dirty="0">
                <a:latin typeface="BIZ UDPゴシック" panose="020B0400000000000000" pitchFamily="50" charset="-128"/>
                <a:ea typeface="BIZ UDPゴシック" panose="020B0400000000000000" pitchFamily="50" charset="-128"/>
              </a:rPr>
              <a:t>inEXPO2025</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・農空間の風景や農にまつわる祭などの紹介を通じて、大阪農業の魅力を発信、周遊を促進</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日程：</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kumimoji="1" lang="ja-JP" altLang="en-US" sz="1200" dirty="0">
                <a:latin typeface="BIZ UDPゴシック" panose="020B0400000000000000" pitchFamily="50" charset="-128"/>
                <a:ea typeface="BIZ UDPゴシック" panose="020B0400000000000000" pitchFamily="50" charset="-128"/>
              </a:rPr>
              <a:t>来場者数：約</a:t>
            </a:r>
            <a:r>
              <a:rPr kumimoji="1" lang="en-US" altLang="ja-JP" sz="1200" dirty="0">
                <a:latin typeface="BIZ UDPゴシック" panose="020B0400000000000000" pitchFamily="50" charset="-128"/>
                <a:ea typeface="BIZ UDPゴシック" panose="020B0400000000000000" pitchFamily="50" charset="-128"/>
              </a:rPr>
              <a:t>3,000</a:t>
            </a:r>
            <a:r>
              <a:rPr kumimoji="1" lang="ja-JP" altLang="en-US" sz="1200" dirty="0">
                <a:latin typeface="BIZ UDPゴシック" panose="020B0400000000000000" pitchFamily="50" charset="-128"/>
                <a:ea typeface="BIZ UDPゴシック" panose="020B0400000000000000" pitchFamily="50" charset="-128"/>
              </a:rPr>
              <a:t>名</a:t>
            </a:r>
            <a:r>
              <a:rPr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来場者の意見：</a:t>
            </a:r>
            <a:endParaRPr lang="en-US" altLang="ja-JP" sz="1200" dirty="0">
              <a:latin typeface="BIZ UDPゴシック" panose="020B0400000000000000" pitchFamily="50" charset="-128"/>
              <a:ea typeface="BIZ UDPゴシック" panose="020B0400000000000000" pitchFamily="50" charset="-128"/>
            </a:endParaRPr>
          </a:p>
          <a:p>
            <a:pPr marL="447675" indent="-90488"/>
            <a:r>
              <a:rPr lang="ja-JP" altLang="en-US" sz="1200" dirty="0">
                <a:latin typeface="BIZ UDPゴシック" panose="020B0400000000000000" pitchFamily="50" charset="-128"/>
                <a:ea typeface="BIZ UDPゴシック" panose="020B0400000000000000" pitchFamily="50" charset="-128"/>
              </a:rPr>
              <a:t>　「農空間の風景の上映や農村にまつわる祭りの実演などを通じて、農業・農空間の魅力を再発見できた」</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1B1DA4BF-850C-4666-9D9C-CB672A525C0B}"/>
              </a:ext>
            </a:extLst>
          </p:cNvPr>
          <p:cNvSpPr/>
          <p:nvPr/>
        </p:nvSpPr>
        <p:spPr>
          <a:xfrm>
            <a:off x="5556095" y="5085160"/>
            <a:ext cx="1727539" cy="1944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solidFill>
                  <a:schemeClr val="tx1"/>
                </a:solidFill>
                <a:latin typeface="BIZ UDPゴシック" panose="020B0400000000000000" pitchFamily="50" charset="-128"/>
                <a:ea typeface="BIZ UDPゴシック"/>
              </a:rPr>
              <a:t>6月に桜を咲かせ、</a:t>
            </a:r>
            <a:endParaRPr lang="en-US" altLang="ja-JP" sz="1000" dirty="0">
              <a:solidFill>
                <a:schemeClr val="tx1"/>
              </a:solidFill>
              <a:latin typeface="BIZ UDPゴシック" panose="020B0400000000000000" pitchFamily="50" charset="-128"/>
              <a:ea typeface="BIZ UDPゴシック"/>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フォトスポットを演出</a:t>
            </a:r>
          </a:p>
        </p:txBody>
      </p:sp>
      <p:sp>
        <p:nvSpPr>
          <p:cNvPr id="19" name="正方形/長方形 18">
            <a:extLst>
              <a:ext uri="{FF2B5EF4-FFF2-40B4-BE49-F238E27FC236}">
                <a16:creationId xmlns:a16="http://schemas.microsoft.com/office/drawing/2014/main" id="{8149A2EE-E5A8-4EFE-A6C6-A7E4B4AB6E03}"/>
              </a:ext>
            </a:extLst>
          </p:cNvPr>
          <p:cNvSpPr/>
          <p:nvPr/>
        </p:nvSpPr>
        <p:spPr>
          <a:xfrm>
            <a:off x="7603654" y="5022407"/>
            <a:ext cx="2022213" cy="23453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altLang="en-US" sz="1000" dirty="0">
                <a:latin typeface="BIZ UDPゴシック" panose="020B0400000000000000" pitchFamily="50" charset="-128"/>
                <a:ea typeface="BIZ UDPゴシック"/>
              </a:rPr>
              <a:t>ぶどう産地からの生中継</a:t>
            </a:r>
          </a:p>
        </p:txBody>
      </p:sp>
      <p:sp>
        <p:nvSpPr>
          <p:cNvPr id="20" name="正方形/長方形 19">
            <a:extLst>
              <a:ext uri="{FF2B5EF4-FFF2-40B4-BE49-F238E27FC236}">
                <a16:creationId xmlns:a16="http://schemas.microsoft.com/office/drawing/2014/main" id="{59288AF4-9344-4A51-9B9B-8181F901491D}"/>
              </a:ext>
            </a:extLst>
          </p:cNvPr>
          <p:cNvSpPr/>
          <p:nvPr/>
        </p:nvSpPr>
        <p:spPr>
          <a:xfrm>
            <a:off x="7542302" y="6728621"/>
            <a:ext cx="2182671" cy="2345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農村にまつわる祭の披露</a:t>
            </a:r>
          </a:p>
        </p:txBody>
      </p:sp>
      <p:pic>
        <p:nvPicPr>
          <p:cNvPr id="21" name="図 20">
            <a:extLst>
              <a:ext uri="{FF2B5EF4-FFF2-40B4-BE49-F238E27FC236}">
                <a16:creationId xmlns:a16="http://schemas.microsoft.com/office/drawing/2014/main" id="{5190E8F5-AC52-403B-81E4-6D1E66A134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442301" y="3581820"/>
            <a:ext cx="1921115" cy="1440836"/>
          </a:xfrm>
          <a:prstGeom prst="rect">
            <a:avLst/>
          </a:prstGeom>
        </p:spPr>
      </p:pic>
      <p:pic>
        <p:nvPicPr>
          <p:cNvPr id="22" name="図 21">
            <a:extLst>
              <a:ext uri="{FF2B5EF4-FFF2-40B4-BE49-F238E27FC236}">
                <a16:creationId xmlns:a16="http://schemas.microsoft.com/office/drawing/2014/main" id="{69272148-310F-44E8-86CD-CFEE49E6A2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0567" y="3558447"/>
            <a:ext cx="1930591" cy="1447942"/>
          </a:xfrm>
          <a:prstGeom prst="rect">
            <a:avLst/>
          </a:prstGeom>
        </p:spPr>
      </p:pic>
      <p:pic>
        <p:nvPicPr>
          <p:cNvPr id="23" name="図 22">
            <a:extLst>
              <a:ext uri="{FF2B5EF4-FFF2-40B4-BE49-F238E27FC236}">
                <a16:creationId xmlns:a16="http://schemas.microsoft.com/office/drawing/2014/main" id="{8EA83C80-C18F-452D-A4FE-A9890F3E912D}"/>
              </a:ext>
            </a:extLst>
          </p:cNvPr>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7667575" y="5434992"/>
            <a:ext cx="1932126" cy="1299127"/>
          </a:xfrm>
          <a:prstGeom prst="rect">
            <a:avLst/>
          </a:prstGeom>
          <a:effectLst/>
        </p:spPr>
      </p:pic>
      <p:pic>
        <p:nvPicPr>
          <p:cNvPr id="30" name="図 29">
            <a:extLst>
              <a:ext uri="{FF2B5EF4-FFF2-40B4-BE49-F238E27FC236}">
                <a16:creationId xmlns:a16="http://schemas.microsoft.com/office/drawing/2014/main" id="{DC3E7819-A5EA-4D81-A21E-7DE2A0A44D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2879" y="5434992"/>
            <a:ext cx="1887101" cy="1299126"/>
          </a:xfrm>
          <a:prstGeom prst="rect">
            <a:avLst/>
          </a:prstGeom>
        </p:spPr>
      </p:pic>
      <p:sp>
        <p:nvSpPr>
          <p:cNvPr id="35" name="正方形/長方形 34">
            <a:extLst>
              <a:ext uri="{FF2B5EF4-FFF2-40B4-BE49-F238E27FC236}">
                <a16:creationId xmlns:a16="http://schemas.microsoft.com/office/drawing/2014/main" id="{C70A543A-E021-463A-9D31-4E61261D527A}"/>
              </a:ext>
            </a:extLst>
          </p:cNvPr>
          <p:cNvSpPr/>
          <p:nvPr/>
        </p:nvSpPr>
        <p:spPr>
          <a:xfrm>
            <a:off x="5677207" y="6608271"/>
            <a:ext cx="1451302" cy="4752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わらアートの展示</a:t>
            </a:r>
          </a:p>
        </p:txBody>
      </p:sp>
      <p:sp>
        <p:nvSpPr>
          <p:cNvPr id="3" name="スライド番号プレースホルダー 2">
            <a:extLst>
              <a:ext uri="{FF2B5EF4-FFF2-40B4-BE49-F238E27FC236}">
                <a16:creationId xmlns:a16="http://schemas.microsoft.com/office/drawing/2014/main" id="{A74E5FEE-2BDA-495C-8BC8-A7CBB7CF7288}"/>
              </a:ext>
            </a:extLst>
          </p:cNvPr>
          <p:cNvSpPr>
            <a:spLocks noGrp="1"/>
          </p:cNvSpPr>
          <p:nvPr>
            <p:ph type="sldNum" sz="quarter" idx="12"/>
          </p:nvPr>
        </p:nvSpPr>
        <p:spPr>
          <a:xfrm>
            <a:off x="8823960" y="6779568"/>
            <a:ext cx="1256665" cy="383297"/>
          </a:xfrm>
        </p:spPr>
        <p:txBody>
          <a:bodyPr/>
          <a:lstStyle/>
          <a:p>
            <a:fld id="{29F2EF1E-626E-4657-9017-205445D3C8E1}" type="slidenum">
              <a:rPr kumimoji="1" lang="ja-JP" altLang="en-US" smtClean="0"/>
              <a:t>71</a:t>
            </a:fld>
            <a:endParaRPr kumimoji="1" lang="ja-JP" altLang="en-US" dirty="0"/>
          </a:p>
        </p:txBody>
      </p:sp>
      <p:sp>
        <p:nvSpPr>
          <p:cNvPr id="31" name="楕円 30">
            <a:extLst>
              <a:ext uri="{FF2B5EF4-FFF2-40B4-BE49-F238E27FC236}">
                <a16:creationId xmlns:a16="http://schemas.microsoft.com/office/drawing/2014/main" id="{FFD4847A-FF9A-4323-80B1-EA6D112D0BA8}"/>
              </a:ext>
            </a:extLst>
          </p:cNvPr>
          <p:cNvSpPr/>
          <p:nvPr/>
        </p:nvSpPr>
        <p:spPr>
          <a:xfrm flipV="1">
            <a:off x="180309" y="705227"/>
            <a:ext cx="2951997" cy="7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6134135E-529E-4922-935F-EA17365454A0}"/>
              </a:ext>
            </a:extLst>
          </p:cNvPr>
          <p:cNvSpPr/>
          <p:nvPr/>
        </p:nvSpPr>
        <p:spPr>
          <a:xfrm>
            <a:off x="180309" y="88086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2" name="楕円 31">
            <a:extLst>
              <a:ext uri="{FF2B5EF4-FFF2-40B4-BE49-F238E27FC236}">
                <a16:creationId xmlns:a16="http://schemas.microsoft.com/office/drawing/2014/main" id="{6FEF283A-7042-44AD-9921-3EECD942D3F3}"/>
              </a:ext>
            </a:extLst>
          </p:cNvPr>
          <p:cNvSpPr/>
          <p:nvPr/>
        </p:nvSpPr>
        <p:spPr>
          <a:xfrm>
            <a:off x="225733" y="325314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4142647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A647B0F0-0B3B-4D25-89B7-15DBBC767255}"/>
              </a:ext>
            </a:extLst>
          </p:cNvPr>
          <p:cNvSpPr>
            <a:spLocks noGrp="1"/>
          </p:cNvSpPr>
          <p:nvPr>
            <p:ph type="sldNum" sz="quarter" idx="12"/>
          </p:nvPr>
        </p:nvSpPr>
        <p:spPr/>
        <p:txBody>
          <a:bodyPr/>
          <a:lstStyle/>
          <a:p>
            <a:fld id="{29F2EF1E-626E-4657-9017-205445D3C8E1}" type="slidenum">
              <a:rPr kumimoji="1" lang="ja-JP" altLang="en-US" smtClean="0"/>
              <a:t>72</a:t>
            </a:fld>
            <a:endParaRPr kumimoji="1" lang="ja-JP" altLang="en-US" dirty="0"/>
          </a:p>
        </p:txBody>
      </p:sp>
      <p:sp>
        <p:nvSpPr>
          <p:cNvPr id="26" name="楕円 25">
            <a:extLst>
              <a:ext uri="{FF2B5EF4-FFF2-40B4-BE49-F238E27FC236}">
                <a16:creationId xmlns:a16="http://schemas.microsoft.com/office/drawing/2014/main" id="{63852766-4481-423E-A21A-1C9CEC1311B0}"/>
              </a:ext>
            </a:extLst>
          </p:cNvPr>
          <p:cNvSpPr/>
          <p:nvPr/>
        </p:nvSpPr>
        <p:spPr>
          <a:xfrm flipV="1">
            <a:off x="180309" y="705227"/>
            <a:ext cx="3029819" cy="7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DE1A90D-CBA4-4816-837F-4483983568E6}"/>
              </a:ext>
            </a:extLst>
          </p:cNvPr>
          <p:cNvSpPr/>
          <p:nvPr/>
        </p:nvSpPr>
        <p:spPr>
          <a:xfrm>
            <a:off x="6384894" y="2132390"/>
            <a:ext cx="3163413" cy="5107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大阪ウィーク～春・夏・秋～</a:t>
            </a:r>
            <a:r>
              <a:rPr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地域の魅力発見ツアー～大阪</a:t>
            </a:r>
            <a:r>
              <a:rPr lang="en-US" altLang="ja-JP" sz="1000" dirty="0">
                <a:solidFill>
                  <a:schemeClr val="tx1"/>
                </a:solidFill>
                <a:latin typeface="BIZ UDPゴシック" panose="020B0400000000000000" pitchFamily="50" charset="-128"/>
                <a:ea typeface="BIZ UDPゴシック" panose="020B0400000000000000" pitchFamily="50" charset="-128"/>
              </a:rPr>
              <a:t>43</a:t>
            </a:r>
            <a:r>
              <a:rPr lang="ja-JP" altLang="en-US" sz="1000" dirty="0">
                <a:solidFill>
                  <a:schemeClr val="tx1"/>
                </a:solidFill>
                <a:latin typeface="BIZ UDPゴシック" panose="020B0400000000000000" pitchFamily="50" charset="-128"/>
                <a:ea typeface="BIZ UDPゴシック" panose="020B0400000000000000" pitchFamily="50" charset="-128"/>
              </a:rPr>
              <a:t>市町村の見どころ～</a:t>
            </a:r>
          </a:p>
        </p:txBody>
      </p:sp>
      <p:pic>
        <p:nvPicPr>
          <p:cNvPr id="29" name="図 28">
            <a:extLst>
              <a:ext uri="{FF2B5EF4-FFF2-40B4-BE49-F238E27FC236}">
                <a16:creationId xmlns:a16="http://schemas.microsoft.com/office/drawing/2014/main" id="{CBA302A7-DA80-4113-A0B1-94607E1F46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3850" y="1086355"/>
            <a:ext cx="1835583" cy="1081572"/>
          </a:xfrm>
          <a:prstGeom prst="rect">
            <a:avLst/>
          </a:prstGeom>
        </p:spPr>
      </p:pic>
      <p:pic>
        <p:nvPicPr>
          <p:cNvPr id="30" name="図 29">
            <a:extLst>
              <a:ext uri="{FF2B5EF4-FFF2-40B4-BE49-F238E27FC236}">
                <a16:creationId xmlns:a16="http://schemas.microsoft.com/office/drawing/2014/main" id="{F89AD1AA-F8C3-4939-8F37-4A7828F06F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3768" y="1086355"/>
            <a:ext cx="1895802" cy="1081572"/>
          </a:xfrm>
          <a:prstGeom prst="rect">
            <a:avLst/>
          </a:prstGeom>
        </p:spPr>
      </p:pic>
      <p:sp>
        <p:nvSpPr>
          <p:cNvPr id="31" name="正方形/長方形 30">
            <a:extLst>
              <a:ext uri="{FF2B5EF4-FFF2-40B4-BE49-F238E27FC236}">
                <a16:creationId xmlns:a16="http://schemas.microsoft.com/office/drawing/2014/main" id="{9ED9892F-1675-45D3-BA36-6CF1B992858E}"/>
              </a:ext>
            </a:extLst>
          </p:cNvPr>
          <p:cNvSpPr/>
          <p:nvPr/>
        </p:nvSpPr>
        <p:spPr>
          <a:xfrm>
            <a:off x="8017924" y="3996223"/>
            <a:ext cx="1882385" cy="46634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大阪料理会との連携イベント</a:t>
            </a:r>
            <a:endParaRPr lang="en-US" altLang="ja-JP" sz="1000" strike="dblStrike"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D1FECEEB-AE32-4225-B91C-EF96F7963D87}"/>
              </a:ext>
            </a:extLst>
          </p:cNvPr>
          <p:cNvSpPr/>
          <p:nvPr/>
        </p:nvSpPr>
        <p:spPr>
          <a:xfrm>
            <a:off x="5784653" y="6299579"/>
            <a:ext cx="2806166" cy="43996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木津市場との連携イベント</a:t>
            </a:r>
            <a:endParaRPr lang="en-US" altLang="ja-JP" sz="1000" strike="dblStrike" dirty="0">
              <a:solidFill>
                <a:srgbClr val="FF0000"/>
              </a:solidFill>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FDFB8463-2666-495A-9FE6-E8917CD8F600}"/>
              </a:ext>
            </a:extLst>
          </p:cNvPr>
          <p:cNvSpPr/>
          <p:nvPr/>
        </p:nvSpPr>
        <p:spPr>
          <a:xfrm>
            <a:off x="7869096" y="6373448"/>
            <a:ext cx="1882385" cy="46634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ヨルダン</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大阪産</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もん</a:t>
            </a:r>
            <a:r>
              <a:rPr lang="en-US" altLang="ja-JP" sz="1000" dirty="0">
                <a:latin typeface="BIZ UDPゴシック" panose="020B0400000000000000" pitchFamily="50" charset="-128"/>
                <a:ea typeface="BIZ UDPゴシック" panose="020B0400000000000000" pitchFamily="50" charset="-128"/>
              </a:rPr>
              <a:t>)</a:t>
            </a:r>
          </a:p>
          <a:p>
            <a:pPr algn="ctr"/>
            <a:r>
              <a:rPr lang="ja-JP" altLang="en-US" sz="1000" dirty="0">
                <a:latin typeface="BIZ UDPゴシック" panose="020B0400000000000000" pitchFamily="50" charset="-128"/>
                <a:ea typeface="BIZ UDPゴシック" panose="020B0400000000000000" pitchFamily="50" charset="-128"/>
              </a:rPr>
              <a:t>料理ライブクッキング</a:t>
            </a:r>
          </a:p>
        </p:txBody>
      </p:sp>
      <p:pic>
        <p:nvPicPr>
          <p:cNvPr id="39" name="図 38">
            <a:extLst>
              <a:ext uri="{FF2B5EF4-FFF2-40B4-BE49-F238E27FC236}">
                <a16:creationId xmlns:a16="http://schemas.microsoft.com/office/drawing/2014/main" id="{2486BFDE-8DC7-435F-AFE7-E12C1178EE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3767" y="4628075"/>
            <a:ext cx="1573046" cy="928964"/>
          </a:xfrm>
          <a:prstGeom prst="rect">
            <a:avLst/>
          </a:prstGeom>
        </p:spPr>
      </p:pic>
      <p:pic>
        <p:nvPicPr>
          <p:cNvPr id="40" name="図 39">
            <a:extLst>
              <a:ext uri="{FF2B5EF4-FFF2-40B4-BE49-F238E27FC236}">
                <a16:creationId xmlns:a16="http://schemas.microsoft.com/office/drawing/2014/main" id="{4AF63BAA-A2CE-49A9-8EAF-80A9BD6281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25157" y="2926307"/>
            <a:ext cx="898408" cy="1193506"/>
          </a:xfrm>
          <a:prstGeom prst="rect">
            <a:avLst/>
          </a:prstGeom>
        </p:spPr>
      </p:pic>
      <p:pic>
        <p:nvPicPr>
          <p:cNvPr id="41" name="図 40">
            <a:extLst>
              <a:ext uri="{FF2B5EF4-FFF2-40B4-BE49-F238E27FC236}">
                <a16:creationId xmlns:a16="http://schemas.microsoft.com/office/drawing/2014/main" id="{8F78836F-D12F-4563-88E6-C3C86E8436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21161" y="2919021"/>
            <a:ext cx="898408" cy="1193506"/>
          </a:xfrm>
          <a:prstGeom prst="rect">
            <a:avLst/>
          </a:prstGeom>
        </p:spPr>
      </p:pic>
      <p:pic>
        <p:nvPicPr>
          <p:cNvPr id="42" name="図 41">
            <a:extLst>
              <a:ext uri="{FF2B5EF4-FFF2-40B4-BE49-F238E27FC236}">
                <a16:creationId xmlns:a16="http://schemas.microsoft.com/office/drawing/2014/main" id="{B8FC6208-9622-43A6-9C40-EC23834680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66040" y="4634177"/>
            <a:ext cx="1443393" cy="1779773"/>
          </a:xfrm>
          <a:prstGeom prst="rect">
            <a:avLst/>
          </a:prstGeom>
        </p:spPr>
      </p:pic>
      <p:pic>
        <p:nvPicPr>
          <p:cNvPr id="43" name="図 42">
            <a:extLst>
              <a:ext uri="{FF2B5EF4-FFF2-40B4-BE49-F238E27FC236}">
                <a16:creationId xmlns:a16="http://schemas.microsoft.com/office/drawing/2014/main" id="{00C674F0-7E4B-496F-B40C-B75FCC363C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3850" y="2920784"/>
            <a:ext cx="1835583" cy="1221377"/>
          </a:xfrm>
          <a:prstGeom prst="rect">
            <a:avLst/>
          </a:prstGeom>
        </p:spPr>
      </p:pic>
      <p:sp>
        <p:nvSpPr>
          <p:cNvPr id="44" name="テキスト ボックス 43">
            <a:extLst>
              <a:ext uri="{FF2B5EF4-FFF2-40B4-BE49-F238E27FC236}">
                <a16:creationId xmlns:a16="http://schemas.microsoft.com/office/drawing/2014/main" id="{4DA985A7-0388-4ED8-A492-8A7881F81533}"/>
              </a:ext>
            </a:extLst>
          </p:cNvPr>
          <p:cNvSpPr txBox="1"/>
          <p:nvPr/>
        </p:nvSpPr>
        <p:spPr>
          <a:xfrm>
            <a:off x="6177233" y="4121857"/>
            <a:ext cx="1644723" cy="246221"/>
          </a:xfrm>
          <a:prstGeom prst="rect">
            <a:avLst/>
          </a:prstGeom>
          <a:noFill/>
        </p:spPr>
        <p:txBody>
          <a:bodyPr wrap="square">
            <a:spAutoFit/>
          </a:bodyPr>
          <a:lstStyle/>
          <a:p>
            <a:pPr algn="ctr"/>
            <a:r>
              <a:rPr lang="en-US" altLang="ja-JP" sz="1000" dirty="0">
                <a:latin typeface="BIZ UDPゴシック" panose="020B0400000000000000" pitchFamily="50" charset="-128"/>
                <a:ea typeface="BIZ UDPゴシック" panose="020B0400000000000000" pitchFamily="50" charset="-128"/>
              </a:rPr>
              <a:t>JAPAN</a:t>
            </a:r>
            <a:r>
              <a:rPr lang="ja-JP" altLang="en-US" sz="1000" dirty="0">
                <a:latin typeface="BIZ UDPゴシック" panose="020B0400000000000000" pitchFamily="50" charset="-128"/>
                <a:ea typeface="BIZ UDPゴシック" panose="020B0400000000000000" pitchFamily="50" charset="-128"/>
              </a:rPr>
              <a:t>マルシェ</a:t>
            </a:r>
          </a:p>
        </p:txBody>
      </p:sp>
      <p:pic>
        <p:nvPicPr>
          <p:cNvPr id="45" name="図 44">
            <a:extLst>
              <a:ext uri="{FF2B5EF4-FFF2-40B4-BE49-F238E27FC236}">
                <a16:creationId xmlns:a16="http://schemas.microsoft.com/office/drawing/2014/main" id="{4E5343DE-A536-448F-A5D1-52BAC2F3CE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60074" y="5647905"/>
            <a:ext cx="1100431" cy="766719"/>
          </a:xfrm>
          <a:prstGeom prst="rect">
            <a:avLst/>
          </a:prstGeom>
        </p:spPr>
      </p:pic>
      <p:sp>
        <p:nvSpPr>
          <p:cNvPr id="20" name="テキスト ボックス 12">
            <a:extLst>
              <a:ext uri="{FF2B5EF4-FFF2-40B4-BE49-F238E27FC236}">
                <a16:creationId xmlns:a16="http://schemas.microsoft.com/office/drawing/2014/main" id="{773339F3-05B4-4124-B5A7-423E3D263299}"/>
              </a:ext>
            </a:extLst>
          </p:cNvPr>
          <p:cNvSpPr txBox="1"/>
          <p:nvPr/>
        </p:nvSpPr>
        <p:spPr>
          <a:xfrm>
            <a:off x="195507" y="1148806"/>
            <a:ext cx="5981721" cy="507831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【万博会場内】</a:t>
            </a:r>
          </a:p>
          <a:p>
            <a:pPr marL="92070" marR="0" lvl="0" indent="-9207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▶「【大阪ウィーク～春・夏・秋～】地域の魅力発見ツアー</a:t>
            </a:r>
            <a:br>
              <a:rPr lang="en-US" sz="1200" b="1" i="0" u="none" strike="noStrike" kern="1200" cap="none" spc="0" baseline="0" dirty="0">
                <a:uFillTx/>
                <a:latin typeface="BIZ UDPゴシック" pitchFamily="50"/>
                <a:ea typeface="BIZ UDPゴシック" pitchFamily="50"/>
              </a:rPr>
            </a:br>
            <a:r>
              <a:rPr lang="ja-JP" sz="1200" b="1" i="0" u="none" strike="noStrike" kern="1200" cap="none" spc="0" baseline="0" dirty="0">
                <a:uFillTx/>
                <a:latin typeface="BIZ UDPゴシック" pitchFamily="50"/>
                <a:ea typeface="BIZ UDPゴシック" pitchFamily="50"/>
              </a:rPr>
              <a:t>～大阪</a:t>
            </a:r>
            <a:r>
              <a:rPr lang="en-US" sz="1200" b="1" i="0" u="none" strike="noStrike" kern="1200" cap="none" spc="0" baseline="0" dirty="0">
                <a:uFillTx/>
                <a:latin typeface="BIZ UDPゴシック" pitchFamily="50"/>
                <a:ea typeface="BIZ UDPゴシック" pitchFamily="50"/>
              </a:rPr>
              <a:t>43</a:t>
            </a:r>
            <a:r>
              <a:rPr lang="ja-JP" sz="1200" b="1" i="0" u="none" strike="noStrike" kern="1200" cap="none" spc="0" baseline="0" dirty="0">
                <a:uFillTx/>
                <a:latin typeface="BIZ UDPゴシック" pitchFamily="50"/>
                <a:ea typeface="BIZ UDPゴシック" pitchFamily="50"/>
              </a:rPr>
              <a:t>市町村の見どころ～」で大阪産（もん）・大阪産（もん）名品</a:t>
            </a:r>
            <a:r>
              <a:rPr lang="en-US" sz="1200" b="1" i="0" u="none" strike="noStrike" kern="1200" cap="none" spc="0" baseline="0" dirty="0">
                <a:uFillTx/>
                <a:latin typeface="BIZ UDPゴシック" pitchFamily="50"/>
                <a:ea typeface="BIZ UDPゴシック" pitchFamily="50"/>
              </a:rPr>
              <a:t>PR</a:t>
            </a:r>
            <a:r>
              <a:rPr lang="ja-JP" sz="1200" b="1" i="0" u="none" strike="noStrike" kern="1200" cap="none" spc="0" baseline="0" dirty="0">
                <a:uFillTx/>
                <a:latin typeface="BIZ UDPゴシック" pitchFamily="50"/>
                <a:ea typeface="BIZ UDPゴシック" pitchFamily="50"/>
              </a:rPr>
              <a:t>の実施</a:t>
            </a:r>
            <a:endParaRPr lang="en-US" sz="1200" b="1" i="0" u="none" strike="noStrike" kern="1200" cap="none" spc="0" baseline="0" dirty="0">
              <a:uFillTx/>
              <a:latin typeface="BIZ UDPゴシック" pitchFamily="50"/>
              <a:ea typeface="BIZ UDPゴシック" pitchFamily="50"/>
            </a:endParaRPr>
          </a:p>
          <a:p>
            <a:pPr marL="88897" marR="0" lvl="0" indent="-88897"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出展ブースで会場限定メニュー提供のほか、市町村と連携し映像やトーク等で</a:t>
            </a:r>
            <a:br>
              <a:rPr lang="en-US" sz="1200" b="0" i="0" u="none" strike="noStrike" kern="1200" cap="none" spc="0" baseline="0" dirty="0">
                <a:uFillTx/>
                <a:latin typeface="BIZ UDPゴシック" pitchFamily="50"/>
                <a:ea typeface="BIZ UDPゴシック" pitchFamily="50"/>
              </a:rPr>
            </a:br>
            <a:r>
              <a:rPr lang="ja-JP" sz="1200" b="0" i="0" u="none" strike="noStrike" kern="1200" cap="none" spc="0" baseline="0" dirty="0">
                <a:uFillTx/>
                <a:latin typeface="BIZ UDPゴシック" pitchFamily="50"/>
                <a:ea typeface="BIZ UDPゴシック" pitchFamily="50"/>
              </a:rPr>
              <a:t>会場内で一体的に</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、認知度の向上や産地への誘客、府内周遊を促進​</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日程：春</a:t>
            </a:r>
            <a:r>
              <a:rPr lang="en-US" sz="1200" b="0" i="0" u="none" strike="noStrike" kern="1200" cap="none" spc="0" baseline="0" dirty="0">
                <a:uFillTx/>
                <a:latin typeface="BIZ UDPゴシック" pitchFamily="50"/>
                <a:ea typeface="BIZ UDPゴシック" pitchFamily="50"/>
              </a:rPr>
              <a:t>)5</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11</a:t>
            </a:r>
            <a:r>
              <a:rPr lang="ja-JP" sz="1200" b="0" i="0" u="none" strike="noStrike" kern="1200" cap="none" spc="0" baseline="0" dirty="0">
                <a:uFillTx/>
                <a:latin typeface="BIZ UDPゴシック" pitchFamily="50"/>
                <a:ea typeface="BIZ UDPゴシック" pitchFamily="50"/>
              </a:rPr>
              <a:t>日　夏</a:t>
            </a:r>
            <a:r>
              <a:rPr lang="en-US" sz="1200" b="0" i="0" u="none" strike="noStrike" kern="1200" cap="none" spc="0" baseline="0" dirty="0">
                <a:uFillTx/>
                <a:latin typeface="BIZ UDPゴシック" pitchFamily="50"/>
                <a:ea typeface="BIZ UDPゴシック" pitchFamily="50"/>
              </a:rPr>
              <a:t>)7</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28</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30</a:t>
            </a:r>
            <a:r>
              <a:rPr lang="ja-JP" sz="1200" b="0" i="0" u="none" strike="noStrike" kern="1200" cap="none" spc="0" baseline="0" dirty="0">
                <a:uFillTx/>
                <a:latin typeface="BIZ UDPゴシック" pitchFamily="50"/>
                <a:ea typeface="BIZ UDPゴシック" pitchFamily="50"/>
              </a:rPr>
              <a:t>日　秋</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13</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15</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場所：</a:t>
            </a:r>
            <a:r>
              <a:rPr lang="en-US" sz="1200" b="0" i="0" u="none" strike="noStrike" kern="1200" cap="none" spc="0" baseline="0" dirty="0">
                <a:uFillTx/>
                <a:latin typeface="BIZ UDPゴシック" pitchFamily="50"/>
                <a:ea typeface="BIZ UDPゴシック" pitchFamily="50"/>
              </a:rPr>
              <a:t>EXPO</a:t>
            </a:r>
            <a:r>
              <a:rPr lang="ja-JP" sz="1200" b="0" i="0" u="none" strike="noStrike" kern="1200" cap="none" spc="0" baseline="0" dirty="0">
                <a:uFillTx/>
                <a:latin typeface="BIZ UDPゴシック" pitchFamily="50"/>
                <a:ea typeface="BIZ UDPゴシック" pitchFamily="50"/>
              </a:rPr>
              <a:t>メッセ「</a:t>
            </a:r>
            <a:r>
              <a:rPr lang="en-US" sz="1200" b="0" i="0" u="none" strike="noStrike" kern="1200" cap="none" spc="0" baseline="0" dirty="0">
                <a:uFillTx/>
                <a:latin typeface="BIZ UDPゴシック" pitchFamily="50"/>
                <a:ea typeface="BIZ UDPゴシック" pitchFamily="50"/>
              </a:rPr>
              <a:t>WASSE</a:t>
            </a:r>
            <a:r>
              <a:rPr lang="ja-JP" sz="1200" b="0" i="0" u="none" strike="noStrike" kern="1200" cap="none" spc="0" baseline="0" dirty="0">
                <a:uFillTx/>
                <a:latin typeface="BIZ UDPゴシック" pitchFamily="50"/>
                <a:ea typeface="BIZ UDPゴシック" pitchFamily="50"/>
              </a:rPr>
              <a:t>」</a:t>
            </a:r>
            <a:endParaRPr lang="en-US" sz="1200" b="0" i="0" u="none" strike="noStrike" kern="1200" cap="none" spc="0" baseline="0" dirty="0">
              <a:uFillTx/>
              <a:latin typeface="BIZ UDPゴシック" pitchFamily="50"/>
              <a:ea typeface="BIZ UDPゴシック" pitchFamily="50"/>
            </a:endParaRPr>
          </a:p>
          <a:p>
            <a:pPr marL="26352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来場者数：春</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3.2</a:t>
            </a:r>
            <a:r>
              <a:rPr lang="ja-JP" sz="1200" b="0" i="0" u="none" strike="noStrike" kern="1200" cap="none" spc="0" baseline="0" dirty="0">
                <a:uFillTx/>
                <a:latin typeface="BIZ UDPゴシック" pitchFamily="50"/>
                <a:ea typeface="BIZ UDPゴシック" pitchFamily="50"/>
              </a:rPr>
              <a:t>万人夏</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4.5</a:t>
            </a:r>
            <a:r>
              <a:rPr lang="ja-JP" sz="1200" b="0" i="0" u="none" strike="noStrike" kern="1200" cap="none" spc="0" baseline="0" dirty="0">
                <a:uFillTx/>
                <a:latin typeface="BIZ UDPゴシック" pitchFamily="50"/>
                <a:ea typeface="BIZ UDPゴシック" pitchFamily="50"/>
              </a:rPr>
              <a:t>万人秋</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約</a:t>
            </a:r>
            <a:r>
              <a:rPr lang="en-US" sz="1200" b="0" i="0" u="none" strike="noStrike" kern="1200" cap="none" spc="0" baseline="0" dirty="0">
                <a:uFillTx/>
                <a:latin typeface="BIZ UDPゴシック" pitchFamily="50"/>
                <a:ea typeface="BIZ UDPゴシック" pitchFamily="50"/>
              </a:rPr>
              <a:t>6.5</a:t>
            </a:r>
            <a:r>
              <a:rPr lang="ja-JP" sz="1200" b="0" i="0" u="none" strike="noStrike" kern="1200" cap="none" spc="0" baseline="0" dirty="0">
                <a:uFillTx/>
                <a:latin typeface="BIZ UDPゴシック" pitchFamily="50"/>
                <a:ea typeface="BIZ UDPゴシック" pitchFamily="50"/>
              </a:rPr>
              <a:t>万人</a:t>
            </a:r>
            <a:endParaRPr lang="en-US" sz="1200" b="0" i="0" u="none" strike="noStrike" kern="1200" cap="none" spc="0" baseline="0" dirty="0">
              <a:uFillTx/>
              <a:latin typeface="BIZ UDPゴシック" pitchFamily="50"/>
              <a:ea typeface="BIZ UDPゴシック" pitchFamily="50"/>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uFillTx/>
              <a:latin typeface="BIZ UDPゴシック" pitchFamily="50"/>
              <a:ea typeface="BIZ UDPゴシック" pitchFamily="50"/>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▶団体等との連携した物販・飲食の提供や試食</a:t>
            </a:r>
            <a:r>
              <a:rPr lang="en-US" sz="1200" b="1" i="0" u="none" strike="noStrike" kern="1200" cap="none" spc="0" baseline="0" dirty="0">
                <a:uFillTx/>
                <a:latin typeface="BIZ UDPゴシック" pitchFamily="50"/>
                <a:ea typeface="BIZ UDPゴシック" pitchFamily="50"/>
              </a:rPr>
              <a:t>PR</a:t>
            </a:r>
          </a:p>
          <a:p>
            <a:pPr marL="92075" marR="0" lvl="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これまでリーチできなかった料理人団体や海外パビリオンとの新たな関係構築により、大阪や他国の食文化を通じた大阪産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名品の魅力を発信</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大阪ヘルスケアパビリオンでの実施</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・大阪料理会との連携イベント（日程：</a:t>
            </a:r>
            <a:r>
              <a:rPr lang="en-US" sz="1200" b="0" i="0" u="none" strike="noStrike" kern="1200" cap="none" spc="0" baseline="0" dirty="0">
                <a:uFillTx/>
                <a:latin typeface="BIZ UDPゴシック" pitchFamily="50"/>
                <a:ea typeface="BIZ UDPゴシック" pitchFamily="50"/>
              </a:rPr>
              <a:t> 5</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4</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10</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174622" marR="0" lvl="0" indent="-87316"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大阪の食文化を国内外へ発信</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調理実演、トークセッション等</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場所：デモキッチン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・大阪中小企業団体中央会との連携イベント（日程：</a:t>
            </a:r>
            <a:r>
              <a:rPr lang="en-US" sz="1200" b="0" i="0" u="none" strike="noStrike" kern="1200" cap="none" spc="0" baseline="0" dirty="0">
                <a:uFillTx/>
                <a:latin typeface="BIZ UDPゴシック" pitchFamily="50"/>
                <a:ea typeface="BIZ UDPゴシック" pitchFamily="50"/>
              </a:rPr>
              <a:t> 8</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27</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「大阪のええもん！大集合フェスタ</a:t>
            </a:r>
            <a:r>
              <a:rPr lang="en-US" sz="1200" b="0" i="0" u="none" strike="noStrike" kern="1200" cap="none" spc="0" baseline="0" dirty="0">
                <a:uFillTx/>
                <a:latin typeface="BIZ UDPゴシック" pitchFamily="50"/>
                <a:ea typeface="BIZ UDPゴシック" pitchFamily="50"/>
              </a:rPr>
              <a:t>2025</a:t>
            </a:r>
            <a:r>
              <a:rPr lang="ja-JP" sz="1200" b="0" i="0" u="none" strike="noStrike" kern="1200" cap="none" spc="0" baseline="0" dirty="0">
                <a:uFillTx/>
                <a:latin typeface="BIZ UDPゴシック" pitchFamily="50"/>
                <a:ea typeface="BIZ UDPゴシック" pitchFamily="50"/>
              </a:rPr>
              <a:t>～未来につなぐ大阪の伝統・文化～」</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を実施</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場所：リボーンステージ</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・ヨルダンパビリオンとの連携（日程：</a:t>
            </a:r>
            <a:r>
              <a:rPr lang="en-US" sz="1200" b="0" i="0" u="none" strike="noStrike" kern="1200" cap="none" spc="0" baseline="0" dirty="0">
                <a:uFillTx/>
                <a:latin typeface="BIZ UDPゴシック" pitchFamily="50"/>
                <a:ea typeface="BIZ UDPゴシック" pitchFamily="50"/>
              </a:rPr>
              <a:t>9</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a:t>
            </a:r>
            <a:r>
              <a:rPr lang="ja-JP" sz="1200" b="0" i="0" u="none" strike="noStrike" kern="1200" cap="none" spc="0" baseline="0" dirty="0">
                <a:uFillTx/>
                <a:latin typeface="BIZ UDPゴシック" pitchFamily="50"/>
                <a:ea typeface="BIZ UDPゴシック" pitchFamily="50"/>
              </a:rPr>
              <a:t>日、</a:t>
            </a:r>
            <a:r>
              <a:rPr lang="en-US" sz="1200" b="0" i="0" u="none" strike="noStrike" kern="1200" cap="none" spc="0" baseline="0" dirty="0">
                <a:uFillTx/>
                <a:latin typeface="BIZ UDPゴシック" pitchFamily="50"/>
                <a:ea typeface="BIZ UDPゴシック" pitchFamily="50"/>
              </a:rPr>
              <a:t>10</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1</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「ヨルダン料理×大阪産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ザーキフードフェスティバル」（場所：リボーンステージ</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「ヨルダン×大阪産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料理ライブクッキング」</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場所：デモキッチン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uFillTx/>
                <a:latin typeface="BIZ UDPゴシック" pitchFamily="50"/>
                <a:ea typeface="BIZ UDPゴシック" pitchFamily="50"/>
              </a:rPr>
              <a:t>民間パビリオンでの実施</a:t>
            </a:r>
            <a:endParaRPr lang="en-US" sz="1200" b="1"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・木津市場との連携イベント（日程：</a:t>
            </a:r>
            <a:r>
              <a:rPr lang="en-US" sz="1200" b="0" i="0" u="none" strike="noStrike" kern="1200" cap="none" spc="0" baseline="0" dirty="0">
                <a:uFillTx/>
                <a:latin typeface="BIZ UDPゴシック" pitchFamily="50"/>
                <a:ea typeface="BIZ UDPゴシック" pitchFamily="50"/>
              </a:rPr>
              <a:t>6</a:t>
            </a:r>
            <a:r>
              <a:rPr lang="ja-JP" sz="1200" b="0" i="0" u="none" strike="noStrike" kern="1200" cap="none" spc="0" baseline="0" dirty="0">
                <a:uFillTx/>
                <a:latin typeface="BIZ UDPゴシック" pitchFamily="50"/>
                <a:ea typeface="BIZ UDPゴシック" pitchFamily="50"/>
              </a:rPr>
              <a:t>月</a:t>
            </a:r>
            <a:r>
              <a:rPr lang="en-US" sz="1200" b="0" i="0" u="none" strike="noStrike" kern="1200" cap="none" spc="0" baseline="0" dirty="0">
                <a:uFillTx/>
                <a:latin typeface="BIZ UDPゴシック" pitchFamily="50"/>
                <a:ea typeface="BIZ UDPゴシック" pitchFamily="50"/>
              </a:rPr>
              <a:t>25</a:t>
            </a:r>
            <a:r>
              <a:rPr lang="ja-JP" sz="1200" b="0" i="0" u="none" strike="noStrike" kern="1200" cap="none" spc="0" baseline="0" dirty="0">
                <a:uFillTx/>
                <a:latin typeface="BIZ UDPゴシック" pitchFamily="50"/>
                <a:ea typeface="BIZ UDPゴシック" pitchFamily="50"/>
              </a:rPr>
              <a:t>日）</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「オオサカ</a:t>
            </a:r>
            <a:r>
              <a:rPr lang="en-US" sz="1200" b="0" i="0" u="none" strike="noStrike" kern="1200" cap="none" spc="0" baseline="0" dirty="0">
                <a:uFillTx/>
                <a:latin typeface="BIZ UDPゴシック" pitchFamily="50"/>
                <a:ea typeface="BIZ UDPゴシック" pitchFamily="50"/>
              </a:rPr>
              <a:t> </a:t>
            </a:r>
            <a:r>
              <a:rPr lang="en-US" sz="1200" b="0" i="0" u="none" strike="noStrike" kern="1200" cap="none" spc="0" baseline="0" dirty="0" err="1">
                <a:uFillTx/>
                <a:latin typeface="BIZ UDPゴシック" pitchFamily="50"/>
                <a:ea typeface="BIZ UDPゴシック" pitchFamily="50"/>
              </a:rPr>
              <a:t>Kizu</a:t>
            </a:r>
            <a:r>
              <a:rPr lang="ja-JP" sz="1200" b="0" i="0" u="none" strike="noStrike" kern="1200" cap="none" spc="0" baseline="0" dirty="0">
                <a:uFillTx/>
                <a:latin typeface="BIZ UDPゴシック" pitchFamily="50"/>
                <a:ea typeface="BIZ UDPゴシック" pitchFamily="50"/>
              </a:rPr>
              <a:t>なイチバ」泉州水なす・デラウェア試食</a:t>
            </a:r>
            <a:r>
              <a:rPr lang="en-US" sz="1200" b="0" i="0" u="none" strike="noStrike" kern="1200" cap="none" spc="0" baseline="0" dirty="0">
                <a:uFillTx/>
                <a:latin typeface="BIZ UDPゴシック" pitchFamily="50"/>
                <a:ea typeface="BIZ UDPゴシック" pitchFamily="50"/>
              </a:rPr>
              <a:t>PR (</a:t>
            </a:r>
            <a:r>
              <a:rPr lang="ja-JP" sz="1200" b="0" i="0" u="none" strike="noStrike" kern="1200" cap="none" spc="0" baseline="0" dirty="0">
                <a:uFillTx/>
                <a:latin typeface="BIZ UDPゴシック" pitchFamily="50"/>
                <a:ea typeface="BIZ UDPゴシック" pitchFamily="50"/>
              </a:rPr>
              <a:t>場所：</a:t>
            </a:r>
            <a:r>
              <a:rPr lang="en-US" sz="1200" b="0" i="0" u="none" strike="noStrike" kern="1200" cap="none" spc="0" baseline="0" dirty="0">
                <a:uFillTx/>
                <a:latin typeface="BIZ UDPゴシック" pitchFamily="50"/>
                <a:ea typeface="BIZ UDPゴシック" pitchFamily="50"/>
              </a:rPr>
              <a:t>ORA</a:t>
            </a:r>
            <a:r>
              <a:rPr lang="ja-JP" sz="1200" b="0" i="0" u="none" strike="noStrike" kern="1200" cap="none" spc="0" baseline="0" dirty="0">
                <a:uFillTx/>
                <a:latin typeface="BIZ UDPゴシック" pitchFamily="50"/>
                <a:ea typeface="BIZ UDPゴシック" pitchFamily="50"/>
              </a:rPr>
              <a:t>パビリオン</a:t>
            </a:r>
            <a:r>
              <a:rPr lang="en-US" sz="1200" b="0" i="0" u="none" strike="noStrike" kern="1200" cap="none" spc="0" baseline="0" dirty="0">
                <a:uFillTx/>
                <a:latin typeface="BIZ UDPゴシック" pitchFamily="50"/>
                <a:ea typeface="BIZ UDPゴシック" pitchFamily="50"/>
              </a:rPr>
              <a:t>)</a:t>
            </a: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a:t>
            </a:r>
            <a:r>
              <a:rPr lang="en-US" sz="1200" b="0" i="0" u="none" strike="noStrike" kern="1200" cap="none" spc="0" baseline="0" dirty="0">
                <a:uFillTx/>
                <a:latin typeface="BIZ UDPゴシック" pitchFamily="50"/>
                <a:ea typeface="BIZ UDPゴシック" pitchFamily="50"/>
              </a:rPr>
              <a:t> </a:t>
            </a:r>
            <a:r>
              <a:rPr lang="ja-JP" sz="1200" b="0" i="0" u="none" strike="noStrike" kern="1200" cap="none" spc="0" baseline="0" dirty="0">
                <a:uFillTx/>
                <a:latin typeface="BIZ UDPゴシック" pitchFamily="50"/>
                <a:ea typeface="BIZ UDPゴシック" pitchFamily="50"/>
              </a:rPr>
              <a:t>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名品の会との連携（日程：万博期間中）</a:t>
            </a:r>
            <a:endParaRPr lang="en-US" sz="1200" b="0" i="0" u="none" strike="noStrike" kern="1200" cap="none" spc="0" baseline="0" dirty="0">
              <a:uFillTx/>
              <a:latin typeface="BIZ UDPゴシック" pitchFamily="50"/>
              <a:ea typeface="BIZ UDPゴシック" pitchFamily="50"/>
            </a:endParaRPr>
          </a:p>
          <a:p>
            <a:pPr marL="87316"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BIZ UDPゴシック" pitchFamily="50"/>
                <a:ea typeface="BIZ UDPゴシック" pitchFamily="50"/>
              </a:rPr>
              <a:t>　大阪産</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もん</a:t>
            </a:r>
            <a:r>
              <a:rPr lang="en-US" sz="1200" b="0" i="0" u="none" strike="noStrike" kern="1200" cap="none" spc="0" baseline="0" dirty="0">
                <a:uFillTx/>
                <a:latin typeface="BIZ UDPゴシック" pitchFamily="50"/>
                <a:ea typeface="BIZ UDPゴシック" pitchFamily="50"/>
              </a:rPr>
              <a:t>)</a:t>
            </a:r>
            <a:r>
              <a:rPr lang="ja-JP" sz="1200" b="0" i="0" u="none" strike="noStrike" kern="1200" cap="none" spc="0" baseline="0" dirty="0">
                <a:uFillTx/>
                <a:latin typeface="BIZ UDPゴシック" pitchFamily="50"/>
                <a:ea typeface="BIZ UDPゴシック" pitchFamily="50"/>
              </a:rPr>
              <a:t>名品の</a:t>
            </a:r>
            <a:r>
              <a:rPr lang="en-US" sz="1200" b="0" i="0" u="none" strike="noStrike" kern="1200" cap="none" spc="0" baseline="0" dirty="0">
                <a:uFillTx/>
                <a:latin typeface="BIZ UDPゴシック" pitchFamily="50"/>
                <a:ea typeface="BIZ UDPゴシック" pitchFamily="50"/>
              </a:rPr>
              <a:t>PR</a:t>
            </a:r>
            <a:r>
              <a:rPr lang="ja-JP" sz="1200" b="0" i="0" u="none" strike="noStrike" kern="1200" cap="none" spc="0" baseline="0" dirty="0">
                <a:uFillTx/>
                <a:latin typeface="BIZ UDPゴシック" pitchFamily="50"/>
                <a:ea typeface="BIZ UDPゴシック" pitchFamily="50"/>
              </a:rPr>
              <a:t>を実施（場所：</a:t>
            </a:r>
            <a:r>
              <a:rPr lang="en-US" sz="1200" b="0" i="0" u="none" strike="noStrike" kern="1200" cap="none" spc="0" baseline="0" dirty="0">
                <a:uFillTx/>
                <a:latin typeface="BIZ UDPゴシック" pitchFamily="50"/>
                <a:ea typeface="BIZ UDPゴシック" pitchFamily="50"/>
              </a:rPr>
              <a:t> JAPAN</a:t>
            </a:r>
            <a:r>
              <a:rPr lang="ja-JP" sz="1200" b="0" i="0" u="none" strike="noStrike" kern="1200" cap="none" spc="0" baseline="0" dirty="0">
                <a:uFillTx/>
                <a:latin typeface="BIZ UDPゴシック" pitchFamily="50"/>
                <a:ea typeface="BIZ UDPゴシック" pitchFamily="50"/>
              </a:rPr>
              <a:t>マルシェ）</a:t>
            </a:r>
            <a:endParaRPr lang="en-US" sz="1200" b="0" i="0" u="none" strike="noStrike" kern="1200" cap="none" spc="0" baseline="0" dirty="0">
              <a:uFillTx/>
              <a:latin typeface="BIZ UDPゴシック" pitchFamily="50"/>
              <a:ea typeface="BIZ UDPゴシック" pitchFamily="50"/>
            </a:endParaRPr>
          </a:p>
        </p:txBody>
      </p:sp>
    </p:spTree>
    <p:extLst>
      <p:ext uri="{BB962C8B-B14F-4D97-AF65-F5344CB8AC3E}">
        <p14:creationId xmlns:p14="http://schemas.microsoft.com/office/powerpoint/2010/main" val="268076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多様な都市魅力の創出･発信（食と農）　</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105524" y="773812"/>
            <a:ext cx="6695338" cy="6432530"/>
          </a:xfrm>
          <a:prstGeom prst="rect">
            <a:avLst/>
          </a:prstGeom>
          <a:noFill/>
        </p:spPr>
        <p:txBody>
          <a:bodyPr wrap="square">
            <a:spAutoFit/>
          </a:bodyPr>
          <a:lstStyle/>
          <a:p>
            <a:r>
              <a:rPr kumimoji="1" lang="en-US" altLang="ja-JP" sz="1200" b="1" dirty="0">
                <a:latin typeface="BIZ UDPゴシック" panose="020B0400000000000000" pitchFamily="50" charset="-128"/>
                <a:ea typeface="BIZ UDPゴシック" panose="020B0400000000000000" pitchFamily="50" charset="-128"/>
              </a:rPr>
              <a:t>【</a:t>
            </a:r>
            <a:r>
              <a:rPr kumimoji="1" lang="ja-JP" altLang="en-US" sz="1200" b="1" dirty="0">
                <a:latin typeface="BIZ UDPゴシック" panose="020B0400000000000000" pitchFamily="50" charset="-128"/>
                <a:ea typeface="BIZ UDPゴシック" panose="020B0400000000000000" pitchFamily="50" charset="-128"/>
              </a:rPr>
              <a:t>万博会場外</a:t>
            </a:r>
            <a:r>
              <a:rPr kumimoji="1" lang="en-US" altLang="ja-JP" sz="1200" b="1" dirty="0">
                <a:latin typeface="BIZ UDPゴシック" panose="020B0400000000000000" pitchFamily="50" charset="-128"/>
                <a:ea typeface="BIZ UDPゴシック" panose="020B0400000000000000" pitchFamily="50" charset="-128"/>
              </a:rPr>
              <a:t>】</a:t>
            </a:r>
          </a:p>
          <a:p>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大阪産</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もん</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デジタルスタンプラリー</a:t>
            </a:r>
            <a:endParaRPr lang="en-US" altLang="ja-JP" sz="1200" b="1" dirty="0">
              <a:latin typeface="BIZ UDPゴシック" panose="020B0400000000000000" pitchFamily="50" charset="-128"/>
              <a:ea typeface="BIZ UDPゴシック" panose="020B0400000000000000" pitchFamily="50" charset="-128"/>
            </a:endParaRPr>
          </a:p>
          <a:p>
            <a:pPr marL="92075"/>
            <a:r>
              <a:rPr lang="ja-JP" altLang="en-US" sz="1200" dirty="0">
                <a:latin typeface="BIZ UDPゴシック" panose="020B0400000000000000" pitchFamily="50" charset="-128"/>
                <a:ea typeface="BIZ UDPゴシック" panose="020B0400000000000000" pitchFamily="50" charset="-128"/>
              </a:rPr>
              <a:t>・万博会期中に府内４ヵ所（</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コース）で旬のフルーツ等のスポットを巡るスタンプラリーを実施</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参加者数：</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コース延べ</a:t>
            </a:r>
            <a:r>
              <a:rPr lang="en-US" altLang="ja-JP" sz="1200" dirty="0">
                <a:latin typeface="BIZ UDPゴシック" panose="020B0400000000000000" pitchFamily="50" charset="-128"/>
                <a:ea typeface="BIZ UDPゴシック" panose="020B0400000000000000" pitchFamily="50" charset="-128"/>
              </a:rPr>
              <a:t>4,706</a:t>
            </a:r>
            <a:r>
              <a:rPr lang="ja-JP" altLang="en-US" sz="1200" dirty="0">
                <a:latin typeface="BIZ UDPゴシック" panose="020B0400000000000000" pitchFamily="50" charset="-128"/>
                <a:ea typeface="BIZ UDPゴシック" panose="020B0400000000000000" pitchFamily="50" charset="-128"/>
              </a:rPr>
              <a:t>名がスポットを訪問</a:t>
            </a:r>
            <a:endParaRPr lang="en-US" altLang="ja-JP" sz="1200" dirty="0">
              <a:latin typeface="BIZ UDPゴシック" panose="020B0400000000000000" pitchFamily="50" charset="-128"/>
              <a:ea typeface="BIZ UDPゴシック" panose="020B0400000000000000" pitchFamily="50" charset="-128"/>
            </a:endParaRPr>
          </a:p>
          <a:p>
            <a:pPr marL="2057400" indent="-1793875"/>
            <a:r>
              <a:rPr lang="ja-JP" altLang="en-US" sz="1200" dirty="0">
                <a:latin typeface="BIZ UDPゴシック" panose="020B0400000000000000" pitchFamily="50" charset="-128"/>
                <a:ea typeface="BIZ UDPゴシック" panose="020B0400000000000000" pitchFamily="50" charset="-128"/>
              </a:rPr>
              <a:t>参加者の意見：「食の都大阪らしい、魅力と食べ物を再発見できる旅ができた」</a:t>
            </a:r>
            <a:endParaRPr lang="en-US" altLang="ja-JP" sz="1200" dirty="0">
              <a:latin typeface="BIZ UDPゴシック" panose="020B0400000000000000" pitchFamily="50" charset="-128"/>
              <a:ea typeface="BIZ UDPゴシック" panose="020B0400000000000000" pitchFamily="50" charset="-128"/>
            </a:endParaRPr>
          </a:p>
          <a:p>
            <a:endParaRPr lang="ja-JP" altLang="en-US" sz="700"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▶大阪オリジナルぶどう「虹の雫」初売りイベント</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・阪神梅田本店で虹の雫の初売りを実施、</a:t>
            </a:r>
            <a:r>
              <a:rPr lang="en-US" altLang="ja-JP" sz="1200" dirty="0">
                <a:latin typeface="BIZ UDPゴシック" panose="020B0400000000000000" pitchFamily="50" charset="-128"/>
                <a:ea typeface="BIZ UDPゴシック" panose="020B0400000000000000" pitchFamily="50" charset="-128"/>
              </a:rPr>
              <a:t>100</a:t>
            </a:r>
            <a:r>
              <a:rPr lang="ja-JP" altLang="en-US" sz="1200" dirty="0">
                <a:latin typeface="BIZ UDPゴシック" panose="020B0400000000000000" pitchFamily="50" charset="-128"/>
                <a:ea typeface="BIZ UDPゴシック" panose="020B0400000000000000" pitchFamily="50" charset="-128"/>
              </a:rPr>
              <a:t>名以上が来場し</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分で</a:t>
            </a:r>
            <a:r>
              <a:rPr lang="en-US" altLang="ja-JP" sz="1200" dirty="0">
                <a:latin typeface="BIZ UDPゴシック" panose="020B0400000000000000" pitchFamily="50" charset="-128"/>
                <a:ea typeface="BIZ UDPゴシック" panose="020B0400000000000000" pitchFamily="50" charset="-128"/>
              </a:rPr>
              <a:t>70</a:t>
            </a:r>
            <a:r>
              <a:rPr lang="ja-JP" altLang="en-US" sz="1200" dirty="0">
                <a:latin typeface="BIZ UDPゴシック" panose="020B0400000000000000" pitchFamily="50" charset="-128"/>
                <a:ea typeface="BIZ UDPゴシック" panose="020B0400000000000000" pitchFamily="50" charset="-128"/>
              </a:rPr>
              <a:t>房が完売</a:t>
            </a:r>
            <a:endParaRPr lang="en-US" altLang="ja-JP" sz="1200" dirty="0">
              <a:latin typeface="BIZ UDPゴシック" panose="020B0400000000000000" pitchFamily="50" charset="-128"/>
              <a:ea typeface="BIZ UDPゴシック" panose="020B0400000000000000" pitchFamily="50" charset="-128"/>
            </a:endParaRPr>
          </a:p>
          <a:p>
            <a:r>
              <a:rPr kumimoji="1" lang="ja-JP" altLang="en-US" sz="1200" b="1" dirty="0">
                <a:latin typeface="BIZ UDPゴシック" panose="020B0400000000000000" pitchFamily="50" charset="-128"/>
                <a:ea typeface="BIZ UDPゴシック" panose="020B0400000000000000" pitchFamily="50" charset="-128"/>
              </a:rPr>
              <a:t>▶「き」っと「く」せに「な」る泉州きくなフェア</a:t>
            </a:r>
            <a:r>
              <a:rPr kumimoji="1" lang="en-US" altLang="ja-JP" sz="1200" b="1" dirty="0">
                <a:latin typeface="BIZ UDPゴシック" panose="020B0400000000000000" pitchFamily="50" charset="-128"/>
                <a:ea typeface="BIZ UDPゴシック" panose="020B0400000000000000" pitchFamily="50" charset="-128"/>
              </a:rPr>
              <a:t>2025</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・新梅田食道街での特別メニュー提供（８店舗）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キリンビールと連携した試食会開催（約１５０名来場）</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・府内スーパーでの特別販売（サンプラザ、アプロ計３７店舗）</a:t>
            </a:r>
          </a:p>
          <a:p>
            <a:endParaRPr lang="ja-JP" altLang="en-US" sz="700" dirty="0">
              <a:latin typeface="BIZ UDPゴシック" panose="020B0400000000000000" pitchFamily="50" charset="-128"/>
              <a:ea typeface="BIZ UDPゴシック" panose="020B0400000000000000" pitchFamily="50" charset="-128"/>
            </a:endParaRPr>
          </a:p>
          <a:p>
            <a:pPr>
              <a:tabLst>
                <a:tab pos="1885950" algn="l"/>
              </a:tabLst>
            </a:pPr>
            <a:r>
              <a:rPr lang="ja-JP" altLang="en-US" sz="1200" b="1" dirty="0">
                <a:latin typeface="BIZ UDPゴシック" panose="020B0400000000000000" pitchFamily="50" charset="-128"/>
                <a:ea typeface="BIZ UDPゴシック" panose="020B0400000000000000" pitchFamily="50" charset="-128"/>
              </a:rPr>
              <a:t>▶農空間訪問ツアー</a:t>
            </a:r>
            <a:endParaRPr kumimoji="1" lang="en-US" altLang="ja-JP" sz="1200" b="1"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・生産地を訪問し、生産者の想いや地域の魅力を体感するツアーを６地区計７回開催</a:t>
            </a:r>
            <a:endParaRPr kumimoji="1" lang="en-US" altLang="ja-JP" sz="1200" strike="sngStrike"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参加者数：計</a:t>
            </a:r>
            <a:r>
              <a:rPr lang="en-US" altLang="ja-JP" sz="1200" dirty="0">
                <a:latin typeface="BIZ UDPゴシック" panose="020B0400000000000000" pitchFamily="50" charset="-128"/>
                <a:ea typeface="BIZ UDPゴシック" panose="020B0400000000000000" pitchFamily="50" charset="-128"/>
              </a:rPr>
              <a:t>64</a:t>
            </a:r>
            <a:r>
              <a:rPr lang="ja-JP" altLang="en-US" sz="1200" dirty="0">
                <a:latin typeface="BIZ UDPゴシック" panose="020B0400000000000000" pitchFamily="50" charset="-128"/>
                <a:ea typeface="BIZ UDPゴシック" panose="020B0400000000000000" pitchFamily="50" charset="-128"/>
              </a:rPr>
              <a:t>人（</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地区計</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回）</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参加者の意見：「生産者と交流ができ、農業への理解を深めることができた」</a:t>
            </a:r>
            <a:endParaRPr lang="en-US" altLang="ja-JP" sz="1200" dirty="0">
              <a:latin typeface="BIZ UDPゴシック" panose="020B0400000000000000" pitchFamily="50" charset="-128"/>
              <a:ea typeface="BIZ UDPゴシック" panose="020B0400000000000000" pitchFamily="50" charset="-128"/>
            </a:endParaRPr>
          </a:p>
          <a:p>
            <a:pPr marL="1249363"/>
            <a:r>
              <a:rPr lang="ja-JP" altLang="en-US" sz="1200" dirty="0">
                <a:latin typeface="BIZ UDPゴシック" panose="020B0400000000000000" pitchFamily="50" charset="-128"/>
                <a:ea typeface="BIZ UDPゴシック" panose="020B0400000000000000" pitchFamily="50" charset="-128"/>
              </a:rPr>
              <a:t>「農業のことだけでなく、その地域の魅力も同時に知ることができた」</a:t>
            </a:r>
            <a:endParaRPr lang="en-US" altLang="ja-JP" sz="1200" dirty="0">
              <a:latin typeface="BIZ UDPゴシック" panose="020B0400000000000000" pitchFamily="50" charset="-128"/>
              <a:ea typeface="BIZ UDPゴシック" panose="020B0400000000000000" pitchFamily="50" charset="-128"/>
            </a:endParaRPr>
          </a:p>
          <a:p>
            <a:pPr marL="1249363"/>
            <a:endParaRPr lang="en-US" altLang="ja-JP" sz="700"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▶情報発信による府内周遊促進</a:t>
            </a:r>
            <a:endParaRPr lang="en-US" altLang="ja-JP" sz="1200" b="1"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・地元食材を食べられる・買える・体験できる店舗等の情報を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デジタルマップ「おおさかもんマップ」に掲載及び主要駅等での掲出</a:t>
            </a:r>
            <a:endParaRPr lang="en-US" altLang="ja-JP" sz="1200"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　（実績：</a:t>
            </a:r>
            <a:r>
              <a:rPr lang="en-US" altLang="ja-JP" sz="1200" dirty="0">
                <a:latin typeface="BIZ UDPゴシック" panose="020B0400000000000000" pitchFamily="50" charset="-128"/>
                <a:ea typeface="BIZ UDPゴシック" panose="020B0400000000000000" pitchFamily="50" charset="-128"/>
              </a:rPr>
              <a:t>51</a:t>
            </a:r>
            <a:r>
              <a:rPr lang="ja-JP" altLang="en-US" sz="1200" dirty="0">
                <a:latin typeface="BIZ UDPゴシック" panose="020B0400000000000000" pitchFamily="50" charset="-128"/>
                <a:ea typeface="BIZ UDPゴシック" panose="020B0400000000000000" pitchFamily="50" charset="-128"/>
              </a:rPr>
              <a:t>ヵ所設置　おおさかもんマップアクセス約</a:t>
            </a:r>
            <a:r>
              <a:rPr lang="en-US" altLang="ja-JP" sz="1200" dirty="0">
                <a:latin typeface="BIZ UDPゴシック" panose="020B0400000000000000" pitchFamily="50" charset="-128"/>
                <a:ea typeface="BIZ UDPゴシック" panose="020B0400000000000000" pitchFamily="50" charset="-128"/>
              </a:rPr>
              <a:t>17</a:t>
            </a:r>
            <a:r>
              <a:rPr lang="ja-JP" altLang="en-US" sz="1200" dirty="0">
                <a:latin typeface="BIZ UDPゴシック" panose="020B0400000000000000" pitchFamily="50" charset="-128"/>
                <a:ea typeface="BIZ UDPゴシック" panose="020B0400000000000000" pitchFamily="50" charset="-128"/>
              </a:rPr>
              <a:t>万（令和</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11</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日時点））</a:t>
            </a:r>
            <a:endParaRPr lang="en-US" altLang="ja-JP" sz="1200" dirty="0">
              <a:latin typeface="BIZ UDPゴシック" panose="020B0400000000000000" pitchFamily="50" charset="-128"/>
              <a:ea typeface="BIZ UDPゴシック" panose="020B0400000000000000" pitchFamily="50" charset="-128"/>
            </a:endParaRPr>
          </a:p>
          <a:p>
            <a:pPr marL="177800" indent="-85725"/>
            <a:r>
              <a:rPr lang="ja-JP" altLang="en-US" sz="1200" dirty="0">
                <a:latin typeface="BIZ UDPゴシック" panose="020B0400000000000000" pitchFamily="50" charset="-128"/>
                <a:ea typeface="BIZ UDPゴシック" panose="020B0400000000000000" pitchFamily="50" charset="-128"/>
              </a:rPr>
              <a:t>・飲食店へのステッカー配布、買える・体験施設等へののぼり配布により</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府内一体的な大阪産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の見える化を促進</a:t>
            </a:r>
            <a:endParaRPr lang="en-US" altLang="ja-JP" sz="1200" dirty="0">
              <a:latin typeface="BIZ UDPゴシック" panose="020B0400000000000000" pitchFamily="50" charset="-128"/>
              <a:ea typeface="BIZ UDPゴシック" panose="020B0400000000000000" pitchFamily="50" charset="-128"/>
            </a:endParaRPr>
          </a:p>
          <a:p>
            <a:pPr marL="85725" indent="-171450"/>
            <a:endParaRPr lang="en-US" altLang="ja-JP" sz="700"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▶「関西国際空港でのプロモーション」</a:t>
            </a:r>
            <a:endParaRPr lang="en-US" altLang="ja-JP" sz="1200" b="1"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国内外からの来阪者を対象に大阪産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名品</a:t>
            </a:r>
            <a:r>
              <a:rPr lang="en-US" altLang="ja-JP" sz="1200" dirty="0">
                <a:latin typeface="BIZ UDPゴシック" panose="020B0400000000000000" pitchFamily="50" charset="-128"/>
                <a:ea typeface="BIZ UDPゴシック" panose="020B0400000000000000" pitchFamily="50" charset="-128"/>
              </a:rPr>
              <a:t>PR</a:t>
            </a:r>
            <a:r>
              <a:rPr lang="ja-JP" altLang="en-US" sz="1200" dirty="0">
                <a:latin typeface="BIZ UDPゴシック" panose="020B0400000000000000" pitchFamily="50" charset="-128"/>
                <a:ea typeface="BIZ UDPゴシック" panose="020B0400000000000000" pitchFamily="50" charset="-128"/>
              </a:rPr>
              <a:t>イベントの実施</a:t>
            </a:r>
          </a:p>
          <a:p>
            <a:pPr marL="360000" indent="-444500"/>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12</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　　　場所：関西国際空港</a:t>
            </a:r>
            <a:endParaRPr lang="en-US" altLang="ja-JP" sz="1200" dirty="0">
              <a:latin typeface="BIZ UDPゴシック" panose="020B0400000000000000" pitchFamily="50" charset="-128"/>
              <a:ea typeface="BIZ UDPゴシック" panose="020B0400000000000000" pitchFamily="50" charset="-128"/>
            </a:endParaRPr>
          </a:p>
          <a:p>
            <a:pPr marL="360000" indent="-444500"/>
            <a:endParaRPr lang="en-US" altLang="ja-JP" sz="700" b="1" dirty="0">
              <a:latin typeface="BIZ UDPゴシック" panose="020B0400000000000000" pitchFamily="50" charset="-128"/>
              <a:ea typeface="BIZ UDPゴシック" panose="020B0400000000000000" pitchFamily="50" charset="-128"/>
            </a:endParaRPr>
          </a:p>
          <a:p>
            <a:pPr marL="360000" indent="-444500"/>
            <a:r>
              <a:rPr lang="ja-JP" altLang="en-US" sz="1200" b="1" dirty="0">
                <a:latin typeface="BIZ UDPゴシック" panose="020B0400000000000000" pitchFamily="50" charset="-128"/>
                <a:ea typeface="BIZ UDPゴシック" panose="020B0400000000000000" pitchFamily="50" charset="-128"/>
              </a:rPr>
              <a:t>▶集客力の高い場所でのイベント実施</a:t>
            </a:r>
            <a:endParaRPr lang="en-US" altLang="ja-JP" sz="1200" b="1" dirty="0">
              <a:latin typeface="BIZ UDPゴシック" panose="020B0400000000000000" pitchFamily="50" charset="-128"/>
              <a:ea typeface="BIZ UDPゴシック" panose="020B0400000000000000" pitchFamily="50" charset="-128"/>
            </a:endParaRPr>
          </a:p>
          <a:p>
            <a:pPr marL="182563" indent="-90488"/>
            <a:r>
              <a:rPr lang="ja-JP" altLang="en-US" sz="1200" dirty="0">
                <a:latin typeface="BIZ UDPゴシック" panose="020B0400000000000000" pitchFamily="50" charset="-128"/>
                <a:ea typeface="BIZ UDPゴシック" panose="020B0400000000000000" pitchFamily="50" charset="-128"/>
              </a:rPr>
              <a:t>・万博の機運醸成を図るとともに、大阪産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・大阪産</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もん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名品の料理の提供、ステージコンテンツ等を通じた情報発信等により、認知度向上、産地への誘客及び府内周遊のきっかけを創出</a:t>
            </a:r>
            <a:endParaRPr lang="en-US" altLang="ja-JP" sz="1200" dirty="0">
              <a:latin typeface="BIZ UDPゴシック" panose="020B0400000000000000" pitchFamily="50" charset="-128"/>
              <a:ea typeface="BIZ UDPゴシック" panose="020B0400000000000000" pitchFamily="50" charset="-128"/>
            </a:endParaRPr>
          </a:p>
          <a:p>
            <a:pPr marL="182563" indent="-90488"/>
            <a:r>
              <a:rPr lang="ja-JP" altLang="en-US" sz="1200" b="1" dirty="0">
                <a:latin typeface="BIZ UDPゴシック" panose="020B0400000000000000" pitchFamily="50" charset="-128"/>
                <a:ea typeface="BIZ UDPゴシック" panose="020B0400000000000000" pitchFamily="50" charset="-128"/>
              </a:rPr>
              <a:t>　「大阪産</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もん</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マルシェ～</a:t>
            </a:r>
            <a:r>
              <a:rPr lang="en-US" altLang="ja-JP" sz="1200" b="1" dirty="0">
                <a:latin typeface="BIZ UDPゴシック" panose="020B0400000000000000" pitchFamily="50" charset="-128"/>
                <a:ea typeface="BIZ UDPゴシック" panose="020B0400000000000000" pitchFamily="50" charset="-128"/>
              </a:rPr>
              <a:t>Link to EXPO 2025</a:t>
            </a:r>
            <a:r>
              <a:rPr lang="ja-JP" altLang="en-US" sz="1200" b="1" dirty="0">
                <a:latin typeface="BIZ UDPゴシック" panose="020B0400000000000000" pitchFamily="50" charset="-128"/>
                <a:ea typeface="BIZ UDPゴシック" panose="020B0400000000000000" pitchFamily="50" charset="-128"/>
              </a:rPr>
              <a:t>～」</a:t>
            </a:r>
            <a:endParaRPr lang="en-US" altLang="ja-JP" sz="1200" b="1"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日程：５月</a:t>
            </a:r>
            <a:r>
              <a:rPr lang="en-US" altLang="ja-JP" sz="1200" dirty="0">
                <a:latin typeface="BIZ UDPゴシック" panose="020B0400000000000000" pitchFamily="50" charset="-128"/>
                <a:ea typeface="BIZ UDPゴシック" panose="020B0400000000000000" pitchFamily="50" charset="-128"/>
              </a:rPr>
              <a:t>24</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25</a:t>
            </a:r>
            <a:r>
              <a:rPr lang="ja-JP" altLang="en-US" sz="1200" dirty="0">
                <a:latin typeface="BIZ UDPゴシック" panose="020B0400000000000000" pitchFamily="50" charset="-128"/>
                <a:ea typeface="BIZ UDPゴシック" panose="020B0400000000000000" pitchFamily="50" charset="-128"/>
              </a:rPr>
              <a:t>日　　場所：グラングリーン大阪 </a:t>
            </a:r>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ロートハートスクエアうめきた他</a:t>
            </a:r>
            <a:endParaRPr lang="en-US" altLang="ja-JP" sz="1200" dirty="0">
              <a:latin typeface="BIZ UDPゴシック" panose="020B0400000000000000" pitchFamily="50" charset="-128"/>
              <a:ea typeface="BIZ UDPゴシック" panose="020B0400000000000000" pitchFamily="50" charset="-128"/>
            </a:endParaRPr>
          </a:p>
          <a:p>
            <a:pPr marL="263525"/>
            <a:r>
              <a:rPr lang="ja-JP" altLang="en-US" sz="1200" dirty="0">
                <a:latin typeface="BIZ UDPゴシック" panose="020B0400000000000000" pitchFamily="50" charset="-128"/>
                <a:ea typeface="BIZ UDPゴシック" panose="020B0400000000000000" pitchFamily="50" charset="-128"/>
              </a:rPr>
              <a:t>来場者数：</a:t>
            </a:r>
            <a:r>
              <a:rPr lang="en-US" altLang="ja-JP" sz="1200" dirty="0">
                <a:latin typeface="BIZ UDPゴシック" panose="020B0400000000000000" pitchFamily="50" charset="-128"/>
                <a:ea typeface="BIZ UDPゴシック" panose="020B0400000000000000" pitchFamily="50" charset="-128"/>
              </a:rPr>
              <a:t>17,652</a:t>
            </a:r>
            <a:r>
              <a:rPr lang="ja-JP" altLang="en-US" sz="1200" dirty="0">
                <a:latin typeface="BIZ UDPゴシック" panose="020B0400000000000000" pitchFamily="50" charset="-128"/>
                <a:ea typeface="BIZ UDPゴシック" panose="020B0400000000000000" pitchFamily="50" charset="-128"/>
              </a:rPr>
              <a:t>名（２日間）</a:t>
            </a:r>
            <a:endParaRPr lang="en-US" altLang="ja-JP" sz="1200"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食と農（大阪産（もん）・農空間）</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A76A836A-5AD5-4F5F-B682-16B087EBD161}"/>
              </a:ext>
            </a:extLst>
          </p:cNvPr>
          <p:cNvSpPr/>
          <p:nvPr/>
        </p:nvSpPr>
        <p:spPr>
          <a:xfrm>
            <a:off x="6912075" y="3358842"/>
            <a:ext cx="2627350" cy="2505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農空間訪問ツアーの実施</a:t>
            </a:r>
          </a:p>
        </p:txBody>
      </p:sp>
      <p:pic>
        <p:nvPicPr>
          <p:cNvPr id="18" name="図 17">
            <a:extLst>
              <a:ext uri="{FF2B5EF4-FFF2-40B4-BE49-F238E27FC236}">
                <a16:creationId xmlns:a16="http://schemas.microsoft.com/office/drawing/2014/main" id="{7EB3903B-8807-41D9-90AC-FCD3A6B021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2913" y="620005"/>
            <a:ext cx="1634831" cy="1215032"/>
          </a:xfrm>
          <a:prstGeom prst="rect">
            <a:avLst/>
          </a:prstGeom>
        </p:spPr>
      </p:pic>
      <p:pic>
        <p:nvPicPr>
          <p:cNvPr id="19" name="図 18">
            <a:extLst>
              <a:ext uri="{FF2B5EF4-FFF2-40B4-BE49-F238E27FC236}">
                <a16:creationId xmlns:a16="http://schemas.microsoft.com/office/drawing/2014/main" id="{E2456F76-3378-4338-9BC0-D360958A114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249378" y="620005"/>
            <a:ext cx="1708485" cy="1215031"/>
          </a:xfrm>
          <a:prstGeom prst="rect">
            <a:avLst/>
          </a:prstGeom>
        </p:spPr>
      </p:pic>
      <p:sp>
        <p:nvSpPr>
          <p:cNvPr id="29" name="正方形/長方形 28">
            <a:extLst>
              <a:ext uri="{FF2B5EF4-FFF2-40B4-BE49-F238E27FC236}">
                <a16:creationId xmlns:a16="http://schemas.microsoft.com/office/drawing/2014/main" id="{DDAC93CE-0442-455A-8292-35740B4BA631}"/>
              </a:ext>
            </a:extLst>
          </p:cNvPr>
          <p:cNvSpPr/>
          <p:nvPr/>
        </p:nvSpPr>
        <p:spPr>
          <a:xfrm>
            <a:off x="6341756" y="1749214"/>
            <a:ext cx="2037144" cy="50219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大阪産</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もん</a:t>
            </a:r>
            <a:r>
              <a:rPr lang="en-US" altLang="ja-JP" sz="1000" dirty="0">
                <a:latin typeface="BIZ UDPゴシック" panose="020B0400000000000000" pitchFamily="50" charset="-128"/>
                <a:ea typeface="BIZ UDPゴシック" panose="020B0400000000000000" pitchFamily="50" charset="-128"/>
              </a:rPr>
              <a:t>)</a:t>
            </a:r>
          </a:p>
          <a:p>
            <a:pPr algn="ctr"/>
            <a:r>
              <a:rPr lang="ja-JP" altLang="en-US" sz="1000" dirty="0">
                <a:latin typeface="BIZ UDPゴシック" panose="020B0400000000000000" pitchFamily="50" charset="-128"/>
                <a:ea typeface="BIZ UDPゴシック" panose="020B0400000000000000" pitchFamily="50" charset="-128"/>
              </a:rPr>
              <a:t>デジタルスタンプラリー</a:t>
            </a:r>
          </a:p>
        </p:txBody>
      </p:sp>
      <p:sp>
        <p:nvSpPr>
          <p:cNvPr id="30" name="正方形/長方形 29">
            <a:extLst>
              <a:ext uri="{FF2B5EF4-FFF2-40B4-BE49-F238E27FC236}">
                <a16:creationId xmlns:a16="http://schemas.microsoft.com/office/drawing/2014/main" id="{350FFF92-6197-40A8-821B-1F0512055521}"/>
              </a:ext>
            </a:extLst>
          </p:cNvPr>
          <p:cNvSpPr/>
          <p:nvPr/>
        </p:nvSpPr>
        <p:spPr>
          <a:xfrm>
            <a:off x="8225750" y="1743437"/>
            <a:ext cx="1755739" cy="4498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虹の雫初売りイベントの様子</a:t>
            </a:r>
          </a:p>
        </p:txBody>
      </p:sp>
      <p:pic>
        <p:nvPicPr>
          <p:cNvPr id="31" name="図 30">
            <a:extLst>
              <a:ext uri="{FF2B5EF4-FFF2-40B4-BE49-F238E27FC236}">
                <a16:creationId xmlns:a16="http://schemas.microsoft.com/office/drawing/2014/main" id="{DA149A20-68E1-4FD4-96CE-720919954A6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0800000" flipV="1">
            <a:off x="6542913" y="2214502"/>
            <a:ext cx="1634831" cy="1127832"/>
          </a:xfrm>
          <a:prstGeom prst="rect">
            <a:avLst/>
          </a:prstGeom>
        </p:spPr>
      </p:pic>
      <p:pic>
        <p:nvPicPr>
          <p:cNvPr id="32" name="図 31">
            <a:extLst>
              <a:ext uri="{FF2B5EF4-FFF2-40B4-BE49-F238E27FC236}">
                <a16:creationId xmlns:a16="http://schemas.microsoft.com/office/drawing/2014/main" id="{B0302E5C-16A3-4EAE-BC1A-F33F976408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249379" y="2210224"/>
            <a:ext cx="1708484" cy="1132110"/>
          </a:xfrm>
          <a:prstGeom prst="rect">
            <a:avLst/>
          </a:prstGeom>
        </p:spPr>
      </p:pic>
      <p:sp>
        <p:nvSpPr>
          <p:cNvPr id="3" name="スライド番号プレースホルダー 2">
            <a:extLst>
              <a:ext uri="{FF2B5EF4-FFF2-40B4-BE49-F238E27FC236}">
                <a16:creationId xmlns:a16="http://schemas.microsoft.com/office/drawing/2014/main" id="{2B611F7E-989A-4EB9-AB51-C47F29C4FC97}"/>
              </a:ext>
            </a:extLst>
          </p:cNvPr>
          <p:cNvSpPr>
            <a:spLocks noGrp="1"/>
          </p:cNvSpPr>
          <p:nvPr>
            <p:ph type="sldNum" sz="quarter" idx="12"/>
          </p:nvPr>
        </p:nvSpPr>
        <p:spPr/>
        <p:txBody>
          <a:bodyPr/>
          <a:lstStyle/>
          <a:p>
            <a:fld id="{29F2EF1E-626E-4657-9017-205445D3C8E1}" type="slidenum">
              <a:rPr kumimoji="1" lang="ja-JP" altLang="en-US" smtClean="0"/>
              <a:t>73</a:t>
            </a:fld>
            <a:endParaRPr kumimoji="1" lang="ja-JP" altLang="en-US" dirty="0"/>
          </a:p>
        </p:txBody>
      </p:sp>
      <p:sp>
        <p:nvSpPr>
          <p:cNvPr id="14" name="楕円 13">
            <a:extLst>
              <a:ext uri="{FF2B5EF4-FFF2-40B4-BE49-F238E27FC236}">
                <a16:creationId xmlns:a16="http://schemas.microsoft.com/office/drawing/2014/main" id="{74C3AAF6-8C09-460C-BA53-5605A3EB6AC4}"/>
              </a:ext>
            </a:extLst>
          </p:cNvPr>
          <p:cNvSpPr/>
          <p:nvPr/>
        </p:nvSpPr>
        <p:spPr>
          <a:xfrm flipV="1">
            <a:off x="180309" y="733303"/>
            <a:ext cx="293254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A74B13A-D65D-44D5-BC73-625674AA4BB8}"/>
              </a:ext>
            </a:extLst>
          </p:cNvPr>
          <p:cNvSpPr/>
          <p:nvPr/>
        </p:nvSpPr>
        <p:spPr>
          <a:xfrm>
            <a:off x="7209812" y="6777278"/>
            <a:ext cx="2123729" cy="26100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関西国際空港でのプロモーション</a:t>
            </a:r>
            <a:endParaRPr lang="ja-JP" altLang="en-US" sz="9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28D89533-81A8-417C-A428-9D7C4B78D1A8}"/>
              </a:ext>
            </a:extLst>
          </p:cNvPr>
          <p:cNvSpPr/>
          <p:nvPr/>
        </p:nvSpPr>
        <p:spPr>
          <a:xfrm>
            <a:off x="8246027" y="4675066"/>
            <a:ext cx="1712354" cy="51235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大阪産</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もん</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マルシェ</a:t>
            </a:r>
            <a:br>
              <a:rPr lang="en-US" altLang="ja-JP" sz="900" dirty="0">
                <a:latin typeface="BIZ UDPゴシック" panose="020B0400000000000000" pitchFamily="50" charset="-128"/>
                <a:ea typeface="BIZ UDPゴシック" panose="020B0400000000000000" pitchFamily="50" charset="-128"/>
              </a:rPr>
            </a:b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Link to EXPO 2025</a:t>
            </a:r>
            <a:r>
              <a:rPr lang="ja-JP" altLang="en-US" sz="900" dirty="0">
                <a:latin typeface="BIZ UDPゴシック" panose="020B0400000000000000" pitchFamily="50" charset="-128"/>
                <a:ea typeface="BIZ UDPゴシック" panose="020B0400000000000000" pitchFamily="50" charset="-128"/>
              </a:rPr>
              <a:t>～</a:t>
            </a:r>
          </a:p>
        </p:txBody>
      </p:sp>
      <p:sp>
        <p:nvSpPr>
          <p:cNvPr id="21" name="正方形/長方形 20">
            <a:extLst>
              <a:ext uri="{FF2B5EF4-FFF2-40B4-BE49-F238E27FC236}">
                <a16:creationId xmlns:a16="http://schemas.microsoft.com/office/drawing/2014/main" id="{C0AB7C8C-1550-4614-8354-63D226C04347}"/>
              </a:ext>
            </a:extLst>
          </p:cNvPr>
          <p:cNvSpPr/>
          <p:nvPr/>
        </p:nvSpPr>
        <p:spPr>
          <a:xfrm>
            <a:off x="6669950" y="4785335"/>
            <a:ext cx="1380755" cy="21586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latin typeface="BIZ UDPゴシック" panose="020B0400000000000000" pitchFamily="50" charset="-128"/>
                <a:ea typeface="BIZ UDPゴシック" panose="020B0400000000000000" pitchFamily="50" charset="-128"/>
              </a:rPr>
              <a:t>おおさかもんマップ</a:t>
            </a:r>
          </a:p>
        </p:txBody>
      </p:sp>
      <p:pic>
        <p:nvPicPr>
          <p:cNvPr id="22" name="図 21">
            <a:extLst>
              <a:ext uri="{FF2B5EF4-FFF2-40B4-BE49-F238E27FC236}">
                <a16:creationId xmlns:a16="http://schemas.microsoft.com/office/drawing/2014/main" id="{110C334A-7750-495A-8710-9FC7D72D38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1677" y="5230306"/>
            <a:ext cx="1043399" cy="1533407"/>
          </a:xfrm>
          <a:prstGeom prst="rect">
            <a:avLst/>
          </a:prstGeom>
        </p:spPr>
      </p:pic>
      <p:pic>
        <p:nvPicPr>
          <p:cNvPr id="23" name="図 22">
            <a:extLst>
              <a:ext uri="{FF2B5EF4-FFF2-40B4-BE49-F238E27FC236}">
                <a16:creationId xmlns:a16="http://schemas.microsoft.com/office/drawing/2014/main" id="{8B90179C-EE49-447A-8649-52537905B3D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2674"/>
          <a:stretch/>
        </p:blipFill>
        <p:spPr>
          <a:xfrm>
            <a:off x="7063513" y="5230306"/>
            <a:ext cx="1132024" cy="1598929"/>
          </a:xfrm>
          <a:prstGeom prst="rect">
            <a:avLst/>
          </a:prstGeom>
        </p:spPr>
      </p:pic>
      <p:pic>
        <p:nvPicPr>
          <p:cNvPr id="26" name="図 25">
            <a:extLst>
              <a:ext uri="{FF2B5EF4-FFF2-40B4-BE49-F238E27FC236}">
                <a16:creationId xmlns:a16="http://schemas.microsoft.com/office/drawing/2014/main" id="{D3D0BDA6-B17D-4D80-8F47-FB214D2E63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42913" y="3842898"/>
            <a:ext cx="1634831" cy="929981"/>
          </a:xfrm>
          <a:prstGeom prst="rect">
            <a:avLst/>
          </a:prstGeom>
        </p:spPr>
      </p:pic>
      <p:pic>
        <p:nvPicPr>
          <p:cNvPr id="27" name="Picture 3">
            <a:extLst>
              <a:ext uri="{FF2B5EF4-FFF2-40B4-BE49-F238E27FC236}">
                <a16:creationId xmlns:a16="http://schemas.microsoft.com/office/drawing/2014/main" id="{69F7BE22-72AD-487C-B613-BAA9828DA60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60310" y="4127758"/>
            <a:ext cx="348173" cy="32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a:extLst>
              <a:ext uri="{FF2B5EF4-FFF2-40B4-BE49-F238E27FC236}">
                <a16:creationId xmlns:a16="http://schemas.microsoft.com/office/drawing/2014/main" id="{6F8EC043-0E50-400F-A501-EAF04F4709F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245509" y="3794961"/>
            <a:ext cx="1712354" cy="990374"/>
          </a:xfrm>
          <a:prstGeom prst="rect">
            <a:avLst/>
          </a:prstGeom>
        </p:spPr>
      </p:pic>
      <p:pic>
        <p:nvPicPr>
          <p:cNvPr id="33" name="Picture 2">
            <a:extLst>
              <a:ext uri="{FF2B5EF4-FFF2-40B4-BE49-F238E27FC236}">
                <a16:creationId xmlns:a16="http://schemas.microsoft.com/office/drawing/2014/main" id="{B4C0D080-0FEE-45BA-8B35-D2027673A2B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38080" y="4152391"/>
            <a:ext cx="318406" cy="30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779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480325991"/>
              </p:ext>
            </p:extLst>
          </p:nvPr>
        </p:nvGraphicFramePr>
        <p:xfrm>
          <a:off x="313267" y="950752"/>
          <a:ext cx="9587042" cy="5865264"/>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65264">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□訪日外客数</a:t>
                      </a:r>
                      <a:r>
                        <a:rPr lang="en-US" altLang="ja-JP" sz="1200" b="1" dirty="0">
                          <a:solidFill>
                            <a:schemeClr val="tx1"/>
                          </a:solidFill>
                          <a:latin typeface="BIZ UDPゴシック" panose="020B0400000000000000" pitchFamily="50" charset="-128"/>
                          <a:ea typeface="BIZ UDPゴシック" panose="020B0400000000000000" pitchFamily="50" charset="-128"/>
                        </a:rPr>
                        <a:t>6,000</a:t>
                      </a:r>
                      <a:r>
                        <a:rPr lang="ja-JP" altLang="en-US" sz="1200" b="1" dirty="0">
                          <a:solidFill>
                            <a:schemeClr val="tx1"/>
                          </a:solidFill>
                          <a:latin typeface="BIZ UDPゴシック" panose="020B0400000000000000" pitchFamily="50" charset="-128"/>
                          <a:ea typeface="BIZ UDPゴシック" panose="020B0400000000000000" pitchFamily="50" charset="-128"/>
                        </a:rPr>
                        <a:t>万人＊の</a:t>
                      </a:r>
                      <a:br>
                        <a:rPr lang="en-US" altLang="ja-JP" sz="1200" b="1" dirty="0">
                          <a:solidFill>
                            <a:schemeClr val="tx1"/>
                          </a:solidFill>
                          <a:latin typeface="BIZ UDPゴシック" panose="020B0400000000000000" pitchFamily="50" charset="-128"/>
                          <a:ea typeface="BIZ UDPゴシック" panose="020B0400000000000000" pitchFamily="50" charset="-128"/>
                        </a:rPr>
                      </a:br>
                      <a:r>
                        <a:rPr lang="ja-JP" altLang="en-US" sz="1200" b="1" dirty="0">
                          <a:solidFill>
                            <a:schemeClr val="tx1"/>
                          </a:solidFill>
                          <a:latin typeface="BIZ UDPゴシック" panose="020B0400000000000000" pitchFamily="50" charset="-128"/>
                          <a:ea typeface="BIZ UDPゴシック" panose="020B0400000000000000" pitchFamily="50" charset="-128"/>
                        </a:rPr>
                        <a:t>目標達成に向け、大阪・関西が牽引</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・世界基準の都市魅力発信拠点を整備</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・世界最高水準の成長型</a:t>
                      </a:r>
                      <a:r>
                        <a:rPr lang="en-US" altLang="ja-JP" sz="1200" b="0" dirty="0">
                          <a:solidFill>
                            <a:schemeClr val="tx1"/>
                          </a:solidFill>
                          <a:latin typeface="BIZ UDPゴシック" panose="020B0400000000000000" pitchFamily="50" charset="-128"/>
                          <a:ea typeface="BIZ UDPゴシック" panose="020B0400000000000000" pitchFamily="50" charset="-128"/>
                        </a:rPr>
                        <a:t>IR</a:t>
                      </a:r>
                      <a:r>
                        <a:rPr lang="ja-JP" altLang="en-US" sz="1200" b="0" dirty="0">
                          <a:solidFill>
                            <a:schemeClr val="tx1"/>
                          </a:solidFill>
                          <a:latin typeface="BIZ UDPゴシック" panose="020B0400000000000000" pitchFamily="50" charset="-128"/>
                          <a:ea typeface="BIZ UDPゴシック" panose="020B0400000000000000" pitchFamily="50" charset="-128"/>
                        </a:rPr>
                        <a:t>（夢洲）の開業（想定）</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・大規模アリーナを中核とした</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大阪・関西を代表する新たな</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スポーツ・文化の拠点を整備</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　（吹田市</a:t>
                      </a:r>
                      <a:r>
                        <a:rPr lang="en-US" altLang="ja-JP" sz="1200" b="0" dirty="0">
                          <a:solidFill>
                            <a:schemeClr val="tx1"/>
                          </a:solidFill>
                          <a:latin typeface="BIZ UDPゴシック" panose="020B0400000000000000" pitchFamily="50" charset="-128"/>
                          <a:ea typeface="BIZ UDPゴシック" panose="020B0400000000000000" pitchFamily="50" charset="-128"/>
                        </a:rPr>
                        <a:t>)</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□国内外への魅力発信・都市ブランドの確立</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（文化・芸術）</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indent="-92075"/>
                      <a:r>
                        <a:rPr lang="ja-JP" altLang="en-US" sz="1100" b="1"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万博を契機に府内の劇場やホール、公園等で上方伝統芸能や演芸など、様々なプログラムを創作・実施することで、文化芸術活動を</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活性化</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万博を契機に府内各地の文化財等を舞台と</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した文化芸術プログラムを実施することで、文化資源のさらなる魅力向上を図り、地域の魅力を広く発信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1" dirty="0">
                          <a:solidFill>
                            <a:schemeClr val="tx1"/>
                          </a:solidFill>
                          <a:latin typeface="BIZ UDPゴシック" panose="020B0400000000000000" pitchFamily="50" charset="-128"/>
                          <a:ea typeface="BIZ UDPゴシック" panose="020B0400000000000000" pitchFamily="50" charset="-128"/>
                        </a:rPr>
                        <a:t>▶</a:t>
                      </a:r>
                      <a:r>
                        <a:rPr lang="ja-JP" altLang="en-US" sz="1100" b="0" dirty="0">
                          <a:solidFill>
                            <a:schemeClr val="tx1"/>
                          </a:solidFill>
                          <a:latin typeface="BIZ UDPゴシック" panose="020B0400000000000000" pitchFamily="50" charset="-128"/>
                          <a:ea typeface="BIZ UDPゴシック" panose="020B0400000000000000" pitchFamily="50" charset="-128"/>
                        </a:rPr>
                        <a:t>万博を契機に、府が所蔵する美術作品「大阪府</a:t>
                      </a:r>
                      <a:r>
                        <a:rPr lang="en-US" altLang="ja-JP" sz="1100" b="0" dirty="0">
                          <a:solidFill>
                            <a:schemeClr val="tx1"/>
                          </a:solidFill>
                          <a:latin typeface="BIZ UDPゴシック" panose="020B0400000000000000" pitchFamily="50" charset="-128"/>
                          <a:ea typeface="BIZ UDPゴシック" panose="020B0400000000000000" pitchFamily="50" charset="-128"/>
                        </a:rPr>
                        <a:t>20</a:t>
                      </a:r>
                      <a:r>
                        <a:rPr lang="ja-JP" altLang="en-US" sz="1100" b="0" dirty="0">
                          <a:solidFill>
                            <a:schemeClr val="tx1"/>
                          </a:solidFill>
                          <a:latin typeface="BIZ UDPゴシック" panose="020B0400000000000000" pitchFamily="50" charset="-128"/>
                          <a:ea typeface="BIZ UDPゴシック" panose="020B0400000000000000" pitchFamily="50" charset="-128"/>
                        </a:rPr>
                        <a:t>世紀美術コレクション」を府内各地に展示</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するとともに、バーチャル空間でも作品鑑賞の機会を提供し、コレクションの活用を活性化</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大阪ベイエリアにある「さきしまコスモタワー」の外壁をレーザーマッピングで彩る、光のデジタルアートを展開</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92075" marR="0" lvl="0" indent="-92075"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Pゴシック" panose="020B0400000000000000" pitchFamily="50" charset="-128"/>
                          <a:ea typeface="BIZ UDPゴシック" panose="020B0400000000000000" pitchFamily="50" charset="-128"/>
                        </a:rPr>
                        <a:t>国内外への魅力発信・都市ブランドの確立</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　　（スポーツ）</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若年層を中心とした幅広い層にスポーツの魅力を発信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万博開幕直前の</a:t>
                      </a:r>
                      <a:r>
                        <a:rPr lang="ja-JP" altLang="en-US" sz="1100" dirty="0">
                          <a:solidFill>
                            <a:schemeClr val="tx1"/>
                          </a:solidFill>
                          <a:latin typeface="BIZ UDPゴシック" panose="020B0400000000000000" pitchFamily="50" charset="-128"/>
                          <a:ea typeface="BIZ UDPゴシック" panose="020B0400000000000000" pitchFamily="50" charset="-128"/>
                        </a:rPr>
                        <a:t>大阪マラソンの開催を通じ、</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国内外のランナーや沿道観客に対して大阪の都市魅力を発信</a:t>
                      </a:r>
                      <a:r>
                        <a:rPr kumimoji="1" lang="ja-JP" altLang="en-US" sz="1100" dirty="0">
                          <a:solidFill>
                            <a:schemeClr val="tx1"/>
                          </a:solidFill>
                          <a:latin typeface="BIZ UDPゴシック" panose="020B0400000000000000" pitchFamily="50" charset="-128"/>
                          <a:ea typeface="BIZ UDPゴシック" panose="020B0400000000000000" pitchFamily="50" charset="-128"/>
                        </a:rPr>
                        <a:t>するとともに、万博開催に向けた機運を醸成</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▶Ｘ</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Games Osaka 2025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開催により、大阪のスポーツ振興や、都市ブランドの向上・都市</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魅力の発信に寄与</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□大阪の文化・芸術の効果的な発信</a:t>
                      </a:r>
                      <a:endParaRPr kumimoji="1" lang="en-US" altLang="ja-JP" sz="1200" b="1" i="0" u="none" strike="noStrike" noProof="0" dirty="0">
                        <a:solidFill>
                          <a:schemeClr val="tx1"/>
                        </a:solidFill>
                        <a:latin typeface="BIZ UDPゴシック" panose="020B0400000000000000" pitchFamily="50" charset="-128"/>
                        <a:ea typeface="BIZ UDPゴシック"/>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noProof="0" dirty="0">
                          <a:solidFill>
                            <a:schemeClr val="tx1"/>
                          </a:solidFill>
                          <a:latin typeface="BIZ UDPゴシック" panose="020B0400000000000000" pitchFamily="50" charset="-128"/>
                          <a:ea typeface="BIZ UDPゴシック"/>
                        </a:rPr>
                        <a:t>・多彩な大阪文化を活用した都市魅力の向上</a:t>
                      </a:r>
                      <a:endParaRPr kumimoji="1" lang="en-US" altLang="ja-JP" sz="1100" b="0" i="0" u="none" strike="noStrike" noProof="0" dirty="0">
                        <a:solidFill>
                          <a:schemeClr val="tx1"/>
                        </a:solidFill>
                        <a:latin typeface="BIZ UDPゴシック" panose="020B0400000000000000" pitchFamily="50" charset="-128"/>
                        <a:ea typeface="BIZ UDPゴシック"/>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・コレクションの鑑賞機会を継続して提供することで、</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　コレクションが大阪の新たな魅力として定着</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lvl="0">
                        <a:buNone/>
                      </a:pPr>
                      <a:endParaRPr kumimoji="1" lang="en-US" altLang="ja-JP" sz="1100" b="0" i="0" u="none" strike="noStrike" noProof="0" dirty="0">
                        <a:solidFill>
                          <a:schemeClr val="tx1"/>
                        </a:solidFill>
                        <a:latin typeface="BIZ UDPゴシック" panose="020B0400000000000000" pitchFamily="50" charset="-128"/>
                        <a:ea typeface="BIZ UDPゴシック"/>
                      </a:endParaRPr>
                    </a:p>
                    <a:p>
                      <a:pPr lvl="0">
                        <a:buNone/>
                      </a:pPr>
                      <a:r>
                        <a:rPr kumimoji="1" lang="ja-JP" altLang="en-US" sz="1200" b="1" i="0" u="none" strike="noStrike" noProof="0" dirty="0">
                          <a:solidFill>
                            <a:schemeClr val="tx1"/>
                          </a:solidFill>
                          <a:latin typeface="BIZ UDPゴシック" panose="020B0400000000000000" pitchFamily="50" charset="-128"/>
                          <a:ea typeface="BIZ UDPゴシック"/>
                        </a:rPr>
                        <a:t>□スポーツツーリズムの推進</a:t>
                      </a:r>
                    </a:p>
                    <a:p>
                      <a:pPr marL="85725" lvl="0" indent="-85725">
                        <a:buNone/>
                      </a:pPr>
                      <a:r>
                        <a:rPr kumimoji="1" lang="ja-JP" altLang="en-US" sz="1100" b="0" i="0" u="none" strike="noStrike" noProof="0" dirty="0">
                          <a:solidFill>
                            <a:schemeClr val="tx1"/>
                          </a:solidFill>
                          <a:latin typeface="BIZ UDPゴシック" panose="020B0400000000000000" pitchFamily="50" charset="-128"/>
                          <a:ea typeface="BIZ UDPゴシック"/>
                        </a:rPr>
                        <a:t>・大規模スポーツ大会の誘致・開催の実現により、観光や食等と組み合わせたスポーツツーリズムの推進</a:t>
                      </a:r>
                    </a:p>
                    <a:p>
                      <a:pPr lvl="0">
                        <a:buNone/>
                      </a:pPr>
                      <a:endParaRPr lang="en-US" altLang="ja-JP" sz="1200" b="0" i="0" u="none" strike="noStrike" noProof="0" dirty="0">
                        <a:solidFill>
                          <a:schemeClr val="tx1"/>
                        </a:solidFill>
                        <a:latin typeface="BIZ UDPゴシック" panose="020B0400000000000000" pitchFamily="50" charset="-128"/>
                        <a:ea typeface="BIZ UDPゴシック"/>
                      </a:endParaRPr>
                    </a:p>
                    <a:p>
                      <a:pPr marL="0" indent="0" algn="l">
                        <a:lnSpc>
                          <a:spcPct val="100000"/>
                        </a:lnSpc>
                        <a:spcBef>
                          <a:spcPts val="0"/>
                        </a:spcBef>
                        <a:spcAft>
                          <a:spcPts val="0"/>
                        </a:spcAft>
                      </a:pPr>
                      <a:r>
                        <a:rPr kumimoji="1" lang="ja-JP" altLang="en-US" sz="14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400" b="0"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・「日本博</a:t>
                      </a:r>
                      <a:r>
                        <a:rPr kumimoji="1" lang="en-US" altLang="ja-JP" sz="1100" dirty="0">
                          <a:solidFill>
                            <a:schemeClr val="tx1"/>
                          </a:solidFill>
                          <a:latin typeface="BIZ UDPゴシック" panose="020B0400000000000000" pitchFamily="50" charset="-128"/>
                          <a:ea typeface="BIZ UDPゴシック" panose="020B0400000000000000" pitchFamily="50" charset="-128"/>
                        </a:rPr>
                        <a:t>2.0</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」の後継事業の創出や、スポーツツーリズムの</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さらなる促進</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lvl="0">
                        <a:buNone/>
                      </a:pPr>
                      <a:endParaRPr lang="en-US" altLang="ja-JP" sz="1200" b="0" i="0" u="none" strike="noStrike" noProof="0" dirty="0">
                        <a:solidFill>
                          <a:schemeClr val="tx1"/>
                        </a:solidFill>
                        <a:latin typeface="BIZ UDPゴシック" panose="020B0400000000000000" pitchFamily="50" charset="-128"/>
                        <a:ea typeface="BIZ UDPゴシック"/>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観光産業や文化・芸術活動等の活性化に向け、大阪・関西万博を呼び水に、食、歴史、文化など、大阪・関西が持つ多彩な観光資源を発信。</a:t>
            </a:r>
            <a:endParaRPr lang="en-US" altLang="ja-JP" sz="1200" dirty="0">
              <a:latin typeface="BIZ UDPゴシック" panose="020B0400000000000000" pitchFamily="50" charset="-128"/>
              <a:ea typeface="BIZ UDPゴシック" panose="020B0400000000000000" pitchFamily="50" charset="-128"/>
            </a:endParaRPr>
          </a:p>
          <a:p>
            <a:pPr lvl="0">
              <a:defRPr/>
            </a:pPr>
            <a:r>
              <a:rPr lang="ja-JP" altLang="en-US" sz="1200" dirty="0">
                <a:latin typeface="BIZ UDPゴシック" panose="020B0400000000000000" pitchFamily="50" charset="-128"/>
                <a:ea typeface="BIZ UDPゴシック" panose="020B0400000000000000" pitchFamily="50" charset="-128"/>
              </a:rPr>
              <a:t>万博レガシーを活用した都市魅力創出・発信により、わが国の観光立国の実現に大きく寄与することをめざす。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芸術・スポーツ）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sp>
        <p:nvSpPr>
          <p:cNvPr id="3" name="スライド番号プレースホルダー 2">
            <a:extLst>
              <a:ext uri="{FF2B5EF4-FFF2-40B4-BE49-F238E27FC236}">
                <a16:creationId xmlns:a16="http://schemas.microsoft.com/office/drawing/2014/main" id="{83DA4AB5-26FF-40ED-B6B6-5DC41CEA2ADA}"/>
              </a:ext>
            </a:extLst>
          </p:cNvPr>
          <p:cNvSpPr>
            <a:spLocks noGrp="1"/>
          </p:cNvSpPr>
          <p:nvPr>
            <p:ph type="sldNum" sz="quarter" idx="12"/>
          </p:nvPr>
        </p:nvSpPr>
        <p:spPr/>
        <p:txBody>
          <a:bodyPr/>
          <a:lstStyle/>
          <a:p>
            <a:fld id="{29F2EF1E-626E-4657-9017-205445D3C8E1}" type="slidenum">
              <a:rPr kumimoji="1" lang="ja-JP" altLang="en-US" smtClean="0"/>
              <a:t>74</a:t>
            </a:fld>
            <a:endParaRPr kumimoji="1" lang="ja-JP" altLang="en-US" dirty="0"/>
          </a:p>
        </p:txBody>
      </p:sp>
      <p:sp>
        <p:nvSpPr>
          <p:cNvPr id="14" name="テキスト ボックス 13">
            <a:extLst>
              <a:ext uri="{FF2B5EF4-FFF2-40B4-BE49-F238E27FC236}">
                <a16:creationId xmlns:a16="http://schemas.microsoft.com/office/drawing/2014/main" id="{17622B42-A03E-49C4-AF9F-2F21BC6249EC}"/>
              </a:ext>
            </a:extLst>
          </p:cNvPr>
          <p:cNvSpPr txBox="1"/>
          <p:nvPr/>
        </p:nvSpPr>
        <p:spPr>
          <a:xfrm>
            <a:off x="180309" y="6928807"/>
            <a:ext cx="5559401" cy="430887"/>
          </a:xfrm>
          <a:prstGeom prst="rect">
            <a:avLst/>
          </a:prstGeom>
          <a:noFill/>
        </p:spPr>
        <p:txBody>
          <a:bodyPr wrap="square" rtlCol="0">
            <a:spAutoFit/>
          </a:bodyPr>
          <a:lstStyle/>
          <a:p>
            <a:r>
              <a:rPr lang="ja-JP" altLang="en-US" sz="1050" dirty="0">
                <a:solidFill>
                  <a:schemeClr val="tx1"/>
                </a:solidFill>
                <a:latin typeface="BIZ UDPゴシック" panose="020B0400000000000000" pitchFamily="50" charset="-128"/>
                <a:ea typeface="BIZ UDPゴシック" panose="020B0400000000000000" pitchFamily="50" charset="-128"/>
              </a:rPr>
              <a:t>　＊「明日の日本を支える観光ビジョン」</a:t>
            </a:r>
          </a:p>
          <a:p>
            <a:endParaRPr kumimoji="1" lang="ja-JP" altLang="en-US" sz="1050" dirty="0"/>
          </a:p>
        </p:txBody>
      </p:sp>
    </p:spTree>
    <p:extLst>
      <p:ext uri="{BB962C8B-B14F-4D97-AF65-F5344CB8AC3E}">
        <p14:creationId xmlns:p14="http://schemas.microsoft.com/office/powerpoint/2010/main" val="4250991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6081" y="1396355"/>
            <a:ext cx="9272824" cy="83099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万博を契機に府内の劇場やホール、公園等で上方伝統芸能や演芸など、様々な文化芸術プログラムを創作・実施することで、文化芸術活動を活性化</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67202" y="3408830"/>
            <a:ext cx="5541414" cy="1015663"/>
          </a:xfrm>
          <a:prstGeom prst="rect">
            <a:avLst/>
          </a:prstGeom>
          <a:noFill/>
        </p:spPr>
        <p:txBody>
          <a:bodyPr wrap="square" rtlCol="0">
            <a:spAutoFit/>
          </a:bodyPr>
          <a:lstStyle/>
          <a:p>
            <a:pPr marL="93663" indent="-93663"/>
            <a:r>
              <a:rPr kumimoji="1" lang="ja-JP" altLang="en-US" sz="1200" dirty="0">
                <a:latin typeface="BIZ UDPゴシック" panose="020B0400000000000000" pitchFamily="50" charset="-128"/>
                <a:ea typeface="BIZ UDPゴシック" panose="020B0400000000000000" pitchFamily="50" charset="-128"/>
              </a:rPr>
              <a:t>・万博を契機に、国内外からの多くの来阪者に大阪の文化芸術を楽しんでもらうことを目的に、令和</a:t>
            </a:r>
            <a:r>
              <a:rPr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年度より多彩で豊かな大阪の文化芸術の魅力発信を強化する「大阪国際文化芸術プロジェクト」を実施</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年度 </a:t>
            </a:r>
            <a:r>
              <a:rPr lang="en-US" altLang="zh-TW" sz="1200" dirty="0">
                <a:latin typeface="BIZ UDPゴシック" panose="020B0400000000000000" pitchFamily="50" charset="-128"/>
                <a:ea typeface="BIZ UDPゴシック" panose="020B0400000000000000" pitchFamily="50" charset="-128"/>
              </a:rPr>
              <a:t>95</a:t>
            </a:r>
            <a:r>
              <a:rPr lang="zh-TW" altLang="en-US" sz="1200" dirty="0">
                <a:latin typeface="BIZ UDPゴシック" panose="020B0400000000000000" pitchFamily="50" charset="-128"/>
                <a:ea typeface="BIZ UDPゴシック" panose="020B0400000000000000" pitchFamily="50" charset="-128"/>
              </a:rPr>
              <a:t>公演、</a:t>
            </a:r>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 </a:t>
            </a:r>
            <a:r>
              <a:rPr lang="en-US" altLang="ja-JP" sz="1200" dirty="0">
                <a:latin typeface="BIZ UDPゴシック" panose="020B0400000000000000" pitchFamily="50" charset="-128"/>
                <a:ea typeface="BIZ UDPゴシック" panose="020B0400000000000000" pitchFamily="50" charset="-128"/>
              </a:rPr>
              <a:t>96</a:t>
            </a:r>
            <a:r>
              <a:rPr lang="zh-TW" altLang="en-US" sz="1200" dirty="0">
                <a:latin typeface="BIZ UDPゴシック" panose="020B0400000000000000" pitchFamily="50" charset="-128"/>
                <a:ea typeface="BIZ UDPゴシック" panose="020B0400000000000000" pitchFamily="50" charset="-128"/>
              </a:rPr>
              <a:t>公演、</a:t>
            </a:r>
            <a:r>
              <a:rPr lang="ja-JP" altLang="en-US" sz="1200" dirty="0">
                <a:latin typeface="BIZ UDPゴシック" panose="020B0400000000000000" pitchFamily="50" charset="-128"/>
                <a:ea typeface="BIZ UDPゴシック" panose="020B0400000000000000" pitchFamily="50" charset="-128"/>
              </a:rPr>
              <a:t>令和</a:t>
            </a:r>
            <a:r>
              <a:rPr lang="en-US" altLang="zh-TW"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年度 ６４</a:t>
            </a:r>
            <a:r>
              <a:rPr lang="zh-TW" altLang="en-US" sz="1200" dirty="0">
                <a:latin typeface="BIZ UDPゴシック" panose="020B0400000000000000" pitchFamily="50" charset="-128"/>
                <a:ea typeface="BIZ UDPゴシック" panose="020B0400000000000000" pitchFamily="50" charset="-128"/>
              </a:rPr>
              <a:t>公演</a:t>
            </a:r>
            <a:endParaRPr lang="en-US" altLang="zh-TW" sz="1200" dirty="0">
              <a:latin typeface="BIZ UDPゴシック" panose="020B0400000000000000" pitchFamily="50" charset="-128"/>
              <a:ea typeface="BIZ UDPゴシック" panose="020B0400000000000000" pitchFamily="50" charset="-128"/>
            </a:endParaRPr>
          </a:p>
          <a:p>
            <a:pPr marL="93663" indent="-93663"/>
            <a:r>
              <a:rPr lang="ja-JP" altLang="en-US" sz="1200" dirty="0">
                <a:latin typeface="BIZ UDPゴシック" panose="020B0400000000000000" pitchFamily="50" charset="-128"/>
                <a:ea typeface="BIZ UDPゴシック" panose="020B0400000000000000" pitchFamily="50" charset="-128"/>
              </a:rPr>
              <a:t>　</a:t>
            </a:r>
            <a:r>
              <a:rPr lang="zh-TW" altLang="en-US"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令和７年</a:t>
            </a:r>
            <a:r>
              <a:rPr lang="en-US" altLang="zh-TW"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zh-TW" sz="1200" dirty="0">
                <a:latin typeface="BIZ UDPゴシック" panose="020B0400000000000000" pitchFamily="50" charset="-128"/>
                <a:ea typeface="BIZ UDPゴシック" panose="020B0400000000000000" pitchFamily="50" charset="-128"/>
              </a:rPr>
              <a:t>13</a:t>
            </a:r>
            <a:r>
              <a:rPr lang="ja-JP" altLang="en-US" sz="1200" dirty="0">
                <a:latin typeface="BIZ UDPゴシック" panose="020B0400000000000000" pitchFamily="50" charset="-128"/>
                <a:ea typeface="BIZ UDPゴシック" panose="020B0400000000000000" pitchFamily="50" charset="-128"/>
              </a:rPr>
              <a:t>日</a:t>
            </a:r>
            <a:r>
              <a:rPr lang="zh-TW" altLang="en-US" sz="1200" dirty="0">
                <a:latin typeface="BIZ UDPゴシック" panose="020B0400000000000000" pitchFamily="50" charset="-128"/>
                <a:ea typeface="BIZ UDPゴシック" panose="020B0400000000000000" pitchFamily="50" charset="-128"/>
              </a:rPr>
              <a:t>時点</a:t>
            </a:r>
            <a:r>
              <a:rPr lang="ja-JP" altLang="en-US" sz="1200" dirty="0">
                <a:latin typeface="BIZ UDPゴシック" panose="020B0400000000000000" pitchFamily="50" charset="-128"/>
                <a:ea typeface="BIZ UDPゴシック" panose="020B0400000000000000" pitchFamily="50" charset="-128"/>
              </a:rPr>
              <a:t>終了分</a:t>
            </a:r>
            <a:r>
              <a:rPr lang="zh-TW" altLang="en-US" sz="1200" dirty="0">
                <a:latin typeface="BIZ UDPゴシック" panose="020B0400000000000000" pitchFamily="50" charset="-128"/>
                <a:ea typeface="BIZ UDPゴシック" panose="020B0400000000000000" pitchFamily="50" charset="-128"/>
              </a:rPr>
              <a:t>）</a:t>
            </a:r>
            <a:endParaRPr lang="en-US" altLang="zh-TW"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13EBB614-E4AA-4AF0-84DF-6E56ED386502}"/>
              </a:ext>
            </a:extLst>
          </p:cNvPr>
          <p:cNvSpPr txBox="1"/>
          <p:nvPr/>
        </p:nvSpPr>
        <p:spPr>
          <a:xfrm>
            <a:off x="386081" y="4793316"/>
            <a:ext cx="7177144" cy="354969"/>
          </a:xfrm>
          <a:prstGeom prst="rect">
            <a:avLst/>
          </a:prstGeom>
          <a:noFill/>
        </p:spPr>
        <p:txBody>
          <a:bodyPr wrap="square">
            <a:spAutoFit/>
          </a:bodyPr>
          <a:lstStyle/>
          <a:p>
            <a:pPr algn="l">
              <a:lnSpc>
                <a:spcPts val="2500"/>
              </a:lnSpc>
            </a:pPr>
            <a:r>
              <a:rPr kumimoji="1" lang="ja-JP" altLang="en-US" sz="1200" b="1" dirty="0">
                <a:latin typeface="BIZ UDPゴシック" panose="020B0400000000000000" pitchFamily="50" charset="-128"/>
                <a:ea typeface="BIZ UDPゴシック" panose="020B0400000000000000" pitchFamily="50" charset="-128"/>
              </a:rPr>
              <a:t>■ 大阪国際文化芸術プロジェクト</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200" b="1" dirty="0">
                <a:latin typeface="BIZ UDPゴシック" panose="020B0400000000000000" pitchFamily="50" charset="-128"/>
                <a:ea typeface="BIZ UDPゴシック" panose="020B0400000000000000" pitchFamily="50" charset="-128"/>
              </a:rPr>
              <a:t>（一部）</a:t>
            </a:r>
            <a:endParaRPr kumimoji="1" lang="zh-TW" altLang="en-US" sz="1200" b="1"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B2A20B21-9B98-4AC4-A090-4CF2AAE4E5F9}"/>
              </a:ext>
            </a:extLst>
          </p:cNvPr>
          <p:cNvGraphicFramePr>
            <a:graphicFrameLocks noGrp="1"/>
          </p:cNvGraphicFramePr>
          <p:nvPr>
            <p:extLst>
              <p:ext uri="{D42A27DB-BD31-4B8C-83A1-F6EECF244321}">
                <p14:modId xmlns:p14="http://schemas.microsoft.com/office/powerpoint/2010/main" val="1749151104"/>
              </p:ext>
            </p:extLst>
          </p:nvPr>
        </p:nvGraphicFramePr>
        <p:xfrm>
          <a:off x="512604" y="5207331"/>
          <a:ext cx="9077356" cy="1440000"/>
        </p:xfrm>
        <a:graphic>
          <a:graphicData uri="http://schemas.openxmlformats.org/drawingml/2006/table">
            <a:tbl>
              <a:tblPr firstRow="1" bandRow="1">
                <a:tableStyleId>{5940675A-B579-460E-94D1-54222C63F5DA}</a:tableStyleId>
              </a:tblPr>
              <a:tblGrid>
                <a:gridCol w="2585703">
                  <a:extLst>
                    <a:ext uri="{9D8B030D-6E8A-4147-A177-3AD203B41FA5}">
                      <a16:colId xmlns:a16="http://schemas.microsoft.com/office/drawing/2014/main" val="3939033764"/>
                    </a:ext>
                  </a:extLst>
                </a:gridCol>
                <a:gridCol w="3320248">
                  <a:extLst>
                    <a:ext uri="{9D8B030D-6E8A-4147-A177-3AD203B41FA5}">
                      <a16:colId xmlns:a16="http://schemas.microsoft.com/office/drawing/2014/main" val="1121967615"/>
                    </a:ext>
                  </a:extLst>
                </a:gridCol>
                <a:gridCol w="1589103">
                  <a:extLst>
                    <a:ext uri="{9D8B030D-6E8A-4147-A177-3AD203B41FA5}">
                      <a16:colId xmlns:a16="http://schemas.microsoft.com/office/drawing/2014/main" val="1302438693"/>
                    </a:ext>
                  </a:extLst>
                </a:gridCol>
                <a:gridCol w="1582302">
                  <a:extLst>
                    <a:ext uri="{9D8B030D-6E8A-4147-A177-3AD203B41FA5}">
                      <a16:colId xmlns:a16="http://schemas.microsoft.com/office/drawing/2014/main" val="357290774"/>
                    </a:ext>
                  </a:extLst>
                </a:gridCol>
              </a:tblGrid>
              <a:tr h="283911">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97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上方伝統芸能公演</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50" b="1" dirty="0">
                          <a:solidFill>
                            <a:schemeClr val="tx1"/>
                          </a:solidFill>
                          <a:latin typeface="BIZ UDPゴシック" panose="020B0400000000000000" pitchFamily="50" charset="-128"/>
                          <a:ea typeface="BIZ UDPゴシック" panose="020B0400000000000000" pitchFamily="50" charset="-128"/>
                        </a:rPr>
                        <a:t>(</a:t>
                      </a:r>
                      <a:r>
                        <a:rPr kumimoji="1" lang="ja-JP" altLang="en-US" sz="1050" b="1" dirty="0">
                          <a:solidFill>
                            <a:schemeClr val="tx1"/>
                          </a:solidFill>
                          <a:latin typeface="BIZ UDPゴシック" panose="020B0400000000000000" pitchFamily="50" charset="-128"/>
                          <a:ea typeface="BIZ UDPゴシック" panose="020B0400000000000000" pitchFamily="50" charset="-128"/>
                        </a:rPr>
                        <a:t>能楽・人形浄瑠璃文楽・歌舞伎</a:t>
                      </a:r>
                      <a:r>
                        <a:rPr kumimoji="1" lang="en-US" altLang="ja-JP" sz="1050" b="1" dirty="0">
                          <a:solidFill>
                            <a:schemeClr val="tx1"/>
                          </a:solidFill>
                          <a:latin typeface="BIZ UDPゴシック" panose="020B0400000000000000" pitchFamily="50" charset="-128"/>
                          <a:ea typeface="BIZ UDPゴシック" panose="020B0400000000000000" pitchFamily="50" charset="-128"/>
                        </a:rPr>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ユネスコ無形文化遺産にも登録されている「能楽、人形浄瑠璃文楽、歌舞伎」や「日本舞踊」の特別公演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BIZ UDPゴシック" panose="020B0400000000000000" pitchFamily="50" charset="-128"/>
                          <a:ea typeface="BIZ UDPゴシック" panose="020B0400000000000000" pitchFamily="50" charset="-128"/>
                        </a:rPr>
                        <a:t>5</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日（土）</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EXPO</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ホール</a:t>
                      </a:r>
                      <a:br>
                        <a:rPr kumimoji="1" lang="en-US" altLang="ja-JP" sz="105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「シャインハット」</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58506">
                <a:tc>
                  <a:txBody>
                    <a:bodyPr/>
                    <a:lstStyle/>
                    <a:p>
                      <a:pPr algn="ctr"/>
                      <a:r>
                        <a:rPr kumimoji="1" lang="ja-JP" altLang="en-US" sz="1050" b="1" u="none" dirty="0">
                          <a:solidFill>
                            <a:sysClr val="windowText" lastClr="000000"/>
                          </a:solidFill>
                          <a:latin typeface="BIZ UDPゴシック" panose="020B0400000000000000" pitchFamily="50" charset="-128"/>
                          <a:ea typeface="BIZ UDPゴシック" panose="020B0400000000000000" pitchFamily="50" charset="-128"/>
                        </a:rPr>
                        <a:t>大阪城西の丸薪能</a:t>
                      </a:r>
                      <a:r>
                        <a:rPr kumimoji="1" lang="en-US" altLang="ja-JP" sz="1050" b="1" u="none" dirty="0">
                          <a:solidFill>
                            <a:sysClr val="windowText" lastClr="000000"/>
                          </a:solidFill>
                          <a:latin typeface="BIZ UDPゴシック" panose="020B0400000000000000" pitchFamily="50" charset="-128"/>
                          <a:ea typeface="BIZ UDPゴシック" panose="020B0400000000000000" pitchFamily="50" charset="-128"/>
                        </a:rPr>
                        <a:t>2025</a:t>
                      </a:r>
                      <a:endParaRPr kumimoji="1" lang="en-US" altLang="ja-JP" sz="1050" b="1"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全国的に著名な能楽師や狂言師が集結する大規模な薪能を、大阪城西の丸庭園で華やかに開催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５月２４日（土）、</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２５日（日）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大阪城西の丸庭園</a:t>
                      </a:r>
                      <a:br>
                        <a:rPr kumimoji="1" lang="en-US" altLang="ja-JP" sz="105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特設舞台</a:t>
                      </a:r>
                      <a:endParaRPr kumimoji="1" lang="en-US" altLang="ja-JP" sz="1050" b="0" dirty="0">
                        <a:solidFill>
                          <a:sysClr val="windowText" lastClr="000000"/>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75</a:t>
            </a:fld>
            <a:endParaRPr kumimoji="1" lang="ja-JP" altLang="en-US" dirty="0"/>
          </a:p>
        </p:txBody>
      </p:sp>
      <p:sp>
        <p:nvSpPr>
          <p:cNvPr id="18" name="正方形/長方形 17">
            <a:extLst>
              <a:ext uri="{FF2B5EF4-FFF2-40B4-BE49-F238E27FC236}">
                <a16:creationId xmlns:a16="http://schemas.microsoft.com/office/drawing/2014/main" id="{CE6DD007-3C22-4EA4-A93F-1D34DA6061BE}"/>
              </a:ext>
            </a:extLst>
          </p:cNvPr>
          <p:cNvSpPr/>
          <p:nvPr/>
        </p:nvSpPr>
        <p:spPr>
          <a:xfrm>
            <a:off x="5825772" y="4196228"/>
            <a:ext cx="1992472" cy="60327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上方伝統芸能公演</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（能楽・人形浄瑠璃文楽・歌舞伎）</a:t>
            </a:r>
          </a:p>
        </p:txBody>
      </p:sp>
      <p:sp>
        <p:nvSpPr>
          <p:cNvPr id="19" name="正方形/長方形 18">
            <a:extLst>
              <a:ext uri="{FF2B5EF4-FFF2-40B4-BE49-F238E27FC236}">
                <a16:creationId xmlns:a16="http://schemas.microsoft.com/office/drawing/2014/main" id="{DB7E98F4-D8C3-4207-81B3-7BF94D6C32E8}"/>
              </a:ext>
            </a:extLst>
          </p:cNvPr>
          <p:cNvSpPr/>
          <p:nvPr/>
        </p:nvSpPr>
        <p:spPr>
          <a:xfrm>
            <a:off x="7855513" y="4259690"/>
            <a:ext cx="1826855" cy="31841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大阪城西の丸薪能</a:t>
            </a:r>
            <a:r>
              <a:rPr lang="en-US" altLang="ja-JP" sz="1000" dirty="0">
                <a:solidFill>
                  <a:schemeClr val="tx1"/>
                </a:solidFill>
                <a:latin typeface="BIZ UDPゴシック" panose="020B0400000000000000" pitchFamily="50" charset="-128"/>
                <a:ea typeface="BIZ UDPゴシック" panose="020B0400000000000000" pitchFamily="50" charset="-128"/>
              </a:rPr>
              <a:t>2025</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descr="屋内, テーブル, 座る, 男 が含まれている画像&#10;&#10;AI によって生成されたコンテンツは間違っている可能性があります。">
            <a:extLst>
              <a:ext uri="{FF2B5EF4-FFF2-40B4-BE49-F238E27FC236}">
                <a16:creationId xmlns:a16="http://schemas.microsoft.com/office/drawing/2014/main" id="{8C295A6C-47D3-4DBA-86CC-BB11373145BD}"/>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5890570" y="3101723"/>
            <a:ext cx="1860828" cy="1188895"/>
          </a:xfrm>
          <a:prstGeom prst="rect">
            <a:avLst/>
          </a:prstGeom>
          <a:noFill/>
          <a:ln>
            <a:noFill/>
          </a:ln>
        </p:spPr>
      </p:pic>
      <p:pic>
        <p:nvPicPr>
          <p:cNvPr id="21" name="図 20" descr="夜にライトアップされている建物&#10;&#10;AI によって生成されたコンテンツは間違っている可能性があります。">
            <a:extLst>
              <a:ext uri="{FF2B5EF4-FFF2-40B4-BE49-F238E27FC236}">
                <a16:creationId xmlns:a16="http://schemas.microsoft.com/office/drawing/2014/main" id="{E093CE51-F291-4714-9282-8EEB6231DFC4}"/>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8977" y="3097525"/>
            <a:ext cx="1779928" cy="1175361"/>
          </a:xfrm>
          <a:prstGeom prst="rect">
            <a:avLst/>
          </a:prstGeom>
          <a:noFill/>
          <a:ln>
            <a:noFill/>
          </a:ln>
          <a:extLst>
            <a:ext uri="{53640926-AAD7-44D8-BBD7-CCE9431645EC}">
              <a14:shadowObscured xmlns:a14="http://schemas.microsoft.com/office/drawing/2010/main"/>
            </a:ext>
          </a:extLst>
        </p:spPr>
      </p:pic>
      <p:sp>
        <p:nvSpPr>
          <p:cNvPr id="23" name="テキスト ボックス 22">
            <a:extLst>
              <a:ext uri="{FF2B5EF4-FFF2-40B4-BE49-F238E27FC236}">
                <a16:creationId xmlns:a16="http://schemas.microsoft.com/office/drawing/2014/main" id="{F7DE2644-22BA-49C2-A9CB-15FD1B3A44EB}"/>
              </a:ext>
            </a:extLst>
          </p:cNvPr>
          <p:cNvSpPr txBox="1"/>
          <p:nvPr/>
        </p:nvSpPr>
        <p:spPr>
          <a:xfrm>
            <a:off x="332862" y="307968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▶大阪国際文化芸術プロジェクト</a:t>
            </a:r>
            <a:endParaRPr lang="en-US" altLang="ja-JP" sz="1400" b="1"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09A29888-B05E-4274-9BA0-CE28B851290B}"/>
              </a:ext>
            </a:extLst>
          </p:cNvPr>
          <p:cNvSpPr/>
          <p:nvPr/>
        </p:nvSpPr>
        <p:spPr>
          <a:xfrm>
            <a:off x="180309" y="86887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3" name="楕円 32">
            <a:extLst>
              <a:ext uri="{FF2B5EF4-FFF2-40B4-BE49-F238E27FC236}">
                <a16:creationId xmlns:a16="http://schemas.microsoft.com/office/drawing/2014/main" id="{3DB513BF-CC93-4C49-919F-E325A0AF4E01}"/>
              </a:ext>
            </a:extLst>
          </p:cNvPr>
          <p:cNvSpPr/>
          <p:nvPr/>
        </p:nvSpPr>
        <p:spPr>
          <a:xfrm>
            <a:off x="180309" y="248725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78922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1739" y="1432124"/>
            <a:ext cx="9268287" cy="810042"/>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万博を契機に府内各地の文化財等を舞台とした文化芸術プログラムを実施することで、文化資源のさらなる魅力向上を図り、地域の魅力を広く発信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03707" y="3284361"/>
            <a:ext cx="5600530" cy="1015663"/>
          </a:xfrm>
          <a:prstGeom prst="rect">
            <a:avLst/>
          </a:prstGeom>
          <a:noFill/>
        </p:spPr>
        <p:txBody>
          <a:bodyPr wrap="square" rtlCol="0">
            <a:spAutoFit/>
          </a:bodyPr>
          <a:lstStyle/>
          <a:p>
            <a:pPr marL="92075" indent="-92075"/>
            <a:r>
              <a:rPr kumimoji="1" lang="ja-JP" altLang="en-US" sz="1200" dirty="0">
                <a:latin typeface="BIZ UDPゴシック" panose="020B0400000000000000" pitchFamily="50" charset="-128"/>
                <a:ea typeface="BIZ UDPゴシック" panose="020B0400000000000000" pitchFamily="50" charset="-128"/>
              </a:rPr>
              <a:t>・万博を契機に来阪者を府内各地に誘客するため、市町村等とも連携し、府内各地の日本遺産や文化財等の文化資源を活用した公演等を中心とした、複合的な</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文化芸術プログラムを実施</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37</a:t>
            </a:r>
            <a:r>
              <a:rPr kumimoji="1" lang="ja-JP" altLang="en-US" sz="1200" dirty="0">
                <a:latin typeface="BIZ UDPゴシック" panose="020B0400000000000000" pitchFamily="50" charset="-128"/>
                <a:ea typeface="BIZ UDPゴシック" panose="020B0400000000000000" pitchFamily="50" charset="-128"/>
              </a:rPr>
              <a:t>公演、令和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49</a:t>
            </a:r>
            <a:r>
              <a:rPr kumimoji="1" lang="ja-JP" altLang="en-US" sz="1200" dirty="0">
                <a:latin typeface="BIZ UDPゴシック" panose="020B0400000000000000" pitchFamily="50" charset="-128"/>
                <a:ea typeface="BIZ UDPゴシック" panose="020B0400000000000000" pitchFamily="50" charset="-128"/>
              </a:rPr>
              <a:t>公演、令和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年度 </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公演</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（令和７年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日時点終了分）</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13EBB614-E4AA-4AF0-84DF-6E56ED386502}"/>
              </a:ext>
            </a:extLst>
          </p:cNvPr>
          <p:cNvSpPr txBox="1"/>
          <p:nvPr/>
        </p:nvSpPr>
        <p:spPr>
          <a:xfrm>
            <a:off x="354248" y="4601816"/>
            <a:ext cx="7177144" cy="354969"/>
          </a:xfrm>
          <a:prstGeom prst="rect">
            <a:avLst/>
          </a:prstGeom>
          <a:noFill/>
        </p:spPr>
        <p:txBody>
          <a:bodyPr wrap="square">
            <a:spAutoFit/>
          </a:bodyPr>
          <a:lstStyle/>
          <a:p>
            <a:pPr algn="l">
              <a:lnSpc>
                <a:spcPts val="2500"/>
              </a:lnSpc>
            </a:pPr>
            <a:r>
              <a:rPr kumimoji="1" lang="ja-JP" altLang="en-US" sz="1200" b="1" dirty="0">
                <a:latin typeface="BIZ UDPゴシック" panose="020B0400000000000000" pitchFamily="50" charset="-128"/>
                <a:ea typeface="BIZ UDPゴシック" panose="020B0400000000000000" pitchFamily="50" charset="-128"/>
              </a:rPr>
              <a:t>■ 大阪文化資源魅力向上事業</a:t>
            </a:r>
            <a:r>
              <a:rPr kumimoji="1" lang="ja-JP" altLang="en-US" sz="12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200" b="1" dirty="0">
                <a:latin typeface="BIZ UDPゴシック" panose="020B0400000000000000" pitchFamily="50" charset="-128"/>
                <a:ea typeface="BIZ UDPゴシック" panose="020B0400000000000000" pitchFamily="50" charset="-128"/>
              </a:rPr>
              <a:t>（一部）</a:t>
            </a:r>
            <a:endParaRPr kumimoji="1" lang="zh-TW" altLang="en-US" sz="1200" b="1"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B2A20B21-9B98-4AC4-A090-4CF2AAE4E5F9}"/>
              </a:ext>
            </a:extLst>
          </p:cNvPr>
          <p:cNvGraphicFramePr>
            <a:graphicFrameLocks noGrp="1"/>
          </p:cNvGraphicFramePr>
          <p:nvPr>
            <p:extLst>
              <p:ext uri="{D42A27DB-BD31-4B8C-83A1-F6EECF244321}">
                <p14:modId xmlns:p14="http://schemas.microsoft.com/office/powerpoint/2010/main" val="4286556043"/>
              </p:ext>
            </p:extLst>
          </p:nvPr>
        </p:nvGraphicFramePr>
        <p:xfrm>
          <a:off x="403406" y="5025402"/>
          <a:ext cx="9322971" cy="1773034"/>
        </p:xfrm>
        <a:graphic>
          <a:graphicData uri="http://schemas.openxmlformats.org/drawingml/2006/table">
            <a:tbl>
              <a:tblPr firstRow="1" bandRow="1">
                <a:tableStyleId>{5940675A-B579-460E-94D1-54222C63F5DA}</a:tableStyleId>
              </a:tblPr>
              <a:tblGrid>
                <a:gridCol w="3081000">
                  <a:extLst>
                    <a:ext uri="{9D8B030D-6E8A-4147-A177-3AD203B41FA5}">
                      <a16:colId xmlns:a16="http://schemas.microsoft.com/office/drawing/2014/main" val="3939033764"/>
                    </a:ext>
                  </a:extLst>
                </a:gridCol>
                <a:gridCol w="3110591">
                  <a:extLst>
                    <a:ext uri="{9D8B030D-6E8A-4147-A177-3AD203B41FA5}">
                      <a16:colId xmlns:a16="http://schemas.microsoft.com/office/drawing/2014/main" val="1121967615"/>
                    </a:ext>
                  </a:extLst>
                </a:gridCol>
                <a:gridCol w="1448172">
                  <a:extLst>
                    <a:ext uri="{9D8B030D-6E8A-4147-A177-3AD203B41FA5}">
                      <a16:colId xmlns:a16="http://schemas.microsoft.com/office/drawing/2014/main" val="1302438693"/>
                    </a:ext>
                  </a:extLst>
                </a:gridCol>
                <a:gridCol w="1683208">
                  <a:extLst>
                    <a:ext uri="{9D8B030D-6E8A-4147-A177-3AD203B41FA5}">
                      <a16:colId xmlns:a16="http://schemas.microsoft.com/office/drawing/2014/main" val="357290774"/>
                    </a:ext>
                  </a:extLst>
                </a:gridCol>
              </a:tblGrid>
              <a:tr h="283911">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イベント名</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概要</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開催期間</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開催場所</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84173932"/>
                  </a:ext>
                </a:extLst>
              </a:tr>
              <a:tr h="597583">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枚方宿 古今東西音絵巻</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～宿場町と鍵屋で音と歴史を楽しもう～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江戸時代、京と大坂を結ぶ京街道と淀川を往来する上で重要な場所であった宿場町「枚方宿」で、様々な音が交わる特別なイベントを開催</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50000"/>
                        </a:lnSpc>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５月１１日（日）</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市立枚方宿</a:t>
                      </a:r>
                      <a:r>
                        <a:rPr kumimoji="1" lang="zh-TW" altLang="en-US" sz="1050" b="0" u="none" dirty="0">
                          <a:solidFill>
                            <a:schemeClr val="tx1"/>
                          </a:solidFill>
                          <a:latin typeface="BIZ UDPゴシック" panose="020B0400000000000000" pitchFamily="50" charset="-128"/>
                          <a:ea typeface="BIZ UDPゴシック" panose="020B0400000000000000" pitchFamily="50" charset="-128"/>
                        </a:rPr>
                        <a:t>鍵屋資料館</a:t>
                      </a:r>
                      <a:r>
                        <a:rPr kumimoji="1" lang="en-US" altLang="zh-TW" sz="105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枚方公園青少年センター</a:t>
                      </a:r>
                      <a:r>
                        <a:rPr kumimoji="1" lang="zh-TW" altLang="en-US" sz="1050" b="0" u="none" dirty="0">
                          <a:solidFill>
                            <a:schemeClr val="tx1"/>
                          </a:solidFill>
                          <a:latin typeface="BIZ UDPゴシック" panose="020B0400000000000000" pitchFamily="50" charset="-128"/>
                          <a:ea typeface="BIZ UDPゴシック" panose="020B0400000000000000" pitchFamily="50" charset="-128"/>
                        </a:rPr>
                        <a:t>（枚方市）</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88525116"/>
                  </a:ext>
                </a:extLst>
              </a:tr>
              <a:tr h="558506">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和泉きつね演劇祭</a:t>
                      </a:r>
                    </a:p>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～久保惣記念美術館で文楽とオペラを楽しもう～</a:t>
                      </a:r>
                      <a:endParaRPr kumimoji="1" lang="en-US" altLang="ja-JP" sz="105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marL="171450" indent="-171450" algn="l">
                        <a:buFont typeface="Wingdings" panose="05000000000000000000" pitchFamily="2" charset="2"/>
                        <a:buChar char="ü"/>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和泉市の北部、信太地域にのこる“葛の葉伝説”にも登場する「狐」をテーマに、人形浄瑠璃文楽「芦屋道満大内鑑」とオペラ「おこんじょうるり」をお楽しみいただける特別な舞台を、</a:t>
                      </a:r>
                      <a:br>
                        <a:rPr kumimoji="1" lang="en-US" altLang="ja-JP" sz="1050" b="0" dirty="0">
                          <a:solidFill>
                            <a:schemeClr val="tx1"/>
                          </a:solidFill>
                          <a:latin typeface="BIZ UDPゴシック" panose="020B0400000000000000" pitchFamily="50" charset="-128"/>
                          <a:ea typeface="BIZ UDPゴシック" panose="020B0400000000000000" pitchFamily="50" charset="-128"/>
                        </a:rPr>
                      </a:br>
                      <a:r>
                        <a:rPr kumimoji="1" lang="ja-JP" altLang="en-US" sz="1050" b="0" dirty="0">
                          <a:solidFill>
                            <a:schemeClr val="tx1"/>
                          </a:solidFill>
                          <a:latin typeface="BIZ UDPゴシック" panose="020B0400000000000000" pitchFamily="50" charset="-128"/>
                          <a:ea typeface="BIZ UDPゴシック" panose="020B0400000000000000" pitchFamily="50" charset="-128"/>
                        </a:rPr>
                        <a:t>ラニーノーズをゲストに迎え上演</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８月１６日（土）</a:t>
                      </a:r>
                      <a:endParaRPr kumimoji="1" lang="en-US" altLang="ja-JP" sz="1050" b="0" u="none"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zh-TW" altLang="en-US" sz="1050" b="0" dirty="0">
                          <a:solidFill>
                            <a:sysClr val="windowText" lastClr="000000"/>
                          </a:solidFill>
                          <a:latin typeface="BIZ UDPゴシック" panose="020B0400000000000000" pitchFamily="50" charset="-128"/>
                          <a:ea typeface="BIZ UDPゴシック" panose="020B0400000000000000" pitchFamily="50" charset="-128"/>
                        </a:rPr>
                        <a:t>久保惣記念美術館</a:t>
                      </a:r>
                      <a:br>
                        <a:rPr kumimoji="1" lang="en-US" altLang="zh-TW" sz="1050" b="0" dirty="0">
                          <a:solidFill>
                            <a:sysClr val="windowText" lastClr="000000"/>
                          </a:solidFill>
                          <a:latin typeface="BIZ UDPゴシック" panose="020B0400000000000000" pitchFamily="50" charset="-128"/>
                          <a:ea typeface="BIZ UDPゴシック" panose="020B0400000000000000" pitchFamily="50" charset="-128"/>
                        </a:rPr>
                      </a:br>
                      <a:r>
                        <a:rPr kumimoji="1" lang="zh-TW" altLang="en-US" sz="1050" b="0" dirty="0">
                          <a:solidFill>
                            <a:sysClr val="windowText" lastClr="000000"/>
                          </a:solidFill>
                          <a:latin typeface="BIZ UDPゴシック" panose="020B0400000000000000" pitchFamily="50" charset="-128"/>
                          <a:ea typeface="BIZ UDPゴシック" panose="020B0400000000000000" pitchFamily="50" charset="-128"/>
                        </a:rPr>
                        <a:t>（和泉市）</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79814950"/>
                  </a:ext>
                </a:extLst>
              </a:tr>
            </a:tbl>
          </a:graphicData>
        </a:graphic>
      </p:graphicFrame>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76</a:t>
            </a:fld>
            <a:endParaRPr kumimoji="1" lang="ja-JP" altLang="en-US" dirty="0"/>
          </a:p>
        </p:txBody>
      </p:sp>
      <p:sp>
        <p:nvSpPr>
          <p:cNvPr id="23" name="テキスト ボックス 22">
            <a:extLst>
              <a:ext uri="{FF2B5EF4-FFF2-40B4-BE49-F238E27FC236}">
                <a16:creationId xmlns:a16="http://schemas.microsoft.com/office/drawing/2014/main" id="{F7DE2644-22BA-49C2-A9CB-15FD1B3A44EB}"/>
              </a:ext>
            </a:extLst>
          </p:cNvPr>
          <p:cNvSpPr txBox="1"/>
          <p:nvPr/>
        </p:nvSpPr>
        <p:spPr>
          <a:xfrm>
            <a:off x="354248" y="298399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▶大阪文化資源魅力向上事業</a:t>
            </a:r>
            <a:endParaRPr lang="en-US" altLang="ja-JP" sz="1400" b="1"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BFF10083-896D-4095-B58B-976987B36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6348" y="2880438"/>
            <a:ext cx="1797717" cy="1198477"/>
          </a:xfrm>
          <a:prstGeom prst="rect">
            <a:avLst/>
          </a:prstGeom>
        </p:spPr>
      </p:pic>
      <p:pic>
        <p:nvPicPr>
          <p:cNvPr id="6" name="図 5">
            <a:extLst>
              <a:ext uri="{FF2B5EF4-FFF2-40B4-BE49-F238E27FC236}">
                <a16:creationId xmlns:a16="http://schemas.microsoft.com/office/drawing/2014/main" id="{0BF9D81F-5517-4B25-9126-B5C6EF09FA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8661" y="2876872"/>
            <a:ext cx="1797716" cy="1198477"/>
          </a:xfrm>
          <a:prstGeom prst="rect">
            <a:avLst/>
          </a:prstGeom>
        </p:spPr>
      </p:pic>
      <p:sp>
        <p:nvSpPr>
          <p:cNvPr id="19" name="楕円 18">
            <a:extLst>
              <a:ext uri="{FF2B5EF4-FFF2-40B4-BE49-F238E27FC236}">
                <a16:creationId xmlns:a16="http://schemas.microsoft.com/office/drawing/2014/main" id="{4B0ADFCB-AFED-4F84-B0C7-A138261794D1}"/>
              </a:ext>
            </a:extLst>
          </p:cNvPr>
          <p:cNvSpPr/>
          <p:nvPr/>
        </p:nvSpPr>
        <p:spPr>
          <a:xfrm>
            <a:off x="180008" y="89583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CD9BEC81-B8CA-430E-AF90-A3E66E473029}"/>
              </a:ext>
            </a:extLst>
          </p:cNvPr>
          <p:cNvSpPr/>
          <p:nvPr/>
        </p:nvSpPr>
        <p:spPr>
          <a:xfrm>
            <a:off x="229467" y="249021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7" name="正方形/長方形 16">
            <a:extLst>
              <a:ext uri="{FF2B5EF4-FFF2-40B4-BE49-F238E27FC236}">
                <a16:creationId xmlns:a16="http://schemas.microsoft.com/office/drawing/2014/main" id="{1FF9342D-7392-45D4-95A5-B66270FD2E7D}"/>
              </a:ext>
            </a:extLst>
          </p:cNvPr>
          <p:cNvSpPr/>
          <p:nvPr/>
        </p:nvSpPr>
        <p:spPr>
          <a:xfrm>
            <a:off x="6076349" y="4078915"/>
            <a:ext cx="1797716" cy="48298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枚方宿 古今東西音絵巻</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～宿場町と鍵屋で音と</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歴史を楽しもう～</a:t>
            </a:r>
          </a:p>
        </p:txBody>
      </p:sp>
      <p:sp>
        <p:nvSpPr>
          <p:cNvPr id="18" name="正方形/長方形 17">
            <a:extLst>
              <a:ext uri="{FF2B5EF4-FFF2-40B4-BE49-F238E27FC236}">
                <a16:creationId xmlns:a16="http://schemas.microsoft.com/office/drawing/2014/main" id="{AFC39A1C-711A-4134-A4C3-1BA6F3A23047}"/>
              </a:ext>
            </a:extLst>
          </p:cNvPr>
          <p:cNvSpPr/>
          <p:nvPr/>
        </p:nvSpPr>
        <p:spPr>
          <a:xfrm>
            <a:off x="7946176" y="4064175"/>
            <a:ext cx="1780201" cy="48298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和泉きつね演劇祭</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～久保惣記念美術館で文楽とオペラを楽しもう～</a:t>
            </a:r>
          </a:p>
        </p:txBody>
      </p:sp>
    </p:spTree>
    <p:extLst>
      <p:ext uri="{BB962C8B-B14F-4D97-AF65-F5344CB8AC3E}">
        <p14:creationId xmlns:p14="http://schemas.microsoft.com/office/powerpoint/2010/main" val="5298520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a:t>
            </a:r>
            <a:r>
              <a:rPr kumimoji="1" lang="ja-JP" altLang="en-US" b="1" dirty="0">
                <a:latin typeface="BIZ UDPゴシック" panose="020B0400000000000000" pitchFamily="50" charset="-128"/>
                <a:ea typeface="BIZ UDPゴシック" panose="020B0400000000000000" pitchFamily="50" charset="-128"/>
              </a:rPr>
              <a:t>（文化・芸術</a:t>
            </a:r>
            <a:r>
              <a:rPr kumimoji="1" lang="ja-JP" altLang="en-US"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a:off x="180309" y="688474"/>
            <a:ext cx="1282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520965"/>
            <a:ext cx="9284853" cy="94004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万博を契機に、府が所蔵する美術作品「大阪府</a:t>
            </a:r>
            <a:r>
              <a:rPr lang="en-US" altLang="ja-JP" sz="1400" dirty="0">
                <a:solidFill>
                  <a:schemeClr val="tx1"/>
                </a:solidFill>
                <a:latin typeface="BIZ UDゴシック" panose="020B0400000000000000" pitchFamily="49" charset="-128"/>
                <a:ea typeface="BIZ UDゴシック" panose="020B0400000000000000" pitchFamily="49"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rPr>
              <a:t>世紀美術コレクション」を府内各地に展示するとともに、</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92075" indent="-92075"/>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Pゴシック" panose="020B0400000000000000" pitchFamily="50" charset="-128"/>
                <a:ea typeface="BIZ UDPゴシック" panose="020B0400000000000000" pitchFamily="50" charset="-128"/>
              </a:rPr>
              <a:t>バーチャル空間でも作品鑑賞の機会を提供し、コレクションの活用を</a:t>
            </a:r>
            <a:r>
              <a:rPr lang="ja-JP" altLang="en-US" sz="1400" dirty="0">
                <a:solidFill>
                  <a:schemeClr val="tx1"/>
                </a:solidFill>
                <a:latin typeface="BIZ UDゴシック" panose="020B0400000000000000" pitchFamily="49" charset="-128"/>
                <a:ea typeface="BIZ UDゴシック" panose="020B0400000000000000" pitchFamily="49" charset="-128"/>
              </a:rPr>
              <a:t>活性化</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大阪ベイエリアにある「さきしまコスモタワー」の外壁をレーザーマッピングで彩る光のデジタルアートを展開</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□文化・芸術</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474911" y="3356969"/>
            <a:ext cx="9560385" cy="646331"/>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・コレクションを府内各地で展示するとともに、バーチャル空間で作品鑑賞等が行える「大阪バーチャル美術館」を運営し、府民や国内外からの</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来阪者に対して、作品の鑑賞機会を提供</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・バーチャル展示作品数：</a:t>
            </a:r>
            <a:r>
              <a:rPr kumimoji="1" lang="en-US" altLang="ja-JP" sz="1200" dirty="0">
                <a:latin typeface="BIZ UDPゴシック" panose="020B0400000000000000" pitchFamily="50" charset="-128"/>
                <a:ea typeface="BIZ UDPゴシック" panose="020B0400000000000000" pitchFamily="50" charset="-128"/>
              </a:rPr>
              <a:t>216</a:t>
            </a:r>
            <a:r>
              <a:rPr kumimoji="1" lang="ja-JP" altLang="en-US" sz="1200" dirty="0">
                <a:latin typeface="BIZ UDPゴシック" panose="020B0400000000000000" pitchFamily="50" charset="-128"/>
                <a:ea typeface="BIZ UDPゴシック" panose="020B0400000000000000" pitchFamily="50" charset="-128"/>
              </a:rPr>
              <a:t>作品、新規展示作品数：</a:t>
            </a:r>
            <a:r>
              <a:rPr kumimoji="1" lang="en-US" altLang="ja-JP" sz="1200" dirty="0">
                <a:latin typeface="BIZ UDPゴシック" panose="020B0400000000000000" pitchFamily="50" charset="-128"/>
                <a:ea typeface="BIZ UDPゴシック" panose="020B0400000000000000" pitchFamily="50" charset="-128"/>
              </a:rPr>
              <a:t>31</a:t>
            </a:r>
            <a:r>
              <a:rPr kumimoji="1" lang="ja-JP" altLang="en-US" sz="1200" dirty="0">
                <a:latin typeface="BIZ UDPゴシック" panose="020B0400000000000000" pitchFamily="50" charset="-128"/>
                <a:ea typeface="BIZ UDPゴシック" panose="020B0400000000000000" pitchFamily="50" charset="-128"/>
              </a:rPr>
              <a:t>作品（令和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日時点）</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77</a:t>
            </a:fld>
            <a:endParaRPr kumimoji="1" lang="ja-JP" altLang="en-US" dirty="0"/>
          </a:p>
        </p:txBody>
      </p:sp>
      <p:sp>
        <p:nvSpPr>
          <p:cNvPr id="23" name="テキスト ボックス 22">
            <a:extLst>
              <a:ext uri="{FF2B5EF4-FFF2-40B4-BE49-F238E27FC236}">
                <a16:creationId xmlns:a16="http://schemas.microsoft.com/office/drawing/2014/main" id="{F7DE2644-22BA-49C2-A9CB-15FD1B3A44EB}"/>
              </a:ext>
            </a:extLst>
          </p:cNvPr>
          <p:cNvSpPr txBox="1"/>
          <p:nvPr/>
        </p:nvSpPr>
        <p:spPr>
          <a:xfrm>
            <a:off x="387467" y="3097712"/>
            <a:ext cx="6126015" cy="523220"/>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大阪府所蔵美術作品「大阪府</a:t>
            </a:r>
            <a:r>
              <a:rPr kumimoji="1" lang="en-US" altLang="ja-JP" sz="1400" b="1" dirty="0">
                <a:latin typeface="BIZ UDPゴシック" panose="020B0400000000000000" pitchFamily="50" charset="-128"/>
                <a:ea typeface="BIZ UDPゴシック" panose="020B0400000000000000" pitchFamily="50" charset="-128"/>
              </a:rPr>
              <a:t>20</a:t>
            </a:r>
            <a:r>
              <a:rPr kumimoji="1" lang="ja-JP" altLang="en-US" sz="1400" b="1" dirty="0">
                <a:latin typeface="BIZ UDPゴシック" panose="020B0400000000000000" pitchFamily="50" charset="-128"/>
                <a:ea typeface="BIZ UDPゴシック" panose="020B0400000000000000" pitchFamily="50" charset="-128"/>
              </a:rPr>
              <a:t>世紀美術コレクション」の活用</a:t>
            </a:r>
            <a:endParaRPr kumimoji="1" lang="en-US" altLang="ja-JP" sz="1400" b="1" dirty="0">
              <a:latin typeface="BIZ UDPゴシック" panose="020B0400000000000000" pitchFamily="50" charset="-128"/>
              <a:ea typeface="BIZ UDPゴシック" panose="020B0400000000000000" pitchFamily="50" charset="-128"/>
            </a:endParaRPr>
          </a:p>
          <a:p>
            <a:endParaRPr lang="en-US" altLang="ja-JP" sz="1400" b="1"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87ED69D0-7195-48E6-86E6-ADDEEE42FD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192" y="4101600"/>
            <a:ext cx="2103976" cy="1577981"/>
          </a:xfrm>
          <a:prstGeom prst="rect">
            <a:avLst/>
          </a:prstGeom>
        </p:spPr>
      </p:pic>
      <p:sp>
        <p:nvSpPr>
          <p:cNvPr id="18" name="正方形/長方形 17">
            <a:extLst>
              <a:ext uri="{FF2B5EF4-FFF2-40B4-BE49-F238E27FC236}">
                <a16:creationId xmlns:a16="http://schemas.microsoft.com/office/drawing/2014/main" id="{2422F98B-D00B-44D8-A769-409D8AC9EC8D}"/>
              </a:ext>
            </a:extLst>
          </p:cNvPr>
          <p:cNvSpPr/>
          <p:nvPr/>
        </p:nvSpPr>
        <p:spPr>
          <a:xfrm>
            <a:off x="5198761" y="5671021"/>
            <a:ext cx="2547682"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万博会場内でのコレクションの展示</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1D02AE10-E8CA-47E1-B547-5B99CFBFD0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0140" y="4139454"/>
            <a:ext cx="2310992" cy="1537814"/>
          </a:xfrm>
          <a:prstGeom prst="rect">
            <a:avLst/>
          </a:prstGeom>
        </p:spPr>
      </p:pic>
      <p:sp>
        <p:nvSpPr>
          <p:cNvPr id="20" name="正方形/長方形 19">
            <a:extLst>
              <a:ext uri="{FF2B5EF4-FFF2-40B4-BE49-F238E27FC236}">
                <a16:creationId xmlns:a16="http://schemas.microsoft.com/office/drawing/2014/main" id="{BECDA59E-E1AD-442A-BC7C-7DC6955527D6}"/>
              </a:ext>
            </a:extLst>
          </p:cNvPr>
          <p:cNvSpPr/>
          <p:nvPr/>
        </p:nvSpPr>
        <p:spPr>
          <a:xfrm>
            <a:off x="879231" y="5682280"/>
            <a:ext cx="1452810"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大阪バーチャル美術館</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F1326D0A-87A5-41FD-BF58-FB1ACDA67FF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3488" y="4108589"/>
            <a:ext cx="2154836" cy="1540006"/>
          </a:xfrm>
          <a:prstGeom prst="rect">
            <a:avLst/>
          </a:prstGeom>
        </p:spPr>
      </p:pic>
      <p:pic>
        <p:nvPicPr>
          <p:cNvPr id="39" name="図 38">
            <a:extLst>
              <a:ext uri="{FF2B5EF4-FFF2-40B4-BE49-F238E27FC236}">
                <a16:creationId xmlns:a16="http://schemas.microsoft.com/office/drawing/2014/main" id="{4E818C9A-D986-4AC8-8DC9-912E2E9120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b="-1218"/>
          <a:stretch/>
        </p:blipFill>
        <p:spPr>
          <a:xfrm>
            <a:off x="2826328" y="4216893"/>
            <a:ext cx="2556544" cy="1472109"/>
          </a:xfrm>
          <a:prstGeom prst="rect">
            <a:avLst/>
          </a:prstGeom>
        </p:spPr>
      </p:pic>
      <p:sp>
        <p:nvSpPr>
          <p:cNvPr id="40" name="正方形/長方形 39">
            <a:extLst>
              <a:ext uri="{FF2B5EF4-FFF2-40B4-BE49-F238E27FC236}">
                <a16:creationId xmlns:a16="http://schemas.microsoft.com/office/drawing/2014/main" id="{9DE9A280-1F89-47BF-BAC5-DF59655A4272}"/>
              </a:ext>
            </a:extLst>
          </p:cNvPr>
          <p:cNvSpPr/>
          <p:nvPr/>
        </p:nvSpPr>
        <p:spPr>
          <a:xfrm>
            <a:off x="3201954" y="5718860"/>
            <a:ext cx="1805292" cy="23155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バーチャル展示</a:t>
            </a:r>
            <a:endParaRPr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F5A1F041-4EF1-4766-9DE3-26232F24A7A8}"/>
              </a:ext>
            </a:extLst>
          </p:cNvPr>
          <p:cNvSpPr/>
          <p:nvPr/>
        </p:nvSpPr>
        <p:spPr>
          <a:xfrm>
            <a:off x="7397065" y="5647499"/>
            <a:ext cx="2547682" cy="26781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大阪証券取引所ビルでのコレクションの展示</a:t>
            </a:r>
          </a:p>
        </p:txBody>
      </p:sp>
      <p:sp>
        <p:nvSpPr>
          <p:cNvPr id="22" name="楕円 21">
            <a:extLst>
              <a:ext uri="{FF2B5EF4-FFF2-40B4-BE49-F238E27FC236}">
                <a16:creationId xmlns:a16="http://schemas.microsoft.com/office/drawing/2014/main" id="{7F88317E-2504-40BE-B3A0-FE98CB569740}"/>
              </a:ext>
            </a:extLst>
          </p:cNvPr>
          <p:cNvSpPr/>
          <p:nvPr/>
        </p:nvSpPr>
        <p:spPr>
          <a:xfrm>
            <a:off x="120731" y="939627"/>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30" name="楕円 29">
            <a:extLst>
              <a:ext uri="{FF2B5EF4-FFF2-40B4-BE49-F238E27FC236}">
                <a16:creationId xmlns:a16="http://schemas.microsoft.com/office/drawing/2014/main" id="{D357E8BA-5680-4C34-94CC-1FCE6DF6C98B}"/>
              </a:ext>
            </a:extLst>
          </p:cNvPr>
          <p:cNvSpPr/>
          <p:nvPr/>
        </p:nvSpPr>
        <p:spPr>
          <a:xfrm>
            <a:off x="179945" y="260537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1" name="テキスト ボックス 20">
            <a:extLst>
              <a:ext uri="{FF2B5EF4-FFF2-40B4-BE49-F238E27FC236}">
                <a16:creationId xmlns:a16="http://schemas.microsoft.com/office/drawing/2014/main" id="{EABA600E-9200-4A54-9C37-E7D2FCBAFE5C}"/>
              </a:ext>
            </a:extLst>
          </p:cNvPr>
          <p:cNvSpPr txBox="1"/>
          <p:nvPr/>
        </p:nvSpPr>
        <p:spPr>
          <a:xfrm>
            <a:off x="450140" y="6316265"/>
            <a:ext cx="8874930" cy="646331"/>
          </a:xfrm>
          <a:prstGeom prst="rect">
            <a:avLst/>
          </a:prstGeom>
          <a:noFill/>
        </p:spPr>
        <p:txBody>
          <a:bodyPr wrap="square" rtlCol="0">
            <a:spAutoFit/>
          </a:bodyPr>
          <a:lstStyle/>
          <a:p>
            <a:pPr marL="92075" indent="-92075"/>
            <a:r>
              <a:rPr kumimoji="1" lang="ja-JP" altLang="en-US" sz="1200" dirty="0">
                <a:latin typeface="BIZ UDPゴシック" panose="020B0400000000000000" pitchFamily="50" charset="-128"/>
                <a:ea typeface="BIZ UDPゴシック" panose="020B0400000000000000" pitchFamily="50" charset="-128"/>
              </a:rPr>
              <a:t>・万博の開催にあわせ、大阪ベイエリアにあるさきしまコスモタワー（大阪府咲洲庁舎）北側外壁の一部を、レーザーマッピングで彩る光のアート「</a:t>
            </a:r>
            <a:r>
              <a:rPr kumimoji="1" lang="en-US" altLang="ja-JP" sz="1200" dirty="0">
                <a:latin typeface="BIZ UDPゴシック" panose="020B0400000000000000" pitchFamily="50" charset="-128"/>
                <a:ea typeface="BIZ UDPゴシック" panose="020B0400000000000000" pitchFamily="50" charset="-128"/>
              </a:rPr>
              <a:t>SAKISHIMA LIGHTING ART</a:t>
            </a:r>
            <a:r>
              <a:rPr kumimoji="1" lang="ja-JP" altLang="en-US" sz="1200" dirty="0">
                <a:latin typeface="BIZ UDPゴシック" panose="020B0400000000000000" pitchFamily="50" charset="-128"/>
                <a:ea typeface="BIZ UDPゴシック" panose="020B0400000000000000" pitchFamily="50" charset="-128"/>
              </a:rPr>
              <a:t>」を開催</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r>
              <a:rPr kumimoji="1" lang="ja-JP" altLang="en-US" sz="1200" dirty="0">
                <a:latin typeface="BIZ UDPゴシック" panose="020B0400000000000000" pitchFamily="50" charset="-128"/>
                <a:ea typeface="BIZ UDPゴシック" panose="020B0400000000000000" pitchFamily="50" charset="-128"/>
              </a:rPr>
              <a:t>・「いのちの彩り、未来の輝き」をテーマにした季節ごとの作品や、公募で選ばれた若手クリエイターの作品を投影</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96DA2B93-8B33-4D3C-B9AC-EAF4C93C6809}"/>
              </a:ext>
            </a:extLst>
          </p:cNvPr>
          <p:cNvSpPr txBox="1"/>
          <p:nvPr/>
        </p:nvSpPr>
        <p:spPr>
          <a:xfrm>
            <a:off x="387569" y="6066429"/>
            <a:ext cx="6126015"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SAKISHIMA LIGHTING ART</a:t>
            </a:r>
          </a:p>
        </p:txBody>
      </p:sp>
    </p:spTree>
    <p:extLst>
      <p:ext uri="{BB962C8B-B14F-4D97-AF65-F5344CB8AC3E}">
        <p14:creationId xmlns:p14="http://schemas.microsoft.com/office/powerpoint/2010/main" val="3284770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多様な都市魅力の創出･発信（文化・芸術</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05227"/>
            <a:ext cx="1099851" cy="51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540993"/>
            <a:ext cx="9289193" cy="104799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アーバンスポーツを中心にショーやスポーツ体験会、ＡＲ等のテクノロジーを活用した魅力的なイベントを</a:t>
            </a:r>
          </a:p>
          <a:p>
            <a:pPr marL="92075" indent="-92075"/>
            <a:r>
              <a:rPr lang="ja-JP" altLang="en-US" sz="1400" dirty="0">
                <a:solidFill>
                  <a:schemeClr val="tx1"/>
                </a:solidFill>
                <a:latin typeface="BIZ UDゴシック" panose="020B0400000000000000" pitchFamily="49" charset="-128"/>
                <a:ea typeface="BIZ UDゴシック" panose="020B0400000000000000" pitchFamily="49" charset="-128"/>
              </a:rPr>
              <a:t> 開催し、若年層を中心とした幅広い層にスポーツの魅力を発信</a:t>
            </a:r>
          </a:p>
          <a:p>
            <a:pPr marL="92075" indent="-92075"/>
            <a:r>
              <a:rPr kumimoji="1" lang="ja-JP" altLang="en-US" sz="1400" dirty="0">
                <a:solidFill>
                  <a:schemeClr val="tx1"/>
                </a:solidFill>
                <a:latin typeface="BIZ UDPゴシック" panose="020B0400000000000000" pitchFamily="50" charset="-128"/>
                <a:ea typeface="BIZ UDPゴシック" panose="020B0400000000000000" pitchFamily="50" charset="-128"/>
              </a:rPr>
              <a:t>・万博開幕直前の</a:t>
            </a:r>
            <a:r>
              <a:rPr lang="ja-JP" altLang="en-US" sz="1400" dirty="0">
                <a:solidFill>
                  <a:schemeClr val="tx1"/>
                </a:solidFill>
                <a:latin typeface="BIZ UDPゴシック" panose="020B0400000000000000" pitchFamily="50" charset="-128"/>
                <a:ea typeface="BIZ UDPゴシック" panose="020B0400000000000000" pitchFamily="50" charset="-128"/>
              </a:rPr>
              <a:t>大阪マラソンの開催を通じ、</a:t>
            </a:r>
            <a:r>
              <a:rPr lang="ja-JP" altLang="en-US" sz="1400" dirty="0">
                <a:solidFill>
                  <a:schemeClr val="tx1"/>
                </a:solidFill>
                <a:latin typeface="BIZ UDゴシック" panose="020B0400000000000000" pitchFamily="49" charset="-128"/>
                <a:ea typeface="BIZ UDゴシック" panose="020B0400000000000000" pitchFamily="49" charset="-128"/>
              </a:rPr>
              <a:t>国内外のランナーや沿道観客に対して大阪の都市魅力を発信</a:t>
            </a:r>
            <a:r>
              <a:rPr kumimoji="1" lang="ja-JP" altLang="en-US" sz="1400" dirty="0">
                <a:solidFill>
                  <a:schemeClr val="tx1"/>
                </a:solidFill>
                <a:latin typeface="BIZ UDPゴシック" panose="020B0400000000000000" pitchFamily="50" charset="-128"/>
                <a:ea typeface="BIZ UDPゴシック" panose="020B0400000000000000" pitchFamily="50" charset="-128"/>
              </a:rPr>
              <a:t>すると</a:t>
            </a:r>
            <a:br>
              <a:rPr kumimoji="1" lang="en-US" altLang="ja-JP" sz="1400" dirty="0">
                <a:solidFill>
                  <a:schemeClr val="tx1"/>
                </a:solidFill>
                <a:latin typeface="BIZ UDPゴシック" panose="020B0400000000000000" pitchFamily="50" charset="-128"/>
                <a:ea typeface="BIZ UDPゴシック" panose="020B0400000000000000" pitchFamily="50" charset="-128"/>
              </a:rPr>
            </a:br>
            <a:r>
              <a:rPr kumimoji="1" lang="ja-JP" altLang="en-US" sz="1400" dirty="0">
                <a:solidFill>
                  <a:schemeClr val="tx1"/>
                </a:solidFill>
                <a:latin typeface="BIZ UDPゴシック" panose="020B0400000000000000" pitchFamily="50" charset="-128"/>
                <a:ea typeface="BIZ UDPゴシック" panose="020B0400000000000000" pitchFamily="50" charset="-128"/>
              </a:rPr>
              <a:t>ともに、万博開催に向けた機運を醸成</a:t>
            </a:r>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□スポーツ</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387467" y="3329320"/>
            <a:ext cx="5499820" cy="3600986"/>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▶「いのち輝く」スポーツ都市大阪創出事業</a:t>
            </a:r>
            <a:endParaRPr kumimoji="1" lang="en-US" altLang="ja-JP" sz="1400" b="1" dirty="0">
              <a:latin typeface="BIZ UDPゴシック" panose="020B0400000000000000" pitchFamily="50" charset="-128"/>
              <a:ea typeface="BIZ UDPゴシック" panose="020B0400000000000000" pitchFamily="50" charset="-128"/>
            </a:endParaRPr>
          </a:p>
          <a:p>
            <a:endParaRPr kumimoji="1" lang="en-US" altLang="ja-JP" sz="7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・２事業実施、約</a:t>
            </a:r>
            <a:r>
              <a:rPr kumimoji="1" lang="en-US" altLang="ja-JP" sz="1200" dirty="0">
                <a:latin typeface="BIZ UDPゴシック" panose="020B0400000000000000" pitchFamily="50" charset="-128"/>
                <a:ea typeface="BIZ UDPゴシック" panose="020B0400000000000000" pitchFamily="50" charset="-128"/>
              </a:rPr>
              <a:t>121</a:t>
            </a:r>
            <a:r>
              <a:rPr kumimoji="1" lang="ja-JP" altLang="en-US" sz="1200" dirty="0">
                <a:latin typeface="BIZ UDPゴシック" panose="020B0400000000000000" pitchFamily="50" charset="-128"/>
                <a:ea typeface="BIZ UDPゴシック" panose="020B0400000000000000" pitchFamily="50" charset="-128"/>
              </a:rPr>
              <a:t>万人動員</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①アーバンスポーツを中心にショーやスポーツ体験会、ＡＲ等のテクノロジーを</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活用した魅力的なイベントを開催</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OSAKA NEXPO 2023</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2024)</a:t>
            </a:r>
            <a:r>
              <a:rPr lang="ja-JP" altLang="en-US" sz="1200" dirty="0">
                <a:latin typeface="BIZ UDPゴシック" panose="020B0400000000000000" pitchFamily="50" charset="-128"/>
                <a:ea typeface="BIZ UDPゴシック" panose="020B0400000000000000" pitchFamily="50" charset="-128"/>
              </a:rPr>
              <a:t>し、</a:t>
            </a:r>
            <a:r>
              <a:rPr kumimoji="1" lang="ja-JP" altLang="en-US" sz="1200" dirty="0">
                <a:latin typeface="BIZ UDPゴシック" panose="020B0400000000000000" pitchFamily="50" charset="-128"/>
                <a:ea typeface="BIZ UDPゴシック" panose="020B0400000000000000" pitchFamily="50" charset="-128"/>
              </a:rPr>
              <a:t> </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若年層を中心とした幅広い層がスポーツの魅力を発信</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　スポーツへの関心喚起・参加促進　</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②万博開幕直前の大阪マラソン２０２５と連携したシティドレッシング実施により、国内外のランナーや</a:t>
            </a:r>
            <a:r>
              <a:rPr lang="ja-JP" altLang="en-US" sz="1200" dirty="0">
                <a:latin typeface="BIZ UDゴシック" panose="020B0400000000000000" pitchFamily="49" charset="-128"/>
                <a:ea typeface="BIZ UDゴシック" panose="020B0400000000000000" pitchFamily="49" charset="-128"/>
              </a:rPr>
              <a:t>沿道</a:t>
            </a:r>
            <a:r>
              <a:rPr kumimoji="1" lang="ja-JP" altLang="en-US" sz="1200" dirty="0">
                <a:latin typeface="BIZ UDPゴシック" panose="020B0400000000000000" pitchFamily="50" charset="-128"/>
                <a:ea typeface="BIZ UDPゴシック" panose="020B0400000000000000" pitchFamily="50" charset="-128"/>
              </a:rPr>
              <a:t>観客に対して大阪の都市魅力を発信するとともに、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万博開催に向けた機運を醸成</a:t>
            </a:r>
            <a:endParaRPr kumimoji="1" lang="en-US" altLang="ja-JP" sz="1200" dirty="0">
              <a:latin typeface="BIZ UDPゴシック" panose="020B0400000000000000" pitchFamily="50" charset="-128"/>
              <a:ea typeface="BIZ UDPゴシック" panose="020B0400000000000000" pitchFamily="50" charset="-128"/>
            </a:endParaRPr>
          </a:p>
          <a:p>
            <a:pPr marL="444500" indent="-444500"/>
            <a:endParaRPr lang="en-US" altLang="ja-JP" sz="1200" dirty="0">
              <a:latin typeface="BIZ UDPゴシック" panose="020B0400000000000000" pitchFamily="50" charset="-128"/>
              <a:ea typeface="BIZ UDPゴシック" panose="020B0400000000000000" pitchFamily="50" charset="-128"/>
            </a:endParaRPr>
          </a:p>
          <a:p>
            <a:pPr marL="274638"/>
            <a:r>
              <a:rPr lang="ja-JP" altLang="en-US" sz="1200" dirty="0">
                <a:latin typeface="BIZ UDPゴシック" panose="020B0400000000000000" pitchFamily="50" charset="-128"/>
                <a:ea typeface="BIZ UDPゴシック" panose="020B0400000000000000" pitchFamily="50" charset="-128"/>
              </a:rPr>
              <a:t>開催期間：①令和５年度：計</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回</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a:t>
            </a:r>
            <a:r>
              <a:rPr lang="zh-TW" altLang="en-US" sz="1200" dirty="0">
                <a:latin typeface="BIZ UDPゴシック" panose="020B0400000000000000" pitchFamily="50" charset="-128"/>
                <a:ea typeface="BIZ UDPゴシック" panose="020B0400000000000000" pitchFamily="50" charset="-128"/>
              </a:rPr>
              <a:t>計</a:t>
            </a:r>
            <a:r>
              <a:rPr lang="en-US" altLang="zh-TW" sz="1200" dirty="0">
                <a:latin typeface="BIZ UDPゴシック" panose="020B0400000000000000" pitchFamily="50" charset="-128"/>
                <a:ea typeface="BIZ UDPゴシック" panose="020B0400000000000000" pitchFamily="50" charset="-128"/>
              </a:rPr>
              <a:t>9</a:t>
            </a:r>
            <a:r>
              <a:rPr lang="zh-TW" altLang="en-US" sz="1200" dirty="0">
                <a:latin typeface="BIZ UDPゴシック" panose="020B0400000000000000" pitchFamily="50" charset="-128"/>
                <a:ea typeface="BIZ UDPゴシック" panose="020B0400000000000000" pitchFamily="50" charset="-128"/>
              </a:rPr>
              <a:t>回</a:t>
            </a:r>
            <a:r>
              <a:rPr lang="ja-JP" altLang="en-US" sz="1200" dirty="0">
                <a:latin typeface="BIZ UDPゴシック" panose="020B0400000000000000" pitchFamily="50" charset="-128"/>
                <a:ea typeface="BIZ UDPゴシック" panose="020B0400000000000000" pitchFamily="50" charset="-128"/>
              </a:rPr>
              <a:t>                </a:t>
            </a:r>
            <a:endParaRPr lang="en-US" altLang="ja-JP" sz="1200" dirty="0">
              <a:latin typeface="BIZ UDPゴシック" panose="020B0400000000000000" pitchFamily="50" charset="-128"/>
              <a:ea typeface="BIZ UDPゴシック" panose="020B0400000000000000" pitchFamily="50" charset="-128"/>
            </a:endParaRPr>
          </a:p>
          <a:p>
            <a:pPr marL="901700" indent="-901700"/>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　　 ②令和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年度：令和７年２月</a:t>
            </a:r>
            <a:r>
              <a:rPr lang="en-US" altLang="ja-JP" sz="1200" dirty="0">
                <a:latin typeface="BIZ UDPゴシック" panose="020B0400000000000000" pitchFamily="50" charset="-128"/>
                <a:ea typeface="BIZ UDPゴシック" panose="020B0400000000000000" pitchFamily="50" charset="-128"/>
              </a:rPr>
              <a:t>24</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pPr marL="274638"/>
            <a:r>
              <a:rPr lang="ja-JP" altLang="en-US" sz="1200" dirty="0">
                <a:latin typeface="BIZ UDPゴシック" panose="020B0400000000000000" pitchFamily="50" charset="-128"/>
                <a:ea typeface="BIZ UDPゴシック" panose="020B0400000000000000" pitchFamily="50" charset="-128"/>
              </a:rPr>
              <a:t>開催場所：①大阪城公園、てんしば、万博記念公園、ららぽーと堺ほか</a:t>
            </a:r>
            <a:endParaRPr lang="en-US" altLang="ja-JP" sz="1200" dirty="0">
              <a:latin typeface="BIZ UDPゴシック" panose="020B0400000000000000" pitchFamily="50" charset="-128"/>
              <a:ea typeface="BIZ UDPゴシック" panose="020B0400000000000000" pitchFamily="50" charset="-128"/>
            </a:endParaRPr>
          </a:p>
          <a:p>
            <a:pPr indent="274638"/>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②大阪マラソンのスタート地点、フィニッシュ地点及びコース沿道</a:t>
            </a:r>
            <a:endParaRPr lang="en-US" altLang="ja-JP" sz="12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a:p>
            <a:endParaRPr kumimoji="1" lang="en-US" altLang="ja-JP" sz="11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78</a:t>
            </a:fld>
            <a:endParaRPr kumimoji="1" lang="ja-JP" altLang="en-US" dirty="0"/>
          </a:p>
        </p:txBody>
      </p:sp>
      <p:sp>
        <p:nvSpPr>
          <p:cNvPr id="12" name="正方形/長方形 11">
            <a:extLst>
              <a:ext uri="{FF2B5EF4-FFF2-40B4-BE49-F238E27FC236}">
                <a16:creationId xmlns:a16="http://schemas.microsoft.com/office/drawing/2014/main" id="{75ABB70E-1F42-4B0B-AC53-1816914CF3D6}"/>
              </a:ext>
            </a:extLst>
          </p:cNvPr>
          <p:cNvSpPr/>
          <p:nvPr/>
        </p:nvSpPr>
        <p:spPr>
          <a:xfrm>
            <a:off x="6510648" y="4429458"/>
            <a:ext cx="2603672" cy="4165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OSAKA NEXPO 2024</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DBD06ED6-0CD7-43E2-B3AA-6B979F098A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3298" y="3090788"/>
            <a:ext cx="2138372" cy="1429110"/>
          </a:xfrm>
          <a:prstGeom prst="rect">
            <a:avLst/>
          </a:prstGeom>
        </p:spPr>
      </p:pic>
      <p:sp>
        <p:nvSpPr>
          <p:cNvPr id="14" name="正方形/長方形 13">
            <a:extLst>
              <a:ext uri="{FF2B5EF4-FFF2-40B4-BE49-F238E27FC236}">
                <a16:creationId xmlns:a16="http://schemas.microsoft.com/office/drawing/2014/main" id="{B4AF07BF-0A2A-4BBB-B8F5-9F387B18DD89}"/>
              </a:ext>
            </a:extLst>
          </p:cNvPr>
          <p:cNvSpPr/>
          <p:nvPr/>
        </p:nvSpPr>
        <p:spPr>
          <a:xfrm>
            <a:off x="6395688" y="6547009"/>
            <a:ext cx="2833591" cy="383297"/>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大阪マラソン</a:t>
            </a:r>
            <a:r>
              <a:rPr lang="en-US" altLang="ja-JP" sz="1000" dirty="0">
                <a:latin typeface="BIZ UDPゴシック" panose="020B0400000000000000" pitchFamily="50" charset="-128"/>
                <a:ea typeface="BIZ UDPゴシック" panose="020B0400000000000000" pitchFamily="50" charset="-128"/>
              </a:rPr>
              <a:t>2025</a:t>
            </a:r>
          </a:p>
        </p:txBody>
      </p:sp>
      <p:pic>
        <p:nvPicPr>
          <p:cNvPr id="15" name="図 14">
            <a:extLst>
              <a:ext uri="{FF2B5EF4-FFF2-40B4-BE49-F238E27FC236}">
                <a16:creationId xmlns:a16="http://schemas.microsoft.com/office/drawing/2014/main" id="{DB99660B-30C0-4E6F-B136-A99D9EC6CD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3298" y="4889666"/>
            <a:ext cx="2158503" cy="1701685"/>
          </a:xfrm>
          <a:prstGeom prst="rect">
            <a:avLst/>
          </a:prstGeom>
        </p:spPr>
      </p:pic>
      <p:sp>
        <p:nvSpPr>
          <p:cNvPr id="16" name="楕円 15">
            <a:extLst>
              <a:ext uri="{FF2B5EF4-FFF2-40B4-BE49-F238E27FC236}">
                <a16:creationId xmlns:a16="http://schemas.microsoft.com/office/drawing/2014/main" id="{93482AB5-5AA6-4CA5-9E05-C4C2455CFC68}"/>
              </a:ext>
            </a:extLst>
          </p:cNvPr>
          <p:cNvSpPr/>
          <p:nvPr/>
        </p:nvSpPr>
        <p:spPr>
          <a:xfrm>
            <a:off x="151059" y="95923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EE581D9C-DDE7-4495-B9B9-83A130867CA6}"/>
              </a:ext>
            </a:extLst>
          </p:cNvPr>
          <p:cNvSpPr/>
          <p:nvPr/>
        </p:nvSpPr>
        <p:spPr>
          <a:xfrm>
            <a:off x="151059" y="281411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015692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sz="1800" b="1" dirty="0">
                <a:latin typeface="BIZ UDPゴシック" panose="020B0400000000000000" pitchFamily="50" charset="-128"/>
                <a:ea typeface="BIZ UDPゴシック" panose="020B0400000000000000" pitchFamily="50" charset="-128"/>
              </a:rPr>
              <a:t>多様な都市魅力の創出･発信（文化・芸術</a:t>
            </a:r>
            <a:r>
              <a:rPr kumimoji="1" lang="ja-JP" altLang="en-US" sz="1800" b="1" dirty="0">
                <a:solidFill>
                  <a:schemeClr val="bg1"/>
                </a:solidFill>
                <a:latin typeface="BIZ UDPゴシック" panose="020B0400000000000000" pitchFamily="50" charset="-128"/>
                <a:ea typeface="BIZ UDPゴシック" panose="020B0400000000000000" pitchFamily="50" charset="-128"/>
              </a:rPr>
              <a:t>・スポーツ）</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6" name="楕円 25">
            <a:extLst>
              <a:ext uri="{FF2B5EF4-FFF2-40B4-BE49-F238E27FC236}">
                <a16:creationId xmlns:a16="http://schemas.microsoft.com/office/drawing/2014/main" id="{4B4C8DCA-8291-48C5-BE7E-6014B7AF6E12}"/>
              </a:ext>
            </a:extLst>
          </p:cNvPr>
          <p:cNvSpPr/>
          <p:nvPr/>
        </p:nvSpPr>
        <p:spPr>
          <a:xfrm>
            <a:off x="180309" y="868991"/>
            <a:ext cx="1921115"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7A89E031-16AC-452F-9714-9EF5A357340B}"/>
              </a:ext>
            </a:extLst>
          </p:cNvPr>
          <p:cNvSpPr/>
          <p:nvPr/>
        </p:nvSpPr>
        <p:spPr>
          <a:xfrm>
            <a:off x="180309" y="2129727"/>
            <a:ext cx="1921115" cy="345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90150"/>
            <a:ext cx="9262560" cy="59780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185738" indent="-185738"/>
            <a:r>
              <a:rPr lang="ja-JP" altLang="en-US" sz="1400" dirty="0">
                <a:solidFill>
                  <a:schemeClr val="tx1"/>
                </a:solidFill>
                <a:latin typeface="BIZ UDPゴシック" panose="020B0400000000000000" pitchFamily="50" charset="-128"/>
                <a:ea typeface="BIZ UDPゴシック" panose="020B0400000000000000" pitchFamily="50" charset="-128"/>
              </a:rPr>
              <a:t>・Ｘ</a:t>
            </a:r>
            <a:r>
              <a:rPr lang="en-US" altLang="ja-JP" sz="1400" dirty="0">
                <a:solidFill>
                  <a:schemeClr val="tx1"/>
                </a:solidFill>
                <a:latin typeface="BIZ UDPゴシック" panose="020B0400000000000000" pitchFamily="50" charset="-128"/>
                <a:ea typeface="BIZ UDPゴシック" panose="020B0400000000000000" pitchFamily="50" charset="-128"/>
              </a:rPr>
              <a:t>Games Osaka 2025</a:t>
            </a:r>
            <a:r>
              <a:rPr lang="ja-JP" altLang="en-US" sz="1400" dirty="0">
                <a:solidFill>
                  <a:schemeClr val="tx1"/>
                </a:solidFill>
                <a:latin typeface="BIZ UDPゴシック" panose="020B0400000000000000" pitchFamily="50" charset="-128"/>
                <a:ea typeface="BIZ UDPゴシック" panose="020B0400000000000000" pitchFamily="50" charset="-128"/>
              </a:rPr>
              <a:t>開催により、大阪のスポーツ振興や、都市ブランドの向上・都市魅力の発信に寄与</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□スポーツ</a:t>
            </a:r>
          </a:p>
        </p:txBody>
      </p:sp>
      <p:sp>
        <p:nvSpPr>
          <p:cNvPr id="8" name="テキスト ボックス 7">
            <a:extLst>
              <a:ext uri="{FF2B5EF4-FFF2-40B4-BE49-F238E27FC236}">
                <a16:creationId xmlns:a16="http://schemas.microsoft.com/office/drawing/2014/main" id="{63B76DEA-364E-485B-BEFD-FC334F8CA6F6}"/>
              </a:ext>
            </a:extLst>
          </p:cNvPr>
          <p:cNvSpPr txBox="1"/>
          <p:nvPr/>
        </p:nvSpPr>
        <p:spPr>
          <a:xfrm>
            <a:off x="345858" y="2475529"/>
            <a:ext cx="6562942" cy="4570482"/>
          </a:xfrm>
          <a:prstGeom prst="rect">
            <a:avLst/>
          </a:prstGeom>
          <a:noFill/>
        </p:spPr>
        <p:txBody>
          <a:bodyPr wrap="square" rtlCol="0">
            <a:spAutoFit/>
          </a:bodyPr>
          <a:lstStyle/>
          <a:p>
            <a:r>
              <a:rPr kumimoji="1" lang="ja-JP" altLang="en-US" sz="1200" b="1" dirty="0">
                <a:latin typeface="BIZ UDPゴシック" panose="020B0400000000000000" pitchFamily="50" charset="-128"/>
                <a:ea typeface="BIZ UDPゴシック" panose="020B0400000000000000" pitchFamily="50" charset="-128"/>
              </a:rPr>
              <a:t>▶Ｘ</a:t>
            </a:r>
            <a:r>
              <a:rPr kumimoji="1" lang="en-US" altLang="ja-JP" sz="1200" b="1" dirty="0">
                <a:latin typeface="BIZ UDPゴシック" panose="020B0400000000000000" pitchFamily="50" charset="-128"/>
                <a:ea typeface="BIZ UDPゴシック" panose="020B0400000000000000" pitchFamily="50" charset="-128"/>
              </a:rPr>
              <a:t>Games Osaka 2025</a:t>
            </a:r>
            <a:endParaRPr kumimoji="1" lang="en-US" altLang="ja-JP" sz="1050" dirty="0">
              <a:latin typeface="BIZ UDPゴシック" panose="020B0400000000000000" pitchFamily="50" charset="-128"/>
              <a:ea typeface="BIZ UDPゴシック" panose="020B0400000000000000" pitchFamily="50" charset="-128"/>
            </a:endParaRPr>
          </a:p>
          <a:p>
            <a:pPr marL="93663" indent="-93663"/>
            <a:endParaRPr kumimoji="1" lang="en-US" altLang="ja-JP" sz="3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・スケートボード、</a:t>
            </a:r>
            <a:r>
              <a:rPr kumimoji="1" lang="en-US" altLang="ja-JP" sz="1100" dirty="0">
                <a:latin typeface="BIZ UDPゴシック" panose="020B0400000000000000" pitchFamily="50" charset="-128"/>
                <a:ea typeface="BIZ UDPゴシック" panose="020B0400000000000000" pitchFamily="50" charset="-128"/>
              </a:rPr>
              <a:t>BMX</a:t>
            </a: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err="1">
                <a:latin typeface="BIZ UDPゴシック" panose="020B0400000000000000" pitchFamily="50" charset="-128"/>
                <a:ea typeface="BIZ UDPゴシック" panose="020B0400000000000000" pitchFamily="50" charset="-128"/>
              </a:rPr>
              <a:t>MotoX</a:t>
            </a:r>
            <a:r>
              <a:rPr kumimoji="1" lang="ja-JP" altLang="en-US" sz="1100" dirty="0">
                <a:latin typeface="BIZ UDPゴシック" panose="020B0400000000000000" pitchFamily="50" charset="-128"/>
                <a:ea typeface="BIZ UDPゴシック" panose="020B0400000000000000" pitchFamily="50" charset="-128"/>
              </a:rPr>
              <a:t>の３競技</a:t>
            </a:r>
            <a:r>
              <a:rPr kumimoji="1" lang="en-US" altLang="ja-JP" sz="1100" dirty="0">
                <a:latin typeface="BIZ UDPゴシック" panose="020B0400000000000000" pitchFamily="50" charset="-128"/>
                <a:ea typeface="BIZ UDPゴシック" panose="020B0400000000000000" pitchFamily="50" charset="-128"/>
              </a:rPr>
              <a:t>12</a:t>
            </a:r>
            <a:r>
              <a:rPr kumimoji="1" lang="ja-JP" altLang="en-US" sz="1100" dirty="0">
                <a:latin typeface="BIZ UDPゴシック" panose="020B0400000000000000" pitchFamily="50" charset="-128"/>
                <a:ea typeface="BIZ UDPゴシック" panose="020B0400000000000000" pitchFamily="50" charset="-128"/>
              </a:rPr>
              <a:t>種目の世界最高峰の競技大会を開催、全世界に「</a:t>
            </a:r>
            <a:r>
              <a:rPr kumimoji="1" lang="en-US" altLang="ja-JP" sz="1100" dirty="0">
                <a:latin typeface="BIZ UDPゴシック" panose="020B0400000000000000" pitchFamily="50" charset="-128"/>
                <a:ea typeface="BIZ UDPゴシック" panose="020B0400000000000000" pitchFamily="50" charset="-128"/>
              </a:rPr>
              <a:t>OSAKA</a:t>
            </a:r>
            <a:r>
              <a:rPr kumimoji="1" lang="ja-JP" altLang="en-US" sz="1100" dirty="0">
                <a:latin typeface="BIZ UDPゴシック" panose="020B0400000000000000" pitchFamily="50" charset="-128"/>
                <a:ea typeface="BIZ UDPゴシック" panose="020B0400000000000000" pitchFamily="50" charset="-128"/>
              </a:rPr>
              <a:t>」を発信し、都市プレゼンスの向上を図るとともに、世界的なトップアスリートのパフォーマンスを「みる」機会を創出することで府内のアクションスポーツの活性化を図り、スポーツツーリズムを推進</a:t>
            </a:r>
          </a:p>
          <a:p>
            <a:pPr marL="355600" indent="-90488"/>
            <a:r>
              <a:rPr kumimoji="1" lang="ja-JP" altLang="en-US" sz="1100" dirty="0">
                <a:latin typeface="BIZ UDPゴシック" panose="020B0400000000000000" pitchFamily="50" charset="-128"/>
                <a:ea typeface="BIZ UDPゴシック" panose="020B0400000000000000" pitchFamily="50" charset="-128"/>
              </a:rPr>
              <a:t>日程：</a:t>
            </a:r>
            <a:r>
              <a:rPr kumimoji="1" lang="en-US" altLang="ja-JP" sz="1100" dirty="0">
                <a:latin typeface="BIZ UDPゴシック" panose="020B0400000000000000" pitchFamily="50" charset="-128"/>
                <a:ea typeface="BIZ UDPゴシック" panose="020B0400000000000000" pitchFamily="50" charset="-128"/>
              </a:rPr>
              <a:t>6</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日（公式練習）、</a:t>
            </a:r>
            <a:r>
              <a:rPr kumimoji="1" lang="en-US" altLang="ja-JP" sz="1100" dirty="0">
                <a:latin typeface="BIZ UDPゴシック" panose="020B0400000000000000" pitchFamily="50" charset="-128"/>
                <a:ea typeface="BIZ UDPゴシック" panose="020B0400000000000000" pitchFamily="50" charset="-128"/>
              </a:rPr>
              <a:t>6</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21</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22</a:t>
            </a:r>
            <a:r>
              <a:rPr kumimoji="1" lang="ja-JP" altLang="en-US" sz="1100" dirty="0">
                <a:latin typeface="BIZ UDPゴシック" panose="020B0400000000000000" pitchFamily="50" charset="-128"/>
                <a:ea typeface="BIZ UDPゴシック" panose="020B0400000000000000" pitchFamily="50" charset="-128"/>
              </a:rPr>
              <a:t>日（決勝）</a:t>
            </a:r>
          </a:p>
          <a:p>
            <a:pPr marL="355600" indent="-90488"/>
            <a:r>
              <a:rPr kumimoji="1" lang="ja-JP" altLang="en-US" sz="1100" dirty="0">
                <a:latin typeface="BIZ UDPゴシック" panose="020B0400000000000000" pitchFamily="50" charset="-128"/>
                <a:ea typeface="BIZ UDPゴシック" panose="020B0400000000000000" pitchFamily="50" charset="-128"/>
              </a:rPr>
              <a:t>場所：京セラドーム大阪　　来場者数：</a:t>
            </a:r>
            <a:r>
              <a:rPr kumimoji="1" lang="en-US" altLang="ja-JP" sz="1100" dirty="0">
                <a:latin typeface="BIZ UDPゴシック" panose="020B0400000000000000" pitchFamily="50" charset="-128"/>
                <a:ea typeface="BIZ UDPゴシック" panose="020B0400000000000000" pitchFamily="50" charset="-128"/>
              </a:rPr>
              <a:t>27,000</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endParaRPr kumimoji="1" lang="en-US" altLang="ja-JP" sz="8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・メディア露出効果は約</a:t>
            </a:r>
            <a:r>
              <a:rPr kumimoji="1" lang="en-US" altLang="ja-JP" sz="1100" dirty="0">
                <a:latin typeface="BIZ UDPゴシック" panose="020B0400000000000000" pitchFamily="50" charset="-128"/>
                <a:ea typeface="BIZ UDPゴシック" panose="020B0400000000000000" pitchFamily="50" charset="-128"/>
              </a:rPr>
              <a:t>100</a:t>
            </a:r>
            <a:r>
              <a:rPr kumimoji="1" lang="ja-JP" altLang="en-US" sz="1100" dirty="0">
                <a:latin typeface="BIZ UDPゴシック" panose="020B0400000000000000" pitchFamily="50" charset="-128"/>
                <a:ea typeface="BIZ UDPゴシック" panose="020B0400000000000000" pitchFamily="50" charset="-128"/>
              </a:rPr>
              <a:t>億円（取材数</a:t>
            </a:r>
            <a:r>
              <a:rPr kumimoji="1" lang="en-US" altLang="ja-JP" sz="1100" dirty="0">
                <a:latin typeface="BIZ UDPゴシック" panose="020B0400000000000000" pitchFamily="50" charset="-128"/>
                <a:ea typeface="BIZ UDPゴシック" panose="020B0400000000000000" pitchFamily="50" charset="-128"/>
              </a:rPr>
              <a:t>73</a:t>
            </a:r>
            <a:r>
              <a:rPr kumimoji="1" lang="ja-JP" altLang="en-US" sz="1100" dirty="0">
                <a:latin typeface="BIZ UDPゴシック" panose="020B0400000000000000" pitchFamily="50" charset="-128"/>
                <a:ea typeface="BIZ UDPゴシック" panose="020B0400000000000000" pitchFamily="50" charset="-128"/>
              </a:rPr>
              <a:t>媒体・</a:t>
            </a:r>
            <a:r>
              <a:rPr kumimoji="1" lang="en-US" altLang="ja-JP" sz="1100" dirty="0">
                <a:latin typeface="BIZ UDPゴシック" panose="020B0400000000000000" pitchFamily="50" charset="-128"/>
                <a:ea typeface="BIZ UDPゴシック" panose="020B0400000000000000" pitchFamily="50" charset="-128"/>
              </a:rPr>
              <a:t>496</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700" dirty="0">
                <a:latin typeface="BIZ UDPゴシック" panose="020B0400000000000000" pitchFamily="50" charset="-128"/>
                <a:ea typeface="BIZ UDPゴシック" panose="020B0400000000000000" pitchFamily="50" charset="-128"/>
              </a:rPr>
              <a:t>　　</a:t>
            </a:r>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大会情報がテレビ、新聞、雑誌、</a:t>
            </a:r>
            <a:r>
              <a:rPr kumimoji="1" lang="en-US" altLang="ja-JP" sz="700" dirty="0">
                <a:latin typeface="BIZ UDPゴシック" panose="020B0400000000000000" pitchFamily="50" charset="-128"/>
                <a:ea typeface="BIZ UDPゴシック" panose="020B0400000000000000" pitchFamily="50" charset="-128"/>
              </a:rPr>
              <a:t>WEB</a:t>
            </a:r>
            <a:r>
              <a:rPr kumimoji="1" lang="ja-JP" altLang="en-US" sz="700" dirty="0">
                <a:latin typeface="BIZ UDPゴシック" panose="020B0400000000000000" pitchFamily="50" charset="-128"/>
                <a:ea typeface="BIZ UDPゴシック" panose="020B0400000000000000" pitchFamily="50" charset="-128"/>
              </a:rPr>
              <a:t>、</a:t>
            </a:r>
            <a:r>
              <a:rPr kumimoji="1" lang="en-US" altLang="ja-JP" sz="700" dirty="0">
                <a:latin typeface="BIZ UDPゴシック" panose="020B0400000000000000" pitchFamily="50" charset="-128"/>
                <a:ea typeface="BIZ UDPゴシック" panose="020B0400000000000000" pitchFamily="50" charset="-128"/>
              </a:rPr>
              <a:t>SNS</a:t>
            </a:r>
            <a:r>
              <a:rPr kumimoji="1" lang="ja-JP" altLang="en-US" sz="700" dirty="0">
                <a:latin typeface="BIZ UDPゴシック" panose="020B0400000000000000" pitchFamily="50" charset="-128"/>
                <a:ea typeface="BIZ UDPゴシック" panose="020B0400000000000000" pitchFamily="50" charset="-128"/>
              </a:rPr>
              <a:t>等に掲載された際に同等のスペースや時間を広告として購入した場合にかかるコストを広告換算額として算出</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endParaRPr kumimoji="1" lang="en-US" altLang="ja-JP" sz="8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・アメリカのスポーツチャンネルを通じて</a:t>
            </a:r>
            <a:r>
              <a:rPr kumimoji="1" lang="en-US" altLang="ja-JP" sz="1100" dirty="0">
                <a:latin typeface="BIZ UDPゴシック" panose="020B0400000000000000" pitchFamily="50" charset="-128"/>
                <a:ea typeface="BIZ UDPゴシック" panose="020B0400000000000000" pitchFamily="50" charset="-128"/>
              </a:rPr>
              <a:t>192</a:t>
            </a:r>
            <a:r>
              <a:rPr kumimoji="1" lang="ja-JP" altLang="en-US" sz="1100" dirty="0">
                <a:latin typeface="BIZ UDPゴシック" panose="020B0400000000000000" pitchFamily="50" charset="-128"/>
                <a:ea typeface="BIZ UDPゴシック" panose="020B0400000000000000" pitchFamily="50" charset="-128"/>
              </a:rPr>
              <a:t>カ国５億世帯に</a:t>
            </a:r>
            <a:r>
              <a:rPr kumimoji="1" lang="en-US" altLang="ja-JP" sz="1100" dirty="0">
                <a:latin typeface="BIZ UDPゴシック" panose="020B0400000000000000" pitchFamily="50" charset="-128"/>
                <a:ea typeface="BIZ UDPゴシック" panose="020B0400000000000000" pitchFamily="50" charset="-128"/>
              </a:rPr>
              <a:t>PR</a:t>
            </a:r>
          </a:p>
          <a:p>
            <a:pPr marL="182563" indent="-90488"/>
            <a:r>
              <a:rPr kumimoji="1" lang="en-US" altLang="ja-JP"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（大阪府・市のロゴをスタート位置などテレビの映り込みやすい位置に掲示）</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endParaRPr kumimoji="1" lang="en-US" altLang="ja-JP"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・招待事業</a:t>
            </a:r>
          </a:p>
          <a:p>
            <a:pPr marL="92075" indent="-90488"/>
            <a:r>
              <a:rPr kumimoji="1" lang="ja-JP" altLang="en-US" sz="1100" dirty="0">
                <a:latin typeface="BIZ UDPゴシック" panose="020B0400000000000000" pitchFamily="50" charset="-128"/>
                <a:ea typeface="BIZ UDPゴシック" panose="020B0400000000000000" pitchFamily="50" charset="-128"/>
              </a:rPr>
              <a:t>　 トップアスリートのパフォーマンスを間近で見る機会を提供</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府民招待</a:t>
            </a:r>
            <a:r>
              <a:rPr kumimoji="1" lang="en-US" altLang="ja-JP" sz="1100" dirty="0">
                <a:latin typeface="BIZ UDPゴシック" panose="020B0400000000000000" pitchFamily="50" charset="-128"/>
                <a:ea typeface="BIZ UDPゴシック" panose="020B0400000000000000" pitchFamily="50" charset="-128"/>
              </a:rPr>
              <a:t>】2,502</a:t>
            </a:r>
            <a:r>
              <a:rPr kumimoji="1" lang="ja-JP" altLang="en-US" sz="1100" dirty="0">
                <a:latin typeface="BIZ UDPゴシック" panose="020B0400000000000000" pitchFamily="50" charset="-128"/>
                <a:ea typeface="BIZ UDPゴシック" panose="020B0400000000000000" pitchFamily="50" charset="-128"/>
              </a:rPr>
              <a:t>人（うち子ども</a:t>
            </a:r>
            <a:r>
              <a:rPr kumimoji="1" lang="en-US" altLang="ja-JP" sz="1100" dirty="0">
                <a:latin typeface="BIZ UDPゴシック" panose="020B0400000000000000" pitchFamily="50" charset="-128"/>
                <a:ea typeface="BIZ UDPゴシック" panose="020B0400000000000000" pitchFamily="50" charset="-128"/>
              </a:rPr>
              <a:t>1,526</a:t>
            </a:r>
            <a:r>
              <a:rPr kumimoji="1" lang="ja-JP" altLang="en-US" sz="1100" dirty="0">
                <a:latin typeface="BIZ UDPゴシック" panose="020B0400000000000000" pitchFamily="50" charset="-128"/>
                <a:ea typeface="BIZ UDPゴシック" panose="020B0400000000000000" pitchFamily="50" charset="-128"/>
              </a:rPr>
              <a:t>人）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市民招待</a:t>
            </a:r>
            <a:r>
              <a:rPr kumimoji="1" lang="en-US" altLang="ja-JP" sz="1100" dirty="0">
                <a:latin typeface="BIZ UDPゴシック" panose="020B0400000000000000" pitchFamily="50" charset="-128"/>
                <a:ea typeface="BIZ UDPゴシック" panose="020B0400000000000000" pitchFamily="50" charset="-128"/>
              </a:rPr>
              <a:t>】368</a:t>
            </a:r>
            <a:r>
              <a:rPr kumimoji="1" lang="ja-JP" altLang="en-US" sz="1100" dirty="0">
                <a:latin typeface="BIZ UDPゴシック" panose="020B0400000000000000" pitchFamily="50" charset="-128"/>
                <a:ea typeface="BIZ UDPゴシック" panose="020B0400000000000000" pitchFamily="50" charset="-128"/>
              </a:rPr>
              <a:t>人</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学校招待</a:t>
            </a:r>
            <a:r>
              <a:rPr kumimoji="1" lang="en-US" altLang="ja-JP" sz="1100" dirty="0">
                <a:latin typeface="BIZ UDPゴシック" panose="020B0400000000000000" pitchFamily="50" charset="-128"/>
                <a:ea typeface="BIZ UDPゴシック" panose="020B0400000000000000" pitchFamily="50" charset="-128"/>
              </a:rPr>
              <a:t>】4</a:t>
            </a:r>
            <a:r>
              <a:rPr kumimoji="1" lang="ja-JP" altLang="en-US" sz="1100" dirty="0">
                <a:latin typeface="BIZ UDPゴシック" panose="020B0400000000000000" pitchFamily="50" charset="-128"/>
                <a:ea typeface="BIZ UDPゴシック" panose="020B0400000000000000" pitchFamily="50" charset="-128"/>
              </a:rPr>
              <a:t>校</a:t>
            </a:r>
            <a:r>
              <a:rPr kumimoji="1" lang="en-US" altLang="ja-JP" sz="1100" dirty="0">
                <a:latin typeface="BIZ UDPゴシック" panose="020B0400000000000000" pitchFamily="50" charset="-128"/>
                <a:ea typeface="BIZ UDPゴシック" panose="020B0400000000000000" pitchFamily="50" charset="-128"/>
              </a:rPr>
              <a:t>256</a:t>
            </a:r>
            <a:r>
              <a:rPr kumimoji="1" lang="ja-JP" altLang="en-US" sz="1100" dirty="0">
                <a:latin typeface="BIZ UDPゴシック" panose="020B0400000000000000" pitchFamily="50" charset="-128"/>
                <a:ea typeface="BIZ UDPゴシック" panose="020B0400000000000000" pitchFamily="50" charset="-128"/>
              </a:rPr>
              <a:t>人　　（公式練習日に市民・小学校を無料招待）</a:t>
            </a:r>
          </a:p>
          <a:p>
            <a:pPr marL="92075" indent="-90488"/>
            <a:endParaRPr kumimoji="1" lang="ja-JP" altLang="en-US"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・スケートボード・</a:t>
            </a:r>
            <a:r>
              <a:rPr kumimoji="1" lang="en-US" altLang="ja-JP" sz="1100" b="1" dirty="0">
                <a:latin typeface="BIZ UDPゴシック" panose="020B0400000000000000" pitchFamily="50" charset="-128"/>
                <a:ea typeface="BIZ UDPゴシック" panose="020B0400000000000000" pitchFamily="50" charset="-128"/>
              </a:rPr>
              <a:t>BMX</a:t>
            </a:r>
            <a:r>
              <a:rPr kumimoji="1" lang="ja-JP" altLang="en-US" sz="1100" b="1" dirty="0">
                <a:latin typeface="BIZ UDPゴシック" panose="020B0400000000000000" pitchFamily="50" charset="-128"/>
                <a:ea typeface="BIZ UDPゴシック" panose="020B0400000000000000" pitchFamily="50" charset="-128"/>
              </a:rPr>
              <a:t>体験</a:t>
            </a:r>
          </a:p>
          <a:p>
            <a:pPr marL="92075" indent="-90488"/>
            <a:r>
              <a:rPr kumimoji="1" lang="ja-JP" altLang="en-US" sz="1100" dirty="0">
                <a:latin typeface="BIZ UDPゴシック" panose="020B0400000000000000" pitchFamily="50" charset="-128"/>
                <a:ea typeface="BIZ UDPゴシック" panose="020B0400000000000000" pitchFamily="50" charset="-128"/>
              </a:rPr>
              <a:t>　 会場内にスケートボード・</a:t>
            </a:r>
            <a:r>
              <a:rPr kumimoji="1" lang="en-US" altLang="ja-JP" sz="1100" dirty="0">
                <a:latin typeface="BIZ UDPゴシック" panose="020B0400000000000000" pitchFamily="50" charset="-128"/>
                <a:ea typeface="BIZ UDPゴシック" panose="020B0400000000000000" pitchFamily="50" charset="-128"/>
              </a:rPr>
              <a:t>BMX</a:t>
            </a:r>
            <a:r>
              <a:rPr kumimoji="1" lang="ja-JP" altLang="en-US" sz="1100" dirty="0">
                <a:latin typeface="BIZ UDPゴシック" panose="020B0400000000000000" pitchFamily="50" charset="-128"/>
                <a:ea typeface="BIZ UDPゴシック" panose="020B0400000000000000" pitchFamily="50" charset="-128"/>
              </a:rPr>
              <a:t>体験ブースを設置し、「する」スポーツとしての振興促進</a:t>
            </a:r>
          </a:p>
          <a:p>
            <a:pPr marL="92075" indent="-90488"/>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体験人数</a:t>
            </a:r>
            <a:r>
              <a:rPr kumimoji="1" lang="en-US" altLang="ja-JP" sz="1100" dirty="0">
                <a:latin typeface="BIZ UDPゴシック" panose="020B0400000000000000" pitchFamily="50" charset="-128"/>
                <a:ea typeface="BIZ UDPゴシック" panose="020B0400000000000000" pitchFamily="50" charset="-128"/>
              </a:rPr>
              <a:t>】256</a:t>
            </a:r>
            <a:r>
              <a:rPr kumimoji="1" lang="ja-JP" altLang="en-US" sz="1100" dirty="0">
                <a:latin typeface="BIZ UDPゴシック" panose="020B0400000000000000" pitchFamily="50" charset="-128"/>
                <a:ea typeface="BIZ UDPゴシック" panose="020B0400000000000000" pitchFamily="50" charset="-128"/>
              </a:rPr>
              <a:t>人</a:t>
            </a:r>
          </a:p>
          <a:p>
            <a:pPr marL="92075" indent="-90488"/>
            <a:endParaRPr kumimoji="1" lang="en-US" altLang="ja-JP" sz="1100" b="1"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・アスリートによる市内小学校訪問（</a:t>
            </a:r>
            <a:r>
              <a:rPr kumimoji="1" lang="en-US" altLang="ja-JP" sz="1100" b="1" dirty="0">
                <a:latin typeface="BIZ UDPゴシック" panose="020B0400000000000000" pitchFamily="50" charset="-128"/>
                <a:ea typeface="BIZ UDPゴシック" panose="020B0400000000000000" pitchFamily="50" charset="-128"/>
              </a:rPr>
              <a:t>6</a:t>
            </a:r>
            <a:r>
              <a:rPr kumimoji="1" lang="ja-JP" altLang="en-US" sz="1100" b="1" dirty="0">
                <a:latin typeface="BIZ UDPゴシック" panose="020B0400000000000000" pitchFamily="50" charset="-128"/>
                <a:ea typeface="BIZ UDPゴシック" panose="020B0400000000000000" pitchFamily="50" charset="-128"/>
              </a:rPr>
              <a:t>月</a:t>
            </a:r>
            <a:r>
              <a:rPr kumimoji="1" lang="en-US" altLang="ja-JP" sz="1100" b="1" dirty="0">
                <a:latin typeface="BIZ UDPゴシック" panose="020B0400000000000000" pitchFamily="50" charset="-128"/>
                <a:ea typeface="BIZ UDPゴシック" panose="020B0400000000000000" pitchFamily="50" charset="-128"/>
              </a:rPr>
              <a:t>18</a:t>
            </a:r>
            <a:r>
              <a:rPr kumimoji="1" lang="ja-JP" altLang="en-US" sz="1100" b="1" dirty="0">
                <a:latin typeface="BIZ UDPゴシック" panose="020B0400000000000000" pitchFamily="50" charset="-128"/>
                <a:ea typeface="BIZ UDPゴシック" panose="020B0400000000000000" pitchFamily="50" charset="-128"/>
              </a:rPr>
              <a:t>日）</a:t>
            </a:r>
          </a:p>
          <a:p>
            <a:pPr marL="92075" indent="-90488"/>
            <a:r>
              <a:rPr kumimoji="1" lang="ja-JP" altLang="en-US" sz="1100" dirty="0">
                <a:latin typeface="BIZ UDPゴシック" panose="020B0400000000000000" pitchFamily="50" charset="-128"/>
                <a:ea typeface="BIZ UDPゴシック" panose="020B0400000000000000" pitchFamily="50" charset="-128"/>
              </a:rPr>
              <a:t>　 芝田モト選手、アリサ・トルー選手が九条東小学校を訪問。トークやスケボー体験等を実施</a:t>
            </a:r>
          </a:p>
          <a:p>
            <a:pPr marL="92075" indent="-90488"/>
            <a:endParaRPr kumimoji="1" lang="ja-JP" altLang="en-US" sz="1100" dirty="0">
              <a:latin typeface="BIZ UDPゴシック" panose="020B0400000000000000" pitchFamily="50" charset="-128"/>
              <a:ea typeface="BIZ UDPゴシック" panose="020B0400000000000000" pitchFamily="50" charset="-128"/>
            </a:endParaRPr>
          </a:p>
          <a:p>
            <a:pPr marL="92075" indent="-90488"/>
            <a:r>
              <a:rPr kumimoji="1" lang="ja-JP" altLang="en-US" sz="1100" b="1" dirty="0">
                <a:latin typeface="BIZ UDPゴシック" panose="020B0400000000000000" pitchFamily="50" charset="-128"/>
                <a:ea typeface="BIZ UDPゴシック" panose="020B0400000000000000" pitchFamily="50" charset="-128"/>
              </a:rPr>
              <a:t>・アーバンスポーツの振興</a:t>
            </a:r>
          </a:p>
          <a:p>
            <a:pPr marL="92075" indent="-90488"/>
            <a:r>
              <a:rPr kumimoji="1" lang="ja-JP" altLang="en-US" sz="1100" dirty="0">
                <a:latin typeface="BIZ UDPゴシック" panose="020B0400000000000000" pitchFamily="50" charset="-128"/>
                <a:ea typeface="BIZ UDPゴシック" panose="020B0400000000000000" pitchFamily="50" charset="-128"/>
              </a:rPr>
              <a:t>　 今後アーバンスポーツを体験したい</a:t>
            </a:r>
            <a:r>
              <a:rPr kumimoji="1" lang="en-US" altLang="ja-JP" sz="1100" dirty="0">
                <a:latin typeface="BIZ UDPゴシック" panose="020B0400000000000000" pitchFamily="50" charset="-128"/>
                <a:ea typeface="BIZ UDPゴシック" panose="020B0400000000000000" pitchFamily="50" charset="-128"/>
              </a:rPr>
              <a:t>80</a:t>
            </a:r>
            <a:r>
              <a:rPr kumimoji="1" lang="ja-JP" altLang="en-US" sz="1100" dirty="0">
                <a:latin typeface="BIZ UDPゴシック" panose="020B0400000000000000" pitchFamily="50" charset="-128"/>
                <a:ea typeface="BIZ UDPゴシック" panose="020B0400000000000000" pitchFamily="50" charset="-128"/>
              </a:rPr>
              <a:t>％、観戦に行きたい</a:t>
            </a:r>
            <a:r>
              <a:rPr kumimoji="1" lang="en-US" altLang="ja-JP" sz="1100" dirty="0">
                <a:latin typeface="BIZ UDPゴシック" panose="020B0400000000000000" pitchFamily="50" charset="-128"/>
                <a:ea typeface="BIZ UDPゴシック" panose="020B0400000000000000" pitchFamily="50" charset="-128"/>
              </a:rPr>
              <a:t>99</a:t>
            </a:r>
            <a:r>
              <a:rPr kumimoji="1" lang="ja-JP" altLang="en-US" sz="1100" dirty="0">
                <a:latin typeface="BIZ UDPゴシック" panose="020B0400000000000000" pitchFamily="50" charset="-128"/>
                <a:ea typeface="BIZ UDPゴシック" panose="020B0400000000000000" pitchFamily="50" charset="-128"/>
              </a:rPr>
              <a:t>％と、アーバンスポーツの振興に寄与</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323E66F-4A24-43C3-9F00-683D10D36889}"/>
              </a:ext>
            </a:extLst>
          </p:cNvPr>
          <p:cNvSpPr>
            <a:spLocks noGrp="1"/>
          </p:cNvSpPr>
          <p:nvPr>
            <p:ph type="sldNum" sz="quarter" idx="12"/>
          </p:nvPr>
        </p:nvSpPr>
        <p:spPr/>
        <p:txBody>
          <a:bodyPr/>
          <a:lstStyle/>
          <a:p>
            <a:fld id="{29F2EF1E-626E-4657-9017-205445D3C8E1}" type="slidenum">
              <a:rPr kumimoji="1" lang="ja-JP" altLang="en-US" smtClean="0"/>
              <a:t>79</a:t>
            </a:fld>
            <a:endParaRPr kumimoji="1" lang="ja-JP" altLang="en-US" dirty="0"/>
          </a:p>
        </p:txBody>
      </p:sp>
      <p:pic>
        <p:nvPicPr>
          <p:cNvPr id="2054" name="Picture 6">
            <a:extLst>
              <a:ext uri="{FF2B5EF4-FFF2-40B4-BE49-F238E27FC236}">
                <a16:creationId xmlns:a16="http://schemas.microsoft.com/office/drawing/2014/main" id="{C462CC36-10EF-4764-87C5-925FCDC9FA8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6488" y="4194284"/>
            <a:ext cx="1952539" cy="1079397"/>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41B46EC6-1C28-4FF1-945A-63F8B41410FA}"/>
              </a:ext>
            </a:extLst>
          </p:cNvPr>
          <p:cNvSpPr/>
          <p:nvPr/>
        </p:nvSpPr>
        <p:spPr>
          <a:xfrm>
            <a:off x="7192996" y="5232738"/>
            <a:ext cx="2013801" cy="3221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スケートボード・</a:t>
            </a:r>
            <a:r>
              <a:rPr lang="en-US" altLang="ja-JP" sz="1000" dirty="0">
                <a:solidFill>
                  <a:schemeClr val="tx1"/>
                </a:solidFill>
                <a:latin typeface="BIZ UDPゴシック" panose="020B0400000000000000" pitchFamily="50" charset="-128"/>
                <a:ea typeface="BIZ UDPゴシック" panose="020B0400000000000000" pitchFamily="50" charset="-128"/>
              </a:rPr>
              <a:t>BMX</a:t>
            </a:r>
            <a:r>
              <a:rPr lang="ja-JP" altLang="en-US" sz="1000" dirty="0">
                <a:solidFill>
                  <a:schemeClr val="tx1"/>
                </a:solidFill>
                <a:latin typeface="BIZ UDPゴシック" panose="020B0400000000000000" pitchFamily="50" charset="-128"/>
                <a:ea typeface="BIZ UDPゴシック" panose="020B0400000000000000" pitchFamily="50" charset="-128"/>
              </a:rPr>
              <a:t>体験ブース</a:t>
            </a:r>
          </a:p>
        </p:txBody>
      </p:sp>
      <p:pic>
        <p:nvPicPr>
          <p:cNvPr id="4" name="図 3">
            <a:extLst>
              <a:ext uri="{FF2B5EF4-FFF2-40B4-BE49-F238E27FC236}">
                <a16:creationId xmlns:a16="http://schemas.microsoft.com/office/drawing/2014/main" id="{6CFC7CEB-F015-4238-A366-9E5C541F16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08409" y="2595906"/>
            <a:ext cx="1962484" cy="1256669"/>
          </a:xfrm>
          <a:prstGeom prst="rect">
            <a:avLst/>
          </a:prstGeom>
        </p:spPr>
      </p:pic>
      <p:sp>
        <p:nvSpPr>
          <p:cNvPr id="17" name="正方形/長方形 16">
            <a:extLst>
              <a:ext uri="{FF2B5EF4-FFF2-40B4-BE49-F238E27FC236}">
                <a16:creationId xmlns:a16="http://schemas.microsoft.com/office/drawing/2014/main" id="{89C8F9F2-E4BB-4777-A5DE-6225888E09E6}"/>
              </a:ext>
            </a:extLst>
          </p:cNvPr>
          <p:cNvSpPr/>
          <p:nvPr/>
        </p:nvSpPr>
        <p:spPr>
          <a:xfrm>
            <a:off x="7182750" y="3789855"/>
            <a:ext cx="2013801" cy="32217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BMX</a:t>
            </a:r>
            <a:r>
              <a:rPr lang="ja-JP" altLang="en-US" sz="1000" dirty="0">
                <a:solidFill>
                  <a:schemeClr val="tx1"/>
                </a:solidFill>
                <a:latin typeface="BIZ UDPゴシック" panose="020B0400000000000000" pitchFamily="50" charset="-128"/>
                <a:ea typeface="BIZ UDPゴシック" panose="020B0400000000000000" pitchFamily="50" charset="-128"/>
              </a:rPr>
              <a:t>フラットランド 競技の様子</a:t>
            </a:r>
          </a:p>
        </p:txBody>
      </p:sp>
      <p:pic>
        <p:nvPicPr>
          <p:cNvPr id="15" name="Picture 4">
            <a:extLst>
              <a:ext uri="{FF2B5EF4-FFF2-40B4-BE49-F238E27FC236}">
                <a16:creationId xmlns:a16="http://schemas.microsoft.com/office/drawing/2014/main" id="{C8756170-CC9D-4B55-A188-18B4054E917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36488" y="5622060"/>
            <a:ext cx="2013801" cy="1106561"/>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B7170546-7AB7-470A-9673-0FFD1E9285B9}"/>
              </a:ext>
            </a:extLst>
          </p:cNvPr>
          <p:cNvSpPr/>
          <p:nvPr/>
        </p:nvSpPr>
        <p:spPr>
          <a:xfrm>
            <a:off x="7279978" y="6656345"/>
            <a:ext cx="1926819" cy="41655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アスリートによる小学校訪問</a:t>
            </a:r>
          </a:p>
        </p:txBody>
      </p:sp>
      <p:sp>
        <p:nvSpPr>
          <p:cNvPr id="18" name="楕円 17">
            <a:extLst>
              <a:ext uri="{FF2B5EF4-FFF2-40B4-BE49-F238E27FC236}">
                <a16:creationId xmlns:a16="http://schemas.microsoft.com/office/drawing/2014/main" id="{BE0F5DE8-549C-4DFC-8650-E291DF12CB26}"/>
              </a:ext>
            </a:extLst>
          </p:cNvPr>
          <p:cNvSpPr/>
          <p:nvPr/>
        </p:nvSpPr>
        <p:spPr>
          <a:xfrm flipV="1">
            <a:off x="180309" y="705227"/>
            <a:ext cx="1099851" cy="51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398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4">
            <a:extLst>
              <a:ext uri="{FF2B5EF4-FFF2-40B4-BE49-F238E27FC236}">
                <a16:creationId xmlns:a16="http://schemas.microsoft.com/office/drawing/2014/main" id="{37E78A32-E2EF-4723-857C-1C382F9D3C51}"/>
              </a:ext>
            </a:extLst>
          </p:cNvPr>
          <p:cNvSpPr/>
          <p:nvPr/>
        </p:nvSpPr>
        <p:spPr bwMode="gray">
          <a:xfrm>
            <a:off x="-17867" y="3431353"/>
            <a:ext cx="4955822"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120332"/>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32" name="TextBox 4">
            <a:extLst>
              <a:ext uri="{FF2B5EF4-FFF2-40B4-BE49-F238E27FC236}">
                <a16:creationId xmlns:a16="http://schemas.microsoft.com/office/drawing/2014/main" id="{66F68C80-5FFE-47CF-9161-AC017C3E3F63}"/>
              </a:ext>
            </a:extLst>
          </p:cNvPr>
          <p:cNvSpPr txBox="1"/>
          <p:nvPr/>
        </p:nvSpPr>
        <p:spPr>
          <a:xfrm>
            <a:off x="231403" y="3118806"/>
            <a:ext cx="8072581" cy="1786732"/>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▶再生医療等産業化拠点における交流・共創を支援し</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新たなイノベーションを創出</a:t>
            </a:r>
            <a:endParaRPr kumimoji="0" lang="en-US" altLang="ja-JP" sz="1200" b="0" i="0" u="none" strike="dblStrike" kern="1200" cap="none" spc="0" normalizeH="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（大阪府未来の医療</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Qrossover</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プロジェクト補助金）</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・一つ屋根の下に医療機関、企業、支援機関等が集積する</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の強みを活かし、</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入居事業者同士が連携して行う共同研究や共同開発等を創出</a:t>
            </a:r>
            <a:endParaRPr kumimoji="0" lang="en-US" altLang="ja-JP"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採択件数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令和</a:t>
            </a:r>
            <a:r>
              <a:rPr lang="ja-JP" altLang="en-US" sz="1200" dirty="0">
                <a:latin typeface="BIZ UDPゴシック" panose="020B0400000000000000" pitchFamily="50" charset="-128"/>
                <a:ea typeface="BIZ UDPゴシック" panose="020B0400000000000000" pitchFamily="50" charset="-128"/>
              </a:rPr>
              <a:t>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令和７</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採択事業者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ロート製薬株式会社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共創事業者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　　　　　　　　　　　　　　　　 治療</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対象の拡大につながる製剤の共同開発</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令和７</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年度</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公益財団法人京都大学</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iPS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細胞研究財団</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共創事業者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４社</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閉鎖空間での</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iPS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細胞</a:t>
            </a:r>
            <a:r>
              <a:rPr kumimoji="0" lang="ja-JP" altLang="en-US" sz="12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系</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の製造とそのコストを削減するシステムの確立に向けた共同研究</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77032BA3-17FD-4E62-ACB7-355DA3C958CA}"/>
              </a:ext>
            </a:extLst>
          </p:cNvPr>
          <p:cNvSpPr/>
          <p:nvPr/>
        </p:nvSpPr>
        <p:spPr>
          <a:xfrm>
            <a:off x="8093459" y="6797092"/>
            <a:ext cx="1660816" cy="27010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00" dirty="0">
                <a:solidFill>
                  <a:schemeClr val="tx1"/>
                </a:solidFill>
                <a:ea typeface="BIZ UDPゴシック"/>
                <a:cs typeface="Calibri"/>
              </a:rPr>
              <a:t>拠点ツアー</a:t>
            </a:r>
          </a:p>
        </p:txBody>
      </p:sp>
      <p:sp>
        <p:nvSpPr>
          <p:cNvPr id="47" name="正方形/長方形 23">
            <a:extLst>
              <a:ext uri="{FF2B5EF4-FFF2-40B4-BE49-F238E27FC236}">
                <a16:creationId xmlns:a16="http://schemas.microsoft.com/office/drawing/2014/main" id="{CDE34CFA-6B1A-4576-84E7-BE6A6F7BEFDA}"/>
              </a:ext>
            </a:extLst>
          </p:cNvPr>
          <p:cNvSpPr/>
          <p:nvPr/>
        </p:nvSpPr>
        <p:spPr>
          <a:xfrm>
            <a:off x="8109283" y="5546722"/>
            <a:ext cx="1660816" cy="23343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1000" dirty="0">
                <a:solidFill>
                  <a:schemeClr val="tx1"/>
                </a:solidFill>
                <a:ea typeface="BIZ UDPゴシック"/>
                <a:cs typeface="Calibri"/>
              </a:rPr>
              <a:t>ビジネスマッチング</a:t>
            </a:r>
          </a:p>
        </p:txBody>
      </p:sp>
      <p:pic>
        <p:nvPicPr>
          <p:cNvPr id="50" name="Picture 11">
            <a:extLst>
              <a:ext uri="{FF2B5EF4-FFF2-40B4-BE49-F238E27FC236}">
                <a16:creationId xmlns:a16="http://schemas.microsoft.com/office/drawing/2014/main" id="{0CC0167A-27AF-4EE0-B057-DEDF8C0AB6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4566" y="5854376"/>
            <a:ext cx="1358602" cy="962192"/>
          </a:xfrm>
          <a:prstGeom prst="rect">
            <a:avLst/>
          </a:prstGeom>
        </p:spPr>
      </p:pic>
      <p:pic>
        <p:nvPicPr>
          <p:cNvPr id="54" name="Picture 14">
            <a:extLst>
              <a:ext uri="{FF2B5EF4-FFF2-40B4-BE49-F238E27FC236}">
                <a16:creationId xmlns:a16="http://schemas.microsoft.com/office/drawing/2014/main" id="{1FD7C056-2A3A-45F6-80DF-6F1304E1F7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4566" y="4604292"/>
            <a:ext cx="1341342" cy="960910"/>
          </a:xfrm>
          <a:prstGeom prst="rect">
            <a:avLst/>
          </a:prstGeom>
        </p:spPr>
      </p:pic>
      <p:sp>
        <p:nvSpPr>
          <p:cNvPr id="24" name="テキスト ボックス 23">
            <a:extLst>
              <a:ext uri="{FF2B5EF4-FFF2-40B4-BE49-F238E27FC236}">
                <a16:creationId xmlns:a16="http://schemas.microsoft.com/office/drawing/2014/main" id="{595CFD18-1647-45A2-BEE7-DEA1EA1859AF}"/>
              </a:ext>
            </a:extLst>
          </p:cNvPr>
          <p:cNvSpPr txBox="1"/>
          <p:nvPr/>
        </p:nvSpPr>
        <p:spPr>
          <a:xfrm>
            <a:off x="8164245" y="4017660"/>
            <a:ext cx="1501983" cy="356923"/>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Nakanoshima</a:t>
            </a:r>
            <a:r>
              <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en-US" altLang="ja-JP" sz="10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Qross</a:t>
            </a:r>
            <a:endPar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10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提供</a:t>
            </a: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zh-TW"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一般財団法人</a:t>
            </a:r>
            <a:br>
              <a:rPr kumimoji="0" lang="en-US" altLang="zh-TW"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br>
            <a:r>
              <a:rPr kumimoji="0"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zh-TW"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未来医療推進機構</a:t>
            </a:r>
            <a:endParaRPr kumimoji="0"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7" name="図 26">
            <a:extLst>
              <a:ext uri="{FF2B5EF4-FFF2-40B4-BE49-F238E27FC236}">
                <a16:creationId xmlns:a16="http://schemas.microsoft.com/office/drawing/2014/main" id="{0A66FDB6-BCAF-48C4-ADB0-D2F915369F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5230" y="2774500"/>
            <a:ext cx="1020012" cy="1170134"/>
          </a:xfrm>
          <a:prstGeom prst="rect">
            <a:avLst/>
          </a:prstGeom>
          <a:ln w="53975">
            <a:noFill/>
          </a:ln>
        </p:spPr>
      </p:pic>
      <p:sp>
        <p:nvSpPr>
          <p:cNvPr id="28" name="ホームベース 4">
            <a:extLst>
              <a:ext uri="{FF2B5EF4-FFF2-40B4-BE49-F238E27FC236}">
                <a16:creationId xmlns:a16="http://schemas.microsoft.com/office/drawing/2014/main" id="{FCC97FBD-2A41-49AD-9C5A-39EDFC3DC132}"/>
              </a:ext>
            </a:extLst>
          </p:cNvPr>
          <p:cNvSpPr/>
          <p:nvPr/>
        </p:nvSpPr>
        <p:spPr bwMode="gray">
          <a:xfrm>
            <a:off x="133366" y="519522"/>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□再生医療等の産業化拠点</a:t>
            </a: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1" dirty="0">
                <a:solidFill>
                  <a:schemeClr val="tx1"/>
                </a:solidFill>
                <a:latin typeface="BIZ UDPゴシック" panose="020B0400000000000000" pitchFamily="50" charset="-128"/>
                <a:ea typeface="BIZ UDPゴシック" panose="020B0400000000000000" pitchFamily="50" charset="-128"/>
              </a:rPr>
              <a:t> </a:t>
            </a:r>
            <a:r>
              <a:rPr lang="en-US" altLang="ja-JP" sz="1400" b="1" dirty="0" err="1">
                <a:solidFill>
                  <a:schemeClr val="tx1"/>
                </a:solidFill>
                <a:latin typeface="BIZ UDPゴシック" panose="020B0400000000000000" pitchFamily="50" charset="-128"/>
                <a:ea typeface="BIZ UDPゴシック" panose="020B0400000000000000" pitchFamily="50" charset="-128"/>
              </a:rPr>
              <a:t>Qross</a:t>
            </a:r>
            <a:r>
              <a:rPr lang="en-US" altLang="ja-JP"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を核に産学官連携による共創・社会実装の仕組みを構築</a:t>
            </a:r>
          </a:p>
        </p:txBody>
      </p:sp>
      <p:sp>
        <p:nvSpPr>
          <p:cNvPr id="30" name="正方形/長方形 29">
            <a:extLst>
              <a:ext uri="{FF2B5EF4-FFF2-40B4-BE49-F238E27FC236}">
                <a16:creationId xmlns:a16="http://schemas.microsoft.com/office/drawing/2014/main" id="{A6300286-AE73-4F8B-89C0-7733E75FDDD3}"/>
              </a:ext>
            </a:extLst>
          </p:cNvPr>
          <p:cNvSpPr/>
          <p:nvPr/>
        </p:nvSpPr>
        <p:spPr>
          <a:xfrm>
            <a:off x="339120" y="1419867"/>
            <a:ext cx="9403424" cy="118713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7313" indent="-87313"/>
            <a:r>
              <a:rPr lang="ja-JP" altLang="en-US" sz="1400" b="0" dirty="0">
                <a:solidFill>
                  <a:schemeClr val="tx1"/>
                </a:solidFill>
                <a:latin typeface="BIZ UDPゴシック" panose="020B0400000000000000" pitchFamily="50" charset="-128"/>
                <a:ea typeface="BIZ UDPゴシック" panose="020B0400000000000000" pitchFamily="50" charset="-128"/>
              </a:rPr>
              <a:t>・国内外の企業・研究所、専門人材等の集積に向けて</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における国内外のクラスターとの</a:t>
            </a:r>
            <a:r>
              <a:rPr lang="en-US" altLang="ja-JP" sz="1400" b="0" dirty="0">
                <a:solidFill>
                  <a:schemeClr val="tx1"/>
                </a:solidFill>
                <a:latin typeface="BIZ UDPゴシック" panose="020B0400000000000000" pitchFamily="50" charset="-128"/>
                <a:ea typeface="BIZ UDPゴシック" panose="020B0400000000000000" pitchFamily="50" charset="-128"/>
              </a:rPr>
              <a:t>MOU</a:t>
            </a:r>
            <a:r>
              <a:rPr lang="ja-JP" altLang="en-US" sz="1400" b="0" dirty="0">
                <a:solidFill>
                  <a:schemeClr val="tx1"/>
                </a:solidFill>
                <a:latin typeface="BIZ UDPゴシック" panose="020B0400000000000000" pitchFamily="50" charset="-128"/>
                <a:ea typeface="BIZ UDPゴシック" panose="020B0400000000000000" pitchFamily="50" charset="-128"/>
              </a:rPr>
              <a:t>を締結（</a:t>
            </a:r>
            <a:r>
              <a:rPr lang="en-US" altLang="ja-JP" sz="1400" b="0" dirty="0">
                <a:solidFill>
                  <a:schemeClr val="tx1"/>
                </a:solidFill>
                <a:latin typeface="BIZ UDPゴシック" panose="020B0400000000000000" pitchFamily="50" charset="-128"/>
                <a:ea typeface="BIZ UDPゴシック" panose="020B0400000000000000" pitchFamily="50" charset="-128"/>
              </a:rPr>
              <a:t>18</a:t>
            </a:r>
            <a:r>
              <a:rPr lang="ja-JP" altLang="en-US" sz="1400" b="0" dirty="0">
                <a:solidFill>
                  <a:schemeClr val="tx1"/>
                </a:solidFill>
                <a:latin typeface="BIZ UDPゴシック" panose="020B0400000000000000" pitchFamily="50" charset="-128"/>
                <a:ea typeface="BIZ UDPゴシック" panose="020B0400000000000000" pitchFamily="50" charset="-128"/>
              </a:rPr>
              <a:t>件）</a:t>
            </a:r>
          </a:p>
          <a:p>
            <a:pPr marL="87313" indent="-87313"/>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err="1">
                <a:solidFill>
                  <a:schemeClr val="tx1"/>
                </a:solidFill>
                <a:latin typeface="BIZ UDPゴシック" panose="020B0400000000000000" pitchFamily="50" charset="-128"/>
                <a:ea typeface="BIZ UDPゴシック" panose="020B0400000000000000" pitchFamily="50" charset="-128"/>
              </a:rPr>
              <a:t>Nakanoshima</a:t>
            </a:r>
            <a:r>
              <a:rPr lang="en-US" altLang="ja-JP" sz="1400" b="0" dirty="0">
                <a:solidFill>
                  <a:schemeClr val="tx1"/>
                </a:solidFill>
                <a:latin typeface="BIZ UDPゴシック" panose="020B0400000000000000" pitchFamily="50" charset="-128"/>
                <a:ea typeface="BIZ UDPゴシック" panose="020B0400000000000000" pitchFamily="50" charset="-128"/>
              </a:rPr>
              <a:t> </a:t>
            </a:r>
            <a:r>
              <a:rPr lang="en-US" altLang="ja-JP" sz="1400" b="0" dirty="0" err="1">
                <a:solidFill>
                  <a:schemeClr val="tx1"/>
                </a:solidFill>
                <a:latin typeface="BIZ UDPゴシック" panose="020B0400000000000000" pitchFamily="50" charset="-128"/>
                <a:ea typeface="BIZ UDPゴシック" panose="020B0400000000000000" pitchFamily="50" charset="-128"/>
              </a:rPr>
              <a:t>Qross</a:t>
            </a:r>
            <a:r>
              <a:rPr lang="ja-JP" altLang="en-US" sz="1400" b="0" dirty="0">
                <a:solidFill>
                  <a:schemeClr val="tx1"/>
                </a:solidFill>
                <a:latin typeface="BIZ UDPゴシック" panose="020B0400000000000000" pitchFamily="50" charset="-128"/>
                <a:ea typeface="BIZ UDPゴシック" panose="020B0400000000000000" pitchFamily="50" charset="-128"/>
              </a:rPr>
              <a:t>におけるエコシステム構築に向けた支援プログラムの開始により、再生医療の産業化の重要なプレイヤーであるスタートアップ等を育成・集積</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7313" indent="-87313"/>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PMDA</a:t>
            </a:r>
            <a:r>
              <a:rPr lang="ja-JP" altLang="en-US" sz="1400" b="0" dirty="0">
                <a:solidFill>
                  <a:schemeClr val="tx1"/>
                </a:solidFill>
                <a:latin typeface="BIZ UDPゴシック" panose="020B0400000000000000" pitchFamily="50" charset="-128"/>
                <a:ea typeface="BIZ UDPゴシック" panose="020B0400000000000000" pitchFamily="50" charset="-128"/>
              </a:rPr>
              <a:t>関西支部の移転・入居</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21" name="TextBox 4">
            <a:extLst>
              <a:ext uri="{FF2B5EF4-FFF2-40B4-BE49-F238E27FC236}">
                <a16:creationId xmlns:a16="http://schemas.microsoft.com/office/drawing/2014/main" id="{D1DE3CF6-D7DC-40EC-BA86-C6B3023C1199}"/>
              </a:ext>
            </a:extLst>
          </p:cNvPr>
          <p:cNvSpPr txBox="1"/>
          <p:nvPr/>
        </p:nvSpPr>
        <p:spPr>
          <a:xfrm>
            <a:off x="231109" y="4860310"/>
            <a:ext cx="7604047" cy="146869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en-US" altLang="ja-JP" sz="14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4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拠点ツアー</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テクニカルセミナー</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ビジネス交流会</a:t>
            </a:r>
            <a:r>
              <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マッチングの実施</a:t>
            </a:r>
            <a:endParaRPr kumimoji="0"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4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82563" marR="0" lvl="0" indent="-8890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・万博を契機とする国内外からの来阪者を再生医療の実用化・産業化を進める</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の機能や取組を紹介する拠点ツアーを実施し、併せて、来訪者に対するセミナーやビジネス交流会等により共創を</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促し、未来医療推進機構における</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国内外のクラスターとの</a:t>
            </a:r>
            <a:r>
              <a:rPr lang="en-US" altLang="ja-JP" sz="1200" dirty="0">
                <a:latin typeface="BIZ UDPゴシック" panose="020B0400000000000000" pitchFamily="50" charset="-128"/>
                <a:ea typeface="BIZ UDPゴシック" panose="020B0400000000000000" pitchFamily="50" charset="-128"/>
              </a:rPr>
              <a:t>MOU</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締結（</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18</a:t>
            </a:r>
            <a:r>
              <a:rPr kumimoji="0" lang="ja-JP"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）や企業等の新たなビジネスの</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創出を支援</a:t>
            </a:r>
            <a:b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拠点ツアー・視察件数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海外</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64</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（849名）、</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国内</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（297</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名</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p>
          <a:p>
            <a:pPr marL="93663" marR="0" lvl="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セミナー件数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：６</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　ビジネス交流会等件数</a:t>
            </a:r>
            <a:r>
              <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19</a:t>
            </a:r>
            <a:r>
              <a:rPr kumimoji="0"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件</a:t>
            </a:r>
            <a:endParaRPr kumimoji="0"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3" name="TextBox 4">
            <a:extLst>
              <a:ext uri="{FF2B5EF4-FFF2-40B4-BE49-F238E27FC236}">
                <a16:creationId xmlns:a16="http://schemas.microsoft.com/office/drawing/2014/main" id="{3B365714-4626-4C41-AF02-727232528382}"/>
              </a:ext>
            </a:extLst>
          </p:cNvPr>
          <p:cNvSpPr txBox="1"/>
          <p:nvPr/>
        </p:nvSpPr>
        <p:spPr>
          <a:xfrm>
            <a:off x="289030" y="6377883"/>
            <a:ext cx="6695448" cy="678736"/>
          </a:xfrm>
          <a:prstGeom prst="rect">
            <a:avLst/>
          </a:prstGeom>
          <a:noFill/>
        </p:spPr>
        <p:txBody>
          <a:bodyPr rot="0" spcFirstLastPara="0" vertOverflow="overflow" horzOverflow="overflow" vert="horz" wrap="square" lIns="93052" tIns="46526" rIns="93052" bIns="46526" numCol="1" spcCol="0" rtlCol="0" fromWordArt="0" anchor="t" anchorCtr="0" forceAA="0" compatLnSpc="1">
            <a:prstTxWarp prst="textNoShape">
              <a:avLst/>
            </a:prstTxWarp>
            <a:spAutoFit/>
          </a:bodyPr>
          <a:lstStyle/>
          <a:p>
            <a:r>
              <a:rPr lang="ja-JP" altLang="en-US" sz="1400" b="1" dirty="0">
                <a:latin typeface="BIZ UDPゴシック" panose="020B0400000000000000" pitchFamily="50" charset="-128"/>
                <a:ea typeface="BIZ UDPゴシック" panose="020B0400000000000000" pitchFamily="50" charset="-128"/>
              </a:rPr>
              <a:t>▶</a:t>
            </a:r>
            <a:r>
              <a:rPr lang="en-US" altLang="ja-JP" sz="1400" b="1" dirty="0" err="1">
                <a:latin typeface="BIZ UDPゴシック" panose="020B0400000000000000" pitchFamily="50" charset="-128"/>
                <a:ea typeface="BIZ UDPゴシック" panose="020B0400000000000000" pitchFamily="50" charset="-128"/>
              </a:rPr>
              <a:t>Nakanoshima</a:t>
            </a:r>
            <a:r>
              <a:rPr lang="en-US" altLang="ja-JP" sz="1400" b="1" dirty="0">
                <a:latin typeface="BIZ UDPゴシック" panose="020B0400000000000000" pitchFamily="50" charset="-128"/>
                <a:ea typeface="BIZ UDPゴシック" panose="020B0400000000000000" pitchFamily="50" charset="-128"/>
              </a:rPr>
              <a:t> </a:t>
            </a:r>
            <a:r>
              <a:rPr lang="en-US" altLang="ja-JP" sz="1400" b="1" dirty="0" err="1">
                <a:latin typeface="BIZ UDPゴシック" panose="020B0400000000000000" pitchFamily="50" charset="-128"/>
                <a:ea typeface="BIZ UDPゴシック" panose="020B0400000000000000" pitchFamily="50" charset="-128"/>
              </a:rPr>
              <a:t>Qross</a:t>
            </a:r>
            <a:r>
              <a:rPr lang="ja-JP" altLang="en-US" sz="1400" b="1" dirty="0">
                <a:latin typeface="BIZ UDPゴシック" panose="020B0400000000000000" pitchFamily="50" charset="-128"/>
                <a:ea typeface="BIZ UDPゴシック" panose="020B0400000000000000" pitchFamily="50" charset="-128"/>
              </a:rPr>
              <a:t>における最先端治療への貢献</a:t>
            </a:r>
            <a:endParaRPr lang="en-US" sz="14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（例）免疫細胞による白血病治療（</a:t>
            </a:r>
            <a:r>
              <a:rPr lang="en-US" altLang="ja-JP" sz="1200" dirty="0">
                <a:latin typeface="BIZ UDPゴシック" panose="020B0400000000000000" pitchFamily="50" charset="-128"/>
                <a:ea typeface="BIZ UDPゴシック" panose="020B0400000000000000" pitchFamily="50" charset="-128"/>
              </a:rPr>
              <a:t>CAR-T </a:t>
            </a:r>
            <a:r>
              <a:rPr lang="ja-JP" altLang="en-US" sz="1200" dirty="0">
                <a:latin typeface="BIZ UDPゴシック" panose="020B0400000000000000" pitchFamily="50" charset="-128"/>
                <a:ea typeface="BIZ UDPゴシック" panose="020B0400000000000000" pitchFamily="50" charset="-128"/>
              </a:rPr>
              <a:t>細胞療法）：開発製造を展開予定</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ロボット手術：ダヴィンチ提供企業が入居、西日本最大の トレーニングセンターを開設</a:t>
            </a:r>
            <a:endParaRPr lang="en-US" sz="1200" dirty="0">
              <a:latin typeface="BIZ UDPゴシック" panose="020B0400000000000000" pitchFamily="50" charset="-128"/>
              <a:ea typeface="BIZ UDPゴシック" panose="020B0400000000000000" pitchFamily="50" charset="-128"/>
            </a:endParaRPr>
          </a:p>
        </p:txBody>
      </p:sp>
      <p:sp>
        <p:nvSpPr>
          <p:cNvPr id="18" name="楕円 17">
            <a:extLst>
              <a:ext uri="{FF2B5EF4-FFF2-40B4-BE49-F238E27FC236}">
                <a16:creationId xmlns:a16="http://schemas.microsoft.com/office/drawing/2014/main" id="{DE1D6AA0-F4B0-4401-9337-A5EB20079F89}"/>
              </a:ext>
            </a:extLst>
          </p:cNvPr>
          <p:cNvSpPr/>
          <p:nvPr/>
        </p:nvSpPr>
        <p:spPr>
          <a:xfrm>
            <a:off x="211724" y="811016"/>
            <a:ext cx="8712143" cy="54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楕円 19">
            <a:extLst>
              <a:ext uri="{FF2B5EF4-FFF2-40B4-BE49-F238E27FC236}">
                <a16:creationId xmlns:a16="http://schemas.microsoft.com/office/drawing/2014/main" id="{2686E35A-15DE-4F6B-A142-0722986603FA}"/>
              </a:ext>
            </a:extLst>
          </p:cNvPr>
          <p:cNvSpPr/>
          <p:nvPr/>
        </p:nvSpPr>
        <p:spPr>
          <a:xfrm>
            <a:off x="180312" y="94586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成果（到達点）</a:t>
            </a:r>
          </a:p>
        </p:txBody>
      </p:sp>
      <p:sp>
        <p:nvSpPr>
          <p:cNvPr id="22" name="楕円 21">
            <a:extLst>
              <a:ext uri="{FF2B5EF4-FFF2-40B4-BE49-F238E27FC236}">
                <a16:creationId xmlns:a16="http://schemas.microsoft.com/office/drawing/2014/main" id="{1431CCAD-9E6B-4D85-AE51-911904461C5D}"/>
              </a:ext>
            </a:extLst>
          </p:cNvPr>
          <p:cNvSpPr/>
          <p:nvPr/>
        </p:nvSpPr>
        <p:spPr>
          <a:xfrm>
            <a:off x="180312" y="269080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sp>
        <p:nvSpPr>
          <p:cNvPr id="25" name="スライド番号プレースホルダー 1">
            <a:extLst>
              <a:ext uri="{FF2B5EF4-FFF2-40B4-BE49-F238E27FC236}">
                <a16:creationId xmlns:a16="http://schemas.microsoft.com/office/drawing/2014/main" id="{8087DF84-D3DC-4540-A492-D179F0954B27}"/>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8</a:t>
            </a:fld>
            <a:endParaRPr kumimoji="1" lang="ja-JP" altLang="en-US" dirty="0"/>
          </a:p>
        </p:txBody>
      </p:sp>
    </p:spTree>
    <p:extLst>
      <p:ext uri="{BB962C8B-B14F-4D97-AF65-F5344CB8AC3E}">
        <p14:creationId xmlns:p14="http://schemas.microsoft.com/office/powerpoint/2010/main" val="824214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979891002"/>
              </p:ext>
            </p:extLst>
          </p:nvPr>
        </p:nvGraphicFramePr>
        <p:xfrm>
          <a:off x="313267" y="950752"/>
          <a:ext cx="9587042" cy="59097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909716">
                <a:tc>
                  <a:txBody>
                    <a:bodyPr/>
                    <a:lstStyle/>
                    <a:p>
                      <a:pPr marL="182563" indent="-182563">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□大阪と関西・西日本エリアとの水上交通ネットワーク形成</a:t>
                      </a:r>
                    </a:p>
                    <a:p>
                      <a:pPr marL="88900" indent="-88900">
                        <a:lnSpc>
                          <a:spcPct val="100000"/>
                        </a:lnSpc>
                        <a:spcBef>
                          <a:spcPts val="0"/>
                        </a:spcBef>
                        <a:spcAft>
                          <a:spcPts val="0"/>
                        </a:spcAft>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・夢洲と関西・西日本等を結ぶ</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水上観光ルートが構築</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77800" marR="0" lvl="0" indent="-177800" algn="l" defTabSz="443194"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BIZ UDPゴシック" panose="020B0400000000000000" pitchFamily="50" charset="-128"/>
                          <a:ea typeface="BIZ UDPゴシック" panose="020B0400000000000000" pitchFamily="50" charset="-128"/>
                        </a:rPr>
                        <a:t>□万博を契機とする水上交通ネットワークの構築</a:t>
                      </a:r>
                      <a:endParaRPr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u="none" strike="noStrike" dirty="0">
                          <a:solidFill>
                            <a:schemeClr val="tx1"/>
                          </a:solidFill>
                          <a:latin typeface="BIZ UDPゴシック" panose="020B0400000000000000" pitchFamily="50" charset="-128"/>
                          <a:ea typeface="BIZ UDPゴシック" panose="020B0400000000000000" pitchFamily="50" charset="-128"/>
                        </a:rPr>
                        <a:t>にぎわい創出に向けた取組と連携し、万博を</a:t>
                      </a:r>
                      <a:br>
                        <a:rPr kumimoji="1" lang="en-US" altLang="ja-JP" sz="1100" b="0" u="none" strike="noStrik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strike="noStrike" dirty="0">
                          <a:solidFill>
                            <a:schemeClr val="tx1"/>
                          </a:solidFill>
                          <a:latin typeface="BIZ UDPゴシック" panose="020B0400000000000000" pitchFamily="50" charset="-128"/>
                          <a:ea typeface="BIZ UDPゴシック" panose="020B0400000000000000" pitchFamily="50" charset="-128"/>
                        </a:rPr>
                        <a:t>契機とした民間事業者による海上交通の実現に向けて、にぎわい創出エリアやイベントを結ぶ</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海上交通ルートを検討し社会実験を実施</a:t>
                      </a:r>
                      <a:endParaRPr kumimoji="1" lang="en-US" altLang="ja-JP" sz="1100" b="0" u="none" strike="dblStrike" baseline="0" dirty="0">
                        <a:solidFill>
                          <a:schemeClr val="tx1"/>
                        </a:solidFill>
                        <a:latin typeface="BIZ UDPゴシック" panose="020B0400000000000000" pitchFamily="50" charset="-128"/>
                        <a:ea typeface="BIZ UDPゴシック" panose="020B0400000000000000" pitchFamily="50" charset="-128"/>
                      </a:endParaRPr>
                    </a:p>
                    <a:p>
                      <a:pPr marL="88900" indent="-88900"/>
                      <a:endParaRPr kumimoji="1" lang="en-US" altLang="ja-JP" sz="8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▶社会実験の知見をもとに、万博期間中に堺旧港にて仮設浮桟橋設置等を行い、旅客船運航</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事業者を募集することで、来場者の移動手段を確保するとともに、水都大阪の魅力を</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PR</a:t>
                      </a:r>
                    </a:p>
                    <a:p>
                      <a:pPr marL="88900" indent="-88900"/>
                      <a:endParaRPr kumimoji="1" lang="en-US" altLang="ja-JP" sz="8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a:t>
                      </a:r>
                      <a:r>
                        <a:rPr lang="ja-JP" altLang="en-US" sz="1100" u="none" dirty="0">
                          <a:solidFill>
                            <a:schemeClr val="tx1"/>
                          </a:solidFill>
                          <a:latin typeface="BIZ UDPゴシック" panose="020B0400000000000000" pitchFamily="50" charset="-128"/>
                          <a:ea typeface="BIZ UDPゴシック" panose="020B0400000000000000" pitchFamily="50" charset="-128"/>
                        </a:rPr>
                        <a:t>万博期間中、堺旧港に設置した仮設浮桟橋を</a:t>
                      </a:r>
                      <a:br>
                        <a:rPr lang="en-US" altLang="ja-JP" sz="1100" u="none" dirty="0">
                          <a:solidFill>
                            <a:schemeClr val="tx1"/>
                          </a:solidFill>
                          <a:latin typeface="BIZ UDPゴシック" panose="020B0400000000000000" pitchFamily="50" charset="-128"/>
                          <a:ea typeface="BIZ UDPゴシック" panose="020B0400000000000000" pitchFamily="50" charset="-128"/>
                        </a:rPr>
                      </a:br>
                      <a:r>
                        <a:rPr lang="ja-JP" altLang="en-US" sz="1100" u="none" dirty="0">
                          <a:solidFill>
                            <a:schemeClr val="tx1"/>
                          </a:solidFill>
                          <a:latin typeface="BIZ UDPゴシック" panose="020B0400000000000000" pitchFamily="50" charset="-128"/>
                          <a:ea typeface="BIZ UDPゴシック" panose="020B0400000000000000" pitchFamily="50" charset="-128"/>
                        </a:rPr>
                        <a:t>利用し、民間事業者が定期航路や夜景クルーズを運航。約</a:t>
                      </a:r>
                      <a:r>
                        <a:rPr lang="en-US" altLang="ja-JP" sz="1100" u="none" dirty="0">
                          <a:solidFill>
                            <a:schemeClr val="tx1"/>
                          </a:solidFill>
                          <a:latin typeface="BIZ UDPゴシック" panose="020B0400000000000000" pitchFamily="50" charset="-128"/>
                          <a:ea typeface="BIZ UDPゴシック" panose="020B0400000000000000" pitchFamily="50" charset="-128"/>
                        </a:rPr>
                        <a:t>830</a:t>
                      </a:r>
                      <a:r>
                        <a:rPr lang="ja-JP" altLang="en-US" sz="1100" u="none" dirty="0">
                          <a:solidFill>
                            <a:schemeClr val="tx1"/>
                          </a:solidFill>
                          <a:latin typeface="BIZ UDPゴシック" panose="020B0400000000000000" pitchFamily="50" charset="-128"/>
                          <a:ea typeface="BIZ UDPゴシック" panose="020B0400000000000000" pitchFamily="50" charset="-128"/>
                        </a:rPr>
                        <a:t>便を約</a:t>
                      </a:r>
                      <a:r>
                        <a:rPr lang="en-US" altLang="ja-JP" sz="1100" u="none" dirty="0">
                          <a:solidFill>
                            <a:schemeClr val="tx1"/>
                          </a:solidFill>
                          <a:latin typeface="BIZ UDPゴシック" panose="020B0400000000000000" pitchFamily="50" charset="-128"/>
                          <a:ea typeface="BIZ UDPゴシック" panose="020B0400000000000000" pitchFamily="50" charset="-128"/>
                        </a:rPr>
                        <a:t>4.7</a:t>
                      </a:r>
                      <a:r>
                        <a:rPr lang="ja-JP" altLang="en-US" sz="1100" u="none" dirty="0">
                          <a:solidFill>
                            <a:schemeClr val="tx1"/>
                          </a:solidFill>
                          <a:latin typeface="BIZ UDPゴシック" panose="020B0400000000000000" pitchFamily="50" charset="-128"/>
                          <a:ea typeface="BIZ UDPゴシック" panose="020B0400000000000000" pitchFamily="50" charset="-128"/>
                        </a:rPr>
                        <a:t>万人が利用し、堺市の取組と連携してにぎわい創出に貢献</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1"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1"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万博会場と淀川を結ぶ社会実験実施により、</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淀川沿川の新たなにぎわいづくりの可能性を示唆</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▶淀川河川に関連する民間団体や市町で構成されるプラットフォーム構成員が開催するイベント等に出展、沿川の</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PR</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と構成員との関係を強化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▶私鉄各社と連携することで、イベント情報の</a:t>
                      </a:r>
                      <a:br>
                        <a:rPr kumimoji="1" lang="en-US" altLang="ja-JP" sz="1100" b="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広範な共有を促進</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□水都大阪の魅力を国内外に発信（再掲）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活かした舟運の利用促進など、万博のインパクトを活用して水辺・水上の魅力創出・にぎわいづくりを推進することで、水都大阪の</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100" dirty="0">
                          <a:solidFill>
                            <a:schemeClr val="tx1"/>
                          </a:solidFill>
                          <a:latin typeface="BIZ UDゴシック" panose="020B0400000000000000" pitchFamily="49" charset="-128"/>
                          <a:ea typeface="BIZ UDゴシック" panose="020B0400000000000000" pitchFamily="49" charset="-128"/>
                        </a:rPr>
                        <a:t>魅力を発信</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indent="-177800" algn="l">
                        <a:lnSpc>
                          <a:spcPct val="100000"/>
                        </a:lnSpc>
                        <a:spcBef>
                          <a:spcPts val="0"/>
                        </a:spcBef>
                        <a:spcAft>
                          <a:spcPts val="0"/>
                        </a:spcAft>
                      </a:pPr>
                      <a:r>
                        <a:rPr kumimoji="1" lang="ja-JP" altLang="en-US" sz="1200" b="1" u="none" dirty="0">
                          <a:solidFill>
                            <a:schemeClr val="tx1"/>
                          </a:solidFill>
                          <a:latin typeface="BIZ UDPゴシック" panose="020B0400000000000000" pitchFamily="50" charset="-128"/>
                          <a:ea typeface="BIZ UDPゴシック" panose="020B0400000000000000" pitchFamily="50" charset="-128"/>
                        </a:rPr>
                        <a:t>□大阪湾岸地域と淀川沿川における水上交通とにぎわい創出の推進戦略交通とにぎわい創出の推進戦略</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・万博期間中の運航状況の分析及び、大阪市臨海部・広域</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ベイエリアにおけるにぎわい創出に向けた取組と連携のもと海上交通実施に向けた民間事業者との調整を実施</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・国が事務局を務め、府も参画する淀川舟運活性化協議会を中心に淀川舟運活性化を図りながら、沿川自治体や民間団体等との連携のもと、淀川沿川のにぎわいづくりを引き続き推進</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noProof="0" dirty="0">
                          <a:solidFill>
                            <a:schemeClr val="tx1"/>
                          </a:solidFill>
                          <a:latin typeface="BIZ UDPゴシック" panose="020B0400000000000000" pitchFamily="50" charset="-128"/>
                          <a:ea typeface="BIZ UDPゴシック"/>
                        </a:rPr>
                        <a:t>□水の回廊のさらなる活性化、水都大阪の魅力向上</a:t>
                      </a:r>
                      <a:br>
                        <a:rPr lang="en-US" altLang="ja-JP" sz="1200" b="1" i="0" u="none" strike="noStrike" noProof="0" dirty="0">
                          <a:solidFill>
                            <a:schemeClr val="tx1"/>
                          </a:solidFill>
                          <a:latin typeface="BIZ UDPゴシック" panose="020B0400000000000000" pitchFamily="50" charset="-128"/>
                          <a:ea typeface="BIZ UDPゴシック"/>
                        </a:rPr>
                      </a:br>
                      <a:r>
                        <a:rPr lang="ja-JP" altLang="en-US" sz="1200" b="1" i="0" u="none" strike="noStrike" noProof="0" dirty="0">
                          <a:solidFill>
                            <a:schemeClr val="tx1"/>
                          </a:solidFill>
                          <a:latin typeface="BIZ UDPゴシック" panose="020B0400000000000000" pitchFamily="50" charset="-128"/>
                          <a:ea typeface="BIZ UDPゴシック"/>
                        </a:rPr>
                        <a:t>（再掲）</a:t>
                      </a:r>
                      <a:endParaRPr lang="en-US" altLang="ja-JP" sz="1200" b="1" i="0" u="none" strike="noStrike" noProof="0" dirty="0">
                        <a:solidFill>
                          <a:schemeClr val="tx1"/>
                        </a:solidFill>
                        <a:latin typeface="BIZ UDPゴシック" panose="020B0400000000000000" pitchFamily="50" charset="-128"/>
                        <a:ea typeface="BIZ UDPゴシック"/>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・万博を契機に実施した八軒家浜の噴水ショーなどを万博のレガシーとして継続</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・水辺のライトアップ施設リニューアルによる夜間景観の充実</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・ナイトクルーズによる舟運の活性化</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a:p>
                      <a:pPr marL="90488" indent="-90488"/>
                      <a:r>
                        <a:rPr kumimoji="1" lang="ja-JP" altLang="en-US" sz="1100" dirty="0">
                          <a:solidFill>
                            <a:schemeClr val="tx1"/>
                          </a:solidFill>
                          <a:latin typeface="BIZ UDPゴシック" panose="020B0400000000000000" pitchFamily="50" charset="-128"/>
                          <a:ea typeface="BIZ UDPゴシック" panose="020B0400000000000000" pitchFamily="50" charset="-128"/>
                        </a:rPr>
                        <a:t>・中之島</a:t>
                      </a:r>
                      <a:r>
                        <a:rPr kumimoji="1" lang="en-US" altLang="ja-JP" sz="1100" dirty="0">
                          <a:solidFill>
                            <a:schemeClr val="tx1"/>
                          </a:solidFill>
                          <a:latin typeface="BIZ UDPゴシック" panose="020B0400000000000000" pitchFamily="50" charset="-128"/>
                          <a:ea typeface="BIZ UDPゴシック" panose="020B0400000000000000" pitchFamily="50" charset="-128"/>
                        </a:rPr>
                        <a:t>GATE</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サウスピアの魅力づくり</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200" b="0" u="none"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u="none"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u="none" dirty="0">
                          <a:solidFill>
                            <a:schemeClr val="tx1"/>
                          </a:solidFill>
                          <a:latin typeface="BIZ UDPゴシック" panose="020B0400000000000000" pitchFamily="50" charset="-128"/>
                          <a:ea typeface="BIZ UDPゴシック" panose="020B0400000000000000" pitchFamily="50" charset="-128"/>
                        </a:rPr>
                        <a:t>・「淀川舟運活性化協議会」において、国、沿川自治体および</a:t>
                      </a:r>
                      <a:br>
                        <a:rPr kumimoji="1" lang="en-US" altLang="ja-JP" sz="1100" u="none" dirty="0">
                          <a:solidFill>
                            <a:schemeClr val="tx1"/>
                          </a:solidFill>
                          <a:latin typeface="BIZ UDPゴシック" panose="020B0400000000000000" pitchFamily="50" charset="-128"/>
                          <a:ea typeface="BIZ UDPゴシック" panose="020B0400000000000000" pitchFamily="50" charset="-128"/>
                        </a:rPr>
                      </a:b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民間団体等の役割分担のもと、引き続き航路開拓や舟運を核とした沿川のにぎわいづくりに向けた取組を推進</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海に囲まれた万博会場の立地特性を活かし、万博会場と大阪市内、大阪湾の運行拠点をつなぐ</a:t>
            </a:r>
            <a:r>
              <a:rPr lang="ja-JP" altLang="en-US" sz="1200" dirty="0">
                <a:latin typeface="BIZ UDPゴシック" panose="020B0400000000000000" pitchFamily="50" charset="-128"/>
                <a:ea typeface="BIZ UDPゴシック" panose="020B0400000000000000" pitchFamily="50" charset="-128"/>
              </a:rPr>
              <a:t>水上交通ネットワーク</a:t>
            </a:r>
            <a:r>
              <a:rPr lang="ja-JP" altLang="en-US" sz="1200" dirty="0">
                <a:solidFill>
                  <a:prstClr val="black"/>
                </a:solidFill>
                <a:latin typeface="BIZ UDPゴシック" panose="020B0400000000000000" pitchFamily="50" charset="-128"/>
                <a:ea typeface="BIZ UDPゴシック" panose="020B0400000000000000" pitchFamily="50" charset="-128"/>
              </a:rPr>
              <a:t>の構築を進めた。今後も大阪湾岸地域と淀川沿川のにぎわい創出を推し進める。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EBA6AA04-4FE8-4646-AD14-F49AA9D1346D}"/>
              </a:ext>
            </a:extLst>
          </p:cNvPr>
          <p:cNvGrpSpPr/>
          <p:nvPr/>
        </p:nvGrpSpPr>
        <p:grpSpPr>
          <a:xfrm>
            <a:off x="537569" y="3113872"/>
            <a:ext cx="2088841" cy="1858682"/>
            <a:chOff x="7248661" y="2945053"/>
            <a:chExt cx="2568780" cy="2285739"/>
          </a:xfrm>
        </p:grpSpPr>
        <p:pic>
          <p:nvPicPr>
            <p:cNvPr id="11" name="図 10">
              <a:extLst>
                <a:ext uri="{FF2B5EF4-FFF2-40B4-BE49-F238E27FC236}">
                  <a16:creationId xmlns:a16="http://schemas.microsoft.com/office/drawing/2014/main" id="{CEE131A5-972C-452E-8B75-A7C9E4941D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8661" y="2945053"/>
              <a:ext cx="2531095" cy="2285739"/>
            </a:xfrm>
            <a:prstGeom prst="rect">
              <a:avLst/>
            </a:prstGeom>
            <a:ln>
              <a:noFill/>
            </a:ln>
          </p:spPr>
        </p:pic>
        <p:sp>
          <p:nvSpPr>
            <p:cNvPr id="12" name="楕円 57">
              <a:extLst>
                <a:ext uri="{FF2B5EF4-FFF2-40B4-BE49-F238E27FC236}">
                  <a16:creationId xmlns:a16="http://schemas.microsoft.com/office/drawing/2014/main" id="{5F3A0EC6-1FA6-4401-BD39-6348E5B89913}"/>
                </a:ext>
              </a:extLst>
            </p:cNvPr>
            <p:cNvSpPr>
              <a:spLocks noChangeAspect="1"/>
            </p:cNvSpPr>
            <p:nvPr/>
          </p:nvSpPr>
          <p:spPr>
            <a:xfrm>
              <a:off x="9167252" y="3827587"/>
              <a:ext cx="139721" cy="1277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FCF86CF-9FF3-44E0-A210-06C0413C672C}"/>
                </a:ext>
              </a:extLst>
            </p:cNvPr>
            <p:cNvSpPr/>
            <p:nvPr/>
          </p:nvSpPr>
          <p:spPr>
            <a:xfrm>
              <a:off x="9351177" y="3877543"/>
              <a:ext cx="466264" cy="141869"/>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E033DE0-7F56-4CF7-AB42-A2D2F7D8CF7D}"/>
                </a:ext>
              </a:extLst>
            </p:cNvPr>
            <p:cNvSpPr/>
            <p:nvPr/>
          </p:nvSpPr>
          <p:spPr>
            <a:xfrm>
              <a:off x="8315743" y="4310392"/>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四国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0AC2D08E-F29A-4379-B0C8-18F643297F08}"/>
                </a:ext>
              </a:extLst>
            </p:cNvPr>
            <p:cNvSpPr/>
            <p:nvPr/>
          </p:nvSpPr>
          <p:spPr>
            <a:xfrm>
              <a:off x="7461960" y="4554835"/>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九州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7" name="フリーフォーム 84">
              <a:extLst>
                <a:ext uri="{FF2B5EF4-FFF2-40B4-BE49-F238E27FC236}">
                  <a16:creationId xmlns:a16="http://schemas.microsoft.com/office/drawing/2014/main" id="{ECCFEEC4-6ADE-4C79-9DBD-470D68DBB2FD}"/>
                </a:ext>
              </a:extLst>
            </p:cNvPr>
            <p:cNvSpPr/>
            <p:nvPr/>
          </p:nvSpPr>
          <p:spPr>
            <a:xfrm>
              <a:off x="7694813" y="3905593"/>
              <a:ext cx="1428234" cy="404799"/>
            </a:xfrm>
            <a:custGeom>
              <a:avLst/>
              <a:gdLst>
                <a:gd name="connsiteX0" fmla="*/ 1722475 w 1722475"/>
                <a:gd name="connsiteY0" fmla="*/ 53719 h 415360"/>
                <a:gd name="connsiteX1" fmla="*/ 1382233 w 1722475"/>
                <a:gd name="connsiteY1" fmla="*/ 11189 h 415360"/>
                <a:gd name="connsiteX2" fmla="*/ 914400 w 1722475"/>
                <a:gd name="connsiteY2" fmla="*/ 234473 h 415360"/>
                <a:gd name="connsiteX3" fmla="*/ 372140 w 1722475"/>
                <a:gd name="connsiteY3" fmla="*/ 415226 h 415360"/>
                <a:gd name="connsiteX4" fmla="*/ 0 w 1722475"/>
                <a:gd name="connsiteY4" fmla="*/ 266371 h 415360"/>
                <a:gd name="connsiteX5" fmla="*/ 0 w 1722475"/>
                <a:gd name="connsiteY5" fmla="*/ 266371 h 4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5" h="415360">
                  <a:moveTo>
                    <a:pt x="1722475" y="53719"/>
                  </a:moveTo>
                  <a:cubicBezTo>
                    <a:pt x="1619693" y="17391"/>
                    <a:pt x="1516912" y="-18937"/>
                    <a:pt x="1382233" y="11189"/>
                  </a:cubicBezTo>
                  <a:cubicBezTo>
                    <a:pt x="1247554" y="41315"/>
                    <a:pt x="1082749" y="167134"/>
                    <a:pt x="914400" y="234473"/>
                  </a:cubicBezTo>
                  <a:cubicBezTo>
                    <a:pt x="746051" y="301812"/>
                    <a:pt x="524540" y="409910"/>
                    <a:pt x="372140" y="415226"/>
                  </a:cubicBezTo>
                  <a:cubicBezTo>
                    <a:pt x="219740" y="420542"/>
                    <a:pt x="0" y="266371"/>
                    <a:pt x="0" y="266371"/>
                  </a:cubicBezTo>
                  <a:lnTo>
                    <a:pt x="0" y="266371"/>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BBB3B962-33B0-4B23-B1A1-9BB99E22BFA6}"/>
                </a:ext>
              </a:extLst>
            </p:cNvPr>
            <p:cNvSpPr/>
            <p:nvPr/>
          </p:nvSpPr>
          <p:spPr>
            <a:xfrm>
              <a:off x="7959188" y="3888451"/>
              <a:ext cx="541574" cy="166248"/>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瀬戸内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9" name="フリーフォーム 86">
              <a:extLst>
                <a:ext uri="{FF2B5EF4-FFF2-40B4-BE49-F238E27FC236}">
                  <a16:creationId xmlns:a16="http://schemas.microsoft.com/office/drawing/2014/main" id="{4EDE5EE9-6405-45FA-9547-6876C0EE66A7}"/>
                </a:ext>
              </a:extLst>
            </p:cNvPr>
            <p:cNvSpPr/>
            <p:nvPr/>
          </p:nvSpPr>
          <p:spPr>
            <a:xfrm>
              <a:off x="8056188" y="4238165"/>
              <a:ext cx="1088526" cy="885382"/>
            </a:xfrm>
            <a:custGeom>
              <a:avLst/>
              <a:gdLst>
                <a:gd name="connsiteX0" fmla="*/ 1136936 w 1143619"/>
                <a:gd name="connsiteY0" fmla="*/ 0 h 945146"/>
                <a:gd name="connsiteX1" fmla="*/ 1076778 w 1143619"/>
                <a:gd name="connsiteY1" fmla="*/ 300789 h 945146"/>
                <a:gd name="connsiteX2" fmla="*/ 655673 w 1143619"/>
                <a:gd name="connsiteY2" fmla="*/ 661736 h 945146"/>
                <a:gd name="connsiteX3" fmla="*/ 54094 w 1143619"/>
                <a:gd name="connsiteY3" fmla="*/ 926431 h 945146"/>
                <a:gd name="connsiteX4" fmla="*/ 66126 w 1143619"/>
                <a:gd name="connsiteY4" fmla="*/ 902368 h 94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9" h="945146">
                  <a:moveTo>
                    <a:pt x="1136936" y="0"/>
                  </a:moveTo>
                  <a:cubicBezTo>
                    <a:pt x="1146962" y="95250"/>
                    <a:pt x="1156988" y="190500"/>
                    <a:pt x="1076778" y="300789"/>
                  </a:cubicBezTo>
                  <a:cubicBezTo>
                    <a:pt x="996568" y="411078"/>
                    <a:pt x="826120" y="557462"/>
                    <a:pt x="655673" y="661736"/>
                  </a:cubicBezTo>
                  <a:cubicBezTo>
                    <a:pt x="485226" y="766010"/>
                    <a:pt x="152352" y="886326"/>
                    <a:pt x="54094" y="926431"/>
                  </a:cubicBezTo>
                  <a:cubicBezTo>
                    <a:pt x="-44164" y="966536"/>
                    <a:pt x="10981" y="934452"/>
                    <a:pt x="66126" y="902368"/>
                  </a:cubicBez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 name="直線矢印コネクタ 19">
              <a:extLst>
                <a:ext uri="{FF2B5EF4-FFF2-40B4-BE49-F238E27FC236}">
                  <a16:creationId xmlns:a16="http://schemas.microsoft.com/office/drawing/2014/main" id="{E838BAA4-D4B7-4AAB-85A9-21741216A7CC}"/>
                </a:ext>
              </a:extLst>
            </p:cNvPr>
            <p:cNvCxnSpPr>
              <a:cxnSpLocks/>
            </p:cNvCxnSpPr>
            <p:nvPr/>
          </p:nvCxnSpPr>
          <p:spPr>
            <a:xfrm flipV="1">
              <a:off x="9263005" y="3617480"/>
              <a:ext cx="206381" cy="215994"/>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1D18C022-BD2F-4EA5-A2A5-EC5E529466A4}"/>
              </a:ext>
            </a:extLst>
          </p:cNvPr>
          <p:cNvSpPr>
            <a:spLocks noGrp="1"/>
          </p:cNvSpPr>
          <p:nvPr>
            <p:ph type="sldNum" sz="quarter" idx="12"/>
          </p:nvPr>
        </p:nvSpPr>
        <p:spPr/>
        <p:txBody>
          <a:bodyPr/>
          <a:lstStyle/>
          <a:p>
            <a:fld id="{29F2EF1E-626E-4657-9017-205445D3C8E1}" type="slidenum">
              <a:rPr kumimoji="1" lang="ja-JP" altLang="en-US" smtClean="0"/>
              <a:t>80</a:t>
            </a:fld>
            <a:endParaRPr kumimoji="1" lang="ja-JP" altLang="en-US" dirty="0"/>
          </a:p>
        </p:txBody>
      </p:sp>
    </p:spTree>
    <p:extLst>
      <p:ext uri="{BB962C8B-B14F-4D97-AF65-F5344CB8AC3E}">
        <p14:creationId xmlns:p14="http://schemas.microsoft.com/office/powerpoint/2010/main" val="2548791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45901"/>
            <a:ext cx="9367869" cy="176362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・にぎ</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わい創出に向けた取組と連携し、万博を契機とした民間事業者による海上交通の実現に向けて、にぎわい創出</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エリアやイベントを結ぶ海上交通ルートを検討し社会実験を実施</a:t>
            </a:r>
            <a:endParaRPr kumimoji="1" lang="ja-JP" altLang="en-US" sz="1400" b="0" strike="dblStrike" dirty="0">
              <a:solidFill>
                <a:schemeClr val="tx1"/>
              </a:solidFill>
              <a:latin typeface="BIZ UDPゴシック" panose="020B0400000000000000" pitchFamily="50" charset="-128"/>
              <a:ea typeface="BIZ UDPゴシック" panose="020B0400000000000000" pitchFamily="50" charset="-128"/>
            </a:endParaRPr>
          </a:p>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社会実験の知見をもとに、万博期間中に堺旧港にて仮設浮桟橋設置等を行い、旅客船運航事業者を募集することで、</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来場者の移動手段を確保し、水都大阪の魅力を</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PR</a:t>
            </a:r>
          </a:p>
          <a:p>
            <a:pPr marL="88900" indent="-88900">
              <a:spcBef>
                <a:spcPts val="600"/>
              </a:spcBef>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万博期間中、堺旧港に設置した仮設浮桟橋を利用し、民間事業者が定期航路や夜景クルーズを運航</a:t>
            </a:r>
            <a:br>
              <a:rPr kumimoji="1" lang="en-US" altLang="ja-JP" sz="1400" b="0" dirty="0">
                <a:solidFill>
                  <a:schemeClr val="tx1"/>
                </a:solidFill>
                <a:latin typeface="BIZ UDPゴシック" panose="020B0400000000000000" pitchFamily="50" charset="-128"/>
                <a:ea typeface="BIZ UDPゴシック" panose="020B0400000000000000" pitchFamily="50" charset="-128"/>
              </a:rPr>
            </a:br>
            <a:r>
              <a:rPr kumimoji="1" lang="ja-JP" altLang="en-US" sz="1400" b="0" dirty="0">
                <a:solidFill>
                  <a:schemeClr val="tx1"/>
                </a:solidFill>
                <a:latin typeface="BIZ UDPゴシック" panose="020B0400000000000000" pitchFamily="50" charset="-128"/>
                <a:ea typeface="BIZ UDPゴシック" panose="020B0400000000000000" pitchFamily="50" charset="-128"/>
              </a:rPr>
              <a:t>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830</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便を約</a:t>
            </a:r>
            <a:r>
              <a:rPr kumimoji="1" lang="en-US" altLang="ja-JP" sz="1400" b="0" dirty="0">
                <a:solidFill>
                  <a:schemeClr val="tx1"/>
                </a:solidFill>
                <a:latin typeface="BIZ UDPゴシック" panose="020B0400000000000000" pitchFamily="50" charset="-128"/>
                <a:ea typeface="BIZ UDPゴシック" panose="020B0400000000000000" pitchFamily="50" charset="-128"/>
              </a:rPr>
              <a:t>4.7</a:t>
            </a:r>
            <a:r>
              <a:rPr kumimoji="1" lang="ja-JP" altLang="en-US" sz="1400" b="0" dirty="0">
                <a:solidFill>
                  <a:schemeClr val="tx1"/>
                </a:solidFill>
                <a:latin typeface="BIZ UDPゴシック" panose="020B0400000000000000" pitchFamily="50" charset="-128"/>
                <a:ea typeface="BIZ UDPゴシック" panose="020B0400000000000000" pitchFamily="50" charset="-128"/>
              </a:rPr>
              <a:t>万人が利用し、堺市の取組と連携してにぎわい創出に貢献</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万博を契機とする</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水上交通ネットワークの構築</a:t>
            </a: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96958" y="4048690"/>
            <a:ext cx="4006571" cy="1815882"/>
          </a:xfrm>
          <a:prstGeom prst="rect">
            <a:avLst/>
          </a:prstGeom>
          <a:noFill/>
        </p:spPr>
        <p:txBody>
          <a:bodyPr wrap="square">
            <a:spAutoFit/>
          </a:bodyPr>
          <a:lstStyle/>
          <a:p>
            <a:pPr marL="85725" indent="-85725"/>
            <a:r>
              <a:rPr lang="ja-JP" altLang="en-US" sz="1400" b="1" dirty="0">
                <a:latin typeface="BIZ UDPゴシック" panose="020B0400000000000000" pitchFamily="50" charset="-128"/>
                <a:ea typeface="BIZ UDPゴシック" panose="020B0400000000000000" pitchFamily="50" charset="-128"/>
              </a:rPr>
              <a:t>▶万博を契機とした海上交通の実現と</a:t>
            </a:r>
            <a:br>
              <a:rPr lang="en-US" altLang="ja-JP" sz="1400" b="1" dirty="0">
                <a:latin typeface="BIZ UDPゴシック" panose="020B0400000000000000" pitchFamily="50" charset="-128"/>
                <a:ea typeface="BIZ UDPゴシック" panose="020B0400000000000000" pitchFamily="50" charset="-128"/>
              </a:rPr>
            </a:br>
            <a:r>
              <a:rPr lang="ja-JP" altLang="en-US" sz="1400" b="1" dirty="0">
                <a:latin typeface="BIZ UDPゴシック" panose="020B0400000000000000" pitchFamily="50" charset="-128"/>
                <a:ea typeface="BIZ UDPゴシック" panose="020B0400000000000000" pitchFamily="50" charset="-128"/>
              </a:rPr>
              <a:t>堺旧港のにぎわい創出</a:t>
            </a:r>
            <a:endParaRPr lang="en-US" altLang="ja-JP" sz="1400" b="1"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・万博開催を契機とした民間事業者による海上交通の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実現をめざし、令和</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年度から令和</a:t>
            </a:r>
            <a:r>
              <a:rPr lang="en-US" altLang="ja-JP" sz="1200" dirty="0">
                <a:latin typeface="BIZ UDPゴシック" panose="020B0400000000000000" pitchFamily="50" charset="-128"/>
                <a:ea typeface="BIZ UDPゴシック" panose="020B0400000000000000" pitchFamily="50" charset="-128"/>
              </a:rPr>
              <a:t>6</a:t>
            </a:r>
            <a:r>
              <a:rPr lang="ja-JP" altLang="en-US" sz="1200" dirty="0">
                <a:latin typeface="BIZ UDPゴシック" panose="020B0400000000000000" pitchFamily="50" charset="-128"/>
                <a:ea typeface="BIZ UDPゴシック" panose="020B0400000000000000" pitchFamily="50" charset="-128"/>
              </a:rPr>
              <a:t>年度まで社会実験を実施</a:t>
            </a:r>
            <a:endParaRPr lang="en-US" altLang="ja-JP" sz="1200" dirty="0">
              <a:latin typeface="BIZ UDPゴシック" panose="020B0400000000000000" pitchFamily="50" charset="-128"/>
              <a:ea typeface="BIZ UDPゴシック" panose="020B0400000000000000" pitchFamily="50" charset="-128"/>
            </a:endParaRPr>
          </a:p>
          <a:p>
            <a:pPr marL="182563" indent="-85725"/>
            <a:endParaRPr kumimoji="1" lang="en-US" altLang="ja-JP" sz="1200" dirty="0">
              <a:latin typeface="BIZ UDPゴシック" panose="020B0400000000000000" pitchFamily="50" charset="-128"/>
              <a:ea typeface="BIZ UDPゴシック" panose="020B0400000000000000" pitchFamily="50" charset="-128"/>
            </a:endParaRPr>
          </a:p>
          <a:p>
            <a:pPr marL="182563" indent="-85725"/>
            <a:r>
              <a:rPr kumimoji="1" lang="ja-JP" altLang="en-US" sz="1200" dirty="0">
                <a:latin typeface="BIZ UDPゴシック" panose="020B0400000000000000" pitchFamily="50" charset="-128"/>
                <a:ea typeface="BIZ UDPゴシック" panose="020B0400000000000000" pitchFamily="50" charset="-128"/>
              </a:rPr>
              <a:t>・万博期間中に、</a:t>
            </a:r>
            <a:r>
              <a:rPr lang="ja-JP" altLang="en-US" sz="1200" dirty="0">
                <a:latin typeface="BIZ UDPゴシック" panose="020B0400000000000000" pitchFamily="50" charset="-128"/>
                <a:ea typeface="BIZ UDPゴシック" panose="020B0400000000000000" pitchFamily="50" charset="-128"/>
              </a:rPr>
              <a:t>堺旧港において、海上交通の実施に</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必要となる仮設浮桟橋設置等の環境整備を実施し、</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仮設浮桟橋を利用して旅客船を運航する事業者を募集</a:t>
            </a:r>
            <a:endParaRPr lang="en-US" altLang="ja-JP" sz="1200" dirty="0">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B7ED0337-8FC2-47E4-8959-728832E32ED5}"/>
              </a:ext>
            </a:extLst>
          </p:cNvPr>
          <p:cNvPicPr/>
          <p:nvPr/>
        </p:nvPicPr>
        <p:blipFill>
          <a:blip r:embed="rId3" cstate="email">
            <a:extLst>
              <a:ext uri="{28A0092B-C50C-407E-A947-70E740481C1C}">
                <a14:useLocalDpi xmlns:a14="http://schemas.microsoft.com/office/drawing/2010/main"/>
              </a:ext>
            </a:extLst>
          </a:blip>
          <a:stretch>
            <a:fillRect/>
          </a:stretch>
        </p:blipFill>
        <p:spPr>
          <a:xfrm>
            <a:off x="4445200" y="5267129"/>
            <a:ext cx="1935292" cy="1454494"/>
          </a:xfrm>
          <a:prstGeom prst="rect">
            <a:avLst/>
          </a:prstGeom>
        </p:spPr>
      </p:pic>
      <p:sp>
        <p:nvSpPr>
          <p:cNvPr id="22" name="正方形/長方形 21">
            <a:extLst>
              <a:ext uri="{FF2B5EF4-FFF2-40B4-BE49-F238E27FC236}">
                <a16:creationId xmlns:a16="http://schemas.microsoft.com/office/drawing/2014/main" id="{0E684DEC-BFE7-40BB-BB3E-D67D0D3A7E98}"/>
              </a:ext>
            </a:extLst>
          </p:cNvPr>
          <p:cNvSpPr/>
          <p:nvPr/>
        </p:nvSpPr>
        <p:spPr>
          <a:xfrm>
            <a:off x="4345020" y="4965928"/>
            <a:ext cx="2135649" cy="11884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旅客船着桟時の様子</a:t>
            </a:r>
          </a:p>
        </p:txBody>
      </p:sp>
      <p:sp>
        <p:nvSpPr>
          <p:cNvPr id="31" name="正方形/長方形 30">
            <a:extLst>
              <a:ext uri="{FF2B5EF4-FFF2-40B4-BE49-F238E27FC236}">
                <a16:creationId xmlns:a16="http://schemas.microsoft.com/office/drawing/2014/main" id="{908A311A-D472-434B-86E7-736072B423A3}"/>
              </a:ext>
            </a:extLst>
          </p:cNvPr>
          <p:cNvSpPr/>
          <p:nvPr/>
        </p:nvSpPr>
        <p:spPr>
          <a:xfrm>
            <a:off x="4366848" y="6751737"/>
            <a:ext cx="2091991" cy="11884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乗船時の様子</a:t>
            </a:r>
          </a:p>
        </p:txBody>
      </p:sp>
      <p:pic>
        <p:nvPicPr>
          <p:cNvPr id="32" name="図 31">
            <a:extLst>
              <a:ext uri="{FF2B5EF4-FFF2-40B4-BE49-F238E27FC236}">
                <a16:creationId xmlns:a16="http://schemas.microsoft.com/office/drawing/2014/main" id="{80659201-7E55-419F-8C51-4D5CA0F94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841" y="3500806"/>
            <a:ext cx="1934651" cy="1455825"/>
          </a:xfrm>
          <a:prstGeom prst="rect">
            <a:avLst/>
          </a:prstGeom>
        </p:spPr>
      </p:pic>
      <p:pic>
        <p:nvPicPr>
          <p:cNvPr id="33" name="図 32">
            <a:extLst>
              <a:ext uri="{FF2B5EF4-FFF2-40B4-BE49-F238E27FC236}">
                <a16:creationId xmlns:a16="http://schemas.microsoft.com/office/drawing/2014/main" id="{DDCEC54E-DE45-4152-A0EA-AACD2282EB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2160" y="3874307"/>
            <a:ext cx="3233176" cy="1750722"/>
          </a:xfrm>
          <a:prstGeom prst="rect">
            <a:avLst/>
          </a:prstGeom>
        </p:spPr>
      </p:pic>
      <p:sp>
        <p:nvSpPr>
          <p:cNvPr id="34" name="正方形/長方形 33">
            <a:extLst>
              <a:ext uri="{FF2B5EF4-FFF2-40B4-BE49-F238E27FC236}">
                <a16:creationId xmlns:a16="http://schemas.microsoft.com/office/drawing/2014/main" id="{396BE29F-B4E6-4E93-B8EB-D9D0F95D3F0B}"/>
              </a:ext>
            </a:extLst>
          </p:cNvPr>
          <p:cNvSpPr/>
          <p:nvPr/>
        </p:nvSpPr>
        <p:spPr>
          <a:xfrm>
            <a:off x="6838676" y="5677995"/>
            <a:ext cx="2600144" cy="15083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堺市による堺旧港周辺にぎわい創出の取組</a:t>
            </a:r>
          </a:p>
        </p:txBody>
      </p:sp>
      <p:sp>
        <p:nvSpPr>
          <p:cNvPr id="3" name="スライド番号プレースホルダー 2">
            <a:extLst>
              <a:ext uri="{FF2B5EF4-FFF2-40B4-BE49-F238E27FC236}">
                <a16:creationId xmlns:a16="http://schemas.microsoft.com/office/drawing/2014/main" id="{70119A50-9D6B-4457-AFE0-FB3BDE4E0EAF}"/>
              </a:ext>
            </a:extLst>
          </p:cNvPr>
          <p:cNvSpPr>
            <a:spLocks noGrp="1"/>
          </p:cNvSpPr>
          <p:nvPr>
            <p:ph type="sldNum" sz="quarter" idx="12"/>
          </p:nvPr>
        </p:nvSpPr>
        <p:spPr/>
        <p:txBody>
          <a:bodyPr/>
          <a:lstStyle/>
          <a:p>
            <a:fld id="{29F2EF1E-626E-4657-9017-205445D3C8E1}" type="slidenum">
              <a:rPr kumimoji="1" lang="ja-JP" altLang="en-US" smtClean="0"/>
              <a:t>81</a:t>
            </a:fld>
            <a:endParaRPr kumimoji="1" lang="ja-JP" altLang="en-US" dirty="0"/>
          </a:p>
        </p:txBody>
      </p:sp>
      <p:sp>
        <p:nvSpPr>
          <p:cNvPr id="16" name="楕円 15">
            <a:extLst>
              <a:ext uri="{FF2B5EF4-FFF2-40B4-BE49-F238E27FC236}">
                <a16:creationId xmlns:a16="http://schemas.microsoft.com/office/drawing/2014/main" id="{54341B46-63B8-441C-8998-AE0D8B1F9511}"/>
              </a:ext>
            </a:extLst>
          </p:cNvPr>
          <p:cNvSpPr/>
          <p:nvPr/>
        </p:nvSpPr>
        <p:spPr>
          <a:xfrm>
            <a:off x="180309" y="903483"/>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480AC18A-DC87-4D05-A207-535D2DA8F24B}"/>
              </a:ext>
            </a:extLst>
          </p:cNvPr>
          <p:cNvSpPr/>
          <p:nvPr/>
        </p:nvSpPr>
        <p:spPr>
          <a:xfrm>
            <a:off x="195620" y="3500806"/>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1059981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56712" y="3235642"/>
            <a:ext cx="6802946" cy="3647152"/>
          </a:xfrm>
          <a:prstGeom prst="rect">
            <a:avLst/>
          </a:prstGeom>
          <a:noFill/>
        </p:spPr>
        <p:txBody>
          <a:bodyPr wrap="square">
            <a:spAutoFit/>
          </a:bodyPr>
          <a:lstStyle/>
          <a:p>
            <a:pPr>
              <a:spcAft>
                <a:spcPts val="975"/>
              </a:spcAft>
            </a:pPr>
            <a:r>
              <a:rPr lang="ja-JP" altLang="en-US" sz="1400" b="1" dirty="0">
                <a:latin typeface="BIZ UDPゴシック" panose="020B0400000000000000" pitchFamily="50" charset="-128"/>
                <a:ea typeface="BIZ UDPゴシック" panose="020B0400000000000000" pitchFamily="50" charset="-128"/>
              </a:rPr>
              <a:t>▶淀川沿川の新たなにぎわいづくりに向けた取組</a:t>
            </a:r>
            <a:endParaRPr lang="en-US" altLang="ja-JP" sz="1400" b="1" dirty="0">
              <a:latin typeface="BIZ UDPゴシック" panose="020B0400000000000000" pitchFamily="50" charset="-128"/>
              <a:ea typeface="BIZ UDPゴシック" panose="020B0400000000000000" pitchFamily="50" charset="-128"/>
            </a:endParaRPr>
          </a:p>
          <a:p>
            <a:pPr>
              <a:spcAft>
                <a:spcPts val="975"/>
              </a:spcAft>
            </a:pPr>
            <a:r>
              <a:rPr lang="ja-JP" altLang="en-US" sz="1200" dirty="0">
                <a:latin typeface="BIZ UDPゴシック" panose="020B0400000000000000" pitchFamily="50" charset="-128"/>
                <a:ea typeface="BIZ UDPゴシック" panose="020B0400000000000000" pitchFamily="50" charset="-128"/>
              </a:rPr>
              <a:t> ・淀川舟運活性化協議会（事務局：国）の取組として、万博来場者輸送社会実験を３回実施</a:t>
            </a:r>
            <a:endParaRPr lang="en-US" altLang="ja-JP" sz="1200" dirty="0">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b="1" dirty="0">
                <a:latin typeface="BIZ UDPゴシック" panose="020B0400000000000000" pitchFamily="50" charset="-128"/>
                <a:ea typeface="BIZ UDPゴシック" panose="020B0400000000000000" pitchFamily="50" charset="-128"/>
              </a:rPr>
              <a:t>　十三</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夢洲航路</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日（土）、</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日 （木）、</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日 （土）　募集人数３０名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日は台風の影響により中止</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応募総数：３日間で</a:t>
            </a:r>
            <a:r>
              <a:rPr lang="en-US" altLang="ja-JP" sz="1200" dirty="0">
                <a:latin typeface="BIZ UDPゴシック" panose="020B0400000000000000" pitchFamily="50" charset="-128"/>
                <a:ea typeface="BIZ UDPゴシック" panose="020B0400000000000000" pitchFamily="50" charset="-128"/>
              </a:rPr>
              <a:t>2737</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4950</a:t>
            </a:r>
            <a:r>
              <a:rPr lang="ja-JP" altLang="en-US" sz="1200" dirty="0">
                <a:latin typeface="BIZ UDPゴシック" panose="020B0400000000000000" pitchFamily="50" charset="-128"/>
                <a:ea typeface="BIZ UDPゴシック" panose="020B0400000000000000" pitchFamily="50" charset="-128"/>
              </a:rPr>
              <a:t>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乗船者の声</a:t>
            </a:r>
            <a:r>
              <a:rPr lang="en-US" altLang="ja-JP" sz="1200" dirty="0">
                <a:latin typeface="BIZ UDPゴシック" panose="020B0400000000000000" pitchFamily="50" charset="-128"/>
                <a:ea typeface="BIZ UDPゴシック" panose="020B0400000000000000" pitchFamily="50" charset="-128"/>
              </a:rPr>
              <a:t>】</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・十三船着場は十三駅から徒歩</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分程度と意外と近く便利と感じた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・阪神なんば線橋梁の高さが低く、架替工事の必要性を初めて知り、貴重な経験になった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・河口部から夢洲浮桟橋までの間は多少揺れたが、その他の区間は快適に乗船することができた</a:t>
            </a:r>
            <a:endParaRPr lang="en-US" altLang="ja-JP" sz="1200" dirty="0">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b="1" dirty="0">
                <a:latin typeface="BIZ UDPゴシック" panose="020B0400000000000000" pitchFamily="50" charset="-128"/>
                <a:ea typeface="BIZ UDPゴシック" panose="020B0400000000000000" pitchFamily="50" charset="-128"/>
              </a:rPr>
              <a:t>　毛馬</a:t>
            </a:r>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夢洲航路</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日（日）　募集人数２５名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応募総数：</a:t>
            </a:r>
            <a:r>
              <a:rPr lang="en-US" altLang="ja-JP" sz="1200" dirty="0">
                <a:latin typeface="BIZ UDPゴシック" panose="020B0400000000000000" pitchFamily="50" charset="-128"/>
                <a:ea typeface="BIZ UDPゴシック" panose="020B0400000000000000" pitchFamily="50" charset="-128"/>
              </a:rPr>
              <a:t>253</a:t>
            </a:r>
            <a:r>
              <a:rPr lang="ja-JP" altLang="en-US" sz="1200" dirty="0">
                <a:latin typeface="BIZ UDPゴシック" panose="020B0400000000000000" pitchFamily="50" charset="-128"/>
                <a:ea typeface="BIZ UDPゴシック" panose="020B0400000000000000" pitchFamily="50" charset="-128"/>
              </a:rPr>
              <a:t>件</a:t>
            </a:r>
            <a:r>
              <a:rPr lang="en-US" altLang="ja-JP" sz="1200" dirty="0">
                <a:latin typeface="BIZ UDPゴシック" panose="020B0400000000000000" pitchFamily="50" charset="-128"/>
                <a:ea typeface="BIZ UDPゴシック" panose="020B0400000000000000" pitchFamily="50" charset="-128"/>
              </a:rPr>
              <a:t>438</a:t>
            </a:r>
            <a:r>
              <a:rPr lang="ja-JP" altLang="en-US" sz="1200" dirty="0">
                <a:latin typeface="BIZ UDPゴシック" panose="020B0400000000000000" pitchFamily="50" charset="-128"/>
                <a:ea typeface="BIZ UDPゴシック" panose="020B0400000000000000" pitchFamily="50" charset="-128"/>
              </a:rPr>
              <a:t>名</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乗船者の声</a:t>
            </a:r>
            <a:r>
              <a:rPr lang="en-US" altLang="ja-JP" sz="1200" dirty="0">
                <a:latin typeface="BIZ UDPゴシック" panose="020B0400000000000000" pitchFamily="50" charset="-128"/>
                <a:ea typeface="BIZ UDPゴシック" panose="020B0400000000000000" pitchFamily="50" charset="-128"/>
              </a:rPr>
              <a:t>】</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・淀川ゲートウェイの中では、水位が下がるのを間近で見ることができ興味深い体験だった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・大堰閘門の役割や仕組みなど、船内ガイドが非常に分かりやすく勉強になった</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・淀川ゲートウェイができたことで上流から下流まで航路が繋がったので、ぜひ船に乗ってみたい</a:t>
            </a:r>
            <a:endParaRPr lang="en-US" altLang="ja-JP" sz="1200" dirty="0">
              <a:latin typeface="BIZ UDPゴシック" panose="020B0400000000000000" pitchFamily="50" charset="-128"/>
              <a:ea typeface="BIZ UDPゴシック" panose="020B0400000000000000" pitchFamily="50"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prstClr val="black"/>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万博を契機とする</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水上交通ネットワークの構築　</a:t>
            </a:r>
          </a:p>
        </p:txBody>
      </p:sp>
      <p:sp>
        <p:nvSpPr>
          <p:cNvPr id="17" name="正方形/長方形 16">
            <a:extLst>
              <a:ext uri="{FF2B5EF4-FFF2-40B4-BE49-F238E27FC236}">
                <a16:creationId xmlns:a16="http://schemas.microsoft.com/office/drawing/2014/main" id="{36F42000-73B0-4090-8167-431BA7B8073F}"/>
              </a:ext>
            </a:extLst>
          </p:cNvPr>
          <p:cNvSpPr/>
          <p:nvPr/>
        </p:nvSpPr>
        <p:spPr>
          <a:xfrm>
            <a:off x="7380487" y="4719956"/>
            <a:ext cx="1974013" cy="20774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十三緊急用船着場に停泊する船</a:t>
            </a:r>
          </a:p>
        </p:txBody>
      </p:sp>
      <p:pic>
        <p:nvPicPr>
          <p:cNvPr id="20" name="図 19">
            <a:extLst>
              <a:ext uri="{FF2B5EF4-FFF2-40B4-BE49-F238E27FC236}">
                <a16:creationId xmlns:a16="http://schemas.microsoft.com/office/drawing/2014/main" id="{C43A3B4B-7EAC-46BB-9033-7BA285557D2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159658" y="3299806"/>
            <a:ext cx="2438346" cy="1371570"/>
          </a:xfrm>
          <a:prstGeom prst="rect">
            <a:avLst/>
          </a:prstGeom>
        </p:spPr>
      </p:pic>
      <p:pic>
        <p:nvPicPr>
          <p:cNvPr id="21" name="図 20">
            <a:extLst>
              <a:ext uri="{FF2B5EF4-FFF2-40B4-BE49-F238E27FC236}">
                <a16:creationId xmlns:a16="http://schemas.microsoft.com/office/drawing/2014/main" id="{D3124BFB-D355-422C-BA92-901AC9385D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9658" y="5212080"/>
            <a:ext cx="2438346" cy="1371570"/>
          </a:xfrm>
          <a:prstGeom prst="rect">
            <a:avLst/>
          </a:prstGeom>
        </p:spPr>
      </p:pic>
      <p:sp>
        <p:nvSpPr>
          <p:cNvPr id="22" name="正方形/長方形 21">
            <a:extLst>
              <a:ext uri="{FF2B5EF4-FFF2-40B4-BE49-F238E27FC236}">
                <a16:creationId xmlns:a16="http://schemas.microsoft.com/office/drawing/2014/main" id="{9419DA99-BBEC-4BBB-8883-B0A2A3866382}"/>
              </a:ext>
            </a:extLst>
          </p:cNvPr>
          <p:cNvSpPr/>
          <p:nvPr/>
        </p:nvSpPr>
        <p:spPr>
          <a:xfrm>
            <a:off x="7665581" y="6633076"/>
            <a:ext cx="1587083" cy="21919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船内の様子</a:t>
            </a:r>
          </a:p>
        </p:txBody>
      </p:sp>
      <p:sp>
        <p:nvSpPr>
          <p:cNvPr id="15" name="正方形/長方形 14">
            <a:extLst>
              <a:ext uri="{FF2B5EF4-FFF2-40B4-BE49-F238E27FC236}">
                <a16:creationId xmlns:a16="http://schemas.microsoft.com/office/drawing/2014/main" id="{2BCEF841-B7AC-4954-BB07-55819B7E6562}"/>
              </a:ext>
            </a:extLst>
          </p:cNvPr>
          <p:cNvSpPr/>
          <p:nvPr/>
        </p:nvSpPr>
        <p:spPr>
          <a:xfrm>
            <a:off x="416008" y="1418369"/>
            <a:ext cx="9373843" cy="1109568"/>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・万博会場と淀川を結ぶ社会実験実施により、淀川沿川の新たなにぎわいづくりの可能性を示唆</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・淀川河川に関連する民間団体や市町で構成されるプラットフォーム構成員が開催するイベント等に出展、沿川の</a:t>
            </a:r>
            <a:r>
              <a:rPr lang="en-US" altLang="ja-JP" sz="1400" dirty="0">
                <a:solidFill>
                  <a:schemeClr val="tx1"/>
                </a:solidFill>
                <a:latin typeface="BIZ UDPゴシック" panose="020B0400000000000000" pitchFamily="50" charset="-128"/>
                <a:ea typeface="BIZ UDPゴシック" panose="020B0400000000000000" pitchFamily="50" charset="-128"/>
              </a:rPr>
              <a:t>PR</a:t>
            </a:r>
            <a:r>
              <a:rPr lang="ja-JP" altLang="en-US" sz="1400" dirty="0">
                <a:solidFill>
                  <a:schemeClr val="tx1"/>
                </a:solidFill>
                <a:latin typeface="BIZ UDPゴシック" panose="020B0400000000000000" pitchFamily="50" charset="-128"/>
                <a:ea typeface="BIZ UDPゴシック" panose="020B0400000000000000" pitchFamily="50" charset="-128"/>
              </a:rPr>
              <a:t>と構成員との関係を強化</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・私鉄各社と連携することで、イベント情報の広範な共有を促進</a:t>
            </a:r>
          </a:p>
        </p:txBody>
      </p:sp>
      <p:sp>
        <p:nvSpPr>
          <p:cNvPr id="3" name="スライド番号プレースホルダー 2">
            <a:extLst>
              <a:ext uri="{FF2B5EF4-FFF2-40B4-BE49-F238E27FC236}">
                <a16:creationId xmlns:a16="http://schemas.microsoft.com/office/drawing/2014/main" id="{745F7EB9-F1F7-436E-B787-D611C6B03C45}"/>
              </a:ext>
            </a:extLst>
          </p:cNvPr>
          <p:cNvSpPr>
            <a:spLocks noGrp="1"/>
          </p:cNvSpPr>
          <p:nvPr>
            <p:ph type="sldNum" sz="quarter" idx="12"/>
          </p:nvPr>
        </p:nvSpPr>
        <p:spPr/>
        <p:txBody>
          <a:bodyPr/>
          <a:lstStyle/>
          <a:p>
            <a:fld id="{29F2EF1E-626E-4657-9017-205445D3C8E1}" type="slidenum">
              <a:rPr kumimoji="1" lang="ja-JP" altLang="en-US" smtClean="0"/>
              <a:t>82</a:t>
            </a:fld>
            <a:endParaRPr kumimoji="1" lang="ja-JP" altLang="en-US" dirty="0"/>
          </a:p>
        </p:txBody>
      </p:sp>
      <p:sp>
        <p:nvSpPr>
          <p:cNvPr id="16" name="楕円 15">
            <a:extLst>
              <a:ext uri="{FF2B5EF4-FFF2-40B4-BE49-F238E27FC236}">
                <a16:creationId xmlns:a16="http://schemas.microsoft.com/office/drawing/2014/main" id="{4B7D8851-4B19-4A64-B847-618348A85B23}"/>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637A9F51-FEFE-4D50-9C5F-C7659F7823AC}"/>
              </a:ext>
            </a:extLst>
          </p:cNvPr>
          <p:cNvSpPr/>
          <p:nvPr/>
        </p:nvSpPr>
        <p:spPr>
          <a:xfrm>
            <a:off x="195620" y="270153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2197971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移動の利便性（水上交通ネットワーク）</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0"/>
            <a:ext cx="2586040" cy="549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92802" y="1436186"/>
            <a:ext cx="9295013" cy="75835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indent="-92075"/>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水と光を活かした景観の創出や水の回廊を活かした舟運の利用促進など、万博のインパクトを活用して水辺・</a:t>
            </a:r>
            <a:br>
              <a:rPr lang="en-US" altLang="ja-JP" sz="1400" dirty="0">
                <a:solidFill>
                  <a:schemeClr val="tx1"/>
                </a:solidFill>
                <a:latin typeface="BIZ UDゴシック" panose="020B0400000000000000" pitchFamily="49" charset="-128"/>
                <a:ea typeface="BIZ UDゴシック" panose="020B0400000000000000" pitchFamily="49" charset="-128"/>
              </a:rPr>
            </a:br>
            <a:r>
              <a:rPr lang="ja-JP" altLang="en-US" sz="1400" dirty="0">
                <a:solidFill>
                  <a:schemeClr val="tx1"/>
                </a:solidFill>
                <a:latin typeface="BIZ UDゴシック" panose="020B0400000000000000" pitchFamily="49" charset="-128"/>
                <a:ea typeface="BIZ UDゴシック" panose="020B0400000000000000" pitchFamily="49" charset="-128"/>
              </a:rPr>
              <a:t>水上の魅力創出・にぎわいづくりを推進することで、水都大阪の魅力を発信</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ゴシック" panose="020B0400000000000000" pitchFamily="49" charset="-128"/>
                <a:ea typeface="BIZ UDゴシック" panose="020B0400000000000000" pitchFamily="49" charset="-128"/>
              </a:rPr>
              <a:t>水都大阪の魅力発信（再掲）</a:t>
            </a:r>
          </a:p>
        </p:txBody>
      </p:sp>
      <p:sp>
        <p:nvSpPr>
          <p:cNvPr id="3" name="スライド番号プレースホルダー 2">
            <a:extLst>
              <a:ext uri="{FF2B5EF4-FFF2-40B4-BE49-F238E27FC236}">
                <a16:creationId xmlns:a16="http://schemas.microsoft.com/office/drawing/2014/main" id="{039F7D69-66E0-48DC-878B-0CE36C9C46A7}"/>
              </a:ext>
            </a:extLst>
          </p:cNvPr>
          <p:cNvSpPr>
            <a:spLocks noGrp="1"/>
          </p:cNvSpPr>
          <p:nvPr>
            <p:ph type="sldNum" sz="quarter" idx="12"/>
          </p:nvPr>
        </p:nvSpPr>
        <p:spPr/>
        <p:txBody>
          <a:bodyPr/>
          <a:lstStyle/>
          <a:p>
            <a:fld id="{29F2EF1E-626E-4657-9017-205445D3C8E1}" type="slidenum">
              <a:rPr kumimoji="1" lang="ja-JP" altLang="en-US" smtClean="0"/>
              <a:t>83</a:t>
            </a:fld>
            <a:endParaRPr kumimoji="1" lang="ja-JP" altLang="en-US" dirty="0"/>
          </a:p>
        </p:txBody>
      </p:sp>
      <p:sp>
        <p:nvSpPr>
          <p:cNvPr id="33" name="テキスト ボックス 32">
            <a:extLst>
              <a:ext uri="{FF2B5EF4-FFF2-40B4-BE49-F238E27FC236}">
                <a16:creationId xmlns:a16="http://schemas.microsoft.com/office/drawing/2014/main" id="{E95DCE3C-015A-4B14-B59A-0D0F3E87574D}"/>
              </a:ext>
            </a:extLst>
          </p:cNvPr>
          <p:cNvSpPr txBox="1"/>
          <p:nvPr/>
        </p:nvSpPr>
        <p:spPr>
          <a:xfrm>
            <a:off x="392802" y="3125530"/>
            <a:ext cx="3782958" cy="1569660"/>
          </a:xfrm>
          <a:prstGeom prst="rect">
            <a:avLst/>
          </a:prstGeom>
          <a:noFill/>
        </p:spPr>
        <p:txBody>
          <a:bodyPr wrap="square" rtlCol="0">
            <a:spAutoFit/>
          </a:bodyPr>
          <a:lstStyle/>
          <a:p>
            <a:pPr marL="182563" indent="-93663"/>
            <a:r>
              <a:rPr kumimoji="1" lang="ja-JP" altLang="en-US" sz="1200" dirty="0">
                <a:latin typeface="BIZ UDPゴシック" panose="020B0400000000000000" pitchFamily="50" charset="-128"/>
                <a:ea typeface="BIZ UDPゴシック" panose="020B0400000000000000" pitchFamily="50" charset="-128"/>
              </a:rPr>
              <a:t>・海船と川舟の乗換ターミナル機能を有する、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公共船着場の桟橋を２基整備</a:t>
            </a:r>
          </a:p>
          <a:p>
            <a:pPr marL="182563" indent="-93663"/>
            <a:r>
              <a:rPr kumimoji="1" lang="ja-JP" altLang="en-US" sz="1200" dirty="0">
                <a:latin typeface="BIZ UDPゴシック" panose="020B0400000000000000" pitchFamily="50" charset="-128"/>
                <a:ea typeface="BIZ UDPゴシック" panose="020B0400000000000000" pitchFamily="50" charset="-128"/>
              </a:rPr>
              <a:t>・民間事業者（</a:t>
            </a:r>
            <a:r>
              <a:rPr kumimoji="1" lang="en-US" altLang="ja-JP" sz="1200" dirty="0" err="1">
                <a:latin typeface="BIZ UDPゴシック" panose="020B0400000000000000" pitchFamily="50" charset="-128"/>
                <a:ea typeface="BIZ UDPゴシック" panose="020B0400000000000000" pitchFamily="50" charset="-128"/>
              </a:rPr>
              <a:t>biid</a:t>
            </a:r>
            <a:r>
              <a:rPr kumimoji="1" lang="ja-JP" altLang="en-US" sz="1200" dirty="0">
                <a:latin typeface="BIZ UDPゴシック" panose="020B0400000000000000" pitchFamily="50" charset="-128"/>
                <a:ea typeface="BIZ UDPゴシック" panose="020B0400000000000000" pitchFamily="50" charset="-128"/>
              </a:rPr>
              <a:t>株式会社）が、にぎわい施設などを整備し、公共船着場を含め一体的に管理・運営</a:t>
            </a:r>
            <a:endParaRPr kumimoji="1" lang="en-US" altLang="ja-JP" sz="12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・にぎわい施設では、バーベキューなどが楽しめる</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レストランや憩いの場として多目的広場などを整備</a:t>
            </a:r>
          </a:p>
          <a:p>
            <a:endParaRPr kumimoji="1" lang="ja-JP" altLang="en-US"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080C1576-ABFA-402D-9E6E-0E4AC61DF120}"/>
              </a:ext>
            </a:extLst>
          </p:cNvPr>
          <p:cNvSpPr txBox="1"/>
          <p:nvPr/>
        </p:nvSpPr>
        <p:spPr>
          <a:xfrm>
            <a:off x="1325033" y="6597816"/>
            <a:ext cx="166994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a:t>
            </a:r>
            <a:r>
              <a:rPr kumimoji="1" lang="en-US" altLang="ja-JP"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GATE</a:t>
            </a:r>
            <a:r>
              <a:rPr kumimoji="1" lang="ja-JP" altLang="en-US" sz="10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サウスピア</a:t>
            </a:r>
          </a:p>
        </p:txBody>
      </p:sp>
      <p:pic>
        <p:nvPicPr>
          <p:cNvPr id="39" name="図 38" descr="水, 光, 明かり, 夜 が含まれている画像  AI によって生成されたコンテンツは間違っている可能性があります。">
            <a:extLst>
              <a:ext uri="{FF2B5EF4-FFF2-40B4-BE49-F238E27FC236}">
                <a16:creationId xmlns:a16="http://schemas.microsoft.com/office/drawing/2014/main" id="{CECE7A83-E4D8-4784-9495-1D182D0B8A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410" y="5080293"/>
            <a:ext cx="2190083" cy="1459485"/>
          </a:xfrm>
          <a:prstGeom prst="rect">
            <a:avLst/>
          </a:prstGeom>
        </p:spPr>
      </p:pic>
      <p:sp>
        <p:nvSpPr>
          <p:cNvPr id="40" name="正方形/長方形 39">
            <a:extLst>
              <a:ext uri="{FF2B5EF4-FFF2-40B4-BE49-F238E27FC236}">
                <a16:creationId xmlns:a16="http://schemas.microsoft.com/office/drawing/2014/main" id="{522A1D07-E5EB-4225-8D86-E5C6D693A657}"/>
              </a:ext>
            </a:extLst>
          </p:cNvPr>
          <p:cNvSpPr/>
          <p:nvPr/>
        </p:nvSpPr>
        <p:spPr bwMode="white">
          <a:xfrm>
            <a:off x="4766425" y="6558703"/>
            <a:ext cx="2010051"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水と光のウォーターショー</a:t>
            </a:r>
          </a:p>
        </p:txBody>
      </p:sp>
      <p:sp>
        <p:nvSpPr>
          <p:cNvPr id="41" name="テキスト ボックス 40">
            <a:extLst>
              <a:ext uri="{FF2B5EF4-FFF2-40B4-BE49-F238E27FC236}">
                <a16:creationId xmlns:a16="http://schemas.microsoft.com/office/drawing/2014/main" id="{974C62FB-31E5-4100-AB20-A410DA9EF5E3}"/>
              </a:ext>
            </a:extLst>
          </p:cNvPr>
          <p:cNvSpPr txBox="1"/>
          <p:nvPr/>
        </p:nvSpPr>
        <p:spPr>
          <a:xfrm>
            <a:off x="4557364" y="2870366"/>
            <a:ext cx="4974684" cy="1908215"/>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OSAKA </a:t>
            </a:r>
            <a:r>
              <a:rPr kumimoji="1" lang="ja-JP" altLang="en-US" sz="1400" b="1" dirty="0">
                <a:latin typeface="BIZ UDPゴシック" panose="020B0400000000000000" pitchFamily="50" charset="-128"/>
                <a:ea typeface="BIZ UDPゴシック" panose="020B0400000000000000" pitchFamily="50" charset="-128"/>
              </a:rPr>
              <a:t>リバーファンタジー</a:t>
            </a:r>
            <a:endParaRPr kumimoji="1" lang="en-US" altLang="ja-JP" sz="1400" b="1"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万博開催時に水都大阪の魅力を国内外に向けて発信するため、水と光のシンボルである中之島・水の回廊（都心部）と万博会場（ベイエリア）を結ぶ「水と光の東西軸」の</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か所で、船上から楽しめるウォーターショーやプロジェクションマッピングなど、水と光を活かした魅力的なコンテンツを実施</a:t>
            </a:r>
            <a:endParaRPr kumimoji="1" lang="en-US" altLang="ja-JP" sz="12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開催期間：令和７年</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20</a:t>
            </a:r>
            <a:r>
              <a:rPr kumimoji="1" lang="ja-JP" altLang="en-US" sz="1100" dirty="0">
                <a:latin typeface="BIZ UDPゴシック" panose="020B0400000000000000" pitchFamily="50" charset="-128"/>
                <a:ea typeface="BIZ UDPゴシック" panose="020B0400000000000000" pitchFamily="50" charset="-128"/>
              </a:rPr>
              <a:t>日～令和８年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月</a:t>
            </a:r>
            <a:endParaRPr kumimoji="1" lang="en-US" altLang="ja-JP" sz="1100" dirty="0">
              <a:latin typeface="BIZ UDPゴシック" panose="020B0400000000000000" pitchFamily="50" charset="-128"/>
              <a:ea typeface="BIZ UDPゴシック" panose="020B0400000000000000" pitchFamily="50" charset="-128"/>
            </a:endParaRPr>
          </a:p>
          <a:p>
            <a:pPr marL="182563" indent="-90488"/>
            <a:r>
              <a:rPr kumimoji="1" lang="ja-JP" altLang="en-US" sz="1100" dirty="0">
                <a:latin typeface="BIZ UDPゴシック" panose="020B0400000000000000" pitchFamily="50" charset="-128"/>
                <a:ea typeface="BIZ UDPゴシック" panose="020B0400000000000000" pitchFamily="50" charset="-128"/>
              </a:rPr>
              <a:t>　　開催場所：・八軒家浜エリア（大川右岸の護岸）</a:t>
            </a:r>
          </a:p>
          <a:p>
            <a:pPr marL="182563" indent="-90488"/>
            <a:r>
              <a:rPr kumimoji="1" lang="ja-JP" altLang="en-US" sz="1100" dirty="0">
                <a:latin typeface="BIZ UDPゴシック" panose="020B0400000000000000" pitchFamily="50" charset="-128"/>
                <a:ea typeface="BIZ UDPゴシック" panose="020B0400000000000000" pitchFamily="50" charset="-128"/>
              </a:rPr>
              <a:t>　　　　　　　　　・東横堀川エリア（高麗橋から本町橋まで）</a:t>
            </a:r>
          </a:p>
          <a:p>
            <a:pPr marL="182563" indent="-90488"/>
            <a:r>
              <a:rPr kumimoji="1" lang="ja-JP" altLang="en-US" sz="1100" dirty="0">
                <a:latin typeface="BIZ UDPゴシック" panose="020B0400000000000000" pitchFamily="50" charset="-128"/>
                <a:ea typeface="BIZ UDPゴシック" panose="020B0400000000000000" pitchFamily="50" charset="-128"/>
              </a:rPr>
              <a:t>　　　　　　　　　・中之島</a:t>
            </a:r>
            <a:r>
              <a:rPr kumimoji="1" lang="en-US" altLang="ja-JP" sz="1100" dirty="0">
                <a:latin typeface="BIZ UDPゴシック" panose="020B0400000000000000" pitchFamily="50" charset="-128"/>
                <a:ea typeface="BIZ UDPゴシック" panose="020B0400000000000000" pitchFamily="50" charset="-128"/>
              </a:rPr>
              <a:t>GATE</a:t>
            </a:r>
            <a:r>
              <a:rPr kumimoji="1" lang="ja-JP" altLang="en-US" sz="1100" dirty="0">
                <a:latin typeface="BIZ UDPゴシック" panose="020B0400000000000000" pitchFamily="50" charset="-128"/>
                <a:ea typeface="BIZ UDPゴシック" panose="020B0400000000000000" pitchFamily="50" charset="-128"/>
              </a:rPr>
              <a:t>エリア（安治川右岸の護岸）</a:t>
            </a:r>
          </a:p>
        </p:txBody>
      </p:sp>
      <p:pic>
        <p:nvPicPr>
          <p:cNvPr id="42" name="図 41" descr="水, 建物, ボート, テーブル が含まれている画像  AI によって生成されたコンテンツは間違っている可能性があります。">
            <a:extLst>
              <a:ext uri="{FF2B5EF4-FFF2-40B4-BE49-F238E27FC236}">
                <a16:creationId xmlns:a16="http://schemas.microsoft.com/office/drawing/2014/main" id="{14000D2C-C6D5-4838-B604-9B9DC2C0D0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5876" y="5080293"/>
            <a:ext cx="2212977" cy="1459485"/>
          </a:xfrm>
          <a:prstGeom prst="rect">
            <a:avLst/>
          </a:prstGeom>
        </p:spPr>
      </p:pic>
      <p:sp>
        <p:nvSpPr>
          <p:cNvPr id="43" name="正方形/長方形 42">
            <a:extLst>
              <a:ext uri="{FF2B5EF4-FFF2-40B4-BE49-F238E27FC236}">
                <a16:creationId xmlns:a16="http://schemas.microsoft.com/office/drawing/2014/main" id="{CABB3C43-9217-4E7E-B5E2-1C9D50BE18FC}"/>
              </a:ext>
            </a:extLst>
          </p:cNvPr>
          <p:cNvSpPr/>
          <p:nvPr/>
        </p:nvSpPr>
        <p:spPr bwMode="white">
          <a:xfrm>
            <a:off x="6932680" y="6561243"/>
            <a:ext cx="2599368" cy="200660"/>
          </a:xfrm>
          <a:prstGeom prst="rect">
            <a:avLst/>
          </a:prstGeom>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BIZ UDPゴシック" panose="020B0400000000000000" pitchFamily="50" charset="-128"/>
                <a:ea typeface="BIZ UDPゴシック" panose="020B0400000000000000" pitchFamily="50" charset="-128"/>
              </a:rPr>
              <a:t>水辺のプロジェクションマッピング</a:t>
            </a:r>
          </a:p>
        </p:txBody>
      </p:sp>
      <p:sp>
        <p:nvSpPr>
          <p:cNvPr id="44" name="テキスト ボックス 43">
            <a:extLst>
              <a:ext uri="{FF2B5EF4-FFF2-40B4-BE49-F238E27FC236}">
                <a16:creationId xmlns:a16="http://schemas.microsoft.com/office/drawing/2014/main" id="{0311AF4E-14C8-4EC2-AE3E-756731F6BD67}"/>
              </a:ext>
            </a:extLst>
          </p:cNvPr>
          <p:cNvSpPr txBox="1"/>
          <p:nvPr/>
        </p:nvSpPr>
        <p:spPr>
          <a:xfrm>
            <a:off x="391809" y="2886430"/>
            <a:ext cx="3574276" cy="307777"/>
          </a:xfrm>
          <a:prstGeom prst="rect">
            <a:avLst/>
          </a:prstGeom>
          <a:noFill/>
        </p:spPr>
        <p:txBody>
          <a:bodyPr wrap="square" rtlCol="0">
            <a:spAutoFit/>
          </a:bodyPr>
          <a:lstStyle/>
          <a:p>
            <a:pPr marL="88900" indent="-88900"/>
            <a:r>
              <a:rPr kumimoji="1" lang="ja-JP" altLang="en-US" sz="1400" b="1" dirty="0">
                <a:latin typeface="BIZ UDPゴシック" panose="020B0400000000000000" pitchFamily="50" charset="-128"/>
                <a:ea typeface="BIZ UDPゴシック" panose="020B0400000000000000" pitchFamily="50" charset="-128"/>
              </a:rPr>
              <a:t>▶中之島</a:t>
            </a:r>
            <a:r>
              <a:rPr kumimoji="1" lang="en-US" altLang="ja-JP" sz="1400" b="1" dirty="0">
                <a:latin typeface="BIZ UDPゴシック" panose="020B0400000000000000" pitchFamily="50" charset="-128"/>
                <a:ea typeface="BIZ UDPゴシック" panose="020B0400000000000000" pitchFamily="50" charset="-128"/>
              </a:rPr>
              <a:t>GATE</a:t>
            </a:r>
            <a:r>
              <a:rPr kumimoji="1" lang="ja-JP" altLang="en-US" sz="1400" b="1" dirty="0">
                <a:latin typeface="BIZ UDPゴシック" panose="020B0400000000000000" pitchFamily="50" charset="-128"/>
                <a:ea typeface="BIZ UDPゴシック" panose="020B0400000000000000" pitchFamily="50" charset="-128"/>
              </a:rPr>
              <a:t>サウスピア</a:t>
            </a:r>
          </a:p>
        </p:txBody>
      </p:sp>
      <p:pic>
        <p:nvPicPr>
          <p:cNvPr id="4" name="図 3">
            <a:extLst>
              <a:ext uri="{FF2B5EF4-FFF2-40B4-BE49-F238E27FC236}">
                <a16:creationId xmlns:a16="http://schemas.microsoft.com/office/drawing/2014/main" id="{53104EF9-19AA-455D-9FD9-784654B3AD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815" y="4819669"/>
            <a:ext cx="2322381" cy="1739034"/>
          </a:xfrm>
          <a:prstGeom prst="rect">
            <a:avLst/>
          </a:prstGeom>
        </p:spPr>
      </p:pic>
      <p:sp>
        <p:nvSpPr>
          <p:cNvPr id="18" name="楕円 17">
            <a:extLst>
              <a:ext uri="{FF2B5EF4-FFF2-40B4-BE49-F238E27FC236}">
                <a16:creationId xmlns:a16="http://schemas.microsoft.com/office/drawing/2014/main" id="{DBB4C81C-45F4-4C7E-837F-DFD5B8467BAB}"/>
              </a:ext>
            </a:extLst>
          </p:cNvPr>
          <p:cNvSpPr/>
          <p:nvPr/>
        </p:nvSpPr>
        <p:spPr>
          <a:xfrm>
            <a:off x="180309" y="233402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9" name="楕円 18">
            <a:extLst>
              <a:ext uri="{FF2B5EF4-FFF2-40B4-BE49-F238E27FC236}">
                <a16:creationId xmlns:a16="http://schemas.microsoft.com/office/drawing/2014/main" id="{C590E3DC-A6FC-4F12-9AB1-BAD767D93B37}"/>
              </a:ext>
            </a:extLst>
          </p:cNvPr>
          <p:cNvSpPr/>
          <p:nvPr/>
        </p:nvSpPr>
        <p:spPr>
          <a:xfrm>
            <a:off x="180308" y="87948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987777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6645200"/>
              </p:ext>
            </p:extLst>
          </p:nvPr>
        </p:nvGraphicFramePr>
        <p:xfrm>
          <a:off x="313267" y="950752"/>
          <a:ext cx="9587042" cy="5828816"/>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828816">
                <a:tc>
                  <a:txBody>
                    <a:bodyPr/>
                    <a:lstStyle/>
                    <a:p>
                      <a:pPr marL="182563" indent="-182563"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□さらなる来訪者増に向けた受入体制の強化</a:t>
                      </a: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a:t>
                      </a:r>
                      <a:r>
                        <a:rPr lang="en-US" altLang="ja-JP" sz="1100" b="0" strike="noStrike" dirty="0">
                          <a:solidFill>
                            <a:schemeClr val="tx1"/>
                          </a:solidFill>
                          <a:latin typeface="BIZ UDPゴシック" panose="020B0400000000000000" pitchFamily="50" charset="-128"/>
                          <a:ea typeface="BIZ UDPゴシック" panose="020B0400000000000000" pitchFamily="50" charset="-128"/>
                        </a:rPr>
                        <a:t>IR</a:t>
                      </a:r>
                      <a:r>
                        <a:rPr lang="ja-JP" altLang="en-US" sz="1100" b="0" strike="noStrike" dirty="0">
                          <a:solidFill>
                            <a:schemeClr val="tx1"/>
                          </a:solidFill>
                          <a:latin typeface="BIZ UDPゴシック" panose="020B0400000000000000" pitchFamily="50" charset="-128"/>
                          <a:ea typeface="BIZ UDPゴシック" panose="020B0400000000000000" pitchFamily="50" charset="-128"/>
                        </a:rPr>
                        <a:t>開業（想定）</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・年間発着回数</a:t>
                      </a:r>
                      <a:r>
                        <a:rPr lang="en-US" altLang="ja-JP" sz="1100" b="0" dirty="0">
                          <a:solidFill>
                            <a:schemeClr val="tx1"/>
                          </a:solidFill>
                          <a:latin typeface="BIZ UDPゴシック" panose="020B0400000000000000" pitchFamily="50" charset="-128"/>
                          <a:ea typeface="BIZ UDPゴシック" panose="020B0400000000000000" pitchFamily="50" charset="-128"/>
                        </a:rPr>
                        <a:t>30</a:t>
                      </a:r>
                      <a:r>
                        <a:rPr lang="ja-JP" altLang="en-US" sz="1100" b="0" dirty="0">
                          <a:solidFill>
                            <a:schemeClr val="tx1"/>
                          </a:solidFill>
                          <a:latin typeface="BIZ UDPゴシック" panose="020B0400000000000000" pitchFamily="50" charset="-128"/>
                          <a:ea typeface="BIZ UDPゴシック" panose="020B0400000000000000" pitchFamily="50" charset="-128"/>
                        </a:rPr>
                        <a:t>万回の実現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2563" indent="-182563"/>
                      <a:r>
                        <a:rPr kumimoji="1" lang="ja-JP" altLang="en-US" sz="1200" b="1" dirty="0">
                          <a:solidFill>
                            <a:schemeClr val="tx1"/>
                          </a:solidFill>
                          <a:latin typeface="BIZ UDPゴシック" panose="020B0400000000000000" pitchFamily="50" charset="-128"/>
                          <a:ea typeface="BIZ UDPゴシック" panose="020B0400000000000000" pitchFamily="50" charset="-128"/>
                        </a:rPr>
                        <a:t>□国内外からの来訪者の万全な受入体制</a:t>
                      </a:r>
                      <a:br>
                        <a:rPr kumimoji="1" lang="en-US" altLang="ja-JP" sz="1200" b="1" dirty="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整備</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▶関空の年間発着回数</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30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万回の実現に必要な</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能力を確保</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①新飛行経路の導入により発着容量が</a:t>
                      </a:r>
                      <a:r>
                        <a:rPr lang="en-US" altLang="ja-JP" sz="1100" b="0" dirty="0">
                          <a:solidFill>
                            <a:schemeClr val="tx1"/>
                          </a:solidFill>
                          <a:latin typeface="BIZ UDPゴシック" panose="020B0400000000000000" pitchFamily="50" charset="-128"/>
                          <a:ea typeface="BIZ UDPゴシック" panose="020B0400000000000000" pitchFamily="50" charset="-128"/>
                        </a:rPr>
                        <a:t>23</a:t>
                      </a:r>
                      <a:r>
                        <a:rPr lang="ja-JP" altLang="en-US" sz="1100" b="0" dirty="0">
                          <a:solidFill>
                            <a:schemeClr val="tx1"/>
                          </a:solidFill>
                          <a:latin typeface="BIZ UDPゴシック" panose="020B0400000000000000" pitchFamily="50" charset="-128"/>
                          <a:ea typeface="BIZ UDPゴシック" panose="020B0400000000000000" pitchFamily="50" charset="-128"/>
                        </a:rPr>
                        <a:t>万回から</a:t>
                      </a:r>
                      <a:r>
                        <a:rPr lang="en-US" altLang="ja-JP" sz="1100" b="0" dirty="0">
                          <a:solidFill>
                            <a:schemeClr val="tx1"/>
                          </a:solidFill>
                          <a:latin typeface="BIZ UDPゴシック" panose="020B0400000000000000" pitchFamily="50" charset="-128"/>
                          <a:ea typeface="BIZ UDPゴシック" panose="020B0400000000000000" pitchFamily="50" charset="-128"/>
                        </a:rPr>
                        <a:t>30</a:t>
                      </a:r>
                      <a:r>
                        <a:rPr lang="ja-JP" altLang="en-US" sz="1100" b="0" dirty="0">
                          <a:solidFill>
                            <a:schemeClr val="tx1"/>
                          </a:solidFill>
                          <a:latin typeface="BIZ UDPゴシック" panose="020B0400000000000000" pitchFamily="50" charset="-128"/>
                          <a:ea typeface="BIZ UDPゴシック" panose="020B0400000000000000" pitchFamily="50" charset="-128"/>
                        </a:rPr>
                        <a:t>万回に拡張（令和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→処理能力の引上げ</a:t>
                      </a: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②第１ターミナルビル リノベーションの主要機能が完成し、グランドオープン（令和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月）</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92075" indent="-92075"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→利便性と受入能力が向上</a:t>
                      </a:r>
                    </a:p>
                    <a:p>
                      <a:pPr marL="88900" indent="-88900"/>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年度上半期（</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4</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-9</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月）利用状況</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・国際線旅客便発着回数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76,070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　　　　　　　（年度上半期として過去最高）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・国際線旅客数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1,38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６万人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　　　　　　　（年度上半期として過去最高）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→万博会期中、</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ND/SD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等に参加する国・地域</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から多くの要人も関空を利用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（専用機・商用機の出発到着</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件、</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131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国と機関が関空を利用）</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月には関空の外国人出入国者数が国内で</a:t>
                      </a: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　　 首位となった</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▶関空の令和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年冬スケジュール（</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月ピーク時点）</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・国際定期便数　週</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1,737.5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便（開港以来最高）</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b="0" dirty="0">
                          <a:solidFill>
                            <a:schemeClr val="tx1"/>
                          </a:solidFill>
                          <a:latin typeface="BIZ UDPゴシック" panose="020B0400000000000000" pitchFamily="50" charset="-128"/>
                          <a:ea typeface="BIZ UDPゴシック" panose="020B0400000000000000" pitchFamily="50" charset="-128"/>
                        </a:rPr>
                        <a:t>・国際旅客便数　週</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1,553.5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便（開港以来最高）　</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□就航ネットワークおよび国際貨物取扱機能の強化</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・関空の成長目標である年間発着回数</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万回の実現のため、</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ニーズの高い中長距離路線など就航ネットワークの強化</a:t>
                      </a:r>
                      <a:r>
                        <a:rPr kumimoji="1" lang="en-US" altLang="ja-JP" sz="11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br>
                        <a:rPr kumimoji="1" lang="en-US" altLang="ja-JP" sz="11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や、旅客需要拡大に向けた必要な取組を推進</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現在の航空需要について調査を行い、今後の路線誘致に</a:t>
                      </a:r>
                      <a:b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繋げるためのトッププロモーションを実施</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・急増する</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貨物などの貨物需要に対応するため、国際貨物取扱機能を強化</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rgbClr val="FF0000"/>
                        </a:solidFill>
                        <a:effectLst/>
                        <a:highlight>
                          <a:srgbClr val="FFFF00"/>
                        </a:highligh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□西日本の国際拠点空港としての受入体制の整備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・人手不足が関空成長の妨げとならないよう、人材確保や最新機器の導入など必要な取組を推進</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8900" indent="-88900"/>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・関空の円滑かつ快適な受入体制を整えるため、人手不足解</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消に向けた従業員の確保や、旅客手続きの効率化に向けた</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最新機器の導入への継続支援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dirty="0">
                          <a:solidFill>
                            <a:schemeClr val="tx1"/>
                          </a:solidFill>
                          <a:latin typeface="BIZ UDPゴシック" panose="020B0400000000000000" pitchFamily="50" charset="-128"/>
                          <a:ea typeface="BIZ UDPゴシック" panose="020B0400000000000000" pitchFamily="50" charset="-128"/>
                        </a:rPr>
                        <a:t>・ニーズの高い中長距離便の就航促進など、地元の取組に</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対する支援</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r>
                        <a:rPr kumimoji="1" lang="ja-JP" altLang="en-US" sz="1100" dirty="0">
                          <a:solidFill>
                            <a:schemeClr val="tx1"/>
                          </a:solidFill>
                          <a:latin typeface="BIZ UDPゴシック" panose="020B0400000000000000" pitchFamily="50" charset="-128"/>
                          <a:ea typeface="BIZ UDPゴシック" panose="020B0400000000000000" pitchFamily="50" charset="-128"/>
                        </a:rPr>
                        <a:t>・国際貨物取扱機能の強化に向け、税関職員の増員や最新</a:t>
                      </a:r>
                      <a:br>
                        <a:rPr kumimoji="1" lang="en-US" altLang="ja-JP" sz="1100" dirty="0">
                          <a:solidFill>
                            <a:schemeClr val="tx1"/>
                          </a:solidFill>
                          <a:latin typeface="BIZ UDPゴシック" panose="020B0400000000000000" pitchFamily="50" charset="-128"/>
                          <a:ea typeface="BIZ UDPゴシック" panose="020B0400000000000000" pitchFamily="50" charset="-128"/>
                        </a:rPr>
                      </a:br>
                      <a:r>
                        <a:rPr kumimoji="1" lang="ja-JP" altLang="en-US" sz="1100" dirty="0">
                          <a:solidFill>
                            <a:schemeClr val="tx1"/>
                          </a:solidFill>
                          <a:latin typeface="BIZ UDPゴシック" panose="020B0400000000000000" pitchFamily="50" charset="-128"/>
                          <a:ea typeface="BIZ UDPゴシック" panose="020B0400000000000000" pitchFamily="50" charset="-128"/>
                        </a:rPr>
                        <a:t>機器の導入など、税関機能の強化に向けた必要な措置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万博期間中、世界各国からの来訪者の玄関口となる関西国際空港について、安全・確実に万全の体制でお迎えした。今後の来訪者の増加を</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見据え、受入体制のさらなる強化を図っていく。</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空港運用の強化）</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760193"/>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2" name="グループ化 11">
            <a:extLst>
              <a:ext uri="{FF2B5EF4-FFF2-40B4-BE49-F238E27FC236}">
                <a16:creationId xmlns:a16="http://schemas.microsoft.com/office/drawing/2014/main" id="{D5EF1E5F-DA14-4056-A01D-CD39216E7A11}"/>
              </a:ext>
            </a:extLst>
          </p:cNvPr>
          <p:cNvGrpSpPr/>
          <p:nvPr/>
        </p:nvGrpSpPr>
        <p:grpSpPr>
          <a:xfrm>
            <a:off x="440318" y="2970635"/>
            <a:ext cx="2319812" cy="2344489"/>
            <a:chOff x="7348692" y="2921411"/>
            <a:chExt cx="2319812" cy="2344489"/>
          </a:xfrm>
        </p:grpSpPr>
        <p:sp>
          <p:nvSpPr>
            <p:cNvPr id="14" name="テキスト ボックス 13">
              <a:extLst>
                <a:ext uri="{FF2B5EF4-FFF2-40B4-BE49-F238E27FC236}">
                  <a16:creationId xmlns:a16="http://schemas.microsoft.com/office/drawing/2014/main" id="{8F8F4CF7-E559-457F-8AB6-7D8ACEDA6B28}"/>
                </a:ext>
              </a:extLst>
            </p:cNvPr>
            <p:cNvSpPr txBox="1"/>
            <p:nvPr/>
          </p:nvSpPr>
          <p:spPr>
            <a:xfrm>
              <a:off x="7712161" y="4842065"/>
              <a:ext cx="1592874" cy="423835"/>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国際線キャパシティ拡大</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a:latin typeface="BIZ UDPゴシック" panose="020B0400000000000000" pitchFamily="50" charset="-128"/>
                  <a:ea typeface="BIZ UDPゴシック" panose="020B0400000000000000" pitchFamily="50" charset="-128"/>
                </a:rPr>
                <a:t>関西エアポート</a:t>
              </a:r>
              <a:r>
                <a:rPr kumimoji="1" lang="en-US" altLang="ja-JP" sz="700" dirty="0">
                  <a:latin typeface="BIZ UDPゴシック" panose="020B0400000000000000" pitchFamily="50" charset="-128"/>
                  <a:ea typeface="BIZ UDPゴシック" panose="020B0400000000000000" pitchFamily="50" charset="-128"/>
                </a:rPr>
                <a:t>HP</a:t>
              </a:r>
            </a:p>
          </p:txBody>
        </p:sp>
        <p:pic>
          <p:nvPicPr>
            <p:cNvPr id="15" name="図 14">
              <a:extLst>
                <a:ext uri="{FF2B5EF4-FFF2-40B4-BE49-F238E27FC236}">
                  <a16:creationId xmlns:a16="http://schemas.microsoft.com/office/drawing/2014/main" id="{220D067B-B395-4F3C-A0F8-87767D4F4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8692" y="2921411"/>
              <a:ext cx="2319812" cy="1920654"/>
            </a:xfrm>
            <a:prstGeom prst="rect">
              <a:avLst/>
            </a:prstGeom>
          </p:spPr>
        </p:pic>
      </p:grpSp>
      <p:sp>
        <p:nvSpPr>
          <p:cNvPr id="2" name="スライド番号プレースホルダー 1">
            <a:extLst>
              <a:ext uri="{FF2B5EF4-FFF2-40B4-BE49-F238E27FC236}">
                <a16:creationId xmlns:a16="http://schemas.microsoft.com/office/drawing/2014/main" id="{1E5FA534-FAA7-4F5E-954B-1F72BDE090D0}"/>
              </a:ext>
            </a:extLst>
          </p:cNvPr>
          <p:cNvSpPr>
            <a:spLocks noGrp="1"/>
          </p:cNvSpPr>
          <p:nvPr>
            <p:ph type="sldNum" sz="quarter" idx="12"/>
          </p:nvPr>
        </p:nvSpPr>
        <p:spPr/>
        <p:txBody>
          <a:bodyPr/>
          <a:lstStyle/>
          <a:p>
            <a:fld id="{29F2EF1E-626E-4657-9017-205445D3C8E1}" type="slidenum">
              <a:rPr kumimoji="1" lang="ja-JP" altLang="en-US" smtClean="0"/>
              <a:t>84</a:t>
            </a:fld>
            <a:endParaRPr kumimoji="1" lang="ja-JP" altLang="en-US" dirty="0"/>
          </a:p>
        </p:txBody>
      </p:sp>
    </p:spTree>
    <p:extLst>
      <p:ext uri="{BB962C8B-B14F-4D97-AF65-F5344CB8AC3E}">
        <p14:creationId xmlns:p14="http://schemas.microsoft.com/office/powerpoint/2010/main" val="3436651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空港運用の強化）</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5"/>
            <a:ext cx="4013622"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323372"/>
            <a:ext cx="9298071" cy="254128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①</a:t>
            </a:r>
            <a:r>
              <a:rPr lang="ja-JP" altLang="en-US" sz="1400" b="0" dirty="0">
                <a:solidFill>
                  <a:schemeClr val="tx1"/>
                </a:solidFill>
                <a:latin typeface="BIZ UDPゴシック" panose="020B0400000000000000" pitchFamily="50" charset="-128"/>
                <a:ea typeface="BIZ UDPゴシック" panose="020B0400000000000000" pitchFamily="50" charset="-128"/>
              </a:rPr>
              <a:t>新飛行経路の導入により、</a:t>
            </a:r>
            <a:r>
              <a:rPr lang="ja-JP" altLang="en-US" sz="1400" dirty="0">
                <a:solidFill>
                  <a:schemeClr val="tx1"/>
                </a:solidFill>
                <a:latin typeface="BIZ UDPゴシック" panose="020B0400000000000000" pitchFamily="50" charset="-128"/>
                <a:ea typeface="BIZ UDPゴシック" panose="020B0400000000000000" pitchFamily="50" charset="-128"/>
              </a:rPr>
              <a:t>関空の年間発着容量を</a:t>
            </a:r>
            <a:r>
              <a:rPr lang="en-US" altLang="ja-JP" sz="1400" dirty="0">
                <a:solidFill>
                  <a:schemeClr val="tx1"/>
                </a:solidFill>
                <a:latin typeface="BIZ UDPゴシック" panose="020B0400000000000000" pitchFamily="50" charset="-128"/>
                <a:ea typeface="BIZ UDPゴシック" panose="020B0400000000000000" pitchFamily="50" charset="-128"/>
              </a:rPr>
              <a:t>23</a:t>
            </a:r>
            <a:r>
              <a:rPr lang="ja-JP" altLang="en-US" sz="1400" dirty="0">
                <a:solidFill>
                  <a:schemeClr val="tx1"/>
                </a:solidFill>
                <a:latin typeface="BIZ UDPゴシック" panose="020B0400000000000000" pitchFamily="50" charset="-128"/>
                <a:ea typeface="BIZ UDPゴシック" panose="020B0400000000000000" pitchFamily="50" charset="-128"/>
              </a:rPr>
              <a:t>万回から</a:t>
            </a:r>
            <a:r>
              <a:rPr lang="en-US" altLang="ja-JP" sz="1400" dirty="0">
                <a:solidFill>
                  <a:schemeClr val="tx1"/>
                </a:solidFill>
                <a:latin typeface="BIZ UDPゴシック" panose="020B0400000000000000" pitchFamily="50" charset="-128"/>
                <a:ea typeface="BIZ UDPゴシック" panose="020B0400000000000000" pitchFamily="50" charset="-128"/>
              </a:rPr>
              <a:t>30</a:t>
            </a:r>
            <a:r>
              <a:rPr lang="ja-JP" altLang="en-US" sz="1400" dirty="0">
                <a:solidFill>
                  <a:schemeClr val="tx1"/>
                </a:solidFill>
                <a:latin typeface="BIZ UDPゴシック" panose="020B0400000000000000" pitchFamily="50" charset="-128"/>
                <a:ea typeface="BIZ UDPゴシック" panose="020B0400000000000000" pitchFamily="50" charset="-128"/>
              </a:rPr>
              <a:t>万回に拡張</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　　→１時間あたり発着可能回数</a:t>
            </a:r>
            <a:r>
              <a:rPr lang="en-US" altLang="ja-JP" sz="1400" dirty="0">
                <a:solidFill>
                  <a:schemeClr val="tx1"/>
                </a:solidFill>
                <a:latin typeface="BIZ UDPゴシック" panose="020B0400000000000000" pitchFamily="50" charset="-128"/>
                <a:ea typeface="BIZ UDPゴシック" panose="020B0400000000000000" pitchFamily="50" charset="-128"/>
              </a:rPr>
              <a:t>45</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60</a:t>
            </a:r>
            <a:r>
              <a:rPr lang="ja-JP" altLang="en-US" sz="1400" dirty="0">
                <a:solidFill>
                  <a:schemeClr val="tx1"/>
                </a:solidFill>
                <a:latin typeface="BIZ UDPゴシック" panose="020B0400000000000000" pitchFamily="50" charset="-128"/>
                <a:ea typeface="BIZ UDPゴシック" panose="020B0400000000000000" pitchFamily="50" charset="-128"/>
              </a:rPr>
              <a:t>回に拡張</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②</a:t>
            </a:r>
            <a:r>
              <a:rPr lang="ja-JP" altLang="en-US" sz="1400" b="0" dirty="0">
                <a:solidFill>
                  <a:schemeClr val="tx1"/>
                </a:solidFill>
                <a:latin typeface="BIZ UDPゴシック" panose="020B0400000000000000" pitchFamily="50" charset="-128"/>
                <a:ea typeface="BIZ UDPゴシック" panose="020B0400000000000000" pitchFamily="50" charset="-128"/>
              </a:rPr>
              <a:t>関空第１ターミナルビル リノベーションの主要機能が完成し、グランドオープン（</a:t>
            </a:r>
            <a:r>
              <a:rPr lang="ja-JP" altLang="en-US" sz="1400" dirty="0">
                <a:solidFill>
                  <a:schemeClr val="tx1"/>
                </a:solidFill>
                <a:latin typeface="BIZ UDPゴシック" panose="020B0400000000000000" pitchFamily="50" charset="-128"/>
                <a:ea typeface="BIZ UDPゴシック" panose="020B0400000000000000" pitchFamily="50" charset="-128"/>
              </a:rPr>
              <a:t>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月）</a:t>
            </a:r>
          </a:p>
          <a:p>
            <a:pPr defTabSz="443194">
              <a:defRPr/>
            </a:pPr>
            <a:r>
              <a:rPr lang="ja-JP" altLang="en-US" sz="1400" dirty="0">
                <a:solidFill>
                  <a:schemeClr val="tx1"/>
                </a:solidFill>
                <a:latin typeface="BIZ UDPゴシック" panose="020B0400000000000000" pitchFamily="50" charset="-128"/>
                <a:ea typeface="BIZ UDPゴシック" panose="020B0400000000000000" pitchFamily="50" charset="-128"/>
              </a:rPr>
              <a:t>　　→国際線のターミナルキャパシティが第２ターミナルとあわせて年間</a:t>
            </a:r>
            <a:r>
              <a:rPr lang="en-US" altLang="ja-JP" sz="1400" dirty="0">
                <a:solidFill>
                  <a:schemeClr val="tx1"/>
                </a:solidFill>
                <a:latin typeface="BIZ UDPゴシック" panose="020B0400000000000000" pitchFamily="50" charset="-128"/>
                <a:ea typeface="BIZ UDPゴシック" panose="020B0400000000000000" pitchFamily="50" charset="-128"/>
              </a:rPr>
              <a:t>1,485</a:t>
            </a:r>
            <a:r>
              <a:rPr lang="ja-JP" altLang="en-US" sz="1400" dirty="0">
                <a:solidFill>
                  <a:schemeClr val="tx1"/>
                </a:solidFill>
                <a:latin typeface="BIZ UDPゴシック" panose="020B0400000000000000" pitchFamily="50" charset="-128"/>
                <a:ea typeface="BIZ UDPゴシック" panose="020B0400000000000000" pitchFamily="50" charset="-128"/>
              </a:rPr>
              <a:t>万人から約</a:t>
            </a:r>
            <a:r>
              <a:rPr lang="en-US" altLang="ja-JP" sz="1400" dirty="0">
                <a:solidFill>
                  <a:schemeClr val="tx1"/>
                </a:solidFill>
                <a:latin typeface="BIZ UDPゴシック" panose="020B0400000000000000" pitchFamily="50" charset="-128"/>
                <a:ea typeface="BIZ UDPゴシック" panose="020B0400000000000000" pitchFamily="50" charset="-128"/>
              </a:rPr>
              <a:t>4,000</a:t>
            </a:r>
            <a:r>
              <a:rPr lang="ja-JP" altLang="en-US" sz="1400" dirty="0">
                <a:solidFill>
                  <a:schemeClr val="tx1"/>
                </a:solidFill>
                <a:latin typeface="BIZ UDPゴシック" panose="020B0400000000000000" pitchFamily="50" charset="-128"/>
                <a:ea typeface="BIZ UDPゴシック" panose="020B0400000000000000" pitchFamily="50" charset="-128"/>
              </a:rPr>
              <a:t>万人に向上</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・関空の令和</a:t>
            </a:r>
            <a:r>
              <a:rPr lang="en-US" altLang="ja-JP" sz="1300" dirty="0">
                <a:solidFill>
                  <a:schemeClr val="tx1"/>
                </a:solidFill>
                <a:latin typeface="BIZ UDPゴシック" panose="020B0400000000000000" pitchFamily="50" charset="-128"/>
                <a:ea typeface="BIZ UDPゴシック" panose="020B0400000000000000" pitchFamily="50" charset="-128"/>
              </a:rPr>
              <a:t>7</a:t>
            </a:r>
            <a:r>
              <a:rPr lang="ja-JP" altLang="en-US" sz="1300" dirty="0">
                <a:solidFill>
                  <a:schemeClr val="tx1"/>
                </a:solidFill>
                <a:latin typeface="BIZ UDPゴシック" panose="020B0400000000000000" pitchFamily="50" charset="-128"/>
                <a:ea typeface="BIZ UDPゴシック" panose="020B0400000000000000" pitchFamily="50" charset="-128"/>
              </a:rPr>
              <a:t>年度上半期（</a:t>
            </a:r>
            <a:r>
              <a:rPr lang="en-US" altLang="ja-JP" sz="1300" dirty="0">
                <a:solidFill>
                  <a:schemeClr val="tx1"/>
                </a:solidFill>
                <a:latin typeface="BIZ UDPゴシック" panose="020B0400000000000000" pitchFamily="50" charset="-128"/>
                <a:ea typeface="BIZ UDPゴシック" panose="020B0400000000000000" pitchFamily="50" charset="-128"/>
              </a:rPr>
              <a:t>4</a:t>
            </a:r>
            <a:r>
              <a:rPr lang="ja-JP" altLang="en-US" sz="1300" dirty="0">
                <a:solidFill>
                  <a:schemeClr val="tx1"/>
                </a:solidFill>
                <a:latin typeface="BIZ UDPゴシック" panose="020B0400000000000000" pitchFamily="50" charset="-128"/>
                <a:ea typeface="BIZ UDPゴシック" panose="020B0400000000000000" pitchFamily="50" charset="-128"/>
              </a:rPr>
              <a:t>月</a:t>
            </a:r>
            <a:r>
              <a:rPr lang="en-US" altLang="ja-JP" sz="1300" dirty="0">
                <a:solidFill>
                  <a:schemeClr val="tx1"/>
                </a:solidFill>
                <a:latin typeface="BIZ UDPゴシック" panose="020B0400000000000000" pitchFamily="50" charset="-128"/>
                <a:ea typeface="BIZ UDPゴシック" panose="020B0400000000000000" pitchFamily="50" charset="-128"/>
              </a:rPr>
              <a:t>-9</a:t>
            </a:r>
            <a:r>
              <a:rPr lang="ja-JP" altLang="en-US" sz="1300" dirty="0">
                <a:solidFill>
                  <a:schemeClr val="tx1"/>
                </a:solidFill>
                <a:latin typeface="BIZ UDPゴシック" panose="020B0400000000000000" pitchFamily="50" charset="-128"/>
                <a:ea typeface="BIZ UDPゴシック" panose="020B0400000000000000" pitchFamily="50" charset="-128"/>
              </a:rPr>
              <a:t>月）利用状況</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国際線旅客便発着回数　</a:t>
            </a:r>
            <a:r>
              <a:rPr lang="en-US" altLang="ja-JP" sz="1300" dirty="0">
                <a:solidFill>
                  <a:schemeClr val="tx1"/>
                </a:solidFill>
                <a:latin typeface="BIZ UDPゴシック" panose="020B0400000000000000" pitchFamily="50" charset="-128"/>
                <a:ea typeface="BIZ UDPゴシック" panose="020B0400000000000000" pitchFamily="50" charset="-128"/>
              </a:rPr>
              <a:t>76,070</a:t>
            </a:r>
            <a:r>
              <a:rPr lang="ja-JP" altLang="en-US" sz="1300" dirty="0">
                <a:solidFill>
                  <a:schemeClr val="tx1"/>
                </a:solidFill>
                <a:latin typeface="BIZ UDPゴシック" panose="020B0400000000000000" pitchFamily="50" charset="-128"/>
                <a:ea typeface="BIZ UDPゴシック" panose="020B0400000000000000" pitchFamily="50" charset="-128"/>
              </a:rPr>
              <a:t>回（年度上半期として過去最高）</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国際線旅客数　</a:t>
            </a:r>
            <a:r>
              <a:rPr lang="en-US" altLang="ja-JP" sz="1300" dirty="0">
                <a:solidFill>
                  <a:schemeClr val="tx1"/>
                </a:solidFill>
                <a:latin typeface="BIZ UDPゴシック" panose="020B0400000000000000" pitchFamily="50" charset="-128"/>
                <a:ea typeface="BIZ UDPゴシック" panose="020B0400000000000000" pitchFamily="50" charset="-128"/>
              </a:rPr>
              <a:t>1,38</a:t>
            </a:r>
            <a:r>
              <a:rPr lang="ja-JP" altLang="en-US" sz="1300" dirty="0">
                <a:solidFill>
                  <a:schemeClr val="tx1"/>
                </a:solidFill>
                <a:latin typeface="BIZ UDPゴシック" panose="020B0400000000000000" pitchFamily="50" charset="-128"/>
                <a:ea typeface="BIZ UDPゴシック" panose="020B0400000000000000" pitchFamily="50" charset="-128"/>
              </a:rPr>
              <a:t>６万人（年度上半期として過去最高）</a:t>
            </a:r>
          </a:p>
          <a:p>
            <a:pPr marL="0" indent="0" algn="l" defTabSz="443194">
              <a:lnSpc>
                <a:spcPct val="100000"/>
              </a:lnSpc>
              <a:spcBef>
                <a:spcPts val="0"/>
              </a:spcBef>
              <a:spcAft>
                <a:spcPts val="0"/>
              </a:spcAft>
              <a:defRPr/>
            </a:pPr>
            <a:endParaRPr lang="ja-JP" altLang="en-US" sz="70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・関空の令和</a:t>
            </a:r>
            <a:r>
              <a:rPr lang="en-US" altLang="ja-JP" sz="1300" dirty="0">
                <a:solidFill>
                  <a:schemeClr val="tx1"/>
                </a:solidFill>
                <a:latin typeface="BIZ UDPゴシック" panose="020B0400000000000000" pitchFamily="50" charset="-128"/>
                <a:ea typeface="BIZ UDPゴシック" panose="020B0400000000000000" pitchFamily="50" charset="-128"/>
              </a:rPr>
              <a:t>7</a:t>
            </a:r>
            <a:r>
              <a:rPr lang="ja-JP" altLang="en-US" sz="1300" dirty="0">
                <a:solidFill>
                  <a:schemeClr val="tx1"/>
                </a:solidFill>
                <a:latin typeface="BIZ UDPゴシック" panose="020B0400000000000000" pitchFamily="50" charset="-128"/>
                <a:ea typeface="BIZ UDPゴシック" panose="020B0400000000000000" pitchFamily="50" charset="-128"/>
              </a:rPr>
              <a:t>年冬スケジュール（</a:t>
            </a:r>
            <a:r>
              <a:rPr lang="en-US" altLang="ja-JP" sz="1300" dirty="0">
                <a:solidFill>
                  <a:schemeClr val="tx1"/>
                </a:solidFill>
                <a:latin typeface="BIZ UDPゴシック" panose="020B0400000000000000" pitchFamily="50" charset="-128"/>
                <a:ea typeface="BIZ UDPゴシック" panose="020B0400000000000000" pitchFamily="50" charset="-128"/>
              </a:rPr>
              <a:t>12</a:t>
            </a:r>
            <a:r>
              <a:rPr lang="ja-JP" altLang="en-US" sz="1300" dirty="0">
                <a:solidFill>
                  <a:schemeClr val="tx1"/>
                </a:solidFill>
                <a:latin typeface="BIZ UDPゴシック" panose="020B0400000000000000" pitchFamily="50" charset="-128"/>
                <a:ea typeface="BIZ UDPゴシック" panose="020B0400000000000000" pitchFamily="50" charset="-128"/>
              </a:rPr>
              <a:t>月ピーク時点）</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国際定期便数　週</a:t>
            </a:r>
            <a:r>
              <a:rPr lang="en-US" altLang="ja-JP" sz="1300" dirty="0">
                <a:solidFill>
                  <a:schemeClr val="tx1"/>
                </a:solidFill>
                <a:latin typeface="BIZ UDPゴシック" panose="020B0400000000000000" pitchFamily="50" charset="-128"/>
                <a:ea typeface="BIZ UDPゴシック" panose="020B0400000000000000" pitchFamily="50" charset="-128"/>
              </a:rPr>
              <a:t>1,737.5</a:t>
            </a:r>
            <a:r>
              <a:rPr lang="ja-JP" altLang="en-US" sz="1300" dirty="0">
                <a:solidFill>
                  <a:schemeClr val="tx1"/>
                </a:solidFill>
                <a:latin typeface="BIZ UDPゴシック" panose="020B0400000000000000" pitchFamily="50" charset="-128"/>
                <a:ea typeface="BIZ UDPゴシック" panose="020B0400000000000000" pitchFamily="50" charset="-128"/>
              </a:rPr>
              <a:t>便　（開港以来最高）</a:t>
            </a:r>
          </a:p>
          <a:p>
            <a:pPr marL="0" indent="0" algn="l" defTabSz="443194">
              <a:lnSpc>
                <a:spcPct val="100000"/>
              </a:lnSpc>
              <a:spcBef>
                <a:spcPts val="0"/>
              </a:spcBef>
              <a:spcAft>
                <a:spcPts val="0"/>
              </a:spcAft>
              <a:defRPr/>
            </a:pPr>
            <a:r>
              <a:rPr lang="ja-JP" altLang="en-US" sz="1300" dirty="0">
                <a:solidFill>
                  <a:schemeClr val="tx1"/>
                </a:solidFill>
                <a:latin typeface="BIZ UDPゴシック" panose="020B0400000000000000" pitchFamily="50" charset="-128"/>
                <a:ea typeface="BIZ UDPゴシック" panose="020B0400000000000000" pitchFamily="50" charset="-128"/>
              </a:rPr>
              <a:t>　国際旅客便数　週</a:t>
            </a:r>
            <a:r>
              <a:rPr lang="en-US" altLang="ja-JP" sz="1300" dirty="0">
                <a:solidFill>
                  <a:schemeClr val="tx1"/>
                </a:solidFill>
                <a:latin typeface="BIZ UDPゴシック" panose="020B0400000000000000" pitchFamily="50" charset="-128"/>
                <a:ea typeface="BIZ UDPゴシック" panose="020B0400000000000000" pitchFamily="50" charset="-128"/>
              </a:rPr>
              <a:t>1,553.5</a:t>
            </a:r>
            <a:r>
              <a:rPr lang="ja-JP" altLang="en-US" sz="1300" dirty="0">
                <a:solidFill>
                  <a:schemeClr val="tx1"/>
                </a:solidFill>
                <a:latin typeface="BIZ UDPゴシック" panose="020B0400000000000000" pitchFamily="50" charset="-128"/>
                <a:ea typeface="BIZ UDPゴシック" panose="020B0400000000000000" pitchFamily="50" charset="-128"/>
              </a:rPr>
              <a:t>便　（開港以来最高）　</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□国内外からの来訪者の万全な受入委体制整備</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87467" y="4392117"/>
            <a:ext cx="5276438" cy="1890261"/>
          </a:xfrm>
          <a:prstGeom prst="rect">
            <a:avLst/>
          </a:prstGeom>
          <a:noFill/>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▶年間発着回数</a:t>
            </a:r>
            <a:r>
              <a:rPr lang="en-US" altLang="ja-JP" sz="1400" b="1" dirty="0">
                <a:latin typeface="BIZ UDPゴシック" panose="020B0400000000000000" pitchFamily="50" charset="-128"/>
                <a:ea typeface="BIZ UDPゴシック" panose="020B0400000000000000" pitchFamily="50" charset="-128"/>
              </a:rPr>
              <a:t>30</a:t>
            </a:r>
            <a:r>
              <a:rPr lang="ja-JP" altLang="en-US" sz="1400" b="1" dirty="0">
                <a:latin typeface="BIZ UDPゴシック" panose="020B0400000000000000" pitchFamily="50" charset="-128"/>
                <a:ea typeface="BIZ UDPゴシック" panose="020B0400000000000000" pitchFamily="50" charset="-128"/>
              </a:rPr>
              <a:t>万回の実現に必要な能力を確保</a:t>
            </a:r>
          </a:p>
          <a:p>
            <a:pPr marL="182563" indent="-92075"/>
            <a:r>
              <a:rPr lang="ja-JP" altLang="en-US" sz="1200" b="1" dirty="0">
                <a:latin typeface="BIZ UDPゴシック" panose="020B0400000000000000" pitchFamily="50" charset="-128"/>
                <a:ea typeface="BIZ UDPゴシック" panose="020B0400000000000000" pitchFamily="50" charset="-128"/>
              </a:rPr>
              <a:t>新飛行経路の導入</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lang="ja-JP" altLang="en-US" sz="1200" dirty="0">
                <a:latin typeface="BIZ UDPゴシック" panose="020B0400000000000000" pitchFamily="50" charset="-128"/>
                <a:ea typeface="BIZ UDPゴシック" panose="020B0400000000000000" pitchFamily="50" charset="-128"/>
              </a:rPr>
              <a:t>・有識者による環境面での影響やその改善策の検討等を行った上で、地元で議論を重ね、容量拡張に必要な新飛行経路の導入に合意</a:t>
            </a:r>
            <a:endParaRPr lang="en-US" altLang="ja-JP" sz="1200" dirty="0">
              <a:latin typeface="BIZ UDPゴシック" panose="020B0400000000000000" pitchFamily="50" charset="-128"/>
              <a:ea typeface="BIZ UDPゴシック" panose="020B0400000000000000" pitchFamily="50" charset="-128"/>
            </a:endParaRPr>
          </a:p>
          <a:p>
            <a:pPr marL="182563" indent="-92075"/>
            <a:endParaRPr lang="en-US" altLang="ja-JP" sz="1050" dirty="0">
              <a:latin typeface="BIZ UDPゴシック" panose="020B0400000000000000" pitchFamily="50" charset="-128"/>
              <a:ea typeface="BIZ UDPゴシック" panose="020B0400000000000000" pitchFamily="50" charset="-128"/>
            </a:endParaRPr>
          </a:p>
          <a:p>
            <a:pPr marL="182563" indent="-92075"/>
            <a:r>
              <a:rPr lang="ja-JP" altLang="en-US" sz="1200" b="1" dirty="0">
                <a:latin typeface="BIZ UDPゴシック" panose="020B0400000000000000" pitchFamily="50" charset="-128"/>
                <a:ea typeface="BIZ UDPゴシック" panose="020B0400000000000000" pitchFamily="50" charset="-128"/>
              </a:rPr>
              <a:t>ターミナル機能の強化等</a:t>
            </a:r>
            <a:endParaRPr lang="en-US" altLang="ja-JP" sz="1200" b="1" dirty="0">
              <a:latin typeface="BIZ UDPゴシック" panose="020B0400000000000000" pitchFamily="50" charset="-128"/>
              <a:ea typeface="BIZ UDPゴシック" panose="020B0400000000000000" pitchFamily="50" charset="-128"/>
            </a:endParaRPr>
          </a:p>
          <a:p>
            <a:pPr marL="182563" indent="-92075"/>
            <a:r>
              <a:rPr lang="ja-JP" altLang="en-US" sz="1200" dirty="0">
                <a:latin typeface="BIZ UDPゴシック" panose="020B0400000000000000" pitchFamily="50" charset="-128"/>
                <a:ea typeface="BIZ UDPゴシック" panose="020B0400000000000000" pitchFamily="50" charset="-128"/>
              </a:rPr>
              <a:t>・旅客の利便性と受入能力の向上を図るため、保安検査場の拡張や、出入国手続きの効率化等のための最新機器の導入や国際線</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国内線エリアの配置を見直しなどを実施</a:t>
            </a:r>
            <a:endParaRPr lang="en-US" altLang="ja-JP" sz="1200" dirty="0">
              <a:latin typeface="BIZ UDPゴシック" panose="020B0400000000000000" pitchFamily="50" charset="-128"/>
              <a:ea typeface="BIZ UDPゴシック" panose="020B0400000000000000" pitchFamily="50" charset="-128"/>
            </a:endParaRPr>
          </a:p>
          <a:p>
            <a:pPr>
              <a:lnSpc>
                <a:spcPts val="1000"/>
              </a:lnSpc>
              <a:spcAft>
                <a:spcPts val="975"/>
              </a:spcAft>
            </a:pP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F27AA47B-E0B4-4545-95B5-99740320B9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335" y="6204618"/>
            <a:ext cx="4045094" cy="931056"/>
          </a:xfrm>
          <a:prstGeom prst="rect">
            <a:avLst/>
          </a:prstGeom>
        </p:spPr>
      </p:pic>
      <p:sp>
        <p:nvSpPr>
          <p:cNvPr id="20" name="正方形/長方形 19">
            <a:extLst>
              <a:ext uri="{FF2B5EF4-FFF2-40B4-BE49-F238E27FC236}">
                <a16:creationId xmlns:a16="http://schemas.microsoft.com/office/drawing/2014/main" id="{8AE26777-3B8C-4101-911C-922B79E6AB6B}"/>
              </a:ext>
            </a:extLst>
          </p:cNvPr>
          <p:cNvSpPr/>
          <p:nvPr/>
        </p:nvSpPr>
        <p:spPr>
          <a:xfrm>
            <a:off x="5700819" y="6779568"/>
            <a:ext cx="1891239" cy="23317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リニューアルされた入国審査場</a:t>
            </a:r>
          </a:p>
        </p:txBody>
      </p:sp>
      <p:sp>
        <p:nvSpPr>
          <p:cNvPr id="21" name="正方形/長方形 20">
            <a:extLst>
              <a:ext uri="{FF2B5EF4-FFF2-40B4-BE49-F238E27FC236}">
                <a16:creationId xmlns:a16="http://schemas.microsoft.com/office/drawing/2014/main" id="{200572BD-02F5-4A8D-AF56-49A2E0D02358}"/>
              </a:ext>
            </a:extLst>
          </p:cNvPr>
          <p:cNvSpPr/>
          <p:nvPr/>
        </p:nvSpPr>
        <p:spPr>
          <a:xfrm>
            <a:off x="7629884" y="6806064"/>
            <a:ext cx="1965377" cy="23487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リニューアルされた</a:t>
            </a: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国際線保安検査場</a:t>
            </a:r>
          </a:p>
        </p:txBody>
      </p:sp>
      <p:pic>
        <p:nvPicPr>
          <p:cNvPr id="23" name="図 22">
            <a:extLst>
              <a:ext uri="{FF2B5EF4-FFF2-40B4-BE49-F238E27FC236}">
                <a16:creationId xmlns:a16="http://schemas.microsoft.com/office/drawing/2014/main" id="{583E1840-EF57-4EA1-A5A5-B8C6B2CB06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2458" y="4253840"/>
            <a:ext cx="3610071" cy="1076554"/>
          </a:xfrm>
          <a:prstGeom prst="rect">
            <a:avLst/>
          </a:prstGeom>
        </p:spPr>
      </p:pic>
      <p:sp>
        <p:nvSpPr>
          <p:cNvPr id="30" name="正方形/長方形 29">
            <a:extLst>
              <a:ext uri="{FF2B5EF4-FFF2-40B4-BE49-F238E27FC236}">
                <a16:creationId xmlns:a16="http://schemas.microsoft.com/office/drawing/2014/main" id="{677E92DE-65F4-461C-B773-F8A10197A640}"/>
              </a:ext>
            </a:extLst>
          </p:cNvPr>
          <p:cNvSpPr/>
          <p:nvPr/>
        </p:nvSpPr>
        <p:spPr>
          <a:xfrm>
            <a:off x="6168220" y="5337248"/>
            <a:ext cx="2640769" cy="10895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BIZ UDPゴシック" panose="020B0400000000000000" pitchFamily="50" charset="-128"/>
                <a:ea typeface="BIZ UDPゴシック" panose="020B0400000000000000" pitchFamily="50" charset="-128"/>
              </a:rPr>
              <a:t>航空機発着回数・外国人旅客数の推移</a:t>
            </a:r>
          </a:p>
        </p:txBody>
      </p:sp>
      <p:pic>
        <p:nvPicPr>
          <p:cNvPr id="35" name="図 34">
            <a:extLst>
              <a:ext uri="{FF2B5EF4-FFF2-40B4-BE49-F238E27FC236}">
                <a16:creationId xmlns:a16="http://schemas.microsoft.com/office/drawing/2014/main" id="{D8006B67-0DBE-489C-8250-3BC069445F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3174" y="5643106"/>
            <a:ext cx="1686530" cy="1124354"/>
          </a:xfrm>
          <a:prstGeom prst="rect">
            <a:avLst/>
          </a:prstGeom>
        </p:spPr>
      </p:pic>
      <p:sp>
        <p:nvSpPr>
          <p:cNvPr id="3" name="スライド番号プレースホルダー 2">
            <a:extLst>
              <a:ext uri="{FF2B5EF4-FFF2-40B4-BE49-F238E27FC236}">
                <a16:creationId xmlns:a16="http://schemas.microsoft.com/office/drawing/2014/main" id="{CB86479E-BD77-42E4-B939-625AAFBDFA94}"/>
              </a:ext>
            </a:extLst>
          </p:cNvPr>
          <p:cNvSpPr>
            <a:spLocks noGrp="1"/>
          </p:cNvSpPr>
          <p:nvPr>
            <p:ph type="sldNum" sz="quarter" idx="12"/>
          </p:nvPr>
        </p:nvSpPr>
        <p:spPr>
          <a:xfrm>
            <a:off x="8957733" y="6779568"/>
            <a:ext cx="1122892" cy="383297"/>
          </a:xfrm>
          <a:noFill/>
        </p:spPr>
        <p:txBody>
          <a:bodyPr/>
          <a:lstStyle/>
          <a:p>
            <a:fld id="{29F2EF1E-626E-4657-9017-205445D3C8E1}" type="slidenum">
              <a:rPr kumimoji="1" lang="ja-JP" altLang="en-US" smtClean="0"/>
              <a:t>85</a:t>
            </a:fld>
            <a:endParaRPr kumimoji="1" lang="ja-JP" altLang="en-US" dirty="0"/>
          </a:p>
        </p:txBody>
      </p:sp>
      <p:sp>
        <p:nvSpPr>
          <p:cNvPr id="18" name="楕円 17">
            <a:extLst>
              <a:ext uri="{FF2B5EF4-FFF2-40B4-BE49-F238E27FC236}">
                <a16:creationId xmlns:a16="http://schemas.microsoft.com/office/drawing/2014/main" id="{F7A3E675-E0F4-4101-9FFC-8C2FF10D1273}"/>
              </a:ext>
            </a:extLst>
          </p:cNvPr>
          <p:cNvSpPr/>
          <p:nvPr/>
        </p:nvSpPr>
        <p:spPr>
          <a:xfrm>
            <a:off x="180309" y="853021"/>
            <a:ext cx="2267464" cy="36343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9" name="楕円 18">
            <a:extLst>
              <a:ext uri="{FF2B5EF4-FFF2-40B4-BE49-F238E27FC236}">
                <a16:creationId xmlns:a16="http://schemas.microsoft.com/office/drawing/2014/main" id="{F628EC0E-B03B-44C4-A073-8CBB9B5545CB}"/>
              </a:ext>
            </a:extLst>
          </p:cNvPr>
          <p:cNvSpPr/>
          <p:nvPr/>
        </p:nvSpPr>
        <p:spPr>
          <a:xfrm>
            <a:off x="259860" y="4021014"/>
            <a:ext cx="2267464" cy="32095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22" name="図 21">
            <a:extLst>
              <a:ext uri="{FF2B5EF4-FFF2-40B4-BE49-F238E27FC236}">
                <a16:creationId xmlns:a16="http://schemas.microsoft.com/office/drawing/2014/main" id="{79D7AC03-88A7-4E7D-A383-C01EFC0F69E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95397" y="5643107"/>
            <a:ext cx="1634353" cy="1119324"/>
          </a:xfrm>
          <a:prstGeom prst="rect">
            <a:avLst/>
          </a:prstGeom>
        </p:spPr>
      </p:pic>
    </p:spTree>
    <p:extLst>
      <p:ext uri="{BB962C8B-B14F-4D97-AF65-F5344CB8AC3E}">
        <p14:creationId xmlns:p14="http://schemas.microsoft.com/office/powerpoint/2010/main" val="31817303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ライドシェア）</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694941"/>
            <a:ext cx="19329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235720" y="43545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□ライドシェアの実装</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E428EDFD-E293-49AA-9BA5-609BC2A87028}"/>
              </a:ext>
            </a:extLst>
          </p:cNvPr>
          <p:cNvSpPr/>
          <p:nvPr/>
        </p:nvSpPr>
        <p:spPr>
          <a:xfrm>
            <a:off x="365270" y="1426991"/>
            <a:ext cx="9311389" cy="707214"/>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3663" indent="-93663"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・万博会期中は、国の規制緩和により２４時間・府域全域で運行可能な「万博ライドシェア」を実施、会期中の移動需要増に対応</a:t>
            </a:r>
          </a:p>
        </p:txBody>
      </p:sp>
      <p:sp>
        <p:nvSpPr>
          <p:cNvPr id="12" name="テキスト ボックス 11">
            <a:extLst>
              <a:ext uri="{FF2B5EF4-FFF2-40B4-BE49-F238E27FC236}">
                <a16:creationId xmlns:a16="http://schemas.microsoft.com/office/drawing/2014/main" id="{98A29C11-A9E0-4EFA-B61A-1FD408C2973F}"/>
              </a:ext>
            </a:extLst>
          </p:cNvPr>
          <p:cNvSpPr txBox="1"/>
          <p:nvPr/>
        </p:nvSpPr>
        <p:spPr>
          <a:xfrm>
            <a:off x="305777" y="2955316"/>
            <a:ext cx="5811297" cy="3077766"/>
          </a:xfrm>
          <a:prstGeom prst="rect">
            <a:avLst/>
          </a:prstGeom>
          <a:noFill/>
        </p:spPr>
        <p:txBody>
          <a:bodyPr wrap="square">
            <a:spAutoFit/>
          </a:bodyPr>
          <a:lstStyle/>
          <a:p>
            <a:pPr marL="92075" indent="-92075"/>
            <a:r>
              <a:rPr lang="ja-JP" altLang="en-US" sz="1400" b="1" dirty="0">
                <a:latin typeface="BIZ UDゴシック" panose="020B0400000000000000" pitchFamily="49" charset="-128"/>
                <a:ea typeface="BIZ UDゴシック" panose="020B0400000000000000" pitchFamily="49" charset="-128"/>
              </a:rPr>
              <a:t>▶万博開催に向け、国と「</a:t>
            </a:r>
            <a:r>
              <a:rPr lang="en-US" altLang="ja-JP" sz="1400" b="1" dirty="0">
                <a:latin typeface="BIZ UDゴシック" panose="020B0400000000000000" pitchFamily="49" charset="-128"/>
                <a:ea typeface="BIZ UDゴシック" panose="020B0400000000000000" pitchFamily="49" charset="-128"/>
              </a:rPr>
              <a:t>24</a:t>
            </a:r>
            <a:r>
              <a:rPr lang="ja-JP" altLang="en-US" sz="1400" b="1" dirty="0">
                <a:latin typeface="BIZ UDゴシック" panose="020B0400000000000000" pitchFamily="49" charset="-128"/>
                <a:ea typeface="BIZ UDゴシック" panose="020B0400000000000000" pitchFamily="49" charset="-128"/>
              </a:rPr>
              <a:t>時間・府域全域の運行」を合意</a:t>
            </a:r>
            <a:br>
              <a:rPr lang="en-US" altLang="ja-JP" sz="1400" b="1" strike="sngStrike"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（令和６年</a:t>
            </a:r>
            <a:r>
              <a:rPr lang="en-US" altLang="ja-JP" sz="1400" b="1" dirty="0">
                <a:latin typeface="BIZ UDゴシック" panose="020B0400000000000000" pitchFamily="49" charset="-128"/>
                <a:ea typeface="BIZ UDゴシック" panose="020B0400000000000000" pitchFamily="49" charset="-128"/>
              </a:rPr>
              <a:t>12</a:t>
            </a:r>
            <a:r>
              <a:rPr lang="ja-JP" altLang="en-US" sz="1400" b="1" dirty="0">
                <a:latin typeface="BIZ UDゴシック" panose="020B0400000000000000" pitchFamily="49" charset="-128"/>
                <a:ea typeface="BIZ UDゴシック" panose="020B0400000000000000" pitchFamily="49" charset="-128"/>
              </a:rPr>
              <a:t>月）</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▶会期中の移動需要増を見据え万博ライドシェアへの</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 参入を事業者に呼び掛け</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▶利用促進に向け、鉄道駅でサイネージの放映や</a:t>
            </a:r>
            <a:br>
              <a:rPr lang="en-US" altLang="ja-JP" sz="1400" b="1" dirty="0">
                <a:latin typeface="BIZ UDゴシック" panose="020B0400000000000000" pitchFamily="49" charset="-128"/>
                <a:ea typeface="BIZ UDゴシック" panose="020B0400000000000000" pitchFamily="49" charset="-128"/>
              </a:rPr>
            </a:br>
            <a:r>
              <a:rPr lang="ja-JP" altLang="en-US" sz="1400" b="1" dirty="0">
                <a:latin typeface="BIZ UDゴシック" panose="020B0400000000000000" pitchFamily="49" charset="-128"/>
                <a:ea typeface="BIZ UDゴシック" panose="020B0400000000000000" pitchFamily="49" charset="-128"/>
              </a:rPr>
              <a:t>ポスター掲示等を実施</a:t>
            </a:r>
            <a:endParaRPr lang="en-US" altLang="ja-JP" sz="1400" b="1" dirty="0">
              <a:latin typeface="BIZ UDゴシック" panose="020B0400000000000000" pitchFamily="49" charset="-128"/>
              <a:ea typeface="BIZ UDゴシック" panose="020B0400000000000000" pitchFamily="49" charset="-128"/>
            </a:endParaRPr>
          </a:p>
          <a:p>
            <a:pPr marL="92075" indent="-92075"/>
            <a:r>
              <a:rPr lang="ja-JP" altLang="en-US" sz="1400" b="1" dirty="0">
                <a:latin typeface="BIZ UDゴシック" panose="020B0400000000000000" pitchFamily="49" charset="-128"/>
                <a:ea typeface="BIZ UDゴシック" panose="020B0400000000000000" pitchFamily="49" charset="-128"/>
              </a:rPr>
              <a:t>▶府内のホテルや病院でチラシを配架、ポスター掲示</a:t>
            </a:r>
            <a:endParaRPr lang="en-US" altLang="ja-JP" sz="14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取組結果</a:t>
            </a:r>
            <a:r>
              <a:rPr lang="en-US" altLang="ja-JP" sz="1200" dirty="0">
                <a:latin typeface="BIZ UDゴシック" panose="020B0400000000000000" pitchFamily="49" charset="-128"/>
                <a:ea typeface="BIZ UDゴシック" panose="020B0400000000000000" pitchFamily="49" charset="-128"/>
              </a:rPr>
              <a:t>】</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112</a:t>
            </a:r>
            <a:r>
              <a:rPr lang="ja-JP" altLang="en-US" sz="1200" dirty="0">
                <a:latin typeface="BIZ UDゴシック" panose="020B0400000000000000" pitchFamily="49" charset="-128"/>
                <a:ea typeface="BIZ UDゴシック" panose="020B0400000000000000" pitchFamily="49" charset="-128"/>
              </a:rPr>
              <a:t>事業者が参入</a:t>
            </a:r>
          </a:p>
          <a:p>
            <a:r>
              <a:rPr lang="ja-JP" altLang="en-US" sz="1200" dirty="0">
                <a:latin typeface="BIZ UDゴシック" panose="020B0400000000000000" pitchFamily="49" charset="-128"/>
                <a:ea typeface="BIZ UDゴシック" panose="020B0400000000000000" pitchFamily="49" charset="-128"/>
              </a:rPr>
              <a:t>　　配分台数：</a:t>
            </a:r>
            <a:r>
              <a:rPr lang="en-US" altLang="ja-JP" sz="1200" dirty="0">
                <a:latin typeface="BIZ UDゴシック" panose="020B0400000000000000" pitchFamily="49" charset="-128"/>
                <a:ea typeface="BIZ UDゴシック" panose="020B0400000000000000" pitchFamily="49" charset="-128"/>
              </a:rPr>
              <a:t>347</a:t>
            </a:r>
            <a:r>
              <a:rPr lang="ja-JP" altLang="en-US" sz="1200" dirty="0">
                <a:latin typeface="BIZ UDゴシック" panose="020B0400000000000000" pitchFamily="49" charset="-128"/>
                <a:ea typeface="BIZ UDゴシック" panose="020B0400000000000000" pitchFamily="49" charset="-128"/>
              </a:rPr>
              <a:t>台</a:t>
            </a:r>
          </a:p>
          <a:p>
            <a:r>
              <a:rPr lang="ja-JP" altLang="en-US" sz="1200" dirty="0">
                <a:latin typeface="BIZ UDゴシック" panose="020B0400000000000000" pitchFamily="49" charset="-128"/>
                <a:ea typeface="BIZ UDゴシック" panose="020B0400000000000000" pitchFamily="49" charset="-128"/>
              </a:rPr>
              <a:t>　　ドライバー：</a:t>
            </a:r>
            <a:r>
              <a:rPr lang="en-US" altLang="ja-JP" sz="1200" dirty="0">
                <a:latin typeface="BIZ UDゴシック" panose="020B0400000000000000" pitchFamily="49" charset="-128"/>
                <a:ea typeface="BIZ UDゴシック" panose="020B0400000000000000" pitchFamily="49" charset="-128"/>
              </a:rPr>
              <a:t>398</a:t>
            </a:r>
            <a:r>
              <a:rPr lang="ja-JP" altLang="en-US" sz="1200" dirty="0">
                <a:latin typeface="BIZ UDゴシック" panose="020B0400000000000000" pitchFamily="49" charset="-128"/>
                <a:ea typeface="BIZ UDゴシック" panose="020B0400000000000000" pitchFamily="49" charset="-128"/>
              </a:rPr>
              <a:t>人増加（</a:t>
            </a:r>
            <a:r>
              <a:rPr lang="en-US" altLang="ja-JP" sz="1200" dirty="0">
                <a:latin typeface="BIZ UDゴシック" panose="020B0400000000000000" pitchFamily="49" charset="-128"/>
                <a:ea typeface="BIZ UDゴシック" panose="020B0400000000000000" pitchFamily="49" charset="-128"/>
              </a:rPr>
              <a:t>1,545</a:t>
            </a:r>
            <a:r>
              <a:rPr lang="ja-JP" altLang="en-US" sz="1200" dirty="0">
                <a:latin typeface="BIZ UDゴシック" panose="020B0400000000000000" pitchFamily="49" charset="-128"/>
                <a:ea typeface="BIZ UDゴシック" panose="020B0400000000000000" pitchFamily="49" charset="-128"/>
              </a:rPr>
              <a:t>人→</a:t>
            </a:r>
            <a:r>
              <a:rPr lang="en-US" altLang="ja-JP" sz="1200" dirty="0">
                <a:latin typeface="BIZ UDゴシック" panose="020B0400000000000000" pitchFamily="49" charset="-128"/>
                <a:ea typeface="BIZ UDゴシック" panose="020B0400000000000000" pitchFamily="49" charset="-128"/>
              </a:rPr>
              <a:t>1,943</a:t>
            </a:r>
            <a:r>
              <a:rPr lang="ja-JP" altLang="en-US" sz="1200" dirty="0">
                <a:latin typeface="BIZ UDゴシック" panose="020B0400000000000000" pitchFamily="49" charset="-128"/>
                <a:ea typeface="BIZ UDゴシック" panose="020B0400000000000000" pitchFamily="49" charset="-128"/>
              </a:rPr>
              <a:t>人）</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開幕後から９月２週目まで（国交省公表資料より）</a:t>
            </a:r>
            <a:endParaRPr lang="ja-JP" altLang="en-US" sz="12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p:txBody>
      </p:sp>
      <p:sp>
        <p:nvSpPr>
          <p:cNvPr id="40" name="正方形/長方形 39">
            <a:extLst>
              <a:ext uri="{FF2B5EF4-FFF2-40B4-BE49-F238E27FC236}">
                <a16:creationId xmlns:a16="http://schemas.microsoft.com/office/drawing/2014/main" id="{374D0ED6-B1EB-43DB-982A-08358DD8D259}"/>
              </a:ext>
            </a:extLst>
          </p:cNvPr>
          <p:cNvSpPr/>
          <p:nvPr/>
        </p:nvSpPr>
        <p:spPr>
          <a:xfrm>
            <a:off x="5995366" y="2452341"/>
            <a:ext cx="3587327" cy="28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latin typeface="BIZ UDゴシック" panose="020B0400000000000000" pitchFamily="49" charset="-128"/>
                <a:ea typeface="BIZ UDゴシック" panose="020B0400000000000000" pitchFamily="49" charset="-128"/>
              </a:rPr>
              <a:t>サイネージ等のＰＲ取組事例</a:t>
            </a:r>
          </a:p>
        </p:txBody>
      </p:sp>
      <p:pic>
        <p:nvPicPr>
          <p:cNvPr id="44" name="Picture 4">
            <a:extLst>
              <a:ext uri="{FF2B5EF4-FFF2-40B4-BE49-F238E27FC236}">
                <a16:creationId xmlns:a16="http://schemas.microsoft.com/office/drawing/2014/main" id="{43962EF4-2ADC-4758-905F-C99D794FAD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87903" y="2888173"/>
            <a:ext cx="886945" cy="1727558"/>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ADBC4538-70C5-429D-8750-B72A2509ECF7}"/>
              </a:ext>
            </a:extLst>
          </p:cNvPr>
          <p:cNvSpPr txBox="1"/>
          <p:nvPr/>
        </p:nvSpPr>
        <p:spPr>
          <a:xfrm>
            <a:off x="6497838" y="4616351"/>
            <a:ext cx="1548552"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阪急電鉄　サイネージ</a:t>
            </a:r>
            <a:endParaRPr lang="en-US" altLang="ja-JP" sz="900" dirty="0">
              <a:latin typeface="BIZ UDゴシック" panose="020B0400000000000000" pitchFamily="49" charset="-128"/>
              <a:ea typeface="BIZ UDゴシック" panose="020B0400000000000000" pitchFamily="49" charset="-128"/>
            </a:endParaRPr>
          </a:p>
        </p:txBody>
      </p:sp>
      <p:sp>
        <p:nvSpPr>
          <p:cNvPr id="46" name="テキスト ボックス 45">
            <a:extLst>
              <a:ext uri="{FF2B5EF4-FFF2-40B4-BE49-F238E27FC236}">
                <a16:creationId xmlns:a16="http://schemas.microsoft.com/office/drawing/2014/main" id="{94A4EC06-53A8-4F18-92DD-5F87DDBD0CFF}"/>
              </a:ext>
            </a:extLst>
          </p:cNvPr>
          <p:cNvSpPr txBox="1"/>
          <p:nvPr/>
        </p:nvSpPr>
        <p:spPr>
          <a:xfrm>
            <a:off x="8503081" y="4606647"/>
            <a:ext cx="886945"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府公式Ｘ</a:t>
            </a:r>
            <a:endParaRPr lang="en-US" altLang="ja-JP" sz="900" dirty="0">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3D4AB9A2-484A-41BD-848E-12C2DCD68108}"/>
              </a:ext>
            </a:extLst>
          </p:cNvPr>
          <p:cNvSpPr txBox="1"/>
          <p:nvPr/>
        </p:nvSpPr>
        <p:spPr>
          <a:xfrm>
            <a:off x="365271" y="5772322"/>
            <a:ext cx="4785850" cy="830997"/>
          </a:xfrm>
          <a:prstGeom prst="rect">
            <a:avLst/>
          </a:prstGeom>
          <a:noFill/>
        </p:spPr>
        <p:txBody>
          <a:bodyPr wrap="square">
            <a:spAutoFit/>
          </a:bodyPr>
          <a:lstStyle/>
          <a:p>
            <a:pPr marL="177800" indent="-177800"/>
            <a:r>
              <a:rPr lang="ja-JP" altLang="en-US" sz="1200" dirty="0">
                <a:latin typeface="BIZ UDゴシック" panose="020B0400000000000000" pitchFamily="49" charset="-128"/>
                <a:ea typeface="BIZ UDゴシック" panose="020B0400000000000000" pitchFamily="49" charset="-128"/>
              </a:rPr>
              <a:t>→今後は「万博ライドシェア」を万博のレガシーとして継承・発展させ、府民や来阪者など多様な人々が、それぞれの目的に応じた移動手段を選択できる世界標準の交通インフラが実装されるよう、国に対し必要な働きかけを行う</a:t>
            </a:r>
          </a:p>
        </p:txBody>
      </p:sp>
      <p:sp>
        <p:nvSpPr>
          <p:cNvPr id="18" name="スライド番号プレースホルダー 2">
            <a:extLst>
              <a:ext uri="{FF2B5EF4-FFF2-40B4-BE49-F238E27FC236}">
                <a16:creationId xmlns:a16="http://schemas.microsoft.com/office/drawing/2014/main" id="{64BD97FC-20FF-440F-9208-F0D6497E60E3}"/>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solidFill>
                  <a:schemeClr val="bg2">
                    <a:lumMod val="50000"/>
                  </a:schemeClr>
                </a:solidFill>
              </a:rPr>
              <a:t>86</a:t>
            </a:fld>
            <a:endParaRPr kumimoji="1" lang="ja-JP" altLang="en-US" dirty="0">
              <a:solidFill>
                <a:schemeClr val="bg2">
                  <a:lumMod val="50000"/>
                </a:schemeClr>
              </a:solidFill>
            </a:endParaRPr>
          </a:p>
        </p:txBody>
      </p:sp>
      <p:sp>
        <p:nvSpPr>
          <p:cNvPr id="19" name="楕円 18">
            <a:extLst>
              <a:ext uri="{FF2B5EF4-FFF2-40B4-BE49-F238E27FC236}">
                <a16:creationId xmlns:a16="http://schemas.microsoft.com/office/drawing/2014/main" id="{004CA409-90B4-484B-939F-1B8E2DD57003}"/>
              </a:ext>
            </a:extLst>
          </p:cNvPr>
          <p:cNvSpPr/>
          <p:nvPr/>
        </p:nvSpPr>
        <p:spPr>
          <a:xfrm>
            <a:off x="180309" y="889548"/>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0" name="楕円 19">
            <a:extLst>
              <a:ext uri="{FF2B5EF4-FFF2-40B4-BE49-F238E27FC236}">
                <a16:creationId xmlns:a16="http://schemas.microsoft.com/office/drawing/2014/main" id="{C6472077-032B-41C2-9A22-9CC5A40FA5F7}"/>
              </a:ext>
            </a:extLst>
          </p:cNvPr>
          <p:cNvSpPr/>
          <p:nvPr/>
        </p:nvSpPr>
        <p:spPr>
          <a:xfrm>
            <a:off x="238984" y="2391632"/>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取組内容</a:t>
            </a:r>
          </a:p>
        </p:txBody>
      </p:sp>
      <p:pic>
        <p:nvPicPr>
          <p:cNvPr id="23" name="図 22">
            <a:extLst>
              <a:ext uri="{FF2B5EF4-FFF2-40B4-BE49-F238E27FC236}">
                <a16:creationId xmlns:a16="http://schemas.microsoft.com/office/drawing/2014/main" id="{F333E420-E19D-40CC-A28E-6EF9B5548D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0446" y="5016676"/>
            <a:ext cx="1428746" cy="1331424"/>
          </a:xfrm>
          <a:prstGeom prst="rect">
            <a:avLst/>
          </a:prstGeom>
        </p:spPr>
      </p:pic>
      <p:sp>
        <p:nvSpPr>
          <p:cNvPr id="27" name="テキスト ボックス 26">
            <a:extLst>
              <a:ext uri="{FF2B5EF4-FFF2-40B4-BE49-F238E27FC236}">
                <a16:creationId xmlns:a16="http://schemas.microsoft.com/office/drawing/2014/main" id="{B0D420F9-60A0-480F-9148-B720E7BDF152}"/>
              </a:ext>
            </a:extLst>
          </p:cNvPr>
          <p:cNvSpPr txBox="1"/>
          <p:nvPr/>
        </p:nvSpPr>
        <p:spPr>
          <a:xfrm>
            <a:off x="6315805" y="6385533"/>
            <a:ext cx="803224"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大型パネル</a:t>
            </a:r>
            <a:endParaRPr lang="en-US" altLang="ja-JP" sz="900" dirty="0">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357526D5-3FFB-4C17-BF6E-27AB1C94DDA0}"/>
              </a:ext>
            </a:extLst>
          </p:cNvPr>
          <p:cNvSpPr txBox="1"/>
          <p:nvPr/>
        </p:nvSpPr>
        <p:spPr>
          <a:xfrm>
            <a:off x="7780819" y="6351070"/>
            <a:ext cx="1750571" cy="230832"/>
          </a:xfrm>
          <a:prstGeom prst="rect">
            <a:avLst/>
          </a:prstGeom>
          <a:noFill/>
        </p:spPr>
        <p:txBody>
          <a:bodyPr wrap="square">
            <a:spAutoFit/>
          </a:bodyPr>
          <a:lstStyle/>
          <a:p>
            <a:pPr marL="92075" indent="-92075" algn="ctr"/>
            <a:r>
              <a:rPr lang="ja-JP" altLang="en-US" sz="900" dirty="0">
                <a:latin typeface="BIZ UDゴシック" panose="020B0400000000000000" pitchFamily="49" charset="-128"/>
                <a:ea typeface="BIZ UDゴシック" panose="020B0400000000000000" pitchFamily="49" charset="-128"/>
              </a:rPr>
              <a:t>南海電鉄 車内中吊りポスター</a:t>
            </a:r>
            <a:endParaRPr lang="en-US" altLang="ja-JP" sz="900" dirty="0">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87C23B4A-11E1-4EBC-A917-2711820EF32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05197" y="5016676"/>
            <a:ext cx="2249783" cy="1299987"/>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19C2B07D-9CB3-4BF5-B427-DA9C30450D8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67036" y="3309544"/>
            <a:ext cx="2210157" cy="1306187"/>
          </a:xfrm>
          <a:prstGeom prst="rect">
            <a:avLst/>
          </a:prstGeom>
        </p:spPr>
      </p:pic>
    </p:spTree>
    <p:extLst>
      <p:ext uri="{BB962C8B-B14F-4D97-AF65-F5344CB8AC3E}">
        <p14:creationId xmlns:p14="http://schemas.microsoft.com/office/powerpoint/2010/main" val="13106264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71314931"/>
              </p:ext>
            </p:extLst>
          </p:nvPr>
        </p:nvGraphicFramePr>
        <p:xfrm>
          <a:off x="313267" y="1021847"/>
          <a:ext cx="9587042" cy="5757721"/>
        </p:xfrm>
        <a:graphic>
          <a:graphicData uri="http://schemas.openxmlformats.org/drawingml/2006/table">
            <a:tbl>
              <a:tblPr>
                <a:tableStyleId>{2D5ABB26-0587-4C30-8999-92F81FD0307C}</a:tableStyleId>
              </a:tblPr>
              <a:tblGrid>
                <a:gridCol w="2494797">
                  <a:extLst>
                    <a:ext uri="{9D8B030D-6E8A-4147-A177-3AD203B41FA5}">
                      <a16:colId xmlns:a16="http://schemas.microsoft.com/office/drawing/2014/main" val="901775203"/>
                    </a:ext>
                  </a:extLst>
                </a:gridCol>
                <a:gridCol w="3165150">
                  <a:extLst>
                    <a:ext uri="{9D8B030D-6E8A-4147-A177-3AD203B41FA5}">
                      <a16:colId xmlns:a16="http://schemas.microsoft.com/office/drawing/2014/main" val="2895380761"/>
                    </a:ext>
                  </a:extLst>
                </a:gridCol>
                <a:gridCol w="3927095">
                  <a:extLst>
                    <a:ext uri="{9D8B030D-6E8A-4147-A177-3AD203B41FA5}">
                      <a16:colId xmlns:a16="http://schemas.microsoft.com/office/drawing/2014/main" val="925580270"/>
                    </a:ext>
                  </a:extLst>
                </a:gridCol>
              </a:tblGrid>
              <a:tr h="5757721">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UD</a:t>
                      </a:r>
                      <a:r>
                        <a:rPr lang="ja-JP" altLang="en-US" sz="1200" b="1" dirty="0">
                          <a:solidFill>
                            <a:schemeClr val="tx1"/>
                          </a:solidFill>
                          <a:latin typeface="BIZ UDPゴシック" panose="020B0400000000000000" pitchFamily="50" charset="-128"/>
                          <a:ea typeface="BIZ UDPゴシック" panose="020B0400000000000000" pitchFamily="50" charset="-128"/>
                        </a:rPr>
                        <a:t>タクシーのさらなる拡大</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・府内全域で</a:t>
                      </a:r>
                      <a:r>
                        <a:rPr lang="en-US" altLang="ja-JP" sz="1200" b="0" dirty="0">
                          <a:solidFill>
                            <a:schemeClr val="tx1"/>
                          </a:solidFill>
                          <a:latin typeface="BIZ UDPゴシック" panose="020B0400000000000000" pitchFamily="50" charset="-128"/>
                          <a:ea typeface="BIZ UDPゴシック" panose="020B0400000000000000" pitchFamily="50" charset="-128"/>
                        </a:rPr>
                        <a:t>UD</a:t>
                      </a:r>
                      <a:r>
                        <a:rPr lang="ja-JP" altLang="en-US" sz="1200" b="0" dirty="0">
                          <a:solidFill>
                            <a:schemeClr val="tx1"/>
                          </a:solidFill>
                          <a:latin typeface="BIZ UDPゴシック" panose="020B0400000000000000" pitchFamily="50" charset="-128"/>
                          <a:ea typeface="BIZ UDPゴシック" panose="020B0400000000000000" pitchFamily="50" charset="-128"/>
                        </a:rPr>
                        <a:t>タクシー導入が</a:t>
                      </a:r>
                      <a:br>
                        <a:rPr lang="en-US" altLang="ja-JP" sz="1200" b="0" dirty="0">
                          <a:solidFill>
                            <a:schemeClr val="tx1"/>
                          </a:solidFill>
                          <a:latin typeface="BIZ UDPゴシック" panose="020B0400000000000000" pitchFamily="50" charset="-128"/>
                          <a:ea typeface="BIZ UDPゴシック" panose="020B0400000000000000" pitchFamily="50" charset="-128"/>
                        </a:rPr>
                      </a:br>
                      <a:r>
                        <a:rPr lang="ja-JP" altLang="en-US" sz="1200" b="0" dirty="0">
                          <a:solidFill>
                            <a:schemeClr val="tx1"/>
                          </a:solidFill>
                          <a:latin typeface="BIZ UDPゴシック" panose="020B0400000000000000" pitchFamily="50" charset="-128"/>
                          <a:ea typeface="BIZ UDPゴシック" panose="020B0400000000000000" pitchFamily="50" charset="-128"/>
                        </a:rPr>
                        <a:t>拡大</a:t>
                      </a:r>
                    </a:p>
                    <a:p>
                      <a:pPr marL="88900" indent="-88900" algn="l" defTabSz="443194">
                        <a:lnSpc>
                          <a:spcPct val="100000"/>
                        </a:lnSpc>
                        <a:spcBef>
                          <a:spcPts val="0"/>
                        </a:spcBef>
                        <a:spcAft>
                          <a:spcPts val="0"/>
                        </a:spcAft>
                        <a:defRPr/>
                      </a:pPr>
                      <a:r>
                        <a:rPr lang="ja-JP" altLang="en-US" sz="1200" b="0" dirty="0">
                          <a:solidFill>
                            <a:schemeClr val="tx1"/>
                          </a:solidFill>
                          <a:latin typeface="BIZ UDPゴシック" panose="020B0400000000000000" pitchFamily="50" charset="-128"/>
                          <a:ea typeface="BIZ UDPゴシック" panose="020B0400000000000000" pitchFamily="50" charset="-128"/>
                        </a:rPr>
                        <a:t>・誰もが安全・安心で快適に移動できる環境を実現</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UD</a:t>
                      </a:r>
                      <a:r>
                        <a:rPr lang="ja-JP" altLang="en-US" sz="1200" b="1" dirty="0">
                          <a:solidFill>
                            <a:schemeClr val="tx1"/>
                          </a:solidFill>
                          <a:latin typeface="BIZ UDPゴシック" panose="020B0400000000000000" pitchFamily="50" charset="-128"/>
                          <a:ea typeface="BIZ UDPゴシック" panose="020B0400000000000000" pitchFamily="50" charset="-128"/>
                        </a:rPr>
                        <a:t>タクシーの導入拡大</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▶タクシー事業者への</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タクシー導入に対する補助事業実施により、府内全域で</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タクシーの導入が拡大</a:t>
                      </a: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▶現在の達成率については事業者への確認など調査中</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・府内全タクシー台数に対する</a:t>
                      </a:r>
                      <a:r>
                        <a:rPr lang="en-US" altLang="ja-JP" sz="1100" b="0" dirty="0">
                          <a:solidFill>
                            <a:schemeClr val="tx1"/>
                          </a:solidFill>
                          <a:latin typeface="BIZ UDPゴシック" panose="020B0400000000000000" pitchFamily="50" charset="-128"/>
                          <a:ea typeface="BIZ UDPゴシック" panose="020B0400000000000000" pitchFamily="50" charset="-128"/>
                        </a:rPr>
                        <a:t>UD</a:t>
                      </a:r>
                      <a:r>
                        <a:rPr lang="ja-JP" altLang="en-US" sz="1100" b="0" dirty="0">
                          <a:solidFill>
                            <a:schemeClr val="tx1"/>
                          </a:solidFill>
                          <a:latin typeface="BIZ UDPゴシック" panose="020B0400000000000000" pitchFamily="50" charset="-128"/>
                          <a:ea typeface="BIZ UDPゴシック" panose="020B0400000000000000" pitchFamily="50" charset="-128"/>
                        </a:rPr>
                        <a:t>タクシーの</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導入率</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5</a:t>
                      </a:r>
                      <a:r>
                        <a:rPr lang="ja-JP" altLang="en-US" sz="11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100" b="0" dirty="0">
                          <a:solidFill>
                            <a:schemeClr val="tx1"/>
                          </a:solidFill>
                          <a:latin typeface="BIZ UDPゴシック" panose="020B0400000000000000" pitchFamily="50" charset="-128"/>
                          <a:ea typeface="BIZ UDPゴシック" panose="020B0400000000000000" pitchFamily="50" charset="-128"/>
                        </a:rPr>
                        <a:t>13</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6</a:t>
                      </a:r>
                      <a:r>
                        <a:rPr lang="ja-JP" altLang="en-US" sz="11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100" b="0" dirty="0">
                          <a:solidFill>
                            <a:schemeClr val="tx1"/>
                          </a:solidFill>
                          <a:latin typeface="BIZ UDPゴシック" panose="020B0400000000000000" pitchFamily="50" charset="-128"/>
                          <a:ea typeface="BIZ UDPゴシック" panose="020B0400000000000000" pitchFamily="50" charset="-128"/>
                        </a:rPr>
                        <a:t>21</a:t>
                      </a: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3</a:t>
                      </a:r>
                      <a:r>
                        <a:rPr lang="ja-JP" altLang="en-US" sz="11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100" b="0" dirty="0">
                          <a:solidFill>
                            <a:schemeClr val="tx1"/>
                          </a:solidFill>
                          <a:latin typeface="BIZ UDPゴシック" panose="020B0400000000000000" pitchFamily="50" charset="-128"/>
                          <a:ea typeface="BIZ UDPゴシック" panose="020B0400000000000000" pitchFamily="50" charset="-128"/>
                        </a:rPr>
                        <a:t>　令和</a:t>
                      </a:r>
                      <a:r>
                        <a:rPr lang="en-US" altLang="ja-JP" sz="1100" b="0" dirty="0">
                          <a:solidFill>
                            <a:schemeClr val="tx1"/>
                          </a:solidFill>
                          <a:latin typeface="BIZ UDPゴシック" panose="020B0400000000000000" pitchFamily="50" charset="-128"/>
                          <a:ea typeface="BIZ UDPゴシック" panose="020B0400000000000000" pitchFamily="50" charset="-128"/>
                        </a:rPr>
                        <a:t>7</a:t>
                      </a:r>
                      <a:r>
                        <a:rPr lang="ja-JP" altLang="en-US" sz="1100" b="0" dirty="0">
                          <a:solidFill>
                            <a:schemeClr val="tx1"/>
                          </a:solidFill>
                          <a:latin typeface="BIZ UDPゴシック" panose="020B0400000000000000" pitchFamily="50" charset="-128"/>
                          <a:ea typeface="BIZ UDPゴシック" panose="020B0400000000000000" pitchFamily="50" charset="-128"/>
                        </a:rPr>
                        <a:t>年度末：実績調査中</a:t>
                      </a:r>
                    </a:p>
                    <a:p>
                      <a:pPr marL="0" indent="0" algn="l" defTabSz="443194">
                        <a:lnSpc>
                          <a:spcPct val="100000"/>
                        </a:lnSpc>
                        <a:spcBef>
                          <a:spcPts val="0"/>
                        </a:spcBef>
                        <a:spcAft>
                          <a:spcPts val="0"/>
                        </a:spcAft>
                        <a:defRPr/>
                      </a:pPr>
                      <a:endParaRPr lang="ja-JP" altLang="en-US"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noProof="0" dirty="0">
                          <a:solidFill>
                            <a:schemeClr val="tx1"/>
                          </a:solidFill>
                          <a:latin typeface="BIZ UDPゴシック" panose="020B0400000000000000" pitchFamily="50" charset="-128"/>
                          <a:ea typeface="BIZ UDPゴシック"/>
                        </a:rPr>
                        <a:t>□万博に向けて策定された「ユニバーサルデザインガイドライン」をレガシーに、</a:t>
                      </a:r>
                      <a:r>
                        <a:rPr lang="ja-JP" altLang="en-US" sz="1200" b="1" i="0" u="none" strike="noStrike" noProof="0" dirty="0">
                          <a:solidFill>
                            <a:schemeClr val="tx1"/>
                          </a:solidFill>
                          <a:latin typeface="BIZ UDPゴシック" panose="020B0400000000000000" pitchFamily="50" charset="-128"/>
                          <a:ea typeface="BIZ UDPゴシック"/>
                        </a:rPr>
                        <a:t>誰もが安全・安心で快適に</a:t>
                      </a:r>
                      <a:br>
                        <a:rPr lang="en-US" altLang="ja-JP" sz="1200" b="1" i="0" u="none" strike="noStrike" noProof="0" dirty="0">
                          <a:solidFill>
                            <a:schemeClr val="tx1"/>
                          </a:solidFill>
                          <a:latin typeface="BIZ UDPゴシック" panose="020B0400000000000000" pitchFamily="50" charset="-128"/>
                          <a:ea typeface="BIZ UDPゴシック"/>
                        </a:rPr>
                      </a:br>
                      <a:r>
                        <a:rPr lang="ja-JP" altLang="en-US" sz="1200" b="1" i="0" u="none" strike="noStrike" noProof="0" dirty="0">
                          <a:solidFill>
                            <a:schemeClr val="tx1"/>
                          </a:solidFill>
                          <a:latin typeface="BIZ UDPゴシック" panose="020B0400000000000000" pitchFamily="50" charset="-128"/>
                          <a:ea typeface="BIZ UDPゴシック"/>
                        </a:rPr>
                        <a:t>移動できる環境の実現</a:t>
                      </a:r>
                      <a:endParaRPr kumimoji="1" lang="en-US" altLang="ja-JP" sz="1200" b="1"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r>
                        <a:rPr lang="ja-JP" altLang="en-US" sz="1100" b="1" dirty="0">
                          <a:solidFill>
                            <a:schemeClr val="tx1"/>
                          </a:solidFill>
                          <a:latin typeface="BIZ UDPゴシック" panose="020B0400000000000000" pitchFamily="50" charset="-128"/>
                          <a:ea typeface="BIZ UDPゴシック"/>
                        </a:rPr>
                        <a:t>・</a:t>
                      </a:r>
                      <a:r>
                        <a:rPr kumimoji="1" lang="ja-JP" altLang="en-US" sz="1100" b="0" dirty="0">
                          <a:solidFill>
                            <a:schemeClr val="tx1"/>
                          </a:solidFill>
                          <a:latin typeface="BIZ UDPゴシック" panose="020B0400000000000000" pitchFamily="50" charset="-128"/>
                          <a:ea typeface="BIZ UDPゴシック"/>
                        </a:rPr>
                        <a:t>今後も引き続きユニバーサルツーリズム</a:t>
                      </a:r>
                      <a:r>
                        <a:rPr lang="ja-JP" altLang="en-US" sz="1100" b="0" dirty="0">
                          <a:solidFill>
                            <a:schemeClr val="tx1"/>
                          </a:solidFill>
                          <a:latin typeface="BIZ UDPゴシック" panose="020B0400000000000000" pitchFamily="50" charset="-128"/>
                          <a:ea typeface="BIZ UDPゴシック"/>
                        </a:rPr>
                        <a:t>の推進に向け、</a:t>
                      </a:r>
                      <a:r>
                        <a:rPr kumimoji="1" lang="en-US" altLang="ja-JP" sz="1100" b="0" dirty="0">
                          <a:solidFill>
                            <a:schemeClr val="tx1"/>
                          </a:solidFill>
                          <a:latin typeface="BIZ UDPゴシック" panose="020B0400000000000000" pitchFamily="50" charset="-128"/>
                          <a:ea typeface="BIZ UDPゴシック"/>
                        </a:rPr>
                        <a:t>UD</a:t>
                      </a:r>
                      <a:r>
                        <a:rPr kumimoji="1" lang="ja-JP" altLang="en-US" sz="1100" b="0" dirty="0">
                          <a:solidFill>
                            <a:schemeClr val="tx1"/>
                          </a:solidFill>
                          <a:latin typeface="BIZ UDPゴシック" panose="020B0400000000000000" pitchFamily="50" charset="-128"/>
                          <a:ea typeface="BIZ UDPゴシック"/>
                        </a:rPr>
                        <a:t>タクシーの普及促進を図る</a:t>
                      </a:r>
                      <a:endParaRPr kumimoji="1" lang="ja-JP" altLang="en-US" sz="1100" dirty="0">
                        <a:solidFill>
                          <a:schemeClr val="tx1"/>
                        </a:solidFill>
                        <a:latin typeface="BIZ UDPゴシック" panose="020B0400000000000000" pitchFamily="50" charset="-128"/>
                        <a:ea typeface="BIZ UDPゴシック"/>
                      </a:endParaRPr>
                    </a:p>
                    <a:p>
                      <a:pPr marL="88900" indent="-8890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◆国への要望事項</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UD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タクシーを導入するタクシー事業者への支援の継続</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（財源の確保）</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43185" y="338845"/>
            <a:ext cx="9540000" cy="461665"/>
          </a:xfrm>
          <a:prstGeom prst="rect">
            <a:avLst/>
          </a:prstGeom>
          <a:noFill/>
          <a:ln w="6350">
            <a:noFill/>
            <a:prstDash val="solid"/>
          </a:ln>
        </p:spPr>
        <p:txBody>
          <a:bodyPr wrap="square">
            <a:spAutoFit/>
          </a:bodyPr>
          <a:lstStyle/>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首都圏では、東京オリンピック・パラリンピックを契機に、ユニバーサルデザインタクシーの普及が大きく前進。大阪においても、万博を契機に誰もが利用しやすいユニバーサルデザインタクシーの導入拡大を推進。引き続き普及促進を図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ＵＤタクシーの普及）</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243185" y="831288"/>
            <a:ext cx="9662615" cy="389893"/>
            <a:chOff x="491237" y="878538"/>
            <a:chExt cx="6781399" cy="34798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427772" y="886368"/>
              <a:ext cx="2844864"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142321" y="878538"/>
              <a:ext cx="2400804"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（万博開催後）の成果・到達点</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91237" y="886368"/>
              <a:ext cx="1766438" cy="340159"/>
            </a:xfrm>
            <a:prstGeom prst="homePlate">
              <a:avLst>
                <a:gd name="adj" fmla="val 0"/>
              </a:avLst>
            </a:prstGeom>
            <a:solidFill>
              <a:srgbClr val="FF000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grpSp>
      <p:grpSp>
        <p:nvGrpSpPr>
          <p:cNvPr id="10" name="グループ化 9">
            <a:extLst>
              <a:ext uri="{FF2B5EF4-FFF2-40B4-BE49-F238E27FC236}">
                <a16:creationId xmlns:a16="http://schemas.microsoft.com/office/drawing/2014/main" id="{779C91B2-A0EA-4D99-93F4-C9628466CD80}"/>
              </a:ext>
            </a:extLst>
          </p:cNvPr>
          <p:cNvGrpSpPr/>
          <p:nvPr/>
        </p:nvGrpSpPr>
        <p:grpSpPr>
          <a:xfrm>
            <a:off x="558884" y="2925962"/>
            <a:ext cx="2036882" cy="2576025"/>
            <a:chOff x="7064424" y="2957715"/>
            <a:chExt cx="2532595" cy="3055611"/>
          </a:xfrm>
        </p:grpSpPr>
        <p:pic>
          <p:nvPicPr>
            <p:cNvPr id="11" name="図 10">
              <a:extLst>
                <a:ext uri="{FF2B5EF4-FFF2-40B4-BE49-F238E27FC236}">
                  <a16:creationId xmlns:a16="http://schemas.microsoft.com/office/drawing/2014/main" id="{4EEC6670-6406-4260-A405-1AE2998B6A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424" y="2957715"/>
              <a:ext cx="2532595" cy="1357950"/>
            </a:xfrm>
            <a:prstGeom prst="rect">
              <a:avLst/>
            </a:prstGeom>
          </p:spPr>
        </p:pic>
        <p:sp>
          <p:nvSpPr>
            <p:cNvPr id="12" name="テキスト ボックス 8">
              <a:extLst>
                <a:ext uri="{FF2B5EF4-FFF2-40B4-BE49-F238E27FC236}">
                  <a16:creationId xmlns:a16="http://schemas.microsoft.com/office/drawing/2014/main" id="{A5BB2DD3-C500-4BBE-A2D4-A33E608C6014}"/>
                </a:ext>
              </a:extLst>
            </p:cNvPr>
            <p:cNvSpPr txBox="1">
              <a:spLocks noChangeArrowheads="1"/>
            </p:cNvSpPr>
            <p:nvPr/>
          </p:nvSpPr>
          <p:spPr bwMode="auto">
            <a:xfrm>
              <a:off x="7153856" y="5783809"/>
              <a:ext cx="2287962" cy="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a:t>
              </a:r>
              <a:r>
                <a:rPr lang="en-US" altLang="ja-JP"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14" name="図 13">
              <a:extLst>
                <a:ext uri="{FF2B5EF4-FFF2-40B4-BE49-F238E27FC236}">
                  <a16:creationId xmlns:a16="http://schemas.microsoft.com/office/drawing/2014/main" id="{3591A225-5FA5-41B3-9682-5577469038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3856" y="4443303"/>
              <a:ext cx="2443163" cy="1285875"/>
            </a:xfrm>
            <a:prstGeom prst="rect">
              <a:avLst/>
            </a:prstGeom>
          </p:spPr>
        </p:pic>
      </p:grpSp>
      <p:sp>
        <p:nvSpPr>
          <p:cNvPr id="2" name="スライド番号プレースホルダー 1">
            <a:extLst>
              <a:ext uri="{FF2B5EF4-FFF2-40B4-BE49-F238E27FC236}">
                <a16:creationId xmlns:a16="http://schemas.microsoft.com/office/drawing/2014/main" id="{448EF75B-CE16-4F81-9955-DB4F35E513F1}"/>
              </a:ext>
            </a:extLst>
          </p:cNvPr>
          <p:cNvSpPr>
            <a:spLocks noGrp="1"/>
          </p:cNvSpPr>
          <p:nvPr>
            <p:ph type="sldNum" sz="quarter" idx="12"/>
          </p:nvPr>
        </p:nvSpPr>
        <p:spPr/>
        <p:txBody>
          <a:bodyPr/>
          <a:lstStyle/>
          <a:p>
            <a:fld id="{29F2EF1E-626E-4657-9017-205445D3C8E1}" type="slidenum">
              <a:rPr kumimoji="1" lang="ja-JP" altLang="en-US" smtClean="0"/>
              <a:t>87</a:t>
            </a:fld>
            <a:endParaRPr kumimoji="1" lang="ja-JP" altLang="en-US" dirty="0"/>
          </a:p>
        </p:txBody>
      </p:sp>
    </p:spTree>
    <p:extLst>
      <p:ext uri="{BB962C8B-B14F-4D97-AF65-F5344CB8AC3E}">
        <p14:creationId xmlns:p14="http://schemas.microsoft.com/office/powerpoint/2010/main" val="2148232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②　移動の利便性（</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ＵＤタクシーの普及）</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226746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7A608FB7-8720-4BE8-86A4-299693DCC182}"/>
              </a:ext>
            </a:extLst>
          </p:cNvPr>
          <p:cNvSpPr/>
          <p:nvPr/>
        </p:nvSpPr>
        <p:spPr>
          <a:xfrm>
            <a:off x="387467" y="1405214"/>
            <a:ext cx="9280316" cy="119192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タクシー事業者への</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タクシー導入に対する補助事業実施により、府内全域で</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タクシーの導入が拡大</a:t>
            </a: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府内全タクシー台数に対する</a:t>
            </a:r>
            <a:r>
              <a:rPr lang="en-US" altLang="ja-JP" sz="1400" b="0" dirty="0">
                <a:solidFill>
                  <a:schemeClr val="tx1"/>
                </a:solidFill>
                <a:latin typeface="BIZ UDPゴシック" panose="020B0400000000000000" pitchFamily="50" charset="-128"/>
                <a:ea typeface="BIZ UDPゴシック" panose="020B0400000000000000" pitchFamily="50" charset="-128"/>
              </a:rPr>
              <a:t>UD</a:t>
            </a:r>
            <a:r>
              <a:rPr lang="ja-JP" altLang="en-US" sz="1400" b="0" dirty="0">
                <a:solidFill>
                  <a:schemeClr val="tx1"/>
                </a:solidFill>
                <a:latin typeface="BIZ UDPゴシック" panose="020B0400000000000000" pitchFamily="50" charset="-128"/>
                <a:ea typeface="BIZ UDPゴシック" panose="020B0400000000000000" pitchFamily="50" charset="-128"/>
              </a:rPr>
              <a:t>タクシーの導入率</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5</a:t>
            </a:r>
            <a:r>
              <a:rPr lang="ja-JP" altLang="en-US" sz="14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400" b="0" dirty="0">
                <a:solidFill>
                  <a:schemeClr val="tx1"/>
                </a:solidFill>
                <a:latin typeface="BIZ UDPゴシック" panose="020B0400000000000000" pitchFamily="50" charset="-128"/>
                <a:ea typeface="BIZ UDPゴシック" panose="020B0400000000000000" pitchFamily="50" charset="-128"/>
              </a:rPr>
              <a:t>13</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6</a:t>
            </a:r>
            <a:r>
              <a:rPr lang="ja-JP" altLang="en-US" sz="1400" b="0" dirty="0">
                <a:solidFill>
                  <a:schemeClr val="tx1"/>
                </a:solidFill>
                <a:latin typeface="BIZ UDPゴシック" panose="020B0400000000000000" pitchFamily="50" charset="-128"/>
                <a:ea typeface="BIZ UDPゴシック" panose="020B0400000000000000" pitchFamily="50" charset="-128"/>
              </a:rPr>
              <a:t>年度末：約</a:t>
            </a:r>
            <a:r>
              <a:rPr lang="en-US" altLang="ja-JP" sz="1400" b="0" dirty="0">
                <a:solidFill>
                  <a:schemeClr val="tx1"/>
                </a:solidFill>
                <a:latin typeface="BIZ UDPゴシック" panose="020B0400000000000000" pitchFamily="50" charset="-128"/>
                <a:ea typeface="BIZ UDPゴシック" panose="020B0400000000000000" pitchFamily="50" charset="-128"/>
              </a:rPr>
              <a:t>21</a:t>
            </a:r>
            <a:r>
              <a:rPr lang="ja-JP" altLang="en-US" sz="1400" b="0" dirty="0">
                <a:solidFill>
                  <a:schemeClr val="tx1"/>
                </a:solidFill>
                <a:latin typeface="BIZ UDPゴシック" panose="020B0400000000000000" pitchFamily="50" charset="-128"/>
                <a:ea typeface="BIZ UDPゴシック" panose="020B0400000000000000" pitchFamily="50" charset="-128"/>
              </a:rPr>
              <a:t>．</a:t>
            </a:r>
            <a:r>
              <a:rPr lang="en-US" altLang="ja-JP" sz="1400" b="0" dirty="0">
                <a:solidFill>
                  <a:schemeClr val="tx1"/>
                </a:solidFill>
                <a:latin typeface="BIZ UDPゴシック" panose="020B0400000000000000" pitchFamily="50" charset="-128"/>
                <a:ea typeface="BIZ UDPゴシック" panose="020B0400000000000000" pitchFamily="50" charset="-128"/>
              </a:rPr>
              <a:t>3</a:t>
            </a:r>
            <a:r>
              <a:rPr lang="ja-JP" altLang="en-US" sz="1400" b="0" dirty="0">
                <a:solidFill>
                  <a:schemeClr val="tx1"/>
                </a:solidFill>
                <a:latin typeface="BIZ UDPゴシック" panose="020B0400000000000000" pitchFamily="50" charset="-128"/>
                <a:ea typeface="BIZ UDPゴシック" panose="020B0400000000000000" pitchFamily="50" charset="-128"/>
              </a:rPr>
              <a:t>％</a:t>
            </a:r>
          </a:p>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　令和</a:t>
            </a:r>
            <a:r>
              <a:rPr lang="en-US" altLang="ja-JP" sz="1400" b="0" dirty="0">
                <a:solidFill>
                  <a:schemeClr val="tx1"/>
                </a:solidFill>
                <a:latin typeface="BIZ UDPゴシック" panose="020B0400000000000000" pitchFamily="50" charset="-128"/>
                <a:ea typeface="BIZ UDPゴシック" panose="020B0400000000000000" pitchFamily="50" charset="-128"/>
              </a:rPr>
              <a:t>7</a:t>
            </a:r>
            <a:r>
              <a:rPr lang="ja-JP" altLang="en-US" sz="1400" b="0" dirty="0">
                <a:solidFill>
                  <a:schemeClr val="tx1"/>
                </a:solidFill>
                <a:latin typeface="BIZ UDPゴシック" panose="020B0400000000000000" pitchFamily="50" charset="-128"/>
                <a:ea typeface="BIZ UDPゴシック" panose="020B0400000000000000" pitchFamily="50" charset="-128"/>
              </a:rPr>
              <a:t>年度末：実績調査中</a:t>
            </a:r>
          </a:p>
        </p:txBody>
      </p:sp>
      <p:sp>
        <p:nvSpPr>
          <p:cNvPr id="29" name="ホームベース 4">
            <a:extLst>
              <a:ext uri="{FF2B5EF4-FFF2-40B4-BE49-F238E27FC236}">
                <a16:creationId xmlns:a16="http://schemas.microsoft.com/office/drawing/2014/main" id="{E0D4E41B-0063-4F26-B588-96C2CD058319}"/>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l" defTabSz="443194">
              <a:lnSpc>
                <a:spcPct val="100000"/>
              </a:lnSpc>
              <a:spcBef>
                <a:spcPts val="0"/>
              </a:spcBef>
              <a:spcAft>
                <a:spcPts val="0"/>
              </a:spcAft>
              <a:defRPr/>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UD</a:t>
            </a:r>
            <a:r>
              <a:rPr lang="ja-JP" altLang="en-US" sz="1400" b="1" dirty="0">
                <a:solidFill>
                  <a:schemeClr val="tx1"/>
                </a:solidFill>
                <a:latin typeface="BIZ UDPゴシック" panose="020B0400000000000000" pitchFamily="50" charset="-128"/>
                <a:ea typeface="BIZ UDPゴシック" panose="020B0400000000000000" pitchFamily="50" charset="-128"/>
              </a:rPr>
              <a:t>タクシーの導入拡大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350964" y="3170833"/>
            <a:ext cx="5857906" cy="3903633"/>
          </a:xfrm>
          <a:prstGeom prst="rect">
            <a:avLst/>
          </a:prstGeom>
          <a:noFill/>
        </p:spPr>
        <p:txBody>
          <a:bodyPr wrap="square">
            <a:spAutoFit/>
          </a:bodyPr>
          <a:lstStyle/>
          <a:p>
            <a:pPr marL="92075" indent="-92075">
              <a:spcAft>
                <a:spcPts val="975"/>
              </a:spcAft>
            </a:pP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UD</a:t>
            </a:r>
            <a:r>
              <a:rPr lang="ja-JP" altLang="en-US" sz="1400" b="1" dirty="0">
                <a:solidFill>
                  <a:schemeClr val="tx1"/>
                </a:solidFill>
                <a:latin typeface="BIZ UDPゴシック" panose="020B0400000000000000" pitchFamily="50" charset="-128"/>
                <a:ea typeface="BIZ UDPゴシック" panose="020B0400000000000000" pitchFamily="50" charset="-128"/>
              </a:rPr>
              <a:t>タクシーの普及促進</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2075">
              <a:spcAft>
                <a:spcPts val="975"/>
              </a:spcAft>
            </a:pPr>
            <a:r>
              <a:rPr lang="ja-JP" altLang="en-US" sz="1200" dirty="0">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誰もが利用しやすいユニバーサルデザイン（</a:t>
            </a:r>
            <a:r>
              <a:rPr lang="en-US" altLang="ja-JP" sz="1200" dirty="0">
                <a:solidFill>
                  <a:schemeClr val="tx1"/>
                </a:solidFill>
                <a:latin typeface="BIZ UDPゴシック" panose="020B0400000000000000" pitchFamily="50" charset="-128"/>
                <a:ea typeface="BIZ UDPゴシック" panose="020B0400000000000000" pitchFamily="50" charset="-128"/>
              </a:rPr>
              <a:t>UD</a:t>
            </a:r>
            <a:r>
              <a:rPr lang="ja-JP" altLang="en-US" sz="1200" dirty="0">
                <a:solidFill>
                  <a:schemeClr val="tx1"/>
                </a:solidFill>
                <a:latin typeface="BIZ UDPゴシック" panose="020B0400000000000000" pitchFamily="50" charset="-128"/>
                <a:ea typeface="BIZ UDPゴシック" panose="020B0400000000000000" pitchFamily="50" charset="-128"/>
              </a:rPr>
              <a:t>）タクシーの導入率を、万博開催までに</a:t>
            </a:r>
            <a:r>
              <a:rPr lang="en-US" altLang="ja-JP" sz="1200" dirty="0">
                <a:solidFill>
                  <a:schemeClr val="tx1"/>
                </a:solidFill>
                <a:latin typeface="BIZ UDPゴシック" panose="020B0400000000000000" pitchFamily="50" charset="-128"/>
                <a:ea typeface="BIZ UDPゴシック" panose="020B0400000000000000" pitchFamily="50" charset="-128"/>
              </a:rPr>
              <a:t>25</a:t>
            </a:r>
            <a:r>
              <a:rPr lang="ja-JP" altLang="en-US" sz="1200" dirty="0">
                <a:solidFill>
                  <a:schemeClr val="tx1"/>
                </a:solidFill>
                <a:latin typeface="BIZ UDPゴシック" panose="020B0400000000000000" pitchFamily="50" charset="-128"/>
                <a:ea typeface="BIZ UDPゴシック" panose="020B0400000000000000" pitchFamily="50" charset="-128"/>
              </a:rPr>
              <a:t>％の達成をめざし、タクシー事業者が導入する</a:t>
            </a:r>
            <a:r>
              <a:rPr lang="en-US" altLang="ja-JP" sz="1200" dirty="0">
                <a:solidFill>
                  <a:schemeClr val="tx1"/>
                </a:solidFill>
                <a:latin typeface="BIZ UDPゴシック" panose="020B0400000000000000" pitchFamily="50" charset="-128"/>
                <a:ea typeface="BIZ UDPゴシック" panose="020B0400000000000000" pitchFamily="50" charset="-128"/>
              </a:rPr>
              <a:t>UD</a:t>
            </a:r>
            <a:r>
              <a:rPr lang="ja-JP" altLang="en-US" sz="1200" dirty="0">
                <a:solidFill>
                  <a:schemeClr val="tx1"/>
                </a:solidFill>
                <a:latin typeface="BIZ UDPゴシック" panose="020B0400000000000000" pitchFamily="50" charset="-128"/>
                <a:ea typeface="BIZ UDPゴシック" panose="020B0400000000000000" pitchFamily="50" charset="-128"/>
              </a:rPr>
              <a:t>タクシーの車両本体に係る経費の一部を補助</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92075" indent="-92075">
              <a:spcAft>
                <a:spcPts val="975"/>
              </a:spcAf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大阪府（</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令和４</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補助上限額：３０万円／台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令和５</a:t>
            </a:r>
            <a:r>
              <a:rPr lang="ja-JP" altLang="en-US" sz="1200" dirty="0">
                <a:solidFill>
                  <a:schemeClr val="tx1"/>
                </a:solidFill>
                <a:latin typeface="BIZ UDPゴシック" panose="020B0400000000000000" pitchFamily="50" charset="-128"/>
                <a:ea typeface="BIZ UDPゴシック" panose="020B0400000000000000" pitchFamily="50" charset="-128"/>
              </a:rPr>
              <a:t>年度～　 国補助と併用を可能とする制度への拡充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800"/>
              </a:lnSpc>
              <a:spcAft>
                <a:spcPts val="975"/>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大阪市</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平成</a:t>
            </a:r>
            <a:r>
              <a:rPr lang="en-US" altLang="ja-JP" sz="1200" dirty="0">
                <a:latin typeface="BIZ UDPゴシック" panose="020B0400000000000000" pitchFamily="50" charset="-128"/>
                <a:ea typeface="BIZ UDPゴシック" panose="020B0400000000000000" pitchFamily="50" charset="-128"/>
              </a:rPr>
              <a:t>31</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a:t>
            </a:r>
            <a:r>
              <a:rPr lang="en-US" altLang="ja-JP" sz="1200" dirty="0">
                <a:solidFill>
                  <a:schemeClr val="tx1"/>
                </a:solidFill>
                <a:latin typeface="BIZ UDPゴシック" panose="020B0400000000000000" pitchFamily="50" charset="-128"/>
                <a:ea typeface="BIZ UDPゴシック" panose="020B0400000000000000" pitchFamily="50" charset="-128"/>
              </a:rPr>
              <a:t>30</a:t>
            </a:r>
            <a:r>
              <a:rPr lang="ja-JP" altLang="en-US" sz="1200" dirty="0">
                <a:solidFill>
                  <a:schemeClr val="tx1"/>
                </a:solidFill>
                <a:latin typeface="BIZ UDPゴシック" panose="020B0400000000000000" pitchFamily="50" charset="-128"/>
                <a:ea typeface="BIZ UDPゴシック" panose="020B0400000000000000" pitchFamily="50" charset="-128"/>
              </a:rPr>
              <a:t>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令和６</a:t>
            </a:r>
            <a:r>
              <a:rPr lang="ja-JP" altLang="en-US" sz="1200" dirty="0">
                <a:solidFill>
                  <a:schemeClr val="tx1"/>
                </a:solidFill>
                <a:latin typeface="BIZ UDPゴシック" panose="020B0400000000000000" pitchFamily="50" charset="-128"/>
                <a:ea typeface="BIZ UDPゴシック" panose="020B0400000000000000" pitchFamily="50" charset="-128"/>
              </a:rPr>
              <a:t>年度～　 国補助と併用を可能とする制度への拡充</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800"/>
              </a:lnSpc>
              <a:spcAft>
                <a:spcPts val="975"/>
              </a:spcAft>
            </a:pP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b="1" dirty="0">
                <a:solidFill>
                  <a:schemeClr val="tx1"/>
                </a:solidFill>
                <a:latin typeface="BIZ UDPゴシック" panose="020B0400000000000000" pitchFamily="50" charset="-128"/>
                <a:ea typeface="BIZ UDPゴシック" panose="020B0400000000000000" pitchFamily="50" charset="-128"/>
              </a:rPr>
              <a:t>吹田市</a:t>
            </a:r>
            <a:r>
              <a:rPr lang="ja-JP" altLang="en-US" sz="1200" dirty="0">
                <a:solidFill>
                  <a:schemeClr val="tx1"/>
                </a:solidFill>
                <a:latin typeface="BIZ UDPゴシック" panose="020B0400000000000000" pitchFamily="50" charset="-128"/>
                <a:ea typeface="BIZ UDPゴシック" panose="020B0400000000000000" pitchFamily="50" charset="-128"/>
              </a:rPr>
              <a:t>（事業期間</a:t>
            </a:r>
            <a:r>
              <a:rPr lang="ja-JP" altLang="en-US" sz="1200" dirty="0">
                <a:latin typeface="BIZ UDPゴシック" panose="020B0400000000000000" pitchFamily="50" charset="-128"/>
                <a:ea typeface="BIZ UDPゴシック" panose="020B0400000000000000" pitchFamily="50" charset="-128"/>
              </a:rPr>
              <a:t>令和６</a:t>
            </a:r>
            <a:r>
              <a:rPr lang="ja-JP" altLang="en-US" sz="1200" dirty="0">
                <a:solidFill>
                  <a:schemeClr val="tx1"/>
                </a:solidFill>
                <a:latin typeface="BIZ UDPゴシック" panose="020B0400000000000000" pitchFamily="50" charset="-128"/>
                <a:ea typeface="BIZ UDPゴシック" panose="020B0400000000000000" pitchFamily="50" charset="-128"/>
              </a:rPr>
              <a:t>年度）</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補助上限額：</a:t>
            </a:r>
            <a:r>
              <a:rPr lang="en-US" altLang="ja-JP" sz="1200" dirty="0">
                <a:solidFill>
                  <a:schemeClr val="tx1"/>
                </a:solidFill>
                <a:latin typeface="BIZ UDPゴシック" panose="020B0400000000000000" pitchFamily="50" charset="-128"/>
                <a:ea typeface="BIZ UDPゴシック" panose="020B0400000000000000" pitchFamily="50" charset="-128"/>
              </a:rPr>
              <a:t>30</a:t>
            </a:r>
            <a:r>
              <a:rPr lang="ja-JP" altLang="en-US" sz="1200" dirty="0">
                <a:solidFill>
                  <a:schemeClr val="tx1"/>
                </a:solidFill>
                <a:latin typeface="BIZ UDPゴシック" panose="020B0400000000000000" pitchFamily="50" charset="-128"/>
                <a:ea typeface="BIZ UDPゴシック" panose="020B0400000000000000" pitchFamily="50" charset="-128"/>
              </a:rPr>
              <a:t>万円／台</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263525">
              <a:lnSpc>
                <a:spcPts val="1000"/>
              </a:lnSpc>
              <a:spcAft>
                <a:spcPts val="975"/>
              </a:spcAft>
            </a:pPr>
            <a:r>
              <a:rPr lang="ja-JP" altLang="en-US" sz="1200" dirty="0">
                <a:solidFill>
                  <a:schemeClr val="tx1"/>
                </a:solidFill>
                <a:latin typeface="BIZ UDPゴシック" panose="020B0400000000000000" pitchFamily="50" charset="-128"/>
                <a:ea typeface="BIZ UDPゴシック" panose="020B0400000000000000" pitchFamily="50" charset="-128"/>
              </a:rPr>
              <a:t>　   国・府補助と併用可能な制度を新設</a:t>
            </a:r>
            <a:endParaRPr kumimoji="1" lang="en-US" altLang="ja-JP" sz="1200" dirty="0">
              <a:latin typeface="BIZ UDPゴシック" panose="020B0400000000000000" pitchFamily="50" charset="-128"/>
              <a:ea typeface="BIZ UDPゴシック" panose="020B0400000000000000" pitchFamily="50" charset="-128"/>
            </a:endParaRPr>
          </a:p>
        </p:txBody>
      </p:sp>
      <p:graphicFrame>
        <p:nvGraphicFramePr>
          <p:cNvPr id="31" name="表 30">
            <a:extLst>
              <a:ext uri="{FF2B5EF4-FFF2-40B4-BE49-F238E27FC236}">
                <a16:creationId xmlns:a16="http://schemas.microsoft.com/office/drawing/2014/main" id="{638EE7AC-3F52-4D17-8019-52CAA81A8656}"/>
              </a:ext>
            </a:extLst>
          </p:cNvPr>
          <p:cNvGraphicFramePr>
            <a:graphicFrameLocks noGrp="1"/>
          </p:cNvGraphicFramePr>
          <p:nvPr>
            <p:extLst>
              <p:ext uri="{D42A27DB-BD31-4B8C-83A1-F6EECF244321}">
                <p14:modId xmlns:p14="http://schemas.microsoft.com/office/powerpoint/2010/main" val="1718602089"/>
              </p:ext>
            </p:extLst>
          </p:nvPr>
        </p:nvGraphicFramePr>
        <p:xfrm>
          <a:off x="3498891" y="6322368"/>
          <a:ext cx="2995383" cy="457200"/>
        </p:xfrm>
        <a:graphic>
          <a:graphicData uri="http://schemas.openxmlformats.org/drawingml/2006/table">
            <a:tbl>
              <a:tblPr firstRow="1" bandRow="1">
                <a:tableStyleId>{7DF18680-E054-41AD-8BC1-D1AEF772440D}</a:tableStyleId>
              </a:tblPr>
              <a:tblGrid>
                <a:gridCol w="1497691">
                  <a:extLst>
                    <a:ext uri="{9D8B030D-6E8A-4147-A177-3AD203B41FA5}">
                      <a16:colId xmlns:a16="http://schemas.microsoft.com/office/drawing/2014/main" val="3821913583"/>
                    </a:ext>
                  </a:extLst>
                </a:gridCol>
                <a:gridCol w="748846">
                  <a:extLst>
                    <a:ext uri="{9D8B030D-6E8A-4147-A177-3AD203B41FA5}">
                      <a16:colId xmlns:a16="http://schemas.microsoft.com/office/drawing/2014/main" val="2117105469"/>
                    </a:ext>
                  </a:extLst>
                </a:gridCol>
                <a:gridCol w="748846">
                  <a:extLst>
                    <a:ext uri="{9D8B030D-6E8A-4147-A177-3AD203B41FA5}">
                      <a16:colId xmlns:a16="http://schemas.microsoft.com/office/drawing/2014/main" val="123412033"/>
                    </a:ext>
                  </a:extLst>
                </a:gridCol>
              </a:tblGrid>
              <a:tr h="269819">
                <a:tc>
                  <a:txBody>
                    <a:bodyPr/>
                    <a:lstStyle/>
                    <a:p>
                      <a:pPr algn="ctr"/>
                      <a:r>
                        <a:rPr kumimoji="1" lang="ja-JP" altLang="en-US" sz="900" dirty="0">
                          <a:latin typeface="BIZ UDPゴシック" panose="020B0400000000000000" pitchFamily="50" charset="-128"/>
                          <a:ea typeface="BIZ UDPゴシック" panose="020B0400000000000000" pitchFamily="50" charset="-128"/>
                        </a:rPr>
                        <a:t>国による補助</a:t>
                      </a:r>
                      <a:endParaRPr kumimoji="1" lang="en-US" altLang="ja-JP" sz="900"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60</a:t>
                      </a:r>
                      <a:r>
                        <a:rPr kumimoji="1" lang="ja-JP" altLang="en-US" sz="900" b="1" dirty="0">
                          <a:latin typeface="BIZ UDPゴシック" panose="020B0400000000000000" pitchFamily="50" charset="-128"/>
                          <a:ea typeface="BIZ UDPゴシック" panose="020B0400000000000000" pitchFamily="50" charset="-128"/>
                        </a:rPr>
                        <a:t>万円</a:t>
                      </a:r>
                      <a:endParaRPr kumimoji="1" lang="ja-JP" altLang="en-US" sz="9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a:latin typeface="BIZ UDPゴシック" panose="020B0400000000000000" pitchFamily="50" charset="-128"/>
                          <a:ea typeface="BIZ UDPゴシック" panose="020B0400000000000000" pitchFamily="50" charset="-128"/>
                        </a:rPr>
                        <a:t>府による</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補助</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市による</a:t>
                      </a:r>
                      <a:endParaRPr kumimoji="1" lang="en-US" altLang="ja-JP" sz="800" b="1" strike="noStrike"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補助</a:t>
                      </a:r>
                      <a:endParaRPr kumimoji="1" lang="en-US" altLang="ja-JP" sz="800" b="1" strike="noStrike" dirty="0">
                        <a:solidFill>
                          <a:schemeClr val="bg1"/>
                        </a:solidFill>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800" b="1" strike="noStrike" dirty="0">
                          <a:solidFill>
                            <a:schemeClr val="bg1"/>
                          </a:solidFill>
                          <a:latin typeface="BIZ UDPゴシック" panose="020B0400000000000000" pitchFamily="50" charset="-128"/>
                          <a:ea typeface="BIZ UDPゴシック" panose="020B0400000000000000" pitchFamily="50" charset="-128"/>
                        </a:rPr>
                        <a:t>３０万円</a:t>
                      </a:r>
                      <a:endParaRPr kumimoji="1" lang="ja-JP" altLang="en-US" sz="800" strike="noStrike"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3779"/>
                  </a:ext>
                </a:extLst>
              </a:tr>
            </a:tbl>
          </a:graphicData>
        </a:graphic>
      </p:graphicFrame>
      <p:sp>
        <p:nvSpPr>
          <p:cNvPr id="32" name="テキスト ボックス 31">
            <a:extLst>
              <a:ext uri="{FF2B5EF4-FFF2-40B4-BE49-F238E27FC236}">
                <a16:creationId xmlns:a16="http://schemas.microsoft.com/office/drawing/2014/main" id="{1B0F993F-F087-479F-94E0-7BAE1C011051}"/>
              </a:ext>
            </a:extLst>
          </p:cNvPr>
          <p:cNvSpPr txBox="1"/>
          <p:nvPr/>
        </p:nvSpPr>
        <p:spPr>
          <a:xfrm>
            <a:off x="3631679" y="6739260"/>
            <a:ext cx="2862595" cy="246221"/>
          </a:xfrm>
          <a:prstGeom prst="rect">
            <a:avLst/>
          </a:prstGeom>
          <a:noFill/>
        </p:spPr>
        <p:txBody>
          <a:bodyPr wrap="square" rtlCol="0">
            <a:spAutoFit/>
          </a:bodyPr>
          <a:lstStyle/>
          <a:p>
            <a:r>
              <a:rPr lang="ja-JP" altLang="en-US" sz="1000" u="sng" dirty="0">
                <a:latin typeface="BIZ UDPゴシック" panose="020B0400000000000000" pitchFamily="50" charset="-128"/>
                <a:ea typeface="BIZ UDPゴシック" panose="020B0400000000000000" pitchFamily="50" charset="-128"/>
              </a:rPr>
              <a:t>最大</a:t>
            </a:r>
            <a:r>
              <a:rPr lang="en-US" altLang="ja-JP" sz="1000" u="sng" dirty="0">
                <a:latin typeface="BIZ UDPゴシック" panose="020B0400000000000000" pitchFamily="50" charset="-128"/>
                <a:ea typeface="BIZ UDPゴシック" panose="020B0400000000000000" pitchFamily="50" charset="-128"/>
              </a:rPr>
              <a:t>120</a:t>
            </a:r>
            <a:r>
              <a:rPr lang="ja-JP" altLang="en-US" sz="1000" u="sng" dirty="0">
                <a:latin typeface="BIZ UDPゴシック" panose="020B0400000000000000" pitchFamily="50" charset="-128"/>
                <a:ea typeface="BIZ UDPゴシック" panose="020B0400000000000000" pitchFamily="50" charset="-128"/>
              </a:rPr>
              <a:t>万円／台の補助が可能</a:t>
            </a:r>
            <a:r>
              <a:rPr lang="ja-JP" altLang="en-US" sz="800" u="sng" dirty="0">
                <a:latin typeface="BIZ UDPゴシック" panose="020B0400000000000000" pitchFamily="50" charset="-128"/>
                <a:ea typeface="BIZ UDPゴシック" panose="020B0400000000000000" pitchFamily="50" charset="-128"/>
              </a:rPr>
              <a:t>（大阪市・吹田市）</a:t>
            </a:r>
            <a:endParaRPr kumimoji="1" lang="ja-JP" altLang="en-US" sz="800" u="sng" dirty="0">
              <a:latin typeface="BIZ UDPゴシック" panose="020B0400000000000000" pitchFamily="50" charset="-128"/>
              <a:ea typeface="BIZ UDPゴシック" panose="020B0400000000000000" pitchFamily="50" charset="-128"/>
            </a:endParaRPr>
          </a:p>
        </p:txBody>
      </p:sp>
      <p:grpSp>
        <p:nvGrpSpPr>
          <p:cNvPr id="33" name="グループ化 32">
            <a:extLst>
              <a:ext uri="{FF2B5EF4-FFF2-40B4-BE49-F238E27FC236}">
                <a16:creationId xmlns:a16="http://schemas.microsoft.com/office/drawing/2014/main" id="{4D1C0D8D-BBB7-4C70-92EB-AD5D305CCC4D}"/>
              </a:ext>
            </a:extLst>
          </p:cNvPr>
          <p:cNvGrpSpPr/>
          <p:nvPr/>
        </p:nvGrpSpPr>
        <p:grpSpPr>
          <a:xfrm>
            <a:off x="6679212" y="3336905"/>
            <a:ext cx="2845037" cy="3227438"/>
            <a:chOff x="7064423" y="2957715"/>
            <a:chExt cx="2532596" cy="3012847"/>
          </a:xfrm>
        </p:grpSpPr>
        <p:pic>
          <p:nvPicPr>
            <p:cNvPr id="34" name="図 33">
              <a:extLst>
                <a:ext uri="{FF2B5EF4-FFF2-40B4-BE49-F238E27FC236}">
                  <a16:creationId xmlns:a16="http://schemas.microsoft.com/office/drawing/2014/main" id="{75DAE51D-27F2-404F-AA9C-355AAB3F43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423" y="2957715"/>
              <a:ext cx="2532595" cy="1357950"/>
            </a:xfrm>
            <a:prstGeom prst="rect">
              <a:avLst/>
            </a:prstGeom>
          </p:spPr>
        </p:pic>
        <p:sp>
          <p:nvSpPr>
            <p:cNvPr id="36" name="テキスト ボックス 8">
              <a:extLst>
                <a:ext uri="{FF2B5EF4-FFF2-40B4-BE49-F238E27FC236}">
                  <a16:creationId xmlns:a16="http://schemas.microsoft.com/office/drawing/2014/main" id="{CB7A2A05-EB11-4CB6-8FC8-79511A6237C4}"/>
                </a:ext>
              </a:extLst>
            </p:cNvPr>
            <p:cNvSpPr txBox="1">
              <a:spLocks noChangeArrowheads="1"/>
            </p:cNvSpPr>
            <p:nvPr/>
          </p:nvSpPr>
          <p:spPr bwMode="auto">
            <a:xfrm>
              <a:off x="7153856" y="5783809"/>
              <a:ext cx="2287962" cy="1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37" name="図 36">
              <a:extLst>
                <a:ext uri="{FF2B5EF4-FFF2-40B4-BE49-F238E27FC236}">
                  <a16:creationId xmlns:a16="http://schemas.microsoft.com/office/drawing/2014/main" id="{29E89BD2-78FA-4F08-9A67-F139910DD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3856" y="4443303"/>
              <a:ext cx="2443163" cy="1285876"/>
            </a:xfrm>
            <a:prstGeom prst="rect">
              <a:avLst/>
            </a:prstGeom>
          </p:spPr>
        </p:pic>
      </p:grpSp>
      <p:sp>
        <p:nvSpPr>
          <p:cNvPr id="3" name="スライド番号プレースホルダー 2">
            <a:extLst>
              <a:ext uri="{FF2B5EF4-FFF2-40B4-BE49-F238E27FC236}">
                <a16:creationId xmlns:a16="http://schemas.microsoft.com/office/drawing/2014/main" id="{50B81E6C-926B-4A53-9104-A961F07623B9}"/>
              </a:ext>
            </a:extLst>
          </p:cNvPr>
          <p:cNvSpPr>
            <a:spLocks noGrp="1"/>
          </p:cNvSpPr>
          <p:nvPr>
            <p:ph type="sldNum" sz="quarter" idx="12"/>
          </p:nvPr>
        </p:nvSpPr>
        <p:spPr/>
        <p:txBody>
          <a:bodyPr/>
          <a:lstStyle/>
          <a:p>
            <a:fld id="{29F2EF1E-626E-4657-9017-205445D3C8E1}" type="slidenum">
              <a:rPr kumimoji="1" lang="ja-JP" altLang="en-US" smtClean="0"/>
              <a:t>88</a:t>
            </a:fld>
            <a:endParaRPr kumimoji="1" lang="ja-JP" altLang="en-US" dirty="0"/>
          </a:p>
        </p:txBody>
      </p:sp>
      <p:sp>
        <p:nvSpPr>
          <p:cNvPr id="16" name="楕円 15">
            <a:extLst>
              <a:ext uri="{FF2B5EF4-FFF2-40B4-BE49-F238E27FC236}">
                <a16:creationId xmlns:a16="http://schemas.microsoft.com/office/drawing/2014/main" id="{0A98BD96-F1DF-40D9-9D5A-DA9DC453CBA1}"/>
              </a:ext>
            </a:extLst>
          </p:cNvPr>
          <p:cNvSpPr/>
          <p:nvPr/>
        </p:nvSpPr>
        <p:spPr>
          <a:xfrm>
            <a:off x="180309" y="891835"/>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9222889C-1724-4FD7-8299-4218C2ACEBA4}"/>
              </a:ext>
            </a:extLst>
          </p:cNvPr>
          <p:cNvSpPr/>
          <p:nvPr/>
        </p:nvSpPr>
        <p:spPr>
          <a:xfrm>
            <a:off x="180309" y="274864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Tree>
    <p:extLst>
      <p:ext uri="{BB962C8B-B14F-4D97-AF65-F5344CB8AC3E}">
        <p14:creationId xmlns:p14="http://schemas.microsoft.com/office/powerpoint/2010/main" val="3930825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③　</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おもてなし</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235720" y="682456"/>
            <a:ext cx="268481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235720" y="435453"/>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□大阪まちボランティアの実施</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E428EDFD-E293-49AA-9BA5-609BC2A87028}"/>
              </a:ext>
            </a:extLst>
          </p:cNvPr>
          <p:cNvSpPr/>
          <p:nvPr/>
        </p:nvSpPr>
        <p:spPr>
          <a:xfrm>
            <a:off x="397785" y="1365772"/>
            <a:ext cx="9285054" cy="1239750"/>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・博覧会協会と連携し、</a:t>
            </a:r>
            <a:r>
              <a:rPr lang="ja-JP" altLang="en-US" sz="1400" b="0" dirty="0">
                <a:solidFill>
                  <a:schemeClr val="tx1"/>
                </a:solidFill>
                <a:latin typeface="BIZ UDPゴシック" panose="020B0400000000000000" pitchFamily="50" charset="-128"/>
                <a:ea typeface="BIZ UDPゴシック" panose="020B0400000000000000" pitchFamily="50" charset="-128"/>
              </a:rPr>
              <a:t>国内外から万博会場や大阪、関西に訪れる人たちに対し、「万博の顔」として、主要駅や空港等での歓迎や万博情報などの案内、大阪ヘルスケアパビリオンでの来館者サポートなどの活動を実施することで、来訪者の利便性・満足度向上に寄与</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・大阪府内にボランティア文化の機運が醸成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（当該機運を一過性のものとせず、万博のレガシーとして今後に生かす）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8A29C11-A9E0-4EFA-B61A-1FD408C2973F}"/>
              </a:ext>
            </a:extLst>
          </p:cNvPr>
          <p:cNvSpPr txBox="1"/>
          <p:nvPr/>
        </p:nvSpPr>
        <p:spPr>
          <a:xfrm>
            <a:off x="322352" y="3439873"/>
            <a:ext cx="7288801" cy="3323987"/>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▶府内の主要駅・空港、万博会場内の大阪ヘルスケアパビリオンで活動を実施</a:t>
            </a:r>
            <a:endParaRPr lang="en-US" altLang="ja-JP" sz="1200" dirty="0">
              <a:latin typeface="BIZ UDゴシック" panose="020B0400000000000000" pitchFamily="49" charset="-128"/>
              <a:ea typeface="BIZ UDゴシック" panose="020B0400000000000000" pitchFamily="49"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13</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184</a:t>
            </a:r>
            <a:r>
              <a:rPr kumimoji="1" lang="ja-JP" altLang="en-US" sz="1200" dirty="0">
                <a:latin typeface="BIZ UDPゴシック" panose="020B0400000000000000" pitchFamily="50" charset="-128"/>
                <a:ea typeface="BIZ UDPゴシック" panose="020B0400000000000000" pitchFamily="50" charset="-128"/>
              </a:rPr>
              <a:t>日間）</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活動内容：・主要駅・空港等における万博・交通・観光情報の案内</a:t>
            </a:r>
          </a:p>
          <a:p>
            <a:pPr marL="1160463" indent="-1160463"/>
            <a:r>
              <a:rPr kumimoji="1" lang="ja-JP" altLang="en-US" sz="1200" dirty="0">
                <a:latin typeface="BIZ UDPゴシック" panose="020B0400000000000000" pitchFamily="50" charset="-128"/>
                <a:ea typeface="BIZ UDPゴシック" panose="020B0400000000000000" pitchFamily="50" charset="-128"/>
              </a:rPr>
              <a:t>　　　　　　　　　・大阪ヘルスケアパビリオンにおける来館者の案内や体験コンテンツ等の補助</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活動場所：大阪国際空港、関西国際空港、新大阪駅、大阪駅、中之島駅、</a:t>
            </a:r>
            <a:endParaRPr kumimoji="1" lang="en-US" altLang="ja-JP" sz="1200" dirty="0">
              <a:latin typeface="BIZ UDPゴシック" panose="020B0400000000000000" pitchFamily="50" charset="-128"/>
              <a:ea typeface="BIZ UDPゴシック" panose="020B0400000000000000" pitchFamily="50" charset="-128"/>
            </a:endParaRPr>
          </a:p>
          <a:p>
            <a:pPr marL="1074738" indent="-1074738"/>
            <a:r>
              <a:rPr kumimoji="1" lang="ja-JP" altLang="en-US" sz="1200" dirty="0">
                <a:latin typeface="BIZ UDPゴシック" panose="020B0400000000000000" pitchFamily="50" charset="-128"/>
                <a:ea typeface="BIZ UDPゴシック" panose="020B0400000000000000" pitchFamily="50" charset="-128"/>
              </a:rPr>
              <a:t>　　　　　　　　　北浜駅・淀屋橋駅、なんば駅、天王寺駅、大阪ヘルスケアパビリオン</a:t>
            </a:r>
          </a:p>
          <a:p>
            <a:pPr marL="93663" indent="-93663"/>
            <a:r>
              <a:rPr kumimoji="1" lang="ja-JP" altLang="en-US" sz="1200" dirty="0">
                <a:latin typeface="BIZ UDPゴシック" panose="020B0400000000000000" pitchFamily="50" charset="-128"/>
                <a:ea typeface="BIZ UDPゴシック" panose="020B0400000000000000" pitchFamily="50" charset="-128"/>
              </a:rPr>
              <a:t>　　活動人数：</a:t>
            </a:r>
            <a:r>
              <a:rPr kumimoji="1" lang="en-US" altLang="ja-JP" sz="1200" dirty="0">
                <a:latin typeface="BIZ UDPゴシック" panose="020B0400000000000000" pitchFamily="50" charset="-128"/>
                <a:ea typeface="BIZ UDPゴシック" panose="020B0400000000000000" pitchFamily="50" charset="-128"/>
              </a:rPr>
              <a:t>10,955</a:t>
            </a:r>
            <a:r>
              <a:rPr kumimoji="1" lang="ja-JP" altLang="en-US" sz="1200" dirty="0">
                <a:latin typeface="BIZ UDPゴシック" panose="020B0400000000000000" pitchFamily="50" charset="-128"/>
                <a:ea typeface="BIZ UDPゴシック" panose="020B0400000000000000" pitchFamily="50" charset="-128"/>
              </a:rPr>
              <a:t>人　</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r>
              <a:rPr kumimoji="1" lang="ja-JP" altLang="en-US" sz="1200" dirty="0">
                <a:latin typeface="BIZ UDPゴシック" panose="020B0400000000000000" pitchFamily="50" charset="-128"/>
                <a:ea typeface="BIZ UDPゴシック" panose="020B0400000000000000" pitchFamily="50" charset="-128"/>
              </a:rPr>
              <a:t>　　　　　　　　　　（延べ７６，５８６</a:t>
            </a:r>
            <a:r>
              <a:rPr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人：</a:t>
            </a:r>
            <a:r>
              <a:rPr lang="ja-JP" altLang="en-US" sz="1200" dirty="0">
                <a:latin typeface="BIZ UDPゴシック" panose="020B0400000000000000" pitchFamily="50" charset="-128"/>
                <a:ea typeface="BIZ UDPゴシック" panose="020B0400000000000000" pitchFamily="50" charset="-128"/>
              </a:rPr>
              <a:t>主要駅・空港 </a:t>
            </a:r>
            <a:r>
              <a:rPr lang="en-US" altLang="ja-JP" sz="1200" dirty="0">
                <a:latin typeface="BIZ UDPゴシック" panose="020B0400000000000000" pitchFamily="50" charset="-128"/>
                <a:ea typeface="BIZ UDPゴシック" panose="020B0400000000000000" pitchFamily="50" charset="-128"/>
              </a:rPr>
              <a:t>63,620</a:t>
            </a:r>
            <a:r>
              <a:rPr lang="ja-JP" altLang="en-US" sz="1200" dirty="0">
                <a:latin typeface="BIZ UDPゴシック" panose="020B0400000000000000" pitchFamily="50" charset="-128"/>
                <a:ea typeface="BIZ UDPゴシック" panose="020B0400000000000000" pitchFamily="50" charset="-128"/>
              </a:rPr>
              <a:t>人　大阪ヘルスケアパビリオン</a:t>
            </a:r>
            <a:r>
              <a:rPr lang="en-US" altLang="ja-JP" sz="1200" dirty="0">
                <a:latin typeface="BIZ UDPゴシック" panose="020B0400000000000000" pitchFamily="50" charset="-128"/>
                <a:ea typeface="BIZ UDPゴシック" panose="020B0400000000000000" pitchFamily="50" charset="-128"/>
              </a:rPr>
              <a:t> 12,966</a:t>
            </a:r>
            <a:r>
              <a:rPr lang="ja-JP" altLang="en-US" sz="1200" dirty="0">
                <a:latin typeface="BIZ UDPゴシック" panose="020B0400000000000000" pitchFamily="50" charset="-128"/>
                <a:ea typeface="BIZ UDPゴシック" panose="020B0400000000000000" pitchFamily="50" charset="-128"/>
              </a:rPr>
              <a:t>人）</a:t>
            </a:r>
          </a:p>
          <a:p>
            <a:pPr marL="93663" indent="-93663"/>
            <a:r>
              <a:rPr lang="ja-JP" altLang="en-US" sz="1200" dirty="0">
                <a:latin typeface="BIZ UDPゴシック" panose="020B0400000000000000" pitchFamily="50" charset="-128"/>
                <a:ea typeface="BIZ UDPゴシック" panose="020B0400000000000000" pitchFamily="50" charset="-128"/>
              </a:rPr>
              <a:t>　　駅・空港での問い合わせ対応件数　</a:t>
            </a:r>
            <a:r>
              <a:rPr kumimoji="1" lang="en-US" altLang="ja-JP" sz="1200" dirty="0">
                <a:latin typeface="BIZ UDPゴシック" panose="020B0400000000000000" pitchFamily="50" charset="-128"/>
                <a:ea typeface="BIZ UDPゴシック" panose="020B0400000000000000" pitchFamily="50" charset="-128"/>
              </a:rPr>
              <a:t> 352,547</a:t>
            </a:r>
            <a:r>
              <a:rPr kumimoji="1" lang="ja-JP" altLang="en-US" sz="1200" dirty="0">
                <a:latin typeface="BIZ UDPゴシック" panose="020B0400000000000000" pitchFamily="50" charset="-128"/>
                <a:ea typeface="BIZ UDPゴシック" panose="020B0400000000000000" pitchFamily="50" charset="-128"/>
              </a:rPr>
              <a:t>件</a:t>
            </a:r>
            <a:endParaRPr kumimoji="1" lang="en-US" altLang="ja-JP" sz="1200" dirty="0">
              <a:latin typeface="BIZ UDPゴシック" panose="020B0400000000000000" pitchFamily="50" charset="-128"/>
              <a:ea typeface="BIZ UDPゴシック" panose="020B0400000000000000" pitchFamily="50" charset="-128"/>
            </a:endParaRPr>
          </a:p>
          <a:p>
            <a:pPr marL="93663" indent="-93663"/>
            <a:endParaRPr lang="en-US" altLang="ja-JP" sz="1400" b="1" dirty="0">
              <a:latin typeface="BIZ UDゴシック" panose="020B0400000000000000" pitchFamily="49" charset="-128"/>
              <a:ea typeface="BIZ UDゴシック" panose="020B0400000000000000" pitchFamily="49" charset="-128"/>
            </a:endParaRPr>
          </a:p>
          <a:p>
            <a:pPr marL="93663" indent="-93663"/>
            <a:r>
              <a:rPr lang="ja-JP" altLang="en-US" sz="1400" b="1" dirty="0">
                <a:latin typeface="BIZ UDゴシック" panose="020B0400000000000000" pitchFamily="49" charset="-128"/>
                <a:ea typeface="BIZ UDゴシック" panose="020B0400000000000000" pitchFamily="49" charset="-128"/>
              </a:rPr>
              <a:t>▶活動の促進につながるよう交流プログラム等を実施</a:t>
            </a:r>
            <a:endParaRPr lang="en-US" altLang="ja-JP" sz="1400" b="1" dirty="0">
              <a:latin typeface="BIZ UDゴシック" panose="020B0400000000000000" pitchFamily="49" charset="-128"/>
              <a:ea typeface="BIZ UDゴシック" panose="020B0400000000000000" pitchFamily="49" charset="-128"/>
            </a:endParaRPr>
          </a:p>
          <a:p>
            <a:pPr marL="263525" indent="-182563"/>
            <a:r>
              <a:rPr lang="ja-JP" altLang="en-US" sz="1200" b="1"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堺筋本町に設置したボランティアセンター内に、ボランティア同士が交流できる交流スペースを用意</a:t>
            </a:r>
            <a:endParaRPr lang="en-US" altLang="ja-JP" sz="1200" dirty="0">
              <a:latin typeface="BIZ UDゴシック" panose="020B0400000000000000" pitchFamily="49" charset="-128"/>
              <a:ea typeface="BIZ UDゴシック" panose="020B0400000000000000" pitchFamily="49" charset="-128"/>
            </a:endParaRPr>
          </a:p>
          <a:p>
            <a:pPr marL="263525" indent="-182563"/>
            <a:r>
              <a:rPr lang="ja-JP" altLang="en-US" sz="1200" dirty="0">
                <a:latin typeface="BIZ UDゴシック" panose="020B0400000000000000" pitchFamily="49" charset="-128"/>
                <a:ea typeface="BIZ UDゴシック" panose="020B0400000000000000" pitchFamily="49" charset="-128"/>
              </a:rPr>
              <a:t>・交流機会の創出のため、様々なテーマを設定したワークショップや意見交換会等を交流プログラムとして開催</a:t>
            </a:r>
            <a:endParaRPr lang="en-US" altLang="ja-JP" sz="1200" dirty="0">
              <a:latin typeface="BIZ UDゴシック" panose="020B0400000000000000" pitchFamily="49" charset="-128"/>
              <a:ea typeface="BIZ UDゴシック" panose="020B0400000000000000" pitchFamily="49" charset="-128"/>
            </a:endParaRPr>
          </a:p>
          <a:p>
            <a:pPr marL="263525" indent="-182563"/>
            <a:r>
              <a:rPr lang="ja-JP" altLang="en-US" sz="1200" dirty="0">
                <a:latin typeface="BIZ UDゴシック" panose="020B0400000000000000" pitchFamily="49" charset="-128"/>
                <a:ea typeface="BIZ UDゴシック" panose="020B0400000000000000" pitchFamily="49" charset="-128"/>
              </a:rPr>
              <a:t>・ボランティア団体等に集まっていただき会期後に向けたボランティア活動等の情報発信イベントも</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実施</a:t>
            </a:r>
            <a:endParaRPr lang="en-US" altLang="ja-JP" sz="1200" b="1" dirty="0">
              <a:latin typeface="BIZ UDゴシック" panose="020B0400000000000000" pitchFamily="49" charset="-128"/>
              <a:ea typeface="BIZ UDゴシック" panose="020B0400000000000000" pitchFamily="49" charset="-128"/>
            </a:endParaRPr>
          </a:p>
          <a:p>
            <a:pPr marL="177800" indent="-177800"/>
            <a:endParaRPr lang="en-US" altLang="zh-CN" sz="12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4AF6EFC-24FA-473A-80AD-DA092FA846E4}"/>
              </a:ext>
            </a:extLst>
          </p:cNvPr>
          <p:cNvSpPr>
            <a:spLocks noGrp="1"/>
          </p:cNvSpPr>
          <p:nvPr>
            <p:ph type="sldNum" sz="quarter" idx="12"/>
          </p:nvPr>
        </p:nvSpPr>
        <p:spPr/>
        <p:txBody>
          <a:bodyPr/>
          <a:lstStyle/>
          <a:p>
            <a:fld id="{29F2EF1E-626E-4657-9017-205445D3C8E1}" type="slidenum">
              <a:rPr kumimoji="1" lang="ja-JP" altLang="en-US" smtClean="0"/>
              <a:t>89</a:t>
            </a:fld>
            <a:endParaRPr kumimoji="1" lang="ja-JP" altLang="en-US" dirty="0"/>
          </a:p>
        </p:txBody>
      </p:sp>
      <p:pic>
        <p:nvPicPr>
          <p:cNvPr id="46" name="図 45">
            <a:extLst>
              <a:ext uri="{FF2B5EF4-FFF2-40B4-BE49-F238E27FC236}">
                <a16:creationId xmlns:a16="http://schemas.microsoft.com/office/drawing/2014/main" id="{BA02DBE8-C1D9-4257-BBE2-94EEA3FC18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662883" y="2724803"/>
            <a:ext cx="1990532" cy="1119675"/>
          </a:xfrm>
          <a:prstGeom prst="rect">
            <a:avLst/>
          </a:prstGeom>
        </p:spPr>
      </p:pic>
      <p:sp>
        <p:nvSpPr>
          <p:cNvPr id="47" name="テキスト ボックス 46">
            <a:extLst>
              <a:ext uri="{FF2B5EF4-FFF2-40B4-BE49-F238E27FC236}">
                <a16:creationId xmlns:a16="http://schemas.microsoft.com/office/drawing/2014/main" id="{FD592CD8-A8F3-4331-9D98-9E914C75A81B}"/>
              </a:ext>
            </a:extLst>
          </p:cNvPr>
          <p:cNvSpPr txBox="1"/>
          <p:nvPr/>
        </p:nvSpPr>
        <p:spPr>
          <a:xfrm>
            <a:off x="7686839" y="3803751"/>
            <a:ext cx="1990531" cy="246221"/>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関西国際空港での活動の様子</a:t>
            </a:r>
          </a:p>
        </p:txBody>
      </p:sp>
      <p:sp>
        <p:nvSpPr>
          <p:cNvPr id="16" name="楕円 15">
            <a:extLst>
              <a:ext uri="{FF2B5EF4-FFF2-40B4-BE49-F238E27FC236}">
                <a16:creationId xmlns:a16="http://schemas.microsoft.com/office/drawing/2014/main" id="{EDD9B43F-E9C4-4767-B9A3-F9C834967D1D}"/>
              </a:ext>
            </a:extLst>
          </p:cNvPr>
          <p:cNvSpPr/>
          <p:nvPr/>
        </p:nvSpPr>
        <p:spPr>
          <a:xfrm>
            <a:off x="180309" y="85227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7" name="楕円 16">
            <a:extLst>
              <a:ext uri="{FF2B5EF4-FFF2-40B4-BE49-F238E27FC236}">
                <a16:creationId xmlns:a16="http://schemas.microsoft.com/office/drawing/2014/main" id="{765347CE-BEAA-4D4E-8AA2-945EC44A4380}"/>
              </a:ext>
            </a:extLst>
          </p:cNvPr>
          <p:cNvSpPr/>
          <p:nvPr/>
        </p:nvSpPr>
        <p:spPr>
          <a:xfrm>
            <a:off x="180309" y="2857137"/>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テキスト ボックス 17">
            <a:extLst>
              <a:ext uri="{FF2B5EF4-FFF2-40B4-BE49-F238E27FC236}">
                <a16:creationId xmlns:a16="http://schemas.microsoft.com/office/drawing/2014/main" id="{0BF1A819-9881-4127-ACA4-ED59CCA526ED}"/>
              </a:ext>
            </a:extLst>
          </p:cNvPr>
          <p:cNvSpPr txBox="1"/>
          <p:nvPr/>
        </p:nvSpPr>
        <p:spPr>
          <a:xfrm>
            <a:off x="7793370" y="6733535"/>
            <a:ext cx="1777467" cy="252108"/>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交流プログラム参加の様子</a:t>
            </a:r>
          </a:p>
        </p:txBody>
      </p:sp>
      <p:pic>
        <p:nvPicPr>
          <p:cNvPr id="19" name="図 18">
            <a:extLst>
              <a:ext uri="{FF2B5EF4-FFF2-40B4-BE49-F238E27FC236}">
                <a16:creationId xmlns:a16="http://schemas.microsoft.com/office/drawing/2014/main" id="{EC40B989-BC80-47EC-9810-E43AEE2662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62883" y="4049972"/>
            <a:ext cx="1990531" cy="1245720"/>
          </a:xfrm>
          <a:prstGeom prst="rect">
            <a:avLst/>
          </a:prstGeom>
        </p:spPr>
      </p:pic>
      <p:sp>
        <p:nvSpPr>
          <p:cNvPr id="21" name="テキスト ボックス 20">
            <a:extLst>
              <a:ext uri="{FF2B5EF4-FFF2-40B4-BE49-F238E27FC236}">
                <a16:creationId xmlns:a16="http://schemas.microsoft.com/office/drawing/2014/main" id="{17CD1950-0C44-4D2E-BC81-697D4EC20C9D}"/>
              </a:ext>
            </a:extLst>
          </p:cNvPr>
          <p:cNvSpPr txBox="1"/>
          <p:nvPr/>
        </p:nvSpPr>
        <p:spPr>
          <a:xfrm>
            <a:off x="7677266" y="5242447"/>
            <a:ext cx="2081007" cy="400110"/>
          </a:xfrm>
          <a:prstGeom prst="rect">
            <a:avLst/>
          </a:prstGeom>
          <a:noFill/>
        </p:spPr>
        <p:txBody>
          <a:bodyPr wrap="square" rtlCol="0">
            <a:spAutoFit/>
          </a:bodyPr>
          <a:lstStyle/>
          <a:p>
            <a:pPr algn="ctr"/>
            <a:r>
              <a:rPr lang="ja-JP" altLang="en-US" sz="1000" dirty="0">
                <a:latin typeface="BIZ UDゴシック" panose="020B0400000000000000" pitchFamily="49" charset="-128"/>
                <a:ea typeface="BIZ UDゴシック" panose="020B0400000000000000" pitchFamily="49" charset="-128"/>
              </a:rPr>
              <a:t>大阪ヘルスケアパビリオンでの活動の様子</a:t>
            </a:r>
            <a:endParaRPr lang="en-US" altLang="ja-JP" sz="1000" dirty="0">
              <a:latin typeface="BIZ UDゴシック" panose="020B0400000000000000" pitchFamily="49" charset="-128"/>
              <a:ea typeface="BIZ UDゴシック" panose="020B0400000000000000" pitchFamily="49" charset="-128"/>
            </a:endParaRPr>
          </a:p>
        </p:txBody>
      </p:sp>
      <p:pic>
        <p:nvPicPr>
          <p:cNvPr id="23" name="図 22">
            <a:extLst>
              <a:ext uri="{FF2B5EF4-FFF2-40B4-BE49-F238E27FC236}">
                <a16:creationId xmlns:a16="http://schemas.microsoft.com/office/drawing/2014/main" id="{6A588D18-0583-4A52-94B4-3F6888BA59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86839" y="5620807"/>
            <a:ext cx="1995748" cy="1107653"/>
          </a:xfrm>
          <a:prstGeom prst="rect">
            <a:avLst/>
          </a:prstGeom>
        </p:spPr>
      </p:pic>
    </p:spTree>
    <p:extLst>
      <p:ext uri="{BB962C8B-B14F-4D97-AF65-F5344CB8AC3E}">
        <p14:creationId xmlns:p14="http://schemas.microsoft.com/office/powerpoint/2010/main" val="320177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ホームベース 4">
            <a:extLst>
              <a:ext uri="{FF2B5EF4-FFF2-40B4-BE49-F238E27FC236}">
                <a16:creationId xmlns:a16="http://schemas.microsoft.com/office/drawing/2014/main" id="{9F84C234-0846-4075-9A81-2344F7AB4A7E}"/>
              </a:ext>
            </a:extLst>
          </p:cNvPr>
          <p:cNvSpPr/>
          <p:nvPr/>
        </p:nvSpPr>
        <p:spPr bwMode="gray">
          <a:xfrm>
            <a:off x="133366" y="283220"/>
            <a:ext cx="9609178" cy="381119"/>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□再生医療の社会受容性の向上</a:t>
            </a:r>
          </a:p>
        </p:txBody>
      </p:sp>
      <p:sp>
        <p:nvSpPr>
          <p:cNvPr id="19" name="正方形/長方形 18">
            <a:extLst>
              <a:ext uri="{FF2B5EF4-FFF2-40B4-BE49-F238E27FC236}">
                <a16:creationId xmlns:a16="http://schemas.microsoft.com/office/drawing/2014/main" id="{E90E2DD1-FBA9-49AF-B275-6C964E5B52E9}"/>
              </a:ext>
            </a:extLst>
          </p:cNvPr>
          <p:cNvSpPr/>
          <p:nvPr/>
        </p:nvSpPr>
        <p:spPr>
          <a:xfrm>
            <a:off x="180312" y="27866"/>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ライフサイエンス　</a:t>
            </a:r>
            <a:r>
              <a:rPr kumimoji="1" lang="ja-JP" altLang="en-US" sz="1600">
                <a:solidFill>
                  <a:prstClr val="black"/>
                </a:solidFill>
                <a:latin typeface="BIZ UDPゴシック" panose="020B0400000000000000" pitchFamily="50" charset="-128"/>
                <a:ea typeface="BIZ UDPゴシック" panose="020B0400000000000000" pitchFamily="50" charset="-128"/>
              </a:rPr>
              <a:t>　</a:t>
            </a:r>
            <a:endParaRPr kumimoji="1" lang="ja-JP" altLang="en-US" sz="1600" b="1" u="sng">
              <a:solidFill>
                <a:schemeClr val="bg1"/>
              </a:solidFill>
              <a:latin typeface="BIZ UDPゴシック" panose="020B0400000000000000" pitchFamily="50" charset="-128"/>
              <a:ea typeface="BIZ UDPゴシック" panose="020B0400000000000000" pitchFamily="50" charset="-128"/>
            </a:endParaRPr>
          </a:p>
        </p:txBody>
      </p:sp>
      <p:sp>
        <p:nvSpPr>
          <p:cNvPr id="23" name="楕円 22">
            <a:extLst>
              <a:ext uri="{FF2B5EF4-FFF2-40B4-BE49-F238E27FC236}">
                <a16:creationId xmlns:a16="http://schemas.microsoft.com/office/drawing/2014/main" id="{BD97BC13-BBCE-4563-852A-73E5B6D97FB0}"/>
              </a:ext>
            </a:extLst>
          </p:cNvPr>
          <p:cNvSpPr/>
          <p:nvPr/>
        </p:nvSpPr>
        <p:spPr>
          <a:xfrm flipV="1">
            <a:off x="180312" y="590896"/>
            <a:ext cx="279082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E21AE8C-4801-4D3B-B78E-FC32F55E104D}"/>
              </a:ext>
            </a:extLst>
          </p:cNvPr>
          <p:cNvSpPr/>
          <p:nvPr/>
        </p:nvSpPr>
        <p:spPr>
          <a:xfrm>
            <a:off x="133366" y="689814"/>
            <a:ext cx="2267464" cy="3811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a:latin typeface="BIZ UDPゴシック" panose="020B0400000000000000" pitchFamily="50" charset="-128"/>
                <a:ea typeface="BIZ UDPゴシック" panose="020B0400000000000000" pitchFamily="50" charset="-128"/>
              </a:rPr>
              <a:t>成果（到達点）</a:t>
            </a:r>
          </a:p>
        </p:txBody>
      </p:sp>
      <p:sp>
        <p:nvSpPr>
          <p:cNvPr id="26" name="楕円 25">
            <a:extLst>
              <a:ext uri="{FF2B5EF4-FFF2-40B4-BE49-F238E27FC236}">
                <a16:creationId xmlns:a16="http://schemas.microsoft.com/office/drawing/2014/main" id="{00F05E7C-28A9-4BEC-B77B-DCDC66C14469}"/>
              </a:ext>
            </a:extLst>
          </p:cNvPr>
          <p:cNvSpPr/>
          <p:nvPr/>
        </p:nvSpPr>
        <p:spPr>
          <a:xfrm>
            <a:off x="133366" y="1838359"/>
            <a:ext cx="2171833" cy="381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35" name="正方形/長方形 34">
            <a:extLst>
              <a:ext uri="{FF2B5EF4-FFF2-40B4-BE49-F238E27FC236}">
                <a16:creationId xmlns:a16="http://schemas.microsoft.com/office/drawing/2014/main" id="{97F33FD2-4F25-4C83-A11E-956B0A950AC4}"/>
              </a:ext>
            </a:extLst>
          </p:cNvPr>
          <p:cNvSpPr/>
          <p:nvPr/>
        </p:nvSpPr>
        <p:spPr>
          <a:xfrm>
            <a:off x="320235" y="1130102"/>
            <a:ext cx="9384666" cy="62917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indent="0" algn="l" defTabSz="443194">
              <a:lnSpc>
                <a:spcPct val="100000"/>
              </a:lnSpc>
              <a:spcBef>
                <a:spcPts val="0"/>
              </a:spcBef>
              <a:spcAft>
                <a:spcPts val="0"/>
              </a:spcAft>
              <a:defRPr/>
            </a:pPr>
            <a:r>
              <a:rPr lang="ja-JP" altLang="en-US" sz="1400" b="0" dirty="0">
                <a:solidFill>
                  <a:schemeClr val="tx1"/>
                </a:solidFill>
                <a:latin typeface="BIZ UDPゴシック" panose="020B0400000000000000" pitchFamily="50" charset="-128"/>
                <a:ea typeface="BIZ UDPゴシック" panose="020B0400000000000000" pitchFamily="50" charset="-128"/>
              </a:rPr>
              <a:t>・大阪のライフサイエンス分野のポテンシャルを、未来の医療</a:t>
            </a:r>
            <a:r>
              <a:rPr lang="en-US" altLang="ja-JP" sz="1400" b="0" dirty="0">
                <a:solidFill>
                  <a:schemeClr val="tx1"/>
                </a:solidFill>
                <a:latin typeface="BIZ UDPゴシック" panose="020B0400000000000000" pitchFamily="50" charset="-128"/>
                <a:ea typeface="BIZ UDPゴシック" panose="020B0400000000000000" pitchFamily="50" charset="-128"/>
              </a:rPr>
              <a:t>EXPO</a:t>
            </a:r>
            <a:r>
              <a:rPr lang="ja-JP" altLang="en-US" sz="1400" b="0" dirty="0">
                <a:solidFill>
                  <a:schemeClr val="tx1"/>
                </a:solidFill>
                <a:latin typeface="BIZ UDPゴシック" panose="020B0400000000000000" pitchFamily="50" charset="-128"/>
                <a:ea typeface="BIZ UDPゴシック" panose="020B0400000000000000" pitchFamily="50" charset="-128"/>
              </a:rPr>
              <a:t>や国際見本市でのブース出展等を通じて国内外に</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b="0" dirty="0">
                <a:solidFill>
                  <a:schemeClr val="tx1"/>
                </a:solidFill>
                <a:latin typeface="BIZ UDPゴシック" panose="020B0400000000000000" pitchFamily="50" charset="-128"/>
                <a:ea typeface="BIZ UDPゴシック" panose="020B0400000000000000" pitchFamily="50" charset="-128"/>
              </a:rPr>
              <a:t>発信</a:t>
            </a:r>
            <a:endParaRPr lang="en-US" altLang="ja-JP" sz="1400" b="0" strike="sngStrike" dirty="0">
              <a:solidFill>
                <a:schemeClr val="accent5"/>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721AD007-1B26-491E-8DA5-6BDD08F95F26}"/>
              </a:ext>
            </a:extLst>
          </p:cNvPr>
          <p:cNvSpPr/>
          <p:nvPr/>
        </p:nvSpPr>
        <p:spPr>
          <a:xfrm>
            <a:off x="231048" y="2219479"/>
            <a:ext cx="7581436" cy="48081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▶未来の医療</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EXPO</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国際シンポジウム</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大阪・関西のライフサイエンスのポテンシャルと</a:t>
            </a:r>
            <a:r>
              <a:rPr kumimoji="1"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の魅力を国内外に発信する</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シンポジウムを開催</a:t>
            </a:r>
            <a:b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７名（会場 国内６２名 海外８名、オンライン 国内２１３名 海外２２４名）</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▶未来の医療</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EXPO</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展示・ミニイベント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を万博の会場外パビリオンと見立て、未来医療への興味・関心を深める展示</a:t>
            </a:r>
            <a:b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NQ</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パビリオン」 （</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日）を開催</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177800" marR="0" lvl="0" indent="-84138"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Nakanoshima</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Qross</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から再生医療をはじめとする未来医療の情報を発信するため、</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小学生から高校生を対象にイベントを実施</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173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名（全</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回実施）</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ミニイベントへの参加者数</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▶第</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回大阪・未来医療フォーラム</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3</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未来医療の現状や将来の可能性などについて、理解を深め、実用化への道筋を議論するフォーラムを開催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参加者数：５０９名（会場</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70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名、オンライン４３９名）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▶国内外メディア向け勉強会</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9</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25</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未来医療に関する取組を世界の多くの方に情報発信するため、国内外の報道関係者に向けた勉強会を開催　</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参加者数：</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20</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名（国内</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14</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名、海外</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Japan Health</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による海外への発信</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25</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27</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a:t>
            </a:r>
            <a:r>
              <a:rPr kumimoji="0" lang="ja-JP" altLang="en-US"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万博を契機に大阪へ誘致した</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医療・ヘルスケア関連の国際見本市「</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Japan Health</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」において、</a:t>
            </a:r>
            <a:b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大阪のライフサイエンス分野のポテンシャル等を発信</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スタートアップ等のプレゼンテーション実施回数：</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回（約</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190</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名参加）　など</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▶海外とのビジネス交流（</a:t>
            </a:r>
            <a:r>
              <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BIO International Convention</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月</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16</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19</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日</a:t>
            </a: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Pゴシック" panose="020B0400000000000000" pitchFamily="50" charset="-128"/>
                <a:ea typeface="BIZ UDPゴシック" panose="020B0400000000000000" pitchFamily="50" charset="-128"/>
              </a:rPr>
              <a:t>・</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世界最大のバイオ見本市（米国）でブース出展を行い、大阪・関西のライフサイエンスの強みを世界へ発信</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海外企業等とのパートナリング面談実施件数：</a:t>
            </a:r>
            <a:r>
              <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55</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件</a:t>
            </a:r>
            <a:r>
              <a:rPr kumimoji="0" lang="ja-JP" altLang="en-US" sz="1200" b="0" i="0" u="non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海外クラスター（カナダ・モントリオール）との</a:t>
            </a:r>
            <a:r>
              <a:rPr lang="en-US" altLang="ja-JP" sz="1200" dirty="0">
                <a:solidFill>
                  <a:schemeClr val="tx1"/>
                </a:solidFill>
                <a:latin typeface="BIZ UDPゴシック" panose="020B0400000000000000" pitchFamily="50" charset="-128"/>
                <a:ea typeface="BIZ UDPゴシック" panose="020B0400000000000000" pitchFamily="50" charset="-128"/>
              </a:rPr>
              <a:t>MOU</a:t>
            </a:r>
            <a:r>
              <a:rPr lang="ja-JP" altLang="en-US" sz="1200" dirty="0">
                <a:solidFill>
                  <a:schemeClr val="tx1"/>
                </a:solidFill>
                <a:latin typeface="BIZ UDPゴシック" panose="020B0400000000000000" pitchFamily="50" charset="-128"/>
                <a:ea typeface="BIZ UDPゴシック" panose="020B0400000000000000" pitchFamily="50" charset="-128"/>
              </a:rPr>
              <a:t>締結</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buFont typeface="Wingdings" panose="05000000000000000000" pitchFamily="2" charset="2"/>
              <a:buNone/>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3">
            <a:extLst>
              <a:ext uri="{FF2B5EF4-FFF2-40B4-BE49-F238E27FC236}">
                <a16:creationId xmlns:a16="http://schemas.microsoft.com/office/drawing/2014/main" id="{C6F5BA1B-04B0-4273-9BCD-3F7B505A3FA5}"/>
              </a:ext>
            </a:extLst>
          </p:cNvPr>
          <p:cNvSpPr/>
          <p:nvPr/>
        </p:nvSpPr>
        <p:spPr>
          <a:xfrm>
            <a:off x="7738532" y="3023518"/>
            <a:ext cx="1984087" cy="31979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900" dirty="0">
                <a:solidFill>
                  <a:schemeClr val="tx1"/>
                </a:solidFill>
                <a:ea typeface="BIZ UDPゴシック"/>
                <a:cs typeface="Calibri"/>
              </a:rPr>
              <a:t>国際シンポジウム</a:t>
            </a:r>
          </a:p>
          <a:p>
            <a:pPr algn="ctr"/>
            <a:endParaRPr lang="ja-JP" altLang="en-US" sz="1050" dirty="0">
              <a:solidFill>
                <a:schemeClr val="tx1"/>
              </a:solidFill>
              <a:latin typeface="BIZ UDPゴシック" panose="020B0400000000000000" pitchFamily="50" charset="-128"/>
              <a:ea typeface="BIZ UDPゴシック"/>
            </a:endParaRPr>
          </a:p>
        </p:txBody>
      </p:sp>
      <p:pic>
        <p:nvPicPr>
          <p:cNvPr id="28" name="Picture 16">
            <a:extLst>
              <a:ext uri="{FF2B5EF4-FFF2-40B4-BE49-F238E27FC236}">
                <a16:creationId xmlns:a16="http://schemas.microsoft.com/office/drawing/2014/main" id="{894A987C-748E-4803-A3EB-1AECC241EC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8533" y="1941826"/>
            <a:ext cx="1984087" cy="1051250"/>
          </a:xfrm>
          <a:prstGeom prst="rect">
            <a:avLst/>
          </a:prstGeom>
        </p:spPr>
      </p:pic>
      <p:pic>
        <p:nvPicPr>
          <p:cNvPr id="29" name="Picture 36">
            <a:extLst>
              <a:ext uri="{FF2B5EF4-FFF2-40B4-BE49-F238E27FC236}">
                <a16:creationId xmlns:a16="http://schemas.microsoft.com/office/drawing/2014/main" id="{4324A493-85A2-4CE6-847C-D1CEE12ED9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15442" y="4478096"/>
            <a:ext cx="1998696" cy="1048568"/>
          </a:xfrm>
          <a:prstGeom prst="rect">
            <a:avLst/>
          </a:prstGeom>
        </p:spPr>
      </p:pic>
      <p:pic>
        <p:nvPicPr>
          <p:cNvPr id="30" name="Picture 34">
            <a:extLst>
              <a:ext uri="{FF2B5EF4-FFF2-40B4-BE49-F238E27FC236}">
                <a16:creationId xmlns:a16="http://schemas.microsoft.com/office/drawing/2014/main" id="{D1A7C5CD-121D-49B2-9483-68C8C06C79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2746" y="5767863"/>
            <a:ext cx="1991392" cy="1053644"/>
          </a:xfrm>
          <a:prstGeom prst="rect">
            <a:avLst/>
          </a:prstGeom>
        </p:spPr>
      </p:pic>
      <p:sp>
        <p:nvSpPr>
          <p:cNvPr id="46" name="正方形/長方形 45">
            <a:extLst>
              <a:ext uri="{FF2B5EF4-FFF2-40B4-BE49-F238E27FC236}">
                <a16:creationId xmlns:a16="http://schemas.microsoft.com/office/drawing/2014/main" id="{2D706715-9722-4A82-BC53-DB1A4C1C88C7}"/>
              </a:ext>
            </a:extLst>
          </p:cNvPr>
          <p:cNvSpPr/>
          <p:nvPr/>
        </p:nvSpPr>
        <p:spPr>
          <a:xfrm>
            <a:off x="7738822" y="5543263"/>
            <a:ext cx="1949717"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900" dirty="0">
                <a:solidFill>
                  <a:schemeClr val="tx1"/>
                </a:solidFill>
                <a:latin typeface="BIZ UDPゴシック" panose="020B0400000000000000" pitchFamily="50" charset="-128"/>
                <a:ea typeface="BIZ UDPゴシック" panose="020B0400000000000000" pitchFamily="50" charset="-128"/>
              </a:rPr>
              <a:t>Japan Health（府ブース）</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7BDCAABD-2727-4432-AD45-AA0DA7265406}"/>
              </a:ext>
            </a:extLst>
          </p:cNvPr>
          <p:cNvSpPr/>
          <p:nvPr/>
        </p:nvSpPr>
        <p:spPr>
          <a:xfrm>
            <a:off x="7755184" y="7033578"/>
            <a:ext cx="1949717" cy="4571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ja-JP" sz="900" dirty="0">
                <a:solidFill>
                  <a:schemeClr val="tx1"/>
                </a:solidFill>
                <a:latin typeface="BIZ UDPゴシック" panose="020B0400000000000000" pitchFamily="50" charset="-128"/>
                <a:ea typeface="BIZ UDPゴシック" panose="020B0400000000000000" pitchFamily="50" charset="-128"/>
              </a:rPr>
              <a:t>BIO International Convention （府ブース）</a:t>
            </a:r>
            <a:endParaRPr lang="en-US" sz="900"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100" dirty="0">
              <a:solidFill>
                <a:srgbClr val="FF0000"/>
              </a:solidFill>
              <a:latin typeface="BIZ UDPゴシック" panose="020B0400000000000000" pitchFamily="50" charset="-128"/>
              <a:ea typeface="BIZ UDPゴシック" panose="020B0400000000000000" pitchFamily="50" charset="-128"/>
            </a:endParaRPr>
          </a:p>
        </p:txBody>
      </p:sp>
      <p:sp>
        <p:nvSpPr>
          <p:cNvPr id="48" name="正方形/長方形 22">
            <a:extLst>
              <a:ext uri="{FF2B5EF4-FFF2-40B4-BE49-F238E27FC236}">
                <a16:creationId xmlns:a16="http://schemas.microsoft.com/office/drawing/2014/main" id="{5E911BE4-1C12-4C08-9FDB-BE978917FCC7}"/>
              </a:ext>
            </a:extLst>
          </p:cNvPr>
          <p:cNvSpPr/>
          <p:nvPr/>
        </p:nvSpPr>
        <p:spPr>
          <a:xfrm>
            <a:off x="7601207" y="4201110"/>
            <a:ext cx="2233738" cy="28942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lIns="93052" tIns="46526" rIns="93052" bIns="46526" rtlCol="0" anchor="ctr"/>
          <a:lstStyle/>
          <a:p>
            <a:pPr algn="ctr"/>
            <a:r>
              <a:rPr lang="ja-JP" altLang="en-US" sz="900" dirty="0">
                <a:solidFill>
                  <a:schemeClr val="tx1"/>
                </a:solidFill>
                <a:ea typeface="BIZ UDPゴシック"/>
                <a:cs typeface="Calibri"/>
              </a:rPr>
              <a:t>ＮＱパビリオン</a:t>
            </a:r>
          </a:p>
        </p:txBody>
      </p:sp>
      <p:pic>
        <p:nvPicPr>
          <p:cNvPr id="49" name="Picture 7">
            <a:extLst>
              <a:ext uri="{FF2B5EF4-FFF2-40B4-BE49-F238E27FC236}">
                <a16:creationId xmlns:a16="http://schemas.microsoft.com/office/drawing/2014/main" id="{5209D410-4EE0-4518-960D-8D1B3604196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0744" y="3224056"/>
            <a:ext cx="1987030" cy="1009232"/>
          </a:xfrm>
          <a:prstGeom prst="rect">
            <a:avLst/>
          </a:prstGeom>
        </p:spPr>
      </p:pic>
      <p:sp>
        <p:nvSpPr>
          <p:cNvPr id="18" name="スライド番号プレースホルダー 1">
            <a:extLst>
              <a:ext uri="{FF2B5EF4-FFF2-40B4-BE49-F238E27FC236}">
                <a16:creationId xmlns:a16="http://schemas.microsoft.com/office/drawing/2014/main" id="{00A11794-CF0D-4D33-BBBA-261EE164B8D5}"/>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9</a:t>
            </a:fld>
            <a:endParaRPr kumimoji="1" lang="ja-JP" altLang="en-US" dirty="0"/>
          </a:p>
        </p:txBody>
      </p:sp>
    </p:spTree>
    <p:extLst>
      <p:ext uri="{BB962C8B-B14F-4D97-AF65-F5344CB8AC3E}">
        <p14:creationId xmlns:p14="http://schemas.microsoft.com/office/powerpoint/2010/main" val="1190303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③</a:t>
            </a:r>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　おもてなし</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4"/>
            <a:ext cx="331473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66003"/>
            <a:ext cx="4147094" cy="249013"/>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43194">
              <a:defRP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□国際観光都市にふさわしいおもてなし</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D4AF6EFC-24FA-473A-80AD-DA092FA846E4}"/>
              </a:ext>
            </a:extLst>
          </p:cNvPr>
          <p:cNvSpPr>
            <a:spLocks noGrp="1"/>
          </p:cNvSpPr>
          <p:nvPr>
            <p:ph type="sldNum" sz="quarter" idx="12"/>
          </p:nvPr>
        </p:nvSpPr>
        <p:spPr/>
        <p:txBody>
          <a:bodyPr/>
          <a:lstStyle/>
          <a:p>
            <a:fld id="{29F2EF1E-626E-4657-9017-205445D3C8E1}" type="slidenum">
              <a:rPr kumimoji="1" lang="ja-JP" altLang="en-US" smtClean="0"/>
              <a:t>90</a:t>
            </a:fld>
            <a:endParaRPr kumimoji="1" lang="ja-JP" altLang="en-US" dirty="0"/>
          </a:p>
        </p:txBody>
      </p:sp>
      <p:sp>
        <p:nvSpPr>
          <p:cNvPr id="17" name="楕円 16">
            <a:extLst>
              <a:ext uri="{FF2B5EF4-FFF2-40B4-BE49-F238E27FC236}">
                <a16:creationId xmlns:a16="http://schemas.microsoft.com/office/drawing/2014/main" id="{765347CE-BEAA-4D4E-8AA2-945EC44A4380}"/>
              </a:ext>
            </a:extLst>
          </p:cNvPr>
          <p:cNvSpPr/>
          <p:nvPr/>
        </p:nvSpPr>
        <p:spPr>
          <a:xfrm>
            <a:off x="180309" y="219484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テキスト ボックス 17">
            <a:extLst>
              <a:ext uri="{FF2B5EF4-FFF2-40B4-BE49-F238E27FC236}">
                <a16:creationId xmlns:a16="http://schemas.microsoft.com/office/drawing/2014/main" id="{379B5195-FE92-4A46-AEF4-89A51CD95E73}"/>
              </a:ext>
            </a:extLst>
          </p:cNvPr>
          <p:cNvSpPr txBox="1"/>
          <p:nvPr/>
        </p:nvSpPr>
        <p:spPr>
          <a:xfrm>
            <a:off x="339120" y="2698245"/>
            <a:ext cx="6457920" cy="1646605"/>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▶能登半島地域の子ども大阪観光招待事業</a:t>
            </a:r>
            <a:endParaRPr kumimoji="1" lang="en-US" altLang="ja-JP" sz="1100" dirty="0">
              <a:latin typeface="BIZ UDPゴシック" panose="020B0400000000000000" pitchFamily="50" charset="-128"/>
              <a:ea typeface="BIZ UDPゴシック" panose="020B0400000000000000" pitchFamily="50" charset="-128"/>
            </a:endParaRPr>
          </a:p>
          <a:p>
            <a:pPr marL="93663" indent="-93663"/>
            <a:endParaRPr kumimoji="1" lang="en-US" altLang="ja-JP" sz="300" dirty="0">
              <a:latin typeface="BIZ UDPゴシック" panose="020B0400000000000000" pitchFamily="50" charset="-128"/>
              <a:ea typeface="BIZ UDPゴシック" panose="020B0400000000000000" pitchFamily="50" charset="-128"/>
            </a:endParaRPr>
          </a:p>
          <a:p>
            <a:pPr marL="182563" indent="-93663"/>
            <a:r>
              <a:rPr kumimoji="1" lang="ja-JP" altLang="en-US" sz="1200" dirty="0">
                <a:latin typeface="BIZ UDPゴシック" panose="020B0400000000000000" pitchFamily="50" charset="-128"/>
                <a:ea typeface="BIZ UDPゴシック" panose="020B0400000000000000" pitchFamily="50" charset="-128"/>
              </a:rPr>
              <a:t>・ふるさと納税への寄附を活用し、能登半島地震及び豪雨災害で被災した地域の子どもたちを万博・大阪観光に招待</a:t>
            </a:r>
          </a:p>
          <a:p>
            <a:pPr marL="182563" indent="-93663"/>
            <a:r>
              <a:rPr kumimoji="1" lang="ja-JP" altLang="en-US" sz="1200" dirty="0">
                <a:latin typeface="BIZ UDPゴシック" panose="020B0400000000000000" pitchFamily="50" charset="-128"/>
                <a:ea typeface="BIZ UDPゴシック" panose="020B0400000000000000" pitchFamily="50" charset="-128"/>
              </a:rPr>
              <a:t>　　　対象</a:t>
            </a: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：奥能登地域（輪島市、珠洲市、穴水町、能登町）の小学５・</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年生及び</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　　　  　中学生とその保護者</a:t>
            </a:r>
          </a:p>
          <a:p>
            <a:pPr marL="182563" indent="-93663"/>
            <a:r>
              <a:rPr kumimoji="1" lang="ja-JP" altLang="en-US" sz="1200" dirty="0">
                <a:latin typeface="BIZ UDPゴシック" panose="020B0400000000000000" pitchFamily="50" charset="-128"/>
                <a:ea typeface="BIZ UDPゴシック" panose="020B0400000000000000" pitchFamily="50" charset="-128"/>
              </a:rPr>
              <a:t>　　　参加者数：８８８人</a:t>
            </a:r>
          </a:p>
          <a:p>
            <a:pPr marL="182563" indent="-93663"/>
            <a:r>
              <a:rPr kumimoji="1" lang="ja-JP" altLang="en-US" sz="1200" dirty="0">
                <a:latin typeface="BIZ UDPゴシック" panose="020B0400000000000000" pitchFamily="50" charset="-128"/>
                <a:ea typeface="BIZ UDPゴシック" panose="020B0400000000000000" pitchFamily="50" charset="-128"/>
              </a:rPr>
              <a:t>　　　旅程    　：</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19</a:t>
            </a:r>
            <a:r>
              <a:rPr kumimoji="1" lang="ja-JP" altLang="en-US" sz="1200" dirty="0">
                <a:latin typeface="BIZ UDPゴシック" panose="020B0400000000000000" pitchFamily="50" charset="-128"/>
                <a:ea typeface="BIZ UDPゴシック" panose="020B0400000000000000" pitchFamily="50" charset="-128"/>
              </a:rPr>
              <a:t>日にかけて、</a:t>
            </a:r>
          </a:p>
          <a:p>
            <a:pPr marL="182563" indent="-93663"/>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泊</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日の旅行を</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行程実施　</a:t>
            </a:r>
          </a:p>
        </p:txBody>
      </p:sp>
      <p:pic>
        <p:nvPicPr>
          <p:cNvPr id="20" name="図 19">
            <a:extLst>
              <a:ext uri="{FF2B5EF4-FFF2-40B4-BE49-F238E27FC236}">
                <a16:creationId xmlns:a16="http://schemas.microsoft.com/office/drawing/2014/main" id="{5CD0DAA2-B694-4A44-9A63-A0EDF781D4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1078" y="2769102"/>
            <a:ext cx="1901227" cy="1380803"/>
          </a:xfrm>
          <a:prstGeom prst="rect">
            <a:avLst/>
          </a:prstGeom>
        </p:spPr>
      </p:pic>
      <p:sp>
        <p:nvSpPr>
          <p:cNvPr id="22" name="テキスト ボックス 21">
            <a:extLst>
              <a:ext uri="{FF2B5EF4-FFF2-40B4-BE49-F238E27FC236}">
                <a16:creationId xmlns:a16="http://schemas.microsoft.com/office/drawing/2014/main" id="{522A648C-154F-4FA8-BBF9-65167C35636D}"/>
              </a:ext>
            </a:extLst>
          </p:cNvPr>
          <p:cNvSpPr txBox="1"/>
          <p:nvPr/>
        </p:nvSpPr>
        <p:spPr>
          <a:xfrm>
            <a:off x="7266882" y="4141138"/>
            <a:ext cx="1729618"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能登半島地域の子ども大阪観光招待事業</a:t>
            </a:r>
          </a:p>
        </p:txBody>
      </p:sp>
      <p:sp>
        <p:nvSpPr>
          <p:cNvPr id="28" name="正方形/長方形 27">
            <a:extLst>
              <a:ext uri="{FF2B5EF4-FFF2-40B4-BE49-F238E27FC236}">
                <a16:creationId xmlns:a16="http://schemas.microsoft.com/office/drawing/2014/main" id="{B7472970-B5F0-4D2A-89C2-EE9999D840C8}"/>
              </a:ext>
            </a:extLst>
          </p:cNvPr>
          <p:cNvSpPr/>
          <p:nvPr/>
        </p:nvSpPr>
        <p:spPr>
          <a:xfrm>
            <a:off x="398961" y="4489145"/>
            <a:ext cx="9501347" cy="1190141"/>
          </a:xfrm>
          <a:prstGeom prst="rect">
            <a:avLst/>
          </a:prstGeom>
          <a:noFill/>
          <a:ln w="25400">
            <a:noFill/>
          </a:ln>
          <a:effectLst/>
        </p:spPr>
        <p:style>
          <a:lnRef idx="2">
            <a:schemeClr val="accent1"/>
          </a:lnRef>
          <a:fillRef idx="1">
            <a:schemeClr val="lt1"/>
          </a:fillRef>
          <a:effectRef idx="0">
            <a:schemeClr val="accent1"/>
          </a:effectRef>
          <a:fontRef idx="minor">
            <a:schemeClr val="dk1"/>
          </a:fontRef>
        </p:style>
        <p:txBody>
          <a:bodyPr rtlCol="0" anchor="t" anchorCtr="0"/>
          <a:lstStyle/>
          <a:p>
            <a:r>
              <a:rPr lang="ja-JP" altLang="en-US" sz="1400" b="1" dirty="0">
                <a:solidFill>
                  <a:schemeClr val="tx1"/>
                </a:solidFill>
                <a:latin typeface="BIZ UDPゴシック" panose="020B0400000000000000" pitchFamily="50" charset="-128"/>
                <a:ea typeface="BIZ UDPゴシック" panose="020B0400000000000000" pitchFamily="50" charset="-128"/>
              </a:rPr>
              <a:t>▶夏休みこども特別招待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3663"/>
            <a:r>
              <a:rPr lang="ja-JP" altLang="en-US" sz="1200" dirty="0">
                <a:solidFill>
                  <a:schemeClr val="tx1"/>
                </a:solidFill>
                <a:latin typeface="BIZ UDPゴシック" panose="020B0400000000000000" pitchFamily="50" charset="-128"/>
                <a:ea typeface="BIZ UDPゴシック" panose="020B0400000000000000" pitchFamily="50" charset="-128"/>
              </a:rPr>
              <a:t>・各学校を通じて配付された「こども招待一日券」を持っていながら保護者同伴で来場できない児童・生徒を対象に「夏休み特別招待」を実施</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lang="ja-JP" altLang="en-US" sz="1200" dirty="0">
                <a:solidFill>
                  <a:schemeClr val="tx1"/>
                </a:solidFill>
                <a:latin typeface="BIZ UDPゴシック" panose="020B0400000000000000" pitchFamily="50" charset="-128"/>
                <a:ea typeface="BIZ UDPゴシック" panose="020B0400000000000000" pitchFamily="50" charset="-128"/>
              </a:rPr>
              <a:t>　「万博に行きたい」という気持ちを持ちながら、家庭の様々な事情により来場が困難な児童・生徒にも、万博を体験できる機会を提供</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　対象　　　：各学校を通じて配付された「こども招待一日券」を持つ</a:t>
            </a:r>
            <a:r>
              <a:rPr kumimoji="1" lang="en-US" altLang="ja-JP" sz="1200" dirty="0">
                <a:solidFill>
                  <a:schemeClr val="tx1"/>
                </a:solidFill>
                <a:latin typeface="BIZ UDPゴシック" panose="020B0400000000000000" pitchFamily="50" charset="-128"/>
                <a:ea typeface="BIZ UDPゴシック" panose="020B0400000000000000" pitchFamily="50" charset="-128"/>
              </a:rPr>
              <a:t>3</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6</a:t>
            </a:r>
            <a:r>
              <a:rPr kumimoji="1" lang="ja-JP" altLang="en-US" sz="1200" dirty="0">
                <a:solidFill>
                  <a:schemeClr val="tx1"/>
                </a:solidFill>
                <a:latin typeface="BIZ UDPゴシック" panose="020B0400000000000000" pitchFamily="50" charset="-128"/>
                <a:ea typeface="BIZ UDPゴシック" panose="020B0400000000000000" pitchFamily="50" charset="-128"/>
              </a:rPr>
              <a:t>年生及び中学生</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1825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　　招待者数：約</a:t>
            </a:r>
            <a:r>
              <a:rPr kumimoji="1" lang="en-US" altLang="ja-JP" sz="1200" dirty="0">
                <a:solidFill>
                  <a:schemeClr val="tx1"/>
                </a:solidFill>
                <a:latin typeface="BIZ UDPゴシック" panose="020B0400000000000000" pitchFamily="50" charset="-128"/>
                <a:ea typeface="BIZ UDPゴシック" panose="020B0400000000000000" pitchFamily="50" charset="-128"/>
              </a:rPr>
              <a:t>400</a:t>
            </a:r>
            <a:r>
              <a:rPr kumimoji="1" lang="ja-JP" altLang="en-US" sz="1200" dirty="0">
                <a:solidFill>
                  <a:schemeClr val="tx1"/>
                </a:solidFill>
                <a:latin typeface="BIZ UDPゴシック" panose="020B0400000000000000" pitchFamily="50" charset="-128"/>
                <a:ea typeface="BIZ UDPゴシック" panose="020B0400000000000000" pitchFamily="50" charset="-128"/>
              </a:rPr>
              <a:t>人</a:t>
            </a:r>
          </a:p>
          <a:p>
            <a:pPr marL="182563" indent="-93663"/>
            <a:r>
              <a:rPr kumimoji="1" lang="ja-JP" altLang="en-US" sz="1200" dirty="0">
                <a:solidFill>
                  <a:schemeClr val="tx1"/>
                </a:solidFill>
                <a:latin typeface="BIZ UDPゴシック" panose="020B0400000000000000" pitchFamily="50" charset="-128"/>
                <a:ea typeface="BIZ UDPゴシック" panose="020B0400000000000000" pitchFamily="50" charset="-128"/>
              </a:rPr>
              <a:t>　　旅程  　　：</a:t>
            </a:r>
            <a:r>
              <a:rPr kumimoji="1" lang="en-US" altLang="ja-JP" sz="1200" dirty="0">
                <a:solidFill>
                  <a:schemeClr val="tx1"/>
                </a:solidFill>
                <a:latin typeface="BIZ UDPゴシック" panose="020B0400000000000000" pitchFamily="50" charset="-128"/>
                <a:ea typeface="BIZ UDPゴシック" panose="020B0400000000000000" pitchFamily="50" charset="-128"/>
              </a:rPr>
              <a:t>8</a:t>
            </a:r>
            <a:r>
              <a:rPr kumimoji="1" lang="ja-JP" altLang="en-US" sz="1200" dirty="0">
                <a:solidFill>
                  <a:schemeClr val="tx1"/>
                </a:solidFill>
                <a:latin typeface="BIZ UDPゴシック" panose="020B0400000000000000" pitchFamily="50" charset="-128"/>
                <a:ea typeface="BIZ UDPゴシック" panose="020B0400000000000000" pitchFamily="50" charset="-128"/>
              </a:rPr>
              <a:t>月</a:t>
            </a:r>
            <a:r>
              <a:rPr kumimoji="1" lang="en-US" altLang="ja-JP" sz="1200" dirty="0">
                <a:solidFill>
                  <a:schemeClr val="tx1"/>
                </a:solidFill>
                <a:latin typeface="BIZ UDPゴシック" panose="020B0400000000000000" pitchFamily="50" charset="-128"/>
                <a:ea typeface="BIZ UDPゴシック" panose="020B0400000000000000" pitchFamily="50" charset="-128"/>
              </a:rPr>
              <a:t>4</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8</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18</a:t>
            </a:r>
            <a:r>
              <a:rPr kumimoji="1" lang="ja-JP" altLang="en-US" sz="1200" dirty="0">
                <a:solidFill>
                  <a:schemeClr val="tx1"/>
                </a:solidFill>
                <a:latin typeface="BIZ UDPゴシック" panose="020B0400000000000000" pitchFamily="50" charset="-128"/>
                <a:ea typeface="BIZ UDPゴシック" panose="020B0400000000000000" pitchFamily="50" charset="-128"/>
              </a:rPr>
              <a:t>日～</a:t>
            </a:r>
            <a:r>
              <a:rPr kumimoji="1" lang="en-US" altLang="ja-JP" sz="1200" dirty="0">
                <a:solidFill>
                  <a:schemeClr val="tx1"/>
                </a:solidFill>
                <a:latin typeface="BIZ UDPゴシック" panose="020B0400000000000000" pitchFamily="50" charset="-128"/>
                <a:ea typeface="BIZ UDPゴシック" panose="020B0400000000000000" pitchFamily="50" charset="-128"/>
              </a:rPr>
              <a:t>2</a:t>
            </a:r>
            <a:r>
              <a:rPr kumimoji="1" lang="ja-JP" altLang="en-US" sz="1200" dirty="0">
                <a:solidFill>
                  <a:schemeClr val="tx1"/>
                </a:solidFill>
                <a:latin typeface="BIZ UDPゴシック" panose="020B0400000000000000" pitchFamily="50" charset="-128"/>
                <a:ea typeface="BIZ UDPゴシック" panose="020B0400000000000000" pitchFamily="50" charset="-128"/>
              </a:rPr>
              <a:t>０日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90488" indent="-90488"/>
            <a:endParaRPr lang="ja-JP" altLang="en-US" sz="105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B2F889DB-AFCA-4FD5-A140-904118BB7F9D}"/>
              </a:ext>
            </a:extLst>
          </p:cNvPr>
          <p:cNvSpPr/>
          <p:nvPr/>
        </p:nvSpPr>
        <p:spPr>
          <a:xfrm>
            <a:off x="398961" y="5870938"/>
            <a:ext cx="7607935" cy="1190141"/>
          </a:xfrm>
          <a:prstGeom prst="rect">
            <a:avLst/>
          </a:prstGeom>
          <a:noFill/>
          <a:ln w="25400">
            <a:noFill/>
          </a:ln>
          <a:effectLst/>
        </p:spPr>
        <p:style>
          <a:lnRef idx="2">
            <a:schemeClr val="accent1"/>
          </a:lnRef>
          <a:fillRef idx="1">
            <a:schemeClr val="lt1"/>
          </a:fillRef>
          <a:effectRef idx="0">
            <a:schemeClr val="accent1"/>
          </a:effectRef>
          <a:fontRef idx="minor">
            <a:schemeClr val="dk1"/>
          </a:fontRef>
        </p:style>
        <p:txBody>
          <a:bodyPr rtlCol="0" anchor="t" anchorCtr="0"/>
          <a:lstStyle/>
          <a:p>
            <a:r>
              <a:rPr lang="ja-JP" altLang="en-US" sz="1400" b="1" dirty="0">
                <a:solidFill>
                  <a:schemeClr val="tx1"/>
                </a:solidFill>
                <a:latin typeface="BIZ UDPゴシック" panose="020B0400000000000000" pitchFamily="50" charset="-128"/>
                <a:ea typeface="BIZ UDPゴシック" panose="020B0400000000000000" pitchFamily="50" charset="-128"/>
              </a:rPr>
              <a:t>▶「こどもまんなか社会」の推進　（子育て世帯の外出支援）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marL="182563" indent="-90488"/>
            <a:r>
              <a:rPr lang="ja-JP" altLang="en-US" sz="1200" dirty="0">
                <a:solidFill>
                  <a:schemeClr val="tx1"/>
                </a:solidFill>
                <a:latin typeface="BIZ UDPゴシック" panose="020B0400000000000000" pitchFamily="50" charset="-128"/>
                <a:ea typeface="BIZ UDPゴシック" panose="020B0400000000000000" pitchFamily="50" charset="-128"/>
              </a:rPr>
              <a:t>・ベビーカーファスト・トラックの導入促進やベビーカー</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子ども・子育て世帯</a:t>
            </a: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外出応援事業の実施等により、</a:t>
            </a:r>
            <a:br>
              <a:rPr lang="en-US" altLang="ja-JP" sz="1200" dirty="0">
                <a:solidFill>
                  <a:schemeClr val="tx1"/>
                </a:solidFill>
                <a:latin typeface="BIZ UDPゴシック" panose="020B0400000000000000" pitchFamily="50" charset="-128"/>
                <a:ea typeface="BIZ UDPゴシック" panose="020B0400000000000000" pitchFamily="50" charset="-128"/>
              </a:rPr>
            </a:br>
            <a:r>
              <a:rPr lang="ja-JP" altLang="en-US" sz="1200" dirty="0">
                <a:solidFill>
                  <a:schemeClr val="tx1"/>
                </a:solidFill>
                <a:latin typeface="BIZ UDPゴシック" panose="020B0400000000000000" pitchFamily="50" charset="-128"/>
                <a:ea typeface="BIZ UDPゴシック" panose="020B0400000000000000" pitchFamily="50" charset="-128"/>
              </a:rPr>
              <a:t>ベビーカーや小さな子ども連れの方等が移動・外出しやすい社会づくりのための機運を醸成</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marL="182563" indent="-90488"/>
            <a:r>
              <a:rPr lang="ja-JP" altLang="en-US" sz="1200" dirty="0">
                <a:solidFill>
                  <a:schemeClr val="tx1"/>
                </a:solidFill>
                <a:latin typeface="BIZ UDPゴシック" panose="020B0400000000000000" pitchFamily="50" charset="-128"/>
                <a:ea typeface="BIZ UDPゴシック" panose="020B0400000000000000" pitchFamily="50" charset="-128"/>
              </a:rPr>
              <a:t>・万博を契機に、子育て家庭に優しい環境整備の重要性について、国内外に向けた情報発信や普及啓発を実施</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0DB93E07-1299-4C99-8AFC-99329ADE6C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6897" y="5678902"/>
            <a:ext cx="1306436" cy="1240927"/>
          </a:xfrm>
          <a:prstGeom prst="rect">
            <a:avLst/>
          </a:prstGeom>
        </p:spPr>
      </p:pic>
      <p:sp>
        <p:nvSpPr>
          <p:cNvPr id="26" name="正方形/長方形 25">
            <a:extLst>
              <a:ext uri="{FF2B5EF4-FFF2-40B4-BE49-F238E27FC236}">
                <a16:creationId xmlns:a16="http://schemas.microsoft.com/office/drawing/2014/main" id="{AEE7027E-09A6-4AEC-99BB-C343722F5962}"/>
              </a:ext>
            </a:extLst>
          </p:cNvPr>
          <p:cNvSpPr/>
          <p:nvPr/>
        </p:nvSpPr>
        <p:spPr>
          <a:xfrm>
            <a:off x="339120" y="1377503"/>
            <a:ext cx="9325741" cy="67470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indent="-88900" algn="l" defTabSz="443194">
              <a:lnSpc>
                <a:spcPct val="100000"/>
              </a:lnSpc>
              <a:spcBef>
                <a:spcPts val="0"/>
              </a:spcBef>
              <a:spcAft>
                <a:spcPts val="0"/>
              </a:spcAft>
              <a:defRPr/>
            </a:pPr>
            <a:r>
              <a:rPr lang="ja-JP" altLang="en-US" sz="1400" dirty="0">
                <a:solidFill>
                  <a:schemeClr val="tx1"/>
                </a:solidFill>
                <a:latin typeface="BIZ UDPゴシック" panose="020B0400000000000000" pitchFamily="50" charset="-128"/>
                <a:ea typeface="BIZ UDPゴシック" panose="020B0400000000000000" pitchFamily="50" charset="-128"/>
              </a:rPr>
              <a:t>・国際観光都市にふさわしいおもてなし力の充実・強化</a:t>
            </a:r>
            <a:endParaRPr lang="ja-JP" altLang="en-US" sz="1400" b="0" dirty="0">
              <a:solidFill>
                <a:schemeClr val="tx1"/>
              </a:solidFill>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1E82E676-C57A-4837-B7A6-763003F41931}"/>
              </a:ext>
            </a:extLst>
          </p:cNvPr>
          <p:cNvSpPr/>
          <p:nvPr/>
        </p:nvSpPr>
        <p:spPr>
          <a:xfrm>
            <a:off x="180309" y="85227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Tree>
    <p:extLst>
      <p:ext uri="{BB962C8B-B14F-4D97-AF65-F5344CB8AC3E}">
        <p14:creationId xmlns:p14="http://schemas.microsoft.com/office/powerpoint/2010/main" val="1014765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lang="ja-JP" altLang="en-US" sz="4000" dirty="0">
                <a:solidFill>
                  <a:prstClr val="black"/>
                </a:solidFill>
                <a:latin typeface="BIZ UDPゴシック" panose="020B0400000000000000" pitchFamily="50" charset="-128"/>
                <a:ea typeface="BIZ UDPゴシック" panose="020B0400000000000000" pitchFamily="50" charset="-128"/>
              </a:rPr>
              <a:t>６</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lang="ja-JP" altLang="en-US" sz="4000" dirty="0">
                <a:solidFill>
                  <a:prstClr val="black"/>
                </a:solidFill>
                <a:latin typeface="BIZ UDPゴシック" panose="020B0400000000000000" pitchFamily="50" charset="-128"/>
                <a:ea typeface="BIZ UDPゴシック" panose="020B0400000000000000" pitchFamily="50" charset="-128"/>
              </a:rPr>
              <a:t>学び</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・共生</a:t>
            </a:r>
          </a:p>
        </p:txBody>
      </p:sp>
      <p:sp>
        <p:nvSpPr>
          <p:cNvPr id="5" name="テキスト ボックス 4"/>
          <p:cNvSpPr txBox="1"/>
          <p:nvPr/>
        </p:nvSpPr>
        <p:spPr>
          <a:xfrm>
            <a:off x="1904203" y="4314825"/>
            <a:ext cx="6300793" cy="78483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a:latin typeface="BIZ UDPゴシック" panose="020B0400000000000000" pitchFamily="50" charset="-128"/>
                <a:ea typeface="BIZ UDPゴシック" panose="020B0400000000000000" pitchFamily="50" charset="-128"/>
              </a:rPr>
              <a:t>① 学び</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② 共生</a:t>
            </a:r>
          </a:p>
        </p:txBody>
      </p:sp>
      <p:sp>
        <p:nvSpPr>
          <p:cNvPr id="3" name="スライド番号プレースホルダー 2">
            <a:extLst>
              <a:ext uri="{FF2B5EF4-FFF2-40B4-BE49-F238E27FC236}">
                <a16:creationId xmlns:a16="http://schemas.microsoft.com/office/drawing/2014/main" id="{12583BD1-D4F9-4266-BB80-C540A839ED1D}"/>
              </a:ext>
            </a:extLst>
          </p:cNvPr>
          <p:cNvSpPr>
            <a:spLocks noGrp="1"/>
          </p:cNvSpPr>
          <p:nvPr>
            <p:ph type="sldNum" sz="quarter" idx="12"/>
          </p:nvPr>
        </p:nvSpPr>
        <p:spPr/>
        <p:txBody>
          <a:bodyPr/>
          <a:lstStyle/>
          <a:p>
            <a:fld id="{29F2EF1E-626E-4657-9017-205445D3C8E1}" type="slidenum">
              <a:rPr kumimoji="1" lang="ja-JP" altLang="en-US" smtClean="0"/>
              <a:t>91</a:t>
            </a:fld>
            <a:endParaRPr kumimoji="1" lang="ja-JP" altLang="en-US" dirty="0"/>
          </a:p>
        </p:txBody>
      </p:sp>
    </p:spTree>
    <p:extLst>
      <p:ext uri="{BB962C8B-B14F-4D97-AF65-F5344CB8AC3E}">
        <p14:creationId xmlns:p14="http://schemas.microsoft.com/office/powerpoint/2010/main" val="1711763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19144018"/>
              </p:ext>
            </p:extLst>
          </p:nvPr>
        </p:nvGraphicFramePr>
        <p:xfrm>
          <a:off x="195779" y="1323759"/>
          <a:ext cx="9704530" cy="5452028"/>
        </p:xfrm>
        <a:graphic>
          <a:graphicData uri="http://schemas.openxmlformats.org/drawingml/2006/table">
            <a:tbl>
              <a:tblPr>
                <a:tableStyleId>{2D5ABB26-0587-4C30-8999-92F81FD0307C}</a:tableStyleId>
              </a:tblPr>
              <a:tblGrid>
                <a:gridCol w="4368487">
                  <a:extLst>
                    <a:ext uri="{9D8B030D-6E8A-4147-A177-3AD203B41FA5}">
                      <a16:colId xmlns:a16="http://schemas.microsoft.com/office/drawing/2014/main" val="2895380761"/>
                    </a:ext>
                  </a:extLst>
                </a:gridCol>
                <a:gridCol w="5336043">
                  <a:extLst>
                    <a:ext uri="{9D8B030D-6E8A-4147-A177-3AD203B41FA5}">
                      <a16:colId xmlns:a16="http://schemas.microsoft.com/office/drawing/2014/main" val="925580270"/>
                    </a:ext>
                  </a:extLst>
                </a:gridCol>
              </a:tblGrid>
              <a:tr h="5452028">
                <a:tc>
                  <a:txBody>
                    <a:bodyPr/>
                    <a:lstStyle/>
                    <a:p>
                      <a:pPr marL="0" indent="0" algn="l" defTabSz="443194">
                        <a:lnSpc>
                          <a:spcPct val="100000"/>
                        </a:lnSpc>
                        <a:spcBef>
                          <a:spcPts val="0"/>
                        </a:spcBef>
                        <a:spcAft>
                          <a:spcPts val="0"/>
                        </a:spcAft>
                        <a:defRPr/>
                      </a:pPr>
                      <a:r>
                        <a:rPr lang="ja-JP" altLang="en-US" sz="12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▶次代を担う子どもたちに、世界の英知が結集された最新の技術やサービス等に直接触れる体験を重ね、将来に向けて夢と希望を感じとってもらうため、万博への来場機会を提供</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▶万博会場での発表・発信を通じ社会参画力と協働・共創力を育成</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▶英語で漫才を行う</a:t>
                      </a:r>
                      <a:r>
                        <a:rPr lang="en-US" altLang="ja-JP" sz="1100" b="0" dirty="0">
                          <a:solidFill>
                            <a:schemeClr val="tx1"/>
                          </a:solidFill>
                          <a:latin typeface="BIZ UDPゴシック" panose="020B0400000000000000" pitchFamily="50" charset="-128"/>
                          <a:ea typeface="BIZ UDPゴシック" panose="020B0400000000000000" pitchFamily="50" charset="-128"/>
                        </a:rPr>
                        <a:t>EMO-1</a:t>
                      </a:r>
                      <a:r>
                        <a:rPr lang="ja-JP" altLang="en-US" sz="1100" b="0" dirty="0">
                          <a:solidFill>
                            <a:schemeClr val="tx1"/>
                          </a:solidFill>
                          <a:latin typeface="BIZ UDPゴシック" panose="020B0400000000000000" pitchFamily="50" charset="-128"/>
                          <a:ea typeface="BIZ UDPゴシック" panose="020B0400000000000000" pitchFamily="50" charset="-128"/>
                        </a:rPr>
                        <a:t>グランプリを開催、実践的な英語力・</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コミュニケーション能力向上・大阪の文化魅力の世界発信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▶支援学校の子どもたちの表現活動を通して大阪の支援教育を発信</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200" b="1" dirty="0">
                          <a:solidFill>
                            <a:schemeClr val="tx1"/>
                          </a:solidFill>
                          <a:latin typeface="BIZ UDPゴシック" panose="020B0400000000000000" pitchFamily="50" charset="-128"/>
                          <a:ea typeface="BIZ UDPゴシック" panose="020B0400000000000000" pitchFamily="50" charset="-128"/>
                        </a:rPr>
                        <a:t>□府民の万博を通した学び</a:t>
                      </a:r>
                      <a:endParaRPr lang="ja-JP" altLang="en-US" sz="1200" dirty="0">
                        <a:solidFill>
                          <a:schemeClr val="tx1"/>
                        </a:solidFill>
                        <a:latin typeface="BIZ UDPゴシック" panose="020B0400000000000000" pitchFamily="50" charset="-128"/>
                        <a:ea typeface="BIZ UDPゴシック" panose="020B0400000000000000" pitchFamily="50" charset="-128"/>
                      </a:endParaRPr>
                    </a:p>
                    <a:p>
                      <a:pPr marL="88900" indent="-88900"/>
                      <a:r>
                        <a:rPr lang="ja-JP" altLang="en-US" sz="1100" b="0" dirty="0">
                          <a:solidFill>
                            <a:schemeClr val="tx1"/>
                          </a:solidFill>
                          <a:latin typeface="BIZ UDPゴシック" panose="020B0400000000000000" pitchFamily="50" charset="-128"/>
                          <a:ea typeface="BIZ UDPゴシック" panose="020B0400000000000000" pitchFamily="50" charset="-128"/>
                        </a:rPr>
                        <a:t>▶万博関連資料等レガシーの文化的継承</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▶識字・日本語教室と夜間中学を紹介する展示会を開催し、</a:t>
                      </a:r>
                      <a:r>
                        <a:rPr lang="en-US" altLang="ja-JP" sz="1100" b="0" dirty="0">
                          <a:solidFill>
                            <a:schemeClr val="tx1"/>
                          </a:solidFill>
                          <a:latin typeface="BIZ UDPゴシック" panose="020B0400000000000000" pitchFamily="50" charset="-128"/>
                          <a:ea typeface="BIZ UDPゴシック" panose="020B0400000000000000" pitchFamily="50" charset="-128"/>
                        </a:rPr>
                        <a:t>SDGs</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達成に向けた機運を醸成</a:t>
                      </a: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▶世界的にも特徴的な大阪の歴史文化を学べるワークショップを実施し、府内文化観光資源への誘客を促進</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▶万博で出会った国や技術を知るために収集した、万博の理念、テーマに関する資料を提供</a:t>
                      </a:r>
                      <a:endParaRPr lang="en-US" altLang="ja-JP" sz="1100" b="0" strike="sngStrike"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けいはんな学研都市の魅力を広く発信し、</a:t>
                      </a:r>
                      <a:r>
                        <a:rPr lang="ja-JP" altLang="en-US" sz="1100" dirty="0">
                          <a:solidFill>
                            <a:schemeClr val="tx1"/>
                          </a:solidFill>
                          <a:latin typeface="BIZ UDPゴシック" panose="020B0400000000000000" pitchFamily="50" charset="-128"/>
                          <a:ea typeface="BIZ UDPゴシック" panose="020B0400000000000000" pitchFamily="50" charset="-128"/>
                        </a:rPr>
                        <a:t>先端技術や文化への</a:t>
                      </a:r>
                      <a:r>
                        <a:rPr kumimoji="0" lang="ja-JP" altLang="en-US"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関心の拡大</a:t>
                      </a:r>
                      <a:endParaRPr kumimoji="0" lang="en-US" altLang="ja-JP" sz="11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92075" marR="0" lvl="0" indent="-92075" algn="l" defTabSz="914400" rtl="0" eaLnBrk="0" fontAlgn="base" latinLnBrk="0" hangingPunct="0">
                        <a:lnSpc>
                          <a:spcPct val="100000"/>
                        </a:lnSpc>
                        <a:spcBef>
                          <a:spcPct val="0"/>
                        </a:spcBef>
                        <a:spcAft>
                          <a:spcPct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がんの最先端治療法である</a:t>
                      </a:r>
                      <a:r>
                        <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BNCT</a:t>
                      </a: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を催事で広く発信し、認知度の</a:t>
                      </a:r>
                      <a:br>
                        <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br>
                      <a:r>
                        <a:rPr kumimoji="0" lang="ja-JP" altLang="en-US"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向上および関心の喚起</a:t>
                      </a:r>
                      <a:endParaRPr kumimoji="0" lang="en-US" altLang="ja-JP" sz="11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endParaRPr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77800" marR="0" lvl="0" indent="-177800" algn="l" defTabSz="95993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a:t>
                      </a:r>
                      <a:r>
                        <a:rPr lang="ja-JP" altLang="en-US" sz="1200" b="1" dirty="0">
                          <a:solidFill>
                            <a:schemeClr val="tx1"/>
                          </a:solidFill>
                          <a:latin typeface="BIZ UDゴシック" panose="020B0400000000000000" pitchFamily="49" charset="-128"/>
                          <a:ea typeface="BIZ UDゴシック" panose="020B0400000000000000" pitchFamily="49" charset="-128"/>
                        </a:rPr>
                        <a:t>万博での体験を踏まえ、より一層、深い学びにつながるような支援を</a:t>
                      </a:r>
                      <a:br>
                        <a:rPr lang="en-US" altLang="ja-JP" sz="1200" b="1" dirty="0">
                          <a:solidFill>
                            <a:schemeClr val="tx1"/>
                          </a:solidFill>
                          <a:latin typeface="BIZ UDゴシック" panose="020B0400000000000000" pitchFamily="49" charset="-128"/>
                          <a:ea typeface="BIZ UDゴシック" panose="020B0400000000000000" pitchFamily="49" charset="-128"/>
                        </a:rPr>
                      </a:br>
                      <a:r>
                        <a:rPr lang="ja-JP" altLang="en-US" sz="1200" b="1" dirty="0">
                          <a:solidFill>
                            <a:schemeClr val="tx1"/>
                          </a:solidFill>
                          <a:latin typeface="BIZ UDゴシック" panose="020B0400000000000000" pitchFamily="49" charset="-128"/>
                          <a:ea typeface="BIZ UDゴシック" panose="020B0400000000000000" pitchFamily="49" charset="-128"/>
                        </a:rPr>
                        <a:t>実施</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・オンライン上のフォーラム等で発表する際、万博での学びを活かしたアイデアが地域などの社会課題の解決につながるような探究的な学習の充実</a:t>
                      </a: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・収集した万博関連資料とともに約</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300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万冊の蔵書を活用し、府民と「知」を繋ぎ</a:t>
                      </a:r>
                      <a:br>
                        <a:rPr kumimoji="1" lang="en-US" altLang="ja-JP" sz="1100" b="0" dirty="0">
                          <a:solidFill>
                            <a:schemeClr val="tx1"/>
                          </a:solidFill>
                          <a:latin typeface="BIZ UDPゴシック" panose="020B0400000000000000" pitchFamily="50" charset="-128"/>
                          <a:ea typeface="BIZ UDPゴシック" panose="020B0400000000000000" pitchFamily="50" charset="-128"/>
                        </a:rPr>
                      </a:br>
                      <a:r>
                        <a:rPr kumimoji="1" lang="ja-JP" altLang="en-US" sz="1100" b="0" dirty="0">
                          <a:solidFill>
                            <a:schemeClr val="tx1"/>
                          </a:solidFill>
                          <a:latin typeface="BIZ UDPゴシック" panose="020B0400000000000000" pitchFamily="50" charset="-128"/>
                          <a:ea typeface="BIZ UDPゴシック" panose="020B0400000000000000" pitchFamily="50" charset="-128"/>
                        </a:rPr>
                        <a:t>ウェルビーイングを実現する取組を実施</a:t>
                      </a: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・万博で体験した未来社会をもとに、誰もが輝ける社会の実現に向けたアクションを、学校の枠を超えてディスカッションするなど、当事者意識をもって新たなアイデアの創出に取り組むための支援を実施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・万博レガシーを活用し、次世代育成のためのプロジェクトを継続実施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・児童・生徒による万博での学びの振り返りと成果発表</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・児童・生徒による未来社会のデザインに向けた具体的なアクションの発信</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・府立高校生を対象に海外研修を実施し、国際感覚を持つ大阪の発展を支える人材を輩出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195779" y="362237"/>
            <a:ext cx="9540000" cy="830997"/>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万博開催時には、次代を担う子どもたちの学びの機会として万博への来場機会を提供、万博での発表の機会を設けること等により世界に</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BIZ UDPゴシック" panose="020B0400000000000000" pitchFamily="50" charset="-128"/>
                <a:ea typeface="BIZ UDPゴシック" panose="020B0400000000000000" pitchFamily="50" charset="-128"/>
              </a:rPr>
              <a:t>触れ、未来を考える体験・学びの機会を提供した。これら万博を通じて得られた経験を一過性とすることなく、今後の取組につなげ、次世代の育成につなげていく。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endParaRPr kumimoji="1" lang="en-US" altLang="ja-JP"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80309" y="995976"/>
            <a:ext cx="9846694" cy="495856"/>
            <a:chOff x="491239" y="878538"/>
            <a:chExt cx="6792068"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807508"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2" name="スライド番号プレースホルダー 1">
            <a:extLst>
              <a:ext uri="{FF2B5EF4-FFF2-40B4-BE49-F238E27FC236}">
                <a16:creationId xmlns:a16="http://schemas.microsoft.com/office/drawing/2014/main" id="{B68024BB-7817-4C7D-8840-0E0B33FE981B}"/>
              </a:ext>
            </a:extLst>
          </p:cNvPr>
          <p:cNvSpPr>
            <a:spLocks noGrp="1"/>
          </p:cNvSpPr>
          <p:nvPr>
            <p:ph type="sldNum" sz="quarter" idx="12"/>
          </p:nvPr>
        </p:nvSpPr>
        <p:spPr>
          <a:xfrm>
            <a:off x="7812484" y="6804972"/>
            <a:ext cx="2268141" cy="383297"/>
          </a:xfrm>
        </p:spPr>
        <p:txBody>
          <a:bodyPr/>
          <a:lstStyle/>
          <a:p>
            <a:fld id="{29F2EF1E-626E-4657-9017-205445D3C8E1}" type="slidenum">
              <a:rPr kumimoji="1" lang="ja-JP" altLang="en-US" smtClean="0"/>
              <a:t>92</a:t>
            </a:fld>
            <a:endParaRPr kumimoji="1" lang="ja-JP" altLang="en-US" dirty="0"/>
          </a:p>
        </p:txBody>
      </p:sp>
    </p:spTree>
    <p:extLst>
      <p:ext uri="{BB962C8B-B14F-4D97-AF65-F5344CB8AC3E}">
        <p14:creationId xmlns:p14="http://schemas.microsoft.com/office/powerpoint/2010/main" val="660547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25" name="楕円 24">
            <a:extLst>
              <a:ext uri="{FF2B5EF4-FFF2-40B4-BE49-F238E27FC236}">
                <a16:creationId xmlns:a16="http://schemas.microsoft.com/office/drawing/2014/main" id="{7001CB8A-01EE-4F2A-9773-DDF60D221F2D}"/>
              </a:ext>
            </a:extLst>
          </p:cNvPr>
          <p:cNvSpPr/>
          <p:nvPr/>
        </p:nvSpPr>
        <p:spPr>
          <a:xfrm flipV="1">
            <a:off x="180309" y="733303"/>
            <a:ext cx="25933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80A92A9-D467-4776-BD61-D8E0B320C4D5}"/>
              </a:ext>
            </a:extLst>
          </p:cNvPr>
          <p:cNvSpPr txBox="1"/>
          <p:nvPr/>
        </p:nvSpPr>
        <p:spPr>
          <a:xfrm>
            <a:off x="278631" y="2797796"/>
            <a:ext cx="6632281" cy="2092881"/>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▶子どもたちに万博への来場機会を提供</a:t>
            </a:r>
            <a:endParaRPr lang="en-US" altLang="ja-JP" sz="1400" b="1"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・府内の小中高生等を万博に招待</a:t>
            </a:r>
            <a:endParaRPr lang="en-US" altLang="ja-JP" sz="1200"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・保護者同伴で来場できない子どものために、「夏休み特別招待」を実施</a:t>
            </a:r>
            <a:endParaRPr lang="en-US" altLang="ja-JP" sz="1200" dirty="0">
              <a:latin typeface="BIZ UDゴシック" panose="020B0400000000000000" pitchFamily="49" charset="-128"/>
              <a:ea typeface="BIZ UDゴシック" panose="020B0400000000000000" pitchFamily="49" charset="-128"/>
            </a:endParaRPr>
          </a:p>
          <a:p>
            <a:pPr marL="182563" indent="-92075"/>
            <a:r>
              <a:rPr lang="ja-JP" altLang="en-US" sz="1200" dirty="0">
                <a:latin typeface="BIZ UDゴシック" panose="020B0400000000000000" pitchFamily="49" charset="-128"/>
                <a:ea typeface="BIZ UDゴシック" panose="020B0400000000000000" pitchFamily="49" charset="-128"/>
              </a:rPr>
              <a:t>・能登半島地震及び豪雨災害で被災した地域の子どもたちを、万博・大阪観光に招待</a:t>
            </a:r>
            <a:endParaRPr lang="en-US" altLang="ja-JP" sz="1200" dirty="0">
              <a:latin typeface="BIZ UDゴシック" panose="020B0400000000000000" pitchFamily="49" charset="-128"/>
              <a:ea typeface="BIZ UDゴシック" panose="020B0400000000000000" pitchFamily="49" charset="-128"/>
            </a:endParaRPr>
          </a:p>
          <a:p>
            <a:pPr marL="182563" indent="-92075"/>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Pゴシック" panose="020B0400000000000000" pitchFamily="50" charset="-128"/>
                <a:ea typeface="BIZ UDPゴシック" panose="020B0400000000000000" pitchFamily="50" charset="-128"/>
              </a:rPr>
              <a:t>実際に来場した児童・生徒からは「楽しかった」「とても勉強になった」との声が寄せられた</a:t>
            </a:r>
            <a:endParaRPr lang="en-US" altLang="ja-JP" sz="12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成果</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児童・生徒　</a:t>
            </a:r>
            <a:r>
              <a:rPr lang="zh-TW" altLang="en-US" sz="1200" dirty="0">
                <a:latin typeface="BIZ UDゴシック" panose="020B0400000000000000" pitchFamily="49" charset="-128"/>
                <a:ea typeface="BIZ UDゴシック" panose="020B0400000000000000" pitchFamily="49" charset="-128"/>
              </a:rPr>
              <a:t>約</a:t>
            </a:r>
            <a:r>
              <a:rPr lang="en-US" altLang="ja-JP" sz="1400" b="1" dirty="0">
                <a:latin typeface="BIZ UDゴシック" panose="020B0400000000000000" pitchFamily="49" charset="-128"/>
                <a:ea typeface="BIZ UDゴシック" panose="020B0400000000000000" pitchFamily="49" charset="-128"/>
              </a:rPr>
              <a:t>55</a:t>
            </a:r>
            <a:r>
              <a:rPr lang="zh-TW" altLang="en-US" sz="1200" dirty="0">
                <a:latin typeface="BIZ UDゴシック" panose="020B0400000000000000" pitchFamily="49" charset="-128"/>
                <a:ea typeface="BIZ UDゴシック" panose="020B0400000000000000" pitchFamily="49" charset="-128"/>
              </a:rPr>
              <a:t>万人招待（対象約</a:t>
            </a:r>
            <a:r>
              <a:rPr lang="en-US" altLang="zh-TW" sz="1200" dirty="0">
                <a:latin typeface="BIZ UDゴシック" panose="020B0400000000000000" pitchFamily="49" charset="-128"/>
                <a:ea typeface="BIZ UDゴシック" panose="020B0400000000000000" pitchFamily="49" charset="-128"/>
              </a:rPr>
              <a:t>85</a:t>
            </a:r>
            <a:r>
              <a:rPr lang="zh-TW" altLang="en-US" sz="1200" dirty="0">
                <a:latin typeface="BIZ UDゴシック" panose="020B0400000000000000" pitchFamily="49" charset="-128"/>
                <a:ea typeface="BIZ UDゴシック" panose="020B0400000000000000" pitchFamily="49" charset="-128"/>
              </a:rPr>
              <a:t>万人）</a:t>
            </a:r>
            <a:endParaRPr lang="en-US" altLang="zh-TW"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未就学児　　</a:t>
            </a:r>
            <a:r>
              <a:rPr lang="zh-TW" altLang="en-US" sz="1200" dirty="0">
                <a:latin typeface="BIZ UDゴシック" panose="020B0400000000000000" pitchFamily="49" charset="-128"/>
                <a:ea typeface="BIZ UDゴシック" panose="020B0400000000000000" pitchFamily="49" charset="-128"/>
              </a:rPr>
              <a:t>約</a:t>
            </a:r>
            <a:r>
              <a:rPr lang="en-US" altLang="ja-JP" sz="1400" b="1" dirty="0">
                <a:latin typeface="BIZ UDゴシック" panose="020B0400000000000000" pitchFamily="49" charset="-128"/>
                <a:ea typeface="BIZ UDゴシック" panose="020B0400000000000000" pitchFamily="49" charset="-128"/>
              </a:rPr>
              <a:t>5.5</a:t>
            </a:r>
            <a:r>
              <a:rPr lang="zh-TW" altLang="en-US" sz="1200" dirty="0">
                <a:latin typeface="BIZ UDゴシック" panose="020B0400000000000000" pitchFamily="49" charset="-128"/>
                <a:ea typeface="BIZ UDゴシック" panose="020B0400000000000000" pitchFamily="49" charset="-128"/>
              </a:rPr>
              <a:t>万人招待（対象約</a:t>
            </a:r>
            <a:r>
              <a:rPr lang="en-US" altLang="zh-TW" sz="1200" dirty="0">
                <a:latin typeface="BIZ UDゴシック" panose="020B0400000000000000" pitchFamily="49" charset="-128"/>
                <a:ea typeface="BIZ UDゴシック" panose="020B0400000000000000" pitchFamily="49" charset="-128"/>
              </a:rPr>
              <a:t>14</a:t>
            </a:r>
            <a:r>
              <a:rPr lang="zh-TW" altLang="en-US" sz="1200" dirty="0">
                <a:latin typeface="BIZ UDゴシック" panose="020B0400000000000000" pitchFamily="49" charset="-128"/>
                <a:ea typeface="BIZ UDゴシック" panose="020B0400000000000000" pitchFamily="49" charset="-128"/>
              </a:rPr>
              <a:t>万人）</a:t>
            </a: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夏休み特別招待　約</a:t>
            </a:r>
            <a:r>
              <a:rPr lang="en-US" altLang="ja-JP" sz="1400" b="1" dirty="0">
                <a:latin typeface="BIZ UDゴシック" panose="020B0400000000000000" pitchFamily="49" charset="-128"/>
                <a:ea typeface="BIZ UDゴシック" panose="020B0400000000000000" pitchFamily="49" charset="-128"/>
              </a:rPr>
              <a:t>400</a:t>
            </a:r>
            <a:r>
              <a:rPr lang="ja-JP" altLang="en-US" sz="1200" dirty="0">
                <a:latin typeface="BIZ UDゴシック" panose="020B0400000000000000" pitchFamily="49" charset="-128"/>
                <a:ea typeface="BIZ UDゴシック" panose="020B0400000000000000" pitchFamily="49" charset="-128"/>
              </a:rPr>
              <a:t>人招待（再掲）</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能登半島地域の子ども　</a:t>
            </a:r>
            <a:r>
              <a:rPr lang="en-US" altLang="ja-JP" sz="1400" b="1" dirty="0">
                <a:latin typeface="BIZ UDゴシック" panose="020B0400000000000000" pitchFamily="49" charset="-128"/>
                <a:ea typeface="BIZ UDゴシック" panose="020B0400000000000000" pitchFamily="49" charset="-128"/>
              </a:rPr>
              <a:t>888</a:t>
            </a:r>
            <a:r>
              <a:rPr lang="ja-JP" altLang="en-US" sz="1200" dirty="0">
                <a:latin typeface="BIZ UDゴシック" panose="020B0400000000000000" pitchFamily="49" charset="-128"/>
                <a:ea typeface="BIZ UDゴシック" panose="020B0400000000000000" pitchFamily="49" charset="-128"/>
              </a:rPr>
              <a:t>人参加（再掲）</a:t>
            </a:r>
            <a:endParaRPr lang="zh-TW" altLang="en-US" sz="1200" dirty="0">
              <a:latin typeface="BIZ UDゴシック" panose="020B0400000000000000" pitchFamily="49" charset="-128"/>
              <a:ea typeface="BIZ UDゴシック" panose="020B0400000000000000" pitchFamily="49" charset="-128"/>
            </a:endParaRP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39117" y="1433496"/>
            <a:ext cx="9346421" cy="727017"/>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92075" marR="0" lvl="0" indent="-92075" algn="l" defTabSz="914400" rtl="0" eaLnBrk="1" fontAlgn="auto" latinLnBrk="0" hangingPunct="1">
              <a:spcBef>
                <a:spcPts val="0"/>
              </a:spcBef>
              <a:spcAft>
                <a:spcPts val="0"/>
              </a:spcAft>
              <a:buClrTx/>
              <a:buSzTx/>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次代を担う子どもたちに、世界の英知が結集された最新の技術やサービス等に直接触れる体験を重ね、将来に</a:t>
            </a:r>
            <a:br>
              <a:rPr lang="en-US" altLang="ja-JP" sz="1400" dirty="0">
                <a:solidFill>
                  <a:prstClr val="black"/>
                </a:solidFill>
                <a:latin typeface="BIZ UDゴシック" panose="020B0400000000000000" pitchFamily="49" charset="-128"/>
                <a:ea typeface="BIZ UDゴシック" panose="020B0400000000000000" pitchFamily="49" charset="-128"/>
              </a:rPr>
            </a:br>
            <a:r>
              <a:rPr lang="ja-JP" altLang="en-US" sz="1400" dirty="0">
                <a:solidFill>
                  <a:prstClr val="black"/>
                </a:solidFill>
                <a:latin typeface="BIZ UDゴシック" panose="020B0400000000000000" pitchFamily="49" charset="-128"/>
                <a:ea typeface="BIZ UDゴシック" panose="020B0400000000000000" pitchFamily="49" charset="-128"/>
              </a:rPr>
              <a:t>向けて夢と希望を感じとってもらうため、万博への来場機会を提供</a:t>
            </a:r>
          </a:p>
        </p:txBody>
      </p:sp>
      <p:pic>
        <p:nvPicPr>
          <p:cNvPr id="16" name="図 15">
            <a:extLst>
              <a:ext uri="{FF2B5EF4-FFF2-40B4-BE49-F238E27FC236}">
                <a16:creationId xmlns:a16="http://schemas.microsoft.com/office/drawing/2014/main" id="{15E400CB-FF74-443C-8055-1B5B498CA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0912" y="2930077"/>
            <a:ext cx="2696383" cy="1516716"/>
          </a:xfrm>
          <a:prstGeom prst="rect">
            <a:avLst/>
          </a:prstGeom>
        </p:spPr>
      </p:pic>
      <p:sp>
        <p:nvSpPr>
          <p:cNvPr id="27" name="テキスト ボックス 26">
            <a:extLst>
              <a:ext uri="{FF2B5EF4-FFF2-40B4-BE49-F238E27FC236}">
                <a16:creationId xmlns:a16="http://schemas.microsoft.com/office/drawing/2014/main" id="{6E6ECB49-4EF3-485C-8B4D-9EC576EEDD6E}"/>
              </a:ext>
            </a:extLst>
          </p:cNvPr>
          <p:cNvSpPr txBox="1"/>
          <p:nvPr/>
        </p:nvSpPr>
        <p:spPr>
          <a:xfrm>
            <a:off x="317158" y="4933941"/>
            <a:ext cx="8923050" cy="1577355"/>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▶大阪の子どもたちの招待</a:t>
            </a:r>
            <a:endParaRPr lang="en-US" altLang="ja-JP" sz="1400" b="1" dirty="0">
              <a:latin typeface="BIZ UDゴシック" panose="020B0400000000000000" pitchFamily="49" charset="-128"/>
              <a:ea typeface="BIZ UDゴシック" panose="020B0400000000000000" pitchFamily="49" charset="-128"/>
            </a:endParaRPr>
          </a:p>
          <a:p>
            <a:pPr marL="92075"/>
            <a:r>
              <a:rPr lang="ja-JP" altLang="en-US" sz="1100" dirty="0">
                <a:latin typeface="BIZ UDゴシック" panose="020B0400000000000000" pitchFamily="49" charset="-128"/>
                <a:ea typeface="BIZ UDゴシック" panose="020B0400000000000000" pitchFamily="49" charset="-128"/>
              </a:rPr>
              <a:t>・子どもたちが最先端の技術やサービスに触れ、将来への夢と希望を持てるよう、万博への来場機会を提供</a:t>
            </a:r>
            <a:br>
              <a:rPr lang="en-US" altLang="ja-JP" sz="1100" dirty="0">
                <a:latin typeface="BIZ UDゴシック" panose="020B0400000000000000" pitchFamily="49" charset="-128"/>
                <a:ea typeface="BIZ UDゴシック" panose="020B0400000000000000" pitchFamily="49" charset="-128"/>
              </a:rPr>
            </a:br>
            <a:r>
              <a:rPr lang="en-US" altLang="ja-JP" sz="1100" dirty="0">
                <a:latin typeface="BIZ UDゴシック" panose="020B0400000000000000" pitchFamily="49" charset="-128"/>
                <a:ea typeface="BIZ UDゴシック" panose="020B0400000000000000" pitchFamily="49" charset="-128"/>
              </a:rPr>
              <a:t> </a:t>
            </a:r>
            <a:r>
              <a:rPr lang="ja-JP" altLang="en-US" sz="1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en-US" altLang="ja-JP" sz="1000"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1000" dirty="0">
                <a:solidFill>
                  <a:schemeClr val="tx1">
                    <a:lumMod val="85000"/>
                    <a:lumOff val="15000"/>
                  </a:schemeClr>
                </a:solidFill>
                <a:latin typeface="BIZ UDPゴシック" panose="020B0400000000000000" pitchFamily="50" charset="-128"/>
                <a:ea typeface="BIZ UDPゴシック" panose="020B0400000000000000" pitchFamily="50" charset="-128"/>
              </a:rPr>
              <a:t>入場料が必要となる４歳以上の子どもが対象）</a:t>
            </a:r>
            <a:endParaRPr lang="ja-JP" altLang="en-US" sz="1000" dirty="0">
              <a:latin typeface="BIZ UDPゴシック" panose="020B0400000000000000" pitchFamily="50" charset="-128"/>
              <a:ea typeface="BIZ UDPゴシック" panose="020B0400000000000000" pitchFamily="50" charset="-128"/>
            </a:endParaRPr>
          </a:p>
          <a:p>
            <a:pPr marL="92075"/>
            <a:endParaRPr lang="en-US" altLang="ja-JP" sz="700"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a:t>
            </a:r>
            <a:r>
              <a:rPr lang="ja-JP" altLang="en-US" sz="1100" b="1" dirty="0">
                <a:latin typeface="BIZ UDPゴシック" panose="020B0400000000000000" pitchFamily="50" charset="-128"/>
                <a:ea typeface="BIZ UDPゴシック" panose="020B0400000000000000" pitchFamily="50" charset="-128"/>
              </a:rPr>
              <a:t>（１）府内の小・中・高校生等の招待</a:t>
            </a:r>
            <a:endParaRPr lang="en-US" altLang="ja-JP" sz="1100" b="1"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入場チケットの購入、緊急相談窓口の設置、子ども専用列車にかかる森ノ宮待機所の設置　等</a:t>
            </a:r>
            <a:endParaRPr lang="en-US" altLang="ja-JP" sz="1100" dirty="0">
              <a:latin typeface="BIZ UDPゴシック" panose="020B0400000000000000" pitchFamily="50" charset="-128"/>
              <a:ea typeface="BIZ UDPゴシック" panose="020B0400000000000000" pitchFamily="50" charset="-128"/>
            </a:endParaRPr>
          </a:p>
          <a:p>
            <a:pPr marL="92075"/>
            <a:endParaRPr lang="en-US" altLang="ja-JP" sz="700" dirty="0">
              <a:latin typeface="BIZ UDPゴシック" panose="020B0400000000000000" pitchFamily="50" charset="-128"/>
              <a:ea typeface="BIZ UDPゴシック" panose="020B0400000000000000" pitchFamily="50" charset="-128"/>
            </a:endParaRPr>
          </a:p>
          <a:p>
            <a:pPr marL="92075"/>
            <a:r>
              <a:rPr lang="ja-JP" altLang="en-US" sz="1100" b="1" dirty="0">
                <a:latin typeface="BIZ UDPゴシック" panose="020B0400000000000000" pitchFamily="50" charset="-128"/>
                <a:ea typeface="BIZ UDPゴシック" panose="020B0400000000000000" pitchFamily="50" charset="-128"/>
              </a:rPr>
              <a:t>　（２）府内在住の４・５歳児等の招待</a:t>
            </a:r>
            <a:endParaRPr lang="en-US" altLang="ja-JP" sz="1100" b="1" dirty="0">
              <a:latin typeface="BIZ UDPゴシック" panose="020B0400000000000000" pitchFamily="50" charset="-128"/>
              <a:ea typeface="BIZ UDPゴシック" panose="020B0400000000000000" pitchFamily="50" charset="-128"/>
            </a:endParaRPr>
          </a:p>
          <a:p>
            <a:pPr marL="92075"/>
            <a:r>
              <a:rPr lang="ja-JP" altLang="en-US" sz="1100" dirty="0">
                <a:latin typeface="BIZ UDPゴシック" panose="020B0400000000000000" pitchFamily="50" charset="-128"/>
                <a:ea typeface="BIZ UDPゴシック" panose="020B0400000000000000" pitchFamily="50" charset="-128"/>
              </a:rPr>
              <a:t>　　各家庭等からの申請に基づき入場チケットを配付するためのシステム運用、事業周知のための広報　等</a:t>
            </a:r>
            <a:endParaRPr lang="en-US" altLang="ja-JP" sz="1100"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93</a:t>
            </a:fld>
            <a:endParaRPr kumimoji="1" lang="ja-JP" altLang="en-US" dirty="0"/>
          </a:p>
        </p:txBody>
      </p:sp>
      <p:sp>
        <p:nvSpPr>
          <p:cNvPr id="17" name="楕円 16">
            <a:extLst>
              <a:ext uri="{FF2B5EF4-FFF2-40B4-BE49-F238E27FC236}">
                <a16:creationId xmlns:a16="http://schemas.microsoft.com/office/drawing/2014/main" id="{B5E0BCE8-9617-463A-B6F4-E4525FAEDF87}"/>
              </a:ext>
            </a:extLst>
          </p:cNvPr>
          <p:cNvSpPr/>
          <p:nvPr/>
        </p:nvSpPr>
        <p:spPr>
          <a:xfrm>
            <a:off x="141782" y="903242"/>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9006C962-EB99-491E-A4A5-BC0392BC7AFF}"/>
              </a:ext>
            </a:extLst>
          </p:cNvPr>
          <p:cNvSpPr/>
          <p:nvPr/>
        </p:nvSpPr>
        <p:spPr>
          <a:xfrm>
            <a:off x="180309" y="234141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4" name="テキスト ボックス 13">
            <a:extLst>
              <a:ext uri="{FF2B5EF4-FFF2-40B4-BE49-F238E27FC236}">
                <a16:creationId xmlns:a16="http://schemas.microsoft.com/office/drawing/2014/main" id="{F39B3A65-BE1E-468B-9C45-5E3B1F11F39E}"/>
              </a:ext>
            </a:extLst>
          </p:cNvPr>
          <p:cNvSpPr txBox="1"/>
          <p:nvPr/>
        </p:nvSpPr>
        <p:spPr>
          <a:xfrm>
            <a:off x="317158" y="6646473"/>
            <a:ext cx="4354034" cy="307777"/>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▶能登半島地域の子どもたちの招待（再掲）</a:t>
            </a:r>
            <a:endParaRPr lang="en-US" altLang="ja-JP" sz="1400" b="1"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3EE1DB31-8619-4209-BC03-8CD46637077B}"/>
              </a:ext>
            </a:extLst>
          </p:cNvPr>
          <p:cNvSpPr txBox="1"/>
          <p:nvPr/>
        </p:nvSpPr>
        <p:spPr>
          <a:xfrm>
            <a:off x="7581891" y="6522838"/>
            <a:ext cx="1794811"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万博への子ども招待</a:t>
            </a:r>
          </a:p>
        </p:txBody>
      </p:sp>
      <p:pic>
        <p:nvPicPr>
          <p:cNvPr id="20" name="図 19">
            <a:extLst>
              <a:ext uri="{FF2B5EF4-FFF2-40B4-BE49-F238E27FC236}">
                <a16:creationId xmlns:a16="http://schemas.microsoft.com/office/drawing/2014/main" id="{36F83BF8-59AD-41C9-8975-54B2DE5FAE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51300" y="4881271"/>
            <a:ext cx="2255995" cy="1645571"/>
          </a:xfrm>
          <a:prstGeom prst="rect">
            <a:avLst/>
          </a:prstGeom>
        </p:spPr>
      </p:pic>
    </p:spTree>
    <p:extLst>
      <p:ext uri="{BB962C8B-B14F-4D97-AF65-F5344CB8AC3E}">
        <p14:creationId xmlns:p14="http://schemas.microsoft.com/office/powerpoint/2010/main" val="3286540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子どもたちの万博での学び</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01842" y="1467239"/>
            <a:ext cx="9487646" cy="1058231"/>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万博会場での発表・発信を通じ社会参画力と協働・共創力を育成</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英語で漫才を行う</a:t>
            </a:r>
            <a:r>
              <a:rPr lang="en-US" altLang="ja-JP" sz="1400" b="0" dirty="0">
                <a:solidFill>
                  <a:schemeClr val="tx1"/>
                </a:solidFill>
                <a:latin typeface="BIZ UDPゴシック" panose="020B0400000000000000" pitchFamily="50" charset="-128"/>
                <a:ea typeface="BIZ UDPゴシック" panose="020B0400000000000000" pitchFamily="50" charset="-128"/>
              </a:rPr>
              <a:t>EMO-1</a:t>
            </a:r>
            <a:r>
              <a:rPr lang="ja-JP" altLang="en-US" sz="1400" b="0" dirty="0">
                <a:solidFill>
                  <a:schemeClr val="tx1"/>
                </a:solidFill>
                <a:latin typeface="BIZ UDPゴシック" panose="020B0400000000000000" pitchFamily="50" charset="-128"/>
                <a:ea typeface="BIZ UDPゴシック" panose="020B0400000000000000" pitchFamily="50" charset="-128"/>
              </a:rPr>
              <a:t>グランプリを開催、実践的な英語力・コミュニケーション能力向上・大阪の文化魅力の世界発信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BIZ UDPゴシック" panose="020B0400000000000000" pitchFamily="50" charset="-128"/>
                <a:ea typeface="BIZ UDPゴシック" panose="020B0400000000000000" pitchFamily="50" charset="-128"/>
              </a:rPr>
              <a:t>・支援学校の子どもたちの表現活動を通して大阪の支援教育を発信</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94</a:t>
            </a:fld>
            <a:endParaRPr kumimoji="1" lang="ja-JP" altLang="en-US" dirty="0"/>
          </a:p>
        </p:txBody>
      </p:sp>
      <p:sp>
        <p:nvSpPr>
          <p:cNvPr id="20" name="テキスト ボックス 19">
            <a:extLst>
              <a:ext uri="{FF2B5EF4-FFF2-40B4-BE49-F238E27FC236}">
                <a16:creationId xmlns:a16="http://schemas.microsoft.com/office/drawing/2014/main" id="{AFBC01BB-450D-42AC-9628-4B6DEFE6F638}"/>
              </a:ext>
            </a:extLst>
          </p:cNvPr>
          <p:cNvSpPr txBox="1"/>
          <p:nvPr/>
        </p:nvSpPr>
        <p:spPr>
          <a:xfrm>
            <a:off x="4426590" y="2770066"/>
            <a:ext cx="5590993" cy="4201150"/>
          </a:xfrm>
          <a:prstGeom prst="rect">
            <a:avLst/>
          </a:prstGeom>
          <a:noFill/>
        </p:spPr>
        <p:txBody>
          <a:bodyPr wrap="square">
            <a:spAutoFit/>
          </a:bodyPr>
          <a:lstStyle/>
          <a:p>
            <a:r>
              <a:rPr lang="en-US" altLang="ja-JP" sz="1200" b="1" dirty="0">
                <a:latin typeface="BIZ UDPゴシック" panose="020B0400000000000000" pitchFamily="50" charset="-128"/>
                <a:ea typeface="BIZ UDPゴシック" panose="020B0400000000000000" pitchFamily="50" charset="-128"/>
              </a:rPr>
              <a:t>School Festival in Expo </a:t>
            </a:r>
            <a:r>
              <a:rPr lang="ja-JP" altLang="en-US" sz="1200" b="1" dirty="0">
                <a:latin typeface="BIZ UDPゴシック" panose="020B0400000000000000" pitchFamily="50" charset="-128"/>
                <a:ea typeface="BIZ UDPゴシック" panose="020B0400000000000000" pitchFamily="50" charset="-128"/>
              </a:rPr>
              <a:t>～</a:t>
            </a:r>
            <a:r>
              <a:rPr lang="en-US" altLang="ja-JP" sz="1200" b="1" dirty="0">
                <a:latin typeface="BIZ UDPゴシック" panose="020B0400000000000000" pitchFamily="50" charset="-128"/>
                <a:ea typeface="BIZ UDPゴシック" panose="020B0400000000000000" pitchFamily="50" charset="-128"/>
              </a:rPr>
              <a:t>by the students of Osaka </a:t>
            </a:r>
            <a:r>
              <a:rPr lang="ja-JP" altLang="en-US" sz="1200" b="1"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等</a:t>
            </a:r>
          </a:p>
          <a:p>
            <a:pPr marL="92075" indent="-92075"/>
            <a:r>
              <a:rPr kumimoji="1" lang="ja-JP" altLang="en-US" sz="1100" dirty="0">
                <a:latin typeface="BIZ UDPゴシック" panose="020B0400000000000000" pitchFamily="50" charset="-128"/>
                <a:ea typeface="BIZ UDPゴシック" panose="020B0400000000000000" pitchFamily="50" charset="-128"/>
              </a:rPr>
              <a:t>・大阪ヘルスケアパビリオン等において、生徒が魅力ある企画内容を検討し、</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ワークショップ、ステージパフォーマンス、作品展示等を実施</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→府立学校延べ</a:t>
            </a:r>
            <a:r>
              <a:rPr kumimoji="1" lang="en-US" altLang="ja-JP" sz="1100" dirty="0">
                <a:latin typeface="BIZ UDPゴシック" panose="020B0400000000000000" pitchFamily="50" charset="-128"/>
                <a:ea typeface="BIZ UDPゴシック" panose="020B0400000000000000" pitchFamily="50" charset="-128"/>
              </a:rPr>
              <a:t>125</a:t>
            </a:r>
            <a:r>
              <a:rPr kumimoji="1" lang="ja-JP" altLang="en-US" sz="1100" dirty="0">
                <a:latin typeface="BIZ UDPゴシック" panose="020B0400000000000000" pitchFamily="50" charset="-128"/>
                <a:ea typeface="BIZ UDPゴシック" panose="020B0400000000000000" pitchFamily="50" charset="-128"/>
              </a:rPr>
              <a:t>校の小中高生が参加（</a:t>
            </a:r>
            <a:r>
              <a:rPr kumimoji="1" lang="en-US" altLang="ja-JP" sz="1100" dirty="0">
                <a:latin typeface="BIZ UDPゴシック" panose="020B0400000000000000" pitchFamily="50" charset="-128"/>
                <a:ea typeface="BIZ UDPゴシック" panose="020B0400000000000000" pitchFamily="50" charset="-128"/>
              </a:rPr>
              <a:t>7</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月の間の５日間）</a:t>
            </a:r>
            <a:endParaRPr kumimoji="1" lang="en-US" altLang="ja-JP" sz="1100" dirty="0">
              <a:latin typeface="BIZ UDPゴシック" panose="020B0400000000000000" pitchFamily="50" charset="-128"/>
              <a:ea typeface="BIZ UDPゴシック" panose="020B0400000000000000" pitchFamily="50" charset="-128"/>
            </a:endParaRPr>
          </a:p>
          <a:p>
            <a:pPr marL="92075" indent="-92075"/>
            <a:r>
              <a:rPr kumimoji="1" lang="ja-JP" altLang="en-US" sz="1100" dirty="0">
                <a:latin typeface="BIZ UDPゴシック" panose="020B0400000000000000" pitchFamily="50" charset="-128"/>
                <a:ea typeface="BIZ UDPゴシック" panose="020B0400000000000000" pitchFamily="50" charset="-128"/>
              </a:rPr>
              <a:t>・「いのち輝く未来社会のデザイン」を体現できるよう、産業界との連携やプロの演奏家による指導等を受け、各国からの来場者に伝わる表現方法を検討</a:t>
            </a:r>
            <a:endParaRPr kumimoji="1" lang="en-US" altLang="ja-JP" sz="1100" dirty="0">
              <a:latin typeface="BIZ UDPゴシック" panose="020B0400000000000000" pitchFamily="50" charset="-128"/>
              <a:ea typeface="BIZ UDPゴシック" panose="020B0400000000000000" pitchFamily="50" charset="-128"/>
            </a:endParaRPr>
          </a:p>
          <a:p>
            <a:pPr marL="352425">
              <a:buFont typeface="Arial" panose="020B0604020202020204" pitchFamily="34" charset="0"/>
              <a:buNone/>
            </a:pPr>
            <a:r>
              <a:rPr kumimoji="1" lang="ja-JP" altLang="en-US" sz="1100" dirty="0">
                <a:latin typeface="BIZ UDPゴシック" panose="020B0400000000000000" pitchFamily="50" charset="-128"/>
                <a:ea typeface="BIZ UDPゴシック" panose="020B0400000000000000" pitchFamily="50" charset="-128"/>
              </a:rPr>
              <a:t>イベント参加者数：</a:t>
            </a:r>
            <a:r>
              <a:rPr kumimoji="1" lang="en-US" altLang="ja-JP" sz="1100" dirty="0">
                <a:latin typeface="BIZ UDPゴシック" panose="020B0400000000000000" pitchFamily="50" charset="-128"/>
                <a:ea typeface="BIZ UDPゴシック" panose="020B0400000000000000" pitchFamily="50" charset="-128"/>
              </a:rPr>
              <a:t>7</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29</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30</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8</a:t>
            </a:r>
            <a:r>
              <a:rPr kumimoji="1" lang="ja-JP" altLang="en-US" sz="1100" dirty="0">
                <a:latin typeface="BIZ UDPゴシック" panose="020B0400000000000000" pitchFamily="50" charset="-128"/>
                <a:ea typeface="BIZ UDPゴシック" panose="020B0400000000000000" pitchFamily="50" charset="-128"/>
              </a:rPr>
              <a:t>月</a:t>
            </a:r>
            <a:r>
              <a:rPr kumimoji="1" lang="en-US" altLang="ja-JP" sz="1100" dirty="0">
                <a:latin typeface="BIZ UDPゴシック" panose="020B0400000000000000" pitchFamily="50" charset="-128"/>
                <a:ea typeface="BIZ UDPゴシック" panose="020B0400000000000000" pitchFamily="50" charset="-128"/>
              </a:rPr>
              <a:t>17</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18</a:t>
            </a:r>
            <a:r>
              <a:rPr kumimoji="1" lang="ja-JP" altLang="en-US" sz="1100" dirty="0">
                <a:latin typeface="BIZ UDPゴシック" panose="020B0400000000000000" pitchFamily="50" charset="-128"/>
                <a:ea typeface="BIZ UDPゴシック" panose="020B0400000000000000" pitchFamily="50" charset="-128"/>
              </a:rPr>
              <a:t>日、</a:t>
            </a:r>
            <a:r>
              <a:rPr kumimoji="1" lang="en-US" altLang="ja-JP" sz="1100" dirty="0">
                <a:latin typeface="BIZ UDPゴシック" panose="020B0400000000000000" pitchFamily="50" charset="-128"/>
                <a:ea typeface="BIZ UDPゴシック" panose="020B0400000000000000" pitchFamily="50" charset="-128"/>
              </a:rPr>
              <a:t>23</a:t>
            </a:r>
            <a:r>
              <a:rPr kumimoji="1" lang="ja-JP" altLang="en-US" sz="1100" dirty="0">
                <a:latin typeface="BIZ UDPゴシック" panose="020B0400000000000000" pitchFamily="50" charset="-128"/>
                <a:ea typeface="BIZ UDPゴシック" panose="020B0400000000000000" pitchFamily="50" charset="-128"/>
              </a:rPr>
              <a:t>日の５日間　約</a:t>
            </a:r>
            <a:r>
              <a:rPr kumimoji="1" lang="en-US" altLang="ja-JP" sz="1100" dirty="0">
                <a:latin typeface="BIZ UDPゴシック" panose="020B0400000000000000" pitchFamily="50" charset="-128"/>
                <a:ea typeface="BIZ UDPゴシック" panose="020B0400000000000000" pitchFamily="50" charset="-128"/>
              </a:rPr>
              <a:t>7,380</a:t>
            </a:r>
            <a:r>
              <a:rPr kumimoji="1" lang="ja-JP" altLang="en-US" sz="1100" dirty="0">
                <a:latin typeface="BIZ UDPゴシック" panose="020B0400000000000000" pitchFamily="50" charset="-128"/>
                <a:ea typeface="BIZ UDPゴシック" panose="020B0400000000000000" pitchFamily="50" charset="-128"/>
              </a:rPr>
              <a:t>人</a:t>
            </a:r>
            <a:endParaRPr kumimoji="1" lang="en-US" altLang="ja-JP" sz="1100" dirty="0">
              <a:latin typeface="BIZ UDPゴシック" panose="020B0400000000000000" pitchFamily="50" charset="-128"/>
              <a:ea typeface="BIZ UDPゴシック" panose="020B0400000000000000" pitchFamily="50" charset="-128"/>
            </a:endParaRPr>
          </a:p>
          <a:p>
            <a:pPr marL="352425" marR="0" lvl="0" algn="l" defTabSz="914400" rtl="0" eaLnBrk="1" fontAlgn="auto" latinLnBrk="0" hangingPunct="1">
              <a:lnSpc>
                <a:spcPct val="100000"/>
              </a:lnSpc>
              <a:spcBef>
                <a:spcPts val="0"/>
              </a:spcBef>
              <a:spcAft>
                <a:spcPts val="0"/>
              </a:spcAft>
              <a:buClrTx/>
              <a:buSzTx/>
              <a:tabLst/>
              <a:defRPr/>
            </a:pPr>
            <a:r>
              <a:rPr kumimoji="1" lang="ja-JP" altLang="en-US" sz="1100" dirty="0">
                <a:latin typeface="BIZ UDPゴシック" panose="020B0400000000000000" pitchFamily="50" charset="-128"/>
                <a:ea typeface="BIZ UDPゴシック" panose="020B0400000000000000" pitchFamily="50" charset="-128"/>
              </a:rPr>
              <a:t>府立学校　 　　　 ：延べ</a:t>
            </a:r>
            <a:r>
              <a:rPr kumimoji="1" lang="en-US" altLang="ja-JP" sz="1100" dirty="0">
                <a:latin typeface="BIZ UDPゴシック" panose="020B0400000000000000" pitchFamily="50" charset="-128"/>
                <a:ea typeface="BIZ UDPゴシック" panose="020B0400000000000000" pitchFamily="50" charset="-128"/>
              </a:rPr>
              <a:t>125</a:t>
            </a:r>
            <a:r>
              <a:rPr kumimoji="1" lang="ja-JP" altLang="en-US" sz="1100" dirty="0">
                <a:latin typeface="BIZ UDPゴシック" panose="020B0400000000000000" pitchFamily="50" charset="-128"/>
                <a:ea typeface="BIZ UDPゴシック" panose="020B0400000000000000" pitchFamily="50" charset="-128"/>
              </a:rPr>
              <a:t>校</a:t>
            </a:r>
            <a:endParaRPr kumimoji="1" lang="en-US" altLang="ja-JP" sz="1100" dirty="0">
              <a:latin typeface="BIZ UDPゴシック" panose="020B0400000000000000" pitchFamily="50" charset="-128"/>
              <a:ea typeface="BIZ UDPゴシック" panose="020B0400000000000000" pitchFamily="50" charset="-128"/>
            </a:endParaRPr>
          </a:p>
          <a:p>
            <a:pPr marL="352425" marR="0" lvl="0" algn="l" defTabSz="914400" rtl="0" eaLnBrk="1" fontAlgn="auto" latinLnBrk="0" hangingPunct="1">
              <a:lnSpc>
                <a:spcPct val="100000"/>
              </a:lnSpc>
              <a:spcBef>
                <a:spcPts val="0"/>
              </a:spcBef>
              <a:spcAft>
                <a:spcPts val="0"/>
              </a:spcAft>
              <a:buClrTx/>
              <a:buSzTx/>
              <a:tabLst/>
              <a:defRPr/>
            </a:pPr>
            <a:endParaRPr kumimoji="1" lang="en-US" altLang="ja-JP" sz="1100" dirty="0">
              <a:latin typeface="BIZ UDPゴシック" panose="020B0400000000000000" pitchFamily="50" charset="-128"/>
              <a:ea typeface="BIZ UDPゴシック" panose="020B0400000000000000" pitchFamily="50" charset="-128"/>
            </a:endParaRPr>
          </a:p>
          <a:p>
            <a:r>
              <a:rPr lang="en-US" altLang="ja-JP" sz="1200" b="1" dirty="0">
                <a:latin typeface="BIZ UDPゴシック" panose="020B0400000000000000" pitchFamily="50" charset="-128"/>
                <a:ea typeface="BIZ UDPゴシック" panose="020B0400000000000000" pitchFamily="50" charset="-128"/>
              </a:rPr>
              <a:t>EMO-1</a:t>
            </a:r>
            <a:r>
              <a:rPr lang="ja-JP" altLang="en-US" sz="1200" b="1" dirty="0">
                <a:latin typeface="BIZ UDPゴシック" panose="020B0400000000000000" pitchFamily="50" charset="-128"/>
                <a:ea typeface="BIZ UDPゴシック" panose="020B0400000000000000" pitchFamily="50" charset="-128"/>
              </a:rPr>
              <a:t>グランプリ</a:t>
            </a:r>
          </a:p>
          <a:p>
            <a:pPr marL="182563" indent="-182563"/>
            <a:r>
              <a:rPr lang="ja-JP" altLang="en-US" sz="1100" dirty="0">
                <a:latin typeface="BIZ UDPゴシック" panose="020B0400000000000000" pitchFamily="50" charset="-128"/>
                <a:ea typeface="BIZ UDPゴシック" panose="020B0400000000000000" pitchFamily="50" charset="-128"/>
              </a:rPr>
              <a:t>・ギャラリー</a:t>
            </a:r>
            <a:r>
              <a:rPr lang="en-US" altLang="ja-JP" sz="1100" dirty="0">
                <a:latin typeface="BIZ UDPゴシック" panose="020B0400000000000000" pitchFamily="50" charset="-128"/>
                <a:ea typeface="BIZ UDPゴシック" panose="020B0400000000000000" pitchFamily="50" charset="-128"/>
              </a:rPr>
              <a:t>WEST</a:t>
            </a:r>
            <a:r>
              <a:rPr lang="ja-JP" altLang="en-US" sz="1100" dirty="0">
                <a:latin typeface="BIZ UDPゴシック" panose="020B0400000000000000" pitchFamily="50" charset="-128"/>
                <a:ea typeface="BIZ UDPゴシック" panose="020B0400000000000000" pitchFamily="50" charset="-128"/>
              </a:rPr>
              <a:t>において府内の小中高校生が来場者に</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英語で漫才を行い、大阪の文化や魅力を世界に発信する</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大会を開催（７月</a:t>
            </a:r>
            <a:r>
              <a:rPr lang="en-US" altLang="ja-JP" sz="1100" dirty="0">
                <a:latin typeface="BIZ UDPゴシック" panose="020B0400000000000000" pitchFamily="50" charset="-128"/>
                <a:ea typeface="BIZ UDPゴシック" panose="020B0400000000000000" pitchFamily="50" charset="-128"/>
              </a:rPr>
              <a:t>30</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イベント来場者数：約</a:t>
            </a:r>
            <a:r>
              <a:rPr lang="en-US" altLang="ja-JP" sz="1100" dirty="0">
                <a:latin typeface="BIZ UDPゴシック" panose="020B0400000000000000" pitchFamily="50" charset="-128"/>
                <a:ea typeface="BIZ UDPゴシック" panose="020B0400000000000000" pitchFamily="50" charset="-128"/>
              </a:rPr>
              <a:t>700</a:t>
            </a:r>
            <a:r>
              <a:rPr lang="ja-JP" altLang="en-US" sz="1100" dirty="0">
                <a:latin typeface="BIZ UDPゴシック" panose="020B0400000000000000" pitchFamily="50" charset="-128"/>
                <a:ea typeface="BIZ UDPゴシック" panose="020B0400000000000000" pitchFamily="50" charset="-128"/>
              </a:rPr>
              <a:t>人　府内参加小中高：</a:t>
            </a:r>
            <a:r>
              <a:rPr lang="en-US" altLang="ja-JP" sz="1100" dirty="0">
                <a:latin typeface="BIZ UDPゴシック" panose="020B0400000000000000" pitchFamily="50" charset="-128"/>
                <a:ea typeface="BIZ UDPゴシック" panose="020B0400000000000000" pitchFamily="50" charset="-128"/>
              </a:rPr>
              <a:t>32</a:t>
            </a:r>
            <a:r>
              <a:rPr lang="ja-JP" altLang="en-US" sz="1100" dirty="0">
                <a:latin typeface="BIZ UDPゴシック" panose="020B0400000000000000" pitchFamily="50" charset="-128"/>
                <a:ea typeface="BIZ UDPゴシック" panose="020B0400000000000000" pitchFamily="50" charset="-128"/>
              </a:rPr>
              <a:t>校（３６組）　</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・事前に小中学校各</a:t>
            </a:r>
            <a:r>
              <a:rPr lang="en-US" altLang="ja-JP" sz="1100" dirty="0">
                <a:latin typeface="BIZ UDPゴシック" panose="020B0400000000000000" pitchFamily="50" charset="-128"/>
                <a:ea typeface="BIZ UDPゴシック" panose="020B0400000000000000" pitchFamily="50" charset="-128"/>
              </a:rPr>
              <a:t>9</a:t>
            </a:r>
            <a:r>
              <a:rPr lang="ja-JP" altLang="en-US" sz="1100" dirty="0">
                <a:latin typeface="BIZ UDPゴシック" panose="020B0400000000000000" pitchFamily="50" charset="-128"/>
                <a:ea typeface="BIZ UDPゴシック" panose="020B0400000000000000" pitchFamily="50" charset="-128"/>
              </a:rPr>
              <a:t>校で専門人材によるワークショップ</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を行い、英語による漫才を作成するプログラムを実施</a:t>
            </a:r>
            <a:endParaRPr lang="en-US" altLang="ja-JP" sz="1100" dirty="0">
              <a:latin typeface="BIZ UDPゴシック" panose="020B0400000000000000" pitchFamily="50" charset="-128"/>
              <a:ea typeface="BIZ UDPゴシック" panose="020B0400000000000000" pitchFamily="50" charset="-128"/>
            </a:endParaRPr>
          </a:p>
          <a:p>
            <a:pPr marL="182563" indent="-182563"/>
            <a:r>
              <a:rPr lang="ja-JP" altLang="en-US" sz="1100" dirty="0">
                <a:latin typeface="BIZ UDPゴシック" panose="020B0400000000000000" pitchFamily="50" charset="-128"/>
                <a:ea typeface="BIZ UDPゴシック" panose="020B0400000000000000" pitchFamily="50" charset="-128"/>
              </a:rPr>
              <a:t>　　</a:t>
            </a:r>
            <a:endParaRPr lang="en-US" altLang="ja-JP" sz="1200" b="1" dirty="0">
              <a:latin typeface="BIZ UDPゴシック" panose="020B0400000000000000" pitchFamily="50" charset="-128"/>
              <a:ea typeface="BIZ UDPゴシック" panose="020B0400000000000000" pitchFamily="50" charset="-128"/>
            </a:endParaRPr>
          </a:p>
          <a:p>
            <a:pPr marL="182563" indent="-182563"/>
            <a:r>
              <a:rPr lang="ja-JP" altLang="en-US" sz="1200" b="1" dirty="0">
                <a:latin typeface="BIZ UDPゴシック" panose="020B0400000000000000" pitchFamily="50" charset="-128"/>
                <a:ea typeface="BIZ UDPゴシック" panose="020B0400000000000000" pitchFamily="50" charset="-128"/>
              </a:rPr>
              <a:t>彩りのピース展～支援学校の子どもたちによるモザイクアートの世界～</a:t>
            </a:r>
          </a:p>
          <a:p>
            <a:pPr marL="92075" indent="-92075"/>
            <a:r>
              <a:rPr lang="ja-JP" altLang="en-US" sz="1100" dirty="0">
                <a:latin typeface="BIZ UDPゴシック" panose="020B0400000000000000" pitchFamily="50" charset="-128"/>
                <a:ea typeface="BIZ UDPゴシック" panose="020B0400000000000000" pitchFamily="50" charset="-128"/>
              </a:rPr>
              <a:t>・ギャラリー</a:t>
            </a:r>
            <a:r>
              <a:rPr lang="en-US" altLang="ja-JP" sz="1100" dirty="0">
                <a:latin typeface="BIZ UDPゴシック" panose="020B0400000000000000" pitchFamily="50" charset="-128"/>
                <a:ea typeface="BIZ UDPゴシック" panose="020B0400000000000000" pitchFamily="50" charset="-128"/>
              </a:rPr>
              <a:t>WEST</a:t>
            </a:r>
            <a:r>
              <a:rPr lang="ja-JP" altLang="en-US" sz="1100" dirty="0">
                <a:latin typeface="BIZ UDPゴシック" panose="020B0400000000000000" pitchFamily="50" charset="-128"/>
                <a:ea typeface="BIZ UDPゴシック" panose="020B0400000000000000" pitchFamily="50" charset="-128"/>
              </a:rPr>
              <a:t>において、「ともに生き、ともに未来を創る」をテーマに、大阪府立支援学校の子どもたちが制作した作品を組み合わせた集合作品「モザイクアート」を展示</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a:t>
            </a:r>
            <a:r>
              <a:rPr lang="en-US" altLang="ja-JP" sz="1100" dirty="0">
                <a:latin typeface="BIZ UDPゴシック" panose="020B0400000000000000" pitchFamily="50" charset="-128"/>
                <a:ea typeface="BIZ UDPゴシック" panose="020B0400000000000000" pitchFamily="50" charset="-128"/>
              </a:rPr>
              <a:t>30</a:t>
            </a:r>
            <a:r>
              <a:rPr lang="ja-JP" altLang="en-US" sz="1100" dirty="0">
                <a:latin typeface="BIZ UDPゴシック" panose="020B0400000000000000" pitchFamily="50" charset="-128"/>
                <a:ea typeface="BIZ UDPゴシック" panose="020B0400000000000000" pitchFamily="50" charset="-128"/>
              </a:rPr>
              <a:t>日）</a:t>
            </a:r>
          </a:p>
          <a:p>
            <a:pPr marL="92075" indent="-92075"/>
            <a:r>
              <a:rPr lang="ja-JP" altLang="en-US" sz="1100" dirty="0">
                <a:latin typeface="BIZ UDPゴシック" panose="020B0400000000000000" pitchFamily="50" charset="-128"/>
                <a:ea typeface="BIZ UDPゴシック" panose="020B0400000000000000" pitchFamily="50" charset="-128"/>
              </a:rPr>
              <a:t>・会場内３面の壁面に投影されたモザイクアートと会場を包み込む立体音響により、</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絵の中の世界に入り込む体験を演出</a:t>
            </a:r>
          </a:p>
          <a:p>
            <a:pPr marL="352425"/>
            <a:r>
              <a:rPr lang="ja-JP" altLang="en-US" sz="1100" dirty="0">
                <a:latin typeface="BIZ UDPゴシック" panose="020B0400000000000000" pitchFamily="50" charset="-128"/>
                <a:ea typeface="BIZ UDPゴシック" panose="020B0400000000000000" pitchFamily="50" charset="-128"/>
              </a:rPr>
              <a:t>イベント来場者数：</a:t>
            </a:r>
            <a:r>
              <a:rPr lang="en-US" altLang="ja-JP" sz="1100" dirty="0">
                <a:latin typeface="BIZ UDPゴシック" panose="020B0400000000000000" pitchFamily="50" charset="-128"/>
                <a:ea typeface="BIZ UDPゴシック" panose="020B0400000000000000" pitchFamily="50" charset="-128"/>
              </a:rPr>
              <a:t>874</a:t>
            </a:r>
            <a:r>
              <a:rPr lang="ja-JP" altLang="en-US" sz="1100" dirty="0">
                <a:latin typeface="BIZ UDPゴシック" panose="020B0400000000000000" pitchFamily="50" charset="-128"/>
                <a:ea typeface="BIZ UDPゴシック" panose="020B0400000000000000" pitchFamily="50" charset="-128"/>
              </a:rPr>
              <a:t>人　　府立支援学校：</a:t>
            </a:r>
            <a:r>
              <a:rPr lang="en-US" altLang="ja-JP" sz="1100" dirty="0">
                <a:latin typeface="BIZ UDPゴシック" panose="020B0400000000000000" pitchFamily="50" charset="-128"/>
                <a:ea typeface="BIZ UDPゴシック" panose="020B0400000000000000" pitchFamily="50" charset="-128"/>
              </a:rPr>
              <a:t>47</a:t>
            </a:r>
            <a:r>
              <a:rPr lang="ja-JP" altLang="en-US" sz="1100" dirty="0">
                <a:latin typeface="BIZ UDPゴシック" panose="020B0400000000000000" pitchFamily="50" charset="-128"/>
                <a:ea typeface="BIZ UDPゴシック" panose="020B0400000000000000" pitchFamily="50" charset="-128"/>
              </a:rPr>
              <a:t>校</a:t>
            </a:r>
          </a:p>
        </p:txBody>
      </p:sp>
      <p:sp>
        <p:nvSpPr>
          <p:cNvPr id="12" name="楕円 11">
            <a:extLst>
              <a:ext uri="{FF2B5EF4-FFF2-40B4-BE49-F238E27FC236}">
                <a16:creationId xmlns:a16="http://schemas.microsoft.com/office/drawing/2014/main" id="{04A5249C-7EAE-4006-8990-4633B478B3E9}"/>
              </a:ext>
            </a:extLst>
          </p:cNvPr>
          <p:cNvSpPr/>
          <p:nvPr/>
        </p:nvSpPr>
        <p:spPr>
          <a:xfrm>
            <a:off x="180308" y="902464"/>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6" name="楕円 15">
            <a:extLst>
              <a:ext uri="{FF2B5EF4-FFF2-40B4-BE49-F238E27FC236}">
                <a16:creationId xmlns:a16="http://schemas.microsoft.com/office/drawing/2014/main" id="{B37D4CDD-0AAF-4AF7-BE3E-68827E5007A4}"/>
              </a:ext>
            </a:extLst>
          </p:cNvPr>
          <p:cNvSpPr/>
          <p:nvPr/>
        </p:nvSpPr>
        <p:spPr>
          <a:xfrm>
            <a:off x="230631" y="2753715"/>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pic>
        <p:nvPicPr>
          <p:cNvPr id="14" name="図 13">
            <a:extLst>
              <a:ext uri="{FF2B5EF4-FFF2-40B4-BE49-F238E27FC236}">
                <a16:creationId xmlns:a16="http://schemas.microsoft.com/office/drawing/2014/main" id="{09DEA922-B140-4E61-BB4B-205FDA9D82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3813" y="4390986"/>
            <a:ext cx="1452795" cy="1089596"/>
          </a:xfrm>
          <a:prstGeom prst="rect">
            <a:avLst/>
          </a:prstGeom>
        </p:spPr>
      </p:pic>
      <p:sp>
        <p:nvSpPr>
          <p:cNvPr id="17" name="テキスト ボックス 16">
            <a:extLst>
              <a:ext uri="{FF2B5EF4-FFF2-40B4-BE49-F238E27FC236}">
                <a16:creationId xmlns:a16="http://schemas.microsoft.com/office/drawing/2014/main" id="{D70549B8-6B1D-42C8-9CA9-05C636DEFAC9}"/>
              </a:ext>
            </a:extLst>
          </p:cNvPr>
          <p:cNvSpPr txBox="1"/>
          <p:nvPr/>
        </p:nvSpPr>
        <p:spPr>
          <a:xfrm>
            <a:off x="230631" y="3305939"/>
            <a:ext cx="4273636" cy="3893374"/>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400" b="1" dirty="0">
                <a:latin typeface="BIZ UDPゴシック" panose="020B0400000000000000" pitchFamily="50" charset="-128"/>
                <a:ea typeface="BIZ UDPゴシック" panose="020B0400000000000000" pitchFamily="50" charset="-128"/>
              </a:rPr>
              <a:t>▶</a:t>
            </a:r>
            <a:r>
              <a:rPr kumimoji="1" lang="ja-JP" altLang="ja-JP" sz="1400" b="1" i="0" strike="noStrike" kern="1200" dirty="0">
                <a:effectLst/>
                <a:latin typeface="BIZ UDPゴシック" panose="020B0400000000000000" pitchFamily="50" charset="-128"/>
                <a:ea typeface="BIZ UDPゴシック" panose="020B0400000000000000" pitchFamily="50" charset="-128"/>
              </a:rPr>
              <a:t>万博会場での子どもたちの発表</a:t>
            </a:r>
            <a:endParaRPr lang="ja-JP" altLang="ja-JP" sz="1400" b="1" i="0" strike="noStrike"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わくわく・どきどき</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SDGs</a:t>
            </a: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ジュニアプロジェクト</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92075" indent="-92075" fontAlgn="t"/>
            <a:r>
              <a:rPr kumimoji="1" lang="ja-JP" altLang="en-US" sz="1100" dirty="0">
                <a:latin typeface="BIZ UDPゴシック" panose="020B0400000000000000" pitchFamily="50" charset="-128"/>
                <a:ea typeface="BIZ UDPゴシック" panose="020B0400000000000000" pitchFamily="50" charset="-128"/>
              </a:rPr>
              <a:t>・大阪ヘルスケアパビリオンリボーンステージに</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おいて、「</a:t>
            </a:r>
            <a:r>
              <a:rPr kumimoji="1" lang="en-US" altLang="ja-JP" sz="1100" dirty="0">
                <a:latin typeface="BIZ UDPゴシック" panose="020B0400000000000000" pitchFamily="50" charset="-128"/>
                <a:ea typeface="BIZ UDPゴシック" panose="020B0400000000000000" pitchFamily="50" charset="-128"/>
              </a:rPr>
              <a:t>2025</a:t>
            </a:r>
            <a:r>
              <a:rPr kumimoji="1" lang="ja-JP" altLang="en-US" sz="1100" dirty="0">
                <a:latin typeface="BIZ UDPゴシック" panose="020B0400000000000000" pitchFamily="50" charset="-128"/>
                <a:ea typeface="BIZ UDPゴシック" panose="020B0400000000000000" pitchFamily="50" charset="-128"/>
              </a:rPr>
              <a:t>年日本国際博覧会協会教育</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プログラム」を活用して地域や社会課題の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解決に向けて探究した内容についての</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発表会を実施（４月</a:t>
            </a:r>
            <a:r>
              <a:rPr kumimoji="1" lang="en-US" altLang="ja-JP" sz="1100" dirty="0">
                <a:latin typeface="BIZ UDPゴシック" panose="020B0400000000000000" pitchFamily="50" charset="-128"/>
                <a:ea typeface="BIZ UDPゴシック" panose="020B0400000000000000" pitchFamily="50" charset="-128"/>
              </a:rPr>
              <a:t>22</a:t>
            </a:r>
            <a:r>
              <a:rPr kumimoji="1" lang="ja-JP" altLang="en-US" sz="1100" dirty="0">
                <a:latin typeface="BIZ UDPゴシック" panose="020B0400000000000000" pitchFamily="50" charset="-128"/>
                <a:ea typeface="BIZ UDPゴシック" panose="020B0400000000000000" pitchFamily="50" charset="-128"/>
              </a:rPr>
              <a:t>日）</a:t>
            </a:r>
            <a:endParaRPr kumimoji="1" lang="en-US" altLang="ja-JP" sz="1100" dirty="0">
              <a:latin typeface="BIZ UDPゴシック" panose="020B0400000000000000" pitchFamily="50" charset="-128"/>
              <a:ea typeface="BIZ UDPゴシック" panose="020B0400000000000000" pitchFamily="50" charset="-128"/>
            </a:endParaRPr>
          </a:p>
          <a:p>
            <a:pPr marL="92075" indent="-92075" fontAlgn="t"/>
            <a:r>
              <a:rPr kumimoji="1" lang="ja-JP" altLang="en-US" sz="1100" dirty="0">
                <a:latin typeface="BIZ UDPゴシック" panose="020B0400000000000000" pitchFamily="50" charset="-128"/>
                <a:ea typeface="BIZ UDPゴシック" panose="020B0400000000000000" pitchFamily="50" charset="-128"/>
              </a:rPr>
              <a:t>　　→　社会に参画する力の育成につなげる機会になった</a:t>
            </a:r>
          </a:p>
          <a:p>
            <a:pPr marL="449263" fontAlgn="t"/>
            <a:r>
              <a:rPr kumimoji="1" lang="ja-JP" altLang="en-US" sz="1100" dirty="0">
                <a:latin typeface="BIZ UDPゴシック" panose="020B0400000000000000" pitchFamily="50" charset="-128"/>
                <a:ea typeface="BIZ UDPゴシック" panose="020B0400000000000000" pitchFamily="50" charset="-128"/>
              </a:rPr>
              <a:t>イベント参加者数：約</a:t>
            </a:r>
            <a:r>
              <a:rPr kumimoji="1" lang="en-US" altLang="ja-JP" sz="1100" dirty="0">
                <a:latin typeface="BIZ UDPゴシック" panose="020B0400000000000000" pitchFamily="50" charset="-128"/>
                <a:ea typeface="BIZ UDPゴシック" panose="020B0400000000000000" pitchFamily="50" charset="-128"/>
              </a:rPr>
              <a:t>350</a:t>
            </a:r>
            <a:r>
              <a:rPr kumimoji="1" lang="ja-JP" altLang="en-US" sz="1100" dirty="0">
                <a:latin typeface="BIZ UDPゴシック" panose="020B0400000000000000" pitchFamily="50" charset="-128"/>
                <a:ea typeface="BIZ UDPゴシック" panose="020B0400000000000000" pitchFamily="50" charset="-128"/>
              </a:rPr>
              <a:t>人</a:t>
            </a:r>
            <a:br>
              <a:rPr kumimoji="1" lang="en-US" altLang="ja-JP" sz="1100" dirty="0">
                <a:latin typeface="BIZ UDPゴシック" panose="020B0400000000000000" pitchFamily="50" charset="-128"/>
                <a:ea typeface="BIZ UDPゴシック" panose="020B0400000000000000" pitchFamily="50" charset="-128"/>
              </a:rPr>
            </a:br>
            <a:r>
              <a:rPr kumimoji="1" lang="ja-JP" altLang="en-US" sz="1100" dirty="0">
                <a:latin typeface="BIZ UDPゴシック" panose="020B0400000000000000" pitchFamily="50" charset="-128"/>
                <a:ea typeface="BIZ UDPゴシック" panose="020B0400000000000000" pitchFamily="50" charset="-128"/>
              </a:rPr>
              <a:t>府内中学校　　　 ：</a:t>
            </a:r>
            <a:r>
              <a:rPr kumimoji="1" lang="en-US" altLang="ja-JP" sz="1100" dirty="0">
                <a:latin typeface="BIZ UDPゴシック" panose="020B0400000000000000" pitchFamily="50" charset="-128"/>
                <a:ea typeface="BIZ UDPゴシック" panose="020B0400000000000000" pitchFamily="50" charset="-128"/>
              </a:rPr>
              <a:t>11</a:t>
            </a:r>
            <a:r>
              <a:rPr kumimoji="1" lang="ja-JP" altLang="en-US" sz="1100" dirty="0">
                <a:latin typeface="BIZ UDPゴシック" panose="020B0400000000000000" pitchFamily="50" charset="-128"/>
                <a:ea typeface="BIZ UDPゴシック" panose="020B0400000000000000" pitchFamily="50" charset="-128"/>
              </a:rPr>
              <a:t>校</a:t>
            </a:r>
          </a:p>
          <a:p>
            <a:pPr marL="352425" algn="l" rtl="0" eaLnBrk="1" fontAlgn="t" latinLnBrk="0" hangingPunct="1">
              <a:spcBef>
                <a:spcPts val="0"/>
              </a:spcBef>
              <a:spcAft>
                <a:spcPts val="0"/>
              </a:spcAft>
            </a:pPr>
            <a:endParaRPr lang="ja-JP" altLang="ja-JP" sz="1100" i="0" u="none" strike="noStrike"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ja-JP" sz="1200" b="1" i="0" u="none" strike="noStrike" kern="1200" dirty="0">
                <a:effectLst/>
                <a:latin typeface="BIZ UDPゴシック" panose="020B0400000000000000" pitchFamily="50" charset="-128"/>
                <a:ea typeface="BIZ UDPゴシック" panose="020B0400000000000000" pitchFamily="50" charset="-128"/>
              </a:rPr>
              <a:t>わたしの好きが世界を変えるワークショップ</a:t>
            </a:r>
            <a:endParaRPr lang="ja-JP" altLang="ja-JP" sz="1200" b="1" i="0" u="none" strike="noStrike"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・シグネチャーパビリオン「いのちの遊び場クラゲ館」において、中島さち子テーマ事業プロデューサーと連携した「万博</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STEAM</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教育</a:t>
            </a:r>
            <a:br>
              <a:rPr kumimoji="1" lang="en-US" altLang="ja-JP" sz="1100" i="0" u="none" strike="noStrike" kern="1200" dirty="0">
                <a:effectLst/>
                <a:latin typeface="BIZ UDPゴシック" panose="020B0400000000000000" pitchFamily="50" charset="-128"/>
                <a:ea typeface="BIZ UDPゴシック" panose="020B0400000000000000" pitchFamily="50" charset="-128"/>
              </a:rPr>
            </a:br>
            <a:r>
              <a:rPr kumimoji="1" lang="ja-JP" altLang="en-US" sz="1100" i="0" u="none" strike="noStrike" kern="1200" dirty="0">
                <a:effectLst/>
                <a:latin typeface="BIZ UDPゴシック" panose="020B0400000000000000" pitchFamily="50" charset="-128"/>
                <a:ea typeface="BIZ UDPゴシック" panose="020B0400000000000000" pitchFamily="50" charset="-128"/>
              </a:rPr>
              <a:t>プログラム」を活用した探究活動の成果として、好きなモノ・コトと万博のテーマを掛け合わせたワークショップを実施（</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6</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月～</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9</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月の間の</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15</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日間）</a:t>
            </a: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　　 →　府立学校</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12</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校が参加</a:t>
            </a:r>
          </a:p>
          <a:p>
            <a:pPr marL="92075" indent="-92075" algn="l" rtl="0" eaLnBrk="1" fontAlgn="t" latinLnBrk="0" hangingPunct="1">
              <a:spcBef>
                <a:spcPts val="0"/>
              </a:spcBef>
              <a:spcAft>
                <a:spcPts val="0"/>
              </a:spcAft>
            </a:pPr>
            <a:r>
              <a:rPr kumimoji="1" lang="ja-JP" altLang="en-US" sz="1100" i="0" u="none" strike="noStrike" kern="1200" dirty="0">
                <a:effectLst/>
                <a:latin typeface="BIZ UDPゴシック" panose="020B0400000000000000" pitchFamily="50" charset="-128"/>
                <a:ea typeface="BIZ UDPゴシック" panose="020B0400000000000000" pitchFamily="50" charset="-128"/>
              </a:rPr>
              <a:t>・インクルーシブな視点を持って国内外のあらゆる方に向けたワークショップを実施</a:t>
            </a:r>
            <a:endParaRPr kumimoji="1" lang="en-US" altLang="ja-JP" sz="11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15</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日間のワークショップを実施し、約</a:t>
            </a:r>
            <a:r>
              <a:rPr kumimoji="1" lang="en-US" altLang="ja-JP" sz="1100" i="0" u="none" strike="noStrike" kern="1200" dirty="0">
                <a:effectLst/>
                <a:latin typeface="BIZ UDPゴシック" panose="020B0400000000000000" pitchFamily="50" charset="-128"/>
                <a:ea typeface="BIZ UDPゴシック" panose="020B0400000000000000" pitchFamily="50" charset="-128"/>
              </a:rPr>
              <a:t>3,000</a:t>
            </a:r>
            <a:r>
              <a:rPr kumimoji="1" lang="ja-JP" altLang="en-US" sz="1100" i="0" u="none" strike="noStrike" kern="1200" dirty="0">
                <a:effectLst/>
                <a:latin typeface="BIZ UDPゴシック" panose="020B0400000000000000" pitchFamily="50" charset="-128"/>
                <a:ea typeface="BIZ UDPゴシック" panose="020B0400000000000000" pitchFamily="50" charset="-128"/>
              </a:rPr>
              <a:t>人の方が体験</a:t>
            </a:r>
            <a:br>
              <a:rPr kumimoji="1" lang="en-US" altLang="ja-JP" sz="1100" i="0" u="none" strike="noStrike" kern="1200" dirty="0">
                <a:effectLst/>
                <a:latin typeface="BIZ UDPゴシック" panose="020B0400000000000000" pitchFamily="50" charset="-128"/>
                <a:ea typeface="BIZ UDPゴシック" panose="020B0400000000000000" pitchFamily="50" charset="-128"/>
              </a:rPr>
            </a:br>
            <a:endParaRPr kumimoji="1" lang="en-US" altLang="ja-JP" sz="1100" i="0" u="none" strike="noStrike" kern="1200" dirty="0">
              <a:effectLst/>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3DB11F54-8D30-4256-BBDD-8A93B23B39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5099" y="3824457"/>
            <a:ext cx="1126499" cy="745264"/>
          </a:xfrm>
          <a:prstGeom prst="rect">
            <a:avLst/>
          </a:prstGeom>
        </p:spPr>
      </p:pic>
      <p:sp>
        <p:nvSpPr>
          <p:cNvPr id="13" name="楕円 12">
            <a:extLst>
              <a:ext uri="{FF2B5EF4-FFF2-40B4-BE49-F238E27FC236}">
                <a16:creationId xmlns:a16="http://schemas.microsoft.com/office/drawing/2014/main" id="{7F0217A3-1962-48A3-8695-8E90377B0514}"/>
              </a:ext>
            </a:extLst>
          </p:cNvPr>
          <p:cNvSpPr/>
          <p:nvPr/>
        </p:nvSpPr>
        <p:spPr>
          <a:xfrm flipV="1">
            <a:off x="180309" y="733303"/>
            <a:ext cx="259337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53037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63983" y="1530409"/>
            <a:ext cx="9303800" cy="93541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万博関連資料等レガシーの文化的継承</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識字・日本語教室と夜間中学を紹介する展示会を開催し、</a:t>
            </a:r>
            <a:r>
              <a:rPr lang="en-US" altLang="ja-JP" sz="1400" b="0" dirty="0">
                <a:solidFill>
                  <a:schemeClr val="tx1"/>
                </a:solidFill>
                <a:latin typeface="BIZ UDPゴシック" panose="020B0400000000000000" pitchFamily="50" charset="-128"/>
                <a:ea typeface="BIZ UDPゴシック" panose="020B0400000000000000" pitchFamily="50" charset="-128"/>
              </a:rPr>
              <a:t>SDGs</a:t>
            </a:r>
            <a:r>
              <a:rPr lang="ja-JP" altLang="en-US" sz="1400" b="0" dirty="0">
                <a:solidFill>
                  <a:schemeClr val="tx1"/>
                </a:solidFill>
                <a:latin typeface="BIZ UDPゴシック" panose="020B0400000000000000" pitchFamily="50" charset="-128"/>
                <a:ea typeface="BIZ UDPゴシック" panose="020B0400000000000000" pitchFamily="50" charset="-128"/>
              </a:rPr>
              <a:t>達成に向けた機運を醸成</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世界的にも特徴的な大阪の歴史文化を学べるワークショップを実施し、府内文化観光資源への誘客を促進</a:t>
            </a:r>
            <a:endParaRPr lang="en-US" altLang="ja-JP" sz="1400" b="0"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95</a:t>
            </a:fld>
            <a:endParaRPr kumimoji="1" lang="ja-JP" altLang="en-US" dirty="0"/>
          </a:p>
        </p:txBody>
      </p:sp>
      <p:sp>
        <p:nvSpPr>
          <p:cNvPr id="17" name="テキスト ボックス 16">
            <a:extLst>
              <a:ext uri="{FF2B5EF4-FFF2-40B4-BE49-F238E27FC236}">
                <a16:creationId xmlns:a16="http://schemas.microsoft.com/office/drawing/2014/main" id="{888CE867-BF14-4AB0-A690-FC4D57C07114}"/>
              </a:ext>
            </a:extLst>
          </p:cNvPr>
          <p:cNvSpPr txBox="1"/>
          <p:nvPr/>
        </p:nvSpPr>
        <p:spPr>
          <a:xfrm>
            <a:off x="5284231" y="2844702"/>
            <a:ext cx="4542384" cy="437042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年日本国際博覧会関連資料の収集</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・万博関連資料を、文化的資料として収集</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・寄贈依頼や職員等の現地での収集により計９８３点を収受済</a:t>
            </a:r>
          </a:p>
          <a:p>
            <a:pPr marL="85725" indent="-85725"/>
            <a:r>
              <a:rPr kumimoji="1" lang="ja-JP" altLang="en-US" sz="1200" dirty="0">
                <a:latin typeface="BIZ UDPゴシック" panose="020B0400000000000000" pitchFamily="50" charset="-128"/>
                <a:ea typeface="BIZ UDPゴシック" panose="020B0400000000000000" pitchFamily="50" charset="-128"/>
              </a:rPr>
              <a:t>・媒体種類別：図書４０点、新規雑誌</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３点、その他ポスター・チラシ・リーフレット等</a:t>
            </a:r>
            <a:r>
              <a:rPr kumimoji="1" lang="en-US" altLang="ja-JP" sz="1200" dirty="0">
                <a:latin typeface="BIZ UDPゴシック" panose="020B0400000000000000" pitchFamily="50" charset="-128"/>
                <a:ea typeface="BIZ UDPゴシック" panose="020B0400000000000000" pitchFamily="50" charset="-128"/>
              </a:rPr>
              <a:t>930</a:t>
            </a:r>
            <a:r>
              <a:rPr kumimoji="1" lang="ja-JP" altLang="en-US" sz="1200" dirty="0">
                <a:latin typeface="BIZ UDPゴシック" panose="020B0400000000000000" pitchFamily="50" charset="-128"/>
                <a:ea typeface="BIZ UDPゴシック" panose="020B0400000000000000" pitchFamily="50" charset="-128"/>
              </a:rPr>
              <a:t>点</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月末現在）</a:t>
            </a:r>
          </a:p>
          <a:p>
            <a:pPr marL="0" algn="l" rtl="0" eaLnBrk="1" fontAlgn="t" latinLnBrk="0" hangingPunct="1">
              <a:spcBef>
                <a:spcPts val="0"/>
              </a:spcBef>
              <a:spcAft>
                <a:spcPts val="0"/>
              </a:spcAft>
            </a:pPr>
            <a:r>
              <a:rPr lang="ja-JP" altLang="en-US" sz="1200" i="0" u="none" strike="noStrike" dirty="0">
                <a:effectLst/>
                <a:latin typeface="BIZ UDPゴシック" panose="020B0400000000000000" pitchFamily="50" charset="-128"/>
                <a:ea typeface="BIZ UDPゴシック" panose="020B0400000000000000" pitchFamily="50" charset="-128"/>
              </a:rPr>
              <a:t>　</a:t>
            </a:r>
            <a:endParaRPr lang="ja-JP" altLang="ja-JP" sz="1200" i="0" u="none" strike="noStrike" dirty="0">
              <a:effectLst/>
              <a:latin typeface="BIZ UDPゴシック" panose="020B0400000000000000" pitchFamily="50" charset="-128"/>
              <a:ea typeface="BIZ UDPゴシック" panose="020B0400000000000000" pitchFamily="50" charset="-128"/>
            </a:endParaRPr>
          </a:p>
          <a:p>
            <a:pPr fontAlgn="t"/>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展示会「博覧会の展覧会」</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・令和</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年度から毎年、資料展示や各種イベントを開催</a:t>
            </a:r>
            <a:endParaRPr kumimoji="1" lang="en-US" altLang="ja-JP" sz="1200" dirty="0">
              <a:latin typeface="BIZ UDPゴシック" panose="020B0400000000000000" pitchFamily="50" charset="-128"/>
              <a:ea typeface="BIZ UDPゴシック" panose="020B0400000000000000" pitchFamily="50" charset="-128"/>
            </a:endParaRPr>
          </a:p>
          <a:p>
            <a:pPr marL="354013" lvl="1" indent="-177800"/>
            <a:r>
              <a:rPr kumimoji="1" lang="ja-JP" altLang="en-US" sz="1200" dirty="0">
                <a:latin typeface="BIZ UDPゴシック" panose="020B0400000000000000" pitchFamily="50" charset="-128"/>
                <a:ea typeface="BIZ UDPゴシック" panose="020B0400000000000000" pitchFamily="50" charset="-128"/>
              </a:rPr>
              <a:t>　開催場所</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大阪府立中之島図書館　</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階展示室</a:t>
            </a:r>
            <a:endParaRPr kumimoji="1" lang="en-US" altLang="ja-JP" sz="1200" dirty="0">
              <a:latin typeface="BIZ UDPゴシック" panose="020B0400000000000000" pitchFamily="50" charset="-128"/>
              <a:ea typeface="BIZ UDPゴシック" panose="020B0400000000000000" pitchFamily="50" charset="-128"/>
            </a:endParaRPr>
          </a:p>
          <a:p>
            <a:pPr marL="354013" lvl="1" indent="-177800"/>
            <a:r>
              <a:rPr kumimoji="1" lang="ja-JP" altLang="en-US" sz="1200" b="1" i="0" u="none" strike="noStrike" kern="1200" dirty="0">
                <a:effectLst/>
                <a:latin typeface="BIZ UDPゴシック" panose="020B0400000000000000" pitchFamily="50" charset="-128"/>
                <a:ea typeface="BIZ UDPゴシック" panose="020B0400000000000000" pitchFamily="50" charset="-128"/>
              </a:rPr>
              <a:t>　</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Part5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「世界最大の行事（祭典）～未来・世界との出会い～」</a:t>
            </a:r>
            <a:endParaRPr kumimoji="1" lang="en-US" altLang="ja-JP" sz="1200" dirty="0">
              <a:latin typeface="BIZ UDPゴシック" panose="020B0400000000000000" pitchFamily="50" charset="-128"/>
              <a:ea typeface="BIZ UDPゴシック" panose="020B0400000000000000" pitchFamily="50" charset="-128"/>
            </a:endParaRPr>
          </a:p>
          <a:p>
            <a:pPr marL="355600" lvl="1"/>
            <a:r>
              <a:rPr kumimoji="1" lang="ja-JP" altLang="en-US" sz="1200" dirty="0">
                <a:latin typeface="BIZ UDPゴシック" panose="020B0400000000000000" pitchFamily="50" charset="-128"/>
                <a:ea typeface="BIZ UDPゴシック" panose="020B0400000000000000" pitchFamily="50" charset="-128"/>
              </a:rPr>
              <a:t>開催期間：令和</a:t>
            </a:r>
            <a:r>
              <a:rPr kumimoji="1" lang="en-US" altLang="ja-JP" sz="1200" dirty="0">
                <a:latin typeface="BIZ UDPゴシック" panose="020B0400000000000000" pitchFamily="50" charset="-128"/>
                <a:ea typeface="BIZ UDPゴシック" panose="020B0400000000000000" pitchFamily="50" charset="-128"/>
              </a:rPr>
              <a:t>6</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25</a:t>
            </a:r>
            <a:r>
              <a:rPr kumimoji="1" lang="ja-JP" altLang="en-US" sz="1200" dirty="0">
                <a:latin typeface="BIZ UDPゴシック" panose="020B0400000000000000" pitchFamily="50" charset="-128"/>
                <a:ea typeface="BIZ UDPゴシック" panose="020B0400000000000000" pitchFamily="50" charset="-128"/>
              </a:rPr>
              <a:t>日</a:t>
            </a:r>
            <a:endParaRPr kumimoji="1" lang="en-US" altLang="ja-JP" sz="1200" dirty="0">
              <a:latin typeface="BIZ UDPゴシック" panose="020B0400000000000000" pitchFamily="50" charset="-128"/>
              <a:ea typeface="BIZ UDPゴシック" panose="020B0400000000000000" pitchFamily="50" charset="-128"/>
            </a:endParaRPr>
          </a:p>
          <a:p>
            <a:pPr marL="355600" lvl="1"/>
            <a:r>
              <a:rPr kumimoji="1" lang="ja-JP" altLang="en-US" sz="1200" dirty="0">
                <a:latin typeface="BIZ UDPゴシック" panose="020B0400000000000000" pitchFamily="50" charset="-128"/>
                <a:ea typeface="BIZ UDPゴシック" panose="020B0400000000000000" pitchFamily="50" charset="-128"/>
              </a:rPr>
              <a:t>来場者数：</a:t>
            </a:r>
            <a:r>
              <a:rPr kumimoji="1" lang="en-US" altLang="ja-JP" sz="1200" dirty="0">
                <a:latin typeface="BIZ UDPゴシック" panose="020B0400000000000000" pitchFamily="50" charset="-128"/>
                <a:ea typeface="BIZ UDPゴシック" panose="020B0400000000000000" pitchFamily="50" charset="-128"/>
              </a:rPr>
              <a:t>6,143</a:t>
            </a:r>
            <a:r>
              <a:rPr kumimoji="1" lang="ja-JP" altLang="en-US" sz="1200" dirty="0">
                <a:latin typeface="BIZ UDPゴシック" panose="020B0400000000000000" pitchFamily="50" charset="-128"/>
                <a:ea typeface="BIZ UDPゴシック" panose="020B0400000000000000" pitchFamily="50" charset="-128"/>
              </a:rPr>
              <a:t>人　（トークイベントは</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日間で</a:t>
            </a:r>
            <a:r>
              <a:rPr kumimoji="1" lang="en-US" altLang="ja-JP" sz="1200" dirty="0">
                <a:latin typeface="BIZ UDPゴシック" panose="020B0400000000000000" pitchFamily="50" charset="-128"/>
                <a:ea typeface="BIZ UDPゴシック" panose="020B0400000000000000" pitchFamily="50" charset="-128"/>
              </a:rPr>
              <a:t>134</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a:p>
            <a:pPr fontAlgn="t"/>
            <a:r>
              <a:rPr kumimoji="1" lang="ja-JP" altLang="en-US" sz="1200" b="1" i="0" u="none" strike="noStrike" kern="1200" dirty="0">
                <a:effectLst/>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小展示 「万博の日本館」</a:t>
            </a:r>
          </a:p>
          <a:p>
            <a:pPr marR="0" lvl="0" algn="l" defTabSz="914400" rtl="0" eaLnBrk="1" fontAlgn="auto" latinLnBrk="0" hangingPunct="1">
              <a:lnSpc>
                <a:spcPct val="100000"/>
              </a:lnSpc>
              <a:spcBef>
                <a:spcPts val="0"/>
              </a:spcBef>
              <a:spcAft>
                <a:spcPts val="0"/>
              </a:spcAft>
              <a:buClrTx/>
              <a:buSzTx/>
              <a:tabLst/>
              <a:defRPr/>
            </a:pPr>
            <a:r>
              <a:rPr kumimoji="1" lang="ja-JP" altLang="en-US" sz="1200" dirty="0">
                <a:latin typeface="BIZ UDPゴシック" panose="020B0400000000000000" pitchFamily="50" charset="-128"/>
                <a:ea typeface="BIZ UDPゴシック" panose="020B0400000000000000" pitchFamily="50" charset="-128"/>
              </a:rPr>
              <a:t>・過去の万博の日本館についての展示で万博の機運醸成</a:t>
            </a:r>
            <a:endParaRPr kumimoji="1" lang="en-US" altLang="ja-JP" sz="1200" dirty="0">
              <a:latin typeface="BIZ UDPゴシック" panose="020B0400000000000000" pitchFamily="50" charset="-128"/>
              <a:ea typeface="BIZ UDPゴシック" panose="020B0400000000000000" pitchFamily="50" charset="-128"/>
            </a:endParaRPr>
          </a:p>
          <a:p>
            <a:pPr marL="268288" lvl="1" defTabSz="914400">
              <a:defRPr/>
            </a:pPr>
            <a:r>
              <a:rPr kumimoji="1" lang="ja-JP" altLang="en-US" sz="1200" dirty="0">
                <a:latin typeface="BIZ UDPゴシック" panose="020B0400000000000000" pitchFamily="50" charset="-128"/>
                <a:ea typeface="BIZ UDPゴシック" panose="020B0400000000000000" pitchFamily="50" charset="-128"/>
              </a:rPr>
              <a:t>開催期間：令和６年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日～令和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18</a:t>
            </a:r>
            <a:r>
              <a:rPr kumimoji="1" lang="ja-JP" altLang="en-US" sz="1200" dirty="0">
                <a:latin typeface="BIZ UDPゴシック" panose="020B0400000000000000" pitchFamily="50" charset="-128"/>
                <a:ea typeface="BIZ UDPゴシック" panose="020B0400000000000000" pitchFamily="50" charset="-128"/>
              </a:rPr>
              <a:t>日</a:t>
            </a:r>
          </a:p>
          <a:p>
            <a:pPr marL="268288" lvl="1" defTabSz="914400">
              <a:defRPr/>
            </a:pPr>
            <a:r>
              <a:rPr kumimoji="1" lang="ja-JP" altLang="en-US" sz="1200" dirty="0">
                <a:latin typeface="BIZ UDPゴシック" panose="020B0400000000000000" pitchFamily="50" charset="-128"/>
                <a:ea typeface="BIZ UDPゴシック" panose="020B0400000000000000" pitchFamily="50" charset="-128"/>
              </a:rPr>
              <a:t>開催場所</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大阪府立中之島図書館　３階　大阪資料・古典籍室１</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r>
              <a:rPr kumimoji="1" lang="ja-JP" altLang="en-US" sz="1200" b="1" dirty="0">
                <a:latin typeface="BIZ UDPゴシック" panose="020B0400000000000000" pitchFamily="50" charset="-128"/>
                <a:ea typeface="BIZ UDPゴシック" panose="020B0400000000000000" pitchFamily="50" charset="-128"/>
              </a:rPr>
              <a:t>万博リユース事業</a:t>
            </a:r>
            <a:endParaRPr kumimoji="1" lang="en-US" altLang="ja-JP" sz="1200" b="1" dirty="0">
              <a:latin typeface="BIZ UDPゴシック" panose="020B0400000000000000" pitchFamily="50" charset="-128"/>
              <a:ea typeface="BIZ UDPゴシック" panose="020B0400000000000000" pitchFamily="50" charset="-128"/>
            </a:endParaRPr>
          </a:p>
          <a:p>
            <a:pPr marL="85725" marR="0" indent="-85725" algn="l" rtl="0" eaLnBrk="1" fontAlgn="auto" latinLnBrk="0" hangingPunct="1">
              <a:spcBef>
                <a:spcPts val="0"/>
              </a:spcBef>
              <a:spcAft>
                <a:spcPts val="0"/>
              </a:spcAft>
            </a:pPr>
            <a:r>
              <a:rPr kumimoji="1" lang="ja-JP" altLang="en-US" sz="14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シグネチャーパビリオン　</a:t>
            </a:r>
            <a:r>
              <a:rPr kumimoji="1" lang="en-US" altLang="ja-JP" sz="1200" dirty="0">
                <a:latin typeface="BIZ UDPゴシック" panose="020B0400000000000000" pitchFamily="50" charset="-128"/>
                <a:ea typeface="BIZ UDPゴシック" panose="020B0400000000000000" pitchFamily="50" charset="-128"/>
              </a:rPr>
              <a:t>EARTH MART</a:t>
            </a:r>
            <a:r>
              <a:rPr kumimoji="1" lang="ja-JP" altLang="en-US" sz="1200" dirty="0">
                <a:latin typeface="BIZ UDPゴシック" panose="020B0400000000000000" pitchFamily="50" charset="-128"/>
                <a:ea typeface="BIZ UDPゴシック" panose="020B0400000000000000" pitchFamily="50" charset="-128"/>
              </a:rPr>
              <a:t>の茅を用いて、日本民家集落博物館にて参加体験型の遊び場創り等のイベントを実施するとともに、茅葺き民家（文化財）の屋根葺替えに利用</a:t>
            </a:r>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C80355B0-5B85-42D6-9BA0-14C48ED78852}"/>
              </a:ext>
            </a:extLst>
          </p:cNvPr>
          <p:cNvSpPr txBox="1"/>
          <p:nvPr/>
        </p:nvSpPr>
        <p:spPr>
          <a:xfrm>
            <a:off x="268113" y="3217213"/>
            <a:ext cx="4772196" cy="3877985"/>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識字・夜間中学展　</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in </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大阪・関西万博　</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b="1" dirty="0">
                <a:latin typeface="BIZ UDPゴシック" panose="020B0400000000000000" pitchFamily="50" charset="-128"/>
                <a:ea typeface="BIZ UDPゴシック" panose="020B0400000000000000" pitchFamily="50" charset="-128"/>
              </a:rPr>
              <a:t>　</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～すべての人に教育の機会を～</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92075" indent="-92075" algn="just"/>
            <a:r>
              <a:rPr kumimoji="1" lang="ja-JP" altLang="en-US" sz="1200" dirty="0">
                <a:latin typeface="BIZ UDPゴシック" panose="020B0400000000000000" pitchFamily="50" charset="-128"/>
                <a:ea typeface="BIZ UDPゴシック" panose="020B0400000000000000" pitchFamily="50" charset="-128"/>
              </a:rPr>
              <a:t>・７月</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日にギャラリー</a:t>
            </a:r>
            <a:r>
              <a:rPr kumimoji="1" lang="en-US" altLang="ja-JP" sz="1200" dirty="0">
                <a:latin typeface="BIZ UDPゴシック" panose="020B0400000000000000" pitchFamily="50" charset="-128"/>
                <a:ea typeface="BIZ UDPゴシック" panose="020B0400000000000000" pitchFamily="50" charset="-128"/>
              </a:rPr>
              <a:t>WEST</a:t>
            </a:r>
            <a:r>
              <a:rPr kumimoji="1" lang="ja-JP" altLang="en-US" sz="1200" dirty="0">
                <a:latin typeface="BIZ UDPゴシック" panose="020B0400000000000000" pitchFamily="50" charset="-128"/>
                <a:ea typeface="BIZ UDPゴシック" panose="020B0400000000000000" pitchFamily="50" charset="-128"/>
              </a:rPr>
              <a:t>において、府内の識字・日本語教室と夜間中学を紹介する写真パネル等の展示会を開催し、</a:t>
            </a:r>
            <a:r>
              <a:rPr kumimoji="1" lang="en-US" altLang="ja-JP" sz="1200" dirty="0">
                <a:latin typeface="BIZ UDPゴシック" panose="020B0400000000000000" pitchFamily="50" charset="-128"/>
                <a:ea typeface="BIZ UDPゴシック" panose="020B0400000000000000" pitchFamily="50" charset="-128"/>
              </a:rPr>
              <a:t>SDGs</a:t>
            </a:r>
            <a:r>
              <a:rPr kumimoji="1" lang="ja-JP" altLang="en-US" sz="1200" dirty="0">
                <a:latin typeface="BIZ UDPゴシック" panose="020B0400000000000000" pitchFamily="50" charset="-128"/>
                <a:ea typeface="BIZ UDPゴシック" panose="020B0400000000000000" pitchFamily="50" charset="-128"/>
              </a:rPr>
              <a:t>の目標４「質の高い教育をみんなに」の達成に向けた機運を醸成</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lang="ja-JP" altLang="en-US" sz="1200" i="0" u="none" strike="noStrike" dirty="0">
                <a:effectLst/>
                <a:latin typeface="BIZ UDPゴシック" panose="020B0400000000000000" pitchFamily="50" charset="-128"/>
                <a:ea typeface="BIZ UDPゴシック" panose="020B0400000000000000" pitchFamily="50" charset="-128"/>
              </a:rPr>
              <a:t>　</a:t>
            </a:r>
            <a:endParaRPr lang="ja-JP" altLang="ja-JP" sz="1200" i="0" u="none" strike="noStrike"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大阪歴史体感ワークショップ</a:t>
            </a:r>
            <a:endParaRPr kumimoji="1" lang="en-US" altLang="ja-JP" sz="1200" b="1"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31</a:t>
            </a:r>
            <a:r>
              <a:rPr kumimoji="1" lang="ja-JP" altLang="en-US" sz="1200" dirty="0">
                <a:latin typeface="BIZ UDPゴシック" panose="020B0400000000000000" pitchFamily="50" charset="-128"/>
                <a:ea typeface="BIZ UDPゴシック" panose="020B0400000000000000" pitchFamily="50" charset="-128"/>
              </a:rPr>
              <a:t>日にギャラリー</a:t>
            </a:r>
            <a:r>
              <a:rPr kumimoji="1" lang="en-US" altLang="ja-JP" sz="1200" dirty="0">
                <a:latin typeface="BIZ UDPゴシック" panose="020B0400000000000000" pitchFamily="50" charset="-128"/>
                <a:ea typeface="BIZ UDPゴシック" panose="020B0400000000000000" pitchFamily="50" charset="-128"/>
              </a:rPr>
              <a:t>WEST</a:t>
            </a:r>
            <a:r>
              <a:rPr kumimoji="1" lang="ja-JP" altLang="en-US" sz="1200" dirty="0">
                <a:latin typeface="BIZ UDPゴシック" panose="020B0400000000000000" pitchFamily="50" charset="-128"/>
                <a:ea typeface="BIZ UDPゴシック" panose="020B0400000000000000" pitchFamily="50" charset="-128"/>
              </a:rPr>
              <a:t>において、世界的にも特徴的な大阪の歴史文化を学べるワークショップを実施し、日本の文化・歴史の奥深さへの理解を促進</a:t>
            </a:r>
            <a:endParaRPr kumimoji="1" lang="en-US" altLang="ja-JP" sz="1200" dirty="0">
              <a:latin typeface="BIZ UDPゴシック" panose="020B0400000000000000" pitchFamily="50" charset="-128"/>
              <a:ea typeface="BIZ UDPゴシック" panose="020B0400000000000000" pitchFamily="50" charset="-128"/>
            </a:endParaRPr>
          </a:p>
          <a:p>
            <a:pPr marL="714375" indent="-714375"/>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内容</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古代衣裳体験、銅鐸せっけん作成体験、キャラクターとの写真撮影、府立博物館の多言語パンフレット配布、図録・グッズ・勾玉作成キット販売等</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2C2B8AC7-BCD0-40BD-8027-25FDEBE91B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3227" y="4293865"/>
            <a:ext cx="1941173" cy="1222407"/>
          </a:xfrm>
          <a:prstGeom prst="rect">
            <a:avLst/>
          </a:prstGeom>
        </p:spPr>
      </p:pic>
      <p:sp>
        <p:nvSpPr>
          <p:cNvPr id="16" name="楕円 15">
            <a:extLst>
              <a:ext uri="{FF2B5EF4-FFF2-40B4-BE49-F238E27FC236}">
                <a16:creationId xmlns:a16="http://schemas.microsoft.com/office/drawing/2014/main" id="{20D8884B-37D3-4BA8-BA42-CFB7CFC2E3DF}"/>
              </a:ext>
            </a:extLst>
          </p:cNvPr>
          <p:cNvSpPr/>
          <p:nvPr/>
        </p:nvSpPr>
        <p:spPr>
          <a:xfrm>
            <a:off x="180309" y="929698"/>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18" name="楕円 17">
            <a:extLst>
              <a:ext uri="{FF2B5EF4-FFF2-40B4-BE49-F238E27FC236}">
                <a16:creationId xmlns:a16="http://schemas.microsoft.com/office/drawing/2014/main" id="{CD24E63B-F2B9-472F-BF35-32F370C330BC}"/>
              </a:ext>
            </a:extLst>
          </p:cNvPr>
          <p:cNvSpPr/>
          <p:nvPr/>
        </p:nvSpPr>
        <p:spPr>
          <a:xfrm>
            <a:off x="254010" y="2637754"/>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3" name="楕円 12">
            <a:extLst>
              <a:ext uri="{FF2B5EF4-FFF2-40B4-BE49-F238E27FC236}">
                <a16:creationId xmlns:a16="http://schemas.microsoft.com/office/drawing/2014/main" id="{EC9D54CD-051A-4854-A68E-D33EF049DEB9}"/>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9280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309" y="471578"/>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kumimoji="1" lang="ja-JP" altLang="en-US" sz="1400" b="1" dirty="0">
                <a:solidFill>
                  <a:schemeClr val="tx1"/>
                </a:solidFill>
                <a:latin typeface="BIZ UDPゴシック" panose="020B0400000000000000" pitchFamily="50" charset="-128"/>
                <a:ea typeface="BIZ UDPゴシック" panose="020B0400000000000000" pitchFamily="50" charset="-128"/>
              </a:rPr>
              <a:t>□</a:t>
            </a: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D5AB1E7-52F6-4656-B533-10FE1FE79E05}"/>
              </a:ext>
            </a:extLst>
          </p:cNvPr>
          <p:cNvSpPr>
            <a:spLocks noGrp="1"/>
          </p:cNvSpPr>
          <p:nvPr>
            <p:ph type="sldNum" sz="quarter" idx="12"/>
          </p:nvPr>
        </p:nvSpPr>
        <p:spPr/>
        <p:txBody>
          <a:bodyPr/>
          <a:lstStyle/>
          <a:p>
            <a:fld id="{29F2EF1E-626E-4657-9017-205445D3C8E1}" type="slidenum">
              <a:rPr kumimoji="1" lang="ja-JP" altLang="en-US" smtClean="0"/>
              <a:t>96</a:t>
            </a:fld>
            <a:endParaRPr kumimoji="1" lang="ja-JP" altLang="en-US" dirty="0"/>
          </a:p>
        </p:txBody>
      </p:sp>
      <p:sp>
        <p:nvSpPr>
          <p:cNvPr id="17" name="テキスト ボックス 16">
            <a:extLst>
              <a:ext uri="{FF2B5EF4-FFF2-40B4-BE49-F238E27FC236}">
                <a16:creationId xmlns:a16="http://schemas.microsoft.com/office/drawing/2014/main" id="{888CE867-BF14-4AB0-A690-FC4D57C07114}"/>
              </a:ext>
            </a:extLst>
          </p:cNvPr>
          <p:cNvSpPr txBox="1"/>
          <p:nvPr/>
        </p:nvSpPr>
        <p:spPr>
          <a:xfrm>
            <a:off x="244274" y="2977156"/>
            <a:ext cx="7131192" cy="1384995"/>
          </a:xfrm>
          <a:prstGeom prst="rect">
            <a:avLst/>
          </a:prstGeom>
          <a:noFill/>
        </p:spPr>
        <p:txBody>
          <a:bodyPr wrap="square">
            <a:spAutoFit/>
          </a:bodyPr>
          <a:lstStyle/>
          <a:p>
            <a:pPr marL="0" algn="l" rtl="0" eaLnBrk="1" fontAlgn="t" latinLnBrk="0" hangingPunct="1">
              <a:spcBef>
                <a:spcPts val="0"/>
              </a:spcBef>
              <a:spcAft>
                <a:spcPts val="0"/>
              </a:spcAft>
            </a:pP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スゴいぞ万博　行くぞ万博　展</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88900" indent="-8890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・万博の開幕に先立ち、万博の全体像と会場の雰囲気を知ることができる関連グッズや模型、会場マップやパビリオンを紹介するパネルの設置をはじめ、万博チケットの購入、予約方法などを説明</a:t>
            </a:r>
          </a:p>
          <a:p>
            <a:r>
              <a:rPr kumimoji="1" lang="ja-JP" altLang="en-US" sz="1200" dirty="0">
                <a:latin typeface="BIZ UDPゴシック" panose="020B0400000000000000" pitchFamily="50" charset="-128"/>
                <a:ea typeface="BIZ UDPゴシック" panose="020B0400000000000000" pitchFamily="50" charset="-128"/>
              </a:rPr>
              <a:t>　展示期間：令和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3</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29</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4</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30</a:t>
            </a:r>
            <a:r>
              <a:rPr kumimoji="1" lang="ja-JP" altLang="en-US" sz="1200" dirty="0">
                <a:latin typeface="BIZ UDPゴシック" panose="020B0400000000000000" pitchFamily="50" charset="-128"/>
                <a:ea typeface="BIZ UDPゴシック" panose="020B0400000000000000" pitchFamily="50" charset="-128"/>
              </a:rPr>
              <a:t>日　　場所：大阪府立中央図書館　</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階多目的室</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開催期間中の来館者数：</a:t>
            </a:r>
            <a:r>
              <a:rPr kumimoji="1" lang="en-US" altLang="ja-JP" sz="1200" dirty="0">
                <a:latin typeface="BIZ UDPゴシック" panose="020B0400000000000000" pitchFamily="50" charset="-128"/>
                <a:ea typeface="BIZ UDPゴシック" panose="020B0400000000000000" pitchFamily="50" charset="-128"/>
              </a:rPr>
              <a:t>34,832</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pPr marL="0" marR="0" indent="0" algn="l" rtl="0" eaLnBrk="1" fontAlgn="auto" latinLnBrk="0" hangingPunct="1">
              <a:spcBef>
                <a:spcPts val="0"/>
              </a:spcBef>
              <a:spcAft>
                <a:spcPts val="0"/>
              </a:spcAft>
            </a:pPr>
            <a:endParaRPr kumimoji="1" lang="en-US" altLang="ja-JP" sz="1200" i="0" u="none" strike="noStrike" kern="1200" dirty="0">
              <a:effectLst/>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63B8A571-2D2D-4E98-A848-279C2D1636B2}"/>
              </a:ext>
            </a:extLst>
          </p:cNvPr>
          <p:cNvSpPr/>
          <p:nvPr/>
        </p:nvSpPr>
        <p:spPr>
          <a:xfrm>
            <a:off x="339117" y="1548314"/>
            <a:ext cx="9337543" cy="765416"/>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ja-JP" altLang="en-US" sz="1400" b="0" dirty="0">
                <a:solidFill>
                  <a:schemeClr val="tx1"/>
                </a:solidFill>
                <a:latin typeface="BIZ UDPゴシック" panose="020B0400000000000000" pitchFamily="50" charset="-128"/>
                <a:ea typeface="BIZ UDPゴシック" panose="020B0400000000000000" pitchFamily="50" charset="-128"/>
              </a:rPr>
              <a:t>万博で出会った国や技術を知る</a:t>
            </a:r>
            <a:r>
              <a:rPr lang="ja-JP" altLang="en-US" sz="1400" dirty="0">
                <a:solidFill>
                  <a:schemeClr val="tx1"/>
                </a:solidFill>
                <a:latin typeface="BIZ UDPゴシック" panose="020B0400000000000000" pitchFamily="50" charset="-128"/>
                <a:ea typeface="BIZ UDPゴシック" panose="020B0400000000000000" pitchFamily="50" charset="-128"/>
              </a:rPr>
              <a:t>ために収集した、</a:t>
            </a:r>
            <a:r>
              <a:rPr lang="ja-JP" altLang="en-US" sz="1400" b="0" dirty="0">
                <a:solidFill>
                  <a:schemeClr val="tx1"/>
                </a:solidFill>
                <a:latin typeface="BIZ UDPゴシック" panose="020B0400000000000000" pitchFamily="50" charset="-128"/>
                <a:ea typeface="BIZ UDPゴシック" panose="020B0400000000000000" pitchFamily="50" charset="-128"/>
              </a:rPr>
              <a:t>万博の理念、テーマに関する資料を提供</a:t>
            </a:r>
            <a:endParaRPr lang="en-US" altLang="ja-JP" sz="1400" b="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55B77232-A335-49BA-A3EA-FD8037988A20}"/>
              </a:ext>
            </a:extLst>
          </p:cNvPr>
          <p:cNvSpPr txBox="1"/>
          <p:nvPr/>
        </p:nvSpPr>
        <p:spPr>
          <a:xfrm>
            <a:off x="205171" y="4076416"/>
            <a:ext cx="7217595" cy="83099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春の陣　大阪・関西万博クイズラリー</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・万博理念について興味を持ってもらい万博に足を運ぶきっかけとして、万博に関するクイズラリーを実施</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・参加者には問題に関連するパビリオンや図書館資料を紹介</a:t>
            </a:r>
          </a:p>
          <a:p>
            <a:r>
              <a:rPr kumimoji="1" lang="ja-JP" altLang="en-US" sz="1200" dirty="0">
                <a:latin typeface="BIZ UDPゴシック" panose="020B0400000000000000" pitchFamily="50" charset="-128"/>
                <a:ea typeface="BIZ UDPゴシック" panose="020B0400000000000000" pitchFamily="50" charset="-128"/>
              </a:rPr>
              <a:t>　実施期間：令和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5</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18</a:t>
            </a:r>
            <a:r>
              <a:rPr kumimoji="1" lang="ja-JP" altLang="en-US" sz="1200" dirty="0">
                <a:latin typeface="BIZ UDPゴシック" panose="020B0400000000000000" pitchFamily="50" charset="-128"/>
                <a:ea typeface="BIZ UDPゴシック" panose="020B0400000000000000" pitchFamily="50" charset="-128"/>
              </a:rPr>
              <a:t>日　　場所：大阪府立中央図書館　　参加者数：</a:t>
            </a:r>
            <a:r>
              <a:rPr kumimoji="1" lang="en-US" altLang="ja-JP" sz="1200" dirty="0">
                <a:latin typeface="BIZ UDPゴシック" panose="020B0400000000000000" pitchFamily="50" charset="-128"/>
                <a:ea typeface="BIZ UDPゴシック" panose="020B0400000000000000" pitchFamily="50" charset="-128"/>
              </a:rPr>
              <a:t>1,251</a:t>
            </a:r>
            <a:r>
              <a:rPr kumimoji="1" lang="ja-JP" altLang="en-US" sz="1200" dirty="0">
                <a:latin typeface="BIZ UDPゴシック" panose="020B0400000000000000" pitchFamily="50" charset="-128"/>
                <a:ea typeface="BIZ UDPゴシック" panose="020B0400000000000000" pitchFamily="50" charset="-128"/>
              </a:rPr>
              <a:t>人</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44FF7E01-09DB-42D5-AA8A-03A75385725B}"/>
              </a:ext>
            </a:extLst>
          </p:cNvPr>
          <p:cNvSpPr txBox="1"/>
          <p:nvPr/>
        </p:nvSpPr>
        <p:spPr>
          <a:xfrm>
            <a:off x="239889" y="4946957"/>
            <a:ext cx="7131191" cy="830997"/>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夏の陣　「知る</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感じる　万博</a:t>
            </a: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in</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図書館」</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・万博の魅力、見どころ等をリアルに感じてもらうため、万博愛好家等によるトークショーや、</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　万博公式アプリ「バーチャル万博」を活用した万博会場の疑似体験を楽しめるイベントを開催</a:t>
            </a:r>
          </a:p>
          <a:p>
            <a:r>
              <a:rPr kumimoji="1" lang="ja-JP" altLang="en-US" sz="1200" dirty="0">
                <a:latin typeface="BIZ UDPゴシック" panose="020B0400000000000000" pitchFamily="50" charset="-128"/>
                <a:ea typeface="BIZ UDPゴシック" panose="020B0400000000000000" pitchFamily="50" charset="-128"/>
              </a:rPr>
              <a:t>　実施日：令和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日　　場所：大阪府立中央図書館　ライティホール　　参加者数：</a:t>
            </a:r>
            <a:r>
              <a:rPr kumimoji="1" lang="en-US" altLang="ja-JP" sz="1200" dirty="0">
                <a:latin typeface="BIZ UDPゴシック" panose="020B0400000000000000" pitchFamily="50" charset="-128"/>
                <a:ea typeface="BIZ UDPゴシック" panose="020B0400000000000000" pitchFamily="50" charset="-128"/>
              </a:rPr>
              <a:t>214</a:t>
            </a:r>
            <a:r>
              <a:rPr kumimoji="1" lang="ja-JP" altLang="en-US" sz="1200" dirty="0">
                <a:latin typeface="BIZ UDPゴシック" panose="020B0400000000000000" pitchFamily="50" charset="-128"/>
                <a:ea typeface="BIZ UDPゴシック" panose="020B0400000000000000" pitchFamily="50" charset="-128"/>
              </a:rPr>
              <a:t>人</a:t>
            </a:r>
          </a:p>
        </p:txBody>
      </p:sp>
      <p:sp>
        <p:nvSpPr>
          <p:cNvPr id="22" name="テキスト ボックス 21">
            <a:extLst>
              <a:ext uri="{FF2B5EF4-FFF2-40B4-BE49-F238E27FC236}">
                <a16:creationId xmlns:a16="http://schemas.microsoft.com/office/drawing/2014/main" id="{990B0E9F-CC85-4F0E-969C-E273FA0D78F6}"/>
              </a:ext>
            </a:extLst>
          </p:cNvPr>
          <p:cNvSpPr txBox="1"/>
          <p:nvPr/>
        </p:nvSpPr>
        <p:spPr>
          <a:xfrm>
            <a:off x="239889" y="5903337"/>
            <a:ext cx="7217595" cy="1384995"/>
          </a:xfrm>
          <a:prstGeom prst="rect">
            <a:avLst/>
          </a:prstGeom>
          <a:noFill/>
        </p:spPr>
        <p:txBody>
          <a:bodyPr wrap="square">
            <a:spAutoFit/>
          </a:bodyPr>
          <a:lstStyle/>
          <a:p>
            <a:pPr marL="0" algn="l" rtl="0" eaLnBrk="1" fontAlgn="t" latinLnBrk="0" hangingPunct="1">
              <a:spcBef>
                <a:spcPts val="0"/>
              </a:spcBef>
              <a:spcAft>
                <a:spcPts val="0"/>
              </a:spcAft>
            </a:pPr>
            <a:r>
              <a:rPr kumimoji="1" lang="en-US" altLang="ja-JP" sz="1200" b="1" i="0" u="none" strike="noStrike" kern="1200" dirty="0">
                <a:effectLst/>
                <a:latin typeface="BIZ UDPゴシック" panose="020B0400000000000000" pitchFamily="50" charset="-128"/>
                <a:ea typeface="BIZ UDPゴシック" panose="020B0400000000000000" pitchFamily="50" charset="-128"/>
              </a:rPr>
              <a:t>EXPO2025</a:t>
            </a:r>
            <a:r>
              <a:rPr kumimoji="1" lang="ja-JP" altLang="en-US" sz="1200" b="1" i="0" u="none" strike="noStrike" kern="1200" dirty="0">
                <a:effectLst/>
                <a:latin typeface="BIZ UDPゴシック" panose="020B0400000000000000" pitchFamily="50" charset="-128"/>
                <a:ea typeface="BIZ UDPゴシック" panose="020B0400000000000000" pitchFamily="50" charset="-128"/>
              </a:rPr>
              <a:t>秋の陣　資料展示「世界と未来を知ろう！」</a:t>
            </a:r>
            <a:endParaRPr kumimoji="1" lang="en-US" altLang="ja-JP" sz="1200" b="1" i="0" u="none" strike="noStrike" kern="1200" dirty="0">
              <a:effectLst/>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・万博に関連した「世界を知ろう」と「未来を知ろう」の２つのテーマで資料展示を実施</a:t>
            </a:r>
            <a:endParaRPr kumimoji="1" lang="en-US" altLang="ja-JP" sz="1200" dirty="0">
              <a:latin typeface="BIZ UDPゴシック" panose="020B0400000000000000" pitchFamily="50" charset="-128"/>
              <a:ea typeface="BIZ UDPゴシック" panose="020B0400000000000000" pitchFamily="50" charset="-128"/>
            </a:endParaRPr>
          </a:p>
          <a:p>
            <a:pPr marL="92075" indent="-92075"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・図書館の資料を通じて、万博へ行った人には万博で知った国や技術を深く知る契機に、</a:t>
            </a:r>
            <a:br>
              <a:rPr kumimoji="1" lang="en-US" altLang="ja-JP" sz="1200" dirty="0">
                <a:latin typeface="BIZ UDPゴシック" panose="020B0400000000000000" pitchFamily="50" charset="-128"/>
                <a:ea typeface="BIZ UDPゴシック" panose="020B0400000000000000" pitchFamily="50" charset="-128"/>
              </a:rPr>
            </a:br>
            <a:r>
              <a:rPr kumimoji="1" lang="ja-JP" altLang="en-US" sz="1200" dirty="0">
                <a:latin typeface="BIZ UDPゴシック" panose="020B0400000000000000" pitchFamily="50" charset="-128"/>
                <a:ea typeface="BIZ UDPゴシック" panose="020B0400000000000000" pitchFamily="50" charset="-128"/>
              </a:rPr>
              <a:t>まだ行っていない人には 、会期中の来場を促す契機とした　</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展示期間：令和</a:t>
            </a:r>
            <a:r>
              <a:rPr kumimoji="1" lang="en-US" altLang="ja-JP" sz="1200" dirty="0">
                <a:latin typeface="BIZ UDPゴシック" panose="020B0400000000000000" pitchFamily="50" charset="-128"/>
                <a:ea typeface="BIZ UDPゴシック" panose="020B0400000000000000" pitchFamily="50" charset="-128"/>
              </a:rPr>
              <a:t>7</a:t>
            </a:r>
            <a:r>
              <a:rPr kumimoji="1" lang="ja-JP" altLang="en-US" sz="1200" dirty="0">
                <a:latin typeface="BIZ UDPゴシック" panose="020B0400000000000000" pitchFamily="50" charset="-128"/>
                <a:ea typeface="BIZ UDPゴシック" panose="020B0400000000000000" pitchFamily="50" charset="-128"/>
              </a:rPr>
              <a:t>年</a:t>
            </a:r>
            <a:r>
              <a:rPr kumimoji="1" lang="en-US" altLang="ja-JP" sz="1200" dirty="0">
                <a:latin typeface="BIZ UDPゴシック" panose="020B0400000000000000" pitchFamily="50" charset="-128"/>
                <a:ea typeface="BIZ UDPゴシック" panose="020B0400000000000000" pitchFamily="50" charset="-128"/>
              </a:rPr>
              <a:t>9</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12</a:t>
            </a:r>
            <a:r>
              <a:rPr kumimoji="1" lang="ja-JP" altLang="en-US" sz="1200" dirty="0">
                <a:latin typeface="BIZ UDPゴシック" panose="020B0400000000000000" pitchFamily="50" charset="-128"/>
                <a:ea typeface="BIZ UDPゴシック" panose="020B0400000000000000" pitchFamily="50" charset="-128"/>
              </a:rPr>
              <a:t>日～</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月</a:t>
            </a:r>
            <a:r>
              <a:rPr kumimoji="1" lang="en-US" altLang="ja-JP" sz="1200" dirty="0">
                <a:latin typeface="BIZ UDPゴシック" panose="020B0400000000000000" pitchFamily="50" charset="-128"/>
                <a:ea typeface="BIZ UDPゴシック" panose="020B0400000000000000" pitchFamily="50" charset="-128"/>
              </a:rPr>
              <a:t>8</a:t>
            </a:r>
            <a:r>
              <a:rPr kumimoji="1" lang="ja-JP" altLang="en-US" sz="1200" dirty="0">
                <a:latin typeface="BIZ UDPゴシック" panose="020B0400000000000000" pitchFamily="50" charset="-128"/>
                <a:ea typeface="BIZ UDPゴシック" panose="020B0400000000000000" pitchFamily="50" charset="-128"/>
              </a:rPr>
              <a:t>日　　場所：大阪府立中央図書館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階展示コーナー</a:t>
            </a:r>
            <a:endParaRPr kumimoji="1" lang="en-US" altLang="ja-JP" sz="1200" dirty="0">
              <a:latin typeface="BIZ UDPゴシック" panose="020B0400000000000000" pitchFamily="50" charset="-128"/>
              <a:ea typeface="BIZ UDPゴシック" panose="020B0400000000000000" pitchFamily="50" charset="-128"/>
            </a:endParaRPr>
          </a:p>
          <a:p>
            <a:pPr fontAlgn="t"/>
            <a:r>
              <a:rPr kumimoji="1" lang="ja-JP" altLang="en-US" sz="1200" dirty="0">
                <a:latin typeface="BIZ UDPゴシック" panose="020B0400000000000000" pitchFamily="50" charset="-128"/>
                <a:ea typeface="BIZ UDPゴシック" panose="020B0400000000000000" pitchFamily="50" charset="-128"/>
              </a:rPr>
              <a:t>　開催期間中の来館者数：</a:t>
            </a:r>
            <a:r>
              <a:rPr kumimoji="1" lang="en-US" altLang="ja-JP" sz="1200" dirty="0">
                <a:latin typeface="BIZ UDPゴシック" panose="020B0400000000000000" pitchFamily="50" charset="-128"/>
                <a:ea typeface="BIZ UDPゴシック" panose="020B0400000000000000" pitchFamily="50" charset="-128"/>
              </a:rPr>
              <a:t>32,831</a:t>
            </a:r>
            <a:r>
              <a:rPr kumimoji="1" lang="ja-JP" altLang="en-US" sz="1200" dirty="0">
                <a:latin typeface="BIZ UDPゴシック" panose="020B0400000000000000" pitchFamily="50" charset="-128"/>
                <a:ea typeface="BIZ UDPゴシック" panose="020B0400000000000000" pitchFamily="50" charset="-128"/>
              </a:rPr>
              <a:t>人　　</a:t>
            </a:r>
            <a:endParaRPr kumimoji="1" lang="en-US" altLang="ja-JP" sz="1200" dirty="0">
              <a:latin typeface="BIZ UDPゴシック" panose="020B0400000000000000" pitchFamily="50" charset="-128"/>
              <a:ea typeface="BIZ UDPゴシック" panose="020B0400000000000000" pitchFamily="50" charset="-128"/>
            </a:endParaRPr>
          </a:p>
          <a:p>
            <a:pPr marL="0" algn="l" rtl="0" eaLnBrk="1" fontAlgn="t" latinLnBrk="0" hangingPunct="1">
              <a:spcBef>
                <a:spcPts val="0"/>
              </a:spcBef>
              <a:spcAft>
                <a:spcPts val="0"/>
              </a:spcAft>
            </a:pPr>
            <a:r>
              <a:rPr kumimoji="1"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12753F11-F4D8-4EE5-AA52-95F1CF8321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3525" y="4950461"/>
            <a:ext cx="2237015" cy="1524590"/>
          </a:xfrm>
          <a:prstGeom prst="rect">
            <a:avLst/>
          </a:prstGeom>
        </p:spPr>
      </p:pic>
      <p:sp>
        <p:nvSpPr>
          <p:cNvPr id="27" name="テキスト ボックス 26">
            <a:extLst>
              <a:ext uri="{FF2B5EF4-FFF2-40B4-BE49-F238E27FC236}">
                <a16:creationId xmlns:a16="http://schemas.microsoft.com/office/drawing/2014/main" id="{5B5929FE-0441-4AB1-80A3-044E980B2A9F}"/>
              </a:ext>
            </a:extLst>
          </p:cNvPr>
          <p:cNvSpPr txBox="1"/>
          <p:nvPr/>
        </p:nvSpPr>
        <p:spPr>
          <a:xfrm>
            <a:off x="7217820" y="6493665"/>
            <a:ext cx="2557946" cy="24622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知る</a:t>
            </a:r>
            <a:r>
              <a:rPr lang="en-US" altLang="ja-JP" sz="1000" dirty="0"/>
              <a:t>×</a:t>
            </a:r>
            <a:r>
              <a:rPr lang="ja-JP" altLang="en-US" sz="1000" dirty="0"/>
              <a:t>感じる　万博</a:t>
            </a:r>
            <a:r>
              <a:rPr lang="en-US" altLang="ja-JP" sz="1000" dirty="0"/>
              <a:t>in</a:t>
            </a:r>
            <a:r>
              <a:rPr lang="ja-JP" altLang="en-US" sz="1000" dirty="0"/>
              <a:t>図書館</a:t>
            </a:r>
          </a:p>
        </p:txBody>
      </p:sp>
      <p:pic>
        <p:nvPicPr>
          <p:cNvPr id="7" name="図 6">
            <a:extLst>
              <a:ext uri="{FF2B5EF4-FFF2-40B4-BE49-F238E27FC236}">
                <a16:creationId xmlns:a16="http://schemas.microsoft.com/office/drawing/2014/main" id="{D030829F-612B-486D-BEA3-3D4E3D49AE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1080" y="3160306"/>
            <a:ext cx="2278011" cy="1276728"/>
          </a:xfrm>
          <a:prstGeom prst="rect">
            <a:avLst/>
          </a:prstGeom>
        </p:spPr>
      </p:pic>
      <p:sp>
        <p:nvSpPr>
          <p:cNvPr id="28" name="テキスト ボックス 27">
            <a:extLst>
              <a:ext uri="{FF2B5EF4-FFF2-40B4-BE49-F238E27FC236}">
                <a16:creationId xmlns:a16="http://schemas.microsoft.com/office/drawing/2014/main" id="{E1D898C6-B16C-4644-8061-A07FB869122C}"/>
              </a:ext>
            </a:extLst>
          </p:cNvPr>
          <p:cNvSpPr txBox="1"/>
          <p:nvPr/>
        </p:nvSpPr>
        <p:spPr>
          <a:xfrm>
            <a:off x="7217820" y="4446284"/>
            <a:ext cx="2557946" cy="246221"/>
          </a:xfrm>
          <a:prstGeom prst="rect">
            <a:avLst/>
          </a:prstGeom>
          <a:noFill/>
        </p:spPr>
        <p:txBody>
          <a:bodyPr wrap="square">
            <a:spAutoFit/>
          </a:bodyPr>
          <a:lstStyle>
            <a:defPPr>
              <a:defRPr lang="ja-JP"/>
            </a:defPPr>
            <a:lvl1pPr marL="285750" indent="-285750">
              <a:lnSpc>
                <a:spcPct val="130000"/>
              </a:lnSpc>
              <a:buFont typeface="Arial" panose="020B0604020202020204" pitchFamily="34" charset="0"/>
              <a:buChar char="•"/>
              <a:defRPr sz="1600">
                <a:latin typeface="BIZ UDPゴシック" panose="020B0400000000000000" pitchFamily="50" charset="-128"/>
                <a:ea typeface="BIZ UDPゴシック" panose="020B0400000000000000" pitchFamily="50" charset="-128"/>
              </a:defRPr>
            </a:lvl1pPr>
          </a:lstStyle>
          <a:p>
            <a:pPr marL="0" indent="0" algn="ctr">
              <a:lnSpc>
                <a:spcPct val="100000"/>
              </a:lnSpc>
              <a:buNone/>
            </a:pPr>
            <a:r>
              <a:rPr lang="ja-JP" altLang="en-US" sz="1000" dirty="0"/>
              <a:t>大阪・関西万博クイズラリー</a:t>
            </a:r>
          </a:p>
        </p:txBody>
      </p:sp>
      <p:sp>
        <p:nvSpPr>
          <p:cNvPr id="20" name="楕円 19">
            <a:extLst>
              <a:ext uri="{FF2B5EF4-FFF2-40B4-BE49-F238E27FC236}">
                <a16:creationId xmlns:a16="http://schemas.microsoft.com/office/drawing/2014/main" id="{189E73C3-D430-4B40-86F4-66B82554E39E}"/>
              </a:ext>
            </a:extLst>
          </p:cNvPr>
          <p:cNvSpPr/>
          <p:nvPr/>
        </p:nvSpPr>
        <p:spPr>
          <a:xfrm>
            <a:off x="151393" y="960360"/>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9" name="楕円 28">
            <a:extLst>
              <a:ext uri="{FF2B5EF4-FFF2-40B4-BE49-F238E27FC236}">
                <a16:creationId xmlns:a16="http://schemas.microsoft.com/office/drawing/2014/main" id="{F46BEBB6-7DD5-4D82-9628-381DC5D9B8F7}"/>
              </a:ext>
            </a:extLst>
          </p:cNvPr>
          <p:cNvSpPr/>
          <p:nvPr/>
        </p:nvSpPr>
        <p:spPr>
          <a:xfrm>
            <a:off x="180309" y="2489353"/>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18" name="楕円 17">
            <a:extLst>
              <a:ext uri="{FF2B5EF4-FFF2-40B4-BE49-F238E27FC236}">
                <a16:creationId xmlns:a16="http://schemas.microsoft.com/office/drawing/2014/main" id="{719636B0-3CCE-4B74-BA6A-33BF2CA90B87}"/>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2491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①　学び　</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2BCEF841-B7AC-4954-BB07-55819B7E6562}"/>
              </a:ext>
            </a:extLst>
          </p:cNvPr>
          <p:cNvSpPr/>
          <p:nvPr/>
        </p:nvSpPr>
        <p:spPr>
          <a:xfrm>
            <a:off x="339117" y="1561359"/>
            <a:ext cx="9302033" cy="670533"/>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defTabSz="914400" eaLnBrk="0" fontAlgn="base" hangingPunct="0">
              <a:spcBef>
                <a:spcPct val="0"/>
              </a:spcBef>
              <a:spcAft>
                <a:spcPct val="0"/>
              </a:spcAft>
              <a:buFontTx/>
              <a:buChar char="•"/>
            </a:pP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けいはんな学研都市の魅力を</a:t>
            </a:r>
            <a:r>
              <a:rPr lang="ja-JP" altLang="en-US" sz="1400" dirty="0">
                <a:solidFill>
                  <a:schemeClr val="tx1"/>
                </a:solidFill>
                <a:latin typeface="BIZ UDPゴシック" panose="020B0400000000000000" pitchFamily="50" charset="-128"/>
                <a:ea typeface="BIZ UDPゴシック" panose="020B0400000000000000" pitchFamily="50" charset="-128"/>
              </a:rPr>
              <a:t>広く</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発信し、</a:t>
            </a:r>
            <a:r>
              <a:rPr lang="ja-JP" altLang="en-US" sz="1400" dirty="0">
                <a:solidFill>
                  <a:schemeClr val="tx1"/>
                </a:solidFill>
                <a:latin typeface="BIZ UDPゴシック" panose="020B0400000000000000" pitchFamily="50" charset="-128"/>
                <a:ea typeface="BIZ UDPゴシック" panose="020B0400000000000000" pitchFamily="50" charset="-128"/>
              </a:rPr>
              <a:t>先端技術や文化への</a:t>
            </a:r>
            <a:r>
              <a:rPr kumimoji="0" lang="ja-JP" altLang="en-US" sz="14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関心の拡大</a:t>
            </a:r>
          </a:p>
        </p:txBody>
      </p:sp>
      <p:sp>
        <p:nvSpPr>
          <p:cNvPr id="17" name="テキスト ボックス 16">
            <a:extLst>
              <a:ext uri="{FF2B5EF4-FFF2-40B4-BE49-F238E27FC236}">
                <a16:creationId xmlns:a16="http://schemas.microsoft.com/office/drawing/2014/main" id="{A46B00D8-39A2-40B3-B6BC-D5EA3451D7C0}"/>
              </a:ext>
            </a:extLst>
          </p:cNvPr>
          <p:cNvSpPr txBox="1"/>
          <p:nvPr/>
        </p:nvSpPr>
        <p:spPr>
          <a:xfrm>
            <a:off x="292571" y="3044652"/>
            <a:ext cx="4682597" cy="3801041"/>
          </a:xfrm>
          <a:prstGeom prst="rect">
            <a:avLst/>
          </a:prstGeom>
          <a:noFill/>
        </p:spPr>
        <p:txBody>
          <a:bodyPr wrap="square">
            <a:spAutoFit/>
          </a:bodyPr>
          <a:lstStyle/>
          <a:p>
            <a:pPr marL="85725" indent="-85725"/>
            <a:r>
              <a:rPr lang="ja-JP" altLang="en-US" sz="1400" b="1" dirty="0">
                <a:latin typeface="BIZ UDPゴシック" panose="020B0400000000000000" pitchFamily="50" charset="-128"/>
                <a:ea typeface="BIZ UDPゴシック" panose="020B0400000000000000" pitchFamily="50" charset="-128"/>
              </a:rPr>
              <a:t>▶「けいはんな万博２０２５」を開催</a:t>
            </a:r>
          </a:p>
          <a:p>
            <a:pPr marL="182563" indent="-92075"/>
            <a:r>
              <a:rPr lang="ja-JP" altLang="en-US" sz="1200" dirty="0">
                <a:latin typeface="BIZ UDPゴシック" panose="020B0400000000000000" pitchFamily="50" charset="-128"/>
                <a:ea typeface="BIZ UDPゴシック" panose="020B0400000000000000" pitchFamily="50" charset="-128"/>
              </a:rPr>
              <a:t>・「万博会場（夢洲）」および「けいはんな学研都市のエリア」において、けいはんなの魅力を発信する「けいはんな万博</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」を実施</a:t>
            </a:r>
          </a:p>
          <a:p>
            <a:pPr marL="182563" indent="-92075"/>
            <a:r>
              <a:rPr lang="ja-JP" altLang="en-US" sz="1200" dirty="0">
                <a:latin typeface="BIZ UDPゴシック" panose="020B0400000000000000" pitchFamily="50" charset="-128"/>
                <a:ea typeface="BIZ UDPゴシック" panose="020B0400000000000000" pitchFamily="50" charset="-128"/>
              </a:rPr>
              <a:t>・こどもから大人まで幅広く、けいはんなの先端技術を体験できる展示や、技術や歴史・文化に触れられるワークショップを実施</a:t>
            </a:r>
          </a:p>
          <a:p>
            <a:pPr marL="182563" indent="-92075"/>
            <a:r>
              <a:rPr lang="ja-JP" altLang="en-US" sz="1200" dirty="0">
                <a:latin typeface="BIZ UDPゴシック" panose="020B0400000000000000" pitchFamily="50" charset="-128"/>
                <a:ea typeface="BIZ UDPゴシック" panose="020B0400000000000000" pitchFamily="50" charset="-128"/>
              </a:rPr>
              <a:t>・万博会期中において、ロボットやアバター、ウェルビーイング、</a:t>
            </a:r>
          </a:p>
          <a:p>
            <a:pPr marL="182563" indent="-92075"/>
            <a:r>
              <a:rPr lang="ja-JP" altLang="en-US" sz="1200" dirty="0">
                <a:latin typeface="BIZ UDPゴシック" panose="020B0400000000000000" pitchFamily="50" charset="-128"/>
                <a:ea typeface="BIZ UDPゴシック" panose="020B0400000000000000" pitchFamily="50" charset="-128"/>
              </a:rPr>
              <a:t>　スタートアップ、サイエンス</a:t>
            </a:r>
            <a:r>
              <a:rPr lang="en-US" altLang="ja-JP" sz="1200" dirty="0">
                <a:latin typeface="BIZ UDPゴシック" panose="020B0400000000000000" pitchFamily="50" charset="-128"/>
                <a:ea typeface="BIZ UDPゴシック" panose="020B0400000000000000" pitchFamily="50" charset="-128"/>
              </a:rPr>
              <a:t>&amp;</a:t>
            </a:r>
            <a:r>
              <a:rPr lang="ja-JP" altLang="en-US" sz="1200" dirty="0">
                <a:latin typeface="BIZ UDPゴシック" panose="020B0400000000000000" pitchFamily="50" charset="-128"/>
                <a:ea typeface="BIZ UDPゴシック" panose="020B0400000000000000" pitchFamily="50" charset="-128"/>
              </a:rPr>
              <a:t>アートなど、多様な分野にわたり、</a:t>
            </a:r>
            <a:r>
              <a:rPr lang="en-US" altLang="ja-JP" sz="1200" dirty="0">
                <a:latin typeface="BIZ UDPゴシック" panose="020B0400000000000000" pitchFamily="50" charset="-128"/>
                <a:ea typeface="BIZ UDPゴシック" panose="020B0400000000000000" pitchFamily="50" charset="-128"/>
              </a:rPr>
              <a:t>74</a:t>
            </a:r>
            <a:r>
              <a:rPr lang="ja-JP" altLang="en-US" sz="1200" dirty="0">
                <a:latin typeface="BIZ UDPゴシック" panose="020B0400000000000000" pitchFamily="50" charset="-128"/>
                <a:ea typeface="BIZ UDPゴシック" panose="020B0400000000000000" pitchFamily="50" charset="-128"/>
              </a:rPr>
              <a:t>ものイベントを展開</a:t>
            </a:r>
          </a:p>
          <a:p>
            <a:endParaRPr lang="en-US" altLang="zh-TW"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万博会場（夢洲）</a:t>
            </a:r>
            <a:endParaRPr lang="en-US" altLang="zh-TW"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23</a:t>
            </a:r>
            <a:r>
              <a:rPr lang="ja-JP" altLang="en-US" sz="1200" dirty="0">
                <a:latin typeface="BIZ UDPゴシック" panose="020B0400000000000000" pitchFamily="50" charset="-128"/>
                <a:ea typeface="BIZ UDPゴシック" panose="020B0400000000000000" pitchFamily="50" charset="-128"/>
              </a:rPr>
              <a:t>日、</a:t>
            </a:r>
            <a:r>
              <a:rPr lang="en-US" altLang="ja-JP" sz="1200" dirty="0">
                <a:latin typeface="BIZ UDPゴシック" panose="020B0400000000000000" pitchFamily="50" charset="-128"/>
                <a:ea typeface="BIZ UDPゴシック" panose="020B0400000000000000" pitchFamily="50" charset="-128"/>
              </a:rPr>
              <a:t>9</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19</a:t>
            </a:r>
            <a:r>
              <a:rPr lang="ja-JP" altLang="en-US" sz="1200" dirty="0">
                <a:latin typeface="BIZ UDPゴシック" panose="020B0400000000000000" pitchFamily="50" charset="-128"/>
                <a:ea typeface="BIZ UDPゴシック" panose="020B0400000000000000" pitchFamily="50" charset="-128"/>
              </a:rPr>
              <a:t>日</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会場：大阪ヘルスケアパビリオン　リボーンステージ</a:t>
            </a:r>
          </a:p>
          <a:p>
            <a:pPr marL="534988" indent="-534988"/>
            <a:r>
              <a:rPr lang="ja-JP" altLang="en-US" sz="1200" dirty="0">
                <a:latin typeface="BIZ UDPゴシック" panose="020B0400000000000000" pitchFamily="50" charset="-128"/>
                <a:ea typeface="BIZ UDPゴシック" panose="020B0400000000000000" pitchFamily="50" charset="-128"/>
              </a:rPr>
              <a:t>  　内容：科学技術や文化に関心を持ってもらう機会として、以下の</a:t>
            </a:r>
            <a:br>
              <a:rPr lang="en-US" altLang="ja-JP" sz="1200" dirty="0">
                <a:latin typeface="BIZ UDPゴシック" panose="020B0400000000000000" pitchFamily="50" charset="-128"/>
                <a:ea typeface="BIZ UDPゴシック" panose="020B0400000000000000" pitchFamily="50" charset="-128"/>
              </a:rPr>
            </a:b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つを実施</a:t>
            </a:r>
            <a:endParaRPr lang="en-US" altLang="ja-JP" sz="1200" dirty="0">
              <a:latin typeface="BIZ UDPゴシック" panose="020B0400000000000000" pitchFamily="50" charset="-128"/>
              <a:ea typeface="BIZ UDPゴシック" panose="020B0400000000000000" pitchFamily="50" charset="-128"/>
            </a:endParaRPr>
          </a:p>
          <a:p>
            <a:pPr marL="534988"/>
            <a:r>
              <a:rPr lang="ja-JP" altLang="en-US" sz="1200" dirty="0">
                <a:latin typeface="BIZ UDPゴシック" panose="020B0400000000000000" pitchFamily="50" charset="-128"/>
                <a:ea typeface="BIZ UDPゴシック" panose="020B0400000000000000" pitchFamily="50" charset="-128"/>
              </a:rPr>
              <a:t>　　体験展示（</a:t>
            </a:r>
            <a:r>
              <a:rPr lang="en-US" altLang="ja-JP" sz="1200" dirty="0">
                <a:latin typeface="BIZ UDPゴシック" panose="020B0400000000000000" pitchFamily="50" charset="-128"/>
                <a:ea typeface="BIZ UDPゴシック" panose="020B0400000000000000" pitchFamily="50" charset="-128"/>
              </a:rPr>
              <a:t>XR</a:t>
            </a:r>
            <a:r>
              <a:rPr lang="ja-JP" altLang="en-US" sz="1200" dirty="0">
                <a:latin typeface="BIZ UDPゴシック" panose="020B0400000000000000" pitchFamily="50" charset="-128"/>
                <a:ea typeface="BIZ UDPゴシック" panose="020B0400000000000000" pitchFamily="50" charset="-128"/>
              </a:rPr>
              <a:t>、アバターなど）　　</a:t>
            </a:r>
          </a:p>
          <a:p>
            <a:pPr marL="534988"/>
            <a:r>
              <a:rPr lang="ja-JP" altLang="en-US" sz="1200" dirty="0">
                <a:latin typeface="BIZ UDPゴシック" panose="020B0400000000000000" pitchFamily="50" charset="-128"/>
                <a:ea typeface="BIZ UDPゴシック" panose="020B0400000000000000" pitchFamily="50" charset="-128"/>
              </a:rPr>
              <a:t>　　ワークショップ（化学実験、茶摘み体験など）　　</a:t>
            </a:r>
          </a:p>
          <a:p>
            <a:pPr marL="534988"/>
            <a:r>
              <a:rPr lang="ja-JP" altLang="en-US" sz="1200" dirty="0">
                <a:latin typeface="BIZ UDPゴシック" panose="020B0400000000000000" pitchFamily="50" charset="-128"/>
                <a:ea typeface="BIZ UDPゴシック" panose="020B0400000000000000" pitchFamily="50" charset="-128"/>
              </a:rPr>
              <a:t>　　クイズラリー　　</a:t>
            </a:r>
          </a:p>
          <a:p>
            <a:pPr marL="534988"/>
            <a:r>
              <a:rPr lang="ja-JP" altLang="en-US" sz="1200" dirty="0">
                <a:latin typeface="BIZ UDPゴシック" panose="020B0400000000000000" pitchFamily="50" charset="-128"/>
                <a:ea typeface="BIZ UDPゴシック" panose="020B0400000000000000" pitchFamily="50" charset="-128"/>
              </a:rPr>
              <a:t>　　ゆるキャラ集合（</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府県ゆるキャラ＋ミャクミャク）</a:t>
            </a:r>
            <a:endParaRPr lang="en-US" altLang="ja-JP" sz="1200" dirty="0">
              <a:latin typeface="BIZ UDPゴシック" panose="020B0400000000000000" pitchFamily="50" charset="-128"/>
              <a:ea typeface="BIZ UDPゴシック" panose="020B0400000000000000" pitchFamily="50" charset="-128"/>
            </a:endParaRPr>
          </a:p>
          <a:p>
            <a:pPr marL="534988" indent="-534988"/>
            <a:r>
              <a:rPr lang="ja-JP" altLang="en-US" sz="1200" dirty="0">
                <a:latin typeface="BIZ UDPゴシック" panose="020B0400000000000000" pitchFamily="50" charset="-128"/>
                <a:ea typeface="BIZ UDPゴシック" panose="020B0400000000000000" pitchFamily="50" charset="-128"/>
              </a:rPr>
              <a:t>    来場者数：延べ約</a:t>
            </a:r>
            <a:r>
              <a:rPr lang="en-US" altLang="ja-JP" sz="1200" dirty="0">
                <a:latin typeface="BIZ UDPゴシック" panose="020B0400000000000000" pitchFamily="50" charset="-128"/>
                <a:ea typeface="BIZ UDPゴシック" panose="020B0400000000000000" pitchFamily="50" charset="-128"/>
              </a:rPr>
              <a:t>5,000</a:t>
            </a:r>
            <a:r>
              <a:rPr lang="ja-JP" altLang="en-US" sz="1200" dirty="0">
                <a:latin typeface="BIZ UDPゴシック" panose="020B0400000000000000" pitchFamily="50" charset="-128"/>
                <a:ea typeface="BIZ UDPゴシック" panose="020B0400000000000000" pitchFamily="50" charset="-128"/>
              </a:rPr>
              <a:t>名</a:t>
            </a:r>
          </a:p>
          <a:p>
            <a:endParaRPr lang="en-US" altLang="zh-TW" sz="1100"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97</a:t>
            </a:fld>
            <a:endParaRPr kumimoji="1" lang="ja-JP" altLang="en-US" dirty="0"/>
          </a:p>
        </p:txBody>
      </p:sp>
      <p:grpSp>
        <p:nvGrpSpPr>
          <p:cNvPr id="30" name="グループ化 29">
            <a:extLst>
              <a:ext uri="{FF2B5EF4-FFF2-40B4-BE49-F238E27FC236}">
                <a16:creationId xmlns:a16="http://schemas.microsoft.com/office/drawing/2014/main" id="{454F2C98-C8E3-403D-B479-7004E212B135}"/>
              </a:ext>
            </a:extLst>
          </p:cNvPr>
          <p:cNvGrpSpPr/>
          <p:nvPr/>
        </p:nvGrpSpPr>
        <p:grpSpPr>
          <a:xfrm>
            <a:off x="5036215" y="2631376"/>
            <a:ext cx="4604935" cy="2095590"/>
            <a:chOff x="-2820842" y="8596716"/>
            <a:chExt cx="5067627" cy="2306149"/>
          </a:xfrm>
        </p:grpSpPr>
        <p:sp>
          <p:nvSpPr>
            <p:cNvPr id="31" name="正方形/長方形 30">
              <a:extLst>
                <a:ext uri="{FF2B5EF4-FFF2-40B4-BE49-F238E27FC236}">
                  <a16:creationId xmlns:a16="http://schemas.microsoft.com/office/drawing/2014/main" id="{B792D45B-1565-4F98-B1FD-110FDE32D822}"/>
                </a:ext>
              </a:extLst>
            </p:cNvPr>
            <p:cNvSpPr/>
            <p:nvPr/>
          </p:nvSpPr>
          <p:spPr>
            <a:xfrm>
              <a:off x="-2815705" y="8605545"/>
              <a:ext cx="5062490" cy="2297320"/>
            </a:xfrm>
            <a:prstGeom prst="rect">
              <a:avLst/>
            </a:prstGeom>
            <a:no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43025FFE-7F34-4A4E-B6D7-4A5D6B4C31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7182" y="9169104"/>
              <a:ext cx="1534663" cy="963934"/>
            </a:xfrm>
            <a:prstGeom prst="rect">
              <a:avLst/>
            </a:prstGeom>
          </p:spPr>
        </p:pic>
        <p:pic>
          <p:nvPicPr>
            <p:cNvPr id="33" name="図 32">
              <a:extLst>
                <a:ext uri="{FF2B5EF4-FFF2-40B4-BE49-F238E27FC236}">
                  <a16:creationId xmlns:a16="http://schemas.microsoft.com/office/drawing/2014/main" id="{8ACF1D13-0826-4C18-958B-98B13FD9DD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1138" y="9172815"/>
              <a:ext cx="1527091" cy="951227"/>
            </a:xfrm>
            <a:prstGeom prst="rect">
              <a:avLst/>
            </a:prstGeom>
          </p:spPr>
        </p:pic>
        <p:sp>
          <p:nvSpPr>
            <p:cNvPr id="34" name="正方形/長方形 33">
              <a:extLst>
                <a:ext uri="{FF2B5EF4-FFF2-40B4-BE49-F238E27FC236}">
                  <a16:creationId xmlns:a16="http://schemas.microsoft.com/office/drawing/2014/main" id="{8E02F60A-06E0-4B9E-9A39-75937CC8D4FF}"/>
                </a:ext>
              </a:extLst>
            </p:cNvPr>
            <p:cNvSpPr/>
            <p:nvPr/>
          </p:nvSpPr>
          <p:spPr>
            <a:xfrm>
              <a:off x="-2820842" y="8596716"/>
              <a:ext cx="1017476" cy="3153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体験展示</a:t>
              </a:r>
            </a:p>
          </p:txBody>
        </p:sp>
        <p:sp>
          <p:nvSpPr>
            <p:cNvPr id="35" name="テキスト ボックス 34">
              <a:extLst>
                <a:ext uri="{FF2B5EF4-FFF2-40B4-BE49-F238E27FC236}">
                  <a16:creationId xmlns:a16="http://schemas.microsoft.com/office/drawing/2014/main" id="{4588F84D-0495-47AE-8D9D-E471C270C325}"/>
                </a:ext>
              </a:extLst>
            </p:cNvPr>
            <p:cNvSpPr txBox="1"/>
            <p:nvPr/>
          </p:nvSpPr>
          <p:spPr>
            <a:xfrm>
              <a:off x="-1795746" y="8676793"/>
              <a:ext cx="3984938" cy="362403"/>
            </a:xfrm>
            <a:prstGeom prst="rect">
              <a:avLst/>
            </a:prstGeom>
            <a:noFill/>
            <a:ln>
              <a:noFill/>
            </a:ln>
          </p:spPr>
          <p:txBody>
            <a:bodyPr wrap="square" lIns="37992" tIns="0" rIns="0" bIns="0" rtlCol="0" anchor="t" anchorCtr="0">
              <a:noAutofit/>
            </a:bodyPr>
            <a:lstStyle/>
            <a:p>
              <a:pPr algn="l"/>
              <a:r>
                <a:rPr lang="ja-JP" altLang="en-US" sz="1050" dirty="0">
                  <a:latin typeface="BIZ UDPゴシック" panose="020B0400000000000000" pitchFamily="50" charset="-128"/>
                  <a:ea typeface="BIZ UDPゴシック" panose="020B0400000000000000" pitchFamily="50" charset="-128"/>
                  <a:cs typeface="Calibri"/>
                </a:rPr>
                <a:t>けいはんなの先端技術を体験できる展示を実施。</a:t>
              </a:r>
              <a:endParaRPr lang="en-US" altLang="ja-JP" sz="1050" dirty="0">
                <a:latin typeface="BIZ UDPゴシック" panose="020B0400000000000000" pitchFamily="50" charset="-128"/>
                <a:ea typeface="BIZ UDPゴシック" panose="020B0400000000000000" pitchFamily="50" charset="-128"/>
                <a:cs typeface="Calibri"/>
              </a:endParaRPr>
            </a:p>
          </p:txBody>
        </p:sp>
        <p:sp>
          <p:nvSpPr>
            <p:cNvPr id="36" name="コンテンツ プレースホルダー 2">
              <a:extLst>
                <a:ext uri="{FF2B5EF4-FFF2-40B4-BE49-F238E27FC236}">
                  <a16:creationId xmlns:a16="http://schemas.microsoft.com/office/drawing/2014/main" id="{117FEED3-2B42-4C84-B85A-6325BB68858F}"/>
                </a:ext>
              </a:extLst>
            </p:cNvPr>
            <p:cNvSpPr txBox="1">
              <a:spLocks/>
            </p:cNvSpPr>
            <p:nvPr/>
          </p:nvSpPr>
          <p:spPr>
            <a:xfrm>
              <a:off x="-1100282" y="10178161"/>
              <a:ext cx="1554442" cy="56690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食べ物の見た目を変えることで味覚を操作する最新の</a:t>
              </a:r>
              <a:r>
                <a:rPr lang="en-US" altLang="ja-JP" sz="1050" b="1" dirty="0">
                  <a:latin typeface="BIZ UDPゴシック" panose="020B0400000000000000" pitchFamily="50" charset="-128"/>
                  <a:ea typeface="BIZ UDPゴシック" panose="020B0400000000000000" pitchFamily="50" charset="-128"/>
                </a:rPr>
                <a:t>AR</a:t>
              </a:r>
              <a:r>
                <a:rPr lang="ja-JP" altLang="en-US" sz="1050" b="1" dirty="0">
                  <a:latin typeface="BIZ UDPゴシック" panose="020B0400000000000000" pitchFamily="50" charset="-128"/>
                  <a:ea typeface="BIZ UDPゴシック" panose="020B0400000000000000" pitchFamily="50" charset="-128"/>
                </a:rPr>
                <a:t>技術</a:t>
              </a:r>
              <a:r>
                <a:rPr lang="ja-JP" altLang="en-US" sz="1050" dirty="0">
                  <a:latin typeface="BIZ UDPゴシック" panose="020B0400000000000000" pitchFamily="50" charset="-128"/>
                  <a:ea typeface="BIZ UDPゴシック" panose="020B0400000000000000" pitchFamily="50" charset="-128"/>
                </a:rPr>
                <a:t>を体験</a:t>
              </a:r>
              <a:endParaRPr lang="en-US" altLang="ja-JP" sz="1050" dirty="0">
                <a:latin typeface="BIZ UDPゴシック" panose="020B0400000000000000" pitchFamily="50" charset="-128"/>
                <a:ea typeface="BIZ UDPゴシック" panose="020B0400000000000000" pitchFamily="50" charset="-128"/>
              </a:endParaRPr>
            </a:p>
          </p:txBody>
        </p:sp>
        <p:sp>
          <p:nvSpPr>
            <p:cNvPr id="37" name="コンテンツ プレースホルダー 2">
              <a:extLst>
                <a:ext uri="{FF2B5EF4-FFF2-40B4-BE49-F238E27FC236}">
                  <a16:creationId xmlns:a16="http://schemas.microsoft.com/office/drawing/2014/main" id="{149BE122-15C6-42B2-A88F-30B757599F56}"/>
                </a:ext>
              </a:extLst>
            </p:cNvPr>
            <p:cNvSpPr txBox="1">
              <a:spLocks/>
            </p:cNvSpPr>
            <p:nvPr/>
          </p:nvSpPr>
          <p:spPr>
            <a:xfrm>
              <a:off x="559562" y="10188267"/>
              <a:ext cx="1605791" cy="51186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万博会場からけいはんな学研都市にある</a:t>
              </a:r>
              <a:r>
                <a:rPr lang="ja-JP" altLang="en-US" sz="1050" b="1" dirty="0">
                  <a:latin typeface="BIZ UDPゴシック" panose="020B0400000000000000" pitchFamily="50" charset="-128"/>
                  <a:ea typeface="BIZ UDPゴシック" panose="020B0400000000000000" pitchFamily="50" charset="-128"/>
                </a:rPr>
                <a:t>アバターロボット</a:t>
              </a:r>
              <a:r>
                <a:rPr lang="ja-JP" altLang="en-US" sz="1050" dirty="0">
                  <a:latin typeface="BIZ UDPゴシック" panose="020B0400000000000000" pitchFamily="50" charset="-128"/>
                  <a:ea typeface="BIZ UDPゴシック" panose="020B0400000000000000" pitchFamily="50" charset="-128"/>
                </a:rPr>
                <a:t>を操作し、同エリアを散策</a:t>
              </a:r>
              <a:endParaRPr lang="en-US" altLang="ja-JP" sz="1050" dirty="0">
                <a:latin typeface="BIZ UDPゴシック" panose="020B0400000000000000" pitchFamily="50" charset="-128"/>
                <a:ea typeface="BIZ UDPゴシック" panose="020B0400000000000000" pitchFamily="50" charset="-128"/>
              </a:endParaRPr>
            </a:p>
          </p:txBody>
        </p:sp>
        <p:pic>
          <p:nvPicPr>
            <p:cNvPr id="38" name="Picture 2">
              <a:extLst>
                <a:ext uri="{FF2B5EF4-FFF2-40B4-BE49-F238E27FC236}">
                  <a16:creationId xmlns:a16="http://schemas.microsoft.com/office/drawing/2014/main" id="{253F56CA-8318-4D9E-A629-C95FCB7637E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712901" y="9183031"/>
              <a:ext cx="1481349" cy="933295"/>
            </a:xfrm>
            <a:prstGeom prst="rect">
              <a:avLst/>
            </a:prstGeom>
            <a:noFill/>
            <a:extLst>
              <a:ext uri="{909E8E84-426E-40DD-AFC4-6F175D3DCCD1}">
                <a14:hiddenFill xmlns:a14="http://schemas.microsoft.com/office/drawing/2010/main">
                  <a:solidFill>
                    <a:srgbClr val="FFFFFF"/>
                  </a:solidFill>
                </a14:hiddenFill>
              </a:ext>
            </a:extLst>
          </p:spPr>
        </p:pic>
        <p:sp>
          <p:nvSpPr>
            <p:cNvPr id="39" name="コンテンツ プレースホルダー 2">
              <a:extLst>
                <a:ext uri="{FF2B5EF4-FFF2-40B4-BE49-F238E27FC236}">
                  <a16:creationId xmlns:a16="http://schemas.microsoft.com/office/drawing/2014/main" id="{74261480-17FE-46FD-B92B-071A4474D07F}"/>
                </a:ext>
              </a:extLst>
            </p:cNvPr>
            <p:cNvSpPr txBox="1">
              <a:spLocks/>
            </p:cNvSpPr>
            <p:nvPr/>
          </p:nvSpPr>
          <p:spPr>
            <a:xfrm>
              <a:off x="-2715533" y="10175168"/>
              <a:ext cx="1546868" cy="69290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050" b="1" dirty="0">
                  <a:latin typeface="BIZ UDPゴシック" panose="020B0400000000000000" pitchFamily="50" charset="-128"/>
                  <a:ea typeface="BIZ UDPゴシック" panose="020B0400000000000000" pitchFamily="50" charset="-128"/>
                </a:rPr>
                <a:t>MR</a:t>
              </a:r>
              <a:r>
                <a:rPr lang="ja-JP" altLang="en-US" sz="1050" b="1" dirty="0">
                  <a:latin typeface="BIZ UDPゴシック" panose="020B0400000000000000" pitchFamily="50" charset="-128"/>
                  <a:ea typeface="BIZ UDPゴシック" panose="020B0400000000000000" pitchFamily="50" charset="-128"/>
                </a:rPr>
                <a:t>技術</a:t>
              </a:r>
              <a:r>
                <a:rPr lang="ja-JP" altLang="en-US" sz="1050" dirty="0">
                  <a:latin typeface="BIZ UDPゴシック" panose="020B0400000000000000" pitchFamily="50" charset="-128"/>
                  <a:ea typeface="BIZ UDPゴシック" panose="020B0400000000000000" pitchFamily="50" charset="-128"/>
                </a:rPr>
                <a:t>を使い、現実とバーチャルを自然に接続。よりリアルな体験を実現</a:t>
              </a:r>
              <a:endParaRPr lang="en-US" altLang="ja-JP" sz="1050" dirty="0">
                <a:latin typeface="BIZ UDPゴシック" panose="020B0400000000000000" pitchFamily="50" charset="-128"/>
                <a:ea typeface="BIZ UDPゴシック" panose="020B0400000000000000" pitchFamily="50" charset="-128"/>
              </a:endParaRPr>
            </a:p>
          </p:txBody>
        </p:sp>
      </p:grpSp>
      <p:grpSp>
        <p:nvGrpSpPr>
          <p:cNvPr id="40" name="グループ化 39">
            <a:extLst>
              <a:ext uri="{FF2B5EF4-FFF2-40B4-BE49-F238E27FC236}">
                <a16:creationId xmlns:a16="http://schemas.microsoft.com/office/drawing/2014/main" id="{7B4B158A-D814-4EBB-B1BD-F4348E3496F3}"/>
              </a:ext>
            </a:extLst>
          </p:cNvPr>
          <p:cNvGrpSpPr/>
          <p:nvPr/>
        </p:nvGrpSpPr>
        <p:grpSpPr>
          <a:xfrm>
            <a:off x="5036215" y="4878033"/>
            <a:ext cx="4587360" cy="2092384"/>
            <a:chOff x="2333504" y="8600243"/>
            <a:chExt cx="4570038" cy="2302621"/>
          </a:xfrm>
        </p:grpSpPr>
        <p:sp>
          <p:nvSpPr>
            <p:cNvPr id="59" name="正方形/長方形 58">
              <a:extLst>
                <a:ext uri="{FF2B5EF4-FFF2-40B4-BE49-F238E27FC236}">
                  <a16:creationId xmlns:a16="http://schemas.microsoft.com/office/drawing/2014/main" id="{F6676BED-40C1-44F1-AE95-6FD9C523A19F}"/>
                </a:ext>
              </a:extLst>
            </p:cNvPr>
            <p:cNvSpPr/>
            <p:nvPr/>
          </p:nvSpPr>
          <p:spPr>
            <a:xfrm>
              <a:off x="2333504" y="8610629"/>
              <a:ext cx="4570038" cy="2292235"/>
            </a:xfrm>
            <a:prstGeom prst="rect">
              <a:avLst/>
            </a:prstGeom>
            <a:no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2DBF6B91-00A1-4E37-8C5F-B21CF0410783}"/>
                </a:ext>
              </a:extLst>
            </p:cNvPr>
            <p:cNvSpPr txBox="1"/>
            <p:nvPr/>
          </p:nvSpPr>
          <p:spPr>
            <a:xfrm>
              <a:off x="3505648" y="8676033"/>
              <a:ext cx="3397894" cy="398533"/>
            </a:xfrm>
            <a:prstGeom prst="rect">
              <a:avLst/>
            </a:prstGeom>
            <a:noFill/>
            <a:ln>
              <a:noFill/>
            </a:ln>
          </p:spPr>
          <p:txBody>
            <a:bodyPr wrap="square" lIns="37992" tIns="0" rIns="0" bIns="0" rtlCol="0" anchor="t" anchorCtr="0">
              <a:noAutofit/>
            </a:bodyPr>
            <a:lstStyle/>
            <a:p>
              <a:pPr defTabSz="28693">
                <a:lnSpc>
                  <a:spcPts val="1600"/>
                </a:lnSpc>
              </a:pPr>
              <a:r>
                <a:rPr lang="ja-JP" altLang="en-US" sz="1050" dirty="0">
                  <a:latin typeface="BIZ UDPゴシック" panose="020B0400000000000000" pitchFamily="50" charset="-128"/>
                  <a:ea typeface="BIZ UDPゴシック" panose="020B0400000000000000" pitchFamily="50" charset="-128"/>
                  <a:cs typeface="Calibri"/>
                </a:rPr>
                <a:t>けいはんなの技術や歴史・文化に触れる機会の提供。</a:t>
              </a:r>
              <a:endParaRPr lang="en-US" altLang="ja-JP" sz="1050" dirty="0">
                <a:latin typeface="BIZ UDPゴシック" panose="020B0400000000000000" pitchFamily="50" charset="-128"/>
                <a:ea typeface="BIZ UDPゴシック" panose="020B0400000000000000" pitchFamily="50" charset="-128"/>
                <a:cs typeface="Calibri"/>
              </a:endParaRPr>
            </a:p>
          </p:txBody>
        </p:sp>
        <p:pic>
          <p:nvPicPr>
            <p:cNvPr id="61" name="図 60">
              <a:extLst>
                <a:ext uri="{FF2B5EF4-FFF2-40B4-BE49-F238E27FC236}">
                  <a16:creationId xmlns:a16="http://schemas.microsoft.com/office/drawing/2014/main" id="{D96A76E3-1217-4BA6-A3B0-450F8AAFDF5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9499" r="1460"/>
            <a:stretch/>
          </p:blipFill>
          <p:spPr>
            <a:xfrm>
              <a:off x="5356691" y="9084953"/>
              <a:ext cx="1486299" cy="975685"/>
            </a:xfrm>
            <a:prstGeom prst="rect">
              <a:avLst/>
            </a:prstGeom>
          </p:spPr>
        </p:pic>
        <p:pic>
          <p:nvPicPr>
            <p:cNvPr id="62" name="図 61">
              <a:extLst>
                <a:ext uri="{FF2B5EF4-FFF2-40B4-BE49-F238E27FC236}">
                  <a16:creationId xmlns:a16="http://schemas.microsoft.com/office/drawing/2014/main" id="{0293F010-3CEB-4F44-B425-6F6D8D8C51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047" r="12957"/>
            <a:stretch/>
          </p:blipFill>
          <p:spPr>
            <a:xfrm>
              <a:off x="3808944" y="9090164"/>
              <a:ext cx="1486299" cy="964101"/>
            </a:xfrm>
            <a:prstGeom prst="rect">
              <a:avLst/>
            </a:prstGeom>
          </p:spPr>
        </p:pic>
        <p:sp>
          <p:nvSpPr>
            <p:cNvPr id="63" name="コンテンツ プレースホルダー 2">
              <a:extLst>
                <a:ext uri="{FF2B5EF4-FFF2-40B4-BE49-F238E27FC236}">
                  <a16:creationId xmlns:a16="http://schemas.microsoft.com/office/drawing/2014/main" id="{D3B6A82D-4ED1-402B-AE7E-C5EACF798D55}"/>
                </a:ext>
              </a:extLst>
            </p:cNvPr>
            <p:cNvSpPr txBox="1">
              <a:spLocks/>
            </p:cNvSpPr>
            <p:nvPr/>
          </p:nvSpPr>
          <p:spPr>
            <a:xfrm>
              <a:off x="5355794" y="10111011"/>
              <a:ext cx="1486299" cy="55795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お茶摘みを体験し、生産者からお茶の作り方を</a:t>
              </a:r>
              <a:br>
                <a:rPr lang="en-US" altLang="ja-JP" sz="1050" dirty="0">
                  <a:latin typeface="BIZ UDPゴシック" panose="020B0400000000000000" pitchFamily="50" charset="-128"/>
                  <a:ea typeface="BIZ UDPゴシック" panose="020B0400000000000000" pitchFamily="50" charset="-128"/>
                </a:rPr>
              </a:br>
              <a:r>
                <a:rPr lang="ja-JP" altLang="en-US" sz="1050" dirty="0">
                  <a:latin typeface="BIZ UDPゴシック" panose="020B0400000000000000" pitchFamily="50" charset="-128"/>
                  <a:ea typeface="BIZ UDPゴシック" panose="020B0400000000000000" pitchFamily="50" charset="-128"/>
                </a:rPr>
                <a:t>学ぶ</a:t>
              </a:r>
              <a:endParaRPr lang="en-US" altLang="ja-JP" sz="1050" dirty="0">
                <a:latin typeface="BIZ UDPゴシック" panose="020B0400000000000000" pitchFamily="50" charset="-128"/>
                <a:ea typeface="BIZ UDPゴシック" panose="020B0400000000000000" pitchFamily="50" charset="-128"/>
              </a:endParaRPr>
            </a:p>
          </p:txBody>
        </p:sp>
        <p:sp>
          <p:nvSpPr>
            <p:cNvPr id="64" name="コンテンツ プレースホルダー 2">
              <a:extLst>
                <a:ext uri="{FF2B5EF4-FFF2-40B4-BE49-F238E27FC236}">
                  <a16:creationId xmlns:a16="http://schemas.microsoft.com/office/drawing/2014/main" id="{1ACD9138-E4BD-436D-93B5-AD25929341EF}"/>
                </a:ext>
              </a:extLst>
            </p:cNvPr>
            <p:cNvSpPr txBox="1">
              <a:spLocks/>
            </p:cNvSpPr>
            <p:nvPr/>
          </p:nvSpPr>
          <p:spPr>
            <a:xfrm>
              <a:off x="3808944" y="10077180"/>
              <a:ext cx="1486299" cy="72686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果物電池で動くロボットペンギンとのふれあいを通して、エネルギーについて学ぶ</a:t>
              </a:r>
              <a:endParaRPr lang="en-US" altLang="ja-JP" sz="1050" dirty="0">
                <a:latin typeface="BIZ UDPゴシック" panose="020B0400000000000000" pitchFamily="50" charset="-128"/>
                <a:ea typeface="BIZ UDPゴシック" panose="020B0400000000000000" pitchFamily="50" charset="-128"/>
              </a:endParaRPr>
            </a:p>
          </p:txBody>
        </p:sp>
        <p:sp>
          <p:nvSpPr>
            <p:cNvPr id="65" name="正方形/長方形 64">
              <a:extLst>
                <a:ext uri="{FF2B5EF4-FFF2-40B4-BE49-F238E27FC236}">
                  <a16:creationId xmlns:a16="http://schemas.microsoft.com/office/drawing/2014/main" id="{8369F8C2-5E13-4601-9A70-EF300EB2F28D}"/>
                </a:ext>
              </a:extLst>
            </p:cNvPr>
            <p:cNvSpPr/>
            <p:nvPr/>
          </p:nvSpPr>
          <p:spPr>
            <a:xfrm>
              <a:off x="2334294" y="8600243"/>
              <a:ext cx="1170900" cy="311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ワークショップ</a:t>
              </a:r>
            </a:p>
          </p:txBody>
        </p:sp>
        <p:sp>
          <p:nvSpPr>
            <p:cNvPr id="66" name="コンテンツ プレースホルダー 2">
              <a:extLst>
                <a:ext uri="{FF2B5EF4-FFF2-40B4-BE49-F238E27FC236}">
                  <a16:creationId xmlns:a16="http://schemas.microsoft.com/office/drawing/2014/main" id="{1C10EC91-3D4D-4F58-8C5B-61820A074EEA}"/>
                </a:ext>
              </a:extLst>
            </p:cNvPr>
            <p:cNvSpPr txBox="1">
              <a:spLocks/>
            </p:cNvSpPr>
            <p:nvPr/>
          </p:nvSpPr>
          <p:spPr>
            <a:xfrm>
              <a:off x="2403614" y="10087617"/>
              <a:ext cx="1285950" cy="70279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050" dirty="0">
                  <a:latin typeface="BIZ UDPゴシック" panose="020B0400000000000000" pitchFamily="50" charset="-128"/>
                  <a:ea typeface="BIZ UDPゴシック" panose="020B0400000000000000" pitchFamily="50" charset="-128"/>
                </a:rPr>
                <a:t>セロテープで作るステンドグラス。簡単な工作を通して光の現象を学ぶ</a:t>
              </a:r>
              <a:endParaRPr lang="en-US" altLang="ja-JP" sz="1050" dirty="0">
                <a:latin typeface="BIZ UDPゴシック" panose="020B0400000000000000" pitchFamily="50" charset="-128"/>
                <a:ea typeface="BIZ UDPゴシック" panose="020B0400000000000000" pitchFamily="50" charset="-128"/>
              </a:endParaRPr>
            </a:p>
          </p:txBody>
        </p:sp>
        <p:pic>
          <p:nvPicPr>
            <p:cNvPr id="67" name="Picture 2" descr="sute">
              <a:extLst>
                <a:ext uri="{FF2B5EF4-FFF2-40B4-BE49-F238E27FC236}">
                  <a16:creationId xmlns:a16="http://schemas.microsoft.com/office/drawing/2014/main" id="{6342AE8B-1B6A-42FA-8B40-B6DCA1B4FF4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28837" y="9084953"/>
              <a:ext cx="1291208" cy="964102"/>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楕円 40">
            <a:extLst>
              <a:ext uri="{FF2B5EF4-FFF2-40B4-BE49-F238E27FC236}">
                <a16:creationId xmlns:a16="http://schemas.microsoft.com/office/drawing/2014/main" id="{088B5CC3-C427-4634-B7D7-E5E2C7D4C788}"/>
              </a:ext>
            </a:extLst>
          </p:cNvPr>
          <p:cNvSpPr/>
          <p:nvPr/>
        </p:nvSpPr>
        <p:spPr>
          <a:xfrm>
            <a:off x="180309" y="955799"/>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42" name="楕円 41">
            <a:extLst>
              <a:ext uri="{FF2B5EF4-FFF2-40B4-BE49-F238E27FC236}">
                <a16:creationId xmlns:a16="http://schemas.microsoft.com/office/drawing/2014/main" id="{B32A025F-276B-4AAF-9060-1153CAF5ADC2}"/>
              </a:ext>
            </a:extLst>
          </p:cNvPr>
          <p:cNvSpPr/>
          <p:nvPr/>
        </p:nvSpPr>
        <p:spPr>
          <a:xfrm>
            <a:off x="245129" y="2515621"/>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43" name="楕円 42">
            <a:extLst>
              <a:ext uri="{FF2B5EF4-FFF2-40B4-BE49-F238E27FC236}">
                <a16:creationId xmlns:a16="http://schemas.microsoft.com/office/drawing/2014/main" id="{B69D01BC-F2AD-4E11-9CBB-7F9CEE7F3F6E}"/>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6696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664FA5C-DFD8-41F7-9CE5-48785445B2CC}"/>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a:t>
            </a:r>
            <a:r>
              <a:rPr kumimoji="1" lang="ja-JP" altLang="en-US" b="1" dirty="0">
                <a:solidFill>
                  <a:prstClr val="white"/>
                </a:solidFill>
                <a:latin typeface="BIZ UDPゴシック" panose="020B0400000000000000" pitchFamily="50" charset="-128"/>
                <a:ea typeface="BIZ UDPゴシック" panose="020B0400000000000000" pitchFamily="50" charset="-128"/>
              </a:rPr>
              <a:t>学び</a:t>
            </a:r>
          </a:p>
        </p:txBody>
      </p:sp>
      <p:sp>
        <p:nvSpPr>
          <p:cNvPr id="11" name="ホームベース 4">
            <a:extLst>
              <a:ext uri="{FF2B5EF4-FFF2-40B4-BE49-F238E27FC236}">
                <a16:creationId xmlns:a16="http://schemas.microsoft.com/office/drawing/2014/main" id="{45666D5B-E908-48CF-8325-070CB81D9C6A}"/>
              </a:ext>
            </a:extLst>
          </p:cNvPr>
          <p:cNvSpPr/>
          <p:nvPr/>
        </p:nvSpPr>
        <p:spPr bwMode="gray">
          <a:xfrm>
            <a:off x="180673" y="470692"/>
            <a:ext cx="9609178" cy="234535"/>
          </a:xfrm>
          <a:prstGeom prst="homePlate">
            <a:avLst>
              <a:gd name="adj" fmla="val 62202"/>
            </a:avLst>
          </a:prstGeom>
          <a:noFill/>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BIZ UDPゴシック" panose="020B0400000000000000" pitchFamily="50" charset="-128"/>
                <a:ea typeface="BIZ UDPゴシック" panose="020B0400000000000000" pitchFamily="50" charset="-128"/>
              </a:rPr>
              <a:t>□府民の万博を通した学び　</a:t>
            </a:r>
            <a:endParaRPr lang="en-US" altLang="ja-JP" sz="1400" b="1"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B74204EE-E22F-450B-BFAD-BBD53DF85FF8}"/>
              </a:ext>
            </a:extLst>
          </p:cNvPr>
          <p:cNvSpPr>
            <a:spLocks noGrp="1"/>
          </p:cNvSpPr>
          <p:nvPr>
            <p:ph type="sldNum" sz="quarter" idx="12"/>
          </p:nvPr>
        </p:nvSpPr>
        <p:spPr/>
        <p:txBody>
          <a:bodyPr/>
          <a:lstStyle/>
          <a:p>
            <a:fld id="{29F2EF1E-626E-4657-9017-205445D3C8E1}" type="slidenum">
              <a:rPr kumimoji="1" lang="ja-JP" altLang="en-US" smtClean="0"/>
              <a:t>98</a:t>
            </a:fld>
            <a:endParaRPr kumimoji="1" lang="ja-JP" altLang="en-US" dirty="0"/>
          </a:p>
        </p:txBody>
      </p:sp>
      <p:sp>
        <p:nvSpPr>
          <p:cNvPr id="12" name="正方形/長方形 11">
            <a:extLst>
              <a:ext uri="{FF2B5EF4-FFF2-40B4-BE49-F238E27FC236}">
                <a16:creationId xmlns:a16="http://schemas.microsoft.com/office/drawing/2014/main" id="{20642756-9961-4E6A-87E5-FF05BB797790}"/>
              </a:ext>
            </a:extLst>
          </p:cNvPr>
          <p:cNvSpPr/>
          <p:nvPr/>
        </p:nvSpPr>
        <p:spPr>
          <a:xfrm>
            <a:off x="405812" y="1536905"/>
            <a:ext cx="9311458" cy="762175"/>
          </a:xfrm>
          <a:prstGeom prst="rect">
            <a:avLst/>
          </a:prstGeom>
          <a:solidFill>
            <a:schemeClr val="bg1"/>
          </a:solidFill>
          <a:ln w="38100">
            <a:solidFill>
              <a:srgbClr val="0070C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0" fontAlgn="base" latinLnBrk="0" hangingPunct="0">
              <a:lnSpc>
                <a:spcPct val="100000"/>
              </a:lnSpc>
              <a:spcBef>
                <a:spcPct val="0"/>
              </a:spcBef>
              <a:spcAft>
                <a:spcPct val="0"/>
              </a:spcAft>
              <a:buClrTx/>
              <a:buSzTx/>
              <a:tabLst/>
            </a:pPr>
            <a:r>
              <a:rPr lang="ja-JP" altLang="en-US" sz="1400" dirty="0">
                <a:solidFill>
                  <a:schemeClr val="tx1"/>
                </a:solidFill>
                <a:latin typeface="BIZ UDPゴシック" panose="020B0400000000000000" pitchFamily="50" charset="-128"/>
                <a:ea typeface="BIZ UDPゴシック" panose="020B0400000000000000" pitchFamily="50" charset="-128"/>
              </a:rPr>
              <a:t>・がんの最先端治療法である</a:t>
            </a:r>
            <a:r>
              <a:rPr lang="en-US" altLang="ja-JP" sz="1400" dirty="0">
                <a:solidFill>
                  <a:schemeClr val="tx1"/>
                </a:solidFill>
                <a:latin typeface="BIZ UDPゴシック" panose="020B0400000000000000" pitchFamily="50" charset="-128"/>
                <a:ea typeface="BIZ UDPゴシック" panose="020B0400000000000000" pitchFamily="50" charset="-128"/>
              </a:rPr>
              <a:t>BNCT</a:t>
            </a:r>
            <a:r>
              <a:rPr lang="ja-JP" altLang="en-US" sz="1400" dirty="0">
                <a:solidFill>
                  <a:schemeClr val="tx1"/>
                </a:solidFill>
                <a:latin typeface="BIZ UDPゴシック" panose="020B0400000000000000" pitchFamily="50" charset="-128"/>
                <a:ea typeface="BIZ UDPゴシック" panose="020B0400000000000000" pitchFamily="50" charset="-128"/>
              </a:rPr>
              <a:t>を広く発信し、認知度の向上および関心の喚起</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14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0" lang="en-US" altLang="ja-JP"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※BNCT</a:t>
            </a:r>
            <a:r>
              <a:rPr kumimoji="0" lang="ja-JP" altLang="en-US"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；ホウ素中性子捕捉療法（</a:t>
            </a:r>
            <a:r>
              <a:rPr kumimoji="0" lang="en-US" altLang="ja-JP"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Boron Neutron Capture Therapy</a:t>
            </a:r>
            <a:r>
              <a:rPr kumimoji="0" lang="ja-JP" altLang="en-US" sz="900" i="0" u="non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p>
        </p:txBody>
      </p:sp>
      <p:sp>
        <p:nvSpPr>
          <p:cNvPr id="19" name="テキスト ボックス 18">
            <a:extLst>
              <a:ext uri="{FF2B5EF4-FFF2-40B4-BE49-F238E27FC236}">
                <a16:creationId xmlns:a16="http://schemas.microsoft.com/office/drawing/2014/main" id="{99EBE973-EABC-49CB-8C4B-00FDCF9D6354}"/>
              </a:ext>
            </a:extLst>
          </p:cNvPr>
          <p:cNvSpPr txBox="1"/>
          <p:nvPr/>
        </p:nvSpPr>
        <p:spPr>
          <a:xfrm>
            <a:off x="326342" y="2939140"/>
            <a:ext cx="6644352" cy="1815882"/>
          </a:xfrm>
          <a:prstGeom prst="rect">
            <a:avLst/>
          </a:prstGeom>
          <a:noFill/>
        </p:spPr>
        <p:txBody>
          <a:bodyPr wrap="square">
            <a:spAutoFit/>
          </a:bodyPr>
          <a:lstStyle/>
          <a:p>
            <a:r>
              <a:rPr lang="ja-JP" altLang="en-US" sz="16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万博会場に展示ブースを設置し、がんの最先端治療法である</a:t>
            </a:r>
            <a:r>
              <a:rPr lang="en-US" altLang="ja-JP" sz="1400" b="1" dirty="0">
                <a:latin typeface="BIZ UDPゴシック" panose="020B0400000000000000" pitchFamily="50" charset="-128"/>
                <a:ea typeface="BIZ UDPゴシック" panose="020B0400000000000000" pitchFamily="50" charset="-128"/>
              </a:rPr>
              <a:t>BNCT</a:t>
            </a:r>
            <a:r>
              <a:rPr lang="ja-JP" altLang="en-US" sz="1400" b="1" dirty="0">
                <a:latin typeface="BIZ UDPゴシック" panose="020B0400000000000000" pitchFamily="50" charset="-128"/>
                <a:ea typeface="BIZ UDPゴシック" panose="020B0400000000000000" pitchFamily="50" charset="-128"/>
              </a:rPr>
              <a:t>を広く発信</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・会場に設置された大型ビジョンで、</a:t>
            </a:r>
            <a:r>
              <a:rPr lang="en-US" altLang="ja-JP" sz="1200" dirty="0">
                <a:latin typeface="BIZ UDPゴシック" panose="020B0400000000000000" pitchFamily="50" charset="-128"/>
                <a:ea typeface="BIZ UDPゴシック" panose="020B0400000000000000" pitchFamily="50" charset="-128"/>
              </a:rPr>
              <a:t>BNCT</a:t>
            </a:r>
            <a:r>
              <a:rPr lang="ja-JP" altLang="en-US" sz="1200" dirty="0">
                <a:latin typeface="BIZ UDPゴシック" panose="020B0400000000000000" pitchFamily="50" charset="-128"/>
                <a:ea typeface="BIZ UDPゴシック" panose="020B0400000000000000" pitchFamily="50" charset="-128"/>
              </a:rPr>
              <a:t>の専門家へのインタビュー動画や、治療の仕組みが</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　わかる動画を常時放映</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・事前に</a:t>
            </a:r>
            <a:r>
              <a:rPr lang="en-US" altLang="ja-JP" sz="1200" dirty="0">
                <a:latin typeface="BIZ UDPゴシック" panose="020B0400000000000000" pitchFamily="50" charset="-128"/>
                <a:ea typeface="BIZ UDPゴシック" panose="020B0400000000000000" pitchFamily="50" charset="-128"/>
              </a:rPr>
              <a:t>BNCT</a:t>
            </a:r>
            <a:r>
              <a:rPr lang="ja-JP" altLang="en-US" sz="1200" dirty="0">
                <a:latin typeface="BIZ UDPゴシック" panose="020B0400000000000000" pitchFamily="50" charset="-128"/>
                <a:ea typeface="BIZ UDPゴシック" panose="020B0400000000000000" pitchFamily="50" charset="-128"/>
              </a:rPr>
              <a:t>について学んだ府内の高校生がスケッチブックに手作りしたフリップを使用し、</a:t>
            </a:r>
            <a:endParaRPr lang="en-US" altLang="ja-JP" sz="1200" dirty="0">
              <a:latin typeface="BIZ UDPゴシック" panose="020B0400000000000000" pitchFamily="50" charset="-128"/>
              <a:ea typeface="BIZ UDPゴシック" panose="020B0400000000000000" pitchFamily="50" charset="-128"/>
            </a:endParaRPr>
          </a:p>
          <a:p>
            <a:pPr marL="182563" indent="-85725"/>
            <a:r>
              <a:rPr lang="ja-JP" altLang="en-US" sz="1200" dirty="0">
                <a:latin typeface="BIZ UDPゴシック" panose="020B0400000000000000" pitchFamily="50" charset="-128"/>
                <a:ea typeface="BIZ UDPゴシック" panose="020B0400000000000000" pitchFamily="50" charset="-128"/>
              </a:rPr>
              <a:t>　来場者にわかりやすく説明</a:t>
            </a:r>
            <a:endParaRPr lang="en-US" altLang="ja-JP" sz="1200" dirty="0">
              <a:latin typeface="BIZ UDPゴシック" panose="020B0400000000000000" pitchFamily="50" charset="-128"/>
              <a:ea typeface="BIZ UDPゴシック" panose="020B0400000000000000" pitchFamily="50" charset="-128"/>
            </a:endParaRPr>
          </a:p>
          <a:p>
            <a:pPr marL="85725" indent="-85725"/>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日程：</a:t>
            </a:r>
            <a:r>
              <a:rPr lang="en-US" altLang="ja-JP" sz="1200" dirty="0">
                <a:latin typeface="BIZ UDPゴシック" panose="020B0400000000000000" pitchFamily="50" charset="-128"/>
                <a:ea typeface="BIZ UDPゴシック" panose="020B0400000000000000" pitchFamily="50" charset="-128"/>
              </a:rPr>
              <a:t>8</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21</a:t>
            </a:r>
            <a:r>
              <a:rPr lang="ja-JP" altLang="en-US" sz="1200" dirty="0">
                <a:latin typeface="BIZ UDPゴシック" panose="020B0400000000000000" pitchFamily="50" charset="-128"/>
                <a:ea typeface="BIZ UDPゴシック" panose="020B0400000000000000" pitchFamily="50" charset="-128"/>
              </a:rPr>
              <a:t>日　</a:t>
            </a:r>
          </a:p>
          <a:p>
            <a:r>
              <a:rPr lang="ja-JP" altLang="en-US" sz="1200" dirty="0">
                <a:latin typeface="BIZ UDPゴシック" panose="020B0400000000000000" pitchFamily="50" charset="-128"/>
                <a:ea typeface="BIZ UDPゴシック" panose="020B0400000000000000" pitchFamily="50" charset="-128"/>
              </a:rPr>
              <a:t>　　会場：大阪ヘルスケアパビリオン　リボーンステージ</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来場者数；約</a:t>
            </a:r>
            <a:r>
              <a:rPr lang="en-US" altLang="ja-JP" sz="1200" dirty="0">
                <a:latin typeface="BIZ UDPゴシック" panose="020B0400000000000000" pitchFamily="50" charset="-128"/>
                <a:ea typeface="BIZ UDPゴシック" panose="020B0400000000000000" pitchFamily="50" charset="-128"/>
              </a:rPr>
              <a:t>1,500</a:t>
            </a:r>
            <a:r>
              <a:rPr lang="ja-JP" altLang="en-US" sz="1200" dirty="0">
                <a:latin typeface="BIZ UDPゴシック" panose="020B0400000000000000" pitchFamily="50" charset="-128"/>
                <a:ea typeface="BIZ UDPゴシック" panose="020B0400000000000000" pitchFamily="50" charset="-128"/>
              </a:rPr>
              <a:t>名</a:t>
            </a:r>
          </a:p>
        </p:txBody>
      </p:sp>
      <p:grpSp>
        <p:nvGrpSpPr>
          <p:cNvPr id="20" name="グループ化 19">
            <a:extLst>
              <a:ext uri="{FF2B5EF4-FFF2-40B4-BE49-F238E27FC236}">
                <a16:creationId xmlns:a16="http://schemas.microsoft.com/office/drawing/2014/main" id="{78425D62-0966-4BBB-8903-996376C22939}"/>
              </a:ext>
            </a:extLst>
          </p:cNvPr>
          <p:cNvGrpSpPr/>
          <p:nvPr/>
        </p:nvGrpSpPr>
        <p:grpSpPr>
          <a:xfrm>
            <a:off x="6809819" y="2618397"/>
            <a:ext cx="3031822" cy="2129940"/>
            <a:chOff x="6722773" y="4494278"/>
            <a:chExt cx="3283869" cy="2211322"/>
          </a:xfrm>
        </p:grpSpPr>
        <p:sp>
          <p:nvSpPr>
            <p:cNvPr id="33" name="正方形/長方形 32">
              <a:extLst>
                <a:ext uri="{FF2B5EF4-FFF2-40B4-BE49-F238E27FC236}">
                  <a16:creationId xmlns:a16="http://schemas.microsoft.com/office/drawing/2014/main" id="{B54FB042-BEAC-4B67-98B9-22DDC91FE424}"/>
                </a:ext>
              </a:extLst>
            </p:cNvPr>
            <p:cNvSpPr/>
            <p:nvPr/>
          </p:nvSpPr>
          <p:spPr>
            <a:xfrm>
              <a:off x="6744660" y="6037551"/>
              <a:ext cx="3261982" cy="519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放映動画</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 専門家のインタビュー動画（</a:t>
              </a:r>
              <a:r>
                <a:rPr kumimoji="1" lang="en-US" altLang="ja-JP" sz="800" dirty="0">
                  <a:solidFill>
                    <a:schemeClr val="tx1"/>
                  </a:solidFill>
                  <a:latin typeface="BIZ UDPゴシック" panose="020B0400000000000000" pitchFamily="50" charset="-128"/>
                  <a:ea typeface="BIZ UDPゴシック" panose="020B0400000000000000" pitchFamily="50" charset="-128"/>
                </a:rPr>
                <a:t>BNCT</a:t>
              </a:r>
              <a:r>
                <a:rPr kumimoji="1" lang="ja-JP" altLang="en-US" sz="800" dirty="0">
                  <a:solidFill>
                    <a:schemeClr val="tx1"/>
                  </a:solidFill>
                  <a:latin typeface="BIZ UDPゴシック" panose="020B0400000000000000" pitchFamily="50" charset="-128"/>
                  <a:ea typeface="BIZ UDPゴシック" panose="020B0400000000000000" pitchFamily="50" charset="-128"/>
                </a:rPr>
                <a:t>の展望等）　</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 ステラファーマ、住友重機械工業制作の動画</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治療の仕組み</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a:solidFill>
                    <a:schemeClr val="tx1"/>
                  </a:solidFill>
                  <a:highlight>
                    <a:srgbClr val="FFFF00"/>
                  </a:highlight>
                  <a:latin typeface="BIZ UDPゴシック" panose="020B0400000000000000" pitchFamily="50" charset="-128"/>
                  <a:ea typeface="BIZ UDPゴシック" panose="020B0400000000000000" pitchFamily="50" charset="-128"/>
                </a:rPr>
                <a:t>　　　　　　　　　　　　　　　　　　</a:t>
              </a:r>
            </a:p>
          </p:txBody>
        </p:sp>
        <p:grpSp>
          <p:nvGrpSpPr>
            <p:cNvPr id="34" name="グループ化 33">
              <a:extLst>
                <a:ext uri="{FF2B5EF4-FFF2-40B4-BE49-F238E27FC236}">
                  <a16:creationId xmlns:a16="http://schemas.microsoft.com/office/drawing/2014/main" id="{754FD69F-9802-4683-864F-68183DAB4CD8}"/>
                </a:ext>
              </a:extLst>
            </p:cNvPr>
            <p:cNvGrpSpPr/>
            <p:nvPr/>
          </p:nvGrpSpPr>
          <p:grpSpPr>
            <a:xfrm>
              <a:off x="6722773" y="4494278"/>
              <a:ext cx="3189248" cy="2211322"/>
              <a:chOff x="6722773" y="4494278"/>
              <a:chExt cx="3189248" cy="2211322"/>
            </a:xfrm>
          </p:grpSpPr>
          <p:sp>
            <p:nvSpPr>
              <p:cNvPr id="35" name="正方形/長方形 34">
                <a:extLst>
                  <a:ext uri="{FF2B5EF4-FFF2-40B4-BE49-F238E27FC236}">
                    <a16:creationId xmlns:a16="http://schemas.microsoft.com/office/drawing/2014/main" id="{27777BA7-2A9C-4907-B19E-46E2B29BB54D}"/>
                  </a:ext>
                </a:extLst>
              </p:cNvPr>
              <p:cNvSpPr/>
              <p:nvPr/>
            </p:nvSpPr>
            <p:spPr>
              <a:xfrm>
                <a:off x="6726469" y="4494278"/>
                <a:ext cx="2106496" cy="31155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bg1"/>
                    </a:solidFill>
                    <a:latin typeface="BIZ UDPゴシック" panose="020B0400000000000000" pitchFamily="50" charset="-128"/>
                    <a:ea typeface="BIZ UDPゴシック" panose="020B0400000000000000" pitchFamily="50" charset="-128"/>
                  </a:rPr>
                  <a:t>大型ビジョンでの動画放映</a:t>
                </a:r>
              </a:p>
            </p:txBody>
          </p:sp>
          <p:sp>
            <p:nvSpPr>
              <p:cNvPr id="36" name="正方形/長方形 35">
                <a:extLst>
                  <a:ext uri="{FF2B5EF4-FFF2-40B4-BE49-F238E27FC236}">
                    <a16:creationId xmlns:a16="http://schemas.microsoft.com/office/drawing/2014/main" id="{016E7DB2-7978-467B-BA2B-805BC21B5D53}"/>
                  </a:ext>
                </a:extLst>
              </p:cNvPr>
              <p:cNvSpPr/>
              <p:nvPr/>
            </p:nvSpPr>
            <p:spPr>
              <a:xfrm>
                <a:off x="6722773" y="4494278"/>
                <a:ext cx="3189248" cy="2211322"/>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pic>
            <p:nvPicPr>
              <p:cNvPr id="37" name="図 36">
                <a:extLst>
                  <a:ext uri="{FF2B5EF4-FFF2-40B4-BE49-F238E27FC236}">
                    <a16:creationId xmlns:a16="http://schemas.microsoft.com/office/drawing/2014/main" id="{2B707A50-C88A-40EE-BD01-20A37FB6CF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552443" y="4808955"/>
                <a:ext cx="1198167" cy="1253181"/>
              </a:xfrm>
              <a:prstGeom prst="rect">
                <a:avLst/>
              </a:prstGeom>
            </p:spPr>
          </p:pic>
          <p:pic>
            <p:nvPicPr>
              <p:cNvPr id="38" name="図 37">
                <a:extLst>
                  <a:ext uri="{FF2B5EF4-FFF2-40B4-BE49-F238E27FC236}">
                    <a16:creationId xmlns:a16="http://schemas.microsoft.com/office/drawing/2014/main" id="{D6971E50-510C-4CBC-AAD4-5E1594D1C2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41306" y="4836462"/>
                <a:ext cx="1589008" cy="1198167"/>
              </a:xfrm>
              <a:prstGeom prst="rect">
                <a:avLst/>
              </a:prstGeom>
            </p:spPr>
          </p:pic>
        </p:grpSp>
      </p:grpSp>
      <p:pic>
        <p:nvPicPr>
          <p:cNvPr id="39" name="図 38">
            <a:extLst>
              <a:ext uri="{FF2B5EF4-FFF2-40B4-BE49-F238E27FC236}">
                <a16:creationId xmlns:a16="http://schemas.microsoft.com/office/drawing/2014/main" id="{65E5B40C-A902-4746-AA44-AB0B9062E6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890" y="5092431"/>
            <a:ext cx="2214840" cy="1523069"/>
          </a:xfrm>
          <a:prstGeom prst="rect">
            <a:avLst/>
          </a:prstGeom>
        </p:spPr>
      </p:pic>
      <p:sp>
        <p:nvSpPr>
          <p:cNvPr id="40" name="テキスト ボックス 39">
            <a:extLst>
              <a:ext uri="{FF2B5EF4-FFF2-40B4-BE49-F238E27FC236}">
                <a16:creationId xmlns:a16="http://schemas.microsoft.com/office/drawing/2014/main" id="{D68146A8-3418-4379-B747-193CD8E65B44}"/>
              </a:ext>
            </a:extLst>
          </p:cNvPr>
          <p:cNvSpPr txBox="1"/>
          <p:nvPr/>
        </p:nvSpPr>
        <p:spPr>
          <a:xfrm>
            <a:off x="397468" y="6603869"/>
            <a:ext cx="2313684" cy="246221"/>
          </a:xfrm>
          <a:prstGeom prst="rect">
            <a:avLst/>
          </a:prstGeom>
          <a:noFill/>
        </p:spPr>
        <p:txBody>
          <a:bodyPr wrap="square" rtlCol="0">
            <a:spAutoFit/>
          </a:bodyPr>
          <a:lstStyle/>
          <a:p>
            <a:r>
              <a:rPr kumimoji="1" lang="en-US" altLang="ja-JP" sz="1000" dirty="0">
                <a:latin typeface="BIZ UDPゴシック" panose="020B0400000000000000" pitchFamily="50" charset="-128"/>
                <a:ea typeface="BIZ UDPゴシック" panose="020B0400000000000000" pitchFamily="50" charset="-128"/>
              </a:rPr>
              <a:t>BNCT</a:t>
            </a:r>
            <a:r>
              <a:rPr kumimoji="1" lang="ja-JP" altLang="en-US" sz="1000" dirty="0">
                <a:latin typeface="BIZ UDPゴシック" panose="020B0400000000000000" pitchFamily="50" charset="-128"/>
                <a:ea typeface="BIZ UDPゴシック" panose="020B0400000000000000" pitchFamily="50" charset="-128"/>
              </a:rPr>
              <a:t>の専門家</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ドクター</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による説明</a:t>
            </a:r>
          </a:p>
        </p:txBody>
      </p:sp>
      <p:pic>
        <p:nvPicPr>
          <p:cNvPr id="41" name="図 40">
            <a:extLst>
              <a:ext uri="{FF2B5EF4-FFF2-40B4-BE49-F238E27FC236}">
                <a16:creationId xmlns:a16="http://schemas.microsoft.com/office/drawing/2014/main" id="{CAFFDBB9-FBFD-4203-953D-38D6B046D5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29718" y="5080800"/>
            <a:ext cx="2214840" cy="1523069"/>
          </a:xfrm>
          <a:prstGeom prst="rect">
            <a:avLst/>
          </a:prstGeom>
        </p:spPr>
      </p:pic>
      <p:sp>
        <p:nvSpPr>
          <p:cNvPr id="42" name="テキスト ボックス 41">
            <a:extLst>
              <a:ext uri="{FF2B5EF4-FFF2-40B4-BE49-F238E27FC236}">
                <a16:creationId xmlns:a16="http://schemas.microsoft.com/office/drawing/2014/main" id="{72B12470-0021-48F0-B33E-FAB29A9F88EB}"/>
              </a:ext>
            </a:extLst>
          </p:cNvPr>
          <p:cNvSpPr txBox="1"/>
          <p:nvPr/>
        </p:nvSpPr>
        <p:spPr>
          <a:xfrm>
            <a:off x="2665560" y="6603869"/>
            <a:ext cx="2313684"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治療に用いる「サイクロトロン</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陽子を加速させる装置</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」の模型を披露</a:t>
            </a:r>
            <a:endParaRPr kumimoji="1" lang="en-US" altLang="ja-JP" sz="1000" dirty="0">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9A6243B5-B197-4B52-A4CA-DB63DC3BE1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4267" y="5092431"/>
            <a:ext cx="2214840" cy="1523069"/>
          </a:xfrm>
          <a:prstGeom prst="rect">
            <a:avLst/>
          </a:prstGeom>
        </p:spPr>
      </p:pic>
      <p:sp>
        <p:nvSpPr>
          <p:cNvPr id="44" name="テキスト ボックス 43">
            <a:extLst>
              <a:ext uri="{FF2B5EF4-FFF2-40B4-BE49-F238E27FC236}">
                <a16:creationId xmlns:a16="http://schemas.microsoft.com/office/drawing/2014/main" id="{04AD290F-4B15-437A-BCE1-9360FA5B0058}"/>
              </a:ext>
            </a:extLst>
          </p:cNvPr>
          <p:cNvSpPr txBox="1"/>
          <p:nvPr/>
        </p:nvSpPr>
        <p:spPr>
          <a:xfrm>
            <a:off x="4919784" y="6607590"/>
            <a:ext cx="2456104" cy="246221"/>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治療に用いる「ホウ素化合物」の説明</a:t>
            </a:r>
          </a:p>
        </p:txBody>
      </p:sp>
      <p:pic>
        <p:nvPicPr>
          <p:cNvPr id="45" name="図 44">
            <a:extLst>
              <a:ext uri="{FF2B5EF4-FFF2-40B4-BE49-F238E27FC236}">
                <a16:creationId xmlns:a16="http://schemas.microsoft.com/office/drawing/2014/main" id="{710945E7-CF8E-442B-A815-101182B0D3D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1494" y="5083629"/>
            <a:ext cx="2456105" cy="1548637"/>
          </a:xfrm>
          <a:prstGeom prst="rect">
            <a:avLst/>
          </a:prstGeom>
        </p:spPr>
      </p:pic>
      <p:sp>
        <p:nvSpPr>
          <p:cNvPr id="46" name="テキスト ボックス 45">
            <a:extLst>
              <a:ext uri="{FF2B5EF4-FFF2-40B4-BE49-F238E27FC236}">
                <a16:creationId xmlns:a16="http://schemas.microsoft.com/office/drawing/2014/main" id="{9B2CFCDD-4AD3-454F-BC01-F5597E1B0644}"/>
              </a:ext>
            </a:extLst>
          </p:cNvPr>
          <p:cNvSpPr txBox="1"/>
          <p:nvPr/>
        </p:nvSpPr>
        <p:spPr>
          <a:xfrm>
            <a:off x="7365217" y="6623464"/>
            <a:ext cx="2350712" cy="400110"/>
          </a:xfrm>
          <a:prstGeom prst="rect">
            <a:avLst/>
          </a:prstGeom>
          <a:noFill/>
        </p:spPr>
        <p:txBody>
          <a:bodyPr wrap="square" rtlCol="0">
            <a:spAutoFit/>
          </a:bodyPr>
          <a:lstStyle/>
          <a:p>
            <a:pPr algn="ctr"/>
            <a:r>
              <a:rPr kumimoji="1" lang="ja-JP" altLang="en-US" sz="1000" dirty="0">
                <a:latin typeface="BIZ UDPゴシック" panose="020B0400000000000000" pitchFamily="50" charset="-128"/>
                <a:ea typeface="BIZ UDPゴシック" panose="020B0400000000000000" pitchFamily="50" charset="-128"/>
              </a:rPr>
              <a:t>事前に</a:t>
            </a:r>
            <a:r>
              <a:rPr kumimoji="1" lang="en-US" altLang="ja-JP" sz="1000" dirty="0">
                <a:latin typeface="BIZ UDPゴシック" panose="020B0400000000000000" pitchFamily="50" charset="-128"/>
                <a:ea typeface="BIZ UDPゴシック" panose="020B0400000000000000" pitchFamily="50" charset="-128"/>
              </a:rPr>
              <a:t>BNCT</a:t>
            </a:r>
            <a:r>
              <a:rPr kumimoji="1" lang="ja-JP" altLang="en-US" sz="1000" dirty="0">
                <a:latin typeface="BIZ UDPゴシック" panose="020B0400000000000000" pitchFamily="50" charset="-128"/>
                <a:ea typeface="BIZ UDPゴシック" panose="020B0400000000000000" pitchFamily="50" charset="-128"/>
              </a:rPr>
              <a:t>を学んだ高校生が手作りのフリップを使用して来場者に説明</a:t>
            </a:r>
          </a:p>
        </p:txBody>
      </p:sp>
      <p:sp>
        <p:nvSpPr>
          <p:cNvPr id="26" name="楕円 25">
            <a:extLst>
              <a:ext uri="{FF2B5EF4-FFF2-40B4-BE49-F238E27FC236}">
                <a16:creationId xmlns:a16="http://schemas.microsoft.com/office/drawing/2014/main" id="{600A645A-8AF5-47BB-90E5-A7F31B40172B}"/>
              </a:ext>
            </a:extLst>
          </p:cNvPr>
          <p:cNvSpPr/>
          <p:nvPr/>
        </p:nvSpPr>
        <p:spPr>
          <a:xfrm>
            <a:off x="180309" y="971126"/>
            <a:ext cx="2267464" cy="4287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成果（到達点）</a:t>
            </a:r>
          </a:p>
        </p:txBody>
      </p:sp>
      <p:sp>
        <p:nvSpPr>
          <p:cNvPr id="27" name="楕円 26">
            <a:extLst>
              <a:ext uri="{FF2B5EF4-FFF2-40B4-BE49-F238E27FC236}">
                <a16:creationId xmlns:a16="http://schemas.microsoft.com/office/drawing/2014/main" id="{ABD4D380-6EC8-4BFF-BC3A-49B50D42D8C6}"/>
              </a:ext>
            </a:extLst>
          </p:cNvPr>
          <p:cNvSpPr/>
          <p:nvPr/>
        </p:nvSpPr>
        <p:spPr>
          <a:xfrm>
            <a:off x="238984" y="2473210"/>
            <a:ext cx="2267464" cy="4129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b="1" dirty="0">
                <a:latin typeface="BIZ UDPゴシック" panose="020B0400000000000000" pitchFamily="50" charset="-128"/>
                <a:ea typeface="BIZ UDPゴシック" panose="020B0400000000000000" pitchFamily="50" charset="-128"/>
              </a:rPr>
              <a:t>取組内容</a:t>
            </a:r>
          </a:p>
        </p:txBody>
      </p:sp>
      <p:sp>
        <p:nvSpPr>
          <p:cNvPr id="28" name="楕円 27">
            <a:extLst>
              <a:ext uri="{FF2B5EF4-FFF2-40B4-BE49-F238E27FC236}">
                <a16:creationId xmlns:a16="http://schemas.microsoft.com/office/drawing/2014/main" id="{D726B4E0-D858-43B4-88E4-EEAEB7DF2E94}"/>
              </a:ext>
            </a:extLst>
          </p:cNvPr>
          <p:cNvSpPr/>
          <p:nvPr/>
        </p:nvSpPr>
        <p:spPr>
          <a:xfrm flipV="1">
            <a:off x="180309" y="733302"/>
            <a:ext cx="234116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35587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743375922"/>
              </p:ext>
            </p:extLst>
          </p:nvPr>
        </p:nvGraphicFramePr>
        <p:xfrm>
          <a:off x="203200" y="1273089"/>
          <a:ext cx="9712867" cy="5452028"/>
        </p:xfrm>
        <a:graphic>
          <a:graphicData uri="http://schemas.openxmlformats.org/drawingml/2006/table">
            <a:tbl>
              <a:tblPr>
                <a:tableStyleId>{2D5ABB26-0587-4C30-8999-92F81FD0307C}</a:tableStyleId>
              </a:tblPr>
              <a:tblGrid>
                <a:gridCol w="4368199">
                  <a:extLst>
                    <a:ext uri="{9D8B030D-6E8A-4147-A177-3AD203B41FA5}">
                      <a16:colId xmlns:a16="http://schemas.microsoft.com/office/drawing/2014/main" val="2895380761"/>
                    </a:ext>
                  </a:extLst>
                </a:gridCol>
                <a:gridCol w="5344668">
                  <a:extLst>
                    <a:ext uri="{9D8B030D-6E8A-4147-A177-3AD203B41FA5}">
                      <a16:colId xmlns:a16="http://schemas.microsoft.com/office/drawing/2014/main" val="925580270"/>
                    </a:ext>
                  </a:extLst>
                </a:gridCol>
              </a:tblGrid>
              <a:tr h="5452028">
                <a:tc>
                  <a:txBody>
                    <a:bodyPr/>
                    <a:lstStyle/>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□万博において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の達成に向けた取組を世界に発信</a:t>
                      </a:r>
                      <a:endPar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▶万博会場において、「</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OSAKA JAPAN SDGs Forum</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」やブース</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出展を実施し、</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達成に向けた様々なステークホルダーの取組の加速を図るとともに、先進的な取組を世界に発信</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90488" marR="0" lvl="0" indent="-90488"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□万博から地域共生の取組を世界に発信</a:t>
                      </a:r>
                      <a:endParaRPr kumimoji="0"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0488" marR="0" lvl="0" indent="-90488"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万博会場で</a:t>
                      </a:r>
                      <a:r>
                        <a:rPr lang="ja-JP" altLang="en-US" sz="1100" dirty="0">
                          <a:solidFill>
                            <a:schemeClr val="tx1"/>
                          </a:solidFill>
                          <a:latin typeface="BIZ UDゴシック" panose="020B0400000000000000" pitchFamily="49" charset="-128"/>
                          <a:ea typeface="BIZ UDゴシック" panose="020B0400000000000000" pitchFamily="49" charset="-128"/>
                        </a:rPr>
                        <a:t>「</a:t>
                      </a:r>
                      <a:r>
                        <a:rPr lang="en-US" altLang="ja-JP" sz="1100" dirty="0">
                          <a:solidFill>
                            <a:schemeClr val="tx1"/>
                          </a:solidFill>
                          <a:latin typeface="BIZ UDゴシック" panose="020B0400000000000000" pitchFamily="49" charset="-128"/>
                          <a:ea typeface="BIZ UDゴシック" panose="020B0400000000000000" pitchFamily="49" charset="-128"/>
                        </a:rPr>
                        <a:t>OSAKA</a:t>
                      </a:r>
                      <a:r>
                        <a:rPr lang="ja-JP" altLang="en-US" sz="1100" dirty="0">
                          <a:solidFill>
                            <a:schemeClr val="tx1"/>
                          </a:solidFill>
                          <a:latin typeface="BIZ UDゴシック" panose="020B0400000000000000" pitchFamily="49" charset="-128"/>
                          <a:ea typeface="BIZ UDゴシック" panose="020B0400000000000000" pitchFamily="49" charset="-128"/>
                        </a:rPr>
                        <a:t>から地域共生の未来をつくる」プロジェクトの催事を</a:t>
                      </a:r>
                      <a:r>
                        <a:rPr lang="ja-JP" altLang="en-US" sz="1100" strike="noStrike" dirty="0">
                          <a:solidFill>
                            <a:schemeClr val="tx1"/>
                          </a:solidFill>
                          <a:latin typeface="BIZ UDゴシック" panose="020B0400000000000000" pitchFamily="49" charset="-128"/>
                          <a:ea typeface="BIZ UDゴシック" panose="020B0400000000000000" pitchFamily="49" charset="-128"/>
                        </a:rPr>
                        <a:t>開催</a:t>
                      </a:r>
                      <a:r>
                        <a:rPr lang="ja-JP" altLang="en-US" sz="1100" dirty="0">
                          <a:solidFill>
                            <a:schemeClr val="tx1"/>
                          </a:solidFill>
                          <a:latin typeface="BIZ UDゴシック" panose="020B0400000000000000" pitchFamily="49" charset="-128"/>
                          <a:ea typeface="BIZ UDゴシック" panose="020B0400000000000000" pitchFamily="49" charset="-128"/>
                        </a:rPr>
                        <a:t>し、地域共生の取組を発信　</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□万博を契機とした女性活躍推進</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ドーンセンターでの取組や万博がめざす女性活躍推進を体感できるイベントの実施等</a:t>
                      </a:r>
                      <a:r>
                        <a:rPr lang="ja-JP" altLang="en-US" sz="1100" b="0" dirty="0">
                          <a:solidFill>
                            <a:schemeClr val="tx1"/>
                          </a:solidFill>
                          <a:latin typeface="BIZ UDPゴシック" panose="020B0400000000000000" pitchFamily="50" charset="-128"/>
                          <a:ea typeface="BIZ UDPゴシック" panose="020B0400000000000000" pitchFamily="50" charset="-128"/>
                        </a:rPr>
                        <a:t>により、女性活躍と万博開催の機運を醸成</a:t>
                      </a: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marL="177800" marR="0" lvl="0" indent="-177800" algn="l" defTabSz="443194"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BIZ UDPゴシック" panose="020B0400000000000000" pitchFamily="50" charset="-128"/>
                          <a:ea typeface="BIZ UDPゴシック" panose="020B0400000000000000" pitchFamily="50" charset="-128"/>
                        </a:rPr>
                        <a:t>□万博を契機としたバリアフリー化の推進</a:t>
                      </a:r>
                      <a:endParaRPr lang="en-US" altLang="ja-JP" sz="1200" b="1" strike="dblStrike" baseline="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大阪府福祉のまちづくり条例の改正による建築物バリアフリー基準の見直し（令和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年ホテル・旅館等、令和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年万博を踏まえたトイレ・小規模店舗等のバリアフリー）</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既存建築ストックの改修促進（ホテル等バリアフリー改修補助）</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▶より高水準なバリアフリー化への誘導を図るため</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、バリアフリー設計の指針であるガイドラインの見直し・充実化（令和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年小規模店舗等、令和</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年万博での取組の反映）</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施設のバリアフリー情報の発信強化（ポータルサイト化）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BIZ UDPゴシック" panose="020B0400000000000000" pitchFamily="50" charset="-128"/>
                          <a:ea typeface="BIZ UDPゴシック" panose="020B0400000000000000" pitchFamily="50" charset="-128"/>
                        </a:rPr>
                        <a:t>▶建築物や道路、駅など面的・一体的なバリアフリー化の促進</a:t>
                      </a:r>
                      <a:br>
                        <a:rPr lang="en-US" altLang="ja-JP" sz="1100" b="0" dirty="0">
                          <a:solidFill>
                            <a:schemeClr val="tx1"/>
                          </a:solidFill>
                          <a:latin typeface="BIZ UDPゴシック" panose="020B0400000000000000" pitchFamily="50" charset="-128"/>
                          <a:ea typeface="BIZ UDPゴシック" panose="020B0400000000000000" pitchFamily="50" charset="-128"/>
                        </a:rPr>
                      </a:br>
                      <a:r>
                        <a:rPr lang="ja-JP" altLang="en-US" sz="1100" b="0" dirty="0">
                          <a:solidFill>
                            <a:schemeClr val="tx1"/>
                          </a:solidFill>
                          <a:latin typeface="BIZ UDPゴシック" panose="020B0400000000000000" pitchFamily="50" charset="-128"/>
                          <a:ea typeface="BIZ UDPゴシック" panose="020B0400000000000000" pitchFamily="50" charset="-128"/>
                        </a:rPr>
                        <a:t>（</a:t>
                      </a:r>
                      <a:r>
                        <a:rPr lang="en-US" altLang="ja-JP" sz="1100" b="0" dirty="0">
                          <a:solidFill>
                            <a:schemeClr val="tx1"/>
                          </a:solidFill>
                          <a:latin typeface="BIZ UDPゴシック" panose="020B0400000000000000" pitchFamily="50" charset="-128"/>
                          <a:ea typeface="BIZ UDPゴシック" panose="020B0400000000000000" pitchFamily="50" charset="-128"/>
                        </a:rPr>
                        <a:t>JR</a:t>
                      </a:r>
                      <a:r>
                        <a:rPr lang="ja-JP" altLang="en-US" sz="1100" b="0" dirty="0">
                          <a:solidFill>
                            <a:schemeClr val="tx1"/>
                          </a:solidFill>
                          <a:latin typeface="BIZ UDPゴシック" panose="020B0400000000000000" pitchFamily="50" charset="-128"/>
                          <a:ea typeface="BIZ UDPゴシック" panose="020B0400000000000000" pitchFamily="50" charset="-128"/>
                        </a:rPr>
                        <a:t>弁天町の乗換え円滑化等）</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88900" marR="0" lvl="0" indent="-88900" algn="l" defTabSz="95993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万博のレガシーとして、</a:t>
                      </a:r>
                      <a:r>
                        <a:rPr kumimoji="1" lang="en-US" altLang="ja-JP"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先進都市を実現</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達成に向けた多様なステークホルダーの取組加速化に向け、</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宣言</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プロジェクトの推進、</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SDGs</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フォーラムや府民の社会課題参画を促すセミナーの</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開催</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□女性活躍推進の加速</a:t>
                      </a: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・「ドーン</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de</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キラリ」など若年層を取り込んだ啓発イベントを実施</a:t>
                      </a:r>
                    </a:p>
                    <a:p>
                      <a:pPr marL="0" indent="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OSAKA</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女性活躍推進会議の構成団体等と若年層をつなぐことで、幅広い分野での取組を推進し、「ジェンダー視点の主流化」に寄与</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BIZ UDPゴシック" panose="020B0400000000000000" pitchFamily="50" charset="-128"/>
                          <a:ea typeface="BIZ UDPゴシック" panose="020B0400000000000000" pitchFamily="50" charset="-128"/>
                        </a:rPr>
                        <a:t>□さらなるバリアフリー化の推進</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・万博で進展した先導的なバリアフリー設備（フラッシュライト及び大人用介護ベッド）の実装化促進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・万博での取組等を反映したガイドラインの普及促進・浸透化</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・既存建築ストック（宿泊施設や小規模店舗）のバリアフリー改修等の促進</a:t>
                      </a: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・バリアフリー情報の発信・充実化等による利用者の利便性向上</a:t>
                      </a:r>
                      <a:endParaRPr kumimoji="1" lang="en-US" altLang="ja-JP" sz="1100" b="0" strike="sngStrike" baseline="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・作品へのアクセス障壁を軽減する障がい者の文化芸術鑑賞の推進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・先端技術を使ったボーダレスな芸術鑑賞手法を創出、企画展の実施</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indent="-88900" algn="l">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（ボーダレス鑑賞モデルの例：生成</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による対話型鑑賞、立体型音響設備による音楽鑑賞、３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スキャナや３</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D</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プリンタによる触覚鑑賞）</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195779" y="362237"/>
            <a:ext cx="9540000" cy="646331"/>
          </a:xfrm>
          <a:prstGeom prst="rect">
            <a:avLst/>
          </a:prstGeom>
          <a:noFill/>
          <a:ln w="6350">
            <a:noFill/>
            <a:prstDash val="soli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1200" dirty="0">
                <a:solidFill>
                  <a:prstClr val="black"/>
                </a:solidFill>
                <a:latin typeface="BIZ UDPゴシック" panose="020B0400000000000000" pitchFamily="50" charset="-128"/>
                <a:ea typeface="BIZ UDPゴシック" panose="020B0400000000000000" pitchFamily="50" charset="-128"/>
              </a:rPr>
              <a:t>万博開催時には、万博に訪れる方々の多様な受け入れに向けてバリアフリー対応が進むなど、共生社会に向けた取組が進んだ。さらに大阪・関西万博のテーマである、「いのち輝く未来社会のデザイン」のもと、「人間一人一人が、自らの望む生き方を考え、それぞれの可能性を最大限に発揮できる」社会実現にむけ、</a:t>
            </a:r>
            <a:r>
              <a:rPr lang="ja-JP" altLang="en-US" sz="1200" dirty="0">
                <a:latin typeface="BIZ UDPゴシック" panose="020B0400000000000000" pitchFamily="50" charset="-128"/>
                <a:ea typeface="BIZ UDPゴシック" panose="020B0400000000000000" pitchFamily="50" charset="-128"/>
              </a:rPr>
              <a:t>万博から</a:t>
            </a:r>
            <a:r>
              <a:rPr lang="en-US" altLang="ja-JP" sz="1200" dirty="0">
                <a:latin typeface="BIZ UDPゴシック" panose="020B0400000000000000" pitchFamily="50" charset="-128"/>
                <a:ea typeface="BIZ UDPゴシック" panose="020B0400000000000000" pitchFamily="50" charset="-128"/>
              </a:rPr>
              <a:t>SDGs</a:t>
            </a:r>
            <a:r>
              <a:rPr lang="ja-JP" altLang="en-US" sz="1200" dirty="0">
                <a:latin typeface="BIZ UDPゴシック" panose="020B0400000000000000" pitchFamily="50" charset="-128"/>
                <a:ea typeface="BIZ UDPゴシック" panose="020B0400000000000000" pitchFamily="50" charset="-128"/>
              </a:rPr>
              <a:t>への取組を世界に発信したところ。これらレガシーを今後の取組に生かしていく。</a:t>
            </a: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09" y="63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②　共生</a:t>
            </a:r>
            <a:endParaRPr kumimoji="1" lang="ja-JP" altLang="en-US" sz="1600" b="1" u="sng" dirty="0">
              <a:solidFill>
                <a:schemeClr val="bg1"/>
              </a:solidFill>
              <a:latin typeface="BIZ UDPゴシック" panose="020B0400000000000000" pitchFamily="50" charset="-128"/>
              <a:ea typeface="BIZ UDPゴシック" panose="020B0400000000000000" pitchFamily="50" charset="-128"/>
            </a:endParaRPr>
          </a:p>
        </p:txBody>
      </p:sp>
      <p:grpSp>
        <p:nvGrpSpPr>
          <p:cNvPr id="47" name="グループ化 46">
            <a:extLst>
              <a:ext uri="{FF2B5EF4-FFF2-40B4-BE49-F238E27FC236}">
                <a16:creationId xmlns:a16="http://schemas.microsoft.com/office/drawing/2014/main" id="{B1406B80-BB7A-4E81-A06D-8F4FC87D64EF}"/>
              </a:ext>
            </a:extLst>
          </p:cNvPr>
          <p:cNvGrpSpPr/>
          <p:nvPr/>
        </p:nvGrpSpPr>
        <p:grpSpPr>
          <a:xfrm>
            <a:off x="164558" y="1006400"/>
            <a:ext cx="9725491" cy="453523"/>
            <a:chOff x="491239" y="878538"/>
            <a:chExt cx="6781397" cy="347989"/>
          </a:xfrm>
          <a:solidFill>
            <a:srgbClr val="00B0F0"/>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3475799" y="886368"/>
              <a:ext cx="3796837" cy="340159"/>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今後の課題と取組の方向性</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491239" y="878538"/>
              <a:ext cx="3128792" cy="340158"/>
            </a:xfrm>
            <a:prstGeom prst="homePlate">
              <a:avLst/>
            </a:prstGeom>
            <a:grp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（万博開催後）の成果</a:t>
              </a:r>
            </a:p>
          </p:txBody>
        </p:sp>
      </p:grpSp>
      <p:sp>
        <p:nvSpPr>
          <p:cNvPr id="9" name="スライド番号プレースホルダー 2">
            <a:extLst>
              <a:ext uri="{FF2B5EF4-FFF2-40B4-BE49-F238E27FC236}">
                <a16:creationId xmlns:a16="http://schemas.microsoft.com/office/drawing/2014/main" id="{41CC476D-71BF-480F-9613-AF2D2F5310A2}"/>
              </a:ext>
            </a:extLst>
          </p:cNvPr>
          <p:cNvSpPr>
            <a:spLocks noGrp="1"/>
          </p:cNvSpPr>
          <p:nvPr>
            <p:ph type="sldNum" sz="quarter" idx="12"/>
          </p:nvPr>
        </p:nvSpPr>
        <p:spPr>
          <a:xfrm>
            <a:off x="7812484" y="6779568"/>
            <a:ext cx="2268141" cy="383297"/>
          </a:xfrm>
        </p:spPr>
        <p:txBody>
          <a:bodyPr/>
          <a:lstStyle/>
          <a:p>
            <a:fld id="{29F2EF1E-626E-4657-9017-205445D3C8E1}" type="slidenum">
              <a:rPr kumimoji="1" lang="ja-JP" altLang="en-US" smtClean="0"/>
              <a:t>99</a:t>
            </a:fld>
            <a:endParaRPr kumimoji="1" lang="ja-JP" altLang="en-US" dirty="0"/>
          </a:p>
        </p:txBody>
      </p:sp>
    </p:spTree>
    <p:extLst>
      <p:ext uri="{BB962C8B-B14F-4D97-AF65-F5344CB8AC3E}">
        <p14:creationId xmlns:p14="http://schemas.microsoft.com/office/powerpoint/2010/main" val="28686863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44704</Words>
  <PresentationFormat>ユーザー設定</PresentationFormat>
  <Paragraphs>3465</Paragraphs>
  <Slides>116</Slides>
  <Notes>106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116</vt:i4>
      </vt:variant>
    </vt:vector>
  </HeadingPairs>
  <TitlesOfParts>
    <vt:vector size="129" baseType="lpstr">
      <vt:lpstr>BIZ UDPゴシック</vt:lpstr>
      <vt:lpstr>BIZ UDゴシック</vt:lpstr>
      <vt:lpstr>Meiryo UI</vt:lpstr>
      <vt:lpstr>Microsoft JhengHei UI</vt:lpstr>
      <vt:lpstr>MS UI Gothic</vt:lpstr>
      <vt:lpstr>ＭＳ ゴシック</vt:lpstr>
      <vt:lpstr>Noto Sans JP</vt:lpstr>
      <vt:lpstr>游ゴシック</vt:lpstr>
      <vt:lpstr>Arial</vt:lpstr>
      <vt:lpstr>Calibri</vt:lpstr>
      <vt:lpstr>Calibri Light</vt:lpstr>
      <vt:lpstr>Wingdings</vt:lpstr>
      <vt:lpstr>Office テーマ</vt:lpstr>
      <vt:lpstr>大阪・関西万博を契機とした「未来社会」の実現に向けて  （大阪版万博アクションプラン振り返り）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2024-07-29T09:25:36Z</dcterms:created>
  <dcterms:modified xsi:type="dcterms:W3CDTF">2026-02-13T02:16:32Z</dcterms:modified>
</cp:coreProperties>
</file>