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6.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7.xml" ContentType="application/vnd.openxmlformats-officedocument.drawingml.chartshapes+xml"/>
  <Override PartName="/ppt/notesSlides/notesSlide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8.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9.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0.xml" ContentType="application/vnd.openxmlformats-officedocument.drawingml.chartshapes+xml"/>
  <Override PartName="/ppt/notesSlides/notesSlide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1.xml" ContentType="application/vnd.openxmlformats-officedocument.drawingml.chartshape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12.xml" ContentType="application/vnd.openxmlformats-officedocument.drawingml.chartshapes+xml"/>
  <Override PartName="/ppt/notesSlides/notesSlide5.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13.xml" ContentType="application/vnd.openxmlformats-officedocument.drawingml.chartshape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14.xml" ContentType="application/vnd.openxmlformats-officedocument.drawingml.chartshapes+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15.xml" ContentType="application/vnd.openxmlformats-officedocument.drawingml.chartshapes+xml"/>
  <Override PartName="/ppt/notesSlides/notesSlide6.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p:sldMasterIdLst>
    <p:sldMasterId id="2147483648" r:id="rId4"/>
  </p:sldMasterIdLst>
  <p:notesMasterIdLst>
    <p:notesMasterId r:id="rId14"/>
  </p:notesMasterIdLst>
  <p:handoutMasterIdLst>
    <p:handoutMasterId r:id="rId15"/>
  </p:handoutMasterIdLst>
  <p:sldIdLst>
    <p:sldId id="5310" r:id="rId5"/>
    <p:sldId id="5312" r:id="rId6"/>
    <p:sldId id="5304" r:id="rId7"/>
    <p:sldId id="5305" r:id="rId8"/>
    <p:sldId id="5306" r:id="rId9"/>
    <p:sldId id="5307" r:id="rId10"/>
    <p:sldId id="5308" r:id="rId11"/>
    <p:sldId id="5309" r:id="rId12"/>
    <p:sldId id="5313" r:id="rId13"/>
  </p:sldIdLst>
  <p:sldSz cx="12192000" cy="6858000"/>
  <p:notesSz cx="6807200" cy="99393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521415D9-36F7-43E2-AB2F-B90AF26B5E84}">
      <p14:sectionLst xmlns:p14="http://schemas.microsoft.com/office/powerpoint/2010/main">
        <p14:section name="既定のセクション" id="{4563DE23-C690-4B80-8788-4DC5FCC64F06}">
          <p14:sldIdLst>
            <p14:sldId id="5310"/>
            <p14:sldId id="5312"/>
            <p14:sldId id="5304"/>
            <p14:sldId id="5305"/>
            <p14:sldId id="5306"/>
            <p14:sldId id="5307"/>
            <p14:sldId id="5308"/>
            <p14:sldId id="5309"/>
            <p14:sldId id="531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成者"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7FC"/>
    <a:srgbClr val="FFFFFF"/>
    <a:srgbClr val="FF4343"/>
    <a:srgbClr val="FF6D6D"/>
    <a:srgbClr val="FF4747"/>
    <a:srgbClr val="FFD1D1"/>
    <a:srgbClr val="FFD5D5"/>
    <a:srgbClr val="FFB9B9"/>
    <a:srgbClr val="FFA3A3"/>
    <a:srgbClr val="FFE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45" autoAdjust="0"/>
    <p:restoredTop sz="91071" autoAdjust="0"/>
  </p:normalViewPr>
  <p:slideViewPr>
    <p:cSldViewPr snapToGrid="0">
      <p:cViewPr varScale="1">
        <p:scale>
          <a:sx n="87" d="100"/>
          <a:sy n="87" d="100"/>
        </p:scale>
        <p:origin x="898" y="62"/>
      </p:cViewPr>
      <p:guideLst>
        <p:guide orient="horz" pos="2160"/>
        <p:guide pos="3840"/>
      </p:guideLst>
    </p:cSldViewPr>
  </p:slideViewPr>
  <p:notesTextViewPr>
    <p:cViewPr>
      <p:scale>
        <a:sx n="1" d="1"/>
        <a:sy n="1" d="1"/>
      </p:scale>
      <p:origin x="0" y="0"/>
    </p:cViewPr>
  </p:notesTextViewPr>
  <p:sorterViewPr>
    <p:cViewPr>
      <p:scale>
        <a:sx n="100" d="100"/>
        <a:sy n="100" d="100"/>
      </p:scale>
      <p:origin x="0" y="-3360"/>
    </p:cViewPr>
  </p:sorterViewPr>
  <p:notesViewPr>
    <p:cSldViewPr snapToGrid="0">
      <p:cViewPr varScale="1">
        <p:scale>
          <a:sx n="51" d="100"/>
          <a:sy n="51" d="100"/>
        </p:scale>
        <p:origin x="297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G0000SV1NS701\d11748$\doc\04&#32207;&#21209;&#20225;&#30011;G\&#9632;2025&#24180;&#22823;&#38442;&#12539;&#38306;&#35199;&#19975;&#21338;&#25512;&#36914;&#26412;&#37096;\25%2020260123_&#31532;14&#22238;&#26412;&#37096;&#20250;&#35696;\03%20&#36039;&#26009;\&#21442;&#32771;&#36039;&#26009;\&#21152;&#24037;&#12304;&#12525;&#12540;&#12487;&#12540;&#12479;&#12539;GT&#34920;&#12305;2601_&#20196;&#21644;7&#24180;&#24230;&#12300;&#12362;&#12362;&#12373;&#12363;&#65329;&#12493;&#12483;&#12488;&#12301;&#12450;&#12531;&#12465;&#12540;&#12488;&#23455;&#26619;&#26989;&#21209;_%202728&#65288;&#22823;&#38442;&#12539;&#38306;&#35199;&#19975;&#21338;&#65289;.xlsx"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D:\HiraiYoshi\Desktop\&#25512;&#36914;&#26412;&#37096;\&#21152;&#24037;&#12304;&#12525;&#12540;&#12487;&#12540;&#12479;&#12539;GT&#34920;&#12305;2601_&#20196;&#21644;7&#24180;&#24230;&#12300;&#12362;&#12362;&#12373;&#12363;&#65329;&#12493;&#12483;&#12488;&#12301;&#12450;&#12531;&#12465;&#12540;&#12488;&#23455;&#26619;&#26989;&#21209;_%202728&#65288;&#22823;&#38442;&#12539;&#38306;&#35199;&#19975;&#21338;&#65289;.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1.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12.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13.xml"/></Relationships>
</file>

<file path=ppt/charts/_rels/chart23.xml.rels><?xml version="1.0" encoding="UTF-8" standalone="yes"?>
<Relationships xmlns="http://schemas.openxmlformats.org/package/2006/relationships"><Relationship Id="rId3" Type="http://schemas.openxmlformats.org/officeDocument/2006/relationships/oleObject" Target="file:///\\G0000SV1NS701\d11748$\doc\04&#32207;&#21209;&#20225;&#30011;G\&#9632;2025&#24180;&#22823;&#38442;&#12539;&#38306;&#35199;&#19975;&#21338;&#25512;&#36914;&#26412;&#37096;\25%2020260123_&#31532;14&#22238;&#26412;&#37096;&#20250;&#35696;\03%20&#36039;&#26009;\&#21442;&#32771;&#36039;&#26009;\&#21152;&#24037;&#12304;&#12525;&#12540;&#12487;&#12540;&#12479;&#12539;GT&#34920;&#12305;2601_&#20196;&#21644;7&#24180;&#24230;&#12300;&#12362;&#12362;&#12373;&#12363;&#65329;&#12493;&#12483;&#12488;&#12301;&#12450;&#12531;&#12465;&#12540;&#12488;&#23455;&#26619;&#26989;&#21209;_%202728&#65288;&#22823;&#38442;&#12539;&#38306;&#35199;&#19975;&#21338;&#65289;.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1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15.xml"/></Relationships>
</file>

<file path=ppt/charts/_rels/chart26.xml.rels><?xml version="1.0" encoding="UTF-8" standalone="yes"?>
<Relationships xmlns="http://schemas.openxmlformats.org/package/2006/relationships"><Relationship Id="rId3" Type="http://schemas.openxmlformats.org/officeDocument/2006/relationships/oleObject" Target="file:///D:\HiraiYoshi\Desktop\&#25512;&#36914;&#26412;&#37096;\&#21152;&#24037;&#12304;&#12525;&#12540;&#12487;&#12540;&#12479;&#12539;GT&#34920;&#12305;2601_&#20196;&#21644;7&#24180;&#24230;&#12300;&#12362;&#12362;&#12373;&#12363;&#65329;&#12493;&#12483;&#12488;&#12301;&#12450;&#12531;&#12465;&#12540;&#12488;&#23455;&#26619;&#26989;&#21209;_%202728&#65288;&#22823;&#38442;&#12539;&#38306;&#35199;&#19975;&#21338;&#65289;.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7772868307191"/>
          <c:y val="0.1349579432620221"/>
          <c:w val="0.54310174565616631"/>
          <c:h val="0.76545772331394701"/>
        </c:manualLayout>
      </c:layout>
      <c:pieChart>
        <c:varyColors val="1"/>
        <c:ser>
          <c:idx val="0"/>
          <c:order val="0"/>
          <c:dPt>
            <c:idx val="0"/>
            <c:bubble3D val="0"/>
            <c:spPr>
              <a:solidFill>
                <a:srgbClr val="FF4343"/>
              </a:solidFill>
              <a:ln w="19050">
                <a:solidFill>
                  <a:schemeClr val="lt1"/>
                </a:solidFill>
              </a:ln>
              <a:effectLst/>
            </c:spPr>
            <c:extLst>
              <c:ext xmlns:c16="http://schemas.microsoft.com/office/drawing/2014/chart" uri="{C3380CC4-5D6E-409C-BE32-E72D297353CC}">
                <c16:uniqueId val="{00000001-58C8-4454-ADA6-CF1F86A3C5D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8C8-4454-ADA6-CF1F86A3C5D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8C8-4454-ADA6-CF1F86A3C5DD}"/>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58C8-4454-ADA6-CF1F86A3C5DD}"/>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58C8-4454-ADA6-CF1F86A3C5DD}"/>
              </c:ext>
            </c:extLst>
          </c:dPt>
          <c:dPt>
            <c:idx val="5"/>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B-58C8-4454-ADA6-CF1F86A3C5DD}"/>
              </c:ext>
            </c:extLst>
          </c:dPt>
          <c:dLbls>
            <c:dLbl>
              <c:idx val="0"/>
              <c:layout>
                <c:manualLayout>
                  <c:x val="4.8827680183330183E-3"/>
                  <c:y val="-2.3458390569109321E-2"/>
                </c:manualLayout>
              </c:layout>
              <c:tx>
                <c:rich>
                  <a:bodyPr/>
                  <a:lstStyle/>
                  <a:p>
                    <a:r>
                      <a:rPr lang="ja-JP" altLang="en-US" dirty="0">
                        <a:solidFill>
                          <a:srgbClr val="FF0000"/>
                        </a:solidFill>
                      </a:rPr>
                      <a:t>▮</a:t>
                    </a:r>
                    <a:fld id="{26C1FCCC-60B7-436A-804A-12B35135F4AC}" type="CATEGORYNAME">
                      <a:rPr lang="ja-JP" altLang="en-US" smtClean="0"/>
                      <a:pPr/>
                      <a:t>[分類名]</a:t>
                    </a:fld>
                    <a:r>
                      <a:rPr lang="en-US" altLang="ja-JP" baseline="0" dirty="0"/>
                      <a:t>
</a:t>
                    </a:r>
                    <a:fld id="{58DA6BAA-A3FA-42AA-A5EE-294FD1E2E386}" type="PERCENTAGE">
                      <a:rPr lang="en-US" altLang="ja-JP" baseline="0" dirty="0"/>
                      <a:pPr/>
                      <a:t>[パーセンテージ]</a:t>
                    </a:fld>
                    <a:endParaRPr lang="en-US" altLang="ja-JP"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18595894623636555"/>
                      <c:h val="0.12228704227783881"/>
                    </c:manualLayout>
                  </c15:layout>
                  <c15:dlblFieldTable/>
                  <c15:showDataLabelsRange val="0"/>
                </c:ext>
                <c:ext xmlns:c16="http://schemas.microsoft.com/office/drawing/2014/chart" uri="{C3380CC4-5D6E-409C-BE32-E72D297353CC}">
                  <c16:uniqueId val="{00000001-58C8-4454-ADA6-CF1F86A3C5DD}"/>
                </c:ext>
              </c:extLst>
            </c:dLbl>
            <c:dLbl>
              <c:idx val="1"/>
              <c:layout>
                <c:manualLayout>
                  <c:x val="2.4995070046255521E-2"/>
                  <c:y val="-2.9875539954755594E-2"/>
                </c:manualLayout>
              </c:layout>
              <c:tx>
                <c:rich>
                  <a:bodyPr/>
                  <a:lstStyle/>
                  <a:p>
                    <a:r>
                      <a:rPr lang="ja-JP" altLang="en-US" dirty="0">
                        <a:solidFill>
                          <a:schemeClr val="accent2"/>
                        </a:solidFill>
                      </a:rPr>
                      <a:t>▮</a:t>
                    </a:r>
                    <a:fld id="{B6F7F634-2872-4B5D-8375-ABF35B6042C8}" type="CATEGORYNAME">
                      <a:rPr lang="ja-JP" altLang="en-US" smtClean="0"/>
                      <a:pPr/>
                      <a:t>[分類名]</a:t>
                    </a:fld>
                    <a:r>
                      <a:rPr lang="en-US" altLang="ja-JP" baseline="0" dirty="0"/>
                      <a:t>
</a:t>
                    </a:r>
                    <a:fld id="{3C6B165C-6E25-4FB4-89CD-2E205D3C6978}" type="PERCENTAGE">
                      <a:rPr lang="en-US" altLang="ja-JP" baseline="0"/>
                      <a:pPr/>
                      <a:t>[パーセンテージ]</a:t>
                    </a:fld>
                    <a:endParaRPr lang="en-US" altLang="ja-JP"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8C8-4454-ADA6-CF1F86A3C5DD}"/>
                </c:ext>
              </c:extLst>
            </c:dLbl>
            <c:dLbl>
              <c:idx val="2"/>
              <c:layout>
                <c:manualLayout>
                  <c:x val="5.4323765364108247E-2"/>
                  <c:y val="-5.9751430018405993E-2"/>
                </c:manualLayout>
              </c:layout>
              <c:tx>
                <c:rich>
                  <a:bodyPr/>
                  <a:lstStyle/>
                  <a:p>
                    <a:r>
                      <a:rPr lang="ja-JP" altLang="en-US" dirty="0">
                        <a:solidFill>
                          <a:schemeClr val="accent4"/>
                        </a:solidFill>
                      </a:rPr>
                      <a:t>▮</a:t>
                    </a:r>
                    <a:fld id="{F6CC0DD1-0639-4FA6-B5CB-917160380590}" type="CATEGORYNAME">
                      <a:rPr lang="ja-JP" altLang="en-US" smtClean="0"/>
                      <a:pPr/>
                      <a:t>[分類名]</a:t>
                    </a:fld>
                    <a:r>
                      <a:rPr lang="en-US" altLang="ja-JP" baseline="0" dirty="0"/>
                      <a:t>
</a:t>
                    </a:r>
                    <a:fld id="{438E4AC8-D947-4564-B58E-EC48D437011D}" type="PERCENTAGE">
                      <a:rPr lang="en-US" altLang="ja-JP" baseline="0"/>
                      <a:pPr/>
                      <a:t>[パーセンテージ]</a:t>
                    </a:fld>
                    <a:endParaRPr lang="en-US" altLang="ja-JP"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8C8-4454-ADA6-CF1F86A3C5DD}"/>
                </c:ext>
              </c:extLst>
            </c:dLbl>
            <c:dLbl>
              <c:idx val="3"/>
              <c:layout>
                <c:manualLayout>
                  <c:x val="5.9815135598957341E-2"/>
                  <c:y val="3.7772903129796108E-2"/>
                </c:manualLayout>
              </c:layout>
              <c:tx>
                <c:rich>
                  <a:bodyPr/>
                  <a:lstStyle/>
                  <a:p>
                    <a:r>
                      <a:rPr lang="ja-JP" altLang="en-US" dirty="0">
                        <a:solidFill>
                          <a:schemeClr val="accent6"/>
                        </a:solidFill>
                      </a:rPr>
                      <a:t>▮</a:t>
                    </a:r>
                    <a:fld id="{04172D23-EBFC-4651-989F-A47BB05BADEC}" type="CATEGORYNAME">
                      <a:rPr lang="ja-JP" altLang="en-US" smtClean="0"/>
                      <a:pPr/>
                      <a:t>[分類名]</a:t>
                    </a:fld>
                    <a:r>
                      <a:rPr lang="en-US" altLang="ja-JP" baseline="0" dirty="0"/>
                      <a:t>
</a:t>
                    </a:r>
                    <a:fld id="{86AD6C95-720F-48FF-A15D-263AB0973425}" type="PERCENTAGE">
                      <a:rPr lang="en-US" altLang="ja-JP" baseline="0"/>
                      <a:pPr/>
                      <a:t>[パーセンテージ]</a:t>
                    </a:fld>
                    <a:endParaRPr lang="en-US" altLang="ja-JP"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432593281134465"/>
                      <c:h val="0.12314417925251732"/>
                    </c:manualLayout>
                  </c15:layout>
                  <c15:dlblFieldTable/>
                  <c15:showDataLabelsRange val="0"/>
                </c:ext>
                <c:ext xmlns:c16="http://schemas.microsoft.com/office/drawing/2014/chart" uri="{C3380CC4-5D6E-409C-BE32-E72D297353CC}">
                  <c16:uniqueId val="{00000007-58C8-4454-ADA6-CF1F86A3C5DD}"/>
                </c:ext>
              </c:extLst>
            </c:dLbl>
            <c:dLbl>
              <c:idx val="4"/>
              <c:layout>
                <c:manualLayout>
                  <c:x val="-0.12204874421872587"/>
                  <c:y val="4.508908914838583E-2"/>
                </c:manualLayout>
              </c:layout>
              <c:tx>
                <c:rich>
                  <a:bodyPr/>
                  <a:lstStyle/>
                  <a:p>
                    <a:r>
                      <a:rPr lang="ja-JP" altLang="en-US" dirty="0">
                        <a:solidFill>
                          <a:schemeClr val="accent5"/>
                        </a:solidFill>
                      </a:rPr>
                      <a:t>▮</a:t>
                    </a:r>
                    <a:fld id="{5C60CB95-3083-4A9F-B644-698553C23196}" type="CATEGORYNAME">
                      <a:rPr lang="ja-JP" altLang="en-US" smtClean="0"/>
                      <a:pPr/>
                      <a:t>[分類名]</a:t>
                    </a:fld>
                    <a:r>
                      <a:rPr lang="en-US" altLang="ja-JP" baseline="0" dirty="0"/>
                      <a:t>
</a:t>
                    </a:r>
                    <a:fld id="{50BF67D5-9958-4BB3-B294-CD94D760FE35}" type="PERCENTAGE">
                      <a:rPr lang="en-US" altLang="ja-JP" baseline="0"/>
                      <a:pPr/>
                      <a:t>[パーセンテージ]</a:t>
                    </a:fld>
                    <a:endParaRPr lang="en-US" altLang="ja-JP"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8C8-4454-ADA6-CF1F86A3C5DD}"/>
                </c:ext>
              </c:extLst>
            </c:dLbl>
            <c:dLbl>
              <c:idx val="5"/>
              <c:layout>
                <c:manualLayout>
                  <c:x val="6.6996912198819369E-2"/>
                  <c:y val="-0.35029215981541034"/>
                </c:manualLayout>
              </c:layout>
              <c:tx>
                <c:rich>
                  <a:bodyPr/>
                  <a:lstStyle/>
                  <a:p>
                    <a:r>
                      <a:rPr lang="ja-JP" altLang="en-US" dirty="0">
                        <a:solidFill>
                          <a:schemeClr val="accent1">
                            <a:lumMod val="40000"/>
                            <a:lumOff val="60000"/>
                          </a:schemeClr>
                        </a:solidFill>
                      </a:rPr>
                      <a:t>▮</a:t>
                    </a:r>
                    <a:fld id="{D157D242-52E6-47AF-BA75-CE9FCE2E4E32}" type="CATEGORYNAME">
                      <a:rPr lang="ja-JP" altLang="en-US" smtClean="0"/>
                      <a:pPr/>
                      <a:t>[分類名]</a:t>
                    </a:fld>
                    <a:r>
                      <a:rPr lang="ja-JP" altLang="en-US" baseline="0" dirty="0"/>
                      <a:t>
</a:t>
                    </a:r>
                    <a:fld id="{DEEBDF54-E499-4542-A6B1-430AC88821EF}"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6750406329105986"/>
                      <c:h val="0.17648244422378895"/>
                    </c:manualLayout>
                  </c15:layout>
                  <c15:dlblFieldTable/>
                  <c15:showDataLabelsRange val="0"/>
                </c:ext>
                <c:ext xmlns:c16="http://schemas.microsoft.com/office/drawing/2014/chart" uri="{C3380CC4-5D6E-409C-BE32-E72D297353CC}">
                  <c16:uniqueId val="{0000000B-58C8-4454-ADA6-CF1F86A3C5DD}"/>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lang="ja-JP" sz="900" b="1"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ＧＴ表!$H$193:$H$198</c:f>
              <c:strCache>
                <c:ptCount val="6"/>
                <c:pt idx="0">
                  <c:v>１回</c:v>
                </c:pt>
                <c:pt idx="1">
                  <c:v>２～４回</c:v>
                </c:pt>
                <c:pt idx="2">
                  <c:v>５～１０回</c:v>
                </c:pt>
                <c:pt idx="3">
                  <c:v>１１～３０回</c:v>
                </c:pt>
                <c:pt idx="4">
                  <c:v>３１回以上</c:v>
                </c:pt>
                <c:pt idx="5">
                  <c:v>来場していない</c:v>
                </c:pt>
              </c:strCache>
            </c:strRef>
          </c:cat>
          <c:val>
            <c:numRef>
              <c:f>ＧＴ表!$I$193:$I$198</c:f>
              <c:numCache>
                <c:formatCode>0\ </c:formatCode>
                <c:ptCount val="6"/>
                <c:pt idx="0">
                  <c:v>432</c:v>
                </c:pt>
                <c:pt idx="1">
                  <c:v>250</c:v>
                </c:pt>
                <c:pt idx="2">
                  <c:v>64</c:v>
                </c:pt>
                <c:pt idx="3">
                  <c:v>51</c:v>
                </c:pt>
                <c:pt idx="4">
                  <c:v>20</c:v>
                </c:pt>
                <c:pt idx="5">
                  <c:v>1183</c:v>
                </c:pt>
              </c:numCache>
            </c:numRef>
          </c:val>
          <c:extLst>
            <c:ext xmlns:c16="http://schemas.microsoft.com/office/drawing/2014/chart" uri="{C3380CC4-5D6E-409C-BE32-E72D297353CC}">
              <c16:uniqueId val="{0000000C-58C8-4454-ADA6-CF1F86A3C5DD}"/>
            </c:ext>
          </c:extLst>
        </c:ser>
        <c:dLbls>
          <c:showLegendKey val="0"/>
          <c:showVal val="0"/>
          <c:showCatName val="0"/>
          <c:showSerName val="0"/>
          <c:showPercent val="0"/>
          <c:showBubbleSize val="0"/>
          <c:showLeaderLines val="1"/>
        </c:dLbls>
        <c:firstSliceAng val="0"/>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68957140060376676"/>
          <c:y val="0.13969659161828921"/>
          <c:w val="0.25292100011993529"/>
          <c:h val="0.78635429828540759"/>
        </c:manualLayout>
      </c:layout>
      <c:barChart>
        <c:barDir val="bar"/>
        <c:grouping val="clustered"/>
        <c:varyColors val="0"/>
        <c:ser>
          <c:idx val="0"/>
          <c:order val="0"/>
          <c:spPr>
            <a:solidFill>
              <a:srgbClr val="0070C0"/>
            </a:solidFill>
            <a:ln>
              <a:noFill/>
            </a:ln>
            <a:effectLst/>
          </c:spPr>
          <c:invertIfNegative val="0"/>
          <c:cat>
            <c:strRef>
              <c:f>ＧＴ表!$C$275:$C$281</c:f>
              <c:strCache>
                <c:ptCount val="7"/>
                <c:pt idx="0">
                  <c:v>ＴＶやラジオなどのメディアからの情報</c:v>
                </c:pt>
                <c:pt idx="1">
                  <c:v>ＳＮＳからの情報</c:v>
                </c:pt>
                <c:pt idx="2">
                  <c:v>実際に来場したこと</c:v>
                </c:pt>
                <c:pt idx="3">
                  <c:v>友人・知人などからの情報</c:v>
                </c:pt>
                <c:pt idx="4">
                  <c:v>会場外の万博関連イベントへの参加</c:v>
                </c:pt>
                <c:pt idx="5">
                  <c:v>その他</c:v>
                </c:pt>
                <c:pt idx="6">
                  <c:v>特になし</c:v>
                </c:pt>
              </c:strCache>
            </c:strRef>
          </c:cat>
          <c:val>
            <c:numRef>
              <c:f>ＧＴ表!$D$275:$D$281</c:f>
              <c:numCache>
                <c:formatCode>0_ </c:formatCode>
                <c:ptCount val="7"/>
                <c:pt idx="0">
                  <c:v>68</c:v>
                </c:pt>
                <c:pt idx="1">
                  <c:v>26</c:v>
                </c:pt>
                <c:pt idx="2">
                  <c:v>163</c:v>
                </c:pt>
                <c:pt idx="3">
                  <c:v>53</c:v>
                </c:pt>
                <c:pt idx="4">
                  <c:v>13</c:v>
                </c:pt>
                <c:pt idx="5">
                  <c:v>1</c:v>
                </c:pt>
                <c:pt idx="6">
                  <c:v>15</c:v>
                </c:pt>
              </c:numCache>
            </c:numRef>
          </c:val>
          <c:extLst>
            <c:ext xmlns:c16="http://schemas.microsoft.com/office/drawing/2014/chart" uri="{C3380CC4-5D6E-409C-BE32-E72D297353CC}">
              <c16:uniqueId val="{00000000-0EF0-49D0-80F5-32EAB4622482}"/>
            </c:ext>
          </c:extLst>
        </c:ser>
        <c:dLbls>
          <c:showLegendKey val="0"/>
          <c:showVal val="0"/>
          <c:showCatName val="0"/>
          <c:showSerName val="0"/>
          <c:showPercent val="0"/>
          <c:showBubbleSize val="0"/>
        </c:dLbls>
        <c:gapWidth val="100"/>
        <c:axId val="1243089167"/>
        <c:axId val="1243085839"/>
      </c:barChart>
      <c:catAx>
        <c:axId val="1243089167"/>
        <c:scaling>
          <c:orientation val="maxMin"/>
        </c:scaling>
        <c:delete val="0"/>
        <c:axPos val="l"/>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5839"/>
        <c:crosses val="autoZero"/>
        <c:auto val="1"/>
        <c:lblAlgn val="ctr"/>
        <c:lblOffset val="100"/>
        <c:noMultiLvlLbl val="0"/>
      </c:catAx>
      <c:valAx>
        <c:axId val="124308583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9167"/>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latin typeface="BIZ UDPゴシック" panose="020B0400000000000000" pitchFamily="50" charset="-128"/>
          <a:ea typeface="BIZ UDPゴシック" panose="020B0400000000000000" pitchFamily="50" charset="-128"/>
        </a:defRPr>
      </a:pPr>
      <a:endParaRPr lang="ja-JP"/>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68957140060376676"/>
          <c:y val="0.13969659161828921"/>
          <c:w val="0.25292100011993529"/>
          <c:h val="0.78635429828540759"/>
        </c:manualLayout>
      </c:layout>
      <c:barChart>
        <c:barDir val="bar"/>
        <c:grouping val="clustered"/>
        <c:varyColors val="0"/>
        <c:ser>
          <c:idx val="0"/>
          <c:order val="0"/>
          <c:spPr>
            <a:solidFill>
              <a:srgbClr val="0070C0"/>
            </a:solidFill>
            <a:ln>
              <a:noFill/>
            </a:ln>
            <a:effectLst/>
          </c:spPr>
          <c:invertIfNegative val="0"/>
          <c:cat>
            <c:strRef>
              <c:f>ＧＴ表!$C$286:$C$292</c:f>
              <c:strCache>
                <c:ptCount val="7"/>
                <c:pt idx="0">
                  <c:v>ＴＶやラジオなどのメディアからの情報</c:v>
                </c:pt>
                <c:pt idx="1">
                  <c:v>ＳＮＳからの情報</c:v>
                </c:pt>
                <c:pt idx="2">
                  <c:v>実際に来場したこと</c:v>
                </c:pt>
                <c:pt idx="3">
                  <c:v>友人・知人などからの情報</c:v>
                </c:pt>
                <c:pt idx="4">
                  <c:v>会場外の万博関連イベントへの参加</c:v>
                </c:pt>
                <c:pt idx="5">
                  <c:v>その他</c:v>
                </c:pt>
                <c:pt idx="6">
                  <c:v>特になし</c:v>
                </c:pt>
              </c:strCache>
            </c:strRef>
          </c:cat>
          <c:val>
            <c:numRef>
              <c:f>ＧＴ表!$D$286:$D$292</c:f>
              <c:numCache>
                <c:formatCode>0_ </c:formatCode>
                <c:ptCount val="7"/>
                <c:pt idx="0">
                  <c:v>122</c:v>
                </c:pt>
                <c:pt idx="1">
                  <c:v>41</c:v>
                </c:pt>
                <c:pt idx="2">
                  <c:v>10</c:v>
                </c:pt>
                <c:pt idx="3">
                  <c:v>81</c:v>
                </c:pt>
                <c:pt idx="4">
                  <c:v>6</c:v>
                </c:pt>
                <c:pt idx="5">
                  <c:v>5</c:v>
                </c:pt>
                <c:pt idx="6">
                  <c:v>55</c:v>
                </c:pt>
              </c:numCache>
            </c:numRef>
          </c:val>
          <c:extLst>
            <c:ext xmlns:c16="http://schemas.microsoft.com/office/drawing/2014/chart" uri="{C3380CC4-5D6E-409C-BE32-E72D297353CC}">
              <c16:uniqueId val="{00000000-E8DF-45A1-959E-7DCDB75D5327}"/>
            </c:ext>
          </c:extLst>
        </c:ser>
        <c:dLbls>
          <c:showLegendKey val="0"/>
          <c:showVal val="0"/>
          <c:showCatName val="0"/>
          <c:showSerName val="0"/>
          <c:showPercent val="0"/>
          <c:showBubbleSize val="0"/>
        </c:dLbls>
        <c:gapWidth val="100"/>
        <c:axId val="1243089167"/>
        <c:axId val="1243085839"/>
      </c:barChart>
      <c:catAx>
        <c:axId val="1243089167"/>
        <c:scaling>
          <c:orientation val="maxMin"/>
        </c:scaling>
        <c:delete val="0"/>
        <c:axPos val="l"/>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5839"/>
        <c:crosses val="autoZero"/>
        <c:auto val="1"/>
        <c:lblAlgn val="ctr"/>
        <c:lblOffset val="100"/>
        <c:noMultiLvlLbl val="0"/>
      </c:catAx>
      <c:valAx>
        <c:axId val="1243085839"/>
        <c:scaling>
          <c:orientation val="minMax"/>
          <c:max val="200"/>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9167"/>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latin typeface="BIZ UDPゴシック" panose="020B0400000000000000" pitchFamily="50" charset="-128"/>
          <a:ea typeface="BIZ UDPゴシック" panose="020B0400000000000000" pitchFamily="50" charset="-128"/>
        </a:defRPr>
      </a:pPr>
      <a:endParaRPr lang="ja-JP"/>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2"/>
          <c:dPt>
            <c:idx val="0"/>
            <c:bubble3D val="0"/>
            <c:explosion val="0"/>
            <c:spPr>
              <a:solidFill>
                <a:srgbClr val="FF4343"/>
              </a:solidFill>
              <a:ln w="19050">
                <a:solidFill>
                  <a:schemeClr val="lt1"/>
                </a:solidFill>
              </a:ln>
              <a:effectLst/>
            </c:spPr>
            <c:extLst>
              <c:ext xmlns:c16="http://schemas.microsoft.com/office/drawing/2014/chart" uri="{C3380CC4-5D6E-409C-BE32-E72D297353CC}">
                <c16:uniqueId val="{00000001-6E20-4D55-87BC-A0ABDE0E0AF3}"/>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6E20-4D55-87BC-A0ABDE0E0AF3}"/>
              </c:ext>
            </c:extLst>
          </c:dPt>
          <c:dPt>
            <c:idx val="2"/>
            <c:bubble3D val="0"/>
            <c:explosion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6E20-4D55-87BC-A0ABDE0E0AF3}"/>
              </c:ext>
            </c:extLst>
          </c:dPt>
          <c:dPt>
            <c:idx val="3"/>
            <c:bubble3D val="0"/>
            <c:explosion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6E20-4D55-87BC-A0ABDE0E0AF3}"/>
              </c:ext>
            </c:extLst>
          </c:dPt>
          <c:dLbls>
            <c:dLbl>
              <c:idx val="0"/>
              <c:layout>
                <c:manualLayout>
                  <c:x val="-2.0548400997351286E-2"/>
                  <c:y val="-0.125"/>
                </c:manualLayout>
              </c:layout>
              <c:tx>
                <c:rich>
                  <a:bodyPr/>
                  <a:lstStyle/>
                  <a:p>
                    <a:r>
                      <a:rPr lang="ja-JP" altLang="en-US" dirty="0">
                        <a:solidFill>
                          <a:srgbClr val="FF0000"/>
                        </a:solidFill>
                      </a:rPr>
                      <a:t>▮</a:t>
                    </a:r>
                    <a:fld id="{AF6D4E7B-1AE1-435C-BF2D-833E1C3F26C7}" type="CATEGORYNAME">
                      <a:rPr lang="ja-JP" altLang="en-US" smtClean="0"/>
                      <a:pPr/>
                      <a:t>[分類名]</a:t>
                    </a:fld>
                    <a:r>
                      <a:rPr lang="ja-JP" altLang="en-US" baseline="0" dirty="0"/>
                      <a:t>
</a:t>
                    </a:r>
                    <a:fld id="{8F650096-3065-4A54-99FA-8BD0AA99E53B}" type="PERCENTAGE">
                      <a:rPr lang="en-US" altLang="ja-JP" baseline="0" dirty="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18156905812662674"/>
                      <c:h val="0.1338491932177551"/>
                    </c:manualLayout>
                  </c15:layout>
                  <c15:dlblFieldTable/>
                  <c15:showDataLabelsRange val="0"/>
                </c:ext>
                <c:ext xmlns:c16="http://schemas.microsoft.com/office/drawing/2014/chart" uri="{C3380CC4-5D6E-409C-BE32-E72D297353CC}">
                  <c16:uniqueId val="{00000001-6E20-4D55-87BC-A0ABDE0E0AF3}"/>
                </c:ext>
              </c:extLst>
            </c:dLbl>
            <c:dLbl>
              <c:idx val="1"/>
              <c:layout>
                <c:manualLayout>
                  <c:x val="0.49272297414004296"/>
                  <c:y val="-0.10765550617565102"/>
                </c:manualLayout>
              </c:layout>
              <c:tx>
                <c:rich>
                  <a:bodyPr/>
                  <a:lstStyle/>
                  <a:p>
                    <a:r>
                      <a:rPr lang="ja-JP" altLang="en-US" dirty="0">
                        <a:solidFill>
                          <a:schemeClr val="accent2"/>
                        </a:solidFill>
                      </a:rPr>
                      <a:t>▮</a:t>
                    </a:r>
                    <a:fld id="{505567A2-57FC-4CD3-A72E-6999F123F3E8}" type="CATEGORYNAME">
                      <a:rPr lang="ja-JP" altLang="en-US" smtClean="0"/>
                      <a:pPr/>
                      <a:t>[分類名]</a:t>
                    </a:fld>
                    <a:r>
                      <a:rPr lang="ja-JP" altLang="en-US" baseline="0" dirty="0"/>
                      <a:t>
</a:t>
                    </a:r>
                    <a:fld id="{1E0DA815-B512-411C-B10F-3BA672338D12}"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3565369008337883"/>
                      <c:h val="0.19410690966798436"/>
                    </c:manualLayout>
                  </c15:layout>
                  <c15:dlblFieldTable/>
                  <c15:showDataLabelsRange val="0"/>
                </c:ext>
                <c:ext xmlns:c16="http://schemas.microsoft.com/office/drawing/2014/chart" uri="{C3380CC4-5D6E-409C-BE32-E72D297353CC}">
                  <c16:uniqueId val="{00000003-6E20-4D55-87BC-A0ABDE0E0AF3}"/>
                </c:ext>
              </c:extLst>
            </c:dLbl>
            <c:dLbl>
              <c:idx val="2"/>
              <c:tx>
                <c:rich>
                  <a:bodyPr/>
                  <a:lstStyle/>
                  <a:p>
                    <a:r>
                      <a:rPr lang="ja-JP" altLang="en-US" dirty="0">
                        <a:solidFill>
                          <a:schemeClr val="accent1">
                            <a:lumMod val="40000"/>
                            <a:lumOff val="60000"/>
                          </a:schemeClr>
                        </a:solidFill>
                      </a:rPr>
                      <a:t>▮</a:t>
                    </a:r>
                    <a:fld id="{7EF7BB13-C973-4FF3-BF94-C74BCE37F862}" type="CATEGORYNAME">
                      <a:rPr lang="ja-JP" altLang="en-US" smtClean="0"/>
                      <a:pPr/>
                      <a:t>[分類名]</a:t>
                    </a:fld>
                    <a:r>
                      <a:rPr lang="ja-JP" altLang="en-US" baseline="0" dirty="0"/>
                      <a:t>
</a:t>
                    </a:r>
                    <a:fld id="{C03786FE-1860-4E6E-829B-77259273A901}" type="PERCENTAGE">
                      <a:rPr lang="en-US" altLang="ja-JP" baseline="0"/>
                      <a:pPr/>
                      <a:t>[パーセンテージ]</a:t>
                    </a:fld>
                    <a:endParaRPr lang="ja-JP" altLang="en-US" baseline="0" dirty="0"/>
                  </a:p>
                </c:rich>
              </c:tx>
              <c:dLblPos val="outEnd"/>
              <c:showLegendKey val="0"/>
              <c:showVal val="0"/>
              <c:showCatName val="1"/>
              <c:showSerName val="0"/>
              <c:showPercent val="1"/>
              <c:showBubbleSize val="0"/>
              <c:extLst>
                <c:ext xmlns:c15="http://schemas.microsoft.com/office/drawing/2012/chart" uri="{CE6537A1-D6FC-4f65-9D91-7224C49458BB}">
                  <c15:layout>
                    <c:manualLayout>
                      <c:w val="0.24011859223562845"/>
                      <c:h val="0.25248826881328895"/>
                    </c:manualLayout>
                  </c15:layout>
                  <c15:dlblFieldTable/>
                  <c15:showDataLabelsRange val="0"/>
                </c:ext>
                <c:ext xmlns:c16="http://schemas.microsoft.com/office/drawing/2014/chart" uri="{C3380CC4-5D6E-409C-BE32-E72D297353CC}">
                  <c16:uniqueId val="{00000005-6E20-4D55-87BC-A0ABDE0E0AF3}"/>
                </c:ext>
              </c:extLst>
            </c:dLbl>
            <c:dLbl>
              <c:idx val="3"/>
              <c:layout>
                <c:manualLayout>
                  <c:x val="3.1427288884093685E-2"/>
                  <c:y val="3.0126090736464311E-2"/>
                </c:manualLayout>
              </c:layout>
              <c:tx>
                <c:rich>
                  <a:bodyPr/>
                  <a:lstStyle/>
                  <a:p>
                    <a:r>
                      <a:rPr lang="ja-JP" altLang="en-US" dirty="0">
                        <a:solidFill>
                          <a:schemeClr val="accent6">
                            <a:lumMod val="40000"/>
                            <a:lumOff val="60000"/>
                          </a:schemeClr>
                        </a:solidFill>
                      </a:rPr>
                      <a:t>▮</a:t>
                    </a:r>
                    <a:fld id="{220EAE67-FC6E-4942-837B-8FDCF768504E}" type="CATEGORYNAME">
                      <a:rPr lang="ja-JP" altLang="en-US" smtClean="0"/>
                      <a:pPr/>
                      <a:t>[分類名]</a:t>
                    </a:fld>
                    <a:r>
                      <a:rPr lang="ja-JP" altLang="en-US" baseline="0" dirty="0"/>
                      <a:t>
</a:t>
                    </a:r>
                    <a:fld id="{D781E668-D780-42DF-A147-1CA860F83CD2}"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E20-4D55-87BC-A0ABDE0E0AF3}"/>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lang="ja-JP" sz="9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ＧＴ表!$C$239:$C$242</c:f>
              <c:strCache>
                <c:ptCount val="4"/>
                <c:pt idx="0">
                  <c:v>そう思う</c:v>
                </c:pt>
                <c:pt idx="1">
                  <c:v>どちらかといえばそう思う</c:v>
                </c:pt>
                <c:pt idx="2">
                  <c:v>どちらかといえばそう思わない</c:v>
                </c:pt>
                <c:pt idx="3">
                  <c:v>そう思わない</c:v>
                </c:pt>
              </c:strCache>
            </c:strRef>
          </c:cat>
          <c:val>
            <c:numRef>
              <c:f>ＧＴ表!$D$239:$D$242</c:f>
              <c:numCache>
                <c:formatCode>0\ </c:formatCode>
                <c:ptCount val="4"/>
                <c:pt idx="0">
                  <c:v>647</c:v>
                </c:pt>
                <c:pt idx="1">
                  <c:v>891</c:v>
                </c:pt>
                <c:pt idx="2">
                  <c:v>259</c:v>
                </c:pt>
                <c:pt idx="3">
                  <c:v>203</c:v>
                </c:pt>
              </c:numCache>
            </c:numRef>
          </c:val>
          <c:extLst>
            <c:ext xmlns:c16="http://schemas.microsoft.com/office/drawing/2014/chart" uri="{C3380CC4-5D6E-409C-BE32-E72D297353CC}">
              <c16:uniqueId val="{00000008-6E20-4D55-87BC-A0ABDE0E0A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27193381004639"/>
          <c:y val="0.19342638017611177"/>
          <c:w val="0.71225147895216323"/>
          <c:h val="0.58868994603026348"/>
        </c:manualLayout>
      </c:layout>
      <c:pieChart>
        <c:varyColors val="1"/>
        <c:ser>
          <c:idx val="0"/>
          <c:order val="0"/>
          <c:explosion val="2"/>
          <c:dPt>
            <c:idx val="0"/>
            <c:bubble3D val="0"/>
            <c:explosion val="0"/>
            <c:spPr>
              <a:solidFill>
                <a:srgbClr val="FF4343"/>
              </a:solidFill>
              <a:ln w="19050">
                <a:solidFill>
                  <a:schemeClr val="lt1"/>
                </a:solidFill>
              </a:ln>
              <a:effectLst/>
            </c:spPr>
            <c:extLst>
              <c:ext xmlns:c16="http://schemas.microsoft.com/office/drawing/2014/chart" uri="{C3380CC4-5D6E-409C-BE32-E72D297353CC}">
                <c16:uniqueId val="{00000001-1FC9-4EF7-BE47-7F40425DF3B5}"/>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1FC9-4EF7-BE47-7F40425DF3B5}"/>
              </c:ext>
            </c:extLst>
          </c:dPt>
          <c:dPt>
            <c:idx val="2"/>
            <c:bubble3D val="0"/>
            <c:explosion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1FC9-4EF7-BE47-7F40425DF3B5}"/>
              </c:ext>
            </c:extLst>
          </c:dPt>
          <c:dPt>
            <c:idx val="3"/>
            <c:bubble3D val="0"/>
            <c:explosion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1FC9-4EF7-BE47-7F40425DF3B5}"/>
              </c:ext>
            </c:extLst>
          </c:dPt>
          <c:dLbls>
            <c:dLbl>
              <c:idx val="0"/>
              <c:layout>
                <c:manualLayout>
                  <c:x val="-0.2293278718699687"/>
                  <c:y val="6.1143234043782406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FC9-4EF7-BE47-7F40425DF3B5}"/>
                </c:ext>
              </c:extLst>
            </c:dLbl>
            <c:dLbl>
              <c:idx val="1"/>
              <c:layout>
                <c:manualLayout>
                  <c:x val="0.25891856501448079"/>
                  <c:y val="-6.725755744816064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FC9-4EF7-BE47-7F40425DF3B5}"/>
                </c:ext>
              </c:extLst>
            </c:dLbl>
            <c:dLbl>
              <c:idx val="2"/>
              <c:layout>
                <c:manualLayout>
                  <c:x val="-5.1783713002896178E-2"/>
                  <c:y val="6.725755744816064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FC9-4EF7-BE47-7F40425DF3B5}"/>
                </c:ext>
              </c:extLst>
            </c:dLbl>
            <c:dLbl>
              <c:idx val="3"/>
              <c:layout>
                <c:manualLayout>
                  <c:x val="0"/>
                  <c:y val="7.948620425691711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FC9-4EF7-BE47-7F40425DF3B5}"/>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lang="ja-JP" sz="800" b="1"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ＧＴ表!$C$283:$C$286</c:f>
              <c:strCache>
                <c:ptCount val="4"/>
                <c:pt idx="0">
                  <c:v>そう思う</c:v>
                </c:pt>
                <c:pt idx="1">
                  <c:v>どちらかといえばそう思う</c:v>
                </c:pt>
                <c:pt idx="2">
                  <c:v>どちらかといえばそう思わない</c:v>
                </c:pt>
                <c:pt idx="3">
                  <c:v>そう思わない</c:v>
                </c:pt>
              </c:strCache>
            </c:strRef>
          </c:cat>
          <c:val>
            <c:numRef>
              <c:f>ＧＴ表!$D$283:$D$286</c:f>
              <c:numCache>
                <c:formatCode>0\ </c:formatCode>
                <c:ptCount val="4"/>
                <c:pt idx="0">
                  <c:v>405</c:v>
                </c:pt>
                <c:pt idx="1">
                  <c:v>328</c:v>
                </c:pt>
                <c:pt idx="2">
                  <c:v>55</c:v>
                </c:pt>
                <c:pt idx="3">
                  <c:v>29</c:v>
                </c:pt>
              </c:numCache>
            </c:numRef>
          </c:val>
          <c:extLst>
            <c:ext xmlns:c16="http://schemas.microsoft.com/office/drawing/2014/chart" uri="{C3380CC4-5D6E-409C-BE32-E72D297353CC}">
              <c16:uniqueId val="{00000008-1FC9-4EF7-BE47-7F40425DF3B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4343"/>
              </a:solidFill>
              <a:ln w="19050">
                <a:solidFill>
                  <a:schemeClr val="lt1"/>
                </a:solidFill>
              </a:ln>
              <a:effectLst/>
            </c:spPr>
            <c:extLst>
              <c:ext xmlns:c16="http://schemas.microsoft.com/office/drawing/2014/chart" uri="{C3380CC4-5D6E-409C-BE32-E72D297353CC}">
                <c16:uniqueId val="{00000001-04EF-47FA-839F-B964C75AB60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4EF-47FA-839F-B964C75AB602}"/>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04EF-47FA-839F-B964C75AB602}"/>
              </c:ext>
            </c:extLst>
          </c:dPt>
          <c:dPt>
            <c:idx val="3"/>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04EF-47FA-839F-B964C75AB602}"/>
              </c:ext>
            </c:extLst>
          </c:dPt>
          <c:dLbls>
            <c:dLbl>
              <c:idx val="0"/>
              <c:layout>
                <c:manualLayout>
                  <c:x val="-0.18494183215320065"/>
                  <c:y val="0.1355674083140893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4EF-47FA-839F-B964C75AB602}"/>
                </c:ext>
              </c:extLst>
            </c:dLbl>
            <c:dLbl>
              <c:idx val="1"/>
              <c:layout>
                <c:manualLayout>
                  <c:x val="-0.18494183215320056"/>
                  <c:y val="-0.1757355292960419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4EF-47FA-839F-B964C75AB602}"/>
                </c:ext>
              </c:extLst>
            </c:dLbl>
            <c:dLbl>
              <c:idx val="2"/>
              <c:layout>
                <c:manualLayout>
                  <c:x val="0.17754415886707256"/>
                  <c:y val="-4.6025440268673656E-1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4EF-47FA-839F-B964C75AB602}"/>
                </c:ext>
              </c:extLst>
            </c:dLbl>
            <c:dLbl>
              <c:idx val="3"/>
              <c:layout>
                <c:manualLayout>
                  <c:x val="0.14055579243643243"/>
                  <c:y val="0.1255253780686013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4EF-47FA-839F-B964C75AB602}"/>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lang="ja-JP" sz="800" b="1"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ＧＴ表!$C$291:$C$294</c:f>
              <c:strCache>
                <c:ptCount val="4"/>
                <c:pt idx="0">
                  <c:v>そう思う</c:v>
                </c:pt>
                <c:pt idx="1">
                  <c:v>どちらかといえばそう思う</c:v>
                </c:pt>
                <c:pt idx="2">
                  <c:v>どちらかといえばそう思わない</c:v>
                </c:pt>
                <c:pt idx="3">
                  <c:v>そう思わない</c:v>
                </c:pt>
              </c:strCache>
            </c:strRef>
          </c:cat>
          <c:val>
            <c:numRef>
              <c:f>ＧＴ表!$D$291:$D$294</c:f>
              <c:numCache>
                <c:formatCode>0\ </c:formatCode>
                <c:ptCount val="4"/>
                <c:pt idx="0">
                  <c:v>242</c:v>
                </c:pt>
                <c:pt idx="1">
                  <c:v>563</c:v>
                </c:pt>
                <c:pt idx="2">
                  <c:v>204</c:v>
                </c:pt>
                <c:pt idx="3">
                  <c:v>174</c:v>
                </c:pt>
              </c:numCache>
            </c:numRef>
          </c:val>
          <c:extLst>
            <c:ext xmlns:c16="http://schemas.microsoft.com/office/drawing/2014/chart" uri="{C3380CC4-5D6E-409C-BE32-E72D297353CC}">
              <c16:uniqueId val="{00000008-04EF-47FA-839F-B964C75AB60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62622280427801102"/>
          <c:y val="9.2801779666275522E-2"/>
          <c:w val="0.19850013385153159"/>
          <c:h val="0.88816894329257767"/>
        </c:manualLayout>
      </c:layout>
      <c:barChart>
        <c:barDir val="bar"/>
        <c:grouping val="clustered"/>
        <c:varyColors val="0"/>
        <c:ser>
          <c:idx val="0"/>
          <c:order val="0"/>
          <c:spPr>
            <a:solidFill>
              <a:srgbClr val="0070C0"/>
            </a:solidFill>
            <a:ln>
              <a:noFill/>
            </a:ln>
            <a:effectLst/>
          </c:spPr>
          <c:invertIfNegative val="0"/>
          <c:cat>
            <c:strRef>
              <c:f>ＧＴ表!$C$338:$C$346</c:f>
              <c:strCache>
                <c:ptCount val="9"/>
                <c:pt idx="0">
                  <c:v>①テーマ</c:v>
                </c:pt>
                <c:pt idx="1">
                  <c:v>②子ども</c:v>
                </c:pt>
                <c:pt idx="2">
                  <c:v>③国際交流</c:v>
                </c:pt>
                <c:pt idx="3">
                  <c:v>④未来社会</c:v>
                </c:pt>
                <c:pt idx="4">
                  <c:v>⑤会場内コンテンツ</c:v>
                </c:pt>
                <c:pt idx="5">
                  <c:v>⑥大阪の魅力</c:v>
                </c:pt>
                <c:pt idx="6">
                  <c:v>⑦来場者数・黒字</c:v>
                </c:pt>
                <c:pt idx="7">
                  <c:v>⑧運営</c:v>
                </c:pt>
                <c:pt idx="8">
                  <c:v>⑨その他</c:v>
                </c:pt>
              </c:strCache>
            </c:strRef>
          </c:cat>
          <c:val>
            <c:numRef>
              <c:f>ＧＴ表!$D$338:$D$346</c:f>
              <c:numCache>
                <c:formatCode>0_ </c:formatCode>
                <c:ptCount val="9"/>
                <c:pt idx="0">
                  <c:v>159</c:v>
                </c:pt>
                <c:pt idx="1">
                  <c:v>157</c:v>
                </c:pt>
                <c:pt idx="2">
                  <c:v>290</c:v>
                </c:pt>
                <c:pt idx="3">
                  <c:v>143</c:v>
                </c:pt>
                <c:pt idx="4">
                  <c:v>390</c:v>
                </c:pt>
                <c:pt idx="5">
                  <c:v>89</c:v>
                </c:pt>
                <c:pt idx="6">
                  <c:v>320</c:v>
                </c:pt>
                <c:pt idx="7">
                  <c:v>152</c:v>
                </c:pt>
                <c:pt idx="8">
                  <c:v>2</c:v>
                </c:pt>
              </c:numCache>
            </c:numRef>
          </c:val>
          <c:extLst>
            <c:ext xmlns:c16="http://schemas.microsoft.com/office/drawing/2014/chart" uri="{C3380CC4-5D6E-409C-BE32-E72D297353CC}">
              <c16:uniqueId val="{00000000-80EC-46D2-827A-D8B5BFE98B84}"/>
            </c:ext>
          </c:extLst>
        </c:ser>
        <c:dLbls>
          <c:showLegendKey val="0"/>
          <c:showVal val="0"/>
          <c:showCatName val="0"/>
          <c:showSerName val="0"/>
          <c:showPercent val="0"/>
          <c:showBubbleSize val="0"/>
        </c:dLbls>
        <c:gapWidth val="100"/>
        <c:axId val="1243089167"/>
        <c:axId val="1243085839"/>
      </c:barChart>
      <c:catAx>
        <c:axId val="1243089167"/>
        <c:scaling>
          <c:orientation val="maxMin"/>
        </c:scaling>
        <c:delete val="0"/>
        <c:axPos val="l"/>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5839"/>
        <c:crosses val="autoZero"/>
        <c:auto val="1"/>
        <c:lblAlgn val="ctr"/>
        <c:lblOffset val="100"/>
        <c:noMultiLvlLbl val="0"/>
      </c:catAx>
      <c:valAx>
        <c:axId val="1243085839"/>
        <c:scaling>
          <c:orientation val="minMax"/>
          <c:max val="500"/>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9167"/>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latin typeface="BIZ UDPゴシック" panose="020B0400000000000000" pitchFamily="50" charset="-128"/>
          <a:ea typeface="BIZ UDPゴシック" panose="020B0400000000000000" pitchFamily="50" charset="-128"/>
        </a:defRPr>
      </a:pPr>
      <a:endParaRPr lang="ja-JP"/>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9249266966747657"/>
          <c:y val="7.3123013164891004E-2"/>
          <c:w val="0.33223020880233628"/>
          <c:h val="0.88816894329257767"/>
        </c:manualLayout>
      </c:layout>
      <c:barChart>
        <c:barDir val="bar"/>
        <c:grouping val="clustered"/>
        <c:varyColors val="0"/>
        <c:ser>
          <c:idx val="0"/>
          <c:order val="0"/>
          <c:spPr>
            <a:solidFill>
              <a:srgbClr val="0070C0"/>
            </a:solidFill>
            <a:ln>
              <a:noFill/>
            </a:ln>
            <a:effectLst/>
          </c:spPr>
          <c:invertIfNegative val="0"/>
          <c:cat>
            <c:strRef>
              <c:f>ＧＴ表!$C$351:$C$359</c:f>
              <c:strCache>
                <c:ptCount val="9"/>
                <c:pt idx="0">
                  <c:v>①テーマ</c:v>
                </c:pt>
                <c:pt idx="1">
                  <c:v>②子ども</c:v>
                </c:pt>
                <c:pt idx="2">
                  <c:v>③国際交流</c:v>
                </c:pt>
                <c:pt idx="3">
                  <c:v>④未来社会</c:v>
                </c:pt>
                <c:pt idx="4">
                  <c:v>⑤会場内コンテンツ</c:v>
                </c:pt>
                <c:pt idx="5">
                  <c:v>⑥大阪の魅力</c:v>
                </c:pt>
                <c:pt idx="6">
                  <c:v>⑦来場者数・黒字</c:v>
                </c:pt>
                <c:pt idx="7">
                  <c:v>⑧運営</c:v>
                </c:pt>
                <c:pt idx="8">
                  <c:v>⑨その他</c:v>
                </c:pt>
              </c:strCache>
            </c:strRef>
          </c:cat>
          <c:val>
            <c:numRef>
              <c:f>ＧＴ表!$D$351:$D$359</c:f>
              <c:numCache>
                <c:formatCode>0_ </c:formatCode>
                <c:ptCount val="9"/>
                <c:pt idx="0">
                  <c:v>147</c:v>
                </c:pt>
                <c:pt idx="1">
                  <c:v>106</c:v>
                </c:pt>
                <c:pt idx="2">
                  <c:v>234</c:v>
                </c:pt>
                <c:pt idx="3">
                  <c:v>94</c:v>
                </c:pt>
                <c:pt idx="4">
                  <c:v>211</c:v>
                </c:pt>
                <c:pt idx="5">
                  <c:v>88</c:v>
                </c:pt>
                <c:pt idx="6">
                  <c:v>464</c:v>
                </c:pt>
                <c:pt idx="7">
                  <c:v>202</c:v>
                </c:pt>
                <c:pt idx="8">
                  <c:v>16</c:v>
                </c:pt>
              </c:numCache>
            </c:numRef>
          </c:val>
          <c:extLst>
            <c:ext xmlns:c16="http://schemas.microsoft.com/office/drawing/2014/chart" uri="{C3380CC4-5D6E-409C-BE32-E72D297353CC}">
              <c16:uniqueId val="{00000000-DAB4-482F-8F69-A9FB8043783E}"/>
            </c:ext>
          </c:extLst>
        </c:ser>
        <c:dLbls>
          <c:showLegendKey val="0"/>
          <c:showVal val="0"/>
          <c:showCatName val="0"/>
          <c:showSerName val="0"/>
          <c:showPercent val="0"/>
          <c:showBubbleSize val="0"/>
        </c:dLbls>
        <c:gapWidth val="100"/>
        <c:axId val="1243089167"/>
        <c:axId val="1243085839"/>
      </c:barChart>
      <c:catAx>
        <c:axId val="1243089167"/>
        <c:scaling>
          <c:orientation val="maxMin"/>
        </c:scaling>
        <c:delete val="0"/>
        <c:axPos val="l"/>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5839"/>
        <c:crosses val="autoZero"/>
        <c:auto val="1"/>
        <c:lblAlgn val="ctr"/>
        <c:lblOffset val="100"/>
        <c:noMultiLvlLbl val="0"/>
      </c:catAx>
      <c:valAx>
        <c:axId val="1243085839"/>
        <c:scaling>
          <c:orientation val="minMax"/>
          <c:max val="500"/>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9167"/>
        <c:crosses val="autoZero"/>
        <c:crossBetween val="between"/>
        <c:majorUnit val="100"/>
      </c:valAx>
      <c:spPr>
        <a:solidFill>
          <a:srgbClr val="FFFFFF"/>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latin typeface="BIZ UDPゴシック" panose="020B0400000000000000" pitchFamily="50" charset="-128"/>
          <a:ea typeface="BIZ UDPゴシック" panose="020B0400000000000000" pitchFamily="50" charset="-128"/>
        </a:defRPr>
      </a:pPr>
      <a:endParaRPr lang="ja-JP"/>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2"/>
          <c:dPt>
            <c:idx val="0"/>
            <c:bubble3D val="0"/>
            <c:explosion val="0"/>
            <c:spPr>
              <a:solidFill>
                <a:srgbClr val="FF4343"/>
              </a:solidFill>
              <a:ln w="19050">
                <a:solidFill>
                  <a:schemeClr val="lt1"/>
                </a:solidFill>
              </a:ln>
              <a:effectLst/>
            </c:spPr>
            <c:extLst>
              <c:ext xmlns:c16="http://schemas.microsoft.com/office/drawing/2014/chart" uri="{C3380CC4-5D6E-409C-BE32-E72D297353CC}">
                <c16:uniqueId val="{00000001-033A-4F59-8B17-3ACB5B48C5F1}"/>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033A-4F59-8B17-3ACB5B48C5F1}"/>
              </c:ext>
            </c:extLst>
          </c:dPt>
          <c:dPt>
            <c:idx val="2"/>
            <c:bubble3D val="0"/>
            <c:explosion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033A-4F59-8B17-3ACB5B48C5F1}"/>
              </c:ext>
            </c:extLst>
          </c:dPt>
          <c:dPt>
            <c:idx val="3"/>
            <c:bubble3D val="0"/>
            <c:explosion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033A-4F59-8B17-3ACB5B48C5F1}"/>
              </c:ext>
            </c:extLst>
          </c:dPt>
          <c:dLbls>
            <c:dLbl>
              <c:idx val="0"/>
              <c:layout>
                <c:manualLayout>
                  <c:x val="7.7751622296337503E-2"/>
                  <c:y val="7.2341707819688794E-2"/>
                </c:manualLayout>
              </c:layout>
              <c:tx>
                <c:rich>
                  <a:bodyPr/>
                  <a:lstStyle/>
                  <a:p>
                    <a:r>
                      <a:rPr lang="ja-JP" altLang="en-US" dirty="0">
                        <a:solidFill>
                          <a:srgbClr val="FF0000"/>
                        </a:solidFill>
                      </a:rPr>
                      <a:t>▮</a:t>
                    </a:r>
                    <a:fld id="{820333E0-CEAB-4DBF-BD8B-E10ADD889F87}" type="CATEGORYNAME">
                      <a:rPr lang="ja-JP" altLang="en-US" smtClean="0"/>
                      <a:pPr/>
                      <a:t>[分類名]</a:t>
                    </a:fld>
                    <a:r>
                      <a:rPr lang="ja-JP" altLang="en-US" baseline="0" dirty="0"/>
                      <a:t>
</a:t>
                    </a:r>
                    <a:fld id="{4774924B-B2EC-40CB-B1C3-AFC1770F4A00}"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6834060796024489"/>
                      <c:h val="0.19711110583712069"/>
                    </c:manualLayout>
                  </c15:layout>
                  <c15:dlblFieldTable/>
                  <c15:showDataLabelsRange val="0"/>
                </c:ext>
                <c:ext xmlns:c16="http://schemas.microsoft.com/office/drawing/2014/chart" uri="{C3380CC4-5D6E-409C-BE32-E72D297353CC}">
                  <c16:uniqueId val="{00000001-033A-4F59-8B17-3ACB5B48C5F1}"/>
                </c:ext>
              </c:extLst>
            </c:dLbl>
            <c:dLbl>
              <c:idx val="1"/>
              <c:layout>
                <c:manualLayout>
                  <c:x val="7.9867938195523819E-2"/>
                  <c:y val="-7.0083421343048138E-2"/>
                </c:manualLayout>
              </c:layout>
              <c:tx>
                <c:rich>
                  <a:bodyPr/>
                  <a:lstStyle/>
                  <a:p>
                    <a:r>
                      <a:rPr lang="ja-JP" altLang="en-US" dirty="0">
                        <a:solidFill>
                          <a:schemeClr val="accent2"/>
                        </a:solidFill>
                      </a:rPr>
                      <a:t>▮</a:t>
                    </a:r>
                    <a:fld id="{B667790A-1E13-46C5-87A7-D76B0747FC4F}" type="CATEGORYNAME">
                      <a:rPr lang="ja-JP" altLang="en-US" smtClean="0"/>
                      <a:pPr/>
                      <a:t>[分類名]</a:t>
                    </a:fld>
                    <a:r>
                      <a:rPr lang="ja-JP" altLang="en-US" baseline="0" dirty="0"/>
                      <a:t>
</a:t>
                    </a:r>
                    <a:fld id="{303C4055-B40E-4B38-90F4-354808195546}"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1969848877492498"/>
                      <c:h val="0.20807361285105702"/>
                    </c:manualLayout>
                  </c15:layout>
                  <c15:dlblFieldTable/>
                  <c15:showDataLabelsRange val="0"/>
                </c:ext>
                <c:ext xmlns:c16="http://schemas.microsoft.com/office/drawing/2014/chart" uri="{C3380CC4-5D6E-409C-BE32-E72D297353CC}">
                  <c16:uniqueId val="{00000003-033A-4F59-8B17-3ACB5B48C5F1}"/>
                </c:ext>
              </c:extLst>
            </c:dLbl>
            <c:dLbl>
              <c:idx val="2"/>
              <c:layout>
                <c:manualLayout>
                  <c:x val="3.5750474734058478E-2"/>
                  <c:y val="0.19339583859555143"/>
                </c:manualLayout>
              </c:layout>
              <c:tx>
                <c:rich>
                  <a:bodyPr/>
                  <a:lstStyle/>
                  <a:p>
                    <a:r>
                      <a:rPr lang="ja-JP" altLang="en-US" dirty="0">
                        <a:solidFill>
                          <a:schemeClr val="accent1">
                            <a:lumMod val="40000"/>
                            <a:lumOff val="60000"/>
                          </a:schemeClr>
                        </a:solidFill>
                      </a:rPr>
                      <a:t>▮</a:t>
                    </a:r>
                    <a:fld id="{74B3398E-DAB1-41D3-B132-9E6B4BDA8534}" type="CATEGORYNAME">
                      <a:rPr lang="ja-JP" altLang="en-US" smtClean="0"/>
                      <a:pPr/>
                      <a:t>[分類名]</a:t>
                    </a:fld>
                    <a:r>
                      <a:rPr lang="ja-JP" altLang="en-US" baseline="0" dirty="0"/>
                      <a:t>
</a:t>
                    </a:r>
                    <a:fld id="{141F4D58-F2FE-417A-9644-3EB9071CE8ED}"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7436430988458343"/>
                      <c:h val="0.25764116447447599"/>
                    </c:manualLayout>
                  </c15:layout>
                  <c15:dlblFieldTable/>
                  <c15:showDataLabelsRange val="0"/>
                </c:ext>
                <c:ext xmlns:c16="http://schemas.microsoft.com/office/drawing/2014/chart" uri="{C3380CC4-5D6E-409C-BE32-E72D297353CC}">
                  <c16:uniqueId val="{00000005-033A-4F59-8B17-3ACB5B48C5F1}"/>
                </c:ext>
              </c:extLst>
            </c:dLbl>
            <c:dLbl>
              <c:idx val="3"/>
              <c:layout>
                <c:manualLayout>
                  <c:x val="-0.1088531500353264"/>
                  <c:y val="9.6994899109505525E-2"/>
                </c:manualLayout>
              </c:layout>
              <c:tx>
                <c:rich>
                  <a:bodyPr/>
                  <a:lstStyle/>
                  <a:p>
                    <a:r>
                      <a:rPr lang="ja-JP" altLang="en-US" dirty="0">
                        <a:solidFill>
                          <a:schemeClr val="accent6">
                            <a:lumMod val="40000"/>
                            <a:lumOff val="60000"/>
                          </a:schemeClr>
                        </a:solidFill>
                      </a:rPr>
                      <a:t>▮</a:t>
                    </a:r>
                    <a:fld id="{30F795BB-78A2-4AD8-8692-C33C675F8032}" type="CATEGORYNAME">
                      <a:rPr lang="ja-JP" altLang="en-US" smtClean="0"/>
                      <a:pPr/>
                      <a:t>[分類名]</a:t>
                    </a:fld>
                    <a:r>
                      <a:rPr lang="ja-JP" altLang="en-US" baseline="0" dirty="0"/>
                      <a:t>
</a:t>
                    </a:r>
                    <a:fld id="{ACB0E92B-CBD1-47F2-BC16-FDC694B11549}"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1381364640344835"/>
                      <c:h val="0.20807361285105702"/>
                    </c:manualLayout>
                  </c15:layout>
                  <c15:dlblFieldTable/>
                  <c15:showDataLabelsRange val="0"/>
                </c:ext>
                <c:ext xmlns:c16="http://schemas.microsoft.com/office/drawing/2014/chart" uri="{C3380CC4-5D6E-409C-BE32-E72D297353CC}">
                  <c16:uniqueId val="{00000007-033A-4F59-8B17-3ACB5B48C5F1}"/>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lang="ja-JP" sz="9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ＧＴ表!$C$271:$C$274</c:f>
              <c:strCache>
                <c:ptCount val="4"/>
                <c:pt idx="0">
                  <c:v>期待は上がった</c:v>
                </c:pt>
                <c:pt idx="1">
                  <c:v>少し期待は上がった</c:v>
                </c:pt>
                <c:pt idx="2">
                  <c:v>あまり期待は上がらなかった</c:v>
                </c:pt>
                <c:pt idx="3">
                  <c:v>期待は上がらなかった</c:v>
                </c:pt>
              </c:strCache>
            </c:strRef>
          </c:cat>
          <c:val>
            <c:numRef>
              <c:f>ＧＴ表!$D$271:$D$274</c:f>
              <c:numCache>
                <c:formatCode>0\ </c:formatCode>
                <c:ptCount val="4"/>
                <c:pt idx="0">
                  <c:v>290</c:v>
                </c:pt>
                <c:pt idx="1">
                  <c:v>912</c:v>
                </c:pt>
                <c:pt idx="2">
                  <c:v>503</c:v>
                </c:pt>
                <c:pt idx="3">
                  <c:v>295</c:v>
                </c:pt>
              </c:numCache>
            </c:numRef>
          </c:val>
          <c:extLst>
            <c:ext xmlns:c16="http://schemas.microsoft.com/office/drawing/2014/chart" uri="{C3380CC4-5D6E-409C-BE32-E72D297353CC}">
              <c16:uniqueId val="{00000008-033A-4F59-8B17-3ACB5B48C5F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2"/>
          <c:dPt>
            <c:idx val="0"/>
            <c:bubble3D val="0"/>
            <c:explosion val="0"/>
            <c:spPr>
              <a:solidFill>
                <a:srgbClr val="FF4343"/>
              </a:solidFill>
              <a:ln w="19050">
                <a:solidFill>
                  <a:schemeClr val="lt1"/>
                </a:solidFill>
              </a:ln>
              <a:effectLst/>
            </c:spPr>
            <c:extLst>
              <c:ext xmlns:c16="http://schemas.microsoft.com/office/drawing/2014/chart" uri="{C3380CC4-5D6E-409C-BE32-E72D297353CC}">
                <c16:uniqueId val="{00000001-071F-41EA-A59A-47C56B46C6F3}"/>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071F-41EA-A59A-47C56B46C6F3}"/>
              </c:ext>
            </c:extLst>
          </c:dPt>
          <c:dPt>
            <c:idx val="2"/>
            <c:bubble3D val="0"/>
            <c:explosion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071F-41EA-A59A-47C56B46C6F3}"/>
              </c:ext>
            </c:extLst>
          </c:dPt>
          <c:dPt>
            <c:idx val="3"/>
            <c:bubble3D val="0"/>
            <c:explosion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071F-41EA-A59A-47C56B46C6F3}"/>
              </c:ext>
            </c:extLst>
          </c:dPt>
          <c:dLbls>
            <c:dLbl>
              <c:idx val="0"/>
              <c:layout>
                <c:manualLayout>
                  <c:x val="-0.15989999041493591"/>
                  <c:y val="0.1680804838176874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71F-41EA-A59A-47C56B46C6F3}"/>
                </c:ext>
              </c:extLst>
            </c:dLbl>
            <c:dLbl>
              <c:idx val="1"/>
              <c:layout>
                <c:manualLayout>
                  <c:x val="1.0316128413866778E-2"/>
                  <c:y val="-0.2487591160501774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71F-41EA-A59A-47C56B46C6F3}"/>
                </c:ext>
              </c:extLst>
            </c:dLbl>
            <c:dLbl>
              <c:idx val="2"/>
              <c:layout>
                <c:manualLayout>
                  <c:x val="0.14958386200106899"/>
                  <c:y val="0.1479108257595649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71F-41EA-A59A-47C56B46C6F3}"/>
                </c:ext>
              </c:extLst>
            </c:dLbl>
            <c:dLbl>
              <c:idx val="3"/>
              <c:layout>
                <c:manualLayout>
                  <c:x val="3.6106449448533841E-2"/>
                  <c:y val="9.412507093790499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71F-41EA-A59A-47C56B46C6F3}"/>
                </c:ext>
              </c:extLst>
            </c:dLbl>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ＧＴ表!$C$334:$C$337</c:f>
              <c:strCache>
                <c:ptCount val="4"/>
                <c:pt idx="0">
                  <c:v>そう思う</c:v>
                </c:pt>
                <c:pt idx="1">
                  <c:v>どちらかといえばそう思う</c:v>
                </c:pt>
                <c:pt idx="2">
                  <c:v>どちらかといえばそう思わない</c:v>
                </c:pt>
                <c:pt idx="3">
                  <c:v>そう思わない</c:v>
                </c:pt>
              </c:strCache>
            </c:strRef>
          </c:cat>
          <c:val>
            <c:numRef>
              <c:f>ＧＴ表!$D$334:$D$337</c:f>
              <c:numCache>
                <c:formatCode>0\ </c:formatCode>
                <c:ptCount val="4"/>
                <c:pt idx="0">
                  <c:v>193</c:v>
                </c:pt>
                <c:pt idx="1">
                  <c:v>442</c:v>
                </c:pt>
                <c:pt idx="2">
                  <c:v>136</c:v>
                </c:pt>
                <c:pt idx="3">
                  <c:v>46</c:v>
                </c:pt>
              </c:numCache>
            </c:numRef>
          </c:val>
          <c:extLst>
            <c:ext xmlns:c16="http://schemas.microsoft.com/office/drawing/2014/chart" uri="{C3380CC4-5D6E-409C-BE32-E72D297353CC}">
              <c16:uniqueId val="{00000008-071F-41EA-A59A-47C56B46C6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latin typeface="BIZ UDPゴシック" panose="020B0400000000000000" pitchFamily="50" charset="-128"/>
          <a:ea typeface="BIZ UDPゴシック" panose="020B0400000000000000" pitchFamily="50" charset="-128"/>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2"/>
          <c:dPt>
            <c:idx val="0"/>
            <c:bubble3D val="0"/>
            <c:explosion val="0"/>
            <c:spPr>
              <a:solidFill>
                <a:srgbClr val="FF4343"/>
              </a:solidFill>
              <a:ln w="19050">
                <a:solidFill>
                  <a:schemeClr val="lt1"/>
                </a:solidFill>
              </a:ln>
              <a:effectLst/>
            </c:spPr>
            <c:extLst>
              <c:ext xmlns:c16="http://schemas.microsoft.com/office/drawing/2014/chart" uri="{C3380CC4-5D6E-409C-BE32-E72D297353CC}">
                <c16:uniqueId val="{00000001-C996-4B1D-8105-47751C6F7678}"/>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C996-4B1D-8105-47751C6F7678}"/>
              </c:ext>
            </c:extLst>
          </c:dPt>
          <c:dPt>
            <c:idx val="2"/>
            <c:bubble3D val="0"/>
            <c:explosion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C996-4B1D-8105-47751C6F7678}"/>
              </c:ext>
            </c:extLst>
          </c:dPt>
          <c:dPt>
            <c:idx val="3"/>
            <c:bubble3D val="0"/>
            <c:explosion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C996-4B1D-8105-47751C6F7678}"/>
              </c:ext>
            </c:extLst>
          </c:dPt>
          <c:dLbls>
            <c:dLbl>
              <c:idx val="0"/>
              <c:layout>
                <c:manualLayout>
                  <c:x val="-1.7335611988053442E-2"/>
                  <c:y val="1.359256968064953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996-4B1D-8105-47751C6F7678}"/>
                </c:ext>
              </c:extLst>
            </c:dLbl>
            <c:dLbl>
              <c:idx val="1"/>
              <c:layout>
                <c:manualLayout>
                  <c:x val="-0.24847710516209934"/>
                  <c:y val="-4.077770904194866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996-4B1D-8105-47751C6F7678}"/>
                </c:ext>
              </c:extLst>
            </c:dLbl>
            <c:dLbl>
              <c:idx val="2"/>
              <c:layout>
                <c:manualLayout>
                  <c:x val="0.18491319453923671"/>
                  <c:y val="-0.2038885452097429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996-4B1D-8105-47751C6F7678}"/>
                </c:ext>
              </c:extLst>
            </c:dLbl>
            <c:dLbl>
              <c:idx val="3"/>
              <c:layout>
                <c:manualLayout>
                  <c:x val="0.16757758255118332"/>
                  <c:y val="0.1902959755290934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996-4B1D-8105-47751C6F7678}"/>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lang="ja-JP" sz="900" b="1"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ＧＴ表!$C$342:$C$345</c:f>
              <c:strCache>
                <c:ptCount val="4"/>
                <c:pt idx="0">
                  <c:v>そう思う</c:v>
                </c:pt>
                <c:pt idx="1">
                  <c:v>どちらかといえばそう思う</c:v>
                </c:pt>
                <c:pt idx="2">
                  <c:v>どちらかといえばそう思わない</c:v>
                </c:pt>
                <c:pt idx="3">
                  <c:v>そう思わない</c:v>
                </c:pt>
              </c:strCache>
            </c:strRef>
          </c:cat>
          <c:val>
            <c:numRef>
              <c:f>ＧＴ表!$D$342:$D$345</c:f>
              <c:numCache>
                <c:formatCode>0\ </c:formatCode>
                <c:ptCount val="4"/>
                <c:pt idx="0">
                  <c:v>97</c:v>
                </c:pt>
                <c:pt idx="1">
                  <c:v>470</c:v>
                </c:pt>
                <c:pt idx="2">
                  <c:v>367</c:v>
                </c:pt>
                <c:pt idx="3">
                  <c:v>249</c:v>
                </c:pt>
              </c:numCache>
            </c:numRef>
          </c:val>
          <c:extLst>
            <c:ext xmlns:c16="http://schemas.microsoft.com/office/drawing/2014/chart" uri="{C3380CC4-5D6E-409C-BE32-E72D297353CC}">
              <c16:uniqueId val="{00000008-C996-4B1D-8105-47751C6F767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6-704C-48CE-B2D1-25C6CE2AB7E0}"/>
              </c:ext>
            </c:extLst>
          </c:dPt>
          <c:dPt>
            <c:idx val="1"/>
            <c:invertIfNegative val="0"/>
            <c:bubble3D val="0"/>
            <c:spPr>
              <a:solidFill>
                <a:srgbClr val="0070C0"/>
              </a:solidFill>
              <a:ln>
                <a:noFill/>
              </a:ln>
              <a:effectLst/>
            </c:spPr>
            <c:extLst>
              <c:ext xmlns:c16="http://schemas.microsoft.com/office/drawing/2014/chart" uri="{C3380CC4-5D6E-409C-BE32-E72D297353CC}">
                <c16:uniqueId val="{00000002-B791-4A12-8EE9-FA4A922F24CB}"/>
              </c:ext>
            </c:extLst>
          </c:dPt>
          <c:dPt>
            <c:idx val="2"/>
            <c:invertIfNegative val="0"/>
            <c:bubble3D val="0"/>
            <c:spPr>
              <a:solidFill>
                <a:srgbClr val="0070C0"/>
              </a:solidFill>
              <a:ln>
                <a:noFill/>
              </a:ln>
              <a:effectLst/>
            </c:spPr>
            <c:extLst>
              <c:ext xmlns:c16="http://schemas.microsoft.com/office/drawing/2014/chart" uri="{C3380CC4-5D6E-409C-BE32-E72D297353CC}">
                <c16:uniqueId val="{00000003-B791-4A12-8EE9-FA4A922F24CB}"/>
              </c:ext>
            </c:extLst>
          </c:dPt>
          <c:dPt>
            <c:idx val="4"/>
            <c:invertIfNegative val="0"/>
            <c:bubble3D val="0"/>
            <c:spPr>
              <a:solidFill>
                <a:srgbClr val="0070C0"/>
              </a:solidFill>
              <a:ln>
                <a:noFill/>
              </a:ln>
              <a:effectLst/>
            </c:spPr>
            <c:extLst>
              <c:ext xmlns:c16="http://schemas.microsoft.com/office/drawing/2014/chart" uri="{C3380CC4-5D6E-409C-BE32-E72D297353CC}">
                <c16:uniqueId val="{00000004-B791-4A12-8EE9-FA4A922F24CB}"/>
              </c:ext>
            </c:extLst>
          </c:dPt>
          <c:cat>
            <c:strRef>
              <c:f>ＧＴ表!$H$203:$H$206</c:f>
              <c:strCache>
                <c:ptCount val="4"/>
                <c:pt idx="0">
                  <c:v>家族・親戚</c:v>
                </c:pt>
                <c:pt idx="1">
                  <c:v>友人・知人</c:v>
                </c:pt>
                <c:pt idx="2">
                  <c:v>職場の同僚</c:v>
                </c:pt>
                <c:pt idx="3">
                  <c:v>その他</c:v>
                </c:pt>
              </c:strCache>
            </c:strRef>
          </c:cat>
          <c:val>
            <c:numRef>
              <c:f>ＧＴ表!$I$203:$I$206</c:f>
              <c:numCache>
                <c:formatCode>0\ </c:formatCode>
                <c:ptCount val="4"/>
                <c:pt idx="0">
                  <c:v>889</c:v>
                </c:pt>
                <c:pt idx="1">
                  <c:v>771</c:v>
                </c:pt>
                <c:pt idx="2">
                  <c:v>407</c:v>
                </c:pt>
                <c:pt idx="3">
                  <c:v>7</c:v>
                </c:pt>
              </c:numCache>
            </c:numRef>
          </c:val>
          <c:extLst>
            <c:ext xmlns:c16="http://schemas.microsoft.com/office/drawing/2014/chart" uri="{C3380CC4-5D6E-409C-BE32-E72D297353CC}">
              <c16:uniqueId val="{00000000-B791-4A12-8EE9-FA4A922F24CB}"/>
            </c:ext>
          </c:extLst>
        </c:ser>
        <c:dLbls>
          <c:showLegendKey val="0"/>
          <c:showVal val="0"/>
          <c:showCatName val="0"/>
          <c:showSerName val="0"/>
          <c:showPercent val="0"/>
          <c:showBubbleSize val="0"/>
        </c:dLbls>
        <c:gapWidth val="100"/>
        <c:axId val="1243089167"/>
        <c:axId val="1243085839"/>
      </c:barChart>
      <c:catAx>
        <c:axId val="1243089167"/>
        <c:scaling>
          <c:orientation val="maxMin"/>
        </c:scaling>
        <c:delete val="0"/>
        <c:axPos val="l"/>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5839"/>
        <c:crosses val="autoZero"/>
        <c:auto val="1"/>
        <c:lblAlgn val="ctr"/>
        <c:lblOffset val="100"/>
        <c:noMultiLvlLbl val="0"/>
      </c:catAx>
      <c:valAx>
        <c:axId val="124308583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lang="ja-JP" sz="9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91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latin typeface="BIZ UDPゴシック" panose="020B0400000000000000" pitchFamily="50" charset="-128"/>
          <a:ea typeface="BIZ UDPゴシック" panose="020B0400000000000000" pitchFamily="50" charset="-128"/>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931870995999888"/>
          <c:y val="0.1223604578683104"/>
          <c:w val="0.22084236254087641"/>
          <c:h val="0.81970305163978519"/>
        </c:manualLayout>
      </c:layout>
      <c:barChart>
        <c:barDir val="bar"/>
        <c:grouping val="clustered"/>
        <c:varyColors val="0"/>
        <c:ser>
          <c:idx val="0"/>
          <c:order val="0"/>
          <c:spPr>
            <a:solidFill>
              <a:srgbClr val="0070C0"/>
            </a:solidFill>
            <a:ln>
              <a:noFill/>
            </a:ln>
            <a:effectLst/>
          </c:spPr>
          <c:invertIfNegative val="0"/>
          <c:cat>
            <c:strRef>
              <c:f>ＧＴ表!$I$412:$I$419</c:f>
              <c:strCache>
                <c:ptCount val="8"/>
                <c:pt idx="0">
                  <c:v>①再生医療技術</c:v>
                </c:pt>
                <c:pt idx="1">
                  <c:v>②次世代モビリティ</c:v>
                </c:pt>
                <c:pt idx="2">
                  <c:v>③CN関連技術</c:v>
                </c:pt>
                <c:pt idx="3">
                  <c:v>④デジタル技術</c:v>
                </c:pt>
                <c:pt idx="4">
                  <c:v>⑤ロボット技術</c:v>
                </c:pt>
                <c:pt idx="5">
                  <c:v>⑥フードテック</c:v>
                </c:pt>
                <c:pt idx="6">
                  <c:v>⑦その他</c:v>
                </c:pt>
                <c:pt idx="7">
                  <c:v>⑧特になし</c:v>
                </c:pt>
              </c:strCache>
            </c:strRef>
          </c:cat>
          <c:val>
            <c:numRef>
              <c:f>ＧＴ表!$J$412:$J$419</c:f>
              <c:numCache>
                <c:formatCode>General</c:formatCode>
                <c:ptCount val="8"/>
                <c:pt idx="0">
                  <c:v>489</c:v>
                </c:pt>
                <c:pt idx="1">
                  <c:v>266</c:v>
                </c:pt>
                <c:pt idx="2">
                  <c:v>281</c:v>
                </c:pt>
                <c:pt idx="3">
                  <c:v>170</c:v>
                </c:pt>
                <c:pt idx="4">
                  <c:v>206</c:v>
                </c:pt>
                <c:pt idx="5">
                  <c:v>95</c:v>
                </c:pt>
                <c:pt idx="6">
                  <c:v>4</c:v>
                </c:pt>
                <c:pt idx="7">
                  <c:v>141</c:v>
                </c:pt>
              </c:numCache>
            </c:numRef>
          </c:val>
          <c:extLst>
            <c:ext xmlns:c16="http://schemas.microsoft.com/office/drawing/2014/chart" uri="{C3380CC4-5D6E-409C-BE32-E72D297353CC}">
              <c16:uniqueId val="{00000000-DA95-4265-B9F0-8FA2C97818DC}"/>
            </c:ext>
          </c:extLst>
        </c:ser>
        <c:dLbls>
          <c:showLegendKey val="0"/>
          <c:showVal val="0"/>
          <c:showCatName val="0"/>
          <c:showSerName val="0"/>
          <c:showPercent val="0"/>
          <c:showBubbleSize val="0"/>
        </c:dLbls>
        <c:gapWidth val="100"/>
        <c:axId val="1640640624"/>
        <c:axId val="1640642288"/>
      </c:barChart>
      <c:catAx>
        <c:axId val="16406406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spc="-5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crossAx val="1640642288"/>
        <c:crosses val="autoZero"/>
        <c:auto val="1"/>
        <c:lblAlgn val="ctr"/>
        <c:lblOffset val="100"/>
        <c:noMultiLvlLbl val="0"/>
      </c:catAx>
      <c:valAx>
        <c:axId val="1640642288"/>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1"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crossAx val="1640640624"/>
        <c:crosses val="autoZero"/>
        <c:crossBetween val="between"/>
        <c:majorUnit val="2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931870995999888"/>
          <c:y val="0.1223604578683104"/>
          <c:w val="0.22084236254087641"/>
          <c:h val="0.81970305163978519"/>
        </c:manualLayout>
      </c:layout>
      <c:barChart>
        <c:barDir val="bar"/>
        <c:grouping val="clustered"/>
        <c:varyColors val="0"/>
        <c:ser>
          <c:idx val="0"/>
          <c:order val="0"/>
          <c:spPr>
            <a:solidFill>
              <a:srgbClr val="0070C0"/>
            </a:solidFill>
            <a:ln>
              <a:noFill/>
            </a:ln>
            <a:effectLst/>
          </c:spPr>
          <c:invertIfNegative val="0"/>
          <c:cat>
            <c:strRef>
              <c:f>ＧＴ表!$I$412:$I$419</c:f>
              <c:strCache>
                <c:ptCount val="8"/>
                <c:pt idx="0">
                  <c:v>①再生医療技術</c:v>
                </c:pt>
                <c:pt idx="1">
                  <c:v>②次世代モビリティ</c:v>
                </c:pt>
                <c:pt idx="2">
                  <c:v>③CN関連技術</c:v>
                </c:pt>
                <c:pt idx="3">
                  <c:v>④デジタル技術</c:v>
                </c:pt>
                <c:pt idx="4">
                  <c:v>⑤ロボット技術</c:v>
                </c:pt>
                <c:pt idx="5">
                  <c:v>⑥フードテック</c:v>
                </c:pt>
                <c:pt idx="6">
                  <c:v>⑦その他</c:v>
                </c:pt>
                <c:pt idx="7">
                  <c:v>⑧特になし</c:v>
                </c:pt>
              </c:strCache>
            </c:strRef>
          </c:cat>
          <c:val>
            <c:numRef>
              <c:f>ＧＴ表!$J$412:$J$419</c:f>
              <c:numCache>
                <c:formatCode>General</c:formatCode>
                <c:ptCount val="8"/>
                <c:pt idx="0">
                  <c:v>513</c:v>
                </c:pt>
                <c:pt idx="1">
                  <c:v>210</c:v>
                </c:pt>
                <c:pt idx="2">
                  <c:v>304</c:v>
                </c:pt>
                <c:pt idx="3">
                  <c:v>179</c:v>
                </c:pt>
                <c:pt idx="4">
                  <c:v>166</c:v>
                </c:pt>
                <c:pt idx="5">
                  <c:v>102</c:v>
                </c:pt>
                <c:pt idx="6">
                  <c:v>4</c:v>
                </c:pt>
                <c:pt idx="7">
                  <c:v>464</c:v>
                </c:pt>
              </c:numCache>
            </c:numRef>
          </c:val>
          <c:extLst>
            <c:ext xmlns:c16="http://schemas.microsoft.com/office/drawing/2014/chart" uri="{C3380CC4-5D6E-409C-BE32-E72D297353CC}">
              <c16:uniqueId val="{00000000-6417-4F4C-96C3-2210753F442D}"/>
            </c:ext>
          </c:extLst>
        </c:ser>
        <c:dLbls>
          <c:showLegendKey val="0"/>
          <c:showVal val="0"/>
          <c:showCatName val="0"/>
          <c:showSerName val="0"/>
          <c:showPercent val="0"/>
          <c:showBubbleSize val="0"/>
        </c:dLbls>
        <c:gapWidth val="100"/>
        <c:axId val="1640640624"/>
        <c:axId val="1640642288"/>
      </c:barChart>
      <c:catAx>
        <c:axId val="16406406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spc="-5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crossAx val="1640642288"/>
        <c:crosses val="autoZero"/>
        <c:auto val="1"/>
        <c:lblAlgn val="ctr"/>
        <c:lblOffset val="100"/>
        <c:noMultiLvlLbl val="0"/>
      </c:catAx>
      <c:valAx>
        <c:axId val="1640642288"/>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1"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crossAx val="1640640624"/>
        <c:crosses val="autoZero"/>
        <c:crossBetween val="between"/>
        <c:majorUnit val="2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9249266966747657"/>
          <c:y val="7.3123013164891004E-2"/>
          <c:w val="0.33223020880233628"/>
          <c:h val="0.88816894329257767"/>
        </c:manualLayout>
      </c:layout>
      <c:barChart>
        <c:barDir val="bar"/>
        <c:grouping val="clustered"/>
        <c:varyColors val="0"/>
        <c:ser>
          <c:idx val="0"/>
          <c:order val="0"/>
          <c:spPr>
            <a:solidFill>
              <a:srgbClr val="0070C0"/>
            </a:solidFill>
            <a:ln>
              <a:noFill/>
            </a:ln>
            <a:effectLst/>
          </c:spPr>
          <c:invertIfNegative val="0"/>
          <c:cat>
            <c:strRef>
              <c:f>ＧＴ表!$C$425:$C$432</c:f>
              <c:strCache>
                <c:ptCount val="8"/>
                <c:pt idx="0">
                  <c:v>①健康</c:v>
                </c:pt>
                <c:pt idx="1">
                  <c:v>②未来社会</c:v>
                </c:pt>
                <c:pt idx="2">
                  <c:v>③海外</c:v>
                </c:pt>
                <c:pt idx="3">
                  <c:v>④国内各地域</c:v>
                </c:pt>
                <c:pt idx="4">
                  <c:v>⑤環境</c:v>
                </c:pt>
                <c:pt idx="5">
                  <c:v>⑥多様性</c:v>
                </c:pt>
                <c:pt idx="6">
                  <c:v>⑦デジタル技術</c:v>
                </c:pt>
                <c:pt idx="7">
                  <c:v>⑧その他</c:v>
                </c:pt>
              </c:strCache>
            </c:strRef>
          </c:cat>
          <c:val>
            <c:numRef>
              <c:f>ＧＴ表!$D$425:$D$432</c:f>
              <c:numCache>
                <c:formatCode>0_ </c:formatCode>
                <c:ptCount val="8"/>
                <c:pt idx="0">
                  <c:v>154</c:v>
                </c:pt>
                <c:pt idx="1">
                  <c:v>249</c:v>
                </c:pt>
                <c:pt idx="2">
                  <c:v>289</c:v>
                </c:pt>
                <c:pt idx="3">
                  <c:v>158</c:v>
                </c:pt>
                <c:pt idx="4">
                  <c:v>106</c:v>
                </c:pt>
                <c:pt idx="5">
                  <c:v>127</c:v>
                </c:pt>
                <c:pt idx="6">
                  <c:v>162</c:v>
                </c:pt>
                <c:pt idx="7">
                  <c:v>2</c:v>
                </c:pt>
              </c:numCache>
            </c:numRef>
          </c:val>
          <c:extLst>
            <c:ext xmlns:c16="http://schemas.microsoft.com/office/drawing/2014/chart" uri="{C3380CC4-5D6E-409C-BE32-E72D297353CC}">
              <c16:uniqueId val="{00000000-DF38-430C-825A-7B0739418B75}"/>
            </c:ext>
          </c:extLst>
        </c:ser>
        <c:dLbls>
          <c:showLegendKey val="0"/>
          <c:showVal val="0"/>
          <c:showCatName val="0"/>
          <c:showSerName val="0"/>
          <c:showPercent val="0"/>
          <c:showBubbleSize val="0"/>
        </c:dLbls>
        <c:gapWidth val="100"/>
        <c:axId val="1243089167"/>
        <c:axId val="1243085839"/>
      </c:barChart>
      <c:catAx>
        <c:axId val="1243089167"/>
        <c:scaling>
          <c:orientation val="maxMin"/>
        </c:scaling>
        <c:delete val="0"/>
        <c:axPos val="l"/>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5839"/>
        <c:crosses val="autoZero"/>
        <c:auto val="1"/>
        <c:lblAlgn val="ctr"/>
        <c:lblOffset val="100"/>
        <c:noMultiLvlLbl val="0"/>
      </c:catAx>
      <c:valAx>
        <c:axId val="124308583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9167"/>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latin typeface="BIZ UDPゴシック" panose="020B0400000000000000" pitchFamily="50" charset="-128"/>
          <a:ea typeface="BIZ UDPゴシック" panose="020B0400000000000000" pitchFamily="50" charset="-128"/>
        </a:defRPr>
      </a:pPr>
      <a:endParaRPr lang="ja-JP"/>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9249260285077351"/>
          <c:y val="8.7191765236674615E-2"/>
          <c:w val="0.33223020880233628"/>
          <c:h val="0.88816894329257767"/>
        </c:manualLayout>
      </c:layout>
      <c:barChart>
        <c:barDir val="bar"/>
        <c:grouping val="clustered"/>
        <c:varyColors val="0"/>
        <c:ser>
          <c:idx val="0"/>
          <c:order val="0"/>
          <c:spPr>
            <a:solidFill>
              <a:srgbClr val="0070C0"/>
            </a:solidFill>
            <a:ln>
              <a:noFill/>
            </a:ln>
            <a:effectLst/>
          </c:spPr>
          <c:invertIfNegative val="0"/>
          <c:cat>
            <c:strRef>
              <c:f>ＧＴ表!$C$438:$C$445</c:f>
              <c:strCache>
                <c:ptCount val="8"/>
                <c:pt idx="0">
                  <c:v>①健康</c:v>
                </c:pt>
                <c:pt idx="1">
                  <c:v>②未来社会</c:v>
                </c:pt>
                <c:pt idx="2">
                  <c:v>③海外</c:v>
                </c:pt>
                <c:pt idx="3">
                  <c:v>④国内各地域</c:v>
                </c:pt>
                <c:pt idx="4">
                  <c:v>⑤環境</c:v>
                </c:pt>
                <c:pt idx="5">
                  <c:v>⑥多様性</c:v>
                </c:pt>
                <c:pt idx="6">
                  <c:v>⑦デジタル技術</c:v>
                </c:pt>
                <c:pt idx="7">
                  <c:v>⑧その他</c:v>
                </c:pt>
              </c:strCache>
            </c:strRef>
          </c:cat>
          <c:val>
            <c:numRef>
              <c:f>ＧＴ表!$D$438:$D$445</c:f>
              <c:numCache>
                <c:formatCode>0_ </c:formatCode>
                <c:ptCount val="8"/>
                <c:pt idx="0">
                  <c:v>130</c:v>
                </c:pt>
                <c:pt idx="1">
                  <c:v>156</c:v>
                </c:pt>
                <c:pt idx="2">
                  <c:v>125</c:v>
                </c:pt>
                <c:pt idx="3">
                  <c:v>85</c:v>
                </c:pt>
                <c:pt idx="4">
                  <c:v>83</c:v>
                </c:pt>
                <c:pt idx="5">
                  <c:v>82</c:v>
                </c:pt>
                <c:pt idx="6">
                  <c:v>97</c:v>
                </c:pt>
                <c:pt idx="7">
                  <c:v>2</c:v>
                </c:pt>
              </c:numCache>
            </c:numRef>
          </c:val>
          <c:extLst>
            <c:ext xmlns:c16="http://schemas.microsoft.com/office/drawing/2014/chart" uri="{C3380CC4-5D6E-409C-BE32-E72D297353CC}">
              <c16:uniqueId val="{00000000-1EC0-430E-90DF-10CACFCABB6D}"/>
            </c:ext>
          </c:extLst>
        </c:ser>
        <c:dLbls>
          <c:showLegendKey val="0"/>
          <c:showVal val="0"/>
          <c:showCatName val="0"/>
          <c:showSerName val="0"/>
          <c:showPercent val="0"/>
          <c:showBubbleSize val="0"/>
        </c:dLbls>
        <c:gapWidth val="100"/>
        <c:axId val="1243089167"/>
        <c:axId val="1243085839"/>
      </c:barChart>
      <c:catAx>
        <c:axId val="1243089167"/>
        <c:scaling>
          <c:orientation val="maxMin"/>
        </c:scaling>
        <c:delete val="0"/>
        <c:axPos val="l"/>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5839"/>
        <c:crosses val="autoZero"/>
        <c:auto val="1"/>
        <c:lblAlgn val="ctr"/>
        <c:lblOffset val="100"/>
        <c:noMultiLvlLbl val="0"/>
      </c:catAx>
      <c:valAx>
        <c:axId val="1243085839"/>
        <c:scaling>
          <c:orientation val="minMax"/>
          <c:max val="400"/>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9167"/>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latin typeface="BIZ UDPゴシック" panose="020B0400000000000000" pitchFamily="50" charset="-128"/>
          <a:ea typeface="BIZ UDPゴシック" panose="020B0400000000000000" pitchFamily="50" charset="-128"/>
        </a:defRPr>
      </a:pPr>
      <a:endParaRPr lang="ja-JP"/>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9249266966747657"/>
          <c:y val="7.3123013164891004E-2"/>
          <c:w val="0.33223020880233628"/>
          <c:h val="0.88816894329257767"/>
        </c:manualLayout>
      </c:layout>
      <c:barChart>
        <c:barDir val="bar"/>
        <c:grouping val="clustered"/>
        <c:varyColors val="0"/>
        <c:ser>
          <c:idx val="0"/>
          <c:order val="0"/>
          <c:spPr>
            <a:solidFill>
              <a:srgbClr val="0070C0"/>
            </a:solidFill>
            <a:ln>
              <a:noFill/>
            </a:ln>
            <a:effectLst/>
          </c:spPr>
          <c:invertIfNegative val="0"/>
          <c:cat>
            <c:strRef>
              <c:f>ＧＴ表!$C$464:$C$469</c:f>
              <c:strCache>
                <c:ptCount val="6"/>
                <c:pt idx="0">
                  <c:v>①施設</c:v>
                </c:pt>
                <c:pt idx="1">
                  <c:v>②公共交通</c:v>
                </c:pt>
                <c:pt idx="2">
                  <c:v>③多言語・UD</c:v>
                </c:pt>
                <c:pt idx="3">
                  <c:v>④海外交流</c:v>
                </c:pt>
                <c:pt idx="4">
                  <c:v>⑤活気</c:v>
                </c:pt>
                <c:pt idx="5">
                  <c:v>⑥その他</c:v>
                </c:pt>
              </c:strCache>
            </c:strRef>
          </c:cat>
          <c:val>
            <c:numRef>
              <c:f>ＧＴ表!$D$464:$D$469</c:f>
              <c:numCache>
                <c:formatCode>0_ </c:formatCode>
                <c:ptCount val="6"/>
                <c:pt idx="0">
                  <c:v>244</c:v>
                </c:pt>
                <c:pt idx="1">
                  <c:v>170</c:v>
                </c:pt>
                <c:pt idx="2">
                  <c:v>168</c:v>
                </c:pt>
                <c:pt idx="3">
                  <c:v>206</c:v>
                </c:pt>
                <c:pt idx="4">
                  <c:v>231</c:v>
                </c:pt>
                <c:pt idx="5">
                  <c:v>7</c:v>
                </c:pt>
              </c:numCache>
            </c:numRef>
          </c:val>
          <c:extLst>
            <c:ext xmlns:c16="http://schemas.microsoft.com/office/drawing/2014/chart" uri="{C3380CC4-5D6E-409C-BE32-E72D297353CC}">
              <c16:uniqueId val="{00000000-BAF0-4EAE-9882-298CACCFEED1}"/>
            </c:ext>
          </c:extLst>
        </c:ser>
        <c:dLbls>
          <c:showLegendKey val="0"/>
          <c:showVal val="0"/>
          <c:showCatName val="0"/>
          <c:showSerName val="0"/>
          <c:showPercent val="0"/>
          <c:showBubbleSize val="0"/>
        </c:dLbls>
        <c:gapWidth val="100"/>
        <c:axId val="1243089167"/>
        <c:axId val="1243085839"/>
      </c:barChart>
      <c:catAx>
        <c:axId val="1243089167"/>
        <c:scaling>
          <c:orientation val="maxMin"/>
        </c:scaling>
        <c:delete val="0"/>
        <c:axPos val="l"/>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5839"/>
        <c:crosses val="autoZero"/>
        <c:auto val="1"/>
        <c:lblAlgn val="ctr"/>
        <c:lblOffset val="100"/>
        <c:noMultiLvlLbl val="0"/>
      </c:catAx>
      <c:valAx>
        <c:axId val="124308583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91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latin typeface="BIZ UDPゴシック" panose="020B0400000000000000" pitchFamily="50" charset="-128"/>
          <a:ea typeface="BIZ UDPゴシック" panose="020B0400000000000000" pitchFamily="50" charset="-128"/>
        </a:defRPr>
      </a:pPr>
      <a:endParaRPr lang="ja-JP"/>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9249266966747657"/>
          <c:y val="7.3123013164891004E-2"/>
          <c:w val="0.33223020880233628"/>
          <c:h val="0.88816894329257767"/>
        </c:manualLayout>
      </c:layout>
      <c:barChart>
        <c:barDir val="bar"/>
        <c:grouping val="clustered"/>
        <c:varyColors val="0"/>
        <c:ser>
          <c:idx val="0"/>
          <c:order val="0"/>
          <c:spPr>
            <a:solidFill>
              <a:srgbClr val="0070C0"/>
            </a:solidFill>
            <a:ln>
              <a:noFill/>
            </a:ln>
            <a:effectLst/>
          </c:spPr>
          <c:invertIfNegative val="0"/>
          <c:cat>
            <c:strRef>
              <c:f>ＧＴ表!$C$475:$C$480</c:f>
              <c:strCache>
                <c:ptCount val="6"/>
                <c:pt idx="0">
                  <c:v>①施設</c:v>
                </c:pt>
                <c:pt idx="1">
                  <c:v>②公共交通</c:v>
                </c:pt>
                <c:pt idx="2">
                  <c:v>③多言語・UD</c:v>
                </c:pt>
                <c:pt idx="3">
                  <c:v>④海外交流</c:v>
                </c:pt>
                <c:pt idx="4">
                  <c:v>⑤活気</c:v>
                </c:pt>
                <c:pt idx="5">
                  <c:v>⑥その他</c:v>
                </c:pt>
              </c:strCache>
            </c:strRef>
          </c:cat>
          <c:val>
            <c:numRef>
              <c:f>ＧＴ表!$D$475:$D$480</c:f>
              <c:numCache>
                <c:formatCode>0_ </c:formatCode>
                <c:ptCount val="6"/>
                <c:pt idx="0">
                  <c:v>159</c:v>
                </c:pt>
                <c:pt idx="1">
                  <c:v>97</c:v>
                </c:pt>
                <c:pt idx="2">
                  <c:v>94</c:v>
                </c:pt>
                <c:pt idx="3">
                  <c:v>166</c:v>
                </c:pt>
                <c:pt idx="4">
                  <c:v>157</c:v>
                </c:pt>
                <c:pt idx="5">
                  <c:v>14</c:v>
                </c:pt>
              </c:numCache>
            </c:numRef>
          </c:val>
          <c:extLst>
            <c:ext xmlns:c16="http://schemas.microsoft.com/office/drawing/2014/chart" uri="{C3380CC4-5D6E-409C-BE32-E72D297353CC}">
              <c16:uniqueId val="{00000000-CDB3-4B9B-AED7-9F93F6DF6534}"/>
            </c:ext>
          </c:extLst>
        </c:ser>
        <c:dLbls>
          <c:showLegendKey val="0"/>
          <c:showVal val="0"/>
          <c:showCatName val="0"/>
          <c:showSerName val="0"/>
          <c:showPercent val="0"/>
          <c:showBubbleSize val="0"/>
        </c:dLbls>
        <c:gapWidth val="100"/>
        <c:axId val="1243089167"/>
        <c:axId val="1243085839"/>
      </c:barChart>
      <c:catAx>
        <c:axId val="1243089167"/>
        <c:scaling>
          <c:orientation val="maxMin"/>
        </c:scaling>
        <c:delete val="0"/>
        <c:axPos val="l"/>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5839"/>
        <c:crosses val="autoZero"/>
        <c:auto val="1"/>
        <c:lblAlgn val="ctr"/>
        <c:lblOffset val="100"/>
        <c:noMultiLvlLbl val="0"/>
      </c:catAx>
      <c:valAx>
        <c:axId val="1243085839"/>
        <c:scaling>
          <c:orientation val="minMax"/>
          <c:max val="300"/>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2430891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latin typeface="BIZ UDPゴシック" panose="020B0400000000000000" pitchFamily="50" charset="-128"/>
          <a:ea typeface="BIZ UDPゴシック" panose="020B0400000000000000" pitchFamily="50" charset="-128"/>
        </a:defRPr>
      </a:pPr>
      <a:endParaRPr lang="ja-JP"/>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4343"/>
              </a:solidFill>
              <a:ln w="19050">
                <a:solidFill>
                  <a:schemeClr val="lt1"/>
                </a:solidFill>
              </a:ln>
              <a:effectLst/>
            </c:spPr>
            <c:extLst>
              <c:ext xmlns:c16="http://schemas.microsoft.com/office/drawing/2014/chart" uri="{C3380CC4-5D6E-409C-BE32-E72D297353CC}">
                <c16:uniqueId val="{00000001-5AD1-47E5-86E2-2F8ADF1399E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D1-47E5-86E2-2F8ADF1399E0}"/>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5AD1-47E5-86E2-2F8ADF1399E0}"/>
              </c:ext>
            </c:extLst>
          </c:dPt>
          <c:dPt>
            <c:idx val="3"/>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5AD1-47E5-86E2-2F8ADF1399E0}"/>
              </c:ext>
            </c:extLst>
          </c:dPt>
          <c:dLbls>
            <c:dLbl>
              <c:idx val="0"/>
              <c:layout>
                <c:manualLayout>
                  <c:x val="1.4033607481840418E-2"/>
                  <c:y val="2.3148148148148147E-2"/>
                </c:manualLayout>
              </c:layout>
              <c:tx>
                <c:rich>
                  <a:bodyPr/>
                  <a:lstStyle/>
                  <a:p>
                    <a:r>
                      <a:rPr lang="ja-JP" altLang="en-US" dirty="0">
                        <a:solidFill>
                          <a:srgbClr val="FF0000"/>
                        </a:solidFill>
                      </a:rPr>
                      <a:t>▮</a:t>
                    </a:r>
                    <a:fld id="{9882A385-B6FC-4133-9374-F70ABADA8265}" type="CATEGORYNAME">
                      <a:rPr lang="ja-JP" altLang="en-US" smtClean="0"/>
                      <a:pPr/>
                      <a:t>[分類名]</a:t>
                    </a:fld>
                    <a:r>
                      <a:rPr lang="ja-JP" altLang="en-US" baseline="0" dirty="0"/>
                      <a:t>
</a:t>
                    </a:r>
                    <a:fld id="{3D9137B1-3662-4E73-AFE4-673DEA728963}" type="PERCENTAGE">
                      <a:rPr lang="en-US" altLang="ja-JP" baseline="0" dirty="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15522520440814888"/>
                      <c:h val="0.13976626221418023"/>
                    </c:manualLayout>
                  </c15:layout>
                  <c15:dlblFieldTable/>
                  <c15:showDataLabelsRange val="0"/>
                </c:ext>
                <c:ext xmlns:c16="http://schemas.microsoft.com/office/drawing/2014/chart" uri="{C3380CC4-5D6E-409C-BE32-E72D297353CC}">
                  <c16:uniqueId val="{00000001-5AD1-47E5-86E2-2F8ADF1399E0}"/>
                </c:ext>
              </c:extLst>
            </c:dLbl>
            <c:dLbl>
              <c:idx val="1"/>
              <c:layout>
                <c:manualLayout>
                  <c:x val="6.704945796879308E-2"/>
                  <c:y val="-0.12583149725858261"/>
                </c:manualLayout>
              </c:layout>
              <c:tx>
                <c:rich>
                  <a:bodyPr/>
                  <a:lstStyle/>
                  <a:p>
                    <a:r>
                      <a:rPr lang="ja-JP" altLang="en-US" dirty="0">
                        <a:solidFill>
                          <a:schemeClr val="accent2"/>
                        </a:solidFill>
                      </a:rPr>
                      <a:t>▮</a:t>
                    </a:r>
                    <a:fld id="{909E9B69-63CB-4063-8FEF-6F3AF3801DAD}" type="CATEGORYNAME">
                      <a:rPr lang="ja-JP" altLang="en-US" smtClean="0"/>
                      <a:pPr/>
                      <a:t>[分類名]</a:t>
                    </a:fld>
                    <a:r>
                      <a:rPr lang="ja-JP" altLang="en-US" baseline="0" dirty="0"/>
                      <a:t>
</a:t>
                    </a:r>
                    <a:fld id="{C43C0F1C-C5E8-4968-858D-6B1F43508F3C}"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2760595987542379"/>
                      <c:h val="0.20268779050541902"/>
                    </c:manualLayout>
                  </c15:layout>
                  <c15:dlblFieldTable/>
                  <c15:showDataLabelsRange val="0"/>
                </c:ext>
                <c:ext xmlns:c16="http://schemas.microsoft.com/office/drawing/2014/chart" uri="{C3380CC4-5D6E-409C-BE32-E72D297353CC}">
                  <c16:uniqueId val="{00000003-5AD1-47E5-86E2-2F8ADF1399E0}"/>
                </c:ext>
              </c:extLst>
            </c:dLbl>
            <c:dLbl>
              <c:idx val="2"/>
              <c:tx>
                <c:rich>
                  <a:bodyPr/>
                  <a:lstStyle/>
                  <a:p>
                    <a:r>
                      <a:rPr lang="ja-JP" altLang="en-US" dirty="0">
                        <a:solidFill>
                          <a:schemeClr val="accent1">
                            <a:lumMod val="40000"/>
                            <a:lumOff val="60000"/>
                          </a:schemeClr>
                        </a:solidFill>
                      </a:rPr>
                      <a:t>▮</a:t>
                    </a:r>
                    <a:fld id="{D7718658-D541-4682-8070-2A52D6FF872E}" type="CATEGORYNAME">
                      <a:rPr lang="ja-JP" altLang="en-US" smtClean="0"/>
                      <a:pPr/>
                      <a:t>[分類名]</a:t>
                    </a:fld>
                    <a:r>
                      <a:rPr lang="ja-JP" altLang="en-US" baseline="0" dirty="0"/>
                      <a:t>
</a:t>
                    </a:r>
                    <a:fld id="{9BDEEF69-9C24-4938-9D4F-2CD3B757D19B}" type="PERCENTAGE">
                      <a:rPr lang="en-US" altLang="ja-JP" baseline="0"/>
                      <a:pPr/>
                      <a:t>[パーセンテージ]</a:t>
                    </a:fld>
                    <a:endParaRPr lang="ja-JP" altLang="en-US" baseline="0" dirty="0"/>
                  </a:p>
                </c:rich>
              </c:tx>
              <c:dLblPos val="outEnd"/>
              <c:showLegendKey val="0"/>
              <c:showVal val="0"/>
              <c:showCatName val="1"/>
              <c:showSerName val="0"/>
              <c:showPercent val="1"/>
              <c:showBubbleSize val="0"/>
              <c:extLst>
                <c:ext xmlns:c15="http://schemas.microsoft.com/office/drawing/2012/chart" uri="{CE6537A1-D6FC-4f65-9D91-7224C49458BB}">
                  <c15:layout>
                    <c:manualLayout>
                      <c:w val="0.25074778378274848"/>
                      <c:h val="0.26365001339643068"/>
                    </c:manualLayout>
                  </c15:layout>
                  <c15:dlblFieldTable/>
                  <c15:showDataLabelsRange val="0"/>
                </c:ext>
                <c:ext xmlns:c16="http://schemas.microsoft.com/office/drawing/2014/chart" uri="{C3380CC4-5D6E-409C-BE32-E72D297353CC}">
                  <c16:uniqueId val="{00000005-5AD1-47E5-86E2-2F8ADF1399E0}"/>
                </c:ext>
              </c:extLst>
            </c:dLbl>
            <c:dLbl>
              <c:idx val="3"/>
              <c:layout>
                <c:manualLayout>
                  <c:x val="0"/>
                  <c:y val="1.3888888888888888E-2"/>
                </c:manualLayout>
              </c:layout>
              <c:tx>
                <c:rich>
                  <a:bodyPr/>
                  <a:lstStyle/>
                  <a:p>
                    <a:r>
                      <a:rPr lang="ja-JP" altLang="en-US" dirty="0">
                        <a:solidFill>
                          <a:schemeClr val="accent6">
                            <a:lumMod val="40000"/>
                            <a:lumOff val="60000"/>
                          </a:schemeClr>
                        </a:solidFill>
                      </a:rPr>
                      <a:t>▮</a:t>
                    </a:r>
                    <a:fld id="{FEB30C4A-6B91-4B5A-8047-751D092E4418}" type="CATEGORYNAME">
                      <a:rPr lang="ja-JP" altLang="en-US" smtClean="0"/>
                      <a:pPr/>
                      <a:t>[分類名]</a:t>
                    </a:fld>
                    <a:r>
                      <a:rPr lang="ja-JP" altLang="en-US" baseline="0" dirty="0"/>
                      <a:t>
</a:t>
                    </a:r>
                    <a:fld id="{34108599-1747-45E2-AF2D-BDE23E50A5C9}"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AD1-47E5-86E2-2F8ADF1399E0}"/>
                </c:ext>
              </c:extLst>
            </c:dLbl>
            <c:numFmt formatCode="0.0%" sourceLinked="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lang="ja-JP" sz="9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ＧＴ表!$C$315:$C$318</c:f>
              <c:strCache>
                <c:ptCount val="4"/>
                <c:pt idx="0">
                  <c:v>そう思う</c:v>
                </c:pt>
                <c:pt idx="1">
                  <c:v>どちらかといえばそう思う</c:v>
                </c:pt>
                <c:pt idx="2">
                  <c:v>どちらかといえばそう思わない</c:v>
                </c:pt>
                <c:pt idx="3">
                  <c:v>そう思わない</c:v>
                </c:pt>
              </c:strCache>
            </c:strRef>
          </c:cat>
          <c:val>
            <c:numRef>
              <c:f>ＧＴ表!$D$315:$D$318</c:f>
              <c:numCache>
                <c:formatCode>0\ </c:formatCode>
                <c:ptCount val="4"/>
                <c:pt idx="0">
                  <c:v>328</c:v>
                </c:pt>
                <c:pt idx="1">
                  <c:v>841</c:v>
                </c:pt>
                <c:pt idx="2">
                  <c:v>473</c:v>
                </c:pt>
                <c:pt idx="3">
                  <c:v>358</c:v>
                </c:pt>
              </c:numCache>
            </c:numRef>
          </c:val>
          <c:extLst>
            <c:ext xmlns:c16="http://schemas.microsoft.com/office/drawing/2014/chart" uri="{C3380CC4-5D6E-409C-BE32-E72D297353CC}">
              <c16:uniqueId val="{00000008-5AD1-47E5-86E2-2F8ADF1399E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2"/>
          <c:dPt>
            <c:idx val="0"/>
            <c:bubble3D val="0"/>
            <c:explosion val="0"/>
            <c:spPr>
              <a:solidFill>
                <a:srgbClr val="FF4343"/>
              </a:solidFill>
              <a:ln w="19050">
                <a:solidFill>
                  <a:schemeClr val="lt1"/>
                </a:solidFill>
              </a:ln>
              <a:effectLst/>
            </c:spPr>
            <c:extLst>
              <c:ext xmlns:c16="http://schemas.microsoft.com/office/drawing/2014/chart" uri="{C3380CC4-5D6E-409C-BE32-E72D297353CC}">
                <c16:uniqueId val="{00000001-7E2D-43C4-9A6D-36F7FBAB4FDE}"/>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7E2D-43C4-9A6D-36F7FBAB4FDE}"/>
              </c:ext>
            </c:extLst>
          </c:dPt>
          <c:dPt>
            <c:idx val="2"/>
            <c:bubble3D val="0"/>
            <c:explosion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7E2D-43C4-9A6D-36F7FBAB4FDE}"/>
              </c:ext>
            </c:extLst>
          </c:dPt>
          <c:dPt>
            <c:idx val="3"/>
            <c:bubble3D val="0"/>
            <c:explosion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7E2D-43C4-9A6D-36F7FBAB4FDE}"/>
              </c:ext>
            </c:extLst>
          </c:dPt>
          <c:dLbls>
            <c:dLbl>
              <c:idx val="0"/>
              <c:layout>
                <c:manualLayout>
                  <c:x val="-0.15518109015841278"/>
                  <c:y val="0.1206717209097637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E2D-43C4-9A6D-36F7FBAB4FDE}"/>
                </c:ext>
              </c:extLst>
            </c:dLbl>
            <c:dLbl>
              <c:idx val="1"/>
              <c:layout>
                <c:manualLayout>
                  <c:x val="7.7590545079206347E-2"/>
                  <c:y val="-0.2667480146426355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E2D-43C4-9A6D-36F7FBAB4FDE}"/>
                </c:ext>
              </c:extLst>
            </c:dLbl>
            <c:dLbl>
              <c:idx val="2"/>
              <c:layout>
                <c:manualLayout>
                  <c:x val="0.12659509986607348"/>
                  <c:y val="8.891600488087855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E2D-43C4-9A6D-36F7FBAB4FDE}"/>
                </c:ext>
              </c:extLst>
            </c:dLbl>
            <c:dLbl>
              <c:idx val="3"/>
              <c:layout>
                <c:manualLayout>
                  <c:x val="3.2669703191244778E-2"/>
                  <c:y val="2.540457282310815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E2D-43C4-9A6D-36F7FBAB4FDE}"/>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lang="ja-JP" sz="900" b="1"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ＧＴ表!$C$378:$C$381</c:f>
              <c:strCache>
                <c:ptCount val="4"/>
                <c:pt idx="0">
                  <c:v>そう思う</c:v>
                </c:pt>
                <c:pt idx="1">
                  <c:v>どちらかといえばそう思う</c:v>
                </c:pt>
                <c:pt idx="2">
                  <c:v>どちらかといえばそう思わない</c:v>
                </c:pt>
                <c:pt idx="3">
                  <c:v>そう思わない</c:v>
                </c:pt>
              </c:strCache>
            </c:strRef>
          </c:cat>
          <c:val>
            <c:numRef>
              <c:f>ＧＴ表!$D$378:$D$381</c:f>
              <c:numCache>
                <c:formatCode>0\ </c:formatCode>
                <c:ptCount val="4"/>
                <c:pt idx="0">
                  <c:v>223</c:v>
                </c:pt>
                <c:pt idx="1">
                  <c:v>417</c:v>
                </c:pt>
                <c:pt idx="2">
                  <c:v>117</c:v>
                </c:pt>
                <c:pt idx="3">
                  <c:v>60</c:v>
                </c:pt>
              </c:numCache>
            </c:numRef>
          </c:val>
          <c:extLst>
            <c:ext xmlns:c16="http://schemas.microsoft.com/office/drawing/2014/chart" uri="{C3380CC4-5D6E-409C-BE32-E72D297353CC}">
              <c16:uniqueId val="{00000008-7E2D-43C4-9A6D-36F7FBAB4FD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2"/>
          <c:dPt>
            <c:idx val="0"/>
            <c:bubble3D val="0"/>
            <c:explosion val="0"/>
            <c:spPr>
              <a:solidFill>
                <a:srgbClr val="FF4343"/>
              </a:solidFill>
              <a:ln w="19050">
                <a:solidFill>
                  <a:schemeClr val="lt1"/>
                </a:solidFill>
              </a:ln>
              <a:effectLst/>
            </c:spPr>
            <c:extLst>
              <c:ext xmlns:c16="http://schemas.microsoft.com/office/drawing/2014/chart" uri="{C3380CC4-5D6E-409C-BE32-E72D297353CC}">
                <c16:uniqueId val="{00000001-2804-4061-988B-7114D2992F5B}"/>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2804-4061-988B-7114D2992F5B}"/>
              </c:ext>
            </c:extLst>
          </c:dPt>
          <c:dPt>
            <c:idx val="2"/>
            <c:bubble3D val="0"/>
            <c:explosion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2804-4061-988B-7114D2992F5B}"/>
              </c:ext>
            </c:extLst>
          </c:dPt>
          <c:dPt>
            <c:idx val="3"/>
            <c:bubble3D val="0"/>
            <c:explosion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2804-4061-988B-7114D2992F5B}"/>
              </c:ext>
            </c:extLst>
          </c:dPt>
          <c:dLbls>
            <c:dLbl>
              <c:idx val="0"/>
              <c:layout>
                <c:manualLayout>
                  <c:x val="-3.2298293817197378E-2"/>
                  <c:y val="-7.2033122105401281E-1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804-4061-988B-7114D2992F5B}"/>
                </c:ext>
              </c:extLst>
            </c:dLbl>
            <c:dLbl>
              <c:idx val="1"/>
              <c:layout>
                <c:manualLayout>
                  <c:x val="-0.20680444940786991"/>
                  <c:y val="-3.239826351247673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804-4061-988B-7114D2992F5B}"/>
                </c:ext>
              </c:extLst>
            </c:dLbl>
            <c:dLbl>
              <c:idx val="2"/>
              <c:layout>
                <c:manualLayout>
                  <c:x val="0.14534232217738821"/>
                  <c:y val="-0.2074577882059431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804-4061-988B-7114D2992F5B}"/>
                </c:ext>
              </c:extLst>
            </c:dLbl>
            <c:dLbl>
              <c:idx val="3"/>
              <c:layout>
                <c:manualLayout>
                  <c:x val="0.13726774872308883"/>
                  <c:y val="0.1383051921372953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804-4061-988B-7114D2992F5B}"/>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lang="ja-JP" sz="900" b="1"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ＧＴ表!$C$386:$C$389</c:f>
              <c:strCache>
                <c:ptCount val="4"/>
                <c:pt idx="0">
                  <c:v>そう思う</c:v>
                </c:pt>
                <c:pt idx="1">
                  <c:v>どちらかといえばそう思う</c:v>
                </c:pt>
                <c:pt idx="2">
                  <c:v>どちらかといえばそう思わない</c:v>
                </c:pt>
                <c:pt idx="3">
                  <c:v>そう思わない</c:v>
                </c:pt>
              </c:strCache>
            </c:strRef>
          </c:cat>
          <c:val>
            <c:numRef>
              <c:f>ＧＴ表!$D$386:$D$389</c:f>
              <c:numCache>
                <c:formatCode>0\ </c:formatCode>
                <c:ptCount val="4"/>
                <c:pt idx="0">
                  <c:v>105</c:v>
                </c:pt>
                <c:pt idx="1">
                  <c:v>424</c:v>
                </c:pt>
                <c:pt idx="2">
                  <c:v>356</c:v>
                </c:pt>
                <c:pt idx="3">
                  <c:v>298</c:v>
                </c:pt>
              </c:numCache>
            </c:numRef>
          </c:val>
          <c:extLst>
            <c:ext xmlns:c16="http://schemas.microsoft.com/office/drawing/2014/chart" uri="{C3380CC4-5D6E-409C-BE32-E72D297353CC}">
              <c16:uniqueId val="{00000008-2804-4061-988B-7114D2992F5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4343"/>
              </a:solidFill>
              <a:ln w="19050">
                <a:solidFill>
                  <a:schemeClr val="lt1"/>
                </a:solidFill>
              </a:ln>
              <a:effectLst/>
            </c:spPr>
            <c:extLst>
              <c:ext xmlns:c16="http://schemas.microsoft.com/office/drawing/2014/chart" uri="{C3380CC4-5D6E-409C-BE32-E72D297353CC}">
                <c16:uniqueId val="{00000001-22FD-4599-B983-1AC9574443D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2FD-4599-B983-1AC9574443DF}"/>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22FD-4599-B983-1AC9574443DF}"/>
              </c:ext>
            </c:extLst>
          </c:dPt>
          <c:dPt>
            <c:idx val="3"/>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22FD-4599-B983-1AC9574443DF}"/>
              </c:ext>
            </c:extLst>
          </c:dPt>
          <c:dLbls>
            <c:dLbl>
              <c:idx val="0"/>
              <c:layout>
                <c:manualLayout>
                  <c:x val="7.4878361805686799E-2"/>
                  <c:y val="7.1462789213156533E-2"/>
                </c:manualLayout>
              </c:layout>
              <c:tx>
                <c:rich>
                  <a:bodyPr/>
                  <a:lstStyle/>
                  <a:p>
                    <a:r>
                      <a:rPr lang="ja-JP" altLang="en-US" dirty="0">
                        <a:solidFill>
                          <a:srgbClr val="FF0000"/>
                        </a:solidFill>
                      </a:rPr>
                      <a:t>▮</a:t>
                    </a:r>
                    <a:fld id="{0FFE92F0-685E-4E4F-B331-CE08017ED2BF}" type="CATEGORYNAME">
                      <a:rPr lang="ja-JP" altLang="en-US" smtClean="0"/>
                      <a:pPr/>
                      <a:t>[分類名]</a:t>
                    </a:fld>
                    <a:r>
                      <a:rPr lang="ja-JP" altLang="en-US" baseline="0" dirty="0"/>
                      <a:t>
</a:t>
                    </a:r>
                    <a:fld id="{837738C3-BF68-4AD9-AFAF-D9D91482BEA0}"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393830182603939"/>
                      <c:h val="0.2101054019328957"/>
                    </c:manualLayout>
                  </c15:layout>
                  <c15:dlblFieldTable/>
                  <c15:showDataLabelsRange val="0"/>
                </c:ext>
                <c:ext xmlns:c16="http://schemas.microsoft.com/office/drawing/2014/chart" uri="{C3380CC4-5D6E-409C-BE32-E72D297353CC}">
                  <c16:uniqueId val="{00000001-22FD-4599-B983-1AC9574443DF}"/>
                </c:ext>
              </c:extLst>
            </c:dLbl>
            <c:dLbl>
              <c:idx val="1"/>
              <c:layout>
                <c:manualLayout>
                  <c:x val="3.7930566277820238E-2"/>
                  <c:y val="-2.5509739690472356E-2"/>
                </c:manualLayout>
              </c:layout>
              <c:tx>
                <c:rich>
                  <a:bodyPr/>
                  <a:lstStyle/>
                  <a:p>
                    <a:r>
                      <a:rPr lang="ja-JP" altLang="en-US" dirty="0">
                        <a:solidFill>
                          <a:schemeClr val="accent2"/>
                        </a:solidFill>
                      </a:rPr>
                      <a:t>▮</a:t>
                    </a:r>
                    <a:fld id="{8D0E7F2E-6290-4CA7-ADBD-77FC2A3640B7}" type="CATEGORYNAME">
                      <a:rPr lang="ja-JP" altLang="en-US" smtClean="0"/>
                      <a:pPr/>
                      <a:t>[分類名]</a:t>
                    </a:fld>
                    <a:r>
                      <a:rPr lang="ja-JP" altLang="en-US" baseline="0" dirty="0"/>
                      <a:t>
</a:t>
                    </a:r>
                    <a:fld id="{DE2A53DB-302D-42D8-A1D8-A78F550ADC6F}"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2FD-4599-B983-1AC9574443DF}"/>
                </c:ext>
              </c:extLst>
            </c:dLbl>
            <c:dLbl>
              <c:idx val="2"/>
              <c:layout>
                <c:manualLayout>
                  <c:x val="1.4890998070981858E-2"/>
                  <c:y val="0.18478284864180025"/>
                </c:manualLayout>
              </c:layout>
              <c:tx>
                <c:rich>
                  <a:bodyPr/>
                  <a:lstStyle/>
                  <a:p>
                    <a:r>
                      <a:rPr lang="ja-JP" altLang="en-US" dirty="0">
                        <a:solidFill>
                          <a:schemeClr val="accent1">
                            <a:lumMod val="60000"/>
                            <a:lumOff val="40000"/>
                          </a:schemeClr>
                        </a:solidFill>
                      </a:rPr>
                      <a:t>▮</a:t>
                    </a:r>
                    <a:fld id="{6D1D24DE-5783-4CB8-8904-60A25086D6C0}" type="CATEGORYNAME">
                      <a:rPr lang="ja-JP" altLang="en-US" smtClean="0"/>
                      <a:pPr/>
                      <a:t>[分類名]</a:t>
                    </a:fld>
                    <a:r>
                      <a:rPr lang="ja-JP" altLang="en-US" baseline="0" dirty="0"/>
                      <a:t>
</a:t>
                    </a:r>
                    <a:fld id="{AD1CFF3B-9565-48B1-8E50-74A965A17DEB}"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2FD-4599-B983-1AC9574443DF}"/>
                </c:ext>
              </c:extLst>
            </c:dLbl>
            <c:dLbl>
              <c:idx val="3"/>
              <c:layout>
                <c:manualLayout>
                  <c:x val="-5.9108278278006431E-2"/>
                  <c:y val="0.14094933598027823"/>
                </c:manualLayout>
              </c:layout>
              <c:tx>
                <c:rich>
                  <a:bodyPr/>
                  <a:lstStyle/>
                  <a:p>
                    <a:r>
                      <a:rPr lang="ja-JP" altLang="en-US" dirty="0">
                        <a:solidFill>
                          <a:schemeClr val="accent6">
                            <a:lumMod val="60000"/>
                            <a:lumOff val="40000"/>
                          </a:schemeClr>
                        </a:solidFill>
                      </a:rPr>
                      <a:t>▮</a:t>
                    </a:r>
                    <a:fld id="{451A59AB-685D-407C-B1DF-34BE4ACE6BC5}" type="CATEGORYNAME">
                      <a:rPr lang="ja-JP" altLang="en-US" smtClean="0"/>
                      <a:pPr/>
                      <a:t>[分類名]</a:t>
                    </a:fld>
                    <a:r>
                      <a:rPr lang="ja-JP" altLang="en-US" baseline="0" dirty="0"/>
                      <a:t>
</a:t>
                    </a:r>
                    <a:fld id="{E1A971BD-4C02-4980-8A12-139455FF553C}"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4522062607483255"/>
                      <c:h val="0.18983760124762961"/>
                    </c:manualLayout>
                  </c15:layout>
                  <c15:dlblFieldTable/>
                  <c15:showDataLabelsRange val="0"/>
                </c:ext>
                <c:ext xmlns:c16="http://schemas.microsoft.com/office/drawing/2014/chart" uri="{C3380CC4-5D6E-409C-BE32-E72D297353CC}">
                  <c16:uniqueId val="{00000007-22FD-4599-B983-1AC9574443DF}"/>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lang="ja-JP" sz="8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ＧＴ表!$C$212:$C$215</c:f>
              <c:strCache>
                <c:ptCount val="4"/>
                <c:pt idx="0">
                  <c:v>とても良い印象</c:v>
                </c:pt>
                <c:pt idx="1">
                  <c:v>良い印象</c:v>
                </c:pt>
                <c:pt idx="2">
                  <c:v>あまり良い印象ではない</c:v>
                </c:pt>
                <c:pt idx="3">
                  <c:v>良い印象ではない</c:v>
                </c:pt>
              </c:strCache>
            </c:strRef>
          </c:cat>
          <c:val>
            <c:numRef>
              <c:f>ＧＴ表!$D$212:$D$215</c:f>
              <c:numCache>
                <c:formatCode>0\ </c:formatCode>
                <c:ptCount val="4"/>
                <c:pt idx="0">
                  <c:v>323</c:v>
                </c:pt>
                <c:pt idx="1">
                  <c:v>838</c:v>
                </c:pt>
                <c:pt idx="2">
                  <c:v>565</c:v>
                </c:pt>
                <c:pt idx="3">
                  <c:v>274</c:v>
                </c:pt>
              </c:numCache>
            </c:numRef>
          </c:val>
          <c:extLst>
            <c:ext xmlns:c16="http://schemas.microsoft.com/office/drawing/2014/chart" uri="{C3380CC4-5D6E-409C-BE32-E72D297353CC}">
              <c16:uniqueId val="{00000008-22FD-4599-B983-1AC9574443D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2"/>
          <c:dPt>
            <c:idx val="0"/>
            <c:bubble3D val="0"/>
            <c:explosion val="0"/>
            <c:spPr>
              <a:solidFill>
                <a:srgbClr val="FF4343"/>
              </a:solidFill>
              <a:ln w="19050">
                <a:solidFill>
                  <a:schemeClr val="lt1"/>
                </a:solidFill>
              </a:ln>
              <a:effectLst/>
            </c:spPr>
            <c:extLst>
              <c:ext xmlns:c16="http://schemas.microsoft.com/office/drawing/2014/chart" uri="{C3380CC4-5D6E-409C-BE32-E72D297353CC}">
                <c16:uniqueId val="{00000001-1A88-484E-B78D-36F74795E0FE}"/>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1A88-484E-B78D-36F74795E0FE}"/>
              </c:ext>
            </c:extLst>
          </c:dPt>
          <c:dPt>
            <c:idx val="2"/>
            <c:bubble3D val="0"/>
            <c:explosion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1A88-484E-B78D-36F74795E0FE}"/>
              </c:ext>
            </c:extLst>
          </c:dPt>
          <c:dPt>
            <c:idx val="3"/>
            <c:bubble3D val="0"/>
            <c:explosion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1A88-484E-B78D-36F74795E0FE}"/>
              </c:ext>
            </c:extLst>
          </c:dPt>
          <c:dLbls>
            <c:dLbl>
              <c:idx val="0"/>
              <c:layout>
                <c:manualLayout>
                  <c:x val="-3.6270218964433649E-4"/>
                  <c:y val="6.6765229060788162E-2"/>
                </c:manualLayout>
              </c:layout>
              <c:tx>
                <c:rich>
                  <a:bodyPr/>
                  <a:lstStyle/>
                  <a:p>
                    <a:r>
                      <a:rPr lang="ja-JP" altLang="en-US" dirty="0">
                        <a:solidFill>
                          <a:srgbClr val="FF0000"/>
                        </a:solidFill>
                      </a:rPr>
                      <a:t>▮</a:t>
                    </a:r>
                    <a:fld id="{AEEB2E88-397C-41C5-BBF1-C3FB1C182451}" type="CATEGORYNAME">
                      <a:rPr lang="ja-JP" altLang="en-US" smtClean="0"/>
                      <a:pPr/>
                      <a:t>[分類名]</a:t>
                    </a:fld>
                    <a:r>
                      <a:rPr lang="ja-JP" altLang="en-US" baseline="0" dirty="0"/>
                      <a:t>
</a:t>
                    </a:r>
                    <a:fld id="{F1B0BD61-9BD5-456F-A123-2ABDE00DCFDA}"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3069725868937227"/>
                      <c:h val="0.20960574723740136"/>
                    </c:manualLayout>
                  </c15:layout>
                  <c15:dlblFieldTable/>
                  <c15:showDataLabelsRange val="0"/>
                </c:ext>
                <c:ext xmlns:c16="http://schemas.microsoft.com/office/drawing/2014/chart" uri="{C3380CC4-5D6E-409C-BE32-E72D297353CC}">
                  <c16:uniqueId val="{00000001-1A88-484E-B78D-36F74795E0FE}"/>
                </c:ext>
              </c:extLst>
            </c:dLbl>
            <c:dLbl>
              <c:idx val="1"/>
              <c:layout>
                <c:manualLayout>
                  <c:x val="0.11397074990061212"/>
                  <c:y val="-0.16994724753323195"/>
                </c:manualLayout>
              </c:layout>
              <c:tx>
                <c:rich>
                  <a:bodyPr/>
                  <a:lstStyle/>
                  <a:p>
                    <a:r>
                      <a:rPr lang="ja-JP" altLang="en-US" dirty="0">
                        <a:solidFill>
                          <a:schemeClr val="accent2"/>
                        </a:solidFill>
                      </a:rPr>
                      <a:t>▮</a:t>
                    </a:r>
                    <a:fld id="{5F0F46AB-54AE-4B50-9031-B0AA933CEF0F}" type="CATEGORYNAME">
                      <a:rPr lang="ja-JP" altLang="en-US" smtClean="0"/>
                      <a:pPr/>
                      <a:t>[分類名]</a:t>
                    </a:fld>
                    <a:r>
                      <a:rPr lang="ja-JP" altLang="en-US" baseline="0" dirty="0"/>
                      <a:t>
</a:t>
                    </a:r>
                    <a:fld id="{42AB90CE-BB2A-4E02-8ECE-9343EF2668C2}"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A88-484E-B78D-36F74795E0FE}"/>
                </c:ext>
              </c:extLst>
            </c:dLbl>
            <c:dLbl>
              <c:idx val="2"/>
              <c:layout>
                <c:manualLayout>
                  <c:x val="2.3671216223452061E-2"/>
                  <c:y val="-1.8593356764005594E-3"/>
                </c:manualLayout>
              </c:layout>
              <c:tx>
                <c:rich>
                  <a:bodyPr/>
                  <a:lstStyle/>
                  <a:p>
                    <a:r>
                      <a:rPr lang="ja-JP" altLang="en-US" dirty="0">
                        <a:solidFill>
                          <a:schemeClr val="accent1">
                            <a:lumMod val="40000"/>
                            <a:lumOff val="60000"/>
                          </a:schemeClr>
                        </a:solidFill>
                      </a:rPr>
                      <a:t>▮</a:t>
                    </a:r>
                    <a:fld id="{1A8662FC-DB25-4F7F-9B5B-5F0557EED3DE}" type="CATEGORYNAME">
                      <a:rPr lang="ja-JP" altLang="en-US" smtClean="0"/>
                      <a:pPr/>
                      <a:t>[分類名]</a:t>
                    </a:fld>
                    <a:r>
                      <a:rPr lang="ja-JP" altLang="en-US" baseline="0" dirty="0"/>
                      <a:t>
</a:t>
                    </a:r>
                    <a:fld id="{B59184DF-CEDD-421F-9B84-526DED405A80}"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1445196970472002"/>
                      <c:h val="0.27334504548335076"/>
                    </c:manualLayout>
                  </c15:layout>
                  <c15:dlblFieldTable/>
                  <c15:showDataLabelsRange val="0"/>
                </c:ext>
                <c:ext xmlns:c16="http://schemas.microsoft.com/office/drawing/2014/chart" uri="{C3380CC4-5D6E-409C-BE32-E72D297353CC}">
                  <c16:uniqueId val="{00000005-1A88-484E-B78D-36F74795E0FE}"/>
                </c:ext>
              </c:extLst>
            </c:dLbl>
            <c:dLbl>
              <c:idx val="3"/>
              <c:layout>
                <c:manualLayout>
                  <c:x val="-2.6593174976809495E-2"/>
                  <c:y val="7.2834534657099409E-2"/>
                </c:manualLayout>
              </c:layout>
              <c:tx>
                <c:rich>
                  <a:bodyPr/>
                  <a:lstStyle/>
                  <a:p>
                    <a:r>
                      <a:rPr lang="ja-JP" altLang="en-US" dirty="0">
                        <a:solidFill>
                          <a:schemeClr val="accent6">
                            <a:lumMod val="40000"/>
                            <a:lumOff val="60000"/>
                          </a:schemeClr>
                        </a:solidFill>
                      </a:rPr>
                      <a:t>▮</a:t>
                    </a:r>
                    <a:fld id="{1D838915-F12F-48C0-87FE-D8DF4A1C56B2}" type="CATEGORYNAME">
                      <a:rPr lang="ja-JP" altLang="en-US" smtClean="0"/>
                      <a:pPr/>
                      <a:t>[分類名]</a:t>
                    </a:fld>
                    <a:r>
                      <a:rPr lang="ja-JP" altLang="en-US" baseline="0" dirty="0"/>
                      <a:t>
</a:t>
                    </a:r>
                    <a:fld id="{87729062-59EA-42E1-B8F4-EDD64E989CE3}" type="PERCENTAGE">
                      <a:rPr lang="en-US" altLang="ja-JP" baseline="0"/>
                      <a:pPr/>
                      <a:t>[パーセンテージ]</a:t>
                    </a:fld>
                    <a:endParaRPr lang="ja-JP" alt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8250596850757848"/>
                      <c:h val="0.16616788073488326"/>
                    </c:manualLayout>
                  </c15:layout>
                  <c15:dlblFieldTable/>
                  <c15:showDataLabelsRange val="0"/>
                </c:ext>
                <c:ext xmlns:c16="http://schemas.microsoft.com/office/drawing/2014/chart" uri="{C3380CC4-5D6E-409C-BE32-E72D297353CC}">
                  <c16:uniqueId val="{00000007-1A88-484E-B78D-36F74795E0FE}"/>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lang="ja-JP" sz="8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ＧＴ表!$C$220:$C$223</c:f>
              <c:strCache>
                <c:ptCount val="4"/>
                <c:pt idx="0">
                  <c:v>とても良い印象</c:v>
                </c:pt>
                <c:pt idx="1">
                  <c:v>良い印象</c:v>
                </c:pt>
                <c:pt idx="2">
                  <c:v>あまり良い印象ではない</c:v>
                </c:pt>
                <c:pt idx="3">
                  <c:v>良い印象ではない</c:v>
                </c:pt>
              </c:strCache>
            </c:strRef>
          </c:cat>
          <c:val>
            <c:numRef>
              <c:f>ＧＴ表!$D$220:$D$223</c:f>
              <c:numCache>
                <c:formatCode>0\ </c:formatCode>
                <c:ptCount val="4"/>
                <c:pt idx="0">
                  <c:v>405</c:v>
                </c:pt>
                <c:pt idx="1">
                  <c:v>935</c:v>
                </c:pt>
                <c:pt idx="2">
                  <c:v>432</c:v>
                </c:pt>
                <c:pt idx="3">
                  <c:v>228</c:v>
                </c:pt>
              </c:numCache>
            </c:numRef>
          </c:val>
          <c:extLst>
            <c:ext xmlns:c16="http://schemas.microsoft.com/office/drawing/2014/chart" uri="{C3380CC4-5D6E-409C-BE32-E72D297353CC}">
              <c16:uniqueId val="{00000008-1A88-484E-B78D-36F74795E0F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4343"/>
              </a:solidFill>
              <a:ln w="19050">
                <a:solidFill>
                  <a:schemeClr val="lt1"/>
                </a:solidFill>
              </a:ln>
              <a:effectLst/>
            </c:spPr>
            <c:extLst>
              <c:ext xmlns:c16="http://schemas.microsoft.com/office/drawing/2014/chart" uri="{C3380CC4-5D6E-409C-BE32-E72D297353CC}">
                <c16:uniqueId val="{00000001-BC26-4320-AAB2-4BBB7DA9284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C26-4320-AAB2-4BBB7DA9284E}"/>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BC26-4320-AAB2-4BBB7DA9284E}"/>
              </c:ext>
            </c:extLst>
          </c:dPt>
          <c:dPt>
            <c:idx val="3"/>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BC26-4320-AAB2-4BBB7DA9284E}"/>
              </c:ext>
            </c:extLst>
          </c:dPt>
          <c:dLbls>
            <c:dLbl>
              <c:idx val="0"/>
              <c:layout>
                <c:manualLayout>
                  <c:x val="-0.15755889022919178"/>
                  <c:y val="0.16043956178859392"/>
                </c:manualLayout>
              </c:layout>
              <c:tx>
                <c:rich>
                  <a:bodyPr rot="0" spcFirstLastPara="1" vertOverflow="clip" horzOverflow="clip" vert="horz" wrap="square" lIns="38100" tIns="19050" rIns="38100" bIns="19050" anchor="ctr" anchorCtr="1">
                    <a:spAutoFit/>
                  </a:bodyPr>
                  <a:lstStyle/>
                  <a:p>
                    <a:pPr>
                      <a:defRPr lang="ja-JP" sz="8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fld id="{EAFDAEE0-C350-4225-BDBC-953BE11870B6}" type="PERCENTAGE">
                      <a:rPr lang="en-US" altLang="ja-JP" baseline="0" smtClean="0"/>
                      <a:pPr>
                        <a:defRPr lang="ja-JP" sz="800" b="1">
                          <a:solidFill>
                            <a:sysClr val="windowText" lastClr="000000"/>
                          </a:solidFill>
                        </a:defRPr>
                      </a:pPr>
                      <a:t>[パーセンテージ]</a:t>
                    </a:fld>
                    <a:endParaRPr lang="ja-JP" altLang="en-US"/>
                  </a:p>
                </c:rich>
              </c:tx>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lang="ja-JP" sz="8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lt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60171"/>
                        <a:gd name="adj2" fmla="val -103408"/>
                      </a:avLst>
                    </a:prstGeom>
                    <a:noFill/>
                    <a:ln>
                      <a:noFill/>
                    </a:ln>
                  </c15:spPr>
                  <c15:dlblFieldTable/>
                  <c15:showDataLabelsRange val="0"/>
                </c:ext>
                <c:ext xmlns:c16="http://schemas.microsoft.com/office/drawing/2014/chart" uri="{C3380CC4-5D6E-409C-BE32-E72D297353CC}">
                  <c16:uniqueId val="{00000001-BC26-4320-AAB2-4BBB7DA9284E}"/>
                </c:ext>
              </c:extLst>
            </c:dLbl>
            <c:dLbl>
              <c:idx val="1"/>
              <c:layout>
                <c:manualLayout>
                  <c:x val="3.9728250904704415E-2"/>
                  <c:y val="-0.22640881726132611"/>
                </c:manualLayout>
              </c:layout>
              <c:tx>
                <c:rich>
                  <a:bodyPr/>
                  <a:lstStyle/>
                  <a:p>
                    <a:fld id="{ED2FD220-BD58-4257-9322-DE562C1EBDFB}" type="PERCENTAGE">
                      <a:rPr lang="en-US" altLang="ja-JP" baseline="0" smtClean="0"/>
                      <a:pPr/>
                      <a:t>[パーセンテージ]</a:t>
                    </a:fld>
                    <a:endParaRPr lang="ja-JP" altLang="en-US"/>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C26-4320-AAB2-4BBB7DA9284E}"/>
                </c:ext>
              </c:extLst>
            </c:dLbl>
            <c:dLbl>
              <c:idx val="2"/>
              <c:layout>
                <c:manualLayout>
                  <c:x val="0.15607006031363083"/>
                  <c:y val="0.15730974337821513"/>
                </c:manualLayout>
              </c:layout>
              <c:tx>
                <c:rich>
                  <a:bodyPr/>
                  <a:lstStyle/>
                  <a:p>
                    <a:fld id="{FECDCBC4-7C80-40B3-94E6-DB7FBDBC6B58}" type="PERCENTAGE">
                      <a:rPr lang="en-US" altLang="ja-JP" baseline="0" smtClean="0"/>
                      <a:pPr/>
                      <a:t>[パーセンテージ]</a:t>
                    </a:fld>
                    <a:endParaRPr lang="ja-JP" altLang="en-US"/>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C26-4320-AAB2-4BBB7DA9284E}"/>
                </c:ext>
              </c:extLst>
            </c:dLbl>
            <c:dLbl>
              <c:idx val="3"/>
              <c:layout>
                <c:manualLayout>
                  <c:x val="5.2629384800965018E-2"/>
                  <c:y val="3.5963141922748299E-3"/>
                </c:manualLayout>
              </c:layout>
              <c:tx>
                <c:rich>
                  <a:bodyPr/>
                  <a:lstStyle/>
                  <a:p>
                    <a:r>
                      <a:rPr lang="en-US" altLang="ja-JP" baseline="0" dirty="0"/>
                      <a:t>
</a:t>
                    </a:r>
                    <a:fld id="{B35DD17E-83E2-496B-B13B-FABD43F14CE8}" type="PERCENTAGE">
                      <a:rPr lang="en-US" altLang="ja-JP" baseline="0"/>
                      <a:pPr/>
                      <a:t>[パーセンテージ]</a:t>
                    </a:fld>
                    <a:endParaRPr lang="en-US" altLang="ja-JP"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C26-4320-AAB2-4BBB7DA9284E}"/>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lang="ja-JP" sz="8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ＧＴ表!$C$221:$C$224</c:f>
              <c:strCache>
                <c:ptCount val="4"/>
                <c:pt idx="0">
                  <c:v>とても良い印象</c:v>
                </c:pt>
                <c:pt idx="1">
                  <c:v>良い印象</c:v>
                </c:pt>
                <c:pt idx="2">
                  <c:v>あまり良い印象ではない</c:v>
                </c:pt>
                <c:pt idx="3">
                  <c:v>良い印象ではない</c:v>
                </c:pt>
              </c:strCache>
            </c:strRef>
          </c:cat>
          <c:val>
            <c:numRef>
              <c:f>ＧＴ表!$D$221:$D$224</c:f>
              <c:numCache>
                <c:formatCode>0\ </c:formatCode>
                <c:ptCount val="4"/>
                <c:pt idx="0">
                  <c:v>232</c:v>
                </c:pt>
                <c:pt idx="1">
                  <c:v>382</c:v>
                </c:pt>
                <c:pt idx="2">
                  <c:v>160</c:v>
                </c:pt>
                <c:pt idx="3">
                  <c:v>43</c:v>
                </c:pt>
              </c:numCache>
            </c:numRef>
          </c:val>
          <c:extLst>
            <c:ext xmlns:c16="http://schemas.microsoft.com/office/drawing/2014/chart" uri="{C3380CC4-5D6E-409C-BE32-E72D297353CC}">
              <c16:uniqueId val="{00000008-BC26-4320-AAB2-4BBB7DA9284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3243036414335"/>
          <c:y val="0.14018514368460067"/>
          <c:w val="0.59301086724909435"/>
          <c:h val="0.71962971263079867"/>
        </c:manualLayout>
      </c:layout>
      <c:pieChart>
        <c:varyColors val="1"/>
        <c:ser>
          <c:idx val="0"/>
          <c:order val="0"/>
          <c:dPt>
            <c:idx val="0"/>
            <c:bubble3D val="0"/>
            <c:spPr>
              <a:solidFill>
                <a:srgbClr val="FF4343"/>
              </a:solidFill>
              <a:ln w="19050">
                <a:solidFill>
                  <a:schemeClr val="lt1"/>
                </a:solidFill>
              </a:ln>
              <a:effectLst/>
            </c:spPr>
            <c:extLst>
              <c:ext xmlns:c16="http://schemas.microsoft.com/office/drawing/2014/chart" uri="{C3380CC4-5D6E-409C-BE32-E72D297353CC}">
                <c16:uniqueId val="{00000001-77BE-4C46-AE0B-81F956EB32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BE-4C46-AE0B-81F956EB32ED}"/>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77BE-4C46-AE0B-81F956EB32ED}"/>
              </c:ext>
            </c:extLst>
          </c:dPt>
          <c:dPt>
            <c:idx val="3"/>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77BE-4C46-AE0B-81F956EB32ED}"/>
              </c:ext>
            </c:extLst>
          </c:dPt>
          <c:dLbls>
            <c:dLbl>
              <c:idx val="0"/>
              <c:layout>
                <c:manualLayout>
                  <c:x val="-4.2557549679343977E-2"/>
                  <c:y val="2.4402220122683959E-2"/>
                </c:manualLayout>
              </c:layout>
              <c:tx>
                <c:rich>
                  <a:bodyPr/>
                  <a:lstStyle/>
                  <a:p>
                    <a:fld id="{4E9A9E78-F529-4B53-989E-75847F52B8E2}" type="PERCENTAGE">
                      <a:rPr lang="en-US" altLang="ja-JP" baseline="0" smtClean="0"/>
                      <a:pPr/>
                      <a:t>[パーセンテージ]</a:t>
                    </a:fld>
                    <a:endParaRPr lang="ja-JP" altLang="en-US"/>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7BE-4C46-AE0B-81F956EB32ED}"/>
                </c:ext>
              </c:extLst>
            </c:dLbl>
            <c:dLbl>
              <c:idx val="1"/>
              <c:layout>
                <c:manualLayout>
                  <c:x val="-0.20825686391766288"/>
                  <c:y val="-2.1186923719845541E-2"/>
                </c:manualLayout>
              </c:layout>
              <c:tx>
                <c:rich>
                  <a:bodyPr/>
                  <a:lstStyle/>
                  <a:p>
                    <a:fld id="{A9D1B9E9-B276-4E1C-B3F6-3715929295EF}" type="PERCENTAGE">
                      <a:rPr lang="en-US" altLang="ja-JP" baseline="0" smtClean="0"/>
                      <a:pPr/>
                      <a:t>[パーセンテージ]</a:t>
                    </a:fld>
                    <a:endParaRPr lang="ja-JP" altLang="en-US"/>
                  </a:p>
                </c:rich>
              </c:tx>
              <c:dLblPos val="bestFit"/>
              <c:showLegendKey val="0"/>
              <c:showVal val="0"/>
              <c:showCatName val="1"/>
              <c:showSerName val="0"/>
              <c:showPercent val="1"/>
              <c:showBubbleSize val="0"/>
              <c:extLst>
                <c:ext xmlns:c15="http://schemas.microsoft.com/office/drawing/2012/chart" uri="{CE6537A1-D6FC-4f65-9D91-7224C49458BB}">
                  <c15:layout>
                    <c:manualLayout>
                      <c:w val="0.24726629376711914"/>
                      <c:h val="0.19878402626034342"/>
                    </c:manualLayout>
                  </c15:layout>
                  <c15:dlblFieldTable/>
                  <c15:showDataLabelsRange val="0"/>
                </c:ext>
                <c:ext xmlns:c16="http://schemas.microsoft.com/office/drawing/2014/chart" uri="{C3380CC4-5D6E-409C-BE32-E72D297353CC}">
                  <c16:uniqueId val="{00000003-77BE-4C46-AE0B-81F956EB32ED}"/>
                </c:ext>
              </c:extLst>
            </c:dLbl>
            <c:dLbl>
              <c:idx val="2"/>
              <c:layout>
                <c:manualLayout>
                  <c:x val="0.22393017282660746"/>
                  <c:y val="-0.2051183381444148"/>
                </c:manualLayout>
              </c:layout>
              <c:tx>
                <c:rich>
                  <a:bodyPr/>
                  <a:lstStyle/>
                  <a:p>
                    <a:fld id="{C4F4E81B-54A6-4843-B15E-F1CE18D43A17}" type="PERCENTAGE">
                      <a:rPr lang="en-US" altLang="ja-JP" baseline="0" smtClean="0"/>
                      <a:pPr/>
                      <a:t>[パーセンテージ]</a:t>
                    </a:fld>
                    <a:endParaRPr lang="ja-JP" altLang="en-US"/>
                  </a:p>
                </c:rich>
              </c:tx>
              <c:dLblPos val="bestFit"/>
              <c:showLegendKey val="0"/>
              <c:showVal val="0"/>
              <c:showCatName val="1"/>
              <c:showSerName val="0"/>
              <c:showPercent val="1"/>
              <c:showBubbleSize val="0"/>
              <c:extLst>
                <c:ext xmlns:c15="http://schemas.microsoft.com/office/drawing/2012/chart" uri="{CE6537A1-D6FC-4f65-9D91-7224C49458BB}">
                  <c15:layout>
                    <c:manualLayout>
                      <c:w val="0.24726629376711914"/>
                      <c:h val="0.19878402626034342"/>
                    </c:manualLayout>
                  </c15:layout>
                  <c15:dlblFieldTable/>
                  <c15:showDataLabelsRange val="0"/>
                </c:ext>
                <c:ext xmlns:c16="http://schemas.microsoft.com/office/drawing/2014/chart" uri="{C3380CC4-5D6E-409C-BE32-E72D297353CC}">
                  <c16:uniqueId val="{00000005-77BE-4C46-AE0B-81F956EB32ED}"/>
                </c:ext>
              </c:extLst>
            </c:dLbl>
            <c:dLbl>
              <c:idx val="3"/>
              <c:layout>
                <c:manualLayout>
                  <c:x val="0.16316774697616446"/>
                  <c:y val="0.16667908594828723"/>
                </c:manualLayout>
              </c:layout>
              <c:tx>
                <c:rich>
                  <a:bodyPr/>
                  <a:lstStyle/>
                  <a:p>
                    <a:fld id="{8B25A2D8-20F1-4956-A129-F207DC515832}" type="PERCENTAGE">
                      <a:rPr lang="en-US" altLang="ja-JP" baseline="0" smtClean="0"/>
                      <a:pPr/>
                      <a:t>[パーセンテージ]</a:t>
                    </a:fld>
                    <a:endParaRPr lang="ja-JP" altLang="en-US"/>
                  </a:p>
                </c:rich>
              </c:tx>
              <c:dLblPos val="bestFit"/>
              <c:showLegendKey val="0"/>
              <c:showVal val="0"/>
              <c:showCatName val="1"/>
              <c:showSerName val="0"/>
              <c:showPercent val="1"/>
              <c:showBubbleSize val="0"/>
              <c:extLst>
                <c:ext xmlns:c15="http://schemas.microsoft.com/office/drawing/2012/chart" uri="{CE6537A1-D6FC-4f65-9D91-7224C49458BB}">
                  <c15:layout>
                    <c:manualLayout>
                      <c:w val="0.27073466791760548"/>
                      <c:h val="0.17811117008978145"/>
                    </c:manualLayout>
                  </c15:layout>
                  <c15:dlblFieldTable/>
                  <c15:showDataLabelsRange val="0"/>
                </c:ext>
                <c:ext xmlns:c16="http://schemas.microsoft.com/office/drawing/2014/chart" uri="{C3380CC4-5D6E-409C-BE32-E72D297353CC}">
                  <c16:uniqueId val="{00000007-77BE-4C46-AE0B-81F956EB32ED}"/>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lang="ja-JP" sz="80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ＧＴ表!$C$229:$C$232</c:f>
              <c:strCache>
                <c:ptCount val="4"/>
                <c:pt idx="0">
                  <c:v>とても良い印象</c:v>
                </c:pt>
                <c:pt idx="1">
                  <c:v>良い印象</c:v>
                </c:pt>
                <c:pt idx="2">
                  <c:v>あまり良い印象ではない</c:v>
                </c:pt>
                <c:pt idx="3">
                  <c:v>良い印象ではない</c:v>
                </c:pt>
              </c:strCache>
            </c:strRef>
          </c:cat>
          <c:val>
            <c:numRef>
              <c:f>ＧＴ表!$D$229:$D$232</c:f>
              <c:numCache>
                <c:formatCode>0\ </c:formatCode>
                <c:ptCount val="4"/>
                <c:pt idx="0">
                  <c:v>91</c:v>
                </c:pt>
                <c:pt idx="1">
                  <c:v>456</c:v>
                </c:pt>
                <c:pt idx="2">
                  <c:v>405</c:v>
                </c:pt>
                <c:pt idx="3">
                  <c:v>231</c:v>
                </c:pt>
              </c:numCache>
            </c:numRef>
          </c:val>
          <c:extLst>
            <c:ext xmlns:c16="http://schemas.microsoft.com/office/drawing/2014/chart" uri="{C3380CC4-5D6E-409C-BE32-E72D297353CC}">
              <c16:uniqueId val="{00000008-77BE-4C46-AE0B-81F956EB32E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3243036414335"/>
          <c:y val="0.14018514368460067"/>
          <c:w val="0.59301086724909435"/>
          <c:h val="0.71962971263079867"/>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2"/>
          <c:dPt>
            <c:idx val="0"/>
            <c:bubble3D val="0"/>
            <c:explosion val="0"/>
            <c:spPr>
              <a:solidFill>
                <a:srgbClr val="FF4343"/>
              </a:solidFill>
              <a:ln w="19050">
                <a:solidFill>
                  <a:schemeClr val="lt1"/>
                </a:solidFill>
              </a:ln>
              <a:effectLst/>
            </c:spPr>
            <c:extLst>
              <c:ext xmlns:c16="http://schemas.microsoft.com/office/drawing/2014/chart" uri="{C3380CC4-5D6E-409C-BE32-E72D297353CC}">
                <c16:uniqueId val="{00000001-810C-4D8C-8560-560D1D8CA3EA}"/>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810C-4D8C-8560-560D1D8CA3EA}"/>
              </c:ext>
            </c:extLst>
          </c:dPt>
          <c:dPt>
            <c:idx val="2"/>
            <c:bubble3D val="0"/>
            <c:explosion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810C-4D8C-8560-560D1D8CA3EA}"/>
              </c:ext>
            </c:extLst>
          </c:dPt>
          <c:dPt>
            <c:idx val="3"/>
            <c:bubble3D val="0"/>
            <c:explosion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810C-4D8C-8560-560D1D8CA3EA}"/>
              </c:ext>
            </c:extLst>
          </c:dPt>
          <c:dLbls>
            <c:dLbl>
              <c:idx val="0"/>
              <c:layout>
                <c:manualLayout>
                  <c:x val="-0.20718159145018489"/>
                  <c:y val="0.1158336373586282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10C-4D8C-8560-560D1D8CA3EA}"/>
                </c:ext>
              </c:extLst>
            </c:dLbl>
            <c:dLbl>
              <c:idx val="1"/>
              <c:layout>
                <c:manualLayout>
                  <c:x val="0.1645265579163232"/>
                  <c:y val="-0.2239450322266811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10C-4D8C-8560-560D1D8CA3EA}"/>
                </c:ext>
              </c:extLst>
            </c:dLbl>
            <c:dLbl>
              <c:idx val="2"/>
              <c:layout>
                <c:manualLayout>
                  <c:x val="0.10359079572509239"/>
                  <c:y val="0.1158336373586282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10C-4D8C-8560-560D1D8CA3EA}"/>
                </c:ext>
              </c:extLst>
            </c:dLbl>
            <c:dLbl>
              <c:idx val="3"/>
              <c:layout>
                <c:manualLayout>
                  <c:x val="0"/>
                  <c:y val="1.447702598569168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10C-4D8C-8560-560D1D8CA3EA}"/>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lang="ja-JP" sz="800" b="1"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ＧＴ表!$C$246:$C$249</c:f>
              <c:strCache>
                <c:ptCount val="4"/>
                <c:pt idx="0">
                  <c:v>とても良い印象</c:v>
                </c:pt>
                <c:pt idx="1">
                  <c:v>良い印象</c:v>
                </c:pt>
                <c:pt idx="2">
                  <c:v>あまり良い印象ではない</c:v>
                </c:pt>
                <c:pt idx="3">
                  <c:v>良い印象ではない</c:v>
                </c:pt>
              </c:strCache>
            </c:strRef>
          </c:cat>
          <c:val>
            <c:numRef>
              <c:f>ＧＴ表!$D$246:$D$249</c:f>
              <c:numCache>
                <c:formatCode>0\ </c:formatCode>
                <c:ptCount val="4"/>
                <c:pt idx="0">
                  <c:v>283</c:v>
                </c:pt>
                <c:pt idx="1">
                  <c:v>410</c:v>
                </c:pt>
                <c:pt idx="2">
                  <c:v>95</c:v>
                </c:pt>
                <c:pt idx="3">
                  <c:v>29</c:v>
                </c:pt>
              </c:numCache>
            </c:numRef>
          </c:val>
          <c:extLst>
            <c:ext xmlns:c16="http://schemas.microsoft.com/office/drawing/2014/chart" uri="{C3380CC4-5D6E-409C-BE32-E72D297353CC}">
              <c16:uniqueId val="{00000008-810C-4D8C-8560-560D1D8CA3E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29280171520078"/>
          <c:y val="9.5654863999122833E-2"/>
          <c:w val="0.56342757820530343"/>
          <c:h val="0.83355654237447419"/>
        </c:manualLayout>
      </c:layout>
      <c:pieChart>
        <c:varyColors val="1"/>
        <c:ser>
          <c:idx val="0"/>
          <c:order val="0"/>
          <c:explosion val="2"/>
          <c:dPt>
            <c:idx val="0"/>
            <c:bubble3D val="0"/>
            <c:explosion val="0"/>
            <c:spPr>
              <a:solidFill>
                <a:srgbClr val="FF4343"/>
              </a:solidFill>
              <a:ln w="19050">
                <a:solidFill>
                  <a:schemeClr val="lt1"/>
                </a:solidFill>
              </a:ln>
              <a:effectLst/>
            </c:spPr>
            <c:extLst>
              <c:ext xmlns:c16="http://schemas.microsoft.com/office/drawing/2014/chart" uri="{C3380CC4-5D6E-409C-BE32-E72D297353CC}">
                <c16:uniqueId val="{00000001-9DE9-46E3-8787-0736EF37B459}"/>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9DE9-46E3-8787-0736EF37B459}"/>
              </c:ext>
            </c:extLst>
          </c:dPt>
          <c:dPt>
            <c:idx val="2"/>
            <c:bubble3D val="0"/>
            <c:explosion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9DE9-46E3-8787-0736EF37B459}"/>
              </c:ext>
            </c:extLst>
          </c:dPt>
          <c:dPt>
            <c:idx val="3"/>
            <c:bubble3D val="0"/>
            <c:explosion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9DE9-46E3-8787-0736EF37B459}"/>
              </c:ext>
            </c:extLst>
          </c:dPt>
          <c:dLbls>
            <c:dLbl>
              <c:idx val="0"/>
              <c:layout>
                <c:manualLayout>
                  <c:x val="-0.10645009021567954"/>
                  <c:y val="0"/>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DE9-46E3-8787-0736EF37B459}"/>
                </c:ext>
              </c:extLst>
            </c:dLbl>
            <c:dLbl>
              <c:idx val="1"/>
              <c:layout>
                <c:manualLayout>
                  <c:x val="-0.22410545308564103"/>
                  <c:y val="-0.1243313518635996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DE9-46E3-8787-0736EF37B459}"/>
                </c:ext>
              </c:extLst>
            </c:dLbl>
            <c:dLbl>
              <c:idx val="2"/>
              <c:layout>
                <c:manualLayout>
                  <c:x val="0.19048963512279479"/>
                  <c:y val="-9.11763246999731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DE9-46E3-8787-0736EF37B459}"/>
                </c:ext>
              </c:extLst>
            </c:dLbl>
            <c:dLbl>
              <c:idx val="3"/>
              <c:layout>
                <c:manualLayout>
                  <c:x val="0.11205272654282046"/>
                  <c:y val="0.124331351863599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DE9-46E3-8787-0736EF37B459}"/>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lang="ja-JP" sz="800" b="1"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ＧＴ表!$C$254:$C$257</c:f>
              <c:strCache>
                <c:ptCount val="4"/>
                <c:pt idx="0">
                  <c:v>とても良い印象</c:v>
                </c:pt>
                <c:pt idx="1">
                  <c:v>良い印象</c:v>
                </c:pt>
                <c:pt idx="2">
                  <c:v>あまり良い印象ではない</c:v>
                </c:pt>
                <c:pt idx="3">
                  <c:v>良い印象ではない</c:v>
                </c:pt>
              </c:strCache>
            </c:strRef>
          </c:cat>
          <c:val>
            <c:numRef>
              <c:f>ＧＴ表!$D$254:$D$257</c:f>
              <c:numCache>
                <c:formatCode>0\ </c:formatCode>
                <c:ptCount val="4"/>
                <c:pt idx="0">
                  <c:v>122</c:v>
                </c:pt>
                <c:pt idx="1">
                  <c:v>525</c:v>
                </c:pt>
                <c:pt idx="2">
                  <c:v>337</c:v>
                </c:pt>
                <c:pt idx="3">
                  <c:v>199</c:v>
                </c:pt>
              </c:numCache>
            </c:numRef>
          </c:val>
          <c:extLst>
            <c:ext xmlns:c16="http://schemas.microsoft.com/office/drawing/2014/chart" uri="{C3380CC4-5D6E-409C-BE32-E72D297353CC}">
              <c16:uniqueId val="{00000008-9DE9-46E3-8787-0736EF37B45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Z UDPゴシック" panose="020B0400000000000000" pitchFamily="50" charset="-128"/>
          <a:ea typeface="BIZ UDPゴシック" panose="020B0400000000000000"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0.3035</cdr:x>
      <cdr:y>0.13439</cdr:y>
    </cdr:from>
    <cdr:to>
      <cdr:x>0.6995</cdr:x>
      <cdr:y>0.85872</cdr:y>
    </cdr:to>
    <cdr:sp macro="" textlink="">
      <cdr:nvSpPr>
        <cdr:cNvPr id="2" name="部分円 1">
          <a:extLst xmlns:a="http://schemas.openxmlformats.org/drawingml/2006/main">
            <a:ext uri="{FF2B5EF4-FFF2-40B4-BE49-F238E27FC236}">
              <a16:creationId xmlns:a16="http://schemas.microsoft.com/office/drawing/2014/main" id="{0F0EEDE7-1C81-49CD-9819-CD3B3DB856DA}"/>
            </a:ext>
          </a:extLst>
        </cdr:cNvPr>
        <cdr:cNvSpPr/>
      </cdr:nvSpPr>
      <cdr:spPr>
        <a:xfrm xmlns:a="http://schemas.openxmlformats.org/drawingml/2006/main">
          <a:off x="1173486" y="280534"/>
          <a:ext cx="1531162" cy="1512000"/>
        </a:xfrm>
        <a:prstGeom xmlns:a="http://schemas.openxmlformats.org/drawingml/2006/main" prst="pie">
          <a:avLst>
            <a:gd name="adj1" fmla="val 16261144"/>
            <a:gd name="adj2" fmla="val 7162642"/>
          </a:avLst>
        </a:prstGeom>
        <a:noFill xmlns:a="http://schemas.openxmlformats.org/drawingml/2006/main"/>
        <a:ln xmlns:a="http://schemas.openxmlformats.org/drawingml/2006/main" w="38100" cap="flat">
          <a:solidFill>
            <a:schemeClr val="tx1">
              <a:lumMod val="75000"/>
              <a:lumOff val="25000"/>
            </a:schemeClr>
          </a:solidFill>
          <a:prstDash val="sysDash"/>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fromWordArt="0" anchor="ctr"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0.23251</cdr:x>
      <cdr:y>0.69874</cdr:y>
    </cdr:from>
    <cdr:to>
      <cdr:x>0.48057</cdr:x>
      <cdr:y>0.80356</cdr:y>
    </cdr:to>
    <cdr:sp macro="" textlink="">
      <cdr:nvSpPr>
        <cdr:cNvPr id="5" name="正方形/長方形 4">
          <a:extLst xmlns:a="http://schemas.openxmlformats.org/drawingml/2006/main">
            <a:ext uri="{FF2B5EF4-FFF2-40B4-BE49-F238E27FC236}">
              <a16:creationId xmlns:a16="http://schemas.microsoft.com/office/drawing/2014/main" id="{A065007B-606B-4573-916D-3D2C060D6792}"/>
            </a:ext>
          </a:extLst>
        </cdr:cNvPr>
        <cdr:cNvSpPr/>
      </cdr:nvSpPr>
      <cdr:spPr>
        <a:xfrm xmlns:a="http://schemas.openxmlformats.org/drawingml/2006/main">
          <a:off x="1238642" y="1199896"/>
          <a:ext cx="1321455" cy="180000"/>
        </a:xfrm>
        <a:prstGeom xmlns:a="http://schemas.openxmlformats.org/drawingml/2006/main" prst="rect">
          <a:avLst/>
        </a:prstGeom>
        <a:solidFill xmlns:a="http://schemas.openxmlformats.org/drawingml/2006/main">
          <a:schemeClr val="bg1"/>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r" defTabSz="914400" rtl="0" fontAlgn="auto" latinLnBrk="0" hangingPunct="0">
            <a:lnSpc>
              <a:spcPct val="100000"/>
            </a:lnSpc>
            <a:spcBef>
              <a:spcPts val="0"/>
            </a:spcBef>
            <a:spcAft>
              <a:spcPts val="0"/>
            </a:spcAft>
            <a:buClrTx/>
            <a:buSzTx/>
            <a:buFontTx/>
            <a:buNone/>
            <a:tabLst/>
          </a:pPr>
          <a:r>
            <a:rPr lang="ja-JP" altLang="en-US" b="1" dirty="0">
              <a:solidFill>
                <a:srgbClr val="FF0000"/>
              </a:solidFill>
              <a:latin typeface="BIZ UDPゴシック" panose="020B0400000000000000" pitchFamily="50" charset="-128"/>
              <a:ea typeface="BIZ UDPゴシック" panose="020B0400000000000000" pitchFamily="50" charset="-128"/>
              <a:sym typeface="Calibri"/>
            </a:rPr>
            <a:t>⑦来場者数・黒字</a:t>
          </a:r>
          <a:endParaRPr kumimoji="0" lang="ja-JP" altLang="en-US" sz="11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0.02521</cdr:x>
      <cdr:y>0.21755</cdr:y>
    </cdr:from>
    <cdr:to>
      <cdr:x>0.42709</cdr:x>
      <cdr:y>0.32286</cdr:y>
    </cdr:to>
    <cdr:sp macro="" textlink="">
      <cdr:nvSpPr>
        <cdr:cNvPr id="4" name="正方形/長方形 3">
          <a:extLst xmlns:a="http://schemas.openxmlformats.org/drawingml/2006/main">
            <a:ext uri="{FF2B5EF4-FFF2-40B4-BE49-F238E27FC236}">
              <a16:creationId xmlns:a16="http://schemas.microsoft.com/office/drawing/2014/main" id="{368F2C4F-B1DD-4BA8-BCBD-2048E9D594B6}"/>
            </a:ext>
          </a:extLst>
        </cdr:cNvPr>
        <cdr:cNvSpPr/>
      </cdr:nvSpPr>
      <cdr:spPr>
        <a:xfrm xmlns:a="http://schemas.openxmlformats.org/drawingml/2006/main">
          <a:off x="74594" y="524580"/>
          <a:ext cx="1189118" cy="253914"/>
        </a:xfrm>
        <a:prstGeom xmlns:a="http://schemas.openxmlformats.org/drawingml/2006/main" prst="rect">
          <a:avLst/>
        </a:prstGeom>
        <a:solidFill xmlns:a="http://schemas.openxmlformats.org/drawingml/2006/main">
          <a:schemeClr val="bg1"/>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anchor="ctr">
          <a:spAutoFit/>
        </a:bodyPr>
        <a:lstStyle xmlns:a="http://schemas.openxmlformats.org/drawingml/2006/main">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xmlns:a="http://schemas.openxmlformats.org/drawingml/2006/main">
          <a:pPr marL="0" marR="0" indent="0" algn="r" defTabSz="914400" rtl="0" fontAlgn="auto" latinLnBrk="0" hangingPunct="0">
            <a:lnSpc>
              <a:spcPct val="100000"/>
            </a:lnSpc>
            <a:spcBef>
              <a:spcPts val="0"/>
            </a:spcBef>
            <a:spcAft>
              <a:spcPts val="0"/>
            </a:spcAft>
            <a:buClrTx/>
            <a:buSzTx/>
            <a:buFontTx/>
            <a:buNone/>
            <a:tabLst/>
          </a:pPr>
          <a:r>
            <a:rPr lang="ja-JP" altLang="en-US" sz="1050" b="1" spc="-50" dirty="0">
              <a:solidFill>
                <a:srgbClr val="FF0000"/>
              </a:solidFill>
              <a:latin typeface="BIZ UDPゴシック" panose="020B0400000000000000" pitchFamily="50" charset="-128"/>
              <a:ea typeface="BIZ UDPゴシック" panose="020B0400000000000000" pitchFamily="50" charset="-128"/>
            </a:rPr>
            <a:t>②次世代モビリティ</a:t>
          </a:r>
          <a:endParaRPr kumimoji="0" lang="ja-JP" altLang="en-US" sz="1050" b="1" i="0" u="none" strike="noStrike" cap="none" spc="-50" normalizeH="0" dirty="0">
            <a:ln>
              <a:noFill/>
            </a:ln>
            <a:solidFill>
              <a:srgbClr val="FF0000"/>
            </a:solidFill>
            <a:effectLst/>
            <a:uFillTx/>
            <a:latin typeface="BIZ UDPゴシック" panose="020B0400000000000000" pitchFamily="50" charset="-128"/>
            <a:ea typeface="BIZ UDPゴシック" panose="020B0400000000000000" pitchFamily="50" charset="-128"/>
            <a:sym typeface="Calibri"/>
          </a:endParaRPr>
        </a:p>
      </cdr:txBody>
    </cdr:sp>
  </cdr:relSizeAnchor>
  <cdr:relSizeAnchor xmlns:cdr="http://schemas.openxmlformats.org/drawingml/2006/chartDrawing">
    <cdr:from>
      <cdr:x>0.02347</cdr:x>
      <cdr:y>0.32202</cdr:y>
    </cdr:from>
    <cdr:to>
      <cdr:x>0.42535</cdr:x>
      <cdr:y>0.42733</cdr:y>
    </cdr:to>
    <cdr:sp macro="" textlink="">
      <cdr:nvSpPr>
        <cdr:cNvPr id="5" name="正方形/長方形 4">
          <a:extLst xmlns:a="http://schemas.openxmlformats.org/drawingml/2006/main">
            <a:ext uri="{FF2B5EF4-FFF2-40B4-BE49-F238E27FC236}">
              <a16:creationId xmlns:a16="http://schemas.microsoft.com/office/drawing/2014/main" id="{4BB6CB96-D7D6-460F-8E85-BB35B5F08400}"/>
            </a:ext>
          </a:extLst>
        </cdr:cNvPr>
        <cdr:cNvSpPr/>
      </cdr:nvSpPr>
      <cdr:spPr>
        <a:xfrm xmlns:a="http://schemas.openxmlformats.org/drawingml/2006/main">
          <a:off x="69453" y="776486"/>
          <a:ext cx="1189118" cy="253914"/>
        </a:xfrm>
        <a:prstGeom xmlns:a="http://schemas.openxmlformats.org/drawingml/2006/main" prst="rect">
          <a:avLst/>
        </a:prstGeom>
        <a:solidFill xmlns:a="http://schemas.openxmlformats.org/drawingml/2006/main">
          <a:schemeClr val="bg1"/>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r" defTabSz="914400" rtl="0" fontAlgn="auto" latinLnBrk="0" hangingPunct="0">
            <a:lnSpc>
              <a:spcPct val="100000"/>
            </a:lnSpc>
            <a:spcBef>
              <a:spcPts val="0"/>
            </a:spcBef>
            <a:spcAft>
              <a:spcPts val="0"/>
            </a:spcAft>
            <a:buClrTx/>
            <a:buSzTx/>
            <a:buFontTx/>
            <a:buNone/>
            <a:tabLst/>
          </a:pPr>
          <a:r>
            <a:rPr lang="ja-JP" altLang="en-US" sz="1050" b="1" spc="-50" dirty="0">
              <a:solidFill>
                <a:srgbClr val="FF0000"/>
              </a:solidFill>
              <a:latin typeface="BIZ UDPゴシック" panose="020B0400000000000000" pitchFamily="50" charset="-128"/>
              <a:ea typeface="BIZ UDPゴシック" panose="020B0400000000000000" pitchFamily="50" charset="-128"/>
            </a:rPr>
            <a:t>③</a:t>
          </a:r>
          <a:r>
            <a:rPr lang="en-US" altLang="ja-JP" sz="1050" b="1" spc="-50" dirty="0">
              <a:solidFill>
                <a:srgbClr val="FF0000"/>
              </a:solidFill>
              <a:latin typeface="BIZ UDPゴシック" panose="020B0400000000000000" pitchFamily="50" charset="-128"/>
              <a:ea typeface="BIZ UDPゴシック" panose="020B0400000000000000" pitchFamily="50" charset="-128"/>
            </a:rPr>
            <a:t>CN</a:t>
          </a:r>
          <a:r>
            <a:rPr lang="ja-JP" altLang="en-US" sz="1050" b="1" spc="-50" dirty="0">
              <a:solidFill>
                <a:srgbClr val="FF0000"/>
              </a:solidFill>
              <a:latin typeface="BIZ UDPゴシック" panose="020B0400000000000000" pitchFamily="50" charset="-128"/>
              <a:ea typeface="BIZ UDPゴシック" panose="020B0400000000000000" pitchFamily="50" charset="-128"/>
            </a:rPr>
            <a:t>関連技術</a:t>
          </a:r>
          <a:endParaRPr kumimoji="0" lang="ja-JP" altLang="en-US" sz="1050" b="1" i="0" u="none" strike="noStrike" cap="none" spc="-50" normalizeH="0" dirty="0">
            <a:ln>
              <a:noFill/>
            </a:ln>
            <a:solidFill>
              <a:srgbClr val="FF0000"/>
            </a:solidFill>
            <a:effectLst/>
            <a:uFillTx/>
            <a:latin typeface="BIZ UDPゴシック" panose="020B0400000000000000" pitchFamily="50" charset="-128"/>
            <a:ea typeface="BIZ UDPゴシック" panose="020B0400000000000000" pitchFamily="50" charset="-128"/>
            <a:sym typeface="Calibri"/>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0.04928</cdr:x>
      <cdr:y>0.11913</cdr:y>
    </cdr:from>
    <cdr:to>
      <cdr:x>0.41502</cdr:x>
      <cdr:y>0.22444</cdr:y>
    </cdr:to>
    <cdr:sp macro="" textlink="">
      <cdr:nvSpPr>
        <cdr:cNvPr id="4" name="正方形/長方形 3">
          <a:extLst xmlns:a="http://schemas.openxmlformats.org/drawingml/2006/main">
            <a:ext uri="{FF2B5EF4-FFF2-40B4-BE49-F238E27FC236}">
              <a16:creationId xmlns:a16="http://schemas.microsoft.com/office/drawing/2014/main" id="{368F2C4F-B1DD-4BA8-BCBD-2048E9D594B6}"/>
            </a:ext>
          </a:extLst>
        </cdr:cNvPr>
        <cdr:cNvSpPr/>
      </cdr:nvSpPr>
      <cdr:spPr>
        <a:xfrm xmlns:a="http://schemas.openxmlformats.org/drawingml/2006/main">
          <a:off x="145811" y="287258"/>
          <a:ext cx="1082194" cy="253914"/>
        </a:xfrm>
        <a:prstGeom xmlns:a="http://schemas.openxmlformats.org/drawingml/2006/main" prst="rect">
          <a:avLst/>
        </a:prstGeom>
        <a:solidFill xmlns:a="http://schemas.openxmlformats.org/drawingml/2006/main">
          <a:schemeClr val="bg1"/>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anchor="ctr">
          <a:spAutoFit/>
        </a:bodyPr>
        <a:lstStyle xmlns:a="http://schemas.openxmlformats.org/drawingml/2006/main">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xmlns:a="http://schemas.openxmlformats.org/drawingml/2006/main">
          <a:pPr marL="0" marR="0" indent="0" algn="r" defTabSz="914400" rtl="0" fontAlgn="auto" latinLnBrk="0" hangingPunct="0">
            <a:lnSpc>
              <a:spcPct val="100000"/>
            </a:lnSpc>
            <a:spcBef>
              <a:spcPts val="0"/>
            </a:spcBef>
            <a:spcAft>
              <a:spcPts val="0"/>
            </a:spcAft>
            <a:buClrTx/>
            <a:buSzTx/>
            <a:buFontTx/>
            <a:buNone/>
            <a:tabLst/>
          </a:pPr>
          <a:r>
            <a:rPr kumimoji="0" lang="ja-JP" altLang="en-US" sz="1050" b="1" i="0" u="none" strike="noStrike" cap="none" spc="-50" normalizeH="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①再生医療技術</a:t>
          </a:r>
        </a:p>
      </cdr:txBody>
    </cdr:sp>
  </cdr:relSizeAnchor>
  <cdr:relSizeAnchor xmlns:cdr="http://schemas.openxmlformats.org/drawingml/2006/chartDrawing">
    <cdr:from>
      <cdr:x>0.0116</cdr:x>
      <cdr:y>0.22233</cdr:y>
    </cdr:from>
    <cdr:to>
      <cdr:x>0.41347</cdr:x>
      <cdr:y>0.32763</cdr:y>
    </cdr:to>
    <cdr:sp macro="" textlink="">
      <cdr:nvSpPr>
        <cdr:cNvPr id="5" name="正方形/長方形 4">
          <a:extLst xmlns:a="http://schemas.openxmlformats.org/drawingml/2006/main">
            <a:ext uri="{FF2B5EF4-FFF2-40B4-BE49-F238E27FC236}">
              <a16:creationId xmlns:a16="http://schemas.microsoft.com/office/drawing/2014/main" id="{768F0789-F6B6-4BA5-9968-F7F2F57B795B}"/>
            </a:ext>
          </a:extLst>
        </cdr:cNvPr>
        <cdr:cNvSpPr/>
      </cdr:nvSpPr>
      <cdr:spPr>
        <a:xfrm xmlns:a="http://schemas.openxmlformats.org/drawingml/2006/main">
          <a:off x="34319" y="536092"/>
          <a:ext cx="1189118" cy="253914"/>
        </a:xfrm>
        <a:prstGeom xmlns:a="http://schemas.openxmlformats.org/drawingml/2006/main" prst="rect">
          <a:avLst/>
        </a:prstGeom>
        <a:solidFill xmlns:a="http://schemas.openxmlformats.org/drawingml/2006/main">
          <a:schemeClr val="bg1"/>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r" defTabSz="914400" rtl="0" fontAlgn="auto" latinLnBrk="0" hangingPunct="0">
            <a:lnSpc>
              <a:spcPct val="100000"/>
            </a:lnSpc>
            <a:spcBef>
              <a:spcPts val="0"/>
            </a:spcBef>
            <a:spcAft>
              <a:spcPts val="0"/>
            </a:spcAft>
            <a:buClrTx/>
            <a:buSzTx/>
            <a:buFontTx/>
            <a:buNone/>
            <a:tabLst/>
          </a:pPr>
          <a:r>
            <a:rPr lang="ja-JP" altLang="en-US" sz="1050" b="1" spc="-50" dirty="0">
              <a:solidFill>
                <a:srgbClr val="FF0000"/>
              </a:solidFill>
              <a:latin typeface="BIZ UDPゴシック" panose="020B0400000000000000" pitchFamily="50" charset="-128"/>
              <a:ea typeface="BIZ UDPゴシック" panose="020B0400000000000000" pitchFamily="50" charset="-128"/>
            </a:rPr>
            <a:t>②次世代モビリティ</a:t>
          </a:r>
          <a:endParaRPr kumimoji="0" lang="ja-JP" altLang="en-US" sz="1050" b="1" i="0" u="none" strike="noStrike" cap="none" spc="-50" normalizeH="0" dirty="0">
            <a:ln>
              <a:noFill/>
            </a:ln>
            <a:solidFill>
              <a:srgbClr val="FF0000"/>
            </a:solidFill>
            <a:effectLst/>
            <a:uFillTx/>
            <a:latin typeface="BIZ UDPゴシック" panose="020B0400000000000000" pitchFamily="50" charset="-128"/>
            <a:ea typeface="BIZ UDPゴシック" panose="020B0400000000000000" pitchFamily="50" charset="-128"/>
            <a:sym typeface="Calibri"/>
          </a:endParaRPr>
        </a:p>
      </cdr:txBody>
    </cdr:sp>
  </cdr:relSizeAnchor>
  <cdr:relSizeAnchor xmlns:cdr="http://schemas.openxmlformats.org/drawingml/2006/chartDrawing">
    <cdr:from>
      <cdr:x>0.00988</cdr:x>
      <cdr:y>0.32313</cdr:y>
    </cdr:from>
    <cdr:to>
      <cdr:x>0.41176</cdr:x>
      <cdr:y>0.42844</cdr:y>
    </cdr:to>
    <cdr:sp macro="" textlink="">
      <cdr:nvSpPr>
        <cdr:cNvPr id="6" name="正方形/長方形 5">
          <a:extLst xmlns:a="http://schemas.openxmlformats.org/drawingml/2006/main">
            <a:ext uri="{FF2B5EF4-FFF2-40B4-BE49-F238E27FC236}">
              <a16:creationId xmlns:a16="http://schemas.microsoft.com/office/drawing/2014/main" id="{2815F26F-6166-4F30-888F-766D63ED2FAC}"/>
            </a:ext>
          </a:extLst>
        </cdr:cNvPr>
        <cdr:cNvSpPr/>
      </cdr:nvSpPr>
      <cdr:spPr>
        <a:xfrm xmlns:a="http://schemas.openxmlformats.org/drawingml/2006/main">
          <a:off x="29239" y="779161"/>
          <a:ext cx="1189118" cy="253914"/>
        </a:xfrm>
        <a:prstGeom xmlns:a="http://schemas.openxmlformats.org/drawingml/2006/main" prst="rect">
          <a:avLst/>
        </a:prstGeom>
        <a:solidFill xmlns:a="http://schemas.openxmlformats.org/drawingml/2006/main">
          <a:schemeClr val="bg1"/>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r" defTabSz="914400" rtl="0" fontAlgn="auto" latinLnBrk="0" hangingPunct="0">
            <a:lnSpc>
              <a:spcPct val="100000"/>
            </a:lnSpc>
            <a:spcBef>
              <a:spcPts val="0"/>
            </a:spcBef>
            <a:spcAft>
              <a:spcPts val="0"/>
            </a:spcAft>
            <a:buClrTx/>
            <a:buSzTx/>
            <a:buFontTx/>
            <a:buNone/>
            <a:tabLst/>
          </a:pPr>
          <a:r>
            <a:rPr lang="ja-JP" altLang="en-US" sz="1050" b="1" spc="-50" dirty="0">
              <a:solidFill>
                <a:srgbClr val="FF0000"/>
              </a:solidFill>
              <a:latin typeface="BIZ UDPゴシック" panose="020B0400000000000000" pitchFamily="50" charset="-128"/>
              <a:ea typeface="BIZ UDPゴシック" panose="020B0400000000000000" pitchFamily="50" charset="-128"/>
            </a:rPr>
            <a:t>③</a:t>
          </a:r>
          <a:r>
            <a:rPr lang="en-US" altLang="ja-JP" sz="1050" b="1" spc="-50" dirty="0">
              <a:solidFill>
                <a:srgbClr val="FF0000"/>
              </a:solidFill>
              <a:latin typeface="BIZ UDPゴシック" panose="020B0400000000000000" pitchFamily="50" charset="-128"/>
              <a:ea typeface="BIZ UDPゴシック" panose="020B0400000000000000" pitchFamily="50" charset="-128"/>
            </a:rPr>
            <a:t>CN</a:t>
          </a:r>
          <a:r>
            <a:rPr lang="ja-JP" altLang="en-US" sz="1050" b="1" spc="-50" dirty="0">
              <a:solidFill>
                <a:srgbClr val="FF0000"/>
              </a:solidFill>
              <a:latin typeface="BIZ UDPゴシック" panose="020B0400000000000000" pitchFamily="50" charset="-128"/>
              <a:ea typeface="BIZ UDPゴシック" panose="020B0400000000000000" pitchFamily="50" charset="-128"/>
            </a:rPr>
            <a:t>関連技術</a:t>
          </a:r>
          <a:endParaRPr kumimoji="0" lang="ja-JP" altLang="en-US" sz="1050" b="1" i="0" u="none" strike="noStrike" cap="none" spc="-50" normalizeH="0" dirty="0">
            <a:ln>
              <a:noFill/>
            </a:ln>
            <a:solidFill>
              <a:srgbClr val="FF0000"/>
            </a:solidFill>
            <a:effectLst/>
            <a:uFillTx/>
            <a:latin typeface="BIZ UDPゴシック" panose="020B0400000000000000" pitchFamily="50" charset="-128"/>
            <a:ea typeface="BIZ UDPゴシック" panose="020B0400000000000000" pitchFamily="50" charset="-128"/>
            <a:sym typeface="Calibri"/>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0.29799</cdr:x>
      <cdr:y>0.19442</cdr:y>
    </cdr:from>
    <cdr:to>
      <cdr:x>0.48869</cdr:x>
      <cdr:y>0.30824</cdr:y>
    </cdr:to>
    <cdr:sp macro="" textlink="">
      <cdr:nvSpPr>
        <cdr:cNvPr id="2" name="正方形/長方形 1">
          <a:extLst xmlns:a="http://schemas.openxmlformats.org/drawingml/2006/main">
            <a:ext uri="{FF2B5EF4-FFF2-40B4-BE49-F238E27FC236}">
              <a16:creationId xmlns:a16="http://schemas.microsoft.com/office/drawing/2014/main" id="{59FC032D-A2DC-4983-B665-7152FC72DB2B}"/>
            </a:ext>
          </a:extLst>
        </cdr:cNvPr>
        <cdr:cNvSpPr/>
      </cdr:nvSpPr>
      <cdr:spPr>
        <a:xfrm xmlns:a="http://schemas.openxmlformats.org/drawingml/2006/main">
          <a:off x="1290083" y="446859"/>
          <a:ext cx="825608" cy="261608"/>
        </a:xfrm>
        <a:prstGeom xmlns:a="http://schemas.openxmlformats.org/drawingml/2006/main" prst="rect">
          <a:avLst/>
        </a:prstGeom>
        <a:solidFill xmlns:a="http://schemas.openxmlformats.org/drawingml/2006/main">
          <a:schemeClr val="bg1"/>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anchor="ctr">
          <a:spAutoFit/>
        </a:bodyPr>
        <a:lstStyle xmlns:a="http://schemas.openxmlformats.org/drawingml/2006/main">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xmlns:a="http://schemas.openxmlformats.org/drawingml/2006/main">
          <a:pPr marL="0" marR="0" indent="0" algn="l" defTabSz="914400" rtl="0" fontAlgn="auto" latinLnBrk="0" hangingPunct="0">
            <a:lnSpc>
              <a:spcPct val="100000"/>
            </a:lnSpc>
            <a:spcBef>
              <a:spcPts val="0"/>
            </a:spcBef>
            <a:spcAft>
              <a:spcPts val="0"/>
            </a:spcAft>
            <a:buClrTx/>
            <a:buSzTx/>
            <a:buFontTx/>
            <a:buNone/>
            <a:tabLst/>
          </a:pPr>
          <a:r>
            <a:rPr lang="ja-JP" altLang="en-US" sz="1100" b="1" dirty="0">
              <a:solidFill>
                <a:srgbClr val="FF0000"/>
              </a:solidFill>
              <a:latin typeface="BIZ UDPゴシック" panose="020B0400000000000000" pitchFamily="50" charset="-128"/>
              <a:ea typeface="BIZ UDPゴシック" panose="020B0400000000000000" pitchFamily="50" charset="-128"/>
            </a:rPr>
            <a:t>②未来社会</a:t>
          </a:r>
          <a:endParaRPr kumimoji="0" lang="ja-JP" altLang="en-US" sz="11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0.24777</cdr:x>
      <cdr:y>0.10019</cdr:y>
    </cdr:from>
    <cdr:to>
      <cdr:x>0.48543</cdr:x>
      <cdr:y>0.19908</cdr:y>
    </cdr:to>
    <cdr:sp macro="" textlink="">
      <cdr:nvSpPr>
        <cdr:cNvPr id="5" name="正方形/長方形 4">
          <a:extLst xmlns:a="http://schemas.openxmlformats.org/drawingml/2006/main">
            <a:ext uri="{FF2B5EF4-FFF2-40B4-BE49-F238E27FC236}">
              <a16:creationId xmlns:a16="http://schemas.microsoft.com/office/drawing/2014/main" id="{9AFC605A-31CA-4996-BE13-7278F1EE76FE}"/>
            </a:ext>
          </a:extLst>
        </cdr:cNvPr>
        <cdr:cNvSpPr/>
      </cdr:nvSpPr>
      <cdr:spPr>
        <a:xfrm xmlns:a="http://schemas.openxmlformats.org/drawingml/2006/main">
          <a:off x="1072685" y="265063"/>
          <a:ext cx="1028858" cy="261608"/>
        </a:xfrm>
        <a:prstGeom xmlns:a="http://schemas.openxmlformats.org/drawingml/2006/main" prst="rect">
          <a:avLst/>
        </a:prstGeom>
        <a:solidFill xmlns:a="http://schemas.openxmlformats.org/drawingml/2006/main">
          <a:schemeClr val="bg1"/>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r" defTabSz="914400" rtl="0" fontAlgn="auto" latinLnBrk="0" hangingPunct="0">
            <a:lnSpc>
              <a:spcPct val="100000"/>
            </a:lnSpc>
            <a:spcBef>
              <a:spcPts val="0"/>
            </a:spcBef>
            <a:spcAft>
              <a:spcPts val="0"/>
            </a:spcAft>
            <a:buClrTx/>
            <a:buSzTx/>
            <a:buFontTx/>
            <a:buNone/>
            <a:tabLst/>
          </a:pPr>
          <a:r>
            <a:rPr lang="ja-JP" altLang="en-US" b="1" dirty="0">
              <a:solidFill>
                <a:srgbClr val="FF0000"/>
              </a:solidFill>
              <a:latin typeface="BIZ UDPゴシック" panose="020B0400000000000000" pitchFamily="50" charset="-128"/>
              <a:ea typeface="BIZ UDPゴシック" panose="020B0400000000000000" pitchFamily="50" charset="-128"/>
            </a:rPr>
            <a:t>①駅・周辺施設</a:t>
          </a:r>
          <a:endParaRPr kumimoji="0" lang="ja-JP" altLang="en-US" sz="11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endParaRPr>
        </a:p>
      </cdr:txBody>
    </cdr:sp>
  </cdr:relSizeAnchor>
  <cdr:relSizeAnchor xmlns:cdr="http://schemas.openxmlformats.org/drawingml/2006/chartDrawing">
    <cdr:from>
      <cdr:x>0.28071</cdr:x>
      <cdr:y>0.55616</cdr:y>
    </cdr:from>
    <cdr:to>
      <cdr:x>0.47141</cdr:x>
      <cdr:y>0.65505</cdr:y>
    </cdr:to>
    <cdr:sp macro="" textlink="">
      <cdr:nvSpPr>
        <cdr:cNvPr id="6" name="正方形/長方形 5">
          <a:extLst xmlns:a="http://schemas.openxmlformats.org/drawingml/2006/main">
            <a:ext uri="{FF2B5EF4-FFF2-40B4-BE49-F238E27FC236}">
              <a16:creationId xmlns:a16="http://schemas.microsoft.com/office/drawing/2014/main" id="{56AA47BC-3343-45E8-AA15-C62B66A0EEC2}"/>
            </a:ext>
          </a:extLst>
        </cdr:cNvPr>
        <cdr:cNvSpPr/>
      </cdr:nvSpPr>
      <cdr:spPr>
        <a:xfrm xmlns:a="http://schemas.openxmlformats.org/drawingml/2006/main">
          <a:off x="1215263" y="1471348"/>
          <a:ext cx="825608" cy="261608"/>
        </a:xfrm>
        <a:prstGeom xmlns:a="http://schemas.openxmlformats.org/drawingml/2006/main" prst="rect">
          <a:avLst/>
        </a:prstGeom>
        <a:solidFill xmlns:a="http://schemas.openxmlformats.org/drawingml/2006/main">
          <a:schemeClr val="bg1"/>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r" defTabSz="914400" rtl="0" fontAlgn="auto" latinLnBrk="0" hangingPunct="0">
            <a:lnSpc>
              <a:spcPct val="100000"/>
            </a:lnSpc>
            <a:spcBef>
              <a:spcPts val="0"/>
            </a:spcBef>
            <a:spcAft>
              <a:spcPts val="0"/>
            </a:spcAft>
            <a:buClrTx/>
            <a:buSzTx/>
            <a:buFontTx/>
            <a:buNone/>
            <a:tabLst/>
          </a:pPr>
          <a:r>
            <a:rPr lang="ja-JP" altLang="en-US" b="1" dirty="0">
              <a:solidFill>
                <a:srgbClr val="FF0000"/>
              </a:solidFill>
              <a:latin typeface="BIZ UDPゴシック" panose="020B0400000000000000" pitchFamily="50" charset="-128"/>
              <a:ea typeface="BIZ UDPゴシック" panose="020B0400000000000000" pitchFamily="50" charset="-128"/>
            </a:rPr>
            <a:t>④海外交流</a:t>
          </a:r>
          <a:endParaRPr kumimoji="0" lang="ja-JP" altLang="en-US" sz="11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endParaRPr>
        </a:p>
      </cdr:txBody>
    </cdr:sp>
  </cdr:relSizeAnchor>
  <cdr:relSizeAnchor xmlns:cdr="http://schemas.openxmlformats.org/drawingml/2006/chartDrawing">
    <cdr:from>
      <cdr:x>0.28095</cdr:x>
      <cdr:y>0.70557</cdr:y>
    </cdr:from>
    <cdr:to>
      <cdr:x>0.47166</cdr:x>
      <cdr:y>0.80445</cdr:y>
    </cdr:to>
    <cdr:sp macro="" textlink="">
      <cdr:nvSpPr>
        <cdr:cNvPr id="7" name="正方形/長方形 6">
          <a:extLst xmlns:a="http://schemas.openxmlformats.org/drawingml/2006/main">
            <a:ext uri="{FF2B5EF4-FFF2-40B4-BE49-F238E27FC236}">
              <a16:creationId xmlns:a16="http://schemas.microsoft.com/office/drawing/2014/main" id="{4F82C992-DD8C-4FFB-B3D3-9A940F6BAEE0}"/>
            </a:ext>
          </a:extLst>
        </cdr:cNvPr>
        <cdr:cNvSpPr/>
      </cdr:nvSpPr>
      <cdr:spPr>
        <a:xfrm xmlns:a="http://schemas.openxmlformats.org/drawingml/2006/main">
          <a:off x="1216325" y="1866605"/>
          <a:ext cx="825608" cy="261608"/>
        </a:xfrm>
        <a:prstGeom xmlns:a="http://schemas.openxmlformats.org/drawingml/2006/main" prst="rect">
          <a:avLst/>
        </a:prstGeom>
        <a:solidFill xmlns:a="http://schemas.openxmlformats.org/drawingml/2006/main">
          <a:schemeClr val="bg1"/>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r" defTabSz="914400" rtl="0" fontAlgn="auto" latinLnBrk="0" hangingPunct="0">
            <a:lnSpc>
              <a:spcPct val="100000"/>
            </a:lnSpc>
            <a:spcBef>
              <a:spcPts val="0"/>
            </a:spcBef>
            <a:spcAft>
              <a:spcPts val="0"/>
            </a:spcAft>
            <a:buClrTx/>
            <a:buSzTx/>
            <a:buFontTx/>
            <a:buNone/>
            <a:tabLst/>
          </a:pPr>
          <a:r>
            <a:rPr lang="ja-JP" altLang="en-US" b="1" dirty="0">
              <a:solidFill>
                <a:srgbClr val="FF0000"/>
              </a:solidFill>
              <a:latin typeface="BIZ UDPゴシック" panose="020B0400000000000000" pitchFamily="50" charset="-128"/>
              <a:ea typeface="BIZ UDPゴシック" panose="020B0400000000000000" pitchFamily="50" charset="-128"/>
            </a:rPr>
            <a:t>⑤活気</a:t>
          </a:r>
          <a:endParaRPr kumimoji="0" lang="ja-JP" altLang="en-US" sz="11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0.25301</cdr:x>
      <cdr:y>0.10008</cdr:y>
    </cdr:from>
    <cdr:to>
      <cdr:x>0.47847</cdr:x>
      <cdr:y>0.19896</cdr:y>
    </cdr:to>
    <cdr:sp macro="" textlink="">
      <cdr:nvSpPr>
        <cdr:cNvPr id="5" name="正方形/長方形 4">
          <a:extLst xmlns:a="http://schemas.openxmlformats.org/drawingml/2006/main">
            <a:ext uri="{FF2B5EF4-FFF2-40B4-BE49-F238E27FC236}">
              <a16:creationId xmlns:a16="http://schemas.microsoft.com/office/drawing/2014/main" id="{E8FF2E9D-DD70-48A2-AAE6-D8F2D9CC8461}"/>
            </a:ext>
          </a:extLst>
        </cdr:cNvPr>
        <cdr:cNvSpPr/>
      </cdr:nvSpPr>
      <cdr:spPr>
        <a:xfrm xmlns:a="http://schemas.openxmlformats.org/drawingml/2006/main">
          <a:off x="1153420" y="264753"/>
          <a:ext cx="1027819" cy="261608"/>
        </a:xfrm>
        <a:prstGeom xmlns:a="http://schemas.openxmlformats.org/drawingml/2006/main" prst="rect">
          <a:avLst/>
        </a:prstGeom>
        <a:solidFill xmlns:a="http://schemas.openxmlformats.org/drawingml/2006/main">
          <a:schemeClr val="bg1"/>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r" defTabSz="914400" rtl="0" fontAlgn="auto" latinLnBrk="0" hangingPunct="0">
            <a:lnSpc>
              <a:spcPct val="100000"/>
            </a:lnSpc>
            <a:spcBef>
              <a:spcPts val="0"/>
            </a:spcBef>
            <a:spcAft>
              <a:spcPts val="0"/>
            </a:spcAft>
            <a:buClrTx/>
            <a:buSzTx/>
            <a:buFontTx/>
            <a:buNone/>
            <a:tabLst/>
          </a:pPr>
          <a:r>
            <a:rPr lang="ja-JP" altLang="en-US" b="1" dirty="0">
              <a:solidFill>
                <a:srgbClr val="FF0000"/>
              </a:solidFill>
              <a:latin typeface="BIZ UDPゴシック" panose="020B0400000000000000" pitchFamily="50" charset="-128"/>
              <a:ea typeface="BIZ UDPゴシック" panose="020B0400000000000000" pitchFamily="50" charset="-128"/>
            </a:rPr>
            <a:t>①駅・周辺施設</a:t>
          </a:r>
          <a:endParaRPr kumimoji="0" lang="ja-JP" altLang="en-US" sz="11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endParaRPr>
        </a:p>
      </cdr:txBody>
    </cdr:sp>
  </cdr:relSizeAnchor>
  <cdr:relSizeAnchor xmlns:cdr="http://schemas.openxmlformats.org/drawingml/2006/chartDrawing">
    <cdr:from>
      <cdr:x>0.29737</cdr:x>
      <cdr:y>0.54516</cdr:y>
    </cdr:from>
    <cdr:to>
      <cdr:x>0.47847</cdr:x>
      <cdr:y>0.64404</cdr:y>
    </cdr:to>
    <cdr:sp macro="" textlink="">
      <cdr:nvSpPr>
        <cdr:cNvPr id="6" name="正方形/長方形 5">
          <a:extLst xmlns:a="http://schemas.openxmlformats.org/drawingml/2006/main">
            <a:ext uri="{FF2B5EF4-FFF2-40B4-BE49-F238E27FC236}">
              <a16:creationId xmlns:a16="http://schemas.microsoft.com/office/drawing/2014/main" id="{32C6E288-ED60-4C86-98E2-F7DDFF06D855}"/>
            </a:ext>
          </a:extLst>
        </cdr:cNvPr>
        <cdr:cNvSpPr/>
      </cdr:nvSpPr>
      <cdr:spPr>
        <a:xfrm xmlns:a="http://schemas.openxmlformats.org/drawingml/2006/main">
          <a:off x="1355631" y="1442239"/>
          <a:ext cx="825608" cy="261608"/>
        </a:xfrm>
        <a:prstGeom xmlns:a="http://schemas.openxmlformats.org/drawingml/2006/main" prst="rect">
          <a:avLst/>
        </a:prstGeom>
        <a:solidFill xmlns:a="http://schemas.openxmlformats.org/drawingml/2006/main">
          <a:schemeClr val="bg1"/>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r" defTabSz="914400" rtl="0" fontAlgn="auto" latinLnBrk="0" hangingPunct="0">
            <a:lnSpc>
              <a:spcPct val="100000"/>
            </a:lnSpc>
            <a:spcBef>
              <a:spcPts val="0"/>
            </a:spcBef>
            <a:spcAft>
              <a:spcPts val="0"/>
            </a:spcAft>
            <a:buClrTx/>
            <a:buSzTx/>
            <a:buFontTx/>
            <a:buNone/>
            <a:tabLst/>
          </a:pPr>
          <a:r>
            <a:rPr lang="ja-JP" altLang="en-US" b="1" dirty="0">
              <a:solidFill>
                <a:srgbClr val="FF0000"/>
              </a:solidFill>
              <a:latin typeface="BIZ UDPゴシック" panose="020B0400000000000000" pitchFamily="50" charset="-128"/>
              <a:ea typeface="BIZ UDPゴシック" panose="020B0400000000000000" pitchFamily="50" charset="-128"/>
            </a:rPr>
            <a:t>④海外交流</a:t>
          </a:r>
          <a:endParaRPr kumimoji="0" lang="ja-JP" altLang="en-US" sz="11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endParaRPr>
        </a:p>
      </cdr:txBody>
    </cdr:sp>
  </cdr:relSizeAnchor>
  <cdr:relSizeAnchor xmlns:cdr="http://schemas.openxmlformats.org/drawingml/2006/chartDrawing">
    <cdr:from>
      <cdr:x>0.29653</cdr:x>
      <cdr:y>0.70237</cdr:y>
    </cdr:from>
    <cdr:to>
      <cdr:x>0.47763</cdr:x>
      <cdr:y>0.80125</cdr:y>
    </cdr:to>
    <cdr:sp macro="" textlink="">
      <cdr:nvSpPr>
        <cdr:cNvPr id="7" name="正方形/長方形 6">
          <a:extLst xmlns:a="http://schemas.openxmlformats.org/drawingml/2006/main">
            <a:ext uri="{FF2B5EF4-FFF2-40B4-BE49-F238E27FC236}">
              <a16:creationId xmlns:a16="http://schemas.microsoft.com/office/drawing/2014/main" id="{788F2DAA-EBBA-4D48-BA3B-627ED8877326}"/>
            </a:ext>
          </a:extLst>
        </cdr:cNvPr>
        <cdr:cNvSpPr/>
      </cdr:nvSpPr>
      <cdr:spPr>
        <a:xfrm xmlns:a="http://schemas.openxmlformats.org/drawingml/2006/main">
          <a:off x="1351792" y="1858138"/>
          <a:ext cx="825608" cy="261608"/>
        </a:xfrm>
        <a:prstGeom xmlns:a="http://schemas.openxmlformats.org/drawingml/2006/main" prst="rect">
          <a:avLst/>
        </a:prstGeom>
        <a:solidFill xmlns:a="http://schemas.openxmlformats.org/drawingml/2006/main">
          <a:schemeClr val="bg1"/>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r" defTabSz="914400" rtl="0" fontAlgn="auto" latinLnBrk="0" hangingPunct="0">
            <a:lnSpc>
              <a:spcPct val="100000"/>
            </a:lnSpc>
            <a:spcBef>
              <a:spcPts val="0"/>
            </a:spcBef>
            <a:spcAft>
              <a:spcPts val="0"/>
            </a:spcAft>
            <a:buClrTx/>
            <a:buSzTx/>
            <a:buFontTx/>
            <a:buNone/>
            <a:tabLst/>
          </a:pPr>
          <a:r>
            <a:rPr lang="ja-JP" altLang="en-US" b="1" dirty="0">
              <a:solidFill>
                <a:srgbClr val="FF0000"/>
              </a:solidFill>
              <a:latin typeface="BIZ UDPゴシック" panose="020B0400000000000000" pitchFamily="50" charset="-128"/>
              <a:ea typeface="BIZ UDPゴシック" panose="020B0400000000000000" pitchFamily="50" charset="-128"/>
            </a:rPr>
            <a:t>⑤活気</a:t>
          </a:r>
          <a:endParaRPr kumimoji="0" lang="ja-JP" altLang="en-US" sz="11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0.63395</cdr:x>
      <cdr:y>0.05495</cdr:y>
    </cdr:from>
    <cdr:to>
      <cdr:x>0.84769</cdr:x>
      <cdr:y>0.20309</cdr:y>
    </cdr:to>
    <cdr:sp macro="" textlink="">
      <cdr:nvSpPr>
        <cdr:cNvPr id="2" name="テキスト ボックス 20">
          <a:extLst xmlns:a="http://schemas.openxmlformats.org/drawingml/2006/main">
            <a:ext uri="{FF2B5EF4-FFF2-40B4-BE49-F238E27FC236}">
              <a16:creationId xmlns:a16="http://schemas.microsoft.com/office/drawing/2014/main" id="{F643283E-D201-400B-B606-209E18E571B0}"/>
            </a:ext>
          </a:extLst>
        </cdr:cNvPr>
        <cdr:cNvSpPr txBox="1"/>
      </cdr:nvSpPr>
      <cdr:spPr>
        <a:xfrm xmlns:a="http://schemas.openxmlformats.org/drawingml/2006/main">
          <a:off x="1728730" y="97037"/>
          <a:ext cx="582850" cy="261608"/>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45719" tIns="45719" rIns="45719" bIns="45719" numCol="1" spcCol="38100" rtlCol="0" anchor="t">
          <a:spAutoFit/>
        </a:bodyPr>
        <a:lstStyle xmlns:a="http://schemas.openxmlformats.org/drawingml/2006/main">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xmlns:a="http://schemas.openxmlformats.org/drawingml/2006/main">
          <a:pPr algn="l"/>
          <a:r>
            <a:rPr lang="en-US" altLang="ja-JP" sz="1100" b="1" u="sng" dirty="0">
              <a:solidFill>
                <a:srgbClr val="FF0000"/>
              </a:solidFill>
              <a:latin typeface="BIZ UDPゴシック" panose="020B0400000000000000" pitchFamily="50" charset="-128"/>
              <a:ea typeface="BIZ UDPゴシック" panose="020B0400000000000000" pitchFamily="50" charset="-128"/>
            </a:rPr>
            <a:t>75</a:t>
          </a:r>
          <a:r>
            <a:rPr kumimoji="0" lang="en-US" altLang="ja-JP"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１％</a:t>
          </a:r>
        </a:p>
      </cdr:txBody>
    </cdr:sp>
  </cdr:relSizeAnchor>
</c:userShapes>
</file>

<file path=ppt/drawings/drawing3.xml><?xml version="1.0" encoding="utf-8"?>
<c:userShapes xmlns:c="http://schemas.openxmlformats.org/drawingml/2006/chart">
  <cdr:relSizeAnchor xmlns:cdr="http://schemas.openxmlformats.org/drawingml/2006/chartDrawing">
    <cdr:from>
      <cdr:x>0.25353</cdr:x>
      <cdr:y>0.13963</cdr:y>
    </cdr:from>
    <cdr:to>
      <cdr:x>0.83247</cdr:x>
      <cdr:y>0.86032</cdr:y>
    </cdr:to>
    <cdr:sp macro="" textlink="">
      <cdr:nvSpPr>
        <cdr:cNvPr id="2" name="部分円 1">
          <a:extLst xmlns:a="http://schemas.openxmlformats.org/drawingml/2006/main">
            <a:ext uri="{FF2B5EF4-FFF2-40B4-BE49-F238E27FC236}">
              <a16:creationId xmlns:a16="http://schemas.microsoft.com/office/drawing/2014/main" id="{D70FEAAA-E450-43EB-8CC3-6B151CEC5A3A}"/>
            </a:ext>
          </a:extLst>
        </cdr:cNvPr>
        <cdr:cNvSpPr/>
      </cdr:nvSpPr>
      <cdr:spPr>
        <a:xfrm xmlns:a="http://schemas.openxmlformats.org/drawingml/2006/main">
          <a:off x="553255" y="251102"/>
          <a:ext cx="1263393" cy="1296000"/>
        </a:xfrm>
        <a:prstGeom xmlns:a="http://schemas.openxmlformats.org/drawingml/2006/main" prst="pie">
          <a:avLst>
            <a:gd name="adj1" fmla="val 16261908"/>
            <a:gd name="adj2" fmla="val 4494652"/>
          </a:avLst>
        </a:prstGeom>
        <a:noFill xmlns:a="http://schemas.openxmlformats.org/drawingml/2006/main"/>
        <a:ln xmlns:a="http://schemas.openxmlformats.org/drawingml/2006/main" w="28575" cap="flat">
          <a:solidFill>
            <a:schemeClr val="tx1"/>
          </a:solidFill>
          <a:prstDash val="sysDash"/>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fromWordArt="0" anchor="ctr" anchorCtr="0" forceAA="0" compatLnSpc="1">
          <a:prstTxWarp prst="textNoShape">
            <a:avLst/>
          </a:prstTxWarp>
          <a:spAutoFit/>
        </a:bodyPr>
        <a:lstStyle xmlns:a="http://schemas.openxmlformats.org/drawingml/2006/main">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xmlns:a="http://schemas.openxmlformats.org/drawingml/2006/main">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cdr:txBody>
    </cdr:sp>
  </cdr:relSizeAnchor>
  <cdr:relSizeAnchor xmlns:cdr="http://schemas.openxmlformats.org/drawingml/2006/chartDrawing">
    <cdr:from>
      <cdr:x>0.7241</cdr:x>
      <cdr:y>0.07206</cdr:y>
    </cdr:from>
    <cdr:to>
      <cdr:x>1</cdr:x>
      <cdr:y>0.21754</cdr:y>
    </cdr:to>
    <cdr:sp macro="" textlink="">
      <cdr:nvSpPr>
        <cdr:cNvPr id="4" name="テキスト ボックス 20">
          <a:extLst xmlns:a="http://schemas.openxmlformats.org/drawingml/2006/main">
            <a:ext uri="{FF2B5EF4-FFF2-40B4-BE49-F238E27FC236}">
              <a16:creationId xmlns:a16="http://schemas.microsoft.com/office/drawing/2014/main" id="{DEB6D3C9-D43B-4CD1-9664-D1FC6B8AD04D}"/>
            </a:ext>
          </a:extLst>
        </cdr:cNvPr>
        <cdr:cNvSpPr txBox="1"/>
      </cdr:nvSpPr>
      <cdr:spPr>
        <a:xfrm xmlns:a="http://schemas.openxmlformats.org/drawingml/2006/main">
          <a:off x="1580159" y="129586"/>
          <a:ext cx="602086" cy="261608"/>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45719" tIns="45719" rIns="45719" bIns="45719" numCol="1" spcCol="3810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altLang="ja-JP" b="1" u="sng" dirty="0">
              <a:solidFill>
                <a:srgbClr val="FF0000"/>
              </a:solidFill>
              <a:latin typeface="BIZ UDPゴシック" panose="020B0400000000000000" pitchFamily="50" charset="-128"/>
              <a:ea typeface="BIZ UDPゴシック" panose="020B0400000000000000" pitchFamily="50" charset="-128"/>
              <a:sym typeface="Calibri"/>
            </a:rPr>
            <a:t>46</a:t>
          </a:r>
          <a:r>
            <a:rPr kumimoji="0" lang="en-US" altLang="ja-JP"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r>
            <a:rPr lang="en-US" altLang="ja-JP" sz="1100" b="1" u="sng" dirty="0">
              <a:solidFill>
                <a:srgbClr val="FF0000"/>
              </a:solidFill>
              <a:latin typeface="BIZ UDPゴシック" panose="020B0400000000000000" pitchFamily="50" charset="-128"/>
              <a:ea typeface="BIZ UDPゴシック" panose="020B0400000000000000" pitchFamily="50" charset="-128"/>
            </a:rPr>
            <a:t>2</a:t>
          </a:r>
          <a:r>
            <a:rPr kumimoji="0" lang="ja-JP" altLang="en-US"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p>
      </cdr:txBody>
    </cdr:sp>
  </cdr:relSizeAnchor>
  <cdr:relSizeAnchor xmlns:cdr="http://schemas.openxmlformats.org/drawingml/2006/chartDrawing">
    <cdr:from>
      <cdr:x>0.76847</cdr:x>
      <cdr:y>0.20063</cdr:y>
    </cdr:from>
    <cdr:to>
      <cdr:x>0.81443</cdr:x>
      <cdr:y>0.28567</cdr:y>
    </cdr:to>
    <cdr:cxnSp macro="">
      <cdr:nvCxnSpPr>
        <cdr:cNvPr id="5" name="直線コネクタ 4">
          <a:extLst xmlns:a="http://schemas.openxmlformats.org/drawingml/2006/main">
            <a:ext uri="{FF2B5EF4-FFF2-40B4-BE49-F238E27FC236}">
              <a16:creationId xmlns:a16="http://schemas.microsoft.com/office/drawing/2014/main" id="{F7C1D5A6-DAB7-4FED-9F89-C4C760E46C6D}"/>
            </a:ext>
          </a:extLst>
        </cdr:cNvPr>
        <cdr:cNvCxnSpPr>
          <a:cxnSpLocks xmlns:a="http://schemas.openxmlformats.org/drawingml/2006/main"/>
        </cdr:cNvCxnSpPr>
      </cdr:nvCxnSpPr>
      <cdr:spPr>
        <a:xfrm xmlns:a="http://schemas.openxmlformats.org/drawingml/2006/main" flipH="1">
          <a:off x="1676988" y="360789"/>
          <a:ext cx="100296" cy="152926"/>
        </a:xfrm>
        <a:prstGeom xmlns:a="http://schemas.openxmlformats.org/drawingml/2006/main" prst="line">
          <a:avLst/>
        </a:prstGeom>
        <a:noFill xmlns:a="http://schemas.openxmlformats.org/drawingml/2006/main"/>
        <a:ln xmlns:a="http://schemas.openxmlformats.org/drawingml/2006/main" w="12700" cap="flat">
          <a:solidFill>
            <a:schemeClr val="tx1"/>
          </a:solidFill>
          <a:prstDash val="dash"/>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cxnSp>
  </cdr:relSizeAnchor>
</c:userShapes>
</file>

<file path=ppt/drawings/drawing4.xml><?xml version="1.0" encoding="utf-8"?>
<c:userShapes xmlns:c="http://schemas.openxmlformats.org/drawingml/2006/chart">
  <cdr:relSizeAnchor xmlns:cdr="http://schemas.openxmlformats.org/drawingml/2006/chartDrawing">
    <cdr:from>
      <cdr:x>0.7241</cdr:x>
      <cdr:y>0.07206</cdr:y>
    </cdr:from>
    <cdr:to>
      <cdr:x>1</cdr:x>
      <cdr:y>0.21754</cdr:y>
    </cdr:to>
    <cdr:sp macro="" textlink="">
      <cdr:nvSpPr>
        <cdr:cNvPr id="4" name="テキスト ボックス 20">
          <a:extLst xmlns:a="http://schemas.openxmlformats.org/drawingml/2006/main">
            <a:ext uri="{FF2B5EF4-FFF2-40B4-BE49-F238E27FC236}">
              <a16:creationId xmlns:a16="http://schemas.microsoft.com/office/drawing/2014/main" id="{DEB6D3C9-D43B-4CD1-9664-D1FC6B8AD04D}"/>
            </a:ext>
          </a:extLst>
        </cdr:cNvPr>
        <cdr:cNvSpPr txBox="1"/>
      </cdr:nvSpPr>
      <cdr:spPr>
        <a:xfrm xmlns:a="http://schemas.openxmlformats.org/drawingml/2006/main">
          <a:off x="1580164" y="129584"/>
          <a:ext cx="602086" cy="261608"/>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45719" tIns="45719" rIns="45719" bIns="45719" numCol="1" spcCol="3810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altLang="ja-JP" b="1" u="sng" dirty="0">
              <a:solidFill>
                <a:srgbClr val="FF0000"/>
              </a:solidFill>
              <a:latin typeface="BIZ UDPゴシック" panose="020B0400000000000000" pitchFamily="50" charset="-128"/>
              <a:ea typeface="BIZ UDPゴシック" panose="020B0400000000000000" pitchFamily="50" charset="-128"/>
              <a:sym typeface="Calibri"/>
            </a:rPr>
            <a:t>54</a:t>
          </a:r>
          <a:r>
            <a:rPr kumimoji="0" lang="en-US" altLang="ja-JP"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r>
            <a:rPr lang="en-US" altLang="ja-JP" b="1" u="sng" dirty="0">
              <a:solidFill>
                <a:srgbClr val="FF0000"/>
              </a:solidFill>
              <a:latin typeface="BIZ UDPゴシック" panose="020B0400000000000000" pitchFamily="50" charset="-128"/>
              <a:ea typeface="BIZ UDPゴシック" panose="020B0400000000000000" pitchFamily="50" charset="-128"/>
              <a:sym typeface="Calibri"/>
            </a:rPr>
            <a:t>6</a:t>
          </a:r>
          <a:r>
            <a:rPr kumimoji="0" lang="ja-JP" altLang="en-US"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p>
      </cdr:txBody>
    </cdr:sp>
  </cdr:relSizeAnchor>
</c:userShapes>
</file>

<file path=ppt/drawings/drawing5.xml><?xml version="1.0" encoding="utf-8"?>
<c:userShapes xmlns:c="http://schemas.openxmlformats.org/drawingml/2006/chart">
  <cdr:relSizeAnchor xmlns:cdr="http://schemas.openxmlformats.org/drawingml/2006/chartDrawing">
    <cdr:from>
      <cdr:x>0.22081</cdr:x>
      <cdr:y>0.15118</cdr:y>
    </cdr:from>
    <cdr:to>
      <cdr:x>0.77677</cdr:x>
      <cdr:y>0.84882</cdr:y>
    </cdr:to>
    <cdr:sp macro="" textlink="">
      <cdr:nvSpPr>
        <cdr:cNvPr id="2" name="部分円 1">
          <a:extLst xmlns:a="http://schemas.openxmlformats.org/drawingml/2006/main">
            <a:ext uri="{FF2B5EF4-FFF2-40B4-BE49-F238E27FC236}">
              <a16:creationId xmlns:a16="http://schemas.microsoft.com/office/drawing/2014/main" id="{D70FEAAA-E450-43EB-8CC3-6B151CEC5A3A}"/>
            </a:ext>
          </a:extLst>
        </cdr:cNvPr>
        <cdr:cNvSpPr/>
      </cdr:nvSpPr>
      <cdr:spPr>
        <a:xfrm xmlns:a="http://schemas.openxmlformats.org/drawingml/2006/main">
          <a:off x="486138" y="265246"/>
          <a:ext cx="1224008" cy="1224012"/>
        </a:xfrm>
        <a:prstGeom xmlns:a="http://schemas.openxmlformats.org/drawingml/2006/main" prst="pie">
          <a:avLst>
            <a:gd name="adj1" fmla="val 16261908"/>
            <a:gd name="adj2" fmla="val 12854137"/>
          </a:avLst>
        </a:prstGeom>
        <a:noFill xmlns:a="http://schemas.openxmlformats.org/drawingml/2006/main"/>
        <a:ln xmlns:a="http://schemas.openxmlformats.org/drawingml/2006/main" w="28575" cap="flat">
          <a:solidFill>
            <a:schemeClr val="tx1"/>
          </a:solidFill>
          <a:prstDash val="sysDash"/>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fromWordArt="0" anchor="ctr" anchorCtr="0" forceAA="0" compatLnSpc="1">
          <a:prstTxWarp prst="textNoShape">
            <a:avLst/>
          </a:prstTxWarp>
          <a:spAutoFit/>
        </a:bodyPr>
        <a:lstStyle xmlns:a="http://schemas.openxmlformats.org/drawingml/2006/main">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xmlns:a="http://schemas.openxmlformats.org/drawingml/2006/main">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0.4041</cdr:x>
      <cdr:y>0.34882</cdr:y>
    </cdr:from>
    <cdr:to>
      <cdr:x>0.67615</cdr:x>
      <cdr:y>0.48034</cdr:y>
    </cdr:to>
    <cdr:sp macro="" textlink="">
      <cdr:nvSpPr>
        <cdr:cNvPr id="2" name="正方形/長方形 1">
          <a:extLst xmlns:a="http://schemas.openxmlformats.org/drawingml/2006/main">
            <a:ext uri="{FF2B5EF4-FFF2-40B4-BE49-F238E27FC236}">
              <a16:creationId xmlns:a16="http://schemas.microsoft.com/office/drawing/2014/main" id="{83D8AFB8-11D3-4048-B402-A47CF1D8938B}"/>
            </a:ext>
          </a:extLst>
        </cdr:cNvPr>
        <cdr:cNvSpPr/>
      </cdr:nvSpPr>
      <cdr:spPr>
        <a:xfrm xmlns:a="http://schemas.openxmlformats.org/drawingml/2006/main">
          <a:off x="1878876" y="653063"/>
          <a:ext cx="1264921" cy="246219"/>
        </a:xfrm>
        <a:prstGeom xmlns:a="http://schemas.openxmlformats.org/drawingml/2006/main" prst="rect">
          <a:avLst/>
        </a:prstGeom>
        <a:solidFill xmlns:a="http://schemas.openxmlformats.org/drawingml/2006/main">
          <a:srgbClr val="FFFFFF"/>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overflow" horzOverflow="overflow" vert="horz" wrap="square" lIns="45719" tIns="45719" rIns="45719" bIns="45719" numCol="1" spcCol="38100" rtlCol="0" anchor="ctr">
          <a:spAutoFit/>
        </a:bodyPr>
        <a:lstStyle xmlns:a="http://schemas.openxmlformats.org/drawingml/2006/main"/>
        <a:p xmlns:a="http://schemas.openxmlformats.org/drawingml/2006/main">
          <a:pPr algn="r"/>
          <a:r>
            <a:rPr lang="ja-JP" altLang="en-US" sz="1000" b="1" dirty="0">
              <a:solidFill>
                <a:srgbClr val="FF0000"/>
              </a:solidFill>
              <a:latin typeface="BIZ UDPゴシック" panose="020B0400000000000000" pitchFamily="50" charset="-128"/>
              <a:ea typeface="BIZ UDPゴシック" panose="020B0400000000000000" pitchFamily="50" charset="-128"/>
            </a:rPr>
            <a:t>実際に来場したこと</a:t>
          </a:r>
          <a:endParaRPr lang="ja-JP" sz="1000" b="1" dirty="0">
            <a:solidFill>
              <a:srgbClr val="FF0000"/>
            </a:solidFill>
            <a:latin typeface="BIZ UDPゴシック" panose="020B0400000000000000" pitchFamily="50" charset="-128"/>
            <a:ea typeface="BIZ UDPゴシック" panose="020B0400000000000000" pitchFamily="50" charset="-128"/>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0.19091</cdr:x>
      <cdr:y>0.12676</cdr:y>
    </cdr:from>
    <cdr:to>
      <cdr:x>0.6787</cdr:x>
      <cdr:y>0.25827</cdr:y>
    </cdr:to>
    <cdr:sp macro="" textlink="">
      <cdr:nvSpPr>
        <cdr:cNvPr id="2" name="正方形/長方形 1">
          <a:extLst xmlns:a="http://schemas.openxmlformats.org/drawingml/2006/main">
            <a:ext uri="{FF2B5EF4-FFF2-40B4-BE49-F238E27FC236}">
              <a16:creationId xmlns:a16="http://schemas.microsoft.com/office/drawing/2014/main" id="{83D8AFB8-11D3-4048-B402-A47CF1D8938B}"/>
            </a:ext>
          </a:extLst>
        </cdr:cNvPr>
        <cdr:cNvSpPr/>
      </cdr:nvSpPr>
      <cdr:spPr>
        <a:xfrm xmlns:a="http://schemas.openxmlformats.org/drawingml/2006/main">
          <a:off x="887644" y="237312"/>
          <a:ext cx="2268000" cy="246219"/>
        </a:xfrm>
        <a:prstGeom xmlns:a="http://schemas.openxmlformats.org/drawingml/2006/main" prst="rect">
          <a:avLst/>
        </a:prstGeom>
        <a:solidFill xmlns:a="http://schemas.openxmlformats.org/drawingml/2006/main">
          <a:srgbClr val="FFFFFF"/>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overflow" horzOverflow="overflow" vert="horz" wrap="square" lIns="45719" tIns="45719" rIns="45719" bIns="45719" numCol="1" spcCol="38100" rtlCol="0" anchor="ctr">
          <a:spAutoFit/>
        </a:bodyPr>
        <a:lstStyle xmlns:a="http://schemas.openxmlformats.org/drawingml/2006/main"/>
        <a:p xmlns:a="http://schemas.openxmlformats.org/drawingml/2006/main">
          <a:pPr algn="r"/>
          <a:r>
            <a:rPr lang="en-US" altLang="ja-JP" sz="1000" b="1" dirty="0">
              <a:solidFill>
                <a:srgbClr val="FF0000"/>
              </a:solidFill>
              <a:latin typeface="BIZ UDPゴシック" panose="020B0400000000000000" pitchFamily="50" charset="-128"/>
              <a:ea typeface="BIZ UDPゴシック" panose="020B0400000000000000" pitchFamily="50" charset="-128"/>
            </a:rPr>
            <a:t>TV</a:t>
          </a:r>
          <a:r>
            <a:rPr lang="ja-JP" altLang="en-US" sz="1000" b="1" dirty="0">
              <a:solidFill>
                <a:srgbClr val="FF0000"/>
              </a:solidFill>
              <a:latin typeface="BIZ UDPゴシック" panose="020B0400000000000000" pitchFamily="50" charset="-128"/>
              <a:ea typeface="BIZ UDPゴシック" panose="020B0400000000000000" pitchFamily="50" charset="-128"/>
            </a:rPr>
            <a:t>やラジオなどのメディアからの情報</a:t>
          </a:r>
          <a:endParaRPr lang="en-US" altLang="ja-JP" sz="1000" b="1" dirty="0">
            <a:solidFill>
              <a:srgbClr val="FF0000"/>
            </a:solidFill>
            <a:latin typeface="BIZ UDPゴシック" panose="020B0400000000000000" pitchFamily="50" charset="-128"/>
            <a:ea typeface="BIZ UDPゴシック" panose="020B0400000000000000" pitchFamily="50" charset="-128"/>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0.2686</cdr:x>
      <cdr:y>0.11695</cdr:y>
    </cdr:from>
    <cdr:to>
      <cdr:x>0.7258</cdr:x>
      <cdr:y>0.87664</cdr:y>
    </cdr:to>
    <cdr:sp macro="" textlink="">
      <cdr:nvSpPr>
        <cdr:cNvPr id="2" name="部分円 1">
          <a:extLst xmlns:a="http://schemas.openxmlformats.org/drawingml/2006/main">
            <a:ext uri="{FF2B5EF4-FFF2-40B4-BE49-F238E27FC236}">
              <a16:creationId xmlns:a16="http://schemas.microsoft.com/office/drawing/2014/main" id="{3772CD7C-C3FC-4E2E-BC61-BF9313F1329A}"/>
            </a:ext>
          </a:extLst>
        </cdr:cNvPr>
        <cdr:cNvSpPr/>
      </cdr:nvSpPr>
      <cdr:spPr>
        <a:xfrm xmlns:a="http://schemas.openxmlformats.org/drawingml/2006/main">
          <a:off x="1085425" y="295822"/>
          <a:ext cx="1847576" cy="1921514"/>
        </a:xfrm>
        <a:prstGeom xmlns:a="http://schemas.openxmlformats.org/drawingml/2006/main" prst="pie">
          <a:avLst>
            <a:gd name="adj1" fmla="val 16303240"/>
            <a:gd name="adj2" fmla="val 11172913"/>
          </a:avLst>
        </a:prstGeom>
        <a:noFill xmlns:a="http://schemas.openxmlformats.org/drawingml/2006/main"/>
        <a:ln xmlns:a="http://schemas.openxmlformats.org/drawingml/2006/main" w="38100" cap="flat">
          <a:solidFill>
            <a:schemeClr val="tx1"/>
          </a:solidFill>
          <a:prstDash val="sysDash"/>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fromWordArt="0" anchor="ctr" anchorCtr="0" forceAA="0" compatLnSpc="1">
          <a:prstTxWarp prst="textNoShape">
            <a:avLst/>
          </a:prstTxWarp>
          <a:spAutoFit/>
        </a:bodyPr>
        <a:lstStyle xmlns:a="http://schemas.openxmlformats.org/drawingml/2006/main">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xmlns:a="http://schemas.openxmlformats.org/drawingml/2006/main">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0.46869</cdr:x>
      <cdr:y>0.49991</cdr:y>
    </cdr:from>
    <cdr:to>
      <cdr:x>0.62041</cdr:x>
      <cdr:y>0.60137</cdr:y>
    </cdr:to>
    <cdr:sp macro="" textlink="">
      <cdr:nvSpPr>
        <cdr:cNvPr id="5" name="正方形/長方形 4">
          <a:extLst xmlns:a="http://schemas.openxmlformats.org/drawingml/2006/main">
            <a:ext uri="{FF2B5EF4-FFF2-40B4-BE49-F238E27FC236}">
              <a16:creationId xmlns:a16="http://schemas.microsoft.com/office/drawing/2014/main" id="{DC07D055-5F60-4544-B51C-6CBAFDDFB68D}"/>
            </a:ext>
          </a:extLst>
        </cdr:cNvPr>
        <cdr:cNvSpPr/>
      </cdr:nvSpPr>
      <cdr:spPr>
        <a:xfrm xmlns:a="http://schemas.openxmlformats.org/drawingml/2006/main">
          <a:off x="4082268" y="886881"/>
          <a:ext cx="1321455" cy="180000"/>
        </a:xfrm>
        <a:prstGeom xmlns:a="http://schemas.openxmlformats.org/drawingml/2006/main" prst="rect">
          <a:avLst/>
        </a:prstGeom>
        <a:solidFill xmlns:a="http://schemas.openxmlformats.org/drawingml/2006/main">
          <a:schemeClr val="bg1"/>
        </a:solidFill>
        <a:ln xmlns:a="http://schemas.openxmlformats.org/drawingml/2006/main" w="12700" cap="flat">
          <a:noFill/>
          <a:prstDash val="solid"/>
          <a:miter lim="8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anchor="ctr">
          <a:spAutoFit/>
        </a:bodyPr>
        <a:lstStyle xmlns:a="http://schemas.openxmlformats.org/drawingml/2006/main">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xmlns:a="http://schemas.openxmlformats.org/drawingml/2006/main">
          <a:pPr marL="0" marR="0" indent="0" algn="r" defTabSz="914400" rtl="0" fontAlgn="auto" latinLnBrk="0" hangingPunct="0">
            <a:lnSpc>
              <a:spcPct val="100000"/>
            </a:lnSpc>
            <a:spcBef>
              <a:spcPts val="0"/>
            </a:spcBef>
            <a:spcAft>
              <a:spcPts val="0"/>
            </a:spcAft>
            <a:buClrTx/>
            <a:buSzTx/>
            <a:buFontTx/>
            <a:buNone/>
            <a:tabLst/>
          </a:pPr>
          <a:r>
            <a:rPr lang="ja-JP" altLang="en-US" sz="1100" b="1" dirty="0">
              <a:solidFill>
                <a:srgbClr val="FF0000"/>
              </a:solidFill>
              <a:latin typeface="BIZ UDPゴシック" panose="020B0400000000000000" pitchFamily="50" charset="-128"/>
              <a:ea typeface="BIZ UDPゴシック" panose="020B0400000000000000" pitchFamily="50" charset="-128"/>
            </a:rPr>
            <a:t>⑤</a:t>
          </a:r>
          <a:r>
            <a:rPr kumimoji="0" lang="ja-JP" altLang="en-US" sz="11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会場内コンテンツ</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3EA772C1-A1C9-4F17-8B46-F811CBB03C28}" type="slidenum">
              <a:rPr kumimoji="1" lang="ja-JP" altLang="en-US" smtClean="0"/>
              <a:t>‹#›</a:t>
            </a:fld>
            <a:endParaRPr kumimoji="1" lang="ja-JP" altLang="en-US"/>
          </a:p>
        </p:txBody>
      </p:sp>
    </p:spTree>
    <p:extLst>
      <p:ext uri="{BB962C8B-B14F-4D97-AF65-F5344CB8AC3E}">
        <p14:creationId xmlns:p14="http://schemas.microsoft.com/office/powerpoint/2010/main" val="3261816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9" name="Shape 669"/>
          <p:cNvSpPr>
            <a:spLocks noGrp="1" noRot="1" noChangeAspect="1"/>
          </p:cNvSpPr>
          <p:nvPr>
            <p:ph type="sldImg"/>
          </p:nvPr>
        </p:nvSpPr>
        <p:spPr>
          <a:xfrm>
            <a:off x="92075" y="746125"/>
            <a:ext cx="6623050" cy="3725863"/>
          </a:xfrm>
          <a:prstGeom prst="rect">
            <a:avLst/>
          </a:prstGeom>
        </p:spPr>
        <p:txBody>
          <a:bodyPr lIns="91420" tIns="45710" rIns="91420" bIns="45710"/>
          <a:lstStyle/>
          <a:p>
            <a:endParaRPr/>
          </a:p>
        </p:txBody>
      </p:sp>
      <p:sp>
        <p:nvSpPr>
          <p:cNvPr id="670" name="Shape 670"/>
          <p:cNvSpPr>
            <a:spLocks noGrp="1"/>
          </p:cNvSpPr>
          <p:nvPr>
            <p:ph type="body" sz="quarter" idx="1"/>
          </p:nvPr>
        </p:nvSpPr>
        <p:spPr>
          <a:xfrm>
            <a:off x="907629" y="4721186"/>
            <a:ext cx="4991947" cy="4472702"/>
          </a:xfrm>
          <a:prstGeom prst="rect">
            <a:avLst/>
          </a:prstGeom>
        </p:spPr>
        <p:txBody>
          <a:bodyPr lIns="91420" tIns="45710" rIns="91420" bIns="45710"/>
          <a:lstStyle/>
          <a:p>
            <a:endParaRPr/>
          </a:p>
        </p:txBody>
      </p:sp>
    </p:spTree>
  </p:cSld>
  <p:clrMap bg1="lt1" tx1="dk1" bg2="lt2" tx2="dk2" accent1="accent1" accent2="accent2" accent3="accent3" accent4="accent4" accent5="accent5" accent6="accent6" hlink="hlink" folHlink="folHlink"/>
  <p:hf hdr="0" ftr="0" dt="0"/>
  <p:notesStyle>
    <a:lvl1pPr latinLnBrk="0">
      <a:defRPr sz="1200">
        <a:latin typeface="+mj-lt"/>
        <a:ea typeface="+mj-ea"/>
        <a:cs typeface="+mj-cs"/>
        <a:sym typeface="游ゴシック"/>
      </a:defRPr>
    </a:lvl1pPr>
    <a:lvl2pPr indent="228600" latinLnBrk="0">
      <a:defRPr sz="1200">
        <a:latin typeface="+mj-lt"/>
        <a:ea typeface="+mj-ea"/>
        <a:cs typeface="+mj-cs"/>
        <a:sym typeface="游ゴシック"/>
      </a:defRPr>
    </a:lvl2pPr>
    <a:lvl3pPr indent="457200" latinLnBrk="0">
      <a:defRPr sz="1200">
        <a:latin typeface="+mj-lt"/>
        <a:ea typeface="+mj-ea"/>
        <a:cs typeface="+mj-cs"/>
        <a:sym typeface="游ゴシック"/>
      </a:defRPr>
    </a:lvl3pPr>
    <a:lvl4pPr indent="685800" latinLnBrk="0">
      <a:defRPr sz="1200">
        <a:latin typeface="+mj-lt"/>
        <a:ea typeface="+mj-ea"/>
        <a:cs typeface="+mj-cs"/>
        <a:sym typeface="游ゴシック"/>
      </a:defRPr>
    </a:lvl4pPr>
    <a:lvl5pPr indent="914400" latinLnBrk="0">
      <a:defRPr sz="1200">
        <a:latin typeface="+mj-lt"/>
        <a:ea typeface="+mj-ea"/>
        <a:cs typeface="+mj-cs"/>
        <a:sym typeface="游ゴシック"/>
      </a:defRPr>
    </a:lvl5pPr>
    <a:lvl6pPr indent="1143000" latinLnBrk="0">
      <a:defRPr sz="1200">
        <a:latin typeface="+mj-lt"/>
        <a:ea typeface="+mj-ea"/>
        <a:cs typeface="+mj-cs"/>
        <a:sym typeface="游ゴシック"/>
      </a:defRPr>
    </a:lvl6pPr>
    <a:lvl7pPr indent="1371600" latinLnBrk="0">
      <a:defRPr sz="1200">
        <a:latin typeface="+mj-lt"/>
        <a:ea typeface="+mj-ea"/>
        <a:cs typeface="+mj-cs"/>
        <a:sym typeface="游ゴシック"/>
      </a:defRPr>
    </a:lvl7pPr>
    <a:lvl8pPr indent="1600200" latinLnBrk="0">
      <a:defRPr sz="1200">
        <a:latin typeface="+mj-lt"/>
        <a:ea typeface="+mj-ea"/>
        <a:cs typeface="+mj-cs"/>
        <a:sym typeface="游ゴシック"/>
      </a:defRPr>
    </a:lvl8pPr>
    <a:lvl9pPr indent="1828800" latinLnBrk="0">
      <a:defRPr sz="1200">
        <a:latin typeface="+mj-lt"/>
        <a:ea typeface="+mj-ea"/>
        <a:cs typeface="+mj-cs"/>
        <a:sym typeface="游ゴシック"/>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86DC2-2CF2-9BE4-8CFB-8E8ED0B790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D47853-BCE6-7173-3761-C5D5AB85DE6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4184FA-D7BF-4A0D-E2C3-F57FCED536D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259358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86DC2-2CF2-9BE4-8CFB-8E8ED0B790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D47853-BCE6-7173-3761-C5D5AB85DE6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4184FA-D7BF-4A0D-E2C3-F57FCED536D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7935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86DC2-2CF2-9BE4-8CFB-8E8ED0B790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D47853-BCE6-7173-3761-C5D5AB85DE6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4184FA-D7BF-4A0D-E2C3-F57FCED536D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344788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86DC2-2CF2-9BE4-8CFB-8E8ED0B790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D47853-BCE6-7173-3761-C5D5AB85DE6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4184FA-D7BF-4A0D-E2C3-F57FCED536D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73540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86DC2-2CF2-9BE4-8CFB-8E8ED0B790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D47853-BCE6-7173-3761-C5D5AB85DE6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4184FA-D7BF-4A0D-E2C3-F57FCED536D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45379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86DC2-2CF2-9BE4-8CFB-8E8ED0B790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D47853-BCE6-7173-3761-C5D5AB85DE6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4184FA-D7BF-4A0D-E2C3-F57FCED536D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44833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86DC2-2CF2-9BE4-8CFB-8E8ED0B790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D47853-BCE6-7173-3761-C5D5AB85DE6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4184FA-D7BF-4A0D-E2C3-F57FCED536D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14216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en_R_J01">
    <p:spTree>
      <p:nvGrpSpPr>
        <p:cNvPr id="1" name=""/>
        <p:cNvGrpSpPr/>
        <p:nvPr/>
      </p:nvGrpSpPr>
      <p:grpSpPr>
        <a:xfrm>
          <a:off x="0" y="0"/>
          <a:ext cx="0" cy="0"/>
          <a:chOff x="0" y="0"/>
          <a:chExt cx="0" cy="0"/>
        </a:xfrm>
      </p:grpSpPr>
      <p:pic>
        <p:nvPicPr>
          <p:cNvPr id="43" name="ten_R_J01.png" descr="ten_R_J0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44" name="スライド番号"/>
          <p:cNvSpPr txBox="1">
            <a:spLocks noGrp="1"/>
          </p:cNvSpPr>
          <p:nvPr>
            <p:ph type="sldNum" sz="quarter" idx="2"/>
          </p:nvPr>
        </p:nvSpPr>
        <p:spPr>
          <a:xfrm>
            <a:off x="10948884" y="6291185"/>
            <a:ext cx="404917" cy="495457"/>
          </a:xfrm>
          <a:prstGeom prst="rect">
            <a:avLst/>
          </a:prstGeom>
        </p:spPr>
        <p:txBody>
          <a:bodyPr/>
          <a:lstStyle>
            <a:lvl1pPr>
              <a:defRPr sz="2000"/>
            </a:lvl1pPr>
          </a:lstStyle>
          <a:p>
            <a:fld id="{86CB4B4D-7CA3-9044-876B-883B54F8677D}" type="slidenum">
              <a:rPr lang="en-US" altLang="ja-JP" smtClean="0"/>
              <a:pPr/>
              <a:t>‹#›</a:t>
            </a:fld>
            <a:endParaRPr lang="en-US" altLang="ja-JP"/>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_セクション見出し">
    <p:spTree>
      <p:nvGrpSpPr>
        <p:cNvPr id="1" name=""/>
        <p:cNvGrpSpPr/>
        <p:nvPr/>
      </p:nvGrpSpPr>
      <p:grpSpPr>
        <a:xfrm>
          <a:off x="0" y="0"/>
          <a:ext cx="0" cy="0"/>
          <a:chOff x="0" y="0"/>
          <a:chExt cx="0" cy="0"/>
        </a:xfrm>
      </p:grpSpPr>
      <p:pic>
        <p:nvPicPr>
          <p:cNvPr id="221"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22"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23" name="タイトルテキスト"/>
          <p:cNvSpPr txBox="1">
            <a:spLocks noGrp="1"/>
          </p:cNvSpPr>
          <p:nvPr>
            <p:ph type="title"/>
          </p:nvPr>
        </p:nvSpPr>
        <p:spPr>
          <a:xfrm>
            <a:off x="831850" y="1709738"/>
            <a:ext cx="10515600" cy="2852737"/>
          </a:xfrm>
          <a:prstGeom prst="rect">
            <a:avLst/>
          </a:prstGeom>
        </p:spPr>
        <p:txBody>
          <a:bodyPr anchor="b"/>
          <a:lstStyle>
            <a:lvl1pPr>
              <a:defRPr sz="6000"/>
            </a:lvl1pPr>
          </a:lstStyle>
          <a:p>
            <a:r>
              <a:t>タイトルテキスト</a:t>
            </a:r>
          </a:p>
        </p:txBody>
      </p:sp>
      <p:sp>
        <p:nvSpPr>
          <p:cNvPr id="224" name="本文レベル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本文レベル1</a:t>
            </a:r>
          </a:p>
          <a:p>
            <a:pPr lvl="1"/>
            <a:r>
              <a:t>本文レベル2</a:t>
            </a:r>
          </a:p>
          <a:p>
            <a:pPr lvl="2"/>
            <a:r>
              <a:t>本文レベル3</a:t>
            </a:r>
          </a:p>
          <a:p>
            <a:pPr lvl="3"/>
            <a:r>
              <a:t>本文レベル4</a:t>
            </a:r>
          </a:p>
          <a:p>
            <a:pPr lvl="4"/>
            <a:r>
              <a:t>本文レベル5</a:t>
            </a:r>
          </a:p>
        </p:txBody>
      </p:sp>
      <p:sp>
        <p:nvSpPr>
          <p:cNvPr id="22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2_2 つのコンテンツ">
    <p:spTree>
      <p:nvGrpSpPr>
        <p:cNvPr id="1" name=""/>
        <p:cNvGrpSpPr/>
        <p:nvPr/>
      </p:nvGrpSpPr>
      <p:grpSpPr>
        <a:xfrm>
          <a:off x="0" y="0"/>
          <a:ext cx="0" cy="0"/>
          <a:chOff x="0" y="0"/>
          <a:chExt cx="0" cy="0"/>
        </a:xfrm>
      </p:grpSpPr>
      <p:pic>
        <p:nvPicPr>
          <p:cNvPr id="232"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33"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34" name="タイトルテキスト"/>
          <p:cNvSpPr txBox="1">
            <a:spLocks noGrp="1"/>
          </p:cNvSpPr>
          <p:nvPr>
            <p:ph type="title"/>
          </p:nvPr>
        </p:nvSpPr>
        <p:spPr>
          <a:prstGeom prst="rect">
            <a:avLst/>
          </a:prstGeom>
        </p:spPr>
        <p:txBody>
          <a:bodyPr/>
          <a:lstStyle/>
          <a:p>
            <a:r>
              <a:t>タイトルテキスト</a:t>
            </a:r>
          </a:p>
        </p:txBody>
      </p:sp>
      <p:sp>
        <p:nvSpPr>
          <p:cNvPr id="235" name="本文レベル1…"/>
          <p:cNvSpPr txBox="1">
            <a:spLocks noGrp="1"/>
          </p:cNvSpPr>
          <p:nvPr>
            <p:ph type="body" sz="half" idx="1"/>
          </p:nvPr>
        </p:nvSpPr>
        <p:spPr>
          <a:xfrm>
            <a:off x="838200" y="1825625"/>
            <a:ext cx="5181600"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3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2_比較">
    <p:spTree>
      <p:nvGrpSpPr>
        <p:cNvPr id="1" name=""/>
        <p:cNvGrpSpPr/>
        <p:nvPr/>
      </p:nvGrpSpPr>
      <p:grpSpPr>
        <a:xfrm>
          <a:off x="0" y="0"/>
          <a:ext cx="0" cy="0"/>
          <a:chOff x="0" y="0"/>
          <a:chExt cx="0" cy="0"/>
        </a:xfrm>
      </p:grpSpPr>
      <p:pic>
        <p:nvPicPr>
          <p:cNvPr id="243"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44"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45" name="タイトルテキスト"/>
          <p:cNvSpPr txBox="1">
            <a:spLocks noGrp="1"/>
          </p:cNvSpPr>
          <p:nvPr>
            <p:ph type="title"/>
          </p:nvPr>
        </p:nvSpPr>
        <p:spPr>
          <a:xfrm>
            <a:off x="839787" y="365125"/>
            <a:ext cx="10515601" cy="1325563"/>
          </a:xfrm>
          <a:prstGeom prst="rect">
            <a:avLst/>
          </a:prstGeom>
        </p:spPr>
        <p:txBody>
          <a:bodyPr/>
          <a:lstStyle/>
          <a:p>
            <a:r>
              <a:t>タイトルテキスト</a:t>
            </a:r>
          </a:p>
        </p:txBody>
      </p:sp>
      <p:sp>
        <p:nvSpPr>
          <p:cNvPr id="246" name="本文レベル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本文レベル1</a:t>
            </a:r>
          </a:p>
          <a:p>
            <a:pPr lvl="1"/>
            <a:r>
              <a:t>本文レベル2</a:t>
            </a:r>
          </a:p>
          <a:p>
            <a:pPr lvl="2"/>
            <a:r>
              <a:t>本文レベル3</a:t>
            </a:r>
          </a:p>
          <a:p>
            <a:pPr lvl="3"/>
            <a:r>
              <a:t>本文レベル4</a:t>
            </a:r>
          </a:p>
          <a:p>
            <a:pPr lvl="4"/>
            <a:r>
              <a:t>本文レベル5</a:t>
            </a:r>
          </a:p>
        </p:txBody>
      </p:sp>
      <p:sp>
        <p:nvSpPr>
          <p:cNvPr id="247" name="テキスト プレースホルダー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24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2_白紙">
    <p:spTree>
      <p:nvGrpSpPr>
        <p:cNvPr id="1" name=""/>
        <p:cNvGrpSpPr/>
        <p:nvPr/>
      </p:nvGrpSpPr>
      <p:grpSpPr>
        <a:xfrm>
          <a:off x="0" y="0"/>
          <a:ext cx="0" cy="0"/>
          <a:chOff x="0" y="0"/>
          <a:chExt cx="0" cy="0"/>
        </a:xfrm>
      </p:grpSpPr>
      <p:pic>
        <p:nvPicPr>
          <p:cNvPr id="265"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66"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6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タイトル付きの コンテンツ">
    <p:spTree>
      <p:nvGrpSpPr>
        <p:cNvPr id="1" name=""/>
        <p:cNvGrpSpPr/>
        <p:nvPr/>
      </p:nvGrpSpPr>
      <p:grpSpPr>
        <a:xfrm>
          <a:off x="0" y="0"/>
          <a:ext cx="0" cy="0"/>
          <a:chOff x="0" y="0"/>
          <a:chExt cx="0" cy="0"/>
        </a:xfrm>
      </p:grpSpPr>
      <p:pic>
        <p:nvPicPr>
          <p:cNvPr id="274"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75"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76"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277"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278" name="テキスト プレースホルダー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27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2_タイトル付きの図">
    <p:spTree>
      <p:nvGrpSpPr>
        <p:cNvPr id="1" name=""/>
        <p:cNvGrpSpPr/>
        <p:nvPr/>
      </p:nvGrpSpPr>
      <p:grpSpPr>
        <a:xfrm>
          <a:off x="0" y="0"/>
          <a:ext cx="0" cy="0"/>
          <a:chOff x="0" y="0"/>
          <a:chExt cx="0" cy="0"/>
        </a:xfrm>
      </p:grpSpPr>
      <p:pic>
        <p:nvPicPr>
          <p:cNvPr id="286"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87"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88"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289" name="図プレースホルダー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290" name="本文レベル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29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タイトルと 縦書きテキスト">
    <p:spTree>
      <p:nvGrpSpPr>
        <p:cNvPr id="1" name=""/>
        <p:cNvGrpSpPr/>
        <p:nvPr/>
      </p:nvGrpSpPr>
      <p:grpSpPr>
        <a:xfrm>
          <a:off x="0" y="0"/>
          <a:ext cx="0" cy="0"/>
          <a:chOff x="0" y="0"/>
          <a:chExt cx="0" cy="0"/>
        </a:xfrm>
      </p:grpSpPr>
      <p:pic>
        <p:nvPicPr>
          <p:cNvPr id="298"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99"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300" name="タイトルテキスト"/>
          <p:cNvSpPr txBox="1">
            <a:spLocks noGrp="1"/>
          </p:cNvSpPr>
          <p:nvPr>
            <p:ph type="title"/>
          </p:nvPr>
        </p:nvSpPr>
        <p:spPr>
          <a:prstGeom prst="rect">
            <a:avLst/>
          </a:prstGeom>
        </p:spPr>
        <p:txBody>
          <a:bodyPr/>
          <a:lstStyle/>
          <a:p>
            <a:r>
              <a:t>タイトルテキスト</a:t>
            </a:r>
          </a:p>
        </p:txBody>
      </p:sp>
      <p:sp>
        <p:nvSpPr>
          <p:cNvPr id="301" name="本文レベル1…"/>
          <p:cNvSpPr txBox="1">
            <a:spLocks noGrp="1"/>
          </p:cNvSpPr>
          <p:nvPr>
            <p:ph type="body" idx="1"/>
          </p:nvPr>
        </p:nvSpPr>
        <p:spPr>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30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2_縦書きタイトルと 縦書きテキスト">
    <p:spTree>
      <p:nvGrpSpPr>
        <p:cNvPr id="1" name=""/>
        <p:cNvGrpSpPr/>
        <p:nvPr/>
      </p:nvGrpSpPr>
      <p:grpSpPr>
        <a:xfrm>
          <a:off x="0" y="0"/>
          <a:ext cx="0" cy="0"/>
          <a:chOff x="0" y="0"/>
          <a:chExt cx="0" cy="0"/>
        </a:xfrm>
      </p:grpSpPr>
      <p:pic>
        <p:nvPicPr>
          <p:cNvPr id="309"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310"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311" name="タイトルテキスト"/>
          <p:cNvSpPr txBox="1">
            <a:spLocks noGrp="1"/>
          </p:cNvSpPr>
          <p:nvPr>
            <p:ph type="title"/>
          </p:nvPr>
        </p:nvSpPr>
        <p:spPr>
          <a:xfrm>
            <a:off x="8724900" y="365125"/>
            <a:ext cx="2628900" cy="5811838"/>
          </a:xfrm>
          <a:prstGeom prst="rect">
            <a:avLst/>
          </a:prstGeom>
        </p:spPr>
        <p:txBody>
          <a:bodyPr vert="eaVert"/>
          <a:lstStyle/>
          <a:p>
            <a:r>
              <a:t>タイトルテキスト</a:t>
            </a:r>
          </a:p>
        </p:txBody>
      </p:sp>
      <p:sp>
        <p:nvSpPr>
          <p:cNvPr id="312" name="本文レベル1…"/>
          <p:cNvSpPr txBox="1">
            <a:spLocks noGrp="1"/>
          </p:cNvSpPr>
          <p:nvPr>
            <p:ph type="body" idx="1"/>
          </p:nvPr>
        </p:nvSpPr>
        <p:spPr>
          <a:xfrm>
            <a:off x="838200" y="365125"/>
            <a:ext cx="7734300" cy="5811838"/>
          </a:xfrm>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31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_タイトル スライド">
    <p:spTree>
      <p:nvGrpSpPr>
        <p:cNvPr id="1" name=""/>
        <p:cNvGrpSpPr/>
        <p:nvPr/>
      </p:nvGrpSpPr>
      <p:grpSpPr>
        <a:xfrm>
          <a:off x="0" y="0"/>
          <a:ext cx="0" cy="0"/>
          <a:chOff x="0" y="0"/>
          <a:chExt cx="0" cy="0"/>
        </a:xfrm>
      </p:grpSpPr>
      <p:sp>
        <p:nvSpPr>
          <p:cNvPr id="320"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321"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22"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23" name="タイトルテキスト"/>
          <p:cNvSpPr txBox="1">
            <a:spLocks noGrp="1"/>
          </p:cNvSpPr>
          <p:nvPr>
            <p:ph type="title"/>
          </p:nvPr>
        </p:nvSpPr>
        <p:spPr>
          <a:xfrm>
            <a:off x="1524000" y="1122362"/>
            <a:ext cx="9144000" cy="2387601"/>
          </a:xfrm>
          <a:prstGeom prst="rect">
            <a:avLst/>
          </a:prstGeom>
        </p:spPr>
        <p:txBody>
          <a:bodyPr anchor="b"/>
          <a:lstStyle>
            <a:lvl1pPr algn="ctr">
              <a:defRPr sz="6000"/>
            </a:lvl1pPr>
          </a:lstStyle>
          <a:p>
            <a:r>
              <a:t>タイトルテキスト</a:t>
            </a:r>
          </a:p>
        </p:txBody>
      </p:sp>
      <p:sp>
        <p:nvSpPr>
          <p:cNvPr id="324" name="本文レベル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本文レベル1</a:t>
            </a:r>
          </a:p>
          <a:p>
            <a:pPr lvl="1"/>
            <a:r>
              <a:t>本文レベル2</a:t>
            </a:r>
          </a:p>
          <a:p>
            <a:pPr lvl="2"/>
            <a:r>
              <a:t>本文レベル3</a:t>
            </a:r>
          </a:p>
          <a:p>
            <a:pPr lvl="3"/>
            <a:r>
              <a:t>本文レベル4</a:t>
            </a:r>
          </a:p>
          <a:p>
            <a:pPr lvl="4"/>
            <a:r>
              <a:t>本文レベル5</a:t>
            </a:r>
          </a:p>
        </p:txBody>
      </p:sp>
      <p:sp>
        <p:nvSpPr>
          <p:cNvPr id="325"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2_タイトルとコンテンツ">
    <p:spTree>
      <p:nvGrpSpPr>
        <p:cNvPr id="1" name=""/>
        <p:cNvGrpSpPr/>
        <p:nvPr/>
      </p:nvGrpSpPr>
      <p:grpSpPr>
        <a:xfrm>
          <a:off x="0" y="0"/>
          <a:ext cx="0" cy="0"/>
          <a:chOff x="0" y="0"/>
          <a:chExt cx="0" cy="0"/>
        </a:xfrm>
      </p:grpSpPr>
      <p:sp>
        <p:nvSpPr>
          <p:cNvPr id="332"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333"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34"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35" name="タイトルテキスト"/>
          <p:cNvSpPr txBox="1">
            <a:spLocks noGrp="1"/>
          </p:cNvSpPr>
          <p:nvPr>
            <p:ph type="title"/>
          </p:nvPr>
        </p:nvSpPr>
        <p:spPr>
          <a:prstGeom prst="rect">
            <a:avLst/>
          </a:prstGeom>
        </p:spPr>
        <p:txBody>
          <a:bodyPr anchor="t"/>
          <a:lstStyle/>
          <a:p>
            <a:r>
              <a:t>タイトルテキスト</a:t>
            </a:r>
          </a:p>
        </p:txBody>
      </p:sp>
      <p:sp>
        <p:nvSpPr>
          <p:cNvPr id="336"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337"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3_比較">
    <p:spTree>
      <p:nvGrpSpPr>
        <p:cNvPr id="1" name=""/>
        <p:cNvGrpSpPr/>
        <p:nvPr/>
      </p:nvGrpSpPr>
      <p:grpSpPr>
        <a:xfrm>
          <a:off x="0" y="0"/>
          <a:ext cx="0" cy="0"/>
          <a:chOff x="0" y="0"/>
          <a:chExt cx="0" cy="0"/>
        </a:xfrm>
      </p:grpSpPr>
      <p:pic>
        <p:nvPicPr>
          <p:cNvPr id="129" name="図 6" descr="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30" name="タイトルテキスト"/>
          <p:cNvSpPr txBox="1">
            <a:spLocks noGrp="1"/>
          </p:cNvSpPr>
          <p:nvPr>
            <p:ph type="title"/>
          </p:nvPr>
        </p:nvSpPr>
        <p:spPr>
          <a:xfrm>
            <a:off x="839787" y="365125"/>
            <a:ext cx="10515601" cy="1325563"/>
          </a:xfrm>
          <a:prstGeom prst="rect">
            <a:avLst/>
          </a:prstGeom>
        </p:spPr>
        <p:txBody>
          <a:bodyPr/>
          <a:lstStyle/>
          <a:p>
            <a:r>
              <a:t>タイトルテキスト</a:t>
            </a:r>
          </a:p>
        </p:txBody>
      </p:sp>
      <p:sp>
        <p:nvSpPr>
          <p:cNvPr id="131" name="本文レベル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本文レベル1</a:t>
            </a:r>
          </a:p>
          <a:p>
            <a:pPr lvl="1"/>
            <a:r>
              <a:t>本文レベル2</a:t>
            </a:r>
          </a:p>
          <a:p>
            <a:pPr lvl="2"/>
            <a:r>
              <a:t>本文レベル3</a:t>
            </a:r>
          </a:p>
          <a:p>
            <a:pPr lvl="3"/>
            <a:r>
              <a:t>本文レベル4</a:t>
            </a:r>
          </a:p>
          <a:p>
            <a:pPr lvl="4"/>
            <a:r>
              <a:t>本文レベル5</a:t>
            </a:r>
          </a:p>
        </p:txBody>
      </p:sp>
      <p:sp>
        <p:nvSpPr>
          <p:cNvPr id="132" name="テキスト プレースホルダー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13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_セクション見出し">
    <p:spTree>
      <p:nvGrpSpPr>
        <p:cNvPr id="1" name=""/>
        <p:cNvGrpSpPr/>
        <p:nvPr/>
      </p:nvGrpSpPr>
      <p:grpSpPr>
        <a:xfrm>
          <a:off x="0" y="0"/>
          <a:ext cx="0" cy="0"/>
          <a:chOff x="0" y="0"/>
          <a:chExt cx="0" cy="0"/>
        </a:xfrm>
      </p:grpSpPr>
      <p:sp>
        <p:nvSpPr>
          <p:cNvPr id="344"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345"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46"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47" name="タイトルテキスト"/>
          <p:cNvSpPr txBox="1">
            <a:spLocks noGrp="1"/>
          </p:cNvSpPr>
          <p:nvPr>
            <p:ph type="title"/>
          </p:nvPr>
        </p:nvSpPr>
        <p:spPr>
          <a:xfrm>
            <a:off x="831850" y="1709738"/>
            <a:ext cx="10515600" cy="2852737"/>
          </a:xfrm>
          <a:prstGeom prst="rect">
            <a:avLst/>
          </a:prstGeom>
        </p:spPr>
        <p:txBody>
          <a:bodyPr anchor="b"/>
          <a:lstStyle>
            <a:lvl1pPr>
              <a:defRPr sz="6000"/>
            </a:lvl1pPr>
          </a:lstStyle>
          <a:p>
            <a:r>
              <a:t>タイトルテキスト</a:t>
            </a:r>
          </a:p>
        </p:txBody>
      </p:sp>
      <p:sp>
        <p:nvSpPr>
          <p:cNvPr id="348" name="本文レベル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本文レベル1</a:t>
            </a:r>
          </a:p>
          <a:p>
            <a:pPr lvl="1"/>
            <a:r>
              <a:t>本文レベル2</a:t>
            </a:r>
          </a:p>
          <a:p>
            <a:pPr lvl="2"/>
            <a:r>
              <a:t>本文レベル3</a:t>
            </a:r>
          </a:p>
          <a:p>
            <a:pPr lvl="3"/>
            <a:r>
              <a:t>本文レベル4</a:t>
            </a:r>
          </a:p>
          <a:p>
            <a:pPr lvl="4"/>
            <a:r>
              <a:t>本文レベル5</a:t>
            </a:r>
          </a:p>
        </p:txBody>
      </p:sp>
      <p:sp>
        <p:nvSpPr>
          <p:cNvPr id="349"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2 つのコンテンツ">
    <p:spTree>
      <p:nvGrpSpPr>
        <p:cNvPr id="1" name=""/>
        <p:cNvGrpSpPr/>
        <p:nvPr/>
      </p:nvGrpSpPr>
      <p:grpSpPr>
        <a:xfrm>
          <a:off x="0" y="0"/>
          <a:ext cx="0" cy="0"/>
          <a:chOff x="0" y="0"/>
          <a:chExt cx="0" cy="0"/>
        </a:xfrm>
      </p:grpSpPr>
      <p:sp>
        <p:nvSpPr>
          <p:cNvPr id="356"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357"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58"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59" name="タイトルテキスト"/>
          <p:cNvSpPr txBox="1">
            <a:spLocks noGrp="1"/>
          </p:cNvSpPr>
          <p:nvPr>
            <p:ph type="title"/>
          </p:nvPr>
        </p:nvSpPr>
        <p:spPr>
          <a:prstGeom prst="rect">
            <a:avLst/>
          </a:prstGeom>
        </p:spPr>
        <p:txBody>
          <a:bodyPr anchor="t"/>
          <a:lstStyle/>
          <a:p>
            <a:r>
              <a:t>タイトルテキスト</a:t>
            </a:r>
          </a:p>
        </p:txBody>
      </p:sp>
      <p:sp>
        <p:nvSpPr>
          <p:cNvPr id="360" name="本文レベル1…"/>
          <p:cNvSpPr txBox="1">
            <a:spLocks noGrp="1"/>
          </p:cNvSpPr>
          <p:nvPr>
            <p:ph type="body" sz="half" idx="1"/>
          </p:nvPr>
        </p:nvSpPr>
        <p:spPr>
          <a:xfrm>
            <a:off x="838200" y="1825625"/>
            <a:ext cx="5181600"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361"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_比較">
    <p:spTree>
      <p:nvGrpSpPr>
        <p:cNvPr id="1" name=""/>
        <p:cNvGrpSpPr/>
        <p:nvPr/>
      </p:nvGrpSpPr>
      <p:grpSpPr>
        <a:xfrm>
          <a:off x="0" y="0"/>
          <a:ext cx="0" cy="0"/>
          <a:chOff x="0" y="0"/>
          <a:chExt cx="0" cy="0"/>
        </a:xfrm>
      </p:grpSpPr>
      <p:sp>
        <p:nvSpPr>
          <p:cNvPr id="368"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369"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70"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71" name="タイトルテキスト"/>
          <p:cNvSpPr txBox="1">
            <a:spLocks noGrp="1"/>
          </p:cNvSpPr>
          <p:nvPr>
            <p:ph type="title"/>
          </p:nvPr>
        </p:nvSpPr>
        <p:spPr>
          <a:xfrm>
            <a:off x="839787" y="365125"/>
            <a:ext cx="10515601" cy="1325563"/>
          </a:xfrm>
          <a:prstGeom prst="rect">
            <a:avLst/>
          </a:prstGeom>
        </p:spPr>
        <p:txBody>
          <a:bodyPr anchor="t"/>
          <a:lstStyle/>
          <a:p>
            <a:r>
              <a:t>タイトルテキスト</a:t>
            </a:r>
          </a:p>
        </p:txBody>
      </p:sp>
      <p:sp>
        <p:nvSpPr>
          <p:cNvPr id="372" name="本文レベル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本文レベル1</a:t>
            </a:r>
          </a:p>
          <a:p>
            <a:pPr lvl="1"/>
            <a:r>
              <a:t>本文レベル2</a:t>
            </a:r>
          </a:p>
          <a:p>
            <a:pPr lvl="2"/>
            <a:r>
              <a:t>本文レベル3</a:t>
            </a:r>
          </a:p>
          <a:p>
            <a:pPr lvl="3"/>
            <a:r>
              <a:t>本文レベル4</a:t>
            </a:r>
          </a:p>
          <a:p>
            <a:pPr lvl="4"/>
            <a:r>
              <a:t>本文レベル5</a:t>
            </a:r>
          </a:p>
        </p:txBody>
      </p:sp>
      <p:sp>
        <p:nvSpPr>
          <p:cNvPr id="373" name="テキスト プレースホルダー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374"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タイトルのみ">
    <p:spTree>
      <p:nvGrpSpPr>
        <p:cNvPr id="1" name=""/>
        <p:cNvGrpSpPr/>
        <p:nvPr/>
      </p:nvGrpSpPr>
      <p:grpSpPr>
        <a:xfrm>
          <a:off x="0" y="0"/>
          <a:ext cx="0" cy="0"/>
          <a:chOff x="0" y="0"/>
          <a:chExt cx="0" cy="0"/>
        </a:xfrm>
      </p:grpSpPr>
      <p:sp>
        <p:nvSpPr>
          <p:cNvPr id="381"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382"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83"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84" name="タイトルテキスト"/>
          <p:cNvSpPr txBox="1">
            <a:spLocks noGrp="1"/>
          </p:cNvSpPr>
          <p:nvPr>
            <p:ph type="title"/>
          </p:nvPr>
        </p:nvSpPr>
        <p:spPr>
          <a:prstGeom prst="rect">
            <a:avLst/>
          </a:prstGeom>
        </p:spPr>
        <p:txBody>
          <a:bodyPr anchor="t"/>
          <a:lstStyle/>
          <a:p>
            <a:r>
              <a:t>タイトルテキスト</a:t>
            </a:r>
          </a:p>
        </p:txBody>
      </p:sp>
      <p:sp>
        <p:nvSpPr>
          <p:cNvPr id="385"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1_タイトル付きのコンテンツ">
    <p:spTree>
      <p:nvGrpSpPr>
        <p:cNvPr id="1" name=""/>
        <p:cNvGrpSpPr/>
        <p:nvPr/>
      </p:nvGrpSpPr>
      <p:grpSpPr>
        <a:xfrm>
          <a:off x="0" y="0"/>
          <a:ext cx="0" cy="0"/>
          <a:chOff x="0" y="0"/>
          <a:chExt cx="0" cy="0"/>
        </a:xfrm>
      </p:grpSpPr>
      <p:sp>
        <p:nvSpPr>
          <p:cNvPr id="402"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403"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04"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05"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406"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407" name="テキスト プレースホルダー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408"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1_タイトル付きの図">
    <p:spTree>
      <p:nvGrpSpPr>
        <p:cNvPr id="1" name=""/>
        <p:cNvGrpSpPr/>
        <p:nvPr/>
      </p:nvGrpSpPr>
      <p:grpSpPr>
        <a:xfrm>
          <a:off x="0" y="0"/>
          <a:ext cx="0" cy="0"/>
          <a:chOff x="0" y="0"/>
          <a:chExt cx="0" cy="0"/>
        </a:xfrm>
      </p:grpSpPr>
      <p:sp>
        <p:nvSpPr>
          <p:cNvPr id="415"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416"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17"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18"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419" name="図プレースホルダー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420" name="本文レベル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421"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1_タイトルと縦書きテキスト">
    <p:spTree>
      <p:nvGrpSpPr>
        <p:cNvPr id="1" name=""/>
        <p:cNvGrpSpPr/>
        <p:nvPr/>
      </p:nvGrpSpPr>
      <p:grpSpPr>
        <a:xfrm>
          <a:off x="0" y="0"/>
          <a:ext cx="0" cy="0"/>
          <a:chOff x="0" y="0"/>
          <a:chExt cx="0" cy="0"/>
        </a:xfrm>
      </p:grpSpPr>
      <p:sp>
        <p:nvSpPr>
          <p:cNvPr id="428"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429"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30"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31" name="タイトルテキスト"/>
          <p:cNvSpPr txBox="1">
            <a:spLocks noGrp="1"/>
          </p:cNvSpPr>
          <p:nvPr>
            <p:ph type="title"/>
          </p:nvPr>
        </p:nvSpPr>
        <p:spPr>
          <a:prstGeom prst="rect">
            <a:avLst/>
          </a:prstGeom>
        </p:spPr>
        <p:txBody>
          <a:bodyPr anchor="t"/>
          <a:lstStyle/>
          <a:p>
            <a:r>
              <a:t>タイトルテキスト</a:t>
            </a:r>
          </a:p>
        </p:txBody>
      </p:sp>
      <p:sp>
        <p:nvSpPr>
          <p:cNvPr id="432" name="本文レベル1…"/>
          <p:cNvSpPr txBox="1">
            <a:spLocks noGrp="1"/>
          </p:cNvSpPr>
          <p:nvPr>
            <p:ph type="body" idx="1"/>
          </p:nvPr>
        </p:nvSpPr>
        <p:spPr>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433"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1_縦書きタイトルと 縦書きテキスト">
    <p:spTree>
      <p:nvGrpSpPr>
        <p:cNvPr id="1" name=""/>
        <p:cNvGrpSpPr/>
        <p:nvPr/>
      </p:nvGrpSpPr>
      <p:grpSpPr>
        <a:xfrm>
          <a:off x="0" y="0"/>
          <a:ext cx="0" cy="0"/>
          <a:chOff x="0" y="0"/>
          <a:chExt cx="0" cy="0"/>
        </a:xfrm>
      </p:grpSpPr>
      <p:sp>
        <p:nvSpPr>
          <p:cNvPr id="440"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441"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42"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43" name="タイトルテキスト"/>
          <p:cNvSpPr txBox="1">
            <a:spLocks noGrp="1"/>
          </p:cNvSpPr>
          <p:nvPr>
            <p:ph type="title"/>
          </p:nvPr>
        </p:nvSpPr>
        <p:spPr>
          <a:xfrm>
            <a:off x="8724900" y="365125"/>
            <a:ext cx="2628900" cy="5811838"/>
          </a:xfrm>
          <a:prstGeom prst="rect">
            <a:avLst/>
          </a:prstGeom>
        </p:spPr>
        <p:txBody>
          <a:bodyPr vert="eaVert" anchor="t"/>
          <a:lstStyle/>
          <a:p>
            <a:r>
              <a:t>タイトルテキスト</a:t>
            </a:r>
          </a:p>
        </p:txBody>
      </p:sp>
      <p:sp>
        <p:nvSpPr>
          <p:cNvPr id="444" name="本文レベル1…"/>
          <p:cNvSpPr txBox="1">
            <a:spLocks noGrp="1"/>
          </p:cNvSpPr>
          <p:nvPr>
            <p:ph type="body" idx="1"/>
          </p:nvPr>
        </p:nvSpPr>
        <p:spPr>
          <a:xfrm>
            <a:off x="838200" y="365125"/>
            <a:ext cx="7734300" cy="5811838"/>
          </a:xfrm>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445"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2_リード文あり">
    <p:spTree>
      <p:nvGrpSpPr>
        <p:cNvPr id="1" name=""/>
        <p:cNvGrpSpPr/>
        <p:nvPr/>
      </p:nvGrpSpPr>
      <p:grpSpPr>
        <a:xfrm>
          <a:off x="0" y="0"/>
          <a:ext cx="0" cy="0"/>
          <a:chOff x="0" y="0"/>
          <a:chExt cx="0" cy="0"/>
        </a:xfrm>
      </p:grpSpPr>
      <p:sp>
        <p:nvSpPr>
          <p:cNvPr id="452"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453"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54"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55" name="本文レベル1…"/>
          <p:cNvSpPr txBox="1">
            <a:spLocks noGrp="1"/>
          </p:cNvSpPr>
          <p:nvPr>
            <p:ph type="body" sz="quarter" idx="1"/>
          </p:nvPr>
        </p:nvSpPr>
        <p:spPr>
          <a:xfrm>
            <a:off x="518635" y="914496"/>
            <a:ext cx="11165935" cy="1486758"/>
          </a:xfrm>
          <a:prstGeom prst="rect">
            <a:avLst/>
          </a:prstGeom>
          <a:solidFill>
            <a:srgbClr val="EFEFEF"/>
          </a:solidFill>
        </p:spPr>
        <p:txBody>
          <a:bodyPr lIns="144000" tIns="144000" rIns="144000" bIns="144000"/>
          <a:lstStyle>
            <a:lvl1pPr>
              <a:defRPr sz="1400" b="1"/>
            </a:lvl1pPr>
            <a:lvl2pPr marL="590550" indent="-133350">
              <a:defRPr sz="1400" b="1"/>
            </a:lvl2pPr>
            <a:lvl3pPr marL="1074419" indent="-160019">
              <a:defRPr sz="1400" b="1"/>
            </a:lvl3pPr>
            <a:lvl4pPr marL="1549400" indent="-177800">
              <a:defRPr sz="1400" b="1"/>
            </a:lvl4pPr>
            <a:lvl5pPr marL="2006600" indent="-177800">
              <a:defRPr sz="1400" b="1"/>
            </a:lvl5pPr>
          </a:lstStyle>
          <a:p>
            <a:r>
              <a:t>本文レベル1</a:t>
            </a:r>
          </a:p>
          <a:p>
            <a:pPr lvl="1"/>
            <a:r>
              <a:t>本文レベル2</a:t>
            </a:r>
          </a:p>
          <a:p>
            <a:pPr lvl="2"/>
            <a:r>
              <a:t>本文レベル3</a:t>
            </a:r>
          </a:p>
          <a:p>
            <a:pPr lvl="3"/>
            <a:r>
              <a:t>本文レベル4</a:t>
            </a:r>
          </a:p>
          <a:p>
            <a:pPr lvl="4"/>
            <a:r>
              <a:t>本文レベル5</a:t>
            </a:r>
          </a:p>
        </p:txBody>
      </p:sp>
      <p:sp>
        <p:nvSpPr>
          <p:cNvPr id="456" name="タイトルテキスト"/>
          <p:cNvSpPr txBox="1">
            <a:spLocks noGrp="1"/>
          </p:cNvSpPr>
          <p:nvPr>
            <p:ph type="title"/>
          </p:nvPr>
        </p:nvSpPr>
        <p:spPr>
          <a:xfrm>
            <a:off x="0" y="0"/>
            <a:ext cx="1271" cy="1271"/>
          </a:xfrm>
          <a:prstGeom prst="rect">
            <a:avLst/>
          </a:prstGeom>
        </p:spPr>
        <p:txBody>
          <a:bodyPr anchor="t"/>
          <a:lstStyle/>
          <a:p>
            <a:r>
              <a:t>タイトルテキスト</a:t>
            </a:r>
          </a:p>
        </p:txBody>
      </p:sp>
      <p:sp>
        <p:nvSpPr>
          <p:cNvPr id="457" name="スライド番号"/>
          <p:cNvSpPr txBox="1">
            <a:spLocks noGrp="1"/>
          </p:cNvSpPr>
          <p:nvPr>
            <p:ph type="sldNum" sz="quarter" idx="2"/>
          </p:nvPr>
        </p:nvSpPr>
        <p:spPr>
          <a:xfrm>
            <a:off x="11558472" y="6692584"/>
            <a:ext cx="127001" cy="127001"/>
          </a:xfrm>
          <a:prstGeom prst="rect">
            <a:avLst/>
          </a:prstGeom>
        </p:spPr>
        <p:txBody>
          <a:bodyPr lIns="0" tIns="0" rIns="0" bIns="0"/>
          <a:lstStyle>
            <a:lvl1pPr>
              <a:lnSpc>
                <a:spcPct val="100000"/>
              </a:lnSpc>
              <a:defRPr sz="800">
                <a:solidFill>
                  <a:srgbClr val="262626"/>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5_白紙">
    <p:spTree>
      <p:nvGrpSpPr>
        <p:cNvPr id="1" name=""/>
        <p:cNvGrpSpPr/>
        <p:nvPr/>
      </p:nvGrpSpPr>
      <p:grpSpPr>
        <a:xfrm>
          <a:off x="0" y="0"/>
          <a:ext cx="0" cy="0"/>
          <a:chOff x="0" y="0"/>
          <a:chExt cx="0" cy="0"/>
        </a:xfrm>
      </p:grpSpPr>
      <p:sp>
        <p:nvSpPr>
          <p:cNvPr id="464"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465"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66"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67" name="タイトルテキスト"/>
          <p:cNvSpPr txBox="1">
            <a:spLocks noGrp="1"/>
          </p:cNvSpPr>
          <p:nvPr>
            <p:ph type="title"/>
          </p:nvPr>
        </p:nvSpPr>
        <p:spPr>
          <a:xfrm>
            <a:off x="0" y="0"/>
            <a:ext cx="1271" cy="1271"/>
          </a:xfrm>
          <a:prstGeom prst="rect">
            <a:avLst/>
          </a:prstGeom>
        </p:spPr>
        <p:txBody>
          <a:bodyPr anchor="t"/>
          <a:lstStyle/>
          <a:p>
            <a:r>
              <a:t>タイトルテキスト</a:t>
            </a:r>
          </a:p>
        </p:txBody>
      </p:sp>
      <p:sp>
        <p:nvSpPr>
          <p:cNvPr id="468" name="スライド番号"/>
          <p:cNvSpPr txBox="1">
            <a:spLocks noGrp="1"/>
          </p:cNvSpPr>
          <p:nvPr>
            <p:ph type="sldNum" sz="quarter" idx="2"/>
          </p:nvPr>
        </p:nvSpPr>
        <p:spPr>
          <a:xfrm>
            <a:off x="11558473" y="6692584"/>
            <a:ext cx="127001" cy="127001"/>
          </a:xfrm>
          <a:prstGeom prst="rect">
            <a:avLst/>
          </a:prstGeom>
        </p:spPr>
        <p:txBody>
          <a:bodyPr lIns="0" tIns="0" rIns="0" bIns="0"/>
          <a:lstStyle>
            <a:lvl1pPr>
              <a:lnSpc>
                <a:spcPct val="100000"/>
              </a:lnSpc>
              <a:defRPr sz="800">
                <a:solidFill>
                  <a:srgbClr val="262626"/>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3_白紙">
    <p:spTree>
      <p:nvGrpSpPr>
        <p:cNvPr id="1" name=""/>
        <p:cNvGrpSpPr/>
        <p:nvPr/>
      </p:nvGrpSpPr>
      <p:grpSpPr>
        <a:xfrm>
          <a:off x="0" y="0"/>
          <a:ext cx="0" cy="0"/>
          <a:chOff x="0" y="0"/>
          <a:chExt cx="0" cy="0"/>
        </a:xfrm>
      </p:grpSpPr>
      <p:pic>
        <p:nvPicPr>
          <p:cNvPr id="149" name="図 6" descr="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5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1_ユーザー設定レイアウト">
    <p:spTree>
      <p:nvGrpSpPr>
        <p:cNvPr id="1" name=""/>
        <p:cNvGrpSpPr/>
        <p:nvPr/>
      </p:nvGrpSpPr>
      <p:grpSpPr>
        <a:xfrm>
          <a:off x="0" y="0"/>
          <a:ext cx="0" cy="0"/>
          <a:chOff x="0" y="0"/>
          <a:chExt cx="0" cy="0"/>
        </a:xfrm>
      </p:grpSpPr>
      <p:sp>
        <p:nvSpPr>
          <p:cNvPr id="475"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476"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77"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78" name="本文レベル1…"/>
          <p:cNvSpPr txBox="1">
            <a:spLocks noGrp="1"/>
          </p:cNvSpPr>
          <p:nvPr>
            <p:ph type="body" idx="1"/>
          </p:nvPr>
        </p:nvSpPr>
        <p:spPr>
          <a:xfrm>
            <a:off x="838200" y="1825625"/>
            <a:ext cx="10515601"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479" name="スライド番号"/>
          <p:cNvSpPr txBox="1">
            <a:spLocks noGrp="1"/>
          </p:cNvSpPr>
          <p:nvPr>
            <p:ph type="sldNum" sz="quarter" idx="2"/>
          </p:nvPr>
        </p:nvSpPr>
        <p:spPr>
          <a:xfrm>
            <a:off x="11639709" y="6537859"/>
            <a:ext cx="217151" cy="218441"/>
          </a:xfrm>
          <a:prstGeom prst="rect">
            <a:avLst/>
          </a:prstGeom>
        </p:spPr>
        <p:txBody>
          <a:bodyPr anchor="t"/>
          <a:lstStyle>
            <a:lvl1pPr algn="l">
              <a:lnSpc>
                <a:spcPct val="100000"/>
              </a:lnSpc>
              <a:defRPr sz="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標準スライド">
    <p:spTree>
      <p:nvGrpSpPr>
        <p:cNvPr id="1" name=""/>
        <p:cNvGrpSpPr/>
        <p:nvPr/>
      </p:nvGrpSpPr>
      <p:grpSpPr>
        <a:xfrm>
          <a:off x="0" y="0"/>
          <a:ext cx="0" cy="0"/>
          <a:chOff x="0" y="0"/>
          <a:chExt cx="0" cy="0"/>
        </a:xfrm>
      </p:grpSpPr>
      <p:sp>
        <p:nvSpPr>
          <p:cNvPr id="486"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487"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88"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89" name="タイトルテキスト"/>
          <p:cNvSpPr txBox="1">
            <a:spLocks noGrp="1"/>
          </p:cNvSpPr>
          <p:nvPr>
            <p:ph type="title"/>
          </p:nvPr>
        </p:nvSpPr>
        <p:spPr>
          <a:xfrm>
            <a:off x="246736" y="235781"/>
            <a:ext cx="11699083" cy="559000"/>
          </a:xfrm>
          <a:prstGeom prst="rect">
            <a:avLst/>
          </a:prstGeom>
        </p:spPr>
        <p:txBody>
          <a:bodyPr anchor="t"/>
          <a:lstStyle>
            <a:lvl1pPr>
              <a:defRPr sz="2300" b="1">
                <a:latin typeface="Meiryo UI"/>
                <a:ea typeface="Meiryo UI"/>
                <a:cs typeface="Meiryo UI"/>
                <a:sym typeface="Meiryo UI"/>
              </a:defRPr>
            </a:lvl1pPr>
          </a:lstStyle>
          <a:p>
            <a:r>
              <a:t>タイトルテキスト</a:t>
            </a:r>
          </a:p>
        </p:txBody>
      </p:sp>
      <p:sp>
        <p:nvSpPr>
          <p:cNvPr id="490" name="本文レベル1…"/>
          <p:cNvSpPr txBox="1">
            <a:spLocks noGrp="1"/>
          </p:cNvSpPr>
          <p:nvPr>
            <p:ph type="body" sz="quarter" idx="1" hasCustomPrompt="1"/>
          </p:nvPr>
        </p:nvSpPr>
        <p:spPr>
          <a:xfrm>
            <a:off x="247130" y="6309321"/>
            <a:ext cx="11565197" cy="204159"/>
          </a:xfrm>
          <a:prstGeom prst="rect">
            <a:avLst/>
          </a:prstGeom>
        </p:spPr>
        <p:txBody>
          <a:bodyPr lIns="0" tIns="0" rIns="0" bIns="0"/>
          <a:lstStyle>
            <a:lvl1pPr marL="0" indent="0">
              <a:spcBef>
                <a:spcPts val="0"/>
              </a:spcBef>
              <a:buSzTx/>
              <a:buFontTx/>
              <a:buNone/>
              <a:defRPr sz="1000">
                <a:latin typeface="Meiryo UI"/>
                <a:ea typeface="Meiryo UI"/>
                <a:cs typeface="Meiryo UI"/>
                <a:sym typeface="Meiryo UI"/>
              </a:defRPr>
            </a:lvl1pPr>
            <a:lvl2pPr marL="552450" indent="-95250">
              <a:spcBef>
                <a:spcPts val="0"/>
              </a:spcBef>
              <a:buFontTx/>
              <a:defRPr sz="1000">
                <a:latin typeface="Meiryo UI"/>
                <a:ea typeface="Meiryo UI"/>
                <a:cs typeface="Meiryo UI"/>
                <a:sym typeface="Meiryo UI"/>
              </a:defRPr>
            </a:lvl2pPr>
            <a:lvl3pPr marL="1028700" indent="-114300">
              <a:spcBef>
                <a:spcPts val="0"/>
              </a:spcBef>
              <a:buFontTx/>
              <a:defRPr sz="1000">
                <a:latin typeface="Meiryo UI"/>
                <a:ea typeface="Meiryo UI"/>
                <a:cs typeface="Meiryo UI"/>
                <a:sym typeface="Meiryo UI"/>
              </a:defRPr>
            </a:lvl3pPr>
            <a:lvl4pPr marL="1498600" indent="-127000">
              <a:spcBef>
                <a:spcPts val="0"/>
              </a:spcBef>
              <a:buFontTx/>
              <a:defRPr sz="1000">
                <a:latin typeface="Meiryo UI"/>
                <a:ea typeface="Meiryo UI"/>
                <a:cs typeface="Meiryo UI"/>
                <a:sym typeface="Meiryo UI"/>
              </a:defRPr>
            </a:lvl4pPr>
            <a:lvl5pPr marL="1955800" indent="-127000">
              <a:spcBef>
                <a:spcPts val="0"/>
              </a:spcBef>
              <a:buFontTx/>
              <a:defRPr sz="1000">
                <a:latin typeface="Meiryo UI"/>
                <a:ea typeface="Meiryo UI"/>
                <a:cs typeface="Meiryo UI"/>
                <a:sym typeface="Meiryo UI"/>
              </a:defRPr>
            </a:lvl5pPr>
          </a:lstStyle>
          <a:p>
            <a:r>
              <a:t>（資料）●●</a:t>
            </a:r>
          </a:p>
          <a:p>
            <a:pPr lvl="1"/>
            <a:endParaRPr/>
          </a:p>
          <a:p>
            <a:pPr lvl="2"/>
            <a:endParaRPr/>
          </a:p>
          <a:p>
            <a:pPr lvl="3"/>
            <a:endParaRPr/>
          </a:p>
          <a:p>
            <a:pPr lvl="4"/>
            <a:endParaRPr/>
          </a:p>
        </p:txBody>
      </p:sp>
      <p:sp>
        <p:nvSpPr>
          <p:cNvPr id="491" name="テキスト プレースホルダー 9"/>
          <p:cNvSpPr>
            <a:spLocks noGrp="1"/>
          </p:cNvSpPr>
          <p:nvPr>
            <p:ph type="body" sz="quarter" idx="21" hasCustomPrompt="1"/>
          </p:nvPr>
        </p:nvSpPr>
        <p:spPr>
          <a:xfrm>
            <a:off x="247134" y="3104969"/>
            <a:ext cx="1816205" cy="389082"/>
          </a:xfrm>
          <a:prstGeom prst="rect">
            <a:avLst/>
          </a:prstGeom>
        </p:spPr>
        <p:txBody>
          <a:bodyPr lIns="0" tIns="0" rIns="0" bIns="0"/>
          <a:lstStyle>
            <a:lvl1pPr marL="0" indent="0">
              <a:spcBef>
                <a:spcPts val="0"/>
              </a:spcBef>
              <a:buSzTx/>
              <a:buFontTx/>
              <a:buNone/>
              <a:defRPr sz="1900">
                <a:latin typeface="Meiryo UI"/>
                <a:ea typeface="Meiryo UI"/>
                <a:cs typeface="Meiryo UI"/>
                <a:sym typeface="Meiryo UI"/>
              </a:defRPr>
            </a:lvl1pPr>
          </a:lstStyle>
          <a:p>
            <a:r>
              <a:t>説明文（20pt）</a:t>
            </a:r>
          </a:p>
        </p:txBody>
      </p:sp>
      <p:sp>
        <p:nvSpPr>
          <p:cNvPr id="492" name="テキスト プレースホルダー 9"/>
          <p:cNvSpPr>
            <a:spLocks noGrp="1"/>
          </p:cNvSpPr>
          <p:nvPr>
            <p:ph type="body" sz="quarter" idx="22" hasCustomPrompt="1"/>
          </p:nvPr>
        </p:nvSpPr>
        <p:spPr>
          <a:xfrm>
            <a:off x="246736" y="3769295"/>
            <a:ext cx="1274390" cy="272255"/>
          </a:xfrm>
          <a:prstGeom prst="rect">
            <a:avLst/>
          </a:prstGeom>
        </p:spPr>
        <p:txBody>
          <a:bodyPr lIns="0" tIns="0" rIns="0" bIns="0"/>
          <a:lstStyle>
            <a:lvl1pPr marL="0" indent="0">
              <a:spcBef>
                <a:spcPts val="0"/>
              </a:spcBef>
              <a:buSzTx/>
              <a:buFontTx/>
              <a:buNone/>
              <a:defRPr sz="1300">
                <a:latin typeface="Meiryo UI"/>
                <a:ea typeface="Meiryo UI"/>
                <a:cs typeface="Meiryo UI"/>
                <a:sym typeface="Meiryo UI"/>
              </a:defRPr>
            </a:lvl1pPr>
          </a:lstStyle>
          <a:p>
            <a:r>
              <a:t>説明文（14pt）</a:t>
            </a:r>
          </a:p>
        </p:txBody>
      </p:sp>
      <p:sp>
        <p:nvSpPr>
          <p:cNvPr id="493" name="テキスト プレースホルダー 9"/>
          <p:cNvSpPr>
            <a:spLocks noGrp="1"/>
          </p:cNvSpPr>
          <p:nvPr>
            <p:ph type="body" sz="quarter" idx="23" hasCustomPrompt="1"/>
          </p:nvPr>
        </p:nvSpPr>
        <p:spPr>
          <a:xfrm>
            <a:off x="246735" y="4365104"/>
            <a:ext cx="1078821" cy="204159"/>
          </a:xfrm>
          <a:prstGeom prst="rect">
            <a:avLst/>
          </a:prstGeom>
        </p:spPr>
        <p:txBody>
          <a:bodyPr lIns="0" tIns="0" rIns="0" bIns="0"/>
          <a:lstStyle>
            <a:lvl1pPr marL="0" indent="0">
              <a:spcBef>
                <a:spcPts val="0"/>
              </a:spcBef>
              <a:buSzTx/>
              <a:buFontTx/>
              <a:buNone/>
              <a:defRPr sz="1000">
                <a:latin typeface="Meiryo UI"/>
                <a:ea typeface="Meiryo UI"/>
                <a:cs typeface="Meiryo UI"/>
                <a:sym typeface="Meiryo UI"/>
              </a:defRPr>
            </a:lvl1pPr>
          </a:lstStyle>
          <a:p>
            <a:r>
              <a:t>説明文（10.5pt）</a:t>
            </a:r>
          </a:p>
        </p:txBody>
      </p:sp>
      <p:sp>
        <p:nvSpPr>
          <p:cNvPr id="494" name="テキスト プレースホルダー 11"/>
          <p:cNvSpPr>
            <a:spLocks noGrp="1"/>
          </p:cNvSpPr>
          <p:nvPr>
            <p:ph type="body" sz="quarter" idx="24"/>
          </p:nvPr>
        </p:nvSpPr>
        <p:spPr>
          <a:xfrm>
            <a:off x="246187" y="764705"/>
            <a:ext cx="11699631" cy="607191"/>
          </a:xfrm>
          <a:prstGeom prst="rect">
            <a:avLst/>
          </a:prstGeom>
          <a:solidFill>
            <a:srgbClr val="99D6EC"/>
          </a:solidFill>
        </p:spPr>
        <p:txBody>
          <a:bodyPr lIns="107999" tIns="107999" rIns="107999" bIns="107999"/>
          <a:lstStyle/>
          <a:p>
            <a:pPr marL="251786" indent="-251786">
              <a:spcBef>
                <a:spcPts val="500"/>
              </a:spcBef>
              <a:buClr>
                <a:srgbClr val="002060"/>
              </a:buClr>
              <a:buFontTx/>
              <a:buChar char="●"/>
              <a:defRPr sz="1900">
                <a:latin typeface="Meiryo UI"/>
                <a:ea typeface="Meiryo UI"/>
                <a:cs typeface="Meiryo UI"/>
                <a:sym typeface="Meiryo UI"/>
              </a:defRPr>
            </a:pPr>
            <a:endParaRPr/>
          </a:p>
        </p:txBody>
      </p:sp>
      <p:sp>
        <p:nvSpPr>
          <p:cNvPr id="495" name="スライド番号"/>
          <p:cNvSpPr txBox="1">
            <a:spLocks noGrp="1"/>
          </p:cNvSpPr>
          <p:nvPr>
            <p:ph type="sldNum" sz="quarter" idx="2"/>
          </p:nvPr>
        </p:nvSpPr>
        <p:spPr>
          <a:xfrm>
            <a:off x="0" y="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1_タイトルとコンテンツ">
    <p:spTree>
      <p:nvGrpSpPr>
        <p:cNvPr id="1" name=""/>
        <p:cNvGrpSpPr/>
        <p:nvPr/>
      </p:nvGrpSpPr>
      <p:grpSpPr>
        <a:xfrm>
          <a:off x="0" y="0"/>
          <a:ext cx="0" cy="0"/>
          <a:chOff x="0" y="0"/>
          <a:chExt cx="0" cy="0"/>
        </a:xfrm>
      </p:grpSpPr>
      <p:sp>
        <p:nvSpPr>
          <p:cNvPr id="502"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503"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504"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505" name="タイトルテキスト"/>
          <p:cNvSpPr txBox="1">
            <a:spLocks noGrp="1"/>
          </p:cNvSpPr>
          <p:nvPr>
            <p:ph type="title"/>
          </p:nvPr>
        </p:nvSpPr>
        <p:spPr>
          <a:xfrm>
            <a:off x="382129" y="75863"/>
            <a:ext cx="10237047" cy="481753"/>
          </a:xfrm>
          <a:prstGeom prst="rect">
            <a:avLst/>
          </a:prstGeom>
        </p:spPr>
        <p:txBody>
          <a:bodyPr lIns="0" tIns="0" rIns="0" bIns="0"/>
          <a:lstStyle>
            <a:lvl1pPr>
              <a:defRPr sz="2400">
                <a:latin typeface="Meiryo UI"/>
                <a:ea typeface="Meiryo UI"/>
                <a:cs typeface="Meiryo UI"/>
                <a:sym typeface="Meiryo UI"/>
              </a:defRPr>
            </a:lvl1pPr>
          </a:lstStyle>
          <a:p>
            <a:r>
              <a:t>タイトルテキスト</a:t>
            </a:r>
          </a:p>
        </p:txBody>
      </p:sp>
      <p:sp>
        <p:nvSpPr>
          <p:cNvPr id="506" name="フッター プレースホルダー 1"/>
          <p:cNvSpPr txBox="1"/>
          <p:nvPr/>
        </p:nvSpPr>
        <p:spPr>
          <a:xfrm>
            <a:off x="2799319" y="6635232"/>
            <a:ext cx="7093619" cy="243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gn="ctr" defTabSz="914406">
              <a:defRPr sz="1000">
                <a:solidFill>
                  <a:srgbClr val="FFFFFF"/>
                </a:solidFill>
                <a:latin typeface="Meiryo UI"/>
                <a:ea typeface="Meiryo UI"/>
                <a:cs typeface="Meiryo UI"/>
                <a:sym typeface="Meiryo UI"/>
              </a:defRPr>
            </a:pPr>
            <a:r>
              <a:t>©Copyright Japan Association for the 2025 World Exposition, All rights reserved.</a:t>
            </a:r>
          </a:p>
        </p:txBody>
      </p:sp>
      <p:sp>
        <p:nvSpPr>
          <p:cNvPr id="507" name="スライド番号"/>
          <p:cNvSpPr txBox="1">
            <a:spLocks noGrp="1"/>
          </p:cNvSpPr>
          <p:nvPr>
            <p:ph type="sldNum" sz="quarter" idx="2"/>
          </p:nvPr>
        </p:nvSpPr>
        <p:spPr>
          <a:xfrm>
            <a:off x="11678182" y="6609160"/>
            <a:ext cx="273657" cy="269241"/>
          </a:xfrm>
          <a:prstGeom prst="rect">
            <a:avLst/>
          </a:prstGeom>
        </p:spPr>
        <p:txBody>
          <a:bodyPr anchor="t"/>
          <a:lstStyle>
            <a:lvl1pPr algn="ctr" defTabSz="914406">
              <a:lnSpc>
                <a:spcPct val="100000"/>
              </a:lnSpc>
              <a:defRPr>
                <a:solidFill>
                  <a:srgbClr val="FFFFFF"/>
                </a:solidFill>
                <a:latin typeface="Meiryo UI"/>
                <a:ea typeface="Meiryo UI"/>
                <a:cs typeface="Meiryo UI"/>
                <a:sym typeface="Meiryo UI"/>
              </a:defRPr>
            </a:lvl1pPr>
          </a:lstStyle>
          <a:p>
            <a:fld id="{86CB4B4D-7CA3-9044-876B-883B54F8677D}" type="slidenum">
              <a:t>‹#›</a:t>
            </a:fld>
            <a:endParaRPr/>
          </a:p>
        </p:txBody>
      </p:sp>
      <p:pic>
        <p:nvPicPr>
          <p:cNvPr id="508" name="図 4" descr="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59859" y="0"/>
            <a:ext cx="1562117" cy="640081"/>
          </a:xfrm>
          <a:prstGeom prst="rect">
            <a:avLst/>
          </a:prstGeom>
          <a:ln w="12700">
            <a:miter lim="400000"/>
          </a:ln>
        </p:spPr>
      </p:pic>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4_白紙">
    <p:spTree>
      <p:nvGrpSpPr>
        <p:cNvPr id="1" name=""/>
        <p:cNvGrpSpPr/>
        <p:nvPr/>
      </p:nvGrpSpPr>
      <p:grpSpPr>
        <a:xfrm>
          <a:off x="0" y="0"/>
          <a:ext cx="0" cy="0"/>
          <a:chOff x="0" y="0"/>
          <a:chExt cx="0" cy="0"/>
        </a:xfrm>
      </p:grpSpPr>
      <p:sp>
        <p:nvSpPr>
          <p:cNvPr id="515"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516"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517"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518" name="タイトルテキスト"/>
          <p:cNvSpPr txBox="1">
            <a:spLocks noGrp="1"/>
          </p:cNvSpPr>
          <p:nvPr>
            <p:ph type="title"/>
          </p:nvPr>
        </p:nvSpPr>
        <p:spPr>
          <a:xfrm>
            <a:off x="0" y="0"/>
            <a:ext cx="1271" cy="1271"/>
          </a:xfrm>
          <a:prstGeom prst="rect">
            <a:avLst/>
          </a:prstGeom>
        </p:spPr>
        <p:txBody>
          <a:bodyPr anchor="t"/>
          <a:lstStyle/>
          <a:p>
            <a:r>
              <a:t>タイトルテキスト</a:t>
            </a:r>
          </a:p>
        </p:txBody>
      </p:sp>
      <p:sp>
        <p:nvSpPr>
          <p:cNvPr id="519" name="スライド番号"/>
          <p:cNvSpPr txBox="1">
            <a:spLocks noGrp="1"/>
          </p:cNvSpPr>
          <p:nvPr>
            <p:ph type="sldNum" sz="quarter" idx="2"/>
          </p:nvPr>
        </p:nvSpPr>
        <p:spPr>
          <a:xfrm>
            <a:off x="11558473" y="6692584"/>
            <a:ext cx="127001" cy="127001"/>
          </a:xfrm>
          <a:prstGeom prst="rect">
            <a:avLst/>
          </a:prstGeom>
        </p:spPr>
        <p:txBody>
          <a:bodyPr lIns="0" tIns="0" rIns="0" bIns="0"/>
          <a:lstStyle>
            <a:lvl1pPr>
              <a:lnSpc>
                <a:spcPct val="100000"/>
              </a:lnSpc>
              <a:defRPr sz="800">
                <a:solidFill>
                  <a:srgbClr val="262626"/>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標準デザイン">
    <p:spTree>
      <p:nvGrpSpPr>
        <p:cNvPr id="1" name=""/>
        <p:cNvGrpSpPr/>
        <p:nvPr/>
      </p:nvGrpSpPr>
      <p:grpSpPr>
        <a:xfrm>
          <a:off x="0" y="0"/>
          <a:ext cx="0" cy="0"/>
          <a:chOff x="0" y="0"/>
          <a:chExt cx="0" cy="0"/>
        </a:xfrm>
      </p:grpSpPr>
      <p:sp>
        <p:nvSpPr>
          <p:cNvPr id="526"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527"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528"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529" name="タイトルテキスト"/>
          <p:cNvSpPr txBox="1">
            <a:spLocks noGrp="1"/>
          </p:cNvSpPr>
          <p:nvPr>
            <p:ph type="title"/>
          </p:nvPr>
        </p:nvSpPr>
        <p:spPr>
          <a:xfrm>
            <a:off x="607220" y="91531"/>
            <a:ext cx="10977563" cy="473730"/>
          </a:xfrm>
          <a:prstGeom prst="rect">
            <a:avLst/>
          </a:prstGeom>
        </p:spPr>
        <p:txBody>
          <a:bodyPr anchor="t"/>
          <a:lstStyle>
            <a:lvl1pPr marR="32331" indent="3552" defTabSz="511497"/>
          </a:lstStyle>
          <a:p>
            <a:r>
              <a:t>タイトルテキスト</a:t>
            </a:r>
          </a:p>
        </p:txBody>
      </p:sp>
      <p:sp>
        <p:nvSpPr>
          <p:cNvPr id="530" name="本文レベル1…"/>
          <p:cNvSpPr txBox="1">
            <a:spLocks noGrp="1"/>
          </p:cNvSpPr>
          <p:nvPr>
            <p:ph type="body" sz="quarter" idx="1"/>
          </p:nvPr>
        </p:nvSpPr>
        <p:spPr>
          <a:xfrm>
            <a:off x="495496" y="2856177"/>
            <a:ext cx="11201008" cy="1241891"/>
          </a:xfrm>
          <a:prstGeom prst="rect">
            <a:avLst/>
          </a:prstGeom>
        </p:spPr>
        <p:txBody>
          <a:bodyPr/>
          <a:lstStyle>
            <a:lvl1pPr marL="107004" marR="32331" defTabSz="511497">
              <a:spcBef>
                <a:spcPts val="600"/>
              </a:spcBef>
              <a:buClr>
                <a:srgbClr val="000000"/>
              </a:buClr>
            </a:lvl1pPr>
            <a:lvl2pPr marL="242787" marR="32331" defTabSz="511497">
              <a:spcBef>
                <a:spcPts val="600"/>
              </a:spcBef>
              <a:buClr>
                <a:srgbClr val="000000"/>
              </a:buClr>
            </a:lvl2pPr>
            <a:lvl3pPr marL="408018" marR="32331" indent="-320040" defTabSz="511497">
              <a:spcBef>
                <a:spcPts val="600"/>
              </a:spcBef>
              <a:buClr>
                <a:srgbClr val="000000"/>
              </a:buClr>
            </a:lvl3pPr>
            <a:lvl4pPr marL="571453" marR="32331" defTabSz="511497">
              <a:spcBef>
                <a:spcPts val="600"/>
              </a:spcBef>
              <a:buClr>
                <a:srgbClr val="000000"/>
              </a:buClr>
            </a:lvl4pPr>
            <a:lvl5pPr marL="699329" marR="32331" defTabSz="511497">
              <a:spcBef>
                <a:spcPts val="600"/>
              </a:spcBef>
              <a:buClr>
                <a:srgbClr val="000000"/>
              </a:buClr>
            </a:lvl5pPr>
          </a:lstStyle>
          <a:p>
            <a:r>
              <a:t>本文レベル1</a:t>
            </a:r>
          </a:p>
          <a:p>
            <a:pPr lvl="1"/>
            <a:r>
              <a:t>本文レベル2</a:t>
            </a:r>
          </a:p>
          <a:p>
            <a:pPr lvl="2"/>
            <a:r>
              <a:t>本文レベル3</a:t>
            </a:r>
          </a:p>
          <a:p>
            <a:pPr lvl="3"/>
            <a:r>
              <a:t>本文レベル4</a:t>
            </a:r>
          </a:p>
          <a:p>
            <a:pPr lvl="4"/>
            <a:r>
              <a:t>本文レベル5</a:t>
            </a:r>
          </a:p>
        </p:txBody>
      </p:sp>
      <p:sp>
        <p:nvSpPr>
          <p:cNvPr id="531" name="スライド番号"/>
          <p:cNvSpPr txBox="1">
            <a:spLocks noGrp="1"/>
          </p:cNvSpPr>
          <p:nvPr>
            <p:ph type="sldNum" sz="quarter" idx="2"/>
          </p:nvPr>
        </p:nvSpPr>
        <p:spPr>
          <a:xfrm>
            <a:off x="10013029" y="6245200"/>
            <a:ext cx="358413" cy="370841"/>
          </a:xfrm>
          <a:prstGeom prst="rect">
            <a:avLst/>
          </a:prstGeom>
        </p:spPr>
        <p:txBody>
          <a:bodyPr anchor="t"/>
          <a:lstStyle>
            <a:lvl1pPr algn="l" defTabSz="326791">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セクション見出し">
    <p:spTree>
      <p:nvGrpSpPr>
        <p:cNvPr id="1" name=""/>
        <p:cNvGrpSpPr/>
        <p:nvPr/>
      </p:nvGrpSpPr>
      <p:grpSpPr>
        <a:xfrm>
          <a:off x="0" y="0"/>
          <a:ext cx="0" cy="0"/>
          <a:chOff x="0" y="0"/>
          <a:chExt cx="0" cy="0"/>
        </a:xfrm>
      </p:grpSpPr>
      <p:grpSp>
        <p:nvGrpSpPr>
          <p:cNvPr id="564" name="四角形: 角を丸くする 21"/>
          <p:cNvGrpSpPr/>
          <p:nvPr/>
        </p:nvGrpSpPr>
        <p:grpSpPr>
          <a:xfrm>
            <a:off x="10489456" y="126589"/>
            <a:ext cx="1567588" cy="365126"/>
            <a:chOff x="0" y="0"/>
            <a:chExt cx="1567586" cy="365125"/>
          </a:xfrm>
        </p:grpSpPr>
        <p:sp>
          <p:nvSpPr>
            <p:cNvPr id="562"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a:p>
          </p:txBody>
        </p:sp>
        <p:sp>
          <p:nvSpPr>
            <p:cNvPr id="563"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t>関係者のみ閲覧可</a:t>
              </a:r>
            </a:p>
          </p:txBody>
        </p:sp>
      </p:grpSp>
      <p:sp>
        <p:nvSpPr>
          <p:cNvPr id="565" name="タイトルテキスト"/>
          <p:cNvSpPr txBox="1">
            <a:spLocks noGrp="1"/>
          </p:cNvSpPr>
          <p:nvPr>
            <p:ph type="title"/>
          </p:nvPr>
        </p:nvSpPr>
        <p:spPr>
          <a:xfrm>
            <a:off x="831850" y="1709738"/>
            <a:ext cx="10515600" cy="2852737"/>
          </a:xfrm>
          <a:prstGeom prst="rect">
            <a:avLst/>
          </a:prstGeom>
        </p:spPr>
        <p:txBody>
          <a:bodyPr anchor="b"/>
          <a:lstStyle>
            <a:lvl1pPr>
              <a:defRPr sz="6000"/>
            </a:lvl1pPr>
          </a:lstStyle>
          <a:p>
            <a:r>
              <a:t>タイトルテキスト</a:t>
            </a:r>
          </a:p>
        </p:txBody>
      </p:sp>
      <p:sp>
        <p:nvSpPr>
          <p:cNvPr id="566" name="本文レベル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本文レベル1</a:t>
            </a:r>
          </a:p>
          <a:p>
            <a:pPr lvl="1"/>
            <a:r>
              <a:t>本文レベル2</a:t>
            </a:r>
          </a:p>
          <a:p>
            <a:pPr lvl="2"/>
            <a:r>
              <a:t>本文レベル3</a:t>
            </a:r>
          </a:p>
          <a:p>
            <a:pPr lvl="3"/>
            <a:r>
              <a:t>本文レベル4</a:t>
            </a:r>
          </a:p>
          <a:p>
            <a:pPr lvl="4"/>
            <a:r>
              <a:t>本文レベル5</a:t>
            </a:r>
          </a:p>
        </p:txBody>
      </p:sp>
      <p:sp>
        <p:nvSpPr>
          <p:cNvPr id="56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2 つのコンテンツ">
    <p:spTree>
      <p:nvGrpSpPr>
        <p:cNvPr id="1" name=""/>
        <p:cNvGrpSpPr/>
        <p:nvPr/>
      </p:nvGrpSpPr>
      <p:grpSpPr>
        <a:xfrm>
          <a:off x="0" y="0"/>
          <a:ext cx="0" cy="0"/>
          <a:chOff x="0" y="0"/>
          <a:chExt cx="0" cy="0"/>
        </a:xfrm>
      </p:grpSpPr>
      <p:grpSp>
        <p:nvGrpSpPr>
          <p:cNvPr id="576" name="四角形: 角を丸くする 21"/>
          <p:cNvGrpSpPr/>
          <p:nvPr/>
        </p:nvGrpSpPr>
        <p:grpSpPr>
          <a:xfrm>
            <a:off x="10489456" y="126589"/>
            <a:ext cx="1567588" cy="365126"/>
            <a:chOff x="0" y="0"/>
            <a:chExt cx="1567586" cy="365125"/>
          </a:xfrm>
        </p:grpSpPr>
        <p:sp>
          <p:nvSpPr>
            <p:cNvPr id="574"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a:p>
          </p:txBody>
        </p:sp>
        <p:sp>
          <p:nvSpPr>
            <p:cNvPr id="575"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t>関係者のみ閲覧可</a:t>
              </a:r>
            </a:p>
          </p:txBody>
        </p:sp>
      </p:grpSp>
      <p:sp>
        <p:nvSpPr>
          <p:cNvPr id="577" name="タイトルテキスト"/>
          <p:cNvSpPr txBox="1">
            <a:spLocks noGrp="1"/>
          </p:cNvSpPr>
          <p:nvPr>
            <p:ph type="title"/>
          </p:nvPr>
        </p:nvSpPr>
        <p:spPr>
          <a:prstGeom prst="rect">
            <a:avLst/>
          </a:prstGeom>
        </p:spPr>
        <p:txBody>
          <a:bodyPr/>
          <a:lstStyle/>
          <a:p>
            <a:r>
              <a:t>タイトルテキスト</a:t>
            </a:r>
          </a:p>
        </p:txBody>
      </p:sp>
      <p:sp>
        <p:nvSpPr>
          <p:cNvPr id="578" name="本文レベル1…"/>
          <p:cNvSpPr txBox="1">
            <a:spLocks noGrp="1"/>
          </p:cNvSpPr>
          <p:nvPr>
            <p:ph type="body" sz="half" idx="1"/>
          </p:nvPr>
        </p:nvSpPr>
        <p:spPr>
          <a:xfrm>
            <a:off x="838200" y="1825625"/>
            <a:ext cx="5181600"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57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比較">
    <p:spTree>
      <p:nvGrpSpPr>
        <p:cNvPr id="1" name=""/>
        <p:cNvGrpSpPr/>
        <p:nvPr/>
      </p:nvGrpSpPr>
      <p:grpSpPr>
        <a:xfrm>
          <a:off x="0" y="0"/>
          <a:ext cx="0" cy="0"/>
          <a:chOff x="0" y="0"/>
          <a:chExt cx="0" cy="0"/>
        </a:xfrm>
      </p:grpSpPr>
      <p:grpSp>
        <p:nvGrpSpPr>
          <p:cNvPr id="588" name="四角形: 角を丸くする 21"/>
          <p:cNvGrpSpPr/>
          <p:nvPr/>
        </p:nvGrpSpPr>
        <p:grpSpPr>
          <a:xfrm>
            <a:off x="10489456" y="126589"/>
            <a:ext cx="1567588" cy="365126"/>
            <a:chOff x="0" y="0"/>
            <a:chExt cx="1567586" cy="365125"/>
          </a:xfrm>
        </p:grpSpPr>
        <p:sp>
          <p:nvSpPr>
            <p:cNvPr id="586"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a:p>
          </p:txBody>
        </p:sp>
        <p:sp>
          <p:nvSpPr>
            <p:cNvPr id="587"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t>関係者のみ閲覧可</a:t>
              </a:r>
            </a:p>
          </p:txBody>
        </p:sp>
      </p:grpSp>
      <p:sp>
        <p:nvSpPr>
          <p:cNvPr id="589" name="タイトルテキスト"/>
          <p:cNvSpPr txBox="1">
            <a:spLocks noGrp="1"/>
          </p:cNvSpPr>
          <p:nvPr>
            <p:ph type="title"/>
          </p:nvPr>
        </p:nvSpPr>
        <p:spPr>
          <a:xfrm>
            <a:off x="839787" y="365125"/>
            <a:ext cx="10515601" cy="1325563"/>
          </a:xfrm>
          <a:prstGeom prst="rect">
            <a:avLst/>
          </a:prstGeom>
        </p:spPr>
        <p:txBody>
          <a:bodyPr/>
          <a:lstStyle/>
          <a:p>
            <a:r>
              <a:t>タイトルテキスト</a:t>
            </a:r>
          </a:p>
        </p:txBody>
      </p:sp>
      <p:sp>
        <p:nvSpPr>
          <p:cNvPr id="590" name="本文レベル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本文レベル1</a:t>
            </a:r>
          </a:p>
          <a:p>
            <a:pPr lvl="1"/>
            <a:r>
              <a:t>本文レベル2</a:t>
            </a:r>
          </a:p>
          <a:p>
            <a:pPr lvl="2"/>
            <a:r>
              <a:t>本文レベル3</a:t>
            </a:r>
          </a:p>
          <a:p>
            <a:pPr lvl="3"/>
            <a:r>
              <a:t>本文レベル4</a:t>
            </a:r>
          </a:p>
          <a:p>
            <a:pPr lvl="4"/>
            <a:r>
              <a:t>本文レベル5</a:t>
            </a:r>
          </a:p>
        </p:txBody>
      </p:sp>
      <p:sp>
        <p:nvSpPr>
          <p:cNvPr id="591" name="テキスト プレースホルダー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9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タイトル付きのコンテンツ">
    <p:spTree>
      <p:nvGrpSpPr>
        <p:cNvPr id="1" name=""/>
        <p:cNvGrpSpPr/>
        <p:nvPr/>
      </p:nvGrpSpPr>
      <p:grpSpPr>
        <a:xfrm>
          <a:off x="0" y="0"/>
          <a:ext cx="0" cy="0"/>
          <a:chOff x="0" y="0"/>
          <a:chExt cx="0" cy="0"/>
        </a:xfrm>
      </p:grpSpPr>
      <p:grpSp>
        <p:nvGrpSpPr>
          <p:cNvPr id="622" name="四角形: 角を丸くする 21"/>
          <p:cNvGrpSpPr/>
          <p:nvPr/>
        </p:nvGrpSpPr>
        <p:grpSpPr>
          <a:xfrm>
            <a:off x="10489456" y="126589"/>
            <a:ext cx="1567588" cy="365126"/>
            <a:chOff x="0" y="0"/>
            <a:chExt cx="1567586" cy="365125"/>
          </a:xfrm>
        </p:grpSpPr>
        <p:sp>
          <p:nvSpPr>
            <p:cNvPr id="620"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a:p>
          </p:txBody>
        </p:sp>
        <p:sp>
          <p:nvSpPr>
            <p:cNvPr id="621"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t>関係者のみ閲覧可</a:t>
              </a:r>
            </a:p>
          </p:txBody>
        </p:sp>
      </p:grpSp>
      <p:sp>
        <p:nvSpPr>
          <p:cNvPr id="623"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624"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625" name="テキスト プレースホルダー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62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タイトル付きの図">
    <p:spTree>
      <p:nvGrpSpPr>
        <p:cNvPr id="1" name=""/>
        <p:cNvGrpSpPr/>
        <p:nvPr/>
      </p:nvGrpSpPr>
      <p:grpSpPr>
        <a:xfrm>
          <a:off x="0" y="0"/>
          <a:ext cx="0" cy="0"/>
          <a:chOff x="0" y="0"/>
          <a:chExt cx="0" cy="0"/>
        </a:xfrm>
      </p:grpSpPr>
      <p:grpSp>
        <p:nvGrpSpPr>
          <p:cNvPr id="635" name="四角形: 角を丸くする 21"/>
          <p:cNvGrpSpPr/>
          <p:nvPr/>
        </p:nvGrpSpPr>
        <p:grpSpPr>
          <a:xfrm>
            <a:off x="10489456" y="126589"/>
            <a:ext cx="1567588" cy="365126"/>
            <a:chOff x="0" y="0"/>
            <a:chExt cx="1567586" cy="365125"/>
          </a:xfrm>
        </p:grpSpPr>
        <p:sp>
          <p:nvSpPr>
            <p:cNvPr id="633"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a:p>
          </p:txBody>
        </p:sp>
        <p:sp>
          <p:nvSpPr>
            <p:cNvPr id="634"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t>関係者のみ閲覧可</a:t>
              </a:r>
            </a:p>
          </p:txBody>
        </p:sp>
      </p:grpSp>
      <p:sp>
        <p:nvSpPr>
          <p:cNvPr id="636"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637" name="図プレースホルダー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638" name="本文レベル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63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_タイトル付きの コンテンツ">
    <p:spTree>
      <p:nvGrpSpPr>
        <p:cNvPr id="1" name=""/>
        <p:cNvGrpSpPr/>
        <p:nvPr/>
      </p:nvGrpSpPr>
      <p:grpSpPr>
        <a:xfrm>
          <a:off x="0" y="0"/>
          <a:ext cx="0" cy="0"/>
          <a:chOff x="0" y="0"/>
          <a:chExt cx="0" cy="0"/>
        </a:xfrm>
      </p:grpSpPr>
      <p:pic>
        <p:nvPicPr>
          <p:cNvPr id="157" name="図 6" descr="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58"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159"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160" name="テキスト プレースホルダー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16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タイトルと縦書きテキスト">
    <p:spTree>
      <p:nvGrpSpPr>
        <p:cNvPr id="1" name=""/>
        <p:cNvGrpSpPr/>
        <p:nvPr/>
      </p:nvGrpSpPr>
      <p:grpSpPr>
        <a:xfrm>
          <a:off x="0" y="0"/>
          <a:ext cx="0" cy="0"/>
          <a:chOff x="0" y="0"/>
          <a:chExt cx="0" cy="0"/>
        </a:xfrm>
      </p:grpSpPr>
      <p:grpSp>
        <p:nvGrpSpPr>
          <p:cNvPr id="648" name="四角形: 角を丸くする 21"/>
          <p:cNvGrpSpPr/>
          <p:nvPr/>
        </p:nvGrpSpPr>
        <p:grpSpPr>
          <a:xfrm>
            <a:off x="10489456" y="126589"/>
            <a:ext cx="1567588" cy="365126"/>
            <a:chOff x="0" y="0"/>
            <a:chExt cx="1567586" cy="365125"/>
          </a:xfrm>
        </p:grpSpPr>
        <p:sp>
          <p:nvSpPr>
            <p:cNvPr id="646"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a:p>
          </p:txBody>
        </p:sp>
        <p:sp>
          <p:nvSpPr>
            <p:cNvPr id="647"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t>関係者のみ閲覧可</a:t>
              </a:r>
            </a:p>
          </p:txBody>
        </p:sp>
      </p:grpSp>
      <p:sp>
        <p:nvSpPr>
          <p:cNvPr id="649" name="タイトルテキスト"/>
          <p:cNvSpPr txBox="1">
            <a:spLocks noGrp="1"/>
          </p:cNvSpPr>
          <p:nvPr>
            <p:ph type="title"/>
          </p:nvPr>
        </p:nvSpPr>
        <p:spPr>
          <a:prstGeom prst="rect">
            <a:avLst/>
          </a:prstGeom>
        </p:spPr>
        <p:txBody>
          <a:bodyPr/>
          <a:lstStyle/>
          <a:p>
            <a:r>
              <a:t>タイトルテキスト</a:t>
            </a:r>
          </a:p>
        </p:txBody>
      </p:sp>
      <p:sp>
        <p:nvSpPr>
          <p:cNvPr id="650" name="本文レベル1…"/>
          <p:cNvSpPr txBox="1">
            <a:spLocks noGrp="1"/>
          </p:cNvSpPr>
          <p:nvPr>
            <p:ph type="body" idx="1"/>
          </p:nvPr>
        </p:nvSpPr>
        <p:spPr>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65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縦書きタイトルと 縦書きテキスト">
    <p:spTree>
      <p:nvGrpSpPr>
        <p:cNvPr id="1" name=""/>
        <p:cNvGrpSpPr/>
        <p:nvPr/>
      </p:nvGrpSpPr>
      <p:grpSpPr>
        <a:xfrm>
          <a:off x="0" y="0"/>
          <a:ext cx="0" cy="0"/>
          <a:chOff x="0" y="0"/>
          <a:chExt cx="0" cy="0"/>
        </a:xfrm>
      </p:grpSpPr>
      <p:grpSp>
        <p:nvGrpSpPr>
          <p:cNvPr id="660" name="四角形: 角を丸くする 21"/>
          <p:cNvGrpSpPr/>
          <p:nvPr/>
        </p:nvGrpSpPr>
        <p:grpSpPr>
          <a:xfrm>
            <a:off x="10489456" y="126589"/>
            <a:ext cx="1567588" cy="365126"/>
            <a:chOff x="0" y="0"/>
            <a:chExt cx="1567586" cy="365125"/>
          </a:xfrm>
        </p:grpSpPr>
        <p:sp>
          <p:nvSpPr>
            <p:cNvPr id="658"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a:p>
          </p:txBody>
        </p:sp>
        <p:sp>
          <p:nvSpPr>
            <p:cNvPr id="659"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t>関係者のみ閲覧可</a:t>
              </a:r>
            </a:p>
          </p:txBody>
        </p:sp>
      </p:grpSp>
      <p:sp>
        <p:nvSpPr>
          <p:cNvPr id="661" name="タイトルテキスト"/>
          <p:cNvSpPr txBox="1">
            <a:spLocks noGrp="1"/>
          </p:cNvSpPr>
          <p:nvPr>
            <p:ph type="title"/>
          </p:nvPr>
        </p:nvSpPr>
        <p:spPr>
          <a:xfrm>
            <a:off x="8724900" y="365125"/>
            <a:ext cx="2628900" cy="5811838"/>
          </a:xfrm>
          <a:prstGeom prst="rect">
            <a:avLst/>
          </a:prstGeom>
        </p:spPr>
        <p:txBody>
          <a:bodyPr vert="eaVert"/>
          <a:lstStyle/>
          <a:p>
            <a:r>
              <a:t>タイトルテキスト</a:t>
            </a:r>
          </a:p>
        </p:txBody>
      </p:sp>
      <p:sp>
        <p:nvSpPr>
          <p:cNvPr id="662" name="本文レベル1…"/>
          <p:cNvSpPr txBox="1">
            <a:spLocks noGrp="1"/>
          </p:cNvSpPr>
          <p:nvPr>
            <p:ph type="body" idx="1"/>
          </p:nvPr>
        </p:nvSpPr>
        <p:spPr>
          <a:xfrm>
            <a:off x="838200" y="365125"/>
            <a:ext cx="7734300" cy="5811838"/>
          </a:xfrm>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66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8"/>
            <a:ext cx="10363200" cy="1470024"/>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10948884" y="6261915"/>
            <a:ext cx="404917" cy="553998"/>
          </a:xfrm>
        </p:spPr>
        <p:txBody>
          <a:bodyPr/>
          <a:lstStyle/>
          <a:p>
            <a:fld id="{75A2F583-1012-4CBB-8843-F2D133ABA39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9337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10948884" y="6261915"/>
            <a:ext cx="404917" cy="553998"/>
          </a:xfrm>
        </p:spPr>
        <p:txBody>
          <a:bodyPr/>
          <a:lstStyle/>
          <a:p>
            <a:fld id="{D3518B21-8B46-4D5B-A51D-5635EA7D41EC}" type="slidenum">
              <a:rPr kumimoji="1" lang="ja-JP" altLang="en-US" smtClean="0"/>
              <a:t>‹#›</a:t>
            </a:fld>
            <a:endParaRPr kumimoji="1" lang="ja-JP" altLang="en-US"/>
          </a:p>
        </p:txBody>
      </p:sp>
    </p:spTree>
    <p:extLst>
      <p:ext uri="{BB962C8B-B14F-4D97-AF65-F5344CB8AC3E}">
        <p14:creationId xmlns:p14="http://schemas.microsoft.com/office/powerpoint/2010/main" val="3060154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リード文あり">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636" y="914497"/>
            <a:ext cx="11165933" cy="1865795"/>
          </a:xfrm>
          <a:prstGeom prst="rect">
            <a:avLst/>
          </a:prstGeom>
          <a:solidFill>
            <a:srgbClr val="EFEFEF"/>
          </a:solidFill>
        </p:spPr>
        <p:txBody>
          <a:bodyPr vert="horz" lIns="180000" tIns="144000" rIns="180000" bIns="144000" rtlCol="0">
            <a:spAutoFit/>
          </a:bodyPr>
          <a:lstStyle>
            <a:lvl1pPr>
              <a:defRPr lang="ja-JP" altLang="en-US" sz="1452" b="1" noProof="0" dirty="0" smtClean="0"/>
            </a:lvl1pPr>
            <a:lvl2pPr>
              <a:defRPr lang="ja-JP" altLang="en-US" b="1" noProof="0" dirty="0" smtClean="0"/>
            </a:lvl2pPr>
            <a:lvl3pPr>
              <a:defRPr lang="ja-JP" altLang="en-US" b="1" noProof="0" dirty="0" smtClean="0"/>
            </a:lvl3pPr>
            <a:lvl4pPr>
              <a:defRPr lang="ja-JP" altLang="en-US" b="1" noProof="0" dirty="0"/>
            </a:lvl4pPr>
          </a:lstStyle>
          <a:p>
            <a:pPr marR="0" lvl="0">
              <a:spcAft>
                <a:spcPts val="0"/>
              </a:spcAft>
              <a:tabLst/>
            </a:pPr>
            <a:r>
              <a:rPr kumimoji="1" lang="ja-JP" altLang="en-US" sz="1633" b="0" i="0" u="none" strike="noStrike" kern="1200" cap="none" spc="0" normalizeH="0" baseline="0" noProof="0" dirty="0">
                <a:ln>
                  <a:noFill/>
                </a:ln>
                <a:solidFill>
                  <a:prstClr val="black">
                    <a:lumMod val="85000"/>
                    <a:lumOff val="15000"/>
                  </a:prstClr>
                </a:solidFill>
                <a:effectLst/>
                <a:uLnTx/>
                <a:uFillTx/>
                <a:latin typeface="+mn-ea"/>
                <a:ea typeface="+mn-ea"/>
                <a:cs typeface="+mn-cs"/>
              </a:rPr>
              <a:t>マスター テキストの書式設定</a:t>
            </a:r>
          </a:p>
          <a:p>
            <a:pPr marR="0" lvl="1">
              <a:spcAft>
                <a:spcPts val="0"/>
              </a:spcAft>
              <a:tabLst/>
            </a:pP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第 </a:t>
            </a:r>
            <a:r>
              <a:rPr kumimoji="1" lang="en-US" altLang="ja-JP"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2 </a:t>
            </a: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レベル</a:t>
            </a:r>
          </a:p>
          <a:p>
            <a:pPr marR="0" lvl="2">
              <a:spcAft>
                <a:spcPts val="0"/>
              </a:spcAft>
              <a:buSzTx/>
              <a:tabLst/>
            </a:pP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第 </a:t>
            </a:r>
            <a:r>
              <a:rPr kumimoji="1" lang="en-US" altLang="ja-JP"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3 </a:t>
            </a: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レベル</a:t>
            </a:r>
          </a:p>
          <a:p>
            <a:pPr marR="0" lvl="3">
              <a:spcAft>
                <a:spcPts val="0"/>
              </a:spcAft>
              <a:buClr>
                <a:prstClr val="black">
                  <a:lumMod val="75000"/>
                  <a:lumOff val="25000"/>
                </a:prstClr>
              </a:buClr>
              <a:buSzTx/>
              <a:tabLst/>
            </a:pP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第 </a:t>
            </a:r>
            <a:r>
              <a:rPr kumimoji="1" lang="en-US" altLang="ja-JP"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4 </a:t>
            </a: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レベル</a:t>
            </a:r>
          </a:p>
        </p:txBody>
      </p:sp>
      <p:sp>
        <p:nvSpPr>
          <p:cNvPr id="7" name="タイトル 6">
            <a:extLst>
              <a:ext uri="{FF2B5EF4-FFF2-40B4-BE49-F238E27FC236}">
                <a16:creationId xmlns:a16="http://schemas.microsoft.com/office/drawing/2014/main" id="{AC475D6D-EFDE-474E-B5E1-31B2A6305C26}"/>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9" name="フッター プレースホルダー 8">
            <a:extLst>
              <a:ext uri="{FF2B5EF4-FFF2-40B4-BE49-F238E27FC236}">
                <a16:creationId xmlns:a16="http://schemas.microsoft.com/office/drawing/2014/main" id="{87215981-0AE2-4F81-8B7E-F5B4979EC043}"/>
              </a:ext>
            </a:extLst>
          </p:cNvPr>
          <p:cNvSpPr>
            <a:spLocks noGrp="1"/>
          </p:cNvSpPr>
          <p:nvPr>
            <p:ph type="ftr" sz="quarter" idx="11"/>
          </p:nvPr>
        </p:nvSpPr>
        <p:spPr>
          <a:xfrm>
            <a:off x="506527" y="6658109"/>
            <a:ext cx="5307420" cy="188951"/>
          </a:xfrm>
          <a:prstGeom prst="rect">
            <a:avLst/>
          </a:prstGeom>
        </p:spPr>
        <p:txBody>
          <a:bodyPr/>
          <a:lstStyle>
            <a:lvl1pPr algn="l">
              <a:defRPr/>
            </a:lvl1pPr>
          </a:lstStyle>
          <a:p>
            <a:pPr algn="l"/>
            <a:endParaRPr kumimoji="1" lang="ja-JP" altLang="en-US"/>
          </a:p>
        </p:txBody>
      </p:sp>
      <p:sp>
        <p:nvSpPr>
          <p:cNvPr id="11" name="Slide Number Placeholder 5">
            <a:extLst>
              <a:ext uri="{FF2B5EF4-FFF2-40B4-BE49-F238E27FC236}">
                <a16:creationId xmlns:a16="http://schemas.microsoft.com/office/drawing/2014/main" id="{0C55BBB2-D192-4944-823A-82A862F6E61B}"/>
              </a:ext>
            </a:extLst>
          </p:cNvPr>
          <p:cNvSpPr>
            <a:spLocks noGrp="1"/>
          </p:cNvSpPr>
          <p:nvPr>
            <p:ph type="sldNum" sz="quarter" idx="4"/>
          </p:nvPr>
        </p:nvSpPr>
        <p:spPr>
          <a:xfrm>
            <a:off x="11274961" y="6658109"/>
            <a:ext cx="410512" cy="195951"/>
          </a:xfrm>
          <a:prstGeom prst="rect">
            <a:avLst/>
          </a:prstGeom>
          <a:noFill/>
        </p:spPr>
        <p:txBody>
          <a:bodyPr vert="horz" lIns="0" tIns="0" rIns="0" bIns="0" rtlCol="0" anchor="ctr"/>
          <a:lstStyle>
            <a:lvl1pPr algn="r" fontAlgn="ctr">
              <a:defRPr sz="816" b="0">
                <a:solidFill>
                  <a:schemeClr val="tx1">
                    <a:lumMod val="85000"/>
                    <a:lumOff val="15000"/>
                  </a:schemeClr>
                </a:solidFill>
                <a:latin typeface="+mn-ea"/>
                <a:ea typeface="+mn-ea"/>
              </a:defRPr>
            </a:lvl1pPr>
          </a:lstStyle>
          <a:p>
            <a:fld id="{43917D35-CB2B-46E2-AAA2-A2005A228270}" type="slidenum">
              <a:rPr kumimoji="1" lang="ja-JP" altLang="en-US" smtClean="0"/>
              <a:pPr/>
              <a:t>‹#›</a:t>
            </a:fld>
            <a:endParaRPr kumimoji="1" lang="ja-JP" altLang="en-US" dirty="0"/>
          </a:p>
        </p:txBody>
      </p:sp>
    </p:spTree>
    <p:extLst>
      <p:ext uri="{BB962C8B-B14F-4D97-AF65-F5344CB8AC3E}">
        <p14:creationId xmlns:p14="http://schemas.microsoft.com/office/powerpoint/2010/main" val="407455197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AE7A82-2C27-63C4-6D2D-1468475C457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9180E65-3422-0A4B-E6E4-091077BF2B53}"/>
              </a:ext>
            </a:extLst>
          </p:cNvPr>
          <p:cNvSpPr>
            <a:spLocks noGrp="1"/>
          </p:cNvSpPr>
          <p:nvPr>
            <p:ph type="dt" sz="half" idx="10"/>
          </p:nvPr>
        </p:nvSpPr>
        <p:spPr/>
        <p:txBody>
          <a:bodyPr/>
          <a:lstStyle/>
          <a:p>
            <a:fld id="{2BF9D536-B93C-4FBD-8DA4-61959461E2CA}" type="datetimeFigureOut">
              <a:rPr kumimoji="1" lang="ja-JP" altLang="en-US" smtClean="0"/>
              <a:t>2026/2/12</a:t>
            </a:fld>
            <a:endParaRPr kumimoji="1" lang="ja-JP" altLang="en-US"/>
          </a:p>
        </p:txBody>
      </p:sp>
      <p:sp>
        <p:nvSpPr>
          <p:cNvPr id="4" name="フッター プレースホルダー 3">
            <a:extLst>
              <a:ext uri="{FF2B5EF4-FFF2-40B4-BE49-F238E27FC236}">
                <a16:creationId xmlns:a16="http://schemas.microsoft.com/office/drawing/2014/main" id="{D841244A-D026-F955-79FC-5B78E241CF8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BED79C8-E4B2-3A56-F805-7F5AAE448A12}"/>
              </a:ext>
            </a:extLst>
          </p:cNvPr>
          <p:cNvSpPr>
            <a:spLocks noGrp="1"/>
          </p:cNvSpPr>
          <p:nvPr>
            <p:ph type="sldNum" sz="quarter" idx="12"/>
          </p:nvPr>
        </p:nvSpPr>
        <p:spPr/>
        <p:txBody>
          <a:bodyPr/>
          <a:lstStyle/>
          <a:p>
            <a:fld id="{3AB3A291-93E6-4E15-9A7B-6B6B455C0CBF}" type="slidenum">
              <a:rPr kumimoji="1" lang="ja-JP" altLang="en-US" smtClean="0"/>
              <a:t>‹#›</a:t>
            </a:fld>
            <a:endParaRPr kumimoji="1" lang="ja-JP" altLang="en-US"/>
          </a:p>
        </p:txBody>
      </p:sp>
    </p:spTree>
    <p:extLst>
      <p:ext uri="{BB962C8B-B14F-4D97-AF65-F5344CB8AC3E}">
        <p14:creationId xmlns:p14="http://schemas.microsoft.com/office/powerpoint/2010/main" val="3360014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3_タイトル付きの図">
    <p:spTree>
      <p:nvGrpSpPr>
        <p:cNvPr id="1" name=""/>
        <p:cNvGrpSpPr/>
        <p:nvPr/>
      </p:nvGrpSpPr>
      <p:grpSpPr>
        <a:xfrm>
          <a:off x="0" y="0"/>
          <a:ext cx="0" cy="0"/>
          <a:chOff x="0" y="0"/>
          <a:chExt cx="0" cy="0"/>
        </a:xfrm>
      </p:grpSpPr>
      <p:pic>
        <p:nvPicPr>
          <p:cNvPr id="168" name="図 6" descr="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69"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170" name="図プレースホルダー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171" name="本文レベル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17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タイトルと 縦書きテキスト">
    <p:spTree>
      <p:nvGrpSpPr>
        <p:cNvPr id="1" name=""/>
        <p:cNvGrpSpPr/>
        <p:nvPr/>
      </p:nvGrpSpPr>
      <p:grpSpPr>
        <a:xfrm>
          <a:off x="0" y="0"/>
          <a:ext cx="0" cy="0"/>
          <a:chOff x="0" y="0"/>
          <a:chExt cx="0" cy="0"/>
        </a:xfrm>
      </p:grpSpPr>
      <p:pic>
        <p:nvPicPr>
          <p:cNvPr id="179" name="図 6" descr="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80" name="タイトルテキスト"/>
          <p:cNvSpPr txBox="1">
            <a:spLocks noGrp="1"/>
          </p:cNvSpPr>
          <p:nvPr>
            <p:ph type="title"/>
          </p:nvPr>
        </p:nvSpPr>
        <p:spPr>
          <a:prstGeom prst="rect">
            <a:avLst/>
          </a:prstGeom>
        </p:spPr>
        <p:txBody>
          <a:bodyPr/>
          <a:lstStyle/>
          <a:p>
            <a:r>
              <a:t>タイトルテキスト</a:t>
            </a:r>
          </a:p>
        </p:txBody>
      </p:sp>
      <p:sp>
        <p:nvSpPr>
          <p:cNvPr id="181" name="本文レベル1…"/>
          <p:cNvSpPr txBox="1">
            <a:spLocks noGrp="1"/>
          </p:cNvSpPr>
          <p:nvPr>
            <p:ph type="body" idx="1"/>
          </p:nvPr>
        </p:nvSpPr>
        <p:spPr>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18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3_縦書きタイトルと 縦書きテキスト">
    <p:spTree>
      <p:nvGrpSpPr>
        <p:cNvPr id="1" name=""/>
        <p:cNvGrpSpPr/>
        <p:nvPr/>
      </p:nvGrpSpPr>
      <p:grpSpPr>
        <a:xfrm>
          <a:off x="0" y="0"/>
          <a:ext cx="0" cy="0"/>
          <a:chOff x="0" y="0"/>
          <a:chExt cx="0" cy="0"/>
        </a:xfrm>
      </p:grpSpPr>
      <p:pic>
        <p:nvPicPr>
          <p:cNvPr id="189" name="図 6" descr="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90" name="タイトルテキスト"/>
          <p:cNvSpPr txBox="1">
            <a:spLocks noGrp="1"/>
          </p:cNvSpPr>
          <p:nvPr>
            <p:ph type="title"/>
          </p:nvPr>
        </p:nvSpPr>
        <p:spPr>
          <a:xfrm>
            <a:off x="8724900" y="365125"/>
            <a:ext cx="2628900" cy="5811838"/>
          </a:xfrm>
          <a:prstGeom prst="rect">
            <a:avLst/>
          </a:prstGeom>
        </p:spPr>
        <p:txBody>
          <a:bodyPr vert="eaVert"/>
          <a:lstStyle/>
          <a:p>
            <a:r>
              <a:t>タイトルテキスト</a:t>
            </a:r>
          </a:p>
        </p:txBody>
      </p:sp>
      <p:sp>
        <p:nvSpPr>
          <p:cNvPr id="191" name="本文レベル1…"/>
          <p:cNvSpPr txBox="1">
            <a:spLocks noGrp="1"/>
          </p:cNvSpPr>
          <p:nvPr>
            <p:ph type="body" idx="1"/>
          </p:nvPr>
        </p:nvSpPr>
        <p:spPr>
          <a:xfrm>
            <a:off x="838200" y="365125"/>
            <a:ext cx="7734300" cy="5811838"/>
          </a:xfrm>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19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2_タイトル スライド">
    <p:spTree>
      <p:nvGrpSpPr>
        <p:cNvPr id="1" name=""/>
        <p:cNvGrpSpPr/>
        <p:nvPr/>
      </p:nvGrpSpPr>
      <p:grpSpPr>
        <a:xfrm>
          <a:off x="0" y="0"/>
          <a:ext cx="0" cy="0"/>
          <a:chOff x="0" y="0"/>
          <a:chExt cx="0" cy="0"/>
        </a:xfrm>
      </p:grpSpPr>
      <p:pic>
        <p:nvPicPr>
          <p:cNvPr id="199"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00"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01" name="タイトルテキスト"/>
          <p:cNvSpPr txBox="1">
            <a:spLocks noGrp="1"/>
          </p:cNvSpPr>
          <p:nvPr>
            <p:ph type="title"/>
          </p:nvPr>
        </p:nvSpPr>
        <p:spPr>
          <a:xfrm>
            <a:off x="1524000" y="1122362"/>
            <a:ext cx="9144000" cy="2387601"/>
          </a:xfrm>
          <a:prstGeom prst="rect">
            <a:avLst/>
          </a:prstGeom>
        </p:spPr>
        <p:txBody>
          <a:bodyPr anchor="b"/>
          <a:lstStyle>
            <a:lvl1pPr algn="ctr">
              <a:defRPr sz="6000"/>
            </a:lvl1pPr>
          </a:lstStyle>
          <a:p>
            <a:r>
              <a:t>タイトルテキスト</a:t>
            </a:r>
          </a:p>
        </p:txBody>
      </p:sp>
      <p:sp>
        <p:nvSpPr>
          <p:cNvPr id="202" name="本文レベル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本文レベル1</a:t>
            </a:r>
          </a:p>
          <a:p>
            <a:pPr lvl="1"/>
            <a:r>
              <a:t>本文レベル2</a:t>
            </a:r>
          </a:p>
          <a:p>
            <a:pPr lvl="2"/>
            <a:r>
              <a:t>本文レベル3</a:t>
            </a:r>
          </a:p>
          <a:p>
            <a:pPr lvl="3"/>
            <a:r>
              <a:t>本文レベル4</a:t>
            </a:r>
          </a:p>
          <a:p>
            <a:pPr lvl="4"/>
            <a:r>
              <a:t>本文レベル5</a:t>
            </a:r>
          </a:p>
        </p:txBody>
      </p:sp>
      <p:sp>
        <p:nvSpPr>
          <p:cNvPr id="203" name="スライド番号"/>
          <p:cNvSpPr txBox="1">
            <a:spLocks noGrp="1"/>
          </p:cNvSpPr>
          <p:nvPr>
            <p:ph type="sldNum" sz="quarter" idx="2"/>
          </p:nvPr>
        </p:nvSpPr>
        <p:spPr>
          <a:xfrm>
            <a:off x="10551339" y="6291185"/>
            <a:ext cx="802462" cy="495457"/>
          </a:xfrm>
          <a:prstGeom prst="rect">
            <a:avLst/>
          </a:prstGeom>
        </p:spPr>
        <p:txBody>
          <a:bodyPr/>
          <a:lstStyle>
            <a:lvl1pPr>
              <a:defRPr sz="2000"/>
            </a:lvl1pPr>
          </a:lstStyle>
          <a:p>
            <a:fld id="{86CB4B4D-7CA3-9044-876B-883B54F8677D}" type="slidenum">
              <a:rPr lang="en-US" altLang="ja-JP" smtClean="0"/>
              <a:pPr/>
              <a:t>‹#›</a:t>
            </a:fld>
            <a:r>
              <a:rPr lang="en-US" altLang="ja-JP" dirty="0"/>
              <a:t>/15</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3_タイトルとコンテンツ">
    <p:spTree>
      <p:nvGrpSpPr>
        <p:cNvPr id="1" name=""/>
        <p:cNvGrpSpPr/>
        <p:nvPr/>
      </p:nvGrpSpPr>
      <p:grpSpPr>
        <a:xfrm>
          <a:off x="0" y="0"/>
          <a:ext cx="0" cy="0"/>
          <a:chOff x="0" y="0"/>
          <a:chExt cx="0" cy="0"/>
        </a:xfrm>
      </p:grpSpPr>
      <p:pic>
        <p:nvPicPr>
          <p:cNvPr id="210"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11"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12" name="タイトルテキスト"/>
          <p:cNvSpPr txBox="1">
            <a:spLocks noGrp="1"/>
          </p:cNvSpPr>
          <p:nvPr>
            <p:ph type="title"/>
          </p:nvPr>
        </p:nvSpPr>
        <p:spPr>
          <a:prstGeom prst="rect">
            <a:avLst/>
          </a:prstGeom>
        </p:spPr>
        <p:txBody>
          <a:bodyPr/>
          <a:lstStyle/>
          <a:p>
            <a:r>
              <a:t>タイトルテキスト</a:t>
            </a:r>
          </a:p>
        </p:txBody>
      </p:sp>
      <p:sp>
        <p:nvSpPr>
          <p:cNvPr id="213"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14" name="スライド番号"/>
          <p:cNvSpPr txBox="1">
            <a:spLocks noGrp="1"/>
          </p:cNvSpPr>
          <p:nvPr>
            <p:ph type="sldNum" sz="quarter" idx="2"/>
          </p:nvPr>
        </p:nvSpPr>
        <p:spPr>
          <a:xfrm>
            <a:off x="10948884" y="6291185"/>
            <a:ext cx="404917" cy="495457"/>
          </a:xfrm>
          <a:prstGeom prst="rect">
            <a:avLst/>
          </a:prstGeom>
        </p:spPr>
        <p:txBody>
          <a:bodyPr/>
          <a:lstStyle>
            <a:lvl1pPr>
              <a:defRPr sz="2000"/>
            </a:lvl1pPr>
          </a:lstStyle>
          <a:p>
            <a:fld id="{86CB4B4D-7CA3-9044-876B-883B54F8677D}" type="slidenum">
              <a:rPr lang="en-US" altLang="ja-JP" smtClean="0"/>
              <a:pPr/>
              <a:t>‹#›</a:t>
            </a:fld>
            <a:endParaRPr lang="ja-JP" alt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図 6" descr="図 6"/>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3" name="タイトルテキスト"/>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タイトルテキスト</a:t>
            </a:r>
          </a:p>
        </p:txBody>
      </p:sp>
      <p:sp>
        <p:nvSpPr>
          <p:cNvPr id="4" name="本文レベル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本文レベル1</a:t>
            </a:r>
          </a:p>
          <a:p>
            <a:pPr lvl="1"/>
            <a:r>
              <a:t>本文レベル2</a:t>
            </a:r>
          </a:p>
          <a:p>
            <a:pPr lvl="2"/>
            <a:r>
              <a:t>本文レベル3</a:t>
            </a:r>
          </a:p>
          <a:p>
            <a:pPr lvl="3"/>
            <a:r>
              <a:t>本文レベル4</a:t>
            </a:r>
          </a:p>
          <a:p>
            <a:pPr lvl="4"/>
            <a:r>
              <a:t>本文レベル5</a:t>
            </a:r>
          </a:p>
        </p:txBody>
      </p:sp>
      <p:sp>
        <p:nvSpPr>
          <p:cNvPr id="5" name="スライド番号"/>
          <p:cNvSpPr txBox="1">
            <a:spLocks noGrp="1"/>
          </p:cNvSpPr>
          <p:nvPr>
            <p:ph type="sldNum" sz="quarter" idx="2"/>
          </p:nvPr>
        </p:nvSpPr>
        <p:spPr>
          <a:xfrm>
            <a:off x="10551339" y="6291185"/>
            <a:ext cx="802462" cy="495457"/>
          </a:xfrm>
          <a:prstGeom prst="rect">
            <a:avLst/>
          </a:prstGeom>
          <a:ln w="12700">
            <a:miter lim="400000"/>
          </a:ln>
        </p:spPr>
        <p:txBody>
          <a:bodyPr wrap="none" lIns="45719" rIns="45719" anchor="ctr">
            <a:spAutoFit/>
          </a:bodyPr>
          <a:lstStyle>
            <a:lvl1pPr algn="r">
              <a:lnSpc>
                <a:spcPct val="150000"/>
              </a:lnSpc>
              <a:defRPr sz="2000">
                <a:solidFill>
                  <a:srgbClr val="888888"/>
                </a:solidFill>
                <a:latin typeface="+mj-lt"/>
                <a:ea typeface="+mj-ea"/>
                <a:cs typeface="+mj-cs"/>
                <a:sym typeface="游ゴシック"/>
              </a:defRPr>
            </a:lvl1pPr>
          </a:lstStyle>
          <a:p>
            <a:fld id="{86CB4B4D-7CA3-9044-876B-883B54F8677D}" type="slidenum">
              <a:rPr lang="en-US" altLang="ja-JP" smtClean="0"/>
              <a:pPr/>
              <a:t>‹#›</a:t>
            </a:fld>
            <a:r>
              <a:rPr lang="en-US" altLang="ja-JP" dirty="0"/>
              <a:t>/15</a:t>
            </a:r>
          </a:p>
        </p:txBody>
      </p:sp>
    </p:spTree>
  </p:cSld>
  <p:clrMap bg1="lt1" tx1="dk1" bg2="lt2" tx2="dk2" accent1="accent1" accent2="accent2" accent3="accent3" accent4="accent4" accent5="accent5" accent6="accent6" hlink="hlink" folHlink="folHlink"/>
  <p:sldLayoutIdLst>
    <p:sldLayoutId id="2147483653" r:id="rId1"/>
    <p:sldLayoutId id="2147483663"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701" r:id="rId35"/>
    <p:sldLayoutId id="2147483702" r:id="rId36"/>
    <p:sldLayoutId id="2147483703" r:id="rId37"/>
    <p:sldLayoutId id="2147483706" r:id="rId38"/>
    <p:sldLayoutId id="2147483707" r:id="rId39"/>
    <p:sldLayoutId id="2147483708" r:id="rId40"/>
    <p:sldLayoutId id="2147483709" r:id="rId41"/>
    <p:sldLayoutId id="2147483711" r:id="rId42"/>
    <p:sldLayoutId id="2147483712" r:id="rId43"/>
    <p:sldLayoutId id="2147483713" r:id="rId44"/>
    <p:sldLayoutId id="2147483835" r:id="rId45"/>
  </p:sldLayoutIdLst>
  <p:transition spd="med"/>
  <p:hf sldNum="0" hdr="0" ftr="0" dt="0"/>
  <p:txStyles>
    <p:titleStyle>
      <a:lvl1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1pPr>
      <a:lvl2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2pPr>
      <a:lvl3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3pPr>
      <a:lvl4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4pPr>
      <a:lvl5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5pPr>
      <a:lvl6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6pPr>
      <a:lvl7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7pPr>
      <a:lvl8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8pPr>
      <a:lvl9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9pPr>
    </p:titleStyle>
    <p:bodyStyle>
      <a:lvl1pPr marL="228600" marR="0" indent="-228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1pPr>
      <a:lvl2pPr marL="723900" marR="0" indent="-2667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2pPr>
      <a:lvl3pPr marL="1234439" marR="0" indent="-320039"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3pPr>
      <a:lvl4pPr marL="1727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4pPr>
      <a:lvl5pPr marL="21844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5pPr>
      <a:lvl6pPr marL="26416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6pPr>
      <a:lvl7pPr marL="30988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7pPr>
      <a:lvl8pPr marL="35560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8pPr>
      <a:lvl9pPr marL="4013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9pPr>
    </p:bodyStyle>
    <p:otherStyle>
      <a:lvl1pPr marL="0" marR="0" indent="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1pPr>
      <a:lvl2pPr marL="0" marR="0" indent="4572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2pPr>
      <a:lvl3pPr marL="0" marR="0" indent="9144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3pPr>
      <a:lvl4pPr marL="0" marR="0" indent="13716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4pPr>
      <a:lvl5pPr marL="0" marR="0" indent="18288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5pPr>
      <a:lvl6pPr marL="0" marR="0" indent="22860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6pPr>
      <a:lvl7pPr marL="0" marR="0" indent="27432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7pPr>
      <a:lvl8pPr marL="0" marR="0" indent="32004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8pPr>
      <a:lvl9pPr marL="0" marR="0" indent="36576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hart" Target="../charts/chart6.xml"/><Relationship Id="rId11" Type="http://schemas.openxmlformats.org/officeDocument/2006/relationships/chart" Target="../charts/chart11.xml"/><Relationship Id="rId5" Type="http://schemas.openxmlformats.org/officeDocument/2006/relationships/chart" Target="../charts/chart5.xml"/><Relationship Id="rId10" Type="http://schemas.openxmlformats.org/officeDocument/2006/relationships/chart" Target="../charts/chart10.xml"/><Relationship Id="rId4" Type="http://schemas.openxmlformats.org/officeDocument/2006/relationships/chart" Target="../charts/chart4.xml"/><Relationship Id="rId9" Type="http://schemas.openxmlformats.org/officeDocument/2006/relationships/chart" Target="../charts/chart9.xml"/></Relationships>
</file>

<file path=ppt/slides/_rels/slide5.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chart" Target="../charts/chart16.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6.xml.rels><?xml version="1.0" encoding="UTF-8" standalone="yes"?>
<Relationships xmlns="http://schemas.openxmlformats.org/package/2006/relationships"><Relationship Id="rId8" Type="http://schemas.openxmlformats.org/officeDocument/2006/relationships/chart" Target="../charts/chart20.xml"/><Relationship Id="rId3" Type="http://schemas.openxmlformats.org/officeDocument/2006/relationships/chart" Target="../charts/chart17.xml"/><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chart" Target="../charts/chart19.xml"/><Relationship Id="rId4" Type="http://schemas.openxmlformats.org/officeDocument/2006/relationships/chart" Target="../charts/chart18.xml"/><Relationship Id="rId9" Type="http://schemas.openxmlformats.org/officeDocument/2006/relationships/chart" Target="../charts/chart21.xml"/></Relationships>
</file>

<file path=ppt/slides/_rels/slide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s>
</file>

<file path=ppt/slides/_rels/slide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chart" Target="../charts/chart28.xml"/><Relationship Id="rId4" Type="http://schemas.openxmlformats.org/officeDocument/2006/relationships/chart" Target="../charts/char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2BC64-A148-D45A-03A1-E5995B011102}"/>
            </a:ext>
          </a:extLst>
        </p:cNvPr>
        <p:cNvGrpSpPr/>
        <p:nvPr/>
      </p:nvGrpSpPr>
      <p:grpSpPr>
        <a:xfrm>
          <a:off x="0" y="0"/>
          <a:ext cx="0" cy="0"/>
          <a:chOff x="0" y="0"/>
          <a:chExt cx="0" cy="0"/>
        </a:xfrm>
      </p:grpSpPr>
      <p:sp>
        <p:nvSpPr>
          <p:cNvPr id="3" name="正方形/長方形 13">
            <a:extLst>
              <a:ext uri="{FF2B5EF4-FFF2-40B4-BE49-F238E27FC236}">
                <a16:creationId xmlns:a16="http://schemas.microsoft.com/office/drawing/2014/main" id="{00D34D64-4893-8CF3-0141-6650208DC928}"/>
              </a:ext>
            </a:extLst>
          </p:cNvPr>
          <p:cNvSpPr/>
          <p:nvPr/>
        </p:nvSpPr>
        <p:spPr>
          <a:xfrm>
            <a:off x="2433721" y="1505796"/>
            <a:ext cx="8412470" cy="2545973"/>
          </a:xfrm>
          <a:prstGeom prst="rect">
            <a:avLst/>
          </a:prstGeom>
          <a:noFill/>
          <a:ln cap="flat">
            <a:noFill/>
            <a:prstDash val="solid"/>
          </a:ln>
        </p:spPr>
        <p:txBody>
          <a:bodyPr vert="horz" wrap="square" lIns="82951" tIns="41475" rIns="82951" bIns="41475" anchor="t" anchorCtr="0" compatLnSpc="1">
            <a:spAutoFit/>
          </a:bodyPr>
          <a:lstStyle/>
          <a:p>
            <a:pPr lvl="0" defTabSz="329918">
              <a:defRPr sz="1800" b="0" i="0" u="none" strike="noStrike" kern="0" cap="none" spc="0" baseline="0">
                <a:solidFill>
                  <a:srgbClr val="000000"/>
                </a:solidFill>
                <a:uFillTx/>
              </a:defRPr>
            </a:pPr>
            <a:r>
              <a:rPr lang="ja-JP" altLang="en-US" sz="4000" b="1" dirty="0">
                <a:latin typeface="Meiryo UI" pitchFamily="50"/>
                <a:ea typeface="Meiryo UI" pitchFamily="50"/>
                <a:cs typeface="Times New Roman" pitchFamily="18"/>
              </a:rPr>
              <a:t>２</a:t>
            </a:r>
            <a:r>
              <a:rPr kumimoji="0" lang="ja-JP" altLang="en-US" sz="4000" b="1" i="0" u="none" strike="noStrike" kern="0" cap="none" spc="0" normalizeH="0" baseline="0" noProof="0" dirty="0">
                <a:ln>
                  <a:noFill/>
                </a:ln>
                <a:solidFill>
                  <a:srgbClr val="000000"/>
                </a:solidFill>
                <a:effectLst/>
                <a:uLnTx/>
                <a:uFillTx/>
                <a:latin typeface="Meiryo UI" pitchFamily="50"/>
                <a:ea typeface="Meiryo UI" pitchFamily="50"/>
                <a:cs typeface="Times New Roman" pitchFamily="18"/>
                <a:sym typeface="Calibri"/>
              </a:rPr>
              <a:t>．</a:t>
            </a:r>
            <a:r>
              <a:rPr lang="ja-JP" altLang="en-US" sz="4000" b="1" dirty="0">
                <a:latin typeface="Meiryo UI" pitchFamily="50"/>
                <a:ea typeface="Meiryo UI" pitchFamily="50"/>
                <a:cs typeface="Times New Roman" pitchFamily="18"/>
              </a:rPr>
              <a:t>大阪府・市の取組状況</a:t>
            </a:r>
            <a:endParaRPr lang="en-US" altLang="ja-JP" sz="4000" b="1" dirty="0">
              <a:latin typeface="Meiryo UI" pitchFamily="50"/>
              <a:ea typeface="Meiryo UI" pitchFamily="50"/>
              <a:cs typeface="Times New Roman" pitchFamily="18"/>
            </a:endParaRPr>
          </a:p>
          <a:p>
            <a:pPr lvl="0" defTabSz="329918">
              <a:defRPr sz="1800" b="0" i="0" u="none" strike="noStrike" kern="0" cap="none" spc="0" baseline="0">
                <a:solidFill>
                  <a:srgbClr val="000000"/>
                </a:solidFill>
                <a:uFillTx/>
              </a:defRPr>
            </a:pPr>
            <a:r>
              <a:rPr kumimoji="0" lang="ja-JP" altLang="en-US" sz="3000" b="1" i="0" u="none" strike="noStrike" kern="0" cap="none" spc="0" normalizeH="0" baseline="0" noProof="0" dirty="0">
                <a:ln>
                  <a:noFill/>
                </a:ln>
                <a:solidFill>
                  <a:srgbClr val="000000"/>
                </a:solidFill>
                <a:effectLst/>
                <a:uLnTx/>
                <a:uFillTx/>
                <a:latin typeface="Meiryo UI" pitchFamily="50"/>
                <a:ea typeface="Meiryo UI" pitchFamily="50"/>
                <a:cs typeface="Times New Roman" pitchFamily="18"/>
                <a:sym typeface="Calibri"/>
              </a:rPr>
              <a:t>　　　</a:t>
            </a:r>
            <a:endParaRPr lang="en-US" altLang="ja-JP" sz="3000" b="1" dirty="0">
              <a:latin typeface="Meiryo UI" pitchFamily="50"/>
              <a:ea typeface="Meiryo UI" pitchFamily="50"/>
              <a:cs typeface="Times New Roman" pitchFamily="18"/>
            </a:endParaRPr>
          </a:p>
          <a:p>
            <a:pPr lvl="0" defTabSz="329918">
              <a:defRPr sz="1800" b="0" i="0" u="none" strike="noStrike" kern="0" cap="none" spc="0" baseline="0">
                <a:solidFill>
                  <a:srgbClr val="000000"/>
                </a:solidFill>
                <a:uFillTx/>
              </a:defRPr>
            </a:pPr>
            <a:r>
              <a:rPr lang="ja-JP" altLang="en-US" sz="3000" b="1" dirty="0">
                <a:latin typeface="Meiryo UI" pitchFamily="50"/>
                <a:ea typeface="Meiryo UI" pitchFamily="50"/>
                <a:cs typeface="Times New Roman" pitchFamily="18"/>
              </a:rPr>
              <a:t>　　　　</a:t>
            </a:r>
            <a:r>
              <a:rPr lang="ja-JP" altLang="en-US" sz="3000" b="1" dirty="0">
                <a:solidFill>
                  <a:schemeClr val="bg1">
                    <a:lumMod val="75000"/>
                  </a:schemeClr>
                </a:solidFill>
                <a:latin typeface="Meiryo UI" pitchFamily="50"/>
                <a:ea typeface="Meiryo UI" pitchFamily="50"/>
                <a:cs typeface="Times New Roman" pitchFamily="18"/>
              </a:rPr>
              <a:t>・全体概要</a:t>
            </a:r>
            <a:endParaRPr lang="en-US" altLang="ja-JP" sz="3000" b="1" dirty="0">
              <a:solidFill>
                <a:schemeClr val="bg1">
                  <a:lumMod val="75000"/>
                </a:schemeClr>
              </a:solidFill>
              <a:latin typeface="Meiryo UI" pitchFamily="50"/>
              <a:ea typeface="Meiryo UI" pitchFamily="50"/>
              <a:cs typeface="Times New Roman" pitchFamily="18"/>
            </a:endParaRPr>
          </a:p>
          <a:p>
            <a:pPr lvl="0" defTabSz="329918">
              <a:defRPr sz="1800" b="0" i="0" u="none" strike="noStrike" kern="0" cap="none" spc="0" baseline="0">
                <a:solidFill>
                  <a:srgbClr val="000000"/>
                </a:solidFill>
                <a:uFillTx/>
              </a:defRPr>
            </a:pPr>
            <a:r>
              <a:rPr lang="ja-JP" altLang="en-US" sz="3000" b="1" dirty="0">
                <a:latin typeface="Meiryo UI" pitchFamily="50"/>
                <a:ea typeface="Meiryo UI" pitchFamily="50"/>
                <a:cs typeface="Times New Roman" pitchFamily="18"/>
              </a:rPr>
              <a:t>　　　　</a:t>
            </a:r>
            <a:r>
              <a:rPr lang="ja-JP" altLang="en-US" sz="3000" b="1" dirty="0">
                <a:solidFill>
                  <a:schemeClr val="bg1">
                    <a:lumMod val="75000"/>
                  </a:schemeClr>
                </a:solidFill>
                <a:latin typeface="Meiryo UI" pitchFamily="50"/>
                <a:ea typeface="Meiryo UI" pitchFamily="50"/>
                <a:cs typeface="Times New Roman" pitchFamily="18"/>
              </a:rPr>
              <a:t>・各専門部会の取組状況</a:t>
            </a:r>
            <a:endParaRPr lang="en-US" altLang="ja-JP" sz="3000" b="1" dirty="0">
              <a:solidFill>
                <a:schemeClr val="bg1">
                  <a:lumMod val="75000"/>
                </a:schemeClr>
              </a:solidFill>
              <a:latin typeface="Meiryo UI" pitchFamily="50"/>
              <a:ea typeface="Meiryo UI" pitchFamily="50"/>
              <a:cs typeface="Times New Roman" pitchFamily="18"/>
            </a:endParaRPr>
          </a:p>
          <a:p>
            <a:pPr lvl="0" algn="ctr" defTabSz="329918">
              <a:defRPr sz="1800" b="0" i="0" u="none" strike="noStrike" kern="0" cap="none" spc="0" baseline="0">
                <a:solidFill>
                  <a:srgbClr val="000000"/>
                </a:solidFill>
                <a:uFillTx/>
              </a:defRPr>
            </a:pPr>
            <a:r>
              <a:rPr kumimoji="0" lang="ja-JP" altLang="en-US" sz="3000" b="1" i="0" u="none" strike="noStrike" kern="0" cap="none" spc="0" normalizeH="0" baseline="0" noProof="0" dirty="0">
                <a:ln>
                  <a:noFill/>
                </a:ln>
                <a:solidFill>
                  <a:schemeClr val="bg1">
                    <a:lumMod val="75000"/>
                  </a:schemeClr>
                </a:solidFill>
                <a:effectLst/>
                <a:uLnTx/>
                <a:uFillTx/>
                <a:latin typeface="Meiryo UI" pitchFamily="50"/>
                <a:ea typeface="Meiryo UI" pitchFamily="50"/>
                <a:cs typeface="Times New Roman" pitchFamily="18"/>
                <a:sym typeface="Calibri"/>
              </a:rPr>
              <a:t>　　　 </a:t>
            </a:r>
            <a:r>
              <a:rPr kumimoji="0" lang="ja-JP" altLang="en-US" sz="3000" b="1" i="0" u="none" strike="noStrike" kern="0" cap="none" spc="0" normalizeH="0" baseline="0" noProof="0" dirty="0">
                <a:ln>
                  <a:noFill/>
                </a:ln>
                <a:solidFill>
                  <a:schemeClr val="tx1"/>
                </a:solidFill>
                <a:effectLst/>
                <a:uLnTx/>
                <a:uFillTx/>
                <a:latin typeface="Meiryo UI" pitchFamily="50"/>
                <a:ea typeface="Meiryo UI" pitchFamily="50"/>
                <a:cs typeface="Times New Roman" pitchFamily="18"/>
                <a:sym typeface="Calibri"/>
              </a:rPr>
              <a:t>・大阪・関西万博に関する府民アンケート結果</a:t>
            </a:r>
            <a:endParaRPr kumimoji="0" lang="en-US" altLang="ja-JP" sz="3000" b="1" i="0" u="none" strike="noStrike" kern="0" cap="none" spc="0" normalizeH="0" baseline="0" noProof="0" dirty="0">
              <a:ln>
                <a:noFill/>
              </a:ln>
              <a:solidFill>
                <a:schemeClr val="tx1"/>
              </a:solidFill>
              <a:effectLst/>
              <a:uLnTx/>
              <a:uFillTx/>
              <a:latin typeface="Meiryo UI" pitchFamily="50"/>
              <a:ea typeface="Meiryo UI" pitchFamily="50"/>
              <a:cs typeface="Times New Roman" pitchFamily="18"/>
              <a:sym typeface="Calibri"/>
            </a:endParaRPr>
          </a:p>
        </p:txBody>
      </p:sp>
      <p:sp>
        <p:nvSpPr>
          <p:cNvPr id="4" name="正方形/長方形 3">
            <a:extLst>
              <a:ext uri="{FF2B5EF4-FFF2-40B4-BE49-F238E27FC236}">
                <a16:creationId xmlns:a16="http://schemas.microsoft.com/office/drawing/2014/main" id="{715B9F05-8617-61F3-1D87-AC80F93BE16C}"/>
              </a:ext>
            </a:extLst>
          </p:cNvPr>
          <p:cNvSpPr/>
          <p:nvPr/>
        </p:nvSpPr>
        <p:spPr>
          <a:xfrm>
            <a:off x="4992934" y="6662057"/>
            <a:ext cx="2287143"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 name="正方形/長方形 5">
            <a:extLst>
              <a:ext uri="{FF2B5EF4-FFF2-40B4-BE49-F238E27FC236}">
                <a16:creationId xmlns:a16="http://schemas.microsoft.com/office/drawing/2014/main" id="{10176707-A0D3-4B0B-B541-8EEFECFD9E14}"/>
              </a:ext>
            </a:extLst>
          </p:cNvPr>
          <p:cNvSpPr/>
          <p:nvPr/>
        </p:nvSpPr>
        <p:spPr>
          <a:xfrm>
            <a:off x="9881937" y="694998"/>
            <a:ext cx="1895767" cy="461663"/>
          </a:xfrm>
          <a:prstGeom prst="rect">
            <a:avLst/>
          </a:prstGeom>
          <a:solidFill>
            <a:srgbClr val="FFFFFF"/>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a:pPr marL="0" marR="0" indent="0" algn="ctr" defTabSz="914400" rtl="0" fontAlgn="auto" latinLnBrk="0" hangingPunct="0">
              <a:lnSpc>
                <a:spcPct val="100000"/>
              </a:lnSpc>
              <a:spcBef>
                <a:spcPts val="0"/>
              </a:spcBef>
              <a:spcAft>
                <a:spcPts val="0"/>
              </a:spcAft>
              <a:buClrTx/>
              <a:buSzTx/>
              <a:buFontTx/>
              <a:buNone/>
              <a:tabLst/>
            </a:pPr>
            <a:r>
              <a:rPr kumimoji="0" lang="ja-JP" altLang="en-US" sz="2400" b="1" i="0" u="none" strike="noStrike" cap="none" spc="0" normalizeH="0" baseline="0" dirty="0">
                <a:ln>
                  <a:noFill/>
                </a:ln>
                <a:solidFill>
                  <a:srgbClr val="000000"/>
                </a:solidFill>
                <a:effectLst/>
                <a:uFillTx/>
                <a:latin typeface="+mn-ea"/>
                <a:ea typeface="+mn-ea"/>
                <a:cs typeface="Calibri"/>
                <a:sym typeface="Calibri"/>
              </a:rPr>
              <a:t>資料２ー３</a:t>
            </a:r>
          </a:p>
        </p:txBody>
      </p:sp>
    </p:spTree>
    <p:extLst>
      <p:ext uri="{BB962C8B-B14F-4D97-AF65-F5344CB8AC3E}">
        <p14:creationId xmlns:p14="http://schemas.microsoft.com/office/powerpoint/2010/main" val="371208434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917EEA5-1CD5-45B3-9649-072DAFD98F41}"/>
              </a:ext>
            </a:extLst>
          </p:cNvPr>
          <p:cNvSpPr txBox="1"/>
          <p:nvPr/>
        </p:nvSpPr>
        <p:spPr>
          <a:xfrm>
            <a:off x="0" y="-15048"/>
            <a:ext cx="12192000" cy="523220"/>
          </a:xfrm>
          <a:prstGeom prst="rect">
            <a:avLst/>
          </a:prstGeom>
          <a:solidFill>
            <a:schemeClr val="accent5">
              <a:lumMod val="50000"/>
            </a:schemeClr>
          </a:solidFill>
        </p:spPr>
        <p:txBody>
          <a:bodyPr wrap="square" rtlCol="0" anchor="ctr" anchorCtr="0">
            <a:spAutoFit/>
          </a:bodyPr>
          <a:lstStyle/>
          <a:p>
            <a:pPr marL="0" marR="0" indent="0" algn="ctr" defTabSz="914400" rtl="0" fontAlgn="auto" latinLnBrk="0" hangingPunct="0">
              <a:lnSpc>
                <a:spcPct val="100000"/>
              </a:lnSpc>
              <a:spcBef>
                <a:spcPts val="0"/>
              </a:spcBef>
              <a:spcAft>
                <a:spcPts val="0"/>
              </a:spcAft>
              <a:buClrTx/>
              <a:buSzTx/>
              <a:buFontTx/>
              <a:buNone/>
              <a:tabLst/>
            </a:pPr>
            <a:r>
              <a:rPr lang="ja-JP" altLang="en-US" sz="2800" b="1" dirty="0">
                <a:solidFill>
                  <a:schemeClr val="bg1"/>
                </a:solidFill>
                <a:latin typeface="BIZ UDPゴシック" panose="020B0400000000000000" pitchFamily="50" charset="-128"/>
                <a:ea typeface="BIZ UDPゴシック" panose="020B0400000000000000" pitchFamily="50" charset="-128"/>
              </a:rPr>
              <a:t>アンケート調査の</a:t>
            </a:r>
            <a:r>
              <a:rPr kumimoji="0" lang="ja-JP" altLang="en-US" sz="2800" b="1" i="0" u="none" strike="noStrike" cap="none" spc="0" normalizeH="0" baseline="0" dirty="0">
                <a:ln>
                  <a:noFill/>
                </a:ln>
                <a:solidFill>
                  <a:schemeClr val="bg1"/>
                </a:solidFill>
                <a:effectLst/>
                <a:uFillTx/>
                <a:latin typeface="BIZ UDPゴシック" panose="020B0400000000000000" pitchFamily="50" charset="-128"/>
                <a:ea typeface="BIZ UDPゴシック" panose="020B0400000000000000" pitchFamily="50" charset="-128"/>
                <a:sym typeface="Calibri"/>
              </a:rPr>
              <a:t>概要</a:t>
            </a:r>
          </a:p>
        </p:txBody>
      </p:sp>
      <p:sp>
        <p:nvSpPr>
          <p:cNvPr id="6" name="四角形: 角を丸くする 5">
            <a:extLst>
              <a:ext uri="{FF2B5EF4-FFF2-40B4-BE49-F238E27FC236}">
                <a16:creationId xmlns:a16="http://schemas.microsoft.com/office/drawing/2014/main" id="{DA601717-396F-47B1-AE32-D078ED55EF75}"/>
              </a:ext>
            </a:extLst>
          </p:cNvPr>
          <p:cNvSpPr/>
          <p:nvPr/>
        </p:nvSpPr>
        <p:spPr>
          <a:xfrm>
            <a:off x="574066" y="662173"/>
            <a:ext cx="11160000" cy="1368000"/>
          </a:xfrm>
          <a:prstGeom prst="roundRect">
            <a:avLst>
              <a:gd name="adj" fmla="val 11565"/>
            </a:avLst>
          </a:prstGeom>
          <a:solidFill>
            <a:schemeClr val="accent3">
              <a:lumMod val="20000"/>
              <a:lumOff val="80000"/>
            </a:schemeClr>
          </a:solidFill>
          <a:ln w="1905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ja-JP" altLang="en-US" sz="1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8" name="正方形/長方形 7">
            <a:extLst>
              <a:ext uri="{FF2B5EF4-FFF2-40B4-BE49-F238E27FC236}">
                <a16:creationId xmlns:a16="http://schemas.microsoft.com/office/drawing/2014/main" id="{8F35EC3F-E895-4535-922D-53DA79ADE13B}"/>
              </a:ext>
            </a:extLst>
          </p:cNvPr>
          <p:cNvSpPr/>
          <p:nvPr/>
        </p:nvSpPr>
        <p:spPr>
          <a:xfrm>
            <a:off x="772782" y="680350"/>
            <a:ext cx="11117179" cy="1605566"/>
          </a:xfrm>
          <a:prstGeom prst="rect">
            <a:avLst/>
          </a:prstGeom>
          <a:noFill/>
          <a:ln w="2857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ts val="2000"/>
              </a:lnSpc>
              <a:spcBef>
                <a:spcPts val="600"/>
              </a:spcBef>
              <a:spcAft>
                <a:spcPts val="0"/>
              </a:spcAft>
              <a:buClrTx/>
              <a:buSzTx/>
              <a:tabLst/>
            </a:pPr>
            <a:r>
              <a:rPr lang="ja-JP" altLang="en-US" sz="1600" dirty="0">
                <a:solidFill>
                  <a:srgbClr val="FF0000"/>
                </a:solidFill>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 実施手法 ： ・「おおさか</a:t>
            </a:r>
            <a:r>
              <a:rPr lang="en-US" altLang="ja-JP" sz="1600" dirty="0">
                <a:latin typeface="BIZ UDPゴシック" panose="020B0400000000000000" pitchFamily="50" charset="-128"/>
                <a:ea typeface="BIZ UDPゴシック" panose="020B0400000000000000" pitchFamily="50" charset="-128"/>
              </a:rPr>
              <a:t>Q</a:t>
            </a:r>
            <a:r>
              <a:rPr lang="ja-JP" altLang="en-US" sz="1600" dirty="0">
                <a:latin typeface="BIZ UDPゴシック" panose="020B0400000000000000" pitchFamily="50" charset="-128"/>
                <a:ea typeface="BIZ UDPゴシック" panose="020B0400000000000000" pitchFamily="50" charset="-128"/>
              </a:rPr>
              <a:t>ネット（民間のインターネット調査会社が保有するモニターを活用したアンケート調査」にて実施</a:t>
            </a:r>
            <a:br>
              <a:rPr lang="en-US" altLang="ja-JP" sz="1600" dirty="0">
                <a:latin typeface="BIZ UDPゴシック" panose="020B0400000000000000" pitchFamily="50" charset="-128"/>
                <a:ea typeface="BIZ UDPゴシック" panose="020B0400000000000000" pitchFamily="50" charset="-128"/>
              </a:rPr>
            </a:br>
            <a:r>
              <a:rPr lang="en-US" altLang="ja-JP" sz="160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・調査対象は、</a:t>
            </a:r>
            <a:r>
              <a:rPr kumimoji="0" lang="en-US" altLang="ja-JP" sz="16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18</a:t>
            </a:r>
            <a:r>
              <a:rPr kumimoji="0" lang="ja-JP" altLang="en-US" sz="16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歳以上</a:t>
            </a:r>
            <a:r>
              <a:rPr kumimoji="0" lang="ja-JP" altLang="en-US" sz="1600" i="0"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の</a:t>
            </a:r>
            <a:r>
              <a:rPr kumimoji="0" lang="ja-JP" altLang="en-US" sz="16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大阪府民</a:t>
            </a:r>
            <a:r>
              <a:rPr lang="en-US" altLang="ja-JP" sz="1600" b="1" u="sng" dirty="0">
                <a:solidFill>
                  <a:srgbClr val="FF0000"/>
                </a:solidFill>
                <a:latin typeface="BIZ UDPゴシック" panose="020B0400000000000000" pitchFamily="50" charset="-128"/>
                <a:ea typeface="BIZ UDPゴシック" panose="020B0400000000000000" pitchFamily="50" charset="-128"/>
              </a:rPr>
              <a:t>2</a:t>
            </a:r>
            <a:r>
              <a:rPr kumimoji="0" lang="en-US" altLang="ja-JP" sz="16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,000</a:t>
            </a:r>
            <a:r>
              <a:rPr lang="ja-JP" altLang="en-US" sz="1600" b="1" u="sng" dirty="0">
                <a:solidFill>
                  <a:srgbClr val="FF0000"/>
                </a:solidFill>
                <a:latin typeface="BIZ UDPゴシック" panose="020B0400000000000000" pitchFamily="50" charset="-128"/>
                <a:ea typeface="BIZ UDPゴシック" panose="020B0400000000000000" pitchFamily="50" charset="-128"/>
              </a:rPr>
              <a:t>人</a:t>
            </a:r>
            <a:r>
              <a:rPr kumimoji="0" lang="ja-JP" altLang="en-US" sz="16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lang="ja-JP" altLang="en-US" sz="1600" dirty="0">
                <a:latin typeface="BIZ UDPゴシック" panose="020B0400000000000000" pitchFamily="50" charset="-128"/>
                <a:ea typeface="BIZ UDPゴシック" panose="020B0400000000000000" pitchFamily="50" charset="-128"/>
              </a:rPr>
              <a:t>性別・</a:t>
            </a:r>
            <a:r>
              <a:rPr kumimoji="0" lang="ja-JP" altLang="en-US" sz="16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年齢・居住地域）は</a:t>
            </a:r>
            <a:r>
              <a:rPr kumimoji="0" lang="en-US" altLang="ja-JP" sz="16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2020</a:t>
            </a:r>
            <a:r>
              <a:rPr kumimoji="0" lang="ja-JP" altLang="en-US" sz="16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年国勢調査ベースで割付）</a:t>
            </a:r>
            <a:br>
              <a:rPr kumimoji="0" lang="en-US" altLang="ja-JP" sz="16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br>
            <a:r>
              <a:rPr kumimoji="0" lang="ja-JP" altLang="en-US" sz="16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　　　　　　　　　・質問項目等は、外部の専門家の意見等も踏まえ設定</a:t>
            </a:r>
            <a:endParaRPr lang="en-US" altLang="ja-JP" sz="1600" dirty="0">
              <a:latin typeface="BIZ UDPゴシック" panose="020B0400000000000000" pitchFamily="50" charset="-128"/>
              <a:ea typeface="BIZ UDPゴシック" panose="020B0400000000000000" pitchFamily="50" charset="-128"/>
            </a:endParaRPr>
          </a:p>
          <a:p>
            <a:pPr marR="0" algn="l" defTabSz="914400" rtl="0" fontAlgn="auto" latinLnBrk="0" hangingPunct="0">
              <a:lnSpc>
                <a:spcPts val="2000"/>
              </a:lnSpc>
              <a:spcBef>
                <a:spcPts val="600"/>
              </a:spcBef>
              <a:spcAft>
                <a:spcPts val="0"/>
              </a:spcAft>
              <a:buClrTx/>
              <a:buSzTx/>
              <a:tabLst/>
            </a:pPr>
            <a:r>
              <a:rPr lang="ja-JP" altLang="en-US" sz="1600" dirty="0">
                <a:solidFill>
                  <a:srgbClr val="FF0000"/>
                </a:solidFill>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 </a:t>
            </a:r>
            <a:r>
              <a:rPr kumimoji="0" lang="ja-JP" altLang="en-US" sz="16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実施期間 ： 令和７年</a:t>
            </a:r>
            <a:r>
              <a:rPr kumimoji="0" lang="en-US" altLang="ja-JP" sz="16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12</a:t>
            </a:r>
            <a:r>
              <a:rPr kumimoji="0" lang="ja-JP" altLang="en-US" sz="16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月</a:t>
            </a:r>
            <a:r>
              <a:rPr kumimoji="0" lang="en-US" altLang="ja-JP" sz="16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22</a:t>
            </a:r>
            <a:r>
              <a:rPr kumimoji="0" lang="ja-JP" altLang="en-US" sz="16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日</a:t>
            </a:r>
            <a:r>
              <a:rPr kumimoji="0" lang="en-US" altLang="ja-JP" sz="16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6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令和８年１月４日</a:t>
            </a:r>
            <a:endParaRPr kumimoji="0" lang="en-US" altLang="ja-JP" sz="16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a:p>
            <a:pPr marR="0" algn="l" defTabSz="914400" rtl="0" fontAlgn="auto" latinLnBrk="0" hangingPunct="0">
              <a:lnSpc>
                <a:spcPts val="2000"/>
              </a:lnSpc>
              <a:spcBef>
                <a:spcPts val="600"/>
              </a:spcBef>
              <a:spcAft>
                <a:spcPts val="0"/>
              </a:spcAft>
              <a:buClrTx/>
              <a:buSzTx/>
              <a:tabLst/>
            </a:pPr>
            <a:endParaRPr kumimoji="0" lang="ja-JP" altLang="en-US" sz="16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sp>
        <p:nvSpPr>
          <p:cNvPr id="10" name="正方形/長方形 9">
            <a:extLst>
              <a:ext uri="{FF2B5EF4-FFF2-40B4-BE49-F238E27FC236}">
                <a16:creationId xmlns:a16="http://schemas.microsoft.com/office/drawing/2014/main" id="{15EAAC31-8379-4563-9BB1-C519499BB39A}"/>
              </a:ext>
            </a:extLst>
          </p:cNvPr>
          <p:cNvSpPr/>
          <p:nvPr/>
        </p:nvSpPr>
        <p:spPr>
          <a:xfrm>
            <a:off x="990720" y="2427075"/>
            <a:ext cx="10335365" cy="4284000"/>
          </a:xfrm>
          <a:prstGeom prst="rect">
            <a:avLst/>
          </a:prstGeom>
          <a:solidFill>
            <a:srgbClr val="FFFFFF"/>
          </a:solidFill>
          <a:ln w="28575"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テキスト ボックス 10">
            <a:extLst>
              <a:ext uri="{FF2B5EF4-FFF2-40B4-BE49-F238E27FC236}">
                <a16:creationId xmlns:a16="http://schemas.microsoft.com/office/drawing/2014/main" id="{66822091-06F0-48C4-A09D-FF1CEA30FAF3}"/>
              </a:ext>
            </a:extLst>
          </p:cNvPr>
          <p:cNvSpPr txBox="1"/>
          <p:nvPr/>
        </p:nvSpPr>
        <p:spPr>
          <a:xfrm>
            <a:off x="1291167" y="2592456"/>
            <a:ext cx="11670841" cy="40293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lnSpc>
                <a:spcPts val="2200"/>
              </a:lnSpc>
              <a:spcBef>
                <a:spcPts val="600"/>
              </a:spcBef>
            </a:pPr>
            <a:r>
              <a:rPr lang="ja-JP" altLang="en-US" sz="1600" b="1" dirty="0">
                <a:solidFill>
                  <a:schemeClr val="tx1"/>
                </a:solidFill>
                <a:latin typeface="BIZ UDPゴシック" panose="020B0400000000000000" pitchFamily="50" charset="-128"/>
                <a:ea typeface="BIZ UDPゴシック" panose="020B0400000000000000" pitchFamily="50" charset="-128"/>
              </a:rPr>
              <a:t>府民アンケート回答者の</a:t>
            </a:r>
            <a:r>
              <a:rPr lang="ja-JP" altLang="en-US" sz="1600" b="1" u="sng" dirty="0">
                <a:solidFill>
                  <a:srgbClr val="FF0000"/>
                </a:solidFill>
                <a:latin typeface="BIZ UDPゴシック" panose="020B0400000000000000" pitchFamily="50" charset="-128"/>
                <a:ea typeface="BIZ UDPゴシック" panose="020B0400000000000000" pitchFamily="50" charset="-128"/>
              </a:rPr>
              <a:t>約４割（</a:t>
            </a:r>
            <a:r>
              <a:rPr lang="en-US" altLang="ja-JP" sz="1600" b="1" u="sng" dirty="0">
                <a:solidFill>
                  <a:srgbClr val="FF0000"/>
                </a:solidFill>
                <a:latin typeface="BIZ UDPゴシック" panose="020B0400000000000000" pitchFamily="50" charset="-128"/>
                <a:ea typeface="BIZ UDPゴシック" panose="020B0400000000000000" pitchFamily="50" charset="-128"/>
              </a:rPr>
              <a:t>40.8</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が、万博へ来場。以下、来場有無ごとに整理。</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algn="l">
              <a:lnSpc>
                <a:spcPts val="2200"/>
              </a:lnSpc>
              <a:spcBef>
                <a:spcPts val="600"/>
              </a:spcBef>
            </a:pPr>
            <a:r>
              <a:rPr lang="ja-JP" altLang="en-US" sz="1600" b="1" dirty="0">
                <a:solidFill>
                  <a:srgbClr val="0070C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 </a:t>
            </a:r>
            <a:r>
              <a:rPr lang="ja-JP" altLang="en-US" sz="1600" b="1" dirty="0">
                <a:solidFill>
                  <a:schemeClr val="tx1"/>
                </a:solidFill>
                <a:latin typeface="BIZ UDPゴシック" panose="020B0400000000000000" pitchFamily="50" charset="-128"/>
                <a:ea typeface="BIZ UDPゴシック" panose="020B0400000000000000" pitchFamily="50" charset="-128"/>
              </a:rPr>
              <a:t>万博への印象 </a:t>
            </a:r>
            <a:r>
              <a:rPr lang="en-US" altLang="ja-JP" sz="1600" b="1" dirty="0">
                <a:solidFill>
                  <a:schemeClr val="tx1"/>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 開幕前：</a:t>
            </a:r>
            <a:r>
              <a:rPr lang="en-US" altLang="ja-JP" sz="1600" b="1" u="sng" dirty="0">
                <a:solidFill>
                  <a:srgbClr val="FF0000"/>
                </a:solidFill>
                <a:latin typeface="BIZ UDPゴシック" panose="020B0400000000000000" pitchFamily="50" charset="-128"/>
                <a:ea typeface="BIZ UDPゴシック" panose="020B0400000000000000" pitchFamily="50" charset="-128"/>
              </a:rPr>
              <a:t>58.0</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　</a:t>
            </a:r>
            <a:r>
              <a:rPr lang="ja-JP" altLang="en-US" sz="1600" b="1" dirty="0">
                <a:solidFill>
                  <a:schemeClr val="accent4"/>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　閉幕後：</a:t>
            </a:r>
            <a:r>
              <a:rPr lang="en-US" altLang="ja-JP" sz="1600" b="1" u="sng" dirty="0">
                <a:solidFill>
                  <a:srgbClr val="FF0000"/>
                </a:solidFill>
                <a:latin typeface="BIZ UDPゴシック" panose="020B0400000000000000" pitchFamily="50" charset="-128"/>
                <a:ea typeface="BIZ UDPゴシック" panose="020B0400000000000000" pitchFamily="50" charset="-128"/>
              </a:rPr>
              <a:t>67.0</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　</a:t>
            </a:r>
            <a:r>
              <a:rPr lang="ja-JP" altLang="en-US" sz="1600" b="1" dirty="0">
                <a:solidFill>
                  <a:schemeClr val="tx1"/>
                </a:solidFill>
                <a:latin typeface="BIZ UDPゴシック" panose="020B0400000000000000" pitchFamily="50" charset="-128"/>
                <a:ea typeface="BIZ UDPゴシック" panose="020B0400000000000000" pitchFamily="50" charset="-128"/>
              </a:rPr>
              <a:t>（</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r>
              <a:rPr lang="en-US" altLang="ja-JP" sz="1600" b="1" u="sng" dirty="0">
                <a:solidFill>
                  <a:srgbClr val="FF0000"/>
                </a:solidFill>
                <a:latin typeface="BIZ UDPゴシック" panose="020B0400000000000000" pitchFamily="50" charset="-128"/>
                <a:ea typeface="BIZ UDPゴシック" panose="020B0400000000000000" pitchFamily="50" charset="-128"/>
              </a:rPr>
              <a:t>9.0</a:t>
            </a:r>
            <a:r>
              <a:rPr lang="ja-JP" altLang="en-US" sz="1600" b="1" u="sng" dirty="0">
                <a:solidFill>
                  <a:srgbClr val="FF0000"/>
                </a:solidFill>
                <a:latin typeface="BIZ UDPゴシック" panose="020B0400000000000000" pitchFamily="50" charset="-128"/>
                <a:ea typeface="BIZ UDPゴシック" panose="020B0400000000000000" pitchFamily="50" charset="-128"/>
              </a:rPr>
              <a:t>ｐｔ</a:t>
            </a:r>
            <a:r>
              <a:rPr lang="ja-JP" altLang="en-US" sz="1600" b="1" dirty="0">
                <a:solidFill>
                  <a:schemeClr val="tx1"/>
                </a:solidFill>
                <a:latin typeface="BIZ UDPゴシック" panose="020B0400000000000000" pitchFamily="50" charset="-128"/>
                <a:ea typeface="BIZ UDPゴシック" panose="020B0400000000000000" pitchFamily="50" charset="-128"/>
              </a:rPr>
              <a:t>）　が良い印象</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algn="l">
              <a:lnSpc>
                <a:spcPts val="2200"/>
              </a:lnSpc>
              <a:spcBef>
                <a:spcPts val="600"/>
              </a:spcBef>
            </a:pPr>
            <a:r>
              <a:rPr lang="ja-JP" altLang="en-US" sz="1600" b="1" dirty="0">
                <a:solidFill>
                  <a:srgbClr val="FF0000"/>
                </a:solidFill>
                <a:latin typeface="BIZ UDPゴシック" panose="020B0400000000000000" pitchFamily="50" charset="-128"/>
                <a:ea typeface="BIZ UDPゴシック" panose="020B0400000000000000" pitchFamily="50" charset="-128"/>
              </a:rPr>
              <a:t>　　　　　　　　　　　　　</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en-US" altLang="ja-JP" sz="1600" b="1" dirty="0">
                <a:solidFill>
                  <a:schemeClr val="tx1"/>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内訳　・来場</a:t>
            </a:r>
            <a:r>
              <a:rPr lang="ja-JP" altLang="en-US" sz="1600" b="1" u="sng" dirty="0">
                <a:solidFill>
                  <a:schemeClr val="tx1"/>
                </a:solidFill>
                <a:latin typeface="BIZ UDPゴシック" panose="020B0400000000000000" pitchFamily="50" charset="-128"/>
                <a:ea typeface="BIZ UDPゴシック" panose="020B0400000000000000" pitchFamily="50" charset="-128"/>
              </a:rPr>
              <a:t>あり</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en-US" altLang="ja-JP" sz="1600" b="1" dirty="0">
                <a:solidFill>
                  <a:schemeClr val="tx1"/>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 開幕前：</a:t>
            </a:r>
            <a:r>
              <a:rPr lang="en-US" altLang="ja-JP" sz="1600" b="1" u="sng" dirty="0">
                <a:solidFill>
                  <a:srgbClr val="FF0000"/>
                </a:solidFill>
                <a:latin typeface="BIZ UDPゴシック" panose="020B0400000000000000" pitchFamily="50" charset="-128"/>
                <a:ea typeface="BIZ UDPゴシック" panose="020B0400000000000000" pitchFamily="50" charset="-128"/>
              </a:rPr>
              <a:t>75.1</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　</a:t>
            </a:r>
            <a:r>
              <a:rPr lang="ja-JP" altLang="en-US" sz="1600" b="1" dirty="0">
                <a:solidFill>
                  <a:schemeClr val="accent4"/>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　</a:t>
            </a:r>
            <a:r>
              <a:rPr lang="en-US" altLang="ja-JP" sz="1600" b="1" u="sng" dirty="0">
                <a:solidFill>
                  <a:srgbClr val="FF0000"/>
                </a:solidFill>
                <a:latin typeface="BIZ UDPゴシック" panose="020B0400000000000000" pitchFamily="50" charset="-128"/>
                <a:ea typeface="BIZ UDPゴシック" panose="020B0400000000000000" pitchFamily="50" charset="-128"/>
              </a:rPr>
              <a:t>84.8</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　</a:t>
            </a:r>
            <a:r>
              <a:rPr lang="ja-JP" altLang="en-US" sz="1600" b="1" dirty="0">
                <a:solidFill>
                  <a:schemeClr val="tx1"/>
                </a:solidFill>
                <a:latin typeface="BIZ UDPゴシック" panose="020B0400000000000000" pitchFamily="50" charset="-128"/>
                <a:ea typeface="BIZ UDPゴシック" panose="020B0400000000000000" pitchFamily="50" charset="-128"/>
              </a:rPr>
              <a:t>（</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r>
              <a:rPr lang="en-US" altLang="ja-JP" sz="1600" b="1" u="sng" dirty="0">
                <a:solidFill>
                  <a:srgbClr val="FF0000"/>
                </a:solidFill>
                <a:latin typeface="BIZ UDPゴシック" panose="020B0400000000000000" pitchFamily="50" charset="-128"/>
                <a:ea typeface="BIZ UDPゴシック" panose="020B0400000000000000" pitchFamily="50" charset="-128"/>
              </a:rPr>
              <a:t>9.7</a:t>
            </a:r>
            <a:r>
              <a:rPr lang="ja-JP" altLang="en-US" sz="1600" b="1" u="sng" dirty="0">
                <a:solidFill>
                  <a:srgbClr val="FF0000"/>
                </a:solidFill>
                <a:latin typeface="BIZ UDPゴシック" panose="020B0400000000000000" pitchFamily="50" charset="-128"/>
                <a:ea typeface="BIZ UDPゴシック" panose="020B0400000000000000" pitchFamily="50" charset="-128"/>
              </a:rPr>
              <a:t>ｐｔ</a:t>
            </a:r>
            <a:r>
              <a:rPr lang="ja-JP" altLang="en-US" sz="1600" b="1" dirty="0">
                <a:solidFill>
                  <a:schemeClr val="tx1"/>
                </a:solidFill>
                <a:latin typeface="BIZ UDPゴシック" panose="020B0400000000000000" pitchFamily="50" charset="-128"/>
                <a:ea typeface="BIZ UDPゴシック" panose="020B0400000000000000" pitchFamily="50" charset="-128"/>
              </a:rPr>
              <a:t>）</a:t>
            </a:r>
            <a:br>
              <a:rPr lang="en-US" altLang="ja-JP" sz="1600" b="1" dirty="0">
                <a:solidFill>
                  <a:srgbClr val="FF0000"/>
                </a:solidFill>
                <a:latin typeface="BIZ UDPゴシック" panose="020B0400000000000000" pitchFamily="50" charset="-128"/>
                <a:ea typeface="BIZ UDPゴシック" panose="020B0400000000000000" pitchFamily="50" charset="-128"/>
              </a:rPr>
            </a:br>
            <a:r>
              <a:rPr lang="ja-JP" altLang="en-US" sz="1600" b="1" dirty="0">
                <a:solidFill>
                  <a:srgbClr val="FF0000"/>
                </a:solidFill>
                <a:latin typeface="BIZ UDPゴシック" panose="020B0400000000000000" pitchFamily="50" charset="-128"/>
                <a:ea typeface="BIZ UDPゴシック" panose="020B0400000000000000" pitchFamily="50" charset="-128"/>
              </a:rPr>
              <a:t>　　　　　　　　　　　　　　　　　　　　　　</a:t>
            </a:r>
            <a:r>
              <a:rPr lang="ja-JP" altLang="en-US" sz="1400" b="1" dirty="0">
                <a:solidFill>
                  <a:srgbClr val="FF0000"/>
                </a:solidFill>
                <a:latin typeface="BIZ UDPゴシック" panose="020B0400000000000000" pitchFamily="50" charset="-128"/>
                <a:ea typeface="BIZ UDPゴシック" panose="020B0400000000000000" pitchFamily="50" charset="-128"/>
              </a:rPr>
              <a:t>　</a:t>
            </a:r>
            <a:r>
              <a:rPr lang="ja-JP" altLang="en-US" sz="1050" b="1" dirty="0">
                <a:solidFill>
                  <a:schemeClr val="tx1"/>
                </a:solidFill>
                <a:latin typeface="BIZ UDPゴシック" panose="020B0400000000000000" pitchFamily="50" charset="-128"/>
                <a:ea typeface="BIZ UDPゴシック" panose="020B0400000000000000" pitchFamily="50" charset="-128"/>
              </a:rPr>
              <a:t>　</a:t>
            </a:r>
            <a:r>
              <a:rPr lang="ja-JP" altLang="en-US" sz="1600" b="1" dirty="0">
                <a:solidFill>
                  <a:schemeClr val="tx1"/>
                </a:solidFill>
                <a:latin typeface="BIZ UDPゴシック" panose="020B0400000000000000" pitchFamily="50" charset="-128"/>
                <a:ea typeface="BIZ UDPゴシック" panose="020B0400000000000000" pitchFamily="50" charset="-128"/>
              </a:rPr>
              <a:t>・来場</a:t>
            </a:r>
            <a:r>
              <a:rPr lang="ja-JP" altLang="en-US" sz="1600" b="1" u="sng" dirty="0">
                <a:solidFill>
                  <a:schemeClr val="tx1"/>
                </a:solidFill>
                <a:latin typeface="BIZ UDPゴシック" panose="020B0400000000000000" pitchFamily="50" charset="-128"/>
                <a:ea typeface="BIZ UDPゴシック" panose="020B0400000000000000" pitchFamily="50" charset="-128"/>
              </a:rPr>
              <a:t>なし</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en-US" altLang="ja-JP" sz="1600" b="1" dirty="0">
                <a:solidFill>
                  <a:schemeClr val="tx1"/>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 開幕前：</a:t>
            </a:r>
            <a:r>
              <a:rPr lang="en-US" altLang="ja-JP" sz="1600" b="1" u="sng" dirty="0">
                <a:solidFill>
                  <a:srgbClr val="FF0000"/>
                </a:solidFill>
                <a:latin typeface="BIZ UDPゴシック" panose="020B0400000000000000" pitchFamily="50" charset="-128"/>
                <a:ea typeface="BIZ UDPゴシック" panose="020B0400000000000000" pitchFamily="50" charset="-128"/>
              </a:rPr>
              <a:t>46.2</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　</a:t>
            </a:r>
            <a:r>
              <a:rPr lang="ja-JP" altLang="en-US" sz="1600" b="1" dirty="0">
                <a:solidFill>
                  <a:schemeClr val="accent4"/>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　</a:t>
            </a:r>
            <a:r>
              <a:rPr lang="en-US" altLang="ja-JP" sz="1600" b="1" u="sng" dirty="0">
                <a:solidFill>
                  <a:srgbClr val="FF0000"/>
                </a:solidFill>
                <a:latin typeface="BIZ UDPゴシック" panose="020B0400000000000000" pitchFamily="50" charset="-128"/>
                <a:ea typeface="BIZ UDPゴシック" panose="020B0400000000000000" pitchFamily="50" charset="-128"/>
              </a:rPr>
              <a:t>54.6</a:t>
            </a:r>
            <a:r>
              <a:rPr lang="ja-JP" altLang="en-US" sz="1600" b="1" u="sng" dirty="0">
                <a:solidFill>
                  <a:srgbClr val="FF0000"/>
                </a:solidFill>
                <a:latin typeface="BIZ UDPゴシック" panose="020B0400000000000000" pitchFamily="50" charset="-128"/>
                <a:ea typeface="BIZ UDPゴシック" panose="020B0400000000000000" pitchFamily="50" charset="-128"/>
              </a:rPr>
              <a:t>％　</a:t>
            </a:r>
            <a:r>
              <a:rPr lang="ja-JP" altLang="en-US" sz="1600" b="1" dirty="0">
                <a:solidFill>
                  <a:schemeClr val="tx1"/>
                </a:solidFill>
                <a:latin typeface="BIZ UDPゴシック" panose="020B0400000000000000" pitchFamily="50" charset="-128"/>
                <a:ea typeface="BIZ UDPゴシック" panose="020B0400000000000000" pitchFamily="50" charset="-128"/>
              </a:rPr>
              <a:t>（</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r>
              <a:rPr lang="en-US" altLang="ja-JP" sz="1600" b="1" u="sng" dirty="0">
                <a:solidFill>
                  <a:srgbClr val="FF0000"/>
                </a:solidFill>
                <a:latin typeface="BIZ UDPゴシック" panose="020B0400000000000000" pitchFamily="50" charset="-128"/>
                <a:ea typeface="BIZ UDPゴシック" panose="020B0400000000000000" pitchFamily="50" charset="-128"/>
              </a:rPr>
              <a:t>8.4</a:t>
            </a:r>
            <a:r>
              <a:rPr lang="ja-JP" altLang="en-US" sz="1600" b="1" u="sng" dirty="0">
                <a:solidFill>
                  <a:srgbClr val="FF0000"/>
                </a:solidFill>
                <a:latin typeface="BIZ UDPゴシック" panose="020B0400000000000000" pitchFamily="50" charset="-128"/>
                <a:ea typeface="BIZ UDPゴシック" panose="020B0400000000000000" pitchFamily="50" charset="-128"/>
              </a:rPr>
              <a:t>ｐ</a:t>
            </a:r>
            <a:r>
              <a:rPr lang="en-US" altLang="ja-JP" sz="1600" b="1" u="sng" dirty="0">
                <a:solidFill>
                  <a:srgbClr val="FF0000"/>
                </a:solidFill>
                <a:latin typeface="BIZ UDPゴシック" panose="020B0400000000000000" pitchFamily="50" charset="-128"/>
                <a:ea typeface="BIZ UDPゴシック" panose="020B0400000000000000" pitchFamily="50" charset="-128"/>
              </a:rPr>
              <a:t>t</a:t>
            </a:r>
            <a:r>
              <a:rPr lang="ja-JP" altLang="en-US" sz="1600" b="1" dirty="0">
                <a:solidFill>
                  <a:schemeClr val="tx1"/>
                </a:solidFill>
                <a:latin typeface="BIZ UDPゴシック" panose="020B0400000000000000" pitchFamily="50" charset="-128"/>
                <a:ea typeface="BIZ UDPゴシック" panose="020B0400000000000000" pitchFamily="50" charset="-128"/>
              </a:rPr>
              <a:t>）</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algn="l">
              <a:lnSpc>
                <a:spcPts val="500"/>
              </a:lnSpc>
              <a:spcBef>
                <a:spcPts val="600"/>
              </a:spcBef>
            </a:pPr>
            <a:endParaRPr lang="en-US" altLang="ja-JP" sz="1600" b="1" dirty="0">
              <a:solidFill>
                <a:srgbClr val="0070C0"/>
              </a:solidFill>
              <a:latin typeface="BIZ UDPゴシック" panose="020B0400000000000000" pitchFamily="50" charset="-128"/>
              <a:ea typeface="BIZ UDPゴシック" panose="020B0400000000000000" pitchFamily="50" charset="-128"/>
            </a:endParaRPr>
          </a:p>
          <a:p>
            <a:pPr algn="l">
              <a:lnSpc>
                <a:spcPts val="2200"/>
              </a:lnSpc>
              <a:spcBef>
                <a:spcPts val="600"/>
              </a:spcBef>
            </a:pPr>
            <a:r>
              <a:rPr lang="ja-JP" altLang="en-US" sz="1600" b="1" dirty="0">
                <a:solidFill>
                  <a:srgbClr val="0070C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 </a:t>
            </a:r>
            <a:r>
              <a:rPr lang="ja-JP" altLang="en-US" sz="1600" b="1" dirty="0">
                <a:solidFill>
                  <a:schemeClr val="tx1"/>
                </a:solidFill>
                <a:latin typeface="BIZ UDPゴシック" panose="020B0400000000000000" pitchFamily="50" charset="-128"/>
                <a:ea typeface="BIZ UDPゴシック" panose="020B0400000000000000" pitchFamily="50" charset="-128"/>
              </a:rPr>
              <a:t>万博の成功   </a:t>
            </a:r>
            <a:r>
              <a:rPr lang="en-US" altLang="ja-JP" sz="1600" b="1" dirty="0">
                <a:solidFill>
                  <a:schemeClr val="tx1"/>
                </a:solidFill>
                <a:latin typeface="BIZ UDPゴシック" panose="020B0400000000000000" pitchFamily="50" charset="-128"/>
                <a:ea typeface="BIZ UDPゴシック" panose="020B0400000000000000" pitchFamily="50" charset="-128"/>
              </a:rPr>
              <a:t>…  </a:t>
            </a:r>
            <a:r>
              <a:rPr lang="ja-JP" altLang="en-US" sz="1600" b="1" u="sng" dirty="0">
                <a:solidFill>
                  <a:srgbClr val="FF0000"/>
                </a:solidFill>
                <a:latin typeface="BIZ UDPゴシック" panose="020B0400000000000000" pitchFamily="50" charset="-128"/>
                <a:ea typeface="BIZ UDPゴシック" panose="020B0400000000000000" pitchFamily="50" charset="-128"/>
              </a:rPr>
              <a:t>約８割（</a:t>
            </a:r>
            <a:r>
              <a:rPr lang="en-US" altLang="ja-JP" sz="1600" b="1" u="sng" dirty="0">
                <a:solidFill>
                  <a:srgbClr val="FF0000"/>
                </a:solidFill>
                <a:latin typeface="BIZ UDPゴシック" panose="020B0400000000000000" pitchFamily="50" charset="-128"/>
                <a:ea typeface="BIZ UDPゴシック" panose="020B0400000000000000" pitchFamily="50" charset="-128"/>
              </a:rPr>
              <a:t>7</a:t>
            </a:r>
            <a:r>
              <a:rPr lang="ja-JP" altLang="en-US" sz="1600" b="1" u="sng" dirty="0">
                <a:solidFill>
                  <a:srgbClr val="FF0000"/>
                </a:solidFill>
                <a:latin typeface="BIZ UDPゴシック" panose="020B0400000000000000" pitchFamily="50" charset="-128"/>
                <a:ea typeface="BIZ UDPゴシック" panose="020B0400000000000000" pitchFamily="50" charset="-128"/>
              </a:rPr>
              <a:t>６</a:t>
            </a:r>
            <a:r>
              <a:rPr lang="en-US" altLang="ja-JP" sz="1600" b="1" u="sng" dirty="0">
                <a:solidFill>
                  <a:srgbClr val="FF0000"/>
                </a:solidFill>
                <a:latin typeface="BIZ UDPゴシック" panose="020B0400000000000000" pitchFamily="50" charset="-128"/>
                <a:ea typeface="BIZ UDPゴシック" panose="020B0400000000000000" pitchFamily="50" charset="-128"/>
              </a:rPr>
              <a:t>.</a:t>
            </a:r>
            <a:r>
              <a:rPr lang="ja-JP" altLang="en-US" sz="1600" b="1" u="sng" dirty="0">
                <a:solidFill>
                  <a:srgbClr val="FF0000"/>
                </a:solidFill>
                <a:latin typeface="BIZ UDPゴシック" panose="020B0400000000000000" pitchFamily="50" charset="-128"/>
                <a:ea typeface="BIZ UDPゴシック" panose="020B0400000000000000" pitchFamily="50" charset="-128"/>
              </a:rPr>
              <a:t>９％）</a:t>
            </a:r>
            <a:r>
              <a:rPr lang="ja-JP" altLang="en-US" sz="1600" b="1" dirty="0">
                <a:solidFill>
                  <a:schemeClr val="tx1"/>
                </a:solidFill>
                <a:latin typeface="BIZ UDPゴシック" panose="020B0400000000000000" pitchFamily="50" charset="-128"/>
                <a:ea typeface="BIZ UDPゴシック" panose="020B0400000000000000" pitchFamily="50" charset="-128"/>
              </a:rPr>
              <a:t>が成功と認識</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ts val="2200"/>
              </a:lnSpc>
              <a:spcBef>
                <a:spcPts val="600"/>
              </a:spcBef>
            </a:pPr>
            <a:r>
              <a:rPr lang="en-US" altLang="ja-JP" sz="1600" b="1" dirty="0">
                <a:solidFill>
                  <a:schemeClr val="tx1"/>
                </a:solidFill>
                <a:latin typeface="BIZ UDPゴシック" panose="020B0400000000000000" pitchFamily="50" charset="-128"/>
                <a:ea typeface="BIZ UDPゴシック" panose="020B0400000000000000" pitchFamily="50" charset="-128"/>
              </a:rPr>
              <a:t>                             </a:t>
            </a:r>
            <a:r>
              <a:rPr lang="en-US" altLang="ja-JP" sz="1200" b="1" dirty="0">
                <a:solidFill>
                  <a:schemeClr val="tx1"/>
                </a:solidFill>
                <a:latin typeface="BIZ UDPゴシック" panose="020B0400000000000000" pitchFamily="50" charset="-128"/>
                <a:ea typeface="BIZ UDPゴシック" panose="020B0400000000000000" pitchFamily="50" charset="-128"/>
              </a:rPr>
              <a:t> </a:t>
            </a:r>
            <a:r>
              <a:rPr lang="ja-JP" altLang="en-US" sz="1200" b="1" dirty="0">
                <a:solidFill>
                  <a:schemeClr val="tx1"/>
                </a:solidFill>
                <a:latin typeface="BIZ UDPゴシック" panose="020B0400000000000000" pitchFamily="50" charset="-128"/>
                <a:ea typeface="BIZ UDPゴシック" panose="020B0400000000000000" pitchFamily="50" charset="-128"/>
              </a:rPr>
              <a:t> </a:t>
            </a:r>
            <a:r>
              <a:rPr lang="en-US" altLang="ja-JP" sz="1600" b="1" dirty="0">
                <a:solidFill>
                  <a:schemeClr val="tx1"/>
                </a:solidFill>
                <a:latin typeface="BIZ UDPゴシック" panose="020B0400000000000000" pitchFamily="50" charset="-128"/>
                <a:ea typeface="BIZ UDPゴシック" panose="020B0400000000000000" pitchFamily="50" charset="-128"/>
              </a:rPr>
              <a:t>     ※</a:t>
            </a:r>
            <a:r>
              <a:rPr lang="ja-JP" altLang="en-US" sz="1600" b="1" dirty="0">
                <a:solidFill>
                  <a:schemeClr val="tx1"/>
                </a:solidFill>
                <a:latin typeface="BIZ UDPゴシック" panose="020B0400000000000000" pitchFamily="50" charset="-128"/>
                <a:ea typeface="BIZ UDPゴシック" panose="020B0400000000000000" pitchFamily="50" charset="-128"/>
              </a:rPr>
              <a:t>内訳　・来場</a:t>
            </a:r>
            <a:r>
              <a:rPr lang="ja-JP" altLang="en-US" sz="1600" b="1" u="sng" dirty="0">
                <a:solidFill>
                  <a:schemeClr val="tx1"/>
                </a:solidFill>
                <a:latin typeface="BIZ UDPゴシック" panose="020B0400000000000000" pitchFamily="50" charset="-128"/>
                <a:ea typeface="BIZ UDPゴシック" panose="020B0400000000000000" pitchFamily="50" charset="-128"/>
              </a:rPr>
              <a:t>あり</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en-US" altLang="ja-JP" sz="1600" b="1" dirty="0">
                <a:solidFill>
                  <a:schemeClr val="tx1"/>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ja-JP" altLang="en-US" sz="1600" b="1" u="sng" dirty="0">
                <a:solidFill>
                  <a:srgbClr val="FF0000"/>
                </a:solidFill>
                <a:latin typeface="BIZ UDPゴシック" panose="020B0400000000000000" pitchFamily="50" charset="-128"/>
                <a:ea typeface="BIZ UDPゴシック" panose="020B0400000000000000" pitchFamily="50" charset="-128"/>
              </a:rPr>
              <a:t>８９</a:t>
            </a:r>
            <a:r>
              <a:rPr lang="en-US" altLang="ja-JP" sz="1600" b="1" u="sng" dirty="0">
                <a:solidFill>
                  <a:srgbClr val="FF0000"/>
                </a:solidFill>
                <a:latin typeface="BIZ UDPゴシック" panose="020B0400000000000000" pitchFamily="50" charset="-128"/>
                <a:ea typeface="BIZ UDPゴシック" panose="020B0400000000000000" pitchFamily="50" charset="-128"/>
              </a:rPr>
              <a:t>.7</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r>
              <a:rPr lang="ja-JP" altLang="en-US" sz="1200" b="1" dirty="0">
                <a:solidFill>
                  <a:srgbClr val="FF0000"/>
                </a:solidFill>
                <a:latin typeface="BIZ UDPゴシック" panose="020B0400000000000000" pitchFamily="50" charset="-128"/>
                <a:ea typeface="BIZ UDPゴシック" panose="020B0400000000000000" pitchFamily="50" charset="-128"/>
              </a:rPr>
              <a:t>　　</a:t>
            </a:r>
            <a:r>
              <a:rPr lang="ja-JP" altLang="en-US" sz="1050" b="1" dirty="0">
                <a:solidFill>
                  <a:schemeClr val="tx1"/>
                </a:solidFill>
                <a:latin typeface="BIZ UDPゴシック" panose="020B0400000000000000" pitchFamily="50" charset="-128"/>
                <a:ea typeface="BIZ UDPゴシック" panose="020B0400000000000000" pitchFamily="50" charset="-128"/>
              </a:rPr>
              <a:t>　</a:t>
            </a:r>
            <a:r>
              <a:rPr lang="ja-JP" altLang="en-US" sz="1600" b="1" dirty="0">
                <a:solidFill>
                  <a:schemeClr val="tx1"/>
                </a:solidFill>
                <a:latin typeface="BIZ UDPゴシック" panose="020B0400000000000000" pitchFamily="50" charset="-128"/>
                <a:ea typeface="BIZ UDPゴシック" panose="020B0400000000000000" pitchFamily="50" charset="-128"/>
              </a:rPr>
              <a:t>・来場</a:t>
            </a:r>
            <a:r>
              <a:rPr lang="ja-JP" altLang="en-US" sz="1600" b="1" u="sng" dirty="0">
                <a:solidFill>
                  <a:schemeClr val="tx1"/>
                </a:solidFill>
                <a:latin typeface="BIZ UDPゴシック" panose="020B0400000000000000" pitchFamily="50" charset="-128"/>
                <a:ea typeface="BIZ UDPゴシック" panose="020B0400000000000000" pitchFamily="50" charset="-128"/>
              </a:rPr>
              <a:t>なし</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en-US" altLang="ja-JP" sz="1600" b="1" dirty="0">
                <a:solidFill>
                  <a:schemeClr val="tx1"/>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en-US" altLang="ja-JP" sz="1600" b="1" u="sng" dirty="0">
                <a:solidFill>
                  <a:srgbClr val="FF0000"/>
                </a:solidFill>
                <a:latin typeface="BIZ UDPゴシック" panose="020B0400000000000000" pitchFamily="50" charset="-128"/>
                <a:ea typeface="BIZ UDPゴシック" panose="020B0400000000000000" pitchFamily="50" charset="-128"/>
              </a:rPr>
              <a:t>68.0</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endParaRPr lang="en-US" altLang="ja-JP" sz="1600" b="1" u="sng" dirty="0">
              <a:solidFill>
                <a:srgbClr val="FF0000"/>
              </a:solidFill>
              <a:latin typeface="BIZ UDPゴシック" panose="020B0400000000000000" pitchFamily="50" charset="-128"/>
              <a:ea typeface="BIZ UDPゴシック" panose="020B0400000000000000" pitchFamily="50" charset="-128"/>
            </a:endParaRPr>
          </a:p>
          <a:p>
            <a:pPr>
              <a:lnSpc>
                <a:spcPts val="500"/>
              </a:lnSpc>
              <a:spcBef>
                <a:spcPts val="600"/>
              </a:spcBef>
            </a:pPr>
            <a:endParaRPr lang="en-US" altLang="ja-JP" sz="1600" b="1" dirty="0">
              <a:solidFill>
                <a:srgbClr val="0070C0"/>
              </a:solidFill>
              <a:latin typeface="BIZ UDPゴシック" panose="020B0400000000000000" pitchFamily="50" charset="-128"/>
              <a:ea typeface="BIZ UDPゴシック" panose="020B0400000000000000" pitchFamily="50" charset="-128"/>
            </a:endParaRPr>
          </a:p>
          <a:p>
            <a:pPr>
              <a:lnSpc>
                <a:spcPts val="2200"/>
              </a:lnSpc>
              <a:spcBef>
                <a:spcPts val="600"/>
              </a:spcBef>
            </a:pPr>
            <a:r>
              <a:rPr lang="ja-JP" altLang="en-US" sz="1600" b="1" dirty="0">
                <a:solidFill>
                  <a:srgbClr val="0070C0"/>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 新しい技術の実用化への期待 </a:t>
            </a:r>
            <a:r>
              <a:rPr lang="en-US" altLang="ja-JP" sz="1600" b="1" dirty="0">
                <a:solidFill>
                  <a:schemeClr val="tx1"/>
                </a:solidFill>
                <a:latin typeface="BIZ UDPゴシック" panose="020B0400000000000000" pitchFamily="50" charset="-128"/>
                <a:ea typeface="BIZ UDPゴシック" panose="020B0400000000000000" pitchFamily="50" charset="-128"/>
              </a:rPr>
              <a:t>… </a:t>
            </a:r>
            <a:r>
              <a:rPr lang="ja-JP" altLang="en-US" sz="1600" b="1" u="sng" dirty="0">
                <a:solidFill>
                  <a:srgbClr val="FF0000"/>
                </a:solidFill>
                <a:latin typeface="BIZ UDPゴシック" panose="020B0400000000000000" pitchFamily="50" charset="-128"/>
                <a:ea typeface="BIZ UDPゴシック" panose="020B0400000000000000" pitchFamily="50" charset="-128"/>
              </a:rPr>
              <a:t>約６割（</a:t>
            </a:r>
            <a:r>
              <a:rPr lang="en-US" altLang="ja-JP" sz="1600" b="1" u="sng" dirty="0">
                <a:solidFill>
                  <a:srgbClr val="FF0000"/>
                </a:solidFill>
                <a:latin typeface="BIZ UDPゴシック" panose="020B0400000000000000" pitchFamily="50" charset="-128"/>
                <a:ea typeface="BIZ UDPゴシック" panose="020B0400000000000000" pitchFamily="50" charset="-128"/>
              </a:rPr>
              <a:t>60.1</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が期待が上がった</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ts val="2200"/>
              </a:lnSpc>
              <a:spcBef>
                <a:spcPts val="600"/>
              </a:spcBef>
            </a:pPr>
            <a:r>
              <a:rPr lang="en-US" altLang="ja-JP" sz="1600" b="1" dirty="0">
                <a:solidFill>
                  <a:schemeClr val="tx1"/>
                </a:solidFill>
                <a:latin typeface="BIZ UDPゴシック" panose="020B0400000000000000" pitchFamily="50" charset="-128"/>
                <a:ea typeface="BIZ UDPゴシック" panose="020B0400000000000000" pitchFamily="50" charset="-128"/>
              </a:rPr>
              <a:t>                                    ※</a:t>
            </a:r>
            <a:r>
              <a:rPr lang="ja-JP" altLang="en-US" sz="1600" b="1" dirty="0">
                <a:solidFill>
                  <a:schemeClr val="tx1"/>
                </a:solidFill>
                <a:latin typeface="BIZ UDPゴシック" panose="020B0400000000000000" pitchFamily="50" charset="-128"/>
                <a:ea typeface="BIZ UDPゴシック" panose="020B0400000000000000" pitchFamily="50" charset="-128"/>
              </a:rPr>
              <a:t>内訳　・来場</a:t>
            </a:r>
            <a:r>
              <a:rPr lang="ja-JP" altLang="en-US" sz="1600" b="1" u="sng" dirty="0">
                <a:solidFill>
                  <a:schemeClr val="tx1"/>
                </a:solidFill>
                <a:latin typeface="BIZ UDPゴシック" panose="020B0400000000000000" pitchFamily="50" charset="-128"/>
                <a:ea typeface="BIZ UDPゴシック" panose="020B0400000000000000" pitchFamily="50" charset="-128"/>
              </a:rPr>
              <a:t>あり</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en-US" altLang="ja-JP" sz="1600" b="1" dirty="0">
                <a:solidFill>
                  <a:schemeClr val="tx1"/>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en-US" altLang="ja-JP" sz="1600" b="1" u="sng" dirty="0">
                <a:solidFill>
                  <a:srgbClr val="FF0000"/>
                </a:solidFill>
                <a:latin typeface="BIZ UDPゴシック" panose="020B0400000000000000" pitchFamily="50" charset="-128"/>
                <a:ea typeface="BIZ UDPゴシック" panose="020B0400000000000000" pitchFamily="50" charset="-128"/>
              </a:rPr>
              <a:t>77.7</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r>
              <a:rPr lang="ja-JP" altLang="en-US" sz="1200" b="1" dirty="0">
                <a:solidFill>
                  <a:srgbClr val="FF0000"/>
                </a:solidFill>
                <a:latin typeface="BIZ UDPゴシック" panose="020B0400000000000000" pitchFamily="50" charset="-128"/>
                <a:ea typeface="BIZ UDPゴシック" panose="020B0400000000000000" pitchFamily="50" charset="-128"/>
              </a:rPr>
              <a:t>　　</a:t>
            </a:r>
            <a:r>
              <a:rPr lang="ja-JP" altLang="en-US" sz="1050" b="1" dirty="0">
                <a:solidFill>
                  <a:schemeClr val="tx1"/>
                </a:solidFill>
                <a:latin typeface="BIZ UDPゴシック" panose="020B0400000000000000" pitchFamily="50" charset="-128"/>
                <a:ea typeface="BIZ UDPゴシック" panose="020B0400000000000000" pitchFamily="50" charset="-128"/>
              </a:rPr>
              <a:t>　</a:t>
            </a:r>
            <a:r>
              <a:rPr lang="ja-JP" altLang="en-US" sz="1600" b="1" dirty="0">
                <a:solidFill>
                  <a:schemeClr val="tx1"/>
                </a:solidFill>
                <a:latin typeface="BIZ UDPゴシック" panose="020B0400000000000000" pitchFamily="50" charset="-128"/>
                <a:ea typeface="BIZ UDPゴシック" panose="020B0400000000000000" pitchFamily="50" charset="-128"/>
              </a:rPr>
              <a:t>・来場</a:t>
            </a:r>
            <a:r>
              <a:rPr lang="ja-JP" altLang="en-US" sz="1600" b="1" u="sng" dirty="0">
                <a:solidFill>
                  <a:schemeClr val="tx1"/>
                </a:solidFill>
                <a:latin typeface="BIZ UDPゴシック" panose="020B0400000000000000" pitchFamily="50" charset="-128"/>
                <a:ea typeface="BIZ UDPゴシック" panose="020B0400000000000000" pitchFamily="50" charset="-128"/>
              </a:rPr>
              <a:t>なし</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en-US" altLang="ja-JP" sz="1600" b="1" dirty="0">
                <a:solidFill>
                  <a:schemeClr val="tx1"/>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en-US" altLang="ja-JP" sz="1600" b="1" u="sng" dirty="0">
                <a:solidFill>
                  <a:srgbClr val="FF0000"/>
                </a:solidFill>
                <a:latin typeface="BIZ UDPゴシック" panose="020B0400000000000000" pitchFamily="50" charset="-128"/>
                <a:ea typeface="BIZ UDPゴシック" panose="020B0400000000000000" pitchFamily="50" charset="-128"/>
              </a:rPr>
              <a:t>47.9</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endParaRPr lang="en-US" altLang="ja-JP" sz="1600" b="1" u="sng" dirty="0">
              <a:solidFill>
                <a:srgbClr val="FF0000"/>
              </a:solidFill>
              <a:latin typeface="BIZ UDPゴシック" panose="020B0400000000000000" pitchFamily="50" charset="-128"/>
              <a:ea typeface="BIZ UDPゴシック" panose="020B0400000000000000" pitchFamily="50" charset="-128"/>
            </a:endParaRPr>
          </a:p>
          <a:p>
            <a:pPr>
              <a:lnSpc>
                <a:spcPts val="500"/>
              </a:lnSpc>
              <a:spcBef>
                <a:spcPts val="600"/>
              </a:spcBef>
            </a:pPr>
            <a:endParaRPr lang="en-US" altLang="ja-JP" sz="1600" b="1" dirty="0">
              <a:solidFill>
                <a:srgbClr val="0070C0"/>
              </a:solidFill>
              <a:latin typeface="BIZ UDPゴシック" panose="020B0400000000000000" pitchFamily="50" charset="-128"/>
              <a:ea typeface="BIZ UDPゴシック" panose="020B0400000000000000" pitchFamily="50" charset="-128"/>
            </a:endParaRPr>
          </a:p>
          <a:p>
            <a:pPr>
              <a:lnSpc>
                <a:spcPts val="2200"/>
              </a:lnSpc>
              <a:spcBef>
                <a:spcPts val="600"/>
              </a:spcBef>
            </a:pPr>
            <a:r>
              <a:rPr lang="ja-JP" altLang="en-US" sz="1600" b="1" dirty="0">
                <a:solidFill>
                  <a:srgbClr val="0070C0"/>
                </a:solidFill>
                <a:latin typeface="BIZ UDPゴシック" panose="020B0400000000000000" pitchFamily="50" charset="-128"/>
                <a:ea typeface="BIZ UDPゴシック" panose="020B0400000000000000" pitchFamily="50" charset="-128"/>
              </a:rPr>
              <a:t>▮ </a:t>
            </a:r>
            <a:r>
              <a:rPr lang="ja-JP" altLang="en-US" sz="1600" b="1" dirty="0">
                <a:solidFill>
                  <a:schemeClr val="tx1"/>
                </a:solidFill>
                <a:latin typeface="BIZ UDPゴシック" panose="020B0400000000000000" pitchFamily="50" charset="-128"/>
                <a:ea typeface="BIZ UDPゴシック" panose="020B0400000000000000" pitchFamily="50" charset="-128"/>
              </a:rPr>
              <a:t>大阪のまちへの愛着や誇り </a:t>
            </a:r>
            <a:r>
              <a:rPr lang="en-US" altLang="ja-JP" sz="1600" b="1" dirty="0">
                <a:solidFill>
                  <a:schemeClr val="tx1"/>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ja-JP" altLang="en-US" sz="1600" b="1" u="sng" dirty="0">
                <a:solidFill>
                  <a:srgbClr val="FF0000"/>
                </a:solidFill>
                <a:latin typeface="BIZ UDPゴシック" panose="020B0400000000000000" pitchFamily="50" charset="-128"/>
                <a:ea typeface="BIZ UDPゴシック" panose="020B0400000000000000" pitchFamily="50" charset="-128"/>
              </a:rPr>
              <a:t>約６割（</a:t>
            </a:r>
            <a:r>
              <a:rPr lang="en-US" altLang="ja-JP" sz="1600" b="1" u="sng" dirty="0">
                <a:solidFill>
                  <a:srgbClr val="FF0000"/>
                </a:solidFill>
                <a:latin typeface="BIZ UDPゴシック" panose="020B0400000000000000" pitchFamily="50" charset="-128"/>
                <a:ea typeface="BIZ UDPゴシック" panose="020B0400000000000000" pitchFamily="50" charset="-128"/>
              </a:rPr>
              <a:t>58.4</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が愛着や誇りを持つようになった</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ts val="2200"/>
              </a:lnSpc>
              <a:spcBef>
                <a:spcPts val="600"/>
              </a:spcBef>
            </a:pP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en-US" altLang="ja-JP" sz="1600" b="1" dirty="0">
                <a:solidFill>
                  <a:schemeClr val="tx1"/>
                </a:solidFill>
                <a:latin typeface="BIZ UDPゴシック" panose="020B0400000000000000" pitchFamily="50" charset="-128"/>
                <a:ea typeface="BIZ UDPゴシック" panose="020B0400000000000000" pitchFamily="50" charset="-128"/>
              </a:rPr>
              <a:t>  ※</a:t>
            </a:r>
            <a:r>
              <a:rPr lang="ja-JP" altLang="en-US" sz="1600" b="1" dirty="0">
                <a:solidFill>
                  <a:schemeClr val="tx1"/>
                </a:solidFill>
                <a:latin typeface="BIZ UDPゴシック" panose="020B0400000000000000" pitchFamily="50" charset="-128"/>
                <a:ea typeface="BIZ UDPゴシック" panose="020B0400000000000000" pitchFamily="50" charset="-128"/>
              </a:rPr>
              <a:t>内訳　・来場</a:t>
            </a:r>
            <a:r>
              <a:rPr lang="ja-JP" altLang="en-US" sz="1600" b="1" u="sng" dirty="0">
                <a:solidFill>
                  <a:schemeClr val="tx1"/>
                </a:solidFill>
                <a:latin typeface="BIZ UDPゴシック" panose="020B0400000000000000" pitchFamily="50" charset="-128"/>
                <a:ea typeface="BIZ UDPゴシック" panose="020B0400000000000000" pitchFamily="50" charset="-128"/>
              </a:rPr>
              <a:t>あり</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en-US" altLang="ja-JP" sz="1600" b="1" dirty="0">
                <a:solidFill>
                  <a:schemeClr val="tx1"/>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ja-JP" altLang="en-US" sz="1600" b="1" u="sng" dirty="0">
                <a:solidFill>
                  <a:srgbClr val="FF0000"/>
                </a:solidFill>
                <a:latin typeface="BIZ UDPゴシック" panose="020B0400000000000000" pitchFamily="50" charset="-128"/>
                <a:ea typeface="BIZ UDPゴシック" panose="020B0400000000000000" pitchFamily="50" charset="-128"/>
              </a:rPr>
              <a:t>７８</a:t>
            </a:r>
            <a:r>
              <a:rPr lang="en-US" altLang="ja-JP" sz="1600" b="1" u="sng" dirty="0">
                <a:solidFill>
                  <a:srgbClr val="FF0000"/>
                </a:solidFill>
                <a:latin typeface="BIZ UDPゴシック" panose="020B0400000000000000" pitchFamily="50" charset="-128"/>
                <a:ea typeface="BIZ UDPゴシック" panose="020B0400000000000000" pitchFamily="50" charset="-128"/>
              </a:rPr>
              <a:t>.3</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r>
              <a:rPr lang="ja-JP" altLang="en-US" sz="1200" b="1" dirty="0">
                <a:solidFill>
                  <a:srgbClr val="FF0000"/>
                </a:solidFill>
                <a:latin typeface="BIZ UDPゴシック" panose="020B0400000000000000" pitchFamily="50" charset="-128"/>
                <a:ea typeface="BIZ UDPゴシック" panose="020B0400000000000000" pitchFamily="50" charset="-128"/>
              </a:rPr>
              <a:t>　　</a:t>
            </a:r>
            <a:r>
              <a:rPr lang="ja-JP" altLang="en-US" sz="1050" b="1" dirty="0">
                <a:solidFill>
                  <a:schemeClr val="tx1"/>
                </a:solidFill>
                <a:latin typeface="BIZ UDPゴシック" panose="020B0400000000000000" pitchFamily="50" charset="-128"/>
                <a:ea typeface="BIZ UDPゴシック" panose="020B0400000000000000" pitchFamily="50" charset="-128"/>
              </a:rPr>
              <a:t>　</a:t>
            </a:r>
            <a:r>
              <a:rPr lang="ja-JP" altLang="en-US" sz="1600" b="1" dirty="0">
                <a:solidFill>
                  <a:schemeClr val="tx1"/>
                </a:solidFill>
                <a:latin typeface="BIZ UDPゴシック" panose="020B0400000000000000" pitchFamily="50" charset="-128"/>
                <a:ea typeface="BIZ UDPゴシック" panose="020B0400000000000000" pitchFamily="50" charset="-128"/>
              </a:rPr>
              <a:t>・来場</a:t>
            </a:r>
            <a:r>
              <a:rPr lang="ja-JP" altLang="en-US" sz="1600" b="1" u="sng" dirty="0">
                <a:solidFill>
                  <a:schemeClr val="tx1"/>
                </a:solidFill>
                <a:latin typeface="BIZ UDPゴシック" panose="020B0400000000000000" pitchFamily="50" charset="-128"/>
                <a:ea typeface="BIZ UDPゴシック" panose="020B0400000000000000" pitchFamily="50" charset="-128"/>
              </a:rPr>
              <a:t>なし</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en-US" altLang="ja-JP" sz="1600" b="1" dirty="0">
                <a:solidFill>
                  <a:schemeClr val="tx1"/>
                </a:solidFill>
                <a:latin typeface="BIZ UDPゴシック" panose="020B0400000000000000" pitchFamily="50" charset="-128"/>
                <a:ea typeface="BIZ UDPゴシック" panose="020B0400000000000000" pitchFamily="50" charset="-128"/>
              </a:rPr>
              <a:t>…</a:t>
            </a:r>
            <a:r>
              <a:rPr lang="ja-JP" altLang="en-US" sz="1600" b="1" dirty="0">
                <a:solidFill>
                  <a:schemeClr val="tx1"/>
                </a:solidFill>
                <a:latin typeface="BIZ UDPゴシック" panose="020B0400000000000000" pitchFamily="50" charset="-128"/>
                <a:ea typeface="BIZ UDPゴシック" panose="020B0400000000000000" pitchFamily="50" charset="-128"/>
              </a:rPr>
              <a:t> </a:t>
            </a:r>
            <a:r>
              <a:rPr lang="en-US" altLang="ja-JP" sz="1600" b="1" u="sng" dirty="0">
                <a:solidFill>
                  <a:srgbClr val="FF0000"/>
                </a:solidFill>
                <a:latin typeface="BIZ UDPゴシック" panose="020B0400000000000000" pitchFamily="50" charset="-128"/>
                <a:ea typeface="BIZ UDPゴシック" panose="020B0400000000000000" pitchFamily="50" charset="-128"/>
              </a:rPr>
              <a:t>44.7</a:t>
            </a:r>
            <a:r>
              <a:rPr lang="ja-JP" altLang="en-US" sz="1600" b="1" u="sng" dirty="0">
                <a:solidFill>
                  <a:srgbClr val="FF0000"/>
                </a:solidFill>
                <a:latin typeface="BIZ UDPゴシック" panose="020B0400000000000000" pitchFamily="50" charset="-128"/>
                <a:ea typeface="BIZ UDPゴシック" panose="020B0400000000000000" pitchFamily="50" charset="-128"/>
              </a:rPr>
              <a:t>％</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12" name="大かっこ 11">
            <a:extLst>
              <a:ext uri="{FF2B5EF4-FFF2-40B4-BE49-F238E27FC236}">
                <a16:creationId xmlns:a16="http://schemas.microsoft.com/office/drawing/2014/main" id="{BA54AFF3-BAE5-4E14-A926-2477AC388AD4}"/>
              </a:ext>
            </a:extLst>
          </p:cNvPr>
          <p:cNvSpPr/>
          <p:nvPr/>
        </p:nvSpPr>
        <p:spPr>
          <a:xfrm>
            <a:off x="3565047" y="3397343"/>
            <a:ext cx="6095999" cy="578473"/>
          </a:xfrm>
          <a:prstGeom prst="bracketPair">
            <a:avLst>
              <a:gd name="adj" fmla="val 20075"/>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endParaRPr>
          </a:p>
        </p:txBody>
      </p:sp>
      <p:sp>
        <p:nvSpPr>
          <p:cNvPr id="14" name="大かっこ 13">
            <a:extLst>
              <a:ext uri="{FF2B5EF4-FFF2-40B4-BE49-F238E27FC236}">
                <a16:creationId xmlns:a16="http://schemas.microsoft.com/office/drawing/2014/main" id="{0BFA58E5-C967-473F-B2A8-932AD34350DE}"/>
              </a:ext>
            </a:extLst>
          </p:cNvPr>
          <p:cNvSpPr/>
          <p:nvPr/>
        </p:nvSpPr>
        <p:spPr>
          <a:xfrm>
            <a:off x="3565046" y="4578777"/>
            <a:ext cx="6095999" cy="260678"/>
          </a:xfrm>
          <a:prstGeom prst="bracketPair">
            <a:avLst>
              <a:gd name="adj" fmla="val 20075"/>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13" name="大かっこ 12">
            <a:extLst>
              <a:ext uri="{FF2B5EF4-FFF2-40B4-BE49-F238E27FC236}">
                <a16:creationId xmlns:a16="http://schemas.microsoft.com/office/drawing/2014/main" id="{8CD0D20C-1E9B-4DAD-976C-F572670CEF5B}"/>
              </a:ext>
            </a:extLst>
          </p:cNvPr>
          <p:cNvSpPr/>
          <p:nvPr/>
        </p:nvSpPr>
        <p:spPr>
          <a:xfrm>
            <a:off x="3565046" y="6255294"/>
            <a:ext cx="6095999" cy="260678"/>
          </a:xfrm>
          <a:prstGeom prst="bracketPair">
            <a:avLst>
              <a:gd name="adj" fmla="val 20075"/>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16" name="大かっこ 15">
            <a:extLst>
              <a:ext uri="{FF2B5EF4-FFF2-40B4-BE49-F238E27FC236}">
                <a16:creationId xmlns:a16="http://schemas.microsoft.com/office/drawing/2014/main" id="{92AB5794-0E70-41B1-AB4B-E3FFF4DC1125}"/>
              </a:ext>
            </a:extLst>
          </p:cNvPr>
          <p:cNvSpPr/>
          <p:nvPr/>
        </p:nvSpPr>
        <p:spPr>
          <a:xfrm>
            <a:off x="3565046" y="5421381"/>
            <a:ext cx="6095999" cy="260678"/>
          </a:xfrm>
          <a:prstGeom prst="bracketPair">
            <a:avLst>
              <a:gd name="adj" fmla="val 20075"/>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2" name="四角形: 角を丸くする 1">
            <a:extLst>
              <a:ext uri="{FF2B5EF4-FFF2-40B4-BE49-F238E27FC236}">
                <a16:creationId xmlns:a16="http://schemas.microsoft.com/office/drawing/2014/main" id="{48BB2E6B-BADB-42F9-BB9B-9AC976621E65}"/>
              </a:ext>
            </a:extLst>
          </p:cNvPr>
          <p:cNvSpPr/>
          <p:nvPr/>
        </p:nvSpPr>
        <p:spPr>
          <a:xfrm>
            <a:off x="865915" y="2285916"/>
            <a:ext cx="1176867" cy="288000"/>
          </a:xfrm>
          <a:prstGeom prst="roundRect">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chemeClr val="bg1"/>
                </a:solidFill>
                <a:effectLst/>
                <a:uFillTx/>
                <a:latin typeface="BIZ UDPゴシック" panose="020B0400000000000000" pitchFamily="50" charset="-128"/>
                <a:ea typeface="BIZ UDPゴシック" panose="020B0400000000000000" pitchFamily="50" charset="-128"/>
                <a:sym typeface="Calibri"/>
              </a:rPr>
              <a:t>結果概要</a:t>
            </a:r>
          </a:p>
        </p:txBody>
      </p:sp>
      <p:sp>
        <p:nvSpPr>
          <p:cNvPr id="15" name="スライド番号プレースホルダー 3">
            <a:extLst>
              <a:ext uri="{FF2B5EF4-FFF2-40B4-BE49-F238E27FC236}">
                <a16:creationId xmlns:a16="http://schemas.microsoft.com/office/drawing/2014/main" id="{C3BD034E-F310-44C2-AE18-9349A1BBD35C}"/>
              </a:ext>
            </a:extLst>
          </p:cNvPr>
          <p:cNvSpPr>
            <a:spLocks noGrp="1"/>
          </p:cNvSpPr>
          <p:nvPr>
            <p:ph type="sldNum" sz="quarter" idx="2"/>
          </p:nvPr>
        </p:nvSpPr>
        <p:spPr>
          <a:xfrm>
            <a:off x="11902097" y="6351802"/>
            <a:ext cx="209351" cy="426463"/>
          </a:xfrm>
        </p:spPr>
        <p:txBody>
          <a:bodyPr/>
          <a:lstStyle/>
          <a:p>
            <a:pPr marL="0" marR="0" lvl="0" indent="0" algn="r" defTabSz="914400" rtl="0" eaLnBrk="1" fontAlgn="auto" latinLnBrk="0" hangingPunct="0">
              <a:lnSpc>
                <a:spcPct val="150000"/>
              </a:lnSpc>
              <a:spcBef>
                <a:spcPts val="0"/>
              </a:spcBef>
              <a:spcAft>
                <a:spcPts val="0"/>
              </a:spcAft>
              <a:buClrTx/>
              <a:buSzTx/>
              <a:buFontTx/>
              <a:buNone/>
              <a:tabLst/>
              <a:defRPr/>
            </a:pPr>
            <a:fld id="{86CB4B4D-7CA3-9044-876B-883B54F8677D}" type="slidenum">
              <a:rPr kumimoji="0" lang="en-US" altLang="ja-JP" sz="1600" b="1" i="0" u="none" strike="noStrike" kern="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sym typeface="游ゴシック"/>
              </a:rPr>
              <a:pPr marL="0" marR="0" lvl="0" indent="0" algn="r" defTabSz="914400" rtl="0" eaLnBrk="1" fontAlgn="auto" latinLnBrk="0" hangingPunct="0">
                <a:lnSpc>
                  <a:spcPct val="150000"/>
                </a:lnSpc>
                <a:spcBef>
                  <a:spcPts val="0"/>
                </a:spcBef>
                <a:spcAft>
                  <a:spcPts val="0"/>
                </a:spcAft>
                <a:buClrTx/>
                <a:buSzTx/>
                <a:buFontTx/>
                <a:buNone/>
                <a:tabLst/>
                <a:defRPr/>
              </a:pPr>
              <a:t>1</a:t>
            </a:fld>
            <a:endParaRPr kumimoji="0" lang="en-US" altLang="ja-JP" sz="16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sym typeface="游ゴシック"/>
            </a:endParaRPr>
          </a:p>
        </p:txBody>
      </p:sp>
    </p:spTree>
    <p:extLst>
      <p:ext uri="{BB962C8B-B14F-4D97-AF65-F5344CB8AC3E}">
        <p14:creationId xmlns:p14="http://schemas.microsoft.com/office/powerpoint/2010/main" val="139886632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1E5DEDEC-50A5-A67D-AC51-B5EE7B77148D}"/>
            </a:ext>
          </a:extLst>
        </p:cNvPr>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D86AB86D-6205-412D-B563-86302006DF73}"/>
              </a:ext>
            </a:extLst>
          </p:cNvPr>
          <p:cNvSpPr/>
          <p:nvPr/>
        </p:nvSpPr>
        <p:spPr>
          <a:xfrm>
            <a:off x="1855563" y="1457681"/>
            <a:ext cx="3496084" cy="792000"/>
          </a:xfrm>
          <a:prstGeom prst="rect">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4" name="正方形/長方形 23">
            <a:extLst>
              <a:ext uri="{FF2B5EF4-FFF2-40B4-BE49-F238E27FC236}">
                <a16:creationId xmlns:a16="http://schemas.microsoft.com/office/drawing/2014/main" id="{12075FD0-9E69-43D9-8A09-FD6E672D6B5B}"/>
              </a:ext>
            </a:extLst>
          </p:cNvPr>
          <p:cNvSpPr/>
          <p:nvPr/>
        </p:nvSpPr>
        <p:spPr>
          <a:xfrm>
            <a:off x="6628037" y="814780"/>
            <a:ext cx="3708400" cy="5688000"/>
          </a:xfrm>
          <a:prstGeom prst="rect">
            <a:avLst/>
          </a:prstGeom>
          <a:solidFill>
            <a:srgbClr val="FFFFFF"/>
          </a:solidFill>
          <a:ln w="1905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6" name="正方形/長方形 15">
            <a:extLst>
              <a:ext uri="{FF2B5EF4-FFF2-40B4-BE49-F238E27FC236}">
                <a16:creationId xmlns:a16="http://schemas.microsoft.com/office/drawing/2014/main" id="{A71E87AD-1DB2-4B90-852F-B55F818605A9}"/>
              </a:ext>
            </a:extLst>
          </p:cNvPr>
          <p:cNvSpPr/>
          <p:nvPr/>
        </p:nvSpPr>
        <p:spPr>
          <a:xfrm>
            <a:off x="1736988" y="820602"/>
            <a:ext cx="3708400" cy="5688000"/>
          </a:xfrm>
          <a:prstGeom prst="rect">
            <a:avLst/>
          </a:prstGeom>
          <a:noFill/>
          <a:ln w="1905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テキスト ボックス 17">
            <a:extLst>
              <a:ext uri="{FF2B5EF4-FFF2-40B4-BE49-F238E27FC236}">
                <a16:creationId xmlns:a16="http://schemas.microsoft.com/office/drawing/2014/main" id="{3E1690CC-1F9A-51FB-9177-8B1A2E2762C6}"/>
              </a:ext>
            </a:extLst>
          </p:cNvPr>
          <p:cNvSpPr txBox="1"/>
          <p:nvPr/>
        </p:nvSpPr>
        <p:spPr>
          <a:xfrm>
            <a:off x="0" y="0"/>
            <a:ext cx="12192000" cy="523220"/>
          </a:xfrm>
          <a:prstGeom prst="rect">
            <a:avLst/>
          </a:prstGeom>
          <a:solidFill>
            <a:schemeClr val="accent5">
              <a:lumMod val="50000"/>
            </a:schemeClr>
          </a:solidFill>
        </p:spPr>
        <p:txBody>
          <a:bodyPr wrap="square" rtlCol="0" anchor="ctr" anchorCtr="0">
            <a:spAutoFit/>
          </a:bodyPr>
          <a:lstStyle/>
          <a:p>
            <a:pPr algn="ctr"/>
            <a:r>
              <a:rPr lang="ja-JP" altLang="en-US" sz="2800" b="1" dirty="0">
                <a:solidFill>
                  <a:schemeClr val="bg1"/>
                </a:solidFill>
                <a:latin typeface="BIZ UDPゴシック" panose="020B0400000000000000" pitchFamily="50" charset="-128"/>
                <a:ea typeface="BIZ UDPゴシック" panose="020B0400000000000000" pitchFamily="50" charset="-128"/>
              </a:rPr>
              <a:t>アンケート結果① ～万博への来場～</a:t>
            </a:r>
          </a:p>
        </p:txBody>
      </p:sp>
      <p:sp>
        <p:nvSpPr>
          <p:cNvPr id="2" name="AutoShape 2" descr="https://cdn-xtech.nikkei.com/atcl/nxt/column/18/00585/071800151/1.jpg?__scale=w:500,h:284&amp;_sh=0609a0ac06">
            <a:extLst>
              <a:ext uri="{FF2B5EF4-FFF2-40B4-BE49-F238E27FC236}">
                <a16:creationId xmlns:a16="http://schemas.microsoft.com/office/drawing/2014/main" id="{F18A779B-F442-78FE-8751-62A8CB3766D1}"/>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テキスト ボックス 13">
            <a:extLst>
              <a:ext uri="{FF2B5EF4-FFF2-40B4-BE49-F238E27FC236}">
                <a16:creationId xmlns:a16="http://schemas.microsoft.com/office/drawing/2014/main" id="{DAAB5963-209B-45E3-93F4-9BD4F9D12FF9}"/>
              </a:ext>
            </a:extLst>
          </p:cNvPr>
          <p:cNvSpPr txBox="1"/>
          <p:nvPr/>
        </p:nvSpPr>
        <p:spPr>
          <a:xfrm>
            <a:off x="1736989" y="814478"/>
            <a:ext cx="3708400" cy="468000"/>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200" b="1" dirty="0">
                <a:solidFill>
                  <a:schemeClr val="bg1"/>
                </a:solidFill>
              </a:rPr>
              <a:t>Q</a:t>
            </a:r>
            <a:r>
              <a:rPr lang="ja-JP" altLang="en-US" sz="1200" b="1" dirty="0">
                <a:solidFill>
                  <a:schemeClr val="bg1"/>
                </a:solidFill>
              </a:rPr>
              <a:t>１：</a:t>
            </a:r>
            <a:r>
              <a:rPr lang="ja-JP" altLang="ja-JP" sz="1200" b="1" dirty="0">
                <a:solidFill>
                  <a:schemeClr val="bg1"/>
                </a:solidFill>
              </a:rPr>
              <a:t>あなたは大阪・関西万博に何回来場しましたか。</a:t>
            </a:r>
          </a:p>
        </p:txBody>
      </p:sp>
      <p:sp>
        <p:nvSpPr>
          <p:cNvPr id="21" name="テキスト ボックス 20">
            <a:extLst>
              <a:ext uri="{FF2B5EF4-FFF2-40B4-BE49-F238E27FC236}">
                <a16:creationId xmlns:a16="http://schemas.microsoft.com/office/drawing/2014/main" id="{DC965BCF-81C6-4567-A6B8-3061D5598F9F}"/>
              </a:ext>
            </a:extLst>
          </p:cNvPr>
          <p:cNvSpPr txBox="1"/>
          <p:nvPr/>
        </p:nvSpPr>
        <p:spPr>
          <a:xfrm>
            <a:off x="6628037" y="820813"/>
            <a:ext cx="3708400" cy="461665"/>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200" b="1" dirty="0">
                <a:solidFill>
                  <a:schemeClr val="bg1"/>
                </a:solidFill>
              </a:rPr>
              <a:t>Q</a:t>
            </a:r>
            <a:r>
              <a:rPr lang="ja-JP" altLang="en-US" sz="1200" b="1" dirty="0">
                <a:solidFill>
                  <a:schemeClr val="bg1"/>
                </a:solidFill>
              </a:rPr>
              <a:t>２：あなたの周りで大阪・関西万博に</a:t>
            </a:r>
          </a:p>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ja-JP" altLang="en-US" sz="1200" b="1" dirty="0">
                <a:solidFill>
                  <a:schemeClr val="bg1"/>
                </a:solidFill>
              </a:rPr>
              <a:t>来場された方はいますか。（複数選択可）</a:t>
            </a:r>
          </a:p>
        </p:txBody>
      </p:sp>
      <p:sp>
        <p:nvSpPr>
          <p:cNvPr id="15" name="テキスト ボックス 14">
            <a:extLst>
              <a:ext uri="{FF2B5EF4-FFF2-40B4-BE49-F238E27FC236}">
                <a16:creationId xmlns:a16="http://schemas.microsoft.com/office/drawing/2014/main" id="{6A6BD586-2A81-4A60-8B1D-1CD0C686B84F}"/>
              </a:ext>
            </a:extLst>
          </p:cNvPr>
          <p:cNvSpPr txBox="1"/>
          <p:nvPr/>
        </p:nvSpPr>
        <p:spPr>
          <a:xfrm>
            <a:off x="1961333" y="1457681"/>
            <a:ext cx="3505073" cy="677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spcBef>
                <a:spcPts val="600"/>
              </a:spcBef>
            </a:pPr>
            <a:r>
              <a:rPr lang="ja-JP" altLang="en-US" sz="1400" b="1" dirty="0">
                <a:latin typeface="BIZ UDPゴシック" panose="020B0400000000000000" pitchFamily="50" charset="-128"/>
                <a:ea typeface="BIZ UDPゴシック" panose="020B0400000000000000" pitchFamily="50" charset="-128"/>
              </a:rPr>
              <a:t>・</a:t>
            </a:r>
            <a:r>
              <a:rPr lang="ja-JP" altLang="en-US" sz="1400" b="1" dirty="0">
                <a:solidFill>
                  <a:srgbClr val="FF0000"/>
                </a:solidFill>
                <a:latin typeface="BIZ UDPゴシック" panose="020B0400000000000000" pitchFamily="50" charset="-128"/>
                <a:ea typeface="BIZ UDPゴシック" panose="020B0400000000000000" pitchFamily="50" charset="-128"/>
              </a:rPr>
              <a:t>約４割</a:t>
            </a:r>
            <a:r>
              <a:rPr lang="ja-JP" altLang="en-US" sz="1400" b="1" dirty="0">
                <a:latin typeface="BIZ UDPゴシック" panose="020B0400000000000000" pitchFamily="50" charset="-128"/>
                <a:ea typeface="BIZ UDPゴシック" panose="020B0400000000000000" pitchFamily="50" charset="-128"/>
              </a:rPr>
              <a:t>が、大阪・関西万博へ</a:t>
            </a:r>
            <a:r>
              <a:rPr lang="ja-JP" altLang="en-US" sz="1400" b="1" dirty="0">
                <a:solidFill>
                  <a:srgbClr val="FF0000"/>
                </a:solidFill>
                <a:latin typeface="BIZ UDPゴシック" panose="020B0400000000000000" pitchFamily="50" charset="-128"/>
                <a:ea typeface="BIZ UDPゴシック" panose="020B0400000000000000" pitchFamily="50" charset="-128"/>
              </a:rPr>
              <a:t>来場</a:t>
            </a:r>
          </a:p>
          <a:p>
            <a:pPr algn="l">
              <a:spcBef>
                <a:spcPts val="600"/>
              </a:spcBef>
            </a:pPr>
            <a:r>
              <a:rPr lang="ja-JP" altLang="en-US" sz="1400" b="1" dirty="0">
                <a:latin typeface="BIZ UDPゴシック" panose="020B0400000000000000" pitchFamily="50" charset="-128"/>
                <a:ea typeface="BIZ UDPゴシック" panose="020B0400000000000000" pitchFamily="50" charset="-128"/>
              </a:rPr>
              <a:t>・来場者の</a:t>
            </a:r>
            <a:r>
              <a:rPr lang="ja-JP" altLang="en-US" sz="1400" b="1" dirty="0">
                <a:solidFill>
                  <a:srgbClr val="FF0000"/>
                </a:solidFill>
                <a:latin typeface="BIZ UDPゴシック" panose="020B0400000000000000" pitchFamily="50" charset="-128"/>
                <a:ea typeface="BIZ UDPゴシック" panose="020B0400000000000000" pitchFamily="50" charset="-128"/>
              </a:rPr>
              <a:t>約半数</a:t>
            </a:r>
            <a:r>
              <a:rPr lang="ja-JP" altLang="en-US" sz="1400" b="1" dirty="0">
                <a:latin typeface="BIZ UDPゴシック" panose="020B0400000000000000" pitchFamily="50" charset="-128"/>
                <a:ea typeface="BIZ UDPゴシック" panose="020B0400000000000000" pitchFamily="50" charset="-128"/>
              </a:rPr>
              <a:t>は、</a:t>
            </a:r>
            <a:r>
              <a:rPr lang="ja-JP" altLang="en-US" sz="1400" b="1" dirty="0">
                <a:solidFill>
                  <a:srgbClr val="FF0000"/>
                </a:solidFill>
                <a:latin typeface="BIZ UDPゴシック" panose="020B0400000000000000" pitchFamily="50" charset="-128"/>
                <a:ea typeface="BIZ UDPゴシック" panose="020B0400000000000000" pitchFamily="50" charset="-128"/>
              </a:rPr>
              <a:t>複数回来場</a:t>
            </a:r>
            <a:endParaRPr kumimoji="0" lang="ja-JP" altLang="en-US" sz="14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endParaRPr>
          </a:p>
        </p:txBody>
      </p:sp>
      <p:sp>
        <p:nvSpPr>
          <p:cNvPr id="25" name="テキスト ボックス 24">
            <a:extLst>
              <a:ext uri="{FF2B5EF4-FFF2-40B4-BE49-F238E27FC236}">
                <a16:creationId xmlns:a16="http://schemas.microsoft.com/office/drawing/2014/main" id="{B8273A87-C771-494C-8A18-0D3D5926BE5A}"/>
              </a:ext>
            </a:extLst>
          </p:cNvPr>
          <p:cNvSpPr txBox="1"/>
          <p:nvPr/>
        </p:nvSpPr>
        <p:spPr>
          <a:xfrm>
            <a:off x="6737817" y="1493549"/>
            <a:ext cx="356470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400" b="1" dirty="0">
                <a:latin typeface="BIZ UDPゴシック" panose="020B0400000000000000" pitchFamily="50" charset="-128"/>
                <a:ea typeface="BIZ UDPゴシック" panose="020B0400000000000000" pitchFamily="50" charset="-128"/>
              </a:rPr>
              <a:t>・「</a:t>
            </a:r>
            <a:r>
              <a:rPr lang="ja-JP" altLang="en-US" sz="1400" b="1" dirty="0">
                <a:solidFill>
                  <a:srgbClr val="FF0000"/>
                </a:solidFill>
                <a:latin typeface="BIZ UDPゴシック" panose="020B0400000000000000" pitchFamily="50" charset="-128"/>
                <a:ea typeface="BIZ UDPゴシック" panose="020B0400000000000000" pitchFamily="50" charset="-128"/>
              </a:rPr>
              <a:t>家族・親族</a:t>
            </a:r>
            <a:r>
              <a:rPr lang="ja-JP" altLang="en-US" sz="1400" b="1" dirty="0">
                <a:latin typeface="BIZ UDPゴシック" panose="020B0400000000000000" pitchFamily="50" charset="-128"/>
                <a:ea typeface="BIZ UDPゴシック" panose="020B0400000000000000" pitchFamily="50" charset="-128"/>
              </a:rPr>
              <a:t>」、「友人・知人」の回答が多い</a:t>
            </a:r>
            <a:endParaRPr lang="en-US" altLang="ja-JP" sz="1400" b="1" dirty="0">
              <a:latin typeface="BIZ UDPゴシック" panose="020B0400000000000000" pitchFamily="50" charset="-128"/>
              <a:ea typeface="BIZ UDPゴシック" panose="020B0400000000000000" pitchFamily="50" charset="-128"/>
            </a:endParaRPr>
          </a:p>
        </p:txBody>
      </p:sp>
      <p:cxnSp>
        <p:nvCxnSpPr>
          <p:cNvPr id="6" name="直線コネクタ 5">
            <a:extLst>
              <a:ext uri="{FF2B5EF4-FFF2-40B4-BE49-F238E27FC236}">
                <a16:creationId xmlns:a16="http://schemas.microsoft.com/office/drawing/2014/main" id="{A5E472F9-F0BB-442C-8772-5E62FC46C58F}"/>
              </a:ext>
            </a:extLst>
          </p:cNvPr>
          <p:cNvCxnSpPr>
            <a:cxnSpLocks/>
          </p:cNvCxnSpPr>
          <p:nvPr/>
        </p:nvCxnSpPr>
        <p:spPr>
          <a:xfrm flipH="1">
            <a:off x="4479295" y="3266339"/>
            <a:ext cx="227092" cy="276890"/>
          </a:xfrm>
          <a:prstGeom prst="line">
            <a:avLst/>
          </a:prstGeom>
          <a:noFill/>
          <a:ln w="19050" cap="flat">
            <a:solidFill>
              <a:schemeClr val="tx1">
                <a:lumMod val="75000"/>
                <a:lumOff val="25000"/>
              </a:schemeClr>
            </a:solidFill>
            <a:prstDash val="dash"/>
            <a:miter lim="800000"/>
          </a:ln>
          <a:effectLst/>
          <a:sp3d/>
        </p:spPr>
        <p:style>
          <a:lnRef idx="0">
            <a:scrgbClr r="0" g="0" b="0"/>
          </a:lnRef>
          <a:fillRef idx="0">
            <a:scrgbClr r="0" g="0" b="0"/>
          </a:fillRef>
          <a:effectRef idx="0">
            <a:scrgbClr r="0" g="0" b="0"/>
          </a:effectRef>
          <a:fontRef idx="none"/>
        </p:style>
      </p:cxnSp>
      <p:sp>
        <p:nvSpPr>
          <p:cNvPr id="13" name="テキスト ボックス 12">
            <a:extLst>
              <a:ext uri="{FF2B5EF4-FFF2-40B4-BE49-F238E27FC236}">
                <a16:creationId xmlns:a16="http://schemas.microsoft.com/office/drawing/2014/main" id="{BA9942CA-8C6E-4486-AC06-1E028EBB4CBA}"/>
              </a:ext>
            </a:extLst>
          </p:cNvPr>
          <p:cNvSpPr txBox="1"/>
          <p:nvPr/>
        </p:nvSpPr>
        <p:spPr>
          <a:xfrm>
            <a:off x="4521332" y="2970541"/>
            <a:ext cx="73673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4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40.8</a:t>
            </a:r>
            <a:r>
              <a:rPr kumimoji="0" lang="ja-JP" altLang="en-US" sz="14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p>
        </p:txBody>
      </p:sp>
      <p:graphicFrame>
        <p:nvGraphicFramePr>
          <p:cNvPr id="26" name="グラフ 25">
            <a:extLst>
              <a:ext uri="{FF2B5EF4-FFF2-40B4-BE49-F238E27FC236}">
                <a16:creationId xmlns:a16="http://schemas.microsoft.com/office/drawing/2014/main" id="{E7FFEC06-6873-46AF-AAA7-E2053654E34C}"/>
              </a:ext>
            </a:extLst>
          </p:cNvPr>
          <p:cNvGraphicFramePr>
            <a:graphicFrameLocks/>
          </p:cNvGraphicFramePr>
          <p:nvPr>
            <p:extLst>
              <p:ext uri="{D42A27DB-BD31-4B8C-83A1-F6EECF244321}">
                <p14:modId xmlns:p14="http://schemas.microsoft.com/office/powerpoint/2010/main" val="797278978"/>
              </p:ext>
            </p:extLst>
          </p:nvPr>
        </p:nvGraphicFramePr>
        <p:xfrm>
          <a:off x="1563816" y="2345027"/>
          <a:ext cx="3666363" cy="2768519"/>
        </p:xfrm>
        <a:graphic>
          <a:graphicData uri="http://schemas.openxmlformats.org/drawingml/2006/chart">
            <c:chart xmlns:c="http://schemas.openxmlformats.org/drawingml/2006/chart" xmlns:r="http://schemas.openxmlformats.org/officeDocument/2006/relationships" r:id="rId3"/>
          </a:graphicData>
        </a:graphic>
      </p:graphicFrame>
      <p:sp>
        <p:nvSpPr>
          <p:cNvPr id="10" name="四角形: 角を丸くする 9">
            <a:extLst>
              <a:ext uri="{FF2B5EF4-FFF2-40B4-BE49-F238E27FC236}">
                <a16:creationId xmlns:a16="http://schemas.microsoft.com/office/drawing/2014/main" id="{93879201-BEDD-4794-9E9E-5B8D8594A0B8}"/>
              </a:ext>
            </a:extLst>
          </p:cNvPr>
          <p:cNvSpPr/>
          <p:nvPr/>
        </p:nvSpPr>
        <p:spPr>
          <a:xfrm>
            <a:off x="547753" y="2521056"/>
            <a:ext cx="914400" cy="9144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0" name="部分円 29">
            <a:extLst>
              <a:ext uri="{FF2B5EF4-FFF2-40B4-BE49-F238E27FC236}">
                <a16:creationId xmlns:a16="http://schemas.microsoft.com/office/drawing/2014/main" id="{5F1DA021-6A57-4913-A001-B23E3D2A8EDE}"/>
              </a:ext>
            </a:extLst>
          </p:cNvPr>
          <p:cNvSpPr/>
          <p:nvPr/>
        </p:nvSpPr>
        <p:spPr>
          <a:xfrm>
            <a:off x="2506133" y="2797476"/>
            <a:ext cx="2005771" cy="1959908"/>
          </a:xfrm>
          <a:prstGeom prst="pie">
            <a:avLst>
              <a:gd name="adj1" fmla="val 16183256"/>
              <a:gd name="adj2" fmla="val 3477277"/>
            </a:avLst>
          </a:prstGeom>
          <a:noFill/>
          <a:ln w="38100" cap="flat">
            <a:solidFill>
              <a:schemeClr val="tx1">
                <a:lumMod val="75000"/>
                <a:lumOff val="25000"/>
              </a:schemeClr>
            </a:solidFill>
            <a:prstDash val="sysDash"/>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graphicFrame>
        <p:nvGraphicFramePr>
          <p:cNvPr id="29" name="グラフ 28">
            <a:extLst>
              <a:ext uri="{FF2B5EF4-FFF2-40B4-BE49-F238E27FC236}">
                <a16:creationId xmlns:a16="http://schemas.microsoft.com/office/drawing/2014/main" id="{877CF726-612D-4432-9297-3BD711A3FD9B}"/>
              </a:ext>
            </a:extLst>
          </p:cNvPr>
          <p:cNvGraphicFramePr>
            <a:graphicFrameLocks/>
          </p:cNvGraphicFramePr>
          <p:nvPr>
            <p:extLst>
              <p:ext uri="{D42A27DB-BD31-4B8C-83A1-F6EECF244321}">
                <p14:modId xmlns:p14="http://schemas.microsoft.com/office/powerpoint/2010/main" val="915450595"/>
              </p:ext>
            </p:extLst>
          </p:nvPr>
        </p:nvGraphicFramePr>
        <p:xfrm>
          <a:off x="6699887" y="2859848"/>
          <a:ext cx="35647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2" name="テキスト ボックス 31">
            <a:extLst>
              <a:ext uri="{FF2B5EF4-FFF2-40B4-BE49-F238E27FC236}">
                <a16:creationId xmlns:a16="http://schemas.microsoft.com/office/drawing/2014/main" id="{27F8AE07-25CA-4AC6-AF92-0025D1A3533B}"/>
              </a:ext>
            </a:extLst>
          </p:cNvPr>
          <p:cNvSpPr txBox="1"/>
          <p:nvPr/>
        </p:nvSpPr>
        <p:spPr>
          <a:xfrm>
            <a:off x="9657692" y="2690599"/>
            <a:ext cx="606895"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回答数</a:t>
            </a:r>
            <a:r>
              <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p>
        </p:txBody>
      </p:sp>
      <p:sp>
        <p:nvSpPr>
          <p:cNvPr id="34" name="正方形/長方形 33">
            <a:extLst>
              <a:ext uri="{FF2B5EF4-FFF2-40B4-BE49-F238E27FC236}">
                <a16:creationId xmlns:a16="http://schemas.microsoft.com/office/drawing/2014/main" id="{4DDB2388-3E42-4102-A1B4-40DCA5375E27}"/>
              </a:ext>
            </a:extLst>
          </p:cNvPr>
          <p:cNvSpPr/>
          <p:nvPr/>
        </p:nvSpPr>
        <p:spPr>
          <a:xfrm>
            <a:off x="6699887" y="1461408"/>
            <a:ext cx="3530780" cy="432000"/>
          </a:xfrm>
          <a:prstGeom prst="rect">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0" name="テキスト ボックス 19">
            <a:extLst>
              <a:ext uri="{FF2B5EF4-FFF2-40B4-BE49-F238E27FC236}">
                <a16:creationId xmlns:a16="http://schemas.microsoft.com/office/drawing/2014/main" id="{9DF5CF5C-8923-4703-9A49-004C2E05B8E7}"/>
              </a:ext>
            </a:extLst>
          </p:cNvPr>
          <p:cNvSpPr txBox="1"/>
          <p:nvPr/>
        </p:nvSpPr>
        <p:spPr>
          <a:xfrm>
            <a:off x="1724066" y="5198196"/>
            <a:ext cx="376139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ja-JP" sz="1000" dirty="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なお、協会理事会資料（</a:t>
            </a:r>
            <a:r>
              <a:rPr lang="en-US" altLang="ja-JP" sz="1000" dirty="0">
                <a:latin typeface="BIZ UDPゴシック" panose="020B0400000000000000" pitchFamily="50" charset="-128"/>
                <a:ea typeface="BIZ UDPゴシック" panose="020B0400000000000000" pitchFamily="50" charset="-128"/>
              </a:rPr>
              <a:t>R7.12.24</a:t>
            </a:r>
            <a:r>
              <a:rPr lang="ja-JP" altLang="en-US" sz="1000" dirty="0">
                <a:latin typeface="BIZ UDPゴシック" panose="020B0400000000000000" pitchFamily="50" charset="-128"/>
                <a:ea typeface="BIZ UDPゴシック" panose="020B0400000000000000" pitchFamily="50" charset="-128"/>
              </a:rPr>
              <a:t>開催）では、万博 </a:t>
            </a:r>
            <a:r>
              <a:rPr lang="en-US" altLang="ja-JP" sz="1000" dirty="0">
                <a:latin typeface="BIZ UDPゴシック" panose="020B0400000000000000" pitchFamily="50" charset="-128"/>
                <a:ea typeface="BIZ UDPゴシック" panose="020B0400000000000000" pitchFamily="50" charset="-128"/>
              </a:rPr>
              <a:t>ID </a:t>
            </a:r>
            <a:r>
              <a:rPr lang="ja-JP" altLang="en-US" sz="1000" dirty="0">
                <a:latin typeface="BIZ UDPゴシック" panose="020B0400000000000000" pitchFamily="50" charset="-128"/>
                <a:ea typeface="BIZ UDPゴシック" panose="020B0400000000000000" pitchFamily="50" charset="-128"/>
              </a:rPr>
              <a:t>ベースで、 </a:t>
            </a:r>
            <a:r>
              <a:rPr lang="en-US" altLang="ja-JP" sz="1000" dirty="0">
                <a:latin typeface="BIZ UDPゴシック" panose="020B0400000000000000" pitchFamily="50" charset="-128"/>
                <a:ea typeface="BIZ UDPゴシック" panose="020B0400000000000000" pitchFamily="50" charset="-128"/>
              </a:rPr>
              <a:t>AD </a:t>
            </a:r>
            <a:r>
              <a:rPr lang="ja-JP" altLang="en-US" sz="1000" dirty="0">
                <a:latin typeface="BIZ UDPゴシック" panose="020B0400000000000000" pitchFamily="50" charset="-128"/>
                <a:ea typeface="BIZ UDPゴシック" panose="020B0400000000000000" pitchFamily="50" charset="-128"/>
              </a:rPr>
              <a:t>証を除く延べ来場者数（</a:t>
            </a:r>
            <a:r>
              <a:rPr lang="en-US" altLang="ja-JP" sz="1000" dirty="0">
                <a:latin typeface="BIZ UDPゴシック" panose="020B0400000000000000" pitchFamily="50" charset="-128"/>
                <a:ea typeface="BIZ UDPゴシック" panose="020B0400000000000000" pitchFamily="50" charset="-128"/>
              </a:rPr>
              <a:t>2558</a:t>
            </a:r>
            <a:r>
              <a:rPr lang="ja-JP" altLang="en-US" sz="1000" dirty="0">
                <a:latin typeface="BIZ UDPゴシック" panose="020B0400000000000000" pitchFamily="50" charset="-128"/>
                <a:ea typeface="BIZ UDPゴシック" panose="020B0400000000000000" pitchFamily="50" charset="-128"/>
              </a:rPr>
              <a:t>万人）のうち、 国内来場者（</a:t>
            </a:r>
            <a:r>
              <a:rPr lang="en-US" altLang="ja-JP" sz="1000" dirty="0">
                <a:latin typeface="BIZ UDPゴシック" panose="020B0400000000000000" pitchFamily="50" charset="-128"/>
                <a:ea typeface="BIZ UDPゴシック" panose="020B0400000000000000" pitchFamily="50" charset="-128"/>
              </a:rPr>
              <a:t>94.8%</a:t>
            </a:r>
            <a:r>
              <a:rPr lang="ja-JP" altLang="en-US" sz="1000" dirty="0">
                <a:latin typeface="BIZ UDPゴシック" panose="020B0400000000000000" pitchFamily="50" charset="-128"/>
                <a:ea typeface="BIZ UDPゴシック" panose="020B0400000000000000" pitchFamily="50" charset="-128"/>
              </a:rPr>
              <a:t>）の</a:t>
            </a:r>
            <a:r>
              <a:rPr lang="en-US" altLang="ja-JP" sz="1000" dirty="0">
                <a:latin typeface="BIZ UDPゴシック" panose="020B0400000000000000" pitchFamily="50" charset="-128"/>
                <a:ea typeface="BIZ UDPゴシック" panose="020B0400000000000000" pitchFamily="50" charset="-128"/>
              </a:rPr>
              <a:t>41.16%</a:t>
            </a:r>
            <a:r>
              <a:rPr lang="ja-JP" altLang="en-US" sz="1000" dirty="0">
                <a:latin typeface="BIZ UDPゴシック" panose="020B0400000000000000" pitchFamily="50" charset="-128"/>
                <a:ea typeface="BIZ UDPゴシック" panose="020B0400000000000000" pitchFamily="50" charset="-128"/>
              </a:rPr>
              <a:t>が大阪府からの来場者（概ね１０００万人）とされている。</a:t>
            </a:r>
          </a:p>
          <a:p>
            <a:r>
              <a:rPr lang="ja-JP" altLang="en-US" sz="1000" dirty="0">
                <a:latin typeface="BIZ UDPゴシック" panose="020B0400000000000000" pitchFamily="50" charset="-128"/>
                <a:ea typeface="BIZ UDPゴシック" panose="020B0400000000000000" pitchFamily="50" charset="-128"/>
              </a:rPr>
              <a:t>　大阪府民（人口：約</a:t>
            </a:r>
            <a:r>
              <a:rPr lang="en-US" altLang="ja-JP" sz="1000" dirty="0">
                <a:latin typeface="BIZ UDPゴシック" panose="020B0400000000000000" pitchFamily="50" charset="-128"/>
                <a:ea typeface="BIZ UDPゴシック" panose="020B0400000000000000" pitchFamily="50" charset="-128"/>
              </a:rPr>
              <a:t>878</a:t>
            </a:r>
            <a:r>
              <a:rPr lang="ja-JP" altLang="en-US" sz="1000" dirty="0">
                <a:latin typeface="BIZ UDPゴシック" panose="020B0400000000000000" pitchFamily="50" charset="-128"/>
                <a:ea typeface="BIZ UDPゴシック" panose="020B0400000000000000" pitchFamily="50" charset="-128"/>
              </a:rPr>
              <a:t>万人）を対象とした本アンケート（回答者</a:t>
            </a:r>
            <a:r>
              <a:rPr lang="en-US" altLang="ja-JP" sz="1000" dirty="0">
                <a:latin typeface="BIZ UDPゴシック" panose="020B0400000000000000" pitchFamily="50" charset="-128"/>
                <a:ea typeface="BIZ UDPゴシック" panose="020B0400000000000000" pitchFamily="50" charset="-128"/>
              </a:rPr>
              <a:t>200</a:t>
            </a:r>
            <a:r>
              <a:rPr lang="ja-JP" altLang="en-US" sz="1000" dirty="0">
                <a:latin typeface="BIZ UDPゴシック" panose="020B0400000000000000" pitchFamily="50" charset="-128"/>
                <a:ea typeface="BIZ UDPゴシック" panose="020B0400000000000000" pitchFamily="50" charset="-128"/>
              </a:rPr>
              <a:t>０人）では、</a:t>
            </a:r>
            <a:r>
              <a:rPr lang="en-US" altLang="ja-JP" sz="1000" dirty="0">
                <a:latin typeface="BIZ UDPゴシック" panose="020B0400000000000000" pitchFamily="50" charset="-128"/>
                <a:ea typeface="BIZ UDPゴシック" panose="020B0400000000000000" pitchFamily="50" charset="-128"/>
              </a:rPr>
              <a:t>40.8</a:t>
            </a:r>
            <a:r>
              <a:rPr lang="ja-JP" altLang="en-US" sz="1000" dirty="0">
                <a:latin typeface="BIZ UDPゴシック" panose="020B0400000000000000" pitchFamily="50" charset="-128"/>
                <a:ea typeface="BIZ UDPゴシック" panose="020B0400000000000000" pitchFamily="50" charset="-128"/>
              </a:rPr>
              <a:t>％が来場との結果となっているが、上記のとおり、１回来場のみならず、約半数が複数回来場しており、延べ来場者数を計算すると、協会推計数値と近似。</a:t>
            </a:r>
          </a:p>
        </p:txBody>
      </p:sp>
      <p:sp>
        <p:nvSpPr>
          <p:cNvPr id="3" name="テキスト ボックス 2">
            <a:extLst>
              <a:ext uri="{FF2B5EF4-FFF2-40B4-BE49-F238E27FC236}">
                <a16:creationId xmlns:a16="http://schemas.microsoft.com/office/drawing/2014/main" id="{1C69A198-F844-41A1-B1EE-EBAE36A51ED9}"/>
              </a:ext>
            </a:extLst>
          </p:cNvPr>
          <p:cNvSpPr txBox="1"/>
          <p:nvPr/>
        </p:nvSpPr>
        <p:spPr>
          <a:xfrm>
            <a:off x="6801239" y="3289369"/>
            <a:ext cx="617311" cy="2308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900" b="1" dirty="0">
                <a:solidFill>
                  <a:srgbClr val="FF0000"/>
                </a:solidFill>
                <a:latin typeface="BIZ UDPゴシック" panose="020B0400000000000000" pitchFamily="50" charset="-128"/>
                <a:ea typeface="BIZ UDPゴシック" panose="020B0400000000000000" pitchFamily="50" charset="-128"/>
              </a:rPr>
              <a:t>家族・親族</a:t>
            </a:r>
            <a:endParaRPr kumimoji="0" lang="ja-JP" altLang="en-US" sz="900" b="0" i="0" u="none" strike="noStrike" cap="none" spc="0" normalizeH="0" baseline="0" dirty="0">
              <a:ln>
                <a:noFill/>
              </a:ln>
              <a:solidFill>
                <a:srgbClr val="000000"/>
              </a:solidFill>
              <a:effectLst/>
              <a:uFillTx/>
              <a:latin typeface="+mn-ea"/>
              <a:ea typeface="+mn-ea"/>
              <a:cs typeface="Calibri"/>
              <a:sym typeface="Calibri"/>
            </a:endParaRPr>
          </a:p>
        </p:txBody>
      </p:sp>
      <p:sp>
        <p:nvSpPr>
          <p:cNvPr id="22" name="スライド番号プレースホルダー 3">
            <a:extLst>
              <a:ext uri="{FF2B5EF4-FFF2-40B4-BE49-F238E27FC236}">
                <a16:creationId xmlns:a16="http://schemas.microsoft.com/office/drawing/2014/main" id="{FF926D91-32C6-4FED-8FF8-EC703BC3246F}"/>
              </a:ext>
            </a:extLst>
          </p:cNvPr>
          <p:cNvSpPr>
            <a:spLocks noGrp="1"/>
          </p:cNvSpPr>
          <p:nvPr>
            <p:ph type="sldNum" sz="quarter" idx="2"/>
          </p:nvPr>
        </p:nvSpPr>
        <p:spPr>
          <a:xfrm>
            <a:off x="11902097" y="6351802"/>
            <a:ext cx="209351" cy="426463"/>
          </a:xfrm>
        </p:spPr>
        <p:txBody>
          <a:bodyPr/>
          <a:lstStyle/>
          <a:p>
            <a:pPr marL="0" marR="0" lvl="0" indent="0" algn="r" defTabSz="914400" rtl="0" eaLnBrk="1" fontAlgn="auto" latinLnBrk="0" hangingPunct="0">
              <a:lnSpc>
                <a:spcPct val="150000"/>
              </a:lnSpc>
              <a:spcBef>
                <a:spcPts val="0"/>
              </a:spcBef>
              <a:spcAft>
                <a:spcPts val="0"/>
              </a:spcAft>
              <a:buClrTx/>
              <a:buSzTx/>
              <a:buFontTx/>
              <a:buNone/>
              <a:tabLst/>
              <a:defRPr/>
            </a:pPr>
            <a:fld id="{86CB4B4D-7CA3-9044-876B-883B54F8677D}" type="slidenum">
              <a:rPr kumimoji="0" lang="en-US" altLang="ja-JP" sz="1600" b="1" i="0" u="none" strike="noStrike" kern="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sym typeface="游ゴシック"/>
              </a:rPr>
              <a:pPr marL="0" marR="0" lvl="0" indent="0" algn="r" defTabSz="914400" rtl="0" eaLnBrk="1" fontAlgn="auto" latinLnBrk="0" hangingPunct="0">
                <a:lnSpc>
                  <a:spcPct val="150000"/>
                </a:lnSpc>
                <a:spcBef>
                  <a:spcPts val="0"/>
                </a:spcBef>
                <a:spcAft>
                  <a:spcPts val="0"/>
                </a:spcAft>
                <a:buClrTx/>
                <a:buSzTx/>
                <a:buFontTx/>
                <a:buNone/>
                <a:tabLst/>
                <a:defRPr/>
              </a:pPr>
              <a:t>2</a:t>
            </a:fld>
            <a:endParaRPr kumimoji="0" lang="en-US" altLang="ja-JP" sz="16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sym typeface="游ゴシック"/>
            </a:endParaRPr>
          </a:p>
        </p:txBody>
      </p:sp>
    </p:spTree>
    <p:extLst>
      <p:ext uri="{BB962C8B-B14F-4D97-AF65-F5344CB8AC3E}">
        <p14:creationId xmlns:p14="http://schemas.microsoft.com/office/powerpoint/2010/main" val="106511970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1E5DEDEC-50A5-A67D-AC51-B5EE7B77148D}"/>
            </a:ext>
          </a:extLst>
        </p:cNvPr>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0A39C9DF-1419-445B-A421-DB19D5E1B10B}"/>
              </a:ext>
            </a:extLst>
          </p:cNvPr>
          <p:cNvSpPr/>
          <p:nvPr/>
        </p:nvSpPr>
        <p:spPr>
          <a:xfrm>
            <a:off x="219244" y="759676"/>
            <a:ext cx="3708400" cy="5940000"/>
          </a:xfrm>
          <a:prstGeom prst="rect">
            <a:avLst/>
          </a:prstGeom>
          <a:noFill/>
          <a:ln w="1905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9" name="四角形: 角を丸くする 8">
            <a:extLst>
              <a:ext uri="{FF2B5EF4-FFF2-40B4-BE49-F238E27FC236}">
                <a16:creationId xmlns:a16="http://schemas.microsoft.com/office/drawing/2014/main" id="{565D88A9-D552-4BE6-9BBF-138763F96034}"/>
              </a:ext>
            </a:extLst>
          </p:cNvPr>
          <p:cNvSpPr/>
          <p:nvPr/>
        </p:nvSpPr>
        <p:spPr>
          <a:xfrm>
            <a:off x="291400" y="4913199"/>
            <a:ext cx="3572205" cy="1727839"/>
          </a:xfrm>
          <a:prstGeom prst="roundRect">
            <a:avLst>
              <a:gd name="adj" fmla="val 5748"/>
            </a:avLst>
          </a:prstGeom>
          <a:solidFill>
            <a:schemeClr val="bg1">
              <a:lumMod val="95000"/>
            </a:schemeClr>
          </a:solidFill>
          <a:ln w="952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16" name="正方形/長方形 15">
            <a:extLst>
              <a:ext uri="{FF2B5EF4-FFF2-40B4-BE49-F238E27FC236}">
                <a16:creationId xmlns:a16="http://schemas.microsoft.com/office/drawing/2014/main" id="{A71E87AD-1DB2-4B90-852F-B55F818605A9}"/>
              </a:ext>
            </a:extLst>
          </p:cNvPr>
          <p:cNvSpPr/>
          <p:nvPr/>
        </p:nvSpPr>
        <p:spPr>
          <a:xfrm>
            <a:off x="4231490" y="758578"/>
            <a:ext cx="3708400" cy="5940000"/>
          </a:xfrm>
          <a:prstGeom prst="rect">
            <a:avLst/>
          </a:prstGeom>
          <a:solidFill>
            <a:srgbClr val="FFFFFF"/>
          </a:solidFill>
          <a:ln w="1905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 name="AutoShape 2" descr="https://cdn-xtech.nikkei.com/atcl/nxt/column/18/00585/071800151/1.jpg?__scale=w:500,h:284&amp;_sh=0609a0ac06">
            <a:extLst>
              <a:ext uri="{FF2B5EF4-FFF2-40B4-BE49-F238E27FC236}">
                <a16:creationId xmlns:a16="http://schemas.microsoft.com/office/drawing/2014/main" id="{F18A779B-F442-78FE-8751-62A8CB3766D1}"/>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テキスト ボックス 13">
            <a:extLst>
              <a:ext uri="{FF2B5EF4-FFF2-40B4-BE49-F238E27FC236}">
                <a16:creationId xmlns:a16="http://schemas.microsoft.com/office/drawing/2014/main" id="{DAAB5963-209B-45E3-93F4-9BD4F9D12FF9}"/>
              </a:ext>
            </a:extLst>
          </p:cNvPr>
          <p:cNvSpPr txBox="1"/>
          <p:nvPr/>
        </p:nvSpPr>
        <p:spPr>
          <a:xfrm>
            <a:off x="4231490" y="765784"/>
            <a:ext cx="3708400" cy="646331"/>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200" b="1" dirty="0">
                <a:solidFill>
                  <a:schemeClr val="bg1"/>
                </a:solidFill>
              </a:rPr>
              <a:t>Q</a:t>
            </a:r>
            <a:r>
              <a:rPr lang="ja-JP" altLang="en-US" sz="1200" b="1" dirty="0">
                <a:solidFill>
                  <a:schemeClr val="bg1"/>
                </a:solidFill>
              </a:rPr>
              <a:t>４：大阪・関西万博が</a:t>
            </a:r>
            <a:r>
              <a:rPr lang="ja-JP" altLang="en-US" sz="1200" b="1" u="sng" dirty="0">
                <a:solidFill>
                  <a:schemeClr val="bg1"/>
                </a:solidFill>
              </a:rPr>
              <a:t>閉幕した現在</a:t>
            </a:r>
            <a:r>
              <a:rPr lang="ja-JP" altLang="en-US" sz="1200" b="1" dirty="0">
                <a:solidFill>
                  <a:schemeClr val="bg1"/>
                </a:solidFill>
              </a:rPr>
              <a:t>、</a:t>
            </a:r>
            <a:endParaRPr lang="en-US" altLang="ja-JP" sz="1200" b="1" dirty="0">
              <a:solidFill>
                <a:schemeClr val="bg1"/>
              </a:solidFill>
            </a:endParaRPr>
          </a:p>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ja-JP" altLang="en-US" sz="1200" b="1" dirty="0">
                <a:solidFill>
                  <a:schemeClr val="bg1"/>
                </a:solidFill>
              </a:rPr>
              <a:t>あなたは大阪・関西万博に対して</a:t>
            </a:r>
            <a:endParaRPr lang="en-US" altLang="ja-JP" sz="1200" b="1" dirty="0">
              <a:solidFill>
                <a:schemeClr val="bg1"/>
              </a:solidFill>
            </a:endParaRPr>
          </a:p>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ja-JP" altLang="en-US" sz="1200" b="1" dirty="0">
                <a:solidFill>
                  <a:schemeClr val="bg1"/>
                </a:solidFill>
              </a:rPr>
              <a:t>どのような印象をお持ちですか。</a:t>
            </a:r>
          </a:p>
        </p:txBody>
      </p:sp>
      <p:sp>
        <p:nvSpPr>
          <p:cNvPr id="20" name="テキスト ボックス 19">
            <a:extLst>
              <a:ext uri="{FF2B5EF4-FFF2-40B4-BE49-F238E27FC236}">
                <a16:creationId xmlns:a16="http://schemas.microsoft.com/office/drawing/2014/main" id="{AFE3CC8D-4F2C-4217-9689-33474B59AAC1}"/>
              </a:ext>
            </a:extLst>
          </p:cNvPr>
          <p:cNvSpPr txBox="1"/>
          <p:nvPr/>
        </p:nvSpPr>
        <p:spPr>
          <a:xfrm>
            <a:off x="227426" y="766797"/>
            <a:ext cx="3708400" cy="612000"/>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200" b="1" dirty="0">
                <a:solidFill>
                  <a:schemeClr val="bg1"/>
                </a:solidFill>
              </a:rPr>
              <a:t>Q</a:t>
            </a:r>
            <a:r>
              <a:rPr lang="ja-JP" altLang="en-US" sz="1200" b="1" dirty="0">
                <a:solidFill>
                  <a:schemeClr val="bg1"/>
                </a:solidFill>
              </a:rPr>
              <a:t>３：あなたは開幕</a:t>
            </a:r>
            <a:r>
              <a:rPr lang="ja-JP" altLang="en-US" sz="1200" b="1" u="sng" dirty="0">
                <a:solidFill>
                  <a:schemeClr val="bg1"/>
                </a:solidFill>
              </a:rPr>
              <a:t>前</a:t>
            </a:r>
            <a:r>
              <a:rPr lang="ja-JP" altLang="en-US" sz="1200" b="1" dirty="0">
                <a:solidFill>
                  <a:schemeClr val="bg1"/>
                </a:solidFill>
              </a:rPr>
              <a:t>に大阪・関西万博に対して</a:t>
            </a:r>
          </a:p>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ja-JP" altLang="en-US" sz="1200" b="1" dirty="0">
                <a:solidFill>
                  <a:schemeClr val="bg1"/>
                </a:solidFill>
              </a:rPr>
              <a:t>どのような印象をお持ちでしたか。</a:t>
            </a:r>
            <a:endParaRPr lang="ja-JP" altLang="ja-JP" sz="1200" b="1" dirty="0">
              <a:solidFill>
                <a:schemeClr val="bg1"/>
              </a:solidFill>
            </a:endParaRPr>
          </a:p>
        </p:txBody>
      </p:sp>
      <p:graphicFrame>
        <p:nvGraphicFramePr>
          <p:cNvPr id="26" name="グラフ 25">
            <a:extLst>
              <a:ext uri="{FF2B5EF4-FFF2-40B4-BE49-F238E27FC236}">
                <a16:creationId xmlns:a16="http://schemas.microsoft.com/office/drawing/2014/main" id="{C93509DB-C8F9-40F7-AEB8-51AF613CAF4F}"/>
              </a:ext>
            </a:extLst>
          </p:cNvPr>
          <p:cNvGraphicFramePr>
            <a:graphicFrameLocks/>
          </p:cNvGraphicFramePr>
          <p:nvPr>
            <p:extLst>
              <p:ext uri="{D42A27DB-BD31-4B8C-83A1-F6EECF244321}">
                <p14:modId xmlns:p14="http://schemas.microsoft.com/office/powerpoint/2010/main" val="3376234829"/>
              </p:ext>
            </p:extLst>
          </p:nvPr>
        </p:nvGraphicFramePr>
        <p:xfrm>
          <a:off x="51999" y="2945633"/>
          <a:ext cx="3866565" cy="20874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グラフ 31">
            <a:extLst>
              <a:ext uri="{FF2B5EF4-FFF2-40B4-BE49-F238E27FC236}">
                <a16:creationId xmlns:a16="http://schemas.microsoft.com/office/drawing/2014/main" id="{DD0D1328-1891-448B-8D28-E50314C2A251}"/>
              </a:ext>
            </a:extLst>
          </p:cNvPr>
          <p:cNvGraphicFramePr>
            <a:graphicFrameLocks/>
          </p:cNvGraphicFramePr>
          <p:nvPr>
            <p:extLst>
              <p:ext uri="{D42A27DB-BD31-4B8C-83A1-F6EECF244321}">
                <p14:modId xmlns:p14="http://schemas.microsoft.com/office/powerpoint/2010/main" val="659150188"/>
              </p:ext>
            </p:extLst>
          </p:nvPr>
        </p:nvGraphicFramePr>
        <p:xfrm>
          <a:off x="4457140" y="2913197"/>
          <a:ext cx="3342963" cy="2092414"/>
        </p:xfrm>
        <a:graphic>
          <a:graphicData uri="http://schemas.openxmlformats.org/drawingml/2006/chart">
            <c:chart xmlns:c="http://schemas.openxmlformats.org/drawingml/2006/chart" xmlns:r="http://schemas.openxmlformats.org/officeDocument/2006/relationships" r:id="rId4"/>
          </a:graphicData>
        </a:graphic>
      </p:graphicFrame>
      <p:sp>
        <p:nvSpPr>
          <p:cNvPr id="33" name="部分円 32">
            <a:extLst>
              <a:ext uri="{FF2B5EF4-FFF2-40B4-BE49-F238E27FC236}">
                <a16:creationId xmlns:a16="http://schemas.microsoft.com/office/drawing/2014/main" id="{3772CD7C-C3FC-4E2E-BC61-BF9313F1329A}"/>
              </a:ext>
            </a:extLst>
          </p:cNvPr>
          <p:cNvSpPr/>
          <p:nvPr/>
        </p:nvSpPr>
        <p:spPr>
          <a:xfrm>
            <a:off x="5411391" y="3199708"/>
            <a:ext cx="1465330" cy="1512000"/>
          </a:xfrm>
          <a:prstGeom prst="pie">
            <a:avLst>
              <a:gd name="adj1" fmla="val 16235549"/>
              <a:gd name="adj2" fmla="val 9128697"/>
            </a:avLst>
          </a:prstGeom>
          <a:noFill/>
          <a:ln w="38100" cap="flat">
            <a:solidFill>
              <a:schemeClr val="tx1"/>
            </a:solidFill>
            <a:prstDash val="sysDash"/>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9" name="正方形/長方形 38">
            <a:extLst>
              <a:ext uri="{FF2B5EF4-FFF2-40B4-BE49-F238E27FC236}">
                <a16:creationId xmlns:a16="http://schemas.microsoft.com/office/drawing/2014/main" id="{294BF266-DFEE-4968-8A6A-3611D8D6E743}"/>
              </a:ext>
            </a:extLst>
          </p:cNvPr>
          <p:cNvSpPr/>
          <p:nvPr/>
        </p:nvSpPr>
        <p:spPr>
          <a:xfrm>
            <a:off x="8192200" y="758578"/>
            <a:ext cx="3708400" cy="5940000"/>
          </a:xfrm>
          <a:prstGeom prst="rect">
            <a:avLst/>
          </a:prstGeom>
          <a:solidFill>
            <a:srgbClr val="FFFFFF"/>
          </a:solidFill>
          <a:ln w="1905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40" name="テキスト ボックス 39">
            <a:extLst>
              <a:ext uri="{FF2B5EF4-FFF2-40B4-BE49-F238E27FC236}">
                <a16:creationId xmlns:a16="http://schemas.microsoft.com/office/drawing/2014/main" id="{5DAAE54C-D3A2-40FE-9527-ECCACBC7DA5C}"/>
              </a:ext>
            </a:extLst>
          </p:cNvPr>
          <p:cNvSpPr txBox="1"/>
          <p:nvPr/>
        </p:nvSpPr>
        <p:spPr>
          <a:xfrm>
            <a:off x="8186357" y="762916"/>
            <a:ext cx="3708400" cy="648000"/>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200" b="1" dirty="0">
                <a:solidFill>
                  <a:schemeClr val="bg1"/>
                </a:solidFill>
              </a:rPr>
              <a:t>Q</a:t>
            </a:r>
            <a:r>
              <a:rPr lang="ja-JP" altLang="en-US" sz="1200" b="1" dirty="0">
                <a:solidFill>
                  <a:schemeClr val="bg1"/>
                </a:solidFill>
              </a:rPr>
              <a:t>５：どのようなことがきっかけで、</a:t>
            </a:r>
          </a:p>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ja-JP" altLang="en-US" sz="1200" b="1" dirty="0">
                <a:solidFill>
                  <a:schemeClr val="bg1"/>
                </a:solidFill>
              </a:rPr>
              <a:t>大阪・関西万博に対する考え方が変わりましたか？</a:t>
            </a:r>
            <a:br>
              <a:rPr lang="en-US" altLang="ja-JP" sz="1200" b="1" dirty="0">
                <a:solidFill>
                  <a:schemeClr val="bg1"/>
                </a:solidFill>
              </a:rPr>
            </a:br>
            <a:r>
              <a:rPr lang="ja-JP" altLang="en-US" sz="1200" b="1" dirty="0">
                <a:solidFill>
                  <a:schemeClr val="bg1"/>
                </a:solidFill>
              </a:rPr>
              <a:t>（複数選択可）</a:t>
            </a:r>
          </a:p>
        </p:txBody>
      </p:sp>
      <p:sp>
        <p:nvSpPr>
          <p:cNvPr id="21" name="テキスト ボックス 20">
            <a:extLst>
              <a:ext uri="{FF2B5EF4-FFF2-40B4-BE49-F238E27FC236}">
                <a16:creationId xmlns:a16="http://schemas.microsoft.com/office/drawing/2014/main" id="{F643283E-D201-400B-B606-209E18E571B0}"/>
              </a:ext>
            </a:extLst>
          </p:cNvPr>
          <p:cNvSpPr txBox="1"/>
          <p:nvPr/>
        </p:nvSpPr>
        <p:spPr>
          <a:xfrm>
            <a:off x="3003927" y="3816912"/>
            <a:ext cx="73994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ja-JP" altLang="en-US" sz="1400" b="1" u="sng" dirty="0">
                <a:solidFill>
                  <a:srgbClr val="FF0000"/>
                </a:solidFill>
                <a:latin typeface="BIZ UDPゴシック" panose="020B0400000000000000" pitchFamily="50" charset="-128"/>
                <a:ea typeface="BIZ UDPゴシック" panose="020B0400000000000000" pitchFamily="50" charset="-128"/>
              </a:rPr>
              <a:t>５８</a:t>
            </a:r>
            <a:r>
              <a:rPr kumimoji="0" lang="en-US" altLang="ja-JP" sz="14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.0</a:t>
            </a:r>
            <a:r>
              <a:rPr kumimoji="0" lang="ja-JP" altLang="en-US" sz="14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p>
        </p:txBody>
      </p:sp>
      <p:sp>
        <p:nvSpPr>
          <p:cNvPr id="58" name="部分円 57">
            <a:extLst>
              <a:ext uri="{FF2B5EF4-FFF2-40B4-BE49-F238E27FC236}">
                <a16:creationId xmlns:a16="http://schemas.microsoft.com/office/drawing/2014/main" id="{011D70A2-89B0-46BF-BA69-175489249F0B}"/>
              </a:ext>
            </a:extLst>
          </p:cNvPr>
          <p:cNvSpPr/>
          <p:nvPr/>
        </p:nvSpPr>
        <p:spPr>
          <a:xfrm>
            <a:off x="6272453" y="5267678"/>
            <a:ext cx="1270013" cy="1252539"/>
          </a:xfrm>
          <a:prstGeom prst="pie">
            <a:avLst>
              <a:gd name="adj1" fmla="val 16261908"/>
              <a:gd name="adj2" fmla="val 6412601"/>
            </a:avLst>
          </a:prstGeom>
          <a:noFill/>
          <a:ln w="28575" cap="flat">
            <a:solidFill>
              <a:srgbClr val="FF0000"/>
            </a:solidFill>
            <a:prstDash val="sysDash"/>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cxnSp>
        <p:nvCxnSpPr>
          <p:cNvPr id="22" name="直線コネクタ 21">
            <a:extLst>
              <a:ext uri="{FF2B5EF4-FFF2-40B4-BE49-F238E27FC236}">
                <a16:creationId xmlns:a16="http://schemas.microsoft.com/office/drawing/2014/main" id="{FD8B8705-EE5B-4793-AA31-A79A89AE4941}"/>
              </a:ext>
            </a:extLst>
          </p:cNvPr>
          <p:cNvCxnSpPr>
            <a:cxnSpLocks/>
            <a:stCxn id="21" idx="1"/>
          </p:cNvCxnSpPr>
          <p:nvPr/>
        </p:nvCxnSpPr>
        <p:spPr>
          <a:xfrm flipH="1">
            <a:off x="2768583" y="3970800"/>
            <a:ext cx="235344" cy="86801"/>
          </a:xfrm>
          <a:prstGeom prst="line">
            <a:avLst/>
          </a:prstGeom>
          <a:noFill/>
          <a:ln w="19050" cap="flat">
            <a:solidFill>
              <a:schemeClr val="tx1">
                <a:lumMod val="75000"/>
                <a:lumOff val="25000"/>
              </a:schemeClr>
            </a:solidFill>
            <a:prstDash val="dash"/>
            <a:miter lim="800000"/>
          </a:ln>
          <a:effectLst/>
          <a:sp3d/>
        </p:spPr>
        <p:style>
          <a:lnRef idx="0">
            <a:scrgbClr r="0" g="0" b="0"/>
          </a:lnRef>
          <a:fillRef idx="0">
            <a:scrgbClr r="0" g="0" b="0"/>
          </a:fillRef>
          <a:effectRef idx="0">
            <a:scrgbClr r="0" g="0" b="0"/>
          </a:effectRef>
          <a:fontRef idx="none"/>
        </p:style>
      </p:cxnSp>
      <p:sp>
        <p:nvSpPr>
          <p:cNvPr id="23" name="テキスト ボックス 22">
            <a:extLst>
              <a:ext uri="{FF2B5EF4-FFF2-40B4-BE49-F238E27FC236}">
                <a16:creationId xmlns:a16="http://schemas.microsoft.com/office/drawing/2014/main" id="{085E6591-24DC-4D1A-BC6D-2C10841AA21A}"/>
              </a:ext>
            </a:extLst>
          </p:cNvPr>
          <p:cNvSpPr txBox="1"/>
          <p:nvPr/>
        </p:nvSpPr>
        <p:spPr>
          <a:xfrm>
            <a:off x="7043869" y="3661127"/>
            <a:ext cx="73994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６７</a:t>
            </a:r>
            <a:r>
              <a:rPr kumimoji="0" lang="en-US" altLang="ja-JP" sz="14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r>
              <a:rPr lang="en-US" altLang="ja-JP" sz="1400" b="1" u="sng" dirty="0">
                <a:solidFill>
                  <a:srgbClr val="FF0000"/>
                </a:solidFill>
                <a:latin typeface="BIZ UDPゴシック" panose="020B0400000000000000" pitchFamily="50" charset="-128"/>
                <a:ea typeface="BIZ UDPゴシック" panose="020B0400000000000000" pitchFamily="50" charset="-128"/>
              </a:rPr>
              <a:t>0</a:t>
            </a:r>
            <a:r>
              <a:rPr kumimoji="0" lang="ja-JP" altLang="en-US" sz="14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p>
        </p:txBody>
      </p:sp>
      <p:cxnSp>
        <p:nvCxnSpPr>
          <p:cNvPr id="24" name="直線コネクタ 23">
            <a:extLst>
              <a:ext uri="{FF2B5EF4-FFF2-40B4-BE49-F238E27FC236}">
                <a16:creationId xmlns:a16="http://schemas.microsoft.com/office/drawing/2014/main" id="{5A27843F-2AE9-4818-B4E5-ADF7BE560B4A}"/>
              </a:ext>
            </a:extLst>
          </p:cNvPr>
          <p:cNvCxnSpPr>
            <a:cxnSpLocks/>
          </p:cNvCxnSpPr>
          <p:nvPr/>
        </p:nvCxnSpPr>
        <p:spPr>
          <a:xfrm flipH="1">
            <a:off x="6842215" y="3834793"/>
            <a:ext cx="182520" cy="86801"/>
          </a:xfrm>
          <a:prstGeom prst="line">
            <a:avLst/>
          </a:prstGeom>
          <a:noFill/>
          <a:ln w="12700" cap="flat">
            <a:solidFill>
              <a:schemeClr val="tx1"/>
            </a:solidFill>
            <a:prstDash val="dash"/>
            <a:miter lim="800000"/>
          </a:ln>
          <a:effectLst/>
          <a:sp3d/>
        </p:spPr>
        <p:style>
          <a:lnRef idx="0">
            <a:scrgbClr r="0" g="0" b="0"/>
          </a:lnRef>
          <a:fillRef idx="0">
            <a:scrgbClr r="0" g="0" b="0"/>
          </a:fillRef>
          <a:effectRef idx="0">
            <a:scrgbClr r="0" g="0" b="0"/>
          </a:effectRef>
          <a:fontRef idx="none"/>
        </p:style>
      </p:cxnSp>
      <p:sp>
        <p:nvSpPr>
          <p:cNvPr id="6" name="テキスト ボックス 5">
            <a:extLst>
              <a:ext uri="{FF2B5EF4-FFF2-40B4-BE49-F238E27FC236}">
                <a16:creationId xmlns:a16="http://schemas.microsoft.com/office/drawing/2014/main" id="{C9EC8CE3-E54B-4746-A503-6A36203C30AA}"/>
              </a:ext>
            </a:extLst>
          </p:cNvPr>
          <p:cNvSpPr txBox="1"/>
          <p:nvPr/>
        </p:nvSpPr>
        <p:spPr>
          <a:xfrm>
            <a:off x="307975" y="3025402"/>
            <a:ext cx="55399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全体</a:t>
            </a:r>
            <a:r>
              <a:rPr kumimoji="0" lang="en-US" altLang="ja-JP"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27" name="テキスト ボックス 26">
            <a:extLst>
              <a:ext uri="{FF2B5EF4-FFF2-40B4-BE49-F238E27FC236}">
                <a16:creationId xmlns:a16="http://schemas.microsoft.com/office/drawing/2014/main" id="{C81DA1FA-4E09-47D1-B1EE-47C0EEEB67FF}"/>
              </a:ext>
            </a:extLst>
          </p:cNvPr>
          <p:cNvSpPr txBox="1"/>
          <p:nvPr/>
        </p:nvSpPr>
        <p:spPr>
          <a:xfrm>
            <a:off x="337991" y="4927246"/>
            <a:ext cx="78322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来場あり</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28" name="テキスト ボックス 27">
            <a:extLst>
              <a:ext uri="{FF2B5EF4-FFF2-40B4-BE49-F238E27FC236}">
                <a16:creationId xmlns:a16="http://schemas.microsoft.com/office/drawing/2014/main" id="{D5233437-2D69-4D7F-9A1F-31A2DF267EBF}"/>
              </a:ext>
            </a:extLst>
          </p:cNvPr>
          <p:cNvSpPr txBox="1"/>
          <p:nvPr/>
        </p:nvSpPr>
        <p:spPr>
          <a:xfrm>
            <a:off x="2189972" y="4921860"/>
            <a:ext cx="78002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来場なし</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graphicFrame>
        <p:nvGraphicFramePr>
          <p:cNvPr id="30" name="グラフ 29">
            <a:extLst>
              <a:ext uri="{FF2B5EF4-FFF2-40B4-BE49-F238E27FC236}">
                <a16:creationId xmlns:a16="http://schemas.microsoft.com/office/drawing/2014/main" id="{5CFF0D3E-CD91-41C7-B1D3-244670DC3CE2}"/>
              </a:ext>
            </a:extLst>
          </p:cNvPr>
          <p:cNvGraphicFramePr>
            <a:graphicFrameLocks/>
          </p:cNvGraphicFramePr>
          <p:nvPr>
            <p:extLst>
              <p:ext uri="{D42A27DB-BD31-4B8C-83A1-F6EECF244321}">
                <p14:modId xmlns:p14="http://schemas.microsoft.com/office/powerpoint/2010/main" val="3053302091"/>
              </p:ext>
            </p:extLst>
          </p:nvPr>
        </p:nvGraphicFramePr>
        <p:xfrm>
          <a:off x="-236041" y="4998425"/>
          <a:ext cx="2726918" cy="17659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グラフ 33">
            <a:extLst>
              <a:ext uri="{FF2B5EF4-FFF2-40B4-BE49-F238E27FC236}">
                <a16:creationId xmlns:a16="http://schemas.microsoft.com/office/drawing/2014/main" id="{EB34BA18-4AEB-4A09-B098-3DF550B29FEB}"/>
              </a:ext>
            </a:extLst>
          </p:cNvPr>
          <p:cNvGraphicFramePr>
            <a:graphicFrameLocks/>
          </p:cNvGraphicFramePr>
          <p:nvPr>
            <p:extLst>
              <p:ext uri="{D42A27DB-BD31-4B8C-83A1-F6EECF244321}">
                <p14:modId xmlns:p14="http://schemas.microsoft.com/office/powerpoint/2010/main" val="3699152785"/>
              </p:ext>
            </p:extLst>
          </p:nvPr>
        </p:nvGraphicFramePr>
        <p:xfrm>
          <a:off x="1696911" y="4998425"/>
          <a:ext cx="2182245" cy="1798279"/>
        </p:xfrm>
        <a:graphic>
          <a:graphicData uri="http://schemas.openxmlformats.org/drawingml/2006/chart">
            <c:chart xmlns:c="http://schemas.openxmlformats.org/drawingml/2006/chart" xmlns:r="http://schemas.openxmlformats.org/officeDocument/2006/relationships" r:id="rId6"/>
          </a:graphicData>
        </a:graphic>
      </p:graphicFrame>
      <p:sp>
        <p:nvSpPr>
          <p:cNvPr id="35" name="部分円 34">
            <a:extLst>
              <a:ext uri="{FF2B5EF4-FFF2-40B4-BE49-F238E27FC236}">
                <a16:creationId xmlns:a16="http://schemas.microsoft.com/office/drawing/2014/main" id="{D70FEAAA-E450-43EB-8CC3-6B151CEC5A3A}"/>
              </a:ext>
            </a:extLst>
          </p:cNvPr>
          <p:cNvSpPr/>
          <p:nvPr/>
        </p:nvSpPr>
        <p:spPr>
          <a:xfrm>
            <a:off x="492442" y="5265677"/>
            <a:ext cx="1263393" cy="1224000"/>
          </a:xfrm>
          <a:prstGeom prst="pie">
            <a:avLst>
              <a:gd name="adj1" fmla="val 16261908"/>
              <a:gd name="adj2" fmla="val 10766007"/>
            </a:avLst>
          </a:prstGeom>
          <a:noFill/>
          <a:ln w="28575" cap="flat">
            <a:solidFill>
              <a:schemeClr val="tx1"/>
            </a:solidFill>
            <a:prstDash val="sysDash"/>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cxnSp>
        <p:nvCxnSpPr>
          <p:cNvPr id="36" name="直線コネクタ 35">
            <a:extLst>
              <a:ext uri="{FF2B5EF4-FFF2-40B4-BE49-F238E27FC236}">
                <a16:creationId xmlns:a16="http://schemas.microsoft.com/office/drawing/2014/main" id="{F7C1D5A6-DAB7-4FED-9F89-C4C760E46C6D}"/>
              </a:ext>
            </a:extLst>
          </p:cNvPr>
          <p:cNvCxnSpPr>
            <a:cxnSpLocks/>
          </p:cNvCxnSpPr>
          <p:nvPr/>
        </p:nvCxnSpPr>
        <p:spPr>
          <a:xfrm flipH="1">
            <a:off x="1509861" y="5304752"/>
            <a:ext cx="100297" cy="152917"/>
          </a:xfrm>
          <a:prstGeom prst="line">
            <a:avLst/>
          </a:prstGeom>
          <a:noFill/>
          <a:ln w="12700" cap="flat">
            <a:solidFill>
              <a:schemeClr val="tx1"/>
            </a:solidFill>
            <a:prstDash val="dash"/>
            <a:miter lim="800000"/>
          </a:ln>
          <a:effectLst/>
          <a:sp3d/>
        </p:spPr>
        <p:style>
          <a:lnRef idx="0">
            <a:scrgbClr r="0" g="0" b="0"/>
          </a:lnRef>
          <a:fillRef idx="0">
            <a:scrgbClr r="0" g="0" b="0"/>
          </a:fillRef>
          <a:effectRef idx="0">
            <a:scrgbClr r="0" g="0" b="0"/>
          </a:effectRef>
          <a:fontRef idx="none"/>
        </p:style>
      </p:cxnSp>
      <p:sp>
        <p:nvSpPr>
          <p:cNvPr id="41" name="四角形: 角を丸くする 40">
            <a:extLst>
              <a:ext uri="{FF2B5EF4-FFF2-40B4-BE49-F238E27FC236}">
                <a16:creationId xmlns:a16="http://schemas.microsoft.com/office/drawing/2014/main" id="{D7F2DBA4-4414-423D-9F96-642EB2194913}"/>
              </a:ext>
            </a:extLst>
          </p:cNvPr>
          <p:cNvSpPr/>
          <p:nvPr/>
        </p:nvSpPr>
        <p:spPr>
          <a:xfrm>
            <a:off x="4314784" y="4887214"/>
            <a:ext cx="3572205" cy="1753824"/>
          </a:xfrm>
          <a:prstGeom prst="roundRect">
            <a:avLst>
              <a:gd name="adj" fmla="val 5748"/>
            </a:avLst>
          </a:prstGeom>
          <a:solidFill>
            <a:schemeClr val="bg1">
              <a:lumMod val="95000"/>
            </a:schemeClr>
          </a:solidFill>
          <a:ln w="952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48" name="テキスト ボックス 47">
            <a:extLst>
              <a:ext uri="{FF2B5EF4-FFF2-40B4-BE49-F238E27FC236}">
                <a16:creationId xmlns:a16="http://schemas.microsoft.com/office/drawing/2014/main" id="{DC754EA5-EE9D-4046-A19E-D019FA48ACB5}"/>
              </a:ext>
            </a:extLst>
          </p:cNvPr>
          <p:cNvSpPr txBox="1"/>
          <p:nvPr/>
        </p:nvSpPr>
        <p:spPr>
          <a:xfrm>
            <a:off x="4361375" y="4901261"/>
            <a:ext cx="78322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来場あり</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49" name="テキスト ボックス 48">
            <a:extLst>
              <a:ext uri="{FF2B5EF4-FFF2-40B4-BE49-F238E27FC236}">
                <a16:creationId xmlns:a16="http://schemas.microsoft.com/office/drawing/2014/main" id="{930E9DFF-D470-4C0C-A701-FDD04F0DAB42}"/>
              </a:ext>
            </a:extLst>
          </p:cNvPr>
          <p:cNvSpPr txBox="1"/>
          <p:nvPr/>
        </p:nvSpPr>
        <p:spPr>
          <a:xfrm>
            <a:off x="6213356" y="4895875"/>
            <a:ext cx="78002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来場なし</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graphicFrame>
        <p:nvGraphicFramePr>
          <p:cNvPr id="50" name="グラフ 49">
            <a:extLst>
              <a:ext uri="{FF2B5EF4-FFF2-40B4-BE49-F238E27FC236}">
                <a16:creationId xmlns:a16="http://schemas.microsoft.com/office/drawing/2014/main" id="{4194E767-3057-43D5-A987-8EE5890737F4}"/>
              </a:ext>
            </a:extLst>
          </p:cNvPr>
          <p:cNvGraphicFramePr>
            <a:graphicFrameLocks/>
          </p:cNvGraphicFramePr>
          <p:nvPr>
            <p:extLst>
              <p:ext uri="{D42A27DB-BD31-4B8C-83A1-F6EECF244321}">
                <p14:modId xmlns:p14="http://schemas.microsoft.com/office/powerpoint/2010/main" val="2191896154"/>
              </p:ext>
            </p:extLst>
          </p:nvPr>
        </p:nvGraphicFramePr>
        <p:xfrm>
          <a:off x="5720295" y="4972440"/>
          <a:ext cx="2182245" cy="1798279"/>
        </p:xfrm>
        <a:graphic>
          <a:graphicData uri="http://schemas.openxmlformats.org/drawingml/2006/chart">
            <c:chart xmlns:c="http://schemas.openxmlformats.org/drawingml/2006/chart" xmlns:r="http://schemas.openxmlformats.org/officeDocument/2006/relationships" r:id="rId7"/>
          </a:graphicData>
        </a:graphic>
      </p:graphicFrame>
      <p:sp>
        <p:nvSpPr>
          <p:cNvPr id="53" name="テキスト ボックス 20">
            <a:extLst>
              <a:ext uri="{FF2B5EF4-FFF2-40B4-BE49-F238E27FC236}">
                <a16:creationId xmlns:a16="http://schemas.microsoft.com/office/drawing/2014/main" id="{FFA9868B-93CD-4C61-B651-48F9D4532454}"/>
              </a:ext>
            </a:extLst>
          </p:cNvPr>
          <p:cNvSpPr txBox="1"/>
          <p:nvPr/>
        </p:nvSpPr>
        <p:spPr>
          <a:xfrm>
            <a:off x="5530492" y="5067636"/>
            <a:ext cx="60208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non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altLang="ja-JP" b="1" u="sng" dirty="0">
                <a:solidFill>
                  <a:srgbClr val="FF0000"/>
                </a:solidFill>
                <a:latin typeface="BIZ UDPゴシック" panose="020B0400000000000000" pitchFamily="50" charset="-128"/>
                <a:ea typeface="BIZ UDPゴシック" panose="020B0400000000000000" pitchFamily="50" charset="-128"/>
                <a:sym typeface="Calibri"/>
              </a:rPr>
              <a:t>84.8</a:t>
            </a:r>
            <a:r>
              <a:rPr lang="ja-JP" altLang="en-US" b="1" u="sng" dirty="0">
                <a:solidFill>
                  <a:srgbClr val="FF0000"/>
                </a:solidFill>
                <a:latin typeface="BIZ UDPゴシック" panose="020B0400000000000000" pitchFamily="50" charset="-128"/>
                <a:ea typeface="BIZ UDPゴシック" panose="020B0400000000000000" pitchFamily="50" charset="-128"/>
                <a:sym typeface="Calibri"/>
              </a:rPr>
              <a:t>％</a:t>
            </a:r>
            <a:endParaRPr kumimoji="0" lang="ja-JP" altLang="en-US"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endParaRPr>
          </a:p>
        </p:txBody>
      </p:sp>
      <p:graphicFrame>
        <p:nvGraphicFramePr>
          <p:cNvPr id="56" name="グラフ 55">
            <a:extLst>
              <a:ext uri="{FF2B5EF4-FFF2-40B4-BE49-F238E27FC236}">
                <a16:creationId xmlns:a16="http://schemas.microsoft.com/office/drawing/2014/main" id="{AE681AEE-E252-49A4-AC9D-788FEBB5D66D}"/>
              </a:ext>
            </a:extLst>
          </p:cNvPr>
          <p:cNvGraphicFramePr>
            <a:graphicFrameLocks/>
          </p:cNvGraphicFramePr>
          <p:nvPr>
            <p:extLst>
              <p:ext uri="{D42A27DB-BD31-4B8C-83A1-F6EECF244321}">
                <p14:modId xmlns:p14="http://schemas.microsoft.com/office/powerpoint/2010/main" val="1424610297"/>
              </p:ext>
            </p:extLst>
          </p:nvPr>
        </p:nvGraphicFramePr>
        <p:xfrm>
          <a:off x="4089835" y="5035504"/>
          <a:ext cx="2201612" cy="175450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7" name="グラフ 56">
            <a:extLst>
              <a:ext uri="{FF2B5EF4-FFF2-40B4-BE49-F238E27FC236}">
                <a16:creationId xmlns:a16="http://schemas.microsoft.com/office/drawing/2014/main" id="{EE66D77D-70C0-42B0-B86E-C1D9BB4FF44C}"/>
              </a:ext>
            </a:extLst>
          </p:cNvPr>
          <p:cNvGraphicFramePr>
            <a:graphicFrameLocks/>
          </p:cNvGraphicFramePr>
          <p:nvPr>
            <p:extLst>
              <p:ext uri="{D42A27DB-BD31-4B8C-83A1-F6EECF244321}">
                <p14:modId xmlns:p14="http://schemas.microsoft.com/office/powerpoint/2010/main" val="2299226632"/>
              </p:ext>
            </p:extLst>
          </p:nvPr>
        </p:nvGraphicFramePr>
        <p:xfrm>
          <a:off x="5720295" y="5108842"/>
          <a:ext cx="2266790" cy="1532196"/>
        </p:xfrm>
        <a:graphic>
          <a:graphicData uri="http://schemas.openxmlformats.org/drawingml/2006/chart">
            <c:chart xmlns:c="http://schemas.openxmlformats.org/drawingml/2006/chart" xmlns:r="http://schemas.openxmlformats.org/officeDocument/2006/relationships" r:id="rId9"/>
          </a:graphicData>
        </a:graphic>
      </p:graphicFrame>
      <p:sp>
        <p:nvSpPr>
          <p:cNvPr id="59" name="部分円 58">
            <a:extLst>
              <a:ext uri="{FF2B5EF4-FFF2-40B4-BE49-F238E27FC236}">
                <a16:creationId xmlns:a16="http://schemas.microsoft.com/office/drawing/2014/main" id="{064F20D0-FC49-47B5-90AF-3260A171B9C9}"/>
              </a:ext>
            </a:extLst>
          </p:cNvPr>
          <p:cNvSpPr/>
          <p:nvPr/>
        </p:nvSpPr>
        <p:spPr>
          <a:xfrm>
            <a:off x="6271793" y="5259715"/>
            <a:ext cx="1224000" cy="1260000"/>
          </a:xfrm>
          <a:prstGeom prst="pie">
            <a:avLst>
              <a:gd name="adj1" fmla="val 16261908"/>
              <a:gd name="adj2" fmla="val 6468115"/>
            </a:avLst>
          </a:prstGeom>
          <a:noFill/>
          <a:ln w="28575" cap="flat">
            <a:solidFill>
              <a:schemeClr val="tx1"/>
            </a:solidFill>
            <a:prstDash val="sysDash"/>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60" name="テキスト ボックス 59">
            <a:extLst>
              <a:ext uri="{FF2B5EF4-FFF2-40B4-BE49-F238E27FC236}">
                <a16:creationId xmlns:a16="http://schemas.microsoft.com/office/drawing/2014/main" id="{71961CFA-09CD-4D7A-834D-E74780E09425}"/>
              </a:ext>
            </a:extLst>
          </p:cNvPr>
          <p:cNvSpPr txBox="1"/>
          <p:nvPr/>
        </p:nvSpPr>
        <p:spPr>
          <a:xfrm>
            <a:off x="4295566" y="3016907"/>
            <a:ext cx="55399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全体</a:t>
            </a:r>
            <a:r>
              <a:rPr kumimoji="0" lang="en-US" altLang="ja-JP"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11" name="テキスト ボックス 10">
            <a:extLst>
              <a:ext uri="{FF2B5EF4-FFF2-40B4-BE49-F238E27FC236}">
                <a16:creationId xmlns:a16="http://schemas.microsoft.com/office/drawing/2014/main" id="{B89A10E4-1D3F-41D1-A41C-3E89AC7561F3}"/>
              </a:ext>
            </a:extLst>
          </p:cNvPr>
          <p:cNvSpPr txBox="1"/>
          <p:nvPr/>
        </p:nvSpPr>
        <p:spPr>
          <a:xfrm>
            <a:off x="11306454" y="2850440"/>
            <a:ext cx="606895"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回答数</a:t>
            </a:r>
            <a:r>
              <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p>
        </p:txBody>
      </p:sp>
      <p:sp>
        <p:nvSpPr>
          <p:cNvPr id="43" name="テキスト ボックス 42">
            <a:extLst>
              <a:ext uri="{FF2B5EF4-FFF2-40B4-BE49-F238E27FC236}">
                <a16:creationId xmlns:a16="http://schemas.microsoft.com/office/drawing/2014/main" id="{F0A6EDE8-4886-46B8-8642-52E93C9D758F}"/>
              </a:ext>
            </a:extLst>
          </p:cNvPr>
          <p:cNvSpPr txBox="1"/>
          <p:nvPr/>
        </p:nvSpPr>
        <p:spPr>
          <a:xfrm>
            <a:off x="0" y="0"/>
            <a:ext cx="12192000" cy="523220"/>
          </a:xfrm>
          <a:prstGeom prst="rect">
            <a:avLst/>
          </a:prstGeom>
          <a:solidFill>
            <a:schemeClr val="accent5">
              <a:lumMod val="50000"/>
            </a:schemeClr>
          </a:solidFill>
        </p:spPr>
        <p:txBody>
          <a:bodyPr wrap="square" rtlCol="0" anchor="ctr" anchorCtr="0">
            <a:spAutoFit/>
          </a:bodyPr>
          <a:lstStyle/>
          <a:p>
            <a:pPr algn="ctr"/>
            <a:r>
              <a:rPr lang="ja-JP" altLang="en-US" sz="2800" b="1" dirty="0">
                <a:solidFill>
                  <a:schemeClr val="bg1"/>
                </a:solidFill>
                <a:latin typeface="BIZ UDPゴシック" panose="020B0400000000000000" pitchFamily="50" charset="-128"/>
                <a:ea typeface="BIZ UDPゴシック" panose="020B0400000000000000" pitchFamily="50" charset="-128"/>
              </a:rPr>
              <a:t>アンケート結果② ～万博に対する印象～</a:t>
            </a:r>
          </a:p>
        </p:txBody>
      </p:sp>
      <p:sp>
        <p:nvSpPr>
          <p:cNvPr id="45" name="正方形/長方形 44">
            <a:extLst>
              <a:ext uri="{FF2B5EF4-FFF2-40B4-BE49-F238E27FC236}">
                <a16:creationId xmlns:a16="http://schemas.microsoft.com/office/drawing/2014/main" id="{95455A81-5C18-43CE-8C61-F6A5D2E1FE4B}"/>
              </a:ext>
            </a:extLst>
          </p:cNvPr>
          <p:cNvSpPr/>
          <p:nvPr/>
        </p:nvSpPr>
        <p:spPr>
          <a:xfrm>
            <a:off x="349803" y="1497228"/>
            <a:ext cx="3456000" cy="1340161"/>
          </a:xfrm>
          <a:prstGeom prst="rect">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2000" tIns="36000" rIns="72000" bIns="72000" numCol="1" spcCol="38100" rtlCol="0" anchor="ctr">
            <a:spAutoFit/>
          </a:bodyPr>
          <a:lstStyle/>
          <a:p>
            <a:pPr marL="0" marR="0" indent="0" algn="l" defTabSz="914400" rtl="0" fontAlgn="auto" latinLnBrk="0" hangingPunct="0">
              <a:lnSpc>
                <a:spcPct val="100000"/>
              </a:lnSpc>
              <a:spcBef>
                <a:spcPts val="600"/>
              </a:spcBef>
              <a:spcAft>
                <a:spcPts val="0"/>
              </a:spcAft>
              <a:buClrTx/>
              <a:buSzTx/>
              <a:buFontTx/>
              <a:buNone/>
              <a:tabLst/>
            </a:pPr>
            <a:r>
              <a:rPr lang="ja-JP" altLang="en-US" sz="1400" b="1" dirty="0">
                <a:latin typeface="BIZ UDPゴシック" panose="020B0400000000000000" pitchFamily="50" charset="-128"/>
                <a:ea typeface="BIZ UDPゴシック" panose="020B0400000000000000" pitchFamily="50" charset="-128"/>
              </a:rPr>
              <a:t>・</a:t>
            </a:r>
            <a:r>
              <a:rPr lang="ja-JP" altLang="en-US" sz="1400" b="1" dirty="0">
                <a:solidFill>
                  <a:srgbClr val="FF0000"/>
                </a:solidFill>
                <a:latin typeface="BIZ UDPゴシック" panose="020B0400000000000000" pitchFamily="50" charset="-128"/>
                <a:ea typeface="BIZ UDPゴシック" panose="020B0400000000000000" pitchFamily="50" charset="-128"/>
              </a:rPr>
              <a:t>開幕前</a:t>
            </a:r>
            <a:r>
              <a:rPr lang="ja-JP" altLang="en-US" sz="1400" b="1" dirty="0">
                <a:latin typeface="BIZ UDPゴシック" panose="020B0400000000000000" pitchFamily="50" charset="-128"/>
                <a:ea typeface="BIZ UDPゴシック" panose="020B0400000000000000" pitchFamily="50" charset="-128"/>
              </a:rPr>
              <a:t>、過半数を超える</a:t>
            </a:r>
            <a:r>
              <a:rPr lang="en-US" altLang="ja-JP" sz="1400" b="1" dirty="0">
                <a:solidFill>
                  <a:srgbClr val="FF0000"/>
                </a:solidFill>
                <a:latin typeface="BIZ UDPゴシック" panose="020B0400000000000000" pitchFamily="50" charset="-128"/>
                <a:ea typeface="BIZ UDPゴシック" panose="020B0400000000000000" pitchFamily="50" charset="-128"/>
              </a:rPr>
              <a:t>58.0</a:t>
            </a:r>
            <a:r>
              <a:rPr lang="ja-JP" altLang="en-US" sz="1400" b="1" dirty="0">
                <a:solidFill>
                  <a:srgbClr val="FF0000"/>
                </a:solidFill>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が、</a:t>
            </a:r>
            <a:br>
              <a:rPr lang="en-US" altLang="ja-JP" sz="1400" b="1" dirty="0">
                <a:latin typeface="BIZ UDPゴシック" panose="020B0400000000000000" pitchFamily="50" charset="-128"/>
                <a:ea typeface="BIZ UDPゴシック" panose="020B0400000000000000" pitchFamily="50" charset="-128"/>
              </a:rPr>
            </a:br>
            <a:r>
              <a:rPr lang="en-US" altLang="ja-JP" sz="1400" b="1" dirty="0">
                <a:latin typeface="BIZ UDPゴシック" panose="020B0400000000000000" pitchFamily="50" charset="-128"/>
                <a:ea typeface="BIZ UDPゴシック" panose="020B0400000000000000" pitchFamily="50" charset="-128"/>
              </a:rPr>
              <a:t> </a:t>
            </a:r>
            <a:r>
              <a:rPr lang="ja-JP" altLang="en-US" sz="1400" b="1" dirty="0">
                <a:solidFill>
                  <a:srgbClr val="FF0000"/>
                </a:solidFill>
                <a:latin typeface="BIZ UDPゴシック" panose="020B0400000000000000" pitchFamily="50" charset="-128"/>
                <a:ea typeface="BIZ UDPゴシック" panose="020B0400000000000000" pitchFamily="50" charset="-128"/>
              </a:rPr>
              <a:t>良い印象</a:t>
            </a:r>
            <a:r>
              <a:rPr lang="ja-JP" altLang="en-US" sz="1400" b="1" dirty="0">
                <a:latin typeface="BIZ UDPゴシック" panose="020B0400000000000000" pitchFamily="50" charset="-128"/>
                <a:ea typeface="BIZ UDPゴシック" panose="020B0400000000000000" pitchFamily="50" charset="-128"/>
              </a:rPr>
              <a:t>を持っていた。</a:t>
            </a:r>
            <a:endParaRPr lang="en-US" altLang="ja-JP" sz="1400" b="1" dirty="0">
              <a:latin typeface="BIZ UDPゴシック" panose="020B0400000000000000" pitchFamily="50" charset="-128"/>
              <a:ea typeface="BIZ UDPゴシック" panose="020B0400000000000000" pitchFamily="50" charset="-128"/>
            </a:endParaRPr>
          </a:p>
          <a:p>
            <a:pPr marL="0" marR="0" indent="0" algn="l" defTabSz="914400" rtl="0" fontAlgn="auto" latinLnBrk="0" hangingPunct="0">
              <a:lnSpc>
                <a:spcPct val="100000"/>
              </a:lnSpc>
              <a:spcBef>
                <a:spcPts val="600"/>
              </a:spcBef>
              <a:spcAft>
                <a:spcPts val="0"/>
              </a:spcAft>
              <a:buClrTx/>
              <a:buSzTx/>
              <a:buFontTx/>
              <a:buNone/>
              <a:tabLst/>
            </a:pPr>
            <a:r>
              <a:rPr lang="ja-JP" altLang="en-US" sz="1400" b="1" dirty="0">
                <a:latin typeface="BIZ UDPゴシック" panose="020B0400000000000000" pitchFamily="50" charset="-128"/>
                <a:ea typeface="BIZ UDPゴシック" panose="020B0400000000000000" pitchFamily="50" charset="-128"/>
              </a:rPr>
              <a:t>　なお、</a:t>
            </a:r>
            <a:r>
              <a:rPr kumimoji="0" lang="ja-JP" altLang="en-US" sz="14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cs typeface="Calibri"/>
                <a:sym typeface="Calibri"/>
              </a:rPr>
              <a:t>来場有無別では、</a:t>
            </a:r>
            <a:br>
              <a:rPr kumimoji="0" lang="en-US" altLang="ja-JP" sz="14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cs typeface="Calibri"/>
                <a:sym typeface="Calibri"/>
              </a:rPr>
            </a:br>
            <a:r>
              <a:rPr kumimoji="0" lang="en-US" altLang="ja-JP" sz="14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cs typeface="Calibri"/>
                <a:sym typeface="Calibri"/>
              </a:rPr>
              <a:t>  </a:t>
            </a:r>
            <a:r>
              <a:rPr kumimoji="0" lang="ja-JP" altLang="en-US" sz="14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cs typeface="Calibri"/>
                <a:sym typeface="Calibri"/>
              </a:rPr>
              <a:t>「来場した方</a:t>
            </a:r>
            <a:r>
              <a:rPr lang="ja-JP" altLang="en-US" sz="1400" b="1" dirty="0">
                <a:latin typeface="BIZ UDPゴシック" panose="020B0400000000000000" pitchFamily="50" charset="-128"/>
                <a:ea typeface="BIZ UDPゴシック" panose="020B0400000000000000" pitchFamily="50" charset="-128"/>
              </a:rPr>
              <a:t>」は</a:t>
            </a:r>
            <a:r>
              <a:rPr lang="en-US" altLang="ja-JP" sz="1400" b="1" dirty="0">
                <a:latin typeface="BIZ UDPゴシック" panose="020B0400000000000000" pitchFamily="50" charset="-128"/>
                <a:ea typeface="BIZ UDPゴシック" panose="020B0400000000000000" pitchFamily="50" charset="-128"/>
              </a:rPr>
              <a:t>75.1</a:t>
            </a:r>
            <a:r>
              <a:rPr lang="ja-JP" altLang="en-US" sz="1400" b="1" dirty="0">
                <a:latin typeface="BIZ UDPゴシック" panose="020B0400000000000000" pitchFamily="50" charset="-128"/>
                <a:ea typeface="BIZ UDPゴシック" panose="020B0400000000000000" pitchFamily="50" charset="-128"/>
              </a:rPr>
              <a:t>％、</a:t>
            </a:r>
            <a:br>
              <a:rPr lang="en-US" altLang="ja-JP" sz="1400" b="1" dirty="0">
                <a:latin typeface="BIZ UDPゴシック" panose="020B0400000000000000" pitchFamily="50" charset="-128"/>
                <a:ea typeface="BIZ UDPゴシック" panose="020B0400000000000000" pitchFamily="50" charset="-128"/>
              </a:rPr>
            </a:br>
            <a:r>
              <a:rPr lang="en-US" altLang="ja-JP" sz="1400" b="1"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a:t>
            </a:r>
            <a:r>
              <a:rPr kumimoji="0" lang="ja-JP" altLang="en-US" sz="14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cs typeface="Calibri"/>
                <a:sym typeface="Calibri"/>
              </a:rPr>
              <a:t>来場しなかった方」は</a:t>
            </a:r>
            <a:r>
              <a:rPr kumimoji="0" lang="en-US" altLang="ja-JP" sz="14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cs typeface="Calibri"/>
                <a:sym typeface="Calibri"/>
              </a:rPr>
              <a:t>46.2</a:t>
            </a:r>
            <a:r>
              <a:rPr kumimoji="0" lang="ja-JP" altLang="en-US" sz="14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cs typeface="Calibri"/>
                <a:sym typeface="Calibri"/>
              </a:rPr>
              <a:t>％</a:t>
            </a:r>
            <a:endParaRPr kumimoji="0" lang="ja-JP" altLang="en-US" sz="1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46" name="正方形/長方形 45">
            <a:extLst>
              <a:ext uri="{FF2B5EF4-FFF2-40B4-BE49-F238E27FC236}">
                <a16:creationId xmlns:a16="http://schemas.microsoft.com/office/drawing/2014/main" id="{6A559A3A-C6E8-429D-AE65-4FE2308E68AC}"/>
              </a:ext>
            </a:extLst>
          </p:cNvPr>
          <p:cNvSpPr/>
          <p:nvPr/>
        </p:nvSpPr>
        <p:spPr>
          <a:xfrm>
            <a:off x="4289333" y="1502398"/>
            <a:ext cx="3577436" cy="1340161"/>
          </a:xfrm>
          <a:prstGeom prst="rect">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2000" tIns="36000" rIns="72000" bIns="72000" numCol="1" spcCol="38100" rtlCol="0" anchor="ctr">
            <a:spAutoFit/>
          </a:bodyPr>
          <a:lstStyle/>
          <a:p>
            <a:pPr marL="0" marR="0" indent="0" algn="l" defTabSz="914400" rtl="0" fontAlgn="auto" latinLnBrk="0" hangingPunct="0">
              <a:lnSpc>
                <a:spcPct val="100000"/>
              </a:lnSpc>
              <a:spcBef>
                <a:spcPts val="600"/>
              </a:spcBef>
              <a:spcAft>
                <a:spcPts val="0"/>
              </a:spcAft>
              <a:buClrTx/>
              <a:buSzTx/>
              <a:buFontTx/>
              <a:buNone/>
              <a:tabLst/>
            </a:pPr>
            <a:r>
              <a:rPr lang="ja-JP" altLang="en-US" sz="1400" b="1" dirty="0">
                <a:latin typeface="BIZ UDPゴシック" panose="020B0400000000000000" pitchFamily="50" charset="-128"/>
                <a:ea typeface="BIZ UDPゴシック" panose="020B0400000000000000" pitchFamily="50" charset="-128"/>
              </a:rPr>
              <a:t>・</a:t>
            </a:r>
            <a:r>
              <a:rPr lang="ja-JP" altLang="en-US" sz="1400" b="1" dirty="0">
                <a:solidFill>
                  <a:srgbClr val="FF0000"/>
                </a:solidFill>
                <a:latin typeface="BIZ UDPゴシック" panose="020B0400000000000000" pitchFamily="50" charset="-128"/>
                <a:ea typeface="BIZ UDPゴシック" panose="020B0400000000000000" pitchFamily="50" charset="-128"/>
              </a:rPr>
              <a:t>閉幕後</a:t>
            </a:r>
            <a:r>
              <a:rPr lang="ja-JP" altLang="en-US" sz="1400" b="1" dirty="0">
                <a:latin typeface="BIZ UDPゴシック" panose="020B0400000000000000" pitchFamily="50" charset="-128"/>
                <a:ea typeface="BIZ UDPゴシック" panose="020B0400000000000000" pitchFamily="50" charset="-128"/>
              </a:rPr>
              <a:t>、</a:t>
            </a:r>
            <a:r>
              <a:rPr lang="en-US" altLang="ja-JP" sz="1400" b="1" dirty="0">
                <a:solidFill>
                  <a:srgbClr val="FF0000"/>
                </a:solidFill>
                <a:latin typeface="BIZ UDPゴシック" panose="020B0400000000000000" pitchFamily="50" charset="-128"/>
                <a:ea typeface="BIZ UDPゴシック" panose="020B0400000000000000" pitchFamily="50" charset="-128"/>
              </a:rPr>
              <a:t>67.0</a:t>
            </a:r>
            <a:r>
              <a:rPr lang="ja-JP" altLang="en-US" sz="1400" b="1" dirty="0">
                <a:solidFill>
                  <a:srgbClr val="FF0000"/>
                </a:solidFill>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が、</a:t>
            </a:r>
            <a:r>
              <a:rPr lang="ja-JP" altLang="en-US" sz="1400" b="1" dirty="0">
                <a:solidFill>
                  <a:srgbClr val="FF0000"/>
                </a:solidFill>
                <a:latin typeface="BIZ UDPゴシック" panose="020B0400000000000000" pitchFamily="50" charset="-128"/>
                <a:ea typeface="BIZ UDPゴシック" panose="020B0400000000000000" pitchFamily="50" charset="-128"/>
              </a:rPr>
              <a:t>良い印象</a:t>
            </a:r>
            <a:r>
              <a:rPr lang="ja-JP" altLang="en-US" sz="1400" b="1" dirty="0">
                <a:latin typeface="BIZ UDPゴシック" panose="020B0400000000000000" pitchFamily="50" charset="-128"/>
                <a:ea typeface="BIZ UDPゴシック" panose="020B0400000000000000" pitchFamily="50" charset="-128"/>
              </a:rPr>
              <a:t>を持って</a:t>
            </a:r>
            <a:br>
              <a:rPr lang="en-US" altLang="ja-JP" sz="1400" b="1" dirty="0">
                <a:latin typeface="BIZ UDPゴシック" panose="020B0400000000000000" pitchFamily="50" charset="-128"/>
                <a:ea typeface="BIZ UDPゴシック" panose="020B0400000000000000" pitchFamily="50" charset="-128"/>
              </a:rPr>
            </a:br>
            <a:r>
              <a:rPr lang="en-US" altLang="ja-JP" sz="1400" b="1"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おり、開幕前に比べ</a:t>
            </a:r>
            <a:r>
              <a:rPr lang="en-US" altLang="ja-JP" sz="1400" b="1" dirty="0">
                <a:solidFill>
                  <a:srgbClr val="FF0000"/>
                </a:solidFill>
                <a:latin typeface="BIZ UDPゴシック" panose="020B0400000000000000" pitchFamily="50" charset="-128"/>
                <a:ea typeface="BIZ UDPゴシック" panose="020B0400000000000000" pitchFamily="50" charset="-128"/>
              </a:rPr>
              <a:t>9.0</a:t>
            </a:r>
            <a:r>
              <a:rPr lang="ja-JP" altLang="en-US" sz="1400" b="1" dirty="0">
                <a:solidFill>
                  <a:srgbClr val="FF0000"/>
                </a:solidFill>
                <a:latin typeface="BIZ UDPゴシック" panose="020B0400000000000000" pitchFamily="50" charset="-128"/>
                <a:ea typeface="BIZ UDPゴシック" panose="020B0400000000000000" pitchFamily="50" charset="-128"/>
              </a:rPr>
              <a:t>ｐｔ高い</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a:p>
            <a:pPr marL="0" marR="0" indent="0" algn="l" defTabSz="914400" rtl="0" fontAlgn="auto" latinLnBrk="0" hangingPunct="0">
              <a:lnSpc>
                <a:spcPct val="100000"/>
              </a:lnSpc>
              <a:spcBef>
                <a:spcPts val="600"/>
              </a:spcBef>
              <a:spcAft>
                <a:spcPts val="0"/>
              </a:spcAft>
              <a:buClrTx/>
              <a:buSzTx/>
              <a:buFontTx/>
              <a:buNone/>
              <a:tabLst/>
            </a:pPr>
            <a:r>
              <a:rPr lang="ja-JP" altLang="en-US" sz="1400" b="1" dirty="0">
                <a:latin typeface="BIZ UDPゴシック" panose="020B0400000000000000" pitchFamily="50" charset="-128"/>
                <a:ea typeface="BIZ UDPゴシック" panose="020B0400000000000000" pitchFamily="50" charset="-128"/>
              </a:rPr>
              <a:t>　なお、</a:t>
            </a:r>
            <a:r>
              <a:rPr kumimoji="0" lang="ja-JP" altLang="en-US" sz="14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cs typeface="Calibri"/>
                <a:sym typeface="Calibri"/>
              </a:rPr>
              <a:t>来場有無別では、</a:t>
            </a:r>
            <a:br>
              <a:rPr kumimoji="0" lang="en-US" altLang="ja-JP" sz="14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cs typeface="Calibri"/>
                <a:sym typeface="Calibri"/>
              </a:rPr>
            </a:br>
            <a:r>
              <a:rPr kumimoji="0" lang="ja-JP" altLang="en-US" sz="14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cs typeface="Calibri"/>
                <a:sym typeface="Calibri"/>
              </a:rPr>
              <a:t>　「来場した方</a:t>
            </a:r>
            <a:r>
              <a:rPr lang="ja-JP" altLang="en-US" sz="1400" b="1" dirty="0">
                <a:latin typeface="BIZ UDPゴシック" panose="020B0400000000000000" pitchFamily="50" charset="-128"/>
                <a:ea typeface="BIZ UDPゴシック" panose="020B0400000000000000" pitchFamily="50" charset="-128"/>
              </a:rPr>
              <a:t>」は８４</a:t>
            </a:r>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８％（＋</a:t>
            </a:r>
            <a:r>
              <a:rPr lang="en-US" altLang="ja-JP" sz="1400" b="1" dirty="0">
                <a:latin typeface="BIZ UDPゴシック" panose="020B0400000000000000" pitchFamily="50" charset="-128"/>
                <a:ea typeface="BIZ UDPゴシック" panose="020B0400000000000000" pitchFamily="50" charset="-128"/>
              </a:rPr>
              <a:t>9.7pt</a:t>
            </a:r>
            <a:r>
              <a:rPr lang="ja-JP" altLang="en-US" sz="1400" b="1" dirty="0">
                <a:latin typeface="BIZ UDPゴシック" panose="020B0400000000000000" pitchFamily="50" charset="-128"/>
                <a:ea typeface="BIZ UDPゴシック" panose="020B0400000000000000" pitchFamily="50" charset="-128"/>
              </a:rPr>
              <a:t>）、</a:t>
            </a:r>
            <a:br>
              <a:rPr lang="en-US" altLang="ja-JP" sz="1400" b="1" dirty="0">
                <a:latin typeface="BIZ UDPゴシック" panose="020B0400000000000000" pitchFamily="50" charset="-128"/>
                <a:ea typeface="BIZ UDPゴシック" panose="020B0400000000000000" pitchFamily="50" charset="-128"/>
              </a:rPr>
            </a:br>
            <a:r>
              <a:rPr lang="ja-JP" altLang="en-US" sz="1400" b="1" dirty="0">
                <a:latin typeface="BIZ UDPゴシック" panose="020B0400000000000000" pitchFamily="50" charset="-128"/>
                <a:ea typeface="BIZ UDPゴシック" panose="020B0400000000000000" pitchFamily="50" charset="-128"/>
              </a:rPr>
              <a:t>　「</a:t>
            </a:r>
            <a:r>
              <a:rPr kumimoji="0" lang="ja-JP" altLang="en-US" sz="14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cs typeface="Calibri"/>
                <a:sym typeface="Calibri"/>
              </a:rPr>
              <a:t>来場しなかった方」は５４</a:t>
            </a:r>
            <a:r>
              <a:rPr kumimoji="0" lang="en-US" altLang="ja-JP" sz="14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cs typeface="Calibri"/>
                <a:sym typeface="Calibri"/>
              </a:rPr>
              <a:t>.</a:t>
            </a:r>
            <a:r>
              <a:rPr kumimoji="0" lang="ja-JP" altLang="en-US" sz="14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cs typeface="Calibri"/>
                <a:sym typeface="Calibri"/>
              </a:rPr>
              <a:t>６％（＋</a:t>
            </a:r>
            <a:r>
              <a:rPr kumimoji="0" lang="en-US" altLang="ja-JP" sz="14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cs typeface="Calibri"/>
                <a:sym typeface="Calibri"/>
              </a:rPr>
              <a:t>8.4pt</a:t>
            </a:r>
            <a:r>
              <a:rPr kumimoji="0" lang="ja-JP" altLang="en-US" sz="14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cs typeface="Calibri"/>
                <a:sym typeface="Calibri"/>
              </a:rPr>
              <a:t>）</a:t>
            </a:r>
            <a:endParaRPr kumimoji="0" lang="ja-JP" altLang="en-US" sz="1400" b="0" i="0" u="none" strike="noStrike" cap="none" spc="0" normalizeH="0" baseline="0" dirty="0">
              <a:ln>
                <a:noFill/>
              </a:ln>
              <a:solidFill>
                <a:srgbClr val="000000"/>
              </a:solidFill>
              <a:effectLst/>
              <a:uFillTx/>
              <a:latin typeface="Calibri"/>
              <a:ea typeface="Calibri"/>
              <a:cs typeface="Calibri"/>
              <a:sym typeface="Calibri"/>
            </a:endParaRPr>
          </a:p>
        </p:txBody>
      </p:sp>
      <p:cxnSp>
        <p:nvCxnSpPr>
          <p:cNvPr id="47" name="直線コネクタ 46">
            <a:extLst>
              <a:ext uri="{FF2B5EF4-FFF2-40B4-BE49-F238E27FC236}">
                <a16:creationId xmlns:a16="http://schemas.microsoft.com/office/drawing/2014/main" id="{31371B8D-54A2-4F42-A000-DC0CDB82FEE4}"/>
              </a:ext>
            </a:extLst>
          </p:cNvPr>
          <p:cNvCxnSpPr>
            <a:cxnSpLocks/>
          </p:cNvCxnSpPr>
          <p:nvPr/>
        </p:nvCxnSpPr>
        <p:spPr>
          <a:xfrm flipH="1">
            <a:off x="7310282" y="5318927"/>
            <a:ext cx="92001" cy="145840"/>
          </a:xfrm>
          <a:prstGeom prst="line">
            <a:avLst/>
          </a:prstGeom>
          <a:noFill/>
          <a:ln w="12700" cap="flat">
            <a:solidFill>
              <a:schemeClr val="tx1"/>
            </a:solidFill>
            <a:prstDash val="dash"/>
            <a:miter lim="800000"/>
          </a:ln>
          <a:effectLst/>
          <a:sp3d/>
        </p:spPr>
        <p:style>
          <a:lnRef idx="0">
            <a:scrgbClr r="0" g="0" b="0"/>
          </a:lnRef>
          <a:fillRef idx="0">
            <a:scrgbClr r="0" g="0" b="0"/>
          </a:fillRef>
          <a:effectRef idx="0">
            <a:scrgbClr r="0" g="0" b="0"/>
          </a:effectRef>
          <a:fontRef idx="none"/>
        </p:style>
      </p:cxnSp>
      <p:cxnSp>
        <p:nvCxnSpPr>
          <p:cNvPr id="51" name="直線コネクタ 50">
            <a:extLst>
              <a:ext uri="{FF2B5EF4-FFF2-40B4-BE49-F238E27FC236}">
                <a16:creationId xmlns:a16="http://schemas.microsoft.com/office/drawing/2014/main" id="{D173B76E-027D-4123-BF6B-665F1F91C7D6}"/>
              </a:ext>
            </a:extLst>
          </p:cNvPr>
          <p:cNvCxnSpPr>
            <a:cxnSpLocks/>
          </p:cNvCxnSpPr>
          <p:nvPr/>
        </p:nvCxnSpPr>
        <p:spPr>
          <a:xfrm flipH="1">
            <a:off x="5636944" y="5308290"/>
            <a:ext cx="92001" cy="145840"/>
          </a:xfrm>
          <a:prstGeom prst="line">
            <a:avLst/>
          </a:prstGeom>
          <a:noFill/>
          <a:ln w="12700" cap="flat">
            <a:solidFill>
              <a:schemeClr val="tx1"/>
            </a:solidFill>
            <a:prstDash val="dash"/>
            <a:miter lim="800000"/>
          </a:ln>
          <a:effectLst/>
          <a:sp3d/>
        </p:spPr>
        <p:style>
          <a:lnRef idx="0">
            <a:scrgbClr r="0" g="0" b="0"/>
          </a:lnRef>
          <a:fillRef idx="0">
            <a:scrgbClr r="0" g="0" b="0"/>
          </a:fillRef>
          <a:effectRef idx="0">
            <a:scrgbClr r="0" g="0" b="0"/>
          </a:effectRef>
          <a:fontRef idx="none"/>
        </p:style>
      </p:cxnSp>
      <p:sp>
        <p:nvSpPr>
          <p:cNvPr id="54" name="正方形/長方形 53">
            <a:extLst>
              <a:ext uri="{FF2B5EF4-FFF2-40B4-BE49-F238E27FC236}">
                <a16:creationId xmlns:a16="http://schemas.microsoft.com/office/drawing/2014/main" id="{C17EE902-6DC8-4F7F-AD82-41B0D2B7BAD3}"/>
              </a:ext>
            </a:extLst>
          </p:cNvPr>
          <p:cNvSpPr/>
          <p:nvPr/>
        </p:nvSpPr>
        <p:spPr>
          <a:xfrm>
            <a:off x="8243735" y="1523685"/>
            <a:ext cx="3598461" cy="1263217"/>
          </a:xfrm>
          <a:prstGeom prst="rect">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36000" rIns="72000" bIns="72000" numCol="1" spcCol="38100" rtlCol="0" anchor="ctr">
            <a:spAutoFit/>
          </a:bodyPr>
          <a:lstStyle/>
          <a:p>
            <a:pPr>
              <a:spcBef>
                <a:spcPts val="600"/>
              </a:spcBef>
            </a:pPr>
            <a:r>
              <a:rPr lang="ja-JP" altLang="en-US" sz="1400" b="1" dirty="0">
                <a:latin typeface="BIZ UDPゴシック" panose="020B0400000000000000" pitchFamily="50" charset="-128"/>
                <a:ea typeface="BIZ UDPゴシック" panose="020B0400000000000000" pitchFamily="50" charset="-128"/>
              </a:rPr>
              <a:t>・考え方の変化のきっかけは、</a:t>
            </a:r>
            <a:br>
              <a:rPr lang="en-US" altLang="ja-JP" sz="1400" b="1" dirty="0">
                <a:latin typeface="BIZ UDPゴシック" panose="020B0400000000000000" pitchFamily="50" charset="-128"/>
                <a:ea typeface="BIZ UDPゴシック" panose="020B0400000000000000" pitchFamily="50" charset="-128"/>
              </a:rPr>
            </a:br>
            <a:r>
              <a:rPr lang="ja-JP" altLang="en-US" sz="1400" b="1" dirty="0">
                <a:latin typeface="BIZ UDPゴシック" panose="020B0400000000000000" pitchFamily="50" charset="-128"/>
                <a:ea typeface="BIZ UDPゴシック" panose="020B0400000000000000" pitchFamily="50" charset="-128"/>
              </a:rPr>
              <a:t>　「来場した方」は、「</a:t>
            </a:r>
            <a:r>
              <a:rPr lang="ja-JP" altLang="en-US" sz="1400" b="1" dirty="0">
                <a:solidFill>
                  <a:srgbClr val="FF0000"/>
                </a:solidFill>
                <a:latin typeface="BIZ UDPゴシック" panose="020B0400000000000000" pitchFamily="50" charset="-128"/>
                <a:ea typeface="BIZ UDPゴシック" panose="020B0400000000000000" pitchFamily="50" charset="-128"/>
              </a:rPr>
              <a:t>実際に来場したこと</a:t>
            </a:r>
            <a:r>
              <a:rPr lang="ja-JP" altLang="en-US" sz="1400" b="1" dirty="0">
                <a:latin typeface="BIZ UDPゴシック" panose="020B0400000000000000" pitchFamily="50" charset="-128"/>
                <a:ea typeface="BIZ UDPゴシック" panose="020B0400000000000000" pitchFamily="50" charset="-128"/>
              </a:rPr>
              <a:t>」、</a:t>
            </a:r>
            <a:br>
              <a:rPr lang="en-US" altLang="ja-JP" sz="1400" b="1" dirty="0">
                <a:latin typeface="BIZ UDPゴシック" panose="020B0400000000000000" pitchFamily="50" charset="-128"/>
                <a:ea typeface="BIZ UDPゴシック" panose="020B0400000000000000" pitchFamily="50" charset="-128"/>
              </a:rPr>
            </a:br>
            <a:r>
              <a:rPr lang="ja-JP" altLang="en-US" sz="1400" b="1" dirty="0">
                <a:latin typeface="BIZ UDPゴシック" panose="020B0400000000000000" pitchFamily="50" charset="-128"/>
                <a:ea typeface="BIZ UDPゴシック" panose="020B0400000000000000" pitchFamily="50" charset="-128"/>
              </a:rPr>
              <a:t>　「来場しなかった方」は、「</a:t>
            </a:r>
            <a:r>
              <a:rPr lang="en-US" altLang="ja-JP" sz="1400" b="1" dirty="0">
                <a:solidFill>
                  <a:srgbClr val="FF0000"/>
                </a:solidFill>
                <a:latin typeface="BIZ UDPゴシック" panose="020B0400000000000000" pitchFamily="50" charset="-128"/>
                <a:ea typeface="BIZ UDPゴシック" panose="020B0400000000000000" pitchFamily="50" charset="-128"/>
              </a:rPr>
              <a:t>TV</a:t>
            </a:r>
            <a:r>
              <a:rPr lang="ja-JP" altLang="en-US" sz="1400" b="1" dirty="0">
                <a:solidFill>
                  <a:srgbClr val="FF0000"/>
                </a:solidFill>
                <a:latin typeface="BIZ UDPゴシック" panose="020B0400000000000000" pitchFamily="50" charset="-128"/>
                <a:ea typeface="BIZ UDPゴシック" panose="020B0400000000000000" pitchFamily="50" charset="-128"/>
              </a:rPr>
              <a:t>やラジオなど</a:t>
            </a:r>
            <a:br>
              <a:rPr lang="en-US" altLang="ja-JP" sz="1400" b="1" dirty="0">
                <a:solidFill>
                  <a:srgbClr val="FF0000"/>
                </a:solidFill>
                <a:latin typeface="BIZ UDPゴシック" panose="020B0400000000000000" pitchFamily="50" charset="-128"/>
                <a:ea typeface="BIZ UDPゴシック" panose="020B0400000000000000" pitchFamily="50" charset="-128"/>
              </a:rPr>
            </a:br>
            <a:r>
              <a:rPr lang="ja-JP" altLang="en-US" sz="1400" b="1" dirty="0">
                <a:solidFill>
                  <a:srgbClr val="FF0000"/>
                </a:solidFill>
                <a:latin typeface="BIZ UDPゴシック" panose="020B0400000000000000" pitchFamily="50" charset="-128"/>
                <a:ea typeface="BIZ UDPゴシック" panose="020B0400000000000000" pitchFamily="50" charset="-128"/>
              </a:rPr>
              <a:t>　のメディアからの情報</a:t>
            </a:r>
            <a:r>
              <a:rPr lang="ja-JP" altLang="en-US" sz="1400" b="1" dirty="0">
                <a:latin typeface="BIZ UDPゴシック" panose="020B0400000000000000" pitchFamily="50" charset="-128"/>
                <a:ea typeface="BIZ UDPゴシック" panose="020B0400000000000000" pitchFamily="50" charset="-128"/>
              </a:rPr>
              <a:t>」、「</a:t>
            </a:r>
            <a:r>
              <a:rPr lang="ja-JP" altLang="en-US" sz="1400" b="1" dirty="0">
                <a:solidFill>
                  <a:srgbClr val="FF0000"/>
                </a:solidFill>
                <a:latin typeface="BIZ UDPゴシック" panose="020B0400000000000000" pitchFamily="50" charset="-128"/>
                <a:ea typeface="BIZ UDPゴシック" panose="020B0400000000000000" pitchFamily="50" charset="-128"/>
              </a:rPr>
              <a:t>友人・知人などか</a:t>
            </a:r>
            <a:br>
              <a:rPr lang="en-US" altLang="ja-JP" sz="1400" b="1" dirty="0">
                <a:solidFill>
                  <a:srgbClr val="FF0000"/>
                </a:solidFill>
                <a:latin typeface="BIZ UDPゴシック" panose="020B0400000000000000" pitchFamily="50" charset="-128"/>
                <a:ea typeface="BIZ UDPゴシック" panose="020B0400000000000000" pitchFamily="50" charset="-128"/>
              </a:rPr>
            </a:br>
            <a:r>
              <a:rPr lang="ja-JP" altLang="en-US" sz="1400" b="1" dirty="0">
                <a:solidFill>
                  <a:srgbClr val="FF0000"/>
                </a:solidFill>
                <a:latin typeface="BIZ UDPゴシック" panose="020B0400000000000000" pitchFamily="50" charset="-128"/>
                <a:ea typeface="BIZ UDPゴシック" panose="020B0400000000000000" pitchFamily="50" charset="-128"/>
              </a:rPr>
              <a:t>　らの情報</a:t>
            </a:r>
            <a:r>
              <a:rPr lang="ja-JP" altLang="en-US" sz="1400" b="1" dirty="0">
                <a:latin typeface="BIZ UDPゴシック" panose="020B0400000000000000" pitchFamily="50" charset="-128"/>
                <a:ea typeface="BIZ UDPゴシック" panose="020B0400000000000000" pitchFamily="50" charset="-128"/>
              </a:rPr>
              <a:t>」の影響力が大きい。</a:t>
            </a:r>
            <a:endParaRPr lang="en-US" altLang="ja-JP" sz="1400" b="1" dirty="0">
              <a:latin typeface="BIZ UDPゴシック" panose="020B0400000000000000" pitchFamily="50" charset="-128"/>
              <a:ea typeface="BIZ UDPゴシック" panose="020B0400000000000000" pitchFamily="50" charset="-128"/>
            </a:endParaRPr>
          </a:p>
        </p:txBody>
      </p:sp>
      <p:graphicFrame>
        <p:nvGraphicFramePr>
          <p:cNvPr id="44" name="グラフ 43">
            <a:extLst>
              <a:ext uri="{FF2B5EF4-FFF2-40B4-BE49-F238E27FC236}">
                <a16:creationId xmlns:a16="http://schemas.microsoft.com/office/drawing/2014/main" id="{59F09628-5C0C-45F6-AC95-27C007629AB3}"/>
              </a:ext>
            </a:extLst>
          </p:cNvPr>
          <p:cNvGraphicFramePr>
            <a:graphicFrameLocks/>
          </p:cNvGraphicFramePr>
          <p:nvPr>
            <p:extLst>
              <p:ext uri="{D42A27DB-BD31-4B8C-83A1-F6EECF244321}">
                <p14:modId xmlns:p14="http://schemas.microsoft.com/office/powerpoint/2010/main" val="1253982634"/>
              </p:ext>
            </p:extLst>
          </p:nvPr>
        </p:nvGraphicFramePr>
        <p:xfrm>
          <a:off x="7363783" y="3033902"/>
          <a:ext cx="4649534" cy="187218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2" name="グラフ 51">
            <a:extLst>
              <a:ext uri="{FF2B5EF4-FFF2-40B4-BE49-F238E27FC236}">
                <a16:creationId xmlns:a16="http://schemas.microsoft.com/office/drawing/2014/main" id="{E512908B-9514-46E2-9AC6-E2A2A6FE4AB6}"/>
              </a:ext>
            </a:extLst>
          </p:cNvPr>
          <p:cNvGraphicFramePr>
            <a:graphicFrameLocks/>
          </p:cNvGraphicFramePr>
          <p:nvPr>
            <p:extLst>
              <p:ext uri="{D42A27DB-BD31-4B8C-83A1-F6EECF244321}">
                <p14:modId xmlns:p14="http://schemas.microsoft.com/office/powerpoint/2010/main" val="4119746972"/>
              </p:ext>
            </p:extLst>
          </p:nvPr>
        </p:nvGraphicFramePr>
        <p:xfrm>
          <a:off x="7363783" y="4871530"/>
          <a:ext cx="4649534" cy="1872189"/>
        </p:xfrm>
        <a:graphic>
          <a:graphicData uri="http://schemas.openxmlformats.org/drawingml/2006/chart">
            <c:chart xmlns:c="http://schemas.openxmlformats.org/drawingml/2006/chart" xmlns:r="http://schemas.openxmlformats.org/officeDocument/2006/relationships" r:id="rId11"/>
          </a:graphicData>
        </a:graphic>
      </p:graphicFrame>
      <p:sp>
        <p:nvSpPr>
          <p:cNvPr id="55" name="正方形/長方形 54">
            <a:extLst>
              <a:ext uri="{FF2B5EF4-FFF2-40B4-BE49-F238E27FC236}">
                <a16:creationId xmlns:a16="http://schemas.microsoft.com/office/drawing/2014/main" id="{198AE2A8-184A-4CD7-9F7F-CDD53312E78F}"/>
              </a:ext>
            </a:extLst>
          </p:cNvPr>
          <p:cNvSpPr/>
          <p:nvPr/>
        </p:nvSpPr>
        <p:spPr>
          <a:xfrm>
            <a:off x="8916470" y="5740830"/>
            <a:ext cx="1619964" cy="246219"/>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ja-JP" altLang="en-US" sz="1000" b="1" dirty="0">
                <a:solidFill>
                  <a:srgbClr val="FF0000"/>
                </a:solidFill>
                <a:latin typeface="BIZ UDPゴシック" panose="020B0400000000000000" pitchFamily="50" charset="-128"/>
                <a:ea typeface="BIZ UDPゴシック" panose="020B0400000000000000" pitchFamily="50" charset="-128"/>
              </a:rPr>
              <a:t>友人・知人などからの情報</a:t>
            </a:r>
            <a:endParaRPr lang="en-US" altLang="ja-JP" sz="1000" b="1" dirty="0">
              <a:solidFill>
                <a:srgbClr val="FF0000"/>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002FF242-2CB8-4FB6-A58D-BD8478EFFC8E}"/>
              </a:ext>
            </a:extLst>
          </p:cNvPr>
          <p:cNvSpPr txBox="1"/>
          <p:nvPr/>
        </p:nvSpPr>
        <p:spPr>
          <a:xfrm>
            <a:off x="8259804" y="2983883"/>
            <a:ext cx="78322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来場あり</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62" name="テキスト ボックス 61">
            <a:extLst>
              <a:ext uri="{FF2B5EF4-FFF2-40B4-BE49-F238E27FC236}">
                <a16:creationId xmlns:a16="http://schemas.microsoft.com/office/drawing/2014/main" id="{A6803D9A-2D24-4A99-98A9-A000093450FA}"/>
              </a:ext>
            </a:extLst>
          </p:cNvPr>
          <p:cNvSpPr txBox="1"/>
          <p:nvPr/>
        </p:nvSpPr>
        <p:spPr>
          <a:xfrm>
            <a:off x="8257396" y="4879841"/>
            <a:ext cx="78002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来場なし</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63" name="スライド番号プレースホルダー 3">
            <a:extLst>
              <a:ext uri="{FF2B5EF4-FFF2-40B4-BE49-F238E27FC236}">
                <a16:creationId xmlns:a16="http://schemas.microsoft.com/office/drawing/2014/main" id="{9E96C941-A5D7-43B4-B123-392C4753C8F2}"/>
              </a:ext>
            </a:extLst>
          </p:cNvPr>
          <p:cNvSpPr>
            <a:spLocks noGrp="1"/>
          </p:cNvSpPr>
          <p:nvPr>
            <p:ph type="sldNum" sz="quarter" idx="2"/>
          </p:nvPr>
        </p:nvSpPr>
        <p:spPr>
          <a:xfrm>
            <a:off x="11902097" y="6351802"/>
            <a:ext cx="209351" cy="426463"/>
          </a:xfrm>
        </p:spPr>
        <p:txBody>
          <a:bodyPr/>
          <a:lstStyle/>
          <a:p>
            <a:pPr marL="0" marR="0" lvl="0" indent="0" algn="r" defTabSz="914400" rtl="0" eaLnBrk="1" fontAlgn="auto" latinLnBrk="0" hangingPunct="0">
              <a:lnSpc>
                <a:spcPct val="150000"/>
              </a:lnSpc>
              <a:spcBef>
                <a:spcPts val="0"/>
              </a:spcBef>
              <a:spcAft>
                <a:spcPts val="0"/>
              </a:spcAft>
              <a:buClrTx/>
              <a:buSzTx/>
              <a:buFontTx/>
              <a:buNone/>
              <a:tabLst/>
              <a:defRPr/>
            </a:pPr>
            <a:fld id="{86CB4B4D-7CA3-9044-876B-883B54F8677D}" type="slidenum">
              <a:rPr kumimoji="0" lang="en-US" altLang="ja-JP" sz="1600" b="1" i="0" u="none" strike="noStrike" kern="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sym typeface="游ゴシック"/>
              </a:rPr>
              <a:pPr marL="0" marR="0" lvl="0" indent="0" algn="r" defTabSz="914400" rtl="0" eaLnBrk="1" fontAlgn="auto" latinLnBrk="0" hangingPunct="0">
                <a:lnSpc>
                  <a:spcPct val="150000"/>
                </a:lnSpc>
                <a:spcBef>
                  <a:spcPts val="0"/>
                </a:spcBef>
                <a:spcAft>
                  <a:spcPts val="0"/>
                </a:spcAft>
                <a:buClrTx/>
                <a:buSzTx/>
                <a:buFontTx/>
                <a:buNone/>
                <a:tabLst/>
                <a:defRPr/>
              </a:pPr>
              <a:t>3</a:t>
            </a:fld>
            <a:endParaRPr kumimoji="0" lang="en-US" altLang="ja-JP" sz="16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sym typeface="游ゴシック"/>
            </a:endParaRPr>
          </a:p>
        </p:txBody>
      </p:sp>
    </p:spTree>
    <p:extLst>
      <p:ext uri="{BB962C8B-B14F-4D97-AF65-F5344CB8AC3E}">
        <p14:creationId xmlns:p14="http://schemas.microsoft.com/office/powerpoint/2010/main" val="6161516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1E5DEDEC-50A5-A67D-AC51-B5EE7B77148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CD7C194-4288-4245-983A-630AAE4BC97F}"/>
              </a:ext>
            </a:extLst>
          </p:cNvPr>
          <p:cNvSpPr/>
          <p:nvPr/>
        </p:nvSpPr>
        <p:spPr>
          <a:xfrm>
            <a:off x="4180476" y="2244738"/>
            <a:ext cx="7799234" cy="1476000"/>
          </a:xfrm>
          <a:prstGeom prst="rect">
            <a:avLst/>
          </a:prstGeom>
          <a:solidFill>
            <a:srgbClr val="F2F7FC"/>
          </a:solidFill>
          <a:ln w="12700" cap="flat">
            <a:noFill/>
            <a:prstDash val="sysDash"/>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5" name="正方形/長方形 54">
            <a:extLst>
              <a:ext uri="{FF2B5EF4-FFF2-40B4-BE49-F238E27FC236}">
                <a16:creationId xmlns:a16="http://schemas.microsoft.com/office/drawing/2014/main" id="{E666ACBA-27FC-4D7A-9CCD-9671B6C31E06}"/>
              </a:ext>
            </a:extLst>
          </p:cNvPr>
          <p:cNvSpPr/>
          <p:nvPr/>
        </p:nvSpPr>
        <p:spPr>
          <a:xfrm>
            <a:off x="4070088" y="628064"/>
            <a:ext cx="8028000" cy="5148000"/>
          </a:xfrm>
          <a:prstGeom prst="rect">
            <a:avLst/>
          </a:prstGeom>
          <a:noFill/>
          <a:ln w="1905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3" name="正方形/長方形 22">
            <a:extLst>
              <a:ext uri="{FF2B5EF4-FFF2-40B4-BE49-F238E27FC236}">
                <a16:creationId xmlns:a16="http://schemas.microsoft.com/office/drawing/2014/main" id="{FD53CC44-436B-4C48-BE57-2B34991C56DE}"/>
              </a:ext>
            </a:extLst>
          </p:cNvPr>
          <p:cNvSpPr/>
          <p:nvPr/>
        </p:nvSpPr>
        <p:spPr>
          <a:xfrm>
            <a:off x="4185199" y="2223945"/>
            <a:ext cx="7834243" cy="1512000"/>
          </a:xfrm>
          <a:prstGeom prst="rect">
            <a:avLst/>
          </a:prstGeom>
          <a:noFill/>
          <a:ln w="1905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① </a:t>
            </a:r>
            <a:r>
              <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テーマ</a:t>
            </a:r>
            <a:r>
              <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大阪・関西万博のテーマである「いのち輝く未来社会のデザイン」の実現に繋がったため</a:t>
            </a:r>
            <a:endPar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ja-JP" altLang="en-US" sz="1000" b="1" i="0" u="none" strike="noStrike" cap="none"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② </a:t>
            </a:r>
            <a:r>
              <a:rPr kumimoji="0" lang="en-US" altLang="ja-JP" sz="1000" b="1" i="0" u="none" strike="noStrike" cap="none"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lang="ja-JP" altLang="en-US" sz="1000" b="1" dirty="0">
                <a:solidFill>
                  <a:schemeClr val="tx1"/>
                </a:solidFill>
                <a:latin typeface="BIZ UDPゴシック" panose="020B0400000000000000" pitchFamily="50" charset="-128"/>
                <a:ea typeface="BIZ UDPゴシック" panose="020B0400000000000000" pitchFamily="50" charset="-128"/>
              </a:rPr>
              <a:t>子ども</a:t>
            </a:r>
            <a:r>
              <a:rPr kumimoji="0" lang="en-US" altLang="ja-JP" sz="1000" b="1" i="0" u="none" strike="noStrike" cap="none"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00" b="1" i="0" u="none" strike="noStrike" cap="none" spc="-100" normalizeH="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次世代を担う子どもたちが未来社会を体験し、多様な文化や価値観に触れることにより、新たな気付きや将来を考えるきっかけになったため</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③ </a:t>
            </a:r>
            <a:r>
              <a:rPr kumimoji="0" lang="en-US" altLang="ja-JP"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国際交流</a:t>
            </a:r>
            <a:r>
              <a:rPr kumimoji="0" lang="en-US" altLang="ja-JP"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多様な文化や価値観に触れることで、新たな国際交流が生まれたため</a:t>
            </a:r>
            <a:endParaRPr kumimoji="0" lang="en-US" altLang="ja-JP"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④ </a:t>
            </a:r>
            <a:r>
              <a:rPr kumimoji="0" lang="en-US" altLang="ja-JP"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未来社会</a:t>
            </a:r>
            <a:r>
              <a:rPr kumimoji="0" lang="en-US" altLang="ja-JP"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様々な最先端技術が披露され未来社会の体験ができたため</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⑤ </a:t>
            </a:r>
            <a:r>
              <a:rPr kumimoji="0" lang="en-US" altLang="ja-JP"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会場内コンテンツ</a:t>
            </a:r>
            <a:r>
              <a:rPr kumimoji="0" lang="en-US" altLang="ja-JP"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大屋根リングや国内外のパビリオン、多種多様なイベントなど会場内コンテンツが充実していたため</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⑥ </a:t>
            </a:r>
            <a:r>
              <a:rPr kumimoji="0" lang="en-US" altLang="ja-JP"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大阪の魅力</a:t>
            </a:r>
            <a:r>
              <a:rPr kumimoji="0" lang="en-US" altLang="ja-JP"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大阪ウィークや大阪ヘルスケアパビリオンなどにより、大阪の魅力を国内外に発信することができたため</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⑦ </a:t>
            </a:r>
            <a:r>
              <a:rPr kumimoji="0" lang="en-US" altLang="ja-JP"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来場者数・黒字</a:t>
            </a:r>
            <a:r>
              <a:rPr kumimoji="0" lang="en-US" altLang="ja-JP"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来場者が２９００万人を超え、運営費が黒字見込みとなったため</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⑧ </a:t>
            </a:r>
            <a:r>
              <a:rPr kumimoji="0" lang="en-US" altLang="ja-JP"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運営</a:t>
            </a:r>
            <a:r>
              <a:rPr kumimoji="0" lang="en-US" altLang="ja-JP"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日々の課題に臨機応変に対応し、大きな事故もなく運営されたため</a:t>
            </a:r>
            <a:endParaRPr kumimoji="0" lang="en-US" altLang="ja-JP" sz="10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ja-JP" altLang="en-US"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⑨ </a:t>
            </a:r>
            <a:r>
              <a:rPr lang="en-US" altLang="ja-JP" sz="1000" b="1" dirty="0">
                <a:latin typeface="BIZ UDPゴシック" panose="020B0400000000000000" pitchFamily="50" charset="-128"/>
                <a:ea typeface="BIZ UDPゴシック" panose="020B0400000000000000" pitchFamily="50" charset="-128"/>
              </a:rPr>
              <a:t>【</a:t>
            </a:r>
            <a:r>
              <a:rPr kumimoji="0" lang="ja-JP" altLang="en-US"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その他</a:t>
            </a:r>
            <a:r>
              <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sp>
        <p:nvSpPr>
          <p:cNvPr id="2" name="AutoShape 2" descr="https://cdn-xtech.nikkei.com/atcl/nxt/column/18/00585/071800151/1.jpg?__scale=w:500,h:284&amp;_sh=0609a0ac06">
            <a:extLst>
              <a:ext uri="{FF2B5EF4-FFF2-40B4-BE49-F238E27FC236}">
                <a16:creationId xmlns:a16="http://schemas.microsoft.com/office/drawing/2014/main" id="{F18A779B-F442-78FE-8751-62A8CB3766D1}"/>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正方形/長方形 18">
            <a:extLst>
              <a:ext uri="{FF2B5EF4-FFF2-40B4-BE49-F238E27FC236}">
                <a16:creationId xmlns:a16="http://schemas.microsoft.com/office/drawing/2014/main" id="{0A39C9DF-1419-445B-A421-DB19D5E1B10B}"/>
              </a:ext>
            </a:extLst>
          </p:cNvPr>
          <p:cNvSpPr/>
          <p:nvPr/>
        </p:nvSpPr>
        <p:spPr>
          <a:xfrm>
            <a:off x="83113" y="628963"/>
            <a:ext cx="3888000" cy="6120000"/>
          </a:xfrm>
          <a:prstGeom prst="rect">
            <a:avLst/>
          </a:prstGeom>
          <a:solidFill>
            <a:srgbClr val="FFFFFF"/>
          </a:solidFill>
          <a:ln w="1905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0" name="テキスト ボックス 19">
            <a:extLst>
              <a:ext uri="{FF2B5EF4-FFF2-40B4-BE49-F238E27FC236}">
                <a16:creationId xmlns:a16="http://schemas.microsoft.com/office/drawing/2014/main" id="{AFE3CC8D-4F2C-4217-9689-33474B59AAC1}"/>
              </a:ext>
            </a:extLst>
          </p:cNvPr>
          <p:cNvSpPr txBox="1"/>
          <p:nvPr/>
        </p:nvSpPr>
        <p:spPr>
          <a:xfrm>
            <a:off x="83113" y="636785"/>
            <a:ext cx="3888000" cy="288000"/>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200" b="1" dirty="0">
                <a:solidFill>
                  <a:schemeClr val="bg1"/>
                </a:solidFill>
              </a:rPr>
              <a:t>Q6</a:t>
            </a:r>
            <a:r>
              <a:rPr lang="ja-JP" altLang="en-US" sz="1200" b="1" dirty="0">
                <a:solidFill>
                  <a:schemeClr val="bg1"/>
                </a:solidFill>
              </a:rPr>
              <a:t>：あなたは大阪・関西万博が成功したと思いますか。</a:t>
            </a:r>
          </a:p>
        </p:txBody>
      </p:sp>
      <p:graphicFrame>
        <p:nvGraphicFramePr>
          <p:cNvPr id="17" name="グラフ 16">
            <a:extLst>
              <a:ext uri="{FF2B5EF4-FFF2-40B4-BE49-F238E27FC236}">
                <a16:creationId xmlns:a16="http://schemas.microsoft.com/office/drawing/2014/main" id="{7367F2CE-D975-48CA-A5B6-1380766202A9}"/>
              </a:ext>
            </a:extLst>
          </p:cNvPr>
          <p:cNvGraphicFramePr>
            <a:graphicFrameLocks/>
          </p:cNvGraphicFramePr>
          <p:nvPr>
            <p:extLst>
              <p:ext uri="{D42A27DB-BD31-4B8C-83A1-F6EECF244321}">
                <p14:modId xmlns:p14="http://schemas.microsoft.com/office/powerpoint/2010/main" val="425951611"/>
              </p:ext>
            </p:extLst>
          </p:nvPr>
        </p:nvGraphicFramePr>
        <p:xfrm>
          <a:off x="18844" y="2603268"/>
          <a:ext cx="4041074" cy="2529369"/>
        </p:xfrm>
        <a:graphic>
          <a:graphicData uri="http://schemas.openxmlformats.org/drawingml/2006/chart">
            <c:chart xmlns:c="http://schemas.openxmlformats.org/drawingml/2006/chart" xmlns:r="http://schemas.openxmlformats.org/officeDocument/2006/relationships" r:id="rId3"/>
          </a:graphicData>
        </a:graphic>
      </p:graphicFrame>
      <p:sp>
        <p:nvSpPr>
          <p:cNvPr id="22" name="テキスト ボックス 21">
            <a:extLst>
              <a:ext uri="{FF2B5EF4-FFF2-40B4-BE49-F238E27FC236}">
                <a16:creationId xmlns:a16="http://schemas.microsoft.com/office/drawing/2014/main" id="{6207DF44-E93D-4E75-A720-8D058A5F09D6}"/>
              </a:ext>
            </a:extLst>
          </p:cNvPr>
          <p:cNvSpPr txBox="1"/>
          <p:nvPr/>
        </p:nvSpPr>
        <p:spPr>
          <a:xfrm>
            <a:off x="4076499" y="642286"/>
            <a:ext cx="8028000" cy="276999"/>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200" b="1" dirty="0">
                <a:solidFill>
                  <a:schemeClr val="bg1"/>
                </a:solidFill>
              </a:rPr>
              <a:t>Q</a:t>
            </a:r>
            <a:r>
              <a:rPr lang="ja-JP" altLang="en-US" sz="1200" b="1" dirty="0">
                <a:solidFill>
                  <a:schemeClr val="bg1"/>
                </a:solidFill>
              </a:rPr>
              <a:t>７：なぜ大阪・関西万博が成功したと思いますか。最も当てはまると思うものを３つ選んでください</a:t>
            </a:r>
            <a:r>
              <a:rPr lang="ja-JP" altLang="en-US" sz="1100" b="1" dirty="0">
                <a:solidFill>
                  <a:schemeClr val="bg1"/>
                </a:solidFill>
              </a:rPr>
              <a:t>。 （３つまで選択可）</a:t>
            </a:r>
            <a:endParaRPr lang="ja-JP" altLang="en-US" sz="1200" b="1" spc="-150" dirty="0">
              <a:solidFill>
                <a:schemeClr val="bg1"/>
              </a:solidFill>
            </a:endParaRPr>
          </a:p>
        </p:txBody>
      </p:sp>
      <p:sp>
        <p:nvSpPr>
          <p:cNvPr id="24" name="正方形/長方形 23">
            <a:extLst>
              <a:ext uri="{FF2B5EF4-FFF2-40B4-BE49-F238E27FC236}">
                <a16:creationId xmlns:a16="http://schemas.microsoft.com/office/drawing/2014/main" id="{67E0EAC1-1664-46A6-8109-E251FA2CA02D}"/>
              </a:ext>
            </a:extLst>
          </p:cNvPr>
          <p:cNvSpPr/>
          <p:nvPr/>
        </p:nvSpPr>
        <p:spPr>
          <a:xfrm>
            <a:off x="4068136" y="5848064"/>
            <a:ext cx="8028000" cy="900000"/>
          </a:xfrm>
          <a:prstGeom prst="rect">
            <a:avLst/>
          </a:prstGeom>
          <a:solidFill>
            <a:srgbClr val="FFFFFF"/>
          </a:solidFill>
          <a:ln w="1905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5" name="テキスト ボックス 24">
            <a:extLst>
              <a:ext uri="{FF2B5EF4-FFF2-40B4-BE49-F238E27FC236}">
                <a16:creationId xmlns:a16="http://schemas.microsoft.com/office/drawing/2014/main" id="{49BBE3E8-8F2F-414D-9211-D22083502706}"/>
              </a:ext>
            </a:extLst>
          </p:cNvPr>
          <p:cNvSpPr txBox="1"/>
          <p:nvPr/>
        </p:nvSpPr>
        <p:spPr>
          <a:xfrm>
            <a:off x="4076499" y="5839473"/>
            <a:ext cx="8028000" cy="276999"/>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200" b="1" dirty="0">
                <a:solidFill>
                  <a:schemeClr val="bg1"/>
                </a:solidFill>
              </a:rPr>
              <a:t>Q</a:t>
            </a:r>
            <a:r>
              <a:rPr lang="ja-JP" altLang="en-US" sz="1200" b="1" dirty="0">
                <a:solidFill>
                  <a:schemeClr val="bg1"/>
                </a:solidFill>
              </a:rPr>
              <a:t>８：大阪・関西万博が成功したと思わない理由を</a:t>
            </a:r>
            <a:r>
              <a:rPr lang="ja-JP" altLang="en-US" sz="1200" b="1" u="sng" dirty="0">
                <a:solidFill>
                  <a:schemeClr val="bg1"/>
                </a:solidFill>
              </a:rPr>
              <a:t>自由に記載</a:t>
            </a:r>
            <a:r>
              <a:rPr lang="ja-JP" altLang="en-US" sz="1200" b="1" dirty="0">
                <a:solidFill>
                  <a:schemeClr val="bg1"/>
                </a:solidFill>
              </a:rPr>
              <a:t>ください。</a:t>
            </a:r>
          </a:p>
        </p:txBody>
      </p:sp>
      <p:sp>
        <p:nvSpPr>
          <p:cNvPr id="3" name="テキスト ボックス 2">
            <a:extLst>
              <a:ext uri="{FF2B5EF4-FFF2-40B4-BE49-F238E27FC236}">
                <a16:creationId xmlns:a16="http://schemas.microsoft.com/office/drawing/2014/main" id="{8445168F-91A0-4840-82E1-84E27B70D52C}"/>
              </a:ext>
            </a:extLst>
          </p:cNvPr>
          <p:cNvSpPr txBox="1"/>
          <p:nvPr/>
        </p:nvSpPr>
        <p:spPr>
          <a:xfrm>
            <a:off x="5293723" y="6106027"/>
            <a:ext cx="684000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ja-JP" altLang="en-US" sz="12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・工事費の未払い問題が</a:t>
            </a:r>
            <a:r>
              <a:rPr lang="ja-JP" altLang="en-US" sz="1200" b="1" dirty="0">
                <a:solidFill>
                  <a:schemeClr val="tx1"/>
                </a:solidFill>
                <a:latin typeface="BIZ UDPゴシック" panose="020B0400000000000000" pitchFamily="50" charset="-128"/>
                <a:ea typeface="BIZ UDPゴシック" panose="020B0400000000000000" pitchFamily="50" charset="-128"/>
              </a:rPr>
              <a:t>解決していない</a:t>
            </a:r>
            <a:endParaRPr kumimoji="0" lang="en-US" altLang="ja-JP" sz="12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endParaRPr>
          </a:p>
          <a:p>
            <a:pPr algn="l"/>
            <a:r>
              <a:rPr lang="ja-JP" altLang="en-US" sz="1200" b="1" dirty="0">
                <a:solidFill>
                  <a:schemeClr val="tx1"/>
                </a:solidFill>
                <a:latin typeface="BIZ UDPゴシック" panose="020B0400000000000000" pitchFamily="50" charset="-128"/>
                <a:ea typeface="BIZ UDPゴシック" panose="020B0400000000000000" pitchFamily="50" charset="-128"/>
              </a:rPr>
              <a:t>・会場が混雑している、待ち時間がながかった、見たいパビリオンが見れなかった</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algn="l"/>
            <a:r>
              <a:rPr lang="ja-JP" altLang="en-US" sz="1200" b="1" dirty="0">
                <a:solidFill>
                  <a:schemeClr val="tx1"/>
                </a:solidFill>
                <a:latin typeface="BIZ UDPゴシック" panose="020B0400000000000000" pitchFamily="50" charset="-128"/>
                <a:ea typeface="BIZ UDPゴシック" panose="020B0400000000000000" pitchFamily="50" charset="-128"/>
              </a:rPr>
              <a:t>・多額の建設費がかかっている、会場の運営など様々な課題があったこと  など　　　　　　　</a:t>
            </a:r>
            <a:r>
              <a:rPr lang="ja-JP" altLang="en-US" sz="1200" b="1" dirty="0">
                <a:latin typeface="BIZ UDPゴシック" panose="020B0400000000000000" pitchFamily="50" charset="-128"/>
                <a:ea typeface="BIZ UDPゴシック" panose="020B0400000000000000" pitchFamily="50" charset="-128"/>
              </a:rPr>
              <a:t>　　　　　　　　　　　　　　</a:t>
            </a:r>
            <a:endParaRPr kumimoji="0" lang="ja-JP" altLang="en-US" sz="12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sp>
        <p:nvSpPr>
          <p:cNvPr id="30" name="テキスト ボックス 29">
            <a:extLst>
              <a:ext uri="{FF2B5EF4-FFF2-40B4-BE49-F238E27FC236}">
                <a16:creationId xmlns:a16="http://schemas.microsoft.com/office/drawing/2014/main" id="{BC953B85-197B-4551-9069-EC8B36943012}"/>
              </a:ext>
            </a:extLst>
          </p:cNvPr>
          <p:cNvSpPr txBox="1"/>
          <p:nvPr/>
        </p:nvSpPr>
        <p:spPr>
          <a:xfrm>
            <a:off x="3133165" y="3222296"/>
            <a:ext cx="73994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ja-JP" altLang="en-US" sz="1400" b="1" u="sng" dirty="0">
                <a:solidFill>
                  <a:srgbClr val="FF0000"/>
                </a:solidFill>
                <a:latin typeface="BIZ UDPゴシック" panose="020B0400000000000000" pitchFamily="50" charset="-128"/>
                <a:ea typeface="BIZ UDPゴシック" panose="020B0400000000000000" pitchFamily="50" charset="-128"/>
              </a:rPr>
              <a:t>７６</a:t>
            </a:r>
            <a:r>
              <a:rPr kumimoji="0" lang="en-US" altLang="ja-JP" sz="14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4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９％</a:t>
            </a:r>
          </a:p>
        </p:txBody>
      </p:sp>
      <p:cxnSp>
        <p:nvCxnSpPr>
          <p:cNvPr id="31" name="直線コネクタ 30">
            <a:extLst>
              <a:ext uri="{FF2B5EF4-FFF2-40B4-BE49-F238E27FC236}">
                <a16:creationId xmlns:a16="http://schemas.microsoft.com/office/drawing/2014/main" id="{E4C54D37-DCDE-4F7F-BCF0-9CAF7322486F}"/>
              </a:ext>
            </a:extLst>
          </p:cNvPr>
          <p:cNvCxnSpPr>
            <a:cxnSpLocks/>
          </p:cNvCxnSpPr>
          <p:nvPr/>
        </p:nvCxnSpPr>
        <p:spPr>
          <a:xfrm flipH="1">
            <a:off x="3023555" y="3527509"/>
            <a:ext cx="109610" cy="90936"/>
          </a:xfrm>
          <a:prstGeom prst="line">
            <a:avLst/>
          </a:prstGeom>
          <a:noFill/>
          <a:ln w="12700" cap="flat">
            <a:solidFill>
              <a:schemeClr val="tx1"/>
            </a:solidFill>
            <a:prstDash val="dash"/>
            <a:miter lim="800000"/>
          </a:ln>
          <a:effectLst/>
          <a:sp3d/>
        </p:spPr>
        <p:style>
          <a:lnRef idx="0">
            <a:scrgbClr r="0" g="0" b="0"/>
          </a:lnRef>
          <a:fillRef idx="0">
            <a:scrgbClr r="0" g="0" b="0"/>
          </a:fillRef>
          <a:effectRef idx="0">
            <a:scrgbClr r="0" g="0" b="0"/>
          </a:effectRef>
          <a:fontRef idx="none"/>
        </p:style>
      </p:cxnSp>
      <p:sp>
        <p:nvSpPr>
          <p:cNvPr id="33" name="四角形: 角を丸くする 32">
            <a:extLst>
              <a:ext uri="{FF2B5EF4-FFF2-40B4-BE49-F238E27FC236}">
                <a16:creationId xmlns:a16="http://schemas.microsoft.com/office/drawing/2014/main" id="{476611B0-0F97-4321-8695-BB8C16C763FD}"/>
              </a:ext>
            </a:extLst>
          </p:cNvPr>
          <p:cNvSpPr/>
          <p:nvPr/>
        </p:nvSpPr>
        <p:spPr>
          <a:xfrm>
            <a:off x="172558" y="4972544"/>
            <a:ext cx="3700551" cy="1657453"/>
          </a:xfrm>
          <a:prstGeom prst="roundRect">
            <a:avLst>
              <a:gd name="adj" fmla="val 5748"/>
            </a:avLst>
          </a:prstGeom>
          <a:solidFill>
            <a:schemeClr val="bg1">
              <a:lumMod val="95000"/>
            </a:schemeClr>
          </a:solidFill>
          <a:ln w="952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34" name="テキスト ボックス 33">
            <a:extLst>
              <a:ext uri="{FF2B5EF4-FFF2-40B4-BE49-F238E27FC236}">
                <a16:creationId xmlns:a16="http://schemas.microsoft.com/office/drawing/2014/main" id="{CFF1F7B5-E047-4039-94A0-B82C97AA28B9}"/>
              </a:ext>
            </a:extLst>
          </p:cNvPr>
          <p:cNvSpPr txBox="1"/>
          <p:nvPr/>
        </p:nvSpPr>
        <p:spPr>
          <a:xfrm>
            <a:off x="197805" y="4991399"/>
            <a:ext cx="78322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来場あり</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35" name="テキスト ボックス 34">
            <a:extLst>
              <a:ext uri="{FF2B5EF4-FFF2-40B4-BE49-F238E27FC236}">
                <a16:creationId xmlns:a16="http://schemas.microsoft.com/office/drawing/2014/main" id="{5AF1B372-6E75-4BEA-AD2D-4B1D6203092C}"/>
              </a:ext>
            </a:extLst>
          </p:cNvPr>
          <p:cNvSpPr txBox="1"/>
          <p:nvPr/>
        </p:nvSpPr>
        <p:spPr>
          <a:xfrm>
            <a:off x="2022833" y="4978018"/>
            <a:ext cx="78002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来場なし</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cxnSp>
        <p:nvCxnSpPr>
          <p:cNvPr id="37" name="直線コネクタ 36">
            <a:extLst>
              <a:ext uri="{FF2B5EF4-FFF2-40B4-BE49-F238E27FC236}">
                <a16:creationId xmlns:a16="http://schemas.microsoft.com/office/drawing/2014/main" id="{735B9BB1-62FB-4BD6-B2BE-027E611E40E9}"/>
              </a:ext>
            </a:extLst>
          </p:cNvPr>
          <p:cNvCxnSpPr>
            <a:cxnSpLocks/>
          </p:cNvCxnSpPr>
          <p:nvPr/>
        </p:nvCxnSpPr>
        <p:spPr>
          <a:xfrm flipH="1">
            <a:off x="1455526" y="5395993"/>
            <a:ext cx="100297" cy="152917"/>
          </a:xfrm>
          <a:prstGeom prst="line">
            <a:avLst/>
          </a:prstGeom>
          <a:noFill/>
          <a:ln w="12700" cap="flat">
            <a:solidFill>
              <a:schemeClr val="tx1"/>
            </a:solidFill>
            <a:prstDash val="dash"/>
            <a:miter lim="800000"/>
          </a:ln>
          <a:effectLst/>
          <a:sp3d/>
        </p:spPr>
        <p:style>
          <a:lnRef idx="0">
            <a:scrgbClr r="0" g="0" b="0"/>
          </a:lnRef>
          <a:fillRef idx="0">
            <a:scrgbClr r="0" g="0" b="0"/>
          </a:fillRef>
          <a:effectRef idx="0">
            <a:scrgbClr r="0" g="0" b="0"/>
          </a:effectRef>
          <a:fontRef idx="none"/>
        </p:style>
      </p:cxnSp>
      <p:sp>
        <p:nvSpPr>
          <p:cNvPr id="38" name="テキスト ボックス 37">
            <a:extLst>
              <a:ext uri="{FF2B5EF4-FFF2-40B4-BE49-F238E27FC236}">
                <a16:creationId xmlns:a16="http://schemas.microsoft.com/office/drawing/2014/main" id="{8D76C53A-DA49-40A0-BB9E-49FB3D826636}"/>
              </a:ext>
            </a:extLst>
          </p:cNvPr>
          <p:cNvSpPr txBox="1"/>
          <p:nvPr/>
        </p:nvSpPr>
        <p:spPr>
          <a:xfrm>
            <a:off x="109073" y="2571610"/>
            <a:ext cx="55399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全体</a:t>
            </a:r>
            <a:r>
              <a:rPr kumimoji="0" lang="en-US" altLang="ja-JP"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graphicFrame>
        <p:nvGraphicFramePr>
          <p:cNvPr id="39" name="グラフ 38">
            <a:extLst>
              <a:ext uri="{FF2B5EF4-FFF2-40B4-BE49-F238E27FC236}">
                <a16:creationId xmlns:a16="http://schemas.microsoft.com/office/drawing/2014/main" id="{032BE2EB-E0D3-4CE6-8763-63CAF0769FBE}"/>
              </a:ext>
            </a:extLst>
          </p:cNvPr>
          <p:cNvGraphicFramePr>
            <a:graphicFrameLocks/>
          </p:cNvGraphicFramePr>
          <p:nvPr>
            <p:extLst>
              <p:ext uri="{D42A27DB-BD31-4B8C-83A1-F6EECF244321}">
                <p14:modId xmlns:p14="http://schemas.microsoft.com/office/powerpoint/2010/main" val="3954483588"/>
              </p:ext>
            </p:extLst>
          </p:nvPr>
        </p:nvGraphicFramePr>
        <p:xfrm>
          <a:off x="100710" y="4928288"/>
          <a:ext cx="1716756" cy="20770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グラフ 39">
            <a:extLst>
              <a:ext uri="{FF2B5EF4-FFF2-40B4-BE49-F238E27FC236}">
                <a16:creationId xmlns:a16="http://schemas.microsoft.com/office/drawing/2014/main" id="{F793C157-25AB-4F9E-BA32-82D38818F7F6}"/>
              </a:ext>
            </a:extLst>
          </p:cNvPr>
          <p:cNvGraphicFramePr>
            <a:graphicFrameLocks/>
          </p:cNvGraphicFramePr>
          <p:nvPr>
            <p:extLst>
              <p:ext uri="{D42A27DB-BD31-4B8C-83A1-F6EECF244321}">
                <p14:modId xmlns:p14="http://schemas.microsoft.com/office/powerpoint/2010/main" val="3051791734"/>
              </p:ext>
            </p:extLst>
          </p:nvPr>
        </p:nvGraphicFramePr>
        <p:xfrm>
          <a:off x="2034986" y="4668554"/>
          <a:ext cx="1716756" cy="2529369"/>
        </p:xfrm>
        <a:graphic>
          <a:graphicData uri="http://schemas.openxmlformats.org/drawingml/2006/chart">
            <c:chart xmlns:c="http://schemas.openxmlformats.org/drawingml/2006/chart" xmlns:r="http://schemas.openxmlformats.org/officeDocument/2006/relationships" r:id="rId5"/>
          </a:graphicData>
        </a:graphic>
      </p:graphicFrame>
      <p:sp>
        <p:nvSpPr>
          <p:cNvPr id="36" name="部分円 35">
            <a:extLst>
              <a:ext uri="{FF2B5EF4-FFF2-40B4-BE49-F238E27FC236}">
                <a16:creationId xmlns:a16="http://schemas.microsoft.com/office/drawing/2014/main" id="{5BED6845-279E-46CE-B092-9FD663BBAA13}"/>
              </a:ext>
            </a:extLst>
          </p:cNvPr>
          <p:cNvSpPr/>
          <p:nvPr/>
        </p:nvSpPr>
        <p:spPr>
          <a:xfrm>
            <a:off x="366080" y="5348892"/>
            <a:ext cx="1177925" cy="1173198"/>
          </a:xfrm>
          <a:prstGeom prst="pie">
            <a:avLst>
              <a:gd name="adj1" fmla="val 16261908"/>
              <a:gd name="adj2" fmla="val 14028766"/>
            </a:avLst>
          </a:prstGeom>
          <a:noFill/>
          <a:ln w="28575" cap="flat">
            <a:solidFill>
              <a:schemeClr val="tx1"/>
            </a:solidFill>
            <a:prstDash val="sysDash"/>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41" name="部分円 40">
            <a:extLst>
              <a:ext uri="{FF2B5EF4-FFF2-40B4-BE49-F238E27FC236}">
                <a16:creationId xmlns:a16="http://schemas.microsoft.com/office/drawing/2014/main" id="{E07AC1FE-DA50-4E68-AA31-A5A5FC0FA5A3}"/>
              </a:ext>
            </a:extLst>
          </p:cNvPr>
          <p:cNvSpPr/>
          <p:nvPr/>
        </p:nvSpPr>
        <p:spPr>
          <a:xfrm>
            <a:off x="2297953" y="5322858"/>
            <a:ext cx="1205619" cy="1205582"/>
          </a:xfrm>
          <a:prstGeom prst="pie">
            <a:avLst>
              <a:gd name="adj1" fmla="val 16261908"/>
              <a:gd name="adj2" fmla="val 9273835"/>
            </a:avLst>
          </a:prstGeom>
          <a:noFill/>
          <a:ln w="28575" cap="flat">
            <a:solidFill>
              <a:schemeClr val="tx1"/>
            </a:solidFill>
            <a:prstDash val="sysDash"/>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42" name="テキスト ボックス 20">
            <a:extLst>
              <a:ext uri="{FF2B5EF4-FFF2-40B4-BE49-F238E27FC236}">
                <a16:creationId xmlns:a16="http://schemas.microsoft.com/office/drawing/2014/main" id="{8625BA5C-0DA9-4E16-B7A9-EBD8DE196E9A}"/>
              </a:ext>
            </a:extLst>
          </p:cNvPr>
          <p:cNvSpPr txBox="1"/>
          <p:nvPr/>
        </p:nvSpPr>
        <p:spPr>
          <a:xfrm>
            <a:off x="1393036" y="5195960"/>
            <a:ext cx="60208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non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kumimoji="0" lang="en-US" altLang="ja-JP"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89</a:t>
            </a:r>
            <a:r>
              <a:rPr kumimoji="0" lang="en-US" altLang="ja-JP"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r>
              <a:rPr kumimoji="0" lang="en-US" altLang="ja-JP"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7</a:t>
            </a:r>
            <a:r>
              <a:rPr kumimoji="0" lang="ja-JP" altLang="en-US"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p>
        </p:txBody>
      </p:sp>
      <p:sp>
        <p:nvSpPr>
          <p:cNvPr id="44" name="テキスト ボックス 20">
            <a:extLst>
              <a:ext uri="{FF2B5EF4-FFF2-40B4-BE49-F238E27FC236}">
                <a16:creationId xmlns:a16="http://schemas.microsoft.com/office/drawing/2014/main" id="{48302623-54E9-49C1-9414-B1FF6E601F22}"/>
              </a:ext>
            </a:extLst>
          </p:cNvPr>
          <p:cNvSpPr txBox="1"/>
          <p:nvPr/>
        </p:nvSpPr>
        <p:spPr>
          <a:xfrm>
            <a:off x="3266798" y="5210002"/>
            <a:ext cx="60208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non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altLang="ja-JP" sz="1100" b="1" u="sng" dirty="0">
                <a:solidFill>
                  <a:srgbClr val="FF0000"/>
                </a:solidFill>
                <a:latin typeface="BIZ UDPゴシック" panose="020B0400000000000000" pitchFamily="50" charset="-128"/>
                <a:ea typeface="BIZ UDPゴシック" panose="020B0400000000000000" pitchFamily="50" charset="-128"/>
              </a:rPr>
              <a:t>68</a:t>
            </a:r>
            <a:r>
              <a:rPr kumimoji="0" lang="en-US" altLang="ja-JP"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.0</a:t>
            </a:r>
            <a:r>
              <a:rPr kumimoji="0" lang="ja-JP" altLang="en-US"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p>
        </p:txBody>
      </p:sp>
      <p:cxnSp>
        <p:nvCxnSpPr>
          <p:cNvPr id="45" name="直線コネクタ 44">
            <a:extLst>
              <a:ext uri="{FF2B5EF4-FFF2-40B4-BE49-F238E27FC236}">
                <a16:creationId xmlns:a16="http://schemas.microsoft.com/office/drawing/2014/main" id="{BA27DB7C-04B8-4C1A-B605-73FF1826CE58}"/>
              </a:ext>
            </a:extLst>
          </p:cNvPr>
          <p:cNvCxnSpPr>
            <a:cxnSpLocks/>
          </p:cNvCxnSpPr>
          <p:nvPr/>
        </p:nvCxnSpPr>
        <p:spPr>
          <a:xfrm flipH="1">
            <a:off x="3410166" y="5415368"/>
            <a:ext cx="100297" cy="152917"/>
          </a:xfrm>
          <a:prstGeom prst="line">
            <a:avLst/>
          </a:prstGeom>
          <a:noFill/>
          <a:ln w="12700" cap="flat">
            <a:solidFill>
              <a:schemeClr val="tx1"/>
            </a:solidFill>
            <a:prstDash val="dash"/>
            <a:miter lim="800000"/>
          </a:ln>
          <a:effectLst/>
          <a:sp3d/>
        </p:spPr>
        <p:style>
          <a:lnRef idx="0">
            <a:scrgbClr r="0" g="0" b="0"/>
          </a:lnRef>
          <a:fillRef idx="0">
            <a:scrgbClr r="0" g="0" b="0"/>
          </a:fillRef>
          <a:effectRef idx="0">
            <a:scrgbClr r="0" g="0" b="0"/>
          </a:effectRef>
          <a:fontRef idx="none"/>
        </p:style>
      </p:cxnSp>
      <p:sp>
        <p:nvSpPr>
          <p:cNvPr id="43" name="テキスト ボックス 42">
            <a:extLst>
              <a:ext uri="{FF2B5EF4-FFF2-40B4-BE49-F238E27FC236}">
                <a16:creationId xmlns:a16="http://schemas.microsoft.com/office/drawing/2014/main" id="{62A1F013-1619-4AE4-A372-0F1A9B53A60C}"/>
              </a:ext>
            </a:extLst>
          </p:cNvPr>
          <p:cNvSpPr txBox="1"/>
          <p:nvPr/>
        </p:nvSpPr>
        <p:spPr>
          <a:xfrm>
            <a:off x="4392940" y="6105471"/>
            <a:ext cx="94430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200" b="1" dirty="0">
                <a:latin typeface="BIZ UDPゴシック" panose="020B0400000000000000" pitchFamily="50" charset="-128"/>
                <a:ea typeface="BIZ UDPゴシック" panose="020B0400000000000000" pitchFamily="50" charset="-128"/>
              </a:rPr>
              <a:t>（主なもの）</a:t>
            </a:r>
            <a:endParaRPr kumimoji="0" lang="ja-JP" altLang="en-US" sz="12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sp>
        <p:nvSpPr>
          <p:cNvPr id="47" name="テキスト ボックス 46">
            <a:extLst>
              <a:ext uri="{FF2B5EF4-FFF2-40B4-BE49-F238E27FC236}">
                <a16:creationId xmlns:a16="http://schemas.microsoft.com/office/drawing/2014/main" id="{7D1511D3-0178-41E0-B0A9-02836AC52207}"/>
              </a:ext>
            </a:extLst>
          </p:cNvPr>
          <p:cNvSpPr txBox="1"/>
          <p:nvPr/>
        </p:nvSpPr>
        <p:spPr>
          <a:xfrm>
            <a:off x="0" y="0"/>
            <a:ext cx="12192000" cy="523220"/>
          </a:xfrm>
          <a:prstGeom prst="rect">
            <a:avLst/>
          </a:prstGeom>
          <a:solidFill>
            <a:schemeClr val="accent5">
              <a:lumMod val="50000"/>
            </a:schemeClr>
          </a:solidFill>
        </p:spPr>
        <p:txBody>
          <a:bodyPr wrap="square" rtlCol="0" anchor="ctr" anchorCtr="0">
            <a:spAutoFit/>
          </a:bodyPr>
          <a:lstStyle/>
          <a:p>
            <a:pPr algn="ctr"/>
            <a:r>
              <a:rPr lang="ja-JP" altLang="en-US" sz="2800" b="1" dirty="0">
                <a:solidFill>
                  <a:schemeClr val="bg1"/>
                </a:solidFill>
                <a:latin typeface="BIZ UDPゴシック" panose="020B0400000000000000" pitchFamily="50" charset="-128"/>
                <a:ea typeface="BIZ UDPゴシック" panose="020B0400000000000000" pitchFamily="50" charset="-128"/>
              </a:rPr>
              <a:t>アンケート結果③ ～万博の成功～</a:t>
            </a:r>
          </a:p>
        </p:txBody>
      </p:sp>
      <p:sp>
        <p:nvSpPr>
          <p:cNvPr id="48" name="正方形/長方形 47">
            <a:extLst>
              <a:ext uri="{FF2B5EF4-FFF2-40B4-BE49-F238E27FC236}">
                <a16:creationId xmlns:a16="http://schemas.microsoft.com/office/drawing/2014/main" id="{EC805949-1E69-4E7C-B604-78ABD184057B}"/>
              </a:ext>
            </a:extLst>
          </p:cNvPr>
          <p:cNvSpPr/>
          <p:nvPr/>
        </p:nvSpPr>
        <p:spPr>
          <a:xfrm>
            <a:off x="172558" y="1052396"/>
            <a:ext cx="3696326" cy="1340161"/>
          </a:xfrm>
          <a:prstGeom prst="rect">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36000" rIns="72000" bIns="72000" numCol="1" spcCol="38100" rtlCol="0" anchor="ctr">
            <a:spAutoFit/>
          </a:bodyPr>
          <a:lstStyle/>
          <a:p>
            <a:pPr>
              <a:spcBef>
                <a:spcPts val="600"/>
              </a:spcBef>
            </a:pPr>
            <a:r>
              <a:rPr lang="ja-JP" altLang="en-US" sz="1400" b="1" dirty="0">
                <a:latin typeface="BIZ UDPゴシック" panose="020B0400000000000000" pitchFamily="50" charset="-128"/>
                <a:ea typeface="BIZ UDPゴシック" panose="020B0400000000000000" pitchFamily="50" charset="-128"/>
              </a:rPr>
              <a:t>・</a:t>
            </a:r>
            <a:r>
              <a:rPr lang="ja-JP" altLang="en-US" sz="1400" b="1" dirty="0">
                <a:solidFill>
                  <a:srgbClr val="FF0000"/>
                </a:solidFill>
                <a:latin typeface="BIZ UDPゴシック" panose="020B0400000000000000" pitchFamily="50" charset="-128"/>
                <a:ea typeface="BIZ UDPゴシック" panose="020B0400000000000000" pitchFamily="50" charset="-128"/>
              </a:rPr>
              <a:t>約８割</a:t>
            </a:r>
            <a:r>
              <a:rPr lang="ja-JP" altLang="en-US" sz="1400" b="1" dirty="0">
                <a:latin typeface="BIZ UDPゴシック" panose="020B0400000000000000" pitchFamily="50" charset="-128"/>
                <a:ea typeface="BIZ UDPゴシック" panose="020B0400000000000000" pitchFamily="50" charset="-128"/>
              </a:rPr>
              <a:t>の方が、</a:t>
            </a:r>
            <a:r>
              <a:rPr lang="ja-JP" altLang="en-US" sz="1400" b="1" dirty="0">
                <a:solidFill>
                  <a:srgbClr val="FF0000"/>
                </a:solidFill>
                <a:latin typeface="BIZ UDPゴシック" panose="020B0400000000000000" pitchFamily="50" charset="-128"/>
                <a:ea typeface="BIZ UDPゴシック" panose="020B0400000000000000" pitchFamily="50" charset="-128"/>
              </a:rPr>
              <a:t>万博が成功した</a:t>
            </a:r>
            <a:r>
              <a:rPr lang="ja-JP" altLang="en-US" sz="1400" b="1" dirty="0">
                <a:solidFill>
                  <a:schemeClr val="tx1"/>
                </a:solidFill>
                <a:latin typeface="BIZ UDPゴシック" panose="020B0400000000000000" pitchFamily="50" charset="-128"/>
                <a:ea typeface="BIZ UDPゴシック" panose="020B0400000000000000" pitchFamily="50" charset="-128"/>
              </a:rPr>
              <a:t>と認識。</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spcBef>
                <a:spcPts val="600"/>
              </a:spcBef>
            </a:pPr>
            <a:r>
              <a:rPr lang="ja-JP" altLang="en-US" sz="1400" b="1" dirty="0">
                <a:solidFill>
                  <a:schemeClr val="tx1"/>
                </a:solidFill>
                <a:latin typeface="BIZ UDPゴシック" panose="020B0400000000000000" pitchFamily="50" charset="-128"/>
                <a:ea typeface="BIZ UDPゴシック" panose="020B0400000000000000" pitchFamily="50" charset="-128"/>
              </a:rPr>
              <a:t>　なお、来場有無別では、</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ja-JP" altLang="en-US"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「来場した方」：</a:t>
            </a:r>
            <a:r>
              <a:rPr lang="en-US" altLang="ja-JP" sz="1400" b="1" dirty="0">
                <a:latin typeface="BIZ UDPゴシック" panose="020B0400000000000000" pitchFamily="50" charset="-128"/>
                <a:ea typeface="BIZ UDPゴシック" panose="020B0400000000000000" pitchFamily="50" charset="-128"/>
              </a:rPr>
              <a:t>89.7</a:t>
            </a:r>
            <a:r>
              <a:rPr lang="ja-JP" altLang="en-US" sz="1400" b="1" dirty="0">
                <a:latin typeface="BIZ UDPゴシック" panose="020B0400000000000000" pitchFamily="50" charset="-128"/>
                <a:ea typeface="BIZ UDPゴシック" panose="020B0400000000000000" pitchFamily="50" charset="-128"/>
              </a:rPr>
              <a:t>％、</a:t>
            </a:r>
            <a:br>
              <a:rPr lang="en-US" altLang="ja-JP" sz="1400" b="1" dirty="0">
                <a:latin typeface="BIZ UDPゴシック" panose="020B0400000000000000" pitchFamily="50" charset="-128"/>
                <a:ea typeface="BIZ UDPゴシック" panose="020B0400000000000000" pitchFamily="50" charset="-128"/>
              </a:rPr>
            </a:br>
            <a:r>
              <a:rPr lang="ja-JP" altLang="en-US" sz="1400" b="1" dirty="0">
                <a:latin typeface="BIZ UDPゴシック" panose="020B0400000000000000" pitchFamily="50" charset="-128"/>
                <a:ea typeface="BIZ UDPゴシック" panose="020B0400000000000000" pitchFamily="50" charset="-128"/>
              </a:rPr>
              <a:t>　「来場しなかった方」：</a:t>
            </a:r>
            <a:r>
              <a:rPr lang="en-US" altLang="ja-JP" sz="1400" b="1" dirty="0">
                <a:latin typeface="BIZ UDPゴシック" panose="020B0400000000000000" pitchFamily="50" charset="-128"/>
                <a:ea typeface="BIZ UDPゴシック" panose="020B0400000000000000" pitchFamily="50" charset="-128"/>
              </a:rPr>
              <a:t>68.0</a:t>
            </a:r>
            <a:r>
              <a:rPr lang="ja-JP" altLang="en-US" sz="1400" b="1" dirty="0">
                <a:latin typeface="BIZ UDPゴシック" panose="020B0400000000000000" pitchFamily="50" charset="-128"/>
                <a:ea typeface="BIZ UDPゴシック" panose="020B0400000000000000" pitchFamily="50" charset="-128"/>
              </a:rPr>
              <a:t>％であり、</a:t>
            </a:r>
            <a:br>
              <a:rPr lang="en-US" altLang="ja-JP" sz="1400" b="1" dirty="0">
                <a:latin typeface="BIZ UDPゴシック" panose="020B0400000000000000" pitchFamily="50" charset="-128"/>
                <a:ea typeface="BIZ UDPゴシック" panose="020B0400000000000000" pitchFamily="50" charset="-128"/>
              </a:rPr>
            </a:br>
            <a:r>
              <a:rPr lang="ja-JP" altLang="en-US" sz="1400" b="1" dirty="0">
                <a:latin typeface="BIZ UDPゴシック" panose="020B0400000000000000" pitchFamily="50" charset="-128"/>
                <a:ea typeface="BIZ UDPゴシック" panose="020B0400000000000000" pitchFamily="50" charset="-128"/>
              </a:rPr>
              <a:t>　</a:t>
            </a:r>
            <a:r>
              <a:rPr lang="ja-JP" altLang="en-US" sz="1400" b="1" dirty="0">
                <a:solidFill>
                  <a:srgbClr val="FF0000"/>
                </a:solidFill>
                <a:latin typeface="BIZ UDPゴシック" panose="020B0400000000000000" pitchFamily="50" charset="-128"/>
                <a:ea typeface="BIZ UDPゴシック" panose="020B0400000000000000" pitchFamily="50" charset="-128"/>
              </a:rPr>
              <a:t>来場しなかった方も約７割が成功と認識</a:t>
            </a:r>
            <a:r>
              <a:rPr lang="ja-JP" altLang="en-US" sz="1400" b="1" dirty="0">
                <a:latin typeface="BIZ UDPゴシック" panose="020B0400000000000000" pitchFamily="50" charset="-128"/>
                <a:ea typeface="BIZ UDPゴシック" panose="020B0400000000000000" pitchFamily="50" charset="-128"/>
              </a:rPr>
              <a:t>。</a:t>
            </a:r>
            <a:endParaRPr kumimoji="0" lang="ja-JP" altLang="en-US" sz="1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49" name="正方形/長方形 48">
            <a:extLst>
              <a:ext uri="{FF2B5EF4-FFF2-40B4-BE49-F238E27FC236}">
                <a16:creationId xmlns:a16="http://schemas.microsoft.com/office/drawing/2014/main" id="{AA96F56D-CF4F-4F76-B020-A81236030AEE}"/>
              </a:ext>
            </a:extLst>
          </p:cNvPr>
          <p:cNvSpPr/>
          <p:nvPr/>
        </p:nvSpPr>
        <p:spPr>
          <a:xfrm>
            <a:off x="4108622" y="1049068"/>
            <a:ext cx="7942943" cy="1086245"/>
          </a:xfrm>
          <a:prstGeom prst="rect">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36000" rIns="72000" bIns="72000" numCol="1" spcCol="38100" rtlCol="0" anchor="ctr">
            <a:spAutoFit/>
          </a:bodyPr>
          <a:lstStyle/>
          <a:p>
            <a:pPr>
              <a:spcBef>
                <a:spcPts val="300"/>
              </a:spcBef>
            </a:pPr>
            <a:r>
              <a:rPr lang="ja-JP" altLang="en-US" sz="1400" b="1" dirty="0">
                <a:latin typeface="BIZ UDPゴシック" panose="020B0400000000000000" pitchFamily="50" charset="-128"/>
                <a:ea typeface="BIZ UDPゴシック" panose="020B0400000000000000" pitchFamily="50" charset="-128"/>
              </a:rPr>
              <a:t>・成功したと思う要因としては、</a:t>
            </a:r>
            <a:endParaRPr lang="en-US" altLang="ja-JP" sz="1400" b="1" dirty="0">
              <a:latin typeface="BIZ UDPゴシック" panose="020B0400000000000000" pitchFamily="50" charset="-128"/>
              <a:ea typeface="BIZ UDPゴシック" panose="020B0400000000000000" pitchFamily="50" charset="-128"/>
            </a:endParaRPr>
          </a:p>
          <a:p>
            <a:pPr>
              <a:spcBef>
                <a:spcPts val="300"/>
              </a:spcBef>
            </a:pPr>
            <a:r>
              <a:rPr lang="ja-JP" altLang="en-US" sz="1400" b="1" dirty="0">
                <a:latin typeface="BIZ UDPゴシック" panose="020B0400000000000000" pitchFamily="50" charset="-128"/>
                <a:ea typeface="BIZ UDPゴシック" panose="020B0400000000000000" pitchFamily="50" charset="-128"/>
              </a:rPr>
              <a:t> 「来場した方」は、 実際の来場で体験できる「</a:t>
            </a:r>
            <a:r>
              <a:rPr lang="ja-JP" altLang="en-US" sz="1400" b="1" dirty="0">
                <a:solidFill>
                  <a:srgbClr val="FF0000"/>
                </a:solidFill>
                <a:latin typeface="BIZ UDPゴシック" panose="020B0400000000000000" pitchFamily="50" charset="-128"/>
                <a:ea typeface="BIZ UDPゴシック" panose="020B0400000000000000" pitchFamily="50" charset="-128"/>
              </a:rPr>
              <a:t>⑤大屋根リングや国内外のパビリオン、多種多様なイベ　</a:t>
            </a:r>
            <a:br>
              <a:rPr lang="en-US" altLang="ja-JP" sz="1400" b="1" dirty="0">
                <a:solidFill>
                  <a:srgbClr val="FF0000"/>
                </a:solidFill>
                <a:latin typeface="BIZ UDPゴシック" panose="020B0400000000000000" pitchFamily="50" charset="-128"/>
                <a:ea typeface="BIZ UDPゴシック" panose="020B0400000000000000" pitchFamily="50" charset="-128"/>
              </a:rPr>
            </a:br>
            <a:r>
              <a:rPr lang="ja-JP" altLang="en-US" sz="1400" b="1" dirty="0">
                <a:solidFill>
                  <a:srgbClr val="FF0000"/>
                </a:solidFill>
                <a:latin typeface="BIZ UDPゴシック" panose="020B0400000000000000" pitchFamily="50" charset="-128"/>
                <a:ea typeface="BIZ UDPゴシック" panose="020B0400000000000000" pitchFamily="50" charset="-128"/>
              </a:rPr>
              <a:t>　ントなど会場内コンテンツが充実していたため</a:t>
            </a:r>
            <a:r>
              <a:rPr lang="ja-JP" altLang="en-US" sz="1400" b="1" dirty="0">
                <a:latin typeface="BIZ UDPゴシック" panose="020B0400000000000000" pitchFamily="50" charset="-128"/>
                <a:ea typeface="BIZ UDPゴシック" panose="020B0400000000000000" pitchFamily="50" charset="-128"/>
              </a:rPr>
              <a:t>」、</a:t>
            </a:r>
            <a:endParaRPr lang="en-US" altLang="ja-JP" sz="1400" b="1" dirty="0">
              <a:latin typeface="BIZ UDPゴシック" panose="020B0400000000000000" pitchFamily="50" charset="-128"/>
              <a:ea typeface="BIZ UDPゴシック" panose="020B0400000000000000" pitchFamily="50" charset="-128"/>
            </a:endParaRPr>
          </a:p>
          <a:p>
            <a:pPr>
              <a:spcBef>
                <a:spcPts val="300"/>
              </a:spcBef>
            </a:pPr>
            <a:r>
              <a:rPr lang="en-US" altLang="ja-JP" sz="1400" b="1"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「来場しなかった方」は、「</a:t>
            </a:r>
            <a:r>
              <a:rPr lang="ja-JP" altLang="en-US" sz="1400" b="1" dirty="0">
                <a:solidFill>
                  <a:srgbClr val="FF0000"/>
                </a:solidFill>
                <a:latin typeface="BIZ UDPゴシック" panose="020B0400000000000000" pitchFamily="50" charset="-128"/>
                <a:ea typeface="BIZ UDPゴシック" panose="020B0400000000000000" pitchFamily="50" charset="-128"/>
              </a:rPr>
              <a:t>⑦来場者が</a:t>
            </a:r>
            <a:r>
              <a:rPr lang="en-US" altLang="ja-JP" sz="1400" b="1" dirty="0">
                <a:solidFill>
                  <a:srgbClr val="FF0000"/>
                </a:solidFill>
                <a:latin typeface="BIZ UDPゴシック" panose="020B0400000000000000" pitchFamily="50" charset="-128"/>
                <a:ea typeface="BIZ UDPゴシック" panose="020B0400000000000000" pitchFamily="50" charset="-128"/>
              </a:rPr>
              <a:t>2900</a:t>
            </a:r>
            <a:r>
              <a:rPr lang="ja-JP" altLang="en-US" sz="1400" b="1" dirty="0">
                <a:solidFill>
                  <a:srgbClr val="FF0000"/>
                </a:solidFill>
                <a:latin typeface="BIZ UDPゴシック" panose="020B0400000000000000" pitchFamily="50" charset="-128"/>
                <a:ea typeface="BIZ UDPゴシック" panose="020B0400000000000000" pitchFamily="50" charset="-128"/>
              </a:rPr>
              <a:t>万人を超え、運営費が黒字見込み</a:t>
            </a:r>
            <a:r>
              <a:rPr lang="ja-JP" altLang="en-US" sz="1400" b="1" dirty="0">
                <a:latin typeface="BIZ UDPゴシック" panose="020B0400000000000000" pitchFamily="50" charset="-128"/>
                <a:ea typeface="BIZ UDPゴシック" panose="020B0400000000000000" pitchFamily="50" charset="-128"/>
              </a:rPr>
              <a:t>」という意見が多数。</a:t>
            </a:r>
            <a:endParaRPr lang="en-US" altLang="ja-JP" sz="1400" b="1" dirty="0">
              <a:latin typeface="BIZ UDPゴシック" panose="020B0400000000000000" pitchFamily="50" charset="-128"/>
              <a:ea typeface="BIZ UDPゴシック" panose="020B0400000000000000" pitchFamily="50" charset="-128"/>
            </a:endParaRPr>
          </a:p>
        </p:txBody>
      </p:sp>
      <p:graphicFrame>
        <p:nvGraphicFramePr>
          <p:cNvPr id="51" name="グラフ 50">
            <a:extLst>
              <a:ext uri="{FF2B5EF4-FFF2-40B4-BE49-F238E27FC236}">
                <a16:creationId xmlns:a16="http://schemas.microsoft.com/office/drawing/2014/main" id="{6FFC284F-73A7-4CF0-A4E0-6A27D0D68E53}"/>
              </a:ext>
            </a:extLst>
          </p:cNvPr>
          <p:cNvGraphicFramePr>
            <a:graphicFrameLocks/>
          </p:cNvGraphicFramePr>
          <p:nvPr>
            <p:extLst>
              <p:ext uri="{D42A27DB-BD31-4B8C-83A1-F6EECF244321}">
                <p14:modId xmlns:p14="http://schemas.microsoft.com/office/powerpoint/2010/main" val="4117807027"/>
              </p:ext>
            </p:extLst>
          </p:nvPr>
        </p:nvGraphicFramePr>
        <p:xfrm>
          <a:off x="252172" y="3921979"/>
          <a:ext cx="8709862" cy="17740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グラフ 53">
            <a:extLst>
              <a:ext uri="{FF2B5EF4-FFF2-40B4-BE49-F238E27FC236}">
                <a16:creationId xmlns:a16="http://schemas.microsoft.com/office/drawing/2014/main" id="{479DE982-3AC4-4A22-93DA-8D955477E481}"/>
              </a:ext>
            </a:extLst>
          </p:cNvPr>
          <p:cNvGraphicFramePr>
            <a:graphicFrameLocks/>
          </p:cNvGraphicFramePr>
          <p:nvPr>
            <p:extLst>
              <p:ext uri="{D42A27DB-BD31-4B8C-83A1-F6EECF244321}">
                <p14:modId xmlns:p14="http://schemas.microsoft.com/office/powerpoint/2010/main" val="3838893840"/>
              </p:ext>
            </p:extLst>
          </p:nvPr>
        </p:nvGraphicFramePr>
        <p:xfrm>
          <a:off x="6864742" y="3950411"/>
          <a:ext cx="5327258" cy="1717226"/>
        </p:xfrm>
        <a:graphic>
          <a:graphicData uri="http://schemas.openxmlformats.org/drawingml/2006/chart">
            <c:chart xmlns:c="http://schemas.openxmlformats.org/drawingml/2006/chart" xmlns:r="http://schemas.openxmlformats.org/officeDocument/2006/relationships" r:id="rId7"/>
          </a:graphicData>
        </a:graphic>
      </p:graphicFrame>
      <p:sp>
        <p:nvSpPr>
          <p:cNvPr id="56" name="テキスト ボックス 55">
            <a:extLst>
              <a:ext uri="{FF2B5EF4-FFF2-40B4-BE49-F238E27FC236}">
                <a16:creationId xmlns:a16="http://schemas.microsoft.com/office/drawing/2014/main" id="{27AEA82D-34E3-417D-8B5B-05E7E7D8F41C}"/>
              </a:ext>
            </a:extLst>
          </p:cNvPr>
          <p:cNvSpPr txBox="1"/>
          <p:nvPr/>
        </p:nvSpPr>
        <p:spPr>
          <a:xfrm>
            <a:off x="4313291" y="3737148"/>
            <a:ext cx="78322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来場あり</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57" name="テキスト ボックス 56">
            <a:extLst>
              <a:ext uri="{FF2B5EF4-FFF2-40B4-BE49-F238E27FC236}">
                <a16:creationId xmlns:a16="http://schemas.microsoft.com/office/drawing/2014/main" id="{9F56DCDB-6D0D-4126-B621-0DEDE336F975}"/>
              </a:ext>
            </a:extLst>
          </p:cNvPr>
          <p:cNvSpPr txBox="1"/>
          <p:nvPr/>
        </p:nvSpPr>
        <p:spPr>
          <a:xfrm>
            <a:off x="8093039" y="3717873"/>
            <a:ext cx="78002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来場なし</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59" name="テキスト ボックス 58">
            <a:extLst>
              <a:ext uri="{FF2B5EF4-FFF2-40B4-BE49-F238E27FC236}">
                <a16:creationId xmlns:a16="http://schemas.microsoft.com/office/drawing/2014/main" id="{D95A05B5-B7C7-4666-998E-050FFBA0A4F4}"/>
              </a:ext>
            </a:extLst>
          </p:cNvPr>
          <p:cNvSpPr txBox="1"/>
          <p:nvPr/>
        </p:nvSpPr>
        <p:spPr>
          <a:xfrm>
            <a:off x="10794807" y="3694267"/>
            <a:ext cx="606895"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回答数</a:t>
            </a:r>
            <a:r>
              <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p>
        </p:txBody>
      </p:sp>
      <p:sp>
        <p:nvSpPr>
          <p:cNvPr id="46" name="スライド番号プレースホルダー 3">
            <a:extLst>
              <a:ext uri="{FF2B5EF4-FFF2-40B4-BE49-F238E27FC236}">
                <a16:creationId xmlns:a16="http://schemas.microsoft.com/office/drawing/2014/main" id="{74527AC4-A71B-4C01-ABFC-F2C68EA1AB63}"/>
              </a:ext>
            </a:extLst>
          </p:cNvPr>
          <p:cNvSpPr>
            <a:spLocks noGrp="1"/>
          </p:cNvSpPr>
          <p:nvPr>
            <p:ph type="sldNum" sz="quarter" idx="2"/>
          </p:nvPr>
        </p:nvSpPr>
        <p:spPr>
          <a:xfrm>
            <a:off x="11902097" y="6351802"/>
            <a:ext cx="209351" cy="426463"/>
          </a:xfrm>
        </p:spPr>
        <p:txBody>
          <a:bodyPr/>
          <a:lstStyle/>
          <a:p>
            <a:pPr marL="0" marR="0" lvl="0" indent="0" algn="r" defTabSz="914400" rtl="0" eaLnBrk="1" fontAlgn="auto" latinLnBrk="0" hangingPunct="0">
              <a:lnSpc>
                <a:spcPct val="150000"/>
              </a:lnSpc>
              <a:spcBef>
                <a:spcPts val="0"/>
              </a:spcBef>
              <a:spcAft>
                <a:spcPts val="0"/>
              </a:spcAft>
              <a:buClrTx/>
              <a:buSzTx/>
              <a:buFontTx/>
              <a:buNone/>
              <a:tabLst/>
              <a:defRPr/>
            </a:pPr>
            <a:fld id="{86CB4B4D-7CA3-9044-876B-883B54F8677D}" type="slidenum">
              <a:rPr kumimoji="0" lang="en-US" altLang="ja-JP" sz="1600" b="1" i="0" u="none" strike="noStrike" kern="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sym typeface="游ゴシック"/>
              </a:rPr>
              <a:pPr marL="0" marR="0" lvl="0" indent="0" algn="r" defTabSz="914400" rtl="0" eaLnBrk="1" fontAlgn="auto" latinLnBrk="0" hangingPunct="0">
                <a:lnSpc>
                  <a:spcPct val="150000"/>
                </a:lnSpc>
                <a:spcBef>
                  <a:spcPts val="0"/>
                </a:spcBef>
                <a:spcAft>
                  <a:spcPts val="0"/>
                </a:spcAft>
                <a:buClrTx/>
                <a:buSzTx/>
                <a:buFontTx/>
                <a:buNone/>
                <a:tabLst/>
                <a:defRPr/>
              </a:pPr>
              <a:t>4</a:t>
            </a:fld>
            <a:endParaRPr kumimoji="0" lang="en-US" altLang="ja-JP" sz="16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sym typeface="游ゴシック"/>
            </a:endParaRPr>
          </a:p>
        </p:txBody>
      </p:sp>
    </p:spTree>
    <p:extLst>
      <p:ext uri="{BB962C8B-B14F-4D97-AF65-F5344CB8AC3E}">
        <p14:creationId xmlns:p14="http://schemas.microsoft.com/office/powerpoint/2010/main" val="205241409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1E5DEDEC-50A5-A67D-AC51-B5EE7B77148D}"/>
            </a:ext>
          </a:extLst>
        </p:cNvPr>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CA53DEB5-BA78-458D-916B-45CAD8430952}"/>
              </a:ext>
            </a:extLst>
          </p:cNvPr>
          <p:cNvSpPr/>
          <p:nvPr/>
        </p:nvSpPr>
        <p:spPr>
          <a:xfrm>
            <a:off x="8048261" y="690504"/>
            <a:ext cx="4048655" cy="6048000"/>
          </a:xfrm>
          <a:prstGeom prst="rect">
            <a:avLst/>
          </a:prstGeom>
          <a:solidFill>
            <a:srgbClr val="FFFFFF"/>
          </a:solidFill>
          <a:ln w="1905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 name="AutoShape 2" descr="https://cdn-xtech.nikkei.com/atcl/nxt/column/18/00585/071800151/1.jpg?__scale=w:500,h:284&amp;_sh=0609a0ac06">
            <a:extLst>
              <a:ext uri="{FF2B5EF4-FFF2-40B4-BE49-F238E27FC236}">
                <a16:creationId xmlns:a16="http://schemas.microsoft.com/office/drawing/2014/main" id="{F18A779B-F442-78FE-8751-62A8CB3766D1}"/>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正方形/長方形 18">
            <a:extLst>
              <a:ext uri="{FF2B5EF4-FFF2-40B4-BE49-F238E27FC236}">
                <a16:creationId xmlns:a16="http://schemas.microsoft.com/office/drawing/2014/main" id="{0A39C9DF-1419-445B-A421-DB19D5E1B10B}"/>
              </a:ext>
            </a:extLst>
          </p:cNvPr>
          <p:cNvSpPr/>
          <p:nvPr/>
        </p:nvSpPr>
        <p:spPr>
          <a:xfrm>
            <a:off x="99123" y="674287"/>
            <a:ext cx="3719821" cy="6048000"/>
          </a:xfrm>
          <a:prstGeom prst="rect">
            <a:avLst/>
          </a:prstGeom>
          <a:solidFill>
            <a:srgbClr val="FFFFFF"/>
          </a:solidFill>
          <a:ln w="1905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0" name="テキスト ボックス 19">
            <a:extLst>
              <a:ext uri="{FF2B5EF4-FFF2-40B4-BE49-F238E27FC236}">
                <a16:creationId xmlns:a16="http://schemas.microsoft.com/office/drawing/2014/main" id="{AFE3CC8D-4F2C-4217-9689-33474B59AAC1}"/>
              </a:ext>
            </a:extLst>
          </p:cNvPr>
          <p:cNvSpPr txBox="1"/>
          <p:nvPr/>
        </p:nvSpPr>
        <p:spPr>
          <a:xfrm>
            <a:off x="99123" y="668677"/>
            <a:ext cx="3719821" cy="438582"/>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200" b="1" dirty="0">
                <a:solidFill>
                  <a:schemeClr val="bg1"/>
                </a:solidFill>
              </a:rPr>
              <a:t>Q</a:t>
            </a:r>
            <a:r>
              <a:rPr lang="ja-JP" altLang="en-US" sz="1200" b="1" dirty="0">
                <a:solidFill>
                  <a:schemeClr val="bg1"/>
                </a:solidFill>
              </a:rPr>
              <a:t>９：会場内ではどのような体験をしましたか。</a:t>
            </a:r>
            <a:endParaRPr lang="en-US" altLang="ja-JP" sz="1200" b="1" dirty="0">
              <a:solidFill>
                <a:schemeClr val="bg1"/>
              </a:solidFill>
            </a:endParaRPr>
          </a:p>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050" b="1" dirty="0">
                <a:solidFill>
                  <a:schemeClr val="bg1"/>
                </a:solidFill>
              </a:rPr>
              <a:t>(</a:t>
            </a:r>
            <a:r>
              <a:rPr lang="ja-JP" altLang="en-US" sz="1050" b="1" dirty="0">
                <a:solidFill>
                  <a:schemeClr val="bg1"/>
                </a:solidFill>
              </a:rPr>
              <a:t>複数選択可</a:t>
            </a:r>
            <a:r>
              <a:rPr lang="en-US" altLang="ja-JP" sz="1050" b="1" dirty="0">
                <a:solidFill>
                  <a:schemeClr val="bg1"/>
                </a:solidFill>
              </a:rPr>
              <a:t>)</a:t>
            </a:r>
            <a:endParaRPr lang="ja-JP" altLang="en-US" sz="1200" b="1" dirty="0">
              <a:solidFill>
                <a:schemeClr val="bg1"/>
              </a:solidFill>
            </a:endParaRPr>
          </a:p>
        </p:txBody>
      </p:sp>
      <p:sp>
        <p:nvSpPr>
          <p:cNvPr id="23" name="テキスト ボックス 22">
            <a:extLst>
              <a:ext uri="{FF2B5EF4-FFF2-40B4-BE49-F238E27FC236}">
                <a16:creationId xmlns:a16="http://schemas.microsoft.com/office/drawing/2014/main" id="{87AD594C-D790-469B-8620-19ED4FF83490}"/>
              </a:ext>
            </a:extLst>
          </p:cNvPr>
          <p:cNvSpPr txBox="1"/>
          <p:nvPr/>
        </p:nvSpPr>
        <p:spPr>
          <a:xfrm>
            <a:off x="3235178" y="2283018"/>
            <a:ext cx="606895"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回答数</a:t>
            </a:r>
            <a:r>
              <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p>
        </p:txBody>
      </p:sp>
      <p:sp>
        <p:nvSpPr>
          <p:cNvPr id="12" name="テキスト ボックス 11">
            <a:extLst>
              <a:ext uri="{FF2B5EF4-FFF2-40B4-BE49-F238E27FC236}">
                <a16:creationId xmlns:a16="http://schemas.microsoft.com/office/drawing/2014/main" id="{6B152E07-DE19-4DB2-B4C2-C9580FFF0A63}"/>
              </a:ext>
            </a:extLst>
          </p:cNvPr>
          <p:cNvSpPr txBox="1"/>
          <p:nvPr/>
        </p:nvSpPr>
        <p:spPr>
          <a:xfrm>
            <a:off x="0" y="0"/>
            <a:ext cx="12192000" cy="523220"/>
          </a:xfrm>
          <a:prstGeom prst="rect">
            <a:avLst/>
          </a:prstGeom>
          <a:solidFill>
            <a:schemeClr val="accent5">
              <a:lumMod val="50000"/>
            </a:schemeClr>
          </a:solidFill>
        </p:spPr>
        <p:txBody>
          <a:bodyPr wrap="square" rtlCol="0" anchor="ctr" anchorCtr="0">
            <a:spAutoFit/>
          </a:bodyPr>
          <a:lstStyle/>
          <a:p>
            <a:pPr algn="ctr"/>
            <a:r>
              <a:rPr lang="ja-JP" altLang="en-US" sz="2800" b="1" dirty="0">
                <a:solidFill>
                  <a:schemeClr val="bg1"/>
                </a:solidFill>
                <a:latin typeface="BIZ UDPゴシック" panose="020B0400000000000000" pitchFamily="50" charset="-128"/>
                <a:ea typeface="BIZ UDPゴシック" panose="020B0400000000000000" pitchFamily="50" charset="-128"/>
              </a:rPr>
              <a:t>アンケート結果④ ～会場内の体験・新技術の実用化～</a:t>
            </a:r>
          </a:p>
        </p:txBody>
      </p:sp>
      <p:sp>
        <p:nvSpPr>
          <p:cNvPr id="13" name="正方形/長方形 12">
            <a:extLst>
              <a:ext uri="{FF2B5EF4-FFF2-40B4-BE49-F238E27FC236}">
                <a16:creationId xmlns:a16="http://schemas.microsoft.com/office/drawing/2014/main" id="{B76C24B2-4375-4FD6-8225-9E6679A7D0C6}"/>
              </a:ext>
            </a:extLst>
          </p:cNvPr>
          <p:cNvSpPr/>
          <p:nvPr/>
        </p:nvSpPr>
        <p:spPr>
          <a:xfrm>
            <a:off x="129086" y="1274281"/>
            <a:ext cx="3590935" cy="864440"/>
          </a:xfrm>
          <a:prstGeom prst="rect">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108000" rIns="72000" bIns="108000" numCol="1" spcCol="38100" rtlCol="0" anchor="ctr">
            <a:spAutoFit/>
          </a:bodyPr>
          <a:lstStyle/>
          <a:p>
            <a:pPr algn="l"/>
            <a:r>
              <a:rPr lang="ja-JP" altLang="en-US" sz="1400" b="1" dirty="0">
                <a:solidFill>
                  <a:schemeClr val="tx1"/>
                </a:solidFill>
                <a:latin typeface="BIZ UDPゴシック" panose="020B0400000000000000" pitchFamily="50" charset="-128"/>
                <a:ea typeface="BIZ UDPゴシック" panose="020B0400000000000000" pitchFamily="50" charset="-128"/>
              </a:rPr>
              <a:t>・会場内での体験として、予約なしでも体験</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en-US" altLang="ja-JP"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chemeClr val="tx1"/>
                </a:solidFill>
                <a:latin typeface="BIZ UDPゴシック" panose="020B0400000000000000" pitchFamily="50" charset="-128"/>
                <a:ea typeface="BIZ UDPゴシック" panose="020B0400000000000000" pitchFamily="50" charset="-128"/>
              </a:rPr>
              <a:t>できる「</a:t>
            </a:r>
            <a:r>
              <a:rPr lang="ja-JP" altLang="en-US" sz="1400" b="1" dirty="0">
                <a:solidFill>
                  <a:srgbClr val="FF0000"/>
                </a:solidFill>
                <a:latin typeface="BIZ UDPゴシック" panose="020B0400000000000000" pitchFamily="50" charset="-128"/>
                <a:ea typeface="BIZ UDPゴシック" panose="020B0400000000000000" pitchFamily="50" charset="-128"/>
              </a:rPr>
              <a:t>大屋根リング</a:t>
            </a:r>
            <a:r>
              <a:rPr lang="ja-JP" altLang="en-US"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rgbClr val="FF0000"/>
                </a:solidFill>
                <a:latin typeface="BIZ UDPゴシック" panose="020B0400000000000000" pitchFamily="50" charset="-128"/>
                <a:ea typeface="BIZ UDPゴシック" panose="020B0400000000000000" pitchFamily="50" charset="-128"/>
              </a:rPr>
              <a:t>海外パビリオン</a:t>
            </a:r>
            <a:r>
              <a:rPr lang="ja-JP" altLang="en-US" sz="1400" b="1" dirty="0">
                <a:solidFill>
                  <a:schemeClr val="tx1"/>
                </a:solidFill>
                <a:latin typeface="BIZ UDPゴシック" panose="020B0400000000000000" pitchFamily="50" charset="-128"/>
                <a:ea typeface="BIZ UDPゴシック" panose="020B0400000000000000" pitchFamily="50" charset="-128"/>
              </a:rPr>
              <a:t>」、</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en-US" altLang="ja-JP"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rgbClr val="FF0000"/>
                </a:solidFill>
                <a:latin typeface="BIZ UDPゴシック" panose="020B0400000000000000" pitchFamily="50" charset="-128"/>
                <a:ea typeface="BIZ UDPゴシック" panose="020B0400000000000000" pitchFamily="50" charset="-128"/>
              </a:rPr>
              <a:t>国内パビリオン</a:t>
            </a:r>
            <a:r>
              <a:rPr lang="ja-JP" altLang="en-US" sz="1400" b="1" dirty="0">
                <a:solidFill>
                  <a:schemeClr val="tx1"/>
                </a:solidFill>
                <a:latin typeface="BIZ UDPゴシック" panose="020B0400000000000000" pitchFamily="50" charset="-128"/>
                <a:ea typeface="BIZ UDPゴシック" panose="020B0400000000000000" pitchFamily="50" charset="-128"/>
              </a:rPr>
              <a:t>」が多い。</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B930B30B-5808-4D80-8EF8-5755ADC77900}"/>
              </a:ext>
            </a:extLst>
          </p:cNvPr>
          <p:cNvSpPr/>
          <p:nvPr/>
        </p:nvSpPr>
        <p:spPr>
          <a:xfrm>
            <a:off x="3920599" y="665666"/>
            <a:ext cx="4048655" cy="6048000"/>
          </a:xfrm>
          <a:prstGeom prst="rect">
            <a:avLst/>
          </a:prstGeom>
          <a:solidFill>
            <a:srgbClr val="FFFFFF"/>
          </a:solidFill>
          <a:ln w="1905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5" name="テキスト ボックス 14">
            <a:extLst>
              <a:ext uri="{FF2B5EF4-FFF2-40B4-BE49-F238E27FC236}">
                <a16:creationId xmlns:a16="http://schemas.microsoft.com/office/drawing/2014/main" id="{BEC6AC46-8942-429B-902C-3AD33B744E35}"/>
              </a:ext>
            </a:extLst>
          </p:cNvPr>
          <p:cNvSpPr txBox="1"/>
          <p:nvPr/>
        </p:nvSpPr>
        <p:spPr>
          <a:xfrm>
            <a:off x="3920293" y="671226"/>
            <a:ext cx="4048655" cy="504000"/>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200" b="1" dirty="0">
                <a:solidFill>
                  <a:schemeClr val="bg1"/>
                </a:solidFill>
              </a:rPr>
              <a:t>Q</a:t>
            </a:r>
            <a:r>
              <a:rPr lang="ja-JP" altLang="en-US" sz="1200" b="1" dirty="0">
                <a:solidFill>
                  <a:schemeClr val="bg1"/>
                </a:solidFill>
              </a:rPr>
              <a:t>１０：大阪・関西万博を通じて、今後の社会で実用化</a:t>
            </a:r>
            <a:br>
              <a:rPr lang="en-US" altLang="ja-JP" sz="1200" b="1" dirty="0">
                <a:solidFill>
                  <a:schemeClr val="bg1"/>
                </a:solidFill>
              </a:rPr>
            </a:br>
            <a:r>
              <a:rPr lang="ja-JP" altLang="en-US" sz="1200" b="1" dirty="0">
                <a:solidFill>
                  <a:schemeClr val="bg1"/>
                </a:solidFill>
              </a:rPr>
              <a:t>される新しい技術への期待は上がりましたか。</a:t>
            </a:r>
          </a:p>
        </p:txBody>
      </p:sp>
      <p:graphicFrame>
        <p:nvGraphicFramePr>
          <p:cNvPr id="16" name="グラフ 15">
            <a:extLst>
              <a:ext uri="{FF2B5EF4-FFF2-40B4-BE49-F238E27FC236}">
                <a16:creationId xmlns:a16="http://schemas.microsoft.com/office/drawing/2014/main" id="{F3837337-1D64-4AA5-8298-5BF7197367AF}"/>
              </a:ext>
            </a:extLst>
          </p:cNvPr>
          <p:cNvGraphicFramePr>
            <a:graphicFrameLocks/>
          </p:cNvGraphicFramePr>
          <p:nvPr>
            <p:extLst>
              <p:ext uri="{D42A27DB-BD31-4B8C-83A1-F6EECF244321}">
                <p14:modId xmlns:p14="http://schemas.microsoft.com/office/powerpoint/2010/main" val="1984713974"/>
              </p:ext>
            </p:extLst>
          </p:nvPr>
        </p:nvGraphicFramePr>
        <p:xfrm>
          <a:off x="4044425" y="2779412"/>
          <a:ext cx="3924829" cy="2359588"/>
        </p:xfrm>
        <a:graphic>
          <a:graphicData uri="http://schemas.openxmlformats.org/drawingml/2006/chart">
            <c:chart xmlns:c="http://schemas.openxmlformats.org/drawingml/2006/chart" xmlns:r="http://schemas.openxmlformats.org/officeDocument/2006/relationships" r:id="rId3"/>
          </a:graphicData>
        </a:graphic>
      </p:graphicFrame>
      <p:sp>
        <p:nvSpPr>
          <p:cNvPr id="26" name="部分円 25">
            <a:extLst>
              <a:ext uri="{FF2B5EF4-FFF2-40B4-BE49-F238E27FC236}">
                <a16:creationId xmlns:a16="http://schemas.microsoft.com/office/drawing/2014/main" id="{98B67A0F-14DC-41AA-B636-9B153E1669D3}"/>
              </a:ext>
            </a:extLst>
          </p:cNvPr>
          <p:cNvSpPr/>
          <p:nvPr/>
        </p:nvSpPr>
        <p:spPr>
          <a:xfrm>
            <a:off x="5077210" y="3088486"/>
            <a:ext cx="1812042" cy="1735861"/>
          </a:xfrm>
          <a:prstGeom prst="pie">
            <a:avLst>
              <a:gd name="adj1" fmla="val 16261924"/>
              <a:gd name="adj2" fmla="val 7461389"/>
            </a:avLst>
          </a:prstGeom>
          <a:noFill/>
          <a:ln w="38100" cap="flat">
            <a:solidFill>
              <a:schemeClr val="tx1"/>
            </a:solidFill>
            <a:prstDash val="sysDash"/>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9" name="テキスト ボックス 28">
            <a:extLst>
              <a:ext uri="{FF2B5EF4-FFF2-40B4-BE49-F238E27FC236}">
                <a16:creationId xmlns:a16="http://schemas.microsoft.com/office/drawing/2014/main" id="{1C70E6FE-A3AC-4D74-88B8-AE475A7273C3}"/>
              </a:ext>
            </a:extLst>
          </p:cNvPr>
          <p:cNvSpPr txBox="1"/>
          <p:nvPr/>
        </p:nvSpPr>
        <p:spPr>
          <a:xfrm>
            <a:off x="7034791" y="3572599"/>
            <a:ext cx="7175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4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60.1</a:t>
            </a:r>
            <a:r>
              <a:rPr kumimoji="0" lang="ja-JP" altLang="en-US" sz="14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p>
        </p:txBody>
      </p:sp>
      <p:cxnSp>
        <p:nvCxnSpPr>
          <p:cNvPr id="30" name="直線コネクタ 29">
            <a:extLst>
              <a:ext uri="{FF2B5EF4-FFF2-40B4-BE49-F238E27FC236}">
                <a16:creationId xmlns:a16="http://schemas.microsoft.com/office/drawing/2014/main" id="{7AE02367-F4AE-4FA5-B534-D078F209E99E}"/>
              </a:ext>
            </a:extLst>
          </p:cNvPr>
          <p:cNvCxnSpPr>
            <a:cxnSpLocks/>
          </p:cNvCxnSpPr>
          <p:nvPr/>
        </p:nvCxnSpPr>
        <p:spPr>
          <a:xfrm flipH="1">
            <a:off x="6925181" y="3793142"/>
            <a:ext cx="109610" cy="90936"/>
          </a:xfrm>
          <a:prstGeom prst="line">
            <a:avLst/>
          </a:prstGeom>
          <a:noFill/>
          <a:ln w="12700" cap="flat">
            <a:solidFill>
              <a:schemeClr val="tx1"/>
            </a:solidFill>
            <a:prstDash val="dash"/>
            <a:miter lim="800000"/>
          </a:ln>
          <a:effectLst/>
          <a:sp3d/>
        </p:spPr>
        <p:style>
          <a:lnRef idx="0">
            <a:scrgbClr r="0" g="0" b="0"/>
          </a:lnRef>
          <a:fillRef idx="0">
            <a:scrgbClr r="0" g="0" b="0"/>
          </a:fillRef>
          <a:effectRef idx="0">
            <a:scrgbClr r="0" g="0" b="0"/>
          </a:effectRef>
          <a:fontRef idx="none"/>
        </p:style>
      </p:cxnSp>
      <p:sp>
        <p:nvSpPr>
          <p:cNvPr id="31" name="四角形: 角を丸くする 30">
            <a:extLst>
              <a:ext uri="{FF2B5EF4-FFF2-40B4-BE49-F238E27FC236}">
                <a16:creationId xmlns:a16="http://schemas.microsoft.com/office/drawing/2014/main" id="{A1CF6E45-7BFC-4714-87B4-D1B47DDE9826}"/>
              </a:ext>
            </a:extLst>
          </p:cNvPr>
          <p:cNvSpPr/>
          <p:nvPr/>
        </p:nvSpPr>
        <p:spPr>
          <a:xfrm>
            <a:off x="3991608" y="4986815"/>
            <a:ext cx="3909871" cy="1657453"/>
          </a:xfrm>
          <a:prstGeom prst="roundRect">
            <a:avLst>
              <a:gd name="adj" fmla="val 5748"/>
            </a:avLst>
          </a:prstGeom>
          <a:solidFill>
            <a:schemeClr val="bg1">
              <a:lumMod val="95000"/>
            </a:schemeClr>
          </a:solidFill>
          <a:ln w="952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32" name="テキスト ボックス 31">
            <a:extLst>
              <a:ext uri="{FF2B5EF4-FFF2-40B4-BE49-F238E27FC236}">
                <a16:creationId xmlns:a16="http://schemas.microsoft.com/office/drawing/2014/main" id="{DDCF36ED-BB73-42A2-9EA5-641F8B2E55AB}"/>
              </a:ext>
            </a:extLst>
          </p:cNvPr>
          <p:cNvSpPr txBox="1"/>
          <p:nvPr/>
        </p:nvSpPr>
        <p:spPr>
          <a:xfrm>
            <a:off x="4029708" y="5026989"/>
            <a:ext cx="78322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来場あり</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34" name="テキスト ボックス 33">
            <a:extLst>
              <a:ext uri="{FF2B5EF4-FFF2-40B4-BE49-F238E27FC236}">
                <a16:creationId xmlns:a16="http://schemas.microsoft.com/office/drawing/2014/main" id="{CC0B1977-347E-4679-B02A-FF89E1AA76E3}"/>
              </a:ext>
            </a:extLst>
          </p:cNvPr>
          <p:cNvSpPr txBox="1"/>
          <p:nvPr/>
        </p:nvSpPr>
        <p:spPr>
          <a:xfrm>
            <a:off x="5949986" y="5013608"/>
            <a:ext cx="78002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来場なし</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graphicFrame>
        <p:nvGraphicFramePr>
          <p:cNvPr id="35" name="グラフ 34">
            <a:extLst>
              <a:ext uri="{FF2B5EF4-FFF2-40B4-BE49-F238E27FC236}">
                <a16:creationId xmlns:a16="http://schemas.microsoft.com/office/drawing/2014/main" id="{2FBBDAAC-48FF-4935-A8C7-4642E7333B30}"/>
              </a:ext>
            </a:extLst>
          </p:cNvPr>
          <p:cNvGraphicFramePr>
            <a:graphicFrameLocks/>
          </p:cNvGraphicFramePr>
          <p:nvPr>
            <p:extLst>
              <p:ext uri="{D42A27DB-BD31-4B8C-83A1-F6EECF244321}">
                <p14:modId xmlns:p14="http://schemas.microsoft.com/office/powerpoint/2010/main" val="2074447975"/>
              </p:ext>
            </p:extLst>
          </p:nvPr>
        </p:nvGraphicFramePr>
        <p:xfrm>
          <a:off x="3785174" y="4982699"/>
          <a:ext cx="2462164" cy="18889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グラフ 35">
            <a:extLst>
              <a:ext uri="{FF2B5EF4-FFF2-40B4-BE49-F238E27FC236}">
                <a16:creationId xmlns:a16="http://schemas.microsoft.com/office/drawing/2014/main" id="{FDFEA293-CCD6-46E7-9AB3-1102550ED390}"/>
              </a:ext>
            </a:extLst>
          </p:cNvPr>
          <p:cNvGraphicFramePr>
            <a:graphicFrameLocks/>
          </p:cNvGraphicFramePr>
          <p:nvPr>
            <p:extLst>
              <p:ext uri="{D42A27DB-BD31-4B8C-83A1-F6EECF244321}">
                <p14:modId xmlns:p14="http://schemas.microsoft.com/office/powerpoint/2010/main" val="1519574654"/>
              </p:ext>
            </p:extLst>
          </p:nvPr>
        </p:nvGraphicFramePr>
        <p:xfrm>
          <a:off x="5689692" y="4970932"/>
          <a:ext cx="2197788" cy="1868668"/>
        </p:xfrm>
        <a:graphic>
          <a:graphicData uri="http://schemas.openxmlformats.org/drawingml/2006/chart">
            <c:chart xmlns:c="http://schemas.openxmlformats.org/drawingml/2006/chart" xmlns:r="http://schemas.openxmlformats.org/officeDocument/2006/relationships" r:id="rId5"/>
          </a:graphicData>
        </a:graphic>
      </p:graphicFrame>
      <p:sp>
        <p:nvSpPr>
          <p:cNvPr id="37" name="部分円 36">
            <a:extLst>
              <a:ext uri="{FF2B5EF4-FFF2-40B4-BE49-F238E27FC236}">
                <a16:creationId xmlns:a16="http://schemas.microsoft.com/office/drawing/2014/main" id="{3862E33A-4AD3-47DD-8E7B-EA02C4BAC585}"/>
              </a:ext>
            </a:extLst>
          </p:cNvPr>
          <p:cNvSpPr/>
          <p:nvPr/>
        </p:nvSpPr>
        <p:spPr>
          <a:xfrm>
            <a:off x="4369890" y="5256872"/>
            <a:ext cx="1291386" cy="1332000"/>
          </a:xfrm>
          <a:prstGeom prst="pie">
            <a:avLst>
              <a:gd name="adj1" fmla="val 16261908"/>
              <a:gd name="adj2" fmla="val 11248902"/>
            </a:avLst>
          </a:prstGeom>
          <a:noFill/>
          <a:ln w="28575" cap="flat">
            <a:solidFill>
              <a:schemeClr val="tx1"/>
            </a:solidFill>
            <a:prstDash val="sysDash"/>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8" name="部分円 37">
            <a:extLst>
              <a:ext uri="{FF2B5EF4-FFF2-40B4-BE49-F238E27FC236}">
                <a16:creationId xmlns:a16="http://schemas.microsoft.com/office/drawing/2014/main" id="{3D0AEE9B-A30B-4F04-BC6B-B570D8A46C6B}"/>
              </a:ext>
            </a:extLst>
          </p:cNvPr>
          <p:cNvSpPr/>
          <p:nvPr/>
        </p:nvSpPr>
        <p:spPr>
          <a:xfrm>
            <a:off x="6147361" y="5239266"/>
            <a:ext cx="1291386" cy="1332000"/>
          </a:xfrm>
          <a:prstGeom prst="pie">
            <a:avLst>
              <a:gd name="adj1" fmla="val 16261908"/>
              <a:gd name="adj2" fmla="val 4926629"/>
            </a:avLst>
          </a:prstGeom>
          <a:noFill/>
          <a:ln w="28575" cap="flat">
            <a:solidFill>
              <a:schemeClr val="tx1"/>
            </a:solidFill>
            <a:prstDash val="sysDash"/>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9" name="テキスト ボックス 20">
            <a:extLst>
              <a:ext uri="{FF2B5EF4-FFF2-40B4-BE49-F238E27FC236}">
                <a16:creationId xmlns:a16="http://schemas.microsoft.com/office/drawing/2014/main" id="{0B487C34-AED8-458F-A105-C3FD80FCEB93}"/>
              </a:ext>
            </a:extLst>
          </p:cNvPr>
          <p:cNvSpPr txBox="1"/>
          <p:nvPr/>
        </p:nvSpPr>
        <p:spPr>
          <a:xfrm>
            <a:off x="5441647" y="5174230"/>
            <a:ext cx="60208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non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kumimoji="0" lang="ja-JP" altLang="en-US"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７７</a:t>
            </a:r>
            <a:r>
              <a:rPr kumimoji="0" lang="en-US" altLang="ja-JP"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７％</a:t>
            </a:r>
          </a:p>
        </p:txBody>
      </p:sp>
      <p:cxnSp>
        <p:nvCxnSpPr>
          <p:cNvPr id="40" name="直線コネクタ 39">
            <a:extLst>
              <a:ext uri="{FF2B5EF4-FFF2-40B4-BE49-F238E27FC236}">
                <a16:creationId xmlns:a16="http://schemas.microsoft.com/office/drawing/2014/main" id="{1EEA1891-F149-4873-95B1-B86DA474736B}"/>
              </a:ext>
            </a:extLst>
          </p:cNvPr>
          <p:cNvCxnSpPr>
            <a:cxnSpLocks/>
          </p:cNvCxnSpPr>
          <p:nvPr/>
        </p:nvCxnSpPr>
        <p:spPr>
          <a:xfrm flipH="1">
            <a:off x="5559432" y="5410429"/>
            <a:ext cx="100297" cy="152917"/>
          </a:xfrm>
          <a:prstGeom prst="line">
            <a:avLst/>
          </a:prstGeom>
          <a:noFill/>
          <a:ln w="9525" cap="flat">
            <a:solidFill>
              <a:schemeClr val="tx1"/>
            </a:solidFill>
            <a:prstDash val="dash"/>
            <a:miter lim="800000"/>
          </a:ln>
          <a:effectLst/>
          <a:sp3d/>
        </p:spPr>
        <p:style>
          <a:lnRef idx="0">
            <a:scrgbClr r="0" g="0" b="0"/>
          </a:lnRef>
          <a:fillRef idx="0">
            <a:scrgbClr r="0" g="0" b="0"/>
          </a:fillRef>
          <a:effectRef idx="0">
            <a:scrgbClr r="0" g="0" b="0"/>
          </a:effectRef>
          <a:fontRef idx="none"/>
        </p:style>
      </p:cxnSp>
      <p:sp>
        <p:nvSpPr>
          <p:cNvPr id="41" name="テキスト ボックス 20">
            <a:extLst>
              <a:ext uri="{FF2B5EF4-FFF2-40B4-BE49-F238E27FC236}">
                <a16:creationId xmlns:a16="http://schemas.microsoft.com/office/drawing/2014/main" id="{2BC18CB8-B1EA-4E3A-BC0A-5786742EBD1C}"/>
              </a:ext>
            </a:extLst>
          </p:cNvPr>
          <p:cNvSpPr txBox="1"/>
          <p:nvPr/>
        </p:nvSpPr>
        <p:spPr>
          <a:xfrm>
            <a:off x="7337205" y="5239079"/>
            <a:ext cx="60208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non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kumimoji="0" lang="ja-JP" altLang="en-US"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４７</a:t>
            </a:r>
            <a:r>
              <a:rPr kumimoji="0" lang="en-US" altLang="ja-JP"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９％</a:t>
            </a:r>
          </a:p>
        </p:txBody>
      </p:sp>
      <p:cxnSp>
        <p:nvCxnSpPr>
          <p:cNvPr id="42" name="直線コネクタ 41">
            <a:extLst>
              <a:ext uri="{FF2B5EF4-FFF2-40B4-BE49-F238E27FC236}">
                <a16:creationId xmlns:a16="http://schemas.microsoft.com/office/drawing/2014/main" id="{498B9A19-2429-4D8C-A790-B8681E4DE41A}"/>
              </a:ext>
            </a:extLst>
          </p:cNvPr>
          <p:cNvCxnSpPr>
            <a:cxnSpLocks/>
          </p:cNvCxnSpPr>
          <p:nvPr/>
        </p:nvCxnSpPr>
        <p:spPr>
          <a:xfrm flipH="1">
            <a:off x="7353431" y="5454526"/>
            <a:ext cx="100297" cy="152917"/>
          </a:xfrm>
          <a:prstGeom prst="line">
            <a:avLst/>
          </a:prstGeom>
          <a:noFill/>
          <a:ln w="9525" cap="flat">
            <a:solidFill>
              <a:schemeClr val="tx1"/>
            </a:solidFill>
            <a:prstDash val="dash"/>
            <a:miter lim="800000"/>
          </a:ln>
          <a:effectLst/>
          <a:sp3d/>
        </p:spPr>
        <p:style>
          <a:lnRef idx="0">
            <a:scrgbClr r="0" g="0" b="0"/>
          </a:lnRef>
          <a:fillRef idx="0">
            <a:scrgbClr r="0" g="0" b="0"/>
          </a:fillRef>
          <a:effectRef idx="0">
            <a:scrgbClr r="0" g="0" b="0"/>
          </a:effectRef>
          <a:fontRef idx="none"/>
        </p:style>
      </p:cxnSp>
      <p:sp>
        <p:nvSpPr>
          <p:cNvPr id="43" name="正方形/長方形 42">
            <a:extLst>
              <a:ext uri="{FF2B5EF4-FFF2-40B4-BE49-F238E27FC236}">
                <a16:creationId xmlns:a16="http://schemas.microsoft.com/office/drawing/2014/main" id="{10659CDA-7118-4A8D-988C-04A539655137}"/>
              </a:ext>
            </a:extLst>
          </p:cNvPr>
          <p:cNvSpPr/>
          <p:nvPr/>
        </p:nvSpPr>
        <p:spPr>
          <a:xfrm>
            <a:off x="4002492" y="1283101"/>
            <a:ext cx="3893907" cy="1555605"/>
          </a:xfrm>
          <a:prstGeom prst="rect">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36000" rIns="72000" bIns="72000" numCol="1" spcCol="38100" rtlCol="0" anchor="ctr">
            <a:spAutoFit/>
          </a:bodyPr>
          <a:lstStyle/>
          <a:p>
            <a:pPr algn="l">
              <a:spcBef>
                <a:spcPts val="600"/>
              </a:spcBef>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rgbClr val="FF0000"/>
                </a:solidFill>
                <a:latin typeface="BIZ UDPゴシック" panose="020B0400000000000000" pitchFamily="50" charset="-128"/>
                <a:ea typeface="BIZ UDPゴシック" panose="020B0400000000000000" pitchFamily="50" charset="-128"/>
              </a:rPr>
              <a:t>約６割</a:t>
            </a:r>
            <a:r>
              <a:rPr lang="ja-JP" altLang="en-US" sz="1400" b="1" dirty="0">
                <a:solidFill>
                  <a:schemeClr val="tx1"/>
                </a:solidFill>
                <a:latin typeface="BIZ UDPゴシック" panose="020B0400000000000000" pitchFamily="50" charset="-128"/>
                <a:ea typeface="BIZ UDPゴシック" panose="020B0400000000000000" pitchFamily="50" charset="-128"/>
              </a:rPr>
              <a:t>の方が、新しい技術の実用化に対する</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en-US" altLang="ja-JP"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chemeClr val="tx1"/>
                </a:solidFill>
                <a:latin typeface="BIZ UDPゴシック" panose="020B0400000000000000" pitchFamily="50" charset="-128"/>
                <a:ea typeface="BIZ UDPゴシック" panose="020B0400000000000000" pitchFamily="50" charset="-128"/>
              </a:rPr>
              <a:t>期待が上がった</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gn="l">
              <a:spcBef>
                <a:spcPts val="600"/>
              </a:spcBef>
            </a:pPr>
            <a:r>
              <a:rPr lang="ja-JP" altLang="en-US" sz="1400" b="1" dirty="0">
                <a:solidFill>
                  <a:schemeClr val="tx1"/>
                </a:solidFill>
                <a:latin typeface="BIZ UDPゴシック" panose="020B0400000000000000" pitchFamily="50" charset="-128"/>
                <a:ea typeface="BIZ UDPゴシック" panose="020B0400000000000000" pitchFamily="50" charset="-128"/>
              </a:rPr>
              <a:t> なお、来場有無別では、</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ja-JP" altLang="en-US" sz="1400" b="1" dirty="0">
                <a:solidFill>
                  <a:schemeClr val="tx1"/>
                </a:solidFill>
                <a:latin typeface="BIZ UDPゴシック" panose="020B0400000000000000" pitchFamily="50" charset="-128"/>
                <a:ea typeface="BIZ UDPゴシック" panose="020B0400000000000000" pitchFamily="50" charset="-128"/>
              </a:rPr>
              <a:t> 「来場した方」：</a:t>
            </a:r>
            <a:r>
              <a:rPr lang="en-US" altLang="ja-JP" sz="1400" b="1" dirty="0">
                <a:solidFill>
                  <a:schemeClr val="tx1"/>
                </a:solidFill>
                <a:latin typeface="BIZ UDPゴシック" panose="020B0400000000000000" pitchFamily="50" charset="-128"/>
                <a:ea typeface="BIZ UDPゴシック" panose="020B0400000000000000" pitchFamily="50" charset="-128"/>
              </a:rPr>
              <a:t>77.7</a:t>
            </a:r>
            <a:r>
              <a:rPr lang="ja-JP" altLang="en-US" sz="1400" b="1" dirty="0">
                <a:solidFill>
                  <a:schemeClr val="tx1"/>
                </a:solidFill>
                <a:latin typeface="BIZ UDPゴシック" panose="020B0400000000000000" pitchFamily="50" charset="-128"/>
                <a:ea typeface="BIZ UDPゴシック" panose="020B0400000000000000" pitchFamily="50" charset="-128"/>
              </a:rPr>
              <a:t>％、</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ja-JP" altLang="en-US" sz="1400" b="1" dirty="0">
                <a:solidFill>
                  <a:schemeClr val="tx1"/>
                </a:solidFill>
                <a:latin typeface="BIZ UDPゴシック" panose="020B0400000000000000" pitchFamily="50" charset="-128"/>
                <a:ea typeface="BIZ UDPゴシック" panose="020B0400000000000000" pitchFamily="50" charset="-128"/>
              </a:rPr>
              <a:t> 「来場しなかった方：</a:t>
            </a:r>
            <a:r>
              <a:rPr lang="en-US" altLang="ja-JP" sz="1400" b="1" dirty="0">
                <a:solidFill>
                  <a:schemeClr val="tx1"/>
                </a:solidFill>
                <a:latin typeface="BIZ UDPゴシック" panose="020B0400000000000000" pitchFamily="50" charset="-128"/>
                <a:ea typeface="BIZ UDPゴシック" panose="020B0400000000000000" pitchFamily="50" charset="-128"/>
              </a:rPr>
              <a:t>47.9</a:t>
            </a:r>
            <a:r>
              <a:rPr lang="ja-JP" altLang="en-US" sz="1400" b="1" dirty="0">
                <a:solidFill>
                  <a:schemeClr val="tx1"/>
                </a:solidFill>
                <a:latin typeface="BIZ UDPゴシック" panose="020B0400000000000000" pitchFamily="50" charset="-128"/>
                <a:ea typeface="BIZ UDPゴシック" panose="020B0400000000000000" pitchFamily="50" charset="-128"/>
              </a:rPr>
              <a:t>％」であり、</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en-US" altLang="ja-JP"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chemeClr val="tx1"/>
                </a:solidFill>
                <a:latin typeface="BIZ UDPゴシック" panose="020B0400000000000000" pitchFamily="50" charset="-128"/>
                <a:ea typeface="BIZ UDPゴシック" panose="020B0400000000000000" pitchFamily="50" charset="-128"/>
              </a:rPr>
              <a:t>来場した方の約８割は期待が上がった。</a:t>
            </a:r>
          </a:p>
        </p:txBody>
      </p:sp>
      <p:sp>
        <p:nvSpPr>
          <p:cNvPr id="44" name="テキスト ボックス 43">
            <a:extLst>
              <a:ext uri="{FF2B5EF4-FFF2-40B4-BE49-F238E27FC236}">
                <a16:creationId xmlns:a16="http://schemas.microsoft.com/office/drawing/2014/main" id="{5C565A23-831F-49A7-A941-81604C45BB30}"/>
              </a:ext>
            </a:extLst>
          </p:cNvPr>
          <p:cNvSpPr txBox="1"/>
          <p:nvPr/>
        </p:nvSpPr>
        <p:spPr>
          <a:xfrm>
            <a:off x="8048263" y="653375"/>
            <a:ext cx="4048656" cy="646331"/>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wrap="square" lIns="36000" rIns="36000" anchor="ctr">
            <a:spAutoFit/>
          </a:bodyPr>
          <a:lstStyle/>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200" b="1" dirty="0">
                <a:solidFill>
                  <a:schemeClr val="bg1"/>
                </a:solidFill>
              </a:rPr>
              <a:t>Q11</a:t>
            </a:r>
            <a:r>
              <a:rPr lang="ja-JP" altLang="en-US" sz="1200" b="1" dirty="0">
                <a:solidFill>
                  <a:schemeClr val="bg1"/>
                </a:solidFill>
              </a:rPr>
              <a:t>：大阪・関西万博で披露されたコンテンツのうち、</a:t>
            </a:r>
            <a:br>
              <a:rPr lang="en-US" altLang="ja-JP" sz="1200" b="1" dirty="0">
                <a:solidFill>
                  <a:schemeClr val="bg1"/>
                </a:solidFill>
              </a:rPr>
            </a:br>
            <a:r>
              <a:rPr lang="ja-JP" altLang="en-US" sz="1200" b="1" dirty="0">
                <a:solidFill>
                  <a:schemeClr val="bg1"/>
                </a:solidFill>
              </a:rPr>
              <a:t>今後の社会での実用化を特に期待するものはどれですか。最も当てはまるものを３つ選んでください。 </a:t>
            </a:r>
            <a:r>
              <a:rPr lang="ja-JP" altLang="en-US" sz="900" b="1" dirty="0">
                <a:solidFill>
                  <a:schemeClr val="bg1"/>
                </a:solidFill>
              </a:rPr>
              <a:t>（３つまで選択可）</a:t>
            </a:r>
            <a:endParaRPr lang="ja-JP" altLang="en-US" sz="1200" b="1" dirty="0">
              <a:solidFill>
                <a:schemeClr val="bg1"/>
              </a:solidFill>
            </a:endParaRPr>
          </a:p>
        </p:txBody>
      </p:sp>
      <p:sp>
        <p:nvSpPr>
          <p:cNvPr id="47" name="正方形/長方形 46">
            <a:extLst>
              <a:ext uri="{FF2B5EF4-FFF2-40B4-BE49-F238E27FC236}">
                <a16:creationId xmlns:a16="http://schemas.microsoft.com/office/drawing/2014/main" id="{50EA5974-BC5B-4BF4-8B1D-6F8DCDB71F2F}"/>
              </a:ext>
            </a:extLst>
          </p:cNvPr>
          <p:cNvSpPr/>
          <p:nvPr/>
        </p:nvSpPr>
        <p:spPr>
          <a:xfrm>
            <a:off x="8141418" y="1360816"/>
            <a:ext cx="3862337" cy="1188000"/>
          </a:xfrm>
          <a:prstGeom prst="rect">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108000" rIns="72000" bIns="108000" numCol="1" spcCol="38100" rtlCol="0" anchor="ctr">
            <a:spAutoFit/>
          </a:bodyPr>
          <a:lstStyle/>
          <a:p>
            <a:pPr algn="l"/>
            <a:r>
              <a:rPr lang="ja-JP" altLang="en-US" sz="1400" b="1" dirty="0">
                <a:solidFill>
                  <a:schemeClr val="tx1"/>
                </a:solidFill>
                <a:latin typeface="BIZ UDPゴシック" panose="020B0400000000000000" pitchFamily="50" charset="-128"/>
                <a:ea typeface="BIZ UDPゴシック" panose="020B0400000000000000" pitchFamily="50" charset="-128"/>
              </a:rPr>
              <a:t>・実用化を期待するものとして、「来場した方」、</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gn="l"/>
            <a:r>
              <a:rPr lang="ja-JP" altLang="en-US" sz="1400" b="1" dirty="0">
                <a:solidFill>
                  <a:schemeClr val="tx1"/>
                </a:solidFill>
                <a:latin typeface="BIZ UDPゴシック" panose="020B0400000000000000" pitchFamily="50" charset="-128"/>
                <a:ea typeface="BIZ UDPゴシック" panose="020B0400000000000000" pitchFamily="50" charset="-128"/>
              </a:rPr>
              <a:t>　「来場しなかった方」ともに、</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ja-JP" altLang="en-US"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rgbClr val="FF0000"/>
                </a:solidFill>
                <a:latin typeface="BIZ UDPゴシック" panose="020B0400000000000000" pitchFamily="50" charset="-128"/>
                <a:ea typeface="BIZ UDPゴシック" panose="020B0400000000000000" pitchFamily="50" charset="-128"/>
              </a:rPr>
              <a:t>①再生医療技術</a:t>
            </a: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rgbClr val="FF0000"/>
                </a:solidFill>
                <a:latin typeface="BIZ UDPゴシック" panose="020B0400000000000000" pitchFamily="50" charset="-128"/>
                <a:ea typeface="BIZ UDPゴシック" panose="020B0400000000000000" pitchFamily="50" charset="-128"/>
              </a:rPr>
              <a:t>③カーボンニュートラル</a:t>
            </a:r>
            <a:br>
              <a:rPr lang="en-US" altLang="ja-JP" sz="1400" b="1" dirty="0">
                <a:solidFill>
                  <a:srgbClr val="FF0000"/>
                </a:solidFill>
                <a:latin typeface="BIZ UDPゴシック" panose="020B0400000000000000" pitchFamily="50" charset="-128"/>
                <a:ea typeface="BIZ UDPゴシック" panose="020B0400000000000000" pitchFamily="50" charset="-128"/>
              </a:rPr>
            </a:br>
            <a:r>
              <a:rPr lang="ja-JP" altLang="en-US" sz="1400" b="1" dirty="0">
                <a:solidFill>
                  <a:srgbClr val="FF0000"/>
                </a:solidFill>
                <a:latin typeface="BIZ UDPゴシック" panose="020B0400000000000000" pitchFamily="50" charset="-128"/>
                <a:ea typeface="BIZ UDPゴシック" panose="020B0400000000000000" pitchFamily="50" charset="-128"/>
              </a:rPr>
              <a:t>　に資するエネルギー・環境関連技術</a:t>
            </a:r>
            <a:r>
              <a:rPr lang="ja-JP" altLang="en-US" sz="1400" b="1" dirty="0">
                <a:solidFill>
                  <a:schemeClr val="tx1"/>
                </a:solidFill>
                <a:latin typeface="BIZ UDPゴシック" panose="020B0400000000000000" pitchFamily="50" charset="-128"/>
                <a:ea typeface="BIZ UDPゴシック" panose="020B0400000000000000" pitchFamily="50" charset="-128"/>
              </a:rPr>
              <a:t>」、</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ja-JP" altLang="en-US"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rgbClr val="FF0000"/>
                </a:solidFill>
                <a:latin typeface="BIZ UDPゴシック" panose="020B0400000000000000" pitchFamily="50" charset="-128"/>
                <a:ea typeface="BIZ UDPゴシック" panose="020B0400000000000000" pitchFamily="50" charset="-128"/>
              </a:rPr>
              <a:t>②次世代モビリティ</a:t>
            </a: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chemeClr val="tx1"/>
                </a:solidFill>
                <a:latin typeface="BIZ UDPゴシック" panose="020B0400000000000000" pitchFamily="50" charset="-128"/>
                <a:ea typeface="BIZ UDPゴシック" panose="020B0400000000000000" pitchFamily="50" charset="-128"/>
              </a:rPr>
              <a:t>が多い。</a:t>
            </a:r>
            <a:endParaRPr kumimoji="0" lang="ja-JP" altLang="en-US" sz="14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4" name="図 3">
            <a:extLst>
              <a:ext uri="{FF2B5EF4-FFF2-40B4-BE49-F238E27FC236}">
                <a16:creationId xmlns:a16="http://schemas.microsoft.com/office/drawing/2014/main" id="{D292764B-EEBB-4275-9614-CE95DFADB1DC}"/>
              </a:ext>
            </a:extLst>
          </p:cNvPr>
          <p:cNvPicPr>
            <a:picLocks noChangeAspect="1"/>
          </p:cNvPicPr>
          <p:nvPr/>
        </p:nvPicPr>
        <p:blipFill>
          <a:blip r:embed="rId6"/>
          <a:stretch>
            <a:fillRect/>
          </a:stretch>
        </p:blipFill>
        <p:spPr>
          <a:xfrm>
            <a:off x="168836" y="2653557"/>
            <a:ext cx="4048656" cy="3736010"/>
          </a:xfrm>
          <a:prstGeom prst="rect">
            <a:avLst/>
          </a:prstGeom>
        </p:spPr>
      </p:pic>
      <p:pic>
        <p:nvPicPr>
          <p:cNvPr id="56" name="chart">
            <a:extLst>
              <a:ext uri="{FF2B5EF4-FFF2-40B4-BE49-F238E27FC236}">
                <a16:creationId xmlns:a16="http://schemas.microsoft.com/office/drawing/2014/main" id="{67EBF7C2-69EF-4775-87EC-96594E4B2958}"/>
              </a:ext>
            </a:extLst>
          </p:cNvPr>
          <p:cNvPicPr>
            <a:picLocks noChangeAspect="1"/>
          </p:cNvPicPr>
          <p:nvPr/>
        </p:nvPicPr>
        <p:blipFill>
          <a:blip r:embed="rId7"/>
          <a:stretch>
            <a:fillRect/>
          </a:stretch>
        </p:blipFill>
        <p:spPr>
          <a:xfrm>
            <a:off x="2026909" y="2629081"/>
            <a:ext cx="1714795" cy="3630890"/>
          </a:xfrm>
          <a:prstGeom prst="rect">
            <a:avLst/>
          </a:prstGeom>
        </p:spPr>
      </p:pic>
      <p:sp>
        <p:nvSpPr>
          <p:cNvPr id="58" name="テキスト ボックス 57">
            <a:extLst>
              <a:ext uri="{FF2B5EF4-FFF2-40B4-BE49-F238E27FC236}">
                <a16:creationId xmlns:a16="http://schemas.microsoft.com/office/drawing/2014/main" id="{301E38BC-128F-4282-AC57-FE04A3DF4B55}"/>
              </a:ext>
            </a:extLst>
          </p:cNvPr>
          <p:cNvSpPr txBox="1"/>
          <p:nvPr/>
        </p:nvSpPr>
        <p:spPr>
          <a:xfrm>
            <a:off x="1243841" y="4895506"/>
            <a:ext cx="831316" cy="24621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r"/>
            <a:r>
              <a:rPr kumimoji="0" lang="ja-JP" altLang="en-US" sz="10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大屋根リング</a:t>
            </a:r>
          </a:p>
        </p:txBody>
      </p:sp>
      <p:sp>
        <p:nvSpPr>
          <p:cNvPr id="59" name="テキスト ボックス 58">
            <a:extLst>
              <a:ext uri="{FF2B5EF4-FFF2-40B4-BE49-F238E27FC236}">
                <a16:creationId xmlns:a16="http://schemas.microsoft.com/office/drawing/2014/main" id="{A3298C59-CBE5-4714-A50A-6C89EB66FF0C}"/>
              </a:ext>
            </a:extLst>
          </p:cNvPr>
          <p:cNvSpPr txBox="1"/>
          <p:nvPr/>
        </p:nvSpPr>
        <p:spPr>
          <a:xfrm>
            <a:off x="1054526" y="3031219"/>
            <a:ext cx="972380" cy="24621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r"/>
            <a:r>
              <a:rPr kumimoji="0" lang="ja-JP" altLang="en-US" sz="10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海外パビリオン</a:t>
            </a:r>
          </a:p>
        </p:txBody>
      </p:sp>
      <p:sp>
        <p:nvSpPr>
          <p:cNvPr id="60" name="テキスト ボックス 59">
            <a:extLst>
              <a:ext uri="{FF2B5EF4-FFF2-40B4-BE49-F238E27FC236}">
                <a16:creationId xmlns:a16="http://schemas.microsoft.com/office/drawing/2014/main" id="{6A946C83-D814-4B4F-8EBC-F81B71EDA833}"/>
              </a:ext>
            </a:extLst>
          </p:cNvPr>
          <p:cNvSpPr txBox="1"/>
          <p:nvPr/>
        </p:nvSpPr>
        <p:spPr>
          <a:xfrm>
            <a:off x="168833" y="4346010"/>
            <a:ext cx="1910946" cy="4001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kumimoji="0" lang="ja-JP" altLang="en-US" sz="10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国内</a:t>
            </a:r>
            <a:r>
              <a:rPr kumimoji="0" lang="en-US" altLang="ja-JP" sz="10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PV</a:t>
            </a:r>
            <a:r>
              <a:rPr kumimoji="0" lang="ja-JP" altLang="en-US" sz="10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（日本館、ウーマンズ</a:t>
            </a:r>
            <a:r>
              <a:rPr kumimoji="0" lang="en-US" altLang="ja-JP" sz="10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PR</a:t>
            </a:r>
            <a:br>
              <a:rPr kumimoji="0" lang="en-US" altLang="ja-JP" sz="10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br>
            <a:r>
              <a:rPr kumimoji="0" lang="ja-JP" altLang="en-US" sz="10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大阪ヘルスケア</a:t>
            </a:r>
            <a:r>
              <a:rPr kumimoji="0" lang="en-US" altLang="ja-JP" sz="10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PV</a:t>
            </a:r>
            <a:r>
              <a:rPr kumimoji="0" lang="ja-JP" altLang="en-US" sz="10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、関西</a:t>
            </a:r>
            <a:r>
              <a:rPr kumimoji="0" lang="en-US" altLang="ja-JP" sz="10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PV</a:t>
            </a:r>
            <a:r>
              <a:rPr kumimoji="0" lang="ja-JP" altLang="en-US" sz="10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p>
        </p:txBody>
      </p:sp>
      <p:sp>
        <p:nvSpPr>
          <p:cNvPr id="62" name="正方形/長方形 61">
            <a:extLst>
              <a:ext uri="{FF2B5EF4-FFF2-40B4-BE49-F238E27FC236}">
                <a16:creationId xmlns:a16="http://schemas.microsoft.com/office/drawing/2014/main" id="{CBAA451B-3B04-418C-9874-941DCADF84CD}"/>
              </a:ext>
            </a:extLst>
          </p:cNvPr>
          <p:cNvSpPr/>
          <p:nvPr/>
        </p:nvSpPr>
        <p:spPr>
          <a:xfrm>
            <a:off x="8094839" y="2630841"/>
            <a:ext cx="3955496" cy="1615825"/>
          </a:xfrm>
          <a:prstGeom prst="rect">
            <a:avLst/>
          </a:prstGeom>
          <a:solidFill>
            <a:srgbClr val="F2F7FC"/>
          </a:solidFill>
          <a:ln w="12700" cap="flat">
            <a:noFill/>
            <a:prstDash val="sysDash"/>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① </a:t>
            </a:r>
            <a: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再生医療技術</a:t>
            </a:r>
            <a: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 </a:t>
            </a: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ｉＰＳ細胞やヒト体性幹細胞を活用した再生医療技術</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② </a:t>
            </a:r>
            <a: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次世代モビリティ</a:t>
            </a:r>
            <a: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 </a:t>
            </a: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空飛ぶクルマや自動運転、ＥＶ・ＦＣバスなどの次世</a:t>
            </a:r>
            <a:b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b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　　代モビリティ</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③ </a:t>
            </a:r>
            <a: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lang="en-US" altLang="ja-JP" sz="900" b="1" dirty="0">
                <a:latin typeface="BIZ UDPゴシック" panose="020B0400000000000000" pitchFamily="50" charset="-128"/>
                <a:ea typeface="BIZ UDPゴシック" panose="020B0400000000000000" pitchFamily="50" charset="-128"/>
              </a:rPr>
              <a:t>CN</a:t>
            </a:r>
            <a:r>
              <a:rPr lang="ja-JP" altLang="en-US" sz="900" b="1" dirty="0">
                <a:latin typeface="BIZ UDPゴシック" panose="020B0400000000000000" pitchFamily="50" charset="-128"/>
                <a:ea typeface="BIZ UDPゴシック" panose="020B0400000000000000" pitchFamily="50" charset="-128"/>
              </a:rPr>
              <a:t>関連技術</a:t>
            </a:r>
            <a: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 </a:t>
            </a: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水素発電技術や次世代型太陽電池（ペロブスカイト太陽</a:t>
            </a:r>
            <a:b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b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　　電池）などのカーボンニュートラルに資するエネルギー・環境関連技術</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④ </a:t>
            </a:r>
            <a:r>
              <a:rPr kumimoji="0" lang="en-US" altLang="ja-JP" sz="900" b="1" i="0" u="none" strike="noStrike" cap="none" spc="-50" normalizeH="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900" b="1" i="0" u="none" strike="noStrike" cap="none" spc="-50" normalizeH="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デジタル技術</a:t>
            </a:r>
            <a:r>
              <a:rPr kumimoji="0" lang="en-US" altLang="ja-JP" sz="900" b="1" i="0" u="none" strike="noStrike" cap="none" spc="-50" normalizeH="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 </a:t>
            </a:r>
            <a:r>
              <a:rPr kumimoji="0" lang="ja-JP" altLang="en-US" sz="900" b="1" i="0" u="none" strike="noStrike" cap="none" spc="-50" normalizeH="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多言語翻訳技術やバーチャル空間の活用などのデジタル技術</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⑤ </a:t>
            </a:r>
            <a: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ロボット技術</a:t>
            </a:r>
            <a: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 </a:t>
            </a: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案内ロボットや多言語コミュニケーションロボットなどのロ</a:t>
            </a:r>
            <a:b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br>
            <a: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    </a:t>
            </a: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ボット技術</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⑥ </a:t>
            </a:r>
            <a: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フードテック</a:t>
            </a:r>
            <a: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 </a:t>
            </a: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培養肉やプラントベースフードなどのフードテック</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⑦ </a:t>
            </a:r>
            <a: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その他</a:t>
            </a:r>
            <a: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⑧ </a:t>
            </a:r>
            <a: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特になし</a:t>
            </a:r>
            <a:r>
              <a:rPr kumimoji="0" lang="en-US" altLang="ja-JP"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9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graphicFrame>
        <p:nvGraphicFramePr>
          <p:cNvPr id="63" name="グラフ 62">
            <a:extLst>
              <a:ext uri="{FF2B5EF4-FFF2-40B4-BE49-F238E27FC236}">
                <a16:creationId xmlns:a16="http://schemas.microsoft.com/office/drawing/2014/main" id="{5367D95C-F5A0-44F4-8459-B0F967C08999}"/>
              </a:ext>
            </a:extLst>
          </p:cNvPr>
          <p:cNvGraphicFramePr>
            <a:graphicFrameLocks/>
          </p:cNvGraphicFramePr>
          <p:nvPr>
            <p:extLst>
              <p:ext uri="{D42A27DB-BD31-4B8C-83A1-F6EECF244321}">
                <p14:modId xmlns:p14="http://schemas.microsoft.com/office/powerpoint/2010/main" val="2599270536"/>
              </p:ext>
            </p:extLst>
          </p:nvPr>
        </p:nvGraphicFramePr>
        <p:xfrm>
          <a:off x="7996452" y="4366432"/>
          <a:ext cx="2958916" cy="241126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5" name="グラフ 64">
            <a:extLst>
              <a:ext uri="{FF2B5EF4-FFF2-40B4-BE49-F238E27FC236}">
                <a16:creationId xmlns:a16="http://schemas.microsoft.com/office/drawing/2014/main" id="{A37B5205-156C-41D4-A2CB-39900B794211}"/>
              </a:ext>
            </a:extLst>
          </p:cNvPr>
          <p:cNvGraphicFramePr>
            <a:graphicFrameLocks/>
          </p:cNvGraphicFramePr>
          <p:nvPr>
            <p:extLst>
              <p:ext uri="{D42A27DB-BD31-4B8C-83A1-F6EECF244321}">
                <p14:modId xmlns:p14="http://schemas.microsoft.com/office/powerpoint/2010/main" val="2381508910"/>
              </p:ext>
            </p:extLst>
          </p:nvPr>
        </p:nvGraphicFramePr>
        <p:xfrm>
          <a:off x="9963559" y="4367688"/>
          <a:ext cx="2958916" cy="2411261"/>
        </p:xfrm>
        <a:graphic>
          <a:graphicData uri="http://schemas.openxmlformats.org/drawingml/2006/chart">
            <c:chart xmlns:c="http://schemas.openxmlformats.org/drawingml/2006/chart" xmlns:r="http://schemas.openxmlformats.org/officeDocument/2006/relationships" r:id="rId9"/>
          </a:graphicData>
        </a:graphic>
      </p:graphicFrame>
      <p:sp>
        <p:nvSpPr>
          <p:cNvPr id="66" name="テキスト ボックス 65">
            <a:extLst>
              <a:ext uri="{FF2B5EF4-FFF2-40B4-BE49-F238E27FC236}">
                <a16:creationId xmlns:a16="http://schemas.microsoft.com/office/drawing/2014/main" id="{BA2C7B50-494F-4D18-8081-E74158D4A746}"/>
              </a:ext>
            </a:extLst>
          </p:cNvPr>
          <p:cNvSpPr txBox="1"/>
          <p:nvPr/>
        </p:nvSpPr>
        <p:spPr>
          <a:xfrm>
            <a:off x="8071046" y="4295878"/>
            <a:ext cx="78322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来場あり</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67" name="テキスト ボックス 66">
            <a:extLst>
              <a:ext uri="{FF2B5EF4-FFF2-40B4-BE49-F238E27FC236}">
                <a16:creationId xmlns:a16="http://schemas.microsoft.com/office/drawing/2014/main" id="{EE4DFB2B-2CEB-48B6-909D-B35829F2055F}"/>
              </a:ext>
            </a:extLst>
          </p:cNvPr>
          <p:cNvSpPr txBox="1"/>
          <p:nvPr/>
        </p:nvSpPr>
        <p:spPr>
          <a:xfrm>
            <a:off x="10022913" y="4295878"/>
            <a:ext cx="78002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来場なし</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68" name="テキスト ボックス 67">
            <a:extLst>
              <a:ext uri="{FF2B5EF4-FFF2-40B4-BE49-F238E27FC236}">
                <a16:creationId xmlns:a16="http://schemas.microsoft.com/office/drawing/2014/main" id="{282EE523-B015-414D-A805-1063B8E6C3E0}"/>
              </a:ext>
            </a:extLst>
          </p:cNvPr>
          <p:cNvSpPr txBox="1"/>
          <p:nvPr/>
        </p:nvSpPr>
        <p:spPr>
          <a:xfrm>
            <a:off x="11580542" y="4296829"/>
            <a:ext cx="504303"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8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8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回答数</a:t>
            </a:r>
            <a:r>
              <a:rPr kumimoji="0" lang="en-US" altLang="ja-JP" sz="8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p>
        </p:txBody>
      </p:sp>
      <p:sp>
        <p:nvSpPr>
          <p:cNvPr id="69" name="正方形/長方形 68">
            <a:extLst>
              <a:ext uri="{FF2B5EF4-FFF2-40B4-BE49-F238E27FC236}">
                <a16:creationId xmlns:a16="http://schemas.microsoft.com/office/drawing/2014/main" id="{368F2C4F-B1DD-4BA8-BCBD-2048E9D594B6}"/>
              </a:ext>
            </a:extLst>
          </p:cNvPr>
          <p:cNvSpPr/>
          <p:nvPr/>
        </p:nvSpPr>
        <p:spPr>
          <a:xfrm>
            <a:off x="8142263" y="4654946"/>
            <a:ext cx="1082194" cy="253914"/>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ja-JP" altLang="en-US" sz="1050" b="1" i="0" u="none" strike="noStrike" cap="none" spc="-50" normalizeH="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①再生医療技術</a:t>
            </a:r>
          </a:p>
        </p:txBody>
      </p:sp>
      <p:sp>
        <p:nvSpPr>
          <p:cNvPr id="46" name="スライド番号プレースホルダー 3">
            <a:extLst>
              <a:ext uri="{FF2B5EF4-FFF2-40B4-BE49-F238E27FC236}">
                <a16:creationId xmlns:a16="http://schemas.microsoft.com/office/drawing/2014/main" id="{DF460198-1067-48FB-B67A-68B5053743F9}"/>
              </a:ext>
            </a:extLst>
          </p:cNvPr>
          <p:cNvSpPr>
            <a:spLocks noGrp="1"/>
          </p:cNvSpPr>
          <p:nvPr>
            <p:ph type="sldNum" sz="quarter" idx="2"/>
          </p:nvPr>
        </p:nvSpPr>
        <p:spPr>
          <a:xfrm>
            <a:off x="11880063" y="6351802"/>
            <a:ext cx="209351" cy="426463"/>
          </a:xfrm>
        </p:spPr>
        <p:txBody>
          <a:bodyPr/>
          <a:lstStyle/>
          <a:p>
            <a:pPr marL="0" marR="0" lvl="0" indent="0" algn="r" defTabSz="914400" rtl="0" eaLnBrk="1" fontAlgn="auto" latinLnBrk="0" hangingPunct="0">
              <a:lnSpc>
                <a:spcPct val="150000"/>
              </a:lnSpc>
              <a:spcBef>
                <a:spcPts val="0"/>
              </a:spcBef>
              <a:spcAft>
                <a:spcPts val="0"/>
              </a:spcAft>
              <a:buClrTx/>
              <a:buSzTx/>
              <a:buFontTx/>
              <a:buNone/>
              <a:tabLst/>
              <a:defRPr/>
            </a:pPr>
            <a:fld id="{86CB4B4D-7CA3-9044-876B-883B54F8677D}" type="slidenum">
              <a:rPr kumimoji="0" lang="en-US" altLang="ja-JP" sz="1600" b="1" i="0" u="none" strike="noStrike" kern="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sym typeface="游ゴシック"/>
              </a:rPr>
              <a:pPr marL="0" marR="0" lvl="0" indent="0" algn="r" defTabSz="914400" rtl="0" eaLnBrk="1" fontAlgn="auto" latinLnBrk="0" hangingPunct="0">
                <a:lnSpc>
                  <a:spcPct val="150000"/>
                </a:lnSpc>
                <a:spcBef>
                  <a:spcPts val="0"/>
                </a:spcBef>
                <a:spcAft>
                  <a:spcPts val="0"/>
                </a:spcAft>
                <a:buClrTx/>
                <a:buSzTx/>
                <a:buFontTx/>
                <a:buNone/>
                <a:tabLst/>
                <a:defRPr/>
              </a:pPr>
              <a:t>5</a:t>
            </a:fld>
            <a:endParaRPr kumimoji="0" lang="en-US" altLang="ja-JP" sz="16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sym typeface="游ゴシック"/>
            </a:endParaRPr>
          </a:p>
        </p:txBody>
      </p:sp>
    </p:spTree>
    <p:extLst>
      <p:ext uri="{BB962C8B-B14F-4D97-AF65-F5344CB8AC3E}">
        <p14:creationId xmlns:p14="http://schemas.microsoft.com/office/powerpoint/2010/main" val="1816036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1E5DEDEC-50A5-A67D-AC51-B5EE7B77148D}"/>
            </a:ext>
          </a:extLst>
        </p:cNvPr>
        <p:cNvGrpSpPr/>
        <p:nvPr/>
      </p:nvGrpSpPr>
      <p:grpSpPr>
        <a:xfrm>
          <a:off x="0" y="0"/>
          <a:ext cx="0" cy="0"/>
          <a:chOff x="0" y="0"/>
          <a:chExt cx="0" cy="0"/>
        </a:xfrm>
      </p:grpSpPr>
      <p:sp>
        <p:nvSpPr>
          <p:cNvPr id="2" name="AutoShape 2" descr="https://cdn-xtech.nikkei.com/atcl/nxt/column/18/00585/071800151/1.jpg?__scale=w:500,h:284&amp;_sh=0609a0ac06">
            <a:extLst>
              <a:ext uri="{FF2B5EF4-FFF2-40B4-BE49-F238E27FC236}">
                <a16:creationId xmlns:a16="http://schemas.microsoft.com/office/drawing/2014/main" id="{F18A779B-F442-78FE-8751-62A8CB3766D1}"/>
              </a:ext>
            </a:extLst>
          </p:cNvPr>
          <p:cNvSpPr>
            <a:spLocks noChangeAspect="1" noChangeArrowheads="1"/>
          </p:cNvSpPr>
          <p:nvPr/>
        </p:nvSpPr>
        <p:spPr bwMode="auto">
          <a:xfrm>
            <a:off x="4070443" y="223978"/>
            <a:ext cx="216000" cy="2616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正方形/長方形 28">
            <a:extLst>
              <a:ext uri="{FF2B5EF4-FFF2-40B4-BE49-F238E27FC236}">
                <a16:creationId xmlns:a16="http://schemas.microsoft.com/office/drawing/2014/main" id="{761F9E6A-0A67-4688-935D-70AB0D9B8720}"/>
              </a:ext>
            </a:extLst>
          </p:cNvPr>
          <p:cNvSpPr/>
          <p:nvPr/>
        </p:nvSpPr>
        <p:spPr>
          <a:xfrm>
            <a:off x="310240" y="2683849"/>
            <a:ext cx="5394960" cy="1384993"/>
          </a:xfrm>
          <a:prstGeom prst="rect">
            <a:avLst/>
          </a:prstGeom>
          <a:solidFill>
            <a:srgbClr val="F2F7FC"/>
          </a:solidFill>
          <a:ln w="1905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050" b="1" dirty="0">
                <a:latin typeface="BIZ UDPゴシック" panose="020B0400000000000000" pitchFamily="50" charset="-128"/>
                <a:ea typeface="BIZ UDPゴシック" panose="020B0400000000000000" pitchFamily="50" charset="-128"/>
              </a:rPr>
              <a:t>　</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① </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健康</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健康に対する意識が高まった</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② </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未来社会</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最先端技術を活用した未来社会への関心が高まった</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③ </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海外</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海外の国のくらしや文化などへの理解が進んだ</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④ </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国内各地域</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国内各地域への興味・関心が高まった</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⑤ </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環境</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マイボトル持参などの環境への意識が高まった</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⑥ </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多様性</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性別・国籍・世代などの多様性への理解が深まった</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⑦ </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デジタル技術</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キャッシュレス決済やＳＮＳの活用など、デジタル技術の利用が増えた</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⑧ </a:t>
            </a:r>
            <a:r>
              <a:rPr lang="en-US" altLang="ja-JP" sz="1050" b="1" dirty="0">
                <a:solidFill>
                  <a:schemeClr val="tx1"/>
                </a:solidFill>
                <a:latin typeface="BIZ UDPゴシック" panose="020B0400000000000000" pitchFamily="50" charset="-128"/>
                <a:ea typeface="BIZ UDPゴシック" panose="020B0400000000000000" pitchFamily="50" charset="-128"/>
              </a:rPr>
              <a:t>【</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その他</a:t>
            </a:r>
            <a:r>
              <a:rPr lang="en-US" altLang="ja-JP" sz="1050" b="1" dirty="0">
                <a:solidFill>
                  <a:schemeClr val="tx1"/>
                </a:solidFill>
                <a:latin typeface="BIZ UDPゴシック" panose="020B0400000000000000" pitchFamily="50" charset="-128"/>
                <a:ea typeface="BIZ UDPゴシック" panose="020B0400000000000000" pitchFamily="50" charset="-128"/>
              </a:rPr>
              <a:t>】</a:t>
            </a:r>
            <a:endPar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endParaRPr>
          </a:p>
        </p:txBody>
      </p:sp>
      <p:sp>
        <p:nvSpPr>
          <p:cNvPr id="31" name="テキスト ボックス 30">
            <a:extLst>
              <a:ext uri="{FF2B5EF4-FFF2-40B4-BE49-F238E27FC236}">
                <a16:creationId xmlns:a16="http://schemas.microsoft.com/office/drawing/2014/main" id="{9A43C60C-CE66-4068-9363-A1ACD36A6F42}"/>
              </a:ext>
            </a:extLst>
          </p:cNvPr>
          <p:cNvSpPr txBox="1"/>
          <p:nvPr/>
        </p:nvSpPr>
        <p:spPr>
          <a:xfrm>
            <a:off x="155575" y="633479"/>
            <a:ext cx="5775326" cy="461665"/>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200" b="1" dirty="0">
                <a:solidFill>
                  <a:schemeClr val="bg1"/>
                </a:solidFill>
              </a:rPr>
              <a:t>Q12</a:t>
            </a:r>
            <a:r>
              <a:rPr lang="ja-JP" altLang="en-US" sz="1200" b="1" dirty="0">
                <a:solidFill>
                  <a:schemeClr val="bg1"/>
                </a:solidFill>
              </a:rPr>
              <a:t>：大阪・関西万博開催前と比べた現在のあなたの行動や意識について、</a:t>
            </a:r>
            <a:endParaRPr lang="en-US" altLang="ja-JP" sz="1200" b="1" dirty="0">
              <a:solidFill>
                <a:schemeClr val="bg1"/>
              </a:solidFill>
            </a:endParaRPr>
          </a:p>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ja-JP" altLang="en-US" sz="1200" b="1" dirty="0">
                <a:solidFill>
                  <a:schemeClr val="bg1"/>
                </a:solidFill>
              </a:rPr>
              <a:t>最も当てはまると思うものを３つ選んでください。 （３つまで選択可）</a:t>
            </a:r>
          </a:p>
        </p:txBody>
      </p:sp>
      <p:sp>
        <p:nvSpPr>
          <p:cNvPr id="39" name="正方形/長方形 38">
            <a:extLst>
              <a:ext uri="{FF2B5EF4-FFF2-40B4-BE49-F238E27FC236}">
                <a16:creationId xmlns:a16="http://schemas.microsoft.com/office/drawing/2014/main" id="{1DAEEB82-9C11-4A4E-8495-E9C54A3D6139}"/>
              </a:ext>
            </a:extLst>
          </p:cNvPr>
          <p:cNvSpPr/>
          <p:nvPr/>
        </p:nvSpPr>
        <p:spPr>
          <a:xfrm>
            <a:off x="232158" y="1330073"/>
            <a:ext cx="5551125" cy="1122597"/>
          </a:xfrm>
          <a:prstGeom prst="rect">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algn="l">
              <a:spcBef>
                <a:spcPts val="300"/>
              </a:spcBef>
            </a:pPr>
            <a:r>
              <a:rPr lang="ja-JP" altLang="en-US" sz="1400" b="1" dirty="0">
                <a:solidFill>
                  <a:schemeClr val="tx1"/>
                </a:solidFill>
                <a:latin typeface="BIZ UDPゴシック" panose="020B0400000000000000" pitchFamily="50" charset="-128"/>
                <a:ea typeface="BIZ UDPゴシック" panose="020B0400000000000000" pitchFamily="50" charset="-128"/>
              </a:rPr>
              <a:t>・行動や意識に変化があった内容としては、</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gn="l">
              <a:spcBef>
                <a:spcPts val="300"/>
              </a:spcBef>
            </a:pPr>
            <a:r>
              <a:rPr lang="ja-JP" altLang="en-US" sz="1400" b="1" dirty="0">
                <a:solidFill>
                  <a:schemeClr val="tx1"/>
                </a:solidFill>
                <a:latin typeface="BIZ UDPゴシック" panose="020B0400000000000000" pitchFamily="50" charset="-128"/>
                <a:ea typeface="BIZ UDPゴシック" panose="020B0400000000000000" pitchFamily="50" charset="-128"/>
              </a:rPr>
              <a:t>　「来場した方」は、「</a:t>
            </a:r>
            <a:r>
              <a:rPr lang="ja-JP" altLang="en-US" sz="1400" b="1" dirty="0">
                <a:solidFill>
                  <a:srgbClr val="FF0000"/>
                </a:solidFill>
                <a:latin typeface="BIZ UDPゴシック" panose="020B0400000000000000" pitchFamily="50" charset="-128"/>
                <a:ea typeface="BIZ UDPゴシック" panose="020B0400000000000000" pitchFamily="50" charset="-128"/>
              </a:rPr>
              <a:t>③海外のくらし・文化への理解</a:t>
            </a: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rgbClr val="FF0000"/>
                </a:solidFill>
                <a:latin typeface="BIZ UDPゴシック" panose="020B0400000000000000" pitchFamily="50" charset="-128"/>
                <a:ea typeface="BIZ UDPゴシック" panose="020B0400000000000000" pitchFamily="50" charset="-128"/>
              </a:rPr>
              <a:t>②最先端技術を</a:t>
            </a:r>
            <a:br>
              <a:rPr lang="en-US" altLang="ja-JP" sz="1400" b="1" dirty="0">
                <a:solidFill>
                  <a:srgbClr val="FF0000"/>
                </a:solidFill>
                <a:latin typeface="BIZ UDPゴシック" panose="020B0400000000000000" pitchFamily="50" charset="-128"/>
                <a:ea typeface="BIZ UDPゴシック" panose="020B0400000000000000" pitchFamily="50" charset="-128"/>
              </a:rPr>
            </a:br>
            <a:r>
              <a:rPr lang="ja-JP" altLang="en-US" sz="1400" b="1" dirty="0">
                <a:solidFill>
                  <a:srgbClr val="FF0000"/>
                </a:solidFill>
                <a:latin typeface="BIZ UDPゴシック" panose="020B0400000000000000" pitchFamily="50" charset="-128"/>
                <a:ea typeface="BIZ UDPゴシック" panose="020B0400000000000000" pitchFamily="50" charset="-128"/>
              </a:rPr>
              <a:t>　活用した未来社会への関心の高まり</a:t>
            </a:r>
            <a:r>
              <a:rPr lang="ja-JP" altLang="en-US" sz="1400" b="1" dirty="0">
                <a:solidFill>
                  <a:schemeClr val="tx1"/>
                </a:solidFill>
                <a:latin typeface="BIZ UDPゴシック" panose="020B0400000000000000" pitchFamily="50" charset="-128"/>
                <a:ea typeface="BIZ UDPゴシック" panose="020B0400000000000000" pitchFamily="50" charset="-128"/>
              </a:rPr>
              <a:t>」、が多く、</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gn="l">
              <a:spcBef>
                <a:spcPts val="300"/>
              </a:spcBef>
            </a:pPr>
            <a:r>
              <a:rPr lang="ja-JP" altLang="en-US" sz="1400" b="1" dirty="0">
                <a:solidFill>
                  <a:schemeClr val="tx1"/>
                </a:solidFill>
                <a:latin typeface="BIZ UDPゴシック" panose="020B0400000000000000" pitchFamily="50" charset="-128"/>
                <a:ea typeface="BIZ UDPゴシック" panose="020B0400000000000000" pitchFamily="50" charset="-128"/>
              </a:rPr>
              <a:t>　「来場しなかった方」は、回答に大きな差は見られない。</a:t>
            </a:r>
            <a:endParaRPr kumimoji="0" lang="ja-JP" altLang="en-US" sz="1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5" name="テキスト ボックス 14">
            <a:extLst>
              <a:ext uri="{FF2B5EF4-FFF2-40B4-BE49-F238E27FC236}">
                <a16:creationId xmlns:a16="http://schemas.microsoft.com/office/drawing/2014/main" id="{A9CDF5D0-F41C-4519-9BB4-1BCA75C6F5B3}"/>
              </a:ext>
            </a:extLst>
          </p:cNvPr>
          <p:cNvSpPr txBox="1"/>
          <p:nvPr/>
        </p:nvSpPr>
        <p:spPr>
          <a:xfrm>
            <a:off x="5210200" y="4210909"/>
            <a:ext cx="606895"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回答数</a:t>
            </a:r>
            <a:r>
              <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p>
        </p:txBody>
      </p:sp>
      <p:sp>
        <p:nvSpPr>
          <p:cNvPr id="20" name="正方形/長方形 19">
            <a:extLst>
              <a:ext uri="{FF2B5EF4-FFF2-40B4-BE49-F238E27FC236}">
                <a16:creationId xmlns:a16="http://schemas.microsoft.com/office/drawing/2014/main" id="{1C5FC8FD-916E-4587-BDC7-64F807E5A8CD}"/>
              </a:ext>
            </a:extLst>
          </p:cNvPr>
          <p:cNvSpPr/>
          <p:nvPr/>
        </p:nvSpPr>
        <p:spPr>
          <a:xfrm>
            <a:off x="6268153" y="631984"/>
            <a:ext cx="5762627" cy="6120000"/>
          </a:xfrm>
          <a:prstGeom prst="rect">
            <a:avLst/>
          </a:prstGeom>
          <a:solidFill>
            <a:srgbClr val="FFFFFF"/>
          </a:solidFill>
          <a:ln w="1905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1" name="テキスト ボックス 20">
            <a:extLst>
              <a:ext uri="{FF2B5EF4-FFF2-40B4-BE49-F238E27FC236}">
                <a16:creationId xmlns:a16="http://schemas.microsoft.com/office/drawing/2014/main" id="{01870C4C-A3F3-436D-ACD0-88F456201313}"/>
              </a:ext>
            </a:extLst>
          </p:cNvPr>
          <p:cNvSpPr txBox="1"/>
          <p:nvPr/>
        </p:nvSpPr>
        <p:spPr>
          <a:xfrm>
            <a:off x="6270624" y="631984"/>
            <a:ext cx="5762627" cy="461665"/>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200" b="1" dirty="0">
                <a:solidFill>
                  <a:schemeClr val="bg1"/>
                </a:solidFill>
              </a:rPr>
              <a:t>Q1</a:t>
            </a:r>
            <a:r>
              <a:rPr lang="ja-JP" altLang="en-US" sz="1200" b="1" dirty="0">
                <a:solidFill>
                  <a:schemeClr val="bg1"/>
                </a:solidFill>
              </a:rPr>
              <a:t>３：大阪・関西万博の開催に伴い、大阪のまちが変わったと思う点について、最も当てはまるものを３つ選んでください。 （３つまで選択可）</a:t>
            </a:r>
          </a:p>
        </p:txBody>
      </p:sp>
      <p:sp>
        <p:nvSpPr>
          <p:cNvPr id="26" name="正方形/長方形 25">
            <a:extLst>
              <a:ext uri="{FF2B5EF4-FFF2-40B4-BE49-F238E27FC236}">
                <a16:creationId xmlns:a16="http://schemas.microsoft.com/office/drawing/2014/main" id="{3846CC8F-E120-4338-BA70-41899A213608}"/>
              </a:ext>
            </a:extLst>
          </p:cNvPr>
          <p:cNvSpPr/>
          <p:nvPr/>
        </p:nvSpPr>
        <p:spPr>
          <a:xfrm>
            <a:off x="6389347" y="1226927"/>
            <a:ext cx="5520238" cy="1376513"/>
          </a:xfrm>
          <a:prstGeom prst="rect">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t" anchorCtr="0">
            <a:spAutoFit/>
          </a:bodyPr>
          <a:lstStyle/>
          <a:p>
            <a:pPr>
              <a:spcBef>
                <a:spcPts val="600"/>
              </a:spcBef>
            </a:pPr>
            <a:r>
              <a:rPr lang="ja-JP" altLang="en-US" sz="1400" b="1" dirty="0">
                <a:solidFill>
                  <a:schemeClr val="tx1"/>
                </a:solidFill>
                <a:latin typeface="BIZ UDPゴシック" panose="020B0400000000000000" pitchFamily="50" charset="-128"/>
                <a:ea typeface="BIZ UDPゴシック" panose="020B0400000000000000" pitchFamily="50" charset="-128"/>
              </a:rPr>
              <a:t>・大阪のまちが変わった内容としては、</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spcBef>
                <a:spcPts val="600"/>
              </a:spcBef>
            </a:pPr>
            <a:r>
              <a:rPr lang="ja-JP" altLang="en-US" sz="1400" b="1" dirty="0">
                <a:solidFill>
                  <a:schemeClr val="tx1"/>
                </a:solidFill>
                <a:latin typeface="BIZ UDPゴシック" panose="020B0400000000000000" pitchFamily="50" charset="-128"/>
                <a:ea typeface="BIZ UDPゴシック" panose="020B0400000000000000" pitchFamily="50" charset="-128"/>
              </a:rPr>
              <a:t>　「来場した方」、「来場しなかった方」ともに、</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ja-JP" altLang="en-US"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rgbClr val="FF0000"/>
                </a:solidFill>
                <a:latin typeface="BIZ UDPゴシック" panose="020B0400000000000000" pitchFamily="50" charset="-128"/>
                <a:ea typeface="BIZ UDPゴシック" panose="020B0400000000000000" pitchFamily="50" charset="-128"/>
              </a:rPr>
              <a:t>①駅や周辺施設が充実した</a:t>
            </a:r>
            <a:r>
              <a:rPr lang="ja-JP" altLang="en-US" sz="1400" b="1" dirty="0">
                <a:solidFill>
                  <a:schemeClr val="tx1"/>
                </a:solidFill>
                <a:latin typeface="BIZ UDPゴシック" panose="020B0400000000000000" pitchFamily="50" charset="-128"/>
                <a:ea typeface="BIZ UDPゴシック" panose="020B0400000000000000" pitchFamily="50" charset="-128"/>
              </a:rPr>
              <a:t>」、</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ja-JP" altLang="en-US"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rgbClr val="FF0000"/>
                </a:solidFill>
                <a:latin typeface="BIZ UDPゴシック" panose="020B0400000000000000" pitchFamily="50" charset="-128"/>
                <a:ea typeface="BIZ UDPゴシック" panose="020B0400000000000000" pitchFamily="50" charset="-128"/>
              </a:rPr>
              <a:t>⑤まちの活気が上がった（景気が良くなった）</a:t>
            </a: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chemeClr val="tx1"/>
                </a:solidFill>
                <a:latin typeface="BIZ UDPゴシック" panose="020B0400000000000000" pitchFamily="50" charset="-128"/>
                <a:ea typeface="BIZ UDPゴシック" panose="020B0400000000000000" pitchFamily="50" charset="-128"/>
              </a:rPr>
              <a:t>、</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ja-JP" altLang="en-US"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rgbClr val="FF0000"/>
                </a:solidFill>
                <a:latin typeface="BIZ UDPゴシック" panose="020B0400000000000000" pitchFamily="50" charset="-128"/>
                <a:ea typeface="BIZ UDPゴシック" panose="020B0400000000000000" pitchFamily="50" charset="-128"/>
              </a:rPr>
              <a:t>④多様な国々の人を見かけたり、交流する機会が増えた</a:t>
            </a:r>
            <a:r>
              <a:rPr lang="ja-JP" altLang="en-US" sz="1400" b="1" dirty="0">
                <a:solidFill>
                  <a:schemeClr val="tx1"/>
                </a:solidFill>
                <a:latin typeface="BIZ UDPゴシック" panose="020B0400000000000000" pitchFamily="50" charset="-128"/>
                <a:ea typeface="BIZ UDPゴシック" panose="020B0400000000000000" pitchFamily="50" charset="-128"/>
              </a:rPr>
              <a:t>」が多い。</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B0FECCCA-57F5-4AD1-AD40-E5E9FAA91972}"/>
              </a:ext>
            </a:extLst>
          </p:cNvPr>
          <p:cNvSpPr txBox="1"/>
          <p:nvPr/>
        </p:nvSpPr>
        <p:spPr>
          <a:xfrm>
            <a:off x="11425120" y="4218932"/>
            <a:ext cx="606895"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回答数</a:t>
            </a:r>
            <a:r>
              <a:rPr kumimoji="0" lang="en-US" altLang="ja-JP" sz="10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a:t>
            </a:r>
          </a:p>
        </p:txBody>
      </p:sp>
      <p:sp>
        <p:nvSpPr>
          <p:cNvPr id="17" name="テキスト ボックス 16">
            <a:extLst>
              <a:ext uri="{FF2B5EF4-FFF2-40B4-BE49-F238E27FC236}">
                <a16:creationId xmlns:a16="http://schemas.microsoft.com/office/drawing/2014/main" id="{0DEB394E-635A-4FF0-BD8A-97CF87DD8472}"/>
              </a:ext>
            </a:extLst>
          </p:cNvPr>
          <p:cNvSpPr txBox="1"/>
          <p:nvPr/>
        </p:nvSpPr>
        <p:spPr>
          <a:xfrm>
            <a:off x="0" y="0"/>
            <a:ext cx="12192000" cy="523220"/>
          </a:xfrm>
          <a:prstGeom prst="rect">
            <a:avLst/>
          </a:prstGeom>
          <a:solidFill>
            <a:schemeClr val="accent5">
              <a:lumMod val="50000"/>
            </a:schemeClr>
          </a:solidFill>
        </p:spPr>
        <p:txBody>
          <a:bodyPr wrap="square" rtlCol="0" anchor="ctr" anchorCtr="0">
            <a:spAutoFit/>
          </a:bodyPr>
          <a:lstStyle/>
          <a:p>
            <a:pPr algn="ctr"/>
            <a:r>
              <a:rPr lang="ja-JP" altLang="en-US" sz="2800" b="1" dirty="0">
                <a:solidFill>
                  <a:schemeClr val="bg1"/>
                </a:solidFill>
                <a:latin typeface="BIZ UDPゴシック" panose="020B0400000000000000" pitchFamily="50" charset="-128"/>
                <a:ea typeface="BIZ UDPゴシック" panose="020B0400000000000000" pitchFamily="50" charset="-128"/>
              </a:rPr>
              <a:t>アンケート結果⑤　～「行動・意識」、「大阪のまち」の変化～</a:t>
            </a:r>
          </a:p>
        </p:txBody>
      </p:sp>
      <p:sp>
        <p:nvSpPr>
          <p:cNvPr id="16" name="正方形/長方形 15">
            <a:extLst>
              <a:ext uri="{FF2B5EF4-FFF2-40B4-BE49-F238E27FC236}">
                <a16:creationId xmlns:a16="http://schemas.microsoft.com/office/drawing/2014/main" id="{39FE085B-D7C7-4B74-A932-5D190006585D}"/>
              </a:ext>
            </a:extLst>
          </p:cNvPr>
          <p:cNvSpPr/>
          <p:nvPr/>
        </p:nvSpPr>
        <p:spPr>
          <a:xfrm>
            <a:off x="155575" y="638052"/>
            <a:ext cx="5762627" cy="6120000"/>
          </a:xfrm>
          <a:prstGeom prst="rect">
            <a:avLst/>
          </a:prstGeom>
          <a:noFill/>
          <a:ln w="1905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graphicFrame>
        <p:nvGraphicFramePr>
          <p:cNvPr id="18" name="グラフ 17">
            <a:extLst>
              <a:ext uri="{FF2B5EF4-FFF2-40B4-BE49-F238E27FC236}">
                <a16:creationId xmlns:a16="http://schemas.microsoft.com/office/drawing/2014/main" id="{CC9FC5BD-0D7F-4A6A-AE87-BEAC5F8ABE99}"/>
              </a:ext>
            </a:extLst>
          </p:cNvPr>
          <p:cNvGraphicFramePr>
            <a:graphicFrameLocks/>
          </p:cNvGraphicFramePr>
          <p:nvPr>
            <p:extLst>
              <p:ext uri="{D42A27DB-BD31-4B8C-83A1-F6EECF244321}">
                <p14:modId xmlns:p14="http://schemas.microsoft.com/office/powerpoint/2010/main" val="2050226009"/>
              </p:ext>
            </p:extLst>
          </p:nvPr>
        </p:nvGraphicFramePr>
        <p:xfrm>
          <a:off x="-773751" y="4465593"/>
          <a:ext cx="4329280" cy="22984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グラフ 18">
            <a:extLst>
              <a:ext uri="{FF2B5EF4-FFF2-40B4-BE49-F238E27FC236}">
                <a16:creationId xmlns:a16="http://schemas.microsoft.com/office/drawing/2014/main" id="{E755C3F5-FEEF-49DA-89A1-E1C74EB32A9A}"/>
              </a:ext>
            </a:extLst>
          </p:cNvPr>
          <p:cNvGraphicFramePr>
            <a:graphicFrameLocks/>
          </p:cNvGraphicFramePr>
          <p:nvPr>
            <p:extLst>
              <p:ext uri="{D42A27DB-BD31-4B8C-83A1-F6EECF244321}">
                <p14:modId xmlns:p14="http://schemas.microsoft.com/office/powerpoint/2010/main" val="3402969923"/>
              </p:ext>
            </p:extLst>
          </p:nvPr>
        </p:nvGraphicFramePr>
        <p:xfrm>
          <a:off x="1989579" y="4444893"/>
          <a:ext cx="4417042" cy="2298451"/>
        </p:xfrm>
        <a:graphic>
          <a:graphicData uri="http://schemas.openxmlformats.org/drawingml/2006/chart">
            <c:chart xmlns:c="http://schemas.openxmlformats.org/drawingml/2006/chart" xmlns:r="http://schemas.openxmlformats.org/officeDocument/2006/relationships" r:id="rId4"/>
          </a:graphicData>
        </a:graphic>
      </p:graphicFrame>
      <p:sp>
        <p:nvSpPr>
          <p:cNvPr id="22" name="テキスト ボックス 21">
            <a:extLst>
              <a:ext uri="{FF2B5EF4-FFF2-40B4-BE49-F238E27FC236}">
                <a16:creationId xmlns:a16="http://schemas.microsoft.com/office/drawing/2014/main" id="{85FE01C1-1C3C-4CC7-89EC-33B14861781F}"/>
              </a:ext>
            </a:extLst>
          </p:cNvPr>
          <p:cNvSpPr txBox="1"/>
          <p:nvPr/>
        </p:nvSpPr>
        <p:spPr>
          <a:xfrm>
            <a:off x="310240" y="4230981"/>
            <a:ext cx="78322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来場あり</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23" name="テキスト ボックス 22">
            <a:extLst>
              <a:ext uri="{FF2B5EF4-FFF2-40B4-BE49-F238E27FC236}">
                <a16:creationId xmlns:a16="http://schemas.microsoft.com/office/drawing/2014/main" id="{23EBFA8F-6AF2-4201-9B4E-9ECD592C1246}"/>
              </a:ext>
            </a:extLst>
          </p:cNvPr>
          <p:cNvSpPr txBox="1"/>
          <p:nvPr/>
        </p:nvSpPr>
        <p:spPr>
          <a:xfrm>
            <a:off x="3175499" y="4230981"/>
            <a:ext cx="78002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来場なし</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24" name="正方形/長方形 23">
            <a:extLst>
              <a:ext uri="{FF2B5EF4-FFF2-40B4-BE49-F238E27FC236}">
                <a16:creationId xmlns:a16="http://schemas.microsoft.com/office/drawing/2014/main" id="{59FC032D-A2DC-4983-B665-7152FC72DB2B}"/>
              </a:ext>
            </a:extLst>
          </p:cNvPr>
          <p:cNvSpPr/>
          <p:nvPr/>
        </p:nvSpPr>
        <p:spPr>
          <a:xfrm>
            <a:off x="398506" y="5175943"/>
            <a:ext cx="892869" cy="261608"/>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ja-JP" altLang="en-US" sz="1100" b="1" i="0" u="none"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③海外</a:t>
            </a:r>
          </a:p>
        </p:txBody>
      </p:sp>
      <p:sp>
        <p:nvSpPr>
          <p:cNvPr id="25" name="正方形/長方形 24">
            <a:extLst>
              <a:ext uri="{FF2B5EF4-FFF2-40B4-BE49-F238E27FC236}">
                <a16:creationId xmlns:a16="http://schemas.microsoft.com/office/drawing/2014/main" id="{F560F00A-8883-4CCF-BC1F-F4310A16E606}"/>
              </a:ext>
            </a:extLst>
          </p:cNvPr>
          <p:cNvSpPr/>
          <p:nvPr/>
        </p:nvSpPr>
        <p:spPr>
          <a:xfrm>
            <a:off x="6341804" y="2853663"/>
            <a:ext cx="5615324" cy="1061827"/>
          </a:xfrm>
          <a:prstGeom prst="rect">
            <a:avLst/>
          </a:prstGeom>
          <a:solidFill>
            <a:srgbClr val="F2F7FC"/>
          </a:solidFill>
          <a:ln w="1905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① </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駅・周辺施設</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駅や周辺施設が充実した</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② </a:t>
            </a:r>
            <a:r>
              <a:rPr lang="en-US" altLang="ja-JP" sz="1050" b="1" dirty="0">
                <a:solidFill>
                  <a:schemeClr val="tx1"/>
                </a:solidFill>
                <a:latin typeface="BIZ UDPゴシック" panose="020B0400000000000000" pitchFamily="50" charset="-128"/>
                <a:ea typeface="BIZ UDPゴシック" panose="020B0400000000000000" pitchFamily="50" charset="-128"/>
              </a:rPr>
              <a:t>【</a:t>
            </a:r>
            <a:r>
              <a:rPr lang="ja-JP" altLang="en-US" sz="1050" b="1" dirty="0">
                <a:solidFill>
                  <a:schemeClr val="tx1"/>
                </a:solidFill>
                <a:latin typeface="BIZ UDPゴシック" panose="020B0400000000000000" pitchFamily="50" charset="-128"/>
                <a:ea typeface="BIZ UDPゴシック" panose="020B0400000000000000" pitchFamily="50" charset="-128"/>
              </a:rPr>
              <a:t>公共交通</a:t>
            </a:r>
            <a:r>
              <a:rPr lang="en-US" altLang="ja-JP" sz="1050" b="1" dirty="0">
                <a:solidFill>
                  <a:schemeClr val="tx1"/>
                </a:solidFill>
                <a:latin typeface="BIZ UDPゴシック" panose="020B0400000000000000" pitchFamily="50" charset="-128"/>
                <a:ea typeface="BIZ UDPゴシック" panose="020B0400000000000000" pitchFamily="50" charset="-128"/>
              </a:rPr>
              <a:t>】 </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電車やタクシーなど公共交通の利用においてデジタル化が進み便利になった</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③ </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多言語・</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UD】 </a:t>
            </a:r>
            <a:r>
              <a:rPr kumimoji="0" lang="ja-JP" altLang="en-US" sz="1050" b="1" i="0" u="none" strike="noStrike" cap="none" spc="-100" normalizeH="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多言語対応やユニバーサルデザイン対応が進み、誰もが利用しやすいまちになった</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④ </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海外交流</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多様な国々の人を見かけたり、交流する機会が増えた</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⑤ </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活気</a:t>
            </a:r>
            <a:r>
              <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 </a:t>
            </a:r>
            <a:r>
              <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まちの活気が上がった（景気が良くなった）</a:t>
            </a:r>
            <a:endParaRPr kumimoji="0" lang="en-US" altLang="ja-JP"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050" b="1" dirty="0">
                <a:solidFill>
                  <a:schemeClr val="tx1"/>
                </a:solidFill>
                <a:latin typeface="BIZ UDPゴシック" panose="020B0400000000000000" pitchFamily="50" charset="-128"/>
                <a:ea typeface="BIZ UDPゴシック" panose="020B0400000000000000" pitchFamily="50" charset="-128"/>
              </a:rPr>
              <a:t>　⑥ </a:t>
            </a:r>
            <a:r>
              <a:rPr lang="en-US" altLang="ja-JP" sz="1050" b="1" dirty="0">
                <a:solidFill>
                  <a:schemeClr val="tx1"/>
                </a:solidFill>
                <a:latin typeface="BIZ UDPゴシック" panose="020B0400000000000000" pitchFamily="50" charset="-128"/>
                <a:ea typeface="BIZ UDPゴシック" panose="020B0400000000000000" pitchFamily="50" charset="-128"/>
              </a:rPr>
              <a:t>【</a:t>
            </a:r>
            <a:r>
              <a:rPr lang="ja-JP" altLang="en-US" sz="1050" b="1" dirty="0">
                <a:solidFill>
                  <a:schemeClr val="tx1"/>
                </a:solidFill>
                <a:latin typeface="BIZ UDPゴシック" panose="020B0400000000000000" pitchFamily="50" charset="-128"/>
                <a:ea typeface="BIZ UDPゴシック" panose="020B0400000000000000" pitchFamily="50" charset="-128"/>
              </a:rPr>
              <a:t>その他</a:t>
            </a:r>
            <a:r>
              <a:rPr lang="en-US" altLang="ja-JP" sz="1050" b="1" dirty="0">
                <a:solidFill>
                  <a:schemeClr val="tx1"/>
                </a:solidFill>
                <a:latin typeface="BIZ UDPゴシック" panose="020B0400000000000000" pitchFamily="50" charset="-128"/>
                <a:ea typeface="BIZ UDPゴシック" panose="020B0400000000000000" pitchFamily="50" charset="-128"/>
              </a:rPr>
              <a:t>】 </a:t>
            </a:r>
            <a:endParaRPr kumimoji="0" lang="ja-JP" altLang="en-US" sz="105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endParaRPr>
          </a:p>
        </p:txBody>
      </p:sp>
      <p:graphicFrame>
        <p:nvGraphicFramePr>
          <p:cNvPr id="27" name="グラフ 26">
            <a:extLst>
              <a:ext uri="{FF2B5EF4-FFF2-40B4-BE49-F238E27FC236}">
                <a16:creationId xmlns:a16="http://schemas.microsoft.com/office/drawing/2014/main" id="{BB6318E0-EA41-4F6F-A7E1-5C957BE5209A}"/>
              </a:ext>
            </a:extLst>
          </p:cNvPr>
          <p:cNvGraphicFramePr>
            <a:graphicFrameLocks/>
          </p:cNvGraphicFramePr>
          <p:nvPr>
            <p:extLst>
              <p:ext uri="{D42A27DB-BD31-4B8C-83A1-F6EECF244321}">
                <p14:modId xmlns:p14="http://schemas.microsoft.com/office/powerpoint/2010/main" val="742252595"/>
              </p:ext>
            </p:extLst>
          </p:nvPr>
        </p:nvGraphicFramePr>
        <p:xfrm>
          <a:off x="5235332" y="4438902"/>
          <a:ext cx="4329280" cy="2304442"/>
        </p:xfrm>
        <a:graphic>
          <a:graphicData uri="http://schemas.openxmlformats.org/drawingml/2006/chart">
            <c:chart xmlns:c="http://schemas.openxmlformats.org/drawingml/2006/chart" xmlns:r="http://schemas.openxmlformats.org/officeDocument/2006/relationships" r:id="rId5"/>
          </a:graphicData>
        </a:graphic>
      </p:graphicFrame>
      <p:sp>
        <p:nvSpPr>
          <p:cNvPr id="28" name="テキスト ボックス 27">
            <a:extLst>
              <a:ext uri="{FF2B5EF4-FFF2-40B4-BE49-F238E27FC236}">
                <a16:creationId xmlns:a16="http://schemas.microsoft.com/office/drawing/2014/main" id="{648ECB22-4677-44E5-947A-31B81167799A}"/>
              </a:ext>
            </a:extLst>
          </p:cNvPr>
          <p:cNvSpPr txBox="1"/>
          <p:nvPr/>
        </p:nvSpPr>
        <p:spPr>
          <a:xfrm>
            <a:off x="6346356" y="4219088"/>
            <a:ext cx="78322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来場あり</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32" name="テキスト ボックス 31">
            <a:extLst>
              <a:ext uri="{FF2B5EF4-FFF2-40B4-BE49-F238E27FC236}">
                <a16:creationId xmlns:a16="http://schemas.microsoft.com/office/drawing/2014/main" id="{3196531D-46D3-437B-8742-58B714BCF122}"/>
              </a:ext>
            </a:extLst>
          </p:cNvPr>
          <p:cNvSpPr txBox="1"/>
          <p:nvPr/>
        </p:nvSpPr>
        <p:spPr>
          <a:xfrm>
            <a:off x="9174602" y="4213586"/>
            <a:ext cx="78002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来場なし</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graphicFrame>
        <p:nvGraphicFramePr>
          <p:cNvPr id="34" name="グラフ 33">
            <a:extLst>
              <a:ext uri="{FF2B5EF4-FFF2-40B4-BE49-F238E27FC236}">
                <a16:creationId xmlns:a16="http://schemas.microsoft.com/office/drawing/2014/main" id="{8E0BCF42-34DB-4E4B-9BAA-B1CEF68038FB}"/>
              </a:ext>
            </a:extLst>
          </p:cNvPr>
          <p:cNvGraphicFramePr>
            <a:graphicFrameLocks/>
          </p:cNvGraphicFramePr>
          <p:nvPr>
            <p:extLst>
              <p:ext uri="{D42A27DB-BD31-4B8C-83A1-F6EECF244321}">
                <p14:modId xmlns:p14="http://schemas.microsoft.com/office/powerpoint/2010/main" val="3753315519"/>
              </p:ext>
            </p:extLst>
          </p:nvPr>
        </p:nvGraphicFramePr>
        <p:xfrm>
          <a:off x="8021182" y="4457129"/>
          <a:ext cx="4558743" cy="2306424"/>
        </p:xfrm>
        <a:graphic>
          <a:graphicData uri="http://schemas.openxmlformats.org/drawingml/2006/chart">
            <c:chart xmlns:c="http://schemas.openxmlformats.org/drawingml/2006/chart" xmlns:r="http://schemas.openxmlformats.org/officeDocument/2006/relationships" r:id="rId6"/>
          </a:graphicData>
        </a:graphic>
      </p:graphicFrame>
      <p:sp>
        <p:nvSpPr>
          <p:cNvPr id="30" name="スライド番号プレースホルダー 3">
            <a:extLst>
              <a:ext uri="{FF2B5EF4-FFF2-40B4-BE49-F238E27FC236}">
                <a16:creationId xmlns:a16="http://schemas.microsoft.com/office/drawing/2014/main" id="{90D84540-12EC-40AC-93EE-06D5B627B961}"/>
              </a:ext>
            </a:extLst>
          </p:cNvPr>
          <p:cNvSpPr>
            <a:spLocks noGrp="1"/>
          </p:cNvSpPr>
          <p:nvPr>
            <p:ph type="sldNum" sz="quarter" idx="2"/>
          </p:nvPr>
        </p:nvSpPr>
        <p:spPr>
          <a:xfrm>
            <a:off x="11902097" y="6351802"/>
            <a:ext cx="209351" cy="426463"/>
          </a:xfrm>
        </p:spPr>
        <p:txBody>
          <a:bodyPr/>
          <a:lstStyle/>
          <a:p>
            <a:pPr marL="0" marR="0" lvl="0" indent="0" algn="r" defTabSz="914400" rtl="0" eaLnBrk="1" fontAlgn="auto" latinLnBrk="0" hangingPunct="0">
              <a:lnSpc>
                <a:spcPct val="150000"/>
              </a:lnSpc>
              <a:spcBef>
                <a:spcPts val="0"/>
              </a:spcBef>
              <a:spcAft>
                <a:spcPts val="0"/>
              </a:spcAft>
              <a:buClrTx/>
              <a:buSzTx/>
              <a:buFontTx/>
              <a:buNone/>
              <a:tabLst/>
              <a:defRPr/>
            </a:pPr>
            <a:fld id="{86CB4B4D-7CA3-9044-876B-883B54F8677D}" type="slidenum">
              <a:rPr kumimoji="0" lang="en-US" altLang="ja-JP" sz="1600" b="1" i="0" u="none" strike="noStrike" kern="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sym typeface="游ゴシック"/>
              </a:rPr>
              <a:pPr marL="0" marR="0" lvl="0" indent="0" algn="r" defTabSz="914400" rtl="0" eaLnBrk="1" fontAlgn="auto" latinLnBrk="0" hangingPunct="0">
                <a:lnSpc>
                  <a:spcPct val="150000"/>
                </a:lnSpc>
                <a:spcBef>
                  <a:spcPts val="0"/>
                </a:spcBef>
                <a:spcAft>
                  <a:spcPts val="0"/>
                </a:spcAft>
                <a:buClrTx/>
                <a:buSzTx/>
                <a:buFontTx/>
                <a:buNone/>
                <a:tabLst/>
                <a:defRPr/>
              </a:pPr>
              <a:t>6</a:t>
            </a:fld>
            <a:endParaRPr kumimoji="0" lang="en-US" altLang="ja-JP" sz="16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sym typeface="游ゴシック"/>
            </a:endParaRPr>
          </a:p>
        </p:txBody>
      </p:sp>
    </p:spTree>
    <p:extLst>
      <p:ext uri="{BB962C8B-B14F-4D97-AF65-F5344CB8AC3E}">
        <p14:creationId xmlns:p14="http://schemas.microsoft.com/office/powerpoint/2010/main" val="127703936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1E5DEDEC-50A5-A67D-AC51-B5EE7B77148D}"/>
            </a:ext>
          </a:extLst>
        </p:cNvPr>
        <p:cNvGrpSpPr/>
        <p:nvPr/>
      </p:nvGrpSpPr>
      <p:grpSpPr>
        <a:xfrm>
          <a:off x="0" y="0"/>
          <a:ext cx="0" cy="0"/>
          <a:chOff x="0" y="0"/>
          <a:chExt cx="0" cy="0"/>
        </a:xfrm>
      </p:grpSpPr>
      <p:sp>
        <p:nvSpPr>
          <p:cNvPr id="2" name="AutoShape 2" descr="https://cdn-xtech.nikkei.com/atcl/nxt/column/18/00585/071800151/1.jpg?__scale=w:500,h:284&amp;_sh=0609a0ac06">
            <a:extLst>
              <a:ext uri="{FF2B5EF4-FFF2-40B4-BE49-F238E27FC236}">
                <a16:creationId xmlns:a16="http://schemas.microsoft.com/office/drawing/2014/main" id="{F18A779B-F442-78FE-8751-62A8CB3766D1}"/>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正方形/長方形 14">
            <a:extLst>
              <a:ext uri="{FF2B5EF4-FFF2-40B4-BE49-F238E27FC236}">
                <a16:creationId xmlns:a16="http://schemas.microsoft.com/office/drawing/2014/main" id="{8FEA6F75-9C16-44DB-8EE4-0EB213AFF97F}"/>
              </a:ext>
            </a:extLst>
          </p:cNvPr>
          <p:cNvSpPr/>
          <p:nvPr/>
        </p:nvSpPr>
        <p:spPr>
          <a:xfrm>
            <a:off x="2363841" y="670693"/>
            <a:ext cx="7684934" cy="5760000"/>
          </a:xfrm>
          <a:prstGeom prst="rect">
            <a:avLst/>
          </a:prstGeom>
          <a:solidFill>
            <a:srgbClr val="FFFFFF"/>
          </a:solidFill>
          <a:ln w="1905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6" name="テキスト ボックス 15">
            <a:extLst>
              <a:ext uri="{FF2B5EF4-FFF2-40B4-BE49-F238E27FC236}">
                <a16:creationId xmlns:a16="http://schemas.microsoft.com/office/drawing/2014/main" id="{C752A4DC-E0C0-4208-92BA-F77A3F541EB7}"/>
              </a:ext>
            </a:extLst>
          </p:cNvPr>
          <p:cNvSpPr txBox="1"/>
          <p:nvPr/>
        </p:nvSpPr>
        <p:spPr>
          <a:xfrm>
            <a:off x="2363842" y="678564"/>
            <a:ext cx="7684933" cy="276999"/>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200" b="1" dirty="0">
                <a:solidFill>
                  <a:schemeClr val="bg1"/>
                </a:solidFill>
              </a:rPr>
              <a:t>Q</a:t>
            </a:r>
            <a:r>
              <a:rPr lang="ja-JP" altLang="en-US" sz="1200" b="1" dirty="0">
                <a:solidFill>
                  <a:schemeClr val="bg1"/>
                </a:solidFill>
              </a:rPr>
              <a:t>１</a:t>
            </a:r>
            <a:r>
              <a:rPr lang="en-US" altLang="ja-JP" sz="1200" b="1" dirty="0">
                <a:solidFill>
                  <a:schemeClr val="bg1"/>
                </a:solidFill>
              </a:rPr>
              <a:t>4</a:t>
            </a:r>
            <a:r>
              <a:rPr lang="ja-JP" altLang="en-US" sz="1200" b="1" dirty="0">
                <a:solidFill>
                  <a:schemeClr val="bg1"/>
                </a:solidFill>
              </a:rPr>
              <a:t>：大阪・関西万博を通じて、あなたは大阪のまちに愛着や誇りをより感じるようになりましたか</a:t>
            </a:r>
          </a:p>
        </p:txBody>
      </p:sp>
      <p:sp>
        <p:nvSpPr>
          <p:cNvPr id="21" name="正方形/長方形 20">
            <a:extLst>
              <a:ext uri="{FF2B5EF4-FFF2-40B4-BE49-F238E27FC236}">
                <a16:creationId xmlns:a16="http://schemas.microsoft.com/office/drawing/2014/main" id="{61629A52-4356-4895-9625-C559152A2CCB}"/>
              </a:ext>
            </a:extLst>
          </p:cNvPr>
          <p:cNvSpPr/>
          <p:nvPr/>
        </p:nvSpPr>
        <p:spPr>
          <a:xfrm>
            <a:off x="2548825" y="1125090"/>
            <a:ext cx="7330136" cy="791737"/>
          </a:xfrm>
          <a:prstGeom prst="rect">
            <a:avLst/>
          </a:prstGeom>
          <a:solidFill>
            <a:srgbClr val="FFFFFF"/>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r>
              <a:rPr lang="ja-JP" altLang="en-US" sz="1400" b="1" dirty="0">
                <a:solidFill>
                  <a:schemeClr val="tx1"/>
                </a:solidFill>
                <a:latin typeface="BIZ UDPゴシック" panose="020B0400000000000000" pitchFamily="50" charset="-128"/>
                <a:ea typeface="BIZ UDPゴシック" panose="020B0400000000000000" pitchFamily="50" charset="-128"/>
              </a:rPr>
              <a:t>・万博を通じて、</a:t>
            </a:r>
            <a:r>
              <a:rPr lang="ja-JP" altLang="en-US" sz="1400" b="1" dirty="0">
                <a:solidFill>
                  <a:srgbClr val="FF0000"/>
                </a:solidFill>
                <a:latin typeface="BIZ UDPゴシック" panose="020B0400000000000000" pitchFamily="50" charset="-128"/>
                <a:ea typeface="BIZ UDPゴシック" panose="020B0400000000000000" pitchFamily="50" charset="-128"/>
              </a:rPr>
              <a:t>約６割</a:t>
            </a:r>
            <a:r>
              <a:rPr lang="ja-JP" altLang="en-US" sz="1400" b="1" dirty="0">
                <a:solidFill>
                  <a:schemeClr val="tx1"/>
                </a:solidFill>
                <a:latin typeface="BIZ UDPゴシック" panose="020B0400000000000000" pitchFamily="50" charset="-128"/>
                <a:ea typeface="BIZ UDPゴシック" panose="020B0400000000000000" pitchFamily="50" charset="-128"/>
              </a:rPr>
              <a:t>の方が、万博を通じて</a:t>
            </a:r>
            <a:r>
              <a:rPr lang="ja-JP" altLang="en-US" sz="1400" b="1" dirty="0">
                <a:solidFill>
                  <a:srgbClr val="FF0000"/>
                </a:solidFill>
                <a:latin typeface="BIZ UDPゴシック" panose="020B0400000000000000" pitchFamily="50" charset="-128"/>
                <a:ea typeface="BIZ UDPゴシック" panose="020B0400000000000000" pitchFamily="50" charset="-128"/>
              </a:rPr>
              <a:t>大阪のまちに愛着や誇りを感じるようになった</a:t>
            </a:r>
            <a:r>
              <a:rPr lang="ja-JP" altLang="en-US" sz="1400" b="1" dirty="0">
                <a:solidFill>
                  <a:schemeClr val="tx1"/>
                </a:solidFill>
                <a:latin typeface="BIZ UDPゴシック" panose="020B0400000000000000" pitchFamily="50" charset="-128"/>
                <a:ea typeface="BIZ UDPゴシック" panose="020B0400000000000000" pitchFamily="50" charset="-128"/>
              </a:rPr>
              <a:t>。</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en-US" altLang="ja-JP"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chemeClr val="tx1"/>
                </a:solidFill>
                <a:latin typeface="BIZ UDPゴシック" panose="020B0400000000000000" pitchFamily="50" charset="-128"/>
                <a:ea typeface="BIZ UDPゴシック" panose="020B0400000000000000" pitchFamily="50" charset="-128"/>
              </a:rPr>
              <a:t>（なお、来場有無別では、</a:t>
            </a:r>
            <a:r>
              <a:rPr lang="ja-JP" altLang="en-US" sz="1400" b="1" dirty="0">
                <a:latin typeface="BIZ UDPゴシック" panose="020B0400000000000000" pitchFamily="50" charset="-128"/>
                <a:ea typeface="BIZ UDPゴシック" panose="020B0400000000000000" pitchFamily="50" charset="-128"/>
              </a:rPr>
              <a:t> 「来場した方：</a:t>
            </a:r>
            <a:r>
              <a:rPr lang="en-US" altLang="ja-JP" sz="1400" b="1" dirty="0">
                <a:latin typeface="BIZ UDPゴシック" panose="020B0400000000000000" pitchFamily="50" charset="-128"/>
                <a:ea typeface="BIZ UDPゴシック" panose="020B0400000000000000" pitchFamily="50" charset="-128"/>
              </a:rPr>
              <a:t>78.3</a:t>
            </a:r>
            <a:r>
              <a:rPr lang="ja-JP" altLang="en-US" sz="1400" b="1" dirty="0">
                <a:latin typeface="BIZ UDPゴシック" panose="020B0400000000000000" pitchFamily="50" charset="-128"/>
                <a:ea typeface="BIZ UDPゴシック" panose="020B0400000000000000" pitchFamily="50" charset="-128"/>
              </a:rPr>
              <a:t>％」、「来場しなかった方：</a:t>
            </a:r>
            <a:r>
              <a:rPr lang="en-US" altLang="ja-JP" sz="1400" b="1" dirty="0">
                <a:latin typeface="BIZ UDPゴシック" panose="020B0400000000000000" pitchFamily="50" charset="-128"/>
                <a:ea typeface="BIZ UDPゴシック" panose="020B0400000000000000" pitchFamily="50" charset="-128"/>
              </a:rPr>
              <a:t>44.7</a:t>
            </a:r>
            <a:r>
              <a:rPr lang="ja-JP" altLang="en-US" sz="1400" b="1" dirty="0">
                <a:latin typeface="BIZ UDPゴシック" panose="020B0400000000000000" pitchFamily="50" charset="-128"/>
                <a:ea typeface="BIZ UDPゴシック" panose="020B0400000000000000" pitchFamily="50" charset="-128"/>
              </a:rPr>
              <a:t>％」であり、</a:t>
            </a:r>
            <a:br>
              <a:rPr lang="en-US" altLang="ja-JP" sz="1400" b="1" dirty="0">
                <a:latin typeface="BIZ UDPゴシック" panose="020B0400000000000000" pitchFamily="50" charset="-128"/>
                <a:ea typeface="BIZ UDPゴシック" panose="020B0400000000000000" pitchFamily="50" charset="-128"/>
              </a:rPr>
            </a:br>
            <a:r>
              <a:rPr lang="en-US" altLang="ja-JP" sz="1400" b="1" dirty="0">
                <a:solidFill>
                  <a:srgbClr val="FF0000"/>
                </a:solidFill>
                <a:latin typeface="BIZ UDPゴシック" panose="020B0400000000000000" pitchFamily="50" charset="-128"/>
                <a:ea typeface="BIZ UDPゴシック" panose="020B0400000000000000" pitchFamily="50" charset="-128"/>
              </a:rPr>
              <a:t>  </a:t>
            </a:r>
            <a:r>
              <a:rPr lang="ja-JP" altLang="en-US" sz="1400" b="1" dirty="0">
                <a:solidFill>
                  <a:srgbClr val="FF0000"/>
                </a:solidFill>
                <a:latin typeface="BIZ UDPゴシック" panose="020B0400000000000000" pitchFamily="50" charset="-128"/>
                <a:ea typeface="BIZ UDPゴシック" panose="020B0400000000000000" pitchFamily="50" charset="-128"/>
              </a:rPr>
              <a:t>来場した方の約８割</a:t>
            </a:r>
            <a:r>
              <a:rPr lang="ja-JP" altLang="en-US" sz="1400" b="1" dirty="0">
                <a:latin typeface="BIZ UDPゴシック" panose="020B0400000000000000" pitchFamily="50" charset="-128"/>
                <a:ea typeface="BIZ UDPゴシック" panose="020B0400000000000000" pitchFamily="50" charset="-128"/>
              </a:rPr>
              <a:t>は、</a:t>
            </a:r>
            <a:r>
              <a:rPr lang="ja-JP" altLang="en-US" sz="1400" b="1" dirty="0">
                <a:solidFill>
                  <a:srgbClr val="FF0000"/>
                </a:solidFill>
                <a:latin typeface="BIZ UDPゴシック" panose="020B0400000000000000" pitchFamily="50" charset="-128"/>
                <a:ea typeface="BIZ UDPゴシック" panose="020B0400000000000000" pitchFamily="50" charset="-128"/>
              </a:rPr>
              <a:t>愛着や誇りを感じている</a:t>
            </a:r>
            <a:r>
              <a:rPr lang="ja-JP" altLang="en-US" sz="1400" b="1" dirty="0">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a:t>
            </a:r>
            <a:endParaRPr kumimoji="0" lang="ja-JP" altLang="en-US" sz="14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graphicFrame>
        <p:nvGraphicFramePr>
          <p:cNvPr id="27" name="グラフ 26">
            <a:extLst>
              <a:ext uri="{FF2B5EF4-FFF2-40B4-BE49-F238E27FC236}">
                <a16:creationId xmlns:a16="http://schemas.microsoft.com/office/drawing/2014/main" id="{9859C990-DDE8-4781-9F5F-992953C4BBD2}"/>
              </a:ext>
            </a:extLst>
          </p:cNvPr>
          <p:cNvGraphicFramePr>
            <a:graphicFrameLocks/>
          </p:cNvGraphicFramePr>
          <p:nvPr>
            <p:extLst>
              <p:ext uri="{D42A27DB-BD31-4B8C-83A1-F6EECF244321}">
                <p14:modId xmlns:p14="http://schemas.microsoft.com/office/powerpoint/2010/main" val="443911537"/>
              </p:ext>
            </p:extLst>
          </p:nvPr>
        </p:nvGraphicFramePr>
        <p:xfrm>
          <a:off x="4086176" y="2139186"/>
          <a:ext cx="4072367" cy="2422287"/>
        </p:xfrm>
        <a:graphic>
          <a:graphicData uri="http://schemas.openxmlformats.org/drawingml/2006/chart">
            <c:chart xmlns:c="http://schemas.openxmlformats.org/drawingml/2006/chart" xmlns:r="http://schemas.openxmlformats.org/officeDocument/2006/relationships" r:id="rId3"/>
          </a:graphicData>
        </a:graphic>
      </p:graphicFrame>
      <p:sp>
        <p:nvSpPr>
          <p:cNvPr id="26" name="部分円 25">
            <a:extLst>
              <a:ext uri="{FF2B5EF4-FFF2-40B4-BE49-F238E27FC236}">
                <a16:creationId xmlns:a16="http://schemas.microsoft.com/office/drawing/2014/main" id="{00077034-44AD-4258-9BB3-6600E66AB921}"/>
              </a:ext>
            </a:extLst>
          </p:cNvPr>
          <p:cNvSpPr/>
          <p:nvPr/>
        </p:nvSpPr>
        <p:spPr>
          <a:xfrm>
            <a:off x="5166711" y="2432954"/>
            <a:ext cx="1877431" cy="1836000"/>
          </a:xfrm>
          <a:prstGeom prst="pie">
            <a:avLst>
              <a:gd name="adj1" fmla="val 16261924"/>
              <a:gd name="adj2" fmla="val 7259307"/>
            </a:avLst>
          </a:prstGeom>
          <a:noFill/>
          <a:ln w="38100" cap="flat">
            <a:solidFill>
              <a:schemeClr val="tx1"/>
            </a:solidFill>
            <a:prstDash val="sysDash"/>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9" name="テキスト ボックス 18">
            <a:extLst>
              <a:ext uri="{FF2B5EF4-FFF2-40B4-BE49-F238E27FC236}">
                <a16:creationId xmlns:a16="http://schemas.microsoft.com/office/drawing/2014/main" id="{75CCC3F9-DBEC-497C-8524-F085EABBE5BC}"/>
              </a:ext>
            </a:extLst>
          </p:cNvPr>
          <p:cNvSpPr txBox="1"/>
          <p:nvPr/>
        </p:nvSpPr>
        <p:spPr>
          <a:xfrm>
            <a:off x="7144327" y="2680938"/>
            <a:ext cx="73994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５</a:t>
            </a:r>
            <a:r>
              <a:rPr kumimoji="0" lang="en-US" altLang="ja-JP" sz="14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8.4</a:t>
            </a:r>
            <a:r>
              <a:rPr kumimoji="0" lang="ja-JP" altLang="en-US" sz="14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p>
        </p:txBody>
      </p:sp>
      <p:cxnSp>
        <p:nvCxnSpPr>
          <p:cNvPr id="24" name="直線コネクタ 23">
            <a:extLst>
              <a:ext uri="{FF2B5EF4-FFF2-40B4-BE49-F238E27FC236}">
                <a16:creationId xmlns:a16="http://schemas.microsoft.com/office/drawing/2014/main" id="{E7C86240-15FB-4FE0-B386-D7C33E7B1B9D}"/>
              </a:ext>
            </a:extLst>
          </p:cNvPr>
          <p:cNvCxnSpPr>
            <a:cxnSpLocks/>
          </p:cNvCxnSpPr>
          <p:nvPr/>
        </p:nvCxnSpPr>
        <p:spPr>
          <a:xfrm flipH="1">
            <a:off x="7034717" y="2901481"/>
            <a:ext cx="109610" cy="90936"/>
          </a:xfrm>
          <a:prstGeom prst="line">
            <a:avLst/>
          </a:prstGeom>
          <a:noFill/>
          <a:ln w="12700" cap="flat">
            <a:solidFill>
              <a:schemeClr val="tx1"/>
            </a:solidFill>
            <a:prstDash val="dash"/>
            <a:miter lim="800000"/>
          </a:ln>
          <a:effectLst/>
          <a:sp3d/>
        </p:spPr>
        <p:style>
          <a:lnRef idx="0">
            <a:scrgbClr r="0" g="0" b="0"/>
          </a:lnRef>
          <a:fillRef idx="0">
            <a:scrgbClr r="0" g="0" b="0"/>
          </a:fillRef>
          <a:effectRef idx="0">
            <a:scrgbClr r="0" g="0" b="0"/>
          </a:effectRef>
          <a:fontRef idx="none"/>
        </p:style>
      </p:cxnSp>
      <p:sp>
        <p:nvSpPr>
          <p:cNvPr id="29" name="四角形: 角を丸くする 28">
            <a:extLst>
              <a:ext uri="{FF2B5EF4-FFF2-40B4-BE49-F238E27FC236}">
                <a16:creationId xmlns:a16="http://schemas.microsoft.com/office/drawing/2014/main" id="{12DE6EB1-40E2-4CE0-A25F-EF1C30E7B206}"/>
              </a:ext>
            </a:extLst>
          </p:cNvPr>
          <p:cNvSpPr/>
          <p:nvPr/>
        </p:nvSpPr>
        <p:spPr>
          <a:xfrm>
            <a:off x="2578038" y="4456192"/>
            <a:ext cx="7056156" cy="1789991"/>
          </a:xfrm>
          <a:prstGeom prst="roundRect">
            <a:avLst>
              <a:gd name="adj" fmla="val 5748"/>
            </a:avLst>
          </a:prstGeom>
          <a:solidFill>
            <a:schemeClr val="bg1">
              <a:lumMod val="95000"/>
            </a:schemeClr>
          </a:solidFill>
          <a:ln w="952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30" name="テキスト ボックス 29">
            <a:extLst>
              <a:ext uri="{FF2B5EF4-FFF2-40B4-BE49-F238E27FC236}">
                <a16:creationId xmlns:a16="http://schemas.microsoft.com/office/drawing/2014/main" id="{4D1B4904-6725-4A60-A9AD-6DF51AF821A6}"/>
              </a:ext>
            </a:extLst>
          </p:cNvPr>
          <p:cNvSpPr txBox="1"/>
          <p:nvPr/>
        </p:nvSpPr>
        <p:spPr>
          <a:xfrm>
            <a:off x="2660406" y="2155957"/>
            <a:ext cx="55399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kumimoji="0" lang="ja-JP" altLang="en-US"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全体</a:t>
            </a:r>
            <a:r>
              <a:rPr kumimoji="0" lang="en-US" altLang="ja-JP"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2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32" name="テキスト ボックス 31">
            <a:extLst>
              <a:ext uri="{FF2B5EF4-FFF2-40B4-BE49-F238E27FC236}">
                <a16:creationId xmlns:a16="http://schemas.microsoft.com/office/drawing/2014/main" id="{36B2636A-ED57-4F2E-BE40-33A5AFA4E5BC}"/>
              </a:ext>
            </a:extLst>
          </p:cNvPr>
          <p:cNvSpPr txBox="1"/>
          <p:nvPr/>
        </p:nvSpPr>
        <p:spPr>
          <a:xfrm>
            <a:off x="2660406" y="4481442"/>
            <a:ext cx="78322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来場あり</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sp>
        <p:nvSpPr>
          <p:cNvPr id="33" name="テキスト ボックス 32">
            <a:extLst>
              <a:ext uri="{FF2B5EF4-FFF2-40B4-BE49-F238E27FC236}">
                <a16:creationId xmlns:a16="http://schemas.microsoft.com/office/drawing/2014/main" id="{50E953BE-8BAB-4A4F-A35D-535F2B35D339}"/>
              </a:ext>
            </a:extLst>
          </p:cNvPr>
          <p:cNvSpPr txBox="1"/>
          <p:nvPr/>
        </p:nvSpPr>
        <p:spPr>
          <a:xfrm>
            <a:off x="6178731" y="4456192"/>
            <a:ext cx="78002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r>
              <a:rPr lang="ja-JP" altLang="en-US" sz="1100" b="1" dirty="0">
                <a:solidFill>
                  <a:srgbClr val="0070C0"/>
                </a:solidFill>
                <a:latin typeface="BIZ UDPゴシック" panose="020B0400000000000000" pitchFamily="50" charset="-128"/>
                <a:ea typeface="BIZ UDPゴシック" panose="020B0400000000000000" pitchFamily="50" charset="-128"/>
              </a:rPr>
              <a:t>来場なし</a:t>
            </a:r>
            <a:r>
              <a:rPr kumimoji="0" lang="en-US" altLang="ja-JP"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rPr>
              <a:t>】</a:t>
            </a:r>
            <a:endParaRPr kumimoji="0" lang="ja-JP" altLang="en-US" sz="1100" b="1" i="0" u="none" strike="noStrike" cap="none" spc="0" normalizeH="0" baseline="0" dirty="0">
              <a:ln>
                <a:noFill/>
              </a:ln>
              <a:solidFill>
                <a:srgbClr val="0070C0"/>
              </a:solidFill>
              <a:effectLst/>
              <a:uFillTx/>
              <a:latin typeface="BIZ UDPゴシック" panose="020B0400000000000000" pitchFamily="50" charset="-128"/>
              <a:ea typeface="BIZ UDPゴシック" panose="020B0400000000000000" pitchFamily="50" charset="-128"/>
              <a:sym typeface="Calibri"/>
            </a:endParaRPr>
          </a:p>
        </p:txBody>
      </p:sp>
      <p:graphicFrame>
        <p:nvGraphicFramePr>
          <p:cNvPr id="34" name="グラフ 33">
            <a:extLst>
              <a:ext uri="{FF2B5EF4-FFF2-40B4-BE49-F238E27FC236}">
                <a16:creationId xmlns:a16="http://schemas.microsoft.com/office/drawing/2014/main" id="{823B5E06-0764-4258-A787-97EEB29E167F}"/>
              </a:ext>
            </a:extLst>
          </p:cNvPr>
          <p:cNvGraphicFramePr>
            <a:graphicFrameLocks/>
          </p:cNvGraphicFramePr>
          <p:nvPr>
            <p:extLst>
              <p:ext uri="{D42A27DB-BD31-4B8C-83A1-F6EECF244321}">
                <p14:modId xmlns:p14="http://schemas.microsoft.com/office/powerpoint/2010/main" val="140342871"/>
              </p:ext>
            </p:extLst>
          </p:nvPr>
        </p:nvGraphicFramePr>
        <p:xfrm>
          <a:off x="2427696" y="4480814"/>
          <a:ext cx="3109915" cy="19996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グラフ 35">
            <a:extLst>
              <a:ext uri="{FF2B5EF4-FFF2-40B4-BE49-F238E27FC236}">
                <a16:creationId xmlns:a16="http://schemas.microsoft.com/office/drawing/2014/main" id="{43EB6669-0FE7-44F1-8CA6-9E46DD30B8EF}"/>
              </a:ext>
            </a:extLst>
          </p:cNvPr>
          <p:cNvGraphicFramePr>
            <a:graphicFrameLocks/>
          </p:cNvGraphicFramePr>
          <p:nvPr>
            <p:extLst>
              <p:ext uri="{D42A27DB-BD31-4B8C-83A1-F6EECF244321}">
                <p14:modId xmlns:p14="http://schemas.microsoft.com/office/powerpoint/2010/main" val="996248822"/>
              </p:ext>
            </p:extLst>
          </p:nvPr>
        </p:nvGraphicFramePr>
        <p:xfrm>
          <a:off x="5962668" y="4439502"/>
          <a:ext cx="3145677" cy="2020170"/>
        </p:xfrm>
        <a:graphic>
          <a:graphicData uri="http://schemas.openxmlformats.org/drawingml/2006/chart">
            <c:chart xmlns:c="http://schemas.openxmlformats.org/drawingml/2006/chart" xmlns:r="http://schemas.openxmlformats.org/officeDocument/2006/relationships" r:id="rId5"/>
          </a:graphicData>
        </a:graphic>
      </p:graphicFrame>
      <p:sp>
        <p:nvSpPr>
          <p:cNvPr id="37" name="部分円 36">
            <a:extLst>
              <a:ext uri="{FF2B5EF4-FFF2-40B4-BE49-F238E27FC236}">
                <a16:creationId xmlns:a16="http://schemas.microsoft.com/office/drawing/2014/main" id="{83E99118-EF0A-4B12-9A13-EE39C0A6416F}"/>
              </a:ext>
            </a:extLst>
          </p:cNvPr>
          <p:cNvSpPr/>
          <p:nvPr/>
        </p:nvSpPr>
        <p:spPr>
          <a:xfrm>
            <a:off x="3261674" y="4757240"/>
            <a:ext cx="1442301" cy="1431637"/>
          </a:xfrm>
          <a:prstGeom prst="pie">
            <a:avLst>
              <a:gd name="adj1" fmla="val 16261908"/>
              <a:gd name="adj2" fmla="val 11436766"/>
            </a:avLst>
          </a:prstGeom>
          <a:noFill/>
          <a:ln w="28575" cap="flat">
            <a:solidFill>
              <a:schemeClr val="tx1"/>
            </a:solidFill>
            <a:prstDash val="sysDash"/>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8" name="テキスト ボックス 20">
            <a:extLst>
              <a:ext uri="{FF2B5EF4-FFF2-40B4-BE49-F238E27FC236}">
                <a16:creationId xmlns:a16="http://schemas.microsoft.com/office/drawing/2014/main" id="{25998C6A-02DE-4AE4-B947-AE1F9710539D}"/>
              </a:ext>
            </a:extLst>
          </p:cNvPr>
          <p:cNvSpPr txBox="1"/>
          <p:nvPr/>
        </p:nvSpPr>
        <p:spPr>
          <a:xfrm>
            <a:off x="4865091" y="4790477"/>
            <a:ext cx="60208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non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kumimoji="0" lang="en-US" altLang="ja-JP"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78.3</a:t>
            </a:r>
            <a:r>
              <a:rPr kumimoji="0" lang="ja-JP" altLang="en-US"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p>
        </p:txBody>
      </p:sp>
      <p:cxnSp>
        <p:nvCxnSpPr>
          <p:cNvPr id="39" name="直線コネクタ 38">
            <a:extLst>
              <a:ext uri="{FF2B5EF4-FFF2-40B4-BE49-F238E27FC236}">
                <a16:creationId xmlns:a16="http://schemas.microsoft.com/office/drawing/2014/main" id="{F42C513D-798B-4C77-98AD-0BE60B5A2986}"/>
              </a:ext>
            </a:extLst>
          </p:cNvPr>
          <p:cNvCxnSpPr>
            <a:cxnSpLocks/>
          </p:cNvCxnSpPr>
          <p:nvPr/>
        </p:nvCxnSpPr>
        <p:spPr>
          <a:xfrm flipH="1">
            <a:off x="4698662" y="5003377"/>
            <a:ext cx="182495" cy="159011"/>
          </a:xfrm>
          <a:prstGeom prst="line">
            <a:avLst/>
          </a:prstGeom>
          <a:noFill/>
          <a:ln w="9525" cap="flat">
            <a:solidFill>
              <a:schemeClr val="tx1"/>
            </a:solidFill>
            <a:prstDash val="dash"/>
            <a:miter lim="800000"/>
          </a:ln>
          <a:effectLst/>
          <a:sp3d/>
        </p:spPr>
        <p:style>
          <a:lnRef idx="0">
            <a:scrgbClr r="0" g="0" b="0"/>
          </a:lnRef>
          <a:fillRef idx="0">
            <a:scrgbClr r="0" g="0" b="0"/>
          </a:fillRef>
          <a:effectRef idx="0">
            <a:scrgbClr r="0" g="0" b="0"/>
          </a:effectRef>
          <a:fontRef idx="none"/>
        </p:style>
      </p:cxnSp>
      <p:sp>
        <p:nvSpPr>
          <p:cNvPr id="40" name="テキスト ボックス 20">
            <a:extLst>
              <a:ext uri="{FF2B5EF4-FFF2-40B4-BE49-F238E27FC236}">
                <a16:creationId xmlns:a16="http://schemas.microsoft.com/office/drawing/2014/main" id="{50883621-21A2-452D-BAED-3B36B042C0AB}"/>
              </a:ext>
            </a:extLst>
          </p:cNvPr>
          <p:cNvSpPr txBox="1"/>
          <p:nvPr/>
        </p:nvSpPr>
        <p:spPr>
          <a:xfrm>
            <a:off x="8477394" y="4790477"/>
            <a:ext cx="602086"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non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ja-JP" altLang="en-US" b="1" u="sng" dirty="0">
                <a:solidFill>
                  <a:srgbClr val="FF0000"/>
                </a:solidFill>
                <a:latin typeface="BIZ UDPゴシック" panose="020B0400000000000000" pitchFamily="50" charset="-128"/>
                <a:ea typeface="BIZ UDPゴシック" panose="020B0400000000000000" pitchFamily="50" charset="-128"/>
              </a:rPr>
              <a:t>４４</a:t>
            </a:r>
            <a:r>
              <a:rPr kumimoji="0" lang="en-US" altLang="ja-JP"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r>
              <a:rPr kumimoji="0" lang="ja-JP" altLang="en-US"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７</a:t>
            </a:r>
            <a:r>
              <a:rPr kumimoji="0" lang="ja-JP" altLang="en-US" sz="1100" b="1" i="0" u="sng" strike="noStrike" cap="none" spc="0" normalizeH="0" baseline="0" dirty="0">
                <a:ln>
                  <a:noFill/>
                </a:ln>
                <a:solidFill>
                  <a:srgbClr val="FF0000"/>
                </a:solidFill>
                <a:effectLst/>
                <a:uFillTx/>
                <a:latin typeface="BIZ UDPゴシック" panose="020B0400000000000000" pitchFamily="50" charset="-128"/>
                <a:ea typeface="BIZ UDPゴシック" panose="020B0400000000000000" pitchFamily="50" charset="-128"/>
                <a:sym typeface="Calibri"/>
              </a:rPr>
              <a:t>％</a:t>
            </a:r>
          </a:p>
        </p:txBody>
      </p:sp>
      <p:cxnSp>
        <p:nvCxnSpPr>
          <p:cNvPr id="41" name="直線コネクタ 40">
            <a:extLst>
              <a:ext uri="{FF2B5EF4-FFF2-40B4-BE49-F238E27FC236}">
                <a16:creationId xmlns:a16="http://schemas.microsoft.com/office/drawing/2014/main" id="{C6D289E6-2C6F-4902-B209-1EEC67DC427E}"/>
              </a:ext>
            </a:extLst>
          </p:cNvPr>
          <p:cNvCxnSpPr>
            <a:cxnSpLocks/>
          </p:cNvCxnSpPr>
          <p:nvPr/>
        </p:nvCxnSpPr>
        <p:spPr>
          <a:xfrm flipH="1">
            <a:off x="8291034" y="5003377"/>
            <a:ext cx="182495" cy="159011"/>
          </a:xfrm>
          <a:prstGeom prst="line">
            <a:avLst/>
          </a:prstGeom>
          <a:noFill/>
          <a:ln w="9525" cap="flat">
            <a:solidFill>
              <a:schemeClr val="tx1"/>
            </a:solidFill>
            <a:prstDash val="dash"/>
            <a:miter lim="800000"/>
          </a:ln>
          <a:effectLst/>
          <a:sp3d/>
        </p:spPr>
        <p:style>
          <a:lnRef idx="0">
            <a:scrgbClr r="0" g="0" b="0"/>
          </a:lnRef>
          <a:fillRef idx="0">
            <a:scrgbClr r="0" g="0" b="0"/>
          </a:fillRef>
          <a:effectRef idx="0">
            <a:scrgbClr r="0" g="0" b="0"/>
          </a:effectRef>
          <a:fontRef idx="none"/>
        </p:style>
      </p:cxnSp>
      <p:sp>
        <p:nvSpPr>
          <p:cNvPr id="42" name="部分円 41">
            <a:extLst>
              <a:ext uri="{FF2B5EF4-FFF2-40B4-BE49-F238E27FC236}">
                <a16:creationId xmlns:a16="http://schemas.microsoft.com/office/drawing/2014/main" id="{9706C621-870C-48C0-8C00-7DEF2974A329}"/>
              </a:ext>
            </a:extLst>
          </p:cNvPr>
          <p:cNvSpPr/>
          <p:nvPr/>
        </p:nvSpPr>
        <p:spPr>
          <a:xfrm>
            <a:off x="6814355" y="4734490"/>
            <a:ext cx="1442301" cy="1431637"/>
          </a:xfrm>
          <a:prstGeom prst="pie">
            <a:avLst>
              <a:gd name="adj1" fmla="val 16261908"/>
              <a:gd name="adj2" fmla="val 4240515"/>
            </a:avLst>
          </a:prstGeom>
          <a:noFill/>
          <a:ln w="28575" cap="flat">
            <a:solidFill>
              <a:schemeClr val="tx1"/>
            </a:solidFill>
            <a:prstDash val="sysDash"/>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effectLst/>
              <a:uFillTx/>
              <a:latin typeface="Calibri"/>
              <a:ea typeface="Calibri"/>
              <a:cs typeface="Calibri"/>
              <a:sym typeface="Calibri"/>
            </a:endParaRPr>
          </a:p>
        </p:txBody>
      </p:sp>
      <p:sp>
        <p:nvSpPr>
          <p:cNvPr id="25" name="テキスト ボックス 24">
            <a:extLst>
              <a:ext uri="{FF2B5EF4-FFF2-40B4-BE49-F238E27FC236}">
                <a16:creationId xmlns:a16="http://schemas.microsoft.com/office/drawing/2014/main" id="{6E77F64D-4D75-4D6A-8B01-C42E24A05F0C}"/>
              </a:ext>
            </a:extLst>
          </p:cNvPr>
          <p:cNvSpPr txBox="1"/>
          <p:nvPr/>
        </p:nvSpPr>
        <p:spPr>
          <a:xfrm>
            <a:off x="0" y="0"/>
            <a:ext cx="12192000" cy="523220"/>
          </a:xfrm>
          <a:prstGeom prst="rect">
            <a:avLst/>
          </a:prstGeom>
          <a:solidFill>
            <a:schemeClr val="accent5">
              <a:lumMod val="50000"/>
            </a:schemeClr>
          </a:solidFill>
        </p:spPr>
        <p:txBody>
          <a:bodyPr wrap="square" rtlCol="0" anchor="ctr" anchorCtr="0">
            <a:spAutoFit/>
          </a:bodyPr>
          <a:lstStyle/>
          <a:p>
            <a:pPr algn="ctr"/>
            <a:r>
              <a:rPr lang="ja-JP" altLang="en-US" sz="2800" b="1" dirty="0">
                <a:solidFill>
                  <a:schemeClr val="bg1"/>
                </a:solidFill>
                <a:latin typeface="BIZ UDPゴシック" panose="020B0400000000000000" pitchFamily="50" charset="-128"/>
                <a:ea typeface="BIZ UDPゴシック" panose="020B0400000000000000" pitchFamily="50" charset="-128"/>
              </a:rPr>
              <a:t>アンケート結果⑥　～大阪のまちへの愛着や誇り～</a:t>
            </a:r>
          </a:p>
        </p:txBody>
      </p:sp>
      <p:sp>
        <p:nvSpPr>
          <p:cNvPr id="23" name="スライド番号プレースホルダー 3">
            <a:extLst>
              <a:ext uri="{FF2B5EF4-FFF2-40B4-BE49-F238E27FC236}">
                <a16:creationId xmlns:a16="http://schemas.microsoft.com/office/drawing/2014/main" id="{0493BDCA-33CD-46AA-9F9D-30C65B838422}"/>
              </a:ext>
            </a:extLst>
          </p:cNvPr>
          <p:cNvSpPr>
            <a:spLocks noGrp="1"/>
          </p:cNvSpPr>
          <p:nvPr>
            <p:ph type="sldNum" sz="quarter" idx="2"/>
          </p:nvPr>
        </p:nvSpPr>
        <p:spPr>
          <a:xfrm>
            <a:off x="11902097" y="6351802"/>
            <a:ext cx="209351" cy="426463"/>
          </a:xfrm>
        </p:spPr>
        <p:txBody>
          <a:bodyPr/>
          <a:lstStyle/>
          <a:p>
            <a:pPr marL="0" marR="0" lvl="0" indent="0" algn="r" defTabSz="914400" rtl="0" eaLnBrk="1" fontAlgn="auto" latinLnBrk="0" hangingPunct="0">
              <a:lnSpc>
                <a:spcPct val="150000"/>
              </a:lnSpc>
              <a:spcBef>
                <a:spcPts val="0"/>
              </a:spcBef>
              <a:spcAft>
                <a:spcPts val="0"/>
              </a:spcAft>
              <a:buClrTx/>
              <a:buSzTx/>
              <a:buFontTx/>
              <a:buNone/>
              <a:tabLst/>
              <a:defRPr/>
            </a:pPr>
            <a:fld id="{86CB4B4D-7CA3-9044-876B-883B54F8677D}" type="slidenum">
              <a:rPr kumimoji="0" lang="en-US" altLang="ja-JP" sz="1600" b="1" i="0" u="none" strike="noStrike" kern="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sym typeface="游ゴシック"/>
              </a:rPr>
              <a:pPr marL="0" marR="0" lvl="0" indent="0" algn="r" defTabSz="914400" rtl="0" eaLnBrk="1" fontAlgn="auto" latinLnBrk="0" hangingPunct="0">
                <a:lnSpc>
                  <a:spcPct val="150000"/>
                </a:lnSpc>
                <a:spcBef>
                  <a:spcPts val="0"/>
                </a:spcBef>
                <a:spcAft>
                  <a:spcPts val="0"/>
                </a:spcAft>
                <a:buClrTx/>
                <a:buSzTx/>
                <a:buFontTx/>
                <a:buNone/>
                <a:tabLst/>
                <a:defRPr/>
              </a:pPr>
              <a:t>7</a:t>
            </a:fld>
            <a:endParaRPr kumimoji="0" lang="en-US" altLang="ja-JP" sz="16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sym typeface="游ゴシック"/>
            </a:endParaRPr>
          </a:p>
        </p:txBody>
      </p:sp>
    </p:spTree>
    <p:extLst>
      <p:ext uri="{BB962C8B-B14F-4D97-AF65-F5344CB8AC3E}">
        <p14:creationId xmlns:p14="http://schemas.microsoft.com/office/powerpoint/2010/main" val="122240749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E5DEDEC-50A5-A67D-AC51-B5EE7B77148D}"/>
            </a:ext>
          </a:extLst>
        </p:cNvPr>
        <p:cNvGrpSpPr/>
        <p:nvPr/>
      </p:nvGrpSpPr>
      <p:grpSpPr>
        <a:xfrm>
          <a:off x="0" y="0"/>
          <a:ext cx="0" cy="0"/>
          <a:chOff x="0" y="0"/>
          <a:chExt cx="0" cy="0"/>
        </a:xfrm>
      </p:grpSpPr>
      <p:sp>
        <p:nvSpPr>
          <p:cNvPr id="2" name="AutoShape 2" descr="https://cdn-xtech.nikkei.com/atcl/nxt/column/18/00585/071800151/1.jpg?__scale=w:500,h:284&amp;_sh=0609a0ac06">
            <a:extLst>
              <a:ext uri="{FF2B5EF4-FFF2-40B4-BE49-F238E27FC236}">
                <a16:creationId xmlns:a16="http://schemas.microsoft.com/office/drawing/2014/main" id="{F18A779B-F442-78FE-8751-62A8CB3766D1}"/>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正方形/長方形 16">
            <a:extLst>
              <a:ext uri="{FF2B5EF4-FFF2-40B4-BE49-F238E27FC236}">
                <a16:creationId xmlns:a16="http://schemas.microsoft.com/office/drawing/2014/main" id="{385806C8-89F6-4285-9FB3-E36865BB162A}"/>
              </a:ext>
            </a:extLst>
          </p:cNvPr>
          <p:cNvSpPr/>
          <p:nvPr/>
        </p:nvSpPr>
        <p:spPr>
          <a:xfrm>
            <a:off x="555936" y="772936"/>
            <a:ext cx="11160125" cy="5909308"/>
          </a:xfrm>
          <a:prstGeom prst="rect">
            <a:avLst/>
          </a:prstGeom>
          <a:solidFill>
            <a:srgbClr val="FFFFFF"/>
          </a:solidFill>
          <a:ln w="1905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2" name="テキスト ボックス 21">
            <a:extLst>
              <a:ext uri="{FF2B5EF4-FFF2-40B4-BE49-F238E27FC236}">
                <a16:creationId xmlns:a16="http://schemas.microsoft.com/office/drawing/2014/main" id="{3E40F660-61E3-45FB-8822-2FAE6FEB1EE5}"/>
              </a:ext>
            </a:extLst>
          </p:cNvPr>
          <p:cNvSpPr txBox="1"/>
          <p:nvPr/>
        </p:nvSpPr>
        <p:spPr>
          <a:xfrm>
            <a:off x="555936" y="697650"/>
            <a:ext cx="11160125" cy="276999"/>
          </a:xfrm>
          <a:prstGeom prst="rect">
            <a:avLst/>
          </a:prstGeom>
          <a:solidFill>
            <a:srgbClr val="0070C0"/>
          </a:solidFill>
          <a:ln w="19050" cap="flat">
            <a:solidFill>
              <a:srgbClr val="0070C0"/>
            </a:solid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rtl="0">
              <a:defRPr sz="1100" b="1" i="0" u="none" strike="noStrike" kern="1200" spc="0" baseline="0">
                <a:solidFill>
                  <a:srgbClr val="0070C0"/>
                </a:solidFill>
                <a:latin typeface="BIZ UDPゴシック" panose="020B0400000000000000" pitchFamily="50" charset="-128"/>
                <a:ea typeface="BIZ UDPゴシック" panose="020B0400000000000000" pitchFamily="50" charset="-128"/>
                <a:cs typeface="+mn-cs"/>
              </a:defRPr>
            </a:pPr>
            <a:r>
              <a:rPr lang="en-US" altLang="ja-JP" sz="1200" b="1" dirty="0">
                <a:solidFill>
                  <a:schemeClr val="bg1"/>
                </a:solidFill>
              </a:rPr>
              <a:t>Q1</a:t>
            </a:r>
            <a:r>
              <a:rPr lang="ja-JP" altLang="en-US" sz="1200" b="1" dirty="0">
                <a:solidFill>
                  <a:schemeClr val="bg1"/>
                </a:solidFill>
              </a:rPr>
              <a:t>５：大阪・関西万博に対するご意見を</a:t>
            </a:r>
            <a:r>
              <a:rPr lang="ja-JP" altLang="en-US" sz="1200" b="1" u="sng" dirty="0">
                <a:solidFill>
                  <a:schemeClr val="bg1"/>
                </a:solidFill>
              </a:rPr>
              <a:t>自由に記載</a:t>
            </a:r>
            <a:r>
              <a:rPr lang="ja-JP" altLang="en-US" sz="1200" b="1" dirty="0">
                <a:solidFill>
                  <a:schemeClr val="bg1"/>
                </a:solidFill>
              </a:rPr>
              <a:t>してください。 </a:t>
            </a:r>
            <a:endParaRPr lang="ja-JP" altLang="en-US" sz="1200" b="1" spc="-150" dirty="0">
              <a:solidFill>
                <a:schemeClr val="bg1"/>
              </a:solidFill>
            </a:endParaRPr>
          </a:p>
        </p:txBody>
      </p:sp>
      <p:sp>
        <p:nvSpPr>
          <p:cNvPr id="19" name="テキスト ボックス 18">
            <a:extLst>
              <a:ext uri="{FF2B5EF4-FFF2-40B4-BE49-F238E27FC236}">
                <a16:creationId xmlns:a16="http://schemas.microsoft.com/office/drawing/2014/main" id="{E29DF40F-6A4A-46AA-981B-74EB36E8A61B}"/>
              </a:ext>
            </a:extLst>
          </p:cNvPr>
          <p:cNvSpPr txBox="1"/>
          <p:nvPr/>
        </p:nvSpPr>
        <p:spPr>
          <a:xfrm>
            <a:off x="716306" y="1114616"/>
            <a:ext cx="10759387" cy="5600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ts val="1800"/>
              </a:lnSpc>
            </a:pPr>
            <a:r>
              <a:rPr lang="en-US" altLang="ja-JP"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主なもの</a:t>
            </a:r>
            <a:r>
              <a:rPr lang="en-US" altLang="ja-JP" sz="1400" b="1" dirty="0">
                <a:solidFill>
                  <a:schemeClr val="tx1"/>
                </a:solidFill>
                <a:latin typeface="BIZ UDPゴシック" panose="020B0400000000000000" pitchFamily="50" charset="-128"/>
                <a:ea typeface="BIZ UDPゴシック" panose="020B0400000000000000" pitchFamily="50" charset="-128"/>
              </a:rPr>
              <a:t>)</a:t>
            </a:r>
            <a:br>
              <a:rPr lang="en-US" altLang="ja-JP" sz="1400" b="1" dirty="0">
                <a:solidFill>
                  <a:schemeClr val="tx1"/>
                </a:solidFill>
                <a:latin typeface="BIZ UDPゴシック" panose="020B0400000000000000" pitchFamily="50" charset="-128"/>
                <a:ea typeface="BIZ UDPゴシック" panose="020B0400000000000000" pitchFamily="50" charset="-128"/>
              </a:rPr>
            </a:b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ja-JP" altLang="en-US" sz="1400" b="1" dirty="0">
                <a:solidFill>
                  <a:srgbClr val="0070C0"/>
                </a:solidFill>
                <a:latin typeface="BIZ UDPゴシック" panose="020B0400000000000000" pitchFamily="50" charset="-128"/>
                <a:ea typeface="BIZ UDPゴシック" panose="020B0400000000000000" pitchFamily="50" charset="-128"/>
              </a:rPr>
              <a:t>（１）万博全般</a:t>
            </a:r>
            <a:endParaRPr lang="en-US" altLang="ja-JP" sz="1400" b="1" dirty="0">
              <a:solidFill>
                <a:srgbClr val="0070C0"/>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rgbClr val="0070C0"/>
                </a:solidFill>
                <a:latin typeface="BIZ UDPゴシック" panose="020B0400000000000000" pitchFamily="50" charset="-128"/>
                <a:ea typeface="BIZ UDPゴシック" panose="020B0400000000000000" pitchFamily="50" charset="-128"/>
              </a:rPr>
              <a:t>　</a:t>
            </a:r>
            <a:r>
              <a:rPr lang="ja-JP" altLang="en-US" sz="1400" b="1" dirty="0">
                <a:solidFill>
                  <a:schemeClr val="tx1"/>
                </a:solidFill>
                <a:latin typeface="BIZ UDPゴシック" panose="020B0400000000000000" pitchFamily="50" charset="-128"/>
                <a:ea typeface="BIZ UDPゴシック" panose="020B0400000000000000" pitchFamily="50" charset="-128"/>
              </a:rPr>
              <a:t>・今回はとても良い万博でした。また開催してほしいと思います。</a:t>
            </a:r>
          </a:p>
          <a:p>
            <a:pPr>
              <a:lnSpc>
                <a:spcPts val="1800"/>
              </a:lnSpc>
            </a:pPr>
            <a:r>
              <a:rPr lang="ja-JP" altLang="en-US" sz="1400" b="1" dirty="0">
                <a:solidFill>
                  <a:schemeClr val="tx1"/>
                </a:solidFill>
                <a:latin typeface="BIZ UDPゴシック" panose="020B0400000000000000" pitchFamily="50" charset="-128"/>
                <a:ea typeface="BIZ UDPゴシック" panose="020B0400000000000000" pitchFamily="50" charset="-128"/>
              </a:rPr>
              <a:t>　・国際イベントを大阪で開催されたことで世界への発信ができたことが経済的にも大きなメリットがあったと思う。</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chemeClr val="tx1"/>
                </a:solidFill>
                <a:latin typeface="BIZ UDPゴシック" panose="020B0400000000000000" pitchFamily="50" charset="-128"/>
                <a:ea typeface="BIZ UDPゴシック" panose="020B0400000000000000" pitchFamily="50" charset="-128"/>
              </a:rPr>
              <a:t>　・一生に一度のいい経験でした。　</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chemeClr val="tx1"/>
                </a:solidFill>
                <a:latin typeface="BIZ UDPゴシック" panose="020B0400000000000000" pitchFamily="50" charset="-128"/>
                <a:ea typeface="BIZ UDPゴシック" panose="020B0400000000000000" pitchFamily="50" charset="-128"/>
              </a:rPr>
              <a:t>　・黒字になって良かった。</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lang="en-US" altLang="ja-JP"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chemeClr val="tx1"/>
                </a:solidFill>
                <a:latin typeface="BIZ UDPゴシック" panose="020B0400000000000000" pitchFamily="50" charset="-128"/>
                <a:ea typeface="BIZ UDPゴシック" panose="020B0400000000000000" pitchFamily="50" charset="-128"/>
              </a:rPr>
              <a:t>・最初は興味がなかったけど、家族で何回も来場していい思い出になりました。ぜひ、また大阪で開催してほしいです。</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chemeClr val="tx1"/>
                </a:solidFill>
                <a:latin typeface="BIZ UDPゴシック" panose="020B0400000000000000" pitchFamily="50" charset="-128"/>
                <a:ea typeface="BIZ UDPゴシック" panose="020B0400000000000000" pitchFamily="50" charset="-128"/>
              </a:rPr>
              <a:t>　・マスメディアのネガティブ報道がひどすぎた。</a:t>
            </a:r>
          </a:p>
          <a:p>
            <a:pPr>
              <a:lnSpc>
                <a:spcPts val="1800"/>
              </a:lnSpc>
            </a:pPr>
            <a:endParaRPr lang="en-US" altLang="ja-JP" sz="1400" b="1" dirty="0">
              <a:solidFill>
                <a:srgbClr val="0070C0"/>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rgbClr val="0070C0"/>
                </a:solidFill>
                <a:latin typeface="BIZ UDPゴシック" panose="020B0400000000000000" pitchFamily="50" charset="-128"/>
                <a:ea typeface="BIZ UDPゴシック" panose="020B0400000000000000" pitchFamily="50" charset="-128"/>
              </a:rPr>
              <a:t>（２）展示や運営に関すること</a:t>
            </a:r>
            <a:endParaRPr lang="en-US" altLang="ja-JP" sz="1400" b="1" dirty="0">
              <a:solidFill>
                <a:srgbClr val="0070C0"/>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rgbClr val="0070C0"/>
                </a:solidFill>
                <a:latin typeface="BIZ UDPゴシック" panose="020B0400000000000000" pitchFamily="50" charset="-128"/>
                <a:ea typeface="BIZ UDPゴシック" panose="020B0400000000000000" pitchFamily="50" charset="-128"/>
              </a:rPr>
              <a:t>　</a:t>
            </a:r>
            <a:r>
              <a:rPr lang="ja-JP" altLang="en-US" sz="1400" b="1" dirty="0">
                <a:solidFill>
                  <a:schemeClr val="tx1"/>
                </a:solidFill>
                <a:latin typeface="BIZ UDPゴシック" panose="020B0400000000000000" pitchFamily="50" charset="-128"/>
                <a:ea typeface="BIZ UDPゴシック" panose="020B0400000000000000" pitchFamily="50" charset="-128"/>
              </a:rPr>
              <a:t>・万博に訪れて色々なパビリオンに触れ本当に良かったです。大屋根リングに</a:t>
            </a:r>
            <a:r>
              <a:rPr lang="en-US" altLang="ja-JP" sz="1400" b="1" dirty="0">
                <a:solidFill>
                  <a:schemeClr val="tx1"/>
                </a:solidFill>
                <a:latin typeface="BIZ UDPゴシック" panose="020B0400000000000000" pitchFamily="50" charset="-128"/>
                <a:ea typeface="BIZ UDPゴシック" panose="020B0400000000000000" pitchFamily="50" charset="-128"/>
              </a:rPr>
              <a:t>1</a:t>
            </a:r>
            <a:r>
              <a:rPr lang="ja-JP" altLang="en-US" sz="1400" b="1" dirty="0">
                <a:solidFill>
                  <a:schemeClr val="tx1"/>
                </a:solidFill>
                <a:latin typeface="BIZ UDPゴシック" panose="020B0400000000000000" pitchFamily="50" charset="-128"/>
                <a:ea typeface="BIZ UDPゴシック" panose="020B0400000000000000" pitchFamily="50" charset="-128"/>
              </a:rPr>
              <a:t>番感動しました。</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chemeClr val="tx1"/>
                </a:solidFill>
                <a:latin typeface="BIZ UDPゴシック" panose="020B0400000000000000" pitchFamily="50" charset="-128"/>
                <a:ea typeface="BIZ UDPゴシック" panose="020B0400000000000000" pitchFamily="50" charset="-128"/>
              </a:rPr>
              <a:t>　・ミャクミャクは最初は受け入れられなかったが、見慣れると愛着がわいてきて良かった。</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chemeClr val="tx1"/>
                </a:solidFill>
                <a:latin typeface="BIZ UDPゴシック" panose="020B0400000000000000" pitchFamily="50" charset="-128"/>
                <a:ea typeface="BIZ UDPゴシック" panose="020B0400000000000000" pitchFamily="50" charset="-128"/>
              </a:rPr>
              <a:t>　・入場料、アクセス、予約の取りにくさが、あまり来場しようと思わないポイントとなった。</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chemeClr val="tx1"/>
                </a:solidFill>
                <a:latin typeface="BIZ UDPゴシック" panose="020B0400000000000000" pitchFamily="50" charset="-128"/>
                <a:ea typeface="BIZ UDPゴシック" panose="020B0400000000000000" pitchFamily="50" charset="-128"/>
              </a:rPr>
              <a:t>　・チケット購入やパビリオン予約等本当に面倒だった。並ばない万博と言っていたのに何かにつけて並んでばかりで嫌になった。</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chemeClr val="tx1"/>
                </a:solidFill>
                <a:latin typeface="BIZ UDPゴシック" panose="020B0400000000000000" pitchFamily="50" charset="-128"/>
                <a:ea typeface="BIZ UDPゴシック" panose="020B0400000000000000" pitchFamily="50" charset="-128"/>
              </a:rPr>
              <a:t>　・猛暑気候の最中だったので、もう少し良い季節まで延長してほしかった。</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nSpc>
                <a:spcPts val="1800"/>
              </a:lnSpc>
            </a:pP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rgbClr val="0070C0"/>
                </a:solidFill>
                <a:latin typeface="BIZ UDPゴシック" panose="020B0400000000000000" pitchFamily="50" charset="-128"/>
                <a:ea typeface="BIZ UDPゴシック" panose="020B0400000000000000" pitchFamily="50" charset="-128"/>
              </a:rPr>
              <a:t>（３）その他</a:t>
            </a:r>
            <a:endParaRPr lang="en-US" altLang="ja-JP" sz="1400" b="1" dirty="0">
              <a:solidFill>
                <a:srgbClr val="0070C0"/>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chemeClr val="tx1"/>
                </a:solidFill>
                <a:latin typeface="BIZ UDPゴシック" panose="020B0400000000000000" pitchFamily="50" charset="-128"/>
                <a:ea typeface="BIZ UDPゴシック" panose="020B0400000000000000" pitchFamily="50" charset="-128"/>
              </a:rPr>
              <a:t>　・実施してよかったと思う。もう少し混雑緩和策が取られていれば、尚良かったと思う。</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chemeClr val="tx1"/>
                </a:solidFill>
                <a:latin typeface="BIZ UDPゴシック" panose="020B0400000000000000" pitchFamily="50" charset="-128"/>
                <a:ea typeface="BIZ UDPゴシック" panose="020B0400000000000000" pitchFamily="50" charset="-128"/>
              </a:rPr>
              <a:t>　・交通アクセスの手段がもう少しあれば良かった。</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chemeClr val="tx1"/>
                </a:solidFill>
                <a:latin typeface="BIZ UDPゴシック" panose="020B0400000000000000" pitchFamily="50" charset="-128"/>
                <a:ea typeface="BIZ UDPゴシック" panose="020B0400000000000000" pitchFamily="50" charset="-128"/>
              </a:rPr>
              <a:t>　・夢洲エリア発展の起爆剤になったと思う。</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ja-JP" altLang="en-US" sz="1400" b="1" dirty="0">
                <a:solidFill>
                  <a:schemeClr val="tx1"/>
                </a:solidFill>
                <a:latin typeface="BIZ UDPゴシック" panose="020B0400000000000000" pitchFamily="50" charset="-128"/>
                <a:ea typeface="BIZ UDPゴシック" panose="020B0400000000000000" pitchFamily="50" charset="-128"/>
              </a:rPr>
              <a:t>　・跡地の活用をうまくしてもらいたい。</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chemeClr val="tx1"/>
                </a:solidFill>
                <a:latin typeface="BIZ UDPゴシック" panose="020B0400000000000000" pitchFamily="50" charset="-128"/>
                <a:ea typeface="BIZ UDPゴシック" panose="020B0400000000000000" pitchFamily="50" charset="-128"/>
              </a:rPr>
              <a:t>　・一時的ではなく継続して何か大阪が盛り上がるイベントを開催してほしい。</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lang="ja-JP" altLang="en-US" sz="1400" b="1" dirty="0">
                <a:solidFill>
                  <a:schemeClr val="tx1"/>
                </a:solidFill>
                <a:latin typeface="BIZ UDPゴシック" panose="020B0400000000000000" pitchFamily="50" charset="-128"/>
                <a:ea typeface="BIZ UDPゴシック" panose="020B0400000000000000" pitchFamily="50" charset="-128"/>
              </a:rPr>
              <a:t>　</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40C33C85-191B-4662-B439-7F5055147673}"/>
              </a:ext>
            </a:extLst>
          </p:cNvPr>
          <p:cNvSpPr txBox="1"/>
          <p:nvPr/>
        </p:nvSpPr>
        <p:spPr>
          <a:xfrm>
            <a:off x="0" y="0"/>
            <a:ext cx="12192000" cy="523220"/>
          </a:xfrm>
          <a:prstGeom prst="rect">
            <a:avLst/>
          </a:prstGeom>
          <a:solidFill>
            <a:schemeClr val="accent5">
              <a:lumMod val="50000"/>
            </a:schemeClr>
          </a:solidFill>
        </p:spPr>
        <p:txBody>
          <a:bodyPr wrap="square" rtlCol="0" anchor="ctr" anchorCtr="0">
            <a:spAutoFit/>
          </a:bodyPr>
          <a:lstStyle/>
          <a:p>
            <a:pPr algn="ctr"/>
            <a:r>
              <a:rPr lang="ja-JP" altLang="en-US" sz="2800" b="1" dirty="0">
                <a:solidFill>
                  <a:schemeClr val="bg1"/>
                </a:solidFill>
                <a:latin typeface="BIZ UDPゴシック" panose="020B0400000000000000" pitchFamily="50" charset="-128"/>
                <a:ea typeface="BIZ UDPゴシック" panose="020B0400000000000000" pitchFamily="50" charset="-128"/>
              </a:rPr>
              <a:t>アンケート結果⑥　～その他～</a:t>
            </a:r>
          </a:p>
        </p:txBody>
      </p:sp>
      <p:sp>
        <p:nvSpPr>
          <p:cNvPr id="7" name="スライド番号プレースホルダー 3">
            <a:extLst>
              <a:ext uri="{FF2B5EF4-FFF2-40B4-BE49-F238E27FC236}">
                <a16:creationId xmlns:a16="http://schemas.microsoft.com/office/drawing/2014/main" id="{32E158D5-1DD9-4E48-B658-A392430DC69A}"/>
              </a:ext>
            </a:extLst>
          </p:cNvPr>
          <p:cNvSpPr>
            <a:spLocks noGrp="1"/>
          </p:cNvSpPr>
          <p:nvPr>
            <p:ph type="sldNum" sz="quarter" idx="2"/>
          </p:nvPr>
        </p:nvSpPr>
        <p:spPr>
          <a:xfrm>
            <a:off x="11902097" y="6351802"/>
            <a:ext cx="209351" cy="426463"/>
          </a:xfrm>
        </p:spPr>
        <p:txBody>
          <a:bodyPr/>
          <a:lstStyle/>
          <a:p>
            <a:pPr marL="0" marR="0" lvl="0" indent="0" algn="r" defTabSz="914400" rtl="0" eaLnBrk="1" fontAlgn="auto" latinLnBrk="0" hangingPunct="0">
              <a:lnSpc>
                <a:spcPct val="150000"/>
              </a:lnSpc>
              <a:spcBef>
                <a:spcPts val="0"/>
              </a:spcBef>
              <a:spcAft>
                <a:spcPts val="0"/>
              </a:spcAft>
              <a:buClrTx/>
              <a:buSzTx/>
              <a:buFontTx/>
              <a:buNone/>
              <a:tabLst/>
              <a:defRPr/>
            </a:pPr>
            <a:fld id="{86CB4B4D-7CA3-9044-876B-883B54F8677D}" type="slidenum">
              <a:rPr kumimoji="0" lang="en-US" altLang="ja-JP" sz="1600" b="1" i="0" u="none" strike="noStrike" kern="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sym typeface="游ゴシック"/>
              </a:rPr>
              <a:pPr marL="0" marR="0" lvl="0" indent="0" algn="r" defTabSz="914400" rtl="0" eaLnBrk="1" fontAlgn="auto" latinLnBrk="0" hangingPunct="0">
                <a:lnSpc>
                  <a:spcPct val="150000"/>
                </a:lnSpc>
                <a:spcBef>
                  <a:spcPts val="0"/>
                </a:spcBef>
                <a:spcAft>
                  <a:spcPts val="0"/>
                </a:spcAft>
                <a:buClrTx/>
                <a:buSzTx/>
                <a:buFontTx/>
                <a:buNone/>
                <a:tabLst/>
                <a:defRPr/>
              </a:pPr>
              <a:t>8</a:t>
            </a:fld>
            <a:endParaRPr kumimoji="0" lang="en-US" altLang="ja-JP" sz="16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sym typeface="游ゴシック"/>
            </a:endParaRPr>
          </a:p>
        </p:txBody>
      </p:sp>
    </p:spTree>
    <p:extLst>
      <p:ext uri="{BB962C8B-B14F-4D97-AF65-F5344CB8AC3E}">
        <p14:creationId xmlns:p14="http://schemas.microsoft.com/office/powerpoint/2010/main" val="3141740579"/>
      </p:ext>
    </p:extLst>
  </p:cSld>
  <p:clrMapOvr>
    <a:masterClrMapping/>
  </p:clrMapOvr>
  <p:transition spd="med"/>
</p:sld>
</file>

<file path=ppt/theme/theme1.xml><?xml version="1.0" encoding="utf-8"?>
<a:theme xmlns:a="http://schemas.openxmlformats.org/drawingml/2006/main" name="デザインの設定">
  <a:themeElements>
    <a:clrScheme name="デザインの設定">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ユーザー定義 2">
      <a:majorFont>
        <a:latin typeface="Century Gothic"/>
        <a:ea typeface="Meiryo UI"/>
        <a:cs typeface=""/>
      </a:majorFont>
      <a:minorFont>
        <a:latin typeface="Century"/>
        <a:ea typeface="Meiryo UI"/>
        <a:cs typeface=""/>
      </a:minorFont>
    </a:fontScheme>
    <a:fmtScheme name="デザインの設定">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algn="l">
          <a:defRPr kumimoji="0" sz="1800" b="0" i="0" u="none" strike="noStrike" cap="none" spc="0" normalizeH="0" baseline="0" dirty="0" smtClean="0">
            <a:ln>
              <a:noFill/>
            </a:ln>
            <a:solidFill>
              <a:srgbClr val="000000"/>
            </a:solidFill>
            <a:effectLst/>
            <a:uFillTx/>
            <a:latin typeface="+mn-ea"/>
            <a:ea typeface="+mn-ea"/>
            <a:cs typeface="Calibri"/>
            <a:sym typeface="Calibri"/>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デザインの設定">
  <a:themeElements>
    <a:clrScheme name="デザインの設定">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デザインの設定">
      <a:majorFont>
        <a:latin typeface="游ゴシック"/>
        <a:ea typeface="游ゴシック"/>
        <a:cs typeface="游ゴシック"/>
      </a:majorFont>
      <a:minorFont>
        <a:latin typeface="Helvetica"/>
        <a:ea typeface="Helvetica"/>
        <a:cs typeface="Helvetica"/>
      </a:minorFont>
    </a:fontScheme>
    <a:fmtScheme name="デザインの設定">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4689597D7CB34E469343EF970DA047E5" ma:contentTypeVersion="4" ma:contentTypeDescription="新しいドキュメントを作成します。" ma:contentTypeScope="" ma:versionID="fbac9f2c96a413ecc5f3249f852621cf">
  <xsd:schema xmlns:xsd="http://www.w3.org/2001/XMLSchema" xmlns:xs="http://www.w3.org/2001/XMLSchema" xmlns:p="http://schemas.microsoft.com/office/2006/metadata/properties" xmlns:ns2="4e253e65-ddd3-40f9-8e96-b479945cde68" xmlns:ns3="211663b1-0665-46a1-a7be-bef1e3fe17e3" targetNamespace="http://schemas.microsoft.com/office/2006/metadata/properties" ma:root="true" ma:fieldsID="3633567f435ade1fc48b1cf576be8402" ns2:_="" ns3:_="">
    <xsd:import namespace="4e253e65-ddd3-40f9-8e96-b479945cde68"/>
    <xsd:import namespace="211663b1-0665-46a1-a7be-bef1e3fe17e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253e65-ddd3-40f9-8e96-b479945cde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11663b1-0665-46a1-a7be-bef1e3fe17e3"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11663b1-0665-46a1-a7be-bef1e3fe17e3">
      <UserInfo>
        <DisplayName/>
        <AccountId xsi:nil="true"/>
        <AccountType/>
      </UserInfo>
    </SharedWithUsers>
  </documentManagement>
</p:properties>
</file>

<file path=customXml/itemProps1.xml><?xml version="1.0" encoding="utf-8"?>
<ds:datastoreItem xmlns:ds="http://schemas.openxmlformats.org/officeDocument/2006/customXml" ds:itemID="{6AC5AA77-8700-4E02-9F22-8120944C7A08}">
  <ds:schemaRefs>
    <ds:schemaRef ds:uri="http://schemas.microsoft.com/sharepoint/v3/contenttype/forms"/>
  </ds:schemaRefs>
</ds:datastoreItem>
</file>

<file path=customXml/itemProps2.xml><?xml version="1.0" encoding="utf-8"?>
<ds:datastoreItem xmlns:ds="http://schemas.openxmlformats.org/officeDocument/2006/customXml" ds:itemID="{0C2A37DF-65D7-445B-9DF0-53112E11A5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253e65-ddd3-40f9-8e96-b479945cde68"/>
    <ds:schemaRef ds:uri="211663b1-0665-46a1-a7be-bef1e3fe17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81BA34-4453-49BB-B28E-DC77FF1A822F}">
  <ds:schemaRefs>
    <ds:schemaRef ds:uri="http://schemas.microsoft.com/office/infopath/2007/PartnerControls"/>
    <ds:schemaRef ds:uri="http://purl.org/dc/dcmitype/"/>
    <ds:schemaRef ds:uri="http://schemas.microsoft.com/office/2006/documentManagement/types"/>
    <ds:schemaRef ds:uri="211663b1-0665-46a1-a7be-bef1e3fe17e3"/>
    <ds:schemaRef ds:uri="http://purl.org/dc/terms/"/>
    <ds:schemaRef ds:uri="4e253e65-ddd3-40f9-8e96-b479945cde68"/>
    <ds:schemaRef ds:uri="http://purl.org/dc/elements/1.1/"/>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2938</Words>
  <PresentationFormat>ワイド画面</PresentationFormat>
  <Paragraphs>296</Paragraphs>
  <Slides>9</Slides>
  <Notes>7</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9</vt:i4>
      </vt:variant>
    </vt:vector>
  </HeadingPairs>
  <TitlesOfParts>
    <vt:vector size="16" baseType="lpstr">
      <vt:lpstr>BIZ UDPゴシック</vt:lpstr>
      <vt:lpstr>Meiryo UI</vt:lpstr>
      <vt:lpstr>游ゴシック</vt:lpstr>
      <vt:lpstr>Arial</vt:lpstr>
      <vt:lpstr>Calibri</vt:lpstr>
      <vt:lpstr>Century Gothic</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dcterms:modified xsi:type="dcterms:W3CDTF">2026-02-12T09:43:07Z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0x0101004689597D7CB34E469343EF970DA047E5</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