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p:sldMasterIdLst>
    <p:sldMasterId id="2147483648" r:id="rId4"/>
  </p:sldMasterIdLst>
  <p:notesMasterIdLst>
    <p:notesMasterId r:id="rId30"/>
  </p:notesMasterIdLst>
  <p:handoutMasterIdLst>
    <p:handoutMasterId r:id="rId31"/>
  </p:handoutMasterIdLst>
  <p:sldIdLst>
    <p:sldId id="5309" r:id="rId5"/>
    <p:sldId id="4926" r:id="rId6"/>
    <p:sldId id="4924" r:id="rId7"/>
    <p:sldId id="4925" r:id="rId8"/>
    <p:sldId id="4931" r:id="rId9"/>
    <p:sldId id="4932" r:id="rId10"/>
    <p:sldId id="5310" r:id="rId11"/>
    <p:sldId id="2134806223" r:id="rId12"/>
    <p:sldId id="4927" r:id="rId13"/>
    <p:sldId id="2134806224" r:id="rId14"/>
    <p:sldId id="4935" r:id="rId15"/>
    <p:sldId id="4923" r:id="rId16"/>
    <p:sldId id="4928" r:id="rId17"/>
    <p:sldId id="4929" r:id="rId18"/>
    <p:sldId id="4930" r:id="rId19"/>
    <p:sldId id="5314" r:id="rId20"/>
    <p:sldId id="5315" r:id="rId21"/>
    <p:sldId id="5316" r:id="rId22"/>
    <p:sldId id="5317" r:id="rId23"/>
    <p:sldId id="5318" r:id="rId24"/>
    <p:sldId id="5319" r:id="rId25"/>
    <p:sldId id="5320" r:id="rId26"/>
    <p:sldId id="4933" r:id="rId27"/>
    <p:sldId id="2134806222" r:id="rId28"/>
    <p:sldId id="2134806221" r:id="rId29"/>
  </p:sldIdLst>
  <p:sldSz cx="12192000" cy="6858000"/>
  <p:notesSz cx="6807200" cy="9939338"/>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成者"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0000"/>
    <a:srgbClr val="FF5050"/>
    <a:srgbClr val="FF9999"/>
    <a:srgbClr val="FF7C80"/>
    <a:srgbClr val="FFE5FF"/>
    <a:srgbClr val="5FC1C7"/>
    <a:srgbClr val="FFEBFF"/>
    <a:srgbClr val="FFF3FF"/>
    <a:srgbClr val="5FC3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5" autoAdjust="0"/>
    <p:restoredTop sz="76600" autoAdjust="0"/>
  </p:normalViewPr>
  <p:slideViewPr>
    <p:cSldViewPr snapToGrid="0">
      <p:cViewPr varScale="1">
        <p:scale>
          <a:sx n="73" d="100"/>
          <a:sy n="73" d="100"/>
        </p:scale>
        <p:origin x="460" y="56"/>
      </p:cViewPr>
      <p:guideLst>
        <p:guide orient="horz" pos="2160"/>
        <p:guide pos="3817"/>
      </p:guideLst>
    </p:cSldViewPr>
  </p:slideViewPr>
  <p:notesTextViewPr>
    <p:cViewPr>
      <p:scale>
        <a:sx n="1" d="1"/>
        <a:sy n="1" d="1"/>
      </p:scale>
      <p:origin x="0" y="0"/>
    </p:cViewPr>
  </p:notesTextViewPr>
  <p:sorterViewPr>
    <p:cViewPr>
      <p:scale>
        <a:sx n="100" d="100"/>
        <a:sy n="100" d="100"/>
      </p:scale>
      <p:origin x="0" y="-3360"/>
    </p:cViewPr>
  </p:sorterViewPr>
  <p:notesViewPr>
    <p:cSldViewPr snapToGrid="0">
      <p:cViewPr varScale="1">
        <p:scale>
          <a:sx n="51" d="100"/>
          <a:sy n="51" d="100"/>
        </p:scale>
        <p:origin x="297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3EA772C1-A1C9-4F17-8B46-F811CBB03C28}" type="slidenum">
              <a:rPr kumimoji="1" lang="ja-JP" altLang="en-US" smtClean="0"/>
              <a:t>‹#›</a:t>
            </a:fld>
            <a:endParaRPr kumimoji="1" lang="ja-JP" altLang="en-US"/>
          </a:p>
        </p:txBody>
      </p:sp>
    </p:spTree>
    <p:extLst>
      <p:ext uri="{BB962C8B-B14F-4D97-AF65-F5344CB8AC3E}">
        <p14:creationId xmlns:p14="http://schemas.microsoft.com/office/powerpoint/2010/main" val="3261816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69" name="Shape 669"/>
          <p:cNvSpPr>
            <a:spLocks noGrp="1" noRot="1" noChangeAspect="1"/>
          </p:cNvSpPr>
          <p:nvPr>
            <p:ph type="sldImg"/>
          </p:nvPr>
        </p:nvSpPr>
        <p:spPr>
          <a:xfrm>
            <a:off x="92075" y="746125"/>
            <a:ext cx="6623050" cy="3725863"/>
          </a:xfrm>
          <a:prstGeom prst="rect">
            <a:avLst/>
          </a:prstGeom>
        </p:spPr>
        <p:txBody>
          <a:bodyPr lIns="91420" tIns="45710" rIns="91420" bIns="45710"/>
          <a:lstStyle/>
          <a:p>
            <a:endParaRPr dirty="0"/>
          </a:p>
        </p:txBody>
      </p:sp>
      <p:sp>
        <p:nvSpPr>
          <p:cNvPr id="670" name="Shape 670"/>
          <p:cNvSpPr>
            <a:spLocks noGrp="1"/>
          </p:cNvSpPr>
          <p:nvPr>
            <p:ph type="body" sz="quarter" idx="1"/>
          </p:nvPr>
        </p:nvSpPr>
        <p:spPr>
          <a:xfrm>
            <a:off x="907629" y="4721186"/>
            <a:ext cx="4991947" cy="4472702"/>
          </a:xfrm>
          <a:prstGeom prst="rect">
            <a:avLst/>
          </a:prstGeom>
        </p:spPr>
        <p:txBody>
          <a:bodyPr lIns="91420" tIns="45710" rIns="91420" bIns="45710"/>
          <a:lstStyle/>
          <a:p>
            <a:endParaRPr/>
          </a:p>
        </p:txBody>
      </p:sp>
    </p:spTree>
  </p:cSld>
  <p:clrMap bg1="lt1" tx1="dk1" bg2="lt2" tx2="dk2" accent1="accent1" accent2="accent2" accent3="accent3" accent4="accent4" accent5="accent5" accent6="accent6" hlink="hlink" folHlink="folHlink"/>
  <p:hf hdr="0" ftr="0" dt="0"/>
  <p:notesStyle>
    <a:lvl1pPr latinLnBrk="0">
      <a:defRPr sz="1200">
        <a:latin typeface="+mj-lt"/>
        <a:ea typeface="+mj-ea"/>
        <a:cs typeface="+mj-cs"/>
        <a:sym typeface="游ゴシック"/>
      </a:defRPr>
    </a:lvl1pPr>
    <a:lvl2pPr indent="228600" latinLnBrk="0">
      <a:defRPr sz="1200">
        <a:latin typeface="+mj-lt"/>
        <a:ea typeface="+mj-ea"/>
        <a:cs typeface="+mj-cs"/>
        <a:sym typeface="游ゴシック"/>
      </a:defRPr>
    </a:lvl2pPr>
    <a:lvl3pPr indent="457200" latinLnBrk="0">
      <a:defRPr sz="1200">
        <a:latin typeface="+mj-lt"/>
        <a:ea typeface="+mj-ea"/>
        <a:cs typeface="+mj-cs"/>
        <a:sym typeface="游ゴシック"/>
      </a:defRPr>
    </a:lvl3pPr>
    <a:lvl4pPr indent="685800" latinLnBrk="0">
      <a:defRPr sz="1200">
        <a:latin typeface="+mj-lt"/>
        <a:ea typeface="+mj-ea"/>
        <a:cs typeface="+mj-cs"/>
        <a:sym typeface="游ゴシック"/>
      </a:defRPr>
    </a:lvl4pPr>
    <a:lvl5pPr indent="914400" latinLnBrk="0">
      <a:defRPr sz="1200">
        <a:latin typeface="+mj-lt"/>
        <a:ea typeface="+mj-ea"/>
        <a:cs typeface="+mj-cs"/>
        <a:sym typeface="游ゴシック"/>
      </a:defRPr>
    </a:lvl5pPr>
    <a:lvl6pPr indent="1143000" latinLnBrk="0">
      <a:defRPr sz="1200">
        <a:latin typeface="+mj-lt"/>
        <a:ea typeface="+mj-ea"/>
        <a:cs typeface="+mj-cs"/>
        <a:sym typeface="游ゴシック"/>
      </a:defRPr>
    </a:lvl6pPr>
    <a:lvl7pPr indent="1371600" latinLnBrk="0">
      <a:defRPr sz="1200">
        <a:latin typeface="+mj-lt"/>
        <a:ea typeface="+mj-ea"/>
        <a:cs typeface="+mj-cs"/>
        <a:sym typeface="游ゴシック"/>
      </a:defRPr>
    </a:lvl7pPr>
    <a:lvl8pPr indent="1600200" latinLnBrk="0">
      <a:defRPr sz="1200">
        <a:latin typeface="+mj-lt"/>
        <a:ea typeface="+mj-ea"/>
        <a:cs typeface="+mj-cs"/>
        <a:sym typeface="游ゴシック"/>
      </a:defRPr>
    </a:lvl8pPr>
    <a:lvl9pPr indent="1828800" latinLnBrk="0">
      <a:defRPr sz="1200">
        <a:latin typeface="+mj-lt"/>
        <a:ea typeface="+mj-ea"/>
        <a:cs typeface="+mj-cs"/>
        <a:sym typeface="游ゴシック"/>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856761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32CDD-EF60-42DC-F000-E638AAE792A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D7D28B3-9ED9-B1DA-A35B-0AE00E7D6EE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FF0C019-A247-CA2B-94F6-0F39C489172B}"/>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07078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14767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1A0E3-2A37-2605-1BA0-9BC1DE48826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548A34-C4A0-C7C5-9A15-0FA0EE5B066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6886DB2-865C-84B0-83FD-D0AD45C4595E}"/>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143729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309717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D8BFD-14BC-B984-4362-4A512A75D3C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87345C-4F5A-ACA6-6C8D-BAFF87D7F2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CDEDC67-09E6-7106-7BC8-4A912952AF86}"/>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08768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dirty="0"/>
          </a:p>
        </p:txBody>
      </p:sp>
    </p:spTree>
    <p:extLst>
      <p:ext uri="{BB962C8B-B14F-4D97-AF65-F5344CB8AC3E}">
        <p14:creationId xmlns:p14="http://schemas.microsoft.com/office/powerpoint/2010/main" val="1411298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000" dirty="0"/>
          </a:p>
        </p:txBody>
      </p:sp>
    </p:spTree>
    <p:extLst>
      <p:ext uri="{BB962C8B-B14F-4D97-AF65-F5344CB8AC3E}">
        <p14:creationId xmlns:p14="http://schemas.microsoft.com/office/powerpoint/2010/main" val="1099032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08BCC-B39D-2C2C-73CD-AD4295DA833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B949A23-05DF-C412-650F-34C0687ED36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A1EE9CC-E7F2-16D1-01B3-FAE80AE3FAE0}"/>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400739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en_R_J01">
    <p:spTree>
      <p:nvGrpSpPr>
        <p:cNvPr id="1" name=""/>
        <p:cNvGrpSpPr/>
        <p:nvPr/>
      </p:nvGrpSpPr>
      <p:grpSpPr>
        <a:xfrm>
          <a:off x="0" y="0"/>
          <a:ext cx="0" cy="0"/>
          <a:chOff x="0" y="0"/>
          <a:chExt cx="0" cy="0"/>
        </a:xfrm>
      </p:grpSpPr>
      <p:pic>
        <p:nvPicPr>
          <p:cNvPr id="43" name="ten_R_J01.png" descr="ten_R_J0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44" name="スライド番号"/>
          <p:cNvSpPr txBox="1">
            <a:spLocks noGrp="1"/>
          </p:cNvSpPr>
          <p:nvPr>
            <p:ph type="sldNum" sz="quarter" idx="2"/>
          </p:nvPr>
        </p:nvSpPr>
        <p:spPr>
          <a:xfrm>
            <a:off x="10948884" y="6291185"/>
            <a:ext cx="404917" cy="495457"/>
          </a:xfrm>
          <a:prstGeom prst="rect">
            <a:avLst/>
          </a:prstGeom>
        </p:spPr>
        <p:txBody>
          <a:bodyPr/>
          <a:lstStyle>
            <a:lvl1pPr>
              <a:defRPr sz="2000"/>
            </a:lvl1pPr>
          </a:lstStyle>
          <a:p>
            <a:fld id="{86CB4B4D-7CA3-9044-876B-883B54F8677D}" type="slidenum">
              <a:rPr lang="en-US" altLang="ja-JP" smtClean="0"/>
              <a:pPr/>
              <a:t>‹#›</a:t>
            </a:fld>
            <a:endParaRPr lang="en-US" altLang="ja-JP"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2_2 つのコンテンツ">
    <p:spTree>
      <p:nvGrpSpPr>
        <p:cNvPr id="1" name=""/>
        <p:cNvGrpSpPr/>
        <p:nvPr/>
      </p:nvGrpSpPr>
      <p:grpSpPr>
        <a:xfrm>
          <a:off x="0" y="0"/>
          <a:ext cx="0" cy="0"/>
          <a:chOff x="0" y="0"/>
          <a:chExt cx="0" cy="0"/>
        </a:xfrm>
      </p:grpSpPr>
      <p:pic>
        <p:nvPicPr>
          <p:cNvPr id="232"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33"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34" name="タイトルテキスト"/>
          <p:cNvSpPr txBox="1">
            <a:spLocks noGrp="1"/>
          </p:cNvSpPr>
          <p:nvPr>
            <p:ph type="title"/>
          </p:nvPr>
        </p:nvSpPr>
        <p:spPr>
          <a:prstGeom prst="rect">
            <a:avLst/>
          </a:prstGeom>
        </p:spPr>
        <p:txBody>
          <a:bodyPr/>
          <a:lstStyle/>
          <a:p>
            <a:r>
              <a:t>タイトルテキスト</a:t>
            </a:r>
          </a:p>
        </p:txBody>
      </p:sp>
      <p:sp>
        <p:nvSpPr>
          <p:cNvPr id="235" name="本文レベル1…"/>
          <p:cNvSpPr txBox="1">
            <a:spLocks noGrp="1"/>
          </p:cNvSpPr>
          <p:nvPr>
            <p:ph type="body" sz="half" idx="1"/>
          </p:nvPr>
        </p:nvSpPr>
        <p:spPr>
          <a:xfrm>
            <a:off x="838200" y="1825625"/>
            <a:ext cx="5181600"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36"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2_比較">
    <p:spTree>
      <p:nvGrpSpPr>
        <p:cNvPr id="1" name=""/>
        <p:cNvGrpSpPr/>
        <p:nvPr/>
      </p:nvGrpSpPr>
      <p:grpSpPr>
        <a:xfrm>
          <a:off x="0" y="0"/>
          <a:ext cx="0" cy="0"/>
          <a:chOff x="0" y="0"/>
          <a:chExt cx="0" cy="0"/>
        </a:xfrm>
      </p:grpSpPr>
      <p:pic>
        <p:nvPicPr>
          <p:cNvPr id="243"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44"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45" name="タイトルテキスト"/>
          <p:cNvSpPr txBox="1">
            <a:spLocks noGrp="1"/>
          </p:cNvSpPr>
          <p:nvPr>
            <p:ph type="title"/>
          </p:nvPr>
        </p:nvSpPr>
        <p:spPr>
          <a:xfrm>
            <a:off x="839787" y="365125"/>
            <a:ext cx="10515601" cy="1325563"/>
          </a:xfrm>
          <a:prstGeom prst="rect">
            <a:avLst/>
          </a:prstGeom>
        </p:spPr>
        <p:txBody>
          <a:bodyPr/>
          <a:lstStyle/>
          <a:p>
            <a:r>
              <a:t>タイトルテキスト</a:t>
            </a:r>
          </a:p>
        </p:txBody>
      </p:sp>
      <p:sp>
        <p:nvSpPr>
          <p:cNvPr id="246" name="本文レベル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本文レベル1</a:t>
            </a:r>
          </a:p>
          <a:p>
            <a:pPr lvl="1"/>
            <a:r>
              <a:t>本文レベル2</a:t>
            </a:r>
          </a:p>
          <a:p>
            <a:pPr lvl="2"/>
            <a:r>
              <a:t>本文レベル3</a:t>
            </a:r>
          </a:p>
          <a:p>
            <a:pPr lvl="3"/>
            <a:r>
              <a:t>本文レベル4</a:t>
            </a:r>
          </a:p>
          <a:p>
            <a:pPr lvl="4"/>
            <a:r>
              <a:t>本文レベル5</a:t>
            </a:r>
          </a:p>
        </p:txBody>
      </p:sp>
      <p:sp>
        <p:nvSpPr>
          <p:cNvPr id="247" name="テキスト プレースホルダー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248"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タイトル付きの コンテンツ">
    <p:spTree>
      <p:nvGrpSpPr>
        <p:cNvPr id="1" name=""/>
        <p:cNvGrpSpPr/>
        <p:nvPr/>
      </p:nvGrpSpPr>
      <p:grpSpPr>
        <a:xfrm>
          <a:off x="0" y="0"/>
          <a:ext cx="0" cy="0"/>
          <a:chOff x="0" y="0"/>
          <a:chExt cx="0" cy="0"/>
        </a:xfrm>
      </p:grpSpPr>
      <p:pic>
        <p:nvPicPr>
          <p:cNvPr id="274"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75"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76"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277" name="本文レベル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本文レベル1</a:t>
            </a:r>
          </a:p>
          <a:p>
            <a:pPr lvl="1"/>
            <a:r>
              <a:t>本文レベル2</a:t>
            </a:r>
          </a:p>
          <a:p>
            <a:pPr lvl="2"/>
            <a:r>
              <a:t>本文レベル3</a:t>
            </a:r>
          </a:p>
          <a:p>
            <a:pPr lvl="3"/>
            <a:r>
              <a:t>本文レベル4</a:t>
            </a:r>
          </a:p>
          <a:p>
            <a:pPr lvl="4"/>
            <a:r>
              <a:t>本文レベル5</a:t>
            </a:r>
          </a:p>
        </p:txBody>
      </p:sp>
      <p:sp>
        <p:nvSpPr>
          <p:cNvPr id="278" name="テキスト プレースホルダー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279"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2_タイトル付きの図">
    <p:spTree>
      <p:nvGrpSpPr>
        <p:cNvPr id="1" name=""/>
        <p:cNvGrpSpPr/>
        <p:nvPr/>
      </p:nvGrpSpPr>
      <p:grpSpPr>
        <a:xfrm>
          <a:off x="0" y="0"/>
          <a:ext cx="0" cy="0"/>
          <a:chOff x="0" y="0"/>
          <a:chExt cx="0" cy="0"/>
        </a:xfrm>
      </p:grpSpPr>
      <p:pic>
        <p:nvPicPr>
          <p:cNvPr id="286"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87"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88"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289" name="図プレースホルダー 2"/>
          <p:cNvSpPr>
            <a:spLocks noGrp="1"/>
          </p:cNvSpPr>
          <p:nvPr>
            <p:ph type="pic" sz="half" idx="21"/>
          </p:nvPr>
        </p:nvSpPr>
        <p:spPr>
          <a:xfrm>
            <a:off x="5183187" y="987425"/>
            <a:ext cx="6172201" cy="4873625"/>
          </a:xfrm>
          <a:prstGeom prst="rect">
            <a:avLst/>
          </a:prstGeom>
        </p:spPr>
        <p:txBody>
          <a:bodyPr lIns="91439" rIns="91439">
            <a:noAutofit/>
          </a:bodyPr>
          <a:lstStyle/>
          <a:p>
            <a:endParaRPr dirty="0"/>
          </a:p>
        </p:txBody>
      </p:sp>
      <p:sp>
        <p:nvSpPr>
          <p:cNvPr id="290" name="本文レベル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291"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タイトルと 縦書きテキスト">
    <p:spTree>
      <p:nvGrpSpPr>
        <p:cNvPr id="1" name=""/>
        <p:cNvGrpSpPr/>
        <p:nvPr/>
      </p:nvGrpSpPr>
      <p:grpSpPr>
        <a:xfrm>
          <a:off x="0" y="0"/>
          <a:ext cx="0" cy="0"/>
          <a:chOff x="0" y="0"/>
          <a:chExt cx="0" cy="0"/>
        </a:xfrm>
      </p:grpSpPr>
      <p:pic>
        <p:nvPicPr>
          <p:cNvPr id="298"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99"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300" name="タイトルテキスト"/>
          <p:cNvSpPr txBox="1">
            <a:spLocks noGrp="1"/>
          </p:cNvSpPr>
          <p:nvPr>
            <p:ph type="title"/>
          </p:nvPr>
        </p:nvSpPr>
        <p:spPr>
          <a:prstGeom prst="rect">
            <a:avLst/>
          </a:prstGeom>
        </p:spPr>
        <p:txBody>
          <a:bodyPr/>
          <a:lstStyle/>
          <a:p>
            <a:r>
              <a:t>タイトルテキスト</a:t>
            </a:r>
          </a:p>
        </p:txBody>
      </p:sp>
      <p:sp>
        <p:nvSpPr>
          <p:cNvPr id="301" name="本文レベル1…"/>
          <p:cNvSpPr txBox="1">
            <a:spLocks noGrp="1"/>
          </p:cNvSpPr>
          <p:nvPr>
            <p:ph type="body" idx="1"/>
          </p:nvPr>
        </p:nvSpPr>
        <p:spPr>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302"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2_縦書きタイトルと 縦書きテキスト">
    <p:spTree>
      <p:nvGrpSpPr>
        <p:cNvPr id="1" name=""/>
        <p:cNvGrpSpPr/>
        <p:nvPr/>
      </p:nvGrpSpPr>
      <p:grpSpPr>
        <a:xfrm>
          <a:off x="0" y="0"/>
          <a:ext cx="0" cy="0"/>
          <a:chOff x="0" y="0"/>
          <a:chExt cx="0" cy="0"/>
        </a:xfrm>
      </p:grpSpPr>
      <p:pic>
        <p:nvPicPr>
          <p:cNvPr id="309"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310"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311" name="タイトルテキスト"/>
          <p:cNvSpPr txBox="1">
            <a:spLocks noGrp="1"/>
          </p:cNvSpPr>
          <p:nvPr>
            <p:ph type="title"/>
          </p:nvPr>
        </p:nvSpPr>
        <p:spPr>
          <a:xfrm>
            <a:off x="8724900" y="365125"/>
            <a:ext cx="2628900" cy="5811838"/>
          </a:xfrm>
          <a:prstGeom prst="rect">
            <a:avLst/>
          </a:prstGeom>
        </p:spPr>
        <p:txBody>
          <a:bodyPr vert="eaVert"/>
          <a:lstStyle/>
          <a:p>
            <a:r>
              <a:t>タイトルテキスト</a:t>
            </a:r>
          </a:p>
        </p:txBody>
      </p:sp>
      <p:sp>
        <p:nvSpPr>
          <p:cNvPr id="312" name="本文レベル1…"/>
          <p:cNvSpPr txBox="1">
            <a:spLocks noGrp="1"/>
          </p:cNvSpPr>
          <p:nvPr>
            <p:ph type="body" idx="1"/>
          </p:nvPr>
        </p:nvSpPr>
        <p:spPr>
          <a:xfrm>
            <a:off x="838200" y="365125"/>
            <a:ext cx="7734300" cy="5811838"/>
          </a:xfrm>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313"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タイトル スライド">
    <p:spTree>
      <p:nvGrpSpPr>
        <p:cNvPr id="1" name=""/>
        <p:cNvGrpSpPr/>
        <p:nvPr/>
      </p:nvGrpSpPr>
      <p:grpSpPr>
        <a:xfrm>
          <a:off x="0" y="0"/>
          <a:ext cx="0" cy="0"/>
          <a:chOff x="0" y="0"/>
          <a:chExt cx="0" cy="0"/>
        </a:xfrm>
      </p:grpSpPr>
      <p:sp>
        <p:nvSpPr>
          <p:cNvPr id="320" name="直線コネクタ 10"/>
          <p:cNvSpPr/>
          <p:nvPr/>
        </p:nvSpPr>
        <p:spPr>
          <a:xfrm>
            <a:off x="353290" y="660509"/>
            <a:ext cx="11506615" cy="1"/>
          </a:xfrm>
          <a:prstGeom prst="line">
            <a:avLst/>
          </a:prstGeom>
          <a:ln w="25400">
            <a:solidFill>
              <a:srgbClr val="D2D7DA"/>
            </a:solidFill>
            <a:miter/>
          </a:ln>
        </p:spPr>
        <p:txBody>
          <a:bodyPr lIns="45719" rIns="45719"/>
          <a:lstStyle/>
          <a:p>
            <a:endParaRPr dirty="0"/>
          </a:p>
        </p:txBody>
      </p:sp>
      <p:pic>
        <p:nvPicPr>
          <p:cNvPr id="321"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322"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323" name="タイトルテキスト"/>
          <p:cNvSpPr txBox="1">
            <a:spLocks noGrp="1"/>
          </p:cNvSpPr>
          <p:nvPr>
            <p:ph type="title"/>
          </p:nvPr>
        </p:nvSpPr>
        <p:spPr>
          <a:xfrm>
            <a:off x="1524000" y="1122362"/>
            <a:ext cx="9144000" cy="2387601"/>
          </a:xfrm>
          <a:prstGeom prst="rect">
            <a:avLst/>
          </a:prstGeom>
        </p:spPr>
        <p:txBody>
          <a:bodyPr anchor="b"/>
          <a:lstStyle>
            <a:lvl1pPr algn="ctr">
              <a:defRPr sz="6000"/>
            </a:lvl1pPr>
          </a:lstStyle>
          <a:p>
            <a:r>
              <a:t>タイトルテキスト</a:t>
            </a:r>
          </a:p>
        </p:txBody>
      </p:sp>
      <p:sp>
        <p:nvSpPr>
          <p:cNvPr id="324" name="本文レベル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本文レベル1</a:t>
            </a:r>
          </a:p>
          <a:p>
            <a:pPr lvl="1"/>
            <a:r>
              <a:t>本文レベル2</a:t>
            </a:r>
          </a:p>
          <a:p>
            <a:pPr lvl="2"/>
            <a:r>
              <a:t>本文レベル3</a:t>
            </a:r>
          </a:p>
          <a:p>
            <a:pPr lvl="3"/>
            <a:r>
              <a:t>本文レベル4</a:t>
            </a:r>
          </a:p>
          <a:p>
            <a:pPr lvl="4"/>
            <a:r>
              <a:t>本文レベル5</a:t>
            </a:r>
          </a:p>
        </p:txBody>
      </p:sp>
      <p:sp>
        <p:nvSpPr>
          <p:cNvPr id="325"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2_タイトルとコンテンツ">
    <p:spTree>
      <p:nvGrpSpPr>
        <p:cNvPr id="1" name=""/>
        <p:cNvGrpSpPr/>
        <p:nvPr/>
      </p:nvGrpSpPr>
      <p:grpSpPr>
        <a:xfrm>
          <a:off x="0" y="0"/>
          <a:ext cx="0" cy="0"/>
          <a:chOff x="0" y="0"/>
          <a:chExt cx="0" cy="0"/>
        </a:xfrm>
      </p:grpSpPr>
      <p:sp>
        <p:nvSpPr>
          <p:cNvPr id="332" name="直線コネクタ 10"/>
          <p:cNvSpPr/>
          <p:nvPr/>
        </p:nvSpPr>
        <p:spPr>
          <a:xfrm>
            <a:off x="353290" y="660509"/>
            <a:ext cx="11506615" cy="1"/>
          </a:xfrm>
          <a:prstGeom prst="line">
            <a:avLst/>
          </a:prstGeom>
          <a:ln w="25400">
            <a:solidFill>
              <a:srgbClr val="D2D7DA"/>
            </a:solidFill>
            <a:miter/>
          </a:ln>
        </p:spPr>
        <p:txBody>
          <a:bodyPr lIns="45719" rIns="45719"/>
          <a:lstStyle/>
          <a:p>
            <a:endParaRPr dirty="0"/>
          </a:p>
        </p:txBody>
      </p:sp>
      <p:pic>
        <p:nvPicPr>
          <p:cNvPr id="333"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334"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335" name="タイトルテキスト"/>
          <p:cNvSpPr txBox="1">
            <a:spLocks noGrp="1"/>
          </p:cNvSpPr>
          <p:nvPr>
            <p:ph type="title"/>
          </p:nvPr>
        </p:nvSpPr>
        <p:spPr>
          <a:prstGeom prst="rect">
            <a:avLst/>
          </a:prstGeom>
        </p:spPr>
        <p:txBody>
          <a:bodyPr anchor="t"/>
          <a:lstStyle/>
          <a:p>
            <a:r>
              <a:t>タイトルテキスト</a:t>
            </a:r>
          </a:p>
        </p:txBody>
      </p:sp>
      <p:sp>
        <p:nvSpPr>
          <p:cNvPr id="336"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337"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dirty="0"/>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1_セクション見出し">
    <p:spTree>
      <p:nvGrpSpPr>
        <p:cNvPr id="1" name=""/>
        <p:cNvGrpSpPr/>
        <p:nvPr/>
      </p:nvGrpSpPr>
      <p:grpSpPr>
        <a:xfrm>
          <a:off x="0" y="0"/>
          <a:ext cx="0" cy="0"/>
          <a:chOff x="0" y="0"/>
          <a:chExt cx="0" cy="0"/>
        </a:xfrm>
      </p:grpSpPr>
      <p:sp>
        <p:nvSpPr>
          <p:cNvPr id="344" name="直線コネクタ 10"/>
          <p:cNvSpPr/>
          <p:nvPr/>
        </p:nvSpPr>
        <p:spPr>
          <a:xfrm>
            <a:off x="353290" y="660509"/>
            <a:ext cx="11506615" cy="1"/>
          </a:xfrm>
          <a:prstGeom prst="line">
            <a:avLst/>
          </a:prstGeom>
          <a:ln w="25400">
            <a:solidFill>
              <a:srgbClr val="D2D7DA"/>
            </a:solidFill>
            <a:miter/>
          </a:ln>
        </p:spPr>
        <p:txBody>
          <a:bodyPr lIns="45719" rIns="45719"/>
          <a:lstStyle/>
          <a:p>
            <a:endParaRPr dirty="0"/>
          </a:p>
        </p:txBody>
      </p:sp>
      <p:pic>
        <p:nvPicPr>
          <p:cNvPr id="345"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346"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347" name="タイトルテキスト"/>
          <p:cNvSpPr txBox="1">
            <a:spLocks noGrp="1"/>
          </p:cNvSpPr>
          <p:nvPr>
            <p:ph type="title"/>
          </p:nvPr>
        </p:nvSpPr>
        <p:spPr>
          <a:xfrm>
            <a:off x="831850" y="1709738"/>
            <a:ext cx="10515600" cy="2852737"/>
          </a:xfrm>
          <a:prstGeom prst="rect">
            <a:avLst/>
          </a:prstGeom>
        </p:spPr>
        <p:txBody>
          <a:bodyPr anchor="b"/>
          <a:lstStyle>
            <a:lvl1pPr>
              <a:defRPr sz="6000"/>
            </a:lvl1pPr>
          </a:lstStyle>
          <a:p>
            <a:r>
              <a:t>タイトルテキスト</a:t>
            </a:r>
          </a:p>
        </p:txBody>
      </p:sp>
      <p:sp>
        <p:nvSpPr>
          <p:cNvPr id="348" name="本文レベル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本文レベル1</a:t>
            </a:r>
          </a:p>
          <a:p>
            <a:pPr lvl="1"/>
            <a:r>
              <a:t>本文レベル2</a:t>
            </a:r>
          </a:p>
          <a:p>
            <a:pPr lvl="2"/>
            <a:r>
              <a:t>本文レベル3</a:t>
            </a:r>
          </a:p>
          <a:p>
            <a:pPr lvl="3"/>
            <a:r>
              <a:t>本文レベル4</a:t>
            </a:r>
          </a:p>
          <a:p>
            <a:pPr lvl="4"/>
            <a:r>
              <a:t>本文レベル5</a:t>
            </a:r>
          </a:p>
        </p:txBody>
      </p:sp>
      <p:sp>
        <p:nvSpPr>
          <p:cNvPr id="349"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dirty="0"/>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2 つのコンテンツ">
    <p:spTree>
      <p:nvGrpSpPr>
        <p:cNvPr id="1" name=""/>
        <p:cNvGrpSpPr/>
        <p:nvPr/>
      </p:nvGrpSpPr>
      <p:grpSpPr>
        <a:xfrm>
          <a:off x="0" y="0"/>
          <a:ext cx="0" cy="0"/>
          <a:chOff x="0" y="0"/>
          <a:chExt cx="0" cy="0"/>
        </a:xfrm>
      </p:grpSpPr>
      <p:sp>
        <p:nvSpPr>
          <p:cNvPr id="356" name="直線コネクタ 10"/>
          <p:cNvSpPr/>
          <p:nvPr/>
        </p:nvSpPr>
        <p:spPr>
          <a:xfrm>
            <a:off x="353290" y="660509"/>
            <a:ext cx="11506615" cy="1"/>
          </a:xfrm>
          <a:prstGeom prst="line">
            <a:avLst/>
          </a:prstGeom>
          <a:ln w="25400">
            <a:solidFill>
              <a:srgbClr val="D2D7DA"/>
            </a:solidFill>
            <a:miter/>
          </a:ln>
        </p:spPr>
        <p:txBody>
          <a:bodyPr lIns="45719" rIns="45719"/>
          <a:lstStyle/>
          <a:p>
            <a:endParaRPr dirty="0"/>
          </a:p>
        </p:txBody>
      </p:sp>
      <p:pic>
        <p:nvPicPr>
          <p:cNvPr id="357"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358"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359" name="タイトルテキスト"/>
          <p:cNvSpPr txBox="1">
            <a:spLocks noGrp="1"/>
          </p:cNvSpPr>
          <p:nvPr>
            <p:ph type="title"/>
          </p:nvPr>
        </p:nvSpPr>
        <p:spPr>
          <a:prstGeom prst="rect">
            <a:avLst/>
          </a:prstGeom>
        </p:spPr>
        <p:txBody>
          <a:bodyPr anchor="t"/>
          <a:lstStyle/>
          <a:p>
            <a:r>
              <a:t>タイトルテキスト</a:t>
            </a:r>
          </a:p>
        </p:txBody>
      </p:sp>
      <p:sp>
        <p:nvSpPr>
          <p:cNvPr id="360" name="本文レベル1…"/>
          <p:cNvSpPr txBox="1">
            <a:spLocks noGrp="1"/>
          </p:cNvSpPr>
          <p:nvPr>
            <p:ph type="body" sz="half" idx="1"/>
          </p:nvPr>
        </p:nvSpPr>
        <p:spPr>
          <a:xfrm>
            <a:off x="838200" y="1825625"/>
            <a:ext cx="5181600"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361"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3_白紙">
    <p:spTree>
      <p:nvGrpSpPr>
        <p:cNvPr id="1" name=""/>
        <p:cNvGrpSpPr/>
        <p:nvPr/>
      </p:nvGrpSpPr>
      <p:grpSpPr>
        <a:xfrm>
          <a:off x="0" y="0"/>
          <a:ext cx="0" cy="0"/>
          <a:chOff x="0" y="0"/>
          <a:chExt cx="0" cy="0"/>
        </a:xfrm>
      </p:grpSpPr>
      <p:pic>
        <p:nvPicPr>
          <p:cNvPr id="149" name="図 6" descr="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50"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_比較">
    <p:spTree>
      <p:nvGrpSpPr>
        <p:cNvPr id="1" name=""/>
        <p:cNvGrpSpPr/>
        <p:nvPr/>
      </p:nvGrpSpPr>
      <p:grpSpPr>
        <a:xfrm>
          <a:off x="0" y="0"/>
          <a:ext cx="0" cy="0"/>
          <a:chOff x="0" y="0"/>
          <a:chExt cx="0" cy="0"/>
        </a:xfrm>
      </p:grpSpPr>
      <p:sp>
        <p:nvSpPr>
          <p:cNvPr id="368" name="直線コネクタ 10"/>
          <p:cNvSpPr/>
          <p:nvPr/>
        </p:nvSpPr>
        <p:spPr>
          <a:xfrm>
            <a:off x="353290" y="660509"/>
            <a:ext cx="11506615" cy="1"/>
          </a:xfrm>
          <a:prstGeom prst="line">
            <a:avLst/>
          </a:prstGeom>
          <a:ln w="25400">
            <a:solidFill>
              <a:srgbClr val="D2D7DA"/>
            </a:solidFill>
            <a:miter/>
          </a:ln>
        </p:spPr>
        <p:txBody>
          <a:bodyPr lIns="45719" rIns="45719"/>
          <a:lstStyle/>
          <a:p>
            <a:endParaRPr dirty="0"/>
          </a:p>
        </p:txBody>
      </p:sp>
      <p:pic>
        <p:nvPicPr>
          <p:cNvPr id="369"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370"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371" name="タイトルテキスト"/>
          <p:cNvSpPr txBox="1">
            <a:spLocks noGrp="1"/>
          </p:cNvSpPr>
          <p:nvPr>
            <p:ph type="title"/>
          </p:nvPr>
        </p:nvSpPr>
        <p:spPr>
          <a:xfrm>
            <a:off x="839787" y="365125"/>
            <a:ext cx="10515601" cy="1325563"/>
          </a:xfrm>
          <a:prstGeom prst="rect">
            <a:avLst/>
          </a:prstGeom>
        </p:spPr>
        <p:txBody>
          <a:bodyPr anchor="t"/>
          <a:lstStyle/>
          <a:p>
            <a:r>
              <a:t>タイトルテキスト</a:t>
            </a:r>
          </a:p>
        </p:txBody>
      </p:sp>
      <p:sp>
        <p:nvSpPr>
          <p:cNvPr id="372" name="本文レベル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本文レベル1</a:t>
            </a:r>
          </a:p>
          <a:p>
            <a:pPr lvl="1"/>
            <a:r>
              <a:t>本文レベル2</a:t>
            </a:r>
          </a:p>
          <a:p>
            <a:pPr lvl="2"/>
            <a:r>
              <a:t>本文レベル3</a:t>
            </a:r>
          </a:p>
          <a:p>
            <a:pPr lvl="3"/>
            <a:r>
              <a:t>本文レベル4</a:t>
            </a:r>
          </a:p>
          <a:p>
            <a:pPr lvl="4"/>
            <a:r>
              <a:t>本文レベル5</a:t>
            </a:r>
          </a:p>
        </p:txBody>
      </p:sp>
      <p:sp>
        <p:nvSpPr>
          <p:cNvPr id="373" name="テキスト プレースホルダー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374"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dirty="0"/>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_タイトル付きのコンテンツ">
    <p:spTree>
      <p:nvGrpSpPr>
        <p:cNvPr id="1" name=""/>
        <p:cNvGrpSpPr/>
        <p:nvPr/>
      </p:nvGrpSpPr>
      <p:grpSpPr>
        <a:xfrm>
          <a:off x="0" y="0"/>
          <a:ext cx="0" cy="0"/>
          <a:chOff x="0" y="0"/>
          <a:chExt cx="0" cy="0"/>
        </a:xfrm>
      </p:grpSpPr>
      <p:sp>
        <p:nvSpPr>
          <p:cNvPr id="402" name="直線コネクタ 10"/>
          <p:cNvSpPr/>
          <p:nvPr/>
        </p:nvSpPr>
        <p:spPr>
          <a:xfrm>
            <a:off x="353290" y="660509"/>
            <a:ext cx="11506615" cy="1"/>
          </a:xfrm>
          <a:prstGeom prst="line">
            <a:avLst/>
          </a:prstGeom>
          <a:ln w="25400">
            <a:solidFill>
              <a:srgbClr val="D2D7DA"/>
            </a:solidFill>
            <a:miter/>
          </a:ln>
        </p:spPr>
        <p:txBody>
          <a:bodyPr lIns="45719" rIns="45719"/>
          <a:lstStyle/>
          <a:p>
            <a:endParaRPr dirty="0"/>
          </a:p>
        </p:txBody>
      </p:sp>
      <p:pic>
        <p:nvPicPr>
          <p:cNvPr id="403"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04"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05"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406" name="本文レベル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本文レベル1</a:t>
            </a:r>
          </a:p>
          <a:p>
            <a:pPr lvl="1"/>
            <a:r>
              <a:t>本文レベル2</a:t>
            </a:r>
          </a:p>
          <a:p>
            <a:pPr lvl="2"/>
            <a:r>
              <a:t>本文レベル3</a:t>
            </a:r>
          </a:p>
          <a:p>
            <a:pPr lvl="3"/>
            <a:r>
              <a:t>本文レベル4</a:t>
            </a:r>
          </a:p>
          <a:p>
            <a:pPr lvl="4"/>
            <a:r>
              <a:t>本文レベル5</a:t>
            </a:r>
          </a:p>
        </p:txBody>
      </p:sp>
      <p:sp>
        <p:nvSpPr>
          <p:cNvPr id="407" name="テキスト プレースホルダー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408"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dirty="0"/>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1_タイトル付きの図">
    <p:spTree>
      <p:nvGrpSpPr>
        <p:cNvPr id="1" name=""/>
        <p:cNvGrpSpPr/>
        <p:nvPr/>
      </p:nvGrpSpPr>
      <p:grpSpPr>
        <a:xfrm>
          <a:off x="0" y="0"/>
          <a:ext cx="0" cy="0"/>
          <a:chOff x="0" y="0"/>
          <a:chExt cx="0" cy="0"/>
        </a:xfrm>
      </p:grpSpPr>
      <p:sp>
        <p:nvSpPr>
          <p:cNvPr id="415" name="直線コネクタ 10"/>
          <p:cNvSpPr/>
          <p:nvPr/>
        </p:nvSpPr>
        <p:spPr>
          <a:xfrm>
            <a:off x="353290" y="660509"/>
            <a:ext cx="11506615" cy="1"/>
          </a:xfrm>
          <a:prstGeom prst="line">
            <a:avLst/>
          </a:prstGeom>
          <a:ln w="25400">
            <a:solidFill>
              <a:srgbClr val="D2D7DA"/>
            </a:solidFill>
            <a:miter/>
          </a:ln>
        </p:spPr>
        <p:txBody>
          <a:bodyPr lIns="45719" rIns="45719"/>
          <a:lstStyle/>
          <a:p>
            <a:endParaRPr dirty="0"/>
          </a:p>
        </p:txBody>
      </p:sp>
      <p:pic>
        <p:nvPicPr>
          <p:cNvPr id="416"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17"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18"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419" name="図プレースホルダー 2"/>
          <p:cNvSpPr>
            <a:spLocks noGrp="1"/>
          </p:cNvSpPr>
          <p:nvPr>
            <p:ph type="pic" sz="half" idx="21"/>
          </p:nvPr>
        </p:nvSpPr>
        <p:spPr>
          <a:xfrm>
            <a:off x="5183187" y="987425"/>
            <a:ext cx="6172201" cy="4873625"/>
          </a:xfrm>
          <a:prstGeom prst="rect">
            <a:avLst/>
          </a:prstGeom>
        </p:spPr>
        <p:txBody>
          <a:bodyPr lIns="91439" rIns="91439">
            <a:noAutofit/>
          </a:bodyPr>
          <a:lstStyle/>
          <a:p>
            <a:endParaRPr dirty="0"/>
          </a:p>
        </p:txBody>
      </p:sp>
      <p:sp>
        <p:nvSpPr>
          <p:cNvPr id="420" name="本文レベル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421"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dirty="0"/>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タイトルと縦書きテキスト">
    <p:spTree>
      <p:nvGrpSpPr>
        <p:cNvPr id="1" name=""/>
        <p:cNvGrpSpPr/>
        <p:nvPr/>
      </p:nvGrpSpPr>
      <p:grpSpPr>
        <a:xfrm>
          <a:off x="0" y="0"/>
          <a:ext cx="0" cy="0"/>
          <a:chOff x="0" y="0"/>
          <a:chExt cx="0" cy="0"/>
        </a:xfrm>
      </p:grpSpPr>
      <p:sp>
        <p:nvSpPr>
          <p:cNvPr id="428" name="直線コネクタ 10"/>
          <p:cNvSpPr/>
          <p:nvPr/>
        </p:nvSpPr>
        <p:spPr>
          <a:xfrm>
            <a:off x="353290" y="660509"/>
            <a:ext cx="11506615" cy="1"/>
          </a:xfrm>
          <a:prstGeom prst="line">
            <a:avLst/>
          </a:prstGeom>
          <a:ln w="25400">
            <a:solidFill>
              <a:srgbClr val="D2D7DA"/>
            </a:solidFill>
            <a:miter/>
          </a:ln>
        </p:spPr>
        <p:txBody>
          <a:bodyPr lIns="45719" rIns="45719"/>
          <a:lstStyle/>
          <a:p>
            <a:endParaRPr dirty="0"/>
          </a:p>
        </p:txBody>
      </p:sp>
      <p:pic>
        <p:nvPicPr>
          <p:cNvPr id="429"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30"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31" name="タイトルテキスト"/>
          <p:cNvSpPr txBox="1">
            <a:spLocks noGrp="1"/>
          </p:cNvSpPr>
          <p:nvPr>
            <p:ph type="title"/>
          </p:nvPr>
        </p:nvSpPr>
        <p:spPr>
          <a:prstGeom prst="rect">
            <a:avLst/>
          </a:prstGeom>
        </p:spPr>
        <p:txBody>
          <a:bodyPr anchor="t"/>
          <a:lstStyle/>
          <a:p>
            <a:r>
              <a:t>タイトルテキスト</a:t>
            </a:r>
          </a:p>
        </p:txBody>
      </p:sp>
      <p:sp>
        <p:nvSpPr>
          <p:cNvPr id="432" name="本文レベル1…"/>
          <p:cNvSpPr txBox="1">
            <a:spLocks noGrp="1"/>
          </p:cNvSpPr>
          <p:nvPr>
            <p:ph type="body" idx="1"/>
          </p:nvPr>
        </p:nvSpPr>
        <p:spPr>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433"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dirty="0"/>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1_縦書きタイトルと 縦書きテキスト">
    <p:spTree>
      <p:nvGrpSpPr>
        <p:cNvPr id="1" name=""/>
        <p:cNvGrpSpPr/>
        <p:nvPr/>
      </p:nvGrpSpPr>
      <p:grpSpPr>
        <a:xfrm>
          <a:off x="0" y="0"/>
          <a:ext cx="0" cy="0"/>
          <a:chOff x="0" y="0"/>
          <a:chExt cx="0" cy="0"/>
        </a:xfrm>
      </p:grpSpPr>
      <p:sp>
        <p:nvSpPr>
          <p:cNvPr id="440" name="直線コネクタ 10"/>
          <p:cNvSpPr/>
          <p:nvPr/>
        </p:nvSpPr>
        <p:spPr>
          <a:xfrm>
            <a:off x="353290" y="660509"/>
            <a:ext cx="11506615" cy="1"/>
          </a:xfrm>
          <a:prstGeom prst="line">
            <a:avLst/>
          </a:prstGeom>
          <a:ln w="25400">
            <a:solidFill>
              <a:srgbClr val="D2D7DA"/>
            </a:solidFill>
            <a:miter/>
          </a:ln>
        </p:spPr>
        <p:txBody>
          <a:bodyPr lIns="45719" rIns="45719"/>
          <a:lstStyle/>
          <a:p>
            <a:endParaRPr dirty="0"/>
          </a:p>
        </p:txBody>
      </p:sp>
      <p:pic>
        <p:nvPicPr>
          <p:cNvPr id="441"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42"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43" name="タイトルテキスト"/>
          <p:cNvSpPr txBox="1">
            <a:spLocks noGrp="1"/>
          </p:cNvSpPr>
          <p:nvPr>
            <p:ph type="title"/>
          </p:nvPr>
        </p:nvSpPr>
        <p:spPr>
          <a:xfrm>
            <a:off x="8724900" y="365125"/>
            <a:ext cx="2628900" cy="5811838"/>
          </a:xfrm>
          <a:prstGeom prst="rect">
            <a:avLst/>
          </a:prstGeom>
        </p:spPr>
        <p:txBody>
          <a:bodyPr vert="eaVert" anchor="t"/>
          <a:lstStyle/>
          <a:p>
            <a:r>
              <a:t>タイトルテキスト</a:t>
            </a:r>
          </a:p>
        </p:txBody>
      </p:sp>
      <p:sp>
        <p:nvSpPr>
          <p:cNvPr id="444" name="本文レベル1…"/>
          <p:cNvSpPr txBox="1">
            <a:spLocks noGrp="1"/>
          </p:cNvSpPr>
          <p:nvPr>
            <p:ph type="body" idx="1"/>
          </p:nvPr>
        </p:nvSpPr>
        <p:spPr>
          <a:xfrm>
            <a:off x="838200" y="365125"/>
            <a:ext cx="7734300" cy="5811838"/>
          </a:xfrm>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445" name="スライド番号"/>
          <p:cNvSpPr txBox="1">
            <a:spLocks noGrp="1"/>
          </p:cNvSpPr>
          <p:nvPr>
            <p:ph type="sldNum" sz="quarter" idx="2"/>
          </p:nvPr>
        </p:nvSpPr>
        <p:spPr>
          <a:xfrm>
            <a:off x="8610600" y="635635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dirty="0"/>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2_リード文あり">
    <p:spTree>
      <p:nvGrpSpPr>
        <p:cNvPr id="1" name=""/>
        <p:cNvGrpSpPr/>
        <p:nvPr/>
      </p:nvGrpSpPr>
      <p:grpSpPr>
        <a:xfrm>
          <a:off x="0" y="0"/>
          <a:ext cx="0" cy="0"/>
          <a:chOff x="0" y="0"/>
          <a:chExt cx="0" cy="0"/>
        </a:xfrm>
      </p:grpSpPr>
      <p:sp>
        <p:nvSpPr>
          <p:cNvPr id="452" name="直線コネクタ 10"/>
          <p:cNvSpPr/>
          <p:nvPr/>
        </p:nvSpPr>
        <p:spPr>
          <a:xfrm>
            <a:off x="353290" y="660509"/>
            <a:ext cx="11506615" cy="1"/>
          </a:xfrm>
          <a:prstGeom prst="line">
            <a:avLst/>
          </a:prstGeom>
          <a:ln w="25400">
            <a:solidFill>
              <a:srgbClr val="D2D7DA"/>
            </a:solidFill>
            <a:miter/>
          </a:ln>
        </p:spPr>
        <p:txBody>
          <a:bodyPr lIns="45719" rIns="45719"/>
          <a:lstStyle/>
          <a:p>
            <a:endParaRPr dirty="0"/>
          </a:p>
        </p:txBody>
      </p:sp>
      <p:pic>
        <p:nvPicPr>
          <p:cNvPr id="453"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54"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55" name="本文レベル1…"/>
          <p:cNvSpPr txBox="1">
            <a:spLocks noGrp="1"/>
          </p:cNvSpPr>
          <p:nvPr>
            <p:ph type="body" sz="quarter" idx="1"/>
          </p:nvPr>
        </p:nvSpPr>
        <p:spPr>
          <a:xfrm>
            <a:off x="518635" y="914496"/>
            <a:ext cx="11165935" cy="1486758"/>
          </a:xfrm>
          <a:prstGeom prst="rect">
            <a:avLst/>
          </a:prstGeom>
          <a:solidFill>
            <a:srgbClr val="EFEFEF"/>
          </a:solidFill>
        </p:spPr>
        <p:txBody>
          <a:bodyPr lIns="144000" tIns="144000" rIns="144000" bIns="144000"/>
          <a:lstStyle>
            <a:lvl1pPr>
              <a:defRPr sz="1400" b="1"/>
            </a:lvl1pPr>
            <a:lvl2pPr marL="590550" indent="-133350">
              <a:defRPr sz="1400" b="1"/>
            </a:lvl2pPr>
            <a:lvl3pPr marL="1074419" indent="-160019">
              <a:defRPr sz="1400" b="1"/>
            </a:lvl3pPr>
            <a:lvl4pPr marL="1549400" indent="-177800">
              <a:defRPr sz="1400" b="1"/>
            </a:lvl4pPr>
            <a:lvl5pPr marL="2006600" indent="-177800">
              <a:defRPr sz="1400" b="1"/>
            </a:lvl5pPr>
          </a:lstStyle>
          <a:p>
            <a:r>
              <a:t>本文レベル1</a:t>
            </a:r>
          </a:p>
          <a:p>
            <a:pPr lvl="1"/>
            <a:r>
              <a:t>本文レベル2</a:t>
            </a:r>
          </a:p>
          <a:p>
            <a:pPr lvl="2"/>
            <a:r>
              <a:t>本文レベル3</a:t>
            </a:r>
          </a:p>
          <a:p>
            <a:pPr lvl="3"/>
            <a:r>
              <a:t>本文レベル4</a:t>
            </a:r>
          </a:p>
          <a:p>
            <a:pPr lvl="4"/>
            <a:r>
              <a:t>本文レベル5</a:t>
            </a:r>
          </a:p>
        </p:txBody>
      </p:sp>
      <p:sp>
        <p:nvSpPr>
          <p:cNvPr id="456" name="タイトルテキスト"/>
          <p:cNvSpPr txBox="1">
            <a:spLocks noGrp="1"/>
          </p:cNvSpPr>
          <p:nvPr>
            <p:ph type="title"/>
          </p:nvPr>
        </p:nvSpPr>
        <p:spPr>
          <a:xfrm>
            <a:off x="0" y="0"/>
            <a:ext cx="1271" cy="1271"/>
          </a:xfrm>
          <a:prstGeom prst="rect">
            <a:avLst/>
          </a:prstGeom>
        </p:spPr>
        <p:txBody>
          <a:bodyPr anchor="t"/>
          <a:lstStyle/>
          <a:p>
            <a:r>
              <a:t>タイトルテキスト</a:t>
            </a:r>
          </a:p>
        </p:txBody>
      </p:sp>
      <p:sp>
        <p:nvSpPr>
          <p:cNvPr id="457" name="スライド番号"/>
          <p:cNvSpPr txBox="1">
            <a:spLocks noGrp="1"/>
          </p:cNvSpPr>
          <p:nvPr>
            <p:ph type="sldNum" sz="quarter" idx="2"/>
          </p:nvPr>
        </p:nvSpPr>
        <p:spPr>
          <a:xfrm>
            <a:off x="11558472" y="6692584"/>
            <a:ext cx="127001" cy="127001"/>
          </a:xfrm>
          <a:prstGeom prst="rect">
            <a:avLst/>
          </a:prstGeom>
        </p:spPr>
        <p:txBody>
          <a:bodyPr lIns="0" tIns="0" rIns="0" bIns="0"/>
          <a:lstStyle>
            <a:lvl1pPr>
              <a:lnSpc>
                <a:spcPct val="100000"/>
              </a:lnSpc>
              <a:defRPr sz="800">
                <a:solidFill>
                  <a:srgbClr val="262626"/>
                </a:solidFill>
                <a:latin typeface="+mn-lt"/>
                <a:ea typeface="+mn-ea"/>
                <a:cs typeface="+mn-cs"/>
                <a:sym typeface="Helvetica"/>
              </a:defRPr>
            </a:lvl1pPr>
          </a:lstStyle>
          <a:p>
            <a:fld id="{86CB4B4D-7CA3-9044-876B-883B54F8677D}" type="slidenum">
              <a:t>‹#›</a:t>
            </a:fld>
            <a:endParaRPr dirty="0"/>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1_ユーザー設定レイアウト">
    <p:spTree>
      <p:nvGrpSpPr>
        <p:cNvPr id="1" name=""/>
        <p:cNvGrpSpPr/>
        <p:nvPr/>
      </p:nvGrpSpPr>
      <p:grpSpPr>
        <a:xfrm>
          <a:off x="0" y="0"/>
          <a:ext cx="0" cy="0"/>
          <a:chOff x="0" y="0"/>
          <a:chExt cx="0" cy="0"/>
        </a:xfrm>
      </p:grpSpPr>
      <p:sp>
        <p:nvSpPr>
          <p:cNvPr id="475" name="直線コネクタ 10"/>
          <p:cNvSpPr/>
          <p:nvPr/>
        </p:nvSpPr>
        <p:spPr>
          <a:xfrm>
            <a:off x="353290" y="660509"/>
            <a:ext cx="11506615" cy="1"/>
          </a:xfrm>
          <a:prstGeom prst="line">
            <a:avLst/>
          </a:prstGeom>
          <a:ln w="25400">
            <a:solidFill>
              <a:srgbClr val="D2D7DA"/>
            </a:solidFill>
            <a:miter/>
          </a:ln>
        </p:spPr>
        <p:txBody>
          <a:bodyPr lIns="45719" rIns="45719"/>
          <a:lstStyle/>
          <a:p>
            <a:endParaRPr dirty="0"/>
          </a:p>
        </p:txBody>
      </p:sp>
      <p:pic>
        <p:nvPicPr>
          <p:cNvPr id="476"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77"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78" name="本文レベル1…"/>
          <p:cNvSpPr txBox="1">
            <a:spLocks noGrp="1"/>
          </p:cNvSpPr>
          <p:nvPr>
            <p:ph type="body" idx="1"/>
          </p:nvPr>
        </p:nvSpPr>
        <p:spPr>
          <a:xfrm>
            <a:off x="838200" y="1825625"/>
            <a:ext cx="10515601"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479" name="スライド番号"/>
          <p:cNvSpPr txBox="1">
            <a:spLocks noGrp="1"/>
          </p:cNvSpPr>
          <p:nvPr>
            <p:ph type="sldNum" sz="quarter" idx="2"/>
          </p:nvPr>
        </p:nvSpPr>
        <p:spPr>
          <a:xfrm>
            <a:off x="11639709" y="6537859"/>
            <a:ext cx="217151" cy="218441"/>
          </a:xfrm>
          <a:prstGeom prst="rect">
            <a:avLst/>
          </a:prstGeom>
        </p:spPr>
        <p:txBody>
          <a:bodyPr anchor="t"/>
          <a:lstStyle>
            <a:lvl1pPr algn="l">
              <a:lnSpc>
                <a:spcPct val="100000"/>
              </a:lnSpc>
              <a:defRPr sz="800">
                <a:solidFill>
                  <a:srgbClr val="000000"/>
                </a:solidFill>
              </a:defRPr>
            </a:lvl1pPr>
          </a:lstStyle>
          <a:p>
            <a:fld id="{86CB4B4D-7CA3-9044-876B-883B54F8677D}" type="slidenum">
              <a:t>‹#›</a:t>
            </a:fld>
            <a:endParaRPr dirty="0"/>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標準スライド">
    <p:spTree>
      <p:nvGrpSpPr>
        <p:cNvPr id="1" name=""/>
        <p:cNvGrpSpPr/>
        <p:nvPr/>
      </p:nvGrpSpPr>
      <p:grpSpPr>
        <a:xfrm>
          <a:off x="0" y="0"/>
          <a:ext cx="0" cy="0"/>
          <a:chOff x="0" y="0"/>
          <a:chExt cx="0" cy="0"/>
        </a:xfrm>
      </p:grpSpPr>
      <p:sp>
        <p:nvSpPr>
          <p:cNvPr id="486" name="直線コネクタ 10"/>
          <p:cNvSpPr/>
          <p:nvPr/>
        </p:nvSpPr>
        <p:spPr>
          <a:xfrm>
            <a:off x="353290" y="660509"/>
            <a:ext cx="11506615" cy="1"/>
          </a:xfrm>
          <a:prstGeom prst="line">
            <a:avLst/>
          </a:prstGeom>
          <a:ln w="25400">
            <a:solidFill>
              <a:srgbClr val="D2D7DA"/>
            </a:solidFill>
            <a:miter/>
          </a:ln>
        </p:spPr>
        <p:txBody>
          <a:bodyPr lIns="45719" rIns="45719"/>
          <a:lstStyle/>
          <a:p>
            <a:endParaRPr dirty="0"/>
          </a:p>
        </p:txBody>
      </p:sp>
      <p:pic>
        <p:nvPicPr>
          <p:cNvPr id="487"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488"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489" name="タイトルテキスト"/>
          <p:cNvSpPr txBox="1">
            <a:spLocks noGrp="1"/>
          </p:cNvSpPr>
          <p:nvPr>
            <p:ph type="title"/>
          </p:nvPr>
        </p:nvSpPr>
        <p:spPr>
          <a:xfrm>
            <a:off x="246736" y="235781"/>
            <a:ext cx="11699083" cy="559000"/>
          </a:xfrm>
          <a:prstGeom prst="rect">
            <a:avLst/>
          </a:prstGeom>
        </p:spPr>
        <p:txBody>
          <a:bodyPr anchor="t"/>
          <a:lstStyle>
            <a:lvl1pPr>
              <a:defRPr sz="2300" b="1">
                <a:latin typeface="Meiryo UI"/>
                <a:ea typeface="Meiryo UI"/>
                <a:cs typeface="Meiryo UI"/>
                <a:sym typeface="Meiryo UI"/>
              </a:defRPr>
            </a:lvl1pPr>
          </a:lstStyle>
          <a:p>
            <a:r>
              <a:t>タイトルテキスト</a:t>
            </a:r>
          </a:p>
        </p:txBody>
      </p:sp>
      <p:sp>
        <p:nvSpPr>
          <p:cNvPr id="490" name="本文レベル1…"/>
          <p:cNvSpPr txBox="1">
            <a:spLocks noGrp="1"/>
          </p:cNvSpPr>
          <p:nvPr>
            <p:ph type="body" sz="quarter" idx="1" hasCustomPrompt="1"/>
          </p:nvPr>
        </p:nvSpPr>
        <p:spPr>
          <a:xfrm>
            <a:off x="247130" y="6309321"/>
            <a:ext cx="11565197" cy="204159"/>
          </a:xfrm>
          <a:prstGeom prst="rect">
            <a:avLst/>
          </a:prstGeom>
        </p:spPr>
        <p:txBody>
          <a:bodyPr lIns="0" tIns="0" rIns="0" bIns="0"/>
          <a:lstStyle>
            <a:lvl1pPr marL="0" indent="0">
              <a:spcBef>
                <a:spcPts val="0"/>
              </a:spcBef>
              <a:buSzTx/>
              <a:buFontTx/>
              <a:buNone/>
              <a:defRPr sz="1000">
                <a:latin typeface="Meiryo UI"/>
                <a:ea typeface="Meiryo UI"/>
                <a:cs typeface="Meiryo UI"/>
                <a:sym typeface="Meiryo UI"/>
              </a:defRPr>
            </a:lvl1pPr>
            <a:lvl2pPr marL="552450" indent="-95250">
              <a:spcBef>
                <a:spcPts val="0"/>
              </a:spcBef>
              <a:buFontTx/>
              <a:defRPr sz="1000">
                <a:latin typeface="Meiryo UI"/>
                <a:ea typeface="Meiryo UI"/>
                <a:cs typeface="Meiryo UI"/>
                <a:sym typeface="Meiryo UI"/>
              </a:defRPr>
            </a:lvl2pPr>
            <a:lvl3pPr marL="1028700" indent="-114300">
              <a:spcBef>
                <a:spcPts val="0"/>
              </a:spcBef>
              <a:buFontTx/>
              <a:defRPr sz="1000">
                <a:latin typeface="Meiryo UI"/>
                <a:ea typeface="Meiryo UI"/>
                <a:cs typeface="Meiryo UI"/>
                <a:sym typeface="Meiryo UI"/>
              </a:defRPr>
            </a:lvl3pPr>
            <a:lvl4pPr marL="1498600" indent="-127000">
              <a:spcBef>
                <a:spcPts val="0"/>
              </a:spcBef>
              <a:buFontTx/>
              <a:defRPr sz="1000">
                <a:latin typeface="Meiryo UI"/>
                <a:ea typeface="Meiryo UI"/>
                <a:cs typeface="Meiryo UI"/>
                <a:sym typeface="Meiryo UI"/>
              </a:defRPr>
            </a:lvl4pPr>
            <a:lvl5pPr marL="1955800" indent="-127000">
              <a:spcBef>
                <a:spcPts val="0"/>
              </a:spcBef>
              <a:buFontTx/>
              <a:defRPr sz="1000">
                <a:latin typeface="Meiryo UI"/>
                <a:ea typeface="Meiryo UI"/>
                <a:cs typeface="Meiryo UI"/>
                <a:sym typeface="Meiryo UI"/>
              </a:defRPr>
            </a:lvl5pPr>
          </a:lstStyle>
          <a:p>
            <a:r>
              <a:t>（資料）●●</a:t>
            </a:r>
          </a:p>
          <a:p>
            <a:pPr lvl="1"/>
            <a:endParaRPr/>
          </a:p>
          <a:p>
            <a:pPr lvl="2"/>
            <a:endParaRPr/>
          </a:p>
          <a:p>
            <a:pPr lvl="3"/>
            <a:endParaRPr/>
          </a:p>
          <a:p>
            <a:pPr lvl="4"/>
            <a:endParaRPr/>
          </a:p>
        </p:txBody>
      </p:sp>
      <p:sp>
        <p:nvSpPr>
          <p:cNvPr id="491" name="テキスト プレースホルダー 9"/>
          <p:cNvSpPr>
            <a:spLocks noGrp="1"/>
          </p:cNvSpPr>
          <p:nvPr>
            <p:ph type="body" sz="quarter" idx="21" hasCustomPrompt="1"/>
          </p:nvPr>
        </p:nvSpPr>
        <p:spPr>
          <a:xfrm>
            <a:off x="247134" y="3104969"/>
            <a:ext cx="1816205" cy="389082"/>
          </a:xfrm>
          <a:prstGeom prst="rect">
            <a:avLst/>
          </a:prstGeom>
        </p:spPr>
        <p:txBody>
          <a:bodyPr lIns="0" tIns="0" rIns="0" bIns="0"/>
          <a:lstStyle>
            <a:lvl1pPr marL="0" indent="0">
              <a:spcBef>
                <a:spcPts val="0"/>
              </a:spcBef>
              <a:buSzTx/>
              <a:buFontTx/>
              <a:buNone/>
              <a:defRPr sz="1900">
                <a:latin typeface="Meiryo UI"/>
                <a:ea typeface="Meiryo UI"/>
                <a:cs typeface="Meiryo UI"/>
                <a:sym typeface="Meiryo UI"/>
              </a:defRPr>
            </a:lvl1pPr>
          </a:lstStyle>
          <a:p>
            <a:r>
              <a:t>説明文（20pt）</a:t>
            </a:r>
          </a:p>
        </p:txBody>
      </p:sp>
      <p:sp>
        <p:nvSpPr>
          <p:cNvPr id="492" name="テキスト プレースホルダー 9"/>
          <p:cNvSpPr>
            <a:spLocks noGrp="1"/>
          </p:cNvSpPr>
          <p:nvPr>
            <p:ph type="body" sz="quarter" idx="22" hasCustomPrompt="1"/>
          </p:nvPr>
        </p:nvSpPr>
        <p:spPr>
          <a:xfrm>
            <a:off x="246736" y="3769295"/>
            <a:ext cx="1274390" cy="272255"/>
          </a:xfrm>
          <a:prstGeom prst="rect">
            <a:avLst/>
          </a:prstGeom>
        </p:spPr>
        <p:txBody>
          <a:bodyPr lIns="0" tIns="0" rIns="0" bIns="0"/>
          <a:lstStyle>
            <a:lvl1pPr marL="0" indent="0">
              <a:spcBef>
                <a:spcPts val="0"/>
              </a:spcBef>
              <a:buSzTx/>
              <a:buFontTx/>
              <a:buNone/>
              <a:defRPr sz="1300">
                <a:latin typeface="Meiryo UI"/>
                <a:ea typeface="Meiryo UI"/>
                <a:cs typeface="Meiryo UI"/>
                <a:sym typeface="Meiryo UI"/>
              </a:defRPr>
            </a:lvl1pPr>
          </a:lstStyle>
          <a:p>
            <a:r>
              <a:t>説明文（14pt）</a:t>
            </a:r>
          </a:p>
        </p:txBody>
      </p:sp>
      <p:sp>
        <p:nvSpPr>
          <p:cNvPr id="493" name="テキスト プレースホルダー 9"/>
          <p:cNvSpPr>
            <a:spLocks noGrp="1"/>
          </p:cNvSpPr>
          <p:nvPr>
            <p:ph type="body" sz="quarter" idx="23" hasCustomPrompt="1"/>
          </p:nvPr>
        </p:nvSpPr>
        <p:spPr>
          <a:xfrm>
            <a:off x="246735" y="4365104"/>
            <a:ext cx="1078821" cy="204159"/>
          </a:xfrm>
          <a:prstGeom prst="rect">
            <a:avLst/>
          </a:prstGeom>
        </p:spPr>
        <p:txBody>
          <a:bodyPr lIns="0" tIns="0" rIns="0" bIns="0"/>
          <a:lstStyle>
            <a:lvl1pPr marL="0" indent="0">
              <a:spcBef>
                <a:spcPts val="0"/>
              </a:spcBef>
              <a:buSzTx/>
              <a:buFontTx/>
              <a:buNone/>
              <a:defRPr sz="1000">
                <a:latin typeface="Meiryo UI"/>
                <a:ea typeface="Meiryo UI"/>
                <a:cs typeface="Meiryo UI"/>
                <a:sym typeface="Meiryo UI"/>
              </a:defRPr>
            </a:lvl1pPr>
          </a:lstStyle>
          <a:p>
            <a:r>
              <a:t>説明文（10.5pt）</a:t>
            </a:r>
          </a:p>
        </p:txBody>
      </p:sp>
      <p:sp>
        <p:nvSpPr>
          <p:cNvPr id="494" name="テキスト プレースホルダー 11"/>
          <p:cNvSpPr>
            <a:spLocks noGrp="1"/>
          </p:cNvSpPr>
          <p:nvPr>
            <p:ph type="body" sz="quarter" idx="24"/>
          </p:nvPr>
        </p:nvSpPr>
        <p:spPr>
          <a:xfrm>
            <a:off x="246187" y="764705"/>
            <a:ext cx="11699631" cy="607191"/>
          </a:xfrm>
          <a:prstGeom prst="rect">
            <a:avLst/>
          </a:prstGeom>
          <a:solidFill>
            <a:srgbClr val="99D6EC"/>
          </a:solidFill>
        </p:spPr>
        <p:txBody>
          <a:bodyPr lIns="107999" tIns="107999" rIns="107999" bIns="107999"/>
          <a:lstStyle/>
          <a:p>
            <a:pPr marL="251786" indent="-251786">
              <a:spcBef>
                <a:spcPts val="500"/>
              </a:spcBef>
              <a:buClr>
                <a:srgbClr val="002060"/>
              </a:buClr>
              <a:buFontTx/>
              <a:buChar char="●"/>
              <a:defRPr sz="1900">
                <a:latin typeface="Meiryo UI"/>
                <a:ea typeface="Meiryo UI"/>
                <a:cs typeface="Meiryo UI"/>
                <a:sym typeface="Meiryo UI"/>
              </a:defRPr>
            </a:pPr>
            <a:endParaRPr/>
          </a:p>
        </p:txBody>
      </p:sp>
      <p:sp>
        <p:nvSpPr>
          <p:cNvPr id="495" name="スライド番号"/>
          <p:cNvSpPr txBox="1">
            <a:spLocks noGrp="1"/>
          </p:cNvSpPr>
          <p:nvPr>
            <p:ph type="sldNum" sz="quarter" idx="2"/>
          </p:nvPr>
        </p:nvSpPr>
        <p:spPr>
          <a:xfrm>
            <a:off x="0" y="0"/>
            <a:ext cx="358413" cy="370840"/>
          </a:xfrm>
          <a:prstGeom prst="rect">
            <a:avLst/>
          </a:prstGeom>
        </p:spPr>
        <p:txBody>
          <a:bodyPr anchor="t"/>
          <a:lstStyle>
            <a:lvl1pPr algn="l">
              <a:lnSpc>
                <a:spcPct val="100000"/>
              </a:lnSpc>
              <a:defRPr sz="1800">
                <a:solidFill>
                  <a:srgbClr val="000000"/>
                </a:solidFill>
              </a:defRPr>
            </a:lvl1pPr>
          </a:lstStyle>
          <a:p>
            <a:fld id="{86CB4B4D-7CA3-9044-876B-883B54F8677D}" type="slidenum">
              <a:t>‹#›</a:t>
            </a:fld>
            <a:endParaRPr dirty="0"/>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4_白紙">
    <p:spTree>
      <p:nvGrpSpPr>
        <p:cNvPr id="1" name=""/>
        <p:cNvGrpSpPr/>
        <p:nvPr/>
      </p:nvGrpSpPr>
      <p:grpSpPr>
        <a:xfrm>
          <a:off x="0" y="0"/>
          <a:ext cx="0" cy="0"/>
          <a:chOff x="0" y="0"/>
          <a:chExt cx="0" cy="0"/>
        </a:xfrm>
      </p:grpSpPr>
      <p:sp>
        <p:nvSpPr>
          <p:cNvPr id="515" name="直線コネクタ 10"/>
          <p:cNvSpPr/>
          <p:nvPr/>
        </p:nvSpPr>
        <p:spPr>
          <a:xfrm>
            <a:off x="353290" y="660509"/>
            <a:ext cx="11506615" cy="1"/>
          </a:xfrm>
          <a:prstGeom prst="line">
            <a:avLst/>
          </a:prstGeom>
          <a:ln w="25400">
            <a:solidFill>
              <a:srgbClr val="D2D7DA"/>
            </a:solidFill>
            <a:miter/>
          </a:ln>
        </p:spPr>
        <p:txBody>
          <a:bodyPr lIns="45719" rIns="45719"/>
          <a:lstStyle/>
          <a:p>
            <a:endParaRPr dirty="0"/>
          </a:p>
        </p:txBody>
      </p:sp>
      <p:pic>
        <p:nvPicPr>
          <p:cNvPr id="516"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517"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518" name="タイトルテキスト"/>
          <p:cNvSpPr txBox="1">
            <a:spLocks noGrp="1"/>
          </p:cNvSpPr>
          <p:nvPr>
            <p:ph type="title"/>
          </p:nvPr>
        </p:nvSpPr>
        <p:spPr>
          <a:xfrm>
            <a:off x="0" y="0"/>
            <a:ext cx="1271" cy="1271"/>
          </a:xfrm>
          <a:prstGeom prst="rect">
            <a:avLst/>
          </a:prstGeom>
        </p:spPr>
        <p:txBody>
          <a:bodyPr anchor="t"/>
          <a:lstStyle/>
          <a:p>
            <a:r>
              <a:t>タイトルテキスト</a:t>
            </a:r>
          </a:p>
        </p:txBody>
      </p:sp>
      <p:sp>
        <p:nvSpPr>
          <p:cNvPr id="519" name="スライド番号"/>
          <p:cNvSpPr txBox="1">
            <a:spLocks noGrp="1"/>
          </p:cNvSpPr>
          <p:nvPr>
            <p:ph type="sldNum" sz="quarter" idx="2"/>
          </p:nvPr>
        </p:nvSpPr>
        <p:spPr>
          <a:xfrm>
            <a:off x="11558473" y="6692584"/>
            <a:ext cx="127001" cy="127001"/>
          </a:xfrm>
          <a:prstGeom prst="rect">
            <a:avLst/>
          </a:prstGeom>
        </p:spPr>
        <p:txBody>
          <a:bodyPr lIns="0" tIns="0" rIns="0" bIns="0"/>
          <a:lstStyle>
            <a:lvl1pPr>
              <a:lnSpc>
                <a:spcPct val="100000"/>
              </a:lnSpc>
              <a:defRPr sz="800">
                <a:solidFill>
                  <a:srgbClr val="262626"/>
                </a:solidFill>
                <a:latin typeface="+mn-lt"/>
                <a:ea typeface="+mn-ea"/>
                <a:cs typeface="+mn-cs"/>
                <a:sym typeface="Helvetica"/>
              </a:defRPr>
            </a:lvl1pPr>
          </a:lstStyle>
          <a:p>
            <a:fld id="{86CB4B4D-7CA3-9044-876B-883B54F8677D}" type="slidenum">
              <a:t>‹#›</a:t>
            </a:fld>
            <a:endParaRPr dirty="0"/>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標準デザイン">
    <p:spTree>
      <p:nvGrpSpPr>
        <p:cNvPr id="1" name=""/>
        <p:cNvGrpSpPr/>
        <p:nvPr/>
      </p:nvGrpSpPr>
      <p:grpSpPr>
        <a:xfrm>
          <a:off x="0" y="0"/>
          <a:ext cx="0" cy="0"/>
          <a:chOff x="0" y="0"/>
          <a:chExt cx="0" cy="0"/>
        </a:xfrm>
      </p:grpSpPr>
      <p:sp>
        <p:nvSpPr>
          <p:cNvPr id="526" name="直線コネクタ 10"/>
          <p:cNvSpPr/>
          <p:nvPr/>
        </p:nvSpPr>
        <p:spPr>
          <a:xfrm>
            <a:off x="353290" y="660509"/>
            <a:ext cx="11506615" cy="1"/>
          </a:xfrm>
          <a:prstGeom prst="line">
            <a:avLst/>
          </a:prstGeom>
          <a:ln w="25400">
            <a:solidFill>
              <a:srgbClr val="D2D7DA"/>
            </a:solidFill>
            <a:miter/>
          </a:ln>
        </p:spPr>
        <p:txBody>
          <a:bodyPr lIns="45719" rIns="45719"/>
          <a:lstStyle/>
          <a:p>
            <a:endParaRPr dirty="0"/>
          </a:p>
        </p:txBody>
      </p:sp>
      <p:pic>
        <p:nvPicPr>
          <p:cNvPr id="527" name="図 8" descr="図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995" y="5922109"/>
            <a:ext cx="630008" cy="799367"/>
          </a:xfrm>
          <a:prstGeom prst="rect">
            <a:avLst/>
          </a:prstGeom>
          <a:ln w="12700">
            <a:miter lim="400000"/>
          </a:ln>
        </p:spPr>
      </p:pic>
      <p:pic>
        <p:nvPicPr>
          <p:cNvPr id="528" name="図 3" descr="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7160" y="69756"/>
            <a:ext cx="1643099" cy="525438"/>
          </a:xfrm>
          <a:prstGeom prst="rect">
            <a:avLst/>
          </a:prstGeom>
          <a:ln w="12700">
            <a:miter lim="400000"/>
          </a:ln>
        </p:spPr>
      </p:pic>
      <p:sp>
        <p:nvSpPr>
          <p:cNvPr id="529" name="タイトルテキスト"/>
          <p:cNvSpPr txBox="1">
            <a:spLocks noGrp="1"/>
          </p:cNvSpPr>
          <p:nvPr>
            <p:ph type="title"/>
          </p:nvPr>
        </p:nvSpPr>
        <p:spPr>
          <a:xfrm>
            <a:off x="607220" y="91531"/>
            <a:ext cx="10977563" cy="473730"/>
          </a:xfrm>
          <a:prstGeom prst="rect">
            <a:avLst/>
          </a:prstGeom>
        </p:spPr>
        <p:txBody>
          <a:bodyPr anchor="t"/>
          <a:lstStyle>
            <a:lvl1pPr marR="32331" indent="3552" defTabSz="511497"/>
          </a:lstStyle>
          <a:p>
            <a:r>
              <a:t>タイトルテキスト</a:t>
            </a:r>
          </a:p>
        </p:txBody>
      </p:sp>
      <p:sp>
        <p:nvSpPr>
          <p:cNvPr id="530" name="本文レベル1…"/>
          <p:cNvSpPr txBox="1">
            <a:spLocks noGrp="1"/>
          </p:cNvSpPr>
          <p:nvPr>
            <p:ph type="body" sz="quarter" idx="1"/>
          </p:nvPr>
        </p:nvSpPr>
        <p:spPr>
          <a:xfrm>
            <a:off x="495496" y="2856177"/>
            <a:ext cx="11201008" cy="1241891"/>
          </a:xfrm>
          <a:prstGeom prst="rect">
            <a:avLst/>
          </a:prstGeom>
        </p:spPr>
        <p:txBody>
          <a:bodyPr/>
          <a:lstStyle>
            <a:lvl1pPr marL="107004" marR="32331" defTabSz="511497">
              <a:spcBef>
                <a:spcPts val="600"/>
              </a:spcBef>
              <a:buClr>
                <a:srgbClr val="000000"/>
              </a:buClr>
            </a:lvl1pPr>
            <a:lvl2pPr marL="242787" marR="32331" defTabSz="511497">
              <a:spcBef>
                <a:spcPts val="600"/>
              </a:spcBef>
              <a:buClr>
                <a:srgbClr val="000000"/>
              </a:buClr>
            </a:lvl2pPr>
            <a:lvl3pPr marL="408018" marR="32331" indent="-320040" defTabSz="511497">
              <a:spcBef>
                <a:spcPts val="600"/>
              </a:spcBef>
              <a:buClr>
                <a:srgbClr val="000000"/>
              </a:buClr>
            </a:lvl3pPr>
            <a:lvl4pPr marL="571453" marR="32331" defTabSz="511497">
              <a:spcBef>
                <a:spcPts val="600"/>
              </a:spcBef>
              <a:buClr>
                <a:srgbClr val="000000"/>
              </a:buClr>
            </a:lvl4pPr>
            <a:lvl5pPr marL="699329" marR="32331" defTabSz="511497">
              <a:spcBef>
                <a:spcPts val="600"/>
              </a:spcBef>
              <a:buClr>
                <a:srgbClr val="000000"/>
              </a:buClr>
            </a:lvl5pPr>
          </a:lstStyle>
          <a:p>
            <a:r>
              <a:t>本文レベル1</a:t>
            </a:r>
          </a:p>
          <a:p>
            <a:pPr lvl="1"/>
            <a:r>
              <a:t>本文レベル2</a:t>
            </a:r>
          </a:p>
          <a:p>
            <a:pPr lvl="2"/>
            <a:r>
              <a:t>本文レベル3</a:t>
            </a:r>
          </a:p>
          <a:p>
            <a:pPr lvl="3"/>
            <a:r>
              <a:t>本文レベル4</a:t>
            </a:r>
          </a:p>
          <a:p>
            <a:pPr lvl="4"/>
            <a:r>
              <a:t>本文レベル5</a:t>
            </a:r>
          </a:p>
        </p:txBody>
      </p:sp>
      <p:sp>
        <p:nvSpPr>
          <p:cNvPr id="531" name="スライド番号"/>
          <p:cNvSpPr txBox="1">
            <a:spLocks noGrp="1"/>
          </p:cNvSpPr>
          <p:nvPr>
            <p:ph type="sldNum" sz="quarter" idx="2"/>
          </p:nvPr>
        </p:nvSpPr>
        <p:spPr>
          <a:xfrm>
            <a:off x="10013029" y="6245200"/>
            <a:ext cx="358413" cy="370841"/>
          </a:xfrm>
          <a:prstGeom prst="rect">
            <a:avLst/>
          </a:prstGeom>
        </p:spPr>
        <p:txBody>
          <a:bodyPr anchor="t"/>
          <a:lstStyle>
            <a:lvl1pPr algn="l" defTabSz="326791">
              <a:lnSpc>
                <a:spcPct val="100000"/>
              </a:lnSpc>
              <a:defRPr sz="1800">
                <a:solidFill>
                  <a:srgbClr val="000000"/>
                </a:solidFill>
              </a:defRPr>
            </a:lvl1p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1_タイトル付きの コンテンツ">
    <p:spTree>
      <p:nvGrpSpPr>
        <p:cNvPr id="1" name=""/>
        <p:cNvGrpSpPr/>
        <p:nvPr/>
      </p:nvGrpSpPr>
      <p:grpSpPr>
        <a:xfrm>
          <a:off x="0" y="0"/>
          <a:ext cx="0" cy="0"/>
          <a:chOff x="0" y="0"/>
          <a:chExt cx="0" cy="0"/>
        </a:xfrm>
      </p:grpSpPr>
      <p:pic>
        <p:nvPicPr>
          <p:cNvPr id="157" name="図 6" descr="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58"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159" name="本文レベル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本文レベル1</a:t>
            </a:r>
          </a:p>
          <a:p>
            <a:pPr lvl="1"/>
            <a:r>
              <a:t>本文レベル2</a:t>
            </a:r>
          </a:p>
          <a:p>
            <a:pPr lvl="2"/>
            <a:r>
              <a:t>本文レベル3</a:t>
            </a:r>
          </a:p>
          <a:p>
            <a:pPr lvl="3"/>
            <a:r>
              <a:t>本文レベル4</a:t>
            </a:r>
          </a:p>
          <a:p>
            <a:pPr lvl="4"/>
            <a:r>
              <a:t>本文レベル5</a:t>
            </a:r>
          </a:p>
        </p:txBody>
      </p:sp>
      <p:sp>
        <p:nvSpPr>
          <p:cNvPr id="160" name="テキスト プレースホルダー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161"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セクション見出し">
    <p:spTree>
      <p:nvGrpSpPr>
        <p:cNvPr id="1" name=""/>
        <p:cNvGrpSpPr/>
        <p:nvPr/>
      </p:nvGrpSpPr>
      <p:grpSpPr>
        <a:xfrm>
          <a:off x="0" y="0"/>
          <a:ext cx="0" cy="0"/>
          <a:chOff x="0" y="0"/>
          <a:chExt cx="0" cy="0"/>
        </a:xfrm>
      </p:grpSpPr>
      <p:grpSp>
        <p:nvGrpSpPr>
          <p:cNvPr id="564" name="四角形: 角を丸くする 21"/>
          <p:cNvGrpSpPr/>
          <p:nvPr/>
        </p:nvGrpSpPr>
        <p:grpSpPr>
          <a:xfrm>
            <a:off x="10489456" y="126589"/>
            <a:ext cx="1567589" cy="365126"/>
            <a:chOff x="0" y="0"/>
            <a:chExt cx="1567587" cy="365125"/>
          </a:xfrm>
        </p:grpSpPr>
        <p:sp>
          <p:nvSpPr>
            <p:cNvPr id="562"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dirty="0"/>
            </a:p>
          </p:txBody>
        </p:sp>
        <p:sp>
          <p:nvSpPr>
            <p:cNvPr id="563"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rPr dirty="0" err="1"/>
                <a:t>関係者のみ閲覧可</a:t>
              </a:r>
              <a:endParaRPr dirty="0"/>
            </a:p>
          </p:txBody>
        </p:sp>
      </p:grpSp>
      <p:sp>
        <p:nvSpPr>
          <p:cNvPr id="565" name="タイトルテキスト"/>
          <p:cNvSpPr txBox="1">
            <a:spLocks noGrp="1"/>
          </p:cNvSpPr>
          <p:nvPr>
            <p:ph type="title"/>
          </p:nvPr>
        </p:nvSpPr>
        <p:spPr>
          <a:xfrm>
            <a:off x="831850" y="1709738"/>
            <a:ext cx="10515600" cy="2852737"/>
          </a:xfrm>
          <a:prstGeom prst="rect">
            <a:avLst/>
          </a:prstGeom>
        </p:spPr>
        <p:txBody>
          <a:bodyPr anchor="b"/>
          <a:lstStyle>
            <a:lvl1pPr>
              <a:defRPr sz="6000"/>
            </a:lvl1pPr>
          </a:lstStyle>
          <a:p>
            <a:r>
              <a:t>タイトルテキスト</a:t>
            </a:r>
          </a:p>
        </p:txBody>
      </p:sp>
      <p:sp>
        <p:nvSpPr>
          <p:cNvPr id="566" name="本文レベル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本文レベル1</a:t>
            </a:r>
          </a:p>
          <a:p>
            <a:pPr lvl="1"/>
            <a:r>
              <a:t>本文レベル2</a:t>
            </a:r>
          </a:p>
          <a:p>
            <a:pPr lvl="2"/>
            <a:r>
              <a:t>本文レベル3</a:t>
            </a:r>
          </a:p>
          <a:p>
            <a:pPr lvl="3"/>
            <a:r>
              <a:t>本文レベル4</a:t>
            </a:r>
          </a:p>
          <a:p>
            <a:pPr lvl="4"/>
            <a:r>
              <a:t>本文レベル5</a:t>
            </a:r>
          </a:p>
        </p:txBody>
      </p:sp>
      <p:sp>
        <p:nvSpPr>
          <p:cNvPr id="567"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2 つのコンテンツ">
    <p:spTree>
      <p:nvGrpSpPr>
        <p:cNvPr id="1" name=""/>
        <p:cNvGrpSpPr/>
        <p:nvPr/>
      </p:nvGrpSpPr>
      <p:grpSpPr>
        <a:xfrm>
          <a:off x="0" y="0"/>
          <a:ext cx="0" cy="0"/>
          <a:chOff x="0" y="0"/>
          <a:chExt cx="0" cy="0"/>
        </a:xfrm>
      </p:grpSpPr>
      <p:grpSp>
        <p:nvGrpSpPr>
          <p:cNvPr id="576" name="四角形: 角を丸くする 21"/>
          <p:cNvGrpSpPr/>
          <p:nvPr/>
        </p:nvGrpSpPr>
        <p:grpSpPr>
          <a:xfrm>
            <a:off x="10489456" y="126589"/>
            <a:ext cx="1567589" cy="365126"/>
            <a:chOff x="0" y="0"/>
            <a:chExt cx="1567587" cy="365125"/>
          </a:xfrm>
        </p:grpSpPr>
        <p:sp>
          <p:nvSpPr>
            <p:cNvPr id="574"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dirty="0"/>
            </a:p>
          </p:txBody>
        </p:sp>
        <p:sp>
          <p:nvSpPr>
            <p:cNvPr id="575"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rPr dirty="0" err="1"/>
                <a:t>関係者のみ閲覧可</a:t>
              </a:r>
              <a:endParaRPr dirty="0"/>
            </a:p>
          </p:txBody>
        </p:sp>
      </p:grpSp>
      <p:sp>
        <p:nvSpPr>
          <p:cNvPr id="577" name="タイトルテキスト"/>
          <p:cNvSpPr txBox="1">
            <a:spLocks noGrp="1"/>
          </p:cNvSpPr>
          <p:nvPr>
            <p:ph type="title"/>
          </p:nvPr>
        </p:nvSpPr>
        <p:spPr>
          <a:prstGeom prst="rect">
            <a:avLst/>
          </a:prstGeom>
        </p:spPr>
        <p:txBody>
          <a:bodyPr/>
          <a:lstStyle/>
          <a:p>
            <a:r>
              <a:t>タイトルテキスト</a:t>
            </a:r>
          </a:p>
        </p:txBody>
      </p:sp>
      <p:sp>
        <p:nvSpPr>
          <p:cNvPr id="578" name="本文レベル1…"/>
          <p:cNvSpPr txBox="1">
            <a:spLocks noGrp="1"/>
          </p:cNvSpPr>
          <p:nvPr>
            <p:ph type="body" sz="half" idx="1"/>
          </p:nvPr>
        </p:nvSpPr>
        <p:spPr>
          <a:xfrm>
            <a:off x="838200" y="1825625"/>
            <a:ext cx="5181600" cy="4351338"/>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579"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比較">
    <p:spTree>
      <p:nvGrpSpPr>
        <p:cNvPr id="1" name=""/>
        <p:cNvGrpSpPr/>
        <p:nvPr/>
      </p:nvGrpSpPr>
      <p:grpSpPr>
        <a:xfrm>
          <a:off x="0" y="0"/>
          <a:ext cx="0" cy="0"/>
          <a:chOff x="0" y="0"/>
          <a:chExt cx="0" cy="0"/>
        </a:xfrm>
      </p:grpSpPr>
      <p:grpSp>
        <p:nvGrpSpPr>
          <p:cNvPr id="588" name="四角形: 角を丸くする 21"/>
          <p:cNvGrpSpPr/>
          <p:nvPr/>
        </p:nvGrpSpPr>
        <p:grpSpPr>
          <a:xfrm>
            <a:off x="10489456" y="126589"/>
            <a:ext cx="1567589" cy="365126"/>
            <a:chOff x="0" y="0"/>
            <a:chExt cx="1567587" cy="365125"/>
          </a:xfrm>
        </p:grpSpPr>
        <p:sp>
          <p:nvSpPr>
            <p:cNvPr id="586"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dirty="0"/>
            </a:p>
          </p:txBody>
        </p:sp>
        <p:sp>
          <p:nvSpPr>
            <p:cNvPr id="587"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rPr dirty="0" err="1"/>
                <a:t>関係者のみ閲覧可</a:t>
              </a:r>
              <a:endParaRPr dirty="0"/>
            </a:p>
          </p:txBody>
        </p:sp>
      </p:grpSp>
      <p:sp>
        <p:nvSpPr>
          <p:cNvPr id="589" name="タイトルテキスト"/>
          <p:cNvSpPr txBox="1">
            <a:spLocks noGrp="1"/>
          </p:cNvSpPr>
          <p:nvPr>
            <p:ph type="title"/>
          </p:nvPr>
        </p:nvSpPr>
        <p:spPr>
          <a:xfrm>
            <a:off x="839787" y="365125"/>
            <a:ext cx="10515601" cy="1325563"/>
          </a:xfrm>
          <a:prstGeom prst="rect">
            <a:avLst/>
          </a:prstGeom>
        </p:spPr>
        <p:txBody>
          <a:bodyPr/>
          <a:lstStyle/>
          <a:p>
            <a:r>
              <a:t>タイトルテキスト</a:t>
            </a:r>
          </a:p>
        </p:txBody>
      </p:sp>
      <p:sp>
        <p:nvSpPr>
          <p:cNvPr id="590" name="本文レベル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本文レベル1</a:t>
            </a:r>
          </a:p>
          <a:p>
            <a:pPr lvl="1"/>
            <a:r>
              <a:t>本文レベル2</a:t>
            </a:r>
          </a:p>
          <a:p>
            <a:pPr lvl="2"/>
            <a:r>
              <a:t>本文レベル3</a:t>
            </a:r>
          </a:p>
          <a:p>
            <a:pPr lvl="3"/>
            <a:r>
              <a:t>本文レベル4</a:t>
            </a:r>
          </a:p>
          <a:p>
            <a:pPr lvl="4"/>
            <a:r>
              <a:t>本文レベル5</a:t>
            </a:r>
          </a:p>
        </p:txBody>
      </p:sp>
      <p:sp>
        <p:nvSpPr>
          <p:cNvPr id="591" name="テキスト プレースホルダー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92"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タイトル付きのコンテンツ">
    <p:spTree>
      <p:nvGrpSpPr>
        <p:cNvPr id="1" name=""/>
        <p:cNvGrpSpPr/>
        <p:nvPr/>
      </p:nvGrpSpPr>
      <p:grpSpPr>
        <a:xfrm>
          <a:off x="0" y="0"/>
          <a:ext cx="0" cy="0"/>
          <a:chOff x="0" y="0"/>
          <a:chExt cx="0" cy="0"/>
        </a:xfrm>
      </p:grpSpPr>
      <p:grpSp>
        <p:nvGrpSpPr>
          <p:cNvPr id="622" name="四角形: 角を丸くする 21"/>
          <p:cNvGrpSpPr/>
          <p:nvPr/>
        </p:nvGrpSpPr>
        <p:grpSpPr>
          <a:xfrm>
            <a:off x="10489456" y="126589"/>
            <a:ext cx="1567589" cy="365126"/>
            <a:chOff x="0" y="0"/>
            <a:chExt cx="1567587" cy="365125"/>
          </a:xfrm>
        </p:grpSpPr>
        <p:sp>
          <p:nvSpPr>
            <p:cNvPr id="620"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dirty="0"/>
            </a:p>
          </p:txBody>
        </p:sp>
        <p:sp>
          <p:nvSpPr>
            <p:cNvPr id="621"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rPr dirty="0" err="1"/>
                <a:t>関係者のみ閲覧可</a:t>
              </a:r>
              <a:endParaRPr dirty="0"/>
            </a:p>
          </p:txBody>
        </p:sp>
      </p:grpSp>
      <p:sp>
        <p:nvSpPr>
          <p:cNvPr id="623"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624" name="本文レベル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本文レベル1</a:t>
            </a:r>
          </a:p>
          <a:p>
            <a:pPr lvl="1"/>
            <a:r>
              <a:t>本文レベル2</a:t>
            </a:r>
          </a:p>
          <a:p>
            <a:pPr lvl="2"/>
            <a:r>
              <a:t>本文レベル3</a:t>
            </a:r>
          </a:p>
          <a:p>
            <a:pPr lvl="3"/>
            <a:r>
              <a:t>本文レベル4</a:t>
            </a:r>
          </a:p>
          <a:p>
            <a:pPr lvl="4"/>
            <a:r>
              <a:t>本文レベル5</a:t>
            </a:r>
          </a:p>
        </p:txBody>
      </p:sp>
      <p:sp>
        <p:nvSpPr>
          <p:cNvPr id="625" name="テキスト プレースホルダー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626"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タイトル付きの図">
    <p:spTree>
      <p:nvGrpSpPr>
        <p:cNvPr id="1" name=""/>
        <p:cNvGrpSpPr/>
        <p:nvPr/>
      </p:nvGrpSpPr>
      <p:grpSpPr>
        <a:xfrm>
          <a:off x="0" y="0"/>
          <a:ext cx="0" cy="0"/>
          <a:chOff x="0" y="0"/>
          <a:chExt cx="0" cy="0"/>
        </a:xfrm>
      </p:grpSpPr>
      <p:grpSp>
        <p:nvGrpSpPr>
          <p:cNvPr id="635" name="四角形: 角を丸くする 21"/>
          <p:cNvGrpSpPr/>
          <p:nvPr/>
        </p:nvGrpSpPr>
        <p:grpSpPr>
          <a:xfrm>
            <a:off x="10489456" y="126589"/>
            <a:ext cx="1567589" cy="365126"/>
            <a:chOff x="0" y="0"/>
            <a:chExt cx="1567587" cy="365125"/>
          </a:xfrm>
        </p:grpSpPr>
        <p:sp>
          <p:nvSpPr>
            <p:cNvPr id="633"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dirty="0"/>
            </a:p>
          </p:txBody>
        </p:sp>
        <p:sp>
          <p:nvSpPr>
            <p:cNvPr id="634"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rPr dirty="0" err="1"/>
                <a:t>関係者のみ閲覧可</a:t>
              </a:r>
              <a:endParaRPr dirty="0"/>
            </a:p>
          </p:txBody>
        </p:sp>
      </p:grpSp>
      <p:sp>
        <p:nvSpPr>
          <p:cNvPr id="636"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637" name="図プレースホルダー 2"/>
          <p:cNvSpPr>
            <a:spLocks noGrp="1"/>
          </p:cNvSpPr>
          <p:nvPr>
            <p:ph type="pic" sz="half" idx="21"/>
          </p:nvPr>
        </p:nvSpPr>
        <p:spPr>
          <a:xfrm>
            <a:off x="5183187" y="987425"/>
            <a:ext cx="6172201" cy="4873625"/>
          </a:xfrm>
          <a:prstGeom prst="rect">
            <a:avLst/>
          </a:prstGeom>
        </p:spPr>
        <p:txBody>
          <a:bodyPr lIns="91439" rIns="91439">
            <a:noAutofit/>
          </a:bodyPr>
          <a:lstStyle/>
          <a:p>
            <a:endParaRPr dirty="0"/>
          </a:p>
        </p:txBody>
      </p:sp>
      <p:sp>
        <p:nvSpPr>
          <p:cNvPr id="638" name="本文レベル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639"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タイトルと縦書きテキスト">
    <p:spTree>
      <p:nvGrpSpPr>
        <p:cNvPr id="1" name=""/>
        <p:cNvGrpSpPr/>
        <p:nvPr/>
      </p:nvGrpSpPr>
      <p:grpSpPr>
        <a:xfrm>
          <a:off x="0" y="0"/>
          <a:ext cx="0" cy="0"/>
          <a:chOff x="0" y="0"/>
          <a:chExt cx="0" cy="0"/>
        </a:xfrm>
      </p:grpSpPr>
      <p:grpSp>
        <p:nvGrpSpPr>
          <p:cNvPr id="648" name="四角形: 角を丸くする 21"/>
          <p:cNvGrpSpPr/>
          <p:nvPr/>
        </p:nvGrpSpPr>
        <p:grpSpPr>
          <a:xfrm>
            <a:off x="10489456" y="126589"/>
            <a:ext cx="1567589" cy="365126"/>
            <a:chOff x="0" y="0"/>
            <a:chExt cx="1567587" cy="365125"/>
          </a:xfrm>
        </p:grpSpPr>
        <p:sp>
          <p:nvSpPr>
            <p:cNvPr id="646"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dirty="0"/>
            </a:p>
          </p:txBody>
        </p:sp>
        <p:sp>
          <p:nvSpPr>
            <p:cNvPr id="647"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rPr dirty="0" err="1"/>
                <a:t>関係者のみ閲覧可</a:t>
              </a:r>
              <a:endParaRPr dirty="0"/>
            </a:p>
          </p:txBody>
        </p:sp>
      </p:grpSp>
      <p:sp>
        <p:nvSpPr>
          <p:cNvPr id="649" name="タイトルテキスト"/>
          <p:cNvSpPr txBox="1">
            <a:spLocks noGrp="1"/>
          </p:cNvSpPr>
          <p:nvPr>
            <p:ph type="title"/>
          </p:nvPr>
        </p:nvSpPr>
        <p:spPr>
          <a:prstGeom prst="rect">
            <a:avLst/>
          </a:prstGeom>
        </p:spPr>
        <p:txBody>
          <a:bodyPr/>
          <a:lstStyle/>
          <a:p>
            <a:r>
              <a:t>タイトルテキスト</a:t>
            </a:r>
          </a:p>
        </p:txBody>
      </p:sp>
      <p:sp>
        <p:nvSpPr>
          <p:cNvPr id="650" name="本文レベル1…"/>
          <p:cNvSpPr txBox="1">
            <a:spLocks noGrp="1"/>
          </p:cNvSpPr>
          <p:nvPr>
            <p:ph type="body" idx="1"/>
          </p:nvPr>
        </p:nvSpPr>
        <p:spPr>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651"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縦書きタイトルと 縦書きテキスト">
    <p:spTree>
      <p:nvGrpSpPr>
        <p:cNvPr id="1" name=""/>
        <p:cNvGrpSpPr/>
        <p:nvPr/>
      </p:nvGrpSpPr>
      <p:grpSpPr>
        <a:xfrm>
          <a:off x="0" y="0"/>
          <a:ext cx="0" cy="0"/>
          <a:chOff x="0" y="0"/>
          <a:chExt cx="0" cy="0"/>
        </a:xfrm>
      </p:grpSpPr>
      <p:grpSp>
        <p:nvGrpSpPr>
          <p:cNvPr id="660" name="四角形: 角を丸くする 21"/>
          <p:cNvGrpSpPr/>
          <p:nvPr/>
        </p:nvGrpSpPr>
        <p:grpSpPr>
          <a:xfrm>
            <a:off x="10489456" y="126589"/>
            <a:ext cx="1567589" cy="365126"/>
            <a:chOff x="0" y="0"/>
            <a:chExt cx="1567587" cy="365125"/>
          </a:xfrm>
        </p:grpSpPr>
        <p:sp>
          <p:nvSpPr>
            <p:cNvPr id="658" name="角丸四角形"/>
            <p:cNvSpPr/>
            <p:nvPr/>
          </p:nvSpPr>
          <p:spPr>
            <a:xfrm>
              <a:off x="0" y="0"/>
              <a:ext cx="1567587" cy="365125"/>
            </a:xfrm>
            <a:prstGeom prst="roundRect">
              <a:avLst>
                <a:gd name="adj" fmla="val 50000"/>
              </a:avLst>
            </a:prstGeom>
            <a:solidFill>
              <a:srgbClr val="E60012"/>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游ゴシック"/>
                </a:defRPr>
              </a:pPr>
              <a:endParaRPr dirty="0"/>
            </a:p>
          </p:txBody>
        </p:sp>
        <p:sp>
          <p:nvSpPr>
            <p:cNvPr id="659" name="関係者のみ閲覧可"/>
            <p:cNvSpPr txBox="1"/>
            <p:nvPr/>
          </p:nvSpPr>
          <p:spPr>
            <a:xfrm>
              <a:off x="99190" y="60642"/>
              <a:ext cx="1369207" cy="243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游ゴシック"/>
                </a:defRPr>
              </a:lvl1pPr>
            </a:lstStyle>
            <a:p>
              <a:r>
                <a:rPr dirty="0" err="1"/>
                <a:t>関係者のみ閲覧可</a:t>
              </a:r>
              <a:endParaRPr dirty="0"/>
            </a:p>
          </p:txBody>
        </p:sp>
      </p:grpSp>
      <p:sp>
        <p:nvSpPr>
          <p:cNvPr id="661" name="タイトルテキスト"/>
          <p:cNvSpPr txBox="1">
            <a:spLocks noGrp="1"/>
          </p:cNvSpPr>
          <p:nvPr>
            <p:ph type="title"/>
          </p:nvPr>
        </p:nvSpPr>
        <p:spPr>
          <a:xfrm>
            <a:off x="8724900" y="365125"/>
            <a:ext cx="2628900" cy="5811838"/>
          </a:xfrm>
          <a:prstGeom prst="rect">
            <a:avLst/>
          </a:prstGeom>
        </p:spPr>
        <p:txBody>
          <a:bodyPr vert="eaVert"/>
          <a:lstStyle/>
          <a:p>
            <a:r>
              <a:t>タイトルテキスト</a:t>
            </a:r>
          </a:p>
        </p:txBody>
      </p:sp>
      <p:sp>
        <p:nvSpPr>
          <p:cNvPr id="662" name="本文レベル1…"/>
          <p:cNvSpPr txBox="1">
            <a:spLocks noGrp="1"/>
          </p:cNvSpPr>
          <p:nvPr>
            <p:ph type="body" idx="1"/>
          </p:nvPr>
        </p:nvSpPr>
        <p:spPr>
          <a:xfrm>
            <a:off x="838200" y="365125"/>
            <a:ext cx="7734300" cy="5811838"/>
          </a:xfrm>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663"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8"/>
            <a:ext cx="10363200" cy="1470024"/>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10948884" y="6261915"/>
            <a:ext cx="404917" cy="553998"/>
          </a:xfrm>
        </p:spPr>
        <p:txBody>
          <a:bodyPr/>
          <a:lstStyle/>
          <a:p>
            <a:fld id="{75A2F583-1012-4CBB-8843-F2D133ABA39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93372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3_リード文あり">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636" y="914497"/>
            <a:ext cx="11165933" cy="1865795"/>
          </a:xfrm>
          <a:prstGeom prst="rect">
            <a:avLst/>
          </a:prstGeom>
          <a:solidFill>
            <a:srgbClr val="EFEFEF"/>
          </a:solidFill>
        </p:spPr>
        <p:txBody>
          <a:bodyPr vert="horz" lIns="180000" tIns="144000" rIns="180000" bIns="144000" rtlCol="0">
            <a:spAutoFit/>
          </a:bodyPr>
          <a:lstStyle>
            <a:lvl1pPr>
              <a:defRPr lang="ja-JP" altLang="en-US" sz="1452" b="1" noProof="0" dirty="0" smtClean="0"/>
            </a:lvl1pPr>
            <a:lvl2pPr>
              <a:defRPr lang="ja-JP" altLang="en-US" b="1" noProof="0" dirty="0" smtClean="0"/>
            </a:lvl2pPr>
            <a:lvl3pPr>
              <a:defRPr lang="ja-JP" altLang="en-US" b="1" noProof="0" dirty="0" smtClean="0"/>
            </a:lvl3pPr>
            <a:lvl4pPr>
              <a:defRPr lang="ja-JP" altLang="en-US" b="1" noProof="0" dirty="0"/>
            </a:lvl4pPr>
          </a:lstStyle>
          <a:p>
            <a:pPr marR="0" lvl="0">
              <a:spcAft>
                <a:spcPts val="0"/>
              </a:spcAft>
              <a:tabLst/>
            </a:pPr>
            <a:r>
              <a:rPr kumimoji="1" lang="ja-JP" altLang="en-US" sz="1633" b="0" i="0" u="none" strike="noStrike" kern="1200" cap="none" spc="0" normalizeH="0" baseline="0" noProof="0" dirty="0">
                <a:ln>
                  <a:noFill/>
                </a:ln>
                <a:solidFill>
                  <a:prstClr val="black">
                    <a:lumMod val="85000"/>
                    <a:lumOff val="15000"/>
                  </a:prstClr>
                </a:solidFill>
                <a:effectLst/>
                <a:uLnTx/>
                <a:uFillTx/>
                <a:latin typeface="+mn-ea"/>
                <a:ea typeface="+mn-ea"/>
                <a:cs typeface="+mn-cs"/>
              </a:rPr>
              <a:t>マスター テキストの書式設定</a:t>
            </a:r>
          </a:p>
          <a:p>
            <a:pPr marR="0" lvl="1">
              <a:spcAft>
                <a:spcPts val="0"/>
              </a:spcAft>
              <a:tabLst/>
            </a:pP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第 </a:t>
            </a:r>
            <a:r>
              <a:rPr kumimoji="1" lang="en-US" altLang="ja-JP"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2 </a:t>
            </a: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レベル</a:t>
            </a:r>
          </a:p>
          <a:p>
            <a:pPr marR="0" lvl="2">
              <a:spcAft>
                <a:spcPts val="0"/>
              </a:spcAft>
              <a:buSzTx/>
              <a:tabLst/>
            </a:pP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第 </a:t>
            </a:r>
            <a:r>
              <a:rPr kumimoji="1" lang="en-US" altLang="ja-JP"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3 </a:t>
            </a: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レベル</a:t>
            </a:r>
          </a:p>
          <a:p>
            <a:pPr marR="0" lvl="3">
              <a:spcAft>
                <a:spcPts val="0"/>
              </a:spcAft>
              <a:buClr>
                <a:prstClr val="black">
                  <a:lumMod val="75000"/>
                  <a:lumOff val="25000"/>
                </a:prstClr>
              </a:buClr>
              <a:buSzTx/>
              <a:tabLst/>
            </a:pP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第 </a:t>
            </a:r>
            <a:r>
              <a:rPr kumimoji="1" lang="en-US" altLang="ja-JP"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4 </a:t>
            </a:r>
            <a:r>
              <a:rPr kumimoji="1" lang="ja-JP" altLang="en-US" sz="1452" b="0" i="0" u="none" strike="noStrike" kern="1200" cap="none" spc="0" normalizeH="0" baseline="0" noProof="0" dirty="0">
                <a:ln>
                  <a:noFill/>
                </a:ln>
                <a:solidFill>
                  <a:prstClr val="black">
                    <a:lumMod val="85000"/>
                    <a:lumOff val="15000"/>
                  </a:prstClr>
                </a:solidFill>
                <a:effectLst/>
                <a:uLnTx/>
                <a:uFillTx/>
                <a:latin typeface="+mn-ea"/>
                <a:ea typeface="+mn-ea"/>
                <a:cs typeface="+mn-cs"/>
              </a:rPr>
              <a:t>レベル</a:t>
            </a:r>
          </a:p>
        </p:txBody>
      </p:sp>
      <p:sp>
        <p:nvSpPr>
          <p:cNvPr id="7" name="タイトル 6">
            <a:extLst>
              <a:ext uri="{FF2B5EF4-FFF2-40B4-BE49-F238E27FC236}">
                <a16:creationId xmlns:a16="http://schemas.microsoft.com/office/drawing/2014/main" id="{AC475D6D-EFDE-474E-B5E1-31B2A6305C26}"/>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9" name="フッター プレースホルダー 8">
            <a:extLst>
              <a:ext uri="{FF2B5EF4-FFF2-40B4-BE49-F238E27FC236}">
                <a16:creationId xmlns:a16="http://schemas.microsoft.com/office/drawing/2014/main" id="{87215981-0AE2-4F81-8B7E-F5B4979EC043}"/>
              </a:ext>
            </a:extLst>
          </p:cNvPr>
          <p:cNvSpPr>
            <a:spLocks noGrp="1"/>
          </p:cNvSpPr>
          <p:nvPr>
            <p:ph type="ftr" sz="quarter" idx="11"/>
          </p:nvPr>
        </p:nvSpPr>
        <p:spPr>
          <a:xfrm>
            <a:off x="506527" y="6658109"/>
            <a:ext cx="5307420" cy="188951"/>
          </a:xfrm>
          <a:prstGeom prst="rect">
            <a:avLst/>
          </a:prstGeom>
        </p:spPr>
        <p:txBody>
          <a:bodyPr/>
          <a:lstStyle>
            <a:lvl1pPr algn="l">
              <a:defRPr/>
            </a:lvl1pPr>
          </a:lstStyle>
          <a:p>
            <a:pPr algn="l"/>
            <a:endParaRPr kumimoji="1" lang="ja-JP" altLang="en-US"/>
          </a:p>
        </p:txBody>
      </p:sp>
      <p:sp>
        <p:nvSpPr>
          <p:cNvPr id="11" name="Slide Number Placeholder 5">
            <a:extLst>
              <a:ext uri="{FF2B5EF4-FFF2-40B4-BE49-F238E27FC236}">
                <a16:creationId xmlns:a16="http://schemas.microsoft.com/office/drawing/2014/main" id="{0C55BBB2-D192-4944-823A-82A862F6E61B}"/>
              </a:ext>
            </a:extLst>
          </p:cNvPr>
          <p:cNvSpPr>
            <a:spLocks noGrp="1"/>
          </p:cNvSpPr>
          <p:nvPr>
            <p:ph type="sldNum" sz="quarter" idx="4"/>
          </p:nvPr>
        </p:nvSpPr>
        <p:spPr>
          <a:xfrm>
            <a:off x="11274961" y="6658109"/>
            <a:ext cx="410512" cy="195951"/>
          </a:xfrm>
          <a:prstGeom prst="rect">
            <a:avLst/>
          </a:prstGeom>
          <a:noFill/>
        </p:spPr>
        <p:txBody>
          <a:bodyPr vert="horz" lIns="0" tIns="0" rIns="0" bIns="0" rtlCol="0" anchor="ctr"/>
          <a:lstStyle>
            <a:lvl1pPr algn="r" fontAlgn="ctr">
              <a:defRPr sz="816" b="0">
                <a:solidFill>
                  <a:schemeClr val="tx1">
                    <a:lumMod val="85000"/>
                    <a:lumOff val="15000"/>
                  </a:schemeClr>
                </a:solidFill>
                <a:latin typeface="+mn-ea"/>
                <a:ea typeface="+mn-ea"/>
              </a:defRPr>
            </a:lvl1pPr>
          </a:lstStyle>
          <a:p>
            <a:fld id="{43917D35-CB2B-46E2-AAA2-A2005A228270}" type="slidenum">
              <a:rPr kumimoji="1" lang="ja-JP" altLang="en-US" smtClean="0"/>
              <a:pPr/>
              <a:t>‹#›</a:t>
            </a:fld>
            <a:endParaRPr kumimoji="1" lang="ja-JP" altLang="en-US" dirty="0"/>
          </a:p>
        </p:txBody>
      </p:sp>
    </p:spTree>
    <p:extLst>
      <p:ext uri="{BB962C8B-B14F-4D97-AF65-F5344CB8AC3E}">
        <p14:creationId xmlns:p14="http://schemas.microsoft.com/office/powerpoint/2010/main" val="407455197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AE7A82-2C27-63C4-6D2D-1468475C457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9180E65-3422-0A4B-E6E4-091077BF2B53}"/>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D841244A-D026-F955-79FC-5B78E241CF8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BED79C8-E4B2-3A56-F805-7F5AAE448A12}"/>
              </a:ext>
            </a:extLst>
          </p:cNvPr>
          <p:cNvSpPr>
            <a:spLocks noGrp="1"/>
          </p:cNvSpPr>
          <p:nvPr>
            <p:ph type="sldNum" sz="quarter" idx="12"/>
          </p:nvPr>
        </p:nvSpPr>
        <p:spPr/>
        <p:txBody>
          <a:bodyPr/>
          <a:lstStyle/>
          <a:p>
            <a:fld id="{3AB3A291-93E6-4E15-9A7B-6B6B455C0CBF}" type="slidenum">
              <a:rPr kumimoji="1" lang="ja-JP" altLang="en-US" smtClean="0"/>
              <a:t>‹#›</a:t>
            </a:fld>
            <a:endParaRPr kumimoji="1" lang="ja-JP" altLang="en-US"/>
          </a:p>
        </p:txBody>
      </p:sp>
    </p:spTree>
    <p:extLst>
      <p:ext uri="{BB962C8B-B14F-4D97-AF65-F5344CB8AC3E}">
        <p14:creationId xmlns:p14="http://schemas.microsoft.com/office/powerpoint/2010/main" val="3360014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3_タイトル付きの図">
    <p:spTree>
      <p:nvGrpSpPr>
        <p:cNvPr id="1" name=""/>
        <p:cNvGrpSpPr/>
        <p:nvPr/>
      </p:nvGrpSpPr>
      <p:grpSpPr>
        <a:xfrm>
          <a:off x="0" y="0"/>
          <a:ext cx="0" cy="0"/>
          <a:chOff x="0" y="0"/>
          <a:chExt cx="0" cy="0"/>
        </a:xfrm>
      </p:grpSpPr>
      <p:pic>
        <p:nvPicPr>
          <p:cNvPr id="168" name="図 6" descr="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69" name="タイトルテキスト"/>
          <p:cNvSpPr txBox="1">
            <a:spLocks noGrp="1"/>
          </p:cNvSpPr>
          <p:nvPr>
            <p:ph type="title"/>
          </p:nvPr>
        </p:nvSpPr>
        <p:spPr>
          <a:xfrm>
            <a:off x="839787" y="457200"/>
            <a:ext cx="3932239" cy="1600200"/>
          </a:xfrm>
          <a:prstGeom prst="rect">
            <a:avLst/>
          </a:prstGeom>
        </p:spPr>
        <p:txBody>
          <a:bodyPr anchor="b"/>
          <a:lstStyle>
            <a:lvl1pPr>
              <a:defRPr sz="3200"/>
            </a:lvl1pPr>
          </a:lstStyle>
          <a:p>
            <a:r>
              <a:t>タイトルテキスト</a:t>
            </a:r>
          </a:p>
        </p:txBody>
      </p:sp>
      <p:sp>
        <p:nvSpPr>
          <p:cNvPr id="170" name="図プレースホルダー 2"/>
          <p:cNvSpPr>
            <a:spLocks noGrp="1"/>
          </p:cNvSpPr>
          <p:nvPr>
            <p:ph type="pic" sz="half" idx="21"/>
          </p:nvPr>
        </p:nvSpPr>
        <p:spPr>
          <a:xfrm>
            <a:off x="5183187" y="987425"/>
            <a:ext cx="6172201" cy="4873625"/>
          </a:xfrm>
          <a:prstGeom prst="rect">
            <a:avLst/>
          </a:prstGeom>
        </p:spPr>
        <p:txBody>
          <a:bodyPr lIns="91439" rIns="91439">
            <a:noAutofit/>
          </a:bodyPr>
          <a:lstStyle/>
          <a:p>
            <a:endParaRPr dirty="0"/>
          </a:p>
        </p:txBody>
      </p:sp>
      <p:sp>
        <p:nvSpPr>
          <p:cNvPr id="171" name="本文レベル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本文レベル1</a:t>
            </a:r>
          </a:p>
          <a:p>
            <a:pPr lvl="1"/>
            <a:r>
              <a:t>本文レベル2</a:t>
            </a:r>
          </a:p>
          <a:p>
            <a:pPr lvl="2"/>
            <a:r>
              <a:t>本文レベル3</a:t>
            </a:r>
          </a:p>
          <a:p>
            <a:pPr lvl="3"/>
            <a:r>
              <a:t>本文レベル4</a:t>
            </a:r>
          </a:p>
          <a:p>
            <a:pPr lvl="4"/>
            <a:r>
              <a:t>本文レベル5</a:t>
            </a:r>
          </a:p>
        </p:txBody>
      </p:sp>
      <p:sp>
        <p:nvSpPr>
          <p:cNvPr id="172"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タイトルと 縦書きテキスト">
    <p:spTree>
      <p:nvGrpSpPr>
        <p:cNvPr id="1" name=""/>
        <p:cNvGrpSpPr/>
        <p:nvPr/>
      </p:nvGrpSpPr>
      <p:grpSpPr>
        <a:xfrm>
          <a:off x="0" y="0"/>
          <a:ext cx="0" cy="0"/>
          <a:chOff x="0" y="0"/>
          <a:chExt cx="0" cy="0"/>
        </a:xfrm>
      </p:grpSpPr>
      <p:pic>
        <p:nvPicPr>
          <p:cNvPr id="179" name="図 6" descr="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80" name="タイトルテキスト"/>
          <p:cNvSpPr txBox="1">
            <a:spLocks noGrp="1"/>
          </p:cNvSpPr>
          <p:nvPr>
            <p:ph type="title"/>
          </p:nvPr>
        </p:nvSpPr>
        <p:spPr>
          <a:prstGeom prst="rect">
            <a:avLst/>
          </a:prstGeom>
        </p:spPr>
        <p:txBody>
          <a:bodyPr/>
          <a:lstStyle/>
          <a:p>
            <a:r>
              <a:t>タイトルテキスト</a:t>
            </a:r>
          </a:p>
        </p:txBody>
      </p:sp>
      <p:sp>
        <p:nvSpPr>
          <p:cNvPr id="181" name="本文レベル1…"/>
          <p:cNvSpPr txBox="1">
            <a:spLocks noGrp="1"/>
          </p:cNvSpPr>
          <p:nvPr>
            <p:ph type="body" idx="1"/>
          </p:nvPr>
        </p:nvSpPr>
        <p:spPr>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182"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3_縦書きタイトルと 縦書きテキスト">
    <p:spTree>
      <p:nvGrpSpPr>
        <p:cNvPr id="1" name=""/>
        <p:cNvGrpSpPr/>
        <p:nvPr/>
      </p:nvGrpSpPr>
      <p:grpSpPr>
        <a:xfrm>
          <a:off x="0" y="0"/>
          <a:ext cx="0" cy="0"/>
          <a:chOff x="0" y="0"/>
          <a:chExt cx="0" cy="0"/>
        </a:xfrm>
      </p:grpSpPr>
      <p:pic>
        <p:nvPicPr>
          <p:cNvPr id="189" name="図 6" descr="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190" name="タイトルテキスト"/>
          <p:cNvSpPr txBox="1">
            <a:spLocks noGrp="1"/>
          </p:cNvSpPr>
          <p:nvPr>
            <p:ph type="title"/>
          </p:nvPr>
        </p:nvSpPr>
        <p:spPr>
          <a:xfrm>
            <a:off x="8724900" y="365125"/>
            <a:ext cx="2628900" cy="5811838"/>
          </a:xfrm>
          <a:prstGeom prst="rect">
            <a:avLst/>
          </a:prstGeom>
        </p:spPr>
        <p:txBody>
          <a:bodyPr vert="eaVert"/>
          <a:lstStyle/>
          <a:p>
            <a:r>
              <a:t>タイトルテキスト</a:t>
            </a:r>
          </a:p>
        </p:txBody>
      </p:sp>
      <p:sp>
        <p:nvSpPr>
          <p:cNvPr id="191" name="本文レベル1…"/>
          <p:cNvSpPr txBox="1">
            <a:spLocks noGrp="1"/>
          </p:cNvSpPr>
          <p:nvPr>
            <p:ph type="body" idx="1"/>
          </p:nvPr>
        </p:nvSpPr>
        <p:spPr>
          <a:xfrm>
            <a:off x="838200" y="365125"/>
            <a:ext cx="7734300" cy="5811838"/>
          </a:xfrm>
          <a:prstGeom prst="rect">
            <a:avLst/>
          </a:prstGeom>
        </p:spPr>
        <p:txBody>
          <a:bodyPr vert="eaVert"/>
          <a:lstStyle/>
          <a:p>
            <a:r>
              <a:t>本文レベル1</a:t>
            </a:r>
          </a:p>
          <a:p>
            <a:pPr lvl="1"/>
            <a:r>
              <a:t>本文レベル2</a:t>
            </a:r>
          </a:p>
          <a:p>
            <a:pPr lvl="2"/>
            <a:r>
              <a:t>本文レベル3</a:t>
            </a:r>
          </a:p>
          <a:p>
            <a:pPr lvl="3"/>
            <a:r>
              <a:t>本文レベル4</a:t>
            </a:r>
          </a:p>
          <a:p>
            <a:pPr lvl="4"/>
            <a:r>
              <a:t>本文レベル5</a:t>
            </a:r>
          </a:p>
        </p:txBody>
      </p:sp>
      <p:sp>
        <p:nvSpPr>
          <p:cNvPr id="192"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2_タイトル スライド">
    <p:spTree>
      <p:nvGrpSpPr>
        <p:cNvPr id="1" name=""/>
        <p:cNvGrpSpPr/>
        <p:nvPr/>
      </p:nvGrpSpPr>
      <p:grpSpPr>
        <a:xfrm>
          <a:off x="0" y="0"/>
          <a:ext cx="0" cy="0"/>
          <a:chOff x="0" y="0"/>
          <a:chExt cx="0" cy="0"/>
        </a:xfrm>
      </p:grpSpPr>
      <p:pic>
        <p:nvPicPr>
          <p:cNvPr id="199"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00"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01" name="タイトルテキスト"/>
          <p:cNvSpPr txBox="1">
            <a:spLocks noGrp="1"/>
          </p:cNvSpPr>
          <p:nvPr>
            <p:ph type="title"/>
          </p:nvPr>
        </p:nvSpPr>
        <p:spPr>
          <a:xfrm>
            <a:off x="1524000" y="1122362"/>
            <a:ext cx="9144000" cy="2387601"/>
          </a:xfrm>
          <a:prstGeom prst="rect">
            <a:avLst/>
          </a:prstGeom>
        </p:spPr>
        <p:txBody>
          <a:bodyPr anchor="b"/>
          <a:lstStyle>
            <a:lvl1pPr algn="ctr">
              <a:defRPr sz="6000"/>
            </a:lvl1pPr>
          </a:lstStyle>
          <a:p>
            <a:r>
              <a:t>タイトルテキスト</a:t>
            </a:r>
          </a:p>
        </p:txBody>
      </p:sp>
      <p:sp>
        <p:nvSpPr>
          <p:cNvPr id="202" name="本文レベル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本文レベル1</a:t>
            </a:r>
          </a:p>
          <a:p>
            <a:pPr lvl="1"/>
            <a:r>
              <a:t>本文レベル2</a:t>
            </a:r>
          </a:p>
          <a:p>
            <a:pPr lvl="2"/>
            <a:r>
              <a:t>本文レベル3</a:t>
            </a:r>
          </a:p>
          <a:p>
            <a:pPr lvl="3"/>
            <a:r>
              <a:t>本文レベル4</a:t>
            </a:r>
          </a:p>
          <a:p>
            <a:pPr lvl="4"/>
            <a:r>
              <a:t>本文レベル5</a:t>
            </a:r>
          </a:p>
        </p:txBody>
      </p:sp>
      <p:sp>
        <p:nvSpPr>
          <p:cNvPr id="203" name="スライド番号"/>
          <p:cNvSpPr txBox="1">
            <a:spLocks noGrp="1"/>
          </p:cNvSpPr>
          <p:nvPr>
            <p:ph type="sldNum" sz="quarter" idx="2"/>
          </p:nvPr>
        </p:nvSpPr>
        <p:spPr>
          <a:xfrm>
            <a:off x="10551339" y="6291185"/>
            <a:ext cx="802462" cy="495457"/>
          </a:xfrm>
          <a:prstGeom prst="rect">
            <a:avLst/>
          </a:prstGeom>
        </p:spPr>
        <p:txBody>
          <a:bodyPr/>
          <a:lstStyle>
            <a:lvl1pPr>
              <a:defRPr sz="2000"/>
            </a:lvl1pPr>
          </a:lstStyle>
          <a:p>
            <a:fld id="{86CB4B4D-7CA3-9044-876B-883B54F8677D}" type="slidenum">
              <a:rPr lang="en-US" altLang="ja-JP" smtClean="0"/>
              <a:pPr/>
              <a:t>‹#›</a:t>
            </a:fld>
            <a:r>
              <a:rPr lang="en-US" altLang="ja-JP" dirty="0"/>
              <a:t>/15</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3_タイトルとコンテンツ">
    <p:spTree>
      <p:nvGrpSpPr>
        <p:cNvPr id="1" name=""/>
        <p:cNvGrpSpPr/>
        <p:nvPr/>
      </p:nvGrpSpPr>
      <p:grpSpPr>
        <a:xfrm>
          <a:off x="0" y="0"/>
          <a:ext cx="0" cy="0"/>
          <a:chOff x="0" y="0"/>
          <a:chExt cx="0" cy="0"/>
        </a:xfrm>
      </p:grpSpPr>
      <p:pic>
        <p:nvPicPr>
          <p:cNvPr id="210"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11"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12" name="タイトルテキスト"/>
          <p:cNvSpPr txBox="1">
            <a:spLocks noGrp="1"/>
          </p:cNvSpPr>
          <p:nvPr>
            <p:ph type="title"/>
          </p:nvPr>
        </p:nvSpPr>
        <p:spPr>
          <a:prstGeom prst="rect">
            <a:avLst/>
          </a:prstGeom>
        </p:spPr>
        <p:txBody>
          <a:bodyPr/>
          <a:lstStyle/>
          <a:p>
            <a:r>
              <a:t>タイトルテキスト</a:t>
            </a:r>
          </a:p>
        </p:txBody>
      </p:sp>
      <p:sp>
        <p:nvSpPr>
          <p:cNvPr id="213"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14" name="スライド番号"/>
          <p:cNvSpPr txBox="1">
            <a:spLocks noGrp="1"/>
          </p:cNvSpPr>
          <p:nvPr>
            <p:ph type="sldNum" sz="quarter" idx="2"/>
          </p:nvPr>
        </p:nvSpPr>
        <p:spPr>
          <a:xfrm>
            <a:off x="10948884" y="6291185"/>
            <a:ext cx="404917" cy="495457"/>
          </a:xfrm>
          <a:prstGeom prst="rect">
            <a:avLst/>
          </a:prstGeom>
        </p:spPr>
        <p:txBody>
          <a:bodyPr/>
          <a:lstStyle>
            <a:lvl1pPr>
              <a:defRPr sz="2000"/>
            </a:lvl1pPr>
          </a:lstStyle>
          <a:p>
            <a:fld id="{86CB4B4D-7CA3-9044-876B-883B54F8677D}" type="slidenum">
              <a:rPr lang="en-US" altLang="ja-JP" smtClean="0"/>
              <a:pPr/>
              <a:t>‹#›</a:t>
            </a:fld>
            <a:endParaRPr lang="ja-JP" altLang="en-US"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2_セクション見出し">
    <p:spTree>
      <p:nvGrpSpPr>
        <p:cNvPr id="1" name=""/>
        <p:cNvGrpSpPr/>
        <p:nvPr/>
      </p:nvGrpSpPr>
      <p:grpSpPr>
        <a:xfrm>
          <a:off x="0" y="0"/>
          <a:ext cx="0" cy="0"/>
          <a:chOff x="0" y="0"/>
          <a:chExt cx="0" cy="0"/>
        </a:xfrm>
      </p:grpSpPr>
      <p:pic>
        <p:nvPicPr>
          <p:cNvPr id="221" name="図 9" descr="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pic>
        <p:nvPicPr>
          <p:cNvPr id="222" name="図 10" descr="図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5938" y="5979121"/>
            <a:ext cx="630008" cy="799367"/>
          </a:xfrm>
          <a:prstGeom prst="rect">
            <a:avLst/>
          </a:prstGeom>
          <a:ln w="12700">
            <a:miter lim="400000"/>
          </a:ln>
        </p:spPr>
      </p:pic>
      <p:sp>
        <p:nvSpPr>
          <p:cNvPr id="223" name="タイトルテキスト"/>
          <p:cNvSpPr txBox="1">
            <a:spLocks noGrp="1"/>
          </p:cNvSpPr>
          <p:nvPr>
            <p:ph type="title"/>
          </p:nvPr>
        </p:nvSpPr>
        <p:spPr>
          <a:xfrm>
            <a:off x="831850" y="1709738"/>
            <a:ext cx="10515600" cy="2852737"/>
          </a:xfrm>
          <a:prstGeom prst="rect">
            <a:avLst/>
          </a:prstGeom>
        </p:spPr>
        <p:txBody>
          <a:bodyPr anchor="b"/>
          <a:lstStyle>
            <a:lvl1pPr>
              <a:defRPr sz="6000"/>
            </a:lvl1pPr>
          </a:lstStyle>
          <a:p>
            <a:r>
              <a:t>タイトルテキスト</a:t>
            </a:r>
          </a:p>
        </p:txBody>
      </p:sp>
      <p:sp>
        <p:nvSpPr>
          <p:cNvPr id="224" name="本文レベル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本文レベル1</a:t>
            </a:r>
          </a:p>
          <a:p>
            <a:pPr lvl="1"/>
            <a:r>
              <a:t>本文レベル2</a:t>
            </a:r>
          </a:p>
          <a:p>
            <a:pPr lvl="2"/>
            <a:r>
              <a:t>本文レベル3</a:t>
            </a:r>
          </a:p>
          <a:p>
            <a:pPr lvl="3"/>
            <a:r>
              <a:t>本文レベル4</a:t>
            </a:r>
          </a:p>
          <a:p>
            <a:pPr lvl="4"/>
            <a:r>
              <a:t>本文レベル5</a:t>
            </a:r>
          </a:p>
        </p:txBody>
      </p:sp>
      <p:sp>
        <p:nvSpPr>
          <p:cNvPr id="225" name="スライド番号"/>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図 6" descr="図 6"/>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3" name="タイトルテキスト"/>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タイトルテキスト</a:t>
            </a:r>
          </a:p>
        </p:txBody>
      </p:sp>
      <p:sp>
        <p:nvSpPr>
          <p:cNvPr id="4" name="本文レベル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本文レベル1</a:t>
            </a:r>
          </a:p>
          <a:p>
            <a:pPr lvl="1"/>
            <a:r>
              <a:t>本文レベル2</a:t>
            </a:r>
          </a:p>
          <a:p>
            <a:pPr lvl="2"/>
            <a:r>
              <a:t>本文レベル3</a:t>
            </a:r>
          </a:p>
          <a:p>
            <a:pPr lvl="3"/>
            <a:r>
              <a:t>本文レベル4</a:t>
            </a:r>
          </a:p>
          <a:p>
            <a:pPr lvl="4"/>
            <a:r>
              <a:t>本文レベル5</a:t>
            </a:r>
          </a:p>
        </p:txBody>
      </p:sp>
      <p:sp>
        <p:nvSpPr>
          <p:cNvPr id="5" name="スライド番号"/>
          <p:cNvSpPr txBox="1">
            <a:spLocks noGrp="1"/>
          </p:cNvSpPr>
          <p:nvPr>
            <p:ph type="sldNum" sz="quarter" idx="2"/>
          </p:nvPr>
        </p:nvSpPr>
        <p:spPr>
          <a:xfrm>
            <a:off x="10551339" y="6291185"/>
            <a:ext cx="802462" cy="495457"/>
          </a:xfrm>
          <a:prstGeom prst="rect">
            <a:avLst/>
          </a:prstGeom>
          <a:ln w="12700">
            <a:miter lim="400000"/>
          </a:ln>
        </p:spPr>
        <p:txBody>
          <a:bodyPr wrap="none" lIns="45719" rIns="45719" anchor="ctr">
            <a:spAutoFit/>
          </a:bodyPr>
          <a:lstStyle>
            <a:lvl1pPr algn="r">
              <a:lnSpc>
                <a:spcPct val="150000"/>
              </a:lnSpc>
              <a:defRPr sz="2000">
                <a:solidFill>
                  <a:srgbClr val="888888"/>
                </a:solidFill>
                <a:latin typeface="+mj-lt"/>
                <a:ea typeface="+mj-ea"/>
                <a:cs typeface="+mj-cs"/>
                <a:sym typeface="游ゴシック"/>
              </a:defRPr>
            </a:lvl1pPr>
          </a:lstStyle>
          <a:p>
            <a:fld id="{86CB4B4D-7CA3-9044-876B-883B54F8677D}" type="slidenum">
              <a:rPr lang="en-US" altLang="ja-JP" smtClean="0"/>
              <a:pPr/>
              <a:t>‹#›</a:t>
            </a:fld>
            <a:r>
              <a:rPr lang="en-US" altLang="ja-JP" dirty="0"/>
              <a:t>/15</a:t>
            </a:r>
          </a:p>
        </p:txBody>
      </p:sp>
    </p:spTree>
  </p:cSld>
  <p:clrMap bg1="lt1" tx1="dk1" bg2="lt2" tx2="dk2" accent1="accent1" accent2="accent2" accent3="accent3" accent4="accent4" accent5="accent5" accent6="accent6" hlink="hlink" folHlink="folHlink"/>
  <p:sldLayoutIdLst>
    <p:sldLayoutId id="2147483653"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8" r:id="rId21"/>
    <p:sldLayoutId id="2147483689" r:id="rId22"/>
    <p:sldLayoutId id="2147483690" r:id="rId23"/>
    <p:sldLayoutId id="2147483691" r:id="rId24"/>
    <p:sldLayoutId id="2147483692" r:id="rId25"/>
    <p:sldLayoutId id="2147483694" r:id="rId26"/>
    <p:sldLayoutId id="2147483695" r:id="rId27"/>
    <p:sldLayoutId id="2147483697" r:id="rId28"/>
    <p:sldLayoutId id="2147483698" r:id="rId29"/>
    <p:sldLayoutId id="2147483701" r:id="rId30"/>
    <p:sldLayoutId id="2147483702" r:id="rId31"/>
    <p:sldLayoutId id="2147483703" r:id="rId32"/>
    <p:sldLayoutId id="2147483706" r:id="rId33"/>
    <p:sldLayoutId id="2147483707" r:id="rId34"/>
    <p:sldLayoutId id="2147483708" r:id="rId35"/>
    <p:sldLayoutId id="2147483709" r:id="rId36"/>
    <p:sldLayoutId id="2147483711" r:id="rId37"/>
    <p:sldLayoutId id="2147483713" r:id="rId38"/>
    <p:sldLayoutId id="2147483835" r:id="rId39"/>
  </p:sldLayoutIdLst>
  <p:transition spd="med"/>
  <p:hf sldNum="0" hdr="0" ftr="0" dt="0"/>
  <p:txStyles>
    <p:titleStyle>
      <a:lvl1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1pPr>
      <a:lvl2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2pPr>
      <a:lvl3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3pPr>
      <a:lvl4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4pPr>
      <a:lvl5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5pPr>
      <a:lvl6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6pPr>
      <a:lvl7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7pPr>
      <a:lvl8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8pPr>
      <a:lvl9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9pPr>
    </p:titleStyle>
    <p:bodyStyle>
      <a:lvl1pPr marL="228600" marR="0" indent="-228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1pPr>
      <a:lvl2pPr marL="723900" marR="0" indent="-2667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2pPr>
      <a:lvl3pPr marL="1234439" marR="0" indent="-320039"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3pPr>
      <a:lvl4pPr marL="17272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4pPr>
      <a:lvl5pPr marL="21844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5pPr>
      <a:lvl6pPr marL="26416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6pPr>
      <a:lvl7pPr marL="30988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7pPr>
      <a:lvl8pPr marL="35560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8pPr>
      <a:lvl9pPr marL="4013200" marR="0" indent="-355600" algn="l" defTabSz="914400" rtl="0" latinLnBrk="0">
        <a:lnSpc>
          <a:spcPct val="15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游ゴシック"/>
        </a:defRPr>
      </a:lvl9pPr>
    </p:bodyStyle>
    <p:otherStyle>
      <a:lvl1pPr marL="0" marR="0" indent="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1pPr>
      <a:lvl2pPr marL="0" marR="0" indent="4572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2pPr>
      <a:lvl3pPr marL="0" marR="0" indent="9144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3pPr>
      <a:lvl4pPr marL="0" marR="0" indent="13716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4pPr>
      <a:lvl5pPr marL="0" marR="0" indent="18288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5pPr>
      <a:lvl6pPr marL="0" marR="0" indent="22860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6pPr>
      <a:lvl7pPr marL="0" marR="0" indent="27432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7pPr>
      <a:lvl8pPr marL="0" marR="0" indent="32004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8pPr>
      <a:lvl9pPr marL="0" marR="0" indent="3657600" algn="r" defTabSz="914400" rtl="0" latinLnBrk="0">
        <a:lnSpc>
          <a:spcPct val="15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游ゴシック"/>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1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emf"/><Relationship Id="rId1" Type="http://schemas.openxmlformats.org/officeDocument/2006/relationships/slideLayout" Target="../slideLayouts/slideLayout17.xml"/><Relationship Id="rId6" Type="http://schemas.openxmlformats.org/officeDocument/2006/relationships/image" Target="../media/image47.emf"/><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1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emf"/></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6.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1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jpeg"/></Relationships>
</file>

<file path=ppt/slides/_rels/slide21.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5.emf"/><Relationship Id="rId7" Type="http://schemas.openxmlformats.org/officeDocument/2006/relationships/image" Target="../media/image8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cid:d88444ca-8e83-4a93-ad49-459fd64b10ed@JPNP286.PROD.OUTLOOK.COM" TargetMode="External"/><Relationship Id="rId10" Type="http://schemas.openxmlformats.org/officeDocument/2006/relationships/image" Target="../media/image91.jpeg"/><Relationship Id="rId4" Type="http://schemas.openxmlformats.org/officeDocument/2006/relationships/image" Target="../media/image86.jpeg"/><Relationship Id="rId9" Type="http://schemas.openxmlformats.org/officeDocument/2006/relationships/image" Target="../media/image90.jpeg"/></Relationships>
</file>

<file path=ppt/slides/_rels/slide22.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jpe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emf"/><Relationship Id="rId7"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24.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png"/><Relationship Id="rId2" Type="http://schemas.openxmlformats.org/officeDocument/2006/relationships/image" Target="../media/image105.jpeg"/><Relationship Id="rId1" Type="http://schemas.openxmlformats.org/officeDocument/2006/relationships/slideLayout" Target="../slideLayouts/slideLayout39.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2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xml"/><Relationship Id="rId5" Type="http://schemas.openxmlformats.org/officeDocument/2006/relationships/image" Target="../media/image114.jpeg"/><Relationship Id="rId4" Type="http://schemas.openxmlformats.org/officeDocument/2006/relationships/image" Target="../media/image113.em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67939-DF11-165D-B9CD-FBD80BDBAAF2}"/>
            </a:ext>
          </a:extLst>
        </p:cNvPr>
        <p:cNvGrpSpPr/>
        <p:nvPr/>
      </p:nvGrpSpPr>
      <p:grpSpPr>
        <a:xfrm>
          <a:off x="0" y="0"/>
          <a:ext cx="0" cy="0"/>
          <a:chOff x="0" y="0"/>
          <a:chExt cx="0" cy="0"/>
        </a:xfrm>
      </p:grpSpPr>
      <p:sp>
        <p:nvSpPr>
          <p:cNvPr id="3" name="正方形/長方形 13">
            <a:extLst>
              <a:ext uri="{FF2B5EF4-FFF2-40B4-BE49-F238E27FC236}">
                <a16:creationId xmlns:a16="http://schemas.microsoft.com/office/drawing/2014/main" id="{601943BA-29F7-BA2B-0500-D12C4F9CCCD4}"/>
              </a:ext>
            </a:extLst>
          </p:cNvPr>
          <p:cNvSpPr/>
          <p:nvPr/>
        </p:nvSpPr>
        <p:spPr>
          <a:xfrm>
            <a:off x="2433721" y="1505796"/>
            <a:ext cx="8412470" cy="2545973"/>
          </a:xfrm>
          <a:prstGeom prst="rect">
            <a:avLst/>
          </a:prstGeom>
          <a:noFill/>
          <a:ln cap="flat">
            <a:noFill/>
            <a:prstDash val="solid"/>
          </a:ln>
        </p:spPr>
        <p:txBody>
          <a:bodyPr vert="horz" wrap="square" lIns="82951" tIns="41475" rIns="82951" bIns="41475" anchor="t" anchorCtr="0" compatLnSpc="1">
            <a:spAutoFit/>
          </a:bodyPr>
          <a:lstStyle/>
          <a:p>
            <a:pPr lvl="0" defTabSz="329918">
              <a:defRPr sz="1800" b="0" i="0" u="none" strike="noStrike" kern="0" cap="none" spc="0" baseline="0">
                <a:solidFill>
                  <a:srgbClr val="000000"/>
                </a:solidFill>
                <a:uFillTx/>
              </a:defRPr>
            </a:pPr>
            <a:r>
              <a:rPr lang="ja-JP" altLang="en-US" sz="4000" b="1" dirty="0">
                <a:latin typeface="Meiryo UI" pitchFamily="50"/>
                <a:ea typeface="Meiryo UI" pitchFamily="50"/>
                <a:cs typeface="Times New Roman" pitchFamily="18"/>
              </a:rPr>
              <a:t>２</a:t>
            </a:r>
            <a:r>
              <a:rPr kumimoji="0" lang="ja-JP" altLang="en-US" sz="4000" b="1" i="0" u="none" strike="noStrike" kern="0" cap="none" spc="0" normalizeH="0" baseline="0" noProof="0" dirty="0">
                <a:ln>
                  <a:noFill/>
                </a:ln>
                <a:solidFill>
                  <a:srgbClr val="000000"/>
                </a:solidFill>
                <a:effectLst/>
                <a:uLnTx/>
                <a:uFillTx/>
                <a:latin typeface="Meiryo UI" pitchFamily="50"/>
                <a:ea typeface="Meiryo UI" pitchFamily="50"/>
                <a:cs typeface="Times New Roman" pitchFamily="18"/>
                <a:sym typeface="Calibri"/>
              </a:rPr>
              <a:t>．</a:t>
            </a:r>
            <a:r>
              <a:rPr lang="ja-JP" altLang="en-US" sz="4000" b="1" dirty="0">
                <a:latin typeface="Meiryo UI" pitchFamily="50"/>
                <a:ea typeface="Meiryo UI" pitchFamily="50"/>
                <a:cs typeface="Times New Roman" pitchFamily="18"/>
              </a:rPr>
              <a:t>大阪府・市の取組状況</a:t>
            </a:r>
            <a:endParaRPr lang="en-US" altLang="ja-JP" sz="4000" b="1" dirty="0">
              <a:latin typeface="Meiryo UI" pitchFamily="50"/>
              <a:ea typeface="Meiryo UI" pitchFamily="50"/>
              <a:cs typeface="Times New Roman" pitchFamily="18"/>
            </a:endParaRPr>
          </a:p>
          <a:p>
            <a:pPr lvl="0" defTabSz="329918">
              <a:defRPr sz="1800" b="0" i="0" u="none" strike="noStrike" kern="0" cap="none" spc="0" baseline="0">
                <a:solidFill>
                  <a:srgbClr val="000000"/>
                </a:solidFill>
                <a:uFillTx/>
              </a:defRPr>
            </a:pPr>
            <a:r>
              <a:rPr kumimoji="0" lang="ja-JP" altLang="en-US" sz="3000" b="1" i="0" u="none" strike="noStrike" kern="0" cap="none" spc="0" normalizeH="0" baseline="0" noProof="0" dirty="0">
                <a:ln>
                  <a:noFill/>
                </a:ln>
                <a:solidFill>
                  <a:srgbClr val="000000"/>
                </a:solidFill>
                <a:effectLst/>
                <a:uLnTx/>
                <a:uFillTx/>
                <a:latin typeface="Meiryo UI" pitchFamily="50"/>
                <a:ea typeface="Meiryo UI" pitchFamily="50"/>
                <a:cs typeface="Times New Roman" pitchFamily="18"/>
                <a:sym typeface="Calibri"/>
              </a:rPr>
              <a:t>　　　</a:t>
            </a:r>
            <a:endParaRPr lang="en-US" altLang="ja-JP" sz="3000" b="1" dirty="0">
              <a:latin typeface="Meiryo UI" pitchFamily="50"/>
              <a:ea typeface="Meiryo UI" pitchFamily="50"/>
              <a:cs typeface="Times New Roman" pitchFamily="18"/>
            </a:endParaRPr>
          </a:p>
          <a:p>
            <a:pPr lvl="0" defTabSz="329918">
              <a:defRPr sz="1800" b="0" i="0" u="none" strike="noStrike" kern="0" cap="none" spc="0" baseline="0">
                <a:solidFill>
                  <a:srgbClr val="000000"/>
                </a:solidFill>
                <a:uFillTx/>
              </a:defRPr>
            </a:pPr>
            <a:r>
              <a:rPr lang="ja-JP" altLang="en-US" sz="3000" b="1" dirty="0">
                <a:latin typeface="Meiryo UI" pitchFamily="50"/>
                <a:ea typeface="Meiryo UI" pitchFamily="50"/>
                <a:cs typeface="Times New Roman" pitchFamily="18"/>
              </a:rPr>
              <a:t>　　　　</a:t>
            </a:r>
            <a:r>
              <a:rPr lang="ja-JP" altLang="en-US" sz="3000" b="1" dirty="0">
                <a:solidFill>
                  <a:schemeClr val="bg1">
                    <a:lumMod val="75000"/>
                  </a:schemeClr>
                </a:solidFill>
                <a:latin typeface="Meiryo UI" pitchFamily="50"/>
                <a:ea typeface="Meiryo UI" pitchFamily="50"/>
                <a:cs typeface="Times New Roman" pitchFamily="18"/>
              </a:rPr>
              <a:t>・全体概要</a:t>
            </a:r>
            <a:endParaRPr lang="en-US" altLang="ja-JP" sz="3000" b="1" dirty="0">
              <a:solidFill>
                <a:schemeClr val="bg1">
                  <a:lumMod val="75000"/>
                </a:schemeClr>
              </a:solidFill>
              <a:latin typeface="Meiryo UI" pitchFamily="50"/>
              <a:ea typeface="Meiryo UI" pitchFamily="50"/>
              <a:cs typeface="Times New Roman" pitchFamily="18"/>
            </a:endParaRPr>
          </a:p>
          <a:p>
            <a:pPr lvl="0" defTabSz="329918">
              <a:defRPr sz="1800" b="0" i="0" u="none" strike="noStrike" kern="0" cap="none" spc="0" baseline="0">
                <a:solidFill>
                  <a:srgbClr val="000000"/>
                </a:solidFill>
                <a:uFillTx/>
              </a:defRPr>
            </a:pPr>
            <a:r>
              <a:rPr lang="ja-JP" altLang="en-US" sz="3000" b="1" dirty="0">
                <a:latin typeface="Meiryo UI" pitchFamily="50"/>
                <a:ea typeface="Meiryo UI" pitchFamily="50"/>
                <a:cs typeface="Times New Roman" pitchFamily="18"/>
              </a:rPr>
              <a:t>　　　　</a:t>
            </a:r>
            <a:r>
              <a:rPr lang="ja-JP" altLang="en-US" sz="3000" b="1" dirty="0">
                <a:solidFill>
                  <a:schemeClr val="tx1"/>
                </a:solidFill>
                <a:latin typeface="Meiryo UI" pitchFamily="50"/>
                <a:ea typeface="Meiryo UI" pitchFamily="50"/>
                <a:cs typeface="Times New Roman" pitchFamily="18"/>
              </a:rPr>
              <a:t>・各専門部会の取組状況</a:t>
            </a:r>
            <a:endParaRPr lang="en-US" altLang="ja-JP" sz="3000" b="1" dirty="0">
              <a:solidFill>
                <a:schemeClr val="tx1"/>
              </a:solidFill>
              <a:latin typeface="Meiryo UI" pitchFamily="50"/>
              <a:ea typeface="Meiryo UI" pitchFamily="50"/>
              <a:cs typeface="Times New Roman" pitchFamily="18"/>
            </a:endParaRPr>
          </a:p>
          <a:p>
            <a:pPr lvl="0" algn="ctr" defTabSz="329918">
              <a:defRPr sz="1800" b="0" i="0" u="none" strike="noStrike" kern="0" cap="none" spc="0" baseline="0">
                <a:solidFill>
                  <a:srgbClr val="000000"/>
                </a:solidFill>
                <a:uFillTx/>
              </a:defRPr>
            </a:pPr>
            <a:r>
              <a:rPr kumimoji="0" lang="ja-JP" altLang="en-US" sz="3000" b="1" i="0" u="none" strike="noStrike" kern="0" cap="none" spc="0" normalizeH="0" baseline="0" noProof="0" dirty="0">
                <a:ln>
                  <a:noFill/>
                </a:ln>
                <a:solidFill>
                  <a:schemeClr val="bg1">
                    <a:lumMod val="75000"/>
                  </a:schemeClr>
                </a:solidFill>
                <a:effectLst/>
                <a:uLnTx/>
                <a:uFillTx/>
                <a:latin typeface="Meiryo UI" pitchFamily="50"/>
                <a:ea typeface="Meiryo UI" pitchFamily="50"/>
                <a:cs typeface="Times New Roman" pitchFamily="18"/>
                <a:sym typeface="Calibri"/>
              </a:rPr>
              <a:t>　　　 ・大阪・関西万博に関する府民アンケート結果</a:t>
            </a:r>
            <a:endParaRPr kumimoji="0" lang="en-US" altLang="ja-JP" sz="3000" b="1" i="0" u="none" strike="noStrike" kern="0" cap="none" spc="0" normalizeH="0" baseline="0" noProof="0" dirty="0">
              <a:ln>
                <a:noFill/>
              </a:ln>
              <a:solidFill>
                <a:schemeClr val="bg1">
                  <a:lumMod val="75000"/>
                </a:schemeClr>
              </a:solidFill>
              <a:effectLst/>
              <a:uLnTx/>
              <a:uFillTx/>
              <a:latin typeface="Meiryo UI" pitchFamily="50"/>
              <a:ea typeface="Meiryo UI" pitchFamily="50"/>
              <a:cs typeface="Times New Roman" pitchFamily="18"/>
              <a:sym typeface="Calibri"/>
            </a:endParaRPr>
          </a:p>
        </p:txBody>
      </p:sp>
      <p:sp>
        <p:nvSpPr>
          <p:cNvPr id="4" name="正方形/長方形 3">
            <a:extLst>
              <a:ext uri="{FF2B5EF4-FFF2-40B4-BE49-F238E27FC236}">
                <a16:creationId xmlns:a16="http://schemas.microsoft.com/office/drawing/2014/main" id="{FF357C9E-294E-BDBB-CC6B-C3B19558ED09}"/>
              </a:ext>
            </a:extLst>
          </p:cNvPr>
          <p:cNvSpPr/>
          <p:nvPr/>
        </p:nvSpPr>
        <p:spPr>
          <a:xfrm>
            <a:off x="4992934" y="6662057"/>
            <a:ext cx="2287143" cy="195943"/>
          </a:xfrm>
          <a:prstGeom prst="rect">
            <a:avLst/>
          </a:prstGeom>
          <a:solidFill>
            <a:srgbClr val="E6001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 name="正方形/長方形 5">
            <a:extLst>
              <a:ext uri="{FF2B5EF4-FFF2-40B4-BE49-F238E27FC236}">
                <a16:creationId xmlns:a16="http://schemas.microsoft.com/office/drawing/2014/main" id="{A34AC4AF-0703-45BA-8DE6-4D4EDA4FF76B}"/>
              </a:ext>
            </a:extLst>
          </p:cNvPr>
          <p:cNvSpPr/>
          <p:nvPr/>
        </p:nvSpPr>
        <p:spPr>
          <a:xfrm>
            <a:off x="10086536" y="673629"/>
            <a:ext cx="1768466" cy="461663"/>
          </a:xfrm>
          <a:prstGeom prst="rect">
            <a:avLst/>
          </a:prstGeom>
          <a:solidFill>
            <a:srgbClr val="FFFFFF"/>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ja-JP" altLang="en-US" sz="2400" b="1" i="0" u="none" strike="noStrike" cap="none" spc="0" normalizeH="0" baseline="0" dirty="0">
                <a:ln>
                  <a:noFill/>
                </a:ln>
                <a:solidFill>
                  <a:srgbClr val="000000"/>
                </a:solidFill>
                <a:effectLst/>
                <a:uFillTx/>
                <a:latin typeface="+mn-ea"/>
                <a:ea typeface="+mn-ea"/>
                <a:cs typeface="Calibri"/>
                <a:sym typeface="Calibri"/>
              </a:rPr>
              <a:t>資料２ー２</a:t>
            </a:r>
          </a:p>
        </p:txBody>
      </p:sp>
    </p:spTree>
    <p:extLst>
      <p:ext uri="{BB962C8B-B14F-4D97-AF65-F5344CB8AC3E}">
        <p14:creationId xmlns:p14="http://schemas.microsoft.com/office/powerpoint/2010/main" val="55690045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125BA-AA0F-8CDB-B220-FF1068C9B1D1}"/>
            </a:ext>
          </a:extLst>
        </p:cNvPr>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851625FA-54DA-FDBF-8042-9F82349C792B}"/>
              </a:ext>
            </a:extLst>
          </p:cNvPr>
          <p:cNvSpPr txBox="1"/>
          <p:nvPr/>
        </p:nvSpPr>
        <p:spPr>
          <a:xfrm>
            <a:off x="85183" y="672219"/>
            <a:ext cx="8525568" cy="6147835"/>
          </a:xfrm>
          <a:prstGeom prst="rect">
            <a:avLst/>
          </a:prstGeom>
          <a:solidFill>
            <a:schemeClr val="bg1"/>
          </a:solidFill>
          <a:ln w="381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spcBef>
                <a:spcPts val="0"/>
              </a:spcBef>
              <a:spcAft>
                <a:spcPts val="0"/>
              </a:spcAft>
              <a:buClrTx/>
              <a:buSzTx/>
              <a:buFontTx/>
              <a:buNone/>
              <a:tabLst/>
              <a:defRPr/>
            </a:pPr>
            <a:r>
              <a:rPr lang="ja-JP" altLang="en-US" sz="1400" b="1" dirty="0">
                <a:latin typeface="Meiryo UI"/>
                <a:ea typeface="Meiryo UI"/>
              </a:rPr>
              <a:t>▶</a:t>
            </a:r>
            <a:r>
              <a:rPr kumimoji="0" lang="ja-JP" altLang="en-US" sz="1400" b="1" i="0" u="none" strike="noStrike" kern="0" cap="none" spc="0" normalizeH="0" baseline="0" noProof="0" dirty="0">
                <a:ln>
                  <a:noFill/>
                </a:ln>
                <a:solidFill>
                  <a:srgbClr val="000000"/>
                </a:solidFill>
                <a:effectLst/>
                <a:uLnTx/>
                <a:uFillTx/>
                <a:latin typeface="Meiryo UI"/>
                <a:ea typeface="Meiryo UI"/>
                <a:cs typeface="Calibri"/>
                <a:sym typeface="Calibri"/>
              </a:rPr>
              <a:t>商店街の魅力発信の継続と、万博来場者等の誘客による観光・消費の促進</a:t>
            </a:r>
            <a:endParaRPr kumimoji="0" lang="en-US" altLang="ja-JP" sz="1400" b="1" i="0" u="none" strike="noStrike" kern="0" cap="none" spc="0" normalizeH="0" baseline="0" noProof="0" dirty="0">
              <a:ln>
                <a:noFill/>
              </a:ln>
              <a:solidFill>
                <a:srgbClr val="000000"/>
              </a:solidFill>
              <a:effectLst/>
              <a:uLnTx/>
              <a:uFillTx/>
              <a:latin typeface="Meiryo UI"/>
              <a:ea typeface="Meiryo UI"/>
              <a:cs typeface="Calibri"/>
              <a:sym typeface="Calibri"/>
            </a:endParaRPr>
          </a:p>
          <a:p>
            <a:pPr marL="0" marR="0" lvl="0" indent="0" algn="l" defTabSz="914400" rtl="0" eaLnBrk="1" fontAlgn="auto" latinLnBrk="0" hangingPunct="0">
              <a:spcBef>
                <a:spcPts val="0"/>
              </a:spcBef>
              <a:spcAft>
                <a:spcPts val="0"/>
              </a:spcAft>
              <a:buClrTx/>
              <a:buSzTx/>
              <a:buFontTx/>
              <a:buNone/>
              <a:tabLst/>
              <a:defRPr/>
            </a:pPr>
            <a:r>
              <a:rPr lang="ja-JP" altLang="en-US" sz="1400" dirty="0">
                <a:latin typeface="Meiryo UI"/>
                <a:ea typeface="Meiryo UI"/>
              </a:rPr>
              <a:t>　</a:t>
            </a:r>
            <a:r>
              <a:rPr lang="en-US" altLang="ja-JP" sz="1400" dirty="0">
                <a:latin typeface="Meiryo UI"/>
                <a:ea typeface="Meiryo UI"/>
              </a:rPr>
              <a:t>【</a:t>
            </a:r>
            <a:r>
              <a:rPr kumimoji="0"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取組実績</a:t>
            </a:r>
            <a:r>
              <a:rPr kumimoji="0"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rPr>
              <a:t>】</a:t>
            </a:r>
            <a:r>
              <a:rPr kumimoji="0"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万博関連の記事発信：</a:t>
            </a:r>
            <a:r>
              <a:rPr kumimoji="0"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rPr>
              <a:t>10</a:t>
            </a:r>
            <a:r>
              <a:rPr kumimoji="0"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本、周遊企画等へのインバウンド参加：</a:t>
            </a:r>
            <a:r>
              <a:rPr kumimoji="0"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rPr>
              <a:t>173</a:t>
            </a:r>
            <a:r>
              <a:rPr kumimoji="0"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人</a:t>
            </a: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05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p:txBody>
      </p:sp>
      <p:sp>
        <p:nvSpPr>
          <p:cNvPr id="20" name="正方形/長方形 19">
            <a:extLst>
              <a:ext uri="{FF2B5EF4-FFF2-40B4-BE49-F238E27FC236}">
                <a16:creationId xmlns:a16="http://schemas.microsoft.com/office/drawing/2014/main" id="{9E5C4C39-6CF0-FDE8-0B25-528F8B9375BE}"/>
              </a:ext>
            </a:extLst>
          </p:cNvPr>
          <p:cNvSpPr/>
          <p:nvPr/>
        </p:nvSpPr>
        <p:spPr>
          <a:xfrm>
            <a:off x="10500670" y="862425"/>
            <a:ext cx="1453139"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8" name="テキスト ボックス 27">
            <a:extLst>
              <a:ext uri="{FF2B5EF4-FFF2-40B4-BE49-F238E27FC236}">
                <a16:creationId xmlns:a16="http://schemas.microsoft.com/office/drawing/2014/main" id="{D9434D67-6746-7D8A-4771-5CCEA74E5ADA}"/>
              </a:ext>
            </a:extLst>
          </p:cNvPr>
          <p:cNvSpPr txBox="1"/>
          <p:nvPr/>
        </p:nvSpPr>
        <p:spPr>
          <a:xfrm>
            <a:off x="-65138" y="388683"/>
            <a:ext cx="393472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（２） </a:t>
            </a:r>
            <a:r>
              <a:rPr lang="ja-JP" altLang="en-US" sz="1400" b="1" dirty="0">
                <a:solidFill>
                  <a:schemeClr val="tx1"/>
                </a:solidFill>
                <a:latin typeface="+mn-ea"/>
                <a:ea typeface="+mn-ea"/>
              </a:rPr>
              <a:t>万博を活用したビジネス機会の創出・拡大②</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sp>
        <p:nvSpPr>
          <p:cNvPr id="23" name="正方形/長方形 22">
            <a:extLst>
              <a:ext uri="{FF2B5EF4-FFF2-40B4-BE49-F238E27FC236}">
                <a16:creationId xmlns:a16="http://schemas.microsoft.com/office/drawing/2014/main" id="{A31C073B-BF4C-7AF6-BA89-1E277097E128}"/>
              </a:ext>
            </a:extLst>
          </p:cNvPr>
          <p:cNvSpPr/>
          <p:nvPr/>
        </p:nvSpPr>
        <p:spPr>
          <a:xfrm>
            <a:off x="10209621" y="53920"/>
            <a:ext cx="1891917"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6" name="矢印: 五方向 15">
            <a:extLst>
              <a:ext uri="{FF2B5EF4-FFF2-40B4-BE49-F238E27FC236}">
                <a16:creationId xmlns:a16="http://schemas.microsoft.com/office/drawing/2014/main" id="{DE5D58E0-319E-7937-338F-A3DF7AECFA9F}"/>
              </a:ext>
            </a:extLst>
          </p:cNvPr>
          <p:cNvSpPr/>
          <p:nvPr/>
        </p:nvSpPr>
        <p:spPr>
          <a:xfrm>
            <a:off x="62415" y="61075"/>
            <a:ext cx="8600322" cy="344660"/>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17" name="矢印: 五方向 16">
            <a:extLst>
              <a:ext uri="{FF2B5EF4-FFF2-40B4-BE49-F238E27FC236}">
                <a16:creationId xmlns:a16="http://schemas.microsoft.com/office/drawing/2014/main" id="{A18DFEE0-EE8A-06EB-BCCC-73E5E69F7EC5}"/>
              </a:ext>
            </a:extLst>
          </p:cNvPr>
          <p:cNvSpPr/>
          <p:nvPr/>
        </p:nvSpPr>
        <p:spPr>
          <a:xfrm>
            <a:off x="8662737" y="53920"/>
            <a:ext cx="3438801" cy="351815"/>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今後</a:t>
            </a:r>
            <a:r>
              <a:rPr kumimoji="0" lang="ja-JP" altLang="en-US" sz="1600" b="1" i="0" u="none" strike="noStrike" cap="none" spc="0" normalizeH="0" baseline="0">
                <a:ln>
                  <a:noFill/>
                </a:ln>
                <a:solidFill>
                  <a:schemeClr val="bg1"/>
                </a:solidFill>
                <a:effectLst/>
                <a:uFillTx/>
                <a:latin typeface="+mj-ea"/>
                <a:ea typeface="+mj-ea"/>
                <a:cs typeface="Calibri"/>
                <a:sym typeface="Calibri"/>
              </a:rPr>
              <a:t>の予定（検討中のものも含む）</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37" name="テキスト ボックス 36">
            <a:extLst>
              <a:ext uri="{FF2B5EF4-FFF2-40B4-BE49-F238E27FC236}">
                <a16:creationId xmlns:a16="http://schemas.microsoft.com/office/drawing/2014/main" id="{5A75A301-645F-3F02-0F99-6A860BD66A24}"/>
              </a:ext>
            </a:extLst>
          </p:cNvPr>
          <p:cNvSpPr txBox="1"/>
          <p:nvPr/>
        </p:nvSpPr>
        <p:spPr>
          <a:xfrm>
            <a:off x="85183" y="1247951"/>
            <a:ext cx="8459638"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400" b="1" dirty="0">
                <a:solidFill>
                  <a:schemeClr val="tx1"/>
                </a:solidFill>
                <a:latin typeface="+mn-ea"/>
                <a:ea typeface="+mn-ea"/>
              </a:rPr>
              <a:t>▶中小企業等を対象とした商品</a:t>
            </a:r>
            <a:r>
              <a:rPr lang="en-US" altLang="ja-JP" sz="1400" b="1" dirty="0">
                <a:solidFill>
                  <a:schemeClr val="tx1"/>
                </a:solidFill>
                <a:latin typeface="+mn-ea"/>
                <a:ea typeface="+mn-ea"/>
              </a:rPr>
              <a:t>(</a:t>
            </a:r>
            <a:r>
              <a:rPr lang="ja-JP" altLang="en-US" sz="1400" b="1" dirty="0">
                <a:solidFill>
                  <a:schemeClr val="tx1"/>
                </a:solidFill>
                <a:latin typeface="+mn-ea"/>
                <a:ea typeface="+mn-ea"/>
              </a:rPr>
              <a:t>大阪土産</a:t>
            </a:r>
            <a:r>
              <a:rPr lang="en-US" altLang="ja-JP" sz="1400" b="1" dirty="0">
                <a:solidFill>
                  <a:schemeClr val="tx1"/>
                </a:solidFill>
                <a:latin typeface="+mn-ea"/>
                <a:ea typeface="+mn-ea"/>
              </a:rPr>
              <a:t>)</a:t>
            </a:r>
            <a:r>
              <a:rPr lang="ja-JP" altLang="en-US" sz="1400" b="1" dirty="0">
                <a:solidFill>
                  <a:schemeClr val="tx1"/>
                </a:solidFill>
                <a:latin typeface="+mn-ea"/>
                <a:ea typeface="+mn-ea"/>
              </a:rPr>
              <a:t>の磨き上げ支援や万博来場者等に対する代表商品の販売・</a:t>
            </a:r>
            <a:r>
              <a:rPr lang="en-US" altLang="ja-JP" sz="1400" b="1" dirty="0">
                <a:solidFill>
                  <a:schemeClr val="tx1"/>
                </a:solidFill>
                <a:latin typeface="+mn-ea"/>
                <a:ea typeface="+mn-ea"/>
              </a:rPr>
              <a:t>PR</a:t>
            </a:r>
          </a:p>
          <a:p>
            <a:r>
              <a:rPr lang="ja-JP" altLang="en-US" sz="1400" dirty="0">
                <a:solidFill>
                  <a:schemeClr val="tx1"/>
                </a:solidFill>
                <a:latin typeface="+mn-ea"/>
                <a:ea typeface="+mn-ea"/>
              </a:rPr>
              <a:t>  ・磨き上げ支援（講習会：307者、ワークショップ：241者）</a:t>
            </a:r>
            <a:endParaRPr lang="en-US" altLang="ja-JP" sz="1400" dirty="0">
              <a:solidFill>
                <a:schemeClr val="tx1"/>
              </a:solidFill>
              <a:latin typeface="+mn-ea"/>
              <a:ea typeface="+mn-ea"/>
            </a:endParaRPr>
          </a:p>
          <a:p>
            <a:r>
              <a:rPr lang="ja-JP" altLang="en-US" sz="1400" dirty="0">
                <a:solidFill>
                  <a:schemeClr val="tx1"/>
                </a:solidFill>
                <a:latin typeface="+mn-ea"/>
                <a:ea typeface="+mn-ea"/>
              </a:rPr>
              <a:t>  ・</a:t>
            </a:r>
            <a:r>
              <a:rPr lang="ja-JP" sz="1400" dirty="0">
                <a:solidFill>
                  <a:schemeClr val="tx1"/>
                </a:solidFill>
                <a:latin typeface="+mn-ea"/>
                <a:ea typeface="+mn-ea"/>
              </a:rPr>
              <a:t>代表商品の販売・</a:t>
            </a:r>
            <a:r>
              <a:rPr lang="en-US" altLang="ja-JP" sz="1400" dirty="0">
                <a:solidFill>
                  <a:schemeClr val="tx1"/>
                </a:solidFill>
                <a:latin typeface="+mn-ea"/>
                <a:ea typeface="+mn-ea"/>
              </a:rPr>
              <a:t>PR</a:t>
            </a:r>
            <a:r>
              <a:rPr lang="ja-JP" altLang="en-US" sz="1400" dirty="0">
                <a:solidFill>
                  <a:schemeClr val="tx1"/>
                </a:solidFill>
                <a:latin typeface="+mn-ea"/>
                <a:ea typeface="+mn-ea"/>
              </a:rPr>
              <a:t>（</a:t>
            </a:r>
            <a:r>
              <a:rPr lang="ja-JP" altLang="en-US" sz="1400" dirty="0">
                <a:solidFill>
                  <a:schemeClr val="tx1"/>
                </a:solidFill>
                <a:latin typeface="Meiryo UI"/>
                <a:ea typeface="Meiryo UI"/>
              </a:rPr>
              <a:t>百貨店、空港等での販売:184者、物産展・大阪ウェルカムレセプション等</a:t>
            </a:r>
            <a:endParaRPr lang="en-US" altLang="ja-JP" sz="1400" dirty="0">
              <a:solidFill>
                <a:schemeClr val="tx1"/>
              </a:solidFill>
              <a:latin typeface="Meiryo UI"/>
              <a:ea typeface="Meiryo UI"/>
            </a:endParaRPr>
          </a:p>
          <a:p>
            <a:r>
              <a:rPr lang="ja-JP" altLang="en-US" sz="1400" dirty="0">
                <a:solidFill>
                  <a:schemeClr val="tx1"/>
                </a:solidFill>
                <a:latin typeface="Meiryo UI"/>
                <a:ea typeface="Meiryo UI"/>
              </a:rPr>
              <a:t>　 での商品PR:130者以上）</a:t>
            </a:r>
            <a:endParaRPr lang="ja-JP" altLang="en-US" sz="1000" dirty="0">
              <a:solidFill>
                <a:schemeClr val="tx1"/>
              </a:solidFill>
              <a:latin typeface="Meiryo UI"/>
              <a:ea typeface="Meiryo UI"/>
            </a:endParaRPr>
          </a:p>
        </p:txBody>
      </p:sp>
      <p:pic>
        <p:nvPicPr>
          <p:cNvPr id="25" name="図 24">
            <a:extLst>
              <a:ext uri="{FF2B5EF4-FFF2-40B4-BE49-F238E27FC236}">
                <a16:creationId xmlns:a16="http://schemas.microsoft.com/office/drawing/2014/main" id="{24DC5C35-0201-2F61-A6C7-C5D752E41B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5101" y="5527421"/>
            <a:ext cx="1339920" cy="962243"/>
          </a:xfrm>
          <a:prstGeom prst="rect">
            <a:avLst/>
          </a:prstGeom>
        </p:spPr>
      </p:pic>
      <p:sp>
        <p:nvSpPr>
          <p:cNvPr id="27" name="テキスト ボックス 26">
            <a:extLst>
              <a:ext uri="{FF2B5EF4-FFF2-40B4-BE49-F238E27FC236}">
                <a16:creationId xmlns:a16="http://schemas.microsoft.com/office/drawing/2014/main" id="{45705AE9-FDB0-0FCB-1C29-8103584AC89D}"/>
              </a:ext>
            </a:extLst>
          </p:cNvPr>
          <p:cNvSpPr txBox="1"/>
          <p:nvPr/>
        </p:nvSpPr>
        <p:spPr>
          <a:xfrm>
            <a:off x="5335101" y="6508953"/>
            <a:ext cx="1289924" cy="200055"/>
          </a:xfrm>
          <a:prstGeom prst="rect">
            <a:avLst/>
          </a:prstGeom>
          <a:noFill/>
          <a:ln w="12700">
            <a:noFill/>
          </a:ln>
        </p:spPr>
        <p:txBody>
          <a:bodyPr wrap="square">
            <a:spAutoFit/>
          </a:bodyPr>
          <a:lstStyle/>
          <a:p>
            <a:pPr algn="ctr"/>
            <a:r>
              <a:rPr lang="ja-JP" altLang="en-US" sz="700" dirty="0">
                <a:solidFill>
                  <a:schemeClr val="tx1"/>
                </a:solidFill>
                <a:latin typeface="BIZ UDPゴシック" panose="020B0400000000000000" pitchFamily="50" charset="-128"/>
                <a:ea typeface="BIZ UDPゴシック" panose="020B0400000000000000" pitchFamily="50" charset="-128"/>
              </a:rPr>
              <a:t>マレーシア大使館表敬訪問</a:t>
            </a:r>
          </a:p>
        </p:txBody>
      </p:sp>
      <p:pic>
        <p:nvPicPr>
          <p:cNvPr id="33" name="図 32">
            <a:extLst>
              <a:ext uri="{FF2B5EF4-FFF2-40B4-BE49-F238E27FC236}">
                <a16:creationId xmlns:a16="http://schemas.microsoft.com/office/drawing/2014/main" id="{95455476-F160-F9CE-53CA-D08AD95B354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36022" y="5610049"/>
            <a:ext cx="1568288" cy="898904"/>
          </a:xfrm>
          <a:prstGeom prst="rect">
            <a:avLst/>
          </a:prstGeom>
        </p:spPr>
      </p:pic>
      <p:sp>
        <p:nvSpPr>
          <p:cNvPr id="35" name="テキスト ボックス 34">
            <a:extLst>
              <a:ext uri="{FF2B5EF4-FFF2-40B4-BE49-F238E27FC236}">
                <a16:creationId xmlns:a16="http://schemas.microsoft.com/office/drawing/2014/main" id="{3D7A5BCA-FA6C-2F43-9E2F-3E0C87150357}"/>
              </a:ext>
            </a:extLst>
          </p:cNvPr>
          <p:cNvSpPr txBox="1"/>
          <p:nvPr/>
        </p:nvSpPr>
        <p:spPr>
          <a:xfrm>
            <a:off x="6817382" y="6525156"/>
            <a:ext cx="1492285" cy="200055"/>
          </a:xfrm>
          <a:prstGeom prst="rect">
            <a:avLst/>
          </a:prstGeom>
          <a:noFill/>
          <a:ln w="12700">
            <a:noFill/>
          </a:ln>
        </p:spPr>
        <p:txBody>
          <a:bodyPr wrap="square">
            <a:spAutoFit/>
          </a:bodyPr>
          <a:lstStyle/>
          <a:p>
            <a:pPr algn="ctr"/>
            <a:r>
              <a:rPr lang="ja-JP" altLang="en-US" sz="700" dirty="0">
                <a:solidFill>
                  <a:schemeClr val="tx1"/>
                </a:solidFill>
                <a:latin typeface="BIZ UDPゴシック" panose="020B0400000000000000" pitchFamily="50" charset="-128"/>
                <a:ea typeface="BIZ UDPゴシック" panose="020B0400000000000000" pitchFamily="50" charset="-128"/>
              </a:rPr>
              <a:t>マレーシア視察団農園視察</a:t>
            </a:r>
          </a:p>
        </p:txBody>
      </p:sp>
      <p:pic>
        <p:nvPicPr>
          <p:cNvPr id="1026" name="Picture 2">
            <a:extLst>
              <a:ext uri="{FF2B5EF4-FFF2-40B4-BE49-F238E27FC236}">
                <a16:creationId xmlns:a16="http://schemas.microsoft.com/office/drawing/2014/main" id="{E7C5EC44-AD85-25AA-099C-1E7B4D52444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17055" y="1606025"/>
            <a:ext cx="1088342" cy="870674"/>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29">
            <a:extLst>
              <a:ext uri="{FF2B5EF4-FFF2-40B4-BE49-F238E27FC236}">
                <a16:creationId xmlns:a16="http://schemas.microsoft.com/office/drawing/2014/main" id="{4E795E7A-5025-6BC3-025D-932A01CD799F}"/>
              </a:ext>
            </a:extLst>
          </p:cNvPr>
          <p:cNvSpPr txBox="1"/>
          <p:nvPr/>
        </p:nvSpPr>
        <p:spPr>
          <a:xfrm>
            <a:off x="6462149" y="2152412"/>
            <a:ext cx="1297105" cy="307777"/>
          </a:xfrm>
          <a:prstGeom prst="rect">
            <a:avLst/>
          </a:prstGeom>
          <a:noFill/>
          <a:ln w="12700">
            <a:noFill/>
          </a:ln>
        </p:spPr>
        <p:txBody>
          <a:bodyPr wrap="square" lIns="91440" tIns="45720" rIns="91440" bIns="45720" anchor="t">
            <a:spAutoFit/>
          </a:bodyPr>
          <a:lstStyle/>
          <a:p>
            <a:r>
              <a:rPr lang="ja-JP" altLang="en-US" sz="700" dirty="0">
                <a:solidFill>
                  <a:schemeClr val="tx1"/>
                </a:solidFill>
                <a:latin typeface="BIZ UDPゴシック" panose="020B0400000000000000" pitchFamily="50" charset="-128"/>
                <a:ea typeface="BIZ UDPゴシック"/>
              </a:rPr>
              <a:t>大阪代表商品の販売</a:t>
            </a:r>
            <a:endParaRPr lang="ja-JP" altLang="en-US" sz="700" dirty="0">
              <a:solidFill>
                <a:schemeClr val="tx1"/>
              </a:solidFill>
              <a:latin typeface="BIZ UDPゴシック" panose="020B0400000000000000" pitchFamily="50" charset="-128"/>
              <a:ea typeface="BIZ UDPゴシック" panose="020B0400000000000000" pitchFamily="50" charset="-128"/>
            </a:endParaRPr>
          </a:p>
          <a:p>
            <a:r>
              <a:rPr lang="ja-JP" altLang="en-US" sz="700" dirty="0">
                <a:solidFill>
                  <a:schemeClr val="tx1"/>
                </a:solidFill>
                <a:latin typeface="BIZ UDPゴシック" panose="020B0400000000000000" pitchFamily="50" charset="-128"/>
                <a:ea typeface="BIZ UDPゴシック"/>
              </a:rPr>
              <a:t>（</a:t>
            </a:r>
            <a:r>
              <a:rPr lang="ja-JP" sz="700" dirty="0">
                <a:solidFill>
                  <a:schemeClr val="tx1"/>
                </a:solidFill>
                <a:latin typeface="BIZ UDPゴシック" panose="020B0400000000000000" pitchFamily="50" charset="-128"/>
                <a:ea typeface="BIZ UDPゴシック"/>
              </a:rPr>
              <a:t>阪急百貨店）</a:t>
            </a:r>
            <a:endParaRPr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77DE9213-30EE-1C6E-B10D-7D65DBA656D5}"/>
              </a:ext>
            </a:extLst>
          </p:cNvPr>
          <p:cNvSpPr txBox="1"/>
          <p:nvPr/>
        </p:nvSpPr>
        <p:spPr>
          <a:xfrm>
            <a:off x="79826" y="2304356"/>
            <a:ext cx="8649162"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spcBef>
                <a:spcPts val="0"/>
              </a:spcBef>
              <a:spcAft>
                <a:spcPts val="0"/>
              </a:spcAft>
              <a:buClrTx/>
              <a:buSzTx/>
              <a:buFontTx/>
              <a:buNone/>
              <a:tabLst/>
            </a:pPr>
            <a:r>
              <a:rPr lang="ja-JP" altLang="en-US" sz="1400" b="1" dirty="0">
                <a:solidFill>
                  <a:schemeClr val="tx1"/>
                </a:solidFill>
                <a:latin typeface="+mn-ea"/>
                <a:ea typeface="+mn-ea"/>
              </a:rPr>
              <a:t>▶大</a:t>
            </a:r>
            <a:r>
              <a:rPr lang="ja-JP" sz="1400" b="1" dirty="0">
                <a:solidFill>
                  <a:schemeClr val="tx1"/>
                </a:solidFill>
                <a:latin typeface="+mn-ea"/>
                <a:ea typeface="+mn-ea"/>
              </a:rPr>
              <a:t>阪のものづくりの技術力・</a:t>
            </a:r>
            <a:r>
              <a:rPr kumimoji="0" lang="ja-JP" sz="1400" b="1" i="0" u="none" strike="noStrike" cap="none" spc="0" normalizeH="0" baseline="0" dirty="0">
                <a:ln>
                  <a:noFill/>
                </a:ln>
                <a:solidFill>
                  <a:schemeClr val="tx1"/>
                </a:solidFill>
                <a:effectLst/>
                <a:uFillTx/>
                <a:latin typeface="+mn-ea"/>
                <a:ea typeface="+mn-ea"/>
                <a:sym typeface="Calibri"/>
              </a:rPr>
              <a:t>魅力を発信</a:t>
            </a:r>
            <a:endParaRPr lang="en-US" sz="1400" b="1" dirty="0">
              <a:solidFill>
                <a:schemeClr val="tx1"/>
              </a:solidFill>
            </a:endParaRPr>
          </a:p>
          <a:p>
            <a:r>
              <a:rPr lang="ja-JP" altLang="en-US" sz="1400" dirty="0">
                <a:solidFill>
                  <a:schemeClr val="tx1"/>
                </a:solidFill>
                <a:latin typeface="+mn-ea"/>
                <a:ea typeface="+mn-ea"/>
              </a:rPr>
              <a:t>　・</a:t>
            </a:r>
            <a:r>
              <a:rPr lang="ja-JP" sz="1400" dirty="0">
                <a:solidFill>
                  <a:schemeClr val="tx1"/>
                </a:solidFill>
                <a:latin typeface="+mn-ea"/>
                <a:ea typeface="+mn-ea"/>
              </a:rPr>
              <a:t>大阪ウィーク～夏～において、「大阪製ブランド認定製品」（26社28製品）、「大阪の伝統工芸品」（14産地）</a:t>
            </a:r>
            <a:endParaRPr lang="en-US" altLang="ja-JP" sz="1400" dirty="0">
              <a:solidFill>
                <a:schemeClr val="tx1"/>
              </a:solidFill>
              <a:latin typeface="+mn-ea"/>
              <a:ea typeface="+mn-ea"/>
            </a:endParaRPr>
          </a:p>
          <a:p>
            <a:r>
              <a:rPr lang="ja-JP" altLang="en-US" sz="1400" dirty="0">
                <a:solidFill>
                  <a:schemeClr val="tx1"/>
                </a:solidFill>
                <a:latin typeface="+mn-ea"/>
                <a:ea typeface="+mn-ea"/>
              </a:rPr>
              <a:t>　 </a:t>
            </a:r>
            <a:r>
              <a:rPr lang="ja-JP" sz="1400" dirty="0">
                <a:solidFill>
                  <a:schemeClr val="tx1"/>
                </a:solidFill>
                <a:latin typeface="+mn-ea"/>
                <a:ea typeface="+mn-ea"/>
              </a:rPr>
              <a:t>を</a:t>
            </a:r>
            <a:r>
              <a:rPr lang="ja-JP" altLang="en-US" sz="1400" dirty="0">
                <a:solidFill>
                  <a:schemeClr val="tx1"/>
                </a:solidFill>
                <a:latin typeface="+mn-ea"/>
                <a:ea typeface="+mn-ea"/>
              </a:rPr>
              <a:t>展示。</a:t>
            </a:r>
            <a:r>
              <a:rPr lang="ja-JP" sz="1400" dirty="0">
                <a:solidFill>
                  <a:schemeClr val="tx1"/>
                </a:solidFill>
                <a:latin typeface="+mn-ea"/>
                <a:ea typeface="+mn-ea"/>
              </a:rPr>
              <a:t>来場者数：延べ4.5万</a:t>
            </a:r>
            <a:r>
              <a:rPr lang="ja-JP" altLang="en-US" sz="1400" dirty="0">
                <a:solidFill>
                  <a:schemeClr val="tx1"/>
                </a:solidFill>
                <a:latin typeface="+mn-ea"/>
                <a:ea typeface="+mn-ea"/>
              </a:rPr>
              <a:t>人</a:t>
            </a:r>
            <a:endParaRPr lang="en-US" altLang="ja-JP" sz="1400" dirty="0">
              <a:solidFill>
                <a:schemeClr val="tx1"/>
              </a:solidFill>
              <a:latin typeface="+mn-ea"/>
              <a:ea typeface="+mn-ea"/>
            </a:endParaRPr>
          </a:p>
          <a:p>
            <a:r>
              <a:rPr lang="ja-JP" altLang="en-US" sz="1400" dirty="0">
                <a:solidFill>
                  <a:schemeClr val="tx1"/>
                </a:solidFill>
                <a:latin typeface="+mn-ea"/>
                <a:ea typeface="+mn-ea"/>
              </a:rPr>
              <a:t>　・「大阪のものづくり おもろいミライ展」で市内ものづくり企業</a:t>
            </a:r>
            <a:r>
              <a:rPr lang="en-US" altLang="ja-JP" sz="1400" dirty="0">
                <a:solidFill>
                  <a:schemeClr val="tx1"/>
                </a:solidFill>
                <a:latin typeface="+mn-ea"/>
                <a:ea typeface="+mn-ea"/>
              </a:rPr>
              <a:t>23</a:t>
            </a:r>
            <a:r>
              <a:rPr lang="ja-JP" altLang="en-US" sz="1400" dirty="0">
                <a:solidFill>
                  <a:schemeClr val="tx1"/>
                </a:solidFill>
                <a:latin typeface="+mn-ea"/>
                <a:ea typeface="+mn-ea"/>
              </a:rPr>
              <a:t>社と共にものづくりの魅力を発信。来場者数：</a:t>
            </a:r>
            <a:r>
              <a:rPr lang="en-US" altLang="ja-JP" sz="1400" dirty="0">
                <a:solidFill>
                  <a:schemeClr val="tx1"/>
                </a:solidFill>
                <a:latin typeface="+mn-ea"/>
                <a:ea typeface="+mn-ea"/>
              </a:rPr>
              <a:t>10,662</a:t>
            </a:r>
            <a:r>
              <a:rPr lang="ja-JP" altLang="en-US" sz="1400" dirty="0">
                <a:solidFill>
                  <a:schemeClr val="tx1"/>
                </a:solidFill>
                <a:latin typeface="+mn-ea"/>
                <a:ea typeface="+mn-ea"/>
              </a:rPr>
              <a:t>人</a:t>
            </a:r>
            <a:endParaRPr lang="en-US" altLang="ja-JP" sz="1400" dirty="0">
              <a:solidFill>
                <a:schemeClr val="tx1"/>
              </a:solidFill>
              <a:latin typeface="+mn-ea"/>
              <a:ea typeface="+mn-ea"/>
            </a:endParaRPr>
          </a:p>
        </p:txBody>
      </p:sp>
      <p:sp>
        <p:nvSpPr>
          <p:cNvPr id="4" name="正方形/長方形 3">
            <a:extLst>
              <a:ext uri="{FF2B5EF4-FFF2-40B4-BE49-F238E27FC236}">
                <a16:creationId xmlns:a16="http://schemas.microsoft.com/office/drawing/2014/main" id="{5AE7166B-2BD0-31B2-07C8-10B50CF3E36A}"/>
              </a:ext>
            </a:extLst>
          </p:cNvPr>
          <p:cNvSpPr/>
          <p:nvPr/>
        </p:nvSpPr>
        <p:spPr>
          <a:xfrm>
            <a:off x="8728988" y="672219"/>
            <a:ext cx="3406383" cy="6124752"/>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400" b="1" dirty="0">
                <a:solidFill>
                  <a:schemeClr val="tx1"/>
                </a:solidFill>
                <a:latin typeface="+mn-ea"/>
                <a:ea typeface="+mn-ea"/>
              </a:rPr>
              <a:t>▶中小企業支援</a:t>
            </a:r>
            <a:endParaRPr lang="en-US" altLang="ja-JP" sz="1400" b="1" dirty="0">
              <a:solidFill>
                <a:schemeClr val="tx1"/>
              </a:solidFill>
              <a:latin typeface="+mn-ea"/>
              <a:ea typeface="+mn-ea"/>
            </a:endParaRPr>
          </a:p>
          <a:p>
            <a:r>
              <a:rPr lang="ja-JP" altLang="en-US" sz="1400" dirty="0">
                <a:solidFill>
                  <a:srgbClr val="FF0000"/>
                </a:solidFill>
                <a:latin typeface="+mn-ea"/>
                <a:ea typeface="+mn-ea"/>
              </a:rPr>
              <a:t>　</a:t>
            </a:r>
            <a:r>
              <a:rPr lang="ja-JP" altLang="en-US" sz="1400" dirty="0">
                <a:solidFill>
                  <a:schemeClr val="tx1"/>
                </a:solidFill>
                <a:latin typeface="+mn-ea"/>
                <a:ea typeface="+mn-ea"/>
              </a:rPr>
              <a:t>万博を契機に取り組んだ実績を踏まえ、継続</a:t>
            </a:r>
            <a:endParaRPr lang="en-US" altLang="ja-JP" sz="1400" dirty="0">
              <a:solidFill>
                <a:schemeClr val="tx1"/>
              </a:solidFill>
              <a:latin typeface="+mn-ea"/>
              <a:ea typeface="+mn-ea"/>
            </a:endParaRPr>
          </a:p>
          <a:p>
            <a:r>
              <a:rPr lang="ja-JP" altLang="en-US" sz="1400" dirty="0">
                <a:solidFill>
                  <a:schemeClr val="tx1"/>
                </a:solidFill>
                <a:latin typeface="+mn-ea"/>
                <a:ea typeface="+mn-ea"/>
              </a:rPr>
              <a:t>　して大阪のものづくりの魅力を発信するととも　</a:t>
            </a:r>
            <a:endParaRPr lang="en-US" altLang="ja-JP" sz="1400" dirty="0">
              <a:solidFill>
                <a:schemeClr val="tx1"/>
              </a:solidFill>
              <a:latin typeface="+mn-ea"/>
              <a:ea typeface="+mn-ea"/>
            </a:endParaRPr>
          </a:p>
          <a:p>
            <a:r>
              <a:rPr lang="ja-JP" altLang="en-US" sz="1400" dirty="0">
                <a:solidFill>
                  <a:schemeClr val="tx1"/>
                </a:solidFill>
                <a:latin typeface="+mn-ea"/>
                <a:ea typeface="+mn-ea"/>
              </a:rPr>
              <a:t>　に、リボーンチャレンジ出展企業をはじめとする</a:t>
            </a:r>
            <a:endParaRPr lang="en-US" altLang="ja-JP" sz="1400" dirty="0">
              <a:solidFill>
                <a:schemeClr val="tx1"/>
              </a:solidFill>
              <a:latin typeface="+mn-ea"/>
              <a:ea typeface="+mn-ea"/>
            </a:endParaRPr>
          </a:p>
          <a:p>
            <a:r>
              <a:rPr lang="ja-JP" altLang="en-US" sz="1400" dirty="0">
                <a:solidFill>
                  <a:schemeClr val="tx1"/>
                </a:solidFill>
                <a:latin typeface="+mn-ea"/>
                <a:ea typeface="+mn-ea"/>
              </a:rPr>
              <a:t>　</a:t>
            </a:r>
            <a:r>
              <a:rPr lang="ja-JP" altLang="en-US" sz="1400" b="1" dirty="0">
                <a:solidFill>
                  <a:schemeClr val="tx1"/>
                </a:solidFill>
                <a:latin typeface="+mn-ea"/>
                <a:ea typeface="+mn-ea"/>
              </a:rPr>
              <a:t>府内企業の更なる挑戦に必要な下記の支</a:t>
            </a:r>
            <a:endParaRPr lang="en-US" altLang="ja-JP" sz="1400" b="1" dirty="0">
              <a:solidFill>
                <a:schemeClr val="tx1"/>
              </a:solidFill>
              <a:latin typeface="+mn-ea"/>
              <a:ea typeface="+mn-ea"/>
            </a:endParaRPr>
          </a:p>
          <a:p>
            <a:r>
              <a:rPr lang="en-US" altLang="ja-JP" sz="1400" b="1" dirty="0">
                <a:solidFill>
                  <a:schemeClr val="tx1"/>
                </a:solidFill>
                <a:latin typeface="+mn-ea"/>
                <a:ea typeface="+mn-ea"/>
              </a:rPr>
              <a:t>  </a:t>
            </a:r>
            <a:r>
              <a:rPr lang="ja-JP" altLang="en-US" sz="1400" b="1" dirty="0">
                <a:solidFill>
                  <a:schemeClr val="tx1"/>
                </a:solidFill>
                <a:latin typeface="+mn-ea"/>
                <a:ea typeface="+mn-ea"/>
              </a:rPr>
              <a:t>援等を実施</a:t>
            </a:r>
            <a:endParaRPr lang="en-US" altLang="ja-JP" sz="1400" b="1" strike="sngStrike" dirty="0">
              <a:solidFill>
                <a:schemeClr val="tx1"/>
              </a:solidFill>
              <a:latin typeface="+mn-ea"/>
              <a:ea typeface="+mn-ea"/>
            </a:endParaRPr>
          </a:p>
          <a:p>
            <a:r>
              <a:rPr lang="ja-JP" altLang="en-US" sz="1400" dirty="0">
                <a:solidFill>
                  <a:schemeClr val="tx1"/>
                </a:solidFill>
                <a:latin typeface="+mn-ea"/>
                <a:ea typeface="+mn-ea"/>
              </a:rPr>
              <a:t>　・</a:t>
            </a:r>
            <a:r>
              <a:rPr lang="ja-JP" altLang="en-US" sz="1400" b="1" dirty="0">
                <a:solidFill>
                  <a:schemeClr val="tx1"/>
                </a:solidFill>
                <a:latin typeface="+mn-ea"/>
                <a:ea typeface="+mn-ea"/>
              </a:rPr>
              <a:t>技術力</a:t>
            </a:r>
            <a:r>
              <a:rPr lang="ja-JP" altLang="en-US" sz="1400" dirty="0">
                <a:solidFill>
                  <a:schemeClr val="tx1"/>
                </a:solidFill>
                <a:latin typeface="+mn-ea"/>
                <a:ea typeface="+mn-ea"/>
              </a:rPr>
              <a:t>の向上</a:t>
            </a:r>
            <a:endParaRPr lang="en-US" altLang="ja-JP" sz="1400" dirty="0">
              <a:solidFill>
                <a:schemeClr val="tx1"/>
              </a:solidFill>
              <a:latin typeface="+mn-ea"/>
              <a:ea typeface="+mn-ea"/>
            </a:endParaRPr>
          </a:p>
          <a:p>
            <a:r>
              <a:rPr lang="ja-JP" altLang="en-US" sz="1400" dirty="0">
                <a:solidFill>
                  <a:schemeClr val="tx1"/>
                </a:solidFill>
                <a:latin typeface="+mn-ea"/>
                <a:ea typeface="+mn-ea"/>
              </a:rPr>
              <a:t> （新技術の研究開発・事業化等）</a:t>
            </a:r>
            <a:endParaRPr lang="en-US" altLang="ja-JP" sz="1400" dirty="0">
              <a:solidFill>
                <a:schemeClr val="tx1"/>
              </a:solidFill>
              <a:latin typeface="+mn-ea"/>
              <a:ea typeface="+mn-ea"/>
            </a:endParaRPr>
          </a:p>
          <a:p>
            <a:r>
              <a:rPr lang="ja-JP" altLang="en-US" sz="1400" dirty="0">
                <a:solidFill>
                  <a:schemeClr val="tx1"/>
                </a:solidFill>
                <a:latin typeface="+mn-ea"/>
                <a:ea typeface="+mn-ea"/>
              </a:rPr>
              <a:t>　・</a:t>
            </a:r>
            <a:r>
              <a:rPr lang="ja-JP" altLang="en-US" sz="1400" b="1" dirty="0">
                <a:solidFill>
                  <a:schemeClr val="tx1"/>
                </a:solidFill>
                <a:latin typeface="+mn-ea"/>
                <a:ea typeface="+mn-ea"/>
              </a:rPr>
              <a:t>生産性・利益率</a:t>
            </a:r>
            <a:r>
              <a:rPr lang="ja-JP" altLang="en-US" sz="1400" dirty="0">
                <a:solidFill>
                  <a:schemeClr val="tx1"/>
                </a:solidFill>
                <a:latin typeface="+mn-ea"/>
                <a:ea typeface="+mn-ea"/>
              </a:rPr>
              <a:t>の向上</a:t>
            </a:r>
            <a:endParaRPr lang="en-US" altLang="ja-JP" sz="1400" dirty="0">
              <a:solidFill>
                <a:schemeClr val="tx1"/>
              </a:solidFill>
              <a:latin typeface="+mn-ea"/>
              <a:ea typeface="+mn-ea"/>
            </a:endParaRPr>
          </a:p>
          <a:p>
            <a:r>
              <a:rPr lang="en-US" altLang="ja-JP" sz="1400" dirty="0">
                <a:solidFill>
                  <a:schemeClr val="tx1"/>
                </a:solidFill>
                <a:latin typeface="+mn-ea"/>
                <a:ea typeface="+mn-ea"/>
              </a:rPr>
              <a:t> </a:t>
            </a:r>
            <a:r>
              <a:rPr lang="ja-JP" altLang="en-US" sz="1400" dirty="0">
                <a:solidFill>
                  <a:schemeClr val="tx1"/>
                </a:solidFill>
                <a:latin typeface="+mn-ea"/>
                <a:ea typeface="+mn-ea"/>
              </a:rPr>
              <a:t>（省力化・デジタル化等）</a:t>
            </a:r>
            <a:endParaRPr lang="en-US" altLang="ja-JP" sz="1400" dirty="0">
              <a:solidFill>
                <a:schemeClr val="tx1"/>
              </a:solidFill>
              <a:latin typeface="+mn-ea"/>
              <a:ea typeface="+mn-ea"/>
            </a:endParaRPr>
          </a:p>
          <a:p>
            <a:r>
              <a:rPr lang="ja-JP" altLang="en-US" sz="1400" dirty="0">
                <a:solidFill>
                  <a:schemeClr val="tx1"/>
                </a:solidFill>
                <a:latin typeface="+mn-ea"/>
                <a:ea typeface="+mn-ea"/>
              </a:rPr>
              <a:t>　・</a:t>
            </a:r>
            <a:r>
              <a:rPr lang="ja-JP" altLang="en-US" sz="1400" b="1" dirty="0">
                <a:solidFill>
                  <a:schemeClr val="tx1"/>
                </a:solidFill>
                <a:latin typeface="+mn-ea"/>
                <a:ea typeface="+mn-ea"/>
              </a:rPr>
              <a:t>販路の開拓・売上</a:t>
            </a:r>
            <a:r>
              <a:rPr lang="ja-JP" altLang="en-US" sz="1400" dirty="0">
                <a:solidFill>
                  <a:schemeClr val="tx1"/>
                </a:solidFill>
                <a:latin typeface="+mn-ea"/>
                <a:ea typeface="+mn-ea"/>
              </a:rPr>
              <a:t>の向上</a:t>
            </a:r>
            <a:endParaRPr lang="en-US" altLang="ja-JP" sz="1400" dirty="0">
              <a:solidFill>
                <a:schemeClr val="tx1"/>
              </a:solidFill>
              <a:latin typeface="+mn-ea"/>
              <a:ea typeface="+mn-ea"/>
            </a:endParaRPr>
          </a:p>
          <a:p>
            <a:r>
              <a:rPr lang="en-US" altLang="ja-JP" sz="1400" dirty="0">
                <a:solidFill>
                  <a:schemeClr val="tx1"/>
                </a:solidFill>
                <a:latin typeface="+mn-ea"/>
                <a:ea typeface="+mn-ea"/>
              </a:rPr>
              <a:t> </a:t>
            </a:r>
            <a:r>
              <a:rPr lang="ja-JP" altLang="en-US" sz="1400" dirty="0">
                <a:solidFill>
                  <a:schemeClr val="tx1"/>
                </a:solidFill>
                <a:latin typeface="+mn-ea"/>
                <a:ea typeface="+mn-ea"/>
              </a:rPr>
              <a:t>（展示商談会への出展等）</a:t>
            </a:r>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r>
              <a:rPr lang="ja-JP" altLang="en-US" sz="1400" b="1" dirty="0">
                <a:solidFill>
                  <a:schemeClr val="tx1"/>
                </a:solidFill>
                <a:latin typeface="+mn-ea"/>
                <a:ea typeface="+mn-ea"/>
              </a:rPr>
              <a:t>▶大阪産</a:t>
            </a:r>
            <a:r>
              <a:rPr lang="en-US" altLang="ja-JP" sz="1400" b="1" dirty="0">
                <a:solidFill>
                  <a:schemeClr val="tx1"/>
                </a:solidFill>
                <a:latin typeface="+mn-ea"/>
                <a:ea typeface="+mn-ea"/>
              </a:rPr>
              <a:t>(</a:t>
            </a:r>
            <a:r>
              <a:rPr lang="ja-JP" altLang="en-US" sz="1400" b="1" dirty="0">
                <a:solidFill>
                  <a:schemeClr val="tx1"/>
                </a:solidFill>
                <a:latin typeface="+mn-ea"/>
                <a:ea typeface="+mn-ea"/>
              </a:rPr>
              <a:t>もん</a:t>
            </a:r>
            <a:r>
              <a:rPr lang="en-US" altLang="ja-JP" sz="1400" b="1" dirty="0">
                <a:solidFill>
                  <a:schemeClr val="tx1"/>
                </a:solidFill>
                <a:latin typeface="+mn-ea"/>
                <a:ea typeface="+mn-ea"/>
              </a:rPr>
              <a:t>)</a:t>
            </a:r>
          </a:p>
          <a:p>
            <a:r>
              <a:rPr lang="ja-JP" altLang="en-US" sz="1400" dirty="0">
                <a:solidFill>
                  <a:schemeClr val="tx1"/>
                </a:solidFill>
                <a:latin typeface="+mn-ea"/>
                <a:ea typeface="+mn-ea"/>
              </a:rPr>
              <a:t>　・</a:t>
            </a:r>
            <a:r>
              <a:rPr lang="en-US" altLang="ja-JP" sz="1400" dirty="0">
                <a:solidFill>
                  <a:schemeClr val="tx1"/>
                </a:solidFill>
                <a:latin typeface="+mn-ea"/>
                <a:ea typeface="+mn-ea"/>
              </a:rPr>
              <a:t>2026</a:t>
            </a:r>
            <a:r>
              <a:rPr lang="ja-JP" altLang="en-US" sz="1400" dirty="0">
                <a:solidFill>
                  <a:schemeClr val="tx1"/>
                </a:solidFill>
                <a:latin typeface="+mn-ea"/>
                <a:ea typeface="+mn-ea"/>
              </a:rPr>
              <a:t>年度以降も国内外でのビジネスマッチ</a:t>
            </a:r>
            <a:endParaRPr lang="en-US" altLang="ja-JP" sz="1400" dirty="0">
              <a:solidFill>
                <a:schemeClr val="tx1"/>
              </a:solidFill>
              <a:latin typeface="+mn-ea"/>
              <a:ea typeface="+mn-ea"/>
            </a:endParaRPr>
          </a:p>
          <a:p>
            <a:r>
              <a:rPr lang="ja-JP" altLang="en-US" sz="1400" dirty="0">
                <a:solidFill>
                  <a:schemeClr val="tx1"/>
                </a:solidFill>
                <a:latin typeface="+mn-ea"/>
                <a:ea typeface="+mn-ea"/>
              </a:rPr>
              <a:t>　　ングやプロモーション等を行うことで、</a:t>
            </a:r>
            <a:r>
              <a:rPr lang="ja-JP" altLang="en-US" sz="1400" b="1" dirty="0">
                <a:solidFill>
                  <a:schemeClr val="tx1"/>
                </a:solidFill>
                <a:latin typeface="+mn-ea"/>
                <a:ea typeface="+mn-ea"/>
              </a:rPr>
              <a:t>大阪産</a:t>
            </a:r>
            <a:endParaRPr lang="en-US" altLang="ja-JP" sz="1400" b="1" dirty="0">
              <a:solidFill>
                <a:schemeClr val="tx1"/>
              </a:solidFill>
              <a:latin typeface="+mn-ea"/>
              <a:ea typeface="+mn-ea"/>
            </a:endParaRPr>
          </a:p>
          <a:p>
            <a:r>
              <a:rPr lang="ja-JP" altLang="en-US" sz="1400" b="1" dirty="0">
                <a:solidFill>
                  <a:schemeClr val="tx1"/>
                </a:solidFill>
                <a:latin typeface="+mn-ea"/>
                <a:ea typeface="+mn-ea"/>
              </a:rPr>
              <a:t>　　</a:t>
            </a:r>
            <a:r>
              <a:rPr lang="en-US" altLang="ja-JP" sz="1400" b="1" dirty="0">
                <a:solidFill>
                  <a:schemeClr val="tx1"/>
                </a:solidFill>
                <a:latin typeface="+mn-ea"/>
                <a:ea typeface="+mn-ea"/>
              </a:rPr>
              <a:t>(</a:t>
            </a:r>
            <a:r>
              <a:rPr lang="ja-JP" altLang="en-US" sz="1400" b="1" dirty="0">
                <a:solidFill>
                  <a:schemeClr val="tx1"/>
                </a:solidFill>
                <a:latin typeface="+mn-ea"/>
                <a:ea typeface="+mn-ea"/>
              </a:rPr>
              <a:t>もん</a:t>
            </a:r>
            <a:r>
              <a:rPr lang="en-US" altLang="ja-JP" sz="1400" b="1" dirty="0">
                <a:solidFill>
                  <a:schemeClr val="tx1"/>
                </a:solidFill>
                <a:latin typeface="+mn-ea"/>
                <a:ea typeface="+mn-ea"/>
              </a:rPr>
              <a:t>)</a:t>
            </a:r>
            <a:r>
              <a:rPr lang="ja-JP" altLang="en-US" sz="1400" b="1" dirty="0">
                <a:solidFill>
                  <a:schemeClr val="tx1"/>
                </a:solidFill>
                <a:latin typeface="+mn-ea"/>
                <a:ea typeface="+mn-ea"/>
              </a:rPr>
              <a:t>のブランド力を向上</a:t>
            </a:r>
            <a:r>
              <a:rPr lang="ja-JP" altLang="en-US" sz="1400" dirty="0">
                <a:solidFill>
                  <a:schemeClr val="tx1"/>
                </a:solidFill>
                <a:latin typeface="+mn-ea"/>
                <a:ea typeface="+mn-ea"/>
              </a:rPr>
              <a:t>するとともに、更</a:t>
            </a:r>
            <a:endParaRPr lang="en-US" altLang="ja-JP" sz="1400" dirty="0">
              <a:solidFill>
                <a:schemeClr val="tx1"/>
              </a:solidFill>
              <a:latin typeface="+mn-ea"/>
              <a:ea typeface="+mn-ea"/>
            </a:endParaRPr>
          </a:p>
          <a:p>
            <a:r>
              <a:rPr lang="en-US" altLang="ja-JP" sz="1400" dirty="0">
                <a:solidFill>
                  <a:schemeClr val="tx1"/>
                </a:solidFill>
                <a:latin typeface="+mn-ea"/>
                <a:ea typeface="+mn-ea"/>
              </a:rPr>
              <a:t>   </a:t>
            </a:r>
            <a:r>
              <a:rPr lang="ja-JP" altLang="en-US" sz="1400" dirty="0">
                <a:solidFill>
                  <a:schemeClr val="tx1"/>
                </a:solidFill>
                <a:latin typeface="+mn-ea"/>
                <a:ea typeface="+mn-ea"/>
              </a:rPr>
              <a:t>なる需要創出、活用・消費の拡大、</a:t>
            </a:r>
            <a:r>
              <a:rPr lang="ja-JP" altLang="en-US" sz="1400" b="1" dirty="0">
                <a:solidFill>
                  <a:schemeClr val="tx1"/>
                </a:solidFill>
                <a:latin typeface="+mn-ea"/>
                <a:ea typeface="+mn-ea"/>
              </a:rPr>
              <a:t>国内外</a:t>
            </a:r>
            <a:endParaRPr lang="en-US" altLang="ja-JP" sz="1400" b="1" dirty="0">
              <a:solidFill>
                <a:schemeClr val="tx1"/>
              </a:solidFill>
              <a:latin typeface="+mn-ea"/>
              <a:ea typeface="+mn-ea"/>
            </a:endParaRPr>
          </a:p>
          <a:p>
            <a:r>
              <a:rPr lang="en-US" altLang="ja-JP" sz="1400" b="1" dirty="0">
                <a:solidFill>
                  <a:schemeClr val="tx1"/>
                </a:solidFill>
                <a:latin typeface="+mn-ea"/>
                <a:ea typeface="+mn-ea"/>
              </a:rPr>
              <a:t>   </a:t>
            </a:r>
            <a:r>
              <a:rPr lang="ja-JP" altLang="en-US" sz="1400" b="1" dirty="0">
                <a:solidFill>
                  <a:schemeClr val="tx1"/>
                </a:solidFill>
                <a:latin typeface="+mn-ea"/>
                <a:ea typeface="+mn-ea"/>
              </a:rPr>
              <a:t>での販路拡大を図る</a:t>
            </a:r>
            <a:endParaRPr lang="en-US" altLang="ja-JP" sz="1400" b="1"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p:txBody>
      </p:sp>
      <p:sp>
        <p:nvSpPr>
          <p:cNvPr id="21" name="テキスト ボックス 20">
            <a:extLst>
              <a:ext uri="{FF2B5EF4-FFF2-40B4-BE49-F238E27FC236}">
                <a16:creationId xmlns:a16="http://schemas.microsoft.com/office/drawing/2014/main" id="{D8B60D52-074F-436C-8686-2D0204D5A9F2}"/>
              </a:ext>
            </a:extLst>
          </p:cNvPr>
          <p:cNvSpPr txBox="1"/>
          <p:nvPr/>
        </p:nvSpPr>
        <p:spPr>
          <a:xfrm>
            <a:off x="53192" y="3389156"/>
            <a:ext cx="8472663" cy="3108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spcBef>
                <a:spcPts val="0"/>
              </a:spcBef>
              <a:spcAft>
                <a:spcPts val="0"/>
              </a:spcAft>
              <a:buClrTx/>
              <a:buSzTx/>
              <a:buFontTx/>
              <a:buNone/>
              <a:tabLst/>
            </a:pPr>
            <a:r>
              <a:rPr lang="ja-JP" altLang="en-US" sz="1400" b="1" dirty="0">
                <a:solidFill>
                  <a:schemeClr val="tx1"/>
                </a:solidFill>
                <a:latin typeface="+mn-ea"/>
                <a:ea typeface="+mn-ea"/>
              </a:rPr>
              <a:t>▶大阪産</a:t>
            </a:r>
            <a:r>
              <a:rPr lang="en-US" altLang="ja-JP" sz="1400" b="1" dirty="0">
                <a:solidFill>
                  <a:schemeClr val="tx1"/>
                </a:solidFill>
                <a:latin typeface="+mn-ea"/>
                <a:ea typeface="+mn-ea"/>
              </a:rPr>
              <a:t>(</a:t>
            </a:r>
            <a:r>
              <a:rPr lang="ja-JP" altLang="en-US" sz="1400" b="1" dirty="0">
                <a:solidFill>
                  <a:schemeClr val="tx1"/>
                </a:solidFill>
                <a:latin typeface="+mn-ea"/>
                <a:ea typeface="+mn-ea"/>
              </a:rPr>
              <a:t>もん</a:t>
            </a:r>
            <a:r>
              <a:rPr lang="en-US" altLang="ja-JP" sz="1400" b="1" dirty="0">
                <a:solidFill>
                  <a:schemeClr val="tx1"/>
                </a:solidFill>
                <a:latin typeface="+mn-ea"/>
                <a:ea typeface="+mn-ea"/>
              </a:rPr>
              <a:t>)</a:t>
            </a:r>
            <a:r>
              <a:rPr lang="ja-JP" altLang="en-US" sz="1400" b="1" dirty="0">
                <a:solidFill>
                  <a:schemeClr val="tx1"/>
                </a:solidFill>
                <a:latin typeface="+mn-ea"/>
                <a:ea typeface="+mn-ea"/>
              </a:rPr>
              <a:t>の活用拡大</a:t>
            </a:r>
            <a:endParaRPr lang="en-US" altLang="ja-JP" sz="1400" b="1" dirty="0">
              <a:solidFill>
                <a:schemeClr val="tx1"/>
              </a:solidFill>
              <a:latin typeface="+mn-ea"/>
              <a:ea typeface="+mn-ea"/>
            </a:endParaRPr>
          </a:p>
          <a:p>
            <a:pPr marL="0" marR="0" indent="0" algn="l" defTabSz="914400" rtl="0" fontAlgn="auto" latinLnBrk="0" hangingPunct="0">
              <a:spcBef>
                <a:spcPts val="0"/>
              </a:spcBef>
              <a:spcAft>
                <a:spcPts val="0"/>
              </a:spcAft>
              <a:buClrTx/>
              <a:buSzTx/>
              <a:buFontTx/>
              <a:buNone/>
              <a:tabLst/>
            </a:pPr>
            <a:r>
              <a:rPr lang="ja-JP" altLang="en-US" sz="1400" dirty="0">
                <a:solidFill>
                  <a:schemeClr val="tx1"/>
                </a:solidFill>
                <a:latin typeface="+mn-ea"/>
                <a:ea typeface="+mn-ea"/>
              </a:rPr>
              <a:t>　・「大阪産</a:t>
            </a:r>
            <a:r>
              <a:rPr lang="en-US" altLang="ja-JP" sz="1400" dirty="0">
                <a:solidFill>
                  <a:schemeClr val="tx1"/>
                </a:solidFill>
                <a:latin typeface="+mn-ea"/>
                <a:ea typeface="+mn-ea"/>
              </a:rPr>
              <a:t>(</a:t>
            </a:r>
            <a:r>
              <a:rPr lang="ja-JP" altLang="en-US" sz="1400" dirty="0">
                <a:solidFill>
                  <a:schemeClr val="tx1"/>
                </a:solidFill>
                <a:latin typeface="+mn-ea"/>
                <a:ea typeface="+mn-ea"/>
              </a:rPr>
              <a:t>もん</a:t>
            </a:r>
            <a:r>
              <a:rPr lang="en-US" altLang="ja-JP" sz="1400" dirty="0">
                <a:solidFill>
                  <a:schemeClr val="tx1"/>
                </a:solidFill>
                <a:latin typeface="+mn-ea"/>
                <a:ea typeface="+mn-ea"/>
              </a:rPr>
              <a:t>)</a:t>
            </a:r>
            <a:r>
              <a:rPr lang="ja-JP" altLang="en-US" sz="1400" dirty="0">
                <a:solidFill>
                  <a:schemeClr val="tx1"/>
                </a:solidFill>
                <a:latin typeface="+mn-ea"/>
                <a:ea typeface="+mn-ea"/>
              </a:rPr>
              <a:t>データベース」の活用促進</a:t>
            </a:r>
            <a:endParaRPr lang="en-US" altLang="ja-JP" sz="1400" strike="dblStrike" dirty="0">
              <a:solidFill>
                <a:srgbClr val="FF0000"/>
              </a:solidFill>
              <a:highlight>
                <a:srgbClr val="00FFFF"/>
              </a:highlight>
              <a:latin typeface="+mn-ea"/>
              <a:ea typeface="+mn-ea"/>
            </a:endParaRPr>
          </a:p>
          <a:p>
            <a:pPr marL="0" marR="0" indent="0" algn="l" defTabSz="914400" rtl="0" fontAlgn="auto" latinLnBrk="0" hangingPunct="0">
              <a:spcBef>
                <a:spcPts val="0"/>
              </a:spcBef>
              <a:spcAft>
                <a:spcPts val="0"/>
              </a:spcAft>
              <a:buClrTx/>
              <a:buSzTx/>
              <a:buFontTx/>
              <a:buNone/>
              <a:tabLst/>
            </a:pPr>
            <a:r>
              <a:rPr lang="ja-JP" altLang="en-US" sz="1400" dirty="0">
                <a:solidFill>
                  <a:schemeClr val="tx1"/>
                </a:solidFill>
                <a:latin typeface="+mn-ea"/>
                <a:ea typeface="+mn-ea"/>
              </a:rPr>
              <a:t>　・大阪ウィーク～春・夏・秋～ 「地域の魅力発見ツアー～大阪</a:t>
            </a:r>
            <a:r>
              <a:rPr lang="en-US" altLang="ja-JP" sz="1400" dirty="0">
                <a:solidFill>
                  <a:schemeClr val="tx1"/>
                </a:solidFill>
                <a:latin typeface="+mn-ea"/>
                <a:ea typeface="+mn-ea"/>
              </a:rPr>
              <a:t>43</a:t>
            </a:r>
            <a:r>
              <a:rPr lang="ja-JP" altLang="en-US" sz="1400" dirty="0">
                <a:solidFill>
                  <a:schemeClr val="tx1"/>
                </a:solidFill>
                <a:latin typeface="+mn-ea"/>
                <a:ea typeface="+mn-ea"/>
              </a:rPr>
              <a:t>市町村の見みどころ～」での</a:t>
            </a:r>
            <a:r>
              <a:rPr lang="en-US" altLang="ja-JP" sz="1400" dirty="0">
                <a:solidFill>
                  <a:schemeClr val="tx1"/>
                </a:solidFill>
                <a:latin typeface="+mn-ea"/>
                <a:ea typeface="+mn-ea"/>
              </a:rPr>
              <a:t>PR</a:t>
            </a:r>
            <a:r>
              <a:rPr lang="ja-JP" altLang="en-US" sz="1400" dirty="0">
                <a:solidFill>
                  <a:schemeClr val="tx1"/>
                </a:solidFill>
                <a:latin typeface="+mn-ea"/>
                <a:ea typeface="+mn-ea"/>
              </a:rPr>
              <a:t>　</a:t>
            </a:r>
            <a:endParaRPr lang="en-US" altLang="ja-JP" sz="1400" dirty="0">
              <a:solidFill>
                <a:schemeClr val="tx1"/>
              </a:solidFill>
              <a:highlight>
                <a:srgbClr val="00FFFF"/>
              </a:highlight>
              <a:latin typeface="+mn-ea"/>
              <a:ea typeface="+mn-ea"/>
            </a:endParaRPr>
          </a:p>
          <a:p>
            <a:pPr marL="0" marR="0" indent="0" algn="l" defTabSz="914400" rtl="0" fontAlgn="auto" latinLnBrk="0" hangingPunct="0">
              <a:spcBef>
                <a:spcPts val="0"/>
              </a:spcBef>
              <a:spcAft>
                <a:spcPts val="0"/>
              </a:spcAft>
              <a:buClrTx/>
              <a:buSzTx/>
              <a:buFontTx/>
              <a:buNone/>
              <a:tabLst/>
            </a:pPr>
            <a:r>
              <a:rPr lang="en-US" altLang="ja-JP" sz="1400" dirty="0">
                <a:solidFill>
                  <a:schemeClr val="tx1"/>
                </a:solidFill>
                <a:latin typeface="+mn-ea"/>
                <a:ea typeface="+mn-ea"/>
              </a:rPr>
              <a:t> 【</a:t>
            </a:r>
            <a:r>
              <a:rPr lang="ja-JP" altLang="en-US" sz="1400" dirty="0">
                <a:solidFill>
                  <a:schemeClr val="tx1"/>
                </a:solidFill>
                <a:latin typeface="+mn-ea"/>
                <a:ea typeface="+mn-ea"/>
              </a:rPr>
              <a:t>取組実績</a:t>
            </a:r>
            <a:r>
              <a:rPr lang="en-US" altLang="ja-JP" sz="1400" dirty="0">
                <a:solidFill>
                  <a:schemeClr val="tx1"/>
                </a:solidFill>
                <a:latin typeface="+mn-ea"/>
                <a:ea typeface="+mn-ea"/>
              </a:rPr>
              <a:t>】</a:t>
            </a:r>
          </a:p>
          <a:p>
            <a:pPr marL="0" marR="0" indent="0" algn="l" defTabSz="914400" rtl="0" fontAlgn="auto" latinLnBrk="0" hangingPunct="0">
              <a:spcBef>
                <a:spcPts val="0"/>
              </a:spcBef>
              <a:spcAft>
                <a:spcPts val="0"/>
              </a:spcAft>
              <a:buClrTx/>
              <a:buSzTx/>
              <a:buFontTx/>
              <a:buNone/>
              <a:tabLst/>
            </a:pPr>
            <a:r>
              <a:rPr lang="ja-JP" altLang="en-US" sz="1400" dirty="0">
                <a:solidFill>
                  <a:schemeClr val="tx1"/>
                </a:solidFill>
                <a:latin typeface="+mn-ea"/>
                <a:ea typeface="+mn-ea"/>
              </a:rPr>
              <a:t>　・府内飲食店や万博参加表明国等への働きかけ（万博参加表明の在阪（総）領事館等</a:t>
            </a:r>
            <a:r>
              <a:rPr lang="en-US" altLang="ja-JP" sz="1400" dirty="0">
                <a:solidFill>
                  <a:schemeClr val="tx1"/>
                </a:solidFill>
                <a:latin typeface="+mn-ea"/>
                <a:ea typeface="+mn-ea"/>
              </a:rPr>
              <a:t>83</a:t>
            </a:r>
            <a:r>
              <a:rPr lang="ja-JP" altLang="en-US" sz="1400" dirty="0">
                <a:solidFill>
                  <a:schemeClr val="tx1"/>
                </a:solidFill>
                <a:latin typeface="+mn-ea"/>
                <a:ea typeface="+mn-ea"/>
              </a:rPr>
              <a:t>ヵ所（</a:t>
            </a:r>
            <a:r>
              <a:rPr lang="en-US" altLang="ja-JP" sz="1400" dirty="0">
                <a:solidFill>
                  <a:schemeClr val="tx1"/>
                </a:solidFill>
                <a:latin typeface="+mn-ea"/>
                <a:ea typeface="+mn-ea"/>
              </a:rPr>
              <a:t>60</a:t>
            </a:r>
            <a:r>
              <a:rPr lang="ja-JP" altLang="en-US" sz="1400" dirty="0">
                <a:solidFill>
                  <a:schemeClr val="tx1"/>
                </a:solidFill>
                <a:latin typeface="+mn-ea"/>
                <a:ea typeface="+mn-ea"/>
              </a:rPr>
              <a:t>ヵ国・地域、</a:t>
            </a:r>
            <a:endParaRPr lang="en-US" altLang="ja-JP" sz="1400" dirty="0">
              <a:solidFill>
                <a:schemeClr val="tx1"/>
              </a:solidFill>
              <a:latin typeface="+mn-ea"/>
              <a:ea typeface="+mn-ea"/>
            </a:endParaRPr>
          </a:p>
          <a:p>
            <a:pPr marL="0" marR="0" indent="0" algn="l" defTabSz="914400" rtl="0" fontAlgn="auto" latinLnBrk="0" hangingPunct="0">
              <a:spcBef>
                <a:spcPts val="0"/>
              </a:spcBef>
              <a:spcAft>
                <a:spcPts val="0"/>
              </a:spcAft>
              <a:buClrTx/>
              <a:buSzTx/>
              <a:buFontTx/>
              <a:buNone/>
              <a:tabLst/>
            </a:pPr>
            <a:r>
              <a:rPr lang="ja-JP" altLang="en-US" sz="1400" dirty="0">
                <a:solidFill>
                  <a:schemeClr val="tx1"/>
                </a:solidFill>
                <a:latin typeface="+mn-ea"/>
                <a:ea typeface="+mn-ea"/>
              </a:rPr>
              <a:t>　　</a:t>
            </a:r>
            <a:r>
              <a:rPr lang="en-US" altLang="ja-JP" sz="1400" dirty="0">
                <a:solidFill>
                  <a:schemeClr val="tx1"/>
                </a:solidFill>
                <a:latin typeface="+mn-ea"/>
                <a:ea typeface="+mn-ea"/>
              </a:rPr>
              <a:t>1</a:t>
            </a:r>
            <a:r>
              <a:rPr lang="ja-JP" altLang="en-US" sz="1400" dirty="0">
                <a:solidFill>
                  <a:schemeClr val="tx1"/>
                </a:solidFill>
                <a:latin typeface="+mn-ea"/>
                <a:ea typeface="+mn-ea"/>
              </a:rPr>
              <a:t>団体））</a:t>
            </a:r>
          </a:p>
          <a:p>
            <a:pPr marL="0" marR="0" indent="0" algn="l" defTabSz="914400" rtl="0" fontAlgn="auto" latinLnBrk="0" hangingPunct="0">
              <a:spcBef>
                <a:spcPts val="0"/>
              </a:spcBef>
              <a:spcAft>
                <a:spcPts val="0"/>
              </a:spcAft>
              <a:buClrTx/>
              <a:buSzTx/>
              <a:buFontTx/>
              <a:buNone/>
              <a:tabLst/>
            </a:pPr>
            <a:r>
              <a:rPr lang="ja-JP" altLang="en-US" sz="1400" dirty="0">
                <a:solidFill>
                  <a:schemeClr val="tx1"/>
                </a:solidFill>
                <a:latin typeface="+mn-ea"/>
                <a:ea typeface="+mn-ea"/>
              </a:rPr>
              <a:t>　・大阪・関西万博公式</a:t>
            </a:r>
            <a:r>
              <a:rPr lang="en-US" altLang="ja-JP" sz="1400" dirty="0">
                <a:solidFill>
                  <a:schemeClr val="tx1"/>
                </a:solidFill>
                <a:latin typeface="+mn-ea"/>
                <a:ea typeface="+mn-ea"/>
              </a:rPr>
              <a:t>Web</a:t>
            </a:r>
            <a:r>
              <a:rPr lang="ja-JP" altLang="en-US" sz="1400" dirty="0">
                <a:solidFill>
                  <a:schemeClr val="tx1"/>
                </a:solidFill>
                <a:latin typeface="+mn-ea"/>
                <a:ea typeface="+mn-ea"/>
              </a:rPr>
              <a:t>サイト上に大阪産</a:t>
            </a:r>
            <a:r>
              <a:rPr lang="en-US" altLang="ja-JP" sz="1400" dirty="0">
                <a:solidFill>
                  <a:schemeClr val="tx1"/>
                </a:solidFill>
                <a:latin typeface="+mn-ea"/>
                <a:ea typeface="+mn-ea"/>
              </a:rPr>
              <a:t>(</a:t>
            </a:r>
            <a:r>
              <a:rPr lang="ja-JP" altLang="en-US" sz="1400" dirty="0">
                <a:solidFill>
                  <a:schemeClr val="tx1"/>
                </a:solidFill>
                <a:latin typeface="+mn-ea"/>
                <a:ea typeface="+mn-ea"/>
              </a:rPr>
              <a:t>もん</a:t>
            </a:r>
            <a:r>
              <a:rPr lang="en-US" altLang="ja-JP" sz="1400" dirty="0">
                <a:solidFill>
                  <a:schemeClr val="tx1"/>
                </a:solidFill>
                <a:latin typeface="+mn-ea"/>
                <a:ea typeface="+mn-ea"/>
              </a:rPr>
              <a:t>)</a:t>
            </a:r>
            <a:r>
              <a:rPr lang="ja-JP" altLang="en-US" sz="1400" dirty="0">
                <a:solidFill>
                  <a:schemeClr val="tx1"/>
                </a:solidFill>
                <a:latin typeface="+mn-ea"/>
                <a:ea typeface="+mn-ea"/>
              </a:rPr>
              <a:t>データベースリンク先を掲載</a:t>
            </a:r>
            <a:endParaRPr lang="en-US" altLang="ja-JP" sz="1400" dirty="0">
              <a:solidFill>
                <a:schemeClr val="tx1"/>
              </a:solidFill>
              <a:latin typeface="+mn-ea"/>
              <a:ea typeface="+mn-ea"/>
            </a:endParaRPr>
          </a:p>
          <a:p>
            <a:pPr marL="0" marR="0" indent="0" algn="l" defTabSz="914400" rtl="0" fontAlgn="auto" latinLnBrk="0" hangingPunct="0">
              <a:spcBef>
                <a:spcPts val="0"/>
              </a:spcBef>
              <a:spcAft>
                <a:spcPts val="0"/>
              </a:spcAft>
              <a:buClrTx/>
              <a:buSzTx/>
              <a:buFontTx/>
              <a:buNone/>
              <a:tabLst/>
            </a:pPr>
            <a:r>
              <a:rPr lang="ja-JP" altLang="en-US" sz="1400" dirty="0">
                <a:solidFill>
                  <a:schemeClr val="tx1"/>
                </a:solidFill>
                <a:latin typeface="+mn-ea"/>
                <a:ea typeface="+mn-ea"/>
              </a:rPr>
              <a:t>　・市町村と連携し、一体的に大阪産</a:t>
            </a:r>
            <a:r>
              <a:rPr lang="en-US" altLang="ja-JP" sz="1400" dirty="0">
                <a:solidFill>
                  <a:schemeClr val="tx1"/>
                </a:solidFill>
                <a:latin typeface="+mn-ea"/>
                <a:ea typeface="+mn-ea"/>
              </a:rPr>
              <a:t>(</a:t>
            </a:r>
            <a:r>
              <a:rPr lang="ja-JP" altLang="en-US" sz="1400" dirty="0">
                <a:solidFill>
                  <a:schemeClr val="tx1"/>
                </a:solidFill>
                <a:latin typeface="+mn-ea"/>
                <a:ea typeface="+mn-ea"/>
              </a:rPr>
              <a:t>もん</a:t>
            </a:r>
            <a:r>
              <a:rPr lang="en-US" altLang="ja-JP" sz="1400" dirty="0">
                <a:solidFill>
                  <a:schemeClr val="tx1"/>
                </a:solidFill>
                <a:latin typeface="+mn-ea"/>
                <a:ea typeface="+mn-ea"/>
              </a:rPr>
              <a:t>)</a:t>
            </a:r>
            <a:r>
              <a:rPr lang="ja-JP" altLang="en-US" sz="1400" dirty="0">
                <a:solidFill>
                  <a:schemeClr val="tx1"/>
                </a:solidFill>
                <a:latin typeface="+mn-ea"/>
                <a:ea typeface="+mn-ea"/>
              </a:rPr>
              <a:t>・大阪産</a:t>
            </a:r>
            <a:r>
              <a:rPr lang="en-US" altLang="ja-JP" sz="1400" dirty="0">
                <a:solidFill>
                  <a:schemeClr val="tx1"/>
                </a:solidFill>
                <a:latin typeface="+mn-ea"/>
                <a:ea typeface="+mn-ea"/>
              </a:rPr>
              <a:t>(</a:t>
            </a:r>
            <a:r>
              <a:rPr lang="ja-JP" altLang="en-US" sz="1400" dirty="0">
                <a:solidFill>
                  <a:schemeClr val="tx1"/>
                </a:solidFill>
                <a:latin typeface="+mn-ea"/>
                <a:ea typeface="+mn-ea"/>
              </a:rPr>
              <a:t>もん</a:t>
            </a:r>
            <a:r>
              <a:rPr lang="en-US" altLang="ja-JP" sz="1400" dirty="0">
                <a:solidFill>
                  <a:schemeClr val="tx1"/>
                </a:solidFill>
                <a:latin typeface="+mn-ea"/>
                <a:ea typeface="+mn-ea"/>
              </a:rPr>
              <a:t>)</a:t>
            </a:r>
            <a:r>
              <a:rPr lang="ja-JP" altLang="en-US" sz="1400" dirty="0">
                <a:solidFill>
                  <a:schemeClr val="tx1"/>
                </a:solidFill>
                <a:latin typeface="+mn-ea"/>
                <a:ea typeface="+mn-ea"/>
              </a:rPr>
              <a:t>名品を</a:t>
            </a:r>
            <a:r>
              <a:rPr lang="en-US" altLang="ja-JP" sz="1400" dirty="0">
                <a:solidFill>
                  <a:schemeClr val="tx1"/>
                </a:solidFill>
                <a:latin typeface="+mn-ea"/>
                <a:ea typeface="+mn-ea"/>
              </a:rPr>
              <a:t>PR</a:t>
            </a:r>
            <a:r>
              <a:rPr lang="ja-JP" altLang="en-US" sz="1400" dirty="0">
                <a:solidFill>
                  <a:schemeClr val="tx1"/>
                </a:solidFill>
                <a:latin typeface="+mn-ea"/>
                <a:ea typeface="+mn-ea"/>
              </a:rPr>
              <a:t>（来場者数：</a:t>
            </a:r>
            <a:r>
              <a:rPr lang="en-US" altLang="ja-JP" sz="1400" dirty="0">
                <a:solidFill>
                  <a:schemeClr val="tx1"/>
                </a:solidFill>
                <a:latin typeface="+mn-ea"/>
                <a:ea typeface="+mn-ea"/>
              </a:rPr>
              <a:t>(</a:t>
            </a:r>
            <a:r>
              <a:rPr lang="ja-JP" altLang="en-US" sz="1400" dirty="0">
                <a:solidFill>
                  <a:schemeClr val="tx1"/>
                </a:solidFill>
                <a:latin typeface="+mn-ea"/>
                <a:ea typeface="+mn-ea"/>
              </a:rPr>
              <a:t>春</a:t>
            </a:r>
            <a:r>
              <a:rPr lang="en-US" altLang="ja-JP" sz="1400" dirty="0">
                <a:solidFill>
                  <a:schemeClr val="tx1"/>
                </a:solidFill>
                <a:latin typeface="+mn-ea"/>
                <a:ea typeface="+mn-ea"/>
              </a:rPr>
              <a:t>)</a:t>
            </a:r>
            <a:r>
              <a:rPr lang="ja-JP" altLang="en-US" sz="1400" dirty="0">
                <a:solidFill>
                  <a:schemeClr val="tx1"/>
                </a:solidFill>
                <a:latin typeface="+mn-ea"/>
                <a:ea typeface="+mn-ea"/>
              </a:rPr>
              <a:t>約</a:t>
            </a:r>
            <a:r>
              <a:rPr lang="en-US" altLang="ja-JP" sz="1400" dirty="0">
                <a:solidFill>
                  <a:schemeClr val="tx1"/>
                </a:solidFill>
                <a:latin typeface="+mn-ea"/>
                <a:ea typeface="+mn-ea"/>
              </a:rPr>
              <a:t>3.2</a:t>
            </a:r>
            <a:r>
              <a:rPr lang="ja-JP" altLang="en-US" sz="1400" dirty="0">
                <a:solidFill>
                  <a:schemeClr val="tx1"/>
                </a:solidFill>
                <a:latin typeface="+mn-ea"/>
                <a:ea typeface="+mn-ea"/>
              </a:rPr>
              <a:t>万人（夏</a:t>
            </a:r>
            <a:r>
              <a:rPr lang="en-US" altLang="ja-JP" sz="1400" dirty="0">
                <a:solidFill>
                  <a:schemeClr val="tx1"/>
                </a:solidFill>
                <a:latin typeface="+mn-ea"/>
                <a:ea typeface="+mn-ea"/>
              </a:rPr>
              <a:t>)</a:t>
            </a:r>
            <a:r>
              <a:rPr lang="ja-JP" altLang="en-US" sz="1400" dirty="0">
                <a:solidFill>
                  <a:schemeClr val="tx1"/>
                </a:solidFill>
                <a:latin typeface="+mn-ea"/>
                <a:ea typeface="+mn-ea"/>
              </a:rPr>
              <a:t>約</a:t>
            </a:r>
            <a:r>
              <a:rPr lang="en-US" altLang="ja-JP" sz="1400" dirty="0">
                <a:solidFill>
                  <a:schemeClr val="tx1"/>
                </a:solidFill>
                <a:latin typeface="+mn-ea"/>
                <a:ea typeface="+mn-ea"/>
              </a:rPr>
              <a:t>4.5</a:t>
            </a:r>
            <a:r>
              <a:rPr lang="ja-JP" altLang="en-US" sz="1400" dirty="0">
                <a:solidFill>
                  <a:schemeClr val="tx1"/>
                </a:solidFill>
                <a:latin typeface="+mn-ea"/>
                <a:ea typeface="+mn-ea"/>
              </a:rPr>
              <a:t>万人</a:t>
            </a:r>
            <a:endParaRPr lang="en-US" altLang="ja-JP" sz="1400" dirty="0">
              <a:solidFill>
                <a:schemeClr val="tx1"/>
              </a:solidFill>
              <a:latin typeface="+mn-ea"/>
              <a:ea typeface="+mn-ea"/>
            </a:endParaRPr>
          </a:p>
          <a:p>
            <a:pPr marL="0" marR="0" indent="0" algn="l" defTabSz="914400" rtl="0" fontAlgn="auto" latinLnBrk="0" hangingPunct="0">
              <a:spcBef>
                <a:spcPts val="0"/>
              </a:spcBef>
              <a:spcAft>
                <a:spcPts val="0"/>
              </a:spcAft>
              <a:buClrTx/>
              <a:buSzTx/>
              <a:buFontTx/>
              <a:buNone/>
              <a:tabLst/>
            </a:pPr>
            <a:r>
              <a:rPr lang="ja-JP" altLang="en-US" sz="1400" dirty="0">
                <a:solidFill>
                  <a:schemeClr val="tx1"/>
                </a:solidFill>
                <a:latin typeface="+mn-ea"/>
                <a:ea typeface="+mn-ea"/>
              </a:rPr>
              <a:t>　（秋</a:t>
            </a:r>
            <a:r>
              <a:rPr lang="en-US" altLang="ja-JP" sz="1400" dirty="0">
                <a:solidFill>
                  <a:schemeClr val="tx1"/>
                </a:solidFill>
                <a:latin typeface="+mn-ea"/>
                <a:ea typeface="+mn-ea"/>
              </a:rPr>
              <a:t>)</a:t>
            </a:r>
            <a:r>
              <a:rPr lang="ja-JP" altLang="en-US" sz="1400" dirty="0">
                <a:solidFill>
                  <a:schemeClr val="tx1"/>
                </a:solidFill>
                <a:latin typeface="+mn-ea"/>
                <a:ea typeface="+mn-ea"/>
              </a:rPr>
              <a:t>約</a:t>
            </a:r>
            <a:r>
              <a:rPr lang="en-US" altLang="ja-JP" sz="1400" dirty="0">
                <a:solidFill>
                  <a:schemeClr val="tx1"/>
                </a:solidFill>
                <a:latin typeface="+mn-ea"/>
                <a:ea typeface="+mn-ea"/>
              </a:rPr>
              <a:t>6.5</a:t>
            </a:r>
            <a:r>
              <a:rPr lang="ja-JP" altLang="en-US" sz="1400" dirty="0">
                <a:solidFill>
                  <a:schemeClr val="tx1"/>
                </a:solidFill>
                <a:latin typeface="+mn-ea"/>
                <a:ea typeface="+mn-ea"/>
              </a:rPr>
              <a:t>万人）</a:t>
            </a:r>
            <a:endParaRPr lang="en-US" altLang="ja-JP" sz="1400" dirty="0">
              <a:solidFill>
                <a:schemeClr val="tx1"/>
              </a:solidFill>
              <a:latin typeface="+mn-ea"/>
              <a:ea typeface="+mn-ea"/>
            </a:endParaRPr>
          </a:p>
          <a:p>
            <a:r>
              <a:rPr lang="ja-JP" altLang="en-US" sz="1400" dirty="0">
                <a:solidFill>
                  <a:schemeClr val="tx1"/>
                </a:solidFill>
                <a:latin typeface="+mn-ea"/>
                <a:ea typeface="+mn-ea"/>
              </a:rPr>
              <a:t>　・府・市主催万博開幕・閉幕レセプションでの</a:t>
            </a:r>
            <a:r>
              <a:rPr lang="en-US" altLang="ja-JP" sz="1400" dirty="0">
                <a:solidFill>
                  <a:schemeClr val="tx1"/>
                </a:solidFill>
                <a:latin typeface="+mn-ea"/>
                <a:ea typeface="+mn-ea"/>
              </a:rPr>
              <a:t>PR</a:t>
            </a:r>
          </a:p>
          <a:p>
            <a:r>
              <a:rPr lang="ja-JP" altLang="en-US" sz="1400" dirty="0">
                <a:solidFill>
                  <a:schemeClr val="tx1"/>
                </a:solidFill>
                <a:latin typeface="+mn-ea"/>
                <a:ea typeface="+mn-ea"/>
              </a:rPr>
              <a:t>　・これまでリーチできなかった民間事業者や団体、</a:t>
            </a:r>
            <a:endParaRPr lang="en-US" altLang="ja-JP" sz="1400" dirty="0">
              <a:solidFill>
                <a:schemeClr val="tx1"/>
              </a:solidFill>
              <a:latin typeface="+mn-ea"/>
              <a:ea typeface="+mn-ea"/>
            </a:endParaRPr>
          </a:p>
          <a:p>
            <a:r>
              <a:rPr lang="ja-JP" altLang="en-US" sz="1400" dirty="0">
                <a:solidFill>
                  <a:schemeClr val="tx1"/>
                </a:solidFill>
                <a:latin typeface="+mn-ea"/>
                <a:ea typeface="+mn-ea"/>
              </a:rPr>
              <a:t>　　海外パビリオン等との新たな関係構築（</a:t>
            </a:r>
            <a:r>
              <a:rPr lang="en-US" altLang="ja-JP" sz="1400" dirty="0">
                <a:solidFill>
                  <a:schemeClr val="tx1"/>
                </a:solidFill>
                <a:latin typeface="+mn-ea"/>
                <a:ea typeface="+mn-ea"/>
              </a:rPr>
              <a:t>1</a:t>
            </a:r>
            <a:r>
              <a:rPr lang="ja-JP" altLang="en-US" sz="1400" dirty="0">
                <a:solidFill>
                  <a:schemeClr val="tx1"/>
                </a:solidFill>
                <a:latin typeface="+mn-ea"/>
                <a:ea typeface="+mn-ea"/>
              </a:rPr>
              <a:t>か国、６団体）</a:t>
            </a:r>
            <a:endParaRPr lang="en-US" altLang="ja-JP" sz="1400" strike="dblStrike" dirty="0">
              <a:solidFill>
                <a:schemeClr val="tx1"/>
              </a:solidFill>
              <a:latin typeface="+mn-ea"/>
              <a:ea typeface="+mn-ea"/>
            </a:endParaRPr>
          </a:p>
          <a:p>
            <a:r>
              <a:rPr lang="ja-JP" altLang="en-US" sz="1400" dirty="0">
                <a:solidFill>
                  <a:schemeClr val="tx1"/>
                </a:solidFill>
                <a:latin typeface="+mn-ea"/>
                <a:ea typeface="+mn-ea"/>
              </a:rPr>
              <a:t>　・万博を機に来阪した国内外関係者とのビジネス交流（</a:t>
            </a:r>
            <a:r>
              <a:rPr lang="en-US" altLang="ja-JP" sz="1400" dirty="0">
                <a:solidFill>
                  <a:schemeClr val="tx1"/>
                </a:solidFill>
                <a:latin typeface="+mn-ea"/>
                <a:ea typeface="+mn-ea"/>
              </a:rPr>
              <a:t>12</a:t>
            </a:r>
            <a:r>
              <a:rPr lang="ja-JP" altLang="en-US" sz="1400" dirty="0">
                <a:solidFill>
                  <a:schemeClr val="tx1"/>
                </a:solidFill>
                <a:latin typeface="+mn-ea"/>
                <a:ea typeface="+mn-ea"/>
              </a:rPr>
              <a:t>ヶ国・</a:t>
            </a:r>
            <a:r>
              <a:rPr lang="en-US" altLang="ja-JP" sz="1400" dirty="0">
                <a:solidFill>
                  <a:schemeClr val="tx1"/>
                </a:solidFill>
                <a:latin typeface="+mn-ea"/>
                <a:ea typeface="+mn-ea"/>
              </a:rPr>
              <a:t>14</a:t>
            </a:r>
            <a:r>
              <a:rPr lang="ja-JP" altLang="en-US" sz="1400" dirty="0">
                <a:solidFill>
                  <a:schemeClr val="tx1"/>
                </a:solidFill>
                <a:latin typeface="+mn-ea"/>
                <a:ea typeface="+mn-ea"/>
              </a:rPr>
              <a:t>回）</a:t>
            </a:r>
            <a:endParaRPr lang="en-US" altLang="ja-JP" sz="1400" dirty="0">
              <a:solidFill>
                <a:schemeClr val="tx1"/>
              </a:solidFill>
              <a:latin typeface="+mn-ea"/>
              <a:ea typeface="+mn-ea"/>
            </a:endParaRPr>
          </a:p>
          <a:p>
            <a:r>
              <a:rPr lang="ja-JP" altLang="en-US" sz="1400" dirty="0">
                <a:solidFill>
                  <a:schemeClr val="tx1"/>
                </a:solidFill>
                <a:latin typeface="+mn-ea"/>
                <a:ea typeface="+mn-ea"/>
              </a:rPr>
              <a:t>　・集客力の高い場所での</a:t>
            </a:r>
            <a:r>
              <a:rPr lang="en-US" altLang="ja-JP" sz="1400" dirty="0">
                <a:solidFill>
                  <a:schemeClr val="tx1"/>
                </a:solidFill>
                <a:latin typeface="+mn-ea"/>
                <a:ea typeface="+mn-ea"/>
              </a:rPr>
              <a:t>PR</a:t>
            </a:r>
            <a:r>
              <a:rPr lang="ja-JP" altLang="en-US" sz="1400" dirty="0">
                <a:solidFill>
                  <a:schemeClr val="tx1"/>
                </a:solidFill>
                <a:latin typeface="+mn-ea"/>
                <a:ea typeface="+mn-ea"/>
              </a:rPr>
              <a:t>（グラングリーン大阪、関西国際空港）</a:t>
            </a:r>
            <a:endParaRPr lang="en-US" altLang="ja-JP" sz="1400" strike="dblStrike" dirty="0">
              <a:solidFill>
                <a:srgbClr val="FF0000"/>
              </a:solidFill>
              <a:latin typeface="+mn-ea"/>
              <a:ea typeface="+mn-ea"/>
            </a:endParaRPr>
          </a:p>
        </p:txBody>
      </p:sp>
      <p:sp>
        <p:nvSpPr>
          <p:cNvPr id="3" name="テキスト ボックス 2">
            <a:extLst>
              <a:ext uri="{FF2B5EF4-FFF2-40B4-BE49-F238E27FC236}">
                <a16:creationId xmlns:a16="http://schemas.microsoft.com/office/drawing/2014/main" id="{9FBAA14B-C204-9246-3B17-D3A4D6588E64}"/>
              </a:ext>
            </a:extLst>
          </p:cNvPr>
          <p:cNvSpPr txBox="1"/>
          <p:nvPr/>
        </p:nvSpPr>
        <p:spPr>
          <a:xfrm>
            <a:off x="11855002" y="6390698"/>
            <a:ext cx="24782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lang="en-US" altLang="ja-JP" b="1" dirty="0">
                <a:latin typeface="+mn-ea"/>
                <a:ea typeface="+mn-ea"/>
              </a:rPr>
              <a:t>9</a:t>
            </a:r>
            <a:endParaRPr kumimoji="0" lang="ja-JP" altLang="en-US" sz="18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403272241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478AF8F9-4F97-47D6-8626-32BA66D75F0A}"/>
              </a:ext>
            </a:extLst>
          </p:cNvPr>
          <p:cNvSpPr/>
          <p:nvPr/>
        </p:nvSpPr>
        <p:spPr>
          <a:xfrm>
            <a:off x="142829" y="1506142"/>
            <a:ext cx="8104786" cy="525600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正方形/長方形 7"/>
          <p:cNvSpPr/>
          <p:nvPr/>
        </p:nvSpPr>
        <p:spPr>
          <a:xfrm>
            <a:off x="586945" y="804574"/>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五方向 10">
            <a:extLst>
              <a:ext uri="{FF2B5EF4-FFF2-40B4-BE49-F238E27FC236}">
                <a16:creationId xmlns:a16="http://schemas.microsoft.com/office/drawing/2014/main" id="{49F51230-189D-4205-9006-363D6CBB255F}"/>
              </a:ext>
            </a:extLst>
          </p:cNvPr>
          <p:cNvSpPr/>
          <p:nvPr/>
        </p:nvSpPr>
        <p:spPr>
          <a:xfrm>
            <a:off x="175532" y="858547"/>
            <a:ext cx="7958094"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24" name="矢印: 五方向 23">
            <a:extLst>
              <a:ext uri="{FF2B5EF4-FFF2-40B4-BE49-F238E27FC236}">
                <a16:creationId xmlns:a16="http://schemas.microsoft.com/office/drawing/2014/main" id="{F14682EA-A64D-4529-9376-3BB4AB408C88}"/>
              </a:ext>
            </a:extLst>
          </p:cNvPr>
          <p:cNvSpPr/>
          <p:nvPr/>
        </p:nvSpPr>
        <p:spPr>
          <a:xfrm>
            <a:off x="8386519" y="872731"/>
            <a:ext cx="3674108" cy="338552"/>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今後</a:t>
            </a:r>
            <a:r>
              <a:rPr kumimoji="0" lang="ja-JP" altLang="en-US" sz="1600" b="1" i="0" u="none" strike="noStrike" cap="none" spc="0" normalizeH="0" baseline="0" dirty="0">
                <a:ln>
                  <a:noFill/>
                </a:ln>
                <a:solidFill>
                  <a:schemeClr val="bg1"/>
                </a:solidFill>
                <a:effectLst/>
                <a:uFillTx/>
                <a:latin typeface="+mj-ea"/>
                <a:ea typeface="+mj-ea"/>
                <a:cs typeface="Calibri"/>
                <a:sym typeface="Calibri"/>
              </a:rPr>
              <a:t>の予定（検討中のものも含む）</a:t>
            </a:r>
          </a:p>
        </p:txBody>
      </p:sp>
      <p:sp>
        <p:nvSpPr>
          <p:cNvPr id="12" name="テキスト ボックス 11">
            <a:extLst>
              <a:ext uri="{FF2B5EF4-FFF2-40B4-BE49-F238E27FC236}">
                <a16:creationId xmlns:a16="http://schemas.microsoft.com/office/drawing/2014/main" id="{303531E6-C1A4-425E-9377-07A85E52F78F}"/>
              </a:ext>
            </a:extLst>
          </p:cNvPr>
          <p:cNvSpPr txBox="1"/>
          <p:nvPr/>
        </p:nvSpPr>
        <p:spPr>
          <a:xfrm>
            <a:off x="50547" y="1197953"/>
            <a:ext cx="4655735"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（１）大阪府・市関係部局の主催行事等での取組①</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27" name="正方形/長方形 26">
            <a:extLst>
              <a:ext uri="{FF2B5EF4-FFF2-40B4-BE49-F238E27FC236}">
                <a16:creationId xmlns:a16="http://schemas.microsoft.com/office/drawing/2014/main" id="{DC5C27CA-89A3-4857-90AA-E8708EA790D8}"/>
              </a:ext>
            </a:extLst>
          </p:cNvPr>
          <p:cNvSpPr/>
          <p:nvPr/>
        </p:nvSpPr>
        <p:spPr>
          <a:xfrm>
            <a:off x="8342977" y="1506142"/>
            <a:ext cx="3706194" cy="5256000"/>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5" name="テキスト ボックス 24">
            <a:extLst>
              <a:ext uri="{FF2B5EF4-FFF2-40B4-BE49-F238E27FC236}">
                <a16:creationId xmlns:a16="http://schemas.microsoft.com/office/drawing/2014/main" id="{4C39D027-7700-49E6-9F71-5F57CC15FA98}"/>
              </a:ext>
            </a:extLst>
          </p:cNvPr>
          <p:cNvSpPr txBox="1"/>
          <p:nvPr/>
        </p:nvSpPr>
        <p:spPr>
          <a:xfrm>
            <a:off x="105530" y="76933"/>
            <a:ext cx="12028602" cy="720000"/>
          </a:xfrm>
          <a:prstGeom prst="rect">
            <a:avLst/>
          </a:prstGeom>
          <a:solidFill>
            <a:srgbClr val="002060"/>
          </a:solidFill>
        </p:spPr>
        <p:txBody>
          <a:bodyPr wrap="square" rtlCol="0">
            <a:spAutoFit/>
          </a:bodyPr>
          <a:lstStyle/>
          <a:p>
            <a:r>
              <a:rPr kumimoji="1" lang="ja-JP" altLang="en-US" sz="2400" b="1" dirty="0">
                <a:solidFill>
                  <a:srgbClr val="FFFF00"/>
                </a:solidFill>
                <a:latin typeface="Meiryo UI" panose="020B0604030504040204" pitchFamily="50" charset="-128"/>
                <a:ea typeface="Meiryo UI" panose="020B0604030504040204" pitchFamily="50" charset="-128"/>
              </a:rPr>
              <a:t> </a:t>
            </a:r>
            <a:r>
              <a:rPr kumimoji="1" lang="ja-JP" altLang="en-US" sz="2800" b="1" dirty="0">
                <a:solidFill>
                  <a:schemeClr val="bg1"/>
                </a:solidFill>
                <a:latin typeface="Meiryo UI" panose="020B0604030504040204" pitchFamily="50" charset="-128"/>
                <a:ea typeface="Meiryo UI" panose="020B0604030504040204" pitchFamily="50" charset="-128"/>
              </a:rPr>
              <a:t>地域連携イベント部会</a:t>
            </a:r>
            <a:endParaRPr kumimoji="1" lang="en-US" altLang="ja-JP" sz="2800" b="1" dirty="0">
              <a:solidFill>
                <a:schemeClr val="bg1"/>
              </a:solidFill>
              <a:latin typeface="Meiryo UI" panose="020B0604030504040204" pitchFamily="50" charset="-128"/>
              <a:ea typeface="Meiryo UI" panose="020B0604030504040204" pitchFamily="50" charset="-128"/>
            </a:endParaRPr>
          </a:p>
          <a:p>
            <a:r>
              <a:rPr kumimoji="1" lang="ja-JP" altLang="en-US" sz="2400" b="1" dirty="0">
                <a:solidFill>
                  <a:srgbClr val="FFFF00"/>
                </a:solidFill>
                <a:latin typeface="Meiryo UI" panose="020B0604030504040204" pitchFamily="50" charset="-128"/>
                <a:ea typeface="Meiryo UI" panose="020B0604030504040204" pitchFamily="50" charset="-128"/>
              </a:rPr>
              <a:t>　　　　</a:t>
            </a:r>
            <a:endParaRPr kumimoji="1" lang="ja-JP" altLang="en-US" sz="1600" b="1" dirty="0">
              <a:solidFill>
                <a:srgbClr val="FFFF00"/>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CAE8EDB4-9014-448A-A259-3176BC5611A6}"/>
              </a:ext>
            </a:extLst>
          </p:cNvPr>
          <p:cNvSpPr txBox="1"/>
          <p:nvPr/>
        </p:nvSpPr>
        <p:spPr>
          <a:xfrm>
            <a:off x="3891654" y="139109"/>
            <a:ext cx="8013863" cy="523220"/>
          </a:xfrm>
          <a:prstGeom prst="rect">
            <a:avLst/>
          </a:prstGeom>
          <a:noFill/>
        </p:spPr>
        <p:txBody>
          <a:bodyPr wrap="square" rtlCol="0">
            <a:spAutoFit/>
          </a:bodyPr>
          <a:lstStyle/>
          <a:p>
            <a:r>
              <a:rPr kumimoji="1" lang="ja-JP" altLang="en-US" sz="1400" dirty="0">
                <a:solidFill>
                  <a:schemeClr val="bg1"/>
                </a:solidFill>
                <a:latin typeface="Meiryo UI" panose="020B0604030504040204" pitchFamily="50" charset="-128"/>
                <a:ea typeface="Meiryo UI" panose="020B0604030504040204" pitchFamily="50" charset="-128"/>
              </a:rPr>
              <a:t>　部会長：大阪府府民文化部長　副部会長：大阪市経済戦略局長</a:t>
            </a:r>
            <a:endParaRPr kumimoji="1" lang="en-US" altLang="ja-JP" sz="1400" dirty="0">
              <a:solidFill>
                <a:schemeClr val="bg1"/>
              </a:solidFill>
              <a:latin typeface="Meiryo UI" panose="020B0604030504040204" pitchFamily="50" charset="-128"/>
              <a:ea typeface="Meiryo UI" panose="020B0604030504040204" pitchFamily="50" charset="-128"/>
            </a:endParaRPr>
          </a:p>
          <a:p>
            <a:r>
              <a:rPr kumimoji="1" lang="ja-JP" altLang="en-US" sz="1400" dirty="0">
                <a:solidFill>
                  <a:schemeClr val="bg1"/>
                </a:solidFill>
                <a:latin typeface="Meiryo UI" panose="020B0604030504040204" pitchFamily="50" charset="-128"/>
                <a:ea typeface="Meiryo UI" panose="020B0604030504040204" pitchFamily="50" charset="-128"/>
              </a:rPr>
              <a:t>　府：府民文化部、総務部 ／ 市：経済戦略局、建設局、区役所 ／府市：大阪都市計画局</a:t>
            </a:r>
            <a:endParaRPr kumimoji="1" lang="en-US" altLang="ja-JP" sz="1400" dirty="0">
              <a:solidFill>
                <a:schemeClr val="bg1"/>
              </a:solidFill>
              <a:latin typeface="Meiryo UI" panose="020B0604030504040204" pitchFamily="50" charset="-128"/>
              <a:ea typeface="Meiryo UI" panose="020B0604030504040204" pitchFamily="50" charset="-128"/>
            </a:endParaRPr>
          </a:p>
        </p:txBody>
      </p:sp>
      <p:sp>
        <p:nvSpPr>
          <p:cNvPr id="33" name="大かっこ 32">
            <a:extLst>
              <a:ext uri="{FF2B5EF4-FFF2-40B4-BE49-F238E27FC236}">
                <a16:creationId xmlns:a16="http://schemas.microsoft.com/office/drawing/2014/main" id="{EA2EB452-E191-45F1-B5C1-3461C7F82ECA}"/>
              </a:ext>
            </a:extLst>
          </p:cNvPr>
          <p:cNvSpPr/>
          <p:nvPr/>
        </p:nvSpPr>
        <p:spPr>
          <a:xfrm>
            <a:off x="3884140" y="127592"/>
            <a:ext cx="7030603" cy="569343"/>
          </a:xfrm>
          <a:prstGeom prst="bracketPair">
            <a:avLst>
              <a:gd name="adj" fmla="val 13574"/>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6" name="テキスト ボックス 5">
            <a:extLst>
              <a:ext uri="{FF2B5EF4-FFF2-40B4-BE49-F238E27FC236}">
                <a16:creationId xmlns:a16="http://schemas.microsoft.com/office/drawing/2014/main" id="{0CDBB6C0-04CD-4B5E-8CC9-E7F066B1B14F}"/>
              </a:ext>
            </a:extLst>
          </p:cNvPr>
          <p:cNvSpPr txBox="1"/>
          <p:nvPr/>
        </p:nvSpPr>
        <p:spPr>
          <a:xfrm>
            <a:off x="165792" y="1569733"/>
            <a:ext cx="825221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ja-JP" altLang="en-US" sz="1400" b="1" i="0" u="none" strike="noStrike" cap="none" spc="0" normalizeH="0" baseline="0" dirty="0">
                <a:ln>
                  <a:noFill/>
                </a:ln>
                <a:solidFill>
                  <a:srgbClr val="000000"/>
                </a:solidFill>
                <a:effectLst/>
                <a:uFillTx/>
                <a:latin typeface="+mn-ea"/>
                <a:ea typeface="+mn-ea"/>
                <a:cs typeface="Calibri"/>
                <a:sym typeface="Calibri"/>
              </a:rPr>
              <a:t>▶大阪府・市の主催行事等でさらなる来場促進に取り組むとともに、大阪の多様な都市魅力を創出</a:t>
            </a:r>
          </a:p>
        </p:txBody>
      </p:sp>
      <p:grpSp>
        <p:nvGrpSpPr>
          <p:cNvPr id="28" name="グループ化 27">
            <a:extLst>
              <a:ext uri="{FF2B5EF4-FFF2-40B4-BE49-F238E27FC236}">
                <a16:creationId xmlns:a16="http://schemas.microsoft.com/office/drawing/2014/main" id="{0505C857-DF15-42B1-AF76-91CAD72B3995}"/>
              </a:ext>
            </a:extLst>
          </p:cNvPr>
          <p:cNvGrpSpPr/>
          <p:nvPr/>
        </p:nvGrpSpPr>
        <p:grpSpPr>
          <a:xfrm>
            <a:off x="193815" y="5719367"/>
            <a:ext cx="8063177" cy="939081"/>
            <a:chOff x="386358" y="5506173"/>
            <a:chExt cx="8063177" cy="939081"/>
          </a:xfrm>
        </p:grpSpPr>
        <p:sp>
          <p:nvSpPr>
            <p:cNvPr id="29" name="正方形/長方形 28">
              <a:extLst>
                <a:ext uri="{FF2B5EF4-FFF2-40B4-BE49-F238E27FC236}">
                  <a16:creationId xmlns:a16="http://schemas.microsoft.com/office/drawing/2014/main" id="{A3A1B919-C560-408F-BFC4-F0F5C1C94420}"/>
                </a:ext>
              </a:extLst>
            </p:cNvPr>
            <p:cNvSpPr/>
            <p:nvPr/>
          </p:nvSpPr>
          <p:spPr>
            <a:xfrm>
              <a:off x="386358" y="5506173"/>
              <a:ext cx="6053747" cy="85696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ja-JP" sz="1400" b="0"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 【</a:t>
              </a:r>
              <a:r>
                <a:rPr kumimoji="0" lang="ja-JP" altLang="en-US" sz="1400" b="0"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大阪国際文化芸術プロジェクト</a:t>
              </a:r>
              <a:r>
                <a:rPr kumimoji="0" lang="en-US" altLang="ja-JP" sz="1400" b="0"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400" b="0"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　　万博開催時を中心に、国内外からの多くの来阪者に大阪の文化芸術を楽しんで</a:t>
              </a:r>
              <a:endParaRPr kumimoji="0" lang="en-US" altLang="ja-JP" sz="1400" b="0"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altLang="ja-JP" sz="1400" dirty="0">
                  <a:solidFill>
                    <a:schemeClr val="tx1"/>
                  </a:solidFill>
                  <a:latin typeface="Meiryo UI" panose="020B0604030504040204" pitchFamily="50" charset="-128"/>
                  <a:ea typeface="Meiryo UI" panose="020B0604030504040204" pitchFamily="50" charset="-128"/>
                </a:rPr>
                <a:t>   </a:t>
              </a:r>
              <a:r>
                <a:rPr kumimoji="0" lang="ja-JP" altLang="en-US" sz="1400" b="0"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もらうことを目的に、</a:t>
              </a:r>
              <a:r>
                <a:rPr lang="en-US" altLang="ja-JP" sz="1400" dirty="0">
                  <a:solidFill>
                    <a:schemeClr val="tx1"/>
                  </a:solidFill>
                  <a:latin typeface="Meiryo UI" panose="020B0604030504040204" pitchFamily="50" charset="-128"/>
                  <a:ea typeface="Meiryo UI" panose="020B0604030504040204" pitchFamily="50" charset="-128"/>
                </a:rPr>
                <a:t>2023</a:t>
              </a:r>
              <a:r>
                <a:rPr kumimoji="0" lang="ja-JP" altLang="en-US" sz="1400" b="0"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年度より多彩で豊かな大阪の文化芸術の魅力発信を</a:t>
              </a:r>
              <a:endParaRPr kumimoji="0" lang="en-US" altLang="ja-JP" sz="1400" b="0"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altLang="ja-JP" sz="1400" dirty="0">
                  <a:solidFill>
                    <a:schemeClr val="tx1"/>
                  </a:solidFill>
                  <a:latin typeface="Meiryo UI" panose="020B0604030504040204" pitchFamily="50" charset="-128"/>
                  <a:ea typeface="Meiryo UI" panose="020B0604030504040204" pitchFamily="50" charset="-128"/>
                </a:rPr>
                <a:t>   </a:t>
              </a:r>
              <a:r>
                <a:rPr kumimoji="0" lang="ja-JP" altLang="en-US" sz="1400" b="0"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強化する</a:t>
              </a:r>
              <a:r>
                <a:rPr lang="ja-JP" altLang="en-US" sz="1400" dirty="0">
                  <a:solidFill>
                    <a:schemeClr val="tx1"/>
                  </a:solidFill>
                  <a:latin typeface="Meiryo UI" panose="020B0604030504040204" pitchFamily="50" charset="-128"/>
                  <a:ea typeface="Meiryo UI" panose="020B0604030504040204" pitchFamily="50" charset="-128"/>
                </a:rPr>
                <a:t>　</a:t>
              </a:r>
              <a:r>
                <a:rPr kumimoji="0" lang="ja-JP" altLang="en-US" sz="1400" b="0"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「大阪国際文化芸術プロジェクト」を実施</a:t>
              </a:r>
            </a:p>
          </p:txBody>
        </p:sp>
        <p:sp>
          <p:nvSpPr>
            <p:cNvPr id="35" name="正方形/長方形 34">
              <a:extLst>
                <a:ext uri="{FF2B5EF4-FFF2-40B4-BE49-F238E27FC236}">
                  <a16:creationId xmlns:a16="http://schemas.microsoft.com/office/drawing/2014/main" id="{A5F089F7-D6E6-4751-AF4E-C3F212393032}"/>
                </a:ext>
              </a:extLst>
            </p:cNvPr>
            <p:cNvSpPr/>
            <p:nvPr/>
          </p:nvSpPr>
          <p:spPr>
            <a:xfrm>
              <a:off x="6187263" y="6199548"/>
              <a:ext cx="1261912" cy="24570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600" dirty="0">
                  <a:solidFill>
                    <a:schemeClr val="tx1"/>
                  </a:solidFill>
                  <a:latin typeface="BIZ UDPゴシック" panose="020B0400000000000000" pitchFamily="50" charset="-128"/>
                  <a:ea typeface="BIZ UDPゴシック" panose="020B0400000000000000" pitchFamily="50" charset="-128"/>
                </a:rPr>
                <a:t>上方伝統芸能公演</a:t>
              </a:r>
              <a:endParaRPr lang="en-US" altLang="ja-JP" sz="6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600" dirty="0">
                  <a:solidFill>
                    <a:schemeClr val="tx1"/>
                  </a:solidFill>
                  <a:latin typeface="BIZ UDPゴシック" panose="020B0400000000000000" pitchFamily="50" charset="-128"/>
                  <a:ea typeface="BIZ UDPゴシック" panose="020B0400000000000000" pitchFamily="50" charset="-128"/>
                </a:rPr>
                <a:t>（能楽・人形浄瑠璃文楽・歌舞伎）</a:t>
              </a:r>
            </a:p>
          </p:txBody>
        </p:sp>
        <p:sp>
          <p:nvSpPr>
            <p:cNvPr id="39" name="正方形/長方形 38">
              <a:extLst>
                <a:ext uri="{FF2B5EF4-FFF2-40B4-BE49-F238E27FC236}">
                  <a16:creationId xmlns:a16="http://schemas.microsoft.com/office/drawing/2014/main" id="{CAF22D1E-FFEB-453F-B140-A56BD0FC9EF4}"/>
                </a:ext>
              </a:extLst>
            </p:cNvPr>
            <p:cNvSpPr/>
            <p:nvPr/>
          </p:nvSpPr>
          <p:spPr>
            <a:xfrm>
              <a:off x="7261265" y="6159279"/>
              <a:ext cx="1188270" cy="245705"/>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600" dirty="0">
                  <a:solidFill>
                    <a:schemeClr val="tx1"/>
                  </a:solidFill>
                  <a:latin typeface="BIZ UDPゴシック" panose="020B0400000000000000" pitchFamily="50" charset="-128"/>
                  <a:ea typeface="BIZ UDPゴシック" panose="020B0400000000000000" pitchFamily="50" charset="-128"/>
                </a:rPr>
                <a:t>大阪城西の丸薪能</a:t>
              </a:r>
              <a:r>
                <a:rPr lang="en-US" altLang="ja-JP" sz="600" dirty="0">
                  <a:solidFill>
                    <a:schemeClr val="tx1"/>
                  </a:solidFill>
                  <a:latin typeface="BIZ UDPゴシック" panose="020B0400000000000000" pitchFamily="50" charset="-128"/>
                  <a:ea typeface="BIZ UDPゴシック" panose="020B0400000000000000" pitchFamily="50" charset="-128"/>
                </a:rPr>
                <a:t>2025</a:t>
              </a:r>
              <a:endParaRPr lang="ja-JP" altLang="en-US" sz="600" dirty="0">
                <a:solidFill>
                  <a:schemeClr val="tx1"/>
                </a:solidFill>
                <a:latin typeface="BIZ UDPゴシック" panose="020B0400000000000000" pitchFamily="50" charset="-128"/>
                <a:ea typeface="BIZ UDPゴシック" panose="020B0400000000000000" pitchFamily="50" charset="-128"/>
              </a:endParaRPr>
            </a:p>
          </p:txBody>
        </p:sp>
        <p:pic>
          <p:nvPicPr>
            <p:cNvPr id="41" name="図 40" descr="屋内, テーブル, 座る, 男 が含まれている画像  AI によって生成されたコンテンツは間違っている可能性があります。">
              <a:extLst>
                <a:ext uri="{FF2B5EF4-FFF2-40B4-BE49-F238E27FC236}">
                  <a16:creationId xmlns:a16="http://schemas.microsoft.com/office/drawing/2014/main" id="{54CF6073-59D1-4939-93CD-E095D9249444}"/>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6312374" y="5590143"/>
              <a:ext cx="991176" cy="633269"/>
            </a:xfrm>
            <a:prstGeom prst="rect">
              <a:avLst/>
            </a:prstGeom>
            <a:noFill/>
            <a:ln>
              <a:noFill/>
            </a:ln>
          </p:spPr>
        </p:pic>
        <p:pic>
          <p:nvPicPr>
            <p:cNvPr id="42" name="図 41" descr="夜にライトアップされている建物  AI によって生成されたコンテンツは間違っている可能性があります。">
              <a:extLst>
                <a:ext uri="{FF2B5EF4-FFF2-40B4-BE49-F238E27FC236}">
                  <a16:creationId xmlns:a16="http://schemas.microsoft.com/office/drawing/2014/main" id="{A35D9CEB-0E39-481D-944F-73FA7C649A81}"/>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7386465" y="5593984"/>
              <a:ext cx="959002" cy="633269"/>
            </a:xfrm>
            <a:prstGeom prst="rect">
              <a:avLst/>
            </a:prstGeom>
            <a:noFill/>
            <a:ln>
              <a:noFill/>
            </a:ln>
            <a:extLst>
              <a:ext uri="{53640926-AAD7-44D8-BBD7-CCE9431645EC}">
                <a14:shadowObscured xmlns:a14="http://schemas.microsoft.com/office/drawing/2010/main"/>
              </a:ext>
            </a:extLst>
          </p:spPr>
        </p:pic>
      </p:grpSp>
      <p:sp>
        <p:nvSpPr>
          <p:cNvPr id="43" name="テキスト ボックス 42">
            <a:extLst>
              <a:ext uri="{FF2B5EF4-FFF2-40B4-BE49-F238E27FC236}">
                <a16:creationId xmlns:a16="http://schemas.microsoft.com/office/drawing/2014/main" id="{D1EEFE28-92F1-49D3-9B73-65E8CE2D5BDA}"/>
              </a:ext>
            </a:extLst>
          </p:cNvPr>
          <p:cNvSpPr txBox="1"/>
          <p:nvPr/>
        </p:nvSpPr>
        <p:spPr>
          <a:xfrm>
            <a:off x="8418010" y="5533037"/>
            <a:ext cx="3617862"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400" dirty="0">
                <a:solidFill>
                  <a:schemeClr val="tx1"/>
                </a:solidFill>
                <a:latin typeface="+mn-ea"/>
                <a:ea typeface="+mn-ea"/>
              </a:rPr>
              <a:t>・万博閉幕後も、大阪のにぎわい・盛り上がりを継</a:t>
            </a:r>
            <a:endParaRPr lang="en-US" altLang="ja-JP" sz="1400" dirty="0">
              <a:solidFill>
                <a:schemeClr val="tx1"/>
              </a:solidFill>
              <a:latin typeface="+mn-ea"/>
              <a:ea typeface="+mn-ea"/>
            </a:endParaRPr>
          </a:p>
          <a:p>
            <a:pPr algn="l"/>
            <a:r>
              <a:rPr lang="en-US" altLang="ja-JP" sz="1400" dirty="0">
                <a:solidFill>
                  <a:schemeClr val="tx1"/>
                </a:solidFill>
                <a:latin typeface="+mn-ea"/>
                <a:ea typeface="+mn-ea"/>
              </a:rPr>
              <a:t> </a:t>
            </a:r>
            <a:r>
              <a:rPr lang="ja-JP" altLang="en-US" sz="1400" dirty="0">
                <a:solidFill>
                  <a:schemeClr val="tx1"/>
                </a:solidFill>
                <a:latin typeface="+mn-ea"/>
                <a:ea typeface="+mn-ea"/>
              </a:rPr>
              <a:t>続させるため、</a:t>
            </a:r>
            <a:r>
              <a:rPr lang="en-US" altLang="ja-JP" sz="1400" dirty="0">
                <a:solidFill>
                  <a:schemeClr val="tx1"/>
                </a:solidFill>
                <a:latin typeface="+mn-ea"/>
                <a:ea typeface="+mn-ea"/>
              </a:rPr>
              <a:t>2026</a:t>
            </a:r>
            <a:r>
              <a:rPr lang="ja-JP" altLang="en-US" sz="1400" dirty="0">
                <a:solidFill>
                  <a:schemeClr val="tx1"/>
                </a:solidFill>
                <a:latin typeface="+mn-ea"/>
                <a:ea typeface="+mn-ea"/>
              </a:rPr>
              <a:t>年度から</a:t>
            </a:r>
            <a:r>
              <a:rPr lang="en-US" altLang="ja-JP" sz="1400" dirty="0">
                <a:solidFill>
                  <a:schemeClr val="tx1"/>
                </a:solidFill>
                <a:latin typeface="+mn-ea"/>
                <a:ea typeface="+mn-ea"/>
              </a:rPr>
              <a:t>2028</a:t>
            </a:r>
            <a:r>
              <a:rPr lang="ja-JP" altLang="en-US" sz="1400" dirty="0">
                <a:solidFill>
                  <a:schemeClr val="tx1"/>
                </a:solidFill>
                <a:latin typeface="+mn-ea"/>
                <a:ea typeface="+mn-ea"/>
              </a:rPr>
              <a:t>年度におい</a:t>
            </a:r>
            <a:endParaRPr lang="en-US" altLang="ja-JP" sz="1400" dirty="0">
              <a:solidFill>
                <a:schemeClr val="tx1"/>
              </a:solidFill>
              <a:latin typeface="+mn-ea"/>
              <a:ea typeface="+mn-ea"/>
            </a:endParaRPr>
          </a:p>
          <a:p>
            <a:pPr algn="l"/>
            <a:r>
              <a:rPr lang="en-US" altLang="ja-JP" sz="1400" dirty="0">
                <a:solidFill>
                  <a:schemeClr val="tx1"/>
                </a:solidFill>
                <a:latin typeface="+mn-ea"/>
                <a:ea typeface="+mn-ea"/>
              </a:rPr>
              <a:t> </a:t>
            </a:r>
            <a:r>
              <a:rPr lang="ja-JP" altLang="en-US" sz="1400" dirty="0">
                <a:solidFill>
                  <a:schemeClr val="tx1"/>
                </a:solidFill>
                <a:latin typeface="+mn-ea"/>
                <a:ea typeface="+mn-ea"/>
              </a:rPr>
              <a:t>て、</a:t>
            </a:r>
            <a:r>
              <a:rPr lang="ja-JP" altLang="en-US" sz="1400" b="1" dirty="0">
                <a:solidFill>
                  <a:schemeClr val="tx1"/>
                </a:solidFill>
                <a:latin typeface="+mn-ea"/>
                <a:ea typeface="+mn-ea"/>
              </a:rPr>
              <a:t>大阪が誇る様々な文化芸術プログラム</a:t>
            </a:r>
            <a:r>
              <a:rPr lang="ja-JP" altLang="en-US" sz="1400" b="1">
                <a:solidFill>
                  <a:schemeClr val="tx1"/>
                </a:solidFill>
                <a:latin typeface="+mn-ea"/>
                <a:ea typeface="+mn-ea"/>
              </a:rPr>
              <a:t>を実施予定</a:t>
            </a:r>
            <a:endParaRPr lang="en-US" altLang="ja-JP" sz="1400" b="1" dirty="0">
              <a:solidFill>
                <a:schemeClr val="tx1"/>
              </a:solidFill>
              <a:latin typeface="+mn-ea"/>
              <a:ea typeface="+mn-ea"/>
            </a:endParaRPr>
          </a:p>
        </p:txBody>
      </p:sp>
      <p:sp>
        <p:nvSpPr>
          <p:cNvPr id="44" name="正方形/長方形 43">
            <a:extLst>
              <a:ext uri="{FF2B5EF4-FFF2-40B4-BE49-F238E27FC236}">
                <a16:creationId xmlns:a16="http://schemas.microsoft.com/office/drawing/2014/main" id="{A50A9D4A-C6E7-4CA1-A90E-13CE9C3C9456}"/>
              </a:ext>
            </a:extLst>
          </p:cNvPr>
          <p:cNvSpPr/>
          <p:nvPr/>
        </p:nvSpPr>
        <p:spPr>
          <a:xfrm>
            <a:off x="462369" y="1806391"/>
            <a:ext cx="6976533" cy="1440000"/>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45" name="正方形/長方形 44">
            <a:extLst>
              <a:ext uri="{FF2B5EF4-FFF2-40B4-BE49-F238E27FC236}">
                <a16:creationId xmlns:a16="http://schemas.microsoft.com/office/drawing/2014/main" id="{49D1D39E-C189-41FF-8F9E-3FB33812C0C2}"/>
              </a:ext>
            </a:extLst>
          </p:cNvPr>
          <p:cNvSpPr/>
          <p:nvPr/>
        </p:nvSpPr>
        <p:spPr>
          <a:xfrm>
            <a:off x="458095" y="3314257"/>
            <a:ext cx="6982119" cy="14400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grpSp>
        <p:nvGrpSpPr>
          <p:cNvPr id="4" name="グループ化 3">
            <a:extLst>
              <a:ext uri="{FF2B5EF4-FFF2-40B4-BE49-F238E27FC236}">
                <a16:creationId xmlns:a16="http://schemas.microsoft.com/office/drawing/2014/main" id="{A9F2B197-7252-4A63-862C-DCA8DA92409D}"/>
              </a:ext>
            </a:extLst>
          </p:cNvPr>
          <p:cNvGrpSpPr/>
          <p:nvPr/>
        </p:nvGrpSpPr>
        <p:grpSpPr>
          <a:xfrm>
            <a:off x="217706" y="3628885"/>
            <a:ext cx="7956630" cy="2031325"/>
            <a:chOff x="283849" y="3579425"/>
            <a:chExt cx="7956630" cy="2031325"/>
          </a:xfrm>
        </p:grpSpPr>
        <p:sp>
          <p:nvSpPr>
            <p:cNvPr id="50" name="テキスト ボックス 49">
              <a:extLst>
                <a:ext uri="{FF2B5EF4-FFF2-40B4-BE49-F238E27FC236}">
                  <a16:creationId xmlns:a16="http://schemas.microsoft.com/office/drawing/2014/main" id="{2215009F-194D-4F62-B5E0-D4EE5029CA20}"/>
                </a:ext>
              </a:extLst>
            </p:cNvPr>
            <p:cNvSpPr txBox="1"/>
            <p:nvPr/>
          </p:nvSpPr>
          <p:spPr>
            <a:xfrm>
              <a:off x="283849" y="3579425"/>
              <a:ext cx="7956630"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altLang="ja-JP" sz="1400" dirty="0">
                  <a:effectLst/>
                  <a:latin typeface="+mn-ea"/>
                  <a:ea typeface="+mn-ea"/>
                  <a:cs typeface="ＭＳ 明朝" panose="02020609040205080304" pitchFamily="17" charset="-128"/>
                </a:rPr>
                <a:t>【</a:t>
              </a:r>
              <a:r>
                <a:rPr lang="ja-JP" altLang="en-US" sz="1400" dirty="0">
                  <a:effectLst/>
                  <a:latin typeface="+mn-ea"/>
                  <a:ea typeface="+mn-ea"/>
                  <a:cs typeface="ＭＳ 明朝" panose="02020609040205080304" pitchFamily="17" charset="-128"/>
                </a:rPr>
                <a:t>大阪来てな！キャンペーン</a:t>
              </a:r>
              <a:r>
                <a:rPr lang="en-US" altLang="ja-JP" sz="1400" dirty="0">
                  <a:effectLst/>
                  <a:latin typeface="+mn-ea"/>
                  <a:ea typeface="+mn-ea"/>
                  <a:cs typeface="ＭＳ 明朝" panose="02020609040205080304" pitchFamily="17" charset="-128"/>
                </a:rPr>
                <a:t>】</a:t>
              </a:r>
            </a:p>
            <a:p>
              <a:pPr marL="93663" indent="-93663"/>
              <a:r>
                <a:rPr kumimoji="1" lang="ja-JP" altLang="en-US" sz="1400" dirty="0">
                  <a:latin typeface="+mn-ea"/>
                  <a:ea typeface="+mn-ea"/>
                </a:rPr>
                <a:t>　万博開催時に大阪を訪れる方々の府内滞在や大阪への集客、府内周遊の促進を図ることを目的に、大阪の街並みや歴史・文化芸術、食、エンターテインメントなどの観光資源や都市魅力を活かしたイベント等を開催</a:t>
              </a:r>
              <a:endParaRPr lang="en-US" altLang="ja-JP" sz="1400" dirty="0">
                <a:latin typeface="+mn-ea"/>
                <a:ea typeface="+mn-ea"/>
              </a:endParaRPr>
            </a:p>
            <a:p>
              <a:pPr marL="93663" indent="-93663"/>
              <a:r>
                <a:rPr lang="ja-JP" altLang="en-US" sz="1400" dirty="0">
                  <a:solidFill>
                    <a:srgbClr val="0D0D0D"/>
                  </a:solidFill>
                  <a:latin typeface="+mn-ea"/>
                  <a:ea typeface="+mn-ea"/>
                  <a:cs typeface="ＭＳ 明朝" panose="02020609040205080304" pitchFamily="17" charset="-128"/>
                </a:rPr>
                <a:t>　＜実施イベント（万博会場内）＞</a:t>
              </a:r>
              <a:endParaRPr lang="en-US" altLang="ja-JP" sz="1400" dirty="0">
                <a:solidFill>
                  <a:srgbClr val="0D0D0D"/>
                </a:solidFill>
                <a:latin typeface="+mn-ea"/>
                <a:ea typeface="+mn-ea"/>
                <a:cs typeface="ＭＳ 明朝" panose="02020609040205080304" pitchFamily="17" charset="-128"/>
              </a:endParaRPr>
            </a:p>
            <a:p>
              <a:pPr algn="just"/>
              <a:r>
                <a:rPr lang="ja-JP" altLang="en-US" sz="1400" dirty="0">
                  <a:solidFill>
                    <a:srgbClr val="0D0D0D"/>
                  </a:solidFill>
                  <a:latin typeface="+mn-ea"/>
                  <a:ea typeface="+mn-ea"/>
                  <a:cs typeface="ＭＳ 明朝" panose="02020609040205080304" pitchFamily="17" charset="-128"/>
                </a:rPr>
                <a:t>　　○</a:t>
              </a:r>
              <a:r>
                <a:rPr lang="en-US" altLang="ja-JP" sz="1400" dirty="0">
                  <a:solidFill>
                    <a:srgbClr val="0D0D0D"/>
                  </a:solidFill>
                  <a:latin typeface="+mn-ea"/>
                  <a:ea typeface="+mn-ea"/>
                  <a:cs typeface="ＭＳ 明朝" panose="02020609040205080304" pitchFamily="17" charset="-128"/>
                </a:rPr>
                <a:t>OSAKA MUSIC LOVER-JAPANIMATION ROCKS</a:t>
              </a:r>
              <a:r>
                <a:rPr lang="ja-JP" altLang="en-US" sz="1400" dirty="0">
                  <a:solidFill>
                    <a:srgbClr val="0D0D0D"/>
                  </a:solidFill>
                  <a:latin typeface="+mn-ea"/>
                  <a:ea typeface="+mn-ea"/>
                  <a:cs typeface="ＭＳ 明朝" panose="02020609040205080304" pitchFamily="17" charset="-128"/>
                </a:rPr>
                <a:t>ｰ、</a:t>
              </a:r>
              <a:endParaRPr lang="en-US" altLang="ja-JP" sz="1400" dirty="0">
                <a:solidFill>
                  <a:srgbClr val="0D0D0D"/>
                </a:solidFill>
                <a:latin typeface="+mn-ea"/>
                <a:ea typeface="+mn-ea"/>
                <a:cs typeface="ＭＳ 明朝" panose="02020609040205080304" pitchFamily="17" charset="-128"/>
              </a:endParaRPr>
            </a:p>
            <a:p>
              <a:pPr algn="just"/>
              <a:r>
                <a:rPr lang="en-US" altLang="ja-JP" sz="1400" dirty="0">
                  <a:solidFill>
                    <a:srgbClr val="0D0D0D"/>
                  </a:solidFill>
                  <a:latin typeface="+mn-ea"/>
                  <a:ea typeface="+mn-ea"/>
                  <a:cs typeface="ＭＳ 明朝" panose="02020609040205080304" pitchFamily="17" charset="-128"/>
                </a:rPr>
                <a:t>       OSAKA MUSIC LOVER</a:t>
              </a:r>
              <a:r>
                <a:rPr lang="ja-JP" altLang="en-US" sz="1400" dirty="0">
                  <a:solidFill>
                    <a:srgbClr val="0D0D0D"/>
                  </a:solidFill>
                  <a:latin typeface="+mn-ea"/>
                  <a:ea typeface="+mn-ea"/>
                  <a:cs typeface="ＭＳ 明朝" panose="02020609040205080304" pitchFamily="17" charset="-128"/>
                </a:rPr>
                <a:t> </a:t>
              </a:r>
              <a:r>
                <a:rPr lang="en-US" altLang="ja-JP" sz="1400" dirty="0">
                  <a:solidFill>
                    <a:srgbClr val="0D0D0D"/>
                  </a:solidFill>
                  <a:latin typeface="+mn-ea"/>
                  <a:ea typeface="+mn-ea"/>
                  <a:cs typeface="ＭＳ 明朝" panose="02020609040205080304" pitchFamily="17" charset="-128"/>
                </a:rPr>
                <a:t>EXPO ARENA 2025</a:t>
              </a:r>
            </a:p>
            <a:p>
              <a:pPr algn="just"/>
              <a:r>
                <a:rPr lang="ja-JP" altLang="en-US" sz="1400" dirty="0">
                  <a:solidFill>
                    <a:srgbClr val="0D0D0D"/>
                  </a:solidFill>
                  <a:latin typeface="+mn-ea"/>
                  <a:ea typeface="+mn-ea"/>
                  <a:cs typeface="ＭＳ 明朝" panose="02020609040205080304" pitchFamily="17" charset="-128"/>
                </a:rPr>
                <a:t>　＜実施イベント（万博会場外）＞</a:t>
              </a:r>
              <a:endParaRPr lang="en-US" altLang="ja-JP" sz="1400" dirty="0">
                <a:solidFill>
                  <a:srgbClr val="0D0D0D"/>
                </a:solidFill>
                <a:latin typeface="+mn-ea"/>
                <a:ea typeface="+mn-ea"/>
                <a:cs typeface="ＭＳ 明朝" panose="02020609040205080304" pitchFamily="17" charset="-128"/>
              </a:endParaRPr>
            </a:p>
            <a:p>
              <a:pPr algn="just"/>
              <a:r>
                <a:rPr lang="ja-JP" altLang="en-US" sz="1400" dirty="0">
                  <a:solidFill>
                    <a:srgbClr val="0D0D0D"/>
                  </a:solidFill>
                  <a:latin typeface="+mn-ea"/>
                  <a:ea typeface="+mn-ea"/>
                  <a:cs typeface="ＭＳ 明朝" panose="02020609040205080304" pitchFamily="17" charset="-128"/>
                </a:rPr>
                <a:t>　　○</a:t>
              </a:r>
              <a:r>
                <a:rPr lang="ja-JP" altLang="en-US" sz="1400" dirty="0">
                  <a:solidFill>
                    <a:srgbClr val="0D0D0D"/>
                  </a:solidFill>
                  <a:effectLst/>
                  <a:latin typeface="+mn-ea"/>
                  <a:ea typeface="+mn-ea"/>
                  <a:cs typeface="ＭＳ 明朝" panose="02020609040205080304" pitchFamily="17" charset="-128"/>
                </a:rPr>
                <a:t>薫風歌舞伎特別公演、</a:t>
              </a:r>
              <a:r>
                <a:rPr lang="en-US" altLang="ja-JP" sz="1400" dirty="0">
                  <a:solidFill>
                    <a:srgbClr val="0D0D0D"/>
                  </a:solidFill>
                  <a:effectLst/>
                  <a:latin typeface="+mn-ea"/>
                  <a:ea typeface="+mn-ea"/>
                  <a:cs typeface="ＭＳ 明朝" panose="02020609040205080304" pitchFamily="17" charset="-128"/>
                </a:rPr>
                <a:t>Top Chef in OSAKA 2025</a:t>
              </a:r>
              <a:r>
                <a:rPr lang="ja-JP" altLang="en-US" sz="1400" dirty="0">
                  <a:solidFill>
                    <a:srgbClr val="0D0D0D"/>
                  </a:solidFill>
                  <a:effectLst/>
                  <a:latin typeface="+mn-ea"/>
                  <a:ea typeface="+mn-ea"/>
                  <a:cs typeface="ＭＳ 明朝" panose="02020609040205080304" pitchFamily="17" charset="-128"/>
                </a:rPr>
                <a:t>、</a:t>
              </a:r>
              <a:r>
                <a:rPr lang="ja-JP" altLang="en-US" sz="1400" dirty="0">
                  <a:solidFill>
                    <a:srgbClr val="0D0D0D"/>
                  </a:solidFill>
                  <a:latin typeface="+mn-ea"/>
                  <a:ea typeface="+mn-ea"/>
                  <a:cs typeface="ＭＳ 明朝" panose="02020609040205080304" pitchFamily="17" charset="-128"/>
                </a:rPr>
                <a:t>音食キッチン、</a:t>
              </a:r>
              <a:endParaRPr lang="en-US" altLang="ja-JP" sz="1400" dirty="0">
                <a:solidFill>
                  <a:srgbClr val="0D0D0D"/>
                </a:solidFill>
                <a:latin typeface="+mn-ea"/>
                <a:ea typeface="+mn-ea"/>
                <a:cs typeface="ＭＳ 明朝" panose="02020609040205080304" pitchFamily="17" charset="-128"/>
              </a:endParaRPr>
            </a:p>
            <a:p>
              <a:pPr algn="just"/>
              <a:r>
                <a:rPr lang="ja-JP" altLang="en-US" sz="1400" dirty="0">
                  <a:solidFill>
                    <a:srgbClr val="0D0D0D"/>
                  </a:solidFill>
                  <a:latin typeface="+mn-ea"/>
                  <a:ea typeface="+mn-ea"/>
                  <a:cs typeface="ＭＳ 明朝" panose="02020609040205080304" pitchFamily="17" charset="-128"/>
                </a:rPr>
                <a:t>　　　 秋の週末わいわいワイン</a:t>
              </a:r>
              <a:endParaRPr lang="en-US" altLang="ja-JP" sz="1400" dirty="0">
                <a:solidFill>
                  <a:srgbClr val="0D0D0D"/>
                </a:solidFill>
                <a:effectLst/>
                <a:latin typeface="+mn-ea"/>
                <a:ea typeface="+mn-ea"/>
                <a:cs typeface="ＭＳ 明朝" panose="02020609040205080304" pitchFamily="17" charset="-128"/>
              </a:endParaRPr>
            </a:p>
          </p:txBody>
        </p:sp>
        <p:pic>
          <p:nvPicPr>
            <p:cNvPr id="51" name="図 50">
              <a:extLst>
                <a:ext uri="{FF2B5EF4-FFF2-40B4-BE49-F238E27FC236}">
                  <a16:creationId xmlns:a16="http://schemas.microsoft.com/office/drawing/2014/main" id="{7B7F4EC8-D1D5-408E-8A2E-5AE7F06F55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5230" y="4349651"/>
              <a:ext cx="1829439" cy="997421"/>
            </a:xfrm>
            <a:prstGeom prst="rect">
              <a:avLst/>
            </a:prstGeom>
          </p:spPr>
        </p:pic>
        <p:sp>
          <p:nvSpPr>
            <p:cNvPr id="52" name="正方形/長方形 51">
              <a:extLst>
                <a:ext uri="{FF2B5EF4-FFF2-40B4-BE49-F238E27FC236}">
                  <a16:creationId xmlns:a16="http://schemas.microsoft.com/office/drawing/2014/main" id="{D390AD3E-1AF3-46C2-B584-D987A6E788C1}"/>
                </a:ext>
              </a:extLst>
            </p:cNvPr>
            <p:cNvSpPr/>
            <p:nvPr/>
          </p:nvSpPr>
          <p:spPr>
            <a:xfrm>
              <a:off x="6720143" y="5296497"/>
              <a:ext cx="1037984" cy="31425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700" dirty="0">
                  <a:solidFill>
                    <a:schemeClr val="tx1"/>
                  </a:solidFill>
                  <a:latin typeface="BIZ UDPゴシック" panose="020B0400000000000000" pitchFamily="50" charset="-128"/>
                  <a:ea typeface="BIZ UDPゴシック" panose="020B0400000000000000" pitchFamily="50" charset="-128"/>
                </a:rPr>
                <a:t>キービジュアル</a:t>
              </a:r>
            </a:p>
          </p:txBody>
        </p:sp>
      </p:grpSp>
      <p:grpSp>
        <p:nvGrpSpPr>
          <p:cNvPr id="53" name="グループ化 52">
            <a:extLst>
              <a:ext uri="{FF2B5EF4-FFF2-40B4-BE49-F238E27FC236}">
                <a16:creationId xmlns:a16="http://schemas.microsoft.com/office/drawing/2014/main" id="{A90939C9-F645-4714-86B5-3DCECB1F7E3F}"/>
              </a:ext>
            </a:extLst>
          </p:cNvPr>
          <p:cNvGrpSpPr/>
          <p:nvPr/>
        </p:nvGrpSpPr>
        <p:grpSpPr>
          <a:xfrm>
            <a:off x="199842" y="1836040"/>
            <a:ext cx="7974494" cy="1815882"/>
            <a:chOff x="387114" y="2150111"/>
            <a:chExt cx="7974494" cy="1804623"/>
          </a:xfrm>
          <a:noFill/>
        </p:grpSpPr>
        <p:sp>
          <p:nvSpPr>
            <p:cNvPr id="54" name="テキスト ボックス 53">
              <a:extLst>
                <a:ext uri="{FF2B5EF4-FFF2-40B4-BE49-F238E27FC236}">
                  <a16:creationId xmlns:a16="http://schemas.microsoft.com/office/drawing/2014/main" id="{5B77B8E2-3CC7-4AE2-A665-5306EEBE25B4}"/>
                </a:ext>
              </a:extLst>
            </p:cNvPr>
            <p:cNvSpPr txBox="1"/>
            <p:nvPr/>
          </p:nvSpPr>
          <p:spPr>
            <a:xfrm>
              <a:off x="387114" y="2150111"/>
              <a:ext cx="7858387" cy="18046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US" altLang="ja-JP" sz="1400" dirty="0">
                  <a:solidFill>
                    <a:schemeClr val="tx1"/>
                  </a:solidFill>
                  <a:effectLst/>
                  <a:latin typeface="+mn-ea"/>
                  <a:ea typeface="+mn-ea"/>
                  <a:cs typeface="ＭＳ 明朝" panose="02020609040205080304" pitchFamily="17" charset="-128"/>
                </a:rPr>
                <a:t>【</a:t>
              </a:r>
              <a:r>
                <a:rPr lang="ja-JP" altLang="en-US" sz="1400" dirty="0">
                  <a:solidFill>
                    <a:schemeClr val="tx1"/>
                  </a:solidFill>
                  <a:effectLst/>
                  <a:latin typeface="+mn-ea"/>
                  <a:ea typeface="+mn-ea"/>
                  <a:cs typeface="ＭＳ 明朝" panose="02020609040205080304" pitchFamily="17" charset="-128"/>
                </a:rPr>
                <a:t>大阪にぎわい創出事業</a:t>
              </a:r>
              <a:r>
                <a:rPr lang="en-US" altLang="ja-JP" sz="1400" dirty="0">
                  <a:solidFill>
                    <a:schemeClr val="tx1"/>
                  </a:solidFill>
                  <a:effectLst/>
                  <a:latin typeface="+mn-ea"/>
                  <a:ea typeface="+mn-ea"/>
                  <a:cs typeface="ＭＳ 明朝" panose="02020609040205080304" pitchFamily="17" charset="-128"/>
                </a:rPr>
                <a:t>】</a:t>
              </a:r>
            </a:p>
            <a:p>
              <a:pPr marL="93663" indent="-93663"/>
              <a:r>
                <a:rPr kumimoji="1" lang="ja-JP" altLang="en-US" sz="1400" dirty="0">
                  <a:solidFill>
                    <a:schemeClr val="tx1"/>
                  </a:solidFill>
                  <a:latin typeface="+mn-ea"/>
                  <a:ea typeface="+mn-ea"/>
                </a:rPr>
                <a:t>　 府内の大型集客施設等において、大規模イベントや、来阪する国内外からの</a:t>
              </a:r>
              <a:endParaRPr kumimoji="1" lang="en-US" altLang="ja-JP" sz="1400" dirty="0">
                <a:solidFill>
                  <a:schemeClr val="tx1"/>
                </a:solidFill>
                <a:latin typeface="+mn-ea"/>
                <a:ea typeface="+mn-ea"/>
              </a:endParaRPr>
            </a:p>
            <a:p>
              <a:pPr marL="93663" indent="-93663"/>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観光客等にエンターテインメントコンテンツを提供する取組を実施することで、</a:t>
              </a:r>
              <a:endParaRPr kumimoji="1" lang="en-US" altLang="ja-JP" sz="1400" dirty="0">
                <a:solidFill>
                  <a:schemeClr val="tx1"/>
                </a:solidFill>
                <a:latin typeface="+mn-ea"/>
                <a:ea typeface="+mn-ea"/>
              </a:endParaRPr>
            </a:p>
            <a:p>
              <a:pPr marL="93663" indent="-93663"/>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大阪のさらなるにぎわいを創出</a:t>
              </a:r>
              <a:endParaRPr kumimoji="1" lang="en-US" altLang="ja-JP" sz="1400" dirty="0">
                <a:solidFill>
                  <a:schemeClr val="tx1"/>
                </a:solidFill>
                <a:latin typeface="+mn-ea"/>
                <a:ea typeface="+mn-ea"/>
              </a:endParaRPr>
            </a:p>
            <a:p>
              <a:pPr marL="93663" indent="-93663"/>
              <a:r>
                <a:rPr kumimoji="1" lang="ja-JP" altLang="en-US" sz="1400" dirty="0">
                  <a:solidFill>
                    <a:schemeClr val="tx1"/>
                  </a:solidFill>
                  <a:latin typeface="+mn-ea"/>
                  <a:ea typeface="+mn-ea"/>
                </a:rPr>
                <a:t>　</a:t>
              </a:r>
              <a:r>
                <a:rPr lang="ja-JP" altLang="en-US" sz="1400" dirty="0">
                  <a:solidFill>
                    <a:schemeClr val="tx1"/>
                  </a:solidFill>
                  <a:latin typeface="+mn-ea"/>
                  <a:ea typeface="+mn-ea"/>
                  <a:cs typeface="ＭＳ 明朝" panose="02020609040205080304" pitchFamily="17" charset="-128"/>
                </a:rPr>
                <a:t>＜主な実施イベント＞</a:t>
              </a:r>
              <a:endParaRPr lang="en-US" altLang="ja-JP" sz="1400" dirty="0">
                <a:solidFill>
                  <a:schemeClr val="tx1"/>
                </a:solidFill>
                <a:latin typeface="+mn-ea"/>
                <a:ea typeface="+mn-ea"/>
                <a:cs typeface="ＭＳ 明朝" panose="02020609040205080304" pitchFamily="17" charset="-128"/>
              </a:endParaRPr>
            </a:p>
            <a:p>
              <a:pPr algn="just"/>
              <a:r>
                <a:rPr lang="ja-JP" altLang="en-US" sz="1400" dirty="0">
                  <a:solidFill>
                    <a:schemeClr val="tx1"/>
                  </a:solidFill>
                  <a:latin typeface="+mn-ea"/>
                  <a:ea typeface="+mn-ea"/>
                  <a:cs typeface="ＭＳ 明朝" panose="02020609040205080304" pitchFamily="17" charset="-128"/>
                </a:rPr>
                <a:t>　　○大阪・関西万博開催記念　</a:t>
              </a:r>
              <a:r>
                <a:rPr lang="en-US" altLang="ja-JP" sz="1400" dirty="0">
                  <a:solidFill>
                    <a:schemeClr val="tx1"/>
                  </a:solidFill>
                  <a:latin typeface="+mn-ea"/>
                  <a:ea typeface="+mn-ea"/>
                  <a:cs typeface="ＭＳ 明朝" panose="02020609040205080304" pitchFamily="17" charset="-128"/>
                </a:rPr>
                <a:t>Survive FES</a:t>
              </a:r>
              <a:r>
                <a:rPr lang="ja-JP" altLang="en-US" sz="1400" dirty="0">
                  <a:solidFill>
                    <a:schemeClr val="tx1"/>
                  </a:solidFill>
                  <a:latin typeface="+mn-ea"/>
                  <a:ea typeface="+mn-ea"/>
                  <a:cs typeface="ＭＳ 明朝" panose="02020609040205080304" pitchFamily="17" charset="-128"/>
                </a:rPr>
                <a:t>、</a:t>
              </a:r>
              <a:r>
                <a:rPr lang="en-US" altLang="ja-JP" sz="1400" dirty="0">
                  <a:solidFill>
                    <a:schemeClr val="tx1"/>
                  </a:solidFill>
                  <a:latin typeface="+mn-ea"/>
                  <a:ea typeface="+mn-ea"/>
                  <a:cs typeface="ＭＳ 明朝" panose="02020609040205080304" pitchFamily="17" charset="-128"/>
                </a:rPr>
                <a:t>『</a:t>
              </a:r>
              <a:r>
                <a:rPr lang="ja-JP" altLang="en-US" sz="1400" dirty="0">
                  <a:solidFill>
                    <a:schemeClr val="tx1"/>
                  </a:solidFill>
                  <a:latin typeface="+mn-ea"/>
                  <a:ea typeface="+mn-ea"/>
                  <a:cs typeface="ＭＳ 明朝" panose="02020609040205080304" pitchFamily="17" charset="-128"/>
                </a:rPr>
                <a:t>ドリカムと夏祭り</a:t>
              </a:r>
              <a:r>
                <a:rPr lang="en-US" altLang="ja-JP" sz="1400" dirty="0">
                  <a:solidFill>
                    <a:schemeClr val="tx1"/>
                  </a:solidFill>
                  <a:latin typeface="+mn-ea"/>
                  <a:ea typeface="+mn-ea"/>
                  <a:cs typeface="ＭＳ 明朝" panose="02020609040205080304" pitchFamily="17" charset="-128"/>
                </a:rPr>
                <a:t>2025』“</a:t>
              </a:r>
              <a:r>
                <a:rPr lang="ja-JP" altLang="en-US" sz="1400" dirty="0">
                  <a:solidFill>
                    <a:schemeClr val="tx1"/>
                  </a:solidFill>
                  <a:latin typeface="+mn-ea"/>
                  <a:ea typeface="+mn-ea"/>
                  <a:cs typeface="ＭＳ 明朝" panose="02020609040205080304" pitchFamily="17" charset="-128"/>
                </a:rPr>
                <a:t>ここからだ！”</a:t>
              </a:r>
              <a:endParaRPr lang="en-US" altLang="ja-JP" sz="1400" dirty="0">
                <a:solidFill>
                  <a:schemeClr val="tx1"/>
                </a:solidFill>
                <a:latin typeface="+mn-ea"/>
                <a:ea typeface="+mn-ea"/>
                <a:cs typeface="ＭＳ 明朝" panose="02020609040205080304" pitchFamily="17" charset="-128"/>
              </a:endParaRPr>
            </a:p>
            <a:p>
              <a:pPr algn="just"/>
              <a:r>
                <a:rPr lang="ja-JP" altLang="en-US" sz="1400" dirty="0">
                  <a:solidFill>
                    <a:schemeClr val="tx1"/>
                  </a:solidFill>
                  <a:latin typeface="+mn-ea"/>
                  <a:ea typeface="+mn-ea"/>
                  <a:cs typeface="ＭＳ 明朝" panose="02020609040205080304" pitchFamily="17" charset="-128"/>
                </a:rPr>
                <a:t>        </a:t>
              </a:r>
              <a:r>
                <a:rPr lang="en-US" altLang="ja-JP" sz="1400" dirty="0">
                  <a:solidFill>
                    <a:schemeClr val="tx1"/>
                  </a:solidFill>
                  <a:latin typeface="+mn-ea"/>
                  <a:ea typeface="+mn-ea"/>
                  <a:cs typeface="ＭＳ 明朝" panose="02020609040205080304" pitchFamily="17" charset="-128"/>
                </a:rPr>
                <a:t>in </a:t>
              </a:r>
              <a:r>
                <a:rPr lang="ja-JP" altLang="en-US" sz="1400" dirty="0">
                  <a:solidFill>
                    <a:schemeClr val="tx1"/>
                  </a:solidFill>
                  <a:latin typeface="+mn-ea"/>
                  <a:ea typeface="+mn-ea"/>
                  <a:cs typeface="ＭＳ 明朝" panose="02020609040205080304" pitchFamily="17" charset="-128"/>
                </a:rPr>
                <a:t>万博記念公園、</a:t>
              </a:r>
              <a:r>
                <a:rPr lang="en-US" altLang="ja-JP" sz="1400" dirty="0">
                  <a:solidFill>
                    <a:schemeClr val="tx1"/>
                  </a:solidFill>
                  <a:latin typeface="+mn-ea"/>
                  <a:ea typeface="+mn-ea"/>
                  <a:cs typeface="ＭＳ 明朝" panose="02020609040205080304" pitchFamily="17" charset="-128"/>
                </a:rPr>
                <a:t>JAPAN DANCE DELIGHT VOL.31 FINAL</a:t>
              </a:r>
              <a:r>
                <a:rPr lang="ja-JP" altLang="en-US" sz="1400" dirty="0">
                  <a:solidFill>
                    <a:schemeClr val="tx1"/>
                  </a:solidFill>
                  <a:latin typeface="+mn-ea"/>
                  <a:ea typeface="+mn-ea"/>
                  <a:cs typeface="ＭＳ 明朝" panose="02020609040205080304" pitchFamily="17" charset="-128"/>
                </a:rPr>
                <a:t>、</a:t>
              </a:r>
              <a:endParaRPr lang="en-US" altLang="ja-JP" sz="1400" dirty="0">
                <a:solidFill>
                  <a:schemeClr val="tx1"/>
                </a:solidFill>
                <a:latin typeface="+mn-ea"/>
                <a:ea typeface="+mn-ea"/>
                <a:cs typeface="ＭＳ 明朝" panose="02020609040205080304" pitchFamily="17" charset="-128"/>
              </a:endParaRPr>
            </a:p>
            <a:p>
              <a:pPr algn="just"/>
              <a:r>
                <a:rPr lang="ja-JP" altLang="en-US" sz="1400" dirty="0">
                  <a:solidFill>
                    <a:schemeClr val="tx1"/>
                  </a:solidFill>
                  <a:latin typeface="+mn-ea"/>
                  <a:ea typeface="+mn-ea"/>
                  <a:cs typeface="ＭＳ 明朝" panose="02020609040205080304" pitchFamily="17" charset="-128"/>
                </a:rPr>
                <a:t>　　　 </a:t>
              </a:r>
              <a:r>
                <a:rPr lang="en-US" altLang="ja-JP" sz="1400" dirty="0">
                  <a:solidFill>
                    <a:schemeClr val="tx1"/>
                  </a:solidFill>
                  <a:latin typeface="+mn-ea"/>
                  <a:ea typeface="+mn-ea"/>
                  <a:cs typeface="ＭＳ 明朝" panose="02020609040205080304" pitchFamily="17" charset="-128"/>
                </a:rPr>
                <a:t>SONIC OSAKA EXPO 2025</a:t>
              </a:r>
            </a:p>
          </p:txBody>
        </p:sp>
        <p:pic>
          <p:nvPicPr>
            <p:cNvPr id="55" name="図 54">
              <a:extLst>
                <a:ext uri="{FF2B5EF4-FFF2-40B4-BE49-F238E27FC236}">
                  <a16:creationId xmlns:a16="http://schemas.microsoft.com/office/drawing/2014/main" id="{91AC8C31-0B79-4AC9-B39D-798BDD6381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4970" y="2173260"/>
              <a:ext cx="1716638" cy="1046104"/>
            </a:xfrm>
            <a:prstGeom prst="rect">
              <a:avLst/>
            </a:prstGeom>
            <a:grpFill/>
          </p:spPr>
        </p:pic>
        <p:sp>
          <p:nvSpPr>
            <p:cNvPr id="56" name="正方形/長方形 55">
              <a:extLst>
                <a:ext uri="{FF2B5EF4-FFF2-40B4-BE49-F238E27FC236}">
                  <a16:creationId xmlns:a16="http://schemas.microsoft.com/office/drawing/2014/main" id="{503C20F0-A906-4535-83A3-B2191BACFA44}"/>
                </a:ext>
              </a:extLst>
            </p:cNvPr>
            <p:cNvSpPr/>
            <p:nvPr/>
          </p:nvSpPr>
          <p:spPr>
            <a:xfrm>
              <a:off x="6865655" y="3196316"/>
              <a:ext cx="1386269" cy="410705"/>
            </a:xfrm>
            <a:prstGeom prst="rect">
              <a:avLst/>
            </a:prstGeom>
            <a:grp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700" dirty="0">
                  <a:solidFill>
                    <a:schemeClr val="tx1"/>
                  </a:solidFill>
                  <a:latin typeface="BIZ UDPゴシック" panose="020B0400000000000000" pitchFamily="50" charset="-128"/>
                  <a:ea typeface="BIZ UDPゴシック" panose="020B0400000000000000" pitchFamily="50" charset="-128"/>
                </a:rPr>
                <a:t>JAPAN DANCE DELIGHT</a:t>
              </a:r>
            </a:p>
            <a:p>
              <a:pPr algn="ctr"/>
              <a:r>
                <a:rPr lang="en-US" altLang="ja-JP" sz="700" dirty="0">
                  <a:solidFill>
                    <a:schemeClr val="tx1"/>
                  </a:solidFill>
                  <a:latin typeface="BIZ UDPゴシック" panose="020B0400000000000000" pitchFamily="50" charset="-128"/>
                  <a:ea typeface="BIZ UDPゴシック" panose="020B0400000000000000" pitchFamily="50" charset="-128"/>
                </a:rPr>
                <a:t>VOL.31 FINAL</a:t>
              </a:r>
              <a:endParaRPr lang="ja-JP" altLang="en-US" sz="700" dirty="0">
                <a:solidFill>
                  <a:schemeClr val="tx1"/>
                </a:solidFill>
                <a:latin typeface="BIZ UDPゴシック" panose="020B0400000000000000" pitchFamily="50" charset="-128"/>
                <a:ea typeface="BIZ UDPゴシック" panose="020B0400000000000000" pitchFamily="50" charset="-128"/>
              </a:endParaRPr>
            </a:p>
          </p:txBody>
        </p:sp>
      </p:grpSp>
      <p:sp>
        <p:nvSpPr>
          <p:cNvPr id="57" name="テキスト ボックス 56">
            <a:extLst>
              <a:ext uri="{FF2B5EF4-FFF2-40B4-BE49-F238E27FC236}">
                <a16:creationId xmlns:a16="http://schemas.microsoft.com/office/drawing/2014/main" id="{01C23A99-5148-4671-9E73-C65BCF4B2292}"/>
              </a:ext>
            </a:extLst>
          </p:cNvPr>
          <p:cNvSpPr txBox="1"/>
          <p:nvPr/>
        </p:nvSpPr>
        <p:spPr>
          <a:xfrm>
            <a:off x="8406927" y="1708035"/>
            <a:ext cx="3671458"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400" dirty="0">
                <a:latin typeface="+mn-ea"/>
                <a:ea typeface="+mn-ea"/>
              </a:rPr>
              <a:t>・万博閉幕後も引き続き、大阪への誘客促進や</a:t>
            </a:r>
            <a:endParaRPr lang="en-US" altLang="ja-JP" sz="1400" dirty="0">
              <a:latin typeface="+mn-ea"/>
              <a:ea typeface="+mn-ea"/>
            </a:endParaRPr>
          </a:p>
          <a:p>
            <a:pPr algn="l"/>
            <a:r>
              <a:rPr lang="ja-JP" altLang="en-US" sz="1400" dirty="0">
                <a:latin typeface="+mn-ea"/>
                <a:ea typeface="+mn-ea"/>
              </a:rPr>
              <a:t>　にぎわいを創出するため、</a:t>
            </a:r>
            <a:r>
              <a:rPr lang="en-US" altLang="ja-JP" sz="1400" dirty="0">
                <a:latin typeface="+mn-ea"/>
                <a:ea typeface="+mn-ea"/>
              </a:rPr>
              <a:t>2026</a:t>
            </a:r>
            <a:r>
              <a:rPr lang="ja-JP" altLang="en-US" sz="1400" dirty="0">
                <a:latin typeface="+mn-ea"/>
                <a:ea typeface="+mn-ea"/>
              </a:rPr>
              <a:t>年から３か年で、</a:t>
            </a:r>
            <a:endParaRPr lang="en-US" altLang="ja-JP" sz="1400" dirty="0">
              <a:latin typeface="+mn-ea"/>
              <a:ea typeface="+mn-ea"/>
            </a:endParaRPr>
          </a:p>
          <a:p>
            <a:pPr algn="l"/>
            <a:r>
              <a:rPr lang="ja-JP" altLang="en-US" sz="1400" dirty="0">
                <a:solidFill>
                  <a:srgbClr val="FF0000"/>
                </a:solidFill>
                <a:latin typeface="+mn-ea"/>
                <a:ea typeface="+mn-ea"/>
              </a:rPr>
              <a:t>　</a:t>
            </a:r>
            <a:r>
              <a:rPr lang="ja-JP" altLang="en-US" sz="1400" dirty="0">
                <a:solidFill>
                  <a:schemeClr val="tx1"/>
                </a:solidFill>
                <a:latin typeface="+mn-ea"/>
                <a:ea typeface="+mn-ea"/>
              </a:rPr>
              <a:t>「エンタメ」や「食」、「ナイトコンテンツ」などをテーマ</a:t>
            </a:r>
            <a:endParaRPr lang="en-US" altLang="ja-JP" sz="1400" dirty="0">
              <a:solidFill>
                <a:schemeClr val="tx1"/>
              </a:solidFill>
              <a:latin typeface="+mn-ea"/>
              <a:ea typeface="+mn-ea"/>
            </a:endParaRPr>
          </a:p>
          <a:p>
            <a:pPr algn="l"/>
            <a:r>
              <a:rPr lang="ja-JP" altLang="en-US" sz="1400" dirty="0">
                <a:solidFill>
                  <a:schemeClr val="tx1"/>
                </a:solidFill>
                <a:latin typeface="+mn-ea"/>
                <a:ea typeface="+mn-ea"/>
              </a:rPr>
              <a:t>　とした</a:t>
            </a:r>
            <a:r>
              <a:rPr lang="ja-JP" altLang="en-US" sz="1400" dirty="0">
                <a:latin typeface="+mn-ea"/>
                <a:ea typeface="+mn-ea"/>
              </a:rPr>
              <a:t>集客力のある魅力的なコンテンツを創出</a:t>
            </a:r>
            <a:endParaRPr lang="en-US" altLang="ja-JP" sz="1400" dirty="0">
              <a:latin typeface="+mn-ea"/>
              <a:ea typeface="+mn-ea"/>
            </a:endParaRPr>
          </a:p>
          <a:p>
            <a:pPr algn="l"/>
            <a:r>
              <a:rPr lang="ja-JP" altLang="en-US" sz="1400" dirty="0">
                <a:latin typeface="+mn-ea"/>
                <a:ea typeface="+mn-ea"/>
              </a:rPr>
              <a:t>　し、</a:t>
            </a:r>
            <a:r>
              <a:rPr lang="ja-JP" altLang="en-US" sz="1400" b="1" dirty="0">
                <a:latin typeface="+mn-ea"/>
                <a:ea typeface="+mn-ea"/>
              </a:rPr>
              <a:t>大阪の新たな魅力として定着させる「大阪の</a:t>
            </a:r>
            <a:endParaRPr lang="en-US" altLang="ja-JP" sz="1400" b="1" dirty="0">
              <a:latin typeface="+mn-ea"/>
              <a:ea typeface="+mn-ea"/>
            </a:endParaRPr>
          </a:p>
          <a:p>
            <a:pPr algn="l"/>
            <a:r>
              <a:rPr lang="ja-JP" altLang="en-US" sz="1400" b="1" dirty="0">
                <a:latin typeface="+mn-ea"/>
                <a:ea typeface="+mn-ea"/>
              </a:rPr>
              <a:t>　継続的なにぎわい創出・発信事業」を実施予定</a:t>
            </a:r>
            <a:endParaRPr lang="en-US" altLang="ja-JP" sz="1400" b="1" dirty="0">
              <a:latin typeface="+mn-ea"/>
              <a:ea typeface="+mn-ea"/>
            </a:endParaRPr>
          </a:p>
        </p:txBody>
      </p:sp>
      <p:sp>
        <p:nvSpPr>
          <p:cNvPr id="3" name="テキスト ボックス 2">
            <a:extLst>
              <a:ext uri="{FF2B5EF4-FFF2-40B4-BE49-F238E27FC236}">
                <a16:creationId xmlns:a16="http://schemas.microsoft.com/office/drawing/2014/main" id="{04F9D96E-3790-676D-26D8-716978EBDE7A}"/>
              </a:ext>
            </a:extLst>
          </p:cNvPr>
          <p:cNvSpPr txBox="1"/>
          <p:nvPr/>
        </p:nvSpPr>
        <p:spPr>
          <a:xfrm>
            <a:off x="11703860" y="6448548"/>
            <a:ext cx="40331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lang="en-US" altLang="ja-JP" b="1" dirty="0">
                <a:latin typeface="+mn-ea"/>
                <a:ea typeface="+mn-ea"/>
              </a:rPr>
              <a:t>10</a:t>
            </a:r>
            <a:endParaRPr kumimoji="0" lang="ja-JP" altLang="en-US" sz="18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210931562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501C7AE3-64A5-4878-A1B3-CCB2FF6A608D}"/>
              </a:ext>
            </a:extLst>
          </p:cNvPr>
          <p:cNvSpPr/>
          <p:nvPr/>
        </p:nvSpPr>
        <p:spPr>
          <a:xfrm>
            <a:off x="10500670" y="947760"/>
            <a:ext cx="1453139" cy="36933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6" name="正方形/長方形 25">
            <a:extLst>
              <a:ext uri="{FF2B5EF4-FFF2-40B4-BE49-F238E27FC236}">
                <a16:creationId xmlns:a16="http://schemas.microsoft.com/office/drawing/2014/main" id="{478AF8F9-4F97-47D6-8626-32BA66D75F0A}"/>
              </a:ext>
            </a:extLst>
          </p:cNvPr>
          <p:cNvSpPr/>
          <p:nvPr/>
        </p:nvSpPr>
        <p:spPr>
          <a:xfrm>
            <a:off x="106775" y="825666"/>
            <a:ext cx="8241715" cy="464400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8" name="正方形/長方形 7"/>
          <p:cNvSpPr/>
          <p:nvPr/>
        </p:nvSpPr>
        <p:spPr>
          <a:xfrm>
            <a:off x="586945" y="804574"/>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五方向 10">
            <a:extLst>
              <a:ext uri="{FF2B5EF4-FFF2-40B4-BE49-F238E27FC236}">
                <a16:creationId xmlns:a16="http://schemas.microsoft.com/office/drawing/2014/main" id="{49F51230-189D-4205-9006-363D6CBB255F}"/>
              </a:ext>
            </a:extLst>
          </p:cNvPr>
          <p:cNvSpPr/>
          <p:nvPr/>
        </p:nvSpPr>
        <p:spPr>
          <a:xfrm>
            <a:off x="98219" y="102277"/>
            <a:ext cx="8241715"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12" name="テキスト ボックス 11">
            <a:extLst>
              <a:ext uri="{FF2B5EF4-FFF2-40B4-BE49-F238E27FC236}">
                <a16:creationId xmlns:a16="http://schemas.microsoft.com/office/drawing/2014/main" id="{303531E6-C1A4-425E-9377-07A85E52F78F}"/>
              </a:ext>
            </a:extLst>
          </p:cNvPr>
          <p:cNvSpPr txBox="1"/>
          <p:nvPr/>
        </p:nvSpPr>
        <p:spPr>
          <a:xfrm>
            <a:off x="0" y="474160"/>
            <a:ext cx="405976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kumimoji="0" lang="ja-JP" altLang="en-US" sz="1400" b="1" i="0" u="none" strike="noStrike" cap="none" spc="0" normalizeH="0" baseline="0" dirty="0">
                <a:ln>
                  <a:noFill/>
                </a:ln>
                <a:solidFill>
                  <a:schemeClr val="tx1"/>
                </a:solidFill>
                <a:effectLst/>
                <a:uFillTx/>
                <a:latin typeface="+mn-ea"/>
                <a:ea typeface="+mn-ea"/>
                <a:cs typeface="Calibri"/>
                <a:sym typeface="Calibri"/>
              </a:rPr>
              <a:t>（１）大阪府・市関係部局の主催行事等での取組②</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27" name="正方形/長方形 26">
            <a:extLst>
              <a:ext uri="{FF2B5EF4-FFF2-40B4-BE49-F238E27FC236}">
                <a16:creationId xmlns:a16="http://schemas.microsoft.com/office/drawing/2014/main" id="{DC5C27CA-89A3-4857-90AA-E8708EA790D8}"/>
              </a:ext>
            </a:extLst>
          </p:cNvPr>
          <p:cNvSpPr/>
          <p:nvPr/>
        </p:nvSpPr>
        <p:spPr>
          <a:xfrm>
            <a:off x="8459510" y="820606"/>
            <a:ext cx="3630973" cy="5940000"/>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6" name="テキスト ボックス 5">
            <a:extLst>
              <a:ext uri="{FF2B5EF4-FFF2-40B4-BE49-F238E27FC236}">
                <a16:creationId xmlns:a16="http://schemas.microsoft.com/office/drawing/2014/main" id="{0CDBB6C0-04CD-4B5E-8CC9-E7F066B1B14F}"/>
              </a:ext>
            </a:extLst>
          </p:cNvPr>
          <p:cNvSpPr txBox="1"/>
          <p:nvPr/>
        </p:nvSpPr>
        <p:spPr>
          <a:xfrm>
            <a:off x="105035" y="855770"/>
            <a:ext cx="826538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ja-JP" altLang="en-US" sz="1400" b="1" i="0" u="none" strike="noStrike" cap="none" spc="0" normalizeH="0" baseline="0" dirty="0">
                <a:ln>
                  <a:noFill/>
                </a:ln>
                <a:solidFill>
                  <a:srgbClr val="000000"/>
                </a:solidFill>
                <a:effectLst/>
                <a:uFillTx/>
                <a:latin typeface="+mn-ea"/>
                <a:ea typeface="+mn-ea"/>
                <a:cs typeface="Calibri"/>
                <a:sym typeface="Calibri"/>
              </a:rPr>
              <a:t>▶大阪府・市関係部局の主催行事等でさらなる来場促進に取り組むとともに、大阪の多様な都市魅力を創出</a:t>
            </a:r>
            <a:endParaRPr kumimoji="0" lang="ja-JP" altLang="en-US" sz="2000" b="1" i="0" u="none" strike="noStrike" cap="none" spc="0" normalizeH="0" baseline="0" dirty="0">
              <a:ln>
                <a:noFill/>
              </a:ln>
              <a:solidFill>
                <a:srgbClr val="000000"/>
              </a:solidFill>
              <a:effectLst/>
              <a:uFillTx/>
              <a:latin typeface="+mn-ea"/>
              <a:ea typeface="+mn-ea"/>
              <a:cs typeface="Calibri"/>
              <a:sym typeface="Calibri"/>
            </a:endParaRPr>
          </a:p>
        </p:txBody>
      </p:sp>
      <p:grpSp>
        <p:nvGrpSpPr>
          <p:cNvPr id="4" name="グループ化 3">
            <a:extLst>
              <a:ext uri="{FF2B5EF4-FFF2-40B4-BE49-F238E27FC236}">
                <a16:creationId xmlns:a16="http://schemas.microsoft.com/office/drawing/2014/main" id="{38CFA9D8-D5B1-4156-AA30-DE567883F472}"/>
              </a:ext>
            </a:extLst>
          </p:cNvPr>
          <p:cNvGrpSpPr/>
          <p:nvPr/>
        </p:nvGrpSpPr>
        <p:grpSpPr>
          <a:xfrm>
            <a:off x="9368" y="5485279"/>
            <a:ext cx="8450142" cy="1232887"/>
            <a:chOff x="49429" y="5667666"/>
            <a:chExt cx="8450142" cy="1232887"/>
          </a:xfrm>
        </p:grpSpPr>
        <p:sp>
          <p:nvSpPr>
            <p:cNvPr id="39" name="テキスト ボックス 38">
              <a:extLst>
                <a:ext uri="{FF2B5EF4-FFF2-40B4-BE49-F238E27FC236}">
                  <a16:creationId xmlns:a16="http://schemas.microsoft.com/office/drawing/2014/main" id="{59CCDA38-A122-4B61-A075-DBDDED71083F}"/>
                </a:ext>
              </a:extLst>
            </p:cNvPr>
            <p:cNvSpPr txBox="1"/>
            <p:nvPr/>
          </p:nvSpPr>
          <p:spPr>
            <a:xfrm>
              <a:off x="49429" y="5667666"/>
              <a:ext cx="3601305"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（２） </a:t>
              </a:r>
              <a:r>
                <a:rPr lang="ja-JP" altLang="en-US" sz="1400" b="1" dirty="0">
                  <a:solidFill>
                    <a:schemeClr val="tx1"/>
                  </a:solidFill>
                  <a:latin typeface="+mn-ea"/>
                  <a:ea typeface="+mn-ea"/>
                </a:rPr>
                <a:t>府内市町村が主催する行事等との連携</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sp>
          <p:nvSpPr>
            <p:cNvPr id="41" name="テキスト ボックス 40">
              <a:extLst>
                <a:ext uri="{FF2B5EF4-FFF2-40B4-BE49-F238E27FC236}">
                  <a16:creationId xmlns:a16="http://schemas.microsoft.com/office/drawing/2014/main" id="{AE401E1D-F14C-441F-AA36-EA8583400E86}"/>
                </a:ext>
              </a:extLst>
            </p:cNvPr>
            <p:cNvSpPr txBox="1"/>
            <p:nvPr/>
          </p:nvSpPr>
          <p:spPr>
            <a:xfrm>
              <a:off x="244242" y="5948119"/>
              <a:ext cx="825532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ja-JP" altLang="en-US" sz="1400" b="1" i="0" u="none" strike="noStrike" cap="none" spc="0" normalizeH="0" baseline="0" dirty="0">
                  <a:ln>
                    <a:noFill/>
                  </a:ln>
                  <a:solidFill>
                    <a:srgbClr val="000000"/>
                  </a:solidFill>
                  <a:effectLst/>
                  <a:uFillTx/>
                  <a:latin typeface="+mn-ea"/>
                  <a:ea typeface="+mn-ea"/>
                  <a:cs typeface="Calibri"/>
                  <a:sym typeface="Calibri"/>
                </a:rPr>
                <a:t>▶地域連携イベント開催支援事業補助金を市町村に交付し、府域全体での機運醸成及び来場促進を図った</a:t>
              </a:r>
              <a:endParaRPr kumimoji="0" lang="ja-JP" altLang="en-US" sz="2000" b="1" i="0" u="none" strike="noStrike" cap="none" spc="0" normalizeH="0" baseline="0" dirty="0">
                <a:ln>
                  <a:noFill/>
                </a:ln>
                <a:solidFill>
                  <a:srgbClr val="000000"/>
                </a:solidFill>
                <a:effectLst/>
                <a:uFillTx/>
                <a:latin typeface="+mn-ea"/>
                <a:ea typeface="+mn-ea"/>
                <a:cs typeface="Calibri"/>
                <a:sym typeface="Calibri"/>
              </a:endParaRPr>
            </a:p>
          </p:txBody>
        </p:sp>
        <p:sp>
          <p:nvSpPr>
            <p:cNvPr id="46" name="テキスト ボックス 45">
              <a:extLst>
                <a:ext uri="{FF2B5EF4-FFF2-40B4-BE49-F238E27FC236}">
                  <a16:creationId xmlns:a16="http://schemas.microsoft.com/office/drawing/2014/main" id="{B4036544-30D1-48C1-829F-469A78941284}"/>
                </a:ext>
              </a:extLst>
            </p:cNvPr>
            <p:cNvSpPr txBox="1"/>
            <p:nvPr/>
          </p:nvSpPr>
          <p:spPr>
            <a:xfrm>
              <a:off x="301170" y="6161891"/>
              <a:ext cx="8109315"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ja-JP" altLang="en-US" sz="1400" b="0" i="0" u="none" strike="noStrike" cap="none" spc="0" normalizeH="0" baseline="0" dirty="0">
                  <a:ln>
                    <a:noFill/>
                  </a:ln>
                  <a:solidFill>
                    <a:srgbClr val="000000"/>
                  </a:solidFill>
                  <a:effectLst/>
                  <a:uFillTx/>
                  <a:latin typeface="+mn-ea"/>
                  <a:ea typeface="+mn-ea"/>
                  <a:cs typeface="Calibri"/>
                  <a:sym typeface="Calibri"/>
                </a:rPr>
                <a:t>・府内市町村が主催又は共催する、万博の機運醸成及び来場促進を目的に含むイベント等の開催に要する経費</a:t>
              </a:r>
              <a:endParaRPr kumimoji="0" lang="en-US" altLang="ja-JP" sz="1400" b="0" i="0" u="none" strike="noStrike" cap="none" spc="0" normalizeH="0" baseline="0" dirty="0">
                <a:ln>
                  <a:noFill/>
                </a:ln>
                <a:solidFill>
                  <a:srgbClr val="000000"/>
                </a:solidFill>
                <a:effectLst/>
                <a:uFillTx/>
                <a:latin typeface="+mn-ea"/>
                <a:ea typeface="+mn-ea"/>
                <a:cs typeface="Calibri"/>
                <a:sym typeface="Calibri"/>
              </a:endParaRPr>
            </a:p>
            <a:p>
              <a:pPr algn="l"/>
              <a:r>
                <a:rPr kumimoji="0" lang="ja-JP" altLang="en-US" sz="1400" b="0" i="0" u="none" strike="noStrike" cap="none" spc="0" normalizeH="0" baseline="0" dirty="0">
                  <a:ln>
                    <a:noFill/>
                  </a:ln>
                  <a:solidFill>
                    <a:srgbClr val="000000"/>
                  </a:solidFill>
                  <a:effectLst/>
                  <a:uFillTx/>
                  <a:latin typeface="+mn-ea"/>
                  <a:ea typeface="+mn-ea"/>
                  <a:cs typeface="Calibri"/>
                  <a:sym typeface="Calibri"/>
                </a:rPr>
                <a:t> を補助</a:t>
              </a:r>
              <a:endParaRPr kumimoji="0" lang="en-US" altLang="ja-JP" sz="1400" b="0" i="0" u="none" strike="noStrike" cap="none" spc="0" normalizeH="0" baseline="0" dirty="0">
                <a:ln>
                  <a:noFill/>
                </a:ln>
                <a:solidFill>
                  <a:srgbClr val="000000"/>
                </a:solidFill>
                <a:effectLst/>
                <a:uFillTx/>
                <a:latin typeface="+mn-ea"/>
                <a:ea typeface="+mn-ea"/>
                <a:cs typeface="Calibri"/>
                <a:sym typeface="Calibri"/>
              </a:endParaRPr>
            </a:p>
            <a:p>
              <a:pPr algn="l"/>
              <a:r>
                <a:rPr lang="ja-JP" altLang="en-US" sz="1400" dirty="0">
                  <a:latin typeface="+mn-ea"/>
                  <a:ea typeface="+mn-ea"/>
                </a:rPr>
                <a:t>（交付決定事業数：</a:t>
              </a:r>
              <a:r>
                <a:rPr lang="en-US" altLang="ja-JP" sz="1400" dirty="0">
                  <a:latin typeface="+mn-ea"/>
                  <a:ea typeface="+mn-ea"/>
                </a:rPr>
                <a:t>86</a:t>
              </a:r>
              <a:r>
                <a:rPr lang="ja-JP" altLang="en-US" sz="1400" dirty="0">
                  <a:latin typeface="+mn-ea"/>
                  <a:ea typeface="+mn-ea"/>
                </a:rPr>
                <a:t>事業、交付決定総額：</a:t>
              </a:r>
              <a:r>
                <a:rPr lang="en-US" altLang="ja-JP" sz="1400" dirty="0">
                  <a:latin typeface="+mn-ea"/>
                  <a:ea typeface="+mn-ea"/>
                </a:rPr>
                <a:t>37,954</a:t>
              </a:r>
              <a:r>
                <a:rPr lang="ja-JP" altLang="en-US" sz="1400" dirty="0">
                  <a:latin typeface="+mn-ea"/>
                  <a:ea typeface="+mn-ea"/>
                </a:rPr>
                <a:t>千円　</a:t>
              </a:r>
              <a:r>
                <a:rPr lang="en-US" altLang="ja-JP" sz="1400" dirty="0">
                  <a:latin typeface="+mn-ea"/>
                  <a:ea typeface="+mn-ea"/>
                </a:rPr>
                <a:t>※2023</a:t>
              </a:r>
              <a:r>
                <a:rPr lang="ja-JP" altLang="en-US" sz="1400" dirty="0">
                  <a:latin typeface="+mn-ea"/>
                  <a:ea typeface="+mn-ea"/>
                </a:rPr>
                <a:t>年～</a:t>
              </a:r>
              <a:r>
                <a:rPr lang="en-US" altLang="ja-JP" sz="1400" dirty="0">
                  <a:latin typeface="+mn-ea"/>
                  <a:ea typeface="+mn-ea"/>
                </a:rPr>
                <a:t>2025</a:t>
              </a:r>
              <a:r>
                <a:rPr lang="ja-JP" altLang="en-US" sz="1400" dirty="0">
                  <a:latin typeface="+mn-ea"/>
                  <a:ea typeface="+mn-ea"/>
                </a:rPr>
                <a:t>年度計）</a:t>
              </a:r>
              <a:endParaRPr kumimoji="0" lang="ja-JP" altLang="en-US" sz="1400" b="0" i="0" u="none" strike="noStrike" cap="none" spc="0" normalizeH="0" baseline="0" dirty="0">
                <a:ln>
                  <a:noFill/>
                </a:ln>
                <a:solidFill>
                  <a:srgbClr val="000000"/>
                </a:solidFill>
                <a:effectLst/>
                <a:uFillTx/>
                <a:latin typeface="+mn-ea"/>
                <a:ea typeface="+mn-ea"/>
                <a:cs typeface="Calibri"/>
                <a:sym typeface="Calibri"/>
              </a:endParaRPr>
            </a:p>
          </p:txBody>
        </p:sp>
      </p:grpSp>
      <p:sp>
        <p:nvSpPr>
          <p:cNvPr id="54" name="テキスト ボックス 53">
            <a:extLst>
              <a:ext uri="{FF2B5EF4-FFF2-40B4-BE49-F238E27FC236}">
                <a16:creationId xmlns:a16="http://schemas.microsoft.com/office/drawing/2014/main" id="{3D900628-7217-4A68-AD43-EEC5B250B08E}"/>
              </a:ext>
            </a:extLst>
          </p:cNvPr>
          <p:cNvSpPr txBox="1"/>
          <p:nvPr/>
        </p:nvSpPr>
        <p:spPr>
          <a:xfrm>
            <a:off x="8494018" y="4021744"/>
            <a:ext cx="3630972"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400" dirty="0">
                <a:solidFill>
                  <a:schemeClr val="tx1"/>
                </a:solidFill>
                <a:latin typeface="+mn-ea"/>
                <a:ea typeface="+mn-ea"/>
              </a:rPr>
              <a:t>・地域の文化資源の更なる魅力向上につなげる</a:t>
            </a:r>
            <a:endParaRPr lang="en-US" altLang="ja-JP" sz="1400" dirty="0">
              <a:solidFill>
                <a:schemeClr val="tx1"/>
              </a:solidFill>
              <a:latin typeface="+mn-ea"/>
              <a:ea typeface="+mn-ea"/>
            </a:endParaRPr>
          </a:p>
          <a:p>
            <a:pPr algn="l"/>
            <a:r>
              <a:rPr lang="ja-JP" altLang="en-US" sz="1400" dirty="0">
                <a:solidFill>
                  <a:schemeClr val="tx1"/>
                </a:solidFill>
                <a:latin typeface="+mn-ea"/>
                <a:ea typeface="+mn-ea"/>
              </a:rPr>
              <a:t>　ため、</a:t>
            </a:r>
            <a:r>
              <a:rPr lang="en-US" altLang="ja-JP" sz="1400" dirty="0">
                <a:solidFill>
                  <a:schemeClr val="tx1"/>
                </a:solidFill>
                <a:latin typeface="+mn-ea"/>
                <a:ea typeface="+mn-ea"/>
              </a:rPr>
              <a:t>2026</a:t>
            </a:r>
            <a:r>
              <a:rPr lang="ja-JP" altLang="en-US" sz="1400" dirty="0">
                <a:solidFill>
                  <a:schemeClr val="tx1"/>
                </a:solidFill>
                <a:latin typeface="+mn-ea"/>
                <a:ea typeface="+mn-ea"/>
              </a:rPr>
              <a:t>年度から</a:t>
            </a:r>
            <a:r>
              <a:rPr lang="en-US" altLang="ja-JP" sz="1400" dirty="0">
                <a:solidFill>
                  <a:schemeClr val="tx1"/>
                </a:solidFill>
                <a:latin typeface="+mn-ea"/>
                <a:ea typeface="+mn-ea"/>
              </a:rPr>
              <a:t>2027</a:t>
            </a:r>
            <a:r>
              <a:rPr lang="ja-JP" altLang="en-US" sz="1400" dirty="0">
                <a:solidFill>
                  <a:schemeClr val="tx1"/>
                </a:solidFill>
                <a:latin typeface="+mn-ea"/>
                <a:ea typeface="+mn-ea"/>
              </a:rPr>
              <a:t>年度において、来阪</a:t>
            </a:r>
            <a:endParaRPr lang="en-US" altLang="ja-JP" sz="1400" dirty="0">
              <a:solidFill>
                <a:schemeClr val="tx1"/>
              </a:solidFill>
              <a:latin typeface="+mn-ea"/>
              <a:ea typeface="+mn-ea"/>
            </a:endParaRPr>
          </a:p>
          <a:p>
            <a:pPr algn="l"/>
            <a:r>
              <a:rPr lang="ja-JP" altLang="en-US" sz="1400" dirty="0">
                <a:solidFill>
                  <a:schemeClr val="tx1"/>
                </a:solidFill>
                <a:latin typeface="+mn-ea"/>
                <a:ea typeface="+mn-ea"/>
              </a:rPr>
              <a:t>　者の誘客と都市魅力の向上を図る</a:t>
            </a:r>
            <a:r>
              <a:rPr lang="ja-JP" altLang="en-US" sz="1400" b="1" dirty="0">
                <a:solidFill>
                  <a:schemeClr val="tx1"/>
                </a:solidFill>
                <a:latin typeface="+mn-ea"/>
                <a:ea typeface="+mn-ea"/>
              </a:rPr>
              <a:t>大阪文化資　</a:t>
            </a:r>
            <a:endParaRPr lang="en-US" altLang="ja-JP" sz="1400" b="1" dirty="0">
              <a:solidFill>
                <a:schemeClr val="tx1"/>
              </a:solidFill>
              <a:latin typeface="+mn-ea"/>
              <a:ea typeface="+mn-ea"/>
            </a:endParaRPr>
          </a:p>
          <a:p>
            <a:pPr algn="l"/>
            <a:r>
              <a:rPr lang="ja-JP" altLang="en-US" sz="1400" b="1" dirty="0">
                <a:solidFill>
                  <a:schemeClr val="tx1"/>
                </a:solidFill>
                <a:latin typeface="+mn-ea"/>
                <a:ea typeface="+mn-ea"/>
              </a:rPr>
              <a:t>　源魅力向上事業を実施</a:t>
            </a:r>
            <a:r>
              <a:rPr lang="ja-JP" altLang="en-US" sz="1400" b="1" dirty="0">
                <a:solidFill>
                  <a:schemeClr val="tx1"/>
                </a:solidFill>
                <a:latin typeface="Meiryo UI" panose="020B0604030504040204" pitchFamily="50" charset="-128"/>
                <a:ea typeface="Meiryo UI" panose="020B0604030504040204" pitchFamily="50" charset="-128"/>
              </a:rPr>
              <a:t>予定</a:t>
            </a:r>
            <a:endParaRPr lang="en-US" altLang="ja-JP" sz="1400" b="1" dirty="0">
              <a:solidFill>
                <a:schemeClr val="tx1"/>
              </a:solidFill>
              <a:latin typeface="+mn-ea"/>
              <a:ea typeface="+mn-ea"/>
            </a:endParaRPr>
          </a:p>
        </p:txBody>
      </p:sp>
      <p:pic>
        <p:nvPicPr>
          <p:cNvPr id="56" name="図 55">
            <a:extLst>
              <a:ext uri="{FF2B5EF4-FFF2-40B4-BE49-F238E27FC236}">
                <a16:creationId xmlns:a16="http://schemas.microsoft.com/office/drawing/2014/main" id="{83DD4889-E410-4C13-8977-3E18998548BD}"/>
              </a:ext>
            </a:extLst>
          </p:cNvPr>
          <p:cNvPicPr>
            <a:picLocks noChangeAspect="1"/>
          </p:cNvPicPr>
          <p:nvPr/>
        </p:nvPicPr>
        <p:blipFill>
          <a:blip r:embed="rId2"/>
          <a:stretch>
            <a:fillRect/>
          </a:stretch>
        </p:blipFill>
        <p:spPr>
          <a:xfrm>
            <a:off x="5586315" y="1141202"/>
            <a:ext cx="1235877" cy="934831"/>
          </a:xfrm>
          <a:prstGeom prst="rect">
            <a:avLst/>
          </a:prstGeom>
        </p:spPr>
      </p:pic>
      <p:pic>
        <p:nvPicPr>
          <p:cNvPr id="57" name="図 56" descr="カラフルな建物  AI によって生成されたコンテンツは間違っている可能性があります。">
            <a:extLst>
              <a:ext uri="{FF2B5EF4-FFF2-40B4-BE49-F238E27FC236}">
                <a16:creationId xmlns:a16="http://schemas.microsoft.com/office/drawing/2014/main" id="{8120DD69-91BB-44BF-B7AF-E8E60C44404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58627" y="1143731"/>
            <a:ext cx="1229538" cy="938786"/>
          </a:xfrm>
          <a:prstGeom prst="rect">
            <a:avLst/>
          </a:prstGeom>
        </p:spPr>
      </p:pic>
      <p:pic>
        <p:nvPicPr>
          <p:cNvPr id="60" name="図 59" descr="港に停泊した船  AI によって生成されたコンテンツは間違っている可能性があります。">
            <a:extLst>
              <a:ext uri="{FF2B5EF4-FFF2-40B4-BE49-F238E27FC236}">
                <a16:creationId xmlns:a16="http://schemas.microsoft.com/office/drawing/2014/main" id="{1E72C780-44F2-4D56-8EBC-194FFBBF1B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1881" y="2236185"/>
            <a:ext cx="1220899" cy="801339"/>
          </a:xfrm>
          <a:prstGeom prst="rect">
            <a:avLst/>
          </a:prstGeom>
        </p:spPr>
      </p:pic>
      <p:sp>
        <p:nvSpPr>
          <p:cNvPr id="59" name="正方形/長方形 58">
            <a:extLst>
              <a:ext uri="{FF2B5EF4-FFF2-40B4-BE49-F238E27FC236}">
                <a16:creationId xmlns:a16="http://schemas.microsoft.com/office/drawing/2014/main" id="{1E46E99E-C76B-4401-9E70-3B0F6102C3E5}"/>
              </a:ext>
            </a:extLst>
          </p:cNvPr>
          <p:cNvSpPr/>
          <p:nvPr/>
        </p:nvSpPr>
        <p:spPr>
          <a:xfrm>
            <a:off x="166615" y="2361772"/>
            <a:ext cx="5263858" cy="1166866"/>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ja-JP" sz="1400" dirty="0">
                <a:solidFill>
                  <a:schemeClr val="tx1"/>
                </a:solidFill>
                <a:latin typeface="Meiryo UI" panose="020B0604030504040204" pitchFamily="50" charset="-128"/>
                <a:ea typeface="Meiryo UI" panose="020B0604030504040204" pitchFamily="50" charset="-128"/>
              </a:rPr>
              <a:t>【OSAKA</a:t>
            </a:r>
            <a:r>
              <a:rPr lang="ja-JP" altLang="en-US" sz="1400" dirty="0">
                <a:solidFill>
                  <a:schemeClr val="tx1"/>
                </a:solidFill>
                <a:latin typeface="Meiryo UI" panose="020B0604030504040204" pitchFamily="50" charset="-128"/>
                <a:ea typeface="Meiryo UI" panose="020B0604030504040204" pitchFamily="50" charset="-128"/>
              </a:rPr>
              <a:t>リバーファンタジー</a:t>
            </a:r>
            <a:r>
              <a:rPr lang="en-US" altLang="ja-JP" sz="1400" dirty="0">
                <a:solidFill>
                  <a:schemeClr val="tx1"/>
                </a:solidFill>
                <a:latin typeface="Meiryo UI" panose="020B0604030504040204" pitchFamily="50" charset="-128"/>
                <a:ea typeface="Meiryo UI" panose="020B0604030504040204" pitchFamily="50" charset="-128"/>
              </a:rPr>
              <a:t>】</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eiryo UI" panose="020B0604030504040204" pitchFamily="50" charset="-128"/>
                <a:ea typeface="Meiryo UI" panose="020B0604030504040204" pitchFamily="50" charset="-128"/>
              </a:rPr>
              <a:t>　 中之島・水の回廊（都心部）と万博会場（ベイエリア）を結ぶ「水と</a:t>
            </a:r>
            <a:endParaRPr lang="en-US" altLang="ja-JP" sz="1400" dirty="0">
              <a:solidFill>
                <a:schemeClr val="tx1"/>
              </a:solidFill>
              <a:latin typeface="Meiryo UI" panose="020B0604030504040204" pitchFamily="50" charset="-128"/>
              <a:ea typeface="Meiryo UI" panose="020B0604030504040204" pitchFamily="50" charset="-128"/>
            </a:endParaRPr>
          </a:p>
          <a:p>
            <a:pPr marL="0" marR="0" indent="0" algn="l" defTabSz="914400" rtl="0" fontAlgn="auto" latinLnBrk="0" hangingPunct="0">
              <a:lnSpc>
                <a:spcPct val="100000"/>
              </a:lnSpc>
              <a:spcBef>
                <a:spcPts val="0"/>
              </a:spcBef>
              <a:spcAft>
                <a:spcPts val="0"/>
              </a:spcAft>
              <a:buClrTx/>
              <a:buSzTx/>
              <a:buFontTx/>
              <a:buNone/>
              <a:tabLst/>
            </a:pPr>
            <a:r>
              <a:rPr lang="en-US" altLang="ja-JP" sz="1400"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光の東西軸」の</a:t>
            </a:r>
            <a:r>
              <a:rPr lang="en-US" altLang="ja-JP" sz="1400" dirty="0">
                <a:solidFill>
                  <a:schemeClr val="tx1"/>
                </a:solidFill>
                <a:latin typeface="Meiryo UI" panose="020B0604030504040204" pitchFamily="50" charset="-128"/>
                <a:ea typeface="Meiryo UI" panose="020B0604030504040204" pitchFamily="50" charset="-128"/>
              </a:rPr>
              <a:t>3</a:t>
            </a:r>
            <a:r>
              <a:rPr lang="ja-JP" altLang="en-US" sz="1400" dirty="0">
                <a:solidFill>
                  <a:schemeClr val="tx1"/>
                </a:solidFill>
                <a:latin typeface="Meiryo UI" panose="020B0604030504040204" pitchFamily="50" charset="-128"/>
                <a:ea typeface="Meiryo UI" panose="020B0604030504040204" pitchFamily="50" charset="-128"/>
              </a:rPr>
              <a:t>か所で、船上から楽しめるウォーターショーやプロジェク</a:t>
            </a:r>
            <a:endParaRPr lang="en-US" altLang="ja-JP" sz="1400" dirty="0">
              <a:solidFill>
                <a:schemeClr val="tx1"/>
              </a:solidFill>
              <a:latin typeface="Meiryo UI" panose="020B0604030504040204" pitchFamily="50" charset="-128"/>
              <a:ea typeface="Meiryo UI" panose="020B0604030504040204" pitchFamily="50" charset="-128"/>
            </a:endParaRPr>
          </a:p>
          <a:p>
            <a:pPr marL="0" marR="0" indent="0" algn="l" defTabSz="914400" rtl="0" fontAlgn="auto" latinLnBrk="0" hangingPunct="0">
              <a:lnSpc>
                <a:spcPct val="100000"/>
              </a:lnSpc>
              <a:spcBef>
                <a:spcPts val="0"/>
              </a:spcBef>
              <a:spcAft>
                <a:spcPts val="0"/>
              </a:spcAft>
              <a:buClrTx/>
              <a:buSzTx/>
              <a:buFontTx/>
              <a:buNone/>
              <a:tabLst/>
            </a:pPr>
            <a:r>
              <a:rPr lang="en-US" altLang="ja-JP" sz="1400"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ションマッピングなどを実施</a:t>
            </a:r>
          </a:p>
        </p:txBody>
      </p:sp>
      <p:pic>
        <p:nvPicPr>
          <p:cNvPr id="61" name="図 60">
            <a:extLst>
              <a:ext uri="{FF2B5EF4-FFF2-40B4-BE49-F238E27FC236}">
                <a16:creationId xmlns:a16="http://schemas.microsoft.com/office/drawing/2014/main" id="{B9FE6D80-0237-4726-BBA3-80F99063A6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8342" y="2237390"/>
            <a:ext cx="1229537" cy="807624"/>
          </a:xfrm>
          <a:prstGeom prst="rect">
            <a:avLst/>
          </a:prstGeom>
        </p:spPr>
      </p:pic>
      <p:sp>
        <p:nvSpPr>
          <p:cNvPr id="62" name="テキスト ボックス 61">
            <a:extLst>
              <a:ext uri="{FF2B5EF4-FFF2-40B4-BE49-F238E27FC236}">
                <a16:creationId xmlns:a16="http://schemas.microsoft.com/office/drawing/2014/main" id="{C47468C9-213B-4C4A-8312-1620785897E6}"/>
              </a:ext>
            </a:extLst>
          </p:cNvPr>
          <p:cNvSpPr txBox="1"/>
          <p:nvPr/>
        </p:nvSpPr>
        <p:spPr>
          <a:xfrm>
            <a:off x="8483125" y="2012517"/>
            <a:ext cx="356626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400" dirty="0">
                <a:solidFill>
                  <a:schemeClr val="tx1"/>
                </a:solidFill>
                <a:latin typeface="+mn-ea"/>
                <a:ea typeface="+mn-ea"/>
              </a:rPr>
              <a:t>・水都大阪の夜間景観を充実させるため、</a:t>
            </a:r>
            <a:r>
              <a:rPr lang="ja-JP" altLang="en-US" sz="1400" b="1" dirty="0">
                <a:solidFill>
                  <a:schemeClr val="tx1"/>
                </a:solidFill>
                <a:latin typeface="+mn-ea"/>
                <a:ea typeface="+mn-ea"/>
              </a:rPr>
              <a:t>八軒</a:t>
            </a:r>
            <a:endParaRPr lang="en-US" altLang="ja-JP" sz="1400" b="1" dirty="0">
              <a:solidFill>
                <a:schemeClr val="tx1"/>
              </a:solidFill>
              <a:latin typeface="+mn-ea"/>
              <a:ea typeface="+mn-ea"/>
            </a:endParaRPr>
          </a:p>
          <a:p>
            <a:pPr algn="l"/>
            <a:r>
              <a:rPr lang="ja-JP" altLang="en-US" sz="1400" b="1" dirty="0">
                <a:solidFill>
                  <a:schemeClr val="tx1"/>
                </a:solidFill>
                <a:latin typeface="+mn-ea"/>
                <a:ea typeface="+mn-ea"/>
              </a:rPr>
              <a:t>  家浜のウォーターショーについて来年度も継続　</a:t>
            </a:r>
            <a:endParaRPr lang="en-US" altLang="ja-JP" sz="1400" b="1" dirty="0">
              <a:solidFill>
                <a:schemeClr val="tx1"/>
              </a:solidFill>
              <a:latin typeface="+mn-ea"/>
              <a:ea typeface="+mn-ea"/>
            </a:endParaRPr>
          </a:p>
          <a:p>
            <a:pPr algn="l"/>
            <a:r>
              <a:rPr lang="ja-JP" altLang="en-US" sz="1400" b="1" dirty="0">
                <a:solidFill>
                  <a:schemeClr val="tx1"/>
                </a:solidFill>
                <a:latin typeface="+mn-ea"/>
                <a:ea typeface="+mn-ea"/>
              </a:rPr>
              <a:t>　予定</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63" name="テキスト ボックス 62">
            <a:extLst>
              <a:ext uri="{FF2B5EF4-FFF2-40B4-BE49-F238E27FC236}">
                <a16:creationId xmlns:a16="http://schemas.microsoft.com/office/drawing/2014/main" id="{79946831-0F9F-444A-A5B1-26BD3C79B60F}"/>
              </a:ext>
            </a:extLst>
          </p:cNvPr>
          <p:cNvSpPr txBox="1"/>
          <p:nvPr/>
        </p:nvSpPr>
        <p:spPr>
          <a:xfrm>
            <a:off x="8492036" y="1030373"/>
            <a:ext cx="354844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400" dirty="0">
                <a:latin typeface="+mn-ea"/>
                <a:ea typeface="+mn-ea"/>
              </a:rPr>
              <a:t>・「御堂筋イルミネーション」、「大阪市役所正面イ</a:t>
            </a:r>
            <a:endParaRPr lang="en-US" altLang="ja-JP" sz="1400" dirty="0">
              <a:latin typeface="+mn-ea"/>
              <a:ea typeface="+mn-ea"/>
            </a:endParaRPr>
          </a:p>
          <a:p>
            <a:pPr algn="l"/>
            <a:r>
              <a:rPr lang="ja-JP" altLang="en-US" sz="1400" dirty="0">
                <a:latin typeface="+mn-ea"/>
                <a:ea typeface="+mn-ea"/>
              </a:rPr>
              <a:t>　ルミネーションファサード」、「中之島イルミネーショ</a:t>
            </a:r>
            <a:endParaRPr lang="en-US" altLang="ja-JP" sz="1400" dirty="0">
              <a:latin typeface="+mn-ea"/>
              <a:ea typeface="+mn-ea"/>
            </a:endParaRPr>
          </a:p>
          <a:p>
            <a:pPr algn="l"/>
            <a:r>
              <a:rPr lang="ja-JP" altLang="en-US" sz="1400" dirty="0">
                <a:latin typeface="+mn-ea"/>
                <a:ea typeface="+mn-ea"/>
              </a:rPr>
              <a:t>　ンストリート」</a:t>
            </a:r>
            <a:r>
              <a:rPr lang="ja-JP" altLang="en-US" sz="1400" b="1" dirty="0">
                <a:latin typeface="+mn-ea"/>
                <a:ea typeface="+mn-ea"/>
              </a:rPr>
              <a:t>の点灯時間の延長について、来年</a:t>
            </a:r>
            <a:endParaRPr lang="en-US" altLang="ja-JP" sz="1400" b="1" dirty="0">
              <a:latin typeface="+mn-ea"/>
              <a:ea typeface="+mn-ea"/>
            </a:endParaRPr>
          </a:p>
          <a:p>
            <a:pPr algn="l"/>
            <a:r>
              <a:rPr lang="ja-JP" altLang="en-US" sz="1400" b="1" dirty="0">
                <a:latin typeface="+mn-ea"/>
                <a:ea typeface="+mn-ea"/>
              </a:rPr>
              <a:t>　度以降も継続予定</a:t>
            </a:r>
            <a:endParaRPr lang="en-US" altLang="ja-JP" sz="1400" b="1" dirty="0">
              <a:latin typeface="+mn-ea"/>
              <a:ea typeface="+mn-ea"/>
            </a:endParaRPr>
          </a:p>
        </p:txBody>
      </p:sp>
      <p:sp>
        <p:nvSpPr>
          <p:cNvPr id="64" name="テキスト ボックス 44">
            <a:extLst>
              <a:ext uri="{FF2B5EF4-FFF2-40B4-BE49-F238E27FC236}">
                <a16:creationId xmlns:a16="http://schemas.microsoft.com/office/drawing/2014/main" id="{E7FE9E23-C8D1-4A9E-8C1D-462F3ABC8C03}"/>
              </a:ext>
            </a:extLst>
          </p:cNvPr>
          <p:cNvSpPr txBox="1"/>
          <p:nvPr/>
        </p:nvSpPr>
        <p:spPr>
          <a:xfrm>
            <a:off x="8490886" y="5004875"/>
            <a:ext cx="3649080" cy="1508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a:pPr algn="l"/>
            <a:r>
              <a:rPr lang="ja-JP" altLang="en-US" sz="1400" dirty="0">
                <a:latin typeface="+mn-ea"/>
                <a:ea typeface="+mn-ea"/>
              </a:rPr>
              <a:t>・「みちの未来体験</a:t>
            </a:r>
            <a:r>
              <a:rPr lang="en-US" altLang="ja-JP" sz="1400" dirty="0">
                <a:latin typeface="+mn-ea"/>
                <a:ea typeface="+mn-ea"/>
              </a:rPr>
              <a:t>EXPO</a:t>
            </a:r>
            <a:r>
              <a:rPr lang="ja-JP" altLang="en-US" sz="1400" dirty="0">
                <a:latin typeface="+mn-ea"/>
                <a:ea typeface="+mn-ea"/>
              </a:rPr>
              <a:t>」で培った地域との連携</a:t>
            </a:r>
            <a:endParaRPr lang="en-US" altLang="ja-JP" sz="1400" dirty="0">
              <a:latin typeface="+mn-ea"/>
              <a:ea typeface="+mn-ea"/>
            </a:endParaRPr>
          </a:p>
          <a:p>
            <a:pPr algn="l"/>
            <a:r>
              <a:rPr lang="ja-JP" altLang="en-US" sz="1400" dirty="0">
                <a:latin typeface="+mn-ea"/>
                <a:ea typeface="+mn-ea"/>
              </a:rPr>
              <a:t>　を活かし</a:t>
            </a:r>
            <a:r>
              <a:rPr lang="ja-JP" altLang="en-US" sz="1400" dirty="0">
                <a:solidFill>
                  <a:schemeClr val="tx1"/>
                </a:solidFill>
                <a:latin typeface="+mn-ea"/>
                <a:ea typeface="+mn-ea"/>
              </a:rPr>
              <a:t>、</a:t>
            </a:r>
            <a:r>
              <a:rPr lang="en-US" altLang="ja-JP" sz="1400" dirty="0">
                <a:solidFill>
                  <a:schemeClr val="tx1"/>
                </a:solidFill>
                <a:latin typeface="+mn-ea"/>
                <a:ea typeface="+mn-ea"/>
              </a:rPr>
              <a:t>2027</a:t>
            </a:r>
            <a:r>
              <a:rPr lang="ja-JP" altLang="en-US" sz="1400" dirty="0">
                <a:solidFill>
                  <a:schemeClr val="tx1"/>
                </a:solidFill>
                <a:latin typeface="+mn-ea"/>
                <a:ea typeface="+mn-ea"/>
              </a:rPr>
              <a:t>年度に御堂筋完成</a:t>
            </a:r>
            <a:r>
              <a:rPr lang="en-US" altLang="ja-JP" sz="1400" dirty="0">
                <a:solidFill>
                  <a:schemeClr val="tx1"/>
                </a:solidFill>
                <a:latin typeface="+mn-ea"/>
                <a:ea typeface="+mn-ea"/>
              </a:rPr>
              <a:t>90</a:t>
            </a:r>
            <a:r>
              <a:rPr lang="ja-JP" altLang="en-US" sz="1400" dirty="0">
                <a:solidFill>
                  <a:schemeClr val="tx1"/>
                </a:solidFill>
                <a:latin typeface="+mn-ea"/>
                <a:ea typeface="+mn-ea"/>
              </a:rPr>
              <a:t>周年記</a:t>
            </a:r>
            <a:endParaRPr lang="en-US" altLang="ja-JP" sz="1400" dirty="0">
              <a:solidFill>
                <a:schemeClr val="tx1"/>
              </a:solidFill>
              <a:latin typeface="+mn-ea"/>
              <a:ea typeface="+mn-ea"/>
            </a:endParaRPr>
          </a:p>
          <a:p>
            <a:pPr algn="l"/>
            <a:r>
              <a:rPr lang="ja-JP" altLang="en-US" sz="1400" dirty="0">
                <a:solidFill>
                  <a:schemeClr val="tx1"/>
                </a:solidFill>
                <a:latin typeface="+mn-ea"/>
                <a:ea typeface="+mn-ea"/>
              </a:rPr>
              <a:t>　念事業として、</a:t>
            </a:r>
            <a:r>
              <a:rPr lang="ja-JP" altLang="en-US" sz="1400" b="1" dirty="0">
                <a:solidFill>
                  <a:schemeClr val="tx1"/>
                </a:solidFill>
                <a:latin typeface="+mn-ea"/>
                <a:ea typeface="+mn-ea"/>
              </a:rPr>
              <a:t>道路空間再編社会実験や官民</a:t>
            </a:r>
            <a:endParaRPr lang="en-US" altLang="ja-JP" sz="1400" b="1" dirty="0">
              <a:solidFill>
                <a:schemeClr val="tx1"/>
              </a:solidFill>
              <a:latin typeface="+mn-ea"/>
              <a:ea typeface="+mn-ea"/>
            </a:endParaRPr>
          </a:p>
          <a:p>
            <a:pPr algn="l"/>
            <a:r>
              <a:rPr lang="ja-JP" altLang="en-US" sz="1400" b="1" dirty="0">
                <a:solidFill>
                  <a:schemeClr val="tx1"/>
                </a:solidFill>
                <a:latin typeface="+mn-ea"/>
                <a:ea typeface="+mn-ea"/>
              </a:rPr>
              <a:t>　連携体制の構築を行う</a:t>
            </a:r>
            <a:r>
              <a:rPr lang="ja-JP" altLang="en-US" sz="1400" b="1" dirty="0">
                <a:solidFill>
                  <a:schemeClr val="tx1"/>
                </a:solidFill>
                <a:latin typeface="Meiryo UI" panose="020B0604030504040204" pitchFamily="50" charset="-128"/>
                <a:ea typeface="Meiryo UI" panose="020B0604030504040204" pitchFamily="50" charset="-128"/>
              </a:rPr>
              <a:t>予定</a:t>
            </a:r>
            <a:endParaRPr lang="en-US" altLang="ja-JP" sz="1400" b="1" dirty="0">
              <a:solidFill>
                <a:schemeClr val="tx1"/>
              </a:solidFill>
              <a:latin typeface="Meiryo UI" panose="020B0604030504040204" pitchFamily="50" charset="-128"/>
              <a:ea typeface="Meiryo UI" panose="020B0604030504040204" pitchFamily="50" charset="-128"/>
            </a:endParaRPr>
          </a:p>
          <a:p>
            <a:pPr algn="l"/>
            <a:endParaRPr lang="en-US" altLang="ja-JP" sz="800" dirty="0">
              <a:solidFill>
                <a:schemeClr val="tx1"/>
              </a:solidFill>
              <a:latin typeface="+mn-ea"/>
              <a:ea typeface="+mn-ea"/>
            </a:endParaRPr>
          </a:p>
          <a:p>
            <a:pPr algn="l"/>
            <a:r>
              <a:rPr lang="ja-JP" altLang="en-US" sz="1400" dirty="0">
                <a:solidFill>
                  <a:schemeClr val="tx1"/>
                </a:solidFill>
                <a:latin typeface="+mn-ea"/>
                <a:ea typeface="+mn-ea"/>
              </a:rPr>
              <a:t>・</a:t>
            </a:r>
            <a:r>
              <a:rPr lang="en-US" altLang="ja-JP" sz="1400" dirty="0">
                <a:solidFill>
                  <a:schemeClr val="tx1"/>
                </a:solidFill>
                <a:latin typeface="+mn-ea"/>
                <a:ea typeface="+mn-ea"/>
              </a:rPr>
              <a:t>2026</a:t>
            </a:r>
            <a:r>
              <a:rPr lang="ja-JP" altLang="en-US" sz="1400" dirty="0">
                <a:solidFill>
                  <a:schemeClr val="tx1"/>
                </a:solidFill>
                <a:latin typeface="+mn-ea"/>
                <a:ea typeface="+mn-ea"/>
              </a:rPr>
              <a:t>年度には、</a:t>
            </a:r>
            <a:r>
              <a:rPr lang="en-US" altLang="ja-JP" sz="1400" dirty="0">
                <a:solidFill>
                  <a:schemeClr val="tx1"/>
                </a:solidFill>
                <a:latin typeface="+mn-ea"/>
                <a:ea typeface="+mn-ea"/>
              </a:rPr>
              <a:t>90</a:t>
            </a:r>
            <a:r>
              <a:rPr lang="ja-JP" altLang="en-US" sz="1400" dirty="0">
                <a:solidFill>
                  <a:schemeClr val="tx1"/>
                </a:solidFill>
                <a:latin typeface="+mn-ea"/>
                <a:ea typeface="+mn-ea"/>
              </a:rPr>
              <a:t>周年プレとして、</a:t>
            </a:r>
            <a:r>
              <a:rPr lang="en-US" altLang="ja-JP" sz="1400" dirty="0">
                <a:solidFill>
                  <a:schemeClr val="tx1"/>
                </a:solidFill>
                <a:latin typeface="+mn-ea"/>
                <a:ea typeface="+mn-ea"/>
              </a:rPr>
              <a:t>90</a:t>
            </a:r>
            <a:r>
              <a:rPr lang="ja-JP" altLang="en-US" sz="1400" dirty="0">
                <a:solidFill>
                  <a:schemeClr val="tx1"/>
                </a:solidFill>
                <a:latin typeface="+mn-ea"/>
                <a:ea typeface="+mn-ea"/>
              </a:rPr>
              <a:t>周年記</a:t>
            </a:r>
            <a:endParaRPr lang="en-US" altLang="ja-JP" sz="1400" dirty="0">
              <a:solidFill>
                <a:schemeClr val="tx1"/>
              </a:solidFill>
              <a:latin typeface="+mn-ea"/>
              <a:ea typeface="+mn-ea"/>
            </a:endParaRPr>
          </a:p>
          <a:p>
            <a:pPr algn="l"/>
            <a:r>
              <a:rPr lang="ja-JP" altLang="en-US" sz="1400" dirty="0">
                <a:solidFill>
                  <a:schemeClr val="tx1"/>
                </a:solidFill>
                <a:latin typeface="+mn-ea"/>
                <a:ea typeface="+mn-ea"/>
              </a:rPr>
              <a:t>　念事業に向けた試行、機運醸成を実施予定</a:t>
            </a:r>
            <a:endParaRPr lang="en-US" altLang="ja-JP" sz="1400" dirty="0">
              <a:solidFill>
                <a:schemeClr val="tx1"/>
              </a:solidFill>
              <a:latin typeface="+mn-ea"/>
              <a:ea typeface="+mn-ea"/>
            </a:endParaRPr>
          </a:p>
        </p:txBody>
      </p:sp>
      <p:sp>
        <p:nvSpPr>
          <p:cNvPr id="7" name="テキスト ボックス 6">
            <a:extLst>
              <a:ext uri="{FF2B5EF4-FFF2-40B4-BE49-F238E27FC236}">
                <a16:creationId xmlns:a16="http://schemas.microsoft.com/office/drawing/2014/main" id="{0A19DAF2-384D-4FF6-B59C-FDF4FAD4F320}"/>
              </a:ext>
            </a:extLst>
          </p:cNvPr>
          <p:cNvSpPr txBox="1"/>
          <p:nvPr/>
        </p:nvSpPr>
        <p:spPr>
          <a:xfrm>
            <a:off x="257886" y="4183762"/>
            <a:ext cx="5172587" cy="11695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000" dirty="0">
                <a:latin typeface="+mn-ea"/>
                <a:ea typeface="+mn-ea"/>
              </a:rPr>
              <a:t>［関連する取組］</a:t>
            </a:r>
            <a:endParaRPr kumimoji="0" lang="en-US" altLang="ja-JP" sz="1000" b="0" i="0" u="none" strike="noStrike" cap="none" spc="0" normalizeH="0" baseline="0" dirty="0">
              <a:ln>
                <a:noFill/>
              </a:ln>
              <a:solidFill>
                <a:srgbClr val="000000"/>
              </a:solidFill>
              <a:effectLst/>
              <a:uFillTx/>
              <a:latin typeface="+mn-ea"/>
              <a:ea typeface="+mn-ea"/>
              <a:cs typeface="Calibri"/>
              <a:sym typeface="Calibri"/>
            </a:endParaRPr>
          </a:p>
          <a:p>
            <a:pPr algn="l"/>
            <a:r>
              <a:rPr kumimoji="0" lang="ja-JP" altLang="en-US" sz="1000" i="0" u="none" strike="noStrike" cap="none" spc="0" normalizeH="0" baseline="0" dirty="0">
                <a:ln>
                  <a:noFill/>
                </a:ln>
                <a:solidFill>
                  <a:srgbClr val="000000"/>
                </a:solidFill>
                <a:effectLst/>
                <a:uFillTx/>
                <a:latin typeface="+mn-ea"/>
                <a:ea typeface="+mn-ea"/>
                <a:cs typeface="Calibri"/>
                <a:sym typeface="Calibri"/>
              </a:rPr>
              <a:t>　　道路空間再編を進めている御堂筋において、「はじまる、御堂筋。」を合言葉に、大阪ウィークに合わせて春・夏・秋と季節に応じたコンセプトで様々な道路空間の使い方を試みる社会実験イベント「みちの未来体験</a:t>
            </a:r>
            <a:r>
              <a:rPr kumimoji="0" lang="en-US" altLang="ja-JP" sz="1000" i="0" u="none" strike="noStrike" cap="none" spc="0" normalizeH="0" baseline="0" dirty="0">
                <a:ln>
                  <a:noFill/>
                </a:ln>
                <a:solidFill>
                  <a:srgbClr val="000000"/>
                </a:solidFill>
                <a:effectLst/>
                <a:uFillTx/>
                <a:latin typeface="+mn-ea"/>
                <a:ea typeface="+mn-ea"/>
                <a:cs typeface="Calibri"/>
                <a:sym typeface="Calibri"/>
              </a:rPr>
              <a:t>EXPO</a:t>
            </a:r>
            <a:r>
              <a:rPr kumimoji="0" lang="ja-JP" altLang="en-US" sz="1000" i="0" u="none" strike="noStrike" cap="none" spc="0" normalizeH="0" baseline="0" dirty="0">
                <a:ln>
                  <a:noFill/>
                </a:ln>
                <a:solidFill>
                  <a:srgbClr val="000000"/>
                </a:solidFill>
                <a:effectLst/>
                <a:uFillTx/>
                <a:latin typeface="+mn-ea"/>
                <a:ea typeface="+mn-ea"/>
                <a:cs typeface="Calibri"/>
                <a:sym typeface="Calibri"/>
              </a:rPr>
              <a:t>」を、</a:t>
            </a:r>
            <a:r>
              <a:rPr lang="ja-JP" altLang="en-US" sz="1000" dirty="0">
                <a:latin typeface="+mn-ea"/>
                <a:ea typeface="+mn-ea"/>
              </a:rPr>
              <a:t>御堂筋エリアマネジメント団体等と連携して</a:t>
            </a:r>
            <a:r>
              <a:rPr kumimoji="0" lang="ja-JP" altLang="en-US" sz="1000" i="0" u="none" strike="noStrike" cap="none" spc="0" normalizeH="0" baseline="0" dirty="0">
                <a:ln>
                  <a:noFill/>
                </a:ln>
                <a:solidFill>
                  <a:srgbClr val="000000"/>
                </a:solidFill>
                <a:effectLst/>
                <a:uFillTx/>
                <a:latin typeface="+mn-ea"/>
                <a:ea typeface="+mn-ea"/>
                <a:cs typeface="Calibri"/>
                <a:sym typeface="Calibri"/>
              </a:rPr>
              <a:t>開催。</a:t>
            </a:r>
            <a:r>
              <a:rPr lang="ja-JP" altLang="en-US" sz="1000" dirty="0">
                <a:latin typeface="+mn-ea"/>
                <a:ea typeface="+mn-ea"/>
              </a:rPr>
              <a:t>各イベントでは、一部の側道や本線、拡幅された歩道を活用して様々なプログラムを実施し、春、夏、秋それぞれ</a:t>
            </a:r>
            <a:r>
              <a:rPr lang="en-US" altLang="ja-JP" sz="1000" dirty="0">
                <a:latin typeface="+mn-ea"/>
                <a:ea typeface="+mn-ea"/>
              </a:rPr>
              <a:t>10</a:t>
            </a:r>
            <a:r>
              <a:rPr lang="ja-JP" altLang="en-US" sz="1000" dirty="0">
                <a:latin typeface="+mn-ea"/>
                <a:ea typeface="+mn-ea"/>
              </a:rPr>
              <a:t>万人を超える大変多くの市民の皆様に訪れていただいた。</a:t>
            </a:r>
            <a:r>
              <a:rPr kumimoji="0" lang="ja-JP" altLang="en-US" sz="1000" i="0" u="none" strike="noStrike" cap="none" spc="0" normalizeH="0" baseline="0" dirty="0">
                <a:ln>
                  <a:noFill/>
                </a:ln>
                <a:solidFill>
                  <a:srgbClr val="000000"/>
                </a:solidFill>
                <a:effectLst/>
                <a:uFillTx/>
                <a:latin typeface="+mn-ea"/>
                <a:ea typeface="+mn-ea"/>
                <a:cs typeface="Calibri"/>
                <a:sym typeface="Calibri"/>
              </a:rPr>
              <a:t>また、御堂筋では、万博期間中に、おもてなし空間の創出として全線に花飾りやバナーを設置。</a:t>
            </a:r>
          </a:p>
        </p:txBody>
      </p:sp>
      <p:graphicFrame>
        <p:nvGraphicFramePr>
          <p:cNvPr id="65" name="表 5">
            <a:extLst>
              <a:ext uri="{FF2B5EF4-FFF2-40B4-BE49-F238E27FC236}">
                <a16:creationId xmlns:a16="http://schemas.microsoft.com/office/drawing/2014/main" id="{9D923A39-2779-417C-A684-FB86137C5A6C}"/>
              </a:ext>
            </a:extLst>
          </p:cNvPr>
          <p:cNvGraphicFramePr>
            <a:graphicFrameLocks noGrp="1"/>
          </p:cNvGraphicFramePr>
          <p:nvPr/>
        </p:nvGraphicFramePr>
        <p:xfrm>
          <a:off x="5578590" y="4667101"/>
          <a:ext cx="2736000" cy="756000"/>
        </p:xfrm>
        <a:graphic>
          <a:graphicData uri="http://schemas.openxmlformats.org/drawingml/2006/table">
            <a:tbl>
              <a:tblPr firstRow="1" lastRow="1" bandRow="1">
                <a:tableStyleId>{5C22544A-7EE6-4342-B048-85BDC9FD1C3A}</a:tableStyleId>
              </a:tblPr>
              <a:tblGrid>
                <a:gridCol w="1368000">
                  <a:extLst>
                    <a:ext uri="{9D8B030D-6E8A-4147-A177-3AD203B41FA5}">
                      <a16:colId xmlns:a16="http://schemas.microsoft.com/office/drawing/2014/main" val="2438584613"/>
                    </a:ext>
                  </a:extLst>
                </a:gridCol>
                <a:gridCol w="1368000">
                  <a:extLst>
                    <a:ext uri="{9D8B030D-6E8A-4147-A177-3AD203B41FA5}">
                      <a16:colId xmlns:a16="http://schemas.microsoft.com/office/drawing/2014/main" val="2278568644"/>
                    </a:ext>
                  </a:extLst>
                </a:gridCol>
              </a:tblGrid>
              <a:tr h="756000">
                <a:tc>
                  <a:txBody>
                    <a:bodyPr/>
                    <a:lstStyle/>
                    <a:p>
                      <a:pPr algn="ctr">
                        <a:lnSpc>
                          <a:spcPts val="700"/>
                        </a:lnSpc>
                      </a:pPr>
                      <a:r>
                        <a:rPr kumimoji="1" lang="ja-JP" altLang="en-US" sz="600" b="1" dirty="0">
                          <a:solidFill>
                            <a:srgbClr val="F79646"/>
                          </a:solidFill>
                          <a:latin typeface="+mn-ea"/>
                          <a:ea typeface="+mn-ea"/>
                        </a:rPr>
                        <a:t>秋　</a:t>
                      </a:r>
                      <a:r>
                        <a:rPr kumimoji="1" lang="en-US" altLang="ja-JP" sz="600" b="1" dirty="0">
                          <a:solidFill>
                            <a:srgbClr val="F79646"/>
                          </a:solidFill>
                          <a:latin typeface="+mn-ea"/>
                          <a:ea typeface="+mn-ea"/>
                        </a:rPr>
                        <a:t>9/22</a:t>
                      </a:r>
                      <a:r>
                        <a:rPr kumimoji="1" lang="ja-JP" altLang="en-US" sz="600" b="1" dirty="0">
                          <a:solidFill>
                            <a:srgbClr val="F79646"/>
                          </a:solidFill>
                          <a:latin typeface="+mn-ea"/>
                          <a:ea typeface="+mn-ea"/>
                        </a:rPr>
                        <a:t>～</a:t>
                      </a:r>
                      <a:r>
                        <a:rPr kumimoji="1" lang="en-US" altLang="ja-JP" sz="600" b="1" dirty="0">
                          <a:solidFill>
                            <a:srgbClr val="F79646"/>
                          </a:solidFill>
                          <a:latin typeface="+mn-ea"/>
                          <a:ea typeface="+mn-ea"/>
                        </a:rPr>
                        <a:t>28</a:t>
                      </a:r>
                    </a:p>
                    <a:p>
                      <a:pPr algn="ctr">
                        <a:lnSpc>
                          <a:spcPts val="700"/>
                        </a:lnSpc>
                      </a:pPr>
                      <a:r>
                        <a:rPr kumimoji="1" lang="en-US" altLang="ja-JP" sz="600" b="1" dirty="0">
                          <a:solidFill>
                            <a:srgbClr val="F79646"/>
                          </a:solidFill>
                          <a:latin typeface="+mn-ea"/>
                          <a:ea typeface="+mn-ea"/>
                        </a:rPr>
                        <a:t>With </a:t>
                      </a:r>
                      <a:r>
                        <a:rPr kumimoji="1" lang="ja-JP" altLang="en-US" sz="600" b="1" dirty="0">
                          <a:solidFill>
                            <a:srgbClr val="F79646"/>
                          </a:solidFill>
                          <a:latin typeface="+mn-ea"/>
                          <a:ea typeface="+mn-ea"/>
                        </a:rPr>
                        <a:t>御堂筋</a:t>
                      </a:r>
                      <a:endParaRPr kumimoji="1" lang="en-US" altLang="ja-JP" sz="600" b="1" dirty="0">
                        <a:solidFill>
                          <a:srgbClr val="F79646"/>
                        </a:solidFill>
                        <a:latin typeface="+mn-ea"/>
                        <a:ea typeface="+mn-ea"/>
                      </a:endParaRPr>
                    </a:p>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600" b="1" dirty="0">
                          <a:solidFill>
                            <a:schemeClr val="tx1"/>
                          </a:solidFill>
                          <a:latin typeface="+mn-ea"/>
                          <a:ea typeface="+mn-ea"/>
                        </a:rPr>
                        <a:t>「まちごと文化祭」</a:t>
                      </a:r>
                      <a:endParaRPr kumimoji="1" lang="en-US" altLang="ja-JP" sz="600" b="1" dirty="0">
                        <a:solidFill>
                          <a:schemeClr val="tx1"/>
                        </a:solidFill>
                        <a:latin typeface="+mn-ea"/>
                        <a:ea typeface="+mn-ea"/>
                      </a:endParaRPr>
                    </a:p>
                    <a:p>
                      <a:pPr marL="0" marR="0" lvl="0" indent="0" algn="ctr" defTabSz="914400" rtl="0" eaLnBrk="1" fontAlgn="auto" latinLnBrk="0" hangingPunct="1">
                        <a:lnSpc>
                          <a:spcPts val="700"/>
                        </a:lnSpc>
                        <a:spcBef>
                          <a:spcPts val="0"/>
                        </a:spcBef>
                        <a:spcAft>
                          <a:spcPts val="0"/>
                        </a:spcAft>
                        <a:buClrTx/>
                        <a:buSzTx/>
                        <a:buFontTx/>
                        <a:buNone/>
                        <a:tabLst/>
                        <a:defRPr/>
                      </a:pPr>
                      <a:endParaRPr kumimoji="1" lang="en-US" altLang="ja-JP" sz="600" b="1" dirty="0">
                        <a:solidFill>
                          <a:schemeClr val="tx1"/>
                        </a:solidFill>
                        <a:latin typeface="+mn-ea"/>
                        <a:ea typeface="+mn-ea"/>
                      </a:endParaRPr>
                    </a:p>
                    <a:p>
                      <a:pPr marL="0" marR="0" lvl="0" indent="0" algn="ctr" defTabSz="914400" rtl="0" eaLnBrk="1" fontAlgn="auto" latinLnBrk="0" hangingPunct="1">
                        <a:lnSpc>
                          <a:spcPts val="700"/>
                        </a:lnSpc>
                        <a:spcBef>
                          <a:spcPts val="0"/>
                        </a:spcBef>
                        <a:spcAft>
                          <a:spcPts val="0"/>
                        </a:spcAft>
                        <a:buClrTx/>
                        <a:buSzTx/>
                        <a:buFontTx/>
                        <a:buNone/>
                        <a:tabLst/>
                        <a:defRPr/>
                      </a:pPr>
                      <a:endParaRPr kumimoji="1" lang="en-US" altLang="ja-JP" sz="600" b="1" dirty="0">
                        <a:solidFill>
                          <a:schemeClr val="tx1"/>
                        </a:solidFill>
                        <a:latin typeface="+mn-ea"/>
                        <a:ea typeface="+mn-ea"/>
                      </a:endParaRPr>
                    </a:p>
                    <a:p>
                      <a:pPr marL="0" marR="0" lvl="0" indent="0" algn="ctr" defTabSz="914400" rtl="0" eaLnBrk="1" fontAlgn="auto" latinLnBrk="0" hangingPunct="1">
                        <a:lnSpc>
                          <a:spcPts val="700"/>
                        </a:lnSpc>
                        <a:spcBef>
                          <a:spcPts val="0"/>
                        </a:spcBef>
                        <a:spcAft>
                          <a:spcPts val="0"/>
                        </a:spcAft>
                        <a:buClrTx/>
                        <a:buSzTx/>
                        <a:buFontTx/>
                        <a:buNone/>
                        <a:tabLst/>
                        <a:defRPr/>
                      </a:pPr>
                      <a:endParaRPr kumimoji="1" lang="en-US" altLang="ja-JP" sz="600" b="1" dirty="0">
                        <a:solidFill>
                          <a:schemeClr val="tx1"/>
                        </a:solidFill>
                        <a:latin typeface="+mn-ea"/>
                        <a:ea typeface="+mn-ea"/>
                      </a:endParaRPr>
                    </a:p>
                    <a:p>
                      <a:pPr marL="0" marR="0" lvl="0" indent="0" algn="ctr" defTabSz="914400" rtl="0" eaLnBrk="1" fontAlgn="auto" latinLnBrk="0" hangingPunct="1">
                        <a:lnSpc>
                          <a:spcPts val="700"/>
                        </a:lnSpc>
                        <a:spcBef>
                          <a:spcPts val="0"/>
                        </a:spcBef>
                        <a:spcAft>
                          <a:spcPts val="0"/>
                        </a:spcAft>
                        <a:buClrTx/>
                        <a:buSzTx/>
                        <a:buFontTx/>
                        <a:buNone/>
                        <a:tabLst/>
                        <a:defRPr/>
                      </a:pPr>
                      <a:endParaRPr kumimoji="1" lang="en-US" altLang="ja-JP" sz="600" b="1" dirty="0">
                        <a:solidFill>
                          <a:schemeClr val="tx1"/>
                        </a:solidFill>
                        <a:latin typeface="+mn-ea"/>
                        <a:ea typeface="+mn-ea"/>
                      </a:endParaRPr>
                    </a:p>
                  </a:txBody>
                  <a:tcPr anchor="ctr">
                    <a:solidFill>
                      <a:schemeClr val="accent2">
                        <a:lumMod val="20000"/>
                        <a:lumOff val="80000"/>
                      </a:schemeClr>
                    </a:solidFill>
                  </a:tcPr>
                </a:tc>
                <a:tc>
                  <a:txBody>
                    <a:bodyPr/>
                    <a:lstStyle/>
                    <a:p>
                      <a:pPr algn="ctr">
                        <a:lnSpc>
                          <a:spcPts val="700"/>
                        </a:lnSpc>
                      </a:pPr>
                      <a:r>
                        <a:rPr kumimoji="1" lang="ja-JP" altLang="en-US" sz="600" b="1" dirty="0">
                          <a:solidFill>
                            <a:schemeClr val="accent6">
                              <a:lumMod val="75000"/>
                            </a:schemeClr>
                          </a:solidFill>
                          <a:latin typeface="+mn-ea"/>
                          <a:ea typeface="+mn-ea"/>
                        </a:rPr>
                        <a:t>万博開催期間中</a:t>
                      </a:r>
                      <a:endParaRPr kumimoji="1" lang="en-US" altLang="ja-JP" sz="600" b="0" dirty="0">
                        <a:solidFill>
                          <a:schemeClr val="tx1"/>
                        </a:solidFill>
                        <a:latin typeface="+mn-ea"/>
                        <a:ea typeface="+mn-ea"/>
                      </a:endParaRPr>
                    </a:p>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600" b="0" dirty="0">
                          <a:solidFill>
                            <a:schemeClr val="tx1"/>
                          </a:solidFill>
                          <a:latin typeface="+mn-ea"/>
                          <a:ea typeface="+mn-ea"/>
                        </a:rPr>
                        <a:t>花飾り・バナー</a:t>
                      </a:r>
                    </a:p>
                  </a:txBody>
                  <a:tcPr>
                    <a:solidFill>
                      <a:schemeClr val="accent6">
                        <a:lumMod val="20000"/>
                        <a:lumOff val="80000"/>
                      </a:schemeClr>
                    </a:solidFill>
                  </a:tcPr>
                </a:tc>
                <a:extLst>
                  <a:ext uri="{0D108BD9-81ED-4DB2-BD59-A6C34878D82A}">
                    <a16:rowId xmlns:a16="http://schemas.microsoft.com/office/drawing/2014/main" val="2460301433"/>
                  </a:ext>
                </a:extLst>
              </a:tr>
            </a:tbl>
          </a:graphicData>
        </a:graphic>
      </p:graphicFrame>
      <p:graphicFrame>
        <p:nvGraphicFramePr>
          <p:cNvPr id="66" name="表 5">
            <a:extLst>
              <a:ext uri="{FF2B5EF4-FFF2-40B4-BE49-F238E27FC236}">
                <a16:creationId xmlns:a16="http://schemas.microsoft.com/office/drawing/2014/main" id="{E1C582E8-5FEB-416C-8E9B-DA3E0F8E04C0}"/>
              </a:ext>
            </a:extLst>
          </p:cNvPr>
          <p:cNvGraphicFramePr>
            <a:graphicFrameLocks noGrp="1"/>
          </p:cNvGraphicFramePr>
          <p:nvPr/>
        </p:nvGraphicFramePr>
        <p:xfrm>
          <a:off x="5576584" y="3940945"/>
          <a:ext cx="2736000" cy="756000"/>
        </p:xfrm>
        <a:graphic>
          <a:graphicData uri="http://schemas.openxmlformats.org/drawingml/2006/table">
            <a:tbl>
              <a:tblPr firstRow="1" lastRow="1" bandRow="1">
                <a:tableStyleId>{5C22544A-7EE6-4342-B048-85BDC9FD1C3A}</a:tableStyleId>
              </a:tblPr>
              <a:tblGrid>
                <a:gridCol w="1368000">
                  <a:extLst>
                    <a:ext uri="{9D8B030D-6E8A-4147-A177-3AD203B41FA5}">
                      <a16:colId xmlns:a16="http://schemas.microsoft.com/office/drawing/2014/main" val="1182266480"/>
                    </a:ext>
                  </a:extLst>
                </a:gridCol>
                <a:gridCol w="1368000">
                  <a:extLst>
                    <a:ext uri="{9D8B030D-6E8A-4147-A177-3AD203B41FA5}">
                      <a16:colId xmlns:a16="http://schemas.microsoft.com/office/drawing/2014/main" val="3418053118"/>
                    </a:ext>
                  </a:extLst>
                </a:gridCol>
              </a:tblGrid>
              <a:tr h="756000">
                <a:tc>
                  <a:txBody>
                    <a:bodyP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600" b="1" dirty="0">
                          <a:solidFill>
                            <a:srgbClr val="E9425C"/>
                          </a:solidFill>
                          <a:latin typeface="+mn-ea"/>
                          <a:ea typeface="+mn-ea"/>
                        </a:rPr>
                        <a:t>春　</a:t>
                      </a:r>
                      <a:r>
                        <a:rPr kumimoji="1" lang="en-US" altLang="ja-JP" sz="600" b="1" dirty="0">
                          <a:solidFill>
                            <a:srgbClr val="E9425C"/>
                          </a:solidFill>
                          <a:latin typeface="+mn-ea"/>
                          <a:ea typeface="+mn-ea"/>
                        </a:rPr>
                        <a:t>5/8</a:t>
                      </a:r>
                      <a:r>
                        <a:rPr kumimoji="1" lang="ja-JP" altLang="en-US" sz="600" b="1" dirty="0">
                          <a:solidFill>
                            <a:srgbClr val="E9425C"/>
                          </a:solidFill>
                          <a:latin typeface="+mn-ea"/>
                          <a:ea typeface="+mn-ea"/>
                        </a:rPr>
                        <a:t>～</a:t>
                      </a:r>
                      <a:r>
                        <a:rPr kumimoji="1" lang="en-US" altLang="ja-JP" sz="600" b="1" dirty="0">
                          <a:solidFill>
                            <a:srgbClr val="E9425C"/>
                          </a:solidFill>
                          <a:latin typeface="+mn-ea"/>
                          <a:ea typeface="+mn-ea"/>
                        </a:rPr>
                        <a:t>12</a:t>
                      </a:r>
                    </a:p>
                    <a:p>
                      <a:pPr algn="ctr">
                        <a:lnSpc>
                          <a:spcPts val="700"/>
                        </a:lnSpc>
                      </a:pPr>
                      <a:r>
                        <a:rPr kumimoji="1" lang="en-US" altLang="ja-JP" sz="600" b="1" dirty="0">
                          <a:solidFill>
                            <a:srgbClr val="E9425C"/>
                          </a:solidFill>
                          <a:latin typeface="+mn-ea"/>
                          <a:ea typeface="+mn-ea"/>
                        </a:rPr>
                        <a:t>Art Walk</a:t>
                      </a:r>
                      <a:r>
                        <a:rPr kumimoji="1" lang="ja-JP" altLang="en-US" sz="600" b="1" dirty="0">
                          <a:solidFill>
                            <a:srgbClr val="E9425C"/>
                          </a:solidFill>
                          <a:latin typeface="+mn-ea"/>
                          <a:ea typeface="+mn-ea"/>
                        </a:rPr>
                        <a:t> 御堂筋</a:t>
                      </a:r>
                      <a:endParaRPr kumimoji="1" lang="en-US" altLang="ja-JP" sz="600" b="1" dirty="0">
                        <a:solidFill>
                          <a:srgbClr val="E9425C"/>
                        </a:solidFill>
                        <a:latin typeface="+mn-ea"/>
                        <a:ea typeface="+mn-ea"/>
                      </a:endParaRPr>
                    </a:p>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600" b="1" dirty="0">
                          <a:solidFill>
                            <a:schemeClr val="tx1"/>
                          </a:solidFill>
                          <a:latin typeface="+mn-ea"/>
                          <a:ea typeface="+mn-ea"/>
                        </a:rPr>
                        <a:t>「お花のカーペットとアート」</a:t>
                      </a:r>
                      <a:endParaRPr kumimoji="1" lang="en-US" altLang="ja-JP" sz="600" b="1" dirty="0">
                        <a:solidFill>
                          <a:schemeClr val="tx1"/>
                        </a:solidFill>
                        <a:latin typeface="+mn-ea"/>
                        <a:ea typeface="+mn-ea"/>
                      </a:endParaRPr>
                    </a:p>
                    <a:p>
                      <a:pPr marL="0" marR="0" lvl="0" indent="0" algn="ctr" defTabSz="914400" rtl="0" eaLnBrk="1" fontAlgn="auto" latinLnBrk="0" hangingPunct="1">
                        <a:lnSpc>
                          <a:spcPts val="700"/>
                        </a:lnSpc>
                        <a:spcBef>
                          <a:spcPts val="0"/>
                        </a:spcBef>
                        <a:spcAft>
                          <a:spcPts val="0"/>
                        </a:spcAft>
                        <a:buClrTx/>
                        <a:buSzTx/>
                        <a:buFontTx/>
                        <a:buNone/>
                        <a:tabLst/>
                        <a:defRPr/>
                      </a:pPr>
                      <a:endParaRPr kumimoji="1" lang="en-US" altLang="ja-JP" sz="600" b="1" dirty="0">
                        <a:solidFill>
                          <a:schemeClr val="tx1"/>
                        </a:solidFill>
                        <a:latin typeface="+mn-ea"/>
                        <a:ea typeface="+mn-ea"/>
                      </a:endParaRPr>
                    </a:p>
                    <a:p>
                      <a:pPr marL="0" marR="0" lvl="0" indent="0" algn="ctr" defTabSz="914400" rtl="0" eaLnBrk="1" fontAlgn="auto" latinLnBrk="0" hangingPunct="1">
                        <a:lnSpc>
                          <a:spcPts val="700"/>
                        </a:lnSpc>
                        <a:spcBef>
                          <a:spcPts val="0"/>
                        </a:spcBef>
                        <a:spcAft>
                          <a:spcPts val="0"/>
                        </a:spcAft>
                        <a:buClrTx/>
                        <a:buSzTx/>
                        <a:buFontTx/>
                        <a:buNone/>
                        <a:tabLst/>
                        <a:defRPr/>
                      </a:pPr>
                      <a:endParaRPr kumimoji="1" lang="en-US" altLang="ja-JP" sz="600" b="1" dirty="0">
                        <a:solidFill>
                          <a:schemeClr val="tx1"/>
                        </a:solidFill>
                        <a:latin typeface="+mn-ea"/>
                        <a:ea typeface="+mn-ea"/>
                      </a:endParaRPr>
                    </a:p>
                    <a:p>
                      <a:pPr marL="0" marR="0" lvl="0" indent="0" algn="ctr" defTabSz="914400" rtl="0" eaLnBrk="1" fontAlgn="auto" latinLnBrk="0" hangingPunct="1">
                        <a:lnSpc>
                          <a:spcPts val="700"/>
                        </a:lnSpc>
                        <a:spcBef>
                          <a:spcPts val="0"/>
                        </a:spcBef>
                        <a:spcAft>
                          <a:spcPts val="0"/>
                        </a:spcAft>
                        <a:buClrTx/>
                        <a:buSzTx/>
                        <a:buFontTx/>
                        <a:buNone/>
                        <a:tabLst/>
                        <a:defRPr/>
                      </a:pPr>
                      <a:endParaRPr kumimoji="1" lang="en-US" altLang="ja-JP" sz="600" b="1" dirty="0">
                        <a:solidFill>
                          <a:schemeClr val="tx1"/>
                        </a:solidFill>
                        <a:latin typeface="+mn-ea"/>
                        <a:ea typeface="+mn-ea"/>
                      </a:endParaRPr>
                    </a:p>
                    <a:p>
                      <a:pPr marL="0" marR="0" lvl="0" indent="0" algn="ctr" defTabSz="914400" rtl="0" eaLnBrk="1" fontAlgn="auto" latinLnBrk="0" hangingPunct="1">
                        <a:lnSpc>
                          <a:spcPts val="700"/>
                        </a:lnSpc>
                        <a:spcBef>
                          <a:spcPts val="0"/>
                        </a:spcBef>
                        <a:spcAft>
                          <a:spcPts val="0"/>
                        </a:spcAft>
                        <a:buClrTx/>
                        <a:buSzTx/>
                        <a:buFontTx/>
                        <a:buNone/>
                        <a:tabLst/>
                        <a:defRPr/>
                      </a:pPr>
                      <a:endParaRPr kumimoji="1" lang="en-US" altLang="ja-JP" sz="600" b="1" dirty="0">
                        <a:solidFill>
                          <a:schemeClr val="tx1"/>
                        </a:solidFill>
                        <a:latin typeface="+mn-ea"/>
                        <a:ea typeface="+mn-ea"/>
                      </a:endParaRPr>
                    </a:p>
                  </a:txBody>
                  <a:tcPr anchor="ctr">
                    <a:solidFill>
                      <a:srgbClr val="FFE5FF"/>
                    </a:solidFill>
                  </a:tcPr>
                </a:tc>
                <a:tc>
                  <a:txBody>
                    <a:bodyP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600" b="1" dirty="0">
                          <a:solidFill>
                            <a:srgbClr val="2D4B9B"/>
                          </a:solidFill>
                          <a:latin typeface="+mn-ea"/>
                          <a:ea typeface="+mn-ea"/>
                        </a:rPr>
                        <a:t>夏　</a:t>
                      </a:r>
                      <a:r>
                        <a:rPr kumimoji="1" lang="en-US" altLang="ja-JP" sz="600" b="1" dirty="0">
                          <a:solidFill>
                            <a:srgbClr val="2D4B9B"/>
                          </a:solidFill>
                          <a:latin typeface="+mn-ea"/>
                          <a:ea typeface="+mn-ea"/>
                        </a:rPr>
                        <a:t>7/28</a:t>
                      </a:r>
                      <a:r>
                        <a:rPr kumimoji="1" lang="ja-JP" altLang="en-US" sz="600" b="1" dirty="0">
                          <a:solidFill>
                            <a:srgbClr val="2D4B9B"/>
                          </a:solidFill>
                          <a:latin typeface="+mn-ea"/>
                          <a:ea typeface="+mn-ea"/>
                        </a:rPr>
                        <a:t>～</a:t>
                      </a:r>
                      <a:r>
                        <a:rPr kumimoji="1" lang="en-US" altLang="ja-JP" sz="600" b="1" dirty="0">
                          <a:solidFill>
                            <a:srgbClr val="2D4B9B"/>
                          </a:solidFill>
                          <a:latin typeface="+mn-ea"/>
                          <a:ea typeface="+mn-ea"/>
                        </a:rPr>
                        <a:t>8/3</a:t>
                      </a:r>
                    </a:p>
                    <a:p>
                      <a:pPr algn="ctr">
                        <a:lnSpc>
                          <a:spcPts val="700"/>
                        </a:lnSpc>
                      </a:pPr>
                      <a:r>
                        <a:rPr kumimoji="1" lang="en-US" altLang="ja-JP" sz="600" b="1" dirty="0">
                          <a:solidFill>
                            <a:srgbClr val="2D4B9B"/>
                          </a:solidFill>
                          <a:latin typeface="+mn-ea"/>
                          <a:ea typeface="+mn-ea"/>
                        </a:rPr>
                        <a:t>Summer Camp</a:t>
                      </a:r>
                      <a:r>
                        <a:rPr kumimoji="1" lang="ja-JP" altLang="en-US" sz="600" b="1" dirty="0">
                          <a:solidFill>
                            <a:srgbClr val="2D4B9B"/>
                          </a:solidFill>
                          <a:latin typeface="+mn-ea"/>
                          <a:ea typeface="+mn-ea"/>
                        </a:rPr>
                        <a:t>御堂筋</a:t>
                      </a:r>
                      <a:endParaRPr kumimoji="1" lang="en-US" altLang="ja-JP" sz="600" b="1" dirty="0">
                        <a:solidFill>
                          <a:srgbClr val="2D4B9B"/>
                        </a:solidFill>
                        <a:latin typeface="+mn-ea"/>
                        <a:ea typeface="+mn-ea"/>
                      </a:endParaRPr>
                    </a:p>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600" b="1" spc="-150" dirty="0">
                          <a:solidFill>
                            <a:schemeClr val="tx1"/>
                          </a:solidFill>
                          <a:latin typeface="+mn-ea"/>
                          <a:ea typeface="+mn-ea"/>
                        </a:rPr>
                        <a:t>「</a:t>
                      </a:r>
                      <a:r>
                        <a:rPr kumimoji="1" lang="ja-JP" altLang="en-US" sz="600" b="1" spc="0" baseline="0" dirty="0">
                          <a:solidFill>
                            <a:schemeClr val="tx1"/>
                          </a:solidFill>
                          <a:latin typeface="+mn-ea"/>
                          <a:ea typeface="+mn-ea"/>
                        </a:rPr>
                        <a:t>御堂筋で夕涼み</a:t>
                      </a:r>
                      <a:r>
                        <a:rPr kumimoji="1" lang="ja-JP" altLang="en-US" sz="600" b="1" spc="-150" dirty="0">
                          <a:solidFill>
                            <a:schemeClr val="tx1"/>
                          </a:solidFill>
                          <a:latin typeface="+mn-ea"/>
                          <a:ea typeface="+mn-ea"/>
                        </a:rPr>
                        <a:t>」</a:t>
                      </a:r>
                      <a:endParaRPr kumimoji="1" lang="en-US" altLang="ja-JP" sz="600" b="1" spc="-150" dirty="0">
                        <a:solidFill>
                          <a:schemeClr val="tx1"/>
                        </a:solidFill>
                        <a:latin typeface="+mn-ea"/>
                        <a:ea typeface="+mn-ea"/>
                      </a:endParaRPr>
                    </a:p>
                  </a:txBody>
                  <a:tcPr>
                    <a:solidFill>
                      <a:srgbClr val="CCECFF"/>
                    </a:solidFill>
                  </a:tcPr>
                </a:tc>
                <a:extLst>
                  <a:ext uri="{0D108BD9-81ED-4DB2-BD59-A6C34878D82A}">
                    <a16:rowId xmlns:a16="http://schemas.microsoft.com/office/drawing/2014/main" val="2460301433"/>
                  </a:ext>
                </a:extLst>
              </a:tr>
            </a:tbl>
          </a:graphicData>
        </a:graphic>
      </p:graphicFrame>
      <p:pic>
        <p:nvPicPr>
          <p:cNvPr id="69" name="図 68" descr="落書きされた壁の前にいる人たち  AI によって生成されたコンテンツは間違っている可能性があります。">
            <a:extLst>
              <a:ext uri="{FF2B5EF4-FFF2-40B4-BE49-F238E27FC236}">
                <a16:creationId xmlns:a16="http://schemas.microsoft.com/office/drawing/2014/main" id="{E7D680A7-0E15-4BE1-87C3-742DD964184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948813" y="4270879"/>
            <a:ext cx="639279" cy="404120"/>
          </a:xfrm>
          <a:prstGeom prst="rect">
            <a:avLst/>
          </a:prstGeom>
        </p:spPr>
      </p:pic>
      <p:pic>
        <p:nvPicPr>
          <p:cNvPr id="70" name="図 69" descr="建物の前に立っている人たち  AI 生成コンテンツは誤りを含む可能性があります。">
            <a:extLst>
              <a:ext uri="{FF2B5EF4-FFF2-40B4-BE49-F238E27FC236}">
                <a16:creationId xmlns:a16="http://schemas.microsoft.com/office/drawing/2014/main" id="{240EF751-B8DA-4771-B31B-BDC1B68EA9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7288799" y="4251434"/>
            <a:ext cx="692617" cy="420606"/>
          </a:xfrm>
          <a:prstGeom prst="rect">
            <a:avLst/>
          </a:prstGeom>
          <a:ln>
            <a:noFill/>
          </a:ln>
          <a:extLst>
            <a:ext uri="{53640926-AAD7-44D8-BBD7-CCE9431645EC}">
              <a14:shadowObscured xmlns:a14="http://schemas.microsoft.com/office/drawing/2010/main"/>
            </a:ext>
          </a:extLst>
        </p:spPr>
      </p:pic>
      <p:pic>
        <p:nvPicPr>
          <p:cNvPr id="73" name="図 72">
            <a:extLst>
              <a:ext uri="{FF2B5EF4-FFF2-40B4-BE49-F238E27FC236}">
                <a16:creationId xmlns:a16="http://schemas.microsoft.com/office/drawing/2014/main" id="{46DA1820-6BC1-410F-AED6-44706F12998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bwMode="auto">
          <a:xfrm>
            <a:off x="5854114" y="5007181"/>
            <a:ext cx="828675" cy="387173"/>
          </a:xfrm>
          <a:prstGeom prst="rect">
            <a:avLst/>
          </a:prstGeom>
          <a:noFill/>
          <a:ln>
            <a:noFill/>
          </a:ln>
        </p:spPr>
      </p:pic>
      <p:pic>
        <p:nvPicPr>
          <p:cNvPr id="74" name="図 73" descr="忙しい歩道で歩いている人たち  AI によって生成されたコンテンツは間違っている可能性があります。">
            <a:extLst>
              <a:ext uri="{FF2B5EF4-FFF2-40B4-BE49-F238E27FC236}">
                <a16:creationId xmlns:a16="http://schemas.microsoft.com/office/drawing/2014/main" id="{CD099AB9-495E-42D0-BBB6-EB608DC22A93}"/>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bwMode="auto">
          <a:xfrm>
            <a:off x="7405090" y="4921913"/>
            <a:ext cx="445068" cy="459607"/>
          </a:xfrm>
          <a:prstGeom prst="rect">
            <a:avLst/>
          </a:prstGeom>
          <a:noFill/>
          <a:ln>
            <a:noFill/>
          </a:ln>
        </p:spPr>
      </p:pic>
      <p:sp>
        <p:nvSpPr>
          <p:cNvPr id="24" name="矢印: 五方向 23">
            <a:extLst>
              <a:ext uri="{FF2B5EF4-FFF2-40B4-BE49-F238E27FC236}">
                <a16:creationId xmlns:a16="http://schemas.microsoft.com/office/drawing/2014/main" id="{F14682EA-A64D-4529-9376-3BB4AB408C88}"/>
              </a:ext>
            </a:extLst>
          </p:cNvPr>
          <p:cNvSpPr/>
          <p:nvPr/>
        </p:nvSpPr>
        <p:spPr>
          <a:xfrm>
            <a:off x="8459510" y="88836"/>
            <a:ext cx="3634271" cy="338552"/>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今後</a:t>
            </a:r>
            <a:r>
              <a:rPr kumimoji="0" lang="ja-JP" altLang="en-US" sz="1600" b="1" i="0" u="none" strike="noStrike" cap="none" spc="0" normalizeH="0" baseline="0" dirty="0">
                <a:ln>
                  <a:noFill/>
                </a:ln>
                <a:solidFill>
                  <a:schemeClr val="bg1"/>
                </a:solidFill>
                <a:effectLst/>
                <a:uFillTx/>
                <a:latin typeface="+mj-ea"/>
                <a:ea typeface="+mj-ea"/>
                <a:cs typeface="Calibri"/>
                <a:sym typeface="Calibri"/>
              </a:rPr>
              <a:t>の予定（検討中のものも含む）</a:t>
            </a:r>
          </a:p>
        </p:txBody>
      </p:sp>
      <p:sp>
        <p:nvSpPr>
          <p:cNvPr id="55" name="正方形/長方形 54">
            <a:extLst>
              <a:ext uri="{FF2B5EF4-FFF2-40B4-BE49-F238E27FC236}">
                <a16:creationId xmlns:a16="http://schemas.microsoft.com/office/drawing/2014/main" id="{3D0CCB93-427C-4FC7-A7AA-4D007261D840}"/>
              </a:ext>
            </a:extLst>
          </p:cNvPr>
          <p:cNvSpPr/>
          <p:nvPr/>
        </p:nvSpPr>
        <p:spPr>
          <a:xfrm>
            <a:off x="213942" y="1137097"/>
            <a:ext cx="5272861" cy="134324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spcBef>
                <a:spcPts val="0"/>
              </a:spcBef>
              <a:spcAft>
                <a:spcPts val="0"/>
              </a:spcAft>
              <a:buClrTx/>
              <a:buSzTx/>
              <a:buFontTx/>
              <a:buNone/>
              <a:tabLst/>
            </a:pPr>
            <a:r>
              <a:rPr kumimoji="0" lang="en-US" altLang="ja-JP" sz="1400" b="0" i="0" u="none" strike="noStrike" cap="none" spc="0" normalizeH="0" baseline="0" dirty="0">
                <a:ln>
                  <a:noFill/>
                </a:ln>
                <a:solidFill>
                  <a:srgbClr val="000000"/>
                </a:solidFill>
                <a:effectLst/>
                <a:uFillTx/>
                <a:latin typeface="+mj-ea"/>
                <a:ea typeface="+mj-ea"/>
                <a:cs typeface="Calibri"/>
                <a:sym typeface="Calibri"/>
              </a:rPr>
              <a:t>【</a:t>
            </a:r>
            <a:r>
              <a:rPr kumimoji="0" lang="ja-JP" altLang="en-US" sz="1400" b="0" i="0" u="none" strike="noStrike" cap="none" spc="0" normalizeH="0" baseline="0" dirty="0">
                <a:ln>
                  <a:noFill/>
                </a:ln>
                <a:solidFill>
                  <a:srgbClr val="000000"/>
                </a:solidFill>
                <a:effectLst/>
                <a:uFillTx/>
                <a:latin typeface="+mj-ea"/>
                <a:ea typeface="+mj-ea"/>
                <a:cs typeface="Calibri"/>
                <a:sym typeface="Calibri"/>
              </a:rPr>
              <a:t>大阪・光の饗宴</a:t>
            </a:r>
            <a:r>
              <a:rPr kumimoji="0" lang="en-US" altLang="ja-JP" sz="1400" b="0" i="0" u="none" strike="noStrike" cap="none" spc="0" normalizeH="0" baseline="0" dirty="0">
                <a:ln>
                  <a:noFill/>
                </a:ln>
                <a:solidFill>
                  <a:srgbClr val="000000"/>
                </a:solidFill>
                <a:effectLst/>
                <a:uFillTx/>
                <a:latin typeface="+mj-ea"/>
                <a:ea typeface="+mj-ea"/>
                <a:cs typeface="Calibri"/>
                <a:sym typeface="Calibri"/>
              </a:rPr>
              <a:t>2025】</a:t>
            </a:r>
          </a:p>
          <a:p>
            <a:pPr marL="0" marR="0" indent="0" algn="l" defTabSz="914400" rtl="0" fontAlgn="auto" latinLnBrk="0" hangingPunct="0">
              <a:spcBef>
                <a:spcPts val="0"/>
              </a:spcBef>
              <a:spcAft>
                <a:spcPts val="0"/>
              </a:spcAft>
              <a:buClrTx/>
              <a:buSzTx/>
              <a:buFontTx/>
              <a:buNone/>
              <a:tabLst/>
            </a:pPr>
            <a:r>
              <a:rPr lang="ja-JP" altLang="en-US" sz="1400" dirty="0">
                <a:latin typeface="+mn-ea"/>
                <a:ea typeface="+mn-ea"/>
              </a:rPr>
              <a:t>　 大阪・関西万博に合わせて、「御堂筋イルミネーション」、「大阪市役所　</a:t>
            </a:r>
            <a:endParaRPr lang="en-US" altLang="ja-JP" sz="1400" dirty="0">
              <a:latin typeface="+mn-ea"/>
              <a:ea typeface="+mn-ea"/>
            </a:endParaRPr>
          </a:p>
          <a:p>
            <a:pPr marL="0" marR="0" indent="0" algn="l" defTabSz="914400" rtl="0" fontAlgn="auto" latinLnBrk="0" hangingPunct="0">
              <a:spcBef>
                <a:spcPts val="0"/>
              </a:spcBef>
              <a:spcAft>
                <a:spcPts val="0"/>
              </a:spcAft>
              <a:buClrTx/>
              <a:buSzTx/>
              <a:buFontTx/>
              <a:buNone/>
              <a:tabLst/>
            </a:pPr>
            <a:r>
              <a:rPr lang="ja-JP" altLang="en-US" sz="1400" dirty="0">
                <a:latin typeface="+mn-ea"/>
                <a:ea typeface="+mn-ea"/>
              </a:rPr>
              <a:t>　正面イルミネーションファサード」、「中之島イルミネーションストリート」を　</a:t>
            </a:r>
            <a:endParaRPr lang="en-US" altLang="ja-JP" sz="1400" dirty="0">
              <a:latin typeface="+mn-ea"/>
              <a:ea typeface="+mn-ea"/>
            </a:endParaRPr>
          </a:p>
          <a:p>
            <a:pPr marL="0" marR="0" indent="0" algn="l" defTabSz="914400" rtl="0" fontAlgn="auto" latinLnBrk="0" hangingPunct="0">
              <a:spcBef>
                <a:spcPts val="0"/>
              </a:spcBef>
              <a:spcAft>
                <a:spcPts val="0"/>
              </a:spcAft>
              <a:buClrTx/>
              <a:buSzTx/>
              <a:buFontTx/>
              <a:buNone/>
              <a:tabLst/>
            </a:pPr>
            <a:r>
              <a:rPr lang="ja-JP" altLang="en-US" sz="1400" dirty="0">
                <a:latin typeface="+mn-ea"/>
                <a:ea typeface="+mn-ea"/>
              </a:rPr>
              <a:t>　</a:t>
            </a:r>
            <a:r>
              <a:rPr lang="en-US" altLang="ja-JP" sz="1400" dirty="0">
                <a:latin typeface="+mn-ea"/>
                <a:ea typeface="+mn-ea"/>
              </a:rPr>
              <a:t>2025</a:t>
            </a:r>
            <a:r>
              <a:rPr lang="ja-JP" altLang="en-US" sz="1400" dirty="0">
                <a:latin typeface="+mn-ea"/>
                <a:ea typeface="+mn-ea"/>
              </a:rPr>
              <a:t>年４月から実施。例年は</a:t>
            </a:r>
            <a:r>
              <a:rPr lang="en-US" altLang="ja-JP" sz="1400" dirty="0">
                <a:latin typeface="+mn-ea"/>
                <a:ea typeface="+mn-ea"/>
              </a:rPr>
              <a:t>23</a:t>
            </a:r>
            <a:r>
              <a:rPr lang="ja-JP" altLang="en-US" sz="1400" dirty="0">
                <a:latin typeface="+mn-ea"/>
                <a:ea typeface="+mn-ea"/>
              </a:rPr>
              <a:t>時までだった点灯時間を</a:t>
            </a:r>
            <a:r>
              <a:rPr lang="en-US" altLang="ja-JP" sz="1400" dirty="0">
                <a:latin typeface="+mn-ea"/>
                <a:ea typeface="+mn-ea"/>
              </a:rPr>
              <a:t>25</a:t>
            </a:r>
            <a:r>
              <a:rPr lang="ja-JP" altLang="en-US" sz="1400" dirty="0">
                <a:latin typeface="+mn-ea"/>
                <a:ea typeface="+mn-ea"/>
              </a:rPr>
              <a:t>時まで延</a:t>
            </a:r>
            <a:endParaRPr lang="en-US" altLang="ja-JP" sz="1400" dirty="0">
              <a:latin typeface="+mn-ea"/>
              <a:ea typeface="+mn-ea"/>
            </a:endParaRPr>
          </a:p>
          <a:p>
            <a:pPr marL="0" marR="0" indent="0" algn="l" defTabSz="914400" rtl="0" fontAlgn="auto" latinLnBrk="0" hangingPunct="0">
              <a:spcBef>
                <a:spcPts val="0"/>
              </a:spcBef>
              <a:spcAft>
                <a:spcPts val="0"/>
              </a:spcAft>
              <a:buClrTx/>
              <a:buSzTx/>
              <a:buFontTx/>
              <a:buNone/>
              <a:tabLst/>
            </a:pPr>
            <a:r>
              <a:rPr lang="ja-JP" altLang="en-US" sz="1400" dirty="0">
                <a:latin typeface="+mn-ea"/>
                <a:ea typeface="+mn-ea"/>
              </a:rPr>
              <a:t>　長するなど、万博に訪れた来阪者を圧倒的な光でおもてなしし、大阪の</a:t>
            </a:r>
            <a:endParaRPr lang="en-US" altLang="ja-JP" sz="1400" dirty="0">
              <a:latin typeface="+mn-ea"/>
              <a:ea typeface="+mn-ea"/>
            </a:endParaRPr>
          </a:p>
          <a:p>
            <a:pPr marL="0" marR="0" indent="0" algn="l" defTabSz="914400" rtl="0" fontAlgn="auto" latinLnBrk="0" hangingPunct="0">
              <a:spcBef>
                <a:spcPts val="0"/>
              </a:spcBef>
              <a:spcAft>
                <a:spcPts val="0"/>
              </a:spcAft>
              <a:buClrTx/>
              <a:buSzTx/>
              <a:buFontTx/>
              <a:buNone/>
              <a:tabLst/>
            </a:pPr>
            <a:r>
              <a:rPr lang="ja-JP" altLang="en-US" sz="1400" dirty="0">
                <a:latin typeface="+mn-ea"/>
                <a:ea typeface="+mn-ea"/>
              </a:rPr>
              <a:t>　都市魅力を発信</a:t>
            </a:r>
            <a:endParaRPr lang="en-US" altLang="ja-JP" sz="1400" dirty="0">
              <a:latin typeface="+mn-ea"/>
              <a:ea typeface="+mn-ea"/>
            </a:endParaRPr>
          </a:p>
        </p:txBody>
      </p:sp>
      <p:sp>
        <p:nvSpPr>
          <p:cNvPr id="38" name="正方形/長方形 37">
            <a:extLst>
              <a:ext uri="{FF2B5EF4-FFF2-40B4-BE49-F238E27FC236}">
                <a16:creationId xmlns:a16="http://schemas.microsoft.com/office/drawing/2014/main" id="{CA25C0C1-C55C-4CD3-ABC8-EF9634178060}"/>
              </a:ext>
            </a:extLst>
          </p:cNvPr>
          <p:cNvSpPr/>
          <p:nvPr/>
        </p:nvSpPr>
        <p:spPr>
          <a:xfrm>
            <a:off x="174961" y="3377771"/>
            <a:ext cx="6730711" cy="790218"/>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92075" indent="-92075"/>
            <a:r>
              <a:rPr kumimoji="1" lang="en-US" altLang="ja-JP" sz="1400" dirty="0">
                <a:solidFill>
                  <a:schemeClr val="tx1"/>
                </a:solidFill>
                <a:latin typeface="+mn-ea"/>
                <a:ea typeface="+mn-ea"/>
                <a:cs typeface="Microsoft Himalaya" panose="01010100010101010101" pitchFamily="2" charset="0"/>
              </a:rPr>
              <a:t>【</a:t>
            </a:r>
            <a:r>
              <a:rPr kumimoji="1" lang="ja-JP" altLang="en-US" sz="1400" dirty="0">
                <a:solidFill>
                  <a:schemeClr val="tx1"/>
                </a:solidFill>
                <a:latin typeface="+mn-ea"/>
                <a:ea typeface="+mn-ea"/>
                <a:cs typeface="Microsoft Himalaya" panose="01010100010101010101" pitchFamily="2" charset="0"/>
              </a:rPr>
              <a:t>大阪文化資源魅力向上事業</a:t>
            </a:r>
            <a:r>
              <a:rPr kumimoji="1" lang="en-US" altLang="ja-JP" sz="1400" dirty="0">
                <a:solidFill>
                  <a:schemeClr val="tx1"/>
                </a:solidFill>
                <a:latin typeface="+mn-ea"/>
                <a:ea typeface="+mn-ea"/>
                <a:cs typeface="Microsoft Himalaya" panose="01010100010101010101" pitchFamily="2" charset="0"/>
              </a:rPr>
              <a:t>】</a:t>
            </a:r>
          </a:p>
          <a:p>
            <a:pPr marL="92075" indent="-92075"/>
            <a:r>
              <a:rPr kumimoji="1" lang="ja-JP" altLang="en-US" sz="1400" dirty="0">
                <a:solidFill>
                  <a:schemeClr val="tx1"/>
                </a:solidFill>
                <a:latin typeface="+mn-ea"/>
                <a:ea typeface="+mn-ea"/>
                <a:cs typeface="Microsoft Himalaya" panose="01010100010101010101" pitchFamily="2" charset="0"/>
              </a:rPr>
              <a:t>　　万博を契機に来阪者を府内各地に誘客するため、市町村等とも連携し、府内各地の文化資源を活用した公演等を中心とした、複合的な文化芸術プログラムを実施</a:t>
            </a:r>
            <a:endParaRPr kumimoji="1" lang="en-US" altLang="ja-JP" sz="1400" dirty="0">
              <a:solidFill>
                <a:schemeClr val="tx1"/>
              </a:solidFill>
              <a:latin typeface="+mn-ea"/>
              <a:ea typeface="+mn-ea"/>
              <a:cs typeface="Microsoft Himalaya" panose="01010100010101010101" pitchFamily="2" charset="0"/>
            </a:endParaRPr>
          </a:p>
        </p:txBody>
      </p:sp>
      <p:sp>
        <p:nvSpPr>
          <p:cNvPr id="9" name="正方形/長方形 8">
            <a:extLst>
              <a:ext uri="{FF2B5EF4-FFF2-40B4-BE49-F238E27FC236}">
                <a16:creationId xmlns:a16="http://schemas.microsoft.com/office/drawing/2014/main" id="{9BD01E8D-5B72-BDC1-3941-09E94862D83E}"/>
              </a:ext>
            </a:extLst>
          </p:cNvPr>
          <p:cNvSpPr/>
          <p:nvPr/>
        </p:nvSpPr>
        <p:spPr>
          <a:xfrm>
            <a:off x="98219" y="5779902"/>
            <a:ext cx="8241715" cy="975821"/>
          </a:xfrm>
          <a:prstGeom prst="rect">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 name="正方形/長方形 1">
            <a:extLst>
              <a:ext uri="{FF2B5EF4-FFF2-40B4-BE49-F238E27FC236}">
                <a16:creationId xmlns:a16="http://schemas.microsoft.com/office/drawing/2014/main" id="{AD093C82-9467-838D-982F-8702B27A48EE}"/>
              </a:ext>
            </a:extLst>
          </p:cNvPr>
          <p:cNvSpPr/>
          <p:nvPr/>
        </p:nvSpPr>
        <p:spPr>
          <a:xfrm>
            <a:off x="6286994" y="2018859"/>
            <a:ext cx="1261912" cy="24570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600" dirty="0">
                <a:solidFill>
                  <a:schemeClr val="tx1"/>
                </a:solidFill>
                <a:latin typeface="BIZ UDPゴシック" panose="020B0400000000000000" pitchFamily="50" charset="-128"/>
                <a:ea typeface="BIZ UDPゴシック" panose="020B0400000000000000" pitchFamily="50" charset="-128"/>
              </a:rPr>
              <a:t>大阪・光の饗宴</a:t>
            </a:r>
          </a:p>
        </p:txBody>
      </p:sp>
      <p:sp>
        <p:nvSpPr>
          <p:cNvPr id="3" name="正方形/長方形 2">
            <a:extLst>
              <a:ext uri="{FF2B5EF4-FFF2-40B4-BE49-F238E27FC236}">
                <a16:creationId xmlns:a16="http://schemas.microsoft.com/office/drawing/2014/main" id="{44580D6A-0FEE-36F5-4DC7-C0A09F8591F7}"/>
              </a:ext>
            </a:extLst>
          </p:cNvPr>
          <p:cNvSpPr/>
          <p:nvPr/>
        </p:nvSpPr>
        <p:spPr>
          <a:xfrm>
            <a:off x="6302130" y="2964200"/>
            <a:ext cx="1261912" cy="24570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ja-JP" sz="600" dirty="0">
                <a:solidFill>
                  <a:schemeClr val="tx1"/>
                </a:solidFill>
                <a:latin typeface="BIZ UDPゴシック" panose="020B0400000000000000" pitchFamily="50" charset="-128"/>
                <a:ea typeface="BIZ UDPゴシック" panose="020B0400000000000000" pitchFamily="50" charset="-128"/>
              </a:rPr>
              <a:t>OSAKA</a:t>
            </a:r>
            <a:r>
              <a:rPr lang="ja-JP" altLang="en-US" sz="600" dirty="0">
                <a:solidFill>
                  <a:schemeClr val="tx1"/>
                </a:solidFill>
                <a:latin typeface="BIZ UDPゴシック" panose="020B0400000000000000" pitchFamily="50" charset="-128"/>
                <a:ea typeface="BIZ UDPゴシック" panose="020B0400000000000000" pitchFamily="50" charset="-128"/>
              </a:rPr>
              <a:t>リバーファンタジー</a:t>
            </a:r>
          </a:p>
        </p:txBody>
      </p:sp>
      <p:pic>
        <p:nvPicPr>
          <p:cNvPr id="37" name="図 36">
            <a:extLst>
              <a:ext uri="{FF2B5EF4-FFF2-40B4-BE49-F238E27FC236}">
                <a16:creationId xmlns:a16="http://schemas.microsoft.com/office/drawing/2014/main" id="{C8F9B455-9BA7-4D7D-B8CA-637576CB8D5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973858" y="3195632"/>
            <a:ext cx="1120970" cy="642250"/>
          </a:xfrm>
          <a:prstGeom prst="rect">
            <a:avLst/>
          </a:prstGeom>
          <a:effectLst>
            <a:softEdge rad="38100"/>
          </a:effectLst>
        </p:spPr>
      </p:pic>
      <p:sp>
        <p:nvSpPr>
          <p:cNvPr id="40" name="正方形/長方形 39">
            <a:extLst>
              <a:ext uri="{FF2B5EF4-FFF2-40B4-BE49-F238E27FC236}">
                <a16:creationId xmlns:a16="http://schemas.microsoft.com/office/drawing/2014/main" id="{857E5ED2-B8BC-499C-BF68-822321D37AF5}"/>
              </a:ext>
            </a:extLst>
          </p:cNvPr>
          <p:cNvSpPr/>
          <p:nvPr/>
        </p:nvSpPr>
        <p:spPr>
          <a:xfrm>
            <a:off x="6921161" y="3754595"/>
            <a:ext cx="1261912" cy="245706"/>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600" dirty="0">
                <a:solidFill>
                  <a:schemeClr val="tx1"/>
                </a:solidFill>
                <a:latin typeface="BIZ UDPゴシック" panose="020B0400000000000000" pitchFamily="50" charset="-128"/>
                <a:ea typeface="BIZ UDPゴシック" panose="020B0400000000000000" pitchFamily="50" charset="-128"/>
              </a:rPr>
              <a:t>大阪文化資源魅力向上事業</a:t>
            </a:r>
          </a:p>
        </p:txBody>
      </p:sp>
      <p:sp>
        <p:nvSpPr>
          <p:cNvPr id="42" name="テキスト ボックス 41">
            <a:extLst>
              <a:ext uri="{FF2B5EF4-FFF2-40B4-BE49-F238E27FC236}">
                <a16:creationId xmlns:a16="http://schemas.microsoft.com/office/drawing/2014/main" id="{BF67238A-A377-4B34-935D-4BDF7CF5A7B4}"/>
              </a:ext>
            </a:extLst>
          </p:cNvPr>
          <p:cNvSpPr txBox="1"/>
          <p:nvPr/>
        </p:nvSpPr>
        <p:spPr>
          <a:xfrm>
            <a:off x="8491863" y="2823169"/>
            <a:ext cx="3566266"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400" dirty="0">
                <a:solidFill>
                  <a:schemeClr val="tx1"/>
                </a:solidFill>
                <a:latin typeface="+mn-ea"/>
                <a:ea typeface="+mn-ea"/>
              </a:rPr>
              <a:t>・水の回廊のさらなる活性化、水都大阪の特性を</a:t>
            </a:r>
            <a:endParaRPr lang="en-US" altLang="ja-JP" sz="1400" dirty="0">
              <a:solidFill>
                <a:schemeClr val="tx1"/>
              </a:solidFill>
              <a:latin typeface="+mn-ea"/>
              <a:ea typeface="+mn-ea"/>
            </a:endParaRPr>
          </a:p>
          <a:p>
            <a:pPr algn="l"/>
            <a:r>
              <a:rPr lang="ja-JP" altLang="en-US" sz="1400" dirty="0">
                <a:solidFill>
                  <a:schemeClr val="tx1"/>
                </a:solidFill>
                <a:latin typeface="+mn-ea"/>
                <a:ea typeface="+mn-ea"/>
              </a:rPr>
              <a:t>　活かしたナイトコンテンツの充実のため、中之島</a:t>
            </a:r>
            <a:endParaRPr lang="en-US" altLang="ja-JP" sz="1400" dirty="0">
              <a:solidFill>
                <a:schemeClr val="tx1"/>
              </a:solidFill>
              <a:latin typeface="+mn-ea"/>
              <a:ea typeface="+mn-ea"/>
            </a:endParaRPr>
          </a:p>
          <a:p>
            <a:pPr algn="l"/>
            <a:r>
              <a:rPr lang="ja-JP" altLang="en-US" sz="1400" dirty="0">
                <a:solidFill>
                  <a:schemeClr val="tx1"/>
                </a:solidFill>
                <a:latin typeface="+mn-ea"/>
                <a:ea typeface="+mn-ea"/>
              </a:rPr>
              <a:t>　周辺の船着場を活用した</a:t>
            </a:r>
            <a:r>
              <a:rPr lang="ja-JP" altLang="en-US" sz="1400" b="1" dirty="0">
                <a:solidFill>
                  <a:schemeClr val="tx1"/>
                </a:solidFill>
                <a:latin typeface="+mn-ea"/>
                <a:ea typeface="+mn-ea"/>
              </a:rPr>
              <a:t>ナイトクルーズの充実</a:t>
            </a:r>
            <a:endParaRPr lang="en-US" altLang="ja-JP" sz="1400" b="1" dirty="0">
              <a:solidFill>
                <a:schemeClr val="tx1"/>
              </a:solidFill>
              <a:latin typeface="+mn-ea"/>
              <a:ea typeface="+mn-ea"/>
            </a:endParaRPr>
          </a:p>
          <a:p>
            <a:pPr algn="l"/>
            <a:r>
              <a:rPr lang="ja-JP" altLang="en-US" sz="1400" b="1" dirty="0">
                <a:solidFill>
                  <a:schemeClr val="tx1"/>
                </a:solidFill>
                <a:latin typeface="+mn-ea"/>
                <a:ea typeface="+mn-ea"/>
              </a:rPr>
              <a:t>　等を</a:t>
            </a:r>
            <a:r>
              <a:rPr lang="en-US" altLang="ja-JP" sz="1400" b="1" dirty="0">
                <a:solidFill>
                  <a:schemeClr val="tx1"/>
                </a:solidFill>
                <a:latin typeface="+mn-ea"/>
                <a:ea typeface="+mn-ea"/>
              </a:rPr>
              <a:t>2026</a:t>
            </a:r>
            <a:r>
              <a:rPr lang="ja-JP" altLang="en-US" sz="1400" b="1" dirty="0">
                <a:solidFill>
                  <a:schemeClr val="tx1"/>
                </a:solidFill>
                <a:latin typeface="+mn-ea"/>
                <a:ea typeface="+mn-ea"/>
              </a:rPr>
              <a:t>年度から</a:t>
            </a:r>
            <a:r>
              <a:rPr lang="en-US" altLang="ja-JP" sz="1400" b="1" dirty="0">
                <a:solidFill>
                  <a:schemeClr val="tx1"/>
                </a:solidFill>
                <a:latin typeface="+mn-ea"/>
                <a:ea typeface="+mn-ea"/>
              </a:rPr>
              <a:t>2027</a:t>
            </a:r>
            <a:r>
              <a:rPr lang="ja-JP" altLang="en-US" sz="1400" b="1" dirty="0">
                <a:solidFill>
                  <a:schemeClr val="tx1"/>
                </a:solidFill>
                <a:latin typeface="+mn-ea"/>
                <a:ea typeface="+mn-ea"/>
              </a:rPr>
              <a:t>年度に実施予定</a:t>
            </a:r>
            <a:endParaRPr lang="en-US" altLang="ja-JP" sz="1400" b="1" dirty="0">
              <a:solidFill>
                <a:schemeClr val="tx1"/>
              </a:solidFill>
              <a:latin typeface="+mn-ea"/>
              <a:ea typeface="+mn-ea"/>
            </a:endParaRPr>
          </a:p>
        </p:txBody>
      </p:sp>
      <p:sp>
        <p:nvSpPr>
          <p:cNvPr id="10" name="テキスト ボックス 9">
            <a:extLst>
              <a:ext uri="{FF2B5EF4-FFF2-40B4-BE49-F238E27FC236}">
                <a16:creationId xmlns:a16="http://schemas.microsoft.com/office/drawing/2014/main" id="{0FC0BFAF-2DBB-AC2A-D41C-8E0E2D1A2EC0}"/>
              </a:ext>
            </a:extLst>
          </p:cNvPr>
          <p:cNvSpPr txBox="1"/>
          <p:nvPr/>
        </p:nvSpPr>
        <p:spPr>
          <a:xfrm>
            <a:off x="11672123" y="6418834"/>
            <a:ext cx="40331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lang="en-US" altLang="ja-JP" b="1" dirty="0">
                <a:latin typeface="+mn-ea"/>
                <a:ea typeface="+mn-ea"/>
              </a:rPr>
              <a:t>11</a:t>
            </a:r>
            <a:endParaRPr kumimoji="0" lang="ja-JP" altLang="en-US" sz="18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365930142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E971814-D4CB-379E-23EE-F55C2F2A1934}"/>
              </a:ext>
            </a:extLst>
          </p:cNvPr>
          <p:cNvSpPr/>
          <p:nvPr/>
        </p:nvSpPr>
        <p:spPr>
          <a:xfrm>
            <a:off x="225083" y="0"/>
            <a:ext cx="11774659" cy="1111348"/>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 name="正方形/長方形 4">
            <a:extLst>
              <a:ext uri="{FF2B5EF4-FFF2-40B4-BE49-F238E27FC236}">
                <a16:creationId xmlns:a16="http://schemas.microsoft.com/office/drawing/2014/main" id="{956885B1-9D18-CFD2-64EF-9C27F9B95DF8}"/>
              </a:ext>
            </a:extLst>
          </p:cNvPr>
          <p:cNvSpPr/>
          <p:nvPr/>
        </p:nvSpPr>
        <p:spPr>
          <a:xfrm>
            <a:off x="0" y="5746652"/>
            <a:ext cx="11774659" cy="1111348"/>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7" name="正方形/長方形 6">
            <a:extLst>
              <a:ext uri="{FF2B5EF4-FFF2-40B4-BE49-F238E27FC236}">
                <a16:creationId xmlns:a16="http://schemas.microsoft.com/office/drawing/2014/main" id="{73442261-7708-8538-2509-F7F6B024656F}"/>
              </a:ext>
            </a:extLst>
          </p:cNvPr>
          <p:cNvSpPr/>
          <p:nvPr/>
        </p:nvSpPr>
        <p:spPr>
          <a:xfrm>
            <a:off x="10500670" y="862425"/>
            <a:ext cx="1453139"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9" name="正方形/長方形 8">
            <a:extLst>
              <a:ext uri="{FF2B5EF4-FFF2-40B4-BE49-F238E27FC236}">
                <a16:creationId xmlns:a16="http://schemas.microsoft.com/office/drawing/2014/main" id="{0D913F6B-B7E7-AFED-6F69-38AC02B69902}"/>
              </a:ext>
            </a:extLst>
          </p:cNvPr>
          <p:cNvSpPr/>
          <p:nvPr/>
        </p:nvSpPr>
        <p:spPr>
          <a:xfrm>
            <a:off x="586945" y="804574"/>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五方向 9">
            <a:extLst>
              <a:ext uri="{FF2B5EF4-FFF2-40B4-BE49-F238E27FC236}">
                <a16:creationId xmlns:a16="http://schemas.microsoft.com/office/drawing/2014/main" id="{1C4134B8-4220-5AA2-DB93-329C0B616049}"/>
              </a:ext>
            </a:extLst>
          </p:cNvPr>
          <p:cNvSpPr/>
          <p:nvPr/>
        </p:nvSpPr>
        <p:spPr>
          <a:xfrm>
            <a:off x="26472" y="587442"/>
            <a:ext cx="7305105"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11" name="矢印: 五方向 10">
            <a:extLst>
              <a:ext uri="{FF2B5EF4-FFF2-40B4-BE49-F238E27FC236}">
                <a16:creationId xmlns:a16="http://schemas.microsoft.com/office/drawing/2014/main" id="{75B938CB-723E-3788-3805-4D49156BECA6}"/>
              </a:ext>
            </a:extLst>
          </p:cNvPr>
          <p:cNvSpPr/>
          <p:nvPr/>
        </p:nvSpPr>
        <p:spPr>
          <a:xfrm>
            <a:off x="7417047" y="621354"/>
            <a:ext cx="4497225" cy="318008"/>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400" b="1" dirty="0">
                <a:solidFill>
                  <a:schemeClr val="bg1"/>
                </a:solidFill>
                <a:latin typeface="+mj-ea"/>
                <a:ea typeface="+mj-ea"/>
              </a:rPr>
              <a:t>今後</a:t>
            </a:r>
            <a:r>
              <a:rPr kumimoji="0" lang="ja-JP" altLang="en-US" sz="1400" b="1" i="0" u="none" strike="noStrike" cap="none" spc="0" normalizeH="0" baseline="0" dirty="0">
                <a:ln>
                  <a:noFill/>
                </a:ln>
                <a:solidFill>
                  <a:schemeClr val="bg1"/>
                </a:solidFill>
                <a:effectLst/>
                <a:uFillTx/>
                <a:latin typeface="+mj-ea"/>
                <a:ea typeface="+mj-ea"/>
                <a:cs typeface="Calibri"/>
                <a:sym typeface="Calibri"/>
              </a:rPr>
              <a:t>の予定（検討中のものも含む）</a:t>
            </a:r>
          </a:p>
        </p:txBody>
      </p:sp>
      <p:sp>
        <p:nvSpPr>
          <p:cNvPr id="8" name="正方形/長方形 7">
            <a:extLst>
              <a:ext uri="{FF2B5EF4-FFF2-40B4-BE49-F238E27FC236}">
                <a16:creationId xmlns:a16="http://schemas.microsoft.com/office/drawing/2014/main" id="{DE381267-A0BD-8657-5C43-A7A10534122E}"/>
              </a:ext>
            </a:extLst>
          </p:cNvPr>
          <p:cNvSpPr/>
          <p:nvPr/>
        </p:nvSpPr>
        <p:spPr>
          <a:xfrm>
            <a:off x="112823" y="1178505"/>
            <a:ext cx="7186799" cy="565200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2" name="テキスト ボックス 11">
            <a:extLst>
              <a:ext uri="{FF2B5EF4-FFF2-40B4-BE49-F238E27FC236}">
                <a16:creationId xmlns:a16="http://schemas.microsoft.com/office/drawing/2014/main" id="{63D22C9A-6AF1-2053-B378-3CABCD4BFBCB}"/>
              </a:ext>
            </a:extLst>
          </p:cNvPr>
          <p:cNvSpPr txBox="1"/>
          <p:nvPr/>
        </p:nvSpPr>
        <p:spPr>
          <a:xfrm>
            <a:off x="-4602" y="910312"/>
            <a:ext cx="283667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（１）交通の円滑化にかかる取組</a:t>
            </a:r>
            <a:r>
              <a:rPr lang="ja-JP" altLang="en-US" sz="1400" b="1" dirty="0">
                <a:solidFill>
                  <a:schemeClr val="tx1"/>
                </a:solidFill>
                <a:latin typeface="+mn-ea"/>
                <a:ea typeface="+mn-ea"/>
              </a:rPr>
              <a:t>①</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sp>
        <p:nvSpPr>
          <p:cNvPr id="15" name="正方形/長方形 14">
            <a:extLst>
              <a:ext uri="{FF2B5EF4-FFF2-40B4-BE49-F238E27FC236}">
                <a16:creationId xmlns:a16="http://schemas.microsoft.com/office/drawing/2014/main" id="{481BAFE1-0EBE-579D-9A7E-154637679421}"/>
              </a:ext>
            </a:extLst>
          </p:cNvPr>
          <p:cNvSpPr/>
          <p:nvPr/>
        </p:nvSpPr>
        <p:spPr>
          <a:xfrm>
            <a:off x="10637955" y="1140449"/>
            <a:ext cx="1427912"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3" name="正方形/長方形 12">
            <a:extLst>
              <a:ext uri="{FF2B5EF4-FFF2-40B4-BE49-F238E27FC236}">
                <a16:creationId xmlns:a16="http://schemas.microsoft.com/office/drawing/2014/main" id="{BA45CA09-DC3E-3DEF-F91D-7082AB0B0AB3}"/>
              </a:ext>
            </a:extLst>
          </p:cNvPr>
          <p:cNvSpPr/>
          <p:nvPr/>
        </p:nvSpPr>
        <p:spPr>
          <a:xfrm>
            <a:off x="7430715" y="1201176"/>
            <a:ext cx="4483557" cy="1296000"/>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9" name="テキスト ボックス 18">
            <a:extLst>
              <a:ext uri="{FF2B5EF4-FFF2-40B4-BE49-F238E27FC236}">
                <a16:creationId xmlns:a16="http://schemas.microsoft.com/office/drawing/2014/main" id="{885D3A92-E923-45B9-4477-7BE5A2F2F5D3}"/>
              </a:ext>
            </a:extLst>
          </p:cNvPr>
          <p:cNvSpPr txBox="1"/>
          <p:nvPr/>
        </p:nvSpPr>
        <p:spPr>
          <a:xfrm>
            <a:off x="178154" y="1224777"/>
            <a:ext cx="7058575"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400" dirty="0">
                <a:solidFill>
                  <a:schemeClr val="tx1"/>
                </a:solidFill>
                <a:latin typeface="+mn-ea"/>
                <a:ea typeface="+mn-ea"/>
              </a:rPr>
              <a:t>▶</a:t>
            </a:r>
            <a:r>
              <a:rPr lang="ja-JP" altLang="en-US" sz="1400" b="1" dirty="0">
                <a:solidFill>
                  <a:schemeClr val="tx1"/>
                </a:solidFill>
                <a:latin typeface="+mn-ea"/>
                <a:ea typeface="+mn-ea"/>
              </a:rPr>
              <a:t>道路交通円滑化対策の実施</a:t>
            </a:r>
            <a:endParaRPr lang="en-US" altLang="ja-JP" sz="1400" b="1" dirty="0">
              <a:solidFill>
                <a:schemeClr val="tx1"/>
              </a:solidFill>
              <a:latin typeface="+mn-ea"/>
              <a:ea typeface="+mn-ea"/>
            </a:endParaRPr>
          </a:p>
          <a:p>
            <a:r>
              <a:rPr lang="ja-JP" altLang="en-US" sz="1400" dirty="0">
                <a:solidFill>
                  <a:schemeClr val="tx1"/>
                </a:solidFill>
                <a:latin typeface="+mn-ea"/>
                <a:ea typeface="+mn-ea"/>
              </a:rPr>
              <a:t>　・万博会場周辺において、</a:t>
            </a:r>
            <a:r>
              <a:rPr lang="en-US" altLang="ja-JP" sz="1400" b="1" dirty="0">
                <a:solidFill>
                  <a:schemeClr val="tx1"/>
                </a:solidFill>
                <a:latin typeface="+mn-ea"/>
                <a:ea typeface="+mn-ea"/>
              </a:rPr>
              <a:t>AI</a:t>
            </a:r>
            <a:r>
              <a:rPr lang="ja-JP" altLang="en-US" sz="1400" b="1" dirty="0">
                <a:solidFill>
                  <a:schemeClr val="tx1"/>
                </a:solidFill>
                <a:latin typeface="+mn-ea"/>
                <a:ea typeface="+mn-ea"/>
              </a:rPr>
              <a:t>カメラ等に</a:t>
            </a:r>
            <a:r>
              <a:rPr lang="ja-JP" altLang="en-US" sz="1400" b="1" dirty="0">
                <a:solidFill>
                  <a:schemeClr val="tx1"/>
                </a:solidFill>
                <a:latin typeface="+mj-ea"/>
                <a:ea typeface="+mj-ea"/>
              </a:rPr>
              <a:t>よる道路交通のモニタリング・分析・予測を実施。</a:t>
            </a:r>
            <a:endParaRPr lang="en-US" altLang="ja-JP" sz="1400" dirty="0">
              <a:solidFill>
                <a:schemeClr val="tx1"/>
              </a:solidFill>
              <a:latin typeface="+mn-ea"/>
              <a:ea typeface="+mn-ea"/>
            </a:endParaRPr>
          </a:p>
          <a:p>
            <a:pPr algn="l"/>
            <a:r>
              <a:rPr lang="ja-JP" altLang="en-US" sz="1400" dirty="0">
                <a:solidFill>
                  <a:schemeClr val="tx1"/>
                </a:solidFill>
                <a:latin typeface="+mn-ea"/>
                <a:ea typeface="+mn-ea"/>
              </a:rPr>
              <a:t>　・繁忙期等を対象に</a:t>
            </a:r>
            <a:r>
              <a:rPr lang="en-US" altLang="ja-JP" sz="1400" dirty="0">
                <a:solidFill>
                  <a:schemeClr val="tx1"/>
                </a:solidFill>
                <a:latin typeface="+mn-ea"/>
                <a:ea typeface="+mn-ea"/>
              </a:rPr>
              <a:t>IR</a:t>
            </a:r>
            <a:r>
              <a:rPr lang="ja-JP" altLang="en-US" sz="1400" dirty="0">
                <a:solidFill>
                  <a:schemeClr val="tx1"/>
                </a:solidFill>
                <a:latin typeface="+mn-ea"/>
                <a:ea typeface="+mn-ea"/>
              </a:rPr>
              <a:t>工事車両の通行の抑制など、道路交通を減らす</a:t>
            </a:r>
            <a:r>
              <a:rPr lang="ja-JP" altLang="en-US" sz="1400" b="1" dirty="0">
                <a:solidFill>
                  <a:schemeClr val="tx1"/>
                </a:solidFill>
                <a:latin typeface="+mn-ea"/>
                <a:ea typeface="+mn-ea"/>
              </a:rPr>
              <a:t>追加対策を実施。</a:t>
            </a:r>
            <a:endParaRPr lang="en-US" altLang="ja-JP" sz="1400" dirty="0">
              <a:solidFill>
                <a:schemeClr val="tx1"/>
              </a:solidFill>
              <a:latin typeface="+mn-ea"/>
              <a:ea typeface="+mn-ea"/>
            </a:endParaRPr>
          </a:p>
          <a:p>
            <a:r>
              <a:rPr lang="ja-JP" altLang="en-US" sz="1400" dirty="0">
                <a:solidFill>
                  <a:schemeClr val="tx1"/>
                </a:solidFill>
                <a:latin typeface="+mn-ea"/>
                <a:ea typeface="+mn-ea"/>
              </a:rPr>
              <a:t>  ・「大阪市道路交通円滑化対策会議」を設置し、</a:t>
            </a:r>
            <a:r>
              <a:rPr lang="ja-JP" altLang="en-US" sz="1400" b="1" dirty="0">
                <a:solidFill>
                  <a:schemeClr val="tx1"/>
                </a:solidFill>
                <a:latin typeface="+mn-ea"/>
                <a:ea typeface="+mn-ea"/>
              </a:rPr>
              <a:t>来場者輸送情報センターをはじめとする関係</a:t>
            </a:r>
            <a:endParaRPr lang="en-US" altLang="ja-JP" sz="1400" b="1" dirty="0">
              <a:solidFill>
                <a:schemeClr val="tx1"/>
              </a:solidFill>
              <a:latin typeface="+mn-ea"/>
              <a:ea typeface="+mn-ea"/>
            </a:endParaRPr>
          </a:p>
          <a:p>
            <a:r>
              <a:rPr lang="ja-JP" altLang="en-US" sz="1400" b="1" dirty="0">
                <a:solidFill>
                  <a:schemeClr val="tx1"/>
                </a:solidFill>
                <a:latin typeface="+mn-ea"/>
                <a:ea typeface="+mn-ea"/>
              </a:rPr>
              <a:t>　 者間で道路交通情報を共有</a:t>
            </a:r>
            <a:r>
              <a:rPr lang="ja-JP" altLang="en-US" sz="1400" dirty="0">
                <a:solidFill>
                  <a:schemeClr val="tx1"/>
                </a:solidFill>
                <a:latin typeface="+mn-ea"/>
                <a:ea typeface="+mn-ea"/>
              </a:rPr>
              <a:t>し、緊急時に迅速な対応を実施。</a:t>
            </a:r>
            <a:endParaRPr lang="en-US" altLang="ja-JP" sz="1400" dirty="0">
              <a:solidFill>
                <a:schemeClr val="tx1"/>
              </a:solidFill>
              <a:latin typeface="+mn-ea"/>
              <a:ea typeface="+mn-ea"/>
            </a:endParaRPr>
          </a:p>
          <a:p>
            <a:r>
              <a:rPr lang="ja-JP" altLang="en-US" sz="1400" dirty="0">
                <a:solidFill>
                  <a:schemeClr val="tx1"/>
                </a:solidFill>
                <a:latin typeface="+mn-ea"/>
                <a:ea typeface="+mn-ea"/>
              </a:rPr>
              <a:t>　・結果、万博会場への</a:t>
            </a:r>
            <a:r>
              <a:rPr lang="ja-JP" altLang="en-US" sz="1400" b="1" dirty="0">
                <a:solidFill>
                  <a:schemeClr val="tx1"/>
                </a:solidFill>
                <a:latin typeface="+mn-ea"/>
                <a:ea typeface="+mn-ea"/>
              </a:rPr>
              <a:t>アクセスルート等において大きな混雑は発生せず。</a:t>
            </a:r>
          </a:p>
        </p:txBody>
      </p:sp>
      <p:sp>
        <p:nvSpPr>
          <p:cNvPr id="21" name="テキスト ボックス 20">
            <a:extLst>
              <a:ext uri="{FF2B5EF4-FFF2-40B4-BE49-F238E27FC236}">
                <a16:creationId xmlns:a16="http://schemas.microsoft.com/office/drawing/2014/main" id="{FE265E35-3C58-FC0A-8FDE-C8AD67558DF3}"/>
              </a:ext>
            </a:extLst>
          </p:cNvPr>
          <p:cNvSpPr txBox="1"/>
          <p:nvPr/>
        </p:nvSpPr>
        <p:spPr>
          <a:xfrm>
            <a:off x="3313853" y="3892842"/>
            <a:ext cx="1131077"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900" i="0" u="none" strike="noStrike" cap="none" spc="0" normalizeH="0" baseline="0" dirty="0">
                <a:ln>
                  <a:noFill/>
                </a:ln>
                <a:solidFill>
                  <a:schemeClr val="tx1"/>
                </a:solidFill>
                <a:effectLst/>
                <a:uFillTx/>
                <a:latin typeface="+mn-ea"/>
                <a:ea typeface="+mn-ea"/>
                <a:cs typeface="Calibri"/>
                <a:sym typeface="Calibri"/>
              </a:rPr>
              <a:t>【</a:t>
            </a:r>
            <a:r>
              <a:rPr kumimoji="0" lang="ja-JP" altLang="en-US" sz="900" i="0" u="none" strike="noStrike" cap="none" spc="0" normalizeH="0" baseline="0" dirty="0">
                <a:ln>
                  <a:noFill/>
                </a:ln>
                <a:solidFill>
                  <a:schemeClr val="tx1"/>
                </a:solidFill>
                <a:effectLst/>
                <a:uFillTx/>
                <a:latin typeface="+mn-ea"/>
                <a:ea typeface="+mn-ea"/>
                <a:cs typeface="Calibri"/>
                <a:sym typeface="Calibri"/>
              </a:rPr>
              <a:t>万博会場周辺以外</a:t>
            </a:r>
            <a:r>
              <a:rPr kumimoji="0" lang="en-US" altLang="ja-JP" sz="900" i="0" u="none" strike="noStrike" cap="none" spc="0" normalizeH="0" baseline="0" dirty="0">
                <a:ln>
                  <a:noFill/>
                </a:ln>
                <a:solidFill>
                  <a:schemeClr val="tx1"/>
                </a:solidFill>
                <a:effectLst/>
                <a:uFillTx/>
                <a:latin typeface="+mn-ea"/>
                <a:ea typeface="+mn-ea"/>
                <a:cs typeface="Calibri"/>
                <a:sym typeface="Calibri"/>
              </a:rPr>
              <a:t>】</a:t>
            </a:r>
            <a:endParaRPr kumimoji="0" lang="ja-JP" altLang="en-US" sz="900" i="0" u="none" strike="noStrike" cap="none" spc="0" normalizeH="0" baseline="0" dirty="0">
              <a:ln>
                <a:noFill/>
              </a:ln>
              <a:solidFill>
                <a:schemeClr val="tx1"/>
              </a:solidFill>
              <a:effectLst/>
              <a:uFillTx/>
              <a:latin typeface="+mn-ea"/>
              <a:ea typeface="+mn-ea"/>
              <a:cs typeface="Calibri"/>
              <a:sym typeface="Calibri"/>
            </a:endParaRPr>
          </a:p>
        </p:txBody>
      </p:sp>
      <p:sp>
        <p:nvSpPr>
          <p:cNvPr id="22" name="テキスト ボックス 21">
            <a:extLst>
              <a:ext uri="{FF2B5EF4-FFF2-40B4-BE49-F238E27FC236}">
                <a16:creationId xmlns:a16="http://schemas.microsoft.com/office/drawing/2014/main" id="{C635EA1F-C6F4-BAA4-F85E-081748B21A94}"/>
              </a:ext>
            </a:extLst>
          </p:cNvPr>
          <p:cNvSpPr txBox="1"/>
          <p:nvPr/>
        </p:nvSpPr>
        <p:spPr>
          <a:xfrm>
            <a:off x="279299" y="3887339"/>
            <a:ext cx="900244"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900" i="0" u="none" strike="noStrike" cap="none" spc="0" normalizeH="0" baseline="0" dirty="0">
                <a:ln>
                  <a:noFill/>
                </a:ln>
                <a:solidFill>
                  <a:schemeClr val="tx1"/>
                </a:solidFill>
                <a:effectLst/>
                <a:uFillTx/>
                <a:latin typeface="+mn-ea"/>
                <a:ea typeface="+mn-ea"/>
                <a:cs typeface="Calibri"/>
                <a:sym typeface="Calibri"/>
              </a:rPr>
              <a:t>【</a:t>
            </a:r>
            <a:r>
              <a:rPr kumimoji="0" lang="ja-JP" altLang="en-US" sz="900" i="0" u="none" strike="noStrike" cap="none" spc="0" normalizeH="0" baseline="0" dirty="0">
                <a:ln>
                  <a:noFill/>
                </a:ln>
                <a:solidFill>
                  <a:schemeClr val="tx1"/>
                </a:solidFill>
                <a:effectLst/>
                <a:uFillTx/>
                <a:latin typeface="+mn-ea"/>
                <a:ea typeface="+mn-ea"/>
                <a:cs typeface="Calibri"/>
                <a:sym typeface="Calibri"/>
              </a:rPr>
              <a:t>万博会場周辺</a:t>
            </a:r>
            <a:r>
              <a:rPr kumimoji="0" lang="en-US" altLang="ja-JP" sz="900" i="0" u="none" strike="noStrike" cap="none" spc="0" normalizeH="0" baseline="0" dirty="0">
                <a:ln>
                  <a:noFill/>
                </a:ln>
                <a:solidFill>
                  <a:schemeClr val="tx1"/>
                </a:solidFill>
                <a:effectLst/>
                <a:uFillTx/>
                <a:latin typeface="+mn-ea"/>
                <a:ea typeface="+mn-ea"/>
                <a:cs typeface="Calibri"/>
                <a:sym typeface="Calibri"/>
              </a:rPr>
              <a:t>】</a:t>
            </a:r>
            <a:endParaRPr kumimoji="0" lang="ja-JP" altLang="en-US" sz="900" i="0" u="none" strike="noStrike" cap="none" spc="0" normalizeH="0" baseline="0" dirty="0">
              <a:ln>
                <a:noFill/>
              </a:ln>
              <a:solidFill>
                <a:schemeClr val="tx1"/>
              </a:solidFill>
              <a:effectLst/>
              <a:uFillTx/>
              <a:latin typeface="+mn-ea"/>
              <a:ea typeface="+mn-ea"/>
              <a:cs typeface="Calibri"/>
              <a:sym typeface="Calibri"/>
            </a:endParaRPr>
          </a:p>
        </p:txBody>
      </p:sp>
      <p:sp>
        <p:nvSpPr>
          <p:cNvPr id="25" name="正方形/長方形 24">
            <a:extLst>
              <a:ext uri="{FF2B5EF4-FFF2-40B4-BE49-F238E27FC236}">
                <a16:creationId xmlns:a16="http://schemas.microsoft.com/office/drawing/2014/main" id="{1297234C-7D63-6DB5-B2F6-F18CBB78E490}"/>
              </a:ext>
            </a:extLst>
          </p:cNvPr>
          <p:cNvSpPr/>
          <p:nvPr/>
        </p:nvSpPr>
        <p:spPr>
          <a:xfrm>
            <a:off x="7308344" y="2679161"/>
            <a:ext cx="4605928" cy="415080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23" name="図 22">
            <a:extLst>
              <a:ext uri="{FF2B5EF4-FFF2-40B4-BE49-F238E27FC236}">
                <a16:creationId xmlns:a16="http://schemas.microsoft.com/office/drawing/2014/main" id="{FF87F45F-E61F-6529-A0A8-2F46970A5AEB}"/>
              </a:ext>
            </a:extLst>
          </p:cNvPr>
          <p:cNvPicPr>
            <a:picLocks noChangeAspect="1"/>
          </p:cNvPicPr>
          <p:nvPr/>
        </p:nvPicPr>
        <p:blipFill>
          <a:blip r:embed="rId2" cstate="screen">
            <a:extLst>
              <a:ext uri="{28A0092B-C50C-407E-A947-70E740481C1C}">
                <a14:useLocalDpi xmlns:a14="http://schemas.microsoft.com/office/drawing/2010/main"/>
              </a:ext>
            </a:extLst>
          </a:blip>
          <a:srcRect r="3269"/>
          <a:stretch/>
        </p:blipFill>
        <p:spPr>
          <a:xfrm>
            <a:off x="3293936" y="4102782"/>
            <a:ext cx="2190171" cy="1805808"/>
          </a:xfrm>
          <a:prstGeom prst="rect">
            <a:avLst/>
          </a:prstGeom>
        </p:spPr>
      </p:pic>
      <p:pic>
        <p:nvPicPr>
          <p:cNvPr id="24" name="図 23">
            <a:extLst>
              <a:ext uri="{FF2B5EF4-FFF2-40B4-BE49-F238E27FC236}">
                <a16:creationId xmlns:a16="http://schemas.microsoft.com/office/drawing/2014/main" id="{BFEF9694-65DF-4FEB-B60E-42F353DB86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344" y="4093417"/>
            <a:ext cx="3063799" cy="2579011"/>
          </a:xfrm>
          <a:prstGeom prst="rect">
            <a:avLst/>
          </a:prstGeom>
        </p:spPr>
      </p:pic>
      <p:sp>
        <p:nvSpPr>
          <p:cNvPr id="26" name="正方形/長方形 25">
            <a:extLst>
              <a:ext uri="{FF2B5EF4-FFF2-40B4-BE49-F238E27FC236}">
                <a16:creationId xmlns:a16="http://schemas.microsoft.com/office/drawing/2014/main" id="{28D3BB26-A83E-5142-5F81-F11E48E0B639}"/>
              </a:ext>
            </a:extLst>
          </p:cNvPr>
          <p:cNvSpPr/>
          <p:nvPr/>
        </p:nvSpPr>
        <p:spPr>
          <a:xfrm>
            <a:off x="7227436" y="2701120"/>
            <a:ext cx="176548" cy="41112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7" name="正方形/長方形 26">
            <a:extLst>
              <a:ext uri="{FF2B5EF4-FFF2-40B4-BE49-F238E27FC236}">
                <a16:creationId xmlns:a16="http://schemas.microsoft.com/office/drawing/2014/main" id="{317CF9D3-9791-A4CF-44B5-999BC7F5CF58}"/>
              </a:ext>
            </a:extLst>
          </p:cNvPr>
          <p:cNvSpPr/>
          <p:nvPr/>
        </p:nvSpPr>
        <p:spPr>
          <a:xfrm>
            <a:off x="5652624" y="3558553"/>
            <a:ext cx="6186887" cy="268076"/>
          </a:xfrm>
          <a:prstGeom prst="rect">
            <a:avLst/>
          </a:prstGeom>
          <a:solidFill>
            <a:srgbClr val="FFFFFF"/>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ja-JP" altLang="en-US" sz="1100" dirty="0">
                <a:latin typeface="+mn-ea"/>
                <a:ea typeface="+mn-ea"/>
              </a:rPr>
              <a:t>交通規制</a:t>
            </a:r>
            <a:endParaRPr kumimoji="0" lang="ja-JP" altLang="en-US" sz="1100" b="0" i="0" u="none" strike="noStrike" cap="none" spc="0" normalizeH="0" baseline="0" dirty="0">
              <a:ln>
                <a:noFill/>
              </a:ln>
              <a:solidFill>
                <a:srgbClr val="000000"/>
              </a:solidFill>
              <a:effectLst/>
              <a:uFillTx/>
              <a:latin typeface="+mn-ea"/>
              <a:ea typeface="+mn-ea"/>
              <a:cs typeface="Calibri"/>
              <a:sym typeface="Calibri"/>
            </a:endParaRPr>
          </a:p>
        </p:txBody>
      </p:sp>
      <p:pic>
        <p:nvPicPr>
          <p:cNvPr id="28" name="図 27">
            <a:extLst>
              <a:ext uri="{FF2B5EF4-FFF2-40B4-BE49-F238E27FC236}">
                <a16:creationId xmlns:a16="http://schemas.microsoft.com/office/drawing/2014/main" id="{5637FAC2-94C5-83A3-F19E-2BAEFECBA6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72008" y="5314456"/>
            <a:ext cx="1669705" cy="1261478"/>
          </a:xfrm>
          <a:prstGeom prst="rect">
            <a:avLst/>
          </a:prstGeom>
        </p:spPr>
      </p:pic>
      <p:pic>
        <p:nvPicPr>
          <p:cNvPr id="29" name="図 28">
            <a:extLst>
              <a:ext uri="{FF2B5EF4-FFF2-40B4-BE49-F238E27FC236}">
                <a16:creationId xmlns:a16="http://schemas.microsoft.com/office/drawing/2014/main" id="{3A2138B8-1FFA-7F11-2C44-1E3A64E509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69771" y="3942188"/>
            <a:ext cx="1681970" cy="1261477"/>
          </a:xfrm>
          <a:prstGeom prst="rect">
            <a:avLst/>
          </a:prstGeom>
        </p:spPr>
      </p:pic>
      <p:sp>
        <p:nvSpPr>
          <p:cNvPr id="30" name="正方形/長方形 29">
            <a:extLst>
              <a:ext uri="{FF2B5EF4-FFF2-40B4-BE49-F238E27FC236}">
                <a16:creationId xmlns:a16="http://schemas.microsoft.com/office/drawing/2014/main" id="{735B9B53-3320-2605-C951-321DCBB085D1}"/>
              </a:ext>
            </a:extLst>
          </p:cNvPr>
          <p:cNvSpPr/>
          <p:nvPr/>
        </p:nvSpPr>
        <p:spPr>
          <a:xfrm>
            <a:off x="244266" y="3563113"/>
            <a:ext cx="5333187" cy="261608"/>
          </a:xfrm>
          <a:prstGeom prst="rect">
            <a:avLst/>
          </a:prstGeom>
          <a:solidFill>
            <a:srgbClr val="FFFFFF"/>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ja-JP" altLang="en-US" sz="1100" b="0" i="0" u="none" strike="noStrike" cap="none" spc="0" normalizeH="0" baseline="0" dirty="0">
                <a:ln>
                  <a:noFill/>
                </a:ln>
                <a:solidFill>
                  <a:srgbClr val="000000"/>
                </a:solidFill>
                <a:effectLst/>
                <a:uFillTx/>
                <a:latin typeface="+mn-ea"/>
                <a:ea typeface="+mn-ea"/>
                <a:cs typeface="Calibri"/>
                <a:sym typeface="Calibri"/>
              </a:rPr>
              <a:t>交通モニタリング</a:t>
            </a:r>
          </a:p>
        </p:txBody>
      </p:sp>
      <p:pic>
        <p:nvPicPr>
          <p:cNvPr id="31" name="図 30">
            <a:extLst>
              <a:ext uri="{FF2B5EF4-FFF2-40B4-BE49-F238E27FC236}">
                <a16:creationId xmlns:a16="http://schemas.microsoft.com/office/drawing/2014/main" id="{22E699D3-9193-AE8F-2376-092C10BE17C5}"/>
              </a:ext>
            </a:extLst>
          </p:cNvPr>
          <p:cNvPicPr/>
          <p:nvPr/>
        </p:nvPicPr>
        <p:blipFill>
          <a:blip r:embed="rId6"/>
          <a:stretch>
            <a:fillRect/>
          </a:stretch>
        </p:blipFill>
        <p:spPr>
          <a:xfrm>
            <a:off x="5727275" y="3892370"/>
            <a:ext cx="4402959" cy="2727547"/>
          </a:xfrm>
          <a:prstGeom prst="rect">
            <a:avLst/>
          </a:prstGeom>
        </p:spPr>
      </p:pic>
      <p:pic>
        <p:nvPicPr>
          <p:cNvPr id="32" name="図 31">
            <a:extLst>
              <a:ext uri="{FF2B5EF4-FFF2-40B4-BE49-F238E27FC236}">
                <a16:creationId xmlns:a16="http://schemas.microsoft.com/office/drawing/2014/main" id="{7E026C0A-50B9-EDFD-B2CF-54F314F9760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44891" y="5945365"/>
            <a:ext cx="1196480" cy="800313"/>
          </a:xfrm>
          <a:prstGeom prst="rect">
            <a:avLst/>
          </a:prstGeom>
        </p:spPr>
      </p:pic>
      <p:sp>
        <p:nvSpPr>
          <p:cNvPr id="33" name="テキスト ボックス 32">
            <a:extLst>
              <a:ext uri="{FF2B5EF4-FFF2-40B4-BE49-F238E27FC236}">
                <a16:creationId xmlns:a16="http://schemas.microsoft.com/office/drawing/2014/main" id="{0EB8F5D3-C9E5-CE5D-53F1-45C1CC4A7C23}"/>
              </a:ext>
            </a:extLst>
          </p:cNvPr>
          <p:cNvSpPr txBox="1"/>
          <p:nvPr/>
        </p:nvSpPr>
        <p:spPr>
          <a:xfrm>
            <a:off x="0" y="5773"/>
            <a:ext cx="12295163" cy="523220"/>
          </a:xfrm>
          <a:prstGeom prst="rect">
            <a:avLst/>
          </a:prstGeom>
          <a:solidFill>
            <a:schemeClr val="accent5">
              <a:lumMod val="50000"/>
            </a:schemeClr>
          </a:solidFill>
        </p:spPr>
        <p:txBody>
          <a:bodyPr wrap="square" rtlCol="0">
            <a:spAutoFit/>
          </a:bodyPr>
          <a:lstStyle/>
          <a:p>
            <a:r>
              <a:rPr kumimoji="1" lang="ja-JP" altLang="en-US" sz="2800" b="1" dirty="0">
                <a:solidFill>
                  <a:schemeClr val="bg1"/>
                </a:solidFill>
                <a:latin typeface="Meiryo UI" panose="020B0604030504040204" pitchFamily="50" charset="-128"/>
                <a:ea typeface="Meiryo UI" panose="020B0604030504040204" pitchFamily="50" charset="-128"/>
              </a:rPr>
              <a:t> 交通対策部会</a:t>
            </a:r>
          </a:p>
        </p:txBody>
      </p:sp>
      <p:sp>
        <p:nvSpPr>
          <p:cNvPr id="17" name="テキスト ボックス 16">
            <a:extLst>
              <a:ext uri="{FF2B5EF4-FFF2-40B4-BE49-F238E27FC236}">
                <a16:creationId xmlns:a16="http://schemas.microsoft.com/office/drawing/2014/main" id="{A57C17D8-7D78-87DE-889D-90D50A1F44B4}"/>
              </a:ext>
            </a:extLst>
          </p:cNvPr>
          <p:cNvSpPr txBox="1"/>
          <p:nvPr/>
        </p:nvSpPr>
        <p:spPr>
          <a:xfrm>
            <a:off x="2851004" y="-40309"/>
            <a:ext cx="7786951" cy="646331"/>
          </a:xfrm>
          <a:prstGeom prst="rect">
            <a:avLst/>
          </a:prstGeom>
          <a:noFill/>
        </p:spPr>
        <p:txBody>
          <a:bodyPr wrap="square" rtlCol="0">
            <a:spAutoFit/>
          </a:bodyPr>
          <a:lstStyle/>
          <a:p>
            <a:r>
              <a:rPr kumimoji="1" lang="ja-JP" altLang="en-US" sz="1200" dirty="0">
                <a:solidFill>
                  <a:schemeClr val="bg1"/>
                </a:solidFill>
                <a:latin typeface="Meiryo UI" panose="020B0604030504040204" pitchFamily="50" charset="-128"/>
                <a:ea typeface="Meiryo UI" panose="020B0604030504040204" pitchFamily="50" charset="-128"/>
              </a:rPr>
              <a:t>　部会長：大阪府都市整備部長　副部会長：大阪市計画調整局長</a:t>
            </a:r>
            <a:endParaRPr kumimoji="1" lang="en-US" altLang="ja-JP" sz="1200" dirty="0">
              <a:solidFill>
                <a:schemeClr val="bg1"/>
              </a:solidFill>
              <a:latin typeface="Meiryo UI" panose="020B0604030504040204" pitchFamily="50" charset="-128"/>
              <a:ea typeface="Meiryo UI" panose="020B0604030504040204" pitchFamily="50" charset="-128"/>
            </a:endParaRPr>
          </a:p>
          <a:p>
            <a:r>
              <a:rPr kumimoji="1" lang="ja-JP" altLang="en-US" sz="1200" dirty="0">
                <a:solidFill>
                  <a:schemeClr val="bg1"/>
                </a:solidFill>
                <a:latin typeface="Meiryo UI" panose="020B0604030504040204" pitchFamily="50" charset="-128"/>
                <a:ea typeface="Meiryo UI" panose="020B0604030504040204" pitchFamily="50" charset="-128"/>
              </a:rPr>
              <a:t>　府：都市整備部、スマートシティ戦略部、警察本部／市：計画調整局、都市交通局、建設局</a:t>
            </a:r>
            <a:endParaRPr kumimoji="1" lang="en-US" altLang="ja-JP" sz="1200" dirty="0">
              <a:solidFill>
                <a:schemeClr val="bg1"/>
              </a:solidFill>
              <a:latin typeface="Meiryo UI" panose="020B0604030504040204" pitchFamily="50" charset="-128"/>
              <a:ea typeface="Meiryo UI" panose="020B0604030504040204" pitchFamily="50" charset="-128"/>
            </a:endParaRPr>
          </a:p>
          <a:p>
            <a:r>
              <a:rPr kumimoji="1" lang="ja-JP" altLang="en-US" sz="1200" dirty="0">
                <a:solidFill>
                  <a:schemeClr val="bg1"/>
                </a:solidFill>
                <a:latin typeface="Meiryo UI" panose="020B0604030504040204" pitchFamily="50" charset="-128"/>
                <a:ea typeface="Meiryo UI" panose="020B0604030504040204" pitchFamily="50" charset="-128"/>
              </a:rPr>
              <a:t>　府市：万博推進局、大阪都市計画局、大阪港湾局</a:t>
            </a:r>
            <a:endParaRPr kumimoji="1" lang="en-US" altLang="ja-JP" sz="1200" dirty="0">
              <a:solidFill>
                <a:schemeClr val="bg1"/>
              </a:solidFill>
              <a:latin typeface="Meiryo UI" panose="020B0604030504040204" pitchFamily="50" charset="-128"/>
              <a:ea typeface="Meiryo UI" panose="020B0604030504040204" pitchFamily="50" charset="-128"/>
            </a:endParaRPr>
          </a:p>
        </p:txBody>
      </p:sp>
      <p:sp>
        <p:nvSpPr>
          <p:cNvPr id="18" name="大かっこ 17">
            <a:extLst>
              <a:ext uri="{FF2B5EF4-FFF2-40B4-BE49-F238E27FC236}">
                <a16:creationId xmlns:a16="http://schemas.microsoft.com/office/drawing/2014/main" id="{1C2323D6-0D9D-AD14-F1F9-39174A9C02F1}"/>
              </a:ext>
            </a:extLst>
          </p:cNvPr>
          <p:cNvSpPr/>
          <p:nvPr/>
        </p:nvSpPr>
        <p:spPr>
          <a:xfrm>
            <a:off x="2861266" y="14017"/>
            <a:ext cx="8125602" cy="510003"/>
          </a:xfrm>
          <a:prstGeom prst="bracketPair">
            <a:avLst>
              <a:gd name="adj" fmla="val 13574"/>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34" name="テキスト ボックス 33">
            <a:extLst>
              <a:ext uri="{FF2B5EF4-FFF2-40B4-BE49-F238E27FC236}">
                <a16:creationId xmlns:a16="http://schemas.microsoft.com/office/drawing/2014/main" id="{3CD77FD4-1ED3-D70D-6984-B66EB78B4D88}"/>
              </a:ext>
            </a:extLst>
          </p:cNvPr>
          <p:cNvSpPr txBox="1"/>
          <p:nvPr/>
        </p:nvSpPr>
        <p:spPr>
          <a:xfrm>
            <a:off x="186312" y="2657044"/>
            <a:ext cx="7078410"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400" dirty="0">
                <a:solidFill>
                  <a:schemeClr val="tx1"/>
                </a:solidFill>
                <a:latin typeface="+mn-ea"/>
                <a:ea typeface="+mn-ea"/>
              </a:rPr>
              <a:t>▶</a:t>
            </a:r>
            <a:r>
              <a:rPr lang="ja-JP" altLang="en-US" sz="1400" b="1" dirty="0">
                <a:solidFill>
                  <a:schemeClr val="tx1"/>
                </a:solidFill>
                <a:latin typeface="+mn-ea"/>
                <a:ea typeface="+mn-ea"/>
              </a:rPr>
              <a:t>会場周辺道路の交通規制の実施</a:t>
            </a:r>
            <a:endParaRPr lang="en-US" altLang="ja-JP" sz="1400" b="1" dirty="0">
              <a:solidFill>
                <a:schemeClr val="tx1"/>
              </a:solidFill>
              <a:latin typeface="+mn-ea"/>
              <a:ea typeface="+mn-ea"/>
            </a:endParaRPr>
          </a:p>
          <a:p>
            <a:pPr algn="l"/>
            <a:r>
              <a:rPr lang="ja-JP" altLang="en-US" sz="1400" dirty="0">
                <a:solidFill>
                  <a:schemeClr val="tx1"/>
                </a:solidFill>
                <a:latin typeface="+mn-ea"/>
                <a:ea typeface="+mn-ea"/>
              </a:rPr>
              <a:t>  ・舞洲、夢洲において、一般交通への影響を最小限に抑え、来場者輸送の円滑化に向けた交通</a:t>
            </a:r>
            <a:endParaRPr lang="en-US" altLang="ja-JP" sz="1400" dirty="0">
              <a:solidFill>
                <a:schemeClr val="tx1"/>
              </a:solidFill>
              <a:latin typeface="+mn-ea"/>
              <a:ea typeface="+mn-ea"/>
            </a:endParaRPr>
          </a:p>
          <a:p>
            <a:pPr algn="l"/>
            <a:r>
              <a:rPr lang="ja-JP" altLang="en-US" sz="1400" dirty="0">
                <a:solidFill>
                  <a:schemeClr val="tx1"/>
                </a:solidFill>
                <a:latin typeface="+mn-ea"/>
                <a:ea typeface="+mn-ea"/>
              </a:rPr>
              <a:t>　 規制を実施した。</a:t>
            </a:r>
            <a:endParaRPr lang="en-US" altLang="ja-JP" sz="1400" dirty="0">
              <a:solidFill>
                <a:schemeClr val="tx1"/>
              </a:solidFill>
              <a:latin typeface="+mn-ea"/>
              <a:ea typeface="+mn-ea"/>
            </a:endParaRPr>
          </a:p>
        </p:txBody>
      </p:sp>
      <p:sp>
        <p:nvSpPr>
          <p:cNvPr id="2" name="テキスト ボックス 1">
            <a:extLst>
              <a:ext uri="{FF2B5EF4-FFF2-40B4-BE49-F238E27FC236}">
                <a16:creationId xmlns:a16="http://schemas.microsoft.com/office/drawing/2014/main" id="{238B21E8-A4F8-8843-88E8-6F7BAA51F1A6}"/>
              </a:ext>
            </a:extLst>
          </p:cNvPr>
          <p:cNvSpPr txBox="1"/>
          <p:nvPr/>
        </p:nvSpPr>
        <p:spPr>
          <a:xfrm>
            <a:off x="7534428" y="1367536"/>
            <a:ext cx="4276129" cy="73866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400" dirty="0">
                <a:solidFill>
                  <a:schemeClr val="tx1"/>
                </a:solidFill>
                <a:latin typeface="+mj-ea"/>
                <a:ea typeface="+mj-ea"/>
              </a:rPr>
              <a:t>・万博開催を契機として実施した道路交通のモニタリング・分析・予測等について、</a:t>
            </a:r>
            <a:r>
              <a:rPr lang="ja-JP" altLang="en-US" sz="1400" b="1" dirty="0">
                <a:solidFill>
                  <a:schemeClr val="tx1"/>
                </a:solidFill>
                <a:latin typeface="+mj-ea"/>
                <a:ea typeface="+mj-ea"/>
              </a:rPr>
              <a:t>必要に応じて、得られたノウハウを今後の道路管理等に活かしていく。</a:t>
            </a:r>
            <a:endParaRPr lang="en-US" altLang="ja-JP" sz="1400" b="1" dirty="0">
              <a:solidFill>
                <a:schemeClr val="tx1"/>
              </a:solidFill>
              <a:latin typeface="+mj-ea"/>
              <a:ea typeface="+mj-ea"/>
            </a:endParaRPr>
          </a:p>
        </p:txBody>
      </p:sp>
      <p:grpSp>
        <p:nvGrpSpPr>
          <p:cNvPr id="3" name="グループ化 2">
            <a:extLst>
              <a:ext uri="{FF2B5EF4-FFF2-40B4-BE49-F238E27FC236}">
                <a16:creationId xmlns:a16="http://schemas.microsoft.com/office/drawing/2014/main" id="{A36251F7-9B4F-47B5-87C5-1A4F0A4E2925}"/>
              </a:ext>
            </a:extLst>
          </p:cNvPr>
          <p:cNvGrpSpPr/>
          <p:nvPr/>
        </p:nvGrpSpPr>
        <p:grpSpPr>
          <a:xfrm>
            <a:off x="4408656" y="5965051"/>
            <a:ext cx="1262633" cy="816737"/>
            <a:chOff x="3452341" y="1413149"/>
            <a:chExt cx="3330399" cy="2154274"/>
          </a:xfrm>
        </p:grpSpPr>
        <p:pic>
          <p:nvPicPr>
            <p:cNvPr id="14" name="図 13">
              <a:extLst>
                <a:ext uri="{FF2B5EF4-FFF2-40B4-BE49-F238E27FC236}">
                  <a16:creationId xmlns:a16="http://schemas.microsoft.com/office/drawing/2014/main" id="{4C7AA371-E6C6-615C-71F2-36E9A6436E1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600013" y="1413149"/>
              <a:ext cx="2962147" cy="1797595"/>
            </a:xfrm>
            <a:prstGeom prst="rect">
              <a:avLst/>
            </a:prstGeom>
          </p:spPr>
        </p:pic>
        <p:sp>
          <p:nvSpPr>
            <p:cNvPr id="16" name="テキスト ボックス 15">
              <a:extLst>
                <a:ext uri="{FF2B5EF4-FFF2-40B4-BE49-F238E27FC236}">
                  <a16:creationId xmlns:a16="http://schemas.microsoft.com/office/drawing/2014/main" id="{FEE97F10-3076-E7AB-A57E-0F4BC8AAB2B9}"/>
                </a:ext>
              </a:extLst>
            </p:cNvPr>
            <p:cNvSpPr txBox="1"/>
            <p:nvPr/>
          </p:nvSpPr>
          <p:spPr>
            <a:xfrm>
              <a:off x="3452341" y="3161519"/>
              <a:ext cx="3330399" cy="405904"/>
            </a:xfrm>
            <a:prstGeom prst="rect">
              <a:avLst/>
            </a:prstGeom>
            <a:noFill/>
          </p:spPr>
          <p:txBody>
            <a:bodyPr wrap="square" rtlCol="0">
              <a:spAutoFit/>
            </a:bodyPr>
            <a:lstStyle/>
            <a:p>
              <a:pPr algn="ctr"/>
              <a:r>
                <a:rPr kumimoji="1" lang="ja-JP" altLang="en-US" sz="400" dirty="0">
                  <a:latin typeface="Meiryo UI" panose="020B0604030504040204" pitchFamily="50" charset="-128"/>
                  <a:ea typeface="Meiryo UI" panose="020B0604030504040204" pitchFamily="50" charset="-128"/>
                </a:rPr>
                <a:t>・ライブカメラ映像（夢洲北高架橋の通行状況）</a:t>
              </a:r>
            </a:p>
          </p:txBody>
        </p:sp>
      </p:grpSp>
      <p:sp>
        <p:nvSpPr>
          <p:cNvPr id="20" name="テキスト ボックス 19">
            <a:extLst>
              <a:ext uri="{FF2B5EF4-FFF2-40B4-BE49-F238E27FC236}">
                <a16:creationId xmlns:a16="http://schemas.microsoft.com/office/drawing/2014/main" id="{1D3EBCCD-B75B-65F0-DE97-37808D4EC968}"/>
              </a:ext>
            </a:extLst>
          </p:cNvPr>
          <p:cNvSpPr txBox="1"/>
          <p:nvPr/>
        </p:nvSpPr>
        <p:spPr>
          <a:xfrm>
            <a:off x="11826866" y="6475106"/>
            <a:ext cx="40331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lang="en-US" altLang="ja-JP" b="1" dirty="0">
                <a:latin typeface="+mn-ea"/>
                <a:ea typeface="+mn-ea"/>
              </a:rPr>
              <a:t>12</a:t>
            </a:r>
            <a:endParaRPr kumimoji="0" lang="ja-JP" altLang="en-US" sz="18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243912283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243FAEF-0CA1-F737-0F86-909F56F9534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8090197-D914-E55D-EAD6-865A101E6C0D}"/>
              </a:ext>
            </a:extLst>
          </p:cNvPr>
          <p:cNvSpPr/>
          <p:nvPr/>
        </p:nvSpPr>
        <p:spPr>
          <a:xfrm>
            <a:off x="225083" y="0"/>
            <a:ext cx="11774659" cy="1111348"/>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 name="正方形/長方形 4">
            <a:extLst>
              <a:ext uri="{FF2B5EF4-FFF2-40B4-BE49-F238E27FC236}">
                <a16:creationId xmlns:a16="http://schemas.microsoft.com/office/drawing/2014/main" id="{8C5AF783-1036-C00B-2F37-6D34151F96D5}"/>
              </a:ext>
            </a:extLst>
          </p:cNvPr>
          <p:cNvSpPr/>
          <p:nvPr/>
        </p:nvSpPr>
        <p:spPr>
          <a:xfrm>
            <a:off x="0" y="5746652"/>
            <a:ext cx="11774659" cy="1111348"/>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0" name="正方形/長方形 19">
            <a:extLst>
              <a:ext uri="{FF2B5EF4-FFF2-40B4-BE49-F238E27FC236}">
                <a16:creationId xmlns:a16="http://schemas.microsoft.com/office/drawing/2014/main" id="{501C7AE3-64A5-4878-A1B3-CCB2FF6A608D}"/>
              </a:ext>
            </a:extLst>
          </p:cNvPr>
          <p:cNvSpPr/>
          <p:nvPr/>
        </p:nvSpPr>
        <p:spPr>
          <a:xfrm>
            <a:off x="10500670" y="862425"/>
            <a:ext cx="1453139"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6" name="正方形/長方形 25">
            <a:extLst>
              <a:ext uri="{FF2B5EF4-FFF2-40B4-BE49-F238E27FC236}">
                <a16:creationId xmlns:a16="http://schemas.microsoft.com/office/drawing/2014/main" id="{478AF8F9-4F97-47D6-8626-32BA66D75F0A}"/>
              </a:ext>
            </a:extLst>
          </p:cNvPr>
          <p:cNvSpPr/>
          <p:nvPr/>
        </p:nvSpPr>
        <p:spPr>
          <a:xfrm>
            <a:off x="177796" y="727985"/>
            <a:ext cx="7318053" cy="608400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1" name="矢印: 五方向 10">
            <a:extLst>
              <a:ext uri="{FF2B5EF4-FFF2-40B4-BE49-F238E27FC236}">
                <a16:creationId xmlns:a16="http://schemas.microsoft.com/office/drawing/2014/main" id="{49F51230-189D-4205-9006-363D6CBB255F}"/>
              </a:ext>
            </a:extLst>
          </p:cNvPr>
          <p:cNvSpPr/>
          <p:nvPr/>
        </p:nvSpPr>
        <p:spPr>
          <a:xfrm>
            <a:off x="192258" y="84603"/>
            <a:ext cx="7305105"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24" name="矢印: 五方向 23">
            <a:extLst>
              <a:ext uri="{FF2B5EF4-FFF2-40B4-BE49-F238E27FC236}">
                <a16:creationId xmlns:a16="http://schemas.microsoft.com/office/drawing/2014/main" id="{F14682EA-A64D-4529-9376-3BB4AB408C88}"/>
              </a:ext>
            </a:extLst>
          </p:cNvPr>
          <p:cNvSpPr/>
          <p:nvPr/>
        </p:nvSpPr>
        <p:spPr>
          <a:xfrm>
            <a:off x="7567300" y="84602"/>
            <a:ext cx="4250911" cy="338552"/>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今後</a:t>
            </a:r>
            <a:r>
              <a:rPr kumimoji="0" lang="ja-JP" altLang="en-US" sz="1600" b="1" i="0" u="none" strike="noStrike" cap="none" spc="0" normalizeH="0" baseline="0" dirty="0">
                <a:ln>
                  <a:noFill/>
                </a:ln>
                <a:solidFill>
                  <a:schemeClr val="bg1"/>
                </a:solidFill>
                <a:effectLst/>
                <a:uFillTx/>
                <a:latin typeface="+mj-ea"/>
                <a:ea typeface="+mj-ea"/>
                <a:cs typeface="Calibri"/>
                <a:sym typeface="Calibri"/>
              </a:rPr>
              <a:t>の予定（検討中のものも含む）</a:t>
            </a:r>
          </a:p>
        </p:txBody>
      </p:sp>
      <p:sp>
        <p:nvSpPr>
          <p:cNvPr id="12" name="テキスト ボックス 11">
            <a:extLst>
              <a:ext uri="{FF2B5EF4-FFF2-40B4-BE49-F238E27FC236}">
                <a16:creationId xmlns:a16="http://schemas.microsoft.com/office/drawing/2014/main" id="{303531E6-C1A4-425E-9377-07A85E52F78F}"/>
              </a:ext>
            </a:extLst>
          </p:cNvPr>
          <p:cNvSpPr txBox="1"/>
          <p:nvPr/>
        </p:nvSpPr>
        <p:spPr>
          <a:xfrm>
            <a:off x="122321" y="390947"/>
            <a:ext cx="283667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（１）交通の円滑化にかかる取組</a:t>
            </a:r>
            <a:r>
              <a:rPr lang="ja-JP" altLang="en-US" sz="1400" b="1" dirty="0">
                <a:solidFill>
                  <a:schemeClr val="tx1"/>
                </a:solidFill>
                <a:latin typeface="+mn-ea"/>
                <a:ea typeface="+mn-ea"/>
              </a:rPr>
              <a:t>②</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sp>
        <p:nvSpPr>
          <p:cNvPr id="27" name="正方形/長方形 26">
            <a:extLst>
              <a:ext uri="{FF2B5EF4-FFF2-40B4-BE49-F238E27FC236}">
                <a16:creationId xmlns:a16="http://schemas.microsoft.com/office/drawing/2014/main" id="{DC5C27CA-89A3-4857-90AA-E8708EA790D8}"/>
              </a:ext>
            </a:extLst>
          </p:cNvPr>
          <p:cNvSpPr/>
          <p:nvPr/>
        </p:nvSpPr>
        <p:spPr>
          <a:xfrm>
            <a:off x="7575976" y="726761"/>
            <a:ext cx="4398484" cy="2232000"/>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9" name="テキスト ボックス 28">
            <a:extLst>
              <a:ext uri="{FF2B5EF4-FFF2-40B4-BE49-F238E27FC236}">
                <a16:creationId xmlns:a16="http://schemas.microsoft.com/office/drawing/2014/main" id="{61CB5295-B098-4D46-95E7-A82E532C260B}"/>
              </a:ext>
            </a:extLst>
          </p:cNvPr>
          <p:cNvSpPr txBox="1"/>
          <p:nvPr/>
        </p:nvSpPr>
        <p:spPr>
          <a:xfrm>
            <a:off x="217540" y="724716"/>
            <a:ext cx="7337013"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400" b="1" dirty="0">
                <a:latin typeface="+mn-ea"/>
                <a:ea typeface="+mn-ea"/>
              </a:rPr>
              <a:t>▶府市等が実施する規制を伴う道路工事にかかる調整や占用事業者が実施する工事抑制への</a:t>
            </a:r>
            <a:endParaRPr lang="en-US" altLang="ja-JP" sz="1400" b="1" dirty="0">
              <a:latin typeface="+mn-ea"/>
              <a:ea typeface="+mn-ea"/>
            </a:endParaRPr>
          </a:p>
          <a:p>
            <a:pPr algn="l"/>
            <a:r>
              <a:rPr lang="en-US" altLang="ja-JP" sz="1400" b="1" dirty="0">
                <a:latin typeface="+mn-ea"/>
                <a:ea typeface="+mn-ea"/>
              </a:rPr>
              <a:t>   </a:t>
            </a:r>
            <a:r>
              <a:rPr lang="ja-JP" altLang="en-US" sz="1400" b="1" dirty="0">
                <a:latin typeface="+mn-ea"/>
                <a:ea typeface="+mn-ea"/>
              </a:rPr>
              <a:t>協力呼びかけ</a:t>
            </a:r>
            <a:endParaRPr lang="en-US" altLang="ja-JP" sz="1400" b="1" dirty="0">
              <a:latin typeface="+mn-ea"/>
              <a:ea typeface="+mn-ea"/>
            </a:endParaRPr>
          </a:p>
          <a:p>
            <a:r>
              <a:rPr lang="ja-JP" altLang="en-US" sz="1400" dirty="0">
                <a:solidFill>
                  <a:schemeClr val="tx1"/>
                </a:solidFill>
                <a:latin typeface="+mn-ea"/>
                <a:ea typeface="+mn-ea"/>
              </a:rPr>
              <a:t>  ・シャトルバスの運行ルートや阪神高速道路を補完する路線などで、</a:t>
            </a:r>
            <a:r>
              <a:rPr lang="en-US" altLang="ja-JP" sz="1400" dirty="0" err="1">
                <a:solidFill>
                  <a:schemeClr val="tx1"/>
                </a:solidFill>
                <a:latin typeface="+mn-ea"/>
                <a:ea typeface="+mn-ea"/>
              </a:rPr>
              <a:t>TDM実施強度に応じて</a:t>
            </a:r>
            <a:r>
              <a:rPr lang="en-US" altLang="ja-JP" sz="1400" dirty="0">
                <a:solidFill>
                  <a:schemeClr val="tx1"/>
                </a:solidFill>
                <a:latin typeface="+mn-ea"/>
                <a:ea typeface="+mn-ea"/>
              </a:rPr>
              <a:t>、</a:t>
            </a:r>
          </a:p>
          <a:p>
            <a:r>
              <a:rPr lang="en-US" altLang="ja-JP" sz="1400" dirty="0">
                <a:solidFill>
                  <a:schemeClr val="tx1"/>
                </a:solidFill>
                <a:latin typeface="+mn-ea"/>
                <a:ea typeface="+mn-ea"/>
              </a:rPr>
              <a:t>    </a:t>
            </a:r>
            <a:r>
              <a:rPr lang="ja-JP" altLang="en-US" sz="1400" dirty="0">
                <a:solidFill>
                  <a:schemeClr val="tx1"/>
                </a:solidFill>
                <a:latin typeface="+mn-ea"/>
                <a:ea typeface="+mn-ea"/>
              </a:rPr>
              <a:t>道路管理者による交通規制を伴う⼯事の夜間⼯事振替等を⾏うとともに、占⽤事業者への協⼒</a:t>
            </a:r>
            <a:endParaRPr lang="en-US" altLang="ja-JP" sz="1400" dirty="0">
              <a:solidFill>
                <a:schemeClr val="tx1"/>
              </a:solidFill>
              <a:latin typeface="+mn-ea"/>
              <a:ea typeface="+mn-ea"/>
            </a:endParaRPr>
          </a:p>
          <a:p>
            <a:r>
              <a:rPr lang="en-US" altLang="ja-JP" sz="1400" dirty="0">
                <a:solidFill>
                  <a:schemeClr val="tx1"/>
                </a:solidFill>
                <a:latin typeface="+mn-ea"/>
                <a:ea typeface="+mn-ea"/>
              </a:rPr>
              <a:t>    </a:t>
            </a:r>
            <a:r>
              <a:rPr lang="ja-JP" altLang="en-US" sz="1400" dirty="0">
                <a:solidFill>
                  <a:schemeClr val="tx1"/>
                </a:solidFill>
                <a:latin typeface="+mn-ea"/>
                <a:ea typeface="+mn-ea"/>
              </a:rPr>
              <a:t>呼びかけ、工事抑制を実施</a:t>
            </a:r>
            <a:endParaRPr lang="en-US" altLang="ja-JP" sz="1400" dirty="0">
              <a:solidFill>
                <a:schemeClr val="tx1"/>
              </a:solidFill>
              <a:latin typeface="+mn-ea"/>
              <a:ea typeface="+mn-ea"/>
            </a:endParaRPr>
          </a:p>
          <a:p>
            <a:r>
              <a:rPr lang="ja-JP" altLang="en-US" sz="1400" dirty="0">
                <a:solidFill>
                  <a:schemeClr val="tx1"/>
                </a:solidFill>
                <a:latin typeface="+mn-ea"/>
                <a:ea typeface="+mn-ea"/>
              </a:rPr>
              <a:t>（大阪市内の路上工事（昼間）：前年同時期</a:t>
            </a:r>
            <a:r>
              <a:rPr lang="en-US" altLang="ja-JP" sz="1400" dirty="0">
                <a:solidFill>
                  <a:schemeClr val="tx1"/>
                </a:solidFill>
                <a:latin typeface="+mn-ea"/>
                <a:ea typeface="+mn-ea"/>
              </a:rPr>
              <a:t>1,610</a:t>
            </a:r>
            <a:r>
              <a:rPr lang="ja-JP" altLang="en-US" sz="1400" dirty="0">
                <a:solidFill>
                  <a:schemeClr val="tx1"/>
                </a:solidFill>
                <a:latin typeface="+mn-ea"/>
                <a:ea typeface="+mn-ea"/>
              </a:rPr>
              <a:t>件　→　</a:t>
            </a:r>
            <a:r>
              <a:rPr lang="ja-JP" altLang="en-US" sz="1400" b="1" dirty="0">
                <a:solidFill>
                  <a:schemeClr val="tx1"/>
                </a:solidFill>
                <a:latin typeface="+mn-ea"/>
                <a:ea typeface="+mn-ea"/>
              </a:rPr>
              <a:t>万博会期中</a:t>
            </a:r>
            <a:r>
              <a:rPr lang="en-US" altLang="ja-JP" sz="1400" b="1" dirty="0">
                <a:solidFill>
                  <a:schemeClr val="tx1"/>
                </a:solidFill>
                <a:latin typeface="+mn-ea"/>
                <a:ea typeface="+mn-ea"/>
              </a:rPr>
              <a:t>781</a:t>
            </a:r>
            <a:r>
              <a:rPr lang="ja-JP" altLang="en-US" sz="1400" b="1" dirty="0">
                <a:solidFill>
                  <a:schemeClr val="tx1"/>
                </a:solidFill>
                <a:latin typeface="+mn-ea"/>
                <a:ea typeface="+mn-ea"/>
              </a:rPr>
              <a:t>件　大幅に縮減</a:t>
            </a:r>
            <a:r>
              <a:rPr lang="ja-JP" altLang="en-US" sz="1400" dirty="0">
                <a:solidFill>
                  <a:schemeClr val="tx1"/>
                </a:solidFill>
                <a:latin typeface="+mn-ea"/>
                <a:ea typeface="+mn-ea"/>
              </a:rPr>
              <a:t>）</a:t>
            </a:r>
            <a:endParaRPr lang="en-US" altLang="ja-JP" sz="1400" dirty="0">
              <a:solidFill>
                <a:schemeClr val="tx1"/>
              </a:solidFill>
              <a:latin typeface="+mn-ea"/>
              <a:ea typeface="+mn-ea"/>
            </a:endParaRPr>
          </a:p>
        </p:txBody>
      </p:sp>
      <p:sp>
        <p:nvSpPr>
          <p:cNvPr id="30" name="テキスト ボックス 29">
            <a:extLst>
              <a:ext uri="{FF2B5EF4-FFF2-40B4-BE49-F238E27FC236}">
                <a16:creationId xmlns:a16="http://schemas.microsoft.com/office/drawing/2014/main" id="{C36B0B60-29DD-44AA-80E9-C7CAACA32256}"/>
              </a:ext>
            </a:extLst>
          </p:cNvPr>
          <p:cNvSpPr txBox="1"/>
          <p:nvPr/>
        </p:nvSpPr>
        <p:spPr>
          <a:xfrm>
            <a:off x="7601840" y="878195"/>
            <a:ext cx="4324182" cy="18158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400" dirty="0">
                <a:solidFill>
                  <a:schemeClr val="tx1"/>
                </a:solidFill>
                <a:latin typeface="+mn-ea"/>
                <a:ea typeface="+mn-ea"/>
              </a:rPr>
              <a:t>・今後、大型イベントなどのため</a:t>
            </a:r>
            <a:r>
              <a:rPr lang="en-US" altLang="ja-JP" sz="1400" dirty="0">
                <a:solidFill>
                  <a:schemeClr val="tx1"/>
                </a:solidFill>
                <a:latin typeface="+mn-ea"/>
                <a:ea typeface="+mn-ea"/>
              </a:rPr>
              <a:t>TDM</a:t>
            </a:r>
            <a:r>
              <a:rPr lang="ja-JP" altLang="en-US" sz="1400" dirty="0">
                <a:solidFill>
                  <a:schemeClr val="tx1"/>
                </a:solidFill>
                <a:latin typeface="+mn-ea"/>
                <a:ea typeface="+mn-ea"/>
              </a:rPr>
              <a:t>を実施する必要がある　　</a:t>
            </a:r>
            <a:endParaRPr lang="en-US" altLang="ja-JP" sz="1400" dirty="0">
              <a:solidFill>
                <a:schemeClr val="tx1"/>
              </a:solidFill>
              <a:latin typeface="+mn-ea"/>
              <a:ea typeface="+mn-ea"/>
            </a:endParaRPr>
          </a:p>
          <a:p>
            <a:pPr algn="l"/>
            <a:r>
              <a:rPr lang="ja-JP" altLang="en-US" sz="1400" dirty="0">
                <a:solidFill>
                  <a:schemeClr val="tx1"/>
                </a:solidFill>
                <a:latin typeface="+mn-ea"/>
                <a:ea typeface="+mn-ea"/>
              </a:rPr>
              <a:t>場合は、</a:t>
            </a:r>
            <a:r>
              <a:rPr lang="ja-JP" altLang="en-US" sz="1400" b="1" dirty="0">
                <a:solidFill>
                  <a:schemeClr val="tx1"/>
                </a:solidFill>
                <a:latin typeface="+mn-ea"/>
                <a:ea typeface="+mn-ea"/>
              </a:rPr>
              <a:t>万博での道路工事調整などのノウハウを活かしていく。 </a:t>
            </a:r>
            <a:endParaRPr lang="en-US" altLang="ja-JP" sz="1400" b="1" dirty="0">
              <a:solidFill>
                <a:schemeClr val="tx1"/>
              </a:solidFill>
              <a:latin typeface="+mn-ea"/>
              <a:ea typeface="+mn-ea"/>
            </a:endParaRPr>
          </a:p>
          <a:p>
            <a:pPr algn="l"/>
            <a:r>
              <a:rPr lang="ja-JP" altLang="en-US" sz="1400" dirty="0">
                <a:solidFill>
                  <a:schemeClr val="tx1"/>
                </a:solidFill>
                <a:latin typeface="+mn-ea"/>
                <a:ea typeface="+mn-ea"/>
              </a:rPr>
              <a:t>・万博の開催を契機に、更なる府内周遊の促進に向け、大阪ベイサイドサイクルラインにある</a:t>
            </a:r>
            <a:r>
              <a:rPr lang="ja-JP" altLang="en-US" sz="1400" b="1" dirty="0">
                <a:solidFill>
                  <a:schemeClr val="tx1"/>
                </a:solidFill>
                <a:latin typeface="+mn-ea"/>
                <a:ea typeface="+mn-ea"/>
              </a:rPr>
              <a:t>りんくう公園以南約</a:t>
            </a:r>
            <a:r>
              <a:rPr lang="en-US" altLang="ja-JP" sz="1400" b="1" dirty="0">
                <a:solidFill>
                  <a:schemeClr val="tx1"/>
                </a:solidFill>
                <a:latin typeface="+mn-ea"/>
                <a:ea typeface="+mn-ea"/>
              </a:rPr>
              <a:t>20㎞</a:t>
            </a:r>
            <a:r>
              <a:rPr lang="ja-JP" altLang="en-US" sz="1400" b="1" dirty="0">
                <a:solidFill>
                  <a:schemeClr val="tx1"/>
                </a:solidFill>
                <a:latin typeface="+mn-ea"/>
                <a:ea typeface="+mn-ea"/>
              </a:rPr>
              <a:t>について、</a:t>
            </a:r>
            <a:r>
              <a:rPr lang="en-US" altLang="ja-JP" sz="1400" b="1" dirty="0">
                <a:solidFill>
                  <a:schemeClr val="tx1"/>
                </a:solidFill>
                <a:latin typeface="+mn-ea"/>
                <a:ea typeface="+mn-ea"/>
              </a:rPr>
              <a:t>2026</a:t>
            </a:r>
            <a:r>
              <a:rPr lang="ja-JP" altLang="en-US" sz="1400" b="1" dirty="0">
                <a:solidFill>
                  <a:schemeClr val="tx1"/>
                </a:solidFill>
                <a:latin typeface="+mn-ea"/>
                <a:ea typeface="+mn-ea"/>
              </a:rPr>
              <a:t>年度から自転車通行空間の整備に着手</a:t>
            </a:r>
            <a:endParaRPr lang="en-US" altLang="ja-JP" sz="1400" b="1" dirty="0">
              <a:solidFill>
                <a:schemeClr val="tx1"/>
              </a:solidFill>
              <a:latin typeface="+mn-ea"/>
              <a:ea typeface="+mn-ea"/>
            </a:endParaRPr>
          </a:p>
          <a:p>
            <a:pPr algn="l"/>
            <a:r>
              <a:rPr lang="ja-JP" altLang="en-US" sz="1400" dirty="0">
                <a:solidFill>
                  <a:schemeClr val="tx1"/>
                </a:solidFill>
                <a:latin typeface="+mn-ea"/>
                <a:ea typeface="+mn-ea"/>
              </a:rPr>
              <a:t>・引き続き、隣接府県をはじめとした関係者との協議を行うなど、ネットワークの拡大に向けて取り組む</a:t>
            </a:r>
            <a:endParaRPr lang="en-US" altLang="ja-JP" sz="1400" dirty="0">
              <a:solidFill>
                <a:schemeClr val="tx1"/>
              </a:solidFill>
              <a:latin typeface="+mn-ea"/>
              <a:ea typeface="+mn-ea"/>
            </a:endParaRPr>
          </a:p>
        </p:txBody>
      </p:sp>
      <p:sp>
        <p:nvSpPr>
          <p:cNvPr id="10" name="正方形/長方形 9">
            <a:extLst>
              <a:ext uri="{FF2B5EF4-FFF2-40B4-BE49-F238E27FC236}">
                <a16:creationId xmlns:a16="http://schemas.microsoft.com/office/drawing/2014/main" id="{499D3605-7A5F-4DEC-A9EB-239D71E03E88}"/>
              </a:ext>
            </a:extLst>
          </p:cNvPr>
          <p:cNvSpPr/>
          <p:nvPr/>
        </p:nvSpPr>
        <p:spPr>
          <a:xfrm>
            <a:off x="269219" y="3740527"/>
            <a:ext cx="4272224" cy="261608"/>
          </a:xfrm>
          <a:prstGeom prst="rect">
            <a:avLst/>
          </a:prstGeom>
          <a:solidFill>
            <a:srgbClr val="FFFFFF"/>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ja-JP" altLang="en-US" sz="1100" b="0" i="0" u="none" strike="noStrike" cap="none" spc="0" normalizeH="0" baseline="0" dirty="0">
                <a:ln>
                  <a:noFill/>
                </a:ln>
                <a:solidFill>
                  <a:srgbClr val="000000"/>
                </a:solidFill>
                <a:effectLst/>
                <a:uFillTx/>
                <a:latin typeface="+mn-ea"/>
                <a:ea typeface="+mn-ea"/>
                <a:cs typeface="Calibri"/>
                <a:sym typeface="Calibri"/>
              </a:rPr>
              <a:t>占用事業者への工事抑制の協力呼びかけ</a:t>
            </a:r>
          </a:p>
        </p:txBody>
      </p:sp>
      <p:pic>
        <p:nvPicPr>
          <p:cNvPr id="37" name="図 36">
            <a:extLst>
              <a:ext uri="{FF2B5EF4-FFF2-40B4-BE49-F238E27FC236}">
                <a16:creationId xmlns:a16="http://schemas.microsoft.com/office/drawing/2014/main" id="{5F7346E0-C336-4579-99D1-7915FE9EF1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7315" y="4074032"/>
            <a:ext cx="1867794" cy="2596322"/>
          </a:xfrm>
          <a:prstGeom prst="rect">
            <a:avLst/>
          </a:prstGeom>
        </p:spPr>
      </p:pic>
      <p:grpSp>
        <p:nvGrpSpPr>
          <p:cNvPr id="39" name="グループ化 38">
            <a:extLst>
              <a:ext uri="{FF2B5EF4-FFF2-40B4-BE49-F238E27FC236}">
                <a16:creationId xmlns:a16="http://schemas.microsoft.com/office/drawing/2014/main" id="{7FBBC872-C625-4C46-A6E9-77E6CC72886B}"/>
              </a:ext>
            </a:extLst>
          </p:cNvPr>
          <p:cNvGrpSpPr/>
          <p:nvPr/>
        </p:nvGrpSpPr>
        <p:grpSpPr>
          <a:xfrm>
            <a:off x="1080453" y="4033846"/>
            <a:ext cx="2383389" cy="253914"/>
            <a:chOff x="1621052" y="3271926"/>
            <a:chExt cx="2383389" cy="253914"/>
          </a:xfrm>
        </p:grpSpPr>
        <p:sp>
          <p:nvSpPr>
            <p:cNvPr id="40" name="正方形/長方形 39">
              <a:extLst>
                <a:ext uri="{FF2B5EF4-FFF2-40B4-BE49-F238E27FC236}">
                  <a16:creationId xmlns:a16="http://schemas.microsoft.com/office/drawing/2014/main" id="{582DD47C-E452-4BC4-943F-8D6C3BF192EB}"/>
                </a:ext>
              </a:extLst>
            </p:cNvPr>
            <p:cNvSpPr/>
            <p:nvPr/>
          </p:nvSpPr>
          <p:spPr>
            <a:xfrm>
              <a:off x="1621052" y="3313585"/>
              <a:ext cx="2383389" cy="170594"/>
            </a:xfrm>
            <a:prstGeom prst="rect">
              <a:avLst/>
            </a:prstGeom>
            <a:solidFill>
              <a:schemeClr val="accent5"/>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b="0" i="0" u="none" strike="noStrike" cap="none" spc="0" normalizeH="0" baseline="0">
                <a:ln>
                  <a:noFill/>
                </a:ln>
                <a:solidFill>
                  <a:srgbClr val="000000"/>
                </a:solidFill>
                <a:effectLst/>
                <a:uFillTx/>
                <a:latin typeface="Calibri"/>
                <a:ea typeface="Calibri"/>
                <a:cs typeface="Calibri"/>
                <a:sym typeface="Calibri"/>
              </a:endParaRPr>
            </a:p>
          </p:txBody>
        </p:sp>
        <p:sp>
          <p:nvSpPr>
            <p:cNvPr id="43" name="テキスト ボックス 42">
              <a:extLst>
                <a:ext uri="{FF2B5EF4-FFF2-40B4-BE49-F238E27FC236}">
                  <a16:creationId xmlns:a16="http://schemas.microsoft.com/office/drawing/2014/main" id="{58B4686B-BB81-48B2-8D91-FC498B0C6750}"/>
                </a:ext>
              </a:extLst>
            </p:cNvPr>
            <p:cNvSpPr txBox="1"/>
            <p:nvPr/>
          </p:nvSpPr>
          <p:spPr>
            <a:xfrm>
              <a:off x="1956408" y="3271926"/>
              <a:ext cx="171195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kumimoji="0" lang="ja-JP" altLang="en-US" sz="1050" b="0" i="0" u="none" strike="noStrike" cap="none" spc="0" normalizeH="0" baseline="0" dirty="0">
                  <a:ln>
                    <a:noFill/>
                  </a:ln>
                  <a:solidFill>
                    <a:schemeClr val="bg1"/>
                  </a:solidFill>
                  <a:effectLst/>
                  <a:uFillTx/>
                  <a:latin typeface="+mn-ea"/>
                  <a:ea typeface="+mn-ea"/>
                  <a:cs typeface="Calibri"/>
                  <a:sym typeface="Calibri"/>
                </a:rPr>
                <a:t>リーフレットによる協力呼びかけ</a:t>
              </a:r>
            </a:p>
          </p:txBody>
        </p:sp>
      </p:grpSp>
      <p:pic>
        <p:nvPicPr>
          <p:cNvPr id="45" name="図 44">
            <a:extLst>
              <a:ext uri="{FF2B5EF4-FFF2-40B4-BE49-F238E27FC236}">
                <a16:creationId xmlns:a16="http://schemas.microsoft.com/office/drawing/2014/main" id="{BAB6F541-59AF-4CD4-A725-C707B093E5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74817" y="4244563"/>
            <a:ext cx="1851106" cy="2431477"/>
          </a:xfrm>
          <a:prstGeom prst="rect">
            <a:avLst/>
          </a:prstGeom>
        </p:spPr>
      </p:pic>
      <p:sp>
        <p:nvSpPr>
          <p:cNvPr id="38" name="正方形/長方形 37">
            <a:extLst>
              <a:ext uri="{FF2B5EF4-FFF2-40B4-BE49-F238E27FC236}">
                <a16:creationId xmlns:a16="http://schemas.microsoft.com/office/drawing/2014/main" id="{0D6C24B3-D69D-4C2D-A580-B88A87290748}"/>
              </a:ext>
            </a:extLst>
          </p:cNvPr>
          <p:cNvSpPr/>
          <p:nvPr/>
        </p:nvSpPr>
        <p:spPr>
          <a:xfrm>
            <a:off x="7500232" y="3196755"/>
            <a:ext cx="4503768" cy="361800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41" name="正方形/長方形 40">
            <a:extLst>
              <a:ext uri="{FF2B5EF4-FFF2-40B4-BE49-F238E27FC236}">
                <a16:creationId xmlns:a16="http://schemas.microsoft.com/office/drawing/2014/main" id="{29305364-5AEC-457E-B711-136055E012E5}"/>
              </a:ext>
            </a:extLst>
          </p:cNvPr>
          <p:cNvSpPr/>
          <p:nvPr/>
        </p:nvSpPr>
        <p:spPr>
          <a:xfrm>
            <a:off x="7329223" y="3226583"/>
            <a:ext cx="271141" cy="356760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grpSp>
        <p:nvGrpSpPr>
          <p:cNvPr id="28" name="グループ化 27">
            <a:extLst>
              <a:ext uri="{FF2B5EF4-FFF2-40B4-BE49-F238E27FC236}">
                <a16:creationId xmlns:a16="http://schemas.microsoft.com/office/drawing/2014/main" id="{3B23D73F-26E9-4863-8D08-292E9A398784}"/>
              </a:ext>
            </a:extLst>
          </p:cNvPr>
          <p:cNvGrpSpPr/>
          <p:nvPr/>
        </p:nvGrpSpPr>
        <p:grpSpPr>
          <a:xfrm>
            <a:off x="7051558" y="4508598"/>
            <a:ext cx="2202325" cy="1171160"/>
            <a:chOff x="5429772" y="3830339"/>
            <a:chExt cx="1948343" cy="1262104"/>
          </a:xfrm>
        </p:grpSpPr>
        <p:pic>
          <p:nvPicPr>
            <p:cNvPr id="31" name="図 30">
              <a:extLst>
                <a:ext uri="{FF2B5EF4-FFF2-40B4-BE49-F238E27FC236}">
                  <a16:creationId xmlns:a16="http://schemas.microsoft.com/office/drawing/2014/main" id="{4C5616BB-B53E-4CEA-9B9A-28861C09CA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9772" y="3830339"/>
              <a:ext cx="1948343" cy="1262104"/>
            </a:xfrm>
            <a:prstGeom prst="rect">
              <a:avLst/>
            </a:prstGeom>
          </p:spPr>
        </p:pic>
        <p:pic>
          <p:nvPicPr>
            <p:cNvPr id="35" name="図 34">
              <a:extLst>
                <a:ext uri="{FF2B5EF4-FFF2-40B4-BE49-F238E27FC236}">
                  <a16:creationId xmlns:a16="http://schemas.microsoft.com/office/drawing/2014/main" id="{D0B355FF-606C-48C3-9B1A-FA5C22423E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64351" y="3833786"/>
              <a:ext cx="513764" cy="1170013"/>
            </a:xfrm>
            <a:prstGeom prst="rect">
              <a:avLst/>
            </a:prstGeom>
          </p:spPr>
        </p:pic>
      </p:grpSp>
      <p:pic>
        <p:nvPicPr>
          <p:cNvPr id="46" name="図 45">
            <a:extLst>
              <a:ext uri="{FF2B5EF4-FFF2-40B4-BE49-F238E27FC236}">
                <a16:creationId xmlns:a16="http://schemas.microsoft.com/office/drawing/2014/main" id="{45F06E5E-1718-4C75-A115-3E023DDF8EF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71942" y="5504966"/>
            <a:ext cx="1957350" cy="1238687"/>
          </a:xfrm>
          <a:prstGeom prst="rect">
            <a:avLst/>
          </a:prstGeom>
        </p:spPr>
      </p:pic>
      <p:sp>
        <p:nvSpPr>
          <p:cNvPr id="47" name="テキスト ボックス 46">
            <a:extLst>
              <a:ext uri="{FF2B5EF4-FFF2-40B4-BE49-F238E27FC236}">
                <a16:creationId xmlns:a16="http://schemas.microsoft.com/office/drawing/2014/main" id="{F0B83DAA-A654-4F91-90B5-9C49CF36DE24}"/>
              </a:ext>
            </a:extLst>
          </p:cNvPr>
          <p:cNvSpPr txBox="1"/>
          <p:nvPr/>
        </p:nvSpPr>
        <p:spPr>
          <a:xfrm>
            <a:off x="10107393" y="5504966"/>
            <a:ext cx="1589913"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kumimoji="0" lang="ja-JP" altLang="en-US" sz="900" b="1" i="0" u="none" strike="noStrike" cap="none" spc="0" normalizeH="0" baseline="0" dirty="0">
                <a:ln>
                  <a:noFill/>
                </a:ln>
                <a:solidFill>
                  <a:schemeClr val="tx1"/>
                </a:solidFill>
                <a:effectLst/>
                <a:uFillTx/>
                <a:latin typeface="+mn-ea"/>
                <a:ea typeface="+mn-ea"/>
                <a:cs typeface="Calibri"/>
                <a:sym typeface="Calibri"/>
              </a:rPr>
              <a:t>淀川リバーサイドサイクルライン</a:t>
            </a:r>
          </a:p>
        </p:txBody>
      </p:sp>
      <p:sp>
        <p:nvSpPr>
          <p:cNvPr id="36" name="正方形/長方形 35">
            <a:extLst>
              <a:ext uri="{FF2B5EF4-FFF2-40B4-BE49-F238E27FC236}">
                <a16:creationId xmlns:a16="http://schemas.microsoft.com/office/drawing/2014/main" id="{98A966D3-6C6F-47FB-AA95-E1E808E6FF1C}"/>
              </a:ext>
            </a:extLst>
          </p:cNvPr>
          <p:cNvSpPr/>
          <p:nvPr/>
        </p:nvSpPr>
        <p:spPr>
          <a:xfrm>
            <a:off x="4594635" y="3740527"/>
            <a:ext cx="7292854" cy="261608"/>
          </a:xfrm>
          <a:prstGeom prst="rect">
            <a:avLst/>
          </a:prstGeom>
          <a:solidFill>
            <a:srgbClr val="FFFFFF"/>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ja-JP" altLang="en-US" sz="1100" dirty="0">
                <a:latin typeface="+mn-ea"/>
                <a:ea typeface="+mn-ea"/>
              </a:rPr>
              <a:t>万博会場へのアクセスルートとなるサイクルラインの活用</a:t>
            </a:r>
            <a:endParaRPr kumimoji="0" lang="ja-JP" altLang="en-US" sz="1100" b="0" i="0" u="none" strike="noStrike" cap="none" spc="0" normalizeH="0" baseline="0" dirty="0">
              <a:ln>
                <a:noFill/>
              </a:ln>
              <a:solidFill>
                <a:srgbClr val="000000"/>
              </a:solidFill>
              <a:effectLst/>
              <a:uFillTx/>
              <a:latin typeface="+mn-ea"/>
              <a:ea typeface="+mn-ea"/>
              <a:cs typeface="Calibri"/>
              <a:sym typeface="Calibri"/>
            </a:endParaRPr>
          </a:p>
        </p:txBody>
      </p:sp>
      <p:pic>
        <p:nvPicPr>
          <p:cNvPr id="6" name="図 5">
            <a:extLst>
              <a:ext uri="{FF2B5EF4-FFF2-40B4-BE49-F238E27FC236}">
                <a16:creationId xmlns:a16="http://schemas.microsoft.com/office/drawing/2014/main" id="{02066971-3167-4338-96E4-7C00C48C13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79679" y="4032308"/>
            <a:ext cx="1916991" cy="2684528"/>
          </a:xfrm>
          <a:prstGeom prst="rect">
            <a:avLst/>
          </a:prstGeom>
        </p:spPr>
      </p:pic>
      <p:pic>
        <p:nvPicPr>
          <p:cNvPr id="7" name="図 6">
            <a:extLst>
              <a:ext uri="{FF2B5EF4-FFF2-40B4-BE49-F238E27FC236}">
                <a16:creationId xmlns:a16="http://schemas.microsoft.com/office/drawing/2014/main" id="{94032283-76D8-4908-B001-EF4802FDA0F1}"/>
              </a:ext>
            </a:extLst>
          </p:cNvPr>
          <p:cNvPicPr>
            <a:picLocks noChangeAspect="1"/>
          </p:cNvPicPr>
          <p:nvPr/>
        </p:nvPicPr>
        <p:blipFill>
          <a:blip r:embed="rId8"/>
          <a:stretch>
            <a:fillRect/>
          </a:stretch>
        </p:blipFill>
        <p:spPr>
          <a:xfrm>
            <a:off x="9655459" y="4079005"/>
            <a:ext cx="1957350" cy="1172578"/>
          </a:xfrm>
          <a:prstGeom prst="rect">
            <a:avLst/>
          </a:prstGeom>
        </p:spPr>
      </p:pic>
      <p:sp>
        <p:nvSpPr>
          <p:cNvPr id="8" name="テキスト ボックス 7">
            <a:extLst>
              <a:ext uri="{FF2B5EF4-FFF2-40B4-BE49-F238E27FC236}">
                <a16:creationId xmlns:a16="http://schemas.microsoft.com/office/drawing/2014/main" id="{4ABCA5C7-0C93-723E-72C8-E5B8C55D18E4}"/>
              </a:ext>
            </a:extLst>
          </p:cNvPr>
          <p:cNvSpPr txBox="1"/>
          <p:nvPr/>
        </p:nvSpPr>
        <p:spPr>
          <a:xfrm>
            <a:off x="192258" y="2103410"/>
            <a:ext cx="7317031"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400" b="1" dirty="0">
                <a:solidFill>
                  <a:schemeClr val="tx1"/>
                </a:solidFill>
                <a:latin typeface="+mn-ea"/>
                <a:ea typeface="+mn-ea"/>
              </a:rPr>
              <a:t>▶サイクルラインの活用　</a:t>
            </a:r>
            <a:endParaRPr lang="en-US" altLang="ja-JP" sz="1400" b="1" dirty="0">
              <a:solidFill>
                <a:schemeClr val="tx1"/>
              </a:solidFill>
              <a:latin typeface="+mn-ea"/>
              <a:ea typeface="+mn-ea"/>
            </a:endParaRPr>
          </a:p>
          <a:p>
            <a:r>
              <a:rPr lang="ja-JP" altLang="en-US" sz="1400" dirty="0">
                <a:solidFill>
                  <a:schemeClr val="tx1"/>
                </a:solidFill>
                <a:latin typeface="+mn-ea"/>
                <a:ea typeface="+mn-ea"/>
              </a:rPr>
              <a:t>  ・万博来場者の安全で快適な移動を実現するため、</a:t>
            </a:r>
            <a:r>
              <a:rPr lang="ja-JP" altLang="en-US" sz="1400" b="1" dirty="0">
                <a:solidFill>
                  <a:schemeClr val="tx1"/>
                </a:solidFill>
                <a:latin typeface="+mn-ea"/>
                <a:ea typeface="+mn-ea"/>
              </a:rPr>
              <a:t>万博開催期間中にサイクルラインを活用</a:t>
            </a:r>
            <a:endParaRPr lang="en-US" altLang="ja-JP" sz="1400" b="1" dirty="0">
              <a:solidFill>
                <a:srgbClr val="FF0000"/>
              </a:solidFill>
              <a:latin typeface="+mn-ea"/>
              <a:ea typeface="+mn-ea"/>
            </a:endParaRPr>
          </a:p>
          <a:p>
            <a:r>
              <a:rPr lang="ja-JP" altLang="en-US" sz="1400" b="1" dirty="0">
                <a:solidFill>
                  <a:srgbClr val="FF0000"/>
                </a:solidFill>
                <a:latin typeface="+mn-ea"/>
                <a:ea typeface="+mn-ea"/>
              </a:rPr>
              <a:t>　</a:t>
            </a:r>
            <a:r>
              <a:rPr lang="ja-JP" altLang="en-US" sz="1400" dirty="0">
                <a:solidFill>
                  <a:schemeClr val="tx1"/>
                </a:solidFill>
                <a:latin typeface="+mn-ea"/>
                <a:ea typeface="+mn-ea"/>
              </a:rPr>
              <a:t>・国内外からの多くの来訪者が、自転車で安全・快適に府内を周遊できるよう</a:t>
            </a:r>
            <a:r>
              <a:rPr lang="en-US" altLang="ja-JP" sz="1400" dirty="0">
                <a:solidFill>
                  <a:schemeClr val="tx1"/>
                </a:solidFill>
                <a:latin typeface="+mn-ea"/>
                <a:ea typeface="+mn-ea"/>
              </a:rPr>
              <a:t>4</a:t>
            </a:r>
            <a:r>
              <a:rPr lang="ja-JP" altLang="en-US" sz="1400" dirty="0">
                <a:solidFill>
                  <a:schemeClr val="tx1"/>
                </a:solidFill>
                <a:latin typeface="+mn-ea"/>
                <a:ea typeface="+mn-ea"/>
              </a:rPr>
              <a:t>つのサイクルライン</a:t>
            </a:r>
            <a:endParaRPr lang="en-US" altLang="ja-JP" sz="1400" dirty="0">
              <a:solidFill>
                <a:schemeClr val="tx1"/>
              </a:solidFill>
              <a:latin typeface="+mn-ea"/>
              <a:ea typeface="+mn-ea"/>
            </a:endParaRPr>
          </a:p>
          <a:p>
            <a:r>
              <a:rPr lang="ja-JP" altLang="en-US" sz="1400" dirty="0">
                <a:solidFill>
                  <a:schemeClr val="tx1"/>
                </a:solidFill>
                <a:latin typeface="+mn-ea"/>
                <a:ea typeface="+mn-ea"/>
              </a:rPr>
              <a:t>　　計</a:t>
            </a:r>
            <a:r>
              <a:rPr lang="en-US" altLang="ja-JP" sz="1400" dirty="0">
                <a:solidFill>
                  <a:schemeClr val="tx1"/>
                </a:solidFill>
                <a:latin typeface="+mn-ea"/>
                <a:ea typeface="+mn-ea"/>
              </a:rPr>
              <a:t>120㎞</a:t>
            </a:r>
            <a:r>
              <a:rPr lang="ja-JP" altLang="en-US" sz="1400" dirty="0">
                <a:solidFill>
                  <a:schemeClr val="tx1"/>
                </a:solidFill>
                <a:latin typeface="+mn-ea"/>
                <a:ea typeface="+mn-ea"/>
              </a:rPr>
              <a:t>において、万博会場への案内サイン設置などの自転車通行環境整備を実施</a:t>
            </a:r>
            <a:endParaRPr lang="en-US" altLang="ja-JP" sz="1400" dirty="0">
              <a:solidFill>
                <a:schemeClr val="tx1"/>
              </a:solidFill>
              <a:latin typeface="+mn-ea"/>
              <a:ea typeface="+mn-ea"/>
            </a:endParaRPr>
          </a:p>
          <a:p>
            <a:r>
              <a:rPr lang="ja-JP" altLang="en-US" sz="1400" dirty="0">
                <a:solidFill>
                  <a:schemeClr val="tx1"/>
                </a:solidFill>
                <a:latin typeface="+mn-ea"/>
                <a:ea typeface="+mn-ea"/>
              </a:rPr>
              <a:t> （淀川リバーサイドサイクルラインの利用者 </a:t>
            </a:r>
            <a:r>
              <a:rPr lang="en-US" altLang="ja-JP" sz="1000" dirty="0">
                <a:solidFill>
                  <a:schemeClr val="tx1"/>
                </a:solidFill>
                <a:latin typeface="+mn-ea"/>
                <a:ea typeface="+mn-ea"/>
              </a:rPr>
              <a:t>※</a:t>
            </a:r>
            <a:r>
              <a:rPr lang="ja-JP" altLang="en-US" sz="1000" dirty="0">
                <a:solidFill>
                  <a:schemeClr val="tx1"/>
                </a:solidFill>
                <a:latin typeface="+mn-ea"/>
                <a:ea typeface="+mn-ea"/>
              </a:rPr>
              <a:t>近畿地方整備局調査</a:t>
            </a:r>
            <a:r>
              <a:rPr lang="en-US" altLang="ja-JP" sz="1000" dirty="0">
                <a:solidFill>
                  <a:schemeClr val="tx1"/>
                </a:solidFill>
                <a:latin typeface="+mn-ea"/>
                <a:ea typeface="+mn-ea"/>
              </a:rPr>
              <a:t>【8</a:t>
            </a:r>
            <a:r>
              <a:rPr lang="ja-JP" altLang="en-US" sz="1000" dirty="0">
                <a:solidFill>
                  <a:schemeClr val="tx1"/>
                </a:solidFill>
                <a:latin typeface="+mn-ea"/>
                <a:ea typeface="+mn-ea"/>
              </a:rPr>
              <a:t>～</a:t>
            </a:r>
            <a:r>
              <a:rPr lang="en-US" altLang="ja-JP" sz="1000" dirty="0">
                <a:solidFill>
                  <a:schemeClr val="tx1"/>
                </a:solidFill>
                <a:latin typeface="+mn-ea"/>
                <a:ea typeface="+mn-ea"/>
              </a:rPr>
              <a:t>22</a:t>
            </a:r>
            <a:r>
              <a:rPr lang="ja-JP" altLang="en-US" sz="1000" dirty="0">
                <a:solidFill>
                  <a:schemeClr val="tx1"/>
                </a:solidFill>
                <a:latin typeface="+mn-ea"/>
                <a:ea typeface="+mn-ea"/>
              </a:rPr>
              <a:t>時の夢洲方向のみ</a:t>
            </a:r>
            <a:r>
              <a:rPr lang="en-US" altLang="ja-JP" sz="1000" dirty="0">
                <a:solidFill>
                  <a:schemeClr val="tx1"/>
                </a:solidFill>
                <a:latin typeface="+mn-ea"/>
                <a:ea typeface="+mn-ea"/>
              </a:rPr>
              <a:t>】</a:t>
            </a:r>
            <a:r>
              <a:rPr lang="ja-JP" altLang="en-US" sz="1000" dirty="0">
                <a:solidFill>
                  <a:schemeClr val="tx1"/>
                </a:solidFill>
                <a:latin typeface="+mn-ea"/>
                <a:ea typeface="+mn-ea"/>
              </a:rPr>
              <a:t>データより算出</a:t>
            </a:r>
            <a:r>
              <a:rPr lang="ja-JP" altLang="en-US" sz="1400" dirty="0">
                <a:solidFill>
                  <a:schemeClr val="tx1"/>
                </a:solidFill>
                <a:latin typeface="+mn-ea"/>
                <a:ea typeface="+mn-ea"/>
              </a:rPr>
              <a:t>）</a:t>
            </a:r>
            <a:endParaRPr lang="en-US" altLang="ja-JP" sz="1400" dirty="0">
              <a:solidFill>
                <a:schemeClr val="tx1"/>
              </a:solidFill>
              <a:latin typeface="+mn-ea"/>
              <a:ea typeface="+mn-ea"/>
            </a:endParaRPr>
          </a:p>
          <a:p>
            <a:r>
              <a:rPr lang="ja-JP" altLang="en-US" sz="1400" dirty="0">
                <a:solidFill>
                  <a:schemeClr val="tx1"/>
                </a:solidFill>
                <a:latin typeface="+mn-ea"/>
                <a:ea typeface="+mn-ea"/>
              </a:rPr>
              <a:t>　</a:t>
            </a:r>
            <a:r>
              <a:rPr lang="ja-JP" altLang="ja-JP" sz="1400" dirty="0">
                <a:solidFill>
                  <a:schemeClr val="tx1"/>
                </a:solidFill>
                <a:latin typeface="+mn-ea"/>
                <a:ea typeface="+mn-ea"/>
              </a:rPr>
              <a:t>○平日</a:t>
            </a:r>
            <a:r>
              <a:rPr lang="en-US" altLang="ja-JP" sz="1400" dirty="0">
                <a:solidFill>
                  <a:schemeClr val="tx1"/>
                </a:solidFill>
                <a:latin typeface="+mn-ea"/>
                <a:ea typeface="+mn-ea"/>
              </a:rPr>
              <a:t>(</a:t>
            </a:r>
            <a:r>
              <a:rPr lang="ja-JP" altLang="ja-JP" sz="1400" dirty="0">
                <a:solidFill>
                  <a:schemeClr val="tx1"/>
                </a:solidFill>
                <a:latin typeface="+mn-ea"/>
                <a:ea typeface="+mn-ea"/>
              </a:rPr>
              <a:t>データ欠損のある日を除く</a:t>
            </a:r>
            <a:r>
              <a:rPr lang="en-US" altLang="ja-JP" sz="1400" dirty="0">
                <a:solidFill>
                  <a:schemeClr val="tx1"/>
                </a:solidFill>
                <a:latin typeface="+mn-ea"/>
                <a:ea typeface="+mn-ea"/>
              </a:rPr>
              <a:t>) </a:t>
            </a:r>
            <a:r>
              <a:rPr lang="ja-JP" altLang="ja-JP" sz="1400" dirty="0">
                <a:solidFill>
                  <a:schemeClr val="tx1"/>
                </a:solidFill>
                <a:latin typeface="+mn-ea"/>
                <a:ea typeface="+mn-ea"/>
              </a:rPr>
              <a:t>総台数</a:t>
            </a:r>
            <a:r>
              <a:rPr lang="en-US" altLang="ja-JP" sz="1400" dirty="0">
                <a:solidFill>
                  <a:schemeClr val="tx1"/>
                </a:solidFill>
                <a:latin typeface="+mn-ea"/>
                <a:ea typeface="+mn-ea"/>
              </a:rPr>
              <a:t>:24,421</a:t>
            </a:r>
            <a:r>
              <a:rPr lang="ja-JP" altLang="ja-JP" sz="1400" dirty="0">
                <a:solidFill>
                  <a:schemeClr val="tx1"/>
                </a:solidFill>
                <a:latin typeface="+mn-ea"/>
                <a:ea typeface="+mn-ea"/>
              </a:rPr>
              <a:t>台　日数</a:t>
            </a:r>
            <a:r>
              <a:rPr lang="en-US" altLang="ja-JP" sz="1400" dirty="0">
                <a:solidFill>
                  <a:schemeClr val="tx1"/>
                </a:solidFill>
                <a:latin typeface="+mn-ea"/>
                <a:ea typeface="+mn-ea"/>
              </a:rPr>
              <a:t>:103</a:t>
            </a:r>
            <a:r>
              <a:rPr lang="ja-JP" altLang="ja-JP" sz="1400" dirty="0">
                <a:solidFill>
                  <a:schemeClr val="tx1"/>
                </a:solidFill>
                <a:latin typeface="+mn-ea"/>
                <a:ea typeface="+mn-ea"/>
              </a:rPr>
              <a:t>日　平均</a:t>
            </a:r>
            <a:r>
              <a:rPr lang="en-US" altLang="ja-JP" sz="1400" dirty="0">
                <a:solidFill>
                  <a:schemeClr val="tx1"/>
                </a:solidFill>
                <a:latin typeface="+mn-ea"/>
                <a:ea typeface="+mn-ea"/>
              </a:rPr>
              <a:t>:237</a:t>
            </a:r>
            <a:r>
              <a:rPr lang="ja-JP" altLang="ja-JP" sz="1400" dirty="0">
                <a:solidFill>
                  <a:schemeClr val="tx1"/>
                </a:solidFill>
                <a:latin typeface="+mn-ea"/>
                <a:ea typeface="+mn-ea"/>
              </a:rPr>
              <a:t>台</a:t>
            </a:r>
            <a:r>
              <a:rPr lang="en-US" altLang="ja-JP" sz="1400" dirty="0">
                <a:solidFill>
                  <a:schemeClr val="tx1"/>
                </a:solidFill>
                <a:latin typeface="+mn-ea"/>
                <a:ea typeface="+mn-ea"/>
              </a:rPr>
              <a:t>/</a:t>
            </a:r>
            <a:r>
              <a:rPr lang="ja-JP" altLang="ja-JP" sz="1400" dirty="0">
                <a:solidFill>
                  <a:schemeClr val="tx1"/>
                </a:solidFill>
                <a:latin typeface="+mn-ea"/>
                <a:ea typeface="+mn-ea"/>
              </a:rPr>
              <a:t>日</a:t>
            </a:r>
            <a:endParaRPr lang="en-US" altLang="ja-JP" sz="1400" dirty="0">
              <a:solidFill>
                <a:schemeClr val="tx1"/>
              </a:solidFill>
              <a:latin typeface="+mn-ea"/>
              <a:ea typeface="+mn-ea"/>
            </a:endParaRPr>
          </a:p>
          <a:p>
            <a:r>
              <a:rPr lang="ja-JP" altLang="en-US" sz="1400" dirty="0">
                <a:solidFill>
                  <a:schemeClr val="tx1"/>
                </a:solidFill>
                <a:latin typeface="+mn-ea"/>
                <a:ea typeface="+mn-ea"/>
              </a:rPr>
              <a:t>　</a:t>
            </a:r>
            <a:r>
              <a:rPr lang="ja-JP" altLang="ja-JP" sz="1400" dirty="0">
                <a:solidFill>
                  <a:schemeClr val="tx1"/>
                </a:solidFill>
                <a:latin typeface="+mn-ea"/>
                <a:ea typeface="+mn-ea"/>
              </a:rPr>
              <a:t>○休日</a:t>
            </a:r>
            <a:r>
              <a:rPr lang="en-US" altLang="ja-JP" sz="1400" dirty="0">
                <a:solidFill>
                  <a:schemeClr val="tx1"/>
                </a:solidFill>
                <a:latin typeface="+mn-ea"/>
                <a:ea typeface="+mn-ea"/>
              </a:rPr>
              <a:t>(</a:t>
            </a:r>
            <a:r>
              <a:rPr lang="ja-JP" altLang="en-US" sz="1400" dirty="0">
                <a:solidFill>
                  <a:schemeClr val="tx1"/>
                </a:solidFill>
                <a:latin typeface="+mn-ea"/>
                <a:ea typeface="+mn-ea"/>
              </a:rPr>
              <a:t>ﾌﾞﾙｰｲﾝﾊﾟﾙｽ展示飛行</a:t>
            </a:r>
            <a:r>
              <a:rPr lang="ja-JP" altLang="ja-JP" sz="1400" dirty="0">
                <a:solidFill>
                  <a:schemeClr val="tx1"/>
                </a:solidFill>
                <a:latin typeface="+mn-ea"/>
                <a:ea typeface="+mn-ea"/>
              </a:rPr>
              <a:t>の日等を含む</a:t>
            </a:r>
            <a:r>
              <a:rPr lang="en-US" altLang="ja-JP" sz="1400" dirty="0">
                <a:solidFill>
                  <a:schemeClr val="tx1"/>
                </a:solidFill>
                <a:latin typeface="+mn-ea"/>
                <a:ea typeface="+mn-ea"/>
              </a:rPr>
              <a:t>) </a:t>
            </a:r>
            <a:r>
              <a:rPr lang="ja-JP" altLang="ja-JP" sz="1400" dirty="0">
                <a:solidFill>
                  <a:schemeClr val="tx1"/>
                </a:solidFill>
                <a:latin typeface="+mn-ea"/>
                <a:ea typeface="+mn-ea"/>
              </a:rPr>
              <a:t>総台数</a:t>
            </a:r>
            <a:r>
              <a:rPr lang="en-US" altLang="ja-JP" sz="1400" dirty="0">
                <a:solidFill>
                  <a:schemeClr val="tx1"/>
                </a:solidFill>
                <a:latin typeface="+mn-ea"/>
                <a:ea typeface="+mn-ea"/>
              </a:rPr>
              <a:t>:20,388</a:t>
            </a:r>
            <a:r>
              <a:rPr lang="ja-JP" altLang="ja-JP" sz="1400" dirty="0">
                <a:solidFill>
                  <a:schemeClr val="tx1"/>
                </a:solidFill>
                <a:latin typeface="+mn-ea"/>
                <a:ea typeface="+mn-ea"/>
              </a:rPr>
              <a:t>台　日数</a:t>
            </a:r>
            <a:r>
              <a:rPr lang="en-US" altLang="ja-JP" sz="1400" dirty="0">
                <a:solidFill>
                  <a:schemeClr val="tx1"/>
                </a:solidFill>
                <a:latin typeface="+mn-ea"/>
                <a:ea typeface="+mn-ea"/>
              </a:rPr>
              <a:t>:51</a:t>
            </a:r>
            <a:r>
              <a:rPr lang="ja-JP" altLang="ja-JP" sz="1400" dirty="0">
                <a:solidFill>
                  <a:schemeClr val="tx1"/>
                </a:solidFill>
                <a:latin typeface="+mn-ea"/>
                <a:ea typeface="+mn-ea"/>
              </a:rPr>
              <a:t>日　平均</a:t>
            </a:r>
            <a:r>
              <a:rPr lang="en-US" altLang="ja-JP" sz="1400" dirty="0">
                <a:solidFill>
                  <a:schemeClr val="tx1"/>
                </a:solidFill>
                <a:latin typeface="+mn-ea"/>
                <a:ea typeface="+mn-ea"/>
              </a:rPr>
              <a:t>:400</a:t>
            </a:r>
            <a:r>
              <a:rPr lang="ja-JP" altLang="ja-JP" sz="1400" dirty="0">
                <a:solidFill>
                  <a:schemeClr val="tx1"/>
                </a:solidFill>
                <a:latin typeface="+mn-ea"/>
                <a:ea typeface="+mn-ea"/>
              </a:rPr>
              <a:t>台</a:t>
            </a:r>
            <a:r>
              <a:rPr lang="en-US" altLang="ja-JP" sz="1400" dirty="0">
                <a:solidFill>
                  <a:schemeClr val="tx1"/>
                </a:solidFill>
                <a:latin typeface="+mn-ea"/>
                <a:ea typeface="+mn-ea"/>
              </a:rPr>
              <a:t>/</a:t>
            </a:r>
            <a:r>
              <a:rPr lang="ja-JP" altLang="ja-JP" sz="1400" dirty="0">
                <a:solidFill>
                  <a:schemeClr val="tx1"/>
                </a:solidFill>
                <a:latin typeface="+mn-ea"/>
                <a:ea typeface="+mn-ea"/>
              </a:rPr>
              <a:t>日</a:t>
            </a:r>
            <a:endParaRPr lang="en-US" altLang="ja-JP" sz="1400" dirty="0">
              <a:solidFill>
                <a:schemeClr val="tx1"/>
              </a:solidFill>
              <a:latin typeface="+mn-ea"/>
              <a:ea typeface="+mn-ea"/>
            </a:endParaRPr>
          </a:p>
        </p:txBody>
      </p:sp>
      <p:sp>
        <p:nvSpPr>
          <p:cNvPr id="9" name="テキスト ボックス 8">
            <a:extLst>
              <a:ext uri="{FF2B5EF4-FFF2-40B4-BE49-F238E27FC236}">
                <a16:creationId xmlns:a16="http://schemas.microsoft.com/office/drawing/2014/main" id="{504CB31F-400E-2964-B251-D8E4F740DFCF}"/>
              </a:ext>
            </a:extLst>
          </p:cNvPr>
          <p:cNvSpPr txBox="1"/>
          <p:nvPr/>
        </p:nvSpPr>
        <p:spPr>
          <a:xfrm>
            <a:off x="7392132" y="3445490"/>
            <a:ext cx="3533232"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ja-JP" sz="1000" dirty="0">
                <a:solidFill>
                  <a:schemeClr val="tx1"/>
                </a:solidFill>
                <a:latin typeface="+mn-ea"/>
                <a:ea typeface="+mn-ea"/>
              </a:rPr>
              <a:t>※AI</a:t>
            </a:r>
            <a:r>
              <a:rPr lang="ja-JP" altLang="en-US" sz="1000" dirty="0">
                <a:solidFill>
                  <a:schemeClr val="tx1"/>
                </a:solidFill>
                <a:latin typeface="+mn-ea"/>
                <a:ea typeface="+mn-ea"/>
              </a:rPr>
              <a:t>カメラの観測地点：大阪府大阪市此花区常吉２丁目地先　</a:t>
            </a:r>
            <a:endParaRPr lang="ja-JP" altLang="ja-JP" sz="1000" dirty="0">
              <a:solidFill>
                <a:schemeClr val="tx1"/>
              </a:solidFill>
              <a:latin typeface="+mn-ea"/>
              <a:ea typeface="+mn-ea"/>
            </a:endParaRPr>
          </a:p>
        </p:txBody>
      </p:sp>
      <p:sp>
        <p:nvSpPr>
          <p:cNvPr id="2" name="テキスト ボックス 1">
            <a:extLst>
              <a:ext uri="{FF2B5EF4-FFF2-40B4-BE49-F238E27FC236}">
                <a16:creationId xmlns:a16="http://schemas.microsoft.com/office/drawing/2014/main" id="{F8666807-6175-346B-2DD6-77F84FC050FC}"/>
              </a:ext>
            </a:extLst>
          </p:cNvPr>
          <p:cNvSpPr txBox="1"/>
          <p:nvPr/>
        </p:nvSpPr>
        <p:spPr>
          <a:xfrm>
            <a:off x="11770595" y="6404766"/>
            <a:ext cx="40331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lang="en-US" altLang="ja-JP" b="1" dirty="0">
                <a:latin typeface="+mn-ea"/>
                <a:ea typeface="+mn-ea"/>
              </a:rPr>
              <a:t>13</a:t>
            </a:r>
            <a:endParaRPr kumimoji="0" lang="ja-JP" altLang="en-US" sz="18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263706224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D65ABF0-9DD7-1959-5469-067EABE7842A}"/>
            </a:ext>
          </a:extLst>
        </p:cNvPr>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AD8E428F-9CAA-9ACF-0514-8FA2F9D89D83}"/>
              </a:ext>
            </a:extLst>
          </p:cNvPr>
          <p:cNvSpPr/>
          <p:nvPr/>
        </p:nvSpPr>
        <p:spPr>
          <a:xfrm>
            <a:off x="10801353" y="127856"/>
            <a:ext cx="1310245"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4" name="正方形/長方形 3">
            <a:extLst>
              <a:ext uri="{FF2B5EF4-FFF2-40B4-BE49-F238E27FC236}">
                <a16:creationId xmlns:a16="http://schemas.microsoft.com/office/drawing/2014/main" id="{1909FE6B-5100-462C-BCD3-403919EE4AD6}"/>
              </a:ext>
            </a:extLst>
          </p:cNvPr>
          <p:cNvSpPr/>
          <p:nvPr/>
        </p:nvSpPr>
        <p:spPr>
          <a:xfrm>
            <a:off x="225083" y="0"/>
            <a:ext cx="11774659" cy="1111348"/>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 name="正方形/長方形 4">
            <a:extLst>
              <a:ext uri="{FF2B5EF4-FFF2-40B4-BE49-F238E27FC236}">
                <a16:creationId xmlns:a16="http://schemas.microsoft.com/office/drawing/2014/main" id="{E901A366-4389-20F1-E957-26F4943CD559}"/>
              </a:ext>
            </a:extLst>
          </p:cNvPr>
          <p:cNvSpPr/>
          <p:nvPr/>
        </p:nvSpPr>
        <p:spPr>
          <a:xfrm>
            <a:off x="0" y="5746652"/>
            <a:ext cx="11774659" cy="1111348"/>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6" name="正方形/長方形 5">
            <a:extLst>
              <a:ext uri="{FF2B5EF4-FFF2-40B4-BE49-F238E27FC236}">
                <a16:creationId xmlns:a16="http://schemas.microsoft.com/office/drawing/2014/main" id="{DF847B40-A0C6-F961-0D6E-CAD862D4A973}"/>
              </a:ext>
            </a:extLst>
          </p:cNvPr>
          <p:cNvSpPr/>
          <p:nvPr/>
        </p:nvSpPr>
        <p:spPr>
          <a:xfrm>
            <a:off x="10500670" y="862425"/>
            <a:ext cx="1453139"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7" name="正方形/長方形 6">
            <a:extLst>
              <a:ext uri="{FF2B5EF4-FFF2-40B4-BE49-F238E27FC236}">
                <a16:creationId xmlns:a16="http://schemas.microsoft.com/office/drawing/2014/main" id="{D44C358C-807A-50B3-1D37-C0D8569875AC}"/>
              </a:ext>
            </a:extLst>
          </p:cNvPr>
          <p:cNvSpPr/>
          <p:nvPr/>
        </p:nvSpPr>
        <p:spPr>
          <a:xfrm>
            <a:off x="99744" y="635896"/>
            <a:ext cx="7771611" cy="302400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正方形/長方形 7">
            <a:extLst>
              <a:ext uri="{FF2B5EF4-FFF2-40B4-BE49-F238E27FC236}">
                <a16:creationId xmlns:a16="http://schemas.microsoft.com/office/drawing/2014/main" id="{6FB32975-9ED7-FA4A-0FEF-3DCBD1B9E5C6}"/>
              </a:ext>
            </a:extLst>
          </p:cNvPr>
          <p:cNvSpPr/>
          <p:nvPr/>
        </p:nvSpPr>
        <p:spPr>
          <a:xfrm>
            <a:off x="586945" y="804574"/>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五方向 8">
            <a:extLst>
              <a:ext uri="{FF2B5EF4-FFF2-40B4-BE49-F238E27FC236}">
                <a16:creationId xmlns:a16="http://schemas.microsoft.com/office/drawing/2014/main" id="{766C209C-BA07-FD35-E3DA-BD24EA6AAF5C}"/>
              </a:ext>
            </a:extLst>
          </p:cNvPr>
          <p:cNvSpPr/>
          <p:nvPr/>
        </p:nvSpPr>
        <p:spPr>
          <a:xfrm>
            <a:off x="86202" y="59407"/>
            <a:ext cx="7724534"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11" name="テキスト ボックス 10">
            <a:extLst>
              <a:ext uri="{FF2B5EF4-FFF2-40B4-BE49-F238E27FC236}">
                <a16:creationId xmlns:a16="http://schemas.microsoft.com/office/drawing/2014/main" id="{66E2633E-21B5-E700-466C-1983B4147C7E}"/>
              </a:ext>
            </a:extLst>
          </p:cNvPr>
          <p:cNvSpPr txBox="1"/>
          <p:nvPr/>
        </p:nvSpPr>
        <p:spPr>
          <a:xfrm>
            <a:off x="-15912" y="355651"/>
            <a:ext cx="283667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（１）交通の円滑化にかかる取組</a:t>
            </a:r>
            <a:r>
              <a:rPr lang="ja-JP" altLang="en-US" sz="1400" b="1" dirty="0">
                <a:solidFill>
                  <a:schemeClr val="tx1"/>
                </a:solidFill>
                <a:latin typeface="+mn-ea"/>
                <a:ea typeface="+mn-ea"/>
              </a:rPr>
              <a:t>③</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12" name="正方形/長方形 11">
            <a:extLst>
              <a:ext uri="{FF2B5EF4-FFF2-40B4-BE49-F238E27FC236}">
                <a16:creationId xmlns:a16="http://schemas.microsoft.com/office/drawing/2014/main" id="{06B15D20-9702-06B7-DA4A-D60477E74C67}"/>
              </a:ext>
            </a:extLst>
          </p:cNvPr>
          <p:cNvSpPr/>
          <p:nvPr/>
        </p:nvSpPr>
        <p:spPr>
          <a:xfrm>
            <a:off x="7952330" y="630588"/>
            <a:ext cx="4137213" cy="1754324"/>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effectLst/>
              <a:uFillTx/>
              <a:latin typeface="Calibri"/>
              <a:ea typeface="Calibri"/>
              <a:cs typeface="Calibri"/>
              <a:sym typeface="Calibri"/>
            </a:endParaRPr>
          </a:p>
        </p:txBody>
      </p:sp>
      <p:sp>
        <p:nvSpPr>
          <p:cNvPr id="13" name="テキスト ボックス 12">
            <a:extLst>
              <a:ext uri="{FF2B5EF4-FFF2-40B4-BE49-F238E27FC236}">
                <a16:creationId xmlns:a16="http://schemas.microsoft.com/office/drawing/2014/main" id="{2613C909-AAD9-2A6E-436D-31A5C4B22D86}"/>
              </a:ext>
            </a:extLst>
          </p:cNvPr>
          <p:cNvSpPr txBox="1"/>
          <p:nvPr/>
        </p:nvSpPr>
        <p:spPr>
          <a:xfrm>
            <a:off x="44366" y="3663010"/>
            <a:ext cx="2387831"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200" b="1" i="0" u="none" strike="noStrike" cap="none" spc="0" normalizeH="0" baseline="0" dirty="0">
                <a:ln>
                  <a:noFill/>
                </a:ln>
                <a:solidFill>
                  <a:schemeClr val="tx1"/>
                </a:solidFill>
                <a:effectLst/>
                <a:uFillTx/>
                <a:latin typeface="+mn-ea"/>
                <a:ea typeface="+mn-ea"/>
                <a:cs typeface="Calibri"/>
                <a:sym typeface="Calibri"/>
              </a:rPr>
              <a:t>（２） </a:t>
            </a:r>
            <a:r>
              <a:rPr lang="ja-JP" altLang="en-US" sz="1200" b="1" dirty="0">
                <a:solidFill>
                  <a:schemeClr val="tx1"/>
                </a:solidFill>
                <a:latin typeface="+mn-ea"/>
                <a:ea typeface="+mn-ea"/>
              </a:rPr>
              <a:t>一般交通への</a:t>
            </a:r>
            <a:r>
              <a:rPr lang="en-US" altLang="ja-JP" sz="1200" b="1" dirty="0">
                <a:solidFill>
                  <a:schemeClr val="tx1"/>
                </a:solidFill>
                <a:latin typeface="+mn-ea"/>
                <a:ea typeface="+mn-ea"/>
              </a:rPr>
              <a:t>TDM</a:t>
            </a:r>
            <a:r>
              <a:rPr lang="ja-JP" altLang="en-US" sz="1200" b="1" dirty="0">
                <a:solidFill>
                  <a:schemeClr val="tx1"/>
                </a:solidFill>
                <a:latin typeface="+mn-ea"/>
                <a:ea typeface="+mn-ea"/>
              </a:rPr>
              <a:t>働きかけ</a:t>
            </a:r>
            <a:endParaRPr kumimoji="0" lang="en-US" altLang="ja-JP" sz="1200" b="1" i="0" u="none" strike="noStrike" cap="none" spc="0" normalizeH="0" baseline="0" dirty="0">
              <a:ln>
                <a:noFill/>
              </a:ln>
              <a:solidFill>
                <a:schemeClr val="tx1"/>
              </a:solidFill>
              <a:effectLst/>
              <a:uFillTx/>
              <a:latin typeface="+mn-ea"/>
              <a:ea typeface="+mn-ea"/>
              <a:cs typeface="Calibri"/>
              <a:sym typeface="Calibri"/>
            </a:endParaRPr>
          </a:p>
        </p:txBody>
      </p:sp>
      <p:sp>
        <p:nvSpPr>
          <p:cNvPr id="14" name="正方形/長方形 13">
            <a:extLst>
              <a:ext uri="{FF2B5EF4-FFF2-40B4-BE49-F238E27FC236}">
                <a16:creationId xmlns:a16="http://schemas.microsoft.com/office/drawing/2014/main" id="{FACB837B-2491-04CC-18E1-035FD75CD20D}"/>
              </a:ext>
            </a:extLst>
          </p:cNvPr>
          <p:cNvSpPr/>
          <p:nvPr/>
        </p:nvSpPr>
        <p:spPr>
          <a:xfrm>
            <a:off x="175535" y="3905408"/>
            <a:ext cx="11914008" cy="291600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5" name="正方形/長方形 14">
            <a:extLst>
              <a:ext uri="{FF2B5EF4-FFF2-40B4-BE49-F238E27FC236}">
                <a16:creationId xmlns:a16="http://schemas.microsoft.com/office/drawing/2014/main" id="{6E30ED40-C030-4BFB-E536-16DEC518F062}"/>
              </a:ext>
            </a:extLst>
          </p:cNvPr>
          <p:cNvSpPr/>
          <p:nvPr/>
        </p:nvSpPr>
        <p:spPr>
          <a:xfrm>
            <a:off x="7952330" y="2592574"/>
            <a:ext cx="4159268" cy="923328"/>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8" name="テキスト ボックス 17">
            <a:extLst>
              <a:ext uri="{FF2B5EF4-FFF2-40B4-BE49-F238E27FC236}">
                <a16:creationId xmlns:a16="http://schemas.microsoft.com/office/drawing/2014/main" id="{51FF597D-A14D-8287-AEF5-E26561A37E0A}"/>
              </a:ext>
            </a:extLst>
          </p:cNvPr>
          <p:cNvSpPr txBox="1"/>
          <p:nvPr/>
        </p:nvSpPr>
        <p:spPr>
          <a:xfrm>
            <a:off x="192257" y="731959"/>
            <a:ext cx="7710525"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400" b="1" dirty="0">
                <a:latin typeface="+mn-ea"/>
                <a:ea typeface="+mn-ea"/>
              </a:rPr>
              <a:t>▶円滑な会場アクセスにつながる取組の実施</a:t>
            </a:r>
            <a:endParaRPr lang="en-US" altLang="ja-JP" sz="1400" b="1" dirty="0">
              <a:latin typeface="+mn-ea"/>
              <a:ea typeface="+mn-ea"/>
            </a:endParaRPr>
          </a:p>
          <a:p>
            <a:r>
              <a:rPr lang="ja-JP" altLang="en-US" sz="1400" dirty="0">
                <a:latin typeface="+mn-ea"/>
                <a:ea typeface="+mn-ea"/>
              </a:rPr>
              <a:t>  ・会場へのアクセスルート主要駅の構内</a:t>
            </a:r>
            <a:r>
              <a:rPr lang="ja-JP" altLang="en-US" sz="1400" dirty="0">
                <a:solidFill>
                  <a:schemeClr val="tx1"/>
                </a:solidFill>
                <a:latin typeface="+mn-ea"/>
                <a:ea typeface="+mn-ea"/>
              </a:rPr>
              <a:t>及び御堂筋線・中央線車内の</a:t>
            </a:r>
            <a:r>
              <a:rPr lang="ja-JP" altLang="en-US" sz="1400" b="1" dirty="0">
                <a:latin typeface="+mn-ea"/>
                <a:ea typeface="+mn-ea"/>
              </a:rPr>
              <a:t>混雑状況の見える化</a:t>
            </a:r>
            <a:r>
              <a:rPr lang="ja-JP" altLang="en-US" sz="1400" dirty="0">
                <a:latin typeface="+mn-ea"/>
                <a:ea typeface="+mn-ea"/>
              </a:rPr>
              <a:t>機能を付加し</a:t>
            </a:r>
            <a:endParaRPr lang="en-US" altLang="ja-JP" sz="1400" dirty="0">
              <a:latin typeface="+mn-ea"/>
              <a:ea typeface="+mn-ea"/>
            </a:endParaRPr>
          </a:p>
          <a:p>
            <a:r>
              <a:rPr lang="en-US" altLang="ja-JP" sz="1400" dirty="0">
                <a:latin typeface="+mn-ea"/>
                <a:ea typeface="+mn-ea"/>
              </a:rPr>
              <a:t>   </a:t>
            </a:r>
            <a:r>
              <a:rPr lang="ja-JP" altLang="en-US" sz="1400" dirty="0">
                <a:latin typeface="+mn-ea"/>
                <a:ea typeface="+mn-ea"/>
              </a:rPr>
              <a:t>た</a:t>
            </a:r>
            <a:r>
              <a:rPr lang="en-US" altLang="ja-JP" sz="1400" b="1" u="sng" dirty="0">
                <a:latin typeface="+mn-ea"/>
                <a:ea typeface="+mn-ea"/>
              </a:rPr>
              <a:t>e METRO</a:t>
            </a:r>
            <a:r>
              <a:rPr lang="ja-JP" altLang="en-US" sz="1400" b="1" u="sng" dirty="0">
                <a:latin typeface="+mn-ea"/>
                <a:ea typeface="+mn-ea"/>
              </a:rPr>
              <a:t>アプリの活用</a:t>
            </a:r>
            <a:endParaRPr lang="en-US" altLang="ja-JP" sz="1400" b="1" u="sng" dirty="0">
              <a:latin typeface="+mn-ea"/>
              <a:ea typeface="+mn-ea"/>
            </a:endParaRPr>
          </a:p>
          <a:p>
            <a:r>
              <a:rPr lang="ja-JP" altLang="en-US" sz="1400" dirty="0">
                <a:latin typeface="+mn-ea"/>
                <a:ea typeface="+mn-ea"/>
              </a:rPr>
              <a:t>  ・会場と主要な鉄道駅を結ぶシャトルバス及び空港直行バスの乗車券を予約・決済できる</a:t>
            </a:r>
            <a:r>
              <a:rPr lang="en-US" altLang="ja-JP" sz="1400" b="1" u="sng" dirty="0">
                <a:latin typeface="+mn-ea"/>
                <a:ea typeface="+mn-ea"/>
              </a:rPr>
              <a:t>KANSAI</a:t>
            </a:r>
            <a:r>
              <a:rPr lang="ja-JP" altLang="en-US" sz="1400" b="1" u="sng" dirty="0">
                <a:latin typeface="+mn-ea"/>
                <a:ea typeface="+mn-ea"/>
              </a:rPr>
              <a:t> </a:t>
            </a:r>
            <a:endParaRPr lang="en-US" altLang="ja-JP" sz="1400" b="1" u="sng" dirty="0">
              <a:latin typeface="+mn-ea"/>
              <a:ea typeface="+mn-ea"/>
            </a:endParaRPr>
          </a:p>
          <a:p>
            <a:r>
              <a:rPr lang="en-US" altLang="ja-JP" sz="1400" b="1" dirty="0">
                <a:latin typeface="+mn-ea"/>
                <a:ea typeface="+mn-ea"/>
              </a:rPr>
              <a:t>   </a:t>
            </a:r>
            <a:r>
              <a:rPr lang="en-US" altLang="ja-JP" sz="1400" b="1" u="sng" dirty="0" err="1">
                <a:latin typeface="+mn-ea"/>
                <a:ea typeface="+mn-ea"/>
              </a:rPr>
              <a:t>MaaS</a:t>
            </a:r>
            <a:r>
              <a:rPr lang="ja-JP" altLang="en-US" sz="1400" b="1" u="sng" dirty="0">
                <a:latin typeface="+mn-ea"/>
                <a:ea typeface="+mn-ea"/>
              </a:rPr>
              <a:t>の活用</a:t>
            </a:r>
            <a:endParaRPr lang="en-US" altLang="ja-JP" sz="1400" b="1" u="sng" dirty="0">
              <a:latin typeface="+mn-ea"/>
              <a:ea typeface="+mn-ea"/>
            </a:endParaRPr>
          </a:p>
          <a:p>
            <a:r>
              <a:rPr lang="ja-JP" altLang="en-US" sz="1400" dirty="0">
                <a:latin typeface="+mn-ea"/>
                <a:ea typeface="+mn-ea"/>
              </a:rPr>
              <a:t>  ・万博会場へのシャトルバス発着駅や鉄道乗継駅などにおける</a:t>
            </a:r>
            <a:r>
              <a:rPr lang="en-US" altLang="ja-JP" sz="1400" b="1" dirty="0">
                <a:latin typeface="+mn-ea"/>
                <a:ea typeface="+mn-ea"/>
              </a:rPr>
              <a:t>QR</a:t>
            </a:r>
            <a:r>
              <a:rPr lang="ja-JP" altLang="en-US" sz="1400" b="1" dirty="0">
                <a:latin typeface="+mn-ea"/>
                <a:ea typeface="+mn-ea"/>
              </a:rPr>
              <a:t>コード等によるキャッシュレス決済に必要 </a:t>
            </a:r>
            <a:endParaRPr lang="en-US" altLang="ja-JP" sz="1400" b="1" dirty="0">
              <a:latin typeface="+mn-ea"/>
              <a:ea typeface="+mn-ea"/>
            </a:endParaRPr>
          </a:p>
          <a:p>
            <a:r>
              <a:rPr lang="en-US" altLang="ja-JP" sz="1400" b="1" dirty="0">
                <a:latin typeface="+mn-ea"/>
                <a:ea typeface="+mn-ea"/>
              </a:rPr>
              <a:t>   </a:t>
            </a:r>
            <a:r>
              <a:rPr lang="ja-JP" altLang="en-US" sz="1400" b="1" dirty="0">
                <a:latin typeface="+mn-ea"/>
                <a:ea typeface="+mn-ea"/>
              </a:rPr>
              <a:t>な機器等の整備に対して補助（府内約</a:t>
            </a:r>
            <a:r>
              <a:rPr lang="en-US" altLang="ja-JP" sz="1400" b="1" dirty="0">
                <a:latin typeface="+mn-ea"/>
                <a:ea typeface="+mn-ea"/>
              </a:rPr>
              <a:t>60</a:t>
            </a:r>
            <a:r>
              <a:rPr lang="ja-JP" altLang="en-US" sz="1400" b="1" dirty="0">
                <a:latin typeface="+mn-ea"/>
                <a:ea typeface="+mn-ea"/>
              </a:rPr>
              <a:t>駅で導入）</a:t>
            </a:r>
            <a:endParaRPr lang="en-US" altLang="ja-JP" sz="1400" b="1" dirty="0">
              <a:latin typeface="+mn-ea"/>
              <a:ea typeface="+mn-ea"/>
            </a:endParaRPr>
          </a:p>
        </p:txBody>
      </p:sp>
      <p:sp>
        <p:nvSpPr>
          <p:cNvPr id="19" name="テキスト ボックス 18">
            <a:extLst>
              <a:ext uri="{FF2B5EF4-FFF2-40B4-BE49-F238E27FC236}">
                <a16:creationId xmlns:a16="http://schemas.microsoft.com/office/drawing/2014/main" id="{3DC1DCBA-5F6E-82C0-7D7B-351617D61096}"/>
              </a:ext>
            </a:extLst>
          </p:cNvPr>
          <p:cNvSpPr txBox="1"/>
          <p:nvPr/>
        </p:nvSpPr>
        <p:spPr>
          <a:xfrm>
            <a:off x="7979341" y="2638004"/>
            <a:ext cx="4194078"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400" dirty="0">
                <a:solidFill>
                  <a:schemeClr val="tx1"/>
                </a:solidFill>
                <a:latin typeface="+mn-ea"/>
                <a:ea typeface="+mn-ea"/>
              </a:rPr>
              <a:t>・</a:t>
            </a:r>
            <a:r>
              <a:rPr lang="en-US" altLang="ja-JP" sz="1400" dirty="0">
                <a:solidFill>
                  <a:schemeClr val="tx1"/>
                </a:solidFill>
                <a:latin typeface="+mn-ea"/>
                <a:ea typeface="+mn-ea"/>
              </a:rPr>
              <a:t>2025</a:t>
            </a:r>
            <a:r>
              <a:rPr lang="ja-JP" altLang="en-US" sz="1400" dirty="0">
                <a:solidFill>
                  <a:schemeClr val="tx1"/>
                </a:solidFill>
                <a:latin typeface="+mn-ea"/>
                <a:ea typeface="+mn-ea"/>
              </a:rPr>
              <a:t>年度中に</a:t>
            </a:r>
            <a:r>
              <a:rPr lang="en-US" altLang="ja-JP" sz="1400" dirty="0">
                <a:solidFill>
                  <a:schemeClr val="tx1"/>
                </a:solidFill>
                <a:latin typeface="+mn-ea"/>
                <a:ea typeface="+mn-ea"/>
              </a:rPr>
              <a:t>TDM</a:t>
            </a:r>
            <a:r>
              <a:rPr lang="ja-JP" altLang="en-US" sz="1400" dirty="0">
                <a:solidFill>
                  <a:schemeClr val="tx1"/>
                </a:solidFill>
                <a:latin typeface="+mn-ea"/>
                <a:ea typeface="+mn-ea"/>
              </a:rPr>
              <a:t>活動記録としてとりまとめるとともに、必要に応じて、</a:t>
            </a:r>
            <a:r>
              <a:rPr lang="en-US" altLang="ja-JP" sz="1400" b="1" dirty="0">
                <a:solidFill>
                  <a:schemeClr val="tx1"/>
                </a:solidFill>
                <a:latin typeface="+mn-ea"/>
                <a:ea typeface="+mn-ea"/>
              </a:rPr>
              <a:t>TDM</a:t>
            </a:r>
            <a:r>
              <a:rPr lang="ja-JP" altLang="en-US" sz="1400" b="1" dirty="0">
                <a:solidFill>
                  <a:schemeClr val="tx1"/>
                </a:solidFill>
                <a:latin typeface="+mn-ea"/>
                <a:ea typeface="+mn-ea"/>
              </a:rPr>
              <a:t>を通じて得られた知見・経験等を</a:t>
            </a:r>
            <a:endParaRPr lang="en-US" altLang="ja-JP" sz="1400" b="1" dirty="0">
              <a:solidFill>
                <a:schemeClr val="tx1"/>
              </a:solidFill>
              <a:latin typeface="+mn-ea"/>
              <a:ea typeface="+mn-ea"/>
            </a:endParaRPr>
          </a:p>
          <a:p>
            <a:pPr algn="l"/>
            <a:r>
              <a:rPr lang="ja-JP" altLang="en-US" sz="1400" b="1" dirty="0">
                <a:solidFill>
                  <a:schemeClr val="tx1"/>
                </a:solidFill>
                <a:latin typeface="+mn-ea"/>
                <a:ea typeface="+mn-ea"/>
              </a:rPr>
              <a:t>う今後の大型イベント等で活用することについて検討</a:t>
            </a:r>
            <a:endParaRPr lang="en-US" altLang="ja-JP" sz="1400" b="1" dirty="0">
              <a:solidFill>
                <a:schemeClr val="tx1"/>
              </a:solidFill>
              <a:latin typeface="+mn-ea"/>
              <a:ea typeface="+mn-ea"/>
            </a:endParaRPr>
          </a:p>
        </p:txBody>
      </p:sp>
      <p:pic>
        <p:nvPicPr>
          <p:cNvPr id="20" name="図 19">
            <a:extLst>
              <a:ext uri="{FF2B5EF4-FFF2-40B4-BE49-F238E27FC236}">
                <a16:creationId xmlns:a16="http://schemas.microsoft.com/office/drawing/2014/main" id="{AA74F05B-CD95-8F9E-6022-78BFE8CBDB5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763658" y="2515563"/>
            <a:ext cx="1063619" cy="1071614"/>
          </a:xfrm>
          <a:prstGeom prst="rect">
            <a:avLst/>
          </a:prstGeom>
        </p:spPr>
      </p:pic>
      <p:pic>
        <p:nvPicPr>
          <p:cNvPr id="21" name="図 20">
            <a:extLst>
              <a:ext uri="{FF2B5EF4-FFF2-40B4-BE49-F238E27FC236}">
                <a16:creationId xmlns:a16="http://schemas.microsoft.com/office/drawing/2014/main" id="{51BA9125-4FC3-C9A2-00CF-ABF6B4E314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850" y="2552820"/>
            <a:ext cx="1657584" cy="954677"/>
          </a:xfrm>
          <a:prstGeom prst="rect">
            <a:avLst/>
          </a:prstGeom>
        </p:spPr>
      </p:pic>
      <p:pic>
        <p:nvPicPr>
          <p:cNvPr id="22" name="図 21">
            <a:extLst>
              <a:ext uri="{FF2B5EF4-FFF2-40B4-BE49-F238E27FC236}">
                <a16:creationId xmlns:a16="http://schemas.microsoft.com/office/drawing/2014/main" id="{1CED08D8-A8C2-4420-ED52-49AD74BEF5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3909" y="2536840"/>
            <a:ext cx="1483814" cy="954677"/>
          </a:xfrm>
          <a:prstGeom prst="rect">
            <a:avLst/>
          </a:prstGeom>
        </p:spPr>
      </p:pic>
      <p:pic>
        <p:nvPicPr>
          <p:cNvPr id="23" name="図 22">
            <a:extLst>
              <a:ext uri="{FF2B5EF4-FFF2-40B4-BE49-F238E27FC236}">
                <a16:creationId xmlns:a16="http://schemas.microsoft.com/office/drawing/2014/main" id="{93ACCD7F-F91C-702C-07DB-42739A1569F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084035" y="2535029"/>
            <a:ext cx="1288021" cy="1108101"/>
          </a:xfrm>
          <a:prstGeom prst="rect">
            <a:avLst/>
          </a:prstGeom>
        </p:spPr>
      </p:pic>
      <p:sp>
        <p:nvSpPr>
          <p:cNvPr id="24" name="テキスト ボックス 23">
            <a:extLst>
              <a:ext uri="{FF2B5EF4-FFF2-40B4-BE49-F238E27FC236}">
                <a16:creationId xmlns:a16="http://schemas.microsoft.com/office/drawing/2014/main" id="{BB090A90-DA7B-458E-23A5-ABFE76160391}"/>
              </a:ext>
            </a:extLst>
          </p:cNvPr>
          <p:cNvSpPr txBox="1"/>
          <p:nvPr/>
        </p:nvSpPr>
        <p:spPr>
          <a:xfrm>
            <a:off x="175626" y="3990454"/>
            <a:ext cx="7046918" cy="11695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400" b="1" dirty="0">
                <a:latin typeface="+mn-ea"/>
                <a:ea typeface="+mn-ea"/>
              </a:rPr>
              <a:t>▶一般交通への働きかけの実施</a:t>
            </a:r>
            <a:endParaRPr lang="en-US" altLang="ja-JP" sz="1400" b="1" dirty="0">
              <a:latin typeface="+mn-ea"/>
              <a:ea typeface="+mn-ea"/>
            </a:endParaRPr>
          </a:p>
          <a:p>
            <a:r>
              <a:rPr lang="ja-JP" altLang="en-US" sz="1400" dirty="0">
                <a:latin typeface="+mn-ea"/>
                <a:ea typeface="+mn-ea"/>
              </a:rPr>
              <a:t>  ・</a:t>
            </a:r>
            <a:r>
              <a:rPr lang="ja-JP" altLang="en-US" sz="1400" dirty="0">
                <a:solidFill>
                  <a:schemeClr val="tx1"/>
                </a:solidFill>
                <a:latin typeface="+mn-ea"/>
                <a:ea typeface="+mn-ea"/>
              </a:rPr>
              <a:t>管理施設でのサイネージ等を活用した啓発</a:t>
            </a:r>
            <a:r>
              <a:rPr lang="en-US" altLang="ja-JP" sz="1400" dirty="0">
                <a:solidFill>
                  <a:schemeClr val="tx1"/>
                </a:solidFill>
                <a:latin typeface="+mn-ea"/>
                <a:ea typeface="+mn-ea"/>
              </a:rPr>
              <a:t>PR</a:t>
            </a:r>
            <a:r>
              <a:rPr lang="ja-JP" altLang="en-US" sz="1400" dirty="0">
                <a:solidFill>
                  <a:schemeClr val="tx1"/>
                </a:solidFill>
                <a:latin typeface="+mn-ea"/>
                <a:ea typeface="+mn-ea"/>
              </a:rPr>
              <a:t>、管理道路での</a:t>
            </a:r>
            <a:r>
              <a:rPr lang="ja-JP" altLang="en-US" sz="1400" b="1" dirty="0">
                <a:solidFill>
                  <a:schemeClr val="tx1"/>
                </a:solidFill>
                <a:latin typeface="+mn-ea"/>
                <a:ea typeface="+mn-ea"/>
              </a:rPr>
              <a:t>歩道橋に横断幕を設置</a:t>
            </a:r>
            <a:r>
              <a:rPr lang="ja-JP" altLang="en-US" sz="1400" dirty="0">
                <a:solidFill>
                  <a:schemeClr val="tx1"/>
                </a:solidFill>
                <a:latin typeface="+mn-ea"/>
                <a:ea typeface="+mn-ea"/>
              </a:rPr>
              <a:t>するなど</a:t>
            </a:r>
            <a:endParaRPr lang="en-US" altLang="ja-JP" sz="1400" dirty="0">
              <a:solidFill>
                <a:schemeClr val="tx1"/>
              </a:solidFill>
              <a:latin typeface="+mn-ea"/>
              <a:ea typeface="+mn-ea"/>
            </a:endParaRPr>
          </a:p>
          <a:p>
            <a:r>
              <a:rPr lang="ja-JP" altLang="en-US" sz="1400" dirty="0">
                <a:solidFill>
                  <a:schemeClr val="tx1"/>
                </a:solidFill>
                <a:latin typeface="+mn-ea"/>
                <a:ea typeface="+mn-ea"/>
              </a:rPr>
              <a:t>　  </a:t>
            </a:r>
            <a:r>
              <a:rPr lang="en-US" altLang="ja-JP" sz="1400" dirty="0">
                <a:solidFill>
                  <a:schemeClr val="tx1"/>
                </a:solidFill>
                <a:latin typeface="+mn-ea"/>
                <a:ea typeface="+mn-ea"/>
              </a:rPr>
              <a:t>TDM</a:t>
            </a:r>
            <a:r>
              <a:rPr lang="ja-JP" altLang="en-US" sz="1400" dirty="0">
                <a:solidFill>
                  <a:schemeClr val="tx1"/>
                </a:solidFill>
                <a:latin typeface="+mn-ea"/>
                <a:ea typeface="+mn-ea"/>
              </a:rPr>
              <a:t>への協力呼びかけ、</a:t>
            </a:r>
            <a:r>
              <a:rPr lang="ja-JP" altLang="en-US" sz="1400" b="1" dirty="0">
                <a:solidFill>
                  <a:schemeClr val="tx1"/>
                </a:solidFill>
                <a:latin typeface="+mn-ea"/>
                <a:ea typeface="+mn-ea"/>
              </a:rPr>
              <a:t>道路情報板を活用</a:t>
            </a:r>
            <a:r>
              <a:rPr lang="ja-JP" altLang="en-US" sz="1400" dirty="0">
                <a:solidFill>
                  <a:schemeClr val="tx1"/>
                </a:solidFill>
                <a:latin typeface="+mn-ea"/>
                <a:ea typeface="+mn-ea"/>
              </a:rPr>
              <a:t>した情報発信を実施</a:t>
            </a:r>
            <a:endParaRPr lang="en-US" altLang="ja-JP" sz="1400" dirty="0">
              <a:solidFill>
                <a:schemeClr val="tx1"/>
              </a:solidFill>
              <a:latin typeface="+mn-ea"/>
              <a:ea typeface="+mn-ea"/>
            </a:endParaRPr>
          </a:p>
          <a:p>
            <a:r>
              <a:rPr lang="ja-JP" altLang="en-US" sz="1400" dirty="0">
                <a:solidFill>
                  <a:schemeClr val="tx1"/>
                </a:solidFill>
                <a:latin typeface="+mn-ea"/>
                <a:ea typeface="+mn-ea"/>
              </a:rPr>
              <a:t>  ・その他、中央線車内・駅構内等でのポスター・デジタルサイネージ、</a:t>
            </a:r>
            <a:r>
              <a:rPr lang="ja-JP" altLang="en-US" sz="1400" b="1" dirty="0">
                <a:solidFill>
                  <a:schemeClr val="tx1"/>
                </a:solidFill>
                <a:latin typeface="+mn-ea"/>
                <a:ea typeface="+mn-ea"/>
              </a:rPr>
              <a:t>会期終盤にはタレントを活用</a:t>
            </a:r>
            <a:endParaRPr lang="en-US" altLang="ja-JP" sz="1400" b="1" dirty="0">
              <a:solidFill>
                <a:schemeClr val="tx1"/>
              </a:solidFill>
              <a:latin typeface="+mn-ea"/>
              <a:ea typeface="+mn-ea"/>
            </a:endParaRPr>
          </a:p>
          <a:p>
            <a:r>
              <a:rPr lang="ja-JP" altLang="en-US" sz="1400" b="1">
                <a:solidFill>
                  <a:schemeClr val="tx1"/>
                </a:solidFill>
                <a:latin typeface="+mn-ea"/>
                <a:ea typeface="+mn-ea"/>
              </a:rPr>
              <a:t>    した</a:t>
            </a:r>
            <a:r>
              <a:rPr lang="en-US" altLang="ja-JP" sz="1400" b="1" dirty="0">
                <a:solidFill>
                  <a:schemeClr val="tx1"/>
                </a:solidFill>
                <a:latin typeface="+mn-ea"/>
                <a:ea typeface="+mn-ea"/>
              </a:rPr>
              <a:t>TVCM</a:t>
            </a:r>
            <a:r>
              <a:rPr lang="ja-JP" altLang="en-US" sz="1400" b="1" dirty="0">
                <a:solidFill>
                  <a:schemeClr val="tx1"/>
                </a:solidFill>
                <a:latin typeface="+mn-ea"/>
                <a:ea typeface="+mn-ea"/>
              </a:rPr>
              <a:t>を実施</a:t>
            </a:r>
            <a:r>
              <a:rPr lang="ja-JP" altLang="en-US" sz="1400" dirty="0">
                <a:solidFill>
                  <a:schemeClr val="tx1"/>
                </a:solidFill>
                <a:latin typeface="+mn-ea"/>
                <a:ea typeface="+mn-ea"/>
              </a:rPr>
              <a:t>し、認知度の飛躍的向上・情報の拡散に尽力</a:t>
            </a:r>
            <a:endParaRPr lang="en-US" altLang="ja-JP" sz="1400" dirty="0">
              <a:solidFill>
                <a:schemeClr val="tx1"/>
              </a:solidFill>
              <a:latin typeface="+mn-ea"/>
              <a:ea typeface="+mn-ea"/>
            </a:endParaRPr>
          </a:p>
        </p:txBody>
      </p:sp>
      <p:sp>
        <p:nvSpPr>
          <p:cNvPr id="25" name="テキスト ボックス 24">
            <a:extLst>
              <a:ext uri="{FF2B5EF4-FFF2-40B4-BE49-F238E27FC236}">
                <a16:creationId xmlns:a16="http://schemas.microsoft.com/office/drawing/2014/main" id="{733894CE-8CC6-99F7-62A3-9B1B6D241ABC}"/>
              </a:ext>
            </a:extLst>
          </p:cNvPr>
          <p:cNvSpPr txBox="1"/>
          <p:nvPr/>
        </p:nvSpPr>
        <p:spPr>
          <a:xfrm>
            <a:off x="7964802" y="767982"/>
            <a:ext cx="4208617" cy="11695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400" dirty="0">
                <a:solidFill>
                  <a:schemeClr val="tx1"/>
                </a:solidFill>
                <a:latin typeface="+mn-ea"/>
                <a:ea typeface="+mn-ea"/>
              </a:rPr>
              <a:t>・大阪・関西万博の開催等を契機に、訪日外国人等の</a:t>
            </a:r>
            <a:endParaRPr lang="en-US" altLang="ja-JP" sz="1400" dirty="0">
              <a:solidFill>
                <a:schemeClr val="tx1"/>
              </a:solidFill>
              <a:latin typeface="+mn-ea"/>
              <a:ea typeface="+mn-ea"/>
            </a:endParaRPr>
          </a:p>
          <a:p>
            <a:pPr algn="l"/>
            <a:r>
              <a:rPr lang="en-US" altLang="ja-JP" sz="1400" dirty="0">
                <a:solidFill>
                  <a:schemeClr val="tx1"/>
                </a:solidFill>
                <a:latin typeface="+mn-ea"/>
                <a:ea typeface="+mn-ea"/>
              </a:rPr>
              <a:t> </a:t>
            </a:r>
            <a:r>
              <a:rPr lang="ja-JP" altLang="en-US" sz="1400" dirty="0">
                <a:solidFill>
                  <a:schemeClr val="tx1"/>
                </a:solidFill>
                <a:latin typeface="+mn-ea"/>
                <a:ea typeface="+mn-ea"/>
              </a:rPr>
              <a:t>増加が見込まれる中、誰もがより円滑・快適にシームレ</a:t>
            </a:r>
            <a:endParaRPr lang="en-US" altLang="ja-JP" sz="1400" dirty="0">
              <a:solidFill>
                <a:schemeClr val="tx1"/>
              </a:solidFill>
              <a:latin typeface="+mn-ea"/>
              <a:ea typeface="+mn-ea"/>
            </a:endParaRPr>
          </a:p>
          <a:p>
            <a:pPr algn="l"/>
            <a:r>
              <a:rPr lang="en-US" altLang="ja-JP" sz="1400" dirty="0">
                <a:solidFill>
                  <a:schemeClr val="tx1"/>
                </a:solidFill>
                <a:latin typeface="+mn-ea"/>
                <a:ea typeface="+mn-ea"/>
              </a:rPr>
              <a:t> </a:t>
            </a:r>
            <a:r>
              <a:rPr lang="ja-JP" altLang="en-US" sz="1400" dirty="0">
                <a:solidFill>
                  <a:schemeClr val="tx1"/>
                </a:solidFill>
                <a:latin typeface="+mn-ea"/>
                <a:ea typeface="+mn-ea"/>
              </a:rPr>
              <a:t>スな移動を実現させるため、</a:t>
            </a:r>
            <a:r>
              <a:rPr lang="en-US" altLang="ja-JP" sz="1400" b="1" dirty="0">
                <a:solidFill>
                  <a:schemeClr val="tx1"/>
                </a:solidFill>
                <a:latin typeface="+mn-ea"/>
                <a:ea typeface="+mn-ea"/>
              </a:rPr>
              <a:t>2026</a:t>
            </a:r>
            <a:r>
              <a:rPr lang="ja-JP" altLang="en-US" sz="1400" b="1" dirty="0">
                <a:solidFill>
                  <a:schemeClr val="tx1"/>
                </a:solidFill>
                <a:latin typeface="+mn-ea"/>
                <a:ea typeface="+mn-ea"/>
              </a:rPr>
              <a:t>年度も継続し</a:t>
            </a:r>
            <a:r>
              <a:rPr lang="en-US" altLang="ja-JP" sz="1400" b="1" dirty="0" err="1">
                <a:solidFill>
                  <a:schemeClr val="tx1"/>
                </a:solidFill>
                <a:latin typeface="+mn-ea"/>
                <a:ea typeface="+mn-ea"/>
              </a:rPr>
              <a:t>MaaS</a:t>
            </a:r>
            <a:endParaRPr lang="en-US" altLang="ja-JP" sz="1400" b="1" dirty="0">
              <a:solidFill>
                <a:schemeClr val="tx1"/>
              </a:solidFill>
              <a:latin typeface="+mn-ea"/>
              <a:ea typeface="+mn-ea"/>
            </a:endParaRPr>
          </a:p>
          <a:p>
            <a:pPr algn="l"/>
            <a:r>
              <a:rPr lang="ja-JP" altLang="en-US" sz="1400" b="1" dirty="0">
                <a:solidFill>
                  <a:schemeClr val="tx1"/>
                </a:solidFill>
                <a:latin typeface="+mn-ea"/>
                <a:ea typeface="+mn-ea"/>
              </a:rPr>
              <a:t> の更なる普及促進や、事業者が行う受入環境整備の</a:t>
            </a:r>
            <a:endParaRPr lang="en-US" altLang="ja-JP" sz="1400" b="1" dirty="0">
              <a:solidFill>
                <a:schemeClr val="tx1"/>
              </a:solidFill>
              <a:latin typeface="+mn-ea"/>
              <a:ea typeface="+mn-ea"/>
            </a:endParaRPr>
          </a:p>
          <a:p>
            <a:pPr algn="l"/>
            <a:r>
              <a:rPr lang="ja-JP" altLang="en-US" sz="1400" b="1" dirty="0">
                <a:solidFill>
                  <a:schemeClr val="tx1"/>
                </a:solidFill>
                <a:latin typeface="+mn-ea"/>
                <a:ea typeface="+mn-ea"/>
              </a:rPr>
              <a:t> 取組に対して支援</a:t>
            </a:r>
            <a:r>
              <a:rPr lang="ja-JP" altLang="en-US" sz="1400" dirty="0">
                <a:solidFill>
                  <a:schemeClr val="tx1"/>
                </a:solidFill>
                <a:latin typeface="+mn-ea"/>
                <a:ea typeface="+mn-ea"/>
              </a:rPr>
              <a:t>を行うなどさらなる促進をめざす</a:t>
            </a:r>
            <a:endParaRPr lang="en-US" altLang="ja-JP" sz="1400" dirty="0">
              <a:solidFill>
                <a:schemeClr val="tx1"/>
              </a:solidFill>
              <a:latin typeface="+mn-ea"/>
              <a:ea typeface="+mn-ea"/>
            </a:endParaRPr>
          </a:p>
        </p:txBody>
      </p:sp>
      <p:sp>
        <p:nvSpPr>
          <p:cNvPr id="26" name="正方形/長方形 25">
            <a:extLst>
              <a:ext uri="{FF2B5EF4-FFF2-40B4-BE49-F238E27FC236}">
                <a16:creationId xmlns:a16="http://schemas.microsoft.com/office/drawing/2014/main" id="{A63FA970-7F22-576E-557D-6C667E417B90}"/>
              </a:ext>
            </a:extLst>
          </p:cNvPr>
          <p:cNvSpPr/>
          <p:nvPr/>
        </p:nvSpPr>
        <p:spPr>
          <a:xfrm>
            <a:off x="367335" y="2302051"/>
            <a:ext cx="3611107" cy="180000"/>
          </a:xfrm>
          <a:prstGeom prst="rect">
            <a:avLst/>
          </a:prstGeom>
          <a:solidFill>
            <a:srgbClr val="FFFFFF"/>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ja-JP" altLang="en-US" sz="1100" b="0" i="0" u="none" strike="noStrike" cap="none" spc="0" normalizeH="0" baseline="0" dirty="0">
                <a:ln>
                  <a:noFill/>
                </a:ln>
                <a:solidFill>
                  <a:srgbClr val="000000"/>
                </a:solidFill>
                <a:effectLst/>
                <a:uFillTx/>
                <a:latin typeface="+mn-ea"/>
                <a:ea typeface="+mn-ea"/>
                <a:cs typeface="Calibri"/>
                <a:sym typeface="Calibri"/>
              </a:rPr>
              <a:t>関西</a:t>
            </a:r>
            <a:r>
              <a:rPr kumimoji="0" lang="en-US" altLang="ja-JP" sz="1100" b="0" i="0" u="none" strike="noStrike" cap="none" spc="0" normalizeH="0" baseline="0" dirty="0" err="1">
                <a:ln>
                  <a:noFill/>
                </a:ln>
                <a:solidFill>
                  <a:srgbClr val="000000"/>
                </a:solidFill>
                <a:effectLst/>
                <a:uFillTx/>
                <a:latin typeface="+mn-ea"/>
                <a:ea typeface="+mn-ea"/>
                <a:cs typeface="Calibri"/>
                <a:sym typeface="Calibri"/>
              </a:rPr>
              <a:t>MaaS</a:t>
            </a:r>
            <a:r>
              <a:rPr kumimoji="0" lang="ja-JP" altLang="en-US" sz="1100" b="0" i="0" u="none" strike="noStrike" cap="none" spc="0" normalizeH="0" baseline="0" dirty="0">
                <a:ln>
                  <a:noFill/>
                </a:ln>
                <a:solidFill>
                  <a:srgbClr val="000000"/>
                </a:solidFill>
                <a:effectLst/>
                <a:uFillTx/>
                <a:latin typeface="+mn-ea"/>
                <a:ea typeface="+mn-ea"/>
                <a:cs typeface="Calibri"/>
                <a:sym typeface="Calibri"/>
              </a:rPr>
              <a:t>、</a:t>
            </a:r>
            <a:r>
              <a:rPr lang="en-US" altLang="ja-JP" sz="1100" dirty="0">
                <a:latin typeface="+mn-ea"/>
                <a:ea typeface="+mn-ea"/>
              </a:rPr>
              <a:t>e Metro</a:t>
            </a:r>
            <a:r>
              <a:rPr lang="ja-JP" altLang="en-US" sz="1100" dirty="0">
                <a:latin typeface="+mn-ea"/>
                <a:ea typeface="+mn-ea"/>
              </a:rPr>
              <a:t>アプリ</a:t>
            </a:r>
            <a:endParaRPr kumimoji="0" lang="ja-JP" altLang="en-US" sz="1100" b="0" i="0" u="none" strike="noStrike" cap="none" spc="0" normalizeH="0" baseline="0" dirty="0">
              <a:ln>
                <a:noFill/>
              </a:ln>
              <a:solidFill>
                <a:srgbClr val="000000"/>
              </a:solidFill>
              <a:effectLst/>
              <a:uFillTx/>
              <a:latin typeface="+mn-ea"/>
              <a:ea typeface="+mn-ea"/>
              <a:cs typeface="Calibri"/>
              <a:sym typeface="Calibri"/>
            </a:endParaRPr>
          </a:p>
        </p:txBody>
      </p:sp>
      <p:sp>
        <p:nvSpPr>
          <p:cNvPr id="27" name="正方形/長方形 26">
            <a:extLst>
              <a:ext uri="{FF2B5EF4-FFF2-40B4-BE49-F238E27FC236}">
                <a16:creationId xmlns:a16="http://schemas.microsoft.com/office/drawing/2014/main" id="{8B1C0987-770B-0E5B-74B9-8E088AB698EC}"/>
              </a:ext>
            </a:extLst>
          </p:cNvPr>
          <p:cNvSpPr/>
          <p:nvPr/>
        </p:nvSpPr>
        <p:spPr>
          <a:xfrm>
            <a:off x="4091902" y="2294912"/>
            <a:ext cx="3711643" cy="180000"/>
          </a:xfrm>
          <a:prstGeom prst="rect">
            <a:avLst/>
          </a:prstGeom>
          <a:solidFill>
            <a:srgbClr val="FFFFFF"/>
          </a:solid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ja-JP" altLang="en-US" sz="1100" dirty="0">
                <a:latin typeface="+mn-ea"/>
                <a:ea typeface="+mn-ea"/>
              </a:rPr>
              <a:t>キャッシュレス化</a:t>
            </a:r>
            <a:endParaRPr kumimoji="0" lang="ja-JP" altLang="en-US" sz="1100" b="0" i="0" u="none" strike="noStrike" cap="none" spc="0" normalizeH="0" baseline="0" dirty="0">
              <a:ln>
                <a:noFill/>
              </a:ln>
              <a:solidFill>
                <a:srgbClr val="000000"/>
              </a:solidFill>
              <a:effectLst/>
              <a:uFillTx/>
              <a:latin typeface="+mn-ea"/>
              <a:ea typeface="+mn-ea"/>
              <a:cs typeface="Calibri"/>
              <a:sym typeface="Calibri"/>
            </a:endParaRPr>
          </a:p>
        </p:txBody>
      </p:sp>
      <p:pic>
        <p:nvPicPr>
          <p:cNvPr id="28" name="図 27">
            <a:extLst>
              <a:ext uri="{FF2B5EF4-FFF2-40B4-BE49-F238E27FC236}">
                <a16:creationId xmlns:a16="http://schemas.microsoft.com/office/drawing/2014/main" id="{5FD086F9-D328-CC0A-650B-40E1E0EA2FA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96807" y="5157673"/>
            <a:ext cx="2304279" cy="1461343"/>
          </a:xfrm>
          <a:prstGeom prst="rect">
            <a:avLst/>
          </a:prstGeom>
        </p:spPr>
      </p:pic>
      <p:sp>
        <p:nvSpPr>
          <p:cNvPr id="29" name="正方形/長方形 28">
            <a:extLst>
              <a:ext uri="{FF2B5EF4-FFF2-40B4-BE49-F238E27FC236}">
                <a16:creationId xmlns:a16="http://schemas.microsoft.com/office/drawing/2014/main" id="{B03AEA6E-F524-2A6C-AE69-69A9F20F1C69}"/>
              </a:ext>
            </a:extLst>
          </p:cNvPr>
          <p:cNvSpPr/>
          <p:nvPr/>
        </p:nvSpPr>
        <p:spPr>
          <a:xfrm>
            <a:off x="7376621" y="5040286"/>
            <a:ext cx="108718" cy="1678679"/>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0" name="テキスト ボックス 29">
            <a:extLst>
              <a:ext uri="{FF2B5EF4-FFF2-40B4-BE49-F238E27FC236}">
                <a16:creationId xmlns:a16="http://schemas.microsoft.com/office/drawing/2014/main" id="{9D8D6D51-215D-88A7-91C1-09F506ED0DE8}"/>
              </a:ext>
            </a:extLst>
          </p:cNvPr>
          <p:cNvSpPr txBox="1"/>
          <p:nvPr/>
        </p:nvSpPr>
        <p:spPr>
          <a:xfrm>
            <a:off x="7376621" y="5736010"/>
            <a:ext cx="4277404"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100" dirty="0">
                <a:latin typeface="+mj-ea"/>
                <a:ea typeface="+mj-ea"/>
              </a:rPr>
              <a:t>（参考）大阪府市職員の取組状況（通勤削減目標を達成）</a:t>
            </a:r>
            <a:endParaRPr lang="en-US" altLang="ja-JP" sz="1100" dirty="0">
              <a:latin typeface="+mj-ea"/>
              <a:ea typeface="+mj-ea"/>
            </a:endParaRPr>
          </a:p>
        </p:txBody>
      </p:sp>
      <p:graphicFrame>
        <p:nvGraphicFramePr>
          <p:cNvPr id="31" name="表 16">
            <a:extLst>
              <a:ext uri="{FF2B5EF4-FFF2-40B4-BE49-F238E27FC236}">
                <a16:creationId xmlns:a16="http://schemas.microsoft.com/office/drawing/2014/main" id="{69102C7F-4456-E5A3-F41C-CDFE51FBAEA7}"/>
              </a:ext>
            </a:extLst>
          </p:cNvPr>
          <p:cNvGraphicFramePr>
            <a:graphicFrameLocks noGrp="1"/>
          </p:cNvGraphicFramePr>
          <p:nvPr/>
        </p:nvGraphicFramePr>
        <p:xfrm>
          <a:off x="7512057" y="5947695"/>
          <a:ext cx="4248000" cy="864000"/>
        </p:xfrm>
        <a:graphic>
          <a:graphicData uri="http://schemas.openxmlformats.org/drawingml/2006/table">
            <a:tbl>
              <a:tblPr firstRow="1" bandRow="1">
                <a:tableStyleId>{5940675A-B579-460E-94D1-54222C63F5DA}</a:tableStyleId>
              </a:tblPr>
              <a:tblGrid>
                <a:gridCol w="828000">
                  <a:extLst>
                    <a:ext uri="{9D8B030D-6E8A-4147-A177-3AD203B41FA5}">
                      <a16:colId xmlns:a16="http://schemas.microsoft.com/office/drawing/2014/main" val="2204234511"/>
                    </a:ext>
                  </a:extLst>
                </a:gridCol>
                <a:gridCol w="1116000">
                  <a:extLst>
                    <a:ext uri="{9D8B030D-6E8A-4147-A177-3AD203B41FA5}">
                      <a16:colId xmlns:a16="http://schemas.microsoft.com/office/drawing/2014/main" val="1753502334"/>
                    </a:ext>
                  </a:extLst>
                </a:gridCol>
                <a:gridCol w="1188000">
                  <a:extLst>
                    <a:ext uri="{9D8B030D-6E8A-4147-A177-3AD203B41FA5}">
                      <a16:colId xmlns:a16="http://schemas.microsoft.com/office/drawing/2014/main" val="4289466565"/>
                    </a:ext>
                  </a:extLst>
                </a:gridCol>
                <a:gridCol w="1116000">
                  <a:extLst>
                    <a:ext uri="{9D8B030D-6E8A-4147-A177-3AD203B41FA5}">
                      <a16:colId xmlns:a16="http://schemas.microsoft.com/office/drawing/2014/main" val="4120175282"/>
                    </a:ext>
                  </a:extLst>
                </a:gridCol>
              </a:tblGrid>
              <a:tr h="288000">
                <a:tc>
                  <a:txBody>
                    <a:bodyPr/>
                    <a:lstStyle/>
                    <a:p>
                      <a:pPr algn="ctr"/>
                      <a:r>
                        <a:rPr kumimoji="1" lang="ja-JP" altLang="en-US" sz="900" u="none" dirty="0"/>
                        <a:t>対象職員</a:t>
                      </a:r>
                    </a:p>
                  </a:txBody>
                  <a:tcPr marL="0" marR="0" marT="0" marB="0" anchor="ctr"/>
                </a:tc>
                <a:tc>
                  <a:txBody>
                    <a:bodyPr/>
                    <a:lstStyle/>
                    <a:p>
                      <a:pPr algn="ctr">
                        <a:lnSpc>
                          <a:spcPct val="100000"/>
                        </a:lnSpc>
                      </a:pPr>
                      <a:r>
                        <a:rPr kumimoji="1" lang="ja-JP" altLang="en-US" sz="900" u="none" dirty="0"/>
                        <a:t>混雑する期間①</a:t>
                      </a:r>
                      <a:endParaRPr kumimoji="1" lang="en-US" altLang="ja-JP" sz="900" u="none" dirty="0"/>
                    </a:p>
                    <a:p>
                      <a:pPr algn="ctr">
                        <a:lnSpc>
                          <a:spcPct val="100000"/>
                        </a:lnSpc>
                      </a:pPr>
                      <a:r>
                        <a:rPr kumimoji="1" lang="en-US" altLang="ja-JP" sz="800" u="none" dirty="0"/>
                        <a:t>(6/1</a:t>
                      </a:r>
                      <a:r>
                        <a:rPr kumimoji="1" lang="ja-JP" altLang="en-US" sz="800" u="none" dirty="0"/>
                        <a:t>～</a:t>
                      </a:r>
                      <a:r>
                        <a:rPr kumimoji="1" lang="en-US" altLang="ja-JP" sz="800" u="none" dirty="0"/>
                        <a:t>6/15)</a:t>
                      </a:r>
                      <a:endParaRPr kumimoji="1" lang="ja-JP" altLang="en-US" sz="800" u="none" dirty="0"/>
                    </a:p>
                  </a:txBody>
                  <a:tcPr marL="0" marR="0" marT="0" marB="0" anchor="ctr"/>
                </a:tc>
                <a:tc>
                  <a:txBody>
                    <a:bodyPr/>
                    <a:lstStyle/>
                    <a:p>
                      <a:pPr algn="ctr">
                        <a:lnSpc>
                          <a:spcPct val="100000"/>
                        </a:lnSpc>
                      </a:pPr>
                      <a:r>
                        <a:rPr kumimoji="1" lang="ja-JP" altLang="en-US" sz="900" u="none" dirty="0"/>
                        <a:t>混雑する期間②</a:t>
                      </a:r>
                      <a:endParaRPr kumimoji="1" lang="en-US" altLang="ja-JP" sz="900" u="none" dirty="0"/>
                    </a:p>
                    <a:p>
                      <a:pPr algn="ctr">
                        <a:lnSpc>
                          <a:spcPct val="100000"/>
                        </a:lnSpc>
                      </a:pPr>
                      <a:r>
                        <a:rPr kumimoji="1" lang="en-US" altLang="ja-JP" sz="800" u="none" dirty="0"/>
                        <a:t>(6/16</a:t>
                      </a:r>
                      <a:r>
                        <a:rPr kumimoji="1" lang="ja-JP" altLang="en-US" sz="800" u="none" dirty="0"/>
                        <a:t>～</a:t>
                      </a:r>
                      <a:r>
                        <a:rPr kumimoji="1" lang="en-US" altLang="ja-JP" sz="800" u="none" dirty="0"/>
                        <a:t>7/18</a:t>
                      </a:r>
                      <a:r>
                        <a:rPr kumimoji="1" lang="ja-JP" altLang="en-US" sz="800" u="none" dirty="0"/>
                        <a:t>、</a:t>
                      </a:r>
                      <a:r>
                        <a:rPr kumimoji="1" lang="en-US" altLang="ja-JP" sz="800" u="none" dirty="0"/>
                        <a:t>8/18</a:t>
                      </a:r>
                      <a:r>
                        <a:rPr kumimoji="1" lang="ja-JP" altLang="en-US" sz="800" u="none" dirty="0"/>
                        <a:t>～</a:t>
                      </a:r>
                      <a:r>
                        <a:rPr kumimoji="1" lang="en-US" altLang="ja-JP" sz="800" u="none" dirty="0"/>
                        <a:t>9/30)</a:t>
                      </a:r>
                      <a:endParaRPr kumimoji="1" lang="ja-JP" altLang="en-US" sz="800" u="none" dirty="0"/>
                    </a:p>
                  </a:txBody>
                  <a:tcPr marL="0" marR="0" marT="0" marB="0" anchor="ctr"/>
                </a:tc>
                <a:tc>
                  <a:txBody>
                    <a:bodyPr/>
                    <a:lstStyle/>
                    <a:p>
                      <a:pPr algn="ctr">
                        <a:lnSpc>
                          <a:spcPct val="100000"/>
                        </a:lnSpc>
                      </a:pPr>
                      <a:r>
                        <a:rPr kumimoji="1" lang="ja-JP" altLang="en-US" sz="900" u="none" dirty="0"/>
                        <a:t>非常に混雑する期間</a:t>
                      </a:r>
                      <a:endParaRPr kumimoji="1" lang="en-US" altLang="ja-JP" sz="900" u="none" dirty="0"/>
                    </a:p>
                    <a:p>
                      <a:pPr algn="ctr">
                        <a:lnSpc>
                          <a:spcPct val="100000"/>
                        </a:lnSpc>
                      </a:pPr>
                      <a:r>
                        <a:rPr kumimoji="1" lang="en-US" altLang="ja-JP" sz="800" u="none" dirty="0"/>
                        <a:t>(10/1</a:t>
                      </a:r>
                      <a:r>
                        <a:rPr kumimoji="1" lang="ja-JP" altLang="en-US" sz="800" u="none" dirty="0"/>
                        <a:t>～</a:t>
                      </a:r>
                      <a:r>
                        <a:rPr kumimoji="1" lang="en-US" altLang="ja-JP" sz="800" u="none" dirty="0"/>
                        <a:t>10/10)</a:t>
                      </a:r>
                      <a:endParaRPr kumimoji="1" lang="ja-JP" altLang="en-US" sz="800" u="none" dirty="0"/>
                    </a:p>
                  </a:txBody>
                  <a:tcPr marL="0" marR="0" marT="0" marB="0" anchor="ctr"/>
                </a:tc>
                <a:extLst>
                  <a:ext uri="{0D108BD9-81ED-4DB2-BD59-A6C34878D82A}">
                    <a16:rowId xmlns:a16="http://schemas.microsoft.com/office/drawing/2014/main" val="1041879411"/>
                  </a:ext>
                </a:extLst>
              </a:tr>
              <a:tr h="288000">
                <a:tc>
                  <a:txBody>
                    <a:bodyPr/>
                    <a:lstStyle/>
                    <a:p>
                      <a:pPr algn="l">
                        <a:lnSpc>
                          <a:spcPct val="100000"/>
                        </a:lnSpc>
                      </a:pPr>
                      <a:r>
                        <a:rPr kumimoji="1" lang="ja-JP" altLang="en-US" sz="900" u="none" dirty="0"/>
                        <a:t> 咲洲庁舎</a:t>
                      </a:r>
                      <a:endParaRPr kumimoji="1" lang="en-US" altLang="ja-JP" sz="900" u="none" dirty="0"/>
                    </a:p>
                    <a:p>
                      <a:pPr algn="l">
                        <a:lnSpc>
                          <a:spcPct val="100000"/>
                        </a:lnSpc>
                      </a:pPr>
                      <a:r>
                        <a:rPr kumimoji="1" lang="ja-JP" altLang="en-US" sz="900" u="none" dirty="0"/>
                        <a:t> ・</a:t>
                      </a:r>
                      <a:r>
                        <a:rPr kumimoji="1" lang="en-US" altLang="ja-JP" sz="900" u="none" dirty="0"/>
                        <a:t>ATC</a:t>
                      </a:r>
                      <a:r>
                        <a:rPr kumimoji="1" lang="ja-JP" altLang="en-US" sz="900" u="none" dirty="0"/>
                        <a:t>庁舎</a:t>
                      </a:r>
                    </a:p>
                  </a:txBody>
                  <a:tcPr marL="0" marR="0" marT="0" marB="0" anchor="ctr"/>
                </a:tc>
                <a:tc>
                  <a:txBody>
                    <a:bodyPr/>
                    <a:lstStyle/>
                    <a:p>
                      <a:pPr algn="ctr">
                        <a:lnSpc>
                          <a:spcPct val="100000"/>
                        </a:lnSpc>
                      </a:pPr>
                      <a:r>
                        <a:rPr kumimoji="1" lang="ja-JP" altLang="en-US" sz="900" b="1" u="none" baseline="0" dirty="0">
                          <a:uFill>
                            <a:solidFill>
                              <a:srgbClr val="FF0000"/>
                            </a:solidFill>
                          </a:uFill>
                          <a:latin typeface="+mn-ea"/>
                          <a:ea typeface="+mn-ea"/>
                        </a:rPr>
                        <a:t>約</a:t>
                      </a:r>
                      <a:r>
                        <a:rPr kumimoji="1" lang="en-US" altLang="ja-JP" sz="900" b="1" u="none" baseline="0" dirty="0">
                          <a:uFill>
                            <a:solidFill>
                              <a:srgbClr val="FF0000"/>
                            </a:solidFill>
                          </a:uFill>
                          <a:latin typeface="+mn-ea"/>
                          <a:ea typeface="+mn-ea"/>
                        </a:rPr>
                        <a:t>46</a:t>
                      </a:r>
                      <a:r>
                        <a:rPr kumimoji="1" lang="ja-JP" altLang="en-US" sz="900" b="1" u="none" baseline="0" dirty="0">
                          <a:uFill>
                            <a:solidFill>
                              <a:srgbClr val="FF0000"/>
                            </a:solidFill>
                          </a:uFill>
                          <a:latin typeface="+mn-ea"/>
                          <a:ea typeface="+mn-ea"/>
                        </a:rPr>
                        <a:t>％</a:t>
                      </a:r>
                      <a:r>
                        <a:rPr kumimoji="1" lang="ja-JP" altLang="en-US" sz="900" u="none" dirty="0">
                          <a:latin typeface="+mn-ea"/>
                          <a:ea typeface="+mn-ea"/>
                        </a:rPr>
                        <a:t>／</a:t>
                      </a:r>
                      <a:r>
                        <a:rPr kumimoji="1" lang="ja-JP" altLang="en-US" sz="800" u="none" dirty="0">
                          <a:latin typeface="+mn-ea"/>
                          <a:ea typeface="+mn-ea"/>
                        </a:rPr>
                        <a:t>目標３割</a:t>
                      </a:r>
                      <a:endParaRPr kumimoji="1" lang="ja-JP" altLang="en-US" sz="900" u="none" dirty="0">
                        <a:latin typeface="+mn-ea"/>
                        <a:ea typeface="+mn-ea"/>
                      </a:endParaRPr>
                    </a:p>
                  </a:txBody>
                  <a:tcPr marL="0" marR="0" marT="0" marB="0" anchor="ctr"/>
                </a:tc>
                <a:tc>
                  <a:txBody>
                    <a:bodyPr/>
                    <a:lstStyle/>
                    <a:p>
                      <a:pPr algn="l">
                        <a:lnSpc>
                          <a:spcPct val="100000"/>
                        </a:lnSpc>
                      </a:pPr>
                      <a:r>
                        <a:rPr kumimoji="1" lang="ja-JP" altLang="en-US" sz="900" b="1" u="none" baseline="0" dirty="0">
                          <a:uFill>
                            <a:solidFill>
                              <a:srgbClr val="FF0000"/>
                            </a:solidFill>
                          </a:uFill>
                          <a:latin typeface="+mn-ea"/>
                          <a:ea typeface="+mn-ea"/>
                        </a:rPr>
                        <a:t>　  約</a:t>
                      </a:r>
                      <a:r>
                        <a:rPr kumimoji="1" lang="en-US" altLang="ja-JP" sz="900" b="1" u="none" baseline="0" dirty="0">
                          <a:uFill>
                            <a:solidFill>
                              <a:srgbClr val="FF0000"/>
                            </a:solidFill>
                          </a:uFill>
                          <a:latin typeface="+mn-ea"/>
                          <a:ea typeface="+mn-ea"/>
                        </a:rPr>
                        <a:t>55</a:t>
                      </a:r>
                      <a:r>
                        <a:rPr kumimoji="1" lang="ja-JP" altLang="en-US" sz="900" b="1" u="none" baseline="0" dirty="0">
                          <a:uFill>
                            <a:solidFill>
                              <a:srgbClr val="FF0000"/>
                            </a:solidFill>
                          </a:uFill>
                          <a:latin typeface="+mn-ea"/>
                          <a:ea typeface="+mn-ea"/>
                        </a:rPr>
                        <a:t>％</a:t>
                      </a:r>
                      <a:r>
                        <a:rPr kumimoji="1" lang="ja-JP" altLang="en-US" sz="900" u="none" dirty="0">
                          <a:latin typeface="+mn-ea"/>
                          <a:ea typeface="+mn-ea"/>
                        </a:rPr>
                        <a:t>／</a:t>
                      </a:r>
                      <a:r>
                        <a:rPr kumimoji="1" lang="ja-JP" altLang="en-US" sz="800" u="none" dirty="0">
                          <a:latin typeface="+mn-ea"/>
                          <a:ea typeface="+mn-ea"/>
                        </a:rPr>
                        <a:t>目標５割　</a:t>
                      </a:r>
                      <a:endParaRPr kumimoji="1" lang="en-US" altLang="ja-JP" sz="800" u="none" dirty="0">
                        <a:latin typeface="+mn-ea"/>
                        <a:ea typeface="+mn-ea"/>
                      </a:endParaRPr>
                    </a:p>
                    <a:p>
                      <a:pPr algn="l">
                        <a:lnSpc>
                          <a:spcPct val="100000"/>
                        </a:lnSpc>
                      </a:pPr>
                      <a:r>
                        <a:rPr kumimoji="1" lang="ja-JP" altLang="en-US" sz="800" u="none" dirty="0">
                          <a:latin typeface="+mn-ea"/>
                          <a:ea typeface="+mn-ea"/>
                        </a:rPr>
                        <a:t>　　　　　　   　</a:t>
                      </a:r>
                      <a:r>
                        <a:rPr kumimoji="1" lang="en-US" altLang="ja-JP" sz="800" u="none" dirty="0">
                          <a:latin typeface="+mn-ea"/>
                          <a:ea typeface="+mn-ea"/>
                        </a:rPr>
                        <a:t>(</a:t>
                      </a:r>
                      <a:r>
                        <a:rPr kumimoji="1" lang="ja-JP" altLang="en-US" sz="800" u="none" dirty="0">
                          <a:latin typeface="+mn-ea"/>
                          <a:ea typeface="+mn-ea"/>
                        </a:rPr>
                        <a:t>可能な限り</a:t>
                      </a:r>
                      <a:r>
                        <a:rPr kumimoji="1" lang="en-US" altLang="ja-JP" sz="800" u="none" dirty="0">
                          <a:latin typeface="+mn-ea"/>
                          <a:ea typeface="+mn-ea"/>
                        </a:rPr>
                        <a:t>)</a:t>
                      </a:r>
                      <a:endParaRPr kumimoji="1" lang="ja-JP" altLang="en-US" sz="900" u="none" dirty="0">
                        <a:latin typeface="+mn-ea"/>
                        <a:ea typeface="+mn-ea"/>
                      </a:endParaRPr>
                    </a:p>
                  </a:txBody>
                  <a:tcPr marL="0" marR="0" marT="0" marB="0" anchor="ctr"/>
                </a:tc>
                <a:tc>
                  <a:txBody>
                    <a:bodyPr/>
                    <a:lstStyle/>
                    <a:p>
                      <a:pPr algn="ctr">
                        <a:lnSpc>
                          <a:spcPct val="100000"/>
                        </a:lnSpc>
                      </a:pPr>
                      <a:r>
                        <a:rPr kumimoji="1" lang="ja-JP" altLang="en-US" sz="900" b="1" u="none" baseline="0" dirty="0">
                          <a:uFill>
                            <a:solidFill>
                              <a:srgbClr val="FF0000"/>
                            </a:solidFill>
                          </a:uFill>
                          <a:latin typeface="+mn-ea"/>
                          <a:ea typeface="+mn-ea"/>
                        </a:rPr>
                        <a:t>約</a:t>
                      </a:r>
                      <a:r>
                        <a:rPr kumimoji="1" lang="en-US" altLang="ja-JP" sz="900" b="1" u="none" baseline="0" dirty="0">
                          <a:uFill>
                            <a:solidFill>
                              <a:srgbClr val="FF0000"/>
                            </a:solidFill>
                          </a:uFill>
                          <a:latin typeface="+mn-ea"/>
                          <a:ea typeface="+mn-ea"/>
                        </a:rPr>
                        <a:t>71</a:t>
                      </a:r>
                      <a:r>
                        <a:rPr kumimoji="1" lang="ja-JP" altLang="en-US" sz="900" b="1" u="none" baseline="0" dirty="0">
                          <a:uFill>
                            <a:solidFill>
                              <a:srgbClr val="FF0000"/>
                            </a:solidFill>
                          </a:uFill>
                          <a:latin typeface="+mn-ea"/>
                          <a:ea typeface="+mn-ea"/>
                        </a:rPr>
                        <a:t>％</a:t>
                      </a:r>
                      <a:r>
                        <a:rPr kumimoji="1" lang="ja-JP" altLang="en-US" sz="900" u="none" dirty="0">
                          <a:latin typeface="+mn-ea"/>
                          <a:ea typeface="+mn-ea"/>
                        </a:rPr>
                        <a:t>／</a:t>
                      </a:r>
                      <a:r>
                        <a:rPr kumimoji="1" lang="ja-JP" altLang="en-US" sz="800" u="none" dirty="0">
                          <a:latin typeface="+mn-ea"/>
                          <a:ea typeface="+mn-ea"/>
                        </a:rPr>
                        <a:t>目標７割</a:t>
                      </a:r>
                      <a:endParaRPr kumimoji="1" lang="ja-JP" altLang="en-US" sz="900" u="none" dirty="0">
                        <a:latin typeface="+mn-ea"/>
                        <a:ea typeface="+mn-ea"/>
                      </a:endParaRPr>
                    </a:p>
                  </a:txBody>
                  <a:tcPr marL="0" marR="0" marT="0" marB="0" anchor="ctr"/>
                </a:tc>
                <a:extLst>
                  <a:ext uri="{0D108BD9-81ED-4DB2-BD59-A6C34878D82A}">
                    <a16:rowId xmlns:a16="http://schemas.microsoft.com/office/drawing/2014/main" val="1348006145"/>
                  </a:ext>
                </a:extLst>
              </a:tr>
              <a:tr h="288000">
                <a:tc>
                  <a:txBody>
                    <a:bodyPr/>
                    <a:lstStyle/>
                    <a:p>
                      <a:pPr algn="l">
                        <a:lnSpc>
                          <a:spcPct val="100000"/>
                        </a:lnSpc>
                      </a:pPr>
                      <a:r>
                        <a:rPr kumimoji="1" lang="ja-JP" altLang="en-US" sz="900" u="none" dirty="0"/>
                        <a:t> 大阪府庁</a:t>
                      </a:r>
                      <a:endParaRPr kumimoji="1" lang="en-US" altLang="ja-JP" sz="900" u="none" dirty="0"/>
                    </a:p>
                    <a:p>
                      <a:pPr algn="l">
                        <a:lnSpc>
                          <a:spcPct val="100000"/>
                        </a:lnSpc>
                      </a:pPr>
                      <a:r>
                        <a:rPr kumimoji="1" lang="ja-JP" altLang="en-US" sz="900" u="none" dirty="0"/>
                        <a:t> ・大阪市役所等</a:t>
                      </a:r>
                    </a:p>
                  </a:txBody>
                  <a:tcPr marL="0" marR="0" marT="0" marB="0" anchor="ctr"/>
                </a:tc>
                <a:tc>
                  <a:txBody>
                    <a:bodyPr/>
                    <a:lstStyle/>
                    <a:p>
                      <a:pPr algn="ctr">
                        <a:lnSpc>
                          <a:spcPct val="100000"/>
                        </a:lnSpc>
                      </a:pPr>
                      <a:r>
                        <a:rPr kumimoji="1" lang="ja-JP" altLang="en-US" sz="900" u="none" dirty="0">
                          <a:latin typeface="+mn-ea"/>
                          <a:ea typeface="+mn-ea"/>
                        </a:rPr>
                        <a:t>－</a:t>
                      </a:r>
                    </a:p>
                  </a:txBody>
                  <a:tcPr marL="0" marR="0" marT="0" marB="0" anchor="ctr"/>
                </a:tc>
                <a:tc>
                  <a:txBody>
                    <a:bodyPr/>
                    <a:lstStyle/>
                    <a:p>
                      <a:pPr algn="ctr">
                        <a:lnSpc>
                          <a:spcPct val="100000"/>
                        </a:lnSpc>
                      </a:pPr>
                      <a:r>
                        <a:rPr kumimoji="1" lang="ja-JP" altLang="en-US" sz="900" u="none" dirty="0">
                          <a:latin typeface="+mn-ea"/>
                          <a:ea typeface="+mn-ea"/>
                        </a:rPr>
                        <a:t>－</a:t>
                      </a:r>
                    </a:p>
                  </a:txBody>
                  <a:tcPr marL="0" marR="0" marT="0" marB="0" anchor="ctr"/>
                </a:tc>
                <a:tc>
                  <a:txBody>
                    <a:bodyPr/>
                    <a:lstStyle/>
                    <a:p>
                      <a:pPr algn="ctr">
                        <a:lnSpc>
                          <a:spcPct val="100000"/>
                        </a:lnSpc>
                      </a:pPr>
                      <a:r>
                        <a:rPr kumimoji="1" lang="ja-JP" altLang="en-US" sz="900" b="1" u="none" baseline="0" dirty="0">
                          <a:uFill>
                            <a:solidFill>
                              <a:srgbClr val="FF0000"/>
                            </a:solidFill>
                          </a:uFill>
                          <a:latin typeface="+mn-ea"/>
                          <a:ea typeface="+mn-ea"/>
                        </a:rPr>
                        <a:t>約</a:t>
                      </a:r>
                      <a:r>
                        <a:rPr kumimoji="1" lang="en-US" altLang="ja-JP" sz="900" b="1" u="none" baseline="0" dirty="0">
                          <a:uFill>
                            <a:solidFill>
                              <a:srgbClr val="FF0000"/>
                            </a:solidFill>
                          </a:uFill>
                          <a:latin typeface="+mn-ea"/>
                          <a:ea typeface="+mn-ea"/>
                        </a:rPr>
                        <a:t>38</a:t>
                      </a:r>
                      <a:r>
                        <a:rPr kumimoji="1" lang="ja-JP" altLang="en-US" sz="900" b="1" u="none" baseline="0" dirty="0">
                          <a:uFill>
                            <a:solidFill>
                              <a:srgbClr val="FF0000"/>
                            </a:solidFill>
                          </a:uFill>
                          <a:latin typeface="+mn-ea"/>
                          <a:ea typeface="+mn-ea"/>
                        </a:rPr>
                        <a:t>％</a:t>
                      </a:r>
                      <a:r>
                        <a:rPr kumimoji="1" lang="ja-JP" altLang="en-US" sz="900" u="none" dirty="0">
                          <a:latin typeface="+mn-ea"/>
                          <a:ea typeface="+mn-ea"/>
                        </a:rPr>
                        <a:t>／</a:t>
                      </a:r>
                      <a:r>
                        <a:rPr kumimoji="1" lang="ja-JP" altLang="en-US" sz="800" u="none" dirty="0">
                          <a:latin typeface="+mn-ea"/>
                          <a:ea typeface="+mn-ea"/>
                        </a:rPr>
                        <a:t>目標３割</a:t>
                      </a:r>
                      <a:endParaRPr kumimoji="1" lang="ja-JP" altLang="en-US" sz="900" u="none" dirty="0">
                        <a:latin typeface="+mn-ea"/>
                        <a:ea typeface="+mn-ea"/>
                      </a:endParaRPr>
                    </a:p>
                  </a:txBody>
                  <a:tcPr marL="0" marR="0" marT="0" marB="0" anchor="ctr"/>
                </a:tc>
                <a:extLst>
                  <a:ext uri="{0D108BD9-81ED-4DB2-BD59-A6C34878D82A}">
                    <a16:rowId xmlns:a16="http://schemas.microsoft.com/office/drawing/2014/main" val="3541306590"/>
                  </a:ext>
                </a:extLst>
              </a:tr>
            </a:tbl>
          </a:graphicData>
        </a:graphic>
      </p:graphicFrame>
      <p:pic>
        <p:nvPicPr>
          <p:cNvPr id="32" name="図 31">
            <a:extLst>
              <a:ext uri="{FF2B5EF4-FFF2-40B4-BE49-F238E27FC236}">
                <a16:creationId xmlns:a16="http://schemas.microsoft.com/office/drawing/2014/main" id="{CB09EAA0-EAE4-8A17-BB82-DB446AF599D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90869" y="5160003"/>
            <a:ext cx="2245043" cy="1451055"/>
          </a:xfrm>
          <a:prstGeom prst="rect">
            <a:avLst/>
          </a:prstGeom>
        </p:spPr>
      </p:pic>
      <p:pic>
        <p:nvPicPr>
          <p:cNvPr id="33" name="図 32">
            <a:extLst>
              <a:ext uri="{FF2B5EF4-FFF2-40B4-BE49-F238E27FC236}">
                <a16:creationId xmlns:a16="http://schemas.microsoft.com/office/drawing/2014/main" id="{F80B445C-852E-B7C3-B742-2CABB2B8070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7811" y="5160003"/>
            <a:ext cx="2058826" cy="1451055"/>
          </a:xfrm>
          <a:prstGeom prst="rect">
            <a:avLst/>
          </a:prstGeom>
        </p:spPr>
      </p:pic>
      <p:sp>
        <p:nvSpPr>
          <p:cNvPr id="34" name="テキスト ボックス 33">
            <a:extLst>
              <a:ext uri="{FF2B5EF4-FFF2-40B4-BE49-F238E27FC236}">
                <a16:creationId xmlns:a16="http://schemas.microsoft.com/office/drawing/2014/main" id="{7ED1FD88-74E0-C6DC-5339-A61B3B705FBE}"/>
              </a:ext>
            </a:extLst>
          </p:cNvPr>
          <p:cNvSpPr txBox="1"/>
          <p:nvPr/>
        </p:nvSpPr>
        <p:spPr>
          <a:xfrm>
            <a:off x="7400866" y="4158500"/>
            <a:ext cx="4550505"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050" b="1" dirty="0">
                <a:latin typeface="+mn-ea"/>
                <a:ea typeface="+mn-ea"/>
              </a:rPr>
              <a:t>＜鉄道＞</a:t>
            </a:r>
            <a:r>
              <a:rPr lang="en-US" altLang="ja-JP" sz="1050" b="1" dirty="0">
                <a:latin typeface="+mn-ea"/>
                <a:ea typeface="+mn-ea"/>
              </a:rPr>
              <a:t>【</a:t>
            </a:r>
            <a:r>
              <a:rPr lang="ja-JP" altLang="en-US" sz="1050" b="1" dirty="0">
                <a:latin typeface="+mn-ea"/>
                <a:ea typeface="+mn-ea"/>
              </a:rPr>
              <a:t>取組目標：</a:t>
            </a:r>
            <a:r>
              <a:rPr lang="en-US" altLang="ja-JP" sz="1050" b="1" dirty="0">
                <a:latin typeface="+mn-ea"/>
                <a:ea typeface="+mn-ea"/>
              </a:rPr>
              <a:t> Osaka Metro</a:t>
            </a:r>
            <a:r>
              <a:rPr lang="ja-JP" altLang="en-US" sz="1050" b="1" dirty="0">
                <a:latin typeface="+mn-ea"/>
                <a:ea typeface="+mn-ea"/>
              </a:rPr>
              <a:t>中央線における混雑率約</a:t>
            </a:r>
            <a:r>
              <a:rPr lang="en-US" altLang="ja-JP" sz="1050" b="1" dirty="0">
                <a:latin typeface="+mn-ea"/>
                <a:ea typeface="+mn-ea"/>
              </a:rPr>
              <a:t>120</a:t>
            </a:r>
            <a:r>
              <a:rPr lang="ja-JP" altLang="en-US" sz="1050" b="1" dirty="0">
                <a:latin typeface="+mn-ea"/>
                <a:ea typeface="+mn-ea"/>
              </a:rPr>
              <a:t>％</a:t>
            </a:r>
            <a:r>
              <a:rPr lang="en-US" altLang="ja-JP" sz="1050" b="1" dirty="0">
                <a:latin typeface="+mn-ea"/>
                <a:ea typeface="+mn-ea"/>
              </a:rPr>
              <a:t>】</a:t>
            </a:r>
          </a:p>
        </p:txBody>
      </p:sp>
      <p:sp>
        <p:nvSpPr>
          <p:cNvPr id="35" name="テキスト ボックス 34">
            <a:extLst>
              <a:ext uri="{FF2B5EF4-FFF2-40B4-BE49-F238E27FC236}">
                <a16:creationId xmlns:a16="http://schemas.microsoft.com/office/drawing/2014/main" id="{5ED5AFD5-3028-AEC7-D02B-25E984DF4955}"/>
              </a:ext>
            </a:extLst>
          </p:cNvPr>
          <p:cNvSpPr txBox="1"/>
          <p:nvPr/>
        </p:nvSpPr>
        <p:spPr>
          <a:xfrm>
            <a:off x="370215" y="6605966"/>
            <a:ext cx="1589913"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kumimoji="0" lang="ja-JP" altLang="en-US" sz="800" b="1" i="0" u="none" strike="noStrike" cap="none" spc="0" normalizeH="0" baseline="0" dirty="0">
                <a:ln>
                  <a:noFill/>
                </a:ln>
                <a:solidFill>
                  <a:schemeClr val="tx1"/>
                </a:solidFill>
                <a:effectLst/>
                <a:uFillTx/>
                <a:latin typeface="+mn-ea"/>
                <a:ea typeface="+mn-ea"/>
                <a:cs typeface="Calibri"/>
                <a:sym typeface="Calibri"/>
              </a:rPr>
              <a:t>横断歩道橋の横断幕</a:t>
            </a:r>
          </a:p>
        </p:txBody>
      </p:sp>
      <p:sp>
        <p:nvSpPr>
          <p:cNvPr id="36" name="テキスト ボックス 35">
            <a:extLst>
              <a:ext uri="{FF2B5EF4-FFF2-40B4-BE49-F238E27FC236}">
                <a16:creationId xmlns:a16="http://schemas.microsoft.com/office/drawing/2014/main" id="{9432D1C8-F8FF-28A5-688C-4A1B01F74CCD}"/>
              </a:ext>
            </a:extLst>
          </p:cNvPr>
          <p:cNvSpPr txBox="1"/>
          <p:nvPr/>
        </p:nvSpPr>
        <p:spPr>
          <a:xfrm>
            <a:off x="2771850" y="6614691"/>
            <a:ext cx="1589913"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ja-JP" altLang="en-US" sz="800" b="1" dirty="0">
                <a:solidFill>
                  <a:schemeClr val="tx1"/>
                </a:solidFill>
                <a:latin typeface="+mn-ea"/>
                <a:ea typeface="+mn-ea"/>
              </a:rPr>
              <a:t>道路情報版による呼びかけ</a:t>
            </a:r>
            <a:endParaRPr kumimoji="0" lang="ja-JP" altLang="en-US" sz="800" b="1" i="0" u="none" strike="noStrike" cap="none" spc="0" normalizeH="0" baseline="0" dirty="0">
              <a:ln>
                <a:noFill/>
              </a:ln>
              <a:solidFill>
                <a:schemeClr val="tx1"/>
              </a:solidFill>
              <a:effectLst/>
              <a:uFillTx/>
              <a:latin typeface="+mn-ea"/>
              <a:ea typeface="+mn-ea"/>
              <a:cs typeface="Calibri"/>
              <a:sym typeface="Calibri"/>
            </a:endParaRPr>
          </a:p>
        </p:txBody>
      </p:sp>
      <p:sp>
        <p:nvSpPr>
          <p:cNvPr id="37" name="テキスト ボックス 36">
            <a:extLst>
              <a:ext uri="{FF2B5EF4-FFF2-40B4-BE49-F238E27FC236}">
                <a16:creationId xmlns:a16="http://schemas.microsoft.com/office/drawing/2014/main" id="{8F164093-ACED-FB82-01FE-21B5E956B627}"/>
              </a:ext>
            </a:extLst>
          </p:cNvPr>
          <p:cNvSpPr txBox="1"/>
          <p:nvPr/>
        </p:nvSpPr>
        <p:spPr>
          <a:xfrm>
            <a:off x="5298638" y="6592926"/>
            <a:ext cx="1589913"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kumimoji="0" lang="ja-JP" altLang="en-US" sz="800" b="1" i="0" u="none" strike="noStrike" cap="none" spc="0" normalizeH="0" baseline="0" dirty="0">
                <a:ln>
                  <a:noFill/>
                </a:ln>
                <a:solidFill>
                  <a:schemeClr val="tx1"/>
                </a:solidFill>
                <a:effectLst/>
                <a:uFillTx/>
                <a:latin typeface="+mn-ea"/>
                <a:ea typeface="+mn-ea"/>
                <a:cs typeface="Calibri"/>
                <a:sym typeface="Calibri"/>
              </a:rPr>
              <a:t>中央線構内でのポスター掲出</a:t>
            </a:r>
          </a:p>
        </p:txBody>
      </p:sp>
      <p:sp>
        <p:nvSpPr>
          <p:cNvPr id="38" name="テキスト ボックス 37">
            <a:extLst>
              <a:ext uri="{FF2B5EF4-FFF2-40B4-BE49-F238E27FC236}">
                <a16:creationId xmlns:a16="http://schemas.microsoft.com/office/drawing/2014/main" id="{359D7E27-A28E-BBBB-8D58-3C1CE66643F9}"/>
              </a:ext>
            </a:extLst>
          </p:cNvPr>
          <p:cNvSpPr txBox="1"/>
          <p:nvPr/>
        </p:nvSpPr>
        <p:spPr>
          <a:xfrm>
            <a:off x="7260904" y="5047896"/>
            <a:ext cx="4718047"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050" dirty="0">
                <a:latin typeface="+mn-ea"/>
                <a:ea typeface="+mn-ea"/>
              </a:rPr>
              <a:t>　</a:t>
            </a:r>
            <a:r>
              <a:rPr lang="ja-JP" altLang="en-US" sz="1050" b="1" dirty="0">
                <a:latin typeface="+mn-ea"/>
                <a:ea typeface="+mn-ea"/>
              </a:rPr>
              <a:t>＜道路＞</a:t>
            </a:r>
            <a:r>
              <a:rPr lang="en-US" altLang="ja-JP" sz="1050" b="1" dirty="0">
                <a:latin typeface="+mn-ea"/>
                <a:ea typeface="+mn-ea"/>
              </a:rPr>
              <a:t>【</a:t>
            </a:r>
            <a:r>
              <a:rPr lang="ja-JP" altLang="en-US" sz="1050" b="1" dirty="0">
                <a:latin typeface="+mn-ea"/>
                <a:ea typeface="+mn-ea"/>
              </a:rPr>
              <a:t>取組目標：阪神高速道路における渋滞長が通常時の最大を超えない</a:t>
            </a:r>
            <a:r>
              <a:rPr lang="en-US" altLang="ja-JP" sz="1050" b="1" dirty="0">
                <a:latin typeface="+mn-ea"/>
                <a:ea typeface="+mn-ea"/>
              </a:rPr>
              <a:t>】</a:t>
            </a:r>
          </a:p>
        </p:txBody>
      </p:sp>
      <p:sp>
        <p:nvSpPr>
          <p:cNvPr id="39" name="テキスト ボックス 38">
            <a:extLst>
              <a:ext uri="{FF2B5EF4-FFF2-40B4-BE49-F238E27FC236}">
                <a16:creationId xmlns:a16="http://schemas.microsoft.com/office/drawing/2014/main" id="{515B7474-A37A-517D-350E-8DB6A6E9F50C}"/>
              </a:ext>
            </a:extLst>
          </p:cNvPr>
          <p:cNvSpPr txBox="1"/>
          <p:nvPr/>
        </p:nvSpPr>
        <p:spPr>
          <a:xfrm>
            <a:off x="7486151" y="4336434"/>
            <a:ext cx="4451290"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050" dirty="0">
                <a:latin typeface="+mn-ea"/>
                <a:ea typeface="+mn-ea"/>
              </a:rPr>
              <a:t>・</a:t>
            </a:r>
            <a:r>
              <a:rPr lang="en-US" altLang="ja-JP" sz="1050" dirty="0">
                <a:latin typeface="+mn-ea"/>
                <a:ea typeface="+mn-ea"/>
              </a:rPr>
              <a:t>TDM</a:t>
            </a:r>
            <a:r>
              <a:rPr lang="ja-JP" altLang="en-US" sz="1050" dirty="0">
                <a:latin typeface="+mn-ea"/>
                <a:ea typeface="+mn-ea"/>
              </a:rPr>
              <a:t>取組期間の</a:t>
            </a:r>
            <a:r>
              <a:rPr lang="en-US" altLang="ja-JP" sz="1050" b="1" dirty="0">
                <a:uFill>
                  <a:solidFill>
                    <a:srgbClr val="FF0000"/>
                  </a:solidFill>
                </a:uFill>
                <a:latin typeface="+mn-ea"/>
                <a:ea typeface="+mn-ea"/>
              </a:rPr>
              <a:t>6</a:t>
            </a:r>
            <a:r>
              <a:rPr lang="ja-JP" altLang="en-US" sz="1050" b="1" dirty="0">
                <a:uFill>
                  <a:solidFill>
                    <a:srgbClr val="FF0000"/>
                  </a:solidFill>
                </a:uFill>
                <a:latin typeface="+mn-ea"/>
                <a:ea typeface="+mn-ea"/>
              </a:rPr>
              <a:t>月、</a:t>
            </a:r>
            <a:r>
              <a:rPr lang="en-US" altLang="ja-JP" sz="1050" b="1" dirty="0">
                <a:uFill>
                  <a:solidFill>
                    <a:srgbClr val="FF0000"/>
                  </a:solidFill>
                </a:uFill>
                <a:latin typeface="+mn-ea"/>
                <a:ea typeface="+mn-ea"/>
              </a:rPr>
              <a:t>8</a:t>
            </a:r>
            <a:r>
              <a:rPr lang="ja-JP" altLang="en-US" sz="1050" b="1" dirty="0">
                <a:uFill>
                  <a:solidFill>
                    <a:srgbClr val="FF0000"/>
                  </a:solidFill>
                </a:uFill>
                <a:latin typeface="+mn-ea"/>
                <a:ea typeface="+mn-ea"/>
              </a:rPr>
              <a:t>月は平均混雑率</a:t>
            </a:r>
            <a:r>
              <a:rPr lang="en-US" altLang="ja-JP" sz="1050" b="1" dirty="0">
                <a:uFill>
                  <a:solidFill>
                    <a:srgbClr val="FF0000"/>
                  </a:solidFill>
                </a:uFill>
                <a:latin typeface="+mn-ea"/>
                <a:ea typeface="+mn-ea"/>
              </a:rPr>
              <a:t>120</a:t>
            </a:r>
            <a:r>
              <a:rPr lang="ja-JP" altLang="en-US" sz="1050" b="1" dirty="0">
                <a:uFill>
                  <a:solidFill>
                    <a:srgbClr val="FF0000"/>
                  </a:solidFill>
                </a:uFill>
                <a:latin typeface="+mn-ea"/>
                <a:ea typeface="+mn-ea"/>
              </a:rPr>
              <a:t>％以下を達成</a:t>
            </a:r>
            <a:endParaRPr lang="en-US" altLang="ja-JP" sz="1050" b="1" dirty="0">
              <a:uFill>
                <a:solidFill>
                  <a:srgbClr val="FF0000"/>
                </a:solidFill>
              </a:uFill>
              <a:latin typeface="+mn-ea"/>
              <a:ea typeface="+mn-ea"/>
            </a:endParaRPr>
          </a:p>
          <a:p>
            <a:r>
              <a:rPr lang="ja-JP" altLang="en-US" sz="1050" dirty="0">
                <a:latin typeface="+mn-ea"/>
                <a:ea typeface="+mn-ea"/>
              </a:rPr>
              <a:t>・一方、</a:t>
            </a:r>
            <a:r>
              <a:rPr lang="ja-JP" altLang="en-US" sz="1050" b="1" dirty="0">
                <a:uFill>
                  <a:solidFill>
                    <a:srgbClr val="FF0000"/>
                  </a:solidFill>
                </a:uFill>
                <a:latin typeface="+mn-ea"/>
                <a:ea typeface="+mn-ea"/>
              </a:rPr>
              <a:t>会期終盤の</a:t>
            </a:r>
            <a:r>
              <a:rPr lang="en-US" altLang="ja-JP" sz="1050" b="1" dirty="0">
                <a:uFill>
                  <a:solidFill>
                    <a:srgbClr val="FF0000"/>
                  </a:solidFill>
                </a:uFill>
                <a:latin typeface="+mn-ea"/>
                <a:ea typeface="+mn-ea"/>
              </a:rPr>
              <a:t>9</a:t>
            </a:r>
            <a:r>
              <a:rPr lang="ja-JP" altLang="en-US" sz="1050" b="1" dirty="0">
                <a:uFill>
                  <a:solidFill>
                    <a:srgbClr val="FF0000"/>
                  </a:solidFill>
                </a:uFill>
                <a:latin typeface="+mn-ea"/>
                <a:ea typeface="+mn-ea"/>
              </a:rPr>
              <a:t>月中旬以降</a:t>
            </a:r>
            <a:r>
              <a:rPr lang="ja-JP" altLang="en-US" sz="1050" dirty="0">
                <a:uFill>
                  <a:solidFill>
                    <a:srgbClr val="FF0000"/>
                  </a:solidFill>
                </a:uFill>
                <a:latin typeface="+mn-ea"/>
                <a:ea typeface="+mn-ea"/>
              </a:rPr>
              <a:t>、</a:t>
            </a:r>
            <a:r>
              <a:rPr lang="ja-JP" altLang="en-US" sz="1050" dirty="0">
                <a:latin typeface="+mn-ea"/>
                <a:ea typeface="+mn-ea"/>
              </a:rPr>
              <a:t>想定を上回る</a:t>
            </a:r>
            <a:r>
              <a:rPr lang="en-US" altLang="ja-JP" sz="1050" dirty="0">
                <a:latin typeface="+mn-ea"/>
                <a:ea typeface="+mn-ea"/>
              </a:rPr>
              <a:t>Osaka Metro</a:t>
            </a:r>
            <a:r>
              <a:rPr lang="ja-JP" altLang="en-US" sz="1050" dirty="0">
                <a:latin typeface="+mn-ea"/>
                <a:ea typeface="+mn-ea"/>
              </a:rPr>
              <a:t>中央線の機関分担率や来場者の来場時間の前倒しによる急増等により、</a:t>
            </a:r>
            <a:r>
              <a:rPr lang="ja-JP" altLang="en-US" sz="1050" b="1" dirty="0">
                <a:uFill>
                  <a:solidFill>
                    <a:srgbClr val="FF0000"/>
                  </a:solidFill>
                </a:uFill>
                <a:latin typeface="+mn-ea"/>
                <a:ea typeface="+mn-ea"/>
              </a:rPr>
              <a:t>平均混雑率が</a:t>
            </a:r>
            <a:r>
              <a:rPr lang="en-US" altLang="ja-JP" sz="1050" b="1" dirty="0">
                <a:uFill>
                  <a:solidFill>
                    <a:srgbClr val="FF0000"/>
                  </a:solidFill>
                </a:uFill>
                <a:latin typeface="+mn-ea"/>
                <a:ea typeface="+mn-ea"/>
              </a:rPr>
              <a:t>120</a:t>
            </a:r>
            <a:r>
              <a:rPr lang="ja-JP" altLang="en-US" sz="1050" b="1" dirty="0">
                <a:uFill>
                  <a:solidFill>
                    <a:srgbClr val="FF0000"/>
                  </a:solidFill>
                </a:uFill>
                <a:latin typeface="+mn-ea"/>
                <a:ea typeface="+mn-ea"/>
              </a:rPr>
              <a:t>％を超過するも万博</a:t>
            </a:r>
            <a:r>
              <a:rPr lang="en-US" altLang="ja-JP" sz="1050" b="1" dirty="0">
                <a:uFill>
                  <a:solidFill>
                    <a:srgbClr val="FF0000"/>
                  </a:solidFill>
                </a:uFill>
                <a:latin typeface="+mn-ea"/>
                <a:ea typeface="+mn-ea"/>
              </a:rPr>
              <a:t>TDM</a:t>
            </a:r>
            <a:r>
              <a:rPr lang="ja-JP" altLang="en-US" sz="1050" b="1" dirty="0">
                <a:uFill>
                  <a:solidFill>
                    <a:srgbClr val="FF0000"/>
                  </a:solidFill>
                </a:uFill>
                <a:latin typeface="+mn-ea"/>
                <a:ea typeface="+mn-ea"/>
              </a:rPr>
              <a:t>の効果もあり、大きな混乱なく万博来場者輸送を実施</a:t>
            </a:r>
            <a:endParaRPr lang="en-US" altLang="ja-JP" sz="1050" b="1" dirty="0">
              <a:uFill>
                <a:solidFill>
                  <a:srgbClr val="FF0000"/>
                </a:solidFill>
              </a:uFill>
              <a:latin typeface="+mn-ea"/>
              <a:ea typeface="+mn-ea"/>
            </a:endParaRPr>
          </a:p>
        </p:txBody>
      </p:sp>
      <p:sp>
        <p:nvSpPr>
          <p:cNvPr id="40" name="テキスト ボックス 39">
            <a:extLst>
              <a:ext uri="{FF2B5EF4-FFF2-40B4-BE49-F238E27FC236}">
                <a16:creationId xmlns:a16="http://schemas.microsoft.com/office/drawing/2014/main" id="{BBDC115E-A948-4485-C8DC-50948DC45A02}"/>
              </a:ext>
            </a:extLst>
          </p:cNvPr>
          <p:cNvSpPr txBox="1"/>
          <p:nvPr/>
        </p:nvSpPr>
        <p:spPr>
          <a:xfrm>
            <a:off x="7501354" y="5209453"/>
            <a:ext cx="4465564" cy="5770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050" dirty="0">
                <a:latin typeface="+mn-ea"/>
                <a:ea typeface="+mn-ea"/>
              </a:rPr>
              <a:t>・</a:t>
            </a:r>
            <a:r>
              <a:rPr lang="en-US" altLang="ja-JP" sz="1050" dirty="0">
                <a:latin typeface="+mn-ea"/>
                <a:ea typeface="+mn-ea"/>
              </a:rPr>
              <a:t>TDM</a:t>
            </a:r>
            <a:r>
              <a:rPr lang="ja-JP" altLang="en-US" sz="1050" dirty="0">
                <a:latin typeface="+mn-ea"/>
                <a:ea typeface="+mn-ea"/>
              </a:rPr>
              <a:t>取組期間の平日午前中において、</a:t>
            </a:r>
            <a:r>
              <a:rPr lang="ja-JP" altLang="en-US" sz="1050" b="1" dirty="0">
                <a:uFill>
                  <a:solidFill>
                    <a:srgbClr val="FF0000"/>
                  </a:solidFill>
                </a:uFill>
                <a:latin typeface="+mn-ea"/>
                <a:ea typeface="+mn-ea"/>
              </a:rPr>
              <a:t>通常時よりも渋滞長が超過する日があったが、全線では利用台数に大きな変化は見られず、渋滞状況も開催前から大きな変化はなし</a:t>
            </a:r>
            <a:endParaRPr lang="en-US" altLang="ja-JP" sz="1050" b="1" dirty="0">
              <a:uFill>
                <a:solidFill>
                  <a:srgbClr val="FF0000"/>
                </a:solidFill>
              </a:uFill>
              <a:latin typeface="+mn-ea"/>
              <a:ea typeface="+mn-ea"/>
            </a:endParaRPr>
          </a:p>
        </p:txBody>
      </p:sp>
      <p:sp>
        <p:nvSpPr>
          <p:cNvPr id="41" name="テキスト ボックス 40">
            <a:extLst>
              <a:ext uri="{FF2B5EF4-FFF2-40B4-BE49-F238E27FC236}">
                <a16:creationId xmlns:a16="http://schemas.microsoft.com/office/drawing/2014/main" id="{C5ABDF06-138D-6C7B-5DE2-8CEADF4CA384}"/>
              </a:ext>
            </a:extLst>
          </p:cNvPr>
          <p:cNvSpPr txBox="1"/>
          <p:nvPr/>
        </p:nvSpPr>
        <p:spPr>
          <a:xfrm>
            <a:off x="7334602" y="3979734"/>
            <a:ext cx="2942163"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100" dirty="0">
                <a:latin typeface="+mn-ea"/>
                <a:ea typeface="+mn-ea"/>
              </a:rPr>
              <a:t>（参考）</a:t>
            </a:r>
            <a:r>
              <a:rPr lang="en-US" altLang="ja-JP" sz="1100" dirty="0">
                <a:latin typeface="+mn-ea"/>
                <a:ea typeface="+mn-ea"/>
              </a:rPr>
              <a:t>TDM</a:t>
            </a:r>
            <a:r>
              <a:rPr lang="ja-JP" altLang="en-US" sz="1100" dirty="0">
                <a:latin typeface="+mn-ea"/>
                <a:ea typeface="+mn-ea"/>
              </a:rPr>
              <a:t>取組の効果検証結果</a:t>
            </a:r>
            <a:endParaRPr lang="en-US" altLang="ja-JP" sz="1050" b="1" dirty="0">
              <a:latin typeface="+mn-ea"/>
              <a:ea typeface="+mn-ea"/>
            </a:endParaRPr>
          </a:p>
        </p:txBody>
      </p:sp>
      <p:sp>
        <p:nvSpPr>
          <p:cNvPr id="10" name="矢印: 五方向 9">
            <a:extLst>
              <a:ext uri="{FF2B5EF4-FFF2-40B4-BE49-F238E27FC236}">
                <a16:creationId xmlns:a16="http://schemas.microsoft.com/office/drawing/2014/main" id="{0E2977CB-28E9-8EF8-0C48-9960E50CC95D}"/>
              </a:ext>
            </a:extLst>
          </p:cNvPr>
          <p:cNvSpPr/>
          <p:nvPr/>
        </p:nvSpPr>
        <p:spPr>
          <a:xfrm>
            <a:off x="7936075" y="62862"/>
            <a:ext cx="4153468" cy="338552"/>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今後</a:t>
            </a:r>
            <a:r>
              <a:rPr kumimoji="0" lang="ja-JP" altLang="en-US" sz="1600" b="1" i="0" u="none" strike="noStrike" cap="none" spc="0" normalizeH="0" baseline="0">
                <a:ln>
                  <a:noFill/>
                </a:ln>
                <a:solidFill>
                  <a:schemeClr val="bg1"/>
                </a:solidFill>
                <a:effectLst/>
                <a:uFillTx/>
                <a:latin typeface="+mj-ea"/>
                <a:ea typeface="+mj-ea"/>
                <a:cs typeface="Calibri"/>
                <a:sym typeface="Calibri"/>
              </a:rPr>
              <a:t>の予定（検討中のものも含む）</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42" name="テキスト ボックス 41">
            <a:extLst>
              <a:ext uri="{FF2B5EF4-FFF2-40B4-BE49-F238E27FC236}">
                <a16:creationId xmlns:a16="http://schemas.microsoft.com/office/drawing/2014/main" id="{7CD36B5B-80E4-2ACE-5773-D2B12B368AB2}"/>
              </a:ext>
            </a:extLst>
          </p:cNvPr>
          <p:cNvSpPr txBox="1"/>
          <p:nvPr/>
        </p:nvSpPr>
        <p:spPr>
          <a:xfrm>
            <a:off x="5368751" y="3255042"/>
            <a:ext cx="1388225" cy="415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700" dirty="0">
                <a:latin typeface="+mn-ea"/>
                <a:ea typeface="+mn-ea"/>
              </a:rPr>
              <a:t>◀クレジットカードのタッチ決済、</a:t>
            </a:r>
            <a:endParaRPr lang="en-US" altLang="ja-JP" sz="700" dirty="0">
              <a:latin typeface="+mn-ea"/>
              <a:ea typeface="+mn-ea"/>
            </a:endParaRPr>
          </a:p>
          <a:p>
            <a:r>
              <a:rPr lang="ja-JP" altLang="en-US" sz="700" dirty="0">
                <a:latin typeface="+mn-ea"/>
                <a:ea typeface="+mn-ea"/>
              </a:rPr>
              <a:t>　 </a:t>
            </a:r>
            <a:r>
              <a:rPr lang="en-US" altLang="ja-JP" sz="700" dirty="0">
                <a:latin typeface="+mn-ea"/>
                <a:ea typeface="+mn-ea"/>
              </a:rPr>
              <a:t>QR</a:t>
            </a:r>
            <a:r>
              <a:rPr lang="ja-JP" altLang="en-US" sz="700" dirty="0">
                <a:latin typeface="+mn-ea"/>
                <a:ea typeface="+mn-ea"/>
              </a:rPr>
              <a:t>コード対応された自動改札機</a:t>
            </a:r>
            <a:endParaRPr lang="en-US" altLang="ja-JP" sz="700" dirty="0">
              <a:latin typeface="+mn-ea"/>
              <a:ea typeface="+mn-ea"/>
            </a:endParaRPr>
          </a:p>
          <a:p>
            <a:r>
              <a:rPr lang="ja-JP" altLang="en-US" sz="700" dirty="0">
                <a:latin typeface="+mn-ea"/>
                <a:ea typeface="+mn-ea"/>
              </a:rPr>
              <a:t>写真提供</a:t>
            </a:r>
            <a:r>
              <a:rPr lang="en-US" altLang="ja-JP" sz="700" dirty="0">
                <a:latin typeface="+mn-ea"/>
                <a:ea typeface="+mn-ea"/>
              </a:rPr>
              <a:t>:</a:t>
            </a:r>
            <a:r>
              <a:rPr lang="ja-JP" altLang="en-US" sz="700" dirty="0">
                <a:latin typeface="+mn-ea"/>
                <a:ea typeface="+mn-ea"/>
              </a:rPr>
              <a:t>近畿日本鉄道株式会社</a:t>
            </a:r>
            <a:endParaRPr lang="en-US" altLang="ja-JP" sz="700" u="heavy" dirty="0">
              <a:uFill>
                <a:solidFill>
                  <a:srgbClr val="FF0000"/>
                </a:solidFill>
              </a:uFill>
              <a:latin typeface="+mn-ea"/>
              <a:ea typeface="+mn-ea"/>
            </a:endParaRPr>
          </a:p>
        </p:txBody>
      </p:sp>
      <p:sp>
        <p:nvSpPr>
          <p:cNvPr id="43" name="テキスト ボックス 42">
            <a:extLst>
              <a:ext uri="{FF2B5EF4-FFF2-40B4-BE49-F238E27FC236}">
                <a16:creationId xmlns:a16="http://schemas.microsoft.com/office/drawing/2014/main" id="{FAE63C9F-6BB8-4557-3594-5F271ECD1360}"/>
              </a:ext>
            </a:extLst>
          </p:cNvPr>
          <p:cNvSpPr txBox="1"/>
          <p:nvPr/>
        </p:nvSpPr>
        <p:spPr>
          <a:xfrm>
            <a:off x="5328711" y="2509076"/>
            <a:ext cx="1483813" cy="415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a:r>
              <a:rPr lang="en-US" altLang="ja-JP" sz="700" dirty="0">
                <a:latin typeface="+mn-ea"/>
                <a:ea typeface="+mn-ea"/>
              </a:rPr>
              <a:t>QR</a:t>
            </a:r>
            <a:r>
              <a:rPr lang="ja-JP" altLang="en-US" sz="700" dirty="0">
                <a:latin typeface="+mn-ea"/>
                <a:ea typeface="+mn-ea"/>
              </a:rPr>
              <a:t>コード対応された自動改札▶</a:t>
            </a:r>
            <a:endParaRPr lang="en-US" altLang="ja-JP" sz="700" dirty="0">
              <a:latin typeface="+mn-ea"/>
              <a:ea typeface="+mn-ea"/>
            </a:endParaRPr>
          </a:p>
          <a:p>
            <a:r>
              <a:rPr lang="ja-JP" altLang="en-US" sz="700" dirty="0">
                <a:latin typeface="+mn-ea"/>
                <a:ea typeface="+mn-ea"/>
              </a:rPr>
              <a:t>　　 　写真提供</a:t>
            </a:r>
            <a:r>
              <a:rPr lang="en-US" altLang="ja-JP" sz="700" dirty="0">
                <a:latin typeface="+mn-ea"/>
                <a:ea typeface="+mn-ea"/>
              </a:rPr>
              <a:t>:</a:t>
            </a:r>
            <a:r>
              <a:rPr lang="ja-JP" altLang="en-US" sz="700" dirty="0">
                <a:latin typeface="+mn-ea"/>
                <a:ea typeface="+mn-ea"/>
              </a:rPr>
              <a:t>西日本旅客鉄道株</a:t>
            </a:r>
            <a:endParaRPr lang="en-US" altLang="ja-JP" sz="700" dirty="0">
              <a:latin typeface="+mn-ea"/>
              <a:ea typeface="+mn-ea"/>
            </a:endParaRPr>
          </a:p>
          <a:p>
            <a:r>
              <a:rPr lang="ja-JP" altLang="en-US" sz="700" dirty="0">
                <a:latin typeface="+mn-ea"/>
                <a:ea typeface="+mn-ea"/>
              </a:rPr>
              <a:t>　     式会社</a:t>
            </a:r>
            <a:endParaRPr lang="en-US" altLang="ja-JP" sz="700" u="heavy" dirty="0">
              <a:uFill>
                <a:solidFill>
                  <a:srgbClr val="FF0000"/>
                </a:solidFill>
              </a:uFill>
              <a:latin typeface="+mn-ea"/>
              <a:ea typeface="+mn-ea"/>
            </a:endParaRPr>
          </a:p>
        </p:txBody>
      </p:sp>
      <p:sp>
        <p:nvSpPr>
          <p:cNvPr id="2" name="テキスト ボックス 1">
            <a:extLst>
              <a:ext uri="{FF2B5EF4-FFF2-40B4-BE49-F238E27FC236}">
                <a16:creationId xmlns:a16="http://schemas.microsoft.com/office/drawing/2014/main" id="{FF91326D-84D6-CCD6-4B4A-70CB53C0381C}"/>
              </a:ext>
            </a:extLst>
          </p:cNvPr>
          <p:cNvSpPr txBox="1"/>
          <p:nvPr/>
        </p:nvSpPr>
        <p:spPr>
          <a:xfrm>
            <a:off x="11755368" y="6528451"/>
            <a:ext cx="45470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US" altLang="ja-JP" sz="1400" b="1" dirty="0">
                <a:latin typeface="+mn-ea"/>
                <a:ea typeface="+mn-ea"/>
              </a:rPr>
              <a:t>14</a:t>
            </a:r>
            <a:endParaRPr kumimoji="0" lang="ja-JP" altLang="en-US" sz="14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152711176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AD07370-18DB-7D61-4ABD-C838B065E872}"/>
              </a:ext>
            </a:extLst>
          </p:cNvPr>
          <p:cNvSpPr/>
          <p:nvPr/>
        </p:nvSpPr>
        <p:spPr>
          <a:xfrm>
            <a:off x="328247" y="0"/>
            <a:ext cx="11755901" cy="112236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 name="正方形/長方形 4">
            <a:extLst>
              <a:ext uri="{FF2B5EF4-FFF2-40B4-BE49-F238E27FC236}">
                <a16:creationId xmlns:a16="http://schemas.microsoft.com/office/drawing/2014/main" id="{F92ECE7F-9743-C82B-DF66-6220FB628FC1}"/>
              </a:ext>
            </a:extLst>
          </p:cNvPr>
          <p:cNvSpPr/>
          <p:nvPr/>
        </p:nvSpPr>
        <p:spPr>
          <a:xfrm>
            <a:off x="0" y="5735638"/>
            <a:ext cx="1055077" cy="112236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9" name="正方形/長方形 8">
            <a:extLst>
              <a:ext uri="{FF2B5EF4-FFF2-40B4-BE49-F238E27FC236}">
                <a16:creationId xmlns:a16="http://schemas.microsoft.com/office/drawing/2014/main" id="{7D65D64E-2F9D-D551-ECFC-FC2B675ABD20}"/>
              </a:ext>
            </a:extLst>
          </p:cNvPr>
          <p:cNvSpPr/>
          <p:nvPr/>
        </p:nvSpPr>
        <p:spPr>
          <a:xfrm>
            <a:off x="189328" y="1236117"/>
            <a:ext cx="7392288" cy="2893098"/>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defTabSz="914400" rtl="0" eaLnBrk="1" fontAlgn="auto" latinLnBrk="0" hangingPunct="0">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srgbClr val="000000"/>
                </a:solidFill>
                <a:effectLst/>
                <a:uLnTx/>
                <a:uFillTx/>
                <a:latin typeface="+mj-ea"/>
                <a:ea typeface="+mj-ea"/>
                <a:cs typeface="Calibri"/>
                <a:sym typeface="Calibri"/>
              </a:rPr>
              <a:t>▶ 観光施設における心のバリアフリー認定施設の周知等による来阪旅行者の利便性</a:t>
            </a:r>
            <a:endParaRPr kumimoji="1" lang="en-US" altLang="ja-JP" sz="1400" b="1" i="0" u="none" strike="noStrike" kern="0" cap="none" spc="0" normalizeH="0" baseline="0" noProof="0" dirty="0">
              <a:ln>
                <a:noFill/>
              </a:ln>
              <a:solidFill>
                <a:srgbClr val="000000"/>
              </a:solidFill>
              <a:effectLst/>
              <a:uLnTx/>
              <a:uFillTx/>
              <a:latin typeface="+mj-ea"/>
              <a:ea typeface="+mj-ea"/>
              <a:cs typeface="Calibri"/>
              <a:sym typeface="Calibri"/>
            </a:endParaRPr>
          </a:p>
          <a:p>
            <a:pPr marL="0" marR="0" lvl="0" indent="0" defTabSz="914400" rtl="0" eaLnBrk="1" fontAlgn="auto" latinLnBrk="0" hangingPunct="0">
              <a:lnSpc>
                <a:spcPct val="100000"/>
              </a:lnSpc>
              <a:spcBef>
                <a:spcPts val="0"/>
              </a:spcBef>
              <a:spcAft>
                <a:spcPts val="0"/>
              </a:spcAft>
              <a:buClrTx/>
              <a:buSzTx/>
              <a:buFontTx/>
              <a:buNone/>
              <a:tabLst/>
              <a:defRPr/>
            </a:pPr>
            <a:r>
              <a:rPr kumimoji="1" lang="ja-JP" altLang="en-US" sz="1400" b="1" dirty="0">
                <a:latin typeface="+mj-ea"/>
                <a:ea typeface="+mj-ea"/>
              </a:rPr>
              <a:t>　　</a:t>
            </a:r>
            <a:r>
              <a:rPr kumimoji="1" lang="ja-JP" altLang="en-US" sz="1400" b="1" i="0" u="none" strike="noStrike" kern="0" cap="none" spc="0" normalizeH="0" baseline="0" noProof="0" dirty="0">
                <a:ln>
                  <a:noFill/>
                </a:ln>
                <a:solidFill>
                  <a:srgbClr val="000000"/>
                </a:solidFill>
                <a:effectLst/>
                <a:uLnTx/>
                <a:uFillTx/>
                <a:latin typeface="+mj-ea"/>
                <a:ea typeface="+mj-ea"/>
                <a:cs typeface="Calibri"/>
                <a:sym typeface="Calibri"/>
              </a:rPr>
              <a:t>向上や安全確保</a:t>
            </a:r>
            <a:endParaRPr kumimoji="1" lang="en-US" altLang="ja-JP" sz="1400" b="1" i="0" u="none" strike="noStrike" kern="0" cap="none" spc="0" normalizeH="0" baseline="0" noProof="0" dirty="0">
              <a:ln>
                <a:noFill/>
              </a:ln>
              <a:solidFill>
                <a:srgbClr val="000000"/>
              </a:solidFill>
              <a:effectLst/>
              <a:uLnTx/>
              <a:uFillTx/>
              <a:latin typeface="+mj-ea"/>
              <a:ea typeface="+mj-ea"/>
              <a:cs typeface="Calibri"/>
              <a:sym typeface="Calibri"/>
            </a:endParaRPr>
          </a:p>
          <a:p>
            <a:r>
              <a:rPr kumimoji="1" lang="ja-JP" altLang="en-US" sz="1400" kern="100" dirty="0">
                <a:solidFill>
                  <a:schemeClr val="tx1"/>
                </a:solidFill>
                <a:latin typeface="+mj-ea"/>
                <a:ea typeface="+mj-ea"/>
                <a:cs typeface="Times New Roman" panose="02020603050405020304" pitchFamily="18" charset="0"/>
              </a:rPr>
              <a:t>　・万博の開催に伴い「観光施設</a:t>
            </a:r>
            <a:r>
              <a:rPr kumimoji="1" lang="ja-JP" altLang="en-US" sz="1400" kern="100" dirty="0">
                <a:solidFill>
                  <a:schemeClr val="tx1"/>
                </a:solidFill>
                <a:effectLst/>
                <a:latin typeface="+mj-ea"/>
                <a:ea typeface="+mj-ea"/>
                <a:cs typeface="Times New Roman" panose="02020603050405020304" pitchFamily="18" charset="0"/>
              </a:rPr>
              <a:t>における</a:t>
            </a:r>
            <a:r>
              <a:rPr kumimoji="1" lang="ja-JP" altLang="ja-JP" sz="1400" kern="100" dirty="0">
                <a:solidFill>
                  <a:schemeClr val="tx1"/>
                </a:solidFill>
                <a:effectLst/>
                <a:latin typeface="+mj-ea"/>
                <a:ea typeface="+mj-ea"/>
                <a:cs typeface="Times New Roman" panose="02020603050405020304" pitchFamily="18" charset="0"/>
              </a:rPr>
              <a:t>心のバリアフリー認定</a:t>
            </a:r>
            <a:r>
              <a:rPr kumimoji="1" lang="ja-JP" altLang="en-US" sz="1400" kern="100" dirty="0">
                <a:solidFill>
                  <a:schemeClr val="tx1"/>
                </a:solidFill>
                <a:effectLst/>
                <a:latin typeface="+mj-ea"/>
                <a:ea typeface="+mj-ea"/>
                <a:cs typeface="Times New Roman" panose="02020603050405020304" pitchFamily="18" charset="0"/>
              </a:rPr>
              <a:t>施設」の拡大・周知</a:t>
            </a:r>
            <a:endParaRPr kumimoji="1" lang="en-US" altLang="ja-JP" sz="1400" kern="100" dirty="0">
              <a:solidFill>
                <a:schemeClr val="tx1"/>
              </a:solidFill>
              <a:latin typeface="+mn-ea"/>
              <a:ea typeface="+mn-ea"/>
              <a:cs typeface="Times New Roman" panose="02020603050405020304" pitchFamily="18" charset="0"/>
            </a:endParaRPr>
          </a:p>
          <a:p>
            <a:r>
              <a:rPr kumimoji="1" lang="ja-JP" altLang="en-US" sz="1400" kern="100" dirty="0">
                <a:solidFill>
                  <a:schemeClr val="tx1"/>
                </a:solidFill>
                <a:effectLst/>
                <a:latin typeface="+mn-ea"/>
                <a:ea typeface="+mn-ea"/>
                <a:cs typeface="Times New Roman" panose="02020603050405020304" pitchFamily="18" charset="0"/>
              </a:rPr>
              <a:t>　　府内の認定施設：</a:t>
            </a:r>
            <a:r>
              <a:rPr kumimoji="1" lang="en-US" altLang="ja-JP" sz="1400" kern="100" dirty="0">
                <a:solidFill>
                  <a:schemeClr val="tx1"/>
                </a:solidFill>
                <a:latin typeface="+mn-ea"/>
                <a:ea typeface="+mn-ea"/>
                <a:cs typeface="Times New Roman" panose="02020603050405020304" pitchFamily="18" charset="0"/>
              </a:rPr>
              <a:t>2025</a:t>
            </a:r>
            <a:r>
              <a:rPr kumimoji="1" lang="ja-JP" altLang="en-US" sz="1400" kern="100" dirty="0">
                <a:solidFill>
                  <a:schemeClr val="tx1"/>
                </a:solidFill>
                <a:effectLst/>
                <a:latin typeface="+mn-ea"/>
                <a:ea typeface="+mn-ea"/>
                <a:cs typeface="Times New Roman" panose="02020603050405020304" pitchFamily="18" charset="0"/>
              </a:rPr>
              <a:t>年９月末　</a:t>
            </a:r>
            <a:r>
              <a:rPr kumimoji="1" lang="en-US" altLang="ja-JP" sz="1400" kern="100" dirty="0">
                <a:solidFill>
                  <a:schemeClr val="tx1"/>
                </a:solidFill>
                <a:effectLst/>
                <a:latin typeface="+mn-ea"/>
                <a:ea typeface="+mn-ea"/>
                <a:cs typeface="Times New Roman" panose="02020603050405020304" pitchFamily="18" charset="0"/>
              </a:rPr>
              <a:t>121</a:t>
            </a:r>
            <a:r>
              <a:rPr kumimoji="1" lang="ja-JP" altLang="en-US" sz="1400" kern="100" dirty="0">
                <a:solidFill>
                  <a:schemeClr val="tx1"/>
                </a:solidFill>
                <a:effectLst/>
                <a:latin typeface="+mn-ea"/>
                <a:ea typeface="+mn-ea"/>
                <a:cs typeface="Times New Roman" panose="02020603050405020304" pitchFamily="18" charset="0"/>
              </a:rPr>
              <a:t>施設（</a:t>
            </a:r>
            <a:r>
              <a:rPr kumimoji="1" lang="en-US" altLang="ja-JP" sz="1400" kern="100" dirty="0">
                <a:solidFill>
                  <a:schemeClr val="tx1"/>
                </a:solidFill>
                <a:effectLst/>
                <a:latin typeface="+mn-ea"/>
                <a:ea typeface="+mn-ea"/>
                <a:cs typeface="Times New Roman" panose="02020603050405020304" pitchFamily="18" charset="0"/>
              </a:rPr>
              <a:t>2024</a:t>
            </a:r>
            <a:r>
              <a:rPr kumimoji="1" lang="ja-JP" altLang="en-US" sz="1400" kern="100" dirty="0">
                <a:solidFill>
                  <a:schemeClr val="tx1"/>
                </a:solidFill>
                <a:effectLst/>
                <a:latin typeface="+mn-ea"/>
                <a:ea typeface="+mn-ea"/>
                <a:cs typeface="Times New Roman" panose="02020603050405020304" pitchFamily="18" charset="0"/>
              </a:rPr>
              <a:t>年９月末から</a:t>
            </a:r>
            <a:r>
              <a:rPr kumimoji="1" lang="en-US" altLang="ja-JP" sz="1400" kern="100" dirty="0">
                <a:solidFill>
                  <a:schemeClr val="tx1"/>
                </a:solidFill>
                <a:effectLst/>
                <a:latin typeface="+mn-ea"/>
                <a:ea typeface="+mn-ea"/>
                <a:cs typeface="Times New Roman" panose="02020603050405020304" pitchFamily="18" charset="0"/>
              </a:rPr>
              <a:t>50</a:t>
            </a:r>
            <a:r>
              <a:rPr kumimoji="1" lang="ja-JP" altLang="en-US" sz="1400" kern="100" dirty="0">
                <a:solidFill>
                  <a:schemeClr val="tx1"/>
                </a:solidFill>
                <a:effectLst/>
                <a:latin typeface="+mn-ea"/>
                <a:ea typeface="+mn-ea"/>
                <a:cs typeface="Times New Roman" panose="02020603050405020304" pitchFamily="18" charset="0"/>
              </a:rPr>
              <a:t>施設増加）</a:t>
            </a:r>
            <a:endParaRPr kumimoji="1" lang="en-US" altLang="ja-JP" sz="1400" kern="100" dirty="0">
              <a:solidFill>
                <a:schemeClr val="tx1"/>
              </a:solidFill>
              <a:effectLst/>
              <a:latin typeface="+mn-ea"/>
              <a:ea typeface="+mn-ea"/>
              <a:cs typeface="Times New Roman" panose="02020603050405020304" pitchFamily="18" charset="0"/>
            </a:endParaRPr>
          </a:p>
          <a:p>
            <a:endParaRPr kumimoji="1" lang="en-US" altLang="ja-JP" sz="1400" kern="100" dirty="0">
              <a:solidFill>
                <a:schemeClr val="tx1"/>
              </a:solidFill>
              <a:effectLst/>
              <a:latin typeface="+mn-ea"/>
              <a:ea typeface="+mn-ea"/>
              <a:cs typeface="Times New Roman" panose="02020603050405020304" pitchFamily="18" charset="0"/>
            </a:endParaRPr>
          </a:p>
          <a:p>
            <a:pPr defTabSz="685800" hangingPunct="1"/>
            <a:r>
              <a:rPr kumimoji="1" lang="ja-JP" altLang="en-US" sz="1400" kern="100" dirty="0">
                <a:solidFill>
                  <a:schemeClr val="tx1"/>
                </a:solidFill>
                <a:latin typeface="+mn-ea"/>
                <a:ea typeface="+mn-ea"/>
                <a:cs typeface="Times New Roman" panose="02020603050405020304" pitchFamily="18" charset="0"/>
              </a:rPr>
              <a:t>  ・府内市町村や公的団体等、宿泊施設等の行うインバウンド受入環境整備にかかる</a:t>
            </a:r>
            <a:endParaRPr kumimoji="1" lang="en-US" altLang="ja-JP" sz="1400" kern="100" dirty="0">
              <a:solidFill>
                <a:schemeClr val="tx1"/>
              </a:solidFill>
              <a:latin typeface="+mn-ea"/>
              <a:ea typeface="+mn-ea"/>
              <a:cs typeface="Times New Roman" panose="02020603050405020304" pitchFamily="18" charset="0"/>
            </a:endParaRPr>
          </a:p>
          <a:p>
            <a:pPr defTabSz="685800" hangingPunct="1"/>
            <a:r>
              <a:rPr kumimoji="1" lang="ja-JP" altLang="en-US" sz="1400" kern="100" dirty="0">
                <a:solidFill>
                  <a:schemeClr val="tx1"/>
                </a:solidFill>
                <a:latin typeface="+mn-ea"/>
                <a:ea typeface="+mn-ea"/>
                <a:cs typeface="Times New Roman" panose="02020603050405020304" pitchFamily="18" charset="0"/>
              </a:rPr>
              <a:t> 　取組みに対する補助（音声翻訳機の導入、観光案内板等の多言語対応、</a:t>
            </a:r>
            <a:endParaRPr kumimoji="1" lang="en-US" altLang="ja-JP" sz="1400" kern="100" dirty="0">
              <a:solidFill>
                <a:schemeClr val="tx1"/>
              </a:solidFill>
              <a:latin typeface="+mn-ea"/>
              <a:ea typeface="+mn-ea"/>
              <a:cs typeface="Times New Roman" panose="02020603050405020304" pitchFamily="18" charset="0"/>
            </a:endParaRPr>
          </a:p>
          <a:p>
            <a:pPr defTabSz="685800" hangingPunct="1"/>
            <a:r>
              <a:rPr kumimoji="1" lang="en-US" altLang="ja-JP" sz="1400" kern="100" dirty="0">
                <a:solidFill>
                  <a:schemeClr val="tx1"/>
                </a:solidFill>
                <a:latin typeface="+mn-ea"/>
                <a:ea typeface="+mn-ea"/>
                <a:cs typeface="Times New Roman" panose="02020603050405020304" pitchFamily="18" charset="0"/>
              </a:rPr>
              <a:t> </a:t>
            </a:r>
            <a:r>
              <a:rPr kumimoji="1" lang="ja-JP" altLang="en-US" sz="1400" kern="100" dirty="0">
                <a:solidFill>
                  <a:schemeClr val="tx1"/>
                </a:solidFill>
                <a:latin typeface="+mn-ea"/>
                <a:ea typeface="+mn-ea"/>
                <a:cs typeface="Times New Roman" panose="02020603050405020304" pitchFamily="18" charset="0"/>
              </a:rPr>
              <a:t>　宿泊施設等のユニバーサルデザイン化、災害・避難誘導情報の多言語・視覚化対応等）</a:t>
            </a:r>
            <a:endParaRPr kumimoji="1" lang="en-US" altLang="ja-JP" sz="1400" kern="100" dirty="0">
              <a:solidFill>
                <a:schemeClr val="tx1"/>
              </a:solidFill>
              <a:latin typeface="+mn-ea"/>
              <a:ea typeface="+mn-ea"/>
              <a:cs typeface="Times New Roman" panose="02020603050405020304" pitchFamily="18" charset="0"/>
            </a:endParaRPr>
          </a:p>
          <a:p>
            <a:pPr defTabSz="685800" hangingPunct="1"/>
            <a:endParaRPr kumimoji="1" lang="en-US" altLang="ja-JP" sz="1400" kern="100" dirty="0">
              <a:solidFill>
                <a:schemeClr val="tx1"/>
              </a:solidFill>
              <a:latin typeface="+mn-ea"/>
              <a:ea typeface="+mn-ea"/>
              <a:cs typeface="Times New Roman" panose="02020603050405020304" pitchFamily="18" charset="0"/>
            </a:endParaRPr>
          </a:p>
          <a:p>
            <a:pPr defTabSz="685800" hangingPunct="1"/>
            <a:r>
              <a:rPr kumimoji="1" lang="ja-JP" altLang="en-US" sz="1400" kern="100" dirty="0">
                <a:solidFill>
                  <a:schemeClr val="tx1"/>
                </a:solidFill>
                <a:latin typeface="+mn-ea"/>
                <a:ea typeface="+mn-ea"/>
                <a:cs typeface="Times New Roman" panose="02020603050405020304" pitchFamily="18" charset="0"/>
              </a:rPr>
              <a:t>　・万博の開催に伴い大阪市全域におけるユニバーサルデザインに準拠した観光案内表示板の整備</a:t>
            </a:r>
            <a:endParaRPr kumimoji="1" lang="en-US" altLang="ja-JP" sz="1400" kern="100" dirty="0">
              <a:solidFill>
                <a:schemeClr val="tx1"/>
              </a:solidFill>
              <a:latin typeface="+mn-ea"/>
              <a:ea typeface="+mn-ea"/>
              <a:cs typeface="Times New Roman" panose="02020603050405020304" pitchFamily="18" charset="0"/>
            </a:endParaRPr>
          </a:p>
          <a:p>
            <a:pPr defTabSz="685800" hangingPunct="1"/>
            <a:endParaRPr kumimoji="1" lang="en-US" altLang="ja-JP" sz="1400" kern="100" dirty="0">
              <a:solidFill>
                <a:schemeClr val="tx1"/>
              </a:solidFill>
              <a:latin typeface="+mn-ea"/>
              <a:ea typeface="+mn-ea"/>
              <a:cs typeface="Times New Roman" panose="02020603050405020304" pitchFamily="18" charset="0"/>
            </a:endParaRPr>
          </a:p>
          <a:p>
            <a:pPr defTabSz="685800" hangingPunct="1"/>
            <a:r>
              <a:rPr kumimoji="1" lang="ja-JP" altLang="en-US" sz="1400" kern="100" dirty="0">
                <a:solidFill>
                  <a:schemeClr val="tx1"/>
                </a:solidFill>
                <a:latin typeface="+mn-ea"/>
                <a:ea typeface="+mn-ea"/>
                <a:cs typeface="Times New Roman" panose="02020603050405020304" pitchFamily="18" charset="0"/>
              </a:rPr>
              <a:t>　・ホテル・旅館のバリアフリー化促進を目的とした福祉のまちづくり条例の改正（</a:t>
            </a:r>
            <a:r>
              <a:rPr kumimoji="1" lang="en-US" altLang="ja-JP" sz="1400" kern="100" dirty="0">
                <a:solidFill>
                  <a:schemeClr val="tx1"/>
                </a:solidFill>
                <a:latin typeface="+mn-ea"/>
                <a:ea typeface="+mn-ea"/>
                <a:cs typeface="Times New Roman" panose="02020603050405020304" pitchFamily="18" charset="0"/>
              </a:rPr>
              <a:t>2020</a:t>
            </a:r>
            <a:r>
              <a:rPr kumimoji="1" lang="ja-JP" altLang="en-US" sz="1400" kern="100" dirty="0">
                <a:solidFill>
                  <a:schemeClr val="tx1"/>
                </a:solidFill>
                <a:latin typeface="+mn-ea"/>
                <a:ea typeface="+mn-ea"/>
                <a:cs typeface="Times New Roman" panose="02020603050405020304" pitchFamily="18" charset="0"/>
              </a:rPr>
              <a:t>年度～）、既存</a:t>
            </a:r>
            <a:endParaRPr kumimoji="1" lang="en-US" altLang="ja-JP" sz="1400" kern="100" dirty="0">
              <a:solidFill>
                <a:schemeClr val="tx1"/>
              </a:solidFill>
              <a:latin typeface="+mn-ea"/>
              <a:ea typeface="+mn-ea"/>
              <a:cs typeface="Times New Roman" panose="02020603050405020304" pitchFamily="18" charset="0"/>
            </a:endParaRPr>
          </a:p>
          <a:p>
            <a:pPr defTabSz="685800" hangingPunct="1"/>
            <a:r>
              <a:rPr kumimoji="1" lang="en-US" altLang="ja-JP" sz="1400" kern="100" dirty="0">
                <a:solidFill>
                  <a:schemeClr val="tx1"/>
                </a:solidFill>
                <a:latin typeface="+mn-ea"/>
                <a:ea typeface="+mn-ea"/>
                <a:cs typeface="Times New Roman" panose="02020603050405020304" pitchFamily="18" charset="0"/>
              </a:rPr>
              <a:t> </a:t>
            </a:r>
            <a:r>
              <a:rPr kumimoji="1" lang="ja-JP" altLang="en-US" sz="1400" kern="100" dirty="0">
                <a:solidFill>
                  <a:schemeClr val="tx1"/>
                </a:solidFill>
                <a:latin typeface="+mn-ea"/>
                <a:ea typeface="+mn-ea"/>
                <a:cs typeface="Times New Roman" panose="02020603050405020304" pitchFamily="18" charset="0"/>
              </a:rPr>
              <a:t>　宿泊施設のバリアフリー改修に対する補助（</a:t>
            </a:r>
            <a:r>
              <a:rPr kumimoji="1" lang="en-US" altLang="ja-JP" sz="1400" kern="100" dirty="0">
                <a:solidFill>
                  <a:schemeClr val="tx1"/>
                </a:solidFill>
                <a:latin typeface="+mn-ea"/>
                <a:ea typeface="+mn-ea"/>
                <a:cs typeface="Times New Roman" panose="02020603050405020304" pitchFamily="18" charset="0"/>
              </a:rPr>
              <a:t>2025</a:t>
            </a:r>
            <a:r>
              <a:rPr kumimoji="1" lang="ja-JP" altLang="en-US" sz="1400" kern="100" dirty="0">
                <a:solidFill>
                  <a:schemeClr val="tx1"/>
                </a:solidFill>
                <a:latin typeface="+mn-ea"/>
                <a:ea typeface="+mn-ea"/>
                <a:cs typeface="Times New Roman" panose="02020603050405020304" pitchFamily="18" charset="0"/>
              </a:rPr>
              <a:t>年度創設）</a:t>
            </a:r>
            <a:endParaRPr kumimoji="1" lang="en-US" altLang="ja-JP" sz="1200" b="1" kern="100" dirty="0">
              <a:solidFill>
                <a:schemeClr val="tx1"/>
              </a:solidFill>
              <a:latin typeface="+mn-ea"/>
              <a:ea typeface="+mn-ea"/>
              <a:cs typeface="Times New Roman" panose="02020603050405020304" pitchFamily="18" charset="0"/>
            </a:endParaRPr>
          </a:p>
        </p:txBody>
      </p:sp>
      <p:sp>
        <p:nvSpPr>
          <p:cNvPr id="10" name="正方形/長方形 9">
            <a:extLst>
              <a:ext uri="{FF2B5EF4-FFF2-40B4-BE49-F238E27FC236}">
                <a16:creationId xmlns:a16="http://schemas.microsoft.com/office/drawing/2014/main" id="{1A96A515-6C65-4625-EB9E-4E5B4BFB4D1C}"/>
              </a:ext>
            </a:extLst>
          </p:cNvPr>
          <p:cNvSpPr/>
          <p:nvPr/>
        </p:nvSpPr>
        <p:spPr>
          <a:xfrm>
            <a:off x="642341" y="794036"/>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五方向 10">
            <a:extLst>
              <a:ext uri="{FF2B5EF4-FFF2-40B4-BE49-F238E27FC236}">
                <a16:creationId xmlns:a16="http://schemas.microsoft.com/office/drawing/2014/main" id="{EC3C4015-8638-EC07-C422-4F36D1F267C6}"/>
              </a:ext>
            </a:extLst>
          </p:cNvPr>
          <p:cNvSpPr/>
          <p:nvPr/>
        </p:nvSpPr>
        <p:spPr>
          <a:xfrm>
            <a:off x="108603" y="630012"/>
            <a:ext cx="7514869"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12" name="矢印: 五方向 11">
            <a:extLst>
              <a:ext uri="{FF2B5EF4-FFF2-40B4-BE49-F238E27FC236}">
                <a16:creationId xmlns:a16="http://schemas.microsoft.com/office/drawing/2014/main" id="{09D9E9DD-CD6A-7495-B462-70ADC8E84AAD}"/>
              </a:ext>
            </a:extLst>
          </p:cNvPr>
          <p:cNvSpPr/>
          <p:nvPr/>
        </p:nvSpPr>
        <p:spPr>
          <a:xfrm>
            <a:off x="7623472" y="665809"/>
            <a:ext cx="4250911" cy="307775"/>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400" b="1" dirty="0">
                <a:solidFill>
                  <a:schemeClr val="bg1"/>
                </a:solidFill>
                <a:latin typeface="+mj-ea"/>
                <a:ea typeface="+mj-ea"/>
              </a:rPr>
              <a:t>今後</a:t>
            </a:r>
            <a:r>
              <a:rPr kumimoji="0" lang="ja-JP" altLang="en-US" sz="1400" b="1" i="0" u="none" strike="noStrike" cap="none" spc="0" normalizeH="0" baseline="0" dirty="0">
                <a:ln>
                  <a:noFill/>
                </a:ln>
                <a:solidFill>
                  <a:schemeClr val="bg1"/>
                </a:solidFill>
                <a:effectLst/>
                <a:uFillTx/>
                <a:latin typeface="+mj-ea"/>
                <a:ea typeface="+mj-ea"/>
                <a:cs typeface="Calibri"/>
                <a:sym typeface="Calibri"/>
              </a:rPr>
              <a:t>の予定（検討中のものも含む）</a:t>
            </a:r>
          </a:p>
        </p:txBody>
      </p:sp>
      <p:sp>
        <p:nvSpPr>
          <p:cNvPr id="13" name="テキスト ボックス 12">
            <a:extLst>
              <a:ext uri="{FF2B5EF4-FFF2-40B4-BE49-F238E27FC236}">
                <a16:creationId xmlns:a16="http://schemas.microsoft.com/office/drawing/2014/main" id="{8D3119A8-62C2-AB9F-6562-72A57B9CF6C0}"/>
              </a:ext>
            </a:extLst>
          </p:cNvPr>
          <p:cNvSpPr txBox="1"/>
          <p:nvPr/>
        </p:nvSpPr>
        <p:spPr>
          <a:xfrm>
            <a:off x="30266" y="945165"/>
            <a:ext cx="565314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（１）誰もが快適に利用できる宿泊施設や観光・集客施設、飲食店の拡大</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14" name="テキスト ボックス 13">
            <a:extLst>
              <a:ext uri="{FF2B5EF4-FFF2-40B4-BE49-F238E27FC236}">
                <a16:creationId xmlns:a16="http://schemas.microsoft.com/office/drawing/2014/main" id="{7193B889-400F-F4A7-8506-C45F3FF5D6D5}"/>
              </a:ext>
            </a:extLst>
          </p:cNvPr>
          <p:cNvSpPr txBox="1"/>
          <p:nvPr/>
        </p:nvSpPr>
        <p:spPr>
          <a:xfrm>
            <a:off x="15931" y="4110436"/>
            <a:ext cx="573971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（２）情報アクセシビリティの確保をはじめとした事業者や府民理解の促進</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sp>
        <p:nvSpPr>
          <p:cNvPr id="15" name="正方形/長方形 14">
            <a:extLst>
              <a:ext uri="{FF2B5EF4-FFF2-40B4-BE49-F238E27FC236}">
                <a16:creationId xmlns:a16="http://schemas.microsoft.com/office/drawing/2014/main" id="{8F784760-7926-1DCF-C0AE-42820D9820E7}"/>
              </a:ext>
            </a:extLst>
          </p:cNvPr>
          <p:cNvSpPr/>
          <p:nvPr/>
        </p:nvSpPr>
        <p:spPr>
          <a:xfrm>
            <a:off x="165170" y="4407076"/>
            <a:ext cx="7416446" cy="233910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▶障がいに関する府民の理解と認識の促進及び障がい者差別解消</a:t>
            </a:r>
            <a:endParaRPr kumimoji="1" lang="en-US" altLang="ja-JP" sz="1400" b="1"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Meiryo UI"/>
                <a:ea typeface="Meiryo UI"/>
                <a:cs typeface="Calibri"/>
                <a:sym typeface="Calibri"/>
              </a:rPr>
              <a:t>　・宿泊施設等を通じた来阪外国人向けヘルプマーク</a:t>
            </a:r>
            <a:r>
              <a:rPr kumimoji="1" lang="en-US" altLang="ja-JP" sz="1400" b="0" i="0" u="none" strike="noStrike" kern="0" cap="none" spc="0" normalizeH="0" baseline="0" noProof="0" dirty="0">
                <a:ln>
                  <a:noFill/>
                </a:ln>
                <a:solidFill>
                  <a:schemeClr val="tx1"/>
                </a:solidFill>
                <a:effectLst/>
                <a:uLnTx/>
                <a:uFillTx/>
                <a:latin typeface="Meiryo UI"/>
                <a:ea typeface="Meiryo UI"/>
                <a:cs typeface="Calibri"/>
                <a:sym typeface="Calibri"/>
              </a:rPr>
              <a:t>(※)</a:t>
            </a:r>
            <a:r>
              <a:rPr kumimoji="1" lang="ja-JP" altLang="en-US" sz="1400" b="0" i="0" u="none" strike="noStrike" kern="0" cap="none" spc="0" normalizeH="0" baseline="0" noProof="0" dirty="0">
                <a:ln>
                  <a:noFill/>
                </a:ln>
                <a:solidFill>
                  <a:schemeClr val="tx1"/>
                </a:solidFill>
                <a:effectLst/>
                <a:uLnTx/>
                <a:uFillTx/>
                <a:latin typeface="Meiryo UI"/>
                <a:ea typeface="Meiryo UI"/>
                <a:cs typeface="Calibri"/>
                <a:sym typeface="Calibri"/>
              </a:rPr>
              <a:t>の周知・配布</a:t>
            </a:r>
            <a:endParaRPr kumimoji="1" lang="en-US" altLang="ja-JP" sz="1400" b="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dirty="0">
                <a:solidFill>
                  <a:schemeClr val="tx1"/>
                </a:solidFill>
                <a:latin typeface="Meiryo UI"/>
                <a:ea typeface="Meiryo UI"/>
              </a:rPr>
              <a:t>　　（１万部作成・万博会場等</a:t>
            </a:r>
            <a:r>
              <a:rPr kumimoji="1" lang="en-US" altLang="ja-JP" sz="1400" dirty="0">
                <a:solidFill>
                  <a:schemeClr val="tx1"/>
                </a:solidFill>
                <a:latin typeface="Meiryo UI"/>
                <a:ea typeface="Meiryo UI"/>
              </a:rPr>
              <a:t>23</a:t>
            </a:r>
            <a:r>
              <a:rPr kumimoji="1" lang="ja-JP" altLang="en-US" sz="1400" dirty="0">
                <a:solidFill>
                  <a:schemeClr val="tx1"/>
                </a:solidFill>
                <a:latin typeface="Meiryo UI"/>
                <a:ea typeface="Meiryo UI"/>
              </a:rPr>
              <a:t>カ所で配布）</a:t>
            </a:r>
            <a:endParaRPr kumimoji="1" lang="en-US" altLang="ja-JP" sz="1400" b="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chemeClr val="tx1"/>
                </a:solidFill>
                <a:effectLst/>
                <a:uLnTx/>
                <a:uFillTx/>
                <a:latin typeface="Meiryo UI"/>
                <a:ea typeface="Meiryo UI"/>
                <a:cs typeface="Calibri"/>
                <a:sym typeface="Calibri"/>
              </a:rPr>
              <a:t>　</a:t>
            </a:r>
            <a:r>
              <a:rPr kumimoji="1" lang="en-US" altLang="ja-JP" sz="1200" b="0" i="0" u="none" strike="noStrike" kern="0" cap="none" spc="0" normalizeH="0" baseline="0" noProof="0" dirty="0">
                <a:ln>
                  <a:noFill/>
                </a:ln>
                <a:solidFill>
                  <a:schemeClr val="tx1"/>
                </a:solidFill>
                <a:effectLst/>
                <a:uLnTx/>
                <a:uFillTx/>
                <a:latin typeface="Meiryo UI"/>
                <a:ea typeface="Meiryo UI"/>
                <a:cs typeface="Calibri"/>
                <a:sym typeface="Calibri"/>
              </a:rPr>
              <a:t>※</a:t>
            </a:r>
            <a:r>
              <a:rPr kumimoji="1" lang="ja-JP" altLang="en-US" sz="1200" b="0" i="0" u="none" strike="noStrike" kern="0" cap="none" spc="0" normalizeH="0" baseline="0" noProof="0" dirty="0">
                <a:ln>
                  <a:noFill/>
                </a:ln>
                <a:solidFill>
                  <a:schemeClr val="tx1"/>
                </a:solidFill>
                <a:effectLst/>
                <a:uLnTx/>
                <a:uFillTx/>
                <a:latin typeface="Meiryo UI"/>
                <a:ea typeface="Meiryo UI"/>
                <a:cs typeface="Calibri"/>
                <a:sym typeface="Calibri"/>
              </a:rPr>
              <a:t>外見からはわからない援助や配慮を必要としている方々が周囲の方に配慮を必要としている</a:t>
            </a:r>
            <a:endParaRPr kumimoji="1" lang="en-US" altLang="ja-JP" sz="1200" b="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200" dirty="0">
                <a:solidFill>
                  <a:schemeClr val="tx1"/>
                </a:solidFill>
                <a:latin typeface="Meiryo UI"/>
                <a:ea typeface="Meiryo UI"/>
              </a:rPr>
              <a:t>  　</a:t>
            </a:r>
            <a:r>
              <a:rPr kumimoji="1" lang="ja-JP" altLang="en-US" sz="1200" b="0" i="0" u="none" strike="noStrike" kern="0" cap="none" spc="0" normalizeH="0" baseline="0" noProof="0" dirty="0">
                <a:ln>
                  <a:noFill/>
                </a:ln>
                <a:solidFill>
                  <a:schemeClr val="tx1"/>
                </a:solidFill>
                <a:effectLst/>
                <a:uLnTx/>
                <a:uFillTx/>
                <a:latin typeface="Meiryo UI"/>
                <a:ea typeface="Meiryo UI"/>
                <a:cs typeface="Calibri"/>
                <a:sym typeface="Calibri"/>
              </a:rPr>
              <a:t>ことを知らせることで、援助を得やすくなるよう、作成されたマーク（「支援を必要としていること</a:t>
            </a:r>
            <a:endParaRPr kumimoji="1" lang="en-US" altLang="ja-JP" sz="1200" b="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en-US" altLang="ja-JP" sz="1200" dirty="0">
                <a:solidFill>
                  <a:schemeClr val="tx1"/>
                </a:solidFill>
                <a:latin typeface="Meiryo UI"/>
                <a:ea typeface="Meiryo UI"/>
              </a:rPr>
              <a:t>    </a:t>
            </a:r>
            <a:r>
              <a:rPr kumimoji="1" lang="ja-JP" altLang="en-US" sz="1200" b="0" i="0" u="none" strike="noStrike" kern="0" cap="none" spc="0" normalizeH="0" baseline="0" noProof="0" dirty="0">
                <a:ln>
                  <a:noFill/>
                </a:ln>
                <a:solidFill>
                  <a:schemeClr val="tx1"/>
                </a:solidFill>
                <a:effectLst/>
                <a:uLnTx/>
                <a:uFillTx/>
                <a:latin typeface="Meiryo UI"/>
                <a:ea typeface="Meiryo UI"/>
                <a:cs typeface="Calibri"/>
                <a:sym typeface="Calibri"/>
              </a:rPr>
              <a:t>を知らせる効果」と「支援を促す効果」がある）</a:t>
            </a:r>
            <a:endParaRPr kumimoji="1" lang="en-US" altLang="ja-JP" sz="1200" b="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200" dirty="0">
              <a:solidFill>
                <a:schemeClr val="tx1"/>
              </a:solidFill>
              <a:latin typeface="Meiryo UI"/>
              <a:ea typeface="Meiryo UI"/>
            </a:endParaRPr>
          </a:p>
          <a:p>
            <a:pPr>
              <a:defRPr/>
            </a:pPr>
            <a:r>
              <a:rPr kumimoji="1" lang="ja-JP" altLang="en-US" sz="1400" b="0" i="0" u="none" strike="noStrike" kern="0" cap="none" spc="0" normalizeH="0" baseline="0" noProof="0" dirty="0">
                <a:ln>
                  <a:noFill/>
                </a:ln>
                <a:solidFill>
                  <a:schemeClr val="tx1"/>
                </a:solidFill>
                <a:effectLst/>
                <a:uLnTx/>
                <a:uFillTx/>
                <a:latin typeface="Meiryo UI"/>
                <a:ea typeface="Meiryo UI"/>
                <a:cs typeface="Calibri"/>
                <a:sym typeface="Calibri"/>
              </a:rPr>
              <a:t>　・「あいサポート運動」や障がい者差別解消に向けた周知・啓発を強化</a:t>
            </a:r>
            <a:endParaRPr kumimoji="1" lang="en-US" altLang="ja-JP" sz="1400" b="0" i="0" u="none" strike="noStrike" kern="0" cap="none" spc="0" normalizeH="0" baseline="0" noProof="0" dirty="0">
              <a:ln>
                <a:noFill/>
              </a:ln>
              <a:solidFill>
                <a:schemeClr val="tx1"/>
              </a:solidFill>
              <a:effectLst/>
              <a:uLnTx/>
              <a:uFillTx/>
              <a:latin typeface="Meiryo UI"/>
              <a:ea typeface="Meiryo UI"/>
              <a:cs typeface="Calibri"/>
              <a:sym typeface="Calibri"/>
            </a:endParaRPr>
          </a:p>
          <a:p>
            <a:pPr>
              <a:defRPr/>
            </a:pP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Meiryo UI"/>
                <a:ea typeface="Meiryo UI"/>
                <a:cs typeface="Calibri"/>
                <a:sym typeface="Calibri"/>
              </a:rPr>
              <a:t>　・障がいがある方にも大阪ヘルスケアパビリオンを楽しんでいただけるよう、</a:t>
            </a:r>
            <a:r>
              <a:rPr kumimoji="1" lang="en-US" altLang="ja-JP" sz="1400" b="0" i="0" u="none" strike="noStrike" kern="0" cap="none" spc="0" normalizeH="0" baseline="0" noProof="0" dirty="0">
                <a:ln>
                  <a:noFill/>
                </a:ln>
                <a:solidFill>
                  <a:schemeClr val="tx1"/>
                </a:solidFill>
                <a:effectLst/>
                <a:uLnTx/>
                <a:uFillTx/>
                <a:latin typeface="Meiryo UI"/>
                <a:ea typeface="Meiryo UI"/>
                <a:cs typeface="Calibri"/>
                <a:sym typeface="Calibri"/>
              </a:rPr>
              <a:t>『</a:t>
            </a:r>
            <a:r>
              <a:rPr kumimoji="1" lang="ja-JP" altLang="en-US" sz="1400" b="0" i="0" u="none" strike="noStrike" kern="0" cap="none" spc="0" normalizeH="0" baseline="0" noProof="0" dirty="0">
                <a:ln>
                  <a:noFill/>
                </a:ln>
                <a:solidFill>
                  <a:schemeClr val="tx1"/>
                </a:solidFill>
                <a:effectLst/>
                <a:uLnTx/>
                <a:uFillTx/>
                <a:latin typeface="Meiryo UI"/>
                <a:ea typeface="Meiryo UI"/>
                <a:cs typeface="Calibri"/>
                <a:sym typeface="Calibri"/>
              </a:rPr>
              <a:t>大阪</a:t>
            </a:r>
            <a:endParaRPr kumimoji="1" lang="en-US" altLang="ja-JP" sz="1400" b="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dirty="0">
                <a:solidFill>
                  <a:schemeClr val="tx1"/>
                </a:solidFill>
                <a:latin typeface="Meiryo UI"/>
                <a:ea typeface="Meiryo UI"/>
              </a:rPr>
              <a:t>　 </a:t>
            </a:r>
            <a:r>
              <a:rPr kumimoji="1" lang="ja-JP" altLang="en-US" sz="1400" b="0" i="0" u="none" strike="noStrike" kern="0" cap="none" spc="0" normalizeH="0" baseline="0" noProof="0" dirty="0">
                <a:ln>
                  <a:noFill/>
                </a:ln>
                <a:solidFill>
                  <a:schemeClr val="tx1"/>
                </a:solidFill>
                <a:effectLst/>
                <a:uLnTx/>
                <a:uFillTx/>
                <a:latin typeface="Meiryo UI"/>
                <a:ea typeface="Meiryo UI"/>
                <a:cs typeface="Calibri"/>
                <a:sym typeface="Calibri"/>
              </a:rPr>
              <a:t>ヘルスケアパビリオンにおける障がい者への案内動画</a:t>
            </a:r>
            <a:r>
              <a:rPr kumimoji="1" lang="en-US" altLang="ja-JP" sz="1400" b="0" i="0" u="none" strike="noStrike" kern="0" cap="none" spc="0" normalizeH="0" baseline="0" noProof="0" dirty="0">
                <a:ln>
                  <a:noFill/>
                </a:ln>
                <a:solidFill>
                  <a:schemeClr val="tx1"/>
                </a:solidFill>
                <a:effectLst/>
                <a:uLnTx/>
                <a:uFillTx/>
                <a:latin typeface="Meiryo UI"/>
                <a:ea typeface="Meiryo UI"/>
                <a:cs typeface="Calibri"/>
                <a:sym typeface="Calibri"/>
              </a:rPr>
              <a:t>』</a:t>
            </a:r>
            <a:r>
              <a:rPr kumimoji="1" lang="ja-JP" altLang="en-US" sz="1400" b="0" i="0" u="none" strike="noStrike" kern="0" cap="none" spc="0" normalizeH="0" baseline="0" noProof="0" dirty="0">
                <a:ln>
                  <a:noFill/>
                </a:ln>
                <a:solidFill>
                  <a:schemeClr val="tx1"/>
                </a:solidFill>
                <a:effectLst/>
                <a:uLnTx/>
                <a:uFillTx/>
                <a:latin typeface="Meiryo UI"/>
                <a:ea typeface="Meiryo UI"/>
                <a:cs typeface="Calibri"/>
                <a:sym typeface="Calibri"/>
              </a:rPr>
              <a:t>を作成し、</a:t>
            </a:r>
            <a:r>
              <a:rPr kumimoji="1" lang="en-US" altLang="ja-JP" sz="1400" b="0" i="0" u="none" strike="noStrike" kern="0" cap="none" spc="0" normalizeH="0" baseline="0" noProof="0" dirty="0">
                <a:ln>
                  <a:noFill/>
                </a:ln>
                <a:solidFill>
                  <a:schemeClr val="tx1"/>
                </a:solidFill>
                <a:effectLst/>
                <a:uLnTx/>
                <a:uFillTx/>
                <a:latin typeface="Meiryo UI"/>
                <a:ea typeface="Meiryo UI"/>
                <a:cs typeface="Calibri"/>
                <a:sym typeface="Calibri"/>
              </a:rPr>
              <a:t>YouTube</a:t>
            </a:r>
            <a:r>
              <a:rPr kumimoji="1" lang="ja-JP" altLang="en-US" sz="1400" b="0" i="0" u="none" strike="noStrike" kern="0" cap="none" spc="0" normalizeH="0" baseline="0" noProof="0" dirty="0">
                <a:ln>
                  <a:noFill/>
                </a:ln>
                <a:solidFill>
                  <a:schemeClr val="tx1"/>
                </a:solidFill>
                <a:effectLst/>
                <a:uLnTx/>
                <a:uFillTx/>
                <a:latin typeface="Meiryo UI"/>
                <a:ea typeface="Meiryo UI"/>
                <a:cs typeface="Calibri"/>
                <a:sym typeface="Calibri"/>
              </a:rPr>
              <a:t>で配信</a:t>
            </a:r>
            <a:endParaRPr kumimoji="1" lang="en-US" altLang="ja-JP" sz="1400" dirty="0">
              <a:solidFill>
                <a:schemeClr val="tx1"/>
              </a:solidFill>
              <a:latin typeface="Meiryo UI"/>
              <a:ea typeface="Meiryo UI"/>
            </a:endParaRPr>
          </a:p>
        </p:txBody>
      </p:sp>
      <p:sp>
        <p:nvSpPr>
          <p:cNvPr id="16" name="正方形/長方形 15">
            <a:extLst>
              <a:ext uri="{FF2B5EF4-FFF2-40B4-BE49-F238E27FC236}">
                <a16:creationId xmlns:a16="http://schemas.microsoft.com/office/drawing/2014/main" id="{F901AE91-3B01-8EC1-695D-2E057712D009}"/>
              </a:ext>
            </a:extLst>
          </p:cNvPr>
          <p:cNvSpPr/>
          <p:nvPr/>
        </p:nvSpPr>
        <p:spPr>
          <a:xfrm>
            <a:off x="10695466" y="94819"/>
            <a:ext cx="1427912"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7" name="正方形/長方形 16">
            <a:extLst>
              <a:ext uri="{FF2B5EF4-FFF2-40B4-BE49-F238E27FC236}">
                <a16:creationId xmlns:a16="http://schemas.microsoft.com/office/drawing/2014/main" id="{3CF70F1E-914C-8CEA-18C9-D1BF87CAB3C6}"/>
              </a:ext>
            </a:extLst>
          </p:cNvPr>
          <p:cNvSpPr/>
          <p:nvPr/>
        </p:nvSpPr>
        <p:spPr>
          <a:xfrm>
            <a:off x="7665550" y="1085976"/>
            <a:ext cx="4421992" cy="2813589"/>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ts val="1600"/>
              </a:lnSpc>
              <a:spcBef>
                <a:spcPts val="0"/>
              </a:spcBef>
              <a:spcAft>
                <a:spcPts val="0"/>
              </a:spcAft>
              <a:buClrTx/>
              <a:buSzTx/>
              <a:buFontTx/>
              <a:buNone/>
              <a:tabLst/>
              <a:defRPr/>
            </a:pP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・万博を契機に取組んだ「観光施設における心のバリアフリー</a:t>
            </a:r>
            <a:endPar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ja-JP" altLang="en-US" sz="1400" dirty="0">
                <a:solidFill>
                  <a:schemeClr val="tx1"/>
                </a:solidFill>
                <a:latin typeface="Meiryo UI"/>
                <a:ea typeface="Meiryo UI"/>
              </a:rPr>
              <a:t>　</a:t>
            </a: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認定施設」の拡大・周知による認定施設増加を踏まえ、</a:t>
            </a:r>
            <a:endPar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ja-JP" altLang="en-US" sz="1400" dirty="0">
                <a:solidFill>
                  <a:schemeClr val="tx1"/>
                </a:solidFill>
                <a:latin typeface="Meiryo UI"/>
                <a:ea typeface="Meiryo UI"/>
              </a:rPr>
              <a:t>　</a:t>
            </a:r>
            <a:r>
              <a:rPr kumimoji="1" lang="en-US" altLang="ja-JP" sz="1400" b="1" i="0" u="none" strike="noStrike" kern="0" cap="none" spc="0" normalizeH="0" baseline="0" noProof="0" dirty="0">
                <a:ln>
                  <a:noFill/>
                </a:ln>
                <a:solidFill>
                  <a:schemeClr val="tx1"/>
                </a:solidFill>
                <a:effectLst/>
                <a:uLnTx/>
                <a:uFillTx/>
                <a:latin typeface="Meiryo UI"/>
                <a:ea typeface="Meiryo UI"/>
                <a:cs typeface="Calibri"/>
                <a:sym typeface="Calibri"/>
              </a:rPr>
              <a:t>2026</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年度では、府内の観光においても多くの人が利用す</a:t>
            </a:r>
            <a:endParaRPr kumimoji="1" lang="en-US" altLang="ja-JP" sz="1400" b="1"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en-US" altLang="ja-JP" sz="1400" b="1" dirty="0">
                <a:solidFill>
                  <a:schemeClr val="tx1"/>
                </a:solidFill>
                <a:latin typeface="Meiryo UI"/>
                <a:ea typeface="Meiryo UI"/>
              </a:rPr>
              <a:t>  </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る飲食店</a:t>
            </a:r>
            <a:r>
              <a:rPr kumimoji="1" lang="ja-JP" altLang="en-US" sz="1400" b="1" i="0" u="none" kern="0" cap="none" spc="0" normalizeH="0" baseline="0" noProof="0" dirty="0">
                <a:ln>
                  <a:noFill/>
                </a:ln>
                <a:solidFill>
                  <a:schemeClr val="tx1"/>
                </a:solidFill>
                <a:effectLst/>
                <a:uLnTx/>
                <a:uFillTx/>
                <a:latin typeface="Meiryo UI"/>
                <a:ea typeface="Meiryo UI"/>
                <a:cs typeface="Calibri"/>
                <a:sym typeface="Calibri"/>
              </a:rPr>
              <a:t>を</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中心に認定を促進し、観光客及び府民にとって</a:t>
            </a:r>
            <a:endParaRPr kumimoji="1" lang="en-US" altLang="ja-JP" sz="1400" b="1"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en-US" altLang="ja-JP" sz="1400" b="1" dirty="0">
                <a:solidFill>
                  <a:schemeClr val="tx1"/>
                </a:solidFill>
                <a:latin typeface="Meiryo UI"/>
                <a:ea typeface="Meiryo UI"/>
              </a:rPr>
              <a:t>  </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も利用しやすい環境整備を推進。</a:t>
            </a: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併せて、</a:t>
            </a:r>
            <a:r>
              <a:rPr kumimoji="1" lang="en-US" altLang="ja-JP" sz="1400" b="1" i="0" u="none" strike="noStrike" kern="0" cap="none" spc="0" normalizeH="0" baseline="0" noProof="0" dirty="0">
                <a:ln>
                  <a:noFill/>
                </a:ln>
                <a:solidFill>
                  <a:schemeClr val="tx1"/>
                </a:solidFill>
                <a:effectLst/>
                <a:uLnTx/>
                <a:uFillTx/>
                <a:latin typeface="Meiryo UI"/>
                <a:ea typeface="Meiryo UI"/>
                <a:cs typeface="Calibri"/>
                <a:sym typeface="Calibri"/>
              </a:rPr>
              <a:t>2026</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年夏・冬</a:t>
            </a:r>
            <a:endParaRPr kumimoji="1" lang="en-US" altLang="ja-JP" sz="1400" b="1"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en-US" altLang="ja-JP" sz="1400" b="1" dirty="0">
                <a:solidFill>
                  <a:schemeClr val="tx1"/>
                </a:solidFill>
                <a:latin typeface="Meiryo UI"/>
                <a:ea typeface="Meiryo UI"/>
              </a:rPr>
              <a:t>  </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の観光</a:t>
            </a:r>
            <a:r>
              <a:rPr kumimoji="1" lang="ja-JP" altLang="en-US" sz="1400" b="1" i="0" u="none" kern="0" cap="none" spc="0" normalizeH="0" baseline="0" noProof="0" dirty="0">
                <a:ln>
                  <a:noFill/>
                </a:ln>
                <a:solidFill>
                  <a:schemeClr val="tx1"/>
                </a:solidFill>
                <a:effectLst/>
                <a:uLnTx/>
                <a:uFillTx/>
                <a:latin typeface="Meiryo UI"/>
                <a:ea typeface="Meiryo UI"/>
                <a:cs typeface="Calibri"/>
                <a:sym typeface="Calibri"/>
              </a:rPr>
              <a:t>シーズン</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に「心のバリアフリー」に関する集中広報</a:t>
            </a: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を</a:t>
            </a:r>
            <a:endPar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en-US" altLang="ja-JP" sz="1400" dirty="0">
                <a:solidFill>
                  <a:schemeClr val="tx1"/>
                </a:solidFill>
                <a:latin typeface="Meiryo UI"/>
                <a:ea typeface="Meiryo UI"/>
              </a:rPr>
              <a:t>  </a:t>
            </a:r>
            <a:r>
              <a:rPr kumimoji="1" lang="ja-JP" altLang="en-US" sz="1400" i="0" u="none" strike="noStrike" kern="0" cap="none" spc="0" normalizeH="0" baseline="0" noProof="0" dirty="0">
                <a:ln>
                  <a:noFill/>
                </a:ln>
                <a:solidFill>
                  <a:srgbClr val="000000"/>
                </a:solidFill>
                <a:effectLst/>
                <a:uLnTx/>
                <a:uFillTx/>
                <a:latin typeface="Meiryo UI"/>
                <a:ea typeface="Meiryo UI"/>
                <a:cs typeface="Calibri"/>
                <a:sym typeface="Calibri"/>
              </a:rPr>
              <a:t>行う予定</a:t>
            </a:r>
            <a:endParaRPr kumimoji="1" lang="en-US" altLang="ja-JP" sz="1400" noProof="0" dirty="0">
              <a:latin typeface="Meiryo UI"/>
              <a:ea typeface="Meiryo UI"/>
            </a:endParaRPr>
          </a:p>
          <a:p>
            <a:pPr marL="0" marR="0" lvl="0" indent="0" algn="l" defTabSz="914400" rtl="0" eaLnBrk="1" fontAlgn="auto" latinLnBrk="0" hangingPunct="0">
              <a:lnSpc>
                <a:spcPts val="1000"/>
              </a:lnSpc>
              <a:spcBef>
                <a:spcPts val="0"/>
              </a:spcBef>
              <a:spcAft>
                <a:spcPts val="0"/>
              </a:spcAft>
              <a:buClrTx/>
              <a:buSzTx/>
              <a:buFontTx/>
              <a:buNone/>
              <a:tabLst/>
              <a:defRPr/>
            </a:pPr>
            <a:endPar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endParaRPr>
          </a:p>
          <a:p>
            <a:pPr lvl="0">
              <a:lnSpc>
                <a:spcPts val="1400"/>
              </a:lnSpc>
              <a:defRPr/>
            </a:pPr>
            <a:r>
              <a:rPr kumimoji="1" lang="ja-JP" altLang="en-US" sz="1400" dirty="0">
                <a:latin typeface="Meiryo UI"/>
                <a:ea typeface="Meiryo UI"/>
              </a:rPr>
              <a:t> ・</a:t>
            </a:r>
            <a:r>
              <a:rPr lang="en-US" altLang="ja-JP" sz="1400" b="1" dirty="0">
                <a:solidFill>
                  <a:schemeClr val="tx1"/>
                </a:solidFill>
                <a:latin typeface="+mj-ea"/>
                <a:ea typeface="+mj-ea"/>
              </a:rPr>
              <a:t>2026</a:t>
            </a:r>
            <a:r>
              <a:rPr lang="ja-JP" altLang="en-US" sz="1400" b="1" dirty="0">
                <a:solidFill>
                  <a:schemeClr val="tx1"/>
                </a:solidFill>
                <a:latin typeface="+mj-ea"/>
                <a:ea typeface="+mj-ea"/>
              </a:rPr>
              <a:t>年度も</a:t>
            </a:r>
            <a:r>
              <a:rPr kumimoji="1" lang="ja-JP" altLang="en-US" sz="1400" dirty="0">
                <a:solidFill>
                  <a:schemeClr val="tx1"/>
                </a:solidFill>
                <a:latin typeface="Meiryo UI"/>
                <a:ea typeface="Meiryo UI"/>
              </a:rPr>
              <a:t>音声翻訳機の導入等の多言語対応、宿泊</a:t>
            </a:r>
            <a:endParaRPr kumimoji="1" lang="en-US" altLang="ja-JP" sz="1400" dirty="0">
              <a:solidFill>
                <a:schemeClr val="tx1"/>
              </a:solidFill>
              <a:latin typeface="Meiryo UI"/>
              <a:ea typeface="Meiryo UI"/>
            </a:endParaRPr>
          </a:p>
          <a:p>
            <a:pPr lvl="0">
              <a:lnSpc>
                <a:spcPts val="1400"/>
              </a:lnSpc>
              <a:defRPr/>
            </a:pPr>
            <a:r>
              <a:rPr kumimoji="1" lang="ja-JP" altLang="en-US" sz="1400" dirty="0">
                <a:solidFill>
                  <a:schemeClr val="tx1"/>
                </a:solidFill>
                <a:latin typeface="Meiryo UI"/>
                <a:ea typeface="Meiryo UI"/>
              </a:rPr>
              <a:t>　施設等のユニバーサルデザイン化など、</a:t>
            </a:r>
            <a:r>
              <a:rPr kumimoji="1" lang="ja-JP" altLang="en-US" sz="1400" b="1" dirty="0">
                <a:solidFill>
                  <a:schemeClr val="tx1"/>
                </a:solidFill>
                <a:latin typeface="Meiryo UI"/>
                <a:ea typeface="Meiryo UI"/>
              </a:rPr>
              <a:t>旅行者の受入環境</a:t>
            </a:r>
            <a:endParaRPr kumimoji="1" lang="en-US" altLang="ja-JP" sz="1400" b="1" dirty="0">
              <a:solidFill>
                <a:schemeClr val="tx1"/>
              </a:solidFill>
              <a:latin typeface="Meiryo UI"/>
              <a:ea typeface="Meiryo UI"/>
            </a:endParaRPr>
          </a:p>
          <a:p>
            <a:pPr lvl="0">
              <a:lnSpc>
                <a:spcPts val="1400"/>
              </a:lnSpc>
              <a:defRPr/>
            </a:pPr>
            <a:r>
              <a:rPr kumimoji="1" lang="ja-JP" altLang="en-US" sz="1400" b="1" dirty="0">
                <a:solidFill>
                  <a:schemeClr val="tx1"/>
                </a:solidFill>
                <a:latin typeface="Meiryo UI"/>
                <a:ea typeface="Meiryo UI"/>
              </a:rPr>
              <a:t>　整備促進事業を継続して支援</a:t>
            </a:r>
            <a:r>
              <a:rPr kumimoji="1" lang="ja-JP" altLang="en-US" sz="1400" dirty="0">
                <a:solidFill>
                  <a:schemeClr val="tx1"/>
                </a:solidFill>
                <a:latin typeface="Meiryo UI"/>
                <a:ea typeface="Meiryo UI"/>
              </a:rPr>
              <a:t>する予定</a:t>
            </a:r>
            <a:endParaRPr kumimoji="1" lang="en-US" altLang="ja-JP" sz="1400" dirty="0">
              <a:solidFill>
                <a:schemeClr val="tx1"/>
              </a:solidFill>
              <a:latin typeface="Meiryo UI"/>
              <a:ea typeface="Meiryo UI"/>
            </a:endParaRPr>
          </a:p>
          <a:p>
            <a:pPr lvl="0">
              <a:lnSpc>
                <a:spcPts val="900"/>
              </a:lnSpc>
              <a:defRPr/>
            </a:pPr>
            <a:endParaRPr kumimoji="1" lang="en-US" altLang="ja-JP" sz="1400" dirty="0">
              <a:latin typeface="Meiryo UI"/>
              <a:ea typeface="Meiryo UI"/>
            </a:endParaRPr>
          </a:p>
          <a:p>
            <a:pPr lvl="0">
              <a:lnSpc>
                <a:spcPts val="1600"/>
              </a:lnSpc>
              <a:defRPr/>
            </a:pPr>
            <a:r>
              <a:rPr kumimoji="1" lang="ja-JP" altLang="en-US" sz="1400" dirty="0">
                <a:latin typeface="Meiryo UI"/>
                <a:ea typeface="Meiryo UI"/>
              </a:rPr>
              <a:t> ・</a:t>
            </a:r>
            <a:r>
              <a:rPr lang="en-US" altLang="ja-JP" sz="1400" dirty="0">
                <a:solidFill>
                  <a:schemeClr val="tx1"/>
                </a:solidFill>
                <a:latin typeface="+mj-ea"/>
                <a:ea typeface="+mj-ea"/>
              </a:rPr>
              <a:t> </a:t>
            </a:r>
            <a:r>
              <a:rPr lang="en-US" altLang="ja-JP" sz="1400" b="1" dirty="0">
                <a:solidFill>
                  <a:schemeClr val="tx1"/>
                </a:solidFill>
                <a:latin typeface="+mj-ea"/>
                <a:ea typeface="+mj-ea"/>
              </a:rPr>
              <a:t>2026</a:t>
            </a:r>
            <a:r>
              <a:rPr lang="ja-JP" altLang="en-US" sz="1400" b="1" dirty="0">
                <a:solidFill>
                  <a:schemeClr val="tx1"/>
                </a:solidFill>
                <a:latin typeface="+mj-ea"/>
                <a:ea typeface="+mj-ea"/>
              </a:rPr>
              <a:t>年度も</a:t>
            </a:r>
            <a:r>
              <a:rPr kumimoji="1" lang="ja-JP" altLang="en-US" sz="1400" b="1" dirty="0">
                <a:latin typeface="Meiryo UI"/>
                <a:ea typeface="Meiryo UI"/>
              </a:rPr>
              <a:t>バリアフリー改修等を行う事業者に対する</a:t>
            </a:r>
            <a:endParaRPr kumimoji="1" lang="en-US" altLang="ja-JP" sz="1400" b="1" dirty="0">
              <a:latin typeface="Meiryo UI"/>
              <a:ea typeface="Meiryo UI"/>
            </a:endParaRPr>
          </a:p>
          <a:p>
            <a:pPr lvl="0">
              <a:lnSpc>
                <a:spcPts val="1600"/>
              </a:lnSpc>
              <a:defRPr/>
            </a:pPr>
            <a:r>
              <a:rPr kumimoji="1" lang="en-US" altLang="ja-JP" sz="1400" b="1" dirty="0">
                <a:latin typeface="Meiryo UI"/>
                <a:ea typeface="Meiryo UI"/>
              </a:rPr>
              <a:t>   </a:t>
            </a:r>
            <a:r>
              <a:rPr kumimoji="1" lang="ja-JP" altLang="en-US" sz="1400" b="1" dirty="0">
                <a:latin typeface="Meiryo UI"/>
                <a:ea typeface="Meiryo UI"/>
              </a:rPr>
              <a:t>補助制度を継続的に運用する予定</a:t>
            </a:r>
            <a:endParaRPr kumimoji="1" lang="en-US" altLang="ja-JP" sz="1400" b="1" dirty="0">
              <a:latin typeface="Meiryo UI"/>
              <a:ea typeface="Meiryo UI"/>
            </a:endParaRPr>
          </a:p>
        </p:txBody>
      </p:sp>
      <p:sp>
        <p:nvSpPr>
          <p:cNvPr id="18" name="正方形/長方形 17">
            <a:extLst>
              <a:ext uri="{FF2B5EF4-FFF2-40B4-BE49-F238E27FC236}">
                <a16:creationId xmlns:a16="http://schemas.microsoft.com/office/drawing/2014/main" id="{80BCDA9B-12FB-B929-53B7-3D3A840DF1A5}"/>
              </a:ext>
            </a:extLst>
          </p:cNvPr>
          <p:cNvSpPr/>
          <p:nvPr/>
        </p:nvSpPr>
        <p:spPr>
          <a:xfrm>
            <a:off x="7675232" y="4024013"/>
            <a:ext cx="4448146" cy="2734080"/>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ts val="1600"/>
              </a:lnSpc>
              <a:spcBef>
                <a:spcPts val="0"/>
              </a:spcBef>
              <a:spcAft>
                <a:spcPts val="0"/>
              </a:spcAft>
              <a:buClrTx/>
              <a:buSzTx/>
              <a:buFontTx/>
              <a:buNone/>
              <a:tabLst/>
              <a:defRPr/>
            </a:pPr>
            <a:r>
              <a:rPr kumimoji="1" lang="ja-JP" altLang="en-US" sz="1400" b="1" dirty="0">
                <a:solidFill>
                  <a:schemeClr val="tx1"/>
                </a:solidFill>
                <a:latin typeface="Meiryo UI"/>
                <a:ea typeface="Meiryo UI"/>
              </a:rPr>
              <a:t>・</a:t>
            </a:r>
            <a:r>
              <a:rPr lang="en-US" altLang="ja-JP" sz="1400" b="1" dirty="0">
                <a:solidFill>
                  <a:schemeClr val="tx1"/>
                </a:solidFill>
                <a:latin typeface="+mj-ea"/>
                <a:ea typeface="+mj-ea"/>
              </a:rPr>
              <a:t>2026</a:t>
            </a:r>
            <a:r>
              <a:rPr lang="ja-JP" altLang="en-US" sz="1400" b="1" dirty="0">
                <a:solidFill>
                  <a:schemeClr val="tx1"/>
                </a:solidFill>
                <a:latin typeface="+mj-ea"/>
                <a:ea typeface="+mj-ea"/>
              </a:rPr>
              <a:t>年度も</a:t>
            </a: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広く府民全体を対象とした障がい者差別解消 </a:t>
            </a:r>
            <a:endPar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rPr>
              <a:t>  </a:t>
            </a: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研修会、事業者団体等に向けた研修や府民への啓発物の</a:t>
            </a:r>
            <a:endPar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en-US" altLang="ja-JP" sz="1400" dirty="0">
                <a:solidFill>
                  <a:schemeClr val="tx1"/>
                </a:solidFill>
                <a:latin typeface="Meiryo UI"/>
                <a:ea typeface="Meiryo UI"/>
              </a:rPr>
              <a:t>  </a:t>
            </a: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配布を通じて</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障がい理解啓発に取り組む予定</a:t>
            </a:r>
            <a:endParaRPr kumimoji="1" lang="en-US" altLang="ja-JP" sz="1400" b="1"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ts val="700"/>
              </a:lnSpc>
              <a:spcBef>
                <a:spcPts val="0"/>
              </a:spcBef>
              <a:spcAft>
                <a:spcPts val="0"/>
              </a:spcAft>
              <a:buClrTx/>
              <a:buSzTx/>
              <a:buFontTx/>
              <a:buNone/>
              <a:tabLst/>
              <a:defRPr/>
            </a:pPr>
            <a:endPar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a:t>
            </a:r>
            <a:r>
              <a:rPr kumimoji="1" lang="en-US" altLang="ja-JP" sz="1400" b="1" dirty="0">
                <a:solidFill>
                  <a:schemeClr val="tx1"/>
                </a:solidFill>
                <a:latin typeface="Meiryo UI"/>
                <a:ea typeface="Meiryo UI"/>
              </a:rPr>
              <a:t>2026</a:t>
            </a:r>
            <a:r>
              <a:rPr kumimoji="1" lang="ja-JP" altLang="en-US" sz="1400" b="1" dirty="0">
                <a:solidFill>
                  <a:schemeClr val="tx1"/>
                </a:solidFill>
                <a:latin typeface="Meiryo UI"/>
                <a:ea typeface="Meiryo UI"/>
              </a:rPr>
              <a:t>年度も</a:t>
            </a:r>
            <a:r>
              <a:rPr kumimoji="1" lang="ja-JP" altLang="en-US" sz="1400" dirty="0">
                <a:solidFill>
                  <a:schemeClr val="tx1"/>
                </a:solidFill>
                <a:latin typeface="Meiryo UI"/>
                <a:ea typeface="Meiryo UI"/>
              </a:rPr>
              <a:t>市民・事業者を対象とした</a:t>
            </a:r>
            <a:r>
              <a:rPr kumimoji="1" lang="ja-JP" altLang="en-US" sz="1400" b="1" dirty="0">
                <a:solidFill>
                  <a:schemeClr val="tx1"/>
                </a:solidFill>
                <a:latin typeface="Meiryo UI"/>
                <a:ea typeface="Meiryo UI"/>
              </a:rPr>
              <a:t>あいサポート研修を</a:t>
            </a:r>
            <a:endParaRPr kumimoji="1" lang="en-US" altLang="ja-JP" sz="1400" b="1" dirty="0">
              <a:solidFill>
                <a:schemeClr val="tx1"/>
              </a:solidFill>
              <a:latin typeface="Meiryo UI"/>
              <a:ea typeface="Meiryo U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ja-JP" altLang="en-US" sz="1400" b="1" dirty="0">
                <a:solidFill>
                  <a:schemeClr val="tx1"/>
                </a:solidFill>
                <a:latin typeface="Meiryo UI"/>
                <a:ea typeface="Meiryo UI"/>
              </a:rPr>
              <a:t>　実施</a:t>
            </a:r>
            <a:r>
              <a:rPr kumimoji="1" lang="ja-JP" altLang="en-US" sz="1400" dirty="0">
                <a:solidFill>
                  <a:schemeClr val="tx1"/>
                </a:solidFill>
                <a:latin typeface="Meiryo UI"/>
                <a:ea typeface="Meiryo UI"/>
              </a:rPr>
              <a:t>し、さらなる</a:t>
            </a:r>
            <a:r>
              <a:rPr kumimoji="1" lang="ja-JP" altLang="en-US" sz="1400" b="1" dirty="0">
                <a:solidFill>
                  <a:schemeClr val="tx1"/>
                </a:solidFill>
                <a:latin typeface="Meiryo UI"/>
                <a:ea typeface="Meiryo UI"/>
              </a:rPr>
              <a:t>あいサポーター数の増加</a:t>
            </a:r>
            <a:r>
              <a:rPr kumimoji="1" lang="ja-JP" altLang="en-US" sz="1400" dirty="0">
                <a:solidFill>
                  <a:schemeClr val="tx1"/>
                </a:solidFill>
                <a:latin typeface="Meiryo UI"/>
                <a:ea typeface="Meiryo UI"/>
              </a:rPr>
              <a:t>をめざすとともに、</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ja-JP" altLang="en-US" sz="1400" dirty="0">
                <a:solidFill>
                  <a:schemeClr val="tx1"/>
                </a:solidFill>
                <a:latin typeface="Meiryo UI"/>
                <a:ea typeface="Meiryo UI"/>
              </a:rPr>
              <a:t>　</a:t>
            </a:r>
            <a:r>
              <a:rPr kumimoji="1" lang="ja-JP" altLang="en-US" sz="1400" b="1" dirty="0">
                <a:solidFill>
                  <a:schemeClr val="tx1"/>
                </a:solidFill>
                <a:latin typeface="Meiryo UI"/>
                <a:ea typeface="Meiryo UI"/>
              </a:rPr>
              <a:t>障がい者差別解消に向けた周知・啓発</a:t>
            </a:r>
            <a:r>
              <a:rPr kumimoji="1" lang="ja-JP" altLang="en-US" sz="1400" dirty="0">
                <a:solidFill>
                  <a:schemeClr val="tx1"/>
                </a:solidFill>
                <a:latin typeface="Meiryo UI"/>
                <a:ea typeface="Meiryo UI"/>
              </a:rPr>
              <a:t>についても引き続き</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ja-JP" altLang="en-US" sz="1400" dirty="0">
                <a:solidFill>
                  <a:schemeClr val="tx1"/>
                </a:solidFill>
                <a:latin typeface="Meiryo UI"/>
                <a:ea typeface="Meiryo UI"/>
              </a:rPr>
              <a:t>　実施する予定</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ts val="700"/>
              </a:lnSpc>
              <a:spcBef>
                <a:spcPts val="0"/>
              </a:spcBef>
              <a:spcAft>
                <a:spcPts val="0"/>
              </a:spcAft>
              <a:buClrTx/>
              <a:buSzTx/>
              <a:buFontTx/>
              <a:buNone/>
              <a:tabLst/>
              <a:defRPr/>
            </a:pP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・万博で展開された翻訳アプリ等の言語のバリアフリーをめざして</a:t>
            </a:r>
            <a:endPar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ja-JP" altLang="en-US" sz="1400" dirty="0">
                <a:solidFill>
                  <a:schemeClr val="tx1"/>
                </a:solidFill>
                <a:latin typeface="Meiryo UI"/>
                <a:ea typeface="Meiryo UI"/>
              </a:rPr>
              <a:t>　</a:t>
            </a: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実施された取組みを踏まえ、</a:t>
            </a:r>
            <a:r>
              <a:rPr kumimoji="1" lang="en-US" altLang="ja-JP" sz="1400" b="1" i="0" u="none" strike="noStrike" kern="0" cap="none" spc="0" normalizeH="0" baseline="0" noProof="0" dirty="0">
                <a:ln>
                  <a:noFill/>
                </a:ln>
                <a:solidFill>
                  <a:schemeClr val="tx1"/>
                </a:solidFill>
                <a:effectLst/>
                <a:uLnTx/>
                <a:uFillTx/>
                <a:latin typeface="Meiryo UI"/>
                <a:ea typeface="Meiryo UI"/>
                <a:cs typeface="Calibri"/>
                <a:sym typeface="Calibri"/>
              </a:rPr>
              <a:t>2026</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年度から新たに、子ども</a:t>
            </a:r>
            <a:endParaRPr kumimoji="1" lang="en-US" altLang="ja-JP" sz="1400" b="1"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en-US" altLang="ja-JP" sz="1400" b="1" dirty="0">
                <a:solidFill>
                  <a:schemeClr val="tx1"/>
                </a:solidFill>
                <a:latin typeface="Meiryo UI"/>
                <a:ea typeface="Meiryo UI"/>
              </a:rPr>
              <a:t>  </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家庭センターや女性相談センターにおける緊急性・専門性</a:t>
            </a:r>
            <a:endParaRPr kumimoji="1" lang="en-US" altLang="ja-JP" sz="1400" b="1"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en-US" altLang="ja-JP" sz="1400" b="1" dirty="0">
                <a:solidFill>
                  <a:schemeClr val="tx1"/>
                </a:solidFill>
                <a:latin typeface="Meiryo UI"/>
                <a:ea typeface="Meiryo UI"/>
              </a:rPr>
              <a:t>  </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の高い相談業務に</a:t>
            </a:r>
            <a:r>
              <a:rPr kumimoji="1" lang="ja-JP" altLang="en-US" sz="1400" b="1" i="0" u="none" kern="0" cap="none" spc="0" normalizeH="0" baseline="0" noProof="0" dirty="0">
                <a:ln>
                  <a:noFill/>
                </a:ln>
                <a:solidFill>
                  <a:schemeClr val="tx1"/>
                </a:solidFill>
                <a:effectLst/>
                <a:uLnTx/>
                <a:uFillTx/>
                <a:latin typeface="Meiryo UI"/>
                <a:ea typeface="Meiryo UI"/>
                <a:cs typeface="Calibri"/>
                <a:sym typeface="Calibri"/>
              </a:rPr>
              <a:t>多言語音声翻訳サービスを</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ソフトレガ</a:t>
            </a:r>
            <a:endParaRPr kumimoji="1" lang="en-US" altLang="ja-JP" sz="1400" b="1"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ts val="1600"/>
              </a:lnSpc>
              <a:spcBef>
                <a:spcPts val="0"/>
              </a:spcBef>
              <a:spcAft>
                <a:spcPts val="0"/>
              </a:spcAft>
              <a:buClrTx/>
              <a:buSzTx/>
              <a:buFontTx/>
              <a:buNone/>
              <a:tabLst/>
              <a:defRPr/>
            </a:pPr>
            <a:r>
              <a:rPr kumimoji="1" lang="en-US" altLang="ja-JP" sz="1400" b="1" dirty="0">
                <a:solidFill>
                  <a:schemeClr val="tx1"/>
                </a:solidFill>
                <a:latin typeface="Meiryo UI"/>
                <a:ea typeface="Meiryo UI"/>
              </a:rPr>
              <a:t>  </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シーとして</a:t>
            </a:r>
            <a:r>
              <a:rPr kumimoji="1" lang="ja-JP" altLang="en-US" sz="1400" b="1" dirty="0">
                <a:solidFill>
                  <a:schemeClr val="tx1"/>
                </a:solidFill>
                <a:latin typeface="Meiryo UI"/>
                <a:ea typeface="Meiryo UI"/>
              </a:rPr>
              <a:t>活用</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予定</a:t>
            </a:r>
          </a:p>
        </p:txBody>
      </p:sp>
      <p:pic>
        <p:nvPicPr>
          <p:cNvPr id="19" name="図 18">
            <a:extLst>
              <a:ext uri="{FF2B5EF4-FFF2-40B4-BE49-F238E27FC236}">
                <a16:creationId xmlns:a16="http://schemas.microsoft.com/office/drawing/2014/main" id="{8C39876C-9FE9-476B-796F-1E3D112C33A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44191" y="1281374"/>
            <a:ext cx="864312" cy="890364"/>
          </a:xfrm>
          <a:prstGeom prst="rect">
            <a:avLst/>
          </a:prstGeom>
        </p:spPr>
      </p:pic>
      <p:pic>
        <p:nvPicPr>
          <p:cNvPr id="20" name="図 19">
            <a:extLst>
              <a:ext uri="{FF2B5EF4-FFF2-40B4-BE49-F238E27FC236}">
                <a16:creationId xmlns:a16="http://schemas.microsoft.com/office/drawing/2014/main" id="{2B91219D-0F20-7060-0C92-50658B18AD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7340" y="2169569"/>
            <a:ext cx="658013" cy="813074"/>
          </a:xfrm>
          <a:prstGeom prst="rect">
            <a:avLst/>
          </a:prstGeom>
        </p:spPr>
      </p:pic>
      <p:pic>
        <p:nvPicPr>
          <p:cNvPr id="21" name="図 20">
            <a:extLst>
              <a:ext uri="{FF2B5EF4-FFF2-40B4-BE49-F238E27FC236}">
                <a16:creationId xmlns:a16="http://schemas.microsoft.com/office/drawing/2014/main" id="{656B9260-05E7-27C1-A640-9C3468A456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0722" y="4432547"/>
            <a:ext cx="1299076" cy="939515"/>
          </a:xfrm>
          <a:prstGeom prst="rect">
            <a:avLst/>
          </a:prstGeom>
        </p:spPr>
      </p:pic>
      <p:pic>
        <p:nvPicPr>
          <p:cNvPr id="22" name="図 21">
            <a:extLst>
              <a:ext uri="{FF2B5EF4-FFF2-40B4-BE49-F238E27FC236}">
                <a16:creationId xmlns:a16="http://schemas.microsoft.com/office/drawing/2014/main" id="{C14FA1CE-51AB-FDA0-03E8-71D75E7970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0001" y="5615966"/>
            <a:ext cx="1377730" cy="939515"/>
          </a:xfrm>
          <a:prstGeom prst="rect">
            <a:avLst/>
          </a:prstGeom>
        </p:spPr>
      </p:pic>
      <p:sp>
        <p:nvSpPr>
          <p:cNvPr id="23" name="テキスト ボックス 22">
            <a:extLst>
              <a:ext uri="{FF2B5EF4-FFF2-40B4-BE49-F238E27FC236}">
                <a16:creationId xmlns:a16="http://schemas.microsoft.com/office/drawing/2014/main" id="{8D2DEDFA-22A4-2F59-ABDF-B9F002CE8513}"/>
              </a:ext>
            </a:extLst>
          </p:cNvPr>
          <p:cNvSpPr txBox="1"/>
          <p:nvPr/>
        </p:nvSpPr>
        <p:spPr>
          <a:xfrm>
            <a:off x="81699" y="94405"/>
            <a:ext cx="12028602" cy="523220"/>
          </a:xfrm>
          <a:prstGeom prst="rect">
            <a:avLst/>
          </a:prstGeom>
          <a:solidFill>
            <a:srgbClr val="002060"/>
          </a:solidFill>
        </p:spPr>
        <p:txBody>
          <a:bodyPr wrap="square" rtlCol="0">
            <a:spAutoFit/>
          </a:bodyPr>
          <a:lstStyle/>
          <a:p>
            <a:r>
              <a:rPr kumimoji="1" lang="ja-JP" altLang="en-US" sz="2800" b="1" dirty="0">
                <a:solidFill>
                  <a:srgbClr val="FFFF00"/>
                </a:solidFill>
                <a:latin typeface="Meiryo UI" panose="020B0604030504040204" pitchFamily="50" charset="-128"/>
                <a:ea typeface="Meiryo UI" panose="020B0604030504040204" pitchFamily="50" charset="-128"/>
              </a:rPr>
              <a:t> </a:t>
            </a:r>
            <a:r>
              <a:rPr kumimoji="1" lang="ja-JP" altLang="en-US" sz="2800" b="1" dirty="0">
                <a:solidFill>
                  <a:schemeClr val="bg1"/>
                </a:solidFill>
                <a:latin typeface="Meiryo UI" panose="020B0604030504040204" pitchFamily="50" charset="-128"/>
                <a:ea typeface="Meiryo UI" panose="020B0604030504040204" pitchFamily="50" charset="-128"/>
              </a:rPr>
              <a:t>ユニバーサルデザイン部会</a:t>
            </a:r>
            <a:r>
              <a:rPr kumimoji="1" lang="ja-JP" altLang="en-US" sz="2800" b="1" dirty="0">
                <a:solidFill>
                  <a:srgbClr val="FFFF00"/>
                </a:solidFill>
                <a:latin typeface="Meiryo UI" panose="020B0604030504040204" pitchFamily="50" charset="-128"/>
                <a:ea typeface="Meiryo UI" panose="020B0604030504040204" pitchFamily="50" charset="-128"/>
              </a:rPr>
              <a:t>　　　　</a:t>
            </a:r>
          </a:p>
        </p:txBody>
      </p:sp>
      <p:sp>
        <p:nvSpPr>
          <p:cNvPr id="24" name="テキスト ボックス 23">
            <a:extLst>
              <a:ext uri="{FF2B5EF4-FFF2-40B4-BE49-F238E27FC236}">
                <a16:creationId xmlns:a16="http://schemas.microsoft.com/office/drawing/2014/main" id="{723D2434-DD83-4C15-6B8C-1D13DAD3041F}"/>
              </a:ext>
            </a:extLst>
          </p:cNvPr>
          <p:cNvSpPr txBox="1"/>
          <p:nvPr/>
        </p:nvSpPr>
        <p:spPr>
          <a:xfrm>
            <a:off x="4605708" y="134061"/>
            <a:ext cx="7105834" cy="461665"/>
          </a:xfrm>
          <a:prstGeom prst="rect">
            <a:avLst/>
          </a:prstGeom>
          <a:noFill/>
        </p:spPr>
        <p:txBody>
          <a:bodyPr wrap="square" rtlCol="0">
            <a:spAutoFit/>
          </a:bodyPr>
          <a:lstStyle/>
          <a:p>
            <a:r>
              <a:rPr kumimoji="1" lang="ja-JP" altLang="en-US" sz="1200" dirty="0">
                <a:solidFill>
                  <a:schemeClr val="bg1"/>
                </a:solidFill>
                <a:latin typeface="Meiryo UI" panose="020B0604030504040204" pitchFamily="50" charset="-128"/>
                <a:ea typeface="Meiryo UI" panose="020B0604030504040204" pitchFamily="50" charset="-128"/>
              </a:rPr>
              <a:t>　部会長：大阪府福祉部長　副部会長：大阪市福祉局長</a:t>
            </a:r>
            <a:endParaRPr kumimoji="1" lang="en-US" altLang="ja-JP" sz="1200" dirty="0">
              <a:solidFill>
                <a:schemeClr val="bg1"/>
              </a:solidFill>
              <a:latin typeface="Meiryo UI" panose="020B0604030504040204" pitchFamily="50" charset="-128"/>
              <a:ea typeface="Meiryo UI" panose="020B0604030504040204" pitchFamily="50" charset="-128"/>
            </a:endParaRPr>
          </a:p>
          <a:p>
            <a:r>
              <a:rPr kumimoji="1" lang="ja-JP" altLang="en-US" sz="1200" dirty="0">
                <a:solidFill>
                  <a:schemeClr val="bg1"/>
                </a:solidFill>
                <a:latin typeface="Meiryo UI" panose="020B0604030504040204" pitchFamily="50" charset="-128"/>
                <a:ea typeface="Meiryo UI" panose="020B0604030504040204" pitchFamily="50" charset="-128"/>
              </a:rPr>
              <a:t>　府：</a:t>
            </a:r>
            <a:r>
              <a:rPr kumimoji="1" lang="zh-TW" altLang="en-US" sz="1200" dirty="0">
                <a:solidFill>
                  <a:schemeClr val="bg1"/>
                </a:solidFill>
                <a:latin typeface="Meiryo UI" panose="020B0604030504040204" pitchFamily="50" charset="-128"/>
                <a:ea typeface="Meiryo UI" panose="020B0604030504040204" pitchFamily="50" charset="-128"/>
              </a:rPr>
              <a:t>府民文化部、福祉部、都市整備部</a:t>
            </a:r>
            <a:r>
              <a:rPr kumimoji="1" lang="ja-JP" altLang="en-US" sz="1200" dirty="0">
                <a:solidFill>
                  <a:schemeClr val="bg1"/>
                </a:solidFill>
                <a:latin typeface="Meiryo UI" panose="020B0604030504040204" pitchFamily="50" charset="-128"/>
                <a:ea typeface="Meiryo UI" panose="020B0604030504040204" pitchFamily="50" charset="-128"/>
              </a:rPr>
              <a:t>／ 市：</a:t>
            </a:r>
            <a:r>
              <a:rPr kumimoji="1" lang="zh-TW" altLang="en-US" sz="1200" dirty="0">
                <a:solidFill>
                  <a:schemeClr val="bg1"/>
                </a:solidFill>
                <a:latin typeface="Meiryo UI" panose="020B0604030504040204" pitchFamily="50" charset="-128"/>
                <a:ea typeface="Meiryo UI" panose="020B0604030504040204" pitchFamily="50" charset="-128"/>
              </a:rPr>
              <a:t>区役所、都市交通局、計画調整</a:t>
            </a:r>
            <a:r>
              <a:rPr kumimoji="1" lang="ja-JP" altLang="en-US" sz="1200" dirty="0">
                <a:solidFill>
                  <a:schemeClr val="bg1"/>
                </a:solidFill>
                <a:latin typeface="Meiryo UI" panose="020B0604030504040204" pitchFamily="50" charset="-128"/>
                <a:ea typeface="Meiryo UI" panose="020B0604030504040204" pitchFamily="50" charset="-128"/>
              </a:rPr>
              <a:t>局</a:t>
            </a:r>
            <a:r>
              <a:rPr kumimoji="1" lang="zh-TW" altLang="en-US" sz="1200" dirty="0">
                <a:solidFill>
                  <a:schemeClr val="bg1"/>
                </a:solidFill>
                <a:latin typeface="Meiryo UI" panose="020B0604030504040204" pitchFamily="50" charset="-128"/>
                <a:ea typeface="Meiryo UI" panose="020B0604030504040204" pitchFamily="50" charset="-128"/>
              </a:rPr>
              <a:t>、福祉局、建設局</a:t>
            </a:r>
            <a:endParaRPr kumimoji="1" lang="en-US" altLang="ja-JP" sz="1200" dirty="0">
              <a:solidFill>
                <a:schemeClr val="bg1"/>
              </a:solidFill>
              <a:latin typeface="Meiryo UI" panose="020B0604030504040204" pitchFamily="50" charset="-128"/>
              <a:ea typeface="Meiryo UI" panose="020B0604030504040204" pitchFamily="50" charset="-128"/>
            </a:endParaRPr>
          </a:p>
        </p:txBody>
      </p:sp>
      <p:sp>
        <p:nvSpPr>
          <p:cNvPr id="25" name="大かっこ 24">
            <a:extLst>
              <a:ext uri="{FF2B5EF4-FFF2-40B4-BE49-F238E27FC236}">
                <a16:creationId xmlns:a16="http://schemas.microsoft.com/office/drawing/2014/main" id="{F9772E49-9AD8-3C02-ABDE-B6F08A30BB8F}"/>
              </a:ext>
            </a:extLst>
          </p:cNvPr>
          <p:cNvSpPr/>
          <p:nvPr/>
        </p:nvSpPr>
        <p:spPr>
          <a:xfrm>
            <a:off x="4675652" y="149010"/>
            <a:ext cx="6673609" cy="417425"/>
          </a:xfrm>
          <a:prstGeom prst="bracketPair">
            <a:avLst>
              <a:gd name="adj" fmla="val 13574"/>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2" name="テキスト ボックス 1">
            <a:extLst>
              <a:ext uri="{FF2B5EF4-FFF2-40B4-BE49-F238E27FC236}">
                <a16:creationId xmlns:a16="http://schemas.microsoft.com/office/drawing/2014/main" id="{78B2001E-BD62-DDF6-80CC-F2514C66487B}"/>
              </a:ext>
            </a:extLst>
          </p:cNvPr>
          <p:cNvSpPr txBox="1"/>
          <p:nvPr/>
        </p:nvSpPr>
        <p:spPr>
          <a:xfrm>
            <a:off x="6661937" y="2972046"/>
            <a:ext cx="900244"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900" b="0" i="0" u="none" strike="noStrike" cap="none" spc="0" normalizeH="0" baseline="0" dirty="0">
                <a:ln>
                  <a:noFill/>
                </a:ln>
                <a:solidFill>
                  <a:srgbClr val="000000"/>
                </a:solidFill>
                <a:effectLst/>
                <a:uFillTx/>
                <a:latin typeface="+mn-ea"/>
                <a:ea typeface="+mn-ea"/>
                <a:cs typeface="Calibri"/>
                <a:sym typeface="Calibri"/>
              </a:rPr>
              <a:t>観光案内</a:t>
            </a:r>
            <a:r>
              <a:rPr lang="ja-JP" altLang="en-US" sz="900" dirty="0">
                <a:latin typeface="+mn-ea"/>
                <a:ea typeface="+mn-ea"/>
              </a:rPr>
              <a:t>表示板</a:t>
            </a:r>
            <a:endParaRPr kumimoji="0" lang="en-US" altLang="ja-JP" sz="900" b="0" i="0" u="none" strike="noStrike" cap="none" spc="0" normalizeH="0" baseline="0" dirty="0">
              <a:ln>
                <a:noFill/>
              </a:ln>
              <a:solidFill>
                <a:srgbClr val="000000"/>
              </a:solidFill>
              <a:effectLst/>
              <a:uFillTx/>
              <a:latin typeface="+mn-ea"/>
              <a:ea typeface="+mn-ea"/>
              <a:cs typeface="Calibri"/>
              <a:sym typeface="Calibri"/>
            </a:endParaRPr>
          </a:p>
        </p:txBody>
      </p:sp>
      <p:sp>
        <p:nvSpPr>
          <p:cNvPr id="3" name="テキスト ボックス 2">
            <a:extLst>
              <a:ext uri="{FF2B5EF4-FFF2-40B4-BE49-F238E27FC236}">
                <a16:creationId xmlns:a16="http://schemas.microsoft.com/office/drawing/2014/main" id="{D1486075-E481-2D61-6FC4-1C2A9D0F5BDA}"/>
              </a:ext>
            </a:extLst>
          </p:cNvPr>
          <p:cNvSpPr txBox="1"/>
          <p:nvPr/>
        </p:nvSpPr>
        <p:spPr>
          <a:xfrm>
            <a:off x="6102054" y="5378953"/>
            <a:ext cx="1416411"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lang="ja-JP" altLang="en-US" sz="900" dirty="0">
                <a:latin typeface="+mn-ea"/>
                <a:ea typeface="+mn-ea"/>
              </a:rPr>
              <a:t>来阪外国人向けヘルプマーク</a:t>
            </a:r>
            <a:endParaRPr kumimoji="0" lang="en-US" altLang="ja-JP" sz="900" b="0" i="0" u="none" strike="noStrike" cap="none" spc="0" normalizeH="0" baseline="0" dirty="0">
              <a:ln>
                <a:noFill/>
              </a:ln>
              <a:solidFill>
                <a:srgbClr val="000000"/>
              </a:solidFill>
              <a:effectLst/>
              <a:uFillTx/>
              <a:latin typeface="+mn-ea"/>
              <a:ea typeface="+mn-ea"/>
              <a:cs typeface="Calibri"/>
              <a:sym typeface="Calibri"/>
            </a:endParaRPr>
          </a:p>
        </p:txBody>
      </p:sp>
      <p:sp>
        <p:nvSpPr>
          <p:cNvPr id="6" name="テキスト ボックス 5">
            <a:extLst>
              <a:ext uri="{FF2B5EF4-FFF2-40B4-BE49-F238E27FC236}">
                <a16:creationId xmlns:a16="http://schemas.microsoft.com/office/drawing/2014/main" id="{75AF1C36-C390-A925-915A-7FAFCB0C7D9E}"/>
              </a:ext>
            </a:extLst>
          </p:cNvPr>
          <p:cNvSpPr txBox="1"/>
          <p:nvPr/>
        </p:nvSpPr>
        <p:spPr>
          <a:xfrm>
            <a:off x="6644191" y="6515346"/>
            <a:ext cx="553996"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900" b="0" i="0" u="none" strike="noStrike" cap="none" spc="0" normalizeH="0" baseline="0" dirty="0">
                <a:ln>
                  <a:noFill/>
                </a:ln>
                <a:solidFill>
                  <a:srgbClr val="000000"/>
                </a:solidFill>
                <a:effectLst/>
                <a:uFillTx/>
                <a:latin typeface="+mn-ea"/>
                <a:ea typeface="+mn-ea"/>
                <a:cs typeface="Calibri"/>
                <a:sym typeface="Calibri"/>
              </a:rPr>
              <a:t>案内動画</a:t>
            </a:r>
            <a:endParaRPr kumimoji="0" lang="en-US" altLang="ja-JP" sz="900" b="0" i="0" u="none" strike="noStrike" cap="none" spc="0" normalizeH="0" baseline="0" dirty="0">
              <a:ln>
                <a:noFill/>
              </a:ln>
              <a:solidFill>
                <a:srgbClr val="000000"/>
              </a:solidFill>
              <a:effectLst/>
              <a:uFillTx/>
              <a:latin typeface="+mn-ea"/>
              <a:ea typeface="+mn-ea"/>
              <a:cs typeface="Calibri"/>
              <a:sym typeface="Calibri"/>
            </a:endParaRPr>
          </a:p>
        </p:txBody>
      </p:sp>
      <p:sp>
        <p:nvSpPr>
          <p:cNvPr id="8" name="テキスト ボックス 7">
            <a:extLst>
              <a:ext uri="{FF2B5EF4-FFF2-40B4-BE49-F238E27FC236}">
                <a16:creationId xmlns:a16="http://schemas.microsoft.com/office/drawing/2014/main" id="{22F65654-2630-9D42-BAFB-8A5DD5945E97}"/>
              </a:ext>
            </a:extLst>
          </p:cNvPr>
          <p:cNvSpPr txBox="1"/>
          <p:nvPr/>
        </p:nvSpPr>
        <p:spPr>
          <a:xfrm>
            <a:off x="11755368" y="6528451"/>
            <a:ext cx="45470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US" altLang="ja-JP" sz="1400" b="1" dirty="0">
                <a:latin typeface="+mn-ea"/>
                <a:ea typeface="+mn-ea"/>
              </a:rPr>
              <a:t>15</a:t>
            </a:r>
            <a:endParaRPr kumimoji="0" lang="ja-JP" altLang="en-US" sz="14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132914595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B58A37B-E533-ABC7-C049-4D5E6431A7D7}"/>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89DFAC5-0685-DA5D-04F8-2B36B15F6C49}"/>
              </a:ext>
            </a:extLst>
          </p:cNvPr>
          <p:cNvSpPr/>
          <p:nvPr/>
        </p:nvSpPr>
        <p:spPr>
          <a:xfrm>
            <a:off x="357262" y="0"/>
            <a:ext cx="11755901" cy="112236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 name="正方形/長方形 4">
            <a:extLst>
              <a:ext uri="{FF2B5EF4-FFF2-40B4-BE49-F238E27FC236}">
                <a16:creationId xmlns:a16="http://schemas.microsoft.com/office/drawing/2014/main" id="{922D5252-BA8E-28D5-EE56-EA41B8B71E31}"/>
              </a:ext>
            </a:extLst>
          </p:cNvPr>
          <p:cNvSpPr/>
          <p:nvPr/>
        </p:nvSpPr>
        <p:spPr>
          <a:xfrm>
            <a:off x="0" y="5735638"/>
            <a:ext cx="1055077" cy="112236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6" name="正方形/長方形 5">
            <a:extLst>
              <a:ext uri="{FF2B5EF4-FFF2-40B4-BE49-F238E27FC236}">
                <a16:creationId xmlns:a16="http://schemas.microsoft.com/office/drawing/2014/main" id="{773D2D67-23B4-11C1-F9DE-68BE1664758E}"/>
              </a:ext>
            </a:extLst>
          </p:cNvPr>
          <p:cNvSpPr/>
          <p:nvPr/>
        </p:nvSpPr>
        <p:spPr>
          <a:xfrm>
            <a:off x="10500670" y="862425"/>
            <a:ext cx="1453139"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7" name="正方形/長方形 6">
            <a:extLst>
              <a:ext uri="{FF2B5EF4-FFF2-40B4-BE49-F238E27FC236}">
                <a16:creationId xmlns:a16="http://schemas.microsoft.com/office/drawing/2014/main" id="{EF99B011-ABBD-781C-8F84-9CDE5C591122}"/>
              </a:ext>
            </a:extLst>
          </p:cNvPr>
          <p:cNvSpPr/>
          <p:nvPr/>
        </p:nvSpPr>
        <p:spPr>
          <a:xfrm>
            <a:off x="586945" y="710731"/>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五方向 7">
            <a:extLst>
              <a:ext uri="{FF2B5EF4-FFF2-40B4-BE49-F238E27FC236}">
                <a16:creationId xmlns:a16="http://schemas.microsoft.com/office/drawing/2014/main" id="{00F24650-97E3-37BE-5966-AAA2036F3E37}"/>
              </a:ext>
            </a:extLst>
          </p:cNvPr>
          <p:cNvSpPr/>
          <p:nvPr/>
        </p:nvSpPr>
        <p:spPr>
          <a:xfrm>
            <a:off x="249235" y="114713"/>
            <a:ext cx="7305105"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9" name="正方形/長方形 8">
            <a:extLst>
              <a:ext uri="{FF2B5EF4-FFF2-40B4-BE49-F238E27FC236}">
                <a16:creationId xmlns:a16="http://schemas.microsoft.com/office/drawing/2014/main" id="{D87935C2-C437-BA72-F141-7445C9CEE82F}"/>
              </a:ext>
            </a:extLst>
          </p:cNvPr>
          <p:cNvSpPr/>
          <p:nvPr/>
        </p:nvSpPr>
        <p:spPr>
          <a:xfrm>
            <a:off x="10801353" y="127856"/>
            <a:ext cx="1361807"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0" name="テキスト ボックス 9">
            <a:extLst>
              <a:ext uri="{FF2B5EF4-FFF2-40B4-BE49-F238E27FC236}">
                <a16:creationId xmlns:a16="http://schemas.microsoft.com/office/drawing/2014/main" id="{3B16FAB9-1BE3-2747-D79F-206A76680F21}"/>
              </a:ext>
            </a:extLst>
          </p:cNvPr>
          <p:cNvSpPr txBox="1"/>
          <p:nvPr/>
        </p:nvSpPr>
        <p:spPr>
          <a:xfrm>
            <a:off x="136111" y="926167"/>
            <a:ext cx="595771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（３）誰もが円滑に移動できるよう交通機関や道路等における環境整備の推進</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11" name="正方形/長方形 10">
            <a:extLst>
              <a:ext uri="{FF2B5EF4-FFF2-40B4-BE49-F238E27FC236}">
                <a16:creationId xmlns:a16="http://schemas.microsoft.com/office/drawing/2014/main" id="{5915BAE8-486B-5E9B-A492-6FCBF3BD0232}"/>
              </a:ext>
            </a:extLst>
          </p:cNvPr>
          <p:cNvSpPr/>
          <p:nvPr/>
        </p:nvSpPr>
        <p:spPr>
          <a:xfrm>
            <a:off x="7587890" y="644167"/>
            <a:ext cx="4247960" cy="5693864"/>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 ・</a:t>
            </a:r>
            <a:r>
              <a:rPr kumimoji="1" lang="en-US" altLang="ja-JP" sz="1400" dirty="0">
                <a:solidFill>
                  <a:schemeClr val="tx1"/>
                </a:solidFill>
                <a:latin typeface="Meiryo UI"/>
                <a:ea typeface="Meiryo UI"/>
              </a:rPr>
              <a:t>2026</a:t>
            </a:r>
            <a:r>
              <a:rPr kumimoji="1" lang="ja-JP" altLang="en-US" sz="1400" dirty="0">
                <a:solidFill>
                  <a:schemeClr val="tx1"/>
                </a:solidFill>
                <a:latin typeface="Meiryo UI"/>
                <a:ea typeface="Meiryo UI"/>
              </a:rPr>
              <a:t>年度から新たに、万博会場内での運営を踏まえた</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dirty="0">
                <a:solidFill>
                  <a:schemeClr val="tx1"/>
                </a:solidFill>
                <a:latin typeface="Meiryo UI"/>
                <a:ea typeface="Meiryo UI"/>
              </a:rPr>
              <a:t>　 ソフトレガシーとして、</a:t>
            </a: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公共施設や商業施設へのベビー</a:t>
            </a:r>
            <a:endPar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dirty="0">
                <a:solidFill>
                  <a:schemeClr val="tx1"/>
                </a:solidFill>
                <a:latin typeface="Meiryo UI"/>
                <a:ea typeface="Meiryo UI"/>
              </a:rPr>
              <a:t>　 </a:t>
            </a: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カーファスト・トラック等の導入促進やイベントでの優先レー</a:t>
            </a:r>
            <a:endPar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dirty="0">
                <a:solidFill>
                  <a:schemeClr val="tx1"/>
                </a:solidFill>
                <a:latin typeface="Meiryo UI"/>
                <a:ea typeface="Meiryo UI"/>
              </a:rPr>
              <a:t>　 </a:t>
            </a: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ン等の設置促進など、</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子育て世帯が気兼ねなく外出で</a:t>
            </a:r>
            <a:endParaRPr kumimoji="1" lang="en-US" altLang="ja-JP" sz="1400" b="1"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en-US" altLang="ja-JP" sz="1400" b="1" dirty="0">
                <a:solidFill>
                  <a:schemeClr val="tx1"/>
                </a:solidFill>
                <a:latin typeface="Meiryo UI"/>
                <a:ea typeface="Meiryo UI"/>
              </a:rPr>
              <a:t>   </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きる環境の整備及び定着を図る予定</a:t>
            </a:r>
            <a:endParaRPr kumimoji="1" lang="en-US" altLang="ja-JP" sz="1400" b="1"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 ・</a:t>
            </a:r>
            <a:r>
              <a:rPr kumimoji="1" lang="en-US" altLang="ja-JP" sz="1400" b="1" dirty="0">
                <a:solidFill>
                  <a:schemeClr val="tx1"/>
                </a:solidFill>
                <a:latin typeface="Meiryo UI"/>
                <a:ea typeface="Meiryo UI"/>
              </a:rPr>
              <a:t>2026</a:t>
            </a:r>
            <a:r>
              <a:rPr kumimoji="1" lang="ja-JP" altLang="en-US" sz="1400" b="1" dirty="0">
                <a:solidFill>
                  <a:schemeClr val="tx1"/>
                </a:solidFill>
                <a:latin typeface="Meiryo UI"/>
                <a:ea typeface="Meiryo UI"/>
              </a:rPr>
              <a:t>年</a:t>
            </a:r>
            <a:r>
              <a:rPr kumimoji="1" lang="en-US" altLang="ja-JP" sz="1400" b="1" dirty="0">
                <a:solidFill>
                  <a:schemeClr val="tx1"/>
                </a:solidFill>
                <a:latin typeface="Meiryo UI"/>
                <a:ea typeface="Meiryo UI"/>
              </a:rPr>
              <a:t>3</a:t>
            </a:r>
            <a:r>
              <a:rPr kumimoji="1" lang="ja-JP" altLang="en-US" sz="1400" b="1" dirty="0">
                <a:solidFill>
                  <a:schemeClr val="tx1"/>
                </a:solidFill>
                <a:latin typeface="Meiryo UI"/>
                <a:ea typeface="Meiryo UI"/>
              </a:rPr>
              <a:t>月にバリアフリーガイドラインを改訂し、万博</a:t>
            </a:r>
            <a:endParaRPr kumimoji="1" lang="en-US" altLang="ja-JP" sz="1400" b="1"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en-US" altLang="ja-JP" sz="1400" b="1" dirty="0">
                <a:solidFill>
                  <a:schemeClr val="tx1"/>
                </a:solidFill>
                <a:latin typeface="Meiryo UI"/>
                <a:ea typeface="Meiryo UI"/>
              </a:rPr>
              <a:t>   </a:t>
            </a:r>
            <a:r>
              <a:rPr kumimoji="1" lang="ja-JP" altLang="en-US" sz="1400" b="1" dirty="0">
                <a:solidFill>
                  <a:schemeClr val="tx1"/>
                </a:solidFill>
                <a:latin typeface="Meiryo UI"/>
                <a:ea typeface="Meiryo UI"/>
              </a:rPr>
              <a:t>会場内で適用されたバリアフリー基準や取組等を反映</a:t>
            </a:r>
            <a:endParaRPr kumimoji="1" lang="en-US" altLang="ja-JP" sz="1400" b="1"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en-US" altLang="ja-JP" sz="1400" b="1" dirty="0">
                <a:solidFill>
                  <a:schemeClr val="tx1"/>
                </a:solidFill>
                <a:latin typeface="Meiryo UI"/>
                <a:ea typeface="Meiryo UI"/>
              </a:rPr>
              <a:t>   </a:t>
            </a:r>
            <a:r>
              <a:rPr kumimoji="1" lang="ja-JP" altLang="en-US" sz="1400" b="1" dirty="0">
                <a:solidFill>
                  <a:schemeClr val="tx1"/>
                </a:solidFill>
                <a:latin typeface="Meiryo UI"/>
                <a:ea typeface="Meiryo UI"/>
              </a:rPr>
              <a:t>予定</a:t>
            </a:r>
            <a:endParaRPr kumimoji="1" lang="en-US" altLang="ja-JP" sz="1400" b="1" dirty="0">
              <a:solidFill>
                <a:schemeClr val="tx1"/>
              </a:solidFill>
              <a:latin typeface="Meiryo UI"/>
              <a:ea typeface="Meiryo UI"/>
            </a:endParaRPr>
          </a:p>
          <a:p>
            <a:pPr lvl="0">
              <a:defRPr/>
            </a:pPr>
            <a:r>
              <a:rPr kumimoji="1" lang="ja-JP" altLang="en-US" sz="1400" dirty="0">
                <a:solidFill>
                  <a:schemeClr val="tx1"/>
                </a:solidFill>
                <a:latin typeface="Meiryo UI"/>
                <a:ea typeface="Meiryo UI"/>
              </a:rPr>
              <a:t>　 また、</a:t>
            </a:r>
            <a:r>
              <a:rPr kumimoji="1" lang="en-US" altLang="ja-JP" sz="1400" dirty="0">
                <a:solidFill>
                  <a:schemeClr val="tx1"/>
                </a:solidFill>
                <a:latin typeface="Meiryo UI"/>
                <a:ea typeface="Meiryo UI"/>
              </a:rPr>
              <a:t>2026</a:t>
            </a:r>
            <a:r>
              <a:rPr kumimoji="1" lang="ja-JP" altLang="en-US" sz="1400" dirty="0">
                <a:solidFill>
                  <a:schemeClr val="tx1"/>
                </a:solidFill>
                <a:latin typeface="Meiryo UI"/>
                <a:ea typeface="Meiryo UI"/>
              </a:rPr>
              <a:t>年度から新たに、万博会場内でも導入されて</a:t>
            </a:r>
            <a:endParaRPr kumimoji="1" lang="en-US" altLang="ja-JP" sz="1400" dirty="0">
              <a:solidFill>
                <a:schemeClr val="tx1"/>
              </a:solidFill>
              <a:latin typeface="Meiryo UI"/>
              <a:ea typeface="Meiryo UI"/>
            </a:endParaRPr>
          </a:p>
          <a:p>
            <a:pPr lvl="0">
              <a:defRPr/>
            </a:pPr>
            <a:r>
              <a:rPr kumimoji="1" lang="ja-JP" altLang="en-US" sz="1400" dirty="0">
                <a:solidFill>
                  <a:schemeClr val="tx1"/>
                </a:solidFill>
                <a:latin typeface="Meiryo UI"/>
                <a:ea typeface="Meiryo UI"/>
              </a:rPr>
              <a:t> 　いた</a:t>
            </a:r>
            <a:r>
              <a:rPr kumimoji="1" lang="ja-JP" altLang="en-US" sz="1400" b="1" dirty="0">
                <a:solidFill>
                  <a:schemeClr val="tx1"/>
                </a:solidFill>
                <a:latin typeface="Meiryo UI"/>
                <a:ea typeface="Meiryo UI"/>
              </a:rPr>
              <a:t>先導的なバリアフリー設備（フラッシュライト、大人</a:t>
            </a:r>
            <a:endParaRPr kumimoji="1" lang="en-US" altLang="ja-JP" sz="1400" b="1" dirty="0">
              <a:solidFill>
                <a:schemeClr val="tx1"/>
              </a:solidFill>
              <a:latin typeface="Meiryo UI"/>
              <a:ea typeface="Meiryo UI"/>
            </a:endParaRPr>
          </a:p>
          <a:p>
            <a:pPr lvl="0">
              <a:defRPr/>
            </a:pPr>
            <a:r>
              <a:rPr kumimoji="1" lang="en-US" altLang="ja-JP" sz="1400" b="1" dirty="0">
                <a:solidFill>
                  <a:schemeClr val="tx1"/>
                </a:solidFill>
                <a:latin typeface="Meiryo UI"/>
                <a:ea typeface="Meiryo UI"/>
              </a:rPr>
              <a:t>   </a:t>
            </a:r>
            <a:r>
              <a:rPr kumimoji="1" lang="ja-JP" altLang="en-US" sz="1400" b="1" dirty="0">
                <a:solidFill>
                  <a:schemeClr val="tx1"/>
                </a:solidFill>
                <a:latin typeface="Meiryo UI"/>
                <a:ea typeface="Meiryo UI"/>
              </a:rPr>
              <a:t>用介護ベッド）設置に対する補助制度を創設</a:t>
            </a:r>
            <a:r>
              <a:rPr kumimoji="1" lang="ja-JP" altLang="en-US" sz="1400" dirty="0">
                <a:solidFill>
                  <a:schemeClr val="tx1"/>
                </a:solidFill>
                <a:latin typeface="Meiryo UI"/>
                <a:ea typeface="Meiryo UI"/>
              </a:rPr>
              <a:t>する予定</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 ・高齢者、障がい者など配慮を要する方々が、利用できる</a:t>
            </a:r>
            <a:endPar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　 施設を探しやすい、選びやすい環境を整備するため</a:t>
            </a:r>
            <a:r>
              <a:rPr kumimoji="1" lang="ja-JP" altLang="en-US" sz="1400" dirty="0">
                <a:solidFill>
                  <a:schemeClr val="tx1"/>
                </a:solidFill>
                <a:latin typeface="Meiryo UI"/>
                <a:ea typeface="Meiryo UI"/>
              </a:rPr>
              <a:t>、</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dirty="0">
                <a:solidFill>
                  <a:schemeClr val="tx1"/>
                </a:solidFill>
                <a:latin typeface="Meiryo UI"/>
                <a:ea typeface="Meiryo UI"/>
              </a:rPr>
              <a:t>　 </a:t>
            </a:r>
            <a:r>
              <a:rPr kumimoji="1" lang="en-US" altLang="ja-JP" sz="1400" dirty="0">
                <a:solidFill>
                  <a:schemeClr val="tx1"/>
                </a:solidFill>
                <a:latin typeface="Meiryo UI"/>
                <a:ea typeface="Meiryo UI"/>
              </a:rPr>
              <a:t>2026</a:t>
            </a:r>
            <a:r>
              <a:rPr kumimoji="1" lang="ja-JP" altLang="en-US" sz="1400" dirty="0">
                <a:solidFill>
                  <a:schemeClr val="tx1"/>
                </a:solidFill>
                <a:latin typeface="Meiryo UI"/>
                <a:ea typeface="Meiryo UI"/>
              </a:rPr>
              <a:t>年３月までに</a:t>
            </a: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宿泊施設や公共施設等のバリアフ　</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　</a:t>
            </a:r>
            <a:r>
              <a:rPr kumimoji="1" lang="en-US" altLang="ja-JP" sz="1400" dirty="0">
                <a:solidFill>
                  <a:schemeClr val="tx1"/>
                </a:solidFill>
                <a:latin typeface="Meiryo UI"/>
                <a:ea typeface="Meiryo UI"/>
              </a:rPr>
              <a:t> </a:t>
            </a: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リー情報を一元的に発信する</a:t>
            </a: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「おおさかユニバーサルデザ</a:t>
            </a:r>
            <a:endParaRPr kumimoji="1" lang="en-US" altLang="ja-JP" sz="1400" b="1"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  インマップ」を構築</a:t>
            </a: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する予定</a:t>
            </a:r>
            <a:endPar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 ・</a:t>
            </a:r>
            <a:r>
              <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rPr>
              <a:t>2026</a:t>
            </a: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年</a:t>
            </a:r>
            <a:r>
              <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rPr>
              <a:t>3</a:t>
            </a: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月までに</a:t>
            </a:r>
            <a:r>
              <a:rPr kumimoji="1" lang="en-US" altLang="ja-JP" sz="1400" dirty="0">
                <a:solidFill>
                  <a:schemeClr val="tx1"/>
                </a:solidFill>
                <a:latin typeface="Meiryo UI"/>
                <a:ea typeface="Meiryo UI"/>
              </a:rPr>
              <a:t>18</a:t>
            </a:r>
            <a:r>
              <a:rPr kumimoji="1" lang="ja-JP" altLang="en-US" sz="1400" dirty="0">
                <a:solidFill>
                  <a:schemeClr val="tx1"/>
                </a:solidFill>
                <a:latin typeface="Meiryo UI"/>
                <a:ea typeface="Meiryo UI"/>
              </a:rPr>
              <a:t>地区の大阪市交通バリアフリー基</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dirty="0">
                <a:solidFill>
                  <a:schemeClr val="tx1"/>
                </a:solidFill>
                <a:latin typeface="Meiryo UI"/>
                <a:ea typeface="Meiryo UI"/>
              </a:rPr>
              <a:t>　本構想変更が完了予定</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dirty="0">
                <a:solidFill>
                  <a:schemeClr val="tx1"/>
                </a:solidFill>
                <a:latin typeface="Meiryo UI"/>
                <a:ea typeface="Meiryo UI"/>
              </a:rPr>
              <a:t>　</a:t>
            </a:r>
            <a:r>
              <a:rPr kumimoji="1" lang="en-US" altLang="ja-JP" sz="1400" dirty="0">
                <a:solidFill>
                  <a:schemeClr val="tx1"/>
                </a:solidFill>
                <a:latin typeface="Meiryo UI"/>
                <a:ea typeface="Meiryo UI"/>
              </a:rPr>
              <a:t>2026</a:t>
            </a:r>
            <a:r>
              <a:rPr kumimoji="1" lang="ja-JP" altLang="en-US" sz="1400" dirty="0">
                <a:solidFill>
                  <a:schemeClr val="tx1"/>
                </a:solidFill>
                <a:latin typeface="Meiryo UI"/>
                <a:ea typeface="Meiryo UI"/>
              </a:rPr>
              <a:t>年度も引き続き、残り７地区の基本構想の変更</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dirty="0">
                <a:solidFill>
                  <a:schemeClr val="tx1"/>
                </a:solidFill>
                <a:latin typeface="Meiryo UI"/>
                <a:ea typeface="Meiryo UI"/>
              </a:rPr>
              <a:t>　を実施する予定</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i="0" u="none" strike="noStrike" kern="0" cap="none" spc="0" normalizeH="0" baseline="0" noProof="0" dirty="0">
                <a:ln>
                  <a:noFill/>
                </a:ln>
                <a:solidFill>
                  <a:schemeClr val="tx1"/>
                </a:solidFill>
                <a:effectLst/>
                <a:uLnTx/>
                <a:uFillTx/>
                <a:latin typeface="Meiryo UI"/>
                <a:ea typeface="Meiryo UI"/>
                <a:cs typeface="Calibri"/>
                <a:sym typeface="Calibri"/>
              </a:rPr>
              <a:t> </a:t>
            </a:r>
            <a:endParaRPr kumimoji="1" lang="en-US" altLang="ja-JP" sz="1400" i="0" u="none" strike="noStrike" kern="0" cap="none" spc="0" normalizeH="0" baseline="0" noProof="0" dirty="0">
              <a:ln>
                <a:noFill/>
              </a:ln>
              <a:solidFill>
                <a:schemeClr val="tx1"/>
              </a:solidFill>
              <a:effectLst/>
              <a:uLnTx/>
              <a:uFillTx/>
              <a:latin typeface="Meiryo UI"/>
              <a:ea typeface="Meiryo UI"/>
              <a:cs typeface="Calibri"/>
              <a:sym typeface="Calibri"/>
            </a:endParaRPr>
          </a:p>
        </p:txBody>
      </p:sp>
      <p:sp>
        <p:nvSpPr>
          <p:cNvPr id="13" name="正方形/長方形 12">
            <a:extLst>
              <a:ext uri="{FF2B5EF4-FFF2-40B4-BE49-F238E27FC236}">
                <a16:creationId xmlns:a16="http://schemas.microsoft.com/office/drawing/2014/main" id="{A52A4562-44D7-EDE2-90D1-4758F83ABEE0}"/>
              </a:ext>
            </a:extLst>
          </p:cNvPr>
          <p:cNvSpPr/>
          <p:nvPr/>
        </p:nvSpPr>
        <p:spPr>
          <a:xfrm>
            <a:off x="254600" y="678268"/>
            <a:ext cx="7165159" cy="6124752"/>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srgbClr val="000000"/>
                </a:solidFill>
                <a:effectLst/>
                <a:uLnTx/>
                <a:uFillTx/>
                <a:latin typeface="Meiryo UI"/>
                <a:ea typeface="Meiryo UI"/>
                <a:cs typeface="Calibri"/>
                <a:sym typeface="Calibri"/>
              </a:rPr>
              <a:t>▶小さな子ども連れの方等が移動・外出しやすい社会づくり及び交通機関等のバリアフリー化</a:t>
            </a:r>
            <a:endParaRPr kumimoji="1" lang="en-US" altLang="ja-JP" sz="1400" b="1" i="0" u="none" strike="noStrike" kern="0" cap="none" spc="0" normalizeH="0" baseline="0" noProof="0" dirty="0">
              <a:ln>
                <a:noFill/>
              </a:ln>
              <a:solidFill>
                <a:srgbClr val="000000"/>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en-US" altLang="ja-JP" sz="1400" b="1" dirty="0">
                <a:latin typeface="Meiryo UI"/>
                <a:ea typeface="Meiryo UI"/>
              </a:rPr>
              <a:t>   </a:t>
            </a:r>
            <a:r>
              <a:rPr kumimoji="1" lang="ja-JP" altLang="en-US" sz="1400" b="1" i="0" u="none" strike="noStrike" kern="0" cap="none" spc="0" normalizeH="0" baseline="0" noProof="0" dirty="0">
                <a:ln>
                  <a:noFill/>
                </a:ln>
                <a:solidFill>
                  <a:srgbClr val="000000"/>
                </a:solidFill>
                <a:effectLst/>
                <a:uLnTx/>
                <a:uFillTx/>
                <a:latin typeface="Meiryo UI"/>
                <a:ea typeface="Meiryo UI"/>
                <a:cs typeface="Calibri"/>
                <a:sym typeface="Calibri"/>
              </a:rPr>
              <a:t>による安全・安心な移動環境の提供</a:t>
            </a: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  ・ベビーカーや</a:t>
            </a:r>
            <a:r>
              <a:rPr kumimoji="1"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Calibri"/>
                <a:sym typeface="Calibri"/>
              </a:rPr>
              <a:t>小さな子ども連れの方等</a:t>
            </a:r>
            <a:r>
              <a:rPr kumimoji="1"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が、公共交通機関を安心・快適に利用できるようポスター等を</a:t>
            </a:r>
            <a:endParaRPr kumimoji="1"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en-US" altLang="ja-JP" sz="1400" dirty="0">
                <a:latin typeface="Meiryo UI"/>
                <a:ea typeface="Meiryo UI"/>
              </a:rPr>
              <a:t>   </a:t>
            </a:r>
            <a:r>
              <a:rPr kumimoji="1"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用いた機運醸成として、</a:t>
            </a:r>
            <a:r>
              <a:rPr kumimoji="1" lang="en-US" altLang="ja-JP" sz="1400" dirty="0">
                <a:latin typeface="Meiryo UI"/>
                <a:ea typeface="Meiryo UI"/>
              </a:rPr>
              <a:t>2024</a:t>
            </a:r>
            <a:r>
              <a:rPr kumimoji="1"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年度に作成したポスター、動画を活用し、</a:t>
            </a:r>
            <a:r>
              <a:rPr kumimoji="1" lang="en-US" altLang="ja-JP" sz="1400" b="0" i="0" u="none" strike="noStrike" kern="0" cap="none" spc="0" normalizeH="0" baseline="0" noProof="0" dirty="0" err="1">
                <a:ln>
                  <a:noFill/>
                </a:ln>
                <a:solidFill>
                  <a:srgbClr val="000000"/>
                </a:solidFill>
                <a:effectLst/>
                <a:uLnTx/>
                <a:uFillTx/>
                <a:latin typeface="Meiryo UI"/>
                <a:ea typeface="Meiryo UI"/>
                <a:cs typeface="Calibri"/>
                <a:sym typeface="Calibri"/>
              </a:rPr>
              <a:t>OsakaMetro</a:t>
            </a:r>
            <a:r>
              <a:rPr kumimoji="1"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内でのポス</a:t>
            </a:r>
            <a:endParaRPr kumimoji="1"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en-US" altLang="ja-JP" sz="1400" dirty="0">
                <a:latin typeface="Meiryo UI"/>
                <a:ea typeface="Meiryo UI"/>
              </a:rPr>
              <a:t>   </a:t>
            </a:r>
            <a:r>
              <a:rPr kumimoji="1"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ター掲示及び動画配信、</a:t>
            </a:r>
            <a:r>
              <a:rPr kumimoji="1"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rPr>
              <a:t>SNS</a:t>
            </a:r>
            <a:r>
              <a:rPr kumimoji="1"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による動画配信等により普及啓発を実施</a:t>
            </a:r>
            <a:endParaRPr kumimoji="1"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400" b="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chemeClr val="tx1"/>
                </a:solidFill>
                <a:effectLst/>
                <a:uLnTx/>
                <a:uFillTx/>
                <a:latin typeface="Meiryo UI"/>
                <a:ea typeface="Meiryo UI"/>
                <a:cs typeface="Calibri"/>
                <a:sym typeface="Calibri"/>
              </a:rPr>
              <a:t>  ・鉄道駅舎や駅周辺の主要な生活関連施設に至る道路等の重点的かつ一体的なバリアフリー化の</a:t>
            </a:r>
            <a:endParaRPr kumimoji="1" lang="en-US" altLang="ja-JP" sz="1400" b="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en-US" altLang="ja-JP" sz="1400" dirty="0">
                <a:solidFill>
                  <a:schemeClr val="tx1"/>
                </a:solidFill>
                <a:latin typeface="Meiryo UI"/>
                <a:ea typeface="Meiryo UI"/>
              </a:rPr>
              <a:t>   </a:t>
            </a:r>
            <a:r>
              <a:rPr kumimoji="1" lang="ja-JP" altLang="en-US" sz="1400" dirty="0">
                <a:solidFill>
                  <a:schemeClr val="tx1"/>
                </a:solidFill>
                <a:latin typeface="Meiryo UI"/>
                <a:ea typeface="Meiryo UI"/>
              </a:rPr>
              <a:t>推進（既存駅舎のバリアフリー化（万博会場に向かう主要な乗換駅である弁天町駅等）や可動</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dirty="0">
                <a:solidFill>
                  <a:schemeClr val="tx1"/>
                </a:solidFill>
                <a:latin typeface="Meiryo UI"/>
                <a:ea typeface="Meiryo UI"/>
              </a:rPr>
              <a:t>　 式ホーム柵整備を行う鉄道事業者への補助、多くの方が利用する建築物のバリアフリー化促進</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dirty="0">
                <a:solidFill>
                  <a:schemeClr val="tx1"/>
                </a:solidFill>
                <a:latin typeface="Meiryo UI"/>
                <a:ea typeface="Meiryo UI"/>
              </a:rPr>
              <a:t>　 等）及びバリアフリー情報の提供</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dirty="0">
                <a:solidFill>
                  <a:schemeClr val="tx1"/>
                </a:solidFill>
                <a:latin typeface="Meiryo UI"/>
                <a:ea typeface="Meiryo UI"/>
              </a:rPr>
              <a:t>　・大阪市交通バリアフリー基本構想に基づくバリアフリー化の推進（交通バリアフリー法に基づき、市</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dirty="0">
                <a:solidFill>
                  <a:schemeClr val="tx1"/>
                </a:solidFill>
                <a:latin typeface="Meiryo UI"/>
                <a:ea typeface="Meiryo UI"/>
              </a:rPr>
              <a:t>　 内の主要な駅を中心に</a:t>
            </a:r>
            <a:r>
              <a:rPr kumimoji="1" lang="en-US" altLang="ja-JP" sz="1400" dirty="0">
                <a:solidFill>
                  <a:schemeClr val="tx1"/>
                </a:solidFill>
                <a:latin typeface="Meiryo UI"/>
                <a:ea typeface="Meiryo UI"/>
              </a:rPr>
              <a:t>25</a:t>
            </a:r>
            <a:r>
              <a:rPr kumimoji="1" lang="ja-JP" altLang="en-US" sz="1400" dirty="0">
                <a:solidFill>
                  <a:schemeClr val="tx1"/>
                </a:solidFill>
                <a:latin typeface="Meiryo UI"/>
                <a:ea typeface="Meiryo UI"/>
              </a:rPr>
              <a:t>地区の重点整備地区を定め、基本構想の見直しを</a:t>
            </a:r>
            <a:r>
              <a:rPr kumimoji="1" lang="en-US" altLang="ja-JP" sz="1400" dirty="0">
                <a:solidFill>
                  <a:schemeClr val="tx1"/>
                </a:solidFill>
                <a:latin typeface="Meiryo UI"/>
                <a:ea typeface="Meiryo UI"/>
              </a:rPr>
              <a:t>2023</a:t>
            </a:r>
            <a:r>
              <a:rPr kumimoji="1" lang="ja-JP" altLang="en-US" sz="1400" dirty="0">
                <a:solidFill>
                  <a:schemeClr val="tx1"/>
                </a:solidFill>
                <a:latin typeface="Meiryo UI"/>
                <a:ea typeface="Meiryo UI"/>
              </a:rPr>
              <a:t>年度から実</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dirty="0">
                <a:solidFill>
                  <a:schemeClr val="tx1"/>
                </a:solidFill>
                <a:latin typeface="Meiryo UI"/>
                <a:ea typeface="Meiryo UI"/>
              </a:rPr>
              <a:t>　 施）</a:t>
            </a:r>
            <a:endParaRPr kumimoji="1" lang="en-US" altLang="ja-JP" sz="14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  ・万博の来訪者や万博後のインバウンドの増加をみすえ、様々な方々に対するおもてなし向上策の</a:t>
            </a:r>
            <a:endParaRPr kumimoji="1"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en-US" altLang="ja-JP" sz="1400" dirty="0">
                <a:latin typeface="Meiryo UI"/>
                <a:ea typeface="Meiryo UI"/>
              </a:rPr>
              <a:t>   </a:t>
            </a:r>
            <a:r>
              <a:rPr kumimoji="1"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一環として、信号機に視覚障がい者用付加装置を整備し、視覚障がい者、高齢者等に対する</a:t>
            </a:r>
            <a:endParaRPr kumimoji="1"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1" lang="en-US" altLang="ja-JP" sz="1400" dirty="0">
                <a:latin typeface="Meiryo UI"/>
                <a:ea typeface="Meiryo UI"/>
              </a:rPr>
              <a:t>   </a:t>
            </a:r>
            <a:r>
              <a:rPr kumimoji="1"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安全・安心な移動環境を整備（</a:t>
            </a:r>
            <a:r>
              <a:rPr kumimoji="1"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rPr>
              <a:t>2025</a:t>
            </a:r>
            <a:r>
              <a:rPr kumimoji="1"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年３月までに</a:t>
            </a:r>
            <a:r>
              <a:rPr kumimoji="1"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rPr>
              <a:t>60</a:t>
            </a:r>
            <a:r>
              <a:rPr kumimoji="1"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基設置）</a:t>
            </a:r>
            <a:endParaRPr kumimoji="1"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400" dirty="0">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400" dirty="0">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400" dirty="0">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400" dirty="0">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400" dirty="0">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400" dirty="0">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400" dirty="0">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400" dirty="0">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1"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endParaRPr>
          </a:p>
        </p:txBody>
      </p:sp>
      <p:pic>
        <p:nvPicPr>
          <p:cNvPr id="14" name="図 13">
            <a:extLst>
              <a:ext uri="{FF2B5EF4-FFF2-40B4-BE49-F238E27FC236}">
                <a16:creationId xmlns:a16="http://schemas.microsoft.com/office/drawing/2014/main" id="{CF592CA8-1F78-12C9-E9B0-391120FECE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281" y="4582860"/>
            <a:ext cx="1387547" cy="2006704"/>
          </a:xfrm>
          <a:prstGeom prst="rect">
            <a:avLst/>
          </a:prstGeom>
        </p:spPr>
      </p:pic>
      <p:pic>
        <p:nvPicPr>
          <p:cNvPr id="15" name="図 14">
            <a:extLst>
              <a:ext uri="{FF2B5EF4-FFF2-40B4-BE49-F238E27FC236}">
                <a16:creationId xmlns:a16="http://schemas.microsoft.com/office/drawing/2014/main" id="{A662DC8D-1556-9489-CB37-8FB6361A81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4810" y="4610556"/>
            <a:ext cx="1962960" cy="2006704"/>
          </a:xfrm>
          <a:prstGeom prst="rect">
            <a:avLst/>
          </a:prstGeom>
        </p:spPr>
      </p:pic>
      <p:pic>
        <p:nvPicPr>
          <p:cNvPr id="16" name="図 15">
            <a:extLst>
              <a:ext uri="{FF2B5EF4-FFF2-40B4-BE49-F238E27FC236}">
                <a16:creationId xmlns:a16="http://schemas.microsoft.com/office/drawing/2014/main" id="{470D7FC3-2432-EBC5-7299-D5FFABA385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7317" y="4577022"/>
            <a:ext cx="3445306" cy="1995168"/>
          </a:xfrm>
          <a:prstGeom prst="rect">
            <a:avLst/>
          </a:prstGeom>
        </p:spPr>
      </p:pic>
      <p:sp>
        <p:nvSpPr>
          <p:cNvPr id="17" name="矢印: 五方向 16">
            <a:extLst>
              <a:ext uri="{FF2B5EF4-FFF2-40B4-BE49-F238E27FC236}">
                <a16:creationId xmlns:a16="http://schemas.microsoft.com/office/drawing/2014/main" id="{2D5F3766-3DEF-60A8-24A5-1329409428AE}"/>
              </a:ext>
            </a:extLst>
          </p:cNvPr>
          <p:cNvSpPr/>
          <p:nvPr/>
        </p:nvSpPr>
        <p:spPr>
          <a:xfrm>
            <a:off x="7606501" y="127856"/>
            <a:ext cx="4250911" cy="338552"/>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今後</a:t>
            </a:r>
            <a:r>
              <a:rPr kumimoji="0" lang="ja-JP" altLang="en-US" sz="1600" b="1" i="0" u="none" strike="noStrike" cap="none" spc="0" normalizeH="0" baseline="0">
                <a:ln>
                  <a:noFill/>
                </a:ln>
                <a:solidFill>
                  <a:schemeClr val="bg1"/>
                </a:solidFill>
                <a:effectLst/>
                <a:uFillTx/>
                <a:latin typeface="+mj-ea"/>
                <a:ea typeface="+mj-ea"/>
                <a:cs typeface="Calibri"/>
                <a:sym typeface="Calibri"/>
              </a:rPr>
              <a:t>の予定（検討中のものも含む）</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2" name="テキスト ボックス 1">
            <a:extLst>
              <a:ext uri="{FF2B5EF4-FFF2-40B4-BE49-F238E27FC236}">
                <a16:creationId xmlns:a16="http://schemas.microsoft.com/office/drawing/2014/main" id="{4050D008-ECCB-DAC0-C79F-023BD4334369}"/>
              </a:ext>
            </a:extLst>
          </p:cNvPr>
          <p:cNvSpPr txBox="1"/>
          <p:nvPr/>
        </p:nvSpPr>
        <p:spPr>
          <a:xfrm>
            <a:off x="107852" y="406790"/>
            <a:ext cx="595771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（３）誰もが円滑に移動できるよう交通機関や道路等における環境整備の推進</a:t>
            </a:r>
          </a:p>
        </p:txBody>
      </p:sp>
      <p:sp>
        <p:nvSpPr>
          <p:cNvPr id="12" name="テキスト ボックス 11">
            <a:extLst>
              <a:ext uri="{FF2B5EF4-FFF2-40B4-BE49-F238E27FC236}">
                <a16:creationId xmlns:a16="http://schemas.microsoft.com/office/drawing/2014/main" id="{E401C2F1-ECDE-A23D-14A9-D9419D1DCD27}"/>
              </a:ext>
            </a:extLst>
          </p:cNvPr>
          <p:cNvSpPr txBox="1"/>
          <p:nvPr/>
        </p:nvSpPr>
        <p:spPr>
          <a:xfrm>
            <a:off x="1308545" y="6572190"/>
            <a:ext cx="1123062"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900" b="0" i="0" u="none" strike="noStrike" cap="none" spc="0" normalizeH="0" baseline="0" dirty="0">
                <a:ln>
                  <a:noFill/>
                </a:ln>
                <a:solidFill>
                  <a:srgbClr val="000000"/>
                </a:solidFill>
                <a:effectLst/>
                <a:uFillTx/>
                <a:latin typeface="+mn-ea"/>
                <a:ea typeface="+mn-ea"/>
                <a:cs typeface="Calibri"/>
                <a:sym typeface="Calibri"/>
              </a:rPr>
              <a:t>ポスター及び動画配信</a:t>
            </a:r>
            <a:endParaRPr kumimoji="0" lang="en-US" altLang="ja-JP" sz="900" b="0" i="0" u="none" strike="noStrike" cap="none" spc="0" normalizeH="0" baseline="0" dirty="0">
              <a:ln>
                <a:noFill/>
              </a:ln>
              <a:solidFill>
                <a:srgbClr val="000000"/>
              </a:solidFill>
              <a:effectLst/>
              <a:uFillTx/>
              <a:latin typeface="+mn-ea"/>
              <a:ea typeface="+mn-ea"/>
              <a:cs typeface="Calibri"/>
              <a:sym typeface="Calibri"/>
            </a:endParaRPr>
          </a:p>
        </p:txBody>
      </p:sp>
      <p:sp>
        <p:nvSpPr>
          <p:cNvPr id="18" name="テキスト ボックス 17">
            <a:extLst>
              <a:ext uri="{FF2B5EF4-FFF2-40B4-BE49-F238E27FC236}">
                <a16:creationId xmlns:a16="http://schemas.microsoft.com/office/drawing/2014/main" id="{83AE50E6-E3F1-D65C-C124-F44FDFA1A24D}"/>
              </a:ext>
            </a:extLst>
          </p:cNvPr>
          <p:cNvSpPr txBox="1"/>
          <p:nvPr/>
        </p:nvSpPr>
        <p:spPr>
          <a:xfrm>
            <a:off x="5727623" y="6572190"/>
            <a:ext cx="1320231"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kumimoji="1" lang="ja-JP" altLang="en-US" sz="900" dirty="0">
                <a:latin typeface="Meiryo UI"/>
                <a:ea typeface="Meiryo UI"/>
              </a:rPr>
              <a:t>視覚障がい者用付加装置</a:t>
            </a:r>
            <a:endParaRPr kumimoji="0" lang="en-US" altLang="ja-JP" sz="900" b="0" i="0" u="none" strike="noStrike" cap="none" spc="0" normalizeH="0" baseline="0" dirty="0">
              <a:ln>
                <a:noFill/>
              </a:ln>
              <a:solidFill>
                <a:srgbClr val="000000"/>
              </a:solidFill>
              <a:effectLst/>
              <a:uFillTx/>
              <a:latin typeface="+mn-ea"/>
              <a:ea typeface="+mn-ea"/>
              <a:cs typeface="Calibri"/>
              <a:sym typeface="Calibri"/>
            </a:endParaRPr>
          </a:p>
        </p:txBody>
      </p:sp>
      <p:sp>
        <p:nvSpPr>
          <p:cNvPr id="19" name="テキスト ボックス 18">
            <a:extLst>
              <a:ext uri="{FF2B5EF4-FFF2-40B4-BE49-F238E27FC236}">
                <a16:creationId xmlns:a16="http://schemas.microsoft.com/office/drawing/2014/main" id="{62237B64-4980-E511-4F14-C16020E6F95B}"/>
              </a:ext>
            </a:extLst>
          </p:cNvPr>
          <p:cNvSpPr txBox="1"/>
          <p:nvPr/>
        </p:nvSpPr>
        <p:spPr>
          <a:xfrm>
            <a:off x="11755368" y="6528451"/>
            <a:ext cx="45470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en-US" altLang="ja-JP" sz="1400" b="1" i="0" u="none" strike="noStrike" cap="none" spc="0" normalizeH="0" baseline="0" dirty="0">
                <a:ln>
                  <a:noFill/>
                </a:ln>
                <a:solidFill>
                  <a:srgbClr val="000000"/>
                </a:solidFill>
                <a:effectLst/>
                <a:uFillTx/>
                <a:latin typeface="+mn-ea"/>
                <a:ea typeface="+mn-ea"/>
                <a:cs typeface="Calibri"/>
                <a:sym typeface="Calibri"/>
              </a:rPr>
              <a:t>16</a:t>
            </a:r>
            <a:endParaRPr kumimoji="0" lang="ja-JP" altLang="en-US" sz="14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137495525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501C7AE3-64A5-4878-A1B3-CCB2FF6A608D}"/>
              </a:ext>
            </a:extLst>
          </p:cNvPr>
          <p:cNvSpPr/>
          <p:nvPr/>
        </p:nvSpPr>
        <p:spPr>
          <a:xfrm>
            <a:off x="10500670" y="862425"/>
            <a:ext cx="1453139"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矢印: 五方向 10">
            <a:extLst>
              <a:ext uri="{FF2B5EF4-FFF2-40B4-BE49-F238E27FC236}">
                <a16:creationId xmlns:a16="http://schemas.microsoft.com/office/drawing/2014/main" id="{49F51230-189D-4205-9006-363D6CBB255F}"/>
              </a:ext>
            </a:extLst>
          </p:cNvPr>
          <p:cNvSpPr/>
          <p:nvPr/>
        </p:nvSpPr>
        <p:spPr>
          <a:xfrm>
            <a:off x="111203" y="825627"/>
            <a:ext cx="8482209"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24" name="矢印: 五方向 23">
            <a:extLst>
              <a:ext uri="{FF2B5EF4-FFF2-40B4-BE49-F238E27FC236}">
                <a16:creationId xmlns:a16="http://schemas.microsoft.com/office/drawing/2014/main" id="{F14682EA-A64D-4529-9376-3BB4AB408C88}"/>
              </a:ext>
            </a:extLst>
          </p:cNvPr>
          <p:cNvSpPr/>
          <p:nvPr/>
        </p:nvSpPr>
        <p:spPr>
          <a:xfrm>
            <a:off x="8593412" y="800713"/>
            <a:ext cx="3569748" cy="338552"/>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今後</a:t>
            </a:r>
            <a:r>
              <a:rPr kumimoji="0" lang="ja-JP" altLang="en-US" sz="1600" b="1" i="0" u="none" strike="noStrike" cap="none" spc="0" normalizeH="0" baseline="0" dirty="0">
                <a:ln>
                  <a:noFill/>
                </a:ln>
                <a:solidFill>
                  <a:schemeClr val="bg1"/>
                </a:solidFill>
                <a:effectLst/>
                <a:uFillTx/>
                <a:latin typeface="+mj-ea"/>
                <a:ea typeface="+mj-ea"/>
                <a:cs typeface="Calibri"/>
                <a:sym typeface="Calibri"/>
              </a:rPr>
              <a:t>の予定（検討中のものも含む）</a:t>
            </a:r>
          </a:p>
        </p:txBody>
      </p:sp>
      <p:sp>
        <p:nvSpPr>
          <p:cNvPr id="27" name="正方形/長方形 26">
            <a:extLst>
              <a:ext uri="{FF2B5EF4-FFF2-40B4-BE49-F238E27FC236}">
                <a16:creationId xmlns:a16="http://schemas.microsoft.com/office/drawing/2014/main" id="{DC5C27CA-89A3-4857-90AA-E8708EA790D8}"/>
              </a:ext>
            </a:extLst>
          </p:cNvPr>
          <p:cNvSpPr/>
          <p:nvPr/>
        </p:nvSpPr>
        <p:spPr>
          <a:xfrm>
            <a:off x="8629920" y="1444081"/>
            <a:ext cx="3323889" cy="2882903"/>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万博ボランティアの活動実績を踏まえ、</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大阪を訪れる外国人を始めとした旅行者の</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日常的なお困りごとの解消や、地元大阪と</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してのおもてなしに府民が積極的に関われる</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よう、</a:t>
            </a:r>
            <a:r>
              <a:rPr lang="ja-JP" altLang="en-US" sz="1400" b="1" dirty="0">
                <a:solidFill>
                  <a:schemeClr val="tx1"/>
                </a:solidFill>
                <a:latin typeface="+mj-ea"/>
                <a:ea typeface="+mj-ea"/>
              </a:rPr>
              <a:t>主要な観光地において、</a:t>
            </a:r>
            <a:r>
              <a:rPr lang="en-US" altLang="ja-JP" sz="1400" b="1" dirty="0">
                <a:solidFill>
                  <a:schemeClr val="tx1"/>
                </a:solidFill>
                <a:latin typeface="+mj-ea"/>
                <a:ea typeface="+mj-ea"/>
              </a:rPr>
              <a:t>2026</a:t>
            </a:r>
            <a:r>
              <a:rPr lang="ja-JP" altLang="en-US" sz="1400" b="1" dirty="0">
                <a:solidFill>
                  <a:schemeClr val="tx1"/>
                </a:solidFill>
                <a:latin typeface="+mj-ea"/>
                <a:ea typeface="+mj-ea"/>
              </a:rPr>
              <a:t>年夏</a:t>
            </a:r>
            <a:endParaRPr lang="en-US" altLang="ja-JP" sz="1400" b="1" dirty="0">
              <a:solidFill>
                <a:schemeClr val="tx1"/>
              </a:solidFill>
              <a:latin typeface="+mj-ea"/>
              <a:ea typeface="+mj-ea"/>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b="1" dirty="0">
                <a:solidFill>
                  <a:schemeClr val="tx1"/>
                </a:solidFill>
                <a:latin typeface="+mj-ea"/>
                <a:ea typeface="+mj-ea"/>
              </a:rPr>
              <a:t>　頃から観光ボランティア事業を実施予定</a:t>
            </a:r>
          </a:p>
        </p:txBody>
      </p:sp>
      <p:sp>
        <p:nvSpPr>
          <p:cNvPr id="28" name="テキスト ボックス 27">
            <a:extLst>
              <a:ext uri="{FF2B5EF4-FFF2-40B4-BE49-F238E27FC236}">
                <a16:creationId xmlns:a16="http://schemas.microsoft.com/office/drawing/2014/main" id="{43584BAF-8323-4A72-87DC-EDF5FD880911}"/>
              </a:ext>
            </a:extLst>
          </p:cNvPr>
          <p:cNvSpPr txBox="1"/>
          <p:nvPr/>
        </p:nvSpPr>
        <p:spPr>
          <a:xfrm>
            <a:off x="0" y="4453500"/>
            <a:ext cx="346344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（２）大阪の子どもたちの万博会場への招待</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sp>
        <p:nvSpPr>
          <p:cNvPr id="23" name="正方形/長方形 22">
            <a:extLst>
              <a:ext uri="{FF2B5EF4-FFF2-40B4-BE49-F238E27FC236}">
                <a16:creationId xmlns:a16="http://schemas.microsoft.com/office/drawing/2014/main" id="{E2433DF2-441F-409F-AD69-F9A8F3753925}"/>
              </a:ext>
            </a:extLst>
          </p:cNvPr>
          <p:cNvSpPr/>
          <p:nvPr/>
        </p:nvSpPr>
        <p:spPr>
          <a:xfrm>
            <a:off x="10801353" y="127856"/>
            <a:ext cx="1427912"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4" name="テキスト ボックス 33">
            <a:extLst>
              <a:ext uri="{FF2B5EF4-FFF2-40B4-BE49-F238E27FC236}">
                <a16:creationId xmlns:a16="http://schemas.microsoft.com/office/drawing/2014/main" id="{FE07CC1C-13EE-4456-BF74-B1ED201E4E09}"/>
              </a:ext>
            </a:extLst>
          </p:cNvPr>
          <p:cNvSpPr txBox="1"/>
          <p:nvPr/>
        </p:nvSpPr>
        <p:spPr>
          <a:xfrm>
            <a:off x="-13360" y="-1480"/>
            <a:ext cx="12229427" cy="769441"/>
          </a:xfrm>
          <a:prstGeom prst="rect">
            <a:avLst/>
          </a:prstGeom>
          <a:solidFill>
            <a:srgbClr val="002060"/>
          </a:solidFill>
        </p:spPr>
        <p:txBody>
          <a:bodyPr wrap="square" rtlCol="0">
            <a:spAutoFit/>
          </a:bodyPr>
          <a:lstStyle/>
          <a:p>
            <a:endParaRPr kumimoji="1" lang="en-US" altLang="ja-JP" sz="400" b="1" dirty="0">
              <a:solidFill>
                <a:schemeClr val="bg1"/>
              </a:solidFill>
              <a:latin typeface="Meiryo UI" panose="020B0604030504040204" pitchFamily="50" charset="-128"/>
              <a:ea typeface="Meiryo UI" panose="020B0604030504040204" pitchFamily="50" charset="-128"/>
            </a:endParaRPr>
          </a:p>
          <a:p>
            <a:r>
              <a:rPr kumimoji="1" lang="ja-JP" altLang="en-US" sz="2800" b="1" dirty="0">
                <a:solidFill>
                  <a:schemeClr val="bg1"/>
                </a:solidFill>
                <a:latin typeface="Meiryo UI" panose="020B0604030504040204" pitchFamily="50" charset="-128"/>
                <a:ea typeface="Meiryo UI" panose="020B0604030504040204" pitchFamily="50" charset="-128"/>
              </a:rPr>
              <a:t> 参加促進部会</a:t>
            </a:r>
            <a:endParaRPr kumimoji="1" lang="en-US" altLang="ja-JP" sz="2800" b="1" dirty="0">
              <a:solidFill>
                <a:schemeClr val="bg1"/>
              </a:solidFill>
              <a:latin typeface="Meiryo UI" panose="020B0604030504040204" pitchFamily="50" charset="-128"/>
              <a:ea typeface="Meiryo UI" panose="020B0604030504040204" pitchFamily="50" charset="-128"/>
            </a:endParaRPr>
          </a:p>
          <a:p>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6504D666-EBC1-4F5F-B79A-D63CBD1871F0}"/>
              </a:ext>
            </a:extLst>
          </p:cNvPr>
          <p:cNvSpPr/>
          <p:nvPr/>
        </p:nvSpPr>
        <p:spPr>
          <a:xfrm>
            <a:off x="111202" y="4761275"/>
            <a:ext cx="8316017" cy="1628607"/>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marL="0" marR="0" indent="0" algn="l" defTabSz="914400" rtl="0" fontAlgn="auto" latinLnBrk="0" hangingPunct="0">
              <a:lnSpc>
                <a:spcPct val="100000"/>
              </a:lnSpc>
              <a:spcBef>
                <a:spcPts val="300"/>
              </a:spcBef>
              <a:spcAft>
                <a:spcPts val="300"/>
              </a:spcAft>
              <a:buClrTx/>
              <a:buSzTx/>
              <a:buFontTx/>
              <a:buNone/>
              <a:tabLst/>
            </a:pPr>
            <a:r>
              <a:rPr kumimoji="0" lang="ja-JP" altLang="en-US" sz="1400" b="1" i="0" u="none" strike="noStrike" cap="none" spc="0" normalizeH="0" baseline="0" dirty="0">
                <a:ln>
                  <a:noFill/>
                </a:ln>
                <a:solidFill>
                  <a:srgbClr val="000000"/>
                </a:solidFill>
                <a:effectLst/>
                <a:uFillTx/>
                <a:latin typeface="+mn-ea"/>
                <a:ea typeface="+mn-ea"/>
                <a:cs typeface="Calibri"/>
                <a:sym typeface="Calibri"/>
              </a:rPr>
              <a:t>▶大阪の子ども延べ約</a:t>
            </a:r>
            <a:r>
              <a:rPr kumimoji="0" lang="en-US" altLang="ja-JP" sz="1400" b="1" i="0" u="none" strike="noStrike" cap="none" spc="0" normalizeH="0" baseline="0" dirty="0">
                <a:ln>
                  <a:noFill/>
                </a:ln>
                <a:solidFill>
                  <a:srgbClr val="000000"/>
                </a:solidFill>
                <a:effectLst/>
                <a:uFillTx/>
                <a:latin typeface="+mn-ea"/>
                <a:ea typeface="+mn-ea"/>
                <a:cs typeface="Calibri"/>
                <a:sym typeface="Calibri"/>
              </a:rPr>
              <a:t>71</a:t>
            </a:r>
            <a:r>
              <a:rPr kumimoji="0" lang="ja-JP" altLang="en-US" sz="1400" b="1" i="0" u="none" strike="noStrike" cap="none" spc="0" normalizeH="0" baseline="0" dirty="0">
                <a:ln>
                  <a:noFill/>
                </a:ln>
                <a:solidFill>
                  <a:srgbClr val="000000"/>
                </a:solidFill>
                <a:effectLst/>
                <a:uFillTx/>
                <a:latin typeface="+mn-ea"/>
                <a:ea typeface="+mn-ea"/>
                <a:cs typeface="Calibri"/>
                <a:sym typeface="Calibri"/>
              </a:rPr>
              <a:t>万人が、府や市町村から配付された入場チケットにより、万博会場で未来社会を体験</a:t>
            </a:r>
            <a:endParaRPr kumimoji="0" lang="en-US" altLang="ja-JP" sz="1400" b="1"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ja-JP" altLang="en-US" sz="1400" i="0" u="none" strike="noStrike" cap="none" spc="0" normalizeH="0" baseline="0" dirty="0">
                <a:ln>
                  <a:noFill/>
                </a:ln>
                <a:solidFill>
                  <a:srgbClr val="000000"/>
                </a:solidFill>
                <a:effectLst/>
                <a:uFillTx/>
                <a:latin typeface="+mn-ea"/>
                <a:ea typeface="+mn-ea"/>
                <a:cs typeface="Calibri"/>
                <a:sym typeface="Calibri"/>
              </a:rPr>
              <a:t>　［大阪府］府内の小・中・高校生等は校外学習や夏休みに実施した特別招待等により約</a:t>
            </a:r>
            <a:r>
              <a:rPr kumimoji="0" lang="en-US" altLang="ja-JP" sz="1400" i="0" u="none" strike="noStrike" cap="none" spc="0" normalizeH="0" baseline="0" dirty="0">
                <a:ln>
                  <a:noFill/>
                </a:ln>
                <a:solidFill>
                  <a:srgbClr val="000000"/>
                </a:solidFill>
                <a:effectLst/>
                <a:uFillTx/>
                <a:latin typeface="+mn-ea"/>
                <a:ea typeface="+mn-ea"/>
                <a:cs typeface="Calibri"/>
                <a:sym typeface="Calibri"/>
              </a:rPr>
              <a:t>54.9</a:t>
            </a:r>
            <a:r>
              <a:rPr kumimoji="0" lang="ja-JP" altLang="en-US" sz="1400" i="0" u="none" strike="noStrike" cap="none" spc="0" normalizeH="0" baseline="0" dirty="0">
                <a:ln>
                  <a:noFill/>
                </a:ln>
                <a:solidFill>
                  <a:srgbClr val="000000"/>
                </a:solidFill>
                <a:effectLst/>
                <a:uFillTx/>
                <a:latin typeface="+mn-ea"/>
                <a:ea typeface="+mn-ea"/>
                <a:cs typeface="Calibri"/>
                <a:sym typeface="Calibri"/>
              </a:rPr>
              <a:t>万人が来場</a:t>
            </a:r>
            <a:endParaRPr kumimoji="0" lang="en-US" altLang="ja-JP" sz="140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300"/>
              </a:spcAft>
              <a:buClrTx/>
              <a:buSzTx/>
              <a:buFontTx/>
              <a:buNone/>
              <a:tabLst/>
            </a:pPr>
            <a:r>
              <a:rPr lang="ja-JP" altLang="en-US" sz="1400" dirty="0">
                <a:latin typeface="+mn-ea"/>
                <a:ea typeface="+mn-ea"/>
              </a:rPr>
              <a:t>　　　　　　　</a:t>
            </a:r>
            <a:r>
              <a:rPr lang="en-US" altLang="ja-JP" sz="1400" dirty="0">
                <a:latin typeface="+mn-ea"/>
                <a:ea typeface="+mn-ea"/>
              </a:rPr>
              <a:t> </a:t>
            </a:r>
            <a:r>
              <a:rPr lang="ja-JP" altLang="en-US" sz="1400" dirty="0">
                <a:latin typeface="+mn-ea"/>
                <a:ea typeface="+mn-ea"/>
              </a:rPr>
              <a:t>　府内在住の４・５歳児や府外の学校への通学者等は約</a:t>
            </a:r>
            <a:r>
              <a:rPr lang="en-US" altLang="ja-JP" sz="1400" dirty="0">
                <a:latin typeface="+mn-ea"/>
                <a:ea typeface="+mn-ea"/>
              </a:rPr>
              <a:t>3.5</a:t>
            </a:r>
            <a:r>
              <a:rPr lang="ja-JP" altLang="en-US" sz="1400" dirty="0">
                <a:latin typeface="+mn-ea"/>
                <a:ea typeface="+mn-ea"/>
              </a:rPr>
              <a:t>万人が来場</a:t>
            </a:r>
            <a:endParaRPr kumimoji="0" lang="en-US" altLang="ja-JP" sz="140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latin typeface="+mn-ea"/>
                <a:ea typeface="+mn-ea"/>
              </a:rPr>
              <a:t>　［大阪市］府の取組に加えて、大阪市内在住の子ども（</a:t>
            </a:r>
            <a:r>
              <a:rPr lang="en-US" altLang="ja-JP" sz="1400" dirty="0">
                <a:latin typeface="+mn-ea"/>
                <a:ea typeface="+mn-ea"/>
              </a:rPr>
              <a:t>4</a:t>
            </a:r>
            <a:r>
              <a:rPr lang="ja-JP" altLang="en-US" sz="1400" dirty="0">
                <a:latin typeface="+mn-ea"/>
                <a:ea typeface="+mn-ea"/>
              </a:rPr>
              <a:t>～</a:t>
            </a:r>
            <a:r>
              <a:rPr lang="en-US" altLang="ja-JP" sz="1400" dirty="0">
                <a:latin typeface="+mn-ea"/>
                <a:ea typeface="+mn-ea"/>
              </a:rPr>
              <a:t>17</a:t>
            </a:r>
            <a:r>
              <a:rPr lang="ja-JP" altLang="en-US" sz="1400" dirty="0">
                <a:latin typeface="+mn-ea"/>
                <a:ea typeface="+mn-ea"/>
              </a:rPr>
              <a:t>歳）に夏休み期間中に何度も入場</a:t>
            </a:r>
            <a:r>
              <a:rPr kumimoji="0" lang="ja-JP" altLang="en-US" sz="1400" i="0" u="none" strike="noStrike" cap="none" spc="0" normalizeH="0" baseline="0" dirty="0">
                <a:ln>
                  <a:noFill/>
                </a:ln>
                <a:solidFill>
                  <a:srgbClr val="000000"/>
                </a:solidFill>
                <a:effectLst/>
                <a:uFillTx/>
                <a:latin typeface="+mn-ea"/>
                <a:ea typeface="+mn-ea"/>
                <a:cs typeface="Calibri"/>
                <a:sym typeface="Calibri"/>
              </a:rPr>
              <a:t>できる</a:t>
            </a:r>
            <a:endParaRPr kumimoji="0" lang="en-US" altLang="ja-JP" sz="140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300"/>
              </a:spcAft>
              <a:buClrTx/>
              <a:buSzTx/>
              <a:buFontTx/>
              <a:buNone/>
              <a:tabLst/>
            </a:pPr>
            <a:r>
              <a:rPr lang="ja-JP" altLang="en-US" sz="1400" dirty="0">
                <a:latin typeface="+mn-ea"/>
                <a:ea typeface="+mn-ea"/>
              </a:rPr>
              <a:t>　　　　　　　   </a:t>
            </a:r>
            <a:r>
              <a:rPr kumimoji="0" lang="ja-JP" altLang="en-US" sz="1400" i="0" u="none" strike="noStrike" cap="none" spc="0" normalizeH="0" baseline="0" dirty="0">
                <a:ln>
                  <a:noFill/>
                </a:ln>
                <a:solidFill>
                  <a:srgbClr val="000000"/>
                </a:solidFill>
                <a:effectLst/>
                <a:uFillTx/>
                <a:latin typeface="+mn-ea"/>
                <a:ea typeface="+mn-ea"/>
                <a:cs typeface="Calibri"/>
                <a:sym typeface="Calibri"/>
              </a:rPr>
              <a:t>夏パスを配付し、約</a:t>
            </a:r>
            <a:r>
              <a:rPr kumimoji="0" lang="en-US" altLang="ja-JP" sz="1400" i="0" u="none" strike="noStrike" cap="none" spc="0" normalizeH="0" baseline="0" dirty="0">
                <a:ln>
                  <a:noFill/>
                </a:ln>
                <a:solidFill>
                  <a:srgbClr val="000000"/>
                </a:solidFill>
                <a:effectLst/>
                <a:uFillTx/>
                <a:latin typeface="+mn-ea"/>
                <a:ea typeface="+mn-ea"/>
                <a:cs typeface="Calibri"/>
                <a:sym typeface="Calibri"/>
              </a:rPr>
              <a:t>5.4</a:t>
            </a:r>
            <a:r>
              <a:rPr kumimoji="0" lang="ja-JP" altLang="en-US" sz="1400" i="0" u="none" strike="noStrike" cap="none" spc="0" normalizeH="0" baseline="0" dirty="0">
                <a:ln>
                  <a:noFill/>
                </a:ln>
                <a:solidFill>
                  <a:srgbClr val="000000"/>
                </a:solidFill>
                <a:effectLst/>
                <a:uFillTx/>
                <a:latin typeface="+mn-ea"/>
                <a:ea typeface="+mn-ea"/>
                <a:cs typeface="Calibri"/>
                <a:sym typeface="Calibri"/>
              </a:rPr>
              <a:t>万人が</a:t>
            </a:r>
            <a:r>
              <a:rPr lang="ja-JP" altLang="en-US" sz="1400" dirty="0">
                <a:latin typeface="+mn-ea"/>
                <a:ea typeface="+mn-ea"/>
              </a:rPr>
              <a:t>来場</a:t>
            </a:r>
            <a:endParaRPr kumimoji="0" lang="en-US" altLang="ja-JP" sz="140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latin typeface="+mn-ea"/>
                <a:ea typeface="+mn-ea"/>
              </a:rPr>
              <a:t>　［その他市町村］府の取組に加えて、府内</a:t>
            </a:r>
            <a:r>
              <a:rPr lang="en-US" altLang="ja-JP" sz="1400" dirty="0">
                <a:latin typeface="+mn-ea"/>
                <a:ea typeface="+mn-ea"/>
              </a:rPr>
              <a:t>32</a:t>
            </a:r>
            <a:r>
              <a:rPr lang="ja-JP" altLang="en-US" sz="1400" dirty="0">
                <a:latin typeface="+mn-ea"/>
                <a:ea typeface="+mn-ea"/>
              </a:rPr>
              <a:t>市町村（大阪市含まず）が子どもを招待し、約</a:t>
            </a:r>
            <a:r>
              <a:rPr lang="en-US" altLang="ja-JP" sz="1400" dirty="0">
                <a:latin typeface="+mn-ea"/>
                <a:ea typeface="+mn-ea"/>
              </a:rPr>
              <a:t>7.3</a:t>
            </a:r>
            <a:r>
              <a:rPr lang="ja-JP" altLang="en-US" sz="1400" dirty="0">
                <a:latin typeface="+mn-ea"/>
                <a:ea typeface="+mn-ea"/>
              </a:rPr>
              <a:t>万人が来場</a:t>
            </a:r>
            <a:endParaRPr kumimoji="0" lang="en-US" altLang="ja-JP" sz="1400" i="0" u="none" strike="noStrike" cap="none" spc="0" normalizeH="0" baseline="0" dirty="0">
              <a:ln>
                <a:noFill/>
              </a:ln>
              <a:solidFill>
                <a:srgbClr val="000000"/>
              </a:solidFill>
              <a:effectLst/>
              <a:uFillTx/>
              <a:latin typeface="+mn-ea"/>
              <a:ea typeface="+mn-ea"/>
              <a:cs typeface="Calibri"/>
              <a:sym typeface="Calibri"/>
            </a:endParaRPr>
          </a:p>
        </p:txBody>
      </p:sp>
      <p:sp>
        <p:nvSpPr>
          <p:cNvPr id="48" name="正方形/長方形 47">
            <a:extLst>
              <a:ext uri="{FF2B5EF4-FFF2-40B4-BE49-F238E27FC236}">
                <a16:creationId xmlns:a16="http://schemas.microsoft.com/office/drawing/2014/main" id="{A99E34E9-A957-4B23-9EA7-ED7B1211E214}"/>
              </a:ext>
            </a:extLst>
          </p:cNvPr>
          <p:cNvSpPr/>
          <p:nvPr/>
        </p:nvSpPr>
        <p:spPr>
          <a:xfrm>
            <a:off x="111202" y="1450273"/>
            <a:ext cx="8316017" cy="2882903"/>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a:p>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49" name="テキスト ボックス 48">
            <a:extLst>
              <a:ext uri="{FF2B5EF4-FFF2-40B4-BE49-F238E27FC236}">
                <a16:creationId xmlns:a16="http://schemas.microsoft.com/office/drawing/2014/main" id="{2D699C97-1FB7-4274-B3ED-E53C3E0E60A1}"/>
              </a:ext>
            </a:extLst>
          </p:cNvPr>
          <p:cNvSpPr txBox="1"/>
          <p:nvPr/>
        </p:nvSpPr>
        <p:spPr>
          <a:xfrm>
            <a:off x="164135" y="1441325"/>
            <a:ext cx="8149276" cy="23156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algn="l">
              <a:spcAft>
                <a:spcPts val="300"/>
              </a:spcAft>
            </a:pPr>
            <a:r>
              <a:rPr kumimoji="0" lang="ja-JP" altLang="en-US" sz="1400" b="1" i="0" u="none" strike="noStrike" cap="none" spc="0" normalizeH="0" baseline="0" dirty="0">
                <a:ln>
                  <a:noFill/>
                </a:ln>
                <a:solidFill>
                  <a:srgbClr val="000000"/>
                </a:solidFill>
                <a:effectLst/>
                <a:uFillTx/>
                <a:latin typeface="+mn-ea"/>
                <a:ea typeface="+mn-ea"/>
                <a:cs typeface="Calibri"/>
                <a:sym typeface="Calibri"/>
              </a:rPr>
              <a:t>▶大阪・関西万博ボランティアが、万博会場や大阪のまちなかで、国内外からの来場者をおもてなし</a:t>
            </a:r>
          </a:p>
          <a:p>
            <a:pPr algn="l"/>
            <a:r>
              <a:rPr kumimoji="0" lang="ja-JP" altLang="en-US" sz="1400" i="0" u="none" strike="noStrike" cap="none" spc="0" normalizeH="0" baseline="0" dirty="0">
                <a:ln>
                  <a:noFill/>
                </a:ln>
                <a:solidFill>
                  <a:srgbClr val="000000"/>
                </a:solidFill>
                <a:effectLst/>
                <a:uFillTx/>
                <a:latin typeface="+mn-ea"/>
                <a:ea typeface="+mn-ea"/>
                <a:cs typeface="Calibri"/>
                <a:sym typeface="Calibri"/>
              </a:rPr>
              <a:t>　・万博会場においては、入場ゲートやエントランス広場等における来場者の歓迎や案内、案内所や休憩所等での</a:t>
            </a:r>
            <a:endParaRPr lang="en-US" altLang="ja-JP" sz="1400" dirty="0">
              <a:latin typeface="+mn-ea"/>
              <a:ea typeface="+mn-ea"/>
            </a:endParaRPr>
          </a:p>
          <a:p>
            <a:pPr algn="l"/>
            <a:r>
              <a:rPr kumimoji="0" lang="ja-JP" altLang="en-US" sz="1400" i="0" u="none" strike="noStrike" cap="none" spc="0" normalizeH="0" baseline="0" dirty="0">
                <a:ln>
                  <a:noFill/>
                </a:ln>
                <a:solidFill>
                  <a:srgbClr val="000000"/>
                </a:solidFill>
                <a:effectLst/>
                <a:uFillTx/>
                <a:latin typeface="+mn-ea"/>
                <a:ea typeface="+mn-ea"/>
                <a:cs typeface="Calibri"/>
                <a:sym typeface="Calibri"/>
              </a:rPr>
              <a:t>　　運営を補助。大阪ヘルスケアパビリオンにおいては、来館者への案内や観覧サポートなどを実施​</a:t>
            </a:r>
          </a:p>
          <a:p>
            <a:pPr algn="l"/>
            <a:r>
              <a:rPr kumimoji="0" lang="ja-JP" altLang="en-US" sz="1400" i="0" u="none" strike="noStrike" cap="none" spc="0" normalizeH="0" baseline="0" dirty="0">
                <a:ln>
                  <a:noFill/>
                </a:ln>
                <a:solidFill>
                  <a:srgbClr val="000000"/>
                </a:solidFill>
                <a:effectLst/>
                <a:uFillTx/>
                <a:latin typeface="+mn-ea"/>
                <a:ea typeface="+mn-ea"/>
                <a:cs typeface="Calibri"/>
                <a:sym typeface="Calibri"/>
              </a:rPr>
              <a:t>　・大阪のまちなかにおいては、</a:t>
            </a:r>
            <a:r>
              <a:rPr lang="ja-JP" altLang="en-US" sz="1400" dirty="0">
                <a:solidFill>
                  <a:schemeClr val="tx1"/>
                </a:solidFill>
                <a:latin typeface="+mn-ea"/>
                <a:ea typeface="+mn-ea"/>
              </a:rPr>
              <a:t>関西国際</a:t>
            </a:r>
            <a:r>
              <a:rPr kumimoji="0" lang="ja-JP" altLang="en-US" sz="1400" i="0" u="none" strike="noStrike" cap="none" spc="0" normalizeH="0" baseline="0" dirty="0">
                <a:ln>
                  <a:noFill/>
                </a:ln>
                <a:solidFill>
                  <a:schemeClr val="tx1"/>
                </a:solidFill>
                <a:effectLst/>
                <a:uFillTx/>
                <a:latin typeface="+mn-ea"/>
                <a:ea typeface="+mn-ea"/>
                <a:cs typeface="Calibri"/>
                <a:sym typeface="Calibri"/>
              </a:rPr>
              <a:t>空港</a:t>
            </a:r>
            <a:r>
              <a:rPr kumimoji="0" lang="ja-JP" altLang="en-US" sz="1400" i="0" u="none" strike="noStrike" cap="none" spc="0" normalizeH="0" baseline="0" dirty="0">
                <a:ln>
                  <a:noFill/>
                </a:ln>
                <a:solidFill>
                  <a:srgbClr val="000000"/>
                </a:solidFill>
                <a:effectLst/>
                <a:uFillTx/>
                <a:latin typeface="+mn-ea"/>
                <a:ea typeface="+mn-ea"/>
                <a:cs typeface="Calibri"/>
                <a:sym typeface="Calibri"/>
              </a:rPr>
              <a:t>や新大阪駅など府内の主要駅で、​</a:t>
            </a:r>
            <a:endParaRPr kumimoji="0" lang="en-US" altLang="ja-JP" sz="1400" i="0" u="none" strike="noStrike" cap="none" spc="0" normalizeH="0" baseline="0" dirty="0">
              <a:ln>
                <a:noFill/>
              </a:ln>
              <a:solidFill>
                <a:srgbClr val="000000"/>
              </a:solidFill>
              <a:effectLst/>
              <a:uFillTx/>
              <a:latin typeface="+mn-ea"/>
              <a:ea typeface="+mn-ea"/>
              <a:cs typeface="Calibri"/>
              <a:sym typeface="Calibri"/>
            </a:endParaRPr>
          </a:p>
          <a:p>
            <a:pPr algn="l"/>
            <a:r>
              <a:rPr lang="ja-JP" altLang="en-US" sz="1400" dirty="0">
                <a:latin typeface="+mn-ea"/>
                <a:ea typeface="+mn-ea"/>
              </a:rPr>
              <a:t>　　</a:t>
            </a:r>
            <a:r>
              <a:rPr kumimoji="0" lang="ja-JP" altLang="en-US" sz="1400" i="0" u="none" strike="noStrike" cap="none" spc="0" normalizeH="0" baseline="0" dirty="0">
                <a:ln>
                  <a:noFill/>
                </a:ln>
                <a:solidFill>
                  <a:srgbClr val="000000"/>
                </a:solidFill>
                <a:effectLst/>
                <a:uFillTx/>
                <a:latin typeface="+mn-ea"/>
                <a:ea typeface="+mn-ea"/>
                <a:cs typeface="Calibri"/>
                <a:sym typeface="Calibri"/>
              </a:rPr>
              <a:t>交通案内や万博・観光情報の案内等を実施​</a:t>
            </a:r>
            <a:endParaRPr kumimoji="0" lang="en-US" altLang="ja-JP" sz="1400" i="0" u="none" strike="noStrike" cap="none" spc="0" normalizeH="0" baseline="0" dirty="0">
              <a:ln>
                <a:noFill/>
              </a:ln>
              <a:solidFill>
                <a:srgbClr val="000000"/>
              </a:solidFill>
              <a:effectLst/>
              <a:uFillTx/>
              <a:latin typeface="+mn-ea"/>
              <a:ea typeface="+mn-ea"/>
              <a:cs typeface="Calibri"/>
              <a:sym typeface="Calibri"/>
            </a:endParaRPr>
          </a:p>
          <a:p>
            <a:pPr algn="l"/>
            <a:r>
              <a:rPr kumimoji="0" lang="ja-JP" altLang="en-US" sz="1400" i="0" u="none" strike="noStrike" cap="none" spc="0" normalizeH="0" baseline="0" dirty="0">
                <a:ln>
                  <a:noFill/>
                </a:ln>
                <a:solidFill>
                  <a:srgbClr val="000000"/>
                </a:solidFill>
                <a:effectLst/>
                <a:uFillTx/>
                <a:latin typeface="+mn-ea"/>
                <a:ea typeface="+mn-ea"/>
                <a:cs typeface="Calibri"/>
                <a:sym typeface="Calibri"/>
              </a:rPr>
              <a:t>　・万博の歴史や関西の観光情報</a:t>
            </a:r>
            <a:r>
              <a:rPr lang="ja-JP" altLang="en-US" sz="1400" dirty="0">
                <a:latin typeface="+mn-ea"/>
                <a:ea typeface="+mn-ea"/>
              </a:rPr>
              <a:t>、多文化共生等をテーマにした講座やワークショップ等、</a:t>
            </a:r>
            <a:endParaRPr lang="en-US" altLang="ja-JP" sz="1400" dirty="0">
              <a:latin typeface="+mn-ea"/>
              <a:ea typeface="+mn-ea"/>
            </a:endParaRPr>
          </a:p>
          <a:p>
            <a:pPr algn="l"/>
            <a:r>
              <a:rPr lang="ja-JP" altLang="en-US" sz="1400" dirty="0">
                <a:latin typeface="+mn-ea"/>
                <a:ea typeface="+mn-ea"/>
              </a:rPr>
              <a:t>　　交流機会を増やし活動に生かしてもらうための</a:t>
            </a:r>
            <a:r>
              <a:rPr kumimoji="0" lang="ja-JP" altLang="en-US" sz="1400" i="0" u="none" strike="noStrike" cap="none" spc="0" normalizeH="0" baseline="0" dirty="0">
                <a:ln>
                  <a:noFill/>
                </a:ln>
                <a:solidFill>
                  <a:srgbClr val="000000"/>
                </a:solidFill>
                <a:effectLst/>
                <a:uFillTx/>
                <a:latin typeface="+mn-ea"/>
                <a:ea typeface="+mn-ea"/>
                <a:cs typeface="Calibri"/>
                <a:sym typeface="Calibri"/>
              </a:rPr>
              <a:t>交流プログラム等も実施</a:t>
            </a:r>
          </a:p>
          <a:p>
            <a:pPr algn="l">
              <a:spcBef>
                <a:spcPts val="300"/>
              </a:spcBef>
            </a:pPr>
            <a:r>
              <a:rPr kumimoji="0" lang="ja-JP" altLang="en-US" sz="1400" i="0" u="none" strike="noStrike" cap="none" spc="0" normalizeH="0" baseline="0" dirty="0">
                <a:ln>
                  <a:noFill/>
                </a:ln>
                <a:solidFill>
                  <a:srgbClr val="000000"/>
                </a:solidFill>
                <a:effectLst/>
                <a:uFillTx/>
                <a:latin typeface="+mn-ea"/>
                <a:ea typeface="+mn-ea"/>
                <a:cs typeface="Calibri"/>
                <a:sym typeface="Calibri"/>
              </a:rPr>
              <a:t>　■大阪まちボランティアの活動状況​</a:t>
            </a:r>
          </a:p>
          <a:p>
            <a:pPr algn="l"/>
            <a:r>
              <a:rPr kumimoji="0" lang="ja-JP" altLang="en-US" sz="1400" i="0" u="none" strike="noStrike" cap="none" spc="0" normalizeH="0" baseline="0" dirty="0">
                <a:ln>
                  <a:noFill/>
                </a:ln>
                <a:solidFill>
                  <a:srgbClr val="000000"/>
                </a:solidFill>
                <a:effectLst/>
                <a:uFillTx/>
                <a:latin typeface="+mn-ea"/>
                <a:ea typeface="+mn-ea"/>
                <a:cs typeface="Calibri"/>
                <a:sym typeface="Calibri"/>
              </a:rPr>
              <a:t>　［活動場所］大阪国際空港、関西国際空港、新大阪駅、大阪駅、北浜駅・淀屋橋駅、​</a:t>
            </a:r>
          </a:p>
          <a:p>
            <a:pPr algn="l"/>
            <a:r>
              <a:rPr kumimoji="0" lang="ja-JP" altLang="en-US" sz="1400" i="0" u="none" strike="noStrike" cap="none" spc="0" normalizeH="0" baseline="0" dirty="0">
                <a:ln>
                  <a:noFill/>
                </a:ln>
                <a:solidFill>
                  <a:srgbClr val="000000"/>
                </a:solidFill>
                <a:effectLst/>
                <a:uFillTx/>
                <a:latin typeface="+mn-ea"/>
                <a:ea typeface="+mn-ea"/>
                <a:cs typeface="Calibri"/>
                <a:sym typeface="Calibri"/>
              </a:rPr>
              <a:t>　　　　　　　　　　中之島駅、なんば駅、天王寺駅、大阪ヘルスケアパビリオン​</a:t>
            </a:r>
          </a:p>
          <a:p>
            <a:pPr algn="l"/>
            <a:r>
              <a:rPr kumimoji="0" lang="ja-JP" altLang="en-US" sz="1400" i="0" u="none" strike="noStrike" cap="none" spc="0" normalizeH="0" baseline="0" dirty="0">
                <a:ln>
                  <a:noFill/>
                </a:ln>
                <a:solidFill>
                  <a:srgbClr val="000000"/>
                </a:solidFill>
                <a:effectLst/>
                <a:uFillTx/>
                <a:latin typeface="+mn-ea"/>
                <a:ea typeface="+mn-ea"/>
                <a:cs typeface="Calibri"/>
                <a:sym typeface="Calibri"/>
              </a:rPr>
              <a:t>　［活動人数］</a:t>
            </a:r>
            <a:r>
              <a:rPr kumimoji="0" lang="en-US" altLang="ja-JP" sz="1400" i="0" u="none" strike="noStrike" cap="none" spc="0" normalizeH="0" baseline="0" dirty="0">
                <a:ln>
                  <a:noFill/>
                </a:ln>
                <a:solidFill>
                  <a:srgbClr val="000000"/>
                </a:solidFill>
                <a:effectLst/>
                <a:uFillTx/>
                <a:latin typeface="+mn-ea"/>
                <a:ea typeface="+mn-ea"/>
                <a:cs typeface="Calibri"/>
                <a:sym typeface="Calibri"/>
              </a:rPr>
              <a:t>10,955</a:t>
            </a:r>
            <a:r>
              <a:rPr kumimoji="0" lang="ja-JP" altLang="en-US" sz="1400" i="0" u="none" strike="noStrike" cap="none" spc="0" normalizeH="0" baseline="0" dirty="0">
                <a:ln>
                  <a:noFill/>
                </a:ln>
                <a:solidFill>
                  <a:srgbClr val="000000"/>
                </a:solidFill>
                <a:effectLst/>
                <a:uFillTx/>
                <a:latin typeface="+mn-ea"/>
                <a:ea typeface="+mn-ea"/>
                <a:cs typeface="Calibri"/>
                <a:sym typeface="Calibri"/>
              </a:rPr>
              <a:t>人／延べ</a:t>
            </a:r>
            <a:r>
              <a:rPr kumimoji="0" lang="en-US" altLang="ja-JP" sz="1400" i="0" u="none" strike="noStrike" cap="none" spc="0" normalizeH="0" baseline="0" dirty="0">
                <a:ln>
                  <a:noFill/>
                </a:ln>
                <a:solidFill>
                  <a:schemeClr val="tx1"/>
                </a:solidFill>
                <a:effectLst/>
                <a:uFillTx/>
                <a:latin typeface="+mn-ea"/>
                <a:ea typeface="+mn-ea"/>
                <a:cs typeface="Calibri"/>
                <a:sym typeface="Calibri"/>
              </a:rPr>
              <a:t>76,586</a:t>
            </a:r>
            <a:r>
              <a:rPr kumimoji="0" lang="ja-JP" altLang="en-US" sz="1400" i="0" u="none" strike="noStrike" cap="none" spc="0" normalizeH="0" baseline="0" dirty="0">
                <a:ln>
                  <a:noFill/>
                </a:ln>
                <a:solidFill>
                  <a:schemeClr val="tx1"/>
                </a:solidFill>
                <a:effectLst/>
                <a:uFillTx/>
                <a:latin typeface="+mn-ea"/>
                <a:ea typeface="+mn-ea"/>
                <a:cs typeface="Calibri"/>
                <a:sym typeface="Calibri"/>
              </a:rPr>
              <a:t>人</a:t>
            </a:r>
            <a:r>
              <a:rPr kumimoji="0" lang="ja-JP" altLang="en-US" sz="1400" i="0" u="none" strike="noStrike" cap="none" spc="0" normalizeH="0" baseline="0" dirty="0">
                <a:ln>
                  <a:noFill/>
                </a:ln>
                <a:solidFill>
                  <a:srgbClr val="000000"/>
                </a:solidFill>
                <a:effectLst/>
                <a:uFillTx/>
                <a:latin typeface="+mn-ea"/>
                <a:ea typeface="+mn-ea"/>
                <a:cs typeface="Calibri"/>
                <a:sym typeface="Calibri"/>
              </a:rPr>
              <a:t>​</a:t>
            </a:r>
          </a:p>
          <a:p>
            <a:pPr algn="l">
              <a:spcAft>
                <a:spcPts val="300"/>
              </a:spcAft>
            </a:pPr>
            <a:r>
              <a:rPr kumimoji="0" lang="ja-JP" altLang="en-US" sz="1400" i="0" u="none" strike="noStrike" cap="none" spc="0" normalizeH="0" baseline="0" dirty="0">
                <a:ln>
                  <a:noFill/>
                </a:ln>
                <a:solidFill>
                  <a:srgbClr val="000000"/>
                </a:solidFill>
                <a:effectLst/>
                <a:uFillTx/>
                <a:latin typeface="+mn-ea"/>
                <a:ea typeface="+mn-ea"/>
                <a:cs typeface="Calibri"/>
                <a:sym typeface="Calibri"/>
              </a:rPr>
              <a:t>　　　　　　　　　（参考：会場ボランティア活動人数　</a:t>
            </a:r>
            <a:r>
              <a:rPr kumimoji="0" lang="en-US" altLang="ja-JP" sz="1400" i="0" u="none" strike="noStrike" cap="none" spc="0" normalizeH="0" baseline="0" dirty="0">
                <a:ln>
                  <a:noFill/>
                </a:ln>
                <a:solidFill>
                  <a:srgbClr val="000000"/>
                </a:solidFill>
                <a:effectLst/>
                <a:uFillTx/>
                <a:latin typeface="+mn-ea"/>
                <a:ea typeface="+mn-ea"/>
                <a:cs typeface="Calibri"/>
                <a:sym typeface="Calibri"/>
              </a:rPr>
              <a:t>10,851</a:t>
            </a:r>
            <a:r>
              <a:rPr kumimoji="0" lang="ja-JP" altLang="en-US" sz="1400" i="0" u="none" strike="noStrike" cap="none" spc="0" normalizeH="0" baseline="0" dirty="0">
                <a:ln>
                  <a:noFill/>
                </a:ln>
                <a:solidFill>
                  <a:srgbClr val="000000"/>
                </a:solidFill>
                <a:effectLst/>
                <a:uFillTx/>
                <a:latin typeface="+mn-ea"/>
                <a:ea typeface="+mn-ea"/>
                <a:cs typeface="Calibri"/>
                <a:sym typeface="Calibri"/>
              </a:rPr>
              <a:t>人／延べ</a:t>
            </a:r>
            <a:r>
              <a:rPr kumimoji="0" lang="en-US" altLang="ja-JP" sz="1400" i="0" u="none" strike="noStrike" cap="none" spc="0" normalizeH="0" baseline="0" dirty="0">
                <a:ln>
                  <a:noFill/>
                </a:ln>
                <a:solidFill>
                  <a:srgbClr val="000000"/>
                </a:solidFill>
                <a:effectLst/>
                <a:uFillTx/>
                <a:latin typeface="+mn-ea"/>
                <a:ea typeface="+mn-ea"/>
                <a:cs typeface="Calibri"/>
                <a:sym typeface="Calibri"/>
              </a:rPr>
              <a:t>70,304</a:t>
            </a:r>
            <a:r>
              <a:rPr kumimoji="0" lang="ja-JP" altLang="en-US" sz="1400" i="0" u="none" strike="noStrike" cap="none" spc="0" normalizeH="0" baseline="0" dirty="0">
                <a:ln>
                  <a:noFill/>
                </a:ln>
                <a:solidFill>
                  <a:srgbClr val="000000"/>
                </a:solidFill>
                <a:effectLst/>
                <a:uFillTx/>
                <a:latin typeface="+mn-ea"/>
                <a:ea typeface="+mn-ea"/>
                <a:cs typeface="Calibri"/>
                <a:sym typeface="Calibri"/>
              </a:rPr>
              <a:t>人）　​</a:t>
            </a:r>
          </a:p>
          <a:p>
            <a:pPr algn="l"/>
            <a:r>
              <a:rPr lang="ja-JP" altLang="en-US" sz="1400" dirty="0">
                <a:latin typeface="+mn-ea"/>
                <a:ea typeface="+mn-ea"/>
              </a:rPr>
              <a:t>　</a:t>
            </a:r>
            <a:endParaRPr kumimoji="0" lang="ja-JP" altLang="en-US" sz="1400" i="0" u="none" strike="noStrike" cap="none" spc="0" normalizeH="0" baseline="0" dirty="0">
              <a:ln>
                <a:noFill/>
              </a:ln>
              <a:solidFill>
                <a:srgbClr val="000000"/>
              </a:solidFill>
              <a:effectLst/>
              <a:uFillTx/>
              <a:latin typeface="+mn-ea"/>
              <a:ea typeface="+mn-ea"/>
              <a:cs typeface="Calibri"/>
              <a:sym typeface="Calibri"/>
            </a:endParaRPr>
          </a:p>
        </p:txBody>
      </p:sp>
      <p:pic>
        <p:nvPicPr>
          <p:cNvPr id="53" name="図 52">
            <a:extLst>
              <a:ext uri="{FF2B5EF4-FFF2-40B4-BE49-F238E27FC236}">
                <a16:creationId xmlns:a16="http://schemas.microsoft.com/office/drawing/2014/main" id="{194F7B77-5014-4BF4-B945-D8334155C003}"/>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6715934" y="2227267"/>
            <a:ext cx="1629788" cy="820778"/>
          </a:xfrm>
          <a:prstGeom prst="rect">
            <a:avLst/>
          </a:prstGeom>
        </p:spPr>
      </p:pic>
      <p:sp>
        <p:nvSpPr>
          <p:cNvPr id="54" name="テキスト ボックス 53">
            <a:extLst>
              <a:ext uri="{FF2B5EF4-FFF2-40B4-BE49-F238E27FC236}">
                <a16:creationId xmlns:a16="http://schemas.microsoft.com/office/drawing/2014/main" id="{90D8D282-7C94-457F-BCC9-F8FF6AC94B11}"/>
              </a:ext>
            </a:extLst>
          </p:cNvPr>
          <p:cNvSpPr txBox="1"/>
          <p:nvPr/>
        </p:nvSpPr>
        <p:spPr>
          <a:xfrm>
            <a:off x="6870407" y="3051002"/>
            <a:ext cx="1459160" cy="215444"/>
          </a:xfrm>
          <a:prstGeom prst="rect">
            <a:avLst/>
          </a:prstGeom>
          <a:noFill/>
        </p:spPr>
        <p:txBody>
          <a:bodyPr wrap="square" rtlCol="0">
            <a:spAutoFit/>
          </a:bodyPr>
          <a:lstStyle/>
          <a:p>
            <a:pPr algn="ctr"/>
            <a:r>
              <a:rPr kumimoji="1" lang="ja-JP" altLang="en-US" sz="800" dirty="0">
                <a:solidFill>
                  <a:schemeClr val="tx1"/>
                </a:solidFill>
                <a:latin typeface="Meiryo UI" panose="020B0604030504040204" pitchFamily="50" charset="-128"/>
                <a:ea typeface="Meiryo UI" panose="020B0604030504040204" pitchFamily="50" charset="-128"/>
              </a:rPr>
              <a:t>関西国際空港での活動の様子</a:t>
            </a:r>
          </a:p>
        </p:txBody>
      </p:sp>
      <p:sp>
        <p:nvSpPr>
          <p:cNvPr id="55" name="テキスト ボックス 54">
            <a:extLst>
              <a:ext uri="{FF2B5EF4-FFF2-40B4-BE49-F238E27FC236}">
                <a16:creationId xmlns:a16="http://schemas.microsoft.com/office/drawing/2014/main" id="{1D1C2B73-7106-4688-B19E-83D82E5D641D}"/>
              </a:ext>
            </a:extLst>
          </p:cNvPr>
          <p:cNvSpPr txBox="1"/>
          <p:nvPr/>
        </p:nvSpPr>
        <p:spPr>
          <a:xfrm>
            <a:off x="6910213" y="4077173"/>
            <a:ext cx="1419354" cy="215444"/>
          </a:xfrm>
          <a:prstGeom prst="rect">
            <a:avLst/>
          </a:prstGeom>
          <a:noFill/>
        </p:spPr>
        <p:txBody>
          <a:bodyPr wrap="square" rtlCol="0">
            <a:spAutoFit/>
          </a:bodyPr>
          <a:lstStyle/>
          <a:p>
            <a:pPr algn="ctr"/>
            <a:r>
              <a:rPr kumimoji="1" lang="ja-JP" altLang="en-US" sz="800" dirty="0">
                <a:solidFill>
                  <a:schemeClr val="tx1"/>
                </a:solidFill>
                <a:latin typeface="Meiryo UI" panose="020B0604030504040204" pitchFamily="50" charset="-128"/>
                <a:ea typeface="Meiryo UI" panose="020B0604030504040204" pitchFamily="50" charset="-128"/>
              </a:rPr>
              <a:t>交流プログラム参加の様子</a:t>
            </a:r>
          </a:p>
        </p:txBody>
      </p:sp>
      <p:sp>
        <p:nvSpPr>
          <p:cNvPr id="33" name="大かっこ 32">
            <a:extLst>
              <a:ext uri="{FF2B5EF4-FFF2-40B4-BE49-F238E27FC236}">
                <a16:creationId xmlns:a16="http://schemas.microsoft.com/office/drawing/2014/main" id="{EA2EB452-E191-45F1-B5C1-3461C7F82ECA}"/>
              </a:ext>
            </a:extLst>
          </p:cNvPr>
          <p:cNvSpPr/>
          <p:nvPr/>
        </p:nvSpPr>
        <p:spPr>
          <a:xfrm>
            <a:off x="3135666" y="56126"/>
            <a:ext cx="8482818" cy="631065"/>
          </a:xfrm>
          <a:prstGeom prst="bracketPair">
            <a:avLst>
              <a:gd name="adj" fmla="val 13574"/>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56" name="テキスト ボックス 55">
            <a:extLst>
              <a:ext uri="{FF2B5EF4-FFF2-40B4-BE49-F238E27FC236}">
                <a16:creationId xmlns:a16="http://schemas.microsoft.com/office/drawing/2014/main" id="{4F0B1CFB-FC94-4D53-96F9-D363B0C8B1E2}"/>
              </a:ext>
            </a:extLst>
          </p:cNvPr>
          <p:cNvSpPr txBox="1"/>
          <p:nvPr/>
        </p:nvSpPr>
        <p:spPr>
          <a:xfrm>
            <a:off x="-13360" y="1163356"/>
            <a:ext cx="347627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（１）ボランティア活動を通じた万博への参加</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pic>
        <p:nvPicPr>
          <p:cNvPr id="1026" name="Picture 2">
            <a:extLst>
              <a:ext uri="{FF2B5EF4-FFF2-40B4-BE49-F238E27FC236}">
                <a16:creationId xmlns:a16="http://schemas.microsoft.com/office/drawing/2014/main" id="{71BF3131-FD2A-41F1-8FA7-FFEE4DF961D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47502" y="3326386"/>
            <a:ext cx="1565909" cy="750787"/>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a:extLst>
              <a:ext uri="{FF2B5EF4-FFF2-40B4-BE49-F238E27FC236}">
                <a16:creationId xmlns:a16="http://schemas.microsoft.com/office/drawing/2014/main" id="{CAE8EDB4-9014-448A-A259-3176BC5611A6}"/>
              </a:ext>
            </a:extLst>
          </p:cNvPr>
          <p:cNvSpPr txBox="1"/>
          <p:nvPr/>
        </p:nvSpPr>
        <p:spPr>
          <a:xfrm>
            <a:off x="3126355" y="12110"/>
            <a:ext cx="8482818" cy="738664"/>
          </a:xfrm>
          <a:prstGeom prst="rect">
            <a:avLst/>
          </a:prstGeom>
          <a:noFill/>
        </p:spPr>
        <p:txBody>
          <a:bodyPr wrap="square" rtlCol="0">
            <a:spAutoFit/>
          </a:bodyPr>
          <a:lstStyle/>
          <a:p>
            <a:r>
              <a:rPr kumimoji="1" lang="ja-JP" altLang="en-US" sz="1400" dirty="0">
                <a:solidFill>
                  <a:schemeClr val="bg1"/>
                </a:solidFill>
                <a:latin typeface="Meiryo UI" panose="020B0604030504040204" pitchFamily="50" charset="-128"/>
                <a:ea typeface="Meiryo UI" panose="020B0604030504040204" pitchFamily="50" charset="-128"/>
              </a:rPr>
              <a:t>　部会長：大阪府・市万博推進局長</a:t>
            </a:r>
            <a:endParaRPr kumimoji="1" lang="en-US" altLang="ja-JP" sz="1400" dirty="0">
              <a:solidFill>
                <a:schemeClr val="bg1"/>
              </a:solidFill>
              <a:latin typeface="Meiryo UI" panose="020B0604030504040204" pitchFamily="50" charset="-128"/>
              <a:ea typeface="Meiryo UI" panose="020B0604030504040204" pitchFamily="50" charset="-128"/>
            </a:endParaRPr>
          </a:p>
          <a:p>
            <a:r>
              <a:rPr kumimoji="1" lang="ja-JP" altLang="en-US" sz="1400" dirty="0">
                <a:solidFill>
                  <a:schemeClr val="bg1"/>
                </a:solidFill>
                <a:latin typeface="Meiryo UI" panose="020B0604030504040204" pitchFamily="50" charset="-128"/>
                <a:ea typeface="Meiryo UI" panose="020B0604030504040204" pitchFamily="50" charset="-128"/>
              </a:rPr>
              <a:t>　府：政策企画部、総務部、府民文化部、福祉部、教育庁　</a:t>
            </a:r>
            <a:r>
              <a:rPr kumimoji="1" lang="en-US" altLang="ja-JP" sz="1400" dirty="0">
                <a:solidFill>
                  <a:schemeClr val="bg1"/>
                </a:solidFill>
                <a:latin typeface="Meiryo UI" panose="020B0604030504040204" pitchFamily="50" charset="-128"/>
                <a:ea typeface="Meiryo UI" panose="020B0604030504040204" pitchFamily="50" charset="-128"/>
              </a:rPr>
              <a:t> </a:t>
            </a:r>
            <a:r>
              <a:rPr kumimoji="1" lang="ja-JP" altLang="en-US" sz="1400" dirty="0">
                <a:solidFill>
                  <a:schemeClr val="bg1"/>
                </a:solidFill>
                <a:latin typeface="Meiryo UI" panose="020B0604030504040204" pitchFamily="50" charset="-128"/>
                <a:ea typeface="Meiryo UI" panose="020B0604030504040204" pitchFamily="50" charset="-128"/>
              </a:rPr>
              <a:t> 市：区役所、経済戦略局、福祉局、</a:t>
            </a:r>
            <a:endParaRPr kumimoji="1" lang="en-US" altLang="ja-JP" sz="1400" dirty="0">
              <a:solidFill>
                <a:schemeClr val="bg1"/>
              </a:solidFill>
              <a:latin typeface="Meiryo UI" panose="020B0604030504040204" pitchFamily="50" charset="-128"/>
              <a:ea typeface="Meiryo UI" panose="020B0604030504040204" pitchFamily="50" charset="-128"/>
            </a:endParaRPr>
          </a:p>
          <a:p>
            <a:r>
              <a:rPr kumimoji="1" lang="ja-JP" altLang="en-US" sz="1400" dirty="0">
                <a:solidFill>
                  <a:schemeClr val="bg1"/>
                </a:solidFill>
                <a:latin typeface="Meiryo UI" panose="020B0604030504040204" pitchFamily="50" charset="-128"/>
                <a:ea typeface="Meiryo UI" panose="020B0604030504040204" pitchFamily="50" charset="-128"/>
              </a:rPr>
              <a:t>　こども青少年局、教育委員会事務局 　／府市：万博推進局</a:t>
            </a:r>
            <a:endParaRPr kumimoji="1" lang="en-US" altLang="ja-JP" sz="1400" dirty="0">
              <a:solidFill>
                <a:schemeClr val="bg1"/>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318250EB-4A8B-4910-BD4E-F93303F2499E}"/>
              </a:ext>
            </a:extLst>
          </p:cNvPr>
          <p:cNvSpPr/>
          <p:nvPr/>
        </p:nvSpPr>
        <p:spPr>
          <a:xfrm>
            <a:off x="8598211" y="4761276"/>
            <a:ext cx="3323889" cy="1628607"/>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万博会場での校外学習や事前・事後学習</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で用いたテキスト等も活用しながら、</a:t>
            </a:r>
            <a:r>
              <a:rPr lang="en-US" altLang="ja-JP" sz="1400" dirty="0">
                <a:solidFill>
                  <a:schemeClr val="tx1"/>
                </a:solidFill>
                <a:latin typeface="+mj-ea"/>
                <a:ea typeface="+mj-ea"/>
              </a:rPr>
              <a:t>2026</a:t>
            </a:r>
            <a:r>
              <a:rPr lang="ja-JP" altLang="en-US" sz="1400" dirty="0">
                <a:solidFill>
                  <a:schemeClr val="tx1"/>
                </a:solidFill>
                <a:latin typeface="+mj-ea"/>
                <a:ea typeface="+mj-ea"/>
              </a:rPr>
              <a:t>年</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４月以降も府内の小中学校において、自分</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たちで考えたアイデアが地域や社会の課題</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解決につながる探究的な学習の充実に</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向け、</a:t>
            </a:r>
            <a:r>
              <a:rPr lang="ja-JP" altLang="en-US" sz="1400" b="1" dirty="0">
                <a:solidFill>
                  <a:schemeClr val="tx1"/>
                </a:solidFill>
                <a:latin typeface="+mj-ea"/>
                <a:ea typeface="+mj-ea"/>
              </a:rPr>
              <a:t>「わくわく・どきどき</a:t>
            </a:r>
            <a:r>
              <a:rPr lang="en-US" altLang="ja-JP" sz="1400" b="1" dirty="0">
                <a:solidFill>
                  <a:schemeClr val="tx1"/>
                </a:solidFill>
                <a:latin typeface="+mj-ea"/>
                <a:ea typeface="+mj-ea"/>
              </a:rPr>
              <a:t>SDGs</a:t>
            </a:r>
            <a:r>
              <a:rPr lang="ja-JP" altLang="en-US" sz="1400" b="1" dirty="0">
                <a:solidFill>
                  <a:schemeClr val="tx1"/>
                </a:solidFill>
                <a:latin typeface="+mj-ea"/>
                <a:ea typeface="+mj-ea"/>
              </a:rPr>
              <a:t>ジュニア</a:t>
            </a:r>
          </a:p>
          <a:p>
            <a:pPr marL="0" marR="0" indent="0" algn="l" defTabSz="914400" rtl="0" fontAlgn="auto" latinLnBrk="0" hangingPunct="0">
              <a:lnSpc>
                <a:spcPct val="100000"/>
              </a:lnSpc>
              <a:spcBef>
                <a:spcPts val="0"/>
              </a:spcBef>
              <a:spcAft>
                <a:spcPts val="0"/>
              </a:spcAft>
              <a:buClrTx/>
              <a:buSzTx/>
              <a:buFontTx/>
              <a:buNone/>
              <a:tabLst/>
            </a:pPr>
            <a:r>
              <a:rPr lang="ja-JP" altLang="en-US" sz="1400" b="1" dirty="0">
                <a:solidFill>
                  <a:schemeClr val="tx1"/>
                </a:solidFill>
                <a:latin typeface="+mj-ea"/>
                <a:ea typeface="+mj-ea"/>
              </a:rPr>
              <a:t>　プロジェクト」に取り組む予定</a:t>
            </a:r>
          </a:p>
        </p:txBody>
      </p:sp>
      <p:sp>
        <p:nvSpPr>
          <p:cNvPr id="3" name="テキスト ボックス 2">
            <a:extLst>
              <a:ext uri="{FF2B5EF4-FFF2-40B4-BE49-F238E27FC236}">
                <a16:creationId xmlns:a16="http://schemas.microsoft.com/office/drawing/2014/main" id="{23EF3BB6-4686-AA1D-DE24-127BA6BAA16F}"/>
              </a:ext>
            </a:extLst>
          </p:cNvPr>
          <p:cNvSpPr txBox="1"/>
          <p:nvPr/>
        </p:nvSpPr>
        <p:spPr>
          <a:xfrm>
            <a:off x="11755368" y="6528451"/>
            <a:ext cx="45470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en-US" altLang="ja-JP" sz="1400" b="1" i="0" u="none" strike="noStrike" cap="none" spc="0" normalizeH="0" baseline="0" dirty="0">
                <a:ln>
                  <a:noFill/>
                </a:ln>
                <a:solidFill>
                  <a:srgbClr val="000000"/>
                </a:solidFill>
                <a:effectLst/>
                <a:uFillTx/>
                <a:latin typeface="+mn-ea"/>
                <a:ea typeface="+mn-ea"/>
                <a:cs typeface="Calibri"/>
                <a:sym typeface="Calibri"/>
              </a:rPr>
              <a:t>17</a:t>
            </a:r>
            <a:endParaRPr kumimoji="0" lang="ja-JP" altLang="en-US" sz="14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176484143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501C7AE3-64A5-4878-A1B3-CCB2FF6A608D}"/>
              </a:ext>
            </a:extLst>
          </p:cNvPr>
          <p:cNvSpPr/>
          <p:nvPr/>
        </p:nvSpPr>
        <p:spPr>
          <a:xfrm>
            <a:off x="10500670" y="862425"/>
            <a:ext cx="1453139"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矢印: 五方向 10">
            <a:extLst>
              <a:ext uri="{FF2B5EF4-FFF2-40B4-BE49-F238E27FC236}">
                <a16:creationId xmlns:a16="http://schemas.microsoft.com/office/drawing/2014/main" id="{49F51230-189D-4205-9006-363D6CBB255F}"/>
              </a:ext>
            </a:extLst>
          </p:cNvPr>
          <p:cNvSpPr/>
          <p:nvPr/>
        </p:nvSpPr>
        <p:spPr>
          <a:xfrm>
            <a:off x="265077" y="329304"/>
            <a:ext cx="8316017"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23" name="正方形/長方形 22">
            <a:extLst>
              <a:ext uri="{FF2B5EF4-FFF2-40B4-BE49-F238E27FC236}">
                <a16:creationId xmlns:a16="http://schemas.microsoft.com/office/drawing/2014/main" id="{E2433DF2-441F-409F-AD69-F9A8F3753925}"/>
              </a:ext>
            </a:extLst>
          </p:cNvPr>
          <p:cNvSpPr/>
          <p:nvPr/>
        </p:nvSpPr>
        <p:spPr>
          <a:xfrm>
            <a:off x="10801353" y="127856"/>
            <a:ext cx="1427912"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7" name="正方形/長方形 36">
            <a:extLst>
              <a:ext uri="{FF2B5EF4-FFF2-40B4-BE49-F238E27FC236}">
                <a16:creationId xmlns:a16="http://schemas.microsoft.com/office/drawing/2014/main" id="{6504D666-EBC1-4F5F-B79A-D63CBD1871F0}"/>
              </a:ext>
            </a:extLst>
          </p:cNvPr>
          <p:cNvSpPr/>
          <p:nvPr/>
        </p:nvSpPr>
        <p:spPr>
          <a:xfrm>
            <a:off x="274969" y="4796740"/>
            <a:ext cx="8168696" cy="186394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marL="0" marR="0" indent="0" algn="l" defTabSz="914400" rtl="0" fontAlgn="auto" latinLnBrk="0" hangingPunct="0">
              <a:lnSpc>
                <a:spcPct val="100000"/>
              </a:lnSpc>
              <a:spcBef>
                <a:spcPts val="0"/>
              </a:spcBef>
              <a:spcAft>
                <a:spcPts val="300"/>
              </a:spcAft>
              <a:buClrTx/>
              <a:buSzTx/>
              <a:buFontTx/>
              <a:buNone/>
              <a:tabLst/>
            </a:pPr>
            <a:r>
              <a:rPr kumimoji="0" lang="ja-JP" altLang="en-US" sz="1400" b="1" i="0" u="none" strike="noStrike" cap="none" spc="0" normalizeH="0" baseline="0" dirty="0">
                <a:ln>
                  <a:noFill/>
                </a:ln>
                <a:solidFill>
                  <a:srgbClr val="000000"/>
                </a:solidFill>
                <a:effectLst/>
                <a:uFillTx/>
                <a:latin typeface="+mn-ea"/>
                <a:ea typeface="+mn-ea"/>
                <a:cs typeface="Calibri"/>
                <a:sym typeface="Calibri"/>
              </a:rPr>
              <a:t>▶大阪ウィークで、障がい者や高齢者などが参画する舞台芸術や</a:t>
            </a:r>
            <a:r>
              <a:rPr lang="ja-JP" altLang="en-US" sz="1400" b="1" dirty="0">
                <a:latin typeface="+mn-ea"/>
                <a:ea typeface="+mn-ea"/>
              </a:rPr>
              <a:t>現代</a:t>
            </a:r>
            <a:r>
              <a:rPr kumimoji="0" lang="ja-JP" altLang="en-US" sz="1400" b="1" i="0" u="none" strike="noStrike" cap="none" spc="0" normalizeH="0" baseline="0" dirty="0">
                <a:ln>
                  <a:noFill/>
                </a:ln>
                <a:solidFill>
                  <a:srgbClr val="000000"/>
                </a:solidFill>
                <a:effectLst/>
                <a:uFillTx/>
                <a:latin typeface="+mn-ea"/>
                <a:ea typeface="+mn-ea"/>
                <a:cs typeface="Calibri"/>
                <a:sym typeface="Calibri"/>
              </a:rPr>
              <a:t>アート展等を開催</a:t>
            </a:r>
            <a:endParaRPr kumimoji="0" lang="en-US" altLang="ja-JP" sz="1400" b="1"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300"/>
              </a:spcAft>
              <a:buClrTx/>
              <a:buSzTx/>
              <a:buFontTx/>
              <a:buNone/>
              <a:tabLst/>
            </a:pPr>
            <a:r>
              <a:rPr lang="ja-JP" altLang="en-US" sz="1400" dirty="0">
                <a:latin typeface="+mn-ea"/>
                <a:ea typeface="+mn-ea"/>
              </a:rPr>
              <a:t>　・ 障がいのあるアーティストによる現代アート展覧会を開催（</a:t>
            </a:r>
            <a:r>
              <a:rPr lang="en-US" altLang="ja-JP" sz="1400" dirty="0">
                <a:latin typeface="+mn-ea"/>
                <a:ea typeface="+mn-ea"/>
              </a:rPr>
              <a:t>7/26</a:t>
            </a:r>
            <a:r>
              <a:rPr lang="ja-JP" altLang="en-US" sz="1400" dirty="0">
                <a:latin typeface="+mn-ea"/>
                <a:ea typeface="+mn-ea"/>
              </a:rPr>
              <a:t>～</a:t>
            </a:r>
            <a:r>
              <a:rPr lang="en-US" altLang="ja-JP" sz="1400" dirty="0">
                <a:latin typeface="+mn-ea"/>
                <a:ea typeface="+mn-ea"/>
              </a:rPr>
              <a:t>27</a:t>
            </a:r>
            <a:r>
              <a:rPr lang="ja-JP" altLang="en-US" sz="1400" dirty="0">
                <a:latin typeface="+mn-ea"/>
                <a:ea typeface="+mn-ea"/>
              </a:rPr>
              <a:t>）</a:t>
            </a:r>
            <a:endParaRPr lang="en-US" altLang="ja-JP" sz="1400" dirty="0">
              <a:latin typeface="+mn-ea"/>
              <a:ea typeface="+mn-ea"/>
            </a:endParaRPr>
          </a:p>
          <a:p>
            <a:pPr marL="0" marR="0" indent="0" algn="l" defTabSz="914400" rtl="0" fontAlgn="auto" latinLnBrk="0" hangingPunct="0">
              <a:lnSpc>
                <a:spcPct val="100000"/>
              </a:lnSpc>
              <a:spcBef>
                <a:spcPts val="0"/>
              </a:spcBef>
              <a:buClrTx/>
              <a:buSzTx/>
              <a:buFontTx/>
              <a:buNone/>
              <a:tabLst/>
            </a:pPr>
            <a:r>
              <a:rPr lang="ja-JP" altLang="en-US" sz="1400" dirty="0">
                <a:latin typeface="+mn-ea"/>
                <a:ea typeface="+mn-ea"/>
              </a:rPr>
              <a:t>　・ 「</a:t>
            </a:r>
            <a:r>
              <a:rPr lang="en-US" altLang="ja-JP" sz="1400" dirty="0">
                <a:latin typeface="+mn-ea"/>
                <a:ea typeface="+mn-ea"/>
              </a:rPr>
              <a:t>OSAKA</a:t>
            </a:r>
            <a:r>
              <a:rPr lang="ja-JP" altLang="en-US" sz="1400" dirty="0">
                <a:latin typeface="+mn-ea"/>
                <a:ea typeface="+mn-ea"/>
              </a:rPr>
              <a:t> </a:t>
            </a:r>
            <a:r>
              <a:rPr lang="en-US" altLang="ja-JP" sz="1400" dirty="0">
                <a:latin typeface="+mn-ea"/>
                <a:ea typeface="+mn-ea"/>
              </a:rPr>
              <a:t>JAPAN</a:t>
            </a:r>
            <a:r>
              <a:rPr lang="ja-JP" altLang="en-US" sz="1400" dirty="0">
                <a:latin typeface="+mn-ea"/>
                <a:ea typeface="+mn-ea"/>
              </a:rPr>
              <a:t> </a:t>
            </a:r>
            <a:r>
              <a:rPr lang="en-US" altLang="ja-JP" sz="1400" dirty="0">
                <a:latin typeface="+mn-ea"/>
                <a:ea typeface="+mn-ea"/>
              </a:rPr>
              <a:t>SDGs Forum</a:t>
            </a:r>
            <a:r>
              <a:rPr lang="ja-JP" altLang="en-US" sz="1400" dirty="0">
                <a:latin typeface="+mn-ea"/>
                <a:ea typeface="+mn-ea"/>
              </a:rPr>
              <a:t>」において、障がいのある人とない人が</a:t>
            </a:r>
            <a:endParaRPr lang="en-US" altLang="ja-JP" sz="1400" dirty="0">
              <a:latin typeface="+mn-ea"/>
              <a:ea typeface="+mn-ea"/>
            </a:endParaRPr>
          </a:p>
          <a:p>
            <a:pPr marL="0" marR="0" indent="0" algn="l" defTabSz="914400" rtl="0" fontAlgn="auto" latinLnBrk="0" hangingPunct="0">
              <a:lnSpc>
                <a:spcPct val="100000"/>
              </a:lnSpc>
              <a:spcBef>
                <a:spcPts val="0"/>
              </a:spcBef>
              <a:buClrTx/>
              <a:buSzTx/>
              <a:buFontTx/>
              <a:buNone/>
              <a:tabLst/>
            </a:pPr>
            <a:r>
              <a:rPr lang="ja-JP" altLang="en-US" sz="1400" dirty="0">
                <a:latin typeface="+mn-ea"/>
                <a:ea typeface="+mn-ea"/>
              </a:rPr>
              <a:t>　  共創したダンス作品の披露や、補助犬の理解促進を図る啓発を実施（</a:t>
            </a:r>
            <a:r>
              <a:rPr lang="en-US" altLang="ja-JP" sz="1400" dirty="0">
                <a:latin typeface="+mn-ea"/>
                <a:ea typeface="+mn-ea"/>
              </a:rPr>
              <a:t>9/5</a:t>
            </a:r>
            <a:r>
              <a:rPr lang="ja-JP" altLang="en-US" sz="1400" dirty="0">
                <a:latin typeface="+mn-ea"/>
                <a:ea typeface="+mn-ea"/>
              </a:rPr>
              <a:t>）</a:t>
            </a:r>
            <a:endParaRPr lang="en-US" altLang="ja-JP" sz="1400" dirty="0">
              <a:latin typeface="+mn-ea"/>
              <a:ea typeface="+mn-ea"/>
            </a:endParaRPr>
          </a:p>
          <a:p>
            <a:pPr marL="0" marR="0" indent="0" algn="l" defTabSz="914400" rtl="0" fontAlgn="auto" latinLnBrk="0" hangingPunct="0">
              <a:lnSpc>
                <a:spcPct val="100000"/>
              </a:lnSpc>
              <a:spcBef>
                <a:spcPts val="0"/>
              </a:spcBef>
              <a:buClrTx/>
              <a:buSzTx/>
              <a:buFontTx/>
              <a:buNone/>
              <a:tabLst/>
            </a:pPr>
            <a:r>
              <a:rPr lang="ja-JP" altLang="en-US" sz="1400" dirty="0">
                <a:latin typeface="+mn-ea"/>
                <a:ea typeface="+mn-ea"/>
              </a:rPr>
              <a:t>　・ 子どもや高齢者、障がい者を支える様々な取組を発信する</a:t>
            </a:r>
            <a:endParaRPr lang="en-US" altLang="ja-JP" sz="1400" dirty="0">
              <a:latin typeface="+mn-ea"/>
              <a:ea typeface="+mn-ea"/>
            </a:endParaRPr>
          </a:p>
          <a:p>
            <a:pPr marL="0" marR="0" indent="0" algn="l" defTabSz="914400" rtl="0" fontAlgn="auto" latinLnBrk="0" hangingPunct="0">
              <a:lnSpc>
                <a:spcPct val="100000"/>
              </a:lnSpc>
              <a:spcBef>
                <a:spcPts val="0"/>
              </a:spcBef>
              <a:buClrTx/>
              <a:buSzTx/>
              <a:buFontTx/>
              <a:buNone/>
              <a:tabLst/>
            </a:pPr>
            <a:r>
              <a:rPr lang="en-US" altLang="ja-JP" sz="1400" dirty="0">
                <a:latin typeface="+mn-ea"/>
                <a:ea typeface="+mn-ea"/>
              </a:rPr>
              <a:t>    </a:t>
            </a:r>
            <a:r>
              <a:rPr lang="ja-JP" altLang="en-US" sz="1400" dirty="0">
                <a:latin typeface="+mn-ea"/>
                <a:ea typeface="+mn-ea"/>
              </a:rPr>
              <a:t>「</a:t>
            </a:r>
            <a:r>
              <a:rPr lang="en-US" altLang="ja-JP" sz="1400" dirty="0">
                <a:latin typeface="+mn-ea"/>
                <a:ea typeface="+mn-ea"/>
              </a:rPr>
              <a:t>OSAKA</a:t>
            </a:r>
            <a:r>
              <a:rPr lang="ja-JP" altLang="en-US" sz="1400" dirty="0">
                <a:latin typeface="+mn-ea"/>
                <a:ea typeface="+mn-ea"/>
              </a:rPr>
              <a:t>から地域共生の未来をつくる」プロジェクトを開催（</a:t>
            </a:r>
            <a:r>
              <a:rPr lang="en-US" altLang="ja-JP" sz="1400" dirty="0">
                <a:latin typeface="+mn-ea"/>
                <a:ea typeface="+mn-ea"/>
              </a:rPr>
              <a:t>9/14</a:t>
            </a:r>
            <a:r>
              <a:rPr lang="ja-JP" altLang="en-US" sz="1400" dirty="0">
                <a:latin typeface="+mn-ea"/>
                <a:ea typeface="+mn-ea"/>
              </a:rPr>
              <a:t>～</a:t>
            </a:r>
            <a:r>
              <a:rPr lang="en-US" altLang="ja-JP" sz="1400" dirty="0">
                <a:latin typeface="+mn-ea"/>
                <a:ea typeface="+mn-ea"/>
              </a:rPr>
              <a:t>15</a:t>
            </a:r>
            <a:r>
              <a:rPr lang="ja-JP" altLang="en-US" sz="1400" dirty="0">
                <a:latin typeface="+mn-ea"/>
                <a:ea typeface="+mn-ea"/>
              </a:rPr>
              <a:t>）</a:t>
            </a:r>
            <a:endParaRPr lang="en-US" altLang="ja-JP" sz="1400" dirty="0">
              <a:latin typeface="+mn-ea"/>
              <a:ea typeface="+mn-ea"/>
            </a:endParaRPr>
          </a:p>
        </p:txBody>
      </p:sp>
      <p:sp>
        <p:nvSpPr>
          <p:cNvPr id="56" name="テキスト ボックス 55">
            <a:extLst>
              <a:ext uri="{FF2B5EF4-FFF2-40B4-BE49-F238E27FC236}">
                <a16:creationId xmlns:a16="http://schemas.microsoft.com/office/drawing/2014/main" id="{4F0B1CFB-FC94-4D53-96F9-D363B0C8B1E2}"/>
              </a:ext>
            </a:extLst>
          </p:cNvPr>
          <p:cNvSpPr txBox="1"/>
          <p:nvPr/>
        </p:nvSpPr>
        <p:spPr>
          <a:xfrm>
            <a:off x="152253" y="828872"/>
            <a:ext cx="447494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lang="ja-JP" altLang="en-US" sz="1400" b="1" dirty="0">
                <a:solidFill>
                  <a:schemeClr val="tx1"/>
                </a:solidFill>
                <a:latin typeface="+mn-ea"/>
                <a:ea typeface="+mn-ea"/>
              </a:rPr>
              <a:t>（３）</a:t>
            </a:r>
            <a:r>
              <a:rPr kumimoji="0" lang="ja-JP" altLang="en-US" sz="1400" b="1" i="0" u="none" strike="noStrike" cap="none" spc="0" normalizeH="0" baseline="0" dirty="0">
                <a:ln>
                  <a:noFill/>
                </a:ln>
                <a:solidFill>
                  <a:schemeClr val="tx1"/>
                </a:solidFill>
                <a:effectLst/>
                <a:uFillTx/>
                <a:latin typeface="+mn-ea"/>
                <a:ea typeface="+mn-ea"/>
                <a:cs typeface="Calibri"/>
                <a:sym typeface="Calibri"/>
              </a:rPr>
              <a:t>大阪の魅力発信に向けたオール大阪による催事参加</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graphicFrame>
        <p:nvGraphicFramePr>
          <p:cNvPr id="54" name="表 5">
            <a:extLst>
              <a:ext uri="{FF2B5EF4-FFF2-40B4-BE49-F238E27FC236}">
                <a16:creationId xmlns:a16="http://schemas.microsoft.com/office/drawing/2014/main" id="{64D323E8-51E4-4ADE-9D8A-09F4B68BAA29}"/>
              </a:ext>
            </a:extLst>
          </p:cNvPr>
          <p:cNvGraphicFramePr>
            <a:graphicFrameLocks noGrp="1"/>
          </p:cNvGraphicFramePr>
          <p:nvPr/>
        </p:nvGraphicFramePr>
        <p:xfrm>
          <a:off x="318277" y="1915933"/>
          <a:ext cx="8100000" cy="1703565"/>
        </p:xfrm>
        <a:graphic>
          <a:graphicData uri="http://schemas.openxmlformats.org/drawingml/2006/table">
            <a:tbl>
              <a:tblPr firstRow="1" bandRow="1">
                <a:tableStyleId>{5C22544A-7EE6-4342-B048-85BDC9FD1C3A}</a:tableStyleId>
              </a:tblPr>
              <a:tblGrid>
                <a:gridCol w="2826739">
                  <a:extLst>
                    <a:ext uri="{9D8B030D-6E8A-4147-A177-3AD203B41FA5}">
                      <a16:colId xmlns:a16="http://schemas.microsoft.com/office/drawing/2014/main" val="1182266480"/>
                    </a:ext>
                  </a:extLst>
                </a:gridCol>
                <a:gridCol w="2643963">
                  <a:extLst>
                    <a:ext uri="{9D8B030D-6E8A-4147-A177-3AD203B41FA5}">
                      <a16:colId xmlns:a16="http://schemas.microsoft.com/office/drawing/2014/main" val="3418053118"/>
                    </a:ext>
                  </a:extLst>
                </a:gridCol>
                <a:gridCol w="2629298">
                  <a:extLst>
                    <a:ext uri="{9D8B030D-6E8A-4147-A177-3AD203B41FA5}">
                      <a16:colId xmlns:a16="http://schemas.microsoft.com/office/drawing/2014/main" val="2438584613"/>
                    </a:ext>
                  </a:extLst>
                </a:gridCol>
              </a:tblGrid>
              <a:tr h="266231">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000" b="1" dirty="0">
                          <a:solidFill>
                            <a:schemeClr val="tx1"/>
                          </a:solidFill>
                          <a:latin typeface="+mn-ea"/>
                          <a:ea typeface="+mn-ea"/>
                        </a:rPr>
                        <a:t>春</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5/9</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18</a:t>
                      </a:r>
                      <a:r>
                        <a:rPr kumimoji="1" lang="ja-JP" altLang="en-US" sz="1000" b="0" dirty="0">
                          <a:solidFill>
                            <a:schemeClr val="tx1"/>
                          </a:solidFill>
                          <a:latin typeface="+mn-ea"/>
                          <a:ea typeface="+mn-ea"/>
                        </a:rPr>
                        <a:t>）</a:t>
                      </a:r>
                      <a:r>
                        <a:rPr kumimoji="1" lang="ja-JP" altLang="en-US" sz="1000" b="0" dirty="0">
                          <a:ln>
                            <a:noFill/>
                          </a:ln>
                          <a:solidFill>
                            <a:schemeClr val="tx1"/>
                          </a:solidFill>
                          <a:latin typeface="+mn-ea"/>
                          <a:ea typeface="+mn-ea"/>
                        </a:rPr>
                        <a:t>約</a:t>
                      </a:r>
                      <a:r>
                        <a:rPr kumimoji="1" lang="en-US" altLang="ja-JP" sz="1000" b="1" dirty="0">
                          <a:ln>
                            <a:noFill/>
                          </a:ln>
                          <a:solidFill>
                            <a:schemeClr val="tx1"/>
                          </a:solidFill>
                          <a:latin typeface="+mn-ea"/>
                          <a:ea typeface="+mn-ea"/>
                        </a:rPr>
                        <a:t>14.6</a:t>
                      </a:r>
                      <a:r>
                        <a:rPr kumimoji="1" lang="ja-JP" altLang="en-US" sz="1000" b="0" dirty="0">
                          <a:ln>
                            <a:noFill/>
                          </a:ln>
                          <a:solidFill>
                            <a:schemeClr val="tx1"/>
                          </a:solidFill>
                          <a:latin typeface="+mn-ea"/>
                          <a:ea typeface="+mn-ea"/>
                        </a:rPr>
                        <a:t>万人</a:t>
                      </a:r>
                      <a:endParaRPr kumimoji="1" lang="ja-JP" altLang="en-US" sz="1000" b="1" dirty="0">
                        <a:ln>
                          <a:noFill/>
                        </a:ln>
                        <a:solidFill>
                          <a:schemeClr val="tx1"/>
                        </a:solidFill>
                        <a:latin typeface="+mn-ea"/>
                        <a:ea typeface="+mn-ea"/>
                      </a:endParaRPr>
                    </a:p>
                  </a:txBody>
                  <a:tcPr marL="90000" marT="0" anchor="ctr">
                    <a:solidFill>
                      <a:srgbClr val="F2DCDB"/>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000" b="1" dirty="0">
                          <a:solidFill>
                            <a:schemeClr val="tx1"/>
                          </a:solidFill>
                          <a:latin typeface="+mn-ea"/>
                          <a:ea typeface="+mn-ea"/>
                        </a:rPr>
                        <a:t>夏</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7/24</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8/3</a:t>
                      </a:r>
                      <a:r>
                        <a:rPr kumimoji="1" lang="ja-JP" altLang="en-US" sz="1000" b="0" dirty="0">
                          <a:solidFill>
                            <a:schemeClr val="tx1"/>
                          </a:solidFill>
                          <a:latin typeface="+mn-ea"/>
                          <a:ea typeface="+mn-ea"/>
                        </a:rPr>
                        <a:t>）</a:t>
                      </a:r>
                      <a:r>
                        <a:rPr kumimoji="1" lang="ja-JP" altLang="en-US" sz="1000" b="0" dirty="0">
                          <a:ln>
                            <a:noFill/>
                          </a:ln>
                          <a:solidFill>
                            <a:schemeClr val="tx1"/>
                          </a:solidFill>
                          <a:latin typeface="+mn-ea"/>
                          <a:ea typeface="+mn-ea"/>
                        </a:rPr>
                        <a:t>約</a:t>
                      </a:r>
                      <a:r>
                        <a:rPr kumimoji="1" lang="en-US" altLang="ja-JP" sz="1000" b="1" dirty="0">
                          <a:ln>
                            <a:noFill/>
                          </a:ln>
                          <a:solidFill>
                            <a:schemeClr val="tx1"/>
                          </a:solidFill>
                          <a:latin typeface="+mn-ea"/>
                          <a:ea typeface="+mn-ea"/>
                        </a:rPr>
                        <a:t>18.3</a:t>
                      </a:r>
                      <a:r>
                        <a:rPr kumimoji="1" lang="ja-JP" altLang="en-US" sz="1000" b="0" dirty="0">
                          <a:ln>
                            <a:noFill/>
                          </a:ln>
                          <a:solidFill>
                            <a:schemeClr val="tx1"/>
                          </a:solidFill>
                          <a:latin typeface="+mn-ea"/>
                          <a:ea typeface="+mn-ea"/>
                        </a:rPr>
                        <a:t>万人</a:t>
                      </a:r>
                      <a:endParaRPr kumimoji="1" lang="ja-JP" altLang="en-US" sz="1000" b="1" dirty="0">
                        <a:ln>
                          <a:noFill/>
                        </a:ln>
                        <a:solidFill>
                          <a:schemeClr val="tx1"/>
                        </a:solidFill>
                        <a:latin typeface="+mn-ea"/>
                        <a:ea typeface="+mn-ea"/>
                      </a:endParaRPr>
                    </a:p>
                  </a:txBody>
                  <a:tcPr marL="90000" marT="0" anchor="ctr">
                    <a:solidFill>
                      <a:srgbClr val="C6D9F1"/>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000" b="1" dirty="0">
                          <a:solidFill>
                            <a:schemeClr val="tx1"/>
                          </a:solidFill>
                          <a:latin typeface="+mn-ea"/>
                          <a:ea typeface="+mn-ea"/>
                        </a:rPr>
                        <a:t>秋</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9/4</a:t>
                      </a:r>
                      <a:r>
                        <a:rPr kumimoji="1" lang="ja-JP" altLang="en-US" sz="1000" b="0" dirty="0">
                          <a:solidFill>
                            <a:schemeClr val="tx1"/>
                          </a:solidFill>
                          <a:latin typeface="+mn-ea"/>
                          <a:ea typeface="+mn-ea"/>
                        </a:rPr>
                        <a:t>～</a:t>
                      </a:r>
                      <a:r>
                        <a:rPr kumimoji="1" lang="en-US" altLang="ja-JP" sz="1000" b="0" dirty="0">
                          <a:solidFill>
                            <a:schemeClr val="tx1"/>
                          </a:solidFill>
                          <a:latin typeface="+mn-ea"/>
                          <a:ea typeface="+mn-ea"/>
                        </a:rPr>
                        <a:t>17</a:t>
                      </a:r>
                      <a:r>
                        <a:rPr kumimoji="1" lang="ja-JP" altLang="en-US" sz="1000" b="0" dirty="0">
                          <a:solidFill>
                            <a:schemeClr val="tx1"/>
                          </a:solidFill>
                          <a:latin typeface="+mn-ea"/>
                          <a:ea typeface="+mn-ea"/>
                        </a:rPr>
                        <a:t>）</a:t>
                      </a:r>
                      <a:r>
                        <a:rPr kumimoji="1" lang="ja-JP" altLang="en-US" sz="1000" b="0" dirty="0">
                          <a:ln>
                            <a:noFill/>
                          </a:ln>
                          <a:solidFill>
                            <a:schemeClr val="tx1"/>
                          </a:solidFill>
                          <a:latin typeface="+mn-ea"/>
                          <a:ea typeface="+mn-ea"/>
                        </a:rPr>
                        <a:t>約</a:t>
                      </a:r>
                      <a:r>
                        <a:rPr kumimoji="1" lang="en-US" altLang="ja-JP" sz="1000" b="1" dirty="0">
                          <a:ln>
                            <a:noFill/>
                          </a:ln>
                          <a:solidFill>
                            <a:schemeClr val="tx1"/>
                          </a:solidFill>
                          <a:latin typeface="+mn-ea"/>
                          <a:ea typeface="+mn-ea"/>
                        </a:rPr>
                        <a:t>23.4</a:t>
                      </a:r>
                      <a:r>
                        <a:rPr kumimoji="1" lang="ja-JP" altLang="en-US" sz="1000" b="0" dirty="0">
                          <a:ln>
                            <a:noFill/>
                          </a:ln>
                          <a:solidFill>
                            <a:schemeClr val="tx1"/>
                          </a:solidFill>
                          <a:latin typeface="+mn-ea"/>
                          <a:ea typeface="+mn-ea"/>
                        </a:rPr>
                        <a:t>万人</a:t>
                      </a:r>
                      <a:endParaRPr kumimoji="1" lang="ja-JP" altLang="en-US" sz="1000" b="1" dirty="0">
                        <a:ln>
                          <a:noFill/>
                        </a:ln>
                        <a:solidFill>
                          <a:schemeClr val="tx1"/>
                        </a:solidFill>
                        <a:latin typeface="+mn-ea"/>
                        <a:ea typeface="+mn-ea"/>
                      </a:endParaRPr>
                    </a:p>
                  </a:txBody>
                  <a:tcPr marL="90000" marT="0" anchor="ctr">
                    <a:solidFill>
                      <a:srgbClr val="FDEADA"/>
                    </a:solidFill>
                  </a:tcPr>
                </a:tc>
                <a:extLst>
                  <a:ext uri="{0D108BD9-81ED-4DB2-BD59-A6C34878D82A}">
                    <a16:rowId xmlns:a16="http://schemas.microsoft.com/office/drawing/2014/main" val="2460301433"/>
                  </a:ext>
                </a:extLst>
              </a:tr>
              <a:tr h="1437334">
                <a:tc>
                  <a:txBody>
                    <a:bodyPr/>
                    <a:lstStyle/>
                    <a:p>
                      <a:pPr algn="ctr">
                        <a:lnSpc>
                          <a:spcPct val="200000"/>
                        </a:lnSpc>
                        <a:spcBef>
                          <a:spcPts val="600"/>
                        </a:spcBef>
                      </a:pPr>
                      <a:r>
                        <a:rPr kumimoji="1" lang="ja-JP" altLang="en-US" sz="1000" b="0" dirty="0">
                          <a:ln>
                            <a:noFill/>
                          </a:ln>
                          <a:solidFill>
                            <a:schemeClr val="tx1"/>
                          </a:solidFill>
                          <a:latin typeface="+mn-ea"/>
                          <a:ea typeface="+mn-ea"/>
                        </a:rPr>
                        <a:t>・大阪各地のだんじり・やぐら・太鼓台等を展示・実演</a:t>
                      </a:r>
                    </a:p>
                  </a:txBody>
                  <a:tcPr marL="90000" marT="0">
                    <a:lnL w="38100" cap="flat" cmpd="sng" algn="ctr">
                      <a:solidFill>
                        <a:schemeClr val="bg1"/>
                      </a:solidFill>
                      <a:prstDash val="solid"/>
                      <a:round/>
                      <a:headEnd type="none" w="med" len="med"/>
                      <a:tailEnd type="none" w="med" len="med"/>
                    </a:lnL>
                    <a:solidFill>
                      <a:srgbClr val="F2DCDB"/>
                    </a:solidFill>
                  </a:tcPr>
                </a:tc>
                <a:tc>
                  <a:txBody>
                    <a:bodyPr/>
                    <a:lstStyle/>
                    <a:p>
                      <a:pPr algn="ctr">
                        <a:lnSpc>
                          <a:spcPct val="150000"/>
                        </a:lnSpc>
                        <a:spcBef>
                          <a:spcPts val="600"/>
                        </a:spcBef>
                      </a:pPr>
                      <a:r>
                        <a:rPr kumimoji="1" lang="ja-JP" altLang="en-US" sz="1000" b="0" dirty="0">
                          <a:ln>
                            <a:noFill/>
                          </a:ln>
                          <a:solidFill>
                            <a:schemeClr val="tx1"/>
                          </a:solidFill>
                          <a:latin typeface="+mn-ea"/>
                          <a:ea typeface="+mn-ea"/>
                        </a:rPr>
                        <a:t>・盆踊りギネス世界記録</a:t>
                      </a:r>
                      <a:r>
                        <a:rPr kumimoji="1" lang="en-US" altLang="ja-JP" sz="1000" b="0" dirty="0">
                          <a:ln>
                            <a:noFill/>
                          </a:ln>
                          <a:solidFill>
                            <a:schemeClr val="tx1"/>
                          </a:solidFill>
                          <a:latin typeface="+mn-ea"/>
                          <a:ea typeface="+mn-ea"/>
                        </a:rPr>
                        <a:t>®</a:t>
                      </a:r>
                      <a:r>
                        <a:rPr kumimoji="1" lang="ja-JP" altLang="en-US" sz="1000" b="0" dirty="0">
                          <a:ln>
                            <a:noFill/>
                          </a:ln>
                          <a:solidFill>
                            <a:schemeClr val="tx1"/>
                          </a:solidFill>
                          <a:latin typeface="+mn-ea"/>
                          <a:ea typeface="+mn-ea"/>
                        </a:rPr>
                        <a:t>への挑戦、</a:t>
                      </a:r>
                    </a:p>
                    <a:p>
                      <a:pPr algn="ctr">
                        <a:lnSpc>
                          <a:spcPts val="1000"/>
                        </a:lnSpc>
                        <a:spcBef>
                          <a:spcPts val="0"/>
                        </a:spcBef>
                      </a:pPr>
                      <a:r>
                        <a:rPr kumimoji="1" lang="ja-JP" altLang="en-US" sz="1000" b="0" dirty="0">
                          <a:ln>
                            <a:noFill/>
                          </a:ln>
                          <a:solidFill>
                            <a:schemeClr val="tx1"/>
                          </a:solidFill>
                          <a:latin typeface="+mn-ea"/>
                          <a:ea typeface="+mn-ea"/>
                        </a:rPr>
                        <a:t>　次代を担う子どもたちのパフォーマンス</a:t>
                      </a:r>
                    </a:p>
                    <a:p>
                      <a:pPr algn="l">
                        <a:lnSpc>
                          <a:spcPts val="1000"/>
                        </a:lnSpc>
                      </a:pPr>
                      <a:endParaRPr kumimoji="1" lang="ja-JP" altLang="en-US" sz="800" b="0" dirty="0">
                        <a:ln>
                          <a:noFill/>
                        </a:ln>
                        <a:solidFill>
                          <a:schemeClr val="tx1"/>
                        </a:solidFill>
                        <a:highlight>
                          <a:srgbClr val="FFFF00"/>
                        </a:highlight>
                        <a:latin typeface="+mn-ea"/>
                        <a:ea typeface="+mn-ea"/>
                      </a:endParaRPr>
                    </a:p>
                  </a:txBody>
                  <a:tcPr marL="90000" marT="0">
                    <a:solidFill>
                      <a:srgbClr val="C6D9F1"/>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1" lang="ja-JP" altLang="en-US" sz="1000" b="0" dirty="0">
                          <a:ln>
                            <a:noFill/>
                          </a:ln>
                          <a:solidFill>
                            <a:schemeClr val="tx1"/>
                          </a:solidFill>
                          <a:latin typeface="+mn-ea"/>
                          <a:ea typeface="+mn-ea"/>
                        </a:rPr>
                        <a:t>・大阪ゆかりの音楽フェスティバル等を開催</a:t>
                      </a:r>
                    </a:p>
                  </a:txBody>
                  <a:tcPr marL="90000" marT="0">
                    <a:solidFill>
                      <a:srgbClr val="FDEADA"/>
                    </a:solidFill>
                  </a:tcPr>
                </a:tc>
                <a:extLst>
                  <a:ext uri="{0D108BD9-81ED-4DB2-BD59-A6C34878D82A}">
                    <a16:rowId xmlns:a16="http://schemas.microsoft.com/office/drawing/2014/main" val="2353060935"/>
                  </a:ext>
                </a:extLst>
              </a:tr>
            </a:tbl>
          </a:graphicData>
        </a:graphic>
      </p:graphicFrame>
      <p:sp>
        <p:nvSpPr>
          <p:cNvPr id="55" name="テキスト ボックス 54">
            <a:extLst>
              <a:ext uri="{FF2B5EF4-FFF2-40B4-BE49-F238E27FC236}">
                <a16:creationId xmlns:a16="http://schemas.microsoft.com/office/drawing/2014/main" id="{B22947F1-78A9-4C10-86F1-9315F7A7481D}"/>
              </a:ext>
            </a:extLst>
          </p:cNvPr>
          <p:cNvSpPr txBox="1"/>
          <p:nvPr/>
        </p:nvSpPr>
        <p:spPr>
          <a:xfrm>
            <a:off x="326705" y="3706917"/>
            <a:ext cx="8037087" cy="707884"/>
          </a:xfrm>
          <a:prstGeom prst="rect">
            <a:avLst/>
          </a:prstGeom>
          <a:solidFill>
            <a:srgbClr val="FFFFFF">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lnSpc>
                <a:spcPts val="1300"/>
              </a:lnSpc>
              <a:spcAft>
                <a:spcPts val="300"/>
              </a:spcAft>
            </a:pPr>
            <a:r>
              <a:rPr lang="ja-JP" altLang="en-US" sz="1400" dirty="0">
                <a:solidFill>
                  <a:schemeClr val="tx1"/>
                </a:solidFill>
                <a:latin typeface="+mn-ea"/>
                <a:ea typeface="+mn-ea"/>
              </a:rPr>
              <a:t>・上記のほか、</a:t>
            </a:r>
            <a:r>
              <a:rPr lang="en-US" altLang="ja-JP" sz="1400" dirty="0">
                <a:solidFill>
                  <a:schemeClr val="tx1"/>
                </a:solidFill>
                <a:latin typeface="+mn-ea"/>
                <a:ea typeface="+mn-ea"/>
              </a:rPr>
              <a:t>【</a:t>
            </a:r>
            <a:r>
              <a:rPr lang="ja-JP" altLang="en-US" sz="1400" dirty="0">
                <a:solidFill>
                  <a:schemeClr val="tx1"/>
                </a:solidFill>
                <a:latin typeface="+mn-ea"/>
                <a:ea typeface="+mn-ea"/>
              </a:rPr>
              <a:t>地域の魅力発見ツアー ～大阪</a:t>
            </a:r>
            <a:r>
              <a:rPr lang="en-US" altLang="ja-JP" sz="1400" dirty="0">
                <a:solidFill>
                  <a:schemeClr val="tx1"/>
                </a:solidFill>
                <a:latin typeface="+mn-ea"/>
                <a:ea typeface="+mn-ea"/>
              </a:rPr>
              <a:t>43</a:t>
            </a:r>
            <a:r>
              <a:rPr lang="ja-JP" altLang="en-US" sz="1400" dirty="0">
                <a:solidFill>
                  <a:schemeClr val="tx1"/>
                </a:solidFill>
                <a:latin typeface="+mn-ea"/>
                <a:ea typeface="+mn-ea"/>
              </a:rPr>
              <a:t>市町村の見どころ～</a:t>
            </a:r>
            <a:r>
              <a:rPr lang="en-US" altLang="ja-JP" sz="1400" dirty="0">
                <a:solidFill>
                  <a:schemeClr val="tx1"/>
                </a:solidFill>
                <a:latin typeface="+mn-ea"/>
                <a:ea typeface="+mn-ea"/>
              </a:rPr>
              <a:t>】</a:t>
            </a:r>
            <a:r>
              <a:rPr lang="ja-JP" altLang="en-US" sz="1400" dirty="0">
                <a:solidFill>
                  <a:schemeClr val="tx1"/>
                </a:solidFill>
                <a:latin typeface="+mn-ea"/>
                <a:ea typeface="+mn-ea"/>
              </a:rPr>
              <a:t>として、「展示</a:t>
            </a:r>
            <a:r>
              <a:rPr lang="en-US" altLang="ja-JP" sz="1400" dirty="0">
                <a:solidFill>
                  <a:schemeClr val="tx1"/>
                </a:solidFill>
                <a:latin typeface="+mn-ea"/>
                <a:ea typeface="+mn-ea"/>
              </a:rPr>
              <a:t>(</a:t>
            </a:r>
            <a:r>
              <a:rPr lang="ja-JP" altLang="en-US" sz="1400" dirty="0">
                <a:solidFill>
                  <a:schemeClr val="tx1"/>
                </a:solidFill>
                <a:latin typeface="+mn-ea"/>
                <a:ea typeface="+mn-ea"/>
              </a:rPr>
              <a:t>みなはれ</a:t>
            </a:r>
            <a:r>
              <a:rPr lang="en-US" altLang="ja-JP" sz="1400" dirty="0">
                <a:solidFill>
                  <a:schemeClr val="tx1"/>
                </a:solidFill>
                <a:latin typeface="+mn-ea"/>
                <a:ea typeface="+mn-ea"/>
              </a:rPr>
              <a:t>)</a:t>
            </a:r>
            <a:r>
              <a:rPr lang="ja-JP" altLang="en-US" sz="1400" dirty="0">
                <a:solidFill>
                  <a:schemeClr val="tx1"/>
                </a:solidFill>
                <a:latin typeface="+mn-ea"/>
                <a:ea typeface="+mn-ea"/>
              </a:rPr>
              <a:t>」「体験</a:t>
            </a:r>
            <a:r>
              <a:rPr lang="en-US" altLang="ja-JP" sz="1400" dirty="0">
                <a:solidFill>
                  <a:schemeClr val="tx1"/>
                </a:solidFill>
                <a:latin typeface="+mn-ea"/>
                <a:ea typeface="+mn-ea"/>
              </a:rPr>
              <a:t>(</a:t>
            </a:r>
            <a:r>
              <a:rPr lang="ja-JP" altLang="en-US" sz="1400" dirty="0">
                <a:solidFill>
                  <a:schemeClr val="tx1"/>
                </a:solidFill>
                <a:latin typeface="+mn-ea"/>
                <a:ea typeface="+mn-ea"/>
              </a:rPr>
              <a:t>やりなは</a:t>
            </a:r>
            <a:endParaRPr lang="en-US" altLang="ja-JP" sz="1400" dirty="0">
              <a:solidFill>
                <a:schemeClr val="tx1"/>
              </a:solidFill>
              <a:latin typeface="+mn-ea"/>
              <a:ea typeface="+mn-ea"/>
            </a:endParaRPr>
          </a:p>
          <a:p>
            <a:pPr algn="l">
              <a:lnSpc>
                <a:spcPts val="1300"/>
              </a:lnSpc>
              <a:spcAft>
                <a:spcPts val="300"/>
              </a:spcAft>
            </a:pPr>
            <a:r>
              <a:rPr lang="ja-JP" altLang="en-US" sz="1400" dirty="0">
                <a:solidFill>
                  <a:schemeClr val="tx1"/>
                </a:solidFill>
                <a:latin typeface="+mn-ea"/>
                <a:ea typeface="+mn-ea"/>
              </a:rPr>
              <a:t>　れ</a:t>
            </a:r>
            <a:r>
              <a:rPr lang="en-US" altLang="ja-JP" sz="1400" dirty="0">
                <a:solidFill>
                  <a:schemeClr val="tx1"/>
                </a:solidFill>
                <a:latin typeface="+mn-ea"/>
                <a:ea typeface="+mn-ea"/>
              </a:rPr>
              <a:t>)</a:t>
            </a:r>
            <a:r>
              <a:rPr lang="ja-JP" altLang="en-US" sz="1400" dirty="0">
                <a:solidFill>
                  <a:schemeClr val="tx1"/>
                </a:solidFill>
                <a:latin typeface="+mn-ea"/>
                <a:ea typeface="+mn-ea"/>
              </a:rPr>
              <a:t>」「食</a:t>
            </a:r>
            <a:r>
              <a:rPr lang="en-US" altLang="ja-JP" sz="1400" dirty="0">
                <a:solidFill>
                  <a:schemeClr val="tx1"/>
                </a:solidFill>
                <a:latin typeface="+mn-ea"/>
                <a:ea typeface="+mn-ea"/>
              </a:rPr>
              <a:t>(</a:t>
            </a:r>
            <a:r>
              <a:rPr lang="ja-JP" altLang="en-US" sz="1400" dirty="0">
                <a:solidFill>
                  <a:schemeClr val="tx1"/>
                </a:solidFill>
                <a:latin typeface="+mn-ea"/>
                <a:ea typeface="+mn-ea"/>
              </a:rPr>
              <a:t>たべなはれ</a:t>
            </a:r>
            <a:r>
              <a:rPr lang="en-US" altLang="ja-JP" sz="1400" dirty="0">
                <a:solidFill>
                  <a:schemeClr val="tx1"/>
                </a:solidFill>
                <a:latin typeface="+mn-ea"/>
                <a:ea typeface="+mn-ea"/>
              </a:rPr>
              <a:t>)</a:t>
            </a:r>
            <a:r>
              <a:rPr lang="ja-JP" altLang="en-US" sz="1400" dirty="0">
                <a:solidFill>
                  <a:schemeClr val="tx1"/>
                </a:solidFill>
                <a:latin typeface="+mn-ea"/>
                <a:ea typeface="+mn-ea"/>
              </a:rPr>
              <a:t>」の視点で、地域の魅力を発信。また、市町村や府市各部局が大阪各地の魅力等を発信</a:t>
            </a:r>
            <a:endParaRPr lang="en-US" altLang="ja-JP" sz="1400" dirty="0">
              <a:solidFill>
                <a:schemeClr val="tx1"/>
              </a:solidFill>
              <a:latin typeface="+mn-ea"/>
              <a:ea typeface="+mn-ea"/>
            </a:endParaRPr>
          </a:p>
          <a:p>
            <a:pPr algn="l">
              <a:lnSpc>
                <a:spcPts val="1300"/>
              </a:lnSpc>
              <a:spcAft>
                <a:spcPts val="300"/>
              </a:spcAft>
            </a:pPr>
            <a:r>
              <a:rPr lang="ja-JP" altLang="en-US" sz="1400" dirty="0">
                <a:solidFill>
                  <a:schemeClr val="tx1"/>
                </a:solidFill>
                <a:latin typeface="+mn-ea"/>
                <a:ea typeface="+mn-ea"/>
              </a:rPr>
              <a:t>　するイベントも開催</a:t>
            </a:r>
          </a:p>
        </p:txBody>
      </p:sp>
      <p:pic>
        <p:nvPicPr>
          <p:cNvPr id="62" name="図 61">
            <a:extLst>
              <a:ext uri="{FF2B5EF4-FFF2-40B4-BE49-F238E27FC236}">
                <a16:creationId xmlns:a16="http://schemas.microsoft.com/office/drawing/2014/main" id="{CB9D7CEC-5DBD-4CEA-A4FB-480A4E0FD4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78246" y="2601838"/>
            <a:ext cx="1222956" cy="815304"/>
          </a:xfrm>
          <a:prstGeom prst="rect">
            <a:avLst/>
          </a:prstGeom>
        </p:spPr>
      </p:pic>
      <p:pic>
        <p:nvPicPr>
          <p:cNvPr id="63" name="図 62">
            <a:extLst>
              <a:ext uri="{FF2B5EF4-FFF2-40B4-BE49-F238E27FC236}">
                <a16:creationId xmlns:a16="http://schemas.microsoft.com/office/drawing/2014/main" id="{72B7EBB2-2EDE-459C-8641-5960CA08D2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106" y="2595027"/>
            <a:ext cx="1246900" cy="828925"/>
          </a:xfrm>
          <a:prstGeom prst="rect">
            <a:avLst/>
          </a:prstGeom>
        </p:spPr>
      </p:pic>
      <p:pic>
        <p:nvPicPr>
          <p:cNvPr id="64" name="図 63">
            <a:extLst>
              <a:ext uri="{FF2B5EF4-FFF2-40B4-BE49-F238E27FC236}">
                <a16:creationId xmlns:a16="http://schemas.microsoft.com/office/drawing/2014/main" id="{59734643-CD54-4C34-8942-AA50E5DA65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81014" y="2595027"/>
            <a:ext cx="1222956" cy="815304"/>
          </a:xfrm>
          <a:prstGeom prst="rect">
            <a:avLst/>
          </a:prstGeom>
        </p:spPr>
      </p:pic>
      <p:pic>
        <p:nvPicPr>
          <p:cNvPr id="65" name="図 64">
            <a:extLst>
              <a:ext uri="{FF2B5EF4-FFF2-40B4-BE49-F238E27FC236}">
                <a16:creationId xmlns:a16="http://schemas.microsoft.com/office/drawing/2014/main" id="{98CC843D-0596-451F-97CF-3C14F029E0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8810" y="2595027"/>
            <a:ext cx="1222956" cy="815304"/>
          </a:xfrm>
          <a:prstGeom prst="rect">
            <a:avLst/>
          </a:prstGeom>
        </p:spPr>
      </p:pic>
      <p:pic>
        <p:nvPicPr>
          <p:cNvPr id="66" name="図 65">
            <a:extLst>
              <a:ext uri="{FF2B5EF4-FFF2-40B4-BE49-F238E27FC236}">
                <a16:creationId xmlns:a16="http://schemas.microsoft.com/office/drawing/2014/main" id="{D24D76E5-9EA6-4FE5-8F0D-13104FD739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34877" y="2591686"/>
            <a:ext cx="1226411" cy="815304"/>
          </a:xfrm>
          <a:prstGeom prst="rect">
            <a:avLst/>
          </a:prstGeom>
        </p:spPr>
      </p:pic>
      <p:pic>
        <p:nvPicPr>
          <p:cNvPr id="67" name="図 66">
            <a:extLst>
              <a:ext uri="{FF2B5EF4-FFF2-40B4-BE49-F238E27FC236}">
                <a16:creationId xmlns:a16="http://schemas.microsoft.com/office/drawing/2014/main" id="{F24317E6-8AD6-4D7E-BD34-65E7DD126F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29657" y="2598020"/>
            <a:ext cx="1206932" cy="805754"/>
          </a:xfrm>
          <a:prstGeom prst="rect">
            <a:avLst/>
          </a:prstGeom>
        </p:spPr>
      </p:pic>
      <p:sp>
        <p:nvSpPr>
          <p:cNvPr id="68" name="テキスト ボックス 67">
            <a:extLst>
              <a:ext uri="{FF2B5EF4-FFF2-40B4-BE49-F238E27FC236}">
                <a16:creationId xmlns:a16="http://schemas.microsoft.com/office/drawing/2014/main" id="{20465FF1-8982-4569-BEA5-3E1F727CD407}"/>
              </a:ext>
            </a:extLst>
          </p:cNvPr>
          <p:cNvSpPr txBox="1"/>
          <p:nvPr/>
        </p:nvSpPr>
        <p:spPr>
          <a:xfrm>
            <a:off x="1718951" y="3428407"/>
            <a:ext cx="1204358"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r>
              <a:rPr lang="ja-JP" altLang="en-US" sz="800" dirty="0">
                <a:solidFill>
                  <a:schemeClr val="tx1"/>
                </a:solidFill>
                <a:latin typeface="+mn-ea"/>
                <a:ea typeface="+mn-ea"/>
              </a:rPr>
              <a:t>実演の様子</a:t>
            </a:r>
          </a:p>
        </p:txBody>
      </p:sp>
      <p:sp>
        <p:nvSpPr>
          <p:cNvPr id="69" name="テキスト ボックス 68">
            <a:extLst>
              <a:ext uri="{FF2B5EF4-FFF2-40B4-BE49-F238E27FC236}">
                <a16:creationId xmlns:a16="http://schemas.microsoft.com/office/drawing/2014/main" id="{7DB4E2BD-9C52-4854-9D5D-14BB9F7EB711}"/>
              </a:ext>
            </a:extLst>
          </p:cNvPr>
          <p:cNvSpPr txBox="1"/>
          <p:nvPr/>
        </p:nvSpPr>
        <p:spPr>
          <a:xfrm>
            <a:off x="3211136" y="3435731"/>
            <a:ext cx="1171570"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r>
              <a:rPr lang="ja-JP" altLang="en-US" sz="700" dirty="0">
                <a:solidFill>
                  <a:schemeClr val="tx1"/>
                </a:solidFill>
                <a:latin typeface="+mn-ea"/>
                <a:ea typeface="+mn-ea"/>
              </a:rPr>
              <a:t>盆踊りギネス世界記録</a:t>
            </a:r>
            <a:r>
              <a:rPr lang="en-US" altLang="ja-JP" sz="700" dirty="0">
                <a:solidFill>
                  <a:schemeClr val="tx1"/>
                </a:solidFill>
                <a:latin typeface="+mn-ea"/>
                <a:ea typeface="+mn-ea"/>
              </a:rPr>
              <a:t>®</a:t>
            </a:r>
            <a:r>
              <a:rPr lang="ja-JP" altLang="en-US" sz="700" dirty="0">
                <a:solidFill>
                  <a:schemeClr val="tx1"/>
                </a:solidFill>
                <a:latin typeface="+mn-ea"/>
                <a:ea typeface="+mn-ea"/>
              </a:rPr>
              <a:t>に挑戦</a:t>
            </a:r>
          </a:p>
        </p:txBody>
      </p:sp>
      <p:sp>
        <p:nvSpPr>
          <p:cNvPr id="70" name="テキスト ボックス 69">
            <a:extLst>
              <a:ext uri="{FF2B5EF4-FFF2-40B4-BE49-F238E27FC236}">
                <a16:creationId xmlns:a16="http://schemas.microsoft.com/office/drawing/2014/main" id="{AC80ECDA-2BAF-4A9E-9A21-C95F8388A69E}"/>
              </a:ext>
            </a:extLst>
          </p:cNvPr>
          <p:cNvSpPr txBox="1"/>
          <p:nvPr/>
        </p:nvSpPr>
        <p:spPr>
          <a:xfrm>
            <a:off x="4469946" y="3419250"/>
            <a:ext cx="1171569"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r>
              <a:rPr lang="ja-JP" altLang="en-US" sz="800" dirty="0">
                <a:solidFill>
                  <a:schemeClr val="tx1"/>
                </a:solidFill>
                <a:latin typeface="+mn-ea"/>
                <a:ea typeface="+mn-ea"/>
              </a:rPr>
              <a:t>次世代パフォーマンス</a:t>
            </a:r>
          </a:p>
        </p:txBody>
      </p:sp>
      <p:sp>
        <p:nvSpPr>
          <p:cNvPr id="71" name="テキスト ボックス 70">
            <a:extLst>
              <a:ext uri="{FF2B5EF4-FFF2-40B4-BE49-F238E27FC236}">
                <a16:creationId xmlns:a16="http://schemas.microsoft.com/office/drawing/2014/main" id="{E153EEE6-B83F-4284-A8DA-1E0084A6CACD}"/>
              </a:ext>
            </a:extLst>
          </p:cNvPr>
          <p:cNvSpPr txBox="1"/>
          <p:nvPr/>
        </p:nvSpPr>
        <p:spPr>
          <a:xfrm>
            <a:off x="5810881" y="3413070"/>
            <a:ext cx="1226411"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r>
              <a:rPr lang="en-US" altLang="ja-JP" sz="700" dirty="0">
                <a:solidFill>
                  <a:schemeClr val="tx1"/>
                </a:solidFill>
                <a:latin typeface="+mn-ea"/>
                <a:ea typeface="+mn-ea"/>
              </a:rPr>
              <a:t>EXPO JAZZ&amp;BLUES </a:t>
            </a:r>
          </a:p>
          <a:p>
            <a:pPr algn="ctr"/>
            <a:r>
              <a:rPr lang="ja-JP" altLang="en-US" sz="700" dirty="0">
                <a:solidFill>
                  <a:schemeClr val="tx1"/>
                </a:solidFill>
                <a:latin typeface="+mn-ea"/>
                <a:ea typeface="+mn-ea"/>
              </a:rPr>
              <a:t>フェスティバル</a:t>
            </a:r>
          </a:p>
        </p:txBody>
      </p:sp>
      <p:sp>
        <p:nvSpPr>
          <p:cNvPr id="72" name="テキスト ボックス 71">
            <a:extLst>
              <a:ext uri="{FF2B5EF4-FFF2-40B4-BE49-F238E27FC236}">
                <a16:creationId xmlns:a16="http://schemas.microsoft.com/office/drawing/2014/main" id="{0A6485F7-0663-4A9F-8EC0-2B1071B72CBA}"/>
              </a:ext>
            </a:extLst>
          </p:cNvPr>
          <p:cNvSpPr txBox="1"/>
          <p:nvPr/>
        </p:nvSpPr>
        <p:spPr>
          <a:xfrm>
            <a:off x="7069690" y="3426862"/>
            <a:ext cx="1222956"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r>
              <a:rPr lang="en-US" altLang="ja-JP" sz="700" dirty="0">
                <a:solidFill>
                  <a:schemeClr val="tx1"/>
                </a:solidFill>
                <a:latin typeface="+mn-ea"/>
                <a:ea typeface="+mn-ea"/>
              </a:rPr>
              <a:t>EXPO </a:t>
            </a:r>
            <a:r>
              <a:rPr lang="ja-JP" altLang="en-US" sz="700" dirty="0">
                <a:solidFill>
                  <a:schemeClr val="tx1"/>
                </a:solidFill>
                <a:latin typeface="+mn-ea"/>
                <a:ea typeface="+mn-ea"/>
              </a:rPr>
              <a:t>アテンダント</a:t>
            </a:r>
            <a:r>
              <a:rPr lang="en-US" altLang="ja-JP" sz="700" dirty="0">
                <a:solidFill>
                  <a:schemeClr val="tx1"/>
                </a:solidFill>
                <a:latin typeface="+mn-ea"/>
                <a:ea typeface="+mn-ea"/>
              </a:rPr>
              <a:t>×</a:t>
            </a:r>
            <a:r>
              <a:rPr lang="ja-JP" altLang="en-US" sz="700" dirty="0">
                <a:solidFill>
                  <a:schemeClr val="tx1"/>
                </a:solidFill>
                <a:latin typeface="+mn-ea"/>
                <a:ea typeface="+mn-ea"/>
              </a:rPr>
              <a:t>キャラクター</a:t>
            </a:r>
          </a:p>
          <a:p>
            <a:pPr algn="ctr"/>
            <a:r>
              <a:rPr lang="ja-JP" altLang="en-US" sz="700" dirty="0">
                <a:solidFill>
                  <a:schemeClr val="tx1"/>
                </a:solidFill>
                <a:latin typeface="+mn-ea"/>
                <a:ea typeface="+mn-ea"/>
              </a:rPr>
              <a:t>ワールドフェスティバル</a:t>
            </a:r>
          </a:p>
        </p:txBody>
      </p:sp>
      <p:sp>
        <p:nvSpPr>
          <p:cNvPr id="73" name="テキスト ボックス 72">
            <a:extLst>
              <a:ext uri="{FF2B5EF4-FFF2-40B4-BE49-F238E27FC236}">
                <a16:creationId xmlns:a16="http://schemas.microsoft.com/office/drawing/2014/main" id="{9A98575C-F6FB-4CC1-AA1D-8F44202D602E}"/>
              </a:ext>
            </a:extLst>
          </p:cNvPr>
          <p:cNvSpPr txBox="1"/>
          <p:nvPr/>
        </p:nvSpPr>
        <p:spPr>
          <a:xfrm>
            <a:off x="382097" y="3437321"/>
            <a:ext cx="1246901"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r>
              <a:rPr lang="ja-JP" altLang="en-US" sz="800" dirty="0">
                <a:solidFill>
                  <a:schemeClr val="tx1"/>
                </a:solidFill>
                <a:latin typeface="+mn-ea"/>
                <a:ea typeface="+mn-ea"/>
              </a:rPr>
              <a:t>オープニングイベント</a:t>
            </a:r>
          </a:p>
        </p:txBody>
      </p:sp>
      <p:sp>
        <p:nvSpPr>
          <p:cNvPr id="74" name="正方形/長方形 73">
            <a:extLst>
              <a:ext uri="{FF2B5EF4-FFF2-40B4-BE49-F238E27FC236}">
                <a16:creationId xmlns:a16="http://schemas.microsoft.com/office/drawing/2014/main" id="{50967B0C-BA07-4E6D-8529-AF362FE38235}"/>
              </a:ext>
            </a:extLst>
          </p:cNvPr>
          <p:cNvSpPr/>
          <p:nvPr/>
        </p:nvSpPr>
        <p:spPr>
          <a:xfrm>
            <a:off x="256532" y="1167794"/>
            <a:ext cx="8168696" cy="3296684"/>
          </a:xfrm>
          <a:prstGeom prst="rect">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a:spcAft>
                <a:spcPts val="300"/>
              </a:spcAft>
            </a:pPr>
            <a:r>
              <a:rPr lang="ja-JP" altLang="en-US" sz="1400" b="1" dirty="0">
                <a:solidFill>
                  <a:schemeClr val="tx1"/>
                </a:solidFill>
                <a:latin typeface="+mj-ea"/>
                <a:ea typeface="+mj-ea"/>
              </a:rPr>
              <a:t>▶大阪ウィーク～春・夏・秋～の開催</a:t>
            </a:r>
            <a:endParaRPr lang="en-US" altLang="ja-JP" sz="1400" b="1" dirty="0">
              <a:solidFill>
                <a:schemeClr val="tx1"/>
              </a:solidFill>
              <a:latin typeface="+mj-ea"/>
              <a:ea typeface="+mj-ea"/>
            </a:endParaRPr>
          </a:p>
          <a:p>
            <a:r>
              <a:rPr lang="ja-JP" altLang="en-US" sz="1400" dirty="0">
                <a:solidFill>
                  <a:schemeClr val="tx1"/>
                </a:solidFill>
                <a:latin typeface="+mn-ea"/>
                <a:ea typeface="+mn-ea"/>
              </a:rPr>
              <a:t>　・大阪の魅力を国内外に広く発信するため、</a:t>
            </a:r>
            <a:r>
              <a:rPr lang="ja-JP" altLang="en-US" sz="1400" b="1" dirty="0">
                <a:solidFill>
                  <a:schemeClr val="tx1"/>
                </a:solidFill>
                <a:latin typeface="+mn-ea"/>
                <a:ea typeface="+mn-ea"/>
              </a:rPr>
              <a:t>府内</a:t>
            </a:r>
            <a:r>
              <a:rPr lang="en-US" altLang="ja-JP" sz="1400" b="1" dirty="0">
                <a:solidFill>
                  <a:schemeClr val="tx1"/>
                </a:solidFill>
                <a:latin typeface="+mn-ea"/>
                <a:ea typeface="+mn-ea"/>
              </a:rPr>
              <a:t>43</a:t>
            </a:r>
            <a:r>
              <a:rPr lang="ja-JP" altLang="en-US" sz="1400" b="1" dirty="0">
                <a:solidFill>
                  <a:schemeClr val="tx1"/>
                </a:solidFill>
                <a:latin typeface="+mn-ea"/>
                <a:ea typeface="+mn-ea"/>
              </a:rPr>
              <a:t>市町村・大阪市</a:t>
            </a:r>
            <a:r>
              <a:rPr lang="en-US" altLang="ja-JP" sz="1400" b="1" dirty="0">
                <a:solidFill>
                  <a:schemeClr val="tx1"/>
                </a:solidFill>
                <a:latin typeface="+mn-ea"/>
                <a:ea typeface="+mn-ea"/>
              </a:rPr>
              <a:t>24</a:t>
            </a:r>
            <a:r>
              <a:rPr lang="ja-JP" altLang="en-US" sz="1400" b="1" dirty="0">
                <a:solidFill>
                  <a:schemeClr val="tx1"/>
                </a:solidFill>
                <a:latin typeface="+mn-ea"/>
                <a:ea typeface="+mn-ea"/>
              </a:rPr>
              <a:t>区</a:t>
            </a:r>
            <a:r>
              <a:rPr lang="ja-JP" altLang="en-US" sz="1400" dirty="0">
                <a:solidFill>
                  <a:schemeClr val="tx1"/>
                </a:solidFill>
                <a:latin typeface="+mn-ea"/>
                <a:ea typeface="+mn-ea"/>
              </a:rPr>
              <a:t>とともに、</a:t>
            </a:r>
            <a:r>
              <a:rPr lang="ja-JP" altLang="en-US" sz="1400" b="1" dirty="0">
                <a:solidFill>
                  <a:schemeClr val="tx1"/>
                </a:solidFill>
                <a:latin typeface="+mn-ea"/>
                <a:ea typeface="+mn-ea"/>
              </a:rPr>
              <a:t>春・夏・秋の</a:t>
            </a:r>
            <a:endParaRPr lang="en-US" altLang="ja-JP" sz="1400" b="1" dirty="0">
              <a:solidFill>
                <a:schemeClr val="tx1"/>
              </a:solidFill>
              <a:latin typeface="+mn-ea"/>
              <a:ea typeface="+mn-ea"/>
            </a:endParaRPr>
          </a:p>
          <a:p>
            <a:r>
              <a:rPr lang="ja-JP" altLang="en-US" sz="1400" b="1" dirty="0">
                <a:solidFill>
                  <a:schemeClr val="tx1"/>
                </a:solidFill>
                <a:latin typeface="+mn-ea"/>
                <a:ea typeface="+mn-ea"/>
              </a:rPr>
              <a:t>　　３期（計</a:t>
            </a:r>
            <a:r>
              <a:rPr lang="en-US" altLang="ja-JP" sz="1400" b="1" dirty="0">
                <a:solidFill>
                  <a:schemeClr val="tx1"/>
                </a:solidFill>
                <a:latin typeface="+mn-ea"/>
                <a:ea typeface="+mn-ea"/>
              </a:rPr>
              <a:t>35</a:t>
            </a:r>
            <a:r>
              <a:rPr lang="ja-JP" altLang="en-US" sz="1400" b="1" dirty="0">
                <a:solidFill>
                  <a:schemeClr val="tx1"/>
                </a:solidFill>
                <a:latin typeface="+mn-ea"/>
                <a:ea typeface="+mn-ea"/>
              </a:rPr>
              <a:t>日間）</a:t>
            </a:r>
            <a:r>
              <a:rPr lang="ja-JP" altLang="en-US" sz="1400" dirty="0">
                <a:solidFill>
                  <a:schemeClr val="tx1"/>
                </a:solidFill>
                <a:latin typeface="+mn-ea"/>
                <a:ea typeface="+mn-ea"/>
              </a:rPr>
              <a:t>にわたり、</a:t>
            </a:r>
            <a:r>
              <a:rPr lang="ja-JP" altLang="en-US" sz="1400" b="1" dirty="0">
                <a:solidFill>
                  <a:schemeClr val="tx1"/>
                </a:solidFill>
                <a:latin typeface="+mn-ea"/>
                <a:ea typeface="+mn-ea"/>
              </a:rPr>
              <a:t>「祭」をテーマ</a:t>
            </a:r>
            <a:r>
              <a:rPr lang="ja-JP" altLang="en-US" sz="1400" dirty="0">
                <a:solidFill>
                  <a:schemeClr val="tx1"/>
                </a:solidFill>
                <a:latin typeface="+mn-ea"/>
                <a:ea typeface="+mn-ea"/>
              </a:rPr>
              <a:t>に会場内で様々なイベントを開催し、</a:t>
            </a:r>
            <a:r>
              <a:rPr lang="ja-JP" altLang="en-US" sz="1400" b="1" dirty="0">
                <a:solidFill>
                  <a:schemeClr val="tx1"/>
                </a:solidFill>
                <a:latin typeface="+mn-ea"/>
                <a:ea typeface="+mn-ea"/>
              </a:rPr>
              <a:t>約</a:t>
            </a:r>
            <a:r>
              <a:rPr lang="en-US" altLang="ja-JP" sz="1400" b="1" dirty="0">
                <a:solidFill>
                  <a:schemeClr val="tx1"/>
                </a:solidFill>
                <a:latin typeface="+mn-ea"/>
                <a:ea typeface="+mn-ea"/>
              </a:rPr>
              <a:t>56.3</a:t>
            </a:r>
            <a:r>
              <a:rPr lang="ja-JP" altLang="en-US" sz="1400" b="1" dirty="0">
                <a:solidFill>
                  <a:schemeClr val="tx1"/>
                </a:solidFill>
                <a:latin typeface="+mn-ea"/>
                <a:ea typeface="+mn-ea"/>
              </a:rPr>
              <a:t>万人が来場</a:t>
            </a:r>
            <a:endParaRPr lang="en-US" altLang="ja-JP"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300"/>
              </a:spcAft>
              <a:buClrTx/>
              <a:buSzTx/>
              <a:buFontTx/>
              <a:buNone/>
              <a:tabLst/>
            </a:pPr>
            <a:endParaRPr lang="en-US" altLang="ja-JP" sz="1400" b="1" dirty="0">
              <a:solidFill>
                <a:schemeClr val="tx1"/>
              </a:solidFill>
              <a:latin typeface="+mj-ea"/>
              <a:ea typeface="+mj-ea"/>
            </a:endParaRPr>
          </a:p>
          <a:p>
            <a:pPr marL="0" marR="0" indent="0" algn="l" defTabSz="914400" rtl="0" fontAlgn="auto" latinLnBrk="0" hangingPunct="0">
              <a:lnSpc>
                <a:spcPct val="100000"/>
              </a:lnSpc>
              <a:spcBef>
                <a:spcPts val="0"/>
              </a:spcBef>
              <a:spcAft>
                <a:spcPts val="0"/>
              </a:spcAft>
              <a:buClrTx/>
              <a:buSzTx/>
              <a:buFontTx/>
              <a:buNone/>
              <a:tabLst/>
            </a:pPr>
            <a:endParaRPr kumimoji="0" lang="ja-JP" altLang="en-US" sz="1200" i="0" u="none" strike="noStrike" cap="none" spc="0" normalizeH="0" baseline="0" dirty="0">
              <a:ln>
                <a:noFill/>
              </a:ln>
              <a:solidFill>
                <a:srgbClr val="000000"/>
              </a:solidFill>
              <a:effectLst/>
              <a:uFillTx/>
              <a:latin typeface="+mn-ea"/>
              <a:ea typeface="+mn-ea"/>
              <a:cs typeface="Calibri"/>
              <a:sym typeface="Calibri"/>
            </a:endParaRPr>
          </a:p>
        </p:txBody>
      </p:sp>
      <p:sp>
        <p:nvSpPr>
          <p:cNvPr id="76" name="テキスト ボックス 75">
            <a:extLst>
              <a:ext uri="{FF2B5EF4-FFF2-40B4-BE49-F238E27FC236}">
                <a16:creationId xmlns:a16="http://schemas.microsoft.com/office/drawing/2014/main" id="{18B3EE20-2655-4AC9-AF20-41246A7E5F9A}"/>
              </a:ext>
            </a:extLst>
          </p:cNvPr>
          <p:cNvSpPr txBox="1"/>
          <p:nvPr/>
        </p:nvSpPr>
        <p:spPr>
          <a:xfrm>
            <a:off x="108603" y="4488966"/>
            <a:ext cx="317330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（４）障がい者や高齢者などの催事参加</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sp>
        <p:nvSpPr>
          <p:cNvPr id="77" name="正方形/長方形 76">
            <a:extLst>
              <a:ext uri="{FF2B5EF4-FFF2-40B4-BE49-F238E27FC236}">
                <a16:creationId xmlns:a16="http://schemas.microsoft.com/office/drawing/2014/main" id="{7DB95A22-CAAF-47D7-B315-D80C6512CDA9}"/>
              </a:ext>
            </a:extLst>
          </p:cNvPr>
          <p:cNvSpPr/>
          <p:nvPr/>
        </p:nvSpPr>
        <p:spPr>
          <a:xfrm>
            <a:off x="8581094" y="1182091"/>
            <a:ext cx="3323888" cy="3282387"/>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大阪の魅力を国内外に発信するため、大阪</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の個性を活かした世界水準のエンタメ、食、</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文化芸術、スポーツなど、</a:t>
            </a:r>
            <a:r>
              <a:rPr lang="ja-JP" altLang="en-US" sz="1400" b="1" dirty="0">
                <a:solidFill>
                  <a:schemeClr val="tx1"/>
                </a:solidFill>
                <a:latin typeface="+mj-ea"/>
                <a:ea typeface="+mj-ea"/>
              </a:rPr>
              <a:t>多彩なコンテンツ</a:t>
            </a:r>
            <a:endParaRPr lang="en-US" altLang="ja-JP" sz="1400" b="1" dirty="0">
              <a:solidFill>
                <a:schemeClr val="tx1"/>
              </a:solidFill>
              <a:latin typeface="+mj-ea"/>
              <a:ea typeface="+mj-ea"/>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b="1" dirty="0">
                <a:solidFill>
                  <a:schemeClr val="tx1"/>
                </a:solidFill>
                <a:latin typeface="+mj-ea"/>
                <a:ea typeface="+mj-ea"/>
              </a:rPr>
              <a:t>　を</a:t>
            </a:r>
            <a:r>
              <a:rPr lang="en-US" altLang="ja-JP" sz="1400" b="1" dirty="0">
                <a:solidFill>
                  <a:schemeClr val="tx1"/>
                </a:solidFill>
                <a:latin typeface="+mj-ea"/>
                <a:ea typeface="+mj-ea"/>
              </a:rPr>
              <a:t>2026</a:t>
            </a:r>
            <a:r>
              <a:rPr lang="ja-JP" altLang="en-US" sz="1400" b="1" dirty="0">
                <a:solidFill>
                  <a:schemeClr val="tx1"/>
                </a:solidFill>
                <a:latin typeface="+mj-ea"/>
                <a:ea typeface="+mj-ea"/>
              </a:rPr>
              <a:t>年春以降も適時実施予定</a:t>
            </a:r>
          </a:p>
          <a:p>
            <a:pPr marL="0" marR="0" indent="0" algn="l" defTabSz="914400" rtl="0" fontAlgn="auto" latinLnBrk="0" hangingPunct="0">
              <a:lnSpc>
                <a:spcPct val="100000"/>
              </a:lnSpc>
              <a:spcBef>
                <a:spcPts val="0"/>
              </a:spcBef>
              <a:spcAft>
                <a:spcPts val="0"/>
              </a:spcAft>
              <a:buClrTx/>
              <a:buSzTx/>
              <a:buFontTx/>
              <a:buNone/>
              <a:tabLst/>
            </a:pPr>
            <a:endParaRPr lang="ja-JP" altLang="en-US" sz="1400" dirty="0">
              <a:solidFill>
                <a:schemeClr val="tx1"/>
              </a:solidFill>
              <a:latin typeface="+mj-ea"/>
              <a:ea typeface="+mj-ea"/>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自らが企画・運営した万博イベントの経験を</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もとに、府立高校生が企業や大学と連携</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j-ea"/>
                <a:ea typeface="+mj-ea"/>
              </a:rPr>
              <a:t>　して、</a:t>
            </a:r>
            <a:r>
              <a:rPr lang="ja-JP" altLang="en-US" sz="1400" b="1" dirty="0">
                <a:solidFill>
                  <a:schemeClr val="tx1"/>
                </a:solidFill>
                <a:latin typeface="+mj-ea"/>
                <a:ea typeface="+mj-ea"/>
              </a:rPr>
              <a:t>理想の未来に近づくための商品や</a:t>
            </a:r>
          </a:p>
          <a:p>
            <a:pPr marL="0" marR="0" indent="0" algn="l" defTabSz="914400" rtl="0" fontAlgn="auto" latinLnBrk="0" hangingPunct="0">
              <a:lnSpc>
                <a:spcPct val="100000"/>
              </a:lnSpc>
              <a:spcBef>
                <a:spcPts val="0"/>
              </a:spcBef>
              <a:spcAft>
                <a:spcPts val="0"/>
              </a:spcAft>
              <a:buClrTx/>
              <a:buSzTx/>
              <a:buFontTx/>
              <a:buNone/>
              <a:tabLst/>
            </a:pPr>
            <a:r>
              <a:rPr lang="ja-JP" altLang="en-US" sz="1400" b="1" dirty="0">
                <a:solidFill>
                  <a:schemeClr val="tx1"/>
                </a:solidFill>
                <a:latin typeface="+mj-ea"/>
                <a:ea typeface="+mj-ea"/>
              </a:rPr>
              <a:t>　サービスを開発等する取組を支援する事業</a:t>
            </a:r>
          </a:p>
          <a:p>
            <a:pPr marL="0" marR="0" indent="0" algn="l" defTabSz="914400" rtl="0" fontAlgn="auto" latinLnBrk="0" hangingPunct="0">
              <a:lnSpc>
                <a:spcPct val="100000"/>
              </a:lnSpc>
              <a:spcBef>
                <a:spcPts val="0"/>
              </a:spcBef>
              <a:spcAft>
                <a:spcPts val="0"/>
              </a:spcAft>
              <a:buClrTx/>
              <a:buSzTx/>
              <a:buFontTx/>
              <a:buNone/>
              <a:tabLst/>
            </a:pPr>
            <a:r>
              <a:rPr lang="ja-JP" altLang="en-US" sz="1400" b="1" dirty="0">
                <a:solidFill>
                  <a:schemeClr val="tx1"/>
                </a:solidFill>
                <a:latin typeface="+mj-ea"/>
                <a:ea typeface="+mj-ea"/>
              </a:rPr>
              <a:t>　を</a:t>
            </a:r>
            <a:r>
              <a:rPr lang="en-US" altLang="ja-JP" sz="1400" b="1" dirty="0">
                <a:solidFill>
                  <a:schemeClr val="tx1"/>
                </a:solidFill>
                <a:latin typeface="+mj-ea"/>
                <a:ea typeface="+mj-ea"/>
              </a:rPr>
              <a:t>2026</a:t>
            </a:r>
            <a:r>
              <a:rPr lang="ja-JP" altLang="en-US" sz="1400" b="1" dirty="0">
                <a:solidFill>
                  <a:schemeClr val="tx1"/>
                </a:solidFill>
                <a:latin typeface="+mj-ea"/>
                <a:ea typeface="+mj-ea"/>
              </a:rPr>
              <a:t>年</a:t>
            </a:r>
            <a:r>
              <a:rPr lang="en-US" altLang="ja-JP" sz="1400" b="1" dirty="0">
                <a:solidFill>
                  <a:schemeClr val="tx1"/>
                </a:solidFill>
                <a:latin typeface="+mj-ea"/>
                <a:ea typeface="+mj-ea"/>
              </a:rPr>
              <a:t>4</a:t>
            </a:r>
            <a:r>
              <a:rPr lang="ja-JP" altLang="en-US" sz="1400" b="1" dirty="0">
                <a:solidFill>
                  <a:schemeClr val="tx1"/>
                </a:solidFill>
                <a:latin typeface="+mj-ea"/>
                <a:ea typeface="+mj-ea"/>
              </a:rPr>
              <a:t>月から実施予定</a:t>
            </a:r>
          </a:p>
        </p:txBody>
      </p:sp>
      <p:pic>
        <p:nvPicPr>
          <p:cNvPr id="33" name="図 32">
            <a:extLst>
              <a:ext uri="{FF2B5EF4-FFF2-40B4-BE49-F238E27FC236}">
                <a16:creationId xmlns:a16="http://schemas.microsoft.com/office/drawing/2014/main" id="{08957E11-D23D-40EC-B071-CEACB37DAF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9641" y="5149998"/>
            <a:ext cx="1203898" cy="802399"/>
          </a:xfrm>
          <a:prstGeom prst="rect">
            <a:avLst/>
          </a:prstGeom>
        </p:spPr>
      </p:pic>
      <p:pic>
        <p:nvPicPr>
          <p:cNvPr id="35" name="図 34">
            <a:extLst>
              <a:ext uri="{FF2B5EF4-FFF2-40B4-BE49-F238E27FC236}">
                <a16:creationId xmlns:a16="http://schemas.microsoft.com/office/drawing/2014/main" id="{F6425175-C1D2-4E72-97C2-CB2046B3910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74927" y="5149998"/>
            <a:ext cx="980437" cy="800053"/>
          </a:xfrm>
          <a:prstGeom prst="rect">
            <a:avLst/>
          </a:prstGeom>
        </p:spPr>
      </p:pic>
      <p:sp>
        <p:nvSpPr>
          <p:cNvPr id="36" name="テキスト ボックス 35">
            <a:extLst>
              <a:ext uri="{FF2B5EF4-FFF2-40B4-BE49-F238E27FC236}">
                <a16:creationId xmlns:a16="http://schemas.microsoft.com/office/drawing/2014/main" id="{18C978E7-1A83-43AB-A9CD-1F3E0849AB49}"/>
              </a:ext>
            </a:extLst>
          </p:cNvPr>
          <p:cNvSpPr txBox="1"/>
          <p:nvPr/>
        </p:nvSpPr>
        <p:spPr>
          <a:xfrm>
            <a:off x="7333560" y="5974539"/>
            <a:ext cx="1091668" cy="123111"/>
          </a:xfrm>
          <a:prstGeom prst="rect">
            <a:avLst/>
          </a:prstGeom>
          <a:solidFill>
            <a:srgbClr val="FFFFFF">
              <a:alpha val="75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r>
              <a:rPr lang="ja-JP" altLang="en-US" sz="800" dirty="0">
                <a:solidFill>
                  <a:schemeClr val="tx1"/>
                </a:solidFill>
                <a:latin typeface="+mn-ea"/>
                <a:ea typeface="+mn-ea"/>
              </a:rPr>
              <a:t>共創ダンスの披露</a:t>
            </a:r>
          </a:p>
        </p:txBody>
      </p:sp>
      <p:sp>
        <p:nvSpPr>
          <p:cNvPr id="38" name="テキスト ボックス 37">
            <a:extLst>
              <a:ext uri="{FF2B5EF4-FFF2-40B4-BE49-F238E27FC236}">
                <a16:creationId xmlns:a16="http://schemas.microsoft.com/office/drawing/2014/main" id="{A4B15F43-4D9E-4902-815B-E6A53F685496}"/>
              </a:ext>
            </a:extLst>
          </p:cNvPr>
          <p:cNvSpPr txBox="1"/>
          <p:nvPr/>
        </p:nvSpPr>
        <p:spPr>
          <a:xfrm>
            <a:off x="6224084" y="5993041"/>
            <a:ext cx="1003306" cy="123111"/>
          </a:xfrm>
          <a:prstGeom prst="rect">
            <a:avLst/>
          </a:prstGeom>
          <a:solidFill>
            <a:srgbClr val="FFFFFF">
              <a:alpha val="75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r>
              <a:rPr lang="ja-JP" altLang="en-US" sz="800" dirty="0">
                <a:solidFill>
                  <a:schemeClr val="tx1"/>
                </a:solidFill>
                <a:latin typeface="+mn-ea"/>
                <a:ea typeface="+mn-ea"/>
              </a:rPr>
              <a:t>現代アート展覧会</a:t>
            </a:r>
          </a:p>
        </p:txBody>
      </p:sp>
      <p:sp>
        <p:nvSpPr>
          <p:cNvPr id="32" name="正方形/長方形 31">
            <a:extLst>
              <a:ext uri="{FF2B5EF4-FFF2-40B4-BE49-F238E27FC236}">
                <a16:creationId xmlns:a16="http://schemas.microsoft.com/office/drawing/2014/main" id="{8DB5FC06-8194-4C05-8F88-B6385DA80294}"/>
              </a:ext>
            </a:extLst>
          </p:cNvPr>
          <p:cNvSpPr/>
          <p:nvPr/>
        </p:nvSpPr>
        <p:spPr>
          <a:xfrm>
            <a:off x="8549835" y="4796740"/>
            <a:ext cx="3367196" cy="1863941"/>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r>
              <a:rPr lang="ja-JP" altLang="en-US" sz="1400" dirty="0">
                <a:solidFill>
                  <a:schemeClr val="tx1"/>
                </a:solidFill>
                <a:latin typeface="+mj-ea"/>
                <a:ea typeface="+mj-ea"/>
              </a:rPr>
              <a:t>・障がい者の社会参加、ＱＯＬ向上をより　</a:t>
            </a:r>
          </a:p>
          <a:p>
            <a:r>
              <a:rPr lang="ja-JP" altLang="en-US" sz="1400" dirty="0">
                <a:solidFill>
                  <a:schemeClr val="tx1"/>
                </a:solidFill>
                <a:latin typeface="+mj-ea"/>
                <a:ea typeface="+mj-ea"/>
              </a:rPr>
              <a:t>　一層図るため、万博で紹介された最先端</a:t>
            </a:r>
          </a:p>
          <a:p>
            <a:r>
              <a:rPr lang="ja-JP" altLang="en-US" sz="1400" dirty="0">
                <a:solidFill>
                  <a:schemeClr val="tx1"/>
                </a:solidFill>
                <a:latin typeface="+mj-ea"/>
                <a:ea typeface="+mj-ea"/>
              </a:rPr>
              <a:t>　技術を活用し、障がい者の芸術鑑賞場面</a:t>
            </a:r>
          </a:p>
          <a:p>
            <a:r>
              <a:rPr lang="ja-JP" altLang="en-US" sz="1400" dirty="0">
                <a:solidFill>
                  <a:schemeClr val="tx1"/>
                </a:solidFill>
                <a:latin typeface="+mj-ea"/>
                <a:ea typeface="+mj-ea"/>
              </a:rPr>
              <a:t>　にスポットを当て、生成</a:t>
            </a:r>
            <a:r>
              <a:rPr lang="en-US" altLang="ja-JP" sz="1400" dirty="0">
                <a:solidFill>
                  <a:schemeClr val="tx1"/>
                </a:solidFill>
                <a:latin typeface="+mj-ea"/>
                <a:ea typeface="+mj-ea"/>
              </a:rPr>
              <a:t>AI</a:t>
            </a:r>
            <a:r>
              <a:rPr lang="ja-JP" altLang="en-US" sz="1400" dirty="0">
                <a:solidFill>
                  <a:schemeClr val="tx1"/>
                </a:solidFill>
                <a:latin typeface="+mj-ea"/>
                <a:ea typeface="+mj-ea"/>
              </a:rPr>
              <a:t>による対話型</a:t>
            </a:r>
          </a:p>
          <a:p>
            <a:r>
              <a:rPr lang="ja-JP" altLang="en-US" sz="1400" dirty="0">
                <a:solidFill>
                  <a:schemeClr val="tx1"/>
                </a:solidFill>
                <a:latin typeface="+mj-ea"/>
                <a:ea typeface="+mj-ea"/>
              </a:rPr>
              <a:t>　美術鑑賞など、</a:t>
            </a:r>
            <a:r>
              <a:rPr lang="ja-JP" altLang="en-US" sz="1400" b="1" dirty="0">
                <a:solidFill>
                  <a:schemeClr val="tx1"/>
                </a:solidFill>
                <a:latin typeface="+mj-ea"/>
                <a:ea typeface="+mj-ea"/>
              </a:rPr>
              <a:t>最先端技術を応用した</a:t>
            </a:r>
          </a:p>
          <a:p>
            <a:r>
              <a:rPr lang="ja-JP" altLang="en-US" sz="1400" b="1" dirty="0">
                <a:solidFill>
                  <a:schemeClr val="tx1"/>
                </a:solidFill>
                <a:latin typeface="+mj-ea"/>
                <a:ea typeface="+mj-ea"/>
              </a:rPr>
              <a:t>　芸術鑑賞手法「ボーダレスアート鑑賞モデ</a:t>
            </a:r>
            <a:endParaRPr lang="en-US" altLang="ja-JP" sz="1400" b="1" dirty="0">
              <a:solidFill>
                <a:schemeClr val="tx1"/>
              </a:solidFill>
              <a:latin typeface="+mj-ea"/>
              <a:ea typeface="+mj-ea"/>
            </a:endParaRPr>
          </a:p>
          <a:p>
            <a:r>
              <a:rPr lang="ja-JP" altLang="en-US" sz="1400" b="1" dirty="0">
                <a:solidFill>
                  <a:schemeClr val="tx1"/>
                </a:solidFill>
                <a:latin typeface="+mj-ea"/>
                <a:ea typeface="+mj-ea"/>
              </a:rPr>
              <a:t>　ル」の創出を</a:t>
            </a:r>
            <a:r>
              <a:rPr lang="en-US" altLang="ja-JP" sz="1400" b="1" dirty="0">
                <a:solidFill>
                  <a:schemeClr val="tx1"/>
                </a:solidFill>
                <a:latin typeface="+mj-ea"/>
                <a:ea typeface="+mj-ea"/>
              </a:rPr>
              <a:t>2026</a:t>
            </a:r>
            <a:r>
              <a:rPr lang="ja-JP" altLang="en-US" sz="1400" b="1" dirty="0">
                <a:solidFill>
                  <a:schemeClr val="tx1"/>
                </a:solidFill>
                <a:latin typeface="+mj-ea"/>
                <a:ea typeface="+mj-ea"/>
              </a:rPr>
              <a:t>年</a:t>
            </a:r>
            <a:r>
              <a:rPr lang="en-US" altLang="ja-JP" sz="1400" b="1" dirty="0">
                <a:solidFill>
                  <a:schemeClr val="tx1"/>
                </a:solidFill>
                <a:latin typeface="+mj-ea"/>
                <a:ea typeface="+mj-ea"/>
              </a:rPr>
              <a:t>4</a:t>
            </a:r>
            <a:r>
              <a:rPr lang="ja-JP" altLang="en-US" sz="1400" b="1" dirty="0">
                <a:solidFill>
                  <a:schemeClr val="tx1"/>
                </a:solidFill>
                <a:latin typeface="+mj-ea"/>
                <a:ea typeface="+mj-ea"/>
              </a:rPr>
              <a:t>月から実施予定</a:t>
            </a:r>
          </a:p>
        </p:txBody>
      </p:sp>
      <p:sp>
        <p:nvSpPr>
          <p:cNvPr id="24" name="矢印: 五方向 23">
            <a:extLst>
              <a:ext uri="{FF2B5EF4-FFF2-40B4-BE49-F238E27FC236}">
                <a16:creationId xmlns:a16="http://schemas.microsoft.com/office/drawing/2014/main" id="{F14682EA-A64D-4529-9376-3BB4AB408C88}"/>
              </a:ext>
            </a:extLst>
          </p:cNvPr>
          <p:cNvSpPr/>
          <p:nvPr/>
        </p:nvSpPr>
        <p:spPr>
          <a:xfrm>
            <a:off x="8570828" y="309029"/>
            <a:ext cx="3382981" cy="338552"/>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今後</a:t>
            </a:r>
            <a:r>
              <a:rPr kumimoji="0" lang="ja-JP" altLang="en-US" sz="1600" b="1" i="0" u="none" strike="noStrike" cap="none" spc="0" normalizeH="0" baseline="0" dirty="0">
                <a:ln>
                  <a:noFill/>
                </a:ln>
                <a:solidFill>
                  <a:schemeClr val="bg1"/>
                </a:solidFill>
                <a:effectLst/>
                <a:uFillTx/>
                <a:latin typeface="+mj-ea"/>
                <a:ea typeface="+mj-ea"/>
                <a:cs typeface="Calibri"/>
                <a:sym typeface="Calibri"/>
              </a:rPr>
              <a:t>の予定（検討中のものも含む）</a:t>
            </a:r>
          </a:p>
        </p:txBody>
      </p:sp>
      <p:sp>
        <p:nvSpPr>
          <p:cNvPr id="4" name="テキスト ボックス 3">
            <a:extLst>
              <a:ext uri="{FF2B5EF4-FFF2-40B4-BE49-F238E27FC236}">
                <a16:creationId xmlns:a16="http://schemas.microsoft.com/office/drawing/2014/main" id="{8629C08D-81E8-9A03-413B-449DF3B6FC9F}"/>
              </a:ext>
            </a:extLst>
          </p:cNvPr>
          <p:cNvSpPr txBox="1"/>
          <p:nvPr/>
        </p:nvSpPr>
        <p:spPr>
          <a:xfrm>
            <a:off x="11868349" y="6576256"/>
            <a:ext cx="45470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en-US" altLang="ja-JP" sz="1400" b="1" i="0" u="none" strike="noStrike" cap="none" spc="0" normalizeH="0" baseline="0" dirty="0">
                <a:ln>
                  <a:noFill/>
                </a:ln>
                <a:solidFill>
                  <a:srgbClr val="000000"/>
                </a:solidFill>
                <a:effectLst/>
                <a:uFillTx/>
                <a:latin typeface="+mn-ea"/>
                <a:ea typeface="+mn-ea"/>
                <a:cs typeface="Calibri"/>
                <a:sym typeface="Calibri"/>
              </a:rPr>
              <a:t>18</a:t>
            </a:r>
            <a:endParaRPr kumimoji="0" lang="ja-JP" altLang="en-US" sz="14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144396303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7181026-18F0-164B-3F1E-FAF0994D0789}"/>
            </a:ext>
          </a:extLst>
        </p:cNvPr>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761D99DD-697B-5C42-059D-9C22725B4C0C}"/>
              </a:ext>
            </a:extLst>
          </p:cNvPr>
          <p:cNvSpPr/>
          <p:nvPr/>
        </p:nvSpPr>
        <p:spPr>
          <a:xfrm>
            <a:off x="251404" y="1714733"/>
            <a:ext cx="7165159" cy="259200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8" name="正方形/長方形 7">
            <a:extLst>
              <a:ext uri="{FF2B5EF4-FFF2-40B4-BE49-F238E27FC236}">
                <a16:creationId xmlns:a16="http://schemas.microsoft.com/office/drawing/2014/main" id="{9E8A3EF0-52DF-D5CA-D13B-60220024215C}"/>
              </a:ext>
            </a:extLst>
          </p:cNvPr>
          <p:cNvSpPr/>
          <p:nvPr/>
        </p:nvSpPr>
        <p:spPr>
          <a:xfrm>
            <a:off x="586945" y="804574"/>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76B84D36-5D34-4EDD-EE13-A6D891E4C389}"/>
              </a:ext>
            </a:extLst>
          </p:cNvPr>
          <p:cNvSpPr txBox="1"/>
          <p:nvPr/>
        </p:nvSpPr>
        <p:spPr>
          <a:xfrm>
            <a:off x="108603" y="1379052"/>
            <a:ext cx="318452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（１）大阪版万博アクションプランの実現</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27" name="正方形/長方形 26">
            <a:extLst>
              <a:ext uri="{FF2B5EF4-FFF2-40B4-BE49-F238E27FC236}">
                <a16:creationId xmlns:a16="http://schemas.microsoft.com/office/drawing/2014/main" id="{8FA09FA5-899E-F4F8-8889-6BF91B123B49}"/>
              </a:ext>
            </a:extLst>
          </p:cNvPr>
          <p:cNvSpPr/>
          <p:nvPr/>
        </p:nvSpPr>
        <p:spPr>
          <a:xfrm>
            <a:off x="7481233" y="1714733"/>
            <a:ext cx="4392131" cy="2592000"/>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8" name="テキスト ボックス 27">
            <a:extLst>
              <a:ext uri="{FF2B5EF4-FFF2-40B4-BE49-F238E27FC236}">
                <a16:creationId xmlns:a16="http://schemas.microsoft.com/office/drawing/2014/main" id="{DB4CBC42-03FE-6C0B-96EE-3853B3255287}"/>
              </a:ext>
            </a:extLst>
          </p:cNvPr>
          <p:cNvSpPr txBox="1"/>
          <p:nvPr/>
        </p:nvSpPr>
        <p:spPr>
          <a:xfrm>
            <a:off x="154301" y="4479283"/>
            <a:ext cx="260744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（２） </a:t>
            </a:r>
            <a:r>
              <a:rPr kumimoji="1" lang="ja-JP" altLang="en-US" sz="1400" b="1" kern="1200" dirty="0">
                <a:solidFill>
                  <a:schemeClr val="tx1"/>
                </a:solidFill>
                <a:latin typeface="+mn-ea"/>
                <a:ea typeface="+mn-ea"/>
              </a:rPr>
              <a:t>円滑な万博開催の下支え</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sp>
        <p:nvSpPr>
          <p:cNvPr id="30" name="正方形/長方形 29">
            <a:extLst>
              <a:ext uri="{FF2B5EF4-FFF2-40B4-BE49-F238E27FC236}">
                <a16:creationId xmlns:a16="http://schemas.microsoft.com/office/drawing/2014/main" id="{3D6615CF-0198-9815-472A-2B761DFA1D21}"/>
              </a:ext>
            </a:extLst>
          </p:cNvPr>
          <p:cNvSpPr/>
          <p:nvPr/>
        </p:nvSpPr>
        <p:spPr>
          <a:xfrm>
            <a:off x="251404" y="4847972"/>
            <a:ext cx="7165159" cy="151200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endParaRPr lang="en-US" altLang="ja-JP" sz="1200" b="0" i="0" u="none" strike="noStrike" baseline="0" dirty="0">
              <a:latin typeface="+mn-ea"/>
              <a:ea typeface="+mn-ea"/>
            </a:endParaRPr>
          </a:p>
          <a:p>
            <a:endParaRPr lang="en-US" altLang="ja-JP" sz="1200" b="0" i="0" u="none" strike="noStrike" baseline="0" dirty="0">
              <a:latin typeface="+mn-ea"/>
              <a:ea typeface="+mn-ea"/>
            </a:endParaRPr>
          </a:p>
        </p:txBody>
      </p:sp>
      <p:grpSp>
        <p:nvGrpSpPr>
          <p:cNvPr id="4" name="グループ化 3">
            <a:extLst>
              <a:ext uri="{FF2B5EF4-FFF2-40B4-BE49-F238E27FC236}">
                <a16:creationId xmlns:a16="http://schemas.microsoft.com/office/drawing/2014/main" id="{5AE39E66-28B3-C64D-1A3B-638DDDC37BC7}"/>
              </a:ext>
            </a:extLst>
          </p:cNvPr>
          <p:cNvGrpSpPr/>
          <p:nvPr/>
        </p:nvGrpSpPr>
        <p:grpSpPr>
          <a:xfrm>
            <a:off x="154301" y="149021"/>
            <a:ext cx="12028602" cy="1207283"/>
            <a:chOff x="154301" y="149021"/>
            <a:chExt cx="12028602" cy="1124174"/>
          </a:xfrm>
        </p:grpSpPr>
        <p:sp>
          <p:nvSpPr>
            <p:cNvPr id="11" name="矢印: 五方向 10">
              <a:extLst>
                <a:ext uri="{FF2B5EF4-FFF2-40B4-BE49-F238E27FC236}">
                  <a16:creationId xmlns:a16="http://schemas.microsoft.com/office/drawing/2014/main" id="{3E73EDF8-72E8-4FD7-6212-988205E8C94A}"/>
                </a:ext>
              </a:extLst>
            </p:cNvPr>
            <p:cNvSpPr/>
            <p:nvPr/>
          </p:nvSpPr>
          <p:spPr>
            <a:xfrm>
              <a:off x="243360" y="957950"/>
              <a:ext cx="7305105" cy="315245"/>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24" name="矢印: 五方向 23">
              <a:extLst>
                <a:ext uri="{FF2B5EF4-FFF2-40B4-BE49-F238E27FC236}">
                  <a16:creationId xmlns:a16="http://schemas.microsoft.com/office/drawing/2014/main" id="{4A5D79D2-A0D1-4085-A8F3-07A1398461BD}"/>
                </a:ext>
              </a:extLst>
            </p:cNvPr>
            <p:cNvSpPr/>
            <p:nvPr/>
          </p:nvSpPr>
          <p:spPr>
            <a:xfrm>
              <a:off x="7548464" y="945912"/>
              <a:ext cx="4250911" cy="315246"/>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chemeClr val="bg1"/>
                  </a:solidFill>
                  <a:effectLst/>
                  <a:uFillTx/>
                  <a:latin typeface="+mj-ea"/>
                  <a:ea typeface="+mj-ea"/>
                  <a:cs typeface="Calibri"/>
                  <a:sym typeface="Calibri"/>
                </a:rPr>
                <a:t>今後の</a:t>
              </a:r>
              <a:r>
                <a:rPr lang="ja-JP" altLang="en-US" sz="1600" b="1" dirty="0">
                  <a:solidFill>
                    <a:schemeClr val="bg1"/>
                  </a:solidFill>
                  <a:latin typeface="+mj-ea"/>
                  <a:ea typeface="+mj-ea"/>
                </a:rPr>
                <a:t>予定（検討中のものも含む）</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25" name="テキスト ボックス 24">
              <a:extLst>
                <a:ext uri="{FF2B5EF4-FFF2-40B4-BE49-F238E27FC236}">
                  <a16:creationId xmlns:a16="http://schemas.microsoft.com/office/drawing/2014/main" id="{54100E66-23FE-91A3-01C5-8A73487494DB}"/>
                </a:ext>
              </a:extLst>
            </p:cNvPr>
            <p:cNvSpPr txBox="1"/>
            <p:nvPr/>
          </p:nvSpPr>
          <p:spPr>
            <a:xfrm>
              <a:off x="154301" y="149021"/>
              <a:ext cx="12028602" cy="707886"/>
            </a:xfrm>
            <a:prstGeom prst="rect">
              <a:avLst/>
            </a:prstGeom>
            <a:solidFill>
              <a:schemeClr val="accent5">
                <a:lumMod val="50000"/>
              </a:schemeClr>
            </a:solidFill>
          </p:spPr>
          <p:txBody>
            <a:bodyPr wrap="square" rtlCol="0">
              <a:spAutoFit/>
            </a:bodyPr>
            <a:lstStyle/>
            <a:p>
              <a:r>
                <a:rPr kumimoji="1" lang="ja-JP" altLang="en-US" sz="2800" b="1" dirty="0">
                  <a:solidFill>
                    <a:schemeClr val="bg1"/>
                  </a:solidFill>
                  <a:latin typeface="Meiryo UI" panose="020B0604030504040204" pitchFamily="50" charset="-128"/>
                  <a:ea typeface="Meiryo UI" panose="020B0604030504040204" pitchFamily="50" charset="-128"/>
                </a:rPr>
                <a:t>財政総務部会</a:t>
              </a:r>
              <a:endParaRPr kumimoji="1" lang="en-US" altLang="ja-JP" b="1" dirty="0">
                <a:solidFill>
                  <a:schemeClr val="bg1"/>
                </a:solidFill>
                <a:latin typeface="Meiryo UI" panose="020B0604030504040204" pitchFamily="50" charset="-128"/>
                <a:ea typeface="Meiryo UI" panose="020B0604030504040204" pitchFamily="50" charset="-128"/>
              </a:endParaRPr>
            </a:p>
            <a:p>
              <a:endParaRPr kumimoji="1" lang="ja-JP" altLang="en-US" sz="1200" b="1" dirty="0">
                <a:solidFill>
                  <a:srgbClr val="FFFF00"/>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451F7C07-3DF2-2734-296D-06CC4F609B82}"/>
                </a:ext>
              </a:extLst>
            </p:cNvPr>
            <p:cNvSpPr txBox="1"/>
            <p:nvPr/>
          </p:nvSpPr>
          <p:spPr>
            <a:xfrm>
              <a:off x="3182267" y="246793"/>
              <a:ext cx="8105256" cy="523220"/>
            </a:xfrm>
            <a:prstGeom prst="rect">
              <a:avLst/>
            </a:prstGeom>
            <a:noFill/>
          </p:spPr>
          <p:txBody>
            <a:bodyPr wrap="square" rtlCol="0">
              <a:spAutoFit/>
            </a:bodyPr>
            <a:lstStyle/>
            <a:p>
              <a:r>
                <a:rPr kumimoji="1" lang="ja-JP" altLang="en-US" sz="1400" dirty="0">
                  <a:solidFill>
                    <a:schemeClr val="bg1"/>
                  </a:solidFill>
                  <a:latin typeface="Meiryo UI" panose="020B0604030504040204" pitchFamily="50" charset="-128"/>
                  <a:ea typeface="Meiryo UI" panose="020B0604030504040204" pitchFamily="50" charset="-128"/>
                </a:rPr>
                <a:t>　部会長：大阪府政策企画部長　副部会長：大阪市政策企画室長</a:t>
              </a:r>
              <a:endParaRPr kumimoji="1" lang="en-US" altLang="ja-JP" sz="1400" dirty="0">
                <a:solidFill>
                  <a:schemeClr val="bg1"/>
                </a:solidFill>
                <a:latin typeface="Meiryo UI" panose="020B0604030504040204" pitchFamily="50" charset="-128"/>
                <a:ea typeface="Meiryo UI" panose="020B0604030504040204" pitchFamily="50" charset="-128"/>
              </a:endParaRPr>
            </a:p>
            <a:p>
              <a:r>
                <a:rPr kumimoji="1" lang="ja-JP" altLang="en-US" sz="1400" dirty="0">
                  <a:solidFill>
                    <a:schemeClr val="bg1"/>
                  </a:solidFill>
                  <a:latin typeface="Meiryo UI" panose="020B0604030504040204" pitchFamily="50" charset="-128"/>
                  <a:ea typeface="Meiryo UI" panose="020B0604030504040204" pitchFamily="50" charset="-128"/>
                </a:rPr>
                <a:t>　府：</a:t>
              </a:r>
              <a:r>
                <a:rPr kumimoji="1" lang="zh-TW" altLang="en-US" sz="1400" dirty="0">
                  <a:solidFill>
                    <a:schemeClr val="bg1"/>
                  </a:solidFill>
                  <a:latin typeface="Meiryo UI" panose="020B0604030504040204" pitchFamily="50" charset="-128"/>
                  <a:ea typeface="Meiryo UI" panose="020B0604030504040204" pitchFamily="50" charset="-128"/>
                </a:rPr>
                <a:t>政策企画部、総務部、財務部</a:t>
              </a:r>
              <a:r>
                <a:rPr kumimoji="1" lang="ja-JP" altLang="en-US" sz="1400" dirty="0">
                  <a:solidFill>
                    <a:schemeClr val="bg1"/>
                  </a:solidFill>
                  <a:latin typeface="Meiryo UI" panose="020B0604030504040204" pitchFamily="50" charset="-128"/>
                  <a:ea typeface="Meiryo UI" panose="020B0604030504040204" pitchFamily="50" charset="-128"/>
                </a:rPr>
                <a:t>／ 市：</a:t>
              </a:r>
              <a:r>
                <a:rPr kumimoji="1" lang="zh-TW" altLang="en-US" sz="1400" dirty="0">
                  <a:solidFill>
                    <a:schemeClr val="bg1"/>
                  </a:solidFill>
                  <a:latin typeface="Meiryo UI" panose="020B0604030504040204" pitchFamily="50" charset="-128"/>
                  <a:ea typeface="Meiryo UI" panose="020B0604030504040204" pitchFamily="50" charset="-128"/>
                </a:rPr>
                <a:t>総務局、政策企画室、財政局</a:t>
              </a:r>
              <a:r>
                <a:rPr kumimoji="1" lang="ja-JP" altLang="en-US" sz="1400" dirty="0">
                  <a:solidFill>
                    <a:schemeClr val="bg1"/>
                  </a:solidFill>
                  <a:latin typeface="Meiryo UI" panose="020B0604030504040204" pitchFamily="50" charset="-128"/>
                  <a:ea typeface="Meiryo UI" panose="020B0604030504040204" pitchFamily="50" charset="-128"/>
                </a:rPr>
                <a:t>／ 府市：万博推進局</a:t>
              </a:r>
              <a:endParaRPr kumimoji="1" lang="zh-TW" altLang="en-US" sz="1400" dirty="0">
                <a:solidFill>
                  <a:schemeClr val="bg1"/>
                </a:solidFill>
                <a:latin typeface="Meiryo UI" panose="020B0604030504040204" pitchFamily="50" charset="-128"/>
                <a:ea typeface="Meiryo UI" panose="020B0604030504040204" pitchFamily="50" charset="-128"/>
              </a:endParaRPr>
            </a:p>
          </p:txBody>
        </p:sp>
        <p:sp>
          <p:nvSpPr>
            <p:cNvPr id="33" name="大かっこ 32">
              <a:extLst>
                <a:ext uri="{FF2B5EF4-FFF2-40B4-BE49-F238E27FC236}">
                  <a16:creationId xmlns:a16="http://schemas.microsoft.com/office/drawing/2014/main" id="{FC54A9C2-60A9-7DBB-4394-9EF1D7E9B8C8}"/>
                </a:ext>
              </a:extLst>
            </p:cNvPr>
            <p:cNvSpPr/>
            <p:nvPr/>
          </p:nvSpPr>
          <p:spPr>
            <a:xfrm>
              <a:off x="3182267" y="228753"/>
              <a:ext cx="7747549" cy="544811"/>
            </a:xfrm>
            <a:prstGeom prst="bracketPair">
              <a:avLst>
                <a:gd name="adj" fmla="val 13574"/>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grpSp>
      <p:sp>
        <p:nvSpPr>
          <p:cNvPr id="3" name="正方形/長方形 2">
            <a:extLst>
              <a:ext uri="{FF2B5EF4-FFF2-40B4-BE49-F238E27FC236}">
                <a16:creationId xmlns:a16="http://schemas.microsoft.com/office/drawing/2014/main" id="{35E54052-844E-58B9-9F33-11C996180149}"/>
              </a:ext>
            </a:extLst>
          </p:cNvPr>
          <p:cNvSpPr/>
          <p:nvPr/>
        </p:nvSpPr>
        <p:spPr>
          <a:xfrm>
            <a:off x="318636" y="1824104"/>
            <a:ext cx="7085155" cy="2592000"/>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algn="l"/>
            <a:r>
              <a:rPr lang="ja-JP" altLang="en-US" sz="1400" b="1" i="0" u="none" strike="noStrike" baseline="0" dirty="0">
                <a:latin typeface="+mn-ea"/>
                <a:ea typeface="+mn-ea"/>
              </a:rPr>
              <a:t>▶大阪版万博アクションプランのもと、</a:t>
            </a:r>
            <a:r>
              <a:rPr lang="en-US" altLang="ja-JP" sz="1400" b="1" i="0" u="none" strike="noStrike" baseline="0" dirty="0">
                <a:latin typeface="+mn-ea"/>
                <a:ea typeface="+mn-ea"/>
              </a:rPr>
              <a:t>2030</a:t>
            </a:r>
            <a:r>
              <a:rPr lang="ja-JP" altLang="en-US" sz="1400" b="1" i="0" u="none" strike="noStrike" baseline="0" dirty="0">
                <a:latin typeface="+mn-ea"/>
                <a:ea typeface="+mn-ea"/>
              </a:rPr>
              <a:t>年</a:t>
            </a:r>
            <a:r>
              <a:rPr lang="en-US" altLang="ja-JP" sz="1400" b="1" dirty="0">
                <a:latin typeface="+mn-ea"/>
                <a:ea typeface="+mn-ea"/>
              </a:rPr>
              <a:t>(</a:t>
            </a:r>
            <a:r>
              <a:rPr lang="ja-JP" altLang="en-US" sz="1400" b="1" i="0" u="none" strike="noStrike" baseline="0" dirty="0">
                <a:latin typeface="+mn-ea"/>
                <a:ea typeface="+mn-ea"/>
              </a:rPr>
              <a:t>万博後の目指す姿</a:t>
            </a:r>
            <a:r>
              <a:rPr lang="en-US" altLang="ja-JP" sz="1400" b="1" i="0" u="none" strike="noStrike" baseline="0" dirty="0">
                <a:latin typeface="+mn-ea"/>
                <a:ea typeface="+mn-ea"/>
              </a:rPr>
              <a:t>)</a:t>
            </a:r>
            <a:r>
              <a:rPr lang="ja-JP" altLang="en-US" sz="1400" b="1" i="0" u="none" strike="noStrike" baseline="0" dirty="0">
                <a:latin typeface="+mn-ea"/>
                <a:ea typeface="+mn-ea"/>
              </a:rPr>
              <a:t>実現に向けた取組を実施</a:t>
            </a:r>
            <a:endParaRPr lang="en-US" altLang="ja-JP" sz="1400" b="1" i="0" u="none" strike="noStrike" baseline="0" dirty="0">
              <a:latin typeface="+mn-ea"/>
              <a:ea typeface="+mn-ea"/>
            </a:endParaRPr>
          </a:p>
          <a:p>
            <a:pPr marL="90488" indent="-90488" algn="l"/>
            <a:r>
              <a:rPr lang="ja-JP" altLang="en-US" sz="1400" b="0" i="0" u="none" strike="noStrike" baseline="0" dirty="0">
                <a:latin typeface="+mn-ea"/>
                <a:ea typeface="+mn-ea"/>
              </a:rPr>
              <a:t>　・大阪府・大阪市においては、万博の成功と、そのポテンシャルを活かした持続的な成長への道筋を</a:t>
            </a:r>
            <a:endParaRPr lang="en-US" altLang="ja-JP" sz="1400" b="0" i="0" u="none" strike="noStrike" baseline="0" dirty="0">
              <a:latin typeface="+mn-ea"/>
              <a:ea typeface="+mn-ea"/>
            </a:endParaRPr>
          </a:p>
          <a:p>
            <a:pPr marL="90488" indent="-90488" algn="l"/>
            <a:r>
              <a:rPr lang="ja-JP" altLang="en-US" sz="1400" dirty="0">
                <a:latin typeface="+mn-ea"/>
                <a:ea typeface="+mn-ea"/>
              </a:rPr>
              <a:t>　　</a:t>
            </a:r>
            <a:r>
              <a:rPr lang="ja-JP" altLang="en-US" sz="1400" b="0" i="0" u="none" strike="noStrike" baseline="0" dirty="0">
                <a:latin typeface="+mn-ea"/>
                <a:ea typeface="+mn-ea"/>
              </a:rPr>
              <a:t>確かなものとするため、</a:t>
            </a:r>
            <a:r>
              <a:rPr lang="en-US" altLang="ja-JP" sz="1400" b="0" i="0" u="none" strike="noStrike" baseline="0" dirty="0">
                <a:latin typeface="+mn-ea"/>
                <a:ea typeface="+mn-ea"/>
              </a:rPr>
              <a:t>2022</a:t>
            </a:r>
            <a:r>
              <a:rPr lang="ja-JP" altLang="en-US" sz="1400" b="0" i="0" u="none" strike="noStrike" baseline="0" dirty="0">
                <a:latin typeface="+mn-ea"/>
                <a:ea typeface="+mn-ea"/>
              </a:rPr>
              <a:t>年</a:t>
            </a:r>
            <a:r>
              <a:rPr lang="en-US" altLang="ja-JP" sz="1400" b="0" i="0" u="none" strike="noStrike" baseline="0" dirty="0">
                <a:latin typeface="+mn-ea"/>
                <a:ea typeface="+mn-ea"/>
              </a:rPr>
              <a:t>5</a:t>
            </a:r>
            <a:r>
              <a:rPr lang="ja-JP" altLang="en-US" sz="1400" b="0" i="0" u="none" strike="noStrike" baseline="0" dirty="0">
                <a:latin typeface="+mn-ea"/>
                <a:ea typeface="+mn-ea"/>
              </a:rPr>
              <a:t>月に「大阪・関西万博を契機とした「未来社会」の実現に向けて（大阪版アクションプラン）」を策定し、各項目の施策化を重点的に進めるとともに、博覧会協会や</a:t>
            </a:r>
            <a:endParaRPr lang="en-US" altLang="ja-JP" sz="1400" b="0" i="0" u="none" strike="noStrike" baseline="0" dirty="0">
              <a:latin typeface="+mn-ea"/>
              <a:ea typeface="+mn-ea"/>
            </a:endParaRPr>
          </a:p>
          <a:p>
            <a:pPr marL="90488" indent="-90488" algn="l"/>
            <a:r>
              <a:rPr lang="ja-JP" altLang="en-US" sz="1400" dirty="0">
                <a:latin typeface="+mn-ea"/>
                <a:ea typeface="+mn-ea"/>
              </a:rPr>
              <a:t>　　</a:t>
            </a:r>
            <a:r>
              <a:rPr lang="ja-JP" altLang="en-US" sz="1400" b="0" i="0" u="none" strike="noStrike" baseline="0" dirty="0">
                <a:latin typeface="+mn-ea"/>
                <a:ea typeface="+mn-ea"/>
              </a:rPr>
              <a:t>経済界等とも連携しながら、国との協議・調整を行ってきた</a:t>
            </a:r>
            <a:endParaRPr lang="en-US" altLang="ja-JP" sz="1200" dirty="0">
              <a:latin typeface="+mn-ea"/>
              <a:ea typeface="+mn-ea"/>
            </a:endParaRPr>
          </a:p>
          <a:p>
            <a:pPr marL="90488" indent="-90488" algn="l"/>
            <a:endParaRPr lang="en-US" altLang="ja-JP" sz="1400" b="0" i="0" u="none" strike="noStrike" baseline="0" dirty="0">
              <a:latin typeface="+mn-ea"/>
              <a:ea typeface="+mn-ea"/>
            </a:endParaRPr>
          </a:p>
          <a:p>
            <a:pPr marL="90488" indent="-90488" algn="l"/>
            <a:r>
              <a:rPr lang="ja-JP" altLang="en-US" sz="1400" dirty="0">
                <a:latin typeface="+mn-ea"/>
                <a:ea typeface="+mn-ea"/>
              </a:rPr>
              <a:t>　</a:t>
            </a:r>
            <a:r>
              <a:rPr lang="ja-JP" altLang="en-US" sz="1400" b="0" i="0" u="none" strike="noStrike" baseline="0" dirty="0">
                <a:latin typeface="+mn-ea"/>
                <a:ea typeface="+mn-ea"/>
              </a:rPr>
              <a:t>・協議の結果、国のアクションプランへの位置付けや国と地方との協議体の設置、補助事業への採</a:t>
            </a:r>
            <a:endParaRPr lang="en-US" altLang="ja-JP" sz="1400" b="0" i="0" u="none" strike="noStrike" baseline="0" dirty="0">
              <a:latin typeface="+mn-ea"/>
              <a:ea typeface="+mn-ea"/>
            </a:endParaRPr>
          </a:p>
          <a:p>
            <a:pPr marL="90488" indent="-90488" algn="l"/>
            <a:r>
              <a:rPr lang="ja-JP" altLang="en-US" sz="1400" dirty="0">
                <a:latin typeface="+mn-ea"/>
                <a:ea typeface="+mn-ea"/>
              </a:rPr>
              <a:t>　　</a:t>
            </a:r>
            <a:r>
              <a:rPr lang="ja-JP" altLang="en-US" sz="1400" b="0" i="0" u="none" strike="noStrike" baseline="0" dirty="0">
                <a:latin typeface="+mn-ea"/>
                <a:ea typeface="+mn-ea"/>
              </a:rPr>
              <a:t>択などの成果が得られた。さらに、現在の国との協議状況を踏まえた成果や事業進捗などを整理</a:t>
            </a:r>
            <a:endParaRPr lang="en-US" altLang="ja-JP" sz="1400" b="0" i="0" u="none" strike="noStrike" baseline="0" dirty="0">
              <a:latin typeface="+mn-ea"/>
              <a:ea typeface="+mn-ea"/>
            </a:endParaRPr>
          </a:p>
          <a:p>
            <a:pPr marL="90488" indent="-90488" algn="l"/>
            <a:r>
              <a:rPr lang="ja-JP" altLang="en-US" sz="1400" dirty="0">
                <a:latin typeface="+mn-ea"/>
                <a:ea typeface="+mn-ea"/>
              </a:rPr>
              <a:t>　　</a:t>
            </a:r>
            <a:r>
              <a:rPr lang="ja-JP" altLang="en-US" sz="1400" b="0" i="0" u="none" strike="noStrike" baseline="0" dirty="0">
                <a:latin typeface="+mn-ea"/>
                <a:ea typeface="+mn-ea"/>
              </a:rPr>
              <a:t>し、更なる府市の取組の具体化に向け、定期的に</a:t>
            </a:r>
            <a:r>
              <a:rPr lang="ja-JP" altLang="en-US" sz="1400" b="0" i="0" u="none" strike="noStrike" baseline="0" dirty="0">
                <a:solidFill>
                  <a:schemeClr val="tx1"/>
                </a:solidFill>
                <a:latin typeface="+mn-ea"/>
                <a:ea typeface="+mn-ea"/>
              </a:rPr>
              <a:t>改訂し、</a:t>
            </a:r>
            <a:r>
              <a:rPr lang="en-US" altLang="ja-JP" sz="1400" b="0" i="0" u="none" strike="noStrike" baseline="0" dirty="0">
                <a:solidFill>
                  <a:schemeClr val="tx1"/>
                </a:solidFill>
                <a:latin typeface="+mn-ea"/>
                <a:ea typeface="+mn-ea"/>
              </a:rPr>
              <a:t>2022</a:t>
            </a:r>
            <a:r>
              <a:rPr lang="ja-JP" altLang="en-US" sz="1400" b="0" i="0" u="none" strike="noStrike" baseline="0" dirty="0">
                <a:solidFill>
                  <a:schemeClr val="tx1"/>
                </a:solidFill>
                <a:latin typeface="+mn-ea"/>
                <a:ea typeface="+mn-ea"/>
              </a:rPr>
              <a:t>年</a:t>
            </a:r>
            <a:r>
              <a:rPr lang="en-US" altLang="ja-JP" sz="1400" b="0" i="0" u="none" strike="noStrike" baseline="0" dirty="0">
                <a:solidFill>
                  <a:schemeClr val="tx1"/>
                </a:solidFill>
                <a:latin typeface="+mn-ea"/>
                <a:ea typeface="+mn-ea"/>
              </a:rPr>
              <a:t>5</a:t>
            </a:r>
            <a:r>
              <a:rPr lang="ja-JP" altLang="en-US" sz="1400" b="0" i="0" u="none" strike="noStrike" baseline="0" dirty="0">
                <a:solidFill>
                  <a:schemeClr val="tx1"/>
                </a:solidFill>
                <a:latin typeface="+mn-ea"/>
                <a:ea typeface="+mn-ea"/>
              </a:rPr>
              <a:t>月の初版以降、</a:t>
            </a:r>
            <a:r>
              <a:rPr lang="en-US" altLang="ja-JP" sz="1400" b="0" i="0" u="none" strike="noStrike" baseline="0" dirty="0">
                <a:solidFill>
                  <a:schemeClr val="tx1"/>
                </a:solidFill>
                <a:latin typeface="+mn-ea"/>
                <a:ea typeface="+mn-ea"/>
              </a:rPr>
              <a:t>2022</a:t>
            </a:r>
            <a:r>
              <a:rPr lang="ja-JP" altLang="en-US" sz="1400" b="0" i="0" u="none" strike="noStrike" baseline="0" dirty="0">
                <a:solidFill>
                  <a:schemeClr val="tx1"/>
                </a:solidFill>
                <a:latin typeface="+mn-ea"/>
                <a:ea typeface="+mn-ea"/>
              </a:rPr>
              <a:t>年</a:t>
            </a:r>
            <a:endParaRPr lang="en-US" altLang="ja-JP" sz="1400" b="0" i="0" u="none" strike="noStrike" baseline="0" dirty="0">
              <a:solidFill>
                <a:schemeClr val="tx1"/>
              </a:solidFill>
              <a:latin typeface="+mn-ea"/>
              <a:ea typeface="+mn-ea"/>
            </a:endParaRPr>
          </a:p>
          <a:p>
            <a:pPr marL="90488" indent="-90488" algn="l"/>
            <a:r>
              <a:rPr lang="ja-JP" altLang="en-US" sz="1400" dirty="0">
                <a:solidFill>
                  <a:schemeClr val="tx1"/>
                </a:solidFill>
                <a:latin typeface="+mn-ea"/>
                <a:ea typeface="+mn-ea"/>
              </a:rPr>
              <a:t>　　</a:t>
            </a:r>
            <a:r>
              <a:rPr lang="en-US" altLang="ja-JP" sz="1400" b="0" i="0" u="none" strike="noStrike" baseline="0" dirty="0">
                <a:solidFill>
                  <a:schemeClr val="tx1"/>
                </a:solidFill>
                <a:latin typeface="+mn-ea"/>
                <a:ea typeface="+mn-ea"/>
              </a:rPr>
              <a:t>12</a:t>
            </a:r>
            <a:r>
              <a:rPr lang="ja-JP" altLang="en-US" sz="1400" b="0" i="0" u="none" strike="noStrike" baseline="0" dirty="0">
                <a:solidFill>
                  <a:schemeClr val="tx1"/>
                </a:solidFill>
                <a:latin typeface="+mn-ea"/>
                <a:ea typeface="+mn-ea"/>
              </a:rPr>
              <a:t>月、</a:t>
            </a:r>
            <a:r>
              <a:rPr lang="en-US" altLang="ja-JP" sz="1400" b="0" i="0" u="none" strike="noStrike" baseline="0" dirty="0">
                <a:solidFill>
                  <a:schemeClr val="tx1"/>
                </a:solidFill>
                <a:latin typeface="+mn-ea"/>
                <a:ea typeface="+mn-ea"/>
              </a:rPr>
              <a:t>2023</a:t>
            </a:r>
            <a:r>
              <a:rPr lang="ja-JP" altLang="en-US" sz="1400" b="0" i="0" u="none" strike="noStrike" baseline="0" dirty="0">
                <a:solidFill>
                  <a:schemeClr val="tx1"/>
                </a:solidFill>
                <a:latin typeface="+mn-ea"/>
                <a:ea typeface="+mn-ea"/>
              </a:rPr>
              <a:t>年</a:t>
            </a:r>
            <a:r>
              <a:rPr lang="en-US" altLang="ja-JP" sz="1400" b="0" i="0" u="none" strike="noStrike" baseline="0" dirty="0">
                <a:solidFill>
                  <a:schemeClr val="tx1"/>
                </a:solidFill>
                <a:latin typeface="+mn-ea"/>
                <a:ea typeface="+mn-ea"/>
              </a:rPr>
              <a:t>6</a:t>
            </a:r>
            <a:r>
              <a:rPr lang="ja-JP" altLang="en-US" sz="1400" b="0" i="0" u="none" strike="noStrike" baseline="0" dirty="0">
                <a:solidFill>
                  <a:schemeClr val="tx1"/>
                </a:solidFill>
                <a:latin typeface="+mn-ea"/>
                <a:ea typeface="+mn-ea"/>
              </a:rPr>
              <a:t>月、</a:t>
            </a:r>
            <a:r>
              <a:rPr lang="en-US" altLang="ja-JP" sz="1400" b="0" i="0" u="none" strike="noStrike" baseline="0" dirty="0">
                <a:solidFill>
                  <a:schemeClr val="tx1"/>
                </a:solidFill>
                <a:latin typeface="+mn-ea"/>
                <a:ea typeface="+mn-ea"/>
              </a:rPr>
              <a:t>2024</a:t>
            </a:r>
            <a:r>
              <a:rPr lang="ja-JP" altLang="en-US" sz="1400" b="0" i="0" u="none" strike="noStrike" baseline="0" dirty="0">
                <a:solidFill>
                  <a:schemeClr val="tx1"/>
                </a:solidFill>
                <a:latin typeface="+mn-ea"/>
                <a:ea typeface="+mn-ea"/>
              </a:rPr>
              <a:t>年</a:t>
            </a:r>
            <a:r>
              <a:rPr lang="en-US" altLang="ja-JP" sz="1400" b="0" i="0" u="none" strike="noStrike" baseline="0" dirty="0">
                <a:solidFill>
                  <a:schemeClr val="tx1"/>
                </a:solidFill>
                <a:latin typeface="+mn-ea"/>
                <a:ea typeface="+mn-ea"/>
              </a:rPr>
              <a:t>1</a:t>
            </a:r>
            <a:r>
              <a:rPr lang="ja-JP" altLang="en-US" sz="1400" b="0" i="0" u="none" strike="noStrike" baseline="0" dirty="0">
                <a:solidFill>
                  <a:schemeClr val="tx1"/>
                </a:solidFill>
                <a:latin typeface="+mn-ea"/>
                <a:ea typeface="+mn-ea"/>
              </a:rPr>
              <a:t>月、そして</a:t>
            </a:r>
            <a:r>
              <a:rPr lang="en-US" altLang="ja-JP" sz="1400" b="0" i="0" u="none" strike="noStrike" baseline="0" dirty="0">
                <a:solidFill>
                  <a:schemeClr val="tx1"/>
                </a:solidFill>
                <a:latin typeface="+mn-ea"/>
                <a:ea typeface="+mn-ea"/>
              </a:rPr>
              <a:t>2024</a:t>
            </a:r>
            <a:r>
              <a:rPr lang="ja-JP" altLang="en-US" sz="1400" b="0" i="0" u="none" strike="noStrike" baseline="0" dirty="0">
                <a:solidFill>
                  <a:schemeClr val="tx1"/>
                </a:solidFill>
                <a:latin typeface="+mn-ea"/>
                <a:ea typeface="+mn-ea"/>
              </a:rPr>
              <a:t>年</a:t>
            </a:r>
            <a:r>
              <a:rPr lang="en-US" altLang="ja-JP" sz="1400" b="0" i="0" u="none" strike="noStrike" baseline="0" dirty="0">
                <a:solidFill>
                  <a:schemeClr val="tx1"/>
                </a:solidFill>
                <a:latin typeface="+mn-ea"/>
                <a:ea typeface="+mn-ea"/>
              </a:rPr>
              <a:t>8</a:t>
            </a:r>
            <a:r>
              <a:rPr lang="ja-JP" altLang="en-US" sz="1400" b="0" i="0" u="none" strike="noStrike" baseline="0" dirty="0">
                <a:solidFill>
                  <a:schemeClr val="tx1"/>
                </a:solidFill>
                <a:latin typeface="+mn-ea"/>
                <a:ea typeface="+mn-ea"/>
              </a:rPr>
              <a:t>月と、計</a:t>
            </a:r>
            <a:r>
              <a:rPr lang="en-US" altLang="ja-JP" sz="1400" b="0" i="0" u="none" strike="noStrike" baseline="0" dirty="0">
                <a:solidFill>
                  <a:schemeClr val="tx1"/>
                </a:solidFill>
                <a:latin typeface="+mn-ea"/>
                <a:ea typeface="+mn-ea"/>
              </a:rPr>
              <a:t>4</a:t>
            </a:r>
            <a:r>
              <a:rPr lang="ja-JP" altLang="en-US" sz="1400" b="0" i="0" u="none" strike="noStrike" baseline="0" dirty="0">
                <a:solidFill>
                  <a:schemeClr val="tx1"/>
                </a:solidFill>
                <a:latin typeface="+mn-ea"/>
                <a:ea typeface="+mn-ea"/>
              </a:rPr>
              <a:t>回の</a:t>
            </a:r>
            <a:r>
              <a:rPr lang="ja-JP" altLang="en-US" sz="1400" b="0" i="0" u="none" strike="noStrike" baseline="0" dirty="0">
                <a:latin typeface="+mn-ea"/>
                <a:ea typeface="+mn-ea"/>
              </a:rPr>
              <a:t>改訂を実施した</a:t>
            </a:r>
            <a:endParaRPr lang="en-US" altLang="ja-JP" sz="1400" b="0" i="0" u="none" strike="noStrike" baseline="0" dirty="0">
              <a:latin typeface="+mn-ea"/>
              <a:ea typeface="+mn-ea"/>
            </a:endParaRPr>
          </a:p>
          <a:p>
            <a:pPr marL="90488" indent="-90488" algn="l"/>
            <a:endParaRPr lang="en-US" altLang="ja-JP" sz="1400" dirty="0">
              <a:latin typeface="+mn-ea"/>
              <a:ea typeface="+mn-ea"/>
            </a:endParaRPr>
          </a:p>
          <a:p>
            <a:pPr marL="90488" indent="-90488" algn="l"/>
            <a:endParaRPr lang="en-US" altLang="ja-JP" sz="1400" b="0" i="0" u="none" strike="noStrike" baseline="0" dirty="0">
              <a:latin typeface="+mn-ea"/>
              <a:ea typeface="+mn-ea"/>
            </a:endParaRPr>
          </a:p>
        </p:txBody>
      </p:sp>
      <p:sp>
        <p:nvSpPr>
          <p:cNvPr id="22" name="正方形/長方形 21">
            <a:extLst>
              <a:ext uri="{FF2B5EF4-FFF2-40B4-BE49-F238E27FC236}">
                <a16:creationId xmlns:a16="http://schemas.microsoft.com/office/drawing/2014/main" id="{2444A6AC-D031-1BF4-0AE8-F081F655FEFD}"/>
              </a:ext>
            </a:extLst>
          </p:cNvPr>
          <p:cNvSpPr/>
          <p:nvPr/>
        </p:nvSpPr>
        <p:spPr>
          <a:xfrm>
            <a:off x="7513457" y="1824104"/>
            <a:ext cx="4320924" cy="1898178"/>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algn="l"/>
            <a:r>
              <a:rPr lang="ja-JP" altLang="en-US" sz="1400" b="1" i="0" u="none" strike="noStrike" baseline="0" dirty="0">
                <a:latin typeface="+mj-ea"/>
                <a:ea typeface="+mj-ea"/>
              </a:rPr>
              <a:t>▶大阪版万博アクションプランの振り返りをとりまとめ</a:t>
            </a:r>
            <a:endParaRPr lang="en-US" altLang="ja-JP" sz="1400" b="1" i="0" u="none" strike="noStrike" baseline="0" dirty="0">
              <a:latin typeface="+mj-ea"/>
              <a:ea typeface="+mj-ea"/>
            </a:endParaRPr>
          </a:p>
          <a:p>
            <a:pPr algn="l"/>
            <a:r>
              <a:rPr lang="ja-JP" altLang="en-US" sz="1400" b="1" dirty="0">
                <a:solidFill>
                  <a:schemeClr val="tx1"/>
                </a:solidFill>
                <a:latin typeface="+mj-ea"/>
                <a:ea typeface="+mj-ea"/>
              </a:rPr>
              <a:t>　</a:t>
            </a:r>
            <a:r>
              <a:rPr lang="ja-JP" altLang="en-US" sz="1400" b="1" i="0" u="none" strike="noStrike" baseline="0" dirty="0">
                <a:solidFill>
                  <a:schemeClr val="tx1"/>
                </a:solidFill>
                <a:latin typeface="+mj-ea"/>
                <a:ea typeface="+mj-ea"/>
              </a:rPr>
              <a:t>公表（</a:t>
            </a:r>
            <a:r>
              <a:rPr lang="en-US" altLang="ja-JP" sz="1400" b="1" dirty="0">
                <a:solidFill>
                  <a:schemeClr val="tx1"/>
                </a:solidFill>
                <a:latin typeface="+mj-ea"/>
                <a:ea typeface="+mj-ea"/>
              </a:rPr>
              <a:t>2</a:t>
            </a:r>
            <a:r>
              <a:rPr lang="ja-JP" altLang="en-US" sz="1400" b="1" dirty="0">
                <a:solidFill>
                  <a:schemeClr val="tx1"/>
                </a:solidFill>
                <a:latin typeface="+mj-ea"/>
                <a:ea typeface="+mj-ea"/>
              </a:rPr>
              <a:t>月</a:t>
            </a:r>
            <a:r>
              <a:rPr lang="en-US" altLang="ja-JP" sz="1400" b="1" dirty="0">
                <a:solidFill>
                  <a:schemeClr val="tx1"/>
                </a:solidFill>
                <a:latin typeface="+mj-ea"/>
                <a:ea typeface="+mj-ea"/>
              </a:rPr>
              <a:t>13</a:t>
            </a:r>
            <a:r>
              <a:rPr lang="ja-JP" altLang="en-US" sz="1400" b="1" dirty="0">
                <a:solidFill>
                  <a:schemeClr val="tx1"/>
                </a:solidFill>
                <a:latin typeface="+mj-ea"/>
                <a:ea typeface="+mj-ea"/>
              </a:rPr>
              <a:t>日公表）</a:t>
            </a:r>
            <a:endParaRPr lang="en-US" altLang="ja-JP" sz="1400" strike="sngStrike" dirty="0">
              <a:solidFill>
                <a:schemeClr val="tx1"/>
              </a:solidFill>
              <a:latin typeface="+mj-ea"/>
              <a:ea typeface="+mj-ea"/>
            </a:endParaRPr>
          </a:p>
          <a:p>
            <a:pPr algn="l"/>
            <a:r>
              <a:rPr lang="ja-JP" altLang="en-US" sz="1400" dirty="0">
                <a:solidFill>
                  <a:schemeClr val="tx1"/>
                </a:solidFill>
                <a:latin typeface="+mj-ea"/>
                <a:ea typeface="+mj-ea"/>
              </a:rPr>
              <a:t>　・大阪・関西万博のレガシーを一過性のものとせず、</a:t>
            </a:r>
            <a:endParaRPr lang="en-US" altLang="ja-JP" sz="1400" dirty="0">
              <a:solidFill>
                <a:schemeClr val="tx1"/>
              </a:solidFill>
              <a:latin typeface="+mj-ea"/>
              <a:ea typeface="+mj-ea"/>
            </a:endParaRPr>
          </a:p>
          <a:p>
            <a:pPr algn="l"/>
            <a:r>
              <a:rPr lang="ja-JP" altLang="en-US" sz="1400" dirty="0">
                <a:solidFill>
                  <a:schemeClr val="tx1"/>
                </a:solidFill>
                <a:latin typeface="+mj-ea"/>
                <a:ea typeface="+mj-ea"/>
              </a:rPr>
              <a:t>　　大阪・関西の持続的な発展につなげていく必要がある</a:t>
            </a:r>
          </a:p>
          <a:p>
            <a:pPr algn="l"/>
            <a:endParaRPr lang="en-US" altLang="ja-JP" sz="1400" dirty="0">
              <a:solidFill>
                <a:schemeClr val="tx1"/>
              </a:solidFill>
              <a:latin typeface="+mj-ea"/>
              <a:ea typeface="+mj-ea"/>
            </a:endParaRPr>
          </a:p>
          <a:p>
            <a:pPr algn="l"/>
            <a:r>
              <a:rPr lang="ja-JP" altLang="en-US" sz="1400" dirty="0">
                <a:solidFill>
                  <a:schemeClr val="tx1"/>
                </a:solidFill>
                <a:latin typeface="+mj-ea"/>
                <a:ea typeface="+mj-ea"/>
              </a:rPr>
              <a:t>　・第</a:t>
            </a:r>
            <a:r>
              <a:rPr lang="en-US" altLang="ja-JP" sz="1400" dirty="0">
                <a:solidFill>
                  <a:schemeClr val="tx1"/>
                </a:solidFill>
                <a:latin typeface="+mj-ea"/>
                <a:ea typeface="+mj-ea"/>
              </a:rPr>
              <a:t>14</a:t>
            </a:r>
            <a:r>
              <a:rPr lang="ja-JP" altLang="en-US" sz="1400" dirty="0">
                <a:solidFill>
                  <a:schemeClr val="tx1"/>
                </a:solidFill>
                <a:latin typeface="+mj-ea"/>
                <a:ea typeface="+mj-ea"/>
              </a:rPr>
              <a:t>回万博推進本部会議で公表する万博</a:t>
            </a:r>
            <a:r>
              <a:rPr lang="ja-JP" altLang="en-US" sz="1400" dirty="0">
                <a:latin typeface="+mj-ea"/>
                <a:ea typeface="+mj-ea"/>
              </a:rPr>
              <a:t>アクションプラ</a:t>
            </a:r>
            <a:endParaRPr lang="en-US" altLang="ja-JP" sz="1400" dirty="0">
              <a:latin typeface="+mj-ea"/>
              <a:ea typeface="+mj-ea"/>
            </a:endParaRPr>
          </a:p>
          <a:p>
            <a:pPr algn="l"/>
            <a:r>
              <a:rPr lang="ja-JP" altLang="en-US" sz="1400" dirty="0">
                <a:latin typeface="+mj-ea"/>
                <a:ea typeface="+mj-ea"/>
              </a:rPr>
              <a:t>　　ンの振り返りにより、これまでの取組による現在の到達点</a:t>
            </a:r>
            <a:endParaRPr lang="en-US" altLang="ja-JP" sz="1400" dirty="0">
              <a:latin typeface="+mj-ea"/>
              <a:ea typeface="+mj-ea"/>
            </a:endParaRPr>
          </a:p>
          <a:p>
            <a:pPr algn="l"/>
            <a:r>
              <a:rPr lang="ja-JP" altLang="en-US" sz="1400" dirty="0">
                <a:latin typeface="+mj-ea"/>
                <a:ea typeface="+mj-ea"/>
              </a:rPr>
              <a:t>　　と、</a:t>
            </a:r>
            <a:r>
              <a:rPr lang="en-US" altLang="ja-JP" sz="1400" dirty="0">
                <a:latin typeface="+mj-ea"/>
                <a:ea typeface="+mj-ea"/>
              </a:rPr>
              <a:t>2030</a:t>
            </a:r>
            <a:r>
              <a:rPr lang="ja-JP" altLang="en-US" sz="1400" dirty="0">
                <a:latin typeface="+mj-ea"/>
                <a:ea typeface="+mj-ea"/>
              </a:rPr>
              <a:t>年の目指すべき姿の実現に向けた今後の取</a:t>
            </a:r>
            <a:endParaRPr lang="en-US" altLang="ja-JP" sz="1400" dirty="0">
              <a:latin typeface="+mj-ea"/>
              <a:ea typeface="+mj-ea"/>
            </a:endParaRPr>
          </a:p>
          <a:p>
            <a:pPr algn="l"/>
            <a:r>
              <a:rPr lang="ja-JP" altLang="en-US" sz="1400" dirty="0">
                <a:latin typeface="+mj-ea"/>
                <a:ea typeface="+mj-ea"/>
              </a:rPr>
              <a:t>　　組の方向性を示すとともに、万博を通じて得られた新たな</a:t>
            </a:r>
            <a:endParaRPr lang="en-US" altLang="ja-JP" sz="1400" dirty="0">
              <a:latin typeface="+mj-ea"/>
              <a:ea typeface="+mj-ea"/>
            </a:endParaRPr>
          </a:p>
          <a:p>
            <a:pPr algn="l"/>
            <a:r>
              <a:rPr lang="ja-JP" altLang="en-US" sz="1400" dirty="0">
                <a:latin typeface="+mj-ea"/>
                <a:ea typeface="+mj-ea"/>
              </a:rPr>
              <a:t>　　視点も加えることで、</a:t>
            </a:r>
            <a:r>
              <a:rPr lang="ja-JP" altLang="en-US" sz="1400" b="1" dirty="0">
                <a:latin typeface="+mj-ea"/>
                <a:ea typeface="+mj-ea"/>
              </a:rPr>
              <a:t>万博のレガシーを広く今後の取組に</a:t>
            </a:r>
            <a:endParaRPr lang="en-US" altLang="ja-JP" sz="1400" b="1" dirty="0">
              <a:latin typeface="+mj-ea"/>
              <a:ea typeface="+mj-ea"/>
            </a:endParaRPr>
          </a:p>
          <a:p>
            <a:pPr algn="l"/>
            <a:r>
              <a:rPr lang="ja-JP" altLang="en-US" sz="1400" b="1" dirty="0">
                <a:latin typeface="+mj-ea"/>
                <a:ea typeface="+mj-ea"/>
              </a:rPr>
              <a:t>　　つなげていく</a:t>
            </a:r>
          </a:p>
        </p:txBody>
      </p:sp>
      <p:sp>
        <p:nvSpPr>
          <p:cNvPr id="29" name="正方形/長方形 28">
            <a:extLst>
              <a:ext uri="{FF2B5EF4-FFF2-40B4-BE49-F238E27FC236}">
                <a16:creationId xmlns:a16="http://schemas.microsoft.com/office/drawing/2014/main" id="{35ED663F-2F83-FDED-AACE-F93A816D5784}"/>
              </a:ext>
            </a:extLst>
          </p:cNvPr>
          <p:cNvSpPr/>
          <p:nvPr/>
        </p:nvSpPr>
        <p:spPr>
          <a:xfrm>
            <a:off x="414172" y="4962998"/>
            <a:ext cx="6917839" cy="1301326"/>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marL="90488" indent="-90488" algn="l"/>
            <a:r>
              <a:rPr lang="ja-JP" altLang="en-US" sz="1400" b="1" i="0" u="none" strike="noStrike" baseline="0" dirty="0">
                <a:latin typeface="+mn-ea"/>
                <a:ea typeface="+mn-ea"/>
              </a:rPr>
              <a:t>▶大阪・関西万博に要する府市の費用の執行管理を実施</a:t>
            </a:r>
            <a:endParaRPr lang="en-US" altLang="ja-JP" sz="1400" dirty="0">
              <a:latin typeface="+mn-ea"/>
              <a:ea typeface="+mn-ea"/>
            </a:endParaRPr>
          </a:p>
          <a:p>
            <a:pPr marL="90488" indent="-90488" algn="l"/>
            <a:r>
              <a:rPr lang="ja-JP" altLang="en-US" sz="1400" b="0" i="0" u="none" strike="noStrike" baseline="0" dirty="0">
                <a:latin typeface="+mn-ea"/>
                <a:ea typeface="+mn-ea"/>
              </a:rPr>
              <a:t>　・「大阪・関西万博に要する府市の費用」に記載された万博関連事業について、予算の執行管　</a:t>
            </a:r>
            <a:endParaRPr lang="en-US" altLang="ja-JP" sz="1400" b="0" i="0" u="none" strike="noStrike" baseline="0" dirty="0">
              <a:latin typeface="+mn-ea"/>
              <a:ea typeface="+mn-ea"/>
            </a:endParaRPr>
          </a:p>
          <a:p>
            <a:pPr marL="90488" indent="-90488" algn="l"/>
            <a:r>
              <a:rPr lang="ja-JP" altLang="en-US" sz="1400" dirty="0">
                <a:latin typeface="+mn-ea"/>
                <a:ea typeface="+mn-ea"/>
              </a:rPr>
              <a:t>　　</a:t>
            </a:r>
            <a:r>
              <a:rPr lang="ja-JP" altLang="en-US" sz="1400" b="0" i="0" u="none" strike="noStrike" baseline="0" dirty="0">
                <a:latin typeface="+mn-ea"/>
                <a:ea typeface="+mn-ea"/>
              </a:rPr>
              <a:t>理を実施し、</a:t>
            </a:r>
            <a:r>
              <a:rPr lang="en-US" altLang="ja-JP" sz="1400" b="0" i="0" u="none" strike="noStrike" baseline="0" dirty="0">
                <a:latin typeface="+mn-ea"/>
                <a:ea typeface="+mn-ea"/>
              </a:rPr>
              <a:t>2025</a:t>
            </a:r>
            <a:r>
              <a:rPr lang="ja-JP" altLang="en-US" sz="1400" b="0" i="0" u="none" strike="noStrike" baseline="0" dirty="0">
                <a:latin typeface="+mn-ea"/>
                <a:ea typeface="+mn-ea"/>
              </a:rPr>
              <a:t>年大阪・関西万博推進本部会議で報告</a:t>
            </a:r>
            <a:r>
              <a:rPr lang="ja-JP" altLang="en-US" sz="1400" dirty="0">
                <a:latin typeface="+mn-ea"/>
                <a:ea typeface="+mn-ea"/>
              </a:rPr>
              <a:t>した</a:t>
            </a:r>
            <a:endParaRPr lang="ja-JP" altLang="en-US" sz="1400" b="0" i="0" u="none" strike="noStrike" baseline="0" dirty="0">
              <a:latin typeface="+mn-ea"/>
              <a:ea typeface="+mn-ea"/>
            </a:endParaRPr>
          </a:p>
          <a:p>
            <a:pPr algn="l"/>
            <a:endParaRPr lang="ja-JP" altLang="en-US" sz="1200" b="0" i="0" u="none" strike="noStrike" baseline="0" dirty="0">
              <a:highlight>
                <a:srgbClr val="00FFFF"/>
              </a:highlight>
              <a:latin typeface="+mn-ea"/>
              <a:ea typeface="+mn-ea"/>
            </a:endParaRPr>
          </a:p>
        </p:txBody>
      </p:sp>
      <p:sp>
        <p:nvSpPr>
          <p:cNvPr id="5" name="正方形/長方形 4">
            <a:extLst>
              <a:ext uri="{FF2B5EF4-FFF2-40B4-BE49-F238E27FC236}">
                <a16:creationId xmlns:a16="http://schemas.microsoft.com/office/drawing/2014/main" id="{E76FF884-DD9F-4C52-70EB-F8D945E0A5EE}"/>
              </a:ext>
            </a:extLst>
          </p:cNvPr>
          <p:cNvSpPr/>
          <p:nvPr/>
        </p:nvSpPr>
        <p:spPr>
          <a:xfrm>
            <a:off x="7513457" y="4853881"/>
            <a:ext cx="4392131" cy="1477325"/>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6" name="正方形/長方形 5">
            <a:extLst>
              <a:ext uri="{FF2B5EF4-FFF2-40B4-BE49-F238E27FC236}">
                <a16:creationId xmlns:a16="http://schemas.microsoft.com/office/drawing/2014/main" id="{7FA68D57-CF7E-E9FC-0316-AC5B46A0A525}"/>
              </a:ext>
            </a:extLst>
          </p:cNvPr>
          <p:cNvSpPr/>
          <p:nvPr/>
        </p:nvSpPr>
        <p:spPr>
          <a:xfrm>
            <a:off x="7584717" y="4959330"/>
            <a:ext cx="4139091" cy="1295209"/>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marL="90488" indent="-90488"/>
            <a:r>
              <a:rPr lang="ja-JP" altLang="en-US" sz="1400" b="1" i="0" u="none" baseline="0" dirty="0">
                <a:solidFill>
                  <a:schemeClr val="tx1"/>
                </a:solidFill>
                <a:latin typeface="+mn-ea"/>
                <a:ea typeface="+mn-ea"/>
              </a:rPr>
              <a:t>▶「大阪・関西万博に要する府市の費用」の公表</a:t>
            </a:r>
            <a:endParaRPr lang="en-US" altLang="ja-JP" sz="1400" b="1" i="0" u="none" baseline="0" dirty="0">
              <a:solidFill>
                <a:schemeClr val="tx1"/>
              </a:solidFill>
              <a:latin typeface="+mn-ea"/>
              <a:ea typeface="+mn-ea"/>
            </a:endParaRPr>
          </a:p>
          <a:p>
            <a:pPr marL="90488" indent="-90488"/>
            <a:r>
              <a:rPr lang="ja-JP" altLang="en-US" sz="1400" dirty="0">
                <a:solidFill>
                  <a:schemeClr val="tx1"/>
                </a:solidFill>
                <a:latin typeface="+mn-ea"/>
                <a:ea typeface="+mn-ea"/>
              </a:rPr>
              <a:t>　引き続き、</a:t>
            </a:r>
            <a:r>
              <a:rPr lang="ja-JP" altLang="en-US" sz="1400" i="0" u="none" baseline="0" dirty="0">
                <a:solidFill>
                  <a:schemeClr val="tx1"/>
                </a:solidFill>
                <a:latin typeface="+mn-ea"/>
                <a:ea typeface="+mn-ea"/>
              </a:rPr>
              <a:t>「大阪・関西万博に要する府市の費用」の公表</a:t>
            </a:r>
            <a:r>
              <a:rPr lang="ja-JP" altLang="en-US" sz="1400" dirty="0">
                <a:solidFill>
                  <a:schemeClr val="tx1"/>
                </a:solidFill>
                <a:latin typeface="+mn-ea"/>
                <a:ea typeface="+mn-ea"/>
              </a:rPr>
              <a:t>を行い、執行状況を確認する</a:t>
            </a:r>
            <a:endParaRPr lang="en-US" altLang="ja-JP" sz="1400" i="0" u="none" baseline="0" dirty="0">
              <a:solidFill>
                <a:schemeClr val="tx1"/>
              </a:solidFill>
              <a:latin typeface="+mn-ea"/>
              <a:ea typeface="+mn-ea"/>
            </a:endParaRPr>
          </a:p>
        </p:txBody>
      </p:sp>
      <p:sp>
        <p:nvSpPr>
          <p:cNvPr id="7" name="テキスト ボックス 6">
            <a:extLst>
              <a:ext uri="{FF2B5EF4-FFF2-40B4-BE49-F238E27FC236}">
                <a16:creationId xmlns:a16="http://schemas.microsoft.com/office/drawing/2014/main" id="{F595A403-9B4C-A232-D890-DB736626A987}"/>
              </a:ext>
            </a:extLst>
          </p:cNvPr>
          <p:cNvSpPr txBox="1"/>
          <p:nvPr/>
        </p:nvSpPr>
        <p:spPr>
          <a:xfrm>
            <a:off x="11855002" y="6390698"/>
            <a:ext cx="24782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800" b="1" i="0" u="none" strike="noStrike" cap="none" spc="0" normalizeH="0" baseline="0" dirty="0">
                <a:ln>
                  <a:noFill/>
                </a:ln>
                <a:solidFill>
                  <a:srgbClr val="000000"/>
                </a:solidFill>
                <a:effectLst/>
                <a:uFillTx/>
                <a:latin typeface="+mn-ea"/>
                <a:ea typeface="+mn-ea"/>
                <a:cs typeface="Calibri"/>
                <a:sym typeface="Calibri"/>
              </a:rPr>
              <a:t>1</a:t>
            </a:r>
            <a:endParaRPr kumimoji="0" lang="ja-JP" altLang="en-US" sz="18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17070310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501C7AE3-64A5-4878-A1B3-CCB2FF6A608D}"/>
              </a:ext>
            </a:extLst>
          </p:cNvPr>
          <p:cNvSpPr/>
          <p:nvPr/>
        </p:nvSpPr>
        <p:spPr>
          <a:xfrm>
            <a:off x="10500670" y="862425"/>
            <a:ext cx="1453139"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矢印: 五方向 10">
            <a:extLst>
              <a:ext uri="{FF2B5EF4-FFF2-40B4-BE49-F238E27FC236}">
                <a16:creationId xmlns:a16="http://schemas.microsoft.com/office/drawing/2014/main" id="{49F51230-189D-4205-9006-363D6CBB255F}"/>
              </a:ext>
            </a:extLst>
          </p:cNvPr>
          <p:cNvSpPr/>
          <p:nvPr/>
        </p:nvSpPr>
        <p:spPr>
          <a:xfrm>
            <a:off x="277395" y="277782"/>
            <a:ext cx="8316017"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27" name="正方形/長方形 26">
            <a:extLst>
              <a:ext uri="{FF2B5EF4-FFF2-40B4-BE49-F238E27FC236}">
                <a16:creationId xmlns:a16="http://schemas.microsoft.com/office/drawing/2014/main" id="{DC5C27CA-89A3-4857-90AA-E8708EA790D8}"/>
              </a:ext>
            </a:extLst>
          </p:cNvPr>
          <p:cNvSpPr/>
          <p:nvPr/>
        </p:nvSpPr>
        <p:spPr>
          <a:xfrm>
            <a:off x="8593412" y="1057289"/>
            <a:ext cx="3420809" cy="2225215"/>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万博開催期間中に構築した国際ネット</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ワークを活かし、友好交流先はじめ関係国・</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地域等を訪問し、大阪のプロモーションを</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図るとともに、要人や専門家等を招聘した</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a:t>
            </a:r>
            <a:r>
              <a:rPr lang="ja-JP" altLang="en-US" sz="1400" b="1" dirty="0">
                <a:solidFill>
                  <a:schemeClr val="tx1"/>
                </a:solidFill>
                <a:latin typeface="+mn-ea"/>
                <a:ea typeface="+mn-ea"/>
              </a:rPr>
              <a:t>国際交流セミナー等を</a:t>
            </a:r>
            <a:r>
              <a:rPr lang="en-US" altLang="ja-JP" sz="1400" b="1" dirty="0">
                <a:solidFill>
                  <a:schemeClr val="tx1"/>
                </a:solidFill>
                <a:latin typeface="+mn-ea"/>
                <a:ea typeface="+mn-ea"/>
              </a:rPr>
              <a:t>2026</a:t>
            </a:r>
            <a:r>
              <a:rPr lang="ja-JP" altLang="en-US" sz="1400" b="1" dirty="0">
                <a:solidFill>
                  <a:schemeClr val="tx1"/>
                </a:solidFill>
                <a:latin typeface="+mn-ea"/>
                <a:ea typeface="+mn-ea"/>
              </a:rPr>
              <a:t>年度に開催</a:t>
            </a:r>
          </a:p>
          <a:p>
            <a:pPr marL="0" marR="0" indent="0" algn="l" defTabSz="914400" rtl="0" fontAlgn="auto" latinLnBrk="0" hangingPunct="0">
              <a:lnSpc>
                <a:spcPct val="100000"/>
              </a:lnSpc>
              <a:spcBef>
                <a:spcPts val="0"/>
              </a:spcBef>
              <a:spcAft>
                <a:spcPts val="0"/>
              </a:spcAft>
              <a:buClrTx/>
              <a:buSzTx/>
              <a:buFontTx/>
              <a:buNone/>
              <a:tabLst/>
            </a:pPr>
            <a:r>
              <a:rPr lang="ja-JP" altLang="en-US" sz="1400" b="1" dirty="0">
                <a:solidFill>
                  <a:schemeClr val="tx1"/>
                </a:solidFill>
                <a:latin typeface="+mn-ea"/>
                <a:ea typeface="+mn-ea"/>
              </a:rPr>
              <a:t>　予定</a:t>
            </a:r>
          </a:p>
          <a:p>
            <a:pPr marL="0" marR="0" indent="0" algn="l" defTabSz="914400" rtl="0" fontAlgn="auto" latinLnBrk="0" hangingPunct="0">
              <a:lnSpc>
                <a:spcPct val="100000"/>
              </a:lnSpc>
              <a:spcBef>
                <a:spcPts val="0"/>
              </a:spcBef>
              <a:spcAft>
                <a:spcPts val="0"/>
              </a:spcAft>
              <a:buClrTx/>
              <a:buSzTx/>
              <a:buFontTx/>
              <a:buNone/>
              <a:tabLst/>
            </a:pPr>
            <a:endParaRPr lang="ja-JP" altLang="en-US"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万博で交流した参加国の学校と市立校が</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a:t>
            </a:r>
            <a:r>
              <a:rPr lang="en-US" altLang="ja-JP" sz="1400" dirty="0">
                <a:solidFill>
                  <a:schemeClr val="tx1"/>
                </a:solidFill>
                <a:latin typeface="+mn-ea"/>
                <a:ea typeface="+mn-ea"/>
              </a:rPr>
              <a:t>2026</a:t>
            </a:r>
            <a:r>
              <a:rPr lang="ja-JP" altLang="en-US" sz="1400" dirty="0">
                <a:solidFill>
                  <a:schemeClr val="tx1"/>
                </a:solidFill>
                <a:latin typeface="+mn-ea"/>
                <a:ea typeface="+mn-ea"/>
              </a:rPr>
              <a:t>年</a:t>
            </a:r>
            <a:r>
              <a:rPr lang="en-US" altLang="ja-JP" sz="1400" dirty="0">
                <a:solidFill>
                  <a:schemeClr val="tx1"/>
                </a:solidFill>
                <a:latin typeface="+mn-ea"/>
                <a:ea typeface="+mn-ea"/>
              </a:rPr>
              <a:t>4</a:t>
            </a:r>
            <a:r>
              <a:rPr lang="ja-JP" altLang="en-US" sz="1400" dirty="0">
                <a:solidFill>
                  <a:schemeClr val="tx1"/>
                </a:solidFill>
                <a:latin typeface="+mn-ea"/>
                <a:ea typeface="+mn-ea"/>
              </a:rPr>
              <a:t>月以降も、オンライン授業などの</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交流を継続予定</a:t>
            </a:r>
          </a:p>
        </p:txBody>
      </p:sp>
      <p:sp>
        <p:nvSpPr>
          <p:cNvPr id="28" name="テキスト ボックス 27">
            <a:extLst>
              <a:ext uri="{FF2B5EF4-FFF2-40B4-BE49-F238E27FC236}">
                <a16:creationId xmlns:a16="http://schemas.microsoft.com/office/drawing/2014/main" id="{43584BAF-8323-4A72-87DC-EDF5FD880911}"/>
              </a:ext>
            </a:extLst>
          </p:cNvPr>
          <p:cNvSpPr txBox="1"/>
          <p:nvPr/>
        </p:nvSpPr>
        <p:spPr>
          <a:xfrm>
            <a:off x="154303" y="3433635"/>
            <a:ext cx="317009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（６）修学旅行など全国からの誘客促進</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sp>
        <p:nvSpPr>
          <p:cNvPr id="23" name="正方形/長方形 22">
            <a:extLst>
              <a:ext uri="{FF2B5EF4-FFF2-40B4-BE49-F238E27FC236}">
                <a16:creationId xmlns:a16="http://schemas.microsoft.com/office/drawing/2014/main" id="{E2433DF2-441F-409F-AD69-F9A8F3753925}"/>
              </a:ext>
            </a:extLst>
          </p:cNvPr>
          <p:cNvSpPr/>
          <p:nvPr/>
        </p:nvSpPr>
        <p:spPr>
          <a:xfrm>
            <a:off x="10708229" y="79815"/>
            <a:ext cx="1427912"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6" name="テキスト ボックス 55">
            <a:extLst>
              <a:ext uri="{FF2B5EF4-FFF2-40B4-BE49-F238E27FC236}">
                <a16:creationId xmlns:a16="http://schemas.microsoft.com/office/drawing/2014/main" id="{4F0B1CFB-FC94-4D53-96F9-D363B0C8B1E2}"/>
              </a:ext>
            </a:extLst>
          </p:cNvPr>
          <p:cNvSpPr txBox="1"/>
          <p:nvPr/>
        </p:nvSpPr>
        <p:spPr>
          <a:xfrm>
            <a:off x="154303" y="708537"/>
            <a:ext cx="262347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（５）万博を契機とした国際交流</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37" name="正方形/長方形 36">
            <a:extLst>
              <a:ext uri="{FF2B5EF4-FFF2-40B4-BE49-F238E27FC236}">
                <a16:creationId xmlns:a16="http://schemas.microsoft.com/office/drawing/2014/main" id="{6504D666-EBC1-4F5F-B79A-D63CBD1871F0}"/>
              </a:ext>
            </a:extLst>
          </p:cNvPr>
          <p:cNvSpPr/>
          <p:nvPr/>
        </p:nvSpPr>
        <p:spPr>
          <a:xfrm>
            <a:off x="309309" y="3782279"/>
            <a:ext cx="8168696" cy="2687371"/>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pPr marL="0" marR="0" indent="0" algn="l" defTabSz="914400" rtl="0" fontAlgn="auto" latinLnBrk="0" hangingPunct="0">
              <a:lnSpc>
                <a:spcPct val="100000"/>
              </a:lnSpc>
              <a:spcBef>
                <a:spcPts val="300"/>
              </a:spcBef>
              <a:spcAft>
                <a:spcPts val="300"/>
              </a:spcAft>
              <a:buClrTx/>
              <a:buSzTx/>
              <a:buFontTx/>
              <a:buNone/>
              <a:tabLst/>
            </a:pPr>
            <a:r>
              <a:rPr kumimoji="0" lang="ja-JP" altLang="en-US" sz="1400" b="1" i="0" u="none" strike="noStrike" cap="none" spc="0" normalizeH="0" baseline="0" dirty="0">
                <a:ln>
                  <a:noFill/>
                </a:ln>
                <a:solidFill>
                  <a:srgbClr val="000000"/>
                </a:solidFill>
                <a:effectLst/>
                <a:uFillTx/>
                <a:latin typeface="+mn-ea"/>
                <a:ea typeface="+mn-ea"/>
                <a:cs typeface="Calibri"/>
                <a:sym typeface="Calibri"/>
              </a:rPr>
              <a:t>▶全国から多数の修学旅行生等が来阪し、大阪府内各地を周遊</a:t>
            </a:r>
            <a:endParaRPr kumimoji="0" lang="en-US" altLang="ja-JP" sz="1400" b="1"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300"/>
              </a:spcAft>
              <a:buClrTx/>
              <a:buSzTx/>
              <a:buFontTx/>
              <a:buNone/>
              <a:tabLst/>
            </a:pPr>
            <a:r>
              <a:rPr lang="ja-JP" altLang="en-US" sz="1400" dirty="0">
                <a:latin typeface="+mn-ea"/>
                <a:ea typeface="+mn-ea"/>
              </a:rPr>
              <a:t>　 ・ 万博開催期間中の修学旅行生に対する宿泊税の課税免除を実施</a:t>
            </a:r>
            <a:endParaRPr lang="en-US" altLang="ja-JP" sz="1400" dirty="0">
              <a:latin typeface="+mn-ea"/>
              <a:ea typeface="+mn-ea"/>
            </a:endParaRPr>
          </a:p>
          <a:p>
            <a:pPr marL="0" marR="0" indent="0" algn="l" defTabSz="914400" rtl="0" fontAlgn="auto" latinLnBrk="0" hangingPunct="0">
              <a:lnSpc>
                <a:spcPct val="100000"/>
              </a:lnSpc>
              <a:spcBef>
                <a:spcPts val="0"/>
              </a:spcBef>
              <a:buClrTx/>
              <a:buSzTx/>
              <a:buFontTx/>
              <a:buNone/>
              <a:tabLst/>
            </a:pPr>
            <a:r>
              <a:rPr lang="ja-JP" altLang="en-US" sz="1400" dirty="0">
                <a:latin typeface="+mn-ea"/>
                <a:ea typeface="+mn-ea"/>
              </a:rPr>
              <a:t>　 ・ 大阪観光局と連携し、体験型教育旅行として、大阪の全</a:t>
            </a:r>
            <a:r>
              <a:rPr lang="en-US" altLang="ja-JP" sz="1400" dirty="0">
                <a:latin typeface="+mn-ea"/>
                <a:ea typeface="+mn-ea"/>
              </a:rPr>
              <a:t>10</a:t>
            </a:r>
            <a:r>
              <a:rPr lang="ja-JP" altLang="en-US" sz="1400" dirty="0">
                <a:latin typeface="+mn-ea"/>
                <a:ea typeface="+mn-ea"/>
              </a:rPr>
              <a:t>のモデルコースを中心に</a:t>
            </a:r>
            <a:endParaRPr lang="en-US" altLang="ja-JP" sz="1400" dirty="0">
              <a:latin typeface="+mn-ea"/>
              <a:ea typeface="+mn-ea"/>
            </a:endParaRPr>
          </a:p>
          <a:p>
            <a:pPr marL="0" marR="0" indent="0" algn="l" defTabSz="914400" rtl="0" fontAlgn="auto" latinLnBrk="0" hangingPunct="0">
              <a:lnSpc>
                <a:spcPct val="100000"/>
              </a:lnSpc>
              <a:spcBef>
                <a:spcPts val="0"/>
              </a:spcBef>
              <a:buClrTx/>
              <a:buSzTx/>
              <a:buFontTx/>
              <a:buNone/>
              <a:tabLst/>
            </a:pPr>
            <a:r>
              <a:rPr lang="ja-JP" altLang="en-US" sz="1400" dirty="0">
                <a:latin typeface="+mn-ea"/>
                <a:ea typeface="+mn-ea"/>
              </a:rPr>
              <a:t>　　  学校関係者や旅行会社等に</a:t>
            </a:r>
            <a:r>
              <a:rPr lang="en-US" altLang="ja-JP" sz="1400" dirty="0">
                <a:latin typeface="+mn-ea"/>
                <a:ea typeface="+mn-ea"/>
              </a:rPr>
              <a:t>PR</a:t>
            </a:r>
          </a:p>
          <a:p>
            <a:pPr>
              <a:spcAft>
                <a:spcPts val="300"/>
              </a:spcAft>
            </a:pPr>
            <a:r>
              <a:rPr lang="ja-JP" altLang="en-US" sz="1400" dirty="0">
                <a:latin typeface="+mn-ea"/>
                <a:ea typeface="+mn-ea"/>
              </a:rPr>
              <a:t>　　　（参考）</a:t>
            </a:r>
            <a:r>
              <a:rPr lang="en-US" altLang="ja-JP" sz="1400" dirty="0">
                <a:latin typeface="+mn-ea"/>
                <a:ea typeface="+mn-ea"/>
              </a:rPr>
              <a:t>2023</a:t>
            </a:r>
            <a:r>
              <a:rPr lang="ja-JP" altLang="en-US" sz="1400" dirty="0">
                <a:latin typeface="+mn-ea"/>
                <a:ea typeface="+mn-ea"/>
              </a:rPr>
              <a:t>年</a:t>
            </a:r>
            <a:r>
              <a:rPr lang="en-US" altLang="ja-JP" sz="1400" dirty="0">
                <a:latin typeface="+mn-ea"/>
                <a:ea typeface="+mn-ea"/>
              </a:rPr>
              <a:t>4</a:t>
            </a:r>
            <a:r>
              <a:rPr lang="ja-JP" altLang="en-US" sz="1400" dirty="0">
                <a:latin typeface="+mn-ea"/>
                <a:ea typeface="+mn-ea"/>
              </a:rPr>
              <a:t>月～</a:t>
            </a:r>
            <a:r>
              <a:rPr lang="en-US" altLang="ja-JP" sz="1400" dirty="0">
                <a:latin typeface="+mn-ea"/>
                <a:ea typeface="+mn-ea"/>
              </a:rPr>
              <a:t>2025</a:t>
            </a:r>
            <a:r>
              <a:rPr lang="ja-JP" altLang="en-US" sz="1400" dirty="0">
                <a:latin typeface="+mn-ea"/>
                <a:ea typeface="+mn-ea"/>
              </a:rPr>
              <a:t>年</a:t>
            </a:r>
            <a:r>
              <a:rPr lang="en-US" altLang="ja-JP" sz="1400" dirty="0">
                <a:latin typeface="+mn-ea"/>
                <a:ea typeface="+mn-ea"/>
              </a:rPr>
              <a:t>11</a:t>
            </a:r>
            <a:r>
              <a:rPr lang="ja-JP" altLang="en-US" sz="1400" dirty="0">
                <a:latin typeface="+mn-ea"/>
                <a:ea typeface="+mn-ea"/>
              </a:rPr>
              <a:t>月の受入実績　</a:t>
            </a:r>
            <a:r>
              <a:rPr lang="ja-JP" altLang="en-US" sz="1400" dirty="0">
                <a:latin typeface="+mj-ea"/>
                <a:ea typeface="+mj-ea"/>
              </a:rPr>
              <a:t>約１万人（</a:t>
            </a:r>
            <a:r>
              <a:rPr lang="en-US" altLang="ja-JP" sz="1400" dirty="0">
                <a:latin typeface="+mj-ea"/>
                <a:ea typeface="+mj-ea"/>
              </a:rPr>
              <a:t>91</a:t>
            </a:r>
            <a:r>
              <a:rPr lang="ja-JP" altLang="en-US" sz="1400" dirty="0">
                <a:latin typeface="+mj-ea"/>
                <a:ea typeface="+mj-ea"/>
              </a:rPr>
              <a:t>件）</a:t>
            </a:r>
            <a:endParaRPr lang="en-US" altLang="ja-JP" sz="1400" dirty="0">
              <a:latin typeface="+mj-ea"/>
              <a:ea typeface="+mj-ea"/>
            </a:endParaRPr>
          </a:p>
          <a:p>
            <a:pPr marL="0" marR="0" indent="0" algn="l" defTabSz="914400" rtl="0" fontAlgn="auto" latinLnBrk="0" hangingPunct="0">
              <a:lnSpc>
                <a:spcPct val="100000"/>
              </a:lnSpc>
              <a:spcBef>
                <a:spcPts val="0"/>
              </a:spcBef>
              <a:spcAft>
                <a:spcPts val="300"/>
              </a:spcAft>
              <a:buClrTx/>
              <a:buSzTx/>
              <a:buFontTx/>
              <a:buNone/>
              <a:tabLst/>
            </a:pPr>
            <a:r>
              <a:rPr lang="ja-JP" altLang="en-US" sz="1400" dirty="0">
                <a:latin typeface="+mn-ea"/>
                <a:ea typeface="+mn-ea"/>
              </a:rPr>
              <a:t>   ・ 修学旅行生の来訪促進に向け、兵庫県等と教育旅行コース造成のための</a:t>
            </a:r>
            <a:endParaRPr lang="en-US" altLang="ja-JP" sz="1400" dirty="0">
              <a:latin typeface="+mn-ea"/>
              <a:ea typeface="+mn-ea"/>
            </a:endParaRPr>
          </a:p>
          <a:p>
            <a:pPr marL="0" marR="0" indent="0" algn="l" defTabSz="914400" rtl="0" fontAlgn="auto" latinLnBrk="0" hangingPunct="0">
              <a:lnSpc>
                <a:spcPct val="100000"/>
              </a:lnSpc>
              <a:spcBef>
                <a:spcPts val="0"/>
              </a:spcBef>
              <a:buClrTx/>
              <a:buSzTx/>
              <a:buFontTx/>
              <a:buNone/>
              <a:tabLst/>
            </a:pPr>
            <a:r>
              <a:rPr lang="ja-JP" altLang="en-US" sz="1400" dirty="0">
                <a:latin typeface="+mn-ea"/>
                <a:ea typeface="+mn-ea"/>
              </a:rPr>
              <a:t>　　　観光素材集を作成・発信するとともに、教育をテーマとした広域周遊モデル</a:t>
            </a:r>
            <a:endParaRPr lang="en-US" altLang="ja-JP" sz="1400" dirty="0">
              <a:latin typeface="+mn-ea"/>
              <a:ea typeface="+mn-ea"/>
            </a:endParaRPr>
          </a:p>
          <a:p>
            <a:pPr marL="0" marR="0" indent="0" algn="l" defTabSz="914400" rtl="0" fontAlgn="auto" latinLnBrk="0" hangingPunct="0">
              <a:lnSpc>
                <a:spcPct val="100000"/>
              </a:lnSpc>
              <a:spcBef>
                <a:spcPts val="0"/>
              </a:spcBef>
              <a:spcAft>
                <a:spcPts val="300"/>
              </a:spcAft>
              <a:buClrTx/>
              <a:buSzTx/>
              <a:buFontTx/>
              <a:buNone/>
              <a:tabLst/>
            </a:pPr>
            <a:r>
              <a:rPr lang="ja-JP" altLang="en-US" sz="1400" dirty="0">
                <a:latin typeface="+mn-ea"/>
                <a:ea typeface="+mn-ea"/>
              </a:rPr>
              <a:t>　　　コースを造成し、関係機関等の</a:t>
            </a:r>
            <a:r>
              <a:rPr lang="en-US" altLang="ja-JP" sz="1400" dirty="0">
                <a:latin typeface="+mn-ea"/>
                <a:ea typeface="+mn-ea"/>
              </a:rPr>
              <a:t>HP</a:t>
            </a:r>
            <a:r>
              <a:rPr lang="ja-JP" altLang="en-US" sz="1400" dirty="0">
                <a:latin typeface="+mn-ea"/>
                <a:ea typeface="+mn-ea"/>
              </a:rPr>
              <a:t>や旅行事業者向けのセミナーで</a:t>
            </a:r>
            <a:r>
              <a:rPr lang="en-US" altLang="ja-JP" sz="1400" dirty="0">
                <a:latin typeface="+mn-ea"/>
                <a:ea typeface="+mn-ea"/>
              </a:rPr>
              <a:t>PR</a:t>
            </a:r>
          </a:p>
          <a:p>
            <a:pPr marL="0" marR="0" indent="0" algn="l" defTabSz="914400" rtl="0" fontAlgn="auto" latinLnBrk="0" hangingPunct="0">
              <a:lnSpc>
                <a:spcPct val="100000"/>
              </a:lnSpc>
              <a:spcBef>
                <a:spcPts val="0"/>
              </a:spcBef>
              <a:buClrTx/>
              <a:buSzTx/>
              <a:buFontTx/>
              <a:buNone/>
              <a:tabLst/>
            </a:pPr>
            <a:r>
              <a:rPr lang="ja-JP" altLang="en-US" sz="1400" dirty="0">
                <a:latin typeface="+mn-ea"/>
                <a:ea typeface="+mn-ea"/>
              </a:rPr>
              <a:t>　 ・ 次世代の脱炭素意識を醸成するため、修学旅行生等を対象に「脱炭素化ツアー」を</a:t>
            </a:r>
            <a:endParaRPr lang="en-US" altLang="ja-JP" sz="1400" dirty="0">
              <a:latin typeface="+mn-ea"/>
              <a:ea typeface="+mn-ea"/>
            </a:endParaRPr>
          </a:p>
          <a:p>
            <a:pPr marL="0" marR="0" indent="0" algn="l" defTabSz="914400" rtl="0" fontAlgn="auto" latinLnBrk="0" hangingPunct="0">
              <a:lnSpc>
                <a:spcPct val="100000"/>
              </a:lnSpc>
              <a:spcBef>
                <a:spcPts val="0"/>
              </a:spcBef>
              <a:buClrTx/>
              <a:buSzTx/>
              <a:buFontTx/>
              <a:buNone/>
              <a:tabLst/>
            </a:pPr>
            <a:r>
              <a:rPr lang="ja-JP" altLang="en-US" sz="1400" dirty="0">
                <a:latin typeface="+mn-ea"/>
                <a:ea typeface="+mn-ea"/>
              </a:rPr>
              <a:t>　　　企画・開発、全国</a:t>
            </a:r>
            <a:r>
              <a:rPr lang="en-US" altLang="ja-JP" sz="1400" dirty="0">
                <a:latin typeface="+mn-ea"/>
                <a:ea typeface="+mn-ea"/>
              </a:rPr>
              <a:t>210</a:t>
            </a:r>
            <a:r>
              <a:rPr lang="ja-JP" altLang="en-US" sz="1400" dirty="0">
                <a:latin typeface="+mn-ea"/>
                <a:ea typeface="+mn-ea"/>
              </a:rPr>
              <a:t>校の小中学校等（約</a:t>
            </a:r>
            <a:r>
              <a:rPr lang="en-US" altLang="ja-JP" sz="1400" dirty="0">
                <a:latin typeface="+mn-ea"/>
                <a:ea typeface="+mn-ea"/>
              </a:rPr>
              <a:t>2.7</a:t>
            </a:r>
            <a:r>
              <a:rPr lang="ja-JP" altLang="en-US" sz="1400" dirty="0">
                <a:latin typeface="+mn-ea"/>
                <a:ea typeface="+mn-ea"/>
              </a:rPr>
              <a:t>万人）が同ツアーを利用し、</a:t>
            </a:r>
            <a:endParaRPr lang="en-US" altLang="ja-JP" sz="1400" dirty="0">
              <a:latin typeface="+mn-ea"/>
              <a:ea typeface="+mn-ea"/>
            </a:endParaRPr>
          </a:p>
          <a:p>
            <a:pPr marL="0" marR="0" indent="0" algn="l" defTabSz="914400" rtl="0" fontAlgn="auto" latinLnBrk="0" hangingPunct="0">
              <a:lnSpc>
                <a:spcPct val="100000"/>
              </a:lnSpc>
              <a:spcBef>
                <a:spcPts val="0"/>
              </a:spcBef>
              <a:buClrTx/>
              <a:buSzTx/>
              <a:buFontTx/>
              <a:buNone/>
              <a:tabLst/>
            </a:pPr>
            <a:r>
              <a:rPr lang="ja-JP" altLang="en-US" sz="1400" dirty="0">
                <a:latin typeface="+mn-ea"/>
                <a:ea typeface="+mn-ea"/>
              </a:rPr>
              <a:t>　　　大阪・関西万博へ来場</a:t>
            </a:r>
            <a:endParaRPr kumimoji="0" lang="en-US" altLang="ja-JP" sz="1400" i="0" u="none" strike="noStrike" cap="none" spc="0" normalizeH="0" baseline="0" dirty="0">
              <a:ln>
                <a:noFill/>
              </a:ln>
              <a:solidFill>
                <a:srgbClr val="000000"/>
              </a:solidFill>
              <a:effectLst/>
              <a:uFillTx/>
              <a:latin typeface="+mn-ea"/>
              <a:ea typeface="+mn-ea"/>
              <a:cs typeface="Calibri"/>
              <a:sym typeface="Calibri"/>
            </a:endParaRPr>
          </a:p>
        </p:txBody>
      </p:sp>
      <p:pic>
        <p:nvPicPr>
          <p:cNvPr id="25" name="図 24">
            <a:extLst>
              <a:ext uri="{FF2B5EF4-FFF2-40B4-BE49-F238E27FC236}">
                <a16:creationId xmlns:a16="http://schemas.microsoft.com/office/drawing/2014/main" id="{5895FDF1-6999-4884-AD88-3E434C2269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8061" y="4410881"/>
            <a:ext cx="1149520" cy="774904"/>
          </a:xfrm>
          <a:prstGeom prst="rect">
            <a:avLst/>
          </a:prstGeom>
        </p:spPr>
      </p:pic>
      <p:pic>
        <p:nvPicPr>
          <p:cNvPr id="26" name="図 25" descr="白い壁の前に立っている人たち  AI によって生成されたコンテンツは間違っている可能性があります。">
            <a:extLst>
              <a:ext uri="{FF2B5EF4-FFF2-40B4-BE49-F238E27FC236}">
                <a16:creationId xmlns:a16="http://schemas.microsoft.com/office/drawing/2014/main" id="{9D61A44D-E5AB-436C-ACEF-291FA23B98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28062" y="5485823"/>
            <a:ext cx="1220218" cy="813479"/>
          </a:xfrm>
          <a:prstGeom prst="rect">
            <a:avLst/>
          </a:prstGeom>
        </p:spPr>
      </p:pic>
      <p:sp>
        <p:nvSpPr>
          <p:cNvPr id="29" name="テキスト ボックス 28">
            <a:extLst>
              <a:ext uri="{FF2B5EF4-FFF2-40B4-BE49-F238E27FC236}">
                <a16:creationId xmlns:a16="http://schemas.microsoft.com/office/drawing/2014/main" id="{658F188E-79E4-4AFC-BBFA-39BD65B8D3A6}"/>
              </a:ext>
            </a:extLst>
          </p:cNvPr>
          <p:cNvSpPr txBox="1"/>
          <p:nvPr/>
        </p:nvSpPr>
        <p:spPr>
          <a:xfrm>
            <a:off x="6822866" y="6318923"/>
            <a:ext cx="1419267"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脱炭素化ツアー感謝状贈呈式</a:t>
            </a:r>
          </a:p>
        </p:txBody>
      </p:sp>
      <p:sp>
        <p:nvSpPr>
          <p:cNvPr id="30" name="テキスト ボックス 29">
            <a:extLst>
              <a:ext uri="{FF2B5EF4-FFF2-40B4-BE49-F238E27FC236}">
                <a16:creationId xmlns:a16="http://schemas.microsoft.com/office/drawing/2014/main" id="{88BFE560-CB54-4E9F-AD15-E5929E2C92DA}"/>
              </a:ext>
            </a:extLst>
          </p:cNvPr>
          <p:cNvSpPr txBox="1"/>
          <p:nvPr/>
        </p:nvSpPr>
        <p:spPr>
          <a:xfrm>
            <a:off x="6751085" y="5242943"/>
            <a:ext cx="1597360"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ct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大阪観光局</a:t>
            </a:r>
            <a:r>
              <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HP</a:t>
            </a:r>
            <a:r>
              <a:rPr kumimoji="1" lang="ja-JP" altLang="en-US"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で観光素材集を掲載</a:t>
            </a:r>
          </a:p>
        </p:txBody>
      </p:sp>
      <p:sp>
        <p:nvSpPr>
          <p:cNvPr id="48" name="正方形/長方形 47">
            <a:extLst>
              <a:ext uri="{FF2B5EF4-FFF2-40B4-BE49-F238E27FC236}">
                <a16:creationId xmlns:a16="http://schemas.microsoft.com/office/drawing/2014/main" id="{A99E34E9-A957-4B23-9EA7-ED7B1211E214}"/>
              </a:ext>
            </a:extLst>
          </p:cNvPr>
          <p:cNvSpPr/>
          <p:nvPr/>
        </p:nvSpPr>
        <p:spPr>
          <a:xfrm>
            <a:off x="327373" y="1066265"/>
            <a:ext cx="8136000" cy="2225214"/>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49" name="テキスト ボックス 48">
            <a:extLst>
              <a:ext uri="{FF2B5EF4-FFF2-40B4-BE49-F238E27FC236}">
                <a16:creationId xmlns:a16="http://schemas.microsoft.com/office/drawing/2014/main" id="{2D699C97-1FB7-4274-B3ED-E53C3E0E60A1}"/>
              </a:ext>
            </a:extLst>
          </p:cNvPr>
          <p:cNvSpPr txBox="1"/>
          <p:nvPr/>
        </p:nvSpPr>
        <p:spPr>
          <a:xfrm>
            <a:off x="325657" y="1108307"/>
            <a:ext cx="8136000" cy="21390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spcAft>
                <a:spcPts val="300"/>
              </a:spcAft>
            </a:pPr>
            <a:r>
              <a:rPr kumimoji="0" lang="ja-JP" altLang="en-US" sz="1400" b="1" i="0" u="none" strike="noStrike" cap="none" spc="0" normalizeH="0" baseline="0" dirty="0">
                <a:ln>
                  <a:noFill/>
                </a:ln>
                <a:solidFill>
                  <a:srgbClr val="000000"/>
                </a:solidFill>
                <a:effectLst/>
                <a:uFillTx/>
                <a:latin typeface="+mn-ea"/>
                <a:ea typeface="+mn-ea"/>
                <a:cs typeface="Calibri"/>
                <a:sym typeface="Calibri"/>
              </a:rPr>
              <a:t>▶万博参加国と府市および府内市町村が様々な国際交流を展開</a:t>
            </a:r>
          </a:p>
          <a:p>
            <a:pPr algn="l"/>
            <a:r>
              <a:rPr lang="ja-JP" altLang="en-US" sz="1400" dirty="0">
                <a:latin typeface="+mn-ea"/>
                <a:ea typeface="+mn-ea"/>
              </a:rPr>
              <a:t>　・ 国の万博国際交流プログラムを活用し、万博参加国の関係者を地元の学校等に招待して</a:t>
            </a:r>
          </a:p>
          <a:p>
            <a:pPr algn="l"/>
            <a:r>
              <a:rPr lang="ja-JP" altLang="en-US" sz="1400" dirty="0">
                <a:latin typeface="+mn-ea"/>
                <a:ea typeface="+mn-ea"/>
              </a:rPr>
              <a:t>　　講演会やワークショップ、授業等を行ったほか、学生や地元住民等が万博会場内で各国と交流</a:t>
            </a:r>
            <a:endParaRPr lang="en-US" altLang="ja-JP" sz="1400" dirty="0">
              <a:latin typeface="+mn-ea"/>
              <a:ea typeface="+mn-ea"/>
            </a:endParaRPr>
          </a:p>
          <a:p>
            <a:pPr algn="l"/>
            <a:r>
              <a:rPr lang="ja-JP" altLang="en-US" sz="1400" dirty="0">
                <a:latin typeface="+mn-ea"/>
                <a:ea typeface="+mn-ea"/>
              </a:rPr>
              <a:t>　　するなどの取組を実施</a:t>
            </a:r>
            <a:endParaRPr kumimoji="0" lang="ja-JP" altLang="en-US" sz="1400" b="0" i="0" u="none" strike="noStrike" cap="none" spc="0" normalizeH="0" baseline="0" dirty="0">
              <a:ln>
                <a:noFill/>
              </a:ln>
              <a:solidFill>
                <a:srgbClr val="000000"/>
              </a:solidFill>
              <a:effectLst/>
              <a:uFillTx/>
              <a:latin typeface="+mn-ea"/>
              <a:ea typeface="+mn-ea"/>
              <a:cs typeface="Calibri"/>
              <a:sym typeface="Calibri"/>
            </a:endParaRPr>
          </a:p>
          <a:p>
            <a:pPr algn="l"/>
            <a:r>
              <a:rPr lang="ja-JP" altLang="en-US" sz="1200" dirty="0">
                <a:latin typeface="+mn-ea"/>
                <a:ea typeface="+mn-ea"/>
              </a:rPr>
              <a:t>　</a:t>
            </a:r>
            <a:r>
              <a:rPr kumimoji="0" lang="ja-JP" altLang="en-US" sz="1200" b="0" i="0" u="none" strike="noStrike" cap="none" spc="0" normalizeH="0" baseline="0" dirty="0">
                <a:ln>
                  <a:noFill/>
                </a:ln>
                <a:solidFill>
                  <a:srgbClr val="000000"/>
                </a:solidFill>
                <a:effectLst/>
                <a:uFillTx/>
                <a:latin typeface="+mn-ea"/>
                <a:ea typeface="+mn-ea"/>
                <a:cs typeface="Calibri"/>
                <a:sym typeface="Calibri"/>
              </a:rPr>
              <a:t>［大阪府］フランス</a:t>
            </a:r>
            <a:r>
              <a:rPr kumimoji="0" lang="en-US" altLang="ja-JP" sz="1200" b="0" i="0" u="none" strike="noStrike" cap="none" spc="0" normalizeH="0" baseline="0" dirty="0">
                <a:ln>
                  <a:noFill/>
                </a:ln>
                <a:solidFill>
                  <a:srgbClr val="000000"/>
                </a:solidFill>
                <a:effectLst/>
                <a:uFillTx/>
                <a:latin typeface="+mn-ea"/>
                <a:ea typeface="+mn-ea"/>
                <a:cs typeface="Calibri"/>
                <a:sym typeface="Calibri"/>
              </a:rPr>
              <a:t>､</a:t>
            </a:r>
            <a:r>
              <a:rPr kumimoji="0" lang="ja-JP" altLang="en-US" sz="1200" b="0" i="0" u="none" strike="noStrike" cap="none" spc="0" normalizeH="0" baseline="0" dirty="0">
                <a:ln>
                  <a:noFill/>
                </a:ln>
                <a:solidFill>
                  <a:srgbClr val="000000"/>
                </a:solidFill>
                <a:effectLst/>
                <a:uFillTx/>
                <a:latin typeface="+mn-ea"/>
                <a:ea typeface="+mn-ea"/>
                <a:cs typeface="Calibri"/>
                <a:sym typeface="Calibri"/>
              </a:rPr>
              <a:t>米国</a:t>
            </a:r>
            <a:r>
              <a:rPr kumimoji="0" lang="en-US" altLang="ja-JP" sz="1200" b="0" i="0" u="none" strike="noStrike" cap="none" spc="0" normalizeH="0" baseline="0" dirty="0">
                <a:ln>
                  <a:noFill/>
                </a:ln>
                <a:solidFill>
                  <a:srgbClr val="000000"/>
                </a:solidFill>
                <a:effectLst/>
                <a:uFillTx/>
                <a:latin typeface="+mn-ea"/>
                <a:ea typeface="+mn-ea"/>
                <a:cs typeface="Calibri"/>
                <a:sym typeface="Calibri"/>
              </a:rPr>
              <a:t>､</a:t>
            </a:r>
            <a:r>
              <a:rPr kumimoji="0" lang="ja-JP" altLang="en-US" sz="1200" b="0" i="0" u="none" strike="noStrike" cap="none" spc="0" normalizeH="0" baseline="0" dirty="0">
                <a:ln>
                  <a:noFill/>
                </a:ln>
                <a:solidFill>
                  <a:srgbClr val="000000"/>
                </a:solidFill>
                <a:effectLst/>
                <a:uFillTx/>
                <a:latin typeface="+mn-ea"/>
                <a:ea typeface="+mn-ea"/>
                <a:cs typeface="Calibri"/>
                <a:sym typeface="Calibri"/>
              </a:rPr>
              <a:t>オーストラリア</a:t>
            </a:r>
            <a:r>
              <a:rPr kumimoji="0" lang="en-US" altLang="ja-JP" sz="1200" b="0" i="0" u="none" strike="noStrike" cap="none" spc="0" normalizeH="0" baseline="0" dirty="0">
                <a:ln>
                  <a:noFill/>
                </a:ln>
                <a:solidFill>
                  <a:srgbClr val="000000"/>
                </a:solidFill>
                <a:effectLst/>
                <a:uFillTx/>
                <a:latin typeface="+mn-ea"/>
                <a:ea typeface="+mn-ea"/>
                <a:cs typeface="Calibri"/>
                <a:sym typeface="Calibri"/>
              </a:rPr>
              <a:t>､</a:t>
            </a:r>
            <a:r>
              <a:rPr kumimoji="0" lang="ja-JP" altLang="en-US" sz="1200" b="0" i="0" u="none" strike="noStrike" cap="none" spc="0" normalizeH="0" baseline="0" dirty="0">
                <a:ln>
                  <a:noFill/>
                </a:ln>
                <a:solidFill>
                  <a:srgbClr val="000000"/>
                </a:solidFill>
                <a:effectLst/>
                <a:uFillTx/>
                <a:latin typeface="+mn-ea"/>
                <a:ea typeface="+mn-ea"/>
                <a:cs typeface="Calibri"/>
                <a:sym typeface="Calibri"/>
              </a:rPr>
              <a:t>アラブ首長国連邦、ベトナム、イタリア、中国、インドネシア　</a:t>
            </a:r>
            <a:r>
              <a:rPr kumimoji="0" lang="ja-JP" altLang="en-US" sz="1200" b="0" i="0" u="sng" strike="noStrike" cap="none" spc="0" normalizeH="0" baseline="0" dirty="0">
                <a:ln>
                  <a:noFill/>
                </a:ln>
                <a:solidFill>
                  <a:srgbClr val="000000"/>
                </a:solidFill>
                <a:effectLst/>
                <a:uFillTx/>
                <a:latin typeface="+mn-ea"/>
                <a:ea typeface="+mn-ea"/>
                <a:cs typeface="Calibri"/>
                <a:sym typeface="Calibri"/>
              </a:rPr>
              <a:t>計８か国</a:t>
            </a:r>
            <a:endParaRPr kumimoji="0" lang="ja-JP" altLang="en-US" sz="1400" b="0" i="0" u="sng" strike="noStrike" cap="none" spc="0" normalizeH="0" baseline="0" dirty="0">
              <a:ln>
                <a:noFill/>
              </a:ln>
              <a:solidFill>
                <a:srgbClr val="000000"/>
              </a:solidFill>
              <a:effectLst/>
              <a:uFillTx/>
              <a:latin typeface="+mn-ea"/>
              <a:ea typeface="+mn-ea"/>
              <a:cs typeface="Calibri"/>
              <a:sym typeface="Calibri"/>
            </a:endParaRPr>
          </a:p>
          <a:p>
            <a:pPr algn="l"/>
            <a:r>
              <a:rPr kumimoji="0" lang="ja-JP" altLang="en-US" sz="1200" b="0" i="0" u="none" strike="noStrike" cap="none" spc="0" normalizeH="0" baseline="0" dirty="0">
                <a:ln>
                  <a:noFill/>
                </a:ln>
                <a:solidFill>
                  <a:srgbClr val="000000"/>
                </a:solidFill>
                <a:effectLst/>
                <a:uFillTx/>
                <a:latin typeface="+mn-ea"/>
                <a:ea typeface="+mn-ea"/>
                <a:cs typeface="Calibri"/>
                <a:sym typeface="Calibri"/>
              </a:rPr>
              <a:t>　［大阪市］オーストラリア</a:t>
            </a:r>
            <a:r>
              <a:rPr kumimoji="0" lang="en-US" altLang="ja-JP" sz="1200" b="0" i="0" u="none" strike="noStrike" cap="none" spc="0" normalizeH="0" baseline="0" dirty="0">
                <a:ln>
                  <a:noFill/>
                </a:ln>
                <a:solidFill>
                  <a:srgbClr val="000000"/>
                </a:solidFill>
                <a:effectLst/>
                <a:uFillTx/>
                <a:latin typeface="+mn-ea"/>
                <a:ea typeface="+mn-ea"/>
                <a:cs typeface="Calibri"/>
                <a:sym typeface="Calibri"/>
              </a:rPr>
              <a:t>､</a:t>
            </a:r>
            <a:r>
              <a:rPr kumimoji="0" lang="ja-JP" altLang="en-US" sz="1200" b="0" i="0" u="none" strike="noStrike" cap="none" spc="0" normalizeH="0" baseline="0" dirty="0">
                <a:ln>
                  <a:noFill/>
                </a:ln>
                <a:solidFill>
                  <a:srgbClr val="000000"/>
                </a:solidFill>
                <a:effectLst/>
                <a:uFillTx/>
                <a:latin typeface="+mn-ea"/>
                <a:ea typeface="+mn-ea"/>
                <a:cs typeface="Calibri"/>
                <a:sym typeface="Calibri"/>
              </a:rPr>
              <a:t>中国、ブラジル、ドイツ、韓国、ベトナム、ガーナ、ケニア、ボリビア、ルワンダ、</a:t>
            </a:r>
            <a:endParaRPr kumimoji="0" lang="en-US" altLang="ja-JP" sz="1200" b="0" i="0" u="none" strike="noStrike" cap="none" spc="0" normalizeH="0" baseline="0" dirty="0">
              <a:ln>
                <a:noFill/>
              </a:ln>
              <a:solidFill>
                <a:srgbClr val="000000"/>
              </a:solidFill>
              <a:effectLst/>
              <a:uFillTx/>
              <a:latin typeface="+mn-ea"/>
              <a:ea typeface="+mn-ea"/>
              <a:cs typeface="Calibri"/>
              <a:sym typeface="Calibri"/>
            </a:endParaRPr>
          </a:p>
          <a:p>
            <a:pPr algn="l"/>
            <a:r>
              <a:rPr lang="ja-JP" altLang="en-US" sz="1200" dirty="0">
                <a:latin typeface="+mn-ea"/>
                <a:ea typeface="+mn-ea"/>
              </a:rPr>
              <a:t>　　　　　　　　 </a:t>
            </a:r>
            <a:r>
              <a:rPr kumimoji="0" lang="ja-JP" altLang="en-US" sz="1200" b="0" i="0" u="none" strike="noStrike" cap="none" spc="0" normalizeH="0" baseline="0" dirty="0">
                <a:ln>
                  <a:noFill/>
                </a:ln>
                <a:solidFill>
                  <a:srgbClr val="000000"/>
                </a:solidFill>
                <a:effectLst/>
                <a:uFillTx/>
                <a:latin typeface="+mn-ea"/>
                <a:ea typeface="+mn-ea"/>
                <a:cs typeface="Calibri"/>
                <a:sym typeface="Calibri"/>
              </a:rPr>
              <a:t>パプアニューギニア、ペルー </a:t>
            </a:r>
            <a:r>
              <a:rPr kumimoji="0" lang="ja-JP" altLang="en-US" sz="1200" b="0" i="0" u="sng" strike="noStrike" cap="none" spc="0" normalizeH="0" baseline="0" dirty="0">
                <a:ln>
                  <a:noFill/>
                </a:ln>
                <a:solidFill>
                  <a:srgbClr val="000000"/>
                </a:solidFill>
                <a:effectLst/>
                <a:uFillTx/>
                <a:latin typeface="+mn-ea"/>
                <a:ea typeface="+mn-ea"/>
                <a:cs typeface="Calibri"/>
                <a:sym typeface="Calibri"/>
              </a:rPr>
              <a:t>計</a:t>
            </a:r>
            <a:r>
              <a:rPr kumimoji="0" lang="en-US" altLang="ja-JP" sz="1200" b="0" i="0" u="sng" strike="noStrike" cap="none" spc="0" normalizeH="0" baseline="0" dirty="0">
                <a:ln>
                  <a:noFill/>
                </a:ln>
                <a:solidFill>
                  <a:srgbClr val="000000"/>
                </a:solidFill>
                <a:effectLst/>
                <a:uFillTx/>
                <a:latin typeface="+mn-ea"/>
                <a:ea typeface="+mn-ea"/>
                <a:cs typeface="Calibri"/>
                <a:sym typeface="Calibri"/>
              </a:rPr>
              <a:t>12</a:t>
            </a:r>
            <a:r>
              <a:rPr kumimoji="0" lang="ja-JP" altLang="en-US" sz="1200" b="0" i="0" u="sng" strike="noStrike" cap="none" spc="0" normalizeH="0" baseline="0" dirty="0">
                <a:ln>
                  <a:noFill/>
                </a:ln>
                <a:solidFill>
                  <a:srgbClr val="000000"/>
                </a:solidFill>
                <a:effectLst/>
                <a:uFillTx/>
                <a:latin typeface="+mn-ea"/>
                <a:ea typeface="+mn-ea"/>
                <a:cs typeface="Calibri"/>
                <a:sym typeface="Calibri"/>
              </a:rPr>
              <a:t>か国</a:t>
            </a:r>
          </a:p>
          <a:p>
            <a:pPr algn="l"/>
            <a:r>
              <a:rPr kumimoji="0" lang="ja-JP" altLang="en-US" sz="1200" b="0" i="0" u="none" strike="noStrike" cap="none" spc="0" normalizeH="0" baseline="0" dirty="0">
                <a:ln>
                  <a:noFill/>
                </a:ln>
                <a:solidFill>
                  <a:srgbClr val="000000"/>
                </a:solidFill>
                <a:effectLst/>
                <a:uFillTx/>
                <a:latin typeface="+mn-ea"/>
                <a:ea typeface="+mn-ea"/>
                <a:cs typeface="Calibri"/>
                <a:sym typeface="Calibri"/>
              </a:rPr>
              <a:t>　［その他</a:t>
            </a:r>
            <a:r>
              <a:rPr kumimoji="0" lang="en-US" altLang="ja-JP" sz="1200" b="0" i="0" u="none" strike="noStrike" cap="none" spc="0" normalizeH="0" baseline="0" dirty="0">
                <a:ln>
                  <a:noFill/>
                </a:ln>
                <a:solidFill>
                  <a:srgbClr val="000000"/>
                </a:solidFill>
                <a:effectLst/>
                <a:uFillTx/>
                <a:latin typeface="+mn-ea"/>
                <a:ea typeface="+mn-ea"/>
                <a:cs typeface="Calibri"/>
                <a:sym typeface="Calibri"/>
              </a:rPr>
              <a:t>17</a:t>
            </a:r>
            <a:r>
              <a:rPr kumimoji="0" lang="ja-JP" altLang="en-US" sz="1200" b="0" i="0" u="none" strike="noStrike" cap="none" spc="0" normalizeH="0" baseline="0" dirty="0">
                <a:ln>
                  <a:noFill/>
                </a:ln>
                <a:solidFill>
                  <a:srgbClr val="000000"/>
                </a:solidFill>
                <a:effectLst/>
                <a:uFillTx/>
                <a:latin typeface="+mn-ea"/>
                <a:ea typeface="+mn-ea"/>
                <a:cs typeface="Calibri"/>
                <a:sym typeface="Calibri"/>
              </a:rPr>
              <a:t>市］チェコ、ヨルダン、フランス</a:t>
            </a:r>
            <a:r>
              <a:rPr kumimoji="0" lang="en-US" altLang="ja-JP" sz="1200" b="0" i="0" u="none" strike="noStrike" cap="none" spc="0" normalizeH="0" baseline="0" dirty="0">
                <a:ln>
                  <a:noFill/>
                </a:ln>
                <a:solidFill>
                  <a:srgbClr val="000000"/>
                </a:solidFill>
                <a:effectLst/>
                <a:uFillTx/>
                <a:latin typeface="+mn-ea"/>
                <a:ea typeface="+mn-ea"/>
                <a:cs typeface="Calibri"/>
                <a:sym typeface="Calibri"/>
              </a:rPr>
              <a:t>､</a:t>
            </a:r>
            <a:r>
              <a:rPr kumimoji="0" lang="ja-JP" altLang="en-US" sz="1200" b="0" i="0" u="none" strike="noStrike" cap="none" spc="0" normalizeH="0" baseline="0" dirty="0">
                <a:ln>
                  <a:noFill/>
                </a:ln>
                <a:solidFill>
                  <a:srgbClr val="000000"/>
                </a:solidFill>
                <a:effectLst/>
                <a:uFillTx/>
                <a:latin typeface="+mn-ea"/>
                <a:ea typeface="+mn-ea"/>
                <a:cs typeface="Calibri"/>
                <a:sym typeface="Calibri"/>
              </a:rPr>
              <a:t>米国</a:t>
            </a:r>
            <a:r>
              <a:rPr kumimoji="0" lang="en-US" altLang="ja-JP" sz="1200" b="0" i="0" u="none" strike="noStrike" cap="none" spc="0" normalizeH="0" baseline="0" dirty="0">
                <a:ln>
                  <a:noFill/>
                </a:ln>
                <a:solidFill>
                  <a:srgbClr val="000000"/>
                </a:solidFill>
                <a:effectLst/>
                <a:uFillTx/>
                <a:latin typeface="+mn-ea"/>
                <a:ea typeface="+mn-ea"/>
                <a:cs typeface="Calibri"/>
                <a:sym typeface="Calibri"/>
              </a:rPr>
              <a:t>､</a:t>
            </a:r>
            <a:r>
              <a:rPr kumimoji="0" lang="ja-JP" altLang="en-US" sz="1200" b="0" i="0" u="none" strike="noStrike" cap="none" spc="0" normalizeH="0" baseline="0" dirty="0">
                <a:ln>
                  <a:noFill/>
                </a:ln>
                <a:solidFill>
                  <a:srgbClr val="000000"/>
                </a:solidFill>
                <a:effectLst/>
                <a:uFillTx/>
                <a:latin typeface="+mn-ea"/>
                <a:ea typeface="+mn-ea"/>
                <a:cs typeface="Calibri"/>
                <a:sym typeface="Calibri"/>
              </a:rPr>
              <a:t>スイス</a:t>
            </a:r>
            <a:r>
              <a:rPr kumimoji="0" lang="en-US" altLang="ja-JP" sz="1200" b="0" i="0" u="none" strike="noStrike" cap="none" spc="0" normalizeH="0" baseline="0" dirty="0">
                <a:ln>
                  <a:noFill/>
                </a:ln>
                <a:solidFill>
                  <a:srgbClr val="000000"/>
                </a:solidFill>
                <a:effectLst/>
                <a:uFillTx/>
                <a:latin typeface="+mn-ea"/>
                <a:ea typeface="+mn-ea"/>
                <a:cs typeface="Calibri"/>
                <a:sym typeface="Calibri"/>
              </a:rPr>
              <a:t>､</a:t>
            </a:r>
            <a:r>
              <a:rPr kumimoji="0" lang="ja-JP" altLang="en-US" sz="1200" b="0" i="0" u="none" strike="noStrike" cap="none" spc="0" normalizeH="0" baseline="0" dirty="0">
                <a:ln>
                  <a:noFill/>
                </a:ln>
                <a:solidFill>
                  <a:srgbClr val="000000"/>
                </a:solidFill>
                <a:effectLst/>
                <a:uFillTx/>
                <a:latin typeface="+mn-ea"/>
                <a:ea typeface="+mn-ea"/>
                <a:cs typeface="Calibri"/>
                <a:sym typeface="Calibri"/>
              </a:rPr>
              <a:t>中国、リベリア、ウガンダ、ブルキナファソ、タンザニア</a:t>
            </a:r>
            <a:r>
              <a:rPr lang="ja-JP" altLang="en-US" sz="1200" dirty="0">
                <a:latin typeface="+mn-ea"/>
                <a:ea typeface="+mn-ea"/>
              </a:rPr>
              <a:t>、</a:t>
            </a:r>
            <a:endParaRPr lang="en-US" altLang="ja-JP" sz="1200" dirty="0">
              <a:latin typeface="+mn-ea"/>
              <a:ea typeface="+mn-ea"/>
            </a:endParaRPr>
          </a:p>
          <a:p>
            <a:pPr algn="l"/>
            <a:r>
              <a:rPr kumimoji="0" lang="ja-JP" altLang="en-US" sz="1200" b="0" i="0" u="none" strike="noStrike" cap="none" spc="0" normalizeH="0" baseline="0" dirty="0">
                <a:ln>
                  <a:noFill/>
                </a:ln>
                <a:solidFill>
                  <a:srgbClr val="000000"/>
                </a:solidFill>
                <a:effectLst/>
                <a:uFillTx/>
                <a:latin typeface="+mn-ea"/>
                <a:ea typeface="+mn-ea"/>
                <a:cs typeface="Calibri"/>
                <a:sym typeface="Calibri"/>
              </a:rPr>
              <a:t>　　　　　　　　　　　オーストラリア</a:t>
            </a:r>
            <a:r>
              <a:rPr kumimoji="0" lang="en-US" altLang="ja-JP" sz="1200" b="0" i="0" u="none" strike="noStrike" cap="none" spc="0" normalizeH="0" baseline="0" dirty="0">
                <a:ln>
                  <a:noFill/>
                </a:ln>
                <a:solidFill>
                  <a:srgbClr val="000000"/>
                </a:solidFill>
                <a:effectLst/>
                <a:uFillTx/>
                <a:latin typeface="+mn-ea"/>
                <a:ea typeface="+mn-ea"/>
                <a:cs typeface="Calibri"/>
                <a:sym typeface="Calibri"/>
              </a:rPr>
              <a:t>､</a:t>
            </a:r>
            <a:r>
              <a:rPr kumimoji="0" lang="ja-JP" altLang="en-US" sz="1200" b="0" i="0" u="none" strike="noStrike" cap="none" spc="0" normalizeH="0" baseline="0" dirty="0">
                <a:ln>
                  <a:noFill/>
                </a:ln>
                <a:solidFill>
                  <a:srgbClr val="000000"/>
                </a:solidFill>
                <a:effectLst/>
                <a:uFillTx/>
                <a:latin typeface="+mn-ea"/>
                <a:ea typeface="+mn-ea"/>
                <a:cs typeface="Calibri"/>
                <a:sym typeface="Calibri"/>
              </a:rPr>
              <a:t>韓国</a:t>
            </a:r>
            <a:r>
              <a:rPr kumimoji="0" lang="en-US" altLang="ja-JP" sz="1200" b="0" i="0" u="none" strike="noStrike" cap="none" spc="0" normalizeH="0" baseline="0" dirty="0">
                <a:ln>
                  <a:noFill/>
                </a:ln>
                <a:solidFill>
                  <a:srgbClr val="000000"/>
                </a:solidFill>
                <a:effectLst/>
                <a:uFillTx/>
                <a:latin typeface="+mn-ea"/>
                <a:ea typeface="+mn-ea"/>
                <a:cs typeface="Calibri"/>
                <a:sym typeface="Calibri"/>
              </a:rPr>
              <a:t>､</a:t>
            </a:r>
            <a:r>
              <a:rPr kumimoji="0" lang="ja-JP" altLang="en-US" sz="1200" b="0" i="0" u="none" strike="noStrike" cap="none" spc="0" normalizeH="0" baseline="0" dirty="0">
                <a:ln>
                  <a:noFill/>
                </a:ln>
                <a:solidFill>
                  <a:srgbClr val="000000"/>
                </a:solidFill>
                <a:effectLst/>
                <a:uFillTx/>
                <a:latin typeface="+mn-ea"/>
                <a:ea typeface="+mn-ea"/>
                <a:cs typeface="Calibri"/>
                <a:sym typeface="Calibri"/>
              </a:rPr>
              <a:t>セネガル</a:t>
            </a:r>
            <a:r>
              <a:rPr kumimoji="0" lang="en-US" altLang="ja-JP" sz="1200" b="0" i="0" u="none" strike="noStrike" cap="none" spc="0" normalizeH="0" baseline="0" dirty="0">
                <a:ln>
                  <a:noFill/>
                </a:ln>
                <a:solidFill>
                  <a:srgbClr val="000000"/>
                </a:solidFill>
                <a:effectLst/>
                <a:uFillTx/>
                <a:latin typeface="+mn-ea"/>
                <a:ea typeface="+mn-ea"/>
                <a:cs typeface="Calibri"/>
                <a:sym typeface="Calibri"/>
              </a:rPr>
              <a:t>､</a:t>
            </a:r>
            <a:r>
              <a:rPr kumimoji="0" lang="ja-JP" altLang="en-US" sz="1200" b="0" i="0" u="none" strike="noStrike" cap="none" spc="0" normalizeH="0" baseline="0" dirty="0">
                <a:ln>
                  <a:noFill/>
                </a:ln>
                <a:solidFill>
                  <a:srgbClr val="000000"/>
                </a:solidFill>
                <a:effectLst/>
                <a:uFillTx/>
                <a:latin typeface="+mn-ea"/>
                <a:ea typeface="+mn-ea"/>
                <a:cs typeface="Calibri"/>
                <a:sym typeface="Calibri"/>
              </a:rPr>
              <a:t>エジプト、マダカスカル、コートジボワール、ベナン、フィリピン、</a:t>
            </a:r>
            <a:endParaRPr kumimoji="0" lang="en-US" altLang="ja-JP" sz="1200" b="0" i="0" u="none" strike="noStrike" cap="none" spc="0" normalizeH="0" baseline="0" dirty="0">
              <a:ln>
                <a:noFill/>
              </a:ln>
              <a:solidFill>
                <a:srgbClr val="000000"/>
              </a:solidFill>
              <a:effectLst/>
              <a:uFillTx/>
              <a:latin typeface="+mn-ea"/>
              <a:ea typeface="+mn-ea"/>
              <a:cs typeface="Calibri"/>
              <a:sym typeface="Calibri"/>
            </a:endParaRPr>
          </a:p>
          <a:p>
            <a:pPr algn="l"/>
            <a:r>
              <a:rPr lang="ja-JP" altLang="en-US" sz="1200" dirty="0">
                <a:latin typeface="+mn-ea"/>
                <a:ea typeface="+mn-ea"/>
              </a:rPr>
              <a:t>　　　　　　　　　　　</a:t>
            </a:r>
            <a:r>
              <a:rPr kumimoji="0" lang="ja-JP" altLang="en-US" sz="1200" b="0" i="0" u="none" strike="noStrike" cap="none" spc="0" normalizeH="0" baseline="0" dirty="0">
                <a:ln>
                  <a:noFill/>
                </a:ln>
                <a:solidFill>
                  <a:srgbClr val="000000"/>
                </a:solidFill>
                <a:effectLst/>
                <a:uFillTx/>
                <a:latin typeface="+mn-ea"/>
                <a:ea typeface="+mn-ea"/>
                <a:cs typeface="Calibri"/>
                <a:sym typeface="Calibri"/>
              </a:rPr>
              <a:t>エチオピア</a:t>
            </a:r>
            <a:r>
              <a:rPr lang="ja-JP" altLang="en-US" sz="1200" dirty="0">
                <a:latin typeface="+mn-ea"/>
                <a:ea typeface="+mn-ea"/>
              </a:rPr>
              <a:t>　</a:t>
            </a:r>
            <a:r>
              <a:rPr kumimoji="0" lang="ja-JP" altLang="en-US" sz="1200" b="0" i="0" u="sng" strike="noStrike" cap="none" spc="0" normalizeH="0" baseline="0" dirty="0">
                <a:ln>
                  <a:noFill/>
                </a:ln>
                <a:solidFill>
                  <a:srgbClr val="000000"/>
                </a:solidFill>
                <a:effectLst/>
                <a:uFillTx/>
                <a:latin typeface="+mn-ea"/>
                <a:ea typeface="+mn-ea"/>
                <a:cs typeface="Calibri"/>
                <a:sym typeface="Calibri"/>
              </a:rPr>
              <a:t>計</a:t>
            </a:r>
            <a:r>
              <a:rPr kumimoji="0" lang="en-US" altLang="ja-JP" sz="1200" b="0" i="0" u="sng" strike="noStrike" cap="none" spc="0" normalizeH="0" baseline="0" dirty="0">
                <a:ln>
                  <a:noFill/>
                </a:ln>
                <a:solidFill>
                  <a:srgbClr val="000000"/>
                </a:solidFill>
                <a:effectLst/>
                <a:uFillTx/>
                <a:latin typeface="+mn-ea"/>
                <a:ea typeface="+mn-ea"/>
                <a:cs typeface="Calibri"/>
                <a:sym typeface="Calibri"/>
              </a:rPr>
              <a:t>19</a:t>
            </a:r>
            <a:r>
              <a:rPr kumimoji="0" lang="ja-JP" altLang="en-US" sz="1200" b="0" i="0" u="sng" strike="noStrike" cap="none" spc="0" normalizeH="0" baseline="0" dirty="0">
                <a:ln>
                  <a:noFill/>
                </a:ln>
                <a:solidFill>
                  <a:srgbClr val="000000"/>
                </a:solidFill>
                <a:effectLst/>
                <a:uFillTx/>
                <a:latin typeface="+mn-ea"/>
                <a:ea typeface="+mn-ea"/>
                <a:cs typeface="Calibri"/>
                <a:sym typeface="Calibri"/>
              </a:rPr>
              <a:t>か国</a:t>
            </a:r>
            <a:endParaRPr kumimoji="0" lang="en-US" altLang="ja-JP" sz="1200" b="0" i="0" u="sng" strike="noStrike" cap="none" spc="0" normalizeH="0" baseline="0" dirty="0">
              <a:ln>
                <a:noFill/>
              </a:ln>
              <a:solidFill>
                <a:srgbClr val="000000"/>
              </a:solidFill>
              <a:effectLst/>
              <a:uFillTx/>
              <a:latin typeface="+mn-ea"/>
              <a:ea typeface="+mn-ea"/>
              <a:cs typeface="Calibri"/>
              <a:sym typeface="Calibri"/>
            </a:endParaRPr>
          </a:p>
        </p:txBody>
      </p:sp>
      <p:pic>
        <p:nvPicPr>
          <p:cNvPr id="18" name="図 17">
            <a:extLst>
              <a:ext uri="{FF2B5EF4-FFF2-40B4-BE49-F238E27FC236}">
                <a16:creationId xmlns:a16="http://schemas.microsoft.com/office/drawing/2014/main" id="{B14F1445-489B-44EA-B7DB-7D5A018BCD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70221" y="2313845"/>
            <a:ext cx="1105072" cy="654566"/>
          </a:xfrm>
          <a:prstGeom prst="rect">
            <a:avLst/>
          </a:prstGeom>
        </p:spPr>
      </p:pic>
      <p:sp>
        <p:nvSpPr>
          <p:cNvPr id="21" name="テキスト ボックス 20">
            <a:extLst>
              <a:ext uri="{FF2B5EF4-FFF2-40B4-BE49-F238E27FC236}">
                <a16:creationId xmlns:a16="http://schemas.microsoft.com/office/drawing/2014/main" id="{B37E8BF3-8882-4878-BFA6-871F26833D7B}"/>
              </a:ext>
            </a:extLst>
          </p:cNvPr>
          <p:cNvSpPr txBox="1"/>
          <p:nvPr/>
        </p:nvSpPr>
        <p:spPr>
          <a:xfrm>
            <a:off x="7086278" y="3005792"/>
            <a:ext cx="1419267"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ja-JP" altLang="en-US" sz="800" dirty="0">
                <a:latin typeface="+mn-ea"/>
                <a:ea typeface="+mn-ea"/>
              </a:rPr>
              <a:t>ナショナルデー</a:t>
            </a:r>
            <a:r>
              <a:rPr kumimoji="0" lang="ja-JP" altLang="en-US" sz="800" b="0" i="0" u="none" strike="noStrike" cap="none" spc="0" normalizeH="0" baseline="0" dirty="0">
                <a:ln>
                  <a:noFill/>
                </a:ln>
                <a:solidFill>
                  <a:srgbClr val="000000"/>
                </a:solidFill>
                <a:effectLst/>
                <a:uFillTx/>
                <a:latin typeface="+mn-ea"/>
                <a:ea typeface="+mn-ea"/>
                <a:cs typeface="Calibri"/>
                <a:sym typeface="Calibri"/>
              </a:rPr>
              <a:t>での交流の様子</a:t>
            </a:r>
            <a:endParaRPr kumimoji="0" lang="en-US" altLang="ja-JP" sz="800" b="0" i="0" u="none" strike="noStrike" cap="none" spc="0" normalizeH="0" baseline="0" dirty="0">
              <a:ln>
                <a:noFill/>
              </a:ln>
              <a:solidFill>
                <a:srgbClr val="000000"/>
              </a:solidFill>
              <a:effectLst/>
              <a:uFillTx/>
              <a:latin typeface="+mn-ea"/>
              <a:ea typeface="+mn-ea"/>
              <a:cs typeface="Calibri"/>
              <a:sym typeface="Calibri"/>
            </a:endParaRPr>
          </a:p>
        </p:txBody>
      </p:sp>
      <p:pic>
        <p:nvPicPr>
          <p:cNvPr id="22" name="図 21">
            <a:extLst>
              <a:ext uri="{FF2B5EF4-FFF2-40B4-BE49-F238E27FC236}">
                <a16:creationId xmlns:a16="http://schemas.microsoft.com/office/drawing/2014/main" id="{B2A75BCE-6862-4ABE-A27B-0B1F87DE0B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58073" y="1266031"/>
            <a:ext cx="1129369" cy="836570"/>
          </a:xfrm>
          <a:prstGeom prst="rect">
            <a:avLst/>
          </a:prstGeom>
        </p:spPr>
      </p:pic>
      <p:sp>
        <p:nvSpPr>
          <p:cNvPr id="31" name="テキスト ボックス 30">
            <a:extLst>
              <a:ext uri="{FF2B5EF4-FFF2-40B4-BE49-F238E27FC236}">
                <a16:creationId xmlns:a16="http://schemas.microsoft.com/office/drawing/2014/main" id="{89925F31-A941-45B0-8DEB-8D1A589BDFB0}"/>
              </a:ext>
            </a:extLst>
          </p:cNvPr>
          <p:cNvSpPr txBox="1"/>
          <p:nvPr/>
        </p:nvSpPr>
        <p:spPr>
          <a:xfrm>
            <a:off x="7125882" y="2108342"/>
            <a:ext cx="1419267"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ja-JP" altLang="en-US" sz="800" b="0" i="0" u="none" strike="noStrike" cap="none" spc="0" normalizeH="0" baseline="0" dirty="0">
                <a:ln>
                  <a:noFill/>
                </a:ln>
                <a:solidFill>
                  <a:srgbClr val="000000"/>
                </a:solidFill>
                <a:effectLst/>
                <a:uFillTx/>
                <a:latin typeface="+mn-ea"/>
                <a:ea typeface="+mn-ea"/>
                <a:cs typeface="Calibri"/>
                <a:sym typeface="Calibri"/>
              </a:rPr>
              <a:t>交流ワークショップの様子</a:t>
            </a:r>
            <a:endParaRPr kumimoji="0" lang="en-US" altLang="ja-JP" sz="800" b="0" i="0" u="none" strike="noStrike" cap="none" spc="0" normalizeH="0" baseline="0" dirty="0">
              <a:ln>
                <a:noFill/>
              </a:ln>
              <a:solidFill>
                <a:srgbClr val="000000"/>
              </a:solidFill>
              <a:effectLst/>
              <a:uFillTx/>
              <a:latin typeface="+mn-ea"/>
              <a:ea typeface="+mn-ea"/>
              <a:cs typeface="Calibri"/>
              <a:sym typeface="Calibri"/>
            </a:endParaRPr>
          </a:p>
        </p:txBody>
      </p:sp>
      <p:sp>
        <p:nvSpPr>
          <p:cNvPr id="32" name="正方形/長方形 31">
            <a:extLst>
              <a:ext uri="{FF2B5EF4-FFF2-40B4-BE49-F238E27FC236}">
                <a16:creationId xmlns:a16="http://schemas.microsoft.com/office/drawing/2014/main" id="{BE995371-0F91-4041-99A5-FBE027751285}"/>
              </a:ext>
            </a:extLst>
          </p:cNvPr>
          <p:cNvSpPr/>
          <p:nvPr/>
        </p:nvSpPr>
        <p:spPr>
          <a:xfrm>
            <a:off x="8629920" y="3782278"/>
            <a:ext cx="3384301" cy="2687371"/>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noAutofit/>
          </a:bodyPr>
          <a:lstStyle/>
          <a:p>
            <a:r>
              <a:rPr lang="ja-JP" altLang="en-US" sz="1400" dirty="0">
                <a:solidFill>
                  <a:schemeClr val="tx1"/>
                </a:solidFill>
                <a:latin typeface="+mn-ea"/>
                <a:ea typeface="+mn-ea"/>
              </a:rPr>
              <a:t>・ </a:t>
            </a:r>
            <a:r>
              <a:rPr lang="en-US" altLang="ja-JP" sz="1400" dirty="0">
                <a:solidFill>
                  <a:schemeClr val="tx1"/>
                </a:solidFill>
                <a:latin typeface="+mn-ea"/>
                <a:ea typeface="+mn-ea"/>
              </a:rPr>
              <a:t>2026</a:t>
            </a:r>
            <a:r>
              <a:rPr lang="ja-JP" altLang="en-US" sz="1400" dirty="0">
                <a:solidFill>
                  <a:schemeClr val="tx1"/>
                </a:solidFill>
                <a:latin typeface="+mn-ea"/>
                <a:ea typeface="+mn-ea"/>
              </a:rPr>
              <a:t>年度以降も修学旅行先に大阪が</a:t>
            </a:r>
          </a:p>
          <a:p>
            <a:r>
              <a:rPr lang="ja-JP" altLang="en-US" sz="1400" dirty="0">
                <a:solidFill>
                  <a:schemeClr val="tx1"/>
                </a:solidFill>
                <a:latin typeface="+mn-ea"/>
                <a:ea typeface="+mn-ea"/>
              </a:rPr>
              <a:t>　選ばれるよう、万博開催期間終了後も　</a:t>
            </a:r>
          </a:p>
          <a:p>
            <a:r>
              <a:rPr lang="ja-JP" altLang="en-US" sz="1400" dirty="0">
                <a:solidFill>
                  <a:schemeClr val="tx1"/>
                </a:solidFill>
                <a:latin typeface="+mn-ea"/>
                <a:ea typeface="+mn-ea"/>
              </a:rPr>
              <a:t>　修学旅行生に対する宿泊税の課税免除を</a:t>
            </a:r>
          </a:p>
          <a:p>
            <a:r>
              <a:rPr lang="ja-JP" altLang="en-US" sz="1400" dirty="0">
                <a:solidFill>
                  <a:schemeClr val="tx1"/>
                </a:solidFill>
                <a:latin typeface="+mn-ea"/>
                <a:ea typeface="+mn-ea"/>
              </a:rPr>
              <a:t>　継続実施するとともに、万博を機に造成した</a:t>
            </a:r>
          </a:p>
          <a:p>
            <a:r>
              <a:rPr lang="ja-JP" altLang="en-US" sz="1400" dirty="0">
                <a:solidFill>
                  <a:schemeClr val="tx1"/>
                </a:solidFill>
                <a:latin typeface="+mn-ea"/>
                <a:ea typeface="+mn-ea"/>
              </a:rPr>
              <a:t>　</a:t>
            </a:r>
            <a:r>
              <a:rPr lang="ja-JP" altLang="en-US" sz="1400" b="1" dirty="0">
                <a:solidFill>
                  <a:schemeClr val="tx1"/>
                </a:solidFill>
                <a:latin typeface="+mn-ea"/>
                <a:ea typeface="+mn-ea"/>
              </a:rPr>
              <a:t>モデルコース等については、</a:t>
            </a:r>
            <a:r>
              <a:rPr lang="en-US" altLang="ja-JP" sz="1400" b="1" dirty="0">
                <a:solidFill>
                  <a:schemeClr val="tx1"/>
                </a:solidFill>
                <a:latin typeface="+mn-ea"/>
                <a:ea typeface="+mn-ea"/>
              </a:rPr>
              <a:t>2025</a:t>
            </a:r>
            <a:r>
              <a:rPr lang="ja-JP" altLang="en-US" sz="1400" b="1" dirty="0">
                <a:solidFill>
                  <a:schemeClr val="tx1"/>
                </a:solidFill>
                <a:latin typeface="+mn-ea"/>
                <a:ea typeface="+mn-ea"/>
              </a:rPr>
              <a:t>年</a:t>
            </a:r>
            <a:r>
              <a:rPr lang="en-US" altLang="ja-JP" sz="1400" b="1" dirty="0">
                <a:solidFill>
                  <a:schemeClr val="tx1"/>
                </a:solidFill>
                <a:latin typeface="+mn-ea"/>
                <a:ea typeface="+mn-ea"/>
              </a:rPr>
              <a:t>12</a:t>
            </a:r>
            <a:r>
              <a:rPr lang="ja-JP" altLang="en-US" sz="1400" b="1" dirty="0">
                <a:solidFill>
                  <a:schemeClr val="tx1"/>
                </a:solidFill>
                <a:latin typeface="+mn-ea"/>
                <a:ea typeface="+mn-ea"/>
              </a:rPr>
              <a:t>月</a:t>
            </a:r>
          </a:p>
          <a:p>
            <a:r>
              <a:rPr lang="ja-JP" altLang="en-US" sz="1400" b="1" dirty="0">
                <a:solidFill>
                  <a:schemeClr val="tx1"/>
                </a:solidFill>
                <a:latin typeface="+mn-ea"/>
                <a:ea typeface="+mn-ea"/>
              </a:rPr>
              <a:t>　以降も様々な媒体を活用して</a:t>
            </a:r>
            <a:r>
              <a:rPr lang="en-US" altLang="ja-JP" sz="1400" b="1" dirty="0">
                <a:solidFill>
                  <a:schemeClr val="tx1"/>
                </a:solidFill>
                <a:latin typeface="+mn-ea"/>
                <a:ea typeface="+mn-ea"/>
              </a:rPr>
              <a:t>PR</a:t>
            </a:r>
            <a:r>
              <a:rPr lang="ja-JP" altLang="en-US" sz="1400" b="1" dirty="0">
                <a:solidFill>
                  <a:schemeClr val="tx1"/>
                </a:solidFill>
                <a:latin typeface="+mn-ea"/>
                <a:ea typeface="+mn-ea"/>
              </a:rPr>
              <a:t>を実施</a:t>
            </a:r>
          </a:p>
        </p:txBody>
      </p:sp>
      <p:sp>
        <p:nvSpPr>
          <p:cNvPr id="24" name="矢印: 五方向 23">
            <a:extLst>
              <a:ext uri="{FF2B5EF4-FFF2-40B4-BE49-F238E27FC236}">
                <a16:creationId xmlns:a16="http://schemas.microsoft.com/office/drawing/2014/main" id="{F14682EA-A64D-4529-9376-3BB4AB408C88}"/>
              </a:ext>
            </a:extLst>
          </p:cNvPr>
          <p:cNvSpPr/>
          <p:nvPr/>
        </p:nvSpPr>
        <p:spPr>
          <a:xfrm>
            <a:off x="8593412" y="278390"/>
            <a:ext cx="3382981" cy="338552"/>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今後</a:t>
            </a:r>
            <a:r>
              <a:rPr kumimoji="0" lang="ja-JP" altLang="en-US" sz="1600" b="1" i="0" u="none" strike="noStrike" cap="none" spc="0" normalizeH="0" baseline="0" dirty="0">
                <a:ln>
                  <a:noFill/>
                </a:ln>
                <a:solidFill>
                  <a:schemeClr val="bg1"/>
                </a:solidFill>
                <a:effectLst/>
                <a:uFillTx/>
                <a:latin typeface="+mj-ea"/>
                <a:ea typeface="+mj-ea"/>
                <a:cs typeface="Calibri"/>
                <a:sym typeface="Calibri"/>
              </a:rPr>
              <a:t>の予定（検討中のものも含む）</a:t>
            </a:r>
          </a:p>
        </p:txBody>
      </p:sp>
      <p:sp>
        <p:nvSpPr>
          <p:cNvPr id="4" name="テキスト ボックス 3">
            <a:extLst>
              <a:ext uri="{FF2B5EF4-FFF2-40B4-BE49-F238E27FC236}">
                <a16:creationId xmlns:a16="http://schemas.microsoft.com/office/drawing/2014/main" id="{E8711CCB-3CD8-FE48-134B-FADD34B4F074}"/>
              </a:ext>
            </a:extLst>
          </p:cNvPr>
          <p:cNvSpPr txBox="1"/>
          <p:nvPr/>
        </p:nvSpPr>
        <p:spPr>
          <a:xfrm>
            <a:off x="11755368" y="6528451"/>
            <a:ext cx="45470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en-US" altLang="ja-JP" sz="1400" b="1" i="0" u="none" strike="noStrike" cap="none" spc="0" normalizeH="0" baseline="0" dirty="0">
                <a:ln>
                  <a:noFill/>
                </a:ln>
                <a:solidFill>
                  <a:srgbClr val="000000"/>
                </a:solidFill>
                <a:effectLst/>
                <a:uFillTx/>
                <a:latin typeface="+mn-ea"/>
                <a:ea typeface="+mn-ea"/>
                <a:cs typeface="Calibri"/>
                <a:sym typeface="Calibri"/>
              </a:rPr>
              <a:t>19</a:t>
            </a:r>
            <a:endParaRPr kumimoji="0" lang="ja-JP" altLang="en-US" sz="14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319755546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501C7AE3-64A5-4878-A1B3-CCB2FF6A608D}"/>
              </a:ext>
            </a:extLst>
          </p:cNvPr>
          <p:cNvSpPr/>
          <p:nvPr/>
        </p:nvSpPr>
        <p:spPr>
          <a:xfrm>
            <a:off x="10500670" y="862425"/>
            <a:ext cx="1453139"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6" name="正方形/長方形 25">
            <a:extLst>
              <a:ext uri="{FF2B5EF4-FFF2-40B4-BE49-F238E27FC236}">
                <a16:creationId xmlns:a16="http://schemas.microsoft.com/office/drawing/2014/main" id="{478AF8F9-4F97-47D6-8626-32BA66D75F0A}"/>
              </a:ext>
            </a:extLst>
          </p:cNvPr>
          <p:cNvSpPr/>
          <p:nvPr/>
        </p:nvSpPr>
        <p:spPr>
          <a:xfrm>
            <a:off x="84213" y="1185997"/>
            <a:ext cx="7399441" cy="5635738"/>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defTabSz="457200" hangingPunct="1">
              <a:defRPr/>
            </a:pPr>
            <a:r>
              <a:rPr lang="ja-JP" altLang="en-US" sz="800" kern="1200">
                <a:solidFill>
                  <a:schemeClr val="tx1"/>
                </a:solidFill>
                <a:latin typeface="BIZ UDPゴシック" panose="020B0400000000000000" pitchFamily="50" charset="-128"/>
                <a:ea typeface="BIZ UDPゴシック" panose="020B0400000000000000" pitchFamily="50" charset="-128"/>
              </a:rPr>
              <a:t>メタネーション実証設備</a:t>
            </a:r>
            <a:endParaRPr lang="en-US" altLang="ja-JP" sz="800" kern="1200">
              <a:solidFill>
                <a:schemeClr val="tx1"/>
              </a:solidFill>
              <a:latin typeface="BIZ UDPゴシック" panose="020B0400000000000000" pitchFamily="50" charset="-128"/>
              <a:ea typeface="BIZ UDPゴシック" panose="020B0400000000000000" pitchFamily="50" charset="-128"/>
            </a:endParaRPr>
          </a:p>
          <a:p>
            <a:pPr lvl="0" algn="ctr" defTabSz="457200" hangingPunct="1">
              <a:defRPr/>
            </a:pPr>
            <a:r>
              <a:rPr lang="ja-JP" altLang="en-US" sz="800" kern="1200">
                <a:solidFill>
                  <a:schemeClr val="tx1"/>
                </a:solidFill>
                <a:latin typeface="BIZ UDPゴシック" panose="020B0400000000000000" pitchFamily="50" charset="-128"/>
                <a:ea typeface="BIZ UDPゴシック" panose="020B0400000000000000" pitchFamily="50" charset="-128"/>
              </a:rPr>
              <a:t>（提供：日本ガス協会）</a:t>
            </a:r>
            <a:endParaRPr lang="en-US" altLang="ja-JP" sz="800" kern="1200" dirty="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586945" y="804574"/>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五方向 10">
            <a:extLst>
              <a:ext uri="{FF2B5EF4-FFF2-40B4-BE49-F238E27FC236}">
                <a16:creationId xmlns:a16="http://schemas.microsoft.com/office/drawing/2014/main" id="{49F51230-189D-4205-9006-363D6CBB255F}"/>
              </a:ext>
            </a:extLst>
          </p:cNvPr>
          <p:cNvSpPr/>
          <p:nvPr/>
        </p:nvSpPr>
        <p:spPr>
          <a:xfrm>
            <a:off x="33924" y="567660"/>
            <a:ext cx="7478746"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24" name="矢印: 五方向 23">
            <a:extLst>
              <a:ext uri="{FF2B5EF4-FFF2-40B4-BE49-F238E27FC236}">
                <a16:creationId xmlns:a16="http://schemas.microsoft.com/office/drawing/2014/main" id="{F14682EA-A64D-4529-9376-3BB4AB408C88}"/>
              </a:ext>
            </a:extLst>
          </p:cNvPr>
          <p:cNvSpPr/>
          <p:nvPr/>
        </p:nvSpPr>
        <p:spPr>
          <a:xfrm>
            <a:off x="7512670" y="568662"/>
            <a:ext cx="4645406" cy="348485"/>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今後</a:t>
            </a:r>
            <a:r>
              <a:rPr kumimoji="0" lang="ja-JP" altLang="en-US" sz="1600" b="1" i="0" u="none" strike="noStrike" cap="none" spc="0" normalizeH="0" baseline="0" dirty="0">
                <a:ln>
                  <a:noFill/>
                </a:ln>
                <a:solidFill>
                  <a:schemeClr val="bg1"/>
                </a:solidFill>
                <a:effectLst/>
                <a:uFillTx/>
                <a:latin typeface="+mj-ea"/>
                <a:ea typeface="+mj-ea"/>
                <a:cs typeface="Calibri"/>
                <a:sym typeface="Calibri"/>
              </a:rPr>
              <a:t>の予定（検討中のものも含む）</a:t>
            </a:r>
          </a:p>
        </p:txBody>
      </p:sp>
      <p:sp>
        <p:nvSpPr>
          <p:cNvPr id="12" name="テキスト ボックス 11">
            <a:extLst>
              <a:ext uri="{FF2B5EF4-FFF2-40B4-BE49-F238E27FC236}">
                <a16:creationId xmlns:a16="http://schemas.microsoft.com/office/drawing/2014/main" id="{303531E6-C1A4-425E-9377-07A85E52F78F}"/>
              </a:ext>
            </a:extLst>
          </p:cNvPr>
          <p:cNvSpPr txBox="1"/>
          <p:nvPr/>
        </p:nvSpPr>
        <p:spPr>
          <a:xfrm>
            <a:off x="-65990" y="867119"/>
            <a:ext cx="225959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（１）</a:t>
            </a:r>
            <a:r>
              <a:rPr kumimoji="1" lang="ja-JP" altLang="en-US" sz="1400" b="1" kern="1200" dirty="0">
                <a:solidFill>
                  <a:schemeClr val="tx1"/>
                </a:solidFill>
                <a:latin typeface="Meiryo UI" panose="020B0604030504040204" pitchFamily="50" charset="-128"/>
                <a:ea typeface="Meiryo UI" panose="020B0604030504040204" pitchFamily="50" charset="-128"/>
              </a:rPr>
              <a:t>カーボンニュートラル①</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27" name="正方形/長方形 26">
            <a:extLst>
              <a:ext uri="{FF2B5EF4-FFF2-40B4-BE49-F238E27FC236}">
                <a16:creationId xmlns:a16="http://schemas.microsoft.com/office/drawing/2014/main" id="{DC5C27CA-89A3-4857-90AA-E8708EA790D8}"/>
              </a:ext>
            </a:extLst>
          </p:cNvPr>
          <p:cNvSpPr/>
          <p:nvPr/>
        </p:nvSpPr>
        <p:spPr>
          <a:xfrm>
            <a:off x="7543113" y="1185997"/>
            <a:ext cx="4611334" cy="5635738"/>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altLang="ja-JP" sz="1800" b="0" i="0" u="none" strike="noStrike" cap="none" spc="0" normalizeH="0" baseline="0" dirty="0">
                <a:ln>
                  <a:noFill/>
                </a:ln>
                <a:solidFill>
                  <a:schemeClr val="tx1"/>
                </a:solidFill>
                <a:effectLst/>
                <a:uFillTx/>
                <a:latin typeface="Calibri"/>
                <a:ea typeface="Calibri"/>
                <a:cs typeface="Calibri"/>
                <a:sym typeface="Calibri"/>
              </a:rPr>
              <a:t> </a:t>
            </a:r>
          </a:p>
          <a:p>
            <a:pPr marL="0" marR="0" indent="0" algn="l" defTabSz="914400" rtl="0" fontAlgn="auto" latinLnBrk="0" hangingPunct="0">
              <a:lnSpc>
                <a:spcPct val="100000"/>
              </a:lnSpc>
              <a:spcBef>
                <a:spcPts val="0"/>
              </a:spcBef>
              <a:spcAft>
                <a:spcPts val="0"/>
              </a:spcAft>
              <a:buClrTx/>
              <a:buSzTx/>
              <a:buFontTx/>
              <a:buNone/>
              <a:tabLst/>
            </a:pPr>
            <a:endParaRPr lang="en-US" altLang="ja-JP" dirty="0">
              <a:solidFill>
                <a:schemeClr val="tx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chemeClr val="tx1"/>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solidFill>
                <a:schemeClr val="tx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chemeClr val="tx1"/>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solidFill>
                <a:schemeClr val="tx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chemeClr val="tx1"/>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solidFill>
                <a:schemeClr val="tx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chemeClr val="tx1"/>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solidFill>
                <a:schemeClr val="tx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chemeClr val="tx1"/>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solidFill>
                <a:schemeClr val="tx1"/>
              </a:solidFill>
            </a:endParaRPr>
          </a:p>
          <a:p>
            <a:pPr marL="0" marR="0" indent="0" algn="l" defTabSz="9144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chemeClr val="tx1"/>
                </a:solidFill>
                <a:effectLst/>
                <a:uFillTx/>
                <a:latin typeface="Calibri"/>
                <a:ea typeface="Calibri"/>
                <a:cs typeface="Calibri"/>
                <a:sym typeface="Calibri"/>
              </a:rPr>
              <a:t> </a:t>
            </a:r>
            <a:endParaRPr kumimoji="0" lang="en-US" altLang="ja-JP" sz="1800" b="0" i="0" u="none" strike="noStrike" cap="none" spc="0" normalizeH="0" baseline="0" dirty="0">
              <a:ln>
                <a:noFill/>
              </a:ln>
              <a:solidFill>
                <a:schemeClr val="tx1"/>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solidFill>
                <a:schemeClr val="tx1"/>
              </a:solidFill>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chemeClr val="tx1"/>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chemeClr val="tx1"/>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chemeClr val="tx1"/>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chemeClr val="tx1"/>
              </a:solidFill>
              <a:effectLst/>
              <a:uFillTx/>
              <a:latin typeface="Calibri"/>
              <a:ea typeface="Calibri"/>
              <a:cs typeface="Calibri"/>
              <a:sym typeface="Calibri"/>
            </a:endParaRPr>
          </a:p>
        </p:txBody>
      </p:sp>
      <p:sp>
        <p:nvSpPr>
          <p:cNvPr id="25" name="テキスト ボックス 24">
            <a:extLst>
              <a:ext uri="{FF2B5EF4-FFF2-40B4-BE49-F238E27FC236}">
                <a16:creationId xmlns:a16="http://schemas.microsoft.com/office/drawing/2014/main" id="{4C39D027-7700-49E6-9F71-5F57CC15FA98}"/>
              </a:ext>
            </a:extLst>
          </p:cNvPr>
          <p:cNvSpPr txBox="1"/>
          <p:nvPr/>
        </p:nvSpPr>
        <p:spPr>
          <a:xfrm>
            <a:off x="3025" y="4283"/>
            <a:ext cx="12182903" cy="523220"/>
          </a:xfrm>
          <a:prstGeom prst="rect">
            <a:avLst/>
          </a:prstGeom>
          <a:solidFill>
            <a:srgbClr val="002060"/>
          </a:solidFill>
        </p:spPr>
        <p:txBody>
          <a:bodyPr wrap="square" rtlCol="0">
            <a:spAutoFit/>
          </a:bodyPr>
          <a:lstStyle/>
          <a:p>
            <a:r>
              <a:rPr kumimoji="1" lang="ja-JP" altLang="en-US" sz="2800" b="1" dirty="0">
                <a:solidFill>
                  <a:srgbClr val="FFFF00"/>
                </a:solidFill>
                <a:latin typeface="Meiryo UI" panose="020B0604030504040204" pitchFamily="50" charset="-128"/>
                <a:ea typeface="Meiryo UI" panose="020B0604030504040204" pitchFamily="50" charset="-128"/>
              </a:rPr>
              <a:t> </a:t>
            </a:r>
            <a:r>
              <a:rPr kumimoji="1" lang="ja-JP" altLang="en-US" sz="2800" b="1" dirty="0">
                <a:solidFill>
                  <a:schemeClr val="bg1"/>
                </a:solidFill>
                <a:latin typeface="Meiryo UI" panose="020B0604030504040204" pitchFamily="50" charset="-128"/>
                <a:ea typeface="Meiryo UI" panose="020B0604030504040204" pitchFamily="50" charset="-128"/>
              </a:rPr>
              <a:t>環境部会</a:t>
            </a:r>
            <a:r>
              <a:rPr kumimoji="1" lang="ja-JP" altLang="en-US" sz="2800" b="1" dirty="0">
                <a:solidFill>
                  <a:srgbClr val="FFFF00"/>
                </a:solidFill>
                <a:latin typeface="Meiryo UI" panose="020B0604030504040204" pitchFamily="50" charset="-128"/>
                <a:ea typeface="Meiryo UI" panose="020B0604030504040204" pitchFamily="50" charset="-128"/>
              </a:rPr>
              <a:t>　　　　</a:t>
            </a:r>
            <a:endParaRPr kumimoji="1" lang="ja-JP" altLang="en-US" b="1" dirty="0">
              <a:solidFill>
                <a:srgbClr val="FFFF00"/>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CAE8EDB4-9014-448A-A259-3176BC5611A6}"/>
              </a:ext>
            </a:extLst>
          </p:cNvPr>
          <p:cNvSpPr txBox="1"/>
          <p:nvPr/>
        </p:nvSpPr>
        <p:spPr>
          <a:xfrm>
            <a:off x="1987212" y="-26314"/>
            <a:ext cx="8324352" cy="523220"/>
          </a:xfrm>
          <a:prstGeom prst="rect">
            <a:avLst/>
          </a:prstGeom>
          <a:noFill/>
        </p:spPr>
        <p:txBody>
          <a:bodyPr wrap="square" rtlCol="0">
            <a:spAutoFit/>
          </a:bodyPr>
          <a:lstStyle/>
          <a:p>
            <a:r>
              <a:rPr kumimoji="1" lang="ja-JP" altLang="en-US" sz="1400" dirty="0">
                <a:solidFill>
                  <a:schemeClr val="bg1"/>
                </a:solidFill>
                <a:latin typeface="Meiryo UI" panose="020B0604030504040204" pitchFamily="50" charset="-128"/>
                <a:ea typeface="Meiryo UI" panose="020B0604030504040204" pitchFamily="50" charset="-128"/>
              </a:rPr>
              <a:t>　</a:t>
            </a:r>
            <a:r>
              <a:rPr kumimoji="1" lang="zh-TW" altLang="en-US" sz="1400" dirty="0">
                <a:solidFill>
                  <a:schemeClr val="bg1"/>
                </a:solidFill>
                <a:latin typeface="Meiryo UI" panose="020B0604030504040204" pitchFamily="50" charset="-128"/>
                <a:ea typeface="Meiryo UI" panose="020B0604030504040204" pitchFamily="50" charset="-128"/>
              </a:rPr>
              <a:t>部会長：大阪府環境農林水産部長　　副部会長：大阪市環境局長</a:t>
            </a:r>
            <a:endParaRPr kumimoji="1" lang="en-US" altLang="ja-JP" sz="1400" dirty="0">
              <a:solidFill>
                <a:schemeClr val="bg1"/>
              </a:solidFill>
              <a:latin typeface="Meiryo UI" panose="020B0604030504040204" pitchFamily="50" charset="-128"/>
              <a:ea typeface="Meiryo UI" panose="020B0604030504040204" pitchFamily="50" charset="-128"/>
            </a:endParaRPr>
          </a:p>
          <a:p>
            <a:r>
              <a:rPr kumimoji="1" lang="ja-JP" altLang="en-US" sz="1400" dirty="0">
                <a:solidFill>
                  <a:schemeClr val="bg1"/>
                </a:solidFill>
                <a:latin typeface="Meiryo UI" panose="020B0604030504040204" pitchFamily="50" charset="-128"/>
                <a:ea typeface="Meiryo UI" panose="020B0604030504040204" pitchFamily="50" charset="-128"/>
              </a:rPr>
              <a:t>　府：</a:t>
            </a:r>
            <a:r>
              <a:rPr kumimoji="1" lang="zh-TW" altLang="en-US" sz="1400" dirty="0">
                <a:solidFill>
                  <a:schemeClr val="bg1"/>
                </a:solidFill>
                <a:latin typeface="Meiryo UI" panose="020B0604030504040204" pitchFamily="50" charset="-128"/>
                <a:ea typeface="Meiryo UI" panose="020B0604030504040204" pitchFamily="50" charset="-128"/>
              </a:rPr>
              <a:t>環境農林水産部、商工労働部、政策企画部</a:t>
            </a:r>
            <a:r>
              <a:rPr kumimoji="1" lang="ja-JP" altLang="en-US" sz="1400" dirty="0">
                <a:solidFill>
                  <a:schemeClr val="bg1"/>
                </a:solidFill>
                <a:latin typeface="Meiryo UI" panose="020B0604030504040204" pitchFamily="50" charset="-128"/>
                <a:ea typeface="Meiryo UI" panose="020B0604030504040204" pitchFamily="50" charset="-128"/>
              </a:rPr>
              <a:t> ／ 市：環境局、経済戦略局、政策企画室</a:t>
            </a:r>
            <a:endParaRPr kumimoji="1" lang="en-US" altLang="ja-JP" sz="1400" dirty="0">
              <a:solidFill>
                <a:schemeClr val="bg1"/>
              </a:solidFill>
              <a:latin typeface="Meiryo UI" panose="020B0604030504040204" pitchFamily="50" charset="-128"/>
              <a:ea typeface="Meiryo UI" panose="020B0604030504040204" pitchFamily="50" charset="-128"/>
            </a:endParaRPr>
          </a:p>
        </p:txBody>
      </p:sp>
      <p:sp>
        <p:nvSpPr>
          <p:cNvPr id="33" name="大かっこ 32">
            <a:extLst>
              <a:ext uri="{FF2B5EF4-FFF2-40B4-BE49-F238E27FC236}">
                <a16:creationId xmlns:a16="http://schemas.microsoft.com/office/drawing/2014/main" id="{EA2EB452-E191-45F1-B5C1-3461C7F82ECA}"/>
              </a:ext>
            </a:extLst>
          </p:cNvPr>
          <p:cNvSpPr/>
          <p:nvPr/>
        </p:nvSpPr>
        <p:spPr>
          <a:xfrm>
            <a:off x="1987212" y="36265"/>
            <a:ext cx="7472098" cy="424895"/>
          </a:xfrm>
          <a:prstGeom prst="bracketPair">
            <a:avLst>
              <a:gd name="adj" fmla="val 13574"/>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29" name="テキスト ボックス 28">
            <a:extLst>
              <a:ext uri="{FF2B5EF4-FFF2-40B4-BE49-F238E27FC236}">
                <a16:creationId xmlns:a16="http://schemas.microsoft.com/office/drawing/2014/main" id="{D0658409-0B60-4D7A-84AE-A2B4328592C9}"/>
              </a:ext>
            </a:extLst>
          </p:cNvPr>
          <p:cNvSpPr txBox="1"/>
          <p:nvPr/>
        </p:nvSpPr>
        <p:spPr>
          <a:xfrm>
            <a:off x="106348" y="1224905"/>
            <a:ext cx="7317847" cy="26007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1" lang="ja-JP" altLang="en-US" sz="1400" b="1" dirty="0">
                <a:solidFill>
                  <a:schemeClr val="tx1"/>
                </a:solidFill>
                <a:latin typeface="+mn-ea"/>
                <a:ea typeface="+mn-ea"/>
              </a:rPr>
              <a:t>▶最先端技術の開発・実用化</a:t>
            </a:r>
            <a:endParaRPr kumimoji="1" lang="en-US" altLang="ja-JP" sz="1400" b="1" dirty="0">
              <a:solidFill>
                <a:schemeClr val="tx1"/>
              </a:solidFill>
              <a:latin typeface="+mn-ea"/>
              <a:ea typeface="+mn-ea"/>
            </a:endParaRPr>
          </a:p>
          <a:p>
            <a:r>
              <a:rPr kumimoji="1" lang="ja-JP" altLang="en-US" sz="1400" dirty="0">
                <a:solidFill>
                  <a:schemeClr val="tx1"/>
                </a:solidFill>
                <a:latin typeface="+mn-ea"/>
                <a:ea typeface="+mn-ea"/>
              </a:rPr>
              <a:t>　・ペロブスカイト太陽電池やメタネーション技術、帯水層蓄熱技術、 </a:t>
            </a:r>
            <a:r>
              <a:rPr lang="en-US" altLang="ja-JP" sz="1400" dirty="0">
                <a:solidFill>
                  <a:schemeClr val="tx1"/>
                </a:solidFill>
                <a:latin typeface="+mn-ea"/>
                <a:ea typeface="+mn-ea"/>
              </a:rPr>
              <a:t>CO</a:t>
            </a:r>
            <a:r>
              <a:rPr lang="en-US" altLang="ja-JP" sz="1400" baseline="-25000" dirty="0">
                <a:solidFill>
                  <a:schemeClr val="tx1"/>
                </a:solidFill>
                <a:latin typeface="+mn-ea"/>
                <a:ea typeface="+mn-ea"/>
              </a:rPr>
              <a:t>2</a:t>
            </a:r>
            <a:r>
              <a:rPr kumimoji="1" lang="ja-JP" altLang="en-US" sz="1400" dirty="0">
                <a:solidFill>
                  <a:schemeClr val="tx1"/>
                </a:solidFill>
                <a:latin typeface="+mn-ea"/>
                <a:ea typeface="+mn-ea"/>
              </a:rPr>
              <a:t>回収・固定化技術等カーボン　</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　 ニュートラルに資する技術の開発や実証等の取組を万博会場内外で披露</a:t>
            </a:r>
            <a:endParaRPr kumimoji="1" lang="en-US" altLang="ja-JP" sz="1400" dirty="0">
              <a:solidFill>
                <a:schemeClr val="tx1"/>
              </a:solidFill>
              <a:latin typeface="+mn-ea"/>
              <a:ea typeface="+mn-ea"/>
            </a:endParaRPr>
          </a:p>
          <a:p>
            <a:pPr marL="171450" indent="-171450">
              <a:buFont typeface="Arial" panose="020B0604020202020204" pitchFamily="34" charset="0"/>
              <a:buChar char="•"/>
            </a:pPr>
            <a:endParaRPr kumimoji="1" lang="en-US" altLang="ja-JP" sz="1100" dirty="0">
              <a:solidFill>
                <a:schemeClr val="tx1"/>
              </a:solidFill>
              <a:latin typeface="+mn-ea"/>
              <a:ea typeface="+mn-ea"/>
            </a:endParaRPr>
          </a:p>
          <a:p>
            <a:pPr marL="171450" indent="-171450">
              <a:buFont typeface="Arial" panose="020B0604020202020204" pitchFamily="34" charset="0"/>
              <a:buChar char="•"/>
            </a:pPr>
            <a:endParaRPr kumimoji="1" lang="en-US" altLang="ja-JP" sz="1100" dirty="0">
              <a:solidFill>
                <a:schemeClr val="tx1"/>
              </a:solidFill>
              <a:latin typeface="+mn-ea"/>
              <a:ea typeface="+mn-ea"/>
            </a:endParaRPr>
          </a:p>
          <a:p>
            <a:pPr marL="171450" indent="-171450">
              <a:buFont typeface="Arial" panose="020B0604020202020204" pitchFamily="34" charset="0"/>
              <a:buChar char="•"/>
            </a:pPr>
            <a:endParaRPr kumimoji="1" lang="en-US" altLang="ja-JP" sz="1100" dirty="0">
              <a:solidFill>
                <a:schemeClr val="tx1"/>
              </a:solidFill>
              <a:latin typeface="+mn-ea"/>
              <a:ea typeface="+mn-ea"/>
            </a:endParaRPr>
          </a:p>
          <a:p>
            <a:pPr marL="171450" indent="-171450">
              <a:buFont typeface="Arial" panose="020B0604020202020204" pitchFamily="34" charset="0"/>
              <a:buChar char="•"/>
            </a:pPr>
            <a:endParaRPr kumimoji="1" lang="en-US" altLang="ja-JP" sz="1100" dirty="0">
              <a:solidFill>
                <a:schemeClr val="tx1"/>
              </a:solidFill>
              <a:latin typeface="+mn-ea"/>
              <a:ea typeface="+mn-ea"/>
            </a:endParaRPr>
          </a:p>
          <a:p>
            <a:pPr marL="171450" indent="-171450">
              <a:buFont typeface="Arial" panose="020B0604020202020204" pitchFamily="34" charset="0"/>
              <a:buChar char="•"/>
            </a:pPr>
            <a:endParaRPr kumimoji="1" lang="en-US" altLang="ja-JP" sz="1100" dirty="0">
              <a:solidFill>
                <a:schemeClr val="tx1"/>
              </a:solidFill>
              <a:latin typeface="+mn-ea"/>
              <a:ea typeface="+mn-ea"/>
            </a:endParaRPr>
          </a:p>
          <a:p>
            <a:pPr marL="171450" indent="-171450">
              <a:buFont typeface="Arial" panose="020B0604020202020204" pitchFamily="34" charset="0"/>
              <a:buChar char="•"/>
            </a:pPr>
            <a:endParaRPr kumimoji="1" lang="en-US" altLang="ja-JP" sz="1100" dirty="0">
              <a:solidFill>
                <a:schemeClr val="tx1"/>
              </a:solidFill>
              <a:latin typeface="+mn-ea"/>
              <a:ea typeface="+mn-ea"/>
            </a:endParaRPr>
          </a:p>
          <a:p>
            <a:pPr marL="171450" indent="-171450">
              <a:buFont typeface="Arial" panose="020B0604020202020204" pitchFamily="34" charset="0"/>
              <a:buChar char="•"/>
            </a:pPr>
            <a:endParaRPr kumimoji="1" lang="en-US" altLang="ja-JP" sz="1100" dirty="0">
              <a:solidFill>
                <a:schemeClr val="tx1"/>
              </a:solidFill>
              <a:latin typeface="+mn-ea"/>
              <a:ea typeface="+mn-ea"/>
            </a:endParaRPr>
          </a:p>
          <a:p>
            <a:pPr marL="171450" indent="-171450">
              <a:buFont typeface="Arial" panose="020B0604020202020204" pitchFamily="34" charset="0"/>
              <a:buChar char="•"/>
            </a:pPr>
            <a:endParaRPr kumimoji="1" lang="en-US" altLang="ja-JP" sz="1100" dirty="0">
              <a:solidFill>
                <a:schemeClr val="tx1"/>
              </a:solidFill>
              <a:latin typeface="+mn-ea"/>
              <a:ea typeface="+mn-ea"/>
            </a:endParaRPr>
          </a:p>
          <a:p>
            <a:pPr marL="171450" indent="-171450">
              <a:buFont typeface="Arial" panose="020B0604020202020204" pitchFamily="34" charset="0"/>
              <a:buChar char="•"/>
            </a:pPr>
            <a:endParaRPr kumimoji="1" lang="en-US" altLang="ja-JP" sz="1100" dirty="0">
              <a:solidFill>
                <a:schemeClr val="tx1"/>
              </a:solidFill>
              <a:latin typeface="+mn-ea"/>
              <a:ea typeface="+mn-ea"/>
            </a:endParaRPr>
          </a:p>
          <a:p>
            <a:pPr marL="171450" indent="-171450">
              <a:buFont typeface="Arial" panose="020B0604020202020204" pitchFamily="34" charset="0"/>
              <a:buChar char="•"/>
            </a:pPr>
            <a:endParaRPr kumimoji="1" lang="en-US" altLang="ja-JP" sz="1100" dirty="0">
              <a:solidFill>
                <a:schemeClr val="tx1"/>
              </a:solidFill>
              <a:latin typeface="+mn-ea"/>
              <a:ea typeface="+mn-ea"/>
            </a:endParaRPr>
          </a:p>
          <a:p>
            <a:pPr marL="171450" indent="-171450">
              <a:buFont typeface="Arial" panose="020B0604020202020204" pitchFamily="34" charset="0"/>
              <a:buChar char="•"/>
            </a:pPr>
            <a:endParaRPr kumimoji="1" lang="en-US" altLang="ja-JP" sz="1100" dirty="0">
              <a:solidFill>
                <a:schemeClr val="tx1"/>
              </a:solidFill>
              <a:latin typeface="+mn-ea"/>
              <a:ea typeface="+mn-ea"/>
            </a:endParaRPr>
          </a:p>
        </p:txBody>
      </p:sp>
      <p:sp>
        <p:nvSpPr>
          <p:cNvPr id="66" name="テキスト ボックス 65">
            <a:extLst>
              <a:ext uri="{FF2B5EF4-FFF2-40B4-BE49-F238E27FC236}">
                <a16:creationId xmlns:a16="http://schemas.microsoft.com/office/drawing/2014/main" id="{C25E3DC5-DFC8-4DC1-B849-94A4239B6392}"/>
              </a:ext>
            </a:extLst>
          </p:cNvPr>
          <p:cNvSpPr txBox="1"/>
          <p:nvPr/>
        </p:nvSpPr>
        <p:spPr>
          <a:xfrm>
            <a:off x="7553579" y="5244723"/>
            <a:ext cx="4569505" cy="14157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kumimoji="1" lang="ja-JP" altLang="en-US" sz="1400" b="1" dirty="0">
                <a:solidFill>
                  <a:schemeClr val="tx1"/>
                </a:solidFill>
                <a:latin typeface="+mn-ea"/>
                <a:ea typeface="+mn-ea"/>
              </a:rPr>
              <a:t>▶万博</a:t>
            </a:r>
            <a:r>
              <a:rPr kumimoji="1" lang="en-US" altLang="ja-JP" sz="1400" b="1" dirty="0">
                <a:solidFill>
                  <a:schemeClr val="tx1"/>
                </a:solidFill>
                <a:latin typeface="+mn-ea"/>
                <a:ea typeface="+mn-ea"/>
              </a:rPr>
              <a:t>PR</a:t>
            </a:r>
            <a:r>
              <a:rPr kumimoji="1" lang="ja-JP" altLang="en-US" sz="1400" b="1" dirty="0">
                <a:solidFill>
                  <a:schemeClr val="tx1"/>
                </a:solidFill>
                <a:latin typeface="+mn-ea"/>
                <a:ea typeface="+mn-ea"/>
              </a:rPr>
              <a:t>成果を活用したさらなる企業等の参入による「大阪</a:t>
            </a:r>
            <a:endParaRPr kumimoji="1" lang="en-US" altLang="ja-JP" sz="1400" b="1" dirty="0">
              <a:solidFill>
                <a:schemeClr val="tx1"/>
              </a:solidFill>
              <a:latin typeface="+mn-ea"/>
              <a:ea typeface="+mn-ea"/>
            </a:endParaRPr>
          </a:p>
          <a:p>
            <a:pPr algn="just"/>
            <a:r>
              <a:rPr kumimoji="1" lang="ja-JP" altLang="en-US" sz="1400" b="1" dirty="0">
                <a:solidFill>
                  <a:schemeClr val="tx1"/>
                </a:solidFill>
                <a:latin typeface="+mn-ea"/>
                <a:ea typeface="+mn-ea"/>
              </a:rPr>
              <a:t>　</a:t>
            </a:r>
            <a:r>
              <a:rPr kumimoji="1" lang="en-US" altLang="ja-JP" sz="1400" b="1" dirty="0">
                <a:solidFill>
                  <a:schemeClr val="tx1"/>
                </a:solidFill>
                <a:latin typeface="+mn-ea"/>
                <a:ea typeface="+mn-ea"/>
              </a:rPr>
              <a:t> </a:t>
            </a:r>
            <a:r>
              <a:rPr kumimoji="1" lang="ja-JP" altLang="en-US" sz="1400" b="1" dirty="0">
                <a:solidFill>
                  <a:schemeClr val="tx1"/>
                </a:solidFill>
                <a:latin typeface="+mn-ea"/>
                <a:ea typeface="+mn-ea"/>
              </a:rPr>
              <a:t>湾</a:t>
            </a:r>
            <a:r>
              <a:rPr kumimoji="1" lang="en-US" altLang="ja-JP" sz="1400" b="1" dirty="0">
                <a:solidFill>
                  <a:schemeClr val="tx1"/>
                </a:solidFill>
                <a:latin typeface="+mn-ea"/>
                <a:ea typeface="+mn-ea"/>
              </a:rPr>
              <a:t>MOBA</a:t>
            </a:r>
            <a:r>
              <a:rPr kumimoji="1" lang="ja-JP" altLang="en-US" sz="1400" b="1" dirty="0">
                <a:solidFill>
                  <a:schemeClr val="tx1"/>
                </a:solidFill>
                <a:latin typeface="+mn-ea"/>
                <a:ea typeface="+mn-ea"/>
              </a:rPr>
              <a:t>リンク構想」の推進</a:t>
            </a:r>
            <a:endParaRPr kumimoji="1" lang="en-US" altLang="ja-JP" sz="1400" b="1" dirty="0">
              <a:solidFill>
                <a:schemeClr val="tx1"/>
              </a:solidFill>
              <a:latin typeface="+mn-ea"/>
              <a:ea typeface="+mn-ea"/>
            </a:endParaRPr>
          </a:p>
          <a:p>
            <a:pPr algn="just"/>
            <a:endParaRPr kumimoji="1" lang="en-US" altLang="ja-JP" sz="200" b="1" dirty="0">
              <a:solidFill>
                <a:schemeClr val="tx1"/>
              </a:solidFill>
              <a:latin typeface="+mn-ea"/>
              <a:ea typeface="+mn-ea"/>
            </a:endParaRPr>
          </a:p>
          <a:p>
            <a:pPr algn="just"/>
            <a:r>
              <a:rPr lang="ja-JP" altLang="en-US" sz="1400" dirty="0">
                <a:solidFill>
                  <a:schemeClr val="tx1"/>
                </a:solidFill>
                <a:latin typeface="+mn-ea"/>
                <a:ea typeface="+mn-ea"/>
              </a:rPr>
              <a:t> ・</a:t>
            </a:r>
            <a:r>
              <a:rPr lang="en-US" altLang="ja-JP" sz="1400" b="1" dirty="0">
                <a:solidFill>
                  <a:schemeClr val="tx1"/>
                </a:solidFill>
                <a:latin typeface="+mn-ea"/>
                <a:ea typeface="+mn-ea"/>
              </a:rPr>
              <a:t>2026</a:t>
            </a:r>
            <a:r>
              <a:rPr lang="ja-JP" altLang="en-US" sz="1400" b="1" dirty="0">
                <a:solidFill>
                  <a:schemeClr val="tx1"/>
                </a:solidFill>
                <a:latin typeface="+mn-ea"/>
                <a:ea typeface="+mn-ea"/>
              </a:rPr>
              <a:t>年度以降も全国豊かな海づくり大会等の機会を捉</a:t>
            </a:r>
            <a:endParaRPr lang="en-US" altLang="ja-JP" sz="1400" b="1" dirty="0">
              <a:solidFill>
                <a:schemeClr val="tx1"/>
              </a:solidFill>
              <a:latin typeface="+mn-ea"/>
              <a:ea typeface="+mn-ea"/>
            </a:endParaRPr>
          </a:p>
          <a:p>
            <a:pPr algn="just"/>
            <a:r>
              <a:rPr lang="ja-JP" altLang="en-US" sz="1400" b="1" dirty="0">
                <a:solidFill>
                  <a:schemeClr val="tx1"/>
                </a:solidFill>
                <a:latin typeface="+mn-ea"/>
                <a:ea typeface="+mn-ea"/>
              </a:rPr>
              <a:t>　え、引続き情報発信を実施</a:t>
            </a:r>
            <a:r>
              <a:rPr lang="ja-JP" altLang="en-US" sz="1400" dirty="0">
                <a:solidFill>
                  <a:schemeClr val="tx1"/>
                </a:solidFill>
                <a:latin typeface="+mn-ea"/>
                <a:ea typeface="+mn-ea"/>
              </a:rPr>
              <a:t>するとともに、藻場等の保全・再</a:t>
            </a:r>
            <a:endParaRPr lang="en-US" altLang="ja-JP" sz="1400" dirty="0">
              <a:solidFill>
                <a:schemeClr val="tx1"/>
              </a:solidFill>
              <a:latin typeface="+mn-ea"/>
              <a:ea typeface="+mn-ea"/>
            </a:endParaRPr>
          </a:p>
          <a:p>
            <a:pPr algn="just"/>
            <a:r>
              <a:rPr lang="ja-JP" altLang="en-US" sz="1400" dirty="0">
                <a:solidFill>
                  <a:schemeClr val="tx1"/>
                </a:solidFill>
                <a:latin typeface="+mn-ea"/>
                <a:ea typeface="+mn-ea"/>
              </a:rPr>
              <a:t>　生・</a:t>
            </a:r>
            <a:r>
              <a:rPr lang="en-US" altLang="ja-JP" sz="1400" dirty="0">
                <a:solidFill>
                  <a:schemeClr val="tx1"/>
                </a:solidFill>
                <a:latin typeface="+mn-ea"/>
                <a:ea typeface="+mn-ea"/>
              </a:rPr>
              <a:t> </a:t>
            </a:r>
            <a:r>
              <a:rPr lang="ja-JP" altLang="en-US" sz="1400" dirty="0">
                <a:solidFill>
                  <a:schemeClr val="tx1"/>
                </a:solidFill>
                <a:latin typeface="+mn-ea"/>
                <a:ea typeface="+mn-ea"/>
              </a:rPr>
              <a:t>創出を推進し、</a:t>
            </a:r>
            <a:r>
              <a:rPr kumimoji="1" lang="ja-JP" altLang="en-US" sz="1400" b="1" dirty="0">
                <a:solidFill>
                  <a:schemeClr val="tx1"/>
                </a:solidFill>
                <a:latin typeface="+mn-ea"/>
                <a:ea typeface="+mn-ea"/>
              </a:rPr>
              <a:t>湾奥部において</a:t>
            </a:r>
            <a:r>
              <a:rPr kumimoji="1" lang="ja-JP" altLang="en-US" sz="1400" b="1" i="0" u="none" strike="noStrike" kern="1200" cap="none" spc="0" normalizeH="0" baseline="0" noProof="0" dirty="0">
                <a:ln>
                  <a:noFill/>
                </a:ln>
                <a:solidFill>
                  <a:schemeClr val="tx1"/>
                </a:solidFill>
                <a:effectLst/>
                <a:uLnTx/>
                <a:uFillTx/>
                <a:latin typeface="+mn-ea"/>
                <a:ea typeface="+mn-ea"/>
                <a:cs typeface="+mn-cs"/>
              </a:rPr>
              <a:t>拠点藻場を創出</a:t>
            </a:r>
            <a:endParaRPr lang="en-US" altLang="ja-JP" sz="1400" b="1" dirty="0">
              <a:solidFill>
                <a:schemeClr val="tx1"/>
              </a:solidFill>
              <a:latin typeface="+mn-ea"/>
              <a:ea typeface="+mn-ea"/>
            </a:endParaRPr>
          </a:p>
          <a:p>
            <a:pPr algn="just"/>
            <a:endParaRPr lang="en-US" altLang="ja-JP" sz="1400" dirty="0">
              <a:solidFill>
                <a:schemeClr val="tx1"/>
              </a:solidFill>
              <a:latin typeface="+mn-ea"/>
              <a:ea typeface="+mn-ea"/>
            </a:endParaRPr>
          </a:p>
        </p:txBody>
      </p:sp>
      <p:grpSp>
        <p:nvGrpSpPr>
          <p:cNvPr id="2" name="グループ化 1">
            <a:extLst>
              <a:ext uri="{FF2B5EF4-FFF2-40B4-BE49-F238E27FC236}">
                <a16:creationId xmlns:a16="http://schemas.microsoft.com/office/drawing/2014/main" id="{354D49AC-1634-4DE2-8938-15E9B196B90B}"/>
              </a:ext>
            </a:extLst>
          </p:cNvPr>
          <p:cNvGrpSpPr/>
          <p:nvPr/>
        </p:nvGrpSpPr>
        <p:grpSpPr>
          <a:xfrm>
            <a:off x="143292" y="2023498"/>
            <a:ext cx="7692368" cy="2497475"/>
            <a:chOff x="-2914102" y="-850912"/>
            <a:chExt cx="7552712" cy="2401956"/>
          </a:xfrm>
        </p:grpSpPr>
        <p:sp>
          <p:nvSpPr>
            <p:cNvPr id="35" name="四角形: 角を丸くする 34">
              <a:extLst>
                <a:ext uri="{FF2B5EF4-FFF2-40B4-BE49-F238E27FC236}">
                  <a16:creationId xmlns:a16="http://schemas.microsoft.com/office/drawing/2014/main" id="{6C165BAD-5AE1-4054-BCA0-5FF7FDED59DF}"/>
                </a:ext>
              </a:extLst>
            </p:cNvPr>
            <p:cNvSpPr/>
            <p:nvPr/>
          </p:nvSpPr>
          <p:spPr>
            <a:xfrm>
              <a:off x="-2914102" y="-850912"/>
              <a:ext cx="7090455" cy="2398522"/>
            </a:xfrm>
            <a:prstGeom prst="roundRect">
              <a:avLst>
                <a:gd name="adj" fmla="val 1253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43" name="テキスト ボックス 42">
              <a:extLst>
                <a:ext uri="{FF2B5EF4-FFF2-40B4-BE49-F238E27FC236}">
                  <a16:creationId xmlns:a16="http://schemas.microsoft.com/office/drawing/2014/main" id="{49D5838B-78D6-4B55-A76F-4A0E0D79CE2D}"/>
                </a:ext>
              </a:extLst>
            </p:cNvPr>
            <p:cNvSpPr txBox="1"/>
            <p:nvPr/>
          </p:nvSpPr>
          <p:spPr>
            <a:xfrm>
              <a:off x="-2755263" y="-747407"/>
              <a:ext cx="7393873" cy="259303"/>
            </a:xfrm>
            <a:prstGeom prst="rect">
              <a:avLst/>
            </a:prstGeom>
            <a:noFill/>
          </p:spPr>
          <p:txBody>
            <a:bodyPr wrap="square">
              <a:spAutoFit/>
            </a:bodyPr>
            <a:lstStyle/>
            <a:p>
              <a:r>
                <a:rPr lang="ja-JP" altLang="en-US" sz="1100" b="1" dirty="0">
                  <a:solidFill>
                    <a:schemeClr val="tx1"/>
                  </a:solidFill>
                  <a:latin typeface="BIZ UDPゴシック" panose="020B0400000000000000" pitchFamily="50" charset="-128"/>
                  <a:ea typeface="BIZ UDPゴシック" panose="020B0400000000000000" pitchFamily="50" charset="-128"/>
                </a:rPr>
                <a:t>　　</a:t>
              </a:r>
              <a:r>
                <a:rPr lang="en-US" altLang="ja-JP" sz="1100" b="1" dirty="0">
                  <a:solidFill>
                    <a:schemeClr val="tx1"/>
                  </a:solidFill>
                  <a:latin typeface="BIZ UDPゴシック" panose="020B0400000000000000" pitchFamily="50" charset="-128"/>
                  <a:ea typeface="BIZ UDPゴシック" panose="020B0400000000000000" pitchFamily="50" charset="-128"/>
                </a:rPr>
                <a:t>【</a:t>
              </a:r>
              <a:r>
                <a:rPr lang="ja-JP" altLang="en-US" sz="1100" b="1" dirty="0">
                  <a:solidFill>
                    <a:schemeClr val="tx1"/>
                  </a:solidFill>
                  <a:latin typeface="BIZ UDPゴシック" panose="020B0400000000000000" pitchFamily="50" charset="-128"/>
                  <a:ea typeface="BIZ UDPゴシック" panose="020B0400000000000000" pitchFamily="50" charset="-128"/>
                </a:rPr>
                <a:t>フィルム型ペロブスカイト太陽電池</a:t>
              </a:r>
              <a:r>
                <a:rPr lang="en-US" altLang="ja-JP" sz="1100" b="1" dirty="0">
                  <a:solidFill>
                    <a:schemeClr val="tx1"/>
                  </a:solidFill>
                  <a:latin typeface="BIZ UDPゴシック" panose="020B0400000000000000" pitchFamily="50" charset="-128"/>
                  <a:ea typeface="BIZ UDPゴシック" panose="020B0400000000000000" pitchFamily="50" charset="-128"/>
                </a:rPr>
                <a:t>】</a:t>
              </a:r>
              <a:r>
                <a:rPr lang="ja-JP" altLang="en-US" sz="1100" b="1" dirty="0">
                  <a:solidFill>
                    <a:schemeClr val="tx1"/>
                  </a:solidFill>
                  <a:latin typeface="BIZ UDPゴシック" panose="020B0400000000000000" pitchFamily="50" charset="-128"/>
                  <a:ea typeface="BIZ UDPゴシック" panose="020B0400000000000000" pitchFamily="50" charset="-128"/>
                </a:rPr>
                <a:t>　　　　　　　　　　　　　</a:t>
              </a:r>
              <a:r>
                <a:rPr lang="en-US" altLang="ja-JP" sz="1100" b="1" dirty="0">
                  <a:solidFill>
                    <a:schemeClr val="tx1"/>
                  </a:solidFill>
                  <a:latin typeface="BIZ UDPゴシック" panose="020B0400000000000000" pitchFamily="50" charset="-128"/>
                  <a:ea typeface="BIZ UDPゴシック" panose="020B0400000000000000" pitchFamily="50" charset="-128"/>
                </a:rPr>
                <a:t>【</a:t>
              </a:r>
              <a:r>
                <a:rPr lang="ja-JP" altLang="en-US" sz="1100" b="1" dirty="0">
                  <a:solidFill>
                    <a:schemeClr val="tx1"/>
                  </a:solidFill>
                  <a:latin typeface="BIZ UDPゴシック" panose="020B0400000000000000" pitchFamily="50" charset="-128"/>
                  <a:ea typeface="BIZ UDPゴシック" panose="020B0400000000000000" pitchFamily="50" charset="-128"/>
                </a:rPr>
                <a:t>メタネーション</a:t>
              </a:r>
              <a:r>
                <a:rPr lang="en-US" altLang="ja-JP" sz="1100" b="1" dirty="0">
                  <a:solidFill>
                    <a:schemeClr val="tx1"/>
                  </a:solidFill>
                  <a:latin typeface="BIZ UDPゴシック" panose="020B0400000000000000" pitchFamily="50" charset="-128"/>
                  <a:ea typeface="BIZ UDPゴシック" panose="020B0400000000000000" pitchFamily="50" charset="-128"/>
                </a:rPr>
                <a:t>】</a:t>
              </a:r>
              <a:r>
                <a:rPr lang="ja-JP" altLang="en-US" sz="1100" b="1" dirty="0">
                  <a:solidFill>
                    <a:schemeClr val="tx1"/>
                  </a:solidFill>
                  <a:latin typeface="BIZ UDPゴシック" panose="020B0400000000000000" pitchFamily="50" charset="-128"/>
                  <a:ea typeface="BIZ UDPゴシック" panose="020B0400000000000000" pitchFamily="50" charset="-128"/>
                </a:rPr>
                <a:t>　　　　　　　　</a:t>
              </a:r>
              <a:r>
                <a:rPr lang="en-US" altLang="ja-JP" sz="1100" b="1" dirty="0">
                  <a:solidFill>
                    <a:schemeClr val="tx1"/>
                  </a:solidFill>
                  <a:latin typeface="BIZ UDPゴシック" panose="020B0400000000000000" pitchFamily="50" charset="-128"/>
                  <a:ea typeface="BIZ UDPゴシック" panose="020B0400000000000000" pitchFamily="50" charset="-128"/>
                </a:rPr>
                <a:t>【</a:t>
              </a:r>
              <a:r>
                <a:rPr lang="ja-JP" altLang="en-US" sz="1100" b="1" dirty="0">
                  <a:solidFill>
                    <a:schemeClr val="tx1"/>
                  </a:solidFill>
                  <a:latin typeface="BIZ UDPゴシック" panose="020B0400000000000000" pitchFamily="50" charset="-128"/>
                  <a:ea typeface="BIZ UDPゴシック" panose="020B0400000000000000" pitchFamily="50" charset="-128"/>
                </a:rPr>
                <a:t>帯水層蓄熱技術</a:t>
              </a:r>
              <a:r>
                <a:rPr lang="en-US" altLang="ja-JP" sz="1100" b="1" dirty="0">
                  <a:solidFill>
                    <a:schemeClr val="tx1"/>
                  </a:solidFill>
                  <a:latin typeface="BIZ UDPゴシック" panose="020B0400000000000000" pitchFamily="50" charset="-128"/>
                  <a:ea typeface="BIZ UDPゴシック" panose="020B0400000000000000" pitchFamily="50" charset="-128"/>
                </a:rPr>
                <a:t>】</a:t>
              </a:r>
            </a:p>
          </p:txBody>
        </p:sp>
        <p:sp>
          <p:nvSpPr>
            <p:cNvPr id="44" name="テキスト ボックス 43">
              <a:extLst>
                <a:ext uri="{FF2B5EF4-FFF2-40B4-BE49-F238E27FC236}">
                  <a16:creationId xmlns:a16="http://schemas.microsoft.com/office/drawing/2014/main" id="{D1854FC2-5297-4F5A-920B-A33F8E4E56BB}"/>
                </a:ext>
              </a:extLst>
            </p:cNvPr>
            <p:cNvSpPr txBox="1"/>
            <p:nvPr/>
          </p:nvSpPr>
          <p:spPr>
            <a:xfrm>
              <a:off x="-2595544" y="-518155"/>
              <a:ext cx="2591186" cy="5033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ja-JP" altLang="en-US" sz="900" dirty="0">
                  <a:latin typeface="+mn-ea"/>
                  <a:ea typeface="+mn-ea"/>
                </a:rPr>
                <a:t>　</a:t>
              </a:r>
              <a:r>
                <a:rPr lang="en-US" altLang="ja-JP" sz="900" dirty="0">
                  <a:latin typeface="+mn-ea"/>
                  <a:ea typeface="+mn-ea"/>
                </a:rPr>
                <a:t>【</a:t>
              </a:r>
              <a:r>
                <a:rPr lang="ja-JP" altLang="en-US" sz="900" dirty="0">
                  <a:latin typeface="+mn-ea"/>
                  <a:ea typeface="+mn-ea"/>
                </a:rPr>
                <a:t>会場内</a:t>
              </a:r>
              <a:r>
                <a:rPr lang="en-US" altLang="ja-JP" sz="900" dirty="0">
                  <a:latin typeface="+mn-ea"/>
                  <a:ea typeface="+mn-ea"/>
                </a:rPr>
                <a:t>】</a:t>
              </a:r>
              <a:r>
                <a:rPr lang="ja-JP" altLang="en-US" sz="900" dirty="0">
                  <a:latin typeface="+mn-ea"/>
                  <a:ea typeface="+mn-ea"/>
                </a:rPr>
                <a:t>　西ゲート交通ターミナルのバスシェルター、</a:t>
              </a:r>
              <a:endParaRPr lang="en-US" altLang="ja-JP" sz="900" dirty="0">
                <a:latin typeface="+mn-ea"/>
                <a:ea typeface="+mn-ea"/>
              </a:endParaRPr>
            </a:p>
            <a:p>
              <a:r>
                <a:rPr lang="en-US" altLang="ja-JP" sz="900" dirty="0">
                  <a:latin typeface="+mn-ea"/>
                  <a:ea typeface="+mn-ea"/>
                </a:rPr>
                <a:t>          </a:t>
              </a:r>
              <a:r>
                <a:rPr lang="ja-JP" altLang="en-US" sz="900" dirty="0">
                  <a:latin typeface="+mn-ea"/>
                  <a:ea typeface="+mn-ea"/>
                </a:rPr>
                <a:t>　　　大阪ヘルスケアパビリオン　　　　　　　　　　　　</a:t>
              </a:r>
            </a:p>
            <a:p>
              <a:r>
                <a:rPr lang="ja-JP" altLang="en-US" sz="900" dirty="0">
                  <a:latin typeface="+mn-ea"/>
                  <a:ea typeface="+mn-ea"/>
                </a:rPr>
                <a:t>　</a:t>
              </a:r>
              <a:r>
                <a:rPr lang="en-US" altLang="ja-JP" sz="900" dirty="0">
                  <a:latin typeface="+mn-ea"/>
                  <a:ea typeface="+mn-ea"/>
                </a:rPr>
                <a:t>【</a:t>
              </a:r>
              <a:r>
                <a:rPr lang="ja-JP" altLang="en-US" sz="900" dirty="0">
                  <a:latin typeface="+mn-ea"/>
                  <a:ea typeface="+mn-ea"/>
                </a:rPr>
                <a:t>会場外</a:t>
              </a:r>
              <a:r>
                <a:rPr lang="en-US" altLang="ja-JP" sz="900" dirty="0">
                  <a:latin typeface="+mn-ea"/>
                  <a:ea typeface="+mn-ea"/>
                </a:rPr>
                <a:t>】</a:t>
              </a:r>
              <a:r>
                <a:rPr lang="ja-JP" altLang="en-US" sz="900" dirty="0">
                  <a:latin typeface="+mn-ea"/>
                  <a:ea typeface="+mn-ea"/>
                </a:rPr>
                <a:t>　うめきた（大阪）駅　広場部分</a:t>
              </a:r>
            </a:p>
          </p:txBody>
        </p:sp>
        <p:sp>
          <p:nvSpPr>
            <p:cNvPr id="47" name="テキスト ボックス 46">
              <a:extLst>
                <a:ext uri="{FF2B5EF4-FFF2-40B4-BE49-F238E27FC236}">
                  <a16:creationId xmlns:a16="http://schemas.microsoft.com/office/drawing/2014/main" id="{AA623827-F132-4BD8-B72D-791A45BA5D2D}"/>
                </a:ext>
              </a:extLst>
            </p:cNvPr>
            <p:cNvSpPr txBox="1"/>
            <p:nvPr/>
          </p:nvSpPr>
          <p:spPr>
            <a:xfrm>
              <a:off x="-2820499" y="966122"/>
              <a:ext cx="1518939" cy="572438"/>
            </a:xfrm>
            <a:prstGeom prst="rect">
              <a:avLst/>
            </a:prstGeom>
            <a:noFill/>
          </p:spPr>
          <p:txBody>
            <a:bodyPr wrap="square">
              <a:spAutoFit/>
            </a:bodyPr>
            <a:lstStyle/>
            <a:p>
              <a:pPr algn="ctr">
                <a:lnSpc>
                  <a:spcPts val="1300"/>
                </a:lnSpc>
                <a:spcBef>
                  <a:spcPts val="100"/>
                </a:spcBef>
                <a:spcAft>
                  <a:spcPts val="100"/>
                </a:spcAft>
              </a:pPr>
              <a:r>
                <a:rPr lang="ja-JP" altLang="en-US" sz="1050" dirty="0">
                  <a:latin typeface="Meiryo UI" panose="020B0604030504040204" pitchFamily="50" charset="-128"/>
                  <a:ea typeface="Meiryo UI" panose="020B0604030504040204" pitchFamily="50" charset="-128"/>
                </a:rPr>
                <a:t>ペロブスカイト太陽電池の</a:t>
              </a:r>
              <a:br>
                <a:rPr lang="en-US" altLang="ja-JP"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万博西ゲートでの</a:t>
              </a:r>
              <a:br>
                <a:rPr lang="en-US" altLang="ja-JP"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バスシェルター設置状況</a:t>
              </a:r>
            </a:p>
          </p:txBody>
        </p:sp>
        <p:sp>
          <p:nvSpPr>
            <p:cNvPr id="59" name="テキスト ボックス 58">
              <a:extLst>
                <a:ext uri="{FF2B5EF4-FFF2-40B4-BE49-F238E27FC236}">
                  <a16:creationId xmlns:a16="http://schemas.microsoft.com/office/drawing/2014/main" id="{0D1AFD55-355E-45A5-AC4E-F30713612CCE}"/>
                </a:ext>
              </a:extLst>
            </p:cNvPr>
            <p:cNvSpPr txBox="1"/>
            <p:nvPr/>
          </p:nvSpPr>
          <p:spPr>
            <a:xfrm>
              <a:off x="538622" y="-477488"/>
              <a:ext cx="2111485" cy="3660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ja-JP" altLang="en-US" sz="900" dirty="0">
                  <a:solidFill>
                    <a:schemeClr val="tx1"/>
                  </a:solidFill>
                  <a:latin typeface="+mn-ea"/>
                  <a:ea typeface="+mn-ea"/>
                </a:rPr>
                <a:t>　</a:t>
              </a:r>
              <a:r>
                <a:rPr lang="en-US" altLang="ja-JP" sz="900" dirty="0">
                  <a:solidFill>
                    <a:schemeClr val="tx1"/>
                  </a:solidFill>
                  <a:latin typeface="+mn-ea"/>
                  <a:ea typeface="+mn-ea"/>
                </a:rPr>
                <a:t>【</a:t>
              </a:r>
              <a:r>
                <a:rPr lang="ja-JP" altLang="en-US" sz="900" dirty="0">
                  <a:solidFill>
                    <a:schemeClr val="tx1"/>
                  </a:solidFill>
                  <a:latin typeface="+mn-ea"/>
                  <a:ea typeface="+mn-ea"/>
                </a:rPr>
                <a:t>会場内</a:t>
              </a:r>
              <a:r>
                <a:rPr lang="en-US" altLang="ja-JP" sz="900" dirty="0">
                  <a:solidFill>
                    <a:schemeClr val="tx1"/>
                  </a:solidFill>
                  <a:latin typeface="+mn-ea"/>
                  <a:ea typeface="+mn-ea"/>
                </a:rPr>
                <a:t>】</a:t>
              </a:r>
              <a:r>
                <a:rPr lang="ja-JP" altLang="en-US" sz="900" dirty="0">
                  <a:solidFill>
                    <a:schemeClr val="tx1"/>
                  </a:solidFill>
                  <a:latin typeface="+mn-ea"/>
                  <a:ea typeface="+mn-ea"/>
                </a:rPr>
                <a:t>　カーボンリサイクルファクトリー</a:t>
              </a:r>
              <a:endParaRPr lang="en-US" altLang="ja-JP" sz="900" dirty="0">
                <a:solidFill>
                  <a:schemeClr val="tx1"/>
                </a:solidFill>
                <a:latin typeface="+mn-ea"/>
                <a:ea typeface="+mn-ea"/>
              </a:endParaRPr>
            </a:p>
            <a:p>
              <a:r>
                <a:rPr lang="ja-JP" altLang="en-US" sz="900" dirty="0">
                  <a:solidFill>
                    <a:schemeClr val="tx1"/>
                  </a:solidFill>
                  <a:latin typeface="+mn-ea"/>
                  <a:ea typeface="+mn-ea"/>
                </a:rPr>
                <a:t>　</a:t>
              </a:r>
              <a:r>
                <a:rPr lang="en-US" altLang="ja-JP" sz="900" dirty="0">
                  <a:solidFill>
                    <a:schemeClr val="tx1"/>
                  </a:solidFill>
                  <a:latin typeface="+mn-ea"/>
                  <a:ea typeface="+mn-ea"/>
                </a:rPr>
                <a:t>【</a:t>
              </a:r>
              <a:r>
                <a:rPr lang="ja-JP" altLang="en-US" sz="900" dirty="0">
                  <a:solidFill>
                    <a:schemeClr val="tx1"/>
                  </a:solidFill>
                  <a:latin typeface="+mn-ea"/>
                  <a:ea typeface="+mn-ea"/>
                </a:rPr>
                <a:t>会場外</a:t>
              </a:r>
              <a:r>
                <a:rPr lang="en-US" altLang="ja-JP" sz="900" dirty="0">
                  <a:solidFill>
                    <a:schemeClr val="tx1"/>
                  </a:solidFill>
                  <a:latin typeface="+mn-ea"/>
                  <a:ea typeface="+mn-ea"/>
                </a:rPr>
                <a:t>】</a:t>
              </a:r>
              <a:r>
                <a:rPr lang="ja-JP" altLang="en-US" sz="900" dirty="0">
                  <a:solidFill>
                    <a:schemeClr val="tx1"/>
                  </a:solidFill>
                  <a:latin typeface="+mn-ea"/>
                  <a:ea typeface="+mn-ea"/>
                </a:rPr>
                <a:t>　舞洲工場（</a:t>
              </a:r>
              <a:r>
                <a:rPr lang="en-US" altLang="ja-JP" sz="900" dirty="0">
                  <a:solidFill>
                    <a:schemeClr val="tx1"/>
                  </a:solidFill>
                  <a:latin typeface="+mn-ea"/>
                  <a:ea typeface="+mn-ea"/>
                </a:rPr>
                <a:t>R6</a:t>
              </a:r>
              <a:r>
                <a:rPr lang="ja-JP" altLang="en-US" sz="900" dirty="0">
                  <a:solidFill>
                    <a:schemeClr val="tx1"/>
                  </a:solidFill>
                  <a:latin typeface="+mn-ea"/>
                  <a:ea typeface="+mn-ea"/>
                </a:rPr>
                <a:t>）</a:t>
              </a:r>
            </a:p>
          </p:txBody>
        </p:sp>
        <p:sp>
          <p:nvSpPr>
            <p:cNvPr id="60" name="テキスト ボックス 59">
              <a:extLst>
                <a:ext uri="{FF2B5EF4-FFF2-40B4-BE49-F238E27FC236}">
                  <a16:creationId xmlns:a16="http://schemas.microsoft.com/office/drawing/2014/main" id="{EA71026B-EC90-4D30-854D-82446987EEE0}"/>
                </a:ext>
              </a:extLst>
            </p:cNvPr>
            <p:cNvSpPr txBox="1"/>
            <p:nvPr/>
          </p:nvSpPr>
          <p:spPr>
            <a:xfrm>
              <a:off x="2515330" y="-513120"/>
              <a:ext cx="1453722" cy="3660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ja-JP" altLang="en-US" sz="900" dirty="0">
                  <a:solidFill>
                    <a:schemeClr val="tx1"/>
                  </a:solidFill>
                  <a:latin typeface="+mn-ea"/>
                  <a:ea typeface="+mn-ea"/>
                </a:rPr>
                <a:t>　</a:t>
              </a:r>
              <a:r>
                <a:rPr lang="en-US" altLang="ja-JP" sz="900" dirty="0">
                  <a:solidFill>
                    <a:schemeClr val="tx1"/>
                  </a:solidFill>
                  <a:latin typeface="+mn-ea"/>
                  <a:ea typeface="+mn-ea"/>
                </a:rPr>
                <a:t>【</a:t>
              </a:r>
              <a:r>
                <a:rPr lang="ja-JP" altLang="en-US" sz="900" dirty="0">
                  <a:solidFill>
                    <a:schemeClr val="tx1"/>
                  </a:solidFill>
                  <a:latin typeface="+mn-ea"/>
                  <a:ea typeface="+mn-ea"/>
                </a:rPr>
                <a:t>会場内</a:t>
              </a:r>
              <a:r>
                <a:rPr lang="en-US" altLang="ja-JP" sz="900" dirty="0">
                  <a:solidFill>
                    <a:schemeClr val="tx1"/>
                  </a:solidFill>
                  <a:latin typeface="+mn-ea"/>
                  <a:ea typeface="+mn-ea"/>
                </a:rPr>
                <a:t>】</a:t>
              </a:r>
              <a:r>
                <a:rPr lang="ja-JP" altLang="en-US" sz="900" dirty="0">
                  <a:solidFill>
                    <a:schemeClr val="tx1"/>
                  </a:solidFill>
                  <a:latin typeface="+mn-ea"/>
                  <a:ea typeface="+mn-ea"/>
                </a:rPr>
                <a:t>　パビリオン空調</a:t>
              </a:r>
              <a:endParaRPr lang="en-US" altLang="ja-JP" sz="900" dirty="0">
                <a:solidFill>
                  <a:schemeClr val="tx1"/>
                </a:solidFill>
                <a:latin typeface="+mn-ea"/>
                <a:ea typeface="+mn-ea"/>
              </a:endParaRPr>
            </a:p>
            <a:p>
              <a:r>
                <a:rPr lang="ja-JP" altLang="en-US" sz="900" dirty="0">
                  <a:solidFill>
                    <a:schemeClr val="tx1"/>
                  </a:solidFill>
                  <a:latin typeface="+mn-ea"/>
                  <a:ea typeface="+mn-ea"/>
                </a:rPr>
                <a:t>　</a:t>
              </a:r>
              <a:r>
                <a:rPr lang="en-US" altLang="ja-JP" sz="900" dirty="0">
                  <a:solidFill>
                    <a:schemeClr val="tx1"/>
                  </a:solidFill>
                  <a:latin typeface="+mn-ea"/>
                  <a:ea typeface="+mn-ea"/>
                </a:rPr>
                <a:t>【</a:t>
              </a:r>
              <a:r>
                <a:rPr lang="ja-JP" altLang="en-US" sz="900" dirty="0">
                  <a:solidFill>
                    <a:schemeClr val="tx1"/>
                  </a:solidFill>
                  <a:latin typeface="+mn-ea"/>
                  <a:ea typeface="+mn-ea"/>
                </a:rPr>
                <a:t>会場外</a:t>
              </a:r>
              <a:r>
                <a:rPr lang="en-US" altLang="ja-JP" sz="900" dirty="0">
                  <a:solidFill>
                    <a:schemeClr val="tx1"/>
                  </a:solidFill>
                  <a:latin typeface="+mn-ea"/>
                  <a:ea typeface="+mn-ea"/>
                </a:rPr>
                <a:t>】</a:t>
              </a:r>
              <a:r>
                <a:rPr lang="ja-JP" altLang="en-US" sz="900" dirty="0">
                  <a:solidFill>
                    <a:schemeClr val="tx1"/>
                  </a:solidFill>
                  <a:latin typeface="+mn-ea"/>
                  <a:ea typeface="+mn-ea"/>
                </a:rPr>
                <a:t>　アミティ舞洲 他</a:t>
              </a:r>
            </a:p>
          </p:txBody>
        </p:sp>
        <p:pic>
          <p:nvPicPr>
            <p:cNvPr id="61" name="図 60">
              <a:extLst>
                <a:ext uri="{FF2B5EF4-FFF2-40B4-BE49-F238E27FC236}">
                  <a16:creationId xmlns:a16="http://schemas.microsoft.com/office/drawing/2014/main" id="{60C34B14-F0AC-4568-8D2B-39F3C10FCE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1052" y="-27675"/>
              <a:ext cx="1565300" cy="1086454"/>
            </a:xfrm>
            <a:prstGeom prst="rect">
              <a:avLst/>
            </a:prstGeom>
          </p:spPr>
        </p:pic>
        <p:pic>
          <p:nvPicPr>
            <p:cNvPr id="67" name="図 66">
              <a:extLst>
                <a:ext uri="{FF2B5EF4-FFF2-40B4-BE49-F238E27FC236}">
                  <a16:creationId xmlns:a16="http://schemas.microsoft.com/office/drawing/2014/main" id="{E2F0F8D7-9E34-46F8-AE18-866945DF93A4}"/>
                </a:ext>
              </a:extLst>
            </p:cNvPr>
            <p:cNvPicPr>
              <a:picLocks noChangeAspect="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2751610" y="36770"/>
              <a:ext cx="1410558" cy="939031"/>
            </a:xfrm>
            <a:prstGeom prst="rect">
              <a:avLst/>
            </a:prstGeom>
            <a:noFill/>
            <a:ln>
              <a:noFill/>
            </a:ln>
          </p:spPr>
        </p:pic>
        <p:pic>
          <p:nvPicPr>
            <p:cNvPr id="68" name="図 67">
              <a:extLst>
                <a:ext uri="{FF2B5EF4-FFF2-40B4-BE49-F238E27FC236}">
                  <a16:creationId xmlns:a16="http://schemas.microsoft.com/office/drawing/2014/main" id="{15660A00-07F9-424A-9EA5-5C4AB3110165}"/>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16649" y="19532"/>
              <a:ext cx="1377890" cy="946834"/>
            </a:xfrm>
            <a:prstGeom prst="rect">
              <a:avLst/>
            </a:prstGeom>
            <a:noFill/>
            <a:ln>
              <a:noFill/>
            </a:ln>
          </p:spPr>
        </p:pic>
        <p:sp>
          <p:nvSpPr>
            <p:cNvPr id="69" name="テキスト ボックス 68">
              <a:extLst>
                <a:ext uri="{FF2B5EF4-FFF2-40B4-BE49-F238E27FC236}">
                  <a16:creationId xmlns:a16="http://schemas.microsoft.com/office/drawing/2014/main" id="{D080F6A0-C767-4929-BD32-B0B0266B93C0}"/>
                </a:ext>
              </a:extLst>
            </p:cNvPr>
            <p:cNvSpPr txBox="1"/>
            <p:nvPr/>
          </p:nvSpPr>
          <p:spPr>
            <a:xfrm>
              <a:off x="-1329066" y="979052"/>
              <a:ext cx="1664558" cy="571992"/>
            </a:xfrm>
            <a:prstGeom prst="rect">
              <a:avLst/>
            </a:prstGeom>
            <a:noFill/>
          </p:spPr>
          <p:txBody>
            <a:bodyPr wrap="square">
              <a:spAutoFit/>
            </a:bodyPr>
            <a:lstStyle/>
            <a:p>
              <a:pPr algn="ctr">
                <a:spcBef>
                  <a:spcPts val="100"/>
                </a:spcBef>
                <a:spcAft>
                  <a:spcPts val="100"/>
                </a:spcAft>
              </a:pPr>
              <a:r>
                <a:rPr lang="ja-JP" altLang="en-US" sz="1050" dirty="0">
                  <a:latin typeface="Meiryo UI" panose="020B0604030504040204" pitchFamily="50" charset="-128"/>
                  <a:ea typeface="Meiryo UI" panose="020B0604030504040204" pitchFamily="50" charset="-128"/>
                </a:rPr>
                <a:t>ペロブスカイト太陽電池の</a:t>
              </a:r>
              <a:br>
                <a:rPr lang="en-US" altLang="ja-JP"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大阪ヘルスケアパビリオン</a:t>
              </a:r>
              <a:br>
                <a:rPr lang="en-US" altLang="ja-JP" sz="1050" dirty="0">
                  <a:latin typeface="Meiryo UI" panose="020B0604030504040204" pitchFamily="50" charset="-128"/>
                  <a:ea typeface="Meiryo UI" panose="020B0604030504040204" pitchFamily="50" charset="-128"/>
                </a:rPr>
              </a:br>
              <a:r>
                <a:rPr lang="ja-JP" altLang="en-US" sz="1050" dirty="0">
                  <a:latin typeface="Meiryo UI" panose="020B0604030504040204" pitchFamily="50" charset="-128"/>
                  <a:ea typeface="Meiryo UI" panose="020B0604030504040204" pitchFamily="50" charset="-128"/>
                </a:rPr>
                <a:t>での設置状況</a:t>
              </a:r>
            </a:p>
          </p:txBody>
        </p:sp>
        <p:pic>
          <p:nvPicPr>
            <p:cNvPr id="71" name="図 70">
              <a:extLst>
                <a:ext uri="{FF2B5EF4-FFF2-40B4-BE49-F238E27FC236}">
                  <a16:creationId xmlns:a16="http://schemas.microsoft.com/office/drawing/2014/main" id="{8EAC7A8B-FB90-4AC0-A21E-96E87B28D21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8803" y="17940"/>
              <a:ext cx="1214031" cy="870649"/>
            </a:xfrm>
            <a:prstGeom prst="rect">
              <a:avLst/>
            </a:prstGeom>
          </p:spPr>
        </p:pic>
        <p:sp>
          <p:nvSpPr>
            <p:cNvPr id="85" name="正方形/長方形 84">
              <a:extLst>
                <a:ext uri="{FF2B5EF4-FFF2-40B4-BE49-F238E27FC236}">
                  <a16:creationId xmlns:a16="http://schemas.microsoft.com/office/drawing/2014/main" id="{2AF29F5A-856F-4A31-8394-C2D699B4A31D}"/>
                </a:ext>
              </a:extLst>
            </p:cNvPr>
            <p:cNvSpPr/>
            <p:nvPr/>
          </p:nvSpPr>
          <p:spPr>
            <a:xfrm>
              <a:off x="283476" y="1181729"/>
              <a:ext cx="2432178" cy="36051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r>
                <a:rPr lang="ja-JP" altLang="en-US" sz="800" kern="1200" dirty="0">
                  <a:solidFill>
                    <a:schemeClr val="tx1"/>
                  </a:solidFill>
                  <a:latin typeface="BIZ UDPゴシック" panose="020B0400000000000000" pitchFamily="50" charset="-128"/>
                  <a:ea typeface="BIZ UDPゴシック" panose="020B0400000000000000" pitchFamily="50" charset="-128"/>
                </a:rPr>
                <a:t>環境省委託事業「既存のインフラを</a:t>
              </a:r>
              <a:endParaRPr lang="en-US" altLang="ja-JP" sz="800" kern="1200" dirty="0">
                <a:solidFill>
                  <a:schemeClr val="tx1"/>
                </a:solidFill>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spcBef>
                  <a:spcPts val="0"/>
                </a:spcBef>
                <a:spcAft>
                  <a:spcPts val="0"/>
                </a:spcAft>
                <a:buClrTx/>
                <a:buSzTx/>
                <a:buFontTx/>
                <a:buNone/>
                <a:tabLst/>
                <a:defRPr/>
              </a:pPr>
              <a:r>
                <a:rPr lang="ja-JP" altLang="en-US" sz="800" kern="1200" dirty="0">
                  <a:solidFill>
                    <a:schemeClr val="tx1"/>
                  </a:solidFill>
                  <a:latin typeface="BIZ UDPゴシック" panose="020B0400000000000000" pitchFamily="50" charset="-128"/>
                  <a:ea typeface="BIZ UDPゴシック" panose="020B0400000000000000" pitchFamily="50" charset="-128"/>
                </a:rPr>
                <a:t>活用した水素供給低コスト化に向けた</a:t>
              </a:r>
              <a:endParaRPr lang="en-US" altLang="ja-JP" sz="800" kern="1200" dirty="0">
                <a:solidFill>
                  <a:schemeClr val="tx1"/>
                </a:solidFill>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spcBef>
                  <a:spcPts val="0"/>
                </a:spcBef>
                <a:spcAft>
                  <a:spcPts val="0"/>
                </a:spcAft>
                <a:buClrTx/>
                <a:buSzTx/>
                <a:buFontTx/>
                <a:buNone/>
                <a:tabLst/>
                <a:defRPr/>
              </a:pPr>
              <a:r>
                <a:rPr lang="ja-JP" altLang="en-US" sz="800" kern="1200" dirty="0">
                  <a:solidFill>
                    <a:schemeClr val="tx1"/>
                  </a:solidFill>
                  <a:latin typeface="BIZ UDPゴシック" panose="020B0400000000000000" pitchFamily="50" charset="-128"/>
                  <a:ea typeface="BIZ UDPゴシック" panose="020B0400000000000000" pitchFamily="50" charset="-128"/>
                </a:rPr>
                <a:t>モデル構築・実証事業」</a:t>
              </a:r>
              <a:endParaRPr kumimoji="0"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64" name="テキスト ボックス 63">
            <a:extLst>
              <a:ext uri="{FF2B5EF4-FFF2-40B4-BE49-F238E27FC236}">
                <a16:creationId xmlns:a16="http://schemas.microsoft.com/office/drawing/2014/main" id="{882AE36A-3978-45E8-9FB3-B86E3870DB46}"/>
              </a:ext>
            </a:extLst>
          </p:cNvPr>
          <p:cNvSpPr txBox="1"/>
          <p:nvPr/>
        </p:nvSpPr>
        <p:spPr>
          <a:xfrm>
            <a:off x="7553579" y="1245840"/>
            <a:ext cx="4578171" cy="38010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ja-JP" altLang="en-US" sz="1400" b="1" dirty="0">
                <a:solidFill>
                  <a:schemeClr val="tx1"/>
                </a:solidFill>
                <a:latin typeface="+mn-ea"/>
                <a:ea typeface="+mn-ea"/>
              </a:rPr>
              <a:t>▶万博で披露された最先端技術の社会実装を推進</a:t>
            </a:r>
            <a:endParaRPr lang="en-US" altLang="ja-JP" sz="1400" b="1" dirty="0">
              <a:solidFill>
                <a:schemeClr val="tx1"/>
              </a:solidFill>
              <a:latin typeface="+mn-ea"/>
              <a:ea typeface="+mn-ea"/>
            </a:endParaRPr>
          </a:p>
          <a:p>
            <a:pPr algn="just"/>
            <a:endParaRPr lang="en-US" altLang="ja-JP" sz="300" b="1" dirty="0">
              <a:solidFill>
                <a:schemeClr val="tx1"/>
              </a:solidFill>
              <a:latin typeface="+mn-ea"/>
              <a:ea typeface="+mn-ea"/>
            </a:endParaRPr>
          </a:p>
          <a:p>
            <a:pPr algn="just"/>
            <a:r>
              <a:rPr lang="ja-JP" altLang="en-US" sz="1400" dirty="0">
                <a:solidFill>
                  <a:schemeClr val="tx1"/>
                </a:solidFill>
                <a:latin typeface="+mn-ea"/>
                <a:ea typeface="+mn-ea"/>
              </a:rPr>
              <a:t> ・</a:t>
            </a:r>
            <a:r>
              <a:rPr lang="ja-JP" altLang="en-US" sz="1400" b="1" dirty="0">
                <a:solidFill>
                  <a:schemeClr val="tx1"/>
                </a:solidFill>
                <a:latin typeface="+mn-ea"/>
                <a:ea typeface="+mn-ea"/>
              </a:rPr>
              <a:t>ペロブスカイト太陽電池の府・市有施設への先行導入や</a:t>
            </a:r>
            <a:endParaRPr lang="en-US" altLang="ja-JP" sz="1400" b="1" strike="sngStrike" dirty="0">
              <a:solidFill>
                <a:schemeClr val="tx1"/>
              </a:solidFill>
              <a:latin typeface="+mn-ea"/>
              <a:ea typeface="+mn-ea"/>
            </a:endParaRPr>
          </a:p>
          <a:p>
            <a:pPr algn="just"/>
            <a:r>
              <a:rPr lang="en-US" altLang="ja-JP" sz="1400" b="1" dirty="0">
                <a:solidFill>
                  <a:schemeClr val="tx1"/>
                </a:solidFill>
                <a:latin typeface="+mn-ea"/>
                <a:ea typeface="+mn-ea"/>
              </a:rPr>
              <a:t> </a:t>
            </a:r>
            <a:r>
              <a:rPr lang="ja-JP" altLang="en-US" sz="1400" b="1" dirty="0">
                <a:solidFill>
                  <a:schemeClr val="tx1"/>
                </a:solidFill>
                <a:latin typeface="+mn-ea"/>
                <a:ea typeface="+mn-ea"/>
              </a:rPr>
              <a:t>　広報展開等により社会実装を促進</a:t>
            </a:r>
            <a:endParaRPr lang="en-US" altLang="ja-JP" sz="1400" b="1" strike="sngStrike" dirty="0">
              <a:solidFill>
                <a:schemeClr val="tx1"/>
              </a:solidFill>
              <a:latin typeface="+mn-ea"/>
              <a:ea typeface="+mn-ea"/>
            </a:endParaRPr>
          </a:p>
          <a:p>
            <a:pPr algn="just"/>
            <a:endParaRPr lang="en-US" altLang="ja-JP" sz="1400" dirty="0">
              <a:solidFill>
                <a:schemeClr val="tx1"/>
              </a:solidFill>
              <a:latin typeface="+mn-ea"/>
              <a:ea typeface="+mn-ea"/>
            </a:endParaRPr>
          </a:p>
          <a:p>
            <a:pPr algn="just"/>
            <a:r>
              <a:rPr lang="ja-JP" altLang="en-US" sz="1400" dirty="0">
                <a:solidFill>
                  <a:schemeClr val="tx1"/>
                </a:solidFill>
                <a:latin typeface="+mn-ea"/>
                <a:ea typeface="+mn-ea"/>
              </a:rPr>
              <a:t>・</a:t>
            </a:r>
            <a:r>
              <a:rPr lang="ja-JP" altLang="en-US" sz="1400" b="1" dirty="0">
                <a:solidFill>
                  <a:schemeClr val="tx1"/>
                </a:solidFill>
                <a:latin typeface="+mn-ea"/>
                <a:ea typeface="+mn-ea"/>
              </a:rPr>
              <a:t>帯水層蓄熱技術について、</a:t>
            </a:r>
            <a:r>
              <a:rPr lang="ja-JP" altLang="en-US" sz="1400" dirty="0">
                <a:solidFill>
                  <a:schemeClr val="tx1"/>
                </a:solidFill>
                <a:latin typeface="+mn-ea"/>
                <a:ea typeface="+mn-ea"/>
              </a:rPr>
              <a:t>制度面の課題である規制緩和に</a:t>
            </a:r>
            <a:endParaRPr lang="en-US" altLang="ja-JP" sz="1400" dirty="0">
              <a:solidFill>
                <a:schemeClr val="tx1"/>
              </a:solidFill>
              <a:latin typeface="+mn-ea"/>
              <a:ea typeface="+mn-ea"/>
            </a:endParaRPr>
          </a:p>
          <a:p>
            <a:pPr algn="just"/>
            <a:r>
              <a:rPr lang="ja-JP" altLang="en-US" sz="1400" dirty="0">
                <a:solidFill>
                  <a:schemeClr val="tx1"/>
                </a:solidFill>
                <a:latin typeface="+mn-ea"/>
                <a:ea typeface="+mn-ea"/>
              </a:rPr>
              <a:t>　向けて取り組むとともに、</a:t>
            </a:r>
            <a:r>
              <a:rPr lang="ja-JP" altLang="en-US" sz="1400" b="1" dirty="0">
                <a:solidFill>
                  <a:schemeClr val="tx1"/>
                </a:solidFill>
                <a:latin typeface="+mn-ea"/>
                <a:ea typeface="+mn-ea"/>
              </a:rPr>
              <a:t>関係機関と連携してコスト面の課題</a:t>
            </a:r>
            <a:endParaRPr lang="en-US" altLang="ja-JP" sz="1400" b="1" dirty="0">
              <a:solidFill>
                <a:schemeClr val="tx1"/>
              </a:solidFill>
              <a:latin typeface="+mn-ea"/>
              <a:ea typeface="+mn-ea"/>
            </a:endParaRPr>
          </a:p>
          <a:p>
            <a:pPr algn="just"/>
            <a:r>
              <a:rPr lang="ja-JP" altLang="en-US" sz="1400" b="1" dirty="0">
                <a:solidFill>
                  <a:schemeClr val="tx1"/>
                </a:solidFill>
                <a:latin typeface="+mn-ea"/>
                <a:ea typeface="+mn-ea"/>
              </a:rPr>
              <a:t>　解決に向けた支援</a:t>
            </a:r>
            <a:r>
              <a:rPr lang="ja-JP" altLang="en-US" sz="1400" dirty="0">
                <a:solidFill>
                  <a:schemeClr val="tx1"/>
                </a:solidFill>
                <a:latin typeface="+mn-ea"/>
                <a:ea typeface="+mn-ea"/>
              </a:rPr>
              <a:t>を実施することにより、</a:t>
            </a:r>
            <a:r>
              <a:rPr lang="ja-JP" altLang="en-US" sz="1400" b="1" dirty="0">
                <a:solidFill>
                  <a:schemeClr val="tx1"/>
                </a:solidFill>
                <a:latin typeface="+mj-ea"/>
                <a:ea typeface="+mj-ea"/>
              </a:rPr>
              <a:t>舞洲、うめきた</a:t>
            </a:r>
            <a:r>
              <a:rPr lang="en-US" altLang="ja-JP" sz="1400" b="1" dirty="0">
                <a:solidFill>
                  <a:schemeClr val="tx1"/>
                </a:solidFill>
                <a:latin typeface="+mj-ea"/>
                <a:ea typeface="+mj-ea"/>
              </a:rPr>
              <a:t>2</a:t>
            </a:r>
            <a:r>
              <a:rPr lang="ja-JP" altLang="en-US" sz="1400" b="1" dirty="0">
                <a:solidFill>
                  <a:schemeClr val="tx1"/>
                </a:solidFill>
                <a:latin typeface="+mj-ea"/>
                <a:ea typeface="+mj-ea"/>
              </a:rPr>
              <a:t>期開</a:t>
            </a:r>
            <a:endParaRPr lang="en-US" altLang="ja-JP" sz="1400" b="1" dirty="0">
              <a:solidFill>
                <a:schemeClr val="tx1"/>
              </a:solidFill>
              <a:latin typeface="+mj-ea"/>
              <a:ea typeface="+mj-ea"/>
            </a:endParaRPr>
          </a:p>
          <a:p>
            <a:pPr algn="just"/>
            <a:r>
              <a:rPr lang="ja-JP" altLang="en-US" sz="1400" b="1" dirty="0">
                <a:solidFill>
                  <a:schemeClr val="tx1"/>
                </a:solidFill>
                <a:latin typeface="+mj-ea"/>
                <a:ea typeface="+mj-ea"/>
              </a:rPr>
              <a:t>　発、万博会場に続き、</a:t>
            </a:r>
            <a:r>
              <a:rPr lang="ja-JP" altLang="en-US" sz="1400" b="1" dirty="0">
                <a:solidFill>
                  <a:schemeClr val="tx1"/>
                </a:solidFill>
                <a:latin typeface="+mn-ea"/>
                <a:ea typeface="+mn-ea"/>
              </a:rPr>
              <a:t>さらなる普及拡大</a:t>
            </a:r>
            <a:r>
              <a:rPr lang="ja-JP" altLang="en-US" sz="1400" dirty="0">
                <a:solidFill>
                  <a:schemeClr val="tx1"/>
                </a:solidFill>
                <a:latin typeface="+mn-ea"/>
                <a:ea typeface="+mn-ea"/>
              </a:rPr>
              <a:t>を図る</a:t>
            </a:r>
            <a:endParaRPr lang="en-US" altLang="ja-JP" sz="1400" dirty="0">
              <a:solidFill>
                <a:schemeClr val="tx1"/>
              </a:solidFill>
              <a:latin typeface="+mn-ea"/>
              <a:ea typeface="+mn-ea"/>
            </a:endParaRPr>
          </a:p>
          <a:p>
            <a:pPr algn="just"/>
            <a:endParaRPr lang="en-US" altLang="ja-JP" sz="1400" dirty="0">
              <a:solidFill>
                <a:schemeClr val="tx1"/>
              </a:solidFill>
              <a:latin typeface="+mn-ea"/>
              <a:ea typeface="+mn-ea"/>
            </a:endParaRPr>
          </a:p>
          <a:p>
            <a:pPr marR="0" algn="just" defTabSz="914400" rtl="0" fontAlgn="auto" latinLnBrk="0" hangingPunct="0">
              <a:spcBef>
                <a:spcPts val="0"/>
              </a:spcBef>
              <a:spcAft>
                <a:spcPts val="0"/>
              </a:spcAft>
              <a:buClrTx/>
              <a:buSzTx/>
              <a:tabLst/>
            </a:pPr>
            <a:r>
              <a:rPr kumimoji="0" lang="ja-JP" altLang="en-US" sz="1400" b="0" i="0" u="none" strike="noStrike" cap="none" spc="0" normalizeH="0" baseline="0" dirty="0">
                <a:ln>
                  <a:noFill/>
                </a:ln>
                <a:solidFill>
                  <a:schemeClr val="tx1"/>
                </a:solidFill>
                <a:effectLst/>
                <a:uFillTx/>
                <a:latin typeface="+mn-ea"/>
                <a:ea typeface="+mn-ea"/>
                <a:cs typeface="Calibri"/>
                <a:sym typeface="Calibri"/>
              </a:rPr>
              <a:t>・</a:t>
            </a:r>
            <a:r>
              <a:rPr kumimoji="0" lang="en-US" altLang="ja-JP" sz="1400" i="0" u="none" strike="noStrike" cap="none" spc="0" normalizeH="0" baseline="0" dirty="0">
                <a:ln>
                  <a:noFill/>
                </a:ln>
                <a:solidFill>
                  <a:schemeClr val="tx1"/>
                </a:solidFill>
                <a:effectLst/>
                <a:uFillTx/>
                <a:latin typeface="+mn-ea"/>
                <a:ea typeface="+mn-ea"/>
                <a:cs typeface="Calibri"/>
                <a:sym typeface="Calibri"/>
              </a:rPr>
              <a:t>CN</a:t>
            </a:r>
            <a:r>
              <a:rPr kumimoji="0" lang="ja-JP" altLang="en-US" sz="1400" i="0" u="none" strike="noStrike" cap="none" spc="0" normalizeH="0" baseline="0" dirty="0">
                <a:ln>
                  <a:noFill/>
                </a:ln>
                <a:solidFill>
                  <a:schemeClr val="tx1"/>
                </a:solidFill>
                <a:effectLst/>
                <a:uFillTx/>
                <a:latin typeface="+mn-ea"/>
                <a:ea typeface="+mn-ea"/>
                <a:cs typeface="Calibri"/>
                <a:sym typeface="Calibri"/>
              </a:rPr>
              <a:t>技術を活用した製品の量産体制構築や需要創出、</a:t>
            </a:r>
            <a:endParaRPr kumimoji="0" lang="en-US" altLang="ja-JP" sz="1400" i="0" u="none" strike="noStrike" cap="none" spc="0" normalizeH="0" baseline="0" dirty="0">
              <a:ln>
                <a:noFill/>
              </a:ln>
              <a:solidFill>
                <a:schemeClr val="tx1"/>
              </a:solidFill>
              <a:effectLst/>
              <a:uFillTx/>
              <a:latin typeface="+mn-ea"/>
              <a:ea typeface="+mn-ea"/>
              <a:cs typeface="Calibri"/>
              <a:sym typeface="Calibri"/>
            </a:endParaRPr>
          </a:p>
          <a:p>
            <a:pPr marR="0" algn="just" defTabSz="914400" rtl="0" fontAlgn="auto" latinLnBrk="0" hangingPunct="0">
              <a:spcBef>
                <a:spcPts val="0"/>
              </a:spcBef>
              <a:spcAft>
                <a:spcPts val="0"/>
              </a:spcAft>
              <a:buClrTx/>
              <a:buSzTx/>
              <a:tabLst/>
            </a:pPr>
            <a:r>
              <a:rPr lang="ja-JP" altLang="en-US" sz="1400" dirty="0">
                <a:solidFill>
                  <a:schemeClr val="tx1"/>
                </a:solidFill>
                <a:latin typeface="+mn-ea"/>
                <a:ea typeface="+mn-ea"/>
              </a:rPr>
              <a:t>　</a:t>
            </a:r>
            <a:r>
              <a:rPr kumimoji="0" lang="ja-JP" altLang="en-US" sz="1400" i="0" u="none" strike="noStrike" cap="none" spc="0" normalizeH="0" baseline="0" dirty="0">
                <a:ln>
                  <a:noFill/>
                </a:ln>
                <a:solidFill>
                  <a:schemeClr val="tx1"/>
                </a:solidFill>
                <a:effectLst/>
                <a:uFillTx/>
                <a:latin typeface="+mn-ea"/>
                <a:ea typeface="+mn-ea"/>
                <a:cs typeface="Calibri"/>
                <a:sym typeface="Calibri"/>
              </a:rPr>
              <a:t>府内中小企業のサプライチェーン参入等の支援</a:t>
            </a:r>
            <a:endParaRPr kumimoji="0" lang="en-US" altLang="ja-JP" sz="1400" i="0" u="none" strike="noStrike" cap="none" spc="0" normalizeH="0" baseline="0" dirty="0">
              <a:ln>
                <a:noFill/>
              </a:ln>
              <a:solidFill>
                <a:schemeClr val="tx1"/>
              </a:solidFill>
              <a:effectLst/>
              <a:uFillTx/>
              <a:latin typeface="+mn-ea"/>
              <a:ea typeface="+mn-ea"/>
              <a:cs typeface="Calibri"/>
              <a:sym typeface="Calibri"/>
            </a:endParaRPr>
          </a:p>
          <a:p>
            <a:pPr marR="0" algn="just" defTabSz="914400" rtl="0" fontAlgn="auto" latinLnBrk="0" hangingPunct="0">
              <a:spcBef>
                <a:spcPts val="0"/>
              </a:spcBef>
              <a:spcAft>
                <a:spcPts val="0"/>
              </a:spcAft>
              <a:buClrTx/>
              <a:buSzTx/>
              <a:tabLst/>
            </a:pPr>
            <a:r>
              <a:rPr kumimoji="0" lang="ja-JP" altLang="en-US" sz="1400" b="0" i="0" u="none" strike="noStrike" cap="none" spc="0" normalizeH="0" baseline="0" dirty="0">
                <a:ln>
                  <a:noFill/>
                </a:ln>
                <a:solidFill>
                  <a:schemeClr val="tx1"/>
                </a:solidFill>
                <a:effectLst/>
                <a:uFillTx/>
                <a:latin typeface="+mn-ea"/>
                <a:ea typeface="+mn-ea"/>
                <a:cs typeface="Calibri"/>
                <a:sym typeface="Calibri"/>
              </a:rPr>
              <a:t>　</a:t>
            </a:r>
            <a:endParaRPr kumimoji="0" lang="en-US" altLang="ja-JP" sz="1400" b="0" i="0" u="none" strike="noStrike" cap="none" spc="0" normalizeH="0" baseline="0" dirty="0">
              <a:ln>
                <a:noFill/>
              </a:ln>
              <a:solidFill>
                <a:schemeClr val="tx1"/>
              </a:solidFill>
              <a:effectLst/>
              <a:uFillTx/>
              <a:latin typeface="+mn-ea"/>
              <a:ea typeface="+mn-ea"/>
              <a:cs typeface="Calibri"/>
              <a:sym typeface="Calibri"/>
            </a:endParaRPr>
          </a:p>
          <a:p>
            <a:pPr algn="just" defTabSz="959937" hangingPunct="1">
              <a:defRPr/>
            </a:pPr>
            <a:r>
              <a:rPr kumimoji="1" lang="ja-JP" altLang="en-US" sz="1400" i="0" u="none" strike="noStrike" kern="1200" cap="none" spc="0" normalizeH="0" baseline="0" noProof="0" dirty="0">
                <a:ln>
                  <a:noFill/>
                </a:ln>
                <a:solidFill>
                  <a:schemeClr val="tx1"/>
                </a:solidFill>
                <a:effectLst/>
                <a:uLnTx/>
                <a:uFillTx/>
                <a:latin typeface="+mn-ea"/>
                <a:ea typeface="+mn-ea"/>
                <a:cs typeface="+mn-cs"/>
              </a:rPr>
              <a:t>・用途開発や供給体制構築への支援による水素等の身近な</a:t>
            </a:r>
            <a:endParaRPr kumimoji="1" lang="en-US" altLang="ja-JP" sz="1400" i="0" u="none" strike="noStrike" kern="1200" cap="none" spc="0" normalizeH="0" baseline="0" noProof="0" dirty="0">
              <a:ln>
                <a:noFill/>
              </a:ln>
              <a:solidFill>
                <a:schemeClr val="tx1"/>
              </a:solidFill>
              <a:effectLst/>
              <a:uLnTx/>
              <a:uFillTx/>
              <a:latin typeface="+mn-ea"/>
              <a:ea typeface="+mn-ea"/>
              <a:cs typeface="+mn-cs"/>
            </a:endParaRPr>
          </a:p>
          <a:p>
            <a:pPr algn="just" defTabSz="959937" hangingPunct="1">
              <a:defRPr/>
            </a:pPr>
            <a:r>
              <a:rPr kumimoji="1" lang="ja-JP" altLang="en-US" sz="1400" kern="1200" dirty="0">
                <a:solidFill>
                  <a:schemeClr val="tx1"/>
                </a:solidFill>
                <a:latin typeface="+mn-ea"/>
                <a:ea typeface="+mn-ea"/>
                <a:cs typeface="+mn-cs"/>
              </a:rPr>
              <a:t>　</a:t>
            </a:r>
            <a:r>
              <a:rPr kumimoji="1" lang="ja-JP" altLang="en-US" sz="1400" i="0" u="none" strike="noStrike" kern="1200" cap="none" spc="0" normalizeH="0" baseline="0" noProof="0" dirty="0">
                <a:ln>
                  <a:noFill/>
                </a:ln>
                <a:solidFill>
                  <a:schemeClr val="tx1"/>
                </a:solidFill>
                <a:effectLst/>
                <a:uLnTx/>
                <a:uFillTx/>
                <a:latin typeface="+mn-ea"/>
                <a:ea typeface="+mn-ea"/>
                <a:cs typeface="+mn-cs"/>
              </a:rPr>
              <a:t>エネルギー源としての府域全域への利用拡大</a:t>
            </a:r>
            <a:endParaRPr kumimoji="1" lang="en-US" altLang="ja-JP" sz="1400" i="0" u="none" strike="noStrike" kern="1200" cap="none" spc="0" normalizeH="0" baseline="0" noProof="0" dirty="0">
              <a:ln>
                <a:noFill/>
              </a:ln>
              <a:solidFill>
                <a:schemeClr val="tx1"/>
              </a:solidFill>
              <a:effectLst/>
              <a:uLnTx/>
              <a:uFillTx/>
              <a:latin typeface="+mn-ea"/>
              <a:ea typeface="+mn-ea"/>
              <a:cs typeface="+mn-cs"/>
            </a:endParaRPr>
          </a:p>
          <a:p>
            <a:pPr algn="just" defTabSz="959937" hangingPunct="1">
              <a:defRPr/>
            </a:pPr>
            <a:endParaRPr kumimoji="1" lang="en-US" altLang="ja-JP" sz="1400" i="0" u="none" strike="noStrike" kern="1200" cap="none" spc="0" normalizeH="0" baseline="0" noProof="0" dirty="0">
              <a:ln>
                <a:noFill/>
              </a:ln>
              <a:solidFill>
                <a:schemeClr val="tx1"/>
              </a:solidFill>
              <a:effectLst/>
              <a:uLnTx/>
              <a:uFillTx/>
              <a:latin typeface="+mn-ea"/>
              <a:ea typeface="+mn-ea"/>
              <a:cs typeface="+mn-cs"/>
            </a:endParaRPr>
          </a:p>
          <a:p>
            <a:pPr lvl="3" indent="-457200" algn="just" defTabSz="959937" hangingPunct="1">
              <a:defRPr/>
            </a:pPr>
            <a:r>
              <a:rPr kumimoji="1" lang="ja-JP" altLang="en-US" sz="1400" i="0" u="none" strike="noStrike" kern="1200" cap="none" spc="0" normalizeH="0" baseline="0" noProof="0" dirty="0">
                <a:ln>
                  <a:noFill/>
                </a:ln>
                <a:solidFill>
                  <a:schemeClr val="tx1"/>
                </a:solidFill>
                <a:effectLst/>
                <a:uLnTx/>
                <a:uFillTx/>
                <a:latin typeface="+mn-ea"/>
                <a:ea typeface="+mn-ea"/>
                <a:cs typeface="+mn-cs"/>
              </a:rPr>
              <a:t>・ものづくりにおける水素等の利活用による環境価値の高い</a:t>
            </a:r>
            <a:endParaRPr kumimoji="1" lang="en-US" altLang="ja-JP" sz="1400" i="0" u="none" strike="noStrike" kern="1200" cap="none" spc="0" normalizeH="0" baseline="0" noProof="0" dirty="0">
              <a:ln>
                <a:noFill/>
              </a:ln>
              <a:solidFill>
                <a:schemeClr val="tx1"/>
              </a:solidFill>
              <a:effectLst/>
              <a:uLnTx/>
              <a:uFillTx/>
              <a:latin typeface="+mn-ea"/>
              <a:ea typeface="+mn-ea"/>
              <a:cs typeface="+mn-cs"/>
            </a:endParaRPr>
          </a:p>
          <a:p>
            <a:pPr lvl="3" indent="-457200" algn="just" defTabSz="959937" hangingPunct="1">
              <a:defRPr/>
            </a:pPr>
            <a:r>
              <a:rPr kumimoji="1" lang="ja-JP" altLang="en-US" sz="1400" kern="1200" dirty="0">
                <a:solidFill>
                  <a:schemeClr val="tx1"/>
                </a:solidFill>
                <a:latin typeface="+mn-ea"/>
                <a:ea typeface="+mn-ea"/>
                <a:cs typeface="+mn-cs"/>
              </a:rPr>
              <a:t>　</a:t>
            </a:r>
            <a:r>
              <a:rPr kumimoji="1" lang="ja-JP" altLang="en-US" sz="1400" i="0" u="none" strike="noStrike" kern="1200" cap="none" spc="0" normalizeH="0" baseline="0" noProof="0" dirty="0">
                <a:ln>
                  <a:noFill/>
                </a:ln>
                <a:solidFill>
                  <a:schemeClr val="tx1"/>
                </a:solidFill>
                <a:effectLst/>
                <a:uLnTx/>
                <a:uFillTx/>
                <a:latin typeface="+mn-ea"/>
                <a:ea typeface="+mn-ea"/>
                <a:cs typeface="+mn-cs"/>
              </a:rPr>
              <a:t>商品や製品の創出</a:t>
            </a:r>
            <a:endParaRPr kumimoji="1" lang="en-US" altLang="ja-JP" sz="1400" i="0" u="none" strike="noStrike" kern="1200" cap="none" spc="0" normalizeH="0" baseline="0" noProof="0" dirty="0">
              <a:ln>
                <a:noFill/>
              </a:ln>
              <a:solidFill>
                <a:schemeClr val="tx1"/>
              </a:solidFill>
              <a:effectLst/>
              <a:uLnTx/>
              <a:uFillTx/>
              <a:latin typeface="+mn-ea"/>
              <a:ea typeface="+mn-ea"/>
              <a:cs typeface="+mn-cs"/>
            </a:endParaRPr>
          </a:p>
        </p:txBody>
      </p:sp>
      <p:sp>
        <p:nvSpPr>
          <p:cNvPr id="53" name="テキスト ボックス 52">
            <a:extLst>
              <a:ext uri="{FF2B5EF4-FFF2-40B4-BE49-F238E27FC236}">
                <a16:creationId xmlns:a16="http://schemas.microsoft.com/office/drawing/2014/main" id="{4473216D-FAFF-40F1-9422-AAEC06E58BEC}"/>
              </a:ext>
            </a:extLst>
          </p:cNvPr>
          <p:cNvSpPr txBox="1"/>
          <p:nvPr/>
        </p:nvSpPr>
        <p:spPr>
          <a:xfrm>
            <a:off x="71875" y="5128438"/>
            <a:ext cx="5567147" cy="1169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kumimoji="1" lang="ja-JP" altLang="en-US" sz="1400" b="1" dirty="0">
                <a:solidFill>
                  <a:schemeClr val="tx1"/>
                </a:solidFill>
                <a:latin typeface="+mn-ea"/>
                <a:ea typeface="+mn-ea"/>
              </a:rPr>
              <a:t>▶大阪湾</a:t>
            </a:r>
            <a:r>
              <a:rPr kumimoji="1" lang="en-US" altLang="ja-JP" sz="1400" b="1" dirty="0">
                <a:solidFill>
                  <a:schemeClr val="tx1"/>
                </a:solidFill>
                <a:latin typeface="+mn-ea"/>
                <a:ea typeface="+mn-ea"/>
              </a:rPr>
              <a:t>MOBA</a:t>
            </a:r>
            <a:r>
              <a:rPr kumimoji="1" lang="ja-JP" altLang="en-US" sz="1400" b="1" dirty="0">
                <a:solidFill>
                  <a:schemeClr val="tx1"/>
                </a:solidFill>
                <a:latin typeface="+mn-ea"/>
                <a:ea typeface="+mn-ea"/>
              </a:rPr>
              <a:t>リンク構想</a:t>
            </a:r>
            <a:endParaRPr kumimoji="1" lang="en-US" altLang="ja-JP" sz="1400" b="1" dirty="0">
              <a:solidFill>
                <a:schemeClr val="tx1"/>
              </a:solidFill>
              <a:latin typeface="+mn-ea"/>
              <a:ea typeface="+mn-ea"/>
            </a:endParaRPr>
          </a:p>
          <a:p>
            <a:pPr algn="just"/>
            <a:r>
              <a:rPr kumimoji="1" lang="ja-JP" altLang="en-US" sz="1400" b="1" dirty="0">
                <a:solidFill>
                  <a:schemeClr val="tx1"/>
                </a:solidFill>
                <a:latin typeface="+mn-ea"/>
                <a:ea typeface="+mn-ea"/>
              </a:rPr>
              <a:t>  ・</a:t>
            </a:r>
            <a:r>
              <a:rPr kumimoji="1" lang="ja-JP" altLang="en-US" sz="1400" dirty="0">
                <a:solidFill>
                  <a:schemeClr val="tx1"/>
                </a:solidFill>
                <a:latin typeface="+mn-ea"/>
                <a:ea typeface="+mn-ea"/>
              </a:rPr>
              <a:t>万博会場において、大阪湾ブルーカーボン生態系アライアンス</a:t>
            </a:r>
            <a:r>
              <a:rPr kumimoji="1" lang="en-US" altLang="ja-JP" sz="1400" dirty="0">
                <a:solidFill>
                  <a:schemeClr val="tx1"/>
                </a:solidFill>
                <a:latin typeface="+mn-ea"/>
                <a:ea typeface="+mn-ea"/>
              </a:rPr>
              <a:t>(MOBA)</a:t>
            </a:r>
            <a:r>
              <a:rPr kumimoji="1" lang="ja-JP" altLang="en-US" sz="1400" dirty="0">
                <a:solidFill>
                  <a:schemeClr val="tx1"/>
                </a:solidFill>
                <a:latin typeface="+mn-ea"/>
                <a:ea typeface="+mn-ea"/>
              </a:rPr>
              <a:t>会 </a:t>
            </a:r>
            <a:endParaRPr kumimoji="1" lang="en-US" altLang="ja-JP" sz="1400" dirty="0">
              <a:solidFill>
                <a:schemeClr val="tx1"/>
              </a:solidFill>
              <a:latin typeface="+mn-ea"/>
              <a:ea typeface="+mn-ea"/>
            </a:endParaRPr>
          </a:p>
          <a:p>
            <a:pPr algn="just"/>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員による万博会場近隣の人工護岸での藻場創出等の取組事例や、「おお </a:t>
            </a:r>
            <a:endParaRPr kumimoji="1" lang="en-US" altLang="ja-JP" sz="1400" dirty="0">
              <a:solidFill>
                <a:schemeClr val="tx1"/>
              </a:solidFill>
              <a:latin typeface="+mn-ea"/>
              <a:ea typeface="+mn-ea"/>
            </a:endParaRPr>
          </a:p>
          <a:p>
            <a:pPr algn="just"/>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さかブルーカーボン宣言」を発表するとともに、ブルーカーボン生態系の</a:t>
            </a:r>
            <a:endParaRPr kumimoji="1" lang="en-US" altLang="ja-JP" sz="1400" dirty="0">
              <a:solidFill>
                <a:schemeClr val="tx1"/>
              </a:solidFill>
              <a:latin typeface="+mn-ea"/>
              <a:ea typeface="+mn-ea"/>
            </a:endParaRPr>
          </a:p>
          <a:p>
            <a:pPr algn="just"/>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重要性や大阪湾の取組について映像コンテンツ等を通じて発信</a:t>
            </a:r>
            <a:endParaRPr kumimoji="1" lang="en-US" altLang="ja-JP" sz="1400" dirty="0">
              <a:solidFill>
                <a:schemeClr val="tx1"/>
              </a:solidFill>
              <a:latin typeface="+mn-ea"/>
              <a:ea typeface="+mn-ea"/>
            </a:endParaRPr>
          </a:p>
        </p:txBody>
      </p:sp>
      <p:grpSp>
        <p:nvGrpSpPr>
          <p:cNvPr id="4" name="グループ化 3">
            <a:extLst>
              <a:ext uri="{FF2B5EF4-FFF2-40B4-BE49-F238E27FC236}">
                <a16:creationId xmlns:a16="http://schemas.microsoft.com/office/drawing/2014/main" id="{702CD8A4-87BE-020E-6A16-7F33A270ED25}"/>
              </a:ext>
            </a:extLst>
          </p:cNvPr>
          <p:cNvGrpSpPr/>
          <p:nvPr/>
        </p:nvGrpSpPr>
        <p:grpSpPr>
          <a:xfrm>
            <a:off x="5569882" y="5229267"/>
            <a:ext cx="1876761" cy="1250299"/>
            <a:chOff x="10599815" y="4622592"/>
            <a:chExt cx="2048319" cy="1335708"/>
          </a:xfrm>
        </p:grpSpPr>
        <p:pic>
          <p:nvPicPr>
            <p:cNvPr id="5" name="図 4">
              <a:extLst>
                <a:ext uri="{FF2B5EF4-FFF2-40B4-BE49-F238E27FC236}">
                  <a16:creationId xmlns:a16="http://schemas.microsoft.com/office/drawing/2014/main" id="{FECB8706-3F11-0596-8D6F-454E3CE8145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599815" y="4622592"/>
              <a:ext cx="2048319" cy="727926"/>
            </a:xfrm>
            <a:prstGeom prst="rect">
              <a:avLst/>
            </a:prstGeom>
          </p:spPr>
        </p:pic>
        <p:pic>
          <p:nvPicPr>
            <p:cNvPr id="6" name="図 5">
              <a:extLst>
                <a:ext uri="{FF2B5EF4-FFF2-40B4-BE49-F238E27FC236}">
                  <a16:creationId xmlns:a16="http://schemas.microsoft.com/office/drawing/2014/main" id="{4218911E-B220-98E2-D269-45F54F1FBB8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a:off x="12004829" y="5299014"/>
              <a:ext cx="565784" cy="710096"/>
            </a:xfrm>
            <a:prstGeom prst="rect">
              <a:avLst/>
            </a:prstGeom>
          </p:spPr>
        </p:pic>
        <p:sp>
          <p:nvSpPr>
            <p:cNvPr id="9" name="テキスト ボックス 8">
              <a:extLst>
                <a:ext uri="{FF2B5EF4-FFF2-40B4-BE49-F238E27FC236}">
                  <a16:creationId xmlns:a16="http://schemas.microsoft.com/office/drawing/2014/main" id="{CC6320DB-9B8C-A758-AB9C-38214FEC67B4}"/>
                </a:ext>
              </a:extLst>
            </p:cNvPr>
            <p:cNvSpPr txBox="1"/>
            <p:nvPr/>
          </p:nvSpPr>
          <p:spPr>
            <a:xfrm>
              <a:off x="11856082" y="5719041"/>
              <a:ext cx="710097" cy="239259"/>
            </a:xfrm>
            <a:prstGeom prst="rect">
              <a:avLst/>
            </a:prstGeom>
            <a:noFill/>
          </p:spPr>
          <p:txBody>
            <a:bodyPr wrap="square">
              <a:spAutoFit/>
            </a:bodyPr>
            <a:lstStyle/>
            <a:p>
              <a:r>
                <a:rPr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VR</a:t>
              </a: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動画</a:t>
              </a:r>
              <a:endParaRPr lang="ja-JP" altLang="en-US" sz="1000" dirty="0">
                <a:solidFill>
                  <a:schemeClr val="bg1"/>
                </a:solidFill>
                <a:effectLst>
                  <a:outerShdw blurRad="38100" dist="38100" dir="2700000" algn="tl">
                    <a:srgbClr val="000000">
                      <a:alpha val="43137"/>
                    </a:srgbClr>
                  </a:outerShdw>
                </a:effectLst>
              </a:endParaRPr>
            </a:p>
          </p:txBody>
        </p:sp>
        <p:pic>
          <p:nvPicPr>
            <p:cNvPr id="10" name="図 9">
              <a:extLst>
                <a:ext uri="{FF2B5EF4-FFF2-40B4-BE49-F238E27FC236}">
                  <a16:creationId xmlns:a16="http://schemas.microsoft.com/office/drawing/2014/main" id="{7E8CD49B-1CFD-8DCE-5845-4BDD025A479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606483" y="5365461"/>
              <a:ext cx="646189" cy="572909"/>
            </a:xfrm>
            <a:prstGeom prst="rect">
              <a:avLst/>
            </a:prstGeom>
          </p:spPr>
        </p:pic>
        <p:pic>
          <p:nvPicPr>
            <p:cNvPr id="13" name="図 12">
              <a:extLst>
                <a:ext uri="{FF2B5EF4-FFF2-40B4-BE49-F238E27FC236}">
                  <a16:creationId xmlns:a16="http://schemas.microsoft.com/office/drawing/2014/main" id="{207E1F17-9D99-9BCD-A0C8-29DFAB569218}"/>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272886" y="5365645"/>
              <a:ext cx="639973" cy="565784"/>
            </a:xfrm>
            <a:prstGeom prst="rect">
              <a:avLst/>
            </a:prstGeom>
          </p:spPr>
        </p:pic>
      </p:grpSp>
      <p:sp>
        <p:nvSpPr>
          <p:cNvPr id="17" name="テキスト ボックス 16">
            <a:extLst>
              <a:ext uri="{FF2B5EF4-FFF2-40B4-BE49-F238E27FC236}">
                <a16:creationId xmlns:a16="http://schemas.microsoft.com/office/drawing/2014/main" id="{08A8B316-3429-080F-F39F-4FF675A9962C}"/>
              </a:ext>
            </a:extLst>
          </p:cNvPr>
          <p:cNvSpPr txBox="1"/>
          <p:nvPr/>
        </p:nvSpPr>
        <p:spPr>
          <a:xfrm>
            <a:off x="3277482" y="3738225"/>
            <a:ext cx="2703870" cy="415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0" algn="ctr" defTabSz="457200" hangingPunct="1">
              <a:defRPr/>
            </a:pPr>
            <a:r>
              <a:rPr lang="ja-JP" altLang="en-US" sz="1050" kern="1200" dirty="0">
                <a:solidFill>
                  <a:schemeClr val="tx1"/>
                </a:solidFill>
                <a:latin typeface="BIZ UDPゴシック" panose="020B0400000000000000" pitchFamily="50" charset="-128"/>
                <a:ea typeface="BIZ UDPゴシック" panose="020B0400000000000000" pitchFamily="50" charset="-128"/>
              </a:rPr>
              <a:t>メタネーション実証設備</a:t>
            </a:r>
            <a:endParaRPr lang="en-US" altLang="ja-JP" sz="1050" kern="1200" dirty="0">
              <a:solidFill>
                <a:schemeClr val="tx1"/>
              </a:solidFill>
              <a:latin typeface="BIZ UDPゴシック" panose="020B0400000000000000" pitchFamily="50" charset="-128"/>
              <a:ea typeface="BIZ UDPゴシック" panose="020B0400000000000000" pitchFamily="50" charset="-128"/>
            </a:endParaRPr>
          </a:p>
          <a:p>
            <a:pPr lvl="0" algn="ctr" defTabSz="457200" hangingPunct="1">
              <a:defRPr/>
            </a:pPr>
            <a:r>
              <a:rPr lang="ja-JP" altLang="en-US" sz="1050" kern="1200" dirty="0">
                <a:solidFill>
                  <a:schemeClr val="tx1"/>
                </a:solidFill>
                <a:latin typeface="BIZ UDPゴシック" panose="020B0400000000000000" pitchFamily="50" charset="-128"/>
                <a:ea typeface="BIZ UDPゴシック" panose="020B0400000000000000" pitchFamily="50" charset="-128"/>
              </a:rPr>
              <a:t>（提供：大阪ガス株式会社）</a:t>
            </a:r>
            <a:endParaRPr lang="en-US" altLang="ja-JP" sz="1050" kern="1200" dirty="0">
              <a:solidFill>
                <a:schemeClr val="tx1"/>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D9057D02-7481-E9E0-DEAE-CA77307BE0A9}"/>
              </a:ext>
            </a:extLst>
          </p:cNvPr>
          <p:cNvSpPr/>
          <p:nvPr/>
        </p:nvSpPr>
        <p:spPr>
          <a:xfrm>
            <a:off x="5390931" y="6399775"/>
            <a:ext cx="2477151" cy="363719"/>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r>
              <a:rPr kumimoji="0"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情報発信コンテンツ（例）</a:t>
            </a:r>
          </a:p>
        </p:txBody>
      </p:sp>
      <p:sp>
        <p:nvSpPr>
          <p:cNvPr id="14" name="テキスト ボックス 13">
            <a:extLst>
              <a:ext uri="{FF2B5EF4-FFF2-40B4-BE49-F238E27FC236}">
                <a16:creationId xmlns:a16="http://schemas.microsoft.com/office/drawing/2014/main" id="{AF92EE38-C10B-150C-84C8-D9C7FE37DA88}"/>
              </a:ext>
            </a:extLst>
          </p:cNvPr>
          <p:cNvSpPr txBox="1"/>
          <p:nvPr/>
        </p:nvSpPr>
        <p:spPr>
          <a:xfrm>
            <a:off x="11755368" y="6528451"/>
            <a:ext cx="45470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en-US" altLang="ja-JP" sz="1400" b="1" i="0" u="none" strike="noStrike" cap="none" spc="0" normalizeH="0" baseline="0" dirty="0">
                <a:ln>
                  <a:noFill/>
                </a:ln>
                <a:solidFill>
                  <a:srgbClr val="000000"/>
                </a:solidFill>
                <a:effectLst/>
                <a:uFillTx/>
                <a:latin typeface="+mn-ea"/>
                <a:ea typeface="+mn-ea"/>
                <a:cs typeface="Calibri"/>
                <a:sym typeface="Calibri"/>
              </a:rPr>
              <a:t>20</a:t>
            </a:r>
            <a:endParaRPr kumimoji="0" lang="ja-JP" altLang="en-US" sz="14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338285991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 name="正方形/長方形 67">
            <a:extLst>
              <a:ext uri="{FF2B5EF4-FFF2-40B4-BE49-F238E27FC236}">
                <a16:creationId xmlns:a16="http://schemas.microsoft.com/office/drawing/2014/main" id="{7983713F-03C7-4AB4-80AC-6CAFCD94227B}"/>
              </a:ext>
            </a:extLst>
          </p:cNvPr>
          <p:cNvSpPr/>
          <p:nvPr/>
        </p:nvSpPr>
        <p:spPr>
          <a:xfrm>
            <a:off x="7671371" y="3970288"/>
            <a:ext cx="4514155" cy="2805894"/>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defTabSz="914400" rtl="0" fontAlgn="auto" latinLnBrk="0" hangingPunct="0">
              <a:lnSpc>
                <a:spcPts val="1600"/>
              </a:lnSpc>
              <a:spcBef>
                <a:spcPts val="0"/>
              </a:spcBef>
              <a:spcAft>
                <a:spcPts val="0"/>
              </a:spcAft>
              <a:buClrTx/>
              <a:buSzTx/>
              <a:tabLst/>
            </a:pPr>
            <a:r>
              <a:rPr kumimoji="0" lang="ja-JP" altLang="en-US" sz="1800" b="0" i="0" u="none" strike="noStrike" cap="none" spc="0" normalizeH="0" baseline="0" dirty="0">
                <a:ln>
                  <a:noFill/>
                </a:ln>
                <a:solidFill>
                  <a:srgbClr val="000000"/>
                </a:solidFill>
                <a:effectLst/>
                <a:uFillTx/>
                <a:latin typeface="Calibri"/>
                <a:ea typeface="Calibri"/>
                <a:cs typeface="Calibri"/>
                <a:sym typeface="Calibri"/>
              </a:rPr>
              <a:t>　　　　</a:t>
            </a: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R="0" defTabSz="914400" rtl="0" fontAlgn="auto" latinLnBrk="0" hangingPunct="0">
              <a:lnSpc>
                <a:spcPct val="100000"/>
              </a:lnSpc>
              <a:spcBef>
                <a:spcPts val="0"/>
              </a:spcBef>
              <a:spcAft>
                <a:spcPts val="0"/>
              </a:spcAft>
              <a:buClrTx/>
              <a:buSzTx/>
              <a:tabLst/>
            </a:pPr>
            <a:endParaRPr lang="en-US" altLang="ja-JP" dirty="0"/>
          </a:p>
          <a:p>
            <a:pPr marR="0" defTabSz="914400" rtl="0" fontAlgn="auto" latinLnBrk="0" hangingPunct="0">
              <a:lnSpc>
                <a:spcPct val="100000"/>
              </a:lnSpc>
              <a:spcBef>
                <a:spcPts val="0"/>
              </a:spcBef>
              <a:spcAft>
                <a:spcPts val="0"/>
              </a:spcAft>
              <a:buClrTx/>
              <a:buSzTx/>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R="0" defTabSz="914400" rtl="0" fontAlgn="auto" latinLnBrk="0" hangingPunct="0">
              <a:lnSpc>
                <a:spcPct val="100000"/>
              </a:lnSpc>
              <a:spcBef>
                <a:spcPts val="0"/>
              </a:spcBef>
              <a:spcAft>
                <a:spcPts val="0"/>
              </a:spcAft>
              <a:buClrTx/>
              <a:buSzTx/>
              <a:tabLst/>
            </a:pPr>
            <a:r>
              <a:rPr kumimoji="0" lang="ja-JP" altLang="en-US" sz="1800" b="0" i="0" u="none" strike="noStrike" cap="none" spc="0" normalizeH="0" baseline="0" dirty="0">
                <a:ln>
                  <a:noFill/>
                </a:ln>
                <a:solidFill>
                  <a:srgbClr val="000000"/>
                </a:solidFill>
                <a:effectLst/>
                <a:uFillTx/>
                <a:latin typeface="Calibri"/>
                <a:ea typeface="Calibri"/>
                <a:cs typeface="Calibri"/>
                <a:sym typeface="Calibri"/>
              </a:rPr>
              <a:t>　　　</a:t>
            </a: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R="0" defTabSz="914400" rtl="0" fontAlgn="auto" latinLnBrk="0" hangingPunct="0">
              <a:lnSpc>
                <a:spcPct val="100000"/>
              </a:lnSpc>
              <a:spcBef>
                <a:spcPts val="0"/>
              </a:spcBef>
              <a:spcAft>
                <a:spcPts val="0"/>
              </a:spcAft>
              <a:buClrTx/>
              <a:buSzTx/>
              <a:tabLst/>
            </a:pPr>
            <a:endParaRPr lang="en-US" altLang="ja-JP" dirty="0"/>
          </a:p>
          <a:p>
            <a:pPr marR="0" defTabSz="914400" rtl="0" fontAlgn="auto" latinLnBrk="0" hangingPunct="0">
              <a:lnSpc>
                <a:spcPct val="100000"/>
              </a:lnSpc>
              <a:spcBef>
                <a:spcPts val="0"/>
              </a:spcBef>
              <a:spcAft>
                <a:spcPts val="0"/>
              </a:spcAft>
              <a:buClrTx/>
              <a:buSzTx/>
              <a:tabLst/>
            </a:pPr>
            <a:endParaRPr lang="en-US" altLang="ja-JP" dirty="0"/>
          </a:p>
          <a:p>
            <a:pPr marR="0" defTabSz="914400" rtl="0" fontAlgn="auto" latinLnBrk="0" hangingPunct="0">
              <a:lnSpc>
                <a:spcPct val="1000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p:txBody>
      </p:sp>
      <p:sp>
        <p:nvSpPr>
          <p:cNvPr id="11" name="矢印: 五方向 10">
            <a:extLst>
              <a:ext uri="{FF2B5EF4-FFF2-40B4-BE49-F238E27FC236}">
                <a16:creationId xmlns:a16="http://schemas.microsoft.com/office/drawing/2014/main" id="{49F51230-189D-4205-9006-363D6CBB255F}"/>
              </a:ext>
            </a:extLst>
          </p:cNvPr>
          <p:cNvSpPr/>
          <p:nvPr/>
        </p:nvSpPr>
        <p:spPr>
          <a:xfrm>
            <a:off x="144124" y="102336"/>
            <a:ext cx="7534603"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24" name="矢印: 五方向 23">
            <a:extLst>
              <a:ext uri="{FF2B5EF4-FFF2-40B4-BE49-F238E27FC236}">
                <a16:creationId xmlns:a16="http://schemas.microsoft.com/office/drawing/2014/main" id="{F14682EA-A64D-4529-9376-3BB4AB408C88}"/>
              </a:ext>
            </a:extLst>
          </p:cNvPr>
          <p:cNvSpPr/>
          <p:nvPr/>
        </p:nvSpPr>
        <p:spPr>
          <a:xfrm>
            <a:off x="7678727" y="115683"/>
            <a:ext cx="4439771" cy="338552"/>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chemeClr val="bg1"/>
                </a:solidFill>
                <a:effectLst/>
                <a:uFillTx/>
                <a:latin typeface="+mj-ea"/>
                <a:ea typeface="+mj-ea"/>
                <a:cs typeface="Calibri"/>
                <a:sym typeface="Calibri"/>
              </a:rPr>
              <a:t>今後の予定（検討中のものも含む）</a:t>
            </a:r>
          </a:p>
        </p:txBody>
      </p:sp>
      <p:sp>
        <p:nvSpPr>
          <p:cNvPr id="12" name="テキスト ボックス 11">
            <a:extLst>
              <a:ext uri="{FF2B5EF4-FFF2-40B4-BE49-F238E27FC236}">
                <a16:creationId xmlns:a16="http://schemas.microsoft.com/office/drawing/2014/main" id="{303531E6-C1A4-425E-9377-07A85E52F78F}"/>
              </a:ext>
            </a:extLst>
          </p:cNvPr>
          <p:cNvSpPr txBox="1"/>
          <p:nvPr/>
        </p:nvSpPr>
        <p:spPr>
          <a:xfrm>
            <a:off x="81209" y="3662513"/>
            <a:ext cx="238302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（２）</a:t>
            </a:r>
            <a:r>
              <a:rPr kumimoji="1" lang="ja-JP" altLang="en-US" sz="1400" b="1" kern="1200" dirty="0">
                <a:solidFill>
                  <a:schemeClr val="tx1"/>
                </a:solidFill>
                <a:latin typeface="Meiryo UI" panose="020B0604030504040204" pitchFamily="50" charset="-128"/>
                <a:ea typeface="Meiryo UI" panose="020B0604030504040204" pitchFamily="50" charset="-128"/>
              </a:rPr>
              <a:t>ゼロエミッションモビリティ</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sp>
        <p:nvSpPr>
          <p:cNvPr id="99" name="テキスト ボックス 98">
            <a:extLst>
              <a:ext uri="{FF2B5EF4-FFF2-40B4-BE49-F238E27FC236}">
                <a16:creationId xmlns:a16="http://schemas.microsoft.com/office/drawing/2014/main" id="{408268B2-7D9C-43EB-B1BB-D17897F4D8BF}"/>
              </a:ext>
            </a:extLst>
          </p:cNvPr>
          <p:cNvSpPr txBox="1"/>
          <p:nvPr/>
        </p:nvSpPr>
        <p:spPr>
          <a:xfrm>
            <a:off x="7653104" y="3939721"/>
            <a:ext cx="4549946" cy="31824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lang="ja-JP" altLang="en-US" sz="1400" dirty="0">
                <a:solidFill>
                  <a:schemeClr val="tx1"/>
                </a:solidFill>
                <a:latin typeface="+mn-ea"/>
                <a:ea typeface="+mn-ea"/>
              </a:rPr>
              <a:t> ▶</a:t>
            </a:r>
            <a:r>
              <a:rPr lang="ja-JP" altLang="en-US" sz="1400" b="1" dirty="0">
                <a:solidFill>
                  <a:schemeClr val="tx1"/>
                </a:solidFill>
                <a:latin typeface="+mn-ea"/>
                <a:ea typeface="+mn-ea"/>
              </a:rPr>
              <a:t>万博での</a:t>
            </a:r>
            <a:r>
              <a:rPr lang="en-US" altLang="ja-JP" sz="1400" b="1" dirty="0">
                <a:solidFill>
                  <a:schemeClr val="tx1"/>
                </a:solidFill>
                <a:latin typeface="+mn-ea"/>
                <a:ea typeface="+mn-ea"/>
              </a:rPr>
              <a:t>EV</a:t>
            </a:r>
            <a:r>
              <a:rPr lang="ja-JP" altLang="en-US" sz="1400" b="1" dirty="0">
                <a:solidFill>
                  <a:schemeClr val="tx1"/>
                </a:solidFill>
                <a:latin typeface="+mn-ea"/>
                <a:ea typeface="+mn-ea"/>
              </a:rPr>
              <a:t>・</a:t>
            </a:r>
            <a:r>
              <a:rPr lang="en-US" altLang="ja-JP" sz="1400" b="1" dirty="0">
                <a:solidFill>
                  <a:schemeClr val="tx1"/>
                </a:solidFill>
                <a:latin typeface="+mn-ea"/>
                <a:ea typeface="+mn-ea"/>
              </a:rPr>
              <a:t>FC</a:t>
            </a:r>
            <a:r>
              <a:rPr lang="ja-JP" altLang="en-US" sz="1400" b="1" dirty="0">
                <a:solidFill>
                  <a:schemeClr val="tx1"/>
                </a:solidFill>
                <a:latin typeface="+mn-ea"/>
                <a:ea typeface="+mn-ea"/>
              </a:rPr>
              <a:t>バス等の実証を踏まえた、電動モビリティ</a:t>
            </a:r>
            <a:endParaRPr lang="en-US" altLang="ja-JP" sz="1400" b="1" dirty="0">
              <a:solidFill>
                <a:schemeClr val="tx1"/>
              </a:solidFill>
              <a:latin typeface="+mn-ea"/>
              <a:ea typeface="+mn-ea"/>
            </a:endParaRPr>
          </a:p>
          <a:p>
            <a:pPr algn="just"/>
            <a:r>
              <a:rPr lang="ja-JP" altLang="en-US" sz="1400" b="1" dirty="0">
                <a:solidFill>
                  <a:schemeClr val="tx1"/>
                </a:solidFill>
                <a:latin typeface="+mn-ea"/>
                <a:ea typeface="+mn-ea"/>
              </a:rPr>
              <a:t>　による脱炭素まちづくりの促進</a:t>
            </a:r>
            <a:endParaRPr lang="en-US" altLang="ja-JP" sz="1400" b="1" dirty="0">
              <a:solidFill>
                <a:schemeClr val="tx1"/>
              </a:solidFill>
              <a:latin typeface="+mn-ea"/>
              <a:ea typeface="+mn-ea"/>
            </a:endParaRPr>
          </a:p>
          <a:p>
            <a:pPr algn="just"/>
            <a:r>
              <a:rPr lang="ja-JP" altLang="en-US" sz="1400" dirty="0">
                <a:solidFill>
                  <a:schemeClr val="tx1"/>
                </a:solidFill>
                <a:latin typeface="+mn-ea"/>
                <a:ea typeface="+mn-ea"/>
              </a:rPr>
              <a:t>　・</a:t>
            </a:r>
            <a:r>
              <a:rPr lang="en-US" altLang="ja-JP" sz="1400" dirty="0">
                <a:solidFill>
                  <a:schemeClr val="tx1"/>
                </a:solidFill>
                <a:latin typeface="+mn-ea"/>
                <a:ea typeface="+mn-ea"/>
              </a:rPr>
              <a:t>EV</a:t>
            </a:r>
            <a:r>
              <a:rPr lang="ja-JP" altLang="en-US" sz="1400" dirty="0">
                <a:solidFill>
                  <a:schemeClr val="tx1"/>
                </a:solidFill>
                <a:latin typeface="+mn-ea"/>
                <a:ea typeface="+mn-ea"/>
              </a:rPr>
              <a:t>・</a:t>
            </a:r>
            <a:r>
              <a:rPr lang="en-US" altLang="ja-JP" sz="1400" dirty="0">
                <a:solidFill>
                  <a:schemeClr val="tx1"/>
                </a:solidFill>
                <a:latin typeface="+mn-ea"/>
                <a:ea typeface="+mn-ea"/>
              </a:rPr>
              <a:t>FC</a:t>
            </a:r>
            <a:r>
              <a:rPr lang="ja-JP" altLang="en-US" sz="1400" dirty="0">
                <a:solidFill>
                  <a:schemeClr val="tx1"/>
                </a:solidFill>
                <a:latin typeface="+mn-ea"/>
                <a:ea typeface="+mn-ea"/>
              </a:rPr>
              <a:t>バス走行に伴う</a:t>
            </a:r>
            <a:r>
              <a:rPr lang="en-US" altLang="ja-JP" sz="1400" dirty="0">
                <a:solidFill>
                  <a:schemeClr val="tx1"/>
                </a:solidFill>
                <a:latin typeface="+mn-ea"/>
                <a:ea typeface="+mn-ea"/>
              </a:rPr>
              <a:t>CO</a:t>
            </a:r>
            <a:r>
              <a:rPr lang="en-US" altLang="ja-JP" sz="1400" baseline="-25000" dirty="0">
                <a:solidFill>
                  <a:schemeClr val="tx1"/>
                </a:solidFill>
                <a:latin typeface="+mn-ea"/>
                <a:ea typeface="+mn-ea"/>
              </a:rPr>
              <a:t>2</a:t>
            </a:r>
            <a:r>
              <a:rPr lang="ja-JP" altLang="en-US" sz="1400" dirty="0">
                <a:solidFill>
                  <a:schemeClr val="tx1"/>
                </a:solidFill>
                <a:latin typeface="+mn-ea"/>
                <a:ea typeface="+mn-ea"/>
              </a:rPr>
              <a:t>削減効果の把握とイベント等で</a:t>
            </a:r>
          </a:p>
          <a:p>
            <a:pPr algn="just"/>
            <a:r>
              <a:rPr lang="ja-JP" altLang="en-US" sz="1400" dirty="0">
                <a:solidFill>
                  <a:schemeClr val="tx1"/>
                </a:solidFill>
                <a:latin typeface="+mn-ea"/>
                <a:ea typeface="+mn-ea"/>
              </a:rPr>
              <a:t>   の発信や同バスの導入状況に合わせて、バス対応の充電</a:t>
            </a:r>
            <a:endParaRPr lang="en-US" altLang="ja-JP" sz="1400" dirty="0">
              <a:solidFill>
                <a:schemeClr val="tx1"/>
              </a:solidFill>
              <a:latin typeface="+mn-ea"/>
              <a:ea typeface="+mn-ea"/>
            </a:endParaRPr>
          </a:p>
          <a:p>
            <a:pPr algn="just"/>
            <a:r>
              <a:rPr lang="ja-JP" altLang="en-US" sz="1400" dirty="0">
                <a:solidFill>
                  <a:schemeClr val="tx1"/>
                </a:solidFill>
                <a:latin typeface="+mn-ea"/>
                <a:ea typeface="+mn-ea"/>
              </a:rPr>
              <a:t>   設備、水素ステーションの整備を促進</a:t>
            </a:r>
            <a:endParaRPr lang="en-US" altLang="ja-JP" sz="1400" dirty="0">
              <a:solidFill>
                <a:schemeClr val="tx1"/>
              </a:solidFill>
              <a:latin typeface="+mn-ea"/>
              <a:ea typeface="+mn-ea"/>
            </a:endParaRPr>
          </a:p>
          <a:p>
            <a:pPr algn="just"/>
            <a:r>
              <a:rPr lang="ja-JP" altLang="en-US" sz="1400" dirty="0">
                <a:solidFill>
                  <a:schemeClr val="tx1"/>
                </a:solidFill>
                <a:latin typeface="+mn-ea"/>
                <a:ea typeface="+mn-ea"/>
              </a:rPr>
              <a:t>  ・万博で披露された</a:t>
            </a:r>
            <a:r>
              <a:rPr lang="en-US" altLang="ja-JP" sz="1400" dirty="0">
                <a:solidFill>
                  <a:schemeClr val="tx1"/>
                </a:solidFill>
                <a:latin typeface="+mn-ea"/>
                <a:ea typeface="+mn-ea"/>
              </a:rPr>
              <a:t>EV</a:t>
            </a:r>
            <a:r>
              <a:rPr lang="ja-JP" altLang="en-US" sz="1400" dirty="0">
                <a:solidFill>
                  <a:schemeClr val="tx1"/>
                </a:solidFill>
                <a:latin typeface="+mn-ea"/>
                <a:ea typeface="+mn-ea"/>
              </a:rPr>
              <a:t>・</a:t>
            </a:r>
            <a:r>
              <a:rPr lang="en-US" altLang="ja-JP" sz="1400" dirty="0">
                <a:solidFill>
                  <a:schemeClr val="tx1"/>
                </a:solidFill>
                <a:latin typeface="+mn-ea"/>
                <a:ea typeface="+mn-ea"/>
              </a:rPr>
              <a:t>FC</a:t>
            </a:r>
            <a:r>
              <a:rPr lang="ja-JP" altLang="en-US" sz="1400" dirty="0">
                <a:solidFill>
                  <a:schemeClr val="tx1"/>
                </a:solidFill>
                <a:latin typeface="+mn-ea"/>
                <a:ea typeface="+mn-ea"/>
              </a:rPr>
              <a:t>バス等の電動モビリティを活用した</a:t>
            </a:r>
            <a:endParaRPr lang="en-US" altLang="ja-JP" sz="1400" dirty="0">
              <a:solidFill>
                <a:schemeClr val="tx1"/>
              </a:solidFill>
              <a:latin typeface="+mn-ea"/>
              <a:ea typeface="+mn-ea"/>
            </a:endParaRPr>
          </a:p>
          <a:p>
            <a:pPr algn="just"/>
            <a:r>
              <a:rPr lang="ja-JP" altLang="en-US" sz="1400" dirty="0">
                <a:solidFill>
                  <a:schemeClr val="tx1"/>
                </a:solidFill>
                <a:latin typeface="+mn-ea"/>
                <a:ea typeface="+mn-ea"/>
              </a:rPr>
              <a:t>　　ツアーを行う旅行会社への</a:t>
            </a:r>
            <a:r>
              <a:rPr lang="en-US" altLang="ja-JP" sz="1400" dirty="0">
                <a:solidFill>
                  <a:schemeClr val="tx1"/>
                </a:solidFill>
                <a:latin typeface="+mn-ea"/>
                <a:ea typeface="+mn-ea"/>
              </a:rPr>
              <a:t>ZEV</a:t>
            </a:r>
            <a:r>
              <a:rPr lang="ja-JP" altLang="en-US" sz="1400" dirty="0">
                <a:solidFill>
                  <a:schemeClr val="tx1"/>
                </a:solidFill>
                <a:latin typeface="+mn-ea"/>
                <a:ea typeface="+mn-ea"/>
              </a:rPr>
              <a:t>車両調達費の補助</a:t>
            </a:r>
            <a:endParaRPr lang="en-US" altLang="ja-JP" sz="1400" dirty="0">
              <a:solidFill>
                <a:schemeClr val="tx1"/>
              </a:solidFill>
              <a:latin typeface="+mn-ea"/>
              <a:ea typeface="+mn-ea"/>
            </a:endParaRPr>
          </a:p>
          <a:p>
            <a:pPr algn="just"/>
            <a:r>
              <a:rPr lang="ja-JP" altLang="en-US" sz="1400" dirty="0">
                <a:solidFill>
                  <a:schemeClr val="tx1"/>
                </a:solidFill>
                <a:latin typeface="+mn-ea"/>
                <a:ea typeface="+mn-ea"/>
              </a:rPr>
              <a:t>  ・</a:t>
            </a:r>
            <a:r>
              <a:rPr lang="en-US" altLang="ja-JP" sz="1400" dirty="0">
                <a:solidFill>
                  <a:schemeClr val="tx1"/>
                </a:solidFill>
                <a:latin typeface="+mn-ea"/>
                <a:ea typeface="+mn-ea"/>
              </a:rPr>
              <a:t>EV</a:t>
            </a:r>
            <a:r>
              <a:rPr lang="ja-JP" altLang="en-US" sz="1400" dirty="0">
                <a:solidFill>
                  <a:schemeClr val="tx1"/>
                </a:solidFill>
                <a:latin typeface="+mn-ea"/>
                <a:ea typeface="+mn-ea"/>
              </a:rPr>
              <a:t>導入をはじめとした物流の脱炭素化を通じ、府内製品の</a:t>
            </a:r>
            <a:endParaRPr lang="en-US" altLang="ja-JP" sz="1400" dirty="0">
              <a:solidFill>
                <a:schemeClr val="tx1"/>
              </a:solidFill>
              <a:latin typeface="+mn-ea"/>
              <a:ea typeface="+mn-ea"/>
            </a:endParaRPr>
          </a:p>
          <a:p>
            <a:pPr algn="just"/>
            <a:r>
              <a:rPr lang="en-US" altLang="ja-JP" sz="1400" dirty="0">
                <a:solidFill>
                  <a:schemeClr val="tx1"/>
                </a:solidFill>
                <a:latin typeface="+mn-ea"/>
                <a:ea typeface="+mn-ea"/>
              </a:rPr>
              <a:t>   </a:t>
            </a:r>
            <a:r>
              <a:rPr lang="ja-JP" altLang="en-US" sz="1400" dirty="0">
                <a:solidFill>
                  <a:schemeClr val="tx1"/>
                </a:solidFill>
                <a:latin typeface="+mn-ea"/>
                <a:ea typeface="+mn-ea"/>
              </a:rPr>
              <a:t>付加価値向上のための戦略的取組の検討</a:t>
            </a:r>
            <a:endParaRPr lang="en-US" altLang="ja-JP" sz="1400" dirty="0">
              <a:solidFill>
                <a:schemeClr val="tx1"/>
              </a:solidFill>
              <a:latin typeface="+mn-ea"/>
              <a:ea typeface="+mn-ea"/>
            </a:endParaRPr>
          </a:p>
          <a:p>
            <a:pPr algn="just"/>
            <a:r>
              <a:rPr lang="ja-JP" altLang="en-US" sz="1400" dirty="0">
                <a:solidFill>
                  <a:schemeClr val="tx1"/>
                </a:solidFill>
                <a:latin typeface="+mn-ea"/>
                <a:ea typeface="+mn-ea"/>
              </a:rPr>
              <a:t>  ・万博で披露された「走行中ワイヤレス給電」の社会実装に向　　</a:t>
            </a:r>
            <a:endParaRPr lang="en-US" altLang="ja-JP" sz="1400" dirty="0">
              <a:solidFill>
                <a:schemeClr val="tx1"/>
              </a:solidFill>
              <a:latin typeface="+mn-ea"/>
              <a:ea typeface="+mn-ea"/>
            </a:endParaRPr>
          </a:p>
          <a:p>
            <a:pPr algn="just"/>
            <a:r>
              <a:rPr lang="ja-JP" altLang="en-US" sz="1400" dirty="0">
                <a:solidFill>
                  <a:schemeClr val="tx1"/>
                </a:solidFill>
                <a:latin typeface="+mn-ea"/>
                <a:ea typeface="+mn-ea"/>
              </a:rPr>
              <a:t> 　けた取組の検討</a:t>
            </a:r>
            <a:endParaRPr lang="en-US" altLang="ja-JP" sz="1400" dirty="0">
              <a:solidFill>
                <a:schemeClr val="tx1"/>
              </a:solidFill>
              <a:latin typeface="+mn-ea"/>
              <a:ea typeface="+mn-ea"/>
            </a:endParaRPr>
          </a:p>
          <a:p>
            <a:pPr algn="just"/>
            <a:r>
              <a:rPr lang="ja-JP" altLang="en-US" sz="1400" dirty="0">
                <a:solidFill>
                  <a:schemeClr val="tx1"/>
                </a:solidFill>
                <a:latin typeface="+mn-ea"/>
                <a:ea typeface="+mn-ea"/>
              </a:rPr>
              <a:t>  ・</a:t>
            </a:r>
            <a:r>
              <a:rPr lang="en-US" altLang="ja-JP" sz="1400" dirty="0">
                <a:solidFill>
                  <a:schemeClr val="tx1"/>
                </a:solidFill>
                <a:latin typeface="+mn-ea"/>
                <a:ea typeface="+mn-ea"/>
              </a:rPr>
              <a:t>EV</a:t>
            </a:r>
            <a:r>
              <a:rPr lang="ja-JP" altLang="en-US" sz="1400" dirty="0">
                <a:solidFill>
                  <a:schemeClr val="tx1"/>
                </a:solidFill>
                <a:latin typeface="+mn-ea"/>
                <a:ea typeface="+mn-ea"/>
              </a:rPr>
              <a:t>・水素モビリティの利活用の拡大に向けた、機器の開発と</a:t>
            </a:r>
            <a:endParaRPr lang="en-US" altLang="ja-JP" sz="1400" dirty="0">
              <a:solidFill>
                <a:schemeClr val="tx1"/>
              </a:solidFill>
              <a:latin typeface="+mn-ea"/>
              <a:ea typeface="+mn-ea"/>
            </a:endParaRPr>
          </a:p>
          <a:p>
            <a:pPr algn="just"/>
            <a:r>
              <a:rPr lang="ja-JP" altLang="en-US" sz="1400" dirty="0">
                <a:solidFill>
                  <a:schemeClr val="tx1"/>
                </a:solidFill>
                <a:latin typeface="+mn-ea"/>
                <a:ea typeface="+mn-ea"/>
              </a:rPr>
              <a:t>　 製品化の促進</a:t>
            </a:r>
            <a:endParaRPr lang="en-US" altLang="ja-JP" sz="1400" dirty="0">
              <a:solidFill>
                <a:schemeClr val="tx1"/>
              </a:solidFill>
              <a:latin typeface="+mn-ea"/>
              <a:ea typeface="+mn-ea"/>
            </a:endParaRPr>
          </a:p>
        </p:txBody>
      </p:sp>
      <p:sp>
        <p:nvSpPr>
          <p:cNvPr id="42" name="正方形/長方形 41">
            <a:extLst>
              <a:ext uri="{FF2B5EF4-FFF2-40B4-BE49-F238E27FC236}">
                <a16:creationId xmlns:a16="http://schemas.microsoft.com/office/drawing/2014/main" id="{5D7552A8-9DDE-498F-8D62-FC5979C850B0}"/>
              </a:ext>
            </a:extLst>
          </p:cNvPr>
          <p:cNvSpPr/>
          <p:nvPr/>
        </p:nvSpPr>
        <p:spPr>
          <a:xfrm>
            <a:off x="81209" y="3970288"/>
            <a:ext cx="7452644" cy="2790505"/>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defTabSz="914400" rtl="0" fontAlgn="auto" latinLnBrk="0" hangingPunct="0">
              <a:lnSpc>
                <a:spcPts val="1600"/>
              </a:lnSpc>
              <a:spcBef>
                <a:spcPts val="0"/>
              </a:spcBef>
              <a:spcAft>
                <a:spcPts val="0"/>
              </a:spcAft>
              <a:buClrTx/>
              <a:buSzTx/>
              <a:tabLst/>
            </a:pPr>
            <a:r>
              <a:rPr kumimoji="0" lang="ja-JP" altLang="en-US" sz="1800" b="0" i="0" u="none" strike="noStrike" cap="none" spc="0" normalizeH="0" baseline="0" dirty="0">
                <a:ln>
                  <a:noFill/>
                </a:ln>
                <a:solidFill>
                  <a:srgbClr val="000000"/>
                </a:solidFill>
                <a:effectLst/>
                <a:uFillTx/>
                <a:latin typeface="Calibri"/>
                <a:ea typeface="Calibri"/>
                <a:cs typeface="Calibri"/>
                <a:sym typeface="Calibri"/>
              </a:rPr>
              <a:t>　　　　</a:t>
            </a: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R="0" defTabSz="914400" rtl="0" fontAlgn="auto" latinLnBrk="0" hangingPunct="0">
              <a:lnSpc>
                <a:spcPct val="100000"/>
              </a:lnSpc>
              <a:spcBef>
                <a:spcPts val="0"/>
              </a:spcBef>
              <a:spcAft>
                <a:spcPts val="0"/>
              </a:spcAft>
              <a:buClrTx/>
              <a:buSzTx/>
              <a:tabLst/>
            </a:pPr>
            <a:endParaRPr lang="en-US" altLang="ja-JP" dirty="0"/>
          </a:p>
          <a:p>
            <a:pPr marR="0" defTabSz="914400" rtl="0" fontAlgn="auto" latinLnBrk="0" hangingPunct="0">
              <a:lnSpc>
                <a:spcPct val="100000"/>
              </a:lnSpc>
              <a:spcBef>
                <a:spcPts val="0"/>
              </a:spcBef>
              <a:spcAft>
                <a:spcPts val="0"/>
              </a:spcAft>
              <a:buClrTx/>
              <a:buSzTx/>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R="0" defTabSz="914400" rtl="0" fontAlgn="auto" latinLnBrk="0" hangingPunct="0">
              <a:lnSpc>
                <a:spcPct val="100000"/>
              </a:lnSpc>
              <a:spcBef>
                <a:spcPts val="0"/>
              </a:spcBef>
              <a:spcAft>
                <a:spcPts val="0"/>
              </a:spcAft>
              <a:buClrTx/>
              <a:buSzTx/>
              <a:tabLst/>
            </a:pPr>
            <a:r>
              <a:rPr kumimoji="0" lang="ja-JP" altLang="en-US" sz="1800" b="0" i="0" u="none" strike="noStrike" cap="none" spc="0" normalizeH="0" baseline="0" dirty="0">
                <a:ln>
                  <a:noFill/>
                </a:ln>
                <a:solidFill>
                  <a:srgbClr val="000000"/>
                </a:solidFill>
                <a:effectLst/>
                <a:uFillTx/>
                <a:latin typeface="Calibri"/>
                <a:ea typeface="Calibri"/>
                <a:cs typeface="Calibri"/>
                <a:sym typeface="Calibri"/>
              </a:rPr>
              <a:t>　　　</a:t>
            </a: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R="0" defTabSz="914400" rtl="0" fontAlgn="auto" latinLnBrk="0" hangingPunct="0">
              <a:lnSpc>
                <a:spcPct val="1000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p:txBody>
      </p:sp>
      <p:sp>
        <p:nvSpPr>
          <p:cNvPr id="43" name="テキスト ボックス 42">
            <a:extLst>
              <a:ext uri="{FF2B5EF4-FFF2-40B4-BE49-F238E27FC236}">
                <a16:creationId xmlns:a16="http://schemas.microsoft.com/office/drawing/2014/main" id="{A3357DAF-0D53-4E65-8A5F-4216468D70C2}"/>
              </a:ext>
            </a:extLst>
          </p:cNvPr>
          <p:cNvSpPr txBox="1"/>
          <p:nvPr/>
        </p:nvSpPr>
        <p:spPr>
          <a:xfrm>
            <a:off x="106635" y="4011277"/>
            <a:ext cx="4751966" cy="20210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kumimoji="1" lang="ja-JP" altLang="en-US" sz="1400" dirty="0">
                <a:solidFill>
                  <a:schemeClr val="tx1"/>
                </a:solidFill>
                <a:latin typeface="+mn-ea"/>
                <a:ea typeface="+mn-ea"/>
              </a:rPr>
              <a:t>  ・府市が補助を行い、バス事業者等において導入された</a:t>
            </a:r>
            <a:r>
              <a:rPr kumimoji="1" lang="en-US" altLang="ja-JP" sz="1400" dirty="0">
                <a:solidFill>
                  <a:schemeClr val="tx1"/>
                </a:solidFill>
                <a:latin typeface="+mn-ea"/>
                <a:ea typeface="+mn-ea"/>
              </a:rPr>
              <a:t>EV</a:t>
            </a:r>
            <a:r>
              <a:rPr kumimoji="1" lang="ja-JP" altLang="en-US" sz="1400" dirty="0">
                <a:solidFill>
                  <a:schemeClr val="tx1"/>
                </a:solidFill>
                <a:latin typeface="+mn-ea"/>
                <a:ea typeface="+mn-ea"/>
              </a:rPr>
              <a:t>バス</a:t>
            </a:r>
            <a:endParaRPr kumimoji="1" lang="en-US" altLang="ja-JP" sz="1400" dirty="0">
              <a:solidFill>
                <a:schemeClr val="tx1"/>
              </a:solidFill>
              <a:latin typeface="+mn-ea"/>
              <a:ea typeface="+mn-ea"/>
            </a:endParaRPr>
          </a:p>
          <a:p>
            <a:pPr algn="just"/>
            <a:r>
              <a:rPr kumimoji="1" lang="ja-JP" altLang="en-US" sz="1400" dirty="0">
                <a:solidFill>
                  <a:schemeClr val="tx1"/>
                </a:solidFill>
                <a:latin typeface="+mn-ea"/>
                <a:ea typeface="+mn-ea"/>
              </a:rPr>
              <a:t>　 </a:t>
            </a:r>
            <a:r>
              <a:rPr kumimoji="1" lang="en-US" altLang="ja-JP" sz="1400" dirty="0">
                <a:solidFill>
                  <a:schemeClr val="tx1"/>
                </a:solidFill>
                <a:latin typeface="+mn-ea"/>
                <a:ea typeface="+mn-ea"/>
              </a:rPr>
              <a:t>89</a:t>
            </a:r>
            <a:r>
              <a:rPr kumimoji="1" lang="ja-JP" altLang="en-US" sz="1400" dirty="0">
                <a:solidFill>
                  <a:schemeClr val="tx1"/>
                </a:solidFill>
                <a:latin typeface="+mn-ea"/>
                <a:ea typeface="+mn-ea"/>
              </a:rPr>
              <a:t>台、　</a:t>
            </a:r>
            <a:r>
              <a:rPr kumimoji="1" lang="en-US" altLang="ja-JP" sz="1400" dirty="0">
                <a:solidFill>
                  <a:schemeClr val="tx1"/>
                </a:solidFill>
                <a:latin typeface="+mn-ea"/>
                <a:ea typeface="+mn-ea"/>
              </a:rPr>
              <a:t>FC</a:t>
            </a:r>
            <a:r>
              <a:rPr kumimoji="1" lang="ja-JP" altLang="en-US" sz="1400" dirty="0">
                <a:solidFill>
                  <a:schemeClr val="tx1"/>
                </a:solidFill>
                <a:latin typeface="+mn-ea"/>
                <a:ea typeface="+mn-ea"/>
              </a:rPr>
              <a:t>バス１台を桜島駅からのシャトルバス等に活用</a:t>
            </a:r>
            <a:endParaRPr kumimoji="1" lang="en-US" altLang="ja-JP" sz="1400" strike="sngStrike" dirty="0">
              <a:solidFill>
                <a:schemeClr val="tx1"/>
              </a:solidFill>
              <a:latin typeface="+mn-ea"/>
              <a:ea typeface="+mn-ea"/>
            </a:endParaRPr>
          </a:p>
          <a:p>
            <a:pPr algn="just"/>
            <a:r>
              <a:rPr kumimoji="1" lang="ja-JP" altLang="en-US" sz="1400" dirty="0">
                <a:solidFill>
                  <a:schemeClr val="tx1"/>
                </a:solidFill>
                <a:latin typeface="+mn-ea"/>
                <a:ea typeface="+mn-ea"/>
              </a:rPr>
              <a:t>  ・</a:t>
            </a:r>
            <a:r>
              <a:rPr kumimoji="1" lang="en-US" altLang="ja-JP" sz="1400" dirty="0">
                <a:solidFill>
                  <a:schemeClr val="tx1"/>
                </a:solidFill>
                <a:latin typeface="+mn-ea"/>
                <a:ea typeface="+mn-ea"/>
              </a:rPr>
              <a:t>2024</a:t>
            </a:r>
            <a:r>
              <a:rPr kumimoji="1" lang="ja-JP" altLang="en-US" sz="1400" dirty="0">
                <a:solidFill>
                  <a:schemeClr val="tx1"/>
                </a:solidFill>
                <a:latin typeface="+mn-ea"/>
                <a:ea typeface="+mn-ea"/>
              </a:rPr>
              <a:t>年度末時点で大阪府内を</a:t>
            </a:r>
            <a:r>
              <a:rPr kumimoji="1" lang="en-US" altLang="ja-JP" sz="1400" dirty="0">
                <a:solidFill>
                  <a:schemeClr val="tx1"/>
                </a:solidFill>
                <a:latin typeface="+mn-ea"/>
                <a:ea typeface="+mn-ea"/>
              </a:rPr>
              <a:t>EV</a:t>
            </a:r>
            <a:r>
              <a:rPr kumimoji="1" lang="ja-JP" altLang="en-US" sz="1400" dirty="0">
                <a:solidFill>
                  <a:schemeClr val="tx1"/>
                </a:solidFill>
                <a:latin typeface="+mn-ea"/>
                <a:ea typeface="+mn-ea"/>
              </a:rPr>
              <a:t>・</a:t>
            </a:r>
            <a:r>
              <a:rPr kumimoji="1" lang="en-US" altLang="ja-JP" sz="1400" dirty="0">
                <a:solidFill>
                  <a:schemeClr val="tx1"/>
                </a:solidFill>
                <a:latin typeface="+mn-ea"/>
                <a:ea typeface="+mn-ea"/>
              </a:rPr>
              <a:t>FC</a:t>
            </a:r>
            <a:r>
              <a:rPr kumimoji="1" lang="ja-JP" altLang="en-US" sz="1400" dirty="0">
                <a:solidFill>
                  <a:schemeClr val="tx1"/>
                </a:solidFill>
                <a:latin typeface="+mn-ea"/>
                <a:ea typeface="+mn-ea"/>
              </a:rPr>
              <a:t>バス</a:t>
            </a:r>
            <a:r>
              <a:rPr kumimoji="1" lang="en-US" altLang="ja-JP" sz="1400" dirty="0">
                <a:solidFill>
                  <a:schemeClr val="tx1"/>
                </a:solidFill>
                <a:latin typeface="+mn-ea"/>
                <a:ea typeface="+mn-ea"/>
              </a:rPr>
              <a:t>225</a:t>
            </a:r>
            <a:r>
              <a:rPr kumimoji="1" lang="ja-JP" altLang="en-US" sz="1400" dirty="0">
                <a:solidFill>
                  <a:schemeClr val="tx1"/>
                </a:solidFill>
                <a:latin typeface="+mn-ea"/>
                <a:ea typeface="+mn-ea"/>
              </a:rPr>
              <a:t>台が走行</a:t>
            </a:r>
          </a:p>
          <a:p>
            <a:pPr algn="just"/>
            <a:r>
              <a:rPr kumimoji="1" lang="ja-JP" altLang="en-US" sz="1400" dirty="0">
                <a:solidFill>
                  <a:schemeClr val="tx1"/>
                </a:solidFill>
                <a:latin typeface="+mn-ea"/>
                <a:ea typeface="+mn-ea"/>
              </a:rPr>
              <a:t>  ・充電設備整備により、持続可能な交通インフラ基盤を構築</a:t>
            </a:r>
          </a:p>
          <a:p>
            <a:pPr algn="just"/>
            <a:r>
              <a:rPr kumimoji="1" lang="ja-JP" altLang="en-US" sz="1400" dirty="0">
                <a:solidFill>
                  <a:schemeClr val="tx1"/>
                </a:solidFill>
                <a:latin typeface="+mn-ea"/>
                <a:ea typeface="+mn-ea"/>
              </a:rPr>
              <a:t>  ・</a:t>
            </a:r>
            <a:r>
              <a:rPr kumimoji="1" lang="en-US" altLang="ja-JP" sz="1400" dirty="0">
                <a:solidFill>
                  <a:schemeClr val="tx1"/>
                </a:solidFill>
                <a:latin typeface="+mn-ea"/>
                <a:ea typeface="+mn-ea"/>
              </a:rPr>
              <a:t>FC</a:t>
            </a:r>
            <a:r>
              <a:rPr kumimoji="1" lang="ja-JP" altLang="en-US" sz="1400" dirty="0">
                <a:solidFill>
                  <a:schemeClr val="tx1"/>
                </a:solidFill>
                <a:latin typeface="+mn-ea"/>
                <a:ea typeface="+mn-ea"/>
              </a:rPr>
              <a:t>バスについて、路線バス２台および日本初の観光バス１台</a:t>
            </a:r>
            <a:endParaRPr kumimoji="1" lang="en-US" altLang="ja-JP" sz="1400" dirty="0">
              <a:solidFill>
                <a:schemeClr val="tx1"/>
              </a:solidFill>
              <a:latin typeface="+mn-ea"/>
              <a:ea typeface="+mn-ea"/>
            </a:endParaRPr>
          </a:p>
          <a:p>
            <a:pPr algn="just"/>
            <a:r>
              <a:rPr kumimoji="1" lang="ja-JP" altLang="en-US" sz="1400" dirty="0">
                <a:solidFill>
                  <a:schemeClr val="tx1"/>
                </a:solidFill>
                <a:latin typeface="+mn-ea"/>
                <a:ea typeface="+mn-ea"/>
              </a:rPr>
              <a:t>   を導入</a:t>
            </a:r>
          </a:p>
          <a:p>
            <a:pPr algn="just"/>
            <a:r>
              <a:rPr kumimoji="1" lang="ja-JP" altLang="en-US" sz="1400" dirty="0">
                <a:solidFill>
                  <a:schemeClr val="tx1"/>
                </a:solidFill>
                <a:latin typeface="+mn-ea"/>
                <a:ea typeface="+mn-ea"/>
              </a:rPr>
              <a:t>  ・万博へのアクセスとして</a:t>
            </a:r>
            <a:r>
              <a:rPr kumimoji="1" lang="en-US" altLang="ja-JP" sz="1400" dirty="0">
                <a:solidFill>
                  <a:schemeClr val="tx1"/>
                </a:solidFill>
                <a:latin typeface="+mn-ea"/>
                <a:ea typeface="+mn-ea"/>
              </a:rPr>
              <a:t>FC</a:t>
            </a:r>
            <a:r>
              <a:rPr kumimoji="1" lang="ja-JP" altLang="en-US" sz="1400" dirty="0">
                <a:solidFill>
                  <a:schemeClr val="tx1"/>
                </a:solidFill>
                <a:latin typeface="+mn-ea"/>
                <a:ea typeface="+mn-ea"/>
              </a:rPr>
              <a:t>船を運航し、運行実績とノウハウを</a:t>
            </a:r>
            <a:endParaRPr kumimoji="1" lang="en-US" altLang="ja-JP" sz="1400" dirty="0">
              <a:solidFill>
                <a:schemeClr val="tx1"/>
              </a:solidFill>
              <a:latin typeface="+mn-ea"/>
              <a:ea typeface="+mn-ea"/>
            </a:endParaRPr>
          </a:p>
          <a:p>
            <a:pPr algn="just"/>
            <a:r>
              <a:rPr kumimoji="1" lang="ja-JP" altLang="en-US" sz="1400" dirty="0">
                <a:solidFill>
                  <a:schemeClr val="tx1"/>
                </a:solidFill>
                <a:latin typeface="+mn-ea"/>
                <a:ea typeface="+mn-ea"/>
              </a:rPr>
              <a:t>　 畜積</a:t>
            </a:r>
            <a:endParaRPr kumimoji="1" lang="en-US" altLang="ja-JP" sz="1400" dirty="0">
              <a:solidFill>
                <a:schemeClr val="tx1"/>
              </a:solidFill>
              <a:latin typeface="+mn-ea"/>
              <a:ea typeface="+mn-ea"/>
            </a:endParaRPr>
          </a:p>
          <a:p>
            <a:pPr algn="just">
              <a:lnSpc>
                <a:spcPts val="1600"/>
              </a:lnSpc>
            </a:pPr>
            <a:endParaRPr kumimoji="1" lang="en-US" altLang="ja-JP" sz="1600" dirty="0">
              <a:solidFill>
                <a:schemeClr val="tx1"/>
              </a:solidFill>
              <a:latin typeface="+mn-ea"/>
              <a:ea typeface="+mn-ea"/>
            </a:endParaRPr>
          </a:p>
        </p:txBody>
      </p:sp>
      <p:grpSp>
        <p:nvGrpSpPr>
          <p:cNvPr id="56" name="グループ化 55">
            <a:extLst>
              <a:ext uri="{FF2B5EF4-FFF2-40B4-BE49-F238E27FC236}">
                <a16:creationId xmlns:a16="http://schemas.microsoft.com/office/drawing/2014/main" id="{B2E2100E-E097-2957-BA3C-F98B6267F1C0}"/>
              </a:ext>
            </a:extLst>
          </p:cNvPr>
          <p:cNvGrpSpPr/>
          <p:nvPr/>
        </p:nvGrpSpPr>
        <p:grpSpPr>
          <a:xfrm>
            <a:off x="4649002" y="4263488"/>
            <a:ext cx="2843903" cy="1842729"/>
            <a:chOff x="4821209" y="4152901"/>
            <a:chExt cx="2693649" cy="1687513"/>
          </a:xfrm>
        </p:grpSpPr>
        <p:sp>
          <p:nvSpPr>
            <p:cNvPr id="79" name="四角形: 角を丸くする 78">
              <a:extLst>
                <a:ext uri="{FF2B5EF4-FFF2-40B4-BE49-F238E27FC236}">
                  <a16:creationId xmlns:a16="http://schemas.microsoft.com/office/drawing/2014/main" id="{C315F7B8-2AF3-4BA6-B1B1-DC8ED2D17846}"/>
                </a:ext>
              </a:extLst>
            </p:cNvPr>
            <p:cNvSpPr/>
            <p:nvPr/>
          </p:nvSpPr>
          <p:spPr>
            <a:xfrm>
              <a:off x="4821209" y="4152901"/>
              <a:ext cx="2693649" cy="1653589"/>
            </a:xfrm>
            <a:prstGeom prst="roundRect">
              <a:avLst>
                <a:gd name="adj" fmla="val 1253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endParaRPr lang="ja-JP" altLang="en-US" sz="1000" b="1" dirty="0">
                <a:solidFill>
                  <a:schemeClr val="bg1"/>
                </a:solidFill>
              </a:endParaRPr>
            </a:p>
          </p:txBody>
        </p:sp>
        <p:grpSp>
          <p:nvGrpSpPr>
            <p:cNvPr id="19" name="グループ化 18">
              <a:extLst>
                <a:ext uri="{FF2B5EF4-FFF2-40B4-BE49-F238E27FC236}">
                  <a16:creationId xmlns:a16="http://schemas.microsoft.com/office/drawing/2014/main" id="{3B201AE4-6EE2-947F-4E23-F96A435E674E}"/>
                </a:ext>
              </a:extLst>
            </p:cNvPr>
            <p:cNvGrpSpPr/>
            <p:nvPr/>
          </p:nvGrpSpPr>
          <p:grpSpPr>
            <a:xfrm>
              <a:off x="4946431" y="4159790"/>
              <a:ext cx="1135054" cy="892527"/>
              <a:chOff x="4888271" y="3997065"/>
              <a:chExt cx="1135054" cy="892527"/>
            </a:xfrm>
          </p:grpSpPr>
          <p:pic>
            <p:nvPicPr>
              <p:cNvPr id="96" name="図 95">
                <a:extLst>
                  <a:ext uri="{FF2B5EF4-FFF2-40B4-BE49-F238E27FC236}">
                    <a16:creationId xmlns:a16="http://schemas.microsoft.com/office/drawing/2014/main" id="{3C86433A-95DE-4F52-BD12-5A2658470BFA}"/>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888271" y="3997065"/>
                <a:ext cx="1135054" cy="786649"/>
              </a:xfrm>
              <a:prstGeom prst="rect">
                <a:avLst/>
              </a:prstGeom>
              <a:effectLst>
                <a:softEdge rad="50800"/>
              </a:effectLst>
            </p:spPr>
          </p:pic>
          <p:sp>
            <p:nvSpPr>
              <p:cNvPr id="4" name="テキスト ボックス 3">
                <a:extLst>
                  <a:ext uri="{FF2B5EF4-FFF2-40B4-BE49-F238E27FC236}">
                    <a16:creationId xmlns:a16="http://schemas.microsoft.com/office/drawing/2014/main" id="{3F49F7B9-EBC1-5824-98D2-9A5813315BBB}"/>
                  </a:ext>
                </a:extLst>
              </p:cNvPr>
              <p:cNvSpPr txBox="1"/>
              <p:nvPr/>
            </p:nvSpPr>
            <p:spPr>
              <a:xfrm>
                <a:off x="5069583" y="4692297"/>
                <a:ext cx="646191" cy="197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kumimoji="1" lang="ja-JP" altLang="en-US" sz="800" kern="1200" dirty="0">
                    <a:solidFill>
                      <a:schemeClr val="tx1"/>
                    </a:solidFill>
                    <a:latin typeface="Meiryo UI" panose="020B0604030504040204" pitchFamily="50" charset="-128"/>
                    <a:ea typeface="Meiryo UI" panose="020B0604030504040204" pitchFamily="50" charset="-128"/>
                  </a:rPr>
                  <a:t>大阪シティバス</a:t>
                </a:r>
                <a:endParaRPr kumimoji="1" lang="en-US" altLang="ja-JP" sz="800" kern="1200" dirty="0">
                  <a:solidFill>
                    <a:schemeClr val="tx1"/>
                  </a:solidFill>
                  <a:latin typeface="Meiryo UI" panose="020B0604030504040204" pitchFamily="50" charset="-128"/>
                  <a:ea typeface="Meiryo UI" panose="020B0604030504040204" pitchFamily="50" charset="-128"/>
                </a:endParaRPr>
              </a:p>
            </p:txBody>
          </p:sp>
        </p:grpSp>
        <p:grpSp>
          <p:nvGrpSpPr>
            <p:cNvPr id="22" name="グループ化 21">
              <a:extLst>
                <a:ext uri="{FF2B5EF4-FFF2-40B4-BE49-F238E27FC236}">
                  <a16:creationId xmlns:a16="http://schemas.microsoft.com/office/drawing/2014/main" id="{C46E8DDE-1175-C0C9-B117-6149C47D5727}"/>
                </a:ext>
              </a:extLst>
            </p:cNvPr>
            <p:cNvGrpSpPr/>
            <p:nvPr/>
          </p:nvGrpSpPr>
          <p:grpSpPr>
            <a:xfrm>
              <a:off x="4956190" y="5038581"/>
              <a:ext cx="1135053" cy="801833"/>
              <a:chOff x="4891972" y="4785858"/>
              <a:chExt cx="1135053" cy="801833"/>
            </a:xfrm>
          </p:grpSpPr>
          <p:pic>
            <p:nvPicPr>
              <p:cNvPr id="95" name="図 94">
                <a:extLst>
                  <a:ext uri="{FF2B5EF4-FFF2-40B4-BE49-F238E27FC236}">
                    <a16:creationId xmlns:a16="http://schemas.microsoft.com/office/drawing/2014/main" id="{1DA5931C-AABB-43E7-AE62-2D2F997A95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91972" y="4785858"/>
                <a:ext cx="1135053" cy="707739"/>
              </a:xfrm>
              <a:prstGeom prst="rect">
                <a:avLst/>
              </a:prstGeom>
              <a:effectLst>
                <a:softEdge rad="76200"/>
              </a:effectLst>
            </p:spPr>
          </p:pic>
          <p:sp>
            <p:nvSpPr>
              <p:cNvPr id="6" name="テキスト ボックス 5">
                <a:extLst>
                  <a:ext uri="{FF2B5EF4-FFF2-40B4-BE49-F238E27FC236}">
                    <a16:creationId xmlns:a16="http://schemas.microsoft.com/office/drawing/2014/main" id="{8CCE65E8-A019-3986-FB25-F24B3D7DE868}"/>
                  </a:ext>
                </a:extLst>
              </p:cNvPr>
              <p:cNvSpPr txBox="1"/>
              <p:nvPr/>
            </p:nvSpPr>
            <p:spPr>
              <a:xfrm>
                <a:off x="5249469" y="5390396"/>
                <a:ext cx="448811" cy="197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kumimoji="1" lang="ja-JP" altLang="en-US" sz="800" kern="1200" dirty="0">
                    <a:solidFill>
                      <a:schemeClr val="tx1"/>
                    </a:solidFill>
                    <a:latin typeface="Meiryo UI" panose="020B0604030504040204" pitchFamily="50" charset="-128"/>
                    <a:ea typeface="Meiryo UI" panose="020B0604030504040204" pitchFamily="50" charset="-128"/>
                  </a:rPr>
                  <a:t>南海バス</a:t>
                </a:r>
                <a:endParaRPr kumimoji="1" lang="en-US" altLang="ja-JP" sz="800" kern="1200" dirty="0">
                  <a:solidFill>
                    <a:schemeClr val="tx1"/>
                  </a:solidFill>
                  <a:latin typeface="Meiryo UI" panose="020B0604030504040204" pitchFamily="50" charset="-128"/>
                  <a:ea typeface="Meiryo UI" panose="020B0604030504040204" pitchFamily="50" charset="-128"/>
                </a:endParaRPr>
              </a:p>
            </p:txBody>
          </p:sp>
        </p:grpSp>
        <p:grpSp>
          <p:nvGrpSpPr>
            <p:cNvPr id="21" name="グループ化 20">
              <a:extLst>
                <a:ext uri="{FF2B5EF4-FFF2-40B4-BE49-F238E27FC236}">
                  <a16:creationId xmlns:a16="http://schemas.microsoft.com/office/drawing/2014/main" id="{013B7119-D9AA-09CB-D7CB-EF2D24A4B8C3}"/>
                </a:ext>
              </a:extLst>
            </p:cNvPr>
            <p:cNvGrpSpPr/>
            <p:nvPr/>
          </p:nvGrpSpPr>
          <p:grpSpPr>
            <a:xfrm>
              <a:off x="6347609" y="5023141"/>
              <a:ext cx="1103749" cy="786325"/>
              <a:chOff x="6303143" y="4770407"/>
              <a:chExt cx="1103749" cy="786325"/>
            </a:xfrm>
          </p:grpSpPr>
          <p:pic>
            <p:nvPicPr>
              <p:cNvPr id="90" name="図 89">
                <a:extLst>
                  <a:ext uri="{FF2B5EF4-FFF2-40B4-BE49-F238E27FC236}">
                    <a16:creationId xmlns:a16="http://schemas.microsoft.com/office/drawing/2014/main" id="{4F705E8F-97A3-47B0-9BFC-7660098EDC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03143" y="4770407"/>
                <a:ext cx="1103749" cy="644313"/>
              </a:xfrm>
              <a:prstGeom prst="rect">
                <a:avLst/>
              </a:prstGeom>
              <a:effectLst>
                <a:softEdge rad="38100"/>
              </a:effectLst>
            </p:spPr>
          </p:pic>
          <p:sp>
            <p:nvSpPr>
              <p:cNvPr id="7" name="テキスト ボックス 6">
                <a:extLst>
                  <a:ext uri="{FF2B5EF4-FFF2-40B4-BE49-F238E27FC236}">
                    <a16:creationId xmlns:a16="http://schemas.microsoft.com/office/drawing/2014/main" id="{1D57CCF9-D202-0C74-807A-22043F026C74}"/>
                  </a:ext>
                </a:extLst>
              </p:cNvPr>
              <p:cNvSpPr txBox="1"/>
              <p:nvPr/>
            </p:nvSpPr>
            <p:spPr>
              <a:xfrm>
                <a:off x="6625930" y="5359437"/>
                <a:ext cx="448811" cy="197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kumimoji="1" lang="ja-JP" altLang="en-US" sz="800" kern="1200" dirty="0">
                    <a:solidFill>
                      <a:schemeClr val="tx1"/>
                    </a:solidFill>
                    <a:latin typeface="Meiryo UI" panose="020B0604030504040204" pitchFamily="50" charset="-128"/>
                    <a:ea typeface="Meiryo UI" panose="020B0604030504040204" pitchFamily="50" charset="-128"/>
                  </a:rPr>
                  <a:t>阪急バス</a:t>
                </a:r>
                <a:endParaRPr kumimoji="1" lang="en-US" altLang="ja-JP" sz="800" kern="1200" dirty="0">
                  <a:solidFill>
                    <a:schemeClr val="tx1"/>
                  </a:solidFill>
                  <a:latin typeface="Meiryo UI" panose="020B0604030504040204" pitchFamily="50" charset="-128"/>
                  <a:ea typeface="Meiryo UI" panose="020B0604030504040204" pitchFamily="50" charset="-128"/>
                </a:endParaRPr>
              </a:p>
            </p:txBody>
          </p:sp>
        </p:grpSp>
        <p:grpSp>
          <p:nvGrpSpPr>
            <p:cNvPr id="20" name="グループ化 19">
              <a:extLst>
                <a:ext uri="{FF2B5EF4-FFF2-40B4-BE49-F238E27FC236}">
                  <a16:creationId xmlns:a16="http://schemas.microsoft.com/office/drawing/2014/main" id="{9FB52B4A-115E-A203-2ACE-AF95144746A1}"/>
                </a:ext>
              </a:extLst>
            </p:cNvPr>
            <p:cNvGrpSpPr/>
            <p:nvPr/>
          </p:nvGrpSpPr>
          <p:grpSpPr>
            <a:xfrm>
              <a:off x="6373890" y="4272085"/>
              <a:ext cx="1051188" cy="787384"/>
              <a:chOff x="6271353" y="4101784"/>
              <a:chExt cx="1051188" cy="787384"/>
            </a:xfrm>
          </p:grpSpPr>
          <p:pic>
            <p:nvPicPr>
              <p:cNvPr id="85" name="図 84">
                <a:extLst>
                  <a:ext uri="{FF2B5EF4-FFF2-40B4-BE49-F238E27FC236}">
                    <a16:creationId xmlns:a16="http://schemas.microsoft.com/office/drawing/2014/main" id="{564DCA97-973C-4BE3-815D-CD0068D785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71353" y="4101784"/>
                <a:ext cx="1051188" cy="652385"/>
              </a:xfrm>
              <a:prstGeom prst="rect">
                <a:avLst/>
              </a:prstGeom>
              <a:effectLst>
                <a:softEdge rad="38100"/>
              </a:effectLst>
            </p:spPr>
          </p:pic>
          <p:sp>
            <p:nvSpPr>
              <p:cNvPr id="8" name="テキスト ボックス 7">
                <a:extLst>
                  <a:ext uri="{FF2B5EF4-FFF2-40B4-BE49-F238E27FC236}">
                    <a16:creationId xmlns:a16="http://schemas.microsoft.com/office/drawing/2014/main" id="{30528710-176B-827D-2D55-1C67AF434DF0}"/>
                  </a:ext>
                </a:extLst>
              </p:cNvPr>
              <p:cNvSpPr txBox="1"/>
              <p:nvPr/>
            </p:nvSpPr>
            <p:spPr>
              <a:xfrm>
                <a:off x="6413972" y="4691873"/>
                <a:ext cx="729699" cy="197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kumimoji="1" lang="ja-JP" altLang="en-US" sz="800" kern="1200" dirty="0">
                    <a:solidFill>
                      <a:schemeClr val="tx1"/>
                    </a:solidFill>
                    <a:latin typeface="Meiryo UI" panose="020B0604030504040204" pitchFamily="50" charset="-128"/>
                    <a:ea typeface="Meiryo UI" panose="020B0604030504040204" pitchFamily="50" charset="-128"/>
                  </a:rPr>
                  <a:t>岸和田観光バス</a:t>
                </a:r>
                <a:endParaRPr kumimoji="1" lang="en-US" altLang="ja-JP" sz="800" kern="1200" dirty="0">
                  <a:solidFill>
                    <a:schemeClr val="tx1"/>
                  </a:solidFill>
                  <a:latin typeface="Meiryo UI" panose="020B0604030504040204" pitchFamily="50" charset="-128"/>
                  <a:ea typeface="Meiryo UI" panose="020B0604030504040204" pitchFamily="50" charset="-128"/>
                </a:endParaRPr>
              </a:p>
            </p:txBody>
          </p:sp>
        </p:grpSp>
      </p:grpSp>
      <p:sp>
        <p:nvSpPr>
          <p:cNvPr id="16" name="正方形/長方形 15">
            <a:extLst>
              <a:ext uri="{FF2B5EF4-FFF2-40B4-BE49-F238E27FC236}">
                <a16:creationId xmlns:a16="http://schemas.microsoft.com/office/drawing/2014/main" id="{DA7EC3DB-673C-47C8-E35C-74E3FEB4AA88}"/>
              </a:ext>
            </a:extLst>
          </p:cNvPr>
          <p:cNvSpPr/>
          <p:nvPr/>
        </p:nvSpPr>
        <p:spPr>
          <a:xfrm>
            <a:off x="81209" y="755447"/>
            <a:ext cx="7452644" cy="280800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defTabSz="914400" rtl="0" fontAlgn="auto" latinLnBrk="0" hangingPunct="0">
              <a:lnSpc>
                <a:spcPts val="1600"/>
              </a:lnSpc>
              <a:spcBef>
                <a:spcPts val="0"/>
              </a:spcBef>
              <a:spcAft>
                <a:spcPts val="0"/>
              </a:spcAft>
              <a:buClrTx/>
              <a:buSzTx/>
              <a:tabLst/>
            </a:pPr>
            <a:r>
              <a:rPr kumimoji="0" lang="ja-JP" altLang="en-US" sz="1800" b="0" i="0" u="none" strike="noStrike" cap="none" spc="0" normalizeH="0" baseline="0" dirty="0">
                <a:ln>
                  <a:noFill/>
                </a:ln>
                <a:solidFill>
                  <a:srgbClr val="000000"/>
                </a:solidFill>
                <a:effectLst/>
                <a:uFillTx/>
                <a:latin typeface="Calibri"/>
                <a:ea typeface="Calibri"/>
                <a:cs typeface="Calibri"/>
                <a:sym typeface="Calibri"/>
              </a:rPr>
              <a:t>　　　　</a:t>
            </a: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R="0" defTabSz="914400" rtl="0" fontAlgn="auto" latinLnBrk="0" hangingPunct="0">
              <a:lnSpc>
                <a:spcPct val="100000"/>
              </a:lnSpc>
              <a:spcBef>
                <a:spcPts val="0"/>
              </a:spcBef>
              <a:spcAft>
                <a:spcPts val="0"/>
              </a:spcAft>
              <a:buClrTx/>
              <a:buSzTx/>
              <a:tabLst/>
            </a:pPr>
            <a:endParaRPr lang="en-US" altLang="ja-JP" dirty="0"/>
          </a:p>
          <a:p>
            <a:pPr marR="0" defTabSz="914400" rtl="0" fontAlgn="auto" latinLnBrk="0" hangingPunct="0">
              <a:lnSpc>
                <a:spcPct val="100000"/>
              </a:lnSpc>
              <a:spcBef>
                <a:spcPts val="0"/>
              </a:spcBef>
              <a:spcAft>
                <a:spcPts val="0"/>
              </a:spcAft>
              <a:buClrTx/>
              <a:buSzTx/>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R="0" defTabSz="914400" rtl="0" fontAlgn="auto" latinLnBrk="0" hangingPunct="0">
              <a:lnSpc>
                <a:spcPct val="100000"/>
              </a:lnSpc>
              <a:spcBef>
                <a:spcPts val="0"/>
              </a:spcBef>
              <a:spcAft>
                <a:spcPts val="0"/>
              </a:spcAft>
              <a:buClrTx/>
              <a:buSzTx/>
              <a:tabLst/>
            </a:pPr>
            <a:r>
              <a:rPr kumimoji="0" lang="ja-JP" altLang="en-US" sz="1800" b="0" i="0" u="none" strike="noStrike" cap="none" spc="0" normalizeH="0" baseline="0" dirty="0">
                <a:ln>
                  <a:noFill/>
                </a:ln>
                <a:solidFill>
                  <a:srgbClr val="000000"/>
                </a:solidFill>
                <a:effectLst/>
                <a:uFillTx/>
                <a:latin typeface="Calibri"/>
                <a:ea typeface="Calibri"/>
                <a:cs typeface="Calibri"/>
                <a:sym typeface="Calibri"/>
              </a:rPr>
              <a:t>　　　</a:t>
            </a: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R="0" defTabSz="914400" rtl="0" fontAlgn="auto" latinLnBrk="0" hangingPunct="0">
              <a:lnSpc>
                <a:spcPct val="1000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p:txBody>
      </p:sp>
      <p:grpSp>
        <p:nvGrpSpPr>
          <p:cNvPr id="10" name="グループ化 9">
            <a:extLst>
              <a:ext uri="{FF2B5EF4-FFF2-40B4-BE49-F238E27FC236}">
                <a16:creationId xmlns:a16="http://schemas.microsoft.com/office/drawing/2014/main" id="{1DE13128-6476-4193-8ED7-7BE1D03DB086}"/>
              </a:ext>
            </a:extLst>
          </p:cNvPr>
          <p:cNvGrpSpPr/>
          <p:nvPr/>
        </p:nvGrpSpPr>
        <p:grpSpPr>
          <a:xfrm>
            <a:off x="5839906" y="2102351"/>
            <a:ext cx="1505524" cy="1231680"/>
            <a:chOff x="-2429977" y="4650810"/>
            <a:chExt cx="2246828" cy="1692825"/>
          </a:xfrm>
        </p:grpSpPr>
        <p:pic>
          <p:nvPicPr>
            <p:cNvPr id="15" name="図 14">
              <a:extLst>
                <a:ext uri="{FF2B5EF4-FFF2-40B4-BE49-F238E27FC236}">
                  <a16:creationId xmlns:a16="http://schemas.microsoft.com/office/drawing/2014/main" id="{7277FF61-1AD2-48E6-9ADE-AC637D4ED79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29977" y="4650810"/>
              <a:ext cx="2223446" cy="1423218"/>
            </a:xfrm>
            <a:prstGeom prst="rect">
              <a:avLst/>
            </a:prstGeom>
          </p:spPr>
        </p:pic>
        <p:sp>
          <p:nvSpPr>
            <p:cNvPr id="81" name="正方形/長方形 80">
              <a:extLst>
                <a:ext uri="{FF2B5EF4-FFF2-40B4-BE49-F238E27FC236}">
                  <a16:creationId xmlns:a16="http://schemas.microsoft.com/office/drawing/2014/main" id="{D5236AC2-B8B2-4C4B-84C7-2AFA3E1DA0A5}"/>
                </a:ext>
              </a:extLst>
            </p:cNvPr>
            <p:cNvSpPr/>
            <p:nvPr/>
          </p:nvSpPr>
          <p:spPr>
            <a:xfrm>
              <a:off x="-2429977" y="5974729"/>
              <a:ext cx="2246828" cy="368906"/>
            </a:xfrm>
            <a:prstGeom prst="rect">
              <a:avLst/>
            </a:prstGeom>
            <a:solidFill>
              <a:schemeClr val="accent4">
                <a:lumMod val="20000"/>
                <a:lumOff val="80000"/>
              </a:schemeClr>
            </a:solid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800" i="0" dirty="0">
                  <a:solidFill>
                    <a:srgbClr val="222222"/>
                  </a:solidFill>
                  <a:effectLst/>
                  <a:latin typeface="BIZ UDPゴシック" panose="020B0400000000000000" pitchFamily="50" charset="-128"/>
                  <a:ea typeface="BIZ UDPゴシック" panose="020B0400000000000000" pitchFamily="50" charset="-128"/>
                </a:rPr>
                <a:t>「いまこそ考える私たちの環境の未来」の様子</a:t>
              </a:r>
            </a:p>
          </p:txBody>
        </p:sp>
      </p:grpSp>
      <p:sp>
        <p:nvSpPr>
          <p:cNvPr id="13" name="テキスト ボックス 12">
            <a:extLst>
              <a:ext uri="{FF2B5EF4-FFF2-40B4-BE49-F238E27FC236}">
                <a16:creationId xmlns:a16="http://schemas.microsoft.com/office/drawing/2014/main" id="{D9E85B20-F386-41DB-B08C-B40E5E1299FD}"/>
              </a:ext>
            </a:extLst>
          </p:cNvPr>
          <p:cNvSpPr txBox="1"/>
          <p:nvPr/>
        </p:nvSpPr>
        <p:spPr>
          <a:xfrm>
            <a:off x="68224" y="788827"/>
            <a:ext cx="7375326" cy="2246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kumimoji="1" lang="ja-JP" altLang="en-US" sz="1400" b="1" dirty="0">
                <a:solidFill>
                  <a:schemeClr val="tx1"/>
                </a:solidFill>
                <a:latin typeface="+mn-ea"/>
                <a:ea typeface="+mn-ea"/>
              </a:rPr>
              <a:t>▶事業者や府民の行動変容</a:t>
            </a:r>
            <a:endParaRPr kumimoji="1" lang="en-US" altLang="ja-JP" sz="1400" dirty="0">
              <a:solidFill>
                <a:schemeClr val="tx1"/>
              </a:solidFill>
              <a:latin typeface="+mn-ea"/>
              <a:ea typeface="+mn-ea"/>
            </a:endParaRPr>
          </a:p>
          <a:p>
            <a:pPr algn="just"/>
            <a:r>
              <a:rPr lang="ja-JP" altLang="en-US" sz="1400" dirty="0">
                <a:solidFill>
                  <a:schemeClr val="tx1"/>
                </a:solidFill>
                <a:latin typeface="+mn-ea"/>
                <a:ea typeface="+mn-ea"/>
              </a:rPr>
              <a:t>  ・万博会場で大阪版</a:t>
            </a:r>
            <a:r>
              <a:rPr lang="en-US" altLang="ja-JP" sz="1400" dirty="0">
                <a:solidFill>
                  <a:schemeClr val="tx1"/>
                </a:solidFill>
                <a:latin typeface="+mn-ea"/>
                <a:ea typeface="+mn-ea"/>
              </a:rPr>
              <a:t>CFP</a:t>
            </a:r>
            <a:r>
              <a:rPr lang="ja-JP" altLang="en-US" sz="1400" dirty="0">
                <a:solidFill>
                  <a:schemeClr val="tx1"/>
                </a:solidFill>
                <a:latin typeface="+mn-ea"/>
                <a:ea typeface="+mn-ea"/>
              </a:rPr>
              <a:t>を表示した大阪オリジナルぶどう「虹の雫」の展示、</a:t>
            </a:r>
            <a:r>
              <a:rPr lang="en-US" altLang="ja-JP" sz="1400" dirty="0">
                <a:solidFill>
                  <a:schemeClr val="tx1"/>
                </a:solidFill>
                <a:latin typeface="+mn-ea"/>
                <a:ea typeface="+mn-ea"/>
              </a:rPr>
              <a:t>CFP</a:t>
            </a:r>
            <a:r>
              <a:rPr lang="ja-JP" altLang="en-US" sz="1400" dirty="0">
                <a:solidFill>
                  <a:schemeClr val="tx1"/>
                </a:solidFill>
                <a:latin typeface="+mn-ea"/>
                <a:ea typeface="+mn-ea"/>
              </a:rPr>
              <a:t>（カーボンフットプリン</a:t>
            </a:r>
            <a:endParaRPr lang="en-US" altLang="ja-JP" sz="1400" dirty="0">
              <a:solidFill>
                <a:schemeClr val="tx1"/>
              </a:solidFill>
              <a:latin typeface="+mn-ea"/>
              <a:ea typeface="+mn-ea"/>
            </a:endParaRPr>
          </a:p>
          <a:p>
            <a:pPr algn="just"/>
            <a:r>
              <a:rPr lang="en-US" altLang="ja-JP" sz="1400" dirty="0">
                <a:solidFill>
                  <a:schemeClr val="tx1"/>
                </a:solidFill>
                <a:latin typeface="+mn-ea"/>
                <a:ea typeface="+mn-ea"/>
              </a:rPr>
              <a:t>   </a:t>
            </a:r>
            <a:r>
              <a:rPr lang="ja-JP" altLang="en-US" sz="1400" dirty="0">
                <a:solidFill>
                  <a:schemeClr val="tx1"/>
                </a:solidFill>
                <a:latin typeface="+mn-ea"/>
                <a:ea typeface="+mn-ea"/>
              </a:rPr>
              <a:t>ト）を含めたエコラベルの理解促進に向けたフォーラム</a:t>
            </a:r>
            <a:r>
              <a:rPr lang="zh-TW" altLang="en-US" sz="1400" dirty="0">
                <a:solidFill>
                  <a:schemeClr val="tx1"/>
                </a:solidFill>
                <a:latin typeface="+mn-ea"/>
                <a:ea typeface="+mn-ea"/>
              </a:rPr>
              <a:t>（約</a:t>
            </a:r>
            <a:r>
              <a:rPr lang="en-US" altLang="zh-TW" sz="1400" dirty="0">
                <a:solidFill>
                  <a:schemeClr val="tx1"/>
                </a:solidFill>
                <a:latin typeface="+mn-ea"/>
                <a:ea typeface="+mn-ea"/>
              </a:rPr>
              <a:t>1,500</a:t>
            </a:r>
            <a:r>
              <a:rPr lang="zh-TW" altLang="en-US" sz="1400" dirty="0">
                <a:solidFill>
                  <a:schemeClr val="tx1"/>
                </a:solidFill>
                <a:latin typeface="+mn-ea"/>
                <a:ea typeface="+mn-ea"/>
              </a:rPr>
              <a:t>名</a:t>
            </a:r>
            <a:r>
              <a:rPr lang="ja-JP" altLang="en-US" sz="1400" dirty="0">
                <a:solidFill>
                  <a:schemeClr val="tx1"/>
                </a:solidFill>
                <a:latin typeface="+mn-ea"/>
                <a:ea typeface="+mn-ea"/>
              </a:rPr>
              <a:t>来場</a:t>
            </a:r>
            <a:r>
              <a:rPr lang="zh-TW" altLang="en-US" sz="1400" dirty="0">
                <a:solidFill>
                  <a:schemeClr val="tx1"/>
                </a:solidFill>
                <a:latin typeface="+mn-ea"/>
                <a:ea typeface="+mn-ea"/>
              </a:rPr>
              <a:t>）</a:t>
            </a:r>
            <a:r>
              <a:rPr lang="ja-JP" altLang="en-US" sz="1400" dirty="0">
                <a:solidFill>
                  <a:schemeClr val="tx1"/>
                </a:solidFill>
                <a:latin typeface="+mn-ea"/>
                <a:ea typeface="+mn-ea"/>
              </a:rPr>
              <a:t>、おおさか</a:t>
            </a:r>
            <a:r>
              <a:rPr lang="en-US" altLang="ja-JP" sz="1400" dirty="0">
                <a:solidFill>
                  <a:schemeClr val="tx1"/>
                </a:solidFill>
                <a:latin typeface="+mn-ea"/>
                <a:ea typeface="+mn-ea"/>
              </a:rPr>
              <a:t>CFP</a:t>
            </a:r>
            <a:r>
              <a:rPr lang="ja-JP" altLang="en-US" sz="1400" dirty="0">
                <a:solidFill>
                  <a:schemeClr val="tx1"/>
                </a:solidFill>
                <a:latin typeface="+mn-ea"/>
                <a:ea typeface="+mn-ea"/>
              </a:rPr>
              <a:t>プロジェクト</a:t>
            </a:r>
            <a:endParaRPr lang="en-US" altLang="ja-JP" sz="1400" dirty="0">
              <a:solidFill>
                <a:schemeClr val="tx1"/>
              </a:solidFill>
              <a:latin typeface="+mn-ea"/>
              <a:ea typeface="+mn-ea"/>
            </a:endParaRPr>
          </a:p>
          <a:p>
            <a:pPr algn="just"/>
            <a:r>
              <a:rPr lang="en-US" altLang="ja-JP" sz="1400" dirty="0">
                <a:solidFill>
                  <a:schemeClr val="tx1"/>
                </a:solidFill>
                <a:latin typeface="+mn-ea"/>
                <a:ea typeface="+mn-ea"/>
              </a:rPr>
              <a:t>   </a:t>
            </a:r>
            <a:r>
              <a:rPr lang="ja-JP" altLang="en-US" sz="1400" dirty="0">
                <a:solidFill>
                  <a:schemeClr val="tx1"/>
                </a:solidFill>
                <a:latin typeface="+mn-ea"/>
                <a:ea typeface="+mn-ea"/>
              </a:rPr>
              <a:t>参画事業者による</a:t>
            </a:r>
            <a:r>
              <a:rPr lang="en-US" altLang="ja-JP" sz="1400" dirty="0">
                <a:solidFill>
                  <a:schemeClr val="tx1"/>
                </a:solidFill>
                <a:latin typeface="+mn-ea"/>
                <a:ea typeface="+mn-ea"/>
              </a:rPr>
              <a:t>CFP</a:t>
            </a:r>
            <a:r>
              <a:rPr lang="ja-JP" altLang="en-US" sz="1400" dirty="0">
                <a:solidFill>
                  <a:schemeClr val="tx1"/>
                </a:solidFill>
                <a:latin typeface="+mn-ea"/>
                <a:ea typeface="+mn-ea"/>
              </a:rPr>
              <a:t>表示の展示・イベントを実施</a:t>
            </a:r>
            <a:endParaRPr lang="en-US" altLang="ja-JP" sz="1400" strike="sngStrike" dirty="0">
              <a:solidFill>
                <a:schemeClr val="tx1"/>
              </a:solidFill>
              <a:latin typeface="+mn-ea"/>
              <a:ea typeface="+mn-ea"/>
            </a:endParaRPr>
          </a:p>
          <a:p>
            <a:pPr algn="just"/>
            <a:r>
              <a:rPr kumimoji="1" lang="ja-JP" altLang="en-US" sz="1400" dirty="0">
                <a:solidFill>
                  <a:schemeClr val="tx1"/>
                </a:solidFill>
                <a:latin typeface="+mn-ea"/>
                <a:ea typeface="+mn-ea"/>
              </a:rPr>
              <a:t>  ・事業者の再エネ導入や省エネにより生じる環境価値をクレジット化し、協会に</a:t>
            </a:r>
            <a:r>
              <a:rPr kumimoji="1" lang="en-US" altLang="ja-JP" sz="1400" dirty="0">
                <a:solidFill>
                  <a:schemeClr val="tx1"/>
                </a:solidFill>
                <a:latin typeface="+mn-ea"/>
                <a:ea typeface="+mn-ea"/>
              </a:rPr>
              <a:t>2026</a:t>
            </a:r>
            <a:r>
              <a:rPr kumimoji="1" lang="ja-JP" altLang="en-US" sz="1400" dirty="0">
                <a:solidFill>
                  <a:schemeClr val="tx1"/>
                </a:solidFill>
                <a:latin typeface="+mn-ea"/>
                <a:ea typeface="+mn-ea"/>
              </a:rPr>
              <a:t>年度中に寄付   </a:t>
            </a:r>
            <a:endParaRPr kumimoji="1" lang="en-US" altLang="ja-JP" sz="1400" dirty="0">
              <a:solidFill>
                <a:schemeClr val="tx1"/>
              </a:solidFill>
              <a:latin typeface="+mn-ea"/>
              <a:ea typeface="+mn-ea"/>
            </a:endParaRPr>
          </a:p>
          <a:p>
            <a:pPr algn="just"/>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予定。</a:t>
            </a:r>
            <a:r>
              <a:rPr kumimoji="1" lang="en-US" altLang="ja-JP" sz="1400" dirty="0">
                <a:solidFill>
                  <a:schemeClr val="tx1"/>
                </a:solidFill>
                <a:latin typeface="+mn-ea"/>
                <a:ea typeface="+mn-ea"/>
              </a:rPr>
              <a:t>※2024</a:t>
            </a:r>
            <a:r>
              <a:rPr kumimoji="1" lang="ja-JP" altLang="en-US" sz="1400" dirty="0">
                <a:solidFill>
                  <a:schemeClr val="tx1"/>
                </a:solidFill>
                <a:latin typeface="+mn-ea"/>
                <a:ea typeface="+mn-ea"/>
              </a:rPr>
              <a:t>年度末時点のクレジット創出量は</a:t>
            </a:r>
            <a:r>
              <a:rPr kumimoji="1" lang="en-US" altLang="ja-JP" sz="1400" dirty="0">
                <a:solidFill>
                  <a:schemeClr val="tx1"/>
                </a:solidFill>
                <a:latin typeface="+mn-ea"/>
                <a:ea typeface="+mn-ea"/>
              </a:rPr>
              <a:t>411t-CO</a:t>
            </a:r>
            <a:r>
              <a:rPr kumimoji="1" lang="en-US" altLang="ja-JP" sz="1400" baseline="-25000" dirty="0">
                <a:solidFill>
                  <a:schemeClr val="tx1"/>
                </a:solidFill>
                <a:latin typeface="+mn-ea"/>
                <a:ea typeface="+mn-ea"/>
              </a:rPr>
              <a:t>2</a:t>
            </a:r>
            <a:endParaRPr kumimoji="1" lang="en-US" altLang="ja-JP" sz="1400" dirty="0">
              <a:solidFill>
                <a:schemeClr val="tx1"/>
              </a:solidFill>
              <a:latin typeface="+mn-ea"/>
              <a:ea typeface="+mn-ea"/>
            </a:endParaRPr>
          </a:p>
          <a:p>
            <a:pPr algn="just"/>
            <a:r>
              <a:rPr kumimoji="1" lang="ja-JP" altLang="en-US" sz="1400" dirty="0">
                <a:solidFill>
                  <a:schemeClr val="tx1"/>
                </a:solidFill>
                <a:latin typeface="+mn-ea"/>
                <a:ea typeface="+mn-ea"/>
              </a:rPr>
              <a:t>  ・万博会場で府民</a:t>
            </a:r>
            <a:r>
              <a:rPr kumimoji="1" lang="en-US" altLang="ja-JP" sz="1400" dirty="0">
                <a:solidFill>
                  <a:schemeClr val="tx1"/>
                </a:solidFill>
                <a:latin typeface="+mn-ea"/>
                <a:ea typeface="+mn-ea"/>
              </a:rPr>
              <a:t>1</a:t>
            </a:r>
            <a:r>
              <a:rPr kumimoji="1" lang="ja-JP" altLang="en-US" sz="1400" dirty="0">
                <a:solidFill>
                  <a:schemeClr val="tx1"/>
                </a:solidFill>
                <a:latin typeface="+mn-ea"/>
                <a:ea typeface="+mn-ea"/>
              </a:rPr>
              <a:t>人ひとりの脱炭素取組の成果を発信し、</a:t>
            </a:r>
            <a:endParaRPr kumimoji="1" lang="en-US" altLang="ja-JP" sz="1400" dirty="0">
              <a:solidFill>
                <a:schemeClr val="tx1"/>
              </a:solidFill>
              <a:latin typeface="+mn-ea"/>
              <a:ea typeface="+mn-ea"/>
            </a:endParaRPr>
          </a:p>
          <a:p>
            <a:pPr algn="just"/>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来場者の環境意識向上につなげるイベント「いまこそ考える私たちの</a:t>
            </a:r>
            <a:endParaRPr kumimoji="1" lang="en-US" altLang="ja-JP" sz="1400" dirty="0">
              <a:solidFill>
                <a:schemeClr val="tx1"/>
              </a:solidFill>
              <a:latin typeface="+mn-ea"/>
              <a:ea typeface="+mn-ea"/>
            </a:endParaRPr>
          </a:p>
          <a:p>
            <a:pPr algn="just"/>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環境の未来」を開催（約</a:t>
            </a:r>
            <a:r>
              <a:rPr kumimoji="1" lang="en-US" altLang="ja-JP" sz="1400" dirty="0">
                <a:solidFill>
                  <a:schemeClr val="tx1"/>
                </a:solidFill>
                <a:latin typeface="+mn-ea"/>
                <a:ea typeface="+mn-ea"/>
              </a:rPr>
              <a:t>3,000</a:t>
            </a:r>
            <a:r>
              <a:rPr kumimoji="1" lang="ja-JP" altLang="en-US" sz="1400" dirty="0">
                <a:solidFill>
                  <a:schemeClr val="tx1"/>
                </a:solidFill>
                <a:latin typeface="+mn-ea"/>
                <a:ea typeface="+mn-ea"/>
              </a:rPr>
              <a:t>名来場）し、「おおさか環境宣言」を発表</a:t>
            </a:r>
            <a:endParaRPr kumimoji="1" lang="en-US" altLang="ja-JP" sz="1400" dirty="0">
              <a:solidFill>
                <a:schemeClr val="tx1"/>
              </a:solidFill>
              <a:latin typeface="+mn-ea"/>
              <a:ea typeface="+mn-ea"/>
            </a:endParaRPr>
          </a:p>
          <a:p>
            <a:pPr algn="just"/>
            <a:r>
              <a:rPr kumimoji="1" lang="ja-JP" altLang="en-US" sz="1400" dirty="0">
                <a:solidFill>
                  <a:schemeClr val="tx1"/>
                </a:solidFill>
                <a:latin typeface="+mj-ea"/>
                <a:ea typeface="+mj-ea"/>
              </a:rPr>
              <a:t>  ・脱炭素化ツアーにより意識醸成と行動変容を推進</a:t>
            </a:r>
            <a:endParaRPr kumimoji="1" lang="en-US" altLang="ja-JP" sz="1050" dirty="0">
              <a:solidFill>
                <a:schemeClr val="tx1"/>
              </a:solidFill>
              <a:latin typeface="+mj-ea"/>
              <a:ea typeface="+mj-ea"/>
            </a:endParaRPr>
          </a:p>
        </p:txBody>
      </p:sp>
      <p:sp>
        <p:nvSpPr>
          <p:cNvPr id="14" name="正方形/長方形 13">
            <a:extLst>
              <a:ext uri="{FF2B5EF4-FFF2-40B4-BE49-F238E27FC236}">
                <a16:creationId xmlns:a16="http://schemas.microsoft.com/office/drawing/2014/main" id="{43BB61F9-48D6-82F2-2DCB-4D25214B2FF6}"/>
              </a:ext>
            </a:extLst>
          </p:cNvPr>
          <p:cNvSpPr/>
          <p:nvPr/>
        </p:nvSpPr>
        <p:spPr>
          <a:xfrm>
            <a:off x="7613425" y="762118"/>
            <a:ext cx="4514155" cy="2772000"/>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defTabSz="914400" rtl="0" fontAlgn="auto" latinLnBrk="0" hangingPunct="0">
              <a:lnSpc>
                <a:spcPts val="1600"/>
              </a:lnSpc>
              <a:spcBef>
                <a:spcPts val="0"/>
              </a:spcBef>
              <a:spcAft>
                <a:spcPts val="0"/>
              </a:spcAft>
              <a:buClrTx/>
              <a:buSzTx/>
              <a:tabLst/>
            </a:pPr>
            <a:r>
              <a:rPr kumimoji="0" lang="ja-JP" altLang="en-US" sz="1800" b="0" i="0" u="none" strike="noStrike" cap="none" spc="0" normalizeH="0" baseline="0" dirty="0">
                <a:ln>
                  <a:noFill/>
                </a:ln>
                <a:solidFill>
                  <a:srgbClr val="000000"/>
                </a:solidFill>
                <a:effectLst/>
                <a:uFillTx/>
                <a:latin typeface="Calibri"/>
                <a:ea typeface="Calibri"/>
                <a:cs typeface="Calibri"/>
                <a:sym typeface="Calibri"/>
              </a:rPr>
              <a:t>　　　　</a:t>
            </a: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R="0" defTabSz="914400" rtl="0" fontAlgn="auto" latinLnBrk="0" hangingPunct="0">
              <a:lnSpc>
                <a:spcPct val="100000"/>
              </a:lnSpc>
              <a:spcBef>
                <a:spcPts val="0"/>
              </a:spcBef>
              <a:spcAft>
                <a:spcPts val="0"/>
              </a:spcAft>
              <a:buClrTx/>
              <a:buSzTx/>
              <a:tabLst/>
            </a:pPr>
            <a:endParaRPr lang="en-US" altLang="ja-JP" dirty="0"/>
          </a:p>
          <a:p>
            <a:pPr marR="0" defTabSz="914400" rtl="0" fontAlgn="auto" latinLnBrk="0" hangingPunct="0">
              <a:lnSpc>
                <a:spcPct val="100000"/>
              </a:lnSpc>
              <a:spcBef>
                <a:spcPts val="0"/>
              </a:spcBef>
              <a:spcAft>
                <a:spcPts val="0"/>
              </a:spcAft>
              <a:buClrTx/>
              <a:buSzTx/>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R="0" defTabSz="914400" rtl="0" fontAlgn="auto" latinLnBrk="0" hangingPunct="0">
              <a:lnSpc>
                <a:spcPct val="100000"/>
              </a:lnSpc>
              <a:spcBef>
                <a:spcPts val="0"/>
              </a:spcBef>
              <a:spcAft>
                <a:spcPts val="0"/>
              </a:spcAft>
              <a:buClrTx/>
              <a:buSzTx/>
              <a:tabLst/>
            </a:pPr>
            <a:r>
              <a:rPr kumimoji="0" lang="ja-JP" altLang="en-US" sz="1800" b="0" i="0" u="none" strike="noStrike" cap="none" spc="0" normalizeH="0" baseline="0" dirty="0">
                <a:ln>
                  <a:noFill/>
                </a:ln>
                <a:solidFill>
                  <a:srgbClr val="000000"/>
                </a:solidFill>
                <a:effectLst/>
                <a:uFillTx/>
                <a:latin typeface="Calibri"/>
                <a:ea typeface="Calibri"/>
                <a:cs typeface="Calibri"/>
                <a:sym typeface="Calibri"/>
              </a:rPr>
              <a:t>　　　</a:t>
            </a: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R="0" defTabSz="914400" rtl="0" fontAlgn="auto" latinLnBrk="0" hangingPunct="0">
              <a:lnSpc>
                <a:spcPct val="100000"/>
              </a:lnSpc>
              <a:spcBef>
                <a:spcPts val="0"/>
              </a:spcBef>
              <a:spcAft>
                <a:spcPts val="0"/>
              </a:spcAft>
              <a:buClrTx/>
              <a:buSzTx/>
              <a:tabLst/>
            </a:pPr>
            <a:endParaRPr lang="en-US" altLang="ja-JP" dirty="0"/>
          </a:p>
          <a:p>
            <a:pPr marR="0" defTabSz="914400" rtl="0" fontAlgn="auto" latinLnBrk="0" hangingPunct="0">
              <a:lnSpc>
                <a:spcPct val="100000"/>
              </a:lnSpc>
              <a:spcBef>
                <a:spcPts val="0"/>
              </a:spcBef>
              <a:spcAft>
                <a:spcPts val="0"/>
              </a:spcAft>
              <a:buClrTx/>
              <a:buSzTx/>
              <a:tabLst/>
            </a:pPr>
            <a:endParaRPr lang="en-US" altLang="ja-JP" dirty="0"/>
          </a:p>
          <a:p>
            <a:pPr marR="0" defTabSz="914400" rtl="0" fontAlgn="auto" latinLnBrk="0" hangingPunct="0">
              <a:lnSpc>
                <a:spcPct val="1000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a:p>
            <a:pPr marR="0" defTabSz="914400" rtl="0" fontAlgn="auto" latinLnBrk="0" hangingPunct="0">
              <a:lnSpc>
                <a:spcPts val="600"/>
              </a:lnSpc>
              <a:spcBef>
                <a:spcPts val="0"/>
              </a:spcBef>
              <a:spcAft>
                <a:spcPts val="0"/>
              </a:spcAft>
              <a:buClrTx/>
              <a:buSzTx/>
              <a:tabLst/>
            </a:pPr>
            <a:endParaRPr lang="en-US" altLang="ja-JP" dirty="0"/>
          </a:p>
        </p:txBody>
      </p:sp>
      <p:sp>
        <p:nvSpPr>
          <p:cNvPr id="83" name="テキスト ボックス 82">
            <a:extLst>
              <a:ext uri="{FF2B5EF4-FFF2-40B4-BE49-F238E27FC236}">
                <a16:creationId xmlns:a16="http://schemas.microsoft.com/office/drawing/2014/main" id="{B8D0EDEC-F730-4243-A242-11687C129960}"/>
              </a:ext>
            </a:extLst>
          </p:cNvPr>
          <p:cNvSpPr txBox="1"/>
          <p:nvPr/>
        </p:nvSpPr>
        <p:spPr>
          <a:xfrm>
            <a:off x="7614604" y="813445"/>
            <a:ext cx="4496187" cy="27699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r>
              <a:rPr kumimoji="1" lang="ja-JP" altLang="en-US" sz="1400" b="1" dirty="0">
                <a:solidFill>
                  <a:schemeClr val="tx1"/>
                </a:solidFill>
                <a:latin typeface="+mn-ea"/>
                <a:ea typeface="+mn-ea"/>
              </a:rPr>
              <a:t>▶万博会場での「見える化」の取組などを契機にした脱炭素</a:t>
            </a:r>
            <a:endParaRPr kumimoji="1" lang="en-US" altLang="ja-JP" sz="1400" b="1" dirty="0">
              <a:solidFill>
                <a:schemeClr val="tx1"/>
              </a:solidFill>
              <a:latin typeface="+mn-ea"/>
              <a:ea typeface="+mn-ea"/>
            </a:endParaRPr>
          </a:p>
          <a:p>
            <a:pPr algn="just"/>
            <a:r>
              <a:rPr kumimoji="1" lang="ja-JP" altLang="en-US" sz="1400" b="1" dirty="0">
                <a:solidFill>
                  <a:schemeClr val="tx1"/>
                </a:solidFill>
                <a:latin typeface="+mn-ea"/>
                <a:ea typeface="+mn-ea"/>
              </a:rPr>
              <a:t>　行動変容の促進</a:t>
            </a:r>
            <a:endParaRPr kumimoji="1" lang="en-US" altLang="ja-JP" sz="1400" b="1" dirty="0">
              <a:solidFill>
                <a:schemeClr val="tx1"/>
              </a:solidFill>
              <a:latin typeface="+mn-ea"/>
              <a:ea typeface="+mn-ea"/>
            </a:endParaRPr>
          </a:p>
          <a:p>
            <a:pPr algn="just"/>
            <a:endParaRPr kumimoji="1" lang="en-US" altLang="ja-JP" sz="300" b="1" strike="sngStrike" dirty="0">
              <a:solidFill>
                <a:schemeClr val="tx1"/>
              </a:solidFill>
              <a:latin typeface="+mn-ea"/>
              <a:ea typeface="+mn-ea"/>
            </a:endParaRPr>
          </a:p>
          <a:p>
            <a:pPr algn="just"/>
            <a:r>
              <a:rPr kumimoji="1" lang="ja-JP" altLang="en-US" sz="1400" b="1" dirty="0">
                <a:solidFill>
                  <a:schemeClr val="tx1"/>
                </a:solidFill>
                <a:latin typeface="+mn-ea"/>
                <a:ea typeface="+mn-ea"/>
              </a:rPr>
              <a:t>　</a:t>
            </a:r>
            <a:r>
              <a:rPr lang="ja-JP" altLang="en-US" sz="1400" dirty="0">
                <a:solidFill>
                  <a:schemeClr val="tx1"/>
                </a:solidFill>
                <a:latin typeface="+mn-ea"/>
                <a:ea typeface="+mn-ea"/>
              </a:rPr>
              <a:t>・</a:t>
            </a:r>
            <a:r>
              <a:rPr lang="en-US" altLang="ja-JP" sz="1400" dirty="0">
                <a:solidFill>
                  <a:schemeClr val="tx1"/>
                </a:solidFill>
                <a:latin typeface="+mn-ea"/>
                <a:ea typeface="+mn-ea"/>
              </a:rPr>
              <a:t>2026</a:t>
            </a:r>
            <a:r>
              <a:rPr lang="ja-JP" altLang="en-US" sz="1400" dirty="0">
                <a:solidFill>
                  <a:schemeClr val="tx1"/>
                </a:solidFill>
                <a:latin typeface="+mn-ea"/>
                <a:ea typeface="+mn-ea"/>
              </a:rPr>
              <a:t>年度以降も「おおさか</a:t>
            </a:r>
            <a:r>
              <a:rPr lang="en-US" altLang="ja-JP" sz="1400" dirty="0">
                <a:solidFill>
                  <a:schemeClr val="tx1"/>
                </a:solidFill>
                <a:latin typeface="+mn-ea"/>
                <a:ea typeface="+mn-ea"/>
              </a:rPr>
              <a:t>CFP</a:t>
            </a:r>
            <a:r>
              <a:rPr lang="ja-JP" altLang="en-US" sz="1400" dirty="0">
                <a:solidFill>
                  <a:schemeClr val="tx1"/>
                </a:solidFill>
                <a:latin typeface="+mn-ea"/>
                <a:ea typeface="+mn-ea"/>
              </a:rPr>
              <a:t>プロジェクト」として</a:t>
            </a:r>
            <a:endParaRPr lang="en-US" altLang="ja-JP" sz="1400" dirty="0">
              <a:solidFill>
                <a:schemeClr val="tx1"/>
              </a:solidFill>
              <a:latin typeface="+mn-ea"/>
              <a:ea typeface="+mn-ea"/>
            </a:endParaRPr>
          </a:p>
          <a:p>
            <a:pPr algn="just"/>
            <a:r>
              <a:rPr lang="ja-JP" altLang="en-US" sz="1400" dirty="0">
                <a:solidFill>
                  <a:schemeClr val="tx1"/>
                </a:solidFill>
                <a:latin typeface="+mn-ea"/>
                <a:ea typeface="+mn-ea"/>
              </a:rPr>
              <a:t>　　府内各地での</a:t>
            </a:r>
            <a:r>
              <a:rPr lang="en-US" altLang="ja-JP" sz="1400" dirty="0">
                <a:solidFill>
                  <a:schemeClr val="tx1"/>
                </a:solidFill>
                <a:latin typeface="+mn-ea"/>
                <a:ea typeface="+mn-ea"/>
              </a:rPr>
              <a:t>CFP</a:t>
            </a:r>
            <a:r>
              <a:rPr lang="ja-JP" altLang="en-US" sz="1400" dirty="0">
                <a:solidFill>
                  <a:schemeClr val="tx1"/>
                </a:solidFill>
                <a:latin typeface="+mn-ea"/>
                <a:ea typeface="+mn-ea"/>
              </a:rPr>
              <a:t>表示や情報発信を継続して実施</a:t>
            </a:r>
            <a:endParaRPr lang="en-US" altLang="ja-JP" sz="1400" dirty="0">
              <a:solidFill>
                <a:schemeClr val="tx1"/>
              </a:solidFill>
              <a:latin typeface="+mn-ea"/>
              <a:ea typeface="+mn-ea"/>
            </a:endParaRPr>
          </a:p>
          <a:p>
            <a:pPr algn="just"/>
            <a:endParaRPr lang="en-US" altLang="ja-JP" sz="1400" dirty="0">
              <a:solidFill>
                <a:schemeClr val="tx1"/>
              </a:solidFill>
              <a:latin typeface="+mn-ea"/>
              <a:ea typeface="+mn-ea"/>
            </a:endParaRPr>
          </a:p>
          <a:p>
            <a:pPr algn="just"/>
            <a:r>
              <a:rPr lang="ja-JP" altLang="en-US" sz="1400" dirty="0">
                <a:solidFill>
                  <a:schemeClr val="tx1"/>
                </a:solidFill>
                <a:latin typeface="+mn-ea"/>
                <a:ea typeface="+mn-ea"/>
              </a:rPr>
              <a:t>　・クレジット制度への理解、活用の促進に向けた周知・啓発</a:t>
            </a:r>
            <a:endParaRPr lang="en-US" altLang="ja-JP" sz="1400" dirty="0">
              <a:solidFill>
                <a:schemeClr val="tx1"/>
              </a:solidFill>
              <a:latin typeface="+mn-ea"/>
              <a:ea typeface="+mn-ea"/>
            </a:endParaRPr>
          </a:p>
          <a:p>
            <a:pPr algn="just"/>
            <a:endParaRPr lang="ja-JP" altLang="en-US" sz="1400" dirty="0">
              <a:solidFill>
                <a:schemeClr val="tx1"/>
              </a:solidFill>
              <a:latin typeface="+mn-ea"/>
              <a:ea typeface="+mn-ea"/>
            </a:endParaRPr>
          </a:p>
          <a:p>
            <a:pPr algn="just"/>
            <a:r>
              <a:rPr lang="ja-JP" altLang="en-US" sz="1400" dirty="0">
                <a:solidFill>
                  <a:schemeClr val="tx1"/>
                </a:solidFill>
                <a:latin typeface="+mn-ea"/>
                <a:ea typeface="+mn-ea"/>
              </a:rPr>
              <a:t>　・今後も観光事業者と連携し、観光分野に係る</a:t>
            </a:r>
            <a:r>
              <a:rPr lang="en-US" altLang="ja-JP" sz="1400" dirty="0">
                <a:solidFill>
                  <a:schemeClr val="tx1"/>
                </a:solidFill>
                <a:latin typeface="+mn-ea"/>
                <a:ea typeface="+mn-ea"/>
              </a:rPr>
              <a:t>CO</a:t>
            </a:r>
            <a:r>
              <a:rPr lang="en-US" altLang="ja-JP" sz="1400" baseline="-25000" dirty="0">
                <a:solidFill>
                  <a:schemeClr val="tx1"/>
                </a:solidFill>
                <a:latin typeface="+mn-ea"/>
                <a:ea typeface="+mn-ea"/>
              </a:rPr>
              <a:t>2</a:t>
            </a:r>
            <a:r>
              <a:rPr lang="ja-JP" altLang="en-US" sz="1400" dirty="0">
                <a:solidFill>
                  <a:schemeClr val="tx1"/>
                </a:solidFill>
                <a:latin typeface="+mn-ea"/>
                <a:ea typeface="+mn-ea"/>
              </a:rPr>
              <a:t>排出量</a:t>
            </a:r>
            <a:endParaRPr lang="en-US" altLang="ja-JP" sz="1400" dirty="0">
              <a:solidFill>
                <a:schemeClr val="tx1"/>
              </a:solidFill>
              <a:latin typeface="+mn-ea"/>
              <a:ea typeface="+mn-ea"/>
            </a:endParaRPr>
          </a:p>
          <a:p>
            <a:pPr algn="just"/>
            <a:r>
              <a:rPr lang="ja-JP" altLang="en-US" sz="1400" dirty="0">
                <a:solidFill>
                  <a:schemeClr val="tx1"/>
                </a:solidFill>
                <a:latin typeface="+mn-ea"/>
                <a:ea typeface="+mn-ea"/>
              </a:rPr>
              <a:t>　　の見える化及び脱炭素化ツアーの定着とその啓発を実施。</a:t>
            </a:r>
            <a:endParaRPr lang="en-US" altLang="ja-JP" sz="1400" dirty="0">
              <a:solidFill>
                <a:schemeClr val="tx1"/>
              </a:solidFill>
              <a:latin typeface="+mn-ea"/>
              <a:ea typeface="+mn-ea"/>
            </a:endParaRPr>
          </a:p>
          <a:p>
            <a:pPr algn="just"/>
            <a:r>
              <a:rPr lang="ja-JP" altLang="en-US" sz="1400" dirty="0">
                <a:solidFill>
                  <a:schemeClr val="tx1"/>
                </a:solidFill>
                <a:latin typeface="+mn-ea"/>
                <a:ea typeface="+mn-ea"/>
              </a:rPr>
              <a:t>　　観光分野に限らず、あらゆる分野へ取組の裾野を広げ、</a:t>
            </a:r>
            <a:endParaRPr lang="en-US" altLang="ja-JP" sz="1400" dirty="0">
              <a:solidFill>
                <a:schemeClr val="tx1"/>
              </a:solidFill>
              <a:latin typeface="+mn-ea"/>
              <a:ea typeface="+mn-ea"/>
            </a:endParaRPr>
          </a:p>
          <a:p>
            <a:pPr algn="just"/>
            <a:r>
              <a:rPr lang="ja-JP" altLang="en-US" sz="1400" dirty="0">
                <a:solidFill>
                  <a:schemeClr val="tx1"/>
                </a:solidFill>
                <a:latin typeface="+mn-ea"/>
                <a:ea typeface="+mn-ea"/>
              </a:rPr>
              <a:t>　　地域全体で脱炭素化を普及・促進</a:t>
            </a:r>
            <a:endParaRPr lang="en-US" altLang="ja-JP" sz="1400" dirty="0">
              <a:solidFill>
                <a:schemeClr val="tx1"/>
              </a:solidFill>
              <a:latin typeface="+mn-ea"/>
              <a:ea typeface="+mn-ea"/>
            </a:endParaRPr>
          </a:p>
          <a:p>
            <a:pPr algn="just"/>
            <a:endParaRPr lang="ja-JP" altLang="en-US" sz="1400" dirty="0">
              <a:solidFill>
                <a:schemeClr val="tx1"/>
              </a:solidFill>
              <a:latin typeface="+mn-ea"/>
              <a:ea typeface="+mn-ea"/>
            </a:endParaRPr>
          </a:p>
        </p:txBody>
      </p:sp>
      <p:sp>
        <p:nvSpPr>
          <p:cNvPr id="17" name="テキスト ボックス 16">
            <a:extLst>
              <a:ext uri="{FF2B5EF4-FFF2-40B4-BE49-F238E27FC236}">
                <a16:creationId xmlns:a16="http://schemas.microsoft.com/office/drawing/2014/main" id="{36EA4964-0A51-4E0B-B1EC-D5F64A37EDB2}"/>
              </a:ext>
            </a:extLst>
          </p:cNvPr>
          <p:cNvSpPr txBox="1"/>
          <p:nvPr/>
        </p:nvSpPr>
        <p:spPr>
          <a:xfrm>
            <a:off x="16456" y="454235"/>
            <a:ext cx="225959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（１）</a:t>
            </a:r>
            <a:r>
              <a:rPr kumimoji="1" lang="ja-JP" altLang="en-US" sz="1400" b="1" kern="1200" dirty="0">
                <a:solidFill>
                  <a:schemeClr val="tx1"/>
                </a:solidFill>
                <a:latin typeface="Meiryo UI" panose="020B0604030504040204" pitchFamily="50" charset="-128"/>
                <a:ea typeface="Meiryo UI" panose="020B0604030504040204" pitchFamily="50" charset="-128"/>
              </a:rPr>
              <a:t>カーボンニュートラル②</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5" name="テキスト ボックス 4">
            <a:extLst>
              <a:ext uri="{FF2B5EF4-FFF2-40B4-BE49-F238E27FC236}">
                <a16:creationId xmlns:a16="http://schemas.microsoft.com/office/drawing/2014/main" id="{ABC4D0EB-3E28-9CC6-F0BC-4069F0209C1E}"/>
              </a:ext>
            </a:extLst>
          </p:cNvPr>
          <p:cNvSpPr txBox="1"/>
          <p:nvPr/>
        </p:nvSpPr>
        <p:spPr>
          <a:xfrm>
            <a:off x="11755368" y="6528451"/>
            <a:ext cx="45470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en-US" altLang="ja-JP" sz="1400" b="1" i="0" u="none" strike="noStrike" cap="none" spc="0" normalizeH="0" baseline="0" dirty="0">
                <a:ln>
                  <a:noFill/>
                </a:ln>
                <a:solidFill>
                  <a:srgbClr val="000000"/>
                </a:solidFill>
                <a:effectLst/>
                <a:uFillTx/>
                <a:latin typeface="+mn-ea"/>
                <a:ea typeface="+mn-ea"/>
                <a:cs typeface="Calibri"/>
                <a:sym typeface="Calibri"/>
              </a:rPr>
              <a:t>21</a:t>
            </a:r>
            <a:endParaRPr kumimoji="0" lang="ja-JP" altLang="en-US" sz="14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175151827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E93D8C2-EBEA-0F9B-DA4D-09CFE69FEA87}"/>
            </a:ext>
          </a:extLst>
        </p:cNvPr>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975EBAF1-77ED-14C9-BAC0-387CCFEB43B6}"/>
              </a:ext>
            </a:extLst>
          </p:cNvPr>
          <p:cNvSpPr/>
          <p:nvPr/>
        </p:nvSpPr>
        <p:spPr>
          <a:xfrm>
            <a:off x="91867" y="777289"/>
            <a:ext cx="7344766" cy="590400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rgbClr val="000000"/>
                </a:solidFill>
                <a:effectLst/>
                <a:uFillTx/>
                <a:latin typeface="Calibri"/>
                <a:ea typeface="Calibri"/>
                <a:cs typeface="Calibri"/>
                <a:sym typeface="Calibri"/>
              </a:rPr>
              <a:t>　　</a:t>
            </a: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rgbClr val="000000"/>
                </a:solidFill>
                <a:effectLst/>
                <a:uFillTx/>
                <a:latin typeface="Calibri"/>
                <a:ea typeface="Calibri"/>
                <a:cs typeface="Calibri"/>
                <a:sym typeface="Calibri"/>
              </a:rPr>
              <a:t> </a:t>
            </a: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p:txBody>
      </p:sp>
      <p:sp>
        <p:nvSpPr>
          <p:cNvPr id="78" name="四角形: 角を丸くする 77">
            <a:extLst>
              <a:ext uri="{FF2B5EF4-FFF2-40B4-BE49-F238E27FC236}">
                <a16:creationId xmlns:a16="http://schemas.microsoft.com/office/drawing/2014/main" id="{4B4C688B-E81A-41A8-777E-F86F8F325D06}"/>
              </a:ext>
            </a:extLst>
          </p:cNvPr>
          <p:cNvSpPr/>
          <p:nvPr/>
        </p:nvSpPr>
        <p:spPr>
          <a:xfrm flipH="1" flipV="1">
            <a:off x="5507834" y="2813780"/>
            <a:ext cx="1688272" cy="3804538"/>
          </a:xfrm>
          <a:prstGeom prst="roundRect">
            <a:avLst>
              <a:gd name="adj" fmla="val 1253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63" dirty="0">
              <a:solidFill>
                <a:schemeClr val="tx1"/>
              </a:solidFill>
            </a:endParaRPr>
          </a:p>
        </p:txBody>
      </p:sp>
      <p:sp>
        <p:nvSpPr>
          <p:cNvPr id="69" name="正方形/長方形 68">
            <a:extLst>
              <a:ext uri="{FF2B5EF4-FFF2-40B4-BE49-F238E27FC236}">
                <a16:creationId xmlns:a16="http://schemas.microsoft.com/office/drawing/2014/main" id="{8A2583EA-72C6-1374-2F44-452E7DFE6058}"/>
              </a:ext>
            </a:extLst>
          </p:cNvPr>
          <p:cNvSpPr/>
          <p:nvPr/>
        </p:nvSpPr>
        <p:spPr>
          <a:xfrm>
            <a:off x="7634899" y="748921"/>
            <a:ext cx="4507456" cy="5940000"/>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rgbClr val="000000"/>
                </a:solidFill>
                <a:effectLst/>
                <a:uFillTx/>
                <a:latin typeface="Calibri"/>
                <a:ea typeface="Calibri"/>
                <a:cs typeface="Calibri"/>
                <a:sym typeface="Calibri"/>
              </a:rPr>
              <a:t>　　</a:t>
            </a: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800" b="0" i="0" u="none" strike="noStrike" cap="none" spc="0" normalizeH="0" baseline="0" dirty="0">
              <a:ln>
                <a:noFill/>
              </a:ln>
              <a:solidFill>
                <a:srgbClr val="000000"/>
              </a:solidFill>
              <a:effectLst/>
              <a:uFillTx/>
              <a:latin typeface="Calibri"/>
              <a:ea typeface="Calibri"/>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endParaRPr lang="en-US" altLang="ja-JP" dirty="0"/>
          </a:p>
          <a:p>
            <a:pPr marL="0" marR="0" indent="0" algn="l" defTabSz="9144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rgbClr val="000000"/>
                </a:solidFill>
                <a:effectLst/>
                <a:uFillTx/>
                <a:latin typeface="Calibri"/>
                <a:ea typeface="Calibri"/>
                <a:cs typeface="Calibri"/>
                <a:sym typeface="Calibri"/>
              </a:rPr>
              <a:t> </a:t>
            </a:r>
            <a:endParaRPr lang="en-US" altLang="ja-JP" dirty="0"/>
          </a:p>
        </p:txBody>
      </p:sp>
      <p:sp>
        <p:nvSpPr>
          <p:cNvPr id="11" name="矢印: 五方向 10">
            <a:extLst>
              <a:ext uri="{FF2B5EF4-FFF2-40B4-BE49-F238E27FC236}">
                <a16:creationId xmlns:a16="http://schemas.microsoft.com/office/drawing/2014/main" id="{0F436C44-C103-29B6-597A-A7D234813207}"/>
              </a:ext>
            </a:extLst>
          </p:cNvPr>
          <p:cNvSpPr/>
          <p:nvPr/>
        </p:nvSpPr>
        <p:spPr>
          <a:xfrm>
            <a:off x="144124" y="102336"/>
            <a:ext cx="7534603"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24" name="矢印: 五方向 23">
            <a:extLst>
              <a:ext uri="{FF2B5EF4-FFF2-40B4-BE49-F238E27FC236}">
                <a16:creationId xmlns:a16="http://schemas.microsoft.com/office/drawing/2014/main" id="{A7B5C7B4-514A-FFCF-B48E-06894C6D4752}"/>
              </a:ext>
            </a:extLst>
          </p:cNvPr>
          <p:cNvSpPr/>
          <p:nvPr/>
        </p:nvSpPr>
        <p:spPr>
          <a:xfrm>
            <a:off x="7678727" y="115683"/>
            <a:ext cx="4439771" cy="338552"/>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今後</a:t>
            </a:r>
            <a:r>
              <a:rPr kumimoji="0" lang="ja-JP" altLang="en-US" sz="1600" b="1" i="0" u="none" strike="noStrike" cap="none" spc="0" normalizeH="0" baseline="0">
                <a:ln>
                  <a:noFill/>
                </a:ln>
                <a:solidFill>
                  <a:schemeClr val="bg1"/>
                </a:solidFill>
                <a:effectLst/>
                <a:uFillTx/>
                <a:latin typeface="+mj-ea"/>
                <a:ea typeface="+mj-ea"/>
                <a:cs typeface="Calibri"/>
                <a:sym typeface="Calibri"/>
              </a:rPr>
              <a:t>の予定（検討中のものも含む）</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28" name="テキスト ボックス 27">
            <a:extLst>
              <a:ext uri="{FF2B5EF4-FFF2-40B4-BE49-F238E27FC236}">
                <a16:creationId xmlns:a16="http://schemas.microsoft.com/office/drawing/2014/main" id="{FA98DDB8-6EFD-8256-B23F-3B50FD2145E4}"/>
              </a:ext>
            </a:extLst>
          </p:cNvPr>
          <p:cNvSpPr txBox="1"/>
          <p:nvPr/>
        </p:nvSpPr>
        <p:spPr>
          <a:xfrm>
            <a:off x="61392" y="459268"/>
            <a:ext cx="288957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kumimoji="1" lang="ja-JP" altLang="en-US" sz="1400" b="1" kern="1200" dirty="0">
                <a:solidFill>
                  <a:schemeClr val="tx1"/>
                </a:solidFill>
                <a:latin typeface="Meiryo UI" panose="020B0604030504040204" pitchFamily="50" charset="-128"/>
                <a:ea typeface="Meiryo UI" panose="020B0604030504040204" pitchFamily="50" charset="-128"/>
              </a:rPr>
              <a:t>（３）大阪ブルー･オーシャン･ビジョン</a:t>
            </a:r>
            <a:endParaRPr kumimoji="1" lang="en-US" altLang="ja-JP" sz="1400" b="1" kern="1200" dirty="0">
              <a:solidFill>
                <a:schemeClr val="tx1"/>
              </a:solidFill>
              <a:latin typeface="Meiryo UI" panose="020B0604030504040204" pitchFamily="50" charset="-128"/>
              <a:ea typeface="Meiryo UI" panose="020B0604030504040204" pitchFamily="50" charset="-128"/>
            </a:endParaRPr>
          </a:p>
        </p:txBody>
      </p:sp>
      <p:pic>
        <p:nvPicPr>
          <p:cNvPr id="44" name="図 43">
            <a:extLst>
              <a:ext uri="{FF2B5EF4-FFF2-40B4-BE49-F238E27FC236}">
                <a16:creationId xmlns:a16="http://schemas.microsoft.com/office/drawing/2014/main" id="{5545C494-9E03-6675-1803-C199059678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8096" y="2575966"/>
            <a:ext cx="1810866" cy="475629"/>
          </a:xfrm>
          <a:prstGeom prst="rect">
            <a:avLst/>
          </a:prstGeom>
        </p:spPr>
      </p:pic>
      <p:pic>
        <p:nvPicPr>
          <p:cNvPr id="45" name="図 44">
            <a:extLst>
              <a:ext uri="{FF2B5EF4-FFF2-40B4-BE49-F238E27FC236}">
                <a16:creationId xmlns:a16="http://schemas.microsoft.com/office/drawing/2014/main" id="{20C63C97-45C3-C078-3236-498C1BABEE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82524" y="3132427"/>
            <a:ext cx="737141" cy="746347"/>
          </a:xfrm>
          <a:prstGeom prst="rect">
            <a:avLst/>
          </a:prstGeom>
        </p:spPr>
      </p:pic>
      <p:pic>
        <p:nvPicPr>
          <p:cNvPr id="46" name="図 45">
            <a:extLst>
              <a:ext uri="{FF2B5EF4-FFF2-40B4-BE49-F238E27FC236}">
                <a16:creationId xmlns:a16="http://schemas.microsoft.com/office/drawing/2014/main" id="{CC315AA8-8532-9EEF-A233-BF01AEC39B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43398" y="3154959"/>
            <a:ext cx="766547" cy="746346"/>
          </a:xfrm>
          <a:prstGeom prst="rect">
            <a:avLst/>
          </a:prstGeom>
        </p:spPr>
      </p:pic>
      <p:sp>
        <p:nvSpPr>
          <p:cNvPr id="48" name="正方形/長方形 47">
            <a:extLst>
              <a:ext uri="{FF2B5EF4-FFF2-40B4-BE49-F238E27FC236}">
                <a16:creationId xmlns:a16="http://schemas.microsoft.com/office/drawing/2014/main" id="{2EF48BBE-2877-7F94-EC69-876DCCDC7286}"/>
              </a:ext>
            </a:extLst>
          </p:cNvPr>
          <p:cNvSpPr/>
          <p:nvPr/>
        </p:nvSpPr>
        <p:spPr>
          <a:xfrm>
            <a:off x="5675223" y="4980098"/>
            <a:ext cx="1396846" cy="123111"/>
          </a:xfrm>
          <a:prstGeom prst="rect">
            <a:avLst/>
          </a:prstGeom>
        </p:spPr>
        <p:txBody>
          <a:bodyPr wrap="square" lIns="0" tIns="0" rIns="0" bIns="0">
            <a:spAutoFit/>
          </a:bodyPr>
          <a:lstStyle/>
          <a:p>
            <a:pPr marL="95250" indent="-95250"/>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２０２５</a:t>
            </a:r>
            <a:r>
              <a:rPr lang="en-US" altLang="ja-JP" sz="800" dirty="0">
                <a:latin typeface="BIZ UDPゴシック" panose="020B0400000000000000" pitchFamily="50" charset="-128"/>
                <a:ea typeface="BIZ UDPゴシック" panose="020B0400000000000000" pitchFamily="50" charset="-128"/>
                <a:cs typeface="Meiryo UI" panose="020B0604030504040204" pitchFamily="50" charset="-128"/>
              </a:rPr>
              <a:t>.5.30</a:t>
            </a:r>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　清掃活動の様子</a:t>
            </a:r>
            <a:endParaRPr lang="en-US" altLang="ja-JP" sz="8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63" name="図 62">
            <a:extLst>
              <a:ext uri="{FF2B5EF4-FFF2-40B4-BE49-F238E27FC236}">
                <a16:creationId xmlns:a16="http://schemas.microsoft.com/office/drawing/2014/main" id="{0558DF3D-209E-4432-7F8C-2585A5F787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00849" y="3933269"/>
            <a:ext cx="1551382" cy="1033220"/>
          </a:xfrm>
          <a:prstGeom prst="rect">
            <a:avLst/>
          </a:prstGeom>
        </p:spPr>
      </p:pic>
      <p:sp>
        <p:nvSpPr>
          <p:cNvPr id="67" name="テキスト ボックス 66">
            <a:extLst>
              <a:ext uri="{FF2B5EF4-FFF2-40B4-BE49-F238E27FC236}">
                <a16:creationId xmlns:a16="http://schemas.microsoft.com/office/drawing/2014/main" id="{BE265E11-50F6-A614-75CC-5F6C89BE3F39}"/>
              </a:ext>
            </a:extLst>
          </p:cNvPr>
          <p:cNvSpPr txBox="1"/>
          <p:nvPr/>
        </p:nvSpPr>
        <p:spPr>
          <a:xfrm>
            <a:off x="7657290" y="877881"/>
            <a:ext cx="4473318" cy="31700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a:lnSpc>
                <a:spcPts val="1600"/>
              </a:lnSpc>
            </a:pPr>
            <a:r>
              <a:rPr kumimoji="1" lang="ja-JP" altLang="en-US" sz="1400" b="1" dirty="0">
                <a:solidFill>
                  <a:schemeClr val="tx1"/>
                </a:solidFill>
                <a:latin typeface="+mn-ea"/>
                <a:ea typeface="+mn-ea"/>
              </a:rPr>
              <a:t>　</a:t>
            </a:r>
            <a:endParaRPr kumimoji="1" lang="en-US" altLang="ja-JP" sz="1400" b="1" dirty="0">
              <a:solidFill>
                <a:schemeClr val="tx1"/>
              </a:solidFill>
              <a:latin typeface="+mn-ea"/>
              <a:ea typeface="+mn-ea"/>
            </a:endParaRPr>
          </a:p>
          <a:p>
            <a:pPr algn="just">
              <a:lnSpc>
                <a:spcPts val="1600"/>
              </a:lnSpc>
            </a:pPr>
            <a:endParaRPr kumimoji="1" lang="en-US" altLang="ja-JP" sz="800" b="1" dirty="0">
              <a:solidFill>
                <a:schemeClr val="tx1"/>
              </a:solidFill>
              <a:latin typeface="+mn-ea"/>
              <a:ea typeface="+mn-ea"/>
            </a:endParaRPr>
          </a:p>
          <a:p>
            <a:pPr algn="just">
              <a:lnSpc>
                <a:spcPts val="1600"/>
              </a:lnSpc>
            </a:pPr>
            <a:r>
              <a:rPr kumimoji="1" lang="en-US" altLang="ja-JP" sz="1400" b="1" dirty="0">
                <a:solidFill>
                  <a:schemeClr val="tx1"/>
                </a:solidFill>
                <a:latin typeface="+mn-ea"/>
                <a:ea typeface="+mn-ea"/>
              </a:rPr>
              <a:t>【OSAKA</a:t>
            </a:r>
            <a:r>
              <a:rPr kumimoji="1" lang="ja-JP" altLang="en-US" sz="1400" b="1" dirty="0">
                <a:solidFill>
                  <a:schemeClr val="tx1"/>
                </a:solidFill>
                <a:latin typeface="+mn-ea"/>
                <a:ea typeface="+mn-ea"/>
              </a:rPr>
              <a:t>ごみゼロプロジェクト</a:t>
            </a:r>
            <a:r>
              <a:rPr kumimoji="1" lang="en-US" altLang="ja-JP" sz="1400" b="1" dirty="0">
                <a:solidFill>
                  <a:schemeClr val="tx1"/>
                </a:solidFill>
                <a:latin typeface="+mn-ea"/>
                <a:ea typeface="+mn-ea"/>
              </a:rPr>
              <a:t>】</a:t>
            </a:r>
          </a:p>
          <a:p>
            <a:pPr algn="just">
              <a:lnSpc>
                <a:spcPts val="1600"/>
              </a:lnSpc>
            </a:pPr>
            <a:r>
              <a:rPr lang="ja-JP" altLang="en-US" sz="1400" dirty="0">
                <a:solidFill>
                  <a:schemeClr val="tx1"/>
                </a:solidFill>
                <a:latin typeface="+mn-ea"/>
                <a:ea typeface="+mn-ea"/>
              </a:rPr>
              <a:t>  ・全国豊かな海づくり大会に向けて、府内全域で地域、企</a:t>
            </a:r>
            <a:endParaRPr lang="en-US" altLang="ja-JP" sz="1400" dirty="0">
              <a:solidFill>
                <a:schemeClr val="tx1"/>
              </a:solidFill>
              <a:latin typeface="+mn-ea"/>
              <a:ea typeface="+mn-ea"/>
            </a:endParaRPr>
          </a:p>
          <a:p>
            <a:pPr algn="just">
              <a:lnSpc>
                <a:spcPts val="1600"/>
              </a:lnSpc>
            </a:pPr>
            <a:r>
              <a:rPr lang="en-US" altLang="ja-JP" sz="1400" dirty="0">
                <a:solidFill>
                  <a:schemeClr val="tx1"/>
                </a:solidFill>
                <a:latin typeface="+mn-ea"/>
                <a:ea typeface="+mn-ea"/>
              </a:rPr>
              <a:t>   </a:t>
            </a:r>
            <a:r>
              <a:rPr lang="ja-JP" altLang="en-US" sz="1400" dirty="0">
                <a:solidFill>
                  <a:schemeClr val="tx1"/>
                </a:solidFill>
                <a:latin typeface="+mn-ea"/>
                <a:ea typeface="+mn-ea"/>
              </a:rPr>
              <a:t>業、団体、市町村等と連携して、</a:t>
            </a:r>
            <a:r>
              <a:rPr lang="ja-JP" altLang="en-US" sz="1400" b="1" dirty="0">
                <a:solidFill>
                  <a:schemeClr val="tx1"/>
                </a:solidFill>
                <a:latin typeface="+mn-ea"/>
                <a:ea typeface="+mn-ea"/>
              </a:rPr>
              <a:t>オール大阪でのごみ削減</a:t>
            </a:r>
            <a:endParaRPr lang="en-US" altLang="ja-JP" sz="1400" b="1" dirty="0">
              <a:solidFill>
                <a:schemeClr val="tx1"/>
              </a:solidFill>
              <a:latin typeface="+mn-ea"/>
              <a:ea typeface="+mn-ea"/>
            </a:endParaRPr>
          </a:p>
          <a:p>
            <a:pPr algn="just">
              <a:lnSpc>
                <a:spcPts val="1600"/>
              </a:lnSpc>
            </a:pPr>
            <a:r>
              <a:rPr lang="en-US" altLang="ja-JP" sz="1400" b="1" dirty="0">
                <a:solidFill>
                  <a:schemeClr val="tx1"/>
                </a:solidFill>
                <a:latin typeface="+mn-ea"/>
                <a:ea typeface="+mn-ea"/>
              </a:rPr>
              <a:t>   </a:t>
            </a:r>
            <a:r>
              <a:rPr lang="ja-JP" altLang="en-US" sz="1400" b="1" dirty="0">
                <a:solidFill>
                  <a:schemeClr val="tx1"/>
                </a:solidFill>
                <a:latin typeface="+mn-ea"/>
                <a:ea typeface="+mn-ea"/>
              </a:rPr>
              <a:t>や機運醸成の取組を推進</a:t>
            </a:r>
            <a:endParaRPr lang="en-US" altLang="ja-JP" sz="1400" b="1" dirty="0">
              <a:solidFill>
                <a:schemeClr val="tx1"/>
              </a:solidFill>
              <a:latin typeface="+mn-ea"/>
              <a:ea typeface="+mn-ea"/>
            </a:endParaRPr>
          </a:p>
          <a:p>
            <a:pPr algn="just">
              <a:lnSpc>
                <a:spcPts val="1600"/>
              </a:lnSpc>
            </a:pPr>
            <a:endParaRPr lang="en-US" altLang="ja-JP" sz="1400" dirty="0">
              <a:solidFill>
                <a:schemeClr val="tx1"/>
              </a:solidFill>
              <a:latin typeface="+mn-ea"/>
              <a:ea typeface="+mn-ea"/>
            </a:endParaRPr>
          </a:p>
          <a:p>
            <a:pPr algn="just">
              <a:lnSpc>
                <a:spcPts val="1600"/>
              </a:lnSpc>
            </a:pPr>
            <a:r>
              <a:rPr lang="ja-JP" altLang="en-US" sz="1400" dirty="0">
                <a:solidFill>
                  <a:schemeClr val="tx1"/>
                </a:solidFill>
                <a:latin typeface="+mn-ea"/>
                <a:ea typeface="+mn-ea"/>
              </a:rPr>
              <a:t>  ・</a:t>
            </a:r>
            <a:r>
              <a:rPr lang="en-US" altLang="ja-JP" sz="1400" b="1" dirty="0">
                <a:solidFill>
                  <a:schemeClr val="tx1"/>
                </a:solidFill>
                <a:latin typeface="+mn-ea"/>
                <a:ea typeface="+mn-ea"/>
              </a:rPr>
              <a:t>2026</a:t>
            </a:r>
            <a:r>
              <a:rPr lang="ja-JP" altLang="en-US" sz="1400" b="1" dirty="0">
                <a:solidFill>
                  <a:schemeClr val="tx1"/>
                </a:solidFill>
                <a:latin typeface="+mn-ea"/>
                <a:ea typeface="+mn-ea"/>
              </a:rPr>
              <a:t>年度も継続して、府域での清掃活動</a:t>
            </a:r>
            <a:endParaRPr lang="en-US" altLang="ja-JP" sz="1400" b="1" dirty="0">
              <a:solidFill>
                <a:schemeClr val="tx1"/>
              </a:solidFill>
              <a:latin typeface="+mn-ea"/>
              <a:ea typeface="+mn-ea"/>
            </a:endParaRPr>
          </a:p>
          <a:p>
            <a:pPr algn="just">
              <a:lnSpc>
                <a:spcPts val="1600"/>
              </a:lnSpc>
            </a:pPr>
            <a:r>
              <a:rPr lang="ja-JP" altLang="en-US" sz="1400" b="1" dirty="0">
                <a:solidFill>
                  <a:schemeClr val="tx1"/>
                </a:solidFill>
                <a:latin typeface="+mn-ea"/>
                <a:ea typeface="+mn-ea"/>
              </a:rPr>
              <a:t>（愛称</a:t>
            </a:r>
            <a:r>
              <a:rPr lang="en-US" altLang="ja-JP" sz="1400" b="1" dirty="0">
                <a:solidFill>
                  <a:schemeClr val="tx1"/>
                </a:solidFill>
                <a:latin typeface="+mn-ea"/>
                <a:ea typeface="+mn-ea"/>
              </a:rPr>
              <a:t>:</a:t>
            </a:r>
            <a:r>
              <a:rPr lang="ja-JP" altLang="en-US" sz="1400" b="1" dirty="0">
                <a:solidFill>
                  <a:schemeClr val="tx1"/>
                </a:solidFill>
                <a:latin typeface="+mn-ea"/>
                <a:ea typeface="+mn-ea"/>
              </a:rPr>
              <a:t>ごみゼロアクション）活性化に向け、市町村や</a:t>
            </a:r>
            <a:endParaRPr lang="en-US" altLang="ja-JP" sz="1400" b="1" dirty="0">
              <a:solidFill>
                <a:schemeClr val="tx1"/>
              </a:solidFill>
              <a:latin typeface="+mn-ea"/>
              <a:ea typeface="+mn-ea"/>
            </a:endParaRPr>
          </a:p>
          <a:p>
            <a:pPr algn="just">
              <a:lnSpc>
                <a:spcPts val="1600"/>
              </a:lnSpc>
            </a:pPr>
            <a:r>
              <a:rPr lang="ja-JP" altLang="en-US" sz="1400" b="1" dirty="0">
                <a:solidFill>
                  <a:schemeClr val="tx1"/>
                </a:solidFill>
                <a:latin typeface="+mn-ea"/>
                <a:ea typeface="+mn-ea"/>
              </a:rPr>
              <a:t>　企業等への呼びかけや清掃イベントを実施</a:t>
            </a:r>
            <a:endParaRPr lang="en-US" altLang="ja-JP" sz="1400" b="1" dirty="0">
              <a:solidFill>
                <a:schemeClr val="tx1"/>
              </a:solidFill>
              <a:latin typeface="+mn-ea"/>
              <a:ea typeface="+mn-ea"/>
            </a:endParaRPr>
          </a:p>
          <a:p>
            <a:pPr algn="just">
              <a:lnSpc>
                <a:spcPts val="1600"/>
              </a:lnSpc>
            </a:pPr>
            <a:endParaRPr lang="en-US" altLang="ja-JP" sz="1400" dirty="0">
              <a:solidFill>
                <a:schemeClr val="tx1"/>
              </a:solidFill>
              <a:latin typeface="+mn-ea"/>
              <a:ea typeface="+mn-ea"/>
            </a:endParaRPr>
          </a:p>
          <a:p>
            <a:pPr algn="just">
              <a:lnSpc>
                <a:spcPts val="1600"/>
              </a:lnSpc>
            </a:pPr>
            <a:r>
              <a:rPr lang="ja-JP" altLang="en-US" sz="1400" dirty="0">
                <a:solidFill>
                  <a:schemeClr val="tx1"/>
                </a:solidFill>
                <a:latin typeface="+mn-ea"/>
                <a:ea typeface="+mn-ea"/>
              </a:rPr>
              <a:t>  ・マイボトルでの給水を</a:t>
            </a:r>
            <a:r>
              <a:rPr lang="ja-JP" altLang="en-US" sz="1400" b="1" dirty="0">
                <a:solidFill>
                  <a:schemeClr val="tx1"/>
                </a:solidFill>
                <a:latin typeface="+mn-ea"/>
                <a:ea typeface="+mn-ea"/>
              </a:rPr>
              <a:t>万博のレガシーとするため、引続き</a:t>
            </a:r>
            <a:endParaRPr lang="en-US" altLang="ja-JP" sz="1400" b="1" dirty="0">
              <a:solidFill>
                <a:schemeClr val="tx1"/>
              </a:solidFill>
              <a:latin typeface="+mn-ea"/>
              <a:ea typeface="+mn-ea"/>
            </a:endParaRPr>
          </a:p>
          <a:p>
            <a:pPr algn="just">
              <a:lnSpc>
                <a:spcPts val="1600"/>
              </a:lnSpc>
            </a:pPr>
            <a:r>
              <a:rPr lang="ja-JP" altLang="en-US" sz="1400" b="1" dirty="0">
                <a:solidFill>
                  <a:schemeClr val="tx1"/>
                </a:solidFill>
                <a:latin typeface="+mn-ea"/>
                <a:ea typeface="+mn-ea"/>
              </a:rPr>
              <a:t>　 府域での給水スポットの設置拡大並びにマイボトルの利用</a:t>
            </a:r>
            <a:endParaRPr lang="en-US" altLang="ja-JP" sz="1400" b="1" dirty="0">
              <a:solidFill>
                <a:schemeClr val="tx1"/>
              </a:solidFill>
              <a:latin typeface="+mn-ea"/>
              <a:ea typeface="+mn-ea"/>
            </a:endParaRPr>
          </a:p>
          <a:p>
            <a:pPr algn="just">
              <a:lnSpc>
                <a:spcPts val="1600"/>
              </a:lnSpc>
            </a:pPr>
            <a:r>
              <a:rPr lang="ja-JP" altLang="en-US" sz="1400" b="1" dirty="0">
                <a:solidFill>
                  <a:schemeClr val="tx1"/>
                </a:solidFill>
                <a:latin typeface="+mn-ea"/>
                <a:ea typeface="+mn-ea"/>
              </a:rPr>
              <a:t>　 促進に向けた啓発を実施</a:t>
            </a:r>
            <a:endParaRPr lang="en-US" altLang="ja-JP" sz="1400" b="1" dirty="0">
              <a:solidFill>
                <a:schemeClr val="tx1"/>
              </a:solidFill>
              <a:latin typeface="+mn-ea"/>
              <a:ea typeface="+mn-ea"/>
            </a:endParaRPr>
          </a:p>
          <a:p>
            <a:pPr algn="just">
              <a:lnSpc>
                <a:spcPts val="1600"/>
              </a:lnSpc>
            </a:pPr>
            <a:endParaRPr lang="en-US" altLang="ja-JP" sz="1400" dirty="0">
              <a:solidFill>
                <a:schemeClr val="tx1"/>
              </a:solidFill>
              <a:latin typeface="+mn-ea"/>
              <a:ea typeface="+mn-ea"/>
            </a:endParaRPr>
          </a:p>
        </p:txBody>
      </p:sp>
      <p:pic>
        <p:nvPicPr>
          <p:cNvPr id="76" name="図 75">
            <a:extLst>
              <a:ext uri="{FF2B5EF4-FFF2-40B4-BE49-F238E27FC236}">
                <a16:creationId xmlns:a16="http://schemas.microsoft.com/office/drawing/2014/main" id="{8F434E7B-CDDB-521C-F0D7-999F591ADF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89063" y="5180041"/>
            <a:ext cx="893261" cy="1191015"/>
          </a:xfrm>
          <a:prstGeom prst="rect">
            <a:avLst/>
          </a:prstGeom>
        </p:spPr>
      </p:pic>
      <p:sp>
        <p:nvSpPr>
          <p:cNvPr id="77" name="正方形/長方形 76">
            <a:extLst>
              <a:ext uri="{FF2B5EF4-FFF2-40B4-BE49-F238E27FC236}">
                <a16:creationId xmlns:a16="http://schemas.microsoft.com/office/drawing/2014/main" id="{F394AF7B-B8B4-128E-D603-78BFAD8F4EE9}"/>
              </a:ext>
            </a:extLst>
          </p:cNvPr>
          <p:cNvSpPr/>
          <p:nvPr/>
        </p:nvSpPr>
        <p:spPr>
          <a:xfrm>
            <a:off x="5608766" y="6377593"/>
            <a:ext cx="1529760" cy="230832"/>
          </a:xfrm>
          <a:prstGeom prst="rect">
            <a:avLst/>
          </a:prstGeom>
        </p:spPr>
        <p:txBody>
          <a:bodyPr wrap="square" lIns="0" tIns="0" rIns="0" bIns="0">
            <a:spAutoFit/>
          </a:bodyPr>
          <a:lstStyle/>
          <a:p>
            <a:pPr algn="ctr"/>
            <a:r>
              <a:rPr lang="ja-JP" altLang="en-US" sz="800" dirty="0">
                <a:solidFill>
                  <a:schemeClr val="tx1"/>
                </a:solidFill>
                <a:latin typeface="BIZ UDPゴシック" panose="020B0400000000000000" pitchFamily="50" charset="-128"/>
                <a:ea typeface="BIZ UDPゴシック" panose="020B0400000000000000" pitchFamily="50" charset="-128"/>
              </a:rPr>
              <a:t>万博会場での給水機設置</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700" dirty="0">
                <a:solidFill>
                  <a:schemeClr val="tx1"/>
                </a:solidFill>
                <a:latin typeface="BIZ UDPゴシック" panose="020B0400000000000000" pitchFamily="50" charset="-128"/>
                <a:ea typeface="BIZ UDPゴシック" panose="020B0400000000000000" pitchFamily="50" charset="-128"/>
              </a:rPr>
              <a:t>（おおさかマイボトルパートナーズ）</a:t>
            </a:r>
          </a:p>
        </p:txBody>
      </p:sp>
      <p:sp>
        <p:nvSpPr>
          <p:cNvPr id="47" name="テキスト ボックス 46">
            <a:extLst>
              <a:ext uri="{FF2B5EF4-FFF2-40B4-BE49-F238E27FC236}">
                <a16:creationId xmlns:a16="http://schemas.microsoft.com/office/drawing/2014/main" id="{C8CA725C-0FB6-F191-9DF8-F573CD2EF7B3}"/>
              </a:ext>
            </a:extLst>
          </p:cNvPr>
          <p:cNvSpPr txBox="1"/>
          <p:nvPr/>
        </p:nvSpPr>
        <p:spPr>
          <a:xfrm>
            <a:off x="90585" y="820916"/>
            <a:ext cx="7181467"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ts val="1600"/>
              </a:lnSpc>
            </a:pPr>
            <a:r>
              <a:rPr kumimoji="1" lang="ja-JP" altLang="en-US" sz="1400" b="1" dirty="0">
                <a:solidFill>
                  <a:schemeClr val="tx1"/>
                </a:solidFill>
                <a:latin typeface="+mn-ea"/>
                <a:ea typeface="+mn-ea"/>
              </a:rPr>
              <a:t>▶</a:t>
            </a:r>
            <a:r>
              <a:rPr kumimoji="1" lang="en-US" altLang="ja-JP" sz="1400" b="1" dirty="0">
                <a:solidFill>
                  <a:schemeClr val="tx1"/>
                </a:solidFill>
                <a:latin typeface="+mn-ea"/>
                <a:ea typeface="+mn-ea"/>
              </a:rPr>
              <a:t>OSAKA</a:t>
            </a:r>
            <a:r>
              <a:rPr kumimoji="1" lang="ja-JP" altLang="en-US" sz="1400" b="1" dirty="0">
                <a:solidFill>
                  <a:schemeClr val="tx1"/>
                </a:solidFill>
                <a:latin typeface="+mn-ea"/>
                <a:ea typeface="+mn-ea"/>
              </a:rPr>
              <a:t>ごみゼロプロジェクト</a:t>
            </a:r>
          </a:p>
          <a:p>
            <a:pPr algn="just">
              <a:lnSpc>
                <a:spcPts val="1600"/>
              </a:lnSpc>
            </a:pPr>
            <a:r>
              <a:rPr kumimoji="1" lang="ja-JP" altLang="en-US" sz="1400" dirty="0">
                <a:solidFill>
                  <a:schemeClr val="tx1"/>
                </a:solidFill>
                <a:latin typeface="+mn-ea"/>
                <a:ea typeface="+mn-ea"/>
              </a:rPr>
              <a:t>   街・川・海にごみのないきれいな大阪の実現をめざし、オール大阪でのごみ削減や機運醸成を図る</a:t>
            </a:r>
            <a:endParaRPr kumimoji="1" lang="en-US" altLang="ja-JP" sz="1400" dirty="0">
              <a:solidFill>
                <a:schemeClr val="tx1"/>
              </a:solidFill>
              <a:latin typeface="+mn-ea"/>
              <a:ea typeface="+mn-ea"/>
            </a:endParaRPr>
          </a:p>
          <a:p>
            <a:pPr algn="just">
              <a:lnSpc>
                <a:spcPts val="1600"/>
              </a:lnSpc>
            </a:pPr>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ことを目的に</a:t>
            </a:r>
            <a:r>
              <a:rPr kumimoji="1" lang="en-US" altLang="ja-JP" sz="1400" dirty="0">
                <a:solidFill>
                  <a:schemeClr val="tx1"/>
                </a:solidFill>
                <a:latin typeface="+mn-ea"/>
                <a:ea typeface="+mn-ea"/>
              </a:rPr>
              <a:t>2024</a:t>
            </a:r>
            <a:r>
              <a:rPr kumimoji="1" lang="ja-JP" altLang="en-US" sz="1400" dirty="0">
                <a:solidFill>
                  <a:schemeClr val="tx1"/>
                </a:solidFill>
                <a:latin typeface="+mn-ea"/>
                <a:ea typeface="+mn-ea"/>
              </a:rPr>
              <a:t>年度から</a:t>
            </a:r>
            <a:r>
              <a:rPr kumimoji="1" lang="en-US" altLang="ja-JP" sz="1400" dirty="0">
                <a:solidFill>
                  <a:schemeClr val="tx1"/>
                </a:solidFill>
                <a:latin typeface="+mn-ea"/>
                <a:ea typeface="+mn-ea"/>
              </a:rPr>
              <a:t>OSAKA</a:t>
            </a:r>
            <a:r>
              <a:rPr kumimoji="1" lang="ja-JP" altLang="en-US" sz="1400" dirty="0">
                <a:solidFill>
                  <a:schemeClr val="tx1"/>
                </a:solidFill>
                <a:latin typeface="+mn-ea"/>
                <a:ea typeface="+mn-ea"/>
              </a:rPr>
              <a:t>ごみゼロプロジェクトを実施</a:t>
            </a:r>
            <a:endParaRPr kumimoji="1" lang="en-US" altLang="ja-JP" sz="1400" dirty="0">
              <a:solidFill>
                <a:schemeClr val="tx1"/>
              </a:solidFill>
              <a:latin typeface="+mn-ea"/>
              <a:ea typeface="+mn-ea"/>
            </a:endParaRPr>
          </a:p>
          <a:p>
            <a:pPr algn="just">
              <a:lnSpc>
                <a:spcPts val="1600"/>
              </a:lnSpc>
            </a:pPr>
            <a:r>
              <a:rPr kumimoji="1" lang="ja-JP" altLang="en-US" sz="1400" dirty="0">
                <a:solidFill>
                  <a:schemeClr val="tx1"/>
                </a:solidFill>
                <a:latin typeface="+mn-ea"/>
                <a:ea typeface="+mn-ea"/>
              </a:rPr>
              <a:t>  ・おおさかマイボトルパートナーズメンバーによりマイボトルスポット</a:t>
            </a:r>
            <a:r>
              <a:rPr kumimoji="1" lang="en-US" altLang="ja-JP" sz="1400" dirty="0">
                <a:solidFill>
                  <a:schemeClr val="tx1"/>
                </a:solidFill>
                <a:latin typeface="+mn-ea"/>
                <a:ea typeface="+mn-ea"/>
              </a:rPr>
              <a:t>5,536</a:t>
            </a:r>
            <a:r>
              <a:rPr kumimoji="1" lang="ja-JP" altLang="en-US" sz="1400" dirty="0">
                <a:solidFill>
                  <a:schemeClr val="tx1"/>
                </a:solidFill>
                <a:latin typeface="+mn-ea"/>
                <a:ea typeface="+mn-ea"/>
              </a:rPr>
              <a:t>か所</a:t>
            </a:r>
            <a:r>
              <a:rPr kumimoji="1" lang="en-US" altLang="ja-JP" sz="1400" dirty="0">
                <a:solidFill>
                  <a:schemeClr val="tx1"/>
                </a:solidFill>
                <a:latin typeface="+mn-ea"/>
                <a:ea typeface="+mn-ea"/>
              </a:rPr>
              <a:t>(2026.1</a:t>
            </a:r>
            <a:r>
              <a:rPr kumimoji="1" lang="ja-JP" altLang="en-US" sz="1400" dirty="0">
                <a:solidFill>
                  <a:schemeClr val="tx1"/>
                </a:solidFill>
                <a:latin typeface="+mn-ea"/>
                <a:ea typeface="+mn-ea"/>
              </a:rPr>
              <a:t>月末時点</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　</a:t>
            </a:r>
            <a:endParaRPr kumimoji="1" lang="en-US" altLang="ja-JP" sz="1400" dirty="0">
              <a:solidFill>
                <a:schemeClr val="tx1"/>
              </a:solidFill>
              <a:latin typeface="+mn-ea"/>
              <a:ea typeface="+mn-ea"/>
            </a:endParaRPr>
          </a:p>
          <a:p>
            <a:pPr algn="just">
              <a:lnSpc>
                <a:spcPts val="1600"/>
              </a:lnSpc>
            </a:pPr>
            <a:r>
              <a:rPr kumimoji="1" lang="ja-JP" altLang="en-US" sz="1400" dirty="0">
                <a:solidFill>
                  <a:schemeClr val="tx1"/>
                </a:solidFill>
                <a:latin typeface="+mn-ea"/>
                <a:ea typeface="+mn-ea"/>
              </a:rPr>
              <a:t>　及び万博会場内への</a:t>
            </a:r>
            <a:r>
              <a:rPr kumimoji="1" lang="en-US" altLang="ja-JP" sz="1400" dirty="0">
                <a:solidFill>
                  <a:schemeClr val="tx1"/>
                </a:solidFill>
                <a:latin typeface="+mn-ea"/>
                <a:ea typeface="+mn-ea"/>
              </a:rPr>
              <a:t>59</a:t>
            </a:r>
            <a:r>
              <a:rPr kumimoji="1" lang="ja-JP" altLang="en-US" sz="1400" dirty="0">
                <a:solidFill>
                  <a:schemeClr val="tx1"/>
                </a:solidFill>
                <a:latin typeface="+mn-ea"/>
                <a:ea typeface="+mn-ea"/>
              </a:rPr>
              <a:t>台の給水機の設置により、マイボトルの利用を促進</a:t>
            </a:r>
            <a:endParaRPr kumimoji="1" lang="en-US" altLang="ja-JP" sz="1400" dirty="0">
              <a:solidFill>
                <a:schemeClr val="tx1"/>
              </a:solidFill>
              <a:latin typeface="+mn-ea"/>
              <a:ea typeface="+mn-ea"/>
            </a:endParaRPr>
          </a:p>
          <a:p>
            <a:pPr algn="just">
              <a:lnSpc>
                <a:spcPts val="1600"/>
              </a:lnSpc>
            </a:pPr>
            <a:r>
              <a:rPr kumimoji="1" lang="ja-JP" altLang="en-US" sz="1400" dirty="0">
                <a:solidFill>
                  <a:schemeClr val="tx1"/>
                </a:solidFill>
                <a:latin typeface="+mn-ea"/>
                <a:ea typeface="+mn-ea"/>
              </a:rPr>
              <a:t>  ・府が旗振り役となり府域での清掃活動（愛称</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ごみゼロアクション）を活性化</a:t>
            </a:r>
            <a:endParaRPr kumimoji="1" lang="en-US" altLang="ja-JP" sz="1400" dirty="0">
              <a:solidFill>
                <a:schemeClr val="tx1"/>
              </a:solidFill>
              <a:latin typeface="+mn-ea"/>
              <a:ea typeface="+mn-ea"/>
            </a:endParaRPr>
          </a:p>
          <a:p>
            <a:pPr algn="just">
              <a:lnSpc>
                <a:spcPts val="1600"/>
              </a:lnSpc>
            </a:pPr>
            <a:r>
              <a:rPr kumimoji="1" lang="ja-JP" altLang="en-US" sz="1400" dirty="0">
                <a:solidFill>
                  <a:schemeClr val="tx1"/>
                </a:solidFill>
                <a:latin typeface="+mn-ea"/>
                <a:ea typeface="+mn-ea"/>
              </a:rPr>
              <a:t>　</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ごみゼロアクション参加登録数：</a:t>
            </a:r>
            <a:r>
              <a:rPr kumimoji="1" lang="en-US" altLang="ja-JP" sz="1400" dirty="0">
                <a:solidFill>
                  <a:schemeClr val="tx1"/>
                </a:solidFill>
                <a:latin typeface="+mn-ea"/>
                <a:ea typeface="+mn-ea"/>
              </a:rPr>
              <a:t>175</a:t>
            </a:r>
            <a:r>
              <a:rPr kumimoji="1" lang="ja-JP" altLang="en-US" sz="1400" dirty="0">
                <a:solidFill>
                  <a:schemeClr val="tx1"/>
                </a:solidFill>
                <a:latin typeface="+mn-ea"/>
                <a:ea typeface="+mn-ea"/>
              </a:rPr>
              <a:t>件、約</a:t>
            </a:r>
            <a:r>
              <a:rPr kumimoji="1" lang="en-US" altLang="ja-JP" sz="1400" dirty="0">
                <a:solidFill>
                  <a:schemeClr val="tx1"/>
                </a:solidFill>
                <a:latin typeface="+mn-ea"/>
                <a:ea typeface="+mn-ea"/>
              </a:rPr>
              <a:t>21</a:t>
            </a:r>
            <a:r>
              <a:rPr kumimoji="1" lang="ja-JP" altLang="en-US" sz="1400" dirty="0">
                <a:solidFill>
                  <a:schemeClr val="tx1"/>
                </a:solidFill>
                <a:latin typeface="+mn-ea"/>
                <a:ea typeface="+mn-ea"/>
              </a:rPr>
              <a:t>万人（</a:t>
            </a:r>
            <a:r>
              <a:rPr kumimoji="1" lang="en-US" altLang="ja-JP" sz="1400" dirty="0">
                <a:solidFill>
                  <a:schemeClr val="tx1"/>
                </a:solidFill>
                <a:latin typeface="+mn-ea"/>
                <a:ea typeface="+mn-ea"/>
              </a:rPr>
              <a:t>2025.11</a:t>
            </a:r>
            <a:r>
              <a:rPr kumimoji="1" lang="ja-JP" altLang="en-US" sz="1400" dirty="0">
                <a:solidFill>
                  <a:schemeClr val="tx1"/>
                </a:solidFill>
                <a:latin typeface="+mn-ea"/>
                <a:ea typeface="+mn-ea"/>
              </a:rPr>
              <a:t>月末時点）</a:t>
            </a:r>
            <a:endParaRPr kumimoji="1" lang="en-US" altLang="ja-JP" sz="1400" dirty="0">
              <a:solidFill>
                <a:schemeClr val="tx1"/>
              </a:solidFill>
              <a:latin typeface="+mn-ea"/>
              <a:ea typeface="+mn-ea"/>
            </a:endParaRPr>
          </a:p>
          <a:p>
            <a:pPr algn="just">
              <a:lnSpc>
                <a:spcPts val="1600"/>
              </a:lnSpc>
            </a:pPr>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・マイ容器やマイボトルで食料品や飲み物などの持ち帰りが可能な店舗等を検索できるウェブサイト（</a:t>
            </a:r>
            <a:r>
              <a:rPr kumimoji="1" lang="en-US" altLang="ja-JP" sz="1400" dirty="0">
                <a:solidFill>
                  <a:schemeClr val="tx1"/>
                </a:solidFill>
                <a:latin typeface="+mn-ea"/>
                <a:ea typeface="+mn-ea"/>
              </a:rPr>
              <a:t>Osaka</a:t>
            </a:r>
            <a:r>
              <a:rPr kumimoji="1" lang="ja-JP" altLang="en-US" sz="1400" dirty="0">
                <a:solidFill>
                  <a:schemeClr val="tx1"/>
                </a:solidFill>
                <a:latin typeface="+mn-ea"/>
                <a:ea typeface="+mn-ea"/>
              </a:rPr>
              <a:t>ほかさんマップ）によりマイボトル等の利用を促進</a:t>
            </a:r>
          </a:p>
        </p:txBody>
      </p:sp>
      <p:sp>
        <p:nvSpPr>
          <p:cNvPr id="49" name="テキスト ボックス 48">
            <a:extLst>
              <a:ext uri="{FF2B5EF4-FFF2-40B4-BE49-F238E27FC236}">
                <a16:creationId xmlns:a16="http://schemas.microsoft.com/office/drawing/2014/main" id="{967A3B67-8988-3151-1635-3DC5108FEBC7}"/>
              </a:ext>
            </a:extLst>
          </p:cNvPr>
          <p:cNvSpPr txBox="1"/>
          <p:nvPr/>
        </p:nvSpPr>
        <p:spPr>
          <a:xfrm>
            <a:off x="71311" y="2988509"/>
            <a:ext cx="5406785"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ts val="1600"/>
              </a:lnSpc>
            </a:pPr>
            <a:r>
              <a:rPr kumimoji="1" lang="ja-JP" altLang="en-US" sz="1400" b="1" dirty="0">
                <a:solidFill>
                  <a:schemeClr val="tx1"/>
                </a:solidFill>
                <a:latin typeface="+mn-ea"/>
                <a:ea typeface="+mn-ea"/>
              </a:rPr>
              <a:t>▶バイオプラスチック</a:t>
            </a:r>
          </a:p>
          <a:p>
            <a:pPr algn="just">
              <a:lnSpc>
                <a:spcPts val="1600"/>
              </a:lnSpc>
            </a:pPr>
            <a:r>
              <a:rPr kumimoji="1" lang="ja-JP" altLang="en-US" sz="1400" dirty="0">
                <a:solidFill>
                  <a:schemeClr val="tx1"/>
                </a:solidFill>
                <a:latin typeface="+mn-ea"/>
                <a:ea typeface="+mn-ea"/>
              </a:rPr>
              <a:t>  ・バイオプラスチック製品のビジネス化プロジェクトの組成・開発の支援や、</a:t>
            </a:r>
            <a:endParaRPr kumimoji="1" lang="en-US" altLang="ja-JP" sz="1400" dirty="0">
              <a:solidFill>
                <a:schemeClr val="tx1"/>
              </a:solidFill>
              <a:latin typeface="+mn-ea"/>
              <a:ea typeface="+mn-ea"/>
            </a:endParaRPr>
          </a:p>
          <a:p>
            <a:pPr algn="just">
              <a:lnSpc>
                <a:spcPts val="1600"/>
              </a:lnSpc>
            </a:pPr>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万博会場内で製品展示を実施</a:t>
            </a:r>
            <a:endParaRPr kumimoji="1" lang="en-US" altLang="ja-JP" sz="1400" dirty="0">
              <a:solidFill>
                <a:schemeClr val="tx1"/>
              </a:solidFill>
              <a:latin typeface="+mn-ea"/>
              <a:ea typeface="+mn-ea"/>
            </a:endParaRPr>
          </a:p>
        </p:txBody>
      </p:sp>
      <p:grpSp>
        <p:nvGrpSpPr>
          <p:cNvPr id="3" name="グループ化 2">
            <a:extLst>
              <a:ext uri="{FF2B5EF4-FFF2-40B4-BE49-F238E27FC236}">
                <a16:creationId xmlns:a16="http://schemas.microsoft.com/office/drawing/2014/main" id="{96CDD213-14C9-2471-3435-2F942FCB885E}"/>
              </a:ext>
            </a:extLst>
          </p:cNvPr>
          <p:cNvGrpSpPr/>
          <p:nvPr/>
        </p:nvGrpSpPr>
        <p:grpSpPr>
          <a:xfrm>
            <a:off x="140375" y="3867129"/>
            <a:ext cx="5213407" cy="2381233"/>
            <a:chOff x="194948" y="4898442"/>
            <a:chExt cx="5213407" cy="2381233"/>
          </a:xfrm>
        </p:grpSpPr>
        <p:sp>
          <p:nvSpPr>
            <p:cNvPr id="57" name="四角形: 角を丸くする 56">
              <a:extLst>
                <a:ext uri="{FF2B5EF4-FFF2-40B4-BE49-F238E27FC236}">
                  <a16:creationId xmlns:a16="http://schemas.microsoft.com/office/drawing/2014/main" id="{8B208CE4-A489-5FE6-7229-3D6B79DF1D03}"/>
                </a:ext>
              </a:extLst>
            </p:cNvPr>
            <p:cNvSpPr/>
            <p:nvPr/>
          </p:nvSpPr>
          <p:spPr>
            <a:xfrm>
              <a:off x="194948" y="4898442"/>
              <a:ext cx="5213407" cy="2381233"/>
            </a:xfrm>
            <a:prstGeom prst="roundRect">
              <a:avLst>
                <a:gd name="adj" fmla="val 1253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chemeClr val="tx1"/>
                </a:solidFill>
              </a:endParaRPr>
            </a:p>
          </p:txBody>
        </p:sp>
        <p:pic>
          <p:nvPicPr>
            <p:cNvPr id="64" name="図 63">
              <a:extLst>
                <a:ext uri="{FF2B5EF4-FFF2-40B4-BE49-F238E27FC236}">
                  <a16:creationId xmlns:a16="http://schemas.microsoft.com/office/drawing/2014/main" id="{46FCE0DF-F540-DC11-C63B-21B0DD8DC9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4616" y="5233714"/>
              <a:ext cx="1712270" cy="1142071"/>
            </a:xfrm>
            <a:prstGeom prst="rect">
              <a:avLst/>
            </a:prstGeom>
          </p:spPr>
        </p:pic>
        <p:sp>
          <p:nvSpPr>
            <p:cNvPr id="65" name="テキスト ボックス 64">
              <a:extLst>
                <a:ext uri="{FF2B5EF4-FFF2-40B4-BE49-F238E27FC236}">
                  <a16:creationId xmlns:a16="http://schemas.microsoft.com/office/drawing/2014/main" id="{91141769-3C14-91AD-7338-E2F8E407E600}"/>
                </a:ext>
              </a:extLst>
            </p:cNvPr>
            <p:cNvSpPr txBox="1"/>
            <p:nvPr/>
          </p:nvSpPr>
          <p:spPr>
            <a:xfrm>
              <a:off x="351183" y="6771705"/>
              <a:ext cx="2433089"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zh-CN" altLang="en-US" sz="1000" dirty="0">
                  <a:latin typeface="BIZ UDPゴシック" panose="020B0400000000000000" pitchFamily="50" charset="-128"/>
                  <a:ea typeface="BIZ UDPゴシック" panose="020B0400000000000000" pitchFamily="50" charset="-128"/>
                </a:rPr>
                <a:t>（提供</a:t>
              </a:r>
              <a:r>
                <a:rPr lang="ja-JP" altLang="en-US" sz="1000" dirty="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sym typeface="Wingdings" panose="05000000000000000000" pitchFamily="2" charset="2"/>
                </a:rPr>
                <a:t>一般社団法人西日本プラスチック</a:t>
              </a:r>
              <a:endParaRPr lang="en-US" altLang="ja-JP" sz="1000" dirty="0">
                <a:latin typeface="BIZ UDPゴシック" panose="020B0400000000000000" pitchFamily="50" charset="-128"/>
                <a:ea typeface="BIZ UDPゴシック" panose="020B0400000000000000" pitchFamily="50" charset="-128"/>
                <a:sym typeface="Wingdings" panose="05000000000000000000" pitchFamily="2" charset="2"/>
              </a:endParaRPr>
            </a:p>
            <a:p>
              <a:r>
                <a:rPr lang="ja-JP" altLang="en-US" sz="1000" dirty="0">
                  <a:latin typeface="BIZ UDPゴシック" panose="020B0400000000000000" pitchFamily="50" charset="-128"/>
                  <a:ea typeface="BIZ UDPゴシック" panose="020B0400000000000000" pitchFamily="50" charset="-128"/>
                  <a:sym typeface="Wingdings" panose="05000000000000000000" pitchFamily="2" charset="2"/>
                </a:rPr>
                <a:t>　　　　　製品工業協会</a:t>
              </a:r>
              <a:r>
                <a:rPr lang="zh-CN" altLang="en-US" sz="1000" dirty="0">
                  <a:latin typeface="BIZ UDPゴシック" panose="020B0400000000000000" pitchFamily="50" charset="-128"/>
                  <a:ea typeface="BIZ UDPゴシック" panose="020B0400000000000000" pitchFamily="50" charset="-128"/>
                </a:rPr>
                <a:t>）</a:t>
              </a:r>
            </a:p>
          </p:txBody>
        </p:sp>
        <p:sp>
          <p:nvSpPr>
            <p:cNvPr id="66" name="テキスト ボックス 65">
              <a:extLst>
                <a:ext uri="{FF2B5EF4-FFF2-40B4-BE49-F238E27FC236}">
                  <a16:creationId xmlns:a16="http://schemas.microsoft.com/office/drawing/2014/main" id="{09392159-8DAA-F476-A3FF-F3BD1353E6E3}"/>
                </a:ext>
              </a:extLst>
            </p:cNvPr>
            <p:cNvSpPr txBox="1"/>
            <p:nvPr/>
          </p:nvSpPr>
          <p:spPr>
            <a:xfrm>
              <a:off x="289635" y="6391363"/>
              <a:ext cx="2542232" cy="415498"/>
            </a:xfrm>
            <a:prstGeom prst="rect">
              <a:avLst/>
            </a:prstGeom>
            <a:noFill/>
          </p:spPr>
          <p:txBody>
            <a:bodyPr wrap="square">
              <a:spAutoFit/>
            </a:bodyPr>
            <a:lstStyle/>
            <a:p>
              <a:pPr algn="ctr"/>
              <a:r>
                <a:rPr lang="ja-JP" altLang="en-US" sz="1050" dirty="0">
                  <a:latin typeface="BIZ UDPゴシック" panose="020B0400000000000000" pitchFamily="50" charset="-128"/>
                  <a:ea typeface="BIZ UDPゴシック" panose="020B0400000000000000" pitchFamily="50" charset="-128"/>
                </a:rPr>
                <a:t>リボーンチャレンジ</a:t>
              </a:r>
              <a:endParaRPr lang="en-US" altLang="ja-JP" sz="1050" dirty="0">
                <a:latin typeface="BIZ UDPゴシック" panose="020B0400000000000000" pitchFamily="50" charset="-128"/>
                <a:ea typeface="BIZ UDPゴシック" panose="020B0400000000000000" pitchFamily="50" charset="-128"/>
              </a:endParaRPr>
            </a:p>
            <a:p>
              <a:pPr algn="ctr"/>
              <a:r>
                <a:rPr lang="ja-JP" altLang="en-US" sz="1050" dirty="0">
                  <a:latin typeface="BIZ UDPゴシック" panose="020B0400000000000000" pitchFamily="50" charset="-128"/>
                  <a:ea typeface="BIZ UDPゴシック" panose="020B0400000000000000" pitchFamily="50" charset="-128"/>
                </a:rPr>
                <a:t>「バイオプラスチックで</a:t>
              </a:r>
              <a:r>
                <a:rPr lang="en-US" altLang="ja-JP" sz="1050" dirty="0">
                  <a:latin typeface="BIZ UDPゴシック" panose="020B0400000000000000" pitchFamily="50" charset="-128"/>
                  <a:ea typeface="BIZ UDPゴシック" panose="020B0400000000000000" pitchFamily="50" charset="-128"/>
                </a:rPr>
                <a:t>REBORN</a:t>
              </a:r>
              <a:r>
                <a:rPr lang="ja-JP" altLang="en-US" sz="1050" dirty="0">
                  <a:latin typeface="BIZ UDPゴシック" panose="020B0400000000000000" pitchFamily="50" charset="-128"/>
                  <a:ea typeface="BIZ UDPゴシック" panose="020B0400000000000000" pitchFamily="50" charset="-128"/>
                </a:rPr>
                <a:t>」</a:t>
              </a:r>
            </a:p>
          </p:txBody>
        </p:sp>
        <p:sp>
          <p:nvSpPr>
            <p:cNvPr id="70" name="テキスト ボックス 69">
              <a:extLst>
                <a:ext uri="{FF2B5EF4-FFF2-40B4-BE49-F238E27FC236}">
                  <a16:creationId xmlns:a16="http://schemas.microsoft.com/office/drawing/2014/main" id="{389FF097-93FF-7E70-6BD9-2C71C10D5C68}"/>
                </a:ext>
              </a:extLst>
            </p:cNvPr>
            <p:cNvSpPr txBox="1"/>
            <p:nvPr/>
          </p:nvSpPr>
          <p:spPr>
            <a:xfrm>
              <a:off x="218494" y="4925335"/>
              <a:ext cx="2743924" cy="276999"/>
            </a:xfrm>
            <a:prstGeom prst="rect">
              <a:avLst/>
            </a:prstGeom>
            <a:noFill/>
          </p:spPr>
          <p:txBody>
            <a:bodyPr wrap="square">
              <a:spAutoFit/>
            </a:bodyPr>
            <a:lstStyle/>
            <a:p>
              <a:r>
                <a:rPr lang="en-US" altLang="ja-JP"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大阪ヘルスケアパビリオンにて展示</a:t>
              </a:r>
              <a:r>
                <a:rPr lang="en-US" altLang="ja-JP" sz="1200" b="1" dirty="0">
                  <a:latin typeface="BIZ UDPゴシック" panose="020B0400000000000000" pitchFamily="50" charset="-128"/>
                  <a:ea typeface="BIZ UDPゴシック" panose="020B0400000000000000" pitchFamily="50" charset="-128"/>
                </a:rPr>
                <a:t>】</a:t>
              </a:r>
            </a:p>
          </p:txBody>
        </p:sp>
        <p:sp>
          <p:nvSpPr>
            <p:cNvPr id="71" name="テキスト ボックス 70">
              <a:extLst>
                <a:ext uri="{FF2B5EF4-FFF2-40B4-BE49-F238E27FC236}">
                  <a16:creationId xmlns:a16="http://schemas.microsoft.com/office/drawing/2014/main" id="{C39A9951-A780-A125-D5C0-ADE2532C62FD}"/>
                </a:ext>
              </a:extLst>
            </p:cNvPr>
            <p:cNvSpPr txBox="1"/>
            <p:nvPr/>
          </p:nvSpPr>
          <p:spPr>
            <a:xfrm>
              <a:off x="3485447" y="4932202"/>
              <a:ext cx="1683868" cy="276999"/>
            </a:xfrm>
            <a:prstGeom prst="rect">
              <a:avLst/>
            </a:prstGeom>
            <a:noFill/>
          </p:spPr>
          <p:txBody>
            <a:bodyPr wrap="square">
              <a:spAutoFit/>
            </a:bodyPr>
            <a:lstStyle/>
            <a:p>
              <a:r>
                <a:rPr kumimoji="0" lang="en-US" altLang="ja-JP" sz="12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0" lang="ja-JP" altLang="en-US" sz="12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会場内にて使用</a:t>
              </a:r>
              <a:r>
                <a:rPr kumimoji="0" lang="en-US" altLang="ja-JP" sz="1200" b="1" i="0"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p>
          </p:txBody>
        </p:sp>
        <p:pic>
          <p:nvPicPr>
            <p:cNvPr id="72" name="図 71">
              <a:extLst>
                <a:ext uri="{FF2B5EF4-FFF2-40B4-BE49-F238E27FC236}">
                  <a16:creationId xmlns:a16="http://schemas.microsoft.com/office/drawing/2014/main" id="{695580B1-A19A-CFE3-0CF4-7E0DD0FDA13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10086" y="5233645"/>
              <a:ext cx="1683867" cy="1110558"/>
            </a:xfrm>
            <a:prstGeom prst="rect">
              <a:avLst/>
            </a:prstGeom>
          </p:spPr>
        </p:pic>
        <p:sp>
          <p:nvSpPr>
            <p:cNvPr id="73" name="テキスト ボックス 72">
              <a:extLst>
                <a:ext uri="{FF2B5EF4-FFF2-40B4-BE49-F238E27FC236}">
                  <a16:creationId xmlns:a16="http://schemas.microsoft.com/office/drawing/2014/main" id="{24F5C29B-FE32-FDC0-B8DD-A89121B4AAEB}"/>
                </a:ext>
              </a:extLst>
            </p:cNvPr>
            <p:cNvSpPr txBox="1"/>
            <p:nvPr/>
          </p:nvSpPr>
          <p:spPr>
            <a:xfrm>
              <a:off x="3429488" y="6400032"/>
              <a:ext cx="1524768" cy="415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ja-JP" altLang="en-US" sz="1050" dirty="0">
                  <a:latin typeface="BIZ UDPゴシック" panose="020B0400000000000000" pitchFamily="50" charset="-128"/>
                  <a:ea typeface="BIZ UDPゴシック" panose="020B0400000000000000" pitchFamily="50" charset="-128"/>
                </a:rPr>
                <a:t>バイオマス樹脂を</a:t>
              </a:r>
              <a:endParaRPr lang="en-US" altLang="ja-JP" sz="1050" dirty="0">
                <a:latin typeface="BIZ UDPゴシック" panose="020B0400000000000000" pitchFamily="50" charset="-128"/>
                <a:ea typeface="BIZ UDPゴシック" panose="020B0400000000000000" pitchFamily="50" charset="-128"/>
              </a:endParaRPr>
            </a:p>
            <a:p>
              <a:pPr algn="ctr"/>
              <a:r>
                <a:rPr lang="ja-JP" altLang="en-US" sz="1050" dirty="0">
                  <a:latin typeface="BIZ UDPゴシック" panose="020B0400000000000000" pitchFamily="50" charset="-128"/>
                  <a:ea typeface="BIZ UDPゴシック" panose="020B0400000000000000" pitchFamily="50" charset="-128"/>
                </a:rPr>
                <a:t>使用した床材タイル</a:t>
              </a:r>
            </a:p>
          </p:txBody>
        </p:sp>
      </p:grpSp>
      <p:sp>
        <p:nvSpPr>
          <p:cNvPr id="50" name="テキスト ボックス 49">
            <a:extLst>
              <a:ext uri="{FF2B5EF4-FFF2-40B4-BE49-F238E27FC236}">
                <a16:creationId xmlns:a16="http://schemas.microsoft.com/office/drawing/2014/main" id="{BF7E389A-0DBA-B27B-A743-2EFFBFF97433}"/>
              </a:ext>
            </a:extLst>
          </p:cNvPr>
          <p:cNvSpPr txBox="1"/>
          <p:nvPr/>
        </p:nvSpPr>
        <p:spPr>
          <a:xfrm>
            <a:off x="7612878" y="3918764"/>
            <a:ext cx="4529477"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ts val="1600"/>
              </a:lnSpc>
            </a:pPr>
            <a:r>
              <a:rPr kumimoji="1" lang="en-US" altLang="ja-JP" sz="1400" b="1" dirty="0">
                <a:solidFill>
                  <a:schemeClr val="tx1"/>
                </a:solidFill>
                <a:latin typeface="+mn-ea"/>
                <a:ea typeface="+mn-ea"/>
              </a:rPr>
              <a:t>【</a:t>
            </a:r>
            <a:r>
              <a:rPr kumimoji="1" lang="ja-JP" altLang="en-US" sz="1400" b="1" dirty="0">
                <a:solidFill>
                  <a:schemeClr val="tx1"/>
                </a:solidFill>
                <a:latin typeface="+mn-ea"/>
                <a:ea typeface="+mn-ea"/>
              </a:rPr>
              <a:t>バイオプラスチック</a:t>
            </a:r>
            <a:r>
              <a:rPr kumimoji="1" lang="en-US" altLang="ja-JP" sz="1400" b="1" dirty="0">
                <a:solidFill>
                  <a:schemeClr val="tx1"/>
                </a:solidFill>
                <a:latin typeface="+mn-ea"/>
                <a:ea typeface="+mn-ea"/>
              </a:rPr>
              <a:t>】</a:t>
            </a:r>
            <a:endParaRPr lang="en-US" altLang="ja-JP" sz="1400" dirty="0">
              <a:solidFill>
                <a:schemeClr val="tx1"/>
              </a:solidFill>
              <a:latin typeface="+mn-ea"/>
              <a:ea typeface="+mn-ea"/>
            </a:endParaRPr>
          </a:p>
          <a:p>
            <a:pPr algn="just">
              <a:lnSpc>
                <a:spcPts val="1600"/>
              </a:lnSpc>
            </a:pPr>
            <a:r>
              <a:rPr kumimoji="1" lang="ja-JP" altLang="en-US" sz="1400" dirty="0">
                <a:solidFill>
                  <a:schemeClr val="tx1"/>
                </a:solidFill>
                <a:latin typeface="Meiryo UI" panose="020B0604030504040204" pitchFamily="50" charset="-128"/>
                <a:ea typeface="Meiryo UI" panose="020B0604030504040204" pitchFamily="50" charset="-128"/>
              </a:rPr>
              <a:t>  ・バイオプラスチック製品の</a:t>
            </a:r>
            <a:r>
              <a:rPr lang="ja-JP" altLang="en-US" sz="1400" dirty="0">
                <a:solidFill>
                  <a:schemeClr val="tx1"/>
                </a:solidFill>
                <a:latin typeface="Meiryo UI" panose="020B0604030504040204" pitchFamily="50" charset="-128"/>
                <a:ea typeface="Meiryo UI" panose="020B0604030504040204" pitchFamily="50" charset="-128"/>
              </a:rPr>
              <a:t>ビジネス化を引き続き支援</a:t>
            </a:r>
            <a:endParaRPr lang="en-US" altLang="ja-JP" sz="1400" dirty="0">
              <a:solidFill>
                <a:schemeClr val="tx1"/>
              </a:solidFill>
              <a:latin typeface="Meiryo UI" panose="020B0604030504040204" pitchFamily="50" charset="-128"/>
              <a:ea typeface="Meiryo UI" panose="020B0604030504040204" pitchFamily="50" charset="-128"/>
            </a:endParaRPr>
          </a:p>
          <a:p>
            <a:pPr algn="just">
              <a:lnSpc>
                <a:spcPts val="1600"/>
              </a:lnSpc>
            </a:pPr>
            <a:endParaRPr lang="ja-JP" altLang="en-US" sz="1400" dirty="0"/>
          </a:p>
        </p:txBody>
      </p:sp>
      <p:sp>
        <p:nvSpPr>
          <p:cNvPr id="29" name="テキスト ボックス 28">
            <a:extLst>
              <a:ext uri="{FF2B5EF4-FFF2-40B4-BE49-F238E27FC236}">
                <a16:creationId xmlns:a16="http://schemas.microsoft.com/office/drawing/2014/main" id="{2298E0B3-2E38-4A11-809F-397ADFF461A5}"/>
              </a:ext>
            </a:extLst>
          </p:cNvPr>
          <p:cNvSpPr txBox="1"/>
          <p:nvPr/>
        </p:nvSpPr>
        <p:spPr>
          <a:xfrm>
            <a:off x="7662523" y="820916"/>
            <a:ext cx="4529477"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lnSpc>
                <a:spcPts val="1600"/>
              </a:lnSpc>
            </a:pPr>
            <a:r>
              <a:rPr kumimoji="1" lang="ja-JP" altLang="en-US" sz="1400" b="1" dirty="0">
                <a:solidFill>
                  <a:schemeClr val="tx1"/>
                </a:solidFill>
                <a:latin typeface="+mn-ea"/>
                <a:ea typeface="+mn-ea"/>
              </a:rPr>
              <a:t>▶万博会場での先進的取組の成果等を活用した、「大阪ブルー・オーシャン・ビジョン」の実現に向けた取組の推進</a:t>
            </a:r>
            <a:endParaRPr kumimoji="1" lang="en-US" altLang="ja-JP" sz="1400" b="1" dirty="0">
              <a:solidFill>
                <a:schemeClr val="tx1"/>
              </a:solidFill>
              <a:latin typeface="+mn-ea"/>
              <a:ea typeface="+mn-ea"/>
            </a:endParaRPr>
          </a:p>
        </p:txBody>
      </p:sp>
      <p:sp>
        <p:nvSpPr>
          <p:cNvPr id="5" name="テキスト ボックス 4">
            <a:extLst>
              <a:ext uri="{FF2B5EF4-FFF2-40B4-BE49-F238E27FC236}">
                <a16:creationId xmlns:a16="http://schemas.microsoft.com/office/drawing/2014/main" id="{820EB532-6AC3-6B31-7EE8-8772DC3ABAAC}"/>
              </a:ext>
            </a:extLst>
          </p:cNvPr>
          <p:cNvSpPr txBox="1"/>
          <p:nvPr/>
        </p:nvSpPr>
        <p:spPr>
          <a:xfrm>
            <a:off x="11687654" y="6360813"/>
            <a:ext cx="45470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en-US" altLang="ja-JP" sz="1400" b="1" i="0" u="none" strike="noStrike" cap="none" spc="0" normalizeH="0" baseline="0" dirty="0">
                <a:ln>
                  <a:noFill/>
                </a:ln>
                <a:solidFill>
                  <a:srgbClr val="000000"/>
                </a:solidFill>
                <a:effectLst/>
                <a:uFillTx/>
                <a:latin typeface="+mn-ea"/>
                <a:ea typeface="+mn-ea"/>
                <a:cs typeface="Calibri"/>
                <a:sym typeface="Calibri"/>
              </a:rPr>
              <a:t>22</a:t>
            </a:r>
            <a:endParaRPr kumimoji="0" lang="ja-JP" altLang="en-US" sz="14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388597297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EA5AACC-4992-4858-A879-2CD4165D5F45}"/>
              </a:ext>
            </a:extLst>
          </p:cNvPr>
          <p:cNvSpPr/>
          <p:nvPr/>
        </p:nvSpPr>
        <p:spPr>
          <a:xfrm>
            <a:off x="243952" y="1612520"/>
            <a:ext cx="7348670" cy="5121336"/>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86199"/>
            <a:endParaRPr lang="en-US" altLang="ja-JP" sz="1400" dirty="0">
              <a:latin typeface="+mn-ea"/>
              <a:ea typeface="+mn-ea"/>
            </a:endParaRPr>
          </a:p>
          <a:p>
            <a:pPr marL="86199"/>
            <a:endParaRPr lang="en-US" altLang="ja-JP" sz="1400" dirty="0">
              <a:latin typeface="+mn-ea"/>
              <a:ea typeface="+mn-ea"/>
            </a:endParaRPr>
          </a:p>
        </p:txBody>
      </p:sp>
      <p:sp>
        <p:nvSpPr>
          <p:cNvPr id="4" name="正方形/長方形 3">
            <a:extLst>
              <a:ext uri="{FF2B5EF4-FFF2-40B4-BE49-F238E27FC236}">
                <a16:creationId xmlns:a16="http://schemas.microsoft.com/office/drawing/2014/main" id="{85D97BE0-AD64-4ACD-93E7-AC07410E6C28}"/>
              </a:ext>
            </a:extLst>
          </p:cNvPr>
          <p:cNvSpPr/>
          <p:nvPr/>
        </p:nvSpPr>
        <p:spPr>
          <a:xfrm>
            <a:off x="10500670" y="694537"/>
            <a:ext cx="1453139" cy="36933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 name="正方形/長方形 4">
            <a:extLst>
              <a:ext uri="{FF2B5EF4-FFF2-40B4-BE49-F238E27FC236}">
                <a16:creationId xmlns:a16="http://schemas.microsoft.com/office/drawing/2014/main" id="{3842F5A0-FAE1-4C4C-8BB6-2511943C8EF6}"/>
              </a:ext>
            </a:extLst>
          </p:cNvPr>
          <p:cNvSpPr/>
          <p:nvPr/>
        </p:nvSpPr>
        <p:spPr>
          <a:xfrm>
            <a:off x="586945" y="804574"/>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五方向 5">
            <a:extLst>
              <a:ext uri="{FF2B5EF4-FFF2-40B4-BE49-F238E27FC236}">
                <a16:creationId xmlns:a16="http://schemas.microsoft.com/office/drawing/2014/main" id="{E50732A1-490C-4513-8F93-4F01C3623BBA}"/>
              </a:ext>
            </a:extLst>
          </p:cNvPr>
          <p:cNvSpPr/>
          <p:nvPr/>
        </p:nvSpPr>
        <p:spPr>
          <a:xfrm>
            <a:off x="243360" y="896408"/>
            <a:ext cx="7459538"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7" name="矢印: 五方向 6">
            <a:extLst>
              <a:ext uri="{FF2B5EF4-FFF2-40B4-BE49-F238E27FC236}">
                <a16:creationId xmlns:a16="http://schemas.microsoft.com/office/drawing/2014/main" id="{57545DC5-53C6-4BAA-A087-DB4886273D4B}"/>
              </a:ext>
            </a:extLst>
          </p:cNvPr>
          <p:cNvSpPr/>
          <p:nvPr/>
        </p:nvSpPr>
        <p:spPr>
          <a:xfrm>
            <a:off x="7719562" y="908272"/>
            <a:ext cx="4250911" cy="338552"/>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今後</a:t>
            </a:r>
            <a:r>
              <a:rPr kumimoji="0" lang="ja-JP" altLang="en-US" sz="1600" b="1" i="0" u="none" strike="noStrike" cap="none" spc="0" normalizeH="0" baseline="0">
                <a:ln>
                  <a:noFill/>
                </a:ln>
                <a:solidFill>
                  <a:schemeClr val="bg1"/>
                </a:solidFill>
                <a:effectLst/>
                <a:uFillTx/>
                <a:latin typeface="+mj-ea"/>
                <a:ea typeface="+mj-ea"/>
                <a:cs typeface="Calibri"/>
                <a:sym typeface="Calibri"/>
              </a:rPr>
              <a:t>の予定（検討中のものも含む）</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8" name="テキスト ボックス 7">
            <a:extLst>
              <a:ext uri="{FF2B5EF4-FFF2-40B4-BE49-F238E27FC236}">
                <a16:creationId xmlns:a16="http://schemas.microsoft.com/office/drawing/2014/main" id="{BA339EBE-ED7C-412A-B62E-7EE207E740ED}"/>
              </a:ext>
            </a:extLst>
          </p:cNvPr>
          <p:cNvSpPr txBox="1"/>
          <p:nvPr/>
        </p:nvSpPr>
        <p:spPr>
          <a:xfrm>
            <a:off x="137073" y="1263079"/>
            <a:ext cx="2873413" cy="3077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（１）スーパーシティ構想の実現</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9" name="正方形/長方形 8">
            <a:extLst>
              <a:ext uri="{FF2B5EF4-FFF2-40B4-BE49-F238E27FC236}">
                <a16:creationId xmlns:a16="http://schemas.microsoft.com/office/drawing/2014/main" id="{4A43C3FB-3CA1-4C8B-89B4-99DA6D0D42A4}"/>
              </a:ext>
            </a:extLst>
          </p:cNvPr>
          <p:cNvSpPr/>
          <p:nvPr/>
        </p:nvSpPr>
        <p:spPr>
          <a:xfrm>
            <a:off x="7719562" y="1621948"/>
            <a:ext cx="4275453" cy="5063663"/>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pPr marL="0" marR="0" indent="0" algn="l" defTabSz="914400" rtl="0" fontAlgn="auto" latinLnBrk="0" hangingPunct="0">
              <a:lnSpc>
                <a:spcPct val="100000"/>
              </a:lnSpc>
              <a:spcBef>
                <a:spcPts val="0"/>
              </a:spcBef>
              <a:spcAft>
                <a:spcPts val="0"/>
              </a:spcAft>
              <a:buClrTx/>
              <a:buSzTx/>
              <a:buFontTx/>
              <a:buNone/>
              <a:tabLst/>
            </a:pPr>
            <a:endParaRPr lang="ja-JP" altLang="en-US" sz="1200" dirty="0">
              <a:latin typeface="+mn-ea"/>
              <a:ea typeface="+mn-ea"/>
            </a:endParaRPr>
          </a:p>
        </p:txBody>
      </p:sp>
      <p:sp>
        <p:nvSpPr>
          <p:cNvPr id="10" name="正方形/長方形 9">
            <a:extLst>
              <a:ext uri="{FF2B5EF4-FFF2-40B4-BE49-F238E27FC236}">
                <a16:creationId xmlns:a16="http://schemas.microsoft.com/office/drawing/2014/main" id="{C5238CEC-02B8-4830-BC1C-2E83584BA564}"/>
              </a:ext>
            </a:extLst>
          </p:cNvPr>
          <p:cNvSpPr/>
          <p:nvPr/>
        </p:nvSpPr>
        <p:spPr>
          <a:xfrm>
            <a:off x="10801353" y="213191"/>
            <a:ext cx="1427912" cy="36933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テキスト ボックス 10">
            <a:extLst>
              <a:ext uri="{FF2B5EF4-FFF2-40B4-BE49-F238E27FC236}">
                <a16:creationId xmlns:a16="http://schemas.microsoft.com/office/drawing/2014/main" id="{A9346B9F-9C7F-46D5-B535-B5EC54AADDE1}"/>
              </a:ext>
            </a:extLst>
          </p:cNvPr>
          <p:cNvSpPr txBox="1"/>
          <p:nvPr/>
        </p:nvSpPr>
        <p:spPr>
          <a:xfrm>
            <a:off x="81441" y="65985"/>
            <a:ext cx="12028602" cy="707886"/>
          </a:xfrm>
          <a:prstGeom prst="rect">
            <a:avLst/>
          </a:prstGeom>
          <a:solidFill>
            <a:srgbClr val="002060"/>
          </a:solidFill>
        </p:spPr>
        <p:txBody>
          <a:bodyPr wrap="square" rtlCol="0">
            <a:spAutoFit/>
          </a:bodyPr>
          <a:lstStyle/>
          <a:p>
            <a:r>
              <a:rPr kumimoji="1" lang="ja-JP" altLang="en-US" sz="2400" b="1" dirty="0">
                <a:solidFill>
                  <a:srgbClr val="FFFF00"/>
                </a:solidFill>
                <a:latin typeface="Meiryo UI" panose="020B0604030504040204" pitchFamily="50" charset="-128"/>
                <a:ea typeface="Meiryo UI" panose="020B0604030504040204" pitchFamily="50" charset="-128"/>
              </a:rPr>
              <a:t> </a:t>
            </a:r>
            <a:r>
              <a:rPr kumimoji="1" lang="ja-JP" altLang="en-US" sz="2800" b="1" dirty="0">
                <a:solidFill>
                  <a:schemeClr val="bg1"/>
                </a:solidFill>
                <a:latin typeface="Meiryo UI" panose="020B0604030504040204" pitchFamily="50" charset="-128"/>
                <a:ea typeface="Meiryo UI" panose="020B0604030504040204" pitchFamily="50" charset="-128"/>
              </a:rPr>
              <a:t>スーパーシティ部会</a:t>
            </a:r>
            <a:endParaRPr kumimoji="1" lang="en-US" altLang="ja-JP" sz="2800" b="1" dirty="0">
              <a:solidFill>
                <a:schemeClr val="bg1"/>
              </a:solidFill>
              <a:latin typeface="Meiryo UI" panose="020B0604030504040204" pitchFamily="50" charset="-128"/>
              <a:ea typeface="Meiryo UI" panose="020B0604030504040204" pitchFamily="50" charset="-128"/>
            </a:endParaRPr>
          </a:p>
          <a:p>
            <a:endParaRPr kumimoji="1" lang="ja-JP" altLang="en-US" sz="1100" b="1" dirty="0">
              <a:solidFill>
                <a:srgbClr val="FFFF00"/>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AA05624F-9CED-45D7-9EC3-ADEA87B771E2}"/>
              </a:ext>
            </a:extLst>
          </p:cNvPr>
          <p:cNvSpPr txBox="1"/>
          <p:nvPr/>
        </p:nvSpPr>
        <p:spPr>
          <a:xfrm>
            <a:off x="3374686" y="124144"/>
            <a:ext cx="6671051" cy="523220"/>
          </a:xfrm>
          <a:prstGeom prst="rect">
            <a:avLst/>
          </a:prstGeom>
          <a:noFill/>
        </p:spPr>
        <p:txBody>
          <a:bodyPr wrap="square" rtlCol="0">
            <a:spAutoFit/>
          </a:bodyPr>
          <a:lstStyle/>
          <a:p>
            <a:r>
              <a:rPr kumimoji="1" lang="ja-JP" altLang="en-US" sz="1400" dirty="0">
                <a:solidFill>
                  <a:schemeClr val="bg1"/>
                </a:solidFill>
                <a:latin typeface="Meiryo UI" panose="020B0604030504040204" pitchFamily="50" charset="-128"/>
                <a:ea typeface="Meiryo UI" panose="020B0604030504040204" pitchFamily="50" charset="-128"/>
              </a:rPr>
              <a:t>　部会長：大阪府スマートシティ戦略部長　副部会長：大阪市デジタル統括室長</a:t>
            </a:r>
            <a:endParaRPr kumimoji="1" lang="en-US" altLang="ja-JP" sz="1400" dirty="0">
              <a:solidFill>
                <a:schemeClr val="bg1"/>
              </a:solidFill>
              <a:latin typeface="Meiryo UI" panose="020B0604030504040204" pitchFamily="50" charset="-128"/>
              <a:ea typeface="Meiryo UI" panose="020B0604030504040204" pitchFamily="50" charset="-128"/>
            </a:endParaRPr>
          </a:p>
          <a:p>
            <a:r>
              <a:rPr kumimoji="1" lang="ja-JP" altLang="en-US" sz="1400" dirty="0">
                <a:solidFill>
                  <a:schemeClr val="bg1"/>
                </a:solidFill>
                <a:latin typeface="Meiryo UI" panose="020B0604030504040204" pitchFamily="50" charset="-128"/>
                <a:ea typeface="Meiryo UI" panose="020B0604030504040204" pitchFamily="50" charset="-128"/>
              </a:rPr>
              <a:t>　府：スマートシティ戦略部 ／ 市：デジタル統括室、経済戦略局</a:t>
            </a:r>
            <a:endParaRPr kumimoji="1" lang="en-US" altLang="ja-JP" sz="1400" dirty="0">
              <a:solidFill>
                <a:schemeClr val="bg1"/>
              </a:solidFill>
              <a:latin typeface="Meiryo UI" panose="020B0604030504040204" pitchFamily="50" charset="-128"/>
              <a:ea typeface="Meiryo UI" panose="020B0604030504040204" pitchFamily="50" charset="-128"/>
            </a:endParaRPr>
          </a:p>
        </p:txBody>
      </p:sp>
      <p:sp>
        <p:nvSpPr>
          <p:cNvPr id="13" name="大かっこ 12">
            <a:extLst>
              <a:ext uri="{FF2B5EF4-FFF2-40B4-BE49-F238E27FC236}">
                <a16:creationId xmlns:a16="http://schemas.microsoft.com/office/drawing/2014/main" id="{6CA5A4AC-28A8-46C3-9606-2A1BF8EEB19C}"/>
              </a:ext>
            </a:extLst>
          </p:cNvPr>
          <p:cNvSpPr/>
          <p:nvPr/>
        </p:nvSpPr>
        <p:spPr>
          <a:xfrm>
            <a:off x="3465665" y="170111"/>
            <a:ext cx="7732218" cy="468241"/>
          </a:xfrm>
          <a:prstGeom prst="bracketPair">
            <a:avLst>
              <a:gd name="adj" fmla="val 13574"/>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endParaRPr>
          </a:p>
        </p:txBody>
      </p:sp>
      <p:sp>
        <p:nvSpPr>
          <p:cNvPr id="14" name="正方形/長方形 13">
            <a:extLst>
              <a:ext uri="{FF2B5EF4-FFF2-40B4-BE49-F238E27FC236}">
                <a16:creationId xmlns:a16="http://schemas.microsoft.com/office/drawing/2014/main" id="{96A016FE-5A61-47AC-B1C1-4F1571BDF55C}"/>
              </a:ext>
            </a:extLst>
          </p:cNvPr>
          <p:cNvSpPr/>
          <p:nvPr/>
        </p:nvSpPr>
        <p:spPr>
          <a:xfrm>
            <a:off x="261183" y="2260602"/>
            <a:ext cx="5999543" cy="1636626"/>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36000" bIns="36000" numCol="1" spcCol="38100" rtlCol="0" anchor="t">
            <a:no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400" b="1" i="0" u="none" strike="noStrike" cap="none" spc="0" normalizeH="0" baseline="0" dirty="0">
                <a:ln>
                  <a:noFill/>
                </a:ln>
                <a:solidFill>
                  <a:schemeClr val="tx1"/>
                </a:solidFill>
                <a:effectLst/>
                <a:uFillTx/>
                <a:latin typeface="+mn-ea"/>
                <a:ea typeface="+mn-ea"/>
                <a:cs typeface="Calibri"/>
                <a:sym typeface="Calibri"/>
              </a:rPr>
              <a:t>▶</a:t>
            </a:r>
            <a:r>
              <a:rPr lang="ja-JP" altLang="en-US" sz="1400" b="1" dirty="0">
                <a:solidFill>
                  <a:schemeClr val="tx1"/>
                </a:solidFill>
                <a:latin typeface="+mn-ea"/>
                <a:ea typeface="+mn-ea"/>
              </a:rPr>
              <a:t>会期前の主な取組（夢洲コンストラクション）</a:t>
            </a:r>
            <a:endParaRPr lang="en-US" altLang="ja-JP" sz="1400" b="1"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 </a:t>
            </a:r>
            <a:r>
              <a:rPr lang="en-US" altLang="ja-JP" sz="1400" dirty="0">
                <a:solidFill>
                  <a:schemeClr val="tx1"/>
                </a:solidFill>
                <a:latin typeface="+mn-ea"/>
                <a:ea typeface="+mn-ea"/>
              </a:rPr>
              <a:t>AI</a:t>
            </a:r>
            <a:r>
              <a:rPr lang="ja-JP" altLang="en-US" sz="1400" dirty="0">
                <a:solidFill>
                  <a:schemeClr val="tx1"/>
                </a:solidFill>
                <a:latin typeface="+mn-ea"/>
                <a:ea typeface="+mn-ea"/>
              </a:rPr>
              <a:t>カメラを活用した車両認識により、</a:t>
            </a:r>
            <a:endParaRPr lang="en-US" altLang="ja-JP"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万博会場建設現場への円滑な入退場管理を実施</a:t>
            </a:r>
            <a:endParaRPr lang="en-US" altLang="ja-JP"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 </a:t>
            </a:r>
            <a:r>
              <a:rPr lang="en-US" altLang="ja-JP" sz="1400" dirty="0">
                <a:solidFill>
                  <a:schemeClr val="tx1"/>
                </a:solidFill>
                <a:latin typeface="+mn-ea"/>
                <a:ea typeface="+mn-ea"/>
              </a:rPr>
              <a:t>AI</a:t>
            </a:r>
            <a:r>
              <a:rPr lang="ja-JP" altLang="en-US" sz="1400" dirty="0">
                <a:solidFill>
                  <a:schemeClr val="tx1"/>
                </a:solidFill>
                <a:latin typeface="+mn-ea"/>
                <a:ea typeface="+mn-ea"/>
              </a:rPr>
              <a:t>による局所的な気象予測提供サービスにより、</a:t>
            </a:r>
            <a:endParaRPr lang="en-US" altLang="ja-JP"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天候に応じた作業予定の見直し、作業員の健康管理に活用　等</a:t>
            </a:r>
            <a:endParaRPr lang="en-US" altLang="ja-JP"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kumimoji="0" lang="ja-JP" altLang="en-US" sz="1400" b="0" i="0" u="none" strike="noStrike" cap="none" spc="0" normalizeH="0" baseline="0" dirty="0">
                <a:ln>
                  <a:noFill/>
                </a:ln>
                <a:solidFill>
                  <a:schemeClr val="tx1"/>
                </a:solidFill>
                <a:effectLst/>
                <a:uFillTx/>
                <a:latin typeface="+mn-ea"/>
                <a:ea typeface="+mn-ea"/>
                <a:cs typeface="Calibri"/>
                <a:sym typeface="Calibri"/>
              </a:rPr>
              <a:t>　</a:t>
            </a:r>
            <a:r>
              <a:rPr kumimoji="0" lang="ja-JP" altLang="en-US" sz="1400" b="1" i="0" u="none" strike="noStrike" cap="none" spc="0" normalizeH="0" baseline="0" dirty="0">
                <a:ln>
                  <a:noFill/>
                </a:ln>
                <a:solidFill>
                  <a:schemeClr val="tx1"/>
                </a:solidFill>
                <a:effectLst/>
                <a:uFillTx/>
                <a:latin typeface="+mn-ea"/>
                <a:ea typeface="+mn-ea"/>
                <a:cs typeface="Calibri"/>
                <a:sym typeface="Calibri"/>
              </a:rPr>
              <a:t>　≪規制改革≫　</a:t>
            </a:r>
            <a:r>
              <a:rPr kumimoji="0" lang="en-US" altLang="ja-JP" sz="1400" b="0" i="0" u="none" strike="noStrike" cap="none" spc="0" normalizeH="0" baseline="0" dirty="0">
                <a:ln>
                  <a:noFill/>
                </a:ln>
                <a:solidFill>
                  <a:schemeClr val="tx1"/>
                </a:solidFill>
                <a:effectLst/>
                <a:uFillTx/>
                <a:latin typeface="+mn-ea"/>
                <a:ea typeface="+mn-ea"/>
                <a:cs typeface="Calibri"/>
                <a:sym typeface="Calibri"/>
              </a:rPr>
              <a:t>AI</a:t>
            </a:r>
            <a:r>
              <a:rPr kumimoji="0" lang="ja-JP" altLang="en-US" sz="1400" b="0" i="0" u="none" strike="noStrike" cap="none" spc="0" normalizeH="0" baseline="0" dirty="0">
                <a:ln>
                  <a:noFill/>
                </a:ln>
                <a:solidFill>
                  <a:schemeClr val="tx1"/>
                </a:solidFill>
                <a:effectLst/>
                <a:uFillTx/>
                <a:latin typeface="+mn-ea"/>
                <a:ea typeface="+mn-ea"/>
                <a:cs typeface="Calibri"/>
                <a:sym typeface="Calibri"/>
              </a:rPr>
              <a:t>を活用した気象予報に係る気象予報士の設置基準の</a:t>
            </a:r>
            <a:endParaRPr kumimoji="0" lang="en-US" altLang="ja-JP" sz="1400" b="0" i="0" u="none" strike="noStrike"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ja-JP" altLang="en-US" sz="1400" b="0" i="0" u="none" strike="noStrike" cap="none" spc="0" normalizeH="0" baseline="0" dirty="0">
                <a:ln>
                  <a:noFill/>
                </a:ln>
                <a:solidFill>
                  <a:schemeClr val="tx1"/>
                </a:solidFill>
                <a:effectLst/>
                <a:uFillTx/>
                <a:latin typeface="+mn-ea"/>
                <a:ea typeface="+mn-ea"/>
                <a:cs typeface="Calibri"/>
                <a:sym typeface="Calibri"/>
              </a:rPr>
              <a:t>　　　　　　　　　　　 緩和を実現</a:t>
            </a:r>
          </a:p>
        </p:txBody>
      </p:sp>
      <p:sp>
        <p:nvSpPr>
          <p:cNvPr id="15" name="正方形/長方形 14">
            <a:extLst>
              <a:ext uri="{FF2B5EF4-FFF2-40B4-BE49-F238E27FC236}">
                <a16:creationId xmlns:a16="http://schemas.microsoft.com/office/drawing/2014/main" id="{0864C7D2-7C59-4482-98FB-007B41BDED53}"/>
              </a:ext>
            </a:extLst>
          </p:cNvPr>
          <p:cNvSpPr/>
          <p:nvPr/>
        </p:nvSpPr>
        <p:spPr>
          <a:xfrm>
            <a:off x="7732937" y="1674939"/>
            <a:ext cx="4275453" cy="2395310"/>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oAutofit/>
          </a:bodyPr>
          <a:lstStyle/>
          <a:p>
            <a:r>
              <a:rPr kumimoji="0" lang="ja-JP" altLang="en-US" sz="1400" b="0" i="0" u="none" strike="noStrike" cap="none" spc="0" normalizeH="0" baseline="0" dirty="0">
                <a:ln>
                  <a:noFill/>
                </a:ln>
                <a:solidFill>
                  <a:srgbClr val="000000"/>
                </a:solidFill>
                <a:effectLst/>
                <a:uFillTx/>
                <a:latin typeface="Meiryo UI" panose="020B0604030504040204" pitchFamily="50" charset="-128"/>
                <a:ea typeface="Meiryo UI" panose="020B0604030504040204" pitchFamily="50" charset="-128"/>
                <a:sym typeface="Calibri"/>
              </a:rPr>
              <a:t>　・夢洲、うめきた２期地区を含め、引き続き未来社会の</a:t>
            </a:r>
            <a:endParaRPr kumimoji="0" lang="en-US" altLang="ja-JP" sz="1400" b="0" i="0" u="none" strike="noStrike" cap="none" spc="0" normalizeH="0" baseline="0" dirty="0">
              <a:ln>
                <a:noFill/>
              </a:ln>
              <a:solidFill>
                <a:srgbClr val="000000"/>
              </a:solidFill>
              <a:effectLst/>
              <a:uFillTx/>
              <a:latin typeface="Meiryo UI" panose="020B0604030504040204" pitchFamily="50" charset="-128"/>
              <a:ea typeface="Meiryo UI" panose="020B0604030504040204" pitchFamily="50" charset="-128"/>
              <a:sym typeface="Calibri"/>
            </a:endParaRPr>
          </a:p>
          <a:p>
            <a:r>
              <a:rPr lang="en-US" altLang="ja-JP" sz="1400" dirty="0">
                <a:latin typeface="Meiryo UI" panose="020B0604030504040204" pitchFamily="50" charset="-128"/>
                <a:ea typeface="Meiryo UI" panose="020B0604030504040204" pitchFamily="50" charset="-128"/>
              </a:rPr>
              <a:t>   </a:t>
            </a:r>
            <a:r>
              <a:rPr kumimoji="0" lang="ja-JP" altLang="en-US" sz="1400" b="0" i="0" u="none" strike="noStrike" cap="none" spc="0" normalizeH="0" baseline="0" dirty="0">
                <a:ln>
                  <a:noFill/>
                </a:ln>
                <a:solidFill>
                  <a:srgbClr val="000000"/>
                </a:solidFill>
                <a:effectLst/>
                <a:uFillTx/>
                <a:latin typeface="Meiryo UI" panose="020B0604030504040204" pitchFamily="50" charset="-128"/>
                <a:ea typeface="Meiryo UI" panose="020B0604030504040204" pitchFamily="50" charset="-128"/>
                <a:sym typeface="Calibri"/>
              </a:rPr>
              <a:t>実験場としての万博レガシーの継承など、</a:t>
            </a:r>
            <a:r>
              <a:rPr kumimoji="0" lang="ja-JP" altLang="en-US" sz="1400" b="1" i="0" u="none" strike="noStrike" cap="none" spc="0" normalizeH="0" baseline="0" dirty="0">
                <a:ln>
                  <a:noFill/>
                </a:ln>
                <a:solidFill>
                  <a:srgbClr val="000000"/>
                </a:solidFill>
                <a:effectLst/>
                <a:uFillTx/>
                <a:latin typeface="Meiryo UI" panose="020B0604030504040204" pitchFamily="50" charset="-128"/>
                <a:ea typeface="Meiryo UI" panose="020B0604030504040204" pitchFamily="50" charset="-128"/>
                <a:sym typeface="Calibri"/>
              </a:rPr>
              <a:t>スーパーシティ</a:t>
            </a:r>
            <a:endParaRPr kumimoji="0" lang="en-US" altLang="ja-JP" sz="1400" b="1" i="0" u="none" strike="noStrike" cap="none" spc="0" normalizeH="0" baseline="0" dirty="0">
              <a:ln>
                <a:noFill/>
              </a:ln>
              <a:solidFill>
                <a:srgbClr val="000000"/>
              </a:solidFill>
              <a:effectLst/>
              <a:uFillTx/>
              <a:latin typeface="Meiryo UI" panose="020B0604030504040204" pitchFamily="50" charset="-128"/>
              <a:ea typeface="Meiryo UI" panose="020B0604030504040204" pitchFamily="50" charset="-128"/>
              <a:sym typeface="Calibri"/>
            </a:endParaRPr>
          </a:p>
          <a:p>
            <a:r>
              <a:rPr lang="ja-JP" altLang="en-US" sz="1400" b="1" dirty="0">
                <a:latin typeface="Meiryo UI" panose="020B0604030504040204" pitchFamily="50" charset="-128"/>
                <a:ea typeface="Meiryo UI" panose="020B0604030504040204" pitchFamily="50" charset="-128"/>
              </a:rPr>
              <a:t>　 </a:t>
            </a:r>
            <a:r>
              <a:rPr kumimoji="0" lang="ja-JP" altLang="en-US" sz="1400" b="1" i="0" u="none" strike="noStrike" cap="none" spc="0" normalizeH="0" baseline="0" dirty="0">
                <a:ln>
                  <a:noFill/>
                </a:ln>
                <a:solidFill>
                  <a:srgbClr val="000000"/>
                </a:solidFill>
                <a:effectLst/>
                <a:uFillTx/>
                <a:latin typeface="Meiryo UI" panose="020B0604030504040204" pitchFamily="50" charset="-128"/>
                <a:ea typeface="Meiryo UI" panose="020B0604030504040204" pitchFamily="50" charset="-128"/>
                <a:sym typeface="Calibri"/>
              </a:rPr>
              <a:t>制度を活用した取組を展開していく。</a:t>
            </a:r>
            <a:r>
              <a:rPr kumimoji="0" lang="ja-JP" altLang="en-US" sz="1400" b="0" i="0" u="none" strike="noStrike" cap="none" spc="0" normalizeH="0" baseline="0" dirty="0">
                <a:ln>
                  <a:noFill/>
                </a:ln>
                <a:solidFill>
                  <a:srgbClr val="000000"/>
                </a:solidFill>
                <a:effectLst/>
                <a:uFillTx/>
                <a:latin typeface="Meiryo UI" panose="020B0604030504040204" pitchFamily="50" charset="-128"/>
                <a:ea typeface="Meiryo UI" panose="020B0604030504040204" pitchFamily="50" charset="-128"/>
                <a:sym typeface="Calibri"/>
              </a:rPr>
              <a:t>これら以外の新た　</a:t>
            </a:r>
            <a:endParaRPr kumimoji="0" lang="en-US" altLang="ja-JP" sz="1400" b="0" i="0" u="none" strike="noStrike" cap="none" spc="0" normalizeH="0" baseline="0" dirty="0">
              <a:ln>
                <a:noFill/>
              </a:ln>
              <a:solidFill>
                <a:srgbClr val="000000"/>
              </a:solidFill>
              <a:effectLst/>
              <a:uFillTx/>
              <a:latin typeface="Meiryo UI" panose="020B0604030504040204" pitchFamily="50" charset="-128"/>
              <a:ea typeface="Meiryo UI" panose="020B0604030504040204" pitchFamily="50" charset="-128"/>
              <a:sym typeface="Calibri"/>
            </a:endParaRPr>
          </a:p>
          <a:p>
            <a:r>
              <a:rPr lang="ja-JP" altLang="en-US" sz="1400" dirty="0">
                <a:latin typeface="Meiryo UI" panose="020B0604030504040204" pitchFamily="50" charset="-128"/>
                <a:ea typeface="Meiryo UI" panose="020B0604030504040204" pitchFamily="50" charset="-128"/>
              </a:rPr>
              <a:t>　 </a:t>
            </a:r>
            <a:r>
              <a:rPr kumimoji="0" lang="ja-JP" altLang="en-US" sz="1400" b="0" i="0" u="none" strike="noStrike" cap="none" spc="0" normalizeH="0" baseline="0" dirty="0">
                <a:ln>
                  <a:noFill/>
                </a:ln>
                <a:solidFill>
                  <a:srgbClr val="000000"/>
                </a:solidFill>
                <a:effectLst/>
                <a:uFillTx/>
                <a:latin typeface="Meiryo UI" panose="020B0604030504040204" pitchFamily="50" charset="-128"/>
                <a:ea typeface="Meiryo UI" panose="020B0604030504040204" pitchFamily="50" charset="-128"/>
                <a:sym typeface="Calibri"/>
              </a:rPr>
              <a:t>なフィールドにおいても、官民一体となり先端的サービス　</a:t>
            </a:r>
            <a:endParaRPr kumimoji="0" lang="en-US" altLang="ja-JP" sz="1400" b="0" i="0" u="none" strike="noStrike" cap="none" spc="0" normalizeH="0" baseline="0" dirty="0">
              <a:ln>
                <a:noFill/>
              </a:ln>
              <a:solidFill>
                <a:srgbClr val="000000"/>
              </a:solidFill>
              <a:effectLst/>
              <a:uFillTx/>
              <a:latin typeface="Meiryo UI" panose="020B0604030504040204" pitchFamily="50" charset="-128"/>
              <a:ea typeface="Meiryo UI" panose="020B0604030504040204" pitchFamily="50" charset="-128"/>
              <a:sym typeface="Calibri"/>
            </a:endParaRPr>
          </a:p>
          <a:p>
            <a:r>
              <a:rPr lang="ja-JP" altLang="en-US" sz="1400" dirty="0">
                <a:latin typeface="Meiryo UI" panose="020B0604030504040204" pitchFamily="50" charset="-128"/>
                <a:ea typeface="Meiryo UI" panose="020B0604030504040204" pitchFamily="50" charset="-128"/>
              </a:rPr>
              <a:t>　 </a:t>
            </a:r>
            <a:r>
              <a:rPr kumimoji="0" lang="ja-JP" altLang="en-US" sz="1400" b="0" i="0" u="none" strike="noStrike" cap="none" spc="0" normalizeH="0" baseline="0" dirty="0">
                <a:ln>
                  <a:noFill/>
                </a:ln>
                <a:solidFill>
                  <a:srgbClr val="000000"/>
                </a:solidFill>
                <a:effectLst/>
                <a:uFillTx/>
                <a:latin typeface="Meiryo UI" panose="020B0604030504040204" pitchFamily="50" charset="-128"/>
                <a:ea typeface="Meiryo UI" panose="020B0604030504040204" pitchFamily="50" charset="-128"/>
                <a:sym typeface="Calibri"/>
              </a:rPr>
              <a:t>が継続的に創出される「</a:t>
            </a:r>
            <a:r>
              <a:rPr kumimoji="0" lang="ja-JP" altLang="en-US" sz="1400" b="0"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仕組み」を構築、社会実装に</a:t>
            </a:r>
            <a:endParaRPr kumimoji="0" lang="en-US" altLang="ja-JP" sz="1400" b="0"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endParaRPr>
          </a:p>
          <a:p>
            <a:r>
              <a:rPr lang="ja-JP" altLang="en-US" sz="1400" dirty="0">
                <a:solidFill>
                  <a:schemeClr val="tx1"/>
                </a:solidFill>
                <a:latin typeface="Meiryo UI" panose="020B0604030504040204" pitchFamily="50" charset="-128"/>
                <a:ea typeface="Meiryo UI" panose="020B0604030504040204" pitchFamily="50" charset="-128"/>
              </a:rPr>
              <a:t>　 </a:t>
            </a:r>
            <a:r>
              <a:rPr kumimoji="0" lang="ja-JP" altLang="en-US" sz="1400" b="0"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結びつける好循環を実現。</a:t>
            </a:r>
            <a:r>
              <a:rPr lang="ja-JP" altLang="en-US" sz="1400" b="1" dirty="0">
                <a:solidFill>
                  <a:schemeClr val="tx1"/>
                </a:solidFill>
                <a:latin typeface="Meiryo UI" panose="020B0604030504040204" pitchFamily="50" charset="-128"/>
                <a:ea typeface="Meiryo UI" panose="020B0604030504040204" pitchFamily="50" charset="-128"/>
              </a:rPr>
              <a:t>新たな「仕組み」においては、　　</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　 新たにスーパーシティの取組を行うフィールドや企業等を</a:t>
            </a:r>
            <a:endParaRPr lang="en-US" altLang="ja-JP" sz="1400" b="1" dirty="0">
              <a:solidFill>
                <a:schemeClr val="tx1"/>
              </a:solidFill>
              <a:latin typeface="Meiryo UI" panose="020B0604030504040204" pitchFamily="50" charset="-128"/>
              <a:ea typeface="Meiryo UI" panose="020B0604030504040204" pitchFamily="50" charset="-128"/>
            </a:endParaRPr>
          </a:p>
          <a:p>
            <a:r>
              <a:rPr lang="en-US" altLang="ja-JP" sz="1400" b="1" dirty="0">
                <a:solidFill>
                  <a:schemeClr val="tx1"/>
                </a:solidFill>
                <a:latin typeface="Meiryo UI" panose="020B0604030504040204" pitchFamily="50" charset="-128"/>
                <a:ea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rPr>
              <a:t>　募集・選定し、選定したフィールド等へのサポートの提供</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　 などについて、</a:t>
            </a:r>
            <a:r>
              <a:rPr lang="en-US" altLang="ja-JP" sz="1400" b="1" dirty="0">
                <a:solidFill>
                  <a:schemeClr val="tx1"/>
                </a:solidFill>
                <a:latin typeface="Meiryo UI" panose="020B0604030504040204" pitchFamily="50" charset="-128"/>
                <a:ea typeface="Meiryo UI" panose="020B0604030504040204" pitchFamily="50" charset="-128"/>
              </a:rPr>
              <a:t>2026</a:t>
            </a:r>
            <a:r>
              <a:rPr lang="ja-JP" altLang="en-US" sz="1400" b="1" dirty="0">
                <a:solidFill>
                  <a:schemeClr val="tx1"/>
                </a:solidFill>
                <a:latin typeface="Meiryo UI" panose="020B0604030504040204" pitchFamily="50" charset="-128"/>
                <a:ea typeface="Meiryo UI" panose="020B0604030504040204" pitchFamily="50" charset="-128"/>
              </a:rPr>
              <a:t>年夏頃の運用開始をめざし検討</a:t>
            </a:r>
            <a:endParaRPr lang="en-US" altLang="ja-JP" sz="1400" b="1" dirty="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　 中。</a:t>
            </a:r>
            <a:endParaRPr lang="en-US" altLang="ja-JP" sz="1400" b="1" dirty="0">
              <a:solidFill>
                <a:schemeClr val="tx1"/>
              </a:solidFill>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・先端的サービスの実装と規制改革の実現に向けて、</a:t>
            </a:r>
            <a:endParaRPr lang="en-US" altLang="ja-JP" sz="1400" dirty="0">
              <a:solidFill>
                <a:schemeClr val="tx1"/>
              </a:solidFill>
              <a:latin typeface="Meiryo UI" panose="020B0604030504040204" pitchFamily="50" charset="-128"/>
              <a:ea typeface="Meiryo UI" panose="020B0604030504040204" pitchFamily="50" charset="-128"/>
            </a:endParaRPr>
          </a:p>
          <a:p>
            <a:r>
              <a:rPr kumimoji="0" lang="ja-JP" altLang="en-US" sz="1400" b="0"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　  </a:t>
            </a:r>
            <a:r>
              <a:rPr kumimoji="0" lang="ja-JP" altLang="en-US" sz="1400" b="1"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次世代スマートヘルス</a:t>
            </a:r>
            <a:r>
              <a:rPr kumimoji="0" lang="en-US" altLang="ja-JP" sz="1400" b="1"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/WEB3</a:t>
            </a:r>
            <a:r>
              <a:rPr kumimoji="0" lang="ja-JP" altLang="en-US" sz="1400" b="1"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を活用し</a:t>
            </a:r>
            <a:r>
              <a:rPr lang="ja-JP" altLang="en-US" sz="1400" b="1" dirty="0">
                <a:solidFill>
                  <a:schemeClr val="tx1"/>
                </a:solidFill>
                <a:latin typeface="Meiryo UI" panose="020B0604030504040204" pitchFamily="50" charset="-128"/>
                <a:ea typeface="Meiryo UI" panose="020B0604030504040204" pitchFamily="50" charset="-128"/>
              </a:rPr>
              <a:t>た</a:t>
            </a:r>
            <a:r>
              <a:rPr kumimoji="0" lang="en-US" altLang="ja-JP" sz="1400" b="1"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PHR</a:t>
            </a:r>
            <a:r>
              <a:rPr kumimoji="0" lang="ja-JP" altLang="en-US" sz="1400" b="1"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のデー</a:t>
            </a:r>
            <a:endParaRPr kumimoji="0" lang="en-US" altLang="ja-JP" sz="1400" b="1"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endParaRPr>
          </a:p>
          <a:p>
            <a:r>
              <a:rPr lang="en-US" altLang="ja-JP" sz="1400" b="1" dirty="0">
                <a:solidFill>
                  <a:schemeClr val="tx1"/>
                </a:solidFill>
                <a:latin typeface="Meiryo UI" panose="020B0604030504040204" pitchFamily="50" charset="-128"/>
                <a:ea typeface="Meiryo UI" panose="020B0604030504040204" pitchFamily="50" charset="-128"/>
              </a:rPr>
              <a:t>    </a:t>
            </a:r>
            <a:r>
              <a:rPr kumimoji="0" lang="ja-JP" altLang="en-US" sz="1400" b="1" i="0" u="none" strike="noStrike" cap="none" spc="0" normalizeH="0" baseline="0" dirty="0">
                <a:ln>
                  <a:noFill/>
                </a:ln>
                <a:solidFill>
                  <a:schemeClr val="tx1"/>
                </a:solidFill>
                <a:effectLst/>
                <a:uFillTx/>
                <a:latin typeface="Meiryo UI" panose="020B0604030504040204" pitchFamily="50" charset="-128"/>
                <a:ea typeface="Meiryo UI" panose="020B0604030504040204" pitchFamily="50" charset="-128"/>
                <a:sym typeface="Calibri"/>
              </a:rPr>
              <a:t>タ連携や空飛ぶクルマ等に係る取組を展開</a:t>
            </a:r>
          </a:p>
          <a:p>
            <a:endParaRPr lang="en-US" altLang="ja-JP" sz="1400" dirty="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EF68A684-8F40-4164-98EE-16D9D080543F}"/>
              </a:ext>
            </a:extLst>
          </p:cNvPr>
          <p:cNvSpPr/>
          <p:nvPr/>
        </p:nvSpPr>
        <p:spPr>
          <a:xfrm>
            <a:off x="6080622" y="3158709"/>
            <a:ext cx="1512000" cy="488019"/>
          </a:xfrm>
          <a:prstGeom prst="rect">
            <a:avLst/>
          </a:prstGeom>
          <a:noFill/>
        </p:spPr>
        <p:txBody>
          <a:bodyPr wrap="square" rtlCol="0">
            <a:spAutoFit/>
          </a:bodyPr>
          <a:lstStyle/>
          <a:p>
            <a:pPr algn="ctr"/>
            <a:r>
              <a:rPr lang="en-US" altLang="ja-JP" sz="857" dirty="0">
                <a:latin typeface="BIZ UDPゴシック" panose="020B0400000000000000" pitchFamily="50" charset="-128"/>
                <a:ea typeface="BIZ UDPゴシック" panose="020B0400000000000000" pitchFamily="50" charset="-128"/>
              </a:rPr>
              <a:t>AI</a:t>
            </a:r>
            <a:r>
              <a:rPr lang="ja-JP" altLang="ja-JP" sz="857" dirty="0">
                <a:latin typeface="BIZ UDPゴシック" panose="020B0400000000000000" pitchFamily="50" charset="-128"/>
                <a:ea typeface="BIZ UDPゴシック" panose="020B0400000000000000" pitchFamily="50" charset="-128"/>
              </a:rPr>
              <a:t>カメラ</a:t>
            </a:r>
            <a:r>
              <a:rPr lang="ja-JP" altLang="en-US" sz="857" dirty="0">
                <a:latin typeface="BIZ UDPゴシック" panose="020B0400000000000000" pitchFamily="50" charset="-128"/>
                <a:ea typeface="BIZ UDPゴシック" panose="020B0400000000000000" pitchFamily="50" charset="-128"/>
              </a:rPr>
              <a:t>を活用した</a:t>
            </a:r>
            <a:br>
              <a:rPr lang="en-US" altLang="ja-JP" sz="857" dirty="0">
                <a:latin typeface="BIZ UDPゴシック" panose="020B0400000000000000" pitchFamily="50" charset="-128"/>
                <a:ea typeface="BIZ UDPゴシック" panose="020B0400000000000000" pitchFamily="50" charset="-128"/>
              </a:rPr>
            </a:br>
            <a:r>
              <a:rPr lang="ja-JP" altLang="ja-JP" sz="857" dirty="0">
                <a:latin typeface="BIZ UDPゴシック" panose="020B0400000000000000" pitchFamily="50" charset="-128"/>
                <a:ea typeface="BIZ UDPゴシック" panose="020B0400000000000000" pitchFamily="50" charset="-128"/>
              </a:rPr>
              <a:t>車両認識による入退場管理</a:t>
            </a:r>
            <a:endParaRPr lang="en-US" altLang="ja-JP" sz="857" dirty="0">
              <a:latin typeface="BIZ UDPゴシック" panose="020B0400000000000000" pitchFamily="50" charset="-128"/>
              <a:ea typeface="BIZ UDPゴシック" panose="020B0400000000000000" pitchFamily="50" charset="-128"/>
            </a:endParaRPr>
          </a:p>
          <a:p>
            <a:pPr algn="ctr"/>
            <a:r>
              <a:rPr lang="ja-JP" altLang="en-US" sz="857" dirty="0">
                <a:latin typeface="BIZ UDPゴシック" panose="020B0400000000000000" pitchFamily="50" charset="-128"/>
                <a:ea typeface="BIZ UDPゴシック" panose="020B0400000000000000" pitchFamily="50" charset="-128"/>
              </a:rPr>
              <a:t>提供：株式会社大林組</a:t>
            </a:r>
            <a:endParaRPr lang="ja-JP" altLang="ja-JP" sz="857" dirty="0">
              <a:latin typeface="BIZ UDPゴシック" panose="020B0400000000000000" pitchFamily="50" charset="-128"/>
              <a:ea typeface="BIZ UDPゴシック" panose="020B0400000000000000" pitchFamily="50" charset="-128"/>
            </a:endParaRPr>
          </a:p>
        </p:txBody>
      </p:sp>
      <p:pic>
        <p:nvPicPr>
          <p:cNvPr id="17" name="図 16">
            <a:extLst>
              <a:ext uri="{FF2B5EF4-FFF2-40B4-BE49-F238E27FC236}">
                <a16:creationId xmlns:a16="http://schemas.microsoft.com/office/drawing/2014/main" id="{CBAEA807-939C-4AF9-8841-FBD0475C34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07563" y="2303504"/>
            <a:ext cx="1199613" cy="900000"/>
          </a:xfrm>
          <a:prstGeom prst="rect">
            <a:avLst/>
          </a:prstGeom>
        </p:spPr>
      </p:pic>
      <p:pic>
        <p:nvPicPr>
          <p:cNvPr id="18" name="図 17" descr="屋内, 人, 立つ, テーブル が含まれている画像  AI によって生成されたコンテンツは間違っている可能性があります。">
            <a:extLst>
              <a:ext uri="{FF2B5EF4-FFF2-40B4-BE49-F238E27FC236}">
                <a16:creationId xmlns:a16="http://schemas.microsoft.com/office/drawing/2014/main" id="{229DB819-ED63-4CE9-B2C0-9FC476F8C6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0399" y="3688724"/>
            <a:ext cx="1168841" cy="900000"/>
          </a:xfrm>
          <a:prstGeom prst="rect">
            <a:avLst/>
          </a:prstGeom>
        </p:spPr>
      </p:pic>
      <p:sp>
        <p:nvSpPr>
          <p:cNvPr id="19" name="正方形/長方形 18">
            <a:extLst>
              <a:ext uri="{FF2B5EF4-FFF2-40B4-BE49-F238E27FC236}">
                <a16:creationId xmlns:a16="http://schemas.microsoft.com/office/drawing/2014/main" id="{4EFD55E5-C76A-4887-BE02-38304008F9A8}"/>
              </a:ext>
            </a:extLst>
          </p:cNvPr>
          <p:cNvSpPr/>
          <p:nvPr/>
        </p:nvSpPr>
        <p:spPr>
          <a:xfrm>
            <a:off x="6109810" y="4525381"/>
            <a:ext cx="1460269" cy="388272"/>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857" dirty="0">
                <a:solidFill>
                  <a:schemeClr val="tx1"/>
                </a:solidFill>
                <a:latin typeface="BIZ UDPゴシック" panose="020B0400000000000000" pitchFamily="50" charset="-128"/>
                <a:ea typeface="BIZ UDPゴシック" panose="020B0400000000000000" pitchFamily="50" charset="-128"/>
              </a:rPr>
              <a:t>大阪</a:t>
            </a:r>
            <a:r>
              <a:rPr lang="ja-JP" altLang="en-US" sz="857" dirty="0">
                <a:latin typeface="BIZ UDPゴシック" panose="020B0400000000000000" pitchFamily="50" charset="-128"/>
                <a:ea typeface="BIZ UDPゴシック" panose="020B0400000000000000" pitchFamily="50" charset="-128"/>
              </a:rPr>
              <a:t>ヘルスケアパビリオン</a:t>
            </a:r>
            <a:endParaRPr lang="en-US" altLang="ja-JP" sz="857" dirty="0">
              <a:latin typeface="BIZ UDPゴシック" panose="020B0400000000000000" pitchFamily="50" charset="-128"/>
              <a:ea typeface="BIZ UDPゴシック" panose="020B0400000000000000" pitchFamily="50" charset="-128"/>
            </a:endParaRPr>
          </a:p>
          <a:p>
            <a:pPr algn="ctr"/>
            <a:r>
              <a:rPr lang="ja-JP" altLang="en-US" sz="857" dirty="0">
                <a:latin typeface="BIZ UDPゴシック" panose="020B0400000000000000" pitchFamily="50" charset="-128"/>
                <a:ea typeface="BIZ UDPゴシック" panose="020B0400000000000000" pitchFamily="50" charset="-128"/>
              </a:rPr>
              <a:t>ミライのヘルスケア</a:t>
            </a:r>
          </a:p>
        </p:txBody>
      </p:sp>
      <p:pic>
        <p:nvPicPr>
          <p:cNvPr id="20" name="図 19">
            <a:extLst>
              <a:ext uri="{FF2B5EF4-FFF2-40B4-BE49-F238E27FC236}">
                <a16:creationId xmlns:a16="http://schemas.microsoft.com/office/drawing/2014/main" id="{A3D44041-7506-4D38-95EA-804DD43511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1677" y="5023212"/>
            <a:ext cx="1157818" cy="900000"/>
          </a:xfrm>
          <a:prstGeom prst="rect">
            <a:avLst/>
          </a:prstGeom>
        </p:spPr>
      </p:pic>
      <p:sp>
        <p:nvSpPr>
          <p:cNvPr id="21" name="正方形/長方形 20">
            <a:extLst>
              <a:ext uri="{FF2B5EF4-FFF2-40B4-BE49-F238E27FC236}">
                <a16:creationId xmlns:a16="http://schemas.microsoft.com/office/drawing/2014/main" id="{E3D55604-9CB2-427F-8D38-DA1BB713F268}"/>
              </a:ext>
            </a:extLst>
          </p:cNvPr>
          <p:cNvSpPr/>
          <p:nvPr/>
        </p:nvSpPr>
        <p:spPr>
          <a:xfrm>
            <a:off x="4827182" y="5942352"/>
            <a:ext cx="1460269" cy="29439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857" dirty="0">
                <a:solidFill>
                  <a:schemeClr val="tx1"/>
                </a:solidFill>
                <a:latin typeface="BIZ UDPゴシック" panose="020B0400000000000000" pitchFamily="50" charset="-128"/>
                <a:ea typeface="BIZ UDPゴシック" panose="020B0400000000000000" pitchFamily="50" charset="-128"/>
              </a:rPr>
              <a:t>空飛ぶクルマ</a:t>
            </a:r>
            <a:r>
              <a:rPr kumimoji="1" lang="en-US" altLang="ja-JP" sz="857" dirty="0">
                <a:latin typeface="BIZ UDPゴシック" panose="020B0400000000000000" pitchFamily="50" charset="-128"/>
                <a:ea typeface="BIZ UDPゴシック" panose="020B0400000000000000" pitchFamily="50" charset="-128"/>
              </a:rPr>
              <a:t>©SkyDrive</a:t>
            </a:r>
            <a:endParaRPr kumimoji="1" lang="ja-JP" altLang="en-US" sz="857" dirty="0">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80A390B4-10B9-40E7-BDFE-453B7DEAB88C}"/>
              </a:ext>
            </a:extLst>
          </p:cNvPr>
          <p:cNvSpPr/>
          <p:nvPr/>
        </p:nvSpPr>
        <p:spPr>
          <a:xfrm>
            <a:off x="5935363" y="5973521"/>
            <a:ext cx="1799669" cy="294390"/>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857" dirty="0">
                <a:solidFill>
                  <a:schemeClr val="tx1"/>
                </a:solidFill>
                <a:latin typeface="BIZ UDPゴシック" panose="020B0400000000000000" pitchFamily="50" charset="-128"/>
                <a:ea typeface="BIZ UDPゴシック" panose="020B0400000000000000" pitchFamily="50" charset="-128"/>
              </a:rPr>
              <a:t>自動運転バス</a:t>
            </a:r>
            <a:endParaRPr lang="en-US" altLang="ja-JP" sz="857"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857" dirty="0">
                <a:latin typeface="BIZ UDPゴシック" panose="020B0400000000000000" pitchFamily="50" charset="-128"/>
                <a:ea typeface="BIZ UDPゴシック" panose="020B0400000000000000" pitchFamily="50" charset="-128"/>
              </a:rPr>
              <a:t>提供：</a:t>
            </a:r>
            <a:r>
              <a:rPr lang="en-US" altLang="ja-JP" sz="857" dirty="0">
                <a:latin typeface="BIZ UDPゴシック" panose="020B0400000000000000" pitchFamily="50" charset="-128"/>
                <a:ea typeface="BIZ UDPゴシック" panose="020B0400000000000000" pitchFamily="50" charset="-128"/>
              </a:rPr>
              <a:t>Osaka Metro</a:t>
            </a:r>
            <a:endParaRPr lang="ja-JP" altLang="en-US" sz="857" dirty="0">
              <a:latin typeface="BIZ UDPゴシック" panose="020B0400000000000000" pitchFamily="50" charset="-128"/>
              <a:ea typeface="BIZ UDPゴシック" panose="020B0400000000000000" pitchFamily="50" charset="-128"/>
            </a:endParaRPr>
          </a:p>
        </p:txBody>
      </p:sp>
      <p:sp>
        <p:nvSpPr>
          <p:cNvPr id="23" name="正方形/長方形 22">
            <a:extLst>
              <a:ext uri="{FF2B5EF4-FFF2-40B4-BE49-F238E27FC236}">
                <a16:creationId xmlns:a16="http://schemas.microsoft.com/office/drawing/2014/main" id="{955115E2-1949-4B92-8E8D-3EE3EA6B547F}"/>
              </a:ext>
            </a:extLst>
          </p:cNvPr>
          <p:cNvSpPr/>
          <p:nvPr/>
        </p:nvSpPr>
        <p:spPr>
          <a:xfrm>
            <a:off x="275002" y="1690449"/>
            <a:ext cx="7220116" cy="581709"/>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36000" bIns="36000" numCol="1" spcCol="38100" rtlCol="0" anchor="ctr">
            <a:noAutofit/>
          </a:bodyPr>
          <a:lstStyle/>
          <a:p>
            <a:r>
              <a:rPr lang="ja-JP" altLang="en-US" sz="1400" b="1" dirty="0">
                <a:solidFill>
                  <a:schemeClr val="tx1"/>
                </a:solidFill>
                <a:latin typeface="+mn-ea"/>
                <a:ea typeface="+mn-ea"/>
              </a:rPr>
              <a:t>▶</a:t>
            </a:r>
            <a:r>
              <a:rPr kumimoji="0" lang="ja-JP" altLang="en-US" sz="1400" b="1" i="0" u="none" strike="noStrike" cap="none" spc="0" normalizeH="0" baseline="0" dirty="0">
                <a:ln>
                  <a:noFill/>
                </a:ln>
                <a:solidFill>
                  <a:schemeClr val="tx1"/>
                </a:solidFill>
                <a:effectLst/>
                <a:uFillTx/>
                <a:latin typeface="+mn-ea"/>
                <a:ea typeface="+mn-ea"/>
                <a:cs typeface="Calibri"/>
                <a:sym typeface="Calibri"/>
              </a:rPr>
              <a:t>大阪スーパーシティ全体計画に基づいた取組の展開　➡　</a:t>
            </a:r>
            <a:r>
              <a:rPr lang="ja-JP" altLang="en-US" sz="1400" dirty="0">
                <a:solidFill>
                  <a:schemeClr val="tx1"/>
                </a:solidFill>
                <a:latin typeface="+mn-ea"/>
                <a:ea typeface="+mn-ea"/>
              </a:rPr>
              <a:t>万博をマイルストーンとして取組スタート</a:t>
            </a:r>
            <a:endParaRPr kumimoji="0" lang="ja-JP" altLang="en-US" sz="1400" b="1" i="0" u="none" strike="noStrike"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ja-JP" altLang="en-US" sz="1400" b="0" i="0" u="none" strike="noStrike" cap="none" spc="0" normalizeH="0" baseline="0" dirty="0">
                <a:ln>
                  <a:noFill/>
                </a:ln>
                <a:solidFill>
                  <a:schemeClr val="tx1"/>
                </a:solidFill>
                <a:effectLst/>
                <a:uFillTx/>
                <a:latin typeface="+mn-ea"/>
                <a:ea typeface="+mn-ea"/>
                <a:cs typeface="Calibri"/>
                <a:sym typeface="Calibri"/>
              </a:rPr>
              <a:t>　　</a:t>
            </a:r>
            <a:r>
              <a:rPr lang="en-US" altLang="ja-JP" sz="1400" dirty="0">
                <a:solidFill>
                  <a:schemeClr val="tx1"/>
                </a:solidFill>
                <a:latin typeface="+mn-ea"/>
                <a:ea typeface="+mn-ea"/>
              </a:rPr>
              <a:t>2022</a:t>
            </a:r>
            <a:r>
              <a:rPr kumimoji="0" lang="ja-JP" altLang="en-US" sz="1400" b="0" i="0" u="none" strike="noStrike" cap="none" spc="0" normalizeH="0" baseline="0" dirty="0">
                <a:ln>
                  <a:noFill/>
                </a:ln>
                <a:solidFill>
                  <a:schemeClr val="tx1"/>
                </a:solidFill>
                <a:effectLst/>
                <a:uFillTx/>
                <a:latin typeface="+mn-ea"/>
                <a:ea typeface="+mn-ea"/>
                <a:cs typeface="Calibri"/>
                <a:sym typeface="Calibri"/>
              </a:rPr>
              <a:t>年 ４月　　大阪市域が「スーパーシティ型国家戦略特別区域」として指定</a:t>
            </a:r>
            <a:br>
              <a:rPr kumimoji="0" lang="ja-JP" altLang="en-US" sz="1400" b="0" i="0" u="none" strike="noStrike" cap="none" spc="0" normalizeH="0" baseline="0" dirty="0">
                <a:ln>
                  <a:noFill/>
                </a:ln>
                <a:solidFill>
                  <a:schemeClr val="tx1"/>
                </a:solidFill>
                <a:effectLst/>
                <a:uFillTx/>
                <a:latin typeface="+mn-ea"/>
                <a:ea typeface="+mn-ea"/>
                <a:cs typeface="Calibri"/>
                <a:sym typeface="Calibri"/>
              </a:rPr>
            </a:br>
            <a:r>
              <a:rPr kumimoji="0" lang="ja-JP" altLang="en-US" sz="1400" b="0" i="0" u="none" strike="noStrike" cap="none" spc="0" normalizeH="0" baseline="0" dirty="0">
                <a:ln>
                  <a:noFill/>
                </a:ln>
                <a:solidFill>
                  <a:schemeClr val="tx1"/>
                </a:solidFill>
                <a:effectLst/>
                <a:uFillTx/>
                <a:latin typeface="+mn-ea"/>
                <a:ea typeface="+mn-ea"/>
                <a:cs typeface="Calibri"/>
                <a:sym typeface="Calibri"/>
              </a:rPr>
              <a:t>　　　 同　年</a:t>
            </a:r>
            <a:r>
              <a:rPr kumimoji="0" lang="en-US" altLang="ja-JP" sz="1400" b="0" i="0" u="none" strike="noStrike" cap="none" spc="0" normalizeH="0" baseline="0" dirty="0">
                <a:ln>
                  <a:noFill/>
                </a:ln>
                <a:solidFill>
                  <a:schemeClr val="tx1"/>
                </a:solidFill>
                <a:effectLst/>
                <a:uFillTx/>
                <a:latin typeface="+mn-ea"/>
                <a:ea typeface="+mn-ea"/>
                <a:cs typeface="Calibri"/>
                <a:sym typeface="Calibri"/>
              </a:rPr>
              <a:t>12</a:t>
            </a:r>
            <a:r>
              <a:rPr kumimoji="0" lang="ja-JP" altLang="en-US" sz="1400" b="0" i="0" u="none" strike="noStrike" cap="none" spc="0" normalizeH="0" baseline="0" dirty="0">
                <a:ln>
                  <a:noFill/>
                </a:ln>
                <a:solidFill>
                  <a:schemeClr val="tx1"/>
                </a:solidFill>
                <a:effectLst/>
                <a:uFillTx/>
                <a:latin typeface="+mn-ea"/>
                <a:ea typeface="+mn-ea"/>
                <a:cs typeface="Calibri"/>
                <a:sym typeface="Calibri"/>
              </a:rPr>
              <a:t>月 　 大阪スーパーシティ全体計画を策定</a:t>
            </a:r>
          </a:p>
        </p:txBody>
      </p:sp>
      <p:pic>
        <p:nvPicPr>
          <p:cNvPr id="24" name="図 23">
            <a:extLst>
              <a:ext uri="{FF2B5EF4-FFF2-40B4-BE49-F238E27FC236}">
                <a16:creationId xmlns:a16="http://schemas.microsoft.com/office/drawing/2014/main" id="{DC9ECD87-DD3D-45AF-8072-D7B7B50992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019441" y="5119037"/>
            <a:ext cx="1361941" cy="1368000"/>
          </a:xfrm>
          <a:prstGeom prst="rect">
            <a:avLst/>
          </a:prstGeom>
        </p:spPr>
      </p:pic>
      <p:sp>
        <p:nvSpPr>
          <p:cNvPr id="25" name="テキスト ボックス 24">
            <a:extLst>
              <a:ext uri="{FF2B5EF4-FFF2-40B4-BE49-F238E27FC236}">
                <a16:creationId xmlns:a16="http://schemas.microsoft.com/office/drawing/2014/main" id="{6048CCB5-169A-41E6-9F8F-B8B70EF8C6B2}"/>
              </a:ext>
            </a:extLst>
          </p:cNvPr>
          <p:cNvSpPr txBox="1"/>
          <p:nvPr/>
        </p:nvSpPr>
        <p:spPr>
          <a:xfrm>
            <a:off x="10005048" y="6424003"/>
            <a:ext cx="1491237"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US" altLang="ja-JP" sz="1100" dirty="0">
                <a:latin typeface="Meiryo UI" panose="020B0604030504040204" pitchFamily="50" charset="-128"/>
                <a:ea typeface="Meiryo UI" panose="020B0604030504040204" pitchFamily="50" charset="-128"/>
              </a:rPr>
              <a:t>※ </a:t>
            </a:r>
            <a:r>
              <a:rPr kumimoji="0" lang="ja-JP" altLang="en-US" sz="1100" b="0" i="0" u="none" strike="noStrike" cap="none" spc="0" normalizeH="0" baseline="0" dirty="0">
                <a:ln>
                  <a:noFill/>
                </a:ln>
                <a:solidFill>
                  <a:srgbClr val="000000"/>
                </a:solidFill>
                <a:effectLst/>
                <a:uFillTx/>
                <a:latin typeface="Meiryo UI" panose="020B0604030504040204" pitchFamily="50" charset="-128"/>
                <a:ea typeface="Meiryo UI" panose="020B0604030504040204" pitchFamily="50" charset="-128"/>
                <a:sym typeface="Calibri"/>
              </a:rPr>
              <a:t>ピンの位置はイメージ</a:t>
            </a:r>
          </a:p>
        </p:txBody>
      </p:sp>
      <p:pic>
        <p:nvPicPr>
          <p:cNvPr id="26" name="図 25">
            <a:extLst>
              <a:ext uri="{FF2B5EF4-FFF2-40B4-BE49-F238E27FC236}">
                <a16:creationId xmlns:a16="http://schemas.microsoft.com/office/drawing/2014/main" id="{E9864110-2D7F-4C7E-9FA7-FEE3E49AC6F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96993" y="5141929"/>
            <a:ext cx="1307186" cy="1368000"/>
          </a:xfrm>
          <a:prstGeom prst="rect">
            <a:avLst/>
          </a:prstGeom>
        </p:spPr>
      </p:pic>
      <p:sp>
        <p:nvSpPr>
          <p:cNvPr id="27" name="二等辺三角形 26">
            <a:extLst>
              <a:ext uri="{FF2B5EF4-FFF2-40B4-BE49-F238E27FC236}">
                <a16:creationId xmlns:a16="http://schemas.microsoft.com/office/drawing/2014/main" id="{960E5522-100B-453B-8F21-11A2F6FDE5D7}"/>
              </a:ext>
            </a:extLst>
          </p:cNvPr>
          <p:cNvSpPr/>
          <p:nvPr/>
        </p:nvSpPr>
        <p:spPr>
          <a:xfrm rot="5400000">
            <a:off x="9370515" y="5690929"/>
            <a:ext cx="720000" cy="270000"/>
          </a:xfrm>
          <a:prstGeom prst="triangle">
            <a:avLst/>
          </a:prstGeom>
          <a:solidFill>
            <a:srgbClr val="CCEC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8" name="テキスト ボックス 27">
            <a:extLst>
              <a:ext uri="{FF2B5EF4-FFF2-40B4-BE49-F238E27FC236}">
                <a16:creationId xmlns:a16="http://schemas.microsoft.com/office/drawing/2014/main" id="{C5609D91-F001-448A-80B6-62B69948F295}"/>
              </a:ext>
            </a:extLst>
          </p:cNvPr>
          <p:cNvSpPr txBox="1"/>
          <p:nvPr/>
        </p:nvSpPr>
        <p:spPr>
          <a:xfrm>
            <a:off x="7914582" y="4917484"/>
            <a:ext cx="1491237"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ja-JP" altLang="en-US" sz="1100" b="1" dirty="0">
                <a:latin typeface="Meiryo UI" panose="020B0604030504040204" pitchFamily="50" charset="-128"/>
                <a:ea typeface="Meiryo UI" panose="020B0604030504040204" pitchFamily="50" charset="-128"/>
              </a:rPr>
              <a:t>これまでのスーパーシティ</a:t>
            </a:r>
            <a:endParaRPr kumimoji="0" lang="ja-JP" altLang="en-US" sz="1100" b="1" i="0" u="none" strike="noStrike" cap="none" spc="0" normalizeH="0" baseline="0" dirty="0">
              <a:ln>
                <a:noFill/>
              </a:ln>
              <a:solidFill>
                <a:srgbClr val="000000"/>
              </a:solidFill>
              <a:effectLst/>
              <a:uFillTx/>
              <a:latin typeface="Meiryo UI" panose="020B0604030504040204" pitchFamily="50" charset="-128"/>
              <a:ea typeface="Meiryo UI" panose="020B0604030504040204" pitchFamily="50" charset="-128"/>
              <a:sym typeface="Calibri"/>
            </a:endParaRPr>
          </a:p>
        </p:txBody>
      </p:sp>
      <p:sp>
        <p:nvSpPr>
          <p:cNvPr id="29" name="テキスト ボックス 28">
            <a:extLst>
              <a:ext uri="{FF2B5EF4-FFF2-40B4-BE49-F238E27FC236}">
                <a16:creationId xmlns:a16="http://schemas.microsoft.com/office/drawing/2014/main" id="{C6776BDC-D412-447D-9E9C-44F3D9013D79}"/>
              </a:ext>
            </a:extLst>
          </p:cNvPr>
          <p:cNvSpPr txBox="1"/>
          <p:nvPr/>
        </p:nvSpPr>
        <p:spPr>
          <a:xfrm>
            <a:off x="10036187" y="4917484"/>
            <a:ext cx="1440000"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ja-JP" altLang="en-US" sz="1100" b="1" i="0" u="none" strike="noStrike" cap="none" spc="0" normalizeH="0" baseline="0" dirty="0">
                <a:ln>
                  <a:noFill/>
                </a:ln>
                <a:solidFill>
                  <a:srgbClr val="000000"/>
                </a:solidFill>
                <a:effectLst/>
                <a:uFillTx/>
                <a:latin typeface="Meiryo UI" panose="020B0604030504040204" pitchFamily="50" charset="-128"/>
                <a:ea typeface="Meiryo UI" panose="020B0604030504040204" pitchFamily="50" charset="-128"/>
                <a:sym typeface="Calibri"/>
              </a:rPr>
              <a:t>新たな「仕組み」開始後</a:t>
            </a:r>
          </a:p>
        </p:txBody>
      </p:sp>
      <p:sp>
        <p:nvSpPr>
          <p:cNvPr id="30" name="正方形/長方形 29">
            <a:extLst>
              <a:ext uri="{FF2B5EF4-FFF2-40B4-BE49-F238E27FC236}">
                <a16:creationId xmlns:a16="http://schemas.microsoft.com/office/drawing/2014/main" id="{8F607ADA-76C7-4796-8FD6-24048DBC99E2}"/>
              </a:ext>
            </a:extLst>
          </p:cNvPr>
          <p:cNvSpPr/>
          <p:nvPr/>
        </p:nvSpPr>
        <p:spPr>
          <a:xfrm>
            <a:off x="265254" y="3711915"/>
            <a:ext cx="7357992" cy="3053287"/>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72000" rIns="36000" bIns="36000" numCol="1" spcCol="38100" rtlCol="0" anchor="t">
            <a:no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400" b="1" i="0" u="none" strike="noStrike" cap="none" spc="0" normalizeH="0" baseline="0" dirty="0">
                <a:ln>
                  <a:noFill/>
                </a:ln>
                <a:solidFill>
                  <a:schemeClr val="tx1"/>
                </a:solidFill>
                <a:effectLst/>
                <a:uFillTx/>
                <a:latin typeface="+mn-ea"/>
                <a:ea typeface="+mn-ea"/>
                <a:cs typeface="Calibri"/>
                <a:sym typeface="Calibri"/>
              </a:rPr>
              <a:t>▶会期中の</a:t>
            </a:r>
            <a:r>
              <a:rPr lang="ja-JP" altLang="en-US" sz="1400" b="1" dirty="0">
                <a:solidFill>
                  <a:schemeClr val="tx1"/>
                </a:solidFill>
                <a:latin typeface="+mn-ea"/>
                <a:ea typeface="+mn-ea"/>
              </a:rPr>
              <a:t>主な</a:t>
            </a:r>
            <a:r>
              <a:rPr kumimoji="0" lang="ja-JP" altLang="en-US" sz="1400" b="1" i="0" u="none" strike="noStrike" cap="none" spc="0" normalizeH="0" baseline="0" dirty="0">
                <a:ln>
                  <a:noFill/>
                </a:ln>
                <a:solidFill>
                  <a:schemeClr val="tx1"/>
                </a:solidFill>
                <a:effectLst/>
                <a:uFillTx/>
                <a:latin typeface="+mn-ea"/>
                <a:ea typeface="+mn-ea"/>
                <a:cs typeface="Calibri"/>
                <a:sym typeface="Calibri"/>
              </a:rPr>
              <a:t>取組</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a:t>
            </a:r>
            <a:r>
              <a:rPr lang="en-US" altLang="ja-JP" sz="1400" b="1" dirty="0">
                <a:solidFill>
                  <a:schemeClr val="tx1"/>
                </a:solidFill>
                <a:latin typeface="+mn-ea"/>
                <a:ea typeface="+mn-ea"/>
              </a:rPr>
              <a:t>【</a:t>
            </a:r>
            <a:r>
              <a:rPr lang="ja-JP" altLang="en-US" sz="1400" b="1" dirty="0">
                <a:solidFill>
                  <a:schemeClr val="tx1"/>
                </a:solidFill>
                <a:latin typeface="+mn-ea"/>
                <a:ea typeface="+mn-ea"/>
              </a:rPr>
              <a:t>ヘルスケア</a:t>
            </a:r>
            <a:r>
              <a:rPr lang="en-US" altLang="ja-JP" sz="1400" b="1" dirty="0">
                <a:solidFill>
                  <a:schemeClr val="tx1"/>
                </a:solidFill>
                <a:latin typeface="+mn-ea"/>
                <a:ea typeface="+mn-ea"/>
              </a:rPr>
              <a:t>】</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 「</a:t>
            </a:r>
            <a:r>
              <a:rPr lang="en-US" altLang="ja-JP" sz="1400" dirty="0">
                <a:solidFill>
                  <a:schemeClr val="tx1"/>
                </a:solidFill>
                <a:latin typeface="+mn-ea"/>
                <a:ea typeface="+mn-ea"/>
              </a:rPr>
              <a:t>REBORN</a:t>
            </a:r>
            <a:r>
              <a:rPr lang="ja-JP" altLang="en-US" sz="1400" dirty="0">
                <a:solidFill>
                  <a:schemeClr val="tx1"/>
                </a:solidFill>
                <a:latin typeface="+mn-ea"/>
                <a:ea typeface="+mn-ea"/>
              </a:rPr>
              <a:t>」をテーマにオール大阪で大阪ヘルスケアパビリオンを出展し、</a:t>
            </a:r>
            <a:endParaRPr lang="en-US" altLang="ja-JP"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lang="en-US" altLang="ja-JP" sz="1400" dirty="0">
                <a:solidFill>
                  <a:schemeClr val="tx1"/>
                </a:solidFill>
                <a:latin typeface="+mn-ea"/>
                <a:ea typeface="+mn-ea"/>
              </a:rPr>
              <a:t>      </a:t>
            </a:r>
            <a:r>
              <a:rPr lang="ja-JP" altLang="en-US" sz="1400" dirty="0">
                <a:solidFill>
                  <a:schemeClr val="tx1"/>
                </a:solidFill>
                <a:latin typeface="+mn-ea"/>
                <a:ea typeface="+mn-ea"/>
              </a:rPr>
              <a:t>未来の医療・健康サービス等を提供</a:t>
            </a:r>
            <a:endParaRPr lang="en-US" altLang="ja-JP"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b="1" dirty="0">
                <a:solidFill>
                  <a:schemeClr val="tx1"/>
                </a:solidFill>
                <a:latin typeface="+mn-ea"/>
                <a:ea typeface="+mn-ea"/>
              </a:rPr>
              <a:t>　　≪規制改革≫　</a:t>
            </a:r>
            <a:r>
              <a:rPr lang="ja-JP" altLang="en-US" sz="1400" dirty="0">
                <a:solidFill>
                  <a:schemeClr val="tx1"/>
                </a:solidFill>
                <a:latin typeface="+mn-ea"/>
                <a:ea typeface="+mn-ea"/>
              </a:rPr>
              <a:t>未承認医療機器等の一般向け展示の適法性の確認</a:t>
            </a:r>
            <a:endParaRPr lang="en-US" altLang="ja-JP" sz="1400" dirty="0">
              <a:solidFill>
                <a:schemeClr val="tx1"/>
              </a:solidFill>
              <a:latin typeface="+mn-ea"/>
              <a:ea typeface="+mn-ea"/>
            </a:endParaRPr>
          </a:p>
          <a:p>
            <a:pPr marL="0" marR="0" indent="0" algn="l" defTabSz="914400" rtl="0" fontAlgn="auto" latinLnBrk="0" hangingPunct="0">
              <a:lnSpc>
                <a:spcPts val="600"/>
              </a:lnSpc>
              <a:spcBef>
                <a:spcPts val="0"/>
              </a:spcBef>
              <a:spcAft>
                <a:spcPts val="0"/>
              </a:spcAft>
              <a:buClrTx/>
              <a:buSzTx/>
              <a:buFontTx/>
              <a:buNone/>
              <a:tabLst/>
            </a:pPr>
            <a:endParaRPr lang="en-US" altLang="ja-JP"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kumimoji="0" lang="ja-JP" altLang="en-US" sz="1400" b="1" i="0" u="none" strike="noStrike" cap="none" spc="0" normalizeH="0" baseline="0" dirty="0">
                <a:ln>
                  <a:noFill/>
                </a:ln>
                <a:solidFill>
                  <a:schemeClr val="tx1"/>
                </a:solidFill>
                <a:effectLst/>
                <a:uFillTx/>
                <a:latin typeface="+mn-ea"/>
                <a:ea typeface="+mn-ea"/>
                <a:cs typeface="Calibri"/>
                <a:sym typeface="Calibri"/>
              </a:rPr>
              <a:t>　</a:t>
            </a:r>
            <a:r>
              <a:rPr kumimoji="0" lang="en-US" altLang="ja-JP" sz="1400" b="1" i="0" u="none" strike="noStrike" cap="none" spc="0" normalizeH="0" baseline="0" dirty="0">
                <a:ln>
                  <a:noFill/>
                </a:ln>
                <a:solidFill>
                  <a:schemeClr val="tx1"/>
                </a:solidFill>
                <a:effectLst/>
                <a:uFillTx/>
                <a:latin typeface="+mn-ea"/>
                <a:ea typeface="+mn-ea"/>
                <a:cs typeface="Calibri"/>
                <a:sym typeface="Calibri"/>
              </a:rPr>
              <a:t>【</a:t>
            </a:r>
            <a:r>
              <a:rPr kumimoji="0" lang="ja-JP" altLang="en-US" sz="1400" b="1" i="0" u="none" strike="noStrike" cap="none" spc="0" normalizeH="0" baseline="0" dirty="0">
                <a:ln>
                  <a:noFill/>
                </a:ln>
                <a:solidFill>
                  <a:schemeClr val="tx1"/>
                </a:solidFill>
                <a:effectLst/>
                <a:uFillTx/>
                <a:latin typeface="+mn-ea"/>
                <a:ea typeface="+mn-ea"/>
                <a:cs typeface="Calibri"/>
                <a:sym typeface="Calibri"/>
              </a:rPr>
              <a:t>モビリティ</a:t>
            </a:r>
            <a:r>
              <a:rPr kumimoji="0" lang="en-US" altLang="ja-JP" sz="1400" b="1" i="0" u="none" strike="noStrike" cap="none" spc="0" normalizeH="0" baseline="0" dirty="0">
                <a:ln>
                  <a:noFill/>
                </a:ln>
                <a:solidFill>
                  <a:schemeClr val="tx1"/>
                </a:solidFill>
                <a:effectLst/>
                <a:uFillTx/>
                <a:latin typeface="+mn-ea"/>
                <a:ea typeface="+mn-ea"/>
                <a:cs typeface="Calibri"/>
                <a:sym typeface="Calibri"/>
              </a:rPr>
              <a:t>】</a:t>
            </a:r>
          </a:p>
          <a:p>
            <a:r>
              <a:rPr lang="ja-JP" altLang="en-US" sz="1400" dirty="0">
                <a:solidFill>
                  <a:schemeClr val="tx1"/>
                </a:solidFill>
                <a:latin typeface="+mn-ea"/>
                <a:ea typeface="+mn-ea"/>
              </a:rPr>
              <a:t>　　・ 空飛ぶクルマのデモフライトを実施</a:t>
            </a:r>
            <a:endParaRPr lang="en-US" altLang="ja-JP" sz="1400" dirty="0">
              <a:solidFill>
                <a:schemeClr val="tx1"/>
              </a:solidFill>
              <a:latin typeface="+mn-ea"/>
              <a:ea typeface="+mn-ea"/>
            </a:endParaRPr>
          </a:p>
          <a:p>
            <a:r>
              <a:rPr lang="ja-JP" altLang="en-US" sz="1400" b="1" dirty="0">
                <a:solidFill>
                  <a:schemeClr val="tx1"/>
                </a:solidFill>
                <a:latin typeface="+mn-ea"/>
                <a:ea typeface="+mn-ea"/>
              </a:rPr>
              <a:t>    ≪規制改革≫　</a:t>
            </a:r>
            <a:r>
              <a:rPr lang="ja-JP" altLang="en-US" sz="1400" dirty="0">
                <a:solidFill>
                  <a:schemeClr val="tx1"/>
                </a:solidFill>
                <a:latin typeface="+mn-ea"/>
                <a:ea typeface="+mn-ea"/>
              </a:rPr>
              <a:t>空飛ぶクルマの社会実装のための</a:t>
            </a:r>
            <a:endParaRPr lang="en-US" altLang="ja-JP" sz="1400" dirty="0">
              <a:solidFill>
                <a:schemeClr val="tx1"/>
              </a:solidFill>
              <a:latin typeface="+mn-ea"/>
              <a:ea typeface="+mn-ea"/>
            </a:endParaRPr>
          </a:p>
          <a:p>
            <a:r>
              <a:rPr lang="en-US" altLang="ja-JP" sz="1400" dirty="0">
                <a:solidFill>
                  <a:schemeClr val="tx1"/>
                </a:solidFill>
                <a:latin typeface="+mn-ea"/>
                <a:ea typeface="+mn-ea"/>
              </a:rPr>
              <a:t>                      </a:t>
            </a:r>
            <a:r>
              <a:rPr lang="ja-JP" altLang="en-US" sz="1400" dirty="0">
                <a:solidFill>
                  <a:schemeClr val="tx1"/>
                </a:solidFill>
                <a:latin typeface="+mn-ea"/>
                <a:ea typeface="+mn-ea"/>
              </a:rPr>
              <a:t> 航空法等に係る制度整備</a:t>
            </a:r>
            <a:endParaRPr lang="en-US" altLang="ja-JP" sz="1400" dirty="0">
              <a:solidFill>
                <a:schemeClr val="tx1"/>
              </a:solidFill>
              <a:latin typeface="+mn-ea"/>
              <a:ea typeface="+mn-ea"/>
            </a:endParaRPr>
          </a:p>
          <a:p>
            <a:r>
              <a:rPr lang="ja-JP" altLang="en-US" sz="1400" dirty="0">
                <a:solidFill>
                  <a:schemeClr val="tx1"/>
                </a:solidFill>
                <a:latin typeface="+mn-ea"/>
                <a:ea typeface="+mn-ea"/>
              </a:rPr>
              <a:t>　　・万博会場へのアクセスの一部で</a:t>
            </a:r>
            <a:r>
              <a:rPr lang="en-US" altLang="ja-JP" sz="1400" dirty="0">
                <a:solidFill>
                  <a:schemeClr val="tx1"/>
                </a:solidFill>
                <a:latin typeface="+mn-ea"/>
                <a:ea typeface="+mn-ea"/>
              </a:rPr>
              <a:t>EV</a:t>
            </a:r>
            <a:r>
              <a:rPr lang="ja-JP" altLang="en-US" sz="1400" dirty="0">
                <a:solidFill>
                  <a:schemeClr val="tx1"/>
                </a:solidFill>
                <a:latin typeface="+mn-ea"/>
                <a:ea typeface="+mn-ea"/>
              </a:rPr>
              <a:t>バスの</a:t>
            </a:r>
          </a:p>
          <a:p>
            <a:r>
              <a:rPr lang="ja-JP" altLang="en-US" sz="1400" dirty="0">
                <a:solidFill>
                  <a:schemeClr val="tx1"/>
                </a:solidFill>
                <a:latin typeface="+mn-ea"/>
                <a:ea typeface="+mn-ea"/>
              </a:rPr>
              <a:t>　   自動運転（レベル４）を公道で実施　等</a:t>
            </a:r>
            <a:endParaRPr lang="en-US" altLang="ja-JP" sz="1400" dirty="0">
              <a:solidFill>
                <a:schemeClr val="tx1"/>
              </a:solidFill>
              <a:latin typeface="+mn-ea"/>
              <a:ea typeface="+mn-ea"/>
            </a:endParaRPr>
          </a:p>
          <a:p>
            <a:r>
              <a:rPr lang="en-US" altLang="ja-JP" sz="1400" dirty="0">
                <a:solidFill>
                  <a:schemeClr val="tx1"/>
                </a:solidFill>
                <a:latin typeface="+mn-ea"/>
                <a:ea typeface="+mn-ea"/>
              </a:rPr>
              <a:t>    </a:t>
            </a:r>
            <a:r>
              <a:rPr lang="ja-JP" altLang="en-US" sz="1400" b="1" dirty="0">
                <a:solidFill>
                  <a:schemeClr val="tx1"/>
                </a:solidFill>
                <a:latin typeface="+mn-ea"/>
                <a:ea typeface="+mn-ea"/>
              </a:rPr>
              <a:t>≪規制改革≫</a:t>
            </a:r>
            <a:r>
              <a:rPr lang="ja-JP" altLang="en-US" sz="1400" dirty="0">
                <a:solidFill>
                  <a:schemeClr val="tx1"/>
                </a:solidFill>
                <a:latin typeface="+mn-ea"/>
                <a:ea typeface="+mn-ea"/>
              </a:rPr>
              <a:t>　特定自動運行</a:t>
            </a:r>
            <a:r>
              <a:rPr lang="en-US" altLang="ja-JP" sz="1400" dirty="0">
                <a:solidFill>
                  <a:schemeClr val="tx1"/>
                </a:solidFill>
                <a:latin typeface="+mn-ea"/>
                <a:ea typeface="+mn-ea"/>
              </a:rPr>
              <a:t>(</a:t>
            </a:r>
            <a:r>
              <a:rPr lang="ja-JP" altLang="en-US" sz="1400" dirty="0">
                <a:solidFill>
                  <a:schemeClr val="tx1"/>
                </a:solidFill>
                <a:latin typeface="+mn-ea"/>
                <a:ea typeface="+mn-ea"/>
              </a:rPr>
              <a:t>自動運転走行</a:t>
            </a:r>
            <a:r>
              <a:rPr lang="en-US" altLang="ja-JP" sz="1400" dirty="0">
                <a:solidFill>
                  <a:schemeClr val="tx1"/>
                </a:solidFill>
                <a:latin typeface="+mn-ea"/>
                <a:ea typeface="+mn-ea"/>
              </a:rPr>
              <a:t>(</a:t>
            </a:r>
            <a:r>
              <a:rPr lang="ja-JP" altLang="en-US" sz="1400" dirty="0">
                <a:solidFill>
                  <a:schemeClr val="tx1"/>
                </a:solidFill>
                <a:latin typeface="+mn-ea"/>
                <a:ea typeface="+mn-ea"/>
              </a:rPr>
              <a:t>レベル４</a:t>
            </a:r>
            <a:r>
              <a:rPr lang="en-US" altLang="ja-JP" sz="1400" dirty="0">
                <a:solidFill>
                  <a:schemeClr val="tx1"/>
                </a:solidFill>
                <a:latin typeface="+mn-ea"/>
                <a:ea typeface="+mn-ea"/>
              </a:rPr>
              <a:t>)</a:t>
            </a:r>
            <a:r>
              <a:rPr lang="ja-JP" altLang="en-US" sz="1400" dirty="0">
                <a:solidFill>
                  <a:schemeClr val="tx1"/>
                </a:solidFill>
                <a:latin typeface="+mn-ea"/>
                <a:ea typeface="+mn-ea"/>
              </a:rPr>
              <a:t>の</a:t>
            </a:r>
            <a:endParaRPr lang="en-US" altLang="ja-JP" sz="1400" dirty="0">
              <a:solidFill>
                <a:schemeClr val="tx1"/>
              </a:solidFill>
              <a:latin typeface="+mn-ea"/>
              <a:ea typeface="+mn-ea"/>
            </a:endParaRPr>
          </a:p>
          <a:p>
            <a:r>
              <a:rPr lang="ja-JP" altLang="en-US" sz="1400" dirty="0">
                <a:solidFill>
                  <a:schemeClr val="tx1"/>
                </a:solidFill>
                <a:latin typeface="+mn-ea"/>
                <a:ea typeface="+mn-ea"/>
              </a:rPr>
              <a:t>　　　　　　　　　　　 運転者がいない状態での自動運転</a:t>
            </a:r>
            <a:r>
              <a:rPr lang="en-US" altLang="ja-JP" sz="1400" dirty="0">
                <a:solidFill>
                  <a:schemeClr val="tx1"/>
                </a:solidFill>
                <a:latin typeface="+mn-ea"/>
                <a:ea typeface="+mn-ea"/>
              </a:rPr>
              <a:t>)</a:t>
            </a:r>
            <a:r>
              <a:rPr lang="ja-JP" altLang="en-US" sz="1400" dirty="0">
                <a:solidFill>
                  <a:schemeClr val="tx1"/>
                </a:solidFill>
                <a:latin typeface="+mn-ea"/>
                <a:ea typeface="+mn-ea"/>
              </a:rPr>
              <a:t>の許可制度の創設</a:t>
            </a:r>
            <a:endParaRPr lang="en-US" altLang="ja-JP" sz="1400" dirty="0">
              <a:solidFill>
                <a:schemeClr val="tx1"/>
              </a:solidFill>
              <a:latin typeface="+mn-ea"/>
              <a:ea typeface="+mn-ea"/>
            </a:endParaRPr>
          </a:p>
        </p:txBody>
      </p:sp>
      <p:pic>
        <p:nvPicPr>
          <p:cNvPr id="31" name="図 30">
            <a:extLst>
              <a:ext uri="{FF2B5EF4-FFF2-40B4-BE49-F238E27FC236}">
                <a16:creationId xmlns:a16="http://schemas.microsoft.com/office/drawing/2014/main" id="{B6E70DF1-2C11-4B3C-BE69-9C2C37C7A45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864010" y="5031898"/>
            <a:ext cx="1356461" cy="787876"/>
          </a:xfrm>
          <a:prstGeom prst="rect">
            <a:avLst/>
          </a:prstGeom>
        </p:spPr>
      </p:pic>
      <p:sp>
        <p:nvSpPr>
          <p:cNvPr id="32" name="テキスト ボックス 31">
            <a:extLst>
              <a:ext uri="{FF2B5EF4-FFF2-40B4-BE49-F238E27FC236}">
                <a16:creationId xmlns:a16="http://schemas.microsoft.com/office/drawing/2014/main" id="{4366F9D4-A99B-FCC5-B07F-F6C0AA604AAC}"/>
              </a:ext>
            </a:extLst>
          </p:cNvPr>
          <p:cNvSpPr txBox="1"/>
          <p:nvPr/>
        </p:nvSpPr>
        <p:spPr>
          <a:xfrm>
            <a:off x="11648458" y="6377836"/>
            <a:ext cx="45470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en-US" altLang="ja-JP" sz="1400" b="1" i="0" u="none" strike="noStrike" cap="none" spc="0" normalizeH="0" baseline="0" dirty="0">
                <a:ln>
                  <a:noFill/>
                </a:ln>
                <a:solidFill>
                  <a:srgbClr val="000000"/>
                </a:solidFill>
                <a:effectLst/>
                <a:uFillTx/>
                <a:latin typeface="+mn-ea"/>
                <a:ea typeface="+mn-ea"/>
                <a:cs typeface="Calibri"/>
                <a:sym typeface="Calibri"/>
              </a:rPr>
              <a:t>23</a:t>
            </a:r>
            <a:endParaRPr kumimoji="0" lang="ja-JP" altLang="en-US" sz="14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3777919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501C7AE3-64A5-4878-A1B3-CCB2FF6A608D}"/>
              </a:ext>
            </a:extLst>
          </p:cNvPr>
          <p:cNvSpPr/>
          <p:nvPr/>
        </p:nvSpPr>
        <p:spPr>
          <a:xfrm>
            <a:off x="10500670" y="862425"/>
            <a:ext cx="1453139"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6" name="正方形/長方形 25">
            <a:extLst>
              <a:ext uri="{FF2B5EF4-FFF2-40B4-BE49-F238E27FC236}">
                <a16:creationId xmlns:a16="http://schemas.microsoft.com/office/drawing/2014/main" id="{478AF8F9-4F97-47D6-8626-32BA66D75F0A}"/>
              </a:ext>
            </a:extLst>
          </p:cNvPr>
          <p:cNvSpPr/>
          <p:nvPr/>
        </p:nvSpPr>
        <p:spPr>
          <a:xfrm>
            <a:off x="164300" y="1745366"/>
            <a:ext cx="7418559" cy="504000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400" b="1" i="0" u="none" strike="noStrike" cap="none" spc="0" normalizeH="0" baseline="0" dirty="0">
                <a:ln>
                  <a:noFill/>
                </a:ln>
                <a:solidFill>
                  <a:srgbClr val="000000"/>
                </a:solidFill>
                <a:effectLst/>
                <a:uFillTx/>
                <a:latin typeface="+mn-ea"/>
                <a:ea typeface="+mn-ea"/>
                <a:cs typeface="Calibri"/>
                <a:sym typeface="Calibri"/>
              </a:rPr>
              <a:t>▶大阪府市賓客接遇要領の策定等を通じ、会期前に賓客接遇に係る体制を整備</a:t>
            </a:r>
            <a:endParaRPr kumimoji="0" lang="en-US" altLang="ja-JP" sz="1400" b="1"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ja-JP" altLang="en-US" sz="1400" b="0" i="0" u="none" strike="noStrike" cap="none" spc="0" normalizeH="0" baseline="0" dirty="0">
                <a:ln>
                  <a:noFill/>
                </a:ln>
                <a:solidFill>
                  <a:srgbClr val="000000"/>
                </a:solidFill>
                <a:effectLst/>
                <a:uFillTx/>
                <a:latin typeface="+mn-ea"/>
                <a:ea typeface="+mn-ea"/>
                <a:cs typeface="Calibri"/>
                <a:sym typeface="Calibri"/>
              </a:rPr>
              <a:t>　・</a:t>
            </a:r>
            <a:r>
              <a:rPr kumimoji="0" lang="en-US" altLang="ja-JP" sz="1400" b="0" i="0" u="none" strike="noStrike" cap="none" spc="0" normalizeH="0" baseline="0" dirty="0">
                <a:ln>
                  <a:noFill/>
                </a:ln>
                <a:solidFill>
                  <a:srgbClr val="000000"/>
                </a:solidFill>
                <a:effectLst/>
                <a:uFillTx/>
                <a:latin typeface="+mn-ea"/>
                <a:ea typeface="+mn-ea"/>
                <a:cs typeface="Calibri"/>
                <a:sym typeface="Calibri"/>
              </a:rPr>
              <a:t>【</a:t>
            </a:r>
            <a:r>
              <a:rPr lang="ja-JP" altLang="en-US" sz="1400" dirty="0">
                <a:latin typeface="+mn-ea"/>
                <a:ea typeface="+mn-ea"/>
              </a:rPr>
              <a:t>万博推進局</a:t>
            </a:r>
            <a:r>
              <a:rPr kumimoji="0" lang="en-US" altLang="ja-JP" sz="1400" b="0" i="0" u="none" strike="noStrike" cap="none" spc="0" normalizeH="0" baseline="0" dirty="0">
                <a:ln>
                  <a:noFill/>
                </a:ln>
                <a:solidFill>
                  <a:srgbClr val="000000"/>
                </a:solidFill>
                <a:effectLst/>
                <a:uFillTx/>
                <a:latin typeface="+mn-ea"/>
                <a:ea typeface="+mn-ea"/>
                <a:cs typeface="Calibri"/>
                <a:sym typeface="Calibri"/>
              </a:rPr>
              <a:t>】</a:t>
            </a:r>
            <a:r>
              <a:rPr kumimoji="0" lang="ja-JP" altLang="en-US" sz="1400" b="0" i="0" u="none" strike="noStrike" cap="none" spc="0" normalizeH="0" baseline="0" dirty="0">
                <a:ln>
                  <a:noFill/>
                </a:ln>
                <a:solidFill>
                  <a:srgbClr val="000000"/>
                </a:solidFill>
                <a:effectLst/>
                <a:uFillTx/>
                <a:latin typeface="+mn-ea"/>
                <a:ea typeface="+mn-ea"/>
                <a:cs typeface="Calibri"/>
                <a:sym typeface="Calibri"/>
              </a:rPr>
              <a:t>万博推進局儀典課が、特別職のナショナルデー・スペシャルデーへの出席を手配</a:t>
            </a:r>
            <a:endParaRPr kumimoji="0" lang="en-US" altLang="ja-JP" sz="1400" b="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latin typeface="+mn-ea"/>
                <a:ea typeface="+mn-ea"/>
              </a:rPr>
              <a:t>　　　　　　　　　　　</a:t>
            </a:r>
            <a:r>
              <a:rPr kumimoji="0" lang="ja-JP" altLang="en-US" sz="1400" b="0" i="0" u="none" strike="noStrike" cap="none" spc="0" normalizeH="0" baseline="0" dirty="0">
                <a:ln>
                  <a:noFill/>
                </a:ln>
                <a:solidFill>
                  <a:srgbClr val="000000"/>
                </a:solidFill>
                <a:effectLst/>
                <a:uFillTx/>
                <a:latin typeface="+mn-ea"/>
                <a:ea typeface="+mn-ea"/>
                <a:cs typeface="Calibri"/>
                <a:sym typeface="Calibri"/>
              </a:rPr>
              <a:t>また、会場内での表敬や大阪ヘルスケアパビリオンの視察などに対応</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400" b="0" i="0" u="none" strike="noStrike" cap="none" spc="0" normalizeH="0" baseline="0" dirty="0">
                <a:ln>
                  <a:noFill/>
                </a:ln>
                <a:solidFill>
                  <a:srgbClr val="000000"/>
                </a:solidFill>
                <a:effectLst/>
                <a:uFillTx/>
                <a:latin typeface="+mn-ea"/>
                <a:ea typeface="+mn-ea"/>
                <a:cs typeface="Calibri"/>
                <a:sym typeface="Calibri"/>
              </a:rPr>
              <a:t>　・</a:t>
            </a:r>
            <a:r>
              <a:rPr kumimoji="0" lang="en-US" altLang="ja-JP" sz="1400" b="0" i="0" u="none" strike="noStrike" cap="none" spc="0" normalizeH="0" baseline="0" dirty="0">
                <a:ln>
                  <a:noFill/>
                </a:ln>
                <a:solidFill>
                  <a:srgbClr val="000000"/>
                </a:solidFill>
                <a:effectLst/>
                <a:uFillTx/>
                <a:latin typeface="+mn-ea"/>
                <a:ea typeface="+mn-ea"/>
                <a:cs typeface="Calibri"/>
                <a:sym typeface="Calibri"/>
              </a:rPr>
              <a:t>【</a:t>
            </a:r>
            <a:r>
              <a:rPr kumimoji="0" lang="ja-JP" altLang="en-US" sz="1400" b="0" i="0" u="none" strike="noStrike" cap="none" spc="0" normalizeH="0" baseline="0" dirty="0">
                <a:ln>
                  <a:noFill/>
                </a:ln>
                <a:solidFill>
                  <a:srgbClr val="000000"/>
                </a:solidFill>
                <a:effectLst/>
                <a:uFillTx/>
                <a:latin typeface="+mn-ea"/>
                <a:ea typeface="+mn-ea"/>
                <a:cs typeface="Calibri"/>
                <a:sym typeface="Calibri"/>
              </a:rPr>
              <a:t>関係部局</a:t>
            </a:r>
            <a:r>
              <a:rPr kumimoji="0" lang="en-US" altLang="ja-JP" sz="1400" b="0" i="0" u="none" strike="noStrike" cap="none" spc="0" normalizeH="0" baseline="0" dirty="0">
                <a:ln>
                  <a:noFill/>
                </a:ln>
                <a:solidFill>
                  <a:srgbClr val="000000"/>
                </a:solidFill>
                <a:effectLst/>
                <a:uFillTx/>
                <a:latin typeface="+mn-ea"/>
                <a:ea typeface="+mn-ea"/>
                <a:cs typeface="Calibri"/>
                <a:sym typeface="Calibri"/>
              </a:rPr>
              <a:t>】</a:t>
            </a:r>
            <a:r>
              <a:rPr kumimoji="0" lang="ja-JP" altLang="en-US" sz="1400" b="0" i="0" u="none" strike="noStrike" cap="none" spc="0" normalizeH="0" baseline="0" dirty="0">
                <a:ln>
                  <a:noFill/>
                </a:ln>
                <a:solidFill>
                  <a:srgbClr val="000000"/>
                </a:solidFill>
                <a:effectLst/>
                <a:uFillTx/>
                <a:latin typeface="+mn-ea"/>
                <a:ea typeface="+mn-ea"/>
                <a:cs typeface="Calibri"/>
                <a:sym typeface="Calibri"/>
              </a:rPr>
              <a:t>府政策企画部大阪儀典室、市政策企画室秘書部秘書課（賓客接遇グループ）を</a:t>
            </a:r>
            <a:endParaRPr kumimoji="0" lang="en-US" altLang="ja-JP" sz="1400" b="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latin typeface="+mn-ea"/>
                <a:ea typeface="+mn-ea"/>
              </a:rPr>
              <a:t>　　　　　　　　　</a:t>
            </a:r>
            <a:r>
              <a:rPr kumimoji="0" lang="ja-JP" altLang="en-US" sz="1400" b="0" i="0" u="none" strike="noStrike" cap="none" spc="0" normalizeH="0" baseline="0" dirty="0">
                <a:ln>
                  <a:noFill/>
                </a:ln>
                <a:solidFill>
                  <a:srgbClr val="000000"/>
                </a:solidFill>
                <a:effectLst/>
                <a:uFillTx/>
                <a:latin typeface="+mn-ea"/>
                <a:ea typeface="+mn-ea"/>
                <a:cs typeface="Calibri"/>
                <a:sym typeface="Calibri"/>
              </a:rPr>
              <a:t>はじめ全庁一丸となって会場内外での表敬や視察などの接遇に対応</a:t>
            </a:r>
            <a:endParaRPr kumimoji="0" lang="en-US" altLang="ja-JP" sz="1400" b="0" i="0" u="none" strike="noStrike" cap="none" spc="0" normalizeH="0" baseline="0" dirty="0">
              <a:ln>
                <a:noFill/>
              </a:ln>
              <a:solidFill>
                <a:srgbClr val="000000"/>
              </a:solidFill>
              <a:effectLst/>
              <a:uFillTx/>
              <a:latin typeface="+mn-ea"/>
              <a:ea typeface="+mn-ea"/>
              <a:cs typeface="Calibri"/>
              <a:sym typeface="Calibri"/>
            </a:endParaRPr>
          </a:p>
          <a:p>
            <a:r>
              <a:rPr lang="ja-JP" altLang="en-US" sz="1400" b="1" dirty="0">
                <a:latin typeface="+mn-ea"/>
                <a:ea typeface="+mn-ea"/>
              </a:rPr>
              <a:t>▶会期中の接遇実績</a:t>
            </a:r>
            <a:endParaRPr lang="en-US" altLang="ja-JP" sz="1400" b="1"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kumimoji="0" lang="ja-JP" altLang="en-US" sz="1400" b="0" i="0" u="none" strike="noStrike" cap="none" spc="0" normalizeH="0" baseline="0" dirty="0">
                <a:ln>
                  <a:noFill/>
                </a:ln>
                <a:solidFill>
                  <a:srgbClr val="000000"/>
                </a:solidFill>
                <a:effectLst/>
                <a:uFillTx/>
                <a:latin typeface="+mn-ea"/>
                <a:ea typeface="+mn-ea"/>
                <a:cs typeface="Calibri"/>
                <a:sym typeface="Calibri"/>
              </a:rPr>
              <a:t>　・上記体制に基づき、万博を契機に来阪する国内外からの賓客に対し、接遇を実施</a:t>
            </a:r>
            <a:endParaRPr kumimoji="0" lang="en-US" altLang="ja-JP" sz="1400" b="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200" b="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200" b="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200" b="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200" b="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200" b="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200" b="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200" b="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kumimoji="0" lang="ja-JP" altLang="en-US" sz="1200" b="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200" b="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ja-JP" altLang="en-US" sz="1200" b="0" i="0" u="none" strike="noStrike" cap="none" spc="0" normalizeH="0" baseline="0" dirty="0">
              <a:ln>
                <a:noFill/>
              </a:ln>
              <a:solidFill>
                <a:srgbClr val="000000"/>
              </a:solidFill>
              <a:effectLst/>
              <a:uFillTx/>
              <a:latin typeface="+mn-ea"/>
              <a:ea typeface="+mn-ea"/>
              <a:cs typeface="Calibri"/>
              <a:sym typeface="Calibri"/>
            </a:endParaRPr>
          </a:p>
        </p:txBody>
      </p:sp>
      <p:sp>
        <p:nvSpPr>
          <p:cNvPr id="8" name="正方形/長方形 7"/>
          <p:cNvSpPr/>
          <p:nvPr/>
        </p:nvSpPr>
        <p:spPr>
          <a:xfrm>
            <a:off x="586945" y="804574"/>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五方向 10">
            <a:extLst>
              <a:ext uri="{FF2B5EF4-FFF2-40B4-BE49-F238E27FC236}">
                <a16:creationId xmlns:a16="http://schemas.microsoft.com/office/drawing/2014/main" id="{49F51230-189D-4205-9006-363D6CBB255F}"/>
              </a:ext>
            </a:extLst>
          </p:cNvPr>
          <p:cNvSpPr/>
          <p:nvPr/>
        </p:nvSpPr>
        <p:spPr>
          <a:xfrm>
            <a:off x="142222" y="1054814"/>
            <a:ext cx="7396028"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24" name="矢印: 五方向 23">
            <a:extLst>
              <a:ext uri="{FF2B5EF4-FFF2-40B4-BE49-F238E27FC236}">
                <a16:creationId xmlns:a16="http://schemas.microsoft.com/office/drawing/2014/main" id="{F14682EA-A64D-4529-9376-3BB4AB408C88}"/>
              </a:ext>
            </a:extLst>
          </p:cNvPr>
          <p:cNvSpPr/>
          <p:nvPr/>
        </p:nvSpPr>
        <p:spPr>
          <a:xfrm>
            <a:off x="7642925" y="1063873"/>
            <a:ext cx="4353478" cy="338552"/>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今後</a:t>
            </a:r>
            <a:r>
              <a:rPr kumimoji="0" lang="ja-JP" altLang="en-US" sz="1600" b="1" i="0" u="none" strike="noStrike" cap="none" spc="0" normalizeH="0" baseline="0">
                <a:ln>
                  <a:noFill/>
                </a:ln>
                <a:solidFill>
                  <a:schemeClr val="bg1"/>
                </a:solidFill>
                <a:effectLst/>
                <a:uFillTx/>
                <a:latin typeface="+mj-ea"/>
                <a:ea typeface="+mj-ea"/>
                <a:cs typeface="Calibri"/>
                <a:sym typeface="Calibri"/>
              </a:rPr>
              <a:t>の予定（検討中のものも含む）</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12" name="テキスト ボックス 11">
            <a:extLst>
              <a:ext uri="{FF2B5EF4-FFF2-40B4-BE49-F238E27FC236}">
                <a16:creationId xmlns:a16="http://schemas.microsoft.com/office/drawing/2014/main" id="{303531E6-C1A4-425E-9377-07A85E52F78F}"/>
              </a:ext>
            </a:extLst>
          </p:cNvPr>
          <p:cNvSpPr txBox="1"/>
          <p:nvPr/>
        </p:nvSpPr>
        <p:spPr>
          <a:xfrm>
            <a:off x="40143" y="1421890"/>
            <a:ext cx="435862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ja-JP" altLang="en-US" sz="1400" b="1" i="0" u="none" strike="noStrike" cap="none" spc="0" normalizeH="0" baseline="0" dirty="0">
                <a:ln>
                  <a:noFill/>
                </a:ln>
                <a:solidFill>
                  <a:schemeClr val="tx1"/>
                </a:solidFill>
                <a:effectLst/>
                <a:uFillTx/>
                <a:latin typeface="+mn-ea"/>
                <a:ea typeface="+mn-ea"/>
                <a:cs typeface="Calibri"/>
                <a:sym typeface="Calibri"/>
              </a:rPr>
              <a:t>（１）</a:t>
            </a:r>
            <a:r>
              <a:rPr kumimoji="1" lang="ja-JP" altLang="en-US" sz="1400" b="1" kern="1200" dirty="0">
                <a:solidFill>
                  <a:schemeClr val="tx1"/>
                </a:solidFill>
                <a:latin typeface="Meiryo UI" panose="020B0604030504040204" pitchFamily="50" charset="-128"/>
                <a:ea typeface="Meiryo UI" panose="020B0604030504040204" pitchFamily="50" charset="-128"/>
              </a:rPr>
              <a:t>国内外からの賓客に対する適切な接遇の実施</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27" name="正方形/長方形 26">
            <a:extLst>
              <a:ext uri="{FF2B5EF4-FFF2-40B4-BE49-F238E27FC236}">
                <a16:creationId xmlns:a16="http://schemas.microsoft.com/office/drawing/2014/main" id="{DC5C27CA-89A3-4857-90AA-E8708EA790D8}"/>
              </a:ext>
            </a:extLst>
          </p:cNvPr>
          <p:cNvSpPr/>
          <p:nvPr/>
        </p:nvSpPr>
        <p:spPr>
          <a:xfrm>
            <a:off x="7673683" y="1745366"/>
            <a:ext cx="4415559" cy="5093700"/>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ts val="1540"/>
              </a:lnSpc>
              <a:spcBef>
                <a:spcPts val="40"/>
              </a:spcBef>
              <a:buClrTx/>
              <a:buSzTx/>
              <a:buFontTx/>
              <a:buNone/>
              <a:tabLst/>
            </a:pPr>
            <a:r>
              <a:rPr kumimoji="0" lang="ja-JP" altLang="en-US" sz="1400" b="0" i="0" u="none" strike="noStrike" cap="none" spc="0" normalizeH="0" baseline="0" dirty="0">
                <a:ln>
                  <a:noFill/>
                </a:ln>
                <a:solidFill>
                  <a:srgbClr val="000000"/>
                </a:solidFill>
                <a:effectLst/>
                <a:uFillTx/>
                <a:latin typeface="+mn-ea"/>
                <a:ea typeface="+mn-ea"/>
                <a:cs typeface="Calibri"/>
                <a:sym typeface="Calibri"/>
              </a:rPr>
              <a:t>　・今後の府市の接遇業務や</a:t>
            </a:r>
            <a:r>
              <a:rPr kumimoji="0" lang="en-US" altLang="ja-JP" sz="1400" b="0" i="0" u="none" strike="noStrike" cap="none" spc="0" normalizeH="0" baseline="0" dirty="0">
                <a:ln>
                  <a:noFill/>
                </a:ln>
                <a:solidFill>
                  <a:srgbClr val="000000"/>
                </a:solidFill>
                <a:effectLst/>
                <a:uFillTx/>
                <a:latin typeface="+mn-ea"/>
                <a:ea typeface="+mn-ea"/>
                <a:cs typeface="Calibri"/>
                <a:sym typeface="Calibri"/>
              </a:rPr>
              <a:t>2027</a:t>
            </a:r>
            <a:r>
              <a:rPr kumimoji="0" lang="ja-JP" altLang="en-US" sz="1400" b="0" i="0" u="none" strike="noStrike" cap="none" spc="0" normalizeH="0" baseline="0" dirty="0">
                <a:ln>
                  <a:noFill/>
                </a:ln>
                <a:solidFill>
                  <a:srgbClr val="000000"/>
                </a:solidFill>
                <a:effectLst/>
                <a:uFillTx/>
                <a:latin typeface="+mn-ea"/>
                <a:ea typeface="+mn-ea"/>
                <a:cs typeface="Calibri"/>
                <a:sym typeface="Calibri"/>
              </a:rPr>
              <a:t>年横浜園芸博をはじめと</a:t>
            </a:r>
            <a:endParaRPr kumimoji="0" lang="en-US" altLang="ja-JP" sz="1400" b="0"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ts val="1540"/>
              </a:lnSpc>
              <a:spcBef>
                <a:spcPts val="40"/>
              </a:spcBef>
              <a:buClrTx/>
              <a:buSzTx/>
              <a:buFontTx/>
              <a:buNone/>
              <a:tabLst/>
            </a:pPr>
            <a:r>
              <a:rPr lang="ja-JP" altLang="en-US" sz="1400" dirty="0">
                <a:latin typeface="+mn-ea"/>
                <a:ea typeface="+mn-ea"/>
              </a:rPr>
              <a:t>　 </a:t>
            </a:r>
            <a:r>
              <a:rPr kumimoji="0" lang="ja-JP" altLang="en-US" sz="1400" b="0" i="0" u="none" strike="noStrike" cap="none" spc="0" normalizeH="0" baseline="0" dirty="0">
                <a:ln>
                  <a:noFill/>
                </a:ln>
                <a:solidFill>
                  <a:srgbClr val="000000"/>
                </a:solidFill>
                <a:effectLst/>
                <a:uFillTx/>
                <a:latin typeface="+mn-ea"/>
                <a:ea typeface="+mn-ea"/>
                <a:cs typeface="Calibri"/>
                <a:sym typeface="Calibri"/>
              </a:rPr>
              <a:t>する</a:t>
            </a:r>
            <a:r>
              <a:rPr kumimoji="0" lang="ja-JP" altLang="en-US" sz="1400" b="1" i="0" u="none" strike="noStrike" cap="none" spc="0" normalizeH="0" baseline="0" dirty="0">
                <a:ln>
                  <a:noFill/>
                </a:ln>
                <a:solidFill>
                  <a:srgbClr val="000000"/>
                </a:solidFill>
                <a:effectLst/>
                <a:uFillTx/>
                <a:latin typeface="+mn-ea"/>
                <a:ea typeface="+mn-ea"/>
                <a:cs typeface="Calibri"/>
                <a:sym typeface="Calibri"/>
              </a:rPr>
              <a:t>大型行事の参考となるよう、接遇の記録をまとめる</a:t>
            </a:r>
            <a:endParaRPr kumimoji="0" lang="en-US" altLang="ja-JP" sz="1400" b="1" i="0" u="none" strike="noStrike" cap="none" spc="0" normalizeH="0" baseline="0" dirty="0">
              <a:ln>
                <a:noFill/>
              </a:ln>
              <a:solidFill>
                <a:srgbClr val="000000"/>
              </a:solidFill>
              <a:effectLst/>
              <a:uFillTx/>
              <a:latin typeface="+mn-ea"/>
              <a:ea typeface="+mn-ea"/>
              <a:cs typeface="Calibri"/>
              <a:sym typeface="Calibri"/>
            </a:endParaRPr>
          </a:p>
          <a:p>
            <a:pPr marL="0" marR="0" indent="0" algn="l" defTabSz="914400" rtl="0" fontAlgn="auto" latinLnBrk="0" hangingPunct="0">
              <a:lnSpc>
                <a:spcPts val="1540"/>
              </a:lnSpc>
              <a:spcBef>
                <a:spcPts val="40"/>
              </a:spcBef>
              <a:buClrTx/>
              <a:buSzTx/>
              <a:buFontTx/>
              <a:buNone/>
              <a:tabLst/>
            </a:pPr>
            <a:endParaRPr lang="en-US" altLang="ja-JP" sz="1050" dirty="0">
              <a:latin typeface="+mn-ea"/>
              <a:ea typeface="+mn-ea"/>
            </a:endParaRPr>
          </a:p>
          <a:p>
            <a:pPr marL="0" marR="0" indent="0" algn="l" defTabSz="914400" rtl="0" fontAlgn="auto" latinLnBrk="0" hangingPunct="0">
              <a:lnSpc>
                <a:spcPts val="1540"/>
              </a:lnSpc>
              <a:spcBef>
                <a:spcPts val="40"/>
              </a:spcBef>
              <a:buClrTx/>
              <a:buSzTx/>
              <a:buFontTx/>
              <a:buNone/>
              <a:tabLst/>
            </a:pPr>
            <a:r>
              <a:rPr lang="ja-JP" altLang="en-US" sz="1400" dirty="0">
                <a:latin typeface="+mn-ea"/>
                <a:ea typeface="+mn-ea"/>
              </a:rPr>
              <a:t> ・万博を機につながった国・地域など、</a:t>
            </a:r>
            <a:r>
              <a:rPr lang="ja-JP" altLang="en-US" sz="1400" b="1" dirty="0">
                <a:latin typeface="+mn-ea"/>
                <a:ea typeface="+mn-ea"/>
              </a:rPr>
              <a:t>今後の大阪の成長に</a:t>
            </a:r>
            <a:endParaRPr lang="en-US" altLang="ja-JP" sz="1400" b="1" dirty="0">
              <a:latin typeface="+mn-ea"/>
              <a:ea typeface="+mn-ea"/>
            </a:endParaRPr>
          </a:p>
          <a:p>
            <a:pPr marL="0" marR="0" indent="0" algn="l" defTabSz="914400" rtl="0" fontAlgn="auto" latinLnBrk="0" hangingPunct="0">
              <a:lnSpc>
                <a:spcPts val="1540"/>
              </a:lnSpc>
              <a:spcBef>
                <a:spcPts val="40"/>
              </a:spcBef>
              <a:buClrTx/>
              <a:buSzTx/>
              <a:buFontTx/>
              <a:buNone/>
              <a:tabLst/>
            </a:pPr>
            <a:r>
              <a:rPr lang="ja-JP" altLang="en-US" sz="1400" b="1" dirty="0">
                <a:latin typeface="+mn-ea"/>
                <a:ea typeface="+mn-ea"/>
              </a:rPr>
              <a:t>　向けて連携が期待できる国・地域などと戦略的に関係強</a:t>
            </a:r>
            <a:endParaRPr lang="en-US" altLang="ja-JP" sz="1400" b="1" dirty="0">
              <a:latin typeface="+mn-ea"/>
              <a:ea typeface="+mn-ea"/>
            </a:endParaRPr>
          </a:p>
          <a:p>
            <a:pPr marL="0" marR="0" indent="0" algn="l" defTabSz="914400" rtl="0" fontAlgn="auto" latinLnBrk="0" hangingPunct="0">
              <a:lnSpc>
                <a:spcPts val="1540"/>
              </a:lnSpc>
              <a:spcBef>
                <a:spcPts val="40"/>
              </a:spcBef>
              <a:buClrTx/>
              <a:buSzTx/>
              <a:buFontTx/>
              <a:buNone/>
              <a:tabLst/>
            </a:pPr>
            <a:r>
              <a:rPr lang="ja-JP" altLang="en-US" sz="1400" b="1" dirty="0">
                <a:latin typeface="+mn-ea"/>
                <a:ea typeface="+mn-ea"/>
              </a:rPr>
              <a:t>　化を図る</a:t>
            </a:r>
            <a:endParaRPr lang="en-US" altLang="ja-JP" sz="1400" b="1" dirty="0">
              <a:latin typeface="+mn-ea"/>
              <a:ea typeface="+mn-ea"/>
            </a:endParaRPr>
          </a:p>
          <a:p>
            <a:pPr marL="0" marR="0" indent="0" algn="l" defTabSz="914400" rtl="0" fontAlgn="auto" latinLnBrk="0" hangingPunct="0">
              <a:lnSpc>
                <a:spcPts val="1540"/>
              </a:lnSpc>
              <a:spcBef>
                <a:spcPts val="40"/>
              </a:spcBef>
              <a:buClrTx/>
              <a:buSzTx/>
              <a:buFontTx/>
              <a:buNone/>
              <a:tabLst/>
            </a:pPr>
            <a:endParaRPr lang="en-US" altLang="ja-JP" sz="1050" dirty="0">
              <a:latin typeface="+mn-ea"/>
              <a:ea typeface="+mn-ea"/>
            </a:endParaRPr>
          </a:p>
          <a:p>
            <a:pPr marL="0" marR="0" indent="0" algn="l" defTabSz="914400" rtl="0" fontAlgn="auto" latinLnBrk="0" hangingPunct="0">
              <a:lnSpc>
                <a:spcPts val="1540"/>
              </a:lnSpc>
              <a:spcBef>
                <a:spcPts val="40"/>
              </a:spcBef>
              <a:buClrTx/>
              <a:buSzTx/>
              <a:buFontTx/>
              <a:buNone/>
              <a:tabLst/>
            </a:pPr>
            <a:r>
              <a:rPr lang="ja-JP" altLang="en-US" sz="1400" dirty="0">
                <a:latin typeface="+mn-ea"/>
                <a:ea typeface="+mn-ea"/>
              </a:rPr>
              <a:t>  ・万博を機に関係が深まった友好交流先とさらなる連携強化</a:t>
            </a:r>
            <a:endParaRPr lang="en-US" altLang="ja-JP" sz="1400" dirty="0">
              <a:latin typeface="+mn-ea"/>
              <a:ea typeface="+mn-ea"/>
            </a:endParaRPr>
          </a:p>
          <a:p>
            <a:pPr marL="0" marR="0" indent="0" algn="l" defTabSz="914400" rtl="0" fontAlgn="auto" latinLnBrk="0" hangingPunct="0">
              <a:lnSpc>
                <a:spcPts val="1540"/>
              </a:lnSpc>
              <a:spcBef>
                <a:spcPts val="40"/>
              </a:spcBef>
              <a:buClrTx/>
              <a:buSzTx/>
              <a:buFontTx/>
              <a:buNone/>
              <a:tabLst/>
            </a:pPr>
            <a:r>
              <a:rPr lang="en-US" altLang="ja-JP" sz="1400" dirty="0">
                <a:latin typeface="+mn-ea"/>
                <a:ea typeface="+mn-ea"/>
              </a:rPr>
              <a:t>   </a:t>
            </a:r>
            <a:r>
              <a:rPr lang="ja-JP" altLang="en-US" sz="1400" dirty="0">
                <a:latin typeface="+mn-ea"/>
                <a:ea typeface="+mn-ea"/>
              </a:rPr>
              <a:t>を図るとともに、</a:t>
            </a:r>
            <a:r>
              <a:rPr lang="ja-JP" altLang="en-US" sz="1400" b="1" dirty="0">
                <a:latin typeface="+mn-ea"/>
                <a:ea typeface="+mn-ea"/>
              </a:rPr>
              <a:t>新たに本府と「つながり」ができた国・地域</a:t>
            </a:r>
            <a:endParaRPr lang="en-US" altLang="ja-JP" sz="1400" b="1" dirty="0">
              <a:latin typeface="+mn-ea"/>
              <a:ea typeface="+mn-ea"/>
            </a:endParaRPr>
          </a:p>
          <a:p>
            <a:pPr marL="0" marR="0" indent="0" algn="l" defTabSz="914400" rtl="0" fontAlgn="auto" latinLnBrk="0" hangingPunct="0">
              <a:lnSpc>
                <a:spcPts val="1540"/>
              </a:lnSpc>
              <a:spcBef>
                <a:spcPts val="40"/>
              </a:spcBef>
              <a:buClrTx/>
              <a:buSzTx/>
              <a:buFontTx/>
              <a:buNone/>
              <a:tabLst/>
            </a:pPr>
            <a:r>
              <a:rPr lang="ja-JP" altLang="en-US" sz="1400" b="1" dirty="0">
                <a:latin typeface="+mn-ea"/>
                <a:ea typeface="+mn-ea"/>
              </a:rPr>
              <a:t>　 にも、トッププロモーション等を通じ、関係強化を図る</a:t>
            </a:r>
            <a:endParaRPr lang="en-US" altLang="ja-JP" sz="1400" b="1" dirty="0">
              <a:latin typeface="+mn-ea"/>
              <a:ea typeface="+mn-ea"/>
            </a:endParaRPr>
          </a:p>
          <a:p>
            <a:pPr marL="0" marR="0" indent="0" algn="l" defTabSz="914400" rtl="0" fontAlgn="auto" latinLnBrk="0" hangingPunct="0">
              <a:lnSpc>
                <a:spcPts val="1540"/>
              </a:lnSpc>
              <a:spcBef>
                <a:spcPts val="40"/>
              </a:spcBef>
              <a:buClrTx/>
              <a:buSzTx/>
              <a:buFontTx/>
              <a:buNone/>
              <a:tabLst/>
            </a:pPr>
            <a:endParaRPr lang="en-US" altLang="ja-JP" sz="1050" dirty="0">
              <a:latin typeface="+mn-ea"/>
              <a:ea typeface="+mn-ea"/>
            </a:endParaRPr>
          </a:p>
          <a:p>
            <a:pPr marL="0" marR="0" indent="0" algn="l" defTabSz="914400" rtl="0" fontAlgn="auto" latinLnBrk="0" hangingPunct="0">
              <a:lnSpc>
                <a:spcPts val="1540"/>
              </a:lnSpc>
              <a:spcBef>
                <a:spcPts val="40"/>
              </a:spcBef>
              <a:buClrTx/>
              <a:buSzTx/>
              <a:buFontTx/>
              <a:buNone/>
              <a:tabLst/>
            </a:pPr>
            <a:r>
              <a:rPr lang="ja-JP" altLang="en-US" sz="1400" dirty="0">
                <a:latin typeface="+mn-ea"/>
                <a:ea typeface="+mn-ea"/>
              </a:rPr>
              <a:t>  ・万博参加国・地域の関心の高さや府内企業のニーズ、大 </a:t>
            </a:r>
            <a:endParaRPr lang="en-US" altLang="ja-JP" sz="1400" dirty="0">
              <a:latin typeface="+mn-ea"/>
              <a:ea typeface="+mn-ea"/>
            </a:endParaRPr>
          </a:p>
          <a:p>
            <a:pPr marL="0" marR="0" indent="0" algn="l" defTabSz="914400" rtl="0" fontAlgn="auto" latinLnBrk="0" hangingPunct="0">
              <a:lnSpc>
                <a:spcPts val="1540"/>
              </a:lnSpc>
              <a:spcBef>
                <a:spcPts val="40"/>
              </a:spcBef>
              <a:buClrTx/>
              <a:buSzTx/>
              <a:buFontTx/>
              <a:buNone/>
              <a:tabLst/>
            </a:pPr>
            <a:r>
              <a:rPr lang="en-US" altLang="ja-JP" sz="1400" dirty="0">
                <a:latin typeface="+mn-ea"/>
                <a:ea typeface="+mn-ea"/>
              </a:rPr>
              <a:t>   </a:t>
            </a:r>
            <a:r>
              <a:rPr lang="ja-JP" altLang="en-US" sz="1400" dirty="0">
                <a:latin typeface="+mn-ea"/>
                <a:ea typeface="+mn-ea"/>
              </a:rPr>
              <a:t>阪の成長分野との関わりなどを踏まえ、</a:t>
            </a:r>
            <a:r>
              <a:rPr lang="ja-JP" altLang="en-US" sz="1400" b="1" dirty="0">
                <a:latin typeface="+mn-ea"/>
                <a:ea typeface="+mn-ea"/>
              </a:rPr>
              <a:t>既に交流のある海</a:t>
            </a:r>
            <a:endParaRPr lang="en-US" altLang="ja-JP" sz="1400" b="1" dirty="0">
              <a:latin typeface="+mn-ea"/>
              <a:ea typeface="+mn-ea"/>
            </a:endParaRPr>
          </a:p>
          <a:p>
            <a:pPr marL="0" marR="0" indent="0" algn="l" defTabSz="914400" rtl="0" fontAlgn="auto" latinLnBrk="0" hangingPunct="0">
              <a:lnSpc>
                <a:spcPts val="1540"/>
              </a:lnSpc>
              <a:spcBef>
                <a:spcPts val="40"/>
              </a:spcBef>
              <a:buClrTx/>
              <a:buSzTx/>
              <a:buFontTx/>
              <a:buNone/>
              <a:tabLst/>
            </a:pPr>
            <a:r>
              <a:rPr lang="en-US" altLang="ja-JP" sz="1400" b="1" dirty="0">
                <a:latin typeface="+mn-ea"/>
                <a:ea typeface="+mn-ea"/>
              </a:rPr>
              <a:t>   </a:t>
            </a:r>
            <a:r>
              <a:rPr lang="ja-JP" altLang="en-US" sz="1400" b="1" dirty="0">
                <a:latin typeface="+mn-ea"/>
                <a:ea typeface="+mn-ea"/>
              </a:rPr>
              <a:t>外政府機関や、万博を機に交流を持った新たな連携先と</a:t>
            </a:r>
            <a:endParaRPr lang="en-US" altLang="ja-JP" sz="1400" b="1" dirty="0">
              <a:latin typeface="+mn-ea"/>
              <a:ea typeface="+mn-ea"/>
            </a:endParaRPr>
          </a:p>
          <a:p>
            <a:pPr marL="0" marR="0" indent="0" algn="l" defTabSz="914400" rtl="0" fontAlgn="auto" latinLnBrk="0" hangingPunct="0">
              <a:lnSpc>
                <a:spcPts val="1540"/>
              </a:lnSpc>
              <a:spcBef>
                <a:spcPts val="40"/>
              </a:spcBef>
              <a:buClrTx/>
              <a:buSzTx/>
              <a:buFontTx/>
              <a:buNone/>
              <a:tabLst/>
            </a:pPr>
            <a:r>
              <a:rPr lang="en-US" altLang="ja-JP" sz="1400" b="1" dirty="0">
                <a:latin typeface="+mn-ea"/>
                <a:ea typeface="+mn-ea"/>
              </a:rPr>
              <a:t>   </a:t>
            </a:r>
            <a:r>
              <a:rPr lang="ja-JP" altLang="en-US" sz="1400" b="1" dirty="0">
                <a:latin typeface="+mn-ea"/>
                <a:ea typeface="+mn-ea"/>
              </a:rPr>
              <a:t>の関係を強化する</a:t>
            </a:r>
          </a:p>
          <a:p>
            <a:pPr marL="0" marR="0" indent="0" algn="l" defTabSz="914400" rtl="0" fontAlgn="auto" latinLnBrk="0" hangingPunct="0">
              <a:lnSpc>
                <a:spcPts val="1540"/>
              </a:lnSpc>
              <a:spcBef>
                <a:spcPts val="40"/>
              </a:spcBef>
              <a:buClrTx/>
              <a:buSzTx/>
              <a:buFontTx/>
              <a:buNone/>
              <a:tabLst/>
            </a:pPr>
            <a:endParaRPr lang="en-US" altLang="ja-JP" sz="1050" dirty="0">
              <a:latin typeface="+mn-ea"/>
              <a:ea typeface="+mn-ea"/>
            </a:endParaRPr>
          </a:p>
          <a:p>
            <a:pPr marL="0" marR="0" indent="0" algn="l" defTabSz="914400" rtl="0" fontAlgn="auto" latinLnBrk="0" hangingPunct="0">
              <a:lnSpc>
                <a:spcPts val="1540"/>
              </a:lnSpc>
              <a:spcBef>
                <a:spcPts val="40"/>
              </a:spcBef>
              <a:buClrTx/>
              <a:buSzTx/>
              <a:buFontTx/>
              <a:buNone/>
              <a:tabLst/>
            </a:pPr>
            <a:r>
              <a:rPr lang="ja-JP" altLang="en-US" sz="1400" dirty="0">
                <a:latin typeface="+mn-ea"/>
                <a:ea typeface="+mn-ea"/>
              </a:rPr>
              <a:t>  ・大阪市として</a:t>
            </a:r>
            <a:r>
              <a:rPr lang="en-US" altLang="ja-JP" sz="1400" dirty="0">
                <a:latin typeface="+mn-ea"/>
                <a:ea typeface="+mn-ea"/>
              </a:rPr>
              <a:t>36</a:t>
            </a:r>
            <a:r>
              <a:rPr lang="ja-JP" altLang="en-US" sz="1400" dirty="0">
                <a:latin typeface="+mn-ea"/>
                <a:ea typeface="+mn-ea"/>
              </a:rPr>
              <a:t>年ぶりとなる姉妹都市提携を締結した</a:t>
            </a:r>
            <a:r>
              <a:rPr lang="ja-JP" altLang="en-US" sz="1400" b="1" dirty="0">
                <a:latin typeface="+mn-ea"/>
                <a:ea typeface="+mn-ea"/>
              </a:rPr>
              <a:t>英</a:t>
            </a:r>
            <a:endParaRPr lang="en-US" altLang="ja-JP" sz="1400" b="1" dirty="0">
              <a:latin typeface="+mn-ea"/>
              <a:ea typeface="+mn-ea"/>
            </a:endParaRPr>
          </a:p>
          <a:p>
            <a:pPr marL="0" marR="0" indent="0" algn="l" defTabSz="914400" rtl="0" fontAlgn="auto" latinLnBrk="0" hangingPunct="0">
              <a:lnSpc>
                <a:spcPts val="1540"/>
              </a:lnSpc>
              <a:spcBef>
                <a:spcPts val="40"/>
              </a:spcBef>
              <a:buClrTx/>
              <a:buSzTx/>
              <a:buFontTx/>
              <a:buNone/>
              <a:tabLst/>
            </a:pPr>
            <a:r>
              <a:rPr lang="en-US" altLang="ja-JP" sz="1400" b="1" dirty="0">
                <a:latin typeface="+mn-ea"/>
                <a:ea typeface="+mn-ea"/>
              </a:rPr>
              <a:t>   </a:t>
            </a:r>
            <a:r>
              <a:rPr lang="ja-JP" altLang="en-US" sz="1400" b="1" dirty="0">
                <a:latin typeface="+mn-ea"/>
                <a:ea typeface="+mn-ea"/>
              </a:rPr>
              <a:t>国のグレーター・マンチェスター合同行政機構と、あらゆる</a:t>
            </a:r>
            <a:endParaRPr lang="en-US" altLang="ja-JP" sz="1400" b="1" dirty="0">
              <a:latin typeface="+mn-ea"/>
              <a:ea typeface="+mn-ea"/>
            </a:endParaRPr>
          </a:p>
          <a:p>
            <a:pPr marL="0" marR="0" indent="0" algn="l" defTabSz="914400" rtl="0" fontAlgn="auto" latinLnBrk="0" hangingPunct="0">
              <a:lnSpc>
                <a:spcPts val="1540"/>
              </a:lnSpc>
              <a:spcBef>
                <a:spcPts val="40"/>
              </a:spcBef>
              <a:buClrTx/>
              <a:buSzTx/>
              <a:buFontTx/>
              <a:buNone/>
              <a:tabLst/>
            </a:pPr>
            <a:r>
              <a:rPr lang="en-US" altLang="ja-JP" sz="1400" b="1" dirty="0">
                <a:latin typeface="+mn-ea"/>
                <a:ea typeface="+mn-ea"/>
              </a:rPr>
              <a:t>   </a:t>
            </a:r>
            <a:r>
              <a:rPr lang="ja-JP" altLang="en-US" sz="1400" b="1" dirty="0">
                <a:latin typeface="+mn-ea"/>
                <a:ea typeface="+mn-ea"/>
              </a:rPr>
              <a:t>分野での交流を推進し、両都市間の連携強化を図る</a:t>
            </a:r>
          </a:p>
          <a:p>
            <a:pPr marL="0" marR="0" indent="0" algn="l" defTabSz="914400" rtl="0" fontAlgn="auto" latinLnBrk="0" hangingPunct="0">
              <a:lnSpc>
                <a:spcPts val="1540"/>
              </a:lnSpc>
              <a:spcBef>
                <a:spcPts val="40"/>
              </a:spcBef>
              <a:buClrTx/>
              <a:buSzTx/>
              <a:buFontTx/>
              <a:buNone/>
              <a:tabLst/>
            </a:pPr>
            <a:endParaRPr lang="ja-JP" altLang="en-US" sz="1050" dirty="0">
              <a:latin typeface="+mn-ea"/>
              <a:ea typeface="+mn-ea"/>
            </a:endParaRPr>
          </a:p>
          <a:p>
            <a:pPr marL="0" marR="0" indent="0" algn="l" defTabSz="914400" rtl="0" fontAlgn="auto" latinLnBrk="0" hangingPunct="0">
              <a:lnSpc>
                <a:spcPts val="1540"/>
              </a:lnSpc>
              <a:spcBef>
                <a:spcPts val="40"/>
              </a:spcBef>
              <a:buClrTx/>
              <a:buSzTx/>
              <a:buFontTx/>
              <a:buNone/>
              <a:tabLst/>
            </a:pPr>
            <a:r>
              <a:rPr lang="ja-JP" altLang="en-US" sz="1400" dirty="0">
                <a:latin typeface="+mn-ea"/>
                <a:ea typeface="+mn-ea"/>
              </a:rPr>
              <a:t>  ・万博を契機に関係を拡大・深化した海外ネットワークの活 </a:t>
            </a:r>
            <a:endParaRPr lang="en-US" altLang="ja-JP" sz="1400" dirty="0">
              <a:latin typeface="+mn-ea"/>
              <a:ea typeface="+mn-ea"/>
            </a:endParaRPr>
          </a:p>
          <a:p>
            <a:pPr marL="0" marR="0" indent="0" algn="l" defTabSz="914400" rtl="0" fontAlgn="auto" latinLnBrk="0" hangingPunct="0">
              <a:lnSpc>
                <a:spcPts val="1540"/>
              </a:lnSpc>
              <a:spcBef>
                <a:spcPts val="40"/>
              </a:spcBef>
              <a:buClrTx/>
              <a:buSzTx/>
              <a:buFontTx/>
              <a:buNone/>
              <a:tabLst/>
            </a:pPr>
            <a:r>
              <a:rPr lang="en-US" altLang="ja-JP" sz="1400" dirty="0">
                <a:latin typeface="+mn-ea"/>
                <a:ea typeface="+mn-ea"/>
              </a:rPr>
              <a:t>   </a:t>
            </a:r>
            <a:r>
              <a:rPr lang="ja-JP" altLang="en-US" sz="1400" dirty="0">
                <a:latin typeface="+mn-ea"/>
                <a:ea typeface="+mn-ea"/>
              </a:rPr>
              <a:t>用により、</a:t>
            </a:r>
            <a:r>
              <a:rPr lang="ja-JP" altLang="en-US" sz="1400" b="1" dirty="0">
                <a:latin typeface="+mn-ea"/>
                <a:ea typeface="+mn-ea"/>
              </a:rPr>
              <a:t>海外企業等と在阪企業のビジネス機会を創出</a:t>
            </a:r>
            <a:endParaRPr lang="en-US" altLang="ja-JP" sz="1400" b="1" dirty="0">
              <a:latin typeface="+mn-ea"/>
              <a:ea typeface="+mn-ea"/>
            </a:endParaRPr>
          </a:p>
          <a:p>
            <a:pPr marL="0" marR="0" indent="0" algn="l" defTabSz="914400" rtl="0" fontAlgn="auto" latinLnBrk="0" hangingPunct="0">
              <a:lnSpc>
                <a:spcPts val="1540"/>
              </a:lnSpc>
              <a:spcBef>
                <a:spcPts val="40"/>
              </a:spcBef>
              <a:buClrTx/>
              <a:buSzTx/>
              <a:buFontTx/>
              <a:buNone/>
              <a:tabLst/>
            </a:pPr>
            <a:r>
              <a:rPr lang="en-US" altLang="ja-JP" sz="1400" b="1" dirty="0">
                <a:latin typeface="+mn-ea"/>
                <a:ea typeface="+mn-ea"/>
              </a:rPr>
              <a:t>   </a:t>
            </a:r>
            <a:r>
              <a:rPr lang="ja-JP" altLang="en-US" sz="1400" b="1" dirty="0">
                <a:latin typeface="+mn-ea"/>
                <a:ea typeface="+mn-ea"/>
              </a:rPr>
              <a:t>し、一層の国際ビジネス交流の促進につなげる</a:t>
            </a:r>
            <a:endParaRPr lang="en-US" altLang="ja-JP" sz="1400" b="1" dirty="0">
              <a:latin typeface="+mn-ea"/>
              <a:ea typeface="+mn-ea"/>
            </a:endParaRPr>
          </a:p>
          <a:p>
            <a:pPr marL="0" marR="0" indent="0" algn="l" defTabSz="914400" rtl="0" fontAlgn="auto" latinLnBrk="0" hangingPunct="0">
              <a:lnSpc>
                <a:spcPts val="1540"/>
              </a:lnSpc>
              <a:spcBef>
                <a:spcPts val="40"/>
              </a:spcBef>
              <a:buClrTx/>
              <a:buSzTx/>
              <a:buFontTx/>
              <a:buNone/>
              <a:tabLst/>
            </a:pPr>
            <a:endParaRPr lang="en-US" altLang="ja-JP" sz="1400" dirty="0">
              <a:latin typeface="+mn-ea"/>
              <a:ea typeface="+mn-ea"/>
            </a:endParaRPr>
          </a:p>
          <a:p>
            <a:pPr>
              <a:lnSpc>
                <a:spcPts val="1540"/>
              </a:lnSpc>
              <a:spcBef>
                <a:spcPts val="40"/>
              </a:spcBef>
            </a:pPr>
            <a:r>
              <a:rPr lang="ja-JP" altLang="en-US" sz="1400" dirty="0">
                <a:latin typeface="+mn-ea"/>
              </a:rPr>
              <a:t>  </a:t>
            </a:r>
            <a:r>
              <a:rPr lang="ja-JP" altLang="en-US" sz="1400" dirty="0">
                <a:latin typeface="+mn-ea"/>
                <a:ea typeface="+mn-ea"/>
              </a:rPr>
              <a:t>・</a:t>
            </a:r>
            <a:r>
              <a:rPr lang="en-US" altLang="ja-JP" sz="1400" dirty="0">
                <a:latin typeface="+mn-ea"/>
                <a:ea typeface="+mn-ea"/>
              </a:rPr>
              <a:t>2026</a:t>
            </a:r>
            <a:r>
              <a:rPr lang="ja-JP" altLang="en-US" sz="1400" dirty="0">
                <a:latin typeface="+mn-ea"/>
                <a:ea typeface="+mn-ea"/>
              </a:rPr>
              <a:t>年度以降も、体制の強化などにより、こうした関係の　</a:t>
            </a:r>
            <a:endParaRPr lang="en-US" altLang="ja-JP" sz="1400" dirty="0">
              <a:latin typeface="+mn-ea"/>
              <a:ea typeface="+mn-ea"/>
            </a:endParaRPr>
          </a:p>
          <a:p>
            <a:pPr>
              <a:lnSpc>
                <a:spcPts val="1540"/>
              </a:lnSpc>
              <a:spcBef>
                <a:spcPts val="40"/>
              </a:spcBef>
            </a:pPr>
            <a:r>
              <a:rPr lang="ja-JP" altLang="en-US" sz="1400" dirty="0">
                <a:latin typeface="+mn-ea"/>
                <a:ea typeface="+mn-ea"/>
              </a:rPr>
              <a:t>　 発展を目指す</a:t>
            </a:r>
            <a:endParaRPr lang="en-US" altLang="ja-JP" sz="1400" dirty="0">
              <a:latin typeface="+mn-ea"/>
              <a:ea typeface="+mn-ea"/>
            </a:endParaRPr>
          </a:p>
        </p:txBody>
      </p:sp>
      <p:sp>
        <p:nvSpPr>
          <p:cNvPr id="23" name="正方形/長方形 22">
            <a:extLst>
              <a:ext uri="{FF2B5EF4-FFF2-40B4-BE49-F238E27FC236}">
                <a16:creationId xmlns:a16="http://schemas.microsoft.com/office/drawing/2014/main" id="{E2433DF2-441F-409F-AD69-F9A8F3753925}"/>
              </a:ext>
            </a:extLst>
          </p:cNvPr>
          <p:cNvSpPr/>
          <p:nvPr/>
        </p:nvSpPr>
        <p:spPr>
          <a:xfrm>
            <a:off x="10739272" y="-26634"/>
            <a:ext cx="1427912"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5" name="テキスト ボックス 24">
            <a:extLst>
              <a:ext uri="{FF2B5EF4-FFF2-40B4-BE49-F238E27FC236}">
                <a16:creationId xmlns:a16="http://schemas.microsoft.com/office/drawing/2014/main" id="{4C39D027-7700-49E6-9F71-5F57CC15FA98}"/>
              </a:ext>
            </a:extLst>
          </p:cNvPr>
          <p:cNvSpPr txBox="1"/>
          <p:nvPr/>
        </p:nvSpPr>
        <p:spPr>
          <a:xfrm>
            <a:off x="155769" y="83062"/>
            <a:ext cx="11945310" cy="892552"/>
          </a:xfrm>
          <a:prstGeom prst="rect">
            <a:avLst/>
          </a:prstGeom>
          <a:solidFill>
            <a:srgbClr val="002060"/>
          </a:solidFill>
        </p:spPr>
        <p:txBody>
          <a:bodyPr wrap="square" rtlCol="0">
            <a:spAutoFit/>
          </a:bodyPr>
          <a:lstStyle/>
          <a:p>
            <a:r>
              <a:rPr kumimoji="1" lang="ja-JP" altLang="en-US" sz="2400" b="1" dirty="0">
                <a:solidFill>
                  <a:srgbClr val="FFFF00"/>
                </a:solidFill>
                <a:latin typeface="Meiryo UI" panose="020B0604030504040204" pitchFamily="50" charset="-128"/>
                <a:ea typeface="Meiryo UI" panose="020B0604030504040204" pitchFamily="50" charset="-128"/>
              </a:rPr>
              <a:t> </a:t>
            </a:r>
            <a:r>
              <a:rPr kumimoji="1" lang="ja-JP" altLang="en-US" sz="2800" b="1" dirty="0">
                <a:solidFill>
                  <a:schemeClr val="bg1"/>
                </a:solidFill>
                <a:latin typeface="Meiryo UI" panose="020B0604030504040204" pitchFamily="50" charset="-128"/>
                <a:ea typeface="Meiryo UI" panose="020B0604030504040204" pitchFamily="50" charset="-128"/>
              </a:rPr>
              <a:t>賓客歓迎部会</a:t>
            </a:r>
            <a:endParaRPr kumimoji="1" lang="en-US" altLang="ja-JP" sz="2800" b="1" dirty="0">
              <a:solidFill>
                <a:schemeClr val="bg1"/>
              </a:solidFill>
              <a:latin typeface="Meiryo UI" panose="020B0604030504040204" pitchFamily="50" charset="-128"/>
              <a:ea typeface="Meiryo UI" panose="020B0604030504040204" pitchFamily="50" charset="-128"/>
            </a:endParaRPr>
          </a:p>
          <a:p>
            <a:r>
              <a:rPr kumimoji="1" lang="ja-JP" altLang="en-US" sz="2400" b="1" dirty="0">
                <a:solidFill>
                  <a:srgbClr val="FFFF00"/>
                </a:solidFill>
                <a:latin typeface="Meiryo UI" panose="020B0604030504040204" pitchFamily="50" charset="-128"/>
                <a:ea typeface="Meiryo UI" panose="020B0604030504040204" pitchFamily="50" charset="-128"/>
              </a:rPr>
              <a:t>　　　　</a:t>
            </a:r>
            <a:endParaRPr kumimoji="1" lang="ja-JP" altLang="en-US" sz="1600" b="1" dirty="0">
              <a:solidFill>
                <a:srgbClr val="FFFF00"/>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CAE8EDB4-9014-448A-A259-3176BC5611A6}"/>
              </a:ext>
            </a:extLst>
          </p:cNvPr>
          <p:cNvSpPr txBox="1"/>
          <p:nvPr/>
        </p:nvSpPr>
        <p:spPr>
          <a:xfrm>
            <a:off x="2527938" y="141463"/>
            <a:ext cx="9468465" cy="738664"/>
          </a:xfrm>
          <a:prstGeom prst="rect">
            <a:avLst/>
          </a:prstGeom>
          <a:noFill/>
        </p:spPr>
        <p:txBody>
          <a:bodyPr wrap="square" rtlCol="0">
            <a:spAutoFit/>
          </a:bodyPr>
          <a:lstStyle/>
          <a:p>
            <a:r>
              <a:rPr kumimoji="1" lang="ja-JP" altLang="en-US" sz="1400" dirty="0">
                <a:solidFill>
                  <a:schemeClr val="bg1"/>
                </a:solidFill>
                <a:latin typeface="Meiryo UI" panose="020B0604030504040204" pitchFamily="50" charset="-128"/>
                <a:ea typeface="Meiryo UI" panose="020B0604030504040204" pitchFamily="50" charset="-128"/>
              </a:rPr>
              <a:t>　部会長：万博推進局長</a:t>
            </a:r>
            <a:endParaRPr kumimoji="1" lang="en-US" altLang="ja-JP" sz="1400" dirty="0">
              <a:solidFill>
                <a:schemeClr val="bg1"/>
              </a:solidFill>
              <a:latin typeface="Meiryo UI" panose="020B0604030504040204" pitchFamily="50" charset="-128"/>
              <a:ea typeface="Meiryo UI" panose="020B0604030504040204" pitchFamily="50" charset="-128"/>
            </a:endParaRPr>
          </a:p>
          <a:p>
            <a:r>
              <a:rPr kumimoji="1" lang="ja-JP" altLang="en-US" sz="1400" dirty="0">
                <a:solidFill>
                  <a:schemeClr val="bg1"/>
                </a:solidFill>
                <a:latin typeface="Meiryo UI" panose="020B0604030504040204" pitchFamily="50" charset="-128"/>
                <a:ea typeface="Meiryo UI" panose="020B0604030504040204" pitchFamily="50" charset="-128"/>
              </a:rPr>
              <a:t>　府：政策企画部、府民文化部、商工労働部、都市整備部 ／ 市：政策企画室、経済戦略局、建設局 ／ </a:t>
            </a:r>
            <a:endParaRPr kumimoji="1" lang="en-US" altLang="ja-JP" sz="1400" dirty="0">
              <a:solidFill>
                <a:schemeClr val="bg1"/>
              </a:solidFill>
              <a:latin typeface="Meiryo UI" panose="020B0604030504040204" pitchFamily="50" charset="-128"/>
              <a:ea typeface="Meiryo UI" panose="020B0604030504040204" pitchFamily="50" charset="-128"/>
            </a:endParaRPr>
          </a:p>
          <a:p>
            <a:r>
              <a:rPr kumimoji="1" lang="ja-JP" altLang="en-US" sz="1400" dirty="0">
                <a:solidFill>
                  <a:schemeClr val="bg1"/>
                </a:solidFill>
                <a:latin typeface="Meiryo UI" panose="020B0604030504040204" pitchFamily="50" charset="-128"/>
                <a:ea typeface="Meiryo UI" panose="020B0604030504040204" pitchFamily="50" charset="-128"/>
              </a:rPr>
              <a:t>　府市：万博推進局、大阪港湾局</a:t>
            </a:r>
            <a:endParaRPr kumimoji="1" lang="en-US" altLang="ja-JP" sz="1400" dirty="0">
              <a:solidFill>
                <a:schemeClr val="bg1"/>
              </a:solidFill>
              <a:latin typeface="Meiryo UI" panose="020B0604030504040204" pitchFamily="50" charset="-128"/>
              <a:ea typeface="Meiryo UI" panose="020B0604030504040204" pitchFamily="50" charset="-128"/>
            </a:endParaRPr>
          </a:p>
        </p:txBody>
      </p:sp>
      <p:sp>
        <p:nvSpPr>
          <p:cNvPr id="33" name="大かっこ 32">
            <a:extLst>
              <a:ext uri="{FF2B5EF4-FFF2-40B4-BE49-F238E27FC236}">
                <a16:creationId xmlns:a16="http://schemas.microsoft.com/office/drawing/2014/main" id="{EA2EB452-E191-45F1-B5C1-3461C7F82ECA}"/>
              </a:ext>
            </a:extLst>
          </p:cNvPr>
          <p:cNvSpPr/>
          <p:nvPr/>
        </p:nvSpPr>
        <p:spPr>
          <a:xfrm>
            <a:off x="2585240" y="200568"/>
            <a:ext cx="8250726" cy="637752"/>
          </a:xfrm>
          <a:prstGeom prst="bracketPair">
            <a:avLst>
              <a:gd name="adj" fmla="val 13574"/>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15" name="正方形/長方形 14">
            <a:extLst>
              <a:ext uri="{FF2B5EF4-FFF2-40B4-BE49-F238E27FC236}">
                <a16:creationId xmlns:a16="http://schemas.microsoft.com/office/drawing/2014/main" id="{8AB6593F-16D7-9E13-F63C-A67973FF40F0}"/>
              </a:ext>
            </a:extLst>
          </p:cNvPr>
          <p:cNvSpPr/>
          <p:nvPr/>
        </p:nvSpPr>
        <p:spPr>
          <a:xfrm>
            <a:off x="255124" y="6270726"/>
            <a:ext cx="2523848" cy="40010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ja-JP" altLang="en-US" sz="1000" b="0" i="0" u="none" strike="noStrike" cap="none" spc="0" normalizeH="0" baseline="0" dirty="0">
                <a:ln>
                  <a:noFill/>
                </a:ln>
                <a:solidFill>
                  <a:srgbClr val="000000"/>
                </a:solidFill>
                <a:effectLst/>
                <a:uFillTx/>
                <a:latin typeface="+mn-ea"/>
                <a:ea typeface="+mn-ea"/>
                <a:cs typeface="Calibri"/>
                <a:sym typeface="Calibri"/>
              </a:rPr>
              <a:t>大阪</a:t>
            </a:r>
            <a:r>
              <a:rPr kumimoji="0" lang="en-US" altLang="ja-JP" sz="1000" b="0" i="0" u="none" strike="noStrike" cap="none" spc="0" normalizeH="0" baseline="0" dirty="0">
                <a:ln>
                  <a:noFill/>
                </a:ln>
                <a:solidFill>
                  <a:srgbClr val="000000"/>
                </a:solidFill>
                <a:effectLst/>
                <a:uFillTx/>
                <a:latin typeface="+mn-ea"/>
                <a:ea typeface="+mn-ea"/>
                <a:cs typeface="Calibri"/>
                <a:sym typeface="Calibri"/>
              </a:rPr>
              <a:t>PV</a:t>
            </a:r>
            <a:r>
              <a:rPr kumimoji="0" lang="ja-JP" altLang="en-US" sz="1000" b="0" i="0" u="none" strike="noStrike" cap="none" spc="0" normalizeH="0" baseline="0" dirty="0">
                <a:ln>
                  <a:noFill/>
                </a:ln>
                <a:solidFill>
                  <a:srgbClr val="000000"/>
                </a:solidFill>
                <a:effectLst/>
                <a:uFillTx/>
                <a:latin typeface="+mn-ea"/>
                <a:ea typeface="+mn-ea"/>
                <a:cs typeface="Calibri"/>
                <a:sym typeface="Calibri"/>
              </a:rPr>
              <a:t>で小泉農林水産大臣</a:t>
            </a:r>
            <a:r>
              <a:rPr lang="ja-JP" altLang="en-US" sz="1000" dirty="0">
                <a:latin typeface="+mn-ea"/>
                <a:ea typeface="+mn-ea"/>
              </a:rPr>
              <a:t>（当時）を</a:t>
            </a:r>
            <a:endParaRPr lang="en-US" altLang="ja-JP" sz="1000" dirty="0">
              <a:latin typeface="+mn-ea"/>
              <a:ea typeface="+mn-ea"/>
            </a:endParaRPr>
          </a:p>
          <a:p>
            <a:pPr marL="0" marR="0" indent="0" algn="ctr" defTabSz="914400" rtl="0" fontAlgn="auto" latinLnBrk="0" hangingPunct="0">
              <a:lnSpc>
                <a:spcPct val="100000"/>
              </a:lnSpc>
              <a:spcBef>
                <a:spcPts val="0"/>
              </a:spcBef>
              <a:spcAft>
                <a:spcPts val="0"/>
              </a:spcAft>
              <a:buClrTx/>
              <a:buSzTx/>
              <a:buFontTx/>
              <a:buNone/>
              <a:tabLst/>
            </a:pPr>
            <a:r>
              <a:rPr lang="ja-JP" altLang="en-US" sz="1000" dirty="0">
                <a:latin typeface="+mn-ea"/>
                <a:ea typeface="+mn-ea"/>
              </a:rPr>
              <a:t>案内する吉村知事</a:t>
            </a:r>
            <a:endParaRPr lang="en-US" altLang="ja-JP" sz="1000" dirty="0">
              <a:latin typeface="+mn-ea"/>
              <a:ea typeface="+mn-ea"/>
            </a:endParaRPr>
          </a:p>
        </p:txBody>
      </p:sp>
      <p:sp>
        <p:nvSpPr>
          <p:cNvPr id="16" name="正方形/長方形 15">
            <a:extLst>
              <a:ext uri="{FF2B5EF4-FFF2-40B4-BE49-F238E27FC236}">
                <a16:creationId xmlns:a16="http://schemas.microsoft.com/office/drawing/2014/main" id="{1F7E390F-62C0-405F-6F60-95B1F0D9B57D}"/>
              </a:ext>
            </a:extLst>
          </p:cNvPr>
          <p:cNvSpPr/>
          <p:nvPr/>
        </p:nvSpPr>
        <p:spPr>
          <a:xfrm>
            <a:off x="2919021" y="6294705"/>
            <a:ext cx="2506716" cy="40010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ja-JP" altLang="en-US" sz="1000" dirty="0">
                <a:latin typeface="+mn-ea"/>
                <a:ea typeface="+mn-ea"/>
              </a:rPr>
              <a:t>大阪</a:t>
            </a:r>
            <a:r>
              <a:rPr lang="en-US" altLang="ja-JP" sz="1000" dirty="0">
                <a:latin typeface="+mn-ea"/>
                <a:ea typeface="+mn-ea"/>
              </a:rPr>
              <a:t>PV</a:t>
            </a:r>
            <a:r>
              <a:rPr lang="ja-JP" altLang="en-US" sz="1000" dirty="0">
                <a:latin typeface="+mn-ea"/>
                <a:ea typeface="+mn-ea"/>
              </a:rPr>
              <a:t>を訪問した</a:t>
            </a:r>
            <a:endParaRPr lang="en-US" altLang="ja-JP" sz="1000" dirty="0">
              <a:latin typeface="+mn-ea"/>
              <a:ea typeface="+mn-ea"/>
            </a:endParaRPr>
          </a:p>
          <a:p>
            <a:pPr marL="0" marR="0" indent="0" algn="ctr" defTabSz="914400" rtl="0" fontAlgn="auto" latinLnBrk="0" hangingPunct="0">
              <a:lnSpc>
                <a:spcPct val="100000"/>
              </a:lnSpc>
              <a:spcBef>
                <a:spcPts val="0"/>
              </a:spcBef>
              <a:spcAft>
                <a:spcPts val="0"/>
              </a:spcAft>
              <a:buClrTx/>
              <a:buSzTx/>
              <a:buFontTx/>
              <a:buNone/>
              <a:tabLst/>
            </a:pPr>
            <a:r>
              <a:rPr lang="ja-JP" altLang="en-US" sz="1000" dirty="0">
                <a:latin typeface="+mn-ea"/>
                <a:ea typeface="+mn-ea"/>
              </a:rPr>
              <a:t>グレーター・マンチェスター市長と横山市長</a:t>
            </a:r>
            <a:endParaRPr lang="en-US" altLang="ja-JP" sz="1000" dirty="0">
              <a:latin typeface="+mn-ea"/>
              <a:ea typeface="+mn-ea"/>
            </a:endParaRPr>
          </a:p>
        </p:txBody>
      </p:sp>
      <p:sp>
        <p:nvSpPr>
          <p:cNvPr id="17" name="正方形/長方形 16">
            <a:extLst>
              <a:ext uri="{FF2B5EF4-FFF2-40B4-BE49-F238E27FC236}">
                <a16:creationId xmlns:a16="http://schemas.microsoft.com/office/drawing/2014/main" id="{2B1E4F7C-7074-B373-3475-50A79432A7D2}"/>
              </a:ext>
            </a:extLst>
          </p:cNvPr>
          <p:cNvSpPr/>
          <p:nvPr/>
        </p:nvSpPr>
        <p:spPr>
          <a:xfrm>
            <a:off x="5425737" y="6333322"/>
            <a:ext cx="2061395" cy="40010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lang="ja-JP" altLang="en-US" sz="1000" dirty="0">
                <a:latin typeface="+mn-ea"/>
                <a:ea typeface="+mn-ea"/>
              </a:rPr>
              <a:t>各国政府代表ら約</a:t>
            </a:r>
            <a:r>
              <a:rPr lang="en-US" altLang="ja-JP" sz="1000" dirty="0">
                <a:latin typeface="+mn-ea"/>
                <a:ea typeface="+mn-ea"/>
              </a:rPr>
              <a:t>400</a:t>
            </a:r>
            <a:r>
              <a:rPr lang="ja-JP" altLang="en-US" sz="1000" dirty="0">
                <a:latin typeface="+mn-ea"/>
                <a:ea typeface="+mn-ea"/>
              </a:rPr>
              <a:t>人が出席したレセプション</a:t>
            </a:r>
            <a:endParaRPr lang="en-US" altLang="ja-JP" sz="1000" dirty="0">
              <a:latin typeface="+mn-ea"/>
              <a:ea typeface="+mn-ea"/>
            </a:endParaRPr>
          </a:p>
        </p:txBody>
      </p:sp>
      <p:pic>
        <p:nvPicPr>
          <p:cNvPr id="3" name="図 2">
            <a:extLst>
              <a:ext uri="{FF2B5EF4-FFF2-40B4-BE49-F238E27FC236}">
                <a16:creationId xmlns:a16="http://schemas.microsoft.com/office/drawing/2014/main" id="{89D6354E-0B4B-B27F-3A9A-29F913CC2F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1973" y="4898312"/>
            <a:ext cx="1965354" cy="1354125"/>
          </a:xfrm>
          <a:prstGeom prst="rect">
            <a:avLst/>
          </a:prstGeom>
        </p:spPr>
      </p:pic>
      <p:pic>
        <p:nvPicPr>
          <p:cNvPr id="6" name="図 5" descr="グリーン, 人, 男, 草 が含まれている画像&#10;&#10;AI によって生成されたコンテンツは間違っている可能性があります。">
            <a:extLst>
              <a:ext uri="{FF2B5EF4-FFF2-40B4-BE49-F238E27FC236}">
                <a16:creationId xmlns:a16="http://schemas.microsoft.com/office/drawing/2014/main" id="{286A5CEB-046C-6C7F-05F2-648C937F6B4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4826" y="4915456"/>
            <a:ext cx="1990414" cy="1363214"/>
          </a:xfrm>
          <a:prstGeom prst="rect">
            <a:avLst/>
          </a:prstGeom>
        </p:spPr>
      </p:pic>
      <p:pic>
        <p:nvPicPr>
          <p:cNvPr id="10" name="図 9">
            <a:extLst>
              <a:ext uri="{FF2B5EF4-FFF2-40B4-BE49-F238E27FC236}">
                <a16:creationId xmlns:a16="http://schemas.microsoft.com/office/drawing/2014/main" id="{12A6C732-33DC-033D-D9EA-699C8663D73B}"/>
              </a:ext>
            </a:extLst>
          </p:cNvPr>
          <p:cNvPicPr>
            <a:picLocks noChangeAspect="1"/>
          </p:cNvPicPr>
          <p:nvPr/>
        </p:nvPicPr>
        <p:blipFill>
          <a:blip r:embed="rId4"/>
          <a:stretch>
            <a:fillRect/>
          </a:stretch>
        </p:blipFill>
        <p:spPr>
          <a:xfrm>
            <a:off x="333321" y="3412241"/>
            <a:ext cx="7230393" cy="1363872"/>
          </a:xfrm>
          <a:prstGeom prst="rect">
            <a:avLst/>
          </a:prstGeom>
        </p:spPr>
      </p:pic>
      <p:pic>
        <p:nvPicPr>
          <p:cNvPr id="4" name="図 3">
            <a:extLst>
              <a:ext uri="{FF2B5EF4-FFF2-40B4-BE49-F238E27FC236}">
                <a16:creationId xmlns:a16="http://schemas.microsoft.com/office/drawing/2014/main" id="{860E8F31-39EE-763B-3378-D11AC427B0A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141681" y="4903947"/>
            <a:ext cx="2061395" cy="1336203"/>
          </a:xfrm>
          <a:prstGeom prst="rect">
            <a:avLst/>
          </a:prstGeom>
        </p:spPr>
      </p:pic>
      <p:sp>
        <p:nvSpPr>
          <p:cNvPr id="7" name="テキスト ボックス 6">
            <a:extLst>
              <a:ext uri="{FF2B5EF4-FFF2-40B4-BE49-F238E27FC236}">
                <a16:creationId xmlns:a16="http://schemas.microsoft.com/office/drawing/2014/main" id="{B51AF488-500F-074F-114A-04AD8FDAEEED}"/>
              </a:ext>
            </a:extLst>
          </p:cNvPr>
          <p:cNvSpPr txBox="1"/>
          <p:nvPr/>
        </p:nvSpPr>
        <p:spPr>
          <a:xfrm>
            <a:off x="11755368" y="6528451"/>
            <a:ext cx="45470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lang="en-US" altLang="ja-JP" sz="1400" b="1" dirty="0">
                <a:latin typeface="+mn-ea"/>
                <a:ea typeface="+mn-ea"/>
              </a:rPr>
              <a:t>24</a:t>
            </a:r>
            <a:endParaRPr kumimoji="0" lang="ja-JP" altLang="en-US" sz="14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107199373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501C7AE3-64A5-4878-A1B3-CCB2FF6A608D}"/>
              </a:ext>
            </a:extLst>
          </p:cNvPr>
          <p:cNvSpPr/>
          <p:nvPr/>
        </p:nvSpPr>
        <p:spPr>
          <a:xfrm>
            <a:off x="10500670" y="846162"/>
            <a:ext cx="1453139" cy="36933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n-ea"/>
              <a:ea typeface="+mn-ea"/>
              <a:cs typeface="Calibri"/>
              <a:sym typeface="Calibri"/>
            </a:endParaRPr>
          </a:p>
        </p:txBody>
      </p:sp>
      <p:sp>
        <p:nvSpPr>
          <p:cNvPr id="26" name="正方形/長方形 25">
            <a:extLst>
              <a:ext uri="{FF2B5EF4-FFF2-40B4-BE49-F238E27FC236}">
                <a16:creationId xmlns:a16="http://schemas.microsoft.com/office/drawing/2014/main" id="{478AF8F9-4F97-47D6-8626-32BA66D75F0A}"/>
              </a:ext>
            </a:extLst>
          </p:cNvPr>
          <p:cNvSpPr/>
          <p:nvPr/>
        </p:nvSpPr>
        <p:spPr>
          <a:xfrm>
            <a:off x="269067" y="1589216"/>
            <a:ext cx="11662300" cy="129600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nSpc>
                <a:spcPct val="110000"/>
              </a:lnSpc>
            </a:pPr>
            <a:r>
              <a:rPr lang="ja-JP" altLang="en-US" sz="1400" dirty="0">
                <a:latin typeface="+mn-ea"/>
                <a:ea typeface="+mn-ea"/>
              </a:rPr>
              <a:t>　・博覧会協会及び万博推進局をはじめとする関係部局と連携し、平時から緊密な情報連絡体制を構築するとともに、</a:t>
            </a:r>
            <a:r>
              <a:rPr lang="ja-JP" altLang="en-US" sz="1400" dirty="0">
                <a:solidFill>
                  <a:schemeClr val="tx1"/>
                </a:solidFill>
                <a:latin typeface="+mn-ea"/>
                <a:ea typeface="+mn-ea"/>
              </a:rPr>
              <a:t>大規模災害発生時に、</a:t>
            </a:r>
            <a:endParaRPr lang="en-US" altLang="ja-JP" sz="1400" dirty="0">
              <a:solidFill>
                <a:schemeClr val="tx1"/>
              </a:solidFill>
              <a:latin typeface="+mn-ea"/>
              <a:ea typeface="+mn-ea"/>
            </a:endParaRPr>
          </a:p>
          <a:p>
            <a:pPr>
              <a:lnSpc>
                <a:spcPct val="110000"/>
              </a:lnSpc>
            </a:pPr>
            <a:r>
              <a:rPr lang="ja-JP" altLang="en-US" sz="1400" dirty="0">
                <a:solidFill>
                  <a:schemeClr val="tx1"/>
                </a:solidFill>
                <a:latin typeface="+mn-ea"/>
                <a:ea typeface="+mn-ea"/>
              </a:rPr>
              <a:t>　　会場内の情報収集と博覧会協会との連携を迅速に行えるよう、</a:t>
            </a:r>
            <a:r>
              <a:rPr lang="ja-JP" altLang="en-US" sz="1400" dirty="0">
                <a:latin typeface="+mn-ea"/>
                <a:ea typeface="+mn-ea"/>
              </a:rPr>
              <a:t>万博開催期間中（土日祝日を含む</a:t>
            </a:r>
            <a:r>
              <a:rPr lang="en-US" altLang="ja-JP" sz="1400" dirty="0">
                <a:latin typeface="+mn-ea"/>
                <a:ea typeface="+mn-ea"/>
              </a:rPr>
              <a:t>184 </a:t>
            </a:r>
            <a:r>
              <a:rPr lang="ja-JP" altLang="en-US" sz="1400" dirty="0">
                <a:latin typeface="+mn-ea"/>
                <a:ea typeface="+mn-ea"/>
              </a:rPr>
              <a:t>日間）、万博会場の危機管理</a:t>
            </a:r>
            <a:endParaRPr lang="en-US" altLang="ja-JP" sz="1400" dirty="0">
              <a:latin typeface="+mn-ea"/>
              <a:ea typeface="+mn-ea"/>
            </a:endParaRPr>
          </a:p>
          <a:p>
            <a:pPr>
              <a:lnSpc>
                <a:spcPct val="110000"/>
              </a:lnSpc>
            </a:pPr>
            <a:r>
              <a:rPr lang="ja-JP" altLang="en-US" sz="1400" dirty="0">
                <a:latin typeface="+mn-ea"/>
                <a:ea typeface="+mn-ea"/>
              </a:rPr>
              <a:t>　　センター</a:t>
            </a:r>
            <a:r>
              <a:rPr lang="ja-JP" altLang="en-US" sz="1400" dirty="0">
                <a:solidFill>
                  <a:schemeClr val="tx1"/>
                </a:solidFill>
                <a:latin typeface="+mn-ea"/>
                <a:ea typeface="+mn-ea"/>
              </a:rPr>
              <a:t>に隣接する消防指揮室内に大阪府</a:t>
            </a:r>
            <a:r>
              <a:rPr lang="ja-JP" altLang="en-US" sz="1400" dirty="0">
                <a:latin typeface="+mn-ea"/>
                <a:ea typeface="+mn-ea"/>
              </a:rPr>
              <a:t>・市危機管理室職員を現地連絡調整員（リエゾン）</a:t>
            </a:r>
            <a:r>
              <a:rPr lang="en-US" altLang="ja-JP" sz="1400" dirty="0">
                <a:latin typeface="+mn-ea"/>
                <a:ea typeface="+mn-ea"/>
              </a:rPr>
              <a:t> </a:t>
            </a:r>
            <a:r>
              <a:rPr lang="ja-JP" altLang="en-US" sz="1400" dirty="0">
                <a:latin typeface="+mn-ea"/>
                <a:ea typeface="+mn-ea"/>
              </a:rPr>
              <a:t>として、延べ</a:t>
            </a:r>
            <a:r>
              <a:rPr lang="en-US" altLang="ja-JP" sz="1400" dirty="0">
                <a:latin typeface="+mn-ea"/>
                <a:ea typeface="+mn-ea"/>
              </a:rPr>
              <a:t>736</a:t>
            </a:r>
            <a:r>
              <a:rPr lang="ja-JP" altLang="en-US" sz="1400" dirty="0">
                <a:latin typeface="+mn-ea"/>
                <a:ea typeface="+mn-ea"/>
              </a:rPr>
              <a:t>名派遣</a:t>
            </a:r>
          </a:p>
          <a:p>
            <a:pPr>
              <a:lnSpc>
                <a:spcPct val="110000"/>
              </a:lnSpc>
            </a:pPr>
            <a:r>
              <a:rPr lang="ja-JP" altLang="en-US" sz="1400" dirty="0">
                <a:solidFill>
                  <a:schemeClr val="tx1"/>
                </a:solidFill>
                <a:latin typeface="+mn-ea"/>
                <a:ea typeface="+mn-ea"/>
              </a:rPr>
              <a:t>　・</a:t>
            </a:r>
            <a:r>
              <a:rPr lang="en-US" altLang="ja-JP" sz="1400" dirty="0">
                <a:solidFill>
                  <a:schemeClr val="tx1"/>
                </a:solidFill>
                <a:latin typeface="+mn-ea"/>
                <a:ea typeface="+mn-ea"/>
              </a:rPr>
              <a:t>2025</a:t>
            </a:r>
            <a:r>
              <a:rPr lang="ja-JP" altLang="en-US" sz="1400" dirty="0">
                <a:solidFill>
                  <a:schemeClr val="tx1"/>
                </a:solidFill>
                <a:latin typeface="+mn-ea"/>
                <a:ea typeface="+mn-ea"/>
              </a:rPr>
              <a:t>年７月のカムチャツカ地震に伴う津波注意報発表時や同年</a:t>
            </a:r>
            <a:r>
              <a:rPr lang="en-US" altLang="ja-JP" sz="1400" dirty="0">
                <a:solidFill>
                  <a:schemeClr val="tx1"/>
                </a:solidFill>
                <a:latin typeface="+mn-ea"/>
                <a:ea typeface="+mn-ea"/>
              </a:rPr>
              <a:t>8</a:t>
            </a:r>
            <a:r>
              <a:rPr lang="ja-JP" altLang="en-US" sz="1400" dirty="0">
                <a:solidFill>
                  <a:schemeClr val="tx1"/>
                </a:solidFill>
                <a:latin typeface="+mn-ea"/>
                <a:ea typeface="+mn-ea"/>
              </a:rPr>
              <a:t>月の大阪メトロにおける運行支障発生時には、リエゾンを通じて、</a:t>
            </a:r>
            <a:endParaRPr lang="en-US" altLang="ja-JP" sz="1400" dirty="0">
              <a:solidFill>
                <a:schemeClr val="tx1"/>
              </a:solidFill>
              <a:latin typeface="+mn-ea"/>
              <a:ea typeface="+mn-ea"/>
            </a:endParaRPr>
          </a:p>
          <a:p>
            <a:pPr>
              <a:lnSpc>
                <a:spcPct val="110000"/>
              </a:lnSpc>
            </a:pPr>
            <a:r>
              <a:rPr lang="ja-JP" altLang="en-US" sz="1400" dirty="0">
                <a:solidFill>
                  <a:schemeClr val="tx1"/>
                </a:solidFill>
                <a:latin typeface="+mn-ea"/>
                <a:ea typeface="+mn-ea"/>
              </a:rPr>
              <a:t>　　博覧会協会の対応状況等を確認し、逐次情報共有を実施</a:t>
            </a:r>
            <a:endParaRPr lang="en-US" altLang="ja-JP" sz="1400" dirty="0">
              <a:solidFill>
                <a:schemeClr val="tx1"/>
              </a:solidFill>
              <a:latin typeface="+mn-ea"/>
              <a:ea typeface="+mn-ea"/>
            </a:endParaRPr>
          </a:p>
        </p:txBody>
      </p:sp>
      <p:sp>
        <p:nvSpPr>
          <p:cNvPr id="8" name="正方形/長方形 7"/>
          <p:cNvSpPr/>
          <p:nvPr/>
        </p:nvSpPr>
        <p:spPr>
          <a:xfrm>
            <a:off x="598065" y="793724"/>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 name="矢印: 五方向 10">
            <a:extLst>
              <a:ext uri="{FF2B5EF4-FFF2-40B4-BE49-F238E27FC236}">
                <a16:creationId xmlns:a16="http://schemas.microsoft.com/office/drawing/2014/main" id="{49F51230-189D-4205-9006-363D6CBB255F}"/>
              </a:ext>
            </a:extLst>
          </p:cNvPr>
          <p:cNvSpPr/>
          <p:nvPr/>
        </p:nvSpPr>
        <p:spPr>
          <a:xfrm>
            <a:off x="243360" y="973519"/>
            <a:ext cx="11710449"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12" name="テキスト ボックス 11">
            <a:extLst>
              <a:ext uri="{FF2B5EF4-FFF2-40B4-BE49-F238E27FC236}">
                <a16:creationId xmlns:a16="http://schemas.microsoft.com/office/drawing/2014/main" id="{303531E6-C1A4-425E-9377-07A85E52F78F}"/>
              </a:ext>
            </a:extLst>
          </p:cNvPr>
          <p:cNvSpPr txBox="1"/>
          <p:nvPr/>
        </p:nvSpPr>
        <p:spPr>
          <a:xfrm>
            <a:off x="114636" y="1308919"/>
            <a:ext cx="235897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（１）万博会場との連絡調整</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28" name="テキスト ボックス 27">
            <a:extLst>
              <a:ext uri="{FF2B5EF4-FFF2-40B4-BE49-F238E27FC236}">
                <a16:creationId xmlns:a16="http://schemas.microsoft.com/office/drawing/2014/main" id="{43584BAF-8323-4A72-87DC-EDF5FD880911}"/>
              </a:ext>
            </a:extLst>
          </p:cNvPr>
          <p:cNvSpPr txBox="1"/>
          <p:nvPr/>
        </p:nvSpPr>
        <p:spPr>
          <a:xfrm>
            <a:off x="102789" y="2921481"/>
            <a:ext cx="1349085"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（２）警備体制</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sp>
        <p:nvSpPr>
          <p:cNvPr id="30" name="正方形/長方形 29">
            <a:extLst>
              <a:ext uri="{FF2B5EF4-FFF2-40B4-BE49-F238E27FC236}">
                <a16:creationId xmlns:a16="http://schemas.microsoft.com/office/drawing/2014/main" id="{07CFA569-8EAB-452E-8224-E18AB46DDFA2}"/>
              </a:ext>
            </a:extLst>
          </p:cNvPr>
          <p:cNvSpPr/>
          <p:nvPr/>
        </p:nvSpPr>
        <p:spPr>
          <a:xfrm>
            <a:off x="279075" y="3200193"/>
            <a:ext cx="11618351" cy="1412692"/>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nSpc>
                <a:spcPct val="110000"/>
              </a:lnSpc>
            </a:pPr>
            <a:r>
              <a:rPr lang="ja-JP" altLang="en-US" sz="1400" dirty="0">
                <a:latin typeface="+mn-ea"/>
                <a:ea typeface="+mn-ea"/>
              </a:rPr>
              <a:t>　・約</a:t>
            </a:r>
            <a:r>
              <a:rPr lang="en-US" altLang="ja-JP" sz="1400" dirty="0">
                <a:latin typeface="+mn-ea"/>
                <a:ea typeface="+mn-ea"/>
              </a:rPr>
              <a:t>250</a:t>
            </a:r>
            <a:r>
              <a:rPr lang="ja-JP" altLang="en-US" sz="1400" dirty="0">
                <a:latin typeface="+mn-ea"/>
                <a:ea typeface="+mn-ea"/>
              </a:rPr>
              <a:t>名の会場警察隊が</a:t>
            </a:r>
            <a:r>
              <a:rPr lang="ja-JP" altLang="en-US" sz="1400" dirty="0">
                <a:solidFill>
                  <a:schemeClr val="tx1"/>
                </a:solidFill>
                <a:latin typeface="+mn-ea"/>
                <a:ea typeface="+mn-ea"/>
              </a:rPr>
              <a:t>交替</a:t>
            </a:r>
            <a:r>
              <a:rPr lang="ja-JP" altLang="en-US" sz="1400" dirty="0">
                <a:latin typeface="+mn-ea"/>
                <a:ea typeface="+mn-ea"/>
              </a:rPr>
              <a:t>制で会場内に</a:t>
            </a:r>
            <a:r>
              <a:rPr lang="en-US" altLang="ja-JP" sz="1400" dirty="0">
                <a:latin typeface="+mn-ea"/>
                <a:ea typeface="+mn-ea"/>
              </a:rPr>
              <a:t>24</a:t>
            </a:r>
            <a:r>
              <a:rPr lang="ja-JP" altLang="en-US" sz="1400" dirty="0">
                <a:latin typeface="+mn-ea"/>
                <a:ea typeface="+mn-ea"/>
              </a:rPr>
              <a:t>時間常駐</a:t>
            </a:r>
            <a:endParaRPr lang="en-US" altLang="ja-JP" sz="1400" dirty="0">
              <a:latin typeface="+mn-ea"/>
              <a:ea typeface="+mn-ea"/>
            </a:endParaRPr>
          </a:p>
          <a:p>
            <a:pPr>
              <a:lnSpc>
                <a:spcPct val="110000"/>
              </a:lnSpc>
            </a:pPr>
            <a:r>
              <a:rPr lang="ja-JP" altLang="en-US" sz="1400" dirty="0">
                <a:latin typeface="+mn-ea"/>
                <a:ea typeface="+mn-ea"/>
              </a:rPr>
              <a:t>　・博覧会協会等が手配する民間警備員等と連携し、会場内や周辺で事件や事故が発生した際の対応や要人警護、</a:t>
            </a:r>
            <a:endParaRPr lang="en-US" altLang="ja-JP" sz="1400" dirty="0">
              <a:latin typeface="+mn-ea"/>
              <a:ea typeface="+mn-ea"/>
            </a:endParaRPr>
          </a:p>
          <a:p>
            <a:pPr>
              <a:lnSpc>
                <a:spcPct val="110000"/>
              </a:lnSpc>
            </a:pPr>
            <a:r>
              <a:rPr lang="ja-JP" altLang="en-US" sz="1400" dirty="0">
                <a:latin typeface="+mn-ea"/>
                <a:ea typeface="+mn-ea"/>
              </a:rPr>
              <a:t>　　雑踏警備等を実施</a:t>
            </a:r>
            <a:endParaRPr lang="en-US" altLang="ja-JP" sz="1200" dirty="0">
              <a:latin typeface="+mn-ea"/>
              <a:ea typeface="+mn-ea"/>
            </a:endParaRPr>
          </a:p>
          <a:p>
            <a:pPr>
              <a:lnSpc>
                <a:spcPct val="110000"/>
              </a:lnSpc>
            </a:pPr>
            <a:endParaRPr lang="en-US" altLang="ja-JP" sz="1200" dirty="0">
              <a:latin typeface="+mn-ea"/>
              <a:ea typeface="+mn-ea"/>
            </a:endParaRPr>
          </a:p>
          <a:p>
            <a:pPr>
              <a:lnSpc>
                <a:spcPct val="110000"/>
              </a:lnSpc>
            </a:pPr>
            <a:endParaRPr lang="en-US" altLang="ja-JP" sz="1200" dirty="0">
              <a:latin typeface="+mn-ea"/>
              <a:ea typeface="+mn-ea"/>
            </a:endParaRPr>
          </a:p>
          <a:p>
            <a:pPr>
              <a:lnSpc>
                <a:spcPct val="110000"/>
              </a:lnSpc>
            </a:pPr>
            <a:endParaRPr lang="en-US" altLang="ja-JP" sz="1200" dirty="0">
              <a:latin typeface="+mn-ea"/>
              <a:ea typeface="+mn-ea"/>
            </a:endParaRPr>
          </a:p>
        </p:txBody>
      </p:sp>
      <p:sp>
        <p:nvSpPr>
          <p:cNvPr id="23" name="正方形/長方形 22">
            <a:extLst>
              <a:ext uri="{FF2B5EF4-FFF2-40B4-BE49-F238E27FC236}">
                <a16:creationId xmlns:a16="http://schemas.microsoft.com/office/drawing/2014/main" id="{E2433DF2-441F-409F-AD69-F9A8F3753925}"/>
              </a:ext>
            </a:extLst>
          </p:cNvPr>
          <p:cNvSpPr/>
          <p:nvPr/>
        </p:nvSpPr>
        <p:spPr>
          <a:xfrm>
            <a:off x="10801353" y="213191"/>
            <a:ext cx="1427912" cy="36933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n-ea"/>
              <a:ea typeface="+mn-ea"/>
              <a:cs typeface="Calibri"/>
              <a:sym typeface="Calibri"/>
            </a:endParaRPr>
          </a:p>
        </p:txBody>
      </p:sp>
      <p:sp>
        <p:nvSpPr>
          <p:cNvPr id="25" name="テキスト ボックス 24">
            <a:extLst>
              <a:ext uri="{FF2B5EF4-FFF2-40B4-BE49-F238E27FC236}">
                <a16:creationId xmlns:a16="http://schemas.microsoft.com/office/drawing/2014/main" id="{4C39D027-7700-49E6-9F71-5F57CC15FA98}"/>
              </a:ext>
            </a:extLst>
          </p:cNvPr>
          <p:cNvSpPr txBox="1"/>
          <p:nvPr/>
        </p:nvSpPr>
        <p:spPr>
          <a:xfrm>
            <a:off x="114636" y="78621"/>
            <a:ext cx="12048524" cy="828000"/>
          </a:xfrm>
          <a:prstGeom prst="rect">
            <a:avLst/>
          </a:prstGeom>
          <a:solidFill>
            <a:schemeClr val="accent5">
              <a:lumMod val="50000"/>
            </a:schemeClr>
          </a:solidFill>
        </p:spPr>
        <p:txBody>
          <a:bodyPr wrap="square" rtlCol="0">
            <a:spAutoFit/>
          </a:bodyPr>
          <a:lstStyle/>
          <a:p>
            <a:r>
              <a:rPr kumimoji="1" lang="ja-JP" altLang="en-US" sz="2400" b="1" dirty="0">
                <a:solidFill>
                  <a:srgbClr val="FFFF00"/>
                </a:solidFill>
                <a:latin typeface="+mn-ea"/>
                <a:ea typeface="+mn-ea"/>
              </a:rPr>
              <a:t> </a:t>
            </a:r>
            <a:r>
              <a:rPr kumimoji="1" lang="ja-JP" altLang="en-US" sz="2800" b="1" dirty="0">
                <a:solidFill>
                  <a:schemeClr val="bg1"/>
                </a:solidFill>
                <a:latin typeface="+mn-ea"/>
                <a:ea typeface="+mn-ea"/>
              </a:rPr>
              <a:t>危機管理部会</a:t>
            </a:r>
            <a:endParaRPr kumimoji="1" lang="en-US" altLang="ja-JP" sz="2800" b="1" dirty="0">
              <a:solidFill>
                <a:schemeClr val="bg1"/>
              </a:solidFill>
              <a:latin typeface="+mn-ea"/>
              <a:ea typeface="+mn-ea"/>
            </a:endParaRPr>
          </a:p>
          <a:p>
            <a:r>
              <a:rPr kumimoji="1" lang="ja-JP" altLang="en-US" sz="2400" b="1" dirty="0">
                <a:solidFill>
                  <a:srgbClr val="FFFF00"/>
                </a:solidFill>
                <a:latin typeface="+mn-ea"/>
                <a:ea typeface="+mn-ea"/>
              </a:rPr>
              <a:t>　　　　</a:t>
            </a:r>
            <a:endParaRPr kumimoji="1" lang="ja-JP" altLang="en-US" sz="1600" b="1" dirty="0">
              <a:solidFill>
                <a:srgbClr val="FFFF00"/>
              </a:solidFill>
              <a:latin typeface="+mn-ea"/>
              <a:ea typeface="+mn-ea"/>
            </a:endParaRPr>
          </a:p>
        </p:txBody>
      </p:sp>
      <p:sp>
        <p:nvSpPr>
          <p:cNvPr id="32" name="テキスト ボックス 31">
            <a:extLst>
              <a:ext uri="{FF2B5EF4-FFF2-40B4-BE49-F238E27FC236}">
                <a16:creationId xmlns:a16="http://schemas.microsoft.com/office/drawing/2014/main" id="{CAE8EDB4-9014-448A-A259-3176BC5611A6}"/>
              </a:ext>
            </a:extLst>
          </p:cNvPr>
          <p:cNvSpPr txBox="1"/>
          <p:nvPr/>
        </p:nvSpPr>
        <p:spPr>
          <a:xfrm>
            <a:off x="2915176" y="111446"/>
            <a:ext cx="8691208" cy="738664"/>
          </a:xfrm>
          <a:prstGeom prst="rect">
            <a:avLst/>
          </a:prstGeom>
          <a:noFill/>
        </p:spPr>
        <p:txBody>
          <a:bodyPr wrap="square" rtlCol="0">
            <a:spAutoFit/>
          </a:bodyPr>
          <a:lstStyle/>
          <a:p>
            <a:r>
              <a:rPr kumimoji="1" lang="ja-JP" altLang="en-US" sz="1100" dirty="0">
                <a:solidFill>
                  <a:schemeClr val="bg1"/>
                </a:solidFill>
                <a:latin typeface="+mn-ea"/>
                <a:ea typeface="+mn-ea"/>
              </a:rPr>
              <a:t>　</a:t>
            </a:r>
            <a:r>
              <a:rPr kumimoji="1" lang="ja-JP" altLang="en-US" sz="1400" dirty="0">
                <a:solidFill>
                  <a:schemeClr val="bg1"/>
                </a:solidFill>
                <a:latin typeface="+mn-ea"/>
                <a:ea typeface="+mn-ea"/>
              </a:rPr>
              <a:t>部会長：</a:t>
            </a:r>
            <a:r>
              <a:rPr kumimoji="1" lang="zh-TW" altLang="en-US" sz="1400" dirty="0">
                <a:solidFill>
                  <a:schemeClr val="bg1"/>
                </a:solidFill>
                <a:latin typeface="+mn-ea"/>
                <a:ea typeface="+mn-ea"/>
              </a:rPr>
              <a:t>大阪府危機管理監</a:t>
            </a:r>
            <a:r>
              <a:rPr kumimoji="1" lang="ja-JP" altLang="en-US" sz="1400" dirty="0">
                <a:solidFill>
                  <a:schemeClr val="bg1"/>
                </a:solidFill>
                <a:latin typeface="+mn-ea"/>
                <a:ea typeface="+mn-ea"/>
              </a:rPr>
              <a:t>　</a:t>
            </a:r>
            <a:r>
              <a:rPr kumimoji="1" lang="zh-TW" altLang="en-US" sz="1400" dirty="0">
                <a:solidFill>
                  <a:schemeClr val="bg1"/>
                </a:solidFill>
                <a:latin typeface="+mn-ea"/>
                <a:ea typeface="+mn-ea"/>
              </a:rPr>
              <a:t>副部会長：大阪市危機管理監</a:t>
            </a:r>
            <a:endParaRPr kumimoji="1" lang="en-US" altLang="ja-JP" sz="1400" dirty="0">
              <a:solidFill>
                <a:schemeClr val="bg1"/>
              </a:solidFill>
              <a:latin typeface="+mn-ea"/>
              <a:ea typeface="+mn-ea"/>
            </a:endParaRPr>
          </a:p>
          <a:p>
            <a:r>
              <a:rPr kumimoji="1" lang="ja-JP" altLang="en-US" sz="1400" dirty="0">
                <a:solidFill>
                  <a:schemeClr val="bg1"/>
                </a:solidFill>
                <a:latin typeface="+mn-ea"/>
                <a:ea typeface="+mn-ea"/>
              </a:rPr>
              <a:t>　府：危機管理室、財務部、健康医療部、都市整備部、警察本部 </a:t>
            </a:r>
            <a:endParaRPr kumimoji="1" lang="en-US" altLang="ja-JP" sz="1400" dirty="0">
              <a:solidFill>
                <a:schemeClr val="bg1"/>
              </a:solidFill>
              <a:latin typeface="+mn-ea"/>
              <a:ea typeface="+mn-ea"/>
            </a:endParaRPr>
          </a:p>
          <a:p>
            <a:r>
              <a:rPr kumimoji="1" lang="ja-JP" altLang="en-US" sz="1400" dirty="0">
                <a:solidFill>
                  <a:schemeClr val="bg1"/>
                </a:solidFill>
                <a:latin typeface="+mn-ea"/>
                <a:ea typeface="+mn-ea"/>
              </a:rPr>
              <a:t>　市：危機管理室、消防局、建設局、デジタル統括室、区役所／府市：大阪都市計画局、大阪港湾局 </a:t>
            </a:r>
            <a:endParaRPr kumimoji="1" lang="en-US" altLang="ja-JP" sz="1400" dirty="0">
              <a:solidFill>
                <a:schemeClr val="bg1"/>
              </a:solidFill>
              <a:latin typeface="+mn-ea"/>
              <a:ea typeface="+mn-ea"/>
            </a:endParaRPr>
          </a:p>
        </p:txBody>
      </p:sp>
      <p:sp>
        <p:nvSpPr>
          <p:cNvPr id="33" name="大かっこ 32">
            <a:extLst>
              <a:ext uri="{FF2B5EF4-FFF2-40B4-BE49-F238E27FC236}">
                <a16:creationId xmlns:a16="http://schemas.microsoft.com/office/drawing/2014/main" id="{EA2EB452-E191-45F1-B5C1-3461C7F82ECA}"/>
              </a:ext>
            </a:extLst>
          </p:cNvPr>
          <p:cNvSpPr/>
          <p:nvPr/>
        </p:nvSpPr>
        <p:spPr>
          <a:xfrm>
            <a:off x="2982718" y="105600"/>
            <a:ext cx="8971091" cy="764975"/>
          </a:xfrm>
          <a:prstGeom prst="bracketPair">
            <a:avLst>
              <a:gd name="adj" fmla="val 13574"/>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n-ea"/>
              <a:ea typeface="+mn-ea"/>
            </a:endParaRPr>
          </a:p>
        </p:txBody>
      </p:sp>
      <p:sp>
        <p:nvSpPr>
          <p:cNvPr id="37" name="正方形/長方形 36">
            <a:extLst>
              <a:ext uri="{FF2B5EF4-FFF2-40B4-BE49-F238E27FC236}">
                <a16:creationId xmlns:a16="http://schemas.microsoft.com/office/drawing/2014/main" id="{A582519E-1DA2-45CB-97AC-0A642DD10EC0}"/>
              </a:ext>
            </a:extLst>
          </p:cNvPr>
          <p:cNvSpPr/>
          <p:nvPr/>
        </p:nvSpPr>
        <p:spPr>
          <a:xfrm>
            <a:off x="9970182" y="2604878"/>
            <a:ext cx="2208786" cy="328248"/>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mn-ea"/>
              </a:rPr>
              <a:t>消防指揮室内部</a:t>
            </a:r>
          </a:p>
        </p:txBody>
      </p:sp>
      <p:pic>
        <p:nvPicPr>
          <p:cNvPr id="38" name="図 37" descr="屋内, 天井, 人, テーブル が含まれている画像  AI によって生成されたコンテンツは間違っている可能性があります。">
            <a:extLst>
              <a:ext uri="{FF2B5EF4-FFF2-40B4-BE49-F238E27FC236}">
                <a16:creationId xmlns:a16="http://schemas.microsoft.com/office/drawing/2014/main" id="{8C01FF84-8FD3-4AB5-9F03-9D3ABEF331D8}"/>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10332914" y="1658579"/>
            <a:ext cx="1549998" cy="1016556"/>
          </a:xfrm>
          <a:prstGeom prst="rect">
            <a:avLst/>
          </a:prstGeom>
          <a:noFill/>
          <a:ln>
            <a:noFill/>
          </a:ln>
          <a:extLst>
            <a:ext uri="{53640926-AAD7-44D8-BBD7-CCE9431645EC}">
              <a14:shadowObscured xmlns:a14="http://schemas.microsoft.com/office/drawing/2010/main"/>
            </a:ext>
          </a:extLst>
        </p:spPr>
      </p:pic>
      <p:sp>
        <p:nvSpPr>
          <p:cNvPr id="39" name="テキスト ボックス 38">
            <a:extLst>
              <a:ext uri="{FF2B5EF4-FFF2-40B4-BE49-F238E27FC236}">
                <a16:creationId xmlns:a16="http://schemas.microsoft.com/office/drawing/2014/main" id="{FCAC7EE3-E505-41E1-994A-4B1161CA9A3D}"/>
              </a:ext>
            </a:extLst>
          </p:cNvPr>
          <p:cNvSpPr txBox="1"/>
          <p:nvPr/>
        </p:nvSpPr>
        <p:spPr>
          <a:xfrm>
            <a:off x="102789" y="4631265"/>
            <a:ext cx="170815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a:t>
            </a:r>
            <a:r>
              <a:rPr lang="ja-JP" altLang="en-US" sz="1400" b="1" dirty="0">
                <a:solidFill>
                  <a:schemeClr val="tx1"/>
                </a:solidFill>
                <a:latin typeface="+mn-ea"/>
                <a:ea typeface="+mn-ea"/>
              </a:rPr>
              <a:t>３</a:t>
            </a:r>
            <a:r>
              <a:rPr kumimoji="0" lang="ja-JP" altLang="en-US" sz="1400" b="1" i="0" u="none" strike="noStrike" cap="none" spc="0" normalizeH="0" baseline="0" dirty="0">
                <a:ln>
                  <a:noFill/>
                </a:ln>
                <a:solidFill>
                  <a:schemeClr val="tx1"/>
                </a:solidFill>
                <a:effectLst/>
                <a:uFillTx/>
                <a:latin typeface="+mn-ea"/>
                <a:ea typeface="+mn-ea"/>
                <a:cs typeface="Calibri"/>
                <a:sym typeface="Calibri"/>
              </a:rPr>
              <a:t>）消防防災体制</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sp>
        <p:nvSpPr>
          <p:cNvPr id="21" name="正方形/長方形 20">
            <a:extLst>
              <a:ext uri="{FF2B5EF4-FFF2-40B4-BE49-F238E27FC236}">
                <a16:creationId xmlns:a16="http://schemas.microsoft.com/office/drawing/2014/main" id="{7F98E215-12D8-4993-8F70-F87A498C771C}"/>
              </a:ext>
            </a:extLst>
          </p:cNvPr>
          <p:cNvSpPr/>
          <p:nvPr/>
        </p:nvSpPr>
        <p:spPr>
          <a:xfrm>
            <a:off x="279075" y="4923667"/>
            <a:ext cx="11618351" cy="1886668"/>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10000"/>
              </a:lnSpc>
              <a:spcBef>
                <a:spcPts val="0"/>
              </a:spcBef>
              <a:spcAft>
                <a:spcPts val="0"/>
              </a:spcAft>
              <a:buClrTx/>
              <a:buSzTx/>
              <a:buFontTx/>
              <a:buNone/>
              <a:tabLst/>
            </a:pPr>
            <a:r>
              <a:rPr kumimoji="0" lang="ja-JP" altLang="en-US" sz="1400" i="0" u="none" strike="noStrike" cap="none" spc="0" normalizeH="0" baseline="0" dirty="0">
                <a:ln>
                  <a:noFill/>
                </a:ln>
                <a:solidFill>
                  <a:srgbClr val="000000"/>
                </a:solidFill>
                <a:effectLst/>
                <a:uFillTx/>
                <a:latin typeface="+mn-ea"/>
                <a:ea typeface="+mn-ea"/>
                <a:sym typeface="Calibri"/>
              </a:rPr>
              <a:t>　・開</a:t>
            </a:r>
            <a:r>
              <a:rPr kumimoji="0" lang="ja-JP" altLang="en-US" sz="1400" b="0" i="0" u="none" strike="noStrike" cap="none" spc="0" normalizeH="0" baseline="0" dirty="0">
                <a:ln>
                  <a:noFill/>
                </a:ln>
                <a:solidFill>
                  <a:srgbClr val="000000"/>
                </a:solidFill>
                <a:effectLst/>
                <a:uFillTx/>
                <a:latin typeface="+mn-ea"/>
                <a:ea typeface="+mn-ea"/>
                <a:sym typeface="Calibri"/>
              </a:rPr>
              <a:t>催期間中、大阪市消防局が会場内の大阪・関西万博消防センターに、消防車や救急車等の車両を</a:t>
            </a:r>
            <a:r>
              <a:rPr kumimoji="0" lang="en-US" altLang="ja-JP" sz="1400" b="0" i="0" u="none" strike="noStrike" cap="none" spc="0" normalizeH="0" baseline="0" dirty="0">
                <a:ln>
                  <a:noFill/>
                </a:ln>
                <a:solidFill>
                  <a:srgbClr val="000000"/>
                </a:solidFill>
                <a:effectLst/>
                <a:uFillTx/>
                <a:latin typeface="+mn-ea"/>
                <a:ea typeface="+mn-ea"/>
                <a:sym typeface="Calibri"/>
              </a:rPr>
              <a:t>24</a:t>
            </a:r>
            <a:r>
              <a:rPr kumimoji="0" lang="ja-JP" altLang="en-US" sz="1400" b="0" i="0" u="none" strike="noStrike" cap="none" spc="0" normalizeH="0" baseline="0" dirty="0">
                <a:ln>
                  <a:noFill/>
                </a:ln>
                <a:solidFill>
                  <a:srgbClr val="000000"/>
                </a:solidFill>
                <a:effectLst/>
                <a:uFillTx/>
                <a:latin typeface="+mn-ea"/>
                <a:ea typeface="+mn-ea"/>
                <a:sym typeface="Calibri"/>
              </a:rPr>
              <a:t>時間常駐させ、</a:t>
            </a:r>
            <a:endParaRPr kumimoji="0" lang="en-US" altLang="ja-JP" sz="1400" b="0" i="0" u="none" strike="noStrike" cap="none" spc="0" normalizeH="0" baseline="0" dirty="0">
              <a:ln>
                <a:noFill/>
              </a:ln>
              <a:solidFill>
                <a:srgbClr val="000000"/>
              </a:solidFill>
              <a:effectLst/>
              <a:uFillTx/>
              <a:latin typeface="+mn-ea"/>
              <a:ea typeface="+mn-ea"/>
              <a:sym typeface="Calibri"/>
            </a:endParaRPr>
          </a:p>
          <a:p>
            <a:pPr marL="0" marR="0" indent="0" algn="l" defTabSz="914400" rtl="0" fontAlgn="auto" latinLnBrk="0" hangingPunct="0">
              <a:lnSpc>
                <a:spcPct val="110000"/>
              </a:lnSpc>
              <a:spcBef>
                <a:spcPts val="0"/>
              </a:spcBef>
              <a:spcAft>
                <a:spcPts val="0"/>
              </a:spcAft>
              <a:buClrTx/>
              <a:buSzTx/>
              <a:buFontTx/>
              <a:buNone/>
              <a:tabLst/>
            </a:pPr>
            <a:r>
              <a:rPr lang="ja-JP" altLang="en-US" sz="1400" dirty="0">
                <a:latin typeface="+mn-ea"/>
                <a:ea typeface="+mn-ea"/>
              </a:rPr>
              <a:t>　　</a:t>
            </a:r>
            <a:r>
              <a:rPr kumimoji="0" lang="ja-JP" altLang="en-US" sz="1400" b="0" i="0" u="none" strike="noStrike" cap="none" spc="0" normalizeH="0" baseline="0" dirty="0">
                <a:ln>
                  <a:noFill/>
                </a:ln>
                <a:solidFill>
                  <a:srgbClr val="000000"/>
                </a:solidFill>
                <a:effectLst/>
                <a:uFillTx/>
                <a:latin typeface="+mn-ea"/>
                <a:ea typeface="+mn-ea"/>
                <a:sym typeface="Calibri"/>
              </a:rPr>
              <a:t>会場内及びその周辺で発生した災害に対応</a:t>
            </a:r>
            <a:endParaRPr kumimoji="0" lang="en-US" altLang="ja-JP" sz="1400" b="0" i="0" u="none" strike="noStrike" cap="none" spc="0" normalizeH="0" baseline="0" dirty="0">
              <a:ln>
                <a:noFill/>
              </a:ln>
              <a:solidFill>
                <a:srgbClr val="000000"/>
              </a:solidFill>
              <a:effectLst/>
              <a:uFillTx/>
              <a:latin typeface="+mn-ea"/>
              <a:ea typeface="+mn-ea"/>
              <a:sym typeface="Calibri"/>
            </a:endParaRPr>
          </a:p>
          <a:p>
            <a:pPr marL="0" marR="0" indent="0" algn="l" defTabSz="914400" rtl="0" fontAlgn="auto" latinLnBrk="0" hangingPunct="0">
              <a:lnSpc>
                <a:spcPct val="110000"/>
              </a:lnSpc>
              <a:spcBef>
                <a:spcPts val="0"/>
              </a:spcBef>
              <a:spcAft>
                <a:spcPts val="0"/>
              </a:spcAft>
              <a:buClrTx/>
              <a:buSzTx/>
              <a:buFontTx/>
              <a:buNone/>
              <a:tabLst/>
            </a:pPr>
            <a:endParaRPr kumimoji="0" lang="en-US" altLang="ja-JP" sz="1200" b="0" i="0" u="none" strike="noStrike" cap="none" spc="0" normalizeH="0" baseline="0" dirty="0">
              <a:ln>
                <a:noFill/>
              </a:ln>
              <a:solidFill>
                <a:srgbClr val="000000"/>
              </a:solidFill>
              <a:effectLst/>
              <a:uFillTx/>
              <a:latin typeface="+mn-ea"/>
              <a:ea typeface="+mn-ea"/>
              <a:sym typeface="Calibri"/>
            </a:endParaRPr>
          </a:p>
          <a:p>
            <a:pPr marL="0" marR="0" indent="0" algn="l" defTabSz="914400" rtl="0" fontAlgn="auto" latinLnBrk="0" hangingPunct="0">
              <a:lnSpc>
                <a:spcPct val="110000"/>
              </a:lnSpc>
              <a:spcBef>
                <a:spcPts val="0"/>
              </a:spcBef>
              <a:spcAft>
                <a:spcPts val="0"/>
              </a:spcAft>
              <a:buClrTx/>
              <a:buSzTx/>
              <a:buFontTx/>
              <a:buNone/>
              <a:tabLst/>
            </a:pPr>
            <a:endParaRPr kumimoji="0" lang="en-US" altLang="ja-JP" sz="1200" b="0" i="0" u="none" strike="noStrike" cap="none" spc="0" normalizeH="0" baseline="0" dirty="0">
              <a:ln>
                <a:noFill/>
              </a:ln>
              <a:solidFill>
                <a:srgbClr val="000000"/>
              </a:solidFill>
              <a:effectLst/>
              <a:uFillTx/>
              <a:latin typeface="+mn-ea"/>
              <a:ea typeface="+mn-ea"/>
              <a:sym typeface="Calibri"/>
            </a:endParaRPr>
          </a:p>
          <a:p>
            <a:pPr marL="0" marR="0" indent="0" algn="l" defTabSz="914400" rtl="0" fontAlgn="auto" latinLnBrk="0" hangingPunct="0">
              <a:lnSpc>
                <a:spcPct val="110000"/>
              </a:lnSpc>
              <a:spcBef>
                <a:spcPts val="0"/>
              </a:spcBef>
              <a:spcAft>
                <a:spcPts val="0"/>
              </a:spcAft>
              <a:buClrTx/>
              <a:buSzTx/>
              <a:buFontTx/>
              <a:buNone/>
              <a:tabLst/>
            </a:pPr>
            <a:endParaRPr kumimoji="0" lang="en-US" altLang="ja-JP" sz="1200" b="0" i="0" u="none" strike="noStrike" cap="none" spc="0" normalizeH="0" baseline="0" dirty="0">
              <a:ln>
                <a:noFill/>
              </a:ln>
              <a:solidFill>
                <a:srgbClr val="000000"/>
              </a:solidFill>
              <a:effectLst/>
              <a:uFillTx/>
              <a:latin typeface="+mn-ea"/>
              <a:ea typeface="+mn-ea"/>
              <a:sym typeface="Calibri"/>
            </a:endParaRPr>
          </a:p>
          <a:p>
            <a:pPr marL="0" marR="0" indent="0" algn="l" defTabSz="914400" rtl="0" fontAlgn="auto" latinLnBrk="0" hangingPunct="0">
              <a:lnSpc>
                <a:spcPct val="110000"/>
              </a:lnSpc>
              <a:spcBef>
                <a:spcPts val="0"/>
              </a:spcBef>
              <a:spcAft>
                <a:spcPts val="0"/>
              </a:spcAft>
              <a:buClrTx/>
              <a:buSzTx/>
              <a:buFontTx/>
              <a:buNone/>
              <a:tabLst/>
            </a:pPr>
            <a:r>
              <a:rPr kumimoji="0" lang="ja-JP" altLang="en-US" sz="1400" b="0" i="0" u="none" strike="noStrike" cap="none" spc="0" normalizeH="0" baseline="0" dirty="0">
                <a:ln>
                  <a:noFill/>
                </a:ln>
                <a:solidFill>
                  <a:srgbClr val="000000"/>
                </a:solidFill>
                <a:effectLst/>
                <a:uFillTx/>
                <a:latin typeface="+mn-ea"/>
                <a:ea typeface="+mn-ea"/>
                <a:sym typeface="Calibri"/>
              </a:rPr>
              <a:t>　・大阪市消防局内に「大阪・関西万博消防対策推進本部」を設置し、開会式や閉会式、国内外の賓客来場時等には、</a:t>
            </a:r>
            <a:endParaRPr kumimoji="0" lang="en-US" altLang="ja-JP" sz="1400" b="0" i="0" u="none" strike="noStrike" cap="none" spc="0" normalizeH="0" baseline="0" dirty="0">
              <a:ln>
                <a:noFill/>
              </a:ln>
              <a:solidFill>
                <a:srgbClr val="000000"/>
              </a:solidFill>
              <a:effectLst/>
              <a:uFillTx/>
              <a:latin typeface="+mn-ea"/>
              <a:ea typeface="+mn-ea"/>
              <a:sym typeface="Calibri"/>
            </a:endParaRPr>
          </a:p>
          <a:p>
            <a:pPr marL="0" marR="0" indent="0" algn="l" defTabSz="914400" rtl="0" fontAlgn="auto" latinLnBrk="0" hangingPunct="0">
              <a:lnSpc>
                <a:spcPct val="110000"/>
              </a:lnSpc>
              <a:spcBef>
                <a:spcPts val="0"/>
              </a:spcBef>
              <a:spcAft>
                <a:spcPts val="0"/>
              </a:spcAft>
              <a:buClrTx/>
              <a:buSzTx/>
              <a:buFontTx/>
              <a:buNone/>
              <a:tabLst/>
            </a:pPr>
            <a:r>
              <a:rPr lang="ja-JP" altLang="en-US" sz="1400" dirty="0">
                <a:latin typeface="+mn-ea"/>
                <a:ea typeface="+mn-ea"/>
              </a:rPr>
              <a:t>　　大阪・関西万博消防センターを中心に消防部隊を増強配備した</a:t>
            </a:r>
            <a:r>
              <a:rPr kumimoji="0" lang="ja-JP" altLang="en-US" sz="1400" b="0" i="0" u="none" strike="noStrike" cap="none" spc="0" normalizeH="0" baseline="0" dirty="0">
                <a:ln>
                  <a:noFill/>
                </a:ln>
                <a:solidFill>
                  <a:srgbClr val="000000"/>
                </a:solidFill>
                <a:effectLst/>
                <a:uFillTx/>
                <a:latin typeface="+mn-ea"/>
                <a:ea typeface="+mn-ea"/>
                <a:sym typeface="Calibri"/>
              </a:rPr>
              <a:t>特別警戒を実施</a:t>
            </a:r>
            <a:endParaRPr kumimoji="0" lang="en-US" altLang="ja-JP" sz="1400" b="0" i="0" u="none" strike="noStrike" cap="none" spc="0" normalizeH="0" baseline="0" dirty="0">
              <a:ln>
                <a:noFill/>
              </a:ln>
              <a:solidFill>
                <a:srgbClr val="000000"/>
              </a:solidFill>
              <a:effectLst/>
              <a:uFillTx/>
              <a:latin typeface="+mn-ea"/>
              <a:ea typeface="+mn-ea"/>
              <a:sym typeface="Calibri"/>
            </a:endParaRPr>
          </a:p>
          <a:p>
            <a:pPr marL="0" marR="0" indent="0" algn="l" defTabSz="914400" rtl="0" fontAlgn="auto" latinLnBrk="0" hangingPunct="0">
              <a:lnSpc>
                <a:spcPct val="110000"/>
              </a:lnSpc>
              <a:spcBef>
                <a:spcPts val="0"/>
              </a:spcBef>
              <a:spcAft>
                <a:spcPts val="0"/>
              </a:spcAft>
              <a:buClrTx/>
              <a:buSzTx/>
              <a:buFontTx/>
              <a:buNone/>
              <a:tabLst/>
            </a:pPr>
            <a:r>
              <a:rPr kumimoji="0" lang="ja-JP" altLang="en-US" sz="1400" b="0" i="0" u="none" strike="noStrike" cap="none" spc="0" normalizeH="0" baseline="0" dirty="0">
                <a:ln>
                  <a:noFill/>
                </a:ln>
                <a:solidFill>
                  <a:srgbClr val="000000"/>
                </a:solidFill>
                <a:effectLst/>
                <a:uFillTx/>
                <a:latin typeface="+mn-ea"/>
                <a:ea typeface="+mn-ea"/>
                <a:sym typeface="Calibri"/>
              </a:rPr>
              <a:t>　・災害対応のほか、火災予防を目的としたパビリオン等への立入検査や、会場内の巡回を実施</a:t>
            </a:r>
          </a:p>
        </p:txBody>
      </p:sp>
      <p:graphicFrame>
        <p:nvGraphicFramePr>
          <p:cNvPr id="22" name="表 21">
            <a:extLst>
              <a:ext uri="{FF2B5EF4-FFF2-40B4-BE49-F238E27FC236}">
                <a16:creationId xmlns:a16="http://schemas.microsoft.com/office/drawing/2014/main" id="{7BEB8B79-7123-45A2-A78E-7A1D434FF03A}"/>
              </a:ext>
            </a:extLst>
          </p:cNvPr>
          <p:cNvGraphicFramePr>
            <a:graphicFrameLocks noGrp="1"/>
          </p:cNvGraphicFramePr>
          <p:nvPr/>
        </p:nvGraphicFramePr>
        <p:xfrm>
          <a:off x="581778" y="5510918"/>
          <a:ext cx="7272000" cy="503460"/>
        </p:xfrm>
        <a:graphic>
          <a:graphicData uri="http://schemas.openxmlformats.org/drawingml/2006/table">
            <a:tbl>
              <a:tblPr firstRow="1" bandRow="1">
                <a:tableStyleId>{4C3C2611-4C71-4FC5-86AE-919BDF0F9419}</a:tableStyleId>
              </a:tblPr>
              <a:tblGrid>
                <a:gridCol w="1080000">
                  <a:extLst>
                    <a:ext uri="{9D8B030D-6E8A-4147-A177-3AD203B41FA5}">
                      <a16:colId xmlns:a16="http://schemas.microsoft.com/office/drawing/2014/main" val="4164352727"/>
                    </a:ext>
                  </a:extLst>
                </a:gridCol>
                <a:gridCol w="1548000">
                  <a:extLst>
                    <a:ext uri="{9D8B030D-6E8A-4147-A177-3AD203B41FA5}">
                      <a16:colId xmlns:a16="http://schemas.microsoft.com/office/drawing/2014/main" val="2870898601"/>
                    </a:ext>
                  </a:extLst>
                </a:gridCol>
                <a:gridCol w="1548000">
                  <a:extLst>
                    <a:ext uri="{9D8B030D-6E8A-4147-A177-3AD203B41FA5}">
                      <a16:colId xmlns:a16="http://schemas.microsoft.com/office/drawing/2014/main" val="2560820685"/>
                    </a:ext>
                  </a:extLst>
                </a:gridCol>
                <a:gridCol w="1548000">
                  <a:extLst>
                    <a:ext uri="{9D8B030D-6E8A-4147-A177-3AD203B41FA5}">
                      <a16:colId xmlns:a16="http://schemas.microsoft.com/office/drawing/2014/main" val="657262490"/>
                    </a:ext>
                  </a:extLst>
                </a:gridCol>
                <a:gridCol w="1548000">
                  <a:extLst>
                    <a:ext uri="{9D8B030D-6E8A-4147-A177-3AD203B41FA5}">
                      <a16:colId xmlns:a16="http://schemas.microsoft.com/office/drawing/2014/main" val="2203103350"/>
                    </a:ext>
                  </a:extLst>
                </a:gridCol>
              </a:tblGrid>
              <a:tr h="0">
                <a:tc>
                  <a:txBody>
                    <a:bodyPr/>
                    <a:lstStyle/>
                    <a:p>
                      <a:pPr algn="ctr">
                        <a:lnSpc>
                          <a:spcPct val="100000"/>
                        </a:lnSpc>
                      </a:pPr>
                      <a:endParaRPr kumimoji="1" lang="ja-JP" altLang="en-US" sz="1050" b="1" dirty="0">
                        <a:solidFill>
                          <a:schemeClr val="tx1"/>
                        </a:solidFill>
                        <a:latin typeface="+mj-ea"/>
                        <a:ea typeface="+mj-ea"/>
                      </a:endParaRPr>
                    </a:p>
                  </a:txBody>
                  <a:tcPr anchor="ctr"/>
                </a:tc>
                <a:tc>
                  <a:txBody>
                    <a:bodyPr/>
                    <a:lstStyle/>
                    <a:p>
                      <a:pPr algn="ctr">
                        <a:lnSpc>
                          <a:spcPct val="100000"/>
                        </a:lnSpc>
                      </a:pPr>
                      <a:r>
                        <a:rPr kumimoji="1" lang="ja-JP" altLang="en-US" sz="1050" b="1" dirty="0">
                          <a:solidFill>
                            <a:schemeClr val="bg1"/>
                          </a:solidFill>
                          <a:latin typeface="+mj-ea"/>
                          <a:ea typeface="+mj-ea"/>
                        </a:rPr>
                        <a:t>火　災</a:t>
                      </a:r>
                    </a:p>
                  </a:txBody>
                  <a:tcPr anchor="ctr"/>
                </a:tc>
                <a:tc>
                  <a:txBody>
                    <a:bodyPr/>
                    <a:lstStyle/>
                    <a:p>
                      <a:pPr algn="ctr">
                        <a:lnSpc>
                          <a:spcPct val="100000"/>
                        </a:lnSpc>
                      </a:pPr>
                      <a:r>
                        <a:rPr kumimoji="1" lang="ja-JP" altLang="en-US" sz="1050" b="1" dirty="0">
                          <a:solidFill>
                            <a:schemeClr val="bg1"/>
                          </a:solidFill>
                          <a:latin typeface="+mj-ea"/>
                          <a:ea typeface="+mj-ea"/>
                        </a:rPr>
                        <a:t>救　助</a:t>
                      </a:r>
                    </a:p>
                  </a:txBody>
                  <a:tcPr anchor="ctr"/>
                </a:tc>
                <a:tc>
                  <a:txBody>
                    <a:bodyPr/>
                    <a:lstStyle/>
                    <a:p>
                      <a:pPr algn="ctr">
                        <a:lnSpc>
                          <a:spcPct val="100000"/>
                        </a:lnSpc>
                      </a:pPr>
                      <a:r>
                        <a:rPr kumimoji="1" lang="ja-JP" altLang="en-US" sz="1050" b="1" dirty="0">
                          <a:solidFill>
                            <a:schemeClr val="bg1"/>
                          </a:solidFill>
                          <a:latin typeface="+mj-ea"/>
                          <a:ea typeface="+mj-ea"/>
                        </a:rPr>
                        <a:t>救　急</a:t>
                      </a:r>
                    </a:p>
                  </a:txBody>
                  <a:tcPr anchor="ctr"/>
                </a:tc>
                <a:tc>
                  <a:txBody>
                    <a:bodyPr/>
                    <a:lstStyle/>
                    <a:p>
                      <a:pPr algn="ctr">
                        <a:lnSpc>
                          <a:spcPct val="100000"/>
                        </a:lnSpc>
                      </a:pPr>
                      <a:r>
                        <a:rPr kumimoji="1" lang="ja-JP" altLang="en-US" sz="1050" b="1" dirty="0">
                          <a:solidFill>
                            <a:schemeClr val="bg1"/>
                          </a:solidFill>
                          <a:latin typeface="+mj-ea"/>
                          <a:ea typeface="+mj-ea"/>
                        </a:rPr>
                        <a:t>救　護</a:t>
                      </a:r>
                    </a:p>
                  </a:txBody>
                  <a:tcPr anchor="ctr"/>
                </a:tc>
                <a:extLst>
                  <a:ext uri="{0D108BD9-81ED-4DB2-BD59-A6C34878D82A}">
                    <a16:rowId xmlns:a16="http://schemas.microsoft.com/office/drawing/2014/main" val="2941701240"/>
                  </a:ext>
                </a:extLst>
              </a:tr>
              <a:tr h="252000">
                <a:tc>
                  <a:txBody>
                    <a:bodyPr/>
                    <a:lstStyle/>
                    <a:p>
                      <a:pPr algn="ctr">
                        <a:lnSpc>
                          <a:spcPct val="100000"/>
                        </a:lnSpc>
                      </a:pPr>
                      <a:r>
                        <a:rPr kumimoji="1" lang="ja-JP" altLang="en-US" sz="1050" b="1" dirty="0">
                          <a:solidFill>
                            <a:schemeClr val="tx1"/>
                          </a:solidFill>
                          <a:latin typeface="+mj-ea"/>
                          <a:ea typeface="+mj-ea"/>
                        </a:rPr>
                        <a:t>災害対応件数</a:t>
                      </a:r>
                    </a:p>
                  </a:txBody>
                  <a:tcPr anchor="ctr"/>
                </a:tc>
                <a:tc>
                  <a:txBody>
                    <a:bodyPr/>
                    <a:lstStyle/>
                    <a:p>
                      <a:pPr algn="ctr">
                        <a:lnSpc>
                          <a:spcPct val="100000"/>
                        </a:lnSpc>
                      </a:pPr>
                      <a:r>
                        <a:rPr kumimoji="1" lang="ja-JP" altLang="en-US" sz="1050" b="1" dirty="0">
                          <a:solidFill>
                            <a:schemeClr val="tx1"/>
                          </a:solidFill>
                          <a:latin typeface="+mj-ea"/>
                          <a:ea typeface="+mj-ea"/>
                        </a:rPr>
                        <a:t>３</a:t>
                      </a:r>
                    </a:p>
                  </a:txBody>
                  <a:tcPr anchor="ctr"/>
                </a:tc>
                <a:tc>
                  <a:txBody>
                    <a:bodyPr/>
                    <a:lstStyle/>
                    <a:p>
                      <a:pPr algn="ctr">
                        <a:lnSpc>
                          <a:spcPct val="100000"/>
                        </a:lnSpc>
                      </a:pPr>
                      <a:r>
                        <a:rPr kumimoji="1" lang="ja-JP" altLang="en-US" sz="1050" b="1" dirty="0">
                          <a:solidFill>
                            <a:schemeClr val="tx1"/>
                          </a:solidFill>
                          <a:latin typeface="+mj-ea"/>
                          <a:ea typeface="+mj-ea"/>
                        </a:rPr>
                        <a:t>７</a:t>
                      </a:r>
                    </a:p>
                  </a:txBody>
                  <a:tcPr anchor="ctr"/>
                </a:tc>
                <a:tc>
                  <a:txBody>
                    <a:bodyPr/>
                    <a:lstStyle/>
                    <a:p>
                      <a:pPr algn="ctr">
                        <a:lnSpc>
                          <a:spcPct val="100000"/>
                        </a:lnSpc>
                      </a:pPr>
                      <a:r>
                        <a:rPr kumimoji="1" lang="en-US" altLang="ja-JP" sz="1050" b="1" dirty="0">
                          <a:solidFill>
                            <a:schemeClr val="tx1"/>
                          </a:solidFill>
                          <a:latin typeface="+mj-ea"/>
                          <a:ea typeface="+mj-ea"/>
                        </a:rPr>
                        <a:t>1,112</a:t>
                      </a:r>
                      <a:endParaRPr kumimoji="1" lang="ja-JP" altLang="en-US" sz="1050" b="1" dirty="0">
                        <a:solidFill>
                          <a:schemeClr val="tx1"/>
                        </a:solidFill>
                        <a:latin typeface="+mj-ea"/>
                        <a:ea typeface="+mj-ea"/>
                      </a:endParaRPr>
                    </a:p>
                  </a:txBody>
                  <a:tcPr anchor="ctr"/>
                </a:tc>
                <a:tc>
                  <a:txBody>
                    <a:bodyPr/>
                    <a:lstStyle/>
                    <a:p>
                      <a:pPr algn="ctr">
                        <a:lnSpc>
                          <a:spcPct val="100000"/>
                        </a:lnSpc>
                      </a:pPr>
                      <a:r>
                        <a:rPr kumimoji="1" lang="en-US" altLang="ja-JP" sz="1050" b="1" dirty="0">
                          <a:solidFill>
                            <a:schemeClr val="tx1"/>
                          </a:solidFill>
                          <a:latin typeface="+mj-ea"/>
                          <a:ea typeface="+mj-ea"/>
                        </a:rPr>
                        <a:t>26</a:t>
                      </a:r>
                      <a:endParaRPr kumimoji="1" lang="ja-JP" altLang="en-US" sz="1050" b="1" dirty="0">
                        <a:solidFill>
                          <a:schemeClr val="tx1"/>
                        </a:solidFill>
                        <a:latin typeface="+mj-ea"/>
                        <a:ea typeface="+mj-ea"/>
                      </a:endParaRPr>
                    </a:p>
                  </a:txBody>
                  <a:tcPr anchor="ctr"/>
                </a:tc>
                <a:extLst>
                  <a:ext uri="{0D108BD9-81ED-4DB2-BD59-A6C34878D82A}">
                    <a16:rowId xmlns:a16="http://schemas.microsoft.com/office/drawing/2014/main" val="1063383482"/>
                  </a:ext>
                </a:extLst>
              </a:tr>
            </a:tbl>
          </a:graphicData>
        </a:graphic>
      </p:graphicFrame>
      <p:pic>
        <p:nvPicPr>
          <p:cNvPr id="24" name="図 23" descr="駐車場に停まっている車  AI によって生成されたコンテンツは間違っている可能性があります。">
            <a:extLst>
              <a:ext uri="{FF2B5EF4-FFF2-40B4-BE49-F238E27FC236}">
                <a16:creationId xmlns:a16="http://schemas.microsoft.com/office/drawing/2014/main" id="{93A44876-60CB-4447-9D1A-B00F11E9323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849942" y="5271957"/>
            <a:ext cx="3024000" cy="1249838"/>
          </a:xfrm>
          <a:prstGeom prst="rect">
            <a:avLst/>
          </a:prstGeom>
        </p:spPr>
      </p:pic>
      <p:sp>
        <p:nvSpPr>
          <p:cNvPr id="27" name="正方形/長方形 26">
            <a:extLst>
              <a:ext uri="{FF2B5EF4-FFF2-40B4-BE49-F238E27FC236}">
                <a16:creationId xmlns:a16="http://schemas.microsoft.com/office/drawing/2014/main" id="{5DD3E3ED-43FC-474A-A818-5CD95E47329D}"/>
              </a:ext>
            </a:extLst>
          </p:cNvPr>
          <p:cNvSpPr/>
          <p:nvPr/>
        </p:nvSpPr>
        <p:spPr>
          <a:xfrm>
            <a:off x="9552432" y="6524969"/>
            <a:ext cx="1555481" cy="226591"/>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wrap="none" lIns="36000" tIns="36000" rIns="36000" bIns="36000" rtlCol="0" anchor="ctr">
            <a:spAutoFit/>
          </a:bodyPr>
          <a:lstStyle/>
          <a:p>
            <a:pPr algn="ctr"/>
            <a:r>
              <a:rPr lang="ja-JP" altLang="en-US" sz="1000" dirty="0">
                <a:latin typeface="+mn-ea"/>
              </a:rPr>
              <a:t>大阪・関西万博消防センター</a:t>
            </a:r>
          </a:p>
        </p:txBody>
      </p:sp>
      <p:graphicFrame>
        <p:nvGraphicFramePr>
          <p:cNvPr id="29" name="表 28">
            <a:extLst>
              <a:ext uri="{FF2B5EF4-FFF2-40B4-BE49-F238E27FC236}">
                <a16:creationId xmlns:a16="http://schemas.microsoft.com/office/drawing/2014/main" id="{37FFB440-868E-4C6A-AD34-7A9529D06B51}"/>
              </a:ext>
            </a:extLst>
          </p:cNvPr>
          <p:cNvGraphicFramePr>
            <a:graphicFrameLocks noGrp="1"/>
          </p:cNvGraphicFramePr>
          <p:nvPr/>
        </p:nvGraphicFramePr>
        <p:xfrm>
          <a:off x="379750" y="3986698"/>
          <a:ext cx="7920001" cy="503460"/>
        </p:xfrm>
        <a:graphic>
          <a:graphicData uri="http://schemas.openxmlformats.org/drawingml/2006/table">
            <a:tbl>
              <a:tblPr firstRow="1" bandRow="1">
                <a:tableStyleId>{4C3C2611-4C71-4FC5-86AE-919BDF0F9419}</a:tableStyleId>
              </a:tblPr>
              <a:tblGrid>
                <a:gridCol w="1127616">
                  <a:extLst>
                    <a:ext uri="{9D8B030D-6E8A-4147-A177-3AD203B41FA5}">
                      <a16:colId xmlns:a16="http://schemas.microsoft.com/office/drawing/2014/main" val="4164352727"/>
                    </a:ext>
                  </a:extLst>
                </a:gridCol>
                <a:gridCol w="1232221">
                  <a:extLst>
                    <a:ext uri="{9D8B030D-6E8A-4147-A177-3AD203B41FA5}">
                      <a16:colId xmlns:a16="http://schemas.microsoft.com/office/drawing/2014/main" val="2870898601"/>
                    </a:ext>
                  </a:extLst>
                </a:gridCol>
                <a:gridCol w="1390041">
                  <a:extLst>
                    <a:ext uri="{9D8B030D-6E8A-4147-A177-3AD203B41FA5}">
                      <a16:colId xmlns:a16="http://schemas.microsoft.com/office/drawing/2014/main" val="2560820685"/>
                    </a:ext>
                  </a:extLst>
                </a:gridCol>
                <a:gridCol w="1390041">
                  <a:extLst>
                    <a:ext uri="{9D8B030D-6E8A-4147-A177-3AD203B41FA5}">
                      <a16:colId xmlns:a16="http://schemas.microsoft.com/office/drawing/2014/main" val="657262490"/>
                    </a:ext>
                  </a:extLst>
                </a:gridCol>
                <a:gridCol w="1390041">
                  <a:extLst>
                    <a:ext uri="{9D8B030D-6E8A-4147-A177-3AD203B41FA5}">
                      <a16:colId xmlns:a16="http://schemas.microsoft.com/office/drawing/2014/main" val="2203103350"/>
                    </a:ext>
                  </a:extLst>
                </a:gridCol>
                <a:gridCol w="1390041">
                  <a:extLst>
                    <a:ext uri="{9D8B030D-6E8A-4147-A177-3AD203B41FA5}">
                      <a16:colId xmlns:a16="http://schemas.microsoft.com/office/drawing/2014/main" val="3327252722"/>
                    </a:ext>
                  </a:extLst>
                </a:gridCol>
              </a:tblGrid>
              <a:tr h="0">
                <a:tc>
                  <a:txBody>
                    <a:bodyPr/>
                    <a:lstStyle/>
                    <a:p>
                      <a:pPr algn="ctr">
                        <a:lnSpc>
                          <a:spcPct val="100000"/>
                        </a:lnSpc>
                      </a:pPr>
                      <a:endParaRPr kumimoji="1" lang="ja-JP" altLang="en-US" sz="1050" b="1" dirty="0">
                        <a:solidFill>
                          <a:schemeClr val="tx1"/>
                        </a:solidFill>
                        <a:latin typeface="+mj-ea"/>
                        <a:ea typeface="+mj-ea"/>
                      </a:endParaRPr>
                    </a:p>
                  </a:txBody>
                  <a:tcPr anchor="ctr"/>
                </a:tc>
                <a:tc>
                  <a:txBody>
                    <a:bodyPr/>
                    <a:lstStyle/>
                    <a:p>
                      <a:pPr algn="ctr">
                        <a:lnSpc>
                          <a:spcPct val="100000"/>
                        </a:lnSpc>
                      </a:pPr>
                      <a:r>
                        <a:rPr kumimoji="1" lang="ja-JP" altLang="en-US" sz="1050" b="1" dirty="0">
                          <a:solidFill>
                            <a:schemeClr val="bg1"/>
                          </a:solidFill>
                          <a:latin typeface="+mj-ea"/>
                          <a:ea typeface="+mj-ea"/>
                        </a:rPr>
                        <a:t>事件関係</a:t>
                      </a:r>
                    </a:p>
                  </a:txBody>
                  <a:tcPr anchor="ctr"/>
                </a:tc>
                <a:tc>
                  <a:txBody>
                    <a:bodyPr/>
                    <a:lstStyle/>
                    <a:p>
                      <a:pPr algn="ctr">
                        <a:lnSpc>
                          <a:spcPct val="100000"/>
                        </a:lnSpc>
                      </a:pPr>
                      <a:r>
                        <a:rPr kumimoji="1" lang="ja-JP" altLang="en-US" sz="1050" b="1" dirty="0">
                          <a:solidFill>
                            <a:schemeClr val="bg1"/>
                          </a:solidFill>
                          <a:latin typeface="+mj-ea"/>
                          <a:ea typeface="+mj-ea"/>
                        </a:rPr>
                        <a:t>保護関係</a:t>
                      </a:r>
                    </a:p>
                  </a:txBody>
                  <a:tcPr anchor="ctr"/>
                </a:tc>
                <a:tc>
                  <a:txBody>
                    <a:bodyPr/>
                    <a:lstStyle/>
                    <a:p>
                      <a:pPr algn="ctr">
                        <a:lnSpc>
                          <a:spcPct val="100000"/>
                        </a:lnSpc>
                      </a:pPr>
                      <a:r>
                        <a:rPr kumimoji="1" lang="ja-JP" altLang="en-US" sz="1050" b="1" dirty="0">
                          <a:solidFill>
                            <a:schemeClr val="bg1"/>
                          </a:solidFill>
                          <a:latin typeface="+mj-ea"/>
                          <a:ea typeface="+mj-ea"/>
                        </a:rPr>
                        <a:t>交通事故</a:t>
                      </a:r>
                    </a:p>
                  </a:txBody>
                  <a:tcPr anchor="ctr"/>
                </a:tc>
                <a:tc>
                  <a:txBody>
                    <a:bodyPr/>
                    <a:lstStyle/>
                    <a:p>
                      <a:pPr algn="ctr">
                        <a:lnSpc>
                          <a:spcPct val="100000"/>
                        </a:lnSpc>
                      </a:pPr>
                      <a:r>
                        <a:rPr kumimoji="1" lang="ja-JP" altLang="en-US" sz="1050" b="1" dirty="0">
                          <a:solidFill>
                            <a:schemeClr val="bg1"/>
                          </a:solidFill>
                          <a:latin typeface="+mj-ea"/>
                          <a:ea typeface="+mj-ea"/>
                        </a:rPr>
                        <a:t>トラブル</a:t>
                      </a:r>
                    </a:p>
                  </a:txBody>
                  <a:tcPr anchor="ctr"/>
                </a:tc>
                <a:tc>
                  <a:txBody>
                    <a:bodyPr/>
                    <a:lstStyle/>
                    <a:p>
                      <a:pPr algn="ctr">
                        <a:lnSpc>
                          <a:spcPct val="100000"/>
                        </a:lnSpc>
                      </a:pPr>
                      <a:r>
                        <a:rPr kumimoji="1" lang="ja-JP" altLang="en-US" sz="1050" b="1" dirty="0">
                          <a:solidFill>
                            <a:schemeClr val="bg1"/>
                          </a:solidFill>
                          <a:latin typeface="+mj-ea"/>
                          <a:ea typeface="+mj-ea"/>
                        </a:rPr>
                        <a:t>その他（苦情等）</a:t>
                      </a:r>
                    </a:p>
                  </a:txBody>
                  <a:tcPr anchor="ctr"/>
                </a:tc>
                <a:extLst>
                  <a:ext uri="{0D108BD9-81ED-4DB2-BD59-A6C34878D82A}">
                    <a16:rowId xmlns:a16="http://schemas.microsoft.com/office/drawing/2014/main" val="2941701240"/>
                  </a:ext>
                </a:extLst>
              </a:tr>
              <a:tr h="252000">
                <a:tc>
                  <a:txBody>
                    <a:bodyPr/>
                    <a:lstStyle/>
                    <a:p>
                      <a:pPr algn="ctr">
                        <a:lnSpc>
                          <a:spcPct val="100000"/>
                        </a:lnSpc>
                      </a:pPr>
                      <a:r>
                        <a:rPr kumimoji="1" lang="ja-JP" altLang="en-US" sz="1050" b="1" dirty="0">
                          <a:solidFill>
                            <a:schemeClr val="tx1"/>
                          </a:solidFill>
                          <a:latin typeface="+mj-ea"/>
                          <a:ea typeface="+mj-ea"/>
                        </a:rPr>
                        <a:t>取扱件数</a:t>
                      </a:r>
                    </a:p>
                  </a:txBody>
                  <a:tcPr anchor="ctr"/>
                </a:tc>
                <a:tc>
                  <a:txBody>
                    <a:bodyPr/>
                    <a:lstStyle/>
                    <a:p>
                      <a:pPr algn="ctr">
                        <a:lnSpc>
                          <a:spcPct val="100000"/>
                        </a:lnSpc>
                      </a:pPr>
                      <a:r>
                        <a:rPr kumimoji="1" lang="en-US" altLang="ja-JP" sz="1050" b="1" dirty="0">
                          <a:solidFill>
                            <a:schemeClr val="tx1"/>
                          </a:solidFill>
                          <a:latin typeface="+mj-ea"/>
                          <a:ea typeface="+mj-ea"/>
                        </a:rPr>
                        <a:t>979</a:t>
                      </a:r>
                      <a:endParaRPr kumimoji="1" lang="ja-JP" altLang="en-US" sz="1050" b="1" dirty="0">
                        <a:solidFill>
                          <a:schemeClr val="tx1"/>
                        </a:solidFill>
                        <a:latin typeface="+mj-ea"/>
                        <a:ea typeface="+mj-ea"/>
                      </a:endParaRPr>
                    </a:p>
                  </a:txBody>
                  <a:tcPr anchor="ctr"/>
                </a:tc>
                <a:tc>
                  <a:txBody>
                    <a:bodyPr/>
                    <a:lstStyle/>
                    <a:p>
                      <a:pPr algn="ctr">
                        <a:lnSpc>
                          <a:spcPct val="100000"/>
                        </a:lnSpc>
                      </a:pPr>
                      <a:r>
                        <a:rPr kumimoji="1" lang="en-US" altLang="ja-JP" sz="1050" b="1" dirty="0">
                          <a:solidFill>
                            <a:schemeClr val="tx1"/>
                          </a:solidFill>
                          <a:latin typeface="+mj-ea"/>
                          <a:ea typeface="+mj-ea"/>
                        </a:rPr>
                        <a:t>394</a:t>
                      </a:r>
                      <a:endParaRPr kumimoji="1" lang="ja-JP" altLang="en-US" sz="1050" b="1" dirty="0">
                        <a:solidFill>
                          <a:schemeClr val="tx1"/>
                        </a:solidFill>
                        <a:latin typeface="+mj-ea"/>
                        <a:ea typeface="+mj-ea"/>
                      </a:endParaRPr>
                    </a:p>
                  </a:txBody>
                  <a:tcPr anchor="ctr"/>
                </a:tc>
                <a:tc>
                  <a:txBody>
                    <a:bodyPr/>
                    <a:lstStyle/>
                    <a:p>
                      <a:pPr algn="ctr">
                        <a:lnSpc>
                          <a:spcPct val="100000"/>
                        </a:lnSpc>
                      </a:pPr>
                      <a:r>
                        <a:rPr kumimoji="1" lang="en-US" altLang="ja-JP" sz="1050" b="1" dirty="0">
                          <a:solidFill>
                            <a:schemeClr val="tx1"/>
                          </a:solidFill>
                          <a:latin typeface="+mj-ea"/>
                          <a:ea typeface="+mj-ea"/>
                        </a:rPr>
                        <a:t>435</a:t>
                      </a:r>
                      <a:endParaRPr kumimoji="1" lang="ja-JP" altLang="en-US" sz="1050" b="1" dirty="0">
                        <a:solidFill>
                          <a:schemeClr val="tx1"/>
                        </a:solidFill>
                        <a:latin typeface="+mj-ea"/>
                        <a:ea typeface="+mj-ea"/>
                      </a:endParaRPr>
                    </a:p>
                  </a:txBody>
                  <a:tcPr anchor="ctr"/>
                </a:tc>
                <a:tc>
                  <a:txBody>
                    <a:bodyPr/>
                    <a:lstStyle/>
                    <a:p>
                      <a:pPr algn="ctr">
                        <a:lnSpc>
                          <a:spcPct val="100000"/>
                        </a:lnSpc>
                      </a:pPr>
                      <a:r>
                        <a:rPr kumimoji="1" lang="en-US" altLang="ja-JP" sz="1050" b="1" dirty="0">
                          <a:solidFill>
                            <a:schemeClr val="tx1"/>
                          </a:solidFill>
                          <a:latin typeface="+mj-ea"/>
                          <a:ea typeface="+mj-ea"/>
                        </a:rPr>
                        <a:t>467</a:t>
                      </a:r>
                      <a:endParaRPr kumimoji="1" lang="ja-JP" altLang="en-US" sz="1050" b="1" dirty="0">
                        <a:solidFill>
                          <a:schemeClr val="tx1"/>
                        </a:solidFill>
                        <a:latin typeface="+mj-ea"/>
                        <a:ea typeface="+mj-ea"/>
                      </a:endParaRPr>
                    </a:p>
                  </a:txBody>
                  <a:tcPr anchor="ctr"/>
                </a:tc>
                <a:tc>
                  <a:txBody>
                    <a:bodyPr/>
                    <a:lstStyle/>
                    <a:p>
                      <a:pPr algn="ctr">
                        <a:lnSpc>
                          <a:spcPct val="100000"/>
                        </a:lnSpc>
                      </a:pPr>
                      <a:r>
                        <a:rPr kumimoji="1" lang="en-US" altLang="ja-JP" sz="1050" b="1" dirty="0">
                          <a:solidFill>
                            <a:schemeClr val="tx1"/>
                          </a:solidFill>
                          <a:latin typeface="+mj-ea"/>
                          <a:ea typeface="+mj-ea"/>
                        </a:rPr>
                        <a:t>589</a:t>
                      </a:r>
                      <a:endParaRPr kumimoji="1" lang="ja-JP" altLang="en-US" sz="1050" b="1" dirty="0">
                        <a:solidFill>
                          <a:schemeClr val="tx1"/>
                        </a:solidFill>
                        <a:latin typeface="+mj-ea"/>
                        <a:ea typeface="+mj-ea"/>
                      </a:endParaRPr>
                    </a:p>
                  </a:txBody>
                  <a:tcPr anchor="ctr"/>
                </a:tc>
                <a:extLst>
                  <a:ext uri="{0D108BD9-81ED-4DB2-BD59-A6C34878D82A}">
                    <a16:rowId xmlns:a16="http://schemas.microsoft.com/office/drawing/2014/main" val="1063383482"/>
                  </a:ext>
                </a:extLst>
              </a:tr>
            </a:tbl>
          </a:graphicData>
        </a:graphic>
      </p:graphicFrame>
      <p:pic>
        <p:nvPicPr>
          <p:cNvPr id="31" name="図 30">
            <a:extLst>
              <a:ext uri="{FF2B5EF4-FFF2-40B4-BE49-F238E27FC236}">
                <a16:creationId xmlns:a16="http://schemas.microsoft.com/office/drawing/2014/main" id="{3BF57089-A141-461D-A3B9-3DD23355C3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47257" y="3290277"/>
            <a:ext cx="1454269" cy="969513"/>
          </a:xfrm>
          <a:prstGeom prst="rect">
            <a:avLst/>
          </a:prstGeom>
        </p:spPr>
      </p:pic>
      <p:sp>
        <p:nvSpPr>
          <p:cNvPr id="35" name="正方形/長方形 34">
            <a:extLst>
              <a:ext uri="{FF2B5EF4-FFF2-40B4-BE49-F238E27FC236}">
                <a16:creationId xmlns:a16="http://schemas.microsoft.com/office/drawing/2014/main" id="{0F333455-0484-4A45-AABE-568846530E60}"/>
              </a:ext>
            </a:extLst>
          </p:cNvPr>
          <p:cNvSpPr/>
          <p:nvPr/>
        </p:nvSpPr>
        <p:spPr>
          <a:xfrm>
            <a:off x="8271588" y="4212962"/>
            <a:ext cx="2208786" cy="31425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mn-ea"/>
              </a:rPr>
              <a:t>警備犬による警戒</a:t>
            </a:r>
          </a:p>
        </p:txBody>
      </p:sp>
      <p:pic>
        <p:nvPicPr>
          <p:cNvPr id="9" name="図 8">
            <a:extLst>
              <a:ext uri="{FF2B5EF4-FFF2-40B4-BE49-F238E27FC236}">
                <a16:creationId xmlns:a16="http://schemas.microsoft.com/office/drawing/2014/main" id="{05346861-4D3C-4BA6-B385-2236D27CC46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347428" y="3294265"/>
            <a:ext cx="1466694" cy="969513"/>
          </a:xfrm>
          <a:prstGeom prst="rect">
            <a:avLst/>
          </a:prstGeom>
        </p:spPr>
      </p:pic>
      <p:sp>
        <p:nvSpPr>
          <p:cNvPr id="36" name="正方形/長方形 35">
            <a:extLst>
              <a:ext uri="{FF2B5EF4-FFF2-40B4-BE49-F238E27FC236}">
                <a16:creationId xmlns:a16="http://schemas.microsoft.com/office/drawing/2014/main" id="{D9524781-499A-42C5-B909-8CFE29618986}"/>
              </a:ext>
            </a:extLst>
          </p:cNvPr>
          <p:cNvSpPr/>
          <p:nvPr/>
        </p:nvSpPr>
        <p:spPr>
          <a:xfrm>
            <a:off x="10558700" y="4204834"/>
            <a:ext cx="1047684" cy="31425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mn-ea"/>
              </a:rPr>
              <a:t>雑踏警備</a:t>
            </a:r>
          </a:p>
        </p:txBody>
      </p:sp>
      <p:sp>
        <p:nvSpPr>
          <p:cNvPr id="4" name="テキスト ボックス 3">
            <a:extLst>
              <a:ext uri="{FF2B5EF4-FFF2-40B4-BE49-F238E27FC236}">
                <a16:creationId xmlns:a16="http://schemas.microsoft.com/office/drawing/2014/main" id="{275A68AC-12BD-97CE-9D8A-57D72C3EC771}"/>
              </a:ext>
            </a:extLst>
          </p:cNvPr>
          <p:cNvSpPr txBox="1"/>
          <p:nvPr/>
        </p:nvSpPr>
        <p:spPr>
          <a:xfrm>
            <a:off x="11855002" y="6390698"/>
            <a:ext cx="24782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lang="en-US" altLang="ja-JP" b="1" dirty="0">
                <a:latin typeface="+mn-ea"/>
                <a:ea typeface="+mn-ea"/>
              </a:rPr>
              <a:t>2</a:t>
            </a:r>
            <a:endParaRPr kumimoji="0" lang="ja-JP" altLang="en-US" sz="18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224169022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501C7AE3-64A5-4878-A1B3-CCB2FF6A608D}"/>
              </a:ext>
            </a:extLst>
          </p:cNvPr>
          <p:cNvSpPr/>
          <p:nvPr/>
        </p:nvSpPr>
        <p:spPr>
          <a:xfrm>
            <a:off x="10500670" y="848013"/>
            <a:ext cx="1453139" cy="36933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n-ea"/>
              <a:ea typeface="+mn-ea"/>
              <a:cs typeface="Calibri"/>
              <a:sym typeface="Calibri"/>
            </a:endParaRPr>
          </a:p>
        </p:txBody>
      </p:sp>
      <p:sp>
        <p:nvSpPr>
          <p:cNvPr id="26" name="正方形/長方形 25">
            <a:extLst>
              <a:ext uri="{FF2B5EF4-FFF2-40B4-BE49-F238E27FC236}">
                <a16:creationId xmlns:a16="http://schemas.microsoft.com/office/drawing/2014/main" id="{478AF8F9-4F97-47D6-8626-32BA66D75F0A}"/>
              </a:ext>
            </a:extLst>
          </p:cNvPr>
          <p:cNvSpPr/>
          <p:nvPr/>
        </p:nvSpPr>
        <p:spPr>
          <a:xfrm>
            <a:off x="283917" y="2504357"/>
            <a:ext cx="11624165" cy="246221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nSpc>
                <a:spcPct val="110000"/>
              </a:lnSpc>
            </a:pPr>
            <a:r>
              <a:rPr lang="ja-JP" altLang="en-US" sz="1400" dirty="0">
                <a:solidFill>
                  <a:schemeClr val="tx1"/>
                </a:solidFill>
                <a:latin typeface="+mn-ea"/>
                <a:ea typeface="+mn-ea"/>
              </a:rPr>
              <a:t>▶訓練の実施による関係機関との連携体制の構築</a:t>
            </a:r>
            <a:endParaRPr lang="en-US" altLang="ja-JP" sz="1400" dirty="0">
              <a:solidFill>
                <a:schemeClr val="tx1"/>
              </a:solidFill>
              <a:latin typeface="+mn-ea"/>
              <a:ea typeface="+mn-ea"/>
            </a:endParaRPr>
          </a:p>
          <a:p>
            <a:pPr>
              <a:lnSpc>
                <a:spcPct val="110000"/>
              </a:lnSpc>
              <a:buSzPct val="100000"/>
            </a:pPr>
            <a:r>
              <a:rPr lang="ja-JP" altLang="en-US" sz="1400" dirty="0">
                <a:solidFill>
                  <a:schemeClr val="tx1"/>
                </a:solidFill>
                <a:latin typeface="+mn-ea"/>
                <a:ea typeface="+mn-ea"/>
              </a:rPr>
              <a:t>　・万博会期前だけでなく、会期中においても各種訓練を実施することにより、博覧会協会、各救助機関、鉄道及びバス等の公共交通機関並びに、関西広域連合と　</a:t>
            </a:r>
            <a:endParaRPr lang="en-US" altLang="ja-JP" sz="1400" dirty="0">
              <a:solidFill>
                <a:schemeClr val="tx1"/>
              </a:solidFill>
              <a:latin typeface="+mn-ea"/>
              <a:ea typeface="+mn-ea"/>
            </a:endParaRPr>
          </a:p>
          <a:p>
            <a:pPr>
              <a:lnSpc>
                <a:spcPct val="110000"/>
              </a:lnSpc>
              <a:buSzPct val="100000"/>
            </a:pPr>
            <a:r>
              <a:rPr lang="ja-JP" altLang="en-US" sz="1400" dirty="0">
                <a:solidFill>
                  <a:schemeClr val="tx1"/>
                </a:solidFill>
                <a:latin typeface="+mn-ea"/>
                <a:ea typeface="+mn-ea"/>
              </a:rPr>
              <a:t>　災害発生時における緊密な連携体制を構築</a:t>
            </a:r>
            <a:endParaRPr lang="en-US" altLang="ja-JP" sz="1400" dirty="0">
              <a:solidFill>
                <a:schemeClr val="tx1"/>
              </a:solidFill>
              <a:latin typeface="+mn-ea"/>
              <a:ea typeface="+mn-ea"/>
            </a:endParaRPr>
          </a:p>
          <a:p>
            <a:pPr>
              <a:lnSpc>
                <a:spcPct val="110000"/>
              </a:lnSpc>
              <a:buSzPct val="100000"/>
            </a:pPr>
            <a:r>
              <a:rPr lang="ja-JP" altLang="en-US" sz="1400" dirty="0">
                <a:solidFill>
                  <a:schemeClr val="tx1"/>
                </a:solidFill>
                <a:latin typeface="+mn-ea"/>
                <a:ea typeface="+mn-ea"/>
              </a:rPr>
              <a:t>▶帰宅困難者対策</a:t>
            </a:r>
            <a:endParaRPr lang="en-US" altLang="ja-JP" sz="1400" dirty="0">
              <a:solidFill>
                <a:schemeClr val="tx1"/>
              </a:solidFill>
              <a:latin typeface="+mn-ea"/>
              <a:ea typeface="+mn-ea"/>
            </a:endParaRPr>
          </a:p>
          <a:p>
            <a:pPr>
              <a:lnSpc>
                <a:spcPct val="110000"/>
              </a:lnSpc>
              <a:buSzPct val="100000"/>
            </a:pPr>
            <a:r>
              <a:rPr lang="ja-JP" altLang="en-US" sz="1400" dirty="0">
                <a:solidFill>
                  <a:schemeClr val="tx1"/>
                </a:solidFill>
                <a:effectLst/>
                <a:latin typeface="+mn-ea"/>
                <a:ea typeface="+mn-ea"/>
                <a:cs typeface="Times New Roman" panose="02020603050405020304" pitchFamily="18" charset="0"/>
              </a:rPr>
              <a:t>　・</a:t>
            </a:r>
            <a:r>
              <a:rPr lang="ja-JP" altLang="ja-JP" sz="1400" dirty="0">
                <a:solidFill>
                  <a:schemeClr val="tx1"/>
                </a:solidFill>
                <a:effectLst/>
                <a:latin typeface="+mn-ea"/>
                <a:ea typeface="+mn-ea"/>
                <a:cs typeface="Times New Roman" panose="02020603050405020304" pitchFamily="18" charset="0"/>
              </a:rPr>
              <a:t>大規模自然災害発生後の</a:t>
            </a:r>
            <a:r>
              <a:rPr lang="en-US" altLang="ja-JP" sz="1400" dirty="0">
                <a:solidFill>
                  <a:schemeClr val="tx1"/>
                </a:solidFill>
                <a:effectLst/>
                <a:latin typeface="+mn-ea"/>
                <a:ea typeface="+mn-ea"/>
                <a:cs typeface="Times New Roman" panose="02020603050405020304" pitchFamily="18" charset="0"/>
              </a:rPr>
              <a:t>3</a:t>
            </a:r>
            <a:r>
              <a:rPr lang="ja-JP" altLang="ja-JP" sz="1400" dirty="0">
                <a:solidFill>
                  <a:schemeClr val="tx1"/>
                </a:solidFill>
                <a:effectLst/>
                <a:latin typeface="+mn-ea"/>
                <a:ea typeface="+mn-ea"/>
                <a:cs typeface="Times New Roman" panose="02020603050405020304" pitchFamily="18" charset="0"/>
              </a:rPr>
              <a:t>日分の食糧として、博覧会協会が備蓄する</a:t>
            </a:r>
            <a:r>
              <a:rPr lang="en-US" altLang="ja-JP" sz="1400" dirty="0">
                <a:solidFill>
                  <a:schemeClr val="tx1"/>
                </a:solidFill>
                <a:effectLst/>
                <a:latin typeface="+mn-ea"/>
                <a:ea typeface="+mn-ea"/>
                <a:cs typeface="Times New Roman" panose="02020603050405020304" pitchFamily="18" charset="0"/>
              </a:rPr>
              <a:t>60</a:t>
            </a:r>
            <a:r>
              <a:rPr lang="ja-JP" altLang="ja-JP" sz="1400" dirty="0">
                <a:solidFill>
                  <a:schemeClr val="tx1"/>
                </a:solidFill>
                <a:effectLst/>
                <a:latin typeface="+mn-ea"/>
                <a:ea typeface="+mn-ea"/>
                <a:cs typeface="Times New Roman" panose="02020603050405020304" pitchFamily="18" charset="0"/>
              </a:rPr>
              <a:t>万食に加え、大阪府市で</a:t>
            </a:r>
            <a:r>
              <a:rPr lang="en-US" altLang="ja-JP" sz="1400" dirty="0">
                <a:solidFill>
                  <a:schemeClr val="tx1"/>
                </a:solidFill>
                <a:effectLst/>
                <a:latin typeface="+mn-ea"/>
                <a:ea typeface="+mn-ea"/>
                <a:cs typeface="Times New Roman" panose="02020603050405020304" pitchFamily="18" charset="0"/>
              </a:rPr>
              <a:t>30</a:t>
            </a:r>
            <a:r>
              <a:rPr lang="ja-JP" altLang="ja-JP" sz="1400" dirty="0">
                <a:solidFill>
                  <a:schemeClr val="tx1"/>
                </a:solidFill>
                <a:effectLst/>
                <a:latin typeface="+mn-ea"/>
                <a:ea typeface="+mn-ea"/>
                <a:cs typeface="Times New Roman" panose="02020603050405020304" pitchFamily="18" charset="0"/>
              </a:rPr>
              <a:t>万食（府</a:t>
            </a:r>
            <a:r>
              <a:rPr lang="ja-JP" altLang="en-US" sz="1400" dirty="0">
                <a:solidFill>
                  <a:schemeClr val="tx1"/>
                </a:solidFill>
                <a:latin typeface="+mn-ea"/>
                <a:ea typeface="+mn-ea"/>
                <a:cs typeface="Times New Roman" panose="02020603050405020304" pitchFamily="18" charset="0"/>
              </a:rPr>
              <a:t>市</a:t>
            </a:r>
            <a:r>
              <a:rPr lang="en-US" altLang="ja-JP" sz="1400" dirty="0">
                <a:solidFill>
                  <a:schemeClr val="tx1"/>
                </a:solidFill>
                <a:latin typeface="+mn-ea"/>
                <a:ea typeface="+mn-ea"/>
                <a:cs typeface="Times New Roman" panose="02020603050405020304" pitchFamily="18" charset="0"/>
              </a:rPr>
              <a:t>15</a:t>
            </a:r>
            <a:r>
              <a:rPr lang="ja-JP" altLang="en-US" sz="1400" dirty="0">
                <a:solidFill>
                  <a:schemeClr val="tx1"/>
                </a:solidFill>
                <a:latin typeface="+mn-ea"/>
                <a:ea typeface="+mn-ea"/>
                <a:cs typeface="Times New Roman" panose="02020603050405020304" pitchFamily="18" charset="0"/>
              </a:rPr>
              <a:t>万食ずつ</a:t>
            </a:r>
            <a:r>
              <a:rPr lang="ja-JP" altLang="ja-JP" sz="1400" dirty="0">
                <a:solidFill>
                  <a:schemeClr val="tx1"/>
                </a:solidFill>
                <a:effectLst/>
                <a:latin typeface="+mn-ea"/>
                <a:ea typeface="+mn-ea"/>
                <a:cs typeface="Times New Roman" panose="02020603050405020304" pitchFamily="18" charset="0"/>
              </a:rPr>
              <a:t>）</a:t>
            </a:r>
            <a:r>
              <a:rPr lang="ja-JP" altLang="en-US" sz="1400" dirty="0">
                <a:solidFill>
                  <a:schemeClr val="tx1"/>
                </a:solidFill>
                <a:effectLst/>
                <a:latin typeface="+mn-ea"/>
                <a:ea typeface="+mn-ea"/>
                <a:cs typeface="Times New Roman" panose="02020603050405020304" pitchFamily="18" charset="0"/>
              </a:rPr>
              <a:t>を</a:t>
            </a:r>
            <a:endParaRPr lang="en-US" altLang="ja-JP" sz="1400" dirty="0">
              <a:solidFill>
                <a:schemeClr val="tx1"/>
              </a:solidFill>
              <a:effectLst/>
              <a:latin typeface="+mn-ea"/>
              <a:ea typeface="+mn-ea"/>
              <a:cs typeface="Times New Roman" panose="02020603050405020304" pitchFamily="18" charset="0"/>
            </a:endParaRPr>
          </a:p>
          <a:p>
            <a:pPr>
              <a:lnSpc>
                <a:spcPct val="110000"/>
              </a:lnSpc>
              <a:buSzPct val="100000"/>
            </a:pPr>
            <a:r>
              <a:rPr lang="ja-JP" altLang="en-US" sz="1400" dirty="0">
                <a:solidFill>
                  <a:schemeClr val="tx1"/>
                </a:solidFill>
                <a:latin typeface="+mn-ea"/>
                <a:ea typeface="+mn-ea"/>
                <a:cs typeface="Times New Roman" panose="02020603050405020304" pitchFamily="18" charset="0"/>
              </a:rPr>
              <a:t>　　</a:t>
            </a:r>
            <a:r>
              <a:rPr lang="ja-JP" altLang="en-US" sz="1400" dirty="0">
                <a:solidFill>
                  <a:schemeClr val="tx1"/>
                </a:solidFill>
                <a:effectLst/>
                <a:latin typeface="+mn-ea"/>
                <a:ea typeface="+mn-ea"/>
                <a:cs typeface="Times New Roman" panose="02020603050405020304" pitchFamily="18" charset="0"/>
              </a:rPr>
              <a:t>提供</a:t>
            </a:r>
            <a:r>
              <a:rPr lang="ja-JP" altLang="en-US" sz="1400" dirty="0">
                <a:solidFill>
                  <a:schemeClr val="tx1"/>
                </a:solidFill>
                <a:latin typeface="+mn-ea"/>
                <a:ea typeface="+mn-ea"/>
                <a:cs typeface="Times New Roman" panose="02020603050405020304" pitchFamily="18" charset="0"/>
              </a:rPr>
              <a:t>。併せて</a:t>
            </a:r>
            <a:r>
              <a:rPr lang="ja-JP" altLang="ja-JP" sz="1400" dirty="0">
                <a:solidFill>
                  <a:schemeClr val="tx1"/>
                </a:solidFill>
                <a:effectLst/>
                <a:latin typeface="+mn-ea"/>
                <a:ea typeface="+mn-ea"/>
                <a:cs typeface="Times New Roman" panose="02020603050405020304" pitchFamily="18" charset="0"/>
              </a:rPr>
              <a:t>、関西広域連合の構成府県市からも</a:t>
            </a:r>
            <a:r>
              <a:rPr lang="ja-JP" altLang="en-US" sz="1400" dirty="0">
                <a:solidFill>
                  <a:schemeClr val="tx1"/>
                </a:solidFill>
                <a:effectLst/>
                <a:latin typeface="+mn-ea"/>
                <a:ea typeface="+mn-ea"/>
                <a:cs typeface="Times New Roman" panose="02020603050405020304" pitchFamily="18" charset="0"/>
              </a:rPr>
              <a:t>物資</a:t>
            </a:r>
            <a:r>
              <a:rPr lang="ja-JP" altLang="ja-JP" sz="1400" dirty="0">
                <a:solidFill>
                  <a:schemeClr val="tx1"/>
                </a:solidFill>
                <a:effectLst/>
                <a:latin typeface="+mn-ea"/>
                <a:ea typeface="+mn-ea"/>
                <a:cs typeface="Times New Roman" panose="02020603050405020304" pitchFamily="18" charset="0"/>
              </a:rPr>
              <a:t>提供が受けられるよう、事前の調整を実施</a:t>
            </a:r>
            <a:endParaRPr lang="en-US" altLang="ja-JP" sz="1400" dirty="0">
              <a:solidFill>
                <a:schemeClr val="tx1"/>
              </a:solidFill>
              <a:effectLst/>
              <a:latin typeface="+mn-ea"/>
              <a:ea typeface="+mn-ea"/>
              <a:cs typeface="Times New Roman" panose="02020603050405020304" pitchFamily="18" charset="0"/>
            </a:endParaRPr>
          </a:p>
          <a:p>
            <a:pPr>
              <a:lnSpc>
                <a:spcPct val="110000"/>
              </a:lnSpc>
              <a:buSzPct val="100000"/>
            </a:pPr>
            <a:r>
              <a:rPr lang="ja-JP" altLang="en-US" sz="1400" dirty="0">
                <a:solidFill>
                  <a:schemeClr val="tx1"/>
                </a:solidFill>
                <a:latin typeface="+mn-ea"/>
                <a:ea typeface="+mn-ea"/>
                <a:cs typeface="Times New Roman" panose="02020603050405020304" pitchFamily="18" charset="0"/>
              </a:rPr>
              <a:t>　・</a:t>
            </a:r>
            <a:r>
              <a:rPr lang="ja-JP" altLang="en-US" sz="1400" dirty="0">
                <a:solidFill>
                  <a:schemeClr val="tx1"/>
                </a:solidFill>
                <a:latin typeface="+mn-ea"/>
                <a:ea typeface="+mn-ea"/>
              </a:rPr>
              <a:t>万博会場内における災害時の一時滞在施設が不足した場合に備え、</a:t>
            </a:r>
            <a:r>
              <a:rPr lang="en-US" altLang="ja-JP" sz="1400" dirty="0">
                <a:solidFill>
                  <a:schemeClr val="tx1"/>
                </a:solidFill>
                <a:latin typeface="+mn-ea"/>
                <a:ea typeface="+mn-ea"/>
              </a:rPr>
              <a:t>ATC</a:t>
            </a:r>
            <a:r>
              <a:rPr lang="ja-JP" altLang="ja-JP" sz="1400" dirty="0">
                <a:solidFill>
                  <a:schemeClr val="tx1"/>
                </a:solidFill>
                <a:effectLst/>
                <a:latin typeface="+mn-ea"/>
                <a:ea typeface="+mn-ea"/>
                <a:cs typeface="Times New Roman" panose="02020603050405020304" pitchFamily="18" charset="0"/>
              </a:rPr>
              <a:t>をはじめ、森ノ宮医療大学、アミティ舞洲</a:t>
            </a:r>
            <a:r>
              <a:rPr lang="ja-JP" altLang="en-US" sz="1400" dirty="0">
                <a:solidFill>
                  <a:schemeClr val="tx1"/>
                </a:solidFill>
                <a:latin typeface="+mn-ea"/>
                <a:ea typeface="+mn-ea"/>
              </a:rPr>
              <a:t>等、</a:t>
            </a:r>
            <a:r>
              <a:rPr lang="en-US" altLang="ja-JP" sz="1400" dirty="0">
                <a:solidFill>
                  <a:schemeClr val="tx1"/>
                </a:solidFill>
                <a:latin typeface="+mn-ea"/>
                <a:ea typeface="+mn-ea"/>
              </a:rPr>
              <a:t>8</a:t>
            </a:r>
            <a:r>
              <a:rPr lang="ja-JP" altLang="en-US" sz="1400" dirty="0">
                <a:solidFill>
                  <a:schemeClr val="tx1"/>
                </a:solidFill>
                <a:latin typeface="+mn-ea"/>
                <a:ea typeface="+mn-ea"/>
              </a:rPr>
              <a:t>カ所の会場外</a:t>
            </a:r>
            <a:endParaRPr lang="en-US" altLang="ja-JP" sz="1400" dirty="0">
              <a:solidFill>
                <a:schemeClr val="tx1"/>
              </a:solidFill>
              <a:latin typeface="+mn-ea"/>
              <a:ea typeface="+mn-ea"/>
            </a:endParaRPr>
          </a:p>
          <a:p>
            <a:pPr>
              <a:lnSpc>
                <a:spcPct val="110000"/>
              </a:lnSpc>
              <a:buSzPct val="100000"/>
            </a:pPr>
            <a:r>
              <a:rPr lang="ja-JP" altLang="en-US" sz="1400" dirty="0">
                <a:solidFill>
                  <a:schemeClr val="tx1"/>
                </a:solidFill>
                <a:latin typeface="+mn-ea"/>
                <a:ea typeface="+mn-ea"/>
              </a:rPr>
              <a:t>　　一時滞在施設を確保</a:t>
            </a:r>
            <a:endParaRPr lang="en-US" altLang="ja-JP" sz="1400" dirty="0">
              <a:solidFill>
                <a:schemeClr val="tx1"/>
              </a:solidFill>
              <a:latin typeface="+mn-ea"/>
              <a:ea typeface="+mn-ea"/>
            </a:endParaRPr>
          </a:p>
          <a:p>
            <a:pPr>
              <a:lnSpc>
                <a:spcPct val="110000"/>
              </a:lnSpc>
              <a:buSzPct val="100000"/>
            </a:pPr>
            <a:r>
              <a:rPr lang="ja-JP" altLang="en-US" sz="1400" dirty="0">
                <a:solidFill>
                  <a:schemeClr val="tx1"/>
                </a:solidFill>
                <a:latin typeface="+mn-ea"/>
                <a:ea typeface="+mn-ea"/>
                <a:cs typeface="Times New Roman" panose="02020603050405020304" pitchFamily="18" charset="0"/>
              </a:rPr>
              <a:t>　・災害時に市内に集中する来阪者への対応として、主要ターミナル駅周辺においても一時滞在施設の確保するとともに、施設への</a:t>
            </a:r>
            <a:endParaRPr lang="en-US" altLang="ja-JP" sz="1400" dirty="0">
              <a:solidFill>
                <a:schemeClr val="tx1"/>
              </a:solidFill>
              <a:latin typeface="+mn-ea"/>
              <a:ea typeface="+mn-ea"/>
              <a:cs typeface="Times New Roman" panose="02020603050405020304" pitchFamily="18" charset="0"/>
            </a:endParaRPr>
          </a:p>
          <a:p>
            <a:pPr>
              <a:lnSpc>
                <a:spcPct val="110000"/>
              </a:lnSpc>
              <a:buSzPct val="100000"/>
            </a:pPr>
            <a:r>
              <a:rPr lang="ja-JP" altLang="en-US" sz="1400" dirty="0">
                <a:solidFill>
                  <a:schemeClr val="tx1"/>
                </a:solidFill>
                <a:latin typeface="+mn-ea"/>
                <a:ea typeface="+mn-ea"/>
                <a:cs typeface="Times New Roman" panose="02020603050405020304" pitchFamily="18" charset="0"/>
              </a:rPr>
              <a:t>　　備蓄支援や帰宅困難者対策協議会へのサポート等を実施</a:t>
            </a:r>
            <a:endParaRPr lang="en-US" altLang="ja-JP" sz="1400" dirty="0">
              <a:solidFill>
                <a:schemeClr val="tx1"/>
              </a:solidFill>
              <a:latin typeface="+mn-ea"/>
              <a:ea typeface="+mn-ea"/>
              <a:cs typeface="Times New Roman" panose="02020603050405020304" pitchFamily="18" charset="0"/>
            </a:endParaRPr>
          </a:p>
        </p:txBody>
      </p:sp>
      <p:sp>
        <p:nvSpPr>
          <p:cNvPr id="8" name="正方形/長方形 7"/>
          <p:cNvSpPr/>
          <p:nvPr/>
        </p:nvSpPr>
        <p:spPr>
          <a:xfrm>
            <a:off x="586945" y="704827"/>
            <a:ext cx="11366864" cy="1536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1" name="矢印: 五方向 10">
            <a:extLst>
              <a:ext uri="{FF2B5EF4-FFF2-40B4-BE49-F238E27FC236}">
                <a16:creationId xmlns:a16="http://schemas.microsoft.com/office/drawing/2014/main" id="{49F51230-189D-4205-9006-363D6CBB255F}"/>
              </a:ext>
            </a:extLst>
          </p:cNvPr>
          <p:cNvSpPr/>
          <p:nvPr/>
        </p:nvSpPr>
        <p:spPr>
          <a:xfrm>
            <a:off x="263033" y="65959"/>
            <a:ext cx="11690776"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n-ea"/>
                <a:ea typeface="+mn-ea"/>
              </a:rPr>
              <a:t>取組実績</a:t>
            </a:r>
            <a:endParaRPr kumimoji="0" lang="ja-JP" altLang="en-US" sz="1600" b="1" i="0" u="none" strike="noStrike" cap="none" spc="0" normalizeH="0" baseline="0" dirty="0">
              <a:ln>
                <a:noFill/>
              </a:ln>
              <a:solidFill>
                <a:schemeClr val="bg1"/>
              </a:solidFill>
              <a:effectLst/>
              <a:uFillTx/>
              <a:latin typeface="+mn-ea"/>
              <a:ea typeface="+mn-ea"/>
              <a:cs typeface="Calibri"/>
              <a:sym typeface="Calibri"/>
            </a:endParaRPr>
          </a:p>
        </p:txBody>
      </p:sp>
      <p:sp>
        <p:nvSpPr>
          <p:cNvPr id="12" name="テキスト ボックス 11">
            <a:extLst>
              <a:ext uri="{FF2B5EF4-FFF2-40B4-BE49-F238E27FC236}">
                <a16:creationId xmlns:a16="http://schemas.microsoft.com/office/drawing/2014/main" id="{303531E6-C1A4-425E-9377-07A85E52F78F}"/>
              </a:ext>
            </a:extLst>
          </p:cNvPr>
          <p:cNvSpPr txBox="1"/>
          <p:nvPr/>
        </p:nvSpPr>
        <p:spPr>
          <a:xfrm>
            <a:off x="125004" y="2198498"/>
            <a:ext cx="166808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（５）災害時の備え</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24" name="正方形/長方形 23">
            <a:extLst>
              <a:ext uri="{FF2B5EF4-FFF2-40B4-BE49-F238E27FC236}">
                <a16:creationId xmlns:a16="http://schemas.microsoft.com/office/drawing/2014/main" id="{814A0DF2-B219-4082-8175-C5A18F1B217B}"/>
              </a:ext>
            </a:extLst>
          </p:cNvPr>
          <p:cNvSpPr/>
          <p:nvPr/>
        </p:nvSpPr>
        <p:spPr>
          <a:xfrm>
            <a:off x="280752" y="5256435"/>
            <a:ext cx="11624165" cy="936000"/>
          </a:xfrm>
          <a:prstGeom prst="rect">
            <a:avLst/>
          </a:prstGeom>
          <a:solidFill>
            <a:srgbClr val="FFFFFF"/>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nSpc>
                <a:spcPct val="110000"/>
              </a:lnSpc>
            </a:pPr>
            <a:r>
              <a:rPr lang="ja-JP" altLang="en-US" sz="1400" dirty="0">
                <a:solidFill>
                  <a:schemeClr val="tx1"/>
                </a:solidFill>
                <a:latin typeface="+mn-ea"/>
                <a:ea typeface="+mn-ea"/>
              </a:rPr>
              <a:t>・来場者が災害時に適切な避難行動を取れるよう、大阪防災アプリと大阪観光局提供アプリ「</a:t>
            </a:r>
            <a:r>
              <a:rPr lang="en-US" altLang="ja-JP" sz="1400" dirty="0">
                <a:solidFill>
                  <a:schemeClr val="tx1"/>
                </a:solidFill>
                <a:latin typeface="+mn-ea"/>
                <a:ea typeface="+mn-ea"/>
              </a:rPr>
              <a:t>Discover Osaka</a:t>
            </a:r>
            <a:r>
              <a:rPr lang="ja-JP" altLang="en-US" sz="1400" dirty="0">
                <a:solidFill>
                  <a:schemeClr val="tx1"/>
                </a:solidFill>
                <a:latin typeface="+mn-ea"/>
                <a:ea typeface="+mn-ea"/>
              </a:rPr>
              <a:t>」とが連携して防災情報等を発信</a:t>
            </a:r>
            <a:endParaRPr lang="en-US" altLang="ja-JP" sz="1400" dirty="0">
              <a:solidFill>
                <a:schemeClr val="tx1"/>
              </a:solidFill>
              <a:latin typeface="+mn-ea"/>
              <a:ea typeface="+mn-ea"/>
            </a:endParaRPr>
          </a:p>
          <a:p>
            <a:pPr>
              <a:spcAft>
                <a:spcPts val="300"/>
              </a:spcAft>
            </a:pPr>
            <a:r>
              <a:rPr lang="ja-JP" altLang="en-US" sz="1400" dirty="0">
                <a:solidFill>
                  <a:schemeClr val="tx1"/>
                </a:solidFill>
                <a:latin typeface="+mn-ea"/>
                <a:ea typeface="+mn-ea"/>
              </a:rPr>
              <a:t>・万博会場のスタッフが災害情報や気象警報等をいち早く入手し、万博来場者の避難誘導等に役立てられるよう、博覧会協会と連携し、</a:t>
            </a:r>
            <a:endParaRPr lang="en-US" altLang="ja-JP" sz="1400" dirty="0">
              <a:solidFill>
                <a:schemeClr val="tx1"/>
              </a:solidFill>
              <a:latin typeface="+mn-ea"/>
              <a:ea typeface="+mn-ea"/>
            </a:endParaRPr>
          </a:p>
          <a:p>
            <a:pPr>
              <a:spcAft>
                <a:spcPts val="300"/>
              </a:spcAft>
            </a:pPr>
            <a:r>
              <a:rPr lang="ja-JP" altLang="en-US" sz="1400" dirty="0">
                <a:solidFill>
                  <a:schemeClr val="tx1"/>
                </a:solidFill>
                <a:latin typeface="+mn-ea"/>
                <a:ea typeface="+mn-ea"/>
              </a:rPr>
              <a:t>　スタッフに大阪防災アプリの活用を促進</a:t>
            </a:r>
            <a:endParaRPr lang="en-US" altLang="ja-JP" sz="1400" dirty="0">
              <a:solidFill>
                <a:schemeClr val="tx1"/>
              </a:solidFill>
              <a:latin typeface="+mn-ea"/>
              <a:ea typeface="+mn-ea"/>
            </a:endParaRPr>
          </a:p>
        </p:txBody>
      </p:sp>
      <p:sp>
        <p:nvSpPr>
          <p:cNvPr id="27" name="テキスト ボックス 26">
            <a:extLst>
              <a:ext uri="{FF2B5EF4-FFF2-40B4-BE49-F238E27FC236}">
                <a16:creationId xmlns:a16="http://schemas.microsoft.com/office/drawing/2014/main" id="{2B3817D9-D645-441E-8FFF-6AF16E1E760A}"/>
              </a:ext>
            </a:extLst>
          </p:cNvPr>
          <p:cNvSpPr txBox="1"/>
          <p:nvPr/>
        </p:nvSpPr>
        <p:spPr>
          <a:xfrm>
            <a:off x="137425" y="4954196"/>
            <a:ext cx="187326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（６）防災情報の発信</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grpSp>
        <p:nvGrpSpPr>
          <p:cNvPr id="3" name="グループ化 2">
            <a:extLst>
              <a:ext uri="{FF2B5EF4-FFF2-40B4-BE49-F238E27FC236}">
                <a16:creationId xmlns:a16="http://schemas.microsoft.com/office/drawing/2014/main" id="{BB505B05-633F-FEF5-7312-90158248A471}"/>
              </a:ext>
            </a:extLst>
          </p:cNvPr>
          <p:cNvGrpSpPr/>
          <p:nvPr/>
        </p:nvGrpSpPr>
        <p:grpSpPr>
          <a:xfrm>
            <a:off x="9812518" y="5326195"/>
            <a:ext cx="2533900" cy="883324"/>
            <a:chOff x="9811765" y="5951786"/>
            <a:chExt cx="2533900" cy="883324"/>
          </a:xfrm>
        </p:grpSpPr>
        <p:pic>
          <p:nvPicPr>
            <p:cNvPr id="31" name="図 30">
              <a:extLst>
                <a:ext uri="{FF2B5EF4-FFF2-40B4-BE49-F238E27FC236}">
                  <a16:creationId xmlns:a16="http://schemas.microsoft.com/office/drawing/2014/main" id="{1A22407E-AC50-4FF4-829D-F478EADA4D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64967" y="5951786"/>
              <a:ext cx="486490" cy="693023"/>
            </a:xfrm>
            <a:prstGeom prst="rect">
              <a:avLst/>
            </a:prstGeom>
          </p:spPr>
        </p:pic>
        <p:sp>
          <p:nvSpPr>
            <p:cNvPr id="35" name="正方形/長方形 34">
              <a:extLst>
                <a:ext uri="{FF2B5EF4-FFF2-40B4-BE49-F238E27FC236}">
                  <a16:creationId xmlns:a16="http://schemas.microsoft.com/office/drawing/2014/main" id="{96801356-CA57-4C0E-883F-D6830741C42B}"/>
                </a:ext>
              </a:extLst>
            </p:cNvPr>
            <p:cNvSpPr/>
            <p:nvPr/>
          </p:nvSpPr>
          <p:spPr>
            <a:xfrm>
              <a:off x="9811765" y="6599636"/>
              <a:ext cx="2533900" cy="235474"/>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latin typeface="+mn-ea"/>
                </a:rPr>
                <a:t>大阪防災アプリによる情報発信</a:t>
              </a:r>
            </a:p>
          </p:txBody>
        </p:sp>
        <p:pic>
          <p:nvPicPr>
            <p:cNvPr id="36" name="図 35">
              <a:extLst>
                <a:ext uri="{FF2B5EF4-FFF2-40B4-BE49-F238E27FC236}">
                  <a16:creationId xmlns:a16="http://schemas.microsoft.com/office/drawing/2014/main" id="{78579FAA-5191-47BB-821A-3721B8ABAE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932" y="6014848"/>
              <a:ext cx="890776" cy="693023"/>
            </a:xfrm>
            <a:prstGeom prst="rect">
              <a:avLst/>
            </a:prstGeom>
          </p:spPr>
        </p:pic>
      </p:grpSp>
      <p:sp>
        <p:nvSpPr>
          <p:cNvPr id="43" name="テキスト ボックス 42">
            <a:extLst>
              <a:ext uri="{FF2B5EF4-FFF2-40B4-BE49-F238E27FC236}">
                <a16:creationId xmlns:a16="http://schemas.microsoft.com/office/drawing/2014/main" id="{594DD0ED-EB5E-4B6E-9DF1-B99FAF95B4FA}"/>
              </a:ext>
            </a:extLst>
          </p:cNvPr>
          <p:cNvSpPr txBox="1"/>
          <p:nvPr/>
        </p:nvSpPr>
        <p:spPr>
          <a:xfrm>
            <a:off x="137425" y="383812"/>
            <a:ext cx="224975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（４）災害時の医療体制</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pic>
        <p:nvPicPr>
          <p:cNvPr id="6" name="図 5">
            <a:extLst>
              <a:ext uri="{FF2B5EF4-FFF2-40B4-BE49-F238E27FC236}">
                <a16:creationId xmlns:a16="http://schemas.microsoft.com/office/drawing/2014/main" id="{70475A72-D838-418F-9ABA-5FD7637867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42413" y="3315817"/>
            <a:ext cx="1783879" cy="1271014"/>
          </a:xfrm>
          <a:prstGeom prst="rect">
            <a:avLst/>
          </a:prstGeom>
        </p:spPr>
      </p:pic>
      <p:sp>
        <p:nvSpPr>
          <p:cNvPr id="49" name="正方形/長方形 48">
            <a:extLst>
              <a:ext uri="{FF2B5EF4-FFF2-40B4-BE49-F238E27FC236}">
                <a16:creationId xmlns:a16="http://schemas.microsoft.com/office/drawing/2014/main" id="{418CCEA3-EEC8-4262-B192-F544DE407E6E}"/>
              </a:ext>
            </a:extLst>
          </p:cNvPr>
          <p:cNvSpPr/>
          <p:nvPr/>
        </p:nvSpPr>
        <p:spPr>
          <a:xfrm>
            <a:off x="9812518" y="4566868"/>
            <a:ext cx="2121690" cy="314253"/>
          </a:xfrm>
          <a:prstGeom prst="rect">
            <a:avLst/>
          </a:prstGeom>
          <a:noFill/>
          <a:ln w="28575">
            <a:noFill/>
            <a:prstDash val="sysDash"/>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000" dirty="0">
                <a:solidFill>
                  <a:schemeClr val="tx1"/>
                </a:solidFill>
                <a:latin typeface="+mn-ea"/>
              </a:rPr>
              <a:t>非常用物資の万博会場への備蓄</a:t>
            </a:r>
          </a:p>
        </p:txBody>
      </p:sp>
      <p:sp>
        <p:nvSpPr>
          <p:cNvPr id="28" name="正方形/長方形 27">
            <a:extLst>
              <a:ext uri="{FF2B5EF4-FFF2-40B4-BE49-F238E27FC236}">
                <a16:creationId xmlns:a16="http://schemas.microsoft.com/office/drawing/2014/main" id="{85F5AE6D-5650-47CC-9312-BD7F94580B28}"/>
              </a:ext>
            </a:extLst>
          </p:cNvPr>
          <p:cNvSpPr/>
          <p:nvPr/>
        </p:nvSpPr>
        <p:spPr>
          <a:xfrm>
            <a:off x="263033" y="677401"/>
            <a:ext cx="11624165" cy="1514259"/>
          </a:xfrm>
          <a:prstGeom prst="rect">
            <a:avLst/>
          </a:prstGeom>
          <a:solidFill>
            <a:srgbClr val="FFFFFF">
              <a:alpha val="85000"/>
            </a:srgbClr>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spAutoFit/>
          </a:bodyPr>
          <a:lstStyle/>
          <a:p>
            <a:pPr>
              <a:lnSpc>
                <a:spcPct val="110000"/>
              </a:lnSpc>
            </a:pPr>
            <a:r>
              <a:rPr lang="ja-JP" altLang="en-US" sz="1400" dirty="0">
                <a:solidFill>
                  <a:schemeClr val="tx1"/>
                </a:solidFill>
                <a:latin typeface="+mn-ea"/>
                <a:ea typeface="+mn-ea"/>
              </a:rPr>
              <a:t>▶関係機関と連携した体制整備</a:t>
            </a:r>
            <a:endParaRPr lang="en-US" altLang="ja-JP" sz="1400" dirty="0">
              <a:solidFill>
                <a:schemeClr val="tx1"/>
              </a:solidFill>
              <a:latin typeface="+mn-ea"/>
              <a:ea typeface="+mn-ea"/>
            </a:endParaRPr>
          </a:p>
          <a:p>
            <a:pPr>
              <a:lnSpc>
                <a:spcPct val="110000"/>
              </a:lnSpc>
            </a:pPr>
            <a:r>
              <a:rPr lang="ja-JP" altLang="en-US" sz="1400" dirty="0">
                <a:solidFill>
                  <a:schemeClr val="tx1"/>
                </a:solidFill>
                <a:latin typeface="+mn-ea"/>
                <a:ea typeface="+mn-ea"/>
              </a:rPr>
              <a:t>　・災害拠点病院・災害医療協力病院等における患者受入、</a:t>
            </a:r>
            <a:r>
              <a:rPr lang="en-US" altLang="ja-JP" sz="1400" dirty="0">
                <a:solidFill>
                  <a:schemeClr val="tx1"/>
                </a:solidFill>
                <a:latin typeface="+mn-ea"/>
                <a:ea typeface="+mn-ea"/>
              </a:rPr>
              <a:t>DMAT</a:t>
            </a:r>
            <a:r>
              <a:rPr lang="ja-JP" altLang="en-US" sz="1400" dirty="0">
                <a:solidFill>
                  <a:schemeClr val="tx1"/>
                </a:solidFill>
                <a:latin typeface="+mn-ea"/>
                <a:ea typeface="+mn-ea"/>
              </a:rPr>
              <a:t>等の医療救護班の派遣、</a:t>
            </a:r>
            <a:endParaRPr lang="en-US" altLang="ja-JP" sz="1400" dirty="0">
              <a:solidFill>
                <a:schemeClr val="tx1"/>
              </a:solidFill>
              <a:latin typeface="+mn-ea"/>
              <a:ea typeface="+mn-ea"/>
            </a:endParaRPr>
          </a:p>
          <a:p>
            <a:pPr>
              <a:lnSpc>
                <a:spcPct val="110000"/>
              </a:lnSpc>
            </a:pPr>
            <a:r>
              <a:rPr lang="ja-JP" altLang="en-US" sz="1400" dirty="0">
                <a:solidFill>
                  <a:schemeClr val="tx1"/>
                </a:solidFill>
                <a:latin typeface="+mn-ea"/>
                <a:ea typeface="+mn-ea"/>
              </a:rPr>
              <a:t>　 大阪府ドクターヘリの運用等、安全・安心な万博の開催に向けた災害医療体制を整備</a:t>
            </a:r>
            <a:endParaRPr lang="en-US" altLang="ja-JP" sz="1400" dirty="0">
              <a:solidFill>
                <a:schemeClr val="tx1"/>
              </a:solidFill>
              <a:latin typeface="+mn-ea"/>
              <a:ea typeface="+mn-ea"/>
            </a:endParaRPr>
          </a:p>
          <a:p>
            <a:pPr>
              <a:lnSpc>
                <a:spcPct val="110000"/>
              </a:lnSpc>
            </a:pPr>
            <a:r>
              <a:rPr lang="ja-JP" altLang="en-US" sz="1400" dirty="0">
                <a:solidFill>
                  <a:schemeClr val="tx1"/>
                </a:solidFill>
                <a:latin typeface="+mn-ea"/>
                <a:ea typeface="+mn-ea"/>
              </a:rPr>
              <a:t>▶訓練の実施</a:t>
            </a:r>
            <a:endParaRPr lang="en-US" altLang="ja-JP" sz="1400" dirty="0">
              <a:solidFill>
                <a:srgbClr val="FF0000"/>
              </a:solidFill>
              <a:latin typeface="+mn-ea"/>
              <a:ea typeface="+mn-ea"/>
            </a:endParaRPr>
          </a:p>
          <a:p>
            <a:pPr>
              <a:lnSpc>
                <a:spcPct val="110000"/>
              </a:lnSpc>
            </a:pPr>
            <a:r>
              <a:rPr lang="ja-JP" altLang="en-US" sz="1400" dirty="0">
                <a:solidFill>
                  <a:schemeClr val="tx1"/>
                </a:solidFill>
                <a:latin typeface="+mn-ea"/>
                <a:ea typeface="+mn-ea"/>
              </a:rPr>
              <a:t>　・会期中の大規模災害、局地災害（テロ事案等）の発生を想定し、近畿地方</a:t>
            </a:r>
            <a:r>
              <a:rPr lang="en-US" altLang="ja-JP" sz="1400" dirty="0">
                <a:solidFill>
                  <a:schemeClr val="tx1"/>
                </a:solidFill>
                <a:latin typeface="+mn-ea"/>
                <a:ea typeface="+mn-ea"/>
              </a:rPr>
              <a:t>DMAT</a:t>
            </a:r>
            <a:r>
              <a:rPr lang="ja-JP" altLang="en-US" sz="1400" dirty="0">
                <a:solidFill>
                  <a:schemeClr val="tx1"/>
                </a:solidFill>
                <a:latin typeface="+mn-ea"/>
                <a:ea typeface="+mn-ea"/>
              </a:rPr>
              <a:t>ブロック訓練、</a:t>
            </a:r>
            <a:endParaRPr lang="en-US" altLang="ja-JP" sz="1400" dirty="0">
              <a:solidFill>
                <a:schemeClr val="tx1"/>
              </a:solidFill>
              <a:latin typeface="+mn-ea"/>
              <a:ea typeface="+mn-ea"/>
            </a:endParaRPr>
          </a:p>
          <a:p>
            <a:pPr>
              <a:lnSpc>
                <a:spcPct val="110000"/>
              </a:lnSpc>
            </a:pPr>
            <a:r>
              <a:rPr lang="ja-JP" altLang="en-US" sz="1400" dirty="0">
                <a:solidFill>
                  <a:schemeClr val="tx1"/>
                </a:solidFill>
                <a:latin typeface="+mn-ea"/>
                <a:ea typeface="+mn-ea"/>
              </a:rPr>
              <a:t>　　地震・津波災害対策訓練、</a:t>
            </a:r>
            <a:r>
              <a:rPr lang="zh-TW" altLang="en-US" sz="1400" dirty="0">
                <a:solidFill>
                  <a:schemeClr val="tx1"/>
                </a:solidFill>
                <a:latin typeface="+mn-ea"/>
                <a:ea typeface="+mn-ea"/>
              </a:rPr>
              <a:t>国民保護共同訓練</a:t>
            </a:r>
            <a:r>
              <a:rPr lang="ja-JP" altLang="en-US" sz="1400" dirty="0">
                <a:solidFill>
                  <a:schemeClr val="tx1"/>
                </a:solidFill>
                <a:latin typeface="+mn-ea"/>
                <a:ea typeface="+mn-ea"/>
              </a:rPr>
              <a:t>等を実施し、関係機関との緊密な連携体制を構築</a:t>
            </a:r>
            <a:endParaRPr lang="en-US" altLang="ja-JP" sz="1400" dirty="0">
              <a:solidFill>
                <a:schemeClr val="tx1"/>
              </a:solidFill>
              <a:latin typeface="+mn-ea"/>
              <a:ea typeface="+mn-ea"/>
            </a:endParaRPr>
          </a:p>
        </p:txBody>
      </p:sp>
      <p:grpSp>
        <p:nvGrpSpPr>
          <p:cNvPr id="29" name="グループ化 28">
            <a:extLst>
              <a:ext uri="{FF2B5EF4-FFF2-40B4-BE49-F238E27FC236}">
                <a16:creationId xmlns:a16="http://schemas.microsoft.com/office/drawing/2014/main" id="{449E7697-7BC4-4C44-B9AC-5973E18D32A6}"/>
              </a:ext>
            </a:extLst>
          </p:cNvPr>
          <p:cNvGrpSpPr/>
          <p:nvPr/>
        </p:nvGrpSpPr>
        <p:grpSpPr>
          <a:xfrm>
            <a:off x="8070065" y="795508"/>
            <a:ext cx="1791950" cy="1395462"/>
            <a:chOff x="8437099" y="1879832"/>
            <a:chExt cx="1648820" cy="1311357"/>
          </a:xfrm>
        </p:grpSpPr>
        <p:pic>
          <p:nvPicPr>
            <p:cNvPr id="30" name="図 29">
              <a:extLst>
                <a:ext uri="{FF2B5EF4-FFF2-40B4-BE49-F238E27FC236}">
                  <a16:creationId xmlns:a16="http://schemas.microsoft.com/office/drawing/2014/main" id="{1C36F498-304E-49EF-B9D2-00F70E13F4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53735" y="1879832"/>
              <a:ext cx="1455341" cy="1094448"/>
            </a:xfrm>
            <a:prstGeom prst="rect">
              <a:avLst/>
            </a:prstGeom>
          </p:spPr>
        </p:pic>
        <p:sp>
          <p:nvSpPr>
            <p:cNvPr id="37" name="正方形/長方形 36">
              <a:extLst>
                <a:ext uri="{FF2B5EF4-FFF2-40B4-BE49-F238E27FC236}">
                  <a16:creationId xmlns:a16="http://schemas.microsoft.com/office/drawing/2014/main" id="{5F7B93D9-D772-4A4B-84CF-6D1FFA2C0D26}"/>
                </a:ext>
              </a:extLst>
            </p:cNvPr>
            <p:cNvSpPr/>
            <p:nvPr/>
          </p:nvSpPr>
          <p:spPr>
            <a:xfrm>
              <a:off x="8437099" y="2944970"/>
              <a:ext cx="1648820" cy="246219"/>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ja-JP" altLang="en-US" sz="1000" dirty="0">
                  <a:solidFill>
                    <a:schemeClr val="tx1"/>
                  </a:solidFill>
                  <a:latin typeface="+mn-ea"/>
                  <a:ea typeface="+mn-ea"/>
                </a:rPr>
                <a:t>近畿地方</a:t>
              </a:r>
              <a:r>
                <a:rPr lang="en-US" altLang="ja-JP" sz="1000" dirty="0">
                  <a:solidFill>
                    <a:schemeClr val="tx1"/>
                  </a:solidFill>
                  <a:latin typeface="+mn-ea"/>
                  <a:ea typeface="+mn-ea"/>
                </a:rPr>
                <a:t>DMAT</a:t>
              </a:r>
              <a:r>
                <a:rPr lang="ja-JP" altLang="en-US" sz="1000" dirty="0">
                  <a:solidFill>
                    <a:schemeClr val="tx1"/>
                  </a:solidFill>
                  <a:latin typeface="+mn-ea"/>
                  <a:ea typeface="+mn-ea"/>
                </a:rPr>
                <a:t>ブロック訓練</a:t>
              </a:r>
            </a:p>
          </p:txBody>
        </p:sp>
      </p:grpSp>
      <p:grpSp>
        <p:nvGrpSpPr>
          <p:cNvPr id="38" name="グループ化 37">
            <a:extLst>
              <a:ext uri="{FF2B5EF4-FFF2-40B4-BE49-F238E27FC236}">
                <a16:creationId xmlns:a16="http://schemas.microsoft.com/office/drawing/2014/main" id="{67EB53B5-BFEE-4445-824A-7BA61960BB05}"/>
              </a:ext>
            </a:extLst>
          </p:cNvPr>
          <p:cNvGrpSpPr/>
          <p:nvPr/>
        </p:nvGrpSpPr>
        <p:grpSpPr>
          <a:xfrm>
            <a:off x="9984870" y="795510"/>
            <a:ext cx="1631227" cy="1408497"/>
            <a:chOff x="10301203" y="1880424"/>
            <a:chExt cx="1516793" cy="1295862"/>
          </a:xfrm>
        </p:grpSpPr>
        <p:pic>
          <p:nvPicPr>
            <p:cNvPr id="39" name="図 38">
              <a:extLst>
                <a:ext uri="{FF2B5EF4-FFF2-40B4-BE49-F238E27FC236}">
                  <a16:creationId xmlns:a16="http://schemas.microsoft.com/office/drawing/2014/main" id="{9AB6CF5A-25C6-40E0-BE49-33611FF1B5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01203" y="1880424"/>
              <a:ext cx="1455341" cy="1088423"/>
            </a:xfrm>
            <a:prstGeom prst="rect">
              <a:avLst/>
            </a:prstGeom>
          </p:spPr>
        </p:pic>
        <p:sp>
          <p:nvSpPr>
            <p:cNvPr id="40" name="正方形/長方形 39">
              <a:extLst>
                <a:ext uri="{FF2B5EF4-FFF2-40B4-BE49-F238E27FC236}">
                  <a16:creationId xmlns:a16="http://schemas.microsoft.com/office/drawing/2014/main" id="{3C43A1BD-9EF0-43E5-924B-AA2FF774B6BB}"/>
                </a:ext>
              </a:extLst>
            </p:cNvPr>
            <p:cNvSpPr/>
            <p:nvPr/>
          </p:nvSpPr>
          <p:spPr>
            <a:xfrm>
              <a:off x="10362654" y="2930067"/>
              <a:ext cx="1455342" cy="246219"/>
            </a:xfrm>
            <a:prstGeom prst="rect">
              <a:avLst/>
            </a:prstGeom>
            <a:no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r>
                <a:rPr lang="ja-JP" altLang="en-US" sz="1000" dirty="0">
                  <a:solidFill>
                    <a:schemeClr val="tx1"/>
                  </a:solidFill>
                  <a:latin typeface="+mn-ea"/>
                  <a:ea typeface="+mn-ea"/>
                </a:rPr>
                <a:t>地震・津波災害対策訓練</a:t>
              </a:r>
            </a:p>
          </p:txBody>
        </p:sp>
      </p:grpSp>
      <p:sp>
        <p:nvSpPr>
          <p:cNvPr id="5" name="正方形/長方形 4">
            <a:extLst>
              <a:ext uri="{FF2B5EF4-FFF2-40B4-BE49-F238E27FC236}">
                <a16:creationId xmlns:a16="http://schemas.microsoft.com/office/drawing/2014/main" id="{C28C6EA7-6906-4962-2968-C731B2BCD02E}"/>
              </a:ext>
            </a:extLst>
          </p:cNvPr>
          <p:cNvSpPr/>
          <p:nvPr/>
        </p:nvSpPr>
        <p:spPr>
          <a:xfrm>
            <a:off x="2644585" y="6268823"/>
            <a:ext cx="9257585" cy="523218"/>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R="0" algn="l" defTabSz="914400" rtl="0" fontAlgn="auto" latinLnBrk="0" hangingPunct="0">
              <a:lnSpc>
                <a:spcPct val="100000"/>
              </a:lnSpc>
              <a:spcBef>
                <a:spcPts val="0"/>
              </a:spcBef>
              <a:spcAft>
                <a:spcPts val="0"/>
              </a:spcAft>
              <a:buClrTx/>
              <a:buSzTx/>
              <a:tabLst/>
            </a:pPr>
            <a:r>
              <a:rPr kumimoji="1" lang="ja-JP" altLang="en-US" sz="1400" dirty="0">
                <a:solidFill>
                  <a:schemeClr val="tx1"/>
                </a:solidFill>
                <a:latin typeface="BIZ UDPゴシック" panose="020B0400000000000000" pitchFamily="50" charset="-128"/>
                <a:ea typeface="BIZ UDPゴシック" panose="020B0400000000000000" pitchFamily="50" charset="-128"/>
              </a:rPr>
              <a:t>・万博を契機としたリエゾンによる情報共有体制や、訓練の実施により構築した災害発生時における関係機関との</a:t>
            </a: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R="0" algn="l" defTabSz="914400" rtl="0" fontAlgn="auto" latinLnBrk="0" hangingPunct="0">
              <a:lnSpc>
                <a:spcPct val="100000"/>
              </a:lnSpc>
              <a:spcBef>
                <a:spcPts val="0"/>
              </a:spcBef>
              <a:spcAft>
                <a:spcPts val="0"/>
              </a:spcAft>
              <a:buClrTx/>
              <a:buSzTx/>
              <a:tabLst/>
            </a:pPr>
            <a:r>
              <a:rPr kumimoji="1" lang="ja-JP" altLang="en-US" sz="1400" dirty="0">
                <a:solidFill>
                  <a:schemeClr val="tx1"/>
                </a:solidFill>
                <a:latin typeface="BIZ UDPゴシック" panose="020B0400000000000000" pitchFamily="50" charset="-128"/>
                <a:ea typeface="BIZ UDPゴシック" panose="020B0400000000000000" pitchFamily="50" charset="-128"/>
              </a:rPr>
              <a:t>緊密な連携体制等で得られたノウハウを、</a:t>
            </a:r>
            <a:r>
              <a:rPr kumimoji="1" lang="ja-JP" altLang="en-US" sz="1400" b="1" dirty="0">
                <a:solidFill>
                  <a:schemeClr val="tx1"/>
                </a:solidFill>
                <a:latin typeface="BIZ UDPゴシック" panose="020B0400000000000000" pitchFamily="50" charset="-128"/>
                <a:ea typeface="BIZ UDPゴシック" panose="020B0400000000000000" pitchFamily="50" charset="-128"/>
              </a:rPr>
              <a:t>今後の国際的な催事等、同規模・類似事案における災害対応に活かしていく</a:t>
            </a:r>
            <a:endParaRPr kumimoji="0" lang="ja-JP" altLang="en-US" sz="1400" b="1" i="0" u="none" strike="noStrike" cap="none" spc="0" normalizeH="0" baseline="0" dirty="0">
              <a:ln>
                <a:noFill/>
              </a:ln>
              <a:solidFill>
                <a:schemeClr val="tx1"/>
              </a:solidFill>
              <a:effectLst/>
              <a:uFillTx/>
              <a:latin typeface="Calibri"/>
              <a:ea typeface="Calibri"/>
              <a:cs typeface="Calibri"/>
              <a:sym typeface="Calibri"/>
            </a:endParaRPr>
          </a:p>
        </p:txBody>
      </p:sp>
      <p:sp>
        <p:nvSpPr>
          <p:cNvPr id="32" name="矢印: 五方向 31">
            <a:extLst>
              <a:ext uri="{FF2B5EF4-FFF2-40B4-BE49-F238E27FC236}">
                <a16:creationId xmlns:a16="http://schemas.microsoft.com/office/drawing/2014/main" id="{69B6DAF8-FEB2-4E64-8844-28FA35519E2F}"/>
              </a:ext>
            </a:extLst>
          </p:cNvPr>
          <p:cNvSpPr/>
          <p:nvPr/>
        </p:nvSpPr>
        <p:spPr>
          <a:xfrm>
            <a:off x="289829" y="6238148"/>
            <a:ext cx="2345792" cy="584773"/>
          </a:xfrm>
          <a:prstGeom prst="homePlate">
            <a:avLst>
              <a:gd name="adj" fmla="val 45059"/>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chemeClr val="bg1"/>
                </a:solidFill>
                <a:effectLst/>
                <a:uFillTx/>
                <a:latin typeface="+mj-ea"/>
                <a:ea typeface="+mj-ea"/>
                <a:cs typeface="Calibri"/>
                <a:sym typeface="Calibri"/>
              </a:rPr>
              <a:t>今後の</a:t>
            </a:r>
            <a:r>
              <a:rPr lang="ja-JP" altLang="en-US" sz="1600" b="1" dirty="0">
                <a:solidFill>
                  <a:schemeClr val="bg1"/>
                </a:solidFill>
                <a:latin typeface="+mj-ea"/>
                <a:ea typeface="+mj-ea"/>
              </a:rPr>
              <a:t>予定</a:t>
            </a:r>
            <a:endParaRPr lang="en-US" altLang="ja-JP" sz="1600" b="1" dirty="0">
              <a:solidFill>
                <a:schemeClr val="bg1"/>
              </a:solidFill>
              <a:latin typeface="+mj-ea"/>
              <a:ea typeface="+mj-ea"/>
            </a:endParaRPr>
          </a:p>
          <a:p>
            <a:pPr marL="0" marR="0" indent="0" algn="l"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（検討中のものも含む）</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7" name="テキスト ボックス 6">
            <a:extLst>
              <a:ext uri="{FF2B5EF4-FFF2-40B4-BE49-F238E27FC236}">
                <a16:creationId xmlns:a16="http://schemas.microsoft.com/office/drawing/2014/main" id="{F6E45A78-4224-9DA7-99FA-E966AAF1D724}"/>
              </a:ext>
            </a:extLst>
          </p:cNvPr>
          <p:cNvSpPr txBox="1"/>
          <p:nvPr/>
        </p:nvSpPr>
        <p:spPr>
          <a:xfrm>
            <a:off x="11855002" y="6390698"/>
            <a:ext cx="24782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lang="en-US" altLang="ja-JP" b="1" dirty="0">
                <a:latin typeface="+mn-ea"/>
                <a:ea typeface="+mn-ea"/>
              </a:rPr>
              <a:t>3</a:t>
            </a:r>
            <a:endParaRPr kumimoji="0" lang="ja-JP" altLang="en-US" sz="18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285574894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622B9B0-F2B5-8442-DCBD-481EDFC9DD81}"/>
            </a:ext>
          </a:extLst>
        </p:cNvPr>
        <p:cNvGrpSpPr/>
        <p:nvPr/>
      </p:nvGrpSpPr>
      <p:grpSpPr>
        <a:xfrm>
          <a:off x="0" y="0"/>
          <a:ext cx="0" cy="0"/>
          <a:chOff x="0" y="0"/>
          <a:chExt cx="0" cy="0"/>
        </a:xfrm>
      </p:grpSpPr>
      <p:sp>
        <p:nvSpPr>
          <p:cNvPr id="104" name="正方形/長方形 103">
            <a:extLst>
              <a:ext uri="{FF2B5EF4-FFF2-40B4-BE49-F238E27FC236}">
                <a16:creationId xmlns:a16="http://schemas.microsoft.com/office/drawing/2014/main" id="{D42B1CB8-A9F0-E38F-A5DA-EA21C82355FD}"/>
              </a:ext>
            </a:extLst>
          </p:cNvPr>
          <p:cNvSpPr/>
          <p:nvPr/>
        </p:nvSpPr>
        <p:spPr>
          <a:xfrm>
            <a:off x="268333" y="5313250"/>
            <a:ext cx="8304491" cy="1476000"/>
          </a:xfrm>
          <a:prstGeom prst="rect">
            <a:avLst/>
          </a:prstGeom>
          <a:solidFill>
            <a:schemeClr val="bg1"/>
          </a:solid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0" name="正方形/長方形 19">
            <a:extLst>
              <a:ext uri="{FF2B5EF4-FFF2-40B4-BE49-F238E27FC236}">
                <a16:creationId xmlns:a16="http://schemas.microsoft.com/office/drawing/2014/main" id="{EBAE8C94-E05E-5C43-F47D-372FB8C86737}"/>
              </a:ext>
            </a:extLst>
          </p:cNvPr>
          <p:cNvSpPr/>
          <p:nvPr/>
        </p:nvSpPr>
        <p:spPr>
          <a:xfrm>
            <a:off x="10500670" y="862425"/>
            <a:ext cx="1453139"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矢印: 五方向 10">
            <a:extLst>
              <a:ext uri="{FF2B5EF4-FFF2-40B4-BE49-F238E27FC236}">
                <a16:creationId xmlns:a16="http://schemas.microsoft.com/office/drawing/2014/main" id="{541A8EE4-B659-A089-8070-A577030869C3}"/>
              </a:ext>
            </a:extLst>
          </p:cNvPr>
          <p:cNvSpPr/>
          <p:nvPr/>
        </p:nvSpPr>
        <p:spPr>
          <a:xfrm>
            <a:off x="133261" y="894810"/>
            <a:ext cx="8512891" cy="335615"/>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a:solidFill>
                  <a:schemeClr val="bg1"/>
                </a:solidFill>
                <a:latin typeface="+mj-ea"/>
                <a:ea typeface="+mj-ea"/>
              </a:rPr>
              <a:t>取組実績</a:t>
            </a:r>
            <a:endParaRPr kumimoji="0" lang="ja-JP" altLang="en-US" sz="1600" b="1" i="0" u="none" strike="noStrike" cap="none" spc="0" normalizeH="0" baseline="0">
              <a:ln>
                <a:noFill/>
              </a:ln>
              <a:solidFill>
                <a:schemeClr val="bg1"/>
              </a:solidFill>
              <a:effectLst/>
              <a:uFillTx/>
              <a:latin typeface="+mj-ea"/>
              <a:ea typeface="+mj-ea"/>
              <a:cs typeface="Calibri"/>
              <a:sym typeface="Calibri"/>
            </a:endParaRPr>
          </a:p>
        </p:txBody>
      </p:sp>
      <p:sp>
        <p:nvSpPr>
          <p:cNvPr id="12" name="テキスト ボックス 11">
            <a:extLst>
              <a:ext uri="{FF2B5EF4-FFF2-40B4-BE49-F238E27FC236}">
                <a16:creationId xmlns:a16="http://schemas.microsoft.com/office/drawing/2014/main" id="{86E270B7-9484-8E2A-BCA1-FF43AF5D26E6}"/>
              </a:ext>
            </a:extLst>
          </p:cNvPr>
          <p:cNvSpPr txBox="1"/>
          <p:nvPr/>
        </p:nvSpPr>
        <p:spPr>
          <a:xfrm>
            <a:off x="108603" y="1247699"/>
            <a:ext cx="205280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（１）感染症対策の強化</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25" name="テキスト ボックス 24">
            <a:extLst>
              <a:ext uri="{FF2B5EF4-FFF2-40B4-BE49-F238E27FC236}">
                <a16:creationId xmlns:a16="http://schemas.microsoft.com/office/drawing/2014/main" id="{82FA7F3E-3570-201B-E892-8ABC7844139C}"/>
              </a:ext>
            </a:extLst>
          </p:cNvPr>
          <p:cNvSpPr txBox="1"/>
          <p:nvPr/>
        </p:nvSpPr>
        <p:spPr>
          <a:xfrm>
            <a:off x="133261" y="105021"/>
            <a:ext cx="11924969" cy="720000"/>
          </a:xfrm>
          <a:prstGeom prst="rect">
            <a:avLst/>
          </a:prstGeom>
          <a:solidFill>
            <a:schemeClr val="accent5">
              <a:lumMod val="50000"/>
            </a:schemeClr>
          </a:solidFill>
        </p:spPr>
        <p:txBody>
          <a:bodyPr wrap="square" rtlCol="0">
            <a:spAutoFit/>
          </a:bodyPr>
          <a:lstStyle/>
          <a:p>
            <a:r>
              <a:rPr kumimoji="1" lang="ja-JP" altLang="en-US" sz="2400" b="1" dirty="0">
                <a:solidFill>
                  <a:srgbClr val="FFFF00"/>
                </a:solidFill>
                <a:latin typeface="Meiryo UI" panose="020B0604030504040204" pitchFamily="50" charset="-128"/>
                <a:ea typeface="Meiryo UI" panose="020B0604030504040204" pitchFamily="50" charset="-128"/>
              </a:rPr>
              <a:t> </a:t>
            </a:r>
            <a:r>
              <a:rPr kumimoji="1" lang="ja-JP" altLang="en-US" sz="2800" b="1" dirty="0">
                <a:solidFill>
                  <a:schemeClr val="bg1"/>
                </a:solidFill>
                <a:latin typeface="Meiryo UI" panose="020B0604030504040204" pitchFamily="50" charset="-128"/>
                <a:ea typeface="Meiryo UI" panose="020B0604030504040204" pitchFamily="50" charset="-128"/>
              </a:rPr>
              <a:t>医療衛生部会</a:t>
            </a:r>
            <a:r>
              <a:rPr kumimoji="1" lang="ja-JP" altLang="en-US" sz="2400" b="1" dirty="0">
                <a:solidFill>
                  <a:srgbClr val="FFFF00"/>
                </a:solidFill>
                <a:latin typeface="Meiryo UI" panose="020B0604030504040204" pitchFamily="50" charset="-128"/>
                <a:ea typeface="Meiryo UI" panose="020B0604030504040204" pitchFamily="50" charset="-128"/>
              </a:rPr>
              <a:t>　　　</a:t>
            </a:r>
            <a:endParaRPr kumimoji="1" lang="ja-JP" altLang="en-US" sz="1600" b="1" dirty="0">
              <a:solidFill>
                <a:srgbClr val="FFFF00"/>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35F65DAD-3BA0-44AD-42A5-97D3CFA8C7B7}"/>
              </a:ext>
            </a:extLst>
          </p:cNvPr>
          <p:cNvSpPr txBox="1"/>
          <p:nvPr/>
        </p:nvSpPr>
        <p:spPr>
          <a:xfrm>
            <a:off x="2814837" y="139813"/>
            <a:ext cx="4993667" cy="523220"/>
          </a:xfrm>
          <a:prstGeom prst="rect">
            <a:avLst/>
          </a:prstGeom>
          <a:noFill/>
        </p:spPr>
        <p:txBody>
          <a:bodyPr wrap="square" rtlCol="0">
            <a:spAutoFit/>
          </a:bodyPr>
          <a:lstStyle/>
          <a:p>
            <a:r>
              <a:rPr kumimoji="1" lang="ja-JP" altLang="en-US" sz="1400" dirty="0">
                <a:solidFill>
                  <a:schemeClr val="bg1"/>
                </a:solidFill>
                <a:latin typeface="Meiryo UI" panose="020B0604030504040204" pitchFamily="50" charset="-128"/>
                <a:ea typeface="Meiryo UI" panose="020B0604030504040204" pitchFamily="50" charset="-128"/>
              </a:rPr>
              <a:t>　部会長：大阪府健康医療部長　副部会長：大阪市健康局長</a:t>
            </a:r>
            <a:endParaRPr kumimoji="1" lang="en-US" altLang="ja-JP" sz="1400" dirty="0">
              <a:solidFill>
                <a:schemeClr val="bg1"/>
              </a:solidFill>
              <a:latin typeface="Meiryo UI" panose="020B0604030504040204" pitchFamily="50" charset="-128"/>
              <a:ea typeface="Meiryo UI" panose="020B0604030504040204" pitchFamily="50" charset="-128"/>
            </a:endParaRPr>
          </a:p>
          <a:p>
            <a:r>
              <a:rPr kumimoji="1" lang="ja-JP" altLang="en-US" sz="1400" dirty="0">
                <a:solidFill>
                  <a:schemeClr val="bg1"/>
                </a:solidFill>
                <a:latin typeface="Meiryo UI" panose="020B0604030504040204" pitchFamily="50" charset="-128"/>
                <a:ea typeface="Meiryo UI" panose="020B0604030504040204" pitchFamily="50" charset="-128"/>
              </a:rPr>
              <a:t>　府：健康医療部／ 市：健康局、消防局、区役所</a:t>
            </a:r>
            <a:endParaRPr kumimoji="1" lang="en-US" altLang="ja-JP" sz="1400" dirty="0">
              <a:solidFill>
                <a:schemeClr val="bg1"/>
              </a:solidFill>
              <a:latin typeface="Meiryo UI" panose="020B0604030504040204" pitchFamily="50" charset="-128"/>
              <a:ea typeface="Meiryo UI" panose="020B0604030504040204" pitchFamily="50" charset="-128"/>
            </a:endParaRPr>
          </a:p>
        </p:txBody>
      </p:sp>
      <p:sp>
        <p:nvSpPr>
          <p:cNvPr id="33" name="大かっこ 32">
            <a:extLst>
              <a:ext uri="{FF2B5EF4-FFF2-40B4-BE49-F238E27FC236}">
                <a16:creationId xmlns:a16="http://schemas.microsoft.com/office/drawing/2014/main" id="{E4F78855-FE6A-C8CF-FBFE-CA67ADAC96EC}"/>
              </a:ext>
            </a:extLst>
          </p:cNvPr>
          <p:cNvSpPr/>
          <p:nvPr/>
        </p:nvSpPr>
        <p:spPr>
          <a:xfrm>
            <a:off x="2860114" y="140676"/>
            <a:ext cx="5232022" cy="609045"/>
          </a:xfrm>
          <a:prstGeom prst="bracketPair">
            <a:avLst>
              <a:gd name="adj" fmla="val 13574"/>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29" name="正方形/長方形 28">
            <a:extLst>
              <a:ext uri="{FF2B5EF4-FFF2-40B4-BE49-F238E27FC236}">
                <a16:creationId xmlns:a16="http://schemas.microsoft.com/office/drawing/2014/main" id="{0657F438-69FE-F6EA-0330-FF3A2E3A9CCD}"/>
              </a:ext>
            </a:extLst>
          </p:cNvPr>
          <p:cNvSpPr/>
          <p:nvPr/>
        </p:nvSpPr>
        <p:spPr>
          <a:xfrm>
            <a:off x="230136" y="1571730"/>
            <a:ext cx="8342688" cy="3384000"/>
          </a:xfrm>
          <a:prstGeom prst="rect">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5" name="タイトル 2">
            <a:extLst>
              <a:ext uri="{FF2B5EF4-FFF2-40B4-BE49-F238E27FC236}">
                <a16:creationId xmlns:a16="http://schemas.microsoft.com/office/drawing/2014/main" id="{080281FE-381A-21C5-04FC-B881E83006AC}"/>
              </a:ext>
            </a:extLst>
          </p:cNvPr>
          <p:cNvSpPr txBox="1">
            <a:spLocks noChangeAspect="1"/>
          </p:cNvSpPr>
          <p:nvPr/>
        </p:nvSpPr>
        <p:spPr>
          <a:xfrm>
            <a:off x="486809" y="1852234"/>
            <a:ext cx="7462836" cy="713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noAutofit/>
          </a:bodyPr>
          <a:lstStyle>
            <a:lvl1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1pPr>
            <a:lvl2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2pPr>
            <a:lvl3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3pPr>
            <a:lvl4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4pPr>
            <a:lvl5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5pPr>
            <a:lvl6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6pPr>
            <a:lvl7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7pPr>
            <a:lvl8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8pPr>
            <a:lvl9pPr marL="0" marR="0" indent="0" algn="l" defTabSz="914400" rtl="0" latinLnBrk="0">
              <a:lnSpc>
                <a:spcPct val="15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游ゴシック"/>
              </a:defRPr>
            </a:lvl9pPr>
          </a:lstStyle>
          <a:p>
            <a:pPr hangingPunct="1"/>
            <a:endParaRPr lang="ja-JP" altLang="en-US" sz="1600">
              <a:latin typeface="+mn-ea"/>
              <a:ea typeface="+mn-ea"/>
            </a:endParaRPr>
          </a:p>
        </p:txBody>
      </p:sp>
      <p:sp>
        <p:nvSpPr>
          <p:cNvPr id="101" name="矢印: 五方向 100">
            <a:extLst>
              <a:ext uri="{FF2B5EF4-FFF2-40B4-BE49-F238E27FC236}">
                <a16:creationId xmlns:a16="http://schemas.microsoft.com/office/drawing/2014/main" id="{6AEF2AE5-1943-4996-AE51-1A39E603512A}"/>
              </a:ext>
            </a:extLst>
          </p:cNvPr>
          <p:cNvSpPr/>
          <p:nvPr/>
        </p:nvSpPr>
        <p:spPr>
          <a:xfrm>
            <a:off x="8710072" y="894810"/>
            <a:ext cx="3378222" cy="335614"/>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chemeClr val="bg1"/>
                </a:solidFill>
                <a:effectLst/>
                <a:uFillTx/>
                <a:latin typeface="+mj-ea"/>
                <a:ea typeface="+mj-ea"/>
                <a:cs typeface="Calibri"/>
                <a:sym typeface="Calibri"/>
              </a:rPr>
              <a:t>今後の</a:t>
            </a:r>
            <a:r>
              <a:rPr lang="ja-JP" altLang="en-US" sz="1600" b="1" dirty="0">
                <a:solidFill>
                  <a:schemeClr val="bg1"/>
                </a:solidFill>
                <a:latin typeface="+mj-ea"/>
                <a:ea typeface="+mj-ea"/>
              </a:rPr>
              <a:t>予定（検討中のものも含む）</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102" name="テキスト ボックス 101">
            <a:extLst>
              <a:ext uri="{FF2B5EF4-FFF2-40B4-BE49-F238E27FC236}">
                <a16:creationId xmlns:a16="http://schemas.microsoft.com/office/drawing/2014/main" id="{8CA80C79-F2A5-AD44-55E9-0E1121E328F0}"/>
              </a:ext>
            </a:extLst>
          </p:cNvPr>
          <p:cNvSpPr txBox="1"/>
          <p:nvPr/>
        </p:nvSpPr>
        <p:spPr>
          <a:xfrm>
            <a:off x="108603" y="4991837"/>
            <a:ext cx="292163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（２）外国人患者受入れ体制の整備</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sp>
        <p:nvSpPr>
          <p:cNvPr id="103" name="テキスト ボックス 196">
            <a:extLst>
              <a:ext uri="{FF2B5EF4-FFF2-40B4-BE49-F238E27FC236}">
                <a16:creationId xmlns:a16="http://schemas.microsoft.com/office/drawing/2014/main" id="{5D2881E4-030F-2D67-CBEF-846E1B7A3464}"/>
              </a:ext>
            </a:extLst>
          </p:cNvPr>
          <p:cNvSpPr txBox="1"/>
          <p:nvPr/>
        </p:nvSpPr>
        <p:spPr>
          <a:xfrm>
            <a:off x="155351" y="5366454"/>
            <a:ext cx="6634393" cy="12600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36425" algn="just">
              <a:spcBef>
                <a:spcPts val="200"/>
              </a:spcBef>
            </a:pPr>
            <a:r>
              <a:rPr lang="ja-JP" altLang="en-US" sz="1400" kern="100" dirty="0">
                <a:effectLst/>
                <a:latin typeface="+mn-ea"/>
                <a:ea typeface="+mn-ea"/>
                <a:cs typeface="Times New Roman" panose="02020603050405020304" pitchFamily="18" charset="0"/>
              </a:rPr>
              <a:t>・外国人患者を受け入れる医療機関を拡充するために補助事業を行い、</a:t>
            </a:r>
            <a:r>
              <a:rPr lang="en-US" altLang="ja-JP" sz="1400" kern="100" dirty="0">
                <a:effectLst/>
                <a:latin typeface="+mn-ea"/>
                <a:ea typeface="+mn-ea"/>
                <a:cs typeface="Times New Roman" panose="02020603050405020304" pitchFamily="18" charset="0"/>
              </a:rPr>
              <a:t>177</a:t>
            </a:r>
            <a:r>
              <a:rPr lang="ja-JP" altLang="en-US" sz="1400" kern="100" dirty="0">
                <a:effectLst/>
                <a:latin typeface="+mn-ea"/>
                <a:ea typeface="+mn-ea"/>
                <a:cs typeface="Times New Roman" panose="02020603050405020304" pitchFamily="18" charset="0"/>
              </a:rPr>
              <a:t>医療機関</a:t>
            </a:r>
            <a:endParaRPr lang="en-US" altLang="ja-JP" sz="1400" kern="100" dirty="0">
              <a:effectLst/>
              <a:latin typeface="+mn-ea"/>
              <a:ea typeface="+mn-ea"/>
              <a:cs typeface="Times New Roman" panose="02020603050405020304" pitchFamily="18" charset="0"/>
            </a:endParaRPr>
          </a:p>
          <a:p>
            <a:pPr marL="136425" algn="just">
              <a:spcBef>
                <a:spcPts val="200"/>
              </a:spcBef>
            </a:pPr>
            <a:r>
              <a:rPr lang="en-US" altLang="ja-JP" sz="1400" kern="100" dirty="0">
                <a:latin typeface="+mn-ea"/>
                <a:ea typeface="+mn-ea"/>
                <a:cs typeface="Times New Roman" panose="02020603050405020304" pitchFamily="18" charset="0"/>
              </a:rPr>
              <a:t> </a:t>
            </a:r>
            <a:r>
              <a:rPr lang="ja-JP" altLang="en-US" sz="1400" kern="100" dirty="0">
                <a:effectLst/>
                <a:latin typeface="+mn-ea"/>
                <a:ea typeface="+mn-ea"/>
                <a:cs typeface="Times New Roman" panose="02020603050405020304" pitchFamily="18" charset="0"/>
              </a:rPr>
              <a:t>での受け入れ体制を整備</a:t>
            </a:r>
            <a:endParaRPr lang="en-US" altLang="ja-JP" sz="1400" kern="100" dirty="0">
              <a:latin typeface="+mn-ea"/>
              <a:ea typeface="+mn-ea"/>
              <a:cs typeface="Times New Roman" panose="02020603050405020304" pitchFamily="18" charset="0"/>
            </a:endParaRPr>
          </a:p>
          <a:p>
            <a:pPr marL="136425" algn="just">
              <a:spcBef>
                <a:spcPts val="600"/>
              </a:spcBef>
            </a:pPr>
            <a:r>
              <a:rPr lang="ja-JP" altLang="en-US" sz="1400" kern="100" dirty="0">
                <a:effectLst/>
                <a:latin typeface="+mn-ea"/>
                <a:ea typeface="+mn-ea"/>
                <a:cs typeface="Times New Roman" panose="02020603050405020304" pitchFamily="18" charset="0"/>
              </a:rPr>
              <a:t>・府の外国人向け医療情報ポータルサイト</a:t>
            </a:r>
            <a:r>
              <a:rPr lang="ja-JP" altLang="ja-JP" sz="1400" kern="100" dirty="0">
                <a:effectLst/>
                <a:latin typeface="+mn-ea"/>
                <a:ea typeface="+mn-ea"/>
                <a:cs typeface="Times New Roman" panose="02020603050405020304" pitchFamily="18" charset="0"/>
              </a:rPr>
              <a:t>「おおさかメディカルネット</a:t>
            </a:r>
            <a:r>
              <a:rPr lang="en-US" altLang="ja-JP" sz="1400" kern="100" dirty="0">
                <a:effectLst/>
                <a:latin typeface="+mn-ea"/>
                <a:ea typeface="+mn-ea"/>
                <a:cs typeface="Times New Roman" panose="02020603050405020304" pitchFamily="18" charset="0"/>
              </a:rPr>
              <a:t> for Foreigners</a:t>
            </a:r>
            <a:r>
              <a:rPr lang="ja-JP" altLang="ja-JP" sz="1400" kern="100" dirty="0">
                <a:effectLst/>
                <a:latin typeface="+mn-ea"/>
                <a:ea typeface="+mn-ea"/>
                <a:cs typeface="Times New Roman" panose="02020603050405020304" pitchFamily="18" charset="0"/>
              </a:rPr>
              <a:t>」等</a:t>
            </a:r>
            <a:endParaRPr lang="en-US" altLang="ja-JP" sz="1400" kern="100" dirty="0">
              <a:latin typeface="+mn-ea"/>
              <a:ea typeface="+mn-ea"/>
              <a:cs typeface="Times New Roman" panose="02020603050405020304" pitchFamily="18" charset="0"/>
            </a:endParaRPr>
          </a:p>
          <a:p>
            <a:pPr marL="136425" algn="just"/>
            <a:r>
              <a:rPr lang="en-US" altLang="ja-JP" sz="1400" kern="100" dirty="0">
                <a:effectLst/>
                <a:latin typeface="+mn-ea"/>
                <a:ea typeface="+mn-ea"/>
                <a:cs typeface="Times New Roman" panose="02020603050405020304" pitchFamily="18" charset="0"/>
              </a:rPr>
              <a:t> </a:t>
            </a:r>
            <a:r>
              <a:rPr lang="ja-JP" altLang="ja-JP" sz="1400" kern="100" dirty="0">
                <a:effectLst/>
                <a:latin typeface="+mn-ea"/>
                <a:ea typeface="+mn-ea"/>
                <a:cs typeface="Times New Roman" panose="02020603050405020304" pitchFamily="18" charset="0"/>
              </a:rPr>
              <a:t>について、対応言語に万博公式参加国の主要言語である</a:t>
            </a:r>
            <a:r>
              <a:rPr lang="ja-JP" altLang="en-US" sz="1400" kern="100" dirty="0">
                <a:effectLst/>
                <a:latin typeface="+mn-ea"/>
                <a:ea typeface="+mn-ea"/>
                <a:cs typeface="Times New Roman" panose="02020603050405020304" pitchFamily="18" charset="0"/>
              </a:rPr>
              <a:t>仏</a:t>
            </a:r>
            <a:r>
              <a:rPr lang="ja-JP" altLang="ja-JP" sz="1400" kern="100" dirty="0">
                <a:effectLst/>
                <a:latin typeface="+mn-ea"/>
                <a:ea typeface="+mn-ea"/>
                <a:cs typeface="Times New Roman" panose="02020603050405020304" pitchFamily="18" charset="0"/>
              </a:rPr>
              <a:t>語を追加</a:t>
            </a:r>
            <a:endParaRPr lang="en-US" altLang="ja-JP" sz="1400" kern="100" dirty="0">
              <a:effectLst/>
              <a:latin typeface="+mn-ea"/>
              <a:ea typeface="+mn-ea"/>
              <a:cs typeface="Times New Roman" panose="02020603050405020304" pitchFamily="18" charset="0"/>
            </a:endParaRPr>
          </a:p>
          <a:p>
            <a:pPr marL="136425" algn="just">
              <a:spcBef>
                <a:spcPts val="600"/>
              </a:spcBef>
            </a:pPr>
            <a:r>
              <a:rPr lang="ja-JP" altLang="en-US" sz="1400" kern="100" dirty="0">
                <a:effectLst/>
                <a:latin typeface="+mn-ea"/>
                <a:ea typeface="+mn-ea"/>
                <a:cs typeface="Times New Roman" panose="02020603050405020304" pitchFamily="18" charset="0"/>
              </a:rPr>
              <a:t>・</a:t>
            </a:r>
            <a:r>
              <a:rPr lang="ja-JP" altLang="ja-JP" sz="1400" kern="100" dirty="0">
                <a:effectLst/>
                <a:latin typeface="+mn-ea"/>
                <a:ea typeface="+mn-ea"/>
                <a:cs typeface="Times New Roman" panose="02020603050405020304" pitchFamily="18" charset="0"/>
              </a:rPr>
              <a:t>外国人向けに日本での医療のかかり方等について、啓発する動画を作成</a:t>
            </a:r>
            <a:r>
              <a:rPr lang="ja-JP" altLang="en-US" sz="1400" kern="100" dirty="0">
                <a:effectLst/>
                <a:latin typeface="+mn-ea"/>
                <a:ea typeface="+mn-ea"/>
                <a:cs typeface="Times New Roman" panose="02020603050405020304" pitchFamily="18" charset="0"/>
              </a:rPr>
              <a:t>し</a:t>
            </a:r>
            <a:r>
              <a:rPr lang="ja-JP" altLang="en-US" sz="1400" kern="100" dirty="0">
                <a:solidFill>
                  <a:schemeClr val="tx1"/>
                </a:solidFill>
                <a:effectLst/>
                <a:latin typeface="+mn-ea"/>
                <a:ea typeface="+mn-ea"/>
                <a:cs typeface="Times New Roman" panose="02020603050405020304" pitchFamily="18" charset="0"/>
              </a:rPr>
              <a:t>、周知啓発</a:t>
            </a:r>
            <a:endParaRPr lang="en-US" altLang="ja-JP" sz="1400" kern="100" dirty="0">
              <a:solidFill>
                <a:schemeClr val="tx1"/>
              </a:solidFill>
              <a:latin typeface="+mn-ea"/>
              <a:ea typeface="+mn-ea"/>
              <a:cs typeface="Times New Roman" panose="02020603050405020304" pitchFamily="18" charset="0"/>
            </a:endParaRPr>
          </a:p>
          <a:p>
            <a:pPr marL="422175" indent="-285750" algn="just">
              <a:spcBef>
                <a:spcPts val="200"/>
              </a:spcBef>
              <a:buFont typeface="Arial" panose="020B0604020202020204" pitchFamily="34" charset="0"/>
              <a:buChar char="•"/>
            </a:pPr>
            <a:endParaRPr lang="ja-JP" altLang="ja-JP" sz="1400" b="1" u="sng" kern="100" dirty="0">
              <a:effectLst/>
              <a:latin typeface="+mn-ea"/>
              <a:ea typeface="+mn-ea"/>
              <a:cs typeface="Times New Roman" panose="02020603050405020304" pitchFamily="18" charset="0"/>
            </a:endParaRPr>
          </a:p>
        </p:txBody>
      </p:sp>
      <p:sp>
        <p:nvSpPr>
          <p:cNvPr id="117" name="テキスト ボックス 116">
            <a:extLst>
              <a:ext uri="{FF2B5EF4-FFF2-40B4-BE49-F238E27FC236}">
                <a16:creationId xmlns:a16="http://schemas.microsoft.com/office/drawing/2014/main" id="{69095E96-6567-0453-2305-E8612BB70F63}"/>
              </a:ext>
            </a:extLst>
          </p:cNvPr>
          <p:cNvSpPr txBox="1"/>
          <p:nvPr/>
        </p:nvSpPr>
        <p:spPr>
          <a:xfrm>
            <a:off x="7311320" y="6519546"/>
            <a:ext cx="1398752" cy="200055"/>
          </a:xfrm>
          <a:prstGeom prst="rect">
            <a:avLst/>
          </a:prstGeom>
          <a:noFill/>
        </p:spPr>
        <p:txBody>
          <a:bodyPr wrap="square" rtlCol="0">
            <a:spAutoFit/>
          </a:bodyPr>
          <a:lstStyle/>
          <a:p>
            <a:r>
              <a:rPr kumimoji="1" lang="ja-JP" altLang="en-US" sz="700" dirty="0">
                <a:latin typeface="BIZ UDPゴシック" panose="020B0400000000000000" pitchFamily="50" charset="-128"/>
                <a:ea typeface="BIZ UDPゴシック" panose="020B0400000000000000" pitchFamily="50" charset="-128"/>
              </a:rPr>
              <a:t>医療機関のかかり方動画等</a:t>
            </a:r>
          </a:p>
        </p:txBody>
      </p:sp>
      <p:sp>
        <p:nvSpPr>
          <p:cNvPr id="122" name="正方形/長方形 121">
            <a:extLst>
              <a:ext uri="{FF2B5EF4-FFF2-40B4-BE49-F238E27FC236}">
                <a16:creationId xmlns:a16="http://schemas.microsoft.com/office/drawing/2014/main" id="{6BDC9742-0C5B-A07C-641B-AA1FA46203BC}"/>
              </a:ext>
            </a:extLst>
          </p:cNvPr>
          <p:cNvSpPr/>
          <p:nvPr/>
        </p:nvSpPr>
        <p:spPr>
          <a:xfrm>
            <a:off x="8672777" y="1564342"/>
            <a:ext cx="3395476" cy="3384000"/>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b="0" i="0" u="none" strike="noStrike" cap="none" spc="0" normalizeH="0" baseline="0">
              <a:ln>
                <a:noFill/>
              </a:ln>
              <a:solidFill>
                <a:srgbClr val="000000"/>
              </a:solidFill>
              <a:effectLst/>
              <a:uFillTx/>
              <a:latin typeface="Calibri"/>
              <a:ea typeface="Calibri"/>
              <a:cs typeface="Calibri"/>
              <a:sym typeface="Calibri"/>
            </a:endParaRPr>
          </a:p>
        </p:txBody>
      </p:sp>
      <p:sp>
        <p:nvSpPr>
          <p:cNvPr id="123" name="正方形/長方形 122">
            <a:extLst>
              <a:ext uri="{FF2B5EF4-FFF2-40B4-BE49-F238E27FC236}">
                <a16:creationId xmlns:a16="http://schemas.microsoft.com/office/drawing/2014/main" id="{93904DC1-0EBA-48CC-E3B4-9209FC38BB63}"/>
              </a:ext>
            </a:extLst>
          </p:cNvPr>
          <p:cNvSpPr/>
          <p:nvPr/>
        </p:nvSpPr>
        <p:spPr>
          <a:xfrm>
            <a:off x="8665937" y="5311513"/>
            <a:ext cx="3396956" cy="1476000"/>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24" name="テキスト ボックス 123">
            <a:extLst>
              <a:ext uri="{FF2B5EF4-FFF2-40B4-BE49-F238E27FC236}">
                <a16:creationId xmlns:a16="http://schemas.microsoft.com/office/drawing/2014/main" id="{4640D98B-DA7F-1C4F-6229-44B5DC49886C}"/>
              </a:ext>
            </a:extLst>
          </p:cNvPr>
          <p:cNvSpPr txBox="1"/>
          <p:nvPr/>
        </p:nvSpPr>
        <p:spPr>
          <a:xfrm>
            <a:off x="8679748" y="1609971"/>
            <a:ext cx="3458611" cy="3339376"/>
          </a:xfrm>
          <a:prstGeom prst="rect">
            <a:avLst/>
          </a:prstGeom>
          <a:noFill/>
        </p:spPr>
        <p:txBody>
          <a:bodyPr wrap="square" lIns="91440" tIns="45720" rIns="91440" bIns="45720" anchor="t">
            <a:spAutoFit/>
          </a:bodyPr>
          <a:lstStyle/>
          <a:p>
            <a:r>
              <a:rPr lang="ja-JP" altLang="en-US" sz="1400" dirty="0">
                <a:solidFill>
                  <a:schemeClr val="tx1"/>
                </a:solidFill>
                <a:latin typeface="+mn-ea"/>
                <a:ea typeface="+mn-ea"/>
              </a:rPr>
              <a:t>▶</a:t>
            </a:r>
            <a:r>
              <a:rPr lang="ja-JP" altLang="en-US" sz="1400" dirty="0">
                <a:latin typeface="+mn-ea"/>
                <a:ea typeface="+mn-ea"/>
              </a:rPr>
              <a:t>万</a:t>
            </a:r>
            <a:r>
              <a:rPr lang="ja-JP" sz="1400" dirty="0">
                <a:latin typeface="+mn-ea"/>
                <a:ea typeface="+mn-ea"/>
              </a:rPr>
              <a:t>博を契機に取り組んだ実績・効果を</a:t>
            </a:r>
            <a:r>
              <a:rPr lang="ja-JP" altLang="ja-JP" sz="1400" dirty="0">
                <a:latin typeface="+mn-ea"/>
                <a:ea typeface="+mn-ea"/>
              </a:rPr>
              <a:t>さらに</a:t>
            </a:r>
            <a:endParaRPr lang="en-US" altLang="ja-JP" sz="1400" dirty="0">
              <a:latin typeface="+mn-ea"/>
              <a:ea typeface="+mn-ea"/>
            </a:endParaRPr>
          </a:p>
          <a:p>
            <a:r>
              <a:rPr lang="en-US" altLang="ja-JP" sz="1400" dirty="0">
                <a:latin typeface="+mn-ea"/>
                <a:ea typeface="+mn-ea"/>
              </a:rPr>
              <a:t>   </a:t>
            </a:r>
            <a:r>
              <a:rPr lang="ja-JP" sz="1400" dirty="0">
                <a:latin typeface="+mn-ea"/>
                <a:ea typeface="+mn-ea"/>
              </a:rPr>
              <a:t>発展させ、</a:t>
            </a:r>
            <a:r>
              <a:rPr lang="ja-JP" altLang="en-US" sz="1400" dirty="0">
                <a:latin typeface="+mn-ea"/>
                <a:ea typeface="+mn-ea"/>
              </a:rPr>
              <a:t>次の感染症パンデミックに備えて、</a:t>
            </a:r>
            <a:endParaRPr lang="en-US" altLang="ja-JP" sz="1400" dirty="0">
              <a:latin typeface="+mn-ea"/>
              <a:ea typeface="+mn-ea"/>
            </a:endParaRPr>
          </a:p>
          <a:p>
            <a:r>
              <a:rPr lang="en-US" altLang="ja-JP" sz="1400" dirty="0">
                <a:solidFill>
                  <a:schemeClr val="tx1"/>
                </a:solidFill>
                <a:latin typeface="+mn-ea"/>
                <a:ea typeface="+mn-ea"/>
              </a:rPr>
              <a:t>   </a:t>
            </a:r>
            <a:r>
              <a:rPr lang="ja-JP" altLang="en-US" sz="1400" dirty="0">
                <a:solidFill>
                  <a:schemeClr val="tx1"/>
                </a:solidFill>
                <a:latin typeface="+mn-ea"/>
                <a:ea typeface="+mn-ea"/>
              </a:rPr>
              <a:t>下記に取り組むことにより、</a:t>
            </a:r>
            <a:r>
              <a:rPr lang="ja-JP" sz="1400" b="1" dirty="0">
                <a:latin typeface="+mn-ea"/>
                <a:ea typeface="+mn-ea"/>
              </a:rPr>
              <a:t>今後の成長を支</a:t>
            </a:r>
            <a:endParaRPr lang="en-US" altLang="ja-JP" sz="1400" b="1" dirty="0">
              <a:latin typeface="+mn-ea"/>
              <a:ea typeface="+mn-ea"/>
            </a:endParaRPr>
          </a:p>
          <a:p>
            <a:r>
              <a:rPr lang="en-US" altLang="ja-JP" sz="1400" b="1" dirty="0">
                <a:latin typeface="+mn-ea"/>
                <a:ea typeface="+mn-ea"/>
              </a:rPr>
              <a:t>   </a:t>
            </a:r>
            <a:r>
              <a:rPr lang="ja-JP" sz="1400" b="1" dirty="0">
                <a:latin typeface="+mn-ea"/>
                <a:ea typeface="+mn-ea"/>
              </a:rPr>
              <a:t>える「感染症に強い大阪」の実現を</a:t>
            </a:r>
            <a:r>
              <a:rPr lang="ja-JP" altLang="en-US" sz="1400" b="1" dirty="0">
                <a:latin typeface="+mn-ea"/>
                <a:ea typeface="+mn-ea"/>
              </a:rPr>
              <a:t>めざ</a:t>
            </a:r>
            <a:r>
              <a:rPr lang="ja-JP" sz="1400" b="1" dirty="0">
                <a:latin typeface="+mn-ea"/>
                <a:ea typeface="+mn-ea"/>
              </a:rPr>
              <a:t>す</a:t>
            </a:r>
            <a:endParaRPr lang="en-US" altLang="ja-JP" sz="1400" b="1" dirty="0">
              <a:latin typeface="+mn-ea"/>
              <a:ea typeface="+mn-ea"/>
            </a:endParaRPr>
          </a:p>
          <a:p>
            <a:endParaRPr lang="en-US" altLang="ja-JP" sz="1400" dirty="0">
              <a:highlight>
                <a:srgbClr val="FFFF00"/>
              </a:highlight>
              <a:latin typeface="+mn-ea"/>
              <a:ea typeface="+mn-ea"/>
            </a:endParaRPr>
          </a:p>
          <a:p>
            <a:pPr>
              <a:tabLst>
                <a:tab pos="87313" algn="l"/>
              </a:tabLst>
            </a:pPr>
            <a:r>
              <a:rPr kumimoji="1" lang="ja-JP" altLang="en-US" sz="1400" dirty="0">
                <a:latin typeface="+mn-ea"/>
                <a:ea typeface="+mn-ea"/>
              </a:rPr>
              <a:t>・多角的な</a:t>
            </a:r>
            <a:r>
              <a:rPr kumimoji="1" lang="ja-JP" altLang="en-US" sz="1400" dirty="0">
                <a:solidFill>
                  <a:schemeClr val="tx1"/>
                </a:solidFill>
                <a:latin typeface="+mn-ea"/>
                <a:ea typeface="+mn-ea"/>
              </a:rPr>
              <a:t>リスク評価を行うため、</a:t>
            </a:r>
            <a:r>
              <a:rPr kumimoji="1" lang="en-US" altLang="ja-JP" sz="1400" dirty="0">
                <a:solidFill>
                  <a:schemeClr val="tx1"/>
                </a:solidFill>
                <a:latin typeface="+mn-ea"/>
                <a:ea typeface="+mn-ea"/>
              </a:rPr>
              <a:t>2026</a:t>
            </a:r>
            <a:r>
              <a:rPr kumimoji="1" lang="ja-JP" altLang="en-US" sz="1400" dirty="0">
                <a:solidFill>
                  <a:schemeClr val="tx1"/>
                </a:solidFill>
                <a:latin typeface="+mn-ea"/>
                <a:ea typeface="+mn-ea"/>
              </a:rPr>
              <a:t>年度</a:t>
            </a:r>
            <a:endParaRPr kumimoji="1" lang="en-US" altLang="ja-JP" sz="1400" dirty="0">
              <a:solidFill>
                <a:schemeClr val="tx1"/>
              </a:solidFill>
              <a:latin typeface="+mn-ea"/>
              <a:ea typeface="+mn-ea"/>
            </a:endParaRPr>
          </a:p>
          <a:p>
            <a:pPr>
              <a:tabLst>
                <a:tab pos="87313" algn="l"/>
              </a:tabLst>
            </a:pPr>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から関係機関との連携を強化し、情報を収集</a:t>
            </a:r>
            <a:endParaRPr kumimoji="1" lang="en-US" altLang="ja-JP" sz="1400" dirty="0">
              <a:solidFill>
                <a:schemeClr val="tx1"/>
              </a:solidFill>
              <a:latin typeface="+mn-ea"/>
              <a:ea typeface="+mn-ea"/>
            </a:endParaRPr>
          </a:p>
          <a:p>
            <a:pPr>
              <a:tabLst>
                <a:tab pos="87313" algn="l"/>
              </a:tabLst>
            </a:pPr>
            <a:r>
              <a:rPr kumimoji="1" lang="ja-JP" altLang="en-US" sz="1400" dirty="0">
                <a:solidFill>
                  <a:schemeClr val="tx1"/>
                </a:solidFill>
                <a:latin typeface="+mn-ea"/>
                <a:ea typeface="+mn-ea"/>
              </a:rPr>
              <a:t> する体制を構築</a:t>
            </a:r>
            <a:endParaRPr kumimoji="1" lang="en-US" altLang="ja-JP" sz="1400" dirty="0">
              <a:solidFill>
                <a:schemeClr val="tx1"/>
              </a:solidFill>
              <a:latin typeface="+mn-ea"/>
              <a:ea typeface="+mn-ea"/>
            </a:endParaRPr>
          </a:p>
          <a:p>
            <a:pPr marL="88900" indent="-88900">
              <a:spcBef>
                <a:spcPts val="600"/>
              </a:spcBef>
            </a:pPr>
            <a:r>
              <a:rPr kumimoji="1" lang="ja-JP" altLang="en-US" sz="1400" dirty="0">
                <a:solidFill>
                  <a:schemeClr val="tx1"/>
                </a:solidFill>
                <a:latin typeface="+mn-ea"/>
                <a:ea typeface="+mn-ea"/>
              </a:rPr>
              <a:t>・パンデミックに迅速にリスク評価を行えるよう、 </a:t>
            </a:r>
            <a:r>
              <a:rPr kumimoji="1" lang="en-US" altLang="ja-JP" sz="1400" dirty="0">
                <a:solidFill>
                  <a:schemeClr val="tx1"/>
                </a:solidFill>
                <a:latin typeface="+mn-ea"/>
                <a:ea typeface="+mn-ea"/>
              </a:rPr>
              <a:t>2026</a:t>
            </a:r>
            <a:r>
              <a:rPr kumimoji="1" lang="ja-JP" altLang="en-US" sz="1400" dirty="0">
                <a:solidFill>
                  <a:schemeClr val="tx1"/>
                </a:solidFill>
                <a:latin typeface="+mn-ea"/>
                <a:ea typeface="+mn-ea"/>
              </a:rPr>
              <a:t>年度に訓練や研修等を実施</a:t>
            </a:r>
            <a:endParaRPr kumimoji="1" lang="en-US" altLang="ja-JP" sz="1400" dirty="0">
              <a:solidFill>
                <a:schemeClr val="tx1"/>
              </a:solidFill>
              <a:latin typeface="+mn-ea"/>
              <a:ea typeface="+mn-ea"/>
            </a:endParaRPr>
          </a:p>
          <a:p>
            <a:pPr>
              <a:spcBef>
                <a:spcPts val="600"/>
              </a:spcBef>
              <a:tabLst>
                <a:tab pos="87313" algn="l"/>
              </a:tabLst>
            </a:pPr>
            <a:r>
              <a:rPr kumimoji="1" lang="ja-JP" altLang="en-US" sz="1400" dirty="0">
                <a:solidFill>
                  <a:schemeClr val="tx1"/>
                </a:solidFill>
                <a:latin typeface="+mn-ea"/>
                <a:ea typeface="+mn-ea"/>
              </a:rPr>
              <a:t>・下水検体から各地域における発生動向を</a:t>
            </a:r>
            <a:endParaRPr kumimoji="1" lang="en-US" altLang="ja-JP" sz="1400" dirty="0">
              <a:solidFill>
                <a:schemeClr val="tx1"/>
              </a:solidFill>
              <a:latin typeface="+mn-ea"/>
              <a:ea typeface="+mn-ea"/>
            </a:endParaRPr>
          </a:p>
          <a:p>
            <a:pPr>
              <a:tabLst>
                <a:tab pos="87313" algn="l"/>
              </a:tabLst>
            </a:pPr>
            <a:r>
              <a:rPr kumimoji="1" lang="ja-JP" altLang="en-US" sz="1400" dirty="0">
                <a:solidFill>
                  <a:schemeClr val="tx1"/>
                </a:solidFill>
                <a:latin typeface="+mn-ea"/>
                <a:ea typeface="+mn-ea"/>
              </a:rPr>
              <a:t> 把握できるよう、</a:t>
            </a:r>
            <a:r>
              <a:rPr kumimoji="1" lang="en-US" altLang="ja-JP" sz="1400" dirty="0">
                <a:solidFill>
                  <a:schemeClr val="tx1"/>
                </a:solidFill>
                <a:latin typeface="+mn-ea"/>
                <a:ea typeface="+mn-ea"/>
              </a:rPr>
              <a:t>2026</a:t>
            </a:r>
            <a:r>
              <a:rPr kumimoji="1" lang="ja-JP" altLang="en-US" sz="1400" dirty="0">
                <a:solidFill>
                  <a:schemeClr val="tx1"/>
                </a:solidFill>
                <a:latin typeface="+mn-ea"/>
                <a:ea typeface="+mn-ea"/>
              </a:rPr>
              <a:t>年度からさらに２か年</a:t>
            </a:r>
            <a:endParaRPr kumimoji="1" lang="en-US" altLang="ja-JP" sz="1400" dirty="0">
              <a:solidFill>
                <a:schemeClr val="tx1"/>
              </a:solidFill>
              <a:latin typeface="+mn-ea"/>
              <a:ea typeface="+mn-ea"/>
            </a:endParaRPr>
          </a:p>
          <a:p>
            <a:pPr>
              <a:tabLst>
                <a:tab pos="87313" algn="l"/>
              </a:tabLst>
            </a:pPr>
            <a:r>
              <a:rPr kumimoji="1" lang="ja-JP" altLang="en-US" sz="1400" dirty="0">
                <a:solidFill>
                  <a:schemeClr val="tx1"/>
                </a:solidFill>
                <a:latin typeface="+mn-ea"/>
                <a:ea typeface="+mn-ea"/>
              </a:rPr>
              <a:t> かけて、大安研や大阪公立大学による解析</a:t>
            </a:r>
            <a:endParaRPr kumimoji="1" lang="en-US" altLang="ja-JP" sz="1400" dirty="0">
              <a:solidFill>
                <a:schemeClr val="tx1"/>
              </a:solidFill>
              <a:latin typeface="+mn-ea"/>
              <a:ea typeface="+mn-ea"/>
            </a:endParaRPr>
          </a:p>
          <a:p>
            <a:pPr>
              <a:tabLst>
                <a:tab pos="87313" algn="l"/>
              </a:tabLst>
            </a:pPr>
            <a:r>
              <a:rPr kumimoji="1" lang="ja-JP" altLang="en-US" sz="1400" dirty="0">
                <a:solidFill>
                  <a:schemeClr val="tx1"/>
                </a:solidFill>
                <a:latin typeface="+mn-ea"/>
                <a:ea typeface="+mn-ea"/>
              </a:rPr>
              <a:t> データ</a:t>
            </a:r>
            <a:r>
              <a:rPr kumimoji="1" lang="ja-JP" altLang="en-US" sz="1400" dirty="0">
                <a:latin typeface="+mn-ea"/>
                <a:ea typeface="+mn-ea"/>
              </a:rPr>
              <a:t>を蓄積</a:t>
            </a:r>
            <a:endParaRPr kumimoji="1" lang="en-US" altLang="ja-JP" sz="1400" dirty="0">
              <a:latin typeface="+mn-ea"/>
              <a:ea typeface="+mn-ea"/>
            </a:endParaRPr>
          </a:p>
        </p:txBody>
      </p:sp>
      <p:sp>
        <p:nvSpPr>
          <p:cNvPr id="45" name="テキスト ボックス 44">
            <a:extLst>
              <a:ext uri="{FF2B5EF4-FFF2-40B4-BE49-F238E27FC236}">
                <a16:creationId xmlns:a16="http://schemas.microsoft.com/office/drawing/2014/main" id="{112C47B3-9723-CBAA-B63F-595C64C2402A}"/>
              </a:ext>
            </a:extLst>
          </p:cNvPr>
          <p:cNvSpPr txBox="1"/>
          <p:nvPr/>
        </p:nvSpPr>
        <p:spPr>
          <a:xfrm>
            <a:off x="155351" y="4474231"/>
            <a:ext cx="3382112" cy="5027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ts val="1300"/>
              </a:lnSpc>
              <a:spcBef>
                <a:spcPts val="600"/>
              </a:spcBef>
            </a:pPr>
            <a:r>
              <a:rPr kumimoji="1" lang="ja-JP" altLang="en-US" sz="1200" dirty="0">
                <a:latin typeface="+mn-ea"/>
                <a:ea typeface="+mn-ea"/>
              </a:rPr>
              <a:t>　</a:t>
            </a:r>
            <a:r>
              <a:rPr kumimoji="1" lang="ja-JP" altLang="en-US" sz="1400" dirty="0">
                <a:latin typeface="+mn-ea"/>
                <a:ea typeface="+mn-ea"/>
              </a:rPr>
              <a:t>・万博会場周辺における下水</a:t>
            </a:r>
            <a:r>
              <a:rPr kumimoji="1" lang="ja-JP" altLang="en-US" sz="1400" spc="-150" dirty="0">
                <a:latin typeface="+mn-ea"/>
                <a:ea typeface="+mn-ea"/>
              </a:rPr>
              <a:t>サーベイランス</a:t>
            </a:r>
            <a:endParaRPr kumimoji="1" lang="en-US" altLang="ja-JP" sz="1400" spc="-150" dirty="0">
              <a:latin typeface="+mn-ea"/>
              <a:ea typeface="+mn-ea"/>
            </a:endParaRPr>
          </a:p>
          <a:p>
            <a:pPr>
              <a:lnSpc>
                <a:spcPts val="1300"/>
              </a:lnSpc>
              <a:spcBef>
                <a:spcPts val="600"/>
              </a:spcBef>
            </a:pPr>
            <a:r>
              <a:rPr kumimoji="1" lang="en-US" altLang="ja-JP" sz="1400" dirty="0">
                <a:latin typeface="+mn-ea"/>
                <a:ea typeface="+mn-ea"/>
              </a:rPr>
              <a:t>   </a:t>
            </a:r>
            <a:r>
              <a:rPr kumimoji="1" lang="ja-JP" altLang="en-US" sz="1400" dirty="0">
                <a:latin typeface="+mn-ea"/>
                <a:ea typeface="+mn-ea"/>
              </a:rPr>
              <a:t>実証実験の実施</a:t>
            </a:r>
            <a:endParaRPr kumimoji="1" lang="en-US" altLang="ja-JP" sz="1400" dirty="0">
              <a:latin typeface="+mn-ea"/>
              <a:ea typeface="+mn-ea"/>
            </a:endParaRPr>
          </a:p>
        </p:txBody>
      </p:sp>
      <p:sp>
        <p:nvSpPr>
          <p:cNvPr id="46" name="テキスト ボックス 45">
            <a:extLst>
              <a:ext uri="{FF2B5EF4-FFF2-40B4-BE49-F238E27FC236}">
                <a16:creationId xmlns:a16="http://schemas.microsoft.com/office/drawing/2014/main" id="{2F785AC4-5B0C-7A71-8C83-811E210660E5}"/>
              </a:ext>
            </a:extLst>
          </p:cNvPr>
          <p:cNvSpPr txBox="1"/>
          <p:nvPr/>
        </p:nvSpPr>
        <p:spPr>
          <a:xfrm>
            <a:off x="8626703" y="5450022"/>
            <a:ext cx="3554773" cy="1169551"/>
          </a:xfrm>
          <a:prstGeom prst="rect">
            <a:avLst/>
          </a:prstGeom>
          <a:noFill/>
        </p:spPr>
        <p:txBody>
          <a:bodyPr wrap="square" lIns="91440" tIns="45720" rIns="91440" bIns="45720" anchor="t">
            <a:spAutoFit/>
          </a:bodyPr>
          <a:lstStyle/>
          <a:p>
            <a:r>
              <a:rPr lang="ja-JP" altLang="en-US" sz="1400" dirty="0">
                <a:solidFill>
                  <a:schemeClr val="tx1"/>
                </a:solidFill>
                <a:latin typeface="+mn-ea"/>
                <a:ea typeface="+mn-ea"/>
              </a:rPr>
              <a:t>・府内に滞在する外国人が円滑に受診できる</a:t>
            </a:r>
            <a:endParaRPr lang="en-US" altLang="ja-JP" sz="1400" dirty="0">
              <a:solidFill>
                <a:schemeClr val="tx1"/>
              </a:solidFill>
              <a:latin typeface="+mn-ea"/>
              <a:ea typeface="+mn-ea"/>
            </a:endParaRPr>
          </a:p>
          <a:p>
            <a:r>
              <a:rPr lang="en-US" altLang="ja-JP" sz="1400" dirty="0">
                <a:solidFill>
                  <a:schemeClr val="tx1"/>
                </a:solidFill>
                <a:latin typeface="+mn-ea"/>
                <a:ea typeface="+mn-ea"/>
              </a:rPr>
              <a:t> </a:t>
            </a:r>
            <a:r>
              <a:rPr lang="ja-JP" altLang="en-US" sz="1400" spc="-20" dirty="0">
                <a:solidFill>
                  <a:schemeClr val="tx1"/>
                </a:solidFill>
                <a:latin typeface="+mn-ea"/>
                <a:ea typeface="+mn-ea"/>
              </a:rPr>
              <a:t>よう、外国人患者を受入れる医療機関をさらに</a:t>
            </a:r>
            <a:endParaRPr lang="en-US" altLang="ja-JP" sz="1400" spc="-20" dirty="0">
              <a:solidFill>
                <a:schemeClr val="tx1"/>
              </a:solidFill>
              <a:latin typeface="+mn-ea"/>
              <a:ea typeface="+mn-ea"/>
            </a:endParaRPr>
          </a:p>
          <a:p>
            <a:r>
              <a:rPr lang="en-US" altLang="ja-JP" sz="1400" dirty="0">
                <a:solidFill>
                  <a:schemeClr val="tx1"/>
                </a:solidFill>
                <a:latin typeface="+mn-ea"/>
                <a:ea typeface="+mn-ea"/>
              </a:rPr>
              <a:t> </a:t>
            </a:r>
            <a:r>
              <a:rPr lang="ja-JP" altLang="en-US" sz="1400" dirty="0">
                <a:solidFill>
                  <a:schemeClr val="tx1"/>
                </a:solidFill>
                <a:latin typeface="+mn-ea"/>
                <a:ea typeface="+mn-ea"/>
              </a:rPr>
              <a:t>拡充するとともに、多様化する外国人の医療</a:t>
            </a:r>
            <a:endParaRPr lang="en-US" altLang="ja-JP" sz="1400" dirty="0">
              <a:solidFill>
                <a:schemeClr val="tx1"/>
              </a:solidFill>
              <a:latin typeface="+mn-ea"/>
              <a:ea typeface="+mn-ea"/>
            </a:endParaRPr>
          </a:p>
          <a:p>
            <a:r>
              <a:rPr lang="en-US" altLang="ja-JP" sz="1400" dirty="0">
                <a:solidFill>
                  <a:schemeClr val="tx1"/>
                </a:solidFill>
                <a:latin typeface="+mn-ea"/>
                <a:ea typeface="+mn-ea"/>
              </a:rPr>
              <a:t> </a:t>
            </a:r>
            <a:r>
              <a:rPr lang="ja-JP" altLang="en-US" sz="1400" dirty="0">
                <a:solidFill>
                  <a:schemeClr val="tx1"/>
                </a:solidFill>
                <a:latin typeface="+mn-ea"/>
                <a:ea typeface="+mn-ea"/>
              </a:rPr>
              <a:t>需要に対応するため、引き続き、多言語遠隔</a:t>
            </a:r>
            <a:endParaRPr lang="en-US" altLang="ja-JP" sz="1400" dirty="0">
              <a:solidFill>
                <a:schemeClr val="tx1"/>
              </a:solidFill>
              <a:latin typeface="+mn-ea"/>
              <a:ea typeface="+mn-ea"/>
            </a:endParaRPr>
          </a:p>
          <a:p>
            <a:r>
              <a:rPr lang="en-US" altLang="ja-JP" sz="1400" dirty="0">
                <a:solidFill>
                  <a:schemeClr val="tx1"/>
                </a:solidFill>
                <a:latin typeface="+mn-ea"/>
                <a:ea typeface="+mn-ea"/>
              </a:rPr>
              <a:t> </a:t>
            </a:r>
            <a:r>
              <a:rPr lang="ja-JP" altLang="en-US" sz="1400" spc="-30" dirty="0">
                <a:solidFill>
                  <a:schemeClr val="tx1"/>
                </a:solidFill>
                <a:latin typeface="+mn-ea"/>
                <a:ea typeface="+mn-ea"/>
              </a:rPr>
              <a:t>医療通訳サービスや情報発信の拡充等を推進</a:t>
            </a:r>
            <a:endParaRPr lang="en-US" altLang="ja-JP" sz="1400" spc="-30" dirty="0">
              <a:solidFill>
                <a:schemeClr val="tx1"/>
              </a:solidFill>
              <a:latin typeface="+mn-ea"/>
              <a:ea typeface="+mn-ea"/>
            </a:endParaRPr>
          </a:p>
        </p:txBody>
      </p:sp>
      <p:pic>
        <p:nvPicPr>
          <p:cNvPr id="3" name="図 2">
            <a:extLst>
              <a:ext uri="{FF2B5EF4-FFF2-40B4-BE49-F238E27FC236}">
                <a16:creationId xmlns:a16="http://schemas.microsoft.com/office/drawing/2014/main" id="{E3C3D827-C5BB-631C-F5A3-29FA28EB3499}"/>
              </a:ext>
            </a:extLst>
          </p:cNvPr>
          <p:cNvPicPr>
            <a:picLocks noChangeAspect="1"/>
          </p:cNvPicPr>
          <p:nvPr/>
        </p:nvPicPr>
        <p:blipFill>
          <a:blip r:embed="rId3"/>
          <a:stretch>
            <a:fillRect/>
          </a:stretch>
        </p:blipFill>
        <p:spPr>
          <a:xfrm>
            <a:off x="3325348" y="1706756"/>
            <a:ext cx="5194548" cy="2977310"/>
          </a:xfrm>
          <a:prstGeom prst="rect">
            <a:avLst/>
          </a:prstGeom>
        </p:spPr>
      </p:pic>
      <p:grpSp>
        <p:nvGrpSpPr>
          <p:cNvPr id="41" name="グループ化 40">
            <a:extLst>
              <a:ext uri="{FF2B5EF4-FFF2-40B4-BE49-F238E27FC236}">
                <a16:creationId xmlns:a16="http://schemas.microsoft.com/office/drawing/2014/main" id="{96413575-C0AA-430F-80B6-38C4F319749B}"/>
              </a:ext>
            </a:extLst>
          </p:cNvPr>
          <p:cNvGrpSpPr/>
          <p:nvPr/>
        </p:nvGrpSpPr>
        <p:grpSpPr>
          <a:xfrm>
            <a:off x="364120" y="3689508"/>
            <a:ext cx="2889338" cy="769441"/>
            <a:chOff x="726352" y="3503251"/>
            <a:chExt cx="2889338" cy="769441"/>
          </a:xfrm>
        </p:grpSpPr>
        <p:sp>
          <p:nvSpPr>
            <p:cNvPr id="42" name="テキスト ボックス 41">
              <a:extLst>
                <a:ext uri="{FF2B5EF4-FFF2-40B4-BE49-F238E27FC236}">
                  <a16:creationId xmlns:a16="http://schemas.microsoft.com/office/drawing/2014/main" id="{0B42DA7C-C67C-4360-B143-7A6FC0FEC075}"/>
                </a:ext>
              </a:extLst>
            </p:cNvPr>
            <p:cNvSpPr txBox="1"/>
            <p:nvPr/>
          </p:nvSpPr>
          <p:spPr>
            <a:xfrm>
              <a:off x="878314" y="3503251"/>
              <a:ext cx="2737376"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1" lang="en-US" altLang="ja-JP" sz="1100" dirty="0">
                  <a:solidFill>
                    <a:schemeClr val="tx1"/>
                  </a:solidFill>
                  <a:latin typeface="+mn-ea"/>
                  <a:ea typeface="+mn-ea"/>
                </a:rPr>
                <a:t>2025</a:t>
              </a:r>
              <a:r>
                <a:rPr kumimoji="1" lang="ja-JP" altLang="en-US" sz="1100" dirty="0">
                  <a:solidFill>
                    <a:schemeClr val="tx1"/>
                  </a:solidFill>
                  <a:latin typeface="+mn-ea"/>
                  <a:ea typeface="+mn-ea"/>
                </a:rPr>
                <a:t>年</a:t>
              </a:r>
              <a:r>
                <a:rPr kumimoji="1" lang="en-US" altLang="ja-JP" sz="1100" dirty="0">
                  <a:solidFill>
                    <a:schemeClr val="tx1"/>
                  </a:solidFill>
                  <a:latin typeface="+mn-ea"/>
                  <a:ea typeface="+mn-ea"/>
                </a:rPr>
                <a:t>7</a:t>
              </a:r>
              <a:r>
                <a:rPr kumimoji="1" lang="ja-JP" altLang="en-US" sz="1100" dirty="0">
                  <a:solidFill>
                    <a:schemeClr val="tx1"/>
                  </a:solidFill>
                  <a:latin typeface="+mn-ea"/>
                  <a:ea typeface="+mn-ea"/>
                </a:rPr>
                <a:t>月、感染可能期間に万博会場へ行動歴があった麻しん患者の発生を探知した際には、迅速に臨時</a:t>
              </a:r>
              <a:r>
                <a:rPr kumimoji="1" lang="en-US" altLang="ja-JP" sz="1100" dirty="0">
                  <a:solidFill>
                    <a:schemeClr val="tx1"/>
                  </a:solidFill>
                  <a:latin typeface="+mn-ea"/>
                  <a:ea typeface="+mn-ea"/>
                </a:rPr>
                <a:t>WEB</a:t>
              </a:r>
              <a:r>
                <a:rPr kumimoji="1" lang="ja-JP" altLang="en-US" sz="1100" dirty="0">
                  <a:solidFill>
                    <a:schemeClr val="tx1"/>
                  </a:solidFill>
                  <a:latin typeface="+mn-ea"/>
                  <a:ea typeface="+mn-ea"/>
                </a:rPr>
                <a:t>会議を開き、臨時報やホームページで情報を発信</a:t>
              </a:r>
              <a:endParaRPr kumimoji="1" lang="en-US" altLang="ja-JP" sz="1100" dirty="0">
                <a:latin typeface="+mn-ea"/>
                <a:ea typeface="+mn-ea"/>
              </a:endParaRPr>
            </a:p>
          </p:txBody>
        </p:sp>
        <p:sp>
          <p:nvSpPr>
            <p:cNvPr id="43" name="テキスト ボックス 42">
              <a:extLst>
                <a:ext uri="{FF2B5EF4-FFF2-40B4-BE49-F238E27FC236}">
                  <a16:creationId xmlns:a16="http://schemas.microsoft.com/office/drawing/2014/main" id="{F7B67149-502C-483E-951F-F140776B9B73}"/>
                </a:ext>
              </a:extLst>
            </p:cNvPr>
            <p:cNvSpPr txBox="1"/>
            <p:nvPr/>
          </p:nvSpPr>
          <p:spPr>
            <a:xfrm>
              <a:off x="726352" y="3512565"/>
              <a:ext cx="511906" cy="2616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1" lang="en-US" altLang="ja-JP" sz="1100" dirty="0">
                  <a:solidFill>
                    <a:schemeClr val="tx1"/>
                  </a:solidFill>
                  <a:latin typeface="+mn-ea"/>
                  <a:ea typeface="+mn-ea"/>
                </a:rPr>
                <a:t>※</a:t>
              </a:r>
              <a:endParaRPr lang="ja-JP" altLang="en-US" sz="1100" dirty="0"/>
            </a:p>
          </p:txBody>
        </p:sp>
      </p:grpSp>
      <p:sp>
        <p:nvSpPr>
          <p:cNvPr id="44" name="テキスト ボックス 43">
            <a:extLst>
              <a:ext uri="{FF2B5EF4-FFF2-40B4-BE49-F238E27FC236}">
                <a16:creationId xmlns:a16="http://schemas.microsoft.com/office/drawing/2014/main" id="{2CAD9836-1424-45A4-A83A-315343729159}"/>
              </a:ext>
            </a:extLst>
          </p:cNvPr>
          <p:cNvSpPr txBox="1"/>
          <p:nvPr/>
        </p:nvSpPr>
        <p:spPr>
          <a:xfrm>
            <a:off x="258524" y="2535743"/>
            <a:ext cx="3020263"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1" lang="ja-JP" altLang="en-US" sz="1400" dirty="0">
                <a:solidFill>
                  <a:schemeClr val="tx1"/>
                </a:solidFill>
                <a:latin typeface="+mn-ea"/>
                <a:ea typeface="+mn-ea"/>
              </a:rPr>
              <a:t>・上記センターにおいて、感染症情報を</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　幅広く集約し、リスク評価の上、関係</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　機関へのフィードバックや一般住民等</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　への情報発信を実施</a:t>
            </a:r>
            <a:endParaRPr kumimoji="1" lang="en-US" altLang="ja-JP" sz="1400" dirty="0">
              <a:solidFill>
                <a:schemeClr val="tx1"/>
              </a:solidFill>
              <a:latin typeface="+mn-ea"/>
              <a:ea typeface="+mn-ea"/>
            </a:endParaRPr>
          </a:p>
        </p:txBody>
      </p:sp>
      <p:sp>
        <p:nvSpPr>
          <p:cNvPr id="47" name="テキスト ボックス 46">
            <a:extLst>
              <a:ext uri="{FF2B5EF4-FFF2-40B4-BE49-F238E27FC236}">
                <a16:creationId xmlns:a16="http://schemas.microsoft.com/office/drawing/2014/main" id="{13865A9C-741B-4723-A9F6-C815C0AE2C2F}"/>
              </a:ext>
            </a:extLst>
          </p:cNvPr>
          <p:cNvSpPr txBox="1"/>
          <p:nvPr/>
        </p:nvSpPr>
        <p:spPr>
          <a:xfrm>
            <a:off x="374457" y="3453326"/>
            <a:ext cx="2485657"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1" lang="ja-JP" altLang="en-US" sz="1200" dirty="0">
                <a:solidFill>
                  <a:schemeClr val="tx1"/>
                </a:solidFill>
                <a:latin typeface="+mn-ea"/>
                <a:ea typeface="+mn-ea"/>
              </a:rPr>
              <a:t>（週報：</a:t>
            </a:r>
            <a:r>
              <a:rPr kumimoji="1" lang="en-US" altLang="ja-JP" sz="1200" dirty="0">
                <a:solidFill>
                  <a:schemeClr val="tx1"/>
                </a:solidFill>
                <a:latin typeface="+mn-ea"/>
                <a:ea typeface="+mn-ea"/>
              </a:rPr>
              <a:t>45</a:t>
            </a:r>
            <a:r>
              <a:rPr kumimoji="1" lang="ja-JP" altLang="en-US" sz="1200" dirty="0">
                <a:solidFill>
                  <a:schemeClr val="tx1"/>
                </a:solidFill>
                <a:latin typeface="+mn-ea"/>
                <a:ea typeface="+mn-ea"/>
              </a:rPr>
              <a:t>件　臨時報：１件</a:t>
            </a:r>
            <a:r>
              <a:rPr kumimoji="1" lang="en-US" altLang="ja-JP" sz="1200" dirty="0">
                <a:solidFill>
                  <a:schemeClr val="tx1"/>
                </a:solidFill>
                <a:latin typeface="+mn-ea"/>
                <a:ea typeface="+mn-ea"/>
              </a:rPr>
              <a:t>※</a:t>
            </a:r>
            <a:r>
              <a:rPr kumimoji="1" lang="ja-JP" altLang="en-US" sz="1200" dirty="0">
                <a:solidFill>
                  <a:schemeClr val="tx1"/>
                </a:solidFill>
                <a:latin typeface="+mn-ea"/>
                <a:ea typeface="+mn-ea"/>
              </a:rPr>
              <a:t>）</a:t>
            </a:r>
            <a:endParaRPr kumimoji="1" lang="en-US" altLang="ja-JP" sz="1400" dirty="0">
              <a:solidFill>
                <a:schemeClr val="tx1"/>
              </a:solidFill>
              <a:latin typeface="+mn-ea"/>
              <a:ea typeface="+mn-ea"/>
            </a:endParaRPr>
          </a:p>
        </p:txBody>
      </p:sp>
      <p:pic>
        <p:nvPicPr>
          <p:cNvPr id="49" name="図 48">
            <a:extLst>
              <a:ext uri="{FF2B5EF4-FFF2-40B4-BE49-F238E27FC236}">
                <a16:creationId xmlns:a16="http://schemas.microsoft.com/office/drawing/2014/main" id="{E0D35EEE-1E6C-4565-9E4B-62F5C3D2CC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49657" y="5395914"/>
            <a:ext cx="1970240" cy="1116813"/>
          </a:xfrm>
          <a:prstGeom prst="rect">
            <a:avLst/>
          </a:prstGeom>
        </p:spPr>
      </p:pic>
      <p:sp>
        <p:nvSpPr>
          <p:cNvPr id="51" name="テキスト ボックス 50">
            <a:extLst>
              <a:ext uri="{FF2B5EF4-FFF2-40B4-BE49-F238E27FC236}">
                <a16:creationId xmlns:a16="http://schemas.microsoft.com/office/drawing/2014/main" id="{38638E9F-E94E-49A7-B6A9-80A8116014A1}"/>
              </a:ext>
            </a:extLst>
          </p:cNvPr>
          <p:cNvSpPr txBox="1"/>
          <p:nvPr/>
        </p:nvSpPr>
        <p:spPr>
          <a:xfrm>
            <a:off x="279335" y="1607516"/>
            <a:ext cx="3378266" cy="954107"/>
          </a:xfrm>
          <a:prstGeom prst="rect">
            <a:avLst/>
          </a:prstGeom>
          <a:noFill/>
        </p:spPr>
        <p:txBody>
          <a:bodyPr wrap="square">
            <a:spAutoFit/>
          </a:bodyPr>
          <a:lstStyle/>
          <a:p>
            <a:r>
              <a:rPr kumimoji="1" lang="ja-JP" altLang="en-US" sz="1400" dirty="0">
                <a:solidFill>
                  <a:schemeClr val="tx1"/>
                </a:solidFill>
                <a:latin typeface="+mn-ea"/>
                <a:ea typeface="+mn-ea"/>
              </a:rPr>
              <a:t>・府、市、大阪健康安全基盤研究所、</a:t>
            </a:r>
            <a:endParaRPr kumimoji="1" lang="en-US" altLang="ja-JP" sz="1400" dirty="0">
              <a:solidFill>
                <a:schemeClr val="tx1"/>
              </a:solidFill>
              <a:latin typeface="+mn-ea"/>
              <a:ea typeface="+mn-ea"/>
            </a:endParaRPr>
          </a:p>
          <a:p>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国立感染症研究所の職員で構成する</a:t>
            </a:r>
            <a:endParaRPr kumimoji="1" lang="en-US" altLang="ja-JP" sz="1400" spc="-150" dirty="0">
              <a:solidFill>
                <a:schemeClr val="tx1"/>
              </a:solidFill>
              <a:latin typeface="+mn-ea"/>
              <a:ea typeface="+mn-ea"/>
            </a:endParaRPr>
          </a:p>
          <a:p>
            <a:r>
              <a:rPr kumimoji="1" lang="ja-JP" altLang="en-US" sz="1400" spc="-150" dirty="0">
                <a:solidFill>
                  <a:schemeClr val="tx1"/>
                </a:solidFill>
                <a:latin typeface="+mn-ea"/>
                <a:ea typeface="+mn-ea"/>
              </a:rPr>
              <a:t> 「大阪・関西万博感染症情報解析センター」</a:t>
            </a:r>
            <a:endParaRPr kumimoji="1" lang="en-US" altLang="ja-JP" sz="1400" spc="-150" dirty="0">
              <a:solidFill>
                <a:schemeClr val="tx1"/>
              </a:solidFill>
              <a:latin typeface="+mn-ea"/>
              <a:ea typeface="+mn-ea"/>
            </a:endParaRPr>
          </a:p>
          <a:p>
            <a:r>
              <a:rPr kumimoji="1" lang="ja-JP" altLang="en-US" sz="1400" dirty="0">
                <a:solidFill>
                  <a:schemeClr val="tx1"/>
                </a:solidFill>
                <a:latin typeface="+mn-ea"/>
                <a:ea typeface="+mn-ea"/>
              </a:rPr>
              <a:t> を</a:t>
            </a:r>
            <a:r>
              <a:rPr kumimoji="1" lang="en-US" altLang="ja-JP" sz="1400" dirty="0">
                <a:solidFill>
                  <a:schemeClr val="tx1"/>
                </a:solidFill>
                <a:latin typeface="+mn-ea"/>
                <a:ea typeface="+mn-ea"/>
              </a:rPr>
              <a:t>2025</a:t>
            </a:r>
            <a:r>
              <a:rPr kumimoji="1" lang="ja-JP" altLang="en-US" sz="1400" dirty="0">
                <a:solidFill>
                  <a:schemeClr val="tx1"/>
                </a:solidFill>
                <a:latin typeface="+mn-ea"/>
                <a:ea typeface="+mn-ea"/>
              </a:rPr>
              <a:t>年１月</a:t>
            </a:r>
            <a:r>
              <a:rPr kumimoji="1" lang="en-US" altLang="ja-JP" sz="1400" dirty="0">
                <a:solidFill>
                  <a:schemeClr val="tx1"/>
                </a:solidFill>
                <a:latin typeface="+mn-ea"/>
                <a:ea typeface="+mn-ea"/>
              </a:rPr>
              <a:t>14</a:t>
            </a:r>
            <a:r>
              <a:rPr kumimoji="1" lang="ja-JP" altLang="en-US" sz="1400" dirty="0">
                <a:solidFill>
                  <a:schemeClr val="tx1"/>
                </a:solidFill>
                <a:latin typeface="+mn-ea"/>
                <a:ea typeface="+mn-ea"/>
              </a:rPr>
              <a:t>日から運営開始</a:t>
            </a:r>
            <a:endParaRPr kumimoji="1" lang="en-US" altLang="ja-JP" sz="1400" dirty="0">
              <a:solidFill>
                <a:schemeClr val="tx1"/>
              </a:solidFill>
              <a:latin typeface="+mn-ea"/>
              <a:ea typeface="+mn-ea"/>
            </a:endParaRPr>
          </a:p>
        </p:txBody>
      </p:sp>
      <p:sp>
        <p:nvSpPr>
          <p:cNvPr id="5" name="テキスト ボックス 4">
            <a:extLst>
              <a:ext uri="{FF2B5EF4-FFF2-40B4-BE49-F238E27FC236}">
                <a16:creationId xmlns:a16="http://schemas.microsoft.com/office/drawing/2014/main" id="{A645E2F9-C4E5-18F2-C9BB-430A42381B47}"/>
              </a:ext>
            </a:extLst>
          </p:cNvPr>
          <p:cNvSpPr txBox="1"/>
          <p:nvPr/>
        </p:nvSpPr>
        <p:spPr>
          <a:xfrm>
            <a:off x="11855002" y="6477782"/>
            <a:ext cx="24782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lang="en-US" altLang="ja-JP" b="1" dirty="0">
                <a:latin typeface="+mn-ea"/>
                <a:ea typeface="+mn-ea"/>
              </a:rPr>
              <a:t>4</a:t>
            </a:r>
            <a:endParaRPr kumimoji="0" lang="ja-JP" altLang="en-US" sz="18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113666923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34D551F-83B0-291D-9AD7-7A165068934C}"/>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4F89B251-E3ED-A734-5659-DD2F421A22B5}"/>
              </a:ext>
            </a:extLst>
          </p:cNvPr>
          <p:cNvSpPr/>
          <p:nvPr/>
        </p:nvSpPr>
        <p:spPr>
          <a:xfrm>
            <a:off x="10801353" y="127856"/>
            <a:ext cx="1427912"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9" name="テキスト ボックス 196">
            <a:extLst>
              <a:ext uri="{FF2B5EF4-FFF2-40B4-BE49-F238E27FC236}">
                <a16:creationId xmlns:a16="http://schemas.microsoft.com/office/drawing/2014/main" id="{5DCACEE8-62BD-3F6C-EDF6-A5382628F16E}"/>
              </a:ext>
            </a:extLst>
          </p:cNvPr>
          <p:cNvSpPr txBox="1"/>
          <p:nvPr/>
        </p:nvSpPr>
        <p:spPr>
          <a:xfrm>
            <a:off x="586382" y="5678053"/>
            <a:ext cx="10671231" cy="468000"/>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66675" algn="just">
              <a:lnSpc>
                <a:spcPts val="1300"/>
              </a:lnSpc>
              <a:spcBef>
                <a:spcPts val="600"/>
              </a:spcBef>
            </a:pPr>
            <a:r>
              <a:rPr lang="ja-JP" altLang="en-US" sz="1400" kern="100" dirty="0">
                <a:latin typeface="+mn-ea"/>
                <a:ea typeface="+mn-ea"/>
                <a:cs typeface="Times New Roman" panose="02020603050405020304" pitchFamily="18" charset="0"/>
              </a:rPr>
              <a:t>・毒劇物の保管管理の適正化を図るため、毒劇物の関連業者向けの講習会や監視指導を</a:t>
            </a:r>
            <a:r>
              <a:rPr lang="ja-JP" altLang="en-US" sz="1400" kern="100" dirty="0">
                <a:solidFill>
                  <a:schemeClr val="tx1"/>
                </a:solidFill>
                <a:latin typeface="+mn-ea"/>
                <a:ea typeface="+mn-ea"/>
                <a:cs typeface="Times New Roman" panose="02020603050405020304" pitchFamily="18" charset="0"/>
              </a:rPr>
              <a:t>強化して実施</a:t>
            </a:r>
            <a:endParaRPr lang="en-US" altLang="ja-JP" sz="1400" kern="100" dirty="0">
              <a:solidFill>
                <a:schemeClr val="tx1"/>
              </a:solidFill>
              <a:latin typeface="+mn-ea"/>
              <a:ea typeface="+mn-ea"/>
              <a:cs typeface="Times New Roman" panose="02020603050405020304" pitchFamily="18" charset="0"/>
            </a:endParaRPr>
          </a:p>
          <a:p>
            <a:pPr marL="66675" algn="just">
              <a:lnSpc>
                <a:spcPts val="1300"/>
              </a:lnSpc>
              <a:spcBef>
                <a:spcPts val="600"/>
              </a:spcBef>
            </a:pPr>
            <a:r>
              <a:rPr lang="ja-JP" altLang="en-US" sz="1400" kern="100" dirty="0">
                <a:effectLst/>
                <a:latin typeface="+mn-ea"/>
                <a:ea typeface="+mn-ea"/>
                <a:cs typeface="Times New Roman" panose="02020603050405020304" pitchFamily="18" charset="0"/>
              </a:rPr>
              <a:t>・テロ発生時に必要な解毒剤のうち不足が見込まれるものを確保、医療機関等への迅速な供給体制を整備</a:t>
            </a:r>
          </a:p>
          <a:p>
            <a:pPr marL="200025" indent="-133350" algn="just">
              <a:lnSpc>
                <a:spcPts val="1300"/>
              </a:lnSpc>
              <a:spcBef>
                <a:spcPts val="600"/>
              </a:spcBef>
            </a:pPr>
            <a:endParaRPr lang="ja-JP" sz="1400" kern="100" dirty="0">
              <a:effectLst/>
              <a:latin typeface="+mn-ea"/>
              <a:ea typeface="+mn-ea"/>
              <a:cs typeface="Times New Roman" panose="02020603050405020304" pitchFamily="18" charset="0"/>
            </a:endParaRPr>
          </a:p>
        </p:txBody>
      </p:sp>
      <p:sp>
        <p:nvSpPr>
          <p:cNvPr id="103" name="正方形/長方形 102">
            <a:extLst>
              <a:ext uri="{FF2B5EF4-FFF2-40B4-BE49-F238E27FC236}">
                <a16:creationId xmlns:a16="http://schemas.microsoft.com/office/drawing/2014/main" id="{D412DB66-6C8C-554D-FE5A-C0F81925E79D}"/>
              </a:ext>
            </a:extLst>
          </p:cNvPr>
          <p:cNvSpPr/>
          <p:nvPr/>
        </p:nvSpPr>
        <p:spPr>
          <a:xfrm>
            <a:off x="223313" y="5635056"/>
            <a:ext cx="11711940" cy="540000"/>
          </a:xfrm>
          <a:prstGeom prst="rect">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06" name="テキスト ボックス 105">
            <a:extLst>
              <a:ext uri="{FF2B5EF4-FFF2-40B4-BE49-F238E27FC236}">
                <a16:creationId xmlns:a16="http://schemas.microsoft.com/office/drawing/2014/main" id="{0DE9E1DB-01A2-20AC-30E0-5B083AA71D11}"/>
              </a:ext>
            </a:extLst>
          </p:cNvPr>
          <p:cNvSpPr txBox="1"/>
          <p:nvPr/>
        </p:nvSpPr>
        <p:spPr>
          <a:xfrm>
            <a:off x="122106" y="5352220"/>
            <a:ext cx="251300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（５）</a:t>
            </a:r>
            <a:r>
              <a:rPr lang="zh-TW" altLang="en-US" sz="1400" b="1" dirty="0">
                <a:latin typeface="+mn-ea"/>
                <a:ea typeface="+mn-ea"/>
              </a:rPr>
              <a:t>毒劇物適正管理</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sp>
        <p:nvSpPr>
          <p:cNvPr id="35" name="テキスト ボックス 34">
            <a:extLst>
              <a:ext uri="{FF2B5EF4-FFF2-40B4-BE49-F238E27FC236}">
                <a16:creationId xmlns:a16="http://schemas.microsoft.com/office/drawing/2014/main" id="{C40394B1-1DB1-8D98-067C-469909D72A37}"/>
              </a:ext>
            </a:extLst>
          </p:cNvPr>
          <p:cNvSpPr txBox="1"/>
          <p:nvPr/>
        </p:nvSpPr>
        <p:spPr>
          <a:xfrm>
            <a:off x="122106" y="4259578"/>
            <a:ext cx="223234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（４）救急医療体制の整備</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sp>
        <p:nvSpPr>
          <p:cNvPr id="36" name="テキスト ボックス 35">
            <a:extLst>
              <a:ext uri="{FF2B5EF4-FFF2-40B4-BE49-F238E27FC236}">
                <a16:creationId xmlns:a16="http://schemas.microsoft.com/office/drawing/2014/main" id="{2109E4F4-F991-B0DC-AA4A-0374B9C9FA3D}"/>
              </a:ext>
            </a:extLst>
          </p:cNvPr>
          <p:cNvSpPr txBox="1"/>
          <p:nvPr/>
        </p:nvSpPr>
        <p:spPr>
          <a:xfrm>
            <a:off x="586381" y="4591848"/>
            <a:ext cx="11275819" cy="769441"/>
          </a:xfrm>
          <a:prstGeom prst="rect">
            <a:avLst/>
          </a:prstGeom>
          <a:solidFill>
            <a:schemeClr val="bg1"/>
          </a:solidFill>
        </p:spPr>
        <p:txBody>
          <a:bodyPr wrap="square">
            <a:spAutoFit/>
          </a:bodyPr>
          <a:lstStyle/>
          <a:p>
            <a:pPr algn="l">
              <a:lnSpc>
                <a:spcPts val="1200"/>
              </a:lnSpc>
              <a:spcBef>
                <a:spcPts val="600"/>
              </a:spcBef>
            </a:pPr>
            <a:r>
              <a:rPr lang="ja-JP" altLang="en-US" sz="1400" kern="100" dirty="0">
                <a:latin typeface="+mn-ea"/>
                <a:ea typeface="+mn-ea"/>
                <a:cs typeface="Times New Roman" panose="02020603050405020304" pitchFamily="18" charset="0"/>
              </a:rPr>
              <a:t>・大阪市内の二次救急医療機関で、万博会場からの患者の積極的な受入を行う医療機関を「万博協力病院」とし、円滑な転院搬送を行うことで、</a:t>
            </a:r>
            <a:endParaRPr lang="en-US" altLang="ja-JP" sz="1400" kern="100" dirty="0">
              <a:latin typeface="+mn-ea"/>
              <a:ea typeface="+mn-ea"/>
              <a:cs typeface="Times New Roman" panose="02020603050405020304" pitchFamily="18" charset="0"/>
            </a:endParaRPr>
          </a:p>
          <a:p>
            <a:pPr algn="l">
              <a:lnSpc>
                <a:spcPts val="1200"/>
              </a:lnSpc>
              <a:spcBef>
                <a:spcPts val="600"/>
              </a:spcBef>
            </a:pPr>
            <a:r>
              <a:rPr lang="ja-JP" altLang="en-US" sz="1400" kern="100" dirty="0">
                <a:latin typeface="+mn-ea"/>
                <a:ea typeface="+mn-ea"/>
                <a:cs typeface="Times New Roman" panose="02020603050405020304" pitchFamily="18" charset="0"/>
              </a:rPr>
              <a:t>　医療救護活動を迅速かつ適切に実施（</a:t>
            </a:r>
            <a:r>
              <a:rPr lang="en-US" altLang="ja-JP" sz="1400" kern="100" dirty="0">
                <a:latin typeface="+mn-ea"/>
                <a:ea typeface="+mn-ea"/>
                <a:cs typeface="Times New Roman" panose="02020603050405020304" pitchFamily="18" charset="0"/>
              </a:rPr>
              <a:t>66</a:t>
            </a:r>
            <a:r>
              <a:rPr lang="ja-JP" altLang="en-US" sz="1400" kern="100" dirty="0">
                <a:latin typeface="+mn-ea"/>
                <a:ea typeface="+mn-ea"/>
                <a:cs typeface="Times New Roman" panose="02020603050405020304" pitchFamily="18" charset="0"/>
              </a:rPr>
              <a:t>病院と協定締結）</a:t>
            </a:r>
            <a:endParaRPr lang="en-US" altLang="ja-JP" sz="1400" kern="100" dirty="0">
              <a:latin typeface="+mn-ea"/>
              <a:ea typeface="+mn-ea"/>
              <a:cs typeface="Times New Roman" panose="02020603050405020304" pitchFamily="18" charset="0"/>
            </a:endParaRPr>
          </a:p>
          <a:p>
            <a:pPr algn="l">
              <a:spcBef>
                <a:spcPts val="600"/>
              </a:spcBef>
            </a:pPr>
            <a:r>
              <a:rPr lang="ja-JP" altLang="en-US" sz="1400" kern="100" dirty="0">
                <a:solidFill>
                  <a:schemeClr val="tx1"/>
                </a:solidFill>
                <a:latin typeface="+mn-ea"/>
                <a:ea typeface="+mn-ea"/>
                <a:cs typeface="Times New Roman" panose="02020603050405020304" pitchFamily="18" charset="0"/>
              </a:rPr>
              <a:t>・大阪市消防局が会場内に最大４隊の救急隊を配備し、会場内診療所等から万博協力病院等の会場外医療機関へ搬送（実績</a:t>
            </a:r>
            <a:r>
              <a:rPr lang="en-US" altLang="ja-JP" sz="1400" kern="100" dirty="0">
                <a:solidFill>
                  <a:schemeClr val="tx1"/>
                </a:solidFill>
                <a:latin typeface="+mn-ea"/>
                <a:ea typeface="+mn-ea"/>
                <a:cs typeface="Times New Roman" panose="02020603050405020304" pitchFamily="18" charset="0"/>
              </a:rPr>
              <a:t>972</a:t>
            </a:r>
            <a:r>
              <a:rPr lang="ja-JP" altLang="en-US" sz="1400" kern="100" dirty="0">
                <a:solidFill>
                  <a:schemeClr val="tx1"/>
                </a:solidFill>
                <a:latin typeface="+mn-ea"/>
                <a:ea typeface="+mn-ea"/>
                <a:cs typeface="Times New Roman" panose="02020603050405020304" pitchFamily="18" charset="0"/>
              </a:rPr>
              <a:t>件）</a:t>
            </a:r>
          </a:p>
        </p:txBody>
      </p:sp>
      <p:sp>
        <p:nvSpPr>
          <p:cNvPr id="54" name="正方形/長方形 53">
            <a:extLst>
              <a:ext uri="{FF2B5EF4-FFF2-40B4-BE49-F238E27FC236}">
                <a16:creationId xmlns:a16="http://schemas.microsoft.com/office/drawing/2014/main" id="{D044924C-1684-E5AC-CBED-BBDD115A7EB0}"/>
              </a:ext>
            </a:extLst>
          </p:cNvPr>
          <p:cNvSpPr/>
          <p:nvPr/>
        </p:nvSpPr>
        <p:spPr>
          <a:xfrm>
            <a:off x="223314" y="4560718"/>
            <a:ext cx="11711940" cy="792000"/>
          </a:xfrm>
          <a:prstGeom prst="rect">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5" name="矢印: 五方向 54">
            <a:extLst>
              <a:ext uri="{FF2B5EF4-FFF2-40B4-BE49-F238E27FC236}">
                <a16:creationId xmlns:a16="http://schemas.microsoft.com/office/drawing/2014/main" id="{88E5686B-5662-02D5-6270-0C92E9C2D7D6}"/>
              </a:ext>
            </a:extLst>
          </p:cNvPr>
          <p:cNvSpPr/>
          <p:nvPr/>
        </p:nvSpPr>
        <p:spPr>
          <a:xfrm>
            <a:off x="122106" y="108354"/>
            <a:ext cx="11846581"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56" name="矢印: 五方向 55">
            <a:extLst>
              <a:ext uri="{FF2B5EF4-FFF2-40B4-BE49-F238E27FC236}">
                <a16:creationId xmlns:a16="http://schemas.microsoft.com/office/drawing/2014/main" id="{746CE871-7361-CF4D-0BE7-F8DC8BD32DB9}"/>
              </a:ext>
            </a:extLst>
          </p:cNvPr>
          <p:cNvSpPr/>
          <p:nvPr/>
        </p:nvSpPr>
        <p:spPr>
          <a:xfrm>
            <a:off x="174758" y="6372644"/>
            <a:ext cx="3329868" cy="338552"/>
          </a:xfrm>
          <a:prstGeom prst="homePlate">
            <a:avLst>
              <a:gd name="adj" fmla="val 45059"/>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chemeClr val="bg1"/>
                </a:solidFill>
                <a:effectLst/>
                <a:uFillTx/>
                <a:latin typeface="+mj-ea"/>
                <a:ea typeface="+mj-ea"/>
                <a:cs typeface="Calibri"/>
                <a:sym typeface="Calibri"/>
              </a:rPr>
              <a:t>今後の</a:t>
            </a:r>
            <a:r>
              <a:rPr lang="ja-JP" altLang="en-US" sz="1600" b="1" dirty="0">
                <a:solidFill>
                  <a:schemeClr val="bg1"/>
                </a:solidFill>
                <a:latin typeface="+mj-ea"/>
                <a:ea typeface="+mj-ea"/>
              </a:rPr>
              <a:t>予定（検討中のものも含む）</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37" name="正方形/長方形 36">
            <a:extLst>
              <a:ext uri="{FF2B5EF4-FFF2-40B4-BE49-F238E27FC236}">
                <a16:creationId xmlns:a16="http://schemas.microsoft.com/office/drawing/2014/main" id="{DCCE3774-3C82-144D-82C0-4D3954A9D515}"/>
              </a:ext>
            </a:extLst>
          </p:cNvPr>
          <p:cNvSpPr/>
          <p:nvPr/>
        </p:nvSpPr>
        <p:spPr>
          <a:xfrm>
            <a:off x="10515548" y="1149009"/>
            <a:ext cx="1453139"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39" name="テキスト ボックス 38">
            <a:extLst>
              <a:ext uri="{FF2B5EF4-FFF2-40B4-BE49-F238E27FC236}">
                <a16:creationId xmlns:a16="http://schemas.microsoft.com/office/drawing/2014/main" id="{61FD0881-5CB1-AF9F-3885-971C0A741848}"/>
              </a:ext>
            </a:extLst>
          </p:cNvPr>
          <p:cNvSpPr txBox="1"/>
          <p:nvPr/>
        </p:nvSpPr>
        <p:spPr>
          <a:xfrm>
            <a:off x="122106" y="426829"/>
            <a:ext cx="187326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（３）衛生対策の実施</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40" name="テキスト ボックス 39">
            <a:extLst>
              <a:ext uri="{FF2B5EF4-FFF2-40B4-BE49-F238E27FC236}">
                <a16:creationId xmlns:a16="http://schemas.microsoft.com/office/drawing/2014/main" id="{93027967-CF75-E5E7-CBFF-E771F7CE44A5}"/>
              </a:ext>
            </a:extLst>
          </p:cNvPr>
          <p:cNvSpPr txBox="1"/>
          <p:nvPr/>
        </p:nvSpPr>
        <p:spPr>
          <a:xfrm>
            <a:off x="397869" y="790444"/>
            <a:ext cx="6861851" cy="1945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mn-ea"/>
                <a:ea typeface="+mn-ea"/>
                <a:cs typeface="Times New Roman" panose="02020603050405020304" pitchFamily="18" charset="0"/>
              </a:rPr>
              <a:t>・府市職員で構成する「会場衛生監視センター」を</a:t>
            </a:r>
            <a:r>
              <a:rPr lang="en-US" altLang="ja-JP" sz="1400" kern="100" dirty="0">
                <a:latin typeface="+mn-ea"/>
                <a:ea typeface="+mn-ea"/>
                <a:cs typeface="Times New Roman" panose="02020603050405020304" pitchFamily="18" charset="0"/>
              </a:rPr>
              <a:t>2025</a:t>
            </a:r>
            <a:r>
              <a:rPr lang="ja-JP" altLang="en-US" sz="1400" kern="100" dirty="0">
                <a:latin typeface="+mn-ea"/>
                <a:ea typeface="+mn-ea"/>
                <a:cs typeface="Times New Roman" panose="02020603050405020304" pitchFamily="18" charset="0"/>
              </a:rPr>
              <a:t>年２月３日から運営開始</a:t>
            </a:r>
            <a:endParaRPr lang="en-US" altLang="ja-JP" sz="1400" kern="100" dirty="0">
              <a:effectLst/>
              <a:latin typeface="+mn-ea"/>
              <a:ea typeface="+mn-ea"/>
              <a:cs typeface="Times New Roman" panose="02020603050405020304" pitchFamily="18" charset="0"/>
            </a:endParaRPr>
          </a:p>
          <a:p>
            <a:pPr algn="just">
              <a:lnSpc>
                <a:spcPts val="560"/>
              </a:lnSpc>
              <a:spcBef>
                <a:spcPts val="600"/>
              </a:spcBef>
            </a:pPr>
            <a:endParaRPr lang="en-US" altLang="ja-JP" sz="1400" b="1" u="sng"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lgn="just">
              <a:spcBef>
                <a:spcPts val="600"/>
              </a:spcBef>
              <a:buFont typeface="Arial" panose="020B0604020202020204" pitchFamily="34" charset="0"/>
              <a:buChar char="•"/>
            </a:pPr>
            <a:endParaRPr lang="en-US" altLang="ja-JP" sz="1400" b="1" u="sng"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lgn="just">
              <a:spcBef>
                <a:spcPts val="600"/>
              </a:spcBef>
              <a:buFont typeface="Arial" panose="020B0604020202020204" pitchFamily="34" charset="0"/>
              <a:buChar char="•"/>
            </a:pPr>
            <a:endParaRPr lang="en-US" altLang="ja-JP" sz="1400" b="1" u="sng"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lgn="just">
              <a:spcBef>
                <a:spcPts val="600"/>
              </a:spcBef>
              <a:buFont typeface="Arial" panose="020B0604020202020204" pitchFamily="34" charset="0"/>
              <a:buChar char="•"/>
            </a:pPr>
            <a:endParaRPr lang="en-US" altLang="ja-JP" sz="1400" b="1" u="sng"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85750" indent="-285750" algn="just">
              <a:spcBef>
                <a:spcPts val="600"/>
              </a:spcBef>
              <a:buFont typeface="Arial" panose="020B0604020202020204" pitchFamily="34" charset="0"/>
              <a:buChar char="•"/>
            </a:pPr>
            <a:endParaRPr lang="en-US" altLang="ja-JP" sz="1400" b="1" u="sng"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ts val="560"/>
              </a:lnSpc>
              <a:spcBef>
                <a:spcPts val="600"/>
              </a:spcBef>
            </a:pPr>
            <a:endParaRPr lang="en-US" altLang="ja-JP" sz="1400" b="1" u="sng"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algn="just">
              <a:lnSpc>
                <a:spcPts val="560"/>
              </a:lnSpc>
              <a:spcBef>
                <a:spcPts val="600"/>
              </a:spcBef>
            </a:pPr>
            <a:endParaRPr lang="en-US" altLang="ja-JP" sz="1400" b="1" u="sng"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1" name="四角形: 角を丸くする 40">
            <a:extLst>
              <a:ext uri="{FF2B5EF4-FFF2-40B4-BE49-F238E27FC236}">
                <a16:creationId xmlns:a16="http://schemas.microsoft.com/office/drawing/2014/main" id="{8904B319-0C0C-6088-A601-BD74F31D9DBF}"/>
              </a:ext>
            </a:extLst>
          </p:cNvPr>
          <p:cNvSpPr/>
          <p:nvPr/>
        </p:nvSpPr>
        <p:spPr>
          <a:xfrm>
            <a:off x="515960" y="1232830"/>
            <a:ext cx="3371803" cy="1503801"/>
          </a:xfrm>
          <a:prstGeom prst="roundRect">
            <a:avLst/>
          </a:prstGeom>
          <a:solidFill>
            <a:schemeClr val="accent1">
              <a:lumMod val="20000"/>
              <a:lumOff val="80000"/>
            </a:schemeClr>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42" name="テキスト ボックス 41">
            <a:extLst>
              <a:ext uri="{FF2B5EF4-FFF2-40B4-BE49-F238E27FC236}">
                <a16:creationId xmlns:a16="http://schemas.microsoft.com/office/drawing/2014/main" id="{5E88F25A-8B30-143B-C83B-B75D43F9A1D5}"/>
              </a:ext>
            </a:extLst>
          </p:cNvPr>
          <p:cNvSpPr txBox="1"/>
          <p:nvPr/>
        </p:nvSpPr>
        <p:spPr>
          <a:xfrm>
            <a:off x="389657" y="1226374"/>
            <a:ext cx="3575352" cy="1508105"/>
          </a:xfrm>
          <a:prstGeom prst="rect">
            <a:avLst/>
          </a:prstGeom>
          <a:noFill/>
          <a:ln cmpd="dbl">
            <a:noFill/>
          </a:ln>
        </p:spPr>
        <p:txBody>
          <a:bodyPr wrap="square" rtlCol="0">
            <a:spAutoFit/>
          </a:bodyPr>
          <a:lstStyle/>
          <a:p>
            <a:pPr marL="252000">
              <a:spcBef>
                <a:spcPts val="300"/>
              </a:spcBef>
            </a:pPr>
            <a:r>
              <a:rPr lang="ja-JP" altLang="en-US" sz="1100" b="1" u="sng" dirty="0">
                <a:solidFill>
                  <a:schemeClr val="tx1"/>
                </a:solidFill>
                <a:latin typeface="BIZ UDPゴシック" panose="020B0400000000000000" pitchFamily="50" charset="-128"/>
                <a:ea typeface="BIZ UDPゴシック" panose="020B0400000000000000" pitchFamily="50" charset="-128"/>
              </a:rPr>
              <a:t>主な業務</a:t>
            </a:r>
            <a:r>
              <a:rPr lang="ja-JP" altLang="en-US" sz="1100" b="1" dirty="0">
                <a:solidFill>
                  <a:schemeClr val="tx1"/>
                </a:solidFill>
                <a:latin typeface="BIZ UDPゴシック" panose="020B0400000000000000" pitchFamily="50" charset="-128"/>
                <a:ea typeface="BIZ UDPゴシック" panose="020B0400000000000000" pitchFamily="50" charset="-128"/>
              </a:rPr>
              <a:t>　　　　　　　　　</a:t>
            </a:r>
            <a:endParaRPr lang="en-US" altLang="ja-JP" sz="1100" b="1" strike="sngStrike" dirty="0">
              <a:solidFill>
                <a:schemeClr val="tx1"/>
              </a:solidFill>
              <a:latin typeface="BIZ UDPゴシック" panose="020B0400000000000000" pitchFamily="50" charset="-128"/>
              <a:ea typeface="BIZ UDPゴシック" panose="020B0400000000000000" pitchFamily="50" charset="-128"/>
            </a:endParaRPr>
          </a:p>
          <a:p>
            <a:pPr marL="252000">
              <a:spcBef>
                <a:spcPts val="300"/>
              </a:spcBef>
            </a:pPr>
            <a:r>
              <a:rPr lang="ja-JP" altLang="en-US" sz="1100" dirty="0">
                <a:solidFill>
                  <a:schemeClr val="tx1"/>
                </a:solidFill>
                <a:latin typeface="BIZ UDPゴシック" panose="020B0400000000000000" pitchFamily="50" charset="-128"/>
                <a:ea typeface="BIZ UDPゴシック" panose="020B0400000000000000" pitchFamily="50" charset="-128"/>
              </a:rPr>
              <a:t>　・　食品衛生関係施設の監視指導 </a:t>
            </a:r>
            <a:r>
              <a:rPr lang="en-US" altLang="ja-JP" sz="11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１</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252000">
              <a:spcBef>
                <a:spcPts val="300"/>
              </a:spcBef>
            </a:pPr>
            <a:r>
              <a:rPr lang="ja-JP" altLang="en-US" sz="1100" dirty="0">
                <a:solidFill>
                  <a:schemeClr val="tx1"/>
                </a:solidFill>
                <a:latin typeface="BIZ UDPゴシック" panose="020B0400000000000000" pitchFamily="50" charset="-128"/>
                <a:ea typeface="BIZ UDPゴシック" panose="020B0400000000000000" pitchFamily="50" charset="-128"/>
              </a:rPr>
              <a:t>　・　食品営業施設等の許可・届出受付</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252000">
              <a:spcBef>
                <a:spcPts val="300"/>
              </a:spcBef>
            </a:pPr>
            <a:r>
              <a:rPr lang="ja-JP" altLang="en-US" sz="1100" dirty="0">
                <a:solidFill>
                  <a:schemeClr val="tx1"/>
                </a:solidFill>
                <a:latin typeface="BIZ UDPゴシック" panose="020B0400000000000000" pitchFamily="50" charset="-128"/>
                <a:ea typeface="BIZ UDPゴシック" panose="020B0400000000000000" pitchFamily="50" charset="-128"/>
              </a:rPr>
              <a:t>　・　販売食品の収去検査、食中毒発生時の対応　</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252000">
              <a:spcBef>
                <a:spcPts val="300"/>
              </a:spcBef>
            </a:pPr>
            <a:r>
              <a:rPr lang="ja-JP" altLang="en-US" sz="1100" dirty="0">
                <a:solidFill>
                  <a:schemeClr val="tx1"/>
                </a:solidFill>
                <a:latin typeface="BIZ UDPゴシック" panose="020B0400000000000000" pitchFamily="50" charset="-128"/>
                <a:ea typeface="BIZ UDPゴシック" panose="020B0400000000000000" pitchFamily="50" charset="-128"/>
              </a:rPr>
              <a:t>　・　来場者に対する食中毒予防の普及啓発</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252000">
              <a:spcBef>
                <a:spcPts val="300"/>
              </a:spcBef>
            </a:pPr>
            <a:r>
              <a:rPr lang="ja-JP" altLang="en-US" sz="1100" dirty="0">
                <a:solidFill>
                  <a:schemeClr val="tx1"/>
                </a:solidFill>
                <a:latin typeface="BIZ UDPゴシック" panose="020B0400000000000000" pitchFamily="50" charset="-128"/>
                <a:ea typeface="BIZ UDPゴシック" panose="020B0400000000000000" pitchFamily="50" charset="-128"/>
              </a:rPr>
              <a:t>　・　環境衛生関係施設の監視指導　</a:t>
            </a:r>
            <a:r>
              <a:rPr lang="en-US" altLang="ja-JP" sz="110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２</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252000">
              <a:spcBef>
                <a:spcPts val="300"/>
              </a:spcBef>
            </a:pPr>
            <a:r>
              <a:rPr lang="ja-JP" altLang="en-US" sz="1100" dirty="0">
                <a:solidFill>
                  <a:schemeClr val="tx1"/>
                </a:solidFill>
                <a:latin typeface="BIZ UDPゴシック" panose="020B0400000000000000" pitchFamily="50" charset="-128"/>
                <a:ea typeface="BIZ UDPゴシック" panose="020B0400000000000000" pitchFamily="50" charset="-128"/>
              </a:rPr>
              <a:t>　・　建築物等の空気環境測定や水質検査等</a:t>
            </a:r>
            <a:endParaRPr lang="en-US" altLang="ja-JP" sz="1100" dirty="0">
              <a:solidFill>
                <a:schemeClr val="tx1"/>
              </a:solidFill>
              <a:latin typeface="BIZ UDPゴシック" panose="020B0400000000000000" pitchFamily="50" charset="-128"/>
              <a:ea typeface="BIZ UDPゴシック" panose="020B0400000000000000" pitchFamily="50" charset="-128"/>
            </a:endParaRPr>
          </a:p>
        </p:txBody>
      </p:sp>
      <p:sp>
        <p:nvSpPr>
          <p:cNvPr id="43" name="正方形/長方形 42">
            <a:extLst>
              <a:ext uri="{FF2B5EF4-FFF2-40B4-BE49-F238E27FC236}">
                <a16:creationId xmlns:a16="http://schemas.microsoft.com/office/drawing/2014/main" id="{409F82EB-6FF1-CEE3-5BB9-232B8EE79ED3}"/>
              </a:ext>
            </a:extLst>
          </p:cNvPr>
          <p:cNvSpPr/>
          <p:nvPr/>
        </p:nvSpPr>
        <p:spPr>
          <a:xfrm>
            <a:off x="223313" y="706456"/>
            <a:ext cx="11754338" cy="3564000"/>
          </a:xfrm>
          <a:prstGeom prst="rect">
            <a:avLst/>
          </a:prstGeom>
          <a:noFill/>
          <a:ln w="381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pic>
        <p:nvPicPr>
          <p:cNvPr id="44" name="図 43">
            <a:extLst>
              <a:ext uri="{FF2B5EF4-FFF2-40B4-BE49-F238E27FC236}">
                <a16:creationId xmlns:a16="http://schemas.microsoft.com/office/drawing/2014/main" id="{A7F507EE-38E9-0C5C-DB8B-E808493120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3201" y="2407409"/>
            <a:ext cx="2899142" cy="1742243"/>
          </a:xfrm>
          <a:prstGeom prst="rect">
            <a:avLst/>
          </a:prstGeom>
        </p:spPr>
      </p:pic>
      <p:sp>
        <p:nvSpPr>
          <p:cNvPr id="45" name="テキスト ボックス 44">
            <a:extLst>
              <a:ext uri="{FF2B5EF4-FFF2-40B4-BE49-F238E27FC236}">
                <a16:creationId xmlns:a16="http://schemas.microsoft.com/office/drawing/2014/main" id="{C2788733-7DFD-D9AF-E2E9-C2410A42C342}"/>
              </a:ext>
            </a:extLst>
          </p:cNvPr>
          <p:cNvSpPr txBox="1"/>
          <p:nvPr/>
        </p:nvSpPr>
        <p:spPr>
          <a:xfrm>
            <a:off x="10172628" y="4087735"/>
            <a:ext cx="1864027" cy="200055"/>
          </a:xfrm>
          <a:prstGeom prst="rect">
            <a:avLst/>
          </a:prstGeom>
          <a:noFill/>
        </p:spPr>
        <p:txBody>
          <a:bodyPr wrap="square" rtlCol="0">
            <a:spAutoFit/>
          </a:bodyPr>
          <a:lstStyle/>
          <a:p>
            <a:r>
              <a:rPr kumimoji="1" lang="ja-JP" altLang="en-US" sz="700" dirty="0">
                <a:latin typeface="BIZ UDPゴシック" panose="020B0400000000000000" pitchFamily="50" charset="-128"/>
                <a:ea typeface="BIZ UDPゴシック" panose="020B0400000000000000" pitchFamily="50" charset="-128"/>
              </a:rPr>
              <a:t>食物アレルギーコミュニケーションシート</a:t>
            </a:r>
          </a:p>
        </p:txBody>
      </p:sp>
      <p:grpSp>
        <p:nvGrpSpPr>
          <p:cNvPr id="2" name="グループ化 1">
            <a:extLst>
              <a:ext uri="{FF2B5EF4-FFF2-40B4-BE49-F238E27FC236}">
                <a16:creationId xmlns:a16="http://schemas.microsoft.com/office/drawing/2014/main" id="{BE793AD3-D4B6-EC03-49F3-E8CD6EE2A703}"/>
              </a:ext>
            </a:extLst>
          </p:cNvPr>
          <p:cNvGrpSpPr/>
          <p:nvPr/>
        </p:nvGrpSpPr>
        <p:grpSpPr>
          <a:xfrm>
            <a:off x="6110636" y="2839212"/>
            <a:ext cx="2841970" cy="1447322"/>
            <a:chOff x="9140662" y="2925291"/>
            <a:chExt cx="2781565" cy="1461428"/>
          </a:xfrm>
        </p:grpSpPr>
        <p:pic>
          <p:nvPicPr>
            <p:cNvPr id="46" name="図 45">
              <a:extLst>
                <a:ext uri="{FF2B5EF4-FFF2-40B4-BE49-F238E27FC236}">
                  <a16:creationId xmlns:a16="http://schemas.microsoft.com/office/drawing/2014/main" id="{ACC1B777-5D4D-3819-BE63-EEC30D39B5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40662" y="2925291"/>
              <a:ext cx="2667877" cy="1291778"/>
            </a:xfrm>
            <a:prstGeom prst="rect">
              <a:avLst/>
            </a:prstGeom>
          </p:spPr>
        </p:pic>
        <p:sp>
          <p:nvSpPr>
            <p:cNvPr id="47" name="テキスト ボックス 46">
              <a:extLst>
                <a:ext uri="{FF2B5EF4-FFF2-40B4-BE49-F238E27FC236}">
                  <a16:creationId xmlns:a16="http://schemas.microsoft.com/office/drawing/2014/main" id="{6E92145E-FFFD-191A-54B7-D6B3F566D99C}"/>
                </a:ext>
              </a:extLst>
            </p:cNvPr>
            <p:cNvSpPr txBox="1"/>
            <p:nvPr/>
          </p:nvSpPr>
          <p:spPr>
            <a:xfrm>
              <a:off x="10136161" y="4186664"/>
              <a:ext cx="1786066" cy="200055"/>
            </a:xfrm>
            <a:prstGeom prst="rect">
              <a:avLst/>
            </a:prstGeom>
            <a:noFill/>
          </p:spPr>
          <p:txBody>
            <a:bodyPr wrap="none" rtlCol="0">
              <a:spAutoFit/>
            </a:bodyPr>
            <a:lstStyle/>
            <a:p>
              <a:r>
                <a:rPr kumimoji="1" lang="ja-JP" altLang="en-US" sz="700" dirty="0">
                  <a:latin typeface="BIZ UDPゴシック" panose="020B0400000000000000" pitchFamily="50" charset="-128"/>
                  <a:ea typeface="BIZ UDPゴシック" panose="020B0400000000000000" pitchFamily="50" charset="-128"/>
                </a:rPr>
                <a:t>宿泊マナー啓発動画（大阪駅観光案内所）</a:t>
              </a:r>
              <a:endParaRPr kumimoji="1" lang="en-US" altLang="ja-JP" sz="700" dirty="0">
                <a:latin typeface="BIZ UDPゴシック" panose="020B0400000000000000" pitchFamily="50" charset="-128"/>
                <a:ea typeface="BIZ UDPゴシック" panose="020B0400000000000000" pitchFamily="50" charset="-128"/>
              </a:endParaRPr>
            </a:p>
          </p:txBody>
        </p:sp>
      </p:grpSp>
      <p:graphicFrame>
        <p:nvGraphicFramePr>
          <p:cNvPr id="48" name="表 5">
            <a:extLst>
              <a:ext uri="{FF2B5EF4-FFF2-40B4-BE49-F238E27FC236}">
                <a16:creationId xmlns:a16="http://schemas.microsoft.com/office/drawing/2014/main" id="{22157407-5495-DDEC-23AC-6E118BC069F9}"/>
              </a:ext>
            </a:extLst>
          </p:cNvPr>
          <p:cNvGraphicFramePr>
            <a:graphicFrameLocks noGrp="1"/>
          </p:cNvGraphicFramePr>
          <p:nvPr/>
        </p:nvGraphicFramePr>
        <p:xfrm>
          <a:off x="8218083" y="1080226"/>
          <a:ext cx="3576048" cy="1187872"/>
        </p:xfrm>
        <a:graphic>
          <a:graphicData uri="http://schemas.openxmlformats.org/drawingml/2006/table">
            <a:tbl>
              <a:tblPr firstRow="1" bandRow="1">
                <a:tableStyleId>{4C3C2611-4C71-4FC5-86AE-919BDF0F9419}</a:tableStyleId>
              </a:tblPr>
              <a:tblGrid>
                <a:gridCol w="1192016">
                  <a:extLst>
                    <a:ext uri="{9D8B030D-6E8A-4147-A177-3AD203B41FA5}">
                      <a16:colId xmlns:a16="http://schemas.microsoft.com/office/drawing/2014/main" val="1371591374"/>
                    </a:ext>
                  </a:extLst>
                </a:gridCol>
                <a:gridCol w="1192016">
                  <a:extLst>
                    <a:ext uri="{9D8B030D-6E8A-4147-A177-3AD203B41FA5}">
                      <a16:colId xmlns:a16="http://schemas.microsoft.com/office/drawing/2014/main" val="256548894"/>
                    </a:ext>
                  </a:extLst>
                </a:gridCol>
                <a:gridCol w="1192016">
                  <a:extLst>
                    <a:ext uri="{9D8B030D-6E8A-4147-A177-3AD203B41FA5}">
                      <a16:colId xmlns:a16="http://schemas.microsoft.com/office/drawing/2014/main" val="2411360200"/>
                    </a:ext>
                  </a:extLst>
                </a:gridCol>
              </a:tblGrid>
              <a:tr h="296968">
                <a:tc>
                  <a:txBody>
                    <a:bodyPr/>
                    <a:lstStyle/>
                    <a:p>
                      <a:pPr algn="ctr">
                        <a:lnSpc>
                          <a:spcPct val="100000"/>
                        </a:lnSpc>
                      </a:pPr>
                      <a:endParaRPr kumimoji="1" lang="ja-JP" altLang="en-US" sz="1100" dirty="0">
                        <a:latin typeface="BIZ UDPゴシック" panose="020B0400000000000000" pitchFamily="50" charset="-128"/>
                        <a:ea typeface="BIZ UDPゴシック" panose="020B0400000000000000" pitchFamily="50" charset="-128"/>
                      </a:endParaRPr>
                    </a:p>
                  </a:txBody>
                  <a:tcPr/>
                </a:tc>
                <a:tc>
                  <a:txBody>
                    <a:bodyPr/>
                    <a:lstStyle/>
                    <a:p>
                      <a:pPr algn="ctr">
                        <a:lnSpc>
                          <a:spcPct val="100000"/>
                        </a:lnSpc>
                      </a:pPr>
                      <a:r>
                        <a:rPr lang="ja-JP" altLang="en-US" sz="1100" dirty="0">
                          <a:latin typeface="BIZ UDPゴシック" panose="020B0400000000000000" pitchFamily="50" charset="-128"/>
                          <a:ea typeface="BIZ UDPゴシック" panose="020B0400000000000000" pitchFamily="50" charset="-128"/>
                        </a:rPr>
                        <a:t>営業許可</a:t>
                      </a:r>
                      <a:endParaRPr kumimoji="1" lang="ja-JP" altLang="en-US" sz="1100" dirty="0">
                        <a:latin typeface="BIZ UDPゴシック" panose="020B0400000000000000" pitchFamily="50" charset="-128"/>
                        <a:ea typeface="BIZ UDPゴシック" panose="020B0400000000000000" pitchFamily="50" charset="-128"/>
                      </a:endParaRPr>
                    </a:p>
                  </a:txBody>
                  <a:tcPr/>
                </a:tc>
                <a:tc>
                  <a:txBody>
                    <a:bodyPr/>
                    <a:lstStyle/>
                    <a:p>
                      <a:pPr algn="ctr">
                        <a:lnSpc>
                          <a:spcPct val="100000"/>
                        </a:lnSpc>
                      </a:pPr>
                      <a:r>
                        <a:rPr lang="ja-JP" altLang="en-US" sz="1100" dirty="0">
                          <a:latin typeface="BIZ UDPゴシック" panose="020B0400000000000000" pitchFamily="50" charset="-128"/>
                          <a:ea typeface="BIZ UDPゴシック" panose="020B0400000000000000" pitchFamily="50" charset="-128"/>
                        </a:rPr>
                        <a:t>営業届出</a:t>
                      </a:r>
                      <a:endParaRPr kumimoji="1" lang="ja-JP" altLang="en-US" sz="11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27630703"/>
                  </a:ext>
                </a:extLst>
              </a:tr>
              <a:tr h="2969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rPr>
                        <a:t>海外パビリオン</a:t>
                      </a:r>
                    </a:p>
                  </a:txBody>
                  <a:tcPr/>
                </a:tc>
                <a:tc>
                  <a:txBody>
                    <a:bodyPr/>
                    <a:lstStyle/>
                    <a:p>
                      <a:pPr algn="ctr">
                        <a:lnSpc>
                          <a:spcPct val="100000"/>
                        </a:lnSpc>
                      </a:pPr>
                      <a:r>
                        <a:rPr lang="ja-JP" altLang="en-US" sz="1100" dirty="0">
                          <a:latin typeface="BIZ UDPゴシック" panose="020B0400000000000000" pitchFamily="50" charset="-128"/>
                          <a:ea typeface="BIZ UDPゴシック" panose="020B0400000000000000" pitchFamily="50" charset="-128"/>
                        </a:rPr>
                        <a:t>82施設</a:t>
                      </a:r>
                      <a:endParaRPr kumimoji="1" lang="ja-JP" altLang="en-US" sz="1100" dirty="0">
                        <a:latin typeface="BIZ UDPゴシック" panose="020B0400000000000000" pitchFamily="50" charset="-128"/>
                        <a:ea typeface="BIZ UDPゴシック" panose="020B0400000000000000" pitchFamily="50" charset="-128"/>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a:latin typeface="BIZ UDPゴシック" panose="020B0400000000000000" pitchFamily="50" charset="-128"/>
                          <a:ea typeface="BIZ UDPゴシック" panose="020B0400000000000000" pitchFamily="50" charset="-128"/>
                        </a:rPr>
                        <a:t>19施設</a:t>
                      </a:r>
                      <a:endParaRPr kumimoji="1" lang="ja-JP" altLang="en-US" sz="110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616903922"/>
                  </a:ext>
                </a:extLst>
              </a:tr>
              <a:tr h="296968">
                <a:tc>
                  <a:txBody>
                    <a:bodyPr/>
                    <a:lstStyle/>
                    <a:p>
                      <a:pPr algn="ctr">
                        <a:lnSpc>
                          <a:spcPct val="100000"/>
                        </a:lnSpc>
                      </a:pPr>
                      <a:r>
                        <a:rPr kumimoji="1" lang="ja-JP" altLang="en-US" sz="1100">
                          <a:latin typeface="BIZ UDPゴシック" panose="020B0400000000000000" pitchFamily="50" charset="-128"/>
                          <a:ea typeface="BIZ UDPゴシック" panose="020B0400000000000000" pitchFamily="50" charset="-128"/>
                        </a:rPr>
                        <a:t>国内出店者</a:t>
                      </a:r>
                    </a:p>
                  </a:txBody>
                  <a:tcPr/>
                </a:tc>
                <a:tc>
                  <a:txBody>
                    <a:bodyPr/>
                    <a:lstStyle/>
                    <a:p>
                      <a:pPr algn="ctr">
                        <a:lnSpc>
                          <a:spcPct val="100000"/>
                        </a:lnSpc>
                      </a:pPr>
                      <a:r>
                        <a:rPr lang="ja-JP" altLang="en-US" sz="1100" dirty="0">
                          <a:latin typeface="BIZ UDPゴシック" panose="020B0400000000000000" pitchFamily="50" charset="-128"/>
                          <a:ea typeface="BIZ UDPゴシック" panose="020B0400000000000000" pitchFamily="50" charset="-128"/>
                        </a:rPr>
                        <a:t>116施設</a:t>
                      </a:r>
                      <a:endParaRPr kumimoji="1" lang="ja-JP" altLang="en-US" sz="1100" dirty="0">
                        <a:latin typeface="BIZ UDPゴシック" panose="020B0400000000000000" pitchFamily="50" charset="-128"/>
                        <a:ea typeface="BIZ UDPゴシック" panose="020B0400000000000000" pitchFamily="50" charset="-128"/>
                      </a:endParaRPr>
                    </a:p>
                  </a:txBody>
                  <a:tcPr/>
                </a:tc>
                <a:tc>
                  <a:txBody>
                    <a:bodyPr/>
                    <a:lstStyle/>
                    <a:p>
                      <a:pPr algn="ctr">
                        <a:lnSpc>
                          <a:spcPct val="100000"/>
                        </a:lnSpc>
                      </a:pPr>
                      <a:r>
                        <a:rPr lang="ja-JP" altLang="en-US" sz="1100">
                          <a:latin typeface="BIZ UDPゴシック" panose="020B0400000000000000" pitchFamily="50" charset="-128"/>
                          <a:ea typeface="BIZ UDPゴシック" panose="020B0400000000000000" pitchFamily="50" charset="-128"/>
                        </a:rPr>
                        <a:t>40施設</a:t>
                      </a:r>
                      <a:endParaRPr kumimoji="1" lang="ja-JP" altLang="en-US" sz="110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214056588"/>
                  </a:ext>
                </a:extLst>
              </a:tr>
              <a:tr h="296968">
                <a:tc>
                  <a:txBody>
                    <a:bodyPr/>
                    <a:lstStyle/>
                    <a:p>
                      <a:pPr algn="ctr">
                        <a:lnSpc>
                          <a:spcPct val="100000"/>
                        </a:lnSpc>
                      </a:pPr>
                      <a:r>
                        <a:rPr kumimoji="1" lang="ja-JP" altLang="en-US" sz="1100" dirty="0">
                          <a:latin typeface="BIZ UDPゴシック" panose="020B0400000000000000" pitchFamily="50" charset="-128"/>
                          <a:ea typeface="BIZ UDPゴシック" panose="020B0400000000000000" pitchFamily="50" charset="-128"/>
                        </a:rPr>
                        <a:t>催事出展者</a:t>
                      </a:r>
                    </a:p>
                  </a:txBody>
                  <a:tcPr/>
                </a:tc>
                <a:tc>
                  <a:txBody>
                    <a:bodyPr/>
                    <a:lstStyle/>
                    <a:p>
                      <a:pPr algn="ctr">
                        <a:lnSpc>
                          <a:spcPct val="100000"/>
                        </a:lnSpc>
                      </a:pPr>
                      <a:r>
                        <a:rPr kumimoji="1" lang="en-US" altLang="ja-JP" sz="1100">
                          <a:latin typeface="BIZ UDPゴシック" panose="020B0400000000000000" pitchFamily="50" charset="-128"/>
                          <a:ea typeface="BIZ UDPゴシック" panose="020B0400000000000000" pitchFamily="50" charset="-128"/>
                        </a:rPr>
                        <a:t>243</a:t>
                      </a:r>
                      <a:r>
                        <a:rPr kumimoji="1" lang="ja-JP" altLang="en-US" sz="1100">
                          <a:latin typeface="BIZ UDPゴシック" panose="020B0400000000000000" pitchFamily="50" charset="-128"/>
                          <a:ea typeface="BIZ UDPゴシック" panose="020B0400000000000000" pitchFamily="50" charset="-128"/>
                        </a:rPr>
                        <a:t>施設</a:t>
                      </a:r>
                    </a:p>
                  </a:txBody>
                  <a:tcPr/>
                </a:tc>
                <a:tc>
                  <a:txBody>
                    <a:bodyPr/>
                    <a:lstStyle/>
                    <a:p>
                      <a:pPr algn="ctr">
                        <a:lnSpc>
                          <a:spcPct val="100000"/>
                        </a:lnSpc>
                      </a:pPr>
                      <a:r>
                        <a:rPr lang="ja-JP" altLang="en-US" sz="1100" dirty="0">
                          <a:latin typeface="BIZ UDPゴシック" panose="020B0400000000000000" pitchFamily="50" charset="-128"/>
                          <a:ea typeface="BIZ UDPゴシック" panose="020B0400000000000000" pitchFamily="50" charset="-128"/>
                        </a:rPr>
                        <a:t>171施設</a:t>
                      </a:r>
                      <a:endParaRPr kumimoji="1" lang="ja-JP" altLang="en-US" sz="11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2098023610"/>
                  </a:ext>
                </a:extLst>
              </a:tr>
            </a:tbl>
          </a:graphicData>
        </a:graphic>
      </p:graphicFrame>
      <p:sp>
        <p:nvSpPr>
          <p:cNvPr id="49" name="テキスト ボックス 48">
            <a:extLst>
              <a:ext uri="{FF2B5EF4-FFF2-40B4-BE49-F238E27FC236}">
                <a16:creationId xmlns:a16="http://schemas.microsoft.com/office/drawing/2014/main" id="{832FE50B-8435-870B-6140-502305726E96}"/>
              </a:ext>
            </a:extLst>
          </p:cNvPr>
          <p:cNvSpPr txBox="1"/>
          <p:nvPr/>
        </p:nvSpPr>
        <p:spPr>
          <a:xfrm>
            <a:off x="3969391" y="1086072"/>
            <a:ext cx="3608926" cy="307777"/>
          </a:xfrm>
          <a:prstGeom prst="rect">
            <a:avLst/>
          </a:prstGeom>
          <a:noFill/>
        </p:spPr>
        <p:txBody>
          <a:bodyPr wrap="square" rtlCol="0">
            <a:spAutoFit/>
          </a:bodyPr>
          <a:lstStyle/>
          <a:p>
            <a:r>
              <a:rPr kumimoji="1" lang="en-US" altLang="ja-JP" sz="1400" b="1" dirty="0">
                <a:solidFill>
                  <a:schemeClr val="tx1"/>
                </a:solidFill>
                <a:latin typeface="+mn-ea"/>
                <a:ea typeface="+mn-ea"/>
              </a:rPr>
              <a:t>※</a:t>
            </a:r>
            <a:r>
              <a:rPr kumimoji="1" lang="ja-JP" altLang="en-US" sz="1400" b="1" dirty="0">
                <a:solidFill>
                  <a:schemeClr val="tx1"/>
                </a:solidFill>
                <a:latin typeface="+mn-ea"/>
                <a:ea typeface="+mn-ea"/>
              </a:rPr>
              <a:t>１</a:t>
            </a:r>
            <a:r>
              <a:rPr kumimoji="1" lang="en-US" altLang="ja-JP" sz="1400" b="1" dirty="0">
                <a:solidFill>
                  <a:schemeClr val="tx1"/>
                </a:solidFill>
                <a:latin typeface="+mn-ea"/>
                <a:ea typeface="+mn-ea"/>
              </a:rPr>
              <a:t>【</a:t>
            </a:r>
            <a:r>
              <a:rPr kumimoji="1" lang="ja-JP" altLang="en-US" sz="1400" b="1" dirty="0">
                <a:solidFill>
                  <a:schemeClr val="tx1"/>
                </a:solidFill>
                <a:latin typeface="+mn-ea"/>
                <a:ea typeface="+mn-ea"/>
              </a:rPr>
              <a:t>食品衛生関係施設に対する監視指導</a:t>
            </a:r>
            <a:r>
              <a:rPr kumimoji="1" lang="en-US" altLang="ja-JP" sz="1400" b="1" dirty="0">
                <a:solidFill>
                  <a:schemeClr val="tx1"/>
                </a:solidFill>
                <a:latin typeface="+mn-ea"/>
                <a:ea typeface="+mn-ea"/>
              </a:rPr>
              <a:t>】</a:t>
            </a:r>
            <a:endParaRPr kumimoji="1" lang="ja-JP" altLang="en-US" sz="1400" b="1" dirty="0">
              <a:solidFill>
                <a:schemeClr val="tx1"/>
              </a:solidFill>
              <a:latin typeface="+mn-ea"/>
              <a:ea typeface="+mn-ea"/>
            </a:endParaRPr>
          </a:p>
        </p:txBody>
      </p:sp>
      <p:sp>
        <p:nvSpPr>
          <p:cNvPr id="51" name="テキスト ボックス 50">
            <a:extLst>
              <a:ext uri="{FF2B5EF4-FFF2-40B4-BE49-F238E27FC236}">
                <a16:creationId xmlns:a16="http://schemas.microsoft.com/office/drawing/2014/main" id="{699557BE-C5ED-402B-7400-3C522BCA406D}"/>
              </a:ext>
            </a:extLst>
          </p:cNvPr>
          <p:cNvSpPr txBox="1"/>
          <p:nvPr/>
        </p:nvSpPr>
        <p:spPr>
          <a:xfrm>
            <a:off x="3968475" y="1361622"/>
            <a:ext cx="4176509"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400" dirty="0">
                <a:solidFill>
                  <a:schemeClr val="tx1"/>
                </a:solidFill>
                <a:latin typeface="+mn-ea"/>
                <a:ea typeface="+mn-ea"/>
              </a:rPr>
              <a:t>・</a:t>
            </a:r>
            <a:r>
              <a:rPr kumimoji="0" lang="ja-JP" altLang="en-US" sz="1400" b="0" i="0" u="none" strike="noStrike" cap="none" spc="0" normalizeH="0" baseline="0" dirty="0">
                <a:ln>
                  <a:noFill/>
                </a:ln>
                <a:solidFill>
                  <a:schemeClr val="tx1"/>
                </a:solidFill>
                <a:effectLst/>
                <a:uFillTx/>
                <a:latin typeface="+mn-ea"/>
                <a:ea typeface="+mn-ea"/>
                <a:sym typeface="Calibri"/>
              </a:rPr>
              <a:t>飲食店・食品販売店（営業許可・届出対象外の施設</a:t>
            </a:r>
            <a:endParaRPr kumimoji="0" lang="en-US" altLang="ja-JP" sz="1400" b="0" i="0" u="none" strike="noStrike" cap="none" spc="0" normalizeH="0" baseline="0" dirty="0">
              <a:ln>
                <a:noFill/>
              </a:ln>
              <a:solidFill>
                <a:schemeClr val="tx1"/>
              </a:solidFill>
              <a:effectLst/>
              <a:uFillTx/>
              <a:latin typeface="+mn-ea"/>
              <a:ea typeface="+mn-ea"/>
              <a:sym typeface="Calibri"/>
            </a:endParaRPr>
          </a:p>
          <a:p>
            <a:r>
              <a:rPr lang="en-US" altLang="ja-JP" sz="1400" dirty="0">
                <a:solidFill>
                  <a:schemeClr val="tx1"/>
                </a:solidFill>
                <a:latin typeface="+mn-ea"/>
                <a:ea typeface="+mn-ea"/>
              </a:rPr>
              <a:t> </a:t>
            </a:r>
            <a:r>
              <a:rPr kumimoji="0" lang="ja-JP" altLang="en-US" sz="1400" b="0" i="0" u="none" strike="noStrike" cap="none" spc="0" normalizeH="0" baseline="0" dirty="0">
                <a:ln>
                  <a:noFill/>
                </a:ln>
                <a:solidFill>
                  <a:schemeClr val="tx1"/>
                </a:solidFill>
                <a:effectLst/>
                <a:uFillTx/>
                <a:latin typeface="+mn-ea"/>
                <a:ea typeface="+mn-ea"/>
                <a:sym typeface="Calibri"/>
              </a:rPr>
              <a:t>も含む）などに対して、</a:t>
            </a:r>
            <a:r>
              <a:rPr lang="ja-JP" altLang="en-US" sz="1400" dirty="0">
                <a:solidFill>
                  <a:schemeClr val="tx1"/>
                </a:solidFill>
                <a:latin typeface="+mn-ea"/>
                <a:ea typeface="+mn-ea"/>
              </a:rPr>
              <a:t>延べ</a:t>
            </a:r>
            <a:r>
              <a:rPr lang="en-US" altLang="ja-JP" sz="1400" dirty="0">
                <a:solidFill>
                  <a:schemeClr val="tx1"/>
                </a:solidFill>
                <a:latin typeface="+mn-ea"/>
                <a:ea typeface="+mn-ea"/>
              </a:rPr>
              <a:t>7,688</a:t>
            </a:r>
            <a:r>
              <a:rPr lang="ja-JP" altLang="en-US" sz="1400" dirty="0">
                <a:solidFill>
                  <a:schemeClr val="tx1"/>
                </a:solidFill>
                <a:latin typeface="+mn-ea"/>
                <a:ea typeface="+mn-ea"/>
              </a:rPr>
              <a:t>件の監視指導を実施</a:t>
            </a:r>
            <a:endParaRPr kumimoji="0" lang="en-US" altLang="ja-JP" sz="1400" b="0" i="0" u="none" strike="noStrike" cap="none" spc="0" normalizeH="0" baseline="0" dirty="0">
              <a:ln>
                <a:noFill/>
              </a:ln>
              <a:solidFill>
                <a:schemeClr val="tx1"/>
              </a:solidFill>
              <a:effectLst/>
              <a:uFillTx/>
              <a:latin typeface="+mn-ea"/>
              <a:ea typeface="+mn-ea"/>
              <a:sym typeface="Calibri"/>
            </a:endParaRPr>
          </a:p>
        </p:txBody>
      </p:sp>
      <p:sp>
        <p:nvSpPr>
          <p:cNvPr id="52" name="テキスト ボックス 51">
            <a:extLst>
              <a:ext uri="{FF2B5EF4-FFF2-40B4-BE49-F238E27FC236}">
                <a16:creationId xmlns:a16="http://schemas.microsoft.com/office/drawing/2014/main" id="{DFBCBE77-CF9E-40D4-0B6F-A187AAE92E40}"/>
              </a:ext>
            </a:extLst>
          </p:cNvPr>
          <p:cNvSpPr txBox="1"/>
          <p:nvPr/>
        </p:nvSpPr>
        <p:spPr>
          <a:xfrm>
            <a:off x="8218083" y="822444"/>
            <a:ext cx="1855634"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en-US" altLang="ja-JP" sz="1100" b="0"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100" b="0"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参考</a:t>
            </a:r>
            <a:r>
              <a:rPr kumimoji="0" lang="en-US" altLang="ja-JP" sz="1100" b="0"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a:t>
            </a:r>
            <a:r>
              <a:rPr kumimoji="0" lang="ja-JP" altLang="en-US" sz="1100" b="0"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rPr>
              <a:t>営業許可・営業届出数</a:t>
            </a:r>
            <a:endParaRPr kumimoji="0" lang="en-US" altLang="ja-JP" sz="1100" b="0" i="0" u="none" strike="noStrike" cap="none" spc="0" normalizeH="0" baseline="0" dirty="0">
              <a:ln>
                <a:noFill/>
              </a:ln>
              <a:solidFill>
                <a:schemeClr val="tx1"/>
              </a:solidFill>
              <a:effectLst/>
              <a:uFillTx/>
              <a:latin typeface="BIZ UDPゴシック" panose="020B0400000000000000" pitchFamily="50" charset="-128"/>
              <a:ea typeface="BIZ UDPゴシック" panose="020B0400000000000000" pitchFamily="50" charset="-128"/>
              <a:sym typeface="Calibri"/>
            </a:endParaRPr>
          </a:p>
        </p:txBody>
      </p:sp>
      <p:sp>
        <p:nvSpPr>
          <p:cNvPr id="50" name="テキスト ボックス 49">
            <a:extLst>
              <a:ext uri="{FF2B5EF4-FFF2-40B4-BE49-F238E27FC236}">
                <a16:creationId xmlns:a16="http://schemas.microsoft.com/office/drawing/2014/main" id="{86047896-A7F2-52D3-AF54-3A500D20ABF0}"/>
              </a:ext>
            </a:extLst>
          </p:cNvPr>
          <p:cNvSpPr txBox="1"/>
          <p:nvPr/>
        </p:nvSpPr>
        <p:spPr>
          <a:xfrm>
            <a:off x="3994282" y="1875621"/>
            <a:ext cx="4009666"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ja-JP" sz="1400" b="1" dirty="0">
                <a:solidFill>
                  <a:schemeClr val="tx1"/>
                </a:solidFill>
                <a:latin typeface="+mn-ea"/>
                <a:ea typeface="+mn-ea"/>
                <a:cs typeface="ＭＳ 明朝" panose="02020609040205080304" pitchFamily="17" charset="-128"/>
              </a:rPr>
              <a:t>※</a:t>
            </a:r>
            <a:r>
              <a:rPr lang="ja-JP" altLang="en-US" sz="1400" b="1" dirty="0">
                <a:solidFill>
                  <a:schemeClr val="tx1"/>
                </a:solidFill>
                <a:latin typeface="+mn-ea"/>
                <a:ea typeface="+mn-ea"/>
                <a:cs typeface="ＭＳ 明朝" panose="02020609040205080304" pitchFamily="17" charset="-128"/>
              </a:rPr>
              <a:t>２</a:t>
            </a:r>
            <a:r>
              <a:rPr lang="en-US" altLang="ja-JP" sz="1400" b="1" dirty="0">
                <a:solidFill>
                  <a:schemeClr val="tx1"/>
                </a:solidFill>
                <a:latin typeface="+mn-ea"/>
                <a:ea typeface="+mn-ea"/>
                <a:cs typeface="ＭＳ 明朝" panose="02020609040205080304" pitchFamily="17" charset="-128"/>
              </a:rPr>
              <a:t>【</a:t>
            </a:r>
            <a:r>
              <a:rPr lang="ja-JP" altLang="en-US" sz="1400" b="1" dirty="0">
                <a:solidFill>
                  <a:schemeClr val="tx1"/>
                </a:solidFill>
                <a:latin typeface="+mn-ea"/>
                <a:ea typeface="+mn-ea"/>
                <a:cs typeface="ＭＳ 明朝" panose="02020609040205080304" pitchFamily="17" charset="-128"/>
              </a:rPr>
              <a:t>環境衛生関係施設</a:t>
            </a:r>
            <a:r>
              <a:rPr lang="ja-JP" altLang="ja-JP" sz="1400" b="1" dirty="0">
                <a:solidFill>
                  <a:schemeClr val="tx1"/>
                </a:solidFill>
                <a:effectLst/>
                <a:latin typeface="+mn-ea"/>
                <a:ea typeface="+mn-ea"/>
                <a:cs typeface="ＭＳ 明朝" panose="02020609040205080304" pitchFamily="17" charset="-128"/>
              </a:rPr>
              <a:t>に対する監視指導</a:t>
            </a:r>
            <a:r>
              <a:rPr lang="en-US" altLang="ja-JP" sz="1400" b="1" dirty="0">
                <a:solidFill>
                  <a:schemeClr val="tx1"/>
                </a:solidFill>
                <a:effectLst/>
                <a:latin typeface="+mn-ea"/>
                <a:ea typeface="+mn-ea"/>
                <a:cs typeface="ＭＳ 明朝" panose="02020609040205080304" pitchFamily="17" charset="-128"/>
              </a:rPr>
              <a:t>】</a:t>
            </a:r>
            <a:endParaRPr lang="ja-JP" altLang="en-US" sz="1400" b="1" dirty="0">
              <a:solidFill>
                <a:schemeClr val="tx1"/>
              </a:solidFill>
              <a:latin typeface="+mn-ea"/>
              <a:ea typeface="+mn-ea"/>
            </a:endParaRPr>
          </a:p>
        </p:txBody>
      </p:sp>
      <p:sp>
        <p:nvSpPr>
          <p:cNvPr id="53" name="テキスト ボックス 52">
            <a:extLst>
              <a:ext uri="{FF2B5EF4-FFF2-40B4-BE49-F238E27FC236}">
                <a16:creationId xmlns:a16="http://schemas.microsoft.com/office/drawing/2014/main" id="{BB3E76E4-28A3-ADE6-44D7-9E6D30BCCCCB}"/>
              </a:ext>
            </a:extLst>
          </p:cNvPr>
          <p:cNvSpPr txBox="1"/>
          <p:nvPr/>
        </p:nvSpPr>
        <p:spPr>
          <a:xfrm>
            <a:off x="3994281" y="2129047"/>
            <a:ext cx="4232711"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ja-JP" altLang="en-US" sz="1400" b="0" i="0" u="none" strike="noStrike" cap="none" spc="0" normalizeH="0" baseline="0" dirty="0">
                <a:ln>
                  <a:noFill/>
                </a:ln>
                <a:solidFill>
                  <a:schemeClr val="tx1"/>
                </a:solidFill>
                <a:effectLst/>
                <a:uFillTx/>
                <a:latin typeface="+mn-ea"/>
                <a:ea typeface="+mn-ea"/>
                <a:sym typeface="Calibri"/>
              </a:rPr>
              <a:t>・建築物（特定建築物以外の建築物も含む）、興行場、</a:t>
            </a:r>
            <a:endParaRPr kumimoji="0" lang="en-US" altLang="ja-JP" sz="1400" b="0" i="0" u="none" strike="noStrike" cap="none" spc="0" normalizeH="0" baseline="0" dirty="0">
              <a:ln>
                <a:noFill/>
              </a:ln>
              <a:solidFill>
                <a:schemeClr val="tx1"/>
              </a:solidFill>
              <a:effectLst/>
              <a:uFillTx/>
              <a:latin typeface="+mn-ea"/>
              <a:ea typeface="+mn-ea"/>
              <a:sym typeface="Calibri"/>
            </a:endParaRPr>
          </a:p>
          <a:p>
            <a:r>
              <a:rPr kumimoji="0" lang="ja-JP" altLang="en-US" sz="1400" b="0" i="0" u="none" strike="noStrike" cap="none" spc="0" normalizeH="0" baseline="0" dirty="0">
                <a:ln>
                  <a:noFill/>
                </a:ln>
                <a:solidFill>
                  <a:schemeClr val="tx1"/>
                </a:solidFill>
                <a:effectLst/>
                <a:uFillTx/>
                <a:latin typeface="+mn-ea"/>
                <a:ea typeface="+mn-ea"/>
                <a:sym typeface="Calibri"/>
              </a:rPr>
              <a:t> 専用水道、公衆浴場、その他環境衛生関係施設に対し</a:t>
            </a:r>
            <a:endParaRPr kumimoji="0" lang="en-US" altLang="ja-JP" sz="1400" b="0" i="0" u="none" strike="noStrike" cap="none" spc="0" normalizeH="0" baseline="0" dirty="0">
              <a:ln>
                <a:noFill/>
              </a:ln>
              <a:solidFill>
                <a:schemeClr val="tx1"/>
              </a:solidFill>
              <a:effectLst/>
              <a:uFillTx/>
              <a:latin typeface="+mn-ea"/>
              <a:ea typeface="+mn-ea"/>
              <a:sym typeface="Calibri"/>
            </a:endParaRPr>
          </a:p>
          <a:p>
            <a:r>
              <a:rPr lang="en-US" altLang="ja-JP" sz="1400" dirty="0">
                <a:solidFill>
                  <a:schemeClr val="tx1"/>
                </a:solidFill>
                <a:latin typeface="+mn-ea"/>
                <a:ea typeface="+mn-ea"/>
              </a:rPr>
              <a:t> </a:t>
            </a:r>
            <a:r>
              <a:rPr kumimoji="0" lang="ja-JP" altLang="en-US" sz="1400" b="0" i="0" u="none" strike="noStrike" cap="none" spc="0" normalizeH="0" baseline="0" dirty="0">
                <a:ln>
                  <a:noFill/>
                </a:ln>
                <a:solidFill>
                  <a:schemeClr val="tx1"/>
                </a:solidFill>
                <a:effectLst/>
                <a:uFillTx/>
                <a:latin typeface="+mn-ea"/>
                <a:ea typeface="+mn-ea"/>
                <a:sym typeface="Calibri"/>
              </a:rPr>
              <a:t>て</a:t>
            </a:r>
            <a:r>
              <a:rPr lang="ja-JP" altLang="en-US" sz="1400" dirty="0">
                <a:solidFill>
                  <a:schemeClr val="tx1"/>
                </a:solidFill>
                <a:latin typeface="+mn-ea"/>
                <a:ea typeface="+mn-ea"/>
              </a:rPr>
              <a:t>、</a:t>
            </a:r>
            <a:r>
              <a:rPr kumimoji="0" lang="ja-JP" altLang="en-US" sz="1400" b="0" i="0" u="none" strike="noStrike" cap="none" spc="0" normalizeH="0" baseline="0" dirty="0">
                <a:ln>
                  <a:noFill/>
                </a:ln>
                <a:solidFill>
                  <a:schemeClr val="tx1"/>
                </a:solidFill>
                <a:effectLst/>
                <a:uFillTx/>
                <a:latin typeface="+mn-ea"/>
                <a:ea typeface="+mn-ea"/>
                <a:sym typeface="Calibri"/>
              </a:rPr>
              <a:t>述べ</a:t>
            </a:r>
            <a:r>
              <a:rPr lang="en-US" altLang="ja-JP" sz="1400" dirty="0">
                <a:solidFill>
                  <a:schemeClr val="tx1"/>
                </a:solidFill>
                <a:latin typeface="+mn-ea"/>
                <a:ea typeface="+mn-ea"/>
              </a:rPr>
              <a:t>541</a:t>
            </a:r>
            <a:r>
              <a:rPr lang="ja-JP" altLang="en-US" sz="1400" dirty="0">
                <a:solidFill>
                  <a:schemeClr val="tx1"/>
                </a:solidFill>
                <a:latin typeface="+mn-ea"/>
                <a:ea typeface="+mn-ea"/>
              </a:rPr>
              <a:t>件の監視指導を実施</a:t>
            </a:r>
            <a:endParaRPr lang="en-US" altLang="ja-JP" sz="1400" dirty="0">
              <a:solidFill>
                <a:schemeClr val="tx1"/>
              </a:solidFill>
              <a:latin typeface="+mn-ea"/>
              <a:ea typeface="+mn-ea"/>
            </a:endParaRPr>
          </a:p>
        </p:txBody>
      </p:sp>
      <p:sp>
        <p:nvSpPr>
          <p:cNvPr id="58" name="正方形/長方形 57">
            <a:extLst>
              <a:ext uri="{FF2B5EF4-FFF2-40B4-BE49-F238E27FC236}">
                <a16:creationId xmlns:a16="http://schemas.microsoft.com/office/drawing/2014/main" id="{2C50BF26-1073-185C-0C55-FBF402639F43}"/>
              </a:ext>
            </a:extLst>
          </p:cNvPr>
          <p:cNvSpPr/>
          <p:nvPr/>
        </p:nvSpPr>
        <p:spPr>
          <a:xfrm>
            <a:off x="3504626" y="6280311"/>
            <a:ext cx="8430627" cy="523218"/>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171450" marR="0" indent="-1714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1" lang="ja-JP" altLang="en-US" sz="1400" dirty="0">
                <a:solidFill>
                  <a:schemeClr val="tx1"/>
                </a:solidFill>
                <a:latin typeface="+mn-ea"/>
                <a:ea typeface="+mn-ea"/>
              </a:rPr>
              <a:t>万博を契機に取り組んだ衛生対策や救急医療体制の整備、テロ発生に備えた毒劇物の適正管理等について、</a:t>
            </a:r>
            <a:r>
              <a:rPr kumimoji="1" lang="ja-JP" altLang="en-US" sz="1400" b="1" dirty="0">
                <a:solidFill>
                  <a:schemeClr val="tx1"/>
                </a:solidFill>
                <a:latin typeface="+mn-ea"/>
                <a:ea typeface="+mn-ea"/>
              </a:rPr>
              <a:t>今後の大規模・長期・国際的イベントに対応するノウハウとして生かしていく</a:t>
            </a:r>
            <a:endParaRPr kumimoji="0" lang="ja-JP" altLang="en-US" sz="1400" b="1" i="0" u="none" strike="noStrike" cap="none" spc="0" normalizeH="0" baseline="0" dirty="0">
              <a:ln>
                <a:noFill/>
              </a:ln>
              <a:solidFill>
                <a:schemeClr val="tx1"/>
              </a:solidFill>
              <a:effectLst/>
              <a:uFillTx/>
              <a:latin typeface="+mn-ea"/>
              <a:ea typeface="+mn-ea"/>
              <a:cs typeface="Calibri"/>
              <a:sym typeface="Calibri"/>
            </a:endParaRPr>
          </a:p>
        </p:txBody>
      </p:sp>
      <p:sp>
        <p:nvSpPr>
          <p:cNvPr id="6" name="テキスト ボックス 5">
            <a:extLst>
              <a:ext uri="{FF2B5EF4-FFF2-40B4-BE49-F238E27FC236}">
                <a16:creationId xmlns:a16="http://schemas.microsoft.com/office/drawing/2014/main" id="{DBF9FABD-E13D-9EFE-18DD-D7C354D6B486}"/>
              </a:ext>
            </a:extLst>
          </p:cNvPr>
          <p:cNvSpPr txBox="1"/>
          <p:nvPr/>
        </p:nvSpPr>
        <p:spPr>
          <a:xfrm>
            <a:off x="515960" y="2930950"/>
            <a:ext cx="5867137"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ja-JP" altLang="en-US" sz="1400" kern="100" dirty="0">
                <a:effectLst/>
                <a:latin typeface="+mn-ea"/>
                <a:ea typeface="+mn-ea"/>
                <a:cs typeface="Times New Roman" panose="02020603050405020304" pitchFamily="18" charset="0"/>
              </a:rPr>
              <a:t>・府内の宿泊施設や万博に関連する食品関係施設等に対する監視指導を</a:t>
            </a:r>
            <a:endParaRPr lang="en-US" altLang="ja-JP" sz="1400" kern="100" dirty="0">
              <a:effectLst/>
              <a:latin typeface="+mn-ea"/>
              <a:ea typeface="+mn-ea"/>
              <a:cs typeface="Times New Roman" panose="02020603050405020304" pitchFamily="18" charset="0"/>
            </a:endParaRPr>
          </a:p>
          <a:p>
            <a:pPr algn="just"/>
            <a:r>
              <a:rPr lang="en-US" altLang="ja-JP" sz="1400" kern="100" dirty="0">
                <a:latin typeface="+mn-ea"/>
                <a:ea typeface="+mn-ea"/>
                <a:cs typeface="Times New Roman" panose="02020603050405020304" pitchFamily="18" charset="0"/>
              </a:rPr>
              <a:t> </a:t>
            </a:r>
            <a:r>
              <a:rPr lang="ja-JP" altLang="en-US" sz="1400" kern="100" dirty="0">
                <a:latin typeface="+mn-ea"/>
                <a:ea typeface="+mn-ea"/>
                <a:cs typeface="Times New Roman" panose="02020603050405020304" pitchFamily="18" charset="0"/>
              </a:rPr>
              <a:t>強化するとともに、</a:t>
            </a:r>
            <a:r>
              <a:rPr lang="ja-JP" altLang="en-US" sz="1400" kern="100" dirty="0">
                <a:effectLst/>
                <a:latin typeface="+mn-ea"/>
                <a:ea typeface="+mn-ea"/>
                <a:cs typeface="Times New Roman" panose="02020603050405020304" pitchFamily="18" charset="0"/>
              </a:rPr>
              <a:t>衛生</a:t>
            </a:r>
            <a:r>
              <a:rPr lang="zh-TW" altLang="en-US" sz="1400" kern="100" dirty="0">
                <a:effectLst/>
                <a:latin typeface="+mn-ea"/>
                <a:ea typeface="+mn-ea"/>
                <a:cs typeface="Times New Roman" panose="02020603050405020304" pitchFamily="18" charset="0"/>
              </a:rPr>
              <a:t>管理</a:t>
            </a:r>
            <a:r>
              <a:rPr lang="ja-JP" altLang="en-US" sz="1400" kern="100" dirty="0">
                <a:effectLst/>
                <a:latin typeface="+mn-ea"/>
                <a:ea typeface="+mn-ea"/>
                <a:cs typeface="Times New Roman" panose="02020603050405020304" pitchFamily="18" charset="0"/>
              </a:rPr>
              <a:t>や</a:t>
            </a:r>
            <a:r>
              <a:rPr lang="ja-JP" altLang="en-US" sz="1400" kern="100" dirty="0">
                <a:latin typeface="+mn-ea"/>
                <a:ea typeface="+mn-ea"/>
                <a:cs typeface="Times New Roman" panose="02020603050405020304" pitchFamily="18" charset="0"/>
              </a:rPr>
              <a:t>食品衛生の講習会等を実施</a:t>
            </a:r>
            <a:endParaRPr lang="en-US" altLang="ja-JP" sz="1400" kern="100" dirty="0">
              <a:latin typeface="+mn-ea"/>
              <a:ea typeface="+mn-ea"/>
              <a:cs typeface="Times New Roman" panose="02020603050405020304" pitchFamily="18" charset="0"/>
            </a:endParaRPr>
          </a:p>
        </p:txBody>
      </p:sp>
      <p:sp>
        <p:nvSpPr>
          <p:cNvPr id="7" name="テキスト ボックス 6">
            <a:extLst>
              <a:ext uri="{FF2B5EF4-FFF2-40B4-BE49-F238E27FC236}">
                <a16:creationId xmlns:a16="http://schemas.microsoft.com/office/drawing/2014/main" id="{C278B2C9-DD00-250E-9CAE-82C9B6E4FF40}"/>
              </a:ext>
            </a:extLst>
          </p:cNvPr>
          <p:cNvSpPr txBox="1"/>
          <p:nvPr/>
        </p:nvSpPr>
        <p:spPr>
          <a:xfrm>
            <a:off x="515960" y="3498591"/>
            <a:ext cx="5458777"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ja-JP" altLang="en-US" sz="1400" kern="100" dirty="0">
                <a:latin typeface="+mn-ea"/>
                <a:ea typeface="+mn-ea"/>
                <a:cs typeface="Times New Roman" panose="02020603050405020304" pitchFamily="18" charset="0"/>
              </a:rPr>
              <a:t>・来阪外国人が</a:t>
            </a:r>
            <a:r>
              <a:rPr lang="ja-JP" altLang="en-US" sz="1400" kern="100" dirty="0">
                <a:solidFill>
                  <a:schemeClr val="tx1"/>
                </a:solidFill>
                <a:latin typeface="+mn-ea"/>
                <a:ea typeface="+mn-ea"/>
                <a:cs typeface="Times New Roman" panose="02020603050405020304" pitchFamily="18" charset="0"/>
              </a:rPr>
              <a:t>安全安心</a:t>
            </a:r>
            <a:r>
              <a:rPr lang="ja-JP" altLang="en-US" sz="1400" kern="100" dirty="0">
                <a:latin typeface="+mn-ea"/>
                <a:ea typeface="+mn-ea"/>
                <a:cs typeface="Times New Roman" panose="02020603050405020304" pitchFamily="18" charset="0"/>
              </a:rPr>
              <a:t>に滞在できるよう、食物アレルギー発生防止の</a:t>
            </a:r>
            <a:endParaRPr lang="en-US" altLang="ja-JP" sz="1400" kern="100" dirty="0">
              <a:latin typeface="+mn-ea"/>
              <a:ea typeface="+mn-ea"/>
              <a:cs typeface="Times New Roman" panose="02020603050405020304" pitchFamily="18" charset="0"/>
            </a:endParaRPr>
          </a:p>
          <a:p>
            <a:pPr algn="just"/>
            <a:r>
              <a:rPr lang="en-US" altLang="ja-JP" sz="1400" kern="100" dirty="0">
                <a:latin typeface="+mn-ea"/>
                <a:ea typeface="+mn-ea"/>
                <a:cs typeface="Times New Roman" panose="02020603050405020304" pitchFamily="18" charset="0"/>
              </a:rPr>
              <a:t> </a:t>
            </a:r>
            <a:r>
              <a:rPr lang="ja-JP" altLang="en-US" sz="1400" kern="100" dirty="0">
                <a:latin typeface="+mn-ea"/>
                <a:ea typeface="+mn-ea"/>
                <a:cs typeface="Times New Roman" panose="02020603050405020304" pitchFamily="18" charset="0"/>
              </a:rPr>
              <a:t>ピクトグラム</a:t>
            </a:r>
            <a:r>
              <a:rPr lang="ja-JP" altLang="en-US" sz="1400" dirty="0">
                <a:latin typeface="+mn-ea"/>
                <a:ea typeface="+mn-ea"/>
              </a:rPr>
              <a:t>を活用した多言語コミュニケーションシートの作成、</a:t>
            </a:r>
            <a:endParaRPr lang="en-US" altLang="ja-JP" sz="1400" dirty="0">
              <a:latin typeface="+mn-ea"/>
              <a:ea typeface="+mn-ea"/>
            </a:endParaRPr>
          </a:p>
          <a:p>
            <a:pPr algn="just"/>
            <a:r>
              <a:rPr lang="en-US" altLang="ja-JP" sz="1400" kern="100" dirty="0">
                <a:latin typeface="+mn-ea"/>
                <a:ea typeface="+mn-ea"/>
                <a:cs typeface="Times New Roman" panose="02020603050405020304" pitchFamily="18" charset="0"/>
              </a:rPr>
              <a:t> </a:t>
            </a:r>
            <a:r>
              <a:rPr lang="ja-JP" altLang="en-US" sz="1400" kern="100" dirty="0">
                <a:latin typeface="+mn-ea"/>
                <a:ea typeface="+mn-ea"/>
                <a:cs typeface="Times New Roman" panose="02020603050405020304" pitchFamily="18" charset="0"/>
              </a:rPr>
              <a:t>宿泊マナー啓発の実施</a:t>
            </a:r>
            <a:endParaRPr lang="en-US" altLang="ja-JP" sz="1400" kern="100" dirty="0">
              <a:latin typeface="+mn-ea"/>
              <a:ea typeface="+mn-ea"/>
              <a:cs typeface="Times New Roman" panose="02020603050405020304" pitchFamily="18" charset="0"/>
            </a:endParaRPr>
          </a:p>
        </p:txBody>
      </p:sp>
      <p:sp>
        <p:nvSpPr>
          <p:cNvPr id="4" name="テキスト ボックス 3">
            <a:extLst>
              <a:ext uri="{FF2B5EF4-FFF2-40B4-BE49-F238E27FC236}">
                <a16:creationId xmlns:a16="http://schemas.microsoft.com/office/drawing/2014/main" id="{0D5395E0-CEBE-0D54-E7FD-6D63DEFE2688}"/>
              </a:ext>
            </a:extLst>
          </p:cNvPr>
          <p:cNvSpPr txBox="1"/>
          <p:nvPr/>
        </p:nvSpPr>
        <p:spPr>
          <a:xfrm>
            <a:off x="11939410" y="6404766"/>
            <a:ext cx="24782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lang="en-US" altLang="ja-JP" b="1" dirty="0">
                <a:latin typeface="+mn-ea"/>
                <a:ea typeface="+mn-ea"/>
              </a:rPr>
              <a:t>5</a:t>
            </a:r>
            <a:endParaRPr kumimoji="0" lang="ja-JP" altLang="en-US" sz="18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36758918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テキスト ボックス 61">
            <a:extLst>
              <a:ext uri="{FF2B5EF4-FFF2-40B4-BE49-F238E27FC236}">
                <a16:creationId xmlns:a16="http://schemas.microsoft.com/office/drawing/2014/main" id="{75331C96-F45A-4B8A-A555-0DCE96155018}"/>
              </a:ext>
            </a:extLst>
          </p:cNvPr>
          <p:cNvSpPr txBox="1"/>
          <p:nvPr/>
        </p:nvSpPr>
        <p:spPr>
          <a:xfrm>
            <a:off x="48531" y="1282461"/>
            <a:ext cx="8663751" cy="5478421"/>
          </a:xfrm>
          <a:prstGeom prst="rect">
            <a:avLst/>
          </a:prstGeom>
          <a:noFill/>
          <a:ln w="381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000" tIns="45719" rIns="18000" bIns="45719" numCol="1" spcCol="38100" rtlCol="0" anchor="t">
            <a:spAutoFit/>
          </a:bodyPr>
          <a:lstStyle/>
          <a:p>
            <a:pPr algn="l" defTabSz="914400">
              <a:lnSpc>
                <a:spcPct val="100000"/>
              </a:lnSpc>
              <a:spcBef>
                <a:spcPts val="0"/>
              </a:spcBef>
              <a:spcAft>
                <a:spcPts val="0"/>
              </a:spcAft>
              <a:buNone/>
              <a:tabLst/>
            </a:pPr>
            <a:r>
              <a:rPr lang="ja-JP" altLang="en-US" sz="1400" b="1" dirty="0">
                <a:solidFill>
                  <a:schemeClr val="tx1"/>
                </a:solidFill>
                <a:latin typeface="+mn-ea"/>
                <a:ea typeface="+mn-ea"/>
              </a:rPr>
              <a:t>▶</a:t>
            </a:r>
            <a:r>
              <a:rPr kumimoji="0" lang="ja-JP" sz="1400" b="1" i="0" strike="noStrike" cap="none" spc="0" normalizeH="0" baseline="0" dirty="0">
                <a:ln>
                  <a:noFill/>
                </a:ln>
                <a:solidFill>
                  <a:schemeClr val="tx1"/>
                </a:solidFill>
                <a:effectLst/>
                <a:uFillTx/>
                <a:latin typeface="+mn-ea"/>
                <a:ea typeface="+mn-ea"/>
                <a:sym typeface="Calibri"/>
              </a:rPr>
              <a:t>カーボンニュートラル</a:t>
            </a:r>
            <a:r>
              <a:rPr lang="ja-JP" sz="1400" b="1" dirty="0">
                <a:solidFill>
                  <a:schemeClr val="tx1"/>
                </a:solidFill>
                <a:latin typeface="+mn-ea"/>
                <a:ea typeface="+mn-ea"/>
              </a:rPr>
              <a:t>（CN）</a:t>
            </a:r>
            <a:endParaRPr lang="en-US" sz="1400" dirty="0">
              <a:solidFill>
                <a:schemeClr val="tx1"/>
              </a:solidFill>
              <a:latin typeface="+mn-ea"/>
              <a:ea typeface="+mn-ea"/>
            </a:endParaRPr>
          </a:p>
          <a:p>
            <a:pPr algn="l" defTabSz="914400">
              <a:lnSpc>
                <a:spcPct val="100000"/>
              </a:lnSpc>
              <a:spcBef>
                <a:spcPts val="0"/>
              </a:spcBef>
              <a:spcAft>
                <a:spcPts val="0"/>
              </a:spcAft>
              <a:buNone/>
              <a:tabLst/>
            </a:pPr>
            <a:r>
              <a:rPr lang="ja-JP" altLang="en-US" sz="1400" dirty="0">
                <a:solidFill>
                  <a:schemeClr val="tx1"/>
                </a:solidFill>
                <a:latin typeface="+mn-ea"/>
                <a:ea typeface="+mn-ea"/>
              </a:rPr>
              <a:t>　</a:t>
            </a:r>
            <a:r>
              <a:rPr lang="en-US" altLang="ja-JP" sz="1400" dirty="0">
                <a:solidFill>
                  <a:schemeClr val="tx1"/>
                </a:solidFill>
                <a:latin typeface="+mn-ea"/>
                <a:ea typeface="+mn-ea"/>
              </a:rPr>
              <a:t>【CN</a:t>
            </a:r>
            <a:r>
              <a:rPr lang="ja-JP" sz="1400" dirty="0">
                <a:solidFill>
                  <a:schemeClr val="tx1"/>
                </a:solidFill>
                <a:latin typeface="+mn-ea"/>
                <a:ea typeface="+mn-ea"/>
              </a:rPr>
              <a:t>技術の披露・ビジネス化の推進</a:t>
            </a:r>
            <a:r>
              <a:rPr lang="en-US" altLang="ja-JP" sz="1400" dirty="0">
                <a:solidFill>
                  <a:schemeClr val="tx1"/>
                </a:solidFill>
                <a:latin typeface="+mn-ea"/>
                <a:ea typeface="+mn-ea"/>
              </a:rPr>
              <a:t>】</a:t>
            </a:r>
            <a:endParaRPr lang="ja-JP" sz="1400" dirty="0">
              <a:solidFill>
                <a:schemeClr val="tx1"/>
              </a:solidFill>
              <a:latin typeface="+mn-ea"/>
              <a:ea typeface="+mn-ea"/>
            </a:endParaRPr>
          </a:p>
          <a:p>
            <a:pPr algn="l" defTabSz="914400">
              <a:lnSpc>
                <a:spcPct val="100000"/>
              </a:lnSpc>
              <a:spcBef>
                <a:spcPts val="0"/>
              </a:spcBef>
              <a:spcAft>
                <a:spcPts val="0"/>
              </a:spcAft>
              <a:buNone/>
              <a:tabLst/>
            </a:pPr>
            <a:r>
              <a:rPr lang="ja-JP" altLang="en-US" sz="1400" dirty="0">
                <a:solidFill>
                  <a:schemeClr val="tx1"/>
                </a:solidFill>
                <a:latin typeface="+mn-ea"/>
                <a:ea typeface="+mn-ea"/>
              </a:rPr>
              <a:t>　　・</a:t>
            </a:r>
            <a:r>
              <a:rPr lang="ja-JP" sz="1400" dirty="0">
                <a:solidFill>
                  <a:schemeClr val="tx1"/>
                </a:solidFill>
                <a:latin typeface="+mn-ea"/>
                <a:ea typeface="+mn-ea"/>
              </a:rPr>
              <a:t>大阪府が支援した最先端の</a:t>
            </a:r>
            <a:r>
              <a:rPr lang="en-US" altLang="ja-JP" sz="1400" dirty="0">
                <a:solidFill>
                  <a:schemeClr val="tx1"/>
                </a:solidFill>
                <a:latin typeface="+mn-ea"/>
                <a:ea typeface="+mn-ea"/>
              </a:rPr>
              <a:t>CN</a:t>
            </a:r>
            <a:r>
              <a:rPr lang="ja-JP" sz="1400" dirty="0">
                <a:solidFill>
                  <a:schemeClr val="tx1"/>
                </a:solidFill>
                <a:latin typeface="+mn-ea"/>
                <a:ea typeface="+mn-ea"/>
              </a:rPr>
              <a:t>技術の開発・実証の成果等について、万博会場内外</a:t>
            </a:r>
            <a:r>
              <a:rPr lang="ja-JP" altLang="en-US" sz="1400" dirty="0">
                <a:solidFill>
                  <a:schemeClr val="tx1"/>
                </a:solidFill>
                <a:latin typeface="+mn-ea"/>
                <a:ea typeface="+mn-ea"/>
              </a:rPr>
              <a:t>で</a:t>
            </a:r>
            <a:r>
              <a:rPr lang="ja-JP" sz="1400" dirty="0">
                <a:solidFill>
                  <a:schemeClr val="tx1"/>
                </a:solidFill>
                <a:latin typeface="+mn-ea"/>
                <a:ea typeface="+mn-ea"/>
              </a:rPr>
              <a:t>発信</a:t>
            </a:r>
            <a:endParaRPr lang="en-US" altLang="ja-JP" sz="1400" dirty="0">
              <a:solidFill>
                <a:schemeClr val="tx1"/>
              </a:solidFill>
              <a:latin typeface="+mn-ea"/>
              <a:ea typeface="+mn-ea"/>
            </a:endParaRPr>
          </a:p>
          <a:p>
            <a:pPr algn="l" defTabSz="914400">
              <a:lnSpc>
                <a:spcPct val="100000"/>
              </a:lnSpc>
              <a:spcBef>
                <a:spcPts val="0"/>
              </a:spcBef>
              <a:spcAft>
                <a:spcPts val="0"/>
              </a:spcAft>
              <a:buNone/>
              <a:tabLst/>
            </a:pPr>
            <a:r>
              <a:rPr lang="ja-JP" altLang="en-US" sz="1400" dirty="0">
                <a:solidFill>
                  <a:schemeClr val="tx1"/>
                </a:solidFill>
                <a:latin typeface="+mn-ea"/>
                <a:ea typeface="+mn-ea"/>
              </a:rPr>
              <a:t>　　・</a:t>
            </a:r>
            <a:r>
              <a:rPr lang="ja-JP" sz="1400" dirty="0">
                <a:solidFill>
                  <a:schemeClr val="tx1"/>
                </a:solidFill>
                <a:latin typeface="+mn-ea"/>
                <a:ea typeface="+mn-ea"/>
              </a:rPr>
              <a:t>大阪府が支援した</a:t>
            </a:r>
            <a:r>
              <a:rPr lang="en-US" altLang="ja-JP" sz="1400" dirty="0">
                <a:solidFill>
                  <a:schemeClr val="tx1"/>
                </a:solidFill>
                <a:latin typeface="+mn-ea"/>
                <a:ea typeface="+mn-ea"/>
              </a:rPr>
              <a:t>CN</a:t>
            </a:r>
            <a:r>
              <a:rPr lang="ja-JP" sz="1400" dirty="0">
                <a:solidFill>
                  <a:schemeClr val="tx1"/>
                </a:solidFill>
                <a:latin typeface="+mn-ea"/>
                <a:ea typeface="+mn-ea"/>
              </a:rPr>
              <a:t>技術の製品化（</a:t>
            </a:r>
            <a:r>
              <a:rPr lang="en-US" altLang="ja-JP" sz="1400" dirty="0">
                <a:solidFill>
                  <a:schemeClr val="tx1"/>
                </a:solidFill>
                <a:latin typeface="+mn-ea"/>
                <a:ea typeface="+mn-ea"/>
              </a:rPr>
              <a:t>7</a:t>
            </a:r>
            <a:r>
              <a:rPr lang="ja-JP" sz="1400" dirty="0">
                <a:solidFill>
                  <a:schemeClr val="tx1"/>
                </a:solidFill>
                <a:latin typeface="+mn-ea"/>
                <a:ea typeface="+mn-ea"/>
              </a:rPr>
              <a:t>件）</a:t>
            </a:r>
          </a:p>
          <a:p>
            <a:r>
              <a:rPr lang="ja-JP" altLang="en-US" sz="1400" dirty="0">
                <a:solidFill>
                  <a:schemeClr val="tx1"/>
                </a:solidFill>
                <a:latin typeface="+mn-ea"/>
                <a:ea typeface="+mn-ea"/>
              </a:rPr>
              <a:t>　</a:t>
            </a:r>
            <a:r>
              <a:rPr lang="en-US" altLang="ja-JP" sz="1400" dirty="0">
                <a:solidFill>
                  <a:schemeClr val="tx1"/>
                </a:solidFill>
                <a:latin typeface="+mn-ea"/>
                <a:ea typeface="+mn-ea"/>
              </a:rPr>
              <a:t>【CN</a:t>
            </a:r>
            <a:r>
              <a:rPr lang="ja-JP" sz="1400" dirty="0">
                <a:solidFill>
                  <a:schemeClr val="tx1"/>
                </a:solidFill>
                <a:latin typeface="+mn-ea"/>
                <a:ea typeface="+mn-ea"/>
              </a:rPr>
              <a:t>技術の展示等の主な取組実績</a:t>
            </a:r>
            <a:r>
              <a:rPr lang="en-US" altLang="ja-JP" sz="1400" dirty="0">
                <a:solidFill>
                  <a:schemeClr val="tx1"/>
                </a:solidFill>
                <a:latin typeface="+mn-ea"/>
                <a:ea typeface="+mn-ea"/>
              </a:rPr>
              <a:t>】</a:t>
            </a:r>
            <a:endParaRPr lang="ja-JP" sz="1400" dirty="0">
              <a:solidFill>
                <a:schemeClr val="tx1"/>
              </a:solidFill>
              <a:latin typeface="+mn-ea"/>
              <a:ea typeface="+mn-ea"/>
            </a:endParaRPr>
          </a:p>
          <a:p>
            <a:r>
              <a:rPr lang="ja-JP" altLang="en-US" sz="1400" dirty="0">
                <a:solidFill>
                  <a:schemeClr val="tx1"/>
                </a:solidFill>
                <a:latin typeface="+mn-ea"/>
                <a:ea typeface="+mn-ea"/>
              </a:rPr>
              <a:t>　　</a:t>
            </a:r>
            <a:r>
              <a:rPr lang="ja-JP" sz="1400" dirty="0">
                <a:solidFill>
                  <a:schemeClr val="tx1"/>
                </a:solidFill>
                <a:latin typeface="+mn-ea"/>
                <a:ea typeface="+mn-ea"/>
              </a:rPr>
              <a:t>・</a:t>
            </a:r>
            <a:r>
              <a:rPr lang="ja-JP" altLang="en-US" sz="1400" dirty="0">
                <a:solidFill>
                  <a:schemeClr val="tx1"/>
                </a:solidFill>
                <a:latin typeface="+mn-ea"/>
                <a:ea typeface="+mn-ea"/>
              </a:rPr>
              <a:t>フューチャーライフエクスペリエンス</a:t>
            </a:r>
            <a:r>
              <a:rPr lang="en-US" altLang="ja-JP" sz="1400" dirty="0">
                <a:solidFill>
                  <a:schemeClr val="tx1"/>
                </a:solidFill>
                <a:latin typeface="+mn-ea"/>
                <a:ea typeface="+mn-ea"/>
              </a:rPr>
              <a:t>:</a:t>
            </a:r>
            <a:r>
              <a:rPr lang="ja-JP" sz="1400" dirty="0">
                <a:solidFill>
                  <a:schemeClr val="tx1"/>
                </a:solidFill>
                <a:latin typeface="+mn-ea"/>
                <a:ea typeface="+mn-ea"/>
              </a:rPr>
              <a:t>14</a:t>
            </a:r>
            <a:r>
              <a:rPr lang="en-US" altLang="ja-JP" sz="1400" dirty="0">
                <a:solidFill>
                  <a:schemeClr val="tx1"/>
                </a:solidFill>
                <a:latin typeface="+mn-ea"/>
                <a:ea typeface="+mn-ea"/>
              </a:rPr>
              <a:t>,</a:t>
            </a:r>
            <a:r>
              <a:rPr lang="ja-JP" sz="1400" dirty="0">
                <a:solidFill>
                  <a:schemeClr val="tx1"/>
                </a:solidFill>
                <a:latin typeface="+mn-ea"/>
                <a:ea typeface="+mn-ea"/>
              </a:rPr>
              <a:t>213人</a:t>
            </a:r>
            <a:r>
              <a:rPr lang="ja-JP" altLang="en-US" sz="1400" dirty="0">
                <a:solidFill>
                  <a:schemeClr val="tx1"/>
                </a:solidFill>
                <a:latin typeface="+mn-ea"/>
                <a:ea typeface="+mn-ea"/>
              </a:rPr>
              <a:t>、</a:t>
            </a:r>
            <a:r>
              <a:rPr lang="ja-JP" sz="1400" dirty="0">
                <a:solidFill>
                  <a:schemeClr val="tx1"/>
                </a:solidFill>
                <a:latin typeface="+mn-ea"/>
                <a:ea typeface="+mn-ea"/>
              </a:rPr>
              <a:t>JR WEST LABO</a:t>
            </a:r>
            <a:r>
              <a:rPr lang="en-US" altLang="ja-JP" sz="1400" dirty="0">
                <a:solidFill>
                  <a:schemeClr val="tx1"/>
                </a:solidFill>
                <a:latin typeface="+mn-ea"/>
                <a:ea typeface="+mn-ea"/>
              </a:rPr>
              <a:t>(</a:t>
            </a:r>
            <a:r>
              <a:rPr lang="ja-JP" sz="1400" dirty="0">
                <a:solidFill>
                  <a:schemeClr val="tx1"/>
                </a:solidFill>
                <a:latin typeface="+mn-ea"/>
                <a:ea typeface="+mn-ea"/>
              </a:rPr>
              <a:t>大阪駅</a:t>
            </a:r>
            <a:r>
              <a:rPr lang="en-US" altLang="ja-JP" sz="1400" dirty="0">
                <a:solidFill>
                  <a:schemeClr val="tx1"/>
                </a:solidFill>
                <a:latin typeface="+mn-ea"/>
                <a:ea typeface="+mn-ea"/>
              </a:rPr>
              <a:t>):</a:t>
            </a:r>
            <a:r>
              <a:rPr lang="ja-JP" sz="1400" dirty="0">
                <a:solidFill>
                  <a:schemeClr val="tx1"/>
                </a:solidFill>
                <a:latin typeface="+mn-ea"/>
                <a:ea typeface="+mn-ea"/>
              </a:rPr>
              <a:t>859人</a:t>
            </a:r>
            <a:r>
              <a:rPr lang="ja-JP" altLang="en-US" sz="1400" dirty="0">
                <a:solidFill>
                  <a:schemeClr val="tx1"/>
                </a:solidFill>
                <a:latin typeface="+mn-ea"/>
                <a:ea typeface="+mn-ea"/>
              </a:rPr>
              <a:t>、</a:t>
            </a:r>
            <a:r>
              <a:rPr lang="ja-JP" sz="1400" dirty="0">
                <a:solidFill>
                  <a:schemeClr val="tx1"/>
                </a:solidFill>
                <a:latin typeface="+mn-ea"/>
                <a:ea typeface="+mn-ea"/>
              </a:rPr>
              <a:t>MOBIO技術交流会</a:t>
            </a:r>
            <a:r>
              <a:rPr lang="en-US" altLang="ja-JP" sz="1400" dirty="0">
                <a:solidFill>
                  <a:schemeClr val="tx1"/>
                </a:solidFill>
                <a:latin typeface="+mn-ea"/>
                <a:ea typeface="+mn-ea"/>
              </a:rPr>
              <a:t>:</a:t>
            </a:r>
            <a:r>
              <a:rPr lang="ja-JP" sz="1400" dirty="0">
                <a:solidFill>
                  <a:schemeClr val="tx1"/>
                </a:solidFill>
                <a:latin typeface="+mn-ea"/>
                <a:ea typeface="+mn-ea"/>
              </a:rPr>
              <a:t>494人</a:t>
            </a:r>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a:p>
            <a:endParaRPr lang="en-US" altLang="ja-JP" sz="1400" dirty="0">
              <a:solidFill>
                <a:schemeClr val="tx1"/>
              </a:solidFill>
              <a:latin typeface="+mn-ea"/>
              <a:ea typeface="+mn-ea"/>
            </a:endParaRPr>
          </a:p>
        </p:txBody>
      </p:sp>
      <p:sp>
        <p:nvSpPr>
          <p:cNvPr id="11" name="矢印: 五方向 10">
            <a:extLst>
              <a:ext uri="{FF2B5EF4-FFF2-40B4-BE49-F238E27FC236}">
                <a16:creationId xmlns:a16="http://schemas.microsoft.com/office/drawing/2014/main" id="{49F51230-189D-4205-9006-363D6CBB255F}"/>
              </a:ext>
            </a:extLst>
          </p:cNvPr>
          <p:cNvSpPr/>
          <p:nvPr/>
        </p:nvSpPr>
        <p:spPr>
          <a:xfrm>
            <a:off x="48531" y="621685"/>
            <a:ext cx="8662332"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24" name="矢印: 五方向 23">
            <a:extLst>
              <a:ext uri="{FF2B5EF4-FFF2-40B4-BE49-F238E27FC236}">
                <a16:creationId xmlns:a16="http://schemas.microsoft.com/office/drawing/2014/main" id="{F14682EA-A64D-4529-9376-3BB4AB408C88}"/>
              </a:ext>
            </a:extLst>
          </p:cNvPr>
          <p:cNvSpPr/>
          <p:nvPr/>
        </p:nvSpPr>
        <p:spPr>
          <a:xfrm>
            <a:off x="8809149" y="641377"/>
            <a:ext cx="3334319" cy="338552"/>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chemeClr val="bg1"/>
                </a:solidFill>
                <a:effectLst/>
                <a:uFillTx/>
                <a:latin typeface="+mj-ea"/>
                <a:ea typeface="+mj-ea"/>
                <a:cs typeface="Calibri"/>
                <a:sym typeface="Calibri"/>
              </a:rPr>
              <a:t>今後の</a:t>
            </a:r>
            <a:r>
              <a:rPr lang="ja-JP" altLang="en-US" sz="1600" b="1" dirty="0">
                <a:solidFill>
                  <a:schemeClr val="bg1"/>
                </a:solidFill>
                <a:latin typeface="+mj-ea"/>
                <a:ea typeface="+mj-ea"/>
              </a:rPr>
              <a:t>予定（検討中のものも含む）</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25" name="テキスト ボックス 24">
            <a:extLst>
              <a:ext uri="{FF2B5EF4-FFF2-40B4-BE49-F238E27FC236}">
                <a16:creationId xmlns:a16="http://schemas.microsoft.com/office/drawing/2014/main" id="{4C39D027-7700-49E6-9F71-5F57CC15FA98}"/>
              </a:ext>
            </a:extLst>
          </p:cNvPr>
          <p:cNvSpPr txBox="1"/>
          <p:nvPr/>
        </p:nvSpPr>
        <p:spPr>
          <a:xfrm>
            <a:off x="19250" y="8230"/>
            <a:ext cx="12182903" cy="584775"/>
          </a:xfrm>
          <a:prstGeom prst="rect">
            <a:avLst/>
          </a:prstGeom>
          <a:solidFill>
            <a:schemeClr val="accent5">
              <a:lumMod val="50000"/>
            </a:schemeClr>
          </a:solidFill>
        </p:spPr>
        <p:txBody>
          <a:bodyPr wrap="square" rtlCol="0">
            <a:spAutoFit/>
          </a:bodyPr>
          <a:lstStyle/>
          <a:p>
            <a:r>
              <a:rPr kumimoji="1" lang="ja-JP" altLang="en-US" sz="3200" b="1" dirty="0">
                <a:solidFill>
                  <a:srgbClr val="FFFF00"/>
                </a:solidFill>
                <a:latin typeface="Meiryo UI" panose="020B0604030504040204" pitchFamily="50" charset="-128"/>
                <a:ea typeface="Meiryo UI" panose="020B0604030504040204" pitchFamily="50" charset="-128"/>
              </a:rPr>
              <a:t> </a:t>
            </a:r>
            <a:r>
              <a:rPr kumimoji="1" lang="ja-JP" altLang="en-US" sz="3200" b="1" dirty="0">
                <a:solidFill>
                  <a:schemeClr val="bg1"/>
                </a:solidFill>
                <a:latin typeface="Meiryo UI" panose="020B0604030504040204" pitchFamily="50" charset="-128"/>
                <a:ea typeface="Meiryo UI" panose="020B0604030504040204" pitchFamily="50" charset="-128"/>
              </a:rPr>
              <a:t>産業振興部会</a:t>
            </a:r>
            <a:r>
              <a:rPr kumimoji="1" lang="ja-JP" altLang="en-US" sz="3200" b="1" dirty="0">
                <a:solidFill>
                  <a:srgbClr val="FFFF00"/>
                </a:solidFill>
                <a:latin typeface="Meiryo UI" panose="020B0604030504040204" pitchFamily="50" charset="-128"/>
                <a:ea typeface="Meiryo UI" panose="020B0604030504040204" pitchFamily="50" charset="-128"/>
              </a:rPr>
              <a:t>　　　　</a:t>
            </a:r>
            <a:endParaRPr kumimoji="1" lang="ja-JP" altLang="en-US" sz="2000" b="1" dirty="0">
              <a:solidFill>
                <a:srgbClr val="FFFF00"/>
              </a:solidFill>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CAE8EDB4-9014-448A-A259-3176BC5611A6}"/>
              </a:ext>
            </a:extLst>
          </p:cNvPr>
          <p:cNvSpPr txBox="1"/>
          <p:nvPr/>
        </p:nvSpPr>
        <p:spPr>
          <a:xfrm>
            <a:off x="2731535" y="85173"/>
            <a:ext cx="4993667" cy="430887"/>
          </a:xfrm>
          <a:prstGeom prst="rect">
            <a:avLst/>
          </a:prstGeom>
          <a:noFill/>
        </p:spPr>
        <p:txBody>
          <a:bodyPr wrap="square" rtlCol="0">
            <a:spAutoFit/>
          </a:bodyPr>
          <a:lstStyle/>
          <a:p>
            <a:r>
              <a:rPr kumimoji="1" lang="ja-JP" altLang="en-US" sz="1100" dirty="0">
                <a:solidFill>
                  <a:schemeClr val="bg1"/>
                </a:solidFill>
                <a:latin typeface="Meiryo UI" panose="020B0604030504040204" pitchFamily="50" charset="-128"/>
                <a:ea typeface="Meiryo UI" panose="020B0604030504040204" pitchFamily="50" charset="-128"/>
              </a:rPr>
              <a:t>　部会長：大阪府商工労働部長　副部会長：大阪市経済戦略局長</a:t>
            </a:r>
            <a:endParaRPr kumimoji="1" lang="en-US" altLang="ja-JP" sz="1100" dirty="0">
              <a:solidFill>
                <a:schemeClr val="bg1"/>
              </a:solidFill>
              <a:latin typeface="Meiryo UI" panose="020B0604030504040204" pitchFamily="50" charset="-128"/>
              <a:ea typeface="Meiryo UI" panose="020B0604030504040204" pitchFamily="50" charset="-128"/>
            </a:endParaRPr>
          </a:p>
          <a:p>
            <a:r>
              <a:rPr kumimoji="1" lang="ja-JP" altLang="en-US" sz="1100" dirty="0">
                <a:solidFill>
                  <a:schemeClr val="bg1"/>
                </a:solidFill>
                <a:latin typeface="Meiryo UI" panose="020B0604030504040204" pitchFamily="50" charset="-128"/>
                <a:ea typeface="Meiryo UI" panose="020B0604030504040204" pitchFamily="50" charset="-128"/>
              </a:rPr>
              <a:t>　府：商工労働部、環境農林水産部、府民文化部 ／ 市：経済戦略局</a:t>
            </a:r>
            <a:endParaRPr kumimoji="1" lang="en-US" altLang="ja-JP" sz="1100" dirty="0">
              <a:solidFill>
                <a:schemeClr val="bg1"/>
              </a:solidFill>
              <a:latin typeface="Meiryo UI" panose="020B0604030504040204" pitchFamily="50" charset="-128"/>
              <a:ea typeface="Meiryo UI" panose="020B0604030504040204" pitchFamily="50" charset="-128"/>
            </a:endParaRPr>
          </a:p>
        </p:txBody>
      </p:sp>
      <p:sp>
        <p:nvSpPr>
          <p:cNvPr id="33" name="大かっこ 32">
            <a:extLst>
              <a:ext uri="{FF2B5EF4-FFF2-40B4-BE49-F238E27FC236}">
                <a16:creationId xmlns:a16="http://schemas.microsoft.com/office/drawing/2014/main" id="{EA2EB452-E191-45F1-B5C1-3461C7F82ECA}"/>
              </a:ext>
            </a:extLst>
          </p:cNvPr>
          <p:cNvSpPr/>
          <p:nvPr/>
        </p:nvSpPr>
        <p:spPr>
          <a:xfrm>
            <a:off x="2731535" y="128514"/>
            <a:ext cx="5095962" cy="375685"/>
          </a:xfrm>
          <a:prstGeom prst="bracketPair">
            <a:avLst>
              <a:gd name="adj" fmla="val 13574"/>
            </a:avLst>
          </a:prstGeom>
          <a:noFill/>
          <a:ln w="127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endParaRPr>
          </a:p>
        </p:txBody>
      </p:sp>
      <p:sp>
        <p:nvSpPr>
          <p:cNvPr id="44" name="正方形/長方形 43">
            <a:extLst>
              <a:ext uri="{FF2B5EF4-FFF2-40B4-BE49-F238E27FC236}">
                <a16:creationId xmlns:a16="http://schemas.microsoft.com/office/drawing/2014/main" id="{03AE89BB-252C-43F1-931D-878BD141CFA0}"/>
              </a:ext>
            </a:extLst>
          </p:cNvPr>
          <p:cNvSpPr/>
          <p:nvPr/>
        </p:nvSpPr>
        <p:spPr>
          <a:xfrm>
            <a:off x="8787610" y="1130480"/>
            <a:ext cx="3354560" cy="5652000"/>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36000" rIns="45719" bIns="3600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300" b="1" dirty="0">
                <a:solidFill>
                  <a:schemeClr val="tx1"/>
                </a:solidFill>
                <a:latin typeface="+mn-ea"/>
                <a:ea typeface="+mn-ea"/>
              </a:rPr>
              <a:t>▶</a:t>
            </a:r>
            <a:r>
              <a:rPr kumimoji="0" lang="ja-JP" altLang="en-US" sz="1300" b="1" i="0" u="none" strike="noStrike" cap="none" spc="0" normalizeH="0" baseline="0" dirty="0">
                <a:ln>
                  <a:noFill/>
                </a:ln>
                <a:solidFill>
                  <a:schemeClr val="tx1"/>
                </a:solidFill>
                <a:effectLst/>
                <a:uFillTx/>
                <a:latin typeface="+mn-ea"/>
                <a:ea typeface="+mn-ea"/>
                <a:cs typeface="Calibri"/>
                <a:sym typeface="Calibri"/>
              </a:rPr>
              <a:t>万博で披露された最先端技術等の実装化・</a:t>
            </a:r>
            <a:endParaRPr kumimoji="0" lang="en-US" altLang="ja-JP" sz="1300" b="1" i="0" u="none" strike="noStrike"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ja-JP" altLang="en-US" sz="1300" b="1" dirty="0">
                <a:solidFill>
                  <a:schemeClr val="tx1"/>
                </a:solidFill>
                <a:latin typeface="+mn-ea"/>
                <a:ea typeface="+mn-ea"/>
              </a:rPr>
              <a:t>　</a:t>
            </a:r>
            <a:r>
              <a:rPr kumimoji="0" lang="ja-JP" altLang="en-US" sz="1300" b="1" i="0" u="none" strike="noStrike" cap="none" spc="0" normalizeH="0" baseline="0" dirty="0">
                <a:ln>
                  <a:noFill/>
                </a:ln>
                <a:solidFill>
                  <a:schemeClr val="tx1"/>
                </a:solidFill>
                <a:effectLst/>
                <a:uFillTx/>
                <a:latin typeface="+mn-ea"/>
                <a:ea typeface="+mn-ea"/>
                <a:cs typeface="Calibri"/>
                <a:sym typeface="Calibri"/>
              </a:rPr>
              <a:t>産業化</a:t>
            </a:r>
            <a:endParaRPr kumimoji="0" lang="en-US" altLang="ja-JP" sz="1300" b="1" i="0" u="none" strike="noStrike"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ja-JP" altLang="en-US" sz="1200" dirty="0">
                <a:solidFill>
                  <a:schemeClr val="tx1"/>
                </a:solidFill>
                <a:latin typeface="+mn-ea"/>
                <a:ea typeface="+mn-ea"/>
              </a:rPr>
              <a:t>  万博で披露された最先端技術等について、</a:t>
            </a:r>
            <a:r>
              <a:rPr kumimoji="0" lang="ja-JP" altLang="en-US" sz="1200" b="1" i="0" u="none" strike="noStrike" cap="none" spc="0" normalizeH="0" baseline="0" dirty="0">
                <a:ln>
                  <a:noFill/>
                </a:ln>
                <a:solidFill>
                  <a:schemeClr val="tx1"/>
                </a:solidFill>
                <a:effectLst/>
                <a:uFillTx/>
                <a:latin typeface="+mn-ea"/>
                <a:ea typeface="+mn-ea"/>
                <a:cs typeface="Calibri"/>
                <a:sym typeface="Calibri"/>
              </a:rPr>
              <a:t>経済</a:t>
            </a:r>
            <a:endParaRPr kumimoji="0" lang="en-US" altLang="ja-JP" sz="1200" b="1" i="0" u="none" strike="noStrike"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altLang="ja-JP" sz="1200" b="1" dirty="0">
                <a:solidFill>
                  <a:schemeClr val="tx1"/>
                </a:solidFill>
                <a:latin typeface="+mn-ea"/>
                <a:ea typeface="+mn-ea"/>
              </a:rPr>
              <a:t>  </a:t>
            </a:r>
            <a:r>
              <a:rPr kumimoji="0" lang="ja-JP" altLang="en-US" sz="1200" b="1" i="0" u="none" strike="noStrike" cap="none" spc="0" normalizeH="0" baseline="0" dirty="0">
                <a:ln>
                  <a:noFill/>
                </a:ln>
                <a:solidFill>
                  <a:schemeClr val="tx1"/>
                </a:solidFill>
                <a:effectLst/>
                <a:uFillTx/>
                <a:latin typeface="+mn-ea"/>
                <a:ea typeface="+mn-ea"/>
                <a:cs typeface="Calibri"/>
                <a:sym typeface="Calibri"/>
              </a:rPr>
              <a:t>界、国、関西広域連合、</a:t>
            </a:r>
            <a:r>
              <a:rPr lang="ja-JP" altLang="en-US" sz="1200" b="1" dirty="0">
                <a:solidFill>
                  <a:schemeClr val="tx1"/>
                </a:solidFill>
                <a:latin typeface="+mn-ea"/>
                <a:ea typeface="+mn-ea"/>
              </a:rPr>
              <a:t>大阪府、大阪市</a:t>
            </a:r>
            <a:r>
              <a:rPr kumimoji="0" lang="ja-JP" altLang="en-US" sz="1200" b="1" i="0" u="none" strike="noStrike" cap="none" spc="0" normalizeH="0" baseline="0" dirty="0">
                <a:ln>
                  <a:noFill/>
                </a:ln>
                <a:solidFill>
                  <a:schemeClr val="tx1"/>
                </a:solidFill>
                <a:effectLst/>
                <a:uFillTx/>
                <a:latin typeface="+mn-ea"/>
                <a:ea typeface="+mn-ea"/>
                <a:cs typeface="Calibri"/>
                <a:sym typeface="Calibri"/>
              </a:rPr>
              <a:t>等で実装</a:t>
            </a:r>
            <a:endParaRPr kumimoji="0" lang="en-US" altLang="ja-JP" sz="1200" b="1" i="0" u="none" strike="noStrike"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ja-JP" altLang="en-US" sz="1200" b="1" dirty="0">
                <a:solidFill>
                  <a:schemeClr val="tx1"/>
                </a:solidFill>
                <a:latin typeface="+mn-ea"/>
                <a:ea typeface="+mn-ea"/>
              </a:rPr>
              <a:t>　</a:t>
            </a:r>
            <a:r>
              <a:rPr kumimoji="0" lang="ja-JP" altLang="en-US" sz="1200" b="1" i="0" u="none" strike="noStrike" cap="none" spc="0" normalizeH="0" baseline="0" dirty="0">
                <a:ln>
                  <a:noFill/>
                </a:ln>
                <a:solidFill>
                  <a:schemeClr val="tx1"/>
                </a:solidFill>
                <a:effectLst/>
                <a:uFillTx/>
                <a:latin typeface="+mn-ea"/>
                <a:ea typeface="+mn-ea"/>
                <a:cs typeface="Calibri"/>
                <a:sym typeface="Calibri"/>
              </a:rPr>
              <a:t>化を推進するための枠組みを設け、オール関西で、</a:t>
            </a:r>
            <a:endParaRPr kumimoji="0" lang="en-US" altLang="ja-JP" sz="1200" b="1" i="0" u="none" strike="noStrike"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ja-JP" altLang="en-US" sz="1200" dirty="0">
                <a:solidFill>
                  <a:schemeClr val="tx1"/>
                </a:solidFill>
                <a:latin typeface="+mn-ea"/>
                <a:ea typeface="+mn-ea"/>
              </a:rPr>
              <a:t>　</a:t>
            </a:r>
            <a:r>
              <a:rPr kumimoji="0" lang="ja-JP" altLang="en-US" sz="1200" i="0" u="none" strike="noStrike" cap="none" spc="0" normalizeH="0" baseline="0" dirty="0">
                <a:ln>
                  <a:noFill/>
                </a:ln>
                <a:solidFill>
                  <a:schemeClr val="tx1"/>
                </a:solidFill>
                <a:effectLst/>
                <a:uFillTx/>
                <a:latin typeface="+mn-ea"/>
                <a:ea typeface="+mn-ea"/>
                <a:cs typeface="Calibri"/>
                <a:sym typeface="Calibri"/>
              </a:rPr>
              <a:t>大阪・関西が全国的に強みのある分野における</a:t>
            </a:r>
            <a:r>
              <a:rPr kumimoji="0" lang="ja-JP" altLang="en-US" sz="1200" b="1" i="0" u="none" strike="noStrike" cap="none" spc="0" normalizeH="0" baseline="0" dirty="0">
                <a:ln>
                  <a:noFill/>
                </a:ln>
                <a:solidFill>
                  <a:schemeClr val="tx1"/>
                </a:solidFill>
                <a:effectLst/>
                <a:uFillTx/>
                <a:latin typeface="+mn-ea"/>
                <a:ea typeface="+mn-ea"/>
                <a:cs typeface="Calibri"/>
                <a:sym typeface="Calibri"/>
              </a:rPr>
              <a:t>実</a:t>
            </a:r>
            <a:endParaRPr kumimoji="0" lang="en-US" altLang="ja-JP" sz="1200" b="1" i="0" u="none" strike="noStrike"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ja-JP" altLang="en-US" sz="1200" b="1" dirty="0">
                <a:solidFill>
                  <a:schemeClr val="tx1"/>
                </a:solidFill>
                <a:latin typeface="+mn-ea"/>
                <a:ea typeface="+mn-ea"/>
              </a:rPr>
              <a:t>　</a:t>
            </a:r>
            <a:r>
              <a:rPr kumimoji="0" lang="ja-JP" altLang="en-US" sz="1200" b="1" i="0" u="none" strike="noStrike" cap="none" spc="0" normalizeH="0" baseline="0" dirty="0">
                <a:ln>
                  <a:noFill/>
                </a:ln>
                <a:solidFill>
                  <a:schemeClr val="tx1"/>
                </a:solidFill>
                <a:effectLst/>
                <a:uFillTx/>
                <a:latin typeface="+mn-ea"/>
                <a:ea typeface="+mn-ea"/>
                <a:cs typeface="Calibri"/>
                <a:sym typeface="Calibri"/>
              </a:rPr>
              <a:t>装化を加速</a:t>
            </a:r>
            <a:endParaRPr kumimoji="0" lang="en-US" altLang="ja-JP" sz="1200" b="1" i="0" u="none" strike="noStrike"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b="0" i="0" u="none" strike="noStrike" cap="none" spc="0" normalizeH="0" baseline="0" dirty="0">
              <a:ln>
                <a:noFill/>
              </a:ln>
              <a:solidFill>
                <a:schemeClr val="tx1"/>
              </a:solidFill>
              <a:effectLst/>
              <a:uFillTx/>
              <a:latin typeface="+mn-ea"/>
              <a:ea typeface="+mn-ea"/>
              <a:cs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b="0" i="0" u="none" strike="noStrike" cap="none" spc="0" normalizeH="0" baseline="0" dirty="0">
              <a:ln>
                <a:noFill/>
              </a:ln>
              <a:solidFill>
                <a:schemeClr val="tx1"/>
              </a:solidFill>
              <a:effectLst/>
              <a:uFillTx/>
              <a:latin typeface="+mn-ea"/>
              <a:ea typeface="+mn-ea"/>
              <a:cs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b="0" i="0" u="none" strike="noStrike" cap="none" spc="0" normalizeH="0" baseline="0" dirty="0">
              <a:ln>
                <a:noFill/>
              </a:ln>
              <a:solidFill>
                <a:schemeClr val="tx1"/>
              </a:solidFill>
              <a:effectLst/>
              <a:uFillTx/>
              <a:latin typeface="+mn-ea"/>
              <a:ea typeface="+mn-ea"/>
              <a:cs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b="0" i="0" u="none" strike="noStrike" cap="none" spc="0" normalizeH="0" baseline="0" dirty="0">
              <a:ln>
                <a:noFill/>
              </a:ln>
              <a:solidFill>
                <a:schemeClr val="tx1"/>
              </a:solidFill>
              <a:effectLst/>
              <a:uFillTx/>
              <a:latin typeface="+mn-ea"/>
              <a:ea typeface="+mn-ea"/>
              <a:cs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b="0" i="0" u="none" strike="noStrike" cap="none" spc="0" normalizeH="0" baseline="0" dirty="0">
              <a:ln>
                <a:noFill/>
              </a:ln>
              <a:solidFill>
                <a:schemeClr val="tx1"/>
              </a:solidFill>
              <a:effectLst/>
              <a:uFillTx/>
              <a:latin typeface="+mn-ea"/>
              <a:ea typeface="+mn-ea"/>
              <a:cs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b="0" i="0" u="none" strike="noStrike" cap="none" spc="0" normalizeH="0" baseline="0" dirty="0">
              <a:ln>
                <a:noFill/>
              </a:ln>
              <a:solidFill>
                <a:schemeClr val="tx1"/>
              </a:solidFill>
              <a:effectLst/>
              <a:uFillTx/>
              <a:latin typeface="+mn-ea"/>
              <a:ea typeface="+mn-ea"/>
              <a:cs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b="0" i="0" u="none" strike="noStrike" cap="none" spc="0" normalizeH="0" baseline="0" dirty="0">
              <a:ln>
                <a:noFill/>
              </a:ln>
              <a:solidFill>
                <a:schemeClr val="tx1"/>
              </a:solidFill>
              <a:effectLst/>
              <a:uFillTx/>
              <a:latin typeface="+mn-ea"/>
              <a:ea typeface="+mn-ea"/>
              <a:cs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b="0" i="0" u="none" strike="noStrike" cap="none" spc="0" normalizeH="0" baseline="0" dirty="0">
              <a:ln>
                <a:noFill/>
              </a:ln>
              <a:solidFill>
                <a:schemeClr val="tx1"/>
              </a:solidFill>
              <a:effectLst/>
              <a:uFillTx/>
              <a:latin typeface="+mn-ea"/>
              <a:ea typeface="+mn-ea"/>
              <a:cs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b="0" i="0" u="none" strike="noStrike" cap="none" spc="0" normalizeH="0" baseline="0" dirty="0">
              <a:ln>
                <a:noFill/>
              </a:ln>
              <a:solidFill>
                <a:schemeClr val="tx1"/>
              </a:solidFill>
              <a:effectLst/>
              <a:uFillTx/>
              <a:latin typeface="+mn-ea"/>
              <a:ea typeface="+mn-ea"/>
              <a:cs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200" dirty="0">
              <a:solidFill>
                <a:schemeClr val="tx1"/>
              </a:solidFill>
              <a:latin typeface="+mn-ea"/>
              <a:ea typeface="+mn-ea"/>
            </a:endParaRPr>
          </a:p>
        </p:txBody>
      </p:sp>
      <p:sp>
        <p:nvSpPr>
          <p:cNvPr id="12" name="テキスト ボックス 11">
            <a:extLst>
              <a:ext uri="{FF2B5EF4-FFF2-40B4-BE49-F238E27FC236}">
                <a16:creationId xmlns:a16="http://schemas.microsoft.com/office/drawing/2014/main" id="{303531E6-C1A4-425E-9377-07A85E52F78F}"/>
              </a:ext>
            </a:extLst>
          </p:cNvPr>
          <p:cNvSpPr txBox="1"/>
          <p:nvPr/>
        </p:nvSpPr>
        <p:spPr>
          <a:xfrm>
            <a:off x="0" y="976593"/>
            <a:ext cx="399325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（１）</a:t>
            </a:r>
            <a:r>
              <a:rPr lang="ja-JP" altLang="en-US" sz="1400" b="1" dirty="0">
                <a:solidFill>
                  <a:schemeClr val="tx1"/>
                </a:solidFill>
                <a:latin typeface="+mn-ea"/>
                <a:ea typeface="+mn-ea"/>
              </a:rPr>
              <a:t>万博を契機とした社会実装の実現①</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54" name="テキスト ボックス 53">
            <a:extLst>
              <a:ext uri="{FF2B5EF4-FFF2-40B4-BE49-F238E27FC236}">
                <a16:creationId xmlns:a16="http://schemas.microsoft.com/office/drawing/2014/main" id="{7F002AAA-20C8-4D14-A2EC-5FDF10BE2022}"/>
              </a:ext>
            </a:extLst>
          </p:cNvPr>
          <p:cNvSpPr txBox="1"/>
          <p:nvPr/>
        </p:nvSpPr>
        <p:spPr>
          <a:xfrm>
            <a:off x="59697" y="4988245"/>
            <a:ext cx="8518292"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400" b="1" dirty="0">
                <a:solidFill>
                  <a:schemeClr val="tx1"/>
                </a:solidFill>
                <a:latin typeface="+mn-ea"/>
                <a:ea typeface="+mn-ea"/>
              </a:rPr>
              <a:t>▶</a:t>
            </a:r>
            <a:r>
              <a:rPr lang="en-US" altLang="ja-JP" sz="1400" b="1" dirty="0">
                <a:solidFill>
                  <a:schemeClr val="tx1"/>
                </a:solidFill>
                <a:latin typeface="+mn-ea"/>
                <a:ea typeface="+mn-ea"/>
              </a:rPr>
              <a:t>Beyond 5G</a:t>
            </a:r>
            <a:endParaRPr kumimoji="0" lang="en-US" altLang="ja-JP" sz="1400" b="1" i="0" strike="noStrike" cap="none" spc="0" normalizeH="0" baseline="0" dirty="0">
              <a:ln>
                <a:noFill/>
              </a:ln>
              <a:solidFill>
                <a:schemeClr val="tx1"/>
              </a:solidFill>
              <a:effectLst/>
              <a:uFillTx/>
              <a:latin typeface="+mn-ea"/>
              <a:ea typeface="+mn-ea"/>
              <a:sym typeface="Calibri"/>
            </a:endParaRPr>
          </a:p>
          <a:p>
            <a:r>
              <a:rPr lang="ja-JP" altLang="en-US" sz="1400" dirty="0">
                <a:solidFill>
                  <a:schemeClr val="tx1"/>
                </a:solidFill>
                <a:latin typeface="+mn-ea"/>
                <a:ea typeface="+mn-ea"/>
              </a:rPr>
              <a:t>　</a:t>
            </a:r>
            <a:r>
              <a:rPr lang="en-US" altLang="ja-JP" sz="1400" dirty="0">
                <a:solidFill>
                  <a:schemeClr val="tx1"/>
                </a:solidFill>
                <a:latin typeface="+mn-ea"/>
                <a:ea typeface="+mn-ea"/>
              </a:rPr>
              <a:t>【</a:t>
            </a:r>
            <a:r>
              <a:rPr lang="ja-JP" altLang="en-US" sz="1400" dirty="0">
                <a:solidFill>
                  <a:schemeClr val="tx1"/>
                </a:solidFill>
                <a:latin typeface="+mn-ea"/>
                <a:ea typeface="+mn-ea"/>
              </a:rPr>
              <a:t>先進材料の技術開発支援</a:t>
            </a:r>
            <a:r>
              <a:rPr lang="en-US" altLang="ja-JP" sz="1400" dirty="0">
                <a:solidFill>
                  <a:schemeClr val="tx1"/>
                </a:solidFill>
                <a:latin typeface="+mn-ea"/>
                <a:ea typeface="+mn-ea"/>
              </a:rPr>
              <a:t>】</a:t>
            </a:r>
            <a:endParaRPr lang="ja-JP" altLang="en-US" sz="1400" dirty="0">
              <a:solidFill>
                <a:schemeClr val="tx1"/>
              </a:solidFill>
              <a:latin typeface="+mn-ea"/>
              <a:ea typeface="+mn-ea"/>
            </a:endParaRPr>
          </a:p>
          <a:p>
            <a:r>
              <a:rPr lang="ja-JP" altLang="en-US" sz="1400" dirty="0">
                <a:solidFill>
                  <a:schemeClr val="tx1"/>
                </a:solidFill>
                <a:latin typeface="+mn-ea"/>
                <a:ea typeface="+mn-ea"/>
              </a:rPr>
              <a:t>　 ・研究員、コーディネータ等による企業への伴走支援（５グループ</a:t>
            </a:r>
            <a:r>
              <a:rPr lang="en-US" altLang="ja-JP" sz="1400" dirty="0">
                <a:solidFill>
                  <a:schemeClr val="tx1"/>
                </a:solidFill>
                <a:latin typeface="+mn-ea"/>
                <a:ea typeface="+mn-ea"/>
              </a:rPr>
              <a:t>10</a:t>
            </a:r>
            <a:r>
              <a:rPr lang="ja-JP" altLang="en-US" sz="1400" dirty="0">
                <a:solidFill>
                  <a:schemeClr val="tx1"/>
                </a:solidFill>
                <a:latin typeface="+mn-ea"/>
                <a:ea typeface="+mn-ea"/>
              </a:rPr>
              <a:t>社）</a:t>
            </a:r>
          </a:p>
          <a:p>
            <a:r>
              <a:rPr lang="ja-JP" altLang="en-US" sz="1400" dirty="0">
                <a:solidFill>
                  <a:schemeClr val="tx1"/>
                </a:solidFill>
                <a:latin typeface="+mn-ea"/>
                <a:ea typeface="+mn-ea"/>
              </a:rPr>
              <a:t>　 ・機器整備による材料評価機能拡充</a:t>
            </a:r>
            <a:endParaRPr lang="en-US" altLang="ja-JP" sz="1400" dirty="0">
              <a:solidFill>
                <a:schemeClr val="tx1"/>
              </a:solidFill>
              <a:latin typeface="+mn-ea"/>
              <a:ea typeface="+mn-ea"/>
            </a:endParaRPr>
          </a:p>
          <a:p>
            <a:r>
              <a:rPr lang="ja-JP" altLang="en-US" sz="1400" dirty="0">
                <a:solidFill>
                  <a:schemeClr val="tx1"/>
                </a:solidFill>
                <a:latin typeface="+mn-ea"/>
                <a:ea typeface="+mn-ea"/>
              </a:rPr>
              <a:t>　 （高周波誘導特性評価システムによる測定件数</a:t>
            </a:r>
            <a:r>
              <a:rPr lang="en-US" altLang="ja-JP" sz="1400" dirty="0">
                <a:solidFill>
                  <a:schemeClr val="tx1"/>
                </a:solidFill>
                <a:latin typeface="+mn-ea"/>
                <a:ea typeface="+mn-ea"/>
              </a:rPr>
              <a:t>:2023</a:t>
            </a:r>
            <a:r>
              <a:rPr lang="ja-JP" altLang="en-US" sz="1400" dirty="0">
                <a:solidFill>
                  <a:schemeClr val="tx1"/>
                </a:solidFill>
                <a:latin typeface="+mn-ea"/>
                <a:ea typeface="+mn-ea"/>
              </a:rPr>
              <a:t>年度</a:t>
            </a:r>
            <a:r>
              <a:rPr lang="en-US" altLang="ja-JP" sz="1400" dirty="0">
                <a:solidFill>
                  <a:schemeClr val="tx1"/>
                </a:solidFill>
                <a:latin typeface="+mn-ea"/>
                <a:ea typeface="+mn-ea"/>
              </a:rPr>
              <a:t>59</a:t>
            </a:r>
            <a:r>
              <a:rPr lang="ja-JP" altLang="en-US" sz="1400" dirty="0">
                <a:solidFill>
                  <a:schemeClr val="tx1"/>
                </a:solidFill>
                <a:latin typeface="+mn-ea"/>
                <a:ea typeface="+mn-ea"/>
              </a:rPr>
              <a:t>回、</a:t>
            </a:r>
            <a:r>
              <a:rPr lang="en-US" altLang="ja-JP" sz="1400" dirty="0">
                <a:solidFill>
                  <a:schemeClr val="tx1"/>
                </a:solidFill>
                <a:latin typeface="+mn-ea"/>
                <a:ea typeface="+mn-ea"/>
              </a:rPr>
              <a:t>2024</a:t>
            </a:r>
            <a:r>
              <a:rPr lang="ja-JP" altLang="en-US" sz="1400" dirty="0">
                <a:solidFill>
                  <a:schemeClr val="tx1"/>
                </a:solidFill>
                <a:latin typeface="+mn-ea"/>
                <a:ea typeface="+mn-ea"/>
              </a:rPr>
              <a:t>年度</a:t>
            </a:r>
            <a:r>
              <a:rPr lang="en-US" altLang="ja-JP" sz="1400" dirty="0">
                <a:solidFill>
                  <a:schemeClr val="tx1"/>
                </a:solidFill>
                <a:latin typeface="+mn-ea"/>
                <a:ea typeface="+mn-ea"/>
              </a:rPr>
              <a:t>1,292</a:t>
            </a:r>
            <a:r>
              <a:rPr lang="ja-JP" altLang="en-US" sz="1400" dirty="0">
                <a:solidFill>
                  <a:schemeClr val="tx1"/>
                </a:solidFill>
                <a:latin typeface="+mn-ea"/>
                <a:ea typeface="+mn-ea"/>
              </a:rPr>
              <a:t>回）</a:t>
            </a:r>
          </a:p>
          <a:p>
            <a:r>
              <a:rPr lang="ja-JP" altLang="en-US" sz="1400" dirty="0">
                <a:solidFill>
                  <a:schemeClr val="tx1"/>
                </a:solidFill>
                <a:latin typeface="+mn-ea"/>
                <a:ea typeface="+mn-ea"/>
              </a:rPr>
              <a:t>　 ・万博・専門展示会への出展支援を通じた、関連企業との交流、情報発信、ニーズ把握</a:t>
            </a:r>
          </a:p>
          <a:p>
            <a:r>
              <a:rPr lang="ja-JP" altLang="en-US" sz="1400" dirty="0">
                <a:solidFill>
                  <a:schemeClr val="tx1"/>
                </a:solidFill>
                <a:latin typeface="+mn-ea"/>
                <a:ea typeface="+mn-ea"/>
              </a:rPr>
              <a:t>　</a:t>
            </a:r>
            <a:r>
              <a:rPr lang="en-US" altLang="ja-JP" sz="1400" dirty="0">
                <a:solidFill>
                  <a:schemeClr val="tx1"/>
                </a:solidFill>
                <a:latin typeface="+mn-ea"/>
                <a:ea typeface="+mn-ea"/>
              </a:rPr>
              <a:t>【</a:t>
            </a:r>
            <a:r>
              <a:rPr lang="ja-JP" altLang="en-US" sz="1400" dirty="0">
                <a:solidFill>
                  <a:schemeClr val="tx1"/>
                </a:solidFill>
                <a:latin typeface="+mn-ea"/>
                <a:ea typeface="+mn-ea"/>
              </a:rPr>
              <a:t>企業間ネットワークの構築・活動を軸とした産官学連携からの社会実装への展開</a:t>
            </a:r>
            <a:r>
              <a:rPr lang="en-US" altLang="ja-JP" sz="1400" dirty="0">
                <a:solidFill>
                  <a:schemeClr val="tx1"/>
                </a:solidFill>
                <a:latin typeface="+mn-ea"/>
                <a:ea typeface="+mn-ea"/>
              </a:rPr>
              <a:t>】</a:t>
            </a:r>
          </a:p>
        </p:txBody>
      </p:sp>
      <p:sp>
        <p:nvSpPr>
          <p:cNvPr id="55" name="正方形/長方形 54">
            <a:extLst>
              <a:ext uri="{FF2B5EF4-FFF2-40B4-BE49-F238E27FC236}">
                <a16:creationId xmlns:a16="http://schemas.microsoft.com/office/drawing/2014/main" id="{1AEE1CD6-FDDF-4E0F-BC79-7454E7813DB5}"/>
              </a:ext>
            </a:extLst>
          </p:cNvPr>
          <p:cNvSpPr/>
          <p:nvPr/>
        </p:nvSpPr>
        <p:spPr>
          <a:xfrm>
            <a:off x="8737229" y="5537513"/>
            <a:ext cx="3405807" cy="1196088"/>
          </a:xfrm>
          <a:prstGeom prst="rect">
            <a:avLst/>
          </a:prstGeom>
          <a:noFill/>
          <a:ln w="381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36000" rIns="45719" bIns="36000"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kumimoji="0" lang="ja-JP" altLang="en-US" sz="1300" b="1" i="0" u="none" strike="noStrike" cap="none" spc="0" normalizeH="0" baseline="0" dirty="0">
                <a:ln>
                  <a:noFill/>
                </a:ln>
                <a:solidFill>
                  <a:schemeClr val="tx1"/>
                </a:solidFill>
                <a:effectLst/>
                <a:uFillTx/>
                <a:latin typeface="+mn-ea"/>
                <a:ea typeface="+mn-ea"/>
                <a:cs typeface="Calibri"/>
                <a:sym typeface="Calibri"/>
              </a:rPr>
              <a:t>（</a:t>
            </a:r>
            <a:r>
              <a:rPr kumimoji="0" lang="en-US" altLang="ja-JP" sz="1300" b="1" i="0" u="none" strike="noStrike" cap="none" spc="0" normalizeH="0" baseline="0" dirty="0">
                <a:ln>
                  <a:noFill/>
                </a:ln>
                <a:solidFill>
                  <a:schemeClr val="tx1"/>
                </a:solidFill>
                <a:effectLst/>
                <a:uFillTx/>
                <a:latin typeface="+mn-ea"/>
                <a:ea typeface="+mn-ea"/>
                <a:cs typeface="Calibri"/>
                <a:sym typeface="Calibri"/>
              </a:rPr>
              <a:t>Beyond </a:t>
            </a:r>
            <a:r>
              <a:rPr kumimoji="0" lang="ja-JP" altLang="en-US" sz="1300" b="1" i="0" u="none" strike="noStrike" cap="none" spc="0" normalizeH="0" baseline="0" dirty="0">
                <a:ln>
                  <a:noFill/>
                </a:ln>
                <a:solidFill>
                  <a:schemeClr val="tx1"/>
                </a:solidFill>
                <a:effectLst/>
                <a:uFillTx/>
                <a:latin typeface="+mn-ea"/>
                <a:ea typeface="+mn-ea"/>
                <a:cs typeface="Calibri"/>
                <a:sym typeface="Calibri"/>
              </a:rPr>
              <a:t>５</a:t>
            </a:r>
            <a:r>
              <a:rPr kumimoji="0" lang="en-US" altLang="ja-JP" sz="1300" b="1" i="0" u="none" strike="noStrike" cap="none" spc="0" normalizeH="0" baseline="0" dirty="0">
                <a:ln>
                  <a:noFill/>
                </a:ln>
                <a:solidFill>
                  <a:schemeClr val="tx1"/>
                </a:solidFill>
                <a:effectLst/>
                <a:uFillTx/>
                <a:latin typeface="+mn-ea"/>
                <a:ea typeface="+mn-ea"/>
                <a:cs typeface="Calibri"/>
                <a:sym typeface="Calibri"/>
              </a:rPr>
              <a:t>G</a:t>
            </a:r>
            <a:r>
              <a:rPr lang="ja-JP" altLang="en-US" sz="1300" b="1" dirty="0">
                <a:solidFill>
                  <a:schemeClr val="tx1"/>
                </a:solidFill>
                <a:latin typeface="+mn-ea"/>
                <a:ea typeface="+mn-ea"/>
              </a:rPr>
              <a:t>）</a:t>
            </a:r>
            <a:endParaRPr kumimoji="0" lang="en-US" altLang="ja-JP" sz="1300" b="1" i="0" u="none" strike="noStrike" cap="none" spc="0" normalizeH="0" baseline="0" dirty="0">
              <a:ln>
                <a:noFill/>
              </a:ln>
              <a:solidFill>
                <a:schemeClr val="tx1"/>
              </a:solidFill>
              <a:effectLst/>
              <a:uFillTx/>
              <a:latin typeface="+mn-ea"/>
              <a:ea typeface="+mn-ea"/>
              <a:cs typeface="Calibri"/>
              <a:sym typeface="Calibri"/>
            </a:endParaRPr>
          </a:p>
          <a:p>
            <a:r>
              <a:rPr lang="ja-JP" altLang="en-US" sz="1200" dirty="0">
                <a:solidFill>
                  <a:schemeClr val="tx1"/>
                </a:solidFill>
                <a:latin typeface="+mn-ea"/>
                <a:ea typeface="+mn-ea"/>
              </a:rPr>
              <a:t> ・研究開発の深化（</a:t>
            </a:r>
            <a:r>
              <a:rPr lang="en-US" altLang="ja-JP" sz="1200" dirty="0">
                <a:solidFill>
                  <a:schemeClr val="tx1"/>
                </a:solidFill>
                <a:latin typeface="+mn-ea"/>
                <a:ea typeface="+mn-ea"/>
              </a:rPr>
              <a:t>2025</a:t>
            </a:r>
            <a:r>
              <a:rPr lang="ja-JP" altLang="en-US" sz="1200" dirty="0">
                <a:solidFill>
                  <a:schemeClr val="tx1"/>
                </a:solidFill>
                <a:latin typeface="+mn-ea"/>
                <a:ea typeface="+mn-ea"/>
              </a:rPr>
              <a:t>～</a:t>
            </a:r>
            <a:r>
              <a:rPr lang="en-US" altLang="ja-JP" sz="1200" dirty="0">
                <a:solidFill>
                  <a:schemeClr val="tx1"/>
                </a:solidFill>
                <a:latin typeface="+mn-ea"/>
                <a:ea typeface="+mn-ea"/>
              </a:rPr>
              <a:t>2027</a:t>
            </a:r>
            <a:r>
              <a:rPr lang="ja-JP" altLang="en-US" sz="1200" dirty="0">
                <a:solidFill>
                  <a:schemeClr val="tx1"/>
                </a:solidFill>
                <a:latin typeface="+mn-ea"/>
                <a:ea typeface="+mn-ea"/>
              </a:rPr>
              <a:t>年度、</a:t>
            </a:r>
            <a:r>
              <a:rPr lang="en-US" altLang="ja-JP" sz="1200" dirty="0">
                <a:solidFill>
                  <a:schemeClr val="tx1"/>
                </a:solidFill>
                <a:latin typeface="+mn-ea"/>
                <a:ea typeface="+mn-ea"/>
              </a:rPr>
              <a:t>NEDO</a:t>
            </a:r>
            <a:r>
              <a:rPr lang="ja-JP" altLang="en-US" sz="1200" dirty="0">
                <a:solidFill>
                  <a:schemeClr val="tx1"/>
                </a:solidFill>
                <a:latin typeface="+mn-ea"/>
                <a:ea typeface="+mn-ea"/>
              </a:rPr>
              <a:t>先</a:t>
            </a:r>
            <a:endParaRPr lang="en-US" altLang="ja-JP" sz="1200" dirty="0">
              <a:solidFill>
                <a:schemeClr val="tx1"/>
              </a:solidFill>
              <a:latin typeface="+mn-ea"/>
              <a:ea typeface="+mn-ea"/>
            </a:endParaRPr>
          </a:p>
          <a:p>
            <a:r>
              <a:rPr lang="ja-JP" altLang="en-US" sz="1200" dirty="0">
                <a:solidFill>
                  <a:schemeClr val="tx1"/>
                </a:solidFill>
                <a:latin typeface="+mn-ea"/>
                <a:ea typeface="+mn-ea"/>
              </a:rPr>
              <a:t>　導研究テーマ「次世代高速通信を実現する革新材</a:t>
            </a:r>
            <a:endParaRPr lang="en-US" altLang="ja-JP" sz="1200" dirty="0">
              <a:solidFill>
                <a:schemeClr val="tx1"/>
              </a:solidFill>
              <a:latin typeface="+mn-ea"/>
              <a:ea typeface="+mn-ea"/>
            </a:endParaRPr>
          </a:p>
          <a:p>
            <a:r>
              <a:rPr lang="ja-JP" altLang="en-US" sz="1200" dirty="0">
                <a:solidFill>
                  <a:schemeClr val="tx1"/>
                </a:solidFill>
                <a:latin typeface="+mn-ea"/>
                <a:ea typeface="+mn-ea"/>
              </a:rPr>
              <a:t>　料開発」に企業</a:t>
            </a:r>
            <a:r>
              <a:rPr lang="en-US" altLang="ja-JP" sz="1200" dirty="0">
                <a:solidFill>
                  <a:schemeClr val="tx1"/>
                </a:solidFill>
                <a:latin typeface="+mn-ea"/>
                <a:ea typeface="+mn-ea"/>
              </a:rPr>
              <a:t>10</a:t>
            </a:r>
            <a:r>
              <a:rPr lang="ja-JP" altLang="en-US" sz="1200" dirty="0">
                <a:solidFill>
                  <a:schemeClr val="tx1"/>
                </a:solidFill>
                <a:latin typeface="+mn-ea"/>
                <a:ea typeface="+mn-ea"/>
              </a:rPr>
              <a:t>社を含む</a:t>
            </a:r>
            <a:r>
              <a:rPr lang="en-US" altLang="ja-JP" sz="1200" dirty="0">
                <a:solidFill>
                  <a:schemeClr val="tx1"/>
                </a:solidFill>
                <a:latin typeface="+mn-ea"/>
                <a:ea typeface="+mn-ea"/>
              </a:rPr>
              <a:t>13</a:t>
            </a:r>
            <a:r>
              <a:rPr lang="ja-JP" altLang="en-US" sz="1200" dirty="0">
                <a:solidFill>
                  <a:schemeClr val="tx1"/>
                </a:solidFill>
                <a:latin typeface="+mn-ea"/>
                <a:ea typeface="+mn-ea"/>
              </a:rPr>
              <a:t>機関で採択済）</a:t>
            </a:r>
          </a:p>
          <a:p>
            <a:r>
              <a:rPr lang="ja-JP" altLang="en-US" sz="1200" dirty="0">
                <a:solidFill>
                  <a:schemeClr val="tx1"/>
                </a:solidFill>
                <a:latin typeface="+mn-ea"/>
                <a:ea typeface="+mn-ea"/>
              </a:rPr>
              <a:t> ・次世代高速通信が拓く未来社会及び</a:t>
            </a:r>
            <a:r>
              <a:rPr lang="en-US" altLang="ja-JP" sz="1200" dirty="0">
                <a:solidFill>
                  <a:schemeClr val="tx1"/>
                </a:solidFill>
                <a:latin typeface="+mn-ea"/>
                <a:ea typeface="+mn-ea"/>
              </a:rPr>
              <a:t>Society5.0</a:t>
            </a:r>
          </a:p>
          <a:p>
            <a:r>
              <a:rPr lang="ja-JP" altLang="en-US" sz="1200" dirty="0">
                <a:solidFill>
                  <a:schemeClr val="tx1"/>
                </a:solidFill>
                <a:latin typeface="+mn-ea"/>
                <a:ea typeface="+mn-ea"/>
              </a:rPr>
              <a:t>　社会実現のためのさらなる技術革新及び企業支援</a:t>
            </a:r>
          </a:p>
        </p:txBody>
      </p:sp>
      <p:sp>
        <p:nvSpPr>
          <p:cNvPr id="59" name="テキスト ボックス 58">
            <a:extLst>
              <a:ext uri="{FF2B5EF4-FFF2-40B4-BE49-F238E27FC236}">
                <a16:creationId xmlns:a16="http://schemas.microsoft.com/office/drawing/2014/main" id="{F75F2507-C8AA-4FC6-8167-8887DFC15791}"/>
              </a:ext>
            </a:extLst>
          </p:cNvPr>
          <p:cNvSpPr txBox="1"/>
          <p:nvPr/>
        </p:nvSpPr>
        <p:spPr>
          <a:xfrm>
            <a:off x="35632" y="2695357"/>
            <a:ext cx="8800062" cy="2246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400" b="1" dirty="0">
                <a:latin typeface="+mn-ea"/>
                <a:ea typeface="+mn-ea"/>
              </a:rPr>
              <a:t>▶</a:t>
            </a:r>
            <a:r>
              <a:rPr kumimoji="0" lang="ja-JP" altLang="en-US" sz="1400" b="1" i="0" strike="noStrike" cap="none" spc="0" normalizeH="0" baseline="0" dirty="0">
                <a:ln>
                  <a:noFill/>
                </a:ln>
                <a:solidFill>
                  <a:srgbClr val="000000"/>
                </a:solidFill>
                <a:effectLst/>
                <a:uFillTx/>
                <a:latin typeface="+mn-ea"/>
                <a:ea typeface="+mn-ea"/>
                <a:cs typeface="Calibri"/>
                <a:sym typeface="Calibri"/>
              </a:rPr>
              <a:t>ライフサイエンス</a:t>
            </a:r>
            <a:endParaRPr kumimoji="0" lang="en-US" altLang="ja-JP" sz="1400" b="1" i="0" strike="noStrike" cap="none" spc="0" normalizeH="0" baseline="0" dirty="0">
              <a:ln>
                <a:noFill/>
              </a:ln>
              <a:solidFill>
                <a:srgbClr val="FF0000"/>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a:t>
            </a:r>
            <a:r>
              <a:rPr lang="en-US" altLang="ja-JP" sz="1400" dirty="0">
                <a:solidFill>
                  <a:schemeClr val="tx1"/>
                </a:solidFill>
                <a:latin typeface="+mn-ea"/>
                <a:ea typeface="+mn-ea"/>
              </a:rPr>
              <a:t>【</a:t>
            </a:r>
            <a:r>
              <a:rPr lang="ja-JP" altLang="en-US" sz="1400" dirty="0">
                <a:solidFill>
                  <a:schemeClr val="tx1"/>
                </a:solidFill>
                <a:latin typeface="+mn-ea"/>
                <a:ea typeface="+mn-ea"/>
              </a:rPr>
              <a:t>中之島クロス（再生医療等の産業化拠点）のポテンシャルを発信</a:t>
            </a:r>
            <a:r>
              <a:rPr lang="en-US" altLang="ja-JP" sz="1400" dirty="0">
                <a:solidFill>
                  <a:schemeClr val="tx1"/>
                </a:solidFill>
                <a:latin typeface="+mn-ea"/>
                <a:ea typeface="+mn-ea"/>
              </a:rPr>
              <a:t>】</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・国内外からの来阪者を中之島クロスに誘引し、その機能や取組を紹介する拠点ツアー等を実施し、国内外のクラスター</a:t>
            </a:r>
            <a:endParaRPr lang="en-US" altLang="ja-JP"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との</a:t>
            </a:r>
            <a:r>
              <a:rPr lang="en-US" altLang="ja-JP" sz="1400" dirty="0">
                <a:solidFill>
                  <a:schemeClr val="tx1"/>
                </a:solidFill>
                <a:latin typeface="+mn-ea"/>
                <a:ea typeface="+mn-ea"/>
              </a:rPr>
              <a:t>MOU</a:t>
            </a:r>
            <a:r>
              <a:rPr lang="ja-JP" altLang="en-US" sz="1400" dirty="0">
                <a:solidFill>
                  <a:schemeClr val="tx1"/>
                </a:solidFill>
                <a:latin typeface="+mn-ea"/>
                <a:ea typeface="+mn-ea"/>
              </a:rPr>
              <a:t>を締結</a:t>
            </a:r>
            <a:r>
              <a:rPr lang="en-US" altLang="ja-JP" sz="1400" dirty="0">
                <a:solidFill>
                  <a:schemeClr val="tx1"/>
                </a:solidFill>
                <a:latin typeface="+mn-ea"/>
                <a:ea typeface="+mn-ea"/>
              </a:rPr>
              <a:t>(18</a:t>
            </a:r>
            <a:r>
              <a:rPr lang="ja-JP" altLang="en-US" sz="1400" dirty="0">
                <a:solidFill>
                  <a:schemeClr val="tx1"/>
                </a:solidFill>
                <a:latin typeface="+mn-ea"/>
                <a:ea typeface="+mn-ea"/>
              </a:rPr>
              <a:t>件</a:t>
            </a:r>
            <a:r>
              <a:rPr lang="en-US" altLang="ja-JP" sz="1400" dirty="0">
                <a:solidFill>
                  <a:schemeClr val="tx1"/>
                </a:solidFill>
                <a:latin typeface="+mn-ea"/>
                <a:ea typeface="+mn-ea"/>
              </a:rPr>
              <a:t>)</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・中之島クロス拠点ツアー・視察受入</a:t>
            </a:r>
            <a:r>
              <a:rPr lang="en-US" altLang="ja-JP" sz="1400" dirty="0">
                <a:solidFill>
                  <a:schemeClr val="tx1"/>
                </a:solidFill>
                <a:latin typeface="+mn-ea"/>
                <a:ea typeface="+mn-ea"/>
              </a:rPr>
              <a:t>:</a:t>
            </a:r>
            <a:r>
              <a:rPr lang="ja-JP" altLang="en-US" sz="1400" dirty="0">
                <a:solidFill>
                  <a:schemeClr val="tx1"/>
                </a:solidFill>
                <a:latin typeface="+mn-ea"/>
                <a:ea typeface="+mn-ea"/>
              </a:rPr>
              <a:t>海外</a:t>
            </a:r>
            <a:r>
              <a:rPr lang="en-US" altLang="ja-JP" sz="1400" dirty="0">
                <a:solidFill>
                  <a:schemeClr val="tx1"/>
                </a:solidFill>
                <a:latin typeface="+mn-ea"/>
                <a:ea typeface="+mn-ea"/>
              </a:rPr>
              <a:t>64</a:t>
            </a:r>
            <a:r>
              <a:rPr lang="ja-JP" altLang="en-US" sz="1400" dirty="0">
                <a:solidFill>
                  <a:schemeClr val="tx1"/>
                </a:solidFill>
                <a:latin typeface="+mn-ea"/>
                <a:ea typeface="+mn-ea"/>
              </a:rPr>
              <a:t>件</a:t>
            </a:r>
            <a:r>
              <a:rPr lang="en-US" altLang="ja-JP" sz="1400" dirty="0">
                <a:solidFill>
                  <a:schemeClr val="tx1"/>
                </a:solidFill>
                <a:latin typeface="+mn-ea"/>
                <a:ea typeface="+mn-ea"/>
              </a:rPr>
              <a:t>(849</a:t>
            </a:r>
            <a:r>
              <a:rPr lang="ja-JP" altLang="en-US" sz="1400" dirty="0">
                <a:solidFill>
                  <a:schemeClr val="tx1"/>
                </a:solidFill>
                <a:latin typeface="+mn-ea"/>
                <a:ea typeface="+mn-ea"/>
              </a:rPr>
              <a:t>名</a:t>
            </a:r>
            <a:r>
              <a:rPr lang="en-US" altLang="ja-JP" sz="1400" dirty="0">
                <a:solidFill>
                  <a:schemeClr val="tx1"/>
                </a:solidFill>
                <a:latin typeface="+mn-ea"/>
                <a:ea typeface="+mn-ea"/>
              </a:rPr>
              <a:t>)</a:t>
            </a:r>
            <a:r>
              <a:rPr lang="ja-JP" altLang="en-US" sz="1400" dirty="0">
                <a:solidFill>
                  <a:schemeClr val="tx1"/>
                </a:solidFill>
                <a:latin typeface="+mn-ea"/>
                <a:ea typeface="+mn-ea"/>
              </a:rPr>
              <a:t>、国内</a:t>
            </a:r>
            <a:r>
              <a:rPr lang="en-US" altLang="ja-JP" sz="1400" dirty="0">
                <a:solidFill>
                  <a:schemeClr val="tx1"/>
                </a:solidFill>
                <a:latin typeface="+mn-ea"/>
                <a:ea typeface="+mn-ea"/>
              </a:rPr>
              <a:t>30</a:t>
            </a:r>
            <a:r>
              <a:rPr lang="ja-JP" altLang="en-US" sz="1400" dirty="0">
                <a:solidFill>
                  <a:schemeClr val="tx1"/>
                </a:solidFill>
                <a:latin typeface="+mn-ea"/>
                <a:ea typeface="+mn-ea"/>
              </a:rPr>
              <a:t>件</a:t>
            </a:r>
            <a:r>
              <a:rPr lang="en-US" altLang="ja-JP" sz="1400" dirty="0">
                <a:solidFill>
                  <a:schemeClr val="tx1"/>
                </a:solidFill>
                <a:latin typeface="+mn-ea"/>
                <a:ea typeface="+mn-ea"/>
              </a:rPr>
              <a:t>(297</a:t>
            </a:r>
            <a:r>
              <a:rPr lang="ja-JP" altLang="en-US" sz="1400" dirty="0">
                <a:solidFill>
                  <a:schemeClr val="tx1"/>
                </a:solidFill>
                <a:latin typeface="+mn-ea"/>
                <a:ea typeface="+mn-ea"/>
              </a:rPr>
              <a:t>名</a:t>
            </a:r>
            <a:r>
              <a:rPr lang="en-US" altLang="ja-JP" sz="1400" dirty="0">
                <a:solidFill>
                  <a:schemeClr val="tx1"/>
                </a:solidFill>
                <a:latin typeface="+mn-ea"/>
                <a:ea typeface="+mn-ea"/>
              </a:rPr>
              <a:t>)</a:t>
            </a:r>
            <a:r>
              <a:rPr lang="ja-JP" altLang="en-US" sz="1400" dirty="0">
                <a:solidFill>
                  <a:schemeClr val="tx1"/>
                </a:solidFill>
                <a:latin typeface="+mn-ea"/>
                <a:ea typeface="+mn-ea"/>
              </a:rPr>
              <a:t>、セミナー６件、ビジネス交流会等</a:t>
            </a:r>
            <a:r>
              <a:rPr lang="en-US" altLang="ja-JP" sz="1400" dirty="0">
                <a:solidFill>
                  <a:schemeClr val="tx1"/>
                </a:solidFill>
                <a:latin typeface="+mn-ea"/>
                <a:ea typeface="+mn-ea"/>
              </a:rPr>
              <a:t>19</a:t>
            </a:r>
            <a:r>
              <a:rPr lang="ja-JP" altLang="en-US" sz="1400" dirty="0">
                <a:solidFill>
                  <a:schemeClr val="tx1"/>
                </a:solidFill>
                <a:latin typeface="+mn-ea"/>
                <a:ea typeface="+mn-ea"/>
              </a:rPr>
              <a:t>件</a:t>
            </a:r>
            <a:endParaRPr lang="en-US" altLang="ja-JP"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・「未来の医療</a:t>
            </a:r>
            <a:r>
              <a:rPr lang="en-US" altLang="ja-JP" sz="1400" dirty="0">
                <a:solidFill>
                  <a:schemeClr val="tx1"/>
                </a:solidFill>
                <a:latin typeface="+mn-ea"/>
                <a:ea typeface="+mn-ea"/>
              </a:rPr>
              <a:t>EXPO</a:t>
            </a:r>
            <a:r>
              <a:rPr lang="ja-JP" altLang="en-US" sz="1400" dirty="0">
                <a:solidFill>
                  <a:schemeClr val="tx1"/>
                </a:solidFill>
                <a:latin typeface="+mn-ea"/>
                <a:ea typeface="+mn-ea"/>
              </a:rPr>
              <a:t>」国際シンポジウム</a:t>
            </a:r>
            <a:r>
              <a:rPr lang="en-US" altLang="ja-JP" sz="1400" dirty="0">
                <a:solidFill>
                  <a:schemeClr val="tx1"/>
                </a:solidFill>
                <a:latin typeface="+mn-ea"/>
                <a:ea typeface="+mn-ea"/>
              </a:rPr>
              <a:t>(607</a:t>
            </a:r>
            <a:r>
              <a:rPr lang="ja-JP" altLang="en-US" sz="1400" dirty="0">
                <a:solidFill>
                  <a:schemeClr val="tx1"/>
                </a:solidFill>
                <a:latin typeface="+mn-ea"/>
                <a:ea typeface="+mn-ea"/>
              </a:rPr>
              <a:t>名</a:t>
            </a:r>
            <a:r>
              <a:rPr lang="en-US" altLang="ja-JP" sz="1400" dirty="0">
                <a:solidFill>
                  <a:schemeClr val="tx1"/>
                </a:solidFill>
                <a:latin typeface="+mn-ea"/>
                <a:ea typeface="+mn-ea"/>
              </a:rPr>
              <a:t>)</a:t>
            </a:r>
            <a:r>
              <a:rPr lang="ja-JP" altLang="en-US" sz="1400" dirty="0">
                <a:solidFill>
                  <a:schemeClr val="tx1"/>
                </a:solidFill>
                <a:latin typeface="+mn-ea"/>
                <a:ea typeface="+mn-ea"/>
              </a:rPr>
              <a:t>、フォーラム</a:t>
            </a:r>
            <a:r>
              <a:rPr lang="en-US" altLang="ja-JP" sz="1400" dirty="0">
                <a:solidFill>
                  <a:schemeClr val="tx1"/>
                </a:solidFill>
                <a:latin typeface="+mn-ea"/>
                <a:ea typeface="+mn-ea"/>
              </a:rPr>
              <a:t>(509</a:t>
            </a:r>
            <a:r>
              <a:rPr lang="ja-JP" altLang="en-US" sz="1400" dirty="0">
                <a:solidFill>
                  <a:schemeClr val="tx1"/>
                </a:solidFill>
                <a:latin typeface="+mn-ea"/>
                <a:ea typeface="+mn-ea"/>
              </a:rPr>
              <a:t>名</a:t>
            </a:r>
            <a:r>
              <a:rPr lang="en-US" altLang="ja-JP" sz="1400" dirty="0">
                <a:solidFill>
                  <a:schemeClr val="tx1"/>
                </a:solidFill>
                <a:latin typeface="+mn-ea"/>
                <a:ea typeface="+mn-ea"/>
              </a:rPr>
              <a:t>)</a:t>
            </a:r>
            <a:r>
              <a:rPr lang="ja-JP" altLang="en-US" sz="1400" dirty="0">
                <a:solidFill>
                  <a:schemeClr val="tx1"/>
                </a:solidFill>
                <a:latin typeface="+mn-ea"/>
                <a:ea typeface="+mn-ea"/>
              </a:rPr>
              <a:t>等を実施</a:t>
            </a:r>
            <a:endParaRPr lang="en-US" altLang="ja-JP"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a:t>
            </a:r>
            <a:r>
              <a:rPr lang="en-US" altLang="ja-JP" sz="1400" dirty="0">
                <a:solidFill>
                  <a:schemeClr val="tx1"/>
                </a:solidFill>
                <a:latin typeface="+mn-ea"/>
                <a:ea typeface="+mn-ea"/>
              </a:rPr>
              <a:t>【</a:t>
            </a:r>
            <a:r>
              <a:rPr lang="ja-JP" altLang="en-US" sz="1400" dirty="0">
                <a:solidFill>
                  <a:schemeClr val="tx1"/>
                </a:solidFill>
                <a:latin typeface="+mn-ea"/>
                <a:ea typeface="+mn-ea"/>
              </a:rPr>
              <a:t>万博を契機に大阪に誘致した「</a:t>
            </a:r>
            <a:r>
              <a:rPr lang="en-US" altLang="ja-JP" sz="1400" dirty="0">
                <a:solidFill>
                  <a:schemeClr val="tx1"/>
                </a:solidFill>
                <a:latin typeface="+mn-ea"/>
                <a:ea typeface="+mn-ea"/>
              </a:rPr>
              <a:t>Japan Health</a:t>
            </a:r>
            <a:r>
              <a:rPr lang="ja-JP" altLang="en-US" sz="1400" dirty="0">
                <a:solidFill>
                  <a:schemeClr val="tx1"/>
                </a:solidFill>
                <a:latin typeface="+mn-ea"/>
                <a:ea typeface="+mn-ea"/>
              </a:rPr>
              <a:t>」における情報発信等</a:t>
            </a:r>
            <a:r>
              <a:rPr lang="en-US" altLang="ja-JP" sz="1400" dirty="0">
                <a:solidFill>
                  <a:schemeClr val="tx1"/>
                </a:solidFill>
                <a:latin typeface="+mn-ea"/>
                <a:ea typeface="+mn-ea"/>
              </a:rPr>
              <a:t>】</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・大阪のポテンシャル発信及び府内企業等のプレゼンテーション </a:t>
            </a:r>
            <a:r>
              <a:rPr lang="en-US" altLang="ja-JP" sz="1400" dirty="0">
                <a:solidFill>
                  <a:schemeClr val="tx1"/>
                </a:solidFill>
                <a:latin typeface="+mn-ea"/>
                <a:ea typeface="+mn-ea"/>
              </a:rPr>
              <a:t>(</a:t>
            </a:r>
            <a:r>
              <a:rPr lang="ja-JP" altLang="en-US" sz="1400" dirty="0">
                <a:solidFill>
                  <a:schemeClr val="tx1"/>
                </a:solidFill>
                <a:latin typeface="+mn-ea"/>
                <a:ea typeface="+mn-ea"/>
              </a:rPr>
              <a:t>約</a:t>
            </a:r>
            <a:r>
              <a:rPr lang="en-US" altLang="ja-JP" sz="1400" dirty="0">
                <a:solidFill>
                  <a:schemeClr val="tx1"/>
                </a:solidFill>
                <a:latin typeface="+mn-ea"/>
                <a:ea typeface="+mn-ea"/>
              </a:rPr>
              <a:t>190</a:t>
            </a:r>
            <a:r>
              <a:rPr lang="ja-JP" altLang="en-US" sz="1400" dirty="0">
                <a:solidFill>
                  <a:schemeClr val="tx1"/>
                </a:solidFill>
                <a:latin typeface="+mn-ea"/>
                <a:ea typeface="+mn-ea"/>
              </a:rPr>
              <a:t>名参加</a:t>
            </a:r>
            <a:r>
              <a:rPr lang="en-US" altLang="ja-JP" sz="1400" dirty="0">
                <a:solidFill>
                  <a:schemeClr val="tx1"/>
                </a:solidFill>
                <a:latin typeface="+mn-ea"/>
                <a:ea typeface="+mn-ea"/>
              </a:rPr>
              <a:t>)</a:t>
            </a:r>
            <a:endParaRPr lang="en-US" altLang="ja-JP" sz="1400" strike="dblStrike"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・海外企業と府内企業とのビジネスマッチングイベント</a:t>
            </a:r>
            <a:r>
              <a:rPr lang="en-US" altLang="ja-JP" sz="1400" dirty="0">
                <a:solidFill>
                  <a:schemeClr val="tx1"/>
                </a:solidFill>
                <a:latin typeface="+mn-ea"/>
                <a:ea typeface="+mn-ea"/>
              </a:rPr>
              <a:t>(181</a:t>
            </a:r>
            <a:r>
              <a:rPr lang="ja-JP" altLang="en-US" sz="1400" dirty="0">
                <a:solidFill>
                  <a:schemeClr val="tx1"/>
                </a:solidFill>
                <a:latin typeface="+mn-ea"/>
                <a:ea typeface="+mn-ea"/>
              </a:rPr>
              <a:t>名参加</a:t>
            </a:r>
            <a:r>
              <a:rPr lang="en-US" altLang="ja-JP" sz="1400" dirty="0">
                <a:solidFill>
                  <a:schemeClr val="tx1"/>
                </a:solidFill>
                <a:latin typeface="+mn-ea"/>
                <a:ea typeface="+mn-ea"/>
              </a:rPr>
              <a:t>)</a:t>
            </a:r>
            <a:r>
              <a:rPr lang="ja-JP" altLang="en-US" sz="1400" dirty="0">
                <a:solidFill>
                  <a:schemeClr val="tx1"/>
                </a:solidFill>
                <a:latin typeface="+mn-ea"/>
                <a:ea typeface="+mn-ea"/>
              </a:rPr>
              <a:t>を実施</a:t>
            </a:r>
            <a:endParaRPr lang="en-US" altLang="ja-JP"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a:t>
            </a:r>
            <a:r>
              <a:rPr lang="en-US" altLang="ja-JP" sz="1400" dirty="0">
                <a:solidFill>
                  <a:schemeClr val="tx1"/>
                </a:solidFill>
                <a:latin typeface="+mn-ea"/>
                <a:ea typeface="+mn-ea"/>
              </a:rPr>
              <a:t>【</a:t>
            </a:r>
            <a:r>
              <a:rPr lang="ja-JP" altLang="en-US" sz="1400" dirty="0">
                <a:solidFill>
                  <a:schemeClr val="tx1"/>
                </a:solidFill>
                <a:latin typeface="+mn-ea"/>
                <a:ea typeface="+mn-ea"/>
              </a:rPr>
              <a:t>万博で披露された先端技術等の実証や展示・体験会等を通じて社会実装の仕組みづくりをめざした「健都万博」実施</a:t>
            </a:r>
            <a:r>
              <a:rPr lang="en-US" altLang="ja-JP" sz="1400" dirty="0">
                <a:solidFill>
                  <a:schemeClr val="tx1"/>
                </a:solidFill>
                <a:latin typeface="+mn-ea"/>
                <a:ea typeface="+mn-ea"/>
              </a:rPr>
              <a:t>】</a:t>
            </a:r>
          </a:p>
        </p:txBody>
      </p:sp>
      <p:sp>
        <p:nvSpPr>
          <p:cNvPr id="10" name="テキスト ボックス 9">
            <a:extLst>
              <a:ext uri="{FF2B5EF4-FFF2-40B4-BE49-F238E27FC236}">
                <a16:creationId xmlns:a16="http://schemas.microsoft.com/office/drawing/2014/main" id="{AC3C93BF-FC26-49BF-AA5E-A514ADC1F891}"/>
              </a:ext>
            </a:extLst>
          </p:cNvPr>
          <p:cNvSpPr txBox="1"/>
          <p:nvPr/>
        </p:nvSpPr>
        <p:spPr>
          <a:xfrm>
            <a:off x="7287554" y="2170126"/>
            <a:ext cx="13781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sz="600" dirty="0">
                <a:latin typeface="+mn-ea"/>
                <a:ea typeface="+mn-ea"/>
                <a:cs typeface="Calibri" panose="020F0502020204030204" pitchFamily="34" charset="0"/>
              </a:rPr>
              <a:t>ペロブスカイト太陽電池の万博西ゲート</a:t>
            </a:r>
            <a:endParaRPr lang="en-US" altLang="ja-JP" sz="600" dirty="0">
              <a:latin typeface="+mn-ea"/>
              <a:ea typeface="+mn-ea"/>
              <a:cs typeface="Calibri" panose="020F0502020204030204" pitchFamily="34" charset="0"/>
            </a:endParaRPr>
          </a:p>
          <a:p>
            <a:r>
              <a:rPr lang="ja-JP" sz="600" dirty="0">
                <a:latin typeface="+mn-ea"/>
                <a:ea typeface="+mn-ea"/>
                <a:cs typeface="Calibri" panose="020F0502020204030204" pitchFamily="34" charset="0"/>
              </a:rPr>
              <a:t>でのバスシェルターへの設置</a:t>
            </a:r>
            <a:r>
              <a:rPr lang="ja-JP" altLang="en-US" sz="600" dirty="0">
                <a:latin typeface="+mn-ea"/>
                <a:ea typeface="+mn-ea"/>
                <a:cs typeface="Calibri" panose="020F0502020204030204" pitchFamily="34" charset="0"/>
              </a:rPr>
              <a:t>　　</a:t>
            </a:r>
            <a:endParaRPr lang="ja-JP" dirty="0"/>
          </a:p>
        </p:txBody>
      </p:sp>
      <p:pic>
        <p:nvPicPr>
          <p:cNvPr id="5" name="Picture 4">
            <a:extLst>
              <a:ext uri="{FF2B5EF4-FFF2-40B4-BE49-F238E27FC236}">
                <a16:creationId xmlns:a16="http://schemas.microsoft.com/office/drawing/2014/main" id="{23180918-8447-3F8E-6F38-A2B1BFBBBB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87554" y="1334734"/>
            <a:ext cx="1290435" cy="876747"/>
          </a:xfrm>
          <a:prstGeom prst="rect">
            <a:avLst/>
          </a:prstGeom>
        </p:spPr>
      </p:pic>
      <p:sp>
        <p:nvSpPr>
          <p:cNvPr id="48" name="正方形/長方形 47">
            <a:extLst>
              <a:ext uri="{FF2B5EF4-FFF2-40B4-BE49-F238E27FC236}">
                <a16:creationId xmlns:a16="http://schemas.microsoft.com/office/drawing/2014/main" id="{00A58D43-BBB6-4980-BAF5-4050C1255FCD}"/>
              </a:ext>
            </a:extLst>
          </p:cNvPr>
          <p:cNvSpPr/>
          <p:nvPr/>
        </p:nvSpPr>
        <p:spPr>
          <a:xfrm>
            <a:off x="8738097" y="2453879"/>
            <a:ext cx="3404073" cy="1765474"/>
          </a:xfrm>
          <a:prstGeom prst="rect">
            <a:avLst/>
          </a:prstGeom>
          <a:noFill/>
          <a:ln w="381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36000" rIns="45719" bIns="360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en-US" altLang="ja-JP" sz="1300" b="1" dirty="0">
                <a:solidFill>
                  <a:schemeClr val="tx1"/>
                </a:solidFill>
                <a:latin typeface="+mn-ea"/>
                <a:ea typeface="+mn-ea"/>
              </a:rPr>
              <a:t>【</a:t>
            </a:r>
            <a:r>
              <a:rPr lang="ja-JP" altLang="en-US" sz="1300" b="1" dirty="0">
                <a:solidFill>
                  <a:schemeClr val="tx1"/>
                </a:solidFill>
                <a:latin typeface="+mn-ea"/>
                <a:ea typeface="+mn-ea"/>
              </a:rPr>
              <a:t>左記項目にかかる取組の方向性</a:t>
            </a:r>
            <a:r>
              <a:rPr lang="en-US" altLang="ja-JP" sz="1300" b="1" dirty="0">
                <a:solidFill>
                  <a:schemeClr val="tx1"/>
                </a:solidFill>
                <a:latin typeface="+mn-ea"/>
                <a:ea typeface="+mn-ea"/>
              </a:rPr>
              <a:t>】</a:t>
            </a:r>
          </a:p>
          <a:p>
            <a:pPr marL="0" marR="0" indent="0" algn="l" defTabSz="914400" rtl="0" fontAlgn="auto" latinLnBrk="0" hangingPunct="0">
              <a:lnSpc>
                <a:spcPct val="100000"/>
              </a:lnSpc>
              <a:spcBef>
                <a:spcPts val="0"/>
              </a:spcBef>
              <a:spcAft>
                <a:spcPts val="0"/>
              </a:spcAft>
              <a:buClrTx/>
              <a:buSzTx/>
              <a:buFontTx/>
              <a:buNone/>
              <a:tabLst/>
            </a:pPr>
            <a:r>
              <a:rPr lang="ja-JP" altLang="en-US" sz="1300" b="1" dirty="0">
                <a:solidFill>
                  <a:schemeClr val="tx1"/>
                </a:solidFill>
                <a:latin typeface="+mn-ea"/>
                <a:ea typeface="+mn-ea"/>
              </a:rPr>
              <a:t>（カーボンニュートラル）</a:t>
            </a:r>
            <a:endParaRPr kumimoji="0" lang="en-US" altLang="ja-JP" sz="1300" b="1" i="0" u="none" strike="noStrike"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kumimoji="0" lang="ja-JP" altLang="en-US" sz="1200" b="0" i="0" u="none" strike="noStrike" cap="none" spc="0" normalizeH="0" baseline="0" dirty="0">
                <a:ln>
                  <a:noFill/>
                </a:ln>
                <a:solidFill>
                  <a:schemeClr val="tx1"/>
                </a:solidFill>
                <a:effectLst/>
                <a:uFillTx/>
                <a:latin typeface="+mn-ea"/>
                <a:ea typeface="+mn-ea"/>
                <a:cs typeface="Calibri"/>
                <a:sym typeface="Calibri"/>
              </a:rPr>
              <a:t> ・万博で披露された最先端</a:t>
            </a:r>
            <a:r>
              <a:rPr kumimoji="0" lang="en-US" altLang="ja-JP" sz="1200" b="0" i="0" u="none" strike="noStrike" cap="none" spc="0" normalizeH="0" baseline="0" dirty="0">
                <a:ln>
                  <a:noFill/>
                </a:ln>
                <a:solidFill>
                  <a:schemeClr val="tx1"/>
                </a:solidFill>
                <a:effectLst/>
                <a:uFillTx/>
                <a:latin typeface="+mn-ea"/>
                <a:ea typeface="+mn-ea"/>
                <a:cs typeface="Calibri"/>
                <a:sym typeface="Calibri"/>
              </a:rPr>
              <a:t>CN</a:t>
            </a:r>
            <a:r>
              <a:rPr kumimoji="0" lang="ja-JP" altLang="en-US" sz="1200" b="0" i="0" u="none" strike="noStrike" cap="none" spc="0" normalizeH="0" baseline="0" dirty="0">
                <a:ln>
                  <a:noFill/>
                </a:ln>
                <a:solidFill>
                  <a:schemeClr val="tx1"/>
                </a:solidFill>
                <a:effectLst/>
                <a:uFillTx/>
                <a:latin typeface="+mn-ea"/>
                <a:ea typeface="+mn-ea"/>
                <a:cs typeface="Calibri"/>
                <a:sym typeface="Calibri"/>
              </a:rPr>
              <a:t>技術のビジネス化支援</a:t>
            </a:r>
            <a:endParaRPr lang="ja-JP" altLang="en-US" sz="1200" b="0" i="0" u="none" strike="noStrike" cap="none" spc="0" normalizeH="0" baseline="0" dirty="0">
              <a:ln>
                <a:noFill/>
              </a:ln>
              <a:solidFill>
                <a:schemeClr val="tx1"/>
              </a:solidFill>
              <a:effectLst/>
              <a:uFillTx/>
              <a:latin typeface="+mn-ea"/>
              <a:ea typeface="+mn-ea"/>
              <a:cs typeface="Calibri"/>
            </a:endParaRPr>
          </a:p>
          <a:p>
            <a:r>
              <a:rPr lang="ja-JP" altLang="en-US" sz="1200" dirty="0">
                <a:solidFill>
                  <a:schemeClr val="tx1"/>
                </a:solidFill>
                <a:latin typeface="+mn-ea"/>
                <a:ea typeface="+mn-ea"/>
              </a:rPr>
              <a:t> ・水素等の関連技術やCO₂回収技術の先導的な</a:t>
            </a:r>
            <a:endParaRPr lang="en-US" altLang="ja-JP" sz="1200" dirty="0">
              <a:solidFill>
                <a:schemeClr val="tx1"/>
              </a:solidFill>
              <a:latin typeface="+mn-ea"/>
              <a:ea typeface="+mn-ea"/>
            </a:endParaRPr>
          </a:p>
          <a:p>
            <a:r>
              <a:rPr lang="ja-JP" altLang="en-US" sz="1200" dirty="0">
                <a:solidFill>
                  <a:schemeClr val="tx1"/>
                </a:solidFill>
                <a:latin typeface="+mn-ea"/>
                <a:ea typeface="+mn-ea"/>
              </a:rPr>
              <a:t>　導入の促進</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200" b="0" i="0" u="none" strike="noStrike" cap="none" spc="0" normalizeH="0" baseline="0" dirty="0">
                <a:ln>
                  <a:noFill/>
                </a:ln>
                <a:solidFill>
                  <a:schemeClr val="tx1"/>
                </a:solidFill>
                <a:effectLst/>
                <a:uFillTx/>
                <a:latin typeface="+mn-ea"/>
                <a:ea typeface="+mn-ea"/>
                <a:cs typeface="Calibri"/>
                <a:sym typeface="Calibri"/>
              </a:rPr>
              <a:t> ・</a:t>
            </a:r>
            <a:r>
              <a:rPr kumimoji="0" lang="en-US" altLang="ja-JP" sz="1200" b="0" i="0" u="none" strike="noStrike" cap="none" spc="0" normalizeH="0" baseline="0" dirty="0">
                <a:ln>
                  <a:noFill/>
                </a:ln>
                <a:solidFill>
                  <a:schemeClr val="tx1"/>
                </a:solidFill>
                <a:effectLst/>
                <a:uFillTx/>
                <a:latin typeface="+mn-ea"/>
                <a:ea typeface="+mn-ea"/>
                <a:cs typeface="Calibri"/>
                <a:sym typeface="Calibri"/>
              </a:rPr>
              <a:t>CN</a:t>
            </a:r>
            <a:r>
              <a:rPr kumimoji="0" lang="ja-JP" altLang="en-US" sz="1200" b="0" i="0" u="none" strike="noStrike" cap="none" spc="0" normalizeH="0" baseline="0" dirty="0">
                <a:ln>
                  <a:noFill/>
                </a:ln>
                <a:solidFill>
                  <a:schemeClr val="tx1"/>
                </a:solidFill>
                <a:effectLst/>
                <a:uFillTx/>
                <a:latin typeface="+mn-ea"/>
                <a:ea typeface="+mn-ea"/>
                <a:cs typeface="Calibri"/>
                <a:sym typeface="Calibri"/>
              </a:rPr>
              <a:t>技術を活用した製品の量産体制構築や需要創</a:t>
            </a:r>
            <a:endParaRPr kumimoji="0" lang="en-US" altLang="ja-JP" sz="1200" b="0" i="0" u="none" strike="noStrike"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en-US" altLang="ja-JP" sz="1200" dirty="0">
                <a:solidFill>
                  <a:schemeClr val="tx1"/>
                </a:solidFill>
                <a:latin typeface="+mn-ea"/>
                <a:ea typeface="+mn-ea"/>
              </a:rPr>
              <a:t>  </a:t>
            </a:r>
            <a:r>
              <a:rPr kumimoji="0" lang="ja-JP" altLang="en-US" sz="1200" b="0" i="0" u="none" strike="noStrike" cap="none" spc="0" normalizeH="0" baseline="0" dirty="0">
                <a:ln>
                  <a:noFill/>
                </a:ln>
                <a:solidFill>
                  <a:schemeClr val="tx1"/>
                </a:solidFill>
                <a:effectLst/>
                <a:uFillTx/>
                <a:latin typeface="+mn-ea"/>
                <a:ea typeface="+mn-ea"/>
                <a:cs typeface="Calibri"/>
                <a:sym typeface="Calibri"/>
              </a:rPr>
              <a:t>出、府内中小企業のサプライチェーン参入等の支援</a:t>
            </a:r>
          </a:p>
          <a:p>
            <a:pPr marL="0" marR="0" indent="0" algn="l" defTabSz="914400" rtl="0" fontAlgn="auto" latinLnBrk="0" hangingPunct="0">
              <a:lnSpc>
                <a:spcPct val="100000"/>
              </a:lnSpc>
              <a:spcBef>
                <a:spcPts val="0"/>
              </a:spcBef>
              <a:spcAft>
                <a:spcPts val="0"/>
              </a:spcAft>
              <a:buClrTx/>
              <a:buSzTx/>
              <a:buFontTx/>
              <a:buNone/>
              <a:tabLst/>
            </a:pPr>
            <a:r>
              <a:rPr kumimoji="0" lang="ja-JP" altLang="en-US" sz="1200" b="0" i="0" u="none" strike="noStrike" cap="none" spc="0" normalizeH="0" baseline="0" dirty="0">
                <a:ln>
                  <a:noFill/>
                </a:ln>
                <a:solidFill>
                  <a:schemeClr val="tx1"/>
                </a:solidFill>
                <a:effectLst/>
                <a:uFillTx/>
                <a:latin typeface="+mn-ea"/>
                <a:ea typeface="+mn-ea"/>
                <a:cs typeface="Calibri"/>
                <a:sym typeface="Calibri"/>
              </a:rPr>
              <a:t> ・最先端</a:t>
            </a:r>
            <a:r>
              <a:rPr kumimoji="0" lang="en-US" altLang="ja-JP" sz="1200" b="0" i="0" u="none" strike="noStrike" cap="none" spc="0" normalizeH="0" baseline="0" dirty="0">
                <a:ln>
                  <a:noFill/>
                </a:ln>
                <a:solidFill>
                  <a:schemeClr val="tx1"/>
                </a:solidFill>
                <a:effectLst/>
                <a:uFillTx/>
                <a:latin typeface="+mn-ea"/>
                <a:ea typeface="+mn-ea"/>
                <a:cs typeface="Calibri"/>
                <a:sym typeface="Calibri"/>
              </a:rPr>
              <a:t>CN</a:t>
            </a:r>
            <a:r>
              <a:rPr kumimoji="0" lang="ja-JP" altLang="en-US" sz="1200" b="0" i="0" u="none" strike="noStrike" cap="none" spc="0" normalizeH="0" baseline="0" dirty="0">
                <a:ln>
                  <a:noFill/>
                </a:ln>
                <a:solidFill>
                  <a:schemeClr val="tx1"/>
                </a:solidFill>
                <a:effectLst/>
                <a:uFillTx/>
                <a:latin typeface="+mn-ea"/>
                <a:ea typeface="+mn-ea"/>
                <a:cs typeface="Calibri"/>
                <a:sym typeface="Calibri"/>
              </a:rPr>
              <a:t>技術・次世代</a:t>
            </a:r>
            <a:r>
              <a:rPr lang="ja-JP" altLang="en-US" sz="1200" dirty="0">
                <a:solidFill>
                  <a:schemeClr val="tx1"/>
                </a:solidFill>
                <a:latin typeface="+mn-ea"/>
                <a:ea typeface="+mn-ea"/>
              </a:rPr>
              <a:t>エネルギー</a:t>
            </a:r>
            <a:r>
              <a:rPr kumimoji="0" lang="ja-JP" altLang="en-US" sz="1200" b="0" i="0" u="none" strike="noStrike" cap="none" spc="0" normalizeH="0" baseline="0" dirty="0">
                <a:ln>
                  <a:noFill/>
                </a:ln>
                <a:solidFill>
                  <a:schemeClr val="tx1"/>
                </a:solidFill>
                <a:effectLst/>
                <a:uFillTx/>
                <a:latin typeface="+mn-ea"/>
                <a:ea typeface="+mn-ea"/>
                <a:cs typeface="Calibri"/>
                <a:sym typeface="Calibri"/>
              </a:rPr>
              <a:t>の先導的な実装</a:t>
            </a:r>
            <a:endParaRPr kumimoji="0" lang="en-US" altLang="ja-JP" sz="1200" b="0" i="0" u="none" strike="noStrike"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ja-JP" altLang="en-US" sz="1200" dirty="0">
                <a:solidFill>
                  <a:schemeClr val="tx1"/>
                </a:solidFill>
                <a:latin typeface="+mn-ea"/>
                <a:ea typeface="+mn-ea"/>
              </a:rPr>
              <a:t>　</a:t>
            </a:r>
            <a:r>
              <a:rPr kumimoji="0" lang="ja-JP" altLang="en-US" sz="1200" b="0" i="0" u="none" strike="noStrike" cap="none" spc="0" normalizeH="0" baseline="0" dirty="0">
                <a:ln>
                  <a:noFill/>
                </a:ln>
                <a:solidFill>
                  <a:schemeClr val="tx1"/>
                </a:solidFill>
                <a:effectLst/>
                <a:uFillTx/>
                <a:latin typeface="+mn-ea"/>
                <a:ea typeface="+mn-ea"/>
                <a:cs typeface="Calibri"/>
                <a:sym typeface="Calibri"/>
              </a:rPr>
              <a:t>の支援</a:t>
            </a:r>
            <a:endParaRPr lang="en-US" altLang="ja-JP" sz="1200" dirty="0">
              <a:solidFill>
                <a:schemeClr val="tx1"/>
              </a:solidFill>
              <a:latin typeface="+mn-ea"/>
              <a:ea typeface="+mn-ea"/>
            </a:endParaRPr>
          </a:p>
        </p:txBody>
      </p:sp>
      <p:sp>
        <p:nvSpPr>
          <p:cNvPr id="43" name="正方形/長方形 42">
            <a:extLst>
              <a:ext uri="{FF2B5EF4-FFF2-40B4-BE49-F238E27FC236}">
                <a16:creationId xmlns:a16="http://schemas.microsoft.com/office/drawing/2014/main" id="{33E9EF73-3D22-4C3A-97A1-A3959A64EA35}"/>
              </a:ext>
            </a:extLst>
          </p:cNvPr>
          <p:cNvSpPr/>
          <p:nvPr/>
        </p:nvSpPr>
        <p:spPr>
          <a:xfrm>
            <a:off x="8744657" y="4156759"/>
            <a:ext cx="3423328" cy="1380754"/>
          </a:xfrm>
          <a:prstGeom prst="rect">
            <a:avLst/>
          </a:prstGeom>
          <a:noFill/>
          <a:ln w="381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36000" rIns="45719" bIns="36000"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300" b="1" dirty="0">
                <a:solidFill>
                  <a:schemeClr val="tx1"/>
                </a:solidFill>
                <a:latin typeface="+mn-ea"/>
                <a:ea typeface="+mn-ea"/>
              </a:rPr>
              <a:t>（ライフサイエンス）</a:t>
            </a:r>
            <a:endParaRPr kumimoji="0" lang="en-US" altLang="ja-JP" sz="1300" b="1" i="0" u="none" strike="noStrike" cap="none" spc="0" normalizeH="0" baseline="0" dirty="0">
              <a:ln>
                <a:noFill/>
              </a:ln>
              <a:solidFill>
                <a:schemeClr val="tx1"/>
              </a:solidFill>
              <a:effectLst/>
              <a:uFillTx/>
              <a:latin typeface="+mn-ea"/>
              <a:ea typeface="+mn-ea"/>
              <a:cs typeface="Calibri"/>
              <a:sym typeface="Calibri"/>
            </a:endParaRPr>
          </a:p>
          <a:p>
            <a:r>
              <a:rPr lang="ja-JP" altLang="en-US" sz="1200" dirty="0">
                <a:solidFill>
                  <a:schemeClr val="tx1"/>
                </a:solidFill>
                <a:latin typeface="+mn-ea"/>
                <a:ea typeface="+mn-ea"/>
              </a:rPr>
              <a:t> </a:t>
            </a:r>
            <a:r>
              <a:rPr lang="en-US" altLang="ja-JP" sz="1200" dirty="0">
                <a:solidFill>
                  <a:schemeClr val="tx1"/>
                </a:solidFill>
                <a:latin typeface="+mn-ea"/>
                <a:ea typeface="+mn-ea"/>
              </a:rPr>
              <a:t>・2026年度以降も未来医療の実装化に向けた</a:t>
            </a:r>
            <a:r>
              <a:rPr lang="ja-JP" altLang="en-US" sz="1200" dirty="0">
                <a:solidFill>
                  <a:schemeClr val="tx1"/>
                </a:solidFill>
                <a:latin typeface="+mn-ea"/>
                <a:ea typeface="+mn-ea"/>
              </a:rPr>
              <a:t>一気　</a:t>
            </a:r>
            <a:endParaRPr lang="en-US" altLang="ja-JP" sz="1200" dirty="0">
              <a:solidFill>
                <a:schemeClr val="tx1"/>
              </a:solidFill>
              <a:latin typeface="+mn-ea"/>
              <a:ea typeface="+mn-ea"/>
            </a:endParaRPr>
          </a:p>
          <a:p>
            <a:r>
              <a:rPr lang="ja-JP" altLang="en-US" sz="1200" dirty="0">
                <a:solidFill>
                  <a:schemeClr val="tx1"/>
                </a:solidFill>
                <a:latin typeface="+mn-ea"/>
                <a:ea typeface="+mn-ea"/>
              </a:rPr>
              <a:t>　通貫での伴走</a:t>
            </a:r>
            <a:r>
              <a:rPr lang="en-US" altLang="ja-JP" sz="1200" dirty="0" err="1">
                <a:solidFill>
                  <a:schemeClr val="tx1"/>
                </a:solidFill>
                <a:latin typeface="+mn-ea"/>
                <a:ea typeface="+mn-ea"/>
              </a:rPr>
              <a:t>支援や中之島クロスの機能強化等を</a:t>
            </a:r>
            <a:endParaRPr lang="en-US" altLang="ja-JP" sz="1200" dirty="0">
              <a:solidFill>
                <a:schemeClr val="tx1"/>
              </a:solidFill>
              <a:latin typeface="+mn-ea"/>
              <a:ea typeface="+mn-ea"/>
            </a:endParaRPr>
          </a:p>
          <a:p>
            <a:r>
              <a:rPr lang="ja-JP" altLang="en-US" sz="1200" dirty="0">
                <a:solidFill>
                  <a:schemeClr val="tx1"/>
                </a:solidFill>
                <a:latin typeface="+mn-ea"/>
                <a:ea typeface="+mn-ea"/>
              </a:rPr>
              <a:t>　</a:t>
            </a:r>
            <a:r>
              <a:rPr lang="en-US" altLang="ja-JP" sz="1200" dirty="0" err="1">
                <a:solidFill>
                  <a:schemeClr val="tx1"/>
                </a:solidFill>
                <a:latin typeface="+mn-ea"/>
                <a:ea typeface="+mn-ea"/>
              </a:rPr>
              <a:t>重点的に実施</a:t>
            </a:r>
            <a:endParaRPr lang="en-US" altLang="ja-JP" sz="1200" dirty="0">
              <a:solidFill>
                <a:schemeClr val="tx1"/>
              </a:solidFill>
              <a:latin typeface="+mn-ea"/>
              <a:ea typeface="+mn-ea"/>
            </a:endParaRPr>
          </a:p>
          <a:p>
            <a:r>
              <a:rPr lang="en-US" altLang="ja-JP" sz="1200" dirty="0">
                <a:solidFill>
                  <a:schemeClr val="tx1"/>
                </a:solidFill>
                <a:latin typeface="+mn-ea"/>
                <a:ea typeface="+mn-ea"/>
              </a:rPr>
              <a:t> ・</a:t>
            </a:r>
            <a:r>
              <a:rPr lang="ja-JP" altLang="en-US" sz="1200" dirty="0">
                <a:solidFill>
                  <a:schemeClr val="tx1"/>
                </a:solidFill>
                <a:latin typeface="+mn-ea"/>
                <a:ea typeface="+mn-ea"/>
              </a:rPr>
              <a:t>「</a:t>
            </a:r>
            <a:r>
              <a:rPr lang="en-US" altLang="ja-JP" sz="1200" dirty="0">
                <a:solidFill>
                  <a:schemeClr val="tx1"/>
                </a:solidFill>
                <a:latin typeface="+mn-ea"/>
                <a:ea typeface="+mn-ea"/>
              </a:rPr>
              <a:t>WHX Osaka2026</a:t>
            </a:r>
            <a:r>
              <a:rPr lang="ja-JP" altLang="en-US" sz="1200" dirty="0">
                <a:solidFill>
                  <a:schemeClr val="tx1"/>
                </a:solidFill>
                <a:latin typeface="+mn-ea"/>
                <a:ea typeface="+mn-ea"/>
              </a:rPr>
              <a:t>」など、</a:t>
            </a:r>
            <a:r>
              <a:rPr lang="en-US" altLang="ja-JP" sz="1200" dirty="0" err="1">
                <a:solidFill>
                  <a:schemeClr val="tx1"/>
                </a:solidFill>
                <a:latin typeface="+mn-ea"/>
                <a:ea typeface="+mn-ea"/>
              </a:rPr>
              <a:t>国際見本市・国際会議</a:t>
            </a:r>
            <a:endParaRPr lang="en-US" altLang="ja-JP" sz="1200" dirty="0">
              <a:solidFill>
                <a:schemeClr val="tx1"/>
              </a:solidFill>
              <a:latin typeface="+mn-ea"/>
              <a:ea typeface="+mn-ea"/>
            </a:endParaRPr>
          </a:p>
          <a:p>
            <a:r>
              <a:rPr lang="ja-JP" altLang="en-US" sz="1200" dirty="0">
                <a:solidFill>
                  <a:schemeClr val="tx1"/>
                </a:solidFill>
                <a:latin typeface="+mn-ea"/>
                <a:ea typeface="+mn-ea"/>
              </a:rPr>
              <a:t>　</a:t>
            </a:r>
            <a:r>
              <a:rPr lang="en-US" altLang="ja-JP" sz="1200" dirty="0" err="1">
                <a:solidFill>
                  <a:schemeClr val="tx1"/>
                </a:solidFill>
                <a:latin typeface="+mn-ea"/>
                <a:ea typeface="+mn-ea"/>
              </a:rPr>
              <a:t>等の場を活用した情報発信、府内企業等の事業展</a:t>
            </a:r>
            <a:endParaRPr lang="en-US" altLang="ja-JP" sz="1200" dirty="0">
              <a:solidFill>
                <a:schemeClr val="tx1"/>
              </a:solidFill>
              <a:latin typeface="+mn-ea"/>
              <a:ea typeface="+mn-ea"/>
            </a:endParaRPr>
          </a:p>
          <a:p>
            <a:r>
              <a:rPr lang="ja-JP" altLang="en-US" sz="1200" dirty="0">
                <a:solidFill>
                  <a:schemeClr val="tx1"/>
                </a:solidFill>
                <a:latin typeface="+mn-ea"/>
                <a:ea typeface="+mn-ea"/>
              </a:rPr>
              <a:t>　</a:t>
            </a:r>
            <a:r>
              <a:rPr lang="en-US" altLang="ja-JP" sz="1200" dirty="0">
                <a:solidFill>
                  <a:schemeClr val="tx1"/>
                </a:solidFill>
                <a:latin typeface="+mn-ea"/>
                <a:ea typeface="+mn-ea"/>
              </a:rPr>
              <a:t>開・ </a:t>
            </a:r>
            <a:r>
              <a:rPr lang="en-US" altLang="ja-JP" sz="1200" dirty="0" err="1">
                <a:solidFill>
                  <a:schemeClr val="tx1"/>
                </a:solidFill>
                <a:latin typeface="+mn-ea"/>
                <a:ea typeface="+mn-ea"/>
              </a:rPr>
              <a:t>社会実装支援を実施</a:t>
            </a:r>
            <a:endParaRPr lang="en-US" altLang="ja-JP" sz="1200" b="0" i="0" strike="noStrike" cap="none" spc="0" normalizeH="0" dirty="0">
              <a:ln>
                <a:noFill/>
              </a:ln>
              <a:solidFill>
                <a:schemeClr val="tx1"/>
              </a:solidFill>
              <a:effectLst/>
              <a:uFillTx/>
              <a:latin typeface="+mn-ea"/>
              <a:ea typeface="+mn-ea"/>
              <a:cs typeface="Calibri"/>
            </a:endParaRPr>
          </a:p>
        </p:txBody>
      </p:sp>
      <p:sp>
        <p:nvSpPr>
          <p:cNvPr id="3" name="テキスト ボックス 2">
            <a:extLst>
              <a:ext uri="{FF2B5EF4-FFF2-40B4-BE49-F238E27FC236}">
                <a16:creationId xmlns:a16="http://schemas.microsoft.com/office/drawing/2014/main" id="{91185503-F4BD-FF05-FAFD-4702A4F9EDCF}"/>
              </a:ext>
            </a:extLst>
          </p:cNvPr>
          <p:cNvSpPr txBox="1"/>
          <p:nvPr/>
        </p:nvSpPr>
        <p:spPr>
          <a:xfrm>
            <a:off x="11969675" y="6488670"/>
            <a:ext cx="24782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lang="en-US" altLang="ja-JP" b="1" dirty="0">
                <a:latin typeface="+mn-ea"/>
                <a:ea typeface="+mn-ea"/>
              </a:rPr>
              <a:t>6</a:t>
            </a:r>
            <a:endParaRPr kumimoji="0" lang="ja-JP" altLang="en-US" sz="18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365960081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0F9A3-CF59-35C3-D9B7-4485F1304B51}"/>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086C692-E684-33FC-2B4F-5337F8D6F114}"/>
              </a:ext>
            </a:extLst>
          </p:cNvPr>
          <p:cNvSpPr txBox="1"/>
          <p:nvPr/>
        </p:nvSpPr>
        <p:spPr>
          <a:xfrm>
            <a:off x="58615" y="733357"/>
            <a:ext cx="8617157" cy="6048000"/>
          </a:xfrm>
          <a:prstGeom prst="rect">
            <a:avLst/>
          </a:prstGeom>
          <a:noFill/>
          <a:ln w="381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36000" rIns="45719" bIns="3600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ja-JP" altLang="en-US" sz="1400" b="1" i="0" strike="noStrike" cap="none" spc="0" normalizeH="0" baseline="0" dirty="0">
                <a:ln>
                  <a:noFill/>
                </a:ln>
                <a:solidFill>
                  <a:schemeClr val="tx1"/>
                </a:solidFill>
                <a:effectLst/>
                <a:uFillTx/>
                <a:latin typeface="+mn-ea"/>
                <a:ea typeface="+mn-ea"/>
                <a:cs typeface="Calibri"/>
                <a:sym typeface="Calibri"/>
              </a:rPr>
              <a:t>▶空飛ぶクルマ</a:t>
            </a:r>
            <a:endParaRPr kumimoji="0" lang="en-US" altLang="ja-JP" sz="1400" b="1" i="0" strike="noStrike" cap="none" spc="0" normalizeH="0" baseline="0" dirty="0">
              <a:ln>
                <a:noFill/>
              </a:ln>
              <a:solidFill>
                <a:schemeClr val="tx1"/>
              </a:solidFill>
              <a:effectLst/>
              <a:highlight>
                <a:srgbClr val="FFFF00"/>
              </a:highligh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a:t>
            </a:r>
            <a:r>
              <a:rPr lang="en-US" altLang="ja-JP" sz="1400" dirty="0">
                <a:solidFill>
                  <a:schemeClr val="tx1"/>
                </a:solidFill>
                <a:latin typeface="+mn-ea"/>
                <a:ea typeface="+mn-ea"/>
              </a:rPr>
              <a:t>【</a:t>
            </a:r>
            <a:r>
              <a:rPr lang="ja-JP" altLang="en-US" sz="1400" dirty="0">
                <a:solidFill>
                  <a:schemeClr val="tx1"/>
                </a:solidFill>
                <a:latin typeface="+mn-ea"/>
                <a:ea typeface="+mn-ea"/>
              </a:rPr>
              <a:t>商用運航に向けたデモフライト等の実施</a:t>
            </a:r>
            <a:r>
              <a:rPr lang="en-US" altLang="ja-JP" sz="1400" dirty="0">
                <a:solidFill>
                  <a:schemeClr val="tx1"/>
                </a:solidFill>
                <a:latin typeface="+mn-ea"/>
                <a:ea typeface="+mn-ea"/>
              </a:rPr>
              <a:t>】</a:t>
            </a:r>
          </a:p>
          <a:p>
            <a:r>
              <a:rPr lang="ja-JP" altLang="en-US" sz="1400" b="0" i="0" u="none" strike="noStrike" dirty="0">
                <a:solidFill>
                  <a:schemeClr val="tx1"/>
                </a:solidFill>
                <a:effectLst/>
                <a:latin typeface="+mn-ea"/>
                <a:ea typeface="+mn-ea"/>
              </a:rPr>
              <a:t>　 ・</a:t>
            </a:r>
            <a:r>
              <a:rPr lang="ja-JP" altLang="ja-JP" sz="1400" b="0" i="0" u="none" strike="noStrike" dirty="0">
                <a:solidFill>
                  <a:schemeClr val="tx1"/>
                </a:solidFill>
                <a:effectLst/>
                <a:ea typeface="Meiryo UI" panose="020B0604030504040204" pitchFamily="50" charset="-128"/>
              </a:rPr>
              <a:t>世界最新鋭の機体による会場内でのデモフライト</a:t>
            </a:r>
            <a:r>
              <a:rPr lang="en-US" altLang="ja-JP" sz="1400" b="0" i="0" u="none" strike="noStrike" dirty="0">
                <a:solidFill>
                  <a:schemeClr val="tx1"/>
                </a:solidFill>
                <a:effectLst/>
                <a:latin typeface="Meiryo UI" panose="020B0604030504040204" pitchFamily="50" charset="-128"/>
              </a:rPr>
              <a:t>(81</a:t>
            </a:r>
            <a:r>
              <a:rPr lang="ja-JP" altLang="ja-JP" sz="1400" b="0" i="0" u="none" strike="noStrike" dirty="0">
                <a:solidFill>
                  <a:schemeClr val="tx1"/>
                </a:solidFill>
                <a:effectLst/>
                <a:ea typeface="Meiryo UI" panose="020B0604030504040204" pitchFamily="50" charset="-128"/>
              </a:rPr>
              <a:t>回</a:t>
            </a:r>
            <a:r>
              <a:rPr lang="en-US" altLang="ja-JP" sz="1400" b="0" i="0" u="none" strike="noStrike" dirty="0">
                <a:solidFill>
                  <a:schemeClr val="tx1"/>
                </a:solidFill>
                <a:effectLst/>
                <a:latin typeface="Meiryo UI" panose="020B0604030504040204" pitchFamily="50" charset="-128"/>
              </a:rPr>
              <a:t>)</a:t>
            </a:r>
            <a:r>
              <a:rPr lang="ja-JP" altLang="ja-JP" sz="1400" b="0" i="0" u="none" strike="noStrike" dirty="0">
                <a:solidFill>
                  <a:schemeClr val="tx1"/>
                </a:solidFill>
                <a:effectLst/>
                <a:ea typeface="Meiryo UI" panose="020B0604030504040204" pitchFamily="50" charset="-128"/>
              </a:rPr>
              <a:t>と、会場内パビリオン（来場者約</a:t>
            </a:r>
            <a:r>
              <a:rPr lang="en-US" altLang="ja-JP" sz="1400" b="0" i="0" u="none" strike="noStrike" dirty="0">
                <a:solidFill>
                  <a:schemeClr val="tx1"/>
                </a:solidFill>
                <a:effectLst/>
                <a:latin typeface="+mn-ea"/>
                <a:ea typeface="+mn-ea"/>
              </a:rPr>
              <a:t>144</a:t>
            </a:r>
            <a:r>
              <a:rPr lang="ja-JP" altLang="ja-JP" sz="1400" b="0" i="0" u="none" strike="noStrike" dirty="0">
                <a:solidFill>
                  <a:schemeClr val="tx1"/>
                </a:solidFill>
                <a:effectLst/>
                <a:ea typeface="Meiryo UI" panose="020B0604030504040204" pitchFamily="50" charset="-128"/>
              </a:rPr>
              <a:t>万人）でのイマーシブ</a:t>
            </a:r>
            <a:endParaRPr lang="en-US" altLang="ja-JP" sz="1400" b="0" i="0" u="none" strike="noStrike" dirty="0">
              <a:solidFill>
                <a:schemeClr val="tx1"/>
              </a:solidFill>
              <a:effectLst/>
              <a:ea typeface="Meiryo UI" panose="020B0604030504040204" pitchFamily="50" charset="-128"/>
            </a:endParaRPr>
          </a:p>
          <a:p>
            <a:r>
              <a:rPr lang="ja-JP" altLang="en-US" sz="1400" dirty="0">
                <a:solidFill>
                  <a:schemeClr val="tx1"/>
                </a:solidFill>
                <a:ea typeface="Meiryo UI" panose="020B0604030504040204" pitchFamily="50" charset="-128"/>
              </a:rPr>
              <a:t>　　 </a:t>
            </a:r>
            <a:r>
              <a:rPr lang="ja-JP" altLang="ja-JP" sz="1400" b="0" i="0" u="none" strike="noStrike" dirty="0">
                <a:solidFill>
                  <a:schemeClr val="tx1"/>
                </a:solidFill>
                <a:effectLst/>
                <a:ea typeface="Meiryo UI" panose="020B0604030504040204" pitchFamily="50" charset="-128"/>
              </a:rPr>
              <a:t>シアター等により、空飛ぶクルマの安全性・実用性への理解を促進</a:t>
            </a:r>
            <a:endParaRPr kumimoji="0" lang="en-US" altLang="ja-JP" sz="1400" b="0" i="0" u="none" strike="sngStrike"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altLang="ja-JP" sz="1400" b="0" i="0" u="none" strike="sngStrike"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400" b="0" i="0" u="none" strike="noStrike" cap="none" spc="0" normalizeH="0" baseline="0" dirty="0">
              <a:ln>
                <a:noFill/>
              </a:ln>
              <a:solidFill>
                <a:schemeClr val="tx1"/>
              </a:solidFill>
              <a:effectLst/>
              <a:uFillTx/>
              <a:latin typeface="+mn-ea"/>
              <a:ea typeface="+mn-ea"/>
              <a:cs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400" b="0" i="0" u="none" strike="noStrike" cap="none" spc="0" normalizeH="0" baseline="0" dirty="0">
              <a:ln>
                <a:noFill/>
              </a:ln>
              <a:solidFill>
                <a:schemeClr val="tx1"/>
              </a:solidFill>
              <a:effectLst/>
              <a:uFillTx/>
              <a:latin typeface="+mn-ea"/>
              <a:ea typeface="+mn-ea"/>
              <a:cs typeface="Calibri"/>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400" b="0" i="0" u="none" strike="noStrike" cap="none" spc="0" normalizeH="0" baseline="0" dirty="0">
              <a:ln>
                <a:noFill/>
              </a:ln>
              <a:solidFill>
                <a:schemeClr val="tx1"/>
              </a:solidFill>
              <a:effectLst/>
              <a:uFillTx/>
              <a:latin typeface="+mn-ea"/>
              <a:ea typeface="+mn-ea"/>
              <a:cs typeface="Calibri"/>
            </a:endParaRPr>
          </a:p>
          <a:p>
            <a:r>
              <a:rPr lang="ja-JP" altLang="en-US" sz="1400" dirty="0">
                <a:solidFill>
                  <a:schemeClr val="tx1"/>
                </a:solidFill>
                <a:latin typeface="+mn-ea"/>
                <a:ea typeface="+mn-ea"/>
              </a:rPr>
              <a:t>　 ・</a:t>
            </a:r>
            <a:r>
              <a:rPr lang="ja-JP" altLang="ja-JP" sz="1400" dirty="0">
                <a:solidFill>
                  <a:schemeClr val="tx1"/>
                </a:solidFill>
                <a:latin typeface="+mn-ea"/>
                <a:ea typeface="+mn-ea"/>
              </a:rPr>
              <a:t>会場外でのデモフライトの実施やモックアップ・VRによる搭乗体験イベント等の開催</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a:t>
            </a:r>
            <a:r>
              <a:rPr lang="en-US" altLang="ja-JP" sz="1400" dirty="0">
                <a:solidFill>
                  <a:schemeClr val="tx1"/>
                </a:solidFill>
                <a:latin typeface="+mn-ea"/>
                <a:ea typeface="+mn-ea"/>
              </a:rPr>
              <a:t>【</a:t>
            </a:r>
            <a:r>
              <a:rPr kumimoji="0" lang="ja-JP" altLang="en-US" sz="1400" b="0" i="0" u="none" strike="noStrike" cap="none" spc="0" normalizeH="0" baseline="0" dirty="0">
                <a:ln>
                  <a:noFill/>
                </a:ln>
                <a:solidFill>
                  <a:schemeClr val="tx1"/>
                </a:solidFill>
                <a:effectLst/>
                <a:uFillTx/>
                <a:latin typeface="+mn-ea"/>
                <a:ea typeface="+mn-ea"/>
                <a:cs typeface="Calibri"/>
                <a:sym typeface="Calibri"/>
              </a:rPr>
              <a:t>商用運航に向けたインフラ整備等</a:t>
            </a:r>
            <a:r>
              <a:rPr kumimoji="0" lang="en-US" altLang="ja-JP" sz="1400" b="0" i="0" u="none" strike="noStrike" cap="none" spc="0" normalizeH="0" baseline="0" dirty="0">
                <a:ln>
                  <a:noFill/>
                </a:ln>
                <a:solidFill>
                  <a:schemeClr val="tx1"/>
                </a:solidFill>
                <a:effectLst/>
                <a:uFillTx/>
                <a:latin typeface="+mn-ea"/>
                <a:ea typeface="+mn-ea"/>
                <a:cs typeface="Calibri"/>
                <a:sym typeface="Calibri"/>
              </a:rPr>
              <a:t>】</a:t>
            </a:r>
          </a:p>
          <a:p>
            <a:r>
              <a:rPr lang="ja-JP" altLang="en-US" sz="1400" dirty="0">
                <a:solidFill>
                  <a:schemeClr val="tx1"/>
                </a:solidFill>
                <a:latin typeface="+mn-ea"/>
                <a:ea typeface="+mn-ea"/>
              </a:rPr>
              <a:t>　 ・</a:t>
            </a:r>
            <a:r>
              <a:rPr lang="en-US" altLang="ja-JP" sz="1400" dirty="0">
                <a:solidFill>
                  <a:schemeClr val="tx1"/>
                </a:solidFill>
                <a:latin typeface="+mn-ea"/>
                <a:ea typeface="+mn-ea"/>
              </a:rPr>
              <a:t>EXPO Vertiport</a:t>
            </a:r>
            <a:r>
              <a:rPr lang="ja-JP" altLang="en-US" sz="1400" dirty="0">
                <a:solidFill>
                  <a:schemeClr val="tx1"/>
                </a:solidFill>
                <a:latin typeface="+mn-ea"/>
                <a:ea typeface="+mn-ea"/>
              </a:rPr>
              <a:t>、大阪港バーティポート及び大阪ヘリポートの整備（</a:t>
            </a:r>
            <a:r>
              <a:rPr lang="en-US" altLang="ja-JP" sz="1400" dirty="0">
                <a:solidFill>
                  <a:schemeClr val="tx1"/>
                </a:solidFill>
                <a:latin typeface="+mn-ea"/>
                <a:ea typeface="+mn-ea"/>
              </a:rPr>
              <a:t>2024</a:t>
            </a:r>
            <a:r>
              <a:rPr lang="ja-JP" altLang="en-US" sz="1400" dirty="0">
                <a:solidFill>
                  <a:schemeClr val="tx1"/>
                </a:solidFill>
                <a:latin typeface="+mn-ea"/>
                <a:ea typeface="+mn-ea"/>
              </a:rPr>
              <a:t>年度）</a:t>
            </a:r>
            <a:endParaRPr lang="en-US" altLang="ja-JP" sz="1400" b="0" i="0" u="none" strike="noStrike" cap="none" spc="0" normalizeH="0" baseline="0" dirty="0">
              <a:ln>
                <a:noFill/>
              </a:ln>
              <a:solidFill>
                <a:schemeClr val="tx1"/>
              </a:solidFill>
              <a:effectLst/>
              <a:uFillTx/>
              <a:latin typeface="+mn-ea"/>
              <a:ea typeface="+mn-ea"/>
              <a:cs typeface="Calibri"/>
            </a:endParaRPr>
          </a:p>
          <a:p>
            <a:pPr marL="92075" indent="-92075"/>
            <a:r>
              <a:rPr lang="ja-JP" altLang="en-US" sz="1400" dirty="0">
                <a:solidFill>
                  <a:schemeClr val="tx1"/>
                </a:solidFill>
                <a:latin typeface="+mn-ea"/>
                <a:ea typeface="+mn-ea"/>
              </a:rPr>
              <a:t>　 ・大阪・関西での商用運航をめざす事業者とのビジネス化の推進に向けた連携協定を締結</a:t>
            </a:r>
            <a:endParaRPr lang="ja-JP" altLang="ja-JP" sz="1400" dirty="0">
              <a:solidFill>
                <a:schemeClr val="tx1"/>
              </a:solidFill>
              <a:latin typeface="+mn-ea"/>
              <a:ea typeface="+mn-ea"/>
            </a:endParaRPr>
          </a:p>
          <a:p>
            <a:pPr marL="92075" indent="-92075"/>
            <a:r>
              <a:rPr lang="ja-JP" altLang="en-US" sz="1400" dirty="0">
                <a:solidFill>
                  <a:schemeClr val="tx1"/>
                </a:solidFill>
                <a:latin typeface="+mn-ea"/>
                <a:ea typeface="+mn-ea"/>
              </a:rPr>
              <a:t>　 ・複数の事業者による大阪ベイエリアや大阪市内の運航ルートに係る構想の公表</a:t>
            </a:r>
            <a:endParaRPr lang="en-US" altLang="ja-JP" sz="1400" dirty="0">
              <a:solidFill>
                <a:schemeClr val="tx1"/>
              </a:solidFill>
              <a:latin typeface="+mn-ea"/>
              <a:ea typeface="+mn-ea"/>
            </a:endParaRPr>
          </a:p>
          <a:p>
            <a:pPr marL="92075" indent="-92075"/>
            <a:endParaRPr lang="en-US" altLang="ja-JP" sz="1400" dirty="0">
              <a:solidFill>
                <a:schemeClr val="tx1"/>
              </a:solidFill>
              <a:latin typeface="+mn-ea"/>
              <a:ea typeface="+mn-ea"/>
            </a:endParaRPr>
          </a:p>
          <a:p>
            <a:pPr marL="92075" indent="-92075"/>
            <a:endParaRPr lang="en-US" altLang="ja-JP" sz="1400" dirty="0">
              <a:solidFill>
                <a:schemeClr val="tx1"/>
              </a:solidFill>
              <a:latin typeface="+mn-ea"/>
              <a:ea typeface="+mn-ea"/>
            </a:endParaRPr>
          </a:p>
          <a:p>
            <a:pPr marL="92075" indent="-92075"/>
            <a:endParaRPr lang="en-US" altLang="ja-JP" sz="1400" dirty="0">
              <a:solidFill>
                <a:schemeClr val="tx1"/>
              </a:solidFill>
              <a:latin typeface="+mn-ea"/>
              <a:ea typeface="+mn-ea"/>
            </a:endParaRPr>
          </a:p>
          <a:p>
            <a:pPr marL="92075" indent="-92075"/>
            <a:endParaRPr lang="en-US" altLang="ja-JP" sz="1400" dirty="0">
              <a:solidFill>
                <a:schemeClr val="tx1"/>
              </a:solidFill>
              <a:latin typeface="+mn-ea"/>
              <a:ea typeface="+mn-ea"/>
            </a:endParaRPr>
          </a:p>
          <a:p>
            <a:pPr marL="92075" indent="-92075"/>
            <a:endParaRPr lang="en-US" altLang="ja-JP" sz="1400" dirty="0">
              <a:solidFill>
                <a:schemeClr val="tx1"/>
              </a:solidFill>
              <a:latin typeface="+mn-ea"/>
              <a:ea typeface="+mn-ea"/>
            </a:endParaRPr>
          </a:p>
          <a:p>
            <a:pPr marL="92075" indent="-92075"/>
            <a:endParaRPr lang="en-US" altLang="ja-JP" sz="1400" dirty="0">
              <a:solidFill>
                <a:schemeClr val="tx1"/>
              </a:solidFill>
              <a:latin typeface="+mn-ea"/>
              <a:ea typeface="+mn-ea"/>
            </a:endParaRPr>
          </a:p>
          <a:p>
            <a:pPr marL="92075" indent="-92075"/>
            <a:endParaRPr lang="en-US" altLang="ja-JP" sz="1400" dirty="0">
              <a:solidFill>
                <a:schemeClr val="tx1"/>
              </a:solidFill>
              <a:latin typeface="+mn-ea"/>
              <a:ea typeface="+mn-ea"/>
            </a:endParaRPr>
          </a:p>
          <a:p>
            <a:pPr marL="92075" indent="-92075"/>
            <a:endParaRPr lang="en-US" altLang="ja-JP" sz="1400" dirty="0">
              <a:solidFill>
                <a:schemeClr val="tx1"/>
              </a:solidFill>
              <a:latin typeface="+mn-ea"/>
              <a:ea typeface="+mn-ea"/>
            </a:endParaRPr>
          </a:p>
          <a:p>
            <a:pPr marL="92075" indent="-92075"/>
            <a:endParaRPr lang="en-US" altLang="ja-JP" sz="1400" dirty="0">
              <a:solidFill>
                <a:schemeClr val="tx1"/>
              </a:solidFill>
              <a:latin typeface="+mn-ea"/>
              <a:ea typeface="+mn-ea"/>
            </a:endParaRPr>
          </a:p>
          <a:p>
            <a:pPr marL="92075" indent="-92075"/>
            <a:endParaRPr lang="en-US" altLang="ja-JP" sz="1400" dirty="0">
              <a:solidFill>
                <a:schemeClr val="tx1"/>
              </a:solidFill>
              <a:latin typeface="+mn-ea"/>
              <a:ea typeface="+mn-ea"/>
            </a:endParaRPr>
          </a:p>
          <a:p>
            <a:pPr marL="92075" indent="-92075"/>
            <a:endParaRPr lang="en-US" altLang="ja-JP" sz="1400" dirty="0">
              <a:solidFill>
                <a:schemeClr val="tx1"/>
              </a:solidFill>
              <a:latin typeface="+mn-ea"/>
              <a:ea typeface="+mn-ea"/>
            </a:endParaRPr>
          </a:p>
          <a:p>
            <a:pPr marL="92075" indent="-92075"/>
            <a:endParaRPr lang="en-US" altLang="ja-JP" sz="1400" dirty="0">
              <a:solidFill>
                <a:schemeClr val="tx1"/>
              </a:solidFill>
              <a:latin typeface="+mn-ea"/>
              <a:ea typeface="+mn-ea"/>
            </a:endParaRPr>
          </a:p>
          <a:p>
            <a:pPr marL="92075" indent="-92075"/>
            <a:endParaRPr lang="en-US" altLang="ja-JP" sz="1400" dirty="0">
              <a:solidFill>
                <a:schemeClr val="tx1"/>
              </a:solidFill>
              <a:latin typeface="+mn-ea"/>
              <a:ea typeface="+mn-ea"/>
            </a:endParaRPr>
          </a:p>
        </p:txBody>
      </p:sp>
      <p:sp>
        <p:nvSpPr>
          <p:cNvPr id="11" name="矢印: 五方向 10">
            <a:extLst>
              <a:ext uri="{FF2B5EF4-FFF2-40B4-BE49-F238E27FC236}">
                <a16:creationId xmlns:a16="http://schemas.microsoft.com/office/drawing/2014/main" id="{F4E43481-B71A-969B-4D5A-FB94E6189B56}"/>
              </a:ext>
            </a:extLst>
          </p:cNvPr>
          <p:cNvSpPr/>
          <p:nvPr/>
        </p:nvSpPr>
        <p:spPr>
          <a:xfrm>
            <a:off x="48531" y="70704"/>
            <a:ext cx="8662332" cy="338552"/>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24" name="矢印: 五方向 23">
            <a:extLst>
              <a:ext uri="{FF2B5EF4-FFF2-40B4-BE49-F238E27FC236}">
                <a16:creationId xmlns:a16="http://schemas.microsoft.com/office/drawing/2014/main" id="{79C0F7E3-7E25-4393-DC16-8630CD5C5CAB}"/>
              </a:ext>
            </a:extLst>
          </p:cNvPr>
          <p:cNvSpPr/>
          <p:nvPr/>
        </p:nvSpPr>
        <p:spPr>
          <a:xfrm>
            <a:off x="8809149" y="57693"/>
            <a:ext cx="3334319" cy="338552"/>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今後</a:t>
            </a:r>
            <a:r>
              <a:rPr kumimoji="0" lang="ja-JP" altLang="en-US" sz="1600" b="1" i="0" u="none" strike="noStrike" cap="none" spc="0" normalizeH="0" baseline="0" dirty="0">
                <a:ln>
                  <a:noFill/>
                </a:ln>
                <a:solidFill>
                  <a:schemeClr val="bg1"/>
                </a:solidFill>
                <a:effectLst/>
                <a:uFillTx/>
                <a:latin typeface="+mj-ea"/>
                <a:ea typeface="+mj-ea"/>
                <a:cs typeface="Calibri"/>
                <a:sym typeface="Calibri"/>
              </a:rPr>
              <a:t>の予定（検討中のものも含む）</a:t>
            </a:r>
          </a:p>
        </p:txBody>
      </p:sp>
      <p:sp>
        <p:nvSpPr>
          <p:cNvPr id="44" name="正方形/長方形 43">
            <a:extLst>
              <a:ext uri="{FF2B5EF4-FFF2-40B4-BE49-F238E27FC236}">
                <a16:creationId xmlns:a16="http://schemas.microsoft.com/office/drawing/2014/main" id="{D9BF2B25-3C7D-E4A1-CB1F-FB574DE3D544}"/>
              </a:ext>
            </a:extLst>
          </p:cNvPr>
          <p:cNvSpPr/>
          <p:nvPr/>
        </p:nvSpPr>
        <p:spPr>
          <a:xfrm>
            <a:off x="8776647" y="727228"/>
            <a:ext cx="3354560" cy="6012791"/>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36000" rIns="45719" bIns="36000"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ja-JP" altLang="en-US" sz="1400" b="1" dirty="0">
                <a:solidFill>
                  <a:schemeClr val="tx1"/>
                </a:solidFill>
                <a:latin typeface="Meiryo UI"/>
                <a:ea typeface="Meiryo UI"/>
              </a:rPr>
              <a:t>（</a:t>
            </a:r>
            <a:r>
              <a:rPr kumimoji="0" lang="ja-JP" altLang="en-US" sz="1400" b="1" i="0" u="none" strike="noStrike" kern="0" cap="none" spc="0" normalizeH="0" baseline="0" noProof="0" dirty="0">
                <a:ln>
                  <a:noFill/>
                </a:ln>
                <a:solidFill>
                  <a:schemeClr val="tx1"/>
                </a:solidFill>
                <a:effectLst/>
                <a:uLnTx/>
                <a:uFillTx/>
                <a:latin typeface="Meiryo UI"/>
                <a:ea typeface="Meiryo UI"/>
                <a:cs typeface="Calibri"/>
                <a:sym typeface="Calibri"/>
              </a:rPr>
              <a:t>空飛ぶクルマ）</a:t>
            </a:r>
            <a:endParaRPr kumimoji="0" lang="en-US" altLang="ja-JP" sz="1400" b="1"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　</a:t>
            </a:r>
            <a:r>
              <a:rPr lang="ja-JP" altLang="en-US" sz="1400" dirty="0">
                <a:latin typeface="Meiryo UI"/>
                <a:ea typeface="Meiryo UI"/>
              </a:rPr>
              <a:t>・</a:t>
            </a:r>
            <a:r>
              <a:rPr kumimoji="0"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万博でのデモフライト等の成果を、</a:t>
            </a:r>
            <a:r>
              <a:rPr kumimoji="0" lang="en-US" altLang="ja-JP" sz="1400" b="0" i="0" u="none" kern="0" cap="none" spc="0" normalizeH="0" baseline="0" noProof="0" dirty="0">
                <a:ln>
                  <a:noFill/>
                </a:ln>
                <a:solidFill>
                  <a:schemeClr val="tx1"/>
                </a:solidFill>
                <a:effectLst/>
                <a:uLnTx/>
                <a:uFillTx/>
                <a:latin typeface="Meiryo UI"/>
                <a:ea typeface="Meiryo UI"/>
                <a:cs typeface="Calibri"/>
                <a:sym typeface="Calibri"/>
              </a:rPr>
              <a:t>2027</a:t>
            </a:r>
            <a:r>
              <a:rPr kumimoji="0" lang="ja-JP" altLang="en-US" sz="1400" b="0" i="0" u="none" kern="0" cap="none" spc="0" normalizeH="0" baseline="0" noProof="0" dirty="0">
                <a:ln>
                  <a:noFill/>
                </a:ln>
                <a:solidFill>
                  <a:schemeClr val="tx1"/>
                </a:solidFill>
                <a:effectLst/>
                <a:uLnTx/>
                <a:uFillTx/>
                <a:latin typeface="Meiryo UI"/>
                <a:ea typeface="Meiryo UI"/>
                <a:cs typeface="Calibri"/>
                <a:sym typeface="Calibri"/>
              </a:rPr>
              <a:t>年</a:t>
            </a:r>
            <a:endParaRPr kumimoji="0" lang="en-US" altLang="ja-JP" sz="1400" b="0" i="0" u="non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ja-JP" altLang="en-US" sz="1400" dirty="0">
                <a:solidFill>
                  <a:schemeClr val="tx1"/>
                </a:solidFill>
                <a:latin typeface="Meiryo UI"/>
                <a:ea typeface="Meiryo UI"/>
              </a:rPr>
              <a:t>　　</a:t>
            </a:r>
            <a:r>
              <a:rPr kumimoji="0" lang="ja-JP" altLang="en-US" sz="1400" b="0" i="0" u="none" kern="0" cap="none" spc="0" normalizeH="0" baseline="0" noProof="0" dirty="0">
                <a:ln>
                  <a:noFill/>
                </a:ln>
                <a:solidFill>
                  <a:schemeClr val="tx1"/>
                </a:solidFill>
                <a:effectLst/>
                <a:uLnTx/>
                <a:uFillTx/>
                <a:latin typeface="Meiryo UI"/>
                <a:ea typeface="Meiryo UI"/>
                <a:cs typeface="Calibri"/>
                <a:sym typeface="Calibri"/>
              </a:rPr>
              <a:t>の全国に先駆けた</a:t>
            </a:r>
            <a:r>
              <a:rPr kumimoji="0" lang="ja-JP" altLang="en-US" sz="1400" b="0" i="0" u="none" strike="noStrike" kern="0" cap="none" spc="0" normalizeH="0" baseline="0" noProof="0" dirty="0">
                <a:ln>
                  <a:noFill/>
                </a:ln>
                <a:solidFill>
                  <a:schemeClr val="tx1"/>
                </a:solidFill>
                <a:effectLst/>
                <a:uLnTx/>
                <a:uFillTx/>
                <a:latin typeface="Meiryo UI"/>
                <a:ea typeface="Meiryo UI"/>
                <a:cs typeface="Calibri"/>
                <a:sym typeface="Calibri"/>
              </a:rPr>
              <a:t>商用運航開始（型式</a:t>
            </a:r>
            <a:endParaRPr kumimoji="0" lang="en-US" altLang="ja-JP" sz="1400" b="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ja-JP" altLang="en-US" sz="1400" dirty="0">
                <a:solidFill>
                  <a:schemeClr val="tx1"/>
                </a:solidFill>
                <a:latin typeface="Meiryo UI"/>
                <a:ea typeface="Meiryo UI"/>
              </a:rPr>
              <a:t>　　</a:t>
            </a:r>
            <a:r>
              <a:rPr kumimoji="0" lang="ja-JP" altLang="en-US" sz="1400" b="0" i="0" u="none" strike="noStrike" kern="0" cap="none" spc="0" normalizeH="0" baseline="0" noProof="0" dirty="0">
                <a:ln>
                  <a:noFill/>
                </a:ln>
                <a:solidFill>
                  <a:schemeClr val="tx1"/>
                </a:solidFill>
                <a:effectLst/>
                <a:uLnTx/>
                <a:uFillTx/>
                <a:latin typeface="Meiryo UI"/>
                <a:ea typeface="Meiryo UI"/>
                <a:cs typeface="Calibri"/>
                <a:sym typeface="Calibri"/>
              </a:rPr>
              <a:t>証明の取得を前提とする）と、大阪を中心</a:t>
            </a:r>
            <a:endParaRPr kumimoji="0" lang="en-US" altLang="ja-JP" sz="1400" b="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ja-JP" altLang="en-US" sz="1400" dirty="0">
                <a:solidFill>
                  <a:schemeClr val="tx1"/>
                </a:solidFill>
                <a:latin typeface="Meiryo UI"/>
                <a:ea typeface="Meiryo UI"/>
              </a:rPr>
              <a:t>　　</a:t>
            </a:r>
            <a:r>
              <a:rPr kumimoji="0" lang="ja-JP" altLang="en-US" sz="1400" b="0" i="0" u="none" strike="noStrike" kern="0" cap="none" spc="0" normalizeH="0" baseline="0" noProof="0" dirty="0">
                <a:ln>
                  <a:noFill/>
                </a:ln>
                <a:solidFill>
                  <a:schemeClr val="tx1"/>
                </a:solidFill>
                <a:effectLst/>
                <a:uLnTx/>
                <a:uFillTx/>
                <a:latin typeface="Meiryo UI"/>
                <a:ea typeface="Meiryo UI"/>
                <a:cs typeface="Calibri"/>
                <a:sym typeface="Calibri"/>
              </a:rPr>
              <a:t>に関西各地の観光地等を結ぶ空飛ぶクル</a:t>
            </a:r>
            <a:endParaRPr kumimoji="0" lang="en-US" altLang="ja-JP" sz="1400" b="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ja-JP" altLang="en-US" sz="1400" dirty="0">
                <a:solidFill>
                  <a:schemeClr val="tx1"/>
                </a:solidFill>
                <a:latin typeface="Meiryo UI"/>
                <a:ea typeface="Meiryo UI"/>
              </a:rPr>
              <a:t>　　</a:t>
            </a:r>
            <a:r>
              <a:rPr kumimoji="0" lang="ja-JP" altLang="en-US" sz="1400" b="0" i="0" u="none" strike="noStrike" kern="0" cap="none" spc="0" normalizeH="0" baseline="0" noProof="0" dirty="0">
                <a:ln>
                  <a:noFill/>
                </a:ln>
                <a:solidFill>
                  <a:schemeClr val="tx1"/>
                </a:solidFill>
                <a:effectLst/>
                <a:uLnTx/>
                <a:uFillTx/>
                <a:latin typeface="Meiryo UI"/>
                <a:ea typeface="Meiryo UI"/>
                <a:cs typeface="Calibri"/>
                <a:sym typeface="Calibri"/>
              </a:rPr>
              <a:t>マの運航ネットワークの早期確立</a:t>
            </a:r>
            <a:r>
              <a:rPr kumimoji="0" lang="ja-JP" altLang="en-US" sz="1400" b="0" i="0" u="none" kern="0" cap="none" spc="0" normalizeH="0" baseline="0" noProof="0" dirty="0">
                <a:ln>
                  <a:noFill/>
                </a:ln>
                <a:solidFill>
                  <a:schemeClr val="tx1"/>
                </a:solidFill>
                <a:effectLst/>
                <a:uLnTx/>
                <a:uFillTx/>
                <a:latin typeface="Meiryo UI"/>
                <a:ea typeface="Meiryo UI"/>
                <a:cs typeface="Calibri"/>
                <a:sym typeface="Calibri"/>
              </a:rPr>
              <a:t>につなげる</a:t>
            </a:r>
            <a:endParaRPr kumimoji="0" lang="en-US" altLang="ja-JP" sz="1400" b="0" i="0" u="non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ja-JP" altLang="en-US" sz="1400" dirty="0">
                <a:solidFill>
                  <a:schemeClr val="tx1"/>
                </a:solidFill>
                <a:latin typeface="Meiryo UI"/>
                <a:ea typeface="Meiryo UI"/>
              </a:rPr>
              <a:t>　　</a:t>
            </a:r>
            <a:r>
              <a:rPr kumimoji="0" lang="ja-JP" altLang="en-US" sz="1400" b="0" i="0" u="none" kern="0" cap="none" spc="0" normalizeH="0" baseline="0" noProof="0" dirty="0">
                <a:ln>
                  <a:noFill/>
                </a:ln>
                <a:solidFill>
                  <a:schemeClr val="tx1"/>
                </a:solidFill>
                <a:effectLst/>
                <a:uLnTx/>
                <a:uFillTx/>
                <a:latin typeface="Meiryo UI"/>
                <a:ea typeface="Meiryo UI"/>
                <a:cs typeface="Calibri"/>
                <a:sym typeface="Calibri"/>
              </a:rPr>
              <a:t>ため、</a:t>
            </a:r>
            <a:r>
              <a:rPr kumimoji="0" lang="ja-JP" altLang="en-US" sz="1400" b="0" i="0" u="none" strike="noStrike" kern="0" cap="none" spc="0" normalizeH="0" baseline="0" noProof="0" dirty="0">
                <a:ln>
                  <a:noFill/>
                </a:ln>
                <a:solidFill>
                  <a:schemeClr val="tx1"/>
                </a:solidFill>
                <a:effectLst/>
                <a:uLnTx/>
                <a:uFillTx/>
                <a:latin typeface="Meiryo UI"/>
                <a:ea typeface="Meiryo UI"/>
                <a:cs typeface="Calibri"/>
                <a:sym typeface="Calibri"/>
              </a:rPr>
              <a:t>観光プロモーションや離着陸場整備に</a:t>
            </a:r>
            <a:endParaRPr kumimoji="0" lang="en-US" altLang="ja-JP" sz="1400" b="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ja-JP" altLang="en-US" sz="1400" dirty="0">
                <a:solidFill>
                  <a:schemeClr val="tx1"/>
                </a:solidFill>
                <a:latin typeface="Meiryo UI"/>
                <a:ea typeface="Meiryo UI"/>
              </a:rPr>
              <a:t>　　</a:t>
            </a:r>
            <a:r>
              <a:rPr kumimoji="0" lang="ja-JP" altLang="en-US" sz="1400" b="0" i="0" u="none" strike="noStrike" kern="0" cap="none" spc="0" normalizeH="0" baseline="0" noProof="0" dirty="0">
                <a:ln>
                  <a:noFill/>
                </a:ln>
                <a:solidFill>
                  <a:schemeClr val="tx1"/>
                </a:solidFill>
                <a:effectLst/>
                <a:uLnTx/>
                <a:uFillTx/>
                <a:latin typeface="Meiryo UI"/>
                <a:ea typeface="Meiryo UI"/>
                <a:cs typeface="Calibri"/>
                <a:sym typeface="Calibri"/>
              </a:rPr>
              <a:t>向けた</a:t>
            </a:r>
            <a:r>
              <a:rPr kumimoji="0" lang="ja-JP" altLang="en-US" sz="1400" b="0" i="0" u="none" strike="noStrike" kern="0" cap="none" spc="0" normalizeH="0" baseline="0" noProof="0" dirty="0">
                <a:ln>
                  <a:noFill/>
                </a:ln>
                <a:solidFill>
                  <a:srgbClr val="000000"/>
                </a:solidFill>
                <a:effectLst/>
                <a:uLnTx/>
                <a:uFillTx/>
                <a:latin typeface="Meiryo UI"/>
                <a:ea typeface="Meiryo UI"/>
                <a:cs typeface="Calibri"/>
                <a:sym typeface="Calibri"/>
              </a:rPr>
              <a:t>支援など、</a:t>
            </a:r>
            <a:r>
              <a:rPr kumimoji="0" lang="ja-JP" altLang="en-US" sz="1400" i="0" u="none" strike="noStrike" kern="0" cap="none" spc="0" normalizeH="0" baseline="0" noProof="0" dirty="0">
                <a:ln>
                  <a:noFill/>
                </a:ln>
                <a:solidFill>
                  <a:srgbClr val="000000"/>
                </a:solidFill>
                <a:effectLst/>
                <a:uLnTx/>
                <a:uFillTx/>
                <a:latin typeface="Meiryo UI"/>
                <a:ea typeface="Meiryo UI"/>
                <a:cs typeface="Calibri"/>
                <a:sym typeface="Calibri"/>
              </a:rPr>
              <a:t>商用運航に必要な事業</a:t>
            </a:r>
            <a:endParaRPr kumimoji="0" lang="en-US" altLang="ja-JP" sz="1400" i="0" u="none" strike="noStrike" kern="0" cap="none" spc="0" normalizeH="0" baseline="0" noProof="0" dirty="0">
              <a:ln>
                <a:noFill/>
              </a:ln>
              <a:solidFill>
                <a:srgbClr val="000000"/>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ja-JP" altLang="en-US" sz="1400" dirty="0">
                <a:latin typeface="Meiryo UI"/>
                <a:ea typeface="Meiryo UI"/>
              </a:rPr>
              <a:t>　　</a:t>
            </a:r>
            <a:r>
              <a:rPr kumimoji="0" lang="ja-JP" altLang="en-US" sz="1400" i="0" u="none" strike="noStrike" kern="0" cap="none" spc="0" normalizeH="0" baseline="0" noProof="0" dirty="0">
                <a:ln>
                  <a:noFill/>
                </a:ln>
                <a:solidFill>
                  <a:srgbClr val="000000"/>
                </a:solidFill>
                <a:effectLst/>
                <a:uLnTx/>
                <a:uFillTx/>
                <a:latin typeface="Meiryo UI"/>
                <a:ea typeface="Meiryo UI"/>
                <a:cs typeface="Calibri"/>
                <a:sym typeface="Calibri"/>
              </a:rPr>
              <a:t>環境の整備や社会受容性向上の取組を</a:t>
            </a:r>
            <a:endParaRPr kumimoji="0" lang="en-US" altLang="ja-JP" sz="1400" i="0" u="none" strike="noStrike" kern="0" cap="none" spc="0" normalizeH="0" baseline="0" noProof="0" dirty="0">
              <a:ln>
                <a:noFill/>
              </a:ln>
              <a:solidFill>
                <a:srgbClr val="000000"/>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ja-JP" altLang="en-US" sz="1400" dirty="0">
                <a:latin typeface="Meiryo UI"/>
                <a:ea typeface="Meiryo UI"/>
              </a:rPr>
              <a:t>　　</a:t>
            </a:r>
            <a:r>
              <a:rPr kumimoji="0" lang="ja-JP" altLang="en-US" sz="1400" i="0" u="none" strike="noStrike" kern="0" cap="none" spc="0" normalizeH="0" baseline="0" noProof="0" dirty="0">
                <a:ln>
                  <a:noFill/>
                </a:ln>
                <a:solidFill>
                  <a:srgbClr val="000000"/>
                </a:solidFill>
                <a:effectLst/>
                <a:uLnTx/>
                <a:uFillTx/>
                <a:latin typeface="Meiryo UI"/>
                <a:ea typeface="Meiryo UI"/>
                <a:cs typeface="Calibri"/>
                <a:sym typeface="Calibri"/>
              </a:rPr>
              <a:t>実施</a:t>
            </a:r>
            <a:endParaRPr lang="en-US" altLang="ja-JP" sz="1400" dirty="0">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lang="en-US" altLang="ja-JP" sz="1400" dirty="0">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lang="en-US" altLang="ja-JP" sz="1400" dirty="0">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000000"/>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lang="en-US" altLang="ja-JP" sz="1400" dirty="0">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lang="en-US" altLang="ja-JP" sz="1400" dirty="0">
              <a:latin typeface="Meiryo UI"/>
              <a:ea typeface="Meiryo UI"/>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b="1" dirty="0">
                <a:solidFill>
                  <a:schemeClr val="tx1"/>
                </a:solidFill>
                <a:latin typeface="+mn-ea"/>
                <a:ea typeface="+mn-ea"/>
              </a:rPr>
              <a:t>▶</a:t>
            </a:r>
            <a:r>
              <a:rPr kumimoji="0" lang="ja-JP" altLang="en-US" sz="1400" b="1" i="0" u="none" strike="noStrike" cap="none" spc="0" normalizeH="0" baseline="0" dirty="0">
                <a:ln>
                  <a:noFill/>
                </a:ln>
                <a:solidFill>
                  <a:schemeClr val="tx1"/>
                </a:solidFill>
                <a:effectLst/>
                <a:uFillTx/>
                <a:latin typeface="+mn-ea"/>
                <a:ea typeface="+mn-ea"/>
                <a:cs typeface="Calibri"/>
                <a:sym typeface="Calibri"/>
              </a:rPr>
              <a:t>スタートアップ</a:t>
            </a:r>
            <a:endParaRPr lang="en-US" altLang="ja-JP" sz="1400" b="1" dirty="0">
              <a:solidFill>
                <a:schemeClr val="tx1"/>
              </a:solidFill>
              <a:latin typeface="+mn-ea"/>
              <a:ea typeface="+mn-ea"/>
            </a:endParaRPr>
          </a:p>
          <a:p>
            <a:r>
              <a:rPr lang="ja-JP" altLang="en-US" sz="1400" dirty="0">
                <a:solidFill>
                  <a:schemeClr val="tx1"/>
                </a:solidFill>
                <a:latin typeface="+mn-ea"/>
                <a:ea typeface="+mn-ea"/>
              </a:rPr>
              <a:t>　</a:t>
            </a:r>
            <a:r>
              <a:rPr lang="en-US" altLang="ja-JP" sz="1400" dirty="0">
                <a:solidFill>
                  <a:schemeClr val="tx1"/>
                </a:solidFill>
                <a:latin typeface="+mn-ea"/>
                <a:ea typeface="+mn-ea"/>
              </a:rPr>
              <a:t>・</a:t>
            </a:r>
            <a:r>
              <a:rPr lang="ja-JP" altLang="en-US" sz="1400" dirty="0">
                <a:solidFill>
                  <a:schemeClr val="tx1"/>
                </a:solidFill>
                <a:latin typeface="+mn-ea"/>
                <a:ea typeface="+mn-ea"/>
              </a:rPr>
              <a:t>ポスト</a:t>
            </a:r>
            <a:r>
              <a:rPr lang="en-US" altLang="ja-JP" sz="1400" dirty="0">
                <a:solidFill>
                  <a:schemeClr val="tx1"/>
                </a:solidFill>
                <a:latin typeface="+mn-ea"/>
                <a:ea typeface="+mn-ea"/>
              </a:rPr>
              <a:t>GSE</a:t>
            </a:r>
            <a:r>
              <a:rPr lang="ja-JP" altLang="en-US" sz="1400" dirty="0">
                <a:solidFill>
                  <a:schemeClr val="tx1"/>
                </a:solidFill>
                <a:latin typeface="+mn-ea"/>
                <a:ea typeface="+mn-ea"/>
              </a:rPr>
              <a:t>となるディープテック・スタートアッ</a:t>
            </a:r>
            <a:endParaRPr lang="en-US" altLang="ja-JP" sz="1400" dirty="0">
              <a:solidFill>
                <a:schemeClr val="tx1"/>
              </a:solidFill>
              <a:latin typeface="+mn-ea"/>
              <a:ea typeface="+mn-ea"/>
            </a:endParaRPr>
          </a:p>
          <a:p>
            <a:r>
              <a:rPr lang="ja-JP" altLang="en-US" sz="1400" dirty="0">
                <a:solidFill>
                  <a:schemeClr val="tx1"/>
                </a:solidFill>
                <a:latin typeface="+mn-ea"/>
                <a:ea typeface="+mn-ea"/>
              </a:rPr>
              <a:t>　 プ</a:t>
            </a:r>
            <a:r>
              <a:rPr lang="en-US" altLang="ja-JP" sz="1400" dirty="0" err="1">
                <a:solidFill>
                  <a:schemeClr val="tx1"/>
                </a:solidFill>
                <a:latin typeface="+mn-ea"/>
                <a:ea typeface="+mn-ea"/>
              </a:rPr>
              <a:t>関係者が集うグローバルイベント</a:t>
            </a:r>
            <a:r>
              <a:rPr lang="ja-JP" altLang="en-US" sz="1400" dirty="0">
                <a:solidFill>
                  <a:schemeClr val="tx1"/>
                </a:solidFill>
                <a:latin typeface="+mn-ea"/>
                <a:ea typeface="+mn-ea"/>
              </a:rPr>
              <a:t>や</a:t>
            </a:r>
            <a:r>
              <a:rPr lang="en-US" altLang="ja-JP" sz="1400" dirty="0">
                <a:solidFill>
                  <a:schemeClr val="tx1"/>
                </a:solidFill>
                <a:latin typeface="+mn-ea"/>
                <a:ea typeface="+mn-ea"/>
              </a:rPr>
              <a:t>Tech</a:t>
            </a:r>
            <a:r>
              <a:rPr lang="ja-JP" altLang="en-US" sz="1400" dirty="0">
                <a:solidFill>
                  <a:schemeClr val="tx1"/>
                </a:solidFill>
                <a:latin typeface="+mn-ea"/>
                <a:ea typeface="+mn-ea"/>
              </a:rPr>
              <a:t> </a:t>
            </a:r>
            <a:endParaRPr lang="en-US" altLang="ja-JP" sz="1400" dirty="0">
              <a:solidFill>
                <a:schemeClr val="tx1"/>
              </a:solidFill>
              <a:latin typeface="+mn-ea"/>
              <a:ea typeface="+mn-ea"/>
            </a:endParaRPr>
          </a:p>
          <a:p>
            <a:r>
              <a:rPr lang="en-US" altLang="ja-JP" sz="1400" dirty="0">
                <a:solidFill>
                  <a:schemeClr val="tx1"/>
                </a:solidFill>
                <a:latin typeface="+mn-ea"/>
                <a:ea typeface="+mn-ea"/>
              </a:rPr>
              <a:t>   Osaka Summit</a:t>
            </a:r>
            <a:r>
              <a:rPr lang="ja-JP" altLang="ja-JP" sz="1400" dirty="0">
                <a:solidFill>
                  <a:schemeClr val="tx1"/>
                </a:solidFill>
                <a:latin typeface="+mn-ea"/>
                <a:ea typeface="+mn-ea"/>
              </a:rPr>
              <a:t>を</a:t>
            </a:r>
            <a:r>
              <a:rPr lang="ja-JP" altLang="ja-JP" sz="1400" b="1" dirty="0">
                <a:solidFill>
                  <a:schemeClr val="tx1"/>
                </a:solidFill>
                <a:latin typeface="+mn-ea"/>
                <a:ea typeface="+mn-ea"/>
              </a:rPr>
              <a:t>万博レガシーとして</a:t>
            </a:r>
            <a:endParaRPr lang="en-US" altLang="ja-JP" sz="1400" b="1" dirty="0">
              <a:solidFill>
                <a:schemeClr val="tx1"/>
              </a:solidFill>
              <a:latin typeface="+mn-ea"/>
              <a:ea typeface="+mn-ea"/>
            </a:endParaRPr>
          </a:p>
          <a:p>
            <a:r>
              <a:rPr lang="en-US" altLang="ja-JP" sz="1400" b="1" dirty="0">
                <a:solidFill>
                  <a:schemeClr val="tx1"/>
                </a:solidFill>
                <a:latin typeface="+mn-ea"/>
                <a:ea typeface="+mn-ea"/>
              </a:rPr>
              <a:t>   2026</a:t>
            </a:r>
            <a:r>
              <a:rPr lang="ja-JP" altLang="en-US" sz="1400" b="1" dirty="0">
                <a:solidFill>
                  <a:schemeClr val="tx1"/>
                </a:solidFill>
                <a:latin typeface="+mn-ea"/>
                <a:ea typeface="+mn-ea"/>
              </a:rPr>
              <a:t>年度も</a:t>
            </a:r>
            <a:r>
              <a:rPr lang="en-US" altLang="ja-JP" sz="1400" b="1" dirty="0" err="1">
                <a:solidFill>
                  <a:schemeClr val="tx1"/>
                </a:solidFill>
                <a:latin typeface="+mn-ea"/>
                <a:ea typeface="+mn-ea"/>
              </a:rPr>
              <a:t>継続</a:t>
            </a:r>
            <a:r>
              <a:rPr lang="ja-JP" altLang="en-US" sz="1400" b="1" dirty="0">
                <a:solidFill>
                  <a:schemeClr val="tx1"/>
                </a:solidFill>
                <a:latin typeface="+mn-ea"/>
                <a:ea typeface="+mn-ea"/>
              </a:rPr>
              <a:t>開催</a:t>
            </a:r>
            <a:r>
              <a:rPr lang="en-US" altLang="ja-JP" sz="1400" b="1" dirty="0" err="1">
                <a:solidFill>
                  <a:schemeClr val="tx1"/>
                </a:solidFill>
                <a:latin typeface="+mn-ea"/>
                <a:ea typeface="+mn-ea"/>
              </a:rPr>
              <a:t>予定</a:t>
            </a:r>
            <a:endParaRPr lang="en-US" altLang="ja-JP" sz="1400" b="1" u="sng" strike="sngStrike" dirty="0">
              <a:solidFill>
                <a:schemeClr val="tx1"/>
              </a:solidFill>
              <a:latin typeface="+mn-ea"/>
              <a:ea typeface="+mn-ea"/>
            </a:endParaRPr>
          </a:p>
          <a:p>
            <a:r>
              <a:rPr lang="ja-JP" altLang="en-US" sz="1400" dirty="0">
                <a:solidFill>
                  <a:schemeClr val="tx1"/>
                </a:solidFill>
                <a:latin typeface="+mn-ea"/>
                <a:ea typeface="+mn-ea"/>
              </a:rPr>
              <a:t>　</a:t>
            </a:r>
            <a:r>
              <a:rPr lang="ja-JP" altLang="ja-JP" sz="1400" dirty="0">
                <a:solidFill>
                  <a:schemeClr val="tx1"/>
                </a:solidFill>
                <a:latin typeface="+mn-ea"/>
                <a:ea typeface="+mn-ea"/>
              </a:rPr>
              <a:t>・第</a:t>
            </a:r>
            <a:r>
              <a:rPr lang="ja-JP" altLang="en-US" sz="1400" dirty="0">
                <a:solidFill>
                  <a:schemeClr val="tx1"/>
                </a:solidFill>
                <a:latin typeface="+mn-ea"/>
                <a:ea typeface="+mn-ea"/>
              </a:rPr>
              <a:t>２</a:t>
            </a:r>
            <a:r>
              <a:rPr lang="ja-JP" altLang="ja-JP" sz="1400" dirty="0">
                <a:solidFill>
                  <a:schemeClr val="tx1"/>
                </a:solidFill>
                <a:latin typeface="+mn-ea"/>
                <a:ea typeface="+mn-ea"/>
              </a:rPr>
              <a:t>期</a:t>
            </a:r>
            <a:r>
              <a:rPr lang="ja-JP" altLang="ja-JP" sz="1400" b="1" dirty="0">
                <a:solidFill>
                  <a:schemeClr val="tx1"/>
                </a:solidFill>
                <a:latin typeface="+mn-ea"/>
                <a:ea typeface="+mn-ea"/>
              </a:rPr>
              <a:t>スタートアップ・エコシステム拠点都</a:t>
            </a:r>
            <a:endParaRPr lang="en-US" altLang="ja-JP" sz="1400" b="1" dirty="0">
              <a:solidFill>
                <a:schemeClr val="tx1"/>
              </a:solidFill>
              <a:latin typeface="+mn-ea"/>
              <a:ea typeface="+mn-ea"/>
            </a:endParaRPr>
          </a:p>
          <a:p>
            <a:r>
              <a:rPr lang="ja-JP" altLang="en-US" sz="1400" b="1" dirty="0">
                <a:solidFill>
                  <a:schemeClr val="tx1"/>
                </a:solidFill>
                <a:latin typeface="+mn-ea"/>
                <a:ea typeface="+mn-ea"/>
              </a:rPr>
              <a:t>　　</a:t>
            </a:r>
            <a:r>
              <a:rPr lang="ja-JP" altLang="ja-JP" sz="1400" b="1" dirty="0">
                <a:solidFill>
                  <a:schemeClr val="tx1"/>
                </a:solidFill>
                <a:latin typeface="+mn-ea"/>
                <a:ea typeface="+mn-ea"/>
              </a:rPr>
              <a:t>市としての取組を推進し、世界で活躍する</a:t>
            </a:r>
            <a:endParaRPr lang="en-US" altLang="ja-JP" sz="1400" b="1" dirty="0">
              <a:solidFill>
                <a:schemeClr val="tx1"/>
              </a:solidFill>
              <a:latin typeface="+mn-ea"/>
              <a:ea typeface="+mn-ea"/>
            </a:endParaRPr>
          </a:p>
          <a:p>
            <a:r>
              <a:rPr lang="ja-JP" altLang="en-US" sz="1400" b="1" dirty="0">
                <a:solidFill>
                  <a:schemeClr val="tx1"/>
                </a:solidFill>
                <a:latin typeface="+mn-ea"/>
                <a:ea typeface="+mn-ea"/>
              </a:rPr>
              <a:t>　　</a:t>
            </a:r>
            <a:r>
              <a:rPr lang="ja-JP" altLang="ja-JP" sz="1400" b="1" dirty="0">
                <a:solidFill>
                  <a:schemeClr val="tx1"/>
                </a:solidFill>
                <a:latin typeface="+mn-ea"/>
                <a:ea typeface="+mn-ea"/>
              </a:rPr>
              <a:t>スタートアップを連続的に輩出</a:t>
            </a:r>
            <a:endParaRPr lang="en-US" altLang="ja-JP" sz="1400" b="1" dirty="0">
              <a:solidFill>
                <a:schemeClr val="tx1"/>
              </a:solidFill>
              <a:latin typeface="+mn-ea"/>
              <a:ea typeface="+mn-ea"/>
            </a:endParaRPr>
          </a:p>
          <a:p>
            <a:r>
              <a:rPr lang="ja-JP" altLang="en-US" sz="1400" dirty="0">
                <a:solidFill>
                  <a:schemeClr val="tx1"/>
                </a:solidFill>
                <a:latin typeface="+mn-ea"/>
                <a:ea typeface="+mn-ea"/>
              </a:rPr>
              <a:t>　（計画期間：</a:t>
            </a:r>
            <a:r>
              <a:rPr lang="en-US" altLang="ja-JP" sz="1400" dirty="0">
                <a:solidFill>
                  <a:schemeClr val="tx1"/>
                </a:solidFill>
                <a:latin typeface="+mn-ea"/>
                <a:ea typeface="+mn-ea"/>
              </a:rPr>
              <a:t>2025</a:t>
            </a:r>
            <a:r>
              <a:rPr lang="ja-JP" altLang="en-US" sz="1400" dirty="0">
                <a:solidFill>
                  <a:schemeClr val="tx1"/>
                </a:solidFill>
                <a:latin typeface="+mn-ea"/>
                <a:ea typeface="+mn-ea"/>
              </a:rPr>
              <a:t>年度～</a:t>
            </a:r>
            <a:r>
              <a:rPr lang="en-US" altLang="ja-JP" sz="1400" dirty="0">
                <a:solidFill>
                  <a:schemeClr val="tx1"/>
                </a:solidFill>
                <a:latin typeface="+mn-ea"/>
                <a:ea typeface="+mn-ea"/>
              </a:rPr>
              <a:t>2029</a:t>
            </a:r>
            <a:r>
              <a:rPr lang="ja-JP" altLang="en-US" sz="1400" dirty="0">
                <a:solidFill>
                  <a:schemeClr val="tx1"/>
                </a:solidFill>
                <a:latin typeface="+mn-ea"/>
                <a:ea typeface="+mn-ea"/>
              </a:rPr>
              <a:t>年度）</a:t>
            </a:r>
            <a:endParaRPr lang="ja-JP" altLang="ja-JP" sz="1400" dirty="0">
              <a:solidFill>
                <a:schemeClr val="tx1"/>
              </a:solidFill>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schemeClr val="tx1"/>
              </a:solidFill>
              <a:effectLst/>
              <a:uLnTx/>
              <a:uFillTx/>
              <a:latin typeface="Meiryo UI"/>
              <a:ea typeface="Meiryo U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lang="en-US" altLang="ja-JP" sz="1200" dirty="0">
              <a:solidFill>
                <a:schemeClr val="tx1"/>
              </a:solidFill>
              <a:latin typeface="Meiryo UI"/>
              <a:ea typeface="Meiryo UI"/>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schemeClr val="tx1"/>
              </a:solidFill>
              <a:effectLst/>
              <a:uLnTx/>
              <a:uFillTx/>
              <a:latin typeface="Meiryo UI"/>
              <a:ea typeface="Meiryo UI"/>
              <a:cs typeface="Calibri"/>
              <a:sym typeface="Calibri"/>
            </a:endParaRPr>
          </a:p>
        </p:txBody>
      </p:sp>
      <p:sp>
        <p:nvSpPr>
          <p:cNvPr id="12" name="テキスト ボックス 11">
            <a:extLst>
              <a:ext uri="{FF2B5EF4-FFF2-40B4-BE49-F238E27FC236}">
                <a16:creationId xmlns:a16="http://schemas.microsoft.com/office/drawing/2014/main" id="{52CD3B6C-0A21-71EA-244C-73461BB3733C}"/>
              </a:ext>
            </a:extLst>
          </p:cNvPr>
          <p:cNvSpPr txBox="1"/>
          <p:nvPr/>
        </p:nvSpPr>
        <p:spPr>
          <a:xfrm>
            <a:off x="0" y="435495"/>
            <a:ext cx="399325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（１）</a:t>
            </a:r>
            <a:r>
              <a:rPr lang="ja-JP" altLang="en-US" sz="1400" b="1" dirty="0">
                <a:solidFill>
                  <a:schemeClr val="tx1"/>
                </a:solidFill>
                <a:latin typeface="+mn-ea"/>
                <a:ea typeface="+mn-ea"/>
              </a:rPr>
              <a:t>万博を契機とした社会実装の実現②</a:t>
            </a:r>
            <a:endParaRPr kumimoji="0" lang="ja-JP" altLang="en-US" sz="1400" b="1" i="0" u="none" strike="noStrike" cap="none" spc="0" normalizeH="0" baseline="0" dirty="0">
              <a:ln>
                <a:noFill/>
              </a:ln>
              <a:solidFill>
                <a:srgbClr val="0070C0"/>
              </a:solidFill>
              <a:effectLst/>
              <a:uFillTx/>
              <a:latin typeface="+mn-ea"/>
              <a:ea typeface="+mn-ea"/>
              <a:cs typeface="Calibri"/>
              <a:sym typeface="Calibri"/>
            </a:endParaRPr>
          </a:p>
        </p:txBody>
      </p:sp>
      <p:sp>
        <p:nvSpPr>
          <p:cNvPr id="22" name="テキスト ボックス 21">
            <a:extLst>
              <a:ext uri="{FF2B5EF4-FFF2-40B4-BE49-F238E27FC236}">
                <a16:creationId xmlns:a16="http://schemas.microsoft.com/office/drawing/2014/main" id="{AFE5F512-AAB1-458C-B9E9-743F0BE9BB1D}"/>
              </a:ext>
            </a:extLst>
          </p:cNvPr>
          <p:cNvSpPr txBox="1"/>
          <p:nvPr/>
        </p:nvSpPr>
        <p:spPr bwMode="gray">
          <a:xfrm>
            <a:off x="594891" y="1633642"/>
            <a:ext cx="7511969" cy="1205607"/>
          </a:xfrm>
          <a:prstGeom prst="rect">
            <a:avLst/>
          </a:prstGeom>
          <a:noFill/>
          <a:ln>
            <a:solidFill>
              <a:schemeClr val="bg2">
                <a:lumMod val="40000"/>
                <a:lumOff val="60000"/>
              </a:schemeClr>
            </a:solidFill>
          </a:ln>
        </p:spPr>
        <p:txBody>
          <a:bodyPr wrap="square" tIns="3600" bIns="3600" rtlCol="0" anchor="t" anchorCtr="0">
            <a:noAutofit/>
          </a:bodyPr>
          <a:lstStyle/>
          <a:p>
            <a:pPr marL="0" marR="0" lvl="0" indent="0" algn="ctr" defTabSz="959937" rtl="0" eaLnBrk="1" fontAlgn="auto" latinLnBrk="0" hangingPunct="1">
              <a:lnSpc>
                <a:spcPct val="100000"/>
              </a:lnSpc>
              <a:spcBef>
                <a:spcPts val="0"/>
              </a:spcBef>
              <a:spcAft>
                <a:spcPts val="0"/>
              </a:spcAft>
              <a:buClrTx/>
              <a:buSzTx/>
              <a:buFontTx/>
              <a:buNone/>
              <a:tabLst/>
              <a:defRPr/>
            </a:pP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p:txBody>
      </p:sp>
      <p:pic>
        <p:nvPicPr>
          <p:cNvPr id="25" name="図 24">
            <a:extLst>
              <a:ext uri="{FF2B5EF4-FFF2-40B4-BE49-F238E27FC236}">
                <a16:creationId xmlns:a16="http://schemas.microsoft.com/office/drawing/2014/main" id="{3DD2A10D-80C8-424E-AB3A-DE397091AC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gray">
          <a:xfrm>
            <a:off x="2868590" y="2016456"/>
            <a:ext cx="1132882" cy="687600"/>
          </a:xfrm>
          <a:prstGeom prst="rect">
            <a:avLst/>
          </a:prstGeom>
        </p:spPr>
      </p:pic>
      <p:sp>
        <p:nvSpPr>
          <p:cNvPr id="26" name="テキスト ボックス 25">
            <a:extLst>
              <a:ext uri="{FF2B5EF4-FFF2-40B4-BE49-F238E27FC236}">
                <a16:creationId xmlns:a16="http://schemas.microsoft.com/office/drawing/2014/main" id="{9C1AF75F-5ED6-4F9F-9023-4A5A68E8F5B3}"/>
              </a:ext>
            </a:extLst>
          </p:cNvPr>
          <p:cNvSpPr txBox="1"/>
          <p:nvPr/>
        </p:nvSpPr>
        <p:spPr bwMode="gray">
          <a:xfrm>
            <a:off x="3329278" y="2675223"/>
            <a:ext cx="558166" cy="169277"/>
          </a:xfrm>
          <a:prstGeom prst="rect">
            <a:avLst/>
          </a:prstGeom>
          <a:noFill/>
        </p:spPr>
        <p:txBody>
          <a:bodyPr wrap="none" rtlCol="0">
            <a:spAutoFit/>
          </a:bodyPr>
          <a:lstStyle/>
          <a:p>
            <a:r>
              <a:rPr kumimoji="1" lang="en-US" altLang="ja-JP" sz="500" dirty="0">
                <a:solidFill>
                  <a:schemeClr val="tx1"/>
                </a:solidFill>
                <a:latin typeface="BIZ UDPゴシック" panose="020B0400000000000000" pitchFamily="50" charset="-128"/>
                <a:ea typeface="BIZ UDPゴシック" panose="020B0400000000000000" pitchFamily="50" charset="-128"/>
              </a:rPr>
              <a:t>©SkyDrive</a:t>
            </a:r>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E420D1BD-E7AF-41A5-8FBF-CEF814EFA8EE}"/>
              </a:ext>
            </a:extLst>
          </p:cNvPr>
          <p:cNvSpPr txBox="1"/>
          <p:nvPr/>
        </p:nvSpPr>
        <p:spPr bwMode="gray">
          <a:xfrm>
            <a:off x="940814" y="1833539"/>
            <a:ext cx="1260000" cy="145770"/>
          </a:xfrm>
          <a:prstGeom prst="rect">
            <a:avLst/>
          </a:prstGeom>
          <a:noFill/>
          <a:ln>
            <a:noFill/>
          </a:ln>
        </p:spPr>
        <p:txBody>
          <a:bodyPr wrap="square" tIns="3600" bIns="3600" rtlCol="0" anchor="ctr" anchorCtr="0">
            <a:spAutoFit/>
          </a:bodyP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丸紅</a:t>
            </a:r>
          </a:p>
        </p:txBody>
      </p:sp>
      <p:sp>
        <p:nvSpPr>
          <p:cNvPr id="28" name="テキスト ボックス 27">
            <a:extLst>
              <a:ext uri="{FF2B5EF4-FFF2-40B4-BE49-F238E27FC236}">
                <a16:creationId xmlns:a16="http://schemas.microsoft.com/office/drawing/2014/main" id="{55E0BB8F-E169-4946-9BD2-9AD43EA9C447}"/>
              </a:ext>
            </a:extLst>
          </p:cNvPr>
          <p:cNvSpPr txBox="1"/>
          <p:nvPr/>
        </p:nvSpPr>
        <p:spPr bwMode="gray">
          <a:xfrm>
            <a:off x="2798320" y="1837575"/>
            <a:ext cx="1260000" cy="145770"/>
          </a:xfrm>
          <a:prstGeom prst="rect">
            <a:avLst/>
          </a:prstGeom>
          <a:noFill/>
          <a:ln>
            <a:noFill/>
          </a:ln>
        </p:spPr>
        <p:txBody>
          <a:bodyPr wrap="square" tIns="3600" bIns="3600" rtlCol="0" anchor="ctr" anchorCtr="0">
            <a:spAutoFit/>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BIZ UDPゴシック" panose="020B0400000000000000" pitchFamily="50" charset="-128"/>
                <a:ea typeface="BIZ UDPゴシック" panose="020B0400000000000000" pitchFamily="50" charset="-128"/>
              </a:rPr>
              <a:t>SkyDrive</a:t>
            </a:r>
          </a:p>
        </p:txBody>
      </p:sp>
      <p:pic>
        <p:nvPicPr>
          <p:cNvPr id="29" name="図 28">
            <a:extLst>
              <a:ext uri="{FF2B5EF4-FFF2-40B4-BE49-F238E27FC236}">
                <a16:creationId xmlns:a16="http://schemas.microsoft.com/office/drawing/2014/main" id="{8228E1B2-E5BA-4146-A8FA-E5A99D6ACFC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bwMode="gray">
          <a:xfrm>
            <a:off x="4710052" y="2013616"/>
            <a:ext cx="1030695" cy="687130"/>
          </a:xfrm>
          <a:prstGeom prst="rect">
            <a:avLst/>
          </a:prstGeom>
          <a:ln w="63500">
            <a:noFill/>
          </a:ln>
        </p:spPr>
      </p:pic>
      <p:sp>
        <p:nvSpPr>
          <p:cNvPr id="30" name="テキスト ボックス 29">
            <a:extLst>
              <a:ext uri="{FF2B5EF4-FFF2-40B4-BE49-F238E27FC236}">
                <a16:creationId xmlns:a16="http://schemas.microsoft.com/office/drawing/2014/main" id="{441D10AA-826E-43B9-95B0-F7D6E77CA37A}"/>
              </a:ext>
            </a:extLst>
          </p:cNvPr>
          <p:cNvSpPr txBox="1"/>
          <p:nvPr/>
        </p:nvSpPr>
        <p:spPr bwMode="gray">
          <a:xfrm>
            <a:off x="4755362" y="2669972"/>
            <a:ext cx="2376005" cy="169277"/>
          </a:xfrm>
          <a:prstGeom prst="rect">
            <a:avLst/>
          </a:prstGeom>
          <a:noFill/>
        </p:spPr>
        <p:txBody>
          <a:bodyPr wrap="square">
            <a:spAutoFit/>
          </a:bodyPr>
          <a:lstStyle/>
          <a:p>
            <a:r>
              <a:rPr lang="en-US" altLang="ja-JP" sz="500" b="0" i="0" dirty="0">
                <a:solidFill>
                  <a:schemeClr val="tx1"/>
                </a:solidFill>
                <a:effectLst/>
                <a:latin typeface="BIZ UDPゴシック" panose="020B0400000000000000" pitchFamily="50" charset="-128"/>
                <a:ea typeface="BIZ UDPゴシック" panose="020B0400000000000000" pitchFamily="50" charset="-128"/>
              </a:rPr>
              <a:t>©ANA</a:t>
            </a:r>
            <a:r>
              <a:rPr lang="ja-JP" altLang="en-US" sz="500" b="0" i="0" dirty="0">
                <a:solidFill>
                  <a:schemeClr val="tx1"/>
                </a:solidFill>
                <a:effectLst/>
                <a:latin typeface="BIZ UDPゴシック" panose="020B0400000000000000" pitchFamily="50" charset="-128"/>
                <a:ea typeface="BIZ UDPゴシック" panose="020B0400000000000000" pitchFamily="50" charset="-128"/>
              </a:rPr>
              <a:t>ホールディングス株式会社</a:t>
            </a:r>
            <a:endParaRPr lang="ja-JP" altLang="en-US" sz="500"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08904C5C-962B-49DF-B701-CD3BDB8A97B0}"/>
              </a:ext>
            </a:extLst>
          </p:cNvPr>
          <p:cNvSpPr txBox="1"/>
          <p:nvPr/>
        </p:nvSpPr>
        <p:spPr bwMode="gray">
          <a:xfrm>
            <a:off x="2804501" y="1627602"/>
            <a:ext cx="3191303" cy="161159"/>
          </a:xfrm>
          <a:prstGeom prst="rect">
            <a:avLst/>
          </a:prstGeom>
          <a:noFill/>
          <a:ln>
            <a:noFill/>
          </a:ln>
        </p:spPr>
        <p:txBody>
          <a:bodyPr wrap="square" tIns="3600" bIns="3600" rtlCol="0" anchor="ctr" anchorCtr="0">
            <a:spAutoFit/>
          </a:bodyPr>
          <a:lstStyle/>
          <a:p>
            <a:pPr marL="0" marR="0" lvl="0" indent="0" algn="dist" defTabSz="959937"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latin typeface="BIZ UDPゴシック" panose="020B0400000000000000" pitchFamily="50" charset="-128"/>
                <a:ea typeface="BIZ UDPゴシック" panose="020B0400000000000000" pitchFamily="50" charset="-128"/>
              </a:rPr>
              <a:t>万博でのデモフライト（機体・離着陸場）</a:t>
            </a:r>
          </a:p>
        </p:txBody>
      </p:sp>
      <p:sp>
        <p:nvSpPr>
          <p:cNvPr id="32" name="テキスト ボックス 31">
            <a:extLst>
              <a:ext uri="{FF2B5EF4-FFF2-40B4-BE49-F238E27FC236}">
                <a16:creationId xmlns:a16="http://schemas.microsoft.com/office/drawing/2014/main" id="{699EA651-EF19-4044-8FF3-64069615E58C}"/>
              </a:ext>
            </a:extLst>
          </p:cNvPr>
          <p:cNvSpPr txBox="1"/>
          <p:nvPr/>
        </p:nvSpPr>
        <p:spPr bwMode="gray">
          <a:xfrm>
            <a:off x="4400153" y="1805112"/>
            <a:ext cx="1674665" cy="212455"/>
          </a:xfrm>
          <a:prstGeom prst="rect">
            <a:avLst/>
          </a:prstGeom>
          <a:noFill/>
          <a:ln>
            <a:noFill/>
          </a:ln>
        </p:spPr>
        <p:txBody>
          <a:bodyPr wrap="square" tIns="3600" bIns="3600" rtlCol="0" anchor="ctr" anchorCtr="0">
            <a:spAutoFit/>
          </a:bodyPr>
          <a:lstStyle/>
          <a:p>
            <a:pPr marL="0" marR="0" lvl="0" indent="0" algn="ctr" defTabSz="959937" rtl="0" eaLnBrk="1" fontAlgn="auto" latinLnBrk="0" hangingPunct="1">
              <a:lnSpc>
                <a:spcPts val="800"/>
              </a:lnSpc>
              <a:spcBef>
                <a:spcPts val="0"/>
              </a:spcBef>
              <a:spcAft>
                <a:spcPts val="0"/>
              </a:spcAft>
              <a:buClrTx/>
              <a:buSzTx/>
              <a:buFontTx/>
              <a:buNone/>
              <a:tabLst/>
              <a:defRPr/>
            </a:pPr>
            <a:r>
              <a:rPr kumimoji="1" lang="en-US" altLang="ja-JP" sz="800" dirty="0">
                <a:solidFill>
                  <a:schemeClr val="tx1"/>
                </a:solidFill>
                <a:latin typeface="BIZ UDPゴシック" panose="020B0400000000000000" pitchFamily="50" charset="-128"/>
                <a:ea typeface="BIZ UDPゴシック" panose="020B0400000000000000" pitchFamily="50" charset="-128"/>
              </a:rPr>
              <a:t>ANA</a:t>
            </a:r>
            <a:r>
              <a:rPr kumimoji="1" lang="ja-JP" altLang="en-US" sz="800" dirty="0">
                <a:solidFill>
                  <a:schemeClr val="tx1"/>
                </a:solidFill>
                <a:latin typeface="BIZ UDPゴシック" panose="020B0400000000000000" pitchFamily="50" charset="-128"/>
                <a:ea typeface="BIZ UDPゴシック" panose="020B0400000000000000" pitchFamily="50" charset="-128"/>
              </a:rPr>
              <a:t>ホールディングス</a:t>
            </a:r>
            <a:br>
              <a:rPr kumimoji="1" lang="en-US" altLang="ja-JP" sz="800" dirty="0">
                <a:solidFill>
                  <a:srgbClr val="FF0000"/>
                </a:solidFill>
                <a:latin typeface="BIZ UDPゴシック" panose="020B0400000000000000" pitchFamily="50" charset="-128"/>
                <a:ea typeface="BIZ UDPゴシック" panose="020B0400000000000000" pitchFamily="50" charset="-128"/>
              </a:rPr>
            </a:br>
            <a:r>
              <a:rPr kumimoji="1" lang="en-US" altLang="ja-JP" sz="800" dirty="0">
                <a:solidFill>
                  <a:schemeClr val="tx1"/>
                </a:solidFill>
                <a:latin typeface="BIZ UDPゴシック" panose="020B0400000000000000" pitchFamily="50" charset="-128"/>
                <a:ea typeface="BIZ UDPゴシック" panose="020B0400000000000000" pitchFamily="50" charset="-128"/>
              </a:rPr>
              <a:t>/Joby</a:t>
            </a:r>
            <a:r>
              <a:rPr kumimoji="1" lang="ja-JP" altLang="en-US" sz="800" dirty="0">
                <a:solidFill>
                  <a:schemeClr val="tx1"/>
                </a:solidFill>
                <a:latin typeface="BIZ UDPゴシック" panose="020B0400000000000000" pitchFamily="50" charset="-128"/>
                <a:ea typeface="BIZ UDPゴシック" panose="020B0400000000000000" pitchFamily="50" charset="-128"/>
              </a:rPr>
              <a:t> </a:t>
            </a:r>
            <a:r>
              <a:rPr kumimoji="1" lang="en-US" altLang="ja-JP" sz="800" dirty="0">
                <a:solidFill>
                  <a:schemeClr val="tx1"/>
                </a:solidFill>
                <a:latin typeface="BIZ UDPゴシック" panose="020B0400000000000000" pitchFamily="50" charset="-128"/>
                <a:ea typeface="BIZ UDPゴシック" panose="020B0400000000000000" pitchFamily="50" charset="-128"/>
              </a:rPr>
              <a:t>Aviation</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p:txBody>
      </p:sp>
      <p:pic>
        <p:nvPicPr>
          <p:cNvPr id="33" name="図 32">
            <a:extLst>
              <a:ext uri="{FF2B5EF4-FFF2-40B4-BE49-F238E27FC236}">
                <a16:creationId xmlns:a16="http://schemas.microsoft.com/office/drawing/2014/main" id="{2AF1A7E2-0CFA-4830-8D84-513C603BB43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27969" y="2007916"/>
            <a:ext cx="1085689" cy="687600"/>
          </a:xfrm>
          <a:prstGeom prst="rect">
            <a:avLst/>
          </a:prstGeom>
          <a:ln w="63500">
            <a:noFill/>
          </a:ln>
        </p:spPr>
      </p:pic>
      <p:pic>
        <p:nvPicPr>
          <p:cNvPr id="34" name="図 33">
            <a:extLst>
              <a:ext uri="{FF2B5EF4-FFF2-40B4-BE49-F238E27FC236}">
                <a16:creationId xmlns:a16="http://schemas.microsoft.com/office/drawing/2014/main" id="{9F6F04E4-AF85-46F0-8C74-15EDA5B870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97635" y="2003973"/>
            <a:ext cx="1221625" cy="687600"/>
          </a:xfrm>
          <a:prstGeom prst="rect">
            <a:avLst/>
          </a:prstGeom>
          <a:ln w="63500">
            <a:noFill/>
          </a:ln>
        </p:spPr>
      </p:pic>
      <p:sp>
        <p:nvSpPr>
          <p:cNvPr id="35" name="テキスト ボックス 34">
            <a:extLst>
              <a:ext uri="{FF2B5EF4-FFF2-40B4-BE49-F238E27FC236}">
                <a16:creationId xmlns:a16="http://schemas.microsoft.com/office/drawing/2014/main" id="{5400B4A9-ABD7-44FE-B1E7-2327DA1CFE61}"/>
              </a:ext>
            </a:extLst>
          </p:cNvPr>
          <p:cNvSpPr txBox="1"/>
          <p:nvPr/>
        </p:nvSpPr>
        <p:spPr bwMode="gray">
          <a:xfrm>
            <a:off x="6987776" y="2689324"/>
            <a:ext cx="874059" cy="169277"/>
          </a:xfrm>
          <a:prstGeom prst="rect">
            <a:avLst/>
          </a:prstGeom>
          <a:noFill/>
        </p:spPr>
        <p:txBody>
          <a:bodyPr wrap="square">
            <a:spAutoFit/>
          </a:bodyPr>
          <a:lstStyle/>
          <a:p>
            <a:r>
              <a:rPr lang="en-US" altLang="ja-JP" sz="500" b="0" i="0" dirty="0">
                <a:solidFill>
                  <a:schemeClr val="tx1"/>
                </a:solidFill>
                <a:effectLst/>
                <a:latin typeface="BIZ UDPゴシック" panose="020B0400000000000000" pitchFamily="50" charset="-128"/>
                <a:ea typeface="BIZ UDPゴシック" panose="020B0400000000000000" pitchFamily="50" charset="-128"/>
              </a:rPr>
              <a:t>©</a:t>
            </a:r>
            <a:r>
              <a:rPr lang="ja-JP" altLang="en-US" sz="500" b="0" i="0" dirty="0">
                <a:solidFill>
                  <a:schemeClr val="tx1"/>
                </a:solidFill>
                <a:effectLst/>
                <a:latin typeface="BIZ UDPゴシック" panose="020B0400000000000000" pitchFamily="50" charset="-128"/>
                <a:ea typeface="BIZ UDPゴシック" panose="020B0400000000000000" pitchFamily="50" charset="-128"/>
              </a:rPr>
              <a:t>オリックス株式会社</a:t>
            </a:r>
            <a:endParaRPr lang="ja-JP" altLang="en-US" sz="500" strike="sngStrike" dirty="0">
              <a:solidFill>
                <a:schemeClr val="tx1"/>
              </a:solidFill>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C9CC8D3C-9E0B-4356-9859-BF29900C4A05}"/>
              </a:ext>
            </a:extLst>
          </p:cNvPr>
          <p:cNvSpPr txBox="1"/>
          <p:nvPr/>
        </p:nvSpPr>
        <p:spPr bwMode="gray">
          <a:xfrm>
            <a:off x="6182731" y="1834920"/>
            <a:ext cx="1674665" cy="212455"/>
          </a:xfrm>
          <a:prstGeom prst="rect">
            <a:avLst/>
          </a:prstGeom>
          <a:noFill/>
          <a:ln>
            <a:noFill/>
          </a:ln>
        </p:spPr>
        <p:txBody>
          <a:bodyPr wrap="square" tIns="3600" bIns="3600" rtlCol="0" anchor="ctr" anchorCtr="0">
            <a:spAutoFit/>
          </a:bodyPr>
          <a:lstStyle/>
          <a:p>
            <a:pPr marL="0" marR="0" lvl="0" indent="0" algn="ctr" defTabSz="959937" rtl="0" eaLnBrk="1" fontAlgn="auto" latinLnBrk="0" hangingPunct="1">
              <a:lnSpc>
                <a:spcPts val="800"/>
              </a:lnSpc>
              <a:spcBef>
                <a:spcPts val="0"/>
              </a:spcBef>
              <a:spcAft>
                <a:spcPts val="0"/>
              </a:spcAft>
              <a:buClrTx/>
              <a:buSzTx/>
              <a:buFontTx/>
              <a:buNone/>
              <a:tabLst/>
              <a:defRPr/>
            </a:pPr>
            <a:r>
              <a:rPr kumimoji="1" lang="en-US" altLang="ja-JP" sz="800" dirty="0">
                <a:solidFill>
                  <a:schemeClr val="tx1"/>
                </a:solidFill>
                <a:latin typeface="BIZ UDPゴシック" panose="020B0400000000000000" pitchFamily="50" charset="-128"/>
                <a:ea typeface="BIZ UDPゴシック" panose="020B0400000000000000" pitchFamily="50" charset="-128"/>
              </a:rPr>
              <a:t>EXPO Vertiport</a:t>
            </a:r>
            <a:br>
              <a:rPr kumimoji="1" lang="en-US" altLang="ja-JP" sz="800" dirty="0">
                <a:solidFill>
                  <a:srgbClr val="FF0000"/>
                </a:solidFill>
                <a:highlight>
                  <a:srgbClr val="FFFF00"/>
                </a:highlight>
                <a:latin typeface="BIZ UDPゴシック" panose="020B0400000000000000" pitchFamily="50" charset="-128"/>
                <a:ea typeface="BIZ UDPゴシック" panose="020B0400000000000000" pitchFamily="50" charset="-128"/>
              </a:rPr>
            </a:br>
            <a:endParaRPr kumimoji="1" lang="ja-JP" altLang="en-US" sz="800" dirty="0">
              <a:solidFill>
                <a:schemeClr val="tx1"/>
              </a:solidFill>
              <a:highlight>
                <a:srgbClr val="FFFF00"/>
              </a:highlight>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E005CD0A-3F2A-4A34-B7DD-35A4A97320C4}"/>
              </a:ext>
            </a:extLst>
          </p:cNvPr>
          <p:cNvSpPr txBox="1"/>
          <p:nvPr/>
        </p:nvSpPr>
        <p:spPr>
          <a:xfrm>
            <a:off x="141740" y="4321394"/>
            <a:ext cx="8499309" cy="2452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36000" numCol="1" spcCol="38100" rtlCol="0" anchor="t">
            <a:spAutoFit/>
          </a:bodyPr>
          <a:lstStyle/>
          <a:p>
            <a:pPr marL="0" marR="0" indent="0" algn="l" defTabSz="914400" rtl="0" fontAlgn="auto" latinLnBrk="0" hangingPunct="0">
              <a:spcBef>
                <a:spcPts val="0"/>
              </a:spcBef>
              <a:spcAft>
                <a:spcPts val="0"/>
              </a:spcAft>
              <a:buClrTx/>
              <a:buSzTx/>
              <a:buFontTx/>
              <a:buNone/>
              <a:tabLst/>
            </a:pPr>
            <a:r>
              <a:rPr lang="ja-JP" altLang="en-US" sz="1400" b="1" dirty="0">
                <a:solidFill>
                  <a:schemeClr val="tx1"/>
                </a:solidFill>
                <a:latin typeface="+mn-ea"/>
                <a:ea typeface="+mn-ea"/>
              </a:rPr>
              <a:t>▶</a:t>
            </a:r>
            <a:r>
              <a:rPr kumimoji="0" lang="ja-JP" altLang="en-US" sz="1400" b="1" i="0" strike="noStrike" cap="none" spc="0" normalizeH="0" baseline="0" dirty="0">
                <a:ln>
                  <a:noFill/>
                </a:ln>
                <a:solidFill>
                  <a:schemeClr val="tx1"/>
                </a:solidFill>
                <a:effectLst/>
                <a:uFillTx/>
                <a:latin typeface="+mn-ea"/>
                <a:ea typeface="+mn-ea"/>
                <a:cs typeface="Calibri"/>
                <a:sym typeface="Calibri"/>
              </a:rPr>
              <a:t>スタートアップ</a:t>
            </a:r>
            <a:endParaRPr kumimoji="0" lang="en-US" altLang="ja-JP" sz="1400" b="1" i="0" strike="noStrike"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spcBef>
                <a:spcPts val="0"/>
              </a:spcBef>
              <a:spcAft>
                <a:spcPts val="0"/>
              </a:spcAft>
              <a:buClrTx/>
              <a:buSzTx/>
              <a:buFontTx/>
              <a:buNone/>
              <a:tabLst/>
            </a:pPr>
            <a:r>
              <a:rPr lang="ja-JP" altLang="en-US" sz="1400" dirty="0">
                <a:solidFill>
                  <a:schemeClr val="tx1"/>
                </a:solidFill>
                <a:latin typeface="+mn-ea"/>
                <a:ea typeface="+mn-ea"/>
              </a:rPr>
              <a:t> </a:t>
            </a:r>
            <a:r>
              <a:rPr lang="en-US" altLang="ja-JP" sz="1400" dirty="0">
                <a:solidFill>
                  <a:schemeClr val="tx1"/>
                </a:solidFill>
                <a:latin typeface="+mn-ea"/>
                <a:ea typeface="+mn-ea"/>
              </a:rPr>
              <a:t>【</a:t>
            </a:r>
            <a:r>
              <a:rPr lang="ja-JP" altLang="en-US" sz="1400" dirty="0">
                <a:solidFill>
                  <a:schemeClr val="tx1"/>
                </a:solidFill>
                <a:latin typeface="+mn-ea"/>
                <a:ea typeface="+mn-ea"/>
              </a:rPr>
              <a:t>大阪・関西のポテンシャルを国内外へ発信・プレゼンス向上</a:t>
            </a:r>
            <a:r>
              <a:rPr lang="en-US" altLang="ja-JP" sz="1400" dirty="0">
                <a:solidFill>
                  <a:schemeClr val="tx1"/>
                </a:solidFill>
                <a:latin typeface="+mn-ea"/>
                <a:ea typeface="+mn-ea"/>
              </a:rPr>
              <a:t>】</a:t>
            </a:r>
            <a:endParaRPr kumimoji="0" lang="en-US" altLang="ja-JP" sz="1400" i="0" strike="noStrike" cap="none" spc="0" normalizeH="0" dirty="0">
              <a:ln>
                <a:noFill/>
              </a:ln>
              <a:solidFill>
                <a:schemeClr val="tx1"/>
              </a:solidFill>
              <a:effectLst/>
              <a:uFillTx/>
              <a:latin typeface="+mn-ea"/>
              <a:ea typeface="+mn-ea"/>
              <a:cs typeface="Calibri"/>
              <a:sym typeface="Calibri"/>
            </a:endParaRPr>
          </a:p>
          <a:p>
            <a:pPr marL="90486" indent="-90486"/>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en-US" altLang="ja-JP" sz="1400" dirty="0" err="1">
                <a:solidFill>
                  <a:schemeClr val="tx1"/>
                </a:solidFill>
                <a:latin typeface="BIZ UDPゴシック" panose="020B0400000000000000" pitchFamily="50" charset="-128"/>
                <a:ea typeface="BIZ UDPゴシック" panose="020B0400000000000000" pitchFamily="50" charset="-128"/>
              </a:rPr>
              <a:t>GlobalStartup</a:t>
            </a:r>
            <a:r>
              <a:rPr lang="en-US" altLang="ja-JP" sz="1400" dirty="0">
                <a:solidFill>
                  <a:schemeClr val="tx1"/>
                </a:solidFill>
                <a:latin typeface="BIZ UDPゴシック" panose="020B0400000000000000" pitchFamily="50" charset="-128"/>
                <a:ea typeface="BIZ UDPゴシック" panose="020B0400000000000000" pitchFamily="50" charset="-128"/>
              </a:rPr>
              <a:t> EXPO2025</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en-US" altLang="ja-JP" sz="1400" dirty="0">
                <a:solidFill>
                  <a:schemeClr val="tx1"/>
                </a:solidFill>
                <a:latin typeface="BIZ UDPゴシック" panose="020B0400000000000000" pitchFamily="50" charset="-128"/>
                <a:ea typeface="BIZ UDPゴシック" panose="020B0400000000000000" pitchFamily="50" charset="-128"/>
              </a:rPr>
              <a:t>GSE</a:t>
            </a:r>
            <a:r>
              <a:rPr lang="ja-JP" altLang="en-US" sz="1400" dirty="0">
                <a:solidFill>
                  <a:schemeClr val="tx1"/>
                </a:solidFill>
                <a:latin typeface="BIZ UDPゴシック" panose="020B0400000000000000" pitchFamily="50" charset="-128"/>
                <a:ea typeface="BIZ UDPゴシック" panose="020B0400000000000000" pitchFamily="50" charset="-128"/>
              </a:rPr>
              <a:t>）」と、「</a:t>
            </a:r>
            <a:r>
              <a:rPr lang="en-US" altLang="ja-JP" sz="1400" dirty="0">
                <a:solidFill>
                  <a:schemeClr val="tx1"/>
                </a:solidFill>
                <a:latin typeface="BIZ UDPゴシック" panose="020B0400000000000000" pitchFamily="50" charset="-128"/>
                <a:ea typeface="BIZ UDPゴシック" panose="020B0400000000000000" pitchFamily="50" charset="-128"/>
              </a:rPr>
              <a:t>Tech Osaka Summit 2025</a:t>
            </a:r>
            <a:r>
              <a:rPr lang="ja-JP" altLang="en-US" sz="1400" dirty="0">
                <a:solidFill>
                  <a:schemeClr val="tx1"/>
                </a:solidFill>
                <a:latin typeface="BIZ UDPゴシック" panose="020B0400000000000000" pitchFamily="50" charset="-128"/>
                <a:ea typeface="BIZ UDPゴシック" panose="020B0400000000000000" pitchFamily="50" charset="-128"/>
              </a:rPr>
              <a:t>」を</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90486" indent="-90486"/>
            <a:r>
              <a:rPr lang="ja-JP" altLang="en-US" sz="1400" dirty="0">
                <a:solidFill>
                  <a:schemeClr val="tx1"/>
                </a:solidFill>
                <a:latin typeface="BIZ UDPゴシック" panose="020B0400000000000000" pitchFamily="50" charset="-128"/>
                <a:ea typeface="BIZ UDPゴシック" panose="020B0400000000000000" pitchFamily="50" charset="-128"/>
              </a:rPr>
              <a:t>　はじめ、大阪府・市・民間等が開催した様々なイベントを集めた</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90486" indent="-90486"/>
            <a:r>
              <a:rPr lang="ja-JP" altLang="en-US" sz="1400" dirty="0">
                <a:solidFill>
                  <a:schemeClr val="tx1"/>
                </a:solidFill>
                <a:latin typeface="BIZ UDPゴシック" panose="020B0400000000000000" pitchFamily="50" charset="-128"/>
                <a:ea typeface="BIZ UDPゴシック" panose="020B0400000000000000" pitchFamily="50" charset="-128"/>
              </a:rPr>
              <a:t>　「</a:t>
            </a:r>
            <a:r>
              <a:rPr lang="en-US" altLang="ja-JP" sz="1400" dirty="0">
                <a:solidFill>
                  <a:schemeClr val="tx1"/>
                </a:solidFill>
                <a:latin typeface="BIZ UDPゴシック" panose="020B0400000000000000" pitchFamily="50" charset="-128"/>
                <a:ea typeface="BIZ UDPゴシック" panose="020B0400000000000000" pitchFamily="50" charset="-128"/>
              </a:rPr>
              <a:t>Global Startup Crossroads-Osaka</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en-US" altLang="ja-JP" sz="1400" dirty="0">
                <a:solidFill>
                  <a:schemeClr val="tx1"/>
                </a:solidFill>
                <a:latin typeface="BIZ UDPゴシック" panose="020B0400000000000000" pitchFamily="50" charset="-128"/>
                <a:ea typeface="BIZ UDPゴシック" panose="020B0400000000000000" pitchFamily="50" charset="-128"/>
              </a:rPr>
              <a:t>GSC-O</a:t>
            </a:r>
            <a:r>
              <a:rPr lang="ja-JP" altLang="en-US" sz="1400" dirty="0">
                <a:solidFill>
                  <a:schemeClr val="tx1"/>
                </a:solidFill>
                <a:latin typeface="BIZ UDPゴシック" panose="020B0400000000000000" pitchFamily="50" charset="-128"/>
                <a:ea typeface="BIZ UDPゴシック" panose="020B0400000000000000" pitchFamily="50" charset="-128"/>
              </a:rPr>
              <a:t>）」で</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pPr marL="90486" indent="-90486"/>
            <a:r>
              <a:rPr lang="ja-JP" altLang="en-US" sz="1400" dirty="0">
                <a:solidFill>
                  <a:schemeClr val="tx1"/>
                </a:solidFill>
                <a:latin typeface="BIZ UDPゴシック" panose="020B0400000000000000" pitchFamily="50" charset="-128"/>
                <a:ea typeface="BIZ UDPゴシック" panose="020B0400000000000000" pitchFamily="50" charset="-128"/>
              </a:rPr>
              <a:t>　多数のビジネスマッチングを実施</a:t>
            </a:r>
            <a:endParaRPr lang="en-US" altLang="ja-JP" sz="1400" dirty="0">
              <a:solidFill>
                <a:schemeClr val="tx1"/>
              </a:solidFill>
              <a:latin typeface="BIZ UDPゴシック" panose="020B0400000000000000" pitchFamily="50" charset="-128"/>
              <a:ea typeface="BIZ UDPゴシック" panose="020B0400000000000000" pitchFamily="50" charset="-128"/>
            </a:endParaRPr>
          </a:p>
          <a:p>
            <a:r>
              <a:rPr lang="ja-JP" altLang="en-US" sz="1400" dirty="0">
                <a:solidFill>
                  <a:schemeClr val="tx1"/>
                </a:solidFill>
                <a:latin typeface="BIZ UDPゴシック" panose="020B0400000000000000" pitchFamily="50" charset="-128"/>
                <a:ea typeface="BIZ UDPゴシック" panose="020B0400000000000000" pitchFamily="50" charset="-128"/>
              </a:rPr>
              <a:t>　（参加者数）　</a:t>
            </a:r>
            <a:r>
              <a:rPr lang="en-US" altLang="ja-JP" sz="1400" dirty="0">
                <a:solidFill>
                  <a:schemeClr val="tx1"/>
                </a:solidFill>
                <a:latin typeface="BIZ UDPゴシック" panose="020B0400000000000000" pitchFamily="50" charset="-128"/>
                <a:ea typeface="BIZ UDPゴシック" panose="020B0400000000000000" pitchFamily="50" charset="-128"/>
              </a:rPr>
              <a:t>GSE</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en-US" altLang="ja-JP" sz="1400" dirty="0">
                <a:solidFill>
                  <a:schemeClr val="tx1"/>
                </a:solidFill>
                <a:latin typeface="BIZ UDPゴシック" panose="020B0400000000000000" pitchFamily="50" charset="-128"/>
                <a:ea typeface="BIZ UDPゴシック" panose="020B0400000000000000" pitchFamily="50" charset="-128"/>
              </a:rPr>
              <a:t>9,560</a:t>
            </a:r>
            <a:r>
              <a:rPr lang="ja-JP" altLang="en-US" sz="1400" dirty="0">
                <a:solidFill>
                  <a:schemeClr val="tx1"/>
                </a:solidFill>
                <a:latin typeface="BIZ UDPゴシック" panose="020B0400000000000000" pitchFamily="50" charset="-128"/>
                <a:ea typeface="BIZ UDPゴシック" panose="020B0400000000000000" pitchFamily="50" charset="-128"/>
              </a:rPr>
              <a:t>名　</a:t>
            </a:r>
            <a:r>
              <a:rPr lang="en-US" altLang="ja-JP" sz="1400" dirty="0">
                <a:solidFill>
                  <a:schemeClr val="tx1"/>
                </a:solidFill>
                <a:latin typeface="BIZ UDPゴシック" panose="020B0400000000000000" pitchFamily="50" charset="-128"/>
                <a:ea typeface="BIZ UDPゴシック" panose="020B0400000000000000" pitchFamily="50" charset="-128"/>
              </a:rPr>
              <a:t>GSC-O</a:t>
            </a:r>
            <a:r>
              <a:rPr lang="ja-JP" altLang="en-US" sz="1400" dirty="0">
                <a:solidFill>
                  <a:schemeClr val="tx1"/>
                </a:solidFill>
                <a:latin typeface="BIZ UDPゴシック" panose="020B0400000000000000" pitchFamily="50" charset="-128"/>
                <a:ea typeface="BIZ UDPゴシック" panose="020B0400000000000000" pitchFamily="50" charset="-128"/>
              </a:rPr>
              <a:t>：</a:t>
            </a:r>
            <a:r>
              <a:rPr lang="en-US" altLang="ja-JP" sz="1400" dirty="0">
                <a:solidFill>
                  <a:schemeClr val="tx1"/>
                </a:solidFill>
                <a:latin typeface="BIZ UDPゴシック" panose="020B0400000000000000" pitchFamily="50" charset="-128"/>
                <a:ea typeface="BIZ UDPゴシック" panose="020B0400000000000000" pitchFamily="50" charset="-128"/>
              </a:rPr>
              <a:t>3,044</a:t>
            </a:r>
            <a:r>
              <a:rPr lang="ja-JP" altLang="en-US" sz="1400" dirty="0">
                <a:solidFill>
                  <a:schemeClr val="tx1"/>
                </a:solidFill>
                <a:latin typeface="BIZ UDPゴシック" panose="020B0400000000000000" pitchFamily="50" charset="-128"/>
                <a:ea typeface="BIZ UDPゴシック" panose="020B0400000000000000" pitchFamily="50" charset="-128"/>
              </a:rPr>
              <a:t>名　</a:t>
            </a:r>
            <a:r>
              <a:rPr lang="en-US" altLang="ja-JP" sz="1400" dirty="0">
                <a:solidFill>
                  <a:schemeClr val="tx1"/>
                </a:solidFill>
                <a:latin typeface="BIZ UDPゴシック" panose="020B0400000000000000" pitchFamily="50" charset="-128"/>
                <a:ea typeface="BIZ UDPゴシック" panose="020B0400000000000000" pitchFamily="50" charset="-128"/>
              </a:rPr>
              <a:t>Tech Osaka Summit</a:t>
            </a:r>
            <a:r>
              <a:rPr lang="ja-JP" altLang="en-US" sz="1400" dirty="0">
                <a:solidFill>
                  <a:schemeClr val="tx1"/>
                </a:solidFill>
                <a:latin typeface="BIZ UDPゴシック" panose="020B0400000000000000" pitchFamily="50" charset="-128"/>
                <a:ea typeface="BIZ UDPゴシック" panose="020B0400000000000000" pitchFamily="50" charset="-128"/>
              </a:rPr>
              <a:t>：約</a:t>
            </a:r>
            <a:r>
              <a:rPr lang="en-US" altLang="ja-JP" sz="1400" dirty="0">
                <a:solidFill>
                  <a:schemeClr val="tx1"/>
                </a:solidFill>
                <a:latin typeface="BIZ UDPゴシック" panose="020B0400000000000000" pitchFamily="50" charset="-128"/>
                <a:ea typeface="BIZ UDPゴシック" panose="020B0400000000000000" pitchFamily="50" charset="-128"/>
              </a:rPr>
              <a:t>3,500</a:t>
            </a:r>
            <a:r>
              <a:rPr lang="ja-JP" altLang="en-US" sz="1400" dirty="0">
                <a:solidFill>
                  <a:schemeClr val="tx1"/>
                </a:solidFill>
                <a:latin typeface="BIZ UDPゴシック" panose="020B0400000000000000" pitchFamily="50" charset="-128"/>
                <a:ea typeface="BIZ UDPゴシック" panose="020B0400000000000000" pitchFamily="50" charset="-128"/>
              </a:rPr>
              <a:t>名</a:t>
            </a:r>
            <a:endParaRPr lang="ja-JP" altLang="en-US" sz="1050" dirty="0">
              <a:solidFill>
                <a:schemeClr val="tx1"/>
              </a:solidFill>
              <a:latin typeface="BIZ UDPゴシック" panose="020B0400000000000000" pitchFamily="50" charset="-128"/>
              <a:ea typeface="BIZ UDPゴシック" panose="020B0400000000000000" pitchFamily="50" charset="-128"/>
            </a:endParaRPr>
          </a:p>
          <a:p>
            <a:pPr marL="0" marR="0" indent="0" algn="l" defTabSz="914400" rtl="0" fontAlgn="auto" latinLnBrk="0" hangingPunct="0">
              <a:spcBef>
                <a:spcPts val="0"/>
              </a:spcBef>
              <a:spcAft>
                <a:spcPts val="0"/>
              </a:spcAft>
              <a:buClrTx/>
              <a:buSzTx/>
              <a:buFontTx/>
              <a:buNone/>
              <a:tabLst/>
            </a:pPr>
            <a:endParaRPr lang="en-US" altLang="ja-JP" sz="1400" dirty="0">
              <a:solidFill>
                <a:srgbClr val="FF0000"/>
              </a:solidFill>
              <a:latin typeface="+mn-ea"/>
              <a:ea typeface="+mn-ea"/>
            </a:endParaRPr>
          </a:p>
          <a:p>
            <a:pPr marL="0" marR="0" indent="0" algn="l" defTabSz="914400" rtl="0" fontAlgn="auto" latinLnBrk="0" hangingPunct="0">
              <a:spcBef>
                <a:spcPts val="0"/>
              </a:spcBef>
              <a:spcAft>
                <a:spcPts val="0"/>
              </a:spcAft>
              <a:buClrTx/>
              <a:buSzTx/>
              <a:buFontTx/>
              <a:buNone/>
              <a:tabLst/>
            </a:pPr>
            <a:r>
              <a:rPr lang="en-US" altLang="ja-JP" sz="1400" dirty="0">
                <a:solidFill>
                  <a:schemeClr val="tx1"/>
                </a:solidFill>
                <a:latin typeface="+mn-ea"/>
                <a:ea typeface="+mn-ea"/>
              </a:rPr>
              <a:t>【</a:t>
            </a:r>
            <a:r>
              <a:rPr lang="ja-JP" altLang="en-US" sz="1400" dirty="0">
                <a:solidFill>
                  <a:schemeClr val="tx1"/>
                </a:solidFill>
                <a:latin typeface="+mn-ea"/>
                <a:ea typeface="+mn-ea"/>
              </a:rPr>
              <a:t>リボーンチャレンジ</a:t>
            </a:r>
            <a:r>
              <a:rPr lang="en-US" altLang="ja-JP" sz="1400" dirty="0">
                <a:solidFill>
                  <a:schemeClr val="tx1"/>
                </a:solidFill>
                <a:latin typeface="+mn-ea"/>
                <a:ea typeface="+mn-ea"/>
              </a:rPr>
              <a:t>(</a:t>
            </a:r>
            <a:r>
              <a:rPr lang="ja-JP" altLang="en-US" sz="1400" dirty="0">
                <a:solidFill>
                  <a:schemeClr val="tx1"/>
                </a:solidFill>
                <a:latin typeface="+mn-ea"/>
                <a:ea typeface="+mn-ea"/>
              </a:rPr>
              <a:t>大阪ヘルスケアパビリオン内</a:t>
            </a:r>
            <a:r>
              <a:rPr lang="en-US" altLang="ja-JP" sz="1400" dirty="0">
                <a:solidFill>
                  <a:schemeClr val="tx1"/>
                </a:solidFill>
                <a:latin typeface="+mn-ea"/>
                <a:ea typeface="+mn-ea"/>
              </a:rPr>
              <a:t>)】</a:t>
            </a:r>
          </a:p>
          <a:p>
            <a:pPr marL="0" marR="0" indent="0" algn="l" defTabSz="914400" rtl="0" fontAlgn="auto" latinLnBrk="0" hangingPunct="0">
              <a:spcBef>
                <a:spcPts val="0"/>
              </a:spcBef>
              <a:spcAft>
                <a:spcPts val="0"/>
              </a:spcAft>
              <a:buClrTx/>
              <a:buSzTx/>
              <a:buFontTx/>
              <a:buNone/>
              <a:tabLst/>
            </a:pPr>
            <a:r>
              <a:rPr lang="ja-JP" altLang="en-US" sz="1400" dirty="0">
                <a:solidFill>
                  <a:schemeClr val="tx1"/>
                </a:solidFill>
                <a:latin typeface="+mn-ea"/>
                <a:ea typeface="+mn-ea"/>
              </a:rPr>
              <a:t>　 ・大阪の中小企業・スタートアップ</a:t>
            </a:r>
            <a:r>
              <a:rPr lang="en-US" altLang="ja-JP" sz="1400" dirty="0">
                <a:solidFill>
                  <a:schemeClr val="tx1"/>
                </a:solidFill>
                <a:latin typeface="+mn-ea"/>
                <a:ea typeface="+mn-ea"/>
              </a:rPr>
              <a:t>432</a:t>
            </a:r>
            <a:r>
              <a:rPr lang="ja-JP" altLang="en-US" sz="1400" dirty="0">
                <a:solidFill>
                  <a:schemeClr val="tx1"/>
                </a:solidFill>
                <a:latin typeface="+mn-ea"/>
                <a:ea typeface="+mn-ea"/>
              </a:rPr>
              <a:t>社が週替わりで新しい技術や製品を展示し、その革新的な技術力を世界に向け</a:t>
            </a:r>
            <a:endParaRPr lang="en-US" altLang="ja-JP" sz="1400" dirty="0">
              <a:solidFill>
                <a:schemeClr val="tx1"/>
              </a:solidFill>
              <a:latin typeface="+mn-ea"/>
              <a:ea typeface="+mn-ea"/>
            </a:endParaRPr>
          </a:p>
          <a:p>
            <a:pPr marL="0" marR="0" indent="0" algn="l" defTabSz="914400" rtl="0" fontAlgn="auto" latinLnBrk="0" hangingPunct="0">
              <a:spcBef>
                <a:spcPts val="0"/>
              </a:spcBef>
              <a:spcAft>
                <a:spcPts val="0"/>
              </a:spcAft>
              <a:buClrTx/>
              <a:buSzTx/>
              <a:buFontTx/>
              <a:buNone/>
              <a:tabLst/>
            </a:pPr>
            <a:r>
              <a:rPr lang="en-US" altLang="ja-JP" sz="1400" dirty="0">
                <a:solidFill>
                  <a:schemeClr val="tx1"/>
                </a:solidFill>
                <a:latin typeface="+mn-ea"/>
                <a:ea typeface="+mn-ea"/>
              </a:rPr>
              <a:t>     </a:t>
            </a:r>
            <a:r>
              <a:rPr lang="ja-JP" altLang="en-US" sz="1400" dirty="0">
                <a:solidFill>
                  <a:schemeClr val="tx1"/>
                </a:solidFill>
                <a:latin typeface="+mn-ea"/>
                <a:ea typeface="+mn-ea"/>
              </a:rPr>
              <a:t>て発信（来場者数・・・約</a:t>
            </a:r>
            <a:r>
              <a:rPr lang="en-US" altLang="ja-JP" sz="1400" dirty="0">
                <a:solidFill>
                  <a:schemeClr val="tx1"/>
                </a:solidFill>
                <a:latin typeface="+mn-ea"/>
                <a:ea typeface="+mn-ea"/>
              </a:rPr>
              <a:t>267</a:t>
            </a:r>
            <a:r>
              <a:rPr lang="ja-JP" altLang="en-US" sz="1400" dirty="0">
                <a:solidFill>
                  <a:schemeClr val="tx1"/>
                </a:solidFill>
                <a:latin typeface="+mn-ea"/>
                <a:ea typeface="+mn-ea"/>
              </a:rPr>
              <a:t>万</a:t>
            </a:r>
            <a:r>
              <a:rPr lang="en-US" altLang="ja-JP" sz="1400" dirty="0">
                <a:solidFill>
                  <a:schemeClr val="tx1"/>
                </a:solidFill>
                <a:latin typeface="+mn-ea"/>
                <a:ea typeface="+mn-ea"/>
              </a:rPr>
              <a:t>4,000</a:t>
            </a:r>
            <a:r>
              <a:rPr lang="ja-JP" altLang="en-US" sz="1400" dirty="0">
                <a:solidFill>
                  <a:schemeClr val="tx1"/>
                </a:solidFill>
                <a:latin typeface="+mn-ea"/>
                <a:ea typeface="+mn-ea"/>
              </a:rPr>
              <a:t>人）</a:t>
            </a:r>
            <a:endParaRPr lang="en-US" altLang="ja-JP" sz="1400" dirty="0">
              <a:solidFill>
                <a:schemeClr val="tx1"/>
              </a:solidFill>
              <a:latin typeface="+mn-ea"/>
              <a:ea typeface="+mn-ea"/>
            </a:endParaRPr>
          </a:p>
        </p:txBody>
      </p:sp>
      <p:pic>
        <p:nvPicPr>
          <p:cNvPr id="1032" name="Picture 8">
            <a:extLst>
              <a:ext uri="{FF2B5EF4-FFF2-40B4-BE49-F238E27FC236}">
                <a16:creationId xmlns:a16="http://schemas.microsoft.com/office/drawing/2014/main" id="{8FD6F128-EFA6-9D8A-E745-39D6F3B4C37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08923" y="4477611"/>
            <a:ext cx="1572657" cy="1106476"/>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D91AE6B2-DBBF-D2D5-692C-7EC8059DBFFF}"/>
              </a:ext>
            </a:extLst>
          </p:cNvPr>
          <p:cNvSpPr txBox="1"/>
          <p:nvPr/>
        </p:nvSpPr>
        <p:spPr>
          <a:xfrm>
            <a:off x="7603714" y="5553637"/>
            <a:ext cx="1302460" cy="184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kumimoji="0" lang="en-US" altLang="ja-JP" sz="600" b="0" i="0" u="none" strike="noStrike" cap="none" spc="0" normalizeH="0" baseline="0" dirty="0">
                <a:ln>
                  <a:noFill/>
                </a:ln>
                <a:solidFill>
                  <a:srgbClr val="000000"/>
                </a:solidFill>
                <a:effectLst/>
                <a:uFillTx/>
                <a:latin typeface="+mn-ea"/>
                <a:ea typeface="+mn-ea"/>
                <a:cs typeface="Calibri" panose="020F0502020204030204" pitchFamily="34" charset="0"/>
                <a:sym typeface="Calibri"/>
              </a:rPr>
              <a:t>GSC-O</a:t>
            </a:r>
            <a:r>
              <a:rPr kumimoji="0" lang="ja-JP" altLang="en-US" sz="600" b="0" i="0" u="none" strike="noStrike" cap="none" spc="0" normalizeH="0" baseline="0" dirty="0">
                <a:ln>
                  <a:noFill/>
                </a:ln>
                <a:solidFill>
                  <a:srgbClr val="000000"/>
                </a:solidFill>
                <a:effectLst/>
                <a:uFillTx/>
                <a:latin typeface="+mn-ea"/>
                <a:ea typeface="+mn-ea"/>
                <a:cs typeface="Calibri" panose="020F0502020204030204" pitchFamily="34" charset="0"/>
                <a:sym typeface="Calibri"/>
              </a:rPr>
              <a:t>合同ネットワーキング</a:t>
            </a:r>
          </a:p>
        </p:txBody>
      </p:sp>
      <p:sp>
        <p:nvSpPr>
          <p:cNvPr id="37" name="テキスト ボックス 36">
            <a:extLst>
              <a:ext uri="{FF2B5EF4-FFF2-40B4-BE49-F238E27FC236}">
                <a16:creationId xmlns:a16="http://schemas.microsoft.com/office/drawing/2014/main" id="{56A23142-5208-4BC0-93B0-902D20AD2644}"/>
              </a:ext>
            </a:extLst>
          </p:cNvPr>
          <p:cNvSpPr txBox="1"/>
          <p:nvPr/>
        </p:nvSpPr>
        <p:spPr bwMode="gray">
          <a:xfrm>
            <a:off x="691589" y="2669972"/>
            <a:ext cx="1815081" cy="169277"/>
          </a:xfrm>
          <a:prstGeom prst="rect">
            <a:avLst/>
          </a:prstGeom>
          <a:noFill/>
        </p:spPr>
        <p:txBody>
          <a:bodyPr wrap="square" rtlCol="0">
            <a:spAutoFit/>
          </a:bodyPr>
          <a:lstStyle/>
          <a:p>
            <a:pPr algn="ctr"/>
            <a:r>
              <a:rPr kumimoji="1" lang="ja-JP" altLang="en-US" sz="500" dirty="0">
                <a:solidFill>
                  <a:schemeClr val="tx1"/>
                </a:solidFill>
                <a:latin typeface="BIZ UDPゴシック" panose="020B0400000000000000" pitchFamily="50" charset="-128"/>
                <a:ea typeface="BIZ UDPゴシック" panose="020B0400000000000000" pitchFamily="50" charset="-128"/>
              </a:rPr>
              <a:t>Ⓒ丸紅エアロスペース株式会社</a:t>
            </a:r>
            <a:endParaRPr kumimoji="1" lang="en-US" altLang="ja-JP" sz="500" dirty="0">
              <a:solidFill>
                <a:schemeClr val="tx1"/>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FD4C42DC-C1DE-2181-1AD6-6AC93DF7A5ED}"/>
              </a:ext>
            </a:extLst>
          </p:cNvPr>
          <p:cNvSpPr txBox="1"/>
          <p:nvPr/>
        </p:nvSpPr>
        <p:spPr>
          <a:xfrm>
            <a:off x="11855002" y="6390698"/>
            <a:ext cx="24782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lang="en-US" altLang="ja-JP" b="1" dirty="0">
                <a:latin typeface="+mn-ea"/>
                <a:ea typeface="+mn-ea"/>
              </a:rPr>
              <a:t>7</a:t>
            </a:r>
            <a:endParaRPr kumimoji="0" lang="ja-JP" altLang="en-US" sz="18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108004423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2BF39C88-8457-4E3D-9BA5-DB76BF1DF3E8}"/>
              </a:ext>
            </a:extLst>
          </p:cNvPr>
          <p:cNvSpPr txBox="1"/>
          <p:nvPr/>
        </p:nvSpPr>
        <p:spPr>
          <a:xfrm>
            <a:off x="85183" y="688261"/>
            <a:ext cx="8525568" cy="6024724"/>
          </a:xfrm>
          <a:prstGeom prst="rect">
            <a:avLst/>
          </a:prstGeom>
          <a:solidFill>
            <a:schemeClr val="bg1"/>
          </a:solidFill>
          <a:ln w="38100" cap="flat">
            <a:solidFill>
              <a:srgbClr val="00B0F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400" b="1" strike="noStrike" dirty="0">
                <a:solidFill>
                  <a:schemeClr val="tx1"/>
                </a:solidFill>
                <a:latin typeface="+mn-ea"/>
                <a:ea typeface="+mn-ea"/>
              </a:rPr>
              <a:t>▶</a:t>
            </a:r>
            <a:r>
              <a:rPr kumimoji="0" lang="ja-JP" altLang="en-US" sz="1400" b="1" i="0" strike="noStrike" cap="none" spc="0" normalizeH="0" baseline="0" dirty="0">
                <a:ln>
                  <a:noFill/>
                </a:ln>
                <a:solidFill>
                  <a:schemeClr val="tx1"/>
                </a:solidFill>
                <a:effectLst/>
                <a:uFillTx/>
                <a:latin typeface="+mn-ea"/>
                <a:ea typeface="+mn-ea"/>
                <a:cs typeface="Calibri"/>
                <a:sym typeface="Calibri"/>
              </a:rPr>
              <a:t>海外展開をめざす中小企業の展示会への出展</a:t>
            </a:r>
            <a:r>
              <a:rPr kumimoji="0" lang="ja-JP" altLang="en-US" sz="1400" b="1" i="0" cap="none" spc="0" normalizeH="0" baseline="0" dirty="0">
                <a:ln>
                  <a:noFill/>
                </a:ln>
                <a:solidFill>
                  <a:schemeClr val="tx1"/>
                </a:solidFill>
                <a:effectLst/>
                <a:uFillTx/>
                <a:latin typeface="+mn-ea"/>
                <a:ea typeface="+mn-ea"/>
                <a:cs typeface="Calibri"/>
                <a:sym typeface="Calibri"/>
              </a:rPr>
              <a:t>、及び海外企業団等の視察受入</a:t>
            </a:r>
            <a:endParaRPr kumimoji="0" lang="en-US" altLang="ja-JP" sz="1400" b="1" i="0" cap="none" spc="0" normalizeH="0" baseline="0" dirty="0">
              <a:ln>
                <a:noFill/>
              </a:ln>
              <a:solidFill>
                <a:schemeClr val="tx1"/>
              </a:solidFill>
              <a:effectLst/>
              <a:uFillTx/>
              <a:latin typeface="+mn-ea"/>
              <a:ea typeface="+mn-ea"/>
              <a:cs typeface="Calibri"/>
              <a:sym typeface="Calibri"/>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a:t>
            </a:r>
            <a:r>
              <a:rPr lang="en-US" altLang="ja-JP" sz="1400" dirty="0">
                <a:solidFill>
                  <a:schemeClr val="tx1"/>
                </a:solidFill>
                <a:latin typeface="+mn-ea"/>
                <a:ea typeface="+mn-ea"/>
              </a:rPr>
              <a:t>【</a:t>
            </a:r>
            <a:r>
              <a:rPr lang="ja-JP" altLang="en-US" sz="1400" dirty="0">
                <a:solidFill>
                  <a:schemeClr val="tx1"/>
                </a:solidFill>
                <a:latin typeface="+mn-ea"/>
                <a:ea typeface="+mn-ea"/>
              </a:rPr>
              <a:t>展示会を活用したビジネス機会の創出</a:t>
            </a:r>
            <a:r>
              <a:rPr lang="en-US" altLang="ja-JP" sz="1400" dirty="0">
                <a:solidFill>
                  <a:schemeClr val="tx1"/>
                </a:solidFill>
                <a:latin typeface="+mn-ea"/>
                <a:ea typeface="+mn-ea"/>
              </a:rPr>
              <a:t>】</a:t>
            </a:r>
          </a:p>
          <a:p>
            <a:r>
              <a:rPr lang="ja-JP" altLang="en-US" sz="1400" dirty="0">
                <a:solidFill>
                  <a:schemeClr val="tx1"/>
                </a:solidFill>
                <a:latin typeface="+mn-ea"/>
                <a:ea typeface="+mn-ea"/>
              </a:rPr>
              <a:t>　 ・最先端のカーボンニュートラル技術の展示等</a:t>
            </a:r>
            <a:r>
              <a:rPr lang="en-US" altLang="ja-JP" sz="1400" dirty="0">
                <a:solidFill>
                  <a:schemeClr val="tx1"/>
                </a:solidFill>
                <a:latin typeface="+mn-ea"/>
                <a:ea typeface="+mn-ea"/>
              </a:rPr>
              <a:t>※</a:t>
            </a:r>
            <a:r>
              <a:rPr lang="ja-JP" altLang="en-US" sz="1400" dirty="0">
                <a:solidFill>
                  <a:schemeClr val="tx1"/>
                </a:solidFill>
                <a:latin typeface="+mn-ea"/>
                <a:ea typeface="+mn-ea"/>
              </a:rPr>
              <a:t>再掲</a:t>
            </a:r>
            <a:endParaRPr lang="en-US" altLang="ja-JP" sz="1400" dirty="0">
              <a:solidFill>
                <a:schemeClr val="tx1"/>
              </a:solidFill>
              <a:latin typeface="+mn-ea"/>
              <a:ea typeface="+mn-ea"/>
            </a:endParaRPr>
          </a:p>
          <a:p>
            <a:r>
              <a:rPr lang="ja-JP" altLang="en-US" sz="1400" dirty="0">
                <a:solidFill>
                  <a:schemeClr val="tx1"/>
                </a:solidFill>
                <a:latin typeface="+mn-ea"/>
                <a:ea typeface="+mn-ea"/>
              </a:rPr>
              <a:t>　 ・リボーンチャレンジ出展企業の万博会場外展示（５か所）、展示商談会</a:t>
            </a:r>
            <a:r>
              <a:rPr lang="en-US" altLang="ja-JP" sz="1400" dirty="0">
                <a:solidFill>
                  <a:schemeClr val="tx1"/>
                </a:solidFill>
                <a:latin typeface="+mn-ea"/>
                <a:ea typeface="+mn-ea"/>
              </a:rPr>
              <a:t>(12/9</a:t>
            </a:r>
            <a:r>
              <a:rPr lang="ja-JP" altLang="en-US" sz="1400" dirty="0">
                <a:solidFill>
                  <a:schemeClr val="tx1"/>
                </a:solidFill>
                <a:latin typeface="+mn-ea"/>
                <a:ea typeface="+mn-ea"/>
              </a:rPr>
              <a:t>、</a:t>
            </a:r>
            <a:r>
              <a:rPr lang="en-US" altLang="ja-JP" sz="1400" dirty="0">
                <a:solidFill>
                  <a:schemeClr val="tx1"/>
                </a:solidFill>
                <a:latin typeface="+mn-ea"/>
                <a:ea typeface="+mn-ea"/>
              </a:rPr>
              <a:t>10</a:t>
            </a:r>
            <a:r>
              <a:rPr lang="ja-JP" altLang="en-US" sz="1400" dirty="0">
                <a:solidFill>
                  <a:schemeClr val="tx1"/>
                </a:solidFill>
                <a:latin typeface="+mn-ea"/>
                <a:ea typeface="+mn-ea"/>
              </a:rPr>
              <a:t>）</a:t>
            </a:r>
            <a:endParaRPr lang="en-US" altLang="ja-JP" sz="1400" dirty="0">
              <a:solidFill>
                <a:schemeClr val="tx1"/>
              </a:solidFill>
              <a:latin typeface="+mn-ea"/>
              <a:ea typeface="+mn-ea"/>
            </a:endParaRPr>
          </a:p>
          <a:p>
            <a:r>
              <a:rPr lang="ja-JP" altLang="en-US" sz="1400" dirty="0">
                <a:solidFill>
                  <a:schemeClr val="tx1"/>
                </a:solidFill>
                <a:latin typeface="+mn-ea"/>
                <a:ea typeface="+mn-ea"/>
              </a:rPr>
              <a:t>　 ・インテックス大阪にて開催の展示会に大阪市内中小企業合同ブースを設置：</a:t>
            </a:r>
            <a:r>
              <a:rPr lang="en-US" altLang="ja-JP" sz="1400" dirty="0">
                <a:solidFill>
                  <a:schemeClr val="tx1"/>
                </a:solidFill>
                <a:latin typeface="+mn-ea"/>
                <a:ea typeface="+mn-ea"/>
              </a:rPr>
              <a:t>4</a:t>
            </a:r>
            <a:r>
              <a:rPr lang="ja-JP" altLang="en-US" sz="1400" dirty="0">
                <a:solidFill>
                  <a:schemeClr val="tx1"/>
                </a:solidFill>
                <a:latin typeface="+mn-ea"/>
                <a:ea typeface="+mn-ea"/>
              </a:rPr>
              <a:t>つの展示会で計</a:t>
            </a:r>
            <a:r>
              <a:rPr lang="en-US" altLang="ja-JP" sz="1400" dirty="0">
                <a:solidFill>
                  <a:schemeClr val="tx1"/>
                </a:solidFill>
                <a:latin typeface="+mn-ea"/>
                <a:ea typeface="+mn-ea"/>
              </a:rPr>
              <a:t>80</a:t>
            </a:r>
            <a:r>
              <a:rPr lang="ja-JP" altLang="en-US" sz="1400" dirty="0">
                <a:solidFill>
                  <a:schemeClr val="tx1"/>
                </a:solidFill>
                <a:latin typeface="+mn-ea"/>
                <a:ea typeface="+mn-ea"/>
              </a:rPr>
              <a:t>社</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a:t>
            </a:r>
            <a:r>
              <a:rPr lang="en-US" altLang="ja-JP" sz="1400" dirty="0">
                <a:solidFill>
                  <a:schemeClr val="tx1"/>
                </a:solidFill>
                <a:latin typeface="+mn-ea"/>
                <a:ea typeface="+mn-ea"/>
              </a:rPr>
              <a:t>【</a:t>
            </a:r>
            <a:r>
              <a:rPr lang="ja-JP" altLang="en-US" sz="1400" dirty="0">
                <a:solidFill>
                  <a:schemeClr val="tx1"/>
                </a:solidFill>
                <a:latin typeface="+mn-ea"/>
                <a:ea typeface="+mn-ea"/>
              </a:rPr>
              <a:t>大阪海外ビジネスワンストップ窓口</a:t>
            </a:r>
            <a:r>
              <a:rPr lang="en-US" altLang="ja-JP" sz="1400" dirty="0">
                <a:solidFill>
                  <a:schemeClr val="tx1"/>
                </a:solidFill>
                <a:latin typeface="+mn-ea"/>
                <a:ea typeface="+mn-ea"/>
              </a:rPr>
              <a:t>】</a:t>
            </a: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・大阪府市・支援機関で構成する本窓口において海外視察団等に対し、ビジネスイベント（セミナー・商談会等）の</a:t>
            </a:r>
            <a:endParaRPr lang="en-US" altLang="ja-JP"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r>
              <a:rPr lang="ja-JP" altLang="en-US" sz="1400" dirty="0">
                <a:solidFill>
                  <a:schemeClr val="tx1"/>
                </a:solidFill>
                <a:latin typeface="+mn-ea"/>
                <a:ea typeface="+mn-ea"/>
              </a:rPr>
              <a:t>　　 開催や企業視察等をワンストップでサポート</a:t>
            </a:r>
            <a:endParaRPr lang="en-US" altLang="ja-JP" sz="1400" dirty="0">
              <a:solidFill>
                <a:schemeClr val="tx1"/>
              </a:solidFill>
              <a:latin typeface="+mn-ea"/>
              <a:ea typeface="+mn-ea"/>
            </a:endParaRPr>
          </a:p>
          <a:p>
            <a:r>
              <a:rPr lang="ja-JP" altLang="en-US" sz="1400" dirty="0">
                <a:solidFill>
                  <a:schemeClr val="tx1"/>
                </a:solidFill>
                <a:latin typeface="+mn-ea"/>
                <a:ea typeface="+mn-ea"/>
              </a:rPr>
              <a:t>　 （</a:t>
            </a:r>
            <a:r>
              <a:rPr lang="ja-JP" altLang="ja-JP" sz="1400" dirty="0">
                <a:solidFill>
                  <a:schemeClr val="tx1"/>
                </a:solidFill>
                <a:latin typeface="+mn-ea"/>
                <a:ea typeface="+mn-ea"/>
              </a:rPr>
              <a:t>総問合せ数：1,119件</a:t>
            </a:r>
            <a:r>
              <a:rPr lang="ja-JP" altLang="en-US" sz="1400" dirty="0">
                <a:solidFill>
                  <a:schemeClr val="tx1"/>
                </a:solidFill>
                <a:latin typeface="+mn-ea"/>
                <a:ea typeface="+mn-ea"/>
              </a:rPr>
              <a:t>、</a:t>
            </a:r>
            <a:r>
              <a:rPr kumimoji="0" lang="ja-JP" altLang="en-US" sz="1400" b="0" i="0" u="none" strike="noStrike" kern="0" cap="none" spc="0" normalizeH="0" baseline="0" noProof="0" dirty="0">
                <a:ln>
                  <a:noFill/>
                </a:ln>
                <a:solidFill>
                  <a:schemeClr val="tx1"/>
                </a:solidFill>
                <a:effectLst/>
                <a:uLnTx/>
                <a:uFillTx/>
                <a:latin typeface="Meiryo UI"/>
                <a:ea typeface="Meiryo UI"/>
                <a:cs typeface="Calibri"/>
                <a:sym typeface="Calibri"/>
              </a:rPr>
              <a:t>府市支援件数</a:t>
            </a:r>
            <a:r>
              <a:rPr lang="ja-JP" altLang="en-US" sz="1400" dirty="0">
                <a:solidFill>
                  <a:schemeClr val="tx1"/>
                </a:solidFill>
                <a:latin typeface="+mn-ea"/>
                <a:ea typeface="+mn-ea"/>
              </a:rPr>
              <a:t>：延べ</a:t>
            </a:r>
            <a:r>
              <a:rPr lang="en-US" altLang="ja-JP" sz="1400" dirty="0">
                <a:solidFill>
                  <a:schemeClr val="tx1"/>
                </a:solidFill>
                <a:latin typeface="+mn-ea"/>
                <a:ea typeface="+mn-ea"/>
              </a:rPr>
              <a:t>510</a:t>
            </a:r>
            <a:r>
              <a:rPr lang="ja-JP" altLang="en-US" sz="1400" dirty="0">
                <a:solidFill>
                  <a:schemeClr val="tx1"/>
                </a:solidFill>
                <a:latin typeface="+mn-ea"/>
                <a:ea typeface="+mn-ea"/>
              </a:rPr>
              <a:t>件、参加企業：約</a:t>
            </a:r>
            <a:r>
              <a:rPr lang="en-US" altLang="ja-JP" sz="1400" dirty="0">
                <a:solidFill>
                  <a:schemeClr val="tx1"/>
                </a:solidFill>
                <a:latin typeface="+mn-ea"/>
                <a:ea typeface="+mn-ea"/>
              </a:rPr>
              <a:t>25,000</a:t>
            </a:r>
            <a:r>
              <a:rPr lang="ja-JP" altLang="en-US" sz="1400" dirty="0">
                <a:solidFill>
                  <a:schemeClr val="tx1"/>
                </a:solidFill>
                <a:latin typeface="+mn-ea"/>
                <a:ea typeface="+mn-ea"/>
              </a:rPr>
              <a:t>社 </a:t>
            </a:r>
            <a:r>
              <a:rPr lang="en-US" altLang="ja-JP" sz="1400" dirty="0">
                <a:solidFill>
                  <a:schemeClr val="tx1"/>
                </a:solidFill>
                <a:latin typeface="+mn-ea"/>
                <a:ea typeface="+mn-ea"/>
              </a:rPr>
              <a:t>(</a:t>
            </a:r>
            <a:r>
              <a:rPr lang="ja-JP" altLang="en-US" sz="1400" dirty="0">
                <a:solidFill>
                  <a:schemeClr val="tx1"/>
                </a:solidFill>
                <a:latin typeface="+mn-ea"/>
                <a:ea typeface="+mn-ea"/>
              </a:rPr>
              <a:t>国内・海外合計：大阪府</a:t>
            </a:r>
            <a:endParaRPr lang="en-US" altLang="ja-JP" sz="1400" dirty="0">
              <a:solidFill>
                <a:schemeClr val="tx1"/>
              </a:solidFill>
              <a:latin typeface="+mn-ea"/>
              <a:ea typeface="+mn-ea"/>
            </a:endParaRPr>
          </a:p>
          <a:p>
            <a:r>
              <a:rPr lang="ja-JP" altLang="en-US" sz="1400" dirty="0">
                <a:solidFill>
                  <a:schemeClr val="tx1"/>
                </a:solidFill>
                <a:latin typeface="+mn-ea"/>
                <a:ea typeface="+mn-ea"/>
              </a:rPr>
              <a:t>　　 把握分</a:t>
            </a:r>
            <a:r>
              <a:rPr lang="en-US" altLang="ja-JP" sz="1400" dirty="0">
                <a:solidFill>
                  <a:schemeClr val="tx1"/>
                </a:solidFill>
                <a:latin typeface="+mn-ea"/>
                <a:ea typeface="+mn-ea"/>
              </a:rPr>
              <a:t>)</a:t>
            </a:r>
            <a:r>
              <a:rPr lang="ja-JP" altLang="en-US" sz="1400" dirty="0">
                <a:solidFill>
                  <a:schemeClr val="tx1"/>
                </a:solidFill>
                <a:latin typeface="+mn-ea"/>
                <a:ea typeface="+mn-ea"/>
              </a:rPr>
              <a:t>）</a:t>
            </a:r>
            <a:endParaRPr lang="en-US" altLang="ja-JP" sz="1400" dirty="0">
              <a:solidFill>
                <a:schemeClr val="tx1"/>
              </a:solidFill>
              <a:latin typeface="+mn-ea"/>
              <a:ea typeface="+mn-ea"/>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ja-JP" altLang="en-US" sz="1400" dirty="0">
                <a:solidFill>
                  <a:schemeClr val="tx1"/>
                </a:solidFill>
                <a:latin typeface="Meiryo UI"/>
                <a:ea typeface="Meiryo UI"/>
              </a:rPr>
              <a:t>　 ・</a:t>
            </a:r>
            <a:r>
              <a:rPr kumimoji="0" lang="ja-JP" altLang="en-US" sz="1400" b="0" i="0" u="none" kern="0" cap="none" spc="0" normalizeH="0" baseline="0" noProof="0" dirty="0">
                <a:ln>
                  <a:noFill/>
                </a:ln>
                <a:solidFill>
                  <a:schemeClr val="tx1"/>
                </a:solidFill>
                <a:effectLst/>
                <a:uLnTx/>
                <a:uFillTx/>
                <a:latin typeface="Meiryo UI"/>
                <a:ea typeface="Meiryo UI"/>
                <a:cs typeface="Calibri"/>
                <a:sym typeface="Calibri"/>
              </a:rPr>
              <a:t>同窓口等と連携し、ビジネスイベント情報や視察先の案内</a:t>
            </a:r>
            <a:r>
              <a:rPr kumimoji="0" lang="ja-JP" altLang="en-US" sz="1400" b="0" i="0" u="none" kern="0" cap="none" spc="0" normalizeH="0" baseline="0" noProof="0" dirty="0">
                <a:ln>
                  <a:noFill/>
                </a:ln>
                <a:solidFill>
                  <a:schemeClr val="tx1"/>
                </a:solidFill>
                <a:effectLst/>
                <a:uLnTx/>
                <a:uFillTx/>
                <a:latin typeface="Meiryo UI"/>
                <a:cs typeface="Calibri"/>
                <a:sym typeface="Calibri"/>
              </a:rPr>
              <a:t>等、</a:t>
            </a:r>
            <a:r>
              <a:rPr kumimoji="0" lang="ja-JP" altLang="en-US" sz="1400" b="0" i="0" u="none" kern="0" cap="none" spc="0" normalizeH="0" baseline="0" noProof="0" dirty="0">
                <a:ln>
                  <a:noFill/>
                </a:ln>
                <a:solidFill>
                  <a:schemeClr val="tx1"/>
                </a:solidFill>
                <a:effectLst/>
                <a:uLnTx/>
                <a:uFillTx/>
                <a:latin typeface="Meiryo UI"/>
                <a:ea typeface="Meiryo UI"/>
                <a:cs typeface="Calibri"/>
                <a:sym typeface="Calibri"/>
              </a:rPr>
              <a:t>ビジネス交流機会を創出</a:t>
            </a:r>
            <a:endParaRPr kumimoji="0" lang="en-US" altLang="ja-JP" sz="1400" b="0" i="0" u="none" kern="0" cap="none" spc="0" normalizeH="0" baseline="0" noProof="0" dirty="0">
              <a:ln>
                <a:noFill/>
              </a:ln>
              <a:solidFill>
                <a:schemeClr val="tx1"/>
              </a:solidFill>
              <a:effectLst/>
              <a:uLnTx/>
              <a:uFillTx/>
              <a:latin typeface="Meiryo UI"/>
              <a:ea typeface="Meiryo UI"/>
              <a:cs typeface="Calibri"/>
              <a:sym typeface="Calibri"/>
            </a:endParaRPr>
          </a:p>
          <a:p>
            <a:r>
              <a:rPr lang="ja-JP" altLang="en-US" sz="1400" dirty="0">
                <a:solidFill>
                  <a:schemeClr val="tx1"/>
                </a:solidFill>
                <a:latin typeface="+mn-ea"/>
                <a:ea typeface="+mn-ea"/>
              </a:rPr>
              <a:t>　 ・海外からの視察受入</a:t>
            </a:r>
            <a:endParaRPr lang="en-US" altLang="ja-JP" sz="1400" dirty="0">
              <a:solidFill>
                <a:schemeClr val="tx1"/>
              </a:solidFill>
              <a:latin typeface="+mn-ea"/>
              <a:ea typeface="+mn-ea"/>
            </a:endParaRPr>
          </a:p>
          <a:p>
            <a:r>
              <a:rPr lang="ja-JP" altLang="en-US" sz="1400" dirty="0">
                <a:solidFill>
                  <a:schemeClr val="tx1"/>
                </a:solidFill>
                <a:latin typeface="+mn-ea"/>
                <a:ea typeface="+mn-ea"/>
              </a:rPr>
              <a:t>　　　</a:t>
            </a:r>
            <a:r>
              <a:rPr lang="ja-JP" altLang="ja-JP" sz="1400" dirty="0">
                <a:solidFill>
                  <a:schemeClr val="tx1"/>
                </a:solidFill>
                <a:latin typeface="+mn-ea"/>
                <a:ea typeface="+mn-ea"/>
              </a:rPr>
              <a:t>大阪ヘルスケアパビリオン</a:t>
            </a:r>
            <a:r>
              <a:rPr lang="ja-JP" altLang="en-US" sz="1400" dirty="0">
                <a:solidFill>
                  <a:schemeClr val="tx1"/>
                </a:solidFill>
                <a:latin typeface="+mn-ea"/>
                <a:ea typeface="+mn-ea"/>
              </a:rPr>
              <a:t>内のリボーンチャレンジ（</a:t>
            </a:r>
            <a:r>
              <a:rPr lang="en-US" altLang="ja-JP" sz="1400" dirty="0">
                <a:solidFill>
                  <a:schemeClr val="tx1"/>
                </a:solidFill>
                <a:latin typeface="+mn-ea"/>
                <a:ea typeface="+mn-ea"/>
              </a:rPr>
              <a:t>85</a:t>
            </a:r>
            <a:r>
              <a:rPr lang="ja-JP" altLang="ja-JP" sz="1400" dirty="0">
                <a:solidFill>
                  <a:schemeClr val="tx1"/>
                </a:solidFill>
                <a:latin typeface="+mn-ea"/>
                <a:ea typeface="+mn-ea"/>
              </a:rPr>
              <a:t>件</a:t>
            </a:r>
            <a:r>
              <a:rPr lang="en-US" altLang="ja-JP" sz="1400" dirty="0">
                <a:solidFill>
                  <a:schemeClr val="tx1"/>
                </a:solidFill>
                <a:latin typeface="+mn-ea"/>
                <a:ea typeface="+mn-ea"/>
              </a:rPr>
              <a:t>530</a:t>
            </a:r>
            <a:r>
              <a:rPr lang="ja-JP" altLang="ja-JP" sz="1400" dirty="0">
                <a:solidFill>
                  <a:schemeClr val="tx1"/>
                </a:solidFill>
                <a:latin typeface="+mn-ea"/>
                <a:ea typeface="+mn-ea"/>
              </a:rPr>
              <a:t>社</a:t>
            </a:r>
            <a:r>
              <a:rPr lang="ja-JP" altLang="en-US" sz="1400" dirty="0">
                <a:solidFill>
                  <a:schemeClr val="tx1"/>
                </a:solidFill>
                <a:latin typeface="+mn-ea"/>
                <a:ea typeface="+mn-ea"/>
              </a:rPr>
              <a:t>）、中之島クロス（</a:t>
            </a:r>
            <a:r>
              <a:rPr lang="en-US" altLang="ja-JP" sz="1400" dirty="0">
                <a:solidFill>
                  <a:schemeClr val="tx1"/>
                </a:solidFill>
                <a:latin typeface="+mn-ea"/>
                <a:ea typeface="+mn-ea"/>
              </a:rPr>
              <a:t>64</a:t>
            </a:r>
            <a:r>
              <a:rPr lang="ja-JP" altLang="en-US" sz="1400" dirty="0">
                <a:solidFill>
                  <a:schemeClr val="tx1"/>
                </a:solidFill>
                <a:latin typeface="+mn-ea"/>
                <a:ea typeface="+mn-ea"/>
              </a:rPr>
              <a:t>件</a:t>
            </a:r>
            <a:r>
              <a:rPr lang="en-US" altLang="ja-JP" sz="1400" dirty="0">
                <a:solidFill>
                  <a:schemeClr val="tx1"/>
                </a:solidFill>
                <a:latin typeface="+mn-ea"/>
                <a:ea typeface="+mn-ea"/>
              </a:rPr>
              <a:t>849</a:t>
            </a:r>
            <a:r>
              <a:rPr lang="ja-JP" altLang="en-US" sz="1400" dirty="0">
                <a:solidFill>
                  <a:schemeClr val="tx1"/>
                </a:solidFill>
                <a:latin typeface="+mn-ea"/>
                <a:ea typeface="+mn-ea"/>
              </a:rPr>
              <a:t>人）</a:t>
            </a:r>
            <a:r>
              <a:rPr lang="en-US" altLang="ja-JP" sz="1400" dirty="0">
                <a:solidFill>
                  <a:schemeClr val="tx1"/>
                </a:solidFill>
                <a:latin typeface="+mn-ea"/>
                <a:ea typeface="+mn-ea"/>
              </a:rPr>
              <a:t>※</a:t>
            </a:r>
            <a:r>
              <a:rPr lang="ja-JP" altLang="en-US" sz="1400" dirty="0">
                <a:solidFill>
                  <a:schemeClr val="tx1"/>
                </a:solidFill>
                <a:latin typeface="+mn-ea"/>
                <a:ea typeface="+mn-ea"/>
              </a:rPr>
              <a:t>再掲、</a:t>
            </a:r>
            <a:endParaRPr lang="en-US" altLang="ja-JP" sz="1400" dirty="0">
              <a:solidFill>
                <a:schemeClr val="tx1"/>
              </a:solidFill>
              <a:latin typeface="+mn-ea"/>
              <a:ea typeface="+mn-ea"/>
            </a:endParaRPr>
          </a:p>
          <a:p>
            <a:r>
              <a:rPr lang="ja-JP" altLang="en-US" sz="1400" dirty="0">
                <a:solidFill>
                  <a:schemeClr val="tx1"/>
                </a:solidFill>
                <a:latin typeface="+mn-ea"/>
                <a:ea typeface="+mn-ea"/>
              </a:rPr>
              <a:t>　　　</a:t>
            </a:r>
            <a:r>
              <a:rPr lang="en-US" altLang="ja-JP" sz="1400" dirty="0">
                <a:solidFill>
                  <a:schemeClr val="tx1"/>
                </a:solidFill>
                <a:latin typeface="+mn-ea"/>
                <a:ea typeface="+mn-ea"/>
              </a:rPr>
              <a:t>MOBIO</a:t>
            </a:r>
            <a:r>
              <a:rPr lang="ja-JP" altLang="en-US" sz="1400" dirty="0">
                <a:solidFill>
                  <a:schemeClr val="tx1"/>
                </a:solidFill>
                <a:latin typeface="+mn-ea"/>
                <a:ea typeface="+mn-ea"/>
              </a:rPr>
              <a:t>（</a:t>
            </a:r>
            <a:r>
              <a:rPr lang="en-US" altLang="ja-JP" sz="1400" dirty="0">
                <a:solidFill>
                  <a:schemeClr val="tx1"/>
                </a:solidFill>
                <a:latin typeface="+mn-ea"/>
                <a:ea typeface="+mn-ea"/>
              </a:rPr>
              <a:t>45</a:t>
            </a:r>
            <a:r>
              <a:rPr lang="ja-JP" altLang="en-US" sz="1400" dirty="0">
                <a:solidFill>
                  <a:schemeClr val="tx1"/>
                </a:solidFill>
                <a:latin typeface="+mn-ea"/>
                <a:ea typeface="+mn-ea"/>
              </a:rPr>
              <a:t>件</a:t>
            </a:r>
            <a:r>
              <a:rPr lang="en-US" altLang="ja-JP" sz="1400" dirty="0">
                <a:solidFill>
                  <a:schemeClr val="tx1"/>
                </a:solidFill>
                <a:latin typeface="+mn-ea"/>
                <a:ea typeface="+mn-ea"/>
              </a:rPr>
              <a:t>916</a:t>
            </a:r>
            <a:r>
              <a:rPr lang="ja-JP" altLang="en-US" sz="1400" dirty="0">
                <a:solidFill>
                  <a:schemeClr val="tx1"/>
                </a:solidFill>
                <a:latin typeface="+mn-ea"/>
                <a:ea typeface="+mn-ea"/>
              </a:rPr>
              <a:t>人）、</a:t>
            </a:r>
            <a:r>
              <a:rPr lang="en-US" altLang="ja-JP" sz="1400" dirty="0">
                <a:solidFill>
                  <a:schemeClr val="tx1"/>
                </a:solidFill>
                <a:latin typeface="+mn-ea"/>
                <a:ea typeface="+mn-ea"/>
              </a:rPr>
              <a:t>OIH</a:t>
            </a:r>
            <a:r>
              <a:rPr lang="ja-JP" altLang="en-US" sz="1400" dirty="0">
                <a:solidFill>
                  <a:schemeClr val="tx1"/>
                </a:solidFill>
                <a:latin typeface="+mn-ea"/>
                <a:ea typeface="+mn-ea"/>
              </a:rPr>
              <a:t>（</a:t>
            </a:r>
            <a:r>
              <a:rPr lang="en-US" altLang="ja-JP" sz="1400" dirty="0">
                <a:solidFill>
                  <a:schemeClr val="tx1"/>
                </a:solidFill>
                <a:latin typeface="+mn-ea"/>
                <a:ea typeface="+mn-ea"/>
              </a:rPr>
              <a:t>32</a:t>
            </a:r>
            <a:r>
              <a:rPr lang="ja-JP" altLang="en-US" sz="1400" dirty="0">
                <a:solidFill>
                  <a:schemeClr val="tx1"/>
                </a:solidFill>
                <a:latin typeface="+mn-ea"/>
                <a:ea typeface="+mn-ea"/>
              </a:rPr>
              <a:t>件</a:t>
            </a:r>
            <a:r>
              <a:rPr lang="en-US" altLang="ja-JP" sz="1400" dirty="0">
                <a:solidFill>
                  <a:schemeClr val="tx1"/>
                </a:solidFill>
                <a:latin typeface="+mn-ea"/>
                <a:ea typeface="+mn-ea"/>
              </a:rPr>
              <a:t>325</a:t>
            </a:r>
            <a:r>
              <a:rPr lang="ja-JP" altLang="en-US" sz="1400" dirty="0">
                <a:solidFill>
                  <a:schemeClr val="tx1"/>
                </a:solidFill>
                <a:latin typeface="+mn-ea"/>
                <a:ea typeface="+mn-ea"/>
              </a:rPr>
              <a:t>人）、大阪街中ものづくりパビリオン</a:t>
            </a:r>
            <a:r>
              <a:rPr lang="en-US" altLang="ja-JP" sz="1400" dirty="0">
                <a:solidFill>
                  <a:schemeClr val="tx1"/>
                </a:solidFill>
                <a:latin typeface="+mn-ea"/>
                <a:ea typeface="+mn-ea"/>
              </a:rPr>
              <a:t>(6</a:t>
            </a:r>
            <a:r>
              <a:rPr lang="ja-JP" altLang="en-US" sz="1400" dirty="0">
                <a:solidFill>
                  <a:schemeClr val="tx1"/>
                </a:solidFill>
                <a:latin typeface="+mn-ea"/>
                <a:ea typeface="+mn-ea"/>
              </a:rPr>
              <a:t>件</a:t>
            </a:r>
            <a:r>
              <a:rPr lang="en-US" altLang="ja-JP" sz="1400" dirty="0">
                <a:solidFill>
                  <a:schemeClr val="tx1"/>
                </a:solidFill>
                <a:latin typeface="+mn-ea"/>
                <a:ea typeface="+mn-ea"/>
              </a:rPr>
              <a:t>74</a:t>
            </a:r>
            <a:r>
              <a:rPr lang="ja-JP" altLang="en-US" sz="1400" dirty="0">
                <a:solidFill>
                  <a:schemeClr val="tx1"/>
                </a:solidFill>
                <a:latin typeface="+mn-ea"/>
                <a:ea typeface="+mn-ea"/>
              </a:rPr>
              <a:t>人）　等</a:t>
            </a:r>
            <a:endParaRPr lang="en-US" altLang="ja-JP" sz="14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05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a:p>
            <a:pPr marL="0" marR="0" indent="0" algn="l" defTabSz="914400" rtl="0" fontAlgn="auto" latinLnBrk="0" hangingPunct="0">
              <a:lnSpc>
                <a:spcPct val="100000"/>
              </a:lnSpc>
              <a:spcBef>
                <a:spcPts val="0"/>
              </a:spcBef>
              <a:spcAft>
                <a:spcPts val="0"/>
              </a:spcAft>
              <a:buClrTx/>
              <a:buSzTx/>
              <a:buFontTx/>
              <a:buNone/>
              <a:tabLst/>
            </a:pPr>
            <a:endParaRPr lang="en-US" altLang="ja-JP" sz="1100" dirty="0">
              <a:solidFill>
                <a:schemeClr val="tx1"/>
              </a:solidFill>
              <a:latin typeface="+mn-ea"/>
              <a:ea typeface="+mn-ea"/>
            </a:endParaRPr>
          </a:p>
        </p:txBody>
      </p:sp>
      <p:sp>
        <p:nvSpPr>
          <p:cNvPr id="40" name="テキスト ボックス 39">
            <a:extLst>
              <a:ext uri="{FF2B5EF4-FFF2-40B4-BE49-F238E27FC236}">
                <a16:creationId xmlns:a16="http://schemas.microsoft.com/office/drawing/2014/main" id="{EE290BD8-6DD7-4113-AFAD-F2F6F15F0747}"/>
              </a:ext>
            </a:extLst>
          </p:cNvPr>
          <p:cNvSpPr txBox="1"/>
          <p:nvPr/>
        </p:nvSpPr>
        <p:spPr>
          <a:xfrm>
            <a:off x="68892" y="4038239"/>
            <a:ext cx="5124258" cy="1384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ja-JP" altLang="en-US" sz="1400" b="1" dirty="0">
                <a:solidFill>
                  <a:schemeClr val="tx1"/>
                </a:solidFill>
                <a:latin typeface="+mn-ea"/>
                <a:ea typeface="+mn-ea"/>
              </a:rPr>
              <a:t>▶ＭＯＵ等の締結（ビジネス）</a:t>
            </a:r>
            <a:endParaRPr lang="en-US" altLang="ja-JP" sz="1400" b="1" dirty="0">
              <a:solidFill>
                <a:schemeClr val="tx1"/>
              </a:solidFill>
              <a:latin typeface="+mn-ea"/>
              <a:ea typeface="+mn-ea"/>
            </a:endParaRPr>
          </a:p>
          <a:p>
            <a:r>
              <a:rPr lang="ja-JP" altLang="en-US" sz="1400" dirty="0">
                <a:solidFill>
                  <a:schemeClr val="tx1"/>
                </a:solidFill>
                <a:latin typeface="+mn-ea"/>
                <a:ea typeface="+mn-ea"/>
              </a:rPr>
              <a:t>　・大阪府とイタリア ロンバルディア州との覚書（</a:t>
            </a:r>
            <a:r>
              <a:rPr lang="en-US" altLang="ja-JP" sz="1400" dirty="0">
                <a:solidFill>
                  <a:schemeClr val="tx1"/>
                </a:solidFill>
                <a:latin typeface="+mn-ea"/>
                <a:ea typeface="+mn-ea"/>
              </a:rPr>
              <a:t>MOU</a:t>
            </a:r>
            <a:r>
              <a:rPr lang="ja-JP" altLang="en-US" sz="1400" dirty="0">
                <a:solidFill>
                  <a:schemeClr val="tx1"/>
                </a:solidFill>
                <a:latin typeface="+mn-ea"/>
                <a:ea typeface="+mn-ea"/>
              </a:rPr>
              <a:t>）や</a:t>
            </a:r>
            <a:endParaRPr lang="en-US" altLang="ja-JP" sz="1400" dirty="0">
              <a:solidFill>
                <a:schemeClr val="tx1"/>
              </a:solidFill>
              <a:latin typeface="+mn-ea"/>
              <a:ea typeface="+mn-ea"/>
            </a:endParaRPr>
          </a:p>
          <a:p>
            <a:r>
              <a:rPr lang="en-US" altLang="ja-JP" sz="1400" dirty="0">
                <a:solidFill>
                  <a:schemeClr val="tx1"/>
                </a:solidFill>
                <a:latin typeface="+mn-ea"/>
                <a:ea typeface="+mn-ea"/>
              </a:rPr>
              <a:t>   </a:t>
            </a:r>
            <a:r>
              <a:rPr lang="ja-JP" altLang="en-US" sz="1400" dirty="0">
                <a:solidFill>
                  <a:schemeClr val="tx1"/>
                </a:solidFill>
                <a:latin typeface="+mn-ea"/>
                <a:ea typeface="+mn-ea"/>
              </a:rPr>
              <a:t>大阪市と英国グレーター・マンチェスター合同行政機構</a:t>
            </a:r>
            <a:endParaRPr lang="en-US" altLang="ja-JP" sz="1400" dirty="0">
              <a:solidFill>
                <a:schemeClr val="tx1"/>
              </a:solidFill>
              <a:latin typeface="+mn-ea"/>
              <a:ea typeface="+mn-ea"/>
            </a:endParaRPr>
          </a:p>
          <a:p>
            <a:r>
              <a:rPr lang="en-US" altLang="ja-JP" sz="1400" dirty="0">
                <a:solidFill>
                  <a:schemeClr val="tx1"/>
                </a:solidFill>
                <a:latin typeface="+mn-ea"/>
                <a:ea typeface="+mn-ea"/>
              </a:rPr>
              <a:t>  </a:t>
            </a:r>
            <a:r>
              <a:rPr lang="ja-JP" altLang="en-US" sz="1400" dirty="0">
                <a:solidFill>
                  <a:schemeClr val="tx1"/>
                </a:solidFill>
                <a:latin typeface="+mn-ea"/>
                <a:ea typeface="+mn-ea"/>
              </a:rPr>
              <a:t>との姉妹都市提携、府・市・スウェーデン貿易投資公団の</a:t>
            </a:r>
            <a:endParaRPr lang="en-US" altLang="ja-JP" sz="1400" dirty="0">
              <a:solidFill>
                <a:schemeClr val="tx1"/>
              </a:solidFill>
              <a:latin typeface="+mn-ea"/>
              <a:ea typeface="+mn-ea"/>
            </a:endParaRPr>
          </a:p>
          <a:p>
            <a:r>
              <a:rPr lang="en-US" altLang="ja-JP" sz="1400" dirty="0">
                <a:solidFill>
                  <a:schemeClr val="tx1"/>
                </a:solidFill>
                <a:latin typeface="+mn-ea"/>
                <a:ea typeface="+mn-ea"/>
              </a:rPr>
              <a:t>  </a:t>
            </a:r>
            <a:r>
              <a:rPr lang="ja-JP" altLang="en-US" sz="1400" dirty="0">
                <a:solidFill>
                  <a:schemeClr val="tx1"/>
                </a:solidFill>
                <a:latin typeface="+mn-ea"/>
                <a:ea typeface="+mn-ea"/>
              </a:rPr>
              <a:t>３者間での覚書など、主に経済交流を促進する</a:t>
            </a:r>
            <a:endParaRPr lang="en-US" altLang="ja-JP" sz="1400" dirty="0">
              <a:solidFill>
                <a:schemeClr val="tx1"/>
              </a:solidFill>
              <a:latin typeface="+mn-ea"/>
              <a:ea typeface="+mn-ea"/>
            </a:endParaRPr>
          </a:p>
          <a:p>
            <a:r>
              <a:rPr lang="ja-JP" altLang="en-US" sz="1400" dirty="0">
                <a:solidFill>
                  <a:schemeClr val="tx1"/>
                </a:solidFill>
                <a:latin typeface="+mn-ea"/>
                <a:ea typeface="+mn-ea"/>
              </a:rPr>
              <a:t>　ことを目的として延べ</a:t>
            </a:r>
            <a:r>
              <a:rPr lang="en-US" altLang="ja-JP" sz="1400" dirty="0">
                <a:solidFill>
                  <a:schemeClr val="tx1"/>
                </a:solidFill>
                <a:latin typeface="+mn-ea"/>
                <a:ea typeface="+mn-ea"/>
              </a:rPr>
              <a:t>18</a:t>
            </a:r>
            <a:r>
              <a:rPr lang="ja-JP" altLang="en-US" sz="1400" dirty="0">
                <a:solidFill>
                  <a:schemeClr val="tx1"/>
                </a:solidFill>
                <a:latin typeface="+mn-ea"/>
                <a:ea typeface="+mn-ea"/>
              </a:rPr>
              <a:t>の国・都市等と締結</a:t>
            </a:r>
            <a:endParaRPr lang="en-US" altLang="ja-JP" sz="1400" dirty="0">
              <a:solidFill>
                <a:schemeClr val="tx1"/>
              </a:solidFill>
              <a:latin typeface="+mn-ea"/>
              <a:ea typeface="+mn-ea"/>
            </a:endParaRPr>
          </a:p>
        </p:txBody>
      </p:sp>
      <p:sp>
        <p:nvSpPr>
          <p:cNvPr id="20" name="正方形/長方形 19">
            <a:extLst>
              <a:ext uri="{FF2B5EF4-FFF2-40B4-BE49-F238E27FC236}">
                <a16:creationId xmlns:a16="http://schemas.microsoft.com/office/drawing/2014/main" id="{501C7AE3-64A5-4878-A1B3-CCB2FF6A608D}"/>
              </a:ext>
            </a:extLst>
          </p:cNvPr>
          <p:cNvSpPr/>
          <p:nvPr/>
        </p:nvSpPr>
        <p:spPr>
          <a:xfrm>
            <a:off x="10500670" y="862425"/>
            <a:ext cx="1453139"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8" name="テキスト ボックス 27">
            <a:extLst>
              <a:ext uri="{FF2B5EF4-FFF2-40B4-BE49-F238E27FC236}">
                <a16:creationId xmlns:a16="http://schemas.microsoft.com/office/drawing/2014/main" id="{43584BAF-8323-4A72-87DC-EDF5FD880911}"/>
              </a:ext>
            </a:extLst>
          </p:cNvPr>
          <p:cNvSpPr txBox="1"/>
          <p:nvPr/>
        </p:nvSpPr>
        <p:spPr>
          <a:xfrm>
            <a:off x="-65138" y="388683"/>
            <a:ext cx="393472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kumimoji="0" lang="ja-JP" altLang="en-US" sz="1400" b="1" i="0" u="none" strike="noStrike" cap="none" spc="0" normalizeH="0" baseline="0" dirty="0">
                <a:ln>
                  <a:noFill/>
                </a:ln>
                <a:solidFill>
                  <a:schemeClr val="tx1"/>
                </a:solidFill>
                <a:effectLst/>
                <a:uFillTx/>
                <a:latin typeface="+mn-ea"/>
                <a:ea typeface="+mn-ea"/>
                <a:cs typeface="Calibri"/>
                <a:sym typeface="Calibri"/>
              </a:rPr>
              <a:t>（２） </a:t>
            </a:r>
            <a:r>
              <a:rPr lang="ja-JP" altLang="en-US" sz="1400" b="1" dirty="0">
                <a:solidFill>
                  <a:schemeClr val="tx1"/>
                </a:solidFill>
                <a:latin typeface="+mn-ea"/>
                <a:ea typeface="+mn-ea"/>
              </a:rPr>
              <a:t>万博を活用したビジネス機会の創出・拡大①</a:t>
            </a:r>
            <a:endParaRPr kumimoji="0" lang="en-US" altLang="ja-JP" sz="1400" b="1" i="0" u="none" strike="noStrike" cap="none" spc="0" normalizeH="0" baseline="0" dirty="0">
              <a:ln>
                <a:noFill/>
              </a:ln>
              <a:solidFill>
                <a:schemeClr val="tx1"/>
              </a:solidFill>
              <a:effectLst/>
              <a:uFillTx/>
              <a:latin typeface="+mn-ea"/>
              <a:ea typeface="+mn-ea"/>
              <a:cs typeface="Calibri"/>
              <a:sym typeface="Calibri"/>
            </a:endParaRPr>
          </a:p>
        </p:txBody>
      </p:sp>
      <p:sp>
        <p:nvSpPr>
          <p:cNvPr id="23" name="正方形/長方形 22">
            <a:extLst>
              <a:ext uri="{FF2B5EF4-FFF2-40B4-BE49-F238E27FC236}">
                <a16:creationId xmlns:a16="http://schemas.microsoft.com/office/drawing/2014/main" id="{E2433DF2-441F-409F-AD69-F9A8F3753925}"/>
              </a:ext>
            </a:extLst>
          </p:cNvPr>
          <p:cNvSpPr/>
          <p:nvPr/>
        </p:nvSpPr>
        <p:spPr>
          <a:xfrm>
            <a:off x="10209621" y="53920"/>
            <a:ext cx="1891917" cy="540000"/>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6" name="矢印: 五方向 15">
            <a:extLst>
              <a:ext uri="{FF2B5EF4-FFF2-40B4-BE49-F238E27FC236}">
                <a16:creationId xmlns:a16="http://schemas.microsoft.com/office/drawing/2014/main" id="{B901AF60-B570-45ED-93F4-435C42AC8B02}"/>
              </a:ext>
            </a:extLst>
          </p:cNvPr>
          <p:cNvSpPr/>
          <p:nvPr/>
        </p:nvSpPr>
        <p:spPr>
          <a:xfrm>
            <a:off x="62415" y="61075"/>
            <a:ext cx="8600322" cy="344660"/>
          </a:xfrm>
          <a:prstGeom prst="homePlate">
            <a:avLst/>
          </a:prstGeom>
          <a:solidFill>
            <a:srgbClr val="0070C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取組実績</a:t>
            </a:r>
            <a:endParaRPr kumimoji="0" lang="ja-JP" altLang="en-US" sz="1600" b="1" i="0" u="none" strike="noStrike" cap="none" spc="0" normalizeH="0" baseline="0" dirty="0">
              <a:ln>
                <a:noFill/>
              </a:ln>
              <a:solidFill>
                <a:schemeClr val="bg1"/>
              </a:solidFill>
              <a:effectLst/>
              <a:uFillTx/>
              <a:latin typeface="+mj-ea"/>
              <a:ea typeface="+mj-ea"/>
              <a:cs typeface="Calibri"/>
              <a:sym typeface="Calibri"/>
            </a:endParaRPr>
          </a:p>
        </p:txBody>
      </p:sp>
      <p:sp>
        <p:nvSpPr>
          <p:cNvPr id="36" name="テキスト ボックス 35">
            <a:extLst>
              <a:ext uri="{FF2B5EF4-FFF2-40B4-BE49-F238E27FC236}">
                <a16:creationId xmlns:a16="http://schemas.microsoft.com/office/drawing/2014/main" id="{05738956-7EF7-4DCB-9845-0A2870B60737}"/>
              </a:ext>
            </a:extLst>
          </p:cNvPr>
          <p:cNvSpPr txBox="1"/>
          <p:nvPr/>
        </p:nvSpPr>
        <p:spPr>
          <a:xfrm>
            <a:off x="94783" y="5728782"/>
            <a:ext cx="10114838"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400" b="1" strike="noStrike" dirty="0">
                <a:solidFill>
                  <a:schemeClr val="tx1"/>
                </a:solidFill>
                <a:latin typeface="+mn-ea"/>
                <a:ea typeface="+mn-ea"/>
              </a:rPr>
              <a:t>▶</a:t>
            </a:r>
            <a:r>
              <a:rPr lang="ja-JP" altLang="en-US" sz="1400" b="1" i="0" u="none" strike="noStrike" baseline="0" dirty="0">
                <a:solidFill>
                  <a:schemeClr val="tx1"/>
                </a:solidFill>
                <a:latin typeface="+mn-ea"/>
                <a:ea typeface="+mn-ea"/>
              </a:rPr>
              <a:t>万博のテーマである「</a:t>
            </a:r>
            <a:r>
              <a:rPr lang="en-US" altLang="ja-JP" sz="1400" b="1" i="0" u="none" strike="noStrike" baseline="0" dirty="0" err="1">
                <a:solidFill>
                  <a:schemeClr val="tx1"/>
                </a:solidFill>
                <a:latin typeface="+mn-ea"/>
                <a:ea typeface="+mn-ea"/>
              </a:rPr>
              <a:t>SDGs+Beyond</a:t>
            </a:r>
            <a:r>
              <a:rPr lang="ja-JP" altLang="en-US" sz="1400" b="1" i="0" u="none" strike="noStrike" baseline="0" dirty="0">
                <a:solidFill>
                  <a:schemeClr val="tx1"/>
                </a:solidFill>
                <a:latin typeface="+mn-ea"/>
                <a:ea typeface="+mn-ea"/>
              </a:rPr>
              <a:t>」などに関連した</a:t>
            </a:r>
            <a:r>
              <a:rPr lang="en-US" altLang="ja-JP" sz="1400" b="1" i="0" u="none" strike="noStrike" baseline="0" dirty="0">
                <a:solidFill>
                  <a:schemeClr val="tx1"/>
                </a:solidFill>
                <a:latin typeface="+mn-ea"/>
                <a:ea typeface="+mn-ea"/>
              </a:rPr>
              <a:t>MICE(</a:t>
            </a:r>
            <a:r>
              <a:rPr lang="ja-JP" altLang="en-US" sz="1400" b="1" i="0" u="none" strike="noStrike" baseline="0" dirty="0">
                <a:solidFill>
                  <a:schemeClr val="tx1"/>
                </a:solidFill>
                <a:latin typeface="+mn-ea"/>
                <a:ea typeface="+mn-ea"/>
              </a:rPr>
              <a:t>国際会議等</a:t>
            </a:r>
            <a:r>
              <a:rPr lang="en-US" altLang="ja-JP" sz="1400" b="1" i="0" u="none" strike="noStrike" baseline="0" dirty="0">
                <a:solidFill>
                  <a:schemeClr val="tx1"/>
                </a:solidFill>
                <a:latin typeface="+mn-ea"/>
                <a:ea typeface="+mn-ea"/>
              </a:rPr>
              <a:t>)</a:t>
            </a:r>
            <a:r>
              <a:rPr lang="ja-JP" altLang="en-US" sz="1400" b="1" i="0" u="none" strike="noStrike" baseline="0" dirty="0">
                <a:solidFill>
                  <a:schemeClr val="tx1"/>
                </a:solidFill>
                <a:latin typeface="+mn-ea"/>
                <a:ea typeface="+mn-ea"/>
              </a:rPr>
              <a:t>の誘致・開催の支援</a:t>
            </a:r>
            <a:endParaRPr kumimoji="0" lang="en-US" altLang="ja-JP" sz="1400" b="1" i="0" u="none" strike="noStrike" cap="none" spc="0" normalizeH="0" baseline="0" dirty="0">
              <a:ln>
                <a:noFill/>
              </a:ln>
              <a:solidFill>
                <a:schemeClr val="tx1"/>
              </a:solidFill>
              <a:effectLst/>
              <a:uFillTx/>
              <a:latin typeface="Calibri"/>
              <a:ea typeface="Calibri"/>
              <a:cs typeface="Calibri"/>
              <a:sym typeface="Calibri"/>
            </a:endParaRPr>
          </a:p>
          <a:p>
            <a:r>
              <a:rPr lang="ja-JP" altLang="en-US" sz="1400" dirty="0">
                <a:solidFill>
                  <a:schemeClr val="tx1"/>
                </a:solidFill>
                <a:latin typeface="+mn-ea"/>
                <a:ea typeface="+mn-ea"/>
              </a:rPr>
              <a:t>　・万博を契機とした</a:t>
            </a:r>
            <a:r>
              <a:rPr lang="en-US" altLang="ja-JP" sz="1400" dirty="0">
                <a:solidFill>
                  <a:schemeClr val="tx1"/>
                </a:solidFill>
                <a:latin typeface="+mn-ea"/>
                <a:ea typeface="+mn-ea"/>
              </a:rPr>
              <a:t>OSAKA</a:t>
            </a:r>
            <a:r>
              <a:rPr lang="ja-JP" altLang="en-US" sz="1400" dirty="0">
                <a:solidFill>
                  <a:schemeClr val="tx1"/>
                </a:solidFill>
                <a:latin typeface="+mn-ea"/>
                <a:ea typeface="+mn-ea"/>
              </a:rPr>
              <a:t>国際会議助成金事業を実施（期間：</a:t>
            </a:r>
            <a:r>
              <a:rPr lang="en-US" altLang="ja-JP" sz="1400" dirty="0">
                <a:solidFill>
                  <a:schemeClr val="tx1"/>
                </a:solidFill>
                <a:latin typeface="+mn-ea"/>
                <a:ea typeface="+mn-ea"/>
              </a:rPr>
              <a:t>2023</a:t>
            </a:r>
            <a:r>
              <a:rPr lang="ja-JP" altLang="en-US" sz="1400" dirty="0">
                <a:solidFill>
                  <a:schemeClr val="tx1"/>
                </a:solidFill>
                <a:latin typeface="+mn-ea"/>
                <a:ea typeface="+mn-ea"/>
              </a:rPr>
              <a:t>～</a:t>
            </a:r>
            <a:r>
              <a:rPr lang="en-US" altLang="ja-JP" sz="1400" dirty="0">
                <a:solidFill>
                  <a:schemeClr val="tx1"/>
                </a:solidFill>
                <a:latin typeface="+mn-ea"/>
                <a:ea typeface="+mn-ea"/>
              </a:rPr>
              <a:t>2025</a:t>
            </a:r>
            <a:r>
              <a:rPr lang="ja-JP" altLang="en-US" sz="1400" dirty="0">
                <a:solidFill>
                  <a:schemeClr val="tx1"/>
                </a:solidFill>
                <a:latin typeface="+mn-ea"/>
                <a:ea typeface="+mn-ea"/>
              </a:rPr>
              <a:t>）、</a:t>
            </a:r>
            <a:endParaRPr lang="en-US" altLang="ja-JP" sz="1400" dirty="0">
              <a:solidFill>
                <a:schemeClr val="tx1"/>
              </a:solidFill>
              <a:latin typeface="+mn-ea"/>
              <a:ea typeface="+mn-ea"/>
            </a:endParaRPr>
          </a:p>
          <a:p>
            <a:r>
              <a:rPr lang="ja-JP" altLang="en-US" sz="1400" dirty="0">
                <a:solidFill>
                  <a:schemeClr val="tx1"/>
                </a:solidFill>
                <a:latin typeface="+mn-ea"/>
                <a:ea typeface="+mn-ea"/>
              </a:rPr>
              <a:t>　　助成実績：合計</a:t>
            </a:r>
            <a:r>
              <a:rPr lang="en-US" altLang="ja-JP" sz="1400" dirty="0">
                <a:solidFill>
                  <a:schemeClr val="tx1"/>
                </a:solidFill>
                <a:latin typeface="+mn-ea"/>
                <a:ea typeface="+mn-ea"/>
              </a:rPr>
              <a:t>17</a:t>
            </a:r>
            <a:r>
              <a:rPr lang="ja-JP" altLang="en-US" sz="1400" dirty="0">
                <a:solidFill>
                  <a:schemeClr val="tx1"/>
                </a:solidFill>
                <a:latin typeface="+mn-ea"/>
                <a:ea typeface="+mn-ea"/>
              </a:rPr>
              <a:t>件</a:t>
            </a:r>
            <a:r>
              <a:rPr lang="en-US" altLang="ja-JP" sz="1400" dirty="0">
                <a:solidFill>
                  <a:schemeClr val="tx1"/>
                </a:solidFill>
                <a:latin typeface="+mn-ea"/>
                <a:ea typeface="+mn-ea"/>
              </a:rPr>
              <a:t>(</a:t>
            </a:r>
            <a:r>
              <a:rPr lang="ja-JP" altLang="en-US" sz="1400" dirty="0">
                <a:solidFill>
                  <a:schemeClr val="tx1"/>
                </a:solidFill>
                <a:latin typeface="+mn-ea"/>
                <a:ea typeface="+mn-ea"/>
              </a:rPr>
              <a:t>見込含む）</a:t>
            </a:r>
            <a:endParaRPr lang="en-US" altLang="ja-JP" sz="1400" dirty="0">
              <a:solidFill>
                <a:schemeClr val="tx1"/>
              </a:solidFill>
              <a:latin typeface="+mn-ea"/>
              <a:ea typeface="+mn-ea"/>
            </a:endParaRPr>
          </a:p>
        </p:txBody>
      </p:sp>
      <p:sp>
        <p:nvSpPr>
          <p:cNvPr id="17" name="矢印: 五方向 16">
            <a:extLst>
              <a:ext uri="{FF2B5EF4-FFF2-40B4-BE49-F238E27FC236}">
                <a16:creationId xmlns:a16="http://schemas.microsoft.com/office/drawing/2014/main" id="{D0EE4E20-3C2A-46BA-8E47-8961B3717306}"/>
              </a:ext>
            </a:extLst>
          </p:cNvPr>
          <p:cNvSpPr/>
          <p:nvPr/>
        </p:nvSpPr>
        <p:spPr>
          <a:xfrm>
            <a:off x="8662737" y="53920"/>
            <a:ext cx="3438801" cy="351815"/>
          </a:xfrm>
          <a:prstGeom prst="homePlate">
            <a:avLst/>
          </a:prstGeom>
          <a:solidFill>
            <a:srgbClr val="FF0000"/>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r>
              <a:rPr lang="ja-JP" altLang="en-US" sz="1600" b="1" dirty="0">
                <a:solidFill>
                  <a:schemeClr val="bg1"/>
                </a:solidFill>
                <a:latin typeface="+mj-ea"/>
                <a:ea typeface="+mj-ea"/>
              </a:rPr>
              <a:t>今後</a:t>
            </a:r>
            <a:r>
              <a:rPr kumimoji="0" lang="ja-JP" altLang="en-US" sz="1600" b="1" i="0" u="none" strike="noStrike" cap="none" spc="0" normalizeH="0" baseline="0" dirty="0">
                <a:ln>
                  <a:noFill/>
                </a:ln>
                <a:solidFill>
                  <a:schemeClr val="bg1"/>
                </a:solidFill>
                <a:effectLst/>
                <a:uFillTx/>
                <a:latin typeface="+mj-ea"/>
                <a:ea typeface="+mj-ea"/>
                <a:cs typeface="Calibri"/>
                <a:sym typeface="Calibri"/>
              </a:rPr>
              <a:t>の予定（検討中のものも含む）</a:t>
            </a:r>
          </a:p>
        </p:txBody>
      </p:sp>
      <p:sp>
        <p:nvSpPr>
          <p:cNvPr id="31" name="正方形/長方形 30">
            <a:extLst>
              <a:ext uri="{FF2B5EF4-FFF2-40B4-BE49-F238E27FC236}">
                <a16:creationId xmlns:a16="http://schemas.microsoft.com/office/drawing/2014/main" id="{733C3EE2-189B-47B3-A83C-57E846F1F071}"/>
              </a:ext>
            </a:extLst>
          </p:cNvPr>
          <p:cNvSpPr/>
          <p:nvPr/>
        </p:nvSpPr>
        <p:spPr>
          <a:xfrm>
            <a:off x="8711996" y="664251"/>
            <a:ext cx="3406383" cy="6124752"/>
          </a:xfrm>
          <a:prstGeom prst="rect">
            <a:avLst/>
          </a:prstGeom>
          <a:solidFill>
            <a:srgbClr val="FFFFFF"/>
          </a:solidFill>
          <a:ln w="3810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endParaRPr lang="en-US" altLang="ja-JP" sz="1400" b="1" dirty="0">
              <a:solidFill>
                <a:schemeClr val="tx1"/>
              </a:solidFill>
              <a:latin typeface="+mn-ea"/>
              <a:ea typeface="+mn-ea"/>
            </a:endParaRPr>
          </a:p>
          <a:p>
            <a:endParaRPr lang="en-US" altLang="ja-JP" sz="1400" b="1" dirty="0">
              <a:solidFill>
                <a:schemeClr val="tx1"/>
              </a:solidFill>
              <a:latin typeface="+mn-ea"/>
              <a:ea typeface="+mn-ea"/>
            </a:endParaRPr>
          </a:p>
          <a:p>
            <a:endParaRPr lang="en-US" altLang="ja-JP" sz="1400" b="1" dirty="0">
              <a:solidFill>
                <a:schemeClr val="tx1"/>
              </a:solidFill>
              <a:latin typeface="+mn-ea"/>
              <a:ea typeface="+mn-ea"/>
            </a:endParaRPr>
          </a:p>
          <a:p>
            <a:endParaRPr lang="en-US" altLang="ja-JP" sz="1400" b="1" dirty="0">
              <a:solidFill>
                <a:schemeClr val="tx1"/>
              </a:solidFill>
              <a:latin typeface="+mn-ea"/>
              <a:ea typeface="+mn-ea"/>
            </a:endParaRPr>
          </a:p>
          <a:p>
            <a:endParaRPr lang="en-US" altLang="ja-JP" sz="1400" b="1" dirty="0">
              <a:solidFill>
                <a:schemeClr val="tx1"/>
              </a:solidFill>
              <a:latin typeface="+mn-ea"/>
              <a:ea typeface="+mn-ea"/>
            </a:endParaRPr>
          </a:p>
          <a:p>
            <a:r>
              <a:rPr lang="ja-JP" altLang="en-US" sz="1400" b="1" dirty="0">
                <a:solidFill>
                  <a:schemeClr val="tx1"/>
                </a:solidFill>
                <a:latin typeface="+mn-ea"/>
                <a:ea typeface="+mn-ea"/>
              </a:rPr>
              <a:t>▶</a:t>
            </a:r>
            <a:r>
              <a:rPr kumimoji="0" lang="ja-JP" altLang="en-US" sz="1400" b="1" cap="none" spc="0" normalizeH="0" dirty="0">
                <a:ln>
                  <a:noFill/>
                </a:ln>
                <a:solidFill>
                  <a:schemeClr val="tx1"/>
                </a:solidFill>
                <a:effectLst/>
                <a:uFillTx/>
                <a:latin typeface="+mn-ea"/>
                <a:ea typeface="+mn-ea"/>
                <a:sym typeface="Calibri"/>
              </a:rPr>
              <a:t>国際ビジネス</a:t>
            </a:r>
            <a:endParaRPr kumimoji="0" lang="en-US" altLang="ja-JP" sz="1400" b="1" cap="none" spc="0" normalizeH="0" dirty="0">
              <a:ln>
                <a:noFill/>
              </a:ln>
              <a:solidFill>
                <a:schemeClr val="tx1"/>
              </a:solidFill>
              <a:effectLst/>
              <a:uFillTx/>
              <a:latin typeface="+mn-ea"/>
              <a:ea typeface="+mn-ea"/>
              <a:sym typeface="Calibri"/>
            </a:endParaRPr>
          </a:p>
          <a:p>
            <a:r>
              <a:rPr lang="ja-JP" altLang="en-US" sz="1400" dirty="0">
                <a:solidFill>
                  <a:schemeClr val="tx1"/>
                </a:solidFill>
                <a:latin typeface="+mn-ea"/>
                <a:ea typeface="+mn-ea"/>
              </a:rPr>
              <a:t>  ・既に交流のある海外政府機関及び万博を</a:t>
            </a:r>
            <a:endParaRPr lang="en-US" altLang="ja-JP" sz="1400" dirty="0">
              <a:solidFill>
                <a:schemeClr val="tx1"/>
              </a:solidFill>
              <a:latin typeface="+mn-ea"/>
              <a:ea typeface="+mn-ea"/>
            </a:endParaRPr>
          </a:p>
          <a:p>
            <a:r>
              <a:rPr lang="en-US" altLang="ja-JP" sz="1400" dirty="0">
                <a:solidFill>
                  <a:schemeClr val="tx1"/>
                </a:solidFill>
                <a:latin typeface="+mn-ea"/>
                <a:ea typeface="+mn-ea"/>
              </a:rPr>
              <a:t>  </a:t>
            </a:r>
            <a:r>
              <a:rPr lang="ja-JP" altLang="en-US" sz="1400" dirty="0">
                <a:solidFill>
                  <a:schemeClr val="tx1"/>
                </a:solidFill>
                <a:latin typeface="+mn-ea"/>
                <a:ea typeface="+mn-ea"/>
              </a:rPr>
              <a:t>機に締結した</a:t>
            </a:r>
            <a:r>
              <a:rPr lang="en-US" altLang="ja-JP" sz="1400" dirty="0">
                <a:solidFill>
                  <a:schemeClr val="tx1"/>
                </a:solidFill>
                <a:latin typeface="+mn-ea"/>
                <a:ea typeface="+mn-ea"/>
              </a:rPr>
              <a:t>MOU</a:t>
            </a:r>
            <a:r>
              <a:rPr lang="ja-JP" altLang="en-US" sz="1400" dirty="0">
                <a:solidFill>
                  <a:schemeClr val="tx1"/>
                </a:solidFill>
                <a:latin typeface="+mn-ea"/>
                <a:ea typeface="+mn-ea"/>
              </a:rPr>
              <a:t>等の新たに構築した</a:t>
            </a:r>
            <a:r>
              <a:rPr lang="ja-JP" altLang="en-US" sz="1400" b="1" dirty="0">
                <a:solidFill>
                  <a:schemeClr val="tx1"/>
                </a:solidFill>
                <a:latin typeface="+mn-ea"/>
                <a:ea typeface="+mn-ea"/>
              </a:rPr>
              <a:t>海　　</a:t>
            </a:r>
            <a:endParaRPr lang="en-US" altLang="ja-JP" sz="1400" b="1" dirty="0">
              <a:solidFill>
                <a:schemeClr val="tx1"/>
              </a:solidFill>
              <a:latin typeface="+mn-ea"/>
              <a:ea typeface="+mn-ea"/>
            </a:endParaRPr>
          </a:p>
          <a:p>
            <a:r>
              <a:rPr lang="ja-JP" altLang="en-US" sz="1400" b="1" dirty="0">
                <a:solidFill>
                  <a:schemeClr val="tx1"/>
                </a:solidFill>
                <a:latin typeface="+mn-ea"/>
                <a:ea typeface="+mn-ea"/>
              </a:rPr>
              <a:t>　外ネットワークを活用し、互いに強みを持つ</a:t>
            </a:r>
            <a:endParaRPr lang="en-US" altLang="ja-JP" sz="1400" b="1" dirty="0">
              <a:solidFill>
                <a:schemeClr val="tx1"/>
              </a:solidFill>
              <a:latin typeface="+mn-ea"/>
              <a:ea typeface="+mn-ea"/>
            </a:endParaRPr>
          </a:p>
          <a:p>
            <a:r>
              <a:rPr lang="ja-JP" altLang="en-US" sz="1400" b="1" dirty="0">
                <a:solidFill>
                  <a:schemeClr val="tx1"/>
                </a:solidFill>
                <a:latin typeface="+mn-ea"/>
                <a:ea typeface="+mn-ea"/>
              </a:rPr>
              <a:t>　分野等を通じたビジネス交流機会を万博後</a:t>
            </a:r>
            <a:endParaRPr lang="en-US" altLang="ja-JP" sz="1400" b="1" dirty="0">
              <a:solidFill>
                <a:schemeClr val="tx1"/>
              </a:solidFill>
              <a:latin typeface="+mn-ea"/>
              <a:ea typeface="+mn-ea"/>
            </a:endParaRPr>
          </a:p>
          <a:p>
            <a:r>
              <a:rPr lang="ja-JP" altLang="en-US" sz="1400" b="1" dirty="0">
                <a:solidFill>
                  <a:schemeClr val="tx1"/>
                </a:solidFill>
                <a:latin typeface="+mn-ea"/>
                <a:ea typeface="+mn-ea"/>
              </a:rPr>
              <a:t>　も継続して創出</a:t>
            </a:r>
            <a:endParaRPr lang="ja-JP" altLang="en-US" sz="1400" b="1" strike="sngStrike" dirty="0">
              <a:solidFill>
                <a:schemeClr val="tx1"/>
              </a:solidFill>
              <a:latin typeface="+mn-ea"/>
              <a:ea typeface="+mn-ea"/>
            </a:endParaRPr>
          </a:p>
          <a:p>
            <a:pPr marL="354013" indent="-354013"/>
            <a:r>
              <a:rPr lang="ja-JP" altLang="en-US" sz="1400" dirty="0">
                <a:solidFill>
                  <a:schemeClr val="tx1"/>
                </a:solidFill>
                <a:latin typeface="+mn-ea"/>
                <a:ea typeface="+mn-ea"/>
              </a:rPr>
              <a:t> ・府内中小企業の海外現地進出や販路開拓</a:t>
            </a:r>
            <a:endParaRPr lang="en-US" altLang="ja-JP" sz="1400" dirty="0">
              <a:solidFill>
                <a:schemeClr val="tx1"/>
              </a:solidFill>
              <a:latin typeface="+mn-ea"/>
              <a:ea typeface="+mn-ea"/>
            </a:endParaRPr>
          </a:p>
          <a:p>
            <a:pPr marL="354013" indent="-354013"/>
            <a:r>
              <a:rPr lang="ja-JP" altLang="en-US" sz="1400" dirty="0">
                <a:solidFill>
                  <a:schemeClr val="tx1"/>
                </a:solidFill>
                <a:latin typeface="+mn-ea"/>
                <a:ea typeface="+mn-ea"/>
              </a:rPr>
              <a:t>　 支援に加え、府の現地拠点設置を検討　</a:t>
            </a:r>
            <a:endParaRPr lang="en-US" altLang="ja-JP" sz="1400" dirty="0">
              <a:solidFill>
                <a:schemeClr val="tx1"/>
              </a:solidFill>
              <a:latin typeface="+mn-ea"/>
              <a:ea typeface="+mn-ea"/>
            </a:endParaRPr>
          </a:p>
          <a:p>
            <a:pPr marL="354013" indent="-354013"/>
            <a:r>
              <a:rPr lang="ja-JP" altLang="en-US" sz="1400" dirty="0">
                <a:solidFill>
                  <a:schemeClr val="tx1"/>
                </a:solidFill>
                <a:latin typeface="+mn-ea"/>
                <a:ea typeface="+mn-ea"/>
              </a:rPr>
              <a:t> ・国内展示会の活用等による中小企業の海</a:t>
            </a:r>
            <a:endParaRPr lang="en-US" altLang="ja-JP" sz="1400" dirty="0">
              <a:solidFill>
                <a:schemeClr val="tx1"/>
              </a:solidFill>
              <a:latin typeface="+mn-ea"/>
              <a:ea typeface="+mn-ea"/>
            </a:endParaRPr>
          </a:p>
          <a:p>
            <a:pPr marL="354013" indent="-354013"/>
            <a:r>
              <a:rPr lang="ja-JP" altLang="en-US" sz="1400" dirty="0">
                <a:solidFill>
                  <a:schemeClr val="tx1"/>
                </a:solidFill>
                <a:latin typeface="+mn-ea"/>
                <a:ea typeface="+mn-ea"/>
              </a:rPr>
              <a:t>　 外展開を</a:t>
            </a:r>
            <a:r>
              <a:rPr lang="ja-JP" altLang="en-US" sz="1400" dirty="0">
                <a:solidFill>
                  <a:schemeClr val="tx1"/>
                </a:solidFill>
                <a:latin typeface="+mj-ea"/>
                <a:ea typeface="+mj-ea"/>
              </a:rPr>
              <a:t>支援する事業を、</a:t>
            </a:r>
            <a:r>
              <a:rPr lang="en-US" altLang="ja-JP" sz="1400" dirty="0">
                <a:solidFill>
                  <a:schemeClr val="tx1"/>
                </a:solidFill>
                <a:latin typeface="+mj-ea"/>
                <a:ea typeface="+mj-ea"/>
              </a:rPr>
              <a:t>2026</a:t>
            </a:r>
            <a:r>
              <a:rPr lang="ja-JP" altLang="en-US" sz="1400" dirty="0">
                <a:solidFill>
                  <a:schemeClr val="tx1"/>
                </a:solidFill>
                <a:latin typeface="+mj-ea"/>
                <a:ea typeface="+mj-ea"/>
              </a:rPr>
              <a:t>年度から</a:t>
            </a:r>
            <a:endParaRPr lang="en-US" altLang="ja-JP" sz="1400" dirty="0">
              <a:solidFill>
                <a:schemeClr val="tx1"/>
              </a:solidFill>
              <a:latin typeface="+mj-ea"/>
              <a:ea typeface="+mj-ea"/>
            </a:endParaRPr>
          </a:p>
          <a:p>
            <a:pPr marL="354013" indent="-354013"/>
            <a:r>
              <a:rPr lang="en-US" altLang="ja-JP" sz="1400" dirty="0">
                <a:solidFill>
                  <a:schemeClr val="tx1"/>
                </a:solidFill>
                <a:latin typeface="+mj-ea"/>
                <a:ea typeface="+mj-ea"/>
              </a:rPr>
              <a:t>   </a:t>
            </a:r>
            <a:r>
              <a:rPr lang="ja-JP" altLang="en-US" sz="1400" dirty="0">
                <a:solidFill>
                  <a:schemeClr val="tx1"/>
                </a:solidFill>
                <a:latin typeface="+mj-ea"/>
                <a:ea typeface="+mj-ea"/>
              </a:rPr>
              <a:t>実施予定</a:t>
            </a:r>
            <a:endParaRPr lang="en-US" altLang="ja-JP" sz="1400" dirty="0">
              <a:solidFill>
                <a:schemeClr val="tx1"/>
              </a:solidFill>
              <a:latin typeface="+mj-ea"/>
              <a:ea typeface="+mj-ea"/>
            </a:endParaRPr>
          </a:p>
          <a:p>
            <a:pPr marL="354013" indent="-354013"/>
            <a:r>
              <a:rPr lang="ja-JP" altLang="en-US" sz="1400" dirty="0">
                <a:solidFill>
                  <a:schemeClr val="tx1"/>
                </a:solidFill>
                <a:latin typeface="+mn-ea"/>
                <a:ea typeface="+mn-ea"/>
              </a:rPr>
              <a:t> ・大阪で開催される国際展示商談会・カンファ</a:t>
            </a:r>
            <a:endParaRPr lang="en-US" altLang="ja-JP" sz="1400" dirty="0">
              <a:solidFill>
                <a:schemeClr val="tx1"/>
              </a:solidFill>
              <a:latin typeface="+mn-ea"/>
              <a:ea typeface="+mn-ea"/>
            </a:endParaRPr>
          </a:p>
          <a:p>
            <a:pPr marL="354013" indent="-354013"/>
            <a:r>
              <a:rPr lang="en-US" altLang="ja-JP" sz="1400" dirty="0">
                <a:solidFill>
                  <a:schemeClr val="tx1"/>
                </a:solidFill>
                <a:latin typeface="+mn-ea"/>
                <a:ea typeface="+mn-ea"/>
              </a:rPr>
              <a:t>  </a:t>
            </a:r>
            <a:r>
              <a:rPr lang="ja-JP" altLang="en-US" sz="1400" dirty="0">
                <a:solidFill>
                  <a:schemeClr val="tx1"/>
                </a:solidFill>
                <a:latin typeface="+mn-ea"/>
                <a:ea typeface="+mn-ea"/>
              </a:rPr>
              <a:t>レンスを通じたビジネス交流の拡大</a:t>
            </a:r>
            <a:endParaRPr lang="en-US" altLang="ja-JP" sz="1400" dirty="0">
              <a:solidFill>
                <a:schemeClr val="tx1"/>
              </a:solidFill>
              <a:latin typeface="+mn-ea"/>
              <a:ea typeface="+mn-ea"/>
            </a:endParaRPr>
          </a:p>
          <a:p>
            <a:pPr marL="354013" indent="-354013"/>
            <a:endParaRPr lang="en-US" altLang="ja-JP" sz="1400" strike="sngStrike" dirty="0">
              <a:solidFill>
                <a:schemeClr val="tx1"/>
              </a:solidFill>
              <a:latin typeface="+mn-ea"/>
              <a:ea typeface="+mn-ea"/>
            </a:endParaRPr>
          </a:p>
          <a:p>
            <a:pPr marL="354013" indent="-354013"/>
            <a:endParaRPr lang="en-US" altLang="ja-JP" sz="1400" strike="sngStrike" dirty="0">
              <a:solidFill>
                <a:schemeClr val="tx1"/>
              </a:solidFill>
              <a:highlight>
                <a:srgbClr val="00FFFF"/>
              </a:highlight>
              <a:latin typeface="+mn-ea"/>
              <a:ea typeface="+mn-ea"/>
            </a:endParaRPr>
          </a:p>
          <a:p>
            <a:pPr marL="354013" indent="-354013"/>
            <a:endParaRPr lang="en-US" altLang="ja-JP" sz="1400" strike="sngStrike" dirty="0">
              <a:solidFill>
                <a:schemeClr val="tx1"/>
              </a:solidFill>
              <a:highlight>
                <a:srgbClr val="00FFFF"/>
              </a:highlight>
              <a:latin typeface="+mn-ea"/>
              <a:ea typeface="+mn-ea"/>
            </a:endParaRPr>
          </a:p>
          <a:p>
            <a:pPr marL="354013" indent="-354013"/>
            <a:endParaRPr lang="en-US" altLang="ja-JP" sz="1400" strike="sngStrike" dirty="0">
              <a:solidFill>
                <a:schemeClr val="tx1"/>
              </a:solidFill>
              <a:highlight>
                <a:srgbClr val="00FFFF"/>
              </a:highlight>
              <a:latin typeface="+mn-ea"/>
              <a:ea typeface="+mn-ea"/>
            </a:endParaRPr>
          </a:p>
          <a:p>
            <a:r>
              <a:rPr lang="ja-JP" altLang="en-US" sz="1400" b="1" dirty="0">
                <a:solidFill>
                  <a:schemeClr val="tx1"/>
                </a:solidFill>
                <a:latin typeface="+mn-ea"/>
                <a:ea typeface="+mn-ea"/>
              </a:rPr>
              <a:t>▶</a:t>
            </a:r>
            <a:r>
              <a:rPr kumimoji="0" lang="en-US" altLang="ja-JP" sz="1400" b="1" cap="none" spc="0" normalizeH="0" dirty="0">
                <a:ln>
                  <a:noFill/>
                </a:ln>
                <a:solidFill>
                  <a:schemeClr val="tx1"/>
                </a:solidFill>
                <a:effectLst/>
                <a:uFillTx/>
                <a:latin typeface="+mn-ea"/>
                <a:ea typeface="+mn-ea"/>
                <a:sym typeface="Calibri"/>
              </a:rPr>
              <a:t>MICE</a:t>
            </a:r>
            <a:r>
              <a:rPr kumimoji="0" lang="ja-JP" altLang="en-US" sz="1400" b="1" cap="none" spc="0" normalizeH="0" dirty="0">
                <a:ln>
                  <a:noFill/>
                </a:ln>
                <a:solidFill>
                  <a:schemeClr val="tx1"/>
                </a:solidFill>
                <a:effectLst/>
                <a:uFillTx/>
                <a:latin typeface="+mn-ea"/>
                <a:ea typeface="+mn-ea"/>
                <a:sym typeface="Calibri"/>
              </a:rPr>
              <a:t>（国際会議等）</a:t>
            </a:r>
            <a:endParaRPr lang="en-US" altLang="ja-JP" sz="1400" b="1" cap="none" spc="0" normalizeH="0" dirty="0">
              <a:ln>
                <a:noFill/>
              </a:ln>
              <a:solidFill>
                <a:schemeClr val="tx1"/>
              </a:solidFill>
              <a:effectLst/>
              <a:uFillTx/>
              <a:latin typeface="+mn-ea"/>
              <a:ea typeface="+mn-ea"/>
            </a:endParaRPr>
          </a:p>
          <a:p>
            <a:r>
              <a:rPr kumimoji="0" lang="ja-JP" altLang="en-US" sz="1400" cap="none" spc="0" normalizeH="0" dirty="0">
                <a:ln>
                  <a:noFill/>
                </a:ln>
                <a:solidFill>
                  <a:schemeClr val="tx1"/>
                </a:solidFill>
                <a:effectLst/>
                <a:uFillTx/>
                <a:latin typeface="+mn-ea"/>
                <a:ea typeface="+mn-ea"/>
                <a:sym typeface="Calibri"/>
              </a:rPr>
              <a:t>　・</a:t>
            </a:r>
            <a:r>
              <a:rPr lang="ja-JP" altLang="en-US" sz="1400" dirty="0">
                <a:solidFill>
                  <a:schemeClr val="tx1"/>
                </a:solidFill>
                <a:latin typeface="+mn-ea"/>
                <a:ea typeface="+mn-ea"/>
              </a:rPr>
              <a:t>万博後の持続的な経済成長と都市ブランド</a:t>
            </a:r>
            <a:endParaRPr lang="en-US" altLang="ja-JP" sz="1400" dirty="0">
              <a:solidFill>
                <a:schemeClr val="tx1"/>
              </a:solidFill>
              <a:latin typeface="+mn-ea"/>
              <a:ea typeface="+mn-ea"/>
            </a:endParaRPr>
          </a:p>
          <a:p>
            <a:r>
              <a:rPr lang="ja-JP" altLang="en-US" sz="1400" dirty="0">
                <a:solidFill>
                  <a:schemeClr val="tx1"/>
                </a:solidFill>
                <a:latin typeface="+mn-ea"/>
                <a:ea typeface="+mn-ea"/>
              </a:rPr>
              <a:t>   の更なる向上をめざし、</a:t>
            </a:r>
            <a:r>
              <a:rPr lang="en-US" altLang="ja-JP" sz="1400" b="1" dirty="0">
                <a:solidFill>
                  <a:schemeClr val="tx1"/>
                </a:solidFill>
                <a:latin typeface="+mn-ea"/>
                <a:ea typeface="+mn-ea"/>
              </a:rPr>
              <a:t>2026</a:t>
            </a:r>
            <a:r>
              <a:rPr lang="ja-JP" altLang="en-US" sz="1400" b="1" dirty="0">
                <a:solidFill>
                  <a:schemeClr val="tx1"/>
                </a:solidFill>
                <a:latin typeface="+mn-ea"/>
                <a:ea typeface="+mn-ea"/>
              </a:rPr>
              <a:t>年度以降も</a:t>
            </a:r>
            <a:endParaRPr lang="en-US" altLang="ja-JP" sz="1400" b="1" dirty="0">
              <a:solidFill>
                <a:schemeClr val="tx1"/>
              </a:solidFill>
              <a:latin typeface="+mn-ea"/>
              <a:ea typeface="+mn-ea"/>
            </a:endParaRPr>
          </a:p>
          <a:p>
            <a:r>
              <a:rPr lang="ja-JP" altLang="en-US" sz="1400" b="1" dirty="0">
                <a:solidFill>
                  <a:srgbClr val="FF0000"/>
                </a:solidFill>
                <a:latin typeface="+mn-ea"/>
                <a:ea typeface="+mn-ea"/>
              </a:rPr>
              <a:t>　 </a:t>
            </a:r>
            <a:r>
              <a:rPr lang="ja-JP" altLang="en-US" sz="1400" b="1" dirty="0">
                <a:solidFill>
                  <a:schemeClr val="tx1"/>
                </a:solidFill>
                <a:latin typeface="+mn-ea"/>
                <a:ea typeface="+mn-ea"/>
              </a:rPr>
              <a:t>国際会議の開催を促進するため、支援</a:t>
            </a:r>
            <a:endParaRPr lang="en-US" altLang="ja-JP" sz="1400" b="1" dirty="0">
              <a:solidFill>
                <a:schemeClr val="tx1"/>
              </a:solidFill>
              <a:latin typeface="+mn-ea"/>
              <a:ea typeface="+mn-ea"/>
            </a:endParaRPr>
          </a:p>
          <a:p>
            <a:r>
              <a:rPr lang="ja-JP" altLang="en-US" sz="1400" b="1" dirty="0">
                <a:solidFill>
                  <a:schemeClr val="tx1"/>
                </a:solidFill>
                <a:latin typeface="+mn-ea"/>
                <a:ea typeface="+mn-ea"/>
              </a:rPr>
              <a:t>　 を実施</a:t>
            </a:r>
            <a:endParaRPr lang="en-US" altLang="ja-JP" sz="1400" b="1" dirty="0">
              <a:solidFill>
                <a:schemeClr val="tx1"/>
              </a:solidFill>
              <a:latin typeface="+mn-ea"/>
              <a:ea typeface="+mn-ea"/>
            </a:endParaRPr>
          </a:p>
        </p:txBody>
      </p:sp>
      <p:sp>
        <p:nvSpPr>
          <p:cNvPr id="42" name="テキスト ボックス 41">
            <a:extLst>
              <a:ext uri="{FF2B5EF4-FFF2-40B4-BE49-F238E27FC236}">
                <a16:creationId xmlns:a16="http://schemas.microsoft.com/office/drawing/2014/main" id="{71E949C2-2F1A-4398-AA52-DF20A3C35F0B}"/>
              </a:ext>
            </a:extLst>
          </p:cNvPr>
          <p:cNvSpPr txBox="1"/>
          <p:nvPr/>
        </p:nvSpPr>
        <p:spPr>
          <a:xfrm>
            <a:off x="4408098" y="5121611"/>
            <a:ext cx="2315929"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r>
              <a:rPr lang="ja-JP" altLang="en-US" sz="800" dirty="0">
                <a:solidFill>
                  <a:schemeClr val="tx1"/>
                </a:solidFill>
                <a:latin typeface="+mn-ea"/>
                <a:ea typeface="+mn-ea"/>
              </a:rPr>
              <a:t>イタリア ロンバルディア州との覚書締結式</a:t>
            </a:r>
            <a:endParaRPr lang="ja-JP" altLang="en-US" sz="800" b="0" i="0" u="none" strike="noStrike" cap="none" spc="0" normalizeH="0" baseline="0" dirty="0">
              <a:ln>
                <a:noFill/>
              </a:ln>
              <a:solidFill>
                <a:schemeClr val="tx1"/>
              </a:solidFill>
              <a:effectLst/>
              <a:uFillTx/>
              <a:latin typeface="+mn-ea"/>
              <a:ea typeface="+mn-ea"/>
              <a:cs typeface="Calibri"/>
            </a:endParaRPr>
          </a:p>
        </p:txBody>
      </p:sp>
      <p:sp>
        <p:nvSpPr>
          <p:cNvPr id="44" name="テキスト ボックス 43">
            <a:extLst>
              <a:ext uri="{FF2B5EF4-FFF2-40B4-BE49-F238E27FC236}">
                <a16:creationId xmlns:a16="http://schemas.microsoft.com/office/drawing/2014/main" id="{C761E33E-D9C6-4916-A603-C5DA13854A05}"/>
              </a:ext>
            </a:extLst>
          </p:cNvPr>
          <p:cNvSpPr txBox="1"/>
          <p:nvPr/>
        </p:nvSpPr>
        <p:spPr>
          <a:xfrm>
            <a:off x="6676087" y="5073250"/>
            <a:ext cx="1831680" cy="507831"/>
          </a:xfrm>
          <a:prstGeom prst="rect">
            <a:avLst/>
          </a:prstGeom>
          <a:noFill/>
          <a:ln w="12700">
            <a:noFill/>
          </a:ln>
        </p:spPr>
        <p:txBody>
          <a:bodyPr wrap="square">
            <a:spAutoFit/>
          </a:bodyPr>
          <a:lstStyle/>
          <a:p>
            <a:r>
              <a:rPr lang="ja-JP" altLang="en-US" sz="900" dirty="0">
                <a:solidFill>
                  <a:schemeClr val="tx1"/>
                </a:solidFill>
                <a:latin typeface="BIZ UDPゴシック" panose="020B0400000000000000" pitchFamily="50" charset="-128"/>
                <a:ea typeface="BIZ UDPゴシック" panose="020B0400000000000000" pitchFamily="50" charset="-128"/>
              </a:rPr>
              <a:t>英国グレーター・マンチェスター</a:t>
            </a:r>
            <a:endParaRPr lang="en-US" altLang="ja-JP" sz="900" dirty="0">
              <a:solidFill>
                <a:schemeClr val="tx1"/>
              </a:solidFill>
              <a:latin typeface="BIZ UDPゴシック" panose="020B0400000000000000" pitchFamily="50" charset="-128"/>
              <a:ea typeface="BIZ UDPゴシック" panose="020B0400000000000000" pitchFamily="50" charset="-128"/>
            </a:endParaRPr>
          </a:p>
          <a:p>
            <a:r>
              <a:rPr lang="ja-JP" altLang="en-US" sz="900" dirty="0">
                <a:solidFill>
                  <a:schemeClr val="tx1"/>
                </a:solidFill>
                <a:latin typeface="BIZ UDPゴシック" panose="020B0400000000000000" pitchFamily="50" charset="-128"/>
                <a:ea typeface="BIZ UDPゴシック" panose="020B0400000000000000" pitchFamily="50" charset="-128"/>
              </a:rPr>
              <a:t>合同行政機構との姉妹都市</a:t>
            </a:r>
            <a:endParaRPr lang="en-US" altLang="ja-JP" sz="900" dirty="0">
              <a:solidFill>
                <a:schemeClr val="tx1"/>
              </a:solidFill>
              <a:latin typeface="BIZ UDPゴシック" panose="020B0400000000000000" pitchFamily="50" charset="-128"/>
              <a:ea typeface="BIZ UDPゴシック" panose="020B0400000000000000" pitchFamily="50" charset="-128"/>
            </a:endParaRPr>
          </a:p>
          <a:p>
            <a:r>
              <a:rPr lang="ja-JP" altLang="en-US" sz="900" dirty="0">
                <a:solidFill>
                  <a:schemeClr val="tx1"/>
                </a:solidFill>
                <a:latin typeface="BIZ UDPゴシック" panose="020B0400000000000000" pitchFamily="50" charset="-128"/>
                <a:ea typeface="BIZ UDPゴシック" panose="020B0400000000000000" pitchFamily="50" charset="-128"/>
              </a:rPr>
              <a:t>提携締結式</a:t>
            </a:r>
          </a:p>
        </p:txBody>
      </p:sp>
      <p:pic>
        <p:nvPicPr>
          <p:cNvPr id="45" name="図 44" descr="テキスト が含まれている画像  AI 生成コンテンツは間違っている可能性があります。">
            <a:extLst>
              <a:ext uri="{FF2B5EF4-FFF2-40B4-BE49-F238E27FC236}">
                <a16:creationId xmlns:a16="http://schemas.microsoft.com/office/drawing/2014/main" id="{A0EB9DE8-069D-40AC-ACBF-1D7EA9CDB9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79370" y="4051943"/>
            <a:ext cx="1987985" cy="1073324"/>
          </a:xfrm>
          <a:prstGeom prst="rect">
            <a:avLst/>
          </a:prstGeom>
        </p:spPr>
      </p:pic>
      <p:pic>
        <p:nvPicPr>
          <p:cNvPr id="48" name="図 47">
            <a:extLst>
              <a:ext uri="{FF2B5EF4-FFF2-40B4-BE49-F238E27FC236}">
                <a16:creationId xmlns:a16="http://schemas.microsoft.com/office/drawing/2014/main" id="{07864AF9-F004-49FB-AD99-5C9C81815C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649487" y="4049845"/>
            <a:ext cx="1916437" cy="1075422"/>
          </a:xfrm>
          <a:prstGeom prst="rect">
            <a:avLst/>
          </a:prstGeom>
          <a:noFill/>
          <a:ln w="57150">
            <a:noFill/>
          </a:ln>
        </p:spPr>
      </p:pic>
      <p:sp>
        <p:nvSpPr>
          <p:cNvPr id="3" name="大かっこ 2">
            <a:extLst>
              <a:ext uri="{FF2B5EF4-FFF2-40B4-BE49-F238E27FC236}">
                <a16:creationId xmlns:a16="http://schemas.microsoft.com/office/drawing/2014/main" id="{6084D873-D51B-42FF-6BA3-F1E3BBC6F8AC}"/>
              </a:ext>
            </a:extLst>
          </p:cNvPr>
          <p:cNvSpPr/>
          <p:nvPr/>
        </p:nvSpPr>
        <p:spPr>
          <a:xfrm>
            <a:off x="333054" y="3326358"/>
            <a:ext cx="7866565" cy="369332"/>
          </a:xfrm>
          <a:prstGeom prst="bracketPair">
            <a:avLst/>
          </a:prstGeom>
          <a:noFill/>
          <a:ln w="127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chemeClr val="tx1"/>
              </a:solidFill>
              <a:effectLst/>
              <a:uFillTx/>
            </a:endParaRPr>
          </a:p>
        </p:txBody>
      </p:sp>
      <p:sp>
        <p:nvSpPr>
          <p:cNvPr id="4" name="テキスト ボックス 3">
            <a:extLst>
              <a:ext uri="{FF2B5EF4-FFF2-40B4-BE49-F238E27FC236}">
                <a16:creationId xmlns:a16="http://schemas.microsoft.com/office/drawing/2014/main" id="{97FF1A5D-7755-705B-267F-0D8EDDFF7E7C}"/>
              </a:ext>
            </a:extLst>
          </p:cNvPr>
          <p:cNvSpPr txBox="1"/>
          <p:nvPr/>
        </p:nvSpPr>
        <p:spPr>
          <a:xfrm>
            <a:off x="11855002" y="6390698"/>
            <a:ext cx="24782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algn="l"/>
            <a:r>
              <a:rPr lang="en-US" altLang="ja-JP" b="1" dirty="0">
                <a:latin typeface="+mn-ea"/>
                <a:ea typeface="+mn-ea"/>
              </a:rPr>
              <a:t>8</a:t>
            </a:r>
            <a:endParaRPr kumimoji="0" lang="ja-JP" altLang="en-US" sz="1800" b="1" i="0" u="none" strike="noStrike" cap="none" spc="0" normalizeH="0" baseline="0" dirty="0">
              <a:ln>
                <a:noFill/>
              </a:ln>
              <a:solidFill>
                <a:srgbClr val="000000"/>
              </a:solidFill>
              <a:effectLst/>
              <a:uFillTx/>
              <a:latin typeface="+mn-ea"/>
              <a:ea typeface="+mn-ea"/>
              <a:cs typeface="Calibri"/>
              <a:sym typeface="Calibri"/>
            </a:endParaRPr>
          </a:p>
        </p:txBody>
      </p:sp>
    </p:spTree>
    <p:extLst>
      <p:ext uri="{BB962C8B-B14F-4D97-AF65-F5344CB8AC3E}">
        <p14:creationId xmlns:p14="http://schemas.microsoft.com/office/powerpoint/2010/main" val="4118760950"/>
      </p:ext>
    </p:extLst>
  </p:cSld>
  <p:clrMapOvr>
    <a:masterClrMapping/>
  </p:clrMapOvr>
  <p:transition spd="med"/>
</p:sld>
</file>

<file path=ppt/theme/theme1.xml><?xml version="1.0" encoding="utf-8"?>
<a:theme xmlns:a="http://schemas.openxmlformats.org/drawingml/2006/main" name="デザインの設定">
  <a:themeElements>
    <a:clrScheme name="デザインの設定">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ユーザー定義 2">
      <a:majorFont>
        <a:latin typeface="Century Gothic"/>
        <a:ea typeface="Meiryo UI"/>
        <a:cs typeface=""/>
      </a:majorFont>
      <a:minorFont>
        <a:latin typeface="Century"/>
        <a:ea typeface="Meiryo UI"/>
        <a:cs typeface=""/>
      </a:minorFont>
    </a:fontScheme>
    <a:fmtScheme name="デザインの設定">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algn="l">
          <a:defRPr kumimoji="0" sz="1800" b="0" i="0" u="none" strike="noStrike" cap="none" spc="0" normalizeH="0" baseline="0" dirty="0" smtClean="0">
            <a:ln>
              <a:noFill/>
            </a:ln>
            <a:solidFill>
              <a:srgbClr val="000000"/>
            </a:solidFill>
            <a:effectLst/>
            <a:uFillTx/>
            <a:latin typeface="+mn-ea"/>
            <a:ea typeface="+mn-ea"/>
            <a:cs typeface="Calibri"/>
            <a:sym typeface="Calibri"/>
          </a:defRPr>
        </a:def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デザインの設定">
  <a:themeElements>
    <a:clrScheme name="デザインの設定">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デザインの設定">
      <a:majorFont>
        <a:latin typeface="游ゴシック"/>
        <a:ea typeface="游ゴシック"/>
        <a:cs typeface="游ゴシック"/>
      </a:majorFont>
      <a:minorFont>
        <a:latin typeface="Helvetica"/>
        <a:ea typeface="Helvetica"/>
        <a:cs typeface="Helvetica"/>
      </a:minorFont>
    </a:fontScheme>
    <a:fmtScheme name="デザインの設定">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4689597D7CB34E469343EF970DA047E5" ma:contentTypeVersion="4" ma:contentTypeDescription="新しいドキュメントを作成します。" ma:contentTypeScope="" ma:versionID="fbac9f2c96a413ecc5f3249f852621cf">
  <xsd:schema xmlns:xsd="http://www.w3.org/2001/XMLSchema" xmlns:xs="http://www.w3.org/2001/XMLSchema" xmlns:p="http://schemas.microsoft.com/office/2006/metadata/properties" xmlns:ns2="4e253e65-ddd3-40f9-8e96-b479945cde68" xmlns:ns3="211663b1-0665-46a1-a7be-bef1e3fe17e3" targetNamespace="http://schemas.microsoft.com/office/2006/metadata/properties" ma:root="true" ma:fieldsID="3633567f435ade1fc48b1cf576be8402" ns2:_="" ns3:_="">
    <xsd:import namespace="4e253e65-ddd3-40f9-8e96-b479945cde68"/>
    <xsd:import namespace="211663b1-0665-46a1-a7be-bef1e3fe17e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253e65-ddd3-40f9-8e96-b479945cde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11663b1-0665-46a1-a7be-bef1e3fe17e3"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11663b1-0665-46a1-a7be-bef1e3fe17e3">
      <UserInfo>
        <DisplayName/>
        <AccountId xsi:nil="true"/>
        <AccountType/>
      </UserInfo>
    </SharedWithUsers>
  </documentManagement>
</p:properties>
</file>

<file path=customXml/itemProps1.xml><?xml version="1.0" encoding="utf-8"?>
<ds:datastoreItem xmlns:ds="http://schemas.openxmlformats.org/officeDocument/2006/customXml" ds:itemID="{0C2A37DF-65D7-445B-9DF0-53112E11A5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253e65-ddd3-40f9-8e96-b479945cde68"/>
    <ds:schemaRef ds:uri="211663b1-0665-46a1-a7be-bef1e3fe17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C5AA77-8700-4E02-9F22-8120944C7A08}">
  <ds:schemaRefs>
    <ds:schemaRef ds:uri="http://schemas.microsoft.com/sharepoint/v3/contenttype/forms"/>
  </ds:schemaRefs>
</ds:datastoreItem>
</file>

<file path=customXml/itemProps3.xml><?xml version="1.0" encoding="utf-8"?>
<ds:datastoreItem xmlns:ds="http://schemas.openxmlformats.org/officeDocument/2006/customXml" ds:itemID="{7381BA34-4453-49BB-B28E-DC77FF1A822F}">
  <ds:schemaRefs>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4e253e65-ddd3-40f9-8e96-b479945cde68"/>
    <ds:schemaRef ds:uri="http://purl.org/dc/elements/1.1/"/>
    <ds:schemaRef ds:uri="211663b1-0665-46a1-a7be-bef1e3fe17e3"/>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13858</Words>
  <PresentationFormat>ワイド画面</PresentationFormat>
  <Paragraphs>1429</Paragraphs>
  <Slides>25</Slides>
  <Notes>9</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25</vt:i4>
      </vt:variant>
    </vt:vector>
  </HeadingPairs>
  <TitlesOfParts>
    <vt:vector size="33" baseType="lpstr">
      <vt:lpstr>BIZ UDPゴシック</vt:lpstr>
      <vt:lpstr>Meiryo UI</vt:lpstr>
      <vt:lpstr>游ゴシック</vt:lpstr>
      <vt:lpstr>Arial</vt:lpstr>
      <vt:lpstr>Calibri</vt:lpstr>
      <vt:lpstr>Century</vt:lpstr>
      <vt:lpstr>Century Gothic</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2026-02-12T11:59:30Z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0x0101004689597D7CB34E469343EF970DA047E5</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