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3648" r:id="rId4"/>
    <p:sldMasterId id="2147483768" r:id="rId5"/>
  </p:sldMasterIdLst>
  <p:notesMasterIdLst>
    <p:notesMasterId r:id="rId12"/>
  </p:notesMasterIdLst>
  <p:handoutMasterIdLst>
    <p:handoutMasterId r:id="rId13"/>
  </p:handoutMasterIdLst>
  <p:sldIdLst>
    <p:sldId id="5306" r:id="rId6"/>
    <p:sldId id="5238" r:id="rId7"/>
    <p:sldId id="5304" r:id="rId8"/>
    <p:sldId id="5312" r:id="rId9"/>
    <p:sldId id="5311" r:id="rId10"/>
    <p:sldId id="5303" r:id="rId11"/>
  </p:sldIdLst>
  <p:sldSz cx="12192000" cy="6858000"/>
  <p:notesSz cx="6807200"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既定のセクション" id="{4563DE23-C690-4B80-8788-4DC5FCC64F06}">
          <p14:sldIdLst>
            <p14:sldId id="5306"/>
            <p14:sldId id="5238"/>
            <p14:sldId id="5304"/>
            <p14:sldId id="5312"/>
            <p14:sldId id="5311"/>
            <p14:sldId id="53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0000"/>
    <a:srgbClr val="FF9999"/>
    <a:srgbClr val="FF7C80"/>
    <a:srgbClr val="CCECFF"/>
    <a:srgbClr val="FFE5FF"/>
    <a:srgbClr val="5FC1C7"/>
    <a:srgbClr val="FFEBFF"/>
    <a:srgbClr val="FFF3FF"/>
    <a:srgbClr val="5FC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6600" autoAdjust="0"/>
  </p:normalViewPr>
  <p:slideViewPr>
    <p:cSldViewPr snapToGrid="0">
      <p:cViewPr varScale="1">
        <p:scale>
          <a:sx n="63" d="100"/>
          <a:sy n="63" d="100"/>
        </p:scale>
        <p:origin x="804" y="72"/>
      </p:cViewPr>
      <p:guideLst>
        <p:guide orient="horz" pos="2160"/>
        <p:guide pos="3840"/>
      </p:guideLst>
    </p:cSldViewPr>
  </p:slideViewPr>
  <p:notesTextViewPr>
    <p:cViewPr>
      <p:scale>
        <a:sx n="1" d="1"/>
        <a:sy n="1" d="1"/>
      </p:scale>
      <p:origin x="0" y="0"/>
    </p:cViewPr>
  </p:notesTextViewPr>
  <p:sorterViewPr>
    <p:cViewPr>
      <p:scale>
        <a:sx n="100" d="100"/>
        <a:sy n="100" d="100"/>
      </p:scale>
      <p:origin x="0" y="-3360"/>
    </p:cViewPr>
  </p:sorterViewPr>
  <p:notesViewPr>
    <p:cSldViewPr snapToGrid="0">
      <p:cViewPr varScale="1">
        <p:scale>
          <a:sx n="51" d="100"/>
          <a:sy n="51" d="100"/>
        </p:scale>
        <p:origin x="297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3470171429465"/>
          <c:y val="0.19358450406971342"/>
          <c:w val="0.65173108611811981"/>
          <c:h val="0.7232181999822902"/>
        </c:manualLayout>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A1-43FD-A25F-3E94157E24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A1-43FD-A25F-3E94157E24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A1-43FD-A25F-3E94157E24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A1-43FD-A25F-3E94157E2453}"/>
              </c:ext>
            </c:extLst>
          </c:dPt>
          <c:dLbls>
            <c:dLbl>
              <c:idx val="0"/>
              <c:layout>
                <c:manualLayout>
                  <c:x val="2.7451572663103035E-2"/>
                  <c:y val="7.793566622386508E-2"/>
                </c:manualLayout>
              </c:layout>
              <c:tx>
                <c:rich>
                  <a:bodyPr/>
                  <a:lstStyle/>
                  <a:p>
                    <a:fld id="{770FFACF-3A63-4949-9BE7-3145819E2C15}" type="CATEGORYNAME">
                      <a:rPr lang="ja-JP" altLang="en-US" sz="900" baseline="0" smtClean="0">
                        <a:solidFill>
                          <a:schemeClr val="tx1"/>
                        </a:solidFill>
                      </a:rPr>
                      <a:pPr/>
                      <a:t>[分類名]</a:t>
                    </a:fld>
                    <a:fld id="{694CC62E-8259-4240-8712-B03FD098EA2F}" type="PERCENTAGE">
                      <a:rPr lang="en-US" altLang="ja-JP" sz="900" baseline="0" smtClean="0">
                        <a:solidFill>
                          <a:schemeClr val="tx1"/>
                        </a:solidFill>
                      </a:rPr>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8978570582354973"/>
                      <c:h val="0.22574171797604728"/>
                    </c:manualLayout>
                  </c15:layout>
                  <c15:dlblFieldTable/>
                  <c15:showDataLabelsRange val="0"/>
                </c:ext>
                <c:ext xmlns:c16="http://schemas.microsoft.com/office/drawing/2014/chart" uri="{C3380CC4-5D6E-409C-BE32-E72D297353CC}">
                  <c16:uniqueId val="{00000001-9CA1-43FD-A25F-3E94157E2453}"/>
                </c:ext>
              </c:extLst>
            </c:dLbl>
            <c:dLbl>
              <c:idx val="1"/>
              <c:layout>
                <c:manualLayout>
                  <c:x val="0.12049800607625376"/>
                  <c:y val="-0.17269160628055416"/>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fld id="{28E6E08C-EF80-47C9-AD5E-0001362B2705}" type="CATEGORYNAME">
                      <a:rPr lang="ja-JP" altLang="en-US" sz="900" baseline="0"/>
                      <a:pPr>
                        <a:defRPr sz="800">
                          <a:solidFill>
                            <a:schemeClr val="bg1"/>
                          </a:solidFill>
                          <a:latin typeface="Meiryo UI" panose="020B0604030504040204" pitchFamily="50" charset="-128"/>
                          <a:ea typeface="Meiryo UI" panose="020B0604030504040204" pitchFamily="50" charset="-128"/>
                        </a:defRPr>
                      </a:pPr>
                      <a:t>[分類名]</a:t>
                    </a:fld>
                    <a:r>
                      <a:rPr lang="ja-JP" altLang="en-US" sz="900" baseline="0" dirty="0"/>
                      <a:t>
</a:t>
                    </a:r>
                    <a:fld id="{4EA1333F-3886-4517-82CC-CF594CCB7C3A}" type="PERCENTAGE">
                      <a:rPr lang="en-US" altLang="ja-JP" sz="900" baseline="0"/>
                      <a:pPr>
                        <a:defRPr sz="800">
                          <a:solidFill>
                            <a:schemeClr val="bg1"/>
                          </a:solidFill>
                          <a:latin typeface="Meiryo UI" panose="020B0604030504040204" pitchFamily="50" charset="-128"/>
                          <a:ea typeface="Meiryo UI" panose="020B0604030504040204" pitchFamily="50" charset="-128"/>
                        </a:defRPr>
                      </a:pPr>
                      <a:t>[パーセンテージ]</a:t>
                    </a:fld>
                    <a:endParaRPr lang="ja-JP" altLang="en-US" sz="900"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201233700628697"/>
                      <c:h val="0.27908132662890417"/>
                    </c:manualLayout>
                  </c15:layout>
                  <c15:dlblFieldTable/>
                  <c15:showDataLabelsRange val="0"/>
                </c:ext>
                <c:ext xmlns:c16="http://schemas.microsoft.com/office/drawing/2014/chart" uri="{C3380CC4-5D6E-409C-BE32-E72D297353CC}">
                  <c16:uniqueId val="{00000003-9CA1-43FD-A25F-3E94157E245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海外</c:v>
                </c:pt>
                <c:pt idx="1">
                  <c:v>国内</c:v>
                </c:pt>
              </c:strCache>
            </c:strRef>
          </c:cat>
          <c:val>
            <c:numRef>
              <c:f>Sheet1!$B$2:$B$5</c:f>
              <c:numCache>
                <c:formatCode>General</c:formatCode>
                <c:ptCount val="4"/>
                <c:pt idx="0">
                  <c:v>5.2</c:v>
                </c:pt>
                <c:pt idx="1">
                  <c:v>94.8</c:v>
                </c:pt>
              </c:numCache>
            </c:numRef>
          </c:val>
          <c:extLst>
            <c:ext xmlns:c16="http://schemas.microsoft.com/office/drawing/2014/chart" uri="{C3380CC4-5D6E-409C-BE32-E72D297353CC}">
              <c16:uniqueId val="{00000008-9CA1-43FD-A25F-3E94157E24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2015074746629"/>
          <c:y val="0.19096836388336885"/>
          <c:w val="0.64673190104901246"/>
          <c:h val="0.70156777039955209"/>
        </c:manualLayout>
      </c:layout>
      <c:pieChart>
        <c:varyColors val="1"/>
        <c:ser>
          <c:idx val="0"/>
          <c:order val="0"/>
          <c:tx>
            <c:strRef>
              <c:f>Sheet1!$B$1</c:f>
              <c:strCache>
                <c:ptCount val="1"/>
                <c:pt idx="0">
                  <c:v>列1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156-4379-A1FE-873EAB6234F4}"/>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5156-4379-A1FE-873EAB6234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56-4379-A1FE-873EAB6234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56-4379-A1FE-873EAB6234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156-4379-A1FE-873EAB6234F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156-4379-A1FE-873EAB6234F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156-4379-A1FE-873EAB6234F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156-4379-A1FE-873EAB6234F4}"/>
              </c:ext>
            </c:extLst>
          </c:dPt>
          <c:dLbls>
            <c:dLbl>
              <c:idx val="0"/>
              <c:layout>
                <c:manualLayout>
                  <c:x val="-0.14039208701689085"/>
                  <c:y val="-0.19093017739268717"/>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fld id="{3474CE05-7A6F-4F87-9F82-3101B3CBF8C4}" type="CATEGORYNAME">
                      <a:rPr lang="ja-JP" altLang="en-US" sz="900" smtClean="0"/>
                      <a:pPr>
                        <a:defRPr sz="800">
                          <a:solidFill>
                            <a:schemeClr val="bg1"/>
                          </a:solidFill>
                          <a:latin typeface="Meiryo UI" panose="020B0604030504040204" pitchFamily="50" charset="-128"/>
                          <a:ea typeface="Meiryo UI" panose="020B0604030504040204" pitchFamily="50" charset="-128"/>
                        </a:defRPr>
                      </a:pPr>
                      <a:t>[分類名]</a:t>
                    </a:fld>
                    <a:r>
                      <a:rPr lang="ja-JP" altLang="en-US" sz="900" baseline="0" dirty="0"/>
                      <a:t>
</a:t>
                    </a:r>
                    <a:fld id="{BDE75756-6BEF-4F3D-A871-F49EA1B3C3E6}" type="PERCENTAGE">
                      <a:rPr lang="en-US" altLang="ja-JP" sz="900" baseline="0" dirty="0"/>
                      <a:pPr>
                        <a:defRPr sz="800">
                          <a:solidFill>
                            <a:schemeClr val="bg1"/>
                          </a:solidFill>
                          <a:latin typeface="Meiryo UI" panose="020B0604030504040204" pitchFamily="50" charset="-128"/>
                          <a:ea typeface="Meiryo UI" panose="020B0604030504040204" pitchFamily="50" charset="-128"/>
                        </a:defRPr>
                      </a:pPr>
                      <a:t>[パーセンテージ]</a:t>
                    </a:fld>
                    <a:endParaRPr lang="ja-JP" altLang="en-US" sz="900"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1552259033641709"/>
                      <c:h val="0.26320847825056348"/>
                    </c:manualLayout>
                  </c15:layout>
                  <c15:dlblFieldTable/>
                  <c15:showDataLabelsRange val="0"/>
                </c:ext>
                <c:ext xmlns:c16="http://schemas.microsoft.com/office/drawing/2014/chart" uri="{C3380CC4-5D6E-409C-BE32-E72D297353CC}">
                  <c16:uniqueId val="{00000001-5156-4379-A1FE-873EAB6234F4}"/>
                </c:ext>
              </c:extLst>
            </c:dLbl>
            <c:dLbl>
              <c:idx val="1"/>
              <c:layout>
                <c:manualLayout>
                  <c:x val="0.16546809717924318"/>
                  <c:y val="4.0175473755435119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8123725638455133"/>
                      <c:h val="0.25663437017093127"/>
                    </c:manualLayout>
                  </c15:layout>
                </c:ext>
                <c:ext xmlns:c16="http://schemas.microsoft.com/office/drawing/2014/chart" uri="{C3380CC4-5D6E-409C-BE32-E72D297353CC}">
                  <c16:uniqueId val="{00000003-5156-4379-A1FE-873EAB6234F4}"/>
                </c:ext>
              </c:extLst>
            </c:dLbl>
            <c:dLbl>
              <c:idx val="2"/>
              <c:layout>
                <c:manualLayout>
                  <c:x val="0.19591016137326966"/>
                  <c:y val="0.1736595964297566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lnSpc>
                      <a:spcPts val="800"/>
                    </a:lnSpc>
                    <a:defRPr sz="8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27324223064245"/>
                      <c:h val="0.1771096216380201"/>
                    </c:manualLayout>
                  </c15:layout>
                </c:ext>
                <c:ext xmlns:c16="http://schemas.microsoft.com/office/drawing/2014/chart" uri="{C3380CC4-5D6E-409C-BE32-E72D297353CC}">
                  <c16:uniqueId val="{00000005-5156-4379-A1FE-873EAB6234F4}"/>
                </c:ext>
              </c:extLst>
            </c:dLbl>
            <c:dLbl>
              <c:idx val="3"/>
              <c:layout>
                <c:manualLayout>
                  <c:x val="-0.16271932912435266"/>
                  <c:y val="0.1486551300019513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lnSpc>
                      <a:spcPts val="900"/>
                    </a:lnSpc>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156-4379-A1FE-873EAB6234F4}"/>
                </c:ext>
              </c:extLst>
            </c:dLbl>
            <c:dLbl>
              <c:idx val="4"/>
              <c:layout>
                <c:manualLayout>
                  <c:x val="-0.2169976487087947"/>
                  <c:y val="5.08068419880543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lnSpc>
                      <a:spcPts val="900"/>
                    </a:lnSpc>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156-4379-A1FE-873EAB6234F4}"/>
                </c:ext>
              </c:extLst>
            </c:dLbl>
            <c:dLbl>
              <c:idx val="5"/>
              <c:layout>
                <c:manualLayout>
                  <c:x val="-0.11746688120314497"/>
                  <c:y val="2.2225215217871563E-7"/>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lnSpc>
                      <a:spcPts val="900"/>
                    </a:lnSpc>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9552783760005107"/>
                      <c:h val="0.20340991858776269"/>
                    </c:manualLayout>
                  </c15:layout>
                </c:ext>
                <c:ext xmlns:c16="http://schemas.microsoft.com/office/drawing/2014/chart" uri="{C3380CC4-5D6E-409C-BE32-E72D297353CC}">
                  <c16:uniqueId val="{0000000B-5156-4379-A1FE-873EAB6234F4}"/>
                </c:ext>
              </c:extLst>
            </c:dLbl>
            <c:dLbl>
              <c:idx val="6"/>
              <c:layout>
                <c:manualLayout>
                  <c:x val="5.7326186054600471E-2"/>
                  <c:y val="1.956323241245051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lnSpc>
                      <a:spcPts val="900"/>
                    </a:lnSpc>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580051837508666"/>
                      <c:h val="0.17100466886748986"/>
                    </c:manualLayout>
                  </c15:layout>
                </c:ext>
                <c:ext xmlns:c16="http://schemas.microsoft.com/office/drawing/2014/chart" uri="{C3380CC4-5D6E-409C-BE32-E72D297353CC}">
                  <c16:uniqueId val="{0000000D-5156-4379-A1FE-873EAB6234F4}"/>
                </c:ext>
              </c:extLst>
            </c:dLbl>
            <c:dLbl>
              <c:idx val="7"/>
              <c:layout>
                <c:manualLayout>
                  <c:x val="0.24537726264570839"/>
                  <c:y val="4.2247911607652046E-2"/>
                </c:manualLayout>
              </c:layout>
              <c:tx>
                <c:rich>
                  <a:bodyPr rot="0" spcFirstLastPara="1" vertOverflow="ellipsis" vert="horz" wrap="square" lIns="38100" tIns="19050" rIns="38100" bIns="19050" anchor="ctr" anchorCtr="1">
                    <a:noAutofit/>
                  </a:bodyPr>
                  <a:lstStyle/>
                  <a:p>
                    <a:pPr>
                      <a:lnSpc>
                        <a:spcPts val="900"/>
                      </a:lnSpc>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11587F9B-4566-473F-A5DE-2F1B8A365341}" type="CATEGORYNAME">
                      <a:rPr lang="ja-JP" altLang="en-US" sz="900" dirty="0"/>
                      <a:pPr>
                        <a:lnSpc>
                          <a:spcPts val="900"/>
                        </a:lnSpc>
                        <a:defRPr sz="900">
                          <a:latin typeface="Meiryo UI" panose="020B0604030504040204" pitchFamily="50" charset="-128"/>
                          <a:ea typeface="Meiryo UI" panose="020B0604030504040204" pitchFamily="50" charset="-128"/>
                        </a:defRPr>
                      </a:pPr>
                      <a:t>[分類名]</a:t>
                    </a:fld>
                    <a:r>
                      <a:rPr lang="ja-JP" altLang="en-US" sz="900" baseline="0" dirty="0"/>
                      <a:t>
</a:t>
                    </a:r>
                    <a:fld id="{BE8F743B-7A14-4FB0-82EB-6EDE9E0EF6B5}" type="PERCENTAGE">
                      <a:rPr lang="en-US" altLang="ja-JP" sz="900" baseline="0" smtClean="0"/>
                      <a:pPr>
                        <a:lnSpc>
                          <a:spcPts val="900"/>
                        </a:lnSpc>
                        <a:defRPr sz="900">
                          <a:latin typeface="Meiryo UI" panose="020B0604030504040204" pitchFamily="50" charset="-128"/>
                          <a:ea typeface="Meiryo UI" panose="020B0604030504040204" pitchFamily="50" charset="-128"/>
                        </a:defRPr>
                      </a:pPr>
                      <a:t>[パーセンテージ]</a:t>
                    </a:fld>
                    <a:endParaRPr lang="ja-JP" altLang="en-US" sz="900"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lnSpc>
                      <a:spcPts val="900"/>
                    </a:lnSpc>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lt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913937863627357"/>
                      <c:h val="0.15847838963835023"/>
                    </c:manualLayout>
                  </c15:layout>
                  <c15:dlblFieldTable/>
                  <c15:showDataLabelsRange val="0"/>
                </c:ext>
                <c:ext xmlns:c16="http://schemas.microsoft.com/office/drawing/2014/chart" uri="{C3380CC4-5D6E-409C-BE32-E72D297353CC}">
                  <c16:uniqueId val="{0000000F-5156-4379-A1FE-873EAB6234F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近畿</c:v>
                </c:pt>
                <c:pt idx="1">
                  <c:v>関東</c:v>
                </c:pt>
                <c:pt idx="2">
                  <c:v>中部</c:v>
                </c:pt>
                <c:pt idx="3">
                  <c:v>九州</c:v>
                </c:pt>
                <c:pt idx="4">
                  <c:v>中国</c:v>
                </c:pt>
                <c:pt idx="5">
                  <c:v>四国</c:v>
                </c:pt>
                <c:pt idx="6">
                  <c:v>東北</c:v>
                </c:pt>
                <c:pt idx="7">
                  <c:v>北海道</c:v>
                </c:pt>
              </c:strCache>
            </c:strRef>
          </c:cat>
          <c:val>
            <c:numRef>
              <c:f>Sheet1!$B$2:$B$9</c:f>
              <c:numCache>
                <c:formatCode>General</c:formatCode>
                <c:ptCount val="8"/>
                <c:pt idx="0">
                  <c:v>66.5</c:v>
                </c:pt>
                <c:pt idx="1">
                  <c:v>16.5</c:v>
                </c:pt>
                <c:pt idx="2">
                  <c:v>8.8000000000000007</c:v>
                </c:pt>
                <c:pt idx="3">
                  <c:v>2.6</c:v>
                </c:pt>
                <c:pt idx="4">
                  <c:v>2.6</c:v>
                </c:pt>
                <c:pt idx="5">
                  <c:v>1.5</c:v>
                </c:pt>
                <c:pt idx="6">
                  <c:v>0.8</c:v>
                </c:pt>
                <c:pt idx="7">
                  <c:v>0.5</c:v>
                </c:pt>
              </c:numCache>
            </c:numRef>
          </c:val>
          <c:extLst>
            <c:ext xmlns:c16="http://schemas.microsoft.com/office/drawing/2014/chart" uri="{C3380CC4-5D6E-409C-BE32-E72D297353CC}">
              <c16:uniqueId val="{00000010-5156-4379-A1FE-873EAB6234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586700850793611E-2"/>
          <c:y val="9.5399712429945457E-4"/>
          <c:w val="0.97300701354224928"/>
          <c:h val="0.99904599482717193"/>
        </c:manualLayout>
      </c:layout>
      <c:doughnutChart>
        <c:varyColors val="1"/>
        <c:ser>
          <c:idx val="0"/>
          <c:order val="0"/>
          <c:tx>
            <c:strRef>
              <c:f>Sheet1!$B$1</c:f>
              <c:strCache>
                <c:ptCount val="1"/>
                <c:pt idx="0">
                  <c:v>列1</c:v>
                </c:pt>
              </c:strCache>
            </c:strRef>
          </c:tx>
          <c:dPt>
            <c:idx val="0"/>
            <c:bubble3D val="0"/>
            <c:explosion val="9"/>
            <c:spPr>
              <a:solidFill>
                <a:schemeClr val="accent1"/>
              </a:solidFill>
              <a:ln w="19050">
                <a:solidFill>
                  <a:schemeClr val="lt1"/>
                </a:solidFill>
              </a:ln>
              <a:effectLst/>
            </c:spPr>
            <c:extLst>
              <c:ext xmlns:c16="http://schemas.microsoft.com/office/drawing/2014/chart" uri="{C3380CC4-5D6E-409C-BE32-E72D297353CC}">
                <c16:uniqueId val="{00000001-81D8-4611-A02F-A262D9E96D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D8-4611-A02F-A262D9E96D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D8-4611-A02F-A262D9E96D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D8-4611-A02F-A262D9E96D5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1D8-4611-A02F-A262D9E96D5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1D8-4611-A02F-A262D9E96D57}"/>
              </c:ext>
            </c:extLst>
          </c:dPt>
          <c:dPt>
            <c:idx val="6"/>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D-81D8-4611-A02F-A262D9E96D5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1D8-4611-A02F-A262D9E96D5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1D8-4611-A02F-A262D9E96D5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1D8-4611-A02F-A262D9E96D5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1D8-4611-A02F-A262D9E96D5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1D8-4611-A02F-A262D9E96D5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1D8-4611-A02F-A262D9E96D5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1D8-4611-A02F-A262D9E96D57}"/>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1D8-4611-A02F-A262D9E96D57}"/>
              </c:ext>
            </c:extLst>
          </c:dPt>
          <c:dLbls>
            <c:dLbl>
              <c:idx val="0"/>
              <c:delete val="1"/>
              <c:extLst>
                <c:ext xmlns:c15="http://schemas.microsoft.com/office/drawing/2012/chart" uri="{CE6537A1-D6FC-4f65-9D91-7224C49458BB}">
                  <c15:layout>
                    <c:manualLayout>
                      <c:w val="0.48511618382672878"/>
                      <c:h val="0.21227752534111133"/>
                    </c:manualLayout>
                  </c15:layout>
                </c:ext>
                <c:ext xmlns:c16="http://schemas.microsoft.com/office/drawing/2014/chart" uri="{C3380CC4-5D6E-409C-BE32-E72D297353CC}">
                  <c16:uniqueId val="{00000001-81D8-4611-A02F-A262D9E96D57}"/>
                </c:ext>
              </c:extLst>
            </c:dLbl>
            <c:dLbl>
              <c:idx val="1"/>
              <c:layout>
                <c:manualLayout>
                  <c:x val="-0.20285930518966391"/>
                  <c:y val="5.442407094147339E-3"/>
                </c:manualLayout>
              </c:layout>
              <c:tx>
                <c:rich>
                  <a:bodyPr rot="0" spcFirstLastPara="1" vertOverflow="ellipsis" vert="horz" wrap="square" lIns="38100" tIns="19050" rIns="38100" bIns="19050" anchor="ctr" anchorCtr="0">
                    <a:noAutofit/>
                  </a:bodyPr>
                  <a:lstStyle/>
                  <a:p>
                    <a:pPr algn="ctr">
                      <a:lnSpc>
                        <a:spcPts val="8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fld id="{78CE9C13-E24D-4768-B829-2001ACF23B28}" type="CATEGORYNAME">
                      <a:rPr lang="zh-TW" altLang="en-US" sz="1000" baseline="0" dirty="0">
                        <a:solidFill>
                          <a:schemeClr val="tx1"/>
                        </a:solidFill>
                        <a:latin typeface="Meiryo UI" panose="020B0604030504040204" pitchFamily="50" charset="-128"/>
                        <a:ea typeface="Meiryo UI" panose="020B0604030504040204" pitchFamily="50" charset="-128"/>
                      </a:rPr>
                      <a:pPr algn="ctr">
                        <a:lnSpc>
                          <a:spcPts val="800"/>
                        </a:lnSpc>
                        <a:defRPr sz="1000">
                          <a:solidFill>
                            <a:schemeClr val="tx1"/>
                          </a:solidFill>
                          <a:latin typeface="Meiryo UI" panose="020B0604030504040204" pitchFamily="50" charset="-128"/>
                          <a:ea typeface="Meiryo UI" panose="020B0604030504040204" pitchFamily="50" charset="-128"/>
                        </a:defRPr>
                      </a:pPr>
                      <a:t>[分類名]</a:t>
                    </a:fld>
                    <a:r>
                      <a:rPr lang="zh-TW" altLang="en-US" sz="1000" baseline="0" dirty="0">
                        <a:solidFill>
                          <a:schemeClr val="tx1"/>
                        </a:solidFill>
                        <a:latin typeface="Meiryo UI" panose="020B0604030504040204" pitchFamily="50" charset="-128"/>
                        <a:ea typeface="Meiryo UI" panose="020B0604030504040204" pitchFamily="50" charset="-128"/>
                      </a:rPr>
                      <a:t>
</a:t>
                    </a:r>
                    <a:r>
                      <a:rPr lang="en-US" altLang="zh-TW" sz="1000" baseline="0" dirty="0">
                        <a:solidFill>
                          <a:schemeClr val="tx1"/>
                        </a:solidFill>
                        <a:latin typeface="Meiryo UI" panose="020B0604030504040204" pitchFamily="50" charset="-128"/>
                        <a:ea typeface="Meiryo UI" panose="020B0604030504040204" pitchFamily="50" charset="-128"/>
                      </a:rPr>
                      <a:t>(</a:t>
                    </a:r>
                    <a:fld id="{6D39A911-8C16-4DEA-BF5D-05035961016D}" type="PERCENTAGE">
                      <a:rPr lang="en-US" altLang="zh-TW" sz="1000" baseline="0" smtClean="0">
                        <a:solidFill>
                          <a:schemeClr val="tx1"/>
                        </a:solidFill>
                        <a:latin typeface="Meiryo UI" panose="020B0604030504040204" pitchFamily="50" charset="-128"/>
                        <a:ea typeface="Meiryo UI" panose="020B0604030504040204" pitchFamily="50" charset="-128"/>
                      </a:rPr>
                      <a:pPr algn="ctr">
                        <a:lnSpc>
                          <a:spcPts val="800"/>
                        </a:lnSpc>
                        <a:defRPr sz="1000">
                          <a:solidFill>
                            <a:schemeClr val="tx1"/>
                          </a:solidFill>
                          <a:latin typeface="Meiryo UI" panose="020B0604030504040204" pitchFamily="50" charset="-128"/>
                          <a:ea typeface="Meiryo UI" panose="020B0604030504040204" pitchFamily="50" charset="-128"/>
                        </a:defRPr>
                      </a:pPr>
                      <a:t>[パーセンテージ]</a:t>
                    </a:fld>
                    <a:r>
                      <a:rPr lang="en-US" altLang="zh-TW" sz="1000" baseline="0" dirty="0">
                        <a:solidFill>
                          <a:schemeClr val="tx1"/>
                        </a:solidFill>
                        <a:latin typeface="Meiryo UI" panose="020B0604030504040204" pitchFamily="50" charset="-128"/>
                        <a:ea typeface="Meiryo UI" panose="020B0604030504040204" pitchFamily="50"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ctr">
                    <a:lnSpc>
                      <a:spcPts val="8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213419310115438"/>
                      <c:h val="0.13693280484850043"/>
                    </c:manualLayout>
                  </c15:layout>
                  <c15:dlblFieldTable/>
                  <c15:showDataLabelsRange val="0"/>
                </c:ext>
                <c:ext xmlns:c16="http://schemas.microsoft.com/office/drawing/2014/chart" uri="{C3380CC4-5D6E-409C-BE32-E72D297353CC}">
                  <c16:uniqueId val="{00000003-81D8-4611-A02F-A262D9E96D57}"/>
                </c:ext>
              </c:extLst>
            </c:dLbl>
            <c:dLbl>
              <c:idx val="2"/>
              <c:layout>
                <c:manualLayout>
                  <c:x val="-3.3428645123969626E-2"/>
                  <c:y val="-2.2413959485900654E-2"/>
                </c:manualLayout>
              </c:layout>
              <c:showLegendKey val="0"/>
              <c:showVal val="0"/>
              <c:showCatName val="1"/>
              <c:showSerName val="0"/>
              <c:showPercent val="1"/>
              <c:showBubbleSize val="0"/>
              <c:extLst>
                <c:ext xmlns:c15="http://schemas.microsoft.com/office/drawing/2012/chart" uri="{CE6537A1-D6FC-4f65-9D91-7224C49458BB}">
                  <c15:layout>
                    <c:manualLayout>
                      <c:w val="0.25227560539851024"/>
                      <c:h val="0.14889505413375906"/>
                    </c:manualLayout>
                  </c15:layout>
                </c:ext>
                <c:ext xmlns:c16="http://schemas.microsoft.com/office/drawing/2014/chart" uri="{C3380CC4-5D6E-409C-BE32-E72D297353CC}">
                  <c16:uniqueId val="{00000005-81D8-4611-A02F-A262D9E96D57}"/>
                </c:ext>
              </c:extLst>
            </c:dLbl>
            <c:dLbl>
              <c:idx val="6"/>
              <c:layout>
                <c:manualLayout>
                  <c:x val="9.1507315974070965E-3"/>
                  <c:y val="-3.0045659287280917E-3"/>
                </c:manualLayout>
              </c:layout>
              <c:tx>
                <c:rich>
                  <a:bodyPr rot="0" spcFirstLastPara="1" vertOverflow="ellipsis" vert="horz" wrap="square" lIns="38100" tIns="19050" rIns="38100" bIns="19050" anchor="ctr" anchorCtr="0">
                    <a:noAutofit/>
                  </a:bodyPr>
                  <a:lstStyle/>
                  <a:p>
                    <a:pPr algn="l">
                      <a:lnSpc>
                        <a:spcPts val="8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fld id="{5E77CE66-6ACA-4AB2-BD47-D82708C3055E}" type="CATEGORYNAME">
                      <a:rPr lang="zh-TW" altLang="en-US" sz="1000" baseline="0">
                        <a:solidFill>
                          <a:schemeClr val="tx1"/>
                        </a:solidFill>
                      </a:rPr>
                      <a:pPr algn="l">
                        <a:lnSpc>
                          <a:spcPts val="800"/>
                        </a:lnSpc>
                        <a:defRPr sz="1000">
                          <a:solidFill>
                            <a:schemeClr val="tx1"/>
                          </a:solidFill>
                          <a:latin typeface="Meiryo UI" panose="020B0604030504040204" pitchFamily="50" charset="-128"/>
                          <a:ea typeface="Meiryo UI" panose="020B0604030504040204" pitchFamily="50" charset="-128"/>
                        </a:defRPr>
                      </a:pPr>
                      <a:t>[分類名]</a:t>
                    </a:fld>
                    <a:r>
                      <a:rPr lang="zh-TW" altLang="en-US" sz="1000" baseline="0" dirty="0">
                        <a:solidFill>
                          <a:schemeClr val="tx1"/>
                        </a:solidFill>
                      </a:rPr>
                      <a:t>
</a:t>
                    </a:r>
                    <a:r>
                      <a:rPr lang="en-US" altLang="zh-TW" sz="1000" baseline="0" dirty="0">
                        <a:solidFill>
                          <a:schemeClr val="tx1"/>
                        </a:solidFill>
                      </a:rPr>
                      <a:t>(</a:t>
                    </a:r>
                    <a:fld id="{B99F94C1-C8FC-498F-999D-5D9F458959BC}" type="PERCENTAGE">
                      <a:rPr lang="en-US" altLang="zh-TW" sz="1000" baseline="0" smtClean="0">
                        <a:solidFill>
                          <a:schemeClr val="tx1"/>
                        </a:solidFill>
                      </a:rPr>
                      <a:pPr algn="l">
                        <a:lnSpc>
                          <a:spcPts val="800"/>
                        </a:lnSpc>
                        <a:defRPr sz="1000">
                          <a:solidFill>
                            <a:schemeClr val="tx1"/>
                          </a:solidFill>
                          <a:latin typeface="Meiryo UI" panose="020B0604030504040204" pitchFamily="50" charset="-128"/>
                          <a:ea typeface="Meiryo UI" panose="020B0604030504040204" pitchFamily="50" charset="-128"/>
                        </a:defRPr>
                      </a:pPr>
                      <a:t>[パーセンテージ]</a:t>
                    </a:fld>
                    <a:r>
                      <a:rPr lang="en-US" altLang="zh-TW" sz="1000" baseline="0" dirty="0">
                        <a:solidFill>
                          <a:schemeClr val="tx1"/>
                        </a:solidFill>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8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7235750006173772"/>
                      <c:h val="0.20257693826685969"/>
                    </c:manualLayout>
                  </c15:layout>
                  <c15:dlblFieldTable/>
                  <c15:showDataLabelsRange val="0"/>
                </c:ext>
                <c:ext xmlns:c16="http://schemas.microsoft.com/office/drawing/2014/chart" uri="{C3380CC4-5D6E-409C-BE32-E72D297353CC}">
                  <c16:uniqueId val="{0000000D-81D8-4611-A02F-A262D9E96D57}"/>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l">
                  <a:lnSpc>
                    <a:spcPts val="1200"/>
                  </a:lnSpc>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Sheet1!$A$2:$A$16</c:f>
              <c:strCache>
                <c:ptCount val="3"/>
                <c:pt idx="0">
                  <c:v>鉄道
(Osaka Metoro
中央線)</c:v>
                </c:pt>
                <c:pt idx="1">
                  <c:v>自家用車等
2.6万人</c:v>
                </c:pt>
                <c:pt idx="2">
                  <c:v>駅シャトルバス等
1.8万人</c:v>
                </c:pt>
              </c:strCache>
            </c:strRef>
          </c:cat>
          <c:val>
            <c:numRef>
              <c:f>Sheet1!$B$2:$B$16</c:f>
              <c:numCache>
                <c:formatCode>General</c:formatCode>
                <c:ptCount val="15"/>
                <c:pt idx="0">
                  <c:v>71.599999999999994</c:v>
                </c:pt>
                <c:pt idx="1">
                  <c:v>16.7</c:v>
                </c:pt>
                <c:pt idx="2">
                  <c:v>11.7</c:v>
                </c:pt>
              </c:numCache>
            </c:numRef>
          </c:val>
          <c:extLst>
            <c:ext xmlns:c16="http://schemas.microsoft.com/office/drawing/2014/chart" uri="{C3380CC4-5D6E-409C-BE32-E72D297353CC}">
              <c16:uniqueId val="{0000001E-81D8-4611-A02F-A262D9E96D57}"/>
            </c:ext>
          </c:extLst>
        </c:ser>
        <c:ser>
          <c:idx val="1"/>
          <c:order val="1"/>
          <c:tx>
            <c:strRef>
              <c:f>Sheet1!$C$1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0-81D8-4611-A02F-A262D9E96D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2-81D8-4611-A02F-A262D9E96D57}"/>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24-81D8-4611-A02F-A262D9E96D57}"/>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26-81D8-4611-A02F-A262D9E96D57}"/>
              </c:ext>
            </c:extLst>
          </c:dPt>
          <c:dPt>
            <c:idx val="4"/>
            <c:bubble3D val="0"/>
            <c:spPr>
              <a:solidFill>
                <a:srgbClr val="FFFF00"/>
              </a:solidFill>
              <a:ln w="19050">
                <a:solidFill>
                  <a:schemeClr val="lt1"/>
                </a:solidFill>
              </a:ln>
              <a:effectLst/>
            </c:spPr>
            <c:extLst>
              <c:ext xmlns:c16="http://schemas.microsoft.com/office/drawing/2014/chart" uri="{C3380CC4-5D6E-409C-BE32-E72D297353CC}">
                <c16:uniqueId val="{00000028-81D8-4611-A02F-A262D9E96D57}"/>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2A-81D8-4611-A02F-A262D9E96D5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C-81D8-4611-A02F-A262D9E96D57}"/>
              </c:ext>
            </c:extLst>
          </c:dPt>
          <c:dPt>
            <c:idx val="7"/>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2E-81D8-4611-A02F-A262D9E96D57}"/>
              </c:ext>
            </c:extLst>
          </c:dPt>
          <c:dPt>
            <c:idx val="8"/>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30-81D8-4611-A02F-A262D9E96D57}"/>
              </c:ext>
            </c:extLst>
          </c:dPt>
          <c:dPt>
            <c:idx val="9"/>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32-81D8-4611-A02F-A262D9E96D57}"/>
              </c:ext>
            </c:extLst>
          </c:dPt>
          <c:dPt>
            <c:idx val="10"/>
            <c:bubble3D val="0"/>
            <c:spPr>
              <a:solidFill>
                <a:schemeClr val="accent4"/>
              </a:solidFill>
              <a:ln w="19050">
                <a:solidFill>
                  <a:schemeClr val="lt1"/>
                </a:solidFill>
              </a:ln>
              <a:effectLst/>
            </c:spPr>
            <c:extLst>
              <c:ext xmlns:c16="http://schemas.microsoft.com/office/drawing/2014/chart" uri="{C3380CC4-5D6E-409C-BE32-E72D297353CC}">
                <c16:uniqueId val="{00000034-81D8-4611-A02F-A262D9E96D57}"/>
              </c:ext>
            </c:extLst>
          </c:dPt>
          <c:dPt>
            <c:idx val="1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6-81D8-4611-A02F-A262D9E96D57}"/>
              </c:ext>
            </c:extLst>
          </c:dPt>
          <c:dPt>
            <c:idx val="1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38-81D8-4611-A02F-A262D9E96D5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3A-81D8-4611-A02F-A262D9E96D57}"/>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3C-81D8-4611-A02F-A262D9E96D57}"/>
              </c:ext>
            </c:extLst>
          </c:dPt>
          <c:dLbls>
            <c:dLbl>
              <c:idx val="0"/>
              <c:delete val="1"/>
              <c:extLst>
                <c:ext xmlns:c15="http://schemas.microsoft.com/office/drawing/2012/chart" uri="{CE6537A1-D6FC-4f65-9D91-7224C49458BB}"/>
                <c:ext xmlns:c16="http://schemas.microsoft.com/office/drawing/2014/chart" uri="{C3380CC4-5D6E-409C-BE32-E72D297353CC}">
                  <c16:uniqueId val="{00000020-81D8-4611-A02F-A262D9E96D57}"/>
                </c:ext>
              </c:extLst>
            </c:dLbl>
            <c:dLbl>
              <c:idx val="2"/>
              <c:layout>
                <c:manualLayout>
                  <c:x val="-2.3767783946315239E-2"/>
                  <c:y val="-2.2577405684193904E-3"/>
                </c:manualLayout>
              </c:layout>
              <c:tx>
                <c:rich>
                  <a:bodyPr/>
                  <a:lstStyle/>
                  <a:p>
                    <a:fld id="{C9FA9AC9-C17F-4FD0-805B-0B6F39D01A73}" type="CATEGORYNAME">
                      <a:rPr lang="ja-JP" altLang="en-US" smtClean="0"/>
                      <a:pPr/>
                      <a:t>[分類名]</a:t>
                    </a:fld>
                    <a:r>
                      <a:rPr lang="en-US" altLang="ja-JP" dirty="0"/>
                      <a:t>(</a:t>
                    </a:r>
                    <a:fld id="{6E793E25-B9F9-4D9A-ACF4-7555659BAFDB}" type="PERCENTAGE">
                      <a:rPr lang="en-US" altLang="ja-JP" baseline="0" smtClean="0"/>
                      <a:pPr/>
                      <a:t>[パーセンテージ]</a:t>
                    </a:fld>
                    <a:r>
                      <a:rPr lang="en-US" altLang="ja-JP"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81D8-4611-A02F-A262D9E96D57}"/>
                </c:ext>
              </c:extLst>
            </c:dLbl>
            <c:dLbl>
              <c:idx val="3"/>
              <c:layout>
                <c:manualLayout>
                  <c:x val="-0.18187686796729383"/>
                  <c:y val="5.1916766306103514E-2"/>
                </c:manualLayout>
              </c:layout>
              <c:tx>
                <c:rich>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3FEEEC3D-2B8F-4C15-80EB-8317AA18B503}" type="CATEGORYNAME">
                      <a:rPr lang="ja-JP" altLang="en-US" smtClean="0"/>
                      <a:pPr algn="l">
                        <a:lnSpc>
                          <a:spcPts val="1200"/>
                        </a:lnSpc>
                        <a:defRPr sz="1100">
                          <a:latin typeface="Meiryo UI" panose="020B0604030504040204" pitchFamily="50" charset="-128"/>
                          <a:ea typeface="Meiryo UI" panose="020B0604030504040204" pitchFamily="50" charset="-128"/>
                        </a:defRPr>
                      </a:pPr>
                      <a:t>[分類名]</a:t>
                    </a:fld>
                    <a:r>
                      <a:rPr lang="en-US" altLang="ja-JP" dirty="0"/>
                      <a:t>(</a:t>
                    </a:r>
                    <a:fld id="{0494CEEB-D2ED-4AD8-AEC3-ECE5AB3F5CB2}" type="PERCENTAGE">
                      <a:rPr lang="en-US" altLang="ja-JP" baseline="0" smtClean="0"/>
                      <a:pPr algn="l">
                        <a:lnSpc>
                          <a:spcPts val="1200"/>
                        </a:lnSpc>
                        <a:defRPr sz="1100">
                          <a:latin typeface="Meiryo UI" panose="020B0604030504040204" pitchFamily="50" charset="-128"/>
                          <a:ea typeface="Meiryo UI" panose="020B0604030504040204" pitchFamily="50" charset="-128"/>
                        </a:defRPr>
                      </a:pPr>
                      <a:t>[パーセンテージ]</a:t>
                    </a:fld>
                    <a:r>
                      <a:rPr lang="en-US" altLang="ja-JP"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8935179445201111"/>
                      <c:h val="8.0909748605513171E-2"/>
                    </c:manualLayout>
                  </c15:layout>
                  <c15:dlblFieldTable/>
                  <c15:showDataLabelsRange val="0"/>
                </c:ext>
                <c:ext xmlns:c16="http://schemas.microsoft.com/office/drawing/2014/chart" uri="{C3380CC4-5D6E-409C-BE32-E72D297353CC}">
                  <c16:uniqueId val="{00000026-81D8-4611-A02F-A262D9E96D57}"/>
                </c:ext>
              </c:extLst>
            </c:dLbl>
            <c:dLbl>
              <c:idx val="4"/>
              <c:layout>
                <c:manualLayout>
                  <c:x val="-0.2081832595524333"/>
                  <c:y val="5.0650600987327777E-3"/>
                </c:manualLayout>
              </c:layout>
              <c:tx>
                <c:rich>
                  <a:bodyPr/>
                  <a:lstStyle/>
                  <a:p>
                    <a:fld id="{BC2973D1-E966-499C-9C07-984B9DBA7092}" type="CATEGORYNAME">
                      <a:rPr lang="ja-JP" altLang="en-US" smtClean="0"/>
                      <a:pPr/>
                      <a:t>[分類名]</a:t>
                    </a:fld>
                    <a:r>
                      <a:rPr lang="en-US" altLang="ja-JP" dirty="0"/>
                      <a:t>(</a:t>
                    </a:r>
                    <a:fld id="{1DF316F6-6824-431E-A3AC-AE8079ACAE83}" type="PERCENTAGE">
                      <a:rPr lang="en-US" altLang="ja-JP" baseline="0" smtClean="0"/>
                      <a:pPr/>
                      <a:t>[パーセンテージ]</a:t>
                    </a:fld>
                    <a:r>
                      <a:rPr lang="en-US" altLang="ja-JP"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81D8-4611-A02F-A262D9E96D57}"/>
                </c:ext>
              </c:extLst>
            </c:dLbl>
            <c:dLbl>
              <c:idx val="5"/>
              <c:layout>
                <c:manualLayout>
                  <c:x val="-0.21314000382749124"/>
                  <c:y val="-6.8378311332892544E-2"/>
                </c:manualLayout>
              </c:layout>
              <c:tx>
                <c:rich>
                  <a:bodyPr/>
                  <a:lstStyle/>
                  <a:p>
                    <a:fld id="{80194685-5548-472B-A011-A83AE09C3E21}" type="CATEGORYNAME">
                      <a:rPr lang="ja-JP" altLang="en-US" smtClean="0"/>
                      <a:pPr/>
                      <a:t>[分類名]</a:t>
                    </a:fld>
                    <a:r>
                      <a:rPr lang="en-US" altLang="ja-JP" dirty="0"/>
                      <a:t>(</a:t>
                    </a:r>
                    <a:fld id="{B5E94194-13FB-4540-ADF2-72392138475B}" type="PERCENTAGE">
                      <a:rPr lang="en-US" altLang="ja-JP" baseline="0" smtClean="0"/>
                      <a:pPr/>
                      <a:t>[パーセンテージ]</a:t>
                    </a:fld>
                    <a:r>
                      <a:rPr lang="en-US" altLang="ja-JP"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81D8-4611-A02F-A262D9E96D57}"/>
                </c:ext>
              </c:extLst>
            </c:dLbl>
            <c:dLbl>
              <c:idx val="7"/>
              <c:layout>
                <c:manualLayout>
                  <c:x val="8.2612404584295543E-4"/>
                  <c:y val="-1.2662650246831999E-2"/>
                </c:manualLayout>
              </c:layout>
              <c:tx>
                <c:rich>
                  <a:bodyPr/>
                  <a:lstStyle/>
                  <a:p>
                    <a:fld id="{1C3C5563-3A5E-4740-8391-FDC65AD3D68B}" type="CATEGORYNAME">
                      <a:rPr lang="ja-JP" altLang="en-US"/>
                      <a:pPr/>
                      <a:t>[分類名]</a:t>
                    </a:fld>
                    <a:r>
                      <a:rPr lang="ja-JP" altLang="en-US" baseline="0" dirty="0"/>
                      <a:t>
</a:t>
                    </a:r>
                    <a:r>
                      <a:rPr lang="en-US" altLang="ja-JP" baseline="0" dirty="0"/>
                      <a:t>(</a:t>
                    </a:r>
                    <a:fld id="{3BB83854-D102-4572-8927-65C549A58F2B}" type="PERCENTAGE">
                      <a:rPr lang="en-US" altLang="ja-JP" baseline="0" smtClean="0"/>
                      <a:pPr/>
                      <a:t>[パーセンテージ]</a:t>
                    </a:fld>
                    <a:r>
                      <a:rPr lang="en-US" altLang="ja-JP" baseline="0" dirty="0"/>
                      <a:t>)</a:t>
                    </a:r>
                  </a:p>
                </c:rich>
              </c:tx>
              <c:showLegendKey val="0"/>
              <c:showVal val="0"/>
              <c:showCatName val="1"/>
              <c:showSerName val="0"/>
              <c:showPercent val="1"/>
              <c:showBubbleSize val="0"/>
              <c:extLst>
                <c:ext xmlns:c15="http://schemas.microsoft.com/office/drawing/2012/chart" uri="{CE6537A1-D6FC-4f65-9D91-7224C49458BB}">
                  <c15:layout>
                    <c:manualLayout>
                      <c:w val="0.10133237546310106"/>
                      <c:h val="9.8768671925289153E-2"/>
                    </c:manualLayout>
                  </c15:layout>
                  <c15:dlblFieldTable/>
                  <c15:showDataLabelsRange val="0"/>
                </c:ext>
                <c:ext xmlns:c16="http://schemas.microsoft.com/office/drawing/2014/chart" uri="{C3380CC4-5D6E-409C-BE32-E72D297353CC}">
                  <c16:uniqueId val="{0000002E-81D8-4611-A02F-A262D9E96D57}"/>
                </c:ext>
              </c:extLst>
            </c:dLbl>
            <c:dLbl>
              <c:idx val="8"/>
              <c:layout>
                <c:manualLayout>
                  <c:x val="-0.24453271756952485"/>
                  <c:y val="-2.6591565518347085E-2"/>
                </c:manualLayout>
              </c:layout>
              <c:tx>
                <c:rich>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A9229140-F798-47C9-9900-62F027F835D9}" type="CATEGORYNAME">
                      <a:rPr lang="ja-JP" altLang="en-US" smtClean="0"/>
                      <a:pPr algn="l">
                        <a:lnSpc>
                          <a:spcPts val="1200"/>
                        </a:lnSpc>
                        <a:defRPr sz="1100">
                          <a:latin typeface="Meiryo UI" panose="020B0604030504040204" pitchFamily="50" charset="-128"/>
                          <a:ea typeface="Meiryo UI" panose="020B0604030504040204" pitchFamily="50" charset="-128"/>
                        </a:defRPr>
                      </a:pPr>
                      <a:t>[分類名]</a:t>
                    </a:fld>
                    <a:r>
                      <a:rPr lang="en-US" altLang="ja-JP" baseline="0" dirty="0"/>
                      <a:t>(</a:t>
                    </a:r>
                    <a:fld id="{0E3D5DCB-45AF-451B-8F66-79079DDF5D04}" type="PERCENTAGE">
                      <a:rPr lang="en-US" altLang="ja-JP" baseline="0" smtClean="0"/>
                      <a:pPr algn="l">
                        <a:lnSpc>
                          <a:spcPts val="1200"/>
                        </a:lnSpc>
                        <a:defRPr sz="1100">
                          <a:latin typeface="Meiryo UI" panose="020B0604030504040204" pitchFamily="50" charset="-128"/>
                          <a:ea typeface="Meiryo UI" panose="020B0604030504040204" pitchFamily="50" charset="-128"/>
                        </a:defRPr>
                      </a:pPr>
                      <a:t>[パーセンテージ]</a:t>
                    </a:fld>
                    <a:r>
                      <a:rPr lang="en-US" altLang="ja-JP"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5255206630536641"/>
                      <c:h val="8.6106021678457226E-2"/>
                    </c:manualLayout>
                  </c15:layout>
                  <c15:dlblFieldTable/>
                  <c15:showDataLabelsRange val="0"/>
                </c:ext>
                <c:ext xmlns:c16="http://schemas.microsoft.com/office/drawing/2014/chart" uri="{C3380CC4-5D6E-409C-BE32-E72D297353CC}">
                  <c16:uniqueId val="{00000030-81D8-4611-A02F-A262D9E96D57}"/>
                </c:ext>
              </c:extLst>
            </c:dLbl>
            <c:dLbl>
              <c:idx val="9"/>
              <c:layout>
                <c:manualLayout>
                  <c:x val="-0.25279389297881727"/>
                  <c:y val="-6.4579516258842895E-2"/>
                </c:manualLayout>
              </c:layout>
              <c:tx>
                <c:rich>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E57F5B67-8AC6-4BA8-B7A1-27D281E2C90C}" type="CATEGORYNAME">
                      <a:rPr lang="zh-TW" altLang="en-US" smtClean="0"/>
                      <a:pPr algn="l">
                        <a:lnSpc>
                          <a:spcPts val="1200"/>
                        </a:lnSpc>
                        <a:defRPr sz="1100">
                          <a:latin typeface="Meiryo UI" panose="020B0604030504040204" pitchFamily="50" charset="-128"/>
                          <a:ea typeface="Meiryo UI" panose="020B0604030504040204" pitchFamily="50" charset="-128"/>
                        </a:defRPr>
                      </a:pPr>
                      <a:t>[分類名]</a:t>
                    </a:fld>
                    <a:r>
                      <a:rPr lang="en-US" altLang="zh-TW" dirty="0"/>
                      <a:t>(</a:t>
                    </a:r>
                    <a:fld id="{1A98C6E2-990E-4C68-8AC9-45F38751AF32}" type="PERCENTAGE">
                      <a:rPr lang="en-US" altLang="zh-TW" baseline="0" smtClean="0"/>
                      <a:pPr algn="l">
                        <a:lnSpc>
                          <a:spcPts val="1200"/>
                        </a:lnSpc>
                        <a:defRPr sz="1100">
                          <a:latin typeface="Meiryo UI" panose="020B0604030504040204" pitchFamily="50" charset="-128"/>
                          <a:ea typeface="Meiryo UI" panose="020B0604030504040204" pitchFamily="50" charset="-128"/>
                        </a:defRPr>
                      </a:pPr>
                      <a:t>[パーセンテージ]</a:t>
                    </a:fld>
                    <a:r>
                      <a:rPr lang="en-US" altLang="zh-TW"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942390011991152"/>
                      <c:h val="9.6236141875922776E-2"/>
                    </c:manualLayout>
                  </c15:layout>
                  <c15:dlblFieldTable/>
                  <c15:showDataLabelsRange val="0"/>
                </c:ext>
                <c:ext xmlns:c16="http://schemas.microsoft.com/office/drawing/2014/chart" uri="{C3380CC4-5D6E-409C-BE32-E72D297353CC}">
                  <c16:uniqueId val="{00000032-81D8-4611-A02F-A262D9E96D57}"/>
                </c:ext>
              </c:extLst>
            </c:dLbl>
            <c:dLbl>
              <c:idx val="10"/>
              <c:layout>
                <c:manualLayout>
                  <c:x val="-0.27675155535740142"/>
                  <c:y val="-0.1139638522214875"/>
                </c:manualLayout>
              </c:layout>
              <c:tx>
                <c:rich>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A341BA74-0104-4037-BC9A-D5AD880083C5}" type="CATEGORYNAME">
                      <a:rPr lang="zh-TW" altLang="en-US" smtClean="0"/>
                      <a:pPr algn="l">
                        <a:lnSpc>
                          <a:spcPts val="1200"/>
                        </a:lnSpc>
                        <a:defRPr sz="1100">
                          <a:latin typeface="Meiryo UI" panose="020B0604030504040204" pitchFamily="50" charset="-128"/>
                          <a:ea typeface="Meiryo UI" panose="020B0604030504040204" pitchFamily="50" charset="-128"/>
                        </a:defRPr>
                      </a:pPr>
                      <a:t>[分類名]</a:t>
                    </a:fld>
                    <a:r>
                      <a:rPr lang="en-US" altLang="zh-TW" dirty="0"/>
                      <a:t>(</a:t>
                    </a:r>
                    <a:fld id="{A6663F1E-5647-448C-891F-22D2AFD277E4}" type="PERCENTAGE">
                      <a:rPr lang="en-US" altLang="zh-TW" baseline="0" smtClean="0"/>
                      <a:pPr algn="l">
                        <a:lnSpc>
                          <a:spcPts val="1200"/>
                        </a:lnSpc>
                        <a:defRPr sz="1100">
                          <a:latin typeface="Meiryo UI" panose="020B0604030504040204" pitchFamily="50" charset="-128"/>
                          <a:ea typeface="Meiryo UI" panose="020B0604030504040204" pitchFamily="50" charset="-128"/>
                        </a:defRPr>
                      </a:pPr>
                      <a:t>[パーセンテージ]</a:t>
                    </a:fld>
                    <a:r>
                      <a:rPr lang="en-US" altLang="zh-TW"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768514057834148"/>
                      <c:h val="7.8508431530358053E-2"/>
                    </c:manualLayout>
                  </c15:layout>
                  <c15:dlblFieldTable/>
                  <c15:showDataLabelsRange val="0"/>
                </c:ext>
                <c:ext xmlns:c16="http://schemas.microsoft.com/office/drawing/2014/chart" uri="{C3380CC4-5D6E-409C-BE32-E72D297353CC}">
                  <c16:uniqueId val="{00000034-81D8-4611-A02F-A262D9E96D57}"/>
                </c:ext>
              </c:extLst>
            </c:dLbl>
            <c:dLbl>
              <c:idx val="11"/>
              <c:layout>
                <c:manualLayout>
                  <c:x val="-0.20900938359827634"/>
                  <c:y val="-0.16714698325818167"/>
                </c:manualLayout>
              </c:layout>
              <c:tx>
                <c:rich>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9B3E0293-9C7E-4A0F-8EDE-856DD67E7AD6}" type="CATEGORYNAME">
                      <a:rPr lang="zh-TW" altLang="en-US" smtClean="0"/>
                      <a:pPr algn="l">
                        <a:lnSpc>
                          <a:spcPts val="1200"/>
                        </a:lnSpc>
                        <a:defRPr sz="1100">
                          <a:latin typeface="Meiryo UI" panose="020B0604030504040204" pitchFamily="50" charset="-128"/>
                          <a:ea typeface="Meiryo UI" panose="020B0604030504040204" pitchFamily="50" charset="-128"/>
                        </a:defRPr>
                      </a:pPr>
                      <a:t>[分類名]</a:t>
                    </a:fld>
                    <a:r>
                      <a:rPr lang="en-US" altLang="zh-TW" dirty="0"/>
                      <a:t>(</a:t>
                    </a:r>
                    <a:fld id="{ED0AFBC1-5CD6-4DEA-9B69-CEEA14DADA2F}" type="PERCENTAGE">
                      <a:rPr lang="en-US" altLang="zh-TW" baseline="0" smtClean="0"/>
                      <a:pPr algn="l">
                        <a:lnSpc>
                          <a:spcPts val="1200"/>
                        </a:lnSpc>
                        <a:defRPr sz="1100">
                          <a:latin typeface="Meiryo UI" panose="020B0604030504040204" pitchFamily="50" charset="-128"/>
                          <a:ea typeface="Meiryo UI" panose="020B0604030504040204" pitchFamily="50" charset="-128"/>
                        </a:defRPr>
                      </a:pPr>
                      <a:t>[パーセンテージ]</a:t>
                    </a:fld>
                    <a:r>
                      <a:rPr lang="en-US" altLang="zh-TW"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446715584485364"/>
                      <c:h val="7.3443371431625284E-2"/>
                    </c:manualLayout>
                  </c15:layout>
                  <c15:dlblFieldTable/>
                  <c15:showDataLabelsRange val="0"/>
                </c:ext>
                <c:ext xmlns:c16="http://schemas.microsoft.com/office/drawing/2014/chart" uri="{C3380CC4-5D6E-409C-BE32-E72D297353CC}">
                  <c16:uniqueId val="{00000036-81D8-4611-A02F-A262D9E96D57}"/>
                </c:ext>
              </c:extLst>
            </c:dLbl>
            <c:dLbl>
              <c:idx val="12"/>
              <c:layout>
                <c:manualLayout>
                  <c:x val="6.6089923667438542E-3"/>
                  <c:y val="-0.16827206471790807"/>
                </c:manualLayout>
              </c:layout>
              <c:tx>
                <c:rich>
                  <a:bodyPr/>
                  <a:lstStyle/>
                  <a:p>
                    <a:fld id="{2BB08CF3-1C18-433C-B50D-68ACE5A56F74}" type="CATEGORYNAME">
                      <a:rPr lang="ja-JP" altLang="en-US" smtClean="0"/>
                      <a:pPr/>
                      <a:t>[分類名]</a:t>
                    </a:fld>
                    <a:r>
                      <a:rPr lang="en-US" altLang="ja-JP" dirty="0"/>
                      <a:t>(</a:t>
                    </a:r>
                    <a:fld id="{7B7A732C-6C24-4061-B8E5-3111DD99B91C}" type="PERCENTAGE">
                      <a:rPr lang="en-US" altLang="ja-JP" baseline="0" smtClean="0"/>
                      <a:pPr/>
                      <a:t>[パーセンテージ]</a:t>
                    </a:fld>
                    <a:r>
                      <a:rPr lang="en-US" altLang="ja-JP"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8-81D8-4611-A02F-A262D9E96D57}"/>
                </c:ext>
              </c:extLst>
            </c:dLbl>
            <c:dLbl>
              <c:idx val="13"/>
              <c:layout>
                <c:manualLayout>
                  <c:x val="0.21974899619423516"/>
                  <c:y val="-0.13802288769046819"/>
                </c:manualLayout>
              </c:layout>
              <c:tx>
                <c:rich>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05AB871D-994E-4589-A86F-BCCA85CD7481}" type="CATEGORYNAME">
                      <a:rPr lang="ja-JP" altLang="en-US" smtClean="0"/>
                      <a:pPr algn="l">
                        <a:lnSpc>
                          <a:spcPts val="1200"/>
                        </a:lnSpc>
                        <a:defRPr sz="1100">
                          <a:latin typeface="Meiryo UI" panose="020B0604030504040204" pitchFamily="50" charset="-128"/>
                          <a:ea typeface="Meiryo UI" panose="020B0604030504040204" pitchFamily="50" charset="-128"/>
                        </a:defRPr>
                      </a:pPr>
                      <a:t>[分類名]</a:t>
                    </a:fld>
                    <a:r>
                      <a:rPr lang="en-US" altLang="ja-JP" dirty="0"/>
                      <a:t>(</a:t>
                    </a:r>
                    <a:fld id="{296CFEB9-66E3-4CCE-869F-82618D992935}" type="PERCENTAGE">
                      <a:rPr lang="en-US" altLang="ja-JP" baseline="0" smtClean="0"/>
                      <a:pPr algn="l">
                        <a:lnSpc>
                          <a:spcPts val="1200"/>
                        </a:lnSpc>
                        <a:defRPr sz="1100">
                          <a:latin typeface="Meiryo UI" panose="020B0604030504040204" pitchFamily="50" charset="-128"/>
                          <a:ea typeface="Meiryo UI" panose="020B0604030504040204" pitchFamily="50" charset="-128"/>
                        </a:defRPr>
                      </a:pPr>
                      <a:t>[パーセンテージ]</a:t>
                    </a:fld>
                    <a:r>
                      <a:rPr lang="en-US" altLang="ja-JP"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8890152432245794"/>
                      <c:h val="7.5975901480991662E-2"/>
                    </c:manualLayout>
                  </c15:layout>
                  <c15:dlblFieldTable/>
                  <c15:showDataLabelsRange val="0"/>
                </c:ext>
                <c:ext xmlns:c16="http://schemas.microsoft.com/office/drawing/2014/chart" uri="{C3380CC4-5D6E-409C-BE32-E72D297353CC}">
                  <c16:uniqueId val="{0000003A-81D8-4611-A02F-A262D9E96D57}"/>
                </c:ext>
              </c:extLst>
            </c:dLbl>
            <c:dLbl>
              <c:idx val="14"/>
              <c:layout>
                <c:manualLayout>
                  <c:x val="0.28088217558661638"/>
                  <c:y val="-4.1786646108637963E-2"/>
                </c:manualLayout>
              </c:layout>
              <c:tx>
                <c:rich>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fld id="{A5E8D5E4-C777-4598-92DC-459FE4CC73E4}" type="CATEGORYNAME">
                      <a:rPr lang="ja-JP" altLang="en-US" smtClean="0"/>
                      <a:pPr algn="l">
                        <a:lnSpc>
                          <a:spcPts val="1200"/>
                        </a:lnSpc>
                        <a:defRPr sz="1100">
                          <a:latin typeface="Meiryo UI" panose="020B0604030504040204" pitchFamily="50" charset="-128"/>
                          <a:ea typeface="Meiryo UI" panose="020B0604030504040204" pitchFamily="50" charset="-128"/>
                        </a:defRPr>
                      </a:pPr>
                      <a:t>[分類名]</a:t>
                    </a:fld>
                    <a:r>
                      <a:rPr lang="en-US" altLang="ja-JP" baseline="0" dirty="0"/>
                      <a:t>(</a:t>
                    </a:r>
                    <a:fld id="{013CA2D9-FF6A-45B1-A0F7-4A127195CF32}" type="PERCENTAGE">
                      <a:rPr lang="en-US" altLang="ja-JP" baseline="0" smtClean="0"/>
                      <a:pPr algn="l">
                        <a:lnSpc>
                          <a:spcPts val="1200"/>
                        </a:lnSpc>
                        <a:defRPr sz="1100">
                          <a:latin typeface="Meiryo UI" panose="020B0604030504040204" pitchFamily="50" charset="-128"/>
                          <a:ea typeface="Meiryo UI" panose="020B0604030504040204" pitchFamily="50" charset="-128"/>
                        </a:defRPr>
                      </a:pPr>
                      <a:t>[パーセンテージ]</a:t>
                    </a:fld>
                    <a:r>
                      <a:rPr lang="en-US" altLang="ja-JP"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7237904340559815"/>
                      <c:h val="9.1171081777189994E-2"/>
                    </c:manualLayout>
                  </c15:layout>
                  <c15:dlblFieldTable/>
                  <c15:showDataLabelsRange val="0"/>
                </c:ext>
                <c:ext xmlns:c16="http://schemas.microsoft.com/office/drawing/2014/chart" uri="{C3380CC4-5D6E-409C-BE32-E72D297353CC}">
                  <c16:uniqueId val="{0000003C-81D8-4611-A02F-A262D9E96D57}"/>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l">
                  <a:lnSpc>
                    <a:spcPts val="1200"/>
                  </a:lnSpc>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prstDash val="sysDot"/>
                  <a:round/>
                </a:ln>
                <a:effectLst/>
              </c:spPr>
            </c:leaderLines>
            <c:extLst>
              <c:ext xmlns:c15="http://schemas.microsoft.com/office/drawing/2012/chart" uri="{CE6537A1-D6FC-4f65-9D91-7224C49458BB}"/>
            </c:extLst>
          </c:dLbls>
          <c:cat>
            <c:strRef>
              <c:f>Sheet1!$A$2:$A$16</c:f>
              <c:strCache>
                <c:ptCount val="3"/>
                <c:pt idx="0">
                  <c:v>鉄道
(Osaka Metoro
中央線)</c:v>
                </c:pt>
                <c:pt idx="1">
                  <c:v>自家用車等
2.6万人</c:v>
                </c:pt>
                <c:pt idx="2">
                  <c:v>駅シャトルバス等
1.8万人</c:v>
                </c:pt>
              </c:strCache>
            </c:strRef>
          </c:cat>
          <c:val>
            <c:numRef>
              <c:f>Sheet1!$C$2:$C$16</c:f>
              <c:numCache>
                <c:formatCode>General</c:formatCode>
                <c:ptCount val="15"/>
              </c:numCache>
            </c:numRef>
          </c:val>
          <c:extLst>
            <c:ext xmlns:c16="http://schemas.microsoft.com/office/drawing/2014/chart" uri="{C3380CC4-5D6E-409C-BE32-E72D297353CC}">
              <c16:uniqueId val="{0000003D-81D8-4611-A02F-A262D9E96D57}"/>
            </c:ext>
          </c:extLst>
        </c:ser>
        <c:dLbls>
          <c:showLegendKey val="0"/>
          <c:showVal val="1"/>
          <c:showCatName val="0"/>
          <c:showSerName val="0"/>
          <c:showPercent val="0"/>
          <c:showBubbleSize val="0"/>
          <c:showLeaderLines val="0"/>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0.43585</cdr:x>
      <cdr:y>0.47509</cdr:y>
    </cdr:from>
    <cdr:to>
      <cdr:x>0.61902</cdr:x>
      <cdr:y>0.56455</cdr:y>
    </cdr:to>
    <cdr:sp macro="" textlink="">
      <cdr:nvSpPr>
        <cdr:cNvPr id="8" name="テキスト ボックス 1">
          <a:extLst xmlns:a="http://schemas.openxmlformats.org/drawingml/2006/main">
            <a:ext uri="{FF2B5EF4-FFF2-40B4-BE49-F238E27FC236}">
              <a16:creationId xmlns:a16="http://schemas.microsoft.com/office/drawing/2014/main" id="{8535DD9F-A5ED-47AB-8E0D-2C60E2C810D0}"/>
            </a:ext>
          </a:extLst>
        </cdr:cNvPr>
        <cdr:cNvSpPr txBox="1"/>
      </cdr:nvSpPr>
      <cdr:spPr>
        <a:xfrm xmlns:a="http://schemas.openxmlformats.org/drawingml/2006/main">
          <a:off x="1994345" y="2066658"/>
          <a:ext cx="838181" cy="3891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a:latin typeface="Meiryo UI" panose="020B0604030504040204" pitchFamily="50" charset="-128"/>
              <a:ea typeface="Meiryo UI" panose="020B0604030504040204" pitchFamily="50" charset="-128"/>
            </a:rPr>
            <a:t>15.8</a:t>
          </a:r>
          <a:r>
            <a:rPr lang="ja-JP" altLang="en-US" sz="1200" dirty="0">
              <a:latin typeface="Meiryo UI" panose="020B0604030504040204" pitchFamily="50" charset="-128"/>
              <a:ea typeface="Meiryo UI" panose="020B0604030504040204" pitchFamily="50" charset="-128"/>
            </a:rPr>
            <a:t>万人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575" cy="498475"/>
          </a:xfrm>
          <a:prstGeom prst="rect">
            <a:avLst/>
          </a:prstGeom>
        </p:spPr>
        <p:txBody>
          <a:bodyPr vert="horz" lIns="91431" tIns="45715" rIns="91431" bIns="45715"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1" tIns="45715" rIns="91431" bIns="45715" rtlCol="0" anchor="b"/>
          <a:lstStyle>
            <a:lvl1pPr algn="r">
              <a:defRPr sz="1200"/>
            </a:lvl1pPr>
          </a:lstStyle>
          <a:p>
            <a:fld id="{3EA772C1-A1C9-4F17-8B46-F811CBB03C28}" type="slidenum">
              <a:rPr kumimoji="1" lang="ja-JP" altLang="en-US" smtClean="0"/>
              <a:t>‹#›</a:t>
            </a:fld>
            <a:endParaRPr kumimoji="1" lang="ja-JP" altLang="en-US"/>
          </a:p>
        </p:txBody>
      </p:sp>
    </p:spTree>
    <p:extLst>
      <p:ext uri="{BB962C8B-B14F-4D97-AF65-F5344CB8AC3E}">
        <p14:creationId xmlns:p14="http://schemas.microsoft.com/office/powerpoint/2010/main" val="326181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2075" y="746125"/>
            <a:ext cx="6623050" cy="3725863"/>
          </a:xfrm>
          <a:prstGeom prst="rect">
            <a:avLst/>
          </a:prstGeom>
        </p:spPr>
        <p:txBody>
          <a:bodyPr lIns="91411" tIns="45705" rIns="91411" bIns="45705"/>
          <a:lstStyle/>
          <a:p>
            <a:endParaRPr/>
          </a:p>
        </p:txBody>
      </p:sp>
      <p:sp>
        <p:nvSpPr>
          <p:cNvPr id="670" name="Shape 670"/>
          <p:cNvSpPr>
            <a:spLocks noGrp="1"/>
          </p:cNvSpPr>
          <p:nvPr>
            <p:ph type="body" sz="quarter" idx="1"/>
          </p:nvPr>
        </p:nvSpPr>
        <p:spPr>
          <a:xfrm>
            <a:off x="907629" y="4721186"/>
            <a:ext cx="4991947" cy="4472702"/>
          </a:xfrm>
          <a:prstGeom prst="rect">
            <a:avLst/>
          </a:prstGeom>
        </p:spPr>
        <p:txBody>
          <a:bodyPr lIns="91411" tIns="45705" rIns="91411" bIns="45705"/>
          <a:lstStyle/>
          <a:p>
            <a:endParaRPr/>
          </a:p>
        </p:txBody>
      </p:sp>
    </p:spTree>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8800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E522D-A6F1-850A-E96C-148E72EA7D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828489-EC01-EF02-5651-42C5880C87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BF511D-2069-56B1-3879-B0938D7409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2167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C42D5-6EEE-41EB-AEB2-C3AD0F98A7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07E524-1350-42A6-0377-5584E83466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4FF91C-BBCE-7F81-13D9-F81614B9A09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6016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6AC0-1720-C24D-A8C2-72B2DD7661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456265-DCEE-11EB-67F0-B055C08D00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5DBE86B-3CA5-9971-F7C2-923060D0DBC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2526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B3805-1E6A-1D9A-5065-C70FEB82CD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CEC7E6-57BB-7DFA-17A3-964AD7AE77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F4A763-2DF1-0E30-D440-DFC03AEC046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25600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タイトルと&#10;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縦書きタイトルと&#10;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37"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縦書きタイトルと&#10;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タイトル付きの&#10;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縦書きタイトルと&#10;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337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3060154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リード文あり">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36" y="914497"/>
            <a:ext cx="11165933" cy="1865795"/>
          </a:xfrm>
          <a:prstGeom prst="rect">
            <a:avLst/>
          </a:prstGeom>
          <a:solidFill>
            <a:srgbClr val="EFEFEF"/>
          </a:solidFill>
        </p:spPr>
        <p:txBody>
          <a:bodyPr vert="horz" lIns="180000" tIns="144000" rIns="180000" bIns="144000" rtlCol="0">
            <a:spAutoFit/>
          </a:bodyPr>
          <a:lstStyle>
            <a:lvl1pPr>
              <a:defRPr lang="ja-JP" altLang="en-US" sz="1452" b="1" noProof="0" dirty="0" smtClean="0"/>
            </a:lvl1pPr>
            <a:lvl2pPr>
              <a:defRPr lang="ja-JP" altLang="en-US" b="1" noProof="0" dirty="0" smtClean="0"/>
            </a:lvl2pPr>
            <a:lvl3pPr>
              <a:defRPr lang="ja-JP" altLang="en-US" b="1" noProof="0" dirty="0" smtClean="0"/>
            </a:lvl3pPr>
            <a:lvl4pPr>
              <a:defRPr lang="ja-JP" altLang="en-US" b="1" noProof="0" dirty="0"/>
            </a:lvl4pPr>
          </a:lstStyle>
          <a:p>
            <a:pPr marR="0" lvl="0">
              <a:spcAft>
                <a:spcPts val="0"/>
              </a:spcAft>
              <a:tabLst/>
            </a:pPr>
            <a:r>
              <a:rPr kumimoji="1" lang="ja-JP" altLang="en-US" sz="1633" b="0" i="0" u="none" strike="noStrike" kern="1200" cap="none" spc="0" normalizeH="0" baseline="0" noProof="0" dirty="0">
                <a:ln>
                  <a:noFill/>
                </a:ln>
                <a:solidFill>
                  <a:prstClr val="black">
                    <a:lumMod val="85000"/>
                    <a:lumOff val="15000"/>
                  </a:prstClr>
                </a:solidFill>
                <a:effectLst/>
                <a:uLnTx/>
                <a:uFillTx/>
                <a:latin typeface="+mn-ea"/>
                <a:ea typeface="+mn-ea"/>
                <a:cs typeface="+mn-cs"/>
              </a:rPr>
              <a:t>マスター テキストの書式設定</a:t>
            </a:r>
          </a:p>
          <a:p>
            <a:pPr marR="0" lvl="1">
              <a:spcAft>
                <a:spcPts val="0"/>
              </a:spcAft>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2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2">
              <a:spcAft>
                <a:spcPts val="0"/>
              </a:spcAft>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3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a:p>
            <a:pPr marR="0" lvl="3">
              <a:spcAft>
                <a:spcPts val="0"/>
              </a:spcAft>
              <a:buClr>
                <a:prstClr val="black">
                  <a:lumMod val="75000"/>
                  <a:lumOff val="25000"/>
                </a:prstClr>
              </a:buClr>
              <a:buSzTx/>
              <a:tabLst/>
            </a:pP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第 </a:t>
            </a:r>
            <a:r>
              <a:rPr kumimoji="1" lang="en-US" altLang="ja-JP"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4 </a:t>
            </a:r>
            <a:r>
              <a:rPr kumimoji="1" lang="ja-JP" altLang="en-US" sz="1452" b="0" i="0" u="none" strike="noStrike" kern="1200" cap="none" spc="0" normalizeH="0" baseline="0" noProof="0" dirty="0">
                <a:ln>
                  <a:noFill/>
                </a:ln>
                <a:solidFill>
                  <a:prstClr val="black">
                    <a:lumMod val="85000"/>
                    <a:lumOff val="15000"/>
                  </a:prstClr>
                </a:solidFill>
                <a:effectLst/>
                <a:uLnTx/>
                <a:uFillTx/>
                <a:latin typeface="+mn-ea"/>
                <a:ea typeface="+mn-ea"/>
                <a:cs typeface="+mn-cs"/>
              </a:rPr>
              <a:t>レベル</a:t>
            </a:r>
          </a:p>
        </p:txBody>
      </p:sp>
      <p:sp>
        <p:nvSpPr>
          <p:cNvPr id="7" name="タイトル 6">
            <a:extLst>
              <a:ext uri="{FF2B5EF4-FFF2-40B4-BE49-F238E27FC236}">
                <a16:creationId xmlns:a16="http://schemas.microsoft.com/office/drawing/2014/main" id="{AC475D6D-EFDE-474E-B5E1-31B2A6305C2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9" name="フッター プレースホルダー 8">
            <a:extLst>
              <a:ext uri="{FF2B5EF4-FFF2-40B4-BE49-F238E27FC236}">
                <a16:creationId xmlns:a16="http://schemas.microsoft.com/office/drawing/2014/main" id="{87215981-0AE2-4F81-8B7E-F5B4979EC043}"/>
              </a:ext>
            </a:extLst>
          </p:cNvPr>
          <p:cNvSpPr>
            <a:spLocks noGrp="1"/>
          </p:cNvSpPr>
          <p:nvPr>
            <p:ph type="ftr" sz="quarter" idx="11"/>
          </p:nvPr>
        </p:nvSpPr>
        <p:spPr>
          <a:xfrm>
            <a:off x="506527" y="6658109"/>
            <a:ext cx="5307420" cy="188951"/>
          </a:xfrm>
          <a:prstGeom prst="rect">
            <a:avLst/>
          </a:prstGeom>
        </p:spPr>
        <p:txBody>
          <a:bodyPr/>
          <a:lstStyle>
            <a:lvl1pPr algn="l">
              <a:defRPr/>
            </a:lvl1pPr>
          </a:lstStyle>
          <a:p>
            <a:pPr algn="l"/>
            <a:endParaRPr kumimoji="1" lang="ja-JP" altLang="en-US"/>
          </a:p>
        </p:txBody>
      </p:sp>
      <p:sp>
        <p:nvSpPr>
          <p:cNvPr id="11" name="Slide Number Placeholder 5">
            <a:extLst>
              <a:ext uri="{FF2B5EF4-FFF2-40B4-BE49-F238E27FC236}">
                <a16:creationId xmlns:a16="http://schemas.microsoft.com/office/drawing/2014/main" id="{0C55BBB2-D192-4944-823A-82A862F6E61B}"/>
              </a:ext>
            </a:extLst>
          </p:cNvPr>
          <p:cNvSpPr>
            <a:spLocks noGrp="1"/>
          </p:cNvSpPr>
          <p:nvPr>
            <p:ph type="sldNum" sz="quarter" idx="4"/>
          </p:nvPr>
        </p:nvSpPr>
        <p:spPr>
          <a:xfrm>
            <a:off x="11274961" y="6658109"/>
            <a:ext cx="410512" cy="195951"/>
          </a:xfrm>
          <a:prstGeom prst="rect">
            <a:avLst/>
          </a:prstGeom>
          <a:noFill/>
        </p:spPr>
        <p:txBody>
          <a:bodyPr vert="horz" lIns="0" tIns="0" rIns="0" bIns="0" rtlCol="0" anchor="ctr"/>
          <a:lstStyle>
            <a:lvl1pPr algn="r" fontAlgn="ctr">
              <a:defRPr sz="816" b="0">
                <a:solidFill>
                  <a:schemeClr val="tx1">
                    <a:lumMod val="85000"/>
                    <a:lumOff val="15000"/>
                  </a:schemeClr>
                </a:solidFill>
                <a:latin typeface="+mn-ea"/>
                <a:ea typeface="+mn-ea"/>
              </a:defRPr>
            </a:lvl1pPr>
          </a:lstStyle>
          <a:p>
            <a:fld id="{43917D35-CB2B-46E2-AAA2-A2005A228270}" type="slidenum">
              <a:rPr kumimoji="1" lang="ja-JP" altLang="en-US" smtClean="0"/>
              <a:pPr/>
              <a:t>‹#›</a:t>
            </a:fld>
            <a:endParaRPr kumimoji="1" lang="ja-JP" altLang="en-US" dirty="0"/>
          </a:p>
        </p:txBody>
      </p:sp>
    </p:spTree>
    <p:extLst>
      <p:ext uri="{BB962C8B-B14F-4D97-AF65-F5344CB8AC3E}">
        <p14:creationId xmlns:p14="http://schemas.microsoft.com/office/powerpoint/2010/main" val="407455197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AE7A82-2C27-63C4-6D2D-1468475C457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9180E65-3422-0A4B-E6E4-091077BF2B53}"/>
              </a:ext>
            </a:extLst>
          </p:cNvPr>
          <p:cNvSpPr>
            <a:spLocks noGrp="1"/>
          </p:cNvSpPr>
          <p:nvPr>
            <p:ph type="dt" sz="half" idx="10"/>
          </p:nvPr>
        </p:nvSpPr>
        <p:spPr/>
        <p:txBody>
          <a:bodyPr/>
          <a:lstStyle/>
          <a:p>
            <a:fld id="{2BF9D536-B93C-4FBD-8DA4-61959461E2CA}"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D841244A-D026-F955-79FC-5B78E241CF8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ED79C8-E4B2-3A56-F805-7F5AAE448A12}"/>
              </a:ext>
            </a:extLst>
          </p:cNvPr>
          <p:cNvSpPr>
            <a:spLocks noGrp="1"/>
          </p:cNvSpPr>
          <p:nvPr>
            <p:ph type="sldNum" sz="quarter" idx="12"/>
          </p:nvPr>
        </p:nvSpPr>
        <p:spPr/>
        <p:txBody>
          <a:bodyPr/>
          <a:lstStyle/>
          <a:p>
            <a:fld id="{3AB3A291-93E6-4E15-9A7B-6B6B455C0CBF}" type="slidenum">
              <a:rPr kumimoji="1" lang="ja-JP" altLang="en-US" smtClean="0"/>
              <a:t>‹#›</a:t>
            </a:fld>
            <a:endParaRPr kumimoji="1" lang="ja-JP" altLang="en-US"/>
          </a:p>
        </p:txBody>
      </p:sp>
    </p:spTree>
    <p:extLst>
      <p:ext uri="{BB962C8B-B14F-4D97-AF65-F5344CB8AC3E}">
        <p14:creationId xmlns:p14="http://schemas.microsoft.com/office/powerpoint/2010/main" val="3360014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extLst>
      <p:ext uri="{BB962C8B-B14F-4D97-AF65-F5344CB8AC3E}">
        <p14:creationId xmlns:p14="http://schemas.microsoft.com/office/powerpoint/2010/main" val="32331578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en_G_G01">
    <p:spTree>
      <p:nvGrpSpPr>
        <p:cNvPr id="1" name=""/>
        <p:cNvGrpSpPr/>
        <p:nvPr/>
      </p:nvGrpSpPr>
      <p:grpSpPr>
        <a:xfrm>
          <a:off x="0" y="0"/>
          <a:ext cx="0" cy="0"/>
          <a:chOff x="0" y="0"/>
          <a:chExt cx="0" cy="0"/>
        </a:xfrm>
      </p:grpSpPr>
      <p:pic>
        <p:nvPicPr>
          <p:cNvPr id="83" name="ten_G_G01.png" descr="ten_G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8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648717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タイトル スライドのコピー 1">
    <p:spTree>
      <p:nvGrpSpPr>
        <p:cNvPr id="1" name=""/>
        <p:cNvGrpSpPr/>
        <p:nvPr/>
      </p:nvGrpSpPr>
      <p:grpSpPr>
        <a:xfrm>
          <a:off x="0" y="0"/>
          <a:ext cx="0" cy="0"/>
          <a:chOff x="0" y="0"/>
          <a:chExt cx="0" cy="0"/>
        </a:xfrm>
      </p:grpSpPr>
      <p:sp>
        <p:nvSpPr>
          <p:cNvPr id="9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9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9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677905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4_タイトルとコンテンツ">
    <p:spTree>
      <p:nvGrpSpPr>
        <p:cNvPr id="1" name=""/>
        <p:cNvGrpSpPr/>
        <p:nvPr/>
      </p:nvGrpSpPr>
      <p:grpSpPr>
        <a:xfrm>
          <a:off x="0" y="0"/>
          <a:ext cx="0" cy="0"/>
          <a:chOff x="0" y="0"/>
          <a:chExt cx="0" cy="0"/>
        </a:xfrm>
      </p:grpSpPr>
      <p:sp>
        <p:nvSpPr>
          <p:cNvPr id="100" name="タイトルテキスト"/>
          <p:cNvSpPr txBox="1">
            <a:spLocks noGrp="1"/>
          </p:cNvSpPr>
          <p:nvPr>
            <p:ph type="title"/>
          </p:nvPr>
        </p:nvSpPr>
        <p:spPr>
          <a:prstGeom prst="rect">
            <a:avLst/>
          </a:prstGeom>
        </p:spPr>
        <p:txBody>
          <a:bodyPr/>
          <a:lstStyle/>
          <a:p>
            <a:r>
              <a:t>タイトルテキスト</a:t>
            </a:r>
          </a:p>
        </p:txBody>
      </p:sp>
      <p:sp>
        <p:nvSpPr>
          <p:cNvPr id="101"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327462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3_セクション見出し">
    <p:spTree>
      <p:nvGrpSpPr>
        <p:cNvPr id="1" name=""/>
        <p:cNvGrpSpPr/>
        <p:nvPr/>
      </p:nvGrpSpPr>
      <p:grpSpPr>
        <a:xfrm>
          <a:off x="0" y="0"/>
          <a:ext cx="0" cy="0"/>
          <a:chOff x="0" y="0"/>
          <a:chExt cx="0" cy="0"/>
        </a:xfrm>
      </p:grpSpPr>
      <p:pic>
        <p:nvPicPr>
          <p:cNvPr id="10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10"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111"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11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109634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タイトルと&#10;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3_2 つのコンテンツ">
    <p:spTree>
      <p:nvGrpSpPr>
        <p:cNvPr id="1" name=""/>
        <p:cNvGrpSpPr/>
        <p:nvPr/>
      </p:nvGrpSpPr>
      <p:grpSpPr>
        <a:xfrm>
          <a:off x="0" y="0"/>
          <a:ext cx="0" cy="0"/>
          <a:chOff x="0" y="0"/>
          <a:chExt cx="0" cy="0"/>
        </a:xfrm>
      </p:grpSpPr>
      <p:pic>
        <p:nvPicPr>
          <p:cNvPr id="11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20" name="タイトルテキスト"/>
          <p:cNvSpPr txBox="1">
            <a:spLocks noGrp="1"/>
          </p:cNvSpPr>
          <p:nvPr>
            <p:ph type="title"/>
          </p:nvPr>
        </p:nvSpPr>
        <p:spPr>
          <a:prstGeom prst="rect">
            <a:avLst/>
          </a:prstGeom>
        </p:spPr>
        <p:txBody>
          <a:bodyPr/>
          <a:lstStyle/>
          <a:p>
            <a:r>
              <a:t>タイトルテキスト</a:t>
            </a:r>
          </a:p>
        </p:txBody>
      </p:sp>
      <p:sp>
        <p:nvSpPr>
          <p:cNvPr id="121"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422306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3_比較">
    <p:spTree>
      <p:nvGrpSpPr>
        <p:cNvPr id="1" name=""/>
        <p:cNvGrpSpPr/>
        <p:nvPr/>
      </p:nvGrpSpPr>
      <p:grpSpPr>
        <a:xfrm>
          <a:off x="0" y="0"/>
          <a:ext cx="0" cy="0"/>
          <a:chOff x="0" y="0"/>
          <a:chExt cx="0" cy="0"/>
        </a:xfrm>
      </p:grpSpPr>
      <p:pic>
        <p:nvPicPr>
          <p:cNvPr id="12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0"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131"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132"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61803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3_タイトルのみ">
    <p:spTree>
      <p:nvGrpSpPr>
        <p:cNvPr id="1" name=""/>
        <p:cNvGrpSpPr/>
        <p:nvPr/>
      </p:nvGrpSpPr>
      <p:grpSpPr>
        <a:xfrm>
          <a:off x="0" y="0"/>
          <a:ext cx="0" cy="0"/>
          <a:chOff x="0" y="0"/>
          <a:chExt cx="0" cy="0"/>
        </a:xfrm>
      </p:grpSpPr>
      <p:pic>
        <p:nvPicPr>
          <p:cNvPr id="140"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41" name="タイトルテキスト"/>
          <p:cNvSpPr txBox="1">
            <a:spLocks noGrp="1"/>
          </p:cNvSpPr>
          <p:nvPr>
            <p:ph type="title"/>
          </p:nvPr>
        </p:nvSpPr>
        <p:spPr>
          <a:prstGeom prst="rect">
            <a:avLst/>
          </a:prstGeom>
        </p:spPr>
        <p:txBody>
          <a:bodyPr/>
          <a:lstStyle/>
          <a:p>
            <a:r>
              <a:t>タイトルテキスト</a:t>
            </a:r>
          </a:p>
        </p:txBody>
      </p:sp>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353685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88915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タイトル付きの&#10;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852010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151173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_タイトルと&#10;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81865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3_縦書きタイトルと&#10;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953604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extLst>
      <p:ext uri="{BB962C8B-B14F-4D97-AF65-F5344CB8AC3E}">
        <p14:creationId xmlns:p14="http://schemas.microsoft.com/office/powerpoint/2010/main" val="253358248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extLst>
      <p:ext uri="{BB962C8B-B14F-4D97-AF65-F5344CB8AC3E}">
        <p14:creationId xmlns:p14="http://schemas.microsoft.com/office/powerpoint/2010/main" val="22509033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縦書きタイトルと&#10;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174928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046876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022891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_タイトルのみ">
    <p:spTree>
      <p:nvGrpSpPr>
        <p:cNvPr id="1" name=""/>
        <p:cNvGrpSpPr/>
        <p:nvPr/>
      </p:nvGrpSpPr>
      <p:grpSpPr>
        <a:xfrm>
          <a:off x="0" y="0"/>
          <a:ext cx="0" cy="0"/>
          <a:chOff x="0" y="0"/>
          <a:chExt cx="0" cy="0"/>
        </a:xfrm>
      </p:grpSpPr>
      <p:pic>
        <p:nvPicPr>
          <p:cNvPr id="25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5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57" name="タイトルテキスト"/>
          <p:cNvSpPr txBox="1">
            <a:spLocks noGrp="1"/>
          </p:cNvSpPr>
          <p:nvPr>
            <p:ph type="title"/>
          </p:nvPr>
        </p:nvSpPr>
        <p:spPr>
          <a:prstGeom prst="rect">
            <a:avLst/>
          </a:prstGeom>
        </p:spPr>
        <p:txBody>
          <a:bodyPr/>
          <a:lstStyle/>
          <a:p>
            <a:r>
              <a:t>タイトルテキスト</a:t>
            </a:r>
          </a:p>
        </p:txBody>
      </p:sp>
      <p:sp>
        <p:nvSpPr>
          <p:cNvPr id="2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941721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960733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073900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5480329"/>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タイトルと&#10;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169466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2_縦書きタイトルと&#10;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393808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544915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37"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58019662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779576772"/>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75326819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8314029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68809298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1_白紙">
    <p:spTree>
      <p:nvGrpSpPr>
        <p:cNvPr id="1" name=""/>
        <p:cNvGrpSpPr/>
        <p:nvPr/>
      </p:nvGrpSpPr>
      <p:grpSpPr>
        <a:xfrm>
          <a:off x="0" y="0"/>
          <a:ext cx="0" cy="0"/>
          <a:chOff x="0" y="0"/>
          <a:chExt cx="0" cy="0"/>
        </a:xfrm>
      </p:grpSpPr>
      <p:sp>
        <p:nvSpPr>
          <p:cNvPr id="39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9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9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9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65864752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233003403"/>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1853768674"/>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88541117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1_縦書きタイトルと&#10;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93249778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330636551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1740486388"/>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35784393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685315852"/>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extLst>
      <p:ext uri="{BB962C8B-B14F-4D97-AF65-F5344CB8AC3E}">
        <p14:creationId xmlns:p14="http://schemas.microsoft.com/office/powerpoint/2010/main" val="3163637981"/>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413203207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37469212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484392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8020647"/>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007653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タイトルのみ">
    <p:spTree>
      <p:nvGrpSpPr>
        <p:cNvPr id="1" name=""/>
        <p:cNvGrpSpPr/>
        <p:nvPr/>
      </p:nvGrpSpPr>
      <p:grpSpPr>
        <a:xfrm>
          <a:off x="0" y="0"/>
          <a:ext cx="0" cy="0"/>
          <a:chOff x="0" y="0"/>
          <a:chExt cx="0" cy="0"/>
        </a:xfrm>
      </p:grpSpPr>
      <p:grpSp>
        <p:nvGrpSpPr>
          <p:cNvPr id="601" name="四角形: 角を丸くする 21"/>
          <p:cNvGrpSpPr/>
          <p:nvPr/>
        </p:nvGrpSpPr>
        <p:grpSpPr>
          <a:xfrm>
            <a:off x="10489456" y="126589"/>
            <a:ext cx="1567588" cy="365126"/>
            <a:chOff x="0" y="0"/>
            <a:chExt cx="1567586" cy="365125"/>
          </a:xfrm>
        </p:grpSpPr>
        <p:sp>
          <p:nvSpPr>
            <p:cNvPr id="599"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00"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02" name="タイトルテキスト"/>
          <p:cNvSpPr txBox="1">
            <a:spLocks noGrp="1"/>
          </p:cNvSpPr>
          <p:nvPr>
            <p:ph type="title"/>
          </p:nvPr>
        </p:nvSpPr>
        <p:spPr>
          <a:prstGeom prst="rect">
            <a:avLst/>
          </a:prstGeom>
        </p:spPr>
        <p:txBody>
          <a:bodyPr/>
          <a:lstStyle/>
          <a:p>
            <a:r>
              <a:t>タイトルテキスト</a:t>
            </a:r>
          </a:p>
        </p:txBody>
      </p:sp>
      <p:sp>
        <p:nvSpPr>
          <p:cNvPr id="6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086139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6282146"/>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998470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9334460"/>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縦書きタイトルと&#10;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1591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2026/2/12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746670"/>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2026/2/12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8843094"/>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44FA44-46C5-45CF-A1F6-DDB28EDDD0CC}" type="datetimeFigureOut">
              <a:rPr kumimoji="1" lang="ja-JP" altLang="en-US" smtClean="0"/>
              <a:t>2026/2/12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40243913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55" Type="http://schemas.openxmlformats.org/officeDocument/2006/relationships/image" Target="../media/image1.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54"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3" Type="http://schemas.openxmlformats.org/officeDocument/2006/relationships/slideLayout" Target="../slideLayouts/slideLayout97.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8" Type="http://schemas.openxmlformats.org/officeDocument/2006/relationships/slideLayout" Target="../slideLayouts/slideLayout52.xml"/><Relationship Id="rId51" Type="http://schemas.openxmlformats.org/officeDocument/2006/relationships/slideLayout" Target="../slideLayouts/slideLayout95.xml"/><Relationship Id="rId3"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701" r:id="rId34"/>
    <p:sldLayoutId id="2147483702" r:id="rId35"/>
    <p:sldLayoutId id="2147483703" r:id="rId36"/>
    <p:sldLayoutId id="2147483706" r:id="rId37"/>
    <p:sldLayoutId id="2147483707" r:id="rId38"/>
    <p:sldLayoutId id="2147483708" r:id="rId39"/>
    <p:sldLayoutId id="2147483709" r:id="rId40"/>
    <p:sldLayoutId id="2147483711" r:id="rId41"/>
    <p:sldLayoutId id="2147483712" r:id="rId42"/>
    <p:sldLayoutId id="2147483713" r:id="rId43"/>
    <p:sldLayoutId id="2147483835" r:id="rId44"/>
  </p:sldLayoutIdLst>
  <p:transition spd="med"/>
  <p:hf sldNum="0" hdr="0" ft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extLst>
      <p:ext uri="{BB962C8B-B14F-4D97-AF65-F5344CB8AC3E}">
        <p14:creationId xmlns:p14="http://schemas.microsoft.com/office/powerpoint/2010/main" val="14991425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Lst>
  <p:transition spd="med"/>
  <p:hf hd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1AF42-0257-F30F-5DA1-012B5BB6FBAD}"/>
            </a:ext>
          </a:extLst>
        </p:cNvPr>
        <p:cNvGrpSpPr/>
        <p:nvPr/>
      </p:nvGrpSpPr>
      <p:grpSpPr>
        <a:xfrm>
          <a:off x="0" y="0"/>
          <a:ext cx="0" cy="0"/>
          <a:chOff x="0" y="0"/>
          <a:chExt cx="0" cy="0"/>
        </a:xfrm>
      </p:grpSpPr>
      <p:sp>
        <p:nvSpPr>
          <p:cNvPr id="3" name="正方形/長方形 13">
            <a:extLst>
              <a:ext uri="{FF2B5EF4-FFF2-40B4-BE49-F238E27FC236}">
                <a16:creationId xmlns:a16="http://schemas.microsoft.com/office/drawing/2014/main" id="{A63781E6-9CD9-9EB2-A70B-1274B52FB5EB}"/>
              </a:ext>
            </a:extLst>
          </p:cNvPr>
          <p:cNvSpPr/>
          <p:nvPr/>
        </p:nvSpPr>
        <p:spPr>
          <a:xfrm>
            <a:off x="2433721" y="1505796"/>
            <a:ext cx="8412470" cy="2545973"/>
          </a:xfrm>
          <a:prstGeom prst="rect">
            <a:avLst/>
          </a:prstGeom>
          <a:noFill/>
          <a:ln cap="flat">
            <a:noFill/>
            <a:prstDash val="solid"/>
          </a:ln>
        </p:spPr>
        <p:txBody>
          <a:bodyPr vert="horz" wrap="square" lIns="82951" tIns="41475" rIns="82951" bIns="41475" anchor="t" anchorCtr="0" compatLnSpc="1">
            <a:spAutoFit/>
          </a:bodyPr>
          <a:lstStyle/>
          <a:p>
            <a:pPr lvl="0" defTabSz="329918">
              <a:defRPr sz="1800" b="0" i="0" u="none" strike="noStrike" kern="0" cap="none" spc="0" baseline="0">
                <a:solidFill>
                  <a:srgbClr val="000000"/>
                </a:solidFill>
                <a:uFillTx/>
              </a:defRPr>
            </a:pPr>
            <a:r>
              <a:rPr lang="ja-JP" altLang="en-US" sz="4000" b="1" dirty="0">
                <a:latin typeface="Meiryo UI" pitchFamily="50"/>
                <a:ea typeface="Meiryo UI" pitchFamily="50"/>
                <a:cs typeface="Times New Roman" pitchFamily="18"/>
              </a:rPr>
              <a:t>２</a:t>
            </a:r>
            <a:r>
              <a:rPr kumimoji="0" lang="ja-JP" altLang="en-US" sz="4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a:t>
            </a:r>
            <a:r>
              <a:rPr lang="ja-JP" altLang="en-US" sz="4000" b="1" dirty="0">
                <a:latin typeface="Meiryo UI" pitchFamily="50"/>
                <a:ea typeface="Meiryo UI" pitchFamily="50"/>
                <a:cs typeface="Times New Roman" pitchFamily="18"/>
              </a:rPr>
              <a:t>大阪府・市の取組状況</a:t>
            </a:r>
            <a:endParaRPr lang="en-US" altLang="ja-JP" sz="4000" b="1" dirty="0">
              <a:latin typeface="Meiryo UI" pitchFamily="50"/>
              <a:ea typeface="Meiryo UI" pitchFamily="50"/>
              <a:cs typeface="Times New Roman" pitchFamily="18"/>
            </a:endParaRPr>
          </a:p>
          <a:p>
            <a:pPr lvl="0" defTabSz="329918">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rgbClr val="000000"/>
                </a:solidFill>
                <a:effectLst/>
                <a:uLnTx/>
                <a:uFillTx/>
                <a:latin typeface="Meiryo UI" pitchFamily="50"/>
                <a:ea typeface="Meiryo UI" pitchFamily="50"/>
                <a:cs typeface="Times New Roman" pitchFamily="18"/>
                <a:sym typeface="Calibri"/>
              </a:rPr>
              <a:t>　　　</a:t>
            </a:r>
            <a:endParaRPr lang="en-US" altLang="ja-JP" sz="3000" b="1" dirty="0">
              <a:latin typeface="Meiryo UI" pitchFamily="50"/>
              <a:ea typeface="Meiryo UI" pitchFamily="50"/>
              <a:cs typeface="Times New Roman" pitchFamily="18"/>
            </a:endParaRPr>
          </a:p>
          <a:p>
            <a:pPr lvl="0" defTabSz="329918">
              <a:defRPr sz="1800" b="0" i="0" u="none" strike="noStrike" kern="0" cap="none" spc="0" baseline="0">
                <a:solidFill>
                  <a:srgbClr val="000000"/>
                </a:solidFill>
                <a:uFillTx/>
              </a:defRPr>
            </a:pPr>
            <a:r>
              <a:rPr lang="ja-JP" altLang="en-US" sz="3000" b="1" dirty="0">
                <a:latin typeface="Meiryo UI" pitchFamily="50"/>
                <a:ea typeface="Meiryo UI" pitchFamily="50"/>
                <a:cs typeface="Times New Roman" pitchFamily="18"/>
              </a:rPr>
              <a:t>　　　　・全体概要</a:t>
            </a:r>
            <a:endParaRPr lang="en-US" altLang="ja-JP" sz="3000" b="1" dirty="0">
              <a:latin typeface="Meiryo UI" pitchFamily="50"/>
              <a:ea typeface="Meiryo UI" pitchFamily="50"/>
              <a:cs typeface="Times New Roman" pitchFamily="18"/>
            </a:endParaRPr>
          </a:p>
          <a:p>
            <a:pPr lvl="0" defTabSz="329918">
              <a:defRPr sz="1800" b="0" i="0" u="none" strike="noStrike" kern="0" cap="none" spc="0" baseline="0">
                <a:solidFill>
                  <a:srgbClr val="000000"/>
                </a:solidFill>
                <a:uFillTx/>
              </a:defRPr>
            </a:pPr>
            <a:r>
              <a:rPr lang="ja-JP" altLang="en-US" sz="3000" b="1" dirty="0">
                <a:latin typeface="Meiryo UI" pitchFamily="50"/>
                <a:ea typeface="Meiryo UI" pitchFamily="50"/>
                <a:cs typeface="Times New Roman" pitchFamily="18"/>
              </a:rPr>
              <a:t>　　　　</a:t>
            </a:r>
            <a:r>
              <a:rPr lang="ja-JP" altLang="en-US" sz="3000" b="1" dirty="0">
                <a:solidFill>
                  <a:schemeClr val="bg1">
                    <a:lumMod val="75000"/>
                  </a:schemeClr>
                </a:solidFill>
                <a:latin typeface="Meiryo UI" pitchFamily="50"/>
                <a:ea typeface="Meiryo UI" pitchFamily="50"/>
                <a:cs typeface="Times New Roman" pitchFamily="18"/>
              </a:rPr>
              <a:t>・各専門部会の取組状況</a:t>
            </a:r>
            <a:endParaRPr lang="en-US" altLang="ja-JP" sz="3000" b="1" dirty="0">
              <a:solidFill>
                <a:schemeClr val="bg1">
                  <a:lumMod val="75000"/>
                </a:schemeClr>
              </a:solidFill>
              <a:latin typeface="Meiryo UI" pitchFamily="50"/>
              <a:ea typeface="Meiryo UI" pitchFamily="50"/>
              <a:cs typeface="Times New Roman" pitchFamily="18"/>
            </a:endParaRPr>
          </a:p>
          <a:p>
            <a:pPr lvl="0" algn="ctr" defTabSz="329918">
              <a:defRPr sz="1800" b="0" i="0" u="none" strike="noStrike" kern="0" cap="none" spc="0" baseline="0">
                <a:solidFill>
                  <a:srgbClr val="000000"/>
                </a:solidFill>
                <a:uFillTx/>
              </a:defRPr>
            </a:pPr>
            <a:r>
              <a:rPr kumimoji="0" lang="ja-JP" altLang="en-US" sz="30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rPr>
              <a:t>　　　 ・大阪・関西万博に関する府民アンケート結果</a:t>
            </a:r>
            <a:endParaRPr kumimoji="0" lang="en-US" altLang="ja-JP" sz="3000" b="1" i="0" u="none" strike="noStrike" kern="0" cap="none" spc="0" normalizeH="0" baseline="0" noProof="0" dirty="0">
              <a:ln>
                <a:noFill/>
              </a:ln>
              <a:solidFill>
                <a:schemeClr val="bg1">
                  <a:lumMod val="75000"/>
                </a:schemeClr>
              </a:solidFill>
              <a:effectLst/>
              <a:uLnTx/>
              <a:uFillTx/>
              <a:latin typeface="Meiryo UI" pitchFamily="50"/>
              <a:ea typeface="Meiryo UI" pitchFamily="50"/>
              <a:cs typeface="Times New Roman" pitchFamily="18"/>
              <a:sym typeface="Calibri"/>
            </a:endParaRPr>
          </a:p>
        </p:txBody>
      </p:sp>
      <p:sp>
        <p:nvSpPr>
          <p:cNvPr id="4" name="正方形/長方形 3">
            <a:extLst>
              <a:ext uri="{FF2B5EF4-FFF2-40B4-BE49-F238E27FC236}">
                <a16:creationId xmlns:a16="http://schemas.microsoft.com/office/drawing/2014/main" id="{A353CA04-42EF-60F6-FA93-7041CA2B5DA2}"/>
              </a:ext>
            </a:extLst>
          </p:cNvPr>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正方形/長方形 1">
            <a:extLst>
              <a:ext uri="{FF2B5EF4-FFF2-40B4-BE49-F238E27FC236}">
                <a16:creationId xmlns:a16="http://schemas.microsoft.com/office/drawing/2014/main" id="{10176707-A0D3-4B0B-B541-8EEFECFD9E14}"/>
              </a:ext>
            </a:extLst>
          </p:cNvPr>
          <p:cNvSpPr/>
          <p:nvPr/>
        </p:nvSpPr>
        <p:spPr>
          <a:xfrm>
            <a:off x="9959926" y="673629"/>
            <a:ext cx="1895075" cy="461663"/>
          </a:xfrm>
          <a:prstGeom prst="rect">
            <a:avLst/>
          </a:prstGeom>
          <a:solidFill>
            <a:srgbClr val="FFFFFF"/>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ja-JP" altLang="en-US" sz="2400" b="1" i="0" u="none" strike="noStrike" cap="none" spc="0" normalizeH="0" baseline="0" dirty="0">
                <a:ln>
                  <a:noFill/>
                </a:ln>
                <a:solidFill>
                  <a:srgbClr val="000000"/>
                </a:solidFill>
                <a:effectLst/>
                <a:uFillTx/>
                <a:latin typeface="+mn-ea"/>
                <a:ea typeface="+mn-ea"/>
                <a:cs typeface="Calibri"/>
                <a:sym typeface="Calibri"/>
              </a:rPr>
              <a:t>資料２ー１</a:t>
            </a:r>
          </a:p>
        </p:txBody>
      </p:sp>
    </p:spTree>
    <p:extLst>
      <p:ext uri="{BB962C8B-B14F-4D97-AF65-F5344CB8AC3E}">
        <p14:creationId xmlns:p14="http://schemas.microsoft.com/office/powerpoint/2010/main" val="16469927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テキスト ボックス 17"/>
          <p:cNvSpPr txBox="1"/>
          <p:nvPr/>
        </p:nvSpPr>
        <p:spPr>
          <a:xfrm>
            <a:off x="0" y="-4618"/>
            <a:ext cx="12175835" cy="523220"/>
          </a:xfrm>
          <a:prstGeom prst="rect">
            <a:avLst/>
          </a:prstGeom>
          <a:solidFill>
            <a:schemeClr val="accent1"/>
          </a:solidFill>
          <a:ln>
            <a:solidFill>
              <a:schemeClr val="tx1"/>
            </a:solidFill>
            <a:prstDash val="sysDot"/>
          </a:ln>
        </p:spPr>
        <p:txBody>
          <a:bodyPr wrap="square" rtlCol="0">
            <a:spAutoFit/>
          </a:bodyPr>
          <a:lstStyle/>
          <a:p>
            <a:pPr algn="ctr"/>
            <a:r>
              <a:rPr lang="ja-JP" altLang="en-US" sz="2800" b="1" dirty="0">
                <a:solidFill>
                  <a:schemeClr val="bg1"/>
                </a:solidFill>
                <a:latin typeface="+mn-ea"/>
                <a:ea typeface="+mn-ea"/>
              </a:rPr>
              <a:t>大阪・関西万博の来場者</a:t>
            </a:r>
          </a:p>
        </p:txBody>
      </p:sp>
      <p:sp>
        <p:nvSpPr>
          <p:cNvPr id="2" name="AutoShape 2" descr="https://cdn-xtech.nikkei.com/atcl/nxt/column/18/00585/071800151/1.jpg?__scale=w:500,h:284&amp;_sh=0609a0ac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46">
            <a:extLst>
              <a:ext uri="{FF2B5EF4-FFF2-40B4-BE49-F238E27FC236}">
                <a16:creationId xmlns:a16="http://schemas.microsoft.com/office/drawing/2014/main" id="{D0414665-0F65-E5ED-E4EB-6F45D7BBBA9C}"/>
              </a:ext>
            </a:extLst>
          </p:cNvPr>
          <p:cNvSpPr/>
          <p:nvPr/>
        </p:nvSpPr>
        <p:spPr>
          <a:xfrm>
            <a:off x="9711003" y="6445163"/>
            <a:ext cx="2311401" cy="389786"/>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n-ea"/>
              </a:rPr>
              <a:t>（協会理事会資料 参照）</a:t>
            </a:r>
            <a:endParaRPr kumimoji="1" lang="en-US" altLang="ja-JP" sz="1400" dirty="0">
              <a:solidFill>
                <a:schemeClr val="tx1"/>
              </a:solidFill>
              <a:latin typeface="+mn-ea"/>
            </a:endParaRPr>
          </a:p>
        </p:txBody>
      </p:sp>
      <p:sp>
        <p:nvSpPr>
          <p:cNvPr id="4" name="テキスト ボックス 3">
            <a:extLst>
              <a:ext uri="{FF2B5EF4-FFF2-40B4-BE49-F238E27FC236}">
                <a16:creationId xmlns:a16="http://schemas.microsoft.com/office/drawing/2014/main" id="{D9568F6A-4768-D609-7E26-200A89B90F72}"/>
              </a:ext>
            </a:extLst>
          </p:cNvPr>
          <p:cNvSpPr txBox="1"/>
          <p:nvPr/>
        </p:nvSpPr>
        <p:spPr>
          <a:xfrm>
            <a:off x="2485309" y="641265"/>
            <a:ext cx="7784182" cy="646331"/>
          </a:xfrm>
          <a:prstGeom prst="rect">
            <a:avLst/>
          </a:prstGeom>
          <a:noFill/>
          <a:ln w="254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ja-JP" altLang="en-US" b="1" dirty="0">
                <a:effectLst>
                  <a:outerShdw blurRad="38100" dist="38100" dir="2700000" algn="tl">
                    <a:srgbClr val="000000">
                      <a:alpha val="43137"/>
                    </a:srgbClr>
                  </a:outerShdw>
                </a:effectLst>
                <a:latin typeface="+mn-ea"/>
                <a:ea typeface="+mn-ea"/>
              </a:rPr>
              <a:t>○万博の累計来場者数は、約</a:t>
            </a:r>
            <a:r>
              <a:rPr lang="en-US" altLang="ja-JP" b="1" dirty="0">
                <a:effectLst>
                  <a:outerShdw blurRad="38100" dist="38100" dir="2700000" algn="tl">
                    <a:srgbClr val="000000">
                      <a:alpha val="43137"/>
                    </a:srgbClr>
                  </a:outerShdw>
                </a:effectLst>
                <a:latin typeface="+mn-ea"/>
                <a:ea typeface="+mn-ea"/>
              </a:rPr>
              <a:t>2,902</a:t>
            </a:r>
            <a:r>
              <a:rPr lang="ja-JP" altLang="en-US" b="1" dirty="0">
                <a:effectLst>
                  <a:outerShdw blurRad="38100" dist="38100" dir="2700000" algn="tl">
                    <a:srgbClr val="000000">
                      <a:alpha val="43137"/>
                    </a:srgbClr>
                  </a:outerShdw>
                </a:effectLst>
                <a:latin typeface="+mn-ea"/>
                <a:ea typeface="+mn-ea"/>
              </a:rPr>
              <a:t>万人（</a:t>
            </a:r>
            <a:r>
              <a:rPr lang="en-US" altLang="ja-JP" b="1" dirty="0">
                <a:effectLst>
                  <a:outerShdw blurRad="38100" dist="38100" dir="2700000" algn="tl">
                    <a:srgbClr val="000000">
                      <a:alpha val="43137"/>
                    </a:srgbClr>
                  </a:outerShdw>
                </a:effectLst>
                <a:latin typeface="+mn-ea"/>
                <a:ea typeface="+mn-ea"/>
              </a:rPr>
              <a:t>AD</a:t>
            </a:r>
            <a:r>
              <a:rPr lang="ja-JP" altLang="en-US" b="1" dirty="0">
                <a:effectLst>
                  <a:outerShdw blurRad="38100" dist="38100" dir="2700000" algn="tl">
                    <a:srgbClr val="000000">
                      <a:alpha val="43137"/>
                    </a:srgbClr>
                  </a:outerShdw>
                </a:effectLst>
                <a:latin typeface="+mn-ea"/>
                <a:ea typeface="+mn-ea"/>
              </a:rPr>
              <a:t>証入場者除き：</a:t>
            </a:r>
            <a:r>
              <a:rPr lang="en-US" altLang="ja-JP" b="1" dirty="0">
                <a:effectLst>
                  <a:outerShdw blurRad="38100" dist="38100" dir="2700000" algn="tl">
                    <a:srgbClr val="000000">
                      <a:alpha val="43137"/>
                    </a:srgbClr>
                  </a:outerShdw>
                </a:effectLst>
                <a:latin typeface="+mn-ea"/>
                <a:ea typeface="+mn-ea"/>
              </a:rPr>
              <a:t>2,558</a:t>
            </a:r>
            <a:r>
              <a:rPr lang="ja-JP" altLang="en-US" b="1" dirty="0">
                <a:effectLst>
                  <a:outerShdw blurRad="38100" dist="38100" dir="2700000" algn="tl">
                    <a:srgbClr val="000000">
                      <a:alpha val="43137"/>
                    </a:srgbClr>
                  </a:outerShdw>
                </a:effectLst>
                <a:latin typeface="+mn-ea"/>
                <a:ea typeface="+mn-ea"/>
              </a:rPr>
              <a:t>万人）</a:t>
            </a:r>
            <a:endParaRPr lang="en-US" altLang="ja-JP" b="1" dirty="0">
              <a:effectLst>
                <a:outerShdw blurRad="38100" dist="38100" dir="2700000" algn="tl">
                  <a:srgbClr val="000000">
                    <a:alpha val="43137"/>
                  </a:srgbClr>
                </a:outerShdw>
              </a:effectLst>
              <a:latin typeface="+mn-ea"/>
              <a:ea typeface="+mn-ea"/>
            </a:endParaRPr>
          </a:p>
          <a:p>
            <a:pPr lvl="0"/>
            <a:r>
              <a:rPr lang="ja-JP" altLang="en-US" dirty="0">
                <a:latin typeface="+mn-ea"/>
                <a:ea typeface="+mn-ea"/>
              </a:rPr>
              <a:t>○</a:t>
            </a:r>
            <a:r>
              <a:rPr lang="ja-JP" altLang="en-US" b="1" dirty="0">
                <a:effectLst>
                  <a:outerShdw blurRad="38100" dist="38100" dir="2700000" algn="tl">
                    <a:srgbClr val="000000">
                      <a:alpha val="43137"/>
                    </a:srgbClr>
                  </a:outerShdw>
                </a:effectLst>
                <a:latin typeface="+mn-ea"/>
                <a:ea typeface="+mn-ea"/>
              </a:rPr>
              <a:t>国内来場者の約４割は大阪府在住</a:t>
            </a:r>
          </a:p>
        </p:txBody>
      </p:sp>
      <p:sp>
        <p:nvSpPr>
          <p:cNvPr id="100" name="スライド番号プレースホルダー 1">
            <a:extLst>
              <a:ext uri="{FF2B5EF4-FFF2-40B4-BE49-F238E27FC236}">
                <a16:creationId xmlns:a16="http://schemas.microsoft.com/office/drawing/2014/main" id="{6DC95443-8092-AE53-490E-1E56136275B3}"/>
              </a:ext>
            </a:extLst>
          </p:cNvPr>
          <p:cNvSpPr txBox="1">
            <a:spLocks/>
          </p:cNvSpPr>
          <p:nvPr/>
        </p:nvSpPr>
        <p:spPr>
          <a:xfrm>
            <a:off x="9813442" y="650662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1</a:t>
            </a:fld>
            <a:endParaRPr lang="ja-JP" altLang="en-US" sz="1600" b="1" dirty="0">
              <a:latin typeface="游ゴシック" panose="020B0400000000000000" pitchFamily="50" charset="-128"/>
              <a:ea typeface="游ゴシック" panose="020B0400000000000000" pitchFamily="50" charset="-128"/>
            </a:endParaRPr>
          </a:p>
        </p:txBody>
      </p:sp>
      <p:sp>
        <p:nvSpPr>
          <p:cNvPr id="11" name="角丸四角形 46">
            <a:extLst>
              <a:ext uri="{FF2B5EF4-FFF2-40B4-BE49-F238E27FC236}">
                <a16:creationId xmlns:a16="http://schemas.microsoft.com/office/drawing/2014/main" id="{92DB1744-3DE7-06A9-60FB-1E4698947009}"/>
              </a:ext>
            </a:extLst>
          </p:cNvPr>
          <p:cNvSpPr/>
          <p:nvPr/>
        </p:nvSpPr>
        <p:spPr>
          <a:xfrm>
            <a:off x="141911" y="1061248"/>
            <a:ext cx="1993338" cy="378095"/>
          </a:xfrm>
          <a:prstGeom prst="round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n-ea"/>
              </a:rPr>
              <a:t>【</a:t>
            </a:r>
            <a:r>
              <a:rPr kumimoji="1" lang="ja-JP" altLang="en-US" sz="1600" b="1" dirty="0">
                <a:solidFill>
                  <a:schemeClr val="tx1"/>
                </a:solidFill>
                <a:latin typeface="+mn-ea"/>
              </a:rPr>
              <a:t>来場者の推移</a:t>
            </a:r>
            <a:r>
              <a:rPr kumimoji="1" lang="en-US" altLang="ja-JP" sz="1600" b="1" dirty="0">
                <a:solidFill>
                  <a:schemeClr val="tx1"/>
                </a:solidFill>
                <a:latin typeface="+mn-ea"/>
              </a:rPr>
              <a:t>】</a:t>
            </a:r>
          </a:p>
        </p:txBody>
      </p:sp>
      <p:graphicFrame>
        <p:nvGraphicFramePr>
          <p:cNvPr id="15" name="表 14">
            <a:extLst>
              <a:ext uri="{FF2B5EF4-FFF2-40B4-BE49-F238E27FC236}">
                <a16:creationId xmlns:a16="http://schemas.microsoft.com/office/drawing/2014/main" id="{EDD9714D-869A-E8B5-2885-F4D58BEC5D4B}"/>
              </a:ext>
            </a:extLst>
          </p:cNvPr>
          <p:cNvGraphicFramePr>
            <a:graphicFrameLocks noGrp="1"/>
          </p:cNvGraphicFramePr>
          <p:nvPr>
            <p:extLst>
              <p:ext uri="{D42A27DB-BD31-4B8C-83A1-F6EECF244321}">
                <p14:modId xmlns:p14="http://schemas.microsoft.com/office/powerpoint/2010/main" val="327932662"/>
              </p:ext>
            </p:extLst>
          </p:nvPr>
        </p:nvGraphicFramePr>
        <p:xfrm>
          <a:off x="8691937" y="1874285"/>
          <a:ext cx="3102651" cy="4498340"/>
        </p:xfrm>
        <a:graphic>
          <a:graphicData uri="http://schemas.openxmlformats.org/drawingml/2006/table">
            <a:tbl>
              <a:tblPr firstRow="1" bandRow="1">
                <a:tableStyleId>{5940675A-B579-460E-94D1-54222C63F5DA}</a:tableStyleId>
              </a:tblPr>
              <a:tblGrid>
                <a:gridCol w="1536811">
                  <a:extLst>
                    <a:ext uri="{9D8B030D-6E8A-4147-A177-3AD203B41FA5}">
                      <a16:colId xmlns:a16="http://schemas.microsoft.com/office/drawing/2014/main" val="3956091500"/>
                    </a:ext>
                  </a:extLst>
                </a:gridCol>
                <a:gridCol w="1565840">
                  <a:extLst>
                    <a:ext uri="{9D8B030D-6E8A-4147-A177-3AD203B41FA5}">
                      <a16:colId xmlns:a16="http://schemas.microsoft.com/office/drawing/2014/main" val="1193520255"/>
                    </a:ext>
                  </a:extLst>
                </a:gridCol>
              </a:tblGrid>
              <a:tr h="394768">
                <a:tc>
                  <a:txBody>
                    <a:bodyPr/>
                    <a:lstStyle/>
                    <a:p>
                      <a:pPr algn="ctr"/>
                      <a:r>
                        <a:rPr kumimoji="1" lang="ja-JP" altLang="en-US" sz="1600" dirty="0"/>
                        <a:t>都道府県</a:t>
                      </a:r>
                    </a:p>
                  </a:txBody>
                  <a:tcPr anchor="ctr"/>
                </a:tc>
                <a:tc>
                  <a:txBody>
                    <a:bodyPr/>
                    <a:lstStyle/>
                    <a:p>
                      <a:pPr algn="ctr"/>
                      <a:r>
                        <a:rPr kumimoji="1" lang="ja-JP" altLang="en-US" sz="1600" dirty="0"/>
                        <a:t>構成比</a:t>
                      </a:r>
                    </a:p>
                  </a:txBody>
                  <a:tcPr anchor="ctr"/>
                </a:tc>
                <a:extLst>
                  <a:ext uri="{0D108BD9-81ED-4DB2-BD59-A6C34878D82A}">
                    <a16:rowId xmlns:a16="http://schemas.microsoft.com/office/drawing/2014/main" val="2796308598"/>
                  </a:ext>
                </a:extLst>
              </a:tr>
              <a:tr h="394768">
                <a:tc>
                  <a:txBody>
                    <a:bodyPr/>
                    <a:lstStyle/>
                    <a:p>
                      <a:pPr algn="ctr"/>
                      <a:r>
                        <a:rPr kumimoji="1" lang="ja-JP" altLang="en-US" sz="1600" b="1" dirty="0">
                          <a:solidFill>
                            <a:srgbClr val="FF0000"/>
                          </a:solidFill>
                        </a:rPr>
                        <a:t>大阪府</a:t>
                      </a:r>
                      <a:endParaRPr kumimoji="1" lang="en-US" altLang="ja-JP" sz="1600" b="1" dirty="0">
                        <a:solidFill>
                          <a:srgbClr val="FF0000"/>
                        </a:solidFill>
                      </a:endParaRPr>
                    </a:p>
                  </a:txBody>
                  <a:tcPr anchor="ctr"/>
                </a:tc>
                <a:tc>
                  <a:txBody>
                    <a:bodyPr/>
                    <a:lstStyle/>
                    <a:p>
                      <a:pPr algn="ctr"/>
                      <a:r>
                        <a:rPr kumimoji="1" lang="en-US" altLang="ja-JP" sz="1600" b="1" dirty="0">
                          <a:solidFill>
                            <a:srgbClr val="FF0000"/>
                          </a:solidFill>
                        </a:rPr>
                        <a:t>41.16</a:t>
                      </a:r>
                      <a:r>
                        <a:rPr kumimoji="1" lang="ja-JP" altLang="en-US" sz="1600" b="1" dirty="0">
                          <a:solidFill>
                            <a:srgbClr val="FF0000"/>
                          </a:solidFill>
                        </a:rPr>
                        <a:t>％</a:t>
                      </a:r>
                    </a:p>
                  </a:txBody>
                  <a:tcPr anchor="ctr"/>
                </a:tc>
                <a:extLst>
                  <a:ext uri="{0D108BD9-81ED-4DB2-BD59-A6C34878D82A}">
                    <a16:rowId xmlns:a16="http://schemas.microsoft.com/office/drawing/2014/main" val="2687807181"/>
                  </a:ext>
                </a:extLst>
              </a:tr>
              <a:tr h="394768">
                <a:tc>
                  <a:txBody>
                    <a:bodyPr/>
                    <a:lstStyle/>
                    <a:p>
                      <a:pPr algn="ctr"/>
                      <a:r>
                        <a:rPr kumimoji="1" lang="ja-JP" altLang="en-US" sz="1600" dirty="0"/>
                        <a:t>兵庫県</a:t>
                      </a:r>
                    </a:p>
                  </a:txBody>
                  <a:tcPr anchor="ctr"/>
                </a:tc>
                <a:tc>
                  <a:txBody>
                    <a:bodyPr/>
                    <a:lstStyle/>
                    <a:p>
                      <a:pPr algn="ctr"/>
                      <a:r>
                        <a:rPr kumimoji="1" lang="en-US" altLang="ja-JP" sz="1600" dirty="0"/>
                        <a:t>12.80</a:t>
                      </a:r>
                      <a:r>
                        <a:rPr kumimoji="1" lang="ja-JP" altLang="en-US" sz="1600" dirty="0"/>
                        <a:t>％</a:t>
                      </a:r>
                    </a:p>
                  </a:txBody>
                  <a:tcPr anchor="ctr"/>
                </a:tc>
                <a:extLst>
                  <a:ext uri="{0D108BD9-81ED-4DB2-BD59-A6C34878D82A}">
                    <a16:rowId xmlns:a16="http://schemas.microsoft.com/office/drawing/2014/main" val="2740997123"/>
                  </a:ext>
                </a:extLst>
              </a:tr>
              <a:tr h="394768">
                <a:tc>
                  <a:txBody>
                    <a:bodyPr/>
                    <a:lstStyle/>
                    <a:p>
                      <a:pPr algn="ctr"/>
                      <a:r>
                        <a:rPr kumimoji="1" lang="ja-JP" altLang="en-US" sz="1600" dirty="0"/>
                        <a:t>東京都</a:t>
                      </a:r>
                    </a:p>
                  </a:txBody>
                  <a:tcPr anchor="ctr"/>
                </a:tc>
                <a:tc>
                  <a:txBody>
                    <a:bodyPr/>
                    <a:lstStyle/>
                    <a:p>
                      <a:pPr algn="ctr"/>
                      <a:r>
                        <a:rPr kumimoji="1" lang="en-US" altLang="ja-JP" sz="1600" dirty="0"/>
                        <a:t>7.98</a:t>
                      </a:r>
                      <a:r>
                        <a:rPr kumimoji="1" lang="ja-JP" altLang="en-US" sz="1600" dirty="0"/>
                        <a:t>％</a:t>
                      </a:r>
                    </a:p>
                  </a:txBody>
                  <a:tcPr anchor="ctr"/>
                </a:tc>
                <a:extLst>
                  <a:ext uri="{0D108BD9-81ED-4DB2-BD59-A6C34878D82A}">
                    <a16:rowId xmlns:a16="http://schemas.microsoft.com/office/drawing/2014/main" val="3860494678"/>
                  </a:ext>
                </a:extLst>
              </a:tr>
              <a:tr h="394768">
                <a:tc>
                  <a:txBody>
                    <a:bodyPr/>
                    <a:lstStyle/>
                    <a:p>
                      <a:pPr algn="ctr"/>
                      <a:r>
                        <a:rPr kumimoji="1" lang="ja-JP" altLang="en-US" sz="1600" dirty="0"/>
                        <a:t>愛知県</a:t>
                      </a:r>
                    </a:p>
                  </a:txBody>
                  <a:tcPr anchor="ctr"/>
                </a:tc>
                <a:tc>
                  <a:txBody>
                    <a:bodyPr/>
                    <a:lstStyle/>
                    <a:p>
                      <a:pPr algn="ctr"/>
                      <a:r>
                        <a:rPr kumimoji="1" lang="en-US" altLang="ja-JP" sz="1600" dirty="0"/>
                        <a:t>4.85</a:t>
                      </a:r>
                      <a:r>
                        <a:rPr kumimoji="1" lang="ja-JP" altLang="en-US" sz="1600" dirty="0"/>
                        <a:t>％</a:t>
                      </a:r>
                    </a:p>
                  </a:txBody>
                  <a:tcPr anchor="ctr"/>
                </a:tc>
                <a:extLst>
                  <a:ext uri="{0D108BD9-81ED-4DB2-BD59-A6C34878D82A}">
                    <a16:rowId xmlns:a16="http://schemas.microsoft.com/office/drawing/2014/main" val="3266939626"/>
                  </a:ext>
                </a:extLst>
              </a:tr>
              <a:tr h="394768">
                <a:tc>
                  <a:txBody>
                    <a:bodyPr/>
                    <a:lstStyle/>
                    <a:p>
                      <a:pPr algn="ctr"/>
                      <a:r>
                        <a:rPr kumimoji="1" lang="ja-JP" altLang="en-US" sz="1600" dirty="0"/>
                        <a:t>京都府</a:t>
                      </a:r>
                    </a:p>
                  </a:txBody>
                  <a:tcPr anchor="ctr"/>
                </a:tc>
                <a:tc>
                  <a:txBody>
                    <a:bodyPr/>
                    <a:lstStyle/>
                    <a:p>
                      <a:pPr algn="ctr"/>
                      <a:r>
                        <a:rPr kumimoji="1" lang="en-US" altLang="ja-JP" sz="1600" dirty="0"/>
                        <a:t>4.56</a:t>
                      </a:r>
                      <a:r>
                        <a:rPr kumimoji="1" lang="ja-JP" altLang="en-US" sz="1600" dirty="0"/>
                        <a:t>％</a:t>
                      </a:r>
                    </a:p>
                  </a:txBody>
                  <a:tcPr anchor="ctr"/>
                </a:tc>
                <a:extLst>
                  <a:ext uri="{0D108BD9-81ED-4DB2-BD59-A6C34878D82A}">
                    <a16:rowId xmlns:a16="http://schemas.microsoft.com/office/drawing/2014/main" val="1744266670"/>
                  </a:ext>
                </a:extLst>
              </a:tr>
              <a:tr h="394768">
                <a:tc>
                  <a:txBody>
                    <a:bodyPr/>
                    <a:lstStyle/>
                    <a:p>
                      <a:pPr algn="ctr"/>
                      <a:r>
                        <a:rPr kumimoji="1" lang="ja-JP" altLang="en-US" sz="1600" dirty="0"/>
                        <a:t>神奈川県</a:t>
                      </a:r>
                    </a:p>
                  </a:txBody>
                  <a:tcPr anchor="ctr"/>
                </a:tc>
                <a:tc>
                  <a:txBody>
                    <a:bodyPr/>
                    <a:lstStyle/>
                    <a:p>
                      <a:pPr algn="ctr"/>
                      <a:r>
                        <a:rPr kumimoji="1" lang="en-US" altLang="ja-JP" sz="1600" dirty="0"/>
                        <a:t>3.61</a:t>
                      </a:r>
                      <a:r>
                        <a:rPr kumimoji="1" lang="ja-JP" altLang="en-US" sz="1600" dirty="0"/>
                        <a:t>％</a:t>
                      </a:r>
                    </a:p>
                  </a:txBody>
                  <a:tcPr anchor="ctr"/>
                </a:tc>
                <a:extLst>
                  <a:ext uri="{0D108BD9-81ED-4DB2-BD59-A6C34878D82A}">
                    <a16:rowId xmlns:a16="http://schemas.microsoft.com/office/drawing/2014/main" val="4165722504"/>
                  </a:ext>
                </a:extLst>
              </a:tr>
              <a:tr h="394768">
                <a:tc>
                  <a:txBody>
                    <a:bodyPr/>
                    <a:lstStyle/>
                    <a:p>
                      <a:pPr algn="ctr"/>
                      <a:r>
                        <a:rPr kumimoji="1" lang="ja-JP" altLang="en-US" sz="1600" dirty="0"/>
                        <a:t>奈良県</a:t>
                      </a:r>
                      <a:endParaRPr kumimoji="1" lang="en-US" altLang="ja-JP" sz="1600" dirty="0"/>
                    </a:p>
                  </a:txBody>
                  <a:tcPr anchor="ctr"/>
                </a:tc>
                <a:tc>
                  <a:txBody>
                    <a:bodyPr/>
                    <a:lstStyle/>
                    <a:p>
                      <a:pPr algn="ctr"/>
                      <a:r>
                        <a:rPr kumimoji="1" lang="en-US" altLang="ja-JP" sz="1600" dirty="0"/>
                        <a:t>3.52</a:t>
                      </a:r>
                      <a:r>
                        <a:rPr kumimoji="1" lang="ja-JP" altLang="en-US" sz="1600" dirty="0"/>
                        <a:t>％</a:t>
                      </a:r>
                    </a:p>
                  </a:txBody>
                  <a:tcPr anchor="ctr"/>
                </a:tc>
                <a:extLst>
                  <a:ext uri="{0D108BD9-81ED-4DB2-BD59-A6C34878D82A}">
                    <a16:rowId xmlns:a16="http://schemas.microsoft.com/office/drawing/2014/main" val="1256895513"/>
                  </a:ext>
                </a:extLst>
              </a:tr>
              <a:tr h="394768">
                <a:tc>
                  <a:txBody>
                    <a:bodyPr/>
                    <a:lstStyle/>
                    <a:p>
                      <a:pPr algn="ctr"/>
                      <a:r>
                        <a:rPr kumimoji="1" lang="ja-JP" altLang="en-US" sz="1600" dirty="0"/>
                        <a:t>滋賀県</a:t>
                      </a:r>
                    </a:p>
                  </a:txBody>
                  <a:tcPr anchor="ctr"/>
                </a:tc>
                <a:tc>
                  <a:txBody>
                    <a:bodyPr/>
                    <a:lstStyle/>
                    <a:p>
                      <a:pPr algn="ctr"/>
                      <a:r>
                        <a:rPr kumimoji="1" lang="en-US" altLang="ja-JP" sz="1600" dirty="0"/>
                        <a:t>2.18</a:t>
                      </a:r>
                      <a:r>
                        <a:rPr kumimoji="1" lang="ja-JP" altLang="en-US" sz="1600" dirty="0"/>
                        <a:t>％</a:t>
                      </a:r>
                    </a:p>
                  </a:txBody>
                  <a:tcPr anchor="ctr"/>
                </a:tc>
                <a:extLst>
                  <a:ext uri="{0D108BD9-81ED-4DB2-BD59-A6C34878D82A}">
                    <a16:rowId xmlns:a16="http://schemas.microsoft.com/office/drawing/2014/main" val="1978424624"/>
                  </a:ext>
                </a:extLst>
              </a:tr>
              <a:tr h="394768">
                <a:tc>
                  <a:txBody>
                    <a:bodyPr/>
                    <a:lstStyle/>
                    <a:p>
                      <a:pPr algn="ctr"/>
                      <a:r>
                        <a:rPr kumimoji="1" lang="ja-JP" altLang="en-US" sz="1600" dirty="0"/>
                        <a:t>埼玉県</a:t>
                      </a:r>
                    </a:p>
                  </a:txBody>
                  <a:tcPr anchor="ctr"/>
                </a:tc>
                <a:tc>
                  <a:txBody>
                    <a:bodyPr/>
                    <a:lstStyle/>
                    <a:p>
                      <a:pPr algn="ctr"/>
                      <a:r>
                        <a:rPr kumimoji="1" lang="en-US" altLang="ja-JP" sz="1600" dirty="0"/>
                        <a:t>1.90</a:t>
                      </a:r>
                      <a:r>
                        <a:rPr kumimoji="1" lang="ja-JP" altLang="en-US" sz="1600" dirty="0"/>
                        <a:t>％</a:t>
                      </a:r>
                    </a:p>
                  </a:txBody>
                  <a:tcPr anchor="ctr"/>
                </a:tc>
                <a:extLst>
                  <a:ext uri="{0D108BD9-81ED-4DB2-BD59-A6C34878D82A}">
                    <a16:rowId xmlns:a16="http://schemas.microsoft.com/office/drawing/2014/main" val="496154493"/>
                  </a:ext>
                </a:extLst>
              </a:tr>
              <a:tr h="394768">
                <a:tc>
                  <a:txBody>
                    <a:bodyPr/>
                    <a:lstStyle/>
                    <a:p>
                      <a:pPr algn="ctr"/>
                      <a:r>
                        <a:rPr kumimoji="1" lang="ja-JP" altLang="en-US" sz="1600" dirty="0"/>
                        <a:t>千葉県</a:t>
                      </a:r>
                    </a:p>
                  </a:txBody>
                  <a:tcPr anchor="ctr"/>
                </a:tc>
                <a:tc>
                  <a:txBody>
                    <a:bodyPr/>
                    <a:lstStyle/>
                    <a:p>
                      <a:pPr algn="ctr"/>
                      <a:r>
                        <a:rPr kumimoji="1" lang="en-US" altLang="ja-JP" sz="1600" dirty="0"/>
                        <a:t>1.90</a:t>
                      </a:r>
                      <a:r>
                        <a:rPr kumimoji="1" lang="ja-JP" altLang="en-US" sz="1600" dirty="0"/>
                        <a:t>％</a:t>
                      </a:r>
                    </a:p>
                  </a:txBody>
                  <a:tcPr anchor="ctr"/>
                </a:tc>
                <a:extLst>
                  <a:ext uri="{0D108BD9-81ED-4DB2-BD59-A6C34878D82A}">
                    <a16:rowId xmlns:a16="http://schemas.microsoft.com/office/drawing/2014/main" val="293251383"/>
                  </a:ext>
                </a:extLst>
              </a:tr>
            </a:tbl>
          </a:graphicData>
        </a:graphic>
      </p:graphicFrame>
      <p:sp>
        <p:nvSpPr>
          <p:cNvPr id="17" name="角丸四角形 46">
            <a:extLst>
              <a:ext uri="{FF2B5EF4-FFF2-40B4-BE49-F238E27FC236}">
                <a16:creationId xmlns:a16="http://schemas.microsoft.com/office/drawing/2014/main" id="{6B1B30E5-9888-9EEE-C211-ED281586F1AC}"/>
              </a:ext>
            </a:extLst>
          </p:cNvPr>
          <p:cNvSpPr/>
          <p:nvPr/>
        </p:nvSpPr>
        <p:spPr>
          <a:xfrm>
            <a:off x="9050313" y="1527525"/>
            <a:ext cx="2553884" cy="3107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mn-ea"/>
              </a:rPr>
              <a:t>【</a:t>
            </a:r>
            <a:r>
              <a:rPr kumimoji="1" lang="zh-TW" altLang="en-US" sz="1600" b="1" dirty="0">
                <a:solidFill>
                  <a:schemeClr val="tx1"/>
                </a:solidFill>
                <a:latin typeface="+mn-ea"/>
              </a:rPr>
              <a:t>都道府県別割合</a:t>
            </a:r>
            <a:r>
              <a:rPr kumimoji="1" lang="ja-JP" altLang="en-US" sz="1600" b="1" dirty="0">
                <a:solidFill>
                  <a:schemeClr val="tx1"/>
                </a:solidFill>
                <a:latin typeface="+mn-ea"/>
              </a:rPr>
              <a:t>トップ</a:t>
            </a:r>
            <a:r>
              <a:rPr kumimoji="1" lang="en-US" altLang="ja-JP" sz="1600" b="1" dirty="0">
                <a:solidFill>
                  <a:schemeClr val="tx1"/>
                </a:solidFill>
                <a:latin typeface="+mn-ea"/>
              </a:rPr>
              <a:t>10】</a:t>
            </a:r>
          </a:p>
        </p:txBody>
      </p:sp>
      <p:pic>
        <p:nvPicPr>
          <p:cNvPr id="9" name="図 8">
            <a:extLst>
              <a:ext uri="{FF2B5EF4-FFF2-40B4-BE49-F238E27FC236}">
                <a16:creationId xmlns:a16="http://schemas.microsoft.com/office/drawing/2014/main" id="{3D117E88-6FA2-494D-947F-E489A62BF8E0}"/>
              </a:ext>
            </a:extLst>
          </p:cNvPr>
          <p:cNvPicPr>
            <a:picLocks noChangeAspect="1"/>
          </p:cNvPicPr>
          <p:nvPr/>
        </p:nvPicPr>
        <p:blipFill rotWithShape="1">
          <a:blip r:embed="rId3"/>
          <a:srcRect b="6692"/>
          <a:stretch/>
        </p:blipFill>
        <p:spPr>
          <a:xfrm>
            <a:off x="551509" y="1398437"/>
            <a:ext cx="7660794" cy="2797400"/>
          </a:xfrm>
          <a:prstGeom prst="rect">
            <a:avLst/>
          </a:prstGeom>
        </p:spPr>
      </p:pic>
      <p:grpSp>
        <p:nvGrpSpPr>
          <p:cNvPr id="82" name="グループ化 81">
            <a:extLst>
              <a:ext uri="{FF2B5EF4-FFF2-40B4-BE49-F238E27FC236}">
                <a16:creationId xmlns:a16="http://schemas.microsoft.com/office/drawing/2014/main" id="{82515014-FDE5-44E3-BABB-3EAC7688391E}"/>
              </a:ext>
            </a:extLst>
          </p:cNvPr>
          <p:cNvGrpSpPr/>
          <p:nvPr/>
        </p:nvGrpSpPr>
        <p:grpSpPr>
          <a:xfrm>
            <a:off x="1285547" y="4310659"/>
            <a:ext cx="3332524" cy="2770240"/>
            <a:chOff x="1806092" y="5606250"/>
            <a:chExt cx="2073794" cy="1801676"/>
          </a:xfrm>
        </p:grpSpPr>
        <p:graphicFrame>
          <p:nvGraphicFramePr>
            <p:cNvPr id="83" name="グラフ 82">
              <a:extLst>
                <a:ext uri="{FF2B5EF4-FFF2-40B4-BE49-F238E27FC236}">
                  <a16:creationId xmlns:a16="http://schemas.microsoft.com/office/drawing/2014/main" id="{0537A028-E38B-4DE6-A1BC-76A0713919A4}"/>
                </a:ext>
              </a:extLst>
            </p:cNvPr>
            <p:cNvGraphicFramePr/>
            <p:nvPr>
              <p:extLst>
                <p:ext uri="{D42A27DB-BD31-4B8C-83A1-F6EECF244321}">
                  <p14:modId xmlns:p14="http://schemas.microsoft.com/office/powerpoint/2010/main" val="226657231"/>
                </p:ext>
              </p:extLst>
            </p:nvPr>
          </p:nvGraphicFramePr>
          <p:xfrm>
            <a:off x="1806092" y="5606250"/>
            <a:ext cx="1872689" cy="1801676"/>
          </p:xfrm>
          <a:graphic>
            <a:graphicData uri="http://schemas.openxmlformats.org/drawingml/2006/chart">
              <c:chart xmlns:c="http://schemas.openxmlformats.org/drawingml/2006/chart" xmlns:r="http://schemas.openxmlformats.org/officeDocument/2006/relationships" r:id="rId4"/>
            </a:graphicData>
          </a:graphic>
        </p:graphicFrame>
        <p:sp>
          <p:nvSpPr>
            <p:cNvPr id="84" name="テキスト ボックス 83">
              <a:extLst>
                <a:ext uri="{FF2B5EF4-FFF2-40B4-BE49-F238E27FC236}">
                  <a16:creationId xmlns:a16="http://schemas.microsoft.com/office/drawing/2014/main" id="{F084E0D7-0E8F-4E5C-A22D-58C6B9584AFE}"/>
                </a:ext>
              </a:extLst>
            </p:cNvPr>
            <p:cNvSpPr txBox="1"/>
            <p:nvPr/>
          </p:nvSpPr>
          <p:spPr>
            <a:xfrm>
              <a:off x="2369627" y="5739481"/>
              <a:ext cx="1510259" cy="160134"/>
            </a:xfrm>
            <a:prstGeom prst="rect">
              <a:avLst/>
            </a:prstGeom>
            <a:noFill/>
          </p:spPr>
          <p:txBody>
            <a:bodyPr wrap="square">
              <a:spAutoFit/>
            </a:bodyPr>
            <a:lstStyle/>
            <a:p>
              <a:r>
                <a:rPr lang="ja-JP" altLang="en-US" sz="1000" b="1" dirty="0">
                  <a:latin typeface="Meiryo UI" panose="020B0604030504040204" pitchFamily="50" charset="-128"/>
                  <a:ea typeface="Meiryo UI" panose="020B0604030504040204" pitchFamily="50" charset="-128"/>
                </a:rPr>
                <a:t>■国内・海外の割合</a:t>
              </a:r>
              <a:endParaRPr lang="en-US" altLang="ja-JP" sz="1000" b="1" dirty="0">
                <a:latin typeface="Meiryo UI" panose="020B0604030504040204" pitchFamily="50" charset="-128"/>
                <a:ea typeface="Meiryo UI" panose="020B0604030504040204" pitchFamily="50" charset="-128"/>
              </a:endParaRPr>
            </a:p>
          </p:txBody>
        </p:sp>
      </p:grpSp>
      <p:grpSp>
        <p:nvGrpSpPr>
          <p:cNvPr id="85" name="グループ化 84">
            <a:extLst>
              <a:ext uri="{FF2B5EF4-FFF2-40B4-BE49-F238E27FC236}">
                <a16:creationId xmlns:a16="http://schemas.microsoft.com/office/drawing/2014/main" id="{94B624CB-8EC4-4D68-853D-30B8D14D3670}"/>
              </a:ext>
            </a:extLst>
          </p:cNvPr>
          <p:cNvGrpSpPr/>
          <p:nvPr/>
        </p:nvGrpSpPr>
        <p:grpSpPr>
          <a:xfrm>
            <a:off x="4248261" y="4235901"/>
            <a:ext cx="3648840" cy="2896501"/>
            <a:chOff x="2070873" y="5306852"/>
            <a:chExt cx="2436683" cy="2672017"/>
          </a:xfrm>
        </p:grpSpPr>
        <p:grpSp>
          <p:nvGrpSpPr>
            <p:cNvPr id="86" name="グループ化 85">
              <a:extLst>
                <a:ext uri="{FF2B5EF4-FFF2-40B4-BE49-F238E27FC236}">
                  <a16:creationId xmlns:a16="http://schemas.microsoft.com/office/drawing/2014/main" id="{12C68102-70D2-4BB0-8A7F-8306200D6743}"/>
                </a:ext>
              </a:extLst>
            </p:cNvPr>
            <p:cNvGrpSpPr/>
            <p:nvPr/>
          </p:nvGrpSpPr>
          <p:grpSpPr>
            <a:xfrm>
              <a:off x="2070873" y="5306852"/>
              <a:ext cx="2436683" cy="2672017"/>
              <a:chOff x="2070873" y="5306852"/>
              <a:chExt cx="2436683" cy="2672017"/>
            </a:xfrm>
          </p:grpSpPr>
          <p:graphicFrame>
            <p:nvGraphicFramePr>
              <p:cNvPr id="88" name="グラフ 87">
                <a:extLst>
                  <a:ext uri="{FF2B5EF4-FFF2-40B4-BE49-F238E27FC236}">
                    <a16:creationId xmlns:a16="http://schemas.microsoft.com/office/drawing/2014/main" id="{03A23839-8348-4A79-8AD2-928862200711}"/>
                  </a:ext>
                </a:extLst>
              </p:cNvPr>
              <p:cNvGraphicFramePr/>
              <p:nvPr/>
            </p:nvGraphicFramePr>
            <p:xfrm>
              <a:off x="2070873" y="5375144"/>
              <a:ext cx="2141452" cy="2603725"/>
            </p:xfrm>
            <a:graphic>
              <a:graphicData uri="http://schemas.openxmlformats.org/drawingml/2006/chart">
                <c:chart xmlns:c="http://schemas.openxmlformats.org/drawingml/2006/chart" xmlns:r="http://schemas.openxmlformats.org/officeDocument/2006/relationships" r:id="rId5"/>
              </a:graphicData>
            </a:graphic>
          </p:graphicFrame>
          <p:sp>
            <p:nvSpPr>
              <p:cNvPr id="89" name="テキスト ボックス 88">
                <a:extLst>
                  <a:ext uri="{FF2B5EF4-FFF2-40B4-BE49-F238E27FC236}">
                    <a16:creationId xmlns:a16="http://schemas.microsoft.com/office/drawing/2014/main" id="{ED32E402-07A2-4DC2-84AA-B4CD7D95D981}"/>
                  </a:ext>
                </a:extLst>
              </p:cNvPr>
              <p:cNvSpPr txBox="1"/>
              <p:nvPr/>
            </p:nvSpPr>
            <p:spPr>
              <a:xfrm>
                <a:off x="2731993" y="5306852"/>
                <a:ext cx="1775563" cy="227138"/>
              </a:xfrm>
              <a:prstGeom prst="rect">
                <a:avLst/>
              </a:prstGeom>
              <a:noFill/>
            </p:spPr>
            <p:txBody>
              <a:bodyPr wrap="square">
                <a:spAutoFit/>
              </a:bodyPr>
              <a:lstStyle/>
              <a:p>
                <a:r>
                  <a:rPr lang="ja-JP" altLang="en-US" sz="1000" b="1" dirty="0">
                    <a:latin typeface="Meiryo UI" panose="020B0604030504040204" pitchFamily="50" charset="-128"/>
                    <a:ea typeface="Meiryo UI" panose="020B0604030504040204" pitchFamily="50" charset="-128"/>
                  </a:rPr>
                  <a:t>■居住エリア（国内）</a:t>
                </a:r>
                <a:endParaRPr lang="en-US" altLang="ja-JP" sz="1000" b="1" dirty="0">
                  <a:latin typeface="Meiryo UI" panose="020B0604030504040204" pitchFamily="50" charset="-128"/>
                  <a:ea typeface="Meiryo UI" panose="020B0604030504040204" pitchFamily="50" charset="-128"/>
                </a:endParaRPr>
              </a:p>
            </p:txBody>
          </p:sp>
        </p:grpSp>
        <p:sp>
          <p:nvSpPr>
            <p:cNvPr id="87" name="部分円 86">
              <a:extLst>
                <a:ext uri="{FF2B5EF4-FFF2-40B4-BE49-F238E27FC236}">
                  <a16:creationId xmlns:a16="http://schemas.microsoft.com/office/drawing/2014/main" id="{246A33C5-CEF1-4686-A205-1E72A0CABBBC}"/>
                </a:ext>
              </a:extLst>
            </p:cNvPr>
            <p:cNvSpPr/>
            <p:nvPr/>
          </p:nvSpPr>
          <p:spPr>
            <a:xfrm rot="9833034">
              <a:off x="2564344" y="5904853"/>
              <a:ext cx="1317275" cy="1771548"/>
            </a:xfrm>
            <a:prstGeom prst="pie">
              <a:avLst>
                <a:gd name="adj1" fmla="val 6414556"/>
                <a:gd name="adj2" fmla="val 2064258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0" name="テキスト ボックス 89">
            <a:extLst>
              <a:ext uri="{FF2B5EF4-FFF2-40B4-BE49-F238E27FC236}">
                <a16:creationId xmlns:a16="http://schemas.microsoft.com/office/drawing/2014/main" id="{A73DB8E0-BEE3-4C28-A79D-19F49FCD92B1}"/>
              </a:ext>
            </a:extLst>
          </p:cNvPr>
          <p:cNvSpPr txBox="1"/>
          <p:nvPr/>
        </p:nvSpPr>
        <p:spPr>
          <a:xfrm>
            <a:off x="158909" y="4176960"/>
            <a:ext cx="5327491" cy="338554"/>
          </a:xfrm>
          <a:prstGeom prst="rect">
            <a:avLst/>
          </a:prstGeom>
          <a:noFill/>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来場者の国内・海外の割合、居住エリア</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万博</a:t>
            </a:r>
            <a:r>
              <a:rPr lang="en-US" altLang="ja-JP" sz="900" dirty="0">
                <a:latin typeface="Meiryo UI" panose="020B0604030504040204" pitchFamily="50" charset="-128"/>
                <a:ea typeface="Meiryo UI" panose="020B0604030504040204" pitchFamily="50" charset="-128"/>
              </a:rPr>
              <a:t>ID</a:t>
            </a:r>
            <a:r>
              <a:rPr lang="ja-JP" altLang="en-US" sz="900" dirty="0">
                <a:latin typeface="Meiryo UI" panose="020B0604030504040204" pitchFamily="50" charset="-128"/>
                <a:ea typeface="Meiryo UI" panose="020B0604030504040204" pitchFamily="50" charset="-128"/>
              </a:rPr>
              <a:t>に基づくデータ</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547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2FDA14-97D0-8693-0ACB-8CB3CE65A9F2}"/>
            </a:ext>
          </a:extLst>
        </p:cNvPr>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F872806-EBCD-51F9-23F4-55E4B7AD7ED5}"/>
              </a:ext>
            </a:extLst>
          </p:cNvPr>
          <p:cNvSpPr txBox="1"/>
          <p:nvPr/>
        </p:nvSpPr>
        <p:spPr>
          <a:xfrm>
            <a:off x="-16741" y="5362"/>
            <a:ext cx="12181908"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mn-ea"/>
                <a:ea typeface="+mn-ea"/>
              </a:rPr>
              <a:t>交通アクセスの取組</a:t>
            </a:r>
          </a:p>
        </p:txBody>
      </p:sp>
      <p:sp>
        <p:nvSpPr>
          <p:cNvPr id="19" name="スライド番号プレースホルダー 1">
            <a:extLst>
              <a:ext uri="{FF2B5EF4-FFF2-40B4-BE49-F238E27FC236}">
                <a16:creationId xmlns:a16="http://schemas.microsoft.com/office/drawing/2014/main" id="{4031A108-F1E6-0FEE-BA38-8E171DD7EBF4}"/>
              </a:ext>
            </a:extLst>
          </p:cNvPr>
          <p:cNvSpPr txBox="1">
            <a:spLocks/>
          </p:cNvSpPr>
          <p:nvPr/>
        </p:nvSpPr>
        <p:spPr>
          <a:xfrm>
            <a:off x="9813442" y="650662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2</a:t>
            </a:fld>
            <a:endParaRPr lang="ja-JP" altLang="en-US" sz="1600" b="1" dirty="0">
              <a:latin typeface="游ゴシック" panose="020B0400000000000000" pitchFamily="50" charset="-128"/>
              <a:ea typeface="游ゴシック" panose="020B0400000000000000" pitchFamily="50" charset="-128"/>
            </a:endParaRPr>
          </a:p>
        </p:txBody>
      </p:sp>
      <p:sp>
        <p:nvSpPr>
          <p:cNvPr id="2" name="AutoShape 2" descr="https://cdn-xtech.nikkei.com/atcl/nxt/column/18/00585/071800151/1.jpg?__scale=w:500,h:284&amp;_sh=0609a0ac06">
            <a:extLst>
              <a:ext uri="{FF2B5EF4-FFF2-40B4-BE49-F238E27FC236}">
                <a16:creationId xmlns:a16="http://schemas.microsoft.com/office/drawing/2014/main" id="{954DF321-F6A6-7C26-D5B9-A24A0A7CF87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角丸四角形 46">
            <a:extLst>
              <a:ext uri="{FF2B5EF4-FFF2-40B4-BE49-F238E27FC236}">
                <a16:creationId xmlns:a16="http://schemas.microsoft.com/office/drawing/2014/main" id="{30CF0947-AA50-3510-EFAD-BCFBA53563F6}"/>
              </a:ext>
            </a:extLst>
          </p:cNvPr>
          <p:cNvSpPr/>
          <p:nvPr/>
        </p:nvSpPr>
        <p:spPr>
          <a:xfrm>
            <a:off x="0" y="1700949"/>
            <a:ext cx="10045702" cy="2716683"/>
          </a:xfrm>
          <a:prstGeom prst="round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u="sng" dirty="0">
                <a:solidFill>
                  <a:schemeClr val="tx1"/>
                </a:solidFill>
                <a:latin typeface="+mn-ea"/>
              </a:rPr>
              <a:t>【</a:t>
            </a:r>
            <a:r>
              <a:rPr kumimoji="1" lang="ja-JP" altLang="en-US" sz="1600" b="1" u="sng" dirty="0">
                <a:solidFill>
                  <a:schemeClr val="tx1"/>
                </a:solidFill>
                <a:latin typeface="+mn-ea"/>
              </a:rPr>
              <a:t>来場者輸送の主な取組</a:t>
            </a:r>
            <a:r>
              <a:rPr kumimoji="1" lang="en-US" altLang="ja-JP" sz="1600" b="1" u="sng" dirty="0">
                <a:solidFill>
                  <a:schemeClr val="tx1"/>
                </a:solidFill>
                <a:latin typeface="+mn-ea"/>
              </a:rPr>
              <a:t>】</a:t>
            </a:r>
          </a:p>
          <a:p>
            <a:r>
              <a:rPr kumimoji="1" lang="ja-JP" altLang="en-US" sz="1600" dirty="0">
                <a:solidFill>
                  <a:schemeClr val="tx1"/>
                </a:solidFill>
                <a:latin typeface="+mn-ea"/>
              </a:rPr>
              <a:t>（鉄道・バス）</a:t>
            </a:r>
            <a:endParaRPr kumimoji="1" lang="en-US" altLang="ja-JP" sz="1600" dirty="0">
              <a:solidFill>
                <a:schemeClr val="tx1"/>
              </a:solidFill>
              <a:latin typeface="+mn-ea"/>
            </a:endParaRPr>
          </a:p>
          <a:p>
            <a:r>
              <a:rPr kumimoji="1" lang="ja-JP" altLang="en-US" sz="1600" dirty="0">
                <a:solidFill>
                  <a:schemeClr val="tx1"/>
                </a:solidFill>
                <a:latin typeface="+mn-ea"/>
              </a:rPr>
              <a:t>　・会期を通じて、イベント日や入場予約の多い日は、中央線において、</a:t>
            </a:r>
            <a:r>
              <a:rPr kumimoji="1" lang="en-US" altLang="ja-JP" sz="1600" dirty="0">
                <a:solidFill>
                  <a:schemeClr val="tx1"/>
                </a:solidFill>
                <a:latin typeface="+mn-ea"/>
              </a:rPr>
              <a:t>23</a:t>
            </a:r>
            <a:r>
              <a:rPr kumimoji="1" lang="ja-JP" altLang="en-US" sz="1600" dirty="0">
                <a:solidFill>
                  <a:schemeClr val="tx1"/>
                </a:solidFill>
                <a:latin typeface="+mn-ea"/>
              </a:rPr>
              <a:t>時台以降の臨時列車の運行や終電延長を実施</a:t>
            </a:r>
            <a:endParaRPr kumimoji="1" lang="en-US" altLang="ja-JP" sz="1600" dirty="0">
              <a:solidFill>
                <a:schemeClr val="tx1"/>
              </a:solidFill>
              <a:latin typeface="+mn-ea"/>
            </a:endParaRPr>
          </a:p>
          <a:p>
            <a:r>
              <a:rPr kumimoji="1" lang="ja-JP" altLang="en-US" sz="1600" dirty="0">
                <a:solidFill>
                  <a:schemeClr val="tx1"/>
                </a:solidFill>
                <a:latin typeface="+mn-ea"/>
              </a:rPr>
              <a:t>　・多客日等昼間時間帯において、来場予約者数を踏まえ、適宜、中央線の臨時列車の運行を実施（</a:t>
            </a:r>
            <a:r>
              <a:rPr kumimoji="1" lang="en-US" altLang="ja-JP" sz="1600" dirty="0">
                <a:solidFill>
                  <a:schemeClr val="tx1"/>
                </a:solidFill>
                <a:latin typeface="+mn-ea"/>
              </a:rPr>
              <a:t>7/12</a:t>
            </a:r>
            <a:r>
              <a:rPr kumimoji="1" lang="ja-JP" altLang="en-US" sz="1600" dirty="0">
                <a:solidFill>
                  <a:schemeClr val="tx1"/>
                </a:solidFill>
                <a:latin typeface="+mn-ea"/>
              </a:rPr>
              <a:t>～）</a:t>
            </a:r>
            <a:endParaRPr kumimoji="1" lang="en-US" altLang="ja-JP" sz="1600" dirty="0">
              <a:solidFill>
                <a:schemeClr val="tx1"/>
              </a:solidFill>
              <a:latin typeface="+mn-ea"/>
            </a:endParaRPr>
          </a:p>
          <a:p>
            <a:r>
              <a:rPr kumimoji="1" lang="ja-JP" altLang="en-US" sz="1600" dirty="0">
                <a:solidFill>
                  <a:schemeClr val="tx1"/>
                </a:solidFill>
                <a:latin typeface="+mn-ea"/>
              </a:rPr>
              <a:t>　・東西ゲートの来場者数平準化のため、東ゲートから西ゲート行きの</a:t>
            </a:r>
            <a:endParaRPr kumimoji="1" lang="en-US" altLang="ja-JP" sz="1600" dirty="0">
              <a:solidFill>
                <a:schemeClr val="tx1"/>
              </a:solidFill>
              <a:latin typeface="+mn-ea"/>
            </a:endParaRPr>
          </a:p>
          <a:p>
            <a:r>
              <a:rPr kumimoji="1" lang="ja-JP" altLang="en-US" sz="1600" dirty="0">
                <a:solidFill>
                  <a:schemeClr val="tx1"/>
                </a:solidFill>
                <a:latin typeface="+mn-ea"/>
              </a:rPr>
              <a:t>　　シャトルバスの運行（</a:t>
            </a:r>
            <a:r>
              <a:rPr kumimoji="1" lang="en-US" altLang="ja-JP" sz="1600" dirty="0">
                <a:solidFill>
                  <a:schemeClr val="tx1"/>
                </a:solidFill>
                <a:latin typeface="+mn-ea"/>
              </a:rPr>
              <a:t>7/1</a:t>
            </a:r>
            <a:r>
              <a:rPr kumimoji="1" lang="ja-JP" altLang="en-US" sz="1600" dirty="0">
                <a:solidFill>
                  <a:schemeClr val="tx1"/>
                </a:solidFill>
                <a:latin typeface="+mn-ea"/>
              </a:rPr>
              <a:t>～）および弁天町駅から西ゲートのシャトルバスの運行（</a:t>
            </a:r>
            <a:r>
              <a:rPr kumimoji="1" lang="en-US" altLang="ja-JP" sz="1600" dirty="0">
                <a:solidFill>
                  <a:schemeClr val="tx1"/>
                </a:solidFill>
                <a:latin typeface="+mn-ea"/>
              </a:rPr>
              <a:t>8/1</a:t>
            </a:r>
            <a:r>
              <a:rPr kumimoji="1" lang="ja-JP" altLang="en-US" sz="1600" dirty="0">
                <a:solidFill>
                  <a:schemeClr val="tx1"/>
                </a:solidFill>
                <a:latin typeface="+mn-ea"/>
              </a:rPr>
              <a:t>～）等を実施</a:t>
            </a:r>
            <a:endParaRPr kumimoji="1" lang="en-US" altLang="ja-JP" sz="1600" dirty="0">
              <a:solidFill>
                <a:schemeClr val="tx1"/>
              </a:solidFill>
              <a:latin typeface="+mn-ea"/>
            </a:endParaRPr>
          </a:p>
          <a:p>
            <a:r>
              <a:rPr kumimoji="1" lang="ja-JP" altLang="en-US" sz="1600" dirty="0">
                <a:solidFill>
                  <a:schemeClr val="tx1"/>
                </a:solidFill>
                <a:latin typeface="+mn-ea"/>
              </a:rPr>
              <a:t>（道路）</a:t>
            </a:r>
            <a:endParaRPr kumimoji="1" lang="en-US" altLang="ja-JP" sz="1600" dirty="0">
              <a:solidFill>
                <a:schemeClr val="tx1"/>
              </a:solidFill>
              <a:latin typeface="+mn-ea"/>
            </a:endParaRPr>
          </a:p>
          <a:p>
            <a:r>
              <a:rPr kumimoji="1" lang="ja-JP" altLang="en-US" sz="1600" dirty="0">
                <a:solidFill>
                  <a:schemeClr val="tx1"/>
                </a:solidFill>
                <a:latin typeface="+mn-ea"/>
              </a:rPr>
              <a:t>　・会場周辺道路において、</a:t>
            </a:r>
            <a:r>
              <a:rPr kumimoji="1" lang="en-US" altLang="ja-JP" sz="1600" dirty="0">
                <a:solidFill>
                  <a:schemeClr val="tx1"/>
                </a:solidFill>
                <a:latin typeface="+mn-ea"/>
              </a:rPr>
              <a:t>AI</a:t>
            </a:r>
            <a:r>
              <a:rPr kumimoji="1" lang="ja-JP" altLang="en-US" sz="1600" dirty="0">
                <a:solidFill>
                  <a:schemeClr val="tx1"/>
                </a:solidFill>
                <a:latin typeface="+mn-ea"/>
              </a:rPr>
              <a:t>カメラ等による道路交通のモニタリング・分析・予測の実施などにより、</a:t>
            </a:r>
            <a:endParaRPr kumimoji="1" lang="en-US" altLang="ja-JP" sz="1600" dirty="0">
              <a:solidFill>
                <a:schemeClr val="tx1"/>
              </a:solidFill>
              <a:latin typeface="+mn-ea"/>
            </a:endParaRPr>
          </a:p>
          <a:p>
            <a:r>
              <a:rPr kumimoji="1" lang="ja-JP" altLang="en-US" sz="1600" dirty="0">
                <a:solidFill>
                  <a:schemeClr val="tx1"/>
                </a:solidFill>
                <a:latin typeface="+mn-ea"/>
              </a:rPr>
              <a:t>　 全ての時間帯・ルートで大きな混雑が発生しなかったことを確認</a:t>
            </a:r>
            <a:endParaRPr kumimoji="1" lang="en-US" altLang="ja-JP" sz="1600" dirty="0">
              <a:solidFill>
                <a:schemeClr val="tx1"/>
              </a:solidFill>
              <a:latin typeface="+mn-ea"/>
            </a:endParaRPr>
          </a:p>
          <a:p>
            <a:r>
              <a:rPr kumimoji="1" lang="ja-JP" altLang="en-US" sz="1600" dirty="0">
                <a:solidFill>
                  <a:schemeClr val="tx1"/>
                </a:solidFill>
                <a:latin typeface="+mn-ea"/>
              </a:rPr>
              <a:t>（情報共有）</a:t>
            </a:r>
            <a:endParaRPr kumimoji="1" lang="en-US" altLang="ja-JP" sz="1600" dirty="0">
              <a:solidFill>
                <a:schemeClr val="tx1"/>
              </a:solidFill>
              <a:latin typeface="+mn-ea"/>
            </a:endParaRPr>
          </a:p>
          <a:p>
            <a:r>
              <a:rPr kumimoji="1" lang="ja-JP" altLang="en-US" sz="1600" dirty="0">
                <a:solidFill>
                  <a:schemeClr val="tx1"/>
                </a:solidFill>
                <a:latin typeface="+mn-ea"/>
              </a:rPr>
              <a:t>　・会期を通じて、協会職員、鉄道事業者（</a:t>
            </a:r>
            <a:r>
              <a:rPr kumimoji="1" lang="en-US" altLang="ja-JP" sz="1600" dirty="0">
                <a:solidFill>
                  <a:schemeClr val="tx1"/>
                </a:solidFill>
                <a:latin typeface="+mn-ea"/>
              </a:rPr>
              <a:t>Osaka</a:t>
            </a:r>
            <a:r>
              <a:rPr kumimoji="1" lang="ja-JP" altLang="en-US" sz="1600" dirty="0">
                <a:solidFill>
                  <a:schemeClr val="tx1"/>
                </a:solidFill>
                <a:latin typeface="+mn-ea"/>
              </a:rPr>
              <a:t> </a:t>
            </a:r>
            <a:r>
              <a:rPr kumimoji="1" lang="en-US" altLang="ja-JP" sz="1600" dirty="0">
                <a:solidFill>
                  <a:schemeClr val="tx1"/>
                </a:solidFill>
                <a:latin typeface="+mn-ea"/>
              </a:rPr>
              <a:t>Metro</a:t>
            </a:r>
            <a:r>
              <a:rPr kumimoji="1" lang="ja-JP" altLang="en-US" sz="1600" dirty="0">
                <a:solidFill>
                  <a:schemeClr val="tx1"/>
                </a:solidFill>
                <a:latin typeface="+mn-ea"/>
              </a:rPr>
              <a:t>・</a:t>
            </a:r>
            <a:r>
              <a:rPr kumimoji="1" lang="en-US" altLang="ja-JP" sz="1600" dirty="0">
                <a:solidFill>
                  <a:schemeClr val="tx1"/>
                </a:solidFill>
                <a:latin typeface="+mn-ea"/>
              </a:rPr>
              <a:t>JR</a:t>
            </a:r>
            <a:r>
              <a:rPr kumimoji="1" lang="ja-JP" altLang="en-US" sz="1600" dirty="0">
                <a:solidFill>
                  <a:schemeClr val="tx1"/>
                </a:solidFill>
                <a:latin typeface="+mn-ea"/>
              </a:rPr>
              <a:t>西日本）および</a:t>
            </a:r>
            <a:endParaRPr kumimoji="1" lang="en-US" altLang="ja-JP" sz="1600" dirty="0">
              <a:solidFill>
                <a:schemeClr val="tx1"/>
              </a:solidFill>
              <a:latin typeface="+mn-ea"/>
            </a:endParaRPr>
          </a:p>
          <a:p>
            <a:r>
              <a:rPr kumimoji="1" lang="en-US" altLang="ja-JP" sz="1600" dirty="0">
                <a:solidFill>
                  <a:schemeClr val="tx1"/>
                </a:solidFill>
                <a:latin typeface="+mn-ea"/>
              </a:rPr>
              <a:t>   </a:t>
            </a:r>
            <a:r>
              <a:rPr kumimoji="1" lang="ja-JP" altLang="en-US" sz="1600" dirty="0">
                <a:solidFill>
                  <a:schemeClr val="tx1"/>
                </a:solidFill>
                <a:latin typeface="+mn-ea"/>
              </a:rPr>
              <a:t>会場警察隊が来場者輸送情報センターに勤務し、同センターに大阪府・市職員も</a:t>
            </a:r>
            <a:endParaRPr kumimoji="1" lang="en-US" altLang="ja-JP" sz="1600" dirty="0">
              <a:solidFill>
                <a:schemeClr val="tx1"/>
              </a:solidFill>
              <a:latin typeface="+mn-ea"/>
            </a:endParaRPr>
          </a:p>
          <a:p>
            <a:r>
              <a:rPr kumimoji="1" lang="ja-JP" altLang="en-US" sz="1600" dirty="0">
                <a:solidFill>
                  <a:schemeClr val="tx1"/>
                </a:solidFill>
                <a:latin typeface="+mn-ea"/>
              </a:rPr>
              <a:t>　 リエゾンとして派遣することで、情報共有および意思疎通の迅速化</a:t>
            </a:r>
            <a:endParaRPr kumimoji="1" lang="en-US" altLang="ja-JP" sz="1600" dirty="0">
              <a:solidFill>
                <a:schemeClr val="tx1"/>
              </a:solidFill>
              <a:latin typeface="+mn-ea"/>
            </a:endParaRPr>
          </a:p>
          <a:p>
            <a:endParaRPr kumimoji="1" lang="en-US" altLang="ja-JP" sz="1600" dirty="0">
              <a:solidFill>
                <a:schemeClr val="tx1"/>
              </a:solidFill>
              <a:latin typeface="+mn-ea"/>
            </a:endParaRPr>
          </a:p>
          <a:p>
            <a:r>
              <a:rPr kumimoji="1" lang="ja-JP" altLang="en-US" sz="1600" dirty="0">
                <a:solidFill>
                  <a:schemeClr val="tx1"/>
                </a:solidFill>
                <a:latin typeface="+mn-ea"/>
              </a:rPr>
              <a:t>　　</a:t>
            </a:r>
            <a:endParaRPr kumimoji="1" lang="en-US" altLang="ja-JP" sz="1600" dirty="0">
              <a:solidFill>
                <a:schemeClr val="tx1"/>
              </a:solidFill>
              <a:latin typeface="+mn-ea"/>
            </a:endParaRPr>
          </a:p>
        </p:txBody>
      </p:sp>
      <p:sp>
        <p:nvSpPr>
          <p:cNvPr id="17" name="テキスト ボックス 16">
            <a:extLst>
              <a:ext uri="{FF2B5EF4-FFF2-40B4-BE49-F238E27FC236}">
                <a16:creationId xmlns:a16="http://schemas.microsoft.com/office/drawing/2014/main" id="{B333DAE2-D2E7-F564-8ECB-79DC3AEB81D4}"/>
              </a:ext>
            </a:extLst>
          </p:cNvPr>
          <p:cNvSpPr txBox="1"/>
          <p:nvPr/>
        </p:nvSpPr>
        <p:spPr>
          <a:xfrm>
            <a:off x="964108" y="568422"/>
            <a:ext cx="10496013" cy="646331"/>
          </a:xfrm>
          <a:prstGeom prst="rect">
            <a:avLst/>
          </a:prstGeom>
          <a:noFill/>
          <a:ln w="254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ja-JP" altLang="en-US" b="1" dirty="0">
                <a:effectLst>
                  <a:outerShdw blurRad="38100" dist="38100" dir="2700000" algn="tl">
                    <a:srgbClr val="000000">
                      <a:alpha val="43137"/>
                    </a:srgbClr>
                  </a:outerShdw>
                </a:effectLst>
                <a:latin typeface="Meiryo UI 本文"/>
                <a:ea typeface="+mn-ea"/>
              </a:rPr>
              <a:t>○来場者の円滑な交通アクセスの実現に向け、「大阪・関西万博　来場者輸送具体方針」に沿って対策を実施</a:t>
            </a:r>
            <a:endParaRPr lang="en-US" altLang="ja-JP" b="1" dirty="0">
              <a:effectLst>
                <a:outerShdw blurRad="38100" dist="38100" dir="2700000" algn="tl">
                  <a:srgbClr val="000000">
                    <a:alpha val="43137"/>
                  </a:srgbClr>
                </a:outerShdw>
              </a:effectLst>
              <a:latin typeface="Meiryo UI 本文"/>
              <a:ea typeface="+mn-ea"/>
            </a:endParaRPr>
          </a:p>
          <a:p>
            <a:r>
              <a:rPr lang="ja-JP" altLang="en-US" dirty="0">
                <a:latin typeface="+mn-ea"/>
                <a:ea typeface="+mn-ea"/>
              </a:rPr>
              <a:t>〇</a:t>
            </a:r>
            <a:r>
              <a:rPr lang="ja-JP" altLang="en-US" b="1" dirty="0">
                <a:effectLst>
                  <a:outerShdw blurRad="38100" dist="38100" dir="2700000" algn="tl">
                    <a:srgbClr val="000000">
                      <a:alpha val="43137"/>
                    </a:srgbClr>
                  </a:outerShdw>
                </a:effectLst>
                <a:latin typeface="+mn-ea"/>
                <a:ea typeface="+mn-ea"/>
              </a:rPr>
              <a:t>最も多い交通手段としては、鉄道（</a:t>
            </a:r>
            <a:r>
              <a:rPr lang="en-US" altLang="ja-JP" b="1" dirty="0">
                <a:effectLst>
                  <a:outerShdw blurRad="38100" dist="38100" dir="2700000" algn="tl">
                    <a:srgbClr val="000000">
                      <a:alpha val="43137"/>
                    </a:srgbClr>
                  </a:outerShdw>
                </a:effectLst>
                <a:latin typeface="+mn-ea"/>
                <a:ea typeface="+mn-ea"/>
              </a:rPr>
              <a:t>Osaka Metro </a:t>
            </a:r>
            <a:r>
              <a:rPr lang="ja-JP" altLang="en-US" b="1" dirty="0">
                <a:effectLst>
                  <a:outerShdw blurRad="38100" dist="38100" dir="2700000" algn="tl">
                    <a:srgbClr val="000000">
                      <a:alpha val="43137"/>
                    </a:srgbClr>
                  </a:outerShdw>
                </a:effectLst>
                <a:latin typeface="+mn-ea"/>
                <a:ea typeface="+mn-ea"/>
              </a:rPr>
              <a:t>中央線）が全体の</a:t>
            </a:r>
            <a:r>
              <a:rPr lang="en-US" altLang="ja-JP" b="1" dirty="0">
                <a:effectLst>
                  <a:outerShdw blurRad="38100" dist="38100" dir="2700000" algn="tl">
                    <a:srgbClr val="000000">
                      <a:alpha val="43137"/>
                    </a:srgbClr>
                  </a:outerShdw>
                </a:effectLst>
                <a:latin typeface="+mn-ea"/>
                <a:ea typeface="+mn-ea"/>
              </a:rPr>
              <a:t>71.6</a:t>
            </a:r>
            <a:r>
              <a:rPr lang="ja-JP" altLang="en-US" b="1" dirty="0">
                <a:effectLst>
                  <a:outerShdw blurRad="38100" dist="38100" dir="2700000" algn="tl">
                    <a:srgbClr val="000000">
                      <a:alpha val="43137"/>
                    </a:srgbClr>
                  </a:outerShdw>
                </a:effectLst>
                <a:latin typeface="+mn-ea"/>
                <a:ea typeface="+mn-ea"/>
              </a:rPr>
              <a:t>％</a:t>
            </a:r>
            <a:endParaRPr lang="en-US" altLang="ja-JP" b="1" dirty="0">
              <a:effectLst>
                <a:outerShdw blurRad="38100" dist="38100" dir="2700000" algn="tl">
                  <a:srgbClr val="000000">
                    <a:alpha val="43137"/>
                  </a:srgbClr>
                </a:outerShdw>
              </a:effectLst>
              <a:latin typeface="+mn-ea"/>
              <a:ea typeface="+mn-ea"/>
            </a:endParaRPr>
          </a:p>
        </p:txBody>
      </p:sp>
      <p:sp>
        <p:nvSpPr>
          <p:cNvPr id="5" name="角丸四角形 46">
            <a:extLst>
              <a:ext uri="{FF2B5EF4-FFF2-40B4-BE49-F238E27FC236}">
                <a16:creationId xmlns:a16="http://schemas.microsoft.com/office/drawing/2014/main" id="{FD12C201-46BC-92A3-93B0-3BFE843F7B5F}"/>
              </a:ext>
            </a:extLst>
          </p:cNvPr>
          <p:cNvSpPr/>
          <p:nvPr/>
        </p:nvSpPr>
        <p:spPr>
          <a:xfrm>
            <a:off x="0" y="4453243"/>
            <a:ext cx="11969267" cy="23666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u="sng" dirty="0">
                <a:solidFill>
                  <a:schemeClr val="tx1"/>
                </a:solidFill>
                <a:latin typeface="+mn-ea"/>
              </a:rPr>
              <a:t>【</a:t>
            </a:r>
            <a:r>
              <a:rPr kumimoji="1" lang="ja-JP" altLang="en-US" sz="1600" b="1" u="sng" dirty="0">
                <a:solidFill>
                  <a:schemeClr val="tx1"/>
                </a:solidFill>
                <a:latin typeface="+mn-ea"/>
              </a:rPr>
              <a:t>万博</a:t>
            </a:r>
            <a:r>
              <a:rPr kumimoji="1" lang="en-US" altLang="ja-JP" sz="1600" b="1" u="sng" dirty="0">
                <a:solidFill>
                  <a:schemeClr val="tx1"/>
                </a:solidFill>
                <a:latin typeface="+mn-ea"/>
              </a:rPr>
              <a:t>TDM】</a:t>
            </a:r>
          </a:p>
          <a:p>
            <a:r>
              <a:rPr kumimoji="1" lang="ja-JP" altLang="en-US" sz="1600" dirty="0">
                <a:solidFill>
                  <a:schemeClr val="tx1"/>
                </a:solidFill>
                <a:latin typeface="+mn-ea"/>
              </a:rPr>
              <a:t>（鉄道）</a:t>
            </a:r>
            <a:endParaRPr kumimoji="1" lang="en-US" altLang="ja-JP" sz="1600" dirty="0">
              <a:solidFill>
                <a:schemeClr val="tx1"/>
              </a:solidFill>
              <a:latin typeface="+mn-ea"/>
            </a:endParaRPr>
          </a:p>
          <a:p>
            <a:r>
              <a:rPr kumimoji="1" lang="ja-JP" altLang="en-US" sz="1600" dirty="0">
                <a:solidFill>
                  <a:schemeClr val="tx1"/>
                </a:solidFill>
                <a:latin typeface="+mn-ea"/>
              </a:rPr>
              <a:t>　・ </a:t>
            </a:r>
            <a:r>
              <a:rPr kumimoji="1" lang="en-US" altLang="ja-JP" sz="1600" dirty="0">
                <a:solidFill>
                  <a:schemeClr val="tx1"/>
                </a:solidFill>
                <a:latin typeface="+mn-ea"/>
              </a:rPr>
              <a:t>6</a:t>
            </a:r>
            <a:r>
              <a:rPr kumimoji="1" lang="ja-JP" altLang="en-US" sz="1600" dirty="0">
                <a:solidFill>
                  <a:schemeClr val="tx1"/>
                </a:solidFill>
                <a:latin typeface="+mn-ea"/>
              </a:rPr>
              <a:t>月、</a:t>
            </a:r>
            <a:r>
              <a:rPr kumimoji="1" lang="en-US" altLang="ja-JP" sz="1600" dirty="0">
                <a:solidFill>
                  <a:schemeClr val="tx1"/>
                </a:solidFill>
                <a:latin typeface="+mn-ea"/>
              </a:rPr>
              <a:t>8</a:t>
            </a:r>
            <a:r>
              <a:rPr kumimoji="1" lang="ja-JP" altLang="en-US" sz="1600" dirty="0">
                <a:solidFill>
                  <a:schemeClr val="tx1"/>
                </a:solidFill>
                <a:latin typeface="+mn-ea"/>
              </a:rPr>
              <a:t>月は取組目標である平均混雑率</a:t>
            </a:r>
            <a:r>
              <a:rPr kumimoji="1" lang="en-US" altLang="ja-JP" sz="1600" dirty="0">
                <a:solidFill>
                  <a:schemeClr val="tx1"/>
                </a:solidFill>
                <a:latin typeface="+mn-ea"/>
              </a:rPr>
              <a:t>120</a:t>
            </a:r>
            <a:r>
              <a:rPr kumimoji="1" lang="ja-JP" altLang="en-US" sz="1600" dirty="0">
                <a:solidFill>
                  <a:schemeClr val="tx1"/>
                </a:solidFill>
                <a:latin typeface="+mn-ea"/>
              </a:rPr>
              <a:t>％以下を達成</a:t>
            </a:r>
            <a:endParaRPr kumimoji="1" lang="en-US" altLang="ja-JP" sz="1600" dirty="0">
              <a:solidFill>
                <a:schemeClr val="tx1"/>
              </a:solidFill>
              <a:latin typeface="+mn-ea"/>
            </a:endParaRPr>
          </a:p>
          <a:p>
            <a:r>
              <a:rPr kumimoji="1" lang="en-US" altLang="ja-JP" sz="1600" dirty="0">
                <a:solidFill>
                  <a:schemeClr val="tx1"/>
                </a:solidFill>
                <a:latin typeface="+mn-ea"/>
              </a:rPr>
              <a:t> </a:t>
            </a:r>
            <a:r>
              <a:rPr kumimoji="1" lang="ja-JP" altLang="en-US" sz="1600" dirty="0">
                <a:solidFill>
                  <a:schemeClr val="tx1"/>
                </a:solidFill>
                <a:latin typeface="+mn-ea"/>
              </a:rPr>
              <a:t> ・一方、</a:t>
            </a:r>
            <a:r>
              <a:rPr kumimoji="1" lang="en-US" altLang="ja-JP" sz="1600" dirty="0">
                <a:solidFill>
                  <a:schemeClr val="tx1"/>
                </a:solidFill>
                <a:latin typeface="+mn-ea"/>
              </a:rPr>
              <a:t>9</a:t>
            </a:r>
            <a:r>
              <a:rPr kumimoji="1" lang="ja-JP" altLang="en-US" sz="1600" dirty="0">
                <a:solidFill>
                  <a:schemeClr val="tx1"/>
                </a:solidFill>
                <a:latin typeface="+mn-ea"/>
              </a:rPr>
              <a:t>月中旬以降、想定を上回る</a:t>
            </a:r>
            <a:r>
              <a:rPr kumimoji="1" lang="en-US" altLang="ja-JP" sz="1600" dirty="0">
                <a:solidFill>
                  <a:schemeClr val="tx1"/>
                </a:solidFill>
                <a:latin typeface="+mn-ea"/>
              </a:rPr>
              <a:t>Osaka Metro</a:t>
            </a:r>
            <a:r>
              <a:rPr kumimoji="1" lang="ja-JP" altLang="en-US" sz="1600" dirty="0">
                <a:solidFill>
                  <a:schemeClr val="tx1"/>
                </a:solidFill>
                <a:latin typeface="+mn-ea"/>
              </a:rPr>
              <a:t>中央線の機関分担率や</a:t>
            </a:r>
            <a:endParaRPr kumimoji="1" lang="en-US" altLang="ja-JP" sz="1600" dirty="0">
              <a:solidFill>
                <a:schemeClr val="tx1"/>
              </a:solidFill>
              <a:latin typeface="+mn-ea"/>
            </a:endParaRPr>
          </a:p>
          <a:p>
            <a:r>
              <a:rPr kumimoji="1" lang="en-US" altLang="ja-JP" sz="1600" dirty="0">
                <a:solidFill>
                  <a:schemeClr val="tx1"/>
                </a:solidFill>
                <a:latin typeface="+mn-ea"/>
              </a:rPr>
              <a:t>    </a:t>
            </a:r>
            <a:r>
              <a:rPr kumimoji="1" lang="ja-JP" altLang="en-US" sz="1600" dirty="0">
                <a:solidFill>
                  <a:schemeClr val="tx1"/>
                </a:solidFill>
                <a:latin typeface="+mn-ea"/>
              </a:rPr>
              <a:t>来場時間の前倒しによる急増、中央線沿線主要集客施設における大型イベント等の</a:t>
            </a:r>
            <a:endParaRPr kumimoji="1" lang="en-US" altLang="ja-JP" sz="1600" dirty="0">
              <a:solidFill>
                <a:schemeClr val="tx1"/>
              </a:solidFill>
              <a:latin typeface="+mn-ea"/>
            </a:endParaRPr>
          </a:p>
          <a:p>
            <a:r>
              <a:rPr kumimoji="1" lang="en-US" altLang="ja-JP" sz="1600" dirty="0">
                <a:solidFill>
                  <a:schemeClr val="tx1"/>
                </a:solidFill>
                <a:latin typeface="+mn-ea"/>
              </a:rPr>
              <a:t>    </a:t>
            </a:r>
            <a:r>
              <a:rPr kumimoji="1" lang="ja-JP" altLang="en-US" sz="1600" dirty="0">
                <a:solidFill>
                  <a:schemeClr val="tx1"/>
                </a:solidFill>
                <a:latin typeface="+mn-ea"/>
              </a:rPr>
              <a:t>影響により平均混雑率が</a:t>
            </a:r>
            <a:r>
              <a:rPr kumimoji="1" lang="en-US" altLang="ja-JP" sz="1600" dirty="0">
                <a:solidFill>
                  <a:schemeClr val="tx1"/>
                </a:solidFill>
                <a:latin typeface="+mn-ea"/>
              </a:rPr>
              <a:t>120</a:t>
            </a:r>
            <a:r>
              <a:rPr kumimoji="1" lang="ja-JP" altLang="en-US" sz="1600" dirty="0">
                <a:solidFill>
                  <a:schemeClr val="tx1"/>
                </a:solidFill>
                <a:latin typeface="+mn-ea"/>
              </a:rPr>
              <a:t>％を超過するも、</a:t>
            </a:r>
            <a:r>
              <a:rPr kumimoji="1" lang="en-US" altLang="ja-JP" sz="1600" dirty="0">
                <a:solidFill>
                  <a:schemeClr val="tx1"/>
                </a:solidFill>
                <a:latin typeface="+mn-ea"/>
              </a:rPr>
              <a:t>TDM</a:t>
            </a:r>
            <a:r>
              <a:rPr kumimoji="1" lang="ja-JP" altLang="en-US" sz="1600" dirty="0">
                <a:solidFill>
                  <a:schemeClr val="tx1"/>
                </a:solidFill>
                <a:latin typeface="+mn-ea"/>
              </a:rPr>
              <a:t>の効果もあり、大きな混乱なく</a:t>
            </a:r>
            <a:endParaRPr kumimoji="1" lang="en-US" altLang="ja-JP" sz="1600" dirty="0">
              <a:solidFill>
                <a:schemeClr val="tx1"/>
              </a:solidFill>
              <a:latin typeface="+mn-ea"/>
            </a:endParaRPr>
          </a:p>
          <a:p>
            <a:r>
              <a:rPr kumimoji="1" lang="en-US" altLang="ja-JP" sz="1600" dirty="0">
                <a:solidFill>
                  <a:schemeClr val="tx1"/>
                </a:solidFill>
                <a:latin typeface="+mn-ea"/>
              </a:rPr>
              <a:t>    </a:t>
            </a:r>
            <a:r>
              <a:rPr kumimoji="1" lang="ja-JP" altLang="en-US" sz="1600" dirty="0">
                <a:solidFill>
                  <a:schemeClr val="tx1"/>
                </a:solidFill>
                <a:latin typeface="+mn-ea"/>
              </a:rPr>
              <a:t>万博来場者輸送を実施</a:t>
            </a:r>
            <a:endParaRPr kumimoji="1" lang="en-US" altLang="ja-JP" sz="1600" dirty="0">
              <a:solidFill>
                <a:schemeClr val="tx1"/>
              </a:solidFill>
              <a:latin typeface="+mn-ea"/>
            </a:endParaRPr>
          </a:p>
          <a:p>
            <a:r>
              <a:rPr kumimoji="1" lang="ja-JP" altLang="en-US" sz="1600" dirty="0">
                <a:solidFill>
                  <a:schemeClr val="tx1"/>
                </a:solidFill>
                <a:latin typeface="+mn-ea"/>
              </a:rPr>
              <a:t>（道路）</a:t>
            </a:r>
            <a:endParaRPr kumimoji="1" lang="en-US" altLang="ja-JP" sz="1600" dirty="0">
              <a:solidFill>
                <a:schemeClr val="tx1"/>
              </a:solidFill>
              <a:latin typeface="+mn-ea"/>
            </a:endParaRPr>
          </a:p>
          <a:p>
            <a:r>
              <a:rPr kumimoji="1" lang="ja-JP" altLang="en-US" sz="1600" dirty="0">
                <a:solidFill>
                  <a:schemeClr val="tx1"/>
                </a:solidFill>
                <a:latin typeface="+mn-ea"/>
              </a:rPr>
              <a:t>　・ </a:t>
            </a:r>
            <a:r>
              <a:rPr kumimoji="1" lang="en-US" altLang="ja-JP" sz="1600" dirty="0">
                <a:solidFill>
                  <a:schemeClr val="tx1"/>
                </a:solidFill>
                <a:latin typeface="+mn-ea"/>
              </a:rPr>
              <a:t>TDM</a:t>
            </a:r>
            <a:r>
              <a:rPr kumimoji="1" lang="ja-JP" altLang="en-US" sz="1600" dirty="0">
                <a:solidFill>
                  <a:schemeClr val="tx1"/>
                </a:solidFill>
                <a:latin typeface="+mn-ea"/>
              </a:rPr>
              <a:t>取組期間の平日午前中の阪神高速道路において、通常時よりも渋滞長が</a:t>
            </a:r>
            <a:endParaRPr kumimoji="1" lang="en-US" altLang="ja-JP" sz="1600" dirty="0">
              <a:solidFill>
                <a:schemeClr val="tx1"/>
              </a:solidFill>
              <a:latin typeface="+mn-ea"/>
            </a:endParaRPr>
          </a:p>
          <a:p>
            <a:r>
              <a:rPr kumimoji="1" lang="ja-JP" altLang="en-US" sz="1600" dirty="0">
                <a:solidFill>
                  <a:schemeClr val="tx1"/>
                </a:solidFill>
                <a:latin typeface="+mn-ea"/>
              </a:rPr>
              <a:t>　　超過する日があったが、全線では利用台数に大きな変化は見られず、渋滞状況も開催前から大きな変化はなし</a:t>
            </a:r>
            <a:endParaRPr kumimoji="1" lang="en-US" altLang="ja-JP" sz="1600" dirty="0">
              <a:solidFill>
                <a:schemeClr val="tx1"/>
              </a:solidFill>
              <a:latin typeface="+mn-ea"/>
            </a:endParaRPr>
          </a:p>
        </p:txBody>
      </p:sp>
      <p:sp>
        <p:nvSpPr>
          <p:cNvPr id="8" name="角丸四角形 46">
            <a:extLst>
              <a:ext uri="{FF2B5EF4-FFF2-40B4-BE49-F238E27FC236}">
                <a16:creationId xmlns:a16="http://schemas.microsoft.com/office/drawing/2014/main" id="{1EB22583-D3B6-25C3-1B98-68056901FAED}"/>
              </a:ext>
            </a:extLst>
          </p:cNvPr>
          <p:cNvSpPr/>
          <p:nvPr/>
        </p:nvSpPr>
        <p:spPr>
          <a:xfrm>
            <a:off x="7784202" y="6518881"/>
            <a:ext cx="4279185" cy="389786"/>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solidFill>
              <a:latin typeface="+mn-ea"/>
            </a:endParaRPr>
          </a:p>
        </p:txBody>
      </p:sp>
      <p:pic>
        <p:nvPicPr>
          <p:cNvPr id="4" name="図 3">
            <a:extLst>
              <a:ext uri="{FF2B5EF4-FFF2-40B4-BE49-F238E27FC236}">
                <a16:creationId xmlns:a16="http://schemas.microsoft.com/office/drawing/2014/main" id="{D245C6CF-EDCA-D792-1B14-BD76860826CC}"/>
              </a:ext>
            </a:extLst>
          </p:cNvPr>
          <p:cNvPicPr>
            <a:picLocks noChangeAspect="1"/>
          </p:cNvPicPr>
          <p:nvPr/>
        </p:nvPicPr>
        <p:blipFill>
          <a:blip r:embed="rId3"/>
          <a:stretch>
            <a:fillRect/>
          </a:stretch>
        </p:blipFill>
        <p:spPr>
          <a:xfrm>
            <a:off x="7365631" y="4562716"/>
            <a:ext cx="4697756" cy="1979260"/>
          </a:xfrm>
          <a:prstGeom prst="rect">
            <a:avLst/>
          </a:prstGeom>
        </p:spPr>
      </p:pic>
      <p:sp>
        <p:nvSpPr>
          <p:cNvPr id="21" name="角丸四角形 46">
            <a:extLst>
              <a:ext uri="{FF2B5EF4-FFF2-40B4-BE49-F238E27FC236}">
                <a16:creationId xmlns:a16="http://schemas.microsoft.com/office/drawing/2014/main" id="{EF17BE1F-7AA1-D7F5-6995-C6D51A3675EC}"/>
              </a:ext>
            </a:extLst>
          </p:cNvPr>
          <p:cNvSpPr/>
          <p:nvPr/>
        </p:nvSpPr>
        <p:spPr>
          <a:xfrm>
            <a:off x="7210843" y="4150707"/>
            <a:ext cx="2237958" cy="3651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交通量の検証 </a:t>
            </a:r>
            <a:endParaRPr kumimoji="1" lang="en-US" altLang="ja-JP" sz="1200" dirty="0">
              <a:solidFill>
                <a:schemeClr val="tx1"/>
              </a:solidFill>
              <a:latin typeface="+mn-ea"/>
            </a:endParaRPr>
          </a:p>
          <a:p>
            <a:pPr algn="ctr"/>
            <a:r>
              <a:rPr kumimoji="1" lang="ja-JP" altLang="en-US" sz="1200" dirty="0">
                <a:solidFill>
                  <a:schemeClr val="tx1"/>
                </a:solidFill>
                <a:latin typeface="+mn-ea"/>
              </a:rPr>
              <a:t>鉄道（</a:t>
            </a:r>
            <a:r>
              <a:rPr kumimoji="1" lang="en-US" altLang="ja-JP" sz="1200" dirty="0">
                <a:solidFill>
                  <a:schemeClr val="tx1"/>
                </a:solidFill>
                <a:latin typeface="+mn-ea"/>
              </a:rPr>
              <a:t>Osaka Metro</a:t>
            </a:r>
            <a:r>
              <a:rPr kumimoji="1" lang="ja-JP" altLang="en-US" sz="1200" dirty="0">
                <a:solidFill>
                  <a:schemeClr val="tx1"/>
                </a:solidFill>
                <a:latin typeface="+mn-ea"/>
              </a:rPr>
              <a:t>中央線）</a:t>
            </a:r>
            <a:endParaRPr kumimoji="1" lang="en-US" altLang="ja-JP" sz="1200" dirty="0">
              <a:solidFill>
                <a:schemeClr val="tx1"/>
              </a:solidFill>
              <a:latin typeface="+mn-ea"/>
            </a:endParaRPr>
          </a:p>
        </p:txBody>
      </p:sp>
      <p:grpSp>
        <p:nvGrpSpPr>
          <p:cNvPr id="10" name="グループ化 9">
            <a:extLst>
              <a:ext uri="{FF2B5EF4-FFF2-40B4-BE49-F238E27FC236}">
                <a16:creationId xmlns:a16="http://schemas.microsoft.com/office/drawing/2014/main" id="{2B7C436B-0B2B-4821-06CF-E0A8812968AB}"/>
              </a:ext>
            </a:extLst>
          </p:cNvPr>
          <p:cNvGrpSpPr/>
          <p:nvPr/>
        </p:nvGrpSpPr>
        <p:grpSpPr>
          <a:xfrm>
            <a:off x="8781989" y="1496773"/>
            <a:ext cx="4121211" cy="3720137"/>
            <a:chOff x="8473200" y="773076"/>
            <a:chExt cx="4682685" cy="4427889"/>
          </a:xfrm>
        </p:grpSpPr>
        <p:graphicFrame>
          <p:nvGraphicFramePr>
            <p:cNvPr id="15" name="グラフ 14">
              <a:extLst>
                <a:ext uri="{FF2B5EF4-FFF2-40B4-BE49-F238E27FC236}">
                  <a16:creationId xmlns:a16="http://schemas.microsoft.com/office/drawing/2014/main" id="{C0D518FC-A027-11B0-9538-09BF4CFAFE89}"/>
                </a:ext>
              </a:extLst>
            </p:cNvPr>
            <p:cNvGraphicFramePr/>
            <p:nvPr>
              <p:extLst>
                <p:ext uri="{D42A27DB-BD31-4B8C-83A1-F6EECF244321}">
                  <p14:modId xmlns:p14="http://schemas.microsoft.com/office/powerpoint/2010/main" val="2061969112"/>
                </p:ext>
              </p:extLst>
            </p:nvPr>
          </p:nvGraphicFramePr>
          <p:xfrm>
            <a:off x="8473200" y="773076"/>
            <a:ext cx="4682685" cy="4427889"/>
          </p:xfrm>
          <a:graphic>
            <a:graphicData uri="http://schemas.openxmlformats.org/drawingml/2006/chart">
              <c:chart xmlns:c="http://schemas.openxmlformats.org/drawingml/2006/chart" xmlns:r="http://schemas.openxmlformats.org/officeDocument/2006/relationships" r:id="rId4"/>
            </a:graphicData>
          </a:graphic>
        </p:graphicFrame>
        <p:sp>
          <p:nvSpPr>
            <p:cNvPr id="16" name="部分円 15">
              <a:extLst>
                <a:ext uri="{FF2B5EF4-FFF2-40B4-BE49-F238E27FC236}">
                  <a16:creationId xmlns:a16="http://schemas.microsoft.com/office/drawing/2014/main" id="{2B9268B6-385C-835B-4573-CFD7C3AD583B}"/>
                </a:ext>
              </a:extLst>
            </p:cNvPr>
            <p:cNvSpPr/>
            <p:nvPr/>
          </p:nvSpPr>
          <p:spPr>
            <a:xfrm rot="9833034">
              <a:off x="9653598" y="1676070"/>
              <a:ext cx="2484205" cy="2602636"/>
            </a:xfrm>
            <a:prstGeom prst="pie">
              <a:avLst>
                <a:gd name="adj1" fmla="val 6313567"/>
                <a:gd name="adj2" fmla="val 256290"/>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角丸四角形 46">
              <a:extLst>
                <a:ext uri="{FF2B5EF4-FFF2-40B4-BE49-F238E27FC236}">
                  <a16:creationId xmlns:a16="http://schemas.microsoft.com/office/drawing/2014/main" id="{AD14C68B-F529-0192-4324-5709ACCDBA60}"/>
                </a:ext>
              </a:extLst>
            </p:cNvPr>
            <p:cNvSpPr/>
            <p:nvPr/>
          </p:nvSpPr>
          <p:spPr>
            <a:xfrm>
              <a:off x="9561001" y="972152"/>
              <a:ext cx="2789991" cy="63981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来場者の交通手段の割合</a:t>
              </a:r>
              <a:endParaRPr kumimoji="1" lang="en-US" altLang="ja-JP" sz="1200" dirty="0">
                <a:solidFill>
                  <a:schemeClr val="tx1"/>
                </a:solidFill>
                <a:latin typeface="+mn-ea"/>
              </a:endParaRPr>
            </a:p>
            <a:p>
              <a:pPr algn="ctr"/>
              <a:r>
                <a:rPr kumimoji="1" lang="en-US" altLang="ja-JP" sz="1200" dirty="0">
                  <a:solidFill>
                    <a:schemeClr val="tx1"/>
                  </a:solidFill>
                  <a:latin typeface="+mn-ea"/>
                </a:rPr>
                <a:t>(4/13-10/13(</a:t>
              </a:r>
              <a:r>
                <a:rPr kumimoji="1" lang="ja-JP" altLang="en-US" sz="1200" dirty="0">
                  <a:solidFill>
                    <a:schemeClr val="tx1"/>
                  </a:solidFill>
                  <a:latin typeface="+mn-ea"/>
                </a:rPr>
                <a:t>平均</a:t>
              </a:r>
              <a:r>
                <a:rPr kumimoji="1" lang="en-US" altLang="ja-JP" sz="1200" dirty="0">
                  <a:solidFill>
                    <a:schemeClr val="tx1"/>
                  </a:solidFill>
                  <a:latin typeface="+mn-ea"/>
                </a:rPr>
                <a:t>)</a:t>
              </a:r>
              <a:r>
                <a:rPr kumimoji="1" lang="ja-JP" altLang="en-US" sz="1200" dirty="0">
                  <a:solidFill>
                    <a:schemeClr val="tx1"/>
                  </a:solidFill>
                  <a:latin typeface="+mn-ea"/>
                </a:rPr>
                <a:t>）</a:t>
              </a:r>
            </a:p>
          </p:txBody>
        </p:sp>
        <p:sp>
          <p:nvSpPr>
            <p:cNvPr id="20" name="角丸四角形 46">
              <a:extLst>
                <a:ext uri="{FF2B5EF4-FFF2-40B4-BE49-F238E27FC236}">
                  <a16:creationId xmlns:a16="http://schemas.microsoft.com/office/drawing/2014/main" id="{6D0F7CA1-75C6-E09D-3AEF-F8541CBECD5C}"/>
                </a:ext>
              </a:extLst>
            </p:cNvPr>
            <p:cNvSpPr/>
            <p:nvPr/>
          </p:nvSpPr>
          <p:spPr>
            <a:xfrm>
              <a:off x="9098095" y="3566793"/>
              <a:ext cx="3595210" cy="3651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lt1"/>
                  </a:solidFill>
                  <a:effectLst/>
                  <a:uFillTx/>
                  <a:latin typeface="+mn-lt"/>
                  <a:ea typeface="+mn-ea"/>
                  <a:cs typeface="+mn-cs"/>
                  <a:sym typeface="Calibri"/>
                </a:defRPr>
              </a:lvl9pPr>
            </a:lstStyle>
            <a:p>
              <a:pPr algn="ctr"/>
              <a:r>
                <a:rPr kumimoji="1" lang="ja-JP" altLang="en-US" sz="1200" b="1" dirty="0">
                  <a:solidFill>
                    <a:srgbClr val="FF0000"/>
                  </a:solidFill>
                  <a:latin typeface="+mn-ea"/>
                </a:rPr>
                <a:t>鉄道　</a:t>
              </a:r>
              <a:r>
                <a:rPr kumimoji="1" lang="en-US" altLang="ja-JP" sz="1200" b="1" dirty="0">
                  <a:solidFill>
                    <a:srgbClr val="FF0000"/>
                  </a:solidFill>
                  <a:latin typeface="+mn-ea"/>
                </a:rPr>
                <a:t>11.3</a:t>
              </a:r>
              <a:r>
                <a:rPr kumimoji="1" lang="ja-JP" altLang="en-US" sz="1200" b="1" dirty="0">
                  <a:solidFill>
                    <a:srgbClr val="FF0000"/>
                  </a:solidFill>
                  <a:latin typeface="+mn-ea"/>
                </a:rPr>
                <a:t>万人</a:t>
              </a:r>
              <a:endParaRPr kumimoji="1" lang="en-US" altLang="ja-JP" sz="1200" b="1" dirty="0">
                <a:solidFill>
                  <a:srgbClr val="FF0000"/>
                </a:solidFill>
                <a:latin typeface="+mn-ea"/>
              </a:endParaRPr>
            </a:p>
            <a:p>
              <a:pPr algn="ctr"/>
              <a:r>
                <a:rPr kumimoji="1" lang="ja-JP" altLang="en-US" sz="1200" b="1" dirty="0">
                  <a:solidFill>
                    <a:srgbClr val="FF0000"/>
                  </a:solidFill>
                  <a:latin typeface="+mn-ea"/>
                </a:rPr>
                <a:t>（</a:t>
              </a:r>
              <a:r>
                <a:rPr kumimoji="1" lang="en-US" altLang="ja-JP" sz="1200" b="1" dirty="0">
                  <a:solidFill>
                    <a:srgbClr val="FF0000"/>
                  </a:solidFill>
                  <a:latin typeface="+mn-ea"/>
                </a:rPr>
                <a:t>Osaka Metro</a:t>
              </a:r>
              <a:r>
                <a:rPr kumimoji="1" lang="ja-JP" altLang="en-US" sz="1200" b="1" dirty="0">
                  <a:solidFill>
                    <a:srgbClr val="FF0000"/>
                  </a:solidFill>
                  <a:latin typeface="+mn-ea"/>
                </a:rPr>
                <a:t>中央線）</a:t>
              </a:r>
              <a:endParaRPr kumimoji="1" lang="en-US" altLang="ja-JP" sz="1200" b="1" dirty="0">
                <a:solidFill>
                  <a:srgbClr val="FF0000"/>
                </a:solidFill>
                <a:latin typeface="+mn-ea"/>
              </a:endParaRPr>
            </a:p>
            <a:p>
              <a:pPr algn="ctr"/>
              <a:r>
                <a:rPr kumimoji="1" lang="ja-JP" altLang="en-US" sz="1200" b="1" dirty="0">
                  <a:solidFill>
                    <a:srgbClr val="FF0000"/>
                  </a:solidFill>
                  <a:latin typeface="+mn-ea"/>
                </a:rPr>
                <a:t>（</a:t>
              </a:r>
              <a:r>
                <a:rPr kumimoji="1" lang="en-US" altLang="ja-JP" sz="1200" b="1" dirty="0">
                  <a:solidFill>
                    <a:srgbClr val="FF0000"/>
                  </a:solidFill>
                  <a:latin typeface="+mn-ea"/>
                </a:rPr>
                <a:t>71.6</a:t>
              </a:r>
              <a:r>
                <a:rPr kumimoji="1" lang="ja-JP" altLang="en-US" sz="1200" b="1" dirty="0">
                  <a:solidFill>
                    <a:srgbClr val="FF0000"/>
                  </a:solidFill>
                  <a:latin typeface="+mn-ea"/>
                </a:rPr>
                <a:t>％）</a:t>
              </a:r>
            </a:p>
          </p:txBody>
        </p:sp>
        <p:sp>
          <p:nvSpPr>
            <p:cNvPr id="3" name="部分円 2">
              <a:extLst>
                <a:ext uri="{FF2B5EF4-FFF2-40B4-BE49-F238E27FC236}">
                  <a16:creationId xmlns:a16="http://schemas.microsoft.com/office/drawing/2014/main" id="{1A53F211-609C-6609-F791-AF9FC318B3D5}"/>
                </a:ext>
              </a:extLst>
            </p:cNvPr>
            <p:cNvSpPr/>
            <p:nvPr/>
          </p:nvSpPr>
          <p:spPr>
            <a:xfrm rot="9833034">
              <a:off x="10466521" y="2571774"/>
              <a:ext cx="827034" cy="851312"/>
            </a:xfrm>
            <a:prstGeom prst="pie">
              <a:avLst>
                <a:gd name="adj1" fmla="val 6447169"/>
                <a:gd name="adj2" fmla="val 354744"/>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フローチャート: 結合子 6">
              <a:extLst>
                <a:ext uri="{FF2B5EF4-FFF2-40B4-BE49-F238E27FC236}">
                  <a16:creationId xmlns:a16="http://schemas.microsoft.com/office/drawing/2014/main" id="{4EEF36B8-5035-396B-E746-21D2CEBB61D5}"/>
                </a:ext>
              </a:extLst>
            </p:cNvPr>
            <p:cNvSpPr/>
            <p:nvPr/>
          </p:nvSpPr>
          <p:spPr>
            <a:xfrm>
              <a:off x="10486289" y="2582296"/>
              <a:ext cx="794061" cy="808050"/>
            </a:xfrm>
            <a:prstGeom prst="flowChartConnector">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9" name="角丸四角形 46">
              <a:extLst>
                <a:ext uri="{FF2B5EF4-FFF2-40B4-BE49-F238E27FC236}">
                  <a16:creationId xmlns:a16="http://schemas.microsoft.com/office/drawing/2014/main" id="{BD2ADDAA-0C75-0DB9-9731-B4562D784890}"/>
                </a:ext>
              </a:extLst>
            </p:cNvPr>
            <p:cNvSpPr/>
            <p:nvPr/>
          </p:nvSpPr>
          <p:spPr>
            <a:xfrm>
              <a:off x="10422803" y="2839058"/>
              <a:ext cx="914468" cy="3651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n-ea"/>
                </a:rPr>
                <a:t>15.8</a:t>
              </a:r>
            </a:p>
            <a:p>
              <a:pPr algn="ctr"/>
              <a:r>
                <a:rPr kumimoji="1" lang="ja-JP" altLang="en-US" sz="1200" dirty="0">
                  <a:solidFill>
                    <a:schemeClr val="tx1"/>
                  </a:solidFill>
                  <a:latin typeface="+mn-ea"/>
                </a:rPr>
                <a:t>万人</a:t>
              </a:r>
              <a:endParaRPr kumimoji="1" lang="en-US" altLang="ja-JP" sz="1200" dirty="0">
                <a:solidFill>
                  <a:schemeClr val="tx1"/>
                </a:solidFill>
                <a:latin typeface="+mn-ea"/>
              </a:endParaRPr>
            </a:p>
          </p:txBody>
        </p:sp>
      </p:grpSp>
    </p:spTree>
    <p:extLst>
      <p:ext uri="{BB962C8B-B14F-4D97-AF65-F5344CB8AC3E}">
        <p14:creationId xmlns:p14="http://schemas.microsoft.com/office/powerpoint/2010/main" val="14629418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389106F-975D-CB63-3FD9-974B8716FD08}"/>
            </a:ext>
          </a:extLst>
        </p:cNvPr>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0460BEA1-14A0-D904-3585-018858B7EAB1}"/>
              </a:ext>
            </a:extLst>
          </p:cNvPr>
          <p:cNvSpPr txBox="1"/>
          <p:nvPr/>
        </p:nvSpPr>
        <p:spPr>
          <a:xfrm>
            <a:off x="10092" y="16749"/>
            <a:ext cx="12181908"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mn-ea"/>
                <a:ea typeface="+mn-ea"/>
              </a:rPr>
              <a:t>機運醸成・来場促進の取組</a:t>
            </a:r>
          </a:p>
        </p:txBody>
      </p:sp>
      <p:sp>
        <p:nvSpPr>
          <p:cNvPr id="2" name="AutoShape 2" descr="https://cdn-xtech.nikkei.com/atcl/nxt/column/18/00585/071800151/1.jpg?__scale=w:500,h:284&amp;_sh=0609a0ac06">
            <a:extLst>
              <a:ext uri="{FF2B5EF4-FFF2-40B4-BE49-F238E27FC236}">
                <a16:creationId xmlns:a16="http://schemas.microsoft.com/office/drawing/2014/main" id="{64C1F840-7F6C-788B-B021-51E53609B1B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3">
            <a:extLst>
              <a:ext uri="{FF2B5EF4-FFF2-40B4-BE49-F238E27FC236}">
                <a16:creationId xmlns:a16="http://schemas.microsoft.com/office/drawing/2014/main" id="{A7AA25AC-46EE-E935-97B5-E6ED63C086EA}"/>
              </a:ext>
            </a:extLst>
          </p:cNvPr>
          <p:cNvSpPr txBox="1"/>
          <p:nvPr/>
        </p:nvSpPr>
        <p:spPr>
          <a:xfrm>
            <a:off x="1729183" y="610831"/>
            <a:ext cx="8733634" cy="646331"/>
          </a:xfrm>
          <a:prstGeom prst="rect">
            <a:avLst/>
          </a:prstGeom>
          <a:noFill/>
          <a:ln w="254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nchor="ctr">
            <a:spAutoFit/>
          </a:bodyPr>
          <a:lstStyle/>
          <a:p>
            <a:pPr lvl="0"/>
            <a:r>
              <a:rPr kumimoji="1" lang="ja-JP" altLang="en-US" b="1" dirty="0">
                <a:effectLst>
                  <a:outerShdw blurRad="38100" dist="38100" dir="2700000" algn="tl">
                    <a:srgbClr val="000000">
                      <a:alpha val="43137"/>
                    </a:srgbClr>
                  </a:outerShdw>
                </a:effectLst>
                <a:latin typeface="+mn-ea"/>
                <a:ea typeface="+mn-ea"/>
              </a:rPr>
              <a:t>○万博開幕後も、機運醸成や来場促進を図るため、情報発信やイベント等の取組みを実施</a:t>
            </a:r>
            <a:endParaRPr kumimoji="1" lang="en-US" altLang="ja-JP" b="1" dirty="0">
              <a:effectLst>
                <a:outerShdw blurRad="38100" dist="38100" dir="2700000" algn="tl">
                  <a:srgbClr val="000000">
                    <a:alpha val="43137"/>
                  </a:srgbClr>
                </a:outerShdw>
              </a:effectLst>
              <a:latin typeface="+mn-ea"/>
              <a:ea typeface="+mn-ea"/>
            </a:endParaRPr>
          </a:p>
          <a:p>
            <a:pPr lvl="0"/>
            <a:r>
              <a:rPr kumimoji="1" lang="ja-JP" altLang="en-US" b="1" dirty="0">
                <a:effectLst>
                  <a:outerShdw blurRad="38100" dist="38100" dir="2700000" algn="tl">
                    <a:srgbClr val="000000">
                      <a:alpha val="43137"/>
                    </a:srgbClr>
                  </a:outerShdw>
                </a:effectLst>
                <a:latin typeface="+mn-ea"/>
                <a:ea typeface="+mn-ea"/>
              </a:rPr>
              <a:t>○多くの方に来場いただくため、チケット購入・来場日時予約などのサポートも実施</a:t>
            </a:r>
          </a:p>
        </p:txBody>
      </p:sp>
      <p:sp>
        <p:nvSpPr>
          <p:cNvPr id="25" name="角丸四角形 46">
            <a:extLst>
              <a:ext uri="{FF2B5EF4-FFF2-40B4-BE49-F238E27FC236}">
                <a16:creationId xmlns:a16="http://schemas.microsoft.com/office/drawing/2014/main" id="{5BAF715F-A54A-250B-3DDF-35089EADF057}"/>
              </a:ext>
            </a:extLst>
          </p:cNvPr>
          <p:cNvSpPr/>
          <p:nvPr/>
        </p:nvSpPr>
        <p:spPr>
          <a:xfrm>
            <a:off x="278631" y="5644574"/>
            <a:ext cx="9376329" cy="1249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600" b="1" dirty="0">
                <a:solidFill>
                  <a:schemeClr val="tx1"/>
                </a:solidFill>
                <a:latin typeface="+mn-ea"/>
              </a:rPr>
              <a:t>【</a:t>
            </a:r>
            <a:r>
              <a:rPr lang="ja-JP" altLang="en-US" sz="1600" b="1" dirty="0">
                <a:solidFill>
                  <a:schemeClr val="tx1"/>
                </a:solidFill>
                <a:latin typeface="+mn-ea"/>
              </a:rPr>
              <a:t>チケット購入・来場日時予約等のサポート</a:t>
            </a:r>
            <a:r>
              <a:rPr lang="en-US" altLang="ja-JP" sz="1600" b="1" dirty="0">
                <a:solidFill>
                  <a:schemeClr val="tx1"/>
                </a:solidFill>
                <a:latin typeface="+mn-ea"/>
              </a:rPr>
              <a:t>】</a:t>
            </a:r>
          </a:p>
          <a:p>
            <a:r>
              <a:rPr kumimoji="1" lang="en-US" altLang="ja-JP" sz="1600" dirty="0">
                <a:solidFill>
                  <a:schemeClr val="tx1"/>
                </a:solidFill>
                <a:latin typeface="+mn-ea"/>
              </a:rPr>
              <a:t>   </a:t>
            </a:r>
            <a:r>
              <a:rPr kumimoji="1" lang="ja-JP" altLang="en-US" sz="1600" dirty="0">
                <a:solidFill>
                  <a:schemeClr val="tx1"/>
                </a:solidFill>
                <a:latin typeface="+mn-ea"/>
              </a:rPr>
              <a:t>・府内の公共施設や民間施設等において、「万博来場サポートデスク」を開設し、チケットの購入や来場日時</a:t>
            </a:r>
            <a:endParaRPr kumimoji="1" lang="en-US" altLang="ja-JP" sz="1600" dirty="0">
              <a:solidFill>
                <a:schemeClr val="tx1"/>
              </a:solidFill>
              <a:latin typeface="+mn-ea"/>
            </a:endParaRPr>
          </a:p>
          <a:p>
            <a:r>
              <a:rPr kumimoji="1" lang="en-US" altLang="ja-JP" sz="1600" dirty="0">
                <a:solidFill>
                  <a:schemeClr val="tx1"/>
                </a:solidFill>
                <a:latin typeface="+mn-ea"/>
              </a:rPr>
              <a:t>    </a:t>
            </a:r>
            <a:r>
              <a:rPr kumimoji="1" lang="ja-JP" altLang="en-US" sz="1600" dirty="0">
                <a:solidFill>
                  <a:schemeClr val="tx1"/>
                </a:solidFill>
                <a:latin typeface="+mn-ea"/>
              </a:rPr>
              <a:t>予約、パビリオン予約等の支援に加え、パビリオンや催事、会場アクセス等の情報発信を行った</a:t>
            </a:r>
            <a:endParaRPr kumimoji="1" lang="en-US" altLang="ja-JP" sz="1600" dirty="0">
              <a:solidFill>
                <a:schemeClr val="tx1"/>
              </a:solidFill>
              <a:latin typeface="+mn-ea"/>
            </a:endParaRPr>
          </a:p>
          <a:p>
            <a:r>
              <a:rPr kumimoji="1" lang="ja-JP" altLang="en-US" sz="1400" dirty="0">
                <a:solidFill>
                  <a:schemeClr val="tx1"/>
                </a:solidFill>
                <a:latin typeface="+mn-ea"/>
              </a:rPr>
              <a:t>　　　　✓設置期間：</a:t>
            </a:r>
            <a:r>
              <a:rPr kumimoji="1" lang="en-US" altLang="ja-JP" sz="1400" dirty="0">
                <a:solidFill>
                  <a:schemeClr val="tx1"/>
                </a:solidFill>
                <a:latin typeface="+mn-ea"/>
              </a:rPr>
              <a:t>2024/9/17</a:t>
            </a:r>
            <a:r>
              <a:rPr kumimoji="1" lang="ja-JP" altLang="en-US" sz="1400" dirty="0">
                <a:solidFill>
                  <a:schemeClr val="tx1"/>
                </a:solidFill>
                <a:latin typeface="+mn-ea"/>
              </a:rPr>
              <a:t>～</a:t>
            </a:r>
            <a:r>
              <a:rPr kumimoji="1" lang="en-US" altLang="ja-JP" sz="1400" dirty="0">
                <a:solidFill>
                  <a:schemeClr val="tx1"/>
                </a:solidFill>
                <a:latin typeface="+mn-ea"/>
              </a:rPr>
              <a:t>12/1</a:t>
            </a:r>
            <a:r>
              <a:rPr kumimoji="1" lang="ja-JP" altLang="en-US" sz="1400" dirty="0">
                <a:solidFill>
                  <a:schemeClr val="tx1"/>
                </a:solidFill>
                <a:latin typeface="+mn-ea"/>
              </a:rPr>
              <a:t>、</a:t>
            </a:r>
            <a:r>
              <a:rPr kumimoji="1" lang="en-US" altLang="ja-JP" sz="1400" dirty="0">
                <a:solidFill>
                  <a:schemeClr val="tx1"/>
                </a:solidFill>
                <a:latin typeface="+mn-ea"/>
              </a:rPr>
              <a:t>12/16</a:t>
            </a:r>
            <a:r>
              <a:rPr kumimoji="1" lang="ja-JP" altLang="en-US" sz="1400" dirty="0">
                <a:solidFill>
                  <a:schemeClr val="tx1"/>
                </a:solidFill>
                <a:latin typeface="+mn-ea"/>
              </a:rPr>
              <a:t>～</a:t>
            </a:r>
            <a:r>
              <a:rPr kumimoji="1" lang="en-US" altLang="ja-JP" sz="1400" dirty="0">
                <a:solidFill>
                  <a:schemeClr val="tx1"/>
                </a:solidFill>
                <a:latin typeface="+mn-ea"/>
              </a:rPr>
              <a:t>2025/10/12</a:t>
            </a:r>
            <a:r>
              <a:rPr kumimoji="1" lang="ja-JP" altLang="en-US" sz="1400" dirty="0">
                <a:solidFill>
                  <a:schemeClr val="tx1"/>
                </a:solidFill>
                <a:latin typeface="+mn-ea"/>
              </a:rPr>
              <a:t>　</a:t>
            </a:r>
          </a:p>
          <a:p>
            <a:r>
              <a:rPr kumimoji="1" lang="ja-JP" altLang="en-US" sz="1400" dirty="0">
                <a:solidFill>
                  <a:schemeClr val="tx1"/>
                </a:solidFill>
                <a:latin typeface="+mn-ea"/>
              </a:rPr>
              <a:t>　　　　✓サポート人数：</a:t>
            </a:r>
            <a:r>
              <a:rPr kumimoji="1" lang="en-US" altLang="ja-JP" sz="1400" dirty="0">
                <a:solidFill>
                  <a:schemeClr val="tx1"/>
                </a:solidFill>
                <a:latin typeface="+mn-ea"/>
              </a:rPr>
              <a:t>73,934</a:t>
            </a:r>
            <a:r>
              <a:rPr kumimoji="1" lang="ja-JP" altLang="en-US" sz="1400" dirty="0">
                <a:solidFill>
                  <a:schemeClr val="tx1"/>
                </a:solidFill>
                <a:latin typeface="+mn-ea"/>
              </a:rPr>
              <a:t>人　（参考）サポートを受けてのチケット購入枚数　</a:t>
            </a:r>
            <a:r>
              <a:rPr kumimoji="1" lang="en-US" altLang="ja-JP" sz="1400" dirty="0">
                <a:solidFill>
                  <a:schemeClr val="tx1"/>
                </a:solidFill>
                <a:latin typeface="+mn-ea"/>
              </a:rPr>
              <a:t>27,215</a:t>
            </a:r>
            <a:r>
              <a:rPr kumimoji="1" lang="ja-JP" altLang="en-US" sz="1400" dirty="0">
                <a:solidFill>
                  <a:schemeClr val="tx1"/>
                </a:solidFill>
                <a:latin typeface="+mn-ea"/>
              </a:rPr>
              <a:t>枚</a:t>
            </a:r>
          </a:p>
        </p:txBody>
      </p:sp>
      <p:sp>
        <p:nvSpPr>
          <p:cNvPr id="41" name="角丸四角形 46">
            <a:extLst>
              <a:ext uri="{FF2B5EF4-FFF2-40B4-BE49-F238E27FC236}">
                <a16:creationId xmlns:a16="http://schemas.microsoft.com/office/drawing/2014/main" id="{3215F469-1EAB-40DC-69DC-D9B43CD3CBDA}"/>
              </a:ext>
            </a:extLst>
          </p:cNvPr>
          <p:cNvSpPr/>
          <p:nvPr/>
        </p:nvSpPr>
        <p:spPr>
          <a:xfrm>
            <a:off x="9856367" y="2471258"/>
            <a:ext cx="1247002" cy="4076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明日の万博情報</a:t>
            </a:r>
          </a:p>
        </p:txBody>
      </p:sp>
      <p:pic>
        <p:nvPicPr>
          <p:cNvPr id="21" name="図 20" descr="建物, 屋内, テーブル, 子供 が含まれている画像  AI によって生成されたコンテンツは間違っている可能性があります。">
            <a:extLst>
              <a:ext uri="{FF2B5EF4-FFF2-40B4-BE49-F238E27FC236}">
                <a16:creationId xmlns:a16="http://schemas.microsoft.com/office/drawing/2014/main" id="{302BB268-6385-A182-CBA7-6D4A98540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531" y="5369168"/>
            <a:ext cx="2036156" cy="1220898"/>
          </a:xfrm>
          <a:prstGeom prst="rect">
            <a:avLst/>
          </a:prstGeom>
        </p:spPr>
      </p:pic>
      <p:sp>
        <p:nvSpPr>
          <p:cNvPr id="22" name="角丸四角形 46">
            <a:extLst>
              <a:ext uri="{FF2B5EF4-FFF2-40B4-BE49-F238E27FC236}">
                <a16:creationId xmlns:a16="http://schemas.microsoft.com/office/drawing/2014/main" id="{8A0DFF48-25D1-AE99-49E4-EC9A9C44A8FF}"/>
              </a:ext>
            </a:extLst>
          </p:cNvPr>
          <p:cNvSpPr/>
          <p:nvPr/>
        </p:nvSpPr>
        <p:spPr>
          <a:xfrm>
            <a:off x="9920601" y="6550540"/>
            <a:ext cx="1636016"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万博来場サポートデスク</a:t>
            </a:r>
          </a:p>
        </p:txBody>
      </p:sp>
      <p:sp>
        <p:nvSpPr>
          <p:cNvPr id="14" name="角丸四角形 46">
            <a:extLst>
              <a:ext uri="{FF2B5EF4-FFF2-40B4-BE49-F238E27FC236}">
                <a16:creationId xmlns:a16="http://schemas.microsoft.com/office/drawing/2014/main" id="{A07BF6F5-1EC9-44D5-8885-418175C94926}"/>
              </a:ext>
            </a:extLst>
          </p:cNvPr>
          <p:cNvSpPr/>
          <p:nvPr/>
        </p:nvSpPr>
        <p:spPr>
          <a:xfrm>
            <a:off x="155574" y="1287557"/>
            <a:ext cx="9444969" cy="16314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600" b="1" dirty="0">
                <a:solidFill>
                  <a:schemeClr val="tx1"/>
                </a:solidFill>
                <a:latin typeface="+mn-ea"/>
              </a:rPr>
              <a:t>【</a:t>
            </a:r>
            <a:r>
              <a:rPr kumimoji="1" lang="ja-JP" altLang="en-US" sz="1600" b="1" dirty="0">
                <a:solidFill>
                  <a:schemeClr val="tx1"/>
                </a:solidFill>
                <a:latin typeface="+mn-ea"/>
              </a:rPr>
              <a:t>情報発信・</a:t>
            </a:r>
            <a:r>
              <a:rPr kumimoji="1" lang="en-US" altLang="ja-JP" sz="1600" b="1" dirty="0">
                <a:solidFill>
                  <a:schemeClr val="tx1"/>
                </a:solidFill>
                <a:latin typeface="+mn-ea"/>
              </a:rPr>
              <a:t>PR】</a:t>
            </a:r>
            <a:r>
              <a:rPr lang="ja-JP" altLang="en-US" sz="1600" dirty="0">
                <a:latin typeface="+mn-ea"/>
              </a:rPr>
              <a:t>度は</a:t>
            </a:r>
            <a:r>
              <a:rPr lang="en-US" altLang="ja-JP" sz="1600" dirty="0">
                <a:latin typeface="+mn-ea"/>
              </a:rPr>
              <a:t>6.4pt</a:t>
            </a:r>
            <a:r>
              <a:rPr lang="ja-JP" altLang="en-US" sz="1600" dirty="0">
                <a:latin typeface="+mn-ea"/>
              </a:rPr>
              <a:t>増加</a:t>
            </a:r>
            <a:r>
              <a:rPr lang="en-US" altLang="ja-JP" sz="1600" dirty="0">
                <a:latin typeface="+mn-ea"/>
              </a:rPr>
              <a:t>(82.2p</a:t>
            </a:r>
          </a:p>
          <a:p>
            <a:r>
              <a:rPr kumimoji="1" lang="ja-JP" altLang="en-US" sz="1600" dirty="0">
                <a:solidFill>
                  <a:schemeClr val="tx1"/>
                </a:solidFill>
                <a:latin typeface="+mn-ea"/>
              </a:rPr>
              <a:t>　　・</a:t>
            </a:r>
            <a:r>
              <a:rPr kumimoji="1" lang="ja-JP" altLang="en-US" sz="1600" dirty="0">
                <a:solidFill>
                  <a:srgbClr val="000000"/>
                </a:solidFill>
                <a:latin typeface="+mn-ea"/>
              </a:rPr>
              <a:t>国内外からの来場を誘引するため、</a:t>
            </a:r>
            <a:r>
              <a:rPr kumimoji="1" lang="ja-JP" altLang="en-US" sz="1600" dirty="0">
                <a:solidFill>
                  <a:schemeClr val="tx1"/>
                </a:solidFill>
                <a:latin typeface="+mn-ea"/>
              </a:rPr>
              <a:t>府市ホームページや広報誌、</a:t>
            </a:r>
            <a:r>
              <a:rPr kumimoji="1" lang="en-US" altLang="ja-JP" sz="1600" dirty="0">
                <a:solidFill>
                  <a:schemeClr val="tx1"/>
                </a:solidFill>
                <a:latin typeface="+mn-ea"/>
              </a:rPr>
              <a:t>SNS</a:t>
            </a:r>
            <a:r>
              <a:rPr kumimoji="1" lang="ja-JP" altLang="en-US" sz="1600" dirty="0">
                <a:solidFill>
                  <a:schemeClr val="tx1"/>
                </a:solidFill>
                <a:latin typeface="+mn-ea"/>
              </a:rPr>
              <a:t>等を活用した情報発信を実施</a:t>
            </a:r>
            <a:endParaRPr kumimoji="1" lang="en-US" altLang="ja-JP" sz="1600" dirty="0">
              <a:solidFill>
                <a:schemeClr val="tx1"/>
              </a:solidFill>
              <a:latin typeface="+mn-ea"/>
            </a:endParaRPr>
          </a:p>
          <a:p>
            <a:r>
              <a:rPr kumimoji="1" lang="ja-JP" altLang="en-US" sz="1600" dirty="0">
                <a:solidFill>
                  <a:schemeClr val="tx1"/>
                </a:solidFill>
                <a:latin typeface="+mn-ea"/>
              </a:rPr>
              <a:t>　  　　 </a:t>
            </a:r>
            <a:r>
              <a:rPr kumimoji="1" lang="ja-JP" altLang="en-US" sz="1400" dirty="0">
                <a:solidFill>
                  <a:schemeClr val="tx1"/>
                </a:solidFill>
                <a:latin typeface="+mn-ea"/>
              </a:rPr>
              <a:t>✓</a:t>
            </a:r>
            <a:r>
              <a:rPr kumimoji="1" lang="en-US" altLang="ja-JP" sz="1400" dirty="0">
                <a:solidFill>
                  <a:schemeClr val="tx1"/>
                </a:solidFill>
                <a:latin typeface="+mn-ea"/>
              </a:rPr>
              <a:t>X</a:t>
            </a:r>
            <a:r>
              <a:rPr kumimoji="1" lang="ja-JP" altLang="en-US" sz="1400" dirty="0">
                <a:solidFill>
                  <a:schemeClr val="tx1"/>
                </a:solidFill>
                <a:latin typeface="+mn-ea"/>
              </a:rPr>
              <a:t>アカウント：投稿数</a:t>
            </a:r>
            <a:r>
              <a:rPr kumimoji="1" lang="en-US" altLang="ja-JP" sz="1400" dirty="0">
                <a:solidFill>
                  <a:schemeClr val="tx1"/>
                </a:solidFill>
                <a:latin typeface="+mn-ea"/>
              </a:rPr>
              <a:t>3,150</a:t>
            </a:r>
            <a:r>
              <a:rPr kumimoji="1" lang="ja-JP" altLang="en-US" sz="1400" dirty="0">
                <a:solidFill>
                  <a:schemeClr val="tx1"/>
                </a:solidFill>
                <a:latin typeface="+mn-ea"/>
              </a:rPr>
              <a:t>、</a:t>
            </a:r>
            <a:r>
              <a:rPr kumimoji="1" lang="en-US" altLang="ja-JP" sz="1400" dirty="0">
                <a:solidFill>
                  <a:schemeClr val="tx1"/>
                </a:solidFill>
                <a:latin typeface="+mn-ea"/>
              </a:rPr>
              <a:t>Instagram</a:t>
            </a:r>
            <a:r>
              <a:rPr kumimoji="1" lang="ja-JP" altLang="en-US" sz="1400" dirty="0">
                <a:solidFill>
                  <a:schemeClr val="tx1"/>
                </a:solidFill>
                <a:latin typeface="+mn-ea"/>
              </a:rPr>
              <a:t>アカウント：投稿数</a:t>
            </a:r>
            <a:r>
              <a:rPr kumimoji="1" lang="en-US" altLang="ja-JP" sz="1400" dirty="0">
                <a:solidFill>
                  <a:schemeClr val="tx1"/>
                </a:solidFill>
                <a:latin typeface="+mn-ea"/>
              </a:rPr>
              <a:t>1,224</a:t>
            </a:r>
            <a:r>
              <a:rPr kumimoji="1" lang="ja-JP" altLang="en-US" sz="1400" dirty="0">
                <a:solidFill>
                  <a:schemeClr val="tx1"/>
                </a:solidFill>
                <a:latin typeface="+mn-ea"/>
              </a:rPr>
              <a:t>（</a:t>
            </a:r>
            <a:r>
              <a:rPr kumimoji="1" lang="en-US" altLang="ja-JP" sz="1400" dirty="0">
                <a:solidFill>
                  <a:schemeClr val="tx1"/>
                </a:solidFill>
                <a:latin typeface="+mn-ea"/>
              </a:rPr>
              <a:t>2025</a:t>
            </a:r>
            <a:r>
              <a:rPr kumimoji="1" lang="ja-JP" altLang="en-US" sz="1400" dirty="0">
                <a:solidFill>
                  <a:schemeClr val="tx1"/>
                </a:solidFill>
                <a:latin typeface="+mn-ea"/>
              </a:rPr>
              <a:t>年</a:t>
            </a:r>
            <a:r>
              <a:rPr kumimoji="1" lang="en-US" altLang="ja-JP" sz="1400" dirty="0">
                <a:solidFill>
                  <a:schemeClr val="tx1"/>
                </a:solidFill>
                <a:latin typeface="+mn-ea"/>
              </a:rPr>
              <a:t>10</a:t>
            </a:r>
            <a:r>
              <a:rPr kumimoji="1" lang="ja-JP" altLang="en-US" sz="1400" dirty="0">
                <a:solidFill>
                  <a:schemeClr val="tx1"/>
                </a:solidFill>
                <a:latin typeface="+mn-ea"/>
              </a:rPr>
              <a:t>月</a:t>
            </a:r>
            <a:r>
              <a:rPr kumimoji="1" lang="en-US" altLang="ja-JP" sz="1400" dirty="0">
                <a:solidFill>
                  <a:schemeClr val="tx1"/>
                </a:solidFill>
                <a:latin typeface="+mn-ea"/>
              </a:rPr>
              <a:t>13</a:t>
            </a:r>
            <a:r>
              <a:rPr kumimoji="1" lang="ja-JP" altLang="en-US" sz="1400" dirty="0">
                <a:solidFill>
                  <a:schemeClr val="tx1"/>
                </a:solidFill>
                <a:latin typeface="+mn-ea"/>
              </a:rPr>
              <a:t>日時点）</a:t>
            </a:r>
            <a:endParaRPr kumimoji="1" lang="en-US" altLang="ja-JP" sz="1600" dirty="0">
              <a:solidFill>
                <a:schemeClr val="tx1"/>
              </a:solidFill>
              <a:latin typeface="+mn-ea"/>
            </a:endParaRPr>
          </a:p>
          <a:p>
            <a:r>
              <a:rPr kumimoji="1" lang="ja-JP" altLang="en-US" sz="1600" dirty="0">
                <a:solidFill>
                  <a:schemeClr val="tx1"/>
                </a:solidFill>
                <a:latin typeface="+mn-ea"/>
              </a:rPr>
              <a:t>　　・当日券販売、混雑予想、パビリオン・イベント情報等の万博関連情報をワンストップでお知らせする</a:t>
            </a:r>
            <a:endParaRPr kumimoji="1" lang="en-US" altLang="ja-JP" sz="1600" dirty="0">
              <a:solidFill>
                <a:schemeClr val="tx1"/>
              </a:solidFill>
              <a:latin typeface="+mn-ea"/>
            </a:endParaRPr>
          </a:p>
          <a:p>
            <a:r>
              <a:rPr kumimoji="1" lang="ja-JP" altLang="en-US" sz="1600" dirty="0">
                <a:solidFill>
                  <a:schemeClr val="tx1"/>
                </a:solidFill>
                <a:latin typeface="+mn-ea"/>
              </a:rPr>
              <a:t>　　　「明日の万博情報」を府市ホームページに開設し、会期中は毎日情報を更新</a:t>
            </a:r>
            <a:endParaRPr kumimoji="1" lang="en-US" altLang="ja-JP" sz="1600" dirty="0">
              <a:solidFill>
                <a:schemeClr val="tx1"/>
              </a:solidFill>
              <a:latin typeface="+mn-ea"/>
            </a:endParaRPr>
          </a:p>
          <a:p>
            <a:r>
              <a:rPr kumimoji="1" lang="ja-JP" altLang="en-US" sz="1600" dirty="0">
                <a:solidFill>
                  <a:schemeClr val="tx1"/>
                </a:solidFill>
                <a:latin typeface="+mn-ea"/>
              </a:rPr>
              <a:t>　　　　 </a:t>
            </a:r>
            <a:r>
              <a:rPr kumimoji="1" lang="ja-JP" altLang="en-US" sz="1400" dirty="0">
                <a:solidFill>
                  <a:schemeClr val="tx1"/>
                </a:solidFill>
                <a:latin typeface="+mn-ea"/>
              </a:rPr>
              <a:t>✓会期中の「明日の万博情報」アクセス数：計</a:t>
            </a:r>
            <a:r>
              <a:rPr kumimoji="1" lang="en-US" altLang="ja-JP" sz="1400" dirty="0">
                <a:solidFill>
                  <a:schemeClr val="tx1"/>
                </a:solidFill>
                <a:latin typeface="+mn-ea"/>
              </a:rPr>
              <a:t>3,345,503</a:t>
            </a:r>
            <a:r>
              <a:rPr kumimoji="1" lang="ja-JP" altLang="en-US" sz="1400" dirty="0">
                <a:solidFill>
                  <a:schemeClr val="tx1"/>
                </a:solidFill>
                <a:latin typeface="+mn-ea"/>
              </a:rPr>
              <a:t>アクセス（１日平均</a:t>
            </a:r>
            <a:r>
              <a:rPr kumimoji="1" lang="en-US" altLang="ja-JP" sz="1400" dirty="0">
                <a:solidFill>
                  <a:schemeClr val="tx1"/>
                </a:solidFill>
                <a:latin typeface="+mn-ea"/>
              </a:rPr>
              <a:t>18,182</a:t>
            </a:r>
            <a:r>
              <a:rPr kumimoji="1" lang="ja-JP" altLang="en-US" sz="1400" dirty="0">
                <a:solidFill>
                  <a:schemeClr val="tx1"/>
                </a:solidFill>
                <a:latin typeface="+mn-ea"/>
              </a:rPr>
              <a:t>アクセス）</a:t>
            </a:r>
            <a:endParaRPr kumimoji="1" lang="en-US" altLang="ja-JP" sz="1400" dirty="0">
              <a:solidFill>
                <a:schemeClr val="tx1"/>
              </a:solidFill>
              <a:latin typeface="+mn-ea"/>
            </a:endParaRPr>
          </a:p>
        </p:txBody>
      </p:sp>
      <p:pic>
        <p:nvPicPr>
          <p:cNvPr id="15" name="図 14">
            <a:extLst>
              <a:ext uri="{FF2B5EF4-FFF2-40B4-BE49-F238E27FC236}">
                <a16:creationId xmlns:a16="http://schemas.microsoft.com/office/drawing/2014/main" id="{1901CBA9-CCDD-400D-BAAC-67B5086CF5C3}"/>
              </a:ext>
            </a:extLst>
          </p:cNvPr>
          <p:cNvPicPr>
            <a:picLocks noChangeAspect="1"/>
          </p:cNvPicPr>
          <p:nvPr/>
        </p:nvPicPr>
        <p:blipFill rotWithShape="1">
          <a:blip r:embed="rId4"/>
          <a:srcRect b="47028"/>
          <a:stretch/>
        </p:blipFill>
        <p:spPr>
          <a:xfrm>
            <a:off x="9210880" y="1311201"/>
            <a:ext cx="2099856" cy="1256490"/>
          </a:xfrm>
          <a:prstGeom prst="rect">
            <a:avLst/>
          </a:prstGeom>
        </p:spPr>
      </p:pic>
      <p:sp>
        <p:nvSpPr>
          <p:cNvPr id="16" name="角丸四角形 46">
            <a:extLst>
              <a:ext uri="{FF2B5EF4-FFF2-40B4-BE49-F238E27FC236}">
                <a16:creationId xmlns:a16="http://schemas.microsoft.com/office/drawing/2014/main" id="{BD721F4C-6A46-45AD-AEC5-FFD0ADCFB846}"/>
              </a:ext>
            </a:extLst>
          </p:cNvPr>
          <p:cNvSpPr/>
          <p:nvPr/>
        </p:nvSpPr>
        <p:spPr>
          <a:xfrm>
            <a:off x="123949" y="2832525"/>
            <a:ext cx="9446357" cy="1249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600" b="1" dirty="0">
                <a:solidFill>
                  <a:schemeClr val="tx1"/>
                </a:solidFill>
                <a:latin typeface="+mn-ea"/>
              </a:rPr>
              <a:t>【</a:t>
            </a:r>
            <a:r>
              <a:rPr kumimoji="1" lang="ja-JP" altLang="en-US" sz="1600" b="1" dirty="0">
                <a:solidFill>
                  <a:schemeClr val="tx1"/>
                </a:solidFill>
                <a:latin typeface="+mn-ea"/>
              </a:rPr>
              <a:t>イベント等の実施</a:t>
            </a:r>
            <a:r>
              <a:rPr kumimoji="1" lang="en-US" altLang="ja-JP" sz="1600" b="1" dirty="0">
                <a:solidFill>
                  <a:schemeClr val="tx1"/>
                </a:solidFill>
                <a:latin typeface="+mn-ea"/>
              </a:rPr>
              <a:t>】</a:t>
            </a:r>
            <a:endParaRPr lang="en-US" altLang="ja-JP" sz="1600" dirty="0">
              <a:latin typeface="+mn-ea"/>
            </a:endParaRPr>
          </a:p>
          <a:p>
            <a:r>
              <a:rPr kumimoji="1" lang="ja-JP" altLang="en-US" sz="1600" dirty="0">
                <a:solidFill>
                  <a:schemeClr val="tx1"/>
                </a:solidFill>
                <a:latin typeface="+mn-ea"/>
              </a:rPr>
              <a:t>　　・多くの方に万博会場へ足を運んでいただくため、日本三大祭である天神祭の開催に合わせて、</a:t>
            </a:r>
            <a:endParaRPr kumimoji="1" lang="en-US" altLang="ja-JP" sz="1600" dirty="0">
              <a:solidFill>
                <a:schemeClr val="tx1"/>
              </a:solidFill>
              <a:latin typeface="+mn-ea"/>
            </a:endParaRPr>
          </a:p>
          <a:p>
            <a:r>
              <a:rPr kumimoji="1" lang="ja-JP" altLang="en-US" sz="1600" dirty="0">
                <a:solidFill>
                  <a:schemeClr val="tx1"/>
                </a:solidFill>
                <a:latin typeface="+mn-ea"/>
              </a:rPr>
              <a:t>　　　大阪城西の丸庭園において「大阪・関西万博　大阪ウィーク</a:t>
            </a:r>
            <a:r>
              <a:rPr kumimoji="1" lang="en-US" altLang="ja-JP" sz="1600" dirty="0">
                <a:solidFill>
                  <a:schemeClr val="tx1"/>
                </a:solidFill>
                <a:latin typeface="+mn-ea"/>
              </a:rPr>
              <a:t>PR</a:t>
            </a:r>
            <a:r>
              <a:rPr kumimoji="1" lang="ja-JP" altLang="en-US" sz="1600" dirty="0">
                <a:solidFill>
                  <a:schemeClr val="tx1"/>
                </a:solidFill>
                <a:latin typeface="+mn-ea"/>
              </a:rPr>
              <a:t>ドローンショー」を実施した</a:t>
            </a:r>
            <a:endParaRPr kumimoji="1" lang="en-US" altLang="ja-JP" sz="1600" dirty="0">
              <a:solidFill>
                <a:schemeClr val="tx1"/>
              </a:solidFill>
              <a:latin typeface="+mn-ea"/>
            </a:endParaRPr>
          </a:p>
          <a:p>
            <a:r>
              <a:rPr kumimoji="1" lang="ja-JP" altLang="en-US" sz="1600" dirty="0">
                <a:solidFill>
                  <a:schemeClr val="tx1"/>
                </a:solidFill>
                <a:latin typeface="+mn-ea"/>
              </a:rPr>
              <a:t>　　・大阪市役所正面玄関前に設置していたミャクミャクのモニュメントを、万博会場内（風の広場）に</a:t>
            </a:r>
            <a:endParaRPr kumimoji="1" lang="en-US" altLang="ja-JP" sz="1600" dirty="0">
              <a:solidFill>
                <a:schemeClr val="tx1"/>
              </a:solidFill>
              <a:latin typeface="+mn-ea"/>
            </a:endParaRPr>
          </a:p>
          <a:p>
            <a:r>
              <a:rPr kumimoji="1" lang="ja-JP" altLang="en-US" sz="1600" dirty="0">
                <a:solidFill>
                  <a:schemeClr val="tx1"/>
                </a:solidFill>
                <a:latin typeface="+mn-ea"/>
              </a:rPr>
              <a:t>　　　移設し、来場促進及び万博会場西エリアの活性化を図った</a:t>
            </a:r>
            <a:endParaRPr kumimoji="1" lang="en-US" altLang="ja-JP" sz="1600" dirty="0">
              <a:solidFill>
                <a:schemeClr val="tx1"/>
              </a:solidFill>
              <a:latin typeface="+mn-ea"/>
            </a:endParaRPr>
          </a:p>
        </p:txBody>
      </p:sp>
      <p:pic>
        <p:nvPicPr>
          <p:cNvPr id="8" name="図 7">
            <a:extLst>
              <a:ext uri="{FF2B5EF4-FFF2-40B4-BE49-F238E27FC236}">
                <a16:creationId xmlns:a16="http://schemas.microsoft.com/office/drawing/2014/main" id="{CE7D875B-A3EE-4AB0-8559-378B034CB8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6675" y="2782472"/>
            <a:ext cx="1927197" cy="1256490"/>
          </a:xfrm>
          <a:prstGeom prst="rect">
            <a:avLst/>
          </a:prstGeom>
        </p:spPr>
      </p:pic>
      <p:sp>
        <p:nvSpPr>
          <p:cNvPr id="26" name="角丸四角形 46">
            <a:extLst>
              <a:ext uri="{FF2B5EF4-FFF2-40B4-BE49-F238E27FC236}">
                <a16:creationId xmlns:a16="http://schemas.microsoft.com/office/drawing/2014/main" id="{2D7268AE-94B1-43DF-A70B-88B39E41325D}"/>
              </a:ext>
            </a:extLst>
          </p:cNvPr>
          <p:cNvSpPr/>
          <p:nvPr/>
        </p:nvSpPr>
        <p:spPr>
          <a:xfrm>
            <a:off x="10543062" y="3979096"/>
            <a:ext cx="1528467" cy="3798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ミャクミャクモニュメント</a:t>
            </a:r>
          </a:p>
        </p:txBody>
      </p:sp>
      <p:sp>
        <p:nvSpPr>
          <p:cNvPr id="3" name="スライド番号プレースホルダー 1">
            <a:extLst>
              <a:ext uri="{FF2B5EF4-FFF2-40B4-BE49-F238E27FC236}">
                <a16:creationId xmlns:a16="http://schemas.microsoft.com/office/drawing/2014/main" id="{8DB524E6-9CC0-F4DF-51C4-43252E4AE464}"/>
              </a:ext>
            </a:extLst>
          </p:cNvPr>
          <p:cNvSpPr txBox="1">
            <a:spLocks/>
          </p:cNvSpPr>
          <p:nvPr/>
        </p:nvSpPr>
        <p:spPr>
          <a:xfrm>
            <a:off x="11822258" y="6506622"/>
            <a:ext cx="302584"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3</a:t>
            </a:fld>
            <a:endParaRPr lang="ja-JP" altLang="en-US" sz="16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4F431FFD-C1BD-2B83-44AE-E56EC3F734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16673" y="4321224"/>
            <a:ext cx="1883090" cy="1282699"/>
          </a:xfrm>
          <a:prstGeom prst="rect">
            <a:avLst/>
          </a:prstGeom>
        </p:spPr>
      </p:pic>
      <p:sp>
        <p:nvSpPr>
          <p:cNvPr id="5" name="角丸四角形 46">
            <a:extLst>
              <a:ext uri="{FF2B5EF4-FFF2-40B4-BE49-F238E27FC236}">
                <a16:creationId xmlns:a16="http://schemas.microsoft.com/office/drawing/2014/main" id="{855A7A82-8FF4-B0AC-BF9B-7702CA3E93C6}"/>
              </a:ext>
            </a:extLst>
          </p:cNvPr>
          <p:cNvSpPr/>
          <p:nvPr/>
        </p:nvSpPr>
        <p:spPr>
          <a:xfrm>
            <a:off x="7482244" y="5533316"/>
            <a:ext cx="2036156" cy="3798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シティドレッシング（夢洲駅）</a:t>
            </a:r>
          </a:p>
        </p:txBody>
      </p:sp>
      <p:sp>
        <p:nvSpPr>
          <p:cNvPr id="6" name="角丸四角形 46">
            <a:extLst>
              <a:ext uri="{FF2B5EF4-FFF2-40B4-BE49-F238E27FC236}">
                <a16:creationId xmlns:a16="http://schemas.microsoft.com/office/drawing/2014/main" id="{72959BE3-FB6F-7BC5-5388-19DD3806880D}"/>
              </a:ext>
            </a:extLst>
          </p:cNvPr>
          <p:cNvSpPr/>
          <p:nvPr/>
        </p:nvSpPr>
        <p:spPr>
          <a:xfrm>
            <a:off x="148136" y="4186475"/>
            <a:ext cx="9446357" cy="1249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600" b="1" dirty="0">
                <a:solidFill>
                  <a:schemeClr val="tx1"/>
                </a:solidFill>
                <a:latin typeface="+mn-ea"/>
              </a:rPr>
              <a:t>【</a:t>
            </a:r>
            <a:r>
              <a:rPr kumimoji="1" lang="ja-JP" altLang="en-US" sz="1600" b="1" dirty="0">
                <a:solidFill>
                  <a:schemeClr val="tx1"/>
                </a:solidFill>
                <a:latin typeface="+mn-ea"/>
              </a:rPr>
              <a:t>シティドレッシング</a:t>
            </a:r>
            <a:r>
              <a:rPr kumimoji="1" lang="en-US" altLang="ja-JP" sz="1600" b="1" dirty="0">
                <a:solidFill>
                  <a:schemeClr val="tx1"/>
                </a:solidFill>
                <a:latin typeface="+mn-ea"/>
              </a:rPr>
              <a:t>】</a:t>
            </a:r>
          </a:p>
          <a:p>
            <a:r>
              <a:rPr kumimoji="1" lang="ja-JP" altLang="en-US" sz="1600" dirty="0">
                <a:solidFill>
                  <a:schemeClr val="tx1"/>
                </a:solidFill>
                <a:latin typeface="+mn-ea"/>
              </a:rPr>
              <a:t>　　・官民一体となり、歓迎ムードの創出や、大阪の街全体で万博を盛り上げるための</a:t>
            </a:r>
            <a:endParaRPr kumimoji="1" lang="en-US" altLang="ja-JP" sz="1600" dirty="0">
              <a:solidFill>
                <a:schemeClr val="tx1"/>
              </a:solidFill>
              <a:latin typeface="+mn-ea"/>
            </a:endParaRPr>
          </a:p>
          <a:p>
            <a:r>
              <a:rPr kumimoji="1" lang="ja-JP" altLang="en-US" sz="1600" dirty="0">
                <a:solidFill>
                  <a:schemeClr val="tx1"/>
                </a:solidFill>
                <a:latin typeface="+mn-ea"/>
              </a:rPr>
              <a:t>　　 取組みとして府内の主要ターミナル・集客エリアを中心に、バナーフラッグ掲出や</a:t>
            </a:r>
            <a:endParaRPr kumimoji="1" lang="en-US" altLang="ja-JP" sz="1600" dirty="0">
              <a:solidFill>
                <a:schemeClr val="tx1"/>
              </a:solidFill>
              <a:latin typeface="+mn-ea"/>
            </a:endParaRPr>
          </a:p>
          <a:p>
            <a:r>
              <a:rPr kumimoji="1" lang="en-US" altLang="ja-JP" sz="1600" dirty="0">
                <a:solidFill>
                  <a:schemeClr val="tx1"/>
                </a:solidFill>
                <a:latin typeface="+mn-ea"/>
              </a:rPr>
              <a:t>     </a:t>
            </a:r>
            <a:r>
              <a:rPr kumimoji="1" lang="ja-JP" altLang="en-US" sz="1600" dirty="0">
                <a:solidFill>
                  <a:schemeClr val="tx1"/>
                </a:solidFill>
                <a:latin typeface="+mn-ea"/>
              </a:rPr>
              <a:t>夢洲駅階段装飾などのシティドレッシングを実施</a:t>
            </a:r>
            <a:endParaRPr kumimoji="1" lang="en-US" altLang="ja-JP" sz="1600" dirty="0">
              <a:solidFill>
                <a:schemeClr val="tx1"/>
              </a:solidFill>
              <a:latin typeface="+mn-ea"/>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en-US" sz="1600" dirty="0">
                <a:solidFill>
                  <a:schemeClr val="tx1"/>
                </a:solidFill>
                <a:latin typeface="+mn-ea"/>
              </a:rPr>
              <a:t>　　　 </a:t>
            </a:r>
            <a:r>
              <a:rPr kumimoji="1" lang="ja-JP" altLang="en-US" sz="1400" b="0" i="0" u="none" strike="noStrike" kern="0" cap="none" spc="0" normalizeH="0" baseline="0" noProof="0" dirty="0">
                <a:ln>
                  <a:noFill/>
                </a:ln>
                <a:solidFill>
                  <a:srgbClr val="000000"/>
                </a:solidFill>
                <a:effectLst/>
                <a:uLnTx/>
                <a:uFillTx/>
                <a:latin typeface="Meiryo UI"/>
                <a:ea typeface="Meiryo UI"/>
                <a:cs typeface="+mn-cs"/>
                <a:sym typeface="Calibri"/>
              </a:rPr>
              <a:t>✓バナーフラッグ掲出：大阪駅周辺など</a:t>
            </a:r>
            <a:r>
              <a:rPr kumimoji="1" lang="en-US" altLang="ja-JP" sz="1400" b="0" i="0" u="none" strike="noStrike" kern="0" cap="none" spc="0" normalizeH="0" baseline="0" noProof="0" dirty="0">
                <a:ln>
                  <a:noFill/>
                </a:ln>
                <a:solidFill>
                  <a:srgbClr val="000000"/>
                </a:solidFill>
                <a:effectLst/>
                <a:uLnTx/>
                <a:uFillTx/>
                <a:latin typeface="Meiryo UI"/>
                <a:ea typeface="Meiryo UI"/>
                <a:cs typeface="+mn-cs"/>
                <a:sym typeface="Calibri"/>
              </a:rPr>
              <a:t>13</a:t>
            </a:r>
            <a:r>
              <a:rPr kumimoji="1" lang="ja-JP" altLang="en-US" sz="1400" b="0" i="0" u="none" strike="noStrike" kern="0" cap="none" spc="0" normalizeH="0" baseline="0" noProof="0" dirty="0">
                <a:ln>
                  <a:noFill/>
                </a:ln>
                <a:solidFill>
                  <a:srgbClr val="000000"/>
                </a:solidFill>
                <a:effectLst/>
                <a:uLnTx/>
                <a:uFillTx/>
                <a:latin typeface="Meiryo UI"/>
                <a:ea typeface="Meiryo UI"/>
                <a:cs typeface="+mn-cs"/>
                <a:sym typeface="Calibri"/>
              </a:rPr>
              <a:t>エリア　計</a:t>
            </a:r>
            <a:r>
              <a:rPr kumimoji="1" lang="en-US" altLang="ja-JP" sz="1400" b="0" i="0" u="none" strike="noStrike" kern="0" cap="none" spc="0" normalizeH="0" baseline="0" noProof="0" dirty="0">
                <a:ln>
                  <a:noFill/>
                </a:ln>
                <a:solidFill>
                  <a:srgbClr val="000000"/>
                </a:solidFill>
                <a:effectLst/>
                <a:uLnTx/>
                <a:uFillTx/>
                <a:latin typeface="Meiryo UI"/>
                <a:ea typeface="Meiryo UI"/>
                <a:cs typeface="+mn-cs"/>
                <a:sym typeface="Calibri"/>
              </a:rPr>
              <a:t>494</a:t>
            </a:r>
            <a:r>
              <a:rPr kumimoji="1" lang="ja-JP" altLang="en-US" sz="1400" b="0" i="0" u="none" strike="noStrike" kern="0" cap="none" spc="0" normalizeH="0" baseline="0" noProof="0" dirty="0">
                <a:ln>
                  <a:noFill/>
                </a:ln>
                <a:solidFill>
                  <a:srgbClr val="000000"/>
                </a:solidFill>
                <a:effectLst/>
                <a:uLnTx/>
                <a:uFillTx/>
                <a:latin typeface="Meiryo UI"/>
                <a:ea typeface="Meiryo UI"/>
                <a:cs typeface="+mn-cs"/>
                <a:sym typeface="Calibri"/>
              </a:rPr>
              <a:t>本</a:t>
            </a:r>
            <a:endParaRPr kumimoji="1" lang="en-US" altLang="ja-JP" sz="1400" b="0" i="0" u="none" strike="noStrike" kern="0" cap="none" spc="0" normalizeH="0" baseline="0" noProof="0" dirty="0">
              <a:ln>
                <a:noFill/>
              </a:ln>
              <a:solidFill>
                <a:srgbClr val="000000"/>
              </a:solidFill>
              <a:effectLst/>
              <a:uLnTx/>
              <a:uFillTx/>
              <a:latin typeface="Meiryo UI"/>
              <a:ea typeface="Meiryo UI"/>
              <a:cs typeface="+mn-cs"/>
              <a:sym typeface="Calibri"/>
            </a:endParaRPr>
          </a:p>
          <a:p>
            <a:endParaRPr kumimoji="1" lang="en-US" altLang="ja-JP" sz="1600" dirty="0">
              <a:solidFill>
                <a:schemeClr val="tx1"/>
              </a:solidFill>
              <a:latin typeface="+mn-ea"/>
            </a:endParaRPr>
          </a:p>
        </p:txBody>
      </p:sp>
      <p:sp>
        <p:nvSpPr>
          <p:cNvPr id="20" name="角丸四角形 46">
            <a:extLst>
              <a:ext uri="{FF2B5EF4-FFF2-40B4-BE49-F238E27FC236}">
                <a16:creationId xmlns:a16="http://schemas.microsoft.com/office/drawing/2014/main" id="{D909E385-1875-4834-95A4-0C03CAE93836}"/>
              </a:ext>
            </a:extLst>
          </p:cNvPr>
          <p:cNvSpPr/>
          <p:nvPr/>
        </p:nvSpPr>
        <p:spPr>
          <a:xfrm>
            <a:off x="8814895" y="3991028"/>
            <a:ext cx="1094179" cy="3511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ドローンショー</a:t>
            </a:r>
          </a:p>
        </p:txBody>
      </p:sp>
      <p:pic>
        <p:nvPicPr>
          <p:cNvPr id="7" name="図 6">
            <a:extLst>
              <a:ext uri="{FF2B5EF4-FFF2-40B4-BE49-F238E27FC236}">
                <a16:creationId xmlns:a16="http://schemas.microsoft.com/office/drawing/2014/main" id="{23C5E708-DD46-A276-2972-BC1130EC1E25}"/>
              </a:ext>
            </a:extLst>
          </p:cNvPr>
          <p:cNvPicPr>
            <a:picLocks noChangeAspect="1"/>
          </p:cNvPicPr>
          <p:nvPr/>
        </p:nvPicPr>
        <p:blipFill>
          <a:blip r:embed="rId7"/>
          <a:stretch>
            <a:fillRect/>
          </a:stretch>
        </p:blipFill>
        <p:spPr>
          <a:xfrm>
            <a:off x="8365656" y="2800268"/>
            <a:ext cx="1988605" cy="1220898"/>
          </a:xfrm>
          <a:prstGeom prst="rect">
            <a:avLst/>
          </a:prstGeom>
        </p:spPr>
      </p:pic>
    </p:spTree>
    <p:extLst>
      <p:ext uri="{BB962C8B-B14F-4D97-AF65-F5344CB8AC3E}">
        <p14:creationId xmlns:p14="http://schemas.microsoft.com/office/powerpoint/2010/main" val="5813175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4F5BB13-3B8E-20F9-A9FA-1F0FF320CFBC}"/>
            </a:ext>
          </a:extLst>
        </p:cNvPr>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A1FAFFFF-A346-47F5-E8CC-4E8E123B05DA}"/>
              </a:ext>
            </a:extLst>
          </p:cNvPr>
          <p:cNvSpPr txBox="1"/>
          <p:nvPr/>
        </p:nvSpPr>
        <p:spPr>
          <a:xfrm>
            <a:off x="10092" y="18430"/>
            <a:ext cx="12181908"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mn-ea"/>
                <a:ea typeface="+mn-ea"/>
              </a:rPr>
              <a:t>参加促進の取組</a:t>
            </a:r>
          </a:p>
        </p:txBody>
      </p:sp>
      <p:sp>
        <p:nvSpPr>
          <p:cNvPr id="19" name="スライド番号プレースホルダー 1">
            <a:extLst>
              <a:ext uri="{FF2B5EF4-FFF2-40B4-BE49-F238E27FC236}">
                <a16:creationId xmlns:a16="http://schemas.microsoft.com/office/drawing/2014/main" id="{4B4B66C2-A982-3171-FA0A-F2149A68F3F8}"/>
              </a:ext>
            </a:extLst>
          </p:cNvPr>
          <p:cNvSpPr txBox="1">
            <a:spLocks/>
          </p:cNvSpPr>
          <p:nvPr/>
        </p:nvSpPr>
        <p:spPr>
          <a:xfrm>
            <a:off x="9849073" y="641145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4</a:t>
            </a:fld>
            <a:endParaRPr lang="ja-JP" altLang="en-US" sz="1600" b="1" dirty="0">
              <a:latin typeface="游ゴシック" panose="020B0400000000000000" pitchFamily="50" charset="-128"/>
              <a:ea typeface="游ゴシック" panose="020B0400000000000000" pitchFamily="50" charset="-128"/>
            </a:endParaRPr>
          </a:p>
        </p:txBody>
      </p:sp>
      <p:sp>
        <p:nvSpPr>
          <p:cNvPr id="2" name="AutoShape 2" descr="https://cdn-xtech.nikkei.com/atcl/nxt/column/18/00585/071800151/1.jpg?__scale=w:500,h:284&amp;_sh=0609a0ac06">
            <a:extLst>
              <a:ext uri="{FF2B5EF4-FFF2-40B4-BE49-F238E27FC236}">
                <a16:creationId xmlns:a16="http://schemas.microsoft.com/office/drawing/2014/main" id="{58E5685B-B806-88C0-A3AF-A9F367DCDA4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角丸四角形 46">
            <a:extLst>
              <a:ext uri="{FF2B5EF4-FFF2-40B4-BE49-F238E27FC236}">
                <a16:creationId xmlns:a16="http://schemas.microsoft.com/office/drawing/2014/main" id="{3404FF7A-BB97-6F8D-8FDA-8038C1064B0F}"/>
              </a:ext>
            </a:extLst>
          </p:cNvPr>
          <p:cNvSpPr/>
          <p:nvPr/>
        </p:nvSpPr>
        <p:spPr>
          <a:xfrm>
            <a:off x="107013" y="5054334"/>
            <a:ext cx="7808782" cy="14910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b="1" dirty="0">
              <a:solidFill>
                <a:schemeClr val="tx1"/>
              </a:solidFill>
              <a:latin typeface="Meiryo UI 見出し"/>
              <a:ea typeface="+mj-ea"/>
            </a:endParaRPr>
          </a:p>
        </p:txBody>
      </p:sp>
      <p:sp>
        <p:nvSpPr>
          <p:cNvPr id="30" name="テキスト ボックス 29">
            <a:extLst>
              <a:ext uri="{FF2B5EF4-FFF2-40B4-BE49-F238E27FC236}">
                <a16:creationId xmlns:a16="http://schemas.microsoft.com/office/drawing/2014/main" id="{F5ED10C3-A56A-476D-F5C4-E2856387FAED}"/>
              </a:ext>
            </a:extLst>
          </p:cNvPr>
          <p:cNvSpPr txBox="1"/>
          <p:nvPr/>
        </p:nvSpPr>
        <p:spPr>
          <a:xfrm>
            <a:off x="460375" y="625866"/>
            <a:ext cx="11231616" cy="646331"/>
          </a:xfrm>
          <a:prstGeom prst="rect">
            <a:avLst/>
          </a:prstGeom>
          <a:noFill/>
          <a:ln w="254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ja-JP" altLang="en-US" b="1" dirty="0">
                <a:solidFill>
                  <a:schemeClr val="tx1"/>
                </a:solidFill>
                <a:effectLst>
                  <a:outerShdw blurRad="38100" dist="38100" dir="2700000" algn="tl">
                    <a:srgbClr val="000000">
                      <a:alpha val="43137"/>
                    </a:srgbClr>
                  </a:outerShdw>
                </a:effectLst>
                <a:latin typeface="+mn-ea"/>
                <a:ea typeface="+mn-ea"/>
              </a:rPr>
              <a:t>○府民・市民や府内市町村などの参加を促進するための取組として、大阪・関西万博ボランティア、自治体参加催事の　</a:t>
            </a:r>
            <a:endParaRPr lang="en-US" altLang="ja-JP" b="1" dirty="0">
              <a:solidFill>
                <a:schemeClr val="tx1"/>
              </a:solidFill>
              <a:effectLst>
                <a:outerShdw blurRad="38100" dist="38100" dir="2700000" algn="tl">
                  <a:srgbClr val="000000">
                    <a:alpha val="43137"/>
                  </a:srgbClr>
                </a:outerShdw>
              </a:effectLst>
              <a:latin typeface="+mn-ea"/>
              <a:ea typeface="+mn-ea"/>
            </a:endParaRPr>
          </a:p>
          <a:p>
            <a:pPr lvl="0"/>
            <a:r>
              <a:rPr lang="ja-JP" altLang="en-US" b="1" dirty="0">
                <a:solidFill>
                  <a:schemeClr val="tx1"/>
                </a:solidFill>
                <a:effectLst>
                  <a:outerShdw blurRad="38100" dist="38100" dir="2700000" algn="tl">
                    <a:srgbClr val="000000">
                      <a:alpha val="43137"/>
                    </a:srgbClr>
                  </a:outerShdw>
                </a:effectLst>
                <a:latin typeface="+mn-ea"/>
                <a:ea typeface="+mn-ea"/>
              </a:rPr>
              <a:t>　「大阪ウィーク」、大阪の子どもたちの会場への招待、国際交流などを実施</a:t>
            </a:r>
            <a:endParaRPr lang="ja-JP" altLang="en-US" b="1" dirty="0">
              <a:effectLst>
                <a:outerShdw blurRad="38100" dist="38100" dir="2700000" algn="tl">
                  <a:srgbClr val="000000">
                    <a:alpha val="43137"/>
                  </a:srgbClr>
                </a:outerShdw>
              </a:effectLst>
              <a:latin typeface="+mn-ea"/>
              <a:ea typeface="+mn-ea"/>
            </a:endParaRPr>
          </a:p>
        </p:txBody>
      </p:sp>
      <p:sp>
        <p:nvSpPr>
          <p:cNvPr id="32" name="角丸四角形 46">
            <a:extLst>
              <a:ext uri="{FF2B5EF4-FFF2-40B4-BE49-F238E27FC236}">
                <a16:creationId xmlns:a16="http://schemas.microsoft.com/office/drawing/2014/main" id="{4A3CEE96-D7FA-59AB-FA69-C9E951358957}"/>
              </a:ext>
            </a:extLst>
          </p:cNvPr>
          <p:cNvSpPr/>
          <p:nvPr/>
        </p:nvSpPr>
        <p:spPr>
          <a:xfrm>
            <a:off x="307975" y="1395951"/>
            <a:ext cx="12104849" cy="541548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a:solidFill>
                  <a:schemeClr val="tx1"/>
                </a:solidFill>
                <a:latin typeface="+mn-ea"/>
              </a:rPr>
              <a:t>【</a:t>
            </a:r>
            <a:r>
              <a:rPr lang="ja-JP" altLang="en-US" sz="1600" b="1" dirty="0">
                <a:solidFill>
                  <a:schemeClr val="tx1"/>
                </a:solidFill>
                <a:latin typeface="+mn-ea"/>
                <a:cs typeface="Calibri"/>
              </a:rPr>
              <a:t>ボランティア活動を通じた万博への参加</a:t>
            </a:r>
            <a:r>
              <a:rPr lang="en-US" altLang="ja-JP" sz="1600" b="1" dirty="0">
                <a:solidFill>
                  <a:schemeClr val="tx1"/>
                </a:solidFill>
                <a:latin typeface="+mn-ea"/>
                <a:cs typeface="Calibri"/>
              </a:rPr>
              <a:t>】</a:t>
            </a:r>
          </a:p>
          <a:p>
            <a:r>
              <a:rPr kumimoji="1" lang="ja-JP" altLang="en-US" sz="1600" dirty="0">
                <a:solidFill>
                  <a:schemeClr val="tx1"/>
                </a:solidFill>
                <a:latin typeface="+mn-ea"/>
              </a:rPr>
              <a:t>　・ボランティアが関西国際空港や新大阪駅など府内の主要駅で、​</a:t>
            </a:r>
            <a:endParaRPr kumimoji="1" lang="en-US" altLang="ja-JP" sz="1600" dirty="0">
              <a:solidFill>
                <a:schemeClr val="tx1"/>
              </a:solidFill>
              <a:latin typeface="+mn-ea"/>
            </a:endParaRPr>
          </a:p>
          <a:p>
            <a:r>
              <a:rPr kumimoji="1" lang="ja-JP" altLang="en-US" sz="1600" dirty="0">
                <a:solidFill>
                  <a:schemeClr val="tx1"/>
                </a:solidFill>
                <a:latin typeface="+mn-ea"/>
              </a:rPr>
              <a:t>　　交通案内や万博・観光情報の案内等を実施</a:t>
            </a:r>
            <a:endParaRPr kumimoji="1" lang="en-US" altLang="ja-JP" sz="1600" dirty="0">
              <a:solidFill>
                <a:schemeClr val="tx1"/>
              </a:solidFill>
              <a:latin typeface="+mn-ea"/>
            </a:endParaRPr>
          </a:p>
          <a:p>
            <a:r>
              <a:rPr lang="ja-JP" altLang="en-US" sz="1600" dirty="0">
                <a:solidFill>
                  <a:srgbClr val="000000"/>
                </a:solidFill>
                <a:latin typeface="+mn-ea"/>
                <a:cs typeface="Calibri"/>
              </a:rPr>
              <a:t>　　　　✓活動人数　</a:t>
            </a:r>
            <a:r>
              <a:rPr lang="en-US" altLang="ja-JP" sz="1600" dirty="0">
                <a:solidFill>
                  <a:srgbClr val="000000"/>
                </a:solidFill>
                <a:latin typeface="+mn-ea"/>
                <a:cs typeface="Calibri"/>
              </a:rPr>
              <a:t>10,955</a:t>
            </a:r>
            <a:r>
              <a:rPr lang="ja-JP" altLang="en-US" sz="1600" dirty="0">
                <a:solidFill>
                  <a:srgbClr val="000000"/>
                </a:solidFill>
                <a:latin typeface="+mn-ea"/>
                <a:cs typeface="Calibri"/>
              </a:rPr>
              <a:t>人／延べ</a:t>
            </a:r>
            <a:r>
              <a:rPr lang="en-US" altLang="ja-JP" sz="1600" dirty="0">
                <a:solidFill>
                  <a:srgbClr val="000000"/>
                </a:solidFill>
                <a:latin typeface="+mn-ea"/>
                <a:cs typeface="Calibri"/>
              </a:rPr>
              <a:t>76,586</a:t>
            </a:r>
            <a:r>
              <a:rPr lang="ja-JP" altLang="en-US" sz="1600" dirty="0">
                <a:solidFill>
                  <a:srgbClr val="000000"/>
                </a:solidFill>
                <a:latin typeface="+mn-ea"/>
                <a:cs typeface="Calibri"/>
              </a:rPr>
              <a:t>人​</a:t>
            </a:r>
            <a:endParaRPr lang="en-US" altLang="ja-JP" sz="1600" dirty="0">
              <a:solidFill>
                <a:srgbClr val="000000"/>
              </a:solidFill>
              <a:latin typeface="+mn-ea"/>
              <a:cs typeface="Calibri"/>
            </a:endParaRPr>
          </a:p>
          <a:p>
            <a:r>
              <a:rPr lang="ja-JP" altLang="en-US" sz="1600" dirty="0">
                <a:solidFill>
                  <a:srgbClr val="000000"/>
                </a:solidFill>
                <a:latin typeface="+mn-ea"/>
                <a:cs typeface="Calibri"/>
              </a:rPr>
              <a:t>　　　　（参考：会場ボランティア活動人数　</a:t>
            </a:r>
            <a:r>
              <a:rPr lang="en-US" altLang="ja-JP" sz="1600" dirty="0">
                <a:solidFill>
                  <a:srgbClr val="000000"/>
                </a:solidFill>
                <a:latin typeface="+mn-ea"/>
                <a:cs typeface="Calibri"/>
              </a:rPr>
              <a:t>10,851</a:t>
            </a:r>
            <a:r>
              <a:rPr lang="ja-JP" altLang="en-US" sz="1600" dirty="0">
                <a:solidFill>
                  <a:srgbClr val="000000"/>
                </a:solidFill>
                <a:latin typeface="+mn-ea"/>
                <a:cs typeface="Calibri"/>
              </a:rPr>
              <a:t>人／延べ</a:t>
            </a:r>
            <a:r>
              <a:rPr lang="en-US" altLang="ja-JP" sz="1600" dirty="0">
                <a:solidFill>
                  <a:srgbClr val="000000"/>
                </a:solidFill>
                <a:latin typeface="+mn-ea"/>
                <a:cs typeface="Calibri"/>
              </a:rPr>
              <a:t>70,304</a:t>
            </a:r>
            <a:r>
              <a:rPr lang="ja-JP" altLang="en-US" sz="1600" dirty="0">
                <a:solidFill>
                  <a:srgbClr val="000000"/>
                </a:solidFill>
                <a:latin typeface="+mn-ea"/>
                <a:cs typeface="Calibri"/>
              </a:rPr>
              <a:t>人）　</a:t>
            </a:r>
            <a:endParaRPr lang="en-US" altLang="ja-JP" sz="1600" dirty="0">
              <a:solidFill>
                <a:srgbClr val="000000"/>
              </a:solidFill>
              <a:latin typeface="+mn-ea"/>
              <a:cs typeface="Calibri"/>
            </a:endParaRPr>
          </a:p>
          <a:p>
            <a:endParaRPr kumimoji="1" lang="en-US" altLang="ja-JP" sz="1600" dirty="0">
              <a:solidFill>
                <a:schemeClr val="tx1"/>
              </a:solidFill>
              <a:latin typeface="+mn-ea"/>
            </a:endParaRPr>
          </a:p>
          <a:p>
            <a:r>
              <a:rPr kumimoji="1" lang="en-US" altLang="ja-JP" sz="1600" dirty="0">
                <a:solidFill>
                  <a:schemeClr val="tx1"/>
                </a:solidFill>
                <a:latin typeface="+mn-ea"/>
              </a:rPr>
              <a:t>【</a:t>
            </a:r>
            <a:r>
              <a:rPr lang="ja-JP" altLang="en-US" sz="1600" b="1" dirty="0">
                <a:solidFill>
                  <a:schemeClr val="tx1"/>
                </a:solidFill>
                <a:latin typeface="+mn-ea"/>
                <a:cs typeface="Calibri"/>
              </a:rPr>
              <a:t>大阪の魅力発信に向けた自治体参加催事「大阪ウィーク」の実施</a:t>
            </a:r>
            <a:r>
              <a:rPr lang="en-US" altLang="ja-JP" sz="1600" b="1" dirty="0">
                <a:solidFill>
                  <a:schemeClr val="tx1"/>
                </a:solidFill>
                <a:latin typeface="+mn-ea"/>
                <a:cs typeface="Calibri"/>
              </a:rPr>
              <a:t>】</a:t>
            </a:r>
            <a:endParaRPr kumimoji="1" lang="en-US" altLang="ja-JP" sz="1600" dirty="0">
              <a:solidFill>
                <a:schemeClr val="tx1"/>
              </a:solidFill>
              <a:latin typeface="+mn-ea"/>
            </a:endParaRPr>
          </a:p>
          <a:p>
            <a:r>
              <a:rPr kumimoji="1" lang="ja-JP" altLang="en-US" sz="1600" dirty="0">
                <a:solidFill>
                  <a:schemeClr val="tx1"/>
                </a:solidFill>
                <a:latin typeface="+mn-ea"/>
              </a:rPr>
              <a:t>・大阪府内各地域の魅力を国内外からの来場者に広く発信するため、府内市町村とともに、</a:t>
            </a:r>
          </a:p>
          <a:p>
            <a:r>
              <a:rPr kumimoji="1" lang="ja-JP" altLang="en-US" sz="1600" dirty="0">
                <a:solidFill>
                  <a:schemeClr val="tx1"/>
                </a:solidFill>
                <a:latin typeface="+mn-ea"/>
              </a:rPr>
              <a:t>　大阪ウィークを実施</a:t>
            </a:r>
          </a:p>
          <a:p>
            <a:r>
              <a:rPr kumimoji="1" lang="ja-JP" altLang="en-US" sz="1600" dirty="0">
                <a:solidFill>
                  <a:schemeClr val="tx1"/>
                </a:solidFill>
                <a:latin typeface="+mn-ea"/>
              </a:rPr>
              <a:t>　　　　✓</a:t>
            </a:r>
            <a:r>
              <a:rPr kumimoji="1" lang="zh-TW" altLang="en-US" sz="1600" dirty="0">
                <a:solidFill>
                  <a:schemeClr val="tx1"/>
                </a:solidFill>
                <a:latin typeface="+mn-ea"/>
              </a:rPr>
              <a:t>来場者数合計　約</a:t>
            </a:r>
            <a:r>
              <a:rPr kumimoji="1" lang="en-US" altLang="zh-TW" sz="1600" dirty="0">
                <a:solidFill>
                  <a:schemeClr val="tx1"/>
                </a:solidFill>
                <a:latin typeface="+mn-ea"/>
              </a:rPr>
              <a:t>56.3</a:t>
            </a:r>
            <a:r>
              <a:rPr kumimoji="1" lang="zh-TW" altLang="en-US" sz="1600" dirty="0">
                <a:solidFill>
                  <a:schemeClr val="tx1"/>
                </a:solidFill>
                <a:latin typeface="+mn-ea"/>
              </a:rPr>
              <a:t>万人（計</a:t>
            </a:r>
            <a:r>
              <a:rPr kumimoji="1" lang="en-US" altLang="zh-TW" sz="1600" dirty="0">
                <a:solidFill>
                  <a:schemeClr val="tx1"/>
                </a:solidFill>
                <a:latin typeface="+mn-ea"/>
              </a:rPr>
              <a:t>35</a:t>
            </a:r>
            <a:r>
              <a:rPr kumimoji="1" lang="zh-TW" altLang="en-US" sz="1600" dirty="0">
                <a:solidFill>
                  <a:schemeClr val="tx1"/>
                </a:solidFill>
                <a:latin typeface="+mn-ea"/>
              </a:rPr>
              <a:t>日間）</a:t>
            </a:r>
            <a:endParaRPr kumimoji="1" lang="en-US" altLang="zh-TW" sz="1600" dirty="0">
              <a:solidFill>
                <a:schemeClr val="tx1"/>
              </a:solidFill>
              <a:latin typeface="+mn-ea"/>
            </a:endParaRPr>
          </a:p>
          <a:p>
            <a:endParaRPr kumimoji="1" lang="en-US" altLang="ja-JP" sz="1600" dirty="0">
              <a:solidFill>
                <a:srgbClr val="000000"/>
              </a:solidFill>
              <a:latin typeface="+mn-ea"/>
              <a:cs typeface="Calibri"/>
            </a:endParaRPr>
          </a:p>
          <a:p>
            <a:r>
              <a:rPr kumimoji="1" lang="en-US" altLang="ja-JP" sz="1600" dirty="0">
                <a:solidFill>
                  <a:schemeClr val="tx1"/>
                </a:solidFill>
                <a:latin typeface="+mn-ea"/>
              </a:rPr>
              <a:t>【</a:t>
            </a:r>
            <a:r>
              <a:rPr lang="ja-JP" altLang="en-US" sz="1600" b="1" dirty="0">
                <a:solidFill>
                  <a:schemeClr val="tx1"/>
                </a:solidFill>
                <a:latin typeface="+mn-ea"/>
                <a:cs typeface="Calibri"/>
              </a:rPr>
              <a:t>大阪の子どもたちの万博会場への招待</a:t>
            </a:r>
            <a:r>
              <a:rPr lang="en-US" altLang="ja-JP" sz="1600" b="1" dirty="0">
                <a:solidFill>
                  <a:schemeClr val="tx1"/>
                </a:solidFill>
                <a:latin typeface="+mn-ea"/>
                <a:cs typeface="Calibri"/>
              </a:rPr>
              <a:t>】</a:t>
            </a:r>
            <a:endParaRPr kumimoji="1" lang="en-US" altLang="ja-JP" sz="1600" dirty="0">
              <a:solidFill>
                <a:schemeClr val="tx1"/>
              </a:solidFill>
              <a:latin typeface="+mn-ea"/>
            </a:endParaRPr>
          </a:p>
          <a:p>
            <a:r>
              <a:rPr kumimoji="1" lang="ja-JP" altLang="en-US" sz="1600" dirty="0">
                <a:solidFill>
                  <a:schemeClr val="tx1"/>
                </a:solidFill>
                <a:latin typeface="+mn-ea"/>
              </a:rPr>
              <a:t>　・大阪の子どもたち延べ約</a:t>
            </a:r>
            <a:r>
              <a:rPr kumimoji="1" lang="en-US" altLang="ja-JP" sz="1600" dirty="0">
                <a:solidFill>
                  <a:schemeClr val="tx1"/>
                </a:solidFill>
                <a:latin typeface="+mn-ea"/>
              </a:rPr>
              <a:t>71</a:t>
            </a:r>
            <a:r>
              <a:rPr kumimoji="1" lang="ja-JP" altLang="en-US" sz="1600" dirty="0">
                <a:solidFill>
                  <a:schemeClr val="tx1"/>
                </a:solidFill>
                <a:latin typeface="+mn-ea"/>
              </a:rPr>
              <a:t>万人が、府や市町村から配付された入場チケットにより、</a:t>
            </a:r>
            <a:endParaRPr kumimoji="1" lang="en-US" altLang="ja-JP" sz="1600" dirty="0">
              <a:solidFill>
                <a:schemeClr val="tx1"/>
              </a:solidFill>
              <a:latin typeface="+mn-ea"/>
            </a:endParaRPr>
          </a:p>
          <a:p>
            <a:r>
              <a:rPr kumimoji="1" lang="ja-JP" altLang="en-US" sz="1600" dirty="0">
                <a:solidFill>
                  <a:schemeClr val="tx1"/>
                </a:solidFill>
                <a:latin typeface="+mn-ea"/>
              </a:rPr>
              <a:t>　　万博会場で未来社会を体験</a:t>
            </a:r>
            <a:endParaRPr kumimoji="1" lang="en-US" altLang="ja-JP" sz="1600" dirty="0">
              <a:solidFill>
                <a:schemeClr val="tx1"/>
              </a:solidFill>
              <a:latin typeface="+mn-ea"/>
            </a:endParaRPr>
          </a:p>
          <a:p>
            <a:endParaRPr kumimoji="1" lang="en-US" altLang="ja-JP" sz="1600" dirty="0">
              <a:solidFill>
                <a:schemeClr val="tx1"/>
              </a:solidFill>
              <a:latin typeface="+mn-ea"/>
            </a:endParaRPr>
          </a:p>
          <a:p>
            <a:r>
              <a:rPr kumimoji="1" lang="en-US" altLang="ja-JP" sz="1600" dirty="0">
                <a:solidFill>
                  <a:schemeClr val="tx1"/>
                </a:solidFill>
                <a:latin typeface="+mn-ea"/>
              </a:rPr>
              <a:t>【</a:t>
            </a:r>
            <a:r>
              <a:rPr lang="ja-JP" altLang="en-US" sz="1600" b="1" dirty="0">
                <a:solidFill>
                  <a:schemeClr val="tx1"/>
                </a:solidFill>
                <a:latin typeface="+mn-ea"/>
                <a:cs typeface="Calibri"/>
              </a:rPr>
              <a:t>万博を契機とした国際交流</a:t>
            </a:r>
            <a:r>
              <a:rPr lang="en-US" altLang="ja-JP" sz="1600" b="1" dirty="0">
                <a:solidFill>
                  <a:schemeClr val="tx1"/>
                </a:solidFill>
                <a:latin typeface="+mn-ea"/>
                <a:cs typeface="Calibri"/>
              </a:rPr>
              <a:t>】</a:t>
            </a:r>
            <a:endParaRPr kumimoji="1" lang="en-US" altLang="ja-JP" sz="1600" dirty="0">
              <a:solidFill>
                <a:schemeClr val="tx1"/>
              </a:solidFill>
              <a:latin typeface="+mn-ea"/>
            </a:endParaRPr>
          </a:p>
          <a:p>
            <a:r>
              <a:rPr kumimoji="1" lang="ja-JP" altLang="en-US" sz="1600" dirty="0">
                <a:solidFill>
                  <a:schemeClr val="tx1"/>
                </a:solidFill>
                <a:latin typeface="+mn-ea"/>
              </a:rPr>
              <a:t>　・国（内閣官房）の万博国際交流プログラムを活用し、以下の取組を実施</a:t>
            </a:r>
            <a:endParaRPr kumimoji="1" lang="en-US" altLang="ja-JP" sz="1600" dirty="0">
              <a:solidFill>
                <a:schemeClr val="tx1"/>
              </a:solidFill>
              <a:latin typeface="+mn-ea"/>
            </a:endParaRPr>
          </a:p>
          <a:p>
            <a:r>
              <a:rPr kumimoji="1" lang="ja-JP" altLang="en-US" sz="1600" dirty="0">
                <a:solidFill>
                  <a:schemeClr val="tx1"/>
                </a:solidFill>
                <a:latin typeface="+mn-ea"/>
              </a:rPr>
              <a:t>　　▻万博参加国と府市および府内市町村における、講演会やワークショップ、授業等</a:t>
            </a:r>
            <a:endParaRPr kumimoji="1" lang="en-US" altLang="ja-JP" sz="1600" dirty="0">
              <a:solidFill>
                <a:schemeClr val="tx1"/>
              </a:solidFill>
              <a:latin typeface="+mn-ea"/>
            </a:endParaRPr>
          </a:p>
          <a:p>
            <a:r>
              <a:rPr kumimoji="1" lang="ja-JP" altLang="en-US" sz="1600" dirty="0">
                <a:solidFill>
                  <a:schemeClr val="tx1"/>
                </a:solidFill>
                <a:latin typeface="+mn-ea"/>
              </a:rPr>
              <a:t>　　▻学生や地元住民等が万博会場内で各国と交流</a:t>
            </a:r>
          </a:p>
          <a:p>
            <a:r>
              <a:rPr kumimoji="1" lang="ja-JP" altLang="en-US" sz="1600" dirty="0">
                <a:solidFill>
                  <a:schemeClr val="tx1"/>
                </a:solidFill>
                <a:latin typeface="+mn-ea"/>
              </a:rPr>
              <a:t>　　　✓大阪府：計８か国、大阪市：計</a:t>
            </a:r>
            <a:r>
              <a:rPr kumimoji="1" lang="en-US" altLang="ja-JP" sz="1600" dirty="0">
                <a:solidFill>
                  <a:schemeClr val="tx1"/>
                </a:solidFill>
                <a:latin typeface="+mn-ea"/>
              </a:rPr>
              <a:t>12</a:t>
            </a:r>
            <a:r>
              <a:rPr kumimoji="1" lang="ja-JP" altLang="en-US" sz="1600" dirty="0">
                <a:solidFill>
                  <a:schemeClr val="tx1"/>
                </a:solidFill>
                <a:latin typeface="+mn-ea"/>
              </a:rPr>
              <a:t>か国、その他</a:t>
            </a:r>
            <a:r>
              <a:rPr kumimoji="1" lang="en-US" altLang="ja-JP" sz="1600" dirty="0">
                <a:solidFill>
                  <a:schemeClr val="tx1"/>
                </a:solidFill>
                <a:latin typeface="+mn-ea"/>
              </a:rPr>
              <a:t>17</a:t>
            </a:r>
            <a:r>
              <a:rPr kumimoji="1" lang="ja-JP" altLang="en-US" sz="1600" dirty="0">
                <a:solidFill>
                  <a:schemeClr val="tx1"/>
                </a:solidFill>
                <a:latin typeface="+mn-ea"/>
              </a:rPr>
              <a:t>市：計</a:t>
            </a:r>
            <a:r>
              <a:rPr kumimoji="1" lang="en-US" altLang="ja-JP" sz="1600" dirty="0">
                <a:solidFill>
                  <a:schemeClr val="tx1"/>
                </a:solidFill>
                <a:latin typeface="+mn-ea"/>
              </a:rPr>
              <a:t>19</a:t>
            </a:r>
            <a:r>
              <a:rPr kumimoji="1" lang="ja-JP" altLang="en-US" sz="1600" dirty="0">
                <a:solidFill>
                  <a:schemeClr val="tx1"/>
                </a:solidFill>
                <a:latin typeface="+mn-ea"/>
              </a:rPr>
              <a:t>か国</a:t>
            </a:r>
            <a:endParaRPr kumimoji="1" lang="en-US" altLang="ja-JP" sz="1600" dirty="0">
              <a:solidFill>
                <a:schemeClr val="tx1"/>
              </a:solidFill>
              <a:latin typeface="+mn-ea"/>
            </a:endParaRPr>
          </a:p>
        </p:txBody>
      </p:sp>
      <p:sp>
        <p:nvSpPr>
          <p:cNvPr id="42" name="角丸四角形 46">
            <a:extLst>
              <a:ext uri="{FF2B5EF4-FFF2-40B4-BE49-F238E27FC236}">
                <a16:creationId xmlns:a16="http://schemas.microsoft.com/office/drawing/2014/main" id="{FACA6D5C-C740-3B63-1858-3A39AA0D886C}"/>
              </a:ext>
            </a:extLst>
          </p:cNvPr>
          <p:cNvSpPr/>
          <p:nvPr/>
        </p:nvSpPr>
        <p:spPr>
          <a:xfrm>
            <a:off x="8517928" y="6513520"/>
            <a:ext cx="1732745"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国際交流ワークショップ</a:t>
            </a:r>
          </a:p>
        </p:txBody>
      </p:sp>
      <p:pic>
        <p:nvPicPr>
          <p:cNvPr id="4" name="図 3">
            <a:extLst>
              <a:ext uri="{FF2B5EF4-FFF2-40B4-BE49-F238E27FC236}">
                <a16:creationId xmlns:a16="http://schemas.microsoft.com/office/drawing/2014/main" id="{335B4296-1299-3EBB-3981-C43D2FCB879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31058" y="1365440"/>
            <a:ext cx="2265537" cy="1423277"/>
          </a:xfrm>
          <a:prstGeom prst="rect">
            <a:avLst/>
          </a:prstGeom>
        </p:spPr>
      </p:pic>
      <p:pic>
        <p:nvPicPr>
          <p:cNvPr id="33" name="図 32" descr="群衆の前に立っている">
            <a:extLst>
              <a:ext uri="{FF2B5EF4-FFF2-40B4-BE49-F238E27FC236}">
                <a16:creationId xmlns:a16="http://schemas.microsoft.com/office/drawing/2014/main" id="{AA359F52-D6A3-A784-A950-6A80DCCCB9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2656" y="3035393"/>
            <a:ext cx="2265537" cy="1436552"/>
          </a:xfrm>
          <a:prstGeom prst="rect">
            <a:avLst/>
          </a:prstGeom>
        </p:spPr>
      </p:pic>
      <p:sp>
        <p:nvSpPr>
          <p:cNvPr id="6" name="角丸四角形 46">
            <a:extLst>
              <a:ext uri="{FF2B5EF4-FFF2-40B4-BE49-F238E27FC236}">
                <a16:creationId xmlns:a16="http://schemas.microsoft.com/office/drawing/2014/main" id="{A6B9C40D-3ECA-9A63-E174-3EB541E2FB07}"/>
              </a:ext>
            </a:extLst>
          </p:cNvPr>
          <p:cNvSpPr/>
          <p:nvPr/>
        </p:nvSpPr>
        <p:spPr>
          <a:xfrm>
            <a:off x="8754856" y="2693732"/>
            <a:ext cx="1278629"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ボランティア活動</a:t>
            </a:r>
          </a:p>
        </p:txBody>
      </p:sp>
      <p:pic>
        <p:nvPicPr>
          <p:cNvPr id="3" name="図 2">
            <a:extLst>
              <a:ext uri="{FF2B5EF4-FFF2-40B4-BE49-F238E27FC236}">
                <a16:creationId xmlns:a16="http://schemas.microsoft.com/office/drawing/2014/main" id="{93BF029D-9ACF-93F2-34FF-572B37D47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1058" y="5223359"/>
            <a:ext cx="2265537" cy="1362149"/>
          </a:xfrm>
          <a:prstGeom prst="rect">
            <a:avLst/>
          </a:prstGeom>
        </p:spPr>
      </p:pic>
      <p:sp>
        <p:nvSpPr>
          <p:cNvPr id="5" name="角丸四角形 46">
            <a:extLst>
              <a:ext uri="{FF2B5EF4-FFF2-40B4-BE49-F238E27FC236}">
                <a16:creationId xmlns:a16="http://schemas.microsoft.com/office/drawing/2014/main" id="{60763D45-AEF5-FE73-7681-81219F8D04D5}"/>
              </a:ext>
            </a:extLst>
          </p:cNvPr>
          <p:cNvSpPr/>
          <p:nvPr/>
        </p:nvSpPr>
        <p:spPr>
          <a:xfrm>
            <a:off x="8082947" y="4418297"/>
            <a:ext cx="2597132"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大阪ウィーク春（だんじりの実演曳行）</a:t>
            </a:r>
          </a:p>
        </p:txBody>
      </p:sp>
      <p:pic>
        <p:nvPicPr>
          <p:cNvPr id="11" name="図 10">
            <a:extLst>
              <a:ext uri="{FF2B5EF4-FFF2-40B4-BE49-F238E27FC236}">
                <a16:creationId xmlns:a16="http://schemas.microsoft.com/office/drawing/2014/main" id="{28850FAF-B847-8F8B-B4AE-635CF8C5F020}"/>
              </a:ext>
            </a:extLst>
          </p:cNvPr>
          <p:cNvPicPr>
            <a:picLocks noChangeAspect="1"/>
          </p:cNvPicPr>
          <p:nvPr/>
        </p:nvPicPr>
        <p:blipFill>
          <a:blip r:embed="rId7"/>
          <a:stretch>
            <a:fillRect/>
          </a:stretch>
        </p:blipFill>
        <p:spPr>
          <a:xfrm>
            <a:off x="10569423" y="3429000"/>
            <a:ext cx="1418815" cy="2016516"/>
          </a:xfrm>
          <a:prstGeom prst="rect">
            <a:avLst/>
          </a:prstGeom>
        </p:spPr>
      </p:pic>
      <p:sp>
        <p:nvSpPr>
          <p:cNvPr id="12" name="角丸四角形 46">
            <a:extLst>
              <a:ext uri="{FF2B5EF4-FFF2-40B4-BE49-F238E27FC236}">
                <a16:creationId xmlns:a16="http://schemas.microsoft.com/office/drawing/2014/main" id="{F4DF5137-F325-F6B8-C591-58F30C527589}"/>
              </a:ext>
            </a:extLst>
          </p:cNvPr>
          <p:cNvSpPr/>
          <p:nvPr/>
        </p:nvSpPr>
        <p:spPr>
          <a:xfrm>
            <a:off x="10680079" y="5465819"/>
            <a:ext cx="1732745"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子ども招待ポスター</a:t>
            </a:r>
          </a:p>
        </p:txBody>
      </p:sp>
    </p:spTree>
    <p:extLst>
      <p:ext uri="{BB962C8B-B14F-4D97-AF65-F5344CB8AC3E}">
        <p14:creationId xmlns:p14="http://schemas.microsoft.com/office/powerpoint/2010/main" val="17554194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E5B00A-7228-E9D6-F08E-965BFDA37A53}"/>
            </a:ext>
          </a:extLst>
        </p:cNvPr>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2BADFBD0-A117-5241-19E7-A0BC6B8104FD}"/>
              </a:ext>
            </a:extLst>
          </p:cNvPr>
          <p:cNvSpPr txBox="1"/>
          <p:nvPr/>
        </p:nvSpPr>
        <p:spPr>
          <a:xfrm>
            <a:off x="0" y="19984"/>
            <a:ext cx="12175836"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mn-ea"/>
                <a:ea typeface="+mn-ea"/>
              </a:rPr>
              <a:t>大阪ヘルスケアパビリオン</a:t>
            </a:r>
          </a:p>
        </p:txBody>
      </p:sp>
      <p:sp>
        <p:nvSpPr>
          <p:cNvPr id="19" name="スライド番号プレースホルダー 1">
            <a:extLst>
              <a:ext uri="{FF2B5EF4-FFF2-40B4-BE49-F238E27FC236}">
                <a16:creationId xmlns:a16="http://schemas.microsoft.com/office/drawing/2014/main" id="{2AC4925F-21CB-3B06-C224-CFE941A24E5A}"/>
              </a:ext>
            </a:extLst>
          </p:cNvPr>
          <p:cNvSpPr txBox="1">
            <a:spLocks/>
          </p:cNvSpPr>
          <p:nvPr/>
        </p:nvSpPr>
        <p:spPr>
          <a:xfrm>
            <a:off x="9788134" y="6472891"/>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600" b="1">
                <a:latin typeface="游ゴシック" panose="020B0400000000000000" pitchFamily="50" charset="-128"/>
                <a:ea typeface="游ゴシック" panose="020B0400000000000000" pitchFamily="50" charset="-128"/>
              </a:rPr>
              <a:pPr/>
              <a:t>5</a:t>
            </a:fld>
            <a:endParaRPr lang="ja-JP" altLang="en-US" sz="1600" b="1" dirty="0">
              <a:latin typeface="游ゴシック" panose="020B0400000000000000" pitchFamily="50" charset="-128"/>
              <a:ea typeface="游ゴシック" panose="020B0400000000000000" pitchFamily="50" charset="-128"/>
            </a:endParaRPr>
          </a:p>
        </p:txBody>
      </p:sp>
      <p:sp>
        <p:nvSpPr>
          <p:cNvPr id="2" name="AutoShape 2" descr="https://cdn-xtech.nikkei.com/atcl/nxt/column/18/00585/071800151/1.jpg?__scale=w:500,h:284&amp;_sh=0609a0ac06">
            <a:extLst>
              <a:ext uri="{FF2B5EF4-FFF2-40B4-BE49-F238E27FC236}">
                <a16:creationId xmlns:a16="http://schemas.microsoft.com/office/drawing/2014/main" id="{68C110DE-31BB-4844-E959-F07B007357C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3">
            <a:extLst>
              <a:ext uri="{FF2B5EF4-FFF2-40B4-BE49-F238E27FC236}">
                <a16:creationId xmlns:a16="http://schemas.microsoft.com/office/drawing/2014/main" id="{6849839B-642A-AC37-AE92-ED5920D1FCD7}"/>
              </a:ext>
            </a:extLst>
          </p:cNvPr>
          <p:cNvSpPr txBox="1"/>
          <p:nvPr/>
        </p:nvSpPr>
        <p:spPr>
          <a:xfrm>
            <a:off x="277129" y="703873"/>
            <a:ext cx="11637741" cy="646331"/>
          </a:xfrm>
          <a:prstGeom prst="rect">
            <a:avLst/>
          </a:prstGeom>
          <a:noFill/>
          <a:ln w="25400" cap="flat">
            <a:solidFill>
              <a:srgbClr val="0070C0"/>
            </a:solid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kumimoji="1" lang="ja-JP" altLang="en-US" b="1" dirty="0">
                <a:effectLst>
                  <a:outerShdw blurRad="38100" dist="38100" dir="2700000" algn="tl">
                    <a:srgbClr val="000000">
                      <a:alpha val="43137"/>
                    </a:srgbClr>
                  </a:outerShdw>
                </a:effectLst>
                <a:latin typeface="+mn-ea"/>
                <a:ea typeface="+mn-ea"/>
              </a:rPr>
              <a:t>○大阪府・市、経済界、企業、団体・大学、有識者など、多様な主体が一体となって大阪ヘルスケアパビリオンの出展を実現</a:t>
            </a:r>
            <a:endParaRPr kumimoji="1" lang="en-US" altLang="ja-JP" b="1" dirty="0">
              <a:effectLst>
                <a:outerShdw blurRad="38100" dist="38100" dir="2700000" algn="tl">
                  <a:srgbClr val="000000">
                    <a:alpha val="43137"/>
                  </a:srgbClr>
                </a:outerShdw>
              </a:effectLst>
              <a:latin typeface="+mn-ea"/>
              <a:ea typeface="+mn-ea"/>
            </a:endParaRPr>
          </a:p>
          <a:p>
            <a:r>
              <a:rPr kumimoji="1" lang="ja-JP" altLang="en-US" b="1" dirty="0">
                <a:effectLst>
                  <a:outerShdw blurRad="38100" dist="38100" dir="2700000" algn="tl">
                    <a:srgbClr val="000000">
                      <a:alpha val="43137"/>
                    </a:srgbClr>
                  </a:outerShdw>
                </a:effectLst>
                <a:latin typeface="+mn-ea"/>
                <a:ea typeface="+mn-ea"/>
              </a:rPr>
              <a:t>○「</a:t>
            </a:r>
            <a:r>
              <a:rPr kumimoji="1" lang="en-US" altLang="ja-JP" b="1" dirty="0">
                <a:effectLst>
                  <a:outerShdw blurRad="38100" dist="38100" dir="2700000" algn="tl">
                    <a:srgbClr val="000000">
                      <a:alpha val="43137"/>
                    </a:srgbClr>
                  </a:outerShdw>
                </a:effectLst>
                <a:latin typeface="+mn-ea"/>
                <a:ea typeface="+mn-ea"/>
              </a:rPr>
              <a:t>REBORN</a:t>
            </a:r>
            <a:r>
              <a:rPr kumimoji="1" lang="ja-JP" altLang="en-US" b="1" dirty="0">
                <a:effectLst>
                  <a:outerShdw blurRad="38100" dist="38100" dir="2700000" algn="tl">
                    <a:srgbClr val="000000">
                      <a:alpha val="43137"/>
                    </a:srgbClr>
                  </a:outerShdw>
                </a:effectLst>
                <a:latin typeface="+mn-ea"/>
                <a:ea typeface="+mn-ea"/>
              </a:rPr>
              <a:t>」をテーマに「いのち」と「健康」の観点から、ミライのヘルスケアや都市生活などを展示</a:t>
            </a:r>
            <a:endParaRPr kumimoji="1" lang="en-US" altLang="ja-JP" b="1" dirty="0">
              <a:effectLst>
                <a:outerShdw blurRad="38100" dist="38100" dir="2700000" algn="tl">
                  <a:srgbClr val="000000">
                    <a:alpha val="43137"/>
                  </a:srgbClr>
                </a:outerShdw>
              </a:effectLst>
              <a:latin typeface="+mn-ea"/>
              <a:ea typeface="+mn-ea"/>
            </a:endParaRPr>
          </a:p>
        </p:txBody>
      </p:sp>
      <p:sp>
        <p:nvSpPr>
          <p:cNvPr id="25" name="角丸四角形 46">
            <a:extLst>
              <a:ext uri="{FF2B5EF4-FFF2-40B4-BE49-F238E27FC236}">
                <a16:creationId xmlns:a16="http://schemas.microsoft.com/office/drawing/2014/main" id="{6EB1AFC7-355B-5DFF-4C10-9AEB3688E01C}"/>
              </a:ext>
            </a:extLst>
          </p:cNvPr>
          <p:cNvSpPr/>
          <p:nvPr/>
        </p:nvSpPr>
        <p:spPr>
          <a:xfrm>
            <a:off x="155575" y="1392389"/>
            <a:ext cx="12175836" cy="20020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mn-ea"/>
              </a:rPr>
              <a:t>・経済３団体、協賛企業</a:t>
            </a:r>
            <a:r>
              <a:rPr kumimoji="1" lang="en-US" altLang="ja-JP" sz="1600" dirty="0">
                <a:solidFill>
                  <a:schemeClr val="tx1"/>
                </a:solidFill>
                <a:latin typeface="+mn-ea"/>
              </a:rPr>
              <a:t>107</a:t>
            </a:r>
            <a:r>
              <a:rPr kumimoji="1" lang="ja-JP" altLang="en-US" sz="1600" dirty="0">
                <a:solidFill>
                  <a:schemeClr val="tx1"/>
                </a:solidFill>
                <a:latin typeface="+mn-ea"/>
              </a:rPr>
              <a:t>社・グループ、協力機関</a:t>
            </a:r>
            <a:r>
              <a:rPr kumimoji="1" lang="en-US" altLang="ja-JP" sz="1600" dirty="0">
                <a:solidFill>
                  <a:schemeClr val="tx1"/>
                </a:solidFill>
                <a:latin typeface="+mn-ea"/>
              </a:rPr>
              <a:t>19</a:t>
            </a:r>
            <a:r>
              <a:rPr kumimoji="1" lang="ja-JP" altLang="en-US" sz="1600" dirty="0">
                <a:solidFill>
                  <a:schemeClr val="tx1"/>
                </a:solidFill>
                <a:latin typeface="+mn-ea"/>
              </a:rPr>
              <a:t>団体等とともにオール大阪の知恵とアイデアを結集</a:t>
            </a:r>
            <a:endParaRPr kumimoji="1" lang="en-US" altLang="ja-JP" sz="1600" dirty="0">
              <a:solidFill>
                <a:schemeClr val="tx1"/>
              </a:solidFill>
              <a:latin typeface="+mn-ea"/>
            </a:endParaRPr>
          </a:p>
          <a:p>
            <a:r>
              <a:rPr kumimoji="1" lang="ja-JP" altLang="en-US" sz="1600" dirty="0">
                <a:solidFill>
                  <a:schemeClr val="tx1"/>
                </a:solidFill>
                <a:latin typeface="+mn-ea"/>
              </a:rPr>
              <a:t>・出展企業による</a:t>
            </a:r>
            <a:r>
              <a:rPr kumimoji="1" lang="en-US" altLang="ja-JP" sz="1600" dirty="0">
                <a:solidFill>
                  <a:schemeClr val="tx1"/>
                </a:solidFill>
                <a:latin typeface="+mn-ea"/>
              </a:rPr>
              <a:t>23</a:t>
            </a:r>
            <a:r>
              <a:rPr kumimoji="1" lang="ja-JP" altLang="en-US" sz="1600" dirty="0">
                <a:solidFill>
                  <a:schemeClr val="tx1"/>
                </a:solidFill>
                <a:latin typeface="+mn-ea"/>
              </a:rPr>
              <a:t>の展示と</a:t>
            </a:r>
            <a:r>
              <a:rPr kumimoji="1" lang="en-US" altLang="ja-JP" sz="1600" dirty="0">
                <a:solidFill>
                  <a:schemeClr val="tx1"/>
                </a:solidFill>
                <a:latin typeface="+mn-ea"/>
              </a:rPr>
              <a:t>10</a:t>
            </a:r>
            <a:r>
              <a:rPr kumimoji="1" lang="ja-JP" altLang="en-US" sz="1600" dirty="0">
                <a:solidFill>
                  <a:schemeClr val="tx1"/>
                </a:solidFill>
                <a:latin typeface="+mn-ea"/>
              </a:rPr>
              <a:t>の飲食・物販、主催者による</a:t>
            </a:r>
            <a:r>
              <a:rPr kumimoji="1" lang="en-US" altLang="ja-JP" sz="1600" dirty="0">
                <a:solidFill>
                  <a:schemeClr val="tx1"/>
                </a:solidFill>
                <a:latin typeface="+mn-ea"/>
              </a:rPr>
              <a:t>5</a:t>
            </a:r>
            <a:r>
              <a:rPr kumimoji="1" lang="ja-JP" altLang="en-US" sz="1600" dirty="0">
                <a:solidFill>
                  <a:schemeClr val="tx1"/>
                </a:solidFill>
                <a:latin typeface="+mn-ea"/>
              </a:rPr>
              <a:t>つの展示、大阪府・市により１つの展示を実施</a:t>
            </a:r>
            <a:endParaRPr kumimoji="1" lang="en-US" altLang="ja-JP" sz="1600" dirty="0">
              <a:solidFill>
                <a:schemeClr val="tx1"/>
              </a:solidFill>
              <a:latin typeface="+mn-ea"/>
            </a:endParaRPr>
          </a:p>
          <a:p>
            <a:r>
              <a:rPr kumimoji="1" lang="ja-JP" altLang="en-US" sz="1600" dirty="0">
                <a:solidFill>
                  <a:srgbClr val="000000"/>
                </a:solidFill>
                <a:latin typeface="+mn-ea"/>
              </a:rPr>
              <a:t>・中小企業・スタートアップの技術力や魅力を国内外へ発信する「リボーンチャレンジ」に</a:t>
            </a:r>
            <a:r>
              <a:rPr kumimoji="1" lang="en-US" altLang="ja-JP" sz="1600" dirty="0">
                <a:solidFill>
                  <a:srgbClr val="000000"/>
                </a:solidFill>
                <a:latin typeface="+mn-ea"/>
              </a:rPr>
              <a:t>432</a:t>
            </a:r>
            <a:r>
              <a:rPr kumimoji="1" lang="ja-JP" altLang="en-US" sz="1600" dirty="0">
                <a:solidFill>
                  <a:srgbClr val="000000"/>
                </a:solidFill>
                <a:latin typeface="+mn-ea"/>
              </a:rPr>
              <a:t>社が</a:t>
            </a:r>
            <a:r>
              <a:rPr kumimoji="1" lang="en-US" altLang="ja-JP" sz="1600" dirty="0">
                <a:solidFill>
                  <a:srgbClr val="000000"/>
                </a:solidFill>
                <a:latin typeface="+mn-ea"/>
              </a:rPr>
              <a:t>26</a:t>
            </a:r>
            <a:r>
              <a:rPr kumimoji="1" lang="ja-JP" altLang="en-US" sz="1600" dirty="0">
                <a:solidFill>
                  <a:srgbClr val="000000"/>
                </a:solidFill>
                <a:latin typeface="+mn-ea"/>
              </a:rPr>
              <a:t>のテーマで週替わりで出展</a:t>
            </a:r>
            <a:endParaRPr kumimoji="1" lang="en-US" altLang="ja-JP" sz="1600" dirty="0">
              <a:solidFill>
                <a:srgbClr val="000000"/>
              </a:solidFill>
              <a:latin typeface="+mn-ea"/>
            </a:endParaRPr>
          </a:p>
          <a:p>
            <a:r>
              <a:rPr kumimoji="1" lang="ja-JP" altLang="en-US" sz="1600" dirty="0">
                <a:solidFill>
                  <a:srgbClr val="000000"/>
                </a:solidFill>
                <a:latin typeface="+mn-ea"/>
              </a:rPr>
              <a:t>・テーマ「</a:t>
            </a:r>
            <a:r>
              <a:rPr kumimoji="1" lang="en-US" altLang="ja-JP" sz="1600" dirty="0">
                <a:solidFill>
                  <a:srgbClr val="000000"/>
                </a:solidFill>
                <a:latin typeface="+mn-ea"/>
              </a:rPr>
              <a:t>REBORN</a:t>
            </a:r>
            <a:r>
              <a:rPr kumimoji="1" lang="ja-JP" altLang="en-US" sz="1600" dirty="0">
                <a:solidFill>
                  <a:srgbClr val="000000"/>
                </a:solidFill>
                <a:latin typeface="+mn-ea"/>
              </a:rPr>
              <a:t>」に沿った多様な催事を開催し、企業、団体・大学、自治体などによる多彩なプログラムを通じて、大阪の活力や魅力、文化を発信</a:t>
            </a:r>
            <a:endParaRPr kumimoji="1" lang="en-US" altLang="ja-JP" sz="1600" dirty="0">
              <a:solidFill>
                <a:srgbClr val="000000"/>
              </a:solidFill>
              <a:latin typeface="+mn-ea"/>
            </a:endParaRPr>
          </a:p>
          <a:p>
            <a:r>
              <a:rPr kumimoji="1" lang="ja-JP" altLang="en-US" sz="1600" dirty="0">
                <a:solidFill>
                  <a:srgbClr val="000000"/>
                </a:solidFill>
                <a:latin typeface="+mn-ea"/>
              </a:rPr>
              <a:t>　</a:t>
            </a:r>
            <a:r>
              <a:rPr lang="ja-JP" altLang="en-US" sz="1600" dirty="0">
                <a:solidFill>
                  <a:srgbClr val="000000"/>
                </a:solidFill>
                <a:latin typeface="+mn-ea"/>
                <a:cs typeface="Calibri"/>
              </a:rPr>
              <a:t> ✓</a:t>
            </a:r>
            <a:r>
              <a:rPr kumimoji="1" lang="ja-JP" altLang="en-US" sz="1600" dirty="0">
                <a:solidFill>
                  <a:srgbClr val="000000"/>
                </a:solidFill>
                <a:latin typeface="+mn-ea"/>
              </a:rPr>
              <a:t>リボーンステージ </a:t>
            </a:r>
            <a:r>
              <a:rPr kumimoji="1" lang="en-US" altLang="ja-JP" sz="1600" dirty="0">
                <a:solidFill>
                  <a:srgbClr val="000000"/>
                </a:solidFill>
                <a:latin typeface="+mn-ea"/>
              </a:rPr>
              <a:t>180</a:t>
            </a:r>
            <a:r>
              <a:rPr kumimoji="1" lang="ja-JP" altLang="en-US" sz="1600" dirty="0">
                <a:solidFill>
                  <a:srgbClr val="000000"/>
                </a:solidFill>
                <a:latin typeface="+mn-ea"/>
              </a:rPr>
              <a:t>件、デモキッチン</a:t>
            </a:r>
            <a:r>
              <a:rPr kumimoji="1" lang="en-US" altLang="ja-JP" sz="1600" dirty="0">
                <a:solidFill>
                  <a:srgbClr val="000000"/>
                </a:solidFill>
                <a:latin typeface="+mn-ea"/>
              </a:rPr>
              <a:t>182</a:t>
            </a:r>
            <a:r>
              <a:rPr kumimoji="1" lang="ja-JP" altLang="en-US" sz="1600" dirty="0">
                <a:solidFill>
                  <a:srgbClr val="000000"/>
                </a:solidFill>
                <a:latin typeface="+mn-ea"/>
              </a:rPr>
              <a:t>件</a:t>
            </a:r>
            <a:endParaRPr kumimoji="1" lang="en-US" altLang="ja-JP" sz="1600" dirty="0">
              <a:solidFill>
                <a:srgbClr val="000000"/>
              </a:solidFill>
              <a:latin typeface="+mn-ea"/>
            </a:endParaRPr>
          </a:p>
          <a:p>
            <a:r>
              <a:rPr kumimoji="1" lang="ja-JP" altLang="en-US" sz="1600" dirty="0">
                <a:solidFill>
                  <a:srgbClr val="000000"/>
                </a:solidFill>
                <a:latin typeface="+mn-ea"/>
              </a:rPr>
              <a:t>　　　　　</a:t>
            </a:r>
            <a:r>
              <a:rPr kumimoji="1" lang="ja-JP" altLang="en-US" sz="1600" b="1" dirty="0">
                <a:solidFill>
                  <a:srgbClr val="000000"/>
                </a:solidFill>
                <a:latin typeface="+mn-ea"/>
              </a:rPr>
              <a:t>・</a:t>
            </a:r>
            <a:r>
              <a:rPr kumimoji="1" lang="ja-JP" altLang="en-US" sz="1600" b="1" dirty="0">
                <a:solidFill>
                  <a:schemeClr val="tx1"/>
                </a:solidFill>
                <a:latin typeface="+mn-ea"/>
              </a:rPr>
              <a:t>想定人数（</a:t>
            </a:r>
            <a:r>
              <a:rPr kumimoji="1" lang="en-US" altLang="ja-JP" sz="1600" b="1" dirty="0">
                <a:solidFill>
                  <a:schemeClr val="tx1"/>
                </a:solidFill>
                <a:latin typeface="+mn-ea"/>
              </a:rPr>
              <a:t>280</a:t>
            </a:r>
            <a:r>
              <a:rPr kumimoji="1" lang="ja-JP" altLang="en-US" sz="1600" b="1" dirty="0">
                <a:solidFill>
                  <a:schemeClr val="tx1"/>
                </a:solidFill>
                <a:latin typeface="+mn-ea"/>
              </a:rPr>
              <a:t>万人）を大幅に上回る約</a:t>
            </a:r>
            <a:r>
              <a:rPr kumimoji="1" lang="en-US" altLang="ja-JP" sz="1600" b="1" dirty="0">
                <a:solidFill>
                  <a:schemeClr val="tx1"/>
                </a:solidFill>
                <a:latin typeface="+mn-ea"/>
              </a:rPr>
              <a:t>553</a:t>
            </a:r>
            <a:r>
              <a:rPr kumimoji="1" lang="ja-JP" altLang="en-US" sz="1600" b="1" dirty="0">
                <a:solidFill>
                  <a:schemeClr val="tx1"/>
                </a:solidFill>
                <a:latin typeface="+mn-ea"/>
              </a:rPr>
              <a:t>万人が来館</a:t>
            </a:r>
            <a:endParaRPr kumimoji="1" lang="en-US" altLang="ja-JP" sz="1600" b="1" dirty="0">
              <a:solidFill>
                <a:srgbClr val="000000"/>
              </a:solidFill>
              <a:latin typeface="+mn-ea"/>
            </a:endParaRPr>
          </a:p>
          <a:p>
            <a:r>
              <a:rPr kumimoji="1" lang="ja-JP" altLang="en-US" sz="1600" b="1" dirty="0">
                <a:solidFill>
                  <a:srgbClr val="000000"/>
                </a:solidFill>
                <a:latin typeface="+mn-ea"/>
              </a:rPr>
              <a:t>　　　　　・来館者への満足度調査において、</a:t>
            </a:r>
            <a:r>
              <a:rPr kumimoji="1" lang="en-US" altLang="ja-JP" sz="1600" b="1" dirty="0">
                <a:solidFill>
                  <a:srgbClr val="000000"/>
                </a:solidFill>
                <a:latin typeface="+mn-ea"/>
              </a:rPr>
              <a:t>97.3</a:t>
            </a:r>
            <a:r>
              <a:rPr kumimoji="1" lang="ja-JP" altLang="en-US" sz="1600" b="1" dirty="0">
                <a:solidFill>
                  <a:srgbClr val="000000"/>
                </a:solidFill>
                <a:latin typeface="+mn-ea"/>
              </a:rPr>
              <a:t>％が「とても満足した」、「やや満足した」と回答</a:t>
            </a:r>
            <a:endParaRPr kumimoji="1" lang="en-US" altLang="ja-JP" sz="1600" b="1" dirty="0">
              <a:solidFill>
                <a:schemeClr val="tx1"/>
              </a:solidFill>
              <a:latin typeface="+mn-ea"/>
            </a:endParaRPr>
          </a:p>
        </p:txBody>
      </p:sp>
      <p:pic>
        <p:nvPicPr>
          <p:cNvPr id="3" name="図 2" descr="テキスト が含まれている画像  AI によって生成されたコンテンツは間違っている可能性があります。">
            <a:extLst>
              <a:ext uri="{FF2B5EF4-FFF2-40B4-BE49-F238E27FC236}">
                <a16:creationId xmlns:a16="http://schemas.microsoft.com/office/drawing/2014/main" id="{B33B819B-3997-F0C3-DD95-6CCB6AD52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682" y="5202711"/>
            <a:ext cx="2293186" cy="1332000"/>
          </a:xfrm>
          <a:prstGeom prst="rect">
            <a:avLst/>
          </a:prstGeom>
        </p:spPr>
      </p:pic>
      <p:sp>
        <p:nvSpPr>
          <p:cNvPr id="15" name="角丸四角形 46">
            <a:extLst>
              <a:ext uri="{FF2B5EF4-FFF2-40B4-BE49-F238E27FC236}">
                <a16:creationId xmlns:a16="http://schemas.microsoft.com/office/drawing/2014/main" id="{01C0F64C-8F10-258E-04D4-251D92E37E07}"/>
              </a:ext>
            </a:extLst>
          </p:cNvPr>
          <p:cNvSpPr/>
          <p:nvPr/>
        </p:nvSpPr>
        <p:spPr>
          <a:xfrm>
            <a:off x="7974926" y="6536526"/>
            <a:ext cx="3599804"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　</a:t>
            </a:r>
            <a:r>
              <a:rPr kumimoji="1" lang="en-US" altLang="ja-JP" sz="1200" dirty="0">
                <a:solidFill>
                  <a:schemeClr val="tx1"/>
                </a:solidFill>
                <a:latin typeface="+mn-ea"/>
              </a:rPr>
              <a:t>500</a:t>
            </a:r>
            <a:r>
              <a:rPr kumimoji="1" lang="ja-JP" altLang="en-US" sz="1200" dirty="0">
                <a:solidFill>
                  <a:schemeClr val="tx1"/>
                </a:solidFill>
                <a:latin typeface="+mn-ea"/>
              </a:rPr>
              <a:t>万人突破記念セレモニー（</a:t>
            </a:r>
            <a:r>
              <a:rPr kumimoji="1" lang="en-US" altLang="ja-JP" sz="1200" dirty="0">
                <a:solidFill>
                  <a:schemeClr val="tx1"/>
                </a:solidFill>
                <a:latin typeface="+mn-ea"/>
              </a:rPr>
              <a:t>2025</a:t>
            </a:r>
            <a:r>
              <a:rPr kumimoji="1" lang="ja-JP" altLang="en-US" sz="1200" dirty="0">
                <a:solidFill>
                  <a:schemeClr val="tx1"/>
                </a:solidFill>
                <a:latin typeface="+mn-ea"/>
              </a:rPr>
              <a:t>年</a:t>
            </a:r>
            <a:r>
              <a:rPr kumimoji="1" lang="en-US" altLang="ja-JP" sz="1200" dirty="0">
                <a:solidFill>
                  <a:schemeClr val="tx1"/>
                </a:solidFill>
                <a:latin typeface="+mn-ea"/>
              </a:rPr>
              <a:t>10</a:t>
            </a:r>
            <a:r>
              <a:rPr kumimoji="1" lang="ja-JP" altLang="en-US" sz="1200" dirty="0">
                <a:solidFill>
                  <a:schemeClr val="tx1"/>
                </a:solidFill>
                <a:latin typeface="+mn-ea"/>
              </a:rPr>
              <a:t>月２日）</a:t>
            </a:r>
          </a:p>
        </p:txBody>
      </p:sp>
      <p:sp>
        <p:nvSpPr>
          <p:cNvPr id="16" name="角丸四角形 46">
            <a:extLst>
              <a:ext uri="{FF2B5EF4-FFF2-40B4-BE49-F238E27FC236}">
                <a16:creationId xmlns:a16="http://schemas.microsoft.com/office/drawing/2014/main" id="{C71C0051-0B52-8398-21B5-637EBD8BF03B}"/>
              </a:ext>
            </a:extLst>
          </p:cNvPr>
          <p:cNvSpPr/>
          <p:nvPr/>
        </p:nvSpPr>
        <p:spPr>
          <a:xfrm>
            <a:off x="5512308" y="6503197"/>
            <a:ext cx="1298693"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リボーンチャレンジ</a:t>
            </a:r>
          </a:p>
        </p:txBody>
      </p:sp>
      <p:pic>
        <p:nvPicPr>
          <p:cNvPr id="12" name="図 11">
            <a:extLst>
              <a:ext uri="{FF2B5EF4-FFF2-40B4-BE49-F238E27FC236}">
                <a16:creationId xmlns:a16="http://schemas.microsoft.com/office/drawing/2014/main" id="{2EB1771B-F82D-D9D2-EA86-BF14A97AB242}"/>
              </a:ext>
            </a:extLst>
          </p:cNvPr>
          <p:cNvPicPr>
            <a:picLocks noChangeAspect="1"/>
          </p:cNvPicPr>
          <p:nvPr/>
        </p:nvPicPr>
        <p:blipFill>
          <a:blip r:embed="rId4"/>
          <a:stretch>
            <a:fillRect/>
          </a:stretch>
        </p:blipFill>
        <p:spPr>
          <a:xfrm>
            <a:off x="5015061" y="5202711"/>
            <a:ext cx="2293186" cy="1332000"/>
          </a:xfrm>
          <a:prstGeom prst="rect">
            <a:avLst/>
          </a:prstGeom>
        </p:spPr>
      </p:pic>
      <p:pic>
        <p:nvPicPr>
          <p:cNvPr id="7" name="図 6">
            <a:extLst>
              <a:ext uri="{FF2B5EF4-FFF2-40B4-BE49-F238E27FC236}">
                <a16:creationId xmlns:a16="http://schemas.microsoft.com/office/drawing/2014/main" id="{774F5DA2-B36C-1E65-2911-4560C21BAA69}"/>
              </a:ext>
            </a:extLst>
          </p:cNvPr>
          <p:cNvPicPr>
            <a:picLocks noChangeAspect="1"/>
          </p:cNvPicPr>
          <p:nvPr/>
        </p:nvPicPr>
        <p:blipFill>
          <a:blip r:embed="rId5"/>
          <a:stretch>
            <a:fillRect/>
          </a:stretch>
        </p:blipFill>
        <p:spPr>
          <a:xfrm>
            <a:off x="5015061" y="3462092"/>
            <a:ext cx="2293186" cy="1332000"/>
          </a:xfrm>
          <a:prstGeom prst="rect">
            <a:avLst/>
          </a:prstGeom>
        </p:spPr>
      </p:pic>
      <p:sp>
        <p:nvSpPr>
          <p:cNvPr id="6" name="角丸四角形 46">
            <a:extLst>
              <a:ext uri="{FF2B5EF4-FFF2-40B4-BE49-F238E27FC236}">
                <a16:creationId xmlns:a16="http://schemas.microsoft.com/office/drawing/2014/main" id="{265CA02E-AEF2-960F-1949-0C1B9A09FAAD}"/>
              </a:ext>
            </a:extLst>
          </p:cNvPr>
          <p:cNvSpPr/>
          <p:nvPr/>
        </p:nvSpPr>
        <p:spPr>
          <a:xfrm>
            <a:off x="5074714" y="4788080"/>
            <a:ext cx="2026407"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　</a:t>
            </a:r>
            <a:r>
              <a:rPr kumimoji="1" lang="en-US" altLang="ja-JP" sz="1200" dirty="0" err="1">
                <a:solidFill>
                  <a:schemeClr val="tx1"/>
                </a:solidFill>
                <a:latin typeface="+mn-ea"/>
              </a:rPr>
              <a:t>iPS</a:t>
            </a:r>
            <a:r>
              <a:rPr kumimoji="1" lang="en-US" altLang="ja-JP" sz="1200" dirty="0">
                <a:solidFill>
                  <a:schemeClr val="tx1"/>
                </a:solidFill>
                <a:latin typeface="+mn-ea"/>
              </a:rPr>
              <a:t> Cells for the Future</a:t>
            </a:r>
            <a:endParaRPr kumimoji="1" lang="ja-JP" altLang="en-US" sz="1200" dirty="0">
              <a:solidFill>
                <a:schemeClr val="tx1"/>
              </a:solidFill>
              <a:latin typeface="+mn-ea"/>
            </a:endParaRPr>
          </a:p>
        </p:txBody>
      </p:sp>
      <p:pic>
        <p:nvPicPr>
          <p:cNvPr id="9" name="図 8">
            <a:extLst>
              <a:ext uri="{FF2B5EF4-FFF2-40B4-BE49-F238E27FC236}">
                <a16:creationId xmlns:a16="http://schemas.microsoft.com/office/drawing/2014/main" id="{F66DEE3B-603E-847A-0F1D-1BDDDA6BDF5A}"/>
              </a:ext>
            </a:extLst>
          </p:cNvPr>
          <p:cNvPicPr>
            <a:picLocks noChangeAspect="1"/>
          </p:cNvPicPr>
          <p:nvPr/>
        </p:nvPicPr>
        <p:blipFill>
          <a:blip r:embed="rId6"/>
          <a:stretch>
            <a:fillRect/>
          </a:stretch>
        </p:blipFill>
        <p:spPr>
          <a:xfrm>
            <a:off x="1184803" y="3501370"/>
            <a:ext cx="2151032" cy="1332000"/>
          </a:xfrm>
          <a:prstGeom prst="rect">
            <a:avLst/>
          </a:prstGeom>
        </p:spPr>
      </p:pic>
      <p:pic>
        <p:nvPicPr>
          <p:cNvPr id="11" name="図 10">
            <a:extLst>
              <a:ext uri="{FF2B5EF4-FFF2-40B4-BE49-F238E27FC236}">
                <a16:creationId xmlns:a16="http://schemas.microsoft.com/office/drawing/2014/main" id="{BBD59A98-0DBB-DEEE-DE36-8F619C172538}"/>
              </a:ext>
            </a:extLst>
          </p:cNvPr>
          <p:cNvPicPr>
            <a:picLocks noChangeAspect="1"/>
          </p:cNvPicPr>
          <p:nvPr/>
        </p:nvPicPr>
        <p:blipFill>
          <a:blip r:embed="rId7"/>
          <a:stretch>
            <a:fillRect/>
          </a:stretch>
        </p:blipFill>
        <p:spPr>
          <a:xfrm>
            <a:off x="1222248" y="5269339"/>
            <a:ext cx="2177339" cy="1332000"/>
          </a:xfrm>
          <a:prstGeom prst="rect">
            <a:avLst/>
          </a:prstGeom>
        </p:spPr>
      </p:pic>
      <p:sp>
        <p:nvSpPr>
          <p:cNvPr id="13" name="角丸四角形 46">
            <a:extLst>
              <a:ext uri="{FF2B5EF4-FFF2-40B4-BE49-F238E27FC236}">
                <a16:creationId xmlns:a16="http://schemas.microsoft.com/office/drawing/2014/main" id="{9DD1045F-A986-C71B-735D-7BF8BBBB6751}"/>
              </a:ext>
            </a:extLst>
          </p:cNvPr>
          <p:cNvSpPr/>
          <p:nvPr/>
        </p:nvSpPr>
        <p:spPr>
          <a:xfrm>
            <a:off x="1672086" y="4873953"/>
            <a:ext cx="1277661"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ミライのヘルスケア</a:t>
            </a:r>
          </a:p>
        </p:txBody>
      </p:sp>
      <p:sp>
        <p:nvSpPr>
          <p:cNvPr id="14" name="角丸四角形 46">
            <a:extLst>
              <a:ext uri="{FF2B5EF4-FFF2-40B4-BE49-F238E27FC236}">
                <a16:creationId xmlns:a16="http://schemas.microsoft.com/office/drawing/2014/main" id="{DAFB5D2A-973D-3A3F-97BB-0798A48F1662}"/>
              </a:ext>
            </a:extLst>
          </p:cNvPr>
          <p:cNvSpPr/>
          <p:nvPr/>
        </p:nvSpPr>
        <p:spPr>
          <a:xfrm>
            <a:off x="1705790" y="6534711"/>
            <a:ext cx="1298693"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　ミライの都市</a:t>
            </a:r>
          </a:p>
        </p:txBody>
      </p:sp>
      <p:pic>
        <p:nvPicPr>
          <p:cNvPr id="10" name="図 9">
            <a:extLst>
              <a:ext uri="{FF2B5EF4-FFF2-40B4-BE49-F238E27FC236}">
                <a16:creationId xmlns:a16="http://schemas.microsoft.com/office/drawing/2014/main" id="{2CAB4A04-A36B-BB3F-1CF3-D6E1CCFE51AC}"/>
              </a:ext>
            </a:extLst>
          </p:cNvPr>
          <p:cNvPicPr>
            <a:picLocks noChangeAspect="1"/>
          </p:cNvPicPr>
          <p:nvPr/>
        </p:nvPicPr>
        <p:blipFill>
          <a:blip r:embed="rId8"/>
          <a:stretch>
            <a:fillRect/>
          </a:stretch>
        </p:blipFill>
        <p:spPr>
          <a:xfrm>
            <a:off x="8515667" y="3428837"/>
            <a:ext cx="2315201" cy="1332000"/>
          </a:xfrm>
          <a:prstGeom prst="rect">
            <a:avLst/>
          </a:prstGeom>
        </p:spPr>
      </p:pic>
      <p:sp>
        <p:nvSpPr>
          <p:cNvPr id="17" name="角丸四角形 46">
            <a:extLst>
              <a:ext uri="{FF2B5EF4-FFF2-40B4-BE49-F238E27FC236}">
                <a16:creationId xmlns:a16="http://schemas.microsoft.com/office/drawing/2014/main" id="{309F16AC-6E63-B875-6644-5C9D96E2A87E}"/>
              </a:ext>
            </a:extLst>
          </p:cNvPr>
          <p:cNvSpPr/>
          <p:nvPr/>
        </p:nvSpPr>
        <p:spPr>
          <a:xfrm>
            <a:off x="8027352" y="4795236"/>
            <a:ext cx="3573193" cy="3548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n-ea"/>
              </a:rPr>
              <a:t>次世代の子供達を育成するためのスポーツ情報処理！</a:t>
            </a:r>
            <a:endParaRPr kumimoji="1" lang="en-US" altLang="ja-JP" sz="1200" dirty="0">
              <a:solidFill>
                <a:schemeClr val="tx1"/>
              </a:solidFill>
              <a:latin typeface="+mn-ea"/>
            </a:endParaRPr>
          </a:p>
          <a:p>
            <a:pPr algn="ctr"/>
            <a:r>
              <a:rPr kumimoji="1" lang="ja-JP" altLang="en-US" sz="1200" dirty="0">
                <a:solidFill>
                  <a:schemeClr val="tx1"/>
                </a:solidFill>
                <a:latin typeface="+mn-ea"/>
              </a:rPr>
              <a:t>～最先端技術で未来をつくる～（</a:t>
            </a:r>
            <a:r>
              <a:rPr kumimoji="1" lang="en-US" altLang="ja-JP" sz="1200" dirty="0">
                <a:solidFill>
                  <a:schemeClr val="tx1"/>
                </a:solidFill>
                <a:latin typeface="+mn-ea"/>
              </a:rPr>
              <a:t>2025</a:t>
            </a:r>
            <a:r>
              <a:rPr kumimoji="1" lang="ja-JP" altLang="en-US" sz="1200" dirty="0">
                <a:solidFill>
                  <a:schemeClr val="tx1"/>
                </a:solidFill>
                <a:latin typeface="+mn-ea"/>
              </a:rPr>
              <a:t>年</a:t>
            </a:r>
            <a:r>
              <a:rPr kumimoji="1" lang="en-US" altLang="ja-JP" sz="1200" dirty="0">
                <a:solidFill>
                  <a:schemeClr val="tx1"/>
                </a:solidFill>
                <a:latin typeface="+mn-ea"/>
              </a:rPr>
              <a:t>9</a:t>
            </a:r>
            <a:r>
              <a:rPr kumimoji="1" lang="ja-JP" altLang="en-US" sz="1200" dirty="0">
                <a:solidFill>
                  <a:schemeClr val="tx1"/>
                </a:solidFill>
                <a:latin typeface="+mn-ea"/>
              </a:rPr>
              <a:t>月</a:t>
            </a:r>
            <a:r>
              <a:rPr kumimoji="1" lang="en-US" altLang="ja-JP" sz="1200" dirty="0">
                <a:solidFill>
                  <a:schemeClr val="tx1"/>
                </a:solidFill>
                <a:latin typeface="+mn-ea"/>
              </a:rPr>
              <a:t>28</a:t>
            </a:r>
            <a:r>
              <a:rPr kumimoji="1" lang="ja-JP" altLang="en-US" sz="1200" dirty="0">
                <a:solidFill>
                  <a:schemeClr val="tx1"/>
                </a:solidFill>
                <a:latin typeface="+mn-ea"/>
              </a:rPr>
              <a:t>日）</a:t>
            </a:r>
          </a:p>
        </p:txBody>
      </p:sp>
      <p:sp>
        <p:nvSpPr>
          <p:cNvPr id="4" name="矢印: 右 3">
            <a:extLst>
              <a:ext uri="{FF2B5EF4-FFF2-40B4-BE49-F238E27FC236}">
                <a16:creationId xmlns:a16="http://schemas.microsoft.com/office/drawing/2014/main" id="{4535150F-2D2C-CD9F-DB51-DD64E1D5F7D5}"/>
              </a:ext>
            </a:extLst>
          </p:cNvPr>
          <p:cNvSpPr/>
          <p:nvPr/>
        </p:nvSpPr>
        <p:spPr>
          <a:xfrm>
            <a:off x="277129" y="2793599"/>
            <a:ext cx="600277" cy="412026"/>
          </a:xfrm>
          <a:prstGeom prst="rightArrow">
            <a:avLst/>
          </a:prstGeom>
          <a:solidFill>
            <a:schemeClr val="accent1">
              <a:lumMod val="60000"/>
              <a:lumOff val="40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5392647"/>
      </p:ext>
    </p:extLst>
  </p:cSld>
  <p:clrMapOvr>
    <a:masterClrMapping/>
  </p:clrMapOvr>
  <p:transition spd="med"/>
</p:sld>
</file>

<file path=ppt/theme/theme1.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0070C0"/>
          </a:solidFill>
        </a:ln>
      </a:spPr>
      <a:bodyPr rtlCol="0" anchor="ctr"/>
      <a:lstStyle>
        <a:defPPr algn="l">
          <a:defRPr kumimoji="1" b="1" dirty="0">
            <a:solidFill>
              <a:schemeClr val="tx1"/>
            </a:solidFill>
            <a:latin typeface="BIZ UDPゴシック" panose="020B0400000000000000" pitchFamily="50" charset="-128"/>
            <a:ea typeface="BIZ UDP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デザインの設定">
      <a:majorFont>
        <a:latin typeface="游ゴシック"/>
        <a:ea typeface="游ゴシック"/>
        <a:cs typeface="游ゴシック"/>
      </a:majorFont>
      <a:minorFont>
        <a:latin typeface="Helvetica"/>
        <a:ea typeface="Helvetica"/>
        <a:cs typeface="Helvetica"/>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11663b1-0665-46a1-a7be-bef1e3fe17e3">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689597D7CB34E469343EF970DA047E5" ma:contentTypeVersion="4" ma:contentTypeDescription="新しいドキュメントを作成します。" ma:contentTypeScope="" ma:versionID="fbac9f2c96a413ecc5f3249f852621cf">
  <xsd:schema xmlns:xsd="http://www.w3.org/2001/XMLSchema" xmlns:xs="http://www.w3.org/2001/XMLSchema" xmlns:p="http://schemas.microsoft.com/office/2006/metadata/properties" xmlns:ns2="4e253e65-ddd3-40f9-8e96-b479945cde68" xmlns:ns3="211663b1-0665-46a1-a7be-bef1e3fe17e3" targetNamespace="http://schemas.microsoft.com/office/2006/metadata/properties" ma:root="true" ma:fieldsID="3633567f435ade1fc48b1cf576be8402" ns2:_="" ns3:_="">
    <xsd:import namespace="4e253e65-ddd3-40f9-8e96-b479945cde68"/>
    <xsd:import namespace="211663b1-0665-46a1-a7be-bef1e3fe17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53e65-ddd3-40f9-8e96-b479945cd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663b1-0665-46a1-a7be-bef1e3fe17e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1BA34-4453-49BB-B28E-DC77FF1A822F}">
  <ds:schemaRefs>
    <ds:schemaRef ds:uri="http://purl.org/dc/dcmitype/"/>
    <ds:schemaRef ds:uri="http://schemas.microsoft.com/office/infopath/2007/PartnerControls"/>
    <ds:schemaRef ds:uri="4e253e65-ddd3-40f9-8e96-b479945cde6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11663b1-0665-46a1-a7be-bef1e3fe17e3"/>
    <ds:schemaRef ds:uri="http://www.w3.org/XML/1998/namespace"/>
  </ds:schemaRefs>
</ds:datastoreItem>
</file>

<file path=customXml/itemProps2.xml><?xml version="1.0" encoding="utf-8"?>
<ds:datastoreItem xmlns:ds="http://schemas.openxmlformats.org/officeDocument/2006/customXml" ds:itemID="{0C2A37DF-65D7-445B-9DF0-53112E11A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53e65-ddd3-40f9-8e96-b479945cde68"/>
    <ds:schemaRef ds:uri="211663b1-0665-46a1-a7be-bef1e3fe1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C5AA77-8700-4E02-9F22-8120944C7A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1731</Words>
  <PresentationFormat>ワイド画面</PresentationFormat>
  <Paragraphs>172</Paragraphs>
  <Slides>6</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6</vt:i4>
      </vt:variant>
    </vt:vector>
  </HeadingPairs>
  <TitlesOfParts>
    <vt:vector size="16" baseType="lpstr">
      <vt:lpstr>BIZ UDPゴシック</vt:lpstr>
      <vt:lpstr>Meiryo UI</vt:lpstr>
      <vt:lpstr>Meiryo UI 見出し</vt:lpstr>
      <vt:lpstr>Meiryo UI 本文</vt:lpstr>
      <vt:lpstr>游ゴシック</vt:lpstr>
      <vt:lpstr>Arial</vt:lpstr>
      <vt:lpstr>Calibri</vt:lpstr>
      <vt:lpstr>Century Gothic</vt:lpstr>
      <vt:lpstr>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2026-02-12T09:16:18Z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0x0101004689597D7CB34E469343EF970DA047E5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