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23" r:id="rId6"/>
    <p:sldMasterId id="2147483735" r:id="rId7"/>
    <p:sldMasterId id="2147483696" r:id="rId8"/>
  </p:sldMasterIdLst>
  <p:notesMasterIdLst>
    <p:notesMasterId r:id="rId49"/>
  </p:notesMasterIdLst>
  <p:handoutMasterIdLst>
    <p:handoutMasterId r:id="rId50"/>
  </p:handoutMasterIdLst>
  <p:sldIdLst>
    <p:sldId id="2147483450" r:id="rId9"/>
    <p:sldId id="2147482944" r:id="rId10"/>
    <p:sldId id="2147377722" r:id="rId11"/>
    <p:sldId id="2147483310" r:id="rId12"/>
    <p:sldId id="2147483322" r:id="rId13"/>
    <p:sldId id="2147483462" r:id="rId14"/>
    <p:sldId id="2147483317" r:id="rId15"/>
    <p:sldId id="2147483313" r:id="rId16"/>
    <p:sldId id="2147483533" r:id="rId17"/>
    <p:sldId id="2147483534" r:id="rId18"/>
    <p:sldId id="2147483323" r:id="rId19"/>
    <p:sldId id="2147483326" r:id="rId20"/>
    <p:sldId id="2147483435" r:id="rId21"/>
    <p:sldId id="2147483463" r:id="rId22"/>
    <p:sldId id="2147483464" r:id="rId23"/>
    <p:sldId id="2147483465" r:id="rId24"/>
    <p:sldId id="2147483458" r:id="rId25"/>
    <p:sldId id="2147483333" r:id="rId26"/>
    <p:sldId id="2147483439" r:id="rId27"/>
    <p:sldId id="2147483331" r:id="rId28"/>
    <p:sldId id="2147483442" r:id="rId29"/>
    <p:sldId id="2147483301" r:id="rId30"/>
    <p:sldId id="2147483452" r:id="rId31"/>
    <p:sldId id="2147483287" r:id="rId32"/>
    <p:sldId id="2147483449" r:id="rId33"/>
    <p:sldId id="2147483461" r:id="rId34"/>
    <p:sldId id="2147483332" r:id="rId35"/>
    <p:sldId id="2147483320" r:id="rId36"/>
    <p:sldId id="2147483453" r:id="rId37"/>
    <p:sldId id="2147483454" r:id="rId38"/>
    <p:sldId id="2147483446" r:id="rId39"/>
    <p:sldId id="2147483447" r:id="rId40"/>
    <p:sldId id="2147483496" r:id="rId41"/>
    <p:sldId id="2147483497" r:id="rId42"/>
    <p:sldId id="2147483444" r:id="rId43"/>
    <p:sldId id="2147483479" r:id="rId44"/>
    <p:sldId id="2147483480" r:id="rId45"/>
    <p:sldId id="2147483445" r:id="rId46"/>
    <p:sldId id="2147483455" r:id="rId47"/>
    <p:sldId id="2147483498" r:id="rId4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浦口　真実" initials="浦口　真実" lastIdx="94" clrIdx="0">
    <p:extLst>
      <p:ext uri="{19B8F6BF-5375-455C-9EA6-DF929625EA0E}">
        <p15:presenceInfo xmlns:p15="http://schemas.microsoft.com/office/powerpoint/2012/main" userId="S::UraguchiM@expo2025.or.jp::8167c624-9503-4bcc-aa6d-ca63d854139d" providerId="AD"/>
      </p:ext>
    </p:extLst>
  </p:cmAuthor>
  <p:cmAuthor id="2" name="竹村　昌彦" initials="竹村　昌彦" lastIdx="7" clrIdx="1">
    <p:extLst>
      <p:ext uri="{19B8F6BF-5375-455C-9EA6-DF929625EA0E}">
        <p15:presenceInfo xmlns:p15="http://schemas.microsoft.com/office/powerpoint/2012/main" userId="S-1-5-21-2954525614-3209371491-613088022-2431" providerId="AD"/>
      </p:ext>
    </p:extLst>
  </p:cmAuthor>
  <p:cmAuthor id="3" name="橋間　望" initials="橋間　望" lastIdx="1" clrIdx="2">
    <p:extLst>
      <p:ext uri="{19B8F6BF-5375-455C-9EA6-DF929625EA0E}">
        <p15:presenceInfo xmlns:p15="http://schemas.microsoft.com/office/powerpoint/2012/main" userId="S::HashimaN@expo2025.or.jp::eb23e474-969c-4b23-a3fa-2e67c5249b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86D"/>
    <a:srgbClr val="CD7603"/>
    <a:srgbClr val="CC8904"/>
    <a:srgbClr val="CA8302"/>
    <a:srgbClr val="F09B02"/>
    <a:srgbClr val="CBCC94"/>
    <a:srgbClr val="CC9804"/>
    <a:srgbClr val="AD7325"/>
    <a:srgbClr val="BA7612"/>
    <a:srgbClr val="AB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ED90CC-FF67-4243-A1AB-5B8134020E92}" v="2" dt="2026-02-12T03:50:04.08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3957" autoAdjust="0"/>
  </p:normalViewPr>
  <p:slideViewPr>
    <p:cSldViewPr snapToGrid="0">
      <p:cViewPr varScale="1">
        <p:scale>
          <a:sx n="68" d="100"/>
          <a:sy n="68" d="100"/>
        </p:scale>
        <p:origin x="79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9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渡辺　誠" userId="f2060d35-1b0d-4732-aad5-97ab1ebe944b" providerId="ADAL" clId="{4B5FAD11-B3CF-49A9-A900-AE0DE282959F}"/>
    <pc:docChg chg="modSld">
      <pc:chgData name="渡辺　誠" userId="f2060d35-1b0d-4732-aad5-97ab1ebe944b" providerId="ADAL" clId="{4B5FAD11-B3CF-49A9-A900-AE0DE282959F}" dt="2026-02-12T06:46:33.986" v="5" actId="6549"/>
      <pc:docMkLst>
        <pc:docMk/>
      </pc:docMkLst>
      <pc:sldChg chg="modSp mod">
        <pc:chgData name="渡辺　誠" userId="f2060d35-1b0d-4732-aad5-97ab1ebe944b" providerId="ADAL" clId="{4B5FAD11-B3CF-49A9-A900-AE0DE282959F}" dt="2026-02-12T06:46:33.986" v="5" actId="6549"/>
        <pc:sldMkLst>
          <pc:docMk/>
          <pc:sldMk cId="1171061306" sldId="2147483450"/>
        </pc:sldMkLst>
        <pc:spChg chg="mod">
          <ac:chgData name="渡辺　誠" userId="f2060d35-1b0d-4732-aad5-97ab1ebe944b" providerId="ADAL" clId="{4B5FAD11-B3CF-49A9-A900-AE0DE282959F}" dt="2026-02-12T06:46:33.986" v="5" actId="6549"/>
          <ac:spMkLst>
            <pc:docMk/>
            <pc:sldMk cId="1171061306" sldId="2147483450"/>
            <ac:spMk id="5" creationId="{9AB72718-8504-0B6F-92A9-FF54EF0AD2B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Sheet3!$B$3</c:f>
              <c:strCache>
                <c:ptCount val="1"/>
                <c:pt idx="0">
                  <c:v>合計 / 数</c:v>
                </c:pt>
              </c:strCache>
            </c:strRef>
          </c:tx>
          <c:spPr>
            <a:solidFill>
              <a:schemeClr val="accent1"/>
            </a:solidFill>
            <a:ln>
              <a:noFill/>
            </a:ln>
            <a:effectLst/>
          </c:spPr>
          <c:invertIfNegative val="0"/>
          <c:cat>
            <c:strRef>
              <c:f>Sheet3!$A$4:$A$31</c:f>
              <c:strCache>
                <c:ptCount val="28"/>
                <c:pt idx="0">
                  <c:v>1週目</c:v>
                </c:pt>
                <c:pt idx="1">
                  <c:v>2週目</c:v>
                </c:pt>
                <c:pt idx="2">
                  <c:v>3週目</c:v>
                </c:pt>
                <c:pt idx="3">
                  <c:v>4週目</c:v>
                </c:pt>
                <c:pt idx="4">
                  <c:v>5週目</c:v>
                </c:pt>
                <c:pt idx="5">
                  <c:v>6週目</c:v>
                </c:pt>
                <c:pt idx="6">
                  <c:v>7週目</c:v>
                </c:pt>
                <c:pt idx="7">
                  <c:v>8週目</c:v>
                </c:pt>
                <c:pt idx="8">
                  <c:v>9週目</c:v>
                </c:pt>
                <c:pt idx="9">
                  <c:v>10週目</c:v>
                </c:pt>
                <c:pt idx="10">
                  <c:v>11週目</c:v>
                </c:pt>
                <c:pt idx="11">
                  <c:v>12週目</c:v>
                </c:pt>
                <c:pt idx="12">
                  <c:v>13週目</c:v>
                </c:pt>
                <c:pt idx="13">
                  <c:v>14週目</c:v>
                </c:pt>
                <c:pt idx="14">
                  <c:v>15週目</c:v>
                </c:pt>
                <c:pt idx="15">
                  <c:v>16週目</c:v>
                </c:pt>
                <c:pt idx="16">
                  <c:v>17週目</c:v>
                </c:pt>
                <c:pt idx="17">
                  <c:v>18週目</c:v>
                </c:pt>
                <c:pt idx="18">
                  <c:v>19週目</c:v>
                </c:pt>
                <c:pt idx="19">
                  <c:v>20週目</c:v>
                </c:pt>
                <c:pt idx="20">
                  <c:v>21週目</c:v>
                </c:pt>
                <c:pt idx="21">
                  <c:v>22週目</c:v>
                </c:pt>
                <c:pt idx="22">
                  <c:v>23週目</c:v>
                </c:pt>
                <c:pt idx="23">
                  <c:v>24週目</c:v>
                </c:pt>
                <c:pt idx="24">
                  <c:v>25週目</c:v>
                </c:pt>
                <c:pt idx="25">
                  <c:v>26週目</c:v>
                </c:pt>
                <c:pt idx="26">
                  <c:v>27週目</c:v>
                </c:pt>
                <c:pt idx="27">
                  <c:v>28週目</c:v>
                </c:pt>
              </c:strCache>
            </c:strRef>
          </c:cat>
          <c:val>
            <c:numRef>
              <c:f>Sheet3!$B$4:$B$31</c:f>
              <c:numCache>
                <c:formatCode>#,##0_);[Red]\(#,##0\)</c:formatCode>
                <c:ptCount val="28"/>
                <c:pt idx="0">
                  <c:v>413314</c:v>
                </c:pt>
                <c:pt idx="1">
                  <c:v>822492</c:v>
                </c:pt>
                <c:pt idx="2">
                  <c:v>615271</c:v>
                </c:pt>
                <c:pt idx="3">
                  <c:v>550503</c:v>
                </c:pt>
                <c:pt idx="4">
                  <c:v>497736</c:v>
                </c:pt>
                <c:pt idx="5">
                  <c:v>440408</c:v>
                </c:pt>
                <c:pt idx="6">
                  <c:v>444059</c:v>
                </c:pt>
                <c:pt idx="7">
                  <c:v>442579</c:v>
                </c:pt>
                <c:pt idx="8">
                  <c:v>386106</c:v>
                </c:pt>
                <c:pt idx="9">
                  <c:v>393220</c:v>
                </c:pt>
                <c:pt idx="10">
                  <c:v>363564</c:v>
                </c:pt>
                <c:pt idx="11">
                  <c:v>321186</c:v>
                </c:pt>
                <c:pt idx="12">
                  <c:v>325182</c:v>
                </c:pt>
                <c:pt idx="13">
                  <c:v>332536</c:v>
                </c:pt>
                <c:pt idx="14">
                  <c:v>325492</c:v>
                </c:pt>
                <c:pt idx="15">
                  <c:v>375474</c:v>
                </c:pt>
                <c:pt idx="16">
                  <c:v>407740</c:v>
                </c:pt>
                <c:pt idx="17">
                  <c:v>441680</c:v>
                </c:pt>
                <c:pt idx="18">
                  <c:v>533813</c:v>
                </c:pt>
                <c:pt idx="19">
                  <c:v>558515</c:v>
                </c:pt>
                <c:pt idx="20">
                  <c:v>781300</c:v>
                </c:pt>
                <c:pt idx="21">
                  <c:v>709118</c:v>
                </c:pt>
                <c:pt idx="22">
                  <c:v>733866</c:v>
                </c:pt>
                <c:pt idx="23">
                  <c:v>883225</c:v>
                </c:pt>
                <c:pt idx="24">
                  <c:v>1148830</c:v>
                </c:pt>
                <c:pt idx="25">
                  <c:v>2438940</c:v>
                </c:pt>
                <c:pt idx="26">
                  <c:v>2668739</c:v>
                </c:pt>
                <c:pt idx="27">
                  <c:v>2986686</c:v>
                </c:pt>
              </c:numCache>
            </c:numRef>
          </c:val>
          <c:extLst>
            <c:ext xmlns:c16="http://schemas.microsoft.com/office/drawing/2014/chart" uri="{C3380CC4-5D6E-409C-BE32-E72D297353CC}">
              <c16:uniqueId val="{00000000-154D-4C5B-AB2E-1BDA0144EF98}"/>
            </c:ext>
          </c:extLst>
        </c:ser>
        <c:dLbls>
          <c:showLegendKey val="0"/>
          <c:showVal val="0"/>
          <c:showCatName val="0"/>
          <c:showSerName val="0"/>
          <c:showPercent val="0"/>
          <c:showBubbleSize val="0"/>
        </c:dLbls>
        <c:gapWidth val="219"/>
        <c:overlap val="-27"/>
        <c:axId val="1572388031"/>
        <c:axId val="1572387551"/>
      </c:barChart>
      <c:catAx>
        <c:axId val="1572388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72387551"/>
        <c:crosses val="autoZero"/>
        <c:auto val="1"/>
        <c:lblAlgn val="ctr"/>
        <c:lblOffset val="100"/>
        <c:noMultiLvlLbl val="0"/>
      </c:catAx>
      <c:valAx>
        <c:axId val="1572387551"/>
        <c:scaling>
          <c:orientation val="minMax"/>
        </c:scaling>
        <c:delete val="1"/>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crossAx val="1572388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99E216D-FD96-527B-F10C-0CDB8694D4EF}"/>
              </a:ext>
            </a:extLst>
          </p:cNvPr>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98717B4-196E-2A28-6286-3B8AD8D8C03B}"/>
              </a:ext>
            </a:extLst>
          </p:cNvPr>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1336A2B8-085A-4FB7-BA0A-6CC6104FEE42}"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DFA73C8C-4117-E471-F931-E18A29CD4AE2}"/>
              </a:ext>
            </a:extLst>
          </p:cNvPr>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0DAE5C8-76C4-E860-0579-553D40D25453}"/>
              </a:ext>
            </a:extLst>
          </p:cNvPr>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686C3BA1-6FE4-460C-AB21-F30017C5D7EF}" type="slidenum">
              <a:rPr kumimoji="1" lang="ja-JP" altLang="en-US" smtClean="0"/>
              <a:t>‹#›</a:t>
            </a:fld>
            <a:endParaRPr kumimoji="1" lang="ja-JP" altLang="en-US"/>
          </a:p>
        </p:txBody>
      </p:sp>
    </p:spTree>
    <p:extLst>
      <p:ext uri="{BB962C8B-B14F-4D97-AF65-F5344CB8AC3E}">
        <p14:creationId xmlns:p14="http://schemas.microsoft.com/office/powerpoint/2010/main" val="21123263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5659" cy="498055"/>
          </a:xfrm>
          <a:prstGeom prst="rect">
            <a:avLst/>
          </a:prstGeom>
        </p:spPr>
        <p:txBody>
          <a:bodyPr vert="horz" lIns="91403" tIns="45702" rIns="91403" bIns="4570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8" y="0"/>
            <a:ext cx="2945659" cy="498055"/>
          </a:xfrm>
          <a:prstGeom prst="rect">
            <a:avLst/>
          </a:prstGeom>
        </p:spPr>
        <p:txBody>
          <a:bodyPr vert="horz" lIns="91403" tIns="45702" rIns="91403" bIns="45702" rtlCol="0"/>
          <a:lstStyle>
            <a:lvl1pPr algn="r">
              <a:defRPr sz="1200"/>
            </a:lvl1pPr>
          </a:lstStyle>
          <a:p>
            <a:fld id="{D5110E7A-F1AE-4C7E-A732-045FDA4FB39D}" type="datetimeFigureOut">
              <a:rPr kumimoji="1" lang="ja-JP" altLang="en-US" smtClean="0"/>
              <a:t>2026/2/12</a:t>
            </a:fld>
            <a:endParaRPr kumimoji="1" lang="ja-JP" altLang="en-US"/>
          </a:p>
        </p:txBody>
      </p:sp>
      <p:sp>
        <p:nvSpPr>
          <p:cNvPr id="4" name="スライド イメージ プレースホルダー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03" tIns="45702" rIns="91403" bIns="45702"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03" tIns="45702" rIns="91403" bIns="4570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8589"/>
            <a:ext cx="2945659" cy="498055"/>
          </a:xfrm>
          <a:prstGeom prst="rect">
            <a:avLst/>
          </a:prstGeom>
        </p:spPr>
        <p:txBody>
          <a:bodyPr vert="horz" lIns="91403" tIns="45702" rIns="91403" bIns="4570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8" y="9428589"/>
            <a:ext cx="2945659" cy="498055"/>
          </a:xfrm>
          <a:prstGeom prst="rect">
            <a:avLst/>
          </a:prstGeom>
        </p:spPr>
        <p:txBody>
          <a:bodyPr vert="horz" lIns="91403" tIns="45702" rIns="91403" bIns="45702" rtlCol="0" anchor="b"/>
          <a:lstStyle>
            <a:lvl1pPr algn="r">
              <a:defRPr sz="1200"/>
            </a:lvl1pPr>
          </a:lstStyle>
          <a:p>
            <a:fld id="{A6347179-A8AA-47DF-B75F-010433D1475F}" type="slidenum">
              <a:rPr kumimoji="1" lang="ja-JP" altLang="en-US" smtClean="0"/>
              <a:t>‹#›</a:t>
            </a:fld>
            <a:endParaRPr kumimoji="1" lang="ja-JP" altLang="en-US"/>
          </a:p>
        </p:txBody>
      </p:sp>
    </p:spTree>
    <p:extLst>
      <p:ext uri="{BB962C8B-B14F-4D97-AF65-F5344CB8AC3E}">
        <p14:creationId xmlns:p14="http://schemas.microsoft.com/office/powerpoint/2010/main" val="4112087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6347179-A8AA-47DF-B75F-010433D1475F}" type="slidenum">
              <a:rPr kumimoji="1" lang="ja-JP" altLang="en-US" smtClean="0"/>
              <a:t>2</a:t>
            </a:fld>
            <a:endParaRPr kumimoji="1" lang="ja-JP" altLang="en-US"/>
          </a:p>
        </p:txBody>
      </p:sp>
    </p:spTree>
    <p:extLst>
      <p:ext uri="{BB962C8B-B14F-4D97-AF65-F5344CB8AC3E}">
        <p14:creationId xmlns:p14="http://schemas.microsoft.com/office/powerpoint/2010/main" val="112543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C49A-3FF7-8D85-0B53-206D44F0A99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092233-4D18-ED5D-E1DE-E888A2C44A34}"/>
              </a:ext>
            </a:extLst>
          </p:cNvPr>
          <p:cNvSpPr>
            <a:spLocks noGrp="1" noRot="1" noChangeAspect="1"/>
          </p:cNvSpPr>
          <p:nvPr>
            <p:ph type="sldImg"/>
          </p:nvPr>
        </p:nvSpPr>
        <p:spPr>
          <a:xfrm>
            <a:off x="-47625" y="517525"/>
            <a:ext cx="6999288" cy="3938588"/>
          </a:xfrm>
        </p:spPr>
      </p:sp>
      <p:sp>
        <p:nvSpPr>
          <p:cNvPr id="3" name="ノート プレースホルダー 2">
            <a:extLst>
              <a:ext uri="{FF2B5EF4-FFF2-40B4-BE49-F238E27FC236}">
                <a16:creationId xmlns:a16="http://schemas.microsoft.com/office/drawing/2014/main" id="{09B80046-D8DA-D877-04FB-A055AEC33345}"/>
              </a:ext>
            </a:extLst>
          </p:cNvPr>
          <p:cNvSpPr>
            <a:spLocks noGrp="1"/>
          </p:cNvSpPr>
          <p:nvPr>
            <p:ph type="body" idx="1"/>
          </p:nvPr>
        </p:nvSpPr>
        <p:spPr>
          <a:xfrm>
            <a:off x="564007" y="4937925"/>
            <a:ext cx="5775964" cy="3209341"/>
          </a:xfrm>
        </p:spPr>
        <p:txBody>
          <a:bodyPr/>
          <a:lstStyle/>
          <a:p>
            <a:endParaRPr lang="ja-JP" altLang="ja-JP" sz="140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3189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A20BA-6ABC-85D9-0905-9749CDD7E00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3CB0844-5C83-D585-F744-007EB7084D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794743-F0E4-8B4E-3E1A-6FF36B07E9B5}"/>
              </a:ext>
            </a:extLst>
          </p:cNvPr>
          <p:cNvSpPr>
            <a:spLocks noGrp="1"/>
          </p:cNvSpPr>
          <p:nvPr>
            <p:ph type="body" idx="1"/>
          </p:nvPr>
        </p:nvSpPr>
        <p:spPr/>
        <p:txBody>
          <a:bodyPr/>
          <a:lstStyle/>
          <a:p>
            <a:r>
              <a:rPr kumimoji="1" lang="ja-JP" altLang="en-US" dirty="0"/>
              <a:t>　</a:t>
            </a:r>
          </a:p>
        </p:txBody>
      </p:sp>
      <p:sp>
        <p:nvSpPr>
          <p:cNvPr id="4" name="スライド番号プレースホルダー 3">
            <a:extLst>
              <a:ext uri="{FF2B5EF4-FFF2-40B4-BE49-F238E27FC236}">
                <a16:creationId xmlns:a16="http://schemas.microsoft.com/office/drawing/2014/main" id="{BBB8060D-07E5-63E4-B644-36BEBFAB96A9}"/>
              </a:ext>
            </a:extLst>
          </p:cNvPr>
          <p:cNvSpPr>
            <a:spLocks noGrp="1"/>
          </p:cNvSpPr>
          <p:nvPr>
            <p:ph type="sldNum" sz="quarter" idx="5"/>
          </p:nvPr>
        </p:nvSpPr>
        <p:spPr/>
        <p:txBody>
          <a:bodyPr/>
          <a:lstStyle/>
          <a:p>
            <a:fld id="{A6347179-A8AA-47DF-B75F-010433D1475F}" type="slidenum">
              <a:rPr kumimoji="1" lang="ja-JP" altLang="en-US" smtClean="0"/>
              <a:t>18</a:t>
            </a:fld>
            <a:endParaRPr kumimoji="1" lang="ja-JP" altLang="en-US"/>
          </a:p>
        </p:txBody>
      </p:sp>
    </p:spTree>
    <p:extLst>
      <p:ext uri="{BB962C8B-B14F-4D97-AF65-F5344CB8AC3E}">
        <p14:creationId xmlns:p14="http://schemas.microsoft.com/office/powerpoint/2010/main" val="8042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4448E8-A445-476D-BFDD-3EF56D2F8E54}" type="slidenum">
              <a:rPr kumimoji="1" lang="ja-JP" altLang="en-US" smtClean="0"/>
              <a:t>24</a:t>
            </a:fld>
            <a:endParaRPr kumimoji="1" lang="ja-JP" altLang="en-US"/>
          </a:p>
        </p:txBody>
      </p:sp>
    </p:spTree>
    <p:extLst>
      <p:ext uri="{BB962C8B-B14F-4D97-AF65-F5344CB8AC3E}">
        <p14:creationId xmlns:p14="http://schemas.microsoft.com/office/powerpoint/2010/main" val="427234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536395D-0770-46A4-89A7-3BB729464AB9}" type="slidenum">
              <a:rPr kumimoji="1" lang="ja-JP" altLang="en-US" smtClean="0"/>
              <a:t>26</a:t>
            </a:fld>
            <a:endParaRPr kumimoji="1" lang="ja-JP" altLang="en-US"/>
          </a:p>
        </p:txBody>
      </p:sp>
    </p:spTree>
    <p:extLst>
      <p:ext uri="{BB962C8B-B14F-4D97-AF65-F5344CB8AC3E}">
        <p14:creationId xmlns:p14="http://schemas.microsoft.com/office/powerpoint/2010/main" val="185295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46911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2836817" y="6148614"/>
            <a:ext cx="2743200" cy="365125"/>
          </a:xfrm>
        </p:spPr>
        <p:txBody>
          <a:bodyPr/>
          <a:lstStyle/>
          <a:p>
            <a:fld id="{A0C321B7-6AA0-4580-918F-882AFBD1D48C}" type="datetimeFigureOut">
              <a:rPr kumimoji="1" lang="ja-JP" altLang="en-US" smtClean="0"/>
              <a:t>2026/2/12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8342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1900354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782171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416329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10955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440091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196944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a:xfrm>
            <a:off x="9087678" y="6351657"/>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471897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6699945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99009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103082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778124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171225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a:xfrm>
            <a:off x="838200" y="6356350"/>
            <a:ext cx="2743200" cy="365125"/>
          </a:xfrm>
          <a:prstGeom prst="rect">
            <a:avLst/>
          </a:prstGeom>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a:xfrm>
            <a:off x="8610600" y="6356350"/>
            <a:ext cx="2743200" cy="365125"/>
          </a:xfrm>
          <a:prstGeom prst="rect">
            <a:avLst/>
          </a:prstGeom>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824488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CB96BA59-7001-4F65-95FD-5B86F2B18C8B}"/>
              </a:ext>
            </a:extLst>
          </p:cNvPr>
          <p:cNvSpPr>
            <a:spLocks noGrp="1"/>
          </p:cNvSpPr>
          <p:nvPr>
            <p:ph type="ftr" sz="quarter" idx="10"/>
          </p:nvPr>
        </p:nvSpPr>
        <p:spPr/>
        <p:txBody>
          <a:bodyPr/>
          <a:lstStyle/>
          <a:p>
            <a:r>
              <a:rPr kumimoji="1" lang="en-US" altLang="ja-JP"/>
              <a:t>©Copyright Japan Association for the 2025 World Exposition, All rights reserved.</a:t>
            </a:r>
            <a:endParaRPr kumimoji="1" lang="ja-JP" altLang="en-US"/>
          </a:p>
        </p:txBody>
      </p:sp>
      <p:sp>
        <p:nvSpPr>
          <p:cNvPr id="4" name="スライド番号プレースホルダー 3">
            <a:extLst>
              <a:ext uri="{FF2B5EF4-FFF2-40B4-BE49-F238E27FC236}">
                <a16:creationId xmlns:a16="http://schemas.microsoft.com/office/drawing/2014/main" id="{A7F8461F-720A-4306-B710-E57DCBDBDBC6}"/>
              </a:ext>
            </a:extLst>
          </p:cNvPr>
          <p:cNvSpPr>
            <a:spLocks noGrp="1"/>
          </p:cNvSpPr>
          <p:nvPr>
            <p:ph type="sldNum" sz="quarter" idx="11"/>
          </p:nvPr>
        </p:nvSpPr>
        <p:spPr>
          <a:xfrm>
            <a:off x="11639710" y="6537859"/>
            <a:ext cx="360000" cy="216000"/>
          </a:xfrm>
        </p:spPr>
        <p:txBody>
          <a:bodyPr/>
          <a:lstStyle>
            <a:lvl1pPr>
              <a:defRPr sz="836"/>
            </a:lvl1pPr>
          </a:lstStyle>
          <a:p>
            <a:fld id="{43917D35-CB2B-46E2-AAA2-A2005A228270}" type="slidenum">
              <a:rPr lang="ja-JP" altLang="en-US" smtClean="0"/>
              <a:pPr/>
              <a:t>‹#›</a:t>
            </a:fld>
            <a:endParaRPr lang="ja-JP" altLang="en-US"/>
          </a:p>
        </p:txBody>
      </p:sp>
      <p:sp>
        <p:nvSpPr>
          <p:cNvPr id="8" name="コンテンツ プレースホルダー 2">
            <a:extLst>
              <a:ext uri="{FF2B5EF4-FFF2-40B4-BE49-F238E27FC236}">
                <a16:creationId xmlns:a16="http://schemas.microsoft.com/office/drawing/2014/main" id="{C6FA9A71-82A9-4EF3-BCF9-B004D5758633}"/>
              </a:ext>
            </a:extLst>
          </p:cNvPr>
          <p:cNvSpPr>
            <a:spLocks noGrp="1"/>
          </p:cNvSpPr>
          <p:nvPr>
            <p:ph idx="1"/>
          </p:nvPr>
        </p:nvSpPr>
        <p:spPr>
          <a:xfrm>
            <a:off x="838201"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7587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標準スライド">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a:xfrm>
            <a:off x="609601" y="6356495"/>
            <a:ext cx="2844800" cy="365125"/>
          </a:xfrm>
          <a:prstGeom prst="rect">
            <a:avLst/>
          </a:prstGeom>
        </p:spPr>
        <p:txBody>
          <a:bodyPr/>
          <a:lstStyle/>
          <a:p>
            <a:endParaRPr kumimoji="1" lang="ja-JP" altLang="en-US"/>
          </a:p>
        </p:txBody>
      </p:sp>
      <p:sp>
        <p:nvSpPr>
          <p:cNvPr id="4" name="フッター プレースホルダー 3"/>
          <p:cNvSpPr>
            <a:spLocks noGrp="1"/>
          </p:cNvSpPr>
          <p:nvPr>
            <p:ph type="ftr" sz="quarter" idx="11"/>
          </p:nvPr>
        </p:nvSpPr>
        <p:spPr>
          <a:xfrm>
            <a:off x="4165628" y="6356495"/>
            <a:ext cx="38608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9550142-B990-490A-A107-ED7302A7FD52}" type="slidenum">
              <a:rPr kumimoji="1" lang="ja-JP" altLang="en-US" smtClean="0"/>
              <a:t>‹#›</a:t>
            </a:fld>
            <a:endParaRPr kumimoji="1" lang="ja-JP" altLang="en-US"/>
          </a:p>
        </p:txBody>
      </p:sp>
      <p:sp>
        <p:nvSpPr>
          <p:cNvPr id="6" name="タイトル 1"/>
          <p:cNvSpPr>
            <a:spLocks noGrp="1"/>
          </p:cNvSpPr>
          <p:nvPr>
            <p:ph type="title"/>
          </p:nvPr>
        </p:nvSpPr>
        <p:spPr>
          <a:xfrm>
            <a:off x="246737" y="235781"/>
            <a:ext cx="11699081" cy="558999"/>
          </a:xfrm>
          <a:prstGeom prst="rect">
            <a:avLst/>
          </a:prstGeom>
        </p:spPr>
        <p:txBody>
          <a:bodyPr wrap="square">
            <a:spAutoFit/>
          </a:bodyPr>
          <a:lstStyle>
            <a:lvl1pPr algn="l">
              <a:defRPr lang="ja-JP" altLang="en-US" sz="2350" b="1">
                <a:latin typeface="Meiryo UI" panose="020B0604030504040204" pitchFamily="50" charset="-128"/>
                <a:ea typeface="Meiryo UI" panose="020B0604030504040204" pitchFamily="50" charset="-128"/>
                <a:cs typeface="Meiryo UI" panose="020B0604030504040204" pitchFamily="50" charset="-128"/>
              </a:defRPr>
            </a:lvl1pPr>
          </a:lstStyle>
          <a:p>
            <a:pPr marL="0" lvl="0" algn="l"/>
            <a:r>
              <a:rPr kumimoji="1" lang="ja-JP" altLang="en-US"/>
              <a:t>マスター タイトルの書式設定</a:t>
            </a:r>
          </a:p>
        </p:txBody>
      </p:sp>
      <p:sp>
        <p:nvSpPr>
          <p:cNvPr id="8" name="テキスト プレースホルダー 9"/>
          <p:cNvSpPr>
            <a:spLocks noGrp="1"/>
          </p:cNvSpPr>
          <p:nvPr>
            <p:ph type="body" sz="quarter" idx="13" hasCustomPrompt="1"/>
          </p:nvPr>
        </p:nvSpPr>
        <p:spPr>
          <a:xfrm>
            <a:off x="247131" y="6309322"/>
            <a:ext cx="11565196" cy="204158"/>
          </a:xfrm>
          <a:prstGeom prst="rect">
            <a:avLst/>
          </a:prstGeom>
          <a:noFill/>
        </p:spPr>
        <p:txBody>
          <a:bodyPr wrap="squar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（資料）●●</a:t>
            </a:r>
          </a:p>
        </p:txBody>
      </p:sp>
      <p:sp>
        <p:nvSpPr>
          <p:cNvPr id="9" name="テキスト プレースホルダー 9"/>
          <p:cNvSpPr>
            <a:spLocks noGrp="1"/>
          </p:cNvSpPr>
          <p:nvPr>
            <p:ph type="body" sz="quarter" idx="14" hasCustomPrompt="1"/>
          </p:nvPr>
        </p:nvSpPr>
        <p:spPr>
          <a:xfrm>
            <a:off x="247135" y="3104969"/>
            <a:ext cx="1816203" cy="389081"/>
          </a:xfrm>
          <a:prstGeom prst="rect">
            <a:avLst/>
          </a:prstGeom>
          <a:noFill/>
        </p:spPr>
        <p:txBody>
          <a:bodyPr wrap="none" lIns="0" tIns="0" rIns="0" bIns="0">
            <a:spAutoFit/>
          </a:bodyPr>
          <a:lstStyle>
            <a:lvl1pPr marL="0" indent="0">
              <a:spcBef>
                <a:spcPts val="0"/>
              </a:spcBef>
              <a:spcAft>
                <a:spcPts val="0"/>
              </a:spcAft>
              <a:buNone/>
              <a:defRPr sz="1959">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20pt</a:t>
            </a:r>
            <a:r>
              <a:rPr kumimoji="1" lang="ja-JP" altLang="en-US"/>
              <a:t>）</a:t>
            </a:r>
          </a:p>
        </p:txBody>
      </p:sp>
      <p:sp>
        <p:nvSpPr>
          <p:cNvPr id="10" name="テキスト プレースホルダー 9"/>
          <p:cNvSpPr>
            <a:spLocks noGrp="1"/>
          </p:cNvSpPr>
          <p:nvPr>
            <p:ph type="body" sz="quarter" idx="15" hasCustomPrompt="1"/>
          </p:nvPr>
        </p:nvSpPr>
        <p:spPr>
          <a:xfrm>
            <a:off x="246737" y="3769295"/>
            <a:ext cx="1274388" cy="272254"/>
          </a:xfrm>
          <a:prstGeom prst="rect">
            <a:avLst/>
          </a:prstGeom>
          <a:noFill/>
        </p:spPr>
        <p:txBody>
          <a:bodyPr wrap="none" lIns="0" tIns="0" rIns="0" bIns="0">
            <a:spAutoFit/>
          </a:bodyPr>
          <a:lstStyle>
            <a:lvl1pPr marL="0" indent="0">
              <a:spcBef>
                <a:spcPts val="0"/>
              </a:spcBef>
              <a:spcAft>
                <a:spcPts val="0"/>
              </a:spcAft>
              <a:buNone/>
              <a:defRPr sz="1371">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14pt</a:t>
            </a:r>
            <a:r>
              <a:rPr kumimoji="1" lang="ja-JP" altLang="en-US"/>
              <a:t>）</a:t>
            </a:r>
          </a:p>
        </p:txBody>
      </p:sp>
      <p:sp>
        <p:nvSpPr>
          <p:cNvPr id="11" name="テキスト プレースホルダー 9"/>
          <p:cNvSpPr>
            <a:spLocks noGrp="1"/>
          </p:cNvSpPr>
          <p:nvPr>
            <p:ph type="body" sz="quarter" idx="16" hasCustomPrompt="1"/>
          </p:nvPr>
        </p:nvSpPr>
        <p:spPr>
          <a:xfrm>
            <a:off x="246735" y="4365105"/>
            <a:ext cx="1078821" cy="204158"/>
          </a:xfrm>
          <a:prstGeom prst="rect">
            <a:avLst/>
          </a:prstGeom>
          <a:noFill/>
        </p:spPr>
        <p:txBody>
          <a:bodyPr wrap="none" lIns="0" tIns="0" rIns="0" bIns="0">
            <a:spAutoFit/>
          </a:bodyPr>
          <a:lstStyle>
            <a:lvl1pPr marL="0" indent="0">
              <a:spcBef>
                <a:spcPts val="0"/>
              </a:spcBef>
              <a:spcAft>
                <a:spcPts val="0"/>
              </a:spcAft>
              <a:buNone/>
              <a:defRPr sz="1028">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説明文（</a:t>
            </a:r>
            <a:r>
              <a:rPr kumimoji="1" lang="en-US" altLang="ja-JP"/>
              <a:t>10.5pt</a:t>
            </a:r>
            <a:r>
              <a:rPr kumimoji="1" lang="ja-JP" altLang="en-US"/>
              <a:t>）</a:t>
            </a:r>
          </a:p>
        </p:txBody>
      </p:sp>
      <p:sp>
        <p:nvSpPr>
          <p:cNvPr id="12" name="テキスト プレースホルダー 11"/>
          <p:cNvSpPr>
            <a:spLocks noGrp="1"/>
          </p:cNvSpPr>
          <p:nvPr>
            <p:ph type="body" sz="quarter" idx="17"/>
          </p:nvPr>
        </p:nvSpPr>
        <p:spPr>
          <a:xfrm>
            <a:off x="246187" y="764705"/>
            <a:ext cx="11699631" cy="607190"/>
          </a:xfrm>
          <a:prstGeom prst="rect">
            <a:avLst/>
          </a:prstGeom>
          <a:solidFill>
            <a:srgbClr val="99D6EC"/>
          </a:solidFill>
          <a:ln>
            <a:noFill/>
          </a:ln>
        </p:spPr>
        <p:txBody>
          <a:bodyPr vert="horz" wrap="square" lIns="216000" tIns="108000" rIns="216000" bIns="108000" rtlCol="0" anchor="t" anchorCtr="0">
            <a:spAutoFit/>
          </a:bodyPr>
          <a:lstStyle>
            <a:lvl1pPr>
              <a:defRPr lang="ja-JP" altLang="en-US" sz="1959" dirty="0">
                <a:latin typeface="Meiryo UI" panose="020B0604030504040204" pitchFamily="50" charset="-128"/>
                <a:ea typeface="Meiryo UI" panose="020B0604030504040204" pitchFamily="50" charset="-128"/>
                <a:cs typeface="Meiryo UI" panose="020B0604030504040204" pitchFamily="50" charset="-128"/>
              </a:defRPr>
            </a:lvl1pPr>
          </a:lstStyle>
          <a:p>
            <a:pPr marL="251786" lvl="0" indent="-251786">
              <a:spcBef>
                <a:spcPts val="588"/>
              </a:spcBef>
              <a:spcAft>
                <a:spcPts val="588"/>
              </a:spcAft>
              <a:buClr>
                <a:srgbClr val="002060"/>
              </a:buClr>
              <a:buFont typeface="Wingdings" panose="05000000000000000000" pitchFamily="2" charset="2"/>
              <a:buChar char="l"/>
            </a:pPr>
            <a:r>
              <a:rPr kumimoji="1" lang="ja-JP" altLang="en-US"/>
              <a:t>マスター テキストの書式設定</a:t>
            </a:r>
          </a:p>
        </p:txBody>
      </p:sp>
    </p:spTree>
    <p:extLst>
      <p:ext uri="{BB962C8B-B14F-4D97-AF65-F5344CB8AC3E}">
        <p14:creationId xmlns:p14="http://schemas.microsoft.com/office/powerpoint/2010/main" val="3065756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38742-85AC-42D7-BDC1-4330AABD127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713105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D3EAE-C52F-44C2-97D7-044B28D6B203}"/>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11270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fuchi_R_J01">
    <p:spTree>
      <p:nvGrpSpPr>
        <p:cNvPr id="1" name=""/>
        <p:cNvGrpSpPr/>
        <p:nvPr/>
      </p:nvGrpSpPr>
      <p:grpSpPr>
        <a:xfrm>
          <a:off x="0" y="0"/>
          <a:ext cx="0" cy="0"/>
          <a:chOff x="0" y="0"/>
          <a:chExt cx="0" cy="0"/>
        </a:xfrm>
      </p:grpSpPr>
      <p:pic>
        <p:nvPicPr>
          <p:cNvPr id="27" name="fuchi_R_G01.png" descr="fuchi_R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28" name="スライド番号"/>
          <p:cNvSpPr txBox="1">
            <a:spLocks noGrp="1"/>
          </p:cNvSpPr>
          <p:nvPr>
            <p:ph type="sldNum" sz="quarter" idx="2"/>
          </p:nvPr>
        </p:nvSpPr>
        <p:spPr>
          <a:xfrm>
            <a:off x="10953021" y="6296390"/>
            <a:ext cx="305530" cy="385298"/>
          </a:xfrm>
          <a:prstGeom prst="rect">
            <a:avLst/>
          </a:prstGeom>
        </p:spPr>
        <p:txBody>
          <a:bodyPr/>
          <a:lstStyle>
            <a:lvl1pPr>
              <a:defRPr sz="1400">
                <a:solidFill>
                  <a:schemeClr val="tx1"/>
                </a:solidFill>
              </a:defRPr>
            </a:lvl1pPr>
          </a:lstStyle>
          <a:p>
            <a:fld id="{86CB4B4D-7CA3-9044-876B-883B54F8677D}" type="slidenum">
              <a:rPr lang="en-US" altLang="ja-JP" smtClean="0"/>
              <a:pPr/>
              <a:t>‹#›</a:t>
            </a:fld>
            <a:endParaRPr lang="ja-JP" altLang="en-US"/>
          </a:p>
        </p:txBody>
      </p:sp>
    </p:spTree>
    <p:extLst>
      <p:ext uri="{BB962C8B-B14F-4D97-AF65-F5344CB8AC3E}">
        <p14:creationId xmlns:p14="http://schemas.microsoft.com/office/powerpoint/2010/main" val="2042113594"/>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83E14C-890E-45EE-B3F4-F6F582FC8D3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Tree>
    <p:extLst>
      <p:ext uri="{BB962C8B-B14F-4D97-AF65-F5344CB8AC3E}">
        <p14:creationId xmlns:p14="http://schemas.microsoft.com/office/powerpoint/2010/main" val="3955380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80E2DA-A66D-441C-BAA4-F80AB26775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8A02614-B27E-4203-9993-2CF79C50B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E2D0C6C-93D0-45E7-8276-F4C770BDF1C6}"/>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8111C111-91C4-4E65-8A7B-EBAB4763B4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96AEE7-0A94-4380-B99F-20A8D0C2865E}"/>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18481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1392378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839D2-7DD3-41D4-93A3-2A77CA9D45BA}"/>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C2ABF35-79F8-4685-88AD-C944B8DB05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02CE96-D773-471D-91B6-338F4B6A9A1A}"/>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109A34B9-520C-4B73-BEAF-FC279F5BC7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8C0D25-16B2-41C8-BDE8-8BDE51B7498E}"/>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1532372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A5B85A-47C1-427D-A2A1-075FE8DF980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4D33C6-1832-4AFA-AF0B-19EEE8EB80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327ADB5-C881-46B5-B9D7-9CFF6926DA65}"/>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1B325B7D-59BD-4D3B-BE5F-4C98325607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31AC7E-E26B-4AB9-A437-1D97BF6CFFA3}"/>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3346127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3E4E9-61FF-4B81-9892-87E93CC18158}"/>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3EF825D-28AE-4A58-AEF2-D3EC21104AD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B25D04A-DD5D-4560-8B90-2C310D81375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365200A-222C-40AB-8831-7CF5826904E9}"/>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D54CAC76-1233-48C5-9C40-998A85DF9BF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7CB845-4A82-4060-AAD5-BE152F9DAF56}"/>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3814392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4AEC2-B9AB-4983-9446-F256121B6641}"/>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CCA7E7-7E6C-4A43-90CA-C2A5D8FF2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5609CC1-EC0C-4136-89F1-90420E13906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72FDFDE-E81F-4672-BC74-7C3A93162F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6B2E331-EDE6-4FA0-A584-CF91EE2864E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CCE786B-89BE-4937-94FE-DCE7E08B3F8A}"/>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96D2D8EE-013B-4CDD-8ED5-CB3B6164025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E8C5124-638C-466B-A471-51BDE8253228}"/>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100073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7D528-23A7-4B16-85EA-E940EEFA663B}"/>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F3CA4C4-11C7-479B-B0DE-D06E9844297F}"/>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D616D5B9-A41E-4452-9C25-6FD9BA990B4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8C175B0-7C3F-4CF2-A862-86536437E607}"/>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2726634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93D1CCC-530D-440E-A949-A5A7878031BA}"/>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13E1946E-3B55-4190-A399-733EAF6D3CE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58E4905-E188-4D52-B87C-40613041CF6D}"/>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1332462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4ACFF-8749-49A0-9CEC-7DBA2811EA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B0BBCA-1F79-479E-8E0A-C2A40ECFE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CE7BC5E-300C-4DE9-80AD-68EEB85FE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DFDF559-E612-4755-B307-344C7BC01D43}"/>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C7D78780-307E-409B-A4E1-5F9864EA37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09916D-67E2-45B5-8B13-69AD47758473}"/>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1776270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E8684-F5F3-4790-8F0D-0FFE225D48A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9E48DD-DC23-4226-A180-4DB1ADCB31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68B5FFF-1B1C-43BC-A4C2-8A895A1E3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7856EE-B9B1-4251-A8AE-403D182547BC}"/>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3B18B75C-DA98-4A5B-9ACF-6E63835518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DD42AB-79C6-4C25-9E86-D9B053B7C37D}"/>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40076021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986588-BCAD-48B1-B5C3-D1AE074568A7}"/>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D04E84E-98CF-47CE-A3FB-CE70F43FB01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585494-455D-40F8-B618-615985E44C12}"/>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D7D67F75-42E8-4F4B-8E5A-ABB2ECD60B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07AB7F-9E54-4672-BCCD-2C4DA0D74028}"/>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26331781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E7A9770-297D-4963-ADE2-BCA3D75EA6B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E54BCE6-8E1F-4096-9A7E-22C67EA977D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10BD01-766C-4DE7-BBAB-8454D749F00D}"/>
              </a:ext>
            </a:extLst>
          </p:cNvPr>
          <p:cNvSpPr>
            <a:spLocks noGrp="1"/>
          </p:cNvSpPr>
          <p:nvPr>
            <p:ph type="dt" sz="half" idx="10"/>
          </p:nvPr>
        </p:nvSpPr>
        <p:spPr/>
        <p:txBody>
          <a:bodyPr/>
          <a:lstStyle/>
          <a:p>
            <a:fld id="{25BC1E3E-6EBD-493F-8CE7-2C21E04E6A9B}"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885C60B6-396E-44F9-9678-E03C1B47CF0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7F0A50-B571-49FE-9106-A90E28D55959}"/>
              </a:ext>
            </a:extLst>
          </p:cNvPr>
          <p:cNvSpPr>
            <a:spLocks noGrp="1"/>
          </p:cNvSpPr>
          <p:nvPr>
            <p:ph type="sldNum" sz="quarter" idx="12"/>
          </p:nvPr>
        </p:nvSpPr>
        <p:spPr/>
        <p:txBody>
          <a:body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242375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26014616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D0912-027E-4B82-B96C-FB2B363A71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2D1482A-E993-4972-9A24-EC6EE5F8BE3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40CBE9-EF0D-4AA8-BD93-60E28159B17B}"/>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AE7E9207-6023-4B96-A5EB-A1763BD7665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980937-A814-4B35-8D4A-D1D5D8A43520}"/>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633850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C76C3-ACBA-4BB5-9E1D-8CB2A3D6DDC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8FA16D-587D-458F-89B9-AAF394EBDAFA}"/>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1CDAF7-D132-4C73-A286-C0EB578364CD}"/>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C93DBF8C-84BE-4637-B938-4C3BCB0533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DAE3F5-967B-4C17-9C25-E308F7976FF1}"/>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1922060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29150-573C-4D17-8C7C-42CA9907426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84CE83-3A13-4385-B95D-B407D77A78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F8C936-5153-434A-B563-F7D2F1613D5B}"/>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07D3B7A9-15ED-49DD-9721-95038B63CF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770513-BC57-4CE9-8348-C171203115A0}"/>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3785070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3B6F2C-78D7-44CC-930A-5C4DAB1B42D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742873-423D-4FB4-A55B-572A6018974F}"/>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E8CB723-B345-4126-901C-75FF682ADFB4}"/>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6D7542-9AB3-4054-B5EA-B77AA9A2AE57}"/>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0F0C8AAF-9A7C-41DB-91B1-B66D9BB3C9B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96FFCC-6DB9-4527-BB58-389CDBAF0AD2}"/>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2752345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CF22A5-C6C9-40EC-B72C-A86462B876B9}"/>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66B61E-CCA7-40D2-A380-5D3975E2D5A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EBE1CF4-FDB1-4386-B603-AB3D449C4BC4}"/>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D0FC62-CD5C-4479-92A2-EA5A4C67E7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AEFACF4-3E91-4962-8721-31F07A4604CC}"/>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8A15DEB-C2DB-4ACD-AB24-D3B038E90045}"/>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2768ED8A-0DC0-4E06-A3CE-5D134E8FE42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6F1B328-760F-4B85-91DE-97998F2E44C8}"/>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1128836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3AA632-5F8D-4818-9960-E5B3AF72FE35}"/>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85641DF-73B9-4215-979D-537BA6CACD2F}"/>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80AF038E-BFCF-41D8-91C1-7E31A97A8E6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F2E3BE-45A4-4EE0-8292-025CB0B2C157}"/>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38350181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0A4D59F-ACD8-497E-8D4C-D922E7C41FB4}"/>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8370330E-C873-48E1-86F5-CA40F0153FD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B2CC600-C71A-4316-A455-8E8C49E50B74}"/>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305661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5DA40-F204-4F93-874D-753701EF14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6881D0-50A4-4295-8813-AB59D82782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3C51D59-C2DA-4782-90EF-68B3320CB6F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A179C3-997C-49CC-8386-073A9C1FFC35}"/>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5B02530A-107D-4F28-ADD6-E13ECFED61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22D0DB-73CA-422F-8DB6-76C206E2F9B7}"/>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4152026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5C3A81-70A1-44EB-AA23-58EEE96E83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465785B-7A68-4A01-81FE-CCE5DEDC865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513FFD5-30B1-48C0-AD61-A681A1FE1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DB328D5-D789-49B4-9F8A-971BF8F99757}"/>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46B304DE-63B9-42DD-ADB9-E8348DB821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851188-AC70-418F-9696-5ACA2CD7504C}"/>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20481250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510EC7-B9CE-4262-8746-3B7B2F83E139}"/>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C836E3-AE23-4929-A43A-6DCB90F92031}"/>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5EDBFE-3935-456C-9C9B-9B56C561AAE3}"/>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B0E69F13-1311-49B6-ADCE-E0D9272EB2A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AF2599-5D3C-4B45-8883-64D7B363B0C5}"/>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1163316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9827994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6F71EC0-7FBD-4EF9-937B-097FA6804EED}"/>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F708B3-4807-4144-BE30-9147AA1D5678}"/>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7F0173-4CE2-4A1B-AA93-60126D7B03EA}"/>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D3B9A0E3-D094-402F-90B4-C4092AECA8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90D7284-06E0-4234-A405-DA7B1895928C}"/>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1407264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4F9AED-D744-424B-80D9-965F4A050E94}"/>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783DD3F-7538-49AC-91A7-12F3AFE6CE13}"/>
              </a:ext>
            </a:extLst>
          </p:cNvPr>
          <p:cNvSpPr>
            <a:spLocks noGrp="1"/>
          </p:cNvSpPr>
          <p:nvPr>
            <p:ph type="dt" sz="half" idx="10"/>
          </p:nvPr>
        </p:nvSpPr>
        <p:spPr/>
        <p:txBody>
          <a:bodyPr/>
          <a:lstStyle/>
          <a:p>
            <a:fld id="{F89EB488-7AF6-40FB-9837-3F2295C07234}"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2C4E6478-8379-4C15-93B3-5BC78380BB9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29705D0-6EE9-49AC-B0E8-D9126539FB96}"/>
              </a:ext>
            </a:extLst>
          </p:cNvPr>
          <p:cNvSpPr>
            <a:spLocks noGrp="1"/>
          </p:cNvSpPr>
          <p:nvPr>
            <p:ph type="sldNum" sz="quarter" idx="12"/>
          </p:nvPr>
        </p:nvSpPr>
        <p:spPr/>
        <p:txBody>
          <a:body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3372651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4AE45-D488-4E02-87D8-E78718A7C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523C9C-DA6E-4341-BF3F-0D5B654AC6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5D8B98C-9B28-415A-9E64-58249517D6EF}"/>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F8E8BBE2-9819-4013-870B-FCB7912624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E32F28-7CEE-453F-B499-FE5FDAD46894}"/>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733970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EC2C5D-17D8-4936-94DB-C23FD1AC7A5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450441-D5D0-41FD-8735-34B6356711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731DA6-0508-4371-B24C-578D7922268B}"/>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7B3510B5-53D1-4EE5-8973-266651009F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4566201-60A3-475B-BAC9-CEBE17810EDB}"/>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0297541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E8242-BB46-461F-AE09-CA333D0C4B2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25043C8-DB27-462D-93DA-09754F66B3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0A8184D-D6FB-41C4-816B-7E6D21827E6C}"/>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599B7698-A79B-4129-A004-3B823989E8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F6BEA8-90F2-41B7-8183-210CAF38633B}"/>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6030732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1686B-CA89-4DBA-9C8B-B0C0B0C86CF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A916A26-F2BF-4101-8727-E844A1BD73C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C3BE4F7-9F3C-4881-B9F5-0C8C28A22D2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684F879-84AE-4B1B-9DFE-2387EA9FECE0}"/>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8B2E8125-5909-4A10-B459-405B0019E16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FBB4980-39A4-4BB9-87D1-A37F5D36D7BD}"/>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53295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C1577-402D-49AB-9ED6-F31FC24A44C3}"/>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3D3B9A-73BB-44C2-A230-19282EDECC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DC529-0057-4A83-8D32-16518D116A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D3E5E7-AE0F-44D9-8BF4-7E75E0FBBF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0200464-9C9C-45C5-A785-17CC20CC94D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A0B23C6-ED79-4257-A03E-F980D0D3D304}"/>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8" name="フッター プレースホルダー 7">
            <a:extLst>
              <a:ext uri="{FF2B5EF4-FFF2-40B4-BE49-F238E27FC236}">
                <a16:creationId xmlns:a16="http://schemas.microsoft.com/office/drawing/2014/main" id="{D64E1886-1B38-4D3B-9303-3C95159DA69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31222E-BD5C-4DD6-BEF4-48DFA82B77C2}"/>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42632864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69177-5BC0-4506-97BE-41E320443A8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60BE9BB-5639-4488-8C9C-AE33AA2F9C15}"/>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4" name="フッター プレースホルダー 3">
            <a:extLst>
              <a:ext uri="{FF2B5EF4-FFF2-40B4-BE49-F238E27FC236}">
                <a16:creationId xmlns:a16="http://schemas.microsoft.com/office/drawing/2014/main" id="{96FE68AA-AA55-4A4C-90F4-B6DDAF4B6E1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11CBB44-5F77-4430-9763-70B2421CBFA4}"/>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5353906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8B3D777-DBF6-4214-A78C-751716EFCB66}"/>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3" name="フッター プレースホルダー 2">
            <a:extLst>
              <a:ext uri="{FF2B5EF4-FFF2-40B4-BE49-F238E27FC236}">
                <a16:creationId xmlns:a16="http://schemas.microsoft.com/office/drawing/2014/main" id="{A537C284-FACF-4B12-BD59-7CFF1381493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9BA91C6-09A1-4D22-B280-D9AEAAB53BB6}"/>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5411096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51B2E2-91BA-408D-BBCC-637E242523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7E60500-CC8B-451C-A2DC-5AAF52500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FC11E4A-B984-40FF-8365-B8A555158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584306D-8766-4599-8A42-EA42A854BBEE}"/>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5D8778ED-A30A-47B6-8DF5-31D7A51581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67AD0-2040-4860-90FD-FFF3D4EB2C6E}"/>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0535997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2066587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33044-745C-4349-85F5-2063DB66DE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237C468-51B8-4580-AC64-9692C2465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E4F863F-83BC-4048-B317-548659A6C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1D16505-0515-40CE-96A0-1B30EA604B00}"/>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6" name="フッター プレースホルダー 5">
            <a:extLst>
              <a:ext uri="{FF2B5EF4-FFF2-40B4-BE49-F238E27FC236}">
                <a16:creationId xmlns:a16="http://schemas.microsoft.com/office/drawing/2014/main" id="{4AA827AB-5E71-4D30-8E60-C9E8ED3A5D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D09C4DB-1B74-45EA-B1AE-BE1C12F53769}"/>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288005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E11FA-8C5D-4A07-9B9C-F87FE9FCBFA2}"/>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648E00E-1AF4-4C31-A1DD-B9C0806FD24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F9BBBC-11F4-4A34-9B9D-2022D028908A}"/>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B2B1C546-3DE4-4BE7-9224-F325A5113F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353CF4-F1EE-4098-90AC-B41DC2B9A0F4}"/>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3896369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4C4BBD3-7B86-41AF-907D-77BBEA222B82}"/>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30017-4849-4BC5-ABC1-313B28032B2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8C5AE7-A3FE-403C-9451-050D37EBAEDB}"/>
              </a:ext>
            </a:extLst>
          </p:cNvPr>
          <p:cNvSpPr>
            <a:spLocks noGrp="1"/>
          </p:cNvSpPr>
          <p:nvPr>
            <p:ph type="dt" sz="half" idx="10"/>
          </p:nvPr>
        </p:nvSpPr>
        <p:spPr/>
        <p:txBody>
          <a:bodyPr/>
          <a:lstStyle/>
          <a:p>
            <a:fld id="{8AB3CC1E-F93A-4039-AE9C-1EE51B057BA7}"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D3A3D4CC-3F22-4381-9BA9-50C2CED0C0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AD01DD-0BB1-41E4-9E80-96CD899F103D}"/>
              </a:ext>
            </a:extLst>
          </p:cNvPr>
          <p:cNvSpPr>
            <a:spLocks noGrp="1"/>
          </p:cNvSpPr>
          <p:nvPr>
            <p:ph type="sldNum" sz="quarter" idx="12"/>
          </p:nvPr>
        </p:nvSpPr>
        <p:spPr/>
        <p:txBody>
          <a:bodyPr/>
          <a:lstStyle/>
          <a:p>
            <a:fld id="{11CF14CF-E758-40A3-9599-BD4DD6238E06}" type="slidenum">
              <a:rPr kumimoji="1" lang="ja-JP" altLang="en-US" smtClean="0"/>
              <a:t>‹#›</a:t>
            </a:fld>
            <a:endParaRPr kumimoji="1" lang="ja-JP" altLang="en-US"/>
          </a:p>
        </p:txBody>
      </p:sp>
    </p:spTree>
    <p:extLst>
      <p:ext uri="{BB962C8B-B14F-4D97-AF65-F5344CB8AC3E}">
        <p14:creationId xmlns:p14="http://schemas.microsoft.com/office/powerpoint/2010/main" val="1976485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270283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19880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C321B7-6AA0-4580-918F-882AFBD1D48C}" type="datetimeFigureOut">
              <a:rPr kumimoji="1" lang="ja-JP" altLang="en-US" smtClean="0"/>
              <a:t>2026/2/12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B04E41B-4E0D-4739-8965-75B3C9BF1E1E}" type="slidenum">
              <a:rPr kumimoji="1" lang="ja-JP" altLang="en-US" smtClean="0"/>
              <a:t>‹#›</a:t>
            </a:fld>
            <a:endParaRPr kumimoji="1" lang="ja-JP" altLang="en-US"/>
          </a:p>
        </p:txBody>
      </p:sp>
    </p:spTree>
    <p:extLst>
      <p:ext uri="{BB962C8B-B14F-4D97-AF65-F5344CB8AC3E}">
        <p14:creationId xmlns:p14="http://schemas.microsoft.com/office/powerpoint/2010/main" val="3050361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0C321B7-6AA0-4580-918F-882AFBD1D48C}" type="datetimeFigureOut">
              <a:rPr lang="ja-JP" altLang="en-US" smtClean="0"/>
              <a:pPr/>
              <a:t>2026/2/12</a:t>
            </a:fld>
            <a:endParaRPr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AB04E41B-4E0D-4739-8965-75B3C9BF1E1E}" type="slidenum">
              <a:rPr lang="ja-JP" altLang="en-US" smtClean="0"/>
              <a:pPr/>
              <a:t>‹#›</a:t>
            </a:fld>
            <a:endParaRPr lang="ja-JP" altLang="en-US"/>
          </a:p>
        </p:txBody>
      </p:sp>
      <p:pic>
        <p:nvPicPr>
          <p:cNvPr id="10" name="図 9" descr="アイコン&#10;&#10;自動的に生成された説明">
            <a:extLst>
              <a:ext uri="{FF2B5EF4-FFF2-40B4-BE49-F238E27FC236}">
                <a16:creationId xmlns:a16="http://schemas.microsoft.com/office/drawing/2014/main" id="{87971058-09CA-6043-BFBE-6AE144C55EB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図 10">
            <a:extLst>
              <a:ext uri="{FF2B5EF4-FFF2-40B4-BE49-F238E27FC236}">
                <a16:creationId xmlns:a16="http://schemas.microsoft.com/office/drawing/2014/main" id="{83935FEF-27EB-4DA9-BCAD-69011840FC35}"/>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515938" y="5979121"/>
            <a:ext cx="630007" cy="799366"/>
          </a:xfrm>
          <a:prstGeom prst="rect">
            <a:avLst/>
          </a:prstGeom>
        </p:spPr>
      </p:pic>
    </p:spTree>
    <p:extLst>
      <p:ext uri="{BB962C8B-B14F-4D97-AF65-F5344CB8AC3E}">
        <p14:creationId xmlns:p14="http://schemas.microsoft.com/office/powerpoint/2010/main" val="3119021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直線コネクタ 10">
            <a:extLst>
              <a:ext uri="{FF2B5EF4-FFF2-40B4-BE49-F238E27FC236}">
                <a16:creationId xmlns:a16="http://schemas.microsoft.com/office/drawing/2014/main" id="{8FE30EA1-9145-4E7E-9278-F3102CD9593A}"/>
              </a:ext>
            </a:extLst>
          </p:cNvPr>
          <p:cNvCxnSpPr>
            <a:cxnSpLocks/>
          </p:cNvCxnSpPr>
          <p:nvPr userDrawn="1"/>
        </p:nvCxnSpPr>
        <p:spPr>
          <a:xfrm>
            <a:off x="353291" y="660509"/>
            <a:ext cx="11506613" cy="0"/>
          </a:xfrm>
          <a:prstGeom prst="line">
            <a:avLst/>
          </a:prstGeom>
          <a:ln w="25400">
            <a:solidFill>
              <a:srgbClr val="D2D7DA"/>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C0EE61E-57C4-4FA7-B665-46BC250F0909}"/>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65996" y="5922109"/>
            <a:ext cx="630007" cy="799366"/>
          </a:xfrm>
          <a:prstGeom prst="rect">
            <a:avLst/>
          </a:prstGeom>
        </p:spPr>
      </p:pic>
      <p:pic>
        <p:nvPicPr>
          <p:cNvPr id="5" name="図 4">
            <a:extLst>
              <a:ext uri="{FF2B5EF4-FFF2-40B4-BE49-F238E27FC236}">
                <a16:creationId xmlns:a16="http://schemas.microsoft.com/office/drawing/2014/main" id="{FD743289-173C-4B7E-A607-2738150D5C0F}"/>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10093770" y="33285"/>
            <a:ext cx="2098230" cy="627224"/>
          </a:xfrm>
          <a:prstGeom prst="rect">
            <a:avLst/>
          </a:prstGeom>
        </p:spPr>
      </p:pic>
    </p:spTree>
    <p:extLst>
      <p:ext uri="{BB962C8B-B14F-4D97-AF65-F5344CB8AC3E}">
        <p14:creationId xmlns:p14="http://schemas.microsoft.com/office/powerpoint/2010/main" val="993485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0" r:id="rId12"/>
    <p:sldLayoutId id="2147483711" r:id="rId13"/>
    <p:sldLayoutId id="2147483720" r:id="rId14"/>
    <p:sldLayoutId id="2147483719" r:id="rId15"/>
    <p:sldLayoutId id="2147483721" r:id="rId16"/>
    <p:sldLayoutId id="2147483749" r:id="rId17"/>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8DCFA57-5133-43A9-9905-1585AC5F1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4C52FC-2B90-439D-B9ED-E22A1E65E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BC1E3E-6EBD-493F-8CE7-2C21E04E6A9B}"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2192CAE3-9D32-465B-A3DA-03D082FDDF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E87C85-C6D3-459A-8CE3-EF4745FEC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A75BB-3F12-4EE6-88D0-83085DAFDC67}" type="slidenum">
              <a:rPr kumimoji="1" lang="ja-JP" altLang="en-US" smtClean="0"/>
              <a:t>‹#›</a:t>
            </a:fld>
            <a:endParaRPr kumimoji="1" lang="ja-JP" altLang="en-US"/>
          </a:p>
        </p:txBody>
      </p:sp>
    </p:spTree>
    <p:extLst>
      <p:ext uri="{BB962C8B-B14F-4D97-AF65-F5344CB8AC3E}">
        <p14:creationId xmlns:p14="http://schemas.microsoft.com/office/powerpoint/2010/main" val="218486765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A8E41EC-5E18-48CC-83CA-6163E197A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EB488-7AF6-40FB-9837-3F2295C07234}" type="datetimeFigureOut">
              <a:rPr kumimoji="1" lang="ja-JP" altLang="en-US" smtClean="0"/>
              <a:t>2026/2/12</a:t>
            </a:fld>
            <a:endParaRPr kumimoji="1" lang="ja-JP" altLang="en-US"/>
          </a:p>
        </p:txBody>
      </p:sp>
      <p:sp>
        <p:nvSpPr>
          <p:cNvPr id="5" name="フッター プレースホルダー 4">
            <a:extLst>
              <a:ext uri="{FF2B5EF4-FFF2-40B4-BE49-F238E27FC236}">
                <a16:creationId xmlns:a16="http://schemas.microsoft.com/office/drawing/2014/main" id="{75C5B15A-49BC-41A8-B8EE-79B0F4D704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2106B4D-172E-4F30-8DA6-3C5B03B97D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49D0B-7F82-438A-93AF-1C71D792FFC0}" type="slidenum">
              <a:rPr kumimoji="1" lang="ja-JP" altLang="en-US" smtClean="0"/>
              <a:t>‹#›</a:t>
            </a:fld>
            <a:endParaRPr kumimoji="1" lang="ja-JP" altLang="en-US"/>
          </a:p>
        </p:txBody>
      </p:sp>
    </p:spTree>
    <p:extLst>
      <p:ext uri="{BB962C8B-B14F-4D97-AF65-F5344CB8AC3E}">
        <p14:creationId xmlns:p14="http://schemas.microsoft.com/office/powerpoint/2010/main" val="73957046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DBE84DBD-CA70-452E-AA53-3A6B2AFA1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AFFFC7B-63DF-40A1-BB23-D1513D218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8AB3CC1E-F93A-4039-AE9C-1EE51B057BA7}" type="datetimeFigureOut">
              <a:rPr lang="ja-JP" altLang="en-US" smtClean="0"/>
              <a:pPr/>
              <a:t>2026/2/12</a:t>
            </a:fld>
            <a:endParaRPr lang="ja-JP" altLang="en-US"/>
          </a:p>
        </p:txBody>
      </p:sp>
      <p:sp>
        <p:nvSpPr>
          <p:cNvPr id="5" name="フッター プレースホルダー 4">
            <a:extLst>
              <a:ext uri="{FF2B5EF4-FFF2-40B4-BE49-F238E27FC236}">
                <a16:creationId xmlns:a16="http://schemas.microsoft.com/office/drawing/2014/main" id="{81C164FA-68A9-4DBD-98EB-B7E65D8686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endParaRPr lang="ja-JP" altLang="en-US"/>
          </a:p>
        </p:txBody>
      </p:sp>
      <p:sp>
        <p:nvSpPr>
          <p:cNvPr id="6" name="スライド番号プレースホルダー 5">
            <a:extLst>
              <a:ext uri="{FF2B5EF4-FFF2-40B4-BE49-F238E27FC236}">
                <a16:creationId xmlns:a16="http://schemas.microsoft.com/office/drawing/2014/main" id="{58C8A6A6-7A79-434A-93D8-C71189ED5A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lnSpc>
                <a:spcPct val="150000"/>
              </a:lnSpc>
              <a:defRPr sz="1200">
                <a:solidFill>
                  <a:schemeClr val="tx1">
                    <a:tint val="75000"/>
                  </a:schemeClr>
                </a:solidFill>
                <a:latin typeface="游ゴシック" panose="020B0400000000000000" pitchFamily="50" charset="-128"/>
                <a:ea typeface="游ゴシック" panose="020B0400000000000000" pitchFamily="50" charset="-128"/>
              </a:defRPr>
            </a:lvl1pPr>
          </a:lstStyle>
          <a:p>
            <a:fld id="{11CF14CF-E758-40A3-9599-BD4DD6238E06}" type="slidenum">
              <a:rPr lang="ja-JP" altLang="en-US" smtClean="0"/>
              <a:pPr/>
              <a:t>‹#›</a:t>
            </a:fld>
            <a:endParaRPr lang="ja-JP" altLang="en-US"/>
          </a:p>
        </p:txBody>
      </p:sp>
      <p:sp>
        <p:nvSpPr>
          <p:cNvPr id="22" name="四角形: 角を丸くする 21">
            <a:extLst>
              <a:ext uri="{FF2B5EF4-FFF2-40B4-BE49-F238E27FC236}">
                <a16:creationId xmlns:a16="http://schemas.microsoft.com/office/drawing/2014/main" id="{1CDA6F89-AE7A-4321-AE53-96DE27D4A5C2}"/>
              </a:ext>
            </a:extLst>
          </p:cNvPr>
          <p:cNvSpPr/>
          <p:nvPr userDrawn="1"/>
        </p:nvSpPr>
        <p:spPr>
          <a:xfrm>
            <a:off x="10489457" y="126589"/>
            <a:ext cx="1567587" cy="365125"/>
          </a:xfrm>
          <a:prstGeom prst="roundRect">
            <a:avLst>
              <a:gd name="adj" fmla="val 50000"/>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kumimoji="1" lang="ja-JP" altLang="en-US" sz="1200" b="1" i="0" spc="0">
                <a:solidFill>
                  <a:schemeClr val="bg1"/>
                </a:solidFill>
                <a:effectLst/>
                <a:latin typeface="游ゴシック" panose="020B0400000000000000" pitchFamily="50" charset="-128"/>
                <a:ea typeface="+mn-ea"/>
                <a:cs typeface="Arial" panose="020B0604020202020204" pitchFamily="34" charset="0"/>
              </a:rPr>
              <a:t>関係者のみ閲覧可</a:t>
            </a:r>
          </a:p>
        </p:txBody>
      </p:sp>
    </p:spTree>
    <p:extLst>
      <p:ext uri="{BB962C8B-B14F-4D97-AF65-F5344CB8AC3E}">
        <p14:creationId xmlns:p14="http://schemas.microsoft.com/office/powerpoint/2010/main" val="1967452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150000"/>
        </a:lnSpc>
        <a:spcBef>
          <a:spcPct val="0"/>
        </a:spcBef>
        <a:buNone/>
        <a:defRPr kumimoji="1" sz="4400" kern="1200">
          <a:solidFill>
            <a:schemeClr val="tx1"/>
          </a:solidFill>
          <a:latin typeface="游ゴシック" panose="020B0400000000000000" pitchFamily="50" charset="-128"/>
          <a:ea typeface="游ゴシック" panose="020B0400000000000000" pitchFamily="50" charset="-128"/>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kumimoji="1" sz="2800" kern="1200">
          <a:solidFill>
            <a:schemeClr val="tx1"/>
          </a:solidFill>
          <a:latin typeface="游ゴシック" panose="020B0400000000000000" pitchFamily="50" charset="-128"/>
          <a:ea typeface="游ゴシック" panose="020B0400000000000000" pitchFamily="50" charset="-128"/>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kumimoji="1" sz="2400" kern="1200">
          <a:solidFill>
            <a:schemeClr val="tx1"/>
          </a:solidFill>
          <a:latin typeface="游ゴシック" panose="020B0400000000000000" pitchFamily="50" charset="-128"/>
          <a:ea typeface="游ゴシック" panose="020B0400000000000000" pitchFamily="50" charset="-128"/>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kumimoji="1" sz="2000" kern="1200">
          <a:solidFill>
            <a:schemeClr val="tx1"/>
          </a:solidFill>
          <a:latin typeface="游ゴシック" panose="020B0400000000000000" pitchFamily="50" charset="-128"/>
          <a:ea typeface="游ゴシック" panose="020B0400000000000000" pitchFamily="50" charset="-128"/>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kumimoji="1" sz="1800" kern="1200">
          <a:solidFill>
            <a:schemeClr val="tx1"/>
          </a:solidFill>
          <a:latin typeface="游ゴシック" panose="020B0400000000000000" pitchFamily="50" charset="-128"/>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png"/><Relationship Id="rId2" Type="http://schemas.openxmlformats.org/officeDocument/2006/relationships/image" Target="../media/image41.jpeg"/><Relationship Id="rId1" Type="http://schemas.openxmlformats.org/officeDocument/2006/relationships/slideLayout" Target="../slideLayouts/slideLayout18.xml"/><Relationship Id="rId6" Type="http://schemas.openxmlformats.org/officeDocument/2006/relationships/image" Target="../media/image45.jpeg"/><Relationship Id="rId11" Type="http://schemas.openxmlformats.org/officeDocument/2006/relationships/image" Target="../media/image50.pn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8.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jpeg"/><Relationship Id="rId2" Type="http://schemas.openxmlformats.org/officeDocument/2006/relationships/image" Target="../media/image62.png"/><Relationship Id="rId1" Type="http://schemas.openxmlformats.org/officeDocument/2006/relationships/slideLayout" Target="../slideLayouts/slideLayout18.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jpe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 Type="http://schemas.openxmlformats.org/officeDocument/2006/relationships/slideLayout" Target="../slideLayouts/slideLayout18.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2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4.xml"/><Relationship Id="rId16" Type="http://schemas.openxmlformats.org/officeDocument/2006/relationships/image" Target="../media/image100.png"/><Relationship Id="rId1" Type="http://schemas.openxmlformats.org/officeDocument/2006/relationships/slideLayout" Target="../slideLayouts/slideLayout26.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5" Type="http://schemas.openxmlformats.org/officeDocument/2006/relationships/image" Target="../media/image9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25.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1.emf"/><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3.xml"/><Relationship Id="rId4" Type="http://schemas.openxmlformats.org/officeDocument/2006/relationships/image" Target="../media/image10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xpo2025.or.jp/news/news-20250822-04/"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花火の写真&#10;&#10;AI 生成コンテンツは誤りを含む可能性があります。">
            <a:extLst>
              <a:ext uri="{FF2B5EF4-FFF2-40B4-BE49-F238E27FC236}">
                <a16:creationId xmlns:a16="http://schemas.microsoft.com/office/drawing/2014/main" id="{54BF8BC1-1FC1-B603-8CA8-9144487FFF0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31253"/>
            <a:ext cx="12167335" cy="6829655"/>
          </a:xfrm>
          <a:prstGeom prst="rect">
            <a:avLst/>
          </a:prstGeom>
        </p:spPr>
      </p:pic>
      <p:sp>
        <p:nvSpPr>
          <p:cNvPr id="4" name="テキスト ボックス 3">
            <a:extLst>
              <a:ext uri="{FF2B5EF4-FFF2-40B4-BE49-F238E27FC236}">
                <a16:creationId xmlns:a16="http://schemas.microsoft.com/office/drawing/2014/main" id="{724B0490-03C2-B879-634F-4F26910D03E5}"/>
              </a:ext>
            </a:extLst>
          </p:cNvPr>
          <p:cNvSpPr txBox="1"/>
          <p:nvPr/>
        </p:nvSpPr>
        <p:spPr>
          <a:xfrm>
            <a:off x="5390014" y="5674040"/>
            <a:ext cx="6660943" cy="769441"/>
          </a:xfrm>
          <a:prstGeom prst="rect">
            <a:avLst/>
          </a:prstGeom>
          <a:noFill/>
        </p:spPr>
        <p:txBody>
          <a:bodyPr wrap="square" rtlCol="0">
            <a:spAutoFit/>
          </a:bodyPr>
          <a:lstStyle/>
          <a:p>
            <a:pPr algn="r"/>
            <a:r>
              <a:rPr lang="zh-CN" altLang="en-US" sz="24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２０２５年日本国際博覧会協会</a:t>
            </a:r>
            <a:endParaRPr lang="en-US" altLang="zh-CN" sz="24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gn="r"/>
            <a:r>
              <a:rPr lang="en-US" altLang="zh-CN" sz="20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2026</a:t>
            </a:r>
            <a:r>
              <a:rPr lang="ja-JP" altLang="en-US" sz="20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sz="20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a:t>
            </a:r>
            <a:r>
              <a:rPr lang="ja-JP" altLang="en-US" sz="20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endParaRPr lang="en-US" altLang="zh-CN" sz="2000" b="1" dirty="0">
              <a:solidFill>
                <a:schemeClr val="bg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5" name="タイトル 1">
            <a:extLst>
              <a:ext uri="{FF2B5EF4-FFF2-40B4-BE49-F238E27FC236}">
                <a16:creationId xmlns:a16="http://schemas.microsoft.com/office/drawing/2014/main" id="{9AB72718-8504-0B6F-92A9-FF54EF0AD2BC}"/>
              </a:ext>
            </a:extLst>
          </p:cNvPr>
          <p:cNvSpPr txBox="1">
            <a:spLocks/>
          </p:cNvSpPr>
          <p:nvPr/>
        </p:nvSpPr>
        <p:spPr bwMode="auto">
          <a:xfrm>
            <a:off x="4853353" y="2761811"/>
            <a:ext cx="7313982" cy="1334378"/>
          </a:xfrm>
          <a:prstGeom prst="rect">
            <a:avLst/>
          </a:prstGeom>
          <a:solidFill>
            <a:schemeClr val="bg1">
              <a:alpha val="54000"/>
            </a:schemeClr>
          </a:solidFill>
          <a:ln w="9525">
            <a:noFill/>
            <a:miter lim="800000"/>
            <a:headEnd/>
            <a:tailEnd/>
          </a:ln>
          <a:effectLst>
            <a:outerShdw blurRad="63500" dist="38100" dir="2700000" algn="tl" rotWithShape="0">
              <a:schemeClr val="bg1"/>
            </a:outerShdw>
          </a:effectLst>
        </p:spPr>
        <p:txBody>
          <a:bodyPr anchor="ctr">
            <a:noAutofit/>
          </a:bodyPr>
          <a:lstStyle/>
          <a:p>
            <a:pPr>
              <a:lnSpc>
                <a:spcPct val="150000"/>
              </a:lnSpc>
              <a:defRPr/>
            </a:pPr>
            <a:r>
              <a:rPr lang="ja-JP" altLang="en-US" sz="3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２０２５年日本国際博覧会</a:t>
            </a:r>
            <a:endParaRPr lang="en-US" altLang="ja-JP" sz="3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pPr algn="ctr">
              <a:lnSpc>
                <a:spcPct val="150000"/>
              </a:lnSpc>
              <a:defRPr/>
            </a:pPr>
            <a:r>
              <a:rPr lang="ja-JP" altLang="en-US" sz="3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（大阪・関西万博）</a:t>
            </a:r>
            <a:r>
              <a:rPr lang="ja-JP" altLang="en-US" sz="3000" b="1">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を終えて</a:t>
            </a:r>
            <a:endParaRPr lang="en-US" altLang="ja-JP" sz="3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7CE928DA-F911-A552-4EFA-B5902023C673}"/>
              </a:ext>
            </a:extLst>
          </p:cNvPr>
          <p:cNvSpPr txBox="1"/>
          <p:nvPr/>
        </p:nvSpPr>
        <p:spPr>
          <a:xfrm>
            <a:off x="6974622" y="6493983"/>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All rights reserved</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9828481C-4C04-24CD-50FA-F2209499DCFA}"/>
              </a:ext>
            </a:extLst>
          </p:cNvPr>
          <p:cNvSpPr txBox="1"/>
          <p:nvPr/>
        </p:nvSpPr>
        <p:spPr>
          <a:xfrm>
            <a:off x="10508566" y="183686"/>
            <a:ext cx="1542391" cy="461665"/>
          </a:xfrm>
          <a:prstGeom prst="rect">
            <a:avLst/>
          </a:prstGeom>
          <a:solidFill>
            <a:schemeClr val="bg1"/>
          </a:solidFill>
          <a:ln>
            <a:solidFill>
              <a:schemeClr val="tx1"/>
            </a:solidFill>
          </a:ln>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資料</a:t>
            </a:r>
            <a:r>
              <a:rPr kumimoji="1" lang="en-US" altLang="ja-JP" sz="2400" b="1" dirty="0">
                <a:latin typeface="Meiryo UI" panose="020B0604030504040204" pitchFamily="50" charset="-128"/>
                <a:ea typeface="Meiryo UI" panose="020B0604030504040204" pitchFamily="50" charset="-128"/>
              </a:rPr>
              <a:t>1</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71061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4FA38-9C1F-868D-C5F7-99620E805F3A}"/>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55B597C-08AF-B88B-A0B5-BF31591DBA8A}"/>
              </a:ext>
            </a:extLst>
          </p:cNvPr>
          <p:cNvSpPr txBox="1"/>
          <p:nvPr/>
        </p:nvSpPr>
        <p:spPr>
          <a:xfrm>
            <a:off x="215704" y="226885"/>
            <a:ext cx="10053712" cy="830995"/>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（参考）会場建設費の執行状況（</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2025</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年</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11</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月末）</a:t>
            </a:r>
            <a:r>
              <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0"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3" name="スライド番号プレースホルダー 4">
            <a:extLst>
              <a:ext uri="{FF2B5EF4-FFF2-40B4-BE49-F238E27FC236}">
                <a16:creationId xmlns:a16="http://schemas.microsoft.com/office/drawing/2014/main" id="{494163FD-3A99-8258-92A9-ADE292B3A50E}"/>
              </a:ext>
            </a:extLst>
          </p:cNvPr>
          <p:cNvSpPr txBox="1">
            <a:spLocks/>
          </p:cNvSpPr>
          <p:nvPr/>
        </p:nvSpPr>
        <p:spPr>
          <a:xfrm>
            <a:off x="11557166" y="6486478"/>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84B1C5E7-23E7-7BFA-25D5-7DD570F9E166}"/>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6" name="図 5">
            <a:extLst>
              <a:ext uri="{FF2B5EF4-FFF2-40B4-BE49-F238E27FC236}">
                <a16:creationId xmlns:a16="http://schemas.microsoft.com/office/drawing/2014/main" id="{EF533B24-7DDF-C955-1494-3AB6B4519B54}"/>
              </a:ext>
            </a:extLst>
          </p:cNvPr>
          <p:cNvPicPr>
            <a:picLocks noChangeAspect="1"/>
          </p:cNvPicPr>
          <p:nvPr/>
        </p:nvPicPr>
        <p:blipFill>
          <a:blip r:embed="rId2"/>
          <a:stretch>
            <a:fillRect/>
          </a:stretch>
        </p:blipFill>
        <p:spPr>
          <a:xfrm>
            <a:off x="914401" y="731518"/>
            <a:ext cx="9479526" cy="6114964"/>
          </a:xfrm>
          <a:prstGeom prst="rect">
            <a:avLst/>
          </a:prstGeom>
        </p:spPr>
      </p:pic>
      <p:sp>
        <p:nvSpPr>
          <p:cNvPr id="7" name="テキスト ボックス 3">
            <a:extLst>
              <a:ext uri="{FF2B5EF4-FFF2-40B4-BE49-F238E27FC236}">
                <a16:creationId xmlns:a16="http://schemas.microsoft.com/office/drawing/2014/main" id="{A530C16F-DB28-B36E-F767-1A4F0343500C}"/>
              </a:ext>
            </a:extLst>
          </p:cNvPr>
          <p:cNvSpPr txBox="1"/>
          <p:nvPr/>
        </p:nvSpPr>
        <p:spPr>
          <a:xfrm>
            <a:off x="10393927" y="5361009"/>
            <a:ext cx="1242902" cy="789515"/>
          </a:xfrm>
          <a:prstGeom prst="rect">
            <a:avLst/>
          </a:prstGeom>
          <a:solidFill>
            <a:srgbClr val="F79646">
              <a:lumMod val="40000"/>
              <a:lumOff val="60000"/>
              <a:alpha val="20000"/>
            </a:srgbClr>
          </a:solidFill>
          <a:ln>
            <a:solidFill>
              <a:sysClr val="window" lastClr="FFFFFF">
                <a:lumMod val="85000"/>
              </a:sysClr>
            </a:solidFill>
          </a:ln>
          <a:effectLst/>
        </p:spPr>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mn-cs"/>
              </a:rPr>
              <a:t>※</a:t>
            </a:r>
            <a:r>
              <a:rPr kumimoji="1" lang="ja-JP" altLang="ja-JP" sz="800" b="0" i="0" u="none" strike="noStrike" kern="0" cap="none" spc="0" normalizeH="0" baseline="0" noProof="0" dirty="0">
                <a:ln>
                  <a:noFill/>
                </a:ln>
                <a:solidFill>
                  <a:sysClr val="windowText" lastClr="000000"/>
                </a:solidFill>
                <a:effectLst/>
                <a:uLnTx/>
                <a:uFillTx/>
                <a:latin typeface="メイリオ"/>
                <a:ea typeface="メイリオ"/>
                <a:cs typeface="+mn-cs"/>
              </a:rPr>
              <a:t>予備費執行</a:t>
            </a:r>
            <a:r>
              <a:rPr kumimoji="1" lang="ja-JP" altLang="en-US" sz="800" b="0" i="0" u="none" strike="noStrike" kern="0" cap="none" spc="0" normalizeH="0" baseline="0" noProof="0" dirty="0">
                <a:ln>
                  <a:noFill/>
                </a:ln>
                <a:solidFill>
                  <a:sysClr val="windowText" lastClr="000000"/>
                </a:solidFill>
                <a:effectLst/>
                <a:uLnTx/>
                <a:uFillTx/>
                <a:latin typeface="メイリオ"/>
                <a:ea typeface="メイリオ"/>
                <a:cs typeface="+mn-cs"/>
              </a:rPr>
              <a:t>承認済み金額は</a:t>
            </a:r>
            <a:r>
              <a:rPr kumimoji="1" lang="ja-JP" altLang="ja-JP" sz="800" b="0" i="0" u="none" strike="noStrike" kern="0" cap="none" spc="0" normalizeH="0" baseline="0" noProof="0" dirty="0">
                <a:ln>
                  <a:noFill/>
                </a:ln>
                <a:solidFill>
                  <a:sysClr val="windowText" lastClr="000000"/>
                </a:solidFill>
                <a:effectLst/>
                <a:uLnTx/>
                <a:uFillTx/>
                <a:latin typeface="メイリオ"/>
                <a:ea typeface="メイリオ"/>
                <a:cs typeface="+mn-cs"/>
              </a:rPr>
              <a:t>「約</a:t>
            </a:r>
            <a:r>
              <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mn-cs"/>
              </a:rPr>
              <a:t>62</a:t>
            </a:r>
            <a:r>
              <a:rPr kumimoji="1" lang="ja-JP" altLang="ja-JP" sz="800" b="0" i="0" u="none" strike="noStrike" kern="0" cap="none" spc="0" normalizeH="0" baseline="0" noProof="0" dirty="0">
                <a:ln>
                  <a:noFill/>
                </a:ln>
                <a:solidFill>
                  <a:sysClr val="windowText" lastClr="000000"/>
                </a:solidFill>
                <a:effectLst/>
                <a:uLnTx/>
                <a:uFillTx/>
                <a:latin typeface="メイリオ"/>
                <a:ea typeface="メイリオ"/>
                <a:cs typeface="+mn-cs"/>
              </a:rPr>
              <a:t>億円」</a:t>
            </a:r>
            <a:r>
              <a:rPr kumimoji="1" lang="ja-JP" altLang="en-US" sz="800" b="0" i="0" u="none" strike="noStrike" kern="0" cap="none" spc="0" normalizeH="0" baseline="0" noProof="0" dirty="0">
                <a:ln>
                  <a:noFill/>
                </a:ln>
                <a:solidFill>
                  <a:sysClr val="windowText" lastClr="000000"/>
                </a:solidFill>
                <a:effectLst/>
                <a:uLnTx/>
                <a:uFillTx/>
                <a:latin typeface="メイリオ"/>
                <a:ea typeface="メイリオ"/>
                <a:cs typeface="+mn-cs"/>
              </a:rPr>
              <a:t>。</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a:ea typeface="メイリオ"/>
                <a:cs typeface="+mn-cs"/>
              </a:rPr>
              <a:t>（総計：約</a:t>
            </a:r>
            <a:r>
              <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mn-cs"/>
              </a:rPr>
              <a:t>2,282</a:t>
            </a:r>
            <a:r>
              <a:rPr kumimoji="1" lang="ja-JP" altLang="en-US" sz="800" b="0" i="0" u="none" strike="noStrike" kern="0" cap="none" spc="0" normalizeH="0" baseline="0" noProof="0" dirty="0">
                <a:ln>
                  <a:noFill/>
                </a:ln>
                <a:solidFill>
                  <a:sysClr val="windowText" lastClr="000000"/>
                </a:solidFill>
                <a:effectLst/>
                <a:uLnTx/>
                <a:uFillTx/>
                <a:latin typeface="メイリオ"/>
                <a:ea typeface="メイリオ"/>
                <a:cs typeface="+mn-cs"/>
              </a:rPr>
              <a:t>億円　</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a:ea typeface="メイリオ"/>
                <a:cs typeface="+mn-cs"/>
              </a:rPr>
              <a:t>　執行予定）</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800" b="1" i="0" u="sng" strike="noStrike" kern="0" cap="none" spc="0" normalizeH="0" baseline="0" noProof="0" dirty="0">
                <a:ln>
                  <a:noFill/>
                </a:ln>
                <a:solidFill>
                  <a:sysClr val="windowText" lastClr="000000"/>
                </a:solidFill>
                <a:effectLst/>
                <a:uLnTx/>
                <a:uFillTx/>
                <a:latin typeface="メイリオ"/>
                <a:ea typeface="メイリオ"/>
                <a:cs typeface="+mn-cs"/>
              </a:rPr>
              <a:t>現時点の予備費</a:t>
            </a:r>
            <a:r>
              <a:rPr kumimoji="1" lang="ja-JP" altLang="en-US" sz="800" b="1" i="0" u="sng" strike="noStrike" kern="0" cap="none" spc="0" normalizeH="0" baseline="0" noProof="0" dirty="0">
                <a:ln>
                  <a:noFill/>
                </a:ln>
                <a:solidFill>
                  <a:sysClr val="windowText" lastClr="000000"/>
                </a:solidFill>
                <a:effectLst/>
                <a:uLnTx/>
                <a:uFillTx/>
                <a:latin typeface="メイリオ"/>
                <a:ea typeface="メイリオ"/>
                <a:cs typeface="+mn-cs"/>
              </a:rPr>
              <a:t>残額</a:t>
            </a:r>
            <a:r>
              <a:rPr kumimoji="1" lang="ja-JP" altLang="ja-JP" sz="800" b="1" i="0" u="sng" strike="noStrike" kern="0" cap="none" spc="0" normalizeH="0" baseline="0" noProof="0" dirty="0">
                <a:ln>
                  <a:noFill/>
                </a:ln>
                <a:solidFill>
                  <a:sysClr val="windowText" lastClr="000000"/>
                </a:solidFill>
                <a:effectLst/>
                <a:uLnTx/>
                <a:uFillTx/>
                <a:latin typeface="メイリオ"/>
                <a:ea typeface="メイリオ"/>
                <a:cs typeface="+mn-cs"/>
              </a:rPr>
              <a:t>は</a:t>
            </a:r>
            <a:r>
              <a:rPr kumimoji="1" lang="ja-JP" altLang="en-US" sz="800" b="1" i="0" u="sng" strike="noStrike" kern="0" cap="none" spc="0" normalizeH="0" baseline="0" noProof="0" dirty="0">
                <a:ln>
                  <a:noFill/>
                </a:ln>
                <a:solidFill>
                  <a:sysClr val="windowText" lastClr="000000"/>
                </a:solidFill>
                <a:effectLst/>
                <a:uLnTx/>
                <a:uFillTx/>
                <a:latin typeface="メイリオ"/>
                <a:ea typeface="メイリオ"/>
                <a:cs typeface="+mn-cs"/>
              </a:rPr>
              <a:t>、</a:t>
            </a:r>
            <a:r>
              <a:rPr kumimoji="1" lang="ja-JP" altLang="ja-JP" sz="800" b="1" i="0" u="sng" strike="noStrike" kern="0" cap="none" spc="0" normalizeH="0" baseline="0" noProof="0" dirty="0">
                <a:ln>
                  <a:noFill/>
                </a:ln>
                <a:solidFill>
                  <a:sysClr val="windowText" lastClr="000000"/>
                </a:solidFill>
                <a:effectLst/>
                <a:uLnTx/>
                <a:uFillTx/>
                <a:latin typeface="メイリオ"/>
                <a:ea typeface="メイリオ"/>
                <a:cs typeface="+mn-cs"/>
              </a:rPr>
              <a:t>「約</a:t>
            </a:r>
            <a:r>
              <a:rPr kumimoji="1" lang="en-US" altLang="ja-JP" sz="800" b="1" i="0" u="sng" strike="noStrike" kern="0" cap="none" spc="0" normalizeH="0" baseline="0" noProof="0" dirty="0">
                <a:ln>
                  <a:noFill/>
                </a:ln>
                <a:solidFill>
                  <a:sysClr val="windowText" lastClr="000000"/>
                </a:solidFill>
                <a:effectLst/>
                <a:uLnTx/>
                <a:uFillTx/>
                <a:latin typeface="メイリオ"/>
                <a:ea typeface="メイリオ"/>
                <a:cs typeface="+mn-cs"/>
              </a:rPr>
              <a:t>68</a:t>
            </a:r>
            <a:r>
              <a:rPr kumimoji="1" lang="ja-JP" altLang="ja-JP" sz="800" b="1" i="0" u="sng" strike="noStrike" kern="0" cap="none" spc="0" normalizeH="0" baseline="0" noProof="0" dirty="0">
                <a:ln>
                  <a:noFill/>
                </a:ln>
                <a:solidFill>
                  <a:sysClr val="windowText" lastClr="000000"/>
                </a:solidFill>
                <a:effectLst/>
                <a:uLnTx/>
                <a:uFillTx/>
                <a:latin typeface="メイリオ"/>
                <a:ea typeface="メイリオ"/>
                <a:cs typeface="+mn-cs"/>
              </a:rPr>
              <a:t>億円」</a:t>
            </a:r>
            <a:r>
              <a:rPr kumimoji="1" lang="ja-JP" altLang="en-US" sz="800" b="1" i="0" u="sng" strike="noStrike" kern="0" cap="none" spc="0" normalizeH="0" baseline="0" noProof="0" dirty="0">
                <a:ln>
                  <a:noFill/>
                </a:ln>
                <a:solidFill>
                  <a:sysClr val="windowText" lastClr="000000"/>
                </a:solidFill>
                <a:effectLst/>
                <a:uLnTx/>
                <a:uFillTx/>
                <a:latin typeface="メイリオ"/>
                <a:ea typeface="メイリオ"/>
                <a:cs typeface="+mn-cs"/>
              </a:rPr>
              <a:t>の</a:t>
            </a:r>
            <a:r>
              <a:rPr kumimoji="1" lang="ja-JP" altLang="ja-JP" sz="800" b="1" i="0" u="sng" strike="noStrike" kern="0" cap="none" spc="0" normalizeH="0" baseline="0" noProof="0" dirty="0">
                <a:ln>
                  <a:noFill/>
                </a:ln>
                <a:solidFill>
                  <a:sysClr val="windowText" lastClr="000000"/>
                </a:solidFill>
                <a:effectLst/>
                <a:uLnTx/>
                <a:uFillTx/>
                <a:latin typeface="メイリオ"/>
                <a:ea typeface="メイリオ"/>
                <a:cs typeface="+mn-cs"/>
              </a:rPr>
              <a:t>見込</a:t>
            </a:r>
            <a:r>
              <a:rPr kumimoji="1" lang="ja-JP" altLang="en-US" sz="800" b="1" i="0" u="sng" strike="noStrike" kern="0" cap="none" spc="0" normalizeH="0" baseline="0" noProof="0" dirty="0">
                <a:ln>
                  <a:noFill/>
                </a:ln>
                <a:solidFill>
                  <a:sysClr val="windowText" lastClr="000000"/>
                </a:solidFill>
                <a:effectLst/>
                <a:uLnTx/>
                <a:uFillTx/>
                <a:latin typeface="メイリオ"/>
                <a:ea typeface="メイリオ"/>
                <a:cs typeface="+mn-cs"/>
              </a:rPr>
              <a:t>。</a:t>
            </a:r>
            <a:endParaRPr kumimoji="1" lang="ja-JP" altLang="ja-JP" sz="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1435737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AB5D7-F09A-84B4-E144-02184CDBFF7C}"/>
            </a:ext>
          </a:extLst>
        </p:cNvPr>
        <p:cNvGrpSpPr/>
        <p:nvPr/>
      </p:nvGrpSpPr>
      <p:grpSpPr>
        <a:xfrm>
          <a:off x="0" y="0"/>
          <a:ext cx="0" cy="0"/>
          <a:chOff x="0" y="0"/>
          <a:chExt cx="0" cy="0"/>
        </a:xfrm>
      </p:grpSpPr>
      <p:pic>
        <p:nvPicPr>
          <p:cNvPr id="5" name="図 4" descr="グラフ, 棒グラフ&#10;&#10;AI 生成コンテンツは誤りを含む可能性があります。">
            <a:extLst>
              <a:ext uri="{FF2B5EF4-FFF2-40B4-BE49-F238E27FC236}">
                <a16:creationId xmlns:a16="http://schemas.microsoft.com/office/drawing/2014/main" id="{79373B84-C231-85AF-7C42-21E31DE9131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8634" y="1876753"/>
            <a:ext cx="10121107" cy="4710000"/>
          </a:xfrm>
          <a:prstGeom prst="rect">
            <a:avLst/>
          </a:prstGeom>
        </p:spPr>
      </p:pic>
      <p:sp>
        <p:nvSpPr>
          <p:cNvPr id="10" name="テキスト ボックス 9">
            <a:extLst>
              <a:ext uri="{FF2B5EF4-FFF2-40B4-BE49-F238E27FC236}">
                <a16:creationId xmlns:a16="http://schemas.microsoft.com/office/drawing/2014/main" id="{1798AAE4-6845-4632-45D2-1D03289E84E9}"/>
              </a:ext>
            </a:extLst>
          </p:cNvPr>
          <p:cNvSpPr txBox="1"/>
          <p:nvPr/>
        </p:nvSpPr>
        <p:spPr>
          <a:xfrm>
            <a:off x="148362" y="688089"/>
            <a:ext cx="11878806" cy="954107"/>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ja-JP" altLang="en-US" sz="1600" b="1" dirty="0">
                <a:latin typeface="+mn-ea"/>
              </a:rPr>
              <a:t>●</a:t>
            </a:r>
            <a:r>
              <a:rPr lang="ja-JP" altLang="en-US" sz="1600" b="1" dirty="0">
                <a:solidFill>
                  <a:srgbClr val="FF0000"/>
                </a:solidFill>
                <a:latin typeface="+mn-ea"/>
              </a:rPr>
              <a:t>累計来場者数 </a:t>
            </a:r>
            <a:r>
              <a:rPr lang="en-US" altLang="ja-JP" sz="1600" b="1" dirty="0">
                <a:solidFill>
                  <a:srgbClr val="FF0000"/>
                </a:solidFill>
                <a:latin typeface="+mn-ea"/>
              </a:rPr>
              <a:t>2,902</a:t>
            </a:r>
            <a:r>
              <a:rPr lang="ja-JP" altLang="en-US" sz="1600" b="1" dirty="0">
                <a:solidFill>
                  <a:srgbClr val="FF0000"/>
                </a:solidFill>
                <a:latin typeface="+mn-ea"/>
              </a:rPr>
              <a:t>万人</a:t>
            </a:r>
            <a:r>
              <a:rPr lang="ja-JP" altLang="en-US" sz="1600" b="1" dirty="0">
                <a:latin typeface="+mn-ea"/>
              </a:rPr>
              <a:t>（</a:t>
            </a:r>
            <a:r>
              <a:rPr lang="en-US" altLang="ja-JP" sz="1600" b="1" dirty="0">
                <a:latin typeface="+mn-ea"/>
              </a:rPr>
              <a:t>AD</a:t>
            </a:r>
            <a:r>
              <a:rPr lang="ja-JP" altLang="en-US" sz="1600" b="1" dirty="0">
                <a:latin typeface="+mn-ea"/>
              </a:rPr>
              <a:t>証除き</a:t>
            </a:r>
            <a:r>
              <a:rPr lang="en-US" altLang="ja-JP" sz="1600" b="1" dirty="0">
                <a:latin typeface="+mn-ea"/>
              </a:rPr>
              <a:t>2,558</a:t>
            </a:r>
            <a:r>
              <a:rPr lang="ja-JP" altLang="en-US" sz="1600" b="1" dirty="0">
                <a:latin typeface="+mn-ea"/>
              </a:rPr>
              <a:t>万人）</a:t>
            </a:r>
            <a:r>
              <a:rPr lang="ja-JP" altLang="en-US" sz="1600" dirty="0">
                <a:latin typeface="+mn-ea"/>
              </a:rPr>
              <a:t>●</a:t>
            </a:r>
            <a:r>
              <a:rPr lang="ja-JP" altLang="en-US" sz="1600" b="1" dirty="0">
                <a:latin typeface="+mn-ea"/>
              </a:rPr>
              <a:t>通期</a:t>
            </a:r>
            <a:r>
              <a:rPr lang="en-US" altLang="ja-JP" sz="1600" b="1" dirty="0">
                <a:latin typeface="+mn-ea"/>
              </a:rPr>
              <a:t>[4/13</a:t>
            </a:r>
            <a:r>
              <a:rPr lang="ja-JP" altLang="en-US" sz="1600" b="1" dirty="0">
                <a:latin typeface="+mn-ea"/>
              </a:rPr>
              <a:t>～</a:t>
            </a:r>
            <a:r>
              <a:rPr lang="en-US" altLang="ja-JP" sz="1600" b="1" dirty="0">
                <a:latin typeface="+mn-ea"/>
              </a:rPr>
              <a:t>10/13]</a:t>
            </a:r>
            <a:r>
              <a:rPr lang="ja-JP" altLang="en-US" sz="1600" b="1" dirty="0">
                <a:latin typeface="+mn-ea"/>
              </a:rPr>
              <a:t>の</a:t>
            </a:r>
            <a:r>
              <a:rPr lang="en-US" altLang="ja-JP" sz="1600" b="1" dirty="0">
                <a:solidFill>
                  <a:srgbClr val="FF0000"/>
                </a:solidFill>
                <a:latin typeface="+mn-ea"/>
              </a:rPr>
              <a:t>1</a:t>
            </a:r>
            <a:r>
              <a:rPr lang="ja-JP" altLang="en-US" sz="1600" b="1" dirty="0">
                <a:solidFill>
                  <a:srgbClr val="FF0000"/>
                </a:solidFill>
                <a:latin typeface="+mn-ea"/>
              </a:rPr>
              <a:t>日平均入場者数 </a:t>
            </a:r>
            <a:r>
              <a:rPr lang="en-US" altLang="ja-JP" sz="1600" b="1" dirty="0">
                <a:solidFill>
                  <a:srgbClr val="FF0000"/>
                </a:solidFill>
                <a:latin typeface="+mn-ea"/>
              </a:rPr>
              <a:t>15.8</a:t>
            </a:r>
            <a:r>
              <a:rPr lang="ja-JP" altLang="en-US" sz="1600" b="1" dirty="0">
                <a:solidFill>
                  <a:srgbClr val="FF0000"/>
                </a:solidFill>
                <a:latin typeface="+mn-ea"/>
              </a:rPr>
              <a:t>万人</a:t>
            </a:r>
            <a:r>
              <a:rPr lang="ja-JP" altLang="en-US" sz="1600" b="1" dirty="0">
                <a:latin typeface="+mn-ea"/>
              </a:rPr>
              <a:t>（</a:t>
            </a:r>
            <a:r>
              <a:rPr lang="en-US" altLang="ja-JP" sz="1600" b="1" dirty="0">
                <a:latin typeface="+mn-ea"/>
              </a:rPr>
              <a:t>AD</a:t>
            </a:r>
            <a:r>
              <a:rPr lang="ja-JP" altLang="en-US" sz="1600" b="1" dirty="0">
                <a:latin typeface="+mn-ea"/>
              </a:rPr>
              <a:t>証除き</a:t>
            </a:r>
            <a:r>
              <a:rPr lang="en-US" altLang="ja-JP" sz="1600" b="1" dirty="0">
                <a:latin typeface="+mn-ea"/>
              </a:rPr>
              <a:t>13.9</a:t>
            </a:r>
            <a:r>
              <a:rPr lang="ja-JP" altLang="en-US" sz="1600" b="1" dirty="0">
                <a:latin typeface="+mn-ea"/>
              </a:rPr>
              <a:t>万人）</a:t>
            </a:r>
            <a:endParaRPr lang="en-US" altLang="ja-JP" sz="1600" b="1" dirty="0">
              <a:latin typeface="+mn-ea"/>
            </a:endParaRPr>
          </a:p>
          <a:p>
            <a:r>
              <a:rPr lang="ja-JP" altLang="en-US" sz="1600" b="1" dirty="0">
                <a:latin typeface="+mn-ea"/>
              </a:rPr>
              <a:t>●累計来場者数、</a:t>
            </a:r>
            <a:r>
              <a:rPr lang="en-US" altLang="ja-JP" sz="1600" b="1" dirty="0">
                <a:latin typeface="+mn-ea"/>
              </a:rPr>
              <a:t>100</a:t>
            </a:r>
            <a:r>
              <a:rPr lang="ja-JP" altLang="en-US" sz="1600" b="1" dirty="0">
                <a:latin typeface="+mn-ea"/>
              </a:rPr>
              <a:t>万人</a:t>
            </a:r>
            <a:r>
              <a:rPr lang="en-US" altLang="ja-JP" sz="1600" b="1" dirty="0">
                <a:latin typeface="+mn-ea"/>
              </a:rPr>
              <a:t>[4/23]</a:t>
            </a:r>
            <a:r>
              <a:rPr lang="ja-JP" altLang="en-US" sz="1600" b="1" dirty="0">
                <a:latin typeface="+mn-ea"/>
              </a:rPr>
              <a:t>、 </a:t>
            </a:r>
            <a:r>
              <a:rPr lang="en-US" altLang="ja-JP" sz="1600" b="1" dirty="0">
                <a:latin typeface="+mn-ea"/>
              </a:rPr>
              <a:t>500</a:t>
            </a:r>
            <a:r>
              <a:rPr lang="ja-JP" altLang="en-US" sz="1600" b="1" dirty="0">
                <a:latin typeface="+mn-ea"/>
              </a:rPr>
              <a:t>万人</a:t>
            </a:r>
            <a:r>
              <a:rPr lang="en-US" altLang="ja-JP" sz="1600" b="1" dirty="0">
                <a:latin typeface="+mn-ea"/>
              </a:rPr>
              <a:t> [5/26]</a:t>
            </a:r>
            <a:r>
              <a:rPr lang="ja-JP" altLang="en-US" sz="1600" b="1" dirty="0">
                <a:latin typeface="+mn-ea"/>
              </a:rPr>
              <a:t>、 </a:t>
            </a:r>
            <a:r>
              <a:rPr lang="en-US" altLang="ja-JP" sz="1600" b="1" dirty="0">
                <a:latin typeface="+mn-ea"/>
              </a:rPr>
              <a:t>1,000</a:t>
            </a:r>
            <a:r>
              <a:rPr lang="ja-JP" altLang="en-US" sz="1600" b="1" dirty="0">
                <a:latin typeface="+mn-ea"/>
              </a:rPr>
              <a:t>万人</a:t>
            </a:r>
            <a:r>
              <a:rPr lang="en-US" altLang="ja-JP" sz="1600" b="1" dirty="0">
                <a:latin typeface="+mn-ea"/>
              </a:rPr>
              <a:t> [6/29]</a:t>
            </a:r>
            <a:r>
              <a:rPr lang="ja-JP" altLang="en-US" sz="1600" b="1" dirty="0">
                <a:latin typeface="+mn-ea"/>
              </a:rPr>
              <a:t> 、 </a:t>
            </a:r>
            <a:r>
              <a:rPr lang="en-US" altLang="ja-JP" sz="1600" b="1" dirty="0">
                <a:latin typeface="+mn-ea"/>
              </a:rPr>
              <a:t>1,500</a:t>
            </a:r>
            <a:r>
              <a:rPr lang="ja-JP" altLang="en-US" sz="1600" b="1" dirty="0">
                <a:latin typeface="+mn-ea"/>
              </a:rPr>
              <a:t>万人</a:t>
            </a:r>
            <a:r>
              <a:rPr lang="en-US" altLang="ja-JP" sz="1600" b="1" dirty="0">
                <a:latin typeface="+mn-ea"/>
              </a:rPr>
              <a:t> [8/6]</a:t>
            </a:r>
            <a:r>
              <a:rPr lang="ja-JP" altLang="en-US" sz="1600" b="1" dirty="0">
                <a:latin typeface="+mn-ea"/>
              </a:rPr>
              <a:t> 、 </a:t>
            </a:r>
            <a:r>
              <a:rPr lang="en-US" altLang="ja-JP" sz="1600" b="1" dirty="0">
                <a:latin typeface="+mn-ea"/>
              </a:rPr>
              <a:t>2,000</a:t>
            </a:r>
            <a:r>
              <a:rPr lang="ja-JP" altLang="en-US" sz="1600" b="1" dirty="0">
                <a:latin typeface="+mn-ea"/>
              </a:rPr>
              <a:t>万人</a:t>
            </a:r>
            <a:r>
              <a:rPr lang="en-US" altLang="ja-JP" sz="1600" b="1" dirty="0">
                <a:latin typeface="+mn-ea"/>
              </a:rPr>
              <a:t> [9/5]</a:t>
            </a:r>
            <a:r>
              <a:rPr lang="ja-JP" altLang="en-US" sz="1600" b="1" dirty="0">
                <a:latin typeface="+mn-ea"/>
              </a:rPr>
              <a:t> 、 </a:t>
            </a:r>
            <a:endParaRPr lang="en-US" altLang="ja-JP" sz="1600" b="1" dirty="0">
              <a:latin typeface="+mn-ea"/>
            </a:endParaRPr>
          </a:p>
          <a:p>
            <a:r>
              <a:rPr lang="ja-JP" altLang="en-US" sz="1600" b="1" dirty="0">
                <a:latin typeface="+mn-ea"/>
              </a:rPr>
              <a:t>　</a:t>
            </a:r>
            <a:r>
              <a:rPr lang="en-US" altLang="ja-JP" sz="1600" b="1" dirty="0">
                <a:latin typeface="+mn-ea"/>
              </a:rPr>
              <a:t>2,500</a:t>
            </a:r>
            <a:r>
              <a:rPr lang="ja-JP" altLang="en-US" sz="1600" b="1" dirty="0">
                <a:latin typeface="+mn-ea"/>
              </a:rPr>
              <a:t>万人</a:t>
            </a:r>
            <a:r>
              <a:rPr lang="en-US" altLang="ja-JP" sz="1600" b="1" dirty="0">
                <a:latin typeface="+mn-ea"/>
              </a:rPr>
              <a:t> [9/27]</a:t>
            </a:r>
            <a:r>
              <a:rPr lang="ja-JP" altLang="en-US" sz="1600" b="1" dirty="0">
                <a:latin typeface="+mn-ea"/>
              </a:rPr>
              <a:t>を達成。また</a:t>
            </a:r>
            <a:r>
              <a:rPr lang="en-US" altLang="ja-JP" sz="1600" b="1" dirty="0">
                <a:latin typeface="+mn-ea"/>
              </a:rPr>
              <a:t>9</a:t>
            </a:r>
            <a:r>
              <a:rPr lang="ja-JP" altLang="en-US" sz="1600" b="1" dirty="0">
                <a:latin typeface="+mn-ea"/>
              </a:rPr>
              <a:t>月</a:t>
            </a:r>
            <a:r>
              <a:rPr lang="en-US" altLang="ja-JP" sz="1600" b="1" dirty="0">
                <a:latin typeface="+mn-ea"/>
              </a:rPr>
              <a:t>10</a:t>
            </a:r>
            <a:r>
              <a:rPr lang="ja-JP" altLang="en-US" sz="1600" b="1" dirty="0">
                <a:latin typeface="+mn-ea"/>
              </a:rPr>
              <a:t>日以降 、来場者数は連続</a:t>
            </a:r>
            <a:r>
              <a:rPr lang="en-US" altLang="ja-JP" sz="1600" b="1" dirty="0">
                <a:latin typeface="+mn-ea"/>
              </a:rPr>
              <a:t>34</a:t>
            </a:r>
            <a:r>
              <a:rPr lang="ja-JP" altLang="en-US" sz="1600" b="1" dirty="0">
                <a:latin typeface="+mn-ea"/>
              </a:rPr>
              <a:t>日間</a:t>
            </a:r>
            <a:r>
              <a:rPr lang="en-US" altLang="ja-JP" sz="1600" b="1" dirty="0">
                <a:latin typeface="+mn-ea"/>
              </a:rPr>
              <a:t>20</a:t>
            </a:r>
            <a:r>
              <a:rPr lang="ja-JP" altLang="en-US" sz="1600" b="1" dirty="0">
                <a:latin typeface="+mn-ea"/>
              </a:rPr>
              <a:t>万人を超えた。</a:t>
            </a:r>
            <a:endParaRPr lang="en-US" altLang="ja-JP" sz="1600" b="1" dirty="0">
              <a:latin typeface="+mn-ea"/>
            </a:endParaRPr>
          </a:p>
        </p:txBody>
      </p:sp>
      <p:sp>
        <p:nvSpPr>
          <p:cNvPr id="13" name="テキスト ボックス 12" descr="D">
            <a:extLst>
              <a:ext uri="{FF2B5EF4-FFF2-40B4-BE49-F238E27FC236}">
                <a16:creationId xmlns:a16="http://schemas.microsoft.com/office/drawing/2014/main" id="{C5A1E488-CF8B-7E19-D5F4-22F37C4E92B8}"/>
              </a:ext>
            </a:extLst>
          </p:cNvPr>
          <p:cNvSpPr txBox="1"/>
          <p:nvPr/>
        </p:nvSpPr>
        <p:spPr>
          <a:xfrm>
            <a:off x="4474820" y="6522588"/>
            <a:ext cx="2406223" cy="276999"/>
          </a:xfrm>
          <a:prstGeom prst="rect">
            <a:avLst/>
          </a:prstGeom>
          <a:noFill/>
          <a:ln>
            <a:noFill/>
          </a:ln>
        </p:spPr>
        <p:txBody>
          <a:bodyPr wrap="square">
            <a:spAutoFit/>
          </a:bodyPr>
          <a:lstStyle/>
          <a:p>
            <a:r>
              <a:rPr lang="ja-JP" altLang="en-US" sz="1200" dirty="0">
                <a:solidFill>
                  <a:schemeClr val="accent2"/>
                </a:solidFill>
                <a:latin typeface="Meiryo UI"/>
                <a:ea typeface="Meiryo UI"/>
              </a:rPr>
              <a:t>■</a:t>
            </a:r>
            <a:r>
              <a:rPr lang="en-US" altLang="ja-JP" sz="1200" dirty="0">
                <a:latin typeface="Meiryo UI"/>
                <a:ea typeface="Meiryo UI"/>
              </a:rPr>
              <a:t>AD</a:t>
            </a:r>
            <a:r>
              <a:rPr lang="ja-JP" altLang="en-US" sz="1200" dirty="0">
                <a:latin typeface="Meiryo UI"/>
                <a:ea typeface="Meiryo UI"/>
              </a:rPr>
              <a:t>証除く　　</a:t>
            </a:r>
            <a:r>
              <a:rPr lang="ja-JP" altLang="en-US" sz="1200" dirty="0">
                <a:solidFill>
                  <a:schemeClr val="accent1"/>
                </a:solidFill>
                <a:latin typeface="Meiryo UI"/>
                <a:ea typeface="Meiryo UI"/>
              </a:rPr>
              <a:t>■</a:t>
            </a:r>
            <a:r>
              <a:rPr lang="en-US" altLang="ja-JP" sz="1200" dirty="0">
                <a:latin typeface="Meiryo UI"/>
                <a:ea typeface="Meiryo UI"/>
              </a:rPr>
              <a:t>AD</a:t>
            </a:r>
            <a:r>
              <a:rPr lang="ja-JP" altLang="en-US" sz="1200" dirty="0">
                <a:latin typeface="Meiryo UI"/>
                <a:ea typeface="Meiryo UI"/>
              </a:rPr>
              <a:t>証入場</a:t>
            </a:r>
            <a:endParaRPr lang="en-US" altLang="ja-JP" sz="1200" dirty="0">
              <a:latin typeface="Meiryo UI"/>
              <a:ea typeface="Meiryo UI"/>
            </a:endParaRPr>
          </a:p>
        </p:txBody>
      </p:sp>
      <p:sp>
        <p:nvSpPr>
          <p:cNvPr id="7" name="テキスト ボックス 6">
            <a:extLst>
              <a:ext uri="{FF2B5EF4-FFF2-40B4-BE49-F238E27FC236}">
                <a16:creationId xmlns:a16="http://schemas.microsoft.com/office/drawing/2014/main" id="{096F1441-09EF-88F1-46AF-9C0B583F8532}"/>
              </a:ext>
            </a:extLst>
          </p:cNvPr>
          <p:cNvSpPr txBox="1"/>
          <p:nvPr/>
        </p:nvSpPr>
        <p:spPr>
          <a:xfrm>
            <a:off x="5209761" y="1730956"/>
            <a:ext cx="1786802" cy="369332"/>
          </a:xfrm>
          <a:prstGeom prst="rect">
            <a:avLst/>
          </a:prstGeom>
          <a:noFill/>
          <a:ln>
            <a:solidFill>
              <a:schemeClr val="tx1"/>
            </a:solidFill>
          </a:ln>
        </p:spPr>
        <p:txBody>
          <a:bodyPr wrap="squar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入場者数の推移</a:t>
            </a:r>
          </a:p>
        </p:txBody>
      </p:sp>
      <p:sp>
        <p:nvSpPr>
          <p:cNvPr id="9" name="Rectangle 2">
            <a:extLst>
              <a:ext uri="{FF2B5EF4-FFF2-40B4-BE49-F238E27FC236}">
                <a16:creationId xmlns:a16="http://schemas.microsoft.com/office/drawing/2014/main" id="{D726E3B5-BB89-D62A-7D33-A4E7CAF22E82}"/>
              </a:ext>
            </a:extLst>
          </p:cNvPr>
          <p:cNvSpPr>
            <a:spLocks noChangeArrowheads="1"/>
          </p:cNvSpPr>
          <p:nvPr/>
        </p:nvSpPr>
        <p:spPr bwMode="auto">
          <a:xfrm>
            <a:off x="1143001" y="50203"/>
            <a:ext cx="8133521"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kumimoji="0" lang="ja-JP" altLang="en-US" sz="2800" b="1" dirty="0">
                <a:solidFill>
                  <a:prstClr val="white"/>
                </a:solidFill>
                <a:latin typeface="+mn-ea"/>
                <a:ea typeface="+mn-ea"/>
              </a:rPr>
              <a:t>入場者数の状況（</a:t>
            </a:r>
            <a:r>
              <a:rPr kumimoji="0" lang="en-US" altLang="ja-JP" sz="2800" b="1" dirty="0">
                <a:solidFill>
                  <a:prstClr val="white"/>
                </a:solidFill>
                <a:latin typeface="+mn-ea"/>
                <a:ea typeface="+mn-ea"/>
              </a:rPr>
              <a:t>4/13~8</a:t>
            </a:r>
            <a:r>
              <a:rPr lang="en-US" altLang="ja-JP" sz="2800" b="1" dirty="0">
                <a:solidFill>
                  <a:prstClr val="white"/>
                </a:solidFill>
                <a:latin typeface="+mn-ea"/>
                <a:ea typeface="+mn-ea"/>
              </a:rPr>
              <a:t>/31</a:t>
            </a:r>
            <a:r>
              <a:rPr kumimoji="0" lang="ja-JP" altLang="en-US" sz="2800" b="1" dirty="0">
                <a:solidFill>
                  <a:prstClr val="white"/>
                </a:solidFill>
                <a:latin typeface="+mn-ea"/>
                <a:ea typeface="+mn-ea"/>
              </a:rPr>
              <a:t>実績）</a:t>
            </a:r>
          </a:p>
        </p:txBody>
      </p:sp>
      <p:sp>
        <p:nvSpPr>
          <p:cNvPr id="14" name="スライド番号プレースホルダー 13">
            <a:extLst>
              <a:ext uri="{FF2B5EF4-FFF2-40B4-BE49-F238E27FC236}">
                <a16:creationId xmlns:a16="http://schemas.microsoft.com/office/drawing/2014/main" id="{CEB8310C-28A7-2D03-6E61-B82C36A80CF5}"/>
              </a:ext>
            </a:extLst>
          </p:cNvPr>
          <p:cNvSpPr>
            <a:spLocks noGrp="1"/>
          </p:cNvSpPr>
          <p:nvPr>
            <p:ph type="sldNum" sz="quarter" idx="12"/>
          </p:nvPr>
        </p:nvSpPr>
        <p:spPr>
          <a:xfrm>
            <a:off x="11499742" y="6350320"/>
            <a:ext cx="527426" cy="425864"/>
          </a:xfrm>
        </p:spPr>
        <p:txBody>
          <a:bodyPr/>
          <a:lstStyle/>
          <a:p>
            <a:fld id="{D99EFD23-3DA9-49A1-9EEF-13992E960B5D}" type="slidenum">
              <a:rPr kumimoji="1" lang="ja-JP" altLang="en-US" smtClean="0"/>
              <a:t>11</a:t>
            </a:fld>
            <a:endParaRPr kumimoji="1" lang="ja-JP" altLang="en-US" dirty="0"/>
          </a:p>
        </p:txBody>
      </p:sp>
      <p:sp>
        <p:nvSpPr>
          <p:cNvPr id="2" name="テキスト ボックス 1">
            <a:extLst>
              <a:ext uri="{FF2B5EF4-FFF2-40B4-BE49-F238E27FC236}">
                <a16:creationId xmlns:a16="http://schemas.microsoft.com/office/drawing/2014/main" id="{6E9E6359-A691-2B5C-39B5-492C245DE937}"/>
              </a:ext>
            </a:extLst>
          </p:cNvPr>
          <p:cNvSpPr txBox="1"/>
          <p:nvPr/>
        </p:nvSpPr>
        <p:spPr>
          <a:xfrm>
            <a:off x="148362" y="189345"/>
            <a:ext cx="11225663" cy="400108"/>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多くの方に来場いただくこと</a:t>
            </a:r>
            <a:r>
              <a:rPr lang="en-US" altLang="ja-JP"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入場者数</a:t>
            </a:r>
            <a:r>
              <a:rPr lang="ja-JP" altLang="en-US" sz="20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の状況</a:t>
            </a:r>
            <a:r>
              <a:rPr lang="en-US" altLang="ja-JP"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４月１３日～１０月１３日</a:t>
            </a:r>
            <a:r>
              <a:rPr lang="en-US" altLang="ja-JP"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cxnSp>
        <p:nvCxnSpPr>
          <p:cNvPr id="4" name="直線矢印コネクタ 3">
            <a:extLst>
              <a:ext uri="{FF2B5EF4-FFF2-40B4-BE49-F238E27FC236}">
                <a16:creationId xmlns:a16="http://schemas.microsoft.com/office/drawing/2014/main" id="{226909AD-BB4A-601E-FC82-ACA5EFD206B3}"/>
              </a:ext>
            </a:extLst>
          </p:cNvPr>
          <p:cNvCxnSpPr>
            <a:cxnSpLocks/>
          </p:cNvCxnSpPr>
          <p:nvPr/>
        </p:nvCxnSpPr>
        <p:spPr>
          <a:xfrm flipH="1">
            <a:off x="5858376" y="3267427"/>
            <a:ext cx="343076" cy="58777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96014AB1-4DDD-495A-3EF3-3D80DF8A6F05}"/>
              </a:ext>
            </a:extLst>
          </p:cNvPr>
          <p:cNvSpPr/>
          <p:nvPr/>
        </p:nvSpPr>
        <p:spPr>
          <a:xfrm>
            <a:off x="6087764" y="2940512"/>
            <a:ext cx="1118122" cy="354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EE1C23"/>
                </a:solidFill>
              </a:rPr>
              <a:t>6/29 </a:t>
            </a:r>
          </a:p>
          <a:p>
            <a:pPr algn="ctr"/>
            <a:r>
              <a:rPr kumimoji="1" lang="en-US" altLang="ja-JP" sz="1050" dirty="0">
                <a:solidFill>
                  <a:srgbClr val="EE1C23"/>
                </a:solidFill>
              </a:rPr>
              <a:t>1,000</a:t>
            </a:r>
            <a:r>
              <a:rPr kumimoji="1" lang="ja-JP" altLang="en-US" sz="1050" dirty="0">
                <a:solidFill>
                  <a:srgbClr val="EE1C23"/>
                </a:solidFill>
              </a:rPr>
              <a:t>万人達成</a:t>
            </a:r>
          </a:p>
        </p:txBody>
      </p:sp>
      <p:sp>
        <p:nvSpPr>
          <p:cNvPr id="20" name="正方形/長方形 19">
            <a:extLst>
              <a:ext uri="{FF2B5EF4-FFF2-40B4-BE49-F238E27FC236}">
                <a16:creationId xmlns:a16="http://schemas.microsoft.com/office/drawing/2014/main" id="{78DE2585-E2C9-8100-42ED-61A805BF396C}"/>
              </a:ext>
            </a:extLst>
          </p:cNvPr>
          <p:cNvSpPr/>
          <p:nvPr/>
        </p:nvSpPr>
        <p:spPr>
          <a:xfrm>
            <a:off x="7863595" y="2715477"/>
            <a:ext cx="1118122" cy="354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EE1C23"/>
                </a:solidFill>
              </a:rPr>
              <a:t>9/5 </a:t>
            </a:r>
          </a:p>
          <a:p>
            <a:pPr algn="ctr"/>
            <a:r>
              <a:rPr kumimoji="1" lang="en-US" altLang="ja-JP" sz="1050" dirty="0">
                <a:solidFill>
                  <a:srgbClr val="EE1C23"/>
                </a:solidFill>
              </a:rPr>
              <a:t>2,000</a:t>
            </a:r>
            <a:r>
              <a:rPr kumimoji="1" lang="ja-JP" altLang="en-US" sz="1050" dirty="0">
                <a:solidFill>
                  <a:srgbClr val="EE1C23"/>
                </a:solidFill>
              </a:rPr>
              <a:t>万人達成</a:t>
            </a:r>
          </a:p>
        </p:txBody>
      </p:sp>
      <p:cxnSp>
        <p:nvCxnSpPr>
          <p:cNvPr id="21" name="直線矢印コネクタ 20">
            <a:extLst>
              <a:ext uri="{FF2B5EF4-FFF2-40B4-BE49-F238E27FC236}">
                <a16:creationId xmlns:a16="http://schemas.microsoft.com/office/drawing/2014/main" id="{0B16A341-D586-50EA-68B8-0D75B72EAA47}"/>
              </a:ext>
            </a:extLst>
          </p:cNvPr>
          <p:cNvCxnSpPr>
            <a:cxnSpLocks/>
          </p:cNvCxnSpPr>
          <p:nvPr/>
        </p:nvCxnSpPr>
        <p:spPr>
          <a:xfrm>
            <a:off x="9703041" y="2409509"/>
            <a:ext cx="704563" cy="1714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1A508D9D-E05E-C91A-0FE4-4843B52186C1}"/>
              </a:ext>
            </a:extLst>
          </p:cNvPr>
          <p:cNvSpPr/>
          <p:nvPr/>
        </p:nvSpPr>
        <p:spPr>
          <a:xfrm>
            <a:off x="8704420" y="2226805"/>
            <a:ext cx="1118122" cy="354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EE1C23"/>
                </a:solidFill>
              </a:rPr>
              <a:t>9/27 </a:t>
            </a:r>
          </a:p>
          <a:p>
            <a:pPr algn="ctr"/>
            <a:r>
              <a:rPr kumimoji="1" lang="en-US" altLang="ja-JP" sz="1050" dirty="0">
                <a:solidFill>
                  <a:srgbClr val="EE1C23"/>
                </a:solidFill>
              </a:rPr>
              <a:t>2,500</a:t>
            </a:r>
            <a:r>
              <a:rPr kumimoji="1" lang="ja-JP" altLang="en-US" sz="1050" dirty="0">
                <a:solidFill>
                  <a:srgbClr val="EE1C23"/>
                </a:solidFill>
              </a:rPr>
              <a:t>万人達成</a:t>
            </a:r>
          </a:p>
        </p:txBody>
      </p:sp>
      <p:cxnSp>
        <p:nvCxnSpPr>
          <p:cNvPr id="18" name="直線矢印コネクタ 17">
            <a:extLst>
              <a:ext uri="{FF2B5EF4-FFF2-40B4-BE49-F238E27FC236}">
                <a16:creationId xmlns:a16="http://schemas.microsoft.com/office/drawing/2014/main" id="{2366C9EB-DD14-568A-9C15-B38164230B6C}"/>
              </a:ext>
            </a:extLst>
          </p:cNvPr>
          <p:cNvCxnSpPr>
            <a:cxnSpLocks/>
          </p:cNvCxnSpPr>
          <p:nvPr/>
        </p:nvCxnSpPr>
        <p:spPr>
          <a:xfrm>
            <a:off x="8830019" y="2892574"/>
            <a:ext cx="486227" cy="4651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ACCFD760-0151-2B1B-C8A4-427AF8DCB181}"/>
              </a:ext>
            </a:extLst>
          </p:cNvPr>
          <p:cNvSpPr/>
          <p:nvPr/>
        </p:nvSpPr>
        <p:spPr>
          <a:xfrm>
            <a:off x="6975888" y="3318243"/>
            <a:ext cx="1118122" cy="354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EE1C23"/>
                </a:solidFill>
              </a:rPr>
              <a:t>8/6 </a:t>
            </a:r>
          </a:p>
          <a:p>
            <a:pPr algn="ctr"/>
            <a:r>
              <a:rPr kumimoji="1" lang="en-US" altLang="ja-JP" sz="1050" dirty="0">
                <a:solidFill>
                  <a:srgbClr val="EE1C23"/>
                </a:solidFill>
              </a:rPr>
              <a:t>1,500</a:t>
            </a:r>
            <a:r>
              <a:rPr kumimoji="1" lang="ja-JP" altLang="en-US" sz="1050" dirty="0">
                <a:solidFill>
                  <a:srgbClr val="EE1C23"/>
                </a:solidFill>
              </a:rPr>
              <a:t>万人達成</a:t>
            </a:r>
          </a:p>
        </p:txBody>
      </p:sp>
      <p:sp>
        <p:nvSpPr>
          <p:cNvPr id="23" name="正方形/長方形 22">
            <a:extLst>
              <a:ext uri="{FF2B5EF4-FFF2-40B4-BE49-F238E27FC236}">
                <a16:creationId xmlns:a16="http://schemas.microsoft.com/office/drawing/2014/main" id="{C719635F-4BA0-A9AA-EA3A-62CE05C7B5F5}"/>
              </a:ext>
            </a:extLst>
          </p:cNvPr>
          <p:cNvSpPr/>
          <p:nvPr/>
        </p:nvSpPr>
        <p:spPr>
          <a:xfrm>
            <a:off x="2610635" y="3672437"/>
            <a:ext cx="1118122" cy="354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EE1C23"/>
                </a:solidFill>
              </a:rPr>
              <a:t>4/23 </a:t>
            </a:r>
          </a:p>
          <a:p>
            <a:pPr algn="ctr"/>
            <a:r>
              <a:rPr lang="en-US" altLang="ja-JP" sz="1050" dirty="0">
                <a:solidFill>
                  <a:srgbClr val="EE1C23"/>
                </a:solidFill>
              </a:rPr>
              <a:t>10</a:t>
            </a:r>
            <a:r>
              <a:rPr kumimoji="1" lang="en-US" altLang="ja-JP" sz="1050" dirty="0">
                <a:solidFill>
                  <a:srgbClr val="EE1C23"/>
                </a:solidFill>
              </a:rPr>
              <a:t>0</a:t>
            </a:r>
            <a:r>
              <a:rPr kumimoji="1" lang="ja-JP" altLang="en-US" sz="1050" dirty="0">
                <a:solidFill>
                  <a:srgbClr val="EE1C23"/>
                </a:solidFill>
              </a:rPr>
              <a:t>万人達成</a:t>
            </a:r>
          </a:p>
        </p:txBody>
      </p:sp>
      <p:cxnSp>
        <p:nvCxnSpPr>
          <p:cNvPr id="24" name="直線矢印コネクタ 23">
            <a:extLst>
              <a:ext uri="{FF2B5EF4-FFF2-40B4-BE49-F238E27FC236}">
                <a16:creationId xmlns:a16="http://schemas.microsoft.com/office/drawing/2014/main" id="{76CE8CD4-0429-8362-D9BF-D20D41EDCFF3}"/>
              </a:ext>
            </a:extLst>
          </p:cNvPr>
          <p:cNvCxnSpPr>
            <a:cxnSpLocks/>
          </p:cNvCxnSpPr>
          <p:nvPr/>
        </p:nvCxnSpPr>
        <p:spPr>
          <a:xfrm>
            <a:off x="7490477" y="3644210"/>
            <a:ext cx="301424" cy="4727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FD8CBD4F-06B1-845D-02BC-7D4B33DA235F}"/>
              </a:ext>
            </a:extLst>
          </p:cNvPr>
          <p:cNvCxnSpPr>
            <a:cxnSpLocks/>
          </p:cNvCxnSpPr>
          <p:nvPr/>
        </p:nvCxnSpPr>
        <p:spPr>
          <a:xfrm>
            <a:off x="4173423" y="3224235"/>
            <a:ext cx="0" cy="65635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F52406B8-DB22-6294-721E-1AC08B64C6AD}"/>
              </a:ext>
            </a:extLst>
          </p:cNvPr>
          <p:cNvCxnSpPr>
            <a:cxnSpLocks/>
          </p:cNvCxnSpPr>
          <p:nvPr/>
        </p:nvCxnSpPr>
        <p:spPr>
          <a:xfrm flipH="1">
            <a:off x="2488474" y="3880588"/>
            <a:ext cx="244929" cy="6554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8233729F-AA53-A7B7-1DFA-186284071A42}"/>
              </a:ext>
            </a:extLst>
          </p:cNvPr>
          <p:cNvSpPr/>
          <p:nvPr/>
        </p:nvSpPr>
        <p:spPr>
          <a:xfrm>
            <a:off x="3614362" y="2892574"/>
            <a:ext cx="1118122" cy="35419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rgbClr val="EE1C23"/>
                </a:solidFill>
              </a:rPr>
              <a:t>5/26 </a:t>
            </a:r>
          </a:p>
          <a:p>
            <a:pPr algn="ctr"/>
            <a:r>
              <a:rPr lang="en-US" altLang="ja-JP" sz="1050" dirty="0">
                <a:solidFill>
                  <a:srgbClr val="EE1C23"/>
                </a:solidFill>
              </a:rPr>
              <a:t>5</a:t>
            </a:r>
            <a:r>
              <a:rPr kumimoji="1" lang="en-US" altLang="ja-JP" sz="1050" dirty="0">
                <a:solidFill>
                  <a:srgbClr val="EE1C23"/>
                </a:solidFill>
              </a:rPr>
              <a:t>00</a:t>
            </a:r>
            <a:r>
              <a:rPr kumimoji="1" lang="ja-JP" altLang="en-US" sz="1050" dirty="0">
                <a:solidFill>
                  <a:srgbClr val="EE1C23"/>
                </a:solidFill>
              </a:rPr>
              <a:t>万人達成</a:t>
            </a:r>
          </a:p>
        </p:txBody>
      </p:sp>
      <p:sp>
        <p:nvSpPr>
          <p:cNvPr id="3" name="正方形/長方形 2">
            <a:extLst>
              <a:ext uri="{FF2B5EF4-FFF2-40B4-BE49-F238E27FC236}">
                <a16:creationId xmlns:a16="http://schemas.microsoft.com/office/drawing/2014/main" id="{CC6A1172-4132-1A68-3D3D-D5FFD69A124B}"/>
              </a:ext>
            </a:extLst>
          </p:cNvPr>
          <p:cNvSpPr/>
          <p:nvPr/>
        </p:nvSpPr>
        <p:spPr>
          <a:xfrm>
            <a:off x="9589413" y="1869962"/>
            <a:ext cx="1118122" cy="4986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ysClr val="windowText" lastClr="000000"/>
                </a:solidFill>
              </a:rPr>
              <a:t>10/12</a:t>
            </a:r>
          </a:p>
          <a:p>
            <a:pPr algn="ctr"/>
            <a:r>
              <a:rPr kumimoji="1" lang="ja-JP" altLang="en-US" sz="1050" dirty="0">
                <a:solidFill>
                  <a:sysClr val="windowText" lastClr="000000"/>
                </a:solidFill>
              </a:rPr>
              <a:t>最大来場者</a:t>
            </a:r>
            <a:endParaRPr kumimoji="1" lang="en-US" altLang="ja-JP" sz="1050" dirty="0">
              <a:solidFill>
                <a:sysClr val="windowText" lastClr="000000"/>
              </a:solidFill>
            </a:endParaRPr>
          </a:p>
          <a:p>
            <a:pPr algn="ctr"/>
            <a:r>
              <a:rPr kumimoji="1" lang="en-US" altLang="ja-JP" sz="1050" dirty="0">
                <a:solidFill>
                  <a:sysClr val="windowText" lastClr="000000"/>
                </a:solidFill>
              </a:rPr>
              <a:t>24.8</a:t>
            </a:r>
            <a:r>
              <a:rPr kumimoji="1" lang="ja-JP" altLang="en-US" sz="1050" dirty="0">
                <a:solidFill>
                  <a:sysClr val="windowText" lastClr="000000"/>
                </a:solidFill>
              </a:rPr>
              <a:t>万人</a:t>
            </a:r>
          </a:p>
        </p:txBody>
      </p:sp>
      <p:sp>
        <p:nvSpPr>
          <p:cNvPr id="6" name="正方形/長方形 5">
            <a:extLst>
              <a:ext uri="{FF2B5EF4-FFF2-40B4-BE49-F238E27FC236}">
                <a16:creationId xmlns:a16="http://schemas.microsoft.com/office/drawing/2014/main" id="{FB6E0BFD-A6E4-CEFC-763E-F3B867286CFC}"/>
              </a:ext>
            </a:extLst>
          </p:cNvPr>
          <p:cNvSpPr/>
          <p:nvPr/>
        </p:nvSpPr>
        <p:spPr>
          <a:xfrm>
            <a:off x="10758150" y="1852522"/>
            <a:ext cx="1231750" cy="5874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ysClr val="windowText" lastClr="000000"/>
                </a:solidFill>
              </a:rPr>
              <a:t>10/13</a:t>
            </a:r>
          </a:p>
          <a:p>
            <a:pPr algn="ctr"/>
            <a:r>
              <a:rPr lang="ja-JP" altLang="en-US" sz="1050" dirty="0">
                <a:solidFill>
                  <a:sysClr val="windowText" lastClr="000000"/>
                </a:solidFill>
              </a:rPr>
              <a:t>閉幕日</a:t>
            </a:r>
            <a:endParaRPr kumimoji="1" lang="en-US" altLang="ja-JP" sz="1050" dirty="0">
              <a:solidFill>
                <a:sysClr val="windowText" lastClr="000000"/>
              </a:solidFill>
            </a:endParaRPr>
          </a:p>
          <a:p>
            <a:pPr algn="ctr"/>
            <a:r>
              <a:rPr kumimoji="1" lang="en-US" altLang="ja-JP" sz="1050" dirty="0">
                <a:solidFill>
                  <a:sysClr val="windowText" lastClr="000000"/>
                </a:solidFill>
              </a:rPr>
              <a:t>24.4</a:t>
            </a:r>
            <a:r>
              <a:rPr kumimoji="1" lang="ja-JP" altLang="en-US" sz="1050" dirty="0">
                <a:solidFill>
                  <a:sysClr val="windowText" lastClr="000000"/>
                </a:solidFill>
              </a:rPr>
              <a:t>万人</a:t>
            </a:r>
          </a:p>
        </p:txBody>
      </p:sp>
      <p:sp>
        <p:nvSpPr>
          <p:cNvPr id="8" name="正方形/長方形 7">
            <a:extLst>
              <a:ext uri="{FF2B5EF4-FFF2-40B4-BE49-F238E27FC236}">
                <a16:creationId xmlns:a16="http://schemas.microsoft.com/office/drawing/2014/main" id="{C1C31261-B145-5CD8-7C68-9B1EAAE16FCA}"/>
              </a:ext>
            </a:extLst>
          </p:cNvPr>
          <p:cNvSpPr/>
          <p:nvPr/>
        </p:nvSpPr>
        <p:spPr>
          <a:xfrm>
            <a:off x="5195283" y="2507767"/>
            <a:ext cx="1170256" cy="5877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ysClr val="windowText" lastClr="000000"/>
                </a:solidFill>
              </a:rPr>
              <a:t>6</a:t>
            </a:r>
            <a:r>
              <a:rPr kumimoji="1" lang="en-US" altLang="ja-JP" sz="1050" dirty="0">
                <a:solidFill>
                  <a:sysClr val="windowText" lastClr="000000"/>
                </a:solidFill>
              </a:rPr>
              <a:t>/28</a:t>
            </a:r>
          </a:p>
          <a:p>
            <a:pPr algn="ctr"/>
            <a:r>
              <a:rPr lang="en-US" altLang="ja-JP" sz="1050" dirty="0">
                <a:solidFill>
                  <a:sysClr val="windowText" lastClr="000000"/>
                </a:solidFill>
              </a:rPr>
              <a:t>20</a:t>
            </a:r>
            <a:r>
              <a:rPr lang="ja-JP" altLang="en-US" sz="1050" dirty="0">
                <a:solidFill>
                  <a:sysClr val="windowText" lastClr="000000"/>
                </a:solidFill>
              </a:rPr>
              <a:t>万人初突破</a:t>
            </a:r>
            <a:endParaRPr kumimoji="1" lang="en-US" altLang="ja-JP" sz="1050" dirty="0">
              <a:solidFill>
                <a:sysClr val="windowText" lastClr="000000"/>
              </a:solidFill>
            </a:endParaRPr>
          </a:p>
          <a:p>
            <a:pPr algn="ctr"/>
            <a:r>
              <a:rPr kumimoji="1" lang="en-US" altLang="ja-JP" sz="1050" dirty="0">
                <a:solidFill>
                  <a:sysClr val="windowText" lastClr="000000"/>
                </a:solidFill>
              </a:rPr>
              <a:t>20.3</a:t>
            </a:r>
            <a:r>
              <a:rPr kumimoji="1" lang="ja-JP" altLang="en-US" sz="1050" dirty="0">
                <a:solidFill>
                  <a:sysClr val="windowText" lastClr="000000"/>
                </a:solidFill>
              </a:rPr>
              <a:t>万人</a:t>
            </a:r>
          </a:p>
        </p:txBody>
      </p:sp>
      <p:sp>
        <p:nvSpPr>
          <p:cNvPr id="11" name="正方形/長方形 10">
            <a:extLst>
              <a:ext uri="{FF2B5EF4-FFF2-40B4-BE49-F238E27FC236}">
                <a16:creationId xmlns:a16="http://schemas.microsoft.com/office/drawing/2014/main" id="{3B97EA78-60EF-25C3-E4F1-B6DBF6A7816D}"/>
              </a:ext>
            </a:extLst>
          </p:cNvPr>
          <p:cNvSpPr/>
          <p:nvPr/>
        </p:nvSpPr>
        <p:spPr>
          <a:xfrm>
            <a:off x="1808018" y="3282789"/>
            <a:ext cx="902130" cy="4937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ysClr val="windowText" lastClr="000000"/>
                </a:solidFill>
              </a:rPr>
              <a:t>4/13</a:t>
            </a:r>
          </a:p>
          <a:p>
            <a:pPr algn="ctr"/>
            <a:r>
              <a:rPr kumimoji="1" lang="ja-JP" altLang="en-US" sz="1050" dirty="0">
                <a:solidFill>
                  <a:sysClr val="windowText" lastClr="000000"/>
                </a:solidFill>
              </a:rPr>
              <a:t>開幕日</a:t>
            </a:r>
            <a:endParaRPr kumimoji="1" lang="en-US" altLang="ja-JP" sz="1050" dirty="0">
              <a:solidFill>
                <a:sysClr val="windowText" lastClr="000000"/>
              </a:solidFill>
            </a:endParaRPr>
          </a:p>
          <a:p>
            <a:pPr algn="ctr"/>
            <a:r>
              <a:rPr lang="en-US" altLang="ja-JP" sz="1050" dirty="0">
                <a:solidFill>
                  <a:sysClr val="windowText" lastClr="000000"/>
                </a:solidFill>
              </a:rPr>
              <a:t>1</a:t>
            </a:r>
            <a:r>
              <a:rPr kumimoji="1" lang="en-US" altLang="ja-JP" sz="1050" dirty="0">
                <a:solidFill>
                  <a:sysClr val="windowText" lastClr="000000"/>
                </a:solidFill>
              </a:rPr>
              <a:t>4.6</a:t>
            </a:r>
            <a:r>
              <a:rPr kumimoji="1" lang="ja-JP" altLang="en-US" sz="1050" dirty="0">
                <a:solidFill>
                  <a:sysClr val="windowText" lastClr="000000"/>
                </a:solidFill>
              </a:rPr>
              <a:t>万人</a:t>
            </a:r>
          </a:p>
        </p:txBody>
      </p:sp>
      <p:cxnSp>
        <p:nvCxnSpPr>
          <p:cNvPr id="12" name="直線矢印コネクタ 11">
            <a:extLst>
              <a:ext uri="{FF2B5EF4-FFF2-40B4-BE49-F238E27FC236}">
                <a16:creationId xmlns:a16="http://schemas.microsoft.com/office/drawing/2014/main" id="{4970B317-FF2A-F5D5-D131-2DECA276D481}"/>
              </a:ext>
            </a:extLst>
          </p:cNvPr>
          <p:cNvCxnSpPr>
            <a:cxnSpLocks/>
          </p:cNvCxnSpPr>
          <p:nvPr/>
        </p:nvCxnSpPr>
        <p:spPr>
          <a:xfrm flipH="1">
            <a:off x="1983024" y="3783303"/>
            <a:ext cx="200196" cy="1390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000B1EA-9D57-AF26-8476-F727D658079B}"/>
              </a:ext>
            </a:extLst>
          </p:cNvPr>
          <p:cNvCxnSpPr>
            <a:cxnSpLocks/>
          </p:cNvCxnSpPr>
          <p:nvPr/>
        </p:nvCxnSpPr>
        <p:spPr>
          <a:xfrm>
            <a:off x="5677932" y="3046008"/>
            <a:ext cx="115828" cy="1041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B95C8181-92A3-1BF7-ABD4-B25AAADAC3CC}"/>
              </a:ext>
            </a:extLst>
          </p:cNvPr>
          <p:cNvCxnSpPr>
            <a:cxnSpLocks/>
          </p:cNvCxnSpPr>
          <p:nvPr/>
        </p:nvCxnSpPr>
        <p:spPr>
          <a:xfrm>
            <a:off x="10432466" y="2226805"/>
            <a:ext cx="741056" cy="2876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9C59C590-7A8F-F188-FE23-4643AFA1A962}"/>
              </a:ext>
            </a:extLst>
          </p:cNvPr>
          <p:cNvCxnSpPr>
            <a:cxnSpLocks/>
            <a:stCxn id="6" idx="2"/>
          </p:cNvCxnSpPr>
          <p:nvPr/>
        </p:nvCxnSpPr>
        <p:spPr>
          <a:xfrm flipH="1">
            <a:off x="11198384" y="2439961"/>
            <a:ext cx="175641" cy="1990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9CF61938-690D-02AE-AAEF-CF833A0CA480}"/>
              </a:ext>
            </a:extLst>
          </p:cNvPr>
          <p:cNvSpPr txBox="1"/>
          <p:nvPr/>
        </p:nvSpPr>
        <p:spPr>
          <a:xfrm>
            <a:off x="6535735" y="6563252"/>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6673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84F1-33E7-1A01-DAB8-8C5779F46AA7}"/>
            </a:ext>
          </a:extLst>
        </p:cNvPr>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AB2308C4-261B-15BE-C671-371745621E50}"/>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12</a:t>
            </a:fld>
            <a:endParaRPr lang="ja-JP" altLang="en-US" sz="1633"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CEA9C1C-CA63-3307-94CA-26AB9CAA6BEB}"/>
              </a:ext>
            </a:extLst>
          </p:cNvPr>
          <p:cNvSpPr txBox="1"/>
          <p:nvPr/>
        </p:nvSpPr>
        <p:spPr>
          <a:xfrm>
            <a:off x="140064" y="221067"/>
            <a:ext cx="10001463" cy="430887"/>
          </a:xfrm>
          <a:prstGeom prst="rect">
            <a:avLst/>
          </a:prstGeom>
          <a:noFill/>
        </p:spPr>
        <p:txBody>
          <a:bodyPr wrap="square">
            <a:spAutoFit/>
          </a:bodyPr>
          <a:lstStyle/>
          <a:p>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多くの方に来場いただくこと</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チケット及び万博</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ID</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に基づく</a:t>
            </a:r>
            <a:r>
              <a:rPr lang="ja-JP" altLang="en-US" sz="2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来場者年代構成</a:t>
            </a:r>
          </a:p>
        </p:txBody>
      </p:sp>
      <p:pic>
        <p:nvPicPr>
          <p:cNvPr id="8" name="図 7">
            <a:extLst>
              <a:ext uri="{FF2B5EF4-FFF2-40B4-BE49-F238E27FC236}">
                <a16:creationId xmlns:a16="http://schemas.microsoft.com/office/drawing/2014/main" id="{49DF0784-10B1-7EE2-520A-1EC4D7A310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2791" y="6321561"/>
            <a:ext cx="5163886" cy="236256"/>
          </a:xfrm>
          <a:prstGeom prst="rect">
            <a:avLst/>
          </a:prstGeom>
        </p:spPr>
      </p:pic>
      <p:pic>
        <p:nvPicPr>
          <p:cNvPr id="3" name="図 2" descr="グラフ&#10;&#10;AI 生成コンテンツは誤りを含む可能性があります。">
            <a:extLst>
              <a:ext uri="{FF2B5EF4-FFF2-40B4-BE49-F238E27FC236}">
                <a16:creationId xmlns:a16="http://schemas.microsoft.com/office/drawing/2014/main" id="{2811C267-4C10-C4C9-08B6-FFE4F9232C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6090" y="1182233"/>
            <a:ext cx="10592307" cy="4958372"/>
          </a:xfrm>
          <a:prstGeom prst="rect">
            <a:avLst/>
          </a:prstGeom>
        </p:spPr>
      </p:pic>
      <p:sp>
        <p:nvSpPr>
          <p:cNvPr id="2" name="テキスト ボックス 1">
            <a:extLst>
              <a:ext uri="{FF2B5EF4-FFF2-40B4-BE49-F238E27FC236}">
                <a16:creationId xmlns:a16="http://schemas.microsoft.com/office/drawing/2014/main" id="{1098E0BB-1A97-DAEA-E5DD-7467A932EDD0}"/>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3993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3A8B2-0FD2-EE6F-7F75-F2B58AD78B6A}"/>
            </a:ext>
          </a:extLst>
        </p:cNvPr>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362FA2E8-0602-6A64-056E-F0A097403E8F}"/>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13</a:t>
            </a:fld>
            <a:endParaRPr lang="ja-JP" altLang="en-US" sz="1633"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4E0C781-195E-A65B-9A1E-F69D123C1038}"/>
              </a:ext>
            </a:extLst>
          </p:cNvPr>
          <p:cNvSpPr txBox="1"/>
          <p:nvPr/>
        </p:nvSpPr>
        <p:spPr>
          <a:xfrm>
            <a:off x="140064" y="221067"/>
            <a:ext cx="9946045" cy="430887"/>
          </a:xfrm>
          <a:prstGeom prst="rect">
            <a:avLst/>
          </a:prstGeom>
          <a:noFill/>
        </p:spPr>
        <p:txBody>
          <a:bodyPr wrap="square">
            <a:spAutoFit/>
          </a:bodyPr>
          <a:lstStyle/>
          <a:p>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多くの方に来場いただくこと</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万博</a:t>
            </a:r>
            <a:r>
              <a:rPr lang="en-US" altLang="ja-JP" sz="2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ID</a:t>
            </a:r>
            <a:r>
              <a:rPr lang="ja-JP" altLang="en-US" sz="2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に基づく来場者の居住エリア</a:t>
            </a:r>
          </a:p>
        </p:txBody>
      </p:sp>
      <p:pic>
        <p:nvPicPr>
          <p:cNvPr id="8" name="図 7">
            <a:extLst>
              <a:ext uri="{FF2B5EF4-FFF2-40B4-BE49-F238E27FC236}">
                <a16:creationId xmlns:a16="http://schemas.microsoft.com/office/drawing/2014/main" id="{4506F252-3F99-4AF4-F2EA-712B156B75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4873" y="6434529"/>
            <a:ext cx="4298309" cy="259381"/>
          </a:xfrm>
          <a:prstGeom prst="rect">
            <a:avLst/>
          </a:prstGeom>
        </p:spPr>
      </p:pic>
      <p:pic>
        <p:nvPicPr>
          <p:cNvPr id="6" name="図 5" descr="グラフ, 円グラフ&#10;&#10;AI 生成コンテンツは誤りを含む可能性があります。">
            <a:extLst>
              <a:ext uri="{FF2B5EF4-FFF2-40B4-BE49-F238E27FC236}">
                <a16:creationId xmlns:a16="http://schemas.microsoft.com/office/drawing/2014/main" id="{34E35250-06F5-013C-1432-728BC35061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731" y="1007105"/>
            <a:ext cx="10710708" cy="5297353"/>
          </a:xfrm>
          <a:prstGeom prst="rect">
            <a:avLst/>
          </a:prstGeom>
        </p:spPr>
      </p:pic>
      <p:sp>
        <p:nvSpPr>
          <p:cNvPr id="2" name="テキスト ボックス 1">
            <a:extLst>
              <a:ext uri="{FF2B5EF4-FFF2-40B4-BE49-F238E27FC236}">
                <a16:creationId xmlns:a16="http://schemas.microsoft.com/office/drawing/2014/main" id="{E8DD171A-D811-8642-6700-D0EDD4B1BC85}"/>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8926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25C1-15FB-6C9D-346C-C152FFE8393B}"/>
            </a:ext>
          </a:extLst>
        </p:cNvPr>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9A265923-B76C-8ECD-4D73-D8D1CAB3580E}"/>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08F7716-3302-8B9C-404C-A59CA6D17EA1}"/>
              </a:ext>
            </a:extLst>
          </p:cNvPr>
          <p:cNvSpPr txBox="1"/>
          <p:nvPr/>
        </p:nvSpPr>
        <p:spPr>
          <a:xfrm>
            <a:off x="140064" y="221067"/>
            <a:ext cx="1109597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多くの方に来場いただくこと</a:t>
            </a:r>
            <a:r>
              <a:rPr kumimoji="1" lang="en-US" altLang="ja-JP"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万博</a:t>
            </a:r>
            <a:r>
              <a:rPr kumimoji="1" lang="en-US" altLang="ja-JP"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ID</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に基づく来場者の都道府県別割合</a:t>
            </a:r>
          </a:p>
        </p:txBody>
      </p:sp>
      <p:pic>
        <p:nvPicPr>
          <p:cNvPr id="3" name="図 2" descr="テーブル&#10;&#10;AI 生成コンテンツは誤りを含む可能性があります。">
            <a:extLst>
              <a:ext uri="{FF2B5EF4-FFF2-40B4-BE49-F238E27FC236}">
                <a16:creationId xmlns:a16="http://schemas.microsoft.com/office/drawing/2014/main" id="{5ABB4F8F-DB1E-92B9-370E-E9E77F370AE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84434" y="1012925"/>
            <a:ext cx="6303927" cy="5247199"/>
          </a:xfrm>
          <a:prstGeom prst="rect">
            <a:avLst/>
          </a:prstGeom>
        </p:spPr>
      </p:pic>
    </p:spTree>
    <p:extLst>
      <p:ext uri="{BB962C8B-B14F-4D97-AF65-F5344CB8AC3E}">
        <p14:creationId xmlns:p14="http://schemas.microsoft.com/office/powerpoint/2010/main" val="304783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DFF23-47D3-03A5-F267-5E580038637F}"/>
            </a:ext>
          </a:extLst>
        </p:cNvPr>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2020619F-ECC1-D403-CA2C-91C1152D1280}"/>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633"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F074F3C1-0591-93F0-F8F7-E046F7D1372D}"/>
              </a:ext>
            </a:extLst>
          </p:cNvPr>
          <p:cNvSpPr txBox="1"/>
          <p:nvPr/>
        </p:nvSpPr>
        <p:spPr>
          <a:xfrm>
            <a:off x="140064" y="221067"/>
            <a:ext cx="1109597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多くの方に来場いただくこと</a:t>
            </a:r>
            <a:r>
              <a:rPr kumimoji="1" lang="en-US" altLang="ja-JP"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万博</a:t>
            </a:r>
            <a:r>
              <a:rPr kumimoji="1" lang="en-US" altLang="ja-JP"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ID</a:t>
            </a:r>
            <a:r>
              <a:rPr kumimoji="1" lang="ja-JP" altLang="en-US" sz="2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に基づく海外来場者の国・地域別割合</a:t>
            </a:r>
          </a:p>
        </p:txBody>
      </p:sp>
      <p:pic>
        <p:nvPicPr>
          <p:cNvPr id="6" name="図 5" descr="テーブル&#10;&#10;AI 生成コンテンツは誤りを含む可能性があります。">
            <a:extLst>
              <a:ext uri="{FF2B5EF4-FFF2-40B4-BE49-F238E27FC236}">
                <a16:creationId xmlns:a16="http://schemas.microsoft.com/office/drawing/2014/main" id="{8EAEB81A-B5B6-C97D-989C-C497AE3211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17553" y="875325"/>
            <a:ext cx="7340993" cy="5625085"/>
          </a:xfrm>
          <a:prstGeom prst="rect">
            <a:avLst/>
          </a:prstGeom>
        </p:spPr>
      </p:pic>
    </p:spTree>
    <p:extLst>
      <p:ext uri="{BB962C8B-B14F-4D97-AF65-F5344CB8AC3E}">
        <p14:creationId xmlns:p14="http://schemas.microsoft.com/office/powerpoint/2010/main" val="57170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1EA74-428D-F14A-46F4-E069C39F59F3}"/>
            </a:ext>
          </a:extLst>
        </p:cNvPr>
        <p:cNvGrpSpPr/>
        <p:nvPr/>
      </p:nvGrpSpPr>
      <p:grpSpPr>
        <a:xfrm>
          <a:off x="0" y="0"/>
          <a:ext cx="0" cy="0"/>
          <a:chOff x="0" y="0"/>
          <a:chExt cx="0" cy="0"/>
        </a:xfrm>
      </p:grpSpPr>
      <p:sp>
        <p:nvSpPr>
          <p:cNvPr id="4" name="スライド番号プレースホルダー 4">
            <a:extLst>
              <a:ext uri="{FF2B5EF4-FFF2-40B4-BE49-F238E27FC236}">
                <a16:creationId xmlns:a16="http://schemas.microsoft.com/office/drawing/2014/main" id="{64927963-0CF2-4F65-7138-38B5AFDF3FB2}"/>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16</a:t>
            </a:fld>
            <a:endParaRPr lang="ja-JP" altLang="en-US" sz="1633"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16449F0-F7D6-E201-E899-FD9BA9AD23E4}"/>
              </a:ext>
            </a:extLst>
          </p:cNvPr>
          <p:cNvSpPr txBox="1"/>
          <p:nvPr/>
        </p:nvSpPr>
        <p:spPr>
          <a:xfrm>
            <a:off x="0" y="207212"/>
            <a:ext cx="11303791" cy="369332"/>
          </a:xfrm>
          <a:prstGeom prst="rect">
            <a:avLst/>
          </a:prstGeom>
          <a:noFill/>
        </p:spPr>
        <p:txBody>
          <a:bodyPr wrap="square">
            <a:spAutoFit/>
          </a:bodyPr>
          <a:lstStyle/>
          <a:p>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多くの方に来場いただくこと</a:t>
            </a:r>
            <a:r>
              <a:rPr lang="en-US" altLang="ja-JP"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万博</a:t>
            </a:r>
            <a:r>
              <a:rPr lang="en-US" altLang="ja-JP"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ID</a:t>
            </a:r>
            <a:r>
              <a:rPr lang="ja-JP" altLang="en-US"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に基づく来場者の性別 及び 万博</a:t>
            </a:r>
            <a:r>
              <a:rPr lang="en-US" altLang="ja-JP"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ID</a:t>
            </a:r>
            <a:r>
              <a:rPr lang="ja-JP" altLang="en-US"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あたりの来場回数</a:t>
            </a:r>
          </a:p>
        </p:txBody>
      </p:sp>
      <p:pic>
        <p:nvPicPr>
          <p:cNvPr id="3" name="図 2" descr="グラフ, 円グラフ&#10;&#10;AI 生成コンテンツは誤りを含む可能性があります。">
            <a:extLst>
              <a:ext uri="{FF2B5EF4-FFF2-40B4-BE49-F238E27FC236}">
                <a16:creationId xmlns:a16="http://schemas.microsoft.com/office/drawing/2014/main" id="{8AAFEB89-C7D7-A6D2-1BDC-039BDD850C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450" y="1730325"/>
            <a:ext cx="3993944" cy="4284203"/>
          </a:xfrm>
          <a:prstGeom prst="rect">
            <a:avLst/>
          </a:prstGeom>
          <a:ln w="9525">
            <a:solidFill>
              <a:schemeClr val="tx1"/>
            </a:solidFill>
          </a:ln>
        </p:spPr>
      </p:pic>
      <p:pic>
        <p:nvPicPr>
          <p:cNvPr id="8" name="図 7" descr="グラフ, 円グラフ&#10;&#10;AI 生成コンテンツは誤りを含む可能性があります。">
            <a:extLst>
              <a:ext uri="{FF2B5EF4-FFF2-40B4-BE49-F238E27FC236}">
                <a16:creationId xmlns:a16="http://schemas.microsoft.com/office/drawing/2014/main" id="{7BF30D3E-A8B1-7328-6956-D1F1F982A8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93758" y="1730325"/>
            <a:ext cx="7546792" cy="4284204"/>
          </a:xfrm>
          <a:prstGeom prst="rect">
            <a:avLst/>
          </a:prstGeom>
          <a:solidFill>
            <a:schemeClr val="tx1"/>
          </a:solidFill>
          <a:ln w="9525">
            <a:solidFill>
              <a:schemeClr val="tx1"/>
            </a:solidFill>
          </a:ln>
        </p:spPr>
      </p:pic>
      <p:sp>
        <p:nvSpPr>
          <p:cNvPr id="2" name="テキスト ボックス 1">
            <a:extLst>
              <a:ext uri="{FF2B5EF4-FFF2-40B4-BE49-F238E27FC236}">
                <a16:creationId xmlns:a16="http://schemas.microsoft.com/office/drawing/2014/main" id="{491887DB-989D-BDC2-C993-2AD84B5A6576}"/>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79047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774196-D603-E006-5B4F-6F31E347FBB8}"/>
              </a:ext>
            </a:extLst>
          </p:cNvPr>
          <p:cNvSpPr txBox="1"/>
          <p:nvPr/>
        </p:nvSpPr>
        <p:spPr>
          <a:xfrm>
            <a:off x="172969" y="128224"/>
            <a:ext cx="10805681" cy="461665"/>
          </a:xfrm>
          <a:prstGeom prst="rect">
            <a:avLst/>
          </a:prstGeom>
          <a:noFill/>
        </p:spPr>
        <p:txBody>
          <a:bodyPr wrap="square" rtlCol="0">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多くの方に来場いただくこと</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Segoe UI" panose="020B0502040204020203" pitchFamily="34" charset="0"/>
              </a:rPr>
              <a:t>バーチャル万博</a:t>
            </a:r>
            <a:r>
              <a:rPr lang="ja-JP" altLang="en-US" sz="2400" b="1" dirty="0">
                <a:solidFill>
                  <a:srgbClr val="22242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Segoe UI" panose="020B0502040204020203" pitchFamily="34" charset="0"/>
              </a:rPr>
              <a:t>開催実績</a:t>
            </a:r>
            <a:endParaRPr lang="en-US" altLang="ja-JP" sz="2400" b="1" dirty="0">
              <a:solidFill>
                <a:srgbClr val="22242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Segoe UI" panose="020B0502040204020203" pitchFamily="34" charset="0"/>
            </a:endParaRPr>
          </a:p>
        </p:txBody>
      </p:sp>
      <p:sp>
        <p:nvSpPr>
          <p:cNvPr id="4" name="Slide Number Placeholder 5">
            <a:extLst>
              <a:ext uri="{FF2B5EF4-FFF2-40B4-BE49-F238E27FC236}">
                <a16:creationId xmlns:a16="http://schemas.microsoft.com/office/drawing/2014/main" id="{2468EDA9-4EB2-D896-4C7E-C87AC54073C0}"/>
              </a:ext>
            </a:extLst>
          </p:cNvPr>
          <p:cNvSpPr txBox="1">
            <a:spLocks/>
          </p:cNvSpPr>
          <p:nvPr/>
        </p:nvSpPr>
        <p:spPr>
          <a:xfrm>
            <a:off x="9897902" y="6426000"/>
            <a:ext cx="2161497" cy="216000"/>
          </a:xfrm>
          <a:prstGeom prst="rect">
            <a:avLst/>
          </a:prstGeom>
          <a:noFill/>
        </p:spPr>
        <p:txBody>
          <a:bodyPr vert="horz" lIns="0" tIns="0" rIns="0" bIns="0" rtlCol="0" anchor="ctr"/>
          <a:lstStyle>
            <a:defPPr>
              <a:defRPr lang="ja-JP"/>
            </a:defPPr>
            <a:lvl1pPr marL="0" algn="r" defTabSz="914400" rtl="0" eaLnBrk="1" fontAlgn="ctr" latinLnBrk="0" hangingPunct="1">
              <a:defRPr kumimoji="1" sz="1400" b="0" kern="1200">
                <a:solidFill>
                  <a:schemeClr val="tx1">
                    <a:lumMod val="85000"/>
                    <a:lumOff val="1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43917D35-CB2B-46E2-AAA2-A2005A228270}" type="slidenum">
              <a:rPr lang="ja-JP" altLang="en-US" smtClean="0"/>
              <a:pPr/>
              <a:t>17</a:t>
            </a:fld>
            <a:endParaRPr lang="ja-JP" altLang="en-US"/>
          </a:p>
        </p:txBody>
      </p:sp>
      <p:sp>
        <p:nvSpPr>
          <p:cNvPr id="3" name="正方形/長方形 2">
            <a:extLst>
              <a:ext uri="{FF2B5EF4-FFF2-40B4-BE49-F238E27FC236}">
                <a16:creationId xmlns:a16="http://schemas.microsoft.com/office/drawing/2014/main" id="{A73F474E-CF1C-092D-1196-CAA51D06DC3F}"/>
              </a:ext>
            </a:extLst>
          </p:cNvPr>
          <p:cNvSpPr/>
          <p:nvPr/>
        </p:nvSpPr>
        <p:spPr>
          <a:xfrm>
            <a:off x="480456" y="1416326"/>
            <a:ext cx="3644504" cy="599766"/>
          </a:xfrm>
          <a:prstGeom prst="rect">
            <a:avLst/>
          </a:prstGeom>
          <a:solidFill>
            <a:srgbClr val="0068B7"/>
          </a:solidFill>
          <a:ln w="38100">
            <a:solidFill>
              <a:srgbClr val="0068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Meiryo UI" panose="020B0604030504040204" pitchFamily="50" charset="-128"/>
                <a:ea typeface="Meiryo UI" panose="020B0604030504040204" pitchFamily="50" charset="-128"/>
              </a:rPr>
              <a:t>バーチャル万博事業</a:t>
            </a:r>
            <a:r>
              <a:rPr kumimoji="1" lang="en-US" altLang="ja-JP" sz="1600" b="1" baseline="30000" dirty="0">
                <a:latin typeface="Meiryo UI" panose="020B0604030504040204" pitchFamily="50" charset="-128"/>
                <a:ea typeface="Meiryo UI" panose="020B0604030504040204" pitchFamily="50" charset="-128"/>
              </a:rPr>
              <a:t>※1</a:t>
            </a:r>
          </a:p>
          <a:p>
            <a:pPr algn="ctr"/>
            <a:r>
              <a:rPr kumimoji="1" lang="ja-JP" altLang="en-US" sz="2000" b="1" dirty="0">
                <a:latin typeface="Meiryo UI" panose="020B0604030504040204" pitchFamily="50" charset="-128"/>
                <a:ea typeface="Meiryo UI" panose="020B0604030504040204" pitchFamily="50" charset="-128"/>
              </a:rPr>
              <a:t>総アクセス数</a:t>
            </a:r>
          </a:p>
        </p:txBody>
      </p:sp>
      <p:sp>
        <p:nvSpPr>
          <p:cNvPr id="5" name="正方形/長方形 4">
            <a:extLst>
              <a:ext uri="{FF2B5EF4-FFF2-40B4-BE49-F238E27FC236}">
                <a16:creationId xmlns:a16="http://schemas.microsoft.com/office/drawing/2014/main" id="{C2392ACE-9E26-77C3-B6AD-62CCD6DCCCFC}"/>
              </a:ext>
            </a:extLst>
          </p:cNvPr>
          <p:cNvSpPr/>
          <p:nvPr/>
        </p:nvSpPr>
        <p:spPr>
          <a:xfrm>
            <a:off x="480456" y="2016092"/>
            <a:ext cx="3644504" cy="1203696"/>
          </a:xfrm>
          <a:prstGeom prst="rect">
            <a:avLst/>
          </a:prstGeom>
          <a:noFill/>
          <a:ln w="38100">
            <a:solidFill>
              <a:srgbClr val="0068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B3B83160-E128-3C75-9BC8-31A5A1A03835}"/>
              </a:ext>
            </a:extLst>
          </p:cNvPr>
          <p:cNvSpPr/>
          <p:nvPr/>
        </p:nvSpPr>
        <p:spPr>
          <a:xfrm>
            <a:off x="4494029" y="1416389"/>
            <a:ext cx="2705764" cy="599767"/>
          </a:xfrm>
          <a:prstGeom prst="rect">
            <a:avLst/>
          </a:prstGeom>
          <a:solidFill>
            <a:srgbClr val="0068B7"/>
          </a:solidFill>
          <a:ln w="38100">
            <a:solidFill>
              <a:srgbClr val="0068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バーチャル万博アプリ</a:t>
            </a:r>
            <a:endParaRPr lang="en-US" altLang="ja-JP" sz="1600" b="1" dirty="0">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延べ来場者数</a:t>
            </a:r>
            <a:r>
              <a:rPr kumimoji="1" lang="en-US" altLang="ja-JP" sz="2000" b="1" baseline="30000" dirty="0">
                <a:latin typeface="Meiryo UI" panose="020B0604030504040204" pitchFamily="50" charset="-128"/>
                <a:ea typeface="Meiryo UI" panose="020B0604030504040204" pitchFamily="50" charset="-128"/>
              </a:rPr>
              <a:t>※2</a:t>
            </a:r>
          </a:p>
        </p:txBody>
      </p:sp>
      <p:sp>
        <p:nvSpPr>
          <p:cNvPr id="8" name="正方形/長方形 7">
            <a:extLst>
              <a:ext uri="{FF2B5EF4-FFF2-40B4-BE49-F238E27FC236}">
                <a16:creationId xmlns:a16="http://schemas.microsoft.com/office/drawing/2014/main" id="{0A1C6A3E-7783-3683-92BE-335DC2459DD1}"/>
              </a:ext>
            </a:extLst>
          </p:cNvPr>
          <p:cNvSpPr/>
          <p:nvPr/>
        </p:nvSpPr>
        <p:spPr>
          <a:xfrm>
            <a:off x="4494029" y="2016156"/>
            <a:ext cx="2705764" cy="1203696"/>
          </a:xfrm>
          <a:prstGeom prst="rect">
            <a:avLst/>
          </a:prstGeom>
          <a:noFill/>
          <a:ln w="38100">
            <a:solidFill>
              <a:srgbClr val="0068B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E6091D4C-CED8-BD73-7495-8F6B60FFB956}"/>
              </a:ext>
            </a:extLst>
          </p:cNvPr>
          <p:cNvSpPr txBox="1"/>
          <p:nvPr/>
        </p:nvSpPr>
        <p:spPr>
          <a:xfrm>
            <a:off x="4924657" y="2493876"/>
            <a:ext cx="1927122" cy="523220"/>
          </a:xfrm>
          <a:prstGeom prst="rect">
            <a:avLst/>
          </a:prstGeom>
          <a:noFill/>
        </p:spPr>
        <p:txBody>
          <a:bodyPr wrap="square" rtlCol="0">
            <a:spAutoFit/>
          </a:bodyPr>
          <a:lstStyle/>
          <a:p>
            <a:pPr algn="ctr"/>
            <a:r>
              <a:rPr kumimoji="1" lang="en-US" altLang="ja-JP" sz="2800" b="1" dirty="0">
                <a:latin typeface="Meiryo UI" panose="020B0604030504040204" pitchFamily="50" charset="-128"/>
                <a:ea typeface="Meiryo UI" panose="020B0604030504040204" pitchFamily="50" charset="-128"/>
              </a:rPr>
              <a:t>461</a:t>
            </a:r>
            <a:r>
              <a:rPr kumimoji="1" lang="ja-JP" altLang="en-US" sz="2800" b="1" dirty="0">
                <a:latin typeface="Meiryo UI" panose="020B0604030504040204" pitchFamily="50" charset="-128"/>
                <a:ea typeface="Meiryo UI" panose="020B0604030504040204" pitchFamily="50" charset="-128"/>
              </a:rPr>
              <a:t>万</a:t>
            </a:r>
            <a:r>
              <a:rPr kumimoji="1" lang="ja-JP" altLang="en-US" sz="2000" b="1" dirty="0">
                <a:latin typeface="Meiryo UI" panose="020B0604030504040204" pitchFamily="50" charset="-128"/>
                <a:ea typeface="Meiryo UI" panose="020B0604030504040204" pitchFamily="50" charset="-128"/>
              </a:rPr>
              <a:t>人</a:t>
            </a:r>
            <a:endParaRPr kumimoji="1" lang="ja-JP" altLang="en-US" sz="28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8FDCAC3-92EA-223D-25FF-0CB2F5E8A748}"/>
              </a:ext>
            </a:extLst>
          </p:cNvPr>
          <p:cNvSpPr txBox="1"/>
          <p:nvPr/>
        </p:nvSpPr>
        <p:spPr>
          <a:xfrm>
            <a:off x="651730" y="2325445"/>
            <a:ext cx="3280190" cy="646331"/>
          </a:xfrm>
          <a:prstGeom prst="rect">
            <a:avLst/>
          </a:prstGeom>
          <a:noFill/>
        </p:spPr>
        <p:txBody>
          <a:bodyPr wrap="square" rtlCol="0">
            <a:spAutoFit/>
          </a:bodyPr>
          <a:lstStyle/>
          <a:p>
            <a:pPr algn="ctr"/>
            <a:r>
              <a:rPr kumimoji="1" lang="en-US" altLang="ja-JP" sz="3600" b="1" dirty="0">
                <a:latin typeface="Meiryo UI" panose="020B0604030504040204" pitchFamily="50" charset="-128"/>
                <a:ea typeface="Meiryo UI" panose="020B0604030504040204" pitchFamily="50" charset="-128"/>
              </a:rPr>
              <a:t>3,183</a:t>
            </a:r>
            <a:r>
              <a:rPr kumimoji="1" lang="ja-JP" altLang="en-US" sz="3600" b="1" dirty="0">
                <a:latin typeface="Meiryo UI" panose="020B0604030504040204" pitchFamily="50" charset="-128"/>
                <a:ea typeface="Meiryo UI" panose="020B0604030504040204" pitchFamily="50" charset="-128"/>
              </a:rPr>
              <a:t>万</a:t>
            </a:r>
            <a:r>
              <a:rPr kumimoji="1" lang="ja-JP" altLang="en-US" sz="2000" b="1" dirty="0">
                <a:latin typeface="Meiryo UI" panose="020B0604030504040204" pitchFamily="50" charset="-128"/>
                <a:ea typeface="Meiryo UI" panose="020B0604030504040204" pitchFamily="50" charset="-128"/>
              </a:rPr>
              <a:t>回</a:t>
            </a:r>
            <a:endParaRPr kumimoji="1" lang="ja-JP" altLang="en-US" sz="3600" b="1" dirty="0">
              <a:latin typeface="Meiryo UI" panose="020B0604030504040204" pitchFamily="50" charset="-128"/>
              <a:ea typeface="Meiryo UI" panose="020B0604030504040204" pitchFamily="50" charset="-128"/>
            </a:endParaRPr>
          </a:p>
        </p:txBody>
      </p:sp>
      <p:graphicFrame>
        <p:nvGraphicFramePr>
          <p:cNvPr id="25" name="表 24">
            <a:extLst>
              <a:ext uri="{FF2B5EF4-FFF2-40B4-BE49-F238E27FC236}">
                <a16:creationId xmlns:a16="http://schemas.microsoft.com/office/drawing/2014/main" id="{015D7117-245C-CD1A-A2A3-82F887B5ED0A}"/>
              </a:ext>
            </a:extLst>
          </p:cNvPr>
          <p:cNvGraphicFramePr>
            <a:graphicFrameLocks noGrp="1"/>
          </p:cNvGraphicFramePr>
          <p:nvPr/>
        </p:nvGraphicFramePr>
        <p:xfrm>
          <a:off x="405403" y="3303165"/>
          <a:ext cx="7200131" cy="2773680"/>
        </p:xfrm>
        <a:graphic>
          <a:graphicData uri="http://schemas.openxmlformats.org/drawingml/2006/table">
            <a:tbl>
              <a:tblPr firstRow="1" bandRow="1">
                <a:tableStyleId>{5C22544A-7EE6-4342-B048-85BDC9FD1C3A}</a:tableStyleId>
              </a:tblPr>
              <a:tblGrid>
                <a:gridCol w="853502">
                  <a:extLst>
                    <a:ext uri="{9D8B030D-6E8A-4147-A177-3AD203B41FA5}">
                      <a16:colId xmlns:a16="http://schemas.microsoft.com/office/drawing/2014/main" val="2624062622"/>
                    </a:ext>
                  </a:extLst>
                </a:gridCol>
                <a:gridCol w="1177099">
                  <a:extLst>
                    <a:ext uri="{9D8B030D-6E8A-4147-A177-3AD203B41FA5}">
                      <a16:colId xmlns:a16="http://schemas.microsoft.com/office/drawing/2014/main" val="3211527524"/>
                    </a:ext>
                  </a:extLst>
                </a:gridCol>
                <a:gridCol w="1346989">
                  <a:extLst>
                    <a:ext uri="{9D8B030D-6E8A-4147-A177-3AD203B41FA5}">
                      <a16:colId xmlns:a16="http://schemas.microsoft.com/office/drawing/2014/main" val="1824784920"/>
                    </a:ext>
                  </a:extLst>
                </a:gridCol>
                <a:gridCol w="222475">
                  <a:extLst>
                    <a:ext uri="{9D8B030D-6E8A-4147-A177-3AD203B41FA5}">
                      <a16:colId xmlns:a16="http://schemas.microsoft.com/office/drawing/2014/main" val="73375640"/>
                    </a:ext>
                  </a:extLst>
                </a:gridCol>
                <a:gridCol w="1200021">
                  <a:extLst>
                    <a:ext uri="{9D8B030D-6E8A-4147-A177-3AD203B41FA5}">
                      <a16:colId xmlns:a16="http://schemas.microsoft.com/office/drawing/2014/main" val="4080368454"/>
                    </a:ext>
                  </a:extLst>
                </a:gridCol>
                <a:gridCol w="1477779">
                  <a:extLst>
                    <a:ext uri="{9D8B030D-6E8A-4147-A177-3AD203B41FA5}">
                      <a16:colId xmlns:a16="http://schemas.microsoft.com/office/drawing/2014/main" val="1177649004"/>
                    </a:ext>
                  </a:extLst>
                </a:gridCol>
                <a:gridCol w="922266">
                  <a:extLst>
                    <a:ext uri="{9D8B030D-6E8A-4147-A177-3AD203B41FA5}">
                      <a16:colId xmlns:a16="http://schemas.microsoft.com/office/drawing/2014/main" val="1389784085"/>
                    </a:ext>
                  </a:extLst>
                </a:gridCol>
              </a:tblGrid>
              <a:tr h="163955">
                <a:tc rowSpan="2">
                  <a:txBody>
                    <a:bodyPr/>
                    <a:lstStyle/>
                    <a:p>
                      <a:r>
                        <a:rPr kumimoji="1" lang="ja-JP" altLang="en-US" sz="1000" b="1" dirty="0">
                          <a:latin typeface="Meiryo UI" panose="020B0604030504040204" pitchFamily="50" charset="-128"/>
                          <a:ea typeface="Meiryo UI" panose="020B0604030504040204" pitchFamily="50" charset="-128"/>
                        </a:rPr>
                        <a:t>カテゴリ</a:t>
                      </a:r>
                    </a:p>
                  </a:txBody>
                  <a:tcPr/>
                </a:tc>
                <a:tc rowSpan="2">
                  <a:txBody>
                    <a:bodyPr/>
                    <a:lstStyle/>
                    <a:p>
                      <a:r>
                        <a:rPr kumimoji="1" lang="ja-JP" altLang="en-US" sz="1000" b="1">
                          <a:latin typeface="Meiryo UI" panose="020B0604030504040204" pitchFamily="50" charset="-128"/>
                          <a:ea typeface="Meiryo UI" panose="020B0604030504040204" pitchFamily="50" charset="-128"/>
                        </a:rPr>
                        <a:t>配信ストア</a:t>
                      </a:r>
                    </a:p>
                  </a:txBody>
                  <a:tcPr/>
                </a:tc>
                <a:tc rowSpan="2">
                  <a:txBody>
                    <a:bodyPr/>
                    <a:lstStyle/>
                    <a:p>
                      <a:pPr algn="ctr"/>
                      <a:r>
                        <a:rPr kumimoji="1" lang="ja-JP" altLang="en-US" sz="1000" b="1" dirty="0">
                          <a:latin typeface="Meiryo UI" panose="020B0604030504040204" pitchFamily="50" charset="-128"/>
                          <a:ea typeface="Meiryo UI" panose="020B0604030504040204" pitchFamily="50" charset="-128"/>
                        </a:rPr>
                        <a:t>アプリ評価</a:t>
                      </a:r>
                      <a:r>
                        <a:rPr kumimoji="1" lang="en-US" altLang="ja-JP" sz="1000" b="1" dirty="0">
                          <a:latin typeface="Meiryo UI" panose="020B0604030504040204" pitchFamily="50" charset="-128"/>
                          <a:ea typeface="Meiryo UI" panose="020B0604030504040204" pitchFamily="50" charset="-128"/>
                        </a:rPr>
                        <a:t>※2</a:t>
                      </a:r>
                      <a:endParaRPr kumimoji="1" lang="ja-JP" altLang="en-US" sz="1000" b="1" dirty="0">
                        <a:latin typeface="Meiryo UI" panose="020B0604030504040204" pitchFamily="50" charset="-128"/>
                        <a:ea typeface="Meiryo UI" panose="020B0604030504040204" pitchFamily="50" charset="-128"/>
                      </a:endParaRPr>
                    </a:p>
                  </a:txBody>
                  <a:tcPr/>
                </a:tc>
                <a:tc gridSpan="3">
                  <a:txBody>
                    <a:bodyPr/>
                    <a:lstStyle/>
                    <a:p>
                      <a:pPr algn="ctr"/>
                      <a:r>
                        <a:rPr kumimoji="1" lang="ja-JP" altLang="en-US" sz="1000" dirty="0">
                          <a:latin typeface="Meiryo UI" panose="020B0604030504040204" pitchFamily="50" charset="-128"/>
                          <a:ea typeface="Meiryo UI" panose="020B0604030504040204" pitchFamily="50" charset="-128"/>
                        </a:rPr>
                        <a:t>月間ダウンロードランキング（日本）</a:t>
                      </a:r>
                      <a:r>
                        <a:rPr kumimoji="1" lang="en-US" altLang="ja-JP" sz="1000" dirty="0">
                          <a:latin typeface="Meiryo UI" panose="020B0604030504040204" pitchFamily="50" charset="-128"/>
                          <a:ea typeface="Meiryo UI" panose="020B0604030504040204" pitchFamily="50" charset="-128"/>
                        </a:rPr>
                        <a:t>※2</a:t>
                      </a:r>
                      <a:endParaRPr kumimoji="1" lang="ja-JP" altLang="en-US" sz="1000" baseline="30000" dirty="0">
                        <a:latin typeface="Meiryo UI" panose="020B0604030504040204" pitchFamily="50" charset="-128"/>
                        <a:ea typeface="Meiryo UI" panose="020B0604030504040204" pitchFamily="50" charset="-128"/>
                      </a:endParaRPr>
                    </a:p>
                  </a:txBody>
                  <a:tcPr/>
                </a:tc>
                <a:tc hMerge="1">
                  <a:txBody>
                    <a:bodyPr/>
                    <a:lstStyle/>
                    <a:p>
                      <a:pPr algn="ctr"/>
                      <a:r>
                        <a:rPr kumimoji="1" lang="ja-JP" altLang="en-US" sz="1000">
                          <a:latin typeface="Meiryo UI" panose="020B0604030504040204" pitchFamily="50" charset="-128"/>
                          <a:ea typeface="Meiryo UI" panose="020B0604030504040204" pitchFamily="50" charset="-128"/>
                        </a:rPr>
                        <a:t>月間ダウンロードランキング（日本）</a:t>
                      </a:r>
                    </a:p>
                  </a:txBody>
                  <a:tcPr/>
                </a:tc>
                <a:tc hMerge="1">
                  <a:txBody>
                    <a:bodyPr/>
                    <a:lstStyle/>
                    <a:p>
                      <a:endParaRPr kumimoji="1" lang="ja-JP" altLang="en-US" sz="1000">
                        <a:latin typeface="Meiryo UI" panose="020B0604030504040204" pitchFamily="50" charset="-128"/>
                        <a:ea typeface="Meiryo UI" panose="020B0604030504040204" pitchFamily="50" charset="-128"/>
                      </a:endParaRPr>
                    </a:p>
                  </a:txBody>
                  <a:tcPr/>
                </a:tc>
                <a:tc rowSpan="2">
                  <a:txBody>
                    <a:bodyPr/>
                    <a:lstStyle/>
                    <a:p>
                      <a:pPr algn="ctr"/>
                      <a:r>
                        <a:rPr kumimoji="1" lang="ja-JP" altLang="en-US" sz="1000" b="1">
                          <a:latin typeface="Meiryo UI" panose="020B0604030504040204" pitchFamily="50" charset="-128"/>
                          <a:ea typeface="Meiryo UI" panose="020B0604030504040204" pitchFamily="50" charset="-128"/>
                        </a:rPr>
                        <a:t>ユーザー</a:t>
                      </a:r>
                      <a:endParaRPr kumimoji="1" lang="en-US" altLang="ja-JP" sz="1000" b="1">
                        <a:latin typeface="Meiryo UI" panose="020B0604030504040204" pitchFamily="50" charset="-128"/>
                        <a:ea typeface="Meiryo UI" panose="020B0604030504040204" pitchFamily="50" charset="-128"/>
                      </a:endParaRPr>
                    </a:p>
                    <a:p>
                      <a:pPr algn="ctr"/>
                      <a:r>
                        <a:rPr kumimoji="1" lang="ja-JP" altLang="en-US" sz="1000" b="1">
                          <a:latin typeface="Meiryo UI" panose="020B0604030504040204" pitchFamily="50" charset="-128"/>
                          <a:ea typeface="Meiryo UI" panose="020B0604030504040204" pitchFamily="50" charset="-128"/>
                        </a:rPr>
                        <a:t>比率</a:t>
                      </a:r>
                    </a:p>
                  </a:txBody>
                  <a:tcPr/>
                </a:tc>
                <a:extLst>
                  <a:ext uri="{0D108BD9-81ED-4DB2-BD59-A6C34878D82A}">
                    <a16:rowId xmlns:a16="http://schemas.microsoft.com/office/drawing/2014/main" val="554966874"/>
                  </a:ext>
                </a:extLst>
              </a:tr>
              <a:tr h="163955">
                <a:tc vMerge="1">
                  <a:txBody>
                    <a:bodyPr/>
                    <a:lstStyle/>
                    <a:p>
                      <a:endParaRPr kumimoji="1" lang="ja-JP" altLang="en-US"/>
                    </a:p>
                  </a:txBody>
                  <a:tcPr/>
                </a:tc>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gridSpan="2">
                  <a:txBody>
                    <a:bodyPr/>
                    <a:lstStyle/>
                    <a:p>
                      <a:pPr algn="ctr"/>
                      <a:r>
                        <a:rPr kumimoji="1" lang="ja-JP" altLang="en-US" sz="1000" b="1">
                          <a:latin typeface="Meiryo UI" panose="020B0604030504040204" pitchFamily="50" charset="-128"/>
                          <a:ea typeface="Meiryo UI" panose="020B0604030504040204" pitchFamily="50" charset="-128"/>
                        </a:rPr>
                        <a:t>カテゴリ別</a:t>
                      </a:r>
                      <a:endParaRPr kumimoji="1" lang="ja-JP" altLang="en-US" b="1"/>
                    </a:p>
                  </a:txBody>
                  <a:tcPr/>
                </a:tc>
                <a:tc hMerge="1">
                  <a:txBody>
                    <a:bodyPr/>
                    <a:lstStyle/>
                    <a:p>
                      <a:r>
                        <a:rPr kumimoji="1" lang="ja-JP" altLang="en-US" sz="1000">
                          <a:latin typeface="Meiryo UI" panose="020B0604030504040204" pitchFamily="50" charset="-128"/>
                          <a:ea typeface="Meiryo UI" panose="020B0604030504040204" pitchFamily="50" charset="-128"/>
                        </a:rPr>
                        <a:t>カテゴリ別</a:t>
                      </a:r>
                    </a:p>
                  </a:txBody>
                  <a:tcPr/>
                </a:tc>
                <a:tc>
                  <a:txBody>
                    <a:bodyPr/>
                    <a:lstStyle/>
                    <a:p>
                      <a:pPr algn="ctr"/>
                      <a:r>
                        <a:rPr kumimoji="1" lang="ja-JP" altLang="en-US" sz="1000" b="1">
                          <a:latin typeface="Meiryo UI" panose="020B0604030504040204" pitchFamily="50" charset="-128"/>
                          <a:ea typeface="Meiryo UI" panose="020B0604030504040204" pitchFamily="50" charset="-128"/>
                        </a:rPr>
                        <a:t>無料アプリ全体</a:t>
                      </a:r>
                    </a:p>
                  </a:txBody>
                  <a:tcPr/>
                </a:tc>
                <a:tc vMerge="1">
                  <a:txBody>
                    <a:bodyPr/>
                    <a:lstStyle/>
                    <a:p>
                      <a:endParaRPr kumimoji="1" lang="ja-JP" altLang="en-US" sz="10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4179100"/>
                  </a:ext>
                </a:extLst>
              </a:tr>
              <a:tr h="34840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SP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App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iPhone</a:t>
                      </a:r>
                      <a:r>
                        <a:rPr kumimoji="1" lang="ja-JP" altLang="en-US" sz="1000" dirty="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000">
                          <a:latin typeface="Meiryo UI" panose="020B0604030504040204" pitchFamily="50" charset="-128"/>
                          <a:ea typeface="Meiryo UI" panose="020B0604030504040204" pitchFamily="50" charset="-128"/>
                        </a:rPr>
                        <a:t>高評価</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600" b="1">
                          <a:solidFill>
                            <a:srgbClr val="E60012"/>
                          </a:solidFill>
                          <a:latin typeface="Meiryo UI" panose="020B0604030504040204" pitchFamily="50" charset="-128"/>
                          <a:ea typeface="Meiryo UI" panose="020B0604030504040204" pitchFamily="50" charset="-128"/>
                        </a:rPr>
                        <a:t>4.3/5.0</a:t>
                      </a:r>
                      <a:endParaRPr kumimoji="1" lang="ja-JP" altLang="en-US" sz="1600" b="1">
                        <a:solidFill>
                          <a:srgbClr val="E60012"/>
                        </a:solidFill>
                        <a:latin typeface="Meiryo UI" panose="020B0604030504040204" pitchFamily="50" charset="-128"/>
                        <a:ea typeface="Meiryo UI" panose="020B0604030504040204" pitchFamily="50" charset="-128"/>
                      </a:endParaRPr>
                    </a:p>
                  </a:txBody>
                  <a:tcPr anchor="ctr"/>
                </a:tc>
                <a:tc gridSpan="2">
                  <a:txBody>
                    <a:bodyPr/>
                    <a:lstStyle/>
                    <a:p>
                      <a:pPr algn="ctr"/>
                      <a:r>
                        <a:rPr kumimoji="1" lang="ja-JP" altLang="en-US" sz="1000">
                          <a:latin typeface="Meiryo UI" panose="020B0604030504040204" pitchFamily="50" charset="-128"/>
                          <a:ea typeface="Meiryo UI" panose="020B0604030504040204" pitchFamily="50" charset="-128"/>
                        </a:rPr>
                        <a:t>エンターテイメント</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800" b="1">
                          <a:solidFill>
                            <a:srgbClr val="0070C0"/>
                          </a:solidFill>
                          <a:latin typeface="Meiryo UI" panose="020B0604030504040204" pitchFamily="50" charset="-128"/>
                          <a:ea typeface="Meiryo UI" panose="020B0604030504040204" pitchFamily="50" charset="-128"/>
                        </a:rPr>
                        <a:t>2</a:t>
                      </a:r>
                      <a:r>
                        <a:rPr kumimoji="1" lang="ja-JP" altLang="en-US" sz="1800" b="1">
                          <a:solidFill>
                            <a:srgbClr val="0070C0"/>
                          </a:solidFill>
                          <a:latin typeface="Meiryo UI" panose="020B0604030504040204" pitchFamily="50" charset="-128"/>
                          <a:ea typeface="Meiryo UI" panose="020B0604030504040204" pitchFamily="50" charset="-128"/>
                        </a:rPr>
                        <a:t>位</a:t>
                      </a:r>
                      <a:endParaRPr kumimoji="1" lang="ja-JP" altLang="en-US" sz="1600" b="1">
                        <a:solidFill>
                          <a:srgbClr val="E60012"/>
                        </a:solidFill>
                        <a:latin typeface="Meiryo UI" panose="020B0604030504040204" pitchFamily="50" charset="-128"/>
                        <a:ea typeface="Meiryo UI" panose="020B0604030504040204" pitchFamily="50" charset="-128"/>
                      </a:endParaRPr>
                    </a:p>
                  </a:txBody>
                  <a:tcPr anchor="ctr"/>
                </a:tc>
                <a:tc hMerge="1">
                  <a:txBody>
                    <a:bodyPr/>
                    <a:lstStyle/>
                    <a:p>
                      <a:pPr algn="ctr"/>
                      <a:r>
                        <a:rPr kumimoji="1" lang="ja-JP" altLang="en-US" sz="1000">
                          <a:latin typeface="Meiryo UI" panose="020B0604030504040204" pitchFamily="50" charset="-128"/>
                          <a:ea typeface="Meiryo UI" panose="020B0604030504040204" pitchFamily="50" charset="-128"/>
                        </a:rPr>
                        <a:t>エンターテイメント</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800" b="1">
                          <a:solidFill>
                            <a:srgbClr val="0070C0"/>
                          </a:solidFill>
                          <a:latin typeface="Meiryo UI" panose="020B0604030504040204" pitchFamily="50" charset="-128"/>
                          <a:ea typeface="Meiryo UI" panose="020B0604030504040204" pitchFamily="50" charset="-128"/>
                        </a:rPr>
                        <a:t>2</a:t>
                      </a:r>
                      <a:r>
                        <a:rPr kumimoji="1" lang="ja-JP" altLang="en-US" sz="1800" b="1">
                          <a:solidFill>
                            <a:srgbClr val="0070C0"/>
                          </a:solidFill>
                          <a:latin typeface="Meiryo UI" panose="020B0604030504040204" pitchFamily="50" charset="-128"/>
                          <a:ea typeface="Meiryo UI" panose="020B0604030504040204" pitchFamily="50" charset="-128"/>
                        </a:rPr>
                        <a:t>位</a:t>
                      </a:r>
                      <a:endParaRPr kumimoji="1" lang="ja-JP" altLang="en-US" sz="1000" b="1">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800" b="1" kern="1200">
                          <a:solidFill>
                            <a:srgbClr val="0070C0"/>
                          </a:solidFill>
                          <a:latin typeface="Meiryo UI" panose="020B0604030504040204" pitchFamily="50" charset="-128"/>
                          <a:ea typeface="Meiryo UI" panose="020B0604030504040204" pitchFamily="50" charset="-128"/>
                          <a:cs typeface="+mn-cs"/>
                        </a:rPr>
                        <a:t>7</a:t>
                      </a:r>
                      <a:r>
                        <a:rPr kumimoji="1" lang="ja-JP" altLang="en-US" sz="1800" b="1" kern="1200">
                          <a:solidFill>
                            <a:srgbClr val="0070C0"/>
                          </a:solidFill>
                          <a:latin typeface="Meiryo UI" panose="020B0604030504040204" pitchFamily="50" charset="-128"/>
                          <a:ea typeface="Meiryo UI" panose="020B0604030504040204" pitchFamily="50" charset="-128"/>
                          <a:cs typeface="+mn-cs"/>
                        </a:rPr>
                        <a:t>位</a:t>
                      </a:r>
                    </a:p>
                  </a:txBody>
                  <a:tcPr anchor="ctr"/>
                </a:tc>
                <a:tc rowSpan="3">
                  <a:txBody>
                    <a:bodyPr/>
                    <a:lstStyle/>
                    <a:p>
                      <a:pPr algn="ctr"/>
                      <a:r>
                        <a:rPr kumimoji="1" lang="en-US" altLang="ja-JP" sz="1800" b="1" kern="1200">
                          <a:solidFill>
                            <a:srgbClr val="0070C0"/>
                          </a:solidFill>
                          <a:latin typeface="Meiryo UI" panose="020B0604030504040204" pitchFamily="50" charset="-128"/>
                          <a:ea typeface="Meiryo UI" panose="020B0604030504040204" pitchFamily="50" charset="-128"/>
                          <a:cs typeface="+mn-cs"/>
                        </a:rPr>
                        <a:t>92%</a:t>
                      </a:r>
                      <a:endParaRPr kumimoji="1" lang="ja-JP" altLang="en-US" sz="1800" b="1" kern="1200">
                        <a:solidFill>
                          <a:srgbClr val="0070C0"/>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529476155"/>
                  </a:ext>
                </a:extLst>
              </a:tr>
              <a:tr h="3484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App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iPad</a:t>
                      </a:r>
                      <a:r>
                        <a:rPr kumimoji="1" lang="ja-JP" altLang="en-US" sz="100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000">
                          <a:latin typeface="Meiryo UI" panose="020B0604030504040204" pitchFamily="50" charset="-128"/>
                          <a:ea typeface="Meiryo UI" panose="020B0604030504040204" pitchFamily="50" charset="-128"/>
                        </a:rPr>
                        <a:t>高評価</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600" b="1">
                          <a:solidFill>
                            <a:srgbClr val="E60012"/>
                          </a:solidFill>
                          <a:latin typeface="Meiryo UI" panose="020B0604030504040204" pitchFamily="50" charset="-128"/>
                          <a:ea typeface="Meiryo UI" panose="020B0604030504040204" pitchFamily="50" charset="-128"/>
                        </a:rPr>
                        <a:t>4.3/5.0</a:t>
                      </a:r>
                      <a:endParaRPr kumimoji="1" lang="ja-JP" altLang="en-US" sz="1600" b="1">
                        <a:solidFill>
                          <a:srgbClr val="E60012"/>
                        </a:solidFill>
                        <a:latin typeface="Meiryo UI" panose="020B0604030504040204" pitchFamily="50" charset="-128"/>
                        <a:ea typeface="Meiryo UI" panose="020B0604030504040204" pitchFamily="50" charset="-128"/>
                      </a:endParaRPr>
                    </a:p>
                  </a:txBody>
                  <a:tcPr anchor="ctr"/>
                </a:tc>
                <a:tc gridSpan="2">
                  <a:txBody>
                    <a:bodyPr/>
                    <a:lstStyle/>
                    <a:p>
                      <a:pPr algn="ctr"/>
                      <a:r>
                        <a:rPr kumimoji="1" lang="ja-JP" altLang="en-US" sz="1000">
                          <a:latin typeface="Meiryo UI" panose="020B0604030504040204" pitchFamily="50" charset="-128"/>
                          <a:ea typeface="Meiryo UI" panose="020B0604030504040204" pitchFamily="50" charset="-128"/>
                        </a:rPr>
                        <a:t>エンターテイメント</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800" b="1">
                          <a:solidFill>
                            <a:srgbClr val="0070C0"/>
                          </a:solidFill>
                          <a:latin typeface="Meiryo UI" panose="020B0604030504040204" pitchFamily="50" charset="-128"/>
                          <a:ea typeface="Meiryo UI" panose="020B0604030504040204" pitchFamily="50" charset="-128"/>
                        </a:rPr>
                        <a:t>2</a:t>
                      </a:r>
                      <a:r>
                        <a:rPr kumimoji="1" lang="ja-JP" altLang="en-US" sz="1800" b="1">
                          <a:solidFill>
                            <a:srgbClr val="0070C0"/>
                          </a:solidFill>
                          <a:latin typeface="Meiryo UI" panose="020B0604030504040204" pitchFamily="50" charset="-128"/>
                          <a:ea typeface="Meiryo UI" panose="020B0604030504040204" pitchFamily="50" charset="-128"/>
                        </a:rPr>
                        <a:t>位</a:t>
                      </a:r>
                      <a:endParaRPr kumimoji="1" lang="ja-JP" altLang="en-US" sz="1600" b="1">
                        <a:solidFill>
                          <a:srgbClr val="E60012"/>
                        </a:solidFill>
                        <a:latin typeface="Meiryo UI" panose="020B0604030504040204" pitchFamily="50" charset="-128"/>
                        <a:ea typeface="Meiryo UI" panose="020B0604030504040204" pitchFamily="50" charset="-128"/>
                      </a:endParaRPr>
                    </a:p>
                  </a:txBody>
                  <a:tcPr anchor="ctr"/>
                </a:tc>
                <a:tc hMerge="1">
                  <a:txBody>
                    <a:bodyPr/>
                    <a:lstStyle/>
                    <a:p>
                      <a:pPr algn="ctr"/>
                      <a:r>
                        <a:rPr kumimoji="1" lang="ja-JP" altLang="en-US" sz="1000">
                          <a:latin typeface="Meiryo UI" panose="020B0604030504040204" pitchFamily="50" charset="-128"/>
                          <a:ea typeface="Meiryo UI" panose="020B0604030504040204" pitchFamily="50" charset="-128"/>
                        </a:rPr>
                        <a:t>エンターテイメント</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800" b="1">
                          <a:solidFill>
                            <a:srgbClr val="0070C0"/>
                          </a:solidFill>
                          <a:latin typeface="Meiryo UI" panose="020B0604030504040204" pitchFamily="50" charset="-128"/>
                          <a:ea typeface="Meiryo UI" panose="020B0604030504040204" pitchFamily="50" charset="-128"/>
                        </a:rPr>
                        <a:t>2</a:t>
                      </a:r>
                      <a:r>
                        <a:rPr kumimoji="1" lang="ja-JP" altLang="en-US" sz="1800" b="1">
                          <a:solidFill>
                            <a:srgbClr val="0070C0"/>
                          </a:solidFill>
                          <a:latin typeface="Meiryo UI" panose="020B0604030504040204" pitchFamily="50" charset="-128"/>
                          <a:ea typeface="Meiryo UI" panose="020B0604030504040204" pitchFamily="50" charset="-128"/>
                        </a:rPr>
                        <a:t>位</a:t>
                      </a:r>
                      <a:endParaRPr kumimoji="1" lang="ja-JP" altLang="en-US" sz="1000" b="1">
                        <a:solidFill>
                          <a:srgbClr val="0070C0"/>
                        </a:solidFill>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800" b="1" kern="1200" dirty="0">
                          <a:solidFill>
                            <a:srgbClr val="0070C0"/>
                          </a:solidFill>
                          <a:latin typeface="Meiryo UI" panose="020B0604030504040204" pitchFamily="50" charset="-128"/>
                          <a:ea typeface="Meiryo UI" panose="020B0604030504040204" pitchFamily="50" charset="-128"/>
                          <a:cs typeface="+mn-cs"/>
                        </a:rPr>
                        <a:t>5</a:t>
                      </a:r>
                      <a:r>
                        <a:rPr kumimoji="1" lang="ja-JP" altLang="en-US" sz="1800" b="1" kern="1200" dirty="0">
                          <a:solidFill>
                            <a:srgbClr val="0070C0"/>
                          </a:solidFill>
                          <a:latin typeface="Meiryo UI" panose="020B0604030504040204" pitchFamily="50" charset="-128"/>
                          <a:ea typeface="Meiryo UI" panose="020B0604030504040204" pitchFamily="50" charset="-128"/>
                          <a:cs typeface="+mn-cs"/>
                        </a:rPr>
                        <a:t>位</a:t>
                      </a:r>
                    </a:p>
                  </a:txBody>
                  <a:tcPr anchor="ctr"/>
                </a:tc>
                <a:tc vMerge="1">
                  <a:txBody>
                    <a:bodyPr/>
                    <a:lstStyle/>
                    <a:p>
                      <a:pPr algn="ctr"/>
                      <a:endParaRPr kumimoji="1" lang="ja-JP" altLang="en-US" sz="1800" b="1" kern="1200">
                        <a:solidFill>
                          <a:srgbClr val="0070C0"/>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2966453567"/>
                  </a:ext>
                </a:extLst>
              </a:tr>
              <a:tr h="34840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Play Store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a:t>
                      </a:r>
                      <a:r>
                        <a:rPr kumimoji="1" lang="en-US" altLang="ja-JP" sz="1000">
                          <a:latin typeface="Meiryo UI" panose="020B0604030504040204" pitchFamily="50" charset="-128"/>
                          <a:ea typeface="Meiryo UI" panose="020B0604030504040204" pitchFamily="50" charset="-128"/>
                        </a:rPr>
                        <a:t>Android</a:t>
                      </a:r>
                      <a:r>
                        <a:rPr kumimoji="1" lang="ja-JP" altLang="en-US" sz="1000">
                          <a:latin typeface="Meiryo UI" panose="020B0604030504040204" pitchFamily="50" charset="-128"/>
                          <a:ea typeface="Meiryo UI" panose="020B0604030504040204" pitchFamily="50" charset="-128"/>
                        </a:rPr>
                        <a:t>）</a:t>
                      </a:r>
                    </a:p>
                  </a:txBody>
                  <a:tcPr anchor="ctr"/>
                </a:tc>
                <a:tc>
                  <a:txBody>
                    <a:bodyPr/>
                    <a:lstStyle/>
                    <a:p>
                      <a:pPr algn="ctr"/>
                      <a:r>
                        <a:rPr kumimoji="1" lang="ja-JP" altLang="en-US" sz="1000">
                          <a:latin typeface="Meiryo UI" panose="020B0604030504040204" pitchFamily="50" charset="-128"/>
                          <a:ea typeface="Meiryo UI" panose="020B0604030504040204" pitchFamily="50" charset="-128"/>
                        </a:rPr>
                        <a:t>高評価</a:t>
                      </a:r>
                      <a:endParaRPr kumimoji="1" lang="en-US" altLang="ja-JP" sz="1000">
                        <a:latin typeface="Meiryo UI" panose="020B0604030504040204" pitchFamily="50" charset="-128"/>
                        <a:ea typeface="Meiryo UI" panose="020B0604030504040204" pitchFamily="50" charset="-128"/>
                      </a:endParaRPr>
                    </a:p>
                    <a:p>
                      <a:pPr marL="0" algn="ctr" defTabSz="914400" rtl="0" eaLnBrk="1" latinLnBrk="0" hangingPunct="1"/>
                      <a:r>
                        <a:rPr kumimoji="1" lang="en-US" altLang="ja-JP" sz="1600" b="1" kern="1200">
                          <a:solidFill>
                            <a:srgbClr val="E60012"/>
                          </a:solidFill>
                          <a:latin typeface="Meiryo UI" panose="020B0604030504040204" pitchFamily="50" charset="-128"/>
                          <a:ea typeface="Meiryo UI" panose="020B0604030504040204" pitchFamily="50" charset="-128"/>
                          <a:cs typeface="+mn-cs"/>
                        </a:rPr>
                        <a:t>4.2/5.0</a:t>
                      </a:r>
                    </a:p>
                  </a:txBody>
                  <a:tcPr anchor="ctr"/>
                </a:tc>
                <a:tc gridSpan="2">
                  <a:txBody>
                    <a:bodyPr/>
                    <a:lstStyle/>
                    <a:p>
                      <a:pPr algn="ctr"/>
                      <a:r>
                        <a:rPr kumimoji="1" lang="ja-JP" altLang="en-US" sz="1000">
                          <a:latin typeface="Meiryo UI" panose="020B0604030504040204" pitchFamily="50" charset="-128"/>
                          <a:ea typeface="Meiryo UI" panose="020B0604030504040204" pitchFamily="50" charset="-128"/>
                        </a:rPr>
                        <a:t>イベント</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800" b="1" kern="1200">
                          <a:solidFill>
                            <a:srgbClr val="0070C0"/>
                          </a:solidFill>
                          <a:latin typeface="Meiryo UI" panose="020B0604030504040204" pitchFamily="50" charset="-128"/>
                          <a:ea typeface="Meiryo UI" panose="020B0604030504040204" pitchFamily="50" charset="-128"/>
                          <a:cs typeface="+mn-cs"/>
                        </a:rPr>
                        <a:t>1</a:t>
                      </a:r>
                      <a:r>
                        <a:rPr kumimoji="1" lang="ja-JP" altLang="en-US" sz="1800" b="1" kern="1200">
                          <a:solidFill>
                            <a:srgbClr val="0070C0"/>
                          </a:solidFill>
                          <a:latin typeface="Meiryo UI" panose="020B0604030504040204" pitchFamily="50" charset="-128"/>
                          <a:ea typeface="Meiryo UI" panose="020B0604030504040204" pitchFamily="50" charset="-128"/>
                          <a:cs typeface="+mn-cs"/>
                        </a:rPr>
                        <a:t>位</a:t>
                      </a:r>
                      <a:endParaRPr kumimoji="1" lang="en-US" altLang="ja-JP" sz="1600" b="1" kern="1200">
                        <a:solidFill>
                          <a:srgbClr val="E60012"/>
                        </a:solidFill>
                        <a:latin typeface="Meiryo UI" panose="020B0604030504040204" pitchFamily="50" charset="-128"/>
                        <a:ea typeface="Meiryo UI" panose="020B0604030504040204" pitchFamily="50" charset="-128"/>
                        <a:cs typeface="+mn-cs"/>
                      </a:endParaRPr>
                    </a:p>
                  </a:txBody>
                  <a:tcPr anchor="ctr"/>
                </a:tc>
                <a:tc hMerge="1">
                  <a:txBody>
                    <a:bodyPr/>
                    <a:lstStyle/>
                    <a:p>
                      <a:pPr algn="ctr"/>
                      <a:r>
                        <a:rPr kumimoji="1" lang="ja-JP" altLang="en-US" sz="1000">
                          <a:latin typeface="Meiryo UI" panose="020B0604030504040204" pitchFamily="50" charset="-128"/>
                          <a:ea typeface="Meiryo UI" panose="020B0604030504040204" pitchFamily="50" charset="-128"/>
                        </a:rPr>
                        <a:t>イベント</a:t>
                      </a:r>
                      <a:endParaRPr kumimoji="1" lang="en-US" altLang="ja-JP" sz="1000">
                        <a:latin typeface="Meiryo UI" panose="020B0604030504040204" pitchFamily="50" charset="-128"/>
                        <a:ea typeface="Meiryo UI" panose="020B0604030504040204" pitchFamily="50" charset="-128"/>
                      </a:endParaRPr>
                    </a:p>
                    <a:p>
                      <a:pPr algn="ctr"/>
                      <a:r>
                        <a:rPr kumimoji="1" lang="en-US" altLang="ja-JP" sz="1800" b="1" kern="1200">
                          <a:solidFill>
                            <a:srgbClr val="0070C0"/>
                          </a:solidFill>
                          <a:latin typeface="Meiryo UI" panose="020B0604030504040204" pitchFamily="50" charset="-128"/>
                          <a:ea typeface="Meiryo UI" panose="020B0604030504040204" pitchFamily="50" charset="-128"/>
                          <a:cs typeface="+mn-cs"/>
                        </a:rPr>
                        <a:t>1</a:t>
                      </a:r>
                      <a:r>
                        <a:rPr kumimoji="1" lang="ja-JP" altLang="en-US" sz="1800" b="1" kern="1200">
                          <a:solidFill>
                            <a:srgbClr val="0070C0"/>
                          </a:solidFill>
                          <a:latin typeface="Meiryo UI" panose="020B0604030504040204" pitchFamily="50" charset="-128"/>
                          <a:ea typeface="Meiryo UI" panose="020B0604030504040204" pitchFamily="50" charset="-128"/>
                          <a:cs typeface="+mn-cs"/>
                        </a:rPr>
                        <a:t>位</a:t>
                      </a:r>
                    </a:p>
                  </a:txBody>
                  <a:tcPr anchor="ctr"/>
                </a:tc>
                <a:tc>
                  <a:txBody>
                    <a:bodyPr/>
                    <a:lstStyle/>
                    <a:p>
                      <a:pPr algn="ctr"/>
                      <a:r>
                        <a:rPr kumimoji="1" lang="en-US" altLang="ja-JP" sz="1800" b="1" kern="1200">
                          <a:solidFill>
                            <a:srgbClr val="0070C0"/>
                          </a:solidFill>
                          <a:latin typeface="Meiryo UI" panose="020B0604030504040204" pitchFamily="50" charset="-128"/>
                          <a:ea typeface="Meiryo UI" panose="020B0604030504040204" pitchFamily="50" charset="-128"/>
                          <a:cs typeface="+mn-cs"/>
                        </a:rPr>
                        <a:t>15</a:t>
                      </a:r>
                      <a:r>
                        <a:rPr kumimoji="1" lang="ja-JP" altLang="en-US" sz="1800" b="1" kern="1200">
                          <a:solidFill>
                            <a:srgbClr val="0070C0"/>
                          </a:solidFill>
                          <a:latin typeface="Meiryo UI" panose="020B0604030504040204" pitchFamily="50" charset="-128"/>
                          <a:ea typeface="Meiryo UI" panose="020B0604030504040204" pitchFamily="50" charset="-128"/>
                          <a:cs typeface="+mn-cs"/>
                        </a:rPr>
                        <a:t>位</a:t>
                      </a:r>
                    </a:p>
                  </a:txBody>
                  <a:tcPr anchor="ctr"/>
                </a:tc>
                <a:tc vMerge="1">
                  <a:txBody>
                    <a:bodyPr/>
                    <a:lstStyle/>
                    <a:p>
                      <a:pPr algn="ctr"/>
                      <a:endParaRPr kumimoji="1" lang="ja-JP" altLang="en-US" sz="1800" b="1" kern="1200">
                        <a:solidFill>
                          <a:srgbClr val="0070C0"/>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482171884"/>
                  </a:ext>
                </a:extLst>
              </a:tr>
              <a:tr h="245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PC</a:t>
                      </a:r>
                      <a:endParaRPr kumimoji="1" lang="ja-JP" altLang="en-US" sz="100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PC/PCVR</a:t>
                      </a:r>
                      <a:endParaRPr kumimoji="1" lang="ja-JP" altLang="en-US" sz="1000">
                        <a:latin typeface="Meiryo UI" panose="020B0604030504040204" pitchFamily="50" charset="-128"/>
                        <a:ea typeface="Meiryo UI" panose="020B0604030504040204" pitchFamily="50" charset="-128"/>
                      </a:endParaRPr>
                    </a:p>
                  </a:txBody>
                  <a:tcPr anchor="ctr"/>
                </a:tc>
                <a:tc gridSpan="4">
                  <a:txBody>
                    <a:bodyPr/>
                    <a:lstStyle/>
                    <a:p>
                      <a:pPr algn="ctr"/>
                      <a:r>
                        <a:rPr kumimoji="1" lang="ja-JP" altLang="en-US" sz="1000" dirty="0">
                          <a:latin typeface="Meiryo UI" panose="020B0604030504040204" pitchFamily="50" charset="-128"/>
                          <a:ea typeface="Meiryo UI" panose="020B0604030504040204" pitchFamily="50" charset="-128"/>
                        </a:rPr>
                        <a:t>ー（バーチャル万博公式</a:t>
                      </a:r>
                      <a:r>
                        <a:rPr kumimoji="1" lang="en-US" altLang="ja-JP" sz="1000" dirty="0">
                          <a:latin typeface="Meiryo UI" panose="020B0604030504040204" pitchFamily="50" charset="-128"/>
                          <a:ea typeface="Meiryo UI" panose="020B0604030504040204" pitchFamily="50" charset="-128"/>
                        </a:rPr>
                        <a:t>HP</a:t>
                      </a:r>
                      <a:r>
                        <a:rPr kumimoji="1" lang="ja-JP" altLang="en-US" sz="1000" dirty="0">
                          <a:latin typeface="Meiryo UI" panose="020B0604030504040204" pitchFamily="50" charset="-128"/>
                          <a:ea typeface="Meiryo UI" panose="020B0604030504040204" pitchFamily="50" charset="-128"/>
                        </a:rPr>
                        <a:t>にてアプリ配信のためデータ無し）</a:t>
                      </a:r>
                    </a:p>
                  </a:txBody>
                  <a:tcPr anchor="ctr"/>
                </a:tc>
                <a:tc hMerge="1">
                  <a:txBody>
                    <a:bodyPr/>
                    <a:lstStyle/>
                    <a:p>
                      <a:endParaRPr kumimoji="1" lang="ja-JP" altLang="en-US"/>
                    </a:p>
                  </a:txBody>
                  <a:tcPr/>
                </a:tc>
                <a:tc hMerge="1">
                  <a:txBody>
                    <a:bodyPr/>
                    <a:lstStyle/>
                    <a:p>
                      <a:endParaRPr kumimoji="1" lang="ja-JP" altLang="en-US" sz="1000">
                        <a:latin typeface="Meiryo UI" panose="020B0604030504040204" pitchFamily="50" charset="-128"/>
                        <a:ea typeface="Meiryo UI" panose="020B0604030504040204" pitchFamily="50" charset="-128"/>
                      </a:endParaRPr>
                    </a:p>
                  </a:txBody>
                  <a:tcPr anchor="ctr"/>
                </a:tc>
                <a:tc hMerge="1">
                  <a:txBody>
                    <a:bodyPr/>
                    <a:lstStyle/>
                    <a:p>
                      <a:endParaRPr kumimoji="1" lang="ja-JP" altLang="en-US" sz="1000">
                        <a:latin typeface="Meiryo UI" panose="020B0604030504040204" pitchFamily="50" charset="-128"/>
                        <a:ea typeface="Meiryo UI" panose="020B0604030504040204" pitchFamily="50" charset="-128"/>
                      </a:endParaRPr>
                    </a:p>
                  </a:txBody>
                  <a:tcPr anchor="ctr"/>
                </a:tc>
                <a:tc>
                  <a:txBody>
                    <a:bodyPr/>
                    <a:lstStyle/>
                    <a:p>
                      <a:pPr marL="0" algn="ctr" defTabSz="914400" rtl="0" eaLnBrk="1" latinLnBrk="0" hangingPunct="1"/>
                      <a:r>
                        <a:rPr kumimoji="1" lang="en-US" altLang="ja-JP" sz="1800" b="1" kern="1200">
                          <a:solidFill>
                            <a:srgbClr val="0070C0"/>
                          </a:solidFill>
                          <a:latin typeface="Meiryo UI" panose="020B0604030504040204" pitchFamily="50" charset="-128"/>
                          <a:ea typeface="Meiryo UI" panose="020B0604030504040204" pitchFamily="50" charset="-128"/>
                          <a:cs typeface="+mn-cs"/>
                        </a:rPr>
                        <a:t>7%</a:t>
                      </a:r>
                      <a:endParaRPr kumimoji="1" lang="ja-JP" altLang="en-US" sz="1800" b="1" kern="1200">
                        <a:solidFill>
                          <a:srgbClr val="0070C0"/>
                        </a:solidFill>
                        <a:latin typeface="Meiryo UI" panose="020B0604030504040204" pitchFamily="50" charset="-128"/>
                        <a:ea typeface="Meiryo UI" panose="020B0604030504040204" pitchFamily="50" charset="-128"/>
                        <a:cs typeface="+mn-cs"/>
                      </a:endParaRPr>
                    </a:p>
                  </a:txBody>
                  <a:tcPr anchor="ctr"/>
                </a:tc>
                <a:extLst>
                  <a:ext uri="{0D108BD9-81ED-4DB2-BD59-A6C34878D82A}">
                    <a16:rowId xmlns:a16="http://schemas.microsoft.com/office/drawing/2014/main" val="3573141289"/>
                  </a:ext>
                </a:extLst>
              </a:tr>
              <a:tr h="245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VR</a:t>
                      </a:r>
                      <a:endParaRPr kumimoji="1" lang="ja-JP" altLang="en-US" sz="100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a:latin typeface="Meiryo UI" panose="020B0604030504040204" pitchFamily="50" charset="-128"/>
                          <a:ea typeface="Meiryo UI" panose="020B0604030504040204" pitchFamily="50" charset="-128"/>
                        </a:rPr>
                        <a:t>Meta Store</a:t>
                      </a:r>
                      <a:endParaRPr kumimoji="1" lang="ja-JP" altLang="en-US" sz="1000">
                        <a:latin typeface="Meiryo UI" panose="020B0604030504040204" pitchFamily="50" charset="-128"/>
                        <a:ea typeface="Meiryo UI" panose="020B0604030504040204" pitchFamily="50" charset="-128"/>
                      </a:endParaRPr>
                    </a:p>
                  </a:txBody>
                  <a:tcPr anchor="ctr"/>
                </a:tc>
                <a:tc gridSpan="2">
                  <a:txBody>
                    <a:bodyPr/>
                    <a:lstStyle/>
                    <a:p>
                      <a:pPr marL="0" algn="ctr" defTabSz="914400" rtl="0" eaLnBrk="1" latinLnBrk="0" hangingPunct="1"/>
                      <a:r>
                        <a:rPr kumimoji="1" lang="en-US" altLang="ja-JP" sz="1000" kern="1200">
                          <a:solidFill>
                            <a:schemeClr val="dk1"/>
                          </a:solidFill>
                          <a:latin typeface="Meiryo UI" panose="020B0604030504040204" pitchFamily="50" charset="-128"/>
                          <a:ea typeface="Meiryo UI" panose="020B0604030504040204" pitchFamily="50" charset="-128"/>
                          <a:cs typeface="+mn-cs"/>
                        </a:rPr>
                        <a:t>2.1/5.0</a:t>
                      </a:r>
                    </a:p>
                  </a:txBody>
                  <a:tcPr anchor="ctr"/>
                </a:tc>
                <a:tc hMerge="1">
                  <a:txBody>
                    <a:bodyPr/>
                    <a:lstStyle/>
                    <a:p>
                      <a:pPr marL="0" algn="ctr" defTabSz="914400" rtl="0" eaLnBrk="1" latinLnBrk="0" hangingPunct="1"/>
                      <a:endParaRPr kumimoji="1" lang="en-US" altLang="ja-JP" sz="10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ja-JP" altLang="en-US" sz="1000" kern="1200">
                          <a:solidFill>
                            <a:schemeClr val="dk1"/>
                          </a:solidFill>
                          <a:latin typeface="Meiryo UI" panose="020B0604030504040204" pitchFamily="50" charset="-128"/>
                          <a:ea typeface="Meiryo UI" panose="020B0604030504040204" pitchFamily="50" charset="-128"/>
                          <a:cs typeface="+mn-cs"/>
                        </a:rPr>
                        <a:t>ー</a:t>
                      </a:r>
                      <a:endParaRPr kumimoji="1" lang="en-US" altLang="ja-JP" sz="10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algn="ctr"/>
                      <a:r>
                        <a:rPr kumimoji="1" lang="ja-JP" altLang="en-US" sz="1000" kern="1200">
                          <a:solidFill>
                            <a:schemeClr val="dk1"/>
                          </a:solidFill>
                          <a:latin typeface="Meiryo UI" panose="020B0604030504040204" pitchFamily="50" charset="-128"/>
                          <a:ea typeface="Meiryo UI" panose="020B0604030504040204" pitchFamily="50" charset="-128"/>
                          <a:cs typeface="+mn-cs"/>
                        </a:rPr>
                        <a:t>ー</a:t>
                      </a:r>
                      <a:endParaRPr kumimoji="1" lang="en-US" altLang="ja-JP" sz="1000" kern="1200">
                        <a:solidFill>
                          <a:schemeClr val="dk1"/>
                        </a:solidFill>
                        <a:latin typeface="Meiryo UI" panose="020B0604030504040204" pitchFamily="50" charset="-128"/>
                        <a:ea typeface="Meiryo UI" panose="020B0604030504040204" pitchFamily="50" charset="-128"/>
                        <a:cs typeface="+mn-cs"/>
                      </a:endParaRPr>
                    </a:p>
                  </a:txBody>
                  <a:tcPr anchor="ctr"/>
                </a:tc>
                <a:tc>
                  <a:txBody>
                    <a:bodyPr/>
                    <a:lstStyle/>
                    <a:p>
                      <a:pPr marL="0" algn="ctr" defTabSz="914400" rtl="0" eaLnBrk="1" latinLnBrk="0" hangingPunct="1"/>
                      <a:r>
                        <a:rPr kumimoji="1" lang="en-US" altLang="ja-JP" sz="1800" b="1" kern="1200" dirty="0">
                          <a:solidFill>
                            <a:srgbClr val="0070C0"/>
                          </a:solidFill>
                          <a:latin typeface="Meiryo UI" panose="020B0604030504040204" pitchFamily="50" charset="-128"/>
                          <a:ea typeface="Meiryo UI" panose="020B0604030504040204" pitchFamily="50" charset="-128"/>
                          <a:cs typeface="+mn-cs"/>
                        </a:rPr>
                        <a:t>1%</a:t>
                      </a:r>
                    </a:p>
                  </a:txBody>
                  <a:tcPr anchor="ctr"/>
                </a:tc>
                <a:extLst>
                  <a:ext uri="{0D108BD9-81ED-4DB2-BD59-A6C34878D82A}">
                    <a16:rowId xmlns:a16="http://schemas.microsoft.com/office/drawing/2014/main" val="1595657747"/>
                  </a:ext>
                </a:extLst>
              </a:tr>
            </a:tbl>
          </a:graphicData>
        </a:graphic>
      </p:graphicFrame>
      <p:graphicFrame>
        <p:nvGraphicFramePr>
          <p:cNvPr id="27" name="グラフ 26">
            <a:extLst>
              <a:ext uri="{FF2B5EF4-FFF2-40B4-BE49-F238E27FC236}">
                <a16:creationId xmlns:a16="http://schemas.microsoft.com/office/drawing/2014/main" id="{BFFEDC8D-A215-A0F3-099A-FA0CC9347659}"/>
              </a:ext>
            </a:extLst>
          </p:cNvPr>
          <p:cNvGraphicFramePr>
            <a:graphicFrameLocks/>
          </p:cNvGraphicFramePr>
          <p:nvPr/>
        </p:nvGraphicFramePr>
        <p:xfrm>
          <a:off x="7199793" y="1058512"/>
          <a:ext cx="4457153" cy="2292110"/>
        </p:xfrm>
        <a:graphic>
          <a:graphicData uri="http://schemas.openxmlformats.org/drawingml/2006/chart">
            <c:chart xmlns:c="http://schemas.openxmlformats.org/drawingml/2006/chart" xmlns:r="http://schemas.openxmlformats.org/officeDocument/2006/relationships" r:id="rId2"/>
          </a:graphicData>
        </a:graphic>
      </p:graphicFrame>
      <p:sp>
        <p:nvSpPr>
          <p:cNvPr id="28" name="テキスト ボックス 27">
            <a:extLst>
              <a:ext uri="{FF2B5EF4-FFF2-40B4-BE49-F238E27FC236}">
                <a16:creationId xmlns:a16="http://schemas.microsoft.com/office/drawing/2014/main" id="{2EAA2910-7F39-A7E8-5976-04BF1F70772E}"/>
              </a:ext>
            </a:extLst>
          </p:cNvPr>
          <p:cNvSpPr txBox="1"/>
          <p:nvPr/>
        </p:nvSpPr>
        <p:spPr>
          <a:xfrm>
            <a:off x="405403" y="935343"/>
            <a:ext cx="11305628" cy="400110"/>
          </a:xfrm>
          <a:prstGeom prst="rect">
            <a:avLst/>
          </a:prstGeom>
          <a:solidFill>
            <a:schemeClr val="bg1">
              <a:lumMod val="95000"/>
            </a:schemeClr>
          </a:solidFill>
        </p:spPr>
        <p:txBody>
          <a:bodyPr wrap="square" rtlCol="0">
            <a:spAutoFit/>
          </a:bodyPr>
          <a:lstStyle/>
          <a:p>
            <a:pPr>
              <a:defRPr/>
            </a:pPr>
            <a:r>
              <a:rPr lang="en-US" altLang="ja-JP" sz="2000" b="1" dirty="0">
                <a:latin typeface="Segoe UI" panose="020B0502040204020203" pitchFamily="34" charset="0"/>
                <a:ea typeface="Meiryo UI" panose="020B0604030504040204" pitchFamily="50" charset="-128"/>
                <a:cs typeface="Segoe UI" panose="020B0502040204020203" pitchFamily="34" charset="0"/>
              </a:rPr>
              <a:t>158</a:t>
            </a:r>
            <a:r>
              <a:rPr lang="ja-JP" altLang="en-US" sz="2000" b="1" dirty="0">
                <a:latin typeface="Segoe UI" panose="020B0502040204020203" pitchFamily="34" charset="0"/>
                <a:ea typeface="Meiryo UI" panose="020B0604030504040204" pitchFamily="50" charset="-128"/>
                <a:cs typeface="Segoe UI" panose="020B0502040204020203" pitchFamily="34" charset="0"/>
              </a:rPr>
              <a:t>の国・地域と</a:t>
            </a:r>
            <a:r>
              <a:rPr lang="en-US" altLang="ja-JP" sz="2000" b="1" dirty="0">
                <a:latin typeface="Segoe UI" panose="020B0502040204020203" pitchFamily="34" charset="0"/>
                <a:ea typeface="Meiryo UI" panose="020B0604030504040204" pitchFamily="50" charset="-128"/>
                <a:cs typeface="Segoe UI" panose="020B0502040204020203" pitchFamily="34" charset="0"/>
              </a:rPr>
              <a:t>7</a:t>
            </a:r>
            <a:r>
              <a:rPr lang="ja-JP" altLang="en-US" sz="2000" b="1" dirty="0">
                <a:latin typeface="Segoe UI" panose="020B0502040204020203" pitchFamily="34" charset="0"/>
                <a:ea typeface="Meiryo UI" panose="020B0604030504040204" pitchFamily="50" charset="-128"/>
                <a:cs typeface="Segoe UI" panose="020B0502040204020203" pitchFamily="34" charset="0"/>
              </a:rPr>
              <a:t>の国際機関、民間・団体含む総勢</a:t>
            </a:r>
            <a:r>
              <a:rPr lang="en-US" altLang="ja-JP" sz="2000" b="1" dirty="0">
                <a:latin typeface="Segoe UI" panose="020B0502040204020203" pitchFamily="34" charset="0"/>
                <a:ea typeface="Meiryo UI" panose="020B0604030504040204" pitchFamily="50" charset="-128"/>
                <a:cs typeface="Segoe UI" panose="020B0502040204020203" pitchFamily="34" charset="0"/>
              </a:rPr>
              <a:t>338</a:t>
            </a:r>
            <a:r>
              <a:rPr lang="ja-JP" altLang="en-US" sz="2000" b="1" dirty="0">
                <a:latin typeface="Segoe UI" panose="020B0502040204020203" pitchFamily="34" charset="0"/>
                <a:ea typeface="Meiryo UI" panose="020B0604030504040204" pitchFamily="50" charset="-128"/>
                <a:cs typeface="Segoe UI" panose="020B0502040204020203" pitchFamily="34" charset="0"/>
              </a:rPr>
              <a:t>の出展者と共に</a:t>
            </a:r>
            <a:r>
              <a:rPr lang="en-US" altLang="ja-JP" sz="2000" b="1" dirty="0">
                <a:latin typeface="Segoe UI" panose="020B0502040204020203" pitchFamily="34" charset="0"/>
                <a:ea typeface="Meiryo UI" panose="020B0604030504040204" pitchFamily="50" charset="-128"/>
                <a:cs typeface="Segoe UI" panose="020B0502040204020203" pitchFamily="34" charset="0"/>
              </a:rPr>
              <a:t>3183</a:t>
            </a:r>
            <a:r>
              <a:rPr lang="ja-JP" altLang="en-US" sz="2000" b="1" dirty="0">
                <a:latin typeface="Segoe UI" panose="020B0502040204020203" pitchFamily="34" charset="0"/>
                <a:ea typeface="Meiryo UI" panose="020B0604030504040204" pitchFamily="50" charset="-128"/>
                <a:cs typeface="Segoe UI" panose="020B0502040204020203" pitchFamily="34" charset="0"/>
              </a:rPr>
              <a:t>万回アクセスを達成しました。</a:t>
            </a:r>
            <a:endParaRPr lang="en-US" altLang="ja-JP" sz="2000" b="1" dirty="0">
              <a:latin typeface="Segoe UI" panose="020B0502040204020203" pitchFamily="34" charset="0"/>
              <a:ea typeface="Meiryo UI" panose="020B0604030504040204" pitchFamily="50" charset="-128"/>
              <a:cs typeface="Segoe UI" panose="020B0502040204020203" pitchFamily="34" charset="0"/>
            </a:endParaRPr>
          </a:p>
        </p:txBody>
      </p:sp>
      <p:sp>
        <p:nvSpPr>
          <p:cNvPr id="29" name="テキスト ボックス 28">
            <a:extLst>
              <a:ext uri="{FF2B5EF4-FFF2-40B4-BE49-F238E27FC236}">
                <a16:creationId xmlns:a16="http://schemas.microsoft.com/office/drawing/2014/main" id="{F6660032-CB28-2E84-3FF9-D2EA58E56ED1}"/>
              </a:ext>
            </a:extLst>
          </p:cNvPr>
          <p:cNvSpPr txBox="1"/>
          <p:nvPr/>
        </p:nvSpPr>
        <p:spPr>
          <a:xfrm>
            <a:off x="7317116" y="1330054"/>
            <a:ext cx="2062858" cy="338554"/>
          </a:xfrm>
          <a:prstGeom prst="rect">
            <a:avLst/>
          </a:prstGeom>
          <a:solidFill>
            <a:schemeClr val="bg1"/>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アプリ来場者</a:t>
            </a:r>
            <a:r>
              <a:rPr kumimoji="1" lang="ja-JP" altLang="en-US" sz="1600" b="1" dirty="0">
                <a:latin typeface="Meiryo UI" panose="020B0604030504040204" pitchFamily="50" charset="-128"/>
                <a:ea typeface="Meiryo UI" panose="020B0604030504040204" pitchFamily="50" charset="-128"/>
              </a:rPr>
              <a:t>数推移</a:t>
            </a:r>
          </a:p>
        </p:txBody>
      </p:sp>
      <p:sp>
        <p:nvSpPr>
          <p:cNvPr id="30" name="テキスト ボックス 29">
            <a:extLst>
              <a:ext uri="{FF2B5EF4-FFF2-40B4-BE49-F238E27FC236}">
                <a16:creationId xmlns:a16="http://schemas.microsoft.com/office/drawing/2014/main" id="{C2432C80-40DB-1630-4EB9-BABA2085ABCC}"/>
              </a:ext>
            </a:extLst>
          </p:cNvPr>
          <p:cNvSpPr txBox="1"/>
          <p:nvPr/>
        </p:nvSpPr>
        <p:spPr>
          <a:xfrm>
            <a:off x="7317116" y="1687209"/>
            <a:ext cx="1504510" cy="523220"/>
          </a:xfrm>
          <a:prstGeom prst="rect">
            <a:avLst/>
          </a:prstGeom>
          <a:solidFill>
            <a:schemeClr val="bg1"/>
          </a:solid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凡例</a:t>
            </a:r>
            <a:r>
              <a:rPr kumimoji="1" lang="en-US" altLang="ja-JP" sz="700" dirty="0">
                <a:latin typeface="Meiryo UI" panose="020B0604030504040204" pitchFamily="50" charset="-128"/>
                <a:ea typeface="Meiryo UI" panose="020B0604030504040204" pitchFamily="50" charset="-128"/>
              </a:rPr>
              <a:t>】</a:t>
            </a:r>
          </a:p>
          <a:p>
            <a:r>
              <a:rPr kumimoji="1" lang="en-US" altLang="ja-JP" sz="700" dirty="0">
                <a:latin typeface="Meiryo UI" panose="020B0604030504040204" pitchFamily="50" charset="-128"/>
                <a:ea typeface="Meiryo UI" panose="020B0604030504040204" pitchFamily="50" charset="-128"/>
              </a:rPr>
              <a:t> 1</a:t>
            </a:r>
            <a:r>
              <a:rPr kumimoji="1" lang="ja-JP" altLang="en-US" sz="700" dirty="0">
                <a:latin typeface="Meiryo UI" panose="020B0604030504040204" pitchFamily="50" charset="-128"/>
                <a:ea typeface="Meiryo UI" panose="020B0604030504040204" pitchFamily="50" charset="-128"/>
              </a:rPr>
              <a:t>週目：</a:t>
            </a:r>
            <a:r>
              <a:rPr kumimoji="1" lang="en-US" altLang="ja-JP" sz="700" dirty="0">
                <a:latin typeface="Meiryo UI" panose="020B0604030504040204" pitchFamily="50" charset="-128"/>
                <a:ea typeface="Meiryo UI" panose="020B0604030504040204" pitchFamily="50" charset="-128"/>
              </a:rPr>
              <a:t>4/3-4/12</a:t>
            </a:r>
            <a:r>
              <a:rPr kumimoji="1" lang="ja-JP" altLang="en-US" sz="700" dirty="0">
                <a:latin typeface="Meiryo UI" panose="020B0604030504040204" pitchFamily="50" charset="-128"/>
                <a:ea typeface="Meiryo UI" panose="020B0604030504040204" pitchFamily="50" charset="-128"/>
              </a:rPr>
              <a:t>までの</a:t>
            </a:r>
            <a:r>
              <a:rPr kumimoji="1" lang="en-US" altLang="ja-JP" sz="700" dirty="0">
                <a:latin typeface="Meiryo UI" panose="020B0604030504040204" pitchFamily="50" charset="-128"/>
                <a:ea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rPr>
              <a:t>日間</a:t>
            </a:r>
            <a:endParaRPr kumimoji="1"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2</a:t>
            </a:r>
            <a:r>
              <a:rPr lang="ja-JP" altLang="en-US" sz="700" dirty="0">
                <a:latin typeface="Meiryo UI" panose="020B0604030504040204" pitchFamily="50" charset="-128"/>
                <a:ea typeface="Meiryo UI" panose="020B0604030504040204" pitchFamily="50" charset="-128"/>
              </a:rPr>
              <a:t>週目以降</a:t>
            </a:r>
            <a:r>
              <a:rPr lang="en-US" altLang="ja-JP" sz="700" dirty="0">
                <a:latin typeface="Meiryo UI" panose="020B0604030504040204" pitchFamily="50" charset="-128"/>
                <a:ea typeface="Meiryo UI" panose="020B0604030504040204" pitchFamily="50" charset="-128"/>
              </a:rPr>
              <a:t>27</a:t>
            </a:r>
            <a:r>
              <a:rPr lang="ja-JP" altLang="en-US" sz="700" dirty="0">
                <a:latin typeface="Meiryo UI" panose="020B0604030504040204" pitchFamily="50" charset="-128"/>
                <a:ea typeface="Meiryo UI" panose="020B0604030504040204" pitchFamily="50" charset="-128"/>
              </a:rPr>
              <a:t>週目まで：各</a:t>
            </a:r>
            <a:r>
              <a:rPr lang="en-US" altLang="ja-JP" sz="700" dirty="0">
                <a:latin typeface="Meiryo UI" panose="020B0604030504040204" pitchFamily="50" charset="-128"/>
                <a:ea typeface="Meiryo UI" panose="020B0604030504040204" pitchFamily="50" charset="-128"/>
              </a:rPr>
              <a:t>7</a:t>
            </a:r>
            <a:r>
              <a:rPr lang="ja-JP" altLang="en-US" sz="700" dirty="0">
                <a:latin typeface="Meiryo UI" panose="020B0604030504040204" pitchFamily="50" charset="-128"/>
                <a:ea typeface="Meiryo UI" panose="020B0604030504040204" pitchFamily="50" charset="-128"/>
              </a:rPr>
              <a:t>日間</a:t>
            </a:r>
            <a:endParaRPr lang="en-US" altLang="ja-JP" sz="700" dirty="0">
              <a:latin typeface="Meiryo UI" panose="020B0604030504040204" pitchFamily="50" charset="-128"/>
              <a:ea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rPr>
              <a:t> 28</a:t>
            </a:r>
            <a:r>
              <a:rPr lang="ja-JP" altLang="en-US" sz="700" dirty="0">
                <a:latin typeface="Meiryo UI" panose="020B0604030504040204" pitchFamily="50" charset="-128"/>
                <a:ea typeface="Meiryo UI" panose="020B0604030504040204" pitchFamily="50" charset="-128"/>
              </a:rPr>
              <a:t>週目：</a:t>
            </a:r>
            <a:r>
              <a:rPr lang="en-US" altLang="ja-JP" sz="700" dirty="0">
                <a:latin typeface="Meiryo UI" panose="020B0604030504040204" pitchFamily="50" charset="-128"/>
                <a:ea typeface="Meiryo UI" panose="020B0604030504040204" pitchFamily="50" charset="-128"/>
              </a:rPr>
              <a:t>10/12-13</a:t>
            </a:r>
            <a:r>
              <a:rPr lang="ja-JP" altLang="en-US" sz="700" dirty="0">
                <a:latin typeface="Meiryo UI" panose="020B0604030504040204" pitchFamily="50" charset="-128"/>
                <a:ea typeface="Meiryo UI" panose="020B0604030504040204" pitchFamily="50" charset="-128"/>
              </a:rPr>
              <a:t>の</a:t>
            </a:r>
            <a:r>
              <a:rPr lang="en-US" altLang="ja-JP" sz="700" dirty="0">
                <a:latin typeface="Meiryo UI" panose="020B0604030504040204" pitchFamily="50" charset="-128"/>
                <a:ea typeface="Meiryo UI" panose="020B0604030504040204" pitchFamily="50" charset="-128"/>
              </a:rPr>
              <a:t>2</a:t>
            </a:r>
            <a:r>
              <a:rPr lang="ja-JP" altLang="en-US" sz="700" dirty="0">
                <a:latin typeface="Meiryo UI" panose="020B0604030504040204" pitchFamily="50" charset="-128"/>
                <a:ea typeface="Meiryo UI" panose="020B0604030504040204" pitchFamily="50" charset="-128"/>
              </a:rPr>
              <a:t>日間</a:t>
            </a:r>
            <a:endParaRPr lang="en-US" altLang="ja-JP" sz="7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8458D799-07F9-B35D-CE77-9C2A14309A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5178" y="3613608"/>
            <a:ext cx="3861768" cy="1980602"/>
          </a:xfrm>
          <a:prstGeom prst="rect">
            <a:avLst/>
          </a:prstGeom>
        </p:spPr>
      </p:pic>
      <p:sp>
        <p:nvSpPr>
          <p:cNvPr id="9" name="テキスト ボックス 8">
            <a:extLst>
              <a:ext uri="{FF2B5EF4-FFF2-40B4-BE49-F238E27FC236}">
                <a16:creationId xmlns:a16="http://schemas.microsoft.com/office/drawing/2014/main" id="{A55BD937-B365-17C0-F9EC-6AB398FB4A7C}"/>
              </a:ext>
            </a:extLst>
          </p:cNvPr>
          <p:cNvSpPr txBox="1"/>
          <p:nvPr/>
        </p:nvSpPr>
        <p:spPr>
          <a:xfrm>
            <a:off x="7695895" y="3277021"/>
            <a:ext cx="231045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バーチャル会場の様子</a:t>
            </a:r>
          </a:p>
        </p:txBody>
      </p:sp>
      <p:sp>
        <p:nvSpPr>
          <p:cNvPr id="10" name="テキスト ボックス 9">
            <a:extLst>
              <a:ext uri="{FF2B5EF4-FFF2-40B4-BE49-F238E27FC236}">
                <a16:creationId xmlns:a16="http://schemas.microsoft.com/office/drawing/2014/main" id="{F3FC9B42-1AB1-7F44-C417-A9F6A9383631}"/>
              </a:ext>
            </a:extLst>
          </p:cNvPr>
          <p:cNvSpPr txBox="1"/>
          <p:nvPr/>
        </p:nvSpPr>
        <p:spPr>
          <a:xfrm>
            <a:off x="357225" y="6046950"/>
            <a:ext cx="8273607" cy="415498"/>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バーチャル万博事業として協会が行ったオンラインプログラムを指し、バーチャル万博アプリ、バーチャル万博公式</a:t>
            </a:r>
            <a:r>
              <a:rPr lang="en-US" altLang="ja-JP" sz="1050" dirty="0">
                <a:latin typeface="Meiryo UI" panose="020B0604030504040204" pitchFamily="50" charset="-128"/>
                <a:ea typeface="Meiryo UI" panose="020B0604030504040204" pitchFamily="50" charset="-128"/>
              </a:rPr>
              <a:t>HP</a:t>
            </a:r>
            <a:r>
              <a:rPr lang="ja-JP" altLang="en-US" sz="1050" dirty="0">
                <a:latin typeface="Meiryo UI" panose="020B0604030504040204" pitchFamily="50" charset="-128"/>
                <a:ea typeface="Meiryo UI" panose="020B0604030504040204" pitchFamily="50" charset="-128"/>
              </a:rPr>
              <a:t>等へのアクセス含む</a:t>
            </a:r>
            <a:endParaRPr lang="en-US" altLang="ja-JP"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国・地域はユーザーがアバター登録時に設定した居住国・地域をベースとする　　</a:t>
            </a:r>
            <a:r>
              <a:rPr lang="en-US" altLang="ja-JP" sz="1050" dirty="0">
                <a:latin typeface="Meiryo UI" panose="020B0604030504040204" pitchFamily="50" charset="-128"/>
                <a:ea typeface="Meiryo UI" panose="020B0604030504040204" pitchFamily="50" charset="-128"/>
              </a:rPr>
              <a:t>※3:2025/10/17</a:t>
            </a:r>
            <a:r>
              <a:rPr lang="ja-JP" altLang="en-US" sz="1050" dirty="0">
                <a:latin typeface="Meiryo UI" panose="020B0604030504040204" pitchFamily="50" charset="-128"/>
                <a:ea typeface="Meiryo UI" panose="020B0604030504040204" pitchFamily="50" charset="-128"/>
              </a:rPr>
              <a:t>時点調べ</a:t>
            </a:r>
            <a:endParaRPr lang="en-US" altLang="ja-JP" sz="105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12F178E4-AFCF-ED97-068A-E5A700F650C0}"/>
              </a:ext>
            </a:extLst>
          </p:cNvPr>
          <p:cNvSpPr txBox="1"/>
          <p:nvPr/>
        </p:nvSpPr>
        <p:spPr>
          <a:xfrm>
            <a:off x="7795178" y="5648619"/>
            <a:ext cx="3377450" cy="584775"/>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多くの方の温かいご声援をいただきながら閉幕を迎えることができました。</a:t>
            </a:r>
          </a:p>
        </p:txBody>
      </p:sp>
      <p:sp>
        <p:nvSpPr>
          <p:cNvPr id="12" name="テキスト ボックス 11">
            <a:extLst>
              <a:ext uri="{FF2B5EF4-FFF2-40B4-BE49-F238E27FC236}">
                <a16:creationId xmlns:a16="http://schemas.microsoft.com/office/drawing/2014/main" id="{A381F731-7700-AF84-CA79-474572910639}"/>
              </a:ext>
            </a:extLst>
          </p:cNvPr>
          <p:cNvSpPr txBox="1"/>
          <p:nvPr/>
        </p:nvSpPr>
        <p:spPr>
          <a:xfrm>
            <a:off x="4588945" y="2134643"/>
            <a:ext cx="2374265"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194</a:t>
            </a:r>
            <a:r>
              <a:rPr lang="ja-JP" altLang="en-US" sz="1800" b="1" dirty="0">
                <a:latin typeface="Meiryo UI" panose="020B0604030504040204" pitchFamily="50" charset="-128"/>
                <a:ea typeface="Meiryo UI" panose="020B0604030504040204" pitchFamily="50" charset="-128"/>
              </a:rPr>
              <a:t>カ国・地域より</a:t>
            </a:r>
            <a:endParaRPr lang="ja-JP" altLang="en-US"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762CEEB1-ED8C-3813-6F2F-3D5CEB93A0F1}"/>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13161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CF1EC-B26A-33BA-B02B-A51D2479B94B}"/>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8DBB33-73A9-04D6-8839-6067D213F19B}"/>
              </a:ext>
            </a:extLst>
          </p:cNvPr>
          <p:cNvSpPr txBox="1">
            <a:spLocks/>
          </p:cNvSpPr>
          <p:nvPr/>
        </p:nvSpPr>
        <p:spPr>
          <a:xfrm>
            <a:off x="11795759" y="6523115"/>
            <a:ext cx="360000" cy="216000"/>
          </a:xfrm>
          <a:prstGeom prst="rect">
            <a:avLst/>
          </a:prstGeom>
          <a:noFill/>
        </p:spPr>
        <p:txBody>
          <a:bodyPr vert="horz" lIns="0" tIns="0" rIns="0" bIns="0" rtlCol="0" anchor="ctr"/>
          <a:lstStyle>
            <a:defPPr>
              <a:defRPr lang="ja-JP"/>
            </a:defPPr>
            <a:lvl1pPr marL="0" algn="r" defTabSz="914400" rtl="0" eaLnBrk="1" fontAlgn="ctr" latinLnBrk="0" hangingPunct="1">
              <a:defRPr kumimoji="1" sz="1400" b="0" kern="1200">
                <a:solidFill>
                  <a:schemeClr val="tx1">
                    <a:lumMod val="85000"/>
                    <a:lumOff val="1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43917D35-CB2B-46E2-AAA2-A2005A228270}" type="slidenum">
              <a:rPr lang="ja-JP" altLang="en-US" sz="1800"/>
              <a:pPr algn="ctr"/>
              <a:t>18</a:t>
            </a:fld>
            <a:endParaRPr lang="ja-JP" altLang="en-US" sz="1800"/>
          </a:p>
        </p:txBody>
      </p:sp>
      <p:sp>
        <p:nvSpPr>
          <p:cNvPr id="5" name="テキスト ボックス 4">
            <a:extLst>
              <a:ext uri="{FF2B5EF4-FFF2-40B4-BE49-F238E27FC236}">
                <a16:creationId xmlns:a16="http://schemas.microsoft.com/office/drawing/2014/main" id="{958B513C-B2E4-5AAD-D77C-E560D9D966A9}"/>
              </a:ext>
            </a:extLst>
          </p:cNvPr>
          <p:cNvSpPr txBox="1"/>
          <p:nvPr/>
        </p:nvSpPr>
        <p:spPr>
          <a:xfrm>
            <a:off x="5931878" y="117765"/>
            <a:ext cx="3756074"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ja-JP" altLang="en-US" sz="2400" b="1" i="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万博への満足度・推奨度　</a:t>
            </a:r>
            <a:endParaRPr kumimoji="0" lang="ja-JP" altLang="en-US" sz="2400" b="1" i="0" u="none" strike="noStrike" kern="1200" cap="none" spc="0" normalizeH="0" baseline="0" noProof="0" dirty="0">
              <a:ln>
                <a:noFill/>
              </a:ln>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sym typeface="Calibri"/>
            </a:endParaRPr>
          </a:p>
        </p:txBody>
      </p:sp>
      <p:sp>
        <p:nvSpPr>
          <p:cNvPr id="8" name="正方形/長方形 7">
            <a:extLst>
              <a:ext uri="{FF2B5EF4-FFF2-40B4-BE49-F238E27FC236}">
                <a16:creationId xmlns:a16="http://schemas.microsoft.com/office/drawing/2014/main" id="{AB471CEC-10CB-A51E-17ED-F7A8B1B6CBDC}"/>
              </a:ext>
            </a:extLst>
          </p:cNvPr>
          <p:cNvSpPr/>
          <p:nvPr/>
        </p:nvSpPr>
        <p:spPr>
          <a:xfrm>
            <a:off x="10932459" y="5579098"/>
            <a:ext cx="863300" cy="6669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descr="グラフ, じょうごグラフ&#10;&#10;AI 生成コンテンツは誤りを含む可能性があります。">
            <a:extLst>
              <a:ext uri="{FF2B5EF4-FFF2-40B4-BE49-F238E27FC236}">
                <a16:creationId xmlns:a16="http://schemas.microsoft.com/office/drawing/2014/main" id="{ABA24E11-D404-F0FF-64D5-76C50AE38D8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15704" y="1944696"/>
            <a:ext cx="11679262" cy="3967880"/>
          </a:xfrm>
          <a:prstGeom prst="rect">
            <a:avLst/>
          </a:prstGeom>
          <a:ln>
            <a:solidFill>
              <a:schemeClr val="tx1"/>
            </a:solidFill>
          </a:ln>
        </p:spPr>
      </p:pic>
      <p:pic>
        <p:nvPicPr>
          <p:cNvPr id="6" name="図 5" descr="グラフ, じょうごグラフ&#10;&#10;AI 生成コンテンツは誤りを含む可能性があります。">
            <a:extLst>
              <a:ext uri="{FF2B5EF4-FFF2-40B4-BE49-F238E27FC236}">
                <a16:creationId xmlns:a16="http://schemas.microsoft.com/office/drawing/2014/main" id="{1CBE0E0E-C37E-F8C7-5341-5DC7FCBBD7A0}"/>
              </a:ext>
            </a:extLst>
          </p:cNvPr>
          <p:cNvPicPr>
            <a:picLocks noChangeAspect="1"/>
          </p:cNvPicPr>
          <p:nvPr/>
        </p:nvPicPr>
        <p:blipFill>
          <a:blip r:embed="rId4" cstate="screen">
            <a:extLst>
              <a:ext uri="{28A0092B-C50C-407E-A947-70E740481C1C}">
                <a14:useLocalDpi xmlns:a14="http://schemas.microsoft.com/office/drawing/2010/main"/>
              </a:ext>
            </a:extLst>
          </a:blip>
          <a:srcRect b="-12261"/>
          <a:stretch>
            <a:fillRect/>
          </a:stretch>
        </p:blipFill>
        <p:spPr>
          <a:xfrm>
            <a:off x="9052559" y="5961850"/>
            <a:ext cx="2649416" cy="511990"/>
          </a:xfrm>
          <a:prstGeom prst="rect">
            <a:avLst/>
          </a:prstGeom>
        </p:spPr>
      </p:pic>
      <p:sp>
        <p:nvSpPr>
          <p:cNvPr id="9" name="テキスト ボックス 8">
            <a:extLst>
              <a:ext uri="{FF2B5EF4-FFF2-40B4-BE49-F238E27FC236}">
                <a16:creationId xmlns:a16="http://schemas.microsoft.com/office/drawing/2014/main" id="{6CFE6B68-B312-D09D-58E7-6A06B57A0ED8}"/>
              </a:ext>
            </a:extLst>
          </p:cNvPr>
          <p:cNvSpPr txBox="1"/>
          <p:nvPr/>
        </p:nvSpPr>
        <p:spPr>
          <a:xfrm>
            <a:off x="215704" y="903331"/>
            <a:ext cx="11679262" cy="937180"/>
          </a:xfrm>
          <a:prstGeom prst="rect">
            <a:avLst/>
          </a:prstGeom>
          <a:solidFill>
            <a:srgbClr val="F9DDF6"/>
          </a:solidFill>
          <a:ln>
            <a:solidFill>
              <a:srgbClr val="FFCCFF"/>
            </a:solidFill>
          </a:ln>
          <a:scene3d>
            <a:camera prst="orthographicFront"/>
            <a:lightRig rig="threePt" dir="t"/>
          </a:scene3d>
          <a:sp3d>
            <a:bevelT/>
          </a:sp3d>
        </p:spPr>
        <p:txBody>
          <a:bodyPr wrap="square">
            <a:spAutoFit/>
          </a:bodyPr>
          <a:lstStyle/>
          <a:p>
            <a:pPr>
              <a:lnSpc>
                <a:spcPct val="150000"/>
              </a:lnSpc>
            </a:pPr>
            <a:r>
              <a:rPr lang="ja-JP" altLang="en-US" sz="1400" dirty="0">
                <a:latin typeface="Arial Black" panose="020B0A04020102020204" pitchFamily="34" charset="0"/>
                <a:ea typeface="Meiryo UI"/>
              </a:rPr>
              <a:t>　　</a:t>
            </a:r>
            <a:r>
              <a:rPr lang="ja-JP" altLang="en-US" sz="2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来場者へのアンケート（開幕から閉幕まで）によると、</a:t>
            </a:r>
            <a:r>
              <a:rPr lang="ja-JP" altLang="en-US" sz="2000" b="1"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平均７割を超える来場者</a:t>
            </a:r>
            <a:r>
              <a:rPr lang="ja-JP" altLang="en-US" sz="2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から、</a:t>
            </a:r>
            <a:r>
              <a:rPr lang="ja-JP" altLang="en-US" sz="2000" b="1" dirty="0">
                <a:solidFill>
                  <a:srgbClr val="FF000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「家族や友人等に勧めたい」「再来場したい」「満足した」</a:t>
            </a:r>
            <a:r>
              <a:rPr lang="ja-JP" altLang="en-US" sz="2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という結果を得た。</a:t>
            </a:r>
            <a:endParaRPr lang="en-US" altLang="ja-JP" sz="2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72939DAE-CC21-AD17-ACD3-C6BA516DACB6}"/>
              </a:ext>
            </a:extLst>
          </p:cNvPr>
          <p:cNvSpPr/>
          <p:nvPr/>
        </p:nvSpPr>
        <p:spPr>
          <a:xfrm>
            <a:off x="652550" y="6028868"/>
            <a:ext cx="4224249" cy="4942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highlight>
                  <a:srgbClr val="FFFF00"/>
                </a:highlight>
              </a:rPr>
              <a:t>最終日［</a:t>
            </a:r>
            <a:r>
              <a:rPr lang="en-US" altLang="ja-JP" b="1" dirty="0">
                <a:solidFill>
                  <a:schemeClr val="tx1"/>
                </a:solidFill>
                <a:highlight>
                  <a:srgbClr val="FFFF00"/>
                </a:highlight>
              </a:rPr>
              <a:t>10/13</a:t>
            </a:r>
            <a:r>
              <a:rPr lang="ja-JP" altLang="en-US" b="1" dirty="0">
                <a:solidFill>
                  <a:schemeClr val="tx1"/>
                </a:solidFill>
                <a:highlight>
                  <a:srgbClr val="FFFF00"/>
                </a:highlight>
              </a:rPr>
              <a:t>］の総合満足度</a:t>
            </a:r>
            <a:r>
              <a:rPr lang="en-US" altLang="ja-JP" b="1" dirty="0">
                <a:solidFill>
                  <a:srgbClr val="E60010"/>
                </a:solidFill>
                <a:highlight>
                  <a:srgbClr val="FFFF00"/>
                </a:highlight>
              </a:rPr>
              <a:t>92.8</a:t>
            </a:r>
            <a:r>
              <a:rPr lang="ja-JP" altLang="en-US" b="1" dirty="0">
                <a:solidFill>
                  <a:srgbClr val="E60010"/>
                </a:solidFill>
                <a:highlight>
                  <a:srgbClr val="FFFF00"/>
                </a:highlight>
              </a:rPr>
              <a:t>％</a:t>
            </a:r>
            <a:endParaRPr kumimoji="1" lang="ja-JP" altLang="en-US" b="1" dirty="0">
              <a:solidFill>
                <a:srgbClr val="E60010"/>
              </a:solidFill>
              <a:highlight>
                <a:srgbClr val="FFFF00"/>
              </a:highlight>
            </a:endParaRPr>
          </a:p>
        </p:txBody>
      </p:sp>
      <p:sp>
        <p:nvSpPr>
          <p:cNvPr id="7" name="テキスト ボックス 6">
            <a:extLst>
              <a:ext uri="{FF2B5EF4-FFF2-40B4-BE49-F238E27FC236}">
                <a16:creationId xmlns:a16="http://schemas.microsoft.com/office/drawing/2014/main" id="{4C24FD96-E49F-7605-C75C-B3FE90F61444}"/>
              </a:ext>
            </a:extLst>
          </p:cNvPr>
          <p:cNvSpPr txBox="1"/>
          <p:nvPr/>
        </p:nvSpPr>
        <p:spPr>
          <a:xfrm>
            <a:off x="215704" y="86988"/>
            <a:ext cx="5716174" cy="523218"/>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1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圧倒的なコンテンツの魅力と来場者による体験・感動の発信！</a:t>
            </a:r>
            <a:r>
              <a:rPr lang="en-US" altLang="ja-JP" sz="1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p>
          <a:p>
            <a:pPr>
              <a:defRPr/>
            </a:pPr>
            <a:r>
              <a:rPr lang="en-US" altLang="ja-JP" sz="1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運営面での「毎日改善」</a:t>
            </a:r>
            <a:r>
              <a:rPr lang="en-US" altLang="ja-JP" sz="1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p>
        </p:txBody>
      </p:sp>
      <p:sp>
        <p:nvSpPr>
          <p:cNvPr id="10" name="テキスト ボックス 9">
            <a:extLst>
              <a:ext uri="{FF2B5EF4-FFF2-40B4-BE49-F238E27FC236}">
                <a16:creationId xmlns:a16="http://schemas.microsoft.com/office/drawing/2014/main" id="{2468F775-ED73-DB1B-B27A-AD2E2B7FCA7D}"/>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63490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63B5-C6C0-24D4-00A6-1692C7967D49}"/>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E2958464-A9BF-66B7-E562-95A95AF0A4F3}"/>
              </a:ext>
            </a:extLst>
          </p:cNvPr>
          <p:cNvSpPr/>
          <p:nvPr/>
        </p:nvSpPr>
        <p:spPr>
          <a:xfrm>
            <a:off x="173005" y="694387"/>
            <a:ext cx="11904830" cy="5909698"/>
          </a:xfrm>
          <a:prstGeom prst="rect">
            <a:avLst/>
          </a:prstGeom>
          <a:solidFill>
            <a:schemeClr val="accent6">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altLang="ja-JP" b="1" dirty="0">
              <a:solidFill>
                <a:srgbClr val="FF0000"/>
              </a:solidFill>
              <a:latin typeface="Open Sans" panose="020B0606030504020204" pitchFamily="34" charset="0"/>
            </a:endParaRPr>
          </a:p>
        </p:txBody>
      </p:sp>
      <p:sp>
        <p:nvSpPr>
          <p:cNvPr id="2" name="テキスト ボックス 1">
            <a:extLst>
              <a:ext uri="{FF2B5EF4-FFF2-40B4-BE49-F238E27FC236}">
                <a16:creationId xmlns:a16="http://schemas.microsoft.com/office/drawing/2014/main" id="{8B21DEA3-13C8-AF95-3974-1B1431601361}"/>
              </a:ext>
            </a:extLst>
          </p:cNvPr>
          <p:cNvSpPr txBox="1"/>
          <p:nvPr/>
        </p:nvSpPr>
        <p:spPr>
          <a:xfrm>
            <a:off x="173005" y="217332"/>
            <a:ext cx="10096410" cy="338554"/>
          </a:xfrm>
          <a:prstGeom prst="rect">
            <a:avLst/>
          </a:prstGeom>
          <a:noFill/>
        </p:spPr>
        <p:txBody>
          <a:bodyPr wrap="square">
            <a:spAutoFit/>
          </a:bodyPr>
          <a:lstStyle/>
          <a:p>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圧倒的なコンテンツの魅力と来場者による体験・感動の発信！</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世界最大の木造建築物　「</a:t>
            </a:r>
            <a:r>
              <a:rPr lang="ja-JP" altLang="en-US" sz="1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大屋根リング」</a:t>
            </a:r>
          </a:p>
        </p:txBody>
      </p:sp>
      <p:pic>
        <p:nvPicPr>
          <p:cNvPr id="4100" name="Picture 4">
            <a:extLst>
              <a:ext uri="{FF2B5EF4-FFF2-40B4-BE49-F238E27FC236}">
                <a16:creationId xmlns:a16="http://schemas.microsoft.com/office/drawing/2014/main" id="{78E5DC39-7996-7657-BDAB-8696983F014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a:fillRect/>
          </a:stretch>
        </p:blipFill>
        <p:spPr bwMode="auto">
          <a:xfrm>
            <a:off x="2687597" y="2646631"/>
            <a:ext cx="9188927" cy="35169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スライド番号プレースホルダー 4">
            <a:extLst>
              <a:ext uri="{FF2B5EF4-FFF2-40B4-BE49-F238E27FC236}">
                <a16:creationId xmlns:a16="http://schemas.microsoft.com/office/drawing/2014/main" id="{34E006D1-0542-8E06-1A77-D53B3551C1E4}"/>
              </a:ext>
            </a:extLst>
          </p:cNvPr>
          <p:cNvSpPr txBox="1">
            <a:spLocks/>
          </p:cNvSpPr>
          <p:nvPr/>
        </p:nvSpPr>
        <p:spPr>
          <a:xfrm>
            <a:off x="11467229" y="628052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19</a:t>
            </a:fld>
            <a:endParaRPr kumimoji="1" lang="ja-JP" altLang="en-US" sz="1696" dirty="0">
              <a:latin typeface="メイリオ" panose="020B0604030504040204" pitchFamily="50" charset="-128"/>
              <a:ea typeface="メイリオ" panose="020B0604030504040204" pitchFamily="50" charset="-128"/>
            </a:endParaRPr>
          </a:p>
        </p:txBody>
      </p:sp>
      <p:pic>
        <p:nvPicPr>
          <p:cNvPr id="4106" name="Picture 10">
            <a:extLst>
              <a:ext uri="{FF2B5EF4-FFF2-40B4-BE49-F238E27FC236}">
                <a16:creationId xmlns:a16="http://schemas.microsoft.com/office/drawing/2014/main" id="{98ACA5EF-160F-ED0C-9C8F-4B764D640774}"/>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a:fillRect/>
          </a:stretch>
        </p:blipFill>
        <p:spPr bwMode="auto">
          <a:xfrm>
            <a:off x="391354" y="2387338"/>
            <a:ext cx="2279205" cy="24554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9E9F086-6529-C318-A47E-161FEA62CC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288" y="4950285"/>
            <a:ext cx="2338636" cy="17341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EB6829AB-3A7E-4A82-FA3B-10C5236AD0FF}"/>
              </a:ext>
            </a:extLst>
          </p:cNvPr>
          <p:cNvSpPr/>
          <p:nvPr/>
        </p:nvSpPr>
        <p:spPr>
          <a:xfrm>
            <a:off x="358302" y="1002395"/>
            <a:ext cx="11534236" cy="1213294"/>
          </a:xfrm>
          <a:prstGeom prst="rect">
            <a:avLst/>
          </a:prstGeom>
          <a:solidFill>
            <a:schemeClr val="bg1"/>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r>
              <a:rPr lang="ja-JP" altLang="en-US" sz="1400" b="0" i="0" dirty="0">
                <a:solidFill>
                  <a:srgbClr val="222426"/>
                </a:solidFill>
                <a:effectLst/>
                <a:latin typeface="Open Sans" panose="020B0606030504020204" pitchFamily="34" charset="0"/>
              </a:rPr>
              <a:t>　</a:t>
            </a:r>
            <a:r>
              <a:rPr lang="ja-JP" altLang="en-US" b="1" i="0" dirty="0">
                <a:solidFill>
                  <a:srgbClr val="222426"/>
                </a:solidFill>
                <a:effectLst/>
                <a:latin typeface="Open Sans" panose="020B0606030504020204" pitchFamily="34" charset="0"/>
              </a:rPr>
              <a:t>大屋根リングは</a:t>
            </a:r>
            <a:r>
              <a:rPr lang="ja-JP" altLang="en-US" b="1" i="0" dirty="0">
                <a:solidFill>
                  <a:srgbClr val="E60012"/>
                </a:solidFill>
                <a:effectLst/>
                <a:latin typeface="Open Sans" panose="020B0606030504020204" pitchFamily="34" charset="0"/>
              </a:rPr>
              <a:t>「多様でありながら、ひとつ」</a:t>
            </a:r>
            <a:r>
              <a:rPr lang="ja-JP" altLang="en-US" b="1" i="0" dirty="0">
                <a:solidFill>
                  <a:srgbClr val="222426"/>
                </a:solidFill>
                <a:effectLst/>
                <a:latin typeface="Open Sans" panose="020B0606030504020204" pitchFamily="34" charset="0"/>
              </a:rPr>
              <a:t>という理念を表す大阪・関西万博のシンボルとなる建築物。</a:t>
            </a:r>
            <a:br>
              <a:rPr lang="ja-JP" altLang="en-US" b="1" dirty="0"/>
            </a:br>
            <a:r>
              <a:rPr lang="ja-JP" altLang="en-US" b="1" dirty="0"/>
              <a:t>　</a:t>
            </a:r>
            <a:r>
              <a:rPr lang="ja-JP" altLang="en-US" b="1" i="0" dirty="0">
                <a:solidFill>
                  <a:srgbClr val="222426"/>
                </a:solidFill>
                <a:effectLst/>
                <a:latin typeface="Open Sans" panose="020B0606030504020204" pitchFamily="34" charset="0"/>
              </a:rPr>
              <a:t>日本の神社仏閣などの建築に使用されてきた伝統的な貫（ぬき）接合に、現代の工法を加えて建築。会場の主動線として円滑な交通空間であると同時に、雨風、日差し等を遮る快適な滞留空間として利用された。</a:t>
            </a:r>
            <a:endParaRPr lang="en-US" altLang="ja-JP" b="1" dirty="0">
              <a:solidFill>
                <a:srgbClr val="222426"/>
              </a:solidFill>
              <a:latin typeface="Open Sans" panose="020B0606030504020204" pitchFamily="34" charset="0"/>
            </a:endParaRPr>
          </a:p>
        </p:txBody>
      </p:sp>
      <p:sp>
        <p:nvSpPr>
          <p:cNvPr id="7" name="テキスト ボックス 24">
            <a:extLst>
              <a:ext uri="{FF2B5EF4-FFF2-40B4-BE49-F238E27FC236}">
                <a16:creationId xmlns:a16="http://schemas.microsoft.com/office/drawing/2014/main" id="{5370C3EF-B3D9-4A7D-B733-4C925BB13371}"/>
              </a:ext>
            </a:extLst>
          </p:cNvPr>
          <p:cNvSpPr txBox="1"/>
          <p:nvPr/>
        </p:nvSpPr>
        <p:spPr>
          <a:xfrm>
            <a:off x="4124426" y="6163614"/>
            <a:ext cx="795340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b="1" dirty="0">
                <a:latin typeface="BIZ UDPゴシック" panose="020B0400000000000000" pitchFamily="50" charset="-128"/>
                <a:ea typeface="BIZ UDPゴシック" panose="020B0400000000000000" pitchFamily="50" charset="-128"/>
              </a:rPr>
              <a:t>円周約</a:t>
            </a: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㎞、直径（内径）約</a:t>
            </a:r>
            <a:r>
              <a:rPr lang="en-US" altLang="ja-JP" sz="1400" b="1" dirty="0">
                <a:latin typeface="BIZ UDPゴシック" panose="020B0400000000000000" pitchFamily="50" charset="-128"/>
                <a:ea typeface="BIZ UDPゴシック" panose="020B0400000000000000" pitchFamily="50" charset="-128"/>
              </a:rPr>
              <a:t>610m</a:t>
            </a:r>
            <a:r>
              <a:rPr lang="ja-JP" altLang="en-US" sz="1400" b="1" dirty="0">
                <a:latin typeface="BIZ UDPゴシック" panose="020B0400000000000000" pitchFamily="50" charset="-128"/>
                <a:ea typeface="BIZ UDPゴシック" panose="020B0400000000000000" pitchFamily="50" charset="-128"/>
              </a:rPr>
              <a:t>、高さ内側</a:t>
            </a:r>
            <a:r>
              <a:rPr lang="en-US" altLang="ja-JP" sz="1400" b="1" dirty="0">
                <a:latin typeface="BIZ UDPゴシック" panose="020B0400000000000000" pitchFamily="50" charset="-128"/>
                <a:ea typeface="BIZ UDPゴシック" panose="020B0400000000000000" pitchFamily="50" charset="-128"/>
              </a:rPr>
              <a:t>12m</a:t>
            </a:r>
            <a:r>
              <a:rPr lang="ja-JP" altLang="en-US" sz="1400" b="1" dirty="0">
                <a:latin typeface="BIZ UDPゴシック" panose="020B0400000000000000" pitchFamily="50" charset="-128"/>
                <a:ea typeface="BIZ UDPゴシック" panose="020B0400000000000000" pitchFamily="50" charset="-128"/>
              </a:rPr>
              <a:t>・外側２０ｍ、幅</a:t>
            </a:r>
            <a:r>
              <a:rPr lang="en-US" altLang="ja-JP" sz="1400" b="1" dirty="0">
                <a:latin typeface="BIZ UDPゴシック" panose="020B0400000000000000" pitchFamily="50" charset="-128"/>
                <a:ea typeface="BIZ UDPゴシック" panose="020B0400000000000000" pitchFamily="50" charset="-128"/>
              </a:rPr>
              <a:t>30m</a:t>
            </a:r>
            <a:endParaRPr lang="ja-JP" altLang="en-US" sz="14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381DE50-DBDA-9377-3C60-06ECC0DA69E2}"/>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10402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0BCAD89C-2B31-F91E-4A3A-F5587B33AE33}"/>
              </a:ext>
            </a:extLst>
          </p:cNvPr>
          <p:cNvSpPr/>
          <p:nvPr/>
        </p:nvSpPr>
        <p:spPr>
          <a:xfrm>
            <a:off x="733549" y="989215"/>
            <a:ext cx="11197390" cy="5497263"/>
          </a:xfrm>
          <a:prstGeom prst="rect">
            <a:avLst/>
          </a:prstGeom>
          <a:solidFill>
            <a:schemeClr val="bg1"/>
          </a:solidFill>
          <a:ln>
            <a:solidFill>
              <a:schemeClr val="bg1"/>
            </a:solidFill>
            <a:prstDash val="sysDash"/>
          </a:ln>
          <a:effectLst>
            <a:glow rad="228600">
              <a:schemeClr val="accent1">
                <a:satMod val="175000"/>
                <a:alpha val="40000"/>
              </a:schemeClr>
            </a:glow>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l" rtl="0" eaLnBrk="1" fontAlgn="t" latinLnBrk="0" hangingPunct="1">
              <a:lnSpc>
                <a:spcPct val="150000"/>
              </a:lnSpc>
              <a:buNone/>
            </a:pPr>
            <a:r>
              <a:rPr lang="ja-JP"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名　称</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２０２５年日本国際博覧会（略称：大阪・関西万博</a:t>
            </a: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algn="l" rtl="0" eaLnBrk="1" fontAlgn="t" latinLnBrk="0" hangingPunct="1">
              <a:lnSpc>
                <a:spcPct val="150000"/>
              </a:lnSpc>
              <a:buNone/>
            </a:pPr>
            <a:r>
              <a:rPr lang="ja-JP"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テーマ</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ja-JP" sz="2200" b="1" i="0" u="none" strike="noStrike" kern="1200" baseline="0" dirty="0">
                <a:ln>
                  <a:noFill/>
                </a:ln>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いのち輝く未来社会のデザイン</a:t>
            </a:r>
            <a:endParaRPr lang="en-US"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algn="l" rtl="0" eaLnBrk="1" fontAlgn="t" latinLnBrk="0" hangingPunct="1">
              <a:lnSpc>
                <a:spcPct val="150000"/>
              </a:lnSpc>
              <a:buNone/>
            </a:pPr>
            <a:r>
              <a:rPr lang="ja-JP"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サブテーマ</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Saving Lives</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（いのちを救う）</a:t>
            </a:r>
            <a:endParaRPr lang="ja-JP" altLang="ja-JP" sz="2200" b="1" i="0" u="none" strike="noStrike"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338328" marR="0" indent="9144" algn="l" rtl="0" eaLnBrk="0" fontAlgn="base" latinLnBrk="0" hangingPunct="0">
              <a:lnSpc>
                <a:spcPct val="150000"/>
              </a:lnSpc>
              <a:spcBef>
                <a:spcPts val="600"/>
              </a:spcBef>
              <a:buNone/>
            </a:pP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Empowering Lives</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（いのちに力を与える）</a:t>
            </a:r>
            <a:endParaRPr lang="ja-JP" altLang="ja-JP" sz="2200" b="1" i="0" u="none" strike="noStrike"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marL="338328" marR="0" indent="9144" algn="l" rtl="0" eaLnBrk="0" fontAlgn="base" latinLnBrk="0" hangingPunct="0">
              <a:lnSpc>
                <a:spcPct val="150000"/>
              </a:lnSpc>
              <a:spcBef>
                <a:spcPts val="600"/>
              </a:spcBef>
              <a:buNone/>
            </a:pP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Connecting Lives</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（いのちをつなぐ）</a:t>
            </a:r>
            <a:endParaRPr lang="en-US"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algn="l" rtl="0" eaLnBrk="1" fontAlgn="t" latinLnBrk="0" hangingPunct="1">
              <a:lnSpc>
                <a:spcPct val="150000"/>
              </a:lnSpc>
              <a:buNone/>
            </a:pPr>
            <a:r>
              <a:rPr lang="ja-JP"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コンセプト</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2200" b="1" i="0" u="none" strike="noStrike" kern="1200" baseline="0" dirty="0">
                <a:ln>
                  <a:noFill/>
                </a:ln>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People's Living Lab</a:t>
            </a:r>
            <a:r>
              <a:rPr lang="ja-JP" altLang="ja-JP" sz="2200" b="1" i="0" u="none" strike="noStrike" kern="1200" baseline="0" dirty="0">
                <a:ln>
                  <a:noFill/>
                </a:ln>
                <a:solidFill>
                  <a:srgbClr val="FF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（未来社会の実験場）</a:t>
            </a:r>
            <a:endParaRPr lang="en-US"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algn="l" rtl="0" eaLnBrk="1" fontAlgn="t" latinLnBrk="0" hangingPunct="1">
              <a:lnSpc>
                <a:spcPct val="150000"/>
              </a:lnSpc>
              <a:buNone/>
            </a:pPr>
            <a:r>
              <a:rPr lang="ja-JP"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会　場</a:t>
            </a:r>
            <a:r>
              <a:rPr lang="en-US"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夢洲</a:t>
            </a: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ゆめしま</a:t>
            </a:r>
            <a:r>
              <a:rPr lang="en-US"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2200" b="1" i="0" u="none" strike="noStrike" kern="1200" baseline="0" dirty="0">
                <a:ln>
                  <a:noFill/>
                </a:ln>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（大阪市此花区）</a:t>
            </a:r>
            <a:endParaRPr lang="en-US"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fontAlgn="t">
              <a:lnSpc>
                <a:spcPct val="150000"/>
              </a:lnSpc>
            </a:pPr>
            <a:r>
              <a:rPr lang="ja-JP"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開催期間</a:t>
            </a:r>
            <a:r>
              <a:rPr lang="en-US" altLang="ja-JP"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200" b="1" i="0" u="none" strike="noStrike" kern="1200" baseline="0" dirty="0">
                <a:ln>
                  <a:noFill/>
                </a:ln>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13</a:t>
            </a:r>
            <a:r>
              <a:rPr lang="ja-JP"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日</a:t>
            </a:r>
            <a:endParaRPr lang="ja-JP" altLang="ja-JP" sz="22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endParaRPr>
          </a:p>
          <a:p>
            <a:pPr fontAlgn="t">
              <a:lnSpc>
                <a:spcPct val="150000"/>
              </a:lnSpc>
            </a:pPr>
            <a:r>
              <a:rPr kumimoji="1" lang="ja-JP" altLang="ja-JP" sz="2200" b="1" i="0" u="none" strike="noStrike" kern="1200" dirty="0">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想定来場者数</a:t>
            </a:r>
            <a:r>
              <a:rPr kumimoji="1" lang="en-US" altLang="ja-JP" sz="2200" b="1" i="0" u="none" strike="noStrike" kern="1200" dirty="0">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kumimoji="1" lang="ja-JP" altLang="en-US" sz="2200" b="1" i="0" u="none" strike="noStrike" kern="1200" dirty="0">
                <a:solidFill>
                  <a:srgbClr val="0268B6"/>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2,820</a:t>
            </a:r>
            <a:r>
              <a:rPr lang="ja-JP"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rPr>
              <a:t>万人</a:t>
            </a:r>
            <a:endParaRPr lang="en-US" altLang="ja-JP" sz="2200" b="1" dirty="0">
              <a:solidFill>
                <a:srgbClr val="000000"/>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スライド番号プレースホルダー 4">
            <a:extLst>
              <a:ext uri="{FF2B5EF4-FFF2-40B4-BE49-F238E27FC236}">
                <a16:creationId xmlns:a16="http://schemas.microsoft.com/office/drawing/2014/main" id="{A513671A-D990-4B82-8C4C-91D6B6D92870}"/>
              </a:ext>
            </a:extLst>
          </p:cNvPr>
          <p:cNvSpPr txBox="1">
            <a:spLocks/>
          </p:cNvSpPr>
          <p:nvPr/>
        </p:nvSpPr>
        <p:spPr>
          <a:xfrm>
            <a:off x="11458451" y="6486478"/>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a:t>
            </a:fld>
            <a:endParaRPr kumimoji="1" lang="ja-JP" altLang="en-US" sz="1696"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D391A62-BE88-4B77-B279-B8E2891610FD}"/>
              </a:ext>
            </a:extLst>
          </p:cNvPr>
          <p:cNvSpPr txBox="1"/>
          <p:nvPr/>
        </p:nvSpPr>
        <p:spPr>
          <a:xfrm>
            <a:off x="317665" y="219095"/>
            <a:ext cx="7965284" cy="461665"/>
          </a:xfrm>
          <a:prstGeom prst="rect">
            <a:avLst/>
          </a:prstGeom>
          <a:noFill/>
        </p:spPr>
        <p:txBody>
          <a:bodyPr wrap="square">
            <a:spAutoFit/>
          </a:bodyPr>
          <a:lstStyle/>
          <a:p>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２０２５年日本国際博覧会（大阪・関西万博）概要</a:t>
            </a:r>
            <a:endParaRPr lang="ja-JP" altLang="en-US"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2" name="Picture 18">
            <a:extLst>
              <a:ext uri="{FF2B5EF4-FFF2-40B4-BE49-F238E27FC236}">
                <a16:creationId xmlns:a16="http://schemas.microsoft.com/office/drawing/2014/main" id="{0A19B460-DA27-DE55-4253-5E8639C6C1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78516" y="1930049"/>
            <a:ext cx="3048526" cy="2032350"/>
          </a:xfrm>
          <a:prstGeom prst="rect">
            <a:avLst/>
          </a:prstGeom>
          <a:ln>
            <a:noFill/>
          </a:ln>
          <a:effectLst>
            <a:softEdge rad="112500"/>
          </a:effectLst>
        </p:spPr>
      </p:pic>
      <p:pic>
        <p:nvPicPr>
          <p:cNvPr id="1026" name="Picture 2">
            <a:extLst>
              <a:ext uri="{FF2B5EF4-FFF2-40B4-BE49-F238E27FC236}">
                <a16:creationId xmlns:a16="http://schemas.microsoft.com/office/drawing/2014/main" id="{4B882DAD-E37C-011D-4F93-31DFCF22AA2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40263" y="4083025"/>
            <a:ext cx="3048525" cy="22828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024F2143-E801-3FFA-9EC4-CF62D94B8E3B}"/>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3091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9F678133-02F5-532D-EC77-185A5F5C83FA}"/>
              </a:ext>
            </a:extLst>
          </p:cNvPr>
          <p:cNvSpPr/>
          <p:nvPr/>
        </p:nvSpPr>
        <p:spPr>
          <a:xfrm>
            <a:off x="8457668" y="715663"/>
            <a:ext cx="3305908" cy="5944030"/>
          </a:xfrm>
          <a:prstGeom prst="rect">
            <a:avLst/>
          </a:prstGeom>
          <a:solidFill>
            <a:schemeClr val="accent2">
              <a:lumMod val="75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altLang="ja-JP" b="1" dirty="0">
              <a:solidFill>
                <a:srgbClr val="FF0000"/>
              </a:solidFill>
              <a:latin typeface="Open Sans" panose="020B0606030504020204" pitchFamily="34" charset="0"/>
            </a:endParaRPr>
          </a:p>
        </p:txBody>
      </p:sp>
      <p:sp>
        <p:nvSpPr>
          <p:cNvPr id="11" name="正方形/長方形 10">
            <a:extLst>
              <a:ext uri="{FF2B5EF4-FFF2-40B4-BE49-F238E27FC236}">
                <a16:creationId xmlns:a16="http://schemas.microsoft.com/office/drawing/2014/main" id="{5AEEB7C5-C7A4-1768-29DB-75A1B40A0A4A}"/>
              </a:ext>
            </a:extLst>
          </p:cNvPr>
          <p:cNvSpPr/>
          <p:nvPr/>
        </p:nvSpPr>
        <p:spPr>
          <a:xfrm>
            <a:off x="4555012" y="715663"/>
            <a:ext cx="3647697" cy="5956192"/>
          </a:xfrm>
          <a:prstGeom prst="rect">
            <a:avLst/>
          </a:prstGeom>
          <a:solidFill>
            <a:schemeClr val="accent4">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altLang="ja-JP" b="1" dirty="0">
              <a:solidFill>
                <a:srgbClr val="FF0000"/>
              </a:solidFill>
              <a:latin typeface="Open Sans" panose="020B0606030504020204" pitchFamily="34" charset="0"/>
            </a:endParaRPr>
          </a:p>
        </p:txBody>
      </p:sp>
      <p:sp>
        <p:nvSpPr>
          <p:cNvPr id="10" name="正方形/長方形 9">
            <a:extLst>
              <a:ext uri="{FF2B5EF4-FFF2-40B4-BE49-F238E27FC236}">
                <a16:creationId xmlns:a16="http://schemas.microsoft.com/office/drawing/2014/main" id="{4E2C2BE9-2A24-5698-E587-1FDD185DC044}"/>
              </a:ext>
            </a:extLst>
          </p:cNvPr>
          <p:cNvSpPr/>
          <p:nvPr/>
        </p:nvSpPr>
        <p:spPr>
          <a:xfrm>
            <a:off x="640223" y="745856"/>
            <a:ext cx="3647697" cy="5944030"/>
          </a:xfrm>
          <a:prstGeom prst="rect">
            <a:avLst/>
          </a:prstGeom>
          <a:solidFill>
            <a:schemeClr val="accent5">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altLang="ja-JP" b="1" dirty="0">
              <a:solidFill>
                <a:srgbClr val="FF0000"/>
              </a:solidFill>
              <a:latin typeface="Open Sans" panose="020B0606030504020204" pitchFamily="34" charset="0"/>
            </a:endParaRPr>
          </a:p>
        </p:txBody>
      </p:sp>
      <p:pic>
        <p:nvPicPr>
          <p:cNvPr id="3080" name="Picture 8">
            <a:extLst>
              <a:ext uri="{FF2B5EF4-FFF2-40B4-BE49-F238E27FC236}">
                <a16:creationId xmlns:a16="http://schemas.microsoft.com/office/drawing/2014/main" id="{8A9E4E49-F188-6252-B6E2-3BB9B0C64E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8526" y="1355276"/>
            <a:ext cx="2677356" cy="1785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0BA2FD0-A935-49C6-42A3-1CB12573F8C9}"/>
              </a:ext>
            </a:extLst>
          </p:cNvPr>
          <p:cNvSpPr txBox="1"/>
          <p:nvPr/>
        </p:nvSpPr>
        <p:spPr>
          <a:xfrm>
            <a:off x="215704" y="142699"/>
            <a:ext cx="10053712" cy="400108"/>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圧倒的なコンテンツの魅力と来場者による体験・感動の発信！</a:t>
            </a:r>
            <a:r>
              <a:rPr lang="en-US" altLang="ja-JP"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パビリオンの例</a:t>
            </a:r>
            <a:r>
              <a:rPr lang="ja-JP" altLang="en-US" sz="20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20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pic>
        <p:nvPicPr>
          <p:cNvPr id="4" name="Picture 16">
            <a:extLst>
              <a:ext uri="{FF2B5EF4-FFF2-40B4-BE49-F238E27FC236}">
                <a16:creationId xmlns:a16="http://schemas.microsoft.com/office/drawing/2014/main" id="{36295D38-F569-B248-003E-329BC1ADBF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22480" y="1265162"/>
            <a:ext cx="2812504" cy="1875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 name="Picture 14">
            <a:extLst>
              <a:ext uri="{FF2B5EF4-FFF2-40B4-BE49-F238E27FC236}">
                <a16:creationId xmlns:a16="http://schemas.microsoft.com/office/drawing/2014/main" id="{4A5926D8-589F-AD8C-1828-11D9ADE4DAC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8802585" y="5170454"/>
            <a:ext cx="1070718" cy="1378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18">
            <a:extLst>
              <a:ext uri="{FF2B5EF4-FFF2-40B4-BE49-F238E27FC236}">
                <a16:creationId xmlns:a16="http://schemas.microsoft.com/office/drawing/2014/main" id="{8CC7D4D2-BADA-592F-2EF7-926B57D0AAF4}"/>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8722480" y="3226809"/>
            <a:ext cx="2776284" cy="1852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12">
            <a:extLst>
              <a:ext uri="{FF2B5EF4-FFF2-40B4-BE49-F238E27FC236}">
                <a16:creationId xmlns:a16="http://schemas.microsoft.com/office/drawing/2014/main" id="{2C968364-529C-8DA1-1ED6-6C91C28D2B3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4853" y="1355276"/>
            <a:ext cx="3129903" cy="2086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F2A40D83-8037-9A6D-D442-C10323A795D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171230" y="5574412"/>
            <a:ext cx="2522165" cy="1025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46FCE1E-CC92-F612-A6B1-F91CEB40F5E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54888" y="5099886"/>
            <a:ext cx="2384632" cy="159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2E2A1D2-D9FF-687B-5322-E9E460184C7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974603" y="3227581"/>
            <a:ext cx="2677355" cy="17851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3CD0E540-6183-05C0-C09E-12FB60B0687B}"/>
              </a:ext>
            </a:extLst>
          </p:cNvPr>
          <p:cNvSpPr/>
          <p:nvPr/>
        </p:nvSpPr>
        <p:spPr>
          <a:xfrm>
            <a:off x="1348694" y="940307"/>
            <a:ext cx="2431484" cy="339969"/>
          </a:xfrm>
          <a:prstGeom prst="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イタリア＆バチカン　</a:t>
            </a:r>
            <a:endParaRPr kumimoji="1" lang="ja-JP" altLang="en-US" b="1" dirty="0">
              <a:solidFill>
                <a:schemeClr val="tx1"/>
              </a:solidFill>
            </a:endParaRPr>
          </a:p>
        </p:txBody>
      </p:sp>
      <p:sp>
        <p:nvSpPr>
          <p:cNvPr id="14" name="正方形/長方形 13">
            <a:extLst>
              <a:ext uri="{FF2B5EF4-FFF2-40B4-BE49-F238E27FC236}">
                <a16:creationId xmlns:a16="http://schemas.microsoft.com/office/drawing/2014/main" id="{A0AEDBEE-C9B6-33AF-3364-BB3ACD2309D3}"/>
              </a:ext>
            </a:extLst>
          </p:cNvPr>
          <p:cNvSpPr/>
          <p:nvPr/>
        </p:nvSpPr>
        <p:spPr>
          <a:xfrm>
            <a:off x="5726767" y="931852"/>
            <a:ext cx="1355859" cy="339969"/>
          </a:xfrm>
          <a:prstGeom prst="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ヨルダン</a:t>
            </a:r>
            <a:r>
              <a:rPr lang="ja-JP" altLang="en-US" sz="1400" b="1" dirty="0">
                <a:solidFill>
                  <a:schemeClr val="tx1"/>
                </a:solidFill>
              </a:rPr>
              <a:t>　</a:t>
            </a:r>
            <a:endParaRPr kumimoji="1" lang="ja-JP" altLang="en-US" sz="1400" b="1" dirty="0">
              <a:solidFill>
                <a:schemeClr val="tx1"/>
              </a:solidFill>
            </a:endParaRPr>
          </a:p>
        </p:txBody>
      </p:sp>
      <p:sp>
        <p:nvSpPr>
          <p:cNvPr id="15" name="正方形/長方形 14">
            <a:extLst>
              <a:ext uri="{FF2B5EF4-FFF2-40B4-BE49-F238E27FC236}">
                <a16:creationId xmlns:a16="http://schemas.microsoft.com/office/drawing/2014/main" id="{20703A37-8CA3-ED3B-82DD-FA5DAE498AA3}"/>
              </a:ext>
            </a:extLst>
          </p:cNvPr>
          <p:cNvSpPr/>
          <p:nvPr/>
        </p:nvSpPr>
        <p:spPr>
          <a:xfrm>
            <a:off x="9299341" y="864758"/>
            <a:ext cx="1792494" cy="339969"/>
          </a:xfrm>
          <a:prstGeom prst="rect">
            <a:avLst/>
          </a:prstGeom>
          <a:solidFill>
            <a:srgbClr val="FF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大阪ヘルスケア　</a:t>
            </a:r>
            <a:endParaRPr kumimoji="1" lang="ja-JP" altLang="en-US" b="1" dirty="0">
              <a:solidFill>
                <a:schemeClr val="tx1"/>
              </a:solidFill>
            </a:endParaRPr>
          </a:p>
        </p:txBody>
      </p:sp>
      <p:pic>
        <p:nvPicPr>
          <p:cNvPr id="2058" name="Picture 10">
            <a:extLst>
              <a:ext uri="{FF2B5EF4-FFF2-40B4-BE49-F238E27FC236}">
                <a16:creationId xmlns:a16="http://schemas.microsoft.com/office/drawing/2014/main" id="{1F0ACF83-BE64-1DA3-1458-9BF74E11BEF9}"/>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1075122" y="3594857"/>
            <a:ext cx="1223979" cy="1807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図 20" descr="屋内, 写真, モニター, 男 が含まれている画像&#10;&#10;AI 生成コンテンツは誤りを含む可能性があります。">
            <a:extLst>
              <a:ext uri="{FF2B5EF4-FFF2-40B4-BE49-F238E27FC236}">
                <a16:creationId xmlns:a16="http://schemas.microsoft.com/office/drawing/2014/main" id="{1792F967-D1C6-DC1F-8475-A5F8C0906CE3}"/>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2495978" y="3494954"/>
            <a:ext cx="1536983" cy="2007770"/>
          </a:xfrm>
          <a:prstGeom prst="rect">
            <a:avLst/>
          </a:prstGeom>
        </p:spPr>
      </p:pic>
      <p:sp>
        <p:nvSpPr>
          <p:cNvPr id="22" name="スライド番号プレースホルダー 4">
            <a:extLst>
              <a:ext uri="{FF2B5EF4-FFF2-40B4-BE49-F238E27FC236}">
                <a16:creationId xmlns:a16="http://schemas.microsoft.com/office/drawing/2014/main" id="{C8C44B96-1372-0794-491E-F8DE73C1F003}"/>
              </a:ext>
            </a:extLst>
          </p:cNvPr>
          <p:cNvSpPr txBox="1">
            <a:spLocks/>
          </p:cNvSpPr>
          <p:nvPr/>
        </p:nvSpPr>
        <p:spPr>
          <a:xfrm>
            <a:off x="11581394"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20</a:t>
            </a:fld>
            <a:endParaRPr kumimoji="1" lang="ja-JP" altLang="en-US" sz="1696" dirty="0">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DFC0296C-CE8F-8B36-0D1E-FECA7687A382}"/>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0049104" y="5229550"/>
            <a:ext cx="1370530" cy="12726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テキスト ボックス 2">
            <a:extLst>
              <a:ext uri="{FF2B5EF4-FFF2-40B4-BE49-F238E27FC236}">
                <a16:creationId xmlns:a16="http://schemas.microsoft.com/office/drawing/2014/main" id="{40C66B26-7834-8929-CDDF-A8BD97036FE6}"/>
              </a:ext>
            </a:extLst>
          </p:cNvPr>
          <p:cNvSpPr txBox="1"/>
          <p:nvPr/>
        </p:nvSpPr>
        <p:spPr>
          <a:xfrm>
            <a:off x="6618716" y="6652328"/>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8389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81991-B869-0C02-0888-C6BF8A3B5E5B}"/>
            </a:ext>
          </a:extLst>
        </p:cNvPr>
        <p:cNvGrpSpPr/>
        <p:nvPr/>
      </p:nvGrpSpPr>
      <p:grpSpPr>
        <a:xfrm>
          <a:off x="0" y="0"/>
          <a:ext cx="0" cy="0"/>
          <a:chOff x="0" y="0"/>
          <a:chExt cx="0" cy="0"/>
        </a:xfrm>
      </p:grpSpPr>
      <p:sp>
        <p:nvSpPr>
          <p:cNvPr id="3" name="正方形/長方形 2">
            <a:extLst>
              <a:ext uri="{FF2B5EF4-FFF2-40B4-BE49-F238E27FC236}">
                <a16:creationId xmlns:a16="http://schemas.microsoft.com/office/drawing/2014/main" id="{94D447C9-1F96-411C-8A6D-AE2376B39F57}"/>
              </a:ext>
            </a:extLst>
          </p:cNvPr>
          <p:cNvSpPr/>
          <p:nvPr/>
        </p:nvSpPr>
        <p:spPr>
          <a:xfrm>
            <a:off x="173005" y="793782"/>
            <a:ext cx="11903969" cy="5844633"/>
          </a:xfrm>
          <a:prstGeom prst="rect">
            <a:avLst/>
          </a:prstGeom>
          <a:solidFill>
            <a:schemeClr val="accent6">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altLang="ja-JP" b="1" dirty="0">
              <a:solidFill>
                <a:srgbClr val="FF0000"/>
              </a:solidFill>
              <a:latin typeface="Open Sans" panose="020B0606030504020204" pitchFamily="34" charset="0"/>
            </a:endParaRPr>
          </a:p>
        </p:txBody>
      </p:sp>
      <p:sp>
        <p:nvSpPr>
          <p:cNvPr id="2" name="テキスト ボックス 1">
            <a:extLst>
              <a:ext uri="{FF2B5EF4-FFF2-40B4-BE49-F238E27FC236}">
                <a16:creationId xmlns:a16="http://schemas.microsoft.com/office/drawing/2014/main" id="{CEF15804-57D2-83AB-AC79-0B4B7F327B6C}"/>
              </a:ext>
            </a:extLst>
          </p:cNvPr>
          <p:cNvSpPr txBox="1"/>
          <p:nvPr/>
        </p:nvSpPr>
        <p:spPr>
          <a:xfrm>
            <a:off x="173005" y="218292"/>
            <a:ext cx="9698532" cy="400110"/>
          </a:xfrm>
          <a:prstGeom prst="rect">
            <a:avLst/>
          </a:prstGeom>
          <a:noFill/>
        </p:spPr>
        <p:txBody>
          <a:bodyPr wrap="square">
            <a:spAutoFit/>
          </a:bodyPr>
          <a:lstStyle/>
          <a:p>
            <a:r>
              <a:rPr lang="en-US" altLang="ja-JP"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圧倒的なコンテンツの魅力と来場者による体験・感動の発信！</a:t>
            </a:r>
            <a:r>
              <a:rPr lang="en-US" altLang="ja-JP"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0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0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イベントの例</a:t>
            </a:r>
          </a:p>
        </p:txBody>
      </p:sp>
      <p:pic>
        <p:nvPicPr>
          <p:cNvPr id="8" name="図 7" descr="レスリングの群衆&#10;&#10;AI 生成コンテンツは誤りを含む可能性があります。">
            <a:extLst>
              <a:ext uri="{FF2B5EF4-FFF2-40B4-BE49-F238E27FC236}">
                <a16:creationId xmlns:a16="http://schemas.microsoft.com/office/drawing/2014/main" id="{7EC8A415-1512-5EA5-FD59-4EB5F5D21E3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634136" y="3689927"/>
            <a:ext cx="1986305" cy="22736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図 10" descr="建物の前の群衆&#10;&#10;AI 生成コンテンツは誤りを含む可能性があります。">
            <a:extLst>
              <a:ext uri="{FF2B5EF4-FFF2-40B4-BE49-F238E27FC236}">
                <a16:creationId xmlns:a16="http://schemas.microsoft.com/office/drawing/2014/main" id="{CF5AB79D-0E44-40A0-4F88-6D21B6B652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5412" y="1126706"/>
            <a:ext cx="2442853" cy="1422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スライド番号プレースホルダー 4">
            <a:extLst>
              <a:ext uri="{FF2B5EF4-FFF2-40B4-BE49-F238E27FC236}">
                <a16:creationId xmlns:a16="http://schemas.microsoft.com/office/drawing/2014/main" id="{6E260A7B-2713-E664-8E52-69F547DE1976}"/>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21</a:t>
            </a:fld>
            <a:endParaRPr kumimoji="1" lang="ja-JP" altLang="en-US" sz="1696" dirty="0">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9849ACDD-ADE0-032C-D9AD-3E2FF4FF4FE0}"/>
              </a:ext>
            </a:extLst>
          </p:cNvPr>
          <p:cNvSpPr/>
          <p:nvPr/>
        </p:nvSpPr>
        <p:spPr>
          <a:xfrm>
            <a:off x="3419582" y="2568721"/>
            <a:ext cx="2593230"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大阪ウィーク 盆踊り　</a:t>
            </a:r>
            <a:endParaRPr kumimoji="1" lang="ja-JP" altLang="en-US" sz="1400" b="1" dirty="0">
              <a:solidFill>
                <a:schemeClr val="tx1"/>
              </a:solidFill>
            </a:endParaRPr>
          </a:p>
        </p:txBody>
      </p:sp>
      <p:sp>
        <p:nvSpPr>
          <p:cNvPr id="14" name="正方形/長方形 13">
            <a:extLst>
              <a:ext uri="{FF2B5EF4-FFF2-40B4-BE49-F238E27FC236}">
                <a16:creationId xmlns:a16="http://schemas.microsoft.com/office/drawing/2014/main" id="{E8976799-04A7-E5F7-2730-A5FAEC725C1F}"/>
              </a:ext>
            </a:extLst>
          </p:cNvPr>
          <p:cNvSpPr/>
          <p:nvPr/>
        </p:nvSpPr>
        <p:spPr>
          <a:xfrm>
            <a:off x="3248214" y="6076618"/>
            <a:ext cx="2593230"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大相撲大阪・関西万博場所　</a:t>
            </a:r>
            <a:endParaRPr kumimoji="1" lang="ja-JP" altLang="en-US" sz="1400" b="1" dirty="0">
              <a:solidFill>
                <a:schemeClr val="tx1"/>
              </a:solidFill>
            </a:endParaRPr>
          </a:p>
        </p:txBody>
      </p:sp>
      <p:sp>
        <p:nvSpPr>
          <p:cNvPr id="15" name="正方形/長方形 14">
            <a:extLst>
              <a:ext uri="{FF2B5EF4-FFF2-40B4-BE49-F238E27FC236}">
                <a16:creationId xmlns:a16="http://schemas.microsoft.com/office/drawing/2014/main" id="{41643667-793F-8397-52F0-068D1D974B0D}"/>
              </a:ext>
            </a:extLst>
          </p:cNvPr>
          <p:cNvSpPr/>
          <p:nvPr/>
        </p:nvSpPr>
        <p:spPr>
          <a:xfrm>
            <a:off x="6256040" y="6020610"/>
            <a:ext cx="2813108" cy="3715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400" b="1" dirty="0">
                <a:solidFill>
                  <a:schemeClr val="tx1"/>
                </a:solidFill>
                <a:latin typeface="+mn-ea"/>
              </a:rPr>
              <a:t>UNEXT MUSIC FES</a:t>
            </a:r>
            <a:r>
              <a:rPr lang="ja-JP" altLang="en-US" sz="1400" b="1" dirty="0">
                <a:solidFill>
                  <a:schemeClr val="tx1"/>
                </a:solidFill>
                <a:latin typeface="+mn-ea"/>
              </a:rPr>
              <a:t> </a:t>
            </a:r>
            <a:r>
              <a:rPr lang="en-US" altLang="ja-JP" sz="1400" b="1" dirty="0">
                <a:solidFill>
                  <a:schemeClr val="tx1"/>
                </a:solidFill>
                <a:latin typeface="+mn-ea"/>
              </a:rPr>
              <a:t>LDHDAY </a:t>
            </a:r>
          </a:p>
          <a:p>
            <a:r>
              <a:rPr lang="en-US" altLang="ja-JP" sz="1400" b="1" dirty="0">
                <a:solidFill>
                  <a:schemeClr val="tx1"/>
                </a:solidFill>
                <a:latin typeface="+mn-ea"/>
              </a:rPr>
              <a:t>          SPECIAL LIVE</a:t>
            </a:r>
            <a:r>
              <a:rPr lang="ja-JP" altLang="en-US" sz="1400" b="1" dirty="0">
                <a:solidFill>
                  <a:schemeClr val="tx1"/>
                </a:solidFill>
                <a:latin typeface="+mn-ea"/>
              </a:rPr>
              <a:t>　</a:t>
            </a:r>
            <a:endParaRPr kumimoji="1" lang="ja-JP" altLang="en-US" sz="1400" b="1" dirty="0">
              <a:solidFill>
                <a:schemeClr val="tx1"/>
              </a:solidFill>
              <a:latin typeface="+mn-ea"/>
            </a:endParaRPr>
          </a:p>
        </p:txBody>
      </p:sp>
      <p:sp>
        <p:nvSpPr>
          <p:cNvPr id="17" name="正方形/長方形 16">
            <a:extLst>
              <a:ext uri="{FF2B5EF4-FFF2-40B4-BE49-F238E27FC236}">
                <a16:creationId xmlns:a16="http://schemas.microsoft.com/office/drawing/2014/main" id="{6AE72673-A2C9-F447-32D8-4E8014D9CB80}"/>
              </a:ext>
            </a:extLst>
          </p:cNvPr>
          <p:cNvSpPr/>
          <p:nvPr/>
        </p:nvSpPr>
        <p:spPr>
          <a:xfrm>
            <a:off x="9425765" y="4747150"/>
            <a:ext cx="2593230"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ドローンショー　</a:t>
            </a:r>
            <a:endParaRPr kumimoji="1" lang="ja-JP" altLang="en-US" sz="1400" b="1" dirty="0">
              <a:solidFill>
                <a:schemeClr val="tx1"/>
              </a:solidFill>
            </a:endParaRPr>
          </a:p>
        </p:txBody>
      </p:sp>
      <p:sp>
        <p:nvSpPr>
          <p:cNvPr id="18" name="正方形/長方形 17">
            <a:extLst>
              <a:ext uri="{FF2B5EF4-FFF2-40B4-BE49-F238E27FC236}">
                <a16:creationId xmlns:a16="http://schemas.microsoft.com/office/drawing/2014/main" id="{0615D57A-1C05-76F9-D1AB-A42711BCEDD7}"/>
              </a:ext>
            </a:extLst>
          </p:cNvPr>
          <p:cNvSpPr/>
          <p:nvPr/>
        </p:nvSpPr>
        <p:spPr>
          <a:xfrm>
            <a:off x="9425765" y="2679069"/>
            <a:ext cx="2451179" cy="4161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tx1"/>
                </a:solidFill>
              </a:rPr>
              <a:t>EXPO Thanks Fireworks</a:t>
            </a:r>
          </a:p>
        </p:txBody>
      </p:sp>
      <p:pic>
        <p:nvPicPr>
          <p:cNvPr id="4104" name="Picture 8">
            <a:extLst>
              <a:ext uri="{FF2B5EF4-FFF2-40B4-BE49-F238E27FC236}">
                <a16:creationId xmlns:a16="http://schemas.microsoft.com/office/drawing/2014/main" id="{D1A3205C-FA4E-82F6-89A1-C19432413E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7139" y="1123396"/>
            <a:ext cx="2957215" cy="1971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6AB6B7AB-50C2-0CAD-663A-FEE477870220}"/>
              </a:ext>
            </a:extLst>
          </p:cNvPr>
          <p:cNvSpPr/>
          <p:nvPr/>
        </p:nvSpPr>
        <p:spPr>
          <a:xfrm>
            <a:off x="405308" y="3129138"/>
            <a:ext cx="2730994"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ウィーン少年合唱団コンサート　</a:t>
            </a:r>
            <a:endParaRPr kumimoji="1" lang="ja-JP" altLang="en-US" sz="1400" b="1" dirty="0">
              <a:solidFill>
                <a:schemeClr val="tx1"/>
              </a:solidFill>
            </a:endParaRPr>
          </a:p>
        </p:txBody>
      </p:sp>
      <p:sp>
        <p:nvSpPr>
          <p:cNvPr id="20" name="正方形/長方形 19">
            <a:extLst>
              <a:ext uri="{FF2B5EF4-FFF2-40B4-BE49-F238E27FC236}">
                <a16:creationId xmlns:a16="http://schemas.microsoft.com/office/drawing/2014/main" id="{862437BA-C70F-6808-2A9A-C059126A3098}"/>
              </a:ext>
            </a:extLst>
          </p:cNvPr>
          <p:cNvSpPr/>
          <p:nvPr/>
        </p:nvSpPr>
        <p:spPr>
          <a:xfrm>
            <a:off x="5898265" y="2664988"/>
            <a:ext cx="1683934" cy="4388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異文化との</a:t>
            </a:r>
            <a:endParaRPr lang="en-US" altLang="ja-JP" sz="1400" b="1" dirty="0">
              <a:solidFill>
                <a:schemeClr val="tx1"/>
              </a:solidFill>
            </a:endParaRPr>
          </a:p>
          <a:p>
            <a:pPr algn="ctr"/>
            <a:r>
              <a:rPr lang="ja-JP" altLang="en-US" sz="1400" b="1" dirty="0">
                <a:solidFill>
                  <a:schemeClr val="tx1"/>
                </a:solidFill>
              </a:rPr>
              <a:t>出会い　</a:t>
            </a:r>
            <a:endParaRPr kumimoji="1" lang="ja-JP" altLang="en-US" sz="1400" b="1" dirty="0">
              <a:solidFill>
                <a:schemeClr val="tx1"/>
              </a:solidFill>
            </a:endParaRPr>
          </a:p>
        </p:txBody>
      </p:sp>
      <p:pic>
        <p:nvPicPr>
          <p:cNvPr id="4108" name="Picture 12">
            <a:extLst>
              <a:ext uri="{FF2B5EF4-FFF2-40B4-BE49-F238E27FC236}">
                <a16:creationId xmlns:a16="http://schemas.microsoft.com/office/drawing/2014/main" id="{8DCBDDDA-3A84-2D0B-E57F-6AB2BD55DB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8092" y="3910749"/>
            <a:ext cx="2743800" cy="18320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218ADFAD-460C-A99B-E8D9-15855EFD8082}"/>
              </a:ext>
            </a:extLst>
          </p:cNvPr>
          <p:cNvSpPr/>
          <p:nvPr/>
        </p:nvSpPr>
        <p:spPr>
          <a:xfrm>
            <a:off x="405308" y="5850626"/>
            <a:ext cx="2593230"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アメリカ</a:t>
            </a:r>
            <a:r>
              <a:rPr lang="en-US" altLang="ja-JP" sz="1400" b="1" dirty="0">
                <a:solidFill>
                  <a:schemeClr val="tx1"/>
                </a:solidFill>
              </a:rPr>
              <a:t>ND</a:t>
            </a:r>
            <a:r>
              <a:rPr lang="ja-JP" altLang="en-US" sz="1400" b="1" dirty="0">
                <a:solidFill>
                  <a:schemeClr val="tx1"/>
                </a:solidFill>
              </a:rPr>
              <a:t>イベント　</a:t>
            </a:r>
            <a:endParaRPr kumimoji="1" lang="ja-JP" altLang="en-US" sz="1400" b="1" dirty="0">
              <a:solidFill>
                <a:schemeClr val="tx1"/>
              </a:solidFill>
            </a:endParaRPr>
          </a:p>
        </p:txBody>
      </p:sp>
      <p:pic>
        <p:nvPicPr>
          <p:cNvPr id="16" name="図 15" descr="カラフルな花火&#10;&#10;AI 生成コンテンツは誤りを含む可能性があります。">
            <a:extLst>
              <a:ext uri="{FF2B5EF4-FFF2-40B4-BE49-F238E27FC236}">
                <a16:creationId xmlns:a16="http://schemas.microsoft.com/office/drawing/2014/main" id="{6EE14641-CCC2-093F-B4BE-1D7F755F93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47079" y="905498"/>
            <a:ext cx="2280645" cy="1839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図 26" descr="人, テーブル, 男, コンピュータ が含まれている画像&#10;&#10;AI 生成コンテンツは誤りを含む可能性があります。">
            <a:extLst>
              <a:ext uri="{FF2B5EF4-FFF2-40B4-BE49-F238E27FC236}">
                <a16:creationId xmlns:a16="http://schemas.microsoft.com/office/drawing/2014/main" id="{C741C4FB-4D27-F254-6D5B-1D4C16143C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812" y="1127016"/>
            <a:ext cx="2149361" cy="1436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図 22" descr="人, 持つ, 子供, おもちゃ が含まれている画像&#10;&#10;AI 生成コンテンツは誤りを含む可能性があります。">
            <a:extLst>
              <a:ext uri="{FF2B5EF4-FFF2-40B4-BE49-F238E27FC236}">
                <a16:creationId xmlns:a16="http://schemas.microsoft.com/office/drawing/2014/main" id="{AB1E0447-1253-E763-875A-30FD54F32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62748" y="1970575"/>
            <a:ext cx="2044080" cy="1498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2" name="Picture 4">
            <a:extLst>
              <a:ext uri="{FF2B5EF4-FFF2-40B4-BE49-F238E27FC236}">
                <a16:creationId xmlns:a16="http://schemas.microsoft.com/office/drawing/2014/main" id="{70F73763-4354-8C70-FE49-A820C82AC49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25688" y="3790549"/>
            <a:ext cx="2861492" cy="21461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8D8CDA5-914B-CA37-A480-59081E25957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567815" y="5064255"/>
            <a:ext cx="2309129" cy="1298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A7802C13-E9A3-B75F-E323-351738C88080}"/>
              </a:ext>
            </a:extLst>
          </p:cNvPr>
          <p:cNvSpPr/>
          <p:nvPr/>
        </p:nvSpPr>
        <p:spPr>
          <a:xfrm>
            <a:off x="9483744" y="6317175"/>
            <a:ext cx="2593230"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水上ショー　</a:t>
            </a:r>
            <a:endParaRPr kumimoji="1" lang="ja-JP" altLang="en-US" sz="1400" b="1" dirty="0">
              <a:solidFill>
                <a:schemeClr val="tx1"/>
              </a:solidFill>
            </a:endParaRPr>
          </a:p>
        </p:txBody>
      </p:sp>
      <p:pic>
        <p:nvPicPr>
          <p:cNvPr id="10" name="図 9" descr="夜の街の様子のフォトショップ&#10;&#10;AI 生成コンテンツは誤りを含む可能性があります。">
            <a:extLst>
              <a:ext uri="{FF2B5EF4-FFF2-40B4-BE49-F238E27FC236}">
                <a16:creationId xmlns:a16="http://schemas.microsoft.com/office/drawing/2014/main" id="{E7196141-22EA-3C1A-2526-53B033521C5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672335" y="3030736"/>
            <a:ext cx="2062749" cy="1760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テキスト ボックス 4">
            <a:extLst>
              <a:ext uri="{FF2B5EF4-FFF2-40B4-BE49-F238E27FC236}">
                <a16:creationId xmlns:a16="http://schemas.microsoft.com/office/drawing/2014/main" id="{C12F5C5C-5A94-EFDE-3744-06A506273A55}"/>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70856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0D96C-91AB-F7CE-8CE6-6B4C7D888019}"/>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380C5BA-6925-0C35-3D48-7195288E17A7}"/>
              </a:ext>
            </a:extLst>
          </p:cNvPr>
          <p:cNvSpPr txBox="1"/>
          <p:nvPr/>
        </p:nvSpPr>
        <p:spPr>
          <a:xfrm>
            <a:off x="317664" y="219095"/>
            <a:ext cx="9893135" cy="461665"/>
          </a:xfrm>
          <a:prstGeom prst="rect">
            <a:avLst/>
          </a:prstGeom>
          <a:noFill/>
        </p:spPr>
        <p:txBody>
          <a:bodyPr wrap="square">
            <a:spAutoFit/>
          </a:bodyPr>
          <a:lstStyle/>
          <a:p>
            <a:pPr lvl="0">
              <a:defRPr/>
            </a:pPr>
            <a:r>
              <a:rPr lang="en-US" altLang="ja-JP"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運営面での「毎日改善」</a:t>
            </a:r>
            <a:r>
              <a:rPr lang="en-US" altLang="ja-JP"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AI</a:t>
            </a:r>
            <a:r>
              <a:rPr lang="ja-JP" altLang="en-US"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活用した</a:t>
            </a:r>
            <a:r>
              <a:rPr lang="en-US" altLang="ja-JP"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VOC(Voice of Customer)</a:t>
            </a:r>
            <a:r>
              <a:rPr lang="ja-JP" altLang="en-US"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活動</a:t>
            </a:r>
            <a:endPar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4">
            <a:extLst>
              <a:ext uri="{FF2B5EF4-FFF2-40B4-BE49-F238E27FC236}">
                <a16:creationId xmlns:a16="http://schemas.microsoft.com/office/drawing/2014/main" id="{E5A76BEF-CB7E-8BFC-A728-703F8AEF2D1E}"/>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69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 name="正方形/長方形 41">
            <a:extLst>
              <a:ext uri="{FF2B5EF4-FFF2-40B4-BE49-F238E27FC236}">
                <a16:creationId xmlns:a16="http://schemas.microsoft.com/office/drawing/2014/main" id="{9044FEA6-89A6-7E41-8B1D-5130256B518E}"/>
              </a:ext>
            </a:extLst>
          </p:cNvPr>
          <p:cNvSpPr/>
          <p:nvPr/>
        </p:nvSpPr>
        <p:spPr>
          <a:xfrm>
            <a:off x="9506550" y="2481182"/>
            <a:ext cx="1975178" cy="2259186"/>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3" name="正方形/長方形 42">
            <a:extLst>
              <a:ext uri="{FF2B5EF4-FFF2-40B4-BE49-F238E27FC236}">
                <a16:creationId xmlns:a16="http://schemas.microsoft.com/office/drawing/2014/main" id="{008116F1-534B-7340-2399-9D9A3C44754B}"/>
              </a:ext>
            </a:extLst>
          </p:cNvPr>
          <p:cNvSpPr/>
          <p:nvPr/>
        </p:nvSpPr>
        <p:spPr>
          <a:xfrm>
            <a:off x="7310583" y="2508703"/>
            <a:ext cx="1975178" cy="2259186"/>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4" name="正方形/長方形 43">
            <a:extLst>
              <a:ext uri="{FF2B5EF4-FFF2-40B4-BE49-F238E27FC236}">
                <a16:creationId xmlns:a16="http://schemas.microsoft.com/office/drawing/2014/main" id="{A444AE6E-9259-5900-2649-1AFD39D866D9}"/>
              </a:ext>
            </a:extLst>
          </p:cNvPr>
          <p:cNvSpPr/>
          <p:nvPr/>
        </p:nvSpPr>
        <p:spPr>
          <a:xfrm>
            <a:off x="5157231" y="2502954"/>
            <a:ext cx="1975178" cy="2259186"/>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5" name="正方形/長方形 44">
            <a:extLst>
              <a:ext uri="{FF2B5EF4-FFF2-40B4-BE49-F238E27FC236}">
                <a16:creationId xmlns:a16="http://schemas.microsoft.com/office/drawing/2014/main" id="{B232CD20-E67B-FEB3-2850-FCCCF6FB787F}"/>
              </a:ext>
            </a:extLst>
          </p:cNvPr>
          <p:cNvSpPr/>
          <p:nvPr/>
        </p:nvSpPr>
        <p:spPr>
          <a:xfrm>
            <a:off x="2997701" y="2534076"/>
            <a:ext cx="1975178" cy="2259186"/>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6" name="正方形/長方形 45">
            <a:extLst>
              <a:ext uri="{FF2B5EF4-FFF2-40B4-BE49-F238E27FC236}">
                <a16:creationId xmlns:a16="http://schemas.microsoft.com/office/drawing/2014/main" id="{7EFFE235-F641-CC74-8BEC-4B1E9BF03BBD}"/>
              </a:ext>
            </a:extLst>
          </p:cNvPr>
          <p:cNvSpPr/>
          <p:nvPr/>
        </p:nvSpPr>
        <p:spPr>
          <a:xfrm>
            <a:off x="793947" y="2532782"/>
            <a:ext cx="1975178" cy="2259186"/>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7" name="正方形/長方形 46">
            <a:extLst>
              <a:ext uri="{FF2B5EF4-FFF2-40B4-BE49-F238E27FC236}">
                <a16:creationId xmlns:a16="http://schemas.microsoft.com/office/drawing/2014/main" id="{E17D9F12-2CF7-3DCB-5641-F5AC8B1F00F9}"/>
              </a:ext>
            </a:extLst>
          </p:cNvPr>
          <p:cNvSpPr/>
          <p:nvPr/>
        </p:nvSpPr>
        <p:spPr>
          <a:xfrm>
            <a:off x="9504087" y="4744203"/>
            <a:ext cx="1975178" cy="1702651"/>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8" name="正方形/長方形 47">
            <a:extLst>
              <a:ext uri="{FF2B5EF4-FFF2-40B4-BE49-F238E27FC236}">
                <a16:creationId xmlns:a16="http://schemas.microsoft.com/office/drawing/2014/main" id="{77FEC163-C310-1D3B-0551-215DDB5DD255}"/>
              </a:ext>
            </a:extLst>
          </p:cNvPr>
          <p:cNvSpPr/>
          <p:nvPr/>
        </p:nvSpPr>
        <p:spPr>
          <a:xfrm>
            <a:off x="7311433" y="4751254"/>
            <a:ext cx="1975178" cy="1702651"/>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49" name="正方形/長方形 48">
            <a:extLst>
              <a:ext uri="{FF2B5EF4-FFF2-40B4-BE49-F238E27FC236}">
                <a16:creationId xmlns:a16="http://schemas.microsoft.com/office/drawing/2014/main" id="{FF7E0662-DBF6-7B7E-32A2-F1CC9B942C4B}"/>
              </a:ext>
            </a:extLst>
          </p:cNvPr>
          <p:cNvSpPr/>
          <p:nvPr/>
        </p:nvSpPr>
        <p:spPr>
          <a:xfrm>
            <a:off x="5155821" y="4757003"/>
            <a:ext cx="1975178" cy="1702651"/>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50" name="正方形/長方形 49">
            <a:extLst>
              <a:ext uri="{FF2B5EF4-FFF2-40B4-BE49-F238E27FC236}">
                <a16:creationId xmlns:a16="http://schemas.microsoft.com/office/drawing/2014/main" id="{63C26B6D-EDA4-1C1B-665A-B3F70614FC47}"/>
              </a:ext>
            </a:extLst>
          </p:cNvPr>
          <p:cNvSpPr/>
          <p:nvPr/>
        </p:nvSpPr>
        <p:spPr>
          <a:xfrm>
            <a:off x="2986815" y="4770464"/>
            <a:ext cx="1975178" cy="1702651"/>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51" name="正方形/長方形 50">
            <a:extLst>
              <a:ext uri="{FF2B5EF4-FFF2-40B4-BE49-F238E27FC236}">
                <a16:creationId xmlns:a16="http://schemas.microsoft.com/office/drawing/2014/main" id="{DA999052-D27A-D41E-3EED-F9D6027B57B2}"/>
              </a:ext>
            </a:extLst>
          </p:cNvPr>
          <p:cNvSpPr/>
          <p:nvPr/>
        </p:nvSpPr>
        <p:spPr>
          <a:xfrm>
            <a:off x="791848" y="4781350"/>
            <a:ext cx="1975178" cy="1702651"/>
          </a:xfrm>
          <a:prstGeom prst="rect">
            <a:avLst/>
          </a:prstGeom>
          <a:solidFill>
            <a:schemeClr val="bg1"/>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52" name="矢印: 右 51">
            <a:extLst>
              <a:ext uri="{FF2B5EF4-FFF2-40B4-BE49-F238E27FC236}">
                <a16:creationId xmlns:a16="http://schemas.microsoft.com/office/drawing/2014/main" id="{89F61CB0-62E2-BF2D-F139-5DFC39D71706}"/>
              </a:ext>
            </a:extLst>
          </p:cNvPr>
          <p:cNvSpPr/>
          <p:nvPr/>
        </p:nvSpPr>
        <p:spPr>
          <a:xfrm>
            <a:off x="513726" y="1631451"/>
            <a:ext cx="11430000" cy="365125"/>
          </a:xfrm>
          <a:prstGeom prst="rightArrow">
            <a:avLst/>
          </a:prstGeom>
          <a:solidFill>
            <a:schemeClr val="accent4">
              <a:lumMod val="60000"/>
              <a:lumOff val="4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400" b="1">
              <a:solidFill>
                <a:schemeClr val="tx1"/>
              </a:solidFill>
              <a:highlight>
                <a:srgbClr val="FFFF00"/>
              </a:highlight>
            </a:endParaRPr>
          </a:p>
        </p:txBody>
      </p:sp>
      <p:sp>
        <p:nvSpPr>
          <p:cNvPr id="53" name="正方形/長方形 52">
            <a:extLst>
              <a:ext uri="{FF2B5EF4-FFF2-40B4-BE49-F238E27FC236}">
                <a16:creationId xmlns:a16="http://schemas.microsoft.com/office/drawing/2014/main" id="{B5A25B00-CE28-3E1E-6B5A-734821753903}"/>
              </a:ext>
            </a:extLst>
          </p:cNvPr>
          <p:cNvSpPr/>
          <p:nvPr/>
        </p:nvSpPr>
        <p:spPr>
          <a:xfrm>
            <a:off x="831327" y="994238"/>
            <a:ext cx="1935699" cy="1320089"/>
          </a:xfrm>
          <a:prstGeom prst="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kumimoji="1" lang="ja-JP" altLang="en-US" sz="2400" b="1">
                <a:solidFill>
                  <a:schemeClr val="tx1"/>
                </a:solidFill>
              </a:rPr>
              <a:t>お客様</a:t>
            </a:r>
            <a:r>
              <a:rPr lang="ja-JP" altLang="en-US" sz="2400" b="1">
                <a:solidFill>
                  <a:schemeClr val="tx1"/>
                </a:solidFill>
              </a:rPr>
              <a:t>の</a:t>
            </a:r>
            <a:endParaRPr lang="en-US" altLang="ja-JP" sz="2400" b="1">
              <a:solidFill>
                <a:schemeClr val="tx1"/>
              </a:solidFill>
            </a:endParaRPr>
          </a:p>
          <a:p>
            <a:pPr algn="ctr"/>
            <a:r>
              <a:rPr kumimoji="1" lang="ja-JP" altLang="en-US" sz="2400" b="1">
                <a:solidFill>
                  <a:schemeClr val="tx1"/>
                </a:solidFill>
              </a:rPr>
              <a:t>声</a:t>
            </a:r>
            <a:endParaRPr kumimoji="1" lang="en-US" altLang="ja-JP" sz="2400" b="1">
              <a:solidFill>
                <a:schemeClr val="tx1"/>
              </a:solidFill>
            </a:endParaRPr>
          </a:p>
        </p:txBody>
      </p:sp>
      <p:pic>
        <p:nvPicPr>
          <p:cNvPr id="54" name="図 53">
            <a:extLst>
              <a:ext uri="{FF2B5EF4-FFF2-40B4-BE49-F238E27FC236}">
                <a16:creationId xmlns:a16="http://schemas.microsoft.com/office/drawing/2014/main" id="{CCC20A94-38E2-40EF-9100-633303F1888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65237" y="2710265"/>
            <a:ext cx="661588" cy="537994"/>
          </a:xfrm>
          <a:prstGeom prst="rect">
            <a:avLst/>
          </a:prstGeom>
        </p:spPr>
      </p:pic>
      <p:pic>
        <p:nvPicPr>
          <p:cNvPr id="55" name="図 54">
            <a:extLst>
              <a:ext uri="{FF2B5EF4-FFF2-40B4-BE49-F238E27FC236}">
                <a16:creationId xmlns:a16="http://schemas.microsoft.com/office/drawing/2014/main" id="{0DA73C52-6209-924E-8262-F6DF48DAEB8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2644" y="3324658"/>
            <a:ext cx="406221" cy="406221"/>
          </a:xfrm>
          <a:prstGeom prst="rect">
            <a:avLst/>
          </a:prstGeom>
        </p:spPr>
      </p:pic>
      <p:pic>
        <p:nvPicPr>
          <p:cNvPr id="56" name="図 55">
            <a:extLst>
              <a:ext uri="{FF2B5EF4-FFF2-40B4-BE49-F238E27FC236}">
                <a16:creationId xmlns:a16="http://schemas.microsoft.com/office/drawing/2014/main" id="{F128B2AA-6EDB-F859-A80F-CA411DD81D9F}"/>
              </a:ext>
            </a:extLst>
          </p:cNvPr>
          <p:cNvPicPr>
            <a:picLocks noChangeAspect="1"/>
          </p:cNvPicPr>
          <p:nvPr/>
        </p:nvPicPr>
        <p:blipFill>
          <a:blip r:embed="rId4" cstate="email">
            <a:clrChange>
              <a:clrFrom>
                <a:srgbClr val="FEFCFF"/>
              </a:clrFrom>
              <a:clrTo>
                <a:srgbClr val="FEFCFF">
                  <a:alpha val="0"/>
                </a:srgbClr>
              </a:clrTo>
            </a:clrChange>
            <a:extLst>
              <a:ext uri="{28A0092B-C50C-407E-A947-70E740481C1C}">
                <a14:useLocalDpi xmlns:a14="http://schemas.microsoft.com/office/drawing/2010/main"/>
              </a:ext>
            </a:extLst>
          </a:blip>
          <a:stretch>
            <a:fillRect/>
          </a:stretch>
        </p:blipFill>
        <p:spPr>
          <a:xfrm>
            <a:off x="1250871" y="3345263"/>
            <a:ext cx="662982" cy="400495"/>
          </a:xfrm>
          <a:prstGeom prst="rect">
            <a:avLst/>
          </a:prstGeom>
        </p:spPr>
      </p:pic>
      <p:pic>
        <p:nvPicPr>
          <p:cNvPr id="57" name="図 56" descr="挿絵, スポーツゲーム が含まれている画像&#10;&#10;AI 生成コンテンツは誤りを含む可能性があります。">
            <a:extLst>
              <a:ext uri="{FF2B5EF4-FFF2-40B4-BE49-F238E27FC236}">
                <a16:creationId xmlns:a16="http://schemas.microsoft.com/office/drawing/2014/main" id="{DE5BCE76-7D01-5EEA-2030-B0C9CE837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8579" y="2820427"/>
            <a:ext cx="501615" cy="393469"/>
          </a:xfrm>
          <a:prstGeom prst="rect">
            <a:avLst/>
          </a:prstGeom>
        </p:spPr>
      </p:pic>
      <p:pic>
        <p:nvPicPr>
          <p:cNvPr id="58" name="図 57">
            <a:extLst>
              <a:ext uri="{FF2B5EF4-FFF2-40B4-BE49-F238E27FC236}">
                <a16:creationId xmlns:a16="http://schemas.microsoft.com/office/drawing/2014/main" id="{535177CE-C19B-1AB8-215A-F7A25B8BC1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8495" y="3389927"/>
            <a:ext cx="311166" cy="311166"/>
          </a:xfrm>
          <a:prstGeom prst="rect">
            <a:avLst/>
          </a:prstGeom>
        </p:spPr>
      </p:pic>
      <p:pic>
        <p:nvPicPr>
          <p:cNvPr id="59" name="図 58" descr="アイコン&#10;&#10;AI 生成コンテンツは誤りを含む可能性があります。">
            <a:extLst>
              <a:ext uri="{FF2B5EF4-FFF2-40B4-BE49-F238E27FC236}">
                <a16:creationId xmlns:a16="http://schemas.microsoft.com/office/drawing/2014/main" id="{78F54AA0-25CF-0218-BC67-6132CBE0A67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92182" y="3386645"/>
            <a:ext cx="330217" cy="330217"/>
          </a:xfrm>
          <a:prstGeom prst="rect">
            <a:avLst/>
          </a:prstGeom>
        </p:spPr>
      </p:pic>
      <p:pic>
        <p:nvPicPr>
          <p:cNvPr id="60" name="グラフィックス 59" descr="クリップボード: チェックマーク 枠線">
            <a:extLst>
              <a:ext uri="{FF2B5EF4-FFF2-40B4-BE49-F238E27FC236}">
                <a16:creationId xmlns:a16="http://schemas.microsoft.com/office/drawing/2014/main" id="{BCC4A0C3-3DAE-8134-4B97-36A9760D43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1326" y="3866397"/>
            <a:ext cx="725402" cy="725402"/>
          </a:xfrm>
          <a:prstGeom prst="rect">
            <a:avLst/>
          </a:prstGeom>
        </p:spPr>
      </p:pic>
      <p:sp>
        <p:nvSpPr>
          <p:cNvPr id="61" name="正方形/長方形 60">
            <a:extLst>
              <a:ext uri="{FF2B5EF4-FFF2-40B4-BE49-F238E27FC236}">
                <a16:creationId xmlns:a16="http://schemas.microsoft.com/office/drawing/2014/main" id="{68C4A39D-2620-5523-7414-37155BCBB36F}"/>
              </a:ext>
            </a:extLst>
          </p:cNvPr>
          <p:cNvSpPr/>
          <p:nvPr/>
        </p:nvSpPr>
        <p:spPr>
          <a:xfrm>
            <a:off x="3031878" y="1461694"/>
            <a:ext cx="1975323" cy="823724"/>
          </a:xfrm>
          <a:prstGeom prst="rect">
            <a:avLst/>
          </a:prstGeom>
          <a:ln/>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kumimoji="1" lang="ja-JP" altLang="en-US" sz="2400" b="1">
                <a:solidFill>
                  <a:schemeClr val="tx1"/>
                </a:solidFill>
              </a:rPr>
              <a:t>①</a:t>
            </a:r>
            <a:r>
              <a:rPr kumimoji="1" lang="en-US" altLang="ja-JP" sz="2400" b="1">
                <a:solidFill>
                  <a:schemeClr val="tx1"/>
                </a:solidFill>
              </a:rPr>
              <a:t>AI</a:t>
            </a:r>
            <a:r>
              <a:rPr kumimoji="1" lang="ja-JP" altLang="en-US" sz="2400" b="1">
                <a:solidFill>
                  <a:schemeClr val="tx1"/>
                </a:solidFill>
              </a:rPr>
              <a:t>分析</a:t>
            </a:r>
          </a:p>
        </p:txBody>
      </p:sp>
      <p:pic>
        <p:nvPicPr>
          <p:cNvPr id="62" name="図 61">
            <a:extLst>
              <a:ext uri="{FF2B5EF4-FFF2-40B4-BE49-F238E27FC236}">
                <a16:creationId xmlns:a16="http://schemas.microsoft.com/office/drawing/2014/main" id="{2E706C6D-F5C7-930C-9044-81891AEEE5E0}"/>
              </a:ext>
            </a:extLst>
          </p:cNvPr>
          <p:cNvPicPr>
            <a:picLocks noChangeAspect="1"/>
          </p:cNvPicPr>
          <p:nvPr/>
        </p:nvPicPr>
        <p:blipFill>
          <a:blip r:embed="rId10"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206100" y="2693452"/>
            <a:ext cx="1507119" cy="1311699"/>
          </a:xfrm>
          <a:prstGeom prst="rect">
            <a:avLst/>
          </a:prstGeom>
        </p:spPr>
      </p:pic>
      <p:sp>
        <p:nvSpPr>
          <p:cNvPr id="63" name="テキスト ボックス 62">
            <a:extLst>
              <a:ext uri="{FF2B5EF4-FFF2-40B4-BE49-F238E27FC236}">
                <a16:creationId xmlns:a16="http://schemas.microsoft.com/office/drawing/2014/main" id="{CC6FBE0A-41FD-83F3-75FE-83852227A792}"/>
              </a:ext>
            </a:extLst>
          </p:cNvPr>
          <p:cNvSpPr txBox="1"/>
          <p:nvPr/>
        </p:nvSpPr>
        <p:spPr>
          <a:xfrm>
            <a:off x="3206100" y="4963237"/>
            <a:ext cx="2326839" cy="923330"/>
          </a:xfrm>
          <a:prstGeom prst="rect">
            <a:avLst/>
          </a:prstGeom>
          <a:noFill/>
        </p:spPr>
        <p:txBody>
          <a:bodyPr wrap="square">
            <a:spAutoFit/>
          </a:bodyPr>
          <a:lstStyle/>
          <a:p>
            <a:pPr>
              <a:defRPr/>
            </a:pPr>
            <a:r>
              <a:rPr lang="ja-JP" altLang="en-US">
                <a:solidFill>
                  <a:prstClr val="black"/>
                </a:solidFill>
                <a:latin typeface="ＭＳ Ｐゴシック" panose="020B0600070205080204" pitchFamily="50" charset="-128"/>
                <a:ea typeface="ＭＳ Ｐゴシック" panose="020B0600070205080204" pitchFamily="50" charset="-128"/>
              </a:rPr>
              <a:t>✓膨大なデータ</a:t>
            </a:r>
            <a:endParaRPr lang="en-US" altLang="ja-JP">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a:solidFill>
                  <a:prstClr val="black"/>
                </a:solidFill>
                <a:latin typeface="ＭＳ Ｐゴシック" panose="020B0600070205080204" pitchFamily="50" charset="-128"/>
                <a:ea typeface="ＭＳ Ｐゴシック" panose="020B0600070205080204" pitchFamily="50" charset="-128"/>
              </a:rPr>
              <a:t>✓自動集計</a:t>
            </a:r>
            <a:endParaRPr lang="en-US" altLang="ja-JP">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a:solidFill>
                  <a:prstClr val="black"/>
                </a:solidFill>
                <a:latin typeface="ＭＳ Ｐゴシック" panose="020B0600070205080204" pitchFamily="50" charset="-128"/>
                <a:ea typeface="ＭＳ Ｐゴシック" panose="020B0600070205080204" pitchFamily="50" charset="-128"/>
              </a:rPr>
              <a:t>✓ランキング</a:t>
            </a:r>
            <a:endParaRPr lang="en-US" altLang="ja-JP">
              <a:solidFill>
                <a:prstClr val="black"/>
              </a:solidFill>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15186F02-9519-5AEC-792A-1A50DA89775C}"/>
              </a:ext>
            </a:extLst>
          </p:cNvPr>
          <p:cNvSpPr txBox="1"/>
          <p:nvPr/>
        </p:nvSpPr>
        <p:spPr>
          <a:xfrm>
            <a:off x="5155676" y="5015934"/>
            <a:ext cx="4831728" cy="646331"/>
          </a:xfrm>
          <a:prstGeom prst="rect">
            <a:avLst/>
          </a:prstGeom>
          <a:noFill/>
        </p:spPr>
        <p:txBody>
          <a:bodyPr wrap="square">
            <a:spAutoFit/>
          </a:bodyPr>
          <a:lstStyle/>
          <a:p>
            <a:pPr>
              <a:defRPr/>
            </a:pPr>
            <a:r>
              <a:rPr lang="ja-JP" altLang="en-US">
                <a:solidFill>
                  <a:prstClr val="black"/>
                </a:solidFill>
                <a:latin typeface="ＭＳ Ｐゴシック" panose="020B0600070205080204" pitchFamily="50" charset="-128"/>
                <a:ea typeface="ＭＳ Ｐゴシック" panose="020B0600070205080204" pitchFamily="50" charset="-128"/>
              </a:rPr>
              <a:t>✓深いお客様理解</a:t>
            </a:r>
            <a:endParaRPr lang="en-US" altLang="ja-JP">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a:solidFill>
                  <a:prstClr val="black"/>
                </a:solidFill>
                <a:latin typeface="ＭＳ Ｐゴシック" panose="020B0600070205080204" pitchFamily="50" charset="-128"/>
                <a:ea typeface="ＭＳ Ｐゴシック" panose="020B0600070205080204" pitchFamily="50" charset="-128"/>
              </a:rPr>
              <a:t>✓改善策討議</a:t>
            </a:r>
            <a:endParaRPr lang="en-US" altLang="ja-JP">
              <a:solidFill>
                <a:prstClr val="black"/>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A83400BC-BE5B-04CF-2716-DE46884FD0EA}"/>
              </a:ext>
            </a:extLst>
          </p:cNvPr>
          <p:cNvSpPr txBox="1"/>
          <p:nvPr/>
        </p:nvSpPr>
        <p:spPr>
          <a:xfrm>
            <a:off x="7449559" y="5015934"/>
            <a:ext cx="1975323" cy="1477328"/>
          </a:xfrm>
          <a:prstGeom prst="rect">
            <a:avLst/>
          </a:prstGeom>
          <a:noFill/>
        </p:spPr>
        <p:txBody>
          <a:bodyPr wrap="square">
            <a:spAutoFit/>
          </a:bodyPr>
          <a:lstStyle/>
          <a:p>
            <a:pPr>
              <a:defRPr/>
            </a:pPr>
            <a:r>
              <a:rPr lang="ja-JP" altLang="en-US">
                <a:solidFill>
                  <a:schemeClr val="accent1"/>
                </a:solidFill>
                <a:latin typeface="ＭＳ Ｐゴシック" panose="020B0600070205080204" pitchFamily="50" charset="-128"/>
                <a:ea typeface="ＭＳ Ｐゴシック" panose="020B0600070205080204" pitchFamily="50" charset="-128"/>
              </a:rPr>
              <a:t>✓すぐやる改善</a:t>
            </a:r>
            <a:endParaRPr lang="en-US" altLang="ja-JP">
              <a:solidFill>
                <a:schemeClr val="accent1"/>
              </a:solidFill>
              <a:latin typeface="ＭＳ Ｐゴシック" panose="020B0600070205080204" pitchFamily="50" charset="-128"/>
              <a:ea typeface="ＭＳ Ｐゴシック" panose="020B0600070205080204" pitchFamily="50" charset="-128"/>
            </a:endParaRPr>
          </a:p>
          <a:p>
            <a:pPr>
              <a:defRPr/>
            </a:pPr>
            <a:r>
              <a:rPr lang="ja-JP" altLang="en-US">
                <a:solidFill>
                  <a:prstClr val="black"/>
                </a:solidFill>
                <a:latin typeface="ＭＳ Ｐゴシック" panose="020B0600070205080204" pitchFamily="50" charset="-128"/>
                <a:ea typeface="ＭＳ Ｐゴシック" panose="020B0600070205080204" pitchFamily="50" charset="-128"/>
              </a:rPr>
              <a:t>張り紙・並び導線改善等々</a:t>
            </a:r>
            <a:endParaRPr lang="en-US" altLang="ja-JP">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a:solidFill>
                  <a:schemeClr val="accent1"/>
                </a:solidFill>
                <a:latin typeface="ＭＳ Ｐゴシック" panose="020B0600070205080204" pitchFamily="50" charset="-128"/>
                <a:ea typeface="ＭＳ Ｐゴシック" panose="020B0600070205080204" pitchFamily="50" charset="-128"/>
              </a:rPr>
              <a:t>✓イベント強化</a:t>
            </a:r>
            <a:endParaRPr lang="en-US" altLang="ja-JP">
              <a:solidFill>
                <a:schemeClr val="accent1"/>
              </a:solidFill>
              <a:latin typeface="ＭＳ Ｐゴシック" panose="020B0600070205080204" pitchFamily="50" charset="-128"/>
              <a:ea typeface="ＭＳ Ｐゴシック" panose="020B0600070205080204" pitchFamily="50" charset="-128"/>
            </a:endParaRPr>
          </a:p>
          <a:p>
            <a:pPr>
              <a:defRPr/>
            </a:pPr>
            <a:r>
              <a:rPr lang="ja-JP" altLang="en-US">
                <a:solidFill>
                  <a:schemeClr val="accent1"/>
                </a:solidFill>
                <a:latin typeface="ＭＳ Ｐゴシック" panose="020B0600070205080204" pitchFamily="50" charset="-128"/>
                <a:ea typeface="ＭＳ Ｐゴシック" panose="020B0600070205080204" pitchFamily="50" charset="-128"/>
              </a:rPr>
              <a:t>✓情報発信</a:t>
            </a:r>
            <a:endParaRPr lang="en-US" altLang="ja-JP">
              <a:solidFill>
                <a:schemeClr val="accent1"/>
              </a:solidFill>
              <a:latin typeface="ＭＳ Ｐゴシック" panose="020B0600070205080204" pitchFamily="50" charset="-128"/>
              <a:ea typeface="ＭＳ Ｐゴシック" panose="020B0600070205080204" pitchFamily="50" charset="-128"/>
            </a:endParaRPr>
          </a:p>
        </p:txBody>
      </p:sp>
      <p:sp>
        <p:nvSpPr>
          <p:cNvPr id="66" name="テキスト ボックス 65">
            <a:extLst>
              <a:ext uri="{FF2B5EF4-FFF2-40B4-BE49-F238E27FC236}">
                <a16:creationId xmlns:a16="http://schemas.microsoft.com/office/drawing/2014/main" id="{12D7D1C1-5380-9091-7BE0-183CDD9E7BD3}"/>
              </a:ext>
            </a:extLst>
          </p:cNvPr>
          <p:cNvSpPr txBox="1"/>
          <p:nvPr/>
        </p:nvSpPr>
        <p:spPr>
          <a:xfrm>
            <a:off x="765442" y="4964471"/>
            <a:ext cx="2326839" cy="923330"/>
          </a:xfrm>
          <a:prstGeom prst="rect">
            <a:avLst/>
          </a:prstGeom>
          <a:noFill/>
        </p:spPr>
        <p:txBody>
          <a:bodyPr wrap="square">
            <a:spAutoFit/>
          </a:bodyPr>
          <a:lstStyle/>
          <a:p>
            <a:pPr>
              <a:defRPr/>
            </a:pPr>
            <a:r>
              <a:rPr lang="ja-JP" altLang="en-US">
                <a:solidFill>
                  <a:prstClr val="black"/>
                </a:solidFill>
                <a:latin typeface="ＭＳ Ｐゴシック" panose="020B0600070205080204" pitchFamily="50" charset="-128"/>
                <a:ea typeface="ＭＳ Ｐゴシック" panose="020B0600070205080204" pitchFamily="50" charset="-128"/>
              </a:rPr>
              <a:t>✓マス（新聞・</a:t>
            </a:r>
            <a:r>
              <a:rPr lang="en-US" altLang="ja-JP">
                <a:solidFill>
                  <a:prstClr val="black"/>
                </a:solidFill>
                <a:latin typeface="ＭＳ Ｐゴシック" panose="020B0600070205080204" pitchFamily="50" charset="-128"/>
                <a:ea typeface="ＭＳ Ｐゴシック" panose="020B0600070205080204" pitchFamily="50" charset="-128"/>
              </a:rPr>
              <a:t>TV</a:t>
            </a:r>
            <a:r>
              <a:rPr lang="ja-JP" altLang="en-US">
                <a:solidFill>
                  <a:prstClr val="black"/>
                </a:solidFill>
                <a:latin typeface="ＭＳ Ｐゴシック" panose="020B0600070205080204" pitchFamily="50" charset="-128"/>
                <a:ea typeface="ＭＳ Ｐゴシック" panose="020B0600070205080204" pitchFamily="50" charset="-128"/>
              </a:rPr>
              <a:t>）</a:t>
            </a:r>
            <a:endParaRPr lang="en-US" altLang="ja-JP">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a:solidFill>
                  <a:prstClr val="black"/>
                </a:solidFill>
                <a:latin typeface="ＭＳ Ｐゴシック" panose="020B0600070205080204" pitchFamily="50" charset="-128"/>
                <a:ea typeface="ＭＳ Ｐゴシック" panose="020B0600070205080204" pitchFamily="50" charset="-128"/>
              </a:rPr>
              <a:t>✓ソーシャル</a:t>
            </a:r>
            <a:endParaRPr lang="en-US" altLang="ja-JP">
              <a:solidFill>
                <a:prstClr val="black"/>
              </a:solidFill>
              <a:latin typeface="ＭＳ Ｐゴシック" panose="020B0600070205080204" pitchFamily="50" charset="-128"/>
              <a:ea typeface="ＭＳ Ｐゴシック" panose="020B0600070205080204" pitchFamily="50" charset="-128"/>
            </a:endParaRPr>
          </a:p>
          <a:p>
            <a:pPr>
              <a:defRPr/>
            </a:pPr>
            <a:r>
              <a:rPr lang="ja-JP" altLang="en-US">
                <a:solidFill>
                  <a:prstClr val="black"/>
                </a:solidFill>
                <a:latin typeface="ＭＳ Ｐゴシック" panose="020B0600070205080204" pitchFamily="50" charset="-128"/>
                <a:ea typeface="ＭＳ Ｐゴシック" panose="020B0600070205080204" pitchFamily="50" charset="-128"/>
              </a:rPr>
              <a:t>✓来場者アンケート</a:t>
            </a:r>
            <a:endParaRPr lang="en-US" altLang="ja-JP">
              <a:solidFill>
                <a:prstClr val="black"/>
              </a:solidFill>
              <a:latin typeface="ＭＳ Ｐゴシック" panose="020B0600070205080204" pitchFamily="50" charset="-128"/>
              <a:ea typeface="ＭＳ Ｐゴシック" panose="020B0600070205080204" pitchFamily="50" charset="-128"/>
            </a:endParaRPr>
          </a:p>
        </p:txBody>
      </p:sp>
      <p:sp>
        <p:nvSpPr>
          <p:cNvPr id="67" name="正方形/長方形 66">
            <a:extLst>
              <a:ext uri="{FF2B5EF4-FFF2-40B4-BE49-F238E27FC236}">
                <a16:creationId xmlns:a16="http://schemas.microsoft.com/office/drawing/2014/main" id="{4F02E2E6-0D54-1C77-A7DE-D16C11404B8E}"/>
              </a:ext>
            </a:extLst>
          </p:cNvPr>
          <p:cNvSpPr/>
          <p:nvPr/>
        </p:nvSpPr>
        <p:spPr>
          <a:xfrm>
            <a:off x="5191530" y="1462928"/>
            <a:ext cx="1939469" cy="823724"/>
          </a:xfrm>
          <a:prstGeom prst="rect">
            <a:avLst/>
          </a:prstGeom>
          <a:ln/>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kumimoji="1" lang="ja-JP" altLang="en-US" sz="2400" b="1">
                <a:solidFill>
                  <a:schemeClr val="tx1"/>
                </a:solidFill>
              </a:rPr>
              <a:t>②</a:t>
            </a:r>
            <a:r>
              <a:rPr kumimoji="1" lang="en-US" altLang="ja-JP" sz="2400" b="1">
                <a:solidFill>
                  <a:schemeClr val="tx1"/>
                </a:solidFill>
              </a:rPr>
              <a:t>N=1</a:t>
            </a:r>
            <a:r>
              <a:rPr lang="ja-JP" altLang="en-US" sz="2400" b="1">
                <a:solidFill>
                  <a:schemeClr val="tx1"/>
                </a:solidFill>
              </a:rPr>
              <a:t>読込み</a:t>
            </a:r>
            <a:endParaRPr kumimoji="1" lang="ja-JP" altLang="en-US" sz="2400" b="1">
              <a:solidFill>
                <a:schemeClr val="tx1"/>
              </a:solidFill>
            </a:endParaRPr>
          </a:p>
        </p:txBody>
      </p:sp>
      <p:sp>
        <p:nvSpPr>
          <p:cNvPr id="68" name="正方形/長方形 67">
            <a:extLst>
              <a:ext uri="{FF2B5EF4-FFF2-40B4-BE49-F238E27FC236}">
                <a16:creationId xmlns:a16="http://schemas.microsoft.com/office/drawing/2014/main" id="{53341D83-BF0B-3CB6-0D7E-E33512DED5E3}"/>
              </a:ext>
            </a:extLst>
          </p:cNvPr>
          <p:cNvSpPr/>
          <p:nvPr/>
        </p:nvSpPr>
        <p:spPr>
          <a:xfrm>
            <a:off x="7321932" y="1462928"/>
            <a:ext cx="1975323" cy="823724"/>
          </a:xfrm>
          <a:prstGeom prst="rect">
            <a:avLst/>
          </a:prstGeom>
          <a:ln/>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kumimoji="1" lang="ja-JP" altLang="en-US" sz="2400" b="1">
                <a:solidFill>
                  <a:schemeClr val="tx1"/>
                </a:solidFill>
              </a:rPr>
              <a:t>③現場改善</a:t>
            </a:r>
          </a:p>
        </p:txBody>
      </p:sp>
      <p:sp>
        <p:nvSpPr>
          <p:cNvPr id="69" name="正方形/長方形 68">
            <a:extLst>
              <a:ext uri="{FF2B5EF4-FFF2-40B4-BE49-F238E27FC236}">
                <a16:creationId xmlns:a16="http://schemas.microsoft.com/office/drawing/2014/main" id="{5BF815A0-391F-83A5-0150-42B30CA1EB2B}"/>
              </a:ext>
            </a:extLst>
          </p:cNvPr>
          <p:cNvSpPr/>
          <p:nvPr/>
        </p:nvSpPr>
        <p:spPr>
          <a:xfrm>
            <a:off x="9488188" y="992500"/>
            <a:ext cx="1975323" cy="1294152"/>
          </a:xfrm>
          <a:prstGeom prst="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lang="ja-JP" altLang="en-US" sz="2400" b="1">
                <a:solidFill>
                  <a:schemeClr val="tx1"/>
                </a:solidFill>
              </a:rPr>
              <a:t>お客様の</a:t>
            </a:r>
            <a:endParaRPr lang="en-US" altLang="ja-JP" sz="2400" b="1">
              <a:solidFill>
                <a:schemeClr val="tx1"/>
              </a:solidFill>
            </a:endParaRPr>
          </a:p>
          <a:p>
            <a:pPr algn="ctr"/>
            <a:r>
              <a:rPr kumimoji="1" lang="ja-JP" altLang="en-US" sz="2400" b="1">
                <a:solidFill>
                  <a:schemeClr val="tx1"/>
                </a:solidFill>
              </a:rPr>
              <a:t>満足</a:t>
            </a:r>
          </a:p>
        </p:txBody>
      </p:sp>
      <p:pic>
        <p:nvPicPr>
          <p:cNvPr id="70" name="図 69">
            <a:extLst>
              <a:ext uri="{FF2B5EF4-FFF2-40B4-BE49-F238E27FC236}">
                <a16:creationId xmlns:a16="http://schemas.microsoft.com/office/drawing/2014/main" id="{72E26D55-3048-9853-67C8-6D3DA2E5ACB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591751" y="2646254"/>
            <a:ext cx="824293" cy="1034515"/>
          </a:xfrm>
          <a:prstGeom prst="rect">
            <a:avLst/>
          </a:prstGeom>
        </p:spPr>
      </p:pic>
      <p:pic>
        <p:nvPicPr>
          <p:cNvPr id="71" name="Picture 2" descr="走る人のアイコン の Stock ベクター | Adobe Stock">
            <a:extLst>
              <a:ext uri="{FF2B5EF4-FFF2-40B4-BE49-F238E27FC236}">
                <a16:creationId xmlns:a16="http://schemas.microsoft.com/office/drawing/2014/main" id="{ED8E5D9C-CFED-824C-B398-7FE752E66670}"/>
              </a:ext>
            </a:extLst>
          </p:cNvPr>
          <p:cNvPicPr>
            <a:picLocks noChangeAspect="1" noChangeArrowheads="1"/>
          </p:cNvPicPr>
          <p:nvPr/>
        </p:nvPicPr>
        <p:blipFill rotWithShape="1">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716482" y="2723211"/>
            <a:ext cx="1009584" cy="996918"/>
          </a:xfrm>
          <a:prstGeom prst="rect">
            <a:avLst/>
          </a:prstGeom>
          <a:noFill/>
          <a:extLst>
            <a:ext uri="{909E8E84-426E-40DD-AFC4-6F175D3DCCD1}">
              <a14:hiddenFill xmlns:a14="http://schemas.microsoft.com/office/drawing/2010/main">
                <a:solidFill>
                  <a:srgbClr val="FFFFFF"/>
                </a:solidFill>
              </a14:hiddenFill>
            </a:ext>
          </a:extLst>
        </p:spPr>
      </p:pic>
      <p:pic>
        <p:nvPicPr>
          <p:cNvPr id="72" name="図 71" descr="人形, おもちゃ, 時計, 挿絵 が含まれている画像&#10;&#10;AI 生成コンテンツは誤りを含む可能性があります。">
            <a:extLst>
              <a:ext uri="{FF2B5EF4-FFF2-40B4-BE49-F238E27FC236}">
                <a16:creationId xmlns:a16="http://schemas.microsoft.com/office/drawing/2014/main" id="{3D0A1649-19EC-6612-4BE1-7F14CB2393A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71790" y="3561410"/>
            <a:ext cx="961543" cy="995537"/>
          </a:xfrm>
          <a:prstGeom prst="rect">
            <a:avLst/>
          </a:prstGeom>
        </p:spPr>
      </p:pic>
      <p:pic>
        <p:nvPicPr>
          <p:cNvPr id="73" name="グラフィックス 72" descr="クリップボード: チェックマーク 枠線">
            <a:extLst>
              <a:ext uri="{FF2B5EF4-FFF2-40B4-BE49-F238E27FC236}">
                <a16:creationId xmlns:a16="http://schemas.microsoft.com/office/drawing/2014/main" id="{37BE8526-F8EA-CD69-6DCE-8A0DBEE373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38946" y="3855324"/>
            <a:ext cx="544889" cy="544889"/>
          </a:xfrm>
          <a:prstGeom prst="rect">
            <a:avLst/>
          </a:prstGeom>
        </p:spPr>
      </p:pic>
      <p:sp>
        <p:nvSpPr>
          <p:cNvPr id="74" name="テキスト ボックス 73">
            <a:extLst>
              <a:ext uri="{FF2B5EF4-FFF2-40B4-BE49-F238E27FC236}">
                <a16:creationId xmlns:a16="http://schemas.microsoft.com/office/drawing/2014/main" id="{8884698D-B372-1585-47F4-49F052B9F20C}"/>
              </a:ext>
            </a:extLst>
          </p:cNvPr>
          <p:cNvSpPr txBox="1"/>
          <p:nvPr/>
        </p:nvSpPr>
        <p:spPr>
          <a:xfrm>
            <a:off x="9488187" y="4910213"/>
            <a:ext cx="1975323" cy="1477328"/>
          </a:xfrm>
          <a:prstGeom prst="rect">
            <a:avLst/>
          </a:prstGeom>
          <a:noFill/>
        </p:spPr>
        <p:txBody>
          <a:bodyPr wrap="square">
            <a:spAutoFit/>
          </a:bodyPr>
          <a:lstStyle/>
          <a:p>
            <a:pPr>
              <a:defRPr/>
            </a:pPr>
            <a:r>
              <a:rPr lang="ja-JP" altLang="en-US">
                <a:solidFill>
                  <a:srgbClr val="FF0000"/>
                </a:solidFill>
                <a:latin typeface="ＭＳ Ｐゴシック" panose="020B0600070205080204" pitchFamily="50" charset="-128"/>
                <a:ea typeface="ＭＳ Ｐゴシック" panose="020B0600070205080204" pitchFamily="50" charset="-128"/>
              </a:rPr>
              <a:t>✓アンケートが</a:t>
            </a:r>
            <a:endParaRPr lang="en-US" altLang="ja-JP">
              <a:solidFill>
                <a:srgbClr val="FF0000"/>
              </a:solidFill>
              <a:latin typeface="ＭＳ Ｐゴシック" panose="020B0600070205080204" pitchFamily="50" charset="-128"/>
              <a:ea typeface="ＭＳ Ｐゴシック" panose="020B0600070205080204" pitchFamily="50" charset="-128"/>
            </a:endParaRPr>
          </a:p>
          <a:p>
            <a:pPr>
              <a:defRPr/>
            </a:pPr>
            <a:r>
              <a:rPr lang="ja-JP" altLang="en-US">
                <a:solidFill>
                  <a:srgbClr val="FF0000"/>
                </a:solidFill>
                <a:latin typeface="ＭＳ Ｐゴシック" panose="020B0600070205080204" pitchFamily="50" charset="-128"/>
                <a:ea typeface="ＭＳ Ｐゴシック" panose="020B0600070205080204" pitchFamily="50" charset="-128"/>
              </a:rPr>
              <a:t>次回来場時に改善される喜び</a:t>
            </a:r>
            <a:endParaRPr lang="en-US" altLang="ja-JP">
              <a:solidFill>
                <a:srgbClr val="FF0000"/>
              </a:solidFill>
              <a:latin typeface="ＭＳ Ｐゴシック" panose="020B0600070205080204" pitchFamily="50" charset="-128"/>
              <a:ea typeface="ＭＳ Ｐゴシック" panose="020B0600070205080204" pitchFamily="50" charset="-128"/>
            </a:endParaRPr>
          </a:p>
          <a:p>
            <a:pPr>
              <a:defRPr/>
            </a:pPr>
            <a:r>
              <a:rPr lang="ja-JP" altLang="en-US">
                <a:solidFill>
                  <a:srgbClr val="FF0000"/>
                </a:solidFill>
                <a:latin typeface="ＭＳ Ｐゴシック" panose="020B0600070205080204" pitchFamily="50" charset="-128"/>
                <a:ea typeface="ＭＳ Ｐゴシック" panose="020B0600070205080204" pitchFamily="50" charset="-128"/>
              </a:rPr>
              <a:t>✓</a:t>
            </a:r>
            <a:r>
              <a:rPr lang="en-US" altLang="ja-JP">
                <a:solidFill>
                  <a:srgbClr val="FF0000"/>
                </a:solidFill>
                <a:latin typeface="ＭＳ Ｐゴシック" panose="020B0600070205080204" pitchFamily="50" charset="-128"/>
                <a:ea typeface="ＭＳ Ｐゴシック" panose="020B0600070205080204" pitchFamily="50" charset="-128"/>
              </a:rPr>
              <a:t>SNS</a:t>
            </a:r>
            <a:r>
              <a:rPr lang="ja-JP" altLang="en-US">
                <a:solidFill>
                  <a:srgbClr val="FF0000"/>
                </a:solidFill>
                <a:latin typeface="ＭＳ Ｐゴシック" panose="020B0600070205080204" pitchFamily="50" charset="-128"/>
                <a:ea typeface="ＭＳ Ｐゴシック" panose="020B0600070205080204" pitchFamily="50" charset="-128"/>
              </a:rPr>
              <a:t>でファン同士が助け合う喜び</a:t>
            </a:r>
            <a:endParaRPr lang="en-US" altLang="ja-JP">
              <a:solidFill>
                <a:srgbClr val="FF0000"/>
              </a:solidFill>
              <a:latin typeface="ＭＳ Ｐゴシック" panose="020B0600070205080204" pitchFamily="50" charset="-128"/>
              <a:ea typeface="ＭＳ Ｐゴシック" panose="020B0600070205080204" pitchFamily="50" charset="-128"/>
            </a:endParaRPr>
          </a:p>
        </p:txBody>
      </p:sp>
      <p:pic>
        <p:nvPicPr>
          <p:cNvPr id="75" name="図 74" descr="人形, おもちゃ, 挿絵, 時計 が含まれている画像&#10;&#10;AI 生成コンテンツは誤りを含む可能性があります。">
            <a:extLst>
              <a:ext uri="{FF2B5EF4-FFF2-40B4-BE49-F238E27FC236}">
                <a16:creationId xmlns:a16="http://schemas.microsoft.com/office/drawing/2014/main" id="{2C58605F-01AB-2429-DB87-6C5C2A8449C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644526" y="2723211"/>
            <a:ext cx="1662648" cy="1039154"/>
          </a:xfrm>
          <a:prstGeom prst="rect">
            <a:avLst/>
          </a:prstGeom>
        </p:spPr>
      </p:pic>
      <p:pic>
        <p:nvPicPr>
          <p:cNvPr id="76" name="図 75">
            <a:extLst>
              <a:ext uri="{FF2B5EF4-FFF2-40B4-BE49-F238E27FC236}">
                <a16:creationId xmlns:a16="http://schemas.microsoft.com/office/drawing/2014/main" id="{E4AFE3C4-FEC6-FF50-8C0A-2BA8895FEF4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46914" y="3932210"/>
            <a:ext cx="406221" cy="406221"/>
          </a:xfrm>
          <a:prstGeom prst="rect">
            <a:avLst/>
          </a:prstGeom>
        </p:spPr>
      </p:pic>
      <p:pic>
        <p:nvPicPr>
          <p:cNvPr id="77" name="Picture 2" descr="走る人のアイコン の Stock ベクター | Adobe Stock">
            <a:extLst>
              <a:ext uri="{FF2B5EF4-FFF2-40B4-BE49-F238E27FC236}">
                <a16:creationId xmlns:a16="http://schemas.microsoft.com/office/drawing/2014/main" id="{66F808FC-88FF-CD89-7193-C6BB6A007212}"/>
              </a:ext>
            </a:extLst>
          </p:cNvPr>
          <p:cNvPicPr>
            <a:picLocks noChangeAspect="1" noChangeArrowheads="1"/>
          </p:cNvPicPr>
          <p:nvPr/>
        </p:nvPicPr>
        <p:blipFill rotWithShape="1">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8010893" y="3493590"/>
            <a:ext cx="979882" cy="967588"/>
          </a:xfrm>
          <a:prstGeom prst="rect">
            <a:avLst/>
          </a:prstGeom>
          <a:noFill/>
          <a:extLst>
            <a:ext uri="{909E8E84-426E-40DD-AFC4-6F175D3DCCD1}">
              <a14:hiddenFill xmlns:a14="http://schemas.microsoft.com/office/drawing/2010/main">
                <a:solidFill>
                  <a:srgbClr val="FFFFFF"/>
                </a:solidFill>
              </a14:hiddenFill>
            </a:ext>
          </a:extLst>
        </p:spPr>
      </p:pic>
      <p:sp>
        <p:nvSpPr>
          <p:cNvPr id="78" name="正方形/長方形 77">
            <a:extLst>
              <a:ext uri="{FF2B5EF4-FFF2-40B4-BE49-F238E27FC236}">
                <a16:creationId xmlns:a16="http://schemas.microsoft.com/office/drawing/2014/main" id="{49679B41-2CF7-CC9E-1505-DF29F21009ED}"/>
              </a:ext>
            </a:extLst>
          </p:cNvPr>
          <p:cNvSpPr/>
          <p:nvPr/>
        </p:nvSpPr>
        <p:spPr>
          <a:xfrm>
            <a:off x="3031879" y="1017643"/>
            <a:ext cx="6271980" cy="444051"/>
          </a:xfrm>
          <a:prstGeom prst="rect">
            <a:avLst/>
          </a:prstGeom>
          <a:solidFill>
            <a:schemeClr val="accent4">
              <a:lumMod val="60000"/>
              <a:lumOff val="40000"/>
            </a:schemeClr>
          </a:solidFill>
          <a:ln/>
        </p:spPr>
        <p:style>
          <a:lnRef idx="2">
            <a:schemeClr val="dk1"/>
          </a:lnRef>
          <a:fillRef idx="1">
            <a:schemeClr val="lt1"/>
          </a:fillRef>
          <a:effectRef idx="0">
            <a:schemeClr val="dk1"/>
          </a:effectRef>
          <a:fontRef idx="minor">
            <a:schemeClr val="dk1"/>
          </a:fontRef>
        </p:style>
        <p:txBody>
          <a:bodyPr vert="horz" wrap="square" rtlCol="0" anchor="ctr">
            <a:noAutofit/>
          </a:bodyPr>
          <a:lstStyle/>
          <a:p>
            <a:pPr algn="ctr"/>
            <a:r>
              <a:rPr kumimoji="1" lang="ja-JP" altLang="en-US" sz="2400" b="1">
                <a:solidFill>
                  <a:schemeClr val="tx1"/>
                </a:solidFill>
              </a:rPr>
              <a:t>毎日改善</a:t>
            </a:r>
            <a:endParaRPr kumimoji="1" lang="en-US" altLang="ja-JP" sz="2400" b="1">
              <a:solidFill>
                <a:schemeClr val="tx1"/>
              </a:solidFill>
            </a:endParaRPr>
          </a:p>
        </p:txBody>
      </p:sp>
      <p:sp>
        <p:nvSpPr>
          <p:cNvPr id="3" name="テキスト ボックス 2">
            <a:extLst>
              <a:ext uri="{FF2B5EF4-FFF2-40B4-BE49-F238E27FC236}">
                <a16:creationId xmlns:a16="http://schemas.microsoft.com/office/drawing/2014/main" id="{980BA296-A04D-6E07-61C6-0B0D75796D7C}"/>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59994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A26ED97-17A0-03B7-CBD8-582832489CEB}"/>
              </a:ext>
            </a:extLst>
          </p:cNvPr>
          <p:cNvSpPr txBox="1"/>
          <p:nvPr/>
        </p:nvSpPr>
        <p:spPr>
          <a:xfrm>
            <a:off x="317665" y="219095"/>
            <a:ext cx="796528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a:t>
            </a:r>
            <a:r>
              <a:rPr lang="en-US" altLang="ja-JP"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】AI</a:t>
            </a:r>
            <a:r>
              <a:rPr lang="ja-JP" altLang="en-US" sz="2400" b="1" kern="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活用したプロモーション</a:t>
            </a:r>
            <a:endPar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4">
            <a:extLst>
              <a:ext uri="{FF2B5EF4-FFF2-40B4-BE49-F238E27FC236}">
                <a16:creationId xmlns:a16="http://schemas.microsoft.com/office/drawing/2014/main" id="{937540CB-472A-5B65-0BE5-EDFCE8AC30BC}"/>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696"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3" name="グループ化 2">
            <a:extLst>
              <a:ext uri="{FF2B5EF4-FFF2-40B4-BE49-F238E27FC236}">
                <a16:creationId xmlns:a16="http://schemas.microsoft.com/office/drawing/2014/main" id="{F738C0C9-8A44-8796-E668-EBE95FB5F3A0}"/>
              </a:ext>
            </a:extLst>
          </p:cNvPr>
          <p:cNvGrpSpPr/>
          <p:nvPr/>
        </p:nvGrpSpPr>
        <p:grpSpPr>
          <a:xfrm>
            <a:off x="855877" y="1514656"/>
            <a:ext cx="10782919" cy="1053329"/>
            <a:chOff x="843392" y="1226719"/>
            <a:chExt cx="10707826" cy="890341"/>
          </a:xfrm>
        </p:grpSpPr>
        <p:grpSp>
          <p:nvGrpSpPr>
            <p:cNvPr id="5" name="グループ化 4">
              <a:extLst>
                <a:ext uri="{FF2B5EF4-FFF2-40B4-BE49-F238E27FC236}">
                  <a16:creationId xmlns:a16="http://schemas.microsoft.com/office/drawing/2014/main" id="{EE3865A2-CD70-B5DB-2E54-F08853F1FD53}"/>
                </a:ext>
              </a:extLst>
            </p:cNvPr>
            <p:cNvGrpSpPr/>
            <p:nvPr/>
          </p:nvGrpSpPr>
          <p:grpSpPr>
            <a:xfrm>
              <a:off x="843393" y="1707748"/>
              <a:ext cx="8768777" cy="409312"/>
              <a:chOff x="1400742" y="1481325"/>
              <a:chExt cx="13080822" cy="409312"/>
            </a:xfrm>
          </p:grpSpPr>
          <p:sp>
            <p:nvSpPr>
              <p:cNvPr id="8" name="正方形/長方形 7">
                <a:extLst>
                  <a:ext uri="{FF2B5EF4-FFF2-40B4-BE49-F238E27FC236}">
                    <a16:creationId xmlns:a16="http://schemas.microsoft.com/office/drawing/2014/main" id="{94208201-7955-5776-2CCE-F10C6F155BFE}"/>
                  </a:ext>
                </a:extLst>
              </p:cNvPr>
              <p:cNvSpPr/>
              <p:nvPr/>
            </p:nvSpPr>
            <p:spPr bwMode="auto">
              <a:xfrm>
                <a:off x="1400742" y="1490527"/>
                <a:ext cx="2579075" cy="400110"/>
              </a:xfrm>
              <a:prstGeom prst="rect">
                <a:avLst/>
              </a:prstGeom>
              <a:solidFill>
                <a:schemeClr val="accent1">
                  <a:lumMod val="20000"/>
                  <a:lumOff val="8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ja-JP" altLang="en-US" sz="1200" b="1" kern="0">
                    <a:solidFill>
                      <a:sysClr val="windowText" lastClr="000000"/>
                    </a:solidFill>
                    <a:latin typeface="+mn-ea"/>
                    <a:cs typeface="Meiryo UI" panose="020B0604030504040204" pitchFamily="50" charset="-128"/>
                  </a:rPr>
                  <a:t>来場者アンケート</a:t>
                </a:r>
                <a:br>
                  <a:rPr lang="en-US" altLang="ja-JP" sz="1200" b="1" kern="0">
                    <a:solidFill>
                      <a:sysClr val="windowText" lastClr="000000"/>
                    </a:solidFill>
                    <a:latin typeface="+mn-ea"/>
                    <a:cs typeface="Meiryo UI" panose="020B0604030504040204" pitchFamily="50" charset="-128"/>
                  </a:rPr>
                </a:br>
                <a:r>
                  <a:rPr lang="ja-JP" altLang="en-US" sz="1200" b="1" kern="0">
                    <a:solidFill>
                      <a:sysClr val="windowText" lastClr="000000"/>
                    </a:solidFill>
                    <a:latin typeface="+mn-ea"/>
                    <a:cs typeface="Meiryo UI" panose="020B0604030504040204" pitchFamily="50" charset="-128"/>
                  </a:rPr>
                  <a:t>ポジネガ</a:t>
                </a:r>
                <a:r>
                  <a:rPr lang="en-US" altLang="ja-JP" sz="1200" b="1" kern="0">
                    <a:solidFill>
                      <a:sysClr val="windowText" lastClr="000000"/>
                    </a:solidFill>
                    <a:latin typeface="+mn-ea"/>
                    <a:cs typeface="Meiryo UI" panose="020B0604030504040204" pitchFamily="50" charset="-128"/>
                  </a:rPr>
                  <a:t>/</a:t>
                </a:r>
                <a:r>
                  <a:rPr lang="ja-JP" altLang="en-US" sz="1200" b="1" kern="0">
                    <a:solidFill>
                      <a:sysClr val="windowText" lastClr="000000"/>
                    </a:solidFill>
                    <a:latin typeface="+mn-ea"/>
                    <a:cs typeface="Meiryo UI" panose="020B0604030504040204" pitchFamily="50" charset="-128"/>
                  </a:rPr>
                  <a:t>カテゴリ分析</a:t>
                </a:r>
                <a:endParaRPr lang="en-US" altLang="ja-JP" sz="1200" b="1" kern="0">
                  <a:solidFill>
                    <a:sysClr val="windowText" lastClr="000000"/>
                  </a:solidFill>
                  <a:latin typeface="+mn-ea"/>
                  <a:cs typeface="Meiryo UI" panose="020B0604030504040204" pitchFamily="50" charset="-128"/>
                </a:endParaRPr>
              </a:p>
            </p:txBody>
          </p:sp>
          <p:sp>
            <p:nvSpPr>
              <p:cNvPr id="9" name="正方形/長方形 8">
                <a:extLst>
                  <a:ext uri="{FF2B5EF4-FFF2-40B4-BE49-F238E27FC236}">
                    <a16:creationId xmlns:a16="http://schemas.microsoft.com/office/drawing/2014/main" id="{FE8C4691-6FD8-9534-398E-54D1A9E1627B}"/>
                  </a:ext>
                </a:extLst>
              </p:cNvPr>
              <p:cNvSpPr/>
              <p:nvPr/>
            </p:nvSpPr>
            <p:spPr bwMode="auto">
              <a:xfrm>
                <a:off x="4154658" y="1490527"/>
                <a:ext cx="2579076" cy="400110"/>
              </a:xfrm>
              <a:prstGeom prst="rect">
                <a:avLst/>
              </a:prstGeom>
              <a:solidFill>
                <a:schemeClr val="accent1">
                  <a:lumMod val="20000"/>
                  <a:lumOff val="8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en-US" altLang="ja-JP" sz="1200" b="1" kern="0">
                    <a:solidFill>
                      <a:sysClr val="windowText" lastClr="000000"/>
                    </a:solidFill>
                    <a:latin typeface="+mn-ea"/>
                    <a:cs typeface="Meiryo UI" panose="020B0604030504040204" pitchFamily="50" charset="-128"/>
                  </a:rPr>
                  <a:t>X</a:t>
                </a:r>
                <a:r>
                  <a:rPr lang="ja-JP" altLang="en-US" sz="1200" b="1" kern="0">
                    <a:solidFill>
                      <a:sysClr val="windowText" lastClr="000000"/>
                    </a:solidFill>
                    <a:latin typeface="+mn-ea"/>
                    <a:cs typeface="Meiryo UI" panose="020B0604030504040204" pitchFamily="50" charset="-128"/>
                  </a:rPr>
                  <a:t>・</a:t>
                </a:r>
                <a:r>
                  <a:rPr lang="en-US" altLang="ja-JP" sz="1200" b="1" kern="0">
                    <a:solidFill>
                      <a:sysClr val="windowText" lastClr="000000"/>
                    </a:solidFill>
                    <a:latin typeface="+mn-ea"/>
                    <a:cs typeface="Meiryo UI" panose="020B0604030504040204" pitchFamily="50" charset="-128"/>
                  </a:rPr>
                  <a:t>Instagram</a:t>
                </a:r>
              </a:p>
              <a:p>
                <a:pPr algn="ctr" eaLnBrk="0" hangingPunct="0"/>
                <a:r>
                  <a:rPr lang="ja-JP" altLang="en-US" sz="1200" b="1" kern="0">
                    <a:solidFill>
                      <a:sysClr val="windowText" lastClr="000000"/>
                    </a:solidFill>
                    <a:latin typeface="+mn-ea"/>
                    <a:cs typeface="Meiryo UI" panose="020B0604030504040204" pitchFamily="50" charset="-128"/>
                  </a:rPr>
                  <a:t>ポジネガ</a:t>
                </a:r>
                <a:r>
                  <a:rPr lang="en-US" altLang="ja-JP" sz="1200" b="1" kern="0">
                    <a:solidFill>
                      <a:sysClr val="windowText" lastClr="000000"/>
                    </a:solidFill>
                    <a:latin typeface="+mn-ea"/>
                    <a:cs typeface="Meiryo UI" panose="020B0604030504040204" pitchFamily="50" charset="-128"/>
                  </a:rPr>
                  <a:t>/</a:t>
                </a:r>
                <a:r>
                  <a:rPr lang="ja-JP" altLang="en-US" sz="1200" b="1" kern="0">
                    <a:solidFill>
                      <a:sysClr val="windowText" lastClr="000000"/>
                    </a:solidFill>
                    <a:latin typeface="+mn-ea"/>
                    <a:cs typeface="Meiryo UI" panose="020B0604030504040204" pitchFamily="50" charset="-128"/>
                  </a:rPr>
                  <a:t>カテゴリ分析</a:t>
                </a:r>
                <a:endParaRPr lang="en-US" altLang="ja-JP" sz="1200" b="1" kern="0">
                  <a:solidFill>
                    <a:sysClr val="windowText" lastClr="000000"/>
                  </a:solidFill>
                  <a:latin typeface="+mn-ea"/>
                  <a:cs typeface="Meiryo UI" panose="020B0604030504040204" pitchFamily="50" charset="-128"/>
                </a:endParaRPr>
              </a:p>
            </p:txBody>
          </p:sp>
          <p:sp>
            <p:nvSpPr>
              <p:cNvPr id="10" name="正方形/長方形 9">
                <a:extLst>
                  <a:ext uri="{FF2B5EF4-FFF2-40B4-BE49-F238E27FC236}">
                    <a16:creationId xmlns:a16="http://schemas.microsoft.com/office/drawing/2014/main" id="{C84BA968-0132-D808-9426-3A7926657164}"/>
                  </a:ext>
                </a:extLst>
              </p:cNvPr>
              <p:cNvSpPr/>
              <p:nvPr/>
            </p:nvSpPr>
            <p:spPr bwMode="auto">
              <a:xfrm>
                <a:off x="6922647" y="1490527"/>
                <a:ext cx="2579075" cy="400110"/>
              </a:xfrm>
              <a:prstGeom prst="rect">
                <a:avLst/>
              </a:prstGeom>
              <a:solidFill>
                <a:schemeClr val="accent1">
                  <a:lumMod val="20000"/>
                  <a:lumOff val="8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ja-JP" altLang="en-US" sz="1200" b="1" kern="0">
                    <a:solidFill>
                      <a:sysClr val="windowText" lastClr="000000"/>
                    </a:solidFill>
                    <a:latin typeface="+mn-ea"/>
                    <a:cs typeface="Meiryo UI" panose="020B0604030504040204" pitchFamily="50" charset="-128"/>
                  </a:rPr>
                  <a:t>拡散チャンスのある</a:t>
                </a:r>
                <a:endParaRPr lang="en-US" altLang="ja-JP" sz="1200" b="1" kern="0">
                  <a:solidFill>
                    <a:sysClr val="windowText" lastClr="000000"/>
                  </a:solidFill>
                  <a:latin typeface="+mn-ea"/>
                  <a:cs typeface="Meiryo UI" panose="020B0604030504040204" pitchFamily="50" charset="-128"/>
                </a:endParaRPr>
              </a:p>
              <a:p>
                <a:pPr algn="ctr" eaLnBrk="0" hangingPunct="0"/>
                <a:r>
                  <a:rPr lang="en-US" altLang="ja-JP" sz="1200" b="1" kern="0">
                    <a:solidFill>
                      <a:sysClr val="windowText" lastClr="000000"/>
                    </a:solidFill>
                    <a:latin typeface="+mn-ea"/>
                    <a:cs typeface="Meiryo UI" panose="020B0604030504040204" pitchFamily="50" charset="-128"/>
                  </a:rPr>
                  <a:t>X</a:t>
                </a:r>
                <a:r>
                  <a:rPr lang="ja-JP" altLang="en-US" sz="1200" b="1" kern="0">
                    <a:solidFill>
                      <a:sysClr val="windowText" lastClr="000000"/>
                    </a:solidFill>
                    <a:latin typeface="+mn-ea"/>
                    <a:cs typeface="Meiryo UI" panose="020B0604030504040204" pitchFamily="50" charset="-128"/>
                  </a:rPr>
                  <a:t>の発話収集</a:t>
                </a:r>
                <a:endParaRPr lang="en-US" altLang="ja-JP" sz="1200" b="1" kern="0">
                  <a:solidFill>
                    <a:sysClr val="windowText" lastClr="000000"/>
                  </a:solidFill>
                  <a:latin typeface="+mn-ea"/>
                  <a:cs typeface="Meiryo UI" panose="020B0604030504040204" pitchFamily="50" charset="-128"/>
                </a:endParaRPr>
              </a:p>
            </p:txBody>
          </p:sp>
          <p:sp>
            <p:nvSpPr>
              <p:cNvPr id="11" name="正方形/長方形 10">
                <a:extLst>
                  <a:ext uri="{FF2B5EF4-FFF2-40B4-BE49-F238E27FC236}">
                    <a16:creationId xmlns:a16="http://schemas.microsoft.com/office/drawing/2014/main" id="{9C214CA8-C4BC-070F-73BC-134D80D32DD9}"/>
                  </a:ext>
                </a:extLst>
              </p:cNvPr>
              <p:cNvSpPr/>
              <p:nvPr/>
            </p:nvSpPr>
            <p:spPr bwMode="auto">
              <a:xfrm>
                <a:off x="9610243" y="1481325"/>
                <a:ext cx="4871321" cy="400110"/>
              </a:xfrm>
              <a:prstGeom prst="rect">
                <a:avLst/>
              </a:prstGeom>
              <a:solidFill>
                <a:schemeClr val="accent1">
                  <a:lumMod val="20000"/>
                  <a:lumOff val="8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en-US" altLang="ja-JP" sz="1200" b="1" kern="0">
                    <a:solidFill>
                      <a:sysClr val="windowText" lastClr="000000"/>
                    </a:solidFill>
                    <a:latin typeface="+mn-ea"/>
                    <a:cs typeface="Meiryo UI" panose="020B0604030504040204" pitchFamily="50" charset="-128"/>
                  </a:rPr>
                  <a:t>PR</a:t>
                </a:r>
                <a:r>
                  <a:rPr lang="ja-JP" altLang="en-US" sz="1200" b="1" kern="0">
                    <a:solidFill>
                      <a:sysClr val="windowText" lastClr="000000"/>
                    </a:solidFill>
                    <a:latin typeface="+mn-ea"/>
                    <a:cs typeface="Meiryo UI" panose="020B0604030504040204" pitchFamily="50" charset="-128"/>
                  </a:rPr>
                  <a:t>に向けた、まとめと打ち手作成</a:t>
                </a:r>
                <a:endParaRPr lang="en-US" altLang="ja-JP" sz="1200" b="1" kern="0">
                  <a:solidFill>
                    <a:sysClr val="windowText" lastClr="000000"/>
                  </a:solidFill>
                  <a:latin typeface="+mn-ea"/>
                  <a:cs typeface="Meiryo UI" panose="020B0604030504040204" pitchFamily="50" charset="-128"/>
                </a:endParaRPr>
              </a:p>
            </p:txBody>
          </p:sp>
        </p:grpSp>
        <p:sp>
          <p:nvSpPr>
            <p:cNvPr id="6" name="正方形/長方形 5">
              <a:extLst>
                <a:ext uri="{FF2B5EF4-FFF2-40B4-BE49-F238E27FC236}">
                  <a16:creationId xmlns:a16="http://schemas.microsoft.com/office/drawing/2014/main" id="{B22EF623-3B91-5DA2-5641-7CFD1321134D}"/>
                </a:ext>
              </a:extLst>
            </p:cNvPr>
            <p:cNvSpPr/>
            <p:nvPr/>
          </p:nvSpPr>
          <p:spPr bwMode="auto">
            <a:xfrm>
              <a:off x="9745541" y="1716951"/>
              <a:ext cx="1805677" cy="381222"/>
            </a:xfrm>
            <a:prstGeom prst="rect">
              <a:avLst/>
            </a:prstGeom>
            <a:solidFill>
              <a:schemeClr val="accent1">
                <a:lumMod val="60000"/>
                <a:lumOff val="4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en-US" altLang="ja-JP" sz="1200" b="1" kern="0" dirty="0">
                  <a:solidFill>
                    <a:sysClr val="windowText" lastClr="000000"/>
                  </a:solidFill>
                  <a:latin typeface="+mn-ea"/>
                  <a:cs typeface="Meiryo UI" panose="020B0604030504040204" pitchFamily="50" charset="-128"/>
                </a:rPr>
                <a:t>TV</a:t>
              </a:r>
              <a:r>
                <a:rPr lang="ja-JP" altLang="en-US" sz="1200" b="1" kern="0" dirty="0">
                  <a:solidFill>
                    <a:sysClr val="windowText" lastClr="000000"/>
                  </a:solidFill>
                  <a:latin typeface="+mn-ea"/>
                  <a:cs typeface="Meiryo UI" panose="020B0604030504040204" pitchFamily="50" charset="-128"/>
                </a:rPr>
                <a:t>報道量</a:t>
              </a:r>
              <a:endParaRPr lang="en-US" altLang="ja-JP" sz="1200" b="1" kern="0" dirty="0">
                <a:solidFill>
                  <a:sysClr val="windowText" lastClr="000000"/>
                </a:solidFill>
                <a:latin typeface="+mn-ea"/>
                <a:cs typeface="Meiryo UI" panose="020B0604030504040204" pitchFamily="50" charset="-128"/>
              </a:endParaRPr>
            </a:p>
            <a:p>
              <a:pPr algn="ctr" eaLnBrk="0" hangingPunct="0"/>
              <a:r>
                <a:rPr lang="ja-JP" altLang="en-US" sz="1200" b="1" kern="0" dirty="0">
                  <a:solidFill>
                    <a:sysClr val="windowText" lastClr="000000"/>
                  </a:solidFill>
                  <a:latin typeface="+mn-ea"/>
                  <a:cs typeface="Meiryo UI" panose="020B0604030504040204" pitchFamily="50" charset="-128"/>
                </a:rPr>
                <a:t>ポジネガ</a:t>
              </a:r>
              <a:r>
                <a:rPr lang="en-US" altLang="ja-JP" sz="1200" b="1" kern="0" dirty="0">
                  <a:solidFill>
                    <a:sysClr val="windowText" lastClr="000000"/>
                  </a:solidFill>
                  <a:latin typeface="+mn-ea"/>
                  <a:cs typeface="Meiryo UI" panose="020B0604030504040204" pitchFamily="50" charset="-128"/>
                </a:rPr>
                <a:t>/</a:t>
              </a:r>
              <a:r>
                <a:rPr lang="ja-JP" altLang="en-US" sz="1200" b="1" kern="0" dirty="0">
                  <a:solidFill>
                    <a:sysClr val="windowText" lastClr="000000"/>
                  </a:solidFill>
                  <a:latin typeface="+mn-ea"/>
                  <a:cs typeface="Meiryo UI" panose="020B0604030504040204" pitchFamily="50" charset="-128"/>
                </a:rPr>
                <a:t>カテゴリ分析</a:t>
              </a:r>
              <a:endParaRPr lang="en-US" altLang="ja-JP" sz="1200" b="1" kern="0" dirty="0">
                <a:solidFill>
                  <a:sysClr val="windowText" lastClr="000000"/>
                </a:solidFill>
                <a:latin typeface="+mn-ea"/>
                <a:cs typeface="Meiryo UI" panose="020B0604030504040204" pitchFamily="50" charset="-128"/>
              </a:endParaRPr>
            </a:p>
          </p:txBody>
        </p:sp>
        <p:sp>
          <p:nvSpPr>
            <p:cNvPr id="7" name="正方形/長方形 6">
              <a:extLst>
                <a:ext uri="{FF2B5EF4-FFF2-40B4-BE49-F238E27FC236}">
                  <a16:creationId xmlns:a16="http://schemas.microsoft.com/office/drawing/2014/main" id="{B9A4F7E6-D6F1-1D97-DDD3-9097B4869AA5}"/>
                </a:ext>
              </a:extLst>
            </p:cNvPr>
            <p:cNvSpPr/>
            <p:nvPr/>
          </p:nvSpPr>
          <p:spPr bwMode="auto">
            <a:xfrm>
              <a:off x="843392" y="1226719"/>
              <a:ext cx="8768778" cy="400110"/>
            </a:xfrm>
            <a:prstGeom prst="rect">
              <a:avLst/>
            </a:prstGeom>
            <a:solidFill>
              <a:schemeClr val="accent1">
                <a:lumMod val="20000"/>
                <a:lumOff val="8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ja-JP" altLang="en-US" sz="2400" b="1" kern="0">
                  <a:solidFill>
                    <a:sysClr val="windowText" lastClr="000000"/>
                  </a:solidFill>
                  <a:latin typeface="+mn-ea"/>
                  <a:cs typeface="Meiryo UI" panose="020B0604030504040204" pitchFamily="50" charset="-128"/>
                </a:rPr>
                <a:t>日次</a:t>
              </a:r>
              <a:endParaRPr lang="en-US" altLang="ja-JP" sz="2400" b="1" kern="0">
                <a:solidFill>
                  <a:sysClr val="windowText" lastClr="000000"/>
                </a:solidFill>
                <a:latin typeface="+mn-ea"/>
                <a:cs typeface="Meiryo UI" panose="020B0604030504040204" pitchFamily="50" charset="-128"/>
              </a:endParaRPr>
            </a:p>
          </p:txBody>
        </p:sp>
      </p:grpSp>
      <p:sp>
        <p:nvSpPr>
          <p:cNvPr id="12" name="正方形/長方形 11">
            <a:extLst>
              <a:ext uri="{FF2B5EF4-FFF2-40B4-BE49-F238E27FC236}">
                <a16:creationId xmlns:a16="http://schemas.microsoft.com/office/drawing/2014/main" id="{87F930E9-140F-739F-6D46-2F81542E1DDA}"/>
              </a:ext>
            </a:extLst>
          </p:cNvPr>
          <p:cNvSpPr/>
          <p:nvPr/>
        </p:nvSpPr>
        <p:spPr bwMode="auto">
          <a:xfrm>
            <a:off x="9787697" y="1515813"/>
            <a:ext cx="1872872" cy="471834"/>
          </a:xfrm>
          <a:prstGeom prst="rect">
            <a:avLst/>
          </a:prstGeom>
          <a:solidFill>
            <a:schemeClr val="accent1">
              <a:lumMod val="60000"/>
              <a:lumOff val="40000"/>
            </a:schemeClr>
          </a:solidFill>
          <a:ln w="19050">
            <a:solidFill>
              <a:schemeClr val="bg1">
                <a:lumMod val="75000"/>
              </a:schemeClr>
            </a:solidFill>
            <a:miter lim="800000"/>
            <a:headEnd/>
            <a:tailEnd/>
          </a:ln>
          <a:effectLst/>
        </p:spPr>
        <p:txBody>
          <a:bodyPr wrap="none"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r>
              <a:rPr lang="ja-JP" altLang="en-US" sz="2000" b="1" kern="0">
                <a:solidFill>
                  <a:sysClr val="windowText" lastClr="000000"/>
                </a:solidFill>
                <a:latin typeface="+mn-ea"/>
                <a:cs typeface="Meiryo UI" panose="020B0604030504040204" pitchFamily="50" charset="-128"/>
              </a:rPr>
              <a:t>週次</a:t>
            </a:r>
            <a:endParaRPr lang="en-US" altLang="ja-JP" sz="2000" b="1" kern="0">
              <a:solidFill>
                <a:sysClr val="windowText" lastClr="000000"/>
              </a:solidFill>
              <a:latin typeface="+mn-ea"/>
              <a:cs typeface="Meiryo UI" panose="020B0604030504040204" pitchFamily="50" charset="-128"/>
            </a:endParaRPr>
          </a:p>
        </p:txBody>
      </p:sp>
      <p:sp>
        <p:nvSpPr>
          <p:cNvPr id="13" name="正方形/長方形 12">
            <a:extLst>
              <a:ext uri="{FF2B5EF4-FFF2-40B4-BE49-F238E27FC236}">
                <a16:creationId xmlns:a16="http://schemas.microsoft.com/office/drawing/2014/main" id="{783F79E1-2503-F938-AE6A-0EEB148A05D6}"/>
              </a:ext>
            </a:extLst>
          </p:cNvPr>
          <p:cNvSpPr/>
          <p:nvPr/>
        </p:nvSpPr>
        <p:spPr bwMode="auto">
          <a:xfrm>
            <a:off x="855877" y="2627828"/>
            <a:ext cx="1712548" cy="188246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2075" indent="-92075" eaLnBrk="0" hangingPunct="0">
              <a:spcBef>
                <a:spcPts val="300"/>
              </a:spcBef>
              <a:buFont typeface="Arial" panose="020B0604020202020204" pitchFamily="34" charset="0"/>
              <a:buChar char="•"/>
            </a:pPr>
            <a:endParaRPr lang="en-US" altLang="ja-JP" sz="800" kern="0">
              <a:solidFill>
                <a:sysClr val="windowText" lastClr="000000"/>
              </a:solidFill>
              <a:latin typeface="+mn-ea"/>
              <a:cs typeface="Meiryo UI" pitchFamily="50" charset="-128"/>
            </a:endParaRPr>
          </a:p>
        </p:txBody>
      </p:sp>
      <p:sp>
        <p:nvSpPr>
          <p:cNvPr id="14" name="正方形/長方形 13">
            <a:extLst>
              <a:ext uri="{FF2B5EF4-FFF2-40B4-BE49-F238E27FC236}">
                <a16:creationId xmlns:a16="http://schemas.microsoft.com/office/drawing/2014/main" id="{EAA86283-0211-108B-92B1-15F26AE59AAE}"/>
              </a:ext>
            </a:extLst>
          </p:cNvPr>
          <p:cNvSpPr/>
          <p:nvPr/>
        </p:nvSpPr>
        <p:spPr bwMode="auto">
          <a:xfrm>
            <a:off x="2684526" y="2627828"/>
            <a:ext cx="1712548" cy="188246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2075" indent="-92075" eaLnBrk="0" hangingPunct="0">
              <a:spcBef>
                <a:spcPts val="300"/>
              </a:spcBef>
              <a:buFont typeface="Arial" panose="020B0604020202020204" pitchFamily="34" charset="0"/>
              <a:buChar char="•"/>
            </a:pPr>
            <a:endParaRPr lang="en-US" altLang="ja-JP" sz="800" kern="0">
              <a:solidFill>
                <a:sysClr val="windowText" lastClr="000000"/>
              </a:solidFill>
              <a:latin typeface="+mn-ea"/>
              <a:cs typeface="Meiryo UI" pitchFamily="50" charset="-128"/>
            </a:endParaRPr>
          </a:p>
        </p:txBody>
      </p:sp>
      <p:sp>
        <p:nvSpPr>
          <p:cNvPr id="15" name="正方形/長方形 14">
            <a:extLst>
              <a:ext uri="{FF2B5EF4-FFF2-40B4-BE49-F238E27FC236}">
                <a16:creationId xmlns:a16="http://schemas.microsoft.com/office/drawing/2014/main" id="{5BBE7190-35F0-24B3-E19B-81216EF148AF}"/>
              </a:ext>
            </a:extLst>
          </p:cNvPr>
          <p:cNvSpPr/>
          <p:nvPr/>
        </p:nvSpPr>
        <p:spPr bwMode="auto">
          <a:xfrm>
            <a:off x="4553429" y="2627828"/>
            <a:ext cx="1712548" cy="188246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2075" indent="-92075" eaLnBrk="0" hangingPunct="0">
              <a:spcBef>
                <a:spcPts val="300"/>
              </a:spcBef>
              <a:buFont typeface="Arial" panose="020B0604020202020204" pitchFamily="34" charset="0"/>
              <a:buChar char="•"/>
            </a:pPr>
            <a:endParaRPr lang="en-US" altLang="ja-JP" sz="800" kern="0">
              <a:solidFill>
                <a:sysClr val="windowText" lastClr="000000"/>
              </a:solidFill>
              <a:latin typeface="+mn-ea"/>
              <a:cs typeface="Meiryo UI" pitchFamily="50" charset="-128"/>
            </a:endParaRPr>
          </a:p>
        </p:txBody>
      </p:sp>
      <p:sp>
        <p:nvSpPr>
          <p:cNvPr id="16" name="正方形/長方形 15">
            <a:extLst>
              <a:ext uri="{FF2B5EF4-FFF2-40B4-BE49-F238E27FC236}">
                <a16:creationId xmlns:a16="http://schemas.microsoft.com/office/drawing/2014/main" id="{9EF1F65B-DC91-7E3D-F012-4A466AD3AFFE}"/>
              </a:ext>
            </a:extLst>
          </p:cNvPr>
          <p:cNvSpPr/>
          <p:nvPr/>
        </p:nvSpPr>
        <p:spPr bwMode="auto">
          <a:xfrm>
            <a:off x="6382079" y="2627828"/>
            <a:ext cx="3234639" cy="188246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2075" indent="-92075" eaLnBrk="0" hangingPunct="0">
              <a:spcBef>
                <a:spcPts val="300"/>
              </a:spcBef>
              <a:buFont typeface="Arial" panose="020B0604020202020204" pitchFamily="34" charset="0"/>
              <a:buChar char="•"/>
            </a:pPr>
            <a:endParaRPr lang="en-US" altLang="ja-JP" sz="800" kern="0">
              <a:solidFill>
                <a:sysClr val="windowText" lastClr="000000"/>
              </a:solidFill>
              <a:latin typeface="+mn-ea"/>
              <a:cs typeface="Meiryo UI" pitchFamily="50" charset="-128"/>
            </a:endParaRPr>
          </a:p>
        </p:txBody>
      </p:sp>
      <p:sp>
        <p:nvSpPr>
          <p:cNvPr id="17" name="正方形/長方形 16">
            <a:extLst>
              <a:ext uri="{FF2B5EF4-FFF2-40B4-BE49-F238E27FC236}">
                <a16:creationId xmlns:a16="http://schemas.microsoft.com/office/drawing/2014/main" id="{AE85E69B-DF38-D33D-00F8-7F7C4B955E22}"/>
              </a:ext>
            </a:extLst>
          </p:cNvPr>
          <p:cNvSpPr/>
          <p:nvPr/>
        </p:nvSpPr>
        <p:spPr bwMode="auto">
          <a:xfrm>
            <a:off x="9793268" y="2627828"/>
            <a:ext cx="1872872" cy="188246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2075" indent="-92075" eaLnBrk="0" hangingPunct="0">
              <a:spcBef>
                <a:spcPts val="300"/>
              </a:spcBef>
              <a:buFont typeface="Arial" panose="020B0604020202020204" pitchFamily="34" charset="0"/>
              <a:buChar char="•"/>
            </a:pPr>
            <a:endParaRPr lang="en-US" altLang="ja-JP" sz="800" kern="0">
              <a:solidFill>
                <a:sysClr val="windowText" lastClr="000000"/>
              </a:solidFill>
              <a:latin typeface="+mn-ea"/>
              <a:cs typeface="Meiryo UI" pitchFamily="50" charset="-128"/>
            </a:endParaRPr>
          </a:p>
        </p:txBody>
      </p:sp>
      <p:sp>
        <p:nvSpPr>
          <p:cNvPr id="18" name="テキスト ボックス 24">
            <a:extLst>
              <a:ext uri="{FF2B5EF4-FFF2-40B4-BE49-F238E27FC236}">
                <a16:creationId xmlns:a16="http://schemas.microsoft.com/office/drawing/2014/main" id="{C9C41AE8-4580-0EEF-A68D-CAB7BA090070}"/>
              </a:ext>
            </a:extLst>
          </p:cNvPr>
          <p:cNvSpPr txBox="1"/>
          <p:nvPr/>
        </p:nvSpPr>
        <p:spPr>
          <a:xfrm>
            <a:off x="290042" y="2712742"/>
            <a:ext cx="461665" cy="1741075"/>
          </a:xfrm>
          <a:prstGeom prst="rect">
            <a:avLst/>
          </a:prstGeom>
          <a:noFill/>
        </p:spPr>
        <p:txBody>
          <a:bodyPr vert="eaVert"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b="1" dirty="0">
                <a:latin typeface="+mn-ea"/>
              </a:rPr>
              <a:t>AI</a:t>
            </a:r>
            <a:r>
              <a:rPr kumimoji="1" lang="ja-JP" altLang="en-US" b="1" dirty="0">
                <a:latin typeface="+mn-ea"/>
              </a:rPr>
              <a:t>アウトプット</a:t>
            </a:r>
          </a:p>
        </p:txBody>
      </p:sp>
      <p:sp>
        <p:nvSpPr>
          <p:cNvPr id="19" name="テキスト ボックス 18">
            <a:extLst>
              <a:ext uri="{FF2B5EF4-FFF2-40B4-BE49-F238E27FC236}">
                <a16:creationId xmlns:a16="http://schemas.microsoft.com/office/drawing/2014/main" id="{62F668A5-F6A8-A59C-170C-A2C64F8164B4}"/>
              </a:ext>
            </a:extLst>
          </p:cNvPr>
          <p:cNvSpPr txBox="1"/>
          <p:nvPr/>
        </p:nvSpPr>
        <p:spPr>
          <a:xfrm>
            <a:off x="855877" y="3687305"/>
            <a:ext cx="1712548"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b="1">
                <a:latin typeface="+mn-ea"/>
              </a:rPr>
              <a:t>・アンケートポジ件数/回答率　</a:t>
            </a:r>
            <a:br>
              <a:rPr lang="en-US" altLang="ja-JP" sz="800" b="1">
                <a:latin typeface="+mn-ea"/>
              </a:rPr>
            </a:br>
            <a:r>
              <a:rPr lang="ja-JP" altLang="en-US" sz="800" b="1">
                <a:latin typeface="+mn-ea"/>
              </a:rPr>
              <a:t>　※カテゴリ別推移</a:t>
            </a:r>
          </a:p>
          <a:p>
            <a:r>
              <a:rPr lang="ja-JP" altLang="en-US" sz="800" b="1">
                <a:latin typeface="+mn-ea"/>
              </a:rPr>
              <a:t>・アンケートネガ件数/回答率　</a:t>
            </a:r>
            <a:br>
              <a:rPr lang="en-US" altLang="ja-JP" sz="800" b="1">
                <a:latin typeface="+mn-ea"/>
              </a:rPr>
            </a:br>
            <a:r>
              <a:rPr lang="ja-JP" altLang="en-US" sz="800" b="1">
                <a:latin typeface="+mn-ea"/>
              </a:rPr>
              <a:t>　※カテゴリ別推移</a:t>
            </a:r>
          </a:p>
        </p:txBody>
      </p:sp>
      <p:pic>
        <p:nvPicPr>
          <p:cNvPr id="20" name="図 19" descr="カレンダー&#10;&#10;AI 生成コンテンツは誤りを含む可能性があります。">
            <a:extLst>
              <a:ext uri="{FF2B5EF4-FFF2-40B4-BE49-F238E27FC236}">
                <a16:creationId xmlns:a16="http://schemas.microsoft.com/office/drawing/2014/main" id="{271DD80E-E7D8-8AC5-043D-06329B8BA6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510" y="2731853"/>
            <a:ext cx="1593830" cy="851427"/>
          </a:xfrm>
          <a:prstGeom prst="rect">
            <a:avLst/>
          </a:prstGeom>
        </p:spPr>
      </p:pic>
      <p:pic>
        <p:nvPicPr>
          <p:cNvPr id="21" name="図 20">
            <a:extLst>
              <a:ext uri="{FF2B5EF4-FFF2-40B4-BE49-F238E27FC236}">
                <a16:creationId xmlns:a16="http://schemas.microsoft.com/office/drawing/2014/main" id="{57F5B60F-9EFF-9C5F-6060-E1EE5FC6A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9268" y="2704900"/>
            <a:ext cx="1526142" cy="991448"/>
          </a:xfrm>
          <a:prstGeom prst="rect">
            <a:avLst/>
          </a:prstGeom>
        </p:spPr>
      </p:pic>
      <p:sp>
        <p:nvSpPr>
          <p:cNvPr id="22" name="テキスト ボックス 41">
            <a:extLst>
              <a:ext uri="{FF2B5EF4-FFF2-40B4-BE49-F238E27FC236}">
                <a16:creationId xmlns:a16="http://schemas.microsoft.com/office/drawing/2014/main" id="{7EA2299F-BE6F-F84F-49BA-EA24F22440D5}"/>
              </a:ext>
            </a:extLst>
          </p:cNvPr>
          <p:cNvSpPr txBox="1"/>
          <p:nvPr/>
        </p:nvSpPr>
        <p:spPr>
          <a:xfrm>
            <a:off x="2644264" y="3696348"/>
            <a:ext cx="1817355" cy="584775"/>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b="1">
                <a:latin typeface="+mn-ea"/>
              </a:rPr>
              <a:t>・ポジティブエンゲージメント　</a:t>
            </a:r>
            <a:endParaRPr lang="en-US" altLang="ja-JP" sz="800" b="1">
              <a:latin typeface="+mn-ea"/>
            </a:endParaRPr>
          </a:p>
          <a:p>
            <a:r>
              <a:rPr lang="ja-JP" altLang="en-US" sz="800" b="1">
                <a:latin typeface="+mn-ea"/>
              </a:rPr>
              <a:t>　※カテゴリ別推移</a:t>
            </a:r>
          </a:p>
          <a:p>
            <a:r>
              <a:rPr lang="ja-JP" altLang="en-US" sz="800" b="1">
                <a:latin typeface="+mn-ea"/>
              </a:rPr>
              <a:t>・ネガティブエンゲージメント</a:t>
            </a:r>
            <a:br>
              <a:rPr lang="en-US" altLang="ja-JP" sz="800" b="1">
                <a:latin typeface="+mn-ea"/>
              </a:rPr>
            </a:br>
            <a:r>
              <a:rPr lang="ja-JP" altLang="en-US" sz="800" b="1">
                <a:latin typeface="+mn-ea"/>
              </a:rPr>
              <a:t>　※カテゴリ別推移</a:t>
            </a:r>
          </a:p>
        </p:txBody>
      </p:sp>
      <p:pic>
        <p:nvPicPr>
          <p:cNvPr id="23" name="図 22">
            <a:extLst>
              <a:ext uri="{FF2B5EF4-FFF2-40B4-BE49-F238E27FC236}">
                <a16:creationId xmlns:a16="http://schemas.microsoft.com/office/drawing/2014/main" id="{AEE3F770-E304-3193-BD50-69A4E0BC82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3281" y="2718188"/>
            <a:ext cx="1570742" cy="871817"/>
          </a:xfrm>
          <a:prstGeom prst="rect">
            <a:avLst/>
          </a:prstGeom>
        </p:spPr>
      </p:pic>
      <p:sp>
        <p:nvSpPr>
          <p:cNvPr id="24" name="テキスト ボックス 44">
            <a:extLst>
              <a:ext uri="{FF2B5EF4-FFF2-40B4-BE49-F238E27FC236}">
                <a16:creationId xmlns:a16="http://schemas.microsoft.com/office/drawing/2014/main" id="{ABBB2B9B-F28C-2215-8005-DC89D1AA18D4}"/>
              </a:ext>
            </a:extLst>
          </p:cNvPr>
          <p:cNvSpPr txBox="1"/>
          <p:nvPr/>
        </p:nvSpPr>
        <p:spPr>
          <a:xfrm>
            <a:off x="4527201" y="3777974"/>
            <a:ext cx="1817355" cy="33855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b="1">
                <a:latin typeface="+mn-ea"/>
              </a:rPr>
              <a:t>・エンゲージメント</a:t>
            </a:r>
            <a:r>
              <a:rPr lang="en-US" altLang="ja-JP" sz="800" b="1">
                <a:latin typeface="+mn-ea"/>
              </a:rPr>
              <a:t>÷</a:t>
            </a:r>
            <a:r>
              <a:rPr lang="ja-JP" altLang="en-US" sz="800" b="1">
                <a:latin typeface="+mn-ea"/>
              </a:rPr>
              <a:t>リーチ</a:t>
            </a:r>
            <a:br>
              <a:rPr lang="en-US" altLang="ja-JP" sz="800" b="1">
                <a:latin typeface="+mn-ea"/>
              </a:rPr>
            </a:br>
            <a:r>
              <a:rPr lang="ja-JP" altLang="en-US" sz="800" b="1">
                <a:latin typeface="+mn-ea"/>
              </a:rPr>
              <a:t>　上位の</a:t>
            </a:r>
            <a:r>
              <a:rPr lang="en-US" altLang="ja-JP" sz="800" b="1">
                <a:latin typeface="+mn-ea"/>
              </a:rPr>
              <a:t>X</a:t>
            </a:r>
            <a:r>
              <a:rPr lang="ja-JP" altLang="en-US" sz="800" b="1">
                <a:latin typeface="+mn-ea"/>
              </a:rPr>
              <a:t>投稿のプロット</a:t>
            </a:r>
          </a:p>
        </p:txBody>
      </p:sp>
      <p:sp>
        <p:nvSpPr>
          <p:cNvPr id="25" name="テキスト ボックス 45">
            <a:extLst>
              <a:ext uri="{FF2B5EF4-FFF2-40B4-BE49-F238E27FC236}">
                <a16:creationId xmlns:a16="http://schemas.microsoft.com/office/drawing/2014/main" id="{645001F0-52F0-ED02-2F25-919E5EB7AE7E}"/>
              </a:ext>
            </a:extLst>
          </p:cNvPr>
          <p:cNvSpPr txBox="1"/>
          <p:nvPr/>
        </p:nvSpPr>
        <p:spPr>
          <a:xfrm>
            <a:off x="6416567" y="3764867"/>
            <a:ext cx="1817355" cy="338554"/>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b="1">
                <a:latin typeface="+mn-ea"/>
              </a:rPr>
              <a:t>・メディア分析比較</a:t>
            </a:r>
            <a:br>
              <a:rPr lang="en-US" altLang="ja-JP" sz="800" b="1">
                <a:latin typeface="+mn-ea"/>
              </a:rPr>
            </a:br>
            <a:r>
              <a:rPr lang="ja-JP" altLang="en-US" sz="800" b="1">
                <a:latin typeface="+mn-ea"/>
              </a:rPr>
              <a:t>　（アンケート</a:t>
            </a:r>
            <a:r>
              <a:rPr lang="en-US" altLang="ja-JP" sz="800" b="1">
                <a:latin typeface="+mn-ea"/>
              </a:rPr>
              <a:t>/X/Instagram</a:t>
            </a:r>
            <a:r>
              <a:rPr lang="ja-JP" altLang="en-US" sz="800" b="1">
                <a:latin typeface="+mn-ea"/>
              </a:rPr>
              <a:t>）</a:t>
            </a:r>
            <a:endParaRPr lang="en-US" altLang="ja-JP" sz="800" b="1">
              <a:latin typeface="+mn-ea"/>
            </a:endParaRPr>
          </a:p>
        </p:txBody>
      </p:sp>
      <p:pic>
        <p:nvPicPr>
          <p:cNvPr id="26" name="図 25">
            <a:extLst>
              <a:ext uri="{FF2B5EF4-FFF2-40B4-BE49-F238E27FC236}">
                <a16:creationId xmlns:a16="http://schemas.microsoft.com/office/drawing/2014/main" id="{ED82813A-305A-C47D-0AA2-A344A8D7C4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6780" y="2649611"/>
            <a:ext cx="1653834" cy="915408"/>
          </a:xfrm>
          <a:prstGeom prst="rect">
            <a:avLst/>
          </a:prstGeom>
        </p:spPr>
      </p:pic>
      <p:pic>
        <p:nvPicPr>
          <p:cNvPr id="27" name="図 26">
            <a:extLst>
              <a:ext uri="{FF2B5EF4-FFF2-40B4-BE49-F238E27FC236}">
                <a16:creationId xmlns:a16="http://schemas.microsoft.com/office/drawing/2014/main" id="{BB805217-C7A3-BB33-E028-73CC543EF2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65315" y="2649611"/>
            <a:ext cx="1447271" cy="902070"/>
          </a:xfrm>
          <a:prstGeom prst="rect">
            <a:avLst/>
          </a:prstGeom>
        </p:spPr>
      </p:pic>
      <p:sp>
        <p:nvSpPr>
          <p:cNvPr id="28" name="テキスト ボックス 47">
            <a:extLst>
              <a:ext uri="{FF2B5EF4-FFF2-40B4-BE49-F238E27FC236}">
                <a16:creationId xmlns:a16="http://schemas.microsoft.com/office/drawing/2014/main" id="{A0B17839-7821-ECF0-014F-71F34F19C336}"/>
              </a:ext>
            </a:extLst>
          </p:cNvPr>
          <p:cNvSpPr txBox="1"/>
          <p:nvPr/>
        </p:nvSpPr>
        <p:spPr>
          <a:xfrm>
            <a:off x="8058803" y="3496774"/>
            <a:ext cx="1817355" cy="954107"/>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b="1">
                <a:latin typeface="+mn-ea"/>
              </a:rPr>
              <a:t>・アクションプラン</a:t>
            </a:r>
            <a:endParaRPr lang="en-US" altLang="ja-JP" sz="800" b="1">
              <a:latin typeface="+mn-ea"/>
            </a:endParaRPr>
          </a:p>
          <a:p>
            <a:r>
              <a:rPr lang="ja-JP" altLang="en-US" sz="800" b="1">
                <a:latin typeface="+mn-ea"/>
              </a:rPr>
              <a:t>　</a:t>
            </a:r>
            <a:r>
              <a:rPr lang="en-US" altLang="ja-JP" sz="800" b="1">
                <a:latin typeface="+mn-ea"/>
              </a:rPr>
              <a:t>L</a:t>
            </a:r>
            <a:r>
              <a:rPr lang="ja-JP" altLang="en-US" sz="800" b="1">
                <a:latin typeface="+mn-ea"/>
              </a:rPr>
              <a:t>現場の打ち手</a:t>
            </a:r>
            <a:br>
              <a:rPr lang="en-US" altLang="ja-JP" sz="800" b="1">
                <a:latin typeface="+mn-ea"/>
              </a:rPr>
            </a:br>
            <a:r>
              <a:rPr lang="ja-JP" altLang="en-US" sz="800" b="1">
                <a:latin typeface="+mn-ea"/>
              </a:rPr>
              <a:t>　</a:t>
            </a:r>
            <a:r>
              <a:rPr lang="en-US" altLang="ja-JP" sz="800" b="1">
                <a:latin typeface="+mn-ea"/>
              </a:rPr>
              <a:t>L </a:t>
            </a:r>
            <a:r>
              <a:rPr lang="ja-JP" altLang="en-US" sz="800" b="1">
                <a:latin typeface="+mn-ea"/>
              </a:rPr>
              <a:t>公式発信の打ち手</a:t>
            </a:r>
            <a:br>
              <a:rPr lang="en-US" altLang="ja-JP" sz="800" b="1">
                <a:latin typeface="+mn-ea"/>
              </a:rPr>
            </a:br>
            <a:r>
              <a:rPr lang="ja-JP" altLang="en-US" sz="800" b="1">
                <a:latin typeface="+mn-ea"/>
              </a:rPr>
              <a:t>　　</a:t>
            </a:r>
            <a:r>
              <a:rPr lang="en-US" altLang="ja-JP" sz="800" b="1">
                <a:latin typeface="+mn-ea"/>
              </a:rPr>
              <a:t>X</a:t>
            </a:r>
            <a:r>
              <a:rPr lang="ja-JP" altLang="en-US" sz="800" b="1">
                <a:latin typeface="+mn-ea"/>
              </a:rPr>
              <a:t>、</a:t>
            </a:r>
            <a:r>
              <a:rPr lang="en-US" altLang="ja-JP" sz="800" b="1">
                <a:latin typeface="+mn-ea"/>
              </a:rPr>
              <a:t>Instagram</a:t>
            </a:r>
            <a:r>
              <a:rPr lang="ja-JP" altLang="en-US" sz="800" b="1">
                <a:latin typeface="+mn-ea"/>
              </a:rPr>
              <a:t>、</a:t>
            </a:r>
            <a:r>
              <a:rPr lang="en-US" altLang="ja-JP" sz="800" b="1">
                <a:latin typeface="+mn-ea"/>
              </a:rPr>
              <a:t>YouTube</a:t>
            </a:r>
          </a:p>
          <a:p>
            <a:r>
              <a:rPr lang="ja-JP" altLang="en-US" sz="800" b="1">
                <a:latin typeface="+mn-ea"/>
              </a:rPr>
              <a:t>　</a:t>
            </a:r>
            <a:r>
              <a:rPr lang="en-US" altLang="ja-JP" sz="800" b="1">
                <a:latin typeface="+mn-ea"/>
              </a:rPr>
              <a:t>L </a:t>
            </a:r>
            <a:r>
              <a:rPr lang="ja-JP" altLang="en-US" sz="800" b="1">
                <a:latin typeface="+mn-ea"/>
              </a:rPr>
              <a:t>インフルエンサー施策</a:t>
            </a:r>
            <a:endParaRPr lang="en-US" altLang="ja-JP" sz="800" b="1">
              <a:latin typeface="+mn-ea"/>
            </a:endParaRPr>
          </a:p>
          <a:p>
            <a:r>
              <a:rPr lang="ja-JP" altLang="en-US" sz="800" b="1">
                <a:latin typeface="+mn-ea"/>
              </a:rPr>
              <a:t>　</a:t>
            </a:r>
            <a:r>
              <a:rPr lang="en-US" altLang="ja-JP" sz="800" b="1">
                <a:latin typeface="+mn-ea"/>
              </a:rPr>
              <a:t>   </a:t>
            </a:r>
            <a:r>
              <a:rPr lang="ja-JP" altLang="en-US" sz="800" b="1">
                <a:latin typeface="+mn-ea"/>
              </a:rPr>
              <a:t> </a:t>
            </a:r>
            <a:r>
              <a:rPr lang="en-US" altLang="ja-JP" sz="800" b="1">
                <a:latin typeface="+mn-ea"/>
              </a:rPr>
              <a:t>Instagram</a:t>
            </a:r>
            <a:r>
              <a:rPr lang="ja-JP" altLang="en-US" sz="800" b="1">
                <a:latin typeface="+mn-ea"/>
              </a:rPr>
              <a:t>、</a:t>
            </a:r>
            <a:r>
              <a:rPr lang="en-US" altLang="ja-JP" sz="800" b="1">
                <a:latin typeface="+mn-ea"/>
              </a:rPr>
              <a:t>YouTube</a:t>
            </a:r>
          </a:p>
          <a:p>
            <a:r>
              <a:rPr lang="ja-JP" altLang="en-US" sz="800" b="1">
                <a:latin typeface="+mn-ea"/>
              </a:rPr>
              <a:t>　</a:t>
            </a:r>
            <a:r>
              <a:rPr lang="en-US" altLang="ja-JP" sz="800" b="1">
                <a:latin typeface="+mn-ea"/>
              </a:rPr>
              <a:t>L</a:t>
            </a:r>
            <a:r>
              <a:rPr lang="ja-JP" altLang="en-US" sz="800" b="1">
                <a:latin typeface="+mn-ea"/>
              </a:rPr>
              <a:t> </a:t>
            </a:r>
            <a:r>
              <a:rPr lang="en-US" altLang="ja-JP" sz="800" b="1">
                <a:latin typeface="+mn-ea"/>
              </a:rPr>
              <a:t>TV</a:t>
            </a:r>
            <a:r>
              <a:rPr lang="ja-JP" altLang="en-US" sz="800" b="1">
                <a:latin typeface="+mn-ea"/>
              </a:rPr>
              <a:t>の打ち手（企画）</a:t>
            </a:r>
          </a:p>
        </p:txBody>
      </p:sp>
      <p:pic>
        <p:nvPicPr>
          <p:cNvPr id="29" name="図 2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66D047B-502E-DC46-9190-6565F3C0493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48785" y="2807481"/>
            <a:ext cx="1601505" cy="599667"/>
          </a:xfrm>
          <a:prstGeom prst="rect">
            <a:avLst/>
          </a:prstGeom>
        </p:spPr>
      </p:pic>
      <p:sp>
        <p:nvSpPr>
          <p:cNvPr id="30" name="テキスト ボックス 73">
            <a:extLst>
              <a:ext uri="{FF2B5EF4-FFF2-40B4-BE49-F238E27FC236}">
                <a16:creationId xmlns:a16="http://schemas.microsoft.com/office/drawing/2014/main" id="{011B53E0-A1E5-3469-3C47-4443AF7570D2}"/>
              </a:ext>
            </a:extLst>
          </p:cNvPr>
          <p:cNvSpPr txBox="1"/>
          <p:nvPr/>
        </p:nvSpPr>
        <p:spPr>
          <a:xfrm>
            <a:off x="9831781" y="3499551"/>
            <a:ext cx="1817355" cy="707886"/>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b="1" dirty="0">
                <a:latin typeface="+mn-ea"/>
              </a:rPr>
              <a:t>・</a:t>
            </a:r>
            <a:r>
              <a:rPr lang="en-US" altLang="ja-JP" sz="800" b="1" dirty="0">
                <a:latin typeface="+mn-ea"/>
              </a:rPr>
              <a:t>TV</a:t>
            </a:r>
            <a:r>
              <a:rPr lang="ja-JP" altLang="en-US" sz="800" b="1" dirty="0">
                <a:latin typeface="+mn-ea"/>
              </a:rPr>
              <a:t>報道データの</a:t>
            </a:r>
            <a:br>
              <a:rPr lang="en-US" altLang="ja-JP" sz="800" b="1" dirty="0">
                <a:latin typeface="+mn-ea"/>
              </a:rPr>
            </a:br>
            <a:r>
              <a:rPr lang="ja-JP" altLang="en-US" sz="800" b="1" dirty="0">
                <a:latin typeface="+mn-ea"/>
              </a:rPr>
              <a:t>　ポジネガ別、カテゴリ別</a:t>
            </a:r>
            <a:br>
              <a:rPr lang="en-US" altLang="ja-JP" sz="800" b="1" dirty="0">
                <a:latin typeface="+mn-ea"/>
              </a:rPr>
            </a:br>
            <a:r>
              <a:rPr lang="ja-JP" altLang="en-US" sz="800" b="1" dirty="0">
                <a:latin typeface="+mn-ea"/>
              </a:rPr>
              <a:t>　到達リーチ数</a:t>
            </a:r>
            <a:br>
              <a:rPr lang="en-US" altLang="ja-JP" sz="800" b="1" dirty="0">
                <a:latin typeface="+mn-ea"/>
              </a:rPr>
            </a:br>
            <a:r>
              <a:rPr lang="ja-JP" altLang="en-US" sz="800" b="1" dirty="0">
                <a:latin typeface="+mn-ea"/>
              </a:rPr>
              <a:t>　</a:t>
            </a:r>
            <a:r>
              <a:rPr lang="en-US" altLang="ja-JP" sz="800" b="1" dirty="0">
                <a:latin typeface="+mn-ea"/>
              </a:rPr>
              <a:t>※</a:t>
            </a:r>
            <a:r>
              <a:rPr lang="ja-JP" altLang="en-US" sz="800" b="1" dirty="0">
                <a:latin typeface="+mn-ea"/>
              </a:rPr>
              <a:t>関東</a:t>
            </a:r>
            <a:r>
              <a:rPr lang="en-US" altLang="ja-JP" sz="800" b="1" dirty="0">
                <a:latin typeface="+mn-ea"/>
              </a:rPr>
              <a:t>/</a:t>
            </a:r>
            <a:r>
              <a:rPr lang="ja-JP" altLang="en-US" sz="800" b="1" dirty="0">
                <a:latin typeface="+mn-ea"/>
              </a:rPr>
              <a:t>関西別</a:t>
            </a:r>
            <a:br>
              <a:rPr lang="en-US" altLang="ja-JP" sz="800" b="1" dirty="0">
                <a:latin typeface="+mn-ea"/>
              </a:rPr>
            </a:br>
            <a:r>
              <a:rPr lang="ja-JP" altLang="en-US" sz="800" b="1" dirty="0">
                <a:latin typeface="+mn-ea"/>
              </a:rPr>
              <a:t>・検索量との相関分析</a:t>
            </a:r>
          </a:p>
        </p:txBody>
      </p:sp>
      <p:pic>
        <p:nvPicPr>
          <p:cNvPr id="31" name="図 30">
            <a:extLst>
              <a:ext uri="{FF2B5EF4-FFF2-40B4-BE49-F238E27FC236}">
                <a16:creationId xmlns:a16="http://schemas.microsoft.com/office/drawing/2014/main" id="{FB77DFC6-988E-A903-FFC1-AC0D0FA43E02}"/>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02170" y="4210196"/>
            <a:ext cx="242611" cy="240983"/>
          </a:xfrm>
          <a:prstGeom prst="rect">
            <a:avLst/>
          </a:prstGeom>
        </p:spPr>
      </p:pic>
      <p:pic>
        <p:nvPicPr>
          <p:cNvPr id="32" name="図 31">
            <a:extLst>
              <a:ext uri="{FF2B5EF4-FFF2-40B4-BE49-F238E27FC236}">
                <a16:creationId xmlns:a16="http://schemas.microsoft.com/office/drawing/2014/main" id="{D93F72F1-7DFC-56DE-0A42-DF170F07F23D}"/>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51169" y="4208905"/>
            <a:ext cx="260982" cy="260982"/>
          </a:xfrm>
          <a:prstGeom prst="rect">
            <a:avLst/>
          </a:prstGeom>
        </p:spPr>
      </p:pic>
      <p:pic>
        <p:nvPicPr>
          <p:cNvPr id="33" name="図 32">
            <a:extLst>
              <a:ext uri="{FF2B5EF4-FFF2-40B4-BE49-F238E27FC236}">
                <a16:creationId xmlns:a16="http://schemas.microsoft.com/office/drawing/2014/main" id="{6DA03C6C-EC2E-B3EE-40AC-3EF1D1994EA7}"/>
              </a:ext>
            </a:extLst>
          </p:cNvPr>
          <p:cNvPicPr>
            <a:picLocks noChangeAspect="1"/>
          </p:cNvPicPr>
          <p:nvPr/>
        </p:nvPicPr>
        <p:blipFill>
          <a:blip r:embed="rId10" cstate="email">
            <a:clrChange>
              <a:clrFrom>
                <a:srgbClr val="FEFCFF"/>
              </a:clrFrom>
              <a:clrTo>
                <a:srgbClr val="FEFCFF">
                  <a:alpha val="0"/>
                </a:srgbClr>
              </a:clrTo>
            </a:clrChange>
            <a:extLst>
              <a:ext uri="{28A0092B-C50C-407E-A947-70E740481C1C}">
                <a14:useLocalDpi xmlns:a14="http://schemas.microsoft.com/office/drawing/2010/main"/>
              </a:ext>
            </a:extLst>
          </a:blip>
          <a:stretch>
            <a:fillRect/>
          </a:stretch>
        </p:blipFill>
        <p:spPr>
          <a:xfrm>
            <a:off x="3957518" y="4215264"/>
            <a:ext cx="414176" cy="250196"/>
          </a:xfrm>
          <a:prstGeom prst="rect">
            <a:avLst/>
          </a:prstGeom>
        </p:spPr>
      </p:pic>
      <p:pic>
        <p:nvPicPr>
          <p:cNvPr id="34" name="図 33">
            <a:extLst>
              <a:ext uri="{FF2B5EF4-FFF2-40B4-BE49-F238E27FC236}">
                <a16:creationId xmlns:a16="http://schemas.microsoft.com/office/drawing/2014/main" id="{7DA8DCFA-33D2-2749-2FE6-0E95F9966812}"/>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49227" y="4201519"/>
            <a:ext cx="260982" cy="260982"/>
          </a:xfrm>
          <a:prstGeom prst="rect">
            <a:avLst/>
          </a:prstGeom>
        </p:spPr>
      </p:pic>
      <p:pic>
        <p:nvPicPr>
          <p:cNvPr id="35" name="図 34">
            <a:extLst>
              <a:ext uri="{FF2B5EF4-FFF2-40B4-BE49-F238E27FC236}">
                <a16:creationId xmlns:a16="http://schemas.microsoft.com/office/drawing/2014/main" id="{12996EE4-9ADA-282F-8A81-B68699467922}"/>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28466" y="4005597"/>
            <a:ext cx="399773" cy="325090"/>
          </a:xfrm>
          <a:prstGeom prst="rect">
            <a:avLst/>
          </a:prstGeom>
        </p:spPr>
      </p:pic>
      <p:sp>
        <p:nvSpPr>
          <p:cNvPr id="36" name="正方形/長方形 35">
            <a:extLst>
              <a:ext uri="{FF2B5EF4-FFF2-40B4-BE49-F238E27FC236}">
                <a16:creationId xmlns:a16="http://schemas.microsoft.com/office/drawing/2014/main" id="{F80FB21B-1087-6A3E-A7B6-576BD0A6FE0F}"/>
              </a:ext>
            </a:extLst>
          </p:cNvPr>
          <p:cNvSpPr/>
          <p:nvPr/>
        </p:nvSpPr>
        <p:spPr bwMode="auto">
          <a:xfrm>
            <a:off x="908062" y="5021561"/>
            <a:ext cx="8741149" cy="81871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spcBef>
                <a:spcPts val="300"/>
              </a:spcBef>
            </a:pPr>
            <a:r>
              <a:rPr lang="ja-JP" altLang="en-US" b="1" u="sng" kern="0" dirty="0">
                <a:highlight>
                  <a:srgbClr val="CCFFFF"/>
                </a:highlight>
                <a:latin typeface="+mn-ea"/>
                <a:cs typeface="Meiryo UI" pitchFamily="50" charset="-128"/>
              </a:rPr>
              <a:t>来場者アンケート・</a:t>
            </a:r>
            <a:r>
              <a:rPr lang="en-US" altLang="ja-JP" b="1" u="sng" kern="0" dirty="0">
                <a:highlight>
                  <a:srgbClr val="CCFFFF"/>
                </a:highlight>
                <a:latin typeface="+mn-ea"/>
                <a:cs typeface="Meiryo UI" pitchFamily="50" charset="-128"/>
              </a:rPr>
              <a:t>SNS</a:t>
            </a:r>
            <a:r>
              <a:rPr lang="ja-JP" altLang="en-US" b="1" u="sng" kern="0" dirty="0">
                <a:highlight>
                  <a:srgbClr val="CCFFFF"/>
                </a:highlight>
                <a:latin typeface="+mn-ea"/>
                <a:cs typeface="Meiryo UI" pitchFamily="50" charset="-128"/>
              </a:rPr>
              <a:t>の発話から、来場者に刺さっているポジティブな</a:t>
            </a:r>
            <a:endParaRPr lang="en-US" altLang="ja-JP" b="1" u="sng" kern="0" dirty="0">
              <a:highlight>
                <a:srgbClr val="CCFFFF"/>
              </a:highlight>
              <a:latin typeface="+mn-ea"/>
              <a:cs typeface="Meiryo UI" pitchFamily="50" charset="-128"/>
            </a:endParaRPr>
          </a:p>
          <a:p>
            <a:pPr algn="ctr" eaLnBrk="0" hangingPunct="0">
              <a:spcBef>
                <a:spcPts val="300"/>
              </a:spcBef>
            </a:pPr>
            <a:r>
              <a:rPr lang="ja-JP" altLang="en-US" b="1" u="sng" kern="0" dirty="0">
                <a:highlight>
                  <a:srgbClr val="CCFFFF"/>
                </a:highlight>
                <a:latin typeface="+mn-ea"/>
                <a:cs typeface="Meiryo UI" pitchFamily="50" charset="-128"/>
              </a:rPr>
              <a:t>リアルの生声をもとに</a:t>
            </a:r>
            <a:r>
              <a:rPr lang="ja-JP" altLang="en-US" b="1" u="sng" kern="0" dirty="0">
                <a:solidFill>
                  <a:srgbClr val="FF0000"/>
                </a:solidFill>
                <a:highlight>
                  <a:srgbClr val="CCFFFF"/>
                </a:highlight>
                <a:latin typeface="+mn-ea"/>
                <a:cs typeface="Meiryo UI" pitchFamily="50" charset="-128"/>
              </a:rPr>
              <a:t>メディア</a:t>
            </a:r>
            <a:r>
              <a:rPr lang="en-US" altLang="ja-JP" b="1" u="sng" kern="0" dirty="0">
                <a:solidFill>
                  <a:srgbClr val="FF0000"/>
                </a:solidFill>
                <a:highlight>
                  <a:srgbClr val="CCFFFF"/>
                </a:highlight>
                <a:latin typeface="+mn-ea"/>
                <a:cs typeface="Meiryo UI" pitchFamily="50" charset="-128"/>
              </a:rPr>
              <a:t>PR</a:t>
            </a:r>
            <a:r>
              <a:rPr lang="ja-JP" altLang="en-US" b="1" u="sng" kern="0" dirty="0">
                <a:solidFill>
                  <a:srgbClr val="FF0000"/>
                </a:solidFill>
                <a:highlight>
                  <a:srgbClr val="CCFFFF"/>
                </a:highlight>
                <a:latin typeface="+mn-ea"/>
                <a:cs typeface="Meiryo UI" pitchFamily="50" charset="-128"/>
              </a:rPr>
              <a:t>用のネタ・ストーリーを作成</a:t>
            </a:r>
            <a:endParaRPr lang="en-US" altLang="ja-JP" b="1" u="sng" kern="0" dirty="0">
              <a:solidFill>
                <a:srgbClr val="FF0000"/>
              </a:solidFill>
              <a:highlight>
                <a:srgbClr val="CCFFFF"/>
              </a:highlight>
              <a:latin typeface="+mn-ea"/>
              <a:cs typeface="Meiryo UI" pitchFamily="50" charset="-128"/>
            </a:endParaRPr>
          </a:p>
        </p:txBody>
      </p:sp>
      <p:sp>
        <p:nvSpPr>
          <p:cNvPr id="37" name="テキスト ボックス 24">
            <a:extLst>
              <a:ext uri="{FF2B5EF4-FFF2-40B4-BE49-F238E27FC236}">
                <a16:creationId xmlns:a16="http://schemas.microsoft.com/office/drawing/2014/main" id="{F44B088C-DCDF-AD8F-28D3-3CC4C94A9E1C}"/>
              </a:ext>
            </a:extLst>
          </p:cNvPr>
          <p:cNvSpPr txBox="1"/>
          <p:nvPr/>
        </p:nvSpPr>
        <p:spPr>
          <a:xfrm>
            <a:off x="277596" y="4908203"/>
            <a:ext cx="461665" cy="1026346"/>
          </a:xfrm>
          <a:prstGeom prst="rect">
            <a:avLst/>
          </a:prstGeom>
          <a:noFill/>
        </p:spPr>
        <p:txBody>
          <a:bodyPr vert="eaVert"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b="1" dirty="0">
                <a:latin typeface="+mn-ea"/>
              </a:rPr>
              <a:t>PR</a:t>
            </a:r>
            <a:r>
              <a:rPr kumimoji="1" lang="ja-JP" altLang="en-US" b="1" dirty="0">
                <a:latin typeface="+mn-ea"/>
              </a:rPr>
              <a:t>活動</a:t>
            </a:r>
          </a:p>
        </p:txBody>
      </p:sp>
      <p:sp>
        <p:nvSpPr>
          <p:cNvPr id="38" name="正方形/長方形 37">
            <a:extLst>
              <a:ext uri="{FF2B5EF4-FFF2-40B4-BE49-F238E27FC236}">
                <a16:creationId xmlns:a16="http://schemas.microsoft.com/office/drawing/2014/main" id="{69B2B5BB-78D1-247A-1C65-DBB5D87FBB0A}"/>
              </a:ext>
            </a:extLst>
          </p:cNvPr>
          <p:cNvSpPr/>
          <p:nvPr/>
        </p:nvSpPr>
        <p:spPr bwMode="auto">
          <a:xfrm>
            <a:off x="9750811" y="5004420"/>
            <a:ext cx="1817355" cy="835857"/>
          </a:xfrm>
          <a:prstGeom prst="rect">
            <a:avLst/>
          </a:prstGeom>
          <a:solidFill>
            <a:schemeClr val="bg1"/>
          </a:solidFill>
          <a:ln w="19050">
            <a:solidFill>
              <a:schemeClr val="bg1">
                <a:lumMod val="75000"/>
              </a:schemeClr>
            </a:solidFill>
            <a:miter lim="800000"/>
            <a:headEnd/>
            <a:tailEnd/>
          </a:ln>
          <a:effectLst/>
        </p:spPr>
        <p:txBody>
          <a:bodyPr lIns="36000" rIns="36000" rtlCol="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hangingPunct="0">
              <a:spcBef>
                <a:spcPts val="300"/>
              </a:spcBef>
            </a:pPr>
            <a:r>
              <a:rPr lang="ja-JP" altLang="en-US" b="1" u="sng" kern="0" dirty="0">
                <a:latin typeface="+mn-ea"/>
                <a:cs typeface="Meiryo UI" pitchFamily="50" charset="-128"/>
              </a:rPr>
              <a:t>活動の成果</a:t>
            </a:r>
            <a:endParaRPr lang="en-US" altLang="ja-JP" b="1" u="sng" kern="0" dirty="0">
              <a:latin typeface="+mn-ea"/>
              <a:cs typeface="Meiryo UI" pitchFamily="50" charset="-128"/>
            </a:endParaRPr>
          </a:p>
          <a:p>
            <a:pPr algn="ctr" eaLnBrk="0" hangingPunct="0">
              <a:spcBef>
                <a:spcPts val="300"/>
              </a:spcBef>
            </a:pPr>
            <a:r>
              <a:rPr lang="ja-JP" altLang="en-US" b="1" u="sng" kern="0" dirty="0">
                <a:solidFill>
                  <a:srgbClr val="FF0000"/>
                </a:solidFill>
                <a:latin typeface="+mn-ea"/>
                <a:cs typeface="Meiryo UI" pitchFamily="50" charset="-128"/>
              </a:rPr>
              <a:t>効果検証</a:t>
            </a:r>
            <a:endParaRPr lang="en-US" altLang="ja-JP" b="1" u="sng" kern="0" dirty="0">
              <a:solidFill>
                <a:srgbClr val="FF0000"/>
              </a:solidFill>
              <a:latin typeface="+mn-ea"/>
              <a:cs typeface="Meiryo UI" pitchFamily="50" charset="-128"/>
            </a:endParaRPr>
          </a:p>
        </p:txBody>
      </p:sp>
      <p:sp>
        <p:nvSpPr>
          <p:cNvPr id="39" name="二等辺三角形 38">
            <a:extLst>
              <a:ext uri="{FF2B5EF4-FFF2-40B4-BE49-F238E27FC236}">
                <a16:creationId xmlns:a16="http://schemas.microsoft.com/office/drawing/2014/main" id="{026A41A5-3F31-1162-9103-86AD6173C686}"/>
              </a:ext>
            </a:extLst>
          </p:cNvPr>
          <p:cNvSpPr/>
          <p:nvPr/>
        </p:nvSpPr>
        <p:spPr>
          <a:xfrm rot="10800000">
            <a:off x="4012150" y="4687207"/>
            <a:ext cx="3091257" cy="219129"/>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DEC440E-9E9B-43C7-68AE-8C63BD016178}"/>
              </a:ext>
            </a:extLst>
          </p:cNvPr>
          <p:cNvSpPr txBox="1"/>
          <p:nvPr/>
        </p:nvSpPr>
        <p:spPr>
          <a:xfrm>
            <a:off x="-53423" y="912418"/>
            <a:ext cx="12005299" cy="430887"/>
          </a:xfrm>
          <a:prstGeom prst="rect">
            <a:avLst/>
          </a:prstGeom>
          <a:noFill/>
        </p:spPr>
        <p:txBody>
          <a:bodyPr wrap="square">
            <a:spAutoFit/>
          </a:bodyPr>
          <a:lstStyle/>
          <a:p>
            <a:pPr lvl="0" algn="ctr">
              <a:defRPr/>
            </a:pPr>
            <a:r>
              <a:rPr kumimoji="1" lang="ja-JP" altLang="en-US" sz="2200" b="1" i="0" u="none" strike="noStrike" kern="1200" cap="none" spc="0" normalizeH="0" baseline="0" noProof="0" dirty="0">
                <a:ln>
                  <a:noFill/>
                </a:ln>
                <a:solidFill>
                  <a:prstClr val="black"/>
                </a:solidFill>
                <a:effectLst/>
                <a:highlight>
                  <a:srgbClr val="FFFFCC"/>
                </a:highlight>
                <a:uLnTx/>
                <a:uFillTx/>
                <a:latin typeface="+mn-ea"/>
                <a:cs typeface="+mn-cs"/>
              </a:rPr>
              <a:t>限られたリソースの中</a:t>
            </a:r>
            <a:r>
              <a:rPr lang="ja-JP" altLang="en-US" sz="2200" b="1" dirty="0">
                <a:solidFill>
                  <a:prstClr val="black"/>
                </a:solidFill>
                <a:highlight>
                  <a:srgbClr val="FFFFCC"/>
                </a:highlight>
                <a:latin typeface="+mn-ea"/>
              </a:rPr>
              <a:t>で、</a:t>
            </a:r>
            <a:r>
              <a:rPr lang="en-US" altLang="ja-JP" sz="2200" b="1" dirty="0">
                <a:solidFill>
                  <a:prstClr val="black"/>
                </a:solidFill>
                <a:highlight>
                  <a:srgbClr val="FFFFCC"/>
                </a:highlight>
                <a:latin typeface="+mn-ea"/>
              </a:rPr>
              <a:t>AI</a:t>
            </a:r>
            <a:r>
              <a:rPr lang="ja-JP" altLang="en-US" sz="2200" b="1" dirty="0">
                <a:solidFill>
                  <a:prstClr val="black"/>
                </a:solidFill>
                <a:highlight>
                  <a:srgbClr val="FFFFCC"/>
                </a:highlight>
                <a:latin typeface="+mn-ea"/>
              </a:rPr>
              <a:t>活用によって、メディア</a:t>
            </a:r>
            <a:r>
              <a:rPr lang="en-US" altLang="ja-JP" sz="2200" b="1" dirty="0">
                <a:solidFill>
                  <a:prstClr val="black"/>
                </a:solidFill>
                <a:highlight>
                  <a:srgbClr val="FFFFCC"/>
                </a:highlight>
                <a:latin typeface="+mn-ea"/>
              </a:rPr>
              <a:t>PR</a:t>
            </a:r>
            <a:r>
              <a:rPr lang="ja-JP" altLang="en-US" sz="2200" b="1" dirty="0">
                <a:solidFill>
                  <a:prstClr val="black"/>
                </a:solidFill>
                <a:highlight>
                  <a:srgbClr val="FFFFCC"/>
                </a:highlight>
                <a:latin typeface="+mn-ea"/>
              </a:rPr>
              <a:t>活動を劇的にスピードアップ</a:t>
            </a:r>
            <a:endParaRPr kumimoji="1" lang="ja-JP" altLang="en-US" sz="2200" b="1" i="0" u="none" strike="noStrike" kern="1200" cap="none" spc="0" normalizeH="0" baseline="0" noProof="0" dirty="0">
              <a:ln>
                <a:noFill/>
              </a:ln>
              <a:solidFill>
                <a:prstClr val="black"/>
              </a:solidFill>
              <a:effectLst/>
              <a:highlight>
                <a:srgbClr val="FFFFCC"/>
              </a:highlight>
              <a:uLnTx/>
              <a:uFillTx/>
              <a:latin typeface="+mn-ea"/>
              <a:cs typeface="+mn-cs"/>
            </a:endParaRPr>
          </a:p>
        </p:txBody>
      </p:sp>
      <p:pic>
        <p:nvPicPr>
          <p:cNvPr id="41" name="図 40">
            <a:extLst>
              <a:ext uri="{FF2B5EF4-FFF2-40B4-BE49-F238E27FC236}">
                <a16:creationId xmlns:a16="http://schemas.microsoft.com/office/drawing/2014/main" id="{622A16BB-6F74-41A3-B0FB-65CD80670FD5}"/>
              </a:ext>
            </a:extLst>
          </p:cNvPr>
          <p:cNvPicPr>
            <a:picLocks noChangeAspect="1"/>
          </p:cNvPicPr>
          <p:nvPr/>
        </p:nvPicPr>
        <p:blipFill>
          <a:blip r:embed="rId12" cstate="email">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4031" y="1723542"/>
            <a:ext cx="1084918" cy="1084918"/>
          </a:xfrm>
          <a:prstGeom prst="rect">
            <a:avLst/>
          </a:prstGeom>
        </p:spPr>
      </p:pic>
      <p:sp>
        <p:nvSpPr>
          <p:cNvPr id="42" name="テキスト ボックス 41">
            <a:extLst>
              <a:ext uri="{FF2B5EF4-FFF2-40B4-BE49-F238E27FC236}">
                <a16:creationId xmlns:a16="http://schemas.microsoft.com/office/drawing/2014/main" id="{F778C7A3-C30D-1CAF-5B1B-10FDDCD3689A}"/>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73768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 が含まれている画像&#10;&#10;AI によって生成されたコンテンツは間違っている可能性があります。">
            <a:extLst>
              <a:ext uri="{FF2B5EF4-FFF2-40B4-BE49-F238E27FC236}">
                <a16:creationId xmlns:a16="http://schemas.microsoft.com/office/drawing/2014/main" id="{9EC3BEF4-EAF4-6012-4935-4C9378B7AC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6737" y="5180143"/>
            <a:ext cx="1464280" cy="1072171"/>
          </a:xfrm>
          <a:prstGeom prst="rect">
            <a:avLst/>
          </a:prstGeom>
        </p:spPr>
      </p:pic>
      <p:pic>
        <p:nvPicPr>
          <p:cNvPr id="13" name="図 12"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6789561A-74A9-70C7-1E05-B5940C645D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2767" y="5185635"/>
            <a:ext cx="2839887" cy="1061188"/>
          </a:xfrm>
          <a:prstGeom prst="rect">
            <a:avLst/>
          </a:prstGeom>
        </p:spPr>
      </p:pic>
      <p:sp>
        <p:nvSpPr>
          <p:cNvPr id="3" name="テキスト ボックス 2">
            <a:extLst>
              <a:ext uri="{FF2B5EF4-FFF2-40B4-BE49-F238E27FC236}">
                <a16:creationId xmlns:a16="http://schemas.microsoft.com/office/drawing/2014/main" id="{91639DC3-D892-70D2-ED5E-DA3151F4F3E0}"/>
              </a:ext>
            </a:extLst>
          </p:cNvPr>
          <p:cNvSpPr txBox="1"/>
          <p:nvPr/>
        </p:nvSpPr>
        <p:spPr>
          <a:xfrm>
            <a:off x="-149700" y="265739"/>
            <a:ext cx="7947264" cy="337586"/>
          </a:xfrm>
          <a:prstGeom prst="rect">
            <a:avLst/>
          </a:prstGeom>
          <a:noFill/>
        </p:spPr>
        <p:txBody>
          <a:bodyPr wrap="square" rtlCol="0">
            <a:noAutofit/>
          </a:bodyPr>
          <a:lstStyle/>
          <a:p>
            <a:pPr marL="0" marR="0" lvl="0" indent="0" algn="l" defTabSz="363735"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158</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の国・地域、</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7</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rPr>
              <a:t>の国際機関が参加</a:t>
            </a:r>
          </a:p>
        </p:txBody>
      </p:sp>
      <p:sp>
        <p:nvSpPr>
          <p:cNvPr id="41" name="四角形: 角を丸くする 40">
            <a:extLst>
              <a:ext uri="{FF2B5EF4-FFF2-40B4-BE49-F238E27FC236}">
                <a16:creationId xmlns:a16="http://schemas.microsoft.com/office/drawing/2014/main" id="{E49FC845-6509-1677-CA9A-5E591769FBBD}"/>
              </a:ext>
            </a:extLst>
          </p:cNvPr>
          <p:cNvSpPr/>
          <p:nvPr/>
        </p:nvSpPr>
        <p:spPr>
          <a:xfrm>
            <a:off x="352091" y="743697"/>
            <a:ext cx="11487817" cy="392016"/>
          </a:xfrm>
          <a:prstGeom prst="roundRect">
            <a:avLst/>
          </a:prstGeom>
          <a:solidFill>
            <a:srgbClr val="FEECF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b="1" dirty="0">
                <a:solidFill>
                  <a:srgbClr val="E6001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日本</a:t>
            </a:r>
            <a:r>
              <a:rPr lang="ja-JP" altLang="en-US" sz="2400" b="1" dirty="0">
                <a:solidFill>
                  <a:srgbClr val="E6001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の</a:t>
            </a:r>
            <a:r>
              <a:rPr kumimoji="1" lang="ja-JP" altLang="en-US" sz="2400" b="1" dirty="0">
                <a:solidFill>
                  <a:srgbClr val="E60012"/>
                </a:solidFill>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万博史上 最多の参加！</a:t>
            </a:r>
          </a:p>
        </p:txBody>
      </p:sp>
      <p:pic>
        <p:nvPicPr>
          <p:cNvPr id="4" name="図 3">
            <a:extLst>
              <a:ext uri="{FF2B5EF4-FFF2-40B4-BE49-F238E27FC236}">
                <a16:creationId xmlns:a16="http://schemas.microsoft.com/office/drawing/2014/main" id="{A0D8EEA4-787F-2771-63A4-B1C9ED60A52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0432" y="1200660"/>
            <a:ext cx="8616917" cy="4084439"/>
          </a:xfrm>
          <a:prstGeom prst="rect">
            <a:avLst/>
          </a:prstGeom>
        </p:spPr>
      </p:pic>
      <p:pic>
        <p:nvPicPr>
          <p:cNvPr id="6" name="図 5" descr="建物の写真と文字の加工写真&#10;&#10;AI によって生成されたコンテンツは間違っている可能性があります。">
            <a:extLst>
              <a:ext uri="{FF2B5EF4-FFF2-40B4-BE49-F238E27FC236}">
                <a16:creationId xmlns:a16="http://schemas.microsoft.com/office/drawing/2014/main" id="{4C4AD18C-84C3-1E3B-92E6-5EE651646B7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0408409" y="2190386"/>
            <a:ext cx="1431500" cy="1052493"/>
          </a:xfrm>
          <a:prstGeom prst="rect">
            <a:avLst/>
          </a:prstGeom>
        </p:spPr>
      </p:pic>
      <p:pic>
        <p:nvPicPr>
          <p:cNvPr id="8" name="図 7" descr="アプリケーション が含まれている画像&#10;&#10;AI によって生成されたコンテンツは間違っている可能性があります。">
            <a:extLst>
              <a:ext uri="{FF2B5EF4-FFF2-40B4-BE49-F238E27FC236}">
                <a16:creationId xmlns:a16="http://schemas.microsoft.com/office/drawing/2014/main" id="{545C8F4F-50AB-9792-85F8-9F5DE962A57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43674" y="1146688"/>
            <a:ext cx="1365698" cy="1206734"/>
          </a:xfrm>
          <a:prstGeom prst="rect">
            <a:avLst/>
          </a:prstGeom>
        </p:spPr>
      </p:pic>
      <p:pic>
        <p:nvPicPr>
          <p:cNvPr id="9" name="図 8" descr="アプリケーション が含まれている画像&#10;&#10;AI によって生成されたコンテンツは間違っている可能性があります。">
            <a:extLst>
              <a:ext uri="{FF2B5EF4-FFF2-40B4-BE49-F238E27FC236}">
                <a16:creationId xmlns:a16="http://schemas.microsoft.com/office/drawing/2014/main" id="{7D8A82DC-0C37-F5A2-2493-46EE4284593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26356" y="3386602"/>
            <a:ext cx="1400334" cy="1061080"/>
          </a:xfrm>
          <a:prstGeom prst="rect">
            <a:avLst/>
          </a:prstGeom>
        </p:spPr>
      </p:pic>
      <p:pic>
        <p:nvPicPr>
          <p:cNvPr id="10" name="図 9"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62CFD5F4-F5F6-F060-C3A5-6E64E53F3F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36730" y="5241103"/>
            <a:ext cx="1382834" cy="961724"/>
          </a:xfrm>
          <a:prstGeom prst="rect">
            <a:avLst/>
          </a:prstGeom>
        </p:spPr>
      </p:pic>
      <p:pic>
        <p:nvPicPr>
          <p:cNvPr id="14" name="図 13" descr="ダイアグラム が含まれている画像&#10;&#10;AI によって生成されたコンテンツは間違っている可能性があります。">
            <a:extLst>
              <a:ext uri="{FF2B5EF4-FFF2-40B4-BE49-F238E27FC236}">
                <a16:creationId xmlns:a16="http://schemas.microsoft.com/office/drawing/2014/main" id="{475E0525-BAF7-DE14-790B-81E94566022A}"/>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257825" y="4363528"/>
            <a:ext cx="1489317" cy="1171388"/>
          </a:xfrm>
          <a:prstGeom prst="rect">
            <a:avLst/>
          </a:prstGeom>
        </p:spPr>
      </p:pic>
      <p:pic>
        <p:nvPicPr>
          <p:cNvPr id="16" name="図 15" descr="写真, 座る, 男, 水 が含まれている画像&#10;&#10;AI によって生成されたコンテンツは間違っている可能性があります。">
            <a:extLst>
              <a:ext uri="{FF2B5EF4-FFF2-40B4-BE49-F238E27FC236}">
                <a16:creationId xmlns:a16="http://schemas.microsoft.com/office/drawing/2014/main" id="{5E68C162-2393-DCD3-EC90-88812AC386F2}"/>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386676" y="1176166"/>
            <a:ext cx="1472560" cy="1084991"/>
          </a:xfrm>
          <a:prstGeom prst="rect">
            <a:avLst/>
          </a:prstGeom>
        </p:spPr>
      </p:pic>
      <p:pic>
        <p:nvPicPr>
          <p:cNvPr id="17" name="図 16" descr="アプリケーション が含まれている画像&#10;&#10;AI によって生成されたコンテンツは間違っている可能性があります。">
            <a:extLst>
              <a:ext uri="{FF2B5EF4-FFF2-40B4-BE49-F238E27FC236}">
                <a16:creationId xmlns:a16="http://schemas.microsoft.com/office/drawing/2014/main" id="{E935B21F-E7AB-8549-536E-C2BD258B9A13}"/>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a:off x="5972654" y="5190864"/>
            <a:ext cx="1431501" cy="1083908"/>
          </a:xfrm>
          <a:prstGeom prst="rect">
            <a:avLst/>
          </a:prstGeom>
        </p:spPr>
      </p:pic>
      <p:pic>
        <p:nvPicPr>
          <p:cNvPr id="19" name="図 18" descr="テキスト&#10;&#10;AI によって生成されたコンテンツは間違っている可能性があります。">
            <a:extLst>
              <a:ext uri="{FF2B5EF4-FFF2-40B4-BE49-F238E27FC236}">
                <a16:creationId xmlns:a16="http://schemas.microsoft.com/office/drawing/2014/main" id="{581E6F8F-3D92-F525-F486-603EBBEBC9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441568" y="4363528"/>
            <a:ext cx="1399403" cy="1125477"/>
          </a:xfrm>
          <a:prstGeom prst="rect">
            <a:avLst/>
          </a:prstGeom>
        </p:spPr>
      </p:pic>
      <p:pic>
        <p:nvPicPr>
          <p:cNvPr id="21" name="図 20" descr="Web サイト が含まれている画像&#10;&#10;AI によって生成されたコンテンツは間違っている可能性があります。">
            <a:extLst>
              <a:ext uri="{FF2B5EF4-FFF2-40B4-BE49-F238E27FC236}">
                <a16:creationId xmlns:a16="http://schemas.microsoft.com/office/drawing/2014/main" id="{907EC7E7-7607-6C29-F676-38867248045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69655" y="5144624"/>
            <a:ext cx="1489316" cy="1025431"/>
          </a:xfrm>
          <a:prstGeom prst="rect">
            <a:avLst/>
          </a:prstGeom>
        </p:spPr>
      </p:pic>
      <p:pic>
        <p:nvPicPr>
          <p:cNvPr id="42" name="図 41" descr="テキスト が含まれている画像&#10;&#10;AI によって生成されたコンテンツは間違っている可能性があります。">
            <a:extLst>
              <a:ext uri="{FF2B5EF4-FFF2-40B4-BE49-F238E27FC236}">
                <a16:creationId xmlns:a16="http://schemas.microsoft.com/office/drawing/2014/main" id="{A759FA1B-64E0-026A-52DB-11847B56437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26808" y="2353422"/>
            <a:ext cx="1365698" cy="1033180"/>
          </a:xfrm>
          <a:prstGeom prst="rect">
            <a:avLst/>
          </a:prstGeom>
        </p:spPr>
      </p:pic>
      <p:pic>
        <p:nvPicPr>
          <p:cNvPr id="43" name="図 42" descr="テーブル, 食品 が含まれている画像&#10;&#10;AI によって生成されたコンテンツは間違っている可能性があります。">
            <a:extLst>
              <a:ext uri="{FF2B5EF4-FFF2-40B4-BE49-F238E27FC236}">
                <a16:creationId xmlns:a16="http://schemas.microsoft.com/office/drawing/2014/main" id="{274FC7FE-0B22-1346-F628-F50E83255850}"/>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10386676" y="3194742"/>
            <a:ext cx="1509186" cy="1102336"/>
          </a:xfrm>
          <a:prstGeom prst="rect">
            <a:avLst/>
          </a:prstGeom>
        </p:spPr>
      </p:pic>
      <p:sp>
        <p:nvSpPr>
          <p:cNvPr id="7" name="スライド番号プレースホルダー 4">
            <a:extLst>
              <a:ext uri="{FF2B5EF4-FFF2-40B4-BE49-F238E27FC236}">
                <a16:creationId xmlns:a16="http://schemas.microsoft.com/office/drawing/2014/main" id="{F1F85A46-84B7-C831-AD10-77A4F33D349D}"/>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24</a:t>
            </a:fld>
            <a:endParaRPr kumimoji="1" lang="ja-JP" altLang="en-US" sz="1696"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4B4D10AF-8825-EAC3-8599-3669F81D733D}"/>
              </a:ext>
            </a:extLst>
          </p:cNvPr>
          <p:cNvSpPr/>
          <p:nvPr/>
        </p:nvSpPr>
        <p:spPr>
          <a:xfrm>
            <a:off x="603400" y="6257544"/>
            <a:ext cx="6609898" cy="588647"/>
          </a:xfrm>
          <a:prstGeom prst="roundRect">
            <a:avLst/>
          </a:prstGeom>
          <a:noFill/>
          <a:ln>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ja-JP" altLang="en-US" sz="14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［参考］１９７０年</a:t>
            </a:r>
            <a:r>
              <a:rPr lang="en-US" altLang="ja-JP" sz="14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ja-JP" altLang="en-US" sz="14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大阪万博：７６か国・４国際機関（ほか１政庁６州３市）</a:t>
            </a:r>
            <a:endParaRPr lang="en-US" altLang="ja-JP" sz="14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２００５年 愛・地球博：１２０か国・４国際機関</a:t>
            </a:r>
          </a:p>
        </p:txBody>
      </p:sp>
      <p:sp>
        <p:nvSpPr>
          <p:cNvPr id="5" name="テキスト ボックス 4">
            <a:extLst>
              <a:ext uri="{FF2B5EF4-FFF2-40B4-BE49-F238E27FC236}">
                <a16:creationId xmlns:a16="http://schemas.microsoft.com/office/drawing/2014/main" id="{DD484B52-FA0C-4477-BBF0-1E03DFBB9308}"/>
              </a:ext>
            </a:extLst>
          </p:cNvPr>
          <p:cNvSpPr txBox="1"/>
          <p:nvPr/>
        </p:nvSpPr>
        <p:spPr>
          <a:xfrm>
            <a:off x="7142818" y="6607704"/>
            <a:ext cx="511845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98102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8D6C1D4-8E04-B433-FAAB-6906ED9974DE}"/>
              </a:ext>
            </a:extLst>
          </p:cNvPr>
          <p:cNvSpPr txBox="1"/>
          <p:nvPr/>
        </p:nvSpPr>
        <p:spPr>
          <a:xfrm>
            <a:off x="117586" y="169848"/>
            <a:ext cx="7947264" cy="337586"/>
          </a:xfrm>
          <a:prstGeom prst="rect">
            <a:avLst/>
          </a:prstGeom>
          <a:noFill/>
        </p:spPr>
        <p:txBody>
          <a:bodyPr wrap="square" rtlCol="0">
            <a:noAutofit/>
          </a:bodyPr>
          <a:lstStyle/>
          <a:p>
            <a:pPr marL="0" marR="0" lvl="0" indent="0" algn="l" defTabSz="363735"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万博を契機とした外交</a:t>
            </a:r>
            <a:endPar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endParaRPr>
          </a:p>
        </p:txBody>
      </p:sp>
      <p:sp>
        <p:nvSpPr>
          <p:cNvPr id="9" name="スライド番号プレースホルダー 4">
            <a:extLst>
              <a:ext uri="{FF2B5EF4-FFF2-40B4-BE49-F238E27FC236}">
                <a16:creationId xmlns:a16="http://schemas.microsoft.com/office/drawing/2014/main" id="{289488BF-6821-762E-F904-4062C9C2E970}"/>
              </a:ext>
            </a:extLst>
          </p:cNvPr>
          <p:cNvSpPr txBox="1">
            <a:spLocks/>
          </p:cNvSpPr>
          <p:nvPr/>
        </p:nvSpPr>
        <p:spPr>
          <a:xfrm>
            <a:off x="11467229" y="6443784"/>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25</a:t>
            </a:fld>
            <a:endParaRPr kumimoji="1" lang="ja-JP" altLang="en-US" sz="1696" dirty="0">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2A96223B-24A7-1ABE-0F06-AFEB628D3C9C}"/>
              </a:ext>
            </a:extLst>
          </p:cNvPr>
          <p:cNvSpPr/>
          <p:nvPr/>
        </p:nvSpPr>
        <p:spPr>
          <a:xfrm>
            <a:off x="309489" y="628298"/>
            <a:ext cx="11463043" cy="1161749"/>
          </a:xfrm>
          <a:prstGeom prst="roundRect">
            <a:avLst/>
          </a:prstGeom>
          <a:solidFill>
            <a:schemeClr val="accent5">
              <a:lumMod val="20000"/>
              <a:lumOff val="8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2500"/>
              </a:lnSpc>
            </a:pPr>
            <a:r>
              <a:rPr lang="ja-JP" altLang="en-US" b="1" dirty="0">
                <a:solidFill>
                  <a:schemeClr val="tx1"/>
                </a:solidFill>
              </a:rPr>
              <a:t>●</a:t>
            </a:r>
            <a:r>
              <a:rPr kumimoji="1" lang="ja-JP" altLang="en-US" b="1" dirty="0">
                <a:solidFill>
                  <a:schemeClr val="tx1"/>
                </a:solidFill>
              </a:rPr>
              <a:t>ナショナルデーを中心に、海外から国王や皇太子をはじめとする王族や大統領、首相等の国家元首級を含む多くの要人が来訪。日本政府は様々なレベルで「万博外交」を実施</a:t>
            </a:r>
            <a:endParaRPr kumimoji="1" lang="en-US" altLang="ja-JP" b="1" dirty="0">
              <a:solidFill>
                <a:schemeClr val="tx1"/>
              </a:solidFill>
            </a:endParaRPr>
          </a:p>
          <a:p>
            <a:pPr>
              <a:lnSpc>
                <a:spcPts val="2500"/>
              </a:lnSpc>
            </a:pPr>
            <a:r>
              <a:rPr lang="ja-JP" altLang="en-US" b="1" dirty="0">
                <a:solidFill>
                  <a:schemeClr val="tx1"/>
                </a:solidFill>
              </a:rPr>
              <a:t>●</a:t>
            </a:r>
            <a:r>
              <a:rPr lang="ja-JP" altLang="en-US" b="1" dirty="0">
                <a:solidFill>
                  <a:schemeClr val="tx1"/>
                </a:solidFill>
                <a:effectLst>
                  <a:outerShdw blurRad="38100" dist="38100" dir="2700000" algn="tl">
                    <a:srgbClr val="000000">
                      <a:alpha val="43137"/>
                    </a:srgbClr>
                  </a:outerShdw>
                </a:effectLst>
              </a:rPr>
              <a:t>会場には</a:t>
            </a:r>
            <a:r>
              <a:rPr lang="ja-JP" altLang="en-US" b="1" dirty="0">
                <a:solidFill>
                  <a:srgbClr val="EE1C23"/>
                </a:solidFill>
                <a:effectLst>
                  <a:outerShdw blurRad="38100" dist="38100" dir="2700000" algn="tl">
                    <a:srgbClr val="000000">
                      <a:alpha val="43137"/>
                    </a:srgbClr>
                  </a:outerShdw>
                </a:effectLst>
              </a:rPr>
              <a:t>国家元首・首脳級</a:t>
            </a:r>
            <a:r>
              <a:rPr lang="ja-JP" altLang="en-US" b="1" dirty="0">
                <a:solidFill>
                  <a:schemeClr val="tx1"/>
                </a:solidFill>
                <a:effectLst>
                  <a:outerShdw blurRad="38100" dist="38100" dir="2700000" algn="tl">
                    <a:srgbClr val="000000">
                      <a:alpha val="43137"/>
                    </a:srgbClr>
                  </a:outerShdw>
                </a:effectLst>
              </a:rPr>
              <a:t>が</a:t>
            </a:r>
            <a:r>
              <a:rPr lang="ja-JP" altLang="en-US" b="1" dirty="0">
                <a:solidFill>
                  <a:srgbClr val="EE1C23"/>
                </a:solidFill>
                <a:effectLst>
                  <a:outerShdw blurRad="38100" dist="38100" dir="2700000" algn="tl">
                    <a:srgbClr val="000000">
                      <a:alpha val="43137"/>
                    </a:srgbClr>
                  </a:outerShdw>
                </a:effectLst>
              </a:rPr>
              <a:t>７９か国・２国際機関</a:t>
            </a:r>
            <a:r>
              <a:rPr lang="en-US" altLang="ja-JP" b="1" dirty="0">
                <a:solidFill>
                  <a:srgbClr val="EE1C23"/>
                </a:solidFill>
                <a:effectLst>
                  <a:outerShdw blurRad="38100" dist="38100" dir="2700000" algn="tl">
                    <a:srgbClr val="000000">
                      <a:alpha val="43137"/>
                    </a:srgbClr>
                  </a:outerShdw>
                </a:effectLst>
              </a:rPr>
              <a:t>(</a:t>
            </a:r>
            <a:r>
              <a:rPr lang="ja-JP" altLang="en-US" b="1" dirty="0">
                <a:solidFill>
                  <a:srgbClr val="EE1C23"/>
                </a:solidFill>
                <a:effectLst>
                  <a:outerShdw blurRad="38100" dist="38100" dir="2700000" algn="tl">
                    <a:srgbClr val="000000">
                      <a:alpha val="43137"/>
                    </a:srgbClr>
                  </a:outerShdw>
                </a:effectLst>
              </a:rPr>
              <a:t>９１名</a:t>
            </a:r>
            <a:r>
              <a:rPr lang="en-US" altLang="ja-JP" b="1" dirty="0">
                <a:solidFill>
                  <a:srgbClr val="EE1C23"/>
                </a:solidFill>
                <a:effectLst>
                  <a:outerShdw blurRad="38100" dist="38100" dir="2700000" algn="tl">
                    <a:srgbClr val="000000">
                      <a:alpha val="43137"/>
                    </a:srgbClr>
                  </a:outerShdw>
                </a:effectLst>
              </a:rPr>
              <a:t>)</a:t>
            </a:r>
            <a:r>
              <a:rPr lang="ja-JP" altLang="en-US" b="1" dirty="0">
                <a:solidFill>
                  <a:srgbClr val="EE1C23"/>
                </a:solidFill>
                <a:effectLst>
                  <a:outerShdw blurRad="38100" dist="38100" dir="2700000" algn="tl">
                    <a:srgbClr val="000000">
                      <a:alpha val="43137"/>
                    </a:srgbClr>
                  </a:outerShdw>
                </a:effectLst>
              </a:rPr>
              <a:t>参加</a:t>
            </a:r>
            <a:r>
              <a:rPr lang="ja-JP" altLang="en-US" sz="1200" b="1" dirty="0">
                <a:solidFill>
                  <a:schemeClr val="tx1"/>
                </a:solidFill>
                <a:effectLst>
                  <a:outerShdw blurRad="38100" dist="38100" dir="2700000" algn="tl">
                    <a:srgbClr val="000000">
                      <a:alpha val="43137"/>
                    </a:srgbClr>
                  </a:outerShdw>
                </a:effectLst>
              </a:rPr>
              <a:t>［愛・地球博３２名］</a:t>
            </a:r>
            <a:endParaRPr lang="en-US" altLang="ja-JP" sz="1200" b="1" dirty="0">
              <a:solidFill>
                <a:schemeClr val="tx1"/>
              </a:solidFill>
              <a:effectLst>
                <a:outerShdw blurRad="38100" dist="38100" dir="2700000" algn="tl">
                  <a:srgbClr val="000000">
                    <a:alpha val="43137"/>
                  </a:srgbClr>
                </a:outerShdw>
              </a:effectLst>
            </a:endParaRPr>
          </a:p>
        </p:txBody>
      </p:sp>
      <p:sp>
        <p:nvSpPr>
          <p:cNvPr id="18" name="四角形: 角を丸くする 17">
            <a:extLst>
              <a:ext uri="{FF2B5EF4-FFF2-40B4-BE49-F238E27FC236}">
                <a16:creationId xmlns:a16="http://schemas.microsoft.com/office/drawing/2014/main" id="{62769DCF-4C4B-BFF4-CC57-950B81C9825A}"/>
              </a:ext>
            </a:extLst>
          </p:cNvPr>
          <p:cNvSpPr/>
          <p:nvPr/>
        </p:nvSpPr>
        <p:spPr>
          <a:xfrm>
            <a:off x="932168" y="1803351"/>
            <a:ext cx="4034996" cy="3958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effectLst>
                  <a:outerShdw blurRad="38100" dist="38100" dir="2700000" algn="tl">
                    <a:srgbClr val="000000">
                      <a:alpha val="43137"/>
                    </a:srgbClr>
                  </a:outerShdw>
                </a:effectLst>
                <a:highlight>
                  <a:srgbClr val="FFFF00"/>
                </a:highlight>
              </a:rPr>
              <a:t>国家元首級の参加によるナショナルデー</a:t>
            </a:r>
            <a:endParaRPr kumimoji="1" lang="ja-JP" altLang="en-US" sz="1400" b="1" dirty="0">
              <a:solidFill>
                <a:schemeClr val="tx1"/>
              </a:solidFill>
              <a:effectLst>
                <a:outerShdw blurRad="38100" dist="38100" dir="2700000" algn="tl">
                  <a:srgbClr val="000000">
                    <a:alpha val="43137"/>
                  </a:srgbClr>
                </a:outerShdw>
              </a:effectLst>
              <a:highlight>
                <a:srgbClr val="FFFF00"/>
              </a:highlight>
            </a:endParaRPr>
          </a:p>
        </p:txBody>
      </p:sp>
      <p:sp>
        <p:nvSpPr>
          <p:cNvPr id="19" name="四角形: 角を丸くする 18">
            <a:extLst>
              <a:ext uri="{FF2B5EF4-FFF2-40B4-BE49-F238E27FC236}">
                <a16:creationId xmlns:a16="http://schemas.microsoft.com/office/drawing/2014/main" id="{F36AC1E4-24E3-4EB8-0CFB-1445513D9E1C}"/>
              </a:ext>
            </a:extLst>
          </p:cNvPr>
          <p:cNvSpPr/>
          <p:nvPr/>
        </p:nvSpPr>
        <p:spPr>
          <a:xfrm>
            <a:off x="2481940" y="6490206"/>
            <a:ext cx="3218555" cy="39589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rPr>
              <a:t>（サンマリノは</a:t>
            </a:r>
            <a:r>
              <a:rPr lang="en-US" altLang="ja-JP" sz="1000" b="1" dirty="0">
                <a:solidFill>
                  <a:schemeClr val="tx1"/>
                </a:solidFill>
              </a:rPr>
              <a:t>2</a:t>
            </a:r>
            <a:r>
              <a:rPr lang="ja-JP" altLang="en-US" sz="1000" b="1" dirty="0">
                <a:solidFill>
                  <a:schemeClr val="tx1"/>
                </a:solidFill>
              </a:rPr>
              <a:t>名の執政（国家元首）が参加）</a:t>
            </a:r>
            <a:endParaRPr kumimoji="1" lang="ja-JP" altLang="en-US" sz="1000" b="1" dirty="0">
              <a:solidFill>
                <a:schemeClr val="tx1"/>
              </a:solidFill>
            </a:endParaRPr>
          </a:p>
        </p:txBody>
      </p:sp>
      <p:pic>
        <p:nvPicPr>
          <p:cNvPr id="4" name="図 3">
            <a:extLst>
              <a:ext uri="{FF2B5EF4-FFF2-40B4-BE49-F238E27FC236}">
                <a16:creationId xmlns:a16="http://schemas.microsoft.com/office/drawing/2014/main" id="{0C3EA402-06D2-5E76-E114-6508046F2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048" y="2199242"/>
            <a:ext cx="4341423" cy="437291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D0E969D6-47E3-7682-D92B-5821A6D7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340" y="1910911"/>
            <a:ext cx="4262558" cy="466666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C7D7FD67-760D-B98F-74A7-478EF94F58B5}"/>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625517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68404-93EF-31EE-79A9-A9631347A85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D363F1B-C67B-DEDF-0DFC-F3EAF1B64C0A}"/>
              </a:ext>
            </a:extLst>
          </p:cNvPr>
          <p:cNvSpPr txBox="1"/>
          <p:nvPr/>
        </p:nvSpPr>
        <p:spPr>
          <a:xfrm>
            <a:off x="213547" y="105302"/>
            <a:ext cx="7947264" cy="337586"/>
          </a:xfrm>
          <a:prstGeom prst="rect">
            <a:avLst/>
          </a:prstGeom>
          <a:noFill/>
        </p:spPr>
        <p:txBody>
          <a:bodyPr wrap="square" rtlCol="0">
            <a:noAutofit/>
          </a:bodyPr>
          <a:lstStyle/>
          <a:p>
            <a:pPr marL="0" marR="0" lvl="0" indent="0" algn="l" defTabSz="363735"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万博を契機としたビジネス交流</a:t>
            </a:r>
          </a:p>
        </p:txBody>
      </p:sp>
      <p:sp>
        <p:nvSpPr>
          <p:cNvPr id="9" name="スライド番号プレースホルダー 4">
            <a:extLst>
              <a:ext uri="{FF2B5EF4-FFF2-40B4-BE49-F238E27FC236}">
                <a16:creationId xmlns:a16="http://schemas.microsoft.com/office/drawing/2014/main" id="{7A986940-EA8A-9910-3052-41728A4EDA7E}"/>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EAC1CC64-3951-BD85-ECF2-8453A68DCFB0}"/>
              </a:ext>
            </a:extLst>
          </p:cNvPr>
          <p:cNvSpPr txBox="1"/>
          <p:nvPr/>
        </p:nvSpPr>
        <p:spPr>
          <a:xfrm>
            <a:off x="309508" y="813345"/>
            <a:ext cx="7755342" cy="4308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地元経済団体の取り組み実績（大阪商工会議所）</a:t>
            </a:r>
          </a:p>
        </p:txBody>
      </p:sp>
      <p:sp>
        <p:nvSpPr>
          <p:cNvPr id="5" name="テキスト ボックス 4">
            <a:extLst>
              <a:ext uri="{FF2B5EF4-FFF2-40B4-BE49-F238E27FC236}">
                <a16:creationId xmlns:a16="http://schemas.microsoft.com/office/drawing/2014/main" id="{70392C25-33A5-0E35-D969-2E100D1B5ABB}"/>
              </a:ext>
            </a:extLst>
          </p:cNvPr>
          <p:cNvSpPr txBox="1"/>
          <p:nvPr/>
        </p:nvSpPr>
        <p:spPr>
          <a:xfrm>
            <a:off x="647700" y="1332909"/>
            <a:ext cx="10819529" cy="92333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・大阪・関西万博開幕後、海外関係の取り組みの総対応件数は</a:t>
            </a:r>
            <a:r>
              <a:rPr kumimoji="1" lang="ja-JP" altLang="en-US" sz="1800" b="1" i="0" u="none" strike="noStrike" kern="1200" cap="none" spc="0" normalizeH="0" baseline="0" noProof="0" dirty="0">
                <a:ln>
                  <a:noFill/>
                </a:ln>
                <a:solidFill>
                  <a:srgbClr val="FF0000"/>
                </a:solidFill>
                <a:effectLst/>
                <a:uLnTx/>
                <a:uFillTx/>
                <a:latin typeface="游ゴシック 本文"/>
                <a:ea typeface="游ゴシック" panose="020B0400000000000000" pitchFamily="50" charset="-128"/>
                <a:cs typeface="+mn-cs"/>
              </a:rPr>
              <a:t>５１８</a:t>
            </a:r>
            <a:r>
              <a:rPr kumimoji="1" lang="ja-JP" altLang="en-US" sz="1800" b="1"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件。</a:t>
            </a:r>
            <a:endParaRPr kumimoji="1" lang="en-US" altLang="ja-JP" sz="1800" b="1"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　地域別ではアジア・欧州、国別では中国・インドネシア・マレーシアが多い。</a:t>
            </a:r>
            <a:endParaRPr kumimoji="1" lang="en-US" altLang="ja-JP" sz="1800" b="1"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本文"/>
                <a:ea typeface="游ゴシック" panose="020B0400000000000000" pitchFamily="50" charset="-128"/>
                <a:cs typeface="+mn-cs"/>
              </a:rPr>
              <a:t>・万博に関する国際関連イベントの情報については、週１回、約１万件にメール配信を実施。</a:t>
            </a:r>
          </a:p>
        </p:txBody>
      </p:sp>
      <p:graphicFrame>
        <p:nvGraphicFramePr>
          <p:cNvPr id="4" name="表 3">
            <a:extLst>
              <a:ext uri="{FF2B5EF4-FFF2-40B4-BE49-F238E27FC236}">
                <a16:creationId xmlns:a16="http://schemas.microsoft.com/office/drawing/2014/main" id="{4F90B4F4-D6FE-70F9-2336-C0BDAB151C8A}"/>
              </a:ext>
            </a:extLst>
          </p:cNvPr>
          <p:cNvGraphicFramePr>
            <a:graphicFrameLocks noGrp="1"/>
          </p:cNvGraphicFramePr>
          <p:nvPr/>
        </p:nvGraphicFramePr>
        <p:xfrm>
          <a:off x="1023432" y="2693357"/>
          <a:ext cx="5072567" cy="3232664"/>
        </p:xfrm>
        <a:graphic>
          <a:graphicData uri="http://schemas.openxmlformats.org/drawingml/2006/table">
            <a:tbl>
              <a:tblPr/>
              <a:tblGrid>
                <a:gridCol w="266393">
                  <a:extLst>
                    <a:ext uri="{9D8B030D-6E8A-4147-A177-3AD203B41FA5}">
                      <a16:colId xmlns:a16="http://schemas.microsoft.com/office/drawing/2014/main" val="3727642575"/>
                    </a:ext>
                  </a:extLst>
                </a:gridCol>
                <a:gridCol w="3651804">
                  <a:extLst>
                    <a:ext uri="{9D8B030D-6E8A-4147-A177-3AD203B41FA5}">
                      <a16:colId xmlns:a16="http://schemas.microsoft.com/office/drawing/2014/main" val="1222995994"/>
                    </a:ext>
                  </a:extLst>
                </a:gridCol>
                <a:gridCol w="1154370">
                  <a:extLst>
                    <a:ext uri="{9D8B030D-6E8A-4147-A177-3AD203B41FA5}">
                      <a16:colId xmlns:a16="http://schemas.microsoft.com/office/drawing/2014/main" val="366682142"/>
                    </a:ext>
                  </a:extLst>
                </a:gridCol>
              </a:tblGrid>
              <a:tr h="305936">
                <a:tc gridSpan="2">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a:txBody>
                    <a:bodyPr/>
                    <a:lstStyle/>
                    <a:p>
                      <a:pPr algn="ctr" fontAlgn="b">
                        <a:buNone/>
                      </a:pP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件数</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82691349"/>
                  </a:ext>
                </a:extLst>
              </a:tr>
              <a:tr h="301990">
                <a:tc gridSpan="2">
                  <a:txBody>
                    <a:bodyPr/>
                    <a:lstStyle/>
                    <a:p>
                      <a:pPr algn="l" fontAlgn="b">
                        <a:buNone/>
                      </a:pP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 総対応件数</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a:txBody>
                    <a:bodyPr/>
                    <a:lstStyle/>
                    <a:p>
                      <a:pPr algn="ctr" fontAlgn="ctr">
                        <a:buNone/>
                      </a:pPr>
                      <a:r>
                        <a:rPr lang="en-US" altLang="ja-JP" sz="1600" b="1" i="0" u="none" strike="noStrike" dirty="0">
                          <a:solidFill>
                            <a:srgbClr val="FF0000"/>
                          </a:solidFill>
                          <a:effectLst/>
                          <a:latin typeface="游ゴシック" panose="020B0400000000000000" pitchFamily="50" charset="-128"/>
                          <a:ea typeface="游ゴシック" panose="020B0400000000000000" pitchFamily="50" charset="-128"/>
                        </a:rPr>
                        <a:t>518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3866936"/>
                  </a:ext>
                </a:extLst>
              </a:tr>
              <a:tr h="301990">
                <a:tc gridSpan="3">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（内訳）</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80717434"/>
                  </a:ext>
                </a:extLst>
              </a:tr>
              <a:tr h="301990">
                <a:tc>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セミナー・商談会</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311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804067"/>
                  </a:ext>
                </a:extLst>
              </a:tr>
              <a:tr h="301990">
                <a:tc>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表敬・ブリーフィング・意見交換会</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96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40177"/>
                  </a:ext>
                </a:extLst>
              </a:tr>
              <a:tr h="451307">
                <a:tc>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ナショナルデー</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（日本側催事・各国催事含む）</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61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2165267"/>
                  </a:ext>
                </a:extLst>
              </a:tr>
              <a:tr h="301990">
                <a:tc>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 EXPO</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会場出迎え対応</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497070"/>
                  </a:ext>
                </a:extLst>
              </a:tr>
              <a:tr h="301990">
                <a:tc>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懇談会・パーティ</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89</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078904"/>
                  </a:ext>
                </a:extLst>
              </a:tr>
              <a:tr h="310379">
                <a:tc>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 MOU／MOA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2862463"/>
                  </a:ext>
                </a:extLst>
              </a:tr>
              <a:tr h="310379">
                <a:tc>
                  <a:txBody>
                    <a:bodyPr/>
                    <a:lstStyle/>
                    <a:p>
                      <a:pPr algn="l" fontAlgn="b">
                        <a:buNone/>
                      </a:pP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buNone/>
                      </a:pP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 その他（情報提供、視察調整依頼等）</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37</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175398"/>
                  </a:ext>
                </a:extLst>
              </a:tr>
            </a:tbl>
          </a:graphicData>
        </a:graphic>
      </p:graphicFrame>
      <p:graphicFrame>
        <p:nvGraphicFramePr>
          <p:cNvPr id="6" name="表 5">
            <a:extLst>
              <a:ext uri="{FF2B5EF4-FFF2-40B4-BE49-F238E27FC236}">
                <a16:creationId xmlns:a16="http://schemas.microsoft.com/office/drawing/2014/main" id="{9A1CFBCD-A222-F0F6-8282-27A1880346BB}"/>
              </a:ext>
            </a:extLst>
          </p:cNvPr>
          <p:cNvGraphicFramePr>
            <a:graphicFrameLocks noGrp="1"/>
          </p:cNvGraphicFramePr>
          <p:nvPr/>
        </p:nvGraphicFramePr>
        <p:xfrm>
          <a:off x="6633064" y="2756462"/>
          <a:ext cx="2088956" cy="2775844"/>
        </p:xfrm>
        <a:graphic>
          <a:graphicData uri="http://schemas.openxmlformats.org/drawingml/2006/table">
            <a:tbl>
              <a:tblPr/>
              <a:tblGrid>
                <a:gridCol w="1270811">
                  <a:extLst>
                    <a:ext uri="{9D8B030D-6E8A-4147-A177-3AD203B41FA5}">
                      <a16:colId xmlns:a16="http://schemas.microsoft.com/office/drawing/2014/main" val="1613445207"/>
                    </a:ext>
                  </a:extLst>
                </a:gridCol>
                <a:gridCol w="818145">
                  <a:extLst>
                    <a:ext uri="{9D8B030D-6E8A-4147-A177-3AD203B41FA5}">
                      <a16:colId xmlns:a16="http://schemas.microsoft.com/office/drawing/2014/main" val="422761921"/>
                    </a:ext>
                  </a:extLst>
                </a:gridCol>
              </a:tblGrid>
              <a:tr h="307478">
                <a:tc>
                  <a:txBody>
                    <a:bodyPr/>
                    <a:lstStyle/>
                    <a:p>
                      <a:pPr algn="ctr" fontAlgn="ctr">
                        <a:buNone/>
                      </a:pP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地域</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件数</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51521989"/>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アジア</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213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8855530"/>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欧州</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176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075622"/>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アフリカ</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1862518"/>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中南米</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2909390"/>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大洋州</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1066361"/>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北米</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5433383"/>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中東</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8341126"/>
                  </a:ext>
                </a:extLst>
              </a:tr>
              <a:tr h="316020">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その他</a:t>
                      </a: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8</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088682"/>
                  </a:ext>
                </a:extLst>
              </a:tr>
            </a:tbl>
          </a:graphicData>
        </a:graphic>
      </p:graphicFrame>
      <p:graphicFrame>
        <p:nvGraphicFramePr>
          <p:cNvPr id="7" name="表 6">
            <a:extLst>
              <a:ext uri="{FF2B5EF4-FFF2-40B4-BE49-F238E27FC236}">
                <a16:creationId xmlns:a16="http://schemas.microsoft.com/office/drawing/2014/main" id="{C25BAF9D-7E27-CA17-BACB-72E1623EB4A9}"/>
              </a:ext>
            </a:extLst>
          </p:cNvPr>
          <p:cNvGraphicFramePr>
            <a:graphicFrameLocks noGrp="1"/>
          </p:cNvGraphicFramePr>
          <p:nvPr/>
        </p:nvGraphicFramePr>
        <p:xfrm>
          <a:off x="8893050" y="2749247"/>
          <a:ext cx="2460959" cy="2775844"/>
        </p:xfrm>
        <a:graphic>
          <a:graphicData uri="http://schemas.openxmlformats.org/drawingml/2006/table">
            <a:tbl>
              <a:tblPr/>
              <a:tblGrid>
                <a:gridCol w="1546888">
                  <a:extLst>
                    <a:ext uri="{9D8B030D-6E8A-4147-A177-3AD203B41FA5}">
                      <a16:colId xmlns:a16="http://schemas.microsoft.com/office/drawing/2014/main" val="3177349982"/>
                    </a:ext>
                  </a:extLst>
                </a:gridCol>
                <a:gridCol w="914071">
                  <a:extLst>
                    <a:ext uri="{9D8B030D-6E8A-4147-A177-3AD203B41FA5}">
                      <a16:colId xmlns:a16="http://schemas.microsoft.com/office/drawing/2014/main" val="411499063"/>
                    </a:ext>
                  </a:extLst>
                </a:gridCol>
              </a:tblGrid>
              <a:tr h="307478">
                <a:tc>
                  <a:txBody>
                    <a:bodyPr/>
                    <a:lstStyle/>
                    <a:p>
                      <a:pPr algn="ctr" fontAlgn="ctr">
                        <a:buNone/>
                      </a:pPr>
                      <a:r>
                        <a:rPr lang="ja-JP" altLang="en-US" sz="1600" b="1" i="0" u="none" strike="noStrike" dirty="0">
                          <a:solidFill>
                            <a:srgbClr val="000000"/>
                          </a:solidFill>
                          <a:effectLst/>
                          <a:latin typeface="游ゴシック" panose="020B0400000000000000" pitchFamily="50" charset="-128"/>
                          <a:ea typeface="游ゴシック" panose="020B0400000000000000" pitchFamily="50" charset="-128"/>
                        </a:rPr>
                        <a:t>国</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buNone/>
                      </a:pPr>
                      <a:r>
                        <a:rPr lang="ja-JP" altLang="en-US" sz="1600" b="1" i="0" u="none" strike="noStrike">
                          <a:solidFill>
                            <a:srgbClr val="000000"/>
                          </a:solidFill>
                          <a:effectLst/>
                          <a:latin typeface="游ゴシック" panose="020B0400000000000000" pitchFamily="50" charset="-128"/>
                          <a:ea typeface="游ゴシック" panose="020B0400000000000000" pitchFamily="50" charset="-128"/>
                        </a:rPr>
                        <a:t>件数</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69984226"/>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中国</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70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2203917"/>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インドネシア</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1678798"/>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マレーシア</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7206955"/>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イタリア</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6115006"/>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オーストラリア</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390877"/>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英国</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16</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1290073"/>
                  </a:ext>
                </a:extLst>
              </a:tr>
              <a:tr h="307478">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韓国</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a:solidFill>
                            <a:srgbClr val="000000"/>
                          </a:solidFill>
                          <a:effectLst/>
                          <a:latin typeface="游ゴシック" panose="020B0400000000000000" pitchFamily="50" charset="-128"/>
                          <a:ea typeface="游ゴシック" panose="020B0400000000000000" pitchFamily="50" charset="-128"/>
                        </a:rPr>
                        <a:t>11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9878615"/>
                  </a:ext>
                </a:extLst>
              </a:tr>
              <a:tr h="316020">
                <a:tc>
                  <a:txBody>
                    <a:bodyPr/>
                    <a:lstStyle/>
                    <a:p>
                      <a:pPr algn="l" fontAlgn="ctr">
                        <a:buNone/>
                      </a:pP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 オランダ</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rPr>
                        <a:t>10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829532"/>
                  </a:ext>
                </a:extLst>
              </a:tr>
            </a:tbl>
          </a:graphicData>
        </a:graphic>
      </p:graphicFrame>
      <p:sp>
        <p:nvSpPr>
          <p:cNvPr id="10" name="テキスト ボックス 9">
            <a:extLst>
              <a:ext uri="{FF2B5EF4-FFF2-40B4-BE49-F238E27FC236}">
                <a16:creationId xmlns:a16="http://schemas.microsoft.com/office/drawing/2014/main" id="{EC8D999F-13CB-0CF9-EF09-321706FB48C8}"/>
              </a:ext>
            </a:extLst>
          </p:cNvPr>
          <p:cNvSpPr txBox="1"/>
          <p:nvPr/>
        </p:nvSpPr>
        <p:spPr>
          <a:xfrm>
            <a:off x="1385362" y="2303721"/>
            <a:ext cx="3894919" cy="315792"/>
          </a:xfrm>
          <a:prstGeom prst="rect">
            <a:avLst/>
          </a:prstGeom>
          <a:noFill/>
        </p:spPr>
        <p:txBody>
          <a:bodyPr wrap="square">
            <a:spAutoFit/>
          </a:bodyPr>
          <a:lstStyle/>
          <a:p>
            <a:pPr algn="ctr"/>
            <a:r>
              <a:rPr lang="en-US" altLang="ja-JP" sz="1452" dirty="0">
                <a:latin typeface="Meiryo UI" panose="020B0604030504040204" pitchFamily="50" charset="-128"/>
                <a:ea typeface="Meiryo UI" panose="020B0604030504040204" pitchFamily="50" charset="-128"/>
              </a:rPr>
              <a:t>[</a:t>
            </a:r>
            <a:r>
              <a:rPr lang="ja-JP" altLang="en-US" sz="1452" dirty="0">
                <a:latin typeface="Meiryo UI" panose="020B0604030504040204" pitchFamily="50" charset="-128"/>
                <a:ea typeface="Meiryo UI" panose="020B0604030504040204" pitchFamily="50" charset="-128"/>
              </a:rPr>
              <a:t>内容別</a:t>
            </a:r>
            <a:r>
              <a:rPr lang="en-US" altLang="ja-JP" sz="1452" dirty="0">
                <a:latin typeface="Meiryo UI" panose="020B0604030504040204" pitchFamily="50" charset="-128"/>
                <a:ea typeface="Meiryo UI" panose="020B0604030504040204" pitchFamily="50" charset="-128"/>
              </a:rPr>
              <a:t>]</a:t>
            </a:r>
            <a:r>
              <a:rPr lang="ja-JP" altLang="en-US" sz="1452" dirty="0">
                <a:latin typeface="Meiryo UI" panose="020B0604030504040204" pitchFamily="50" charset="-128"/>
                <a:ea typeface="Meiryo UI" panose="020B0604030504040204" pitchFamily="50" charset="-128"/>
              </a:rPr>
              <a:t> </a:t>
            </a:r>
          </a:p>
        </p:txBody>
      </p:sp>
      <p:sp>
        <p:nvSpPr>
          <p:cNvPr id="11" name="テキスト ボックス 10">
            <a:extLst>
              <a:ext uri="{FF2B5EF4-FFF2-40B4-BE49-F238E27FC236}">
                <a16:creationId xmlns:a16="http://schemas.microsoft.com/office/drawing/2014/main" id="{A372BC58-6179-07B4-5ECF-EC52B40CA895}"/>
              </a:ext>
            </a:extLst>
          </p:cNvPr>
          <p:cNvSpPr txBox="1"/>
          <p:nvPr/>
        </p:nvSpPr>
        <p:spPr>
          <a:xfrm>
            <a:off x="6911720" y="2316902"/>
            <a:ext cx="3894919" cy="315792"/>
          </a:xfrm>
          <a:prstGeom prst="rect">
            <a:avLst/>
          </a:prstGeom>
          <a:noFill/>
        </p:spPr>
        <p:txBody>
          <a:bodyPr wrap="square">
            <a:spAutoFit/>
          </a:bodyPr>
          <a:lstStyle/>
          <a:p>
            <a:pPr algn="ctr"/>
            <a:r>
              <a:rPr lang="en-US" altLang="ja-JP" sz="1452" dirty="0">
                <a:latin typeface="Meiryo UI" panose="020B0604030504040204" pitchFamily="50" charset="-128"/>
                <a:ea typeface="Meiryo UI" panose="020B0604030504040204" pitchFamily="50" charset="-128"/>
              </a:rPr>
              <a:t>[</a:t>
            </a:r>
            <a:r>
              <a:rPr lang="ja-JP" altLang="en-US" sz="1452" dirty="0">
                <a:latin typeface="Meiryo UI" panose="020B0604030504040204" pitchFamily="50" charset="-128"/>
                <a:ea typeface="Meiryo UI" panose="020B0604030504040204" pitchFamily="50" charset="-128"/>
              </a:rPr>
              <a:t>地域別・国別の対応件数</a:t>
            </a:r>
            <a:r>
              <a:rPr lang="en-US" altLang="ja-JP" sz="1452" dirty="0">
                <a:latin typeface="Meiryo UI" panose="020B0604030504040204" pitchFamily="50" charset="-128"/>
                <a:ea typeface="Meiryo UI" panose="020B0604030504040204" pitchFamily="50" charset="-128"/>
              </a:rPr>
              <a:t>]</a:t>
            </a:r>
            <a:r>
              <a:rPr lang="ja-JP" altLang="en-US" sz="1452" dirty="0">
                <a:latin typeface="Meiryo UI" panose="020B0604030504040204" pitchFamily="50" charset="-128"/>
                <a:ea typeface="Meiryo UI" panose="020B0604030504040204" pitchFamily="50" charset="-128"/>
              </a:rPr>
              <a:t> </a:t>
            </a:r>
          </a:p>
        </p:txBody>
      </p:sp>
      <p:sp>
        <p:nvSpPr>
          <p:cNvPr id="12" name="テキスト ボックス 11">
            <a:extLst>
              <a:ext uri="{FF2B5EF4-FFF2-40B4-BE49-F238E27FC236}">
                <a16:creationId xmlns:a16="http://schemas.microsoft.com/office/drawing/2014/main" id="{0E6F2D3D-8B19-A2AB-4C80-4A76483AEFDE}"/>
              </a:ext>
            </a:extLst>
          </p:cNvPr>
          <p:cNvSpPr txBox="1"/>
          <p:nvPr/>
        </p:nvSpPr>
        <p:spPr>
          <a:xfrm>
            <a:off x="1023433" y="6044655"/>
            <a:ext cx="5072567" cy="539250"/>
          </a:xfrm>
          <a:prstGeom prst="rect">
            <a:avLst/>
          </a:prstGeom>
          <a:noFill/>
        </p:spPr>
        <p:txBody>
          <a:bodyPr wrap="square" rtlCol="0">
            <a:spAutoFit/>
          </a:bodyPr>
          <a:lstStyle/>
          <a:p>
            <a:pPr marL="162741" indent="-162741">
              <a:defRPr/>
            </a:pPr>
            <a:r>
              <a:rPr lang="en-US" altLang="ja-JP" sz="1452" dirty="0">
                <a:solidFill>
                  <a:prstClr val="black"/>
                </a:solidFill>
                <a:latin typeface="Meiryo UI" panose="020B0604030504040204" pitchFamily="50" charset="-128"/>
                <a:ea typeface="Meiryo UI" panose="020B0604030504040204" pitchFamily="50" charset="-128"/>
              </a:rPr>
              <a:t>※1</a:t>
            </a:r>
            <a:r>
              <a:rPr lang="ja-JP" altLang="en-US" sz="1452" dirty="0">
                <a:solidFill>
                  <a:prstClr val="black"/>
                </a:solidFill>
                <a:latin typeface="Meiryo UI" panose="020B0604030504040204" pitchFamily="50" charset="-128"/>
                <a:ea typeface="Meiryo UI" panose="020B0604030504040204" pitchFamily="50" charset="-128"/>
              </a:rPr>
              <a:t>機関から複数の依頼があった場合、対応件数は１とし、内訳は複数選択しているため、内訳の合計と総対応件数は一致しない。</a:t>
            </a:r>
          </a:p>
        </p:txBody>
      </p:sp>
      <p:sp>
        <p:nvSpPr>
          <p:cNvPr id="13" name="テキスト ボックス 12">
            <a:extLst>
              <a:ext uri="{FF2B5EF4-FFF2-40B4-BE49-F238E27FC236}">
                <a16:creationId xmlns:a16="http://schemas.microsoft.com/office/drawing/2014/main" id="{A145B7C6-A347-5B77-78B8-CD9146FCF82F}"/>
              </a:ext>
            </a:extLst>
          </p:cNvPr>
          <p:cNvSpPr txBox="1"/>
          <p:nvPr/>
        </p:nvSpPr>
        <p:spPr>
          <a:xfrm>
            <a:off x="6633064" y="5564019"/>
            <a:ext cx="3479652" cy="287771"/>
          </a:xfrm>
          <a:prstGeom prst="rect">
            <a:avLst/>
          </a:prstGeom>
          <a:noFill/>
        </p:spPr>
        <p:txBody>
          <a:bodyPr wrap="square">
            <a:spAutoFit/>
          </a:bodyPr>
          <a:lstStyle/>
          <a:p>
            <a:pPr>
              <a:defRPr/>
            </a:pPr>
            <a:r>
              <a:rPr lang="en-US" altLang="ja-JP" sz="1270" dirty="0">
                <a:solidFill>
                  <a:prstClr val="black"/>
                </a:solidFill>
                <a:latin typeface="Meiryo UI" panose="020B0604030504040204" pitchFamily="50" charset="-128"/>
                <a:ea typeface="Meiryo UI" panose="020B0604030504040204" pitchFamily="50" charset="-128"/>
              </a:rPr>
              <a:t>※</a:t>
            </a:r>
            <a:r>
              <a:rPr lang="ja-JP" altLang="en-US" sz="1270" dirty="0">
                <a:solidFill>
                  <a:prstClr val="black"/>
                </a:solidFill>
                <a:latin typeface="Meiryo UI" panose="020B0604030504040204" pitchFamily="50" charset="-128"/>
                <a:ea typeface="Meiryo UI" panose="020B0604030504040204" pitchFamily="50" charset="-128"/>
              </a:rPr>
              <a:t>その他：国・地域属性のないイベント等</a:t>
            </a:r>
          </a:p>
        </p:txBody>
      </p:sp>
      <p:sp>
        <p:nvSpPr>
          <p:cNvPr id="14" name="テキスト ボックス 13">
            <a:extLst>
              <a:ext uri="{FF2B5EF4-FFF2-40B4-BE49-F238E27FC236}">
                <a16:creationId xmlns:a16="http://schemas.microsoft.com/office/drawing/2014/main" id="{4C7EAC05-01D6-FF53-A7D6-355EF2038E43}"/>
              </a:ext>
            </a:extLst>
          </p:cNvPr>
          <p:cNvSpPr txBox="1"/>
          <p:nvPr/>
        </p:nvSpPr>
        <p:spPr>
          <a:xfrm>
            <a:off x="6800283" y="5883504"/>
            <a:ext cx="3962660" cy="986167"/>
          </a:xfrm>
          <a:prstGeom prst="rect">
            <a:avLst/>
          </a:prstGeom>
          <a:noFill/>
        </p:spPr>
        <p:txBody>
          <a:bodyPr wrap="square">
            <a:spAutoFit/>
          </a:bodyPr>
          <a:lstStyle/>
          <a:p>
            <a:r>
              <a:rPr lang="en-US" altLang="ja-JP" sz="1452" dirty="0">
                <a:latin typeface="Meiryo UI" panose="020B0604030504040204" pitchFamily="50" charset="-128"/>
                <a:ea typeface="Meiryo UI" panose="020B0604030504040204" pitchFamily="50" charset="-128"/>
              </a:rPr>
              <a:t>[</a:t>
            </a:r>
            <a:r>
              <a:rPr lang="ja-JP" altLang="en-US" sz="1452" dirty="0">
                <a:latin typeface="Meiryo UI" panose="020B0604030504040204" pitchFamily="50" charset="-128"/>
                <a:ea typeface="Meiryo UI" panose="020B0604030504040204" pitchFamily="50" charset="-128"/>
              </a:rPr>
              <a:t>その他各機関への広報協力等</a:t>
            </a:r>
            <a:r>
              <a:rPr lang="en-US" altLang="ja-JP" sz="1452" dirty="0">
                <a:latin typeface="Meiryo UI" panose="020B0604030504040204" pitchFamily="50" charset="-128"/>
                <a:ea typeface="Meiryo UI" panose="020B0604030504040204" pitchFamily="50" charset="-128"/>
              </a:rPr>
              <a:t>]</a:t>
            </a:r>
          </a:p>
          <a:p>
            <a:r>
              <a:rPr lang="ja-JP" altLang="en-US" sz="1452" dirty="0">
                <a:latin typeface="Meiryo UI" panose="020B0604030504040204" pitchFamily="50" charset="-128"/>
                <a:ea typeface="Meiryo UI" panose="020B0604030504040204" pitchFamily="50" charset="-128"/>
              </a:rPr>
              <a:t>大阪・関西万博の国際関連イベントの情報を週</a:t>
            </a:r>
            <a:r>
              <a:rPr lang="en-US" altLang="ja-JP" sz="1452" dirty="0">
                <a:latin typeface="Meiryo UI" panose="020B0604030504040204" pitchFamily="50" charset="-128"/>
                <a:ea typeface="Meiryo UI" panose="020B0604030504040204" pitchFamily="50" charset="-128"/>
              </a:rPr>
              <a:t>1</a:t>
            </a:r>
            <a:r>
              <a:rPr lang="ja-JP" altLang="en-US" sz="1452" dirty="0">
                <a:latin typeface="Meiryo UI" panose="020B0604030504040204" pitchFamily="50" charset="-128"/>
                <a:ea typeface="Meiryo UI" panose="020B0604030504040204" pitchFamily="50" charset="-128"/>
              </a:rPr>
              <a:t>回、約</a:t>
            </a:r>
            <a:r>
              <a:rPr lang="en-US" altLang="ja-JP" sz="1452" dirty="0">
                <a:latin typeface="Meiryo UI" panose="020B0604030504040204" pitchFamily="50" charset="-128"/>
                <a:ea typeface="Meiryo UI" panose="020B0604030504040204" pitchFamily="50" charset="-128"/>
              </a:rPr>
              <a:t>1</a:t>
            </a:r>
            <a:r>
              <a:rPr lang="ja-JP" altLang="en-US" sz="1452" dirty="0">
                <a:latin typeface="Meiryo UI" panose="020B0604030504040204" pitchFamily="50" charset="-128"/>
                <a:ea typeface="Meiryo UI" panose="020B0604030504040204" pitchFamily="50" charset="-128"/>
              </a:rPr>
              <a:t>万件にメール配信（実績：</a:t>
            </a:r>
            <a:r>
              <a:rPr lang="en-US" altLang="ja-JP" sz="1452" dirty="0">
                <a:latin typeface="Meiryo UI" panose="020B0604030504040204" pitchFamily="50" charset="-128"/>
                <a:ea typeface="Meiryo UI" panose="020B0604030504040204" pitchFamily="50" charset="-128"/>
              </a:rPr>
              <a:t>25</a:t>
            </a:r>
            <a:r>
              <a:rPr lang="ja-JP" altLang="en-US" sz="1452" dirty="0">
                <a:latin typeface="Meiryo UI" panose="020B0604030504040204" pitchFamily="50" charset="-128"/>
                <a:ea typeface="Meiryo UI" panose="020B0604030504040204" pitchFamily="50" charset="-128"/>
              </a:rPr>
              <a:t>回）</a:t>
            </a:r>
            <a:endParaRPr lang="en-US" altLang="ja-JP" sz="1452" dirty="0">
              <a:latin typeface="Meiryo UI" panose="020B0604030504040204" pitchFamily="50" charset="-128"/>
              <a:ea typeface="Meiryo UI" panose="020B0604030504040204" pitchFamily="50" charset="-128"/>
            </a:endParaRPr>
          </a:p>
          <a:p>
            <a:r>
              <a:rPr lang="ja-JP" altLang="en-US" sz="1452" dirty="0">
                <a:latin typeface="Meiryo UI" panose="020B0604030504040204" pitchFamily="50" charset="-128"/>
                <a:ea typeface="Meiryo UI" panose="020B0604030504040204" pitchFamily="50" charset="-128"/>
              </a:rPr>
              <a:t> </a:t>
            </a:r>
          </a:p>
        </p:txBody>
      </p:sp>
      <p:sp>
        <p:nvSpPr>
          <p:cNvPr id="8" name="テキスト ボックス 7">
            <a:extLst>
              <a:ext uri="{FF2B5EF4-FFF2-40B4-BE49-F238E27FC236}">
                <a16:creationId xmlns:a16="http://schemas.microsoft.com/office/drawing/2014/main" id="{B1070948-664B-4618-5242-FA5C0490D3E8}"/>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6012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A983-B8A0-8292-76C3-6EFB51094C2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1C3A4FC-175E-C482-64CF-6E5C3044B6A2}"/>
              </a:ext>
            </a:extLst>
          </p:cNvPr>
          <p:cNvSpPr txBox="1"/>
          <p:nvPr/>
        </p:nvSpPr>
        <p:spPr>
          <a:xfrm>
            <a:off x="215704" y="226885"/>
            <a:ext cx="1005371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万博閉幕後の工事等スケジュール</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sp>
        <p:nvSpPr>
          <p:cNvPr id="2" name="スライド番号プレースホルダー 4">
            <a:extLst>
              <a:ext uri="{FF2B5EF4-FFF2-40B4-BE49-F238E27FC236}">
                <a16:creationId xmlns:a16="http://schemas.microsoft.com/office/drawing/2014/main" id="{7BC4D0DA-7AB8-9A65-068F-5C68127A695A}"/>
              </a:ext>
            </a:extLst>
          </p:cNvPr>
          <p:cNvSpPr txBox="1">
            <a:spLocks/>
          </p:cNvSpPr>
          <p:nvPr/>
        </p:nvSpPr>
        <p:spPr>
          <a:xfrm>
            <a:off x="11467229" y="63631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27</a:t>
            </a:fld>
            <a:endParaRPr kumimoji="1" lang="ja-JP" altLang="en-US" sz="1696" dirty="0">
              <a:latin typeface="メイリオ" panose="020B0604030504040204" pitchFamily="50" charset="-128"/>
              <a:ea typeface="メイリオ" panose="020B0604030504040204" pitchFamily="50" charset="-128"/>
            </a:endParaRPr>
          </a:p>
        </p:txBody>
      </p:sp>
      <p:pic>
        <p:nvPicPr>
          <p:cNvPr id="6" name="図 5" descr="アプリケーション が含まれている画像&#10;&#10;AI 生成コンテンツは誤りを含む可能性があります。">
            <a:extLst>
              <a:ext uri="{FF2B5EF4-FFF2-40B4-BE49-F238E27FC236}">
                <a16:creationId xmlns:a16="http://schemas.microsoft.com/office/drawing/2014/main" id="{73DBB990-5325-CFCA-BD02-947E9FB2BB2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70846" y="744055"/>
            <a:ext cx="10186999" cy="5804521"/>
          </a:xfrm>
          <a:prstGeom prst="rect">
            <a:avLst/>
          </a:prstGeom>
          <a:ln>
            <a:solidFill>
              <a:schemeClr val="tx1"/>
            </a:solidFill>
          </a:ln>
        </p:spPr>
      </p:pic>
      <p:sp>
        <p:nvSpPr>
          <p:cNvPr id="3" name="テキスト ボックス 2">
            <a:extLst>
              <a:ext uri="{FF2B5EF4-FFF2-40B4-BE49-F238E27FC236}">
                <a16:creationId xmlns:a16="http://schemas.microsoft.com/office/drawing/2014/main" id="{FEF2DC70-E8B7-9D18-5EDE-F5F44D5DE97C}"/>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0251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1D374-8EF1-6B88-DDC9-865B25DB83E4}"/>
            </a:ext>
          </a:extLst>
        </p:cNvPr>
        <p:cNvGrpSpPr/>
        <p:nvPr/>
      </p:nvGrpSpPr>
      <p:grpSpPr>
        <a:xfrm>
          <a:off x="0" y="0"/>
          <a:ext cx="0" cy="0"/>
          <a:chOff x="0" y="0"/>
          <a:chExt cx="0" cy="0"/>
        </a:xfrm>
      </p:grpSpPr>
      <p:sp>
        <p:nvSpPr>
          <p:cNvPr id="7" name="正方形/長方形 6">
            <a:extLst>
              <a:ext uri="{FF2B5EF4-FFF2-40B4-BE49-F238E27FC236}">
                <a16:creationId xmlns:a16="http://schemas.microsoft.com/office/drawing/2014/main" id="{C51CB45A-3639-A6A1-E28F-8B77D59FE76F}"/>
              </a:ext>
            </a:extLst>
          </p:cNvPr>
          <p:cNvSpPr/>
          <p:nvPr/>
        </p:nvSpPr>
        <p:spPr>
          <a:xfrm>
            <a:off x="173006" y="752286"/>
            <a:ext cx="11904830" cy="5851798"/>
          </a:xfrm>
          <a:prstGeom prst="rect">
            <a:avLst/>
          </a:prstGeom>
          <a:solidFill>
            <a:srgbClr val="FEECFE"/>
          </a:solidFill>
          <a:ln>
            <a:noFill/>
            <a:prstDash val="sysDash"/>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150000"/>
              </a:lnSpc>
            </a:pPr>
            <a:endParaRPr lang="en-US" altLang="ja-JP" b="1" dirty="0">
              <a:solidFill>
                <a:srgbClr val="FF0000"/>
              </a:solidFill>
              <a:latin typeface="Open Sans" panose="020B0606030504020204" pitchFamily="34" charset="0"/>
            </a:endParaRPr>
          </a:p>
        </p:txBody>
      </p:sp>
      <p:sp>
        <p:nvSpPr>
          <p:cNvPr id="4" name="Rectangle 2">
            <a:extLst>
              <a:ext uri="{FF2B5EF4-FFF2-40B4-BE49-F238E27FC236}">
                <a16:creationId xmlns:a16="http://schemas.microsoft.com/office/drawing/2014/main" id="{F1133F92-BCB3-93DB-2143-5755D12397F9}"/>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3965EA86-9752-76AA-C7F4-B7CD42F2CE78}"/>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A0C08785-9E32-987F-CAB1-8309A1780058}"/>
              </a:ext>
            </a:extLst>
          </p:cNvPr>
          <p:cNvSpPr>
            <a:spLocks noGrp="1"/>
          </p:cNvSpPr>
          <p:nvPr>
            <p:ph type="sldNum" sz="quarter" idx="12"/>
          </p:nvPr>
        </p:nvSpPr>
        <p:spPr>
          <a:xfrm>
            <a:off x="11667216" y="6363238"/>
            <a:ext cx="474387" cy="378357"/>
          </a:xfrm>
        </p:spPr>
        <p:txBody>
          <a:bodyPr/>
          <a:lstStyle/>
          <a:p>
            <a:fld id="{D99EFD23-3DA9-49A1-9EEF-13992E960B5D}" type="slidenum">
              <a:rPr kumimoji="1" lang="ja-JP" altLang="en-US" smtClean="0"/>
              <a:t>28</a:t>
            </a:fld>
            <a:endParaRPr kumimoji="1" lang="ja-JP" altLang="en-US" dirty="0"/>
          </a:p>
        </p:txBody>
      </p:sp>
      <p:sp>
        <p:nvSpPr>
          <p:cNvPr id="17" name="テキスト ボックス 16">
            <a:extLst>
              <a:ext uri="{FF2B5EF4-FFF2-40B4-BE49-F238E27FC236}">
                <a16:creationId xmlns:a16="http://schemas.microsoft.com/office/drawing/2014/main" id="{0C7E8D5E-49BE-E656-FE9A-CB584EEA9CF7}"/>
              </a:ext>
            </a:extLst>
          </p:cNvPr>
          <p:cNvSpPr txBox="1"/>
          <p:nvPr/>
        </p:nvSpPr>
        <p:spPr>
          <a:xfrm>
            <a:off x="215704" y="142699"/>
            <a:ext cx="9589478"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ja-JP" altLang="en-US" sz="24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閉幕日の様子</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en-US" altLang="ja-JP"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【2027</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年</a:t>
            </a:r>
            <a:r>
              <a:rPr lang="ja-JP" altLang="en-US" sz="1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国際園芸博・ベオグラード万博・リヤド万博へ希望を繋ぐ）</a:t>
            </a:r>
            <a:r>
              <a:rPr lang="en-US" altLang="ja-JP" sz="1600" b="1" i="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1600" b="1" i="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sym typeface="Calibri"/>
            </a:endParaRPr>
          </a:p>
        </p:txBody>
      </p:sp>
      <p:pic>
        <p:nvPicPr>
          <p:cNvPr id="3" name="図 2" descr="群衆の前を歩く人々&#10;&#10;AI 生成コンテンツは誤りを含む可能性があります。">
            <a:extLst>
              <a:ext uri="{FF2B5EF4-FFF2-40B4-BE49-F238E27FC236}">
                <a16:creationId xmlns:a16="http://schemas.microsoft.com/office/drawing/2014/main" id="{79F85383-D786-E068-631A-4783B38058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0094" y="4337993"/>
            <a:ext cx="2945753" cy="19642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正方形/長方形 5">
            <a:extLst>
              <a:ext uri="{FF2B5EF4-FFF2-40B4-BE49-F238E27FC236}">
                <a16:creationId xmlns:a16="http://schemas.microsoft.com/office/drawing/2014/main" id="{E07AEA2C-E16C-29AF-1E11-1CBEC4789917}"/>
              </a:ext>
            </a:extLst>
          </p:cNvPr>
          <p:cNvSpPr/>
          <p:nvPr/>
        </p:nvSpPr>
        <p:spPr>
          <a:xfrm>
            <a:off x="2458584" y="6267992"/>
            <a:ext cx="2168771"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閉会式</a:t>
            </a:r>
          </a:p>
        </p:txBody>
      </p:sp>
      <p:pic>
        <p:nvPicPr>
          <p:cNvPr id="16" name="図 15" descr="人, 建物, 立つ, 男 が含まれている画像&#10;&#10;AI 生成コンテンツは誤りを含む可能性があります。">
            <a:extLst>
              <a:ext uri="{FF2B5EF4-FFF2-40B4-BE49-F238E27FC236}">
                <a16:creationId xmlns:a16="http://schemas.microsoft.com/office/drawing/2014/main" id="{4B098A3E-8302-96A5-E86B-205B84805A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092" y="917482"/>
            <a:ext cx="4566755" cy="30490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図 18" descr="スーツを着た男性のcg&#10;&#10;AI 生成コンテンツは誤りを含む可能性があります。">
            <a:extLst>
              <a:ext uri="{FF2B5EF4-FFF2-40B4-BE49-F238E27FC236}">
                <a16:creationId xmlns:a16="http://schemas.microsoft.com/office/drawing/2014/main" id="{AC10B49A-CAAE-FFCA-29BE-75A5C7DA98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9092" y="4351745"/>
            <a:ext cx="1510650" cy="19087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正方形/長方形 26">
            <a:extLst>
              <a:ext uri="{FF2B5EF4-FFF2-40B4-BE49-F238E27FC236}">
                <a16:creationId xmlns:a16="http://schemas.microsoft.com/office/drawing/2014/main" id="{AE433CDB-B5EE-B085-BDF6-5FBC9DD1154E}"/>
              </a:ext>
            </a:extLst>
          </p:cNvPr>
          <p:cNvSpPr/>
          <p:nvPr/>
        </p:nvSpPr>
        <p:spPr>
          <a:xfrm>
            <a:off x="-217865" y="6275723"/>
            <a:ext cx="2788233"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事務総長挨拶</a:t>
            </a:r>
          </a:p>
        </p:txBody>
      </p:sp>
      <p:sp>
        <p:nvSpPr>
          <p:cNvPr id="28" name="正方形/長方形 27">
            <a:extLst>
              <a:ext uri="{FF2B5EF4-FFF2-40B4-BE49-F238E27FC236}">
                <a16:creationId xmlns:a16="http://schemas.microsoft.com/office/drawing/2014/main" id="{BF07B95D-8B30-61BC-3F76-2BA905B683F2}"/>
              </a:ext>
            </a:extLst>
          </p:cNvPr>
          <p:cNvSpPr/>
          <p:nvPr/>
        </p:nvSpPr>
        <p:spPr>
          <a:xfrm>
            <a:off x="1229896" y="3966497"/>
            <a:ext cx="2788233" cy="3399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rPr>
              <a:t>旗渡し式</a:t>
            </a:r>
            <a:endParaRPr kumimoji="1" lang="ja-JP" altLang="en-US" sz="1200" b="1" dirty="0">
              <a:solidFill>
                <a:schemeClr val="tx1"/>
              </a:solidFill>
            </a:endParaRPr>
          </a:p>
        </p:txBody>
      </p:sp>
      <p:sp>
        <p:nvSpPr>
          <p:cNvPr id="9" name="四角形: 角を丸くする 8">
            <a:extLst>
              <a:ext uri="{FF2B5EF4-FFF2-40B4-BE49-F238E27FC236}">
                <a16:creationId xmlns:a16="http://schemas.microsoft.com/office/drawing/2014/main" id="{08730497-AAA2-4333-18B7-C5B5129F17E3}"/>
              </a:ext>
            </a:extLst>
          </p:cNvPr>
          <p:cNvSpPr/>
          <p:nvPr/>
        </p:nvSpPr>
        <p:spPr>
          <a:xfrm>
            <a:off x="5197871" y="945675"/>
            <a:ext cx="6706538" cy="1947063"/>
          </a:xfrm>
          <a:prstGeom prst="roundRect">
            <a:avLst/>
          </a:prstGeom>
          <a:solidFill>
            <a:schemeClr val="bg1"/>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正式名称：</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2027</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年国際園芸博覧会</a:t>
            </a:r>
            <a:endParaRPr kumimoji="1"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略称　　：</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GREEN×EXPO 2027</a:t>
            </a:r>
            <a:endParaRPr kumimoji="1"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　：「幸せを創る明日の風景　</a:t>
            </a:r>
            <a:endPar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Scenery of the Future for Happiness</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endPar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会期　　：</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2027</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3</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19</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9</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26</a:t>
            </a:r>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p>
          <a:p>
            <a:r>
              <a:rPr lang="ja-JP" altLang="en-US" b="1" dirty="0">
                <a:solidFill>
                  <a:srgbClr val="00B05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会場　　：横浜市　旧上瀬谷通信施設</a:t>
            </a:r>
          </a:p>
        </p:txBody>
      </p:sp>
      <p:sp>
        <p:nvSpPr>
          <p:cNvPr id="13" name="四角形: 角を丸くする 12">
            <a:extLst>
              <a:ext uri="{FF2B5EF4-FFF2-40B4-BE49-F238E27FC236}">
                <a16:creationId xmlns:a16="http://schemas.microsoft.com/office/drawing/2014/main" id="{08E4963A-E508-9A00-A99F-9F966803F9E7}"/>
              </a:ext>
            </a:extLst>
          </p:cNvPr>
          <p:cNvSpPr/>
          <p:nvPr/>
        </p:nvSpPr>
        <p:spPr>
          <a:xfrm>
            <a:off x="5220559" y="4820074"/>
            <a:ext cx="6630436" cy="1665132"/>
          </a:xfrm>
          <a:prstGeom prst="roundRect">
            <a:avLst/>
          </a:prstGeom>
          <a:solidFill>
            <a:schemeClr val="accent4">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名称　　：</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2030</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年リヤド国際博覧会</a:t>
            </a:r>
            <a:endPar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　：「変化の時代：共に先見性のある明日へ」</a:t>
            </a:r>
            <a:endPar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会期　　：</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2030</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10</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2031</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3</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31</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p>
          <a:p>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会場　　</a:t>
            </a:r>
            <a:r>
              <a:rPr lang="ja-JP" altLang="en-US" b="1">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：サウジアラビア王国・</a:t>
            </a:r>
            <a:r>
              <a:rPr lang="ja-JP" altLang="en-US" b="1" dirty="0">
                <a:solidFill>
                  <a:srgbClr val="E60010"/>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リヤド市</a:t>
            </a:r>
          </a:p>
        </p:txBody>
      </p:sp>
      <p:sp>
        <p:nvSpPr>
          <p:cNvPr id="14" name="四角形: 角を丸くする 13">
            <a:extLst>
              <a:ext uri="{FF2B5EF4-FFF2-40B4-BE49-F238E27FC236}">
                <a16:creationId xmlns:a16="http://schemas.microsoft.com/office/drawing/2014/main" id="{9FFEEAAC-4F61-EFAE-1A44-94DB23490597}"/>
              </a:ext>
            </a:extLst>
          </p:cNvPr>
          <p:cNvSpPr/>
          <p:nvPr/>
        </p:nvSpPr>
        <p:spPr>
          <a:xfrm>
            <a:off x="5197871" y="2943832"/>
            <a:ext cx="6706538" cy="1778827"/>
          </a:xfrm>
          <a:prstGeom prst="roundRect">
            <a:avLst/>
          </a:prstGeom>
          <a:solidFill>
            <a:schemeClr val="accent5">
              <a:lumMod val="20000"/>
              <a:lumOff val="8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名称　　：</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2027</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年ベオグラード国際博覧会</a:t>
            </a:r>
            <a:endPar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テーマ　：</a:t>
            </a:r>
            <a:r>
              <a:rPr lang="ja-JP" altLang="en-US" sz="16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en-US" altLang="ja-JP" sz="16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Play for Humanity: Sport and Music for All</a:t>
            </a:r>
            <a:r>
              <a:rPr lang="ja-JP" altLang="en-US" sz="16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endParaRPr lang="en-US" altLang="ja-JP" sz="16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ja-JP" altLang="en-US" sz="14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（人類のためのあそび：すべての人のためのスポーツと音楽）</a:t>
            </a:r>
            <a:endParaRPr lang="en-US" altLang="ja-JP" sz="1400"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a:p>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会期　　：</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2027</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5</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15</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2027</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年</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8</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15</a:t>
            </a:r>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p>
          <a:p>
            <a:r>
              <a:rPr lang="ja-JP" altLang="en-US" b="1"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会場　　：セルビア共和国・ベオグラード市</a:t>
            </a:r>
          </a:p>
        </p:txBody>
      </p:sp>
      <p:sp>
        <p:nvSpPr>
          <p:cNvPr id="2" name="テキスト ボックス 1">
            <a:extLst>
              <a:ext uri="{FF2B5EF4-FFF2-40B4-BE49-F238E27FC236}">
                <a16:creationId xmlns:a16="http://schemas.microsoft.com/office/drawing/2014/main" id="{E7D57845-FCCD-3224-99E7-7E3B62906992}"/>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597797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CA3D22-20D5-C1C2-FE8B-B0E183E099DA}"/>
              </a:ext>
            </a:extLst>
          </p:cNvPr>
          <p:cNvSpPr txBox="1"/>
          <p:nvPr/>
        </p:nvSpPr>
        <p:spPr>
          <a:xfrm>
            <a:off x="215704" y="226885"/>
            <a:ext cx="9617613"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参考１</a:t>
            </a:r>
            <a:r>
              <a:rPr lang="en-US"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ギネス世界記録™</a:t>
            </a:r>
            <a:r>
              <a:rPr lang="ja-JP" altLang="en-US"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［大阪・関西万博で１８件認定］</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67FC8031-FC1E-1A4F-4FCE-FC3420052336}"/>
              </a:ext>
            </a:extLst>
          </p:cNvPr>
          <p:cNvGraphicFramePr>
            <a:graphicFrameLocks noGrp="1"/>
          </p:cNvGraphicFramePr>
          <p:nvPr>
            <p:extLst>
              <p:ext uri="{D42A27DB-BD31-4B8C-83A1-F6EECF244321}">
                <p14:modId xmlns:p14="http://schemas.microsoft.com/office/powerpoint/2010/main" val="3751743957"/>
              </p:ext>
            </p:extLst>
          </p:nvPr>
        </p:nvGraphicFramePr>
        <p:xfrm>
          <a:off x="668996" y="684821"/>
          <a:ext cx="11116604" cy="5883965"/>
        </p:xfrm>
        <a:graphic>
          <a:graphicData uri="http://schemas.openxmlformats.org/drawingml/2006/table">
            <a:tbl>
              <a:tblPr firstRow="1" bandRow="1">
                <a:tableStyleId>{5C22544A-7EE6-4342-B048-85BDC9FD1C3A}</a:tableStyleId>
              </a:tblPr>
              <a:tblGrid>
                <a:gridCol w="428284">
                  <a:extLst>
                    <a:ext uri="{9D8B030D-6E8A-4147-A177-3AD203B41FA5}">
                      <a16:colId xmlns:a16="http://schemas.microsoft.com/office/drawing/2014/main" val="3207666527"/>
                    </a:ext>
                  </a:extLst>
                </a:gridCol>
                <a:gridCol w="3390314">
                  <a:extLst>
                    <a:ext uri="{9D8B030D-6E8A-4147-A177-3AD203B41FA5}">
                      <a16:colId xmlns:a16="http://schemas.microsoft.com/office/drawing/2014/main" val="420980025"/>
                    </a:ext>
                  </a:extLst>
                </a:gridCol>
                <a:gridCol w="5416061">
                  <a:extLst>
                    <a:ext uri="{9D8B030D-6E8A-4147-A177-3AD203B41FA5}">
                      <a16:colId xmlns:a16="http://schemas.microsoft.com/office/drawing/2014/main" val="2156685957"/>
                    </a:ext>
                  </a:extLst>
                </a:gridCol>
                <a:gridCol w="1881945">
                  <a:extLst>
                    <a:ext uri="{9D8B030D-6E8A-4147-A177-3AD203B41FA5}">
                      <a16:colId xmlns:a16="http://schemas.microsoft.com/office/drawing/2014/main" val="1038522281"/>
                    </a:ext>
                  </a:extLst>
                </a:gridCol>
              </a:tblGrid>
              <a:tr h="405457">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ゴシック" panose="020B0400000000000000" pitchFamily="49" charset="-128"/>
                          <a:ea typeface="BIZ UDゴシック" panose="020B0400000000000000" pitchFamily="49" charset="-128"/>
                        </a:rPr>
                        <a:t>主体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ゴシック" panose="020B0400000000000000" pitchFamily="49" charset="-128"/>
                          <a:ea typeface="BIZ UDゴシック" panose="020B0400000000000000" pitchFamily="49" charset="-128"/>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ゴシック" panose="020B0400000000000000" pitchFamily="49" charset="-128"/>
                          <a:ea typeface="BIZ UDゴシック" panose="020B0400000000000000" pitchFamily="49" charset="-128"/>
                        </a:rPr>
                        <a:t>認定日</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基準日</a:t>
                      </a:r>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342316"/>
                  </a:ext>
                </a:extLst>
              </a:tr>
              <a:tr h="629214">
                <a:tc>
                  <a:txBody>
                    <a:bodyPr/>
                    <a:lstStyle/>
                    <a:p>
                      <a:r>
                        <a:rPr kumimoji="1" lang="ja-JP" altLang="en-US" dirty="0">
                          <a:latin typeface="BIZ UDゴシック" panose="020B0400000000000000" pitchFamily="49" charset="-128"/>
                          <a:ea typeface="BIZ UDゴシック" panose="020B0400000000000000" pitchFamily="49" charset="-128"/>
                        </a:rPr>
                        <a:t>１</a:t>
                      </a:r>
                      <a:endParaRPr kumimoji="1" lang="en-US" altLang="ja-JP"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竹中工務店</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最大の生分解性の３</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D</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プリント建築</a:t>
                      </a:r>
                      <a:r>
                        <a:rPr kumimoji="1" lang="ja-JP" altLang="ja-JP" sz="1400" kern="1200" dirty="0">
                          <a:solidFill>
                            <a:schemeClr val="dk1"/>
                          </a:solidFill>
                          <a:effectLst/>
                          <a:latin typeface="BIZ UDゴシック" panose="020B0400000000000000" pitchFamily="49" charset="-128"/>
                          <a:ea typeface="BIZ UDゴシック" panose="020B0400000000000000" pitchFamily="49" charset="-128"/>
                          <a:cs typeface="+mn-cs"/>
                        </a:rPr>
                        <a:t>（一体造形）</a:t>
                      </a:r>
                      <a:endParaRPr kumimoji="1" lang="en-US" altLang="ja-JP" sz="1400" kern="1200" dirty="0">
                        <a:solidFill>
                          <a:schemeClr val="dk1"/>
                        </a:solidFill>
                        <a:effectLst/>
                        <a:latin typeface="BIZ UDゴシック" panose="020B0400000000000000" pitchFamily="49" charset="-128"/>
                        <a:ea typeface="BIZ UDゴシック" panose="020B0400000000000000" pitchFamily="49" charset="-128"/>
                        <a:cs typeface="+mn-cs"/>
                      </a:endParaRPr>
                    </a:p>
                    <a:p>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長さ</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4.684m×</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幅</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4.684m×</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高さ</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3.357m】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10</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053338"/>
                  </a:ext>
                </a:extLst>
              </a:tr>
              <a:tr h="471204">
                <a:tc>
                  <a:txBody>
                    <a:bodyPr/>
                    <a:lstStyle/>
                    <a:p>
                      <a:r>
                        <a:rPr kumimoji="1" lang="ja-JP" altLang="en-US" dirty="0">
                          <a:latin typeface="BIZ UDゴシック" panose="020B0400000000000000" pitchFamily="49" charset="-128"/>
                          <a:ea typeface="BIZ UDゴシック" panose="020B0400000000000000" pitchFamily="49" charset="-128"/>
                        </a:rPr>
                        <a:t>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年日本国際博覧会協会</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最大の木造建造物</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建築面積</a:t>
                      </a:r>
                      <a:r>
                        <a:rPr kumimoji="1" lang="ja-JP" altLang="en-US"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61,035.55</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42328"/>
                  </a:ext>
                </a:extLst>
              </a:tr>
              <a:tr h="629214">
                <a:tc>
                  <a:txBody>
                    <a:bodyPr/>
                    <a:lstStyle/>
                    <a:p>
                      <a:r>
                        <a:rPr kumimoji="1" lang="ja-JP" altLang="en-US" dirty="0">
                          <a:latin typeface="BIZ UDゴシック" panose="020B0400000000000000" pitchFamily="49" charset="-128"/>
                          <a:ea typeface="BIZ UDゴシック" panose="020B0400000000000000" pitchFamily="49" charset="-128"/>
                        </a:rPr>
                        <a:t>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Suntory x Daikin</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最大のインタラクティブな噴水設備</a:t>
                      </a:r>
                      <a:endPar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en-US" sz="1600" b="1" kern="1200" dirty="0">
                          <a:solidFill>
                            <a:srgbClr val="FF0000"/>
                          </a:solidFill>
                          <a:effectLst/>
                          <a:latin typeface="BIZ UDゴシック" panose="020B0400000000000000" pitchFamily="49" charset="-128"/>
                          <a:ea typeface="BIZ UDゴシック" panose="020B0400000000000000" pitchFamily="49" charset="-128"/>
                          <a:cs typeface="+mn-cs"/>
                        </a:rPr>
                        <a:t>広さ：</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2,179.32</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7</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810143"/>
                  </a:ext>
                </a:extLst>
              </a:tr>
              <a:tr h="629214">
                <a:tc>
                  <a:txBody>
                    <a:bodyPr/>
                    <a:lstStyle/>
                    <a:p>
                      <a:r>
                        <a:rPr kumimoji="1" lang="ja-JP" altLang="en-US" dirty="0">
                          <a:latin typeface="BIZ UDゴシック" panose="020B0400000000000000" pitchFamily="49" charset="-128"/>
                          <a:ea typeface="BIZ UDゴシック" panose="020B0400000000000000" pitchFamily="49" charset="-128"/>
                        </a:rPr>
                        <a:t>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飯田グループホールディングス株式会社</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ジャカード織で包まれた最大の建</a:t>
                      </a:r>
                      <a:r>
                        <a:rPr kumimoji="1" lang="ja-JP" altLang="en-US" sz="1800" kern="1200" dirty="0">
                          <a:solidFill>
                            <a:schemeClr val="dk1"/>
                          </a:solidFill>
                          <a:effectLst/>
                          <a:latin typeface="BIZ UDゴシック" panose="020B0400000000000000" pitchFamily="49" charset="-128"/>
                          <a:ea typeface="BIZ UDゴシック" panose="020B0400000000000000" pitchFamily="49" charset="-128"/>
                          <a:cs typeface="+mn-cs"/>
                        </a:rPr>
                        <a:t>物</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【3,027.75m</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²</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0956002"/>
                  </a:ext>
                </a:extLst>
              </a:tr>
              <a:tr h="629214">
                <a:tc>
                  <a:txBody>
                    <a:bodyPr/>
                    <a:lstStyle/>
                    <a:p>
                      <a:r>
                        <a:rPr kumimoji="1" lang="ja-JP" altLang="en-US" dirty="0">
                          <a:latin typeface="BIZ UDゴシック" panose="020B0400000000000000" pitchFamily="49" charset="-128"/>
                          <a:ea typeface="BIZ UDゴシック" panose="020B0400000000000000" pitchFamily="49" charset="-128"/>
                        </a:rPr>
                        <a:t>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飯田グループホールディングス株式会社</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扇子の形をした最大の屋根</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【218.4m</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²</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3202238"/>
                  </a:ext>
                </a:extLst>
              </a:tr>
              <a:tr h="540749">
                <a:tc>
                  <a:txBody>
                    <a:bodyPr/>
                    <a:lstStyle/>
                    <a:p>
                      <a:r>
                        <a:rPr kumimoji="1" lang="ja-JP" altLang="en-US" dirty="0">
                          <a:latin typeface="BIZ UDゴシック" panose="020B0400000000000000" pitchFamily="49" charset="-128"/>
                          <a:ea typeface="BIZ UDゴシック" panose="020B0400000000000000" pitchFamily="49" charset="-128"/>
                        </a:rPr>
                        <a:t>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ブラスエキスポ</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実行委員会</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最大のマーチングバンド</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【12,269</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人</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11</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824124"/>
                  </a:ext>
                </a:extLst>
              </a:tr>
              <a:tr h="562708">
                <a:tc>
                  <a:txBody>
                    <a:bodyPr/>
                    <a:lstStyle/>
                    <a:p>
                      <a:r>
                        <a:rPr kumimoji="1" lang="ja-JP" altLang="en-US" dirty="0">
                          <a:latin typeface="BIZ UDゴシック" panose="020B0400000000000000" pitchFamily="49" charset="-128"/>
                          <a:ea typeface="BIZ UDゴシック" panose="020B0400000000000000" pitchFamily="49" charset="-128"/>
                        </a:rPr>
                        <a:t>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大阪府・大阪市　万博推進局</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最大の盆ダンス</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【3,946</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人</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7</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26</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654"/>
                  </a:ext>
                </a:extLst>
              </a:tr>
              <a:tr h="534571">
                <a:tc>
                  <a:txBody>
                    <a:bodyPr/>
                    <a:lstStyle/>
                    <a:p>
                      <a:r>
                        <a:rPr kumimoji="1" lang="ja-JP" altLang="en-US" dirty="0">
                          <a:latin typeface="BIZ UDゴシック" panose="020B0400000000000000" pitchFamily="49" charset="-128"/>
                          <a:ea typeface="BIZ UDゴシック" panose="020B0400000000000000" pitchFamily="49" charset="-128"/>
                        </a:rPr>
                        <a:t>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大阪府・大阪市　万博推進局</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最大の盆ダンス（最多国籍数）</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【62</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ヵ国</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7</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26</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1192294"/>
                  </a:ext>
                </a:extLst>
              </a:tr>
              <a:tr h="629214">
                <a:tc>
                  <a:txBody>
                    <a:bodyPr/>
                    <a:lstStyle/>
                    <a:p>
                      <a:r>
                        <a:rPr kumimoji="1" lang="ja-JP" altLang="en-US" dirty="0">
                          <a:latin typeface="BIZ UDゴシック" panose="020B0400000000000000" pitchFamily="49" charset="-128"/>
                          <a:ea typeface="BIZ UDゴシック" panose="020B0400000000000000" pitchFamily="49" charset="-128"/>
                        </a:rPr>
                        <a:t>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キッザニア</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約束・誓いを写した最大のオンラインフォト</a:t>
                      </a:r>
                      <a:endPar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アルバム</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【138,454</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枚</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8</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7</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0472497"/>
                  </a:ext>
                </a:extLst>
              </a:tr>
            </a:tbl>
          </a:graphicData>
        </a:graphic>
      </p:graphicFrame>
      <p:sp>
        <p:nvSpPr>
          <p:cNvPr id="3" name="スライド番号プレースホルダー 4">
            <a:extLst>
              <a:ext uri="{FF2B5EF4-FFF2-40B4-BE49-F238E27FC236}">
                <a16:creationId xmlns:a16="http://schemas.microsoft.com/office/drawing/2014/main" id="{36129C9E-584C-9CDF-182C-535EBC315108}"/>
              </a:ext>
            </a:extLst>
          </p:cNvPr>
          <p:cNvSpPr txBox="1">
            <a:spLocks/>
          </p:cNvSpPr>
          <p:nvPr/>
        </p:nvSpPr>
        <p:spPr>
          <a:xfrm>
            <a:off x="11581394" y="6380840"/>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29</a:t>
            </a:fld>
            <a:endParaRPr kumimoji="1" lang="ja-JP" altLang="en-US" sz="1696"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FB5FA59-5D83-AFD9-5C7A-DFE26F24D685}"/>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84299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1814A76-6280-4D16-85E4-E99CDFF136E1}"/>
              </a:ext>
            </a:extLst>
          </p:cNvPr>
          <p:cNvSpPr txBox="1"/>
          <p:nvPr/>
        </p:nvSpPr>
        <p:spPr>
          <a:xfrm>
            <a:off x="223904" y="155556"/>
            <a:ext cx="3072937" cy="430887"/>
          </a:xfrm>
          <a:prstGeom prst="rect">
            <a:avLst/>
          </a:prstGeom>
          <a:noFill/>
        </p:spPr>
        <p:txBody>
          <a:bodyPr wrap="square" rtlCol="0">
            <a:noAutofit/>
          </a:bodyPr>
          <a:lstStyle/>
          <a:p>
            <a:pPr defTabSz="457174">
              <a:defRPr/>
            </a:pPr>
            <a:r>
              <a:rPr lang="ja-JP" altLang="en-US" sz="2400" b="1"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会期中の主な出来事　</a:t>
            </a:r>
            <a:endParaRPr kumimoji="1" lang="ja-JP" altLang="en-US" sz="2400" dirty="0">
              <a:solidFill>
                <a:prstClr val="black"/>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44A57C2E-241A-453E-BF8A-18AEC04A6031}"/>
              </a:ext>
            </a:extLst>
          </p:cNvPr>
          <p:cNvSpPr txBox="1"/>
          <p:nvPr/>
        </p:nvSpPr>
        <p:spPr>
          <a:xfrm>
            <a:off x="6078200" y="1632225"/>
            <a:ext cx="349702" cy="4695380"/>
          </a:xfrm>
          <a:prstGeom prst="rect">
            <a:avLst/>
          </a:prstGeom>
          <a:noFill/>
          <a:ln>
            <a:noFill/>
          </a:ln>
        </p:spPr>
        <p:txBody>
          <a:bodyPr vert="eaVert" wrap="square" lIns="36000" tIns="36000" rIns="36000"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0661">
              <a:defRPr/>
            </a:pPr>
            <a:r>
              <a:rPr lang="ja-JP" altLang="en-US" dirty="0"/>
              <a:t>ネパール館 開館</a:t>
            </a:r>
            <a:r>
              <a:rPr lang="en-US" altLang="ja-JP" sz="1400" dirty="0"/>
              <a:t>【</a:t>
            </a:r>
            <a:r>
              <a:rPr lang="ja-JP" altLang="en-US" sz="1400" dirty="0"/>
              <a:t>開幕から</a:t>
            </a:r>
            <a:r>
              <a:rPr lang="en-US" altLang="ja-JP" sz="1400" dirty="0"/>
              <a:t>98</a:t>
            </a:r>
            <a:r>
              <a:rPr lang="ja-JP" altLang="en-US" sz="1400" dirty="0"/>
              <a:t>日目</a:t>
            </a:r>
            <a:r>
              <a:rPr lang="en-US" altLang="ja-JP" sz="1400" dirty="0"/>
              <a:t>】</a:t>
            </a:r>
          </a:p>
        </p:txBody>
      </p:sp>
      <p:sp>
        <p:nvSpPr>
          <p:cNvPr id="7" name="テキスト ボックス 6">
            <a:extLst>
              <a:ext uri="{FF2B5EF4-FFF2-40B4-BE49-F238E27FC236}">
                <a16:creationId xmlns:a16="http://schemas.microsoft.com/office/drawing/2014/main" id="{AF87C48F-BE42-4CA7-9CEE-A799DA924705}"/>
              </a:ext>
            </a:extLst>
          </p:cNvPr>
          <p:cNvSpPr txBox="1"/>
          <p:nvPr/>
        </p:nvSpPr>
        <p:spPr>
          <a:xfrm>
            <a:off x="4121532" y="1655186"/>
            <a:ext cx="349702" cy="1572384"/>
          </a:xfrm>
          <a:prstGeom prst="rect">
            <a:avLst/>
          </a:prstGeom>
          <a:noFill/>
          <a:ln>
            <a:noFill/>
          </a:ln>
        </p:spPr>
        <p:txBody>
          <a:bodyPr vert="eaVert" wrap="square" lIns="36000" tIns="36000" rIns="36000"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0661">
              <a:defRPr/>
            </a:pPr>
            <a:r>
              <a:rPr lang="ja-JP" altLang="en-US" dirty="0"/>
              <a:t>ジャパンデー</a:t>
            </a:r>
            <a:endParaRPr lang="en-US" altLang="ja-JP" dirty="0"/>
          </a:p>
        </p:txBody>
      </p:sp>
      <p:sp>
        <p:nvSpPr>
          <p:cNvPr id="11" name="テキスト ボックス 10">
            <a:extLst>
              <a:ext uri="{FF2B5EF4-FFF2-40B4-BE49-F238E27FC236}">
                <a16:creationId xmlns:a16="http://schemas.microsoft.com/office/drawing/2014/main" id="{5BED17BD-851A-402C-BA34-B402DA5F73E0}"/>
              </a:ext>
            </a:extLst>
          </p:cNvPr>
          <p:cNvSpPr txBox="1"/>
          <p:nvPr/>
        </p:nvSpPr>
        <p:spPr>
          <a:xfrm>
            <a:off x="5185017" y="1347833"/>
            <a:ext cx="801905" cy="276999"/>
          </a:xfrm>
          <a:prstGeom prst="rect">
            <a:avLst/>
          </a:prstGeom>
          <a:noFill/>
          <a:ln>
            <a:noFill/>
          </a:ln>
        </p:spPr>
        <p:txBody>
          <a:bodyPr wrap="square" rtlCol="0">
            <a:spAutoFit/>
          </a:bodyPr>
          <a:lstStyle/>
          <a:p>
            <a:pPr defTabSz="82615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7</a:t>
            </a:r>
            <a:r>
              <a:rPr kumimoji="1"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13</a:t>
            </a:r>
          </a:p>
        </p:txBody>
      </p:sp>
      <p:sp>
        <p:nvSpPr>
          <p:cNvPr id="12" name="テキスト ボックス 11">
            <a:extLst>
              <a:ext uri="{FF2B5EF4-FFF2-40B4-BE49-F238E27FC236}">
                <a16:creationId xmlns:a16="http://schemas.microsoft.com/office/drawing/2014/main" id="{6D760797-C395-4EF8-86FF-34D181638FAF}"/>
              </a:ext>
            </a:extLst>
          </p:cNvPr>
          <p:cNvSpPr txBox="1"/>
          <p:nvPr/>
        </p:nvSpPr>
        <p:spPr>
          <a:xfrm>
            <a:off x="5352063" y="1665834"/>
            <a:ext cx="485371" cy="3222154"/>
          </a:xfrm>
          <a:prstGeom prst="rect">
            <a:avLst/>
          </a:prstGeom>
          <a:noFill/>
          <a:ln>
            <a:noFill/>
          </a:ln>
        </p:spPr>
        <p:txBody>
          <a:bodyPr vert="eaVert" wrap="square" lIns="0" tIns="57280" rIns="0" rtlCol="0" anchor="ctr" anchorCtr="0">
            <a:noAutofit/>
          </a:bodyPr>
          <a:lstStyle>
            <a:defPPr>
              <a:defRPr lang="ja-JP"/>
            </a:defPPr>
            <a:lvl1pPr>
              <a:defRPr sz="1600">
                <a:solidFill>
                  <a:schemeClr val="tx1"/>
                </a:solidFill>
                <a:latin typeface="Meiryo UI" panose="020B0604030504040204" pitchFamily="50" charset="-128"/>
                <a:ea typeface="Meiryo UI" panose="020B0604030504040204" pitchFamily="50" charset="-128"/>
                <a:cs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826151">
              <a:defRPr/>
            </a:pPr>
            <a:r>
              <a:rPr kumimoji="1" lang="ja-JP" altLang="en-US" sz="1800" dirty="0">
                <a:solidFill>
                  <a:prstClr val="black"/>
                </a:solidFill>
                <a:latin typeface="メイリオ" panose="020B0604030504040204" pitchFamily="50" charset="-128"/>
                <a:ea typeface="メイリオ" panose="020B0604030504040204" pitchFamily="50" charset="-128"/>
              </a:rPr>
              <a:t>ブルーインパルス展示飛行</a:t>
            </a:r>
          </a:p>
        </p:txBody>
      </p:sp>
      <p:sp>
        <p:nvSpPr>
          <p:cNvPr id="14" name="テキスト ボックス 13">
            <a:extLst>
              <a:ext uri="{FF2B5EF4-FFF2-40B4-BE49-F238E27FC236}">
                <a16:creationId xmlns:a16="http://schemas.microsoft.com/office/drawing/2014/main" id="{665676DA-C180-4684-8019-C50EE89D25D6}"/>
              </a:ext>
            </a:extLst>
          </p:cNvPr>
          <p:cNvSpPr txBox="1"/>
          <p:nvPr/>
        </p:nvSpPr>
        <p:spPr>
          <a:xfrm>
            <a:off x="1995949" y="1330113"/>
            <a:ext cx="669710" cy="276999"/>
          </a:xfrm>
          <a:prstGeom prst="rect">
            <a:avLst/>
          </a:prstGeom>
          <a:noFill/>
          <a:ln>
            <a:noFill/>
          </a:ln>
        </p:spPr>
        <p:txBody>
          <a:bodyPr wrap="square" rtlCol="0">
            <a:spAutoFit/>
          </a:bodyPr>
          <a:lstStyle/>
          <a:p>
            <a:pPr defTabSz="82615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5</a:t>
            </a:r>
            <a:r>
              <a:rPr kumimoji="1"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/26</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9" name="フリーフォーム: 図形 18">
            <a:extLst>
              <a:ext uri="{FF2B5EF4-FFF2-40B4-BE49-F238E27FC236}">
                <a16:creationId xmlns:a16="http://schemas.microsoft.com/office/drawing/2014/main" id="{A48A95D1-6C86-4DD3-B6FD-393B66B4A86F}"/>
              </a:ext>
            </a:extLst>
          </p:cNvPr>
          <p:cNvSpPr/>
          <p:nvPr/>
        </p:nvSpPr>
        <p:spPr bwMode="auto">
          <a:xfrm>
            <a:off x="280681" y="634174"/>
            <a:ext cx="1610377"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kumimoji="1" lang="ja-JP" altLang="en-US" sz="2400" b="1" kern="0" dirty="0">
                <a:solidFill>
                  <a:sysClr val="window" lastClr="FFFFFF"/>
                </a:solidFill>
                <a:latin typeface="Arial"/>
                <a:ea typeface="Meiryo UI"/>
              </a:rPr>
              <a:t>４月</a:t>
            </a:r>
          </a:p>
        </p:txBody>
      </p:sp>
      <p:sp>
        <p:nvSpPr>
          <p:cNvPr id="34" name="テキスト ボックス 33">
            <a:extLst>
              <a:ext uri="{FF2B5EF4-FFF2-40B4-BE49-F238E27FC236}">
                <a16:creationId xmlns:a16="http://schemas.microsoft.com/office/drawing/2014/main" id="{74B3758E-3857-4C77-B477-7AB4E6722E01}"/>
              </a:ext>
            </a:extLst>
          </p:cNvPr>
          <p:cNvSpPr txBox="1"/>
          <p:nvPr/>
        </p:nvSpPr>
        <p:spPr>
          <a:xfrm>
            <a:off x="5888716" y="1340440"/>
            <a:ext cx="727094" cy="276999"/>
          </a:xfrm>
          <a:prstGeom prst="rect">
            <a:avLst/>
          </a:prstGeom>
          <a:noFill/>
          <a:ln>
            <a:noFill/>
          </a:ln>
        </p:spPr>
        <p:txBody>
          <a:bodyPr wrap="square" rtlCol="0">
            <a:spAutoFit/>
          </a:bodyPr>
          <a:lstStyle/>
          <a:p>
            <a:pPr algn="ctr" defTabSz="910661">
              <a:defRPr/>
            </a:pPr>
            <a:r>
              <a:rPr kumimoji="1"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7/19</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1" name="四角形: 角を丸くする 40">
            <a:extLst>
              <a:ext uri="{FF2B5EF4-FFF2-40B4-BE49-F238E27FC236}">
                <a16:creationId xmlns:a16="http://schemas.microsoft.com/office/drawing/2014/main" id="{F00895B3-2536-4452-AD82-8246EDDE3B78}"/>
              </a:ext>
            </a:extLst>
          </p:cNvPr>
          <p:cNvSpPr/>
          <p:nvPr/>
        </p:nvSpPr>
        <p:spPr>
          <a:xfrm>
            <a:off x="927788" y="1806170"/>
            <a:ext cx="349702" cy="3010518"/>
          </a:xfrm>
          <a:prstGeom prst="round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defTabSz="457174">
              <a:defRPr/>
            </a:pPr>
            <a:r>
              <a:rPr kumimoji="1" lang="ja-JP" altLang="en-US" sz="2400" b="1" dirty="0">
                <a:solidFill>
                  <a:prstClr val="black"/>
                </a:solidFill>
                <a:latin typeface="メイリオ" panose="020B0604030504040204" pitchFamily="50" charset="-128"/>
                <a:ea typeface="メイリオ" panose="020B0604030504040204" pitchFamily="50" charset="-128"/>
              </a:rPr>
              <a:t>大阪・関西万博 開</a:t>
            </a:r>
            <a:r>
              <a:rPr lang="ja-JP" altLang="en-US" sz="2400" b="1" dirty="0">
                <a:solidFill>
                  <a:prstClr val="black"/>
                </a:solidFill>
                <a:latin typeface="メイリオ" panose="020B0604030504040204" pitchFamily="50" charset="-128"/>
                <a:ea typeface="メイリオ" panose="020B0604030504040204" pitchFamily="50" charset="-128"/>
              </a:rPr>
              <a:t>幕</a:t>
            </a:r>
            <a:endParaRPr kumimoji="1"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45" name="スライド番号プレースホルダー 4">
            <a:extLst>
              <a:ext uri="{FF2B5EF4-FFF2-40B4-BE49-F238E27FC236}">
                <a16:creationId xmlns:a16="http://schemas.microsoft.com/office/drawing/2014/main" id="{5315710D-5672-4A57-9836-B92FA4347F31}"/>
              </a:ext>
            </a:extLst>
          </p:cNvPr>
          <p:cNvSpPr txBox="1">
            <a:spLocks/>
          </p:cNvSpPr>
          <p:nvPr/>
        </p:nvSpPr>
        <p:spPr>
          <a:xfrm>
            <a:off x="11338018" y="6430248"/>
            <a:ext cx="647695" cy="39408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800" b="0" i="0" u="none" strike="noStrike" kern="1200" cap="none" spc="0" normalizeH="0" baseline="0" noProof="0" smtClean="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6" name="テキスト ボックス 45">
            <a:extLst>
              <a:ext uri="{FF2B5EF4-FFF2-40B4-BE49-F238E27FC236}">
                <a16:creationId xmlns:a16="http://schemas.microsoft.com/office/drawing/2014/main" id="{915817F1-FFB0-49FB-A24D-8835C9645C5F}"/>
              </a:ext>
            </a:extLst>
          </p:cNvPr>
          <p:cNvSpPr txBox="1"/>
          <p:nvPr/>
        </p:nvSpPr>
        <p:spPr>
          <a:xfrm>
            <a:off x="7064626" y="1332760"/>
            <a:ext cx="727094" cy="276999"/>
          </a:xfrm>
          <a:prstGeom prst="rect">
            <a:avLst/>
          </a:prstGeom>
          <a:noFill/>
          <a:ln>
            <a:noFill/>
          </a:ln>
        </p:spPr>
        <p:txBody>
          <a:bodyPr wrap="square" rtlCol="0">
            <a:spAutoFit/>
          </a:bodyPr>
          <a:lstStyle/>
          <a:p>
            <a:pPr algn="ctr" defTabSz="91066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8/13</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4" name="テキスト ボックス 53">
            <a:extLst>
              <a:ext uri="{FF2B5EF4-FFF2-40B4-BE49-F238E27FC236}">
                <a16:creationId xmlns:a16="http://schemas.microsoft.com/office/drawing/2014/main" id="{23B4D7CB-0DF6-45B0-8134-B4AF502F1191}"/>
              </a:ext>
            </a:extLst>
          </p:cNvPr>
          <p:cNvSpPr txBox="1"/>
          <p:nvPr/>
        </p:nvSpPr>
        <p:spPr>
          <a:xfrm>
            <a:off x="3925092" y="1366656"/>
            <a:ext cx="693792" cy="276999"/>
          </a:xfrm>
          <a:prstGeom prst="rect">
            <a:avLst/>
          </a:prstGeom>
          <a:noFill/>
          <a:ln>
            <a:noFill/>
          </a:ln>
        </p:spPr>
        <p:txBody>
          <a:bodyPr wrap="square" rtlCol="0">
            <a:spAutoFit/>
          </a:bodyPr>
          <a:lstStyle/>
          <a:p>
            <a:pPr algn="ctr" defTabSz="91066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7/3</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6" name="テキスト ボックス 55">
            <a:extLst>
              <a:ext uri="{FF2B5EF4-FFF2-40B4-BE49-F238E27FC236}">
                <a16:creationId xmlns:a16="http://schemas.microsoft.com/office/drawing/2014/main" id="{067BF208-2FB0-419C-8A4B-D784A5B34AD3}"/>
              </a:ext>
            </a:extLst>
          </p:cNvPr>
          <p:cNvSpPr txBox="1"/>
          <p:nvPr/>
        </p:nvSpPr>
        <p:spPr>
          <a:xfrm>
            <a:off x="10934771" y="1355226"/>
            <a:ext cx="727094" cy="276999"/>
          </a:xfrm>
          <a:prstGeom prst="rect">
            <a:avLst/>
          </a:prstGeom>
          <a:noFill/>
          <a:ln>
            <a:noFill/>
          </a:ln>
        </p:spPr>
        <p:txBody>
          <a:bodyPr wrap="square" rtlCol="0">
            <a:spAutoFit/>
          </a:bodyPr>
          <a:lstStyle/>
          <a:p>
            <a:pPr algn="ctr" defTabSz="91066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10/13</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0" name="テキスト ボックス 59">
            <a:extLst>
              <a:ext uri="{FF2B5EF4-FFF2-40B4-BE49-F238E27FC236}">
                <a16:creationId xmlns:a16="http://schemas.microsoft.com/office/drawing/2014/main" id="{6D3C921C-9DA4-41BC-ABF0-C9D783EEF224}"/>
              </a:ext>
            </a:extLst>
          </p:cNvPr>
          <p:cNvSpPr txBox="1"/>
          <p:nvPr/>
        </p:nvSpPr>
        <p:spPr>
          <a:xfrm>
            <a:off x="781410" y="1427521"/>
            <a:ext cx="740615" cy="287771"/>
          </a:xfrm>
          <a:prstGeom prst="rect">
            <a:avLst/>
          </a:prstGeom>
          <a:noFill/>
          <a:ln>
            <a:noFill/>
          </a:ln>
        </p:spPr>
        <p:txBody>
          <a:bodyPr wrap="square" rtlCol="0">
            <a:spAutoFit/>
          </a:bodyPr>
          <a:lstStyle/>
          <a:p>
            <a:pPr defTabSz="749484">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4/13</a:t>
            </a:r>
            <a:endPar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1" name="テキスト ボックス 60">
            <a:extLst>
              <a:ext uri="{FF2B5EF4-FFF2-40B4-BE49-F238E27FC236}">
                <a16:creationId xmlns:a16="http://schemas.microsoft.com/office/drawing/2014/main" id="{16E02C07-5220-49BB-9EA5-3382C6964077}"/>
              </a:ext>
            </a:extLst>
          </p:cNvPr>
          <p:cNvSpPr txBox="1"/>
          <p:nvPr/>
        </p:nvSpPr>
        <p:spPr>
          <a:xfrm>
            <a:off x="257281" y="1416525"/>
            <a:ext cx="740615" cy="287771"/>
          </a:xfrm>
          <a:prstGeom prst="rect">
            <a:avLst/>
          </a:prstGeom>
          <a:noFill/>
          <a:ln>
            <a:noFill/>
          </a:ln>
        </p:spPr>
        <p:txBody>
          <a:bodyPr wrap="square" rtlCol="0">
            <a:spAutoFit/>
          </a:bodyPr>
          <a:lstStyle/>
          <a:p>
            <a:pPr defTabSz="749484">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4/12</a:t>
            </a:r>
            <a:endPar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2" name="テキスト ボックス 61">
            <a:extLst>
              <a:ext uri="{FF2B5EF4-FFF2-40B4-BE49-F238E27FC236}">
                <a16:creationId xmlns:a16="http://schemas.microsoft.com/office/drawing/2014/main" id="{FD6B1429-AAFF-479C-8E39-1868C9995950}"/>
              </a:ext>
            </a:extLst>
          </p:cNvPr>
          <p:cNvSpPr txBox="1"/>
          <p:nvPr/>
        </p:nvSpPr>
        <p:spPr>
          <a:xfrm>
            <a:off x="4711251" y="1632225"/>
            <a:ext cx="342953" cy="4775121"/>
          </a:xfrm>
          <a:prstGeom prst="rect">
            <a:avLst/>
          </a:prstGeom>
          <a:noFill/>
          <a:ln>
            <a:noFill/>
          </a:ln>
        </p:spPr>
        <p:txBody>
          <a:bodyPr vert="eaVert" wrap="square" lIns="32658" tIns="32658" rIns="32658"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826152">
              <a:defRPr/>
            </a:pPr>
            <a:r>
              <a:rPr lang="ja-JP" altLang="en-US" dirty="0"/>
              <a:t>水上ショー再開</a:t>
            </a:r>
            <a:r>
              <a:rPr lang="ja-JP" altLang="en-US" sz="1200" dirty="0"/>
              <a:t>（レジオネラ菌・指針値以上の探知なし）</a:t>
            </a:r>
            <a:endParaRPr lang="en-US" altLang="ja-JP" sz="1200" dirty="0"/>
          </a:p>
        </p:txBody>
      </p:sp>
      <p:sp>
        <p:nvSpPr>
          <p:cNvPr id="37" name="フリーフォーム: 図形 36">
            <a:extLst>
              <a:ext uri="{FF2B5EF4-FFF2-40B4-BE49-F238E27FC236}">
                <a16:creationId xmlns:a16="http://schemas.microsoft.com/office/drawing/2014/main" id="{3AE92694-D113-8B96-5FE3-1141D230D985}"/>
              </a:ext>
            </a:extLst>
          </p:cNvPr>
          <p:cNvSpPr/>
          <p:nvPr/>
        </p:nvSpPr>
        <p:spPr bwMode="auto">
          <a:xfrm>
            <a:off x="1546980" y="618900"/>
            <a:ext cx="1433121"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lang="ja-JP" altLang="en-US" sz="2400" b="1" kern="0" dirty="0">
                <a:solidFill>
                  <a:sysClr val="window" lastClr="FFFFFF"/>
                </a:solidFill>
                <a:latin typeface="Arial"/>
                <a:ea typeface="Meiryo UI"/>
              </a:rPr>
              <a:t>５</a:t>
            </a:r>
            <a:r>
              <a:rPr kumimoji="1" lang="ja-JP" altLang="en-US" sz="2400" b="1" kern="0" dirty="0">
                <a:solidFill>
                  <a:sysClr val="window" lastClr="FFFFFF"/>
                </a:solidFill>
                <a:latin typeface="Arial"/>
                <a:ea typeface="Meiryo UI"/>
              </a:rPr>
              <a:t>月</a:t>
            </a:r>
          </a:p>
        </p:txBody>
      </p:sp>
      <p:sp>
        <p:nvSpPr>
          <p:cNvPr id="43" name="フリーフォーム: 図形 42">
            <a:extLst>
              <a:ext uri="{FF2B5EF4-FFF2-40B4-BE49-F238E27FC236}">
                <a16:creationId xmlns:a16="http://schemas.microsoft.com/office/drawing/2014/main" id="{5D93F418-5BBA-B676-C861-129EA68CD82C}"/>
              </a:ext>
            </a:extLst>
          </p:cNvPr>
          <p:cNvSpPr/>
          <p:nvPr/>
        </p:nvSpPr>
        <p:spPr bwMode="auto">
          <a:xfrm>
            <a:off x="2715487" y="634174"/>
            <a:ext cx="1727501"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lang="ja-JP" altLang="en-US" sz="2400" b="1" kern="0" dirty="0">
                <a:solidFill>
                  <a:sysClr val="window" lastClr="FFFFFF"/>
                </a:solidFill>
                <a:latin typeface="Arial"/>
                <a:ea typeface="Meiryo UI"/>
              </a:rPr>
              <a:t>６</a:t>
            </a:r>
            <a:r>
              <a:rPr kumimoji="1" lang="ja-JP" altLang="en-US" sz="2400" b="1" kern="0" dirty="0">
                <a:solidFill>
                  <a:sysClr val="window" lastClr="FFFFFF"/>
                </a:solidFill>
                <a:latin typeface="Arial"/>
                <a:ea typeface="Meiryo UI"/>
              </a:rPr>
              <a:t>月</a:t>
            </a:r>
          </a:p>
        </p:txBody>
      </p:sp>
      <p:sp>
        <p:nvSpPr>
          <p:cNvPr id="44" name="フリーフォーム: 図形 43">
            <a:extLst>
              <a:ext uri="{FF2B5EF4-FFF2-40B4-BE49-F238E27FC236}">
                <a16:creationId xmlns:a16="http://schemas.microsoft.com/office/drawing/2014/main" id="{DD9F9891-B221-F3DF-57B6-B4AE33234F1C}"/>
              </a:ext>
            </a:extLst>
          </p:cNvPr>
          <p:cNvSpPr/>
          <p:nvPr/>
        </p:nvSpPr>
        <p:spPr bwMode="auto">
          <a:xfrm>
            <a:off x="4021904" y="618900"/>
            <a:ext cx="3042721"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kumimoji="1" lang="ja-JP" altLang="en-US" sz="2400" b="1" kern="0" dirty="0">
                <a:solidFill>
                  <a:sysClr val="window" lastClr="FFFFFF"/>
                </a:solidFill>
                <a:latin typeface="Arial"/>
                <a:ea typeface="Meiryo UI"/>
              </a:rPr>
              <a:t>７月</a:t>
            </a:r>
          </a:p>
        </p:txBody>
      </p:sp>
      <p:sp>
        <p:nvSpPr>
          <p:cNvPr id="50" name="フリーフォーム: 図形 49">
            <a:extLst>
              <a:ext uri="{FF2B5EF4-FFF2-40B4-BE49-F238E27FC236}">
                <a16:creationId xmlns:a16="http://schemas.microsoft.com/office/drawing/2014/main" id="{EB5E4D4D-E10A-B555-1568-8D25E95910EB}"/>
              </a:ext>
            </a:extLst>
          </p:cNvPr>
          <p:cNvSpPr/>
          <p:nvPr/>
        </p:nvSpPr>
        <p:spPr bwMode="auto">
          <a:xfrm>
            <a:off x="6535403" y="622249"/>
            <a:ext cx="2130295"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lang="ja-JP" altLang="en-US" sz="2400" b="1" kern="0" dirty="0">
                <a:solidFill>
                  <a:sysClr val="window" lastClr="FFFFFF"/>
                </a:solidFill>
                <a:latin typeface="Arial"/>
                <a:ea typeface="Meiryo UI"/>
              </a:rPr>
              <a:t>８</a:t>
            </a:r>
            <a:r>
              <a:rPr kumimoji="1" lang="ja-JP" altLang="en-US" sz="2400" b="1" kern="0" dirty="0">
                <a:solidFill>
                  <a:sysClr val="window" lastClr="FFFFFF"/>
                </a:solidFill>
                <a:latin typeface="Arial"/>
                <a:ea typeface="Meiryo UI"/>
              </a:rPr>
              <a:t>月</a:t>
            </a:r>
          </a:p>
        </p:txBody>
      </p:sp>
      <p:sp>
        <p:nvSpPr>
          <p:cNvPr id="51" name="フリーフォーム: 図形 50">
            <a:extLst>
              <a:ext uri="{FF2B5EF4-FFF2-40B4-BE49-F238E27FC236}">
                <a16:creationId xmlns:a16="http://schemas.microsoft.com/office/drawing/2014/main" id="{BA9E5319-1F36-B028-568C-B6CF694F8455}"/>
              </a:ext>
            </a:extLst>
          </p:cNvPr>
          <p:cNvSpPr/>
          <p:nvPr/>
        </p:nvSpPr>
        <p:spPr bwMode="auto">
          <a:xfrm>
            <a:off x="8349497" y="622249"/>
            <a:ext cx="2027335"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lang="ja-JP" altLang="en-US" sz="2400" b="1" kern="0" dirty="0">
                <a:solidFill>
                  <a:sysClr val="window" lastClr="FFFFFF"/>
                </a:solidFill>
                <a:latin typeface="Arial"/>
                <a:ea typeface="Meiryo UI"/>
              </a:rPr>
              <a:t>９</a:t>
            </a:r>
            <a:r>
              <a:rPr kumimoji="1" lang="ja-JP" altLang="en-US" sz="2400" b="1" kern="0" dirty="0">
                <a:solidFill>
                  <a:sysClr val="window" lastClr="FFFFFF"/>
                </a:solidFill>
                <a:latin typeface="Arial"/>
                <a:ea typeface="Meiryo UI"/>
              </a:rPr>
              <a:t>月</a:t>
            </a:r>
          </a:p>
        </p:txBody>
      </p:sp>
      <p:sp>
        <p:nvSpPr>
          <p:cNvPr id="64" name="フリーフォーム: 図形 63">
            <a:extLst>
              <a:ext uri="{FF2B5EF4-FFF2-40B4-BE49-F238E27FC236}">
                <a16:creationId xmlns:a16="http://schemas.microsoft.com/office/drawing/2014/main" id="{08305828-8212-8836-52DB-C8A47C0C8E8E}"/>
              </a:ext>
            </a:extLst>
          </p:cNvPr>
          <p:cNvSpPr/>
          <p:nvPr/>
        </p:nvSpPr>
        <p:spPr bwMode="auto">
          <a:xfrm>
            <a:off x="9947925" y="622249"/>
            <a:ext cx="1884971" cy="750276"/>
          </a:xfrm>
          <a:custGeom>
            <a:avLst/>
            <a:gdLst>
              <a:gd name="connsiteX0" fmla="*/ 0 w 1186573"/>
              <a:gd name="connsiteY0" fmla="*/ 0 h 295069"/>
              <a:gd name="connsiteX1" fmla="*/ 1039039 w 1186573"/>
              <a:gd name="connsiteY1" fmla="*/ 0 h 295069"/>
              <a:gd name="connsiteX2" fmla="*/ 1186573 w 1186573"/>
              <a:gd name="connsiteY2" fmla="*/ 147535 h 295069"/>
              <a:gd name="connsiteX3" fmla="*/ 1039039 w 1186573"/>
              <a:gd name="connsiteY3" fmla="*/ 295069 h 295069"/>
              <a:gd name="connsiteX4" fmla="*/ 0 w 1186573"/>
              <a:gd name="connsiteY4" fmla="*/ 295069 h 295069"/>
              <a:gd name="connsiteX5" fmla="*/ 147535 w 1186573"/>
              <a:gd name="connsiteY5" fmla="*/ 147535 h 295069"/>
              <a:gd name="connsiteX6" fmla="*/ 0 w 1186573"/>
              <a:gd name="connsiteY6" fmla="*/ 0 h 295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6573" h="295069">
                <a:moveTo>
                  <a:pt x="0" y="0"/>
                </a:moveTo>
                <a:lnTo>
                  <a:pt x="1039039" y="0"/>
                </a:lnTo>
                <a:lnTo>
                  <a:pt x="1186573" y="147535"/>
                </a:lnTo>
                <a:lnTo>
                  <a:pt x="1039039" y="295069"/>
                </a:lnTo>
                <a:lnTo>
                  <a:pt x="0" y="295069"/>
                </a:lnTo>
                <a:lnTo>
                  <a:pt x="147535" y="147535"/>
                </a:lnTo>
                <a:lnTo>
                  <a:pt x="0" y="0"/>
                </a:lnTo>
                <a:close/>
              </a:path>
            </a:pathLst>
          </a:custGeom>
          <a:solidFill>
            <a:schemeClr val="accent1"/>
          </a:solidFill>
          <a:ln w="25400" cap="flat" cmpd="sng" algn="ctr">
            <a:solidFill>
              <a:sysClr val="window" lastClr="FFFFFF">
                <a:hueOff val="0"/>
                <a:satOff val="0"/>
                <a:lumOff val="0"/>
                <a:alphaOff val="0"/>
              </a:sysClr>
            </a:solidFill>
            <a:prstDash val="solid"/>
            <a:miter lim="800000"/>
          </a:ln>
          <a:effectLst/>
        </p:spPr>
        <p:txBody>
          <a:bodyPr lIns="149199" tIns="10609" rIns="127981" bIns="10609" spcCol="1270" anchor="ctr"/>
          <a:lstStyle/>
          <a:p>
            <a:pPr algn="ctr" defTabSz="353618" eaLnBrk="0" fontAlgn="base" hangingPunct="0">
              <a:lnSpc>
                <a:spcPct val="90000"/>
              </a:lnSpc>
              <a:spcBef>
                <a:spcPct val="0"/>
              </a:spcBef>
              <a:spcAft>
                <a:spcPct val="35000"/>
              </a:spcAft>
              <a:defRPr/>
            </a:pPr>
            <a:r>
              <a:rPr kumimoji="1" lang="en-US" altLang="ja-JP" sz="2400" b="1" kern="0" dirty="0">
                <a:solidFill>
                  <a:sysClr val="window" lastClr="FFFFFF"/>
                </a:solidFill>
                <a:latin typeface="Arial"/>
                <a:ea typeface="Meiryo UI"/>
              </a:rPr>
              <a:t>10</a:t>
            </a:r>
            <a:r>
              <a:rPr kumimoji="1" lang="ja-JP" altLang="en-US" sz="2400" b="1" kern="0" dirty="0">
                <a:solidFill>
                  <a:sysClr val="window" lastClr="FFFFFF"/>
                </a:solidFill>
                <a:latin typeface="Arial"/>
                <a:ea typeface="Meiryo UI"/>
              </a:rPr>
              <a:t>月</a:t>
            </a:r>
          </a:p>
        </p:txBody>
      </p:sp>
      <p:sp>
        <p:nvSpPr>
          <p:cNvPr id="66" name="四角形: 角を丸くする 65">
            <a:extLst>
              <a:ext uri="{FF2B5EF4-FFF2-40B4-BE49-F238E27FC236}">
                <a16:creationId xmlns:a16="http://schemas.microsoft.com/office/drawing/2014/main" id="{5DCBBE85-E691-3B84-F96D-843EEBD18A70}"/>
              </a:ext>
            </a:extLst>
          </p:cNvPr>
          <p:cNvSpPr/>
          <p:nvPr/>
        </p:nvSpPr>
        <p:spPr>
          <a:xfrm>
            <a:off x="11450823" y="1842174"/>
            <a:ext cx="422084" cy="3147457"/>
          </a:xfrm>
          <a:prstGeom prst="round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defTabSz="457174">
              <a:defRPr/>
            </a:pPr>
            <a:r>
              <a:rPr kumimoji="1" lang="ja-JP" altLang="en-US" sz="2400" b="1" dirty="0">
                <a:solidFill>
                  <a:prstClr val="black"/>
                </a:solidFill>
                <a:latin typeface="メイリオ" panose="020B0604030504040204" pitchFamily="50" charset="-128"/>
                <a:ea typeface="メイリオ" panose="020B0604030504040204" pitchFamily="50" charset="-128"/>
              </a:rPr>
              <a:t>大阪・関西万博 </a:t>
            </a:r>
            <a:r>
              <a:rPr lang="ja-JP" altLang="en-US" sz="2400" b="1" dirty="0">
                <a:solidFill>
                  <a:prstClr val="black"/>
                </a:solidFill>
                <a:latin typeface="メイリオ" panose="020B0604030504040204" pitchFamily="50" charset="-128"/>
                <a:ea typeface="メイリオ" panose="020B0604030504040204" pitchFamily="50" charset="-128"/>
              </a:rPr>
              <a:t>閉幕</a:t>
            </a:r>
            <a:endParaRPr kumimoji="1"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4126D000-F888-B40F-EC76-511702BF5771}"/>
              </a:ext>
            </a:extLst>
          </p:cNvPr>
          <p:cNvSpPr txBox="1"/>
          <p:nvPr/>
        </p:nvSpPr>
        <p:spPr>
          <a:xfrm>
            <a:off x="7114822" y="1624554"/>
            <a:ext cx="626701" cy="4775121"/>
          </a:xfrm>
          <a:prstGeom prst="rect">
            <a:avLst/>
          </a:prstGeom>
          <a:noFill/>
          <a:ln>
            <a:noFill/>
          </a:ln>
        </p:spPr>
        <p:txBody>
          <a:bodyPr vert="eaVert" wrap="square" lIns="36000" tIns="36000" rIns="36000"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0661">
              <a:defRPr/>
            </a:pPr>
            <a:r>
              <a:rPr lang="ja-JP" altLang="en-US" dirty="0"/>
              <a:t>オールナイト万博</a:t>
            </a:r>
            <a:endParaRPr lang="en-US" altLang="ja-JP" dirty="0"/>
          </a:p>
          <a:p>
            <a:pPr defTabSz="910661">
              <a:defRPr/>
            </a:pPr>
            <a:r>
              <a:rPr lang="ja-JP" altLang="en-US" dirty="0"/>
              <a:t>大阪メトロ中央線トラブル発生</a:t>
            </a:r>
            <a:endParaRPr lang="en-US" altLang="ja-JP" dirty="0"/>
          </a:p>
        </p:txBody>
      </p:sp>
      <p:sp>
        <p:nvSpPr>
          <p:cNvPr id="69" name="四角形: 角を丸くする 68">
            <a:extLst>
              <a:ext uri="{FF2B5EF4-FFF2-40B4-BE49-F238E27FC236}">
                <a16:creationId xmlns:a16="http://schemas.microsoft.com/office/drawing/2014/main" id="{738E5A13-2FCE-24BC-6527-6DE9C4A50C09}"/>
              </a:ext>
            </a:extLst>
          </p:cNvPr>
          <p:cNvSpPr/>
          <p:nvPr/>
        </p:nvSpPr>
        <p:spPr>
          <a:xfrm>
            <a:off x="373531" y="1806170"/>
            <a:ext cx="349702" cy="1065100"/>
          </a:xfrm>
          <a:prstGeom prst="roundRect">
            <a:avLst/>
          </a:prstGeom>
          <a:solidFill>
            <a:srgbClr val="F9DDF6"/>
          </a:solid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algn="ctr" defTabSz="457174">
              <a:defRPr/>
            </a:pPr>
            <a:r>
              <a:rPr lang="ja-JP" altLang="en-US" sz="2400" b="1" dirty="0">
                <a:solidFill>
                  <a:prstClr val="black"/>
                </a:solidFill>
                <a:latin typeface="メイリオ" panose="020B0604030504040204" pitchFamily="50" charset="-128"/>
                <a:ea typeface="メイリオ" panose="020B0604030504040204" pitchFamily="50" charset="-128"/>
              </a:rPr>
              <a:t>開会式</a:t>
            </a:r>
            <a:endParaRPr kumimoji="1"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70" name="四角形: 角を丸くする 69">
            <a:extLst>
              <a:ext uri="{FF2B5EF4-FFF2-40B4-BE49-F238E27FC236}">
                <a16:creationId xmlns:a16="http://schemas.microsoft.com/office/drawing/2014/main" id="{44A9FC7D-7E69-9169-76D5-E1DCC12548B3}"/>
              </a:ext>
            </a:extLst>
          </p:cNvPr>
          <p:cNvSpPr/>
          <p:nvPr/>
        </p:nvSpPr>
        <p:spPr>
          <a:xfrm>
            <a:off x="10880916" y="1841564"/>
            <a:ext cx="349702" cy="1065100"/>
          </a:xfrm>
          <a:prstGeom prst="roundRect">
            <a:avLst/>
          </a:prstGeom>
          <a:solidFill>
            <a:srgbClr val="F9DDF6"/>
          </a:solidFill>
          <a:ln>
            <a:noFill/>
          </a:ln>
        </p:spPr>
        <p:style>
          <a:lnRef idx="1">
            <a:schemeClr val="accent4"/>
          </a:lnRef>
          <a:fillRef idx="2">
            <a:schemeClr val="accent4"/>
          </a:fillRef>
          <a:effectRef idx="1">
            <a:schemeClr val="accent4"/>
          </a:effectRef>
          <a:fontRef idx="minor">
            <a:schemeClr val="dk1"/>
          </a:fontRef>
        </p:style>
        <p:txBody>
          <a:bodyPr vert="eaVert" rtlCol="0" anchor="ctr"/>
          <a:lstStyle/>
          <a:p>
            <a:pPr algn="ctr" defTabSz="457174">
              <a:defRPr/>
            </a:pPr>
            <a:r>
              <a:rPr lang="ja-JP" altLang="en-US" sz="2400" b="1" dirty="0">
                <a:solidFill>
                  <a:prstClr val="black"/>
                </a:solidFill>
                <a:latin typeface="メイリオ" panose="020B0604030504040204" pitchFamily="50" charset="-128"/>
                <a:ea typeface="メイリオ" panose="020B0604030504040204" pitchFamily="50" charset="-128"/>
              </a:rPr>
              <a:t>閉会式</a:t>
            </a:r>
            <a:endParaRPr kumimoji="1" lang="ja-JP" altLang="en-US" sz="2400" b="1" dirty="0">
              <a:solidFill>
                <a:prstClr val="black"/>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0BEAA37F-ED33-D23F-AD44-C7449A3A9B43}"/>
              </a:ext>
            </a:extLst>
          </p:cNvPr>
          <p:cNvSpPr txBox="1"/>
          <p:nvPr/>
        </p:nvSpPr>
        <p:spPr>
          <a:xfrm>
            <a:off x="2110689" y="1591886"/>
            <a:ext cx="342953" cy="3574903"/>
          </a:xfrm>
          <a:prstGeom prst="rect">
            <a:avLst/>
          </a:prstGeom>
          <a:noFill/>
          <a:ln>
            <a:noFill/>
          </a:ln>
        </p:spPr>
        <p:txBody>
          <a:bodyPr vert="eaVert" wrap="square" lIns="32658" tIns="32658" rIns="32658"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826152">
              <a:defRPr/>
            </a:pPr>
            <a:r>
              <a:rPr lang="ja-JP" altLang="en-US" dirty="0"/>
              <a:t>ユスリカ等対策本部設置</a:t>
            </a:r>
            <a:endParaRPr lang="en-US" altLang="ja-JP" dirty="0"/>
          </a:p>
        </p:txBody>
      </p:sp>
      <p:sp>
        <p:nvSpPr>
          <p:cNvPr id="74" name="テキスト ボックス 73">
            <a:extLst>
              <a:ext uri="{FF2B5EF4-FFF2-40B4-BE49-F238E27FC236}">
                <a16:creationId xmlns:a16="http://schemas.microsoft.com/office/drawing/2014/main" id="{1AE44C06-FC94-5895-0F02-F2ED3F8BD568}"/>
              </a:ext>
            </a:extLst>
          </p:cNvPr>
          <p:cNvSpPr txBox="1"/>
          <p:nvPr/>
        </p:nvSpPr>
        <p:spPr>
          <a:xfrm>
            <a:off x="4535355" y="1339713"/>
            <a:ext cx="740615" cy="276999"/>
          </a:xfrm>
          <a:prstGeom prst="rect">
            <a:avLst/>
          </a:prstGeom>
          <a:noFill/>
          <a:ln>
            <a:noFill/>
          </a:ln>
        </p:spPr>
        <p:txBody>
          <a:bodyPr wrap="square" rtlCol="0">
            <a:spAutoFit/>
          </a:bodyPr>
          <a:lstStyle/>
          <a:p>
            <a:pPr defTabSz="82615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7/11</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75" name="テキスト ボックス 74">
            <a:extLst>
              <a:ext uri="{FF2B5EF4-FFF2-40B4-BE49-F238E27FC236}">
                <a16:creationId xmlns:a16="http://schemas.microsoft.com/office/drawing/2014/main" id="{EF3DD127-3137-45B9-90C1-299073518DA8}"/>
              </a:ext>
            </a:extLst>
          </p:cNvPr>
          <p:cNvSpPr txBox="1"/>
          <p:nvPr/>
        </p:nvSpPr>
        <p:spPr>
          <a:xfrm>
            <a:off x="8732988" y="1571406"/>
            <a:ext cx="418952" cy="4312685"/>
          </a:xfrm>
          <a:prstGeom prst="rect">
            <a:avLst/>
          </a:prstGeom>
          <a:noFill/>
          <a:ln>
            <a:noFill/>
          </a:ln>
        </p:spPr>
        <p:txBody>
          <a:bodyPr vert="eaVert" wrap="square" lIns="36000" tIns="36000" rIns="36000"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0661">
              <a:defRPr/>
            </a:pPr>
            <a:r>
              <a:rPr lang="ja-JP" altLang="en-US" dirty="0"/>
              <a:t>以降、閉幕まで毎日</a:t>
            </a:r>
            <a:r>
              <a:rPr lang="en-US" altLang="ja-JP" dirty="0"/>
              <a:t>20</a:t>
            </a:r>
            <a:r>
              <a:rPr lang="ja-JP" altLang="en-US" dirty="0"/>
              <a:t>万人超の来場者</a:t>
            </a:r>
            <a:endParaRPr lang="en-US" altLang="ja-JP" dirty="0"/>
          </a:p>
        </p:txBody>
      </p:sp>
      <p:sp>
        <p:nvSpPr>
          <p:cNvPr id="76" name="テキスト ボックス 75">
            <a:extLst>
              <a:ext uri="{FF2B5EF4-FFF2-40B4-BE49-F238E27FC236}">
                <a16:creationId xmlns:a16="http://schemas.microsoft.com/office/drawing/2014/main" id="{CCE2382B-E998-C3E5-5C73-5AD2E03E84D3}"/>
              </a:ext>
            </a:extLst>
          </p:cNvPr>
          <p:cNvSpPr txBox="1"/>
          <p:nvPr/>
        </p:nvSpPr>
        <p:spPr>
          <a:xfrm>
            <a:off x="3295482" y="1339713"/>
            <a:ext cx="727094" cy="276999"/>
          </a:xfrm>
          <a:prstGeom prst="rect">
            <a:avLst/>
          </a:prstGeom>
          <a:noFill/>
          <a:ln>
            <a:noFill/>
          </a:ln>
        </p:spPr>
        <p:txBody>
          <a:bodyPr wrap="square" rtlCol="0">
            <a:spAutoFit/>
          </a:bodyPr>
          <a:lstStyle/>
          <a:p>
            <a:pPr algn="ctr" defTabSz="91066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6/28</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28" name="Picture 4">
            <a:extLst>
              <a:ext uri="{FF2B5EF4-FFF2-40B4-BE49-F238E27FC236}">
                <a16:creationId xmlns:a16="http://schemas.microsoft.com/office/drawing/2014/main" id="{804366EB-D782-F9D4-68FA-4CCDB02D76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8462" y="5090265"/>
            <a:ext cx="1928563" cy="128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4C1DB6E-8A0D-5F19-F365-1E0F984377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6604" y="5033045"/>
            <a:ext cx="1112712" cy="1668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8625EE0B-C695-0F99-6ACE-9C1F4C8F1D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50600" y="5414325"/>
            <a:ext cx="2359068" cy="13269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8D5DE39-B642-D263-340E-6B23B1372C0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3783" y="4126500"/>
            <a:ext cx="1727501" cy="1151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3C551BC-EAAC-3EDB-D74A-C8147F31E35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746" y="5298079"/>
            <a:ext cx="2145509" cy="1430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80" name="図 79" descr="人, 屋外, 民衆, グループ が含まれている画像&#10;&#10;AI 生成コンテンツは誤りを含む可能性があります。">
            <a:extLst>
              <a:ext uri="{FF2B5EF4-FFF2-40B4-BE49-F238E27FC236}">
                <a16:creationId xmlns:a16="http://schemas.microsoft.com/office/drawing/2014/main" id="{3933FFAA-8185-A9D1-0A18-FC72EC05293B}"/>
              </a:ext>
            </a:extLst>
          </p:cNvPr>
          <p:cNvPicPr>
            <a:picLocks noChangeAspect="1"/>
          </p:cNvPicPr>
          <p:nvPr/>
        </p:nvPicPr>
        <p:blipFill>
          <a:blip r:embed="rId7" cstate="screen">
            <a:extLst>
              <a:ext uri="{28A0092B-C50C-407E-A947-70E740481C1C}">
                <a14:useLocalDpi xmlns:a14="http://schemas.microsoft.com/office/drawing/2010/main"/>
              </a:ext>
            </a:extLst>
          </a:blip>
          <a:srcRect b="-1952"/>
          <a:stretch>
            <a:fillRect/>
          </a:stretch>
        </p:blipFill>
        <p:spPr>
          <a:xfrm>
            <a:off x="8587989" y="5567023"/>
            <a:ext cx="2252530" cy="1071012"/>
          </a:xfrm>
          <a:prstGeom prst="ellipse">
            <a:avLst/>
          </a:prstGeom>
          <a:ln>
            <a:noFill/>
          </a:ln>
          <a:effectLst>
            <a:softEdge rad="112500"/>
          </a:effectLst>
        </p:spPr>
      </p:pic>
      <p:pic>
        <p:nvPicPr>
          <p:cNvPr id="81" name="図 80" descr="スポーツ, 屋内, 建物, 立つ が含まれている画像&#10;&#10;AI 生成コンテンツは誤りを含む可能性があります。">
            <a:extLst>
              <a:ext uri="{FF2B5EF4-FFF2-40B4-BE49-F238E27FC236}">
                <a16:creationId xmlns:a16="http://schemas.microsoft.com/office/drawing/2014/main" id="{CB517E0E-EBC0-92B3-15EE-7DAE494F038C}"/>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9528490" y="4368917"/>
            <a:ext cx="1842166" cy="1201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テキスト ボックス 2">
            <a:extLst>
              <a:ext uri="{FF2B5EF4-FFF2-40B4-BE49-F238E27FC236}">
                <a16:creationId xmlns:a16="http://schemas.microsoft.com/office/drawing/2014/main" id="{EDBA9981-CCD1-FBDD-8FFC-3AE25ABEBE32}"/>
              </a:ext>
            </a:extLst>
          </p:cNvPr>
          <p:cNvSpPr txBox="1"/>
          <p:nvPr/>
        </p:nvSpPr>
        <p:spPr>
          <a:xfrm>
            <a:off x="2708210" y="1339713"/>
            <a:ext cx="740615" cy="276999"/>
          </a:xfrm>
          <a:prstGeom prst="rect">
            <a:avLst/>
          </a:prstGeom>
          <a:noFill/>
          <a:ln>
            <a:noFill/>
          </a:ln>
        </p:spPr>
        <p:txBody>
          <a:bodyPr wrap="square" rtlCol="0">
            <a:spAutoFit/>
          </a:bodyPr>
          <a:lstStyle/>
          <a:p>
            <a:pPr defTabSz="82615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6/4</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903B07D7-AAC3-C26E-E9EC-A35241B51E0A}"/>
              </a:ext>
            </a:extLst>
          </p:cNvPr>
          <p:cNvSpPr txBox="1"/>
          <p:nvPr/>
        </p:nvSpPr>
        <p:spPr>
          <a:xfrm>
            <a:off x="2806404" y="1606739"/>
            <a:ext cx="342953" cy="1735476"/>
          </a:xfrm>
          <a:prstGeom prst="rect">
            <a:avLst/>
          </a:prstGeom>
          <a:noFill/>
          <a:ln>
            <a:noFill/>
          </a:ln>
        </p:spPr>
        <p:txBody>
          <a:bodyPr vert="eaVert" wrap="square" lIns="32658" tIns="32658" rIns="32658"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826152">
              <a:defRPr/>
            </a:pPr>
            <a:r>
              <a:rPr lang="ja-JP" altLang="en-US" dirty="0"/>
              <a:t>水上ショー中止</a:t>
            </a:r>
            <a:endParaRPr lang="en-US" altLang="ja-JP" sz="1200" dirty="0"/>
          </a:p>
        </p:txBody>
      </p:sp>
      <p:sp>
        <p:nvSpPr>
          <p:cNvPr id="6" name="テキスト ボックス 5">
            <a:extLst>
              <a:ext uri="{FF2B5EF4-FFF2-40B4-BE49-F238E27FC236}">
                <a16:creationId xmlns:a16="http://schemas.microsoft.com/office/drawing/2014/main" id="{CB8001FC-C833-F1BA-B5F5-FE85FCEB1F5B}"/>
              </a:ext>
            </a:extLst>
          </p:cNvPr>
          <p:cNvSpPr txBox="1"/>
          <p:nvPr/>
        </p:nvSpPr>
        <p:spPr>
          <a:xfrm>
            <a:off x="8623613" y="1317124"/>
            <a:ext cx="727094" cy="276999"/>
          </a:xfrm>
          <a:prstGeom prst="rect">
            <a:avLst/>
          </a:prstGeom>
          <a:noFill/>
          <a:ln>
            <a:noFill/>
          </a:ln>
        </p:spPr>
        <p:txBody>
          <a:bodyPr wrap="square" rtlCol="0">
            <a:spAutoFit/>
          </a:bodyPr>
          <a:lstStyle/>
          <a:p>
            <a:pPr algn="ctr" defTabSz="91066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9/10</a:t>
            </a:r>
            <a:r>
              <a:rPr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44D83094-4459-9658-F4AF-E012ABC8B7F1}"/>
              </a:ext>
            </a:extLst>
          </p:cNvPr>
          <p:cNvSpPr txBox="1"/>
          <p:nvPr/>
        </p:nvSpPr>
        <p:spPr>
          <a:xfrm>
            <a:off x="3327406" y="1643655"/>
            <a:ext cx="695951" cy="2475069"/>
          </a:xfrm>
          <a:prstGeom prst="rect">
            <a:avLst/>
          </a:prstGeom>
          <a:noFill/>
          <a:ln>
            <a:noFill/>
          </a:ln>
        </p:spPr>
        <p:txBody>
          <a:bodyPr vert="eaVert" wrap="square" lIns="36000" tIns="36000" rIns="36000"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0661">
              <a:defRPr/>
            </a:pPr>
            <a:r>
              <a:rPr lang="ja-JP" altLang="en-US" dirty="0"/>
              <a:t>初めて</a:t>
            </a:r>
            <a:r>
              <a:rPr lang="en-US" altLang="ja-JP" dirty="0"/>
              <a:t>20</a:t>
            </a:r>
            <a:r>
              <a:rPr lang="ja-JP" altLang="en-US" dirty="0"/>
              <a:t>万人を超える１日の来場者数が</a:t>
            </a:r>
            <a:endParaRPr lang="en-US" altLang="ja-JP" dirty="0"/>
          </a:p>
        </p:txBody>
      </p:sp>
      <p:sp>
        <p:nvSpPr>
          <p:cNvPr id="9" name="テキスト ボックス 8">
            <a:extLst>
              <a:ext uri="{FF2B5EF4-FFF2-40B4-BE49-F238E27FC236}">
                <a16:creationId xmlns:a16="http://schemas.microsoft.com/office/drawing/2014/main" id="{C07D9CE6-D01F-8EE6-B74B-5C18771DB316}"/>
              </a:ext>
            </a:extLst>
          </p:cNvPr>
          <p:cNvSpPr txBox="1"/>
          <p:nvPr/>
        </p:nvSpPr>
        <p:spPr>
          <a:xfrm>
            <a:off x="9350707" y="1316051"/>
            <a:ext cx="727094" cy="276999"/>
          </a:xfrm>
          <a:prstGeom prst="rect">
            <a:avLst/>
          </a:prstGeom>
          <a:noFill/>
          <a:ln>
            <a:noFill/>
          </a:ln>
        </p:spPr>
        <p:txBody>
          <a:bodyPr wrap="square" rtlCol="0">
            <a:spAutoFit/>
          </a:bodyPr>
          <a:lstStyle/>
          <a:p>
            <a:pPr algn="ctr" defTabSz="910661">
              <a:defRPr/>
            </a:pPr>
            <a:r>
              <a:rPr lang="en-US" altLang="ja-JP"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9/30</a:t>
            </a:r>
            <a:endParaRPr kumimoji="1" lang="ja-JP" altLang="en-US" sz="1200" dirty="0">
              <a:solidFill>
                <a:prstClr val="black"/>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0" name="テキスト ボックス 9">
            <a:extLst>
              <a:ext uri="{FF2B5EF4-FFF2-40B4-BE49-F238E27FC236}">
                <a16:creationId xmlns:a16="http://schemas.microsoft.com/office/drawing/2014/main" id="{C9981CBC-5D0F-C949-3E42-4FDFE3BB2B6B}"/>
              </a:ext>
            </a:extLst>
          </p:cNvPr>
          <p:cNvSpPr txBox="1"/>
          <p:nvPr/>
        </p:nvSpPr>
        <p:spPr>
          <a:xfrm>
            <a:off x="9385596" y="1616712"/>
            <a:ext cx="626701" cy="2692868"/>
          </a:xfrm>
          <a:prstGeom prst="rect">
            <a:avLst/>
          </a:prstGeom>
          <a:noFill/>
          <a:ln>
            <a:noFill/>
          </a:ln>
        </p:spPr>
        <p:txBody>
          <a:bodyPr vert="eaVert" wrap="square" lIns="36000" tIns="36000" rIns="36000" rtlCol="0" anchor="ctr" anchorCtr="0">
            <a:spAutoFit/>
          </a:bodyPr>
          <a:lstStyle>
            <a:defPPr>
              <a:defRPr lang="en-US"/>
            </a:defPPr>
            <a:lvl1pPr marR="0" lvl="0" indent="0" defTabSz="910712" fontAlgn="auto">
              <a:lnSpc>
                <a:spcPct val="100000"/>
              </a:lnSpc>
              <a:spcBef>
                <a:spcPts val="0"/>
              </a:spcBef>
              <a:spcAft>
                <a:spcPts val="0"/>
              </a:spcAft>
              <a:buClrTx/>
              <a:buSzTx/>
              <a:buFontTx/>
              <a:buNone/>
              <a:tabLst/>
              <a:defRPr kumimoji="1">
                <a:solidFill>
                  <a:prstClr val="black"/>
                </a:solidFill>
                <a:latin typeface="メイリオ" panose="020B0604030504040204" pitchFamily="50" charset="-128"/>
                <a:ea typeface="メイリオ" panose="020B0604030504040204" pitchFamily="50" charset="-12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0661">
              <a:defRPr/>
            </a:pPr>
            <a:r>
              <a:rPr lang="ja-JP" altLang="en-US" dirty="0"/>
              <a:t>チケット販売終了</a:t>
            </a:r>
            <a:endParaRPr lang="en-US" altLang="ja-JP" dirty="0"/>
          </a:p>
          <a:p>
            <a:pPr defTabSz="910661">
              <a:defRPr/>
            </a:pPr>
            <a:r>
              <a:rPr lang="ja-JP" altLang="en-US" dirty="0"/>
              <a:t>公式チケットサイトでの</a:t>
            </a:r>
            <a:endParaRPr lang="en-US" altLang="ja-JP" dirty="0"/>
          </a:p>
        </p:txBody>
      </p:sp>
      <p:sp>
        <p:nvSpPr>
          <p:cNvPr id="13" name="テキスト ボックス 12">
            <a:extLst>
              <a:ext uri="{FF2B5EF4-FFF2-40B4-BE49-F238E27FC236}">
                <a16:creationId xmlns:a16="http://schemas.microsoft.com/office/drawing/2014/main" id="{54B77EC6-835A-3F9F-90FE-25C40C7CEE46}"/>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900560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8D7DD-750F-DAB2-192D-2B8BC72582E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00689F6-BFC1-F09F-B306-85FE63CB105D}"/>
              </a:ext>
            </a:extLst>
          </p:cNvPr>
          <p:cNvSpPr txBox="1"/>
          <p:nvPr/>
        </p:nvSpPr>
        <p:spPr>
          <a:xfrm>
            <a:off x="215704" y="226885"/>
            <a:ext cx="9758290" cy="830995"/>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参考１</a:t>
            </a:r>
            <a:r>
              <a:rPr lang="en-US"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ギネス世界記録™</a:t>
            </a:r>
            <a:r>
              <a:rPr lang="en-US" altLang="ja-JP"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［大阪・関西万博で１８件認定］ 　</a:t>
            </a:r>
            <a:endParaRPr kumimoji="0"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sym typeface="Calibri"/>
            </a:endParaRPr>
          </a:p>
          <a:p>
            <a:pPr>
              <a:defRPr/>
            </a:pPr>
            <a:r>
              <a:rPr lang="ja-JP" altLang="en-US" sz="24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24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0C517D33-37DE-C00D-2FB7-A1D62D8D8D03}"/>
              </a:ext>
            </a:extLst>
          </p:cNvPr>
          <p:cNvGraphicFramePr>
            <a:graphicFrameLocks noGrp="1"/>
          </p:cNvGraphicFramePr>
          <p:nvPr>
            <p:extLst>
              <p:ext uri="{D42A27DB-BD31-4B8C-83A1-F6EECF244321}">
                <p14:modId xmlns:p14="http://schemas.microsoft.com/office/powerpoint/2010/main" val="2056555900"/>
              </p:ext>
            </p:extLst>
          </p:nvPr>
        </p:nvGraphicFramePr>
        <p:xfrm>
          <a:off x="760436" y="694121"/>
          <a:ext cx="11116604" cy="5936577"/>
        </p:xfrm>
        <a:graphic>
          <a:graphicData uri="http://schemas.openxmlformats.org/drawingml/2006/table">
            <a:tbl>
              <a:tblPr firstRow="1" bandRow="1">
                <a:tableStyleId>{5C22544A-7EE6-4342-B048-85BDC9FD1C3A}</a:tableStyleId>
              </a:tblPr>
              <a:tblGrid>
                <a:gridCol w="682284">
                  <a:extLst>
                    <a:ext uri="{9D8B030D-6E8A-4147-A177-3AD203B41FA5}">
                      <a16:colId xmlns:a16="http://schemas.microsoft.com/office/drawing/2014/main" val="3207666527"/>
                    </a:ext>
                  </a:extLst>
                </a:gridCol>
                <a:gridCol w="2960468">
                  <a:extLst>
                    <a:ext uri="{9D8B030D-6E8A-4147-A177-3AD203B41FA5}">
                      <a16:colId xmlns:a16="http://schemas.microsoft.com/office/drawing/2014/main" val="420980025"/>
                    </a:ext>
                  </a:extLst>
                </a:gridCol>
                <a:gridCol w="5655212">
                  <a:extLst>
                    <a:ext uri="{9D8B030D-6E8A-4147-A177-3AD203B41FA5}">
                      <a16:colId xmlns:a16="http://schemas.microsoft.com/office/drawing/2014/main" val="2156685957"/>
                    </a:ext>
                  </a:extLst>
                </a:gridCol>
                <a:gridCol w="1818640">
                  <a:extLst>
                    <a:ext uri="{9D8B030D-6E8A-4147-A177-3AD203B41FA5}">
                      <a16:colId xmlns:a16="http://schemas.microsoft.com/office/drawing/2014/main" val="1038522281"/>
                    </a:ext>
                  </a:extLst>
                </a:gridCol>
              </a:tblGrid>
              <a:tr h="398704">
                <a:tc>
                  <a:txBody>
                    <a:bodyPr/>
                    <a:lstStyle/>
                    <a:p>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ゴシック" panose="020B0400000000000000" pitchFamily="49" charset="-128"/>
                          <a:ea typeface="BIZ UDゴシック" panose="020B0400000000000000" pitchFamily="49" charset="-128"/>
                        </a:rPr>
                        <a:t>主体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latin typeface="BIZ UDゴシック" panose="020B0400000000000000" pitchFamily="49" charset="-128"/>
                          <a:ea typeface="BIZ UDゴシック" panose="020B0400000000000000" pitchFamily="49" charset="-128"/>
                        </a:rPr>
                        <a:t>内容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ゴシック" panose="020B0400000000000000" pitchFamily="49" charset="-128"/>
                          <a:ea typeface="BIZ UDゴシック" panose="020B0400000000000000" pitchFamily="49" charset="-128"/>
                        </a:rPr>
                        <a:t>認定日</a:t>
                      </a:r>
                      <a:r>
                        <a:rPr kumimoji="1" lang="en-US" altLang="ja-JP" dirty="0">
                          <a:latin typeface="BIZ UDゴシック" panose="020B0400000000000000" pitchFamily="49" charset="-128"/>
                          <a:ea typeface="BIZ UDゴシック" panose="020B0400000000000000" pitchFamily="49" charset="-128"/>
                        </a:rPr>
                        <a:t>(</a:t>
                      </a:r>
                      <a:r>
                        <a:rPr kumimoji="1" lang="ja-JP" altLang="en-US" dirty="0">
                          <a:latin typeface="BIZ UDゴシック" panose="020B0400000000000000" pitchFamily="49" charset="-128"/>
                          <a:ea typeface="BIZ UDゴシック" panose="020B0400000000000000" pitchFamily="49" charset="-128"/>
                        </a:rPr>
                        <a:t>基準日</a:t>
                      </a:r>
                      <a:r>
                        <a:rPr kumimoji="1" lang="en-US" altLang="ja-JP" dirty="0">
                          <a:latin typeface="BIZ UDゴシック" panose="020B0400000000000000" pitchFamily="49" charset="-128"/>
                          <a:ea typeface="BIZ UDゴシック" panose="020B0400000000000000" pitchFamily="49" charset="-128"/>
                        </a:rPr>
                        <a:t>)</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342316"/>
                  </a:ext>
                </a:extLst>
              </a:tr>
              <a:tr h="606459">
                <a:tc>
                  <a:txBody>
                    <a:bodyPr/>
                    <a:lstStyle/>
                    <a:p>
                      <a:r>
                        <a:rPr kumimoji="1" lang="ja-JP" altLang="en-US" dirty="0">
                          <a:latin typeface="BIZ UDゴシック" panose="020B0400000000000000" pitchFamily="49" charset="-128"/>
                          <a:ea typeface="BIZ UDゴシック" panose="020B0400000000000000" pitchFamily="49" charset="-128"/>
                        </a:rPr>
                        <a:t>１０</a:t>
                      </a:r>
                      <a:endParaRPr kumimoji="1" lang="en-US" altLang="ja-JP"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株式会社</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JUMPLIFE</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・代表の</a:t>
                      </a:r>
                      <a:endPar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endParaRPr>
                    </a:p>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黒野氏（縄跳びのプロ）</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同時ホイール前跳びを跳んだ最多回数</a:t>
                      </a:r>
                      <a:endPar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12</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人チーム）</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【60</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回</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858147"/>
                  </a:ext>
                </a:extLst>
              </a:tr>
              <a:tr h="606459">
                <a:tc>
                  <a:txBody>
                    <a:bodyPr/>
                    <a:lstStyle/>
                    <a:p>
                      <a:r>
                        <a:rPr kumimoji="1" lang="ja-JP" altLang="en-US" dirty="0">
                          <a:latin typeface="BIZ UDゴシック" panose="020B0400000000000000" pitchFamily="49" charset="-128"/>
                          <a:ea typeface="BIZ UDゴシック" panose="020B0400000000000000" pitchFamily="49" charset="-128"/>
                        </a:rPr>
                        <a:t>１１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レッドクリフ</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マルチローター／ドローンによる最大の木の</a:t>
                      </a:r>
                      <a:endPar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空中ディスプレイ</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【1,749</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機</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0219260"/>
                  </a:ext>
                </a:extLst>
              </a:tr>
              <a:tr h="614256">
                <a:tc>
                  <a:txBody>
                    <a:bodyPr/>
                    <a:lstStyle/>
                    <a:p>
                      <a:r>
                        <a:rPr kumimoji="1" lang="ja-JP" altLang="en-US" dirty="0">
                          <a:latin typeface="BIZ UDゴシック" panose="020B0400000000000000" pitchFamily="49" charset="-128"/>
                          <a:ea typeface="BIZ UDゴシック" panose="020B0400000000000000" pitchFamily="49" charset="-128"/>
                        </a:rPr>
                        <a:t>１２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 France Pavilion Expo Osaka 2025 and Femmes du Monde </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最大の折り紙ハート</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en-US" sz="1600" b="1" kern="1200" dirty="0">
                          <a:solidFill>
                            <a:srgbClr val="FF0000"/>
                          </a:solidFill>
                          <a:effectLst/>
                          <a:latin typeface="BIZ UDゴシック" panose="020B0400000000000000" pitchFamily="49" charset="-128"/>
                          <a:ea typeface="BIZ UDゴシック" panose="020B0400000000000000" pitchFamily="49" charset="-128"/>
                          <a:cs typeface="+mn-cs"/>
                        </a:rPr>
                        <a:t>和紙：</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縦</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4.28</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ｍ×横</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4.96</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ｍ</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7</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7429414"/>
                  </a:ext>
                </a:extLst>
              </a:tr>
              <a:tr h="426486">
                <a:tc>
                  <a:txBody>
                    <a:bodyPr/>
                    <a:lstStyle/>
                    <a:p>
                      <a:r>
                        <a:rPr kumimoji="1" lang="ja-JP" altLang="en-US" dirty="0">
                          <a:latin typeface="BIZ UDゴシック" panose="020B0400000000000000" pitchFamily="49" charset="-128"/>
                          <a:ea typeface="BIZ UDゴシック" panose="020B0400000000000000" pitchFamily="49" charset="-128"/>
                        </a:rPr>
                        <a:t>１３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latin typeface="BIZ UDゴシック" panose="020B0400000000000000" pitchFamily="49" charset="-128"/>
                          <a:ea typeface="BIZ UDゴシック" panose="020B0400000000000000" pitchFamily="49" charset="-128"/>
                        </a:rPr>
                        <a:t>山田外美代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ゴシック" panose="020B0400000000000000" pitchFamily="49" charset="-128"/>
                          <a:ea typeface="BIZ UDゴシック" panose="020B0400000000000000" pitchFamily="49" charset="-128"/>
                        </a:rPr>
                        <a:t>万博を訪れた最多日数</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【648</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日</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9</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9344"/>
                  </a:ext>
                </a:extLst>
              </a:tr>
              <a:tr h="606459">
                <a:tc>
                  <a:txBody>
                    <a:bodyPr/>
                    <a:lstStyle/>
                    <a:p>
                      <a:r>
                        <a:rPr kumimoji="1" lang="ja-JP" altLang="en-US" dirty="0">
                          <a:latin typeface="BIZ UDゴシック" panose="020B0400000000000000" pitchFamily="49" charset="-128"/>
                          <a:ea typeface="BIZ UDゴシック" panose="020B0400000000000000" pitchFamily="49" charset="-128"/>
                        </a:rPr>
                        <a:t>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France Pavilion of EXPO Osaka 2025 </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編み物リレーをした最多人数</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【270</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人</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9</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14</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7701666"/>
                  </a:ext>
                </a:extLst>
              </a:tr>
              <a:tr h="541606">
                <a:tc>
                  <a:txBody>
                    <a:bodyPr/>
                    <a:lstStyle/>
                    <a:p>
                      <a:r>
                        <a:rPr kumimoji="1" lang="ja-JP" altLang="en-US" dirty="0">
                          <a:latin typeface="BIZ UDゴシック" panose="020B0400000000000000" pitchFamily="49" charset="-128"/>
                          <a:ea typeface="BIZ UDゴシック" panose="020B0400000000000000" pitchFamily="49" charset="-128"/>
                        </a:rPr>
                        <a:t>１５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太陽工業株式会社</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最も高い膜構造サウナ建築物</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高さ</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8.4</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ｍ</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10</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8</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7824476"/>
                  </a:ext>
                </a:extLst>
              </a:tr>
              <a:tr h="485461">
                <a:tc>
                  <a:txBody>
                    <a:bodyPr/>
                    <a:lstStyle/>
                    <a:p>
                      <a:r>
                        <a:rPr kumimoji="1" lang="ja-JP" altLang="en-US" dirty="0">
                          <a:latin typeface="BIZ UDゴシック" panose="020B0400000000000000" pitchFamily="49" charset="-128"/>
                          <a:ea typeface="BIZ UDゴシック" panose="020B0400000000000000" pitchFamily="49" charset="-128"/>
                        </a:rPr>
                        <a:t>１６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吉本興業</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AI</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で検知された笑顔の最多数</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【10,275,874</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件</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10</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465212"/>
                  </a:ext>
                </a:extLst>
              </a:tr>
              <a:tr h="606459">
                <a:tc>
                  <a:txBody>
                    <a:bodyPr/>
                    <a:lstStyle/>
                    <a:p>
                      <a:r>
                        <a:rPr kumimoji="1" lang="ja-JP" altLang="en-US" dirty="0">
                          <a:latin typeface="BIZ UDゴシック" panose="020B0400000000000000" pitchFamily="49" charset="-128"/>
                          <a:ea typeface="BIZ UDゴシック" panose="020B0400000000000000" pitchFamily="49" charset="-128"/>
                        </a:rPr>
                        <a:t>１７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レッドクリフ</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年間に飛行させたマルチローター</a:t>
                      </a:r>
                      <a:endPar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／ドローンの最多数</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【140,194</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機</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10</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13</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7105966"/>
                  </a:ext>
                </a:extLst>
              </a:tr>
              <a:tr h="588390">
                <a:tc>
                  <a:txBody>
                    <a:bodyPr/>
                    <a:lstStyle/>
                    <a:p>
                      <a:r>
                        <a:rPr kumimoji="1" lang="ja-JP" altLang="en-US" dirty="0">
                          <a:latin typeface="BIZ UDゴシック" panose="020B0400000000000000" pitchFamily="49" charset="-128"/>
                          <a:ea typeface="BIZ UDゴシック" panose="020B0400000000000000" pitchFamily="49" charset="-128"/>
                        </a:rPr>
                        <a:t>１８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SBI</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ホールディングス</a:t>
                      </a:r>
                      <a:endParaRPr kumimoji="1" lang="ja-JP" altLang="en-US"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単一イベントにおける</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NFT</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画像の最多発行数</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【10,622,441</a:t>
                      </a:r>
                      <a:r>
                        <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枚</a:t>
                      </a:r>
                      <a:r>
                        <a:rPr kumimoji="1" lang="en-US" altLang="ja-JP" sz="1600" b="1" kern="1200" dirty="0">
                          <a:solidFill>
                            <a:srgbClr val="FF0000"/>
                          </a:solidFill>
                          <a:effectLst/>
                          <a:latin typeface="BIZ UDゴシック" panose="020B0400000000000000" pitchFamily="49" charset="-128"/>
                          <a:ea typeface="BIZ UDゴシック" panose="020B0400000000000000" pitchFamily="49" charset="-128"/>
                          <a:cs typeface="+mn-cs"/>
                        </a:rPr>
                        <a:t>】 </a:t>
                      </a:r>
                      <a:endParaRPr kumimoji="1" lang="ja-JP" altLang="ja-JP" sz="1600" b="1" kern="1200" dirty="0">
                        <a:solidFill>
                          <a:srgbClr val="FF0000"/>
                        </a:solidFill>
                        <a:effectLst/>
                        <a:latin typeface="BIZ UDゴシック" panose="020B0400000000000000" pitchFamily="49" charset="-128"/>
                        <a:ea typeface="BIZ UDゴシック" panose="020B0400000000000000" pitchFamily="49"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2025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年</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10</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月</a:t>
                      </a:r>
                      <a:r>
                        <a:rPr kumimoji="1" lang="en-US"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15</a:t>
                      </a:r>
                      <a:r>
                        <a:rPr kumimoji="1" lang="ja-JP" altLang="ja-JP" sz="1800" kern="1200" dirty="0">
                          <a:solidFill>
                            <a:schemeClr val="dk1"/>
                          </a:solidFill>
                          <a:effectLst/>
                          <a:latin typeface="BIZ UDゴシック" panose="020B0400000000000000" pitchFamily="49" charset="-128"/>
                          <a:ea typeface="BIZ UDゴシック" panose="020B0400000000000000" pitchFamily="49" charset="-128"/>
                          <a:cs typeface="+mn-cs"/>
                        </a:rPr>
                        <a:t>日</a:t>
                      </a:r>
                      <a:r>
                        <a:rPr kumimoji="1" lang="en-US" altLang="ja-JP" sz="1100" kern="1200" dirty="0">
                          <a:solidFill>
                            <a:schemeClr val="dk1"/>
                          </a:solidFill>
                          <a:effectLst/>
                          <a:latin typeface="BIZ UDゴシック" panose="020B0400000000000000" pitchFamily="49" charset="-128"/>
                          <a:ea typeface="BIZ UDゴシック" panose="020B0400000000000000" pitchFamily="49" charset="-128"/>
                          <a:cs typeface="+mn-cs"/>
                        </a:rPr>
                        <a:t>   </a:t>
                      </a:r>
                    </a:p>
                    <a:p>
                      <a:r>
                        <a:rPr kumimoji="1" lang="ja-JP" altLang="en-US" sz="1100" kern="1200" dirty="0">
                          <a:solidFill>
                            <a:schemeClr val="dk1"/>
                          </a:solidFill>
                          <a:effectLst/>
                          <a:latin typeface="BIZ UDゴシック" panose="020B0400000000000000" pitchFamily="49" charset="-128"/>
                          <a:ea typeface="BIZ UDゴシック" panose="020B0400000000000000" pitchFamily="49" charset="-128"/>
                          <a:cs typeface="+mn-cs"/>
                        </a:rPr>
                        <a:t>［再認定］</a:t>
                      </a:r>
                      <a:endParaRPr kumimoji="1" lang="ja-JP" altLang="en-US" sz="1100" dirty="0">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508734"/>
                  </a:ext>
                </a:extLst>
              </a:tr>
            </a:tbl>
          </a:graphicData>
        </a:graphic>
      </p:graphicFrame>
      <p:sp>
        <p:nvSpPr>
          <p:cNvPr id="3" name="スライド番号プレースホルダー 4">
            <a:extLst>
              <a:ext uri="{FF2B5EF4-FFF2-40B4-BE49-F238E27FC236}">
                <a16:creationId xmlns:a16="http://schemas.microsoft.com/office/drawing/2014/main" id="{9E110A9D-AACA-97ED-DC0D-E158F8958D71}"/>
              </a:ext>
            </a:extLst>
          </p:cNvPr>
          <p:cNvSpPr txBox="1">
            <a:spLocks/>
          </p:cNvSpPr>
          <p:nvPr/>
        </p:nvSpPr>
        <p:spPr>
          <a:xfrm>
            <a:off x="11557166" y="6486478"/>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AE01C7B-218C-4A1C-BE71-F05E2030B3D3}" type="slidenum">
              <a:rPr kumimoji="1" lang="ja-JP" altLang="en-US" sz="1696" dirty="0">
                <a:latin typeface="メイリオ" panose="020B0604030504040204" pitchFamily="50" charset="-128"/>
                <a:ea typeface="メイリオ" panose="020B0604030504040204" pitchFamily="50" charset="-128"/>
              </a:rPr>
              <a:pPr algn="r"/>
              <a:t>30</a:t>
            </a:fld>
            <a:endParaRPr kumimoji="1" lang="ja-JP" altLang="en-US" sz="1696"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525E3DF-5628-6C69-E5DB-62C6E6C95364}"/>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96128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1D374-8EF1-6B88-DDC9-865B25DB83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133F92-BCB3-93DB-2143-5755D12397F9}"/>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3965EA86-9752-76AA-C7F4-B7CD42F2CE78}"/>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A0C08785-9E32-987F-CAB1-8309A1780058}"/>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31</a:t>
            </a:fld>
            <a:endParaRPr kumimoji="1" lang="ja-JP" altLang="en-US" dirty="0"/>
          </a:p>
        </p:txBody>
      </p:sp>
      <p:sp>
        <p:nvSpPr>
          <p:cNvPr id="17" name="テキスト ボックス 16">
            <a:extLst>
              <a:ext uri="{FF2B5EF4-FFF2-40B4-BE49-F238E27FC236}">
                <a16:creationId xmlns:a16="http://schemas.microsoft.com/office/drawing/2014/main" id="{0C7E8D5E-49BE-E656-FE9A-CB584EEA9CF7}"/>
              </a:ext>
            </a:extLst>
          </p:cNvPr>
          <p:cNvSpPr txBox="1"/>
          <p:nvPr/>
        </p:nvSpPr>
        <p:spPr>
          <a:xfrm>
            <a:off x="215704" y="226885"/>
            <a:ext cx="9786425"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海外パビリオン等のリユース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73BFDBE3-EF37-F033-FB99-9C890E5D6AC9}"/>
              </a:ext>
            </a:extLst>
          </p:cNvPr>
          <p:cNvGraphicFramePr>
            <a:graphicFrameLocks noGrp="1"/>
          </p:cNvGraphicFramePr>
          <p:nvPr>
            <p:extLst>
              <p:ext uri="{D42A27DB-BD31-4B8C-83A1-F6EECF244321}">
                <p14:modId xmlns:p14="http://schemas.microsoft.com/office/powerpoint/2010/main" val="3799596724"/>
              </p:ext>
            </p:extLst>
          </p:nvPr>
        </p:nvGraphicFramePr>
        <p:xfrm>
          <a:off x="604911" y="776213"/>
          <a:ext cx="11112702" cy="5610471"/>
        </p:xfrm>
        <a:graphic>
          <a:graphicData uri="http://schemas.openxmlformats.org/drawingml/2006/table">
            <a:tbl>
              <a:tblPr firstRow="1" bandRow="1">
                <a:tableStyleId>{5C22544A-7EE6-4342-B048-85BDC9FD1C3A}</a:tableStyleId>
              </a:tblPr>
              <a:tblGrid>
                <a:gridCol w="759655">
                  <a:extLst>
                    <a:ext uri="{9D8B030D-6E8A-4147-A177-3AD203B41FA5}">
                      <a16:colId xmlns:a16="http://schemas.microsoft.com/office/drawing/2014/main" val="4103422108"/>
                    </a:ext>
                  </a:extLst>
                </a:gridCol>
                <a:gridCol w="2405576">
                  <a:extLst>
                    <a:ext uri="{9D8B030D-6E8A-4147-A177-3AD203B41FA5}">
                      <a16:colId xmlns:a16="http://schemas.microsoft.com/office/drawing/2014/main" val="3207666527"/>
                    </a:ext>
                  </a:extLst>
                </a:gridCol>
                <a:gridCol w="4107766">
                  <a:extLst>
                    <a:ext uri="{9D8B030D-6E8A-4147-A177-3AD203B41FA5}">
                      <a16:colId xmlns:a16="http://schemas.microsoft.com/office/drawing/2014/main" val="420980025"/>
                    </a:ext>
                  </a:extLst>
                </a:gridCol>
                <a:gridCol w="3839705">
                  <a:extLst>
                    <a:ext uri="{9D8B030D-6E8A-4147-A177-3AD203B41FA5}">
                      <a16:colId xmlns:a16="http://schemas.microsoft.com/office/drawing/2014/main" val="2156685957"/>
                    </a:ext>
                  </a:extLst>
                </a:gridCol>
              </a:tblGrid>
              <a:tr h="412927">
                <a:tc>
                  <a:txBody>
                    <a:bodyPr/>
                    <a:lstStyle/>
                    <a:p>
                      <a:pPr algn="ctr"/>
                      <a:endParaRPr kumimoji="1" lang="ja-JP" altLang="en-US" sz="2000" dirty="0">
                        <a:latin typeface="+mn-ea"/>
                        <a:ea typeface="+mn-ea"/>
                      </a:endParaRP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海外パビリオン等</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580707">
                <a:tc>
                  <a:txBody>
                    <a:bodyPr/>
                    <a:lstStyle/>
                    <a:p>
                      <a:pPr algn="ctr"/>
                      <a:r>
                        <a:rPr kumimoji="1" lang="en-US" altLang="ja-JP" sz="2000" b="1" dirty="0">
                          <a:solidFill>
                            <a:schemeClr val="tx1"/>
                          </a:solidFill>
                          <a:latin typeface="+mn-ea"/>
                          <a:ea typeface="+mn-ea"/>
                        </a:rPr>
                        <a:t>1</a:t>
                      </a:r>
                    </a:p>
                  </a:txBody>
                  <a:tcPr/>
                </a:tc>
                <a:tc>
                  <a:txBody>
                    <a:bodyPr/>
                    <a:lstStyle/>
                    <a:p>
                      <a:r>
                        <a:rPr kumimoji="1" lang="ja-JP" altLang="en-US" sz="1800" b="0" dirty="0">
                          <a:latin typeface="+mn-ea"/>
                          <a:ea typeface="+mn-ea"/>
                        </a:rPr>
                        <a:t>オランダ</a:t>
                      </a:r>
                    </a:p>
                  </a:txBody>
                  <a:tcPr/>
                </a:tc>
                <a:tc>
                  <a:txBody>
                    <a:bodyPr/>
                    <a:lstStyle/>
                    <a:p>
                      <a:r>
                        <a:rPr kumimoji="1" lang="ja-JP" altLang="en-US" sz="1800" b="0" dirty="0">
                          <a:latin typeface="+mn-ea"/>
                          <a:ea typeface="+mn-ea"/>
                        </a:rPr>
                        <a:t>パソナ</a:t>
                      </a:r>
                      <a:r>
                        <a:rPr kumimoji="1" lang="ja-JP" altLang="en-US" sz="1200" b="0" dirty="0">
                          <a:latin typeface="+mn-ea"/>
                          <a:ea typeface="+mn-ea"/>
                        </a:rPr>
                        <a:t>（淡路島）</a:t>
                      </a:r>
                    </a:p>
                  </a:txBody>
                  <a:tcPr/>
                </a:tc>
                <a:tc>
                  <a:txBody>
                    <a:bodyPr/>
                    <a:lstStyle/>
                    <a:p>
                      <a:endParaRPr kumimoji="1" lang="ja-JP" altLang="en-US" sz="1800" b="0" dirty="0">
                        <a:latin typeface="+mn-ea"/>
                        <a:ea typeface="+mn-ea"/>
                      </a:endParaRPr>
                    </a:p>
                  </a:txBody>
                  <a:tcPr/>
                </a:tc>
                <a:extLst>
                  <a:ext uri="{0D108BD9-81ED-4DB2-BD59-A6C34878D82A}">
                    <a16:rowId xmlns:a16="http://schemas.microsoft.com/office/drawing/2014/main" val="1787053338"/>
                  </a:ext>
                </a:extLst>
              </a:tr>
              <a:tr h="532136">
                <a:tc>
                  <a:txBody>
                    <a:bodyPr/>
                    <a:lstStyle/>
                    <a:p>
                      <a:pPr algn="ctr"/>
                      <a:r>
                        <a:rPr kumimoji="1" lang="en-US" altLang="ja-JP" sz="2000" b="1" dirty="0">
                          <a:solidFill>
                            <a:schemeClr val="tx1"/>
                          </a:solidFill>
                          <a:latin typeface="+mn-ea"/>
                          <a:ea typeface="+mn-ea"/>
                        </a:rPr>
                        <a:t>2</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ルクセンブルク</a:t>
                      </a:r>
                    </a:p>
                  </a:txBody>
                  <a:tcPr/>
                </a:tc>
                <a:tc>
                  <a:txBody>
                    <a:bodyPr/>
                    <a:lstStyle/>
                    <a:p>
                      <a:r>
                        <a:rPr kumimoji="1" lang="ja-JP" altLang="en-US" sz="1800" b="0" dirty="0">
                          <a:latin typeface="+mn-ea"/>
                          <a:ea typeface="+mn-ea"/>
                        </a:rPr>
                        <a:t>大阪府交野市・ネスタリゾート神戸</a:t>
                      </a:r>
                    </a:p>
                  </a:txBody>
                  <a:tcPr/>
                </a:tc>
                <a:tc>
                  <a:txBody>
                    <a:bodyPr/>
                    <a:lstStyle/>
                    <a:p>
                      <a:r>
                        <a:rPr kumimoji="1" lang="ja-JP" altLang="en-US" sz="1800" b="0" dirty="0">
                          <a:latin typeface="+mn-ea"/>
                          <a:ea typeface="+mn-ea"/>
                        </a:rPr>
                        <a:t>コンクリートブロック・部材等</a:t>
                      </a:r>
                    </a:p>
                  </a:txBody>
                  <a:tcPr/>
                </a:tc>
                <a:extLst>
                  <a:ext uri="{0D108BD9-81ED-4DB2-BD59-A6C34878D82A}">
                    <a16:rowId xmlns:a16="http://schemas.microsoft.com/office/drawing/2014/main" val="15342328"/>
                  </a:ext>
                </a:extLst>
              </a:tr>
              <a:tr h="532136">
                <a:tc>
                  <a:txBody>
                    <a:bodyPr/>
                    <a:lstStyle/>
                    <a:p>
                      <a:pPr algn="ctr"/>
                      <a:r>
                        <a:rPr kumimoji="1" lang="en-US" altLang="ja-JP" sz="2000" b="1" dirty="0">
                          <a:solidFill>
                            <a:schemeClr val="tx1"/>
                          </a:solidFill>
                          <a:latin typeface="+mn-ea"/>
                          <a:ea typeface="+mn-ea"/>
                        </a:rPr>
                        <a:t>3</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ルクセンブルク</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kumimoji="1" lang="ja-JP" altLang="en-US" sz="1800" b="0" dirty="0">
                          <a:latin typeface="+mn-ea"/>
                          <a:ea typeface="+mn-ea"/>
                        </a:rPr>
                        <a:t>上智大学</a:t>
                      </a:r>
                    </a:p>
                  </a:txBody>
                  <a:tcPr/>
                </a:tc>
                <a:tc>
                  <a:txBody>
                    <a:bodyPr/>
                    <a:lstStyle/>
                    <a:p>
                      <a:r>
                        <a:rPr kumimoji="1" lang="ja-JP" altLang="en-US" sz="1800" b="0" dirty="0">
                          <a:latin typeface="+mn-ea"/>
                          <a:ea typeface="+mn-ea"/>
                        </a:rPr>
                        <a:t>インテリア木材等</a:t>
                      </a:r>
                      <a:endParaRPr kumimoji="1" lang="en-US" altLang="ja-JP" sz="1800" b="0" dirty="0">
                        <a:latin typeface="+mn-ea"/>
                        <a:ea typeface="+mn-ea"/>
                      </a:endParaRPr>
                    </a:p>
                    <a:p>
                      <a:r>
                        <a:rPr kumimoji="1" lang="ja-JP" altLang="en-US" sz="1200" b="0" dirty="0">
                          <a:latin typeface="+mn-ea"/>
                          <a:ea typeface="+mn-ea"/>
                        </a:rPr>
                        <a:t>（３</a:t>
                      </a:r>
                      <a:r>
                        <a:rPr kumimoji="1" lang="en-US" altLang="ja-JP" sz="1200" b="0" dirty="0">
                          <a:latin typeface="+mn-ea"/>
                          <a:ea typeface="+mn-ea"/>
                        </a:rPr>
                        <a:t>D</a:t>
                      </a:r>
                      <a:r>
                        <a:rPr kumimoji="1" lang="ja-JP" altLang="en-US" sz="1200" b="0" dirty="0">
                          <a:latin typeface="+mn-ea"/>
                          <a:ea typeface="+mn-ea"/>
                        </a:rPr>
                        <a:t>プリンターでいすを製作）</a:t>
                      </a:r>
                    </a:p>
                  </a:txBody>
                  <a:tcPr/>
                </a:tc>
                <a:extLst>
                  <a:ext uri="{0D108BD9-81ED-4DB2-BD59-A6C34878D82A}">
                    <a16:rowId xmlns:a16="http://schemas.microsoft.com/office/drawing/2014/main" val="1506040725"/>
                  </a:ext>
                </a:extLst>
              </a:tr>
              <a:tr h="463913">
                <a:tc>
                  <a:txBody>
                    <a:bodyPr/>
                    <a:lstStyle/>
                    <a:p>
                      <a:pPr algn="ctr"/>
                      <a:r>
                        <a:rPr kumimoji="1" lang="en-US" altLang="ja-JP" sz="2000" b="1" dirty="0">
                          <a:solidFill>
                            <a:schemeClr val="tx1"/>
                          </a:solidFill>
                          <a:latin typeface="+mn-ea"/>
                          <a:ea typeface="+mn-ea"/>
                        </a:rPr>
                        <a:t>4</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セルビア</a:t>
                      </a:r>
                    </a:p>
                  </a:txBody>
                  <a:tcPr/>
                </a:tc>
                <a:tc>
                  <a:txBody>
                    <a:bodyPr/>
                    <a:lstStyle/>
                    <a:p>
                      <a:r>
                        <a:rPr kumimoji="1" lang="en-US" altLang="ja-JP" sz="1800" b="0" dirty="0">
                          <a:latin typeface="+mn-ea"/>
                          <a:ea typeface="+mn-ea"/>
                        </a:rPr>
                        <a:t>2027</a:t>
                      </a:r>
                      <a:r>
                        <a:rPr kumimoji="1" lang="ja-JP" altLang="en-US" sz="1800" b="0" dirty="0">
                          <a:latin typeface="+mn-ea"/>
                          <a:ea typeface="+mn-ea"/>
                        </a:rPr>
                        <a:t>年ベオグラード万博</a:t>
                      </a:r>
                    </a:p>
                  </a:txBody>
                  <a:tcPr/>
                </a:tc>
                <a:tc>
                  <a:txBody>
                    <a:bodyPr/>
                    <a:lstStyle/>
                    <a:p>
                      <a:endParaRPr kumimoji="1" lang="ja-JP" altLang="en-US" sz="1800" b="0" dirty="0">
                        <a:latin typeface="+mn-ea"/>
                        <a:ea typeface="+mn-ea"/>
                      </a:endParaRPr>
                    </a:p>
                  </a:txBody>
                  <a:tcPr/>
                </a:tc>
                <a:extLst>
                  <a:ext uri="{0D108BD9-81ED-4DB2-BD59-A6C34878D82A}">
                    <a16:rowId xmlns:a16="http://schemas.microsoft.com/office/drawing/2014/main" val="3311677989"/>
                  </a:ext>
                </a:extLst>
              </a:tr>
              <a:tr h="620825">
                <a:tc>
                  <a:txBody>
                    <a:bodyPr/>
                    <a:lstStyle/>
                    <a:p>
                      <a:pPr algn="ctr"/>
                      <a:r>
                        <a:rPr kumimoji="1" lang="en-US" altLang="ja-JP" sz="2000" b="1" dirty="0">
                          <a:solidFill>
                            <a:schemeClr val="tx1"/>
                          </a:solidFill>
                          <a:latin typeface="+mn-ea"/>
                          <a:ea typeface="+mn-ea"/>
                        </a:rPr>
                        <a:t>5</a:t>
                      </a:r>
                      <a:endParaRPr kumimoji="1" lang="ja-JP" altLang="en-US" sz="2000" b="1"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セルビア</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kumimoji="1" lang="ja-JP" altLang="en-US" sz="1800" b="0" dirty="0">
                          <a:latin typeface="+mn-ea"/>
                          <a:ea typeface="+mn-ea"/>
                        </a:rPr>
                        <a:t>①大阪科学技術館</a:t>
                      </a:r>
                      <a:r>
                        <a:rPr lang="ja-JP" altLang="en-US" sz="1200" dirty="0"/>
                        <a:t>（大阪市）</a:t>
                      </a:r>
                      <a:endParaRPr lang="en-US" altLang="ja-JP" sz="1200" dirty="0"/>
                    </a:p>
                    <a:p>
                      <a:r>
                        <a:rPr kumimoji="1" lang="ja-JP" altLang="en-US" sz="1800" b="0" dirty="0">
                          <a:solidFill>
                            <a:schemeClr val="tx1"/>
                          </a:solidFill>
                          <a:latin typeface="+mn-ea"/>
                          <a:ea typeface="+mn-ea"/>
                        </a:rPr>
                        <a:t>②埼玉県富士見市　③京都府木津川市</a:t>
                      </a:r>
                    </a:p>
                  </a:txBody>
                  <a:tcPr/>
                </a:tc>
                <a:tc>
                  <a:txBody>
                    <a:bodyPr/>
                    <a:lstStyle/>
                    <a:p>
                      <a:r>
                        <a:rPr kumimoji="1" lang="ja-JP" altLang="en-US" sz="1800" b="0" dirty="0">
                          <a:latin typeface="+mn-ea"/>
                          <a:ea typeface="+mn-ea"/>
                        </a:rPr>
                        <a:t>①ビー玉　②シンボルツリー「アオダモ」③</a:t>
                      </a:r>
                      <a:r>
                        <a:rPr kumimoji="1" lang="en-US" altLang="ja-JP" sz="1800" b="0" dirty="0">
                          <a:latin typeface="+mn-ea"/>
                          <a:ea typeface="+mn-ea"/>
                        </a:rPr>
                        <a:t>PV</a:t>
                      </a:r>
                      <a:r>
                        <a:rPr kumimoji="1" lang="ja-JP" altLang="en-US" sz="1800" b="0" dirty="0">
                          <a:latin typeface="+mn-ea"/>
                          <a:ea typeface="+mn-ea"/>
                        </a:rPr>
                        <a:t>草木</a:t>
                      </a:r>
                    </a:p>
                  </a:txBody>
                  <a:tcPr/>
                </a:tc>
                <a:extLst>
                  <a:ext uri="{0D108BD9-81ED-4DB2-BD59-A6C34878D82A}">
                    <a16:rowId xmlns:a16="http://schemas.microsoft.com/office/drawing/2014/main" val="3346348422"/>
                  </a:ext>
                </a:extLst>
              </a:tr>
              <a:tr h="491202">
                <a:tc>
                  <a:txBody>
                    <a:bodyPr/>
                    <a:lstStyle/>
                    <a:p>
                      <a:pPr algn="ctr"/>
                      <a:r>
                        <a:rPr kumimoji="1" lang="en-US" altLang="ja-JP" sz="2000" b="1" dirty="0">
                          <a:solidFill>
                            <a:schemeClr val="tx1"/>
                          </a:solidFill>
                          <a:latin typeface="+mn-ea"/>
                          <a:ea typeface="+mn-ea"/>
                        </a:rPr>
                        <a:t>6</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ウズベキスタン</a:t>
                      </a:r>
                    </a:p>
                  </a:txBody>
                  <a:tcPr/>
                </a:tc>
                <a:tc>
                  <a:txBody>
                    <a:bodyPr/>
                    <a:lstStyle/>
                    <a:p>
                      <a:r>
                        <a:rPr kumimoji="1" lang="ja-JP" altLang="en-US" sz="1800" b="0" dirty="0">
                          <a:latin typeface="+mn-ea"/>
                          <a:ea typeface="+mn-ea"/>
                        </a:rPr>
                        <a:t>本国教育センター</a:t>
                      </a:r>
                    </a:p>
                  </a:txBody>
                  <a:tcPr/>
                </a:tc>
                <a:tc>
                  <a:txBody>
                    <a:bodyPr/>
                    <a:lstStyle/>
                    <a:p>
                      <a:r>
                        <a:rPr kumimoji="1" lang="ja-JP" altLang="en-US" sz="1800" b="0" dirty="0">
                          <a:latin typeface="+mn-ea"/>
                          <a:ea typeface="+mn-ea"/>
                        </a:rPr>
                        <a:t>モジュール式構造物</a:t>
                      </a:r>
                    </a:p>
                  </a:txBody>
                  <a:tcPr/>
                </a:tc>
                <a:extLst>
                  <a:ext uri="{0D108BD9-81ED-4DB2-BD59-A6C34878D82A}">
                    <a16:rowId xmlns:a16="http://schemas.microsoft.com/office/drawing/2014/main" val="3763674994"/>
                  </a:ext>
                </a:extLst>
              </a:tr>
              <a:tr h="463913">
                <a:tc>
                  <a:txBody>
                    <a:bodyPr/>
                    <a:lstStyle/>
                    <a:p>
                      <a:pPr algn="ctr"/>
                      <a:r>
                        <a:rPr kumimoji="1" lang="en-US" altLang="ja-JP" sz="2000" b="1" dirty="0">
                          <a:solidFill>
                            <a:schemeClr val="tx1"/>
                          </a:solidFill>
                          <a:latin typeface="+mn-ea"/>
                          <a:ea typeface="+mn-ea"/>
                        </a:rPr>
                        <a:t>7</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シンガポール</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kumimoji="1" lang="ja-JP" altLang="en-US" sz="1800" b="0" dirty="0">
                          <a:latin typeface="+mn-ea"/>
                          <a:ea typeface="+mn-ea"/>
                        </a:rPr>
                        <a:t>大阪府四條畷市</a:t>
                      </a:r>
                    </a:p>
                  </a:txBody>
                  <a:tcPr/>
                </a:tc>
                <a:tc>
                  <a:txBody>
                    <a:bodyPr/>
                    <a:lstStyle/>
                    <a:p>
                      <a:r>
                        <a:rPr kumimoji="1" lang="ja-JP" altLang="en-US" sz="1800" b="0" dirty="0">
                          <a:latin typeface="+mn-ea"/>
                          <a:ea typeface="+mn-ea"/>
                        </a:rPr>
                        <a:t>アルミニウム製ファサード</a:t>
                      </a:r>
                    </a:p>
                  </a:txBody>
                  <a:tcPr/>
                </a:tc>
                <a:extLst>
                  <a:ext uri="{0D108BD9-81ED-4DB2-BD59-A6C34878D82A}">
                    <a16:rowId xmlns:a16="http://schemas.microsoft.com/office/drawing/2014/main" val="3594070845"/>
                  </a:ext>
                </a:extLst>
              </a:tr>
              <a:tr h="477557">
                <a:tc>
                  <a:txBody>
                    <a:bodyPr/>
                    <a:lstStyle/>
                    <a:p>
                      <a:pPr algn="ctr"/>
                      <a:r>
                        <a:rPr kumimoji="1" lang="en-US" altLang="ja-JP" sz="2000" b="1" dirty="0">
                          <a:solidFill>
                            <a:schemeClr val="tx1"/>
                          </a:solidFill>
                          <a:latin typeface="+mn-ea"/>
                          <a:ea typeface="+mn-ea"/>
                        </a:rPr>
                        <a:t>8</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クウェート</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kumimoji="1" lang="ja-JP" altLang="en-US" sz="1800" b="0" dirty="0">
                          <a:latin typeface="+mn-ea"/>
                          <a:ea typeface="+mn-ea"/>
                        </a:rPr>
                        <a:t>佐賀県</a:t>
                      </a:r>
                    </a:p>
                  </a:txBody>
                  <a:tcPr/>
                </a:tc>
                <a:tc>
                  <a:txBody>
                    <a:bodyPr/>
                    <a:lstStyle/>
                    <a:p>
                      <a:r>
                        <a:rPr kumimoji="1" lang="en-US" altLang="ja-JP" sz="1800" b="0" dirty="0">
                          <a:latin typeface="+mn-ea"/>
                          <a:ea typeface="+mn-ea"/>
                        </a:rPr>
                        <a:t>PV</a:t>
                      </a:r>
                      <a:r>
                        <a:rPr kumimoji="1" lang="ja-JP" altLang="en-US" sz="1800" b="0" dirty="0">
                          <a:latin typeface="+mn-ea"/>
                          <a:ea typeface="+mn-ea"/>
                        </a:rPr>
                        <a:t>「翼」</a:t>
                      </a:r>
                    </a:p>
                  </a:txBody>
                  <a:tcPr/>
                </a:tc>
                <a:extLst>
                  <a:ext uri="{0D108BD9-81ED-4DB2-BD59-A6C34878D82A}">
                    <a16:rowId xmlns:a16="http://schemas.microsoft.com/office/drawing/2014/main" val="3681194325"/>
                  </a:ext>
                </a:extLst>
              </a:tr>
              <a:tr h="518524">
                <a:tc>
                  <a:txBody>
                    <a:bodyPr/>
                    <a:lstStyle/>
                    <a:p>
                      <a:pPr algn="ctr"/>
                      <a:r>
                        <a:rPr kumimoji="1" lang="en-US" altLang="ja-JP" sz="2000" b="1" dirty="0">
                          <a:solidFill>
                            <a:schemeClr val="tx1"/>
                          </a:solidFill>
                          <a:latin typeface="+mn-ea"/>
                          <a:ea typeface="+mn-ea"/>
                        </a:rPr>
                        <a:t>9</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カナダ</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kumimoji="1" lang="ja-JP" altLang="en-US" sz="1800" b="0" dirty="0">
                          <a:latin typeface="+mn-ea"/>
                          <a:ea typeface="+mn-ea"/>
                        </a:rPr>
                        <a:t>①宮城県名取市　②愛知県刈谷市 </a:t>
                      </a:r>
                    </a:p>
                  </a:txBody>
                  <a:tcPr/>
                </a:tc>
                <a:tc>
                  <a:txBody>
                    <a:bodyPr/>
                    <a:lstStyle/>
                    <a:p>
                      <a:r>
                        <a:rPr kumimoji="1" lang="ja-JP" altLang="en-US" sz="1800" b="0" dirty="0">
                          <a:latin typeface="+mn-ea"/>
                          <a:ea typeface="+mn-ea"/>
                        </a:rPr>
                        <a:t>①カナダサイン②ムスコカチェア</a:t>
                      </a:r>
                    </a:p>
                  </a:txBody>
                  <a:tcPr/>
                </a:tc>
                <a:extLst>
                  <a:ext uri="{0D108BD9-81ED-4DB2-BD59-A6C34878D82A}">
                    <a16:rowId xmlns:a16="http://schemas.microsoft.com/office/drawing/2014/main" val="345471450"/>
                  </a:ext>
                </a:extLst>
              </a:tr>
              <a:tr h="480872">
                <a:tc>
                  <a:txBody>
                    <a:bodyPr/>
                    <a:lstStyle/>
                    <a:p>
                      <a:pPr algn="ctr"/>
                      <a:r>
                        <a:rPr kumimoji="1" lang="en-US" altLang="ja-JP" sz="2000" b="1" dirty="0">
                          <a:solidFill>
                            <a:schemeClr val="tx1"/>
                          </a:solidFill>
                          <a:latin typeface="+mn-ea"/>
                          <a:ea typeface="+mn-ea"/>
                        </a:rPr>
                        <a:t>10</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イタリア</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lang="ja-JP" altLang="en-US" sz="1800" dirty="0"/>
                        <a:t>カトリック玉造教会</a:t>
                      </a:r>
                      <a:r>
                        <a:rPr lang="ja-JP" altLang="en-US" sz="1200" dirty="0"/>
                        <a:t>（大阪市）</a:t>
                      </a:r>
                      <a:endParaRPr kumimoji="1" lang="ja-JP" altLang="en-US" sz="1200" b="0" dirty="0">
                        <a:latin typeface="+mn-ea"/>
                        <a:ea typeface="+mn-ea"/>
                      </a:endParaRPr>
                    </a:p>
                  </a:txBody>
                  <a:tcPr/>
                </a:tc>
                <a:tc>
                  <a:txBody>
                    <a:bodyPr/>
                    <a:lstStyle/>
                    <a:p>
                      <a:r>
                        <a:rPr lang="ja-JP" altLang="en-US" sz="1800" dirty="0"/>
                        <a:t>鐘</a:t>
                      </a:r>
                      <a:endParaRPr kumimoji="1" lang="ja-JP" altLang="en-US" sz="1800" b="0" dirty="0">
                        <a:latin typeface="+mn-ea"/>
                        <a:ea typeface="+mn-ea"/>
                      </a:endParaRPr>
                    </a:p>
                  </a:txBody>
                  <a:tcPr/>
                </a:tc>
                <a:extLst>
                  <a:ext uri="{0D108BD9-81ED-4DB2-BD59-A6C34878D82A}">
                    <a16:rowId xmlns:a16="http://schemas.microsoft.com/office/drawing/2014/main" val="2614555046"/>
                  </a:ext>
                </a:extLst>
              </a:tr>
            </a:tbl>
          </a:graphicData>
        </a:graphic>
      </p:graphicFrame>
      <p:sp>
        <p:nvSpPr>
          <p:cNvPr id="3" name="テキスト ボックス 2">
            <a:extLst>
              <a:ext uri="{FF2B5EF4-FFF2-40B4-BE49-F238E27FC236}">
                <a16:creationId xmlns:a16="http://schemas.microsoft.com/office/drawing/2014/main" id="{772D7D52-8C8A-EAAE-9D5D-3BB3BF39DA0A}"/>
              </a:ext>
            </a:extLst>
          </p:cNvPr>
          <p:cNvSpPr txBox="1"/>
          <p:nvPr/>
        </p:nvSpPr>
        <p:spPr>
          <a:xfrm>
            <a:off x="9103326" y="6369580"/>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16CD3D60-7D9C-6CB0-FD16-7277921039D5}"/>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287684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1837-1A3E-C57F-62BB-C91E413BE9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AEE527-5E53-1047-086F-D85CC0B72DA1}"/>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F42FF645-442D-AAC3-582F-F919462ABC87}"/>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D8F3E322-39EA-F757-D0F4-D770E9E8FD22}"/>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32</a:t>
            </a:fld>
            <a:endParaRPr kumimoji="1" lang="ja-JP" altLang="en-US" dirty="0"/>
          </a:p>
        </p:txBody>
      </p:sp>
      <p:sp>
        <p:nvSpPr>
          <p:cNvPr id="17" name="テキスト ボックス 16">
            <a:extLst>
              <a:ext uri="{FF2B5EF4-FFF2-40B4-BE49-F238E27FC236}">
                <a16:creationId xmlns:a16="http://schemas.microsoft.com/office/drawing/2014/main" id="{390782CE-BBC3-6C45-C3C5-AAB54296A278}"/>
              </a:ext>
            </a:extLst>
          </p:cNvPr>
          <p:cNvSpPr txBox="1"/>
          <p:nvPr/>
        </p:nvSpPr>
        <p:spPr>
          <a:xfrm>
            <a:off x="215704" y="226885"/>
            <a:ext cx="9392530"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海外パビリオン等のリユース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BFD31598-B51A-A439-BBD5-0FB3522E858D}"/>
              </a:ext>
            </a:extLst>
          </p:cNvPr>
          <p:cNvGraphicFramePr>
            <a:graphicFrameLocks noGrp="1"/>
          </p:cNvGraphicFramePr>
          <p:nvPr/>
        </p:nvGraphicFramePr>
        <p:xfrm>
          <a:off x="604911" y="805378"/>
          <a:ext cx="11112702" cy="5016296"/>
        </p:xfrm>
        <a:graphic>
          <a:graphicData uri="http://schemas.openxmlformats.org/drawingml/2006/table">
            <a:tbl>
              <a:tblPr firstRow="1" bandRow="1">
                <a:tableStyleId>{5C22544A-7EE6-4342-B048-85BDC9FD1C3A}</a:tableStyleId>
              </a:tblPr>
              <a:tblGrid>
                <a:gridCol w="759655">
                  <a:extLst>
                    <a:ext uri="{9D8B030D-6E8A-4147-A177-3AD203B41FA5}">
                      <a16:colId xmlns:a16="http://schemas.microsoft.com/office/drawing/2014/main" val="4103422108"/>
                    </a:ext>
                  </a:extLst>
                </a:gridCol>
                <a:gridCol w="2602523">
                  <a:extLst>
                    <a:ext uri="{9D8B030D-6E8A-4147-A177-3AD203B41FA5}">
                      <a16:colId xmlns:a16="http://schemas.microsoft.com/office/drawing/2014/main" val="3207666527"/>
                    </a:ext>
                  </a:extLst>
                </a:gridCol>
                <a:gridCol w="3742006">
                  <a:extLst>
                    <a:ext uri="{9D8B030D-6E8A-4147-A177-3AD203B41FA5}">
                      <a16:colId xmlns:a16="http://schemas.microsoft.com/office/drawing/2014/main" val="420980025"/>
                    </a:ext>
                  </a:extLst>
                </a:gridCol>
                <a:gridCol w="4008518">
                  <a:extLst>
                    <a:ext uri="{9D8B030D-6E8A-4147-A177-3AD203B41FA5}">
                      <a16:colId xmlns:a16="http://schemas.microsoft.com/office/drawing/2014/main" val="2156685957"/>
                    </a:ext>
                  </a:extLst>
                </a:gridCol>
              </a:tblGrid>
              <a:tr h="260117">
                <a:tc>
                  <a:txBody>
                    <a:bodyPr/>
                    <a:lstStyle/>
                    <a:p>
                      <a:pPr algn="ctr"/>
                      <a:endParaRPr kumimoji="1" lang="ja-JP" altLang="en-US" sz="2000" dirty="0">
                        <a:latin typeface="+mn-ea"/>
                        <a:ea typeface="+mn-ea"/>
                      </a:endParaRP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海外パビリオン等</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5662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tx1"/>
                          </a:solidFill>
                          <a:latin typeface="+mn-ea"/>
                          <a:ea typeface="+mn-ea"/>
                        </a:rPr>
                        <a:t>11</a:t>
                      </a:r>
                    </a:p>
                  </a:txBody>
                  <a:tcPr/>
                </a:tc>
                <a:tc>
                  <a:txBody>
                    <a:bodyPr/>
                    <a:lstStyle/>
                    <a:p>
                      <a:r>
                        <a:rPr lang="ja-JP" altLang="en-US" sz="1800" dirty="0"/>
                        <a:t>ヨルダン</a:t>
                      </a:r>
                      <a:r>
                        <a:rPr kumimoji="1" lang="en-US" altLang="ja-JP" sz="1800" b="0" dirty="0">
                          <a:latin typeface="+mn-ea"/>
                          <a:ea typeface="+mn-ea"/>
                        </a:rPr>
                        <a:t>※</a:t>
                      </a:r>
                      <a:endParaRPr kumimoji="1" lang="ja-JP" altLang="en-US" sz="1800" b="0" dirty="0">
                        <a:latin typeface="+mn-ea"/>
                        <a:ea typeface="+mn-ea"/>
                      </a:endParaRPr>
                    </a:p>
                  </a:txBody>
                  <a:tcPr/>
                </a:tc>
                <a:tc>
                  <a:txBody>
                    <a:bodyPr/>
                    <a:lstStyle/>
                    <a:p>
                      <a:r>
                        <a:rPr lang="ja-JP" altLang="en-US" sz="1800" dirty="0"/>
                        <a:t>鳥取県・堺市・大阪府柏原市</a:t>
                      </a:r>
                      <a:endParaRPr kumimoji="1" lang="ja-JP" altLang="en-US" sz="1800" b="0" dirty="0">
                        <a:latin typeface="+mn-ea"/>
                        <a:ea typeface="+mn-ea"/>
                      </a:endParaRPr>
                    </a:p>
                  </a:txBody>
                  <a:tcPr/>
                </a:tc>
                <a:tc>
                  <a:txBody>
                    <a:bodyPr/>
                    <a:lstStyle/>
                    <a:p>
                      <a:r>
                        <a:rPr lang="ja-JP" altLang="en-US" sz="1800" dirty="0"/>
                        <a:t>赤砂</a:t>
                      </a:r>
                      <a:endParaRPr kumimoji="1" lang="ja-JP" altLang="en-US" sz="1800" b="0" dirty="0">
                        <a:latin typeface="+mn-ea"/>
                        <a:ea typeface="+mn-ea"/>
                      </a:endParaRPr>
                    </a:p>
                  </a:txBody>
                  <a:tcPr/>
                </a:tc>
                <a:extLst>
                  <a:ext uri="{0D108BD9-81ED-4DB2-BD59-A6C34878D82A}">
                    <a16:rowId xmlns:a16="http://schemas.microsoft.com/office/drawing/2014/main" val="3927862883"/>
                  </a:ext>
                </a:extLst>
              </a:tr>
              <a:tr h="260117">
                <a:tc>
                  <a:txBody>
                    <a:bodyPr/>
                    <a:lstStyle/>
                    <a:p>
                      <a:pPr algn="ctr"/>
                      <a:r>
                        <a:rPr kumimoji="1" lang="en-US" altLang="ja-JP" sz="2000" b="1" dirty="0">
                          <a:solidFill>
                            <a:schemeClr val="tx1"/>
                          </a:solidFill>
                          <a:latin typeface="+mn-ea"/>
                          <a:ea typeface="+mn-ea"/>
                        </a:rPr>
                        <a:t>12</a:t>
                      </a:r>
                    </a:p>
                  </a:txBody>
                  <a:tcPr/>
                </a:tc>
                <a:tc>
                  <a:txBody>
                    <a:bodyPr/>
                    <a:lstStyle/>
                    <a:p>
                      <a:r>
                        <a:rPr kumimoji="1" lang="ja-JP" altLang="en-US" sz="1800" b="0" dirty="0">
                          <a:latin typeface="+mn-ea"/>
                          <a:ea typeface="+mn-ea"/>
                        </a:rPr>
                        <a:t>ヨルダン</a:t>
                      </a:r>
                      <a:r>
                        <a:rPr kumimoji="1" lang="en-US" altLang="ja-JP" sz="1800" b="0" dirty="0">
                          <a:latin typeface="+mn-ea"/>
                          <a:ea typeface="+mn-ea"/>
                        </a:rPr>
                        <a:t>※</a:t>
                      </a:r>
                      <a:endParaRPr kumimoji="1" lang="ja-JP" altLang="en-US" sz="1800" b="0" dirty="0">
                        <a:latin typeface="+mn-ea"/>
                        <a:ea typeface="+mn-ea"/>
                      </a:endParaRPr>
                    </a:p>
                  </a:txBody>
                  <a:tcPr/>
                </a:tc>
                <a:tc rowSpan="4">
                  <a:txBody>
                    <a:bodyPr/>
                    <a:lstStyle/>
                    <a:p>
                      <a:pPr>
                        <a:lnSpc>
                          <a:spcPct val="400000"/>
                        </a:lnSpc>
                      </a:pPr>
                      <a:r>
                        <a:rPr lang="ja-JP" altLang="en-US" dirty="0"/>
                        <a:t>セレッソ大阪</a:t>
                      </a:r>
                      <a:endParaRPr kumimoji="1" lang="ja-JP" altLang="en-US" sz="1800" b="0" dirty="0">
                        <a:latin typeface="+mn-ea"/>
                        <a:ea typeface="+mn-ea"/>
                      </a:endParaRPr>
                    </a:p>
                  </a:txBody>
                  <a:tcPr/>
                </a:tc>
                <a:tc>
                  <a:txBody>
                    <a:bodyPr/>
                    <a:lstStyle/>
                    <a:p>
                      <a:r>
                        <a:rPr kumimoji="1" lang="ja-JP" altLang="en-US" sz="1800" b="0" dirty="0">
                          <a:latin typeface="+mn-ea"/>
                          <a:ea typeface="+mn-ea"/>
                        </a:rPr>
                        <a:t>赤砂</a:t>
                      </a:r>
                    </a:p>
                  </a:txBody>
                  <a:tcPr/>
                </a:tc>
                <a:extLst>
                  <a:ext uri="{0D108BD9-81ED-4DB2-BD59-A6C34878D82A}">
                    <a16:rowId xmlns:a16="http://schemas.microsoft.com/office/drawing/2014/main" val="1787053338"/>
                  </a:ext>
                </a:extLst>
              </a:tr>
              <a:tr h="260117">
                <a:tc>
                  <a:txBody>
                    <a:bodyPr/>
                    <a:lstStyle/>
                    <a:p>
                      <a:pPr algn="ctr"/>
                      <a:r>
                        <a:rPr kumimoji="1" lang="en-US" altLang="ja-JP" sz="2000" b="1" dirty="0">
                          <a:solidFill>
                            <a:schemeClr val="tx1"/>
                          </a:solidFill>
                          <a:latin typeface="+mn-ea"/>
                          <a:ea typeface="+mn-ea"/>
                        </a:rPr>
                        <a:t>13</a:t>
                      </a:r>
                      <a:endParaRPr kumimoji="1" lang="ja-JP" altLang="en-US" sz="2000" b="1" dirty="0">
                        <a:solidFill>
                          <a:schemeClr val="tx1"/>
                        </a:solidFill>
                        <a:latin typeface="+mn-ea"/>
                        <a:ea typeface="+mn-ea"/>
                      </a:endParaRPr>
                    </a:p>
                  </a:txBody>
                  <a:tcPr/>
                </a:tc>
                <a:tc>
                  <a:txBody>
                    <a:bodyPr/>
                    <a:lstStyle/>
                    <a:p>
                      <a:r>
                        <a:rPr lang="ja-JP" altLang="en-US" dirty="0"/>
                        <a:t>パキスタン</a:t>
                      </a:r>
                      <a:r>
                        <a:rPr kumimoji="1" lang="en-US" altLang="ja-JP" sz="1800" b="0" dirty="0">
                          <a:latin typeface="+mn-ea"/>
                          <a:ea typeface="+mn-ea"/>
                        </a:rPr>
                        <a:t>※</a:t>
                      </a:r>
                      <a:endParaRPr kumimoji="1" lang="ja-JP" altLang="en-US" sz="1800" b="0" dirty="0">
                        <a:latin typeface="+mn-ea"/>
                        <a:ea typeface="+mn-ea"/>
                      </a:endParaRPr>
                    </a:p>
                  </a:txBody>
                  <a:tcPr/>
                </a:tc>
                <a:tc vMerge="1">
                  <a:txBody>
                    <a:bodyPr/>
                    <a:lstStyle/>
                    <a:p>
                      <a:endParaRPr kumimoji="1" lang="ja-JP" altLang="en-US" sz="1800" b="0" dirty="0">
                        <a:latin typeface="+mn-ea"/>
                        <a:ea typeface="+mn-ea"/>
                      </a:endParaRPr>
                    </a:p>
                  </a:txBody>
                  <a:tcPr/>
                </a:tc>
                <a:tc>
                  <a:txBody>
                    <a:bodyPr/>
                    <a:lstStyle/>
                    <a:p>
                      <a:r>
                        <a:rPr lang="en-US" altLang="ja-JP" dirty="0"/>
                        <a:t>8</a:t>
                      </a:r>
                      <a:r>
                        <a:rPr lang="ja-JP" altLang="en-US" dirty="0"/>
                        <a:t>億年前の岩塩</a:t>
                      </a:r>
                      <a:endParaRPr kumimoji="1" lang="ja-JP" altLang="en-US" sz="1800" b="0" dirty="0">
                        <a:latin typeface="+mn-ea"/>
                        <a:ea typeface="+mn-ea"/>
                      </a:endParaRPr>
                    </a:p>
                  </a:txBody>
                  <a:tcPr/>
                </a:tc>
                <a:extLst>
                  <a:ext uri="{0D108BD9-81ED-4DB2-BD59-A6C34878D82A}">
                    <a16:rowId xmlns:a16="http://schemas.microsoft.com/office/drawing/2014/main" val="15342328"/>
                  </a:ext>
                </a:extLst>
              </a:tr>
              <a:tr h="260117">
                <a:tc>
                  <a:txBody>
                    <a:bodyPr/>
                    <a:lstStyle/>
                    <a:p>
                      <a:pPr algn="ctr"/>
                      <a:r>
                        <a:rPr kumimoji="1" lang="en-US" altLang="ja-JP" sz="2000" b="1" dirty="0">
                          <a:solidFill>
                            <a:schemeClr val="tx1"/>
                          </a:solidFill>
                          <a:latin typeface="+mn-ea"/>
                          <a:ea typeface="+mn-ea"/>
                        </a:rPr>
                        <a:t>14</a:t>
                      </a:r>
                      <a:endParaRPr kumimoji="1" lang="ja-JP" altLang="en-US" sz="2000" b="1" dirty="0">
                        <a:solidFill>
                          <a:schemeClr val="tx1"/>
                        </a:solidFill>
                        <a:latin typeface="+mn-ea"/>
                        <a:ea typeface="+mn-ea"/>
                      </a:endParaRPr>
                    </a:p>
                  </a:txBody>
                  <a:tcPr/>
                </a:tc>
                <a:tc>
                  <a:txBody>
                    <a:bodyPr/>
                    <a:lstStyle/>
                    <a:p>
                      <a:r>
                        <a:rPr lang="ja-JP" altLang="en-US" dirty="0"/>
                        <a:t>スーダン</a:t>
                      </a:r>
                      <a:r>
                        <a:rPr kumimoji="1" lang="en-US" altLang="ja-JP" sz="1800" b="0" dirty="0">
                          <a:latin typeface="+mn-ea"/>
                          <a:ea typeface="+mn-ea"/>
                        </a:rPr>
                        <a:t>※</a:t>
                      </a:r>
                      <a:endParaRPr kumimoji="1" lang="ja-JP" altLang="en-US" sz="1800" b="0" dirty="0">
                        <a:latin typeface="+mn-ea"/>
                        <a:ea typeface="+mn-ea"/>
                      </a:endParaRPr>
                    </a:p>
                  </a:txBody>
                  <a:tcPr/>
                </a:tc>
                <a:tc vMerge="1">
                  <a:txBody>
                    <a:bodyPr/>
                    <a:lstStyle/>
                    <a:p>
                      <a:endParaRPr kumimoji="1" lang="ja-JP" altLang="en-US" sz="1800" b="0" dirty="0">
                        <a:latin typeface="+mn-ea"/>
                        <a:ea typeface="+mn-ea"/>
                      </a:endParaRPr>
                    </a:p>
                  </a:txBody>
                  <a:tcPr/>
                </a:tc>
                <a:tc>
                  <a:txBody>
                    <a:bodyPr/>
                    <a:lstStyle/>
                    <a:p>
                      <a:r>
                        <a:rPr lang="ja-JP" altLang="en-US" dirty="0"/>
                        <a:t>太鼓などの伝統工芸品</a:t>
                      </a:r>
                      <a:endParaRPr kumimoji="1" lang="ja-JP" altLang="en-US" sz="1800" b="0" dirty="0">
                        <a:latin typeface="+mn-ea"/>
                        <a:ea typeface="+mn-ea"/>
                      </a:endParaRPr>
                    </a:p>
                  </a:txBody>
                  <a:tcPr/>
                </a:tc>
                <a:extLst>
                  <a:ext uri="{0D108BD9-81ED-4DB2-BD59-A6C34878D82A}">
                    <a16:rowId xmlns:a16="http://schemas.microsoft.com/office/drawing/2014/main" val="1506040725"/>
                  </a:ext>
                </a:extLst>
              </a:tr>
              <a:tr h="325772">
                <a:tc>
                  <a:txBody>
                    <a:bodyPr/>
                    <a:lstStyle/>
                    <a:p>
                      <a:pPr algn="ctr"/>
                      <a:r>
                        <a:rPr kumimoji="1" lang="en-US" altLang="ja-JP" sz="2000" b="1" dirty="0">
                          <a:solidFill>
                            <a:schemeClr val="tx1"/>
                          </a:solidFill>
                          <a:latin typeface="+mn-ea"/>
                          <a:ea typeface="+mn-ea"/>
                        </a:rPr>
                        <a:t>15</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ポルトガル</a:t>
                      </a:r>
                      <a:r>
                        <a:rPr kumimoji="1" lang="en-US" altLang="ja-JP" sz="1800" b="0" dirty="0">
                          <a:latin typeface="+mn-ea"/>
                          <a:ea typeface="+mn-ea"/>
                        </a:rPr>
                        <a:t>※</a:t>
                      </a:r>
                      <a:endParaRPr kumimoji="1" lang="ja-JP" altLang="en-US" sz="1800" b="0" dirty="0">
                        <a:latin typeface="+mn-ea"/>
                        <a:ea typeface="+mn-ea"/>
                      </a:endParaRPr>
                    </a:p>
                  </a:txBody>
                  <a:tcPr/>
                </a:tc>
                <a:tc vMerge="1">
                  <a:txBody>
                    <a:bodyPr/>
                    <a:lstStyle/>
                    <a:p>
                      <a:endParaRPr kumimoji="1" lang="ja-JP" altLang="en-US" sz="1800" b="0" dirty="0">
                        <a:latin typeface="+mn-ea"/>
                        <a:ea typeface="+mn-ea"/>
                      </a:endParaRPr>
                    </a:p>
                  </a:txBody>
                  <a:tcPr/>
                </a:tc>
                <a:tc>
                  <a:txBody>
                    <a:bodyPr/>
                    <a:lstStyle/>
                    <a:p>
                      <a:r>
                        <a:rPr kumimoji="1" lang="ja-JP" altLang="en-US" sz="1800" b="0" dirty="0">
                          <a:latin typeface="+mn-ea"/>
                          <a:ea typeface="+mn-ea"/>
                        </a:rPr>
                        <a:t>ロープ</a:t>
                      </a:r>
                    </a:p>
                  </a:txBody>
                  <a:tcPr/>
                </a:tc>
                <a:extLst>
                  <a:ext uri="{0D108BD9-81ED-4DB2-BD59-A6C34878D82A}">
                    <a16:rowId xmlns:a16="http://schemas.microsoft.com/office/drawing/2014/main" val="3346348422"/>
                  </a:ext>
                </a:extLst>
              </a:tr>
              <a:tr h="0">
                <a:tc>
                  <a:txBody>
                    <a:bodyPr/>
                    <a:lstStyle/>
                    <a:p>
                      <a:pPr algn="ctr">
                        <a:lnSpc>
                          <a:spcPct val="100000"/>
                        </a:lnSpc>
                      </a:pPr>
                      <a:r>
                        <a:rPr kumimoji="1" lang="en-US" altLang="ja-JP" sz="2000" b="1" dirty="0">
                          <a:solidFill>
                            <a:schemeClr val="tx1"/>
                          </a:solidFill>
                          <a:latin typeface="+mn-ea"/>
                          <a:ea typeface="+mn-ea"/>
                        </a:rPr>
                        <a:t>16</a:t>
                      </a:r>
                      <a:endParaRPr kumimoji="1" lang="ja-JP" altLang="en-US" sz="2000" b="1" dirty="0">
                        <a:solidFill>
                          <a:schemeClr val="tx1"/>
                        </a:solidFill>
                        <a:latin typeface="+mn-ea"/>
                        <a:ea typeface="+mn-ea"/>
                      </a:endParaRPr>
                    </a:p>
                  </a:txBody>
                  <a:tcPr/>
                </a:tc>
                <a:tc>
                  <a:txBody>
                    <a:bodyPr/>
                    <a:lstStyle/>
                    <a:p>
                      <a:pPr>
                        <a:lnSpc>
                          <a:spcPct val="100000"/>
                        </a:lnSpc>
                      </a:pPr>
                      <a:r>
                        <a:rPr kumimoji="1" lang="ja-JP" altLang="en-US" sz="1800" b="0" dirty="0">
                          <a:latin typeface="+mn-ea"/>
                          <a:ea typeface="+mn-ea"/>
                        </a:rPr>
                        <a:t>イギリス</a:t>
                      </a:r>
                      <a:r>
                        <a:rPr kumimoji="1" lang="en-US" altLang="ja-JP" sz="1800" b="0" dirty="0">
                          <a:latin typeface="+mn-ea"/>
                          <a:ea typeface="+mn-ea"/>
                        </a:rPr>
                        <a:t>※</a:t>
                      </a:r>
                      <a:endParaRPr kumimoji="1" lang="ja-JP" altLang="en-US" sz="1800" b="0" dirty="0">
                        <a:latin typeface="+mn-ea"/>
                        <a:ea typeface="+mn-ea"/>
                      </a:endParaRPr>
                    </a:p>
                  </a:txBody>
                  <a:tcPr/>
                </a:tc>
                <a:tc rowSpan="4">
                  <a:txBody>
                    <a:bodyPr/>
                    <a:lstStyle/>
                    <a:p>
                      <a:pPr>
                        <a:lnSpc>
                          <a:spcPct val="100000"/>
                        </a:lnSpc>
                      </a:pPr>
                      <a:endParaRPr kumimoji="1" lang="en-US" altLang="ja-JP" sz="1800" b="0" dirty="0">
                        <a:latin typeface="+mn-ea"/>
                        <a:ea typeface="+mn-ea"/>
                      </a:endParaRPr>
                    </a:p>
                    <a:p>
                      <a:pPr>
                        <a:lnSpc>
                          <a:spcPct val="100000"/>
                        </a:lnSpc>
                      </a:pPr>
                      <a:endParaRPr kumimoji="1" lang="en-US" altLang="ja-JP" sz="1800" b="0" dirty="0">
                        <a:latin typeface="+mn-ea"/>
                        <a:ea typeface="+mn-ea"/>
                      </a:endParaRPr>
                    </a:p>
                    <a:p>
                      <a:pPr>
                        <a:lnSpc>
                          <a:spcPct val="100000"/>
                        </a:lnSpc>
                      </a:pPr>
                      <a:r>
                        <a:rPr kumimoji="1" lang="ja-JP" altLang="en-US" sz="1800" b="0" dirty="0">
                          <a:latin typeface="+mn-ea"/>
                          <a:ea typeface="+mn-ea"/>
                        </a:rPr>
                        <a:t>関西国際空港</a:t>
                      </a:r>
                    </a:p>
                  </a:txBody>
                  <a:tcPr/>
                </a:tc>
                <a:tc>
                  <a:txBody>
                    <a:bodyPr/>
                    <a:lstStyle/>
                    <a:p>
                      <a:pPr>
                        <a:lnSpc>
                          <a:spcPct val="100000"/>
                        </a:lnSpc>
                      </a:pPr>
                      <a:r>
                        <a:rPr kumimoji="1" lang="ja-JP" altLang="en-US" sz="1800" b="0" dirty="0">
                          <a:latin typeface="+mn-ea"/>
                          <a:ea typeface="+mn-ea"/>
                        </a:rPr>
                        <a:t>赤い電話ボックス</a:t>
                      </a:r>
                    </a:p>
                  </a:txBody>
                  <a:tcPr/>
                </a:tc>
                <a:extLst>
                  <a:ext uri="{0D108BD9-81ED-4DB2-BD59-A6C34878D82A}">
                    <a16:rowId xmlns:a16="http://schemas.microsoft.com/office/drawing/2014/main" val="2821918664"/>
                  </a:ext>
                </a:extLst>
              </a:tr>
              <a:tr h="0">
                <a:tc>
                  <a:txBody>
                    <a:bodyPr/>
                    <a:lstStyle/>
                    <a:p>
                      <a:pPr algn="ctr">
                        <a:lnSpc>
                          <a:spcPct val="100000"/>
                        </a:lnSpc>
                      </a:pPr>
                      <a:r>
                        <a:rPr kumimoji="1" lang="en-US" altLang="ja-JP" sz="2000" b="1" dirty="0">
                          <a:solidFill>
                            <a:schemeClr val="tx1"/>
                          </a:solidFill>
                          <a:latin typeface="+mn-ea"/>
                          <a:ea typeface="+mn-ea"/>
                        </a:rPr>
                        <a:t>17</a:t>
                      </a:r>
                      <a:endParaRPr kumimoji="1" lang="ja-JP" altLang="en-US" sz="2000" b="1" dirty="0">
                        <a:solidFill>
                          <a:schemeClr val="tx1"/>
                        </a:solidFill>
                        <a:latin typeface="+mn-ea"/>
                        <a:ea typeface="+mn-ea"/>
                      </a:endParaRPr>
                    </a:p>
                  </a:txBody>
                  <a:tcPr/>
                </a:tc>
                <a:tc>
                  <a:txBody>
                    <a:bodyPr/>
                    <a:lstStyle/>
                    <a:p>
                      <a:pPr>
                        <a:lnSpc>
                          <a:spcPct val="100000"/>
                        </a:lnSpc>
                      </a:pPr>
                      <a:r>
                        <a:rPr kumimoji="1" lang="ja-JP" altLang="en-US" sz="1800" b="0" dirty="0">
                          <a:latin typeface="+mn-ea"/>
                          <a:ea typeface="+mn-ea"/>
                        </a:rPr>
                        <a:t>中国</a:t>
                      </a:r>
                      <a:r>
                        <a:rPr kumimoji="1" lang="en-US" altLang="ja-JP" sz="1800" b="0" dirty="0">
                          <a:latin typeface="+mn-ea"/>
                          <a:ea typeface="+mn-ea"/>
                        </a:rPr>
                        <a:t>※</a:t>
                      </a:r>
                      <a:endParaRPr kumimoji="1" lang="ja-JP" altLang="en-US" sz="1800" b="0" dirty="0">
                        <a:latin typeface="+mn-ea"/>
                        <a:ea typeface="+mn-ea"/>
                      </a:endParaRPr>
                    </a:p>
                  </a:txBody>
                  <a:tcPr/>
                </a:tc>
                <a:tc vMerge="1">
                  <a:txBody>
                    <a:bodyPr/>
                    <a:lstStyle/>
                    <a:p>
                      <a:pPr>
                        <a:lnSpc>
                          <a:spcPct val="100000"/>
                        </a:lnSpc>
                      </a:pPr>
                      <a:endParaRPr kumimoji="1" lang="ja-JP" altLang="en-US" sz="1800" b="0" dirty="0">
                        <a:latin typeface="+mn-ea"/>
                        <a:ea typeface="+mn-ea"/>
                      </a:endParaRPr>
                    </a:p>
                  </a:txBody>
                  <a:tcPr/>
                </a:tc>
                <a:tc>
                  <a:txBody>
                    <a:bodyPr/>
                    <a:lstStyle/>
                    <a:p>
                      <a:pPr>
                        <a:lnSpc>
                          <a:spcPct val="100000"/>
                        </a:lnSpc>
                      </a:pPr>
                      <a:r>
                        <a:rPr kumimoji="1" lang="ja-JP" altLang="en-US" sz="1800" b="0" dirty="0">
                          <a:latin typeface="+mn-ea"/>
                          <a:ea typeface="+mn-ea"/>
                        </a:rPr>
                        <a:t>竹簡をモチーフにした外観</a:t>
                      </a:r>
                    </a:p>
                  </a:txBody>
                  <a:tcPr/>
                </a:tc>
                <a:extLst>
                  <a:ext uri="{0D108BD9-81ED-4DB2-BD59-A6C34878D82A}">
                    <a16:rowId xmlns:a16="http://schemas.microsoft.com/office/drawing/2014/main" val="547803182"/>
                  </a:ext>
                </a:extLst>
              </a:tr>
              <a:tr h="347550">
                <a:tc>
                  <a:txBody>
                    <a:bodyPr/>
                    <a:lstStyle/>
                    <a:p>
                      <a:pPr algn="ctr">
                        <a:lnSpc>
                          <a:spcPct val="100000"/>
                        </a:lnSpc>
                      </a:pPr>
                      <a:r>
                        <a:rPr kumimoji="1" lang="en-US" altLang="ja-JP" sz="2000" b="1" dirty="0">
                          <a:solidFill>
                            <a:schemeClr val="tx1"/>
                          </a:solidFill>
                          <a:latin typeface="+mn-ea"/>
                          <a:ea typeface="+mn-ea"/>
                        </a:rPr>
                        <a:t>18</a:t>
                      </a:r>
                      <a:endParaRPr kumimoji="1" lang="ja-JP" altLang="en-US" sz="2000" b="1" dirty="0">
                        <a:solidFill>
                          <a:schemeClr val="tx1"/>
                        </a:solidFill>
                        <a:latin typeface="+mn-ea"/>
                        <a:ea typeface="+mn-ea"/>
                      </a:endParaRPr>
                    </a:p>
                  </a:txBody>
                  <a:tcPr/>
                </a:tc>
                <a:tc>
                  <a:txBody>
                    <a:bodyPr/>
                    <a:lstStyle/>
                    <a:p>
                      <a:pPr>
                        <a:lnSpc>
                          <a:spcPct val="100000"/>
                        </a:lnSpc>
                      </a:pPr>
                      <a:r>
                        <a:rPr kumimoji="1" lang="ja-JP" altLang="en-US" sz="1800" b="0" dirty="0">
                          <a:latin typeface="+mn-ea"/>
                          <a:ea typeface="+mn-ea"/>
                        </a:rPr>
                        <a:t>フランス</a:t>
                      </a:r>
                      <a:r>
                        <a:rPr kumimoji="1" lang="en-US" altLang="ja-JP" sz="1800" b="0" dirty="0">
                          <a:latin typeface="+mn-ea"/>
                          <a:ea typeface="+mn-ea"/>
                        </a:rPr>
                        <a:t>※</a:t>
                      </a:r>
                      <a:endParaRPr kumimoji="1" lang="ja-JP" altLang="en-US" sz="1800" b="0" dirty="0">
                        <a:latin typeface="+mn-ea"/>
                        <a:ea typeface="+mn-ea"/>
                      </a:endParaRPr>
                    </a:p>
                  </a:txBody>
                  <a:tcPr/>
                </a:tc>
                <a:tc vMerge="1">
                  <a:txBody>
                    <a:bodyPr/>
                    <a:lstStyle/>
                    <a:p>
                      <a:pPr>
                        <a:lnSpc>
                          <a:spcPct val="100000"/>
                        </a:lnSpc>
                      </a:pPr>
                      <a:endParaRPr kumimoji="1" lang="ja-JP" altLang="en-US" sz="1800" b="0" dirty="0">
                        <a:latin typeface="+mn-ea"/>
                        <a:ea typeface="+mn-ea"/>
                      </a:endParaRPr>
                    </a:p>
                  </a:txBody>
                  <a:tcPr/>
                </a:tc>
                <a:tc>
                  <a:txBody>
                    <a:bodyPr/>
                    <a:lstStyle/>
                    <a:p>
                      <a:pPr>
                        <a:lnSpc>
                          <a:spcPct val="100000"/>
                        </a:lnSpc>
                      </a:pPr>
                      <a:r>
                        <a:rPr kumimoji="1" lang="ja-JP" altLang="en-US" sz="1800" b="0" dirty="0">
                          <a:latin typeface="+mn-ea"/>
                          <a:ea typeface="+mn-ea"/>
                        </a:rPr>
                        <a:t>モンサンミッシェル修道院・厳島神社の大鳥居オブジェ</a:t>
                      </a:r>
                    </a:p>
                  </a:txBody>
                  <a:tcPr/>
                </a:tc>
                <a:extLst>
                  <a:ext uri="{0D108BD9-81ED-4DB2-BD59-A6C34878D82A}">
                    <a16:rowId xmlns:a16="http://schemas.microsoft.com/office/drawing/2014/main" val="775616698"/>
                  </a:ext>
                </a:extLst>
              </a:tr>
              <a:tr h="281909">
                <a:tc>
                  <a:txBody>
                    <a:bodyPr/>
                    <a:lstStyle/>
                    <a:p>
                      <a:pPr algn="ctr">
                        <a:lnSpc>
                          <a:spcPct val="100000"/>
                        </a:lnSpc>
                      </a:pPr>
                      <a:r>
                        <a:rPr kumimoji="1" lang="en-US" altLang="ja-JP" sz="2000" b="1" dirty="0">
                          <a:solidFill>
                            <a:schemeClr val="tx1"/>
                          </a:solidFill>
                          <a:latin typeface="+mn-ea"/>
                          <a:ea typeface="+mn-ea"/>
                        </a:rPr>
                        <a:t>19</a:t>
                      </a:r>
                      <a:endParaRPr kumimoji="1" lang="ja-JP" altLang="en-US" sz="2000" b="1" dirty="0">
                        <a:solidFill>
                          <a:schemeClr val="tx1"/>
                        </a:solidFill>
                        <a:latin typeface="+mn-ea"/>
                        <a:ea typeface="+mn-ea"/>
                      </a:endParaRPr>
                    </a:p>
                  </a:txBody>
                  <a:tcPr/>
                </a:tc>
                <a:tc>
                  <a:txBody>
                    <a:bodyPr/>
                    <a:lstStyle/>
                    <a:p>
                      <a:pPr>
                        <a:lnSpc>
                          <a:spcPct val="100000"/>
                        </a:lnSpc>
                      </a:pPr>
                      <a:r>
                        <a:rPr kumimoji="1" lang="ja-JP" altLang="en-US" sz="1800" b="0" dirty="0">
                          <a:latin typeface="+mn-ea"/>
                          <a:ea typeface="+mn-ea"/>
                        </a:rPr>
                        <a:t>カナダ</a:t>
                      </a:r>
                      <a:r>
                        <a:rPr kumimoji="1" lang="en-US" altLang="ja-JP" sz="1800" b="0" dirty="0">
                          <a:latin typeface="+mn-ea"/>
                          <a:ea typeface="+mn-ea"/>
                        </a:rPr>
                        <a:t>※</a:t>
                      </a:r>
                      <a:endParaRPr kumimoji="1" lang="ja-JP" altLang="en-US" sz="1800" b="0" dirty="0">
                        <a:latin typeface="+mn-ea"/>
                        <a:ea typeface="+mn-ea"/>
                      </a:endParaRPr>
                    </a:p>
                  </a:txBody>
                  <a:tcPr/>
                </a:tc>
                <a:tc vMerge="1">
                  <a:txBody>
                    <a:bodyPr/>
                    <a:lstStyle/>
                    <a:p>
                      <a:pPr>
                        <a:lnSpc>
                          <a:spcPct val="100000"/>
                        </a:lnSpc>
                      </a:pPr>
                      <a:endParaRPr kumimoji="1" lang="ja-JP" altLang="en-US" sz="1800" b="0" dirty="0">
                        <a:latin typeface="+mn-ea"/>
                        <a:ea typeface="+mn-ea"/>
                      </a:endParaRPr>
                    </a:p>
                  </a:txBody>
                  <a:tcPr/>
                </a:tc>
                <a:tc>
                  <a:txBody>
                    <a:bodyPr/>
                    <a:lstStyle/>
                    <a:p>
                      <a:pPr>
                        <a:lnSpc>
                          <a:spcPct val="100000"/>
                        </a:lnSpc>
                      </a:pPr>
                      <a:r>
                        <a:rPr kumimoji="1" lang="ja-JP" altLang="en-US" sz="1800" b="0" dirty="0">
                          <a:latin typeface="+mn-ea"/>
                          <a:ea typeface="+mn-ea"/>
                        </a:rPr>
                        <a:t>赤いイス</a:t>
                      </a:r>
                    </a:p>
                  </a:txBody>
                  <a:tcPr/>
                </a:tc>
                <a:extLst>
                  <a:ext uri="{0D108BD9-81ED-4DB2-BD59-A6C34878D82A}">
                    <a16:rowId xmlns:a16="http://schemas.microsoft.com/office/drawing/2014/main" val="1034073992"/>
                  </a:ext>
                </a:extLst>
              </a:tr>
              <a:tr h="611331">
                <a:tc>
                  <a:txBody>
                    <a:bodyPr/>
                    <a:lstStyle/>
                    <a:p>
                      <a:pPr algn="ctr">
                        <a:lnSpc>
                          <a:spcPct val="100000"/>
                        </a:lnSpc>
                      </a:pPr>
                      <a:r>
                        <a:rPr kumimoji="1" lang="en-US" altLang="ja-JP" sz="2000" b="1" dirty="0">
                          <a:solidFill>
                            <a:schemeClr val="tx1"/>
                          </a:solidFill>
                          <a:latin typeface="+mn-ea"/>
                          <a:ea typeface="+mn-ea"/>
                        </a:rPr>
                        <a:t>20</a:t>
                      </a:r>
                      <a:endParaRPr kumimoji="1" lang="ja-JP" altLang="en-US" sz="2000" b="1" dirty="0">
                        <a:solidFill>
                          <a:schemeClr val="tx1"/>
                        </a:solidFill>
                        <a:latin typeface="+mn-ea"/>
                        <a:ea typeface="+mn-ea"/>
                      </a:endParaRPr>
                    </a:p>
                  </a:txBody>
                  <a:tcPr/>
                </a:tc>
                <a:tc>
                  <a:txBody>
                    <a:bodyPr/>
                    <a:lstStyle/>
                    <a:p>
                      <a:pPr>
                        <a:lnSpc>
                          <a:spcPct val="100000"/>
                        </a:lnSpc>
                      </a:pPr>
                      <a:r>
                        <a:rPr kumimoji="1" lang="ja-JP" altLang="en-US" sz="1800" b="0" dirty="0">
                          <a:latin typeface="+mn-ea"/>
                          <a:ea typeface="+mn-ea"/>
                        </a:rPr>
                        <a:t>ベルギー</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a:lnSpc>
                          <a:spcPct val="100000"/>
                        </a:lnSpc>
                      </a:pPr>
                      <a:r>
                        <a:rPr kumimoji="1" lang="ja-JP" altLang="en-US" sz="1800" b="0" dirty="0">
                          <a:latin typeface="+mn-ea"/>
                          <a:ea typeface="+mn-ea"/>
                        </a:rPr>
                        <a:t>関西国際空港・大阪国際空港</a:t>
                      </a:r>
                      <a:endParaRPr kumimoji="1" lang="en-US" altLang="ja-JP" sz="1800" b="0" dirty="0">
                        <a:latin typeface="+mn-ea"/>
                        <a:ea typeface="+mn-ea"/>
                      </a:endParaRPr>
                    </a:p>
                    <a:p>
                      <a:pPr>
                        <a:lnSpc>
                          <a:spcPct val="100000"/>
                        </a:lnSpc>
                      </a:pPr>
                      <a:r>
                        <a:rPr kumimoji="1" lang="ja-JP" altLang="en-US" sz="1800" b="0" dirty="0">
                          <a:latin typeface="+mn-ea"/>
                          <a:ea typeface="+mn-ea"/>
                        </a:rPr>
                        <a:t>・神戸空港</a:t>
                      </a:r>
                    </a:p>
                  </a:txBody>
                  <a:tcPr/>
                </a:tc>
                <a:tc>
                  <a:txBody>
                    <a:bodyPr/>
                    <a:lstStyle/>
                    <a:p>
                      <a:pPr>
                        <a:lnSpc>
                          <a:spcPct val="100000"/>
                        </a:lnSpc>
                      </a:pPr>
                      <a:r>
                        <a:rPr kumimoji="1" lang="ja-JP" altLang="en-US" sz="1800" b="0" dirty="0">
                          <a:latin typeface="+mn-ea"/>
                          <a:ea typeface="+mn-ea"/>
                        </a:rPr>
                        <a:t>クッション</a:t>
                      </a:r>
                    </a:p>
                  </a:txBody>
                  <a:tcPr/>
                </a:tc>
                <a:extLst>
                  <a:ext uri="{0D108BD9-81ED-4DB2-BD59-A6C34878D82A}">
                    <a16:rowId xmlns:a16="http://schemas.microsoft.com/office/drawing/2014/main" val="3279682834"/>
                  </a:ext>
                </a:extLst>
              </a:tr>
            </a:tbl>
          </a:graphicData>
        </a:graphic>
      </p:graphicFrame>
      <p:sp>
        <p:nvSpPr>
          <p:cNvPr id="3" name="テキスト ボックス 2">
            <a:extLst>
              <a:ext uri="{FF2B5EF4-FFF2-40B4-BE49-F238E27FC236}">
                <a16:creationId xmlns:a16="http://schemas.microsoft.com/office/drawing/2014/main" id="{5844B9DB-1BC0-6F6B-11E3-6D383AC64F96}"/>
              </a:ext>
            </a:extLst>
          </p:cNvPr>
          <p:cNvSpPr txBox="1"/>
          <p:nvPr/>
        </p:nvSpPr>
        <p:spPr>
          <a:xfrm>
            <a:off x="9364387" y="5821674"/>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0261F9EC-A812-0651-862E-D4BD6A2FDE36}"/>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91744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97D76-A1AE-E2FD-C456-AE43DA91280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1A1E218-2336-10EB-E740-47E495D66ED3}"/>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3A9300F5-2A3D-A932-77C9-D051D7202D47}"/>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9B6C6036-19BB-683A-C7FB-95689DB76DC7}"/>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33</a:t>
            </a:fld>
            <a:endParaRPr kumimoji="1" lang="ja-JP" altLang="en-US" dirty="0"/>
          </a:p>
        </p:txBody>
      </p:sp>
      <p:sp>
        <p:nvSpPr>
          <p:cNvPr id="17" name="テキスト ボックス 16">
            <a:extLst>
              <a:ext uri="{FF2B5EF4-FFF2-40B4-BE49-F238E27FC236}">
                <a16:creationId xmlns:a16="http://schemas.microsoft.com/office/drawing/2014/main" id="{D1DCC281-D2E3-21F9-A5F0-C6A368891AE3}"/>
              </a:ext>
            </a:extLst>
          </p:cNvPr>
          <p:cNvSpPr txBox="1"/>
          <p:nvPr/>
        </p:nvSpPr>
        <p:spPr>
          <a:xfrm>
            <a:off x="215704" y="226885"/>
            <a:ext cx="937846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海外パビリオン等のリユース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C3B258C1-B8F7-B8BF-8021-8A71271D2106}"/>
              </a:ext>
            </a:extLst>
          </p:cNvPr>
          <p:cNvGraphicFramePr>
            <a:graphicFrameLocks noGrp="1"/>
          </p:cNvGraphicFramePr>
          <p:nvPr/>
        </p:nvGraphicFramePr>
        <p:xfrm>
          <a:off x="604910" y="776213"/>
          <a:ext cx="11366696" cy="5490910"/>
        </p:xfrm>
        <a:graphic>
          <a:graphicData uri="http://schemas.openxmlformats.org/drawingml/2006/table">
            <a:tbl>
              <a:tblPr firstRow="1" bandRow="1">
                <a:tableStyleId>{5C22544A-7EE6-4342-B048-85BDC9FD1C3A}</a:tableStyleId>
              </a:tblPr>
              <a:tblGrid>
                <a:gridCol w="777018">
                  <a:extLst>
                    <a:ext uri="{9D8B030D-6E8A-4147-A177-3AD203B41FA5}">
                      <a16:colId xmlns:a16="http://schemas.microsoft.com/office/drawing/2014/main" val="4103422108"/>
                    </a:ext>
                  </a:extLst>
                </a:gridCol>
                <a:gridCol w="2317875">
                  <a:extLst>
                    <a:ext uri="{9D8B030D-6E8A-4147-A177-3AD203B41FA5}">
                      <a16:colId xmlns:a16="http://schemas.microsoft.com/office/drawing/2014/main" val="3207666527"/>
                    </a:ext>
                  </a:extLst>
                </a:gridCol>
                <a:gridCol w="3305908">
                  <a:extLst>
                    <a:ext uri="{9D8B030D-6E8A-4147-A177-3AD203B41FA5}">
                      <a16:colId xmlns:a16="http://schemas.microsoft.com/office/drawing/2014/main" val="420980025"/>
                    </a:ext>
                  </a:extLst>
                </a:gridCol>
                <a:gridCol w="4965895">
                  <a:extLst>
                    <a:ext uri="{9D8B030D-6E8A-4147-A177-3AD203B41FA5}">
                      <a16:colId xmlns:a16="http://schemas.microsoft.com/office/drawing/2014/main" val="2156685957"/>
                    </a:ext>
                  </a:extLst>
                </a:gridCol>
              </a:tblGrid>
              <a:tr h="425734">
                <a:tc>
                  <a:txBody>
                    <a:bodyPr/>
                    <a:lstStyle/>
                    <a:p>
                      <a:pPr algn="ctr"/>
                      <a:endParaRPr kumimoji="1" lang="ja-JP" altLang="en-US" sz="2000" dirty="0">
                        <a:latin typeface="+mn-ea"/>
                        <a:ea typeface="+mn-ea"/>
                      </a:endParaRP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海外パビリオン等</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432716">
                <a:tc>
                  <a:txBody>
                    <a:bodyPr/>
                    <a:lstStyle/>
                    <a:p>
                      <a:pPr algn="ctr"/>
                      <a:r>
                        <a:rPr kumimoji="1" lang="en-US" altLang="ja-JP" sz="2000" b="1" dirty="0">
                          <a:solidFill>
                            <a:schemeClr val="tx1"/>
                          </a:solidFill>
                          <a:latin typeface="+mn-ea"/>
                          <a:ea typeface="+mn-ea"/>
                        </a:rPr>
                        <a:t>21</a:t>
                      </a:r>
                    </a:p>
                  </a:txBody>
                  <a:tcPr/>
                </a:tc>
                <a:tc>
                  <a:txBody>
                    <a:bodyPr/>
                    <a:lstStyle/>
                    <a:p>
                      <a:pPr>
                        <a:lnSpc>
                          <a:spcPct val="100000"/>
                        </a:lnSpc>
                      </a:pPr>
                      <a:r>
                        <a:rPr kumimoji="1" lang="ja-JP" altLang="en-US" sz="1800" b="0" dirty="0">
                          <a:latin typeface="+mn-ea"/>
                          <a:ea typeface="+mn-ea"/>
                        </a:rPr>
                        <a:t>フィリピン</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a:lnSpc>
                          <a:spcPct val="100000"/>
                        </a:lnSpc>
                      </a:pPr>
                      <a:r>
                        <a:rPr kumimoji="1" lang="ja-JP" altLang="en-US" sz="1800" b="0" dirty="0">
                          <a:latin typeface="+mn-ea"/>
                          <a:ea typeface="+mn-ea"/>
                        </a:rPr>
                        <a:t>調整中</a:t>
                      </a:r>
                    </a:p>
                  </a:txBody>
                  <a:tcPr/>
                </a:tc>
                <a:tc>
                  <a:txBody>
                    <a:bodyPr/>
                    <a:lstStyle/>
                    <a:p>
                      <a:pPr>
                        <a:lnSpc>
                          <a:spcPct val="100000"/>
                        </a:lnSpc>
                      </a:pPr>
                      <a:r>
                        <a:rPr kumimoji="1" lang="ja-JP" altLang="en-US" sz="1800" b="0" dirty="0">
                          <a:latin typeface="+mn-ea"/>
                          <a:ea typeface="+mn-ea"/>
                        </a:rPr>
                        <a:t>ベンチ</a:t>
                      </a:r>
                    </a:p>
                  </a:txBody>
                  <a:tcPr/>
                </a:tc>
                <a:extLst>
                  <a:ext uri="{0D108BD9-81ED-4DB2-BD59-A6C34878D82A}">
                    <a16:rowId xmlns:a16="http://schemas.microsoft.com/office/drawing/2014/main" val="275783325"/>
                  </a:ext>
                </a:extLst>
              </a:tr>
              <a:tr h="432716">
                <a:tc>
                  <a:txBody>
                    <a:bodyPr/>
                    <a:lstStyle/>
                    <a:p>
                      <a:pPr algn="ctr"/>
                      <a:r>
                        <a:rPr kumimoji="1" lang="en-US" altLang="ja-JP" sz="2000" b="1" dirty="0">
                          <a:solidFill>
                            <a:schemeClr val="tx1"/>
                          </a:solidFill>
                          <a:latin typeface="+mn-ea"/>
                          <a:ea typeface="+mn-ea"/>
                        </a:rPr>
                        <a:t>22</a:t>
                      </a:r>
                    </a:p>
                  </a:txBody>
                  <a:tcPr/>
                </a:tc>
                <a:tc>
                  <a:txBody>
                    <a:bodyPr/>
                    <a:lstStyle/>
                    <a:p>
                      <a:pPr>
                        <a:lnSpc>
                          <a:spcPct val="100000"/>
                        </a:lnSpc>
                      </a:pPr>
                      <a:r>
                        <a:rPr kumimoji="1" lang="ja-JP" altLang="en-US" sz="1800" b="0" dirty="0">
                          <a:latin typeface="+mn-ea"/>
                          <a:ea typeface="+mn-ea"/>
                        </a:rPr>
                        <a:t>タイ</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a:lnSpc>
                          <a:spcPct val="100000"/>
                        </a:lnSpc>
                      </a:pPr>
                      <a:r>
                        <a:rPr kumimoji="1" lang="ja-JP" altLang="en-US" sz="1800" b="0" dirty="0">
                          <a:latin typeface="+mn-ea"/>
                          <a:ea typeface="+mn-ea"/>
                        </a:rPr>
                        <a:t>調整中</a:t>
                      </a:r>
                    </a:p>
                  </a:txBody>
                  <a:tcPr/>
                </a:tc>
                <a:tc>
                  <a:txBody>
                    <a:bodyPr/>
                    <a:lstStyle/>
                    <a:p>
                      <a:pPr>
                        <a:lnSpc>
                          <a:spcPct val="100000"/>
                        </a:lnSpc>
                      </a:pPr>
                      <a:r>
                        <a:rPr kumimoji="1" lang="ja-JP" altLang="en-US" sz="1800" b="0" dirty="0">
                          <a:latin typeface="+mn-ea"/>
                          <a:ea typeface="+mn-ea"/>
                        </a:rPr>
                        <a:t>現地の祭りを紹介するモニュメント</a:t>
                      </a:r>
                    </a:p>
                  </a:txBody>
                  <a:tcPr/>
                </a:tc>
                <a:extLst>
                  <a:ext uri="{0D108BD9-81ED-4DB2-BD59-A6C34878D82A}">
                    <a16:rowId xmlns:a16="http://schemas.microsoft.com/office/drawing/2014/main" val="3249994690"/>
                  </a:ext>
                </a:extLst>
              </a:tr>
              <a:tr h="432716">
                <a:tc>
                  <a:txBody>
                    <a:bodyPr/>
                    <a:lstStyle/>
                    <a:p>
                      <a:pPr algn="ctr"/>
                      <a:r>
                        <a:rPr kumimoji="1" lang="en-US" altLang="ja-JP" sz="2000" b="1" dirty="0">
                          <a:solidFill>
                            <a:schemeClr val="tx1"/>
                          </a:solidFill>
                          <a:latin typeface="+mn-ea"/>
                          <a:ea typeface="+mn-ea"/>
                        </a:rPr>
                        <a:t>23</a:t>
                      </a:r>
                    </a:p>
                  </a:txBody>
                  <a:tcPr/>
                </a:tc>
                <a:tc>
                  <a:txBody>
                    <a:bodyPr/>
                    <a:lstStyle/>
                    <a:p>
                      <a:r>
                        <a:rPr kumimoji="1" lang="ja-JP" altLang="en-US" sz="1800" b="0" dirty="0">
                          <a:solidFill>
                            <a:schemeClr val="tx1"/>
                          </a:solidFill>
                          <a:latin typeface="+mn-ea"/>
                          <a:ea typeface="+mn-ea"/>
                        </a:rPr>
                        <a:t>アイルランド</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知恩院</a:t>
                      </a:r>
                      <a:r>
                        <a:rPr kumimoji="1" lang="ja-JP" altLang="en-US" sz="1200" b="0" dirty="0">
                          <a:solidFill>
                            <a:schemeClr val="tx1"/>
                          </a:solidFill>
                          <a:latin typeface="+mn-ea"/>
                          <a:ea typeface="+mn-ea"/>
                        </a:rPr>
                        <a:t>（京都市）</a:t>
                      </a:r>
                    </a:p>
                  </a:txBody>
                  <a:tcPr/>
                </a:tc>
                <a:tc>
                  <a:txBody>
                    <a:bodyPr/>
                    <a:lstStyle/>
                    <a:p>
                      <a:r>
                        <a:rPr kumimoji="1" lang="ja-JP" altLang="en-US" sz="1800" b="0" dirty="0">
                          <a:solidFill>
                            <a:schemeClr val="tx1"/>
                          </a:solidFill>
                          <a:latin typeface="+mn-ea"/>
                          <a:ea typeface="+mn-ea"/>
                        </a:rPr>
                        <a:t>彫刻（</a:t>
                      </a:r>
                      <a:r>
                        <a:rPr kumimoji="1" lang="en-US" altLang="ja-JP" sz="1800" b="0" dirty="0">
                          <a:solidFill>
                            <a:schemeClr val="tx1"/>
                          </a:solidFill>
                          <a:latin typeface="+mn-ea"/>
                          <a:ea typeface="+mn-ea"/>
                        </a:rPr>
                        <a:t>Magnus RINN(</a:t>
                      </a:r>
                      <a:r>
                        <a:rPr kumimoji="1" lang="ja-JP" altLang="en-US" sz="1800" b="0" dirty="0">
                          <a:solidFill>
                            <a:schemeClr val="tx1"/>
                          </a:solidFill>
                          <a:latin typeface="+mn-ea"/>
                          <a:ea typeface="+mn-ea"/>
                        </a:rPr>
                        <a:t>マグナスリン</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extLst>
                  <a:ext uri="{0D108BD9-81ED-4DB2-BD59-A6C34878D82A}">
                    <a16:rowId xmlns:a16="http://schemas.microsoft.com/office/drawing/2014/main" val="1787053338"/>
                  </a:ext>
                </a:extLst>
              </a:tr>
              <a:tr h="432716">
                <a:tc>
                  <a:txBody>
                    <a:bodyPr/>
                    <a:lstStyle/>
                    <a:p>
                      <a:pPr algn="ctr"/>
                      <a:r>
                        <a:rPr kumimoji="1" lang="en-US" altLang="ja-JP" sz="2000" b="1" dirty="0">
                          <a:solidFill>
                            <a:schemeClr val="tx1"/>
                          </a:solidFill>
                          <a:latin typeface="+mn-ea"/>
                          <a:ea typeface="+mn-ea"/>
                        </a:rPr>
                        <a:t>24</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バチカン</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長崎県平戸市</a:t>
                      </a:r>
                    </a:p>
                  </a:txBody>
                  <a:tcPr/>
                </a:tc>
                <a:tc>
                  <a:txBody>
                    <a:bodyPr/>
                    <a:lstStyle/>
                    <a:p>
                      <a:r>
                        <a:rPr kumimoji="1" lang="ja-JP" altLang="en-US" sz="1800" b="0" dirty="0">
                          <a:solidFill>
                            <a:schemeClr val="tx1"/>
                          </a:solidFill>
                          <a:latin typeface="+mn-ea"/>
                          <a:ea typeface="+mn-ea"/>
                        </a:rPr>
                        <a:t>オリーブの木</a:t>
                      </a:r>
                    </a:p>
                  </a:txBody>
                  <a:tcPr/>
                </a:tc>
                <a:extLst>
                  <a:ext uri="{0D108BD9-81ED-4DB2-BD59-A6C34878D82A}">
                    <a16:rowId xmlns:a16="http://schemas.microsoft.com/office/drawing/2014/main" val="15342328"/>
                  </a:ext>
                </a:extLst>
              </a:tr>
              <a:tr h="724789">
                <a:tc>
                  <a:txBody>
                    <a:bodyPr/>
                    <a:lstStyle/>
                    <a:p>
                      <a:pPr algn="ctr"/>
                      <a:r>
                        <a:rPr kumimoji="1" lang="en-US" altLang="ja-JP" sz="2000" b="1" dirty="0">
                          <a:solidFill>
                            <a:schemeClr val="tx1"/>
                          </a:solidFill>
                          <a:latin typeface="+mn-ea"/>
                          <a:ea typeface="+mn-ea"/>
                        </a:rPr>
                        <a:t>25</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オーストリア</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①兵庫県姫路市</a:t>
                      </a:r>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②滋賀県</a:t>
                      </a:r>
                    </a:p>
                  </a:txBody>
                  <a:tcPr/>
                </a:tc>
                <a:tc>
                  <a:txBody>
                    <a:bodyPr/>
                    <a:lstStyle/>
                    <a:p>
                      <a:r>
                        <a:rPr kumimoji="1" lang="ja-JP" altLang="en-US" sz="1800" b="0" dirty="0">
                          <a:solidFill>
                            <a:schemeClr val="tx1"/>
                          </a:solidFill>
                          <a:latin typeface="+mn-ea"/>
                          <a:ea typeface="+mn-ea"/>
                        </a:rPr>
                        <a:t>①ベーゼンドルファー社製グランドピアノ</a:t>
                      </a:r>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②公式キャラクター「あかしろあか」バルーン・音符のオブジェ・スタンプ</a:t>
                      </a:r>
                    </a:p>
                  </a:txBody>
                  <a:tcPr/>
                </a:tc>
                <a:extLst>
                  <a:ext uri="{0D108BD9-81ED-4DB2-BD59-A6C34878D82A}">
                    <a16:rowId xmlns:a16="http://schemas.microsoft.com/office/drawing/2014/main" val="1506040725"/>
                  </a:ext>
                </a:extLst>
              </a:tr>
              <a:tr h="432716">
                <a:tc>
                  <a:txBody>
                    <a:bodyPr/>
                    <a:lstStyle/>
                    <a:p>
                      <a:pPr algn="ctr"/>
                      <a:r>
                        <a:rPr kumimoji="1" lang="en-US" altLang="ja-JP" sz="2000" b="1" dirty="0">
                          <a:solidFill>
                            <a:schemeClr val="tx1"/>
                          </a:solidFill>
                          <a:latin typeface="+mn-ea"/>
                          <a:ea typeface="+mn-ea"/>
                        </a:rPr>
                        <a:t>26</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パキスタン</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大阪府東大阪市</a:t>
                      </a:r>
                    </a:p>
                  </a:txBody>
                  <a:tcPr/>
                </a:tc>
                <a:tc>
                  <a:txBody>
                    <a:bodyPr/>
                    <a:lstStyle/>
                    <a:p>
                      <a:r>
                        <a:rPr kumimoji="1" lang="ja-JP" altLang="en-US" sz="1800" b="0" dirty="0">
                          <a:solidFill>
                            <a:schemeClr val="tx1"/>
                          </a:solidFill>
                          <a:latin typeface="+mn-ea"/>
                          <a:ea typeface="+mn-ea"/>
                        </a:rPr>
                        <a:t>ピンク岩塩</a:t>
                      </a:r>
                    </a:p>
                  </a:txBody>
                  <a:tcPr/>
                </a:tc>
                <a:extLst>
                  <a:ext uri="{0D108BD9-81ED-4DB2-BD59-A6C34878D82A}">
                    <a16:rowId xmlns:a16="http://schemas.microsoft.com/office/drawing/2014/main" val="765132199"/>
                  </a:ext>
                </a:extLst>
              </a:tr>
              <a:tr h="320208">
                <a:tc>
                  <a:txBody>
                    <a:bodyPr/>
                    <a:lstStyle/>
                    <a:p>
                      <a:pPr algn="ctr"/>
                      <a:r>
                        <a:rPr kumimoji="1" lang="en-US" altLang="ja-JP" sz="2000" b="1" dirty="0">
                          <a:solidFill>
                            <a:schemeClr val="tx1"/>
                          </a:solidFill>
                          <a:latin typeface="+mn-ea"/>
                          <a:ea typeface="+mn-ea"/>
                        </a:rPr>
                        <a:t>27</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ポルトガル</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en-US" altLang="ja-JP" sz="1800" b="0" dirty="0">
                          <a:solidFill>
                            <a:schemeClr val="tx1"/>
                          </a:solidFill>
                          <a:latin typeface="+mn-ea"/>
                          <a:ea typeface="+mn-ea"/>
                        </a:rPr>
                        <a:t>INAX</a:t>
                      </a:r>
                      <a:r>
                        <a:rPr kumimoji="1" lang="ja-JP" altLang="en-US" sz="1800" b="0" dirty="0">
                          <a:solidFill>
                            <a:schemeClr val="tx1"/>
                          </a:solidFill>
                          <a:latin typeface="+mn-ea"/>
                          <a:ea typeface="+mn-ea"/>
                        </a:rPr>
                        <a:t>ライブミュージアム</a:t>
                      </a:r>
                      <a:endParaRPr kumimoji="1" lang="en-US" altLang="ja-JP" sz="1800" b="0" dirty="0">
                        <a:solidFill>
                          <a:schemeClr val="tx1"/>
                        </a:solidFill>
                        <a:latin typeface="+mn-ea"/>
                        <a:ea typeface="+mn-ea"/>
                      </a:endParaRPr>
                    </a:p>
                    <a:p>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愛知県常滑市</a:t>
                      </a:r>
                      <a:r>
                        <a:rPr kumimoji="1" lang="en-US" altLang="ja-JP" sz="1200" b="0" dirty="0">
                          <a:solidFill>
                            <a:schemeClr val="tx1"/>
                          </a:solidFill>
                          <a:latin typeface="+mn-ea"/>
                          <a:ea typeface="+mn-ea"/>
                        </a:rPr>
                        <a:t>)</a:t>
                      </a:r>
                    </a:p>
                  </a:txBody>
                  <a:tcPr/>
                </a:tc>
                <a:tc>
                  <a:txBody>
                    <a:bodyPr/>
                    <a:lstStyle/>
                    <a:p>
                      <a:r>
                        <a:rPr kumimoji="1" lang="ja-JP" altLang="en-US" sz="1800" b="0" dirty="0">
                          <a:solidFill>
                            <a:schemeClr val="tx1"/>
                          </a:solidFill>
                          <a:latin typeface="+mn-ea"/>
                          <a:ea typeface="+mn-ea"/>
                        </a:rPr>
                        <a:t>インスタレーション作品「</a:t>
                      </a:r>
                      <a:r>
                        <a:rPr kumimoji="1" lang="en-US" altLang="ja-JP" sz="1800" b="0" dirty="0">
                          <a:solidFill>
                            <a:schemeClr val="tx1"/>
                          </a:solidFill>
                          <a:latin typeface="+mn-ea"/>
                          <a:ea typeface="+mn-ea"/>
                        </a:rPr>
                        <a:t>A JANELA</a:t>
                      </a:r>
                      <a:r>
                        <a:rPr kumimoji="1" lang="ja-JP" altLang="en-US" sz="1800" b="0" dirty="0">
                          <a:solidFill>
                            <a:schemeClr val="tx1"/>
                          </a:solidFill>
                          <a:latin typeface="+mn-ea"/>
                          <a:ea typeface="+mn-ea"/>
                        </a:rPr>
                        <a:t>」</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（ディオゴ・マシャード氏作品）</a:t>
                      </a:r>
                    </a:p>
                  </a:txBody>
                  <a:tcPr/>
                </a:tc>
                <a:extLst>
                  <a:ext uri="{0D108BD9-81ED-4DB2-BD59-A6C34878D82A}">
                    <a16:rowId xmlns:a16="http://schemas.microsoft.com/office/drawing/2014/main" val="3594070845"/>
                  </a:ext>
                </a:extLst>
              </a:tr>
              <a:tr h="432716">
                <a:tc>
                  <a:txBody>
                    <a:bodyPr/>
                    <a:lstStyle/>
                    <a:p>
                      <a:pPr algn="ctr"/>
                      <a:r>
                        <a:rPr kumimoji="1" lang="en-US" altLang="ja-JP" sz="2000" b="1" dirty="0">
                          <a:solidFill>
                            <a:schemeClr val="tx1"/>
                          </a:solidFill>
                          <a:latin typeface="+mn-ea"/>
                          <a:ea typeface="+mn-ea"/>
                        </a:rPr>
                        <a:t>28</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ドイツ</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徳島県庁</a:t>
                      </a:r>
                    </a:p>
                  </a:txBody>
                  <a:tcPr/>
                </a:tc>
                <a:tc>
                  <a:txBody>
                    <a:bodyPr/>
                    <a:lstStyle/>
                    <a:p>
                      <a:r>
                        <a:rPr kumimoji="1" lang="ja-JP" altLang="en-US" sz="1800" b="0" dirty="0">
                          <a:solidFill>
                            <a:schemeClr val="tx1"/>
                          </a:solidFill>
                          <a:latin typeface="+mn-ea"/>
                          <a:ea typeface="+mn-ea"/>
                        </a:rPr>
                        <a:t>ソファ</a:t>
                      </a:r>
                    </a:p>
                  </a:txBody>
                  <a:tcPr/>
                </a:tc>
                <a:extLst>
                  <a:ext uri="{0D108BD9-81ED-4DB2-BD59-A6C34878D82A}">
                    <a16:rowId xmlns:a16="http://schemas.microsoft.com/office/drawing/2014/main" val="3681194325"/>
                  </a:ext>
                </a:extLst>
              </a:tr>
              <a:tr h="432716">
                <a:tc>
                  <a:txBody>
                    <a:bodyPr/>
                    <a:lstStyle/>
                    <a:p>
                      <a:pPr algn="ctr"/>
                      <a:r>
                        <a:rPr kumimoji="1" lang="en-US" altLang="ja-JP" sz="2000" b="1" dirty="0">
                          <a:solidFill>
                            <a:schemeClr val="tx1"/>
                          </a:solidFill>
                          <a:latin typeface="+mn-ea"/>
                          <a:ea typeface="+mn-ea"/>
                        </a:rPr>
                        <a:t>29</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ウクライナ</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在神戸ウクライナ名誉領事館</a:t>
                      </a:r>
                    </a:p>
                  </a:txBody>
                  <a:tcPr/>
                </a:tc>
                <a:tc>
                  <a:txBody>
                    <a:bodyPr/>
                    <a:lstStyle/>
                    <a:p>
                      <a:r>
                        <a:rPr kumimoji="1" lang="ja-JP" altLang="en-US" sz="1800" b="0" dirty="0">
                          <a:solidFill>
                            <a:schemeClr val="tx1"/>
                          </a:solidFill>
                          <a:latin typeface="+mn-ea"/>
                          <a:ea typeface="+mn-ea"/>
                        </a:rPr>
                        <a:t>館内展示物（耐久性の高いゴミ袋・クレジットカード・ウェットティッシュ等）</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ヘルメット</a:t>
                      </a:r>
                      <a:r>
                        <a:rPr kumimoji="1" lang="ja-JP" altLang="en-US" sz="1100" b="0" dirty="0">
                          <a:solidFill>
                            <a:schemeClr val="tx1"/>
                          </a:solidFill>
                          <a:latin typeface="+mn-ea"/>
                          <a:ea typeface="+mn-ea"/>
                        </a:rPr>
                        <a:t>［万博会場での展示はなし］</a:t>
                      </a:r>
                    </a:p>
                  </a:txBody>
                  <a:tcPr/>
                </a:tc>
                <a:extLst>
                  <a:ext uri="{0D108BD9-81ED-4DB2-BD59-A6C34878D82A}">
                    <a16:rowId xmlns:a16="http://schemas.microsoft.com/office/drawing/2014/main" val="1042506850"/>
                  </a:ext>
                </a:extLst>
              </a:tr>
            </a:tbl>
          </a:graphicData>
        </a:graphic>
      </p:graphicFrame>
      <p:sp>
        <p:nvSpPr>
          <p:cNvPr id="3" name="テキスト ボックス 2">
            <a:extLst>
              <a:ext uri="{FF2B5EF4-FFF2-40B4-BE49-F238E27FC236}">
                <a16:creationId xmlns:a16="http://schemas.microsoft.com/office/drawing/2014/main" id="{36DE2691-A940-098E-5C98-BF79C41F3406}"/>
              </a:ext>
            </a:extLst>
          </p:cNvPr>
          <p:cNvSpPr txBox="1"/>
          <p:nvPr/>
        </p:nvSpPr>
        <p:spPr>
          <a:xfrm>
            <a:off x="9364387" y="6282346"/>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6F137E10-E41E-CA3D-8660-D3522D2BAD69}"/>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4837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2853F-CAAA-1AEE-50E4-F69B210E7C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3FBD32-5ED2-83C5-2AF8-4D6A92E4C0E7}"/>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99D8AA55-4B51-FB56-198C-FD8293DAE2BE}"/>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21D503B4-5E2C-121C-08C6-AFCCCFCEB831}"/>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34</a:t>
            </a:fld>
            <a:endParaRPr kumimoji="1" lang="ja-JP" altLang="en-US" dirty="0"/>
          </a:p>
        </p:txBody>
      </p:sp>
      <p:sp>
        <p:nvSpPr>
          <p:cNvPr id="17" name="テキスト ボックス 16">
            <a:extLst>
              <a:ext uri="{FF2B5EF4-FFF2-40B4-BE49-F238E27FC236}">
                <a16:creationId xmlns:a16="http://schemas.microsoft.com/office/drawing/2014/main" id="{73254C6C-DC21-5492-16C3-0EC6F9D2A5E2}"/>
              </a:ext>
            </a:extLst>
          </p:cNvPr>
          <p:cNvSpPr txBox="1"/>
          <p:nvPr/>
        </p:nvSpPr>
        <p:spPr>
          <a:xfrm>
            <a:off x="215704" y="226885"/>
            <a:ext cx="9659816"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海外パビリオン等のリユース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3F258D71-6098-3506-632E-D77391B17FC4}"/>
              </a:ext>
            </a:extLst>
          </p:cNvPr>
          <p:cNvGraphicFramePr>
            <a:graphicFrameLocks noGrp="1"/>
          </p:cNvGraphicFramePr>
          <p:nvPr/>
        </p:nvGraphicFramePr>
        <p:xfrm>
          <a:off x="604911" y="776213"/>
          <a:ext cx="11112702" cy="3887462"/>
        </p:xfrm>
        <a:graphic>
          <a:graphicData uri="http://schemas.openxmlformats.org/drawingml/2006/table">
            <a:tbl>
              <a:tblPr firstRow="1" bandRow="1">
                <a:tableStyleId>{5C22544A-7EE6-4342-B048-85BDC9FD1C3A}</a:tableStyleId>
              </a:tblPr>
              <a:tblGrid>
                <a:gridCol w="759655">
                  <a:extLst>
                    <a:ext uri="{9D8B030D-6E8A-4147-A177-3AD203B41FA5}">
                      <a16:colId xmlns:a16="http://schemas.microsoft.com/office/drawing/2014/main" val="4103422108"/>
                    </a:ext>
                  </a:extLst>
                </a:gridCol>
                <a:gridCol w="3165231">
                  <a:extLst>
                    <a:ext uri="{9D8B030D-6E8A-4147-A177-3AD203B41FA5}">
                      <a16:colId xmlns:a16="http://schemas.microsoft.com/office/drawing/2014/main" val="3207666527"/>
                    </a:ext>
                  </a:extLst>
                </a:gridCol>
                <a:gridCol w="3882683">
                  <a:extLst>
                    <a:ext uri="{9D8B030D-6E8A-4147-A177-3AD203B41FA5}">
                      <a16:colId xmlns:a16="http://schemas.microsoft.com/office/drawing/2014/main" val="420980025"/>
                    </a:ext>
                  </a:extLst>
                </a:gridCol>
                <a:gridCol w="3305133">
                  <a:extLst>
                    <a:ext uri="{9D8B030D-6E8A-4147-A177-3AD203B41FA5}">
                      <a16:colId xmlns:a16="http://schemas.microsoft.com/office/drawing/2014/main" val="2156685957"/>
                    </a:ext>
                  </a:extLst>
                </a:gridCol>
              </a:tblGrid>
              <a:tr h="425734">
                <a:tc>
                  <a:txBody>
                    <a:bodyPr/>
                    <a:lstStyle/>
                    <a:p>
                      <a:pPr algn="ctr"/>
                      <a:endParaRPr kumimoji="1" lang="ja-JP" altLang="en-US" sz="2000" dirty="0">
                        <a:latin typeface="+mn-ea"/>
                        <a:ea typeface="+mn-ea"/>
                      </a:endParaRP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海外パビリオン等</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432716">
                <a:tc>
                  <a:txBody>
                    <a:bodyPr/>
                    <a:lstStyle/>
                    <a:p>
                      <a:pPr algn="ctr"/>
                      <a:r>
                        <a:rPr kumimoji="1" lang="en-US" altLang="ja-JP" sz="2000" b="1" dirty="0">
                          <a:solidFill>
                            <a:schemeClr val="tx1"/>
                          </a:solidFill>
                          <a:latin typeface="+mn-ea"/>
                          <a:ea typeface="+mn-ea"/>
                        </a:rPr>
                        <a:t>30</a:t>
                      </a:r>
                      <a:endParaRPr kumimoji="1" lang="ja-JP" altLang="en-US" sz="2000" b="1" dirty="0">
                        <a:solidFill>
                          <a:schemeClr val="tx1"/>
                        </a:solidFill>
                        <a:latin typeface="+mn-ea"/>
                        <a:ea typeface="+mn-ea"/>
                      </a:endParaRPr>
                    </a:p>
                  </a:txBody>
                  <a:tcPr/>
                </a:tc>
                <a:tc>
                  <a:txBody>
                    <a:bodyPr/>
                    <a:lstStyle/>
                    <a:p>
                      <a:r>
                        <a:rPr lang="ja-JP" altLang="en-US" sz="1800" dirty="0"/>
                        <a:t>サウジアラビア</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関西大学</a:t>
                      </a:r>
                      <a:r>
                        <a:rPr kumimoji="1" lang="ja-JP" altLang="en-US" sz="1200" b="0" dirty="0">
                          <a:latin typeface="+mn-ea"/>
                          <a:ea typeface="+mn-ea"/>
                        </a:rPr>
                        <a:t>（鹿児島県 </a:t>
                      </a:r>
                      <a:r>
                        <a:rPr lang="ja-JP" altLang="en-US" sz="1200" dirty="0"/>
                        <a:t>与論島での実証実験）</a:t>
                      </a:r>
                      <a:endParaRPr kumimoji="1" lang="en-US" altLang="ja-JP" sz="1200" b="0" dirty="0">
                        <a:latin typeface="+mn-ea"/>
                        <a:ea typeface="+mn-ea"/>
                      </a:endParaRPr>
                    </a:p>
                  </a:txBody>
                  <a:tcPr/>
                </a:tc>
                <a:tc>
                  <a:txBody>
                    <a:bodyPr/>
                    <a:lstStyle/>
                    <a:p>
                      <a:r>
                        <a:rPr lang="ja-JP" altLang="en-US" sz="1800" dirty="0"/>
                        <a:t>人工サンゴ</a:t>
                      </a:r>
                      <a:endParaRPr kumimoji="1" lang="ja-JP" altLang="en-US" sz="1800" b="0" dirty="0">
                        <a:latin typeface="+mn-ea"/>
                        <a:ea typeface="+mn-ea"/>
                      </a:endParaRPr>
                    </a:p>
                  </a:txBody>
                  <a:tcPr/>
                </a:tc>
                <a:extLst>
                  <a:ext uri="{0D108BD9-81ED-4DB2-BD59-A6C34878D82A}">
                    <a16:rowId xmlns:a16="http://schemas.microsoft.com/office/drawing/2014/main" val="1806877670"/>
                  </a:ext>
                </a:extLst>
              </a:tr>
              <a:tr h="432716">
                <a:tc>
                  <a:txBody>
                    <a:bodyPr/>
                    <a:lstStyle/>
                    <a:p>
                      <a:pPr algn="ctr"/>
                      <a:r>
                        <a:rPr kumimoji="1" lang="en-US" altLang="ja-JP" sz="2000" b="1" dirty="0">
                          <a:solidFill>
                            <a:schemeClr val="tx1"/>
                          </a:solidFill>
                          <a:latin typeface="+mn-ea"/>
                          <a:ea typeface="+mn-ea"/>
                        </a:rPr>
                        <a:t>31</a:t>
                      </a:r>
                      <a:endParaRPr kumimoji="1" lang="ja-JP" altLang="en-US" sz="2000" b="1" dirty="0">
                        <a:solidFill>
                          <a:schemeClr val="tx1"/>
                        </a:solidFill>
                        <a:latin typeface="+mn-ea"/>
                        <a:ea typeface="+mn-ea"/>
                      </a:endParaRPr>
                    </a:p>
                  </a:txBody>
                  <a:tcPr/>
                </a:tc>
                <a:tc>
                  <a:txBody>
                    <a:bodyPr/>
                    <a:lstStyle/>
                    <a:p>
                      <a:pPr>
                        <a:lnSpc>
                          <a:spcPct val="100000"/>
                        </a:lnSpc>
                      </a:pPr>
                      <a:r>
                        <a:rPr kumimoji="1" lang="ja-JP" altLang="en-US" sz="1800" b="0" dirty="0">
                          <a:latin typeface="+mn-ea"/>
                          <a:ea typeface="+mn-ea"/>
                        </a:rPr>
                        <a:t>オーストラリア</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調整中</a:t>
                      </a:r>
                    </a:p>
                  </a:txBody>
                  <a:tcPr/>
                </a:tc>
                <a:tc>
                  <a:txBody>
                    <a:bodyPr/>
                    <a:lstStyle/>
                    <a:p>
                      <a:pPr>
                        <a:lnSpc>
                          <a:spcPct val="100000"/>
                        </a:lnSpc>
                      </a:pPr>
                      <a:r>
                        <a:rPr kumimoji="1" lang="ja-JP" altLang="en-US" sz="1800" b="0" dirty="0">
                          <a:latin typeface="+mn-ea"/>
                          <a:ea typeface="+mn-ea"/>
                        </a:rPr>
                        <a:t>コアラ像</a:t>
                      </a:r>
                    </a:p>
                  </a:txBody>
                  <a:tcPr/>
                </a:tc>
                <a:extLst>
                  <a:ext uri="{0D108BD9-81ED-4DB2-BD59-A6C34878D82A}">
                    <a16:rowId xmlns:a16="http://schemas.microsoft.com/office/drawing/2014/main" val="1923566025"/>
                  </a:ext>
                </a:extLst>
              </a:tr>
              <a:tr h="432716">
                <a:tc>
                  <a:txBody>
                    <a:bodyPr/>
                    <a:lstStyle/>
                    <a:p>
                      <a:pPr algn="ctr"/>
                      <a:r>
                        <a:rPr kumimoji="1" lang="en-US" altLang="ja-JP" sz="2000" b="1" dirty="0">
                          <a:solidFill>
                            <a:schemeClr val="tx1"/>
                          </a:solidFill>
                          <a:latin typeface="+mn-ea"/>
                          <a:ea typeface="+mn-ea"/>
                        </a:rPr>
                        <a:t>32</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モナコ</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宮崎県美郷町</a:t>
                      </a:r>
                    </a:p>
                  </a:txBody>
                  <a:tcPr/>
                </a:tc>
                <a:tc>
                  <a:txBody>
                    <a:bodyPr/>
                    <a:lstStyle/>
                    <a:p>
                      <a:r>
                        <a:rPr kumimoji="1" lang="ja-JP" altLang="en-US" sz="1800" b="0">
                          <a:solidFill>
                            <a:schemeClr val="tx1"/>
                          </a:solidFill>
                          <a:latin typeface="+mn-ea"/>
                          <a:ea typeface="+mn-ea"/>
                        </a:rPr>
                        <a:t>家具</a:t>
                      </a:r>
                      <a:r>
                        <a:rPr kumimoji="1" lang="ja-JP" altLang="en-US" sz="1800" b="0" dirty="0">
                          <a:solidFill>
                            <a:schemeClr val="tx1"/>
                          </a:solidFill>
                          <a:latin typeface="+mn-ea"/>
                          <a:ea typeface="+mn-ea"/>
                        </a:rPr>
                        <a:t>等</a:t>
                      </a:r>
                    </a:p>
                  </a:txBody>
                  <a:tcPr/>
                </a:tc>
                <a:extLst>
                  <a:ext uri="{0D108BD9-81ED-4DB2-BD59-A6C34878D82A}">
                    <a16:rowId xmlns:a16="http://schemas.microsoft.com/office/drawing/2014/main" val="4213697527"/>
                  </a:ext>
                </a:extLst>
              </a:tr>
              <a:tr h="432716">
                <a:tc>
                  <a:txBody>
                    <a:bodyPr/>
                    <a:lstStyle/>
                    <a:p>
                      <a:pPr algn="ctr"/>
                      <a:r>
                        <a:rPr kumimoji="1" lang="en-US" altLang="ja-JP" sz="2000" b="1" dirty="0">
                          <a:solidFill>
                            <a:schemeClr val="tx1"/>
                          </a:solidFill>
                          <a:latin typeface="+mn-ea"/>
                          <a:ea typeface="+mn-ea"/>
                        </a:rPr>
                        <a:t>33</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ルーマニア</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ルーマニア料理店「</a:t>
                      </a:r>
                      <a:r>
                        <a:rPr kumimoji="1" lang="en-US" altLang="ja-JP" sz="1800" b="0" dirty="0">
                          <a:latin typeface="+mn-ea"/>
                          <a:ea typeface="+mn-ea"/>
                        </a:rPr>
                        <a:t>Conte</a:t>
                      </a:r>
                      <a:r>
                        <a:rPr kumimoji="1" lang="ja-JP" altLang="en-US" sz="1800" b="0" dirty="0">
                          <a:latin typeface="+mn-ea"/>
                          <a:ea typeface="+mn-ea"/>
                        </a:rPr>
                        <a:t>」</a:t>
                      </a:r>
                      <a:r>
                        <a:rPr kumimoji="1" lang="ja-JP" altLang="en-US" sz="1200" b="0" dirty="0">
                          <a:latin typeface="+mn-ea"/>
                          <a:ea typeface="+mn-ea"/>
                        </a:rPr>
                        <a:t>（神戸市）</a:t>
                      </a:r>
                      <a:endParaRPr kumimoji="1" lang="en-US" altLang="ja-JP" sz="1200" b="0" dirty="0">
                        <a:latin typeface="+mn-ea"/>
                        <a:ea typeface="+mn-ea"/>
                      </a:endParaRPr>
                    </a:p>
                  </a:txBody>
                  <a:tcPr/>
                </a:tc>
                <a:tc>
                  <a:txBody>
                    <a:bodyPr/>
                    <a:lstStyle/>
                    <a:p>
                      <a:r>
                        <a:rPr kumimoji="1" lang="ja-JP" altLang="en-US" sz="1800" b="0" dirty="0">
                          <a:latin typeface="+mn-ea"/>
                          <a:ea typeface="+mn-ea"/>
                        </a:rPr>
                        <a:t>テーブル・椅子</a:t>
                      </a:r>
                    </a:p>
                  </a:txBody>
                  <a:tcPr/>
                </a:tc>
                <a:extLst>
                  <a:ext uri="{0D108BD9-81ED-4DB2-BD59-A6C34878D82A}">
                    <a16:rowId xmlns:a16="http://schemas.microsoft.com/office/drawing/2014/main" val="4198206660"/>
                  </a:ext>
                </a:extLst>
              </a:tr>
              <a:tr h="432716">
                <a:tc>
                  <a:txBody>
                    <a:bodyPr/>
                    <a:lstStyle/>
                    <a:p>
                      <a:pPr algn="ctr"/>
                      <a:r>
                        <a:rPr kumimoji="1" lang="en-US" altLang="ja-JP" sz="2000" b="1" dirty="0">
                          <a:solidFill>
                            <a:schemeClr val="tx1"/>
                          </a:solidFill>
                          <a:latin typeface="+mn-ea"/>
                          <a:ea typeface="+mn-ea"/>
                        </a:rPr>
                        <a:t>34</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バルト館</a:t>
                      </a:r>
                      <a:r>
                        <a:rPr kumimoji="1" lang="ja-JP" altLang="en-US" sz="1200" b="0" dirty="0">
                          <a:latin typeface="+mn-ea"/>
                          <a:ea typeface="+mn-ea"/>
                        </a:rPr>
                        <a:t>（ラトビア・リトアニア）</a:t>
                      </a:r>
                      <a:r>
                        <a:rPr kumimoji="1" lang="en-US" altLang="ja-JP" sz="1200" b="0" dirty="0">
                          <a:latin typeface="+mn-ea"/>
                          <a:ea typeface="+mn-ea"/>
                        </a:rPr>
                        <a:t>※</a:t>
                      </a:r>
                      <a:endParaRPr kumimoji="1" lang="ja-JP" altLang="en-US" sz="12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大阪母子医療センター</a:t>
                      </a:r>
                      <a:r>
                        <a:rPr kumimoji="1" lang="ja-JP" altLang="en-US" sz="1200" b="0" dirty="0">
                          <a:latin typeface="+mn-ea"/>
                          <a:ea typeface="+mn-ea"/>
                        </a:rPr>
                        <a:t>（大阪府和泉市）</a:t>
                      </a:r>
                      <a:endParaRPr kumimoji="1" lang="en-US" altLang="ja-JP" sz="1200" b="0" dirty="0">
                        <a:latin typeface="+mn-ea"/>
                        <a:ea typeface="+mn-ea"/>
                      </a:endParaRPr>
                    </a:p>
                  </a:txBody>
                  <a:tcPr/>
                </a:tc>
                <a:tc>
                  <a:txBody>
                    <a:bodyPr/>
                    <a:lstStyle/>
                    <a:p>
                      <a:r>
                        <a:rPr kumimoji="1" lang="ja-JP" altLang="en-US" sz="1800" b="0" dirty="0">
                          <a:latin typeface="+mn-ea"/>
                          <a:ea typeface="+mn-ea"/>
                        </a:rPr>
                        <a:t>ぬいぐるみ</a:t>
                      </a:r>
                    </a:p>
                  </a:txBody>
                  <a:tcPr/>
                </a:tc>
                <a:extLst>
                  <a:ext uri="{0D108BD9-81ED-4DB2-BD59-A6C34878D82A}">
                    <a16:rowId xmlns:a16="http://schemas.microsoft.com/office/drawing/2014/main" val="1759404338"/>
                  </a:ext>
                </a:extLst>
              </a:tr>
              <a:tr h="432716">
                <a:tc>
                  <a:txBody>
                    <a:bodyPr/>
                    <a:lstStyle/>
                    <a:p>
                      <a:pPr algn="ctr"/>
                      <a:r>
                        <a:rPr kumimoji="1" lang="en-US" altLang="ja-JP" sz="2000" b="1" dirty="0">
                          <a:solidFill>
                            <a:schemeClr val="tx1"/>
                          </a:solidFill>
                          <a:latin typeface="+mn-ea"/>
                          <a:ea typeface="+mn-ea"/>
                        </a:rPr>
                        <a:t>35</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ナイジェリア</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メロープラザ</a:t>
                      </a:r>
                      <a:r>
                        <a:rPr kumimoji="1" lang="ja-JP" altLang="en-US" sz="1200" b="0" dirty="0">
                          <a:latin typeface="+mn-ea"/>
                          <a:ea typeface="+mn-ea"/>
                        </a:rPr>
                        <a:t>（静岡県袋井市）</a:t>
                      </a:r>
                      <a:endParaRPr kumimoji="1" lang="en-US" altLang="ja-JP" sz="1200" b="0" dirty="0">
                        <a:latin typeface="+mn-ea"/>
                        <a:ea typeface="+mn-ea"/>
                      </a:endParaRPr>
                    </a:p>
                  </a:txBody>
                  <a:tcPr/>
                </a:tc>
                <a:tc>
                  <a:txBody>
                    <a:bodyPr/>
                    <a:lstStyle/>
                    <a:p>
                      <a:r>
                        <a:rPr kumimoji="1" lang="ja-JP" altLang="en-US" sz="1800" b="0" i="0" kern="1200" dirty="0">
                          <a:solidFill>
                            <a:schemeClr val="tx1"/>
                          </a:solidFill>
                          <a:effectLst/>
                          <a:latin typeface="+mn-lt"/>
                          <a:ea typeface="+mn-ea"/>
                          <a:cs typeface="+mn-cs"/>
                        </a:rPr>
                        <a:t>彫刻「</a:t>
                      </a:r>
                      <a:r>
                        <a:rPr kumimoji="1" lang="en-US" altLang="ja-JP" sz="1800" b="0" i="0" kern="1200" dirty="0">
                          <a:solidFill>
                            <a:schemeClr val="tx1"/>
                          </a:solidFill>
                          <a:effectLst/>
                          <a:latin typeface="+mn-lt"/>
                          <a:ea typeface="+mn-ea"/>
                          <a:cs typeface="+mn-cs"/>
                        </a:rPr>
                        <a:t>Unequal</a:t>
                      </a:r>
                      <a:r>
                        <a:rPr kumimoji="1" lang="ja-JP" altLang="en-US" sz="1800" b="0" i="0" kern="1200" dirty="0">
                          <a:solidFill>
                            <a:schemeClr val="tx1"/>
                          </a:solidFill>
                          <a:effectLst/>
                          <a:latin typeface="+mn-lt"/>
                          <a:ea typeface="+mn-ea"/>
                          <a:cs typeface="+mn-cs"/>
                        </a:rPr>
                        <a:t> </a:t>
                      </a:r>
                      <a:r>
                        <a:rPr kumimoji="1" lang="en-US" altLang="ja-JP" sz="1800" b="0" i="0" kern="1200" dirty="0">
                          <a:solidFill>
                            <a:schemeClr val="tx1"/>
                          </a:solidFill>
                          <a:effectLst/>
                          <a:latin typeface="+mn-lt"/>
                          <a:ea typeface="+mn-ea"/>
                          <a:cs typeface="+mn-cs"/>
                        </a:rPr>
                        <a:t>Chase</a:t>
                      </a:r>
                      <a:r>
                        <a:rPr kumimoji="1" lang="ja-JP" altLang="en-US" sz="1800" b="0" i="0" kern="1200" dirty="0">
                          <a:solidFill>
                            <a:schemeClr val="tx1"/>
                          </a:solidFill>
                          <a:effectLst/>
                          <a:latin typeface="+mn-lt"/>
                          <a:ea typeface="+mn-ea"/>
                          <a:cs typeface="+mn-cs"/>
                        </a:rPr>
                        <a:t>」</a:t>
                      </a:r>
                      <a:endParaRPr kumimoji="1" lang="ja-JP" altLang="en-US" sz="1800" b="0" dirty="0">
                        <a:solidFill>
                          <a:schemeClr val="tx1"/>
                        </a:solidFill>
                        <a:latin typeface="+mn-ea"/>
                        <a:ea typeface="+mn-ea"/>
                      </a:endParaRPr>
                    </a:p>
                  </a:txBody>
                  <a:tcPr/>
                </a:tc>
                <a:extLst>
                  <a:ext uri="{0D108BD9-81ED-4DB2-BD59-A6C34878D82A}">
                    <a16:rowId xmlns:a16="http://schemas.microsoft.com/office/drawing/2014/main" val="2215327760"/>
                  </a:ext>
                </a:extLst>
              </a:tr>
              <a:tr h="432716">
                <a:tc>
                  <a:txBody>
                    <a:bodyPr/>
                    <a:lstStyle/>
                    <a:p>
                      <a:pPr algn="ctr"/>
                      <a:r>
                        <a:rPr kumimoji="1" lang="en-US" altLang="ja-JP" sz="2000" b="1" dirty="0">
                          <a:solidFill>
                            <a:schemeClr val="tx1"/>
                          </a:solidFill>
                          <a:latin typeface="+mn-ea"/>
                          <a:ea typeface="+mn-ea"/>
                        </a:rPr>
                        <a:t>36</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アメリカ</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大阪市立科学館</a:t>
                      </a:r>
                      <a:endParaRPr kumimoji="1" lang="en-US" altLang="ja-JP" sz="1800" b="0" dirty="0">
                        <a:latin typeface="+mn-ea"/>
                        <a:ea typeface="+mn-ea"/>
                      </a:endParaRPr>
                    </a:p>
                  </a:txBody>
                  <a:tcPr/>
                </a:tc>
                <a:tc>
                  <a:txBody>
                    <a:bodyPr/>
                    <a:lstStyle/>
                    <a:p>
                      <a:r>
                        <a:rPr kumimoji="1" lang="ja-JP" altLang="en-US" sz="1800" b="0" dirty="0">
                          <a:solidFill>
                            <a:schemeClr val="tx1"/>
                          </a:solidFill>
                          <a:latin typeface="+mn-ea"/>
                          <a:ea typeface="+mn-ea"/>
                        </a:rPr>
                        <a:t>月探査用大型ロケット模型</a:t>
                      </a:r>
                    </a:p>
                  </a:txBody>
                  <a:tcPr/>
                </a:tc>
                <a:extLst>
                  <a:ext uri="{0D108BD9-81ED-4DB2-BD59-A6C34878D82A}">
                    <a16:rowId xmlns:a16="http://schemas.microsoft.com/office/drawing/2014/main" val="3575122371"/>
                  </a:ext>
                </a:extLst>
              </a:tr>
              <a:tr h="432716">
                <a:tc>
                  <a:txBody>
                    <a:bodyPr/>
                    <a:lstStyle/>
                    <a:p>
                      <a:pPr algn="ctr"/>
                      <a:r>
                        <a:rPr kumimoji="1" lang="en-US" altLang="ja-JP" sz="2000" b="1" dirty="0">
                          <a:solidFill>
                            <a:schemeClr val="tx1"/>
                          </a:solidFill>
                          <a:latin typeface="+mn-ea"/>
                          <a:ea typeface="+mn-ea"/>
                        </a:rPr>
                        <a:t>37</a:t>
                      </a:r>
                      <a:endParaRPr kumimoji="1" lang="ja-JP" altLang="en-US" sz="2000" b="1" dirty="0">
                        <a:solidFill>
                          <a:schemeClr val="tx1"/>
                        </a:solidFill>
                        <a:latin typeface="+mn-ea"/>
                        <a:ea typeface="+mn-ea"/>
                      </a:endParaRPr>
                    </a:p>
                  </a:txBody>
                  <a:tcPr/>
                </a:tc>
                <a:tc>
                  <a:txBody>
                    <a:bodyPr/>
                    <a:lstStyle/>
                    <a:p>
                      <a:r>
                        <a:rPr kumimoji="1" lang="ja-JP" altLang="en-US" sz="1800" b="0" dirty="0">
                          <a:latin typeface="+mn-ea"/>
                          <a:ea typeface="+mn-ea"/>
                        </a:rPr>
                        <a:t>オマーン</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latin typeface="+mn-ea"/>
                          <a:ea typeface="+mn-ea"/>
                        </a:rPr>
                        <a:t>西浦東小学校</a:t>
                      </a:r>
                      <a:r>
                        <a:rPr kumimoji="1" lang="ja-JP" altLang="en-US" sz="1200" b="0" dirty="0">
                          <a:latin typeface="+mn-ea"/>
                          <a:ea typeface="+mn-ea"/>
                        </a:rPr>
                        <a:t>（大阪府羽曳野市）</a:t>
                      </a:r>
                      <a:endParaRPr kumimoji="1" lang="en-US" altLang="ja-JP" sz="1200" b="0" dirty="0">
                        <a:latin typeface="+mn-ea"/>
                        <a:ea typeface="+mn-ea"/>
                      </a:endParaRPr>
                    </a:p>
                  </a:txBody>
                  <a:tcPr/>
                </a:tc>
                <a:tc>
                  <a:txBody>
                    <a:bodyPr/>
                    <a:lstStyle/>
                    <a:p>
                      <a:r>
                        <a:rPr kumimoji="1" lang="ja-JP" altLang="en-US" sz="1800" b="0" dirty="0">
                          <a:solidFill>
                            <a:schemeClr val="tx1"/>
                          </a:solidFill>
                          <a:latin typeface="+mn-ea"/>
                          <a:ea typeface="+mn-ea"/>
                        </a:rPr>
                        <a:t>いちじくの木</a:t>
                      </a:r>
                    </a:p>
                  </a:txBody>
                  <a:tcPr/>
                </a:tc>
                <a:extLst>
                  <a:ext uri="{0D108BD9-81ED-4DB2-BD59-A6C34878D82A}">
                    <a16:rowId xmlns:a16="http://schemas.microsoft.com/office/drawing/2014/main" val="3735168829"/>
                  </a:ext>
                </a:extLst>
              </a:tr>
            </a:tbl>
          </a:graphicData>
        </a:graphic>
      </p:graphicFrame>
      <p:sp>
        <p:nvSpPr>
          <p:cNvPr id="3" name="テキスト ボックス 2">
            <a:extLst>
              <a:ext uri="{FF2B5EF4-FFF2-40B4-BE49-F238E27FC236}">
                <a16:creationId xmlns:a16="http://schemas.microsoft.com/office/drawing/2014/main" id="{C8770182-0F00-5A03-E507-D3698C0D8133}"/>
              </a:ext>
            </a:extLst>
          </p:cNvPr>
          <p:cNvSpPr txBox="1"/>
          <p:nvPr/>
        </p:nvSpPr>
        <p:spPr>
          <a:xfrm>
            <a:off x="9251371" y="4679175"/>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00F75D8F-E04D-9541-5AE3-1F7D0E332E94}"/>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151695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D9594-29EB-F5DF-0D5C-6687800FC7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A3FF71-34EB-5E91-51AE-20240D71EF53}"/>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7965118B-1B39-2969-EECE-207FB8D56428}"/>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17" name="テキスト ボックス 16">
            <a:extLst>
              <a:ext uri="{FF2B5EF4-FFF2-40B4-BE49-F238E27FC236}">
                <a16:creationId xmlns:a16="http://schemas.microsoft.com/office/drawing/2014/main" id="{F630A340-3DFB-0516-AF91-1051C84935C3}"/>
              </a:ext>
            </a:extLst>
          </p:cNvPr>
          <p:cNvSpPr txBox="1"/>
          <p:nvPr/>
        </p:nvSpPr>
        <p:spPr>
          <a:xfrm>
            <a:off x="215704" y="226885"/>
            <a:ext cx="9645748"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9897F29C-2813-1DAA-99F6-0B7B20EBEC79}"/>
              </a:ext>
            </a:extLst>
          </p:cNvPr>
          <p:cNvGraphicFramePr>
            <a:graphicFrameLocks noGrp="1"/>
          </p:cNvGraphicFramePr>
          <p:nvPr/>
        </p:nvGraphicFramePr>
        <p:xfrm>
          <a:off x="292278" y="701810"/>
          <a:ext cx="11651192" cy="5298731"/>
        </p:xfrm>
        <a:graphic>
          <a:graphicData uri="http://schemas.openxmlformats.org/drawingml/2006/table">
            <a:tbl>
              <a:tblPr firstRow="1" bandRow="1">
                <a:tableStyleId>{5C22544A-7EE6-4342-B048-85BDC9FD1C3A}</a:tableStyleId>
              </a:tblPr>
              <a:tblGrid>
                <a:gridCol w="458836">
                  <a:extLst>
                    <a:ext uri="{9D8B030D-6E8A-4147-A177-3AD203B41FA5}">
                      <a16:colId xmlns:a16="http://schemas.microsoft.com/office/drawing/2014/main" val="4103422108"/>
                    </a:ext>
                  </a:extLst>
                </a:gridCol>
                <a:gridCol w="3086100">
                  <a:extLst>
                    <a:ext uri="{9D8B030D-6E8A-4147-A177-3AD203B41FA5}">
                      <a16:colId xmlns:a16="http://schemas.microsoft.com/office/drawing/2014/main" val="3207666527"/>
                    </a:ext>
                  </a:extLst>
                </a:gridCol>
                <a:gridCol w="3942220">
                  <a:extLst>
                    <a:ext uri="{9D8B030D-6E8A-4147-A177-3AD203B41FA5}">
                      <a16:colId xmlns:a16="http://schemas.microsoft.com/office/drawing/2014/main" val="420980025"/>
                    </a:ext>
                  </a:extLst>
                </a:gridCol>
                <a:gridCol w="4164036">
                  <a:extLst>
                    <a:ext uri="{9D8B030D-6E8A-4147-A177-3AD203B41FA5}">
                      <a16:colId xmlns:a16="http://schemas.microsoft.com/office/drawing/2014/main" val="2156685957"/>
                    </a:ext>
                  </a:extLst>
                </a:gridCol>
              </a:tblGrid>
              <a:tr h="425731">
                <a:tc>
                  <a:txBody>
                    <a:bodyPr/>
                    <a:lstStyle/>
                    <a:p>
                      <a:pPr algn="ct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国内パビリオン等</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468398">
                <a:tc>
                  <a:txBody>
                    <a:bodyPr/>
                    <a:lstStyle/>
                    <a:p>
                      <a:pPr algn="ctr"/>
                      <a:r>
                        <a:rPr kumimoji="1" lang="ja-JP" altLang="en-US" sz="2000" b="1" dirty="0">
                          <a:solidFill>
                            <a:schemeClr val="tx1"/>
                          </a:solidFill>
                          <a:latin typeface="+mn-ea"/>
                          <a:ea typeface="+mn-ea"/>
                        </a:rPr>
                        <a:t>１</a:t>
                      </a:r>
                      <a:endParaRPr kumimoji="1" lang="en-US" altLang="ja-JP"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日本館</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全国各地で再利用</a:t>
                      </a:r>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中部経済産業局</a:t>
                      </a:r>
                    </a:p>
                  </a:txBody>
                  <a:tcPr/>
                </a:tc>
                <a:tc>
                  <a:txBody>
                    <a:bodyPr/>
                    <a:lstStyle/>
                    <a:p>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ea"/>
                          <a:ea typeface="+mn-ea"/>
                        </a:rPr>
                        <a:t>CLT</a:t>
                      </a:r>
                      <a:r>
                        <a:rPr kumimoji="1" lang="ja-JP" altLang="en-US" sz="1800" b="0" dirty="0">
                          <a:solidFill>
                            <a:schemeClr val="tx1"/>
                          </a:solidFill>
                          <a:latin typeface="+mn-ea"/>
                          <a:ea typeface="+mn-ea"/>
                        </a:rPr>
                        <a:t>［直交集成板］を活用したベンチ</a:t>
                      </a:r>
                      <a:endParaRPr kumimoji="1" lang="en-US" altLang="ja-JP" sz="1800" b="0" dirty="0">
                        <a:solidFill>
                          <a:schemeClr val="tx1"/>
                        </a:solidFill>
                        <a:latin typeface="+mn-ea"/>
                        <a:ea typeface="+mn-ea"/>
                      </a:endParaRPr>
                    </a:p>
                  </a:txBody>
                  <a:tcPr/>
                </a:tc>
                <a:extLst>
                  <a:ext uri="{0D108BD9-81ED-4DB2-BD59-A6C34878D82A}">
                    <a16:rowId xmlns:a16="http://schemas.microsoft.com/office/drawing/2014/main" val="1787053338"/>
                  </a:ext>
                </a:extLst>
              </a:tr>
              <a:tr h="680157">
                <a:tc>
                  <a:txBody>
                    <a:bodyPr/>
                    <a:lstStyle/>
                    <a:p>
                      <a:pPr algn="ctr"/>
                      <a:r>
                        <a:rPr kumimoji="1" lang="ja-JP" altLang="en-US" sz="2000" b="1" dirty="0">
                          <a:solidFill>
                            <a:schemeClr val="tx1"/>
                          </a:solidFill>
                          <a:latin typeface="+mn-ea"/>
                          <a:ea typeface="+mn-ea"/>
                        </a:rPr>
                        <a:t>２</a:t>
                      </a:r>
                    </a:p>
                  </a:txBody>
                  <a:tcPr/>
                </a:tc>
                <a:tc>
                  <a:txBody>
                    <a:bodyPr/>
                    <a:lstStyle/>
                    <a:p>
                      <a:r>
                        <a:rPr kumimoji="1" lang="ja-JP" altLang="en-US" sz="1800" b="0" dirty="0">
                          <a:solidFill>
                            <a:schemeClr val="tx1"/>
                          </a:solidFill>
                          <a:latin typeface="+mn-ea"/>
                          <a:ea typeface="+mn-ea"/>
                        </a:rPr>
                        <a:t>関西パビリオン</a:t>
                      </a:r>
                      <a:r>
                        <a:rPr kumimoji="1" lang="ja-JP" altLang="en-US" sz="1050" b="0" dirty="0">
                          <a:solidFill>
                            <a:schemeClr val="tx1"/>
                          </a:solidFill>
                          <a:latin typeface="+mn-ea"/>
                          <a:ea typeface="+mn-ea"/>
                        </a:rPr>
                        <a:t>（徳島県出展分）</a:t>
                      </a:r>
                      <a:r>
                        <a:rPr kumimoji="1" lang="en-US" altLang="ja-JP" sz="1050" b="0" dirty="0">
                          <a:solidFill>
                            <a:schemeClr val="tx1"/>
                          </a:solidFill>
                          <a:latin typeface="+mn-ea"/>
                          <a:ea typeface="+mn-ea"/>
                        </a:rPr>
                        <a:t>※</a:t>
                      </a:r>
                      <a:endParaRPr kumimoji="1" lang="ja-JP" altLang="en-US" sz="105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徳島県</a:t>
                      </a:r>
                    </a:p>
                  </a:txBody>
                  <a:tcPr/>
                </a:tc>
                <a:tc>
                  <a:txBody>
                    <a:bodyPr/>
                    <a:lstStyle/>
                    <a:p>
                      <a:r>
                        <a:rPr kumimoji="1" lang="ja-JP" altLang="en-US" sz="1800" b="0" dirty="0">
                          <a:solidFill>
                            <a:schemeClr val="tx1"/>
                          </a:solidFill>
                          <a:latin typeface="+mn-ea"/>
                          <a:ea typeface="+mn-ea"/>
                        </a:rPr>
                        <a:t>徳島県ゾーン展示物</a:t>
                      </a:r>
                    </a:p>
                  </a:txBody>
                  <a:tcPr/>
                </a:tc>
                <a:extLst>
                  <a:ext uri="{0D108BD9-81ED-4DB2-BD59-A6C34878D82A}">
                    <a16:rowId xmlns:a16="http://schemas.microsoft.com/office/drawing/2014/main" val="15342328"/>
                  </a:ext>
                </a:extLst>
              </a:tr>
              <a:tr h="633047">
                <a:tc>
                  <a:txBody>
                    <a:bodyPr/>
                    <a:lstStyle/>
                    <a:p>
                      <a:pPr algn="ctr"/>
                      <a:r>
                        <a:rPr kumimoji="1" lang="ja-JP" altLang="en-US" sz="2000" b="1" dirty="0">
                          <a:solidFill>
                            <a:schemeClr val="tx1"/>
                          </a:solidFill>
                          <a:latin typeface="+mn-ea"/>
                          <a:ea typeface="+mn-ea"/>
                        </a:rPr>
                        <a:t>３</a:t>
                      </a:r>
                    </a:p>
                  </a:txBody>
                  <a:tcPr/>
                </a:tc>
                <a:tc>
                  <a:txBody>
                    <a:bodyPr/>
                    <a:lstStyle/>
                    <a:p>
                      <a:r>
                        <a:rPr kumimoji="1" lang="ja-JP" altLang="en-US" sz="1800" b="0" dirty="0">
                          <a:solidFill>
                            <a:schemeClr val="tx1"/>
                          </a:solidFill>
                          <a:latin typeface="+mn-ea"/>
                          <a:ea typeface="+mn-ea"/>
                        </a:rPr>
                        <a:t>関西パビリオン</a:t>
                      </a:r>
                      <a:r>
                        <a:rPr kumimoji="1" lang="ja-JP" altLang="en-US" sz="1050" b="0" dirty="0">
                          <a:solidFill>
                            <a:schemeClr val="tx1"/>
                          </a:solidFill>
                          <a:latin typeface="+mn-ea"/>
                          <a:ea typeface="+mn-ea"/>
                        </a:rPr>
                        <a:t>（鳥取県出展分）</a:t>
                      </a:r>
                      <a:r>
                        <a:rPr kumimoji="1" lang="en-US" altLang="ja-JP" sz="1050" b="0" dirty="0">
                          <a:solidFill>
                            <a:schemeClr val="tx1"/>
                          </a:solidFill>
                          <a:latin typeface="+mn-ea"/>
                          <a:ea typeface="+mn-ea"/>
                        </a:rPr>
                        <a:t>※</a:t>
                      </a:r>
                      <a:endParaRPr kumimoji="1" lang="ja-JP" altLang="en-US" sz="105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夢みなとタワー</a:t>
                      </a:r>
                      <a:r>
                        <a:rPr kumimoji="1" lang="ja-JP" altLang="en-US" sz="1200" b="0" dirty="0">
                          <a:solidFill>
                            <a:schemeClr val="tx1"/>
                          </a:solidFill>
                          <a:latin typeface="+mn-ea"/>
                          <a:ea typeface="+mn-ea"/>
                        </a:rPr>
                        <a:t>（鳥取県境港市）</a:t>
                      </a:r>
                      <a:endParaRPr kumimoji="1" lang="en-US" altLang="ja-JP" sz="12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体験型展示</a:t>
                      </a:r>
                    </a:p>
                  </a:txBody>
                  <a:tcPr/>
                </a:tc>
                <a:extLst>
                  <a:ext uri="{0D108BD9-81ED-4DB2-BD59-A6C34878D82A}">
                    <a16:rowId xmlns:a16="http://schemas.microsoft.com/office/drawing/2014/main" val="3346348422"/>
                  </a:ext>
                </a:extLst>
              </a:tr>
              <a:tr h="607255">
                <a:tc>
                  <a:txBody>
                    <a:bodyPr/>
                    <a:lstStyle/>
                    <a:p>
                      <a:pPr algn="ctr"/>
                      <a:r>
                        <a:rPr kumimoji="1" lang="ja-JP" altLang="en-US" sz="2000" b="1" dirty="0">
                          <a:solidFill>
                            <a:schemeClr val="tx1"/>
                          </a:solidFill>
                          <a:latin typeface="+mn-ea"/>
                          <a:ea typeface="+mn-ea"/>
                        </a:rPr>
                        <a:t>４</a:t>
                      </a:r>
                    </a:p>
                  </a:txBody>
                  <a:tcPr/>
                </a:tc>
                <a:tc>
                  <a:txBody>
                    <a:bodyPr/>
                    <a:lstStyle/>
                    <a:p>
                      <a:r>
                        <a:rPr kumimoji="1" lang="ja-JP" altLang="en-US" sz="1800" b="0" dirty="0">
                          <a:solidFill>
                            <a:schemeClr val="tx1"/>
                          </a:solidFill>
                          <a:latin typeface="+mn-ea"/>
                          <a:ea typeface="+mn-ea"/>
                        </a:rPr>
                        <a:t>関西パビリオン</a:t>
                      </a:r>
                      <a:r>
                        <a:rPr kumimoji="1" lang="ja-JP" altLang="en-US" sz="1050" b="0" dirty="0">
                          <a:solidFill>
                            <a:schemeClr val="tx1"/>
                          </a:solidFill>
                          <a:latin typeface="+mn-ea"/>
                          <a:ea typeface="+mn-ea"/>
                        </a:rPr>
                        <a:t>（福井県出展分）</a:t>
                      </a:r>
                      <a:r>
                        <a:rPr kumimoji="1" lang="en-US" altLang="ja-JP" sz="1050" b="0" dirty="0">
                          <a:solidFill>
                            <a:schemeClr val="tx1"/>
                          </a:solidFill>
                          <a:latin typeface="+mn-ea"/>
                          <a:ea typeface="+mn-ea"/>
                        </a:rPr>
                        <a:t>※</a:t>
                      </a:r>
                      <a:endParaRPr kumimoji="1" lang="ja-JP" altLang="en-US" sz="105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福井県こども家族館</a:t>
                      </a:r>
                      <a:r>
                        <a:rPr kumimoji="1" lang="ja-JP" altLang="en-US" sz="1200" b="0" dirty="0">
                          <a:solidFill>
                            <a:schemeClr val="tx1"/>
                          </a:solidFill>
                          <a:latin typeface="+mn-ea"/>
                          <a:ea typeface="+mn-ea"/>
                        </a:rPr>
                        <a:t>（福井県大飯郡）</a:t>
                      </a:r>
                      <a:endParaRPr kumimoji="1" lang="en-US" altLang="ja-JP" sz="12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恐竜模型・</a:t>
                      </a:r>
                      <a:r>
                        <a:rPr kumimoji="1" lang="en-US" altLang="ja-JP" sz="1800" b="0" dirty="0">
                          <a:solidFill>
                            <a:schemeClr val="tx1"/>
                          </a:solidFill>
                          <a:latin typeface="+mn-ea"/>
                          <a:ea typeface="+mn-ea"/>
                        </a:rPr>
                        <a:t>VR</a:t>
                      </a:r>
                      <a:endParaRPr kumimoji="1" lang="ja-JP" altLang="en-US" sz="1800" b="0" dirty="0">
                        <a:solidFill>
                          <a:schemeClr val="tx1"/>
                        </a:solidFill>
                        <a:latin typeface="+mn-ea"/>
                        <a:ea typeface="+mn-ea"/>
                      </a:endParaRPr>
                    </a:p>
                  </a:txBody>
                  <a:tcPr/>
                </a:tc>
                <a:extLst>
                  <a:ext uri="{0D108BD9-81ED-4DB2-BD59-A6C34878D82A}">
                    <a16:rowId xmlns:a16="http://schemas.microsoft.com/office/drawing/2014/main" val="3846735642"/>
                  </a:ext>
                </a:extLst>
              </a:tr>
              <a:tr h="561033">
                <a:tc>
                  <a:txBody>
                    <a:bodyPr/>
                    <a:lstStyle/>
                    <a:p>
                      <a:pPr algn="ctr"/>
                      <a:r>
                        <a:rPr kumimoji="1" lang="ja-JP" altLang="en-US" sz="2000" b="1" dirty="0">
                          <a:solidFill>
                            <a:schemeClr val="tx1"/>
                          </a:solidFill>
                          <a:latin typeface="+mn-ea"/>
                          <a:ea typeface="+mn-ea"/>
                        </a:rPr>
                        <a:t>５</a:t>
                      </a:r>
                    </a:p>
                  </a:txBody>
                  <a:tcPr/>
                </a:tc>
                <a:tc>
                  <a:txBody>
                    <a:bodyPr/>
                    <a:lstStyle/>
                    <a:p>
                      <a:r>
                        <a:rPr kumimoji="1" lang="ja-JP" altLang="en-US" sz="1800" b="0" dirty="0">
                          <a:solidFill>
                            <a:schemeClr val="tx1"/>
                          </a:solidFill>
                          <a:latin typeface="+mn-ea"/>
                          <a:ea typeface="+mn-ea"/>
                        </a:rPr>
                        <a:t>大阪ヘルスケアパビリオン</a:t>
                      </a:r>
                    </a:p>
                  </a:txBody>
                  <a:tcPr/>
                </a:tc>
                <a:tc>
                  <a:txBody>
                    <a:bodyPr/>
                    <a:lstStyle/>
                    <a:p>
                      <a:r>
                        <a:rPr kumimoji="1" lang="ja-JP" altLang="en-US" sz="1800" b="0" dirty="0">
                          <a:solidFill>
                            <a:schemeClr val="tx1"/>
                          </a:solidFill>
                          <a:latin typeface="+mn-ea"/>
                          <a:ea typeface="+mn-ea"/>
                        </a:rPr>
                        <a:t>残置または移築</a:t>
                      </a:r>
                    </a:p>
                  </a:txBody>
                  <a:tcPr/>
                </a:tc>
                <a:tc>
                  <a:txBody>
                    <a:bodyPr/>
                    <a:lstStyle/>
                    <a:p>
                      <a:r>
                        <a:rPr kumimoji="1" lang="ja-JP" altLang="en-US" sz="1800" b="0" dirty="0">
                          <a:solidFill>
                            <a:schemeClr val="tx1"/>
                          </a:solidFill>
                          <a:latin typeface="+mn-ea"/>
                          <a:ea typeface="+mn-ea"/>
                        </a:rPr>
                        <a:t>建物一部</a:t>
                      </a:r>
                    </a:p>
                  </a:txBody>
                  <a:tcPr/>
                </a:tc>
                <a:extLst>
                  <a:ext uri="{0D108BD9-81ED-4DB2-BD59-A6C34878D82A}">
                    <a16:rowId xmlns:a16="http://schemas.microsoft.com/office/drawing/2014/main" val="2389904411"/>
                  </a:ext>
                </a:extLst>
              </a:tr>
              <a:tr h="1012204">
                <a:tc>
                  <a:txBody>
                    <a:bodyPr/>
                    <a:lstStyle/>
                    <a:p>
                      <a:pPr algn="ctr"/>
                      <a:r>
                        <a:rPr kumimoji="1" lang="ja-JP" altLang="en-US" sz="2000" b="1" dirty="0">
                          <a:solidFill>
                            <a:schemeClr val="tx1"/>
                          </a:solidFill>
                          <a:latin typeface="+mn-ea"/>
                          <a:ea typeface="+mn-ea"/>
                        </a:rPr>
                        <a:t>６</a:t>
                      </a:r>
                    </a:p>
                  </a:txBody>
                  <a:tcPr/>
                </a:tc>
                <a:tc>
                  <a:txBody>
                    <a:bodyPr/>
                    <a:lstStyle/>
                    <a:p>
                      <a:r>
                        <a:rPr kumimoji="1" lang="ja-JP" altLang="en-US" sz="1800" b="0" dirty="0">
                          <a:solidFill>
                            <a:schemeClr val="tx1"/>
                          </a:solidFill>
                          <a:latin typeface="+mn-ea"/>
                          <a:ea typeface="+mn-ea"/>
                        </a:rPr>
                        <a:t>大阪ヘルスケアパビリオン</a:t>
                      </a:r>
                      <a:r>
                        <a:rPr kumimoji="1" lang="en-US" altLang="ja-JP" sz="1200" dirty="0">
                          <a:solidFill>
                            <a:schemeClr val="tx1"/>
                          </a:solidFill>
                        </a:rPr>
                        <a:t>※</a:t>
                      </a:r>
                      <a:endParaRPr kumimoji="1" lang="ja-JP" altLang="en-US" sz="12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①関西国際空港 ②大阪国際空港</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③エア・ウォーター健都</a:t>
                      </a:r>
                      <a:r>
                        <a:rPr kumimoji="1" lang="ja-JP" altLang="en-US" sz="1200" b="0" dirty="0">
                          <a:solidFill>
                            <a:schemeClr val="tx1"/>
                          </a:solidFill>
                          <a:latin typeface="+mn-ea"/>
                          <a:ea typeface="+mn-ea"/>
                        </a:rPr>
                        <a:t>（大阪府摂津市）</a:t>
                      </a:r>
                      <a:endParaRPr kumimoji="1" lang="en-US" altLang="ja-JP" sz="1200" b="0" dirty="0">
                        <a:solidFill>
                          <a:schemeClr val="tx1"/>
                        </a:solidFill>
                        <a:latin typeface="+mn-ea"/>
                        <a:ea typeface="+mn-ea"/>
                      </a:endParaRPr>
                    </a:p>
                    <a:p>
                      <a:r>
                        <a:rPr kumimoji="1" lang="ja-JP" altLang="en-US" sz="1800" b="0" dirty="0">
                          <a:solidFill>
                            <a:schemeClr val="tx1"/>
                          </a:solidFill>
                          <a:latin typeface="+mn-ea"/>
                          <a:ea typeface="+mn-ea"/>
                        </a:rPr>
                        <a:t>④中之島クロス⑤</a:t>
                      </a:r>
                      <a:r>
                        <a:rPr kumimoji="0" lang="en-US" altLang="ja-JP" sz="1800" dirty="0">
                          <a:solidFill>
                            <a:srgbClr val="000000"/>
                          </a:solidFill>
                          <a:latin typeface="+mn-ea"/>
                          <a:ea typeface="+mn-ea"/>
                          <a:sym typeface="Calibri"/>
                        </a:rPr>
                        <a:t>TSURUMI</a:t>
                      </a:r>
                      <a:r>
                        <a:rPr kumimoji="0" lang="ja-JP" altLang="en-US" sz="1800" dirty="0">
                          <a:solidFill>
                            <a:srgbClr val="000000"/>
                          </a:solidFill>
                          <a:latin typeface="+mn-ea"/>
                          <a:ea typeface="+mn-ea"/>
                          <a:sym typeface="Calibri"/>
                        </a:rPr>
                        <a:t>こどもホスピス</a:t>
                      </a:r>
                      <a:endParaRPr kumimoji="1" lang="ja-JP" altLang="en-US" sz="180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①②次世代型空気清浄機・オオカミベンチ ③ネオライフスタイル</a:t>
                      </a:r>
                      <a:r>
                        <a:rPr kumimoji="1" lang="en-US" altLang="ja-JP" sz="1800" b="0" dirty="0">
                          <a:solidFill>
                            <a:schemeClr val="tx1"/>
                          </a:solidFill>
                          <a:latin typeface="+mn-ea"/>
                          <a:ea typeface="+mn-ea"/>
                        </a:rPr>
                        <a:t>LDK</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④心筋シート解説展示物⑤オオカミベンチ</a:t>
                      </a:r>
                    </a:p>
                  </a:txBody>
                  <a:tcPr/>
                </a:tc>
                <a:extLst>
                  <a:ext uri="{0D108BD9-81ED-4DB2-BD59-A6C34878D82A}">
                    <a16:rowId xmlns:a16="http://schemas.microsoft.com/office/drawing/2014/main" val="416220296"/>
                  </a:ext>
                </a:extLst>
              </a:tr>
              <a:tr h="562708">
                <a:tc>
                  <a:txBody>
                    <a:bodyPr/>
                    <a:lstStyle/>
                    <a:p>
                      <a:pPr algn="ctr"/>
                      <a:r>
                        <a:rPr kumimoji="1" lang="ja-JP" altLang="en-US" sz="2000" b="1" dirty="0">
                          <a:solidFill>
                            <a:schemeClr val="tx1"/>
                          </a:solidFill>
                          <a:latin typeface="+mn-ea"/>
                          <a:ea typeface="+mn-ea"/>
                        </a:rPr>
                        <a:t>７</a:t>
                      </a:r>
                    </a:p>
                  </a:txBody>
                  <a:tcPr/>
                </a:tc>
                <a:tc>
                  <a:txBody>
                    <a:bodyPr/>
                    <a:lstStyle/>
                    <a:p>
                      <a:r>
                        <a:rPr kumimoji="1" lang="ja-JP" altLang="en-US" sz="1800" b="0" dirty="0">
                          <a:solidFill>
                            <a:schemeClr val="tx1"/>
                          </a:solidFill>
                          <a:latin typeface="+mn-ea"/>
                          <a:ea typeface="+mn-ea"/>
                        </a:rPr>
                        <a:t>ウーマンズパビリオン</a:t>
                      </a:r>
                    </a:p>
                  </a:txBody>
                  <a:tcPr/>
                </a:tc>
                <a:tc>
                  <a:txBody>
                    <a:bodyPr/>
                    <a:lstStyle/>
                    <a:p>
                      <a:r>
                        <a:rPr kumimoji="1" lang="en-US" altLang="ja-JP" sz="1800" b="0" dirty="0">
                          <a:solidFill>
                            <a:schemeClr val="tx1"/>
                          </a:solidFill>
                          <a:latin typeface="+mn-ea"/>
                          <a:ea typeface="+mn-ea"/>
                        </a:rPr>
                        <a:t>2027</a:t>
                      </a:r>
                      <a:r>
                        <a:rPr kumimoji="1" lang="ja-JP" altLang="en-US" sz="1800" b="0" dirty="0">
                          <a:solidFill>
                            <a:schemeClr val="tx1"/>
                          </a:solidFill>
                          <a:latin typeface="+mn-ea"/>
                          <a:ea typeface="+mn-ea"/>
                        </a:rPr>
                        <a:t>年国際園芸博覧会</a:t>
                      </a:r>
                    </a:p>
                  </a:txBody>
                  <a:tcPr/>
                </a:tc>
                <a:tc>
                  <a:txBody>
                    <a:bodyPr/>
                    <a:lstStyle/>
                    <a:p>
                      <a:r>
                        <a:rPr kumimoji="1" lang="ja-JP" altLang="en-US" sz="1800" b="0" dirty="0">
                          <a:solidFill>
                            <a:schemeClr val="tx1"/>
                          </a:solidFill>
                          <a:latin typeface="+mn-ea"/>
                          <a:ea typeface="+mn-ea"/>
                        </a:rPr>
                        <a:t>ファサード</a:t>
                      </a:r>
                    </a:p>
                  </a:txBody>
                  <a:tcPr/>
                </a:tc>
                <a:extLst>
                  <a:ext uri="{0D108BD9-81ED-4DB2-BD59-A6C34878D82A}">
                    <a16:rowId xmlns:a16="http://schemas.microsoft.com/office/drawing/2014/main" val="3594070845"/>
                  </a:ext>
                </a:extLst>
              </a:tr>
            </a:tbl>
          </a:graphicData>
        </a:graphic>
      </p:graphicFrame>
      <p:sp>
        <p:nvSpPr>
          <p:cNvPr id="3" name="テキスト ボックス 2">
            <a:extLst>
              <a:ext uri="{FF2B5EF4-FFF2-40B4-BE49-F238E27FC236}">
                <a16:creationId xmlns:a16="http://schemas.microsoft.com/office/drawing/2014/main" id="{3DADD7FA-C7B4-5D05-FA55-1B6CE9F20595}"/>
              </a:ext>
            </a:extLst>
          </p:cNvPr>
          <p:cNvSpPr txBox="1"/>
          <p:nvPr/>
        </p:nvSpPr>
        <p:spPr>
          <a:xfrm>
            <a:off x="9590244" y="5932314"/>
            <a:ext cx="2353226"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5" name="スライド番号プレースホルダー 4">
            <a:extLst>
              <a:ext uri="{FF2B5EF4-FFF2-40B4-BE49-F238E27FC236}">
                <a16:creationId xmlns:a16="http://schemas.microsoft.com/office/drawing/2014/main" id="{72E84B90-4FCE-E6C2-6D97-C998BF3290E0}"/>
              </a:ext>
            </a:extLst>
          </p:cNvPr>
          <p:cNvSpPr>
            <a:spLocks noGrp="1"/>
          </p:cNvSpPr>
          <p:nvPr>
            <p:ph type="sldNum" sz="quarter" idx="12"/>
          </p:nvPr>
        </p:nvSpPr>
        <p:spPr>
          <a:xfrm>
            <a:off x="11823098" y="6479643"/>
            <a:ext cx="474387" cy="378357"/>
          </a:xfrm>
        </p:spPr>
        <p:txBody>
          <a:bodyPr/>
          <a:lstStyle/>
          <a:p>
            <a:fld id="{D99EFD23-3DA9-49A1-9EEF-13992E960B5D}" type="slidenum">
              <a:rPr kumimoji="1" lang="ja-JP" altLang="en-US" smtClean="0"/>
              <a:t>35</a:t>
            </a:fld>
            <a:endParaRPr kumimoji="1" lang="ja-JP" altLang="en-US" dirty="0"/>
          </a:p>
        </p:txBody>
      </p:sp>
      <p:sp>
        <p:nvSpPr>
          <p:cNvPr id="6" name="テキスト ボックス 5">
            <a:extLst>
              <a:ext uri="{FF2B5EF4-FFF2-40B4-BE49-F238E27FC236}">
                <a16:creationId xmlns:a16="http://schemas.microsoft.com/office/drawing/2014/main" id="{D9B58068-DF18-84E7-11EF-6EABDEEFB6C1}"/>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3388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B1612-9C75-38A7-D040-9008BF677A5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59CDA2-DD42-8D02-3315-4C9896FBD33E}"/>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7C2AE63A-3F48-0989-B0AD-E9B73F81EA29}"/>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17" name="テキスト ボックス 16">
            <a:extLst>
              <a:ext uri="{FF2B5EF4-FFF2-40B4-BE49-F238E27FC236}">
                <a16:creationId xmlns:a16="http://schemas.microsoft.com/office/drawing/2014/main" id="{87804A06-A0AB-F948-7031-641623268626}"/>
              </a:ext>
            </a:extLst>
          </p:cNvPr>
          <p:cNvSpPr txBox="1"/>
          <p:nvPr/>
        </p:nvSpPr>
        <p:spPr>
          <a:xfrm>
            <a:off x="215704" y="73821"/>
            <a:ext cx="1005371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F1944FA4-E4FB-06FC-311F-30422E6401F4}"/>
              </a:ext>
            </a:extLst>
          </p:cNvPr>
          <p:cNvGraphicFramePr>
            <a:graphicFrameLocks noGrp="1"/>
          </p:cNvGraphicFramePr>
          <p:nvPr/>
        </p:nvGraphicFramePr>
        <p:xfrm>
          <a:off x="215704" y="627495"/>
          <a:ext cx="11899722" cy="5593730"/>
        </p:xfrm>
        <a:graphic>
          <a:graphicData uri="http://schemas.openxmlformats.org/drawingml/2006/table">
            <a:tbl>
              <a:tblPr firstRow="1" bandRow="1">
                <a:tableStyleId>{5C22544A-7EE6-4342-B048-85BDC9FD1C3A}</a:tableStyleId>
              </a:tblPr>
              <a:tblGrid>
                <a:gridCol w="488178">
                  <a:extLst>
                    <a:ext uri="{9D8B030D-6E8A-4147-A177-3AD203B41FA5}">
                      <a16:colId xmlns:a16="http://schemas.microsoft.com/office/drawing/2014/main" val="4103422108"/>
                    </a:ext>
                  </a:extLst>
                </a:gridCol>
                <a:gridCol w="2953718">
                  <a:extLst>
                    <a:ext uri="{9D8B030D-6E8A-4147-A177-3AD203B41FA5}">
                      <a16:colId xmlns:a16="http://schemas.microsoft.com/office/drawing/2014/main" val="3207666527"/>
                    </a:ext>
                  </a:extLst>
                </a:gridCol>
                <a:gridCol w="4249819">
                  <a:extLst>
                    <a:ext uri="{9D8B030D-6E8A-4147-A177-3AD203B41FA5}">
                      <a16:colId xmlns:a16="http://schemas.microsoft.com/office/drawing/2014/main" val="420980025"/>
                    </a:ext>
                  </a:extLst>
                </a:gridCol>
                <a:gridCol w="4208007">
                  <a:extLst>
                    <a:ext uri="{9D8B030D-6E8A-4147-A177-3AD203B41FA5}">
                      <a16:colId xmlns:a16="http://schemas.microsoft.com/office/drawing/2014/main" val="2156685957"/>
                    </a:ext>
                  </a:extLst>
                </a:gridCol>
              </a:tblGrid>
              <a:tr h="397232">
                <a:tc>
                  <a:txBody>
                    <a:bodyPr/>
                    <a:lstStyle/>
                    <a:p>
                      <a:pPr algn="ct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国内パビリオン等</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1233731">
                <a:tc>
                  <a:txBody>
                    <a:bodyPr/>
                    <a:lstStyle/>
                    <a:p>
                      <a:pPr algn="ctr"/>
                      <a:r>
                        <a:rPr kumimoji="1" lang="en-US" altLang="ja-JP" sz="2000" b="1" dirty="0">
                          <a:solidFill>
                            <a:schemeClr val="tx1"/>
                          </a:solidFill>
                          <a:latin typeface="+mn-ea"/>
                          <a:ea typeface="+mn-ea"/>
                        </a:rPr>
                        <a:t>8</a:t>
                      </a:r>
                    </a:p>
                  </a:txBody>
                  <a:tcPr/>
                </a:tc>
                <a:tc>
                  <a:txBody>
                    <a:bodyPr/>
                    <a:lstStyle/>
                    <a:p>
                      <a:r>
                        <a:rPr kumimoji="1" lang="ja-JP" altLang="en-US" sz="1800" b="0" dirty="0">
                          <a:solidFill>
                            <a:schemeClr val="tx1"/>
                          </a:solidFill>
                          <a:latin typeface="+mn-ea"/>
                          <a:ea typeface="+mn-ea"/>
                        </a:rPr>
                        <a:t>河森館</a:t>
                      </a:r>
                      <a:r>
                        <a:rPr kumimoji="1" lang="ja-JP" altLang="en-US" sz="1400" b="0" dirty="0">
                          <a:solidFill>
                            <a:schemeClr val="tx1"/>
                          </a:solidFill>
                          <a:latin typeface="+mn-ea"/>
                          <a:ea typeface="+mn-ea"/>
                        </a:rPr>
                        <a:t>（いのちめぐる冒険）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①万博記念公園</a:t>
                      </a:r>
                      <a:r>
                        <a:rPr kumimoji="1" lang="ja-JP" altLang="en-US" sz="1200" b="0" dirty="0">
                          <a:solidFill>
                            <a:schemeClr val="tx1"/>
                          </a:solidFill>
                          <a:latin typeface="+mn-ea"/>
                          <a:ea typeface="+mn-ea"/>
                        </a:rPr>
                        <a:t>（大阪府吹田市）</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②中城中学校</a:t>
                      </a:r>
                      <a:r>
                        <a:rPr kumimoji="1" lang="ja-JP" altLang="en-US" sz="1200" b="0" dirty="0">
                          <a:solidFill>
                            <a:schemeClr val="tx1"/>
                          </a:solidFill>
                          <a:latin typeface="+mn-ea"/>
                          <a:ea typeface="+mn-ea"/>
                        </a:rPr>
                        <a:t>（沖縄県中頭郡）</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③タオル美術館</a:t>
                      </a:r>
                      <a:r>
                        <a:rPr kumimoji="1" lang="ja-JP" altLang="en-US" sz="1200" b="0" dirty="0">
                          <a:solidFill>
                            <a:schemeClr val="tx1"/>
                          </a:solidFill>
                          <a:latin typeface="+mn-ea"/>
                          <a:ea typeface="+mn-ea"/>
                        </a:rPr>
                        <a:t>（愛媛県今治市）</a:t>
                      </a:r>
                      <a:endParaRPr kumimoji="1" lang="en-US" altLang="ja-JP" sz="12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④その他 企業社内展示等</a:t>
                      </a:r>
                      <a:endParaRPr kumimoji="1" lang="en-US" altLang="ja-JP" sz="120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①球体のモニュメント「いのち球」</a:t>
                      </a:r>
                    </a:p>
                    <a:p>
                      <a:r>
                        <a:rPr kumimoji="1" lang="ja-JP" altLang="en-US" sz="1800" b="0" dirty="0">
                          <a:solidFill>
                            <a:schemeClr val="tx1"/>
                          </a:solidFill>
                          <a:latin typeface="+mn-ea"/>
                          <a:ea typeface="+mn-ea"/>
                        </a:rPr>
                        <a:t>②③④</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立方体セル</a:t>
                      </a:r>
                      <a:r>
                        <a:rPr kumimoji="1" lang="en-US" altLang="ja-JP" sz="1800" b="0" dirty="0">
                          <a:solidFill>
                            <a:schemeClr val="tx1"/>
                          </a:solidFill>
                          <a:latin typeface="+mn-ea"/>
                          <a:ea typeface="+mn-ea"/>
                        </a:rPr>
                        <a:t>(</a:t>
                      </a:r>
                      <a:r>
                        <a:rPr kumimoji="1" lang="ja-JP" altLang="en-US" sz="1800" b="0" dirty="0">
                          <a:solidFill>
                            <a:schemeClr val="tx1"/>
                          </a:solidFill>
                          <a:latin typeface="+mn-ea"/>
                          <a:ea typeface="+mn-ea"/>
                        </a:rPr>
                        <a:t>鉄骨フレーム・</a:t>
                      </a:r>
                      <a:r>
                        <a:rPr kumimoji="1" lang="en-US" altLang="ja-JP" sz="1800" b="0" dirty="0">
                          <a:solidFill>
                            <a:schemeClr val="tx1"/>
                          </a:solidFill>
                          <a:latin typeface="+mn-ea"/>
                          <a:ea typeface="+mn-ea"/>
                        </a:rPr>
                        <a:t>HPC</a:t>
                      </a:r>
                      <a:r>
                        <a:rPr kumimoji="1" lang="ja-JP" altLang="en-US" sz="1800" b="0" dirty="0">
                          <a:solidFill>
                            <a:schemeClr val="tx1"/>
                          </a:solidFill>
                          <a:latin typeface="+mn-ea"/>
                          <a:ea typeface="+mn-ea"/>
                        </a:rPr>
                        <a:t>）</a:t>
                      </a:r>
                      <a:endParaRPr kumimoji="1" lang="en-US" altLang="ja-JP" sz="1800" b="0" dirty="0">
                        <a:solidFill>
                          <a:schemeClr val="tx1"/>
                        </a:solidFill>
                        <a:latin typeface="+mn-ea"/>
                        <a:ea typeface="+mn-ea"/>
                      </a:endParaRPr>
                    </a:p>
                  </a:txBody>
                  <a:tcPr/>
                </a:tc>
                <a:extLst>
                  <a:ext uri="{0D108BD9-81ED-4DB2-BD59-A6C34878D82A}">
                    <a16:rowId xmlns:a16="http://schemas.microsoft.com/office/drawing/2014/main" val="1787053338"/>
                  </a:ext>
                </a:extLst>
              </a:tr>
              <a:tr h="804231">
                <a:tc>
                  <a:txBody>
                    <a:bodyPr/>
                    <a:lstStyle/>
                    <a:p>
                      <a:pPr algn="ctr"/>
                      <a:r>
                        <a:rPr kumimoji="1" lang="en-US" altLang="ja-JP" sz="2000" b="1" dirty="0">
                          <a:solidFill>
                            <a:schemeClr val="tx1"/>
                          </a:solidFill>
                          <a:latin typeface="+mn-ea"/>
                          <a:ea typeface="+mn-ea"/>
                        </a:rPr>
                        <a:t>9</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小山館</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EARTH MART</a:t>
                      </a:r>
                      <a:r>
                        <a:rPr kumimoji="1" lang="ja-JP" altLang="en-US" sz="1200" b="0" dirty="0">
                          <a:solidFill>
                            <a:schemeClr val="tx1"/>
                          </a:solidFill>
                          <a:latin typeface="+mn-ea"/>
                          <a:ea typeface="+mn-ea"/>
                        </a:rPr>
                        <a:t>）</a:t>
                      </a:r>
                    </a:p>
                  </a:txBody>
                  <a:tcPr/>
                </a:tc>
                <a:tc>
                  <a:txBody>
                    <a:bodyPr/>
                    <a:lstStyle/>
                    <a:p>
                      <a:r>
                        <a:rPr kumimoji="1" lang="ja-JP" altLang="en-US" sz="1800" b="0" dirty="0">
                          <a:solidFill>
                            <a:schemeClr val="tx1"/>
                          </a:solidFill>
                          <a:latin typeface="+mn-ea"/>
                          <a:ea typeface="+mn-ea"/>
                        </a:rPr>
                        <a:t>①日本民家集落博物館</a:t>
                      </a:r>
                      <a:r>
                        <a:rPr kumimoji="1" lang="ja-JP" altLang="en-US" sz="1200" b="0" dirty="0">
                          <a:solidFill>
                            <a:schemeClr val="tx1"/>
                          </a:solidFill>
                          <a:latin typeface="+mn-ea"/>
                          <a:ea typeface="+mn-ea"/>
                        </a:rPr>
                        <a:t>（大阪府豊中市）</a:t>
                      </a:r>
                      <a:endParaRPr kumimoji="1" lang="en-US" altLang="ja-JP" sz="1200" b="0" dirty="0">
                        <a:solidFill>
                          <a:schemeClr val="tx1"/>
                        </a:solidFill>
                        <a:latin typeface="+mn-ea"/>
                        <a:ea typeface="+mn-ea"/>
                      </a:endParaRPr>
                    </a:p>
                    <a:p>
                      <a:r>
                        <a:rPr kumimoji="1" lang="ja-JP" altLang="en-US" sz="1800" b="0" dirty="0">
                          <a:solidFill>
                            <a:schemeClr val="tx1"/>
                          </a:solidFill>
                          <a:latin typeface="+mn-ea"/>
                          <a:ea typeface="+mn-ea"/>
                        </a:rPr>
                        <a:t>②㈱</a:t>
                      </a:r>
                      <a:r>
                        <a:rPr kumimoji="1" lang="en-US" altLang="ja-JP" sz="1800" b="0" dirty="0">
                          <a:solidFill>
                            <a:schemeClr val="tx1"/>
                          </a:solidFill>
                          <a:latin typeface="+mn-ea"/>
                          <a:ea typeface="+mn-ea"/>
                        </a:rPr>
                        <a:t>LIXIL</a:t>
                      </a:r>
                      <a:endParaRPr kumimoji="1" lang="en-US" altLang="ja-JP" sz="1200" b="0"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①屋根の茅</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②外構床材</a:t>
                      </a:r>
                    </a:p>
                  </a:txBody>
                  <a:tcPr/>
                </a:tc>
                <a:extLst>
                  <a:ext uri="{0D108BD9-81ED-4DB2-BD59-A6C34878D82A}">
                    <a16:rowId xmlns:a16="http://schemas.microsoft.com/office/drawing/2014/main" val="15342328"/>
                  </a:ext>
                </a:extLst>
              </a:tr>
              <a:tr h="683046">
                <a:tc>
                  <a:txBody>
                    <a:bodyPr/>
                    <a:lstStyle/>
                    <a:p>
                      <a:pPr algn="ctr"/>
                      <a:r>
                        <a:rPr kumimoji="1" lang="en-US" altLang="ja-JP" sz="2000" b="1" dirty="0">
                          <a:solidFill>
                            <a:schemeClr val="tx1"/>
                          </a:solidFill>
                          <a:latin typeface="+mn-ea"/>
                          <a:ea typeface="+mn-ea"/>
                        </a:rPr>
                        <a:t>10</a:t>
                      </a:r>
                      <a:endParaRPr kumimoji="1" lang="ja-JP" altLang="en-US" sz="20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石黒館</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いのちの未来</a:t>
                      </a:r>
                      <a:r>
                        <a:rPr kumimoji="1" lang="en-US" altLang="ja-JP" sz="1200" b="0" dirty="0">
                          <a:solidFill>
                            <a:schemeClr val="tx1"/>
                          </a:solidFill>
                          <a:latin typeface="+mn-ea"/>
                          <a:ea typeface="+mn-ea"/>
                        </a:rPr>
                        <a:t>)</a:t>
                      </a:r>
                    </a:p>
                  </a:txBody>
                  <a:tcPr/>
                </a:tc>
                <a:tc>
                  <a:txBody>
                    <a:bodyPr/>
                    <a:lstStyle/>
                    <a:p>
                      <a:r>
                        <a:rPr kumimoji="1" lang="ja-JP" altLang="en-US" sz="1800" b="0" dirty="0">
                          <a:solidFill>
                            <a:schemeClr val="tx1"/>
                          </a:solidFill>
                          <a:latin typeface="+mn-lt"/>
                          <a:ea typeface="+mn-ea"/>
                        </a:rPr>
                        <a:t>京都府</a:t>
                      </a:r>
                      <a:endParaRPr kumimoji="1" lang="ja-JP" altLang="en-US" sz="1200" b="0" dirty="0">
                        <a:solidFill>
                          <a:schemeClr val="tx1"/>
                        </a:solidFill>
                        <a:latin typeface="+mn-lt"/>
                        <a:ea typeface="+mn-ea"/>
                      </a:endParaRPr>
                    </a:p>
                  </a:txBody>
                  <a:tcPr/>
                </a:tc>
                <a:tc>
                  <a:txBody>
                    <a:bodyPr/>
                    <a:lstStyle/>
                    <a:p>
                      <a:pPr algn="l">
                        <a:lnSpc>
                          <a:spcPct val="150000"/>
                        </a:lnSpc>
                      </a:pPr>
                      <a:r>
                        <a:rPr kumimoji="1" lang="ja-JP" altLang="en-US" sz="1800" b="0" dirty="0">
                          <a:solidFill>
                            <a:schemeClr val="tx1"/>
                          </a:solidFill>
                          <a:latin typeface="+mn-ea"/>
                          <a:ea typeface="+mn-ea"/>
                        </a:rPr>
                        <a:t>アンドロイド</a:t>
                      </a:r>
                      <a:r>
                        <a:rPr kumimoji="1" lang="en-US" altLang="ja-JP" sz="1800" b="0" dirty="0">
                          <a:solidFill>
                            <a:schemeClr val="tx1"/>
                          </a:solidFill>
                          <a:latin typeface="+mn-ea"/>
                          <a:ea typeface="+mn-ea"/>
                        </a:rPr>
                        <a:t>7</a:t>
                      </a:r>
                      <a:r>
                        <a:rPr kumimoji="1" lang="ja-JP" altLang="en-US" sz="1800" b="0" dirty="0">
                          <a:solidFill>
                            <a:schemeClr val="tx1"/>
                          </a:solidFill>
                          <a:latin typeface="+mn-ea"/>
                          <a:ea typeface="+mn-ea"/>
                        </a:rPr>
                        <a:t>体</a:t>
                      </a:r>
                    </a:p>
                  </a:txBody>
                  <a:tcPr/>
                </a:tc>
                <a:extLst>
                  <a:ext uri="{0D108BD9-81ED-4DB2-BD59-A6C34878D82A}">
                    <a16:rowId xmlns:a16="http://schemas.microsoft.com/office/drawing/2014/main" val="3346348422"/>
                  </a:ext>
                </a:extLst>
              </a:tr>
              <a:tr h="738130">
                <a:tc>
                  <a:txBody>
                    <a:bodyPr/>
                    <a:lstStyle/>
                    <a:p>
                      <a:pPr algn="ctr"/>
                      <a:r>
                        <a:rPr kumimoji="1" lang="en-US" altLang="ja-JP" sz="2000" b="1" dirty="0">
                          <a:solidFill>
                            <a:schemeClr val="tx1"/>
                          </a:solidFill>
                          <a:latin typeface="+mn-ea"/>
                          <a:ea typeface="+mn-ea"/>
                        </a:rPr>
                        <a:t>11</a:t>
                      </a:r>
                      <a:endParaRPr kumimoji="1" lang="ja-JP" altLang="en-US" sz="20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福岡館</a:t>
                      </a:r>
                      <a:r>
                        <a:rPr kumimoji="1" lang="ja-JP" altLang="en-US" sz="1200" b="0" dirty="0">
                          <a:solidFill>
                            <a:schemeClr val="tx1"/>
                          </a:solidFill>
                          <a:latin typeface="+mn-ea"/>
                          <a:ea typeface="+mn-ea"/>
                        </a:rPr>
                        <a:t>（いのち動的平衡館）</a:t>
                      </a:r>
                    </a:p>
                  </a:txBody>
                  <a:tcPr/>
                </a:tc>
                <a:tc>
                  <a:txBody>
                    <a:bodyPr/>
                    <a:lstStyle/>
                    <a:p>
                      <a:pPr algn="l"/>
                      <a:r>
                        <a:rPr lang="en-US" altLang="ja-JP" dirty="0"/>
                        <a:t>(</a:t>
                      </a:r>
                      <a:r>
                        <a:rPr lang="ja-JP" altLang="en-US" dirty="0"/>
                        <a:t>一財</a:t>
                      </a:r>
                      <a:r>
                        <a:rPr lang="en-US" altLang="ja-JP" dirty="0"/>
                        <a:t>)</a:t>
                      </a:r>
                      <a:r>
                        <a:rPr lang="ja-JP" altLang="en-US" dirty="0"/>
                        <a:t>いのち動的平衡財団</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①立体</a:t>
                      </a:r>
                      <a:r>
                        <a:rPr kumimoji="1" lang="en-US" altLang="ja-JP" sz="1800" b="0" dirty="0">
                          <a:solidFill>
                            <a:schemeClr val="tx1"/>
                          </a:solidFill>
                          <a:latin typeface="+mn-ea"/>
                          <a:ea typeface="+mn-ea"/>
                        </a:rPr>
                        <a:t>LED</a:t>
                      </a:r>
                      <a:r>
                        <a:rPr kumimoji="1" lang="ja-JP" altLang="en-US" sz="1800" b="0" dirty="0">
                          <a:solidFill>
                            <a:schemeClr val="tx1"/>
                          </a:solidFill>
                          <a:latin typeface="+mn-ea"/>
                          <a:ea typeface="+mn-ea"/>
                        </a:rPr>
                        <a:t>システム「クラスラ」</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②鉄骨及び天井膜の一部</a:t>
                      </a:r>
                      <a:endParaRPr kumimoji="1" lang="en-US" altLang="ja-JP" sz="1800" b="0" dirty="0">
                        <a:solidFill>
                          <a:schemeClr val="tx1"/>
                        </a:solidFill>
                        <a:latin typeface="+mn-ea"/>
                        <a:ea typeface="+mn-ea"/>
                      </a:endParaRPr>
                    </a:p>
                  </a:txBody>
                  <a:tcPr/>
                </a:tc>
                <a:extLst>
                  <a:ext uri="{0D108BD9-81ED-4DB2-BD59-A6C34878D82A}">
                    <a16:rowId xmlns:a16="http://schemas.microsoft.com/office/drawing/2014/main" val="3846735642"/>
                  </a:ext>
                </a:extLst>
              </a:tr>
              <a:tr h="1521344">
                <a:tc>
                  <a:txBody>
                    <a:bodyPr/>
                    <a:lstStyle/>
                    <a:p>
                      <a:pPr algn="ctr"/>
                      <a:r>
                        <a:rPr kumimoji="1" lang="en-US" altLang="ja-JP" sz="2000" b="1" dirty="0">
                          <a:solidFill>
                            <a:schemeClr val="tx1"/>
                          </a:solidFill>
                          <a:latin typeface="+mn-ea"/>
                          <a:ea typeface="+mn-ea"/>
                        </a:rPr>
                        <a:t>12</a:t>
                      </a:r>
                      <a:endParaRPr kumimoji="1" lang="ja-JP" altLang="en-US" sz="20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中島館</a:t>
                      </a:r>
                      <a:endParaRPr kumimoji="1" lang="en-US" altLang="ja-JP" sz="1800" b="0" dirty="0">
                        <a:solidFill>
                          <a:schemeClr val="tx1"/>
                        </a:solidFill>
                        <a:latin typeface="+mn-ea"/>
                        <a:ea typeface="+mn-ea"/>
                      </a:endParaRPr>
                    </a:p>
                    <a:p>
                      <a:pPr algn="l"/>
                      <a:r>
                        <a:rPr kumimoji="1" lang="ja-JP" altLang="en-US" sz="1200" b="0" dirty="0">
                          <a:solidFill>
                            <a:schemeClr val="tx1"/>
                          </a:solidFill>
                          <a:latin typeface="+mn-ea"/>
                          <a:ea typeface="+mn-ea"/>
                        </a:rPr>
                        <a:t>（いのちの遊び場 クラゲ館）</a:t>
                      </a:r>
                      <a:r>
                        <a:rPr kumimoji="1" lang="en-US" altLang="ja-JP" sz="1200" b="0" dirty="0">
                          <a:solidFill>
                            <a:schemeClr val="tx1"/>
                          </a:solidFill>
                          <a:latin typeface="+mn-ea"/>
                          <a:ea typeface="+mn-ea"/>
                        </a:rPr>
                        <a:t>※</a:t>
                      </a:r>
                      <a:endParaRPr kumimoji="1" lang="ja-JP" altLang="en-US" sz="120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①広島県福山市 ②徳島県松茂町</a:t>
                      </a:r>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③大阪府東大阪市 ④㈱</a:t>
                      </a:r>
                      <a:r>
                        <a:rPr kumimoji="1" lang="en-US" altLang="ja-JP" sz="1800" b="0" dirty="0" err="1">
                          <a:solidFill>
                            <a:schemeClr val="tx1"/>
                          </a:solidFill>
                          <a:latin typeface="+mn-ea"/>
                          <a:ea typeface="+mn-ea"/>
                        </a:rPr>
                        <a:t>steAm</a:t>
                      </a:r>
                      <a:r>
                        <a:rPr kumimoji="1" lang="en-US" altLang="ja-JP" sz="1800" b="0" dirty="0">
                          <a:solidFill>
                            <a:schemeClr val="tx1"/>
                          </a:solidFill>
                          <a:latin typeface="+mn-ea"/>
                          <a:ea typeface="+mn-ea"/>
                        </a:rPr>
                        <a:t> </a:t>
                      </a:r>
                      <a:r>
                        <a:rPr kumimoji="1" lang="ja-JP" altLang="en-US" sz="1800" b="0" dirty="0">
                          <a:solidFill>
                            <a:schemeClr val="tx1"/>
                          </a:solidFill>
                          <a:latin typeface="+mn-ea"/>
                          <a:ea typeface="+mn-ea"/>
                        </a:rPr>
                        <a:t>⑤おおさか</a:t>
                      </a:r>
                      <a:r>
                        <a:rPr kumimoji="1" lang="en-US" altLang="ja-JP" sz="1800" b="0" dirty="0">
                          <a:solidFill>
                            <a:schemeClr val="tx1"/>
                          </a:solidFill>
                          <a:latin typeface="+mn-ea"/>
                          <a:ea typeface="+mn-ea"/>
                        </a:rPr>
                        <a:t>ATC</a:t>
                      </a:r>
                      <a:r>
                        <a:rPr kumimoji="1" lang="ja-JP" altLang="en-US" sz="1800" b="0" dirty="0">
                          <a:solidFill>
                            <a:schemeClr val="tx1"/>
                          </a:solidFill>
                          <a:latin typeface="+mn-ea"/>
                          <a:ea typeface="+mn-ea"/>
                        </a:rPr>
                        <a:t>グリーンエコプラザ実行委員会 ⑥</a:t>
                      </a:r>
                      <a:r>
                        <a:rPr kumimoji="1" lang="en-US" altLang="ja-JP" sz="1800" b="0" dirty="0">
                          <a:solidFill>
                            <a:schemeClr val="tx1"/>
                          </a:solidFill>
                          <a:latin typeface="+mn-ea"/>
                          <a:ea typeface="+mn-ea"/>
                        </a:rPr>
                        <a:t>MAGO CREATION</a:t>
                      </a:r>
                      <a:r>
                        <a:rPr kumimoji="1" lang="ja-JP" altLang="en-US" sz="1800" b="0" dirty="0">
                          <a:solidFill>
                            <a:schemeClr val="tx1"/>
                          </a:solidFill>
                          <a:latin typeface="+mn-ea"/>
                          <a:ea typeface="+mn-ea"/>
                        </a:rPr>
                        <a:t>㈱ ⑦ニチレイマグネット㈱ ⑧遠山建築茶室研究所 ⑨信楽伝統産業会館　他</a:t>
                      </a:r>
                    </a:p>
                  </a:txBody>
                  <a:tcPr/>
                </a:tc>
                <a:tc>
                  <a:txBody>
                    <a:bodyPr/>
                    <a:lstStyle/>
                    <a:p>
                      <a:pPr algn="l"/>
                      <a:r>
                        <a:rPr kumimoji="1" lang="ja-JP" altLang="en-US" sz="1800" b="0" dirty="0">
                          <a:solidFill>
                            <a:schemeClr val="tx1"/>
                          </a:solidFill>
                          <a:latin typeface="+mn-ea"/>
                          <a:ea typeface="+mn-ea"/>
                        </a:rPr>
                        <a:t>①屋根・創造の木・遊具擁壁・照明器具</a:t>
                      </a:r>
                      <a:r>
                        <a:rPr kumimoji="1" lang="ja-JP" altLang="en-US" sz="1000" b="0" dirty="0">
                          <a:solidFill>
                            <a:schemeClr val="tx1"/>
                          </a:solidFill>
                          <a:latin typeface="+mn-ea"/>
                          <a:ea typeface="+mn-ea"/>
                        </a:rPr>
                        <a:t>ほか</a:t>
                      </a:r>
                      <a:r>
                        <a:rPr kumimoji="1" lang="ja-JP" altLang="en-US" sz="1800" b="0" dirty="0">
                          <a:solidFill>
                            <a:schemeClr val="tx1"/>
                          </a:solidFill>
                          <a:latin typeface="+mn-ea"/>
                          <a:ea typeface="+mn-ea"/>
                        </a:rPr>
                        <a:t> ②創造の木・音触・クレイバー</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③④創造の木</a:t>
                      </a:r>
                      <a:r>
                        <a:rPr kumimoji="1" lang="ja-JP" altLang="en-US" sz="1000" b="0" dirty="0">
                          <a:solidFill>
                            <a:schemeClr val="tx1"/>
                          </a:solidFill>
                          <a:latin typeface="+mn-ea"/>
                          <a:ea typeface="+mn-ea"/>
                        </a:rPr>
                        <a:t>ほか</a:t>
                      </a:r>
                      <a:r>
                        <a:rPr kumimoji="1" lang="ja-JP" altLang="en-US" sz="1800" b="0" dirty="0">
                          <a:solidFill>
                            <a:schemeClr val="tx1"/>
                          </a:solidFill>
                          <a:latin typeface="+mn-ea"/>
                          <a:ea typeface="+mn-ea"/>
                        </a:rPr>
                        <a:t> ⑤角命</a:t>
                      </a:r>
                      <a:r>
                        <a:rPr kumimoji="1" lang="ja-JP" altLang="en-US" sz="1000" b="0" dirty="0">
                          <a:solidFill>
                            <a:schemeClr val="tx1"/>
                          </a:solidFill>
                          <a:latin typeface="+mn-ea"/>
                          <a:ea typeface="+mn-ea"/>
                        </a:rPr>
                        <a:t>ほか</a:t>
                      </a:r>
                      <a:r>
                        <a:rPr kumimoji="1" lang="ja-JP" altLang="en-US" sz="1800" b="0" dirty="0">
                          <a:solidFill>
                            <a:schemeClr val="tx1"/>
                          </a:solidFill>
                          <a:latin typeface="+mn-ea"/>
                          <a:ea typeface="+mn-ea"/>
                        </a:rPr>
                        <a:t> ⑥海月クラゲ⑦モザイクタイル ⑧茶室 ⑨信楽陶器製いす「トン」</a:t>
                      </a:r>
                    </a:p>
                  </a:txBody>
                  <a:tcPr/>
                </a:tc>
                <a:extLst>
                  <a:ext uri="{0D108BD9-81ED-4DB2-BD59-A6C34878D82A}">
                    <a16:rowId xmlns:a16="http://schemas.microsoft.com/office/drawing/2014/main" val="2389904411"/>
                  </a:ext>
                </a:extLst>
              </a:tr>
            </a:tbl>
          </a:graphicData>
        </a:graphic>
      </p:graphicFrame>
      <p:sp>
        <p:nvSpPr>
          <p:cNvPr id="3" name="テキスト ボックス 2">
            <a:extLst>
              <a:ext uri="{FF2B5EF4-FFF2-40B4-BE49-F238E27FC236}">
                <a16:creationId xmlns:a16="http://schemas.microsoft.com/office/drawing/2014/main" id="{EAEABC0E-672F-7E99-C3FA-4509CAC7ACAB}"/>
              </a:ext>
            </a:extLst>
          </p:cNvPr>
          <p:cNvSpPr txBox="1"/>
          <p:nvPr/>
        </p:nvSpPr>
        <p:spPr>
          <a:xfrm>
            <a:off x="9762200" y="6230505"/>
            <a:ext cx="2353226"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5" name="スライド番号プレースホルダー 4">
            <a:extLst>
              <a:ext uri="{FF2B5EF4-FFF2-40B4-BE49-F238E27FC236}">
                <a16:creationId xmlns:a16="http://schemas.microsoft.com/office/drawing/2014/main" id="{20B030EB-4DA7-1ACB-E4BC-CA9352879C1F}"/>
              </a:ext>
            </a:extLst>
          </p:cNvPr>
          <p:cNvSpPr>
            <a:spLocks noGrp="1"/>
          </p:cNvSpPr>
          <p:nvPr>
            <p:ph type="sldNum" sz="quarter" idx="12"/>
          </p:nvPr>
        </p:nvSpPr>
        <p:spPr>
          <a:xfrm>
            <a:off x="11823098" y="6479643"/>
            <a:ext cx="474387" cy="378357"/>
          </a:xfrm>
        </p:spPr>
        <p:txBody>
          <a:bodyPr/>
          <a:lstStyle/>
          <a:p>
            <a:fld id="{D99EFD23-3DA9-49A1-9EEF-13992E960B5D}" type="slidenum">
              <a:rPr kumimoji="1" lang="ja-JP" altLang="en-US" smtClean="0"/>
              <a:t>36</a:t>
            </a:fld>
            <a:endParaRPr kumimoji="1" lang="ja-JP" altLang="en-US" dirty="0"/>
          </a:p>
        </p:txBody>
      </p:sp>
      <p:sp>
        <p:nvSpPr>
          <p:cNvPr id="6" name="テキスト ボックス 5">
            <a:extLst>
              <a:ext uri="{FF2B5EF4-FFF2-40B4-BE49-F238E27FC236}">
                <a16:creationId xmlns:a16="http://schemas.microsoft.com/office/drawing/2014/main" id="{D167500C-A86F-CC47-BD2B-1CD7FAA5FA41}"/>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14666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D016C-BF3D-8F26-9C44-6AA9ADB18E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4BE13A-F657-8291-EAAA-E75E5189C1A5}"/>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3AD7C3AA-0D50-9717-2491-8F651EBDA0DB}"/>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17" name="テキスト ボックス 16">
            <a:extLst>
              <a:ext uri="{FF2B5EF4-FFF2-40B4-BE49-F238E27FC236}">
                <a16:creationId xmlns:a16="http://schemas.microsoft.com/office/drawing/2014/main" id="{69D5B818-70AC-27DC-2A55-CA27B270E41E}"/>
              </a:ext>
            </a:extLst>
          </p:cNvPr>
          <p:cNvSpPr txBox="1"/>
          <p:nvPr/>
        </p:nvSpPr>
        <p:spPr>
          <a:xfrm>
            <a:off x="215704" y="226885"/>
            <a:ext cx="1005371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C782C268-5FCF-3105-2306-17D026BADFA9}"/>
              </a:ext>
            </a:extLst>
          </p:cNvPr>
          <p:cNvGraphicFramePr>
            <a:graphicFrameLocks noGrp="1"/>
          </p:cNvGraphicFramePr>
          <p:nvPr/>
        </p:nvGraphicFramePr>
        <p:xfrm>
          <a:off x="215704" y="728430"/>
          <a:ext cx="11899722" cy="5157515"/>
        </p:xfrm>
        <a:graphic>
          <a:graphicData uri="http://schemas.openxmlformats.org/drawingml/2006/table">
            <a:tbl>
              <a:tblPr firstRow="1" bandRow="1">
                <a:tableStyleId>{5C22544A-7EE6-4342-B048-85BDC9FD1C3A}</a:tableStyleId>
              </a:tblPr>
              <a:tblGrid>
                <a:gridCol w="488178">
                  <a:extLst>
                    <a:ext uri="{9D8B030D-6E8A-4147-A177-3AD203B41FA5}">
                      <a16:colId xmlns:a16="http://schemas.microsoft.com/office/drawing/2014/main" val="4103422108"/>
                    </a:ext>
                  </a:extLst>
                </a:gridCol>
                <a:gridCol w="2953718">
                  <a:extLst>
                    <a:ext uri="{9D8B030D-6E8A-4147-A177-3AD203B41FA5}">
                      <a16:colId xmlns:a16="http://schemas.microsoft.com/office/drawing/2014/main" val="3207666527"/>
                    </a:ext>
                  </a:extLst>
                </a:gridCol>
                <a:gridCol w="4249819">
                  <a:extLst>
                    <a:ext uri="{9D8B030D-6E8A-4147-A177-3AD203B41FA5}">
                      <a16:colId xmlns:a16="http://schemas.microsoft.com/office/drawing/2014/main" val="420980025"/>
                    </a:ext>
                  </a:extLst>
                </a:gridCol>
                <a:gridCol w="4208007">
                  <a:extLst>
                    <a:ext uri="{9D8B030D-6E8A-4147-A177-3AD203B41FA5}">
                      <a16:colId xmlns:a16="http://schemas.microsoft.com/office/drawing/2014/main" val="2156685957"/>
                    </a:ext>
                  </a:extLst>
                </a:gridCol>
              </a:tblGrid>
              <a:tr h="397232">
                <a:tc>
                  <a:txBody>
                    <a:bodyPr/>
                    <a:lstStyle/>
                    <a:p>
                      <a:pPr algn="ct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国内パビリオン等</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1000593">
                <a:tc>
                  <a:txBody>
                    <a:bodyPr/>
                    <a:lstStyle/>
                    <a:p>
                      <a:pPr algn="ctr"/>
                      <a:r>
                        <a:rPr kumimoji="1" lang="en-US" altLang="ja-JP" sz="2000" b="1" dirty="0">
                          <a:solidFill>
                            <a:schemeClr val="tx1"/>
                          </a:solidFill>
                          <a:latin typeface="+mn-ea"/>
                          <a:ea typeface="+mn-ea"/>
                        </a:rPr>
                        <a:t>13</a:t>
                      </a:r>
                      <a:endParaRPr kumimoji="1" lang="ja-JP" altLang="en-US" sz="20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落合館</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null²</a:t>
                      </a:r>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a:t>
                      </a:r>
                      <a:endParaRPr kumimoji="1" lang="ja-JP" altLang="en-US" sz="12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①（一社）計算機と自然</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②ファナック㈱　③東洋計装㈱</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④㈱サンメカニック</a:t>
                      </a:r>
                    </a:p>
                  </a:txBody>
                  <a:tcPr/>
                </a:tc>
                <a:tc>
                  <a:txBody>
                    <a:bodyPr/>
                    <a:lstStyle/>
                    <a:p>
                      <a:pPr algn="l"/>
                      <a:r>
                        <a:rPr kumimoji="1" lang="ja-JP" altLang="en-US" sz="1800" b="0" dirty="0">
                          <a:solidFill>
                            <a:schemeClr val="tx1"/>
                          </a:solidFill>
                          <a:latin typeface="+mn-ea"/>
                          <a:ea typeface="+mn-ea"/>
                        </a:rPr>
                        <a:t>①横浜園芸博で再設計・再構築</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②ロボットアーム「御神体」</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③④ロボットアーム「ボクセル用」</a:t>
                      </a:r>
                      <a:endParaRPr kumimoji="1" lang="en-US" altLang="ja-JP" sz="1800" b="0" dirty="0">
                        <a:solidFill>
                          <a:schemeClr val="tx1"/>
                        </a:solidFill>
                        <a:latin typeface="+mn-ea"/>
                        <a:ea typeface="+mn-ea"/>
                      </a:endParaRPr>
                    </a:p>
                  </a:txBody>
                  <a:tcPr/>
                </a:tc>
                <a:extLst>
                  <a:ext uri="{0D108BD9-81ED-4DB2-BD59-A6C34878D82A}">
                    <a16:rowId xmlns:a16="http://schemas.microsoft.com/office/drawing/2014/main" val="416220296"/>
                  </a:ext>
                </a:extLst>
              </a:tr>
              <a:tr h="753821">
                <a:tc>
                  <a:txBody>
                    <a:bodyPr/>
                    <a:lstStyle/>
                    <a:p>
                      <a:pPr algn="ctr"/>
                      <a:r>
                        <a:rPr kumimoji="1" lang="en-US" altLang="ja-JP" sz="2000" b="1" dirty="0">
                          <a:solidFill>
                            <a:schemeClr val="tx1"/>
                          </a:solidFill>
                          <a:latin typeface="+mn-ea"/>
                          <a:ea typeface="+mn-ea"/>
                        </a:rPr>
                        <a:t>14</a:t>
                      </a:r>
                      <a:endParaRPr kumimoji="1" lang="ja-JP" altLang="en-US" sz="20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河瀨館</a:t>
                      </a:r>
                      <a:endParaRPr kumimoji="1" lang="en-US" altLang="ja-JP" sz="1800" b="0" dirty="0">
                        <a:solidFill>
                          <a:schemeClr val="tx1"/>
                        </a:solidFill>
                        <a:latin typeface="+mn-ea"/>
                        <a:ea typeface="+mn-ea"/>
                      </a:endParaRPr>
                    </a:p>
                    <a:p>
                      <a:pPr algn="l"/>
                      <a:r>
                        <a:rPr kumimoji="1" lang="ja-JP" altLang="en-US" sz="1200" b="0" dirty="0">
                          <a:solidFill>
                            <a:schemeClr val="tx1"/>
                          </a:solidFill>
                          <a:latin typeface="+mn-ea"/>
                          <a:ea typeface="+mn-ea"/>
                        </a:rPr>
                        <a:t>（</a:t>
                      </a:r>
                      <a:r>
                        <a:rPr kumimoji="1" lang="en-US" altLang="ja-JP" sz="1200" b="0" dirty="0">
                          <a:solidFill>
                            <a:schemeClr val="tx1"/>
                          </a:solidFill>
                          <a:latin typeface="+mn-ea"/>
                          <a:ea typeface="+mn-ea"/>
                        </a:rPr>
                        <a:t>Dialogue Theater-</a:t>
                      </a:r>
                      <a:r>
                        <a:rPr kumimoji="1" lang="ja-JP" altLang="en-US" sz="1200" b="0" dirty="0">
                          <a:solidFill>
                            <a:schemeClr val="tx1"/>
                          </a:solidFill>
                          <a:latin typeface="+mn-ea"/>
                          <a:ea typeface="+mn-ea"/>
                        </a:rPr>
                        <a:t>いのちのあかし</a:t>
                      </a:r>
                      <a:r>
                        <a:rPr kumimoji="1" lang="en-US" altLang="ja-JP" sz="1200" b="0" dirty="0">
                          <a:solidFill>
                            <a:schemeClr val="tx1"/>
                          </a:solidFill>
                          <a:latin typeface="+mn-ea"/>
                          <a:ea typeface="+mn-ea"/>
                        </a:rPr>
                        <a:t>-</a:t>
                      </a:r>
                      <a:r>
                        <a:rPr kumimoji="1" lang="ja-JP" altLang="en-US" sz="1200" b="0" dirty="0">
                          <a:solidFill>
                            <a:schemeClr val="tx1"/>
                          </a:solidFill>
                          <a:latin typeface="+mn-ea"/>
                          <a:ea typeface="+mn-ea"/>
                        </a:rPr>
                        <a:t>）</a:t>
                      </a:r>
                    </a:p>
                  </a:txBody>
                  <a:tcPr/>
                </a:tc>
                <a:tc>
                  <a:txBody>
                    <a:bodyPr/>
                    <a:lstStyle/>
                    <a:p>
                      <a:pPr algn="l"/>
                      <a:r>
                        <a:rPr kumimoji="1" lang="ja-JP" altLang="en-US" sz="1800" b="0" dirty="0">
                          <a:solidFill>
                            <a:schemeClr val="tx1"/>
                          </a:solidFill>
                          <a:latin typeface="+mn-ea"/>
                          <a:ea typeface="+mn-ea"/>
                        </a:rPr>
                        <a:t>落札者選定中</a:t>
                      </a:r>
                      <a:endParaRPr kumimoji="1" lang="en-US" altLang="ja-JP" sz="180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①エントランス棟</a:t>
                      </a:r>
                      <a:br>
                        <a:rPr kumimoji="1" lang="en-US" altLang="ja-JP" sz="1800" b="0" dirty="0">
                          <a:solidFill>
                            <a:schemeClr val="tx1"/>
                          </a:solidFill>
                          <a:latin typeface="+mn-ea"/>
                          <a:ea typeface="+mn-ea"/>
                        </a:rPr>
                      </a:br>
                      <a:r>
                        <a:rPr kumimoji="1" lang="ja-JP" altLang="en-US" sz="1800" b="0" dirty="0">
                          <a:solidFill>
                            <a:schemeClr val="tx1"/>
                          </a:solidFill>
                          <a:latin typeface="+mn-ea"/>
                          <a:ea typeface="+mn-ea"/>
                        </a:rPr>
                        <a:t>②対話シアター棟</a:t>
                      </a:r>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③森の集会所　④イチョウの木・植栽</a:t>
                      </a:r>
                      <a:endParaRPr kumimoji="1" lang="en-US" altLang="ja-JP" sz="1800" b="0" dirty="0">
                        <a:solidFill>
                          <a:schemeClr val="tx1"/>
                        </a:solidFill>
                        <a:latin typeface="+mn-ea"/>
                        <a:ea typeface="+mn-ea"/>
                      </a:endParaRPr>
                    </a:p>
                  </a:txBody>
                  <a:tcPr/>
                </a:tc>
                <a:extLst>
                  <a:ext uri="{0D108BD9-81ED-4DB2-BD59-A6C34878D82A}">
                    <a16:rowId xmlns:a16="http://schemas.microsoft.com/office/drawing/2014/main" val="3594070845"/>
                  </a:ext>
                </a:extLst>
              </a:tr>
              <a:tr h="484743">
                <a:tc>
                  <a:txBody>
                    <a:bodyPr/>
                    <a:lstStyle/>
                    <a:p>
                      <a:pPr algn="l"/>
                      <a:r>
                        <a:rPr kumimoji="1" lang="en-US" altLang="ja-JP" sz="1800" b="1" dirty="0">
                          <a:solidFill>
                            <a:schemeClr val="tx1"/>
                          </a:solidFill>
                          <a:latin typeface="+mn-ea"/>
                          <a:ea typeface="+mn-ea"/>
                        </a:rPr>
                        <a:t>15</a:t>
                      </a:r>
                      <a:endParaRPr kumimoji="1" lang="ja-JP" altLang="en-US" sz="1800" b="1" dirty="0">
                        <a:solidFill>
                          <a:schemeClr val="tx1"/>
                        </a:solidFill>
                        <a:latin typeface="+mn-ea"/>
                        <a:ea typeface="+mn-ea"/>
                      </a:endParaRPr>
                    </a:p>
                  </a:txBody>
                  <a:tcPr/>
                </a:tc>
                <a:tc>
                  <a:txBody>
                    <a:bodyPr/>
                    <a:lstStyle/>
                    <a:p>
                      <a:pPr algn="l"/>
                      <a:r>
                        <a:rPr lang="ja-JP" altLang="en-US" dirty="0"/>
                        <a:t>三菱未来館</a:t>
                      </a:r>
                      <a:r>
                        <a:rPr kumimoji="1" lang="en-US" altLang="ja-JP" sz="1800" b="0" dirty="0">
                          <a:latin typeface="+mn-ea"/>
                          <a:ea typeface="+mn-ea"/>
                        </a:rPr>
                        <a:t>※</a:t>
                      </a:r>
                      <a:endParaRPr kumimoji="1" lang="ja-JP" altLang="en-US" sz="1800" b="0"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latin typeface="+mn-ea"/>
                          <a:ea typeface="+mn-ea"/>
                        </a:rPr>
                        <a:t>2027</a:t>
                      </a:r>
                      <a:r>
                        <a:rPr kumimoji="1" lang="ja-JP" altLang="en-US" sz="1800" b="0" dirty="0">
                          <a:latin typeface="+mn-ea"/>
                          <a:ea typeface="+mn-ea"/>
                        </a:rPr>
                        <a:t>年国際園芸博覧会</a:t>
                      </a:r>
                    </a:p>
                  </a:txBody>
                  <a:tcPr/>
                </a:tc>
                <a:tc>
                  <a:txBody>
                    <a:bodyPr/>
                    <a:lstStyle/>
                    <a:p>
                      <a:pPr algn="l"/>
                      <a:endParaRPr kumimoji="1" lang="ja-JP" altLang="en-US" sz="1800" b="0" dirty="0">
                        <a:solidFill>
                          <a:schemeClr val="tx1"/>
                        </a:solidFill>
                        <a:latin typeface="+mn-ea"/>
                        <a:ea typeface="+mn-ea"/>
                      </a:endParaRPr>
                    </a:p>
                  </a:txBody>
                  <a:tcPr/>
                </a:tc>
                <a:extLst>
                  <a:ext uri="{0D108BD9-81ED-4DB2-BD59-A6C34878D82A}">
                    <a16:rowId xmlns:a16="http://schemas.microsoft.com/office/drawing/2014/main" val="2456208121"/>
                  </a:ext>
                </a:extLst>
              </a:tr>
              <a:tr h="462708">
                <a:tc>
                  <a:txBody>
                    <a:bodyPr/>
                    <a:lstStyle/>
                    <a:p>
                      <a:pPr algn="l"/>
                      <a:r>
                        <a:rPr kumimoji="1" lang="en-US" altLang="ja-JP" sz="1800" b="1" dirty="0">
                          <a:solidFill>
                            <a:schemeClr val="tx1"/>
                          </a:solidFill>
                          <a:latin typeface="+mn-ea"/>
                          <a:ea typeface="+mn-ea"/>
                        </a:rPr>
                        <a:t>16</a:t>
                      </a:r>
                      <a:endParaRPr kumimoji="1" lang="ja-JP" altLang="en-US" sz="1800" b="1" dirty="0">
                        <a:solidFill>
                          <a:schemeClr val="tx1"/>
                        </a:solidFill>
                        <a:latin typeface="+mn-ea"/>
                        <a:ea typeface="+mn-ea"/>
                      </a:endParaRPr>
                    </a:p>
                  </a:txBody>
                  <a:tcPr/>
                </a:tc>
                <a:tc>
                  <a:txBody>
                    <a:bodyPr/>
                    <a:lstStyle/>
                    <a:p>
                      <a:pPr algn="l"/>
                      <a:r>
                        <a:rPr lang="en-US" altLang="ja-JP" dirty="0"/>
                        <a:t>NTT</a:t>
                      </a:r>
                      <a:r>
                        <a:rPr lang="ja-JP" altLang="en-US" dirty="0"/>
                        <a:t>パビリオン</a:t>
                      </a:r>
                      <a:r>
                        <a:rPr kumimoji="1" lang="en-US" altLang="ja-JP" sz="1800" b="0" dirty="0">
                          <a:latin typeface="+mn-ea"/>
                          <a:ea typeface="+mn-ea"/>
                        </a:rPr>
                        <a:t>※</a:t>
                      </a:r>
                      <a:endParaRPr kumimoji="1" lang="ja-JP" altLang="en-US" sz="1800" b="0" dirty="0">
                        <a:solidFill>
                          <a:schemeClr val="tx1"/>
                        </a:solidFill>
                        <a:latin typeface="+mn-ea"/>
                        <a:ea typeface="+mn-ea"/>
                      </a:endParaRPr>
                    </a:p>
                  </a:txBody>
                  <a:tcPr/>
                </a:tc>
                <a:tc>
                  <a:txBody>
                    <a:bodyPr/>
                    <a:lstStyle/>
                    <a:p>
                      <a:pPr algn="l"/>
                      <a:r>
                        <a:rPr lang="ja-JP" altLang="en-US" dirty="0"/>
                        <a:t>国内各地の</a:t>
                      </a:r>
                      <a:r>
                        <a:rPr lang="en-US" altLang="ja-JP" dirty="0"/>
                        <a:t>NTT</a:t>
                      </a:r>
                      <a:r>
                        <a:rPr lang="ja-JP" altLang="en-US" dirty="0"/>
                        <a:t>の営業拠点</a:t>
                      </a:r>
                      <a:endParaRPr kumimoji="1" lang="ja-JP" altLang="en-US" sz="1800" b="0" dirty="0">
                        <a:solidFill>
                          <a:schemeClr val="tx1"/>
                        </a:solidFill>
                        <a:latin typeface="+mn-ea"/>
                        <a:ea typeface="+mn-ea"/>
                      </a:endParaRPr>
                    </a:p>
                  </a:txBody>
                  <a:tcPr/>
                </a:tc>
                <a:tc>
                  <a:txBody>
                    <a:bodyPr/>
                    <a:lstStyle/>
                    <a:p>
                      <a:pPr algn="l"/>
                      <a:r>
                        <a:rPr lang="en-US" altLang="ja-JP" dirty="0"/>
                        <a:t>IOWN</a:t>
                      </a:r>
                      <a:r>
                        <a:rPr lang="ja-JP" altLang="en-US" dirty="0"/>
                        <a:t>体験展示</a:t>
                      </a:r>
                      <a:endParaRPr kumimoji="1" lang="ja-JP" altLang="en-US" sz="1800" b="0" dirty="0">
                        <a:solidFill>
                          <a:schemeClr val="tx1"/>
                        </a:solidFill>
                        <a:latin typeface="+mn-ea"/>
                        <a:ea typeface="+mn-ea"/>
                      </a:endParaRPr>
                    </a:p>
                  </a:txBody>
                  <a:tcPr/>
                </a:tc>
                <a:extLst>
                  <a:ext uri="{0D108BD9-81ED-4DB2-BD59-A6C34878D82A}">
                    <a16:rowId xmlns:a16="http://schemas.microsoft.com/office/drawing/2014/main" val="1290796973"/>
                  </a:ext>
                </a:extLst>
              </a:tr>
              <a:tr h="495759">
                <a:tc>
                  <a:txBody>
                    <a:bodyPr/>
                    <a:lstStyle/>
                    <a:p>
                      <a:pPr algn="l"/>
                      <a:r>
                        <a:rPr kumimoji="1" lang="en-US" altLang="ja-JP" sz="1800" b="1" dirty="0">
                          <a:solidFill>
                            <a:schemeClr val="tx1"/>
                          </a:solidFill>
                          <a:latin typeface="+mn-ea"/>
                          <a:ea typeface="+mn-ea"/>
                        </a:rPr>
                        <a:t>17</a:t>
                      </a:r>
                      <a:endParaRPr kumimoji="1" lang="ja-JP" altLang="en-US" sz="18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住友館</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関西国際空港</a:t>
                      </a:r>
                    </a:p>
                  </a:txBody>
                  <a:tcPr/>
                </a:tc>
                <a:tc>
                  <a:txBody>
                    <a:bodyPr/>
                    <a:lstStyle/>
                    <a:p>
                      <a:pPr algn="l"/>
                      <a:r>
                        <a:rPr kumimoji="1" lang="ja-JP" altLang="en-US" sz="1800" b="0" dirty="0">
                          <a:solidFill>
                            <a:schemeClr val="tx1"/>
                          </a:solidFill>
                          <a:latin typeface="+mn-ea"/>
                          <a:ea typeface="+mn-ea"/>
                        </a:rPr>
                        <a:t>ランタン</a:t>
                      </a:r>
                    </a:p>
                  </a:txBody>
                  <a:tcPr/>
                </a:tc>
                <a:extLst>
                  <a:ext uri="{0D108BD9-81ED-4DB2-BD59-A6C34878D82A}">
                    <a16:rowId xmlns:a16="http://schemas.microsoft.com/office/drawing/2014/main" val="2864598698"/>
                  </a:ext>
                </a:extLst>
              </a:tr>
              <a:tr h="762000">
                <a:tc>
                  <a:txBody>
                    <a:bodyPr/>
                    <a:lstStyle/>
                    <a:p>
                      <a:pPr algn="l"/>
                      <a:r>
                        <a:rPr kumimoji="1" lang="en-US" altLang="ja-JP" sz="1800" b="1" dirty="0">
                          <a:solidFill>
                            <a:schemeClr val="tx1"/>
                          </a:solidFill>
                          <a:latin typeface="+mn-ea"/>
                          <a:ea typeface="+mn-ea"/>
                        </a:rPr>
                        <a:t>18</a:t>
                      </a:r>
                      <a:endParaRPr kumimoji="1" lang="ja-JP" altLang="en-US" sz="1800" b="1" dirty="0">
                        <a:solidFill>
                          <a:schemeClr val="tx1"/>
                        </a:solidFill>
                        <a:latin typeface="+mn-ea"/>
                        <a:ea typeface="+mn-ea"/>
                      </a:endParaRPr>
                    </a:p>
                  </a:txBody>
                  <a:tcPr/>
                </a:tc>
                <a:tc>
                  <a:txBody>
                    <a:bodyPr/>
                    <a:lstStyle/>
                    <a:p>
                      <a:r>
                        <a:rPr kumimoji="1" lang="ja-JP" altLang="en-US" sz="1800" b="0" dirty="0">
                          <a:solidFill>
                            <a:schemeClr val="tx1"/>
                          </a:solidFill>
                          <a:latin typeface="+mn-ea"/>
                          <a:ea typeface="+mn-ea"/>
                        </a:rPr>
                        <a:t>パナソニックグループ</a:t>
                      </a:r>
                      <a:endParaRPr kumimoji="1" lang="en-US" altLang="ja-JP" sz="1800" b="0" dirty="0">
                        <a:solidFill>
                          <a:schemeClr val="tx1"/>
                        </a:solidFill>
                        <a:latin typeface="+mn-ea"/>
                        <a:ea typeface="+mn-ea"/>
                      </a:endParaRPr>
                    </a:p>
                    <a:p>
                      <a:r>
                        <a:rPr kumimoji="1" lang="ja-JP" altLang="en-US" sz="1800" b="0" dirty="0">
                          <a:solidFill>
                            <a:schemeClr val="tx1"/>
                          </a:solidFill>
                          <a:latin typeface="+mn-ea"/>
                          <a:ea typeface="+mn-ea"/>
                        </a:rPr>
                        <a:t>パビリオン「ノモの国」</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lt"/>
                          <a:ea typeface="+mn-ea"/>
                        </a:rPr>
                        <a:t>2027</a:t>
                      </a:r>
                      <a:r>
                        <a:rPr kumimoji="1" lang="ja-JP" altLang="en-US" sz="1800" b="0" dirty="0">
                          <a:solidFill>
                            <a:schemeClr val="tx1"/>
                          </a:solidFill>
                          <a:latin typeface="+mn-lt"/>
                          <a:ea typeface="+mn-ea"/>
                        </a:rPr>
                        <a:t>年国際園芸博覧会</a:t>
                      </a:r>
                    </a:p>
                  </a:txBody>
                  <a:tcPr/>
                </a:tc>
                <a:tc>
                  <a:txBody>
                    <a:bodyPr/>
                    <a:lstStyle/>
                    <a:p>
                      <a:r>
                        <a:rPr kumimoji="1" lang="ja-JP" altLang="en-US" sz="1800" b="0" dirty="0">
                          <a:solidFill>
                            <a:schemeClr val="tx1"/>
                          </a:solidFill>
                          <a:latin typeface="+mn-ea"/>
                          <a:ea typeface="+mn-ea"/>
                        </a:rPr>
                        <a:t>ファサード</a:t>
                      </a:r>
                    </a:p>
                  </a:txBody>
                  <a:tcPr/>
                </a:tc>
                <a:extLst>
                  <a:ext uri="{0D108BD9-81ED-4DB2-BD59-A6C34878D82A}">
                    <a16:rowId xmlns:a16="http://schemas.microsoft.com/office/drawing/2014/main" val="3353758729"/>
                  </a:ext>
                </a:extLst>
              </a:tr>
              <a:tr h="538165">
                <a:tc>
                  <a:txBody>
                    <a:bodyPr/>
                    <a:lstStyle/>
                    <a:p>
                      <a:pPr algn="l"/>
                      <a:r>
                        <a:rPr kumimoji="1" lang="en-US" altLang="ja-JP" sz="1800" b="1" dirty="0">
                          <a:solidFill>
                            <a:schemeClr val="tx1"/>
                          </a:solidFill>
                          <a:latin typeface="+mn-ea"/>
                          <a:ea typeface="+mn-ea"/>
                        </a:rPr>
                        <a:t>19</a:t>
                      </a:r>
                      <a:endParaRPr kumimoji="1" lang="ja-JP" altLang="en-US" sz="1800" b="1" dirty="0">
                        <a:solidFill>
                          <a:schemeClr val="tx1"/>
                        </a:solidFill>
                        <a:latin typeface="+mn-ea"/>
                        <a:ea typeface="+mn-ea"/>
                      </a:endParaRPr>
                    </a:p>
                  </a:txBody>
                  <a:tcPr/>
                </a:tc>
                <a:tc>
                  <a:txBody>
                    <a:bodyPr/>
                    <a:lstStyle/>
                    <a:p>
                      <a:r>
                        <a:rPr kumimoji="1" lang="ja-JP" altLang="en-US" sz="1800" b="0" dirty="0">
                          <a:latin typeface="+mn-ea"/>
                          <a:ea typeface="+mn-ea"/>
                        </a:rPr>
                        <a:t>パナソニックグループ</a:t>
                      </a:r>
                      <a:endParaRPr kumimoji="1" lang="en-US" altLang="ja-JP" sz="1800" b="0" dirty="0">
                        <a:latin typeface="+mn-ea"/>
                        <a:ea typeface="+mn-ea"/>
                      </a:endParaRPr>
                    </a:p>
                    <a:p>
                      <a:r>
                        <a:rPr kumimoji="1" lang="ja-JP" altLang="en-US" sz="1800" b="0" dirty="0">
                          <a:latin typeface="+mn-ea"/>
                          <a:ea typeface="+mn-ea"/>
                        </a:rPr>
                        <a:t>パビリオン「ノモの国」</a:t>
                      </a:r>
                      <a:r>
                        <a:rPr kumimoji="1" lang="en-US" altLang="ja-JP" sz="1800" b="0" dirty="0">
                          <a:latin typeface="+mn-ea"/>
                          <a:ea typeface="+mn-ea"/>
                        </a:rPr>
                        <a:t>※</a:t>
                      </a:r>
                      <a:endParaRPr kumimoji="1" lang="ja-JP" altLang="en-US" sz="1800" b="0" dirty="0">
                        <a:latin typeface="+mn-ea"/>
                        <a:ea typeface="+mn-ea"/>
                      </a:endParaRPr>
                    </a:p>
                  </a:txBody>
                  <a:tcPr/>
                </a:tc>
                <a:tc>
                  <a:txBody>
                    <a:bodyPr/>
                    <a:lstStyle/>
                    <a:p>
                      <a:pPr algn="l"/>
                      <a:r>
                        <a:rPr kumimoji="1" lang="ja-JP" altLang="en-US" sz="1800" b="0" dirty="0">
                          <a:solidFill>
                            <a:schemeClr val="tx1"/>
                          </a:solidFill>
                          <a:latin typeface="+mn-ea"/>
                          <a:ea typeface="+mn-ea"/>
                        </a:rPr>
                        <a:t>調整中</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自社の家電部品</a:t>
                      </a:r>
                    </a:p>
                  </a:txBody>
                  <a:tcPr/>
                </a:tc>
                <a:tc>
                  <a:txBody>
                    <a:bodyPr/>
                    <a:lstStyle/>
                    <a:p>
                      <a:pPr algn="l"/>
                      <a:r>
                        <a:rPr kumimoji="1" lang="ja-JP" altLang="en-US" sz="1800" b="0" dirty="0">
                          <a:solidFill>
                            <a:schemeClr val="tx1"/>
                          </a:solidFill>
                          <a:latin typeface="+mn-ea"/>
                          <a:ea typeface="+mn-ea"/>
                        </a:rPr>
                        <a:t>ツリーのオブジェ</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パビリオン鋼材等</a:t>
                      </a:r>
                    </a:p>
                  </a:txBody>
                  <a:tcPr/>
                </a:tc>
                <a:extLst>
                  <a:ext uri="{0D108BD9-81ED-4DB2-BD59-A6C34878D82A}">
                    <a16:rowId xmlns:a16="http://schemas.microsoft.com/office/drawing/2014/main" val="3429293720"/>
                  </a:ext>
                </a:extLst>
              </a:tr>
            </a:tbl>
          </a:graphicData>
        </a:graphic>
      </p:graphicFrame>
      <p:sp>
        <p:nvSpPr>
          <p:cNvPr id="3" name="テキスト ボックス 2">
            <a:extLst>
              <a:ext uri="{FF2B5EF4-FFF2-40B4-BE49-F238E27FC236}">
                <a16:creationId xmlns:a16="http://schemas.microsoft.com/office/drawing/2014/main" id="{DBC714D2-E17D-B94B-3265-0180CD5243FD}"/>
              </a:ext>
            </a:extLst>
          </p:cNvPr>
          <p:cNvSpPr txBox="1"/>
          <p:nvPr/>
        </p:nvSpPr>
        <p:spPr>
          <a:xfrm>
            <a:off x="9707065" y="5925827"/>
            <a:ext cx="2353226"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5" name="スライド番号プレースホルダー 4">
            <a:extLst>
              <a:ext uri="{FF2B5EF4-FFF2-40B4-BE49-F238E27FC236}">
                <a16:creationId xmlns:a16="http://schemas.microsoft.com/office/drawing/2014/main" id="{92A0BE55-6D27-60E6-4AD1-0D083720CB55}"/>
              </a:ext>
            </a:extLst>
          </p:cNvPr>
          <p:cNvSpPr>
            <a:spLocks noGrp="1"/>
          </p:cNvSpPr>
          <p:nvPr>
            <p:ph type="sldNum" sz="quarter" idx="12"/>
          </p:nvPr>
        </p:nvSpPr>
        <p:spPr>
          <a:xfrm>
            <a:off x="11823098" y="6479643"/>
            <a:ext cx="474387" cy="378357"/>
          </a:xfrm>
        </p:spPr>
        <p:txBody>
          <a:bodyPr/>
          <a:lstStyle/>
          <a:p>
            <a:fld id="{D99EFD23-3DA9-49A1-9EEF-13992E960B5D}" type="slidenum">
              <a:rPr kumimoji="1" lang="ja-JP" altLang="en-US" smtClean="0"/>
              <a:t>37</a:t>
            </a:fld>
            <a:endParaRPr kumimoji="1" lang="ja-JP" altLang="en-US" dirty="0"/>
          </a:p>
        </p:txBody>
      </p:sp>
      <p:sp>
        <p:nvSpPr>
          <p:cNvPr id="6" name="テキスト ボックス 5">
            <a:extLst>
              <a:ext uri="{FF2B5EF4-FFF2-40B4-BE49-F238E27FC236}">
                <a16:creationId xmlns:a16="http://schemas.microsoft.com/office/drawing/2014/main" id="{3631435E-095F-6BEA-0083-8A6A156F6517}"/>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95375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C8FD3-6F22-F34E-15EB-B0B2483D85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FEF037-AB71-1B08-484C-E4A1D70DB613}"/>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2890719F-63E6-01D1-7899-886BAD37112E}"/>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C618BE93-76CA-BA4D-8DB8-855FAB8386B2}"/>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38</a:t>
            </a:fld>
            <a:endParaRPr kumimoji="1" lang="ja-JP" altLang="en-US" dirty="0"/>
          </a:p>
        </p:txBody>
      </p:sp>
      <p:sp>
        <p:nvSpPr>
          <p:cNvPr id="17" name="テキスト ボックス 16">
            <a:extLst>
              <a:ext uri="{FF2B5EF4-FFF2-40B4-BE49-F238E27FC236}">
                <a16:creationId xmlns:a16="http://schemas.microsoft.com/office/drawing/2014/main" id="{BC5AB8CD-6E5B-0572-997A-C24642BB862B}"/>
              </a:ext>
            </a:extLst>
          </p:cNvPr>
          <p:cNvSpPr txBox="1"/>
          <p:nvPr/>
        </p:nvSpPr>
        <p:spPr>
          <a:xfrm>
            <a:off x="215704" y="226885"/>
            <a:ext cx="9772358"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国内パビリオン等のリユース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3912AF25-DD63-3A9A-49F0-3888213821B6}"/>
              </a:ext>
            </a:extLst>
          </p:cNvPr>
          <p:cNvGraphicFramePr>
            <a:graphicFrameLocks noGrp="1"/>
          </p:cNvGraphicFramePr>
          <p:nvPr/>
        </p:nvGraphicFramePr>
        <p:xfrm>
          <a:off x="391550" y="745611"/>
          <a:ext cx="11408900" cy="5370398"/>
        </p:xfrm>
        <a:graphic>
          <a:graphicData uri="http://schemas.openxmlformats.org/drawingml/2006/table">
            <a:tbl>
              <a:tblPr firstRow="1" bandRow="1">
                <a:tableStyleId>{5C22544A-7EE6-4342-B048-85BDC9FD1C3A}</a:tableStyleId>
              </a:tblPr>
              <a:tblGrid>
                <a:gridCol w="454270">
                  <a:extLst>
                    <a:ext uri="{9D8B030D-6E8A-4147-A177-3AD203B41FA5}">
                      <a16:colId xmlns:a16="http://schemas.microsoft.com/office/drawing/2014/main" val="4103422108"/>
                    </a:ext>
                  </a:extLst>
                </a:gridCol>
                <a:gridCol w="3086100">
                  <a:extLst>
                    <a:ext uri="{9D8B030D-6E8A-4147-A177-3AD203B41FA5}">
                      <a16:colId xmlns:a16="http://schemas.microsoft.com/office/drawing/2014/main" val="3207666527"/>
                    </a:ext>
                  </a:extLst>
                </a:gridCol>
                <a:gridCol w="4606290">
                  <a:extLst>
                    <a:ext uri="{9D8B030D-6E8A-4147-A177-3AD203B41FA5}">
                      <a16:colId xmlns:a16="http://schemas.microsoft.com/office/drawing/2014/main" val="420980025"/>
                    </a:ext>
                  </a:extLst>
                </a:gridCol>
                <a:gridCol w="3262240">
                  <a:extLst>
                    <a:ext uri="{9D8B030D-6E8A-4147-A177-3AD203B41FA5}">
                      <a16:colId xmlns:a16="http://schemas.microsoft.com/office/drawing/2014/main" val="2156685957"/>
                    </a:ext>
                  </a:extLst>
                </a:gridCol>
              </a:tblGrid>
              <a:tr h="531635">
                <a:tc>
                  <a:txBody>
                    <a:bodyPr/>
                    <a:lstStyle/>
                    <a:p>
                      <a:pPr algn="ct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国内パビリオン等</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706299">
                <a:tc>
                  <a:txBody>
                    <a:bodyPr/>
                    <a:lstStyle/>
                    <a:p>
                      <a:pPr algn="l"/>
                      <a:r>
                        <a:rPr kumimoji="1" lang="en-US" altLang="ja-JP" sz="1800" b="1" dirty="0">
                          <a:solidFill>
                            <a:schemeClr val="tx1"/>
                          </a:solidFill>
                          <a:latin typeface="+mn-ea"/>
                          <a:ea typeface="+mn-ea"/>
                        </a:rPr>
                        <a:t>20</a:t>
                      </a:r>
                      <a:endParaRPr kumimoji="1" lang="ja-JP" altLang="en-US" sz="1800" b="1" dirty="0">
                        <a:solidFill>
                          <a:schemeClr val="tx1"/>
                        </a:solidFill>
                        <a:latin typeface="+mn-ea"/>
                        <a:ea typeface="+mn-ea"/>
                      </a:endParaRPr>
                    </a:p>
                  </a:txBody>
                  <a:tcPr/>
                </a:tc>
                <a:tc>
                  <a:txBody>
                    <a:bodyPr/>
                    <a:lstStyle/>
                    <a:p>
                      <a:r>
                        <a:rPr kumimoji="1" lang="en-US" altLang="ja-JP" sz="1800" b="0" dirty="0">
                          <a:latin typeface="+mn-ea"/>
                          <a:ea typeface="+mn-ea"/>
                        </a:rPr>
                        <a:t>PASONA</a:t>
                      </a:r>
                      <a:r>
                        <a:rPr kumimoji="1" lang="ja-JP" altLang="en-US" sz="1800" b="0" dirty="0">
                          <a:latin typeface="+mn-ea"/>
                          <a:ea typeface="+mn-ea"/>
                        </a:rPr>
                        <a:t> </a:t>
                      </a:r>
                      <a:r>
                        <a:rPr kumimoji="1" lang="en-US" altLang="ja-JP" sz="1800" b="0" dirty="0">
                          <a:latin typeface="+mn-ea"/>
                          <a:ea typeface="+mn-ea"/>
                        </a:rPr>
                        <a:t>NATUREVERSE</a:t>
                      </a:r>
                      <a:endParaRPr kumimoji="1" lang="ja-JP" altLang="en-US" sz="1800" b="0" dirty="0">
                        <a:latin typeface="+mn-ea"/>
                        <a:ea typeface="+mn-ea"/>
                      </a:endParaRPr>
                    </a:p>
                  </a:txBody>
                  <a:tcPr/>
                </a:tc>
                <a:tc>
                  <a:txBody>
                    <a:bodyPr/>
                    <a:lstStyle/>
                    <a:p>
                      <a:r>
                        <a:rPr kumimoji="1" lang="ja-JP" altLang="en-US" sz="1800" b="0" dirty="0">
                          <a:latin typeface="+mn-ea"/>
                          <a:ea typeface="+mn-ea"/>
                        </a:rPr>
                        <a:t>パソナ</a:t>
                      </a:r>
                      <a:r>
                        <a:rPr kumimoji="1" lang="ja-JP" altLang="en-US" sz="1200" b="0" dirty="0">
                          <a:latin typeface="+mn-ea"/>
                          <a:ea typeface="+mn-ea"/>
                        </a:rPr>
                        <a:t>（淡路島）</a:t>
                      </a:r>
                      <a:endParaRPr kumimoji="1" lang="ja-JP" altLang="en-US" sz="1800" b="0" dirty="0">
                        <a:latin typeface="+mn-ea"/>
                        <a:ea typeface="+mn-ea"/>
                      </a:endParaRPr>
                    </a:p>
                  </a:txBody>
                  <a:tcPr/>
                </a:tc>
                <a:tc>
                  <a:txBody>
                    <a:bodyPr/>
                    <a:lstStyle/>
                    <a:p>
                      <a:r>
                        <a:rPr kumimoji="1" lang="ja-JP" altLang="en-US" sz="1800" b="0" dirty="0">
                          <a:latin typeface="+mn-ea"/>
                          <a:ea typeface="+mn-ea"/>
                        </a:rPr>
                        <a:t>パビリオン</a:t>
                      </a:r>
                    </a:p>
                  </a:txBody>
                  <a:tcPr/>
                </a:tc>
                <a:extLst>
                  <a:ext uri="{0D108BD9-81ED-4DB2-BD59-A6C34878D82A}">
                    <a16:rowId xmlns:a16="http://schemas.microsoft.com/office/drawing/2014/main" val="637665457"/>
                  </a:ext>
                </a:extLst>
              </a:tr>
              <a:tr h="703384">
                <a:tc>
                  <a:txBody>
                    <a:bodyPr/>
                    <a:lstStyle/>
                    <a:p>
                      <a:pPr algn="l"/>
                      <a:r>
                        <a:rPr kumimoji="1" lang="en-US" altLang="ja-JP" sz="1800" b="1" dirty="0">
                          <a:solidFill>
                            <a:schemeClr val="tx1"/>
                          </a:solidFill>
                          <a:latin typeface="+mn-ea"/>
                          <a:ea typeface="+mn-ea"/>
                        </a:rPr>
                        <a:t>21</a:t>
                      </a:r>
                      <a:endParaRPr kumimoji="1" lang="ja-JP" altLang="en-US" sz="1800" b="1" dirty="0">
                        <a:solidFill>
                          <a:schemeClr val="tx1"/>
                        </a:solidFill>
                        <a:latin typeface="+mn-ea"/>
                        <a:ea typeface="+mn-ea"/>
                      </a:endParaRPr>
                    </a:p>
                  </a:txBody>
                  <a:tcPr/>
                </a:tc>
                <a:tc>
                  <a:txBody>
                    <a:bodyPr/>
                    <a:lstStyle/>
                    <a:p>
                      <a:r>
                        <a:rPr kumimoji="1" lang="en-US" altLang="ja-JP" sz="1800" b="0" dirty="0">
                          <a:latin typeface="+mn-ea"/>
                          <a:ea typeface="+mn-ea"/>
                        </a:rPr>
                        <a:t>PASONA</a:t>
                      </a:r>
                      <a:r>
                        <a:rPr kumimoji="1" lang="ja-JP" altLang="en-US" sz="1800" b="0" dirty="0">
                          <a:latin typeface="+mn-ea"/>
                          <a:ea typeface="+mn-ea"/>
                        </a:rPr>
                        <a:t> </a:t>
                      </a:r>
                      <a:r>
                        <a:rPr kumimoji="1" lang="en-US" altLang="ja-JP" sz="1800" b="0" dirty="0">
                          <a:latin typeface="+mn-ea"/>
                          <a:ea typeface="+mn-ea"/>
                        </a:rPr>
                        <a:t>NATUREVERSE※</a:t>
                      </a:r>
                      <a:endParaRPr kumimoji="1" lang="ja-JP" altLang="en-US" sz="1800" b="0" dirty="0">
                        <a:latin typeface="+mn-ea"/>
                        <a:ea typeface="+mn-ea"/>
                      </a:endParaRPr>
                    </a:p>
                  </a:txBody>
                  <a:tcPr/>
                </a:tc>
                <a:tc>
                  <a:txBody>
                    <a:bodyPr/>
                    <a:lstStyle/>
                    <a:p>
                      <a:r>
                        <a:rPr kumimoji="1" lang="ja-JP" altLang="en-US" sz="1800" b="0" dirty="0">
                          <a:latin typeface="+mn-ea"/>
                          <a:ea typeface="+mn-ea"/>
                        </a:rPr>
                        <a:t>パソナグループ宿泊施設</a:t>
                      </a:r>
                      <a:r>
                        <a:rPr kumimoji="1" lang="ja-JP" altLang="en-US" sz="1200" b="0" dirty="0">
                          <a:latin typeface="+mn-ea"/>
                          <a:ea typeface="+mn-ea"/>
                        </a:rPr>
                        <a:t>（淡路島）</a:t>
                      </a:r>
                    </a:p>
                  </a:txBody>
                  <a:tcPr/>
                </a:tc>
                <a:tc>
                  <a:txBody>
                    <a:bodyPr/>
                    <a:lstStyle/>
                    <a:p>
                      <a:r>
                        <a:rPr kumimoji="1" lang="ja-JP" altLang="en-US" sz="1800" b="0" dirty="0">
                          <a:latin typeface="+mn-ea"/>
                          <a:ea typeface="+mn-ea"/>
                        </a:rPr>
                        <a:t>ドレス</a:t>
                      </a:r>
                    </a:p>
                  </a:txBody>
                  <a:tcPr/>
                </a:tc>
                <a:extLst>
                  <a:ext uri="{0D108BD9-81ED-4DB2-BD59-A6C34878D82A}">
                    <a16:rowId xmlns:a16="http://schemas.microsoft.com/office/drawing/2014/main" val="4118423646"/>
                  </a:ext>
                </a:extLst>
              </a:tr>
              <a:tr h="815926">
                <a:tc>
                  <a:txBody>
                    <a:bodyPr/>
                    <a:lstStyle/>
                    <a:p>
                      <a:pPr algn="l"/>
                      <a:r>
                        <a:rPr kumimoji="1" lang="en-US" altLang="ja-JP" sz="1800" b="1" dirty="0">
                          <a:solidFill>
                            <a:schemeClr val="tx1"/>
                          </a:solidFill>
                          <a:latin typeface="+mn-ea"/>
                          <a:ea typeface="+mn-ea"/>
                        </a:rPr>
                        <a:t>22</a:t>
                      </a:r>
                      <a:endParaRPr kumimoji="1" lang="ja-JP" altLang="en-US" sz="1800" b="1" dirty="0">
                        <a:solidFill>
                          <a:schemeClr val="tx1"/>
                        </a:solidFill>
                        <a:latin typeface="+mn-ea"/>
                        <a:ea typeface="+mn-ea"/>
                      </a:endParaRPr>
                    </a:p>
                  </a:txBody>
                  <a:tcPr/>
                </a:tc>
                <a:tc>
                  <a:txBody>
                    <a:bodyPr/>
                    <a:lstStyle/>
                    <a:p>
                      <a:r>
                        <a:rPr kumimoji="1" lang="en-US" altLang="ja-JP" sz="1800" b="0" dirty="0">
                          <a:latin typeface="+mn-ea"/>
                          <a:ea typeface="+mn-ea"/>
                        </a:rPr>
                        <a:t>BLUE OCEAN DOME</a:t>
                      </a:r>
                      <a:endParaRPr kumimoji="1" lang="ja-JP" altLang="en-US" sz="1800" b="0" dirty="0">
                        <a:latin typeface="+mn-ea"/>
                        <a:ea typeface="+mn-ea"/>
                      </a:endParaRPr>
                    </a:p>
                  </a:txBody>
                  <a:tcPr/>
                </a:tc>
                <a:tc>
                  <a:txBody>
                    <a:bodyPr/>
                    <a:lstStyle/>
                    <a:p>
                      <a:r>
                        <a:rPr kumimoji="1" lang="ja-JP" altLang="en-US" sz="1600" kern="1200" dirty="0">
                          <a:solidFill>
                            <a:schemeClr val="dk1"/>
                          </a:solidFill>
                          <a:effectLst/>
                          <a:latin typeface="+mn-lt"/>
                          <a:ea typeface="+mn-ea"/>
                          <a:cs typeface="+mn-cs"/>
                        </a:rPr>
                        <a:t>①</a:t>
                      </a:r>
                      <a:r>
                        <a:rPr kumimoji="1" lang="ja-JP" altLang="ja-JP" sz="1600" kern="1200" dirty="0">
                          <a:solidFill>
                            <a:schemeClr val="dk1"/>
                          </a:solidFill>
                          <a:effectLst/>
                          <a:latin typeface="+mn-lt"/>
                          <a:ea typeface="+mn-ea"/>
                          <a:cs typeface="+mn-cs"/>
                        </a:rPr>
                        <a:t>アジアティーク・ザ・リバーフロント</a:t>
                      </a:r>
                      <a:r>
                        <a:rPr kumimoji="1" lang="ja-JP" altLang="en-US" sz="1200" kern="1200" dirty="0">
                          <a:solidFill>
                            <a:schemeClr val="dk1"/>
                          </a:solidFill>
                          <a:effectLst/>
                          <a:latin typeface="+mn-lt"/>
                          <a:ea typeface="+mn-ea"/>
                          <a:cs typeface="+mn-cs"/>
                        </a:rPr>
                        <a:t>（タイ）</a:t>
                      </a:r>
                      <a:endParaRPr kumimoji="1" lang="en-US" altLang="ja-JP" sz="1200" kern="1200" dirty="0">
                        <a:solidFill>
                          <a:schemeClr val="dk1"/>
                        </a:solidFill>
                        <a:effectLst/>
                        <a:latin typeface="+mn-lt"/>
                        <a:ea typeface="+mn-ea"/>
                        <a:cs typeface="+mn-cs"/>
                      </a:endParaRPr>
                    </a:p>
                    <a:p>
                      <a:r>
                        <a:rPr kumimoji="1" lang="ja-JP" altLang="en-US" sz="1600" kern="1200" dirty="0">
                          <a:solidFill>
                            <a:schemeClr val="dk1"/>
                          </a:solidFill>
                          <a:effectLst/>
                          <a:latin typeface="+mn-lt"/>
                          <a:ea typeface="+mn-ea"/>
                          <a:cs typeface="+mn-cs"/>
                        </a:rPr>
                        <a:t>②</a:t>
                      </a:r>
                      <a:r>
                        <a:rPr kumimoji="1" lang="ja-JP" altLang="ja-JP" sz="1600" kern="1200" dirty="0">
                          <a:solidFill>
                            <a:schemeClr val="dk1"/>
                          </a:solidFill>
                          <a:effectLst/>
                          <a:latin typeface="+mn-lt"/>
                          <a:ea typeface="+mn-ea"/>
                          <a:cs typeface="+mn-cs"/>
                        </a:rPr>
                        <a:t>ポンピドゥー・センター・メス</a:t>
                      </a:r>
                      <a:r>
                        <a:rPr kumimoji="1" lang="ja-JP" altLang="en-US" sz="1200" kern="1200" dirty="0">
                          <a:solidFill>
                            <a:schemeClr val="dk1"/>
                          </a:solidFill>
                          <a:effectLst/>
                          <a:latin typeface="+mn-lt"/>
                          <a:ea typeface="+mn-ea"/>
                          <a:cs typeface="+mn-cs"/>
                        </a:rPr>
                        <a:t>（フランス）</a:t>
                      </a:r>
                      <a:endParaRPr kumimoji="1" lang="ja-JP" altLang="en-US" sz="1200" b="0" dirty="0">
                        <a:latin typeface="+mn-ea"/>
                        <a:ea typeface="+mn-ea"/>
                      </a:endParaRPr>
                    </a:p>
                  </a:txBody>
                  <a:tcPr/>
                </a:tc>
                <a:tc>
                  <a:txBody>
                    <a:bodyPr/>
                    <a:lstStyle/>
                    <a:p>
                      <a:r>
                        <a:rPr kumimoji="1" lang="ja-JP" altLang="en-US" sz="1800" b="0" dirty="0">
                          <a:latin typeface="+mn-ea"/>
                          <a:ea typeface="+mn-ea"/>
                        </a:rPr>
                        <a:t>①ドーム</a:t>
                      </a:r>
                      <a:r>
                        <a:rPr kumimoji="1" lang="en-US" altLang="ja-JP" sz="1800" b="0" dirty="0">
                          <a:latin typeface="+mn-ea"/>
                          <a:ea typeface="+mn-ea"/>
                        </a:rPr>
                        <a:t>A</a:t>
                      </a:r>
                      <a:r>
                        <a:rPr kumimoji="1" lang="ja-JP" altLang="en-US" sz="1800" b="0" dirty="0">
                          <a:latin typeface="+mn-ea"/>
                          <a:ea typeface="+mn-ea"/>
                        </a:rPr>
                        <a:t>・</a:t>
                      </a:r>
                      <a:r>
                        <a:rPr kumimoji="1" lang="en-US" altLang="ja-JP" sz="1800" b="0" dirty="0">
                          <a:latin typeface="+mn-ea"/>
                          <a:ea typeface="+mn-ea"/>
                        </a:rPr>
                        <a:t>B</a:t>
                      </a:r>
                      <a:r>
                        <a:rPr kumimoji="1" lang="ja-JP" altLang="en-US" sz="1800" b="0" dirty="0">
                          <a:latin typeface="+mn-ea"/>
                          <a:ea typeface="+mn-ea"/>
                        </a:rPr>
                        <a:t>移設</a:t>
                      </a:r>
                      <a:endParaRPr kumimoji="1" lang="en-US" altLang="ja-JP" sz="1800" b="0" dirty="0">
                        <a:latin typeface="+mn-ea"/>
                        <a:ea typeface="+mn-ea"/>
                      </a:endParaRPr>
                    </a:p>
                    <a:p>
                      <a:r>
                        <a:rPr kumimoji="1" lang="ja-JP" altLang="en-US" sz="1800" b="0" dirty="0">
                          <a:latin typeface="+mn-ea"/>
                          <a:ea typeface="+mn-ea"/>
                        </a:rPr>
                        <a:t>②ドーム</a:t>
                      </a:r>
                      <a:r>
                        <a:rPr kumimoji="1" lang="en-US" altLang="ja-JP" sz="1800" b="0" dirty="0">
                          <a:latin typeface="+mn-ea"/>
                          <a:ea typeface="+mn-ea"/>
                        </a:rPr>
                        <a:t>C</a:t>
                      </a:r>
                      <a:r>
                        <a:rPr kumimoji="1" lang="ja-JP" altLang="en-US" sz="1800" b="0" dirty="0">
                          <a:latin typeface="+mn-ea"/>
                          <a:ea typeface="+mn-ea"/>
                        </a:rPr>
                        <a:t>移設</a:t>
                      </a:r>
                    </a:p>
                  </a:txBody>
                  <a:tcPr/>
                </a:tc>
                <a:extLst>
                  <a:ext uri="{0D108BD9-81ED-4DB2-BD59-A6C34878D82A}">
                    <a16:rowId xmlns:a16="http://schemas.microsoft.com/office/drawing/2014/main" val="1332153286"/>
                  </a:ext>
                </a:extLst>
              </a:tr>
              <a:tr h="829994">
                <a:tc>
                  <a:txBody>
                    <a:bodyPr/>
                    <a:lstStyle/>
                    <a:p>
                      <a:pPr algn="l"/>
                      <a:r>
                        <a:rPr kumimoji="1" lang="en-US" altLang="ja-JP" sz="1800" b="1" dirty="0">
                          <a:solidFill>
                            <a:schemeClr val="tx1"/>
                          </a:solidFill>
                          <a:latin typeface="+mn-ea"/>
                          <a:ea typeface="+mn-ea"/>
                        </a:rPr>
                        <a:t>23</a:t>
                      </a:r>
                      <a:endParaRPr kumimoji="1" lang="ja-JP" altLang="en-US" sz="18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ガスパビリオン</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おばけワンダーランド</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岡山県倉敷市</a:t>
                      </a:r>
                    </a:p>
                  </a:txBody>
                  <a:tcPr/>
                </a:tc>
                <a:tc>
                  <a:txBody>
                    <a:bodyPr/>
                    <a:lstStyle/>
                    <a:p>
                      <a:pPr algn="l"/>
                      <a:r>
                        <a:rPr kumimoji="1" lang="ja-JP" altLang="en-US" sz="1800" b="0" dirty="0">
                          <a:solidFill>
                            <a:schemeClr val="tx1"/>
                          </a:solidFill>
                          <a:latin typeface="+mn-ea"/>
                          <a:ea typeface="+mn-ea"/>
                        </a:rPr>
                        <a:t>新素材（</a:t>
                      </a:r>
                      <a:r>
                        <a:rPr kumimoji="1" lang="en-US" altLang="ja-JP" sz="1800" b="0" dirty="0">
                          <a:solidFill>
                            <a:schemeClr val="tx1"/>
                          </a:solidFill>
                          <a:latin typeface="+mn-ea"/>
                          <a:ea typeface="+mn-ea"/>
                        </a:rPr>
                        <a:t>SPACECOOL</a:t>
                      </a:r>
                      <a:r>
                        <a:rPr kumimoji="1" lang="ja-JP" altLang="en-US" sz="1800" b="0" dirty="0">
                          <a:solidFill>
                            <a:schemeClr val="tx1"/>
                          </a:solidFill>
                          <a:latin typeface="+mn-ea"/>
                          <a:ea typeface="+mn-ea"/>
                        </a:rPr>
                        <a:t>）・照明器具・ドライミスト</a:t>
                      </a:r>
                    </a:p>
                  </a:txBody>
                  <a:tcPr/>
                </a:tc>
                <a:extLst>
                  <a:ext uri="{0D108BD9-81ED-4DB2-BD59-A6C34878D82A}">
                    <a16:rowId xmlns:a16="http://schemas.microsoft.com/office/drawing/2014/main" val="905299096"/>
                  </a:ext>
                </a:extLst>
              </a:tr>
              <a:tr h="746617">
                <a:tc>
                  <a:txBody>
                    <a:bodyPr/>
                    <a:lstStyle/>
                    <a:p>
                      <a:pPr algn="l"/>
                      <a:r>
                        <a:rPr kumimoji="1" lang="en-US" altLang="ja-JP" sz="1800" b="1" dirty="0">
                          <a:solidFill>
                            <a:schemeClr val="tx1"/>
                          </a:solidFill>
                          <a:latin typeface="+mn-ea"/>
                          <a:ea typeface="+mn-ea"/>
                        </a:rPr>
                        <a:t>24</a:t>
                      </a:r>
                    </a:p>
                  </a:txBody>
                  <a:tcPr/>
                </a:tc>
                <a:tc>
                  <a:txBody>
                    <a:bodyPr/>
                    <a:lstStyle/>
                    <a:p>
                      <a:pPr algn="l"/>
                      <a:r>
                        <a:rPr kumimoji="1" lang="ja-JP" altLang="en-US" sz="1800" b="0" dirty="0">
                          <a:solidFill>
                            <a:schemeClr val="tx1"/>
                          </a:solidFill>
                          <a:latin typeface="+mn-ea"/>
                          <a:ea typeface="+mn-ea"/>
                        </a:rPr>
                        <a:t>よしもと</a:t>
                      </a:r>
                      <a:r>
                        <a:rPr kumimoji="1" lang="en-US" altLang="ja-JP" sz="1800" b="0" dirty="0" err="1">
                          <a:solidFill>
                            <a:schemeClr val="tx1"/>
                          </a:solidFill>
                          <a:latin typeface="+mn-ea"/>
                          <a:ea typeface="+mn-ea"/>
                        </a:rPr>
                        <a:t>waraii</a:t>
                      </a:r>
                      <a:r>
                        <a:rPr kumimoji="1" lang="en-US" altLang="ja-JP" sz="1800" b="0" dirty="0">
                          <a:solidFill>
                            <a:schemeClr val="tx1"/>
                          </a:solidFill>
                          <a:latin typeface="+mn-ea"/>
                          <a:ea typeface="+mn-ea"/>
                        </a:rPr>
                        <a:t> </a:t>
                      </a:r>
                      <a:r>
                        <a:rPr kumimoji="1" lang="en-US" altLang="ja-JP" sz="1800" b="0" dirty="0" err="1">
                          <a:solidFill>
                            <a:schemeClr val="tx1"/>
                          </a:solidFill>
                          <a:latin typeface="+mn-ea"/>
                          <a:ea typeface="+mn-ea"/>
                        </a:rPr>
                        <a:t>myraii</a:t>
                      </a:r>
                      <a:r>
                        <a:rPr kumimoji="1" lang="ja-JP" altLang="en-US" sz="1800" b="0" dirty="0">
                          <a:solidFill>
                            <a:schemeClr val="tx1"/>
                          </a:solidFill>
                          <a:latin typeface="+mn-ea"/>
                          <a:ea typeface="+mn-ea"/>
                        </a:rPr>
                        <a:t>館</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群馬県下仁田町</a:t>
                      </a:r>
                      <a:endParaRPr kumimoji="1" lang="en-US" altLang="ja-JP"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問いかけられるネギ</a:t>
                      </a:r>
                    </a:p>
                  </a:txBody>
                  <a:tcPr/>
                </a:tc>
                <a:extLst>
                  <a:ext uri="{0D108BD9-81ED-4DB2-BD59-A6C34878D82A}">
                    <a16:rowId xmlns:a16="http://schemas.microsoft.com/office/drawing/2014/main" val="4287080581"/>
                  </a:ext>
                </a:extLst>
              </a:tr>
              <a:tr h="1036543">
                <a:tc>
                  <a:txBody>
                    <a:bodyPr/>
                    <a:lstStyle/>
                    <a:p>
                      <a:pPr algn="l"/>
                      <a:r>
                        <a:rPr kumimoji="1" lang="en-US" altLang="ja-JP" sz="1800" b="1" dirty="0">
                          <a:solidFill>
                            <a:schemeClr val="tx1"/>
                          </a:solidFill>
                          <a:latin typeface="+mn-ea"/>
                          <a:ea typeface="+mn-ea"/>
                        </a:rPr>
                        <a:t>25</a:t>
                      </a:r>
                      <a:endParaRPr kumimoji="1" lang="ja-JP" altLang="en-US" sz="18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未来の都市</a:t>
                      </a:r>
                      <a:r>
                        <a:rPr kumimoji="1" lang="ja-JP" altLang="en-US" sz="1100" b="0" dirty="0">
                          <a:solidFill>
                            <a:schemeClr val="tx1"/>
                          </a:solidFill>
                          <a:latin typeface="+mn-ea"/>
                          <a:ea typeface="+mn-ea"/>
                        </a:rPr>
                        <a:t>（神戸製鋼所展示分）</a:t>
                      </a:r>
                      <a:r>
                        <a:rPr kumimoji="1" lang="en-US" altLang="ja-JP" sz="1100" b="0" dirty="0">
                          <a:solidFill>
                            <a:schemeClr val="tx1"/>
                          </a:solidFill>
                          <a:latin typeface="+mn-ea"/>
                          <a:ea typeface="+mn-ea"/>
                        </a:rPr>
                        <a:t>※</a:t>
                      </a:r>
                      <a:endParaRPr kumimoji="1" lang="ja-JP" altLang="en-US" sz="11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神戸製鋼所本社・神戸市立青少年科学館・神戸総合技術研究所・灘浜サイエンススクエア</a:t>
                      </a:r>
                      <a:endParaRPr kumimoji="1" lang="en-US" altLang="ja-JP"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球体</a:t>
                      </a:r>
                      <a:r>
                        <a:rPr kumimoji="1" lang="en-US" altLang="ja-JP" sz="1800" b="0" dirty="0">
                          <a:solidFill>
                            <a:schemeClr val="tx1"/>
                          </a:solidFill>
                          <a:latin typeface="+mn-ea"/>
                          <a:ea typeface="+mn-ea"/>
                        </a:rPr>
                        <a:t>LED</a:t>
                      </a:r>
                      <a:r>
                        <a:rPr kumimoji="1" lang="ja-JP" altLang="en-US" sz="1800" b="0" dirty="0">
                          <a:solidFill>
                            <a:schemeClr val="tx1"/>
                          </a:solidFill>
                          <a:latin typeface="+mn-ea"/>
                          <a:ea typeface="+mn-ea"/>
                        </a:rPr>
                        <a:t>ビジョン・ボールコースター・大型</a:t>
                      </a:r>
                      <a:r>
                        <a:rPr kumimoji="1" lang="en-US" altLang="ja-JP" sz="1800" b="0" dirty="0">
                          <a:solidFill>
                            <a:schemeClr val="tx1"/>
                          </a:solidFill>
                          <a:latin typeface="+mn-ea"/>
                          <a:ea typeface="+mn-ea"/>
                        </a:rPr>
                        <a:t>LED</a:t>
                      </a:r>
                      <a:r>
                        <a:rPr kumimoji="1" lang="ja-JP" altLang="en-US" sz="1800" b="0" dirty="0">
                          <a:solidFill>
                            <a:schemeClr val="tx1"/>
                          </a:solidFill>
                          <a:latin typeface="+mn-ea"/>
                          <a:ea typeface="+mn-ea"/>
                        </a:rPr>
                        <a:t>ビジョン・インタラクティブ展示</a:t>
                      </a:r>
                    </a:p>
                  </a:txBody>
                  <a:tcPr/>
                </a:tc>
                <a:extLst>
                  <a:ext uri="{0D108BD9-81ED-4DB2-BD59-A6C34878D82A}">
                    <a16:rowId xmlns:a16="http://schemas.microsoft.com/office/drawing/2014/main" val="3691013743"/>
                  </a:ext>
                </a:extLst>
              </a:tr>
            </a:tbl>
          </a:graphicData>
        </a:graphic>
      </p:graphicFrame>
      <p:sp>
        <p:nvSpPr>
          <p:cNvPr id="3" name="テキスト ボックス 2">
            <a:extLst>
              <a:ext uri="{FF2B5EF4-FFF2-40B4-BE49-F238E27FC236}">
                <a16:creationId xmlns:a16="http://schemas.microsoft.com/office/drawing/2014/main" id="{69F5C341-041D-3F12-0CEF-7D8B0C4F96B5}"/>
              </a:ext>
            </a:extLst>
          </p:cNvPr>
          <p:cNvSpPr txBox="1"/>
          <p:nvPr/>
        </p:nvSpPr>
        <p:spPr>
          <a:xfrm>
            <a:off x="9464619" y="6173072"/>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63BF1CDC-5EDE-467F-0FDC-7589E291E87E}"/>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22177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8971F-FCF9-FA01-24AD-E7EF3F3E44B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CBBF50A-D79D-5B75-43A5-8EFD95BE7601}"/>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90B5DCF3-23E5-E7A4-3BD0-A5429E09BDAD}"/>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6B639C2E-20C4-CADE-AD58-BA694A885FB5}"/>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39</a:t>
            </a:fld>
            <a:endParaRPr kumimoji="1" lang="ja-JP" altLang="en-US" dirty="0"/>
          </a:p>
        </p:txBody>
      </p:sp>
      <p:sp>
        <p:nvSpPr>
          <p:cNvPr id="17" name="テキスト ボックス 16">
            <a:extLst>
              <a:ext uri="{FF2B5EF4-FFF2-40B4-BE49-F238E27FC236}">
                <a16:creationId xmlns:a16="http://schemas.microsoft.com/office/drawing/2014/main" id="{37E0A2BD-915E-BC1F-A0A9-0A18B48C26EC}"/>
              </a:ext>
            </a:extLst>
          </p:cNvPr>
          <p:cNvSpPr txBox="1"/>
          <p:nvPr/>
        </p:nvSpPr>
        <p:spPr>
          <a:xfrm>
            <a:off x="215704" y="226885"/>
            <a:ext cx="9589478"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その他会場内施設等リユース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40BCC216-5C3C-EB97-F2B7-F94F7C5717F2}"/>
              </a:ext>
            </a:extLst>
          </p:cNvPr>
          <p:cNvGraphicFramePr>
            <a:graphicFrameLocks noGrp="1"/>
          </p:cNvGraphicFramePr>
          <p:nvPr/>
        </p:nvGraphicFramePr>
        <p:xfrm>
          <a:off x="215704" y="836594"/>
          <a:ext cx="11831401" cy="4692808"/>
        </p:xfrm>
        <a:graphic>
          <a:graphicData uri="http://schemas.openxmlformats.org/drawingml/2006/table">
            <a:tbl>
              <a:tblPr firstRow="1" bandRow="1">
                <a:tableStyleId>{5C22544A-7EE6-4342-B048-85BDC9FD1C3A}</a:tableStyleId>
              </a:tblPr>
              <a:tblGrid>
                <a:gridCol w="525192">
                  <a:extLst>
                    <a:ext uri="{9D8B030D-6E8A-4147-A177-3AD203B41FA5}">
                      <a16:colId xmlns:a16="http://schemas.microsoft.com/office/drawing/2014/main" val="4103422108"/>
                    </a:ext>
                  </a:extLst>
                </a:gridCol>
                <a:gridCol w="3007695">
                  <a:extLst>
                    <a:ext uri="{9D8B030D-6E8A-4147-A177-3AD203B41FA5}">
                      <a16:colId xmlns:a16="http://schemas.microsoft.com/office/drawing/2014/main" val="3207666527"/>
                    </a:ext>
                  </a:extLst>
                </a:gridCol>
                <a:gridCol w="5584095">
                  <a:extLst>
                    <a:ext uri="{9D8B030D-6E8A-4147-A177-3AD203B41FA5}">
                      <a16:colId xmlns:a16="http://schemas.microsoft.com/office/drawing/2014/main" val="420980025"/>
                    </a:ext>
                  </a:extLst>
                </a:gridCol>
                <a:gridCol w="2714419">
                  <a:extLst>
                    <a:ext uri="{9D8B030D-6E8A-4147-A177-3AD203B41FA5}">
                      <a16:colId xmlns:a16="http://schemas.microsoft.com/office/drawing/2014/main" val="2156685957"/>
                    </a:ext>
                  </a:extLst>
                </a:gridCol>
              </a:tblGrid>
              <a:tr h="418729">
                <a:tc>
                  <a:txBody>
                    <a:bodyPr/>
                    <a:lstStyle/>
                    <a:p>
                      <a:pPr algn="ct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国内パビリオン等</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504204">
                <a:tc>
                  <a:txBody>
                    <a:bodyPr/>
                    <a:lstStyle/>
                    <a:p>
                      <a:pPr algn="l"/>
                      <a:r>
                        <a:rPr kumimoji="1" lang="ja-JP" altLang="en-US" sz="1800" b="1" dirty="0">
                          <a:solidFill>
                            <a:schemeClr val="tx1"/>
                          </a:solidFill>
                          <a:latin typeface="+mn-ea"/>
                          <a:ea typeface="+mn-ea"/>
                        </a:rPr>
                        <a:t>１</a:t>
                      </a:r>
                    </a:p>
                  </a:txBody>
                  <a:tcPr/>
                </a:tc>
                <a:tc>
                  <a:txBody>
                    <a:bodyPr/>
                    <a:lstStyle/>
                    <a:p>
                      <a:pPr algn="l"/>
                      <a:r>
                        <a:rPr kumimoji="1" lang="ja-JP" altLang="en-US" sz="1800" b="0" dirty="0">
                          <a:solidFill>
                            <a:schemeClr val="tx1"/>
                          </a:solidFill>
                          <a:latin typeface="+mn-ea"/>
                          <a:ea typeface="+mn-ea"/>
                        </a:rPr>
                        <a:t>大東建託ポップアップ</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ステージ</a:t>
                      </a:r>
                      <a:r>
                        <a:rPr kumimoji="1" lang="en-US" altLang="ja-JP" sz="1800" b="0" dirty="0">
                          <a:solidFill>
                            <a:schemeClr val="tx1"/>
                          </a:solidFill>
                          <a:latin typeface="+mn-ea"/>
                          <a:ea typeface="+mn-ea"/>
                        </a:rPr>
                        <a:t>※</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事務所や住宅の壁の下地材等で活用</a:t>
                      </a:r>
                    </a:p>
                  </a:txBody>
                  <a:tcPr/>
                </a:tc>
                <a:tc>
                  <a:txBody>
                    <a:bodyPr/>
                    <a:lstStyle/>
                    <a:p>
                      <a:pPr algn="l"/>
                      <a:r>
                        <a:rPr kumimoji="1" lang="ja-JP" altLang="en-US" sz="1800" b="0" dirty="0">
                          <a:solidFill>
                            <a:schemeClr val="tx1"/>
                          </a:solidFill>
                          <a:latin typeface="+mn-ea"/>
                          <a:ea typeface="+mn-ea"/>
                        </a:rPr>
                        <a:t>木材</a:t>
                      </a:r>
                    </a:p>
                  </a:txBody>
                  <a:tcPr/>
                </a:tc>
                <a:extLst>
                  <a:ext uri="{0D108BD9-81ED-4DB2-BD59-A6C34878D82A}">
                    <a16:rowId xmlns:a16="http://schemas.microsoft.com/office/drawing/2014/main" val="3872493888"/>
                  </a:ext>
                </a:extLst>
              </a:tr>
              <a:tr h="5264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n-ea"/>
                          <a:ea typeface="+mn-ea"/>
                        </a:rPr>
                        <a:t>２</a:t>
                      </a:r>
                    </a:p>
                  </a:txBody>
                  <a:tcPr/>
                </a:tc>
                <a:tc>
                  <a:txBody>
                    <a:bodyPr/>
                    <a:lstStyle/>
                    <a:p>
                      <a:pPr algn="l"/>
                      <a:r>
                        <a:rPr kumimoji="1" lang="ja-JP" altLang="en-US" sz="1800" b="0" dirty="0">
                          <a:solidFill>
                            <a:schemeClr val="tx1"/>
                          </a:solidFill>
                          <a:latin typeface="+mn-ea"/>
                          <a:ea typeface="+mn-ea"/>
                        </a:rPr>
                        <a:t>トイレ</a:t>
                      </a:r>
                      <a:r>
                        <a:rPr kumimoji="1" lang="en-US" altLang="ja-JP" sz="1800" b="0" dirty="0">
                          <a:solidFill>
                            <a:schemeClr val="tx1"/>
                          </a:solidFill>
                          <a:latin typeface="+mn-ea"/>
                          <a:ea typeface="+mn-ea"/>
                        </a:rPr>
                        <a:t>5</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大阪府立花の文化園</a:t>
                      </a:r>
                      <a:r>
                        <a:rPr kumimoji="1" lang="ja-JP" altLang="en-US" sz="1200" b="0" dirty="0">
                          <a:solidFill>
                            <a:schemeClr val="tx1"/>
                          </a:solidFill>
                          <a:latin typeface="+mn-ea"/>
                          <a:ea typeface="+mn-ea"/>
                        </a:rPr>
                        <a:t>（大阪府河内長野市）</a:t>
                      </a:r>
                      <a:endParaRPr kumimoji="1" lang="en-US" altLang="ja-JP" sz="1200" b="0" dirty="0">
                        <a:solidFill>
                          <a:schemeClr val="tx1"/>
                        </a:solidFill>
                        <a:latin typeface="+mn-ea"/>
                        <a:ea typeface="+mn-ea"/>
                      </a:endParaRPr>
                    </a:p>
                  </a:txBody>
                  <a:tcPr/>
                </a:tc>
                <a:tc>
                  <a:txBody>
                    <a:bodyPr/>
                    <a:lstStyle/>
                    <a:p>
                      <a:pPr algn="l"/>
                      <a:r>
                        <a:rPr kumimoji="1" lang="en-US" altLang="ja-JP" sz="1800" b="0" dirty="0">
                          <a:solidFill>
                            <a:schemeClr val="tx1"/>
                          </a:solidFill>
                          <a:latin typeface="+mn-ea"/>
                          <a:ea typeface="+mn-ea"/>
                        </a:rPr>
                        <a:t>4</a:t>
                      </a:r>
                      <a:r>
                        <a:rPr kumimoji="1" lang="ja-JP" altLang="en-US" sz="1800" b="0" dirty="0">
                          <a:solidFill>
                            <a:schemeClr val="tx1"/>
                          </a:solidFill>
                          <a:latin typeface="+mn-ea"/>
                          <a:ea typeface="+mn-ea"/>
                        </a:rPr>
                        <a:t>セット</a:t>
                      </a:r>
                      <a:endParaRPr kumimoji="1" lang="en-US" altLang="ja-JP" sz="1800" b="0" dirty="0">
                        <a:solidFill>
                          <a:schemeClr val="tx1"/>
                        </a:solidFill>
                        <a:latin typeface="+mn-ea"/>
                        <a:ea typeface="+mn-ea"/>
                      </a:endParaRPr>
                    </a:p>
                  </a:txBody>
                  <a:tcPr/>
                </a:tc>
                <a:extLst>
                  <a:ext uri="{0D108BD9-81ED-4DB2-BD59-A6C34878D82A}">
                    <a16:rowId xmlns:a16="http://schemas.microsoft.com/office/drawing/2014/main" val="1090322098"/>
                  </a:ext>
                </a:extLst>
              </a:tr>
              <a:tr h="480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n-ea"/>
                          <a:ea typeface="+mn-ea"/>
                        </a:rPr>
                        <a:t>３</a:t>
                      </a:r>
                    </a:p>
                  </a:txBody>
                  <a:tcPr/>
                </a:tc>
                <a:tc>
                  <a:txBody>
                    <a:bodyPr/>
                    <a:lstStyle/>
                    <a:p>
                      <a:pPr algn="l"/>
                      <a:r>
                        <a:rPr kumimoji="1" lang="ja-JP" altLang="en-US" sz="1800" b="0" dirty="0">
                          <a:solidFill>
                            <a:schemeClr val="tx1"/>
                          </a:solidFill>
                          <a:latin typeface="+mn-ea"/>
                          <a:ea typeface="+mn-ea"/>
                        </a:rPr>
                        <a:t>トイレ</a:t>
                      </a:r>
                      <a:r>
                        <a:rPr kumimoji="1" lang="en-US" altLang="ja-JP" sz="1800" b="0" dirty="0">
                          <a:solidFill>
                            <a:schemeClr val="tx1"/>
                          </a:solidFill>
                          <a:latin typeface="+mn-ea"/>
                          <a:ea typeface="+mn-ea"/>
                        </a:rPr>
                        <a:t>6</a:t>
                      </a:r>
                      <a:endParaRPr kumimoji="1" lang="ja-JP" altLang="en-US" sz="1800" b="0" dirty="0">
                        <a:solidFill>
                          <a:schemeClr val="tx1"/>
                        </a:solidFill>
                        <a:latin typeface="+mn-ea"/>
                        <a:ea typeface="+mn-ea"/>
                      </a:endParaRPr>
                    </a:p>
                  </a:txBody>
                  <a:tcPr/>
                </a:tc>
                <a:tc>
                  <a:txBody>
                    <a:bodyPr/>
                    <a:lstStyle/>
                    <a:p>
                      <a:r>
                        <a:rPr kumimoji="1" lang="ja-JP" altLang="en-US" sz="1800" dirty="0">
                          <a:latin typeface="+mn-ea"/>
                          <a:ea typeface="+mn-ea"/>
                        </a:rPr>
                        <a:t>施設建材利用・神社境内への移植</a:t>
                      </a:r>
                    </a:p>
                  </a:txBody>
                  <a:tcPr anchor="ctr"/>
                </a:tc>
                <a:tc>
                  <a:txBody>
                    <a:bodyPr/>
                    <a:lstStyle/>
                    <a:p>
                      <a:pPr algn="l"/>
                      <a:r>
                        <a:rPr kumimoji="1" lang="ja-JP" altLang="en-US" sz="1800" b="0" u="none" dirty="0">
                          <a:solidFill>
                            <a:schemeClr val="tx1"/>
                          </a:solidFill>
                          <a:latin typeface="+mn-lt"/>
                          <a:ea typeface="+mn-ea"/>
                        </a:rPr>
                        <a:t>杉板・樹木等</a:t>
                      </a:r>
                    </a:p>
                  </a:txBody>
                  <a:tcPr/>
                </a:tc>
                <a:extLst>
                  <a:ext uri="{0D108BD9-81ED-4DB2-BD59-A6C34878D82A}">
                    <a16:rowId xmlns:a16="http://schemas.microsoft.com/office/drawing/2014/main" val="1869753277"/>
                  </a:ext>
                </a:extLst>
              </a:tr>
              <a:tr h="524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n-ea"/>
                          <a:ea typeface="+mn-ea"/>
                        </a:rPr>
                        <a:t>４</a:t>
                      </a:r>
                    </a:p>
                  </a:txBody>
                  <a:tcPr/>
                </a:tc>
                <a:tc>
                  <a:txBody>
                    <a:bodyPr/>
                    <a:lstStyle/>
                    <a:p>
                      <a:pPr algn="l"/>
                      <a:r>
                        <a:rPr kumimoji="1" lang="en-US" altLang="ja-JP" sz="1800" b="0" dirty="0">
                          <a:solidFill>
                            <a:schemeClr val="tx1"/>
                          </a:solidFill>
                          <a:latin typeface="+mn-ea"/>
                          <a:ea typeface="+mn-ea"/>
                        </a:rPr>
                        <a:t>EXPO</a:t>
                      </a:r>
                      <a:r>
                        <a:rPr kumimoji="1" lang="ja-JP" altLang="en-US" sz="1800" b="0" dirty="0">
                          <a:solidFill>
                            <a:schemeClr val="tx1"/>
                          </a:solidFill>
                          <a:latin typeface="+mn-ea"/>
                          <a:ea typeface="+mn-ea"/>
                        </a:rPr>
                        <a:t>アリーナ「</a:t>
                      </a:r>
                      <a:r>
                        <a:rPr kumimoji="1" lang="en-US" altLang="ja-JP" sz="1800" b="0" dirty="0">
                          <a:solidFill>
                            <a:schemeClr val="tx1"/>
                          </a:solidFill>
                          <a:latin typeface="+mn-ea"/>
                          <a:ea typeface="+mn-ea"/>
                        </a:rPr>
                        <a:t>Matsuri</a:t>
                      </a:r>
                      <a:r>
                        <a:rPr kumimoji="1" lang="ja-JP" altLang="en-US" sz="1800" b="0" dirty="0">
                          <a:solidFill>
                            <a:schemeClr val="tx1"/>
                          </a:solidFill>
                          <a:latin typeface="+mn-ea"/>
                          <a:ea typeface="+mn-ea"/>
                        </a:rPr>
                        <a:t>」</a:t>
                      </a:r>
                    </a:p>
                  </a:txBody>
                  <a:tcPr/>
                </a:tc>
                <a:tc>
                  <a:txBody>
                    <a:bodyPr/>
                    <a:lstStyle/>
                    <a:p>
                      <a:r>
                        <a:rPr kumimoji="1" lang="ja-JP" altLang="en-US" sz="1800" dirty="0">
                          <a:latin typeface="+mn-ea"/>
                          <a:ea typeface="+mn-ea"/>
                        </a:rPr>
                        <a:t>国内・アジア・アメリカで活用</a:t>
                      </a:r>
                    </a:p>
                  </a:txBody>
                  <a:tcPr anchor="ctr"/>
                </a:tc>
                <a:tc>
                  <a:txBody>
                    <a:bodyPr/>
                    <a:lstStyle/>
                    <a:p>
                      <a:pPr algn="l"/>
                      <a:r>
                        <a:rPr kumimoji="1" lang="ja-JP" altLang="en-US" sz="1800" b="0" u="none" dirty="0">
                          <a:solidFill>
                            <a:schemeClr val="tx1"/>
                          </a:solidFill>
                          <a:latin typeface="+mn-lt"/>
                          <a:ea typeface="+mn-ea"/>
                        </a:rPr>
                        <a:t>音響機材</a:t>
                      </a:r>
                    </a:p>
                  </a:txBody>
                  <a:tcPr/>
                </a:tc>
                <a:extLst>
                  <a:ext uri="{0D108BD9-81ED-4DB2-BD59-A6C34878D82A}">
                    <a16:rowId xmlns:a16="http://schemas.microsoft.com/office/drawing/2014/main" val="2115339684"/>
                  </a:ext>
                </a:extLst>
              </a:tr>
              <a:tr h="5031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n-ea"/>
                          <a:ea typeface="+mn-ea"/>
                        </a:rPr>
                        <a:t>５</a:t>
                      </a:r>
                    </a:p>
                  </a:txBody>
                  <a:tcPr/>
                </a:tc>
                <a:tc>
                  <a:txBody>
                    <a:bodyPr/>
                    <a:lstStyle/>
                    <a:p>
                      <a:pPr algn="l"/>
                      <a:r>
                        <a:rPr kumimoji="1" lang="ja-JP" altLang="en-US" sz="1800" b="0" dirty="0">
                          <a:solidFill>
                            <a:schemeClr val="tx1"/>
                          </a:solidFill>
                          <a:latin typeface="+mn-ea"/>
                          <a:ea typeface="+mn-ea"/>
                        </a:rPr>
                        <a:t>迎賓館</a:t>
                      </a:r>
                    </a:p>
                  </a:txBody>
                  <a:tcPr/>
                </a:tc>
                <a:tc>
                  <a:txBody>
                    <a:bodyPr/>
                    <a:lstStyle/>
                    <a:p>
                      <a:r>
                        <a:rPr kumimoji="1" lang="ja-JP" altLang="en-US" sz="1800" dirty="0">
                          <a:latin typeface="+mn-ea"/>
                          <a:ea typeface="+mn-ea"/>
                        </a:rPr>
                        <a:t>新潟ふるさと村</a:t>
                      </a:r>
                      <a:r>
                        <a:rPr kumimoji="1" lang="ja-JP" altLang="en-US" sz="1400" dirty="0">
                          <a:latin typeface="+mn-ea"/>
                          <a:ea typeface="+mn-ea"/>
                        </a:rPr>
                        <a:t>（新潟県新潟市）</a:t>
                      </a:r>
                      <a:endParaRPr kumimoji="1" lang="en-US" altLang="ja-JP" sz="1400" dirty="0">
                        <a:latin typeface="+mn-ea"/>
                        <a:ea typeface="+mn-ea"/>
                      </a:endParaRPr>
                    </a:p>
                    <a:p>
                      <a:r>
                        <a:rPr kumimoji="1" lang="ja-JP" altLang="en-US" sz="1800" dirty="0">
                          <a:latin typeface="+mn-ea"/>
                          <a:ea typeface="+mn-ea"/>
                        </a:rPr>
                        <a:t>ストーンミュージアム博石館</a:t>
                      </a:r>
                      <a:r>
                        <a:rPr kumimoji="1" lang="ja-JP" altLang="en-US" sz="1400" dirty="0">
                          <a:latin typeface="+mn-ea"/>
                          <a:ea typeface="+mn-ea"/>
                        </a:rPr>
                        <a:t>（岐阜県中津川市）</a:t>
                      </a:r>
                    </a:p>
                  </a:txBody>
                  <a:tcPr anchor="ctr"/>
                </a:tc>
                <a:tc>
                  <a:txBody>
                    <a:bodyPr/>
                    <a:lstStyle/>
                    <a:p>
                      <a:pPr algn="l"/>
                      <a:r>
                        <a:rPr kumimoji="1" lang="ja-JP" altLang="en-US" sz="1800" b="0" dirty="0">
                          <a:solidFill>
                            <a:schemeClr val="tx1"/>
                          </a:solidFill>
                          <a:latin typeface="+mn-lt"/>
                          <a:ea typeface="+mn-ea"/>
                        </a:rPr>
                        <a:t>翡翠原石</a:t>
                      </a:r>
                      <a:endParaRPr kumimoji="1" lang="ja-JP" altLang="en-US" sz="1800" b="0" u="none" dirty="0">
                        <a:solidFill>
                          <a:schemeClr val="tx1"/>
                        </a:solidFill>
                        <a:latin typeface="+mn-lt"/>
                        <a:ea typeface="+mn-ea"/>
                      </a:endParaRPr>
                    </a:p>
                  </a:txBody>
                  <a:tcPr/>
                </a:tc>
                <a:extLst>
                  <a:ext uri="{0D108BD9-81ED-4DB2-BD59-A6C34878D82A}">
                    <a16:rowId xmlns:a16="http://schemas.microsoft.com/office/drawing/2014/main" val="2756778019"/>
                  </a:ext>
                </a:extLst>
              </a:tr>
              <a:tr h="4069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mn-ea"/>
                          <a:ea typeface="+mn-ea"/>
                        </a:rPr>
                        <a:t>６</a:t>
                      </a:r>
                    </a:p>
                  </a:txBody>
                  <a:tcPr/>
                </a:tc>
                <a:tc>
                  <a:txBody>
                    <a:bodyPr/>
                    <a:lstStyle/>
                    <a:p>
                      <a:pPr algn="l"/>
                      <a:r>
                        <a:rPr kumimoji="1" lang="ja-JP" altLang="en-US" sz="1800" b="0" dirty="0">
                          <a:solidFill>
                            <a:schemeClr val="tx1"/>
                          </a:solidFill>
                          <a:latin typeface="+mn-ea"/>
                          <a:ea typeface="+mn-ea"/>
                        </a:rPr>
                        <a:t>大屋根リング</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lt"/>
                          <a:ea typeface="+mn-ea"/>
                        </a:rPr>
                        <a:t>①</a:t>
                      </a:r>
                      <a:r>
                        <a:rPr kumimoji="1" lang="en-US" altLang="ja-JP" sz="1800" b="0" dirty="0">
                          <a:solidFill>
                            <a:schemeClr val="tx1"/>
                          </a:solidFill>
                          <a:latin typeface="+mn-lt"/>
                          <a:ea typeface="+mn-ea"/>
                        </a:rPr>
                        <a:t>2027</a:t>
                      </a:r>
                      <a:r>
                        <a:rPr kumimoji="1" lang="ja-JP" altLang="en-US" sz="1800" b="0" dirty="0">
                          <a:solidFill>
                            <a:schemeClr val="tx1"/>
                          </a:solidFill>
                          <a:latin typeface="+mn-lt"/>
                          <a:ea typeface="+mn-ea"/>
                        </a:rPr>
                        <a:t>年国際園芸博覧会②</a:t>
                      </a:r>
                      <a:r>
                        <a:rPr kumimoji="1" lang="ja-JP" altLang="en-US" sz="1800" dirty="0">
                          <a:latin typeface="+mn-lt"/>
                          <a:ea typeface="+mn-ea"/>
                        </a:rPr>
                        <a:t>復興住宅</a:t>
                      </a:r>
                      <a:r>
                        <a:rPr kumimoji="1" lang="ja-JP" altLang="en-US" sz="1200" dirty="0">
                          <a:latin typeface="+mn-lt"/>
                          <a:ea typeface="+mn-ea"/>
                        </a:rPr>
                        <a:t>（石川県珠洲市）</a:t>
                      </a:r>
                      <a:endParaRPr kumimoji="1" lang="en-US" altLang="ja-JP" sz="1200" dirty="0">
                        <a:latin typeface="+mn-lt"/>
                        <a:ea typeface="+mn-ea"/>
                      </a:endParaRPr>
                    </a:p>
                    <a:p>
                      <a:r>
                        <a:rPr kumimoji="1" lang="ja-JP" altLang="en-US" sz="1800" dirty="0">
                          <a:latin typeface="+mn-lt"/>
                          <a:ea typeface="+mn-ea"/>
                        </a:rPr>
                        <a:t>③駅前広場</a:t>
                      </a:r>
                      <a:r>
                        <a:rPr kumimoji="1" lang="ja-JP" altLang="en-US" sz="1200" dirty="0">
                          <a:latin typeface="+mn-lt"/>
                          <a:ea typeface="+mn-ea"/>
                        </a:rPr>
                        <a:t>（福島県浪江町）</a:t>
                      </a:r>
                      <a:r>
                        <a:rPr kumimoji="1" lang="ja-JP" altLang="en-US" sz="1800" dirty="0">
                          <a:latin typeface="+mn-lt"/>
                          <a:ea typeface="+mn-ea"/>
                        </a:rPr>
                        <a:t>④</a:t>
                      </a:r>
                      <a:r>
                        <a:rPr kumimoji="0" lang="ja-JP" altLang="en-US" sz="1800" b="0" dirty="0">
                          <a:solidFill>
                            <a:schemeClr val="tx1"/>
                          </a:solidFill>
                          <a:latin typeface="+mn-ea"/>
                          <a:ea typeface="+mn-ea"/>
                          <a:sym typeface="Calibri"/>
                        </a:rPr>
                        <a:t>第</a:t>
                      </a:r>
                      <a:r>
                        <a:rPr kumimoji="0" lang="en-US" altLang="ja-JP" sz="1800" b="0" dirty="0">
                          <a:solidFill>
                            <a:schemeClr val="tx1"/>
                          </a:solidFill>
                          <a:latin typeface="+mn-ea"/>
                          <a:ea typeface="+mn-ea"/>
                          <a:sym typeface="Calibri"/>
                        </a:rPr>
                        <a:t>76</a:t>
                      </a:r>
                      <a:r>
                        <a:rPr kumimoji="0" lang="ja-JP" altLang="en-US" sz="1800" b="0" dirty="0">
                          <a:solidFill>
                            <a:schemeClr val="tx1"/>
                          </a:solidFill>
                          <a:latin typeface="+mn-ea"/>
                          <a:ea typeface="+mn-ea"/>
                          <a:sym typeface="Calibri"/>
                        </a:rPr>
                        <a:t>回全国植樹祭えひめ</a:t>
                      </a:r>
                      <a:r>
                        <a:rPr kumimoji="0" lang="en-US" altLang="ja-JP" sz="1800" b="0" dirty="0">
                          <a:solidFill>
                            <a:schemeClr val="tx1"/>
                          </a:solidFill>
                          <a:latin typeface="+mn-ea"/>
                          <a:ea typeface="+mn-ea"/>
                          <a:sym typeface="Calibri"/>
                        </a:rPr>
                        <a:t>2026</a:t>
                      </a:r>
                      <a:r>
                        <a:rPr kumimoji="0" lang="ja-JP" altLang="en-US" sz="1800" b="0" dirty="0">
                          <a:solidFill>
                            <a:schemeClr val="tx1"/>
                          </a:solidFill>
                          <a:latin typeface="+mn-ea"/>
                          <a:ea typeface="+mn-ea"/>
                          <a:sym typeface="Calibri"/>
                        </a:rPr>
                        <a:t>「御歩道、ステージ」</a:t>
                      </a:r>
                      <a:r>
                        <a:rPr kumimoji="0" lang="en-US" altLang="ja-JP" sz="1200" b="0" dirty="0">
                          <a:solidFill>
                            <a:schemeClr val="tx1"/>
                          </a:solidFill>
                          <a:latin typeface="+mn-ea"/>
                          <a:ea typeface="+mn-ea"/>
                          <a:sym typeface="Calibri"/>
                        </a:rPr>
                        <a:t>(</a:t>
                      </a:r>
                      <a:r>
                        <a:rPr kumimoji="0" lang="ja-JP" altLang="en-US" sz="1200" b="0" dirty="0">
                          <a:solidFill>
                            <a:schemeClr val="tx1"/>
                          </a:solidFill>
                          <a:latin typeface="+mn-ea"/>
                          <a:ea typeface="+mn-ea"/>
                          <a:sym typeface="Calibri"/>
                        </a:rPr>
                        <a:t>愛媛県</a:t>
                      </a:r>
                      <a:r>
                        <a:rPr kumimoji="0" lang="en-US" altLang="ja-JP" sz="1200" b="0" dirty="0">
                          <a:solidFill>
                            <a:schemeClr val="tx1"/>
                          </a:solidFill>
                          <a:latin typeface="+mn-ea"/>
                          <a:ea typeface="+mn-ea"/>
                          <a:sym typeface="Calibri"/>
                        </a:rPr>
                        <a:t>)</a:t>
                      </a:r>
                      <a:r>
                        <a:rPr kumimoji="0" lang="ja-JP" altLang="en-US" sz="1800" b="0" dirty="0">
                          <a:solidFill>
                            <a:schemeClr val="tx1"/>
                          </a:solidFill>
                          <a:latin typeface="+mn-ea"/>
                          <a:ea typeface="+mn-ea"/>
                          <a:sym typeface="Calibri"/>
                        </a:rPr>
                        <a:t>⑤小学校体育館</a:t>
                      </a:r>
                      <a:r>
                        <a:rPr kumimoji="0" lang="ja-JP" altLang="en-US" sz="1200" b="0" dirty="0">
                          <a:solidFill>
                            <a:schemeClr val="tx1"/>
                          </a:solidFill>
                          <a:latin typeface="+mn-ea"/>
                          <a:ea typeface="+mn-ea"/>
                          <a:sym typeface="Calibri"/>
                        </a:rPr>
                        <a:t>（山梨県山中湖町村）</a:t>
                      </a:r>
                      <a:r>
                        <a:rPr kumimoji="0" lang="ja-JP" altLang="en-US" sz="1800" b="0" dirty="0">
                          <a:solidFill>
                            <a:schemeClr val="tx1"/>
                          </a:solidFill>
                          <a:latin typeface="+mn-ea"/>
                          <a:ea typeface="+mn-ea"/>
                          <a:sym typeface="Calibri"/>
                        </a:rPr>
                        <a:t>⑥中学校校舎</a:t>
                      </a:r>
                      <a:r>
                        <a:rPr kumimoji="0" lang="ja-JP" altLang="en-US" sz="1200" b="0" dirty="0">
                          <a:solidFill>
                            <a:schemeClr val="tx1"/>
                          </a:solidFill>
                          <a:latin typeface="+mn-ea"/>
                          <a:ea typeface="+mn-ea"/>
                          <a:sym typeface="Calibri"/>
                        </a:rPr>
                        <a:t>（山梨県富士川町）</a:t>
                      </a:r>
                      <a:r>
                        <a:rPr kumimoji="1" lang="ja-JP" altLang="en-US" sz="1800" b="0" dirty="0">
                          <a:solidFill>
                            <a:schemeClr val="tx1"/>
                          </a:solidFill>
                          <a:latin typeface="+mn-ea"/>
                          <a:ea typeface="+mn-ea"/>
                          <a:sym typeface="Calibri"/>
                        </a:rPr>
                        <a:t>⑦</a:t>
                      </a:r>
                      <a:r>
                        <a:rPr kumimoji="1" lang="ja-JP" altLang="en-US" sz="1800" b="0" dirty="0">
                          <a:solidFill>
                            <a:schemeClr val="tx1"/>
                          </a:solidFill>
                          <a:latin typeface="+mn-ea"/>
                          <a:ea typeface="+mn-ea"/>
                        </a:rPr>
                        <a:t>さかい利晶の杜「移動式茶室」</a:t>
                      </a:r>
                      <a:r>
                        <a:rPr kumimoji="1" lang="ja-JP" altLang="en-US" sz="1200" b="0" dirty="0">
                          <a:solidFill>
                            <a:schemeClr val="tx1"/>
                          </a:solidFill>
                          <a:latin typeface="+mn-ea"/>
                          <a:ea typeface="+mn-ea"/>
                        </a:rPr>
                        <a:t>（</a:t>
                      </a:r>
                      <a:r>
                        <a:rPr kumimoji="1" lang="ja-JP" altLang="en-US" sz="1200" b="0">
                          <a:solidFill>
                            <a:schemeClr val="tx1"/>
                          </a:solidFill>
                          <a:latin typeface="+mn-ea"/>
                          <a:ea typeface="+mn-ea"/>
                        </a:rPr>
                        <a:t>堺市）</a:t>
                      </a:r>
                      <a:r>
                        <a:rPr kumimoji="1" lang="ja-JP" altLang="en-US" sz="1800" b="0" dirty="0">
                          <a:solidFill>
                            <a:schemeClr val="tx1"/>
                          </a:solidFill>
                          <a:latin typeface="+mn-ea"/>
                          <a:ea typeface="+mn-ea"/>
                        </a:rPr>
                        <a:t>⑧</a:t>
                      </a:r>
                      <a:r>
                        <a:rPr kumimoji="1" lang="ja-JP" altLang="en-US" sz="1800" b="0">
                          <a:solidFill>
                            <a:schemeClr val="tx1"/>
                          </a:solidFill>
                          <a:latin typeface="+mn-ea"/>
                          <a:ea typeface="+mn-ea"/>
                        </a:rPr>
                        <a:t>キーホルダー</a:t>
                      </a:r>
                      <a:r>
                        <a:rPr kumimoji="1" lang="ja-JP" altLang="en-US" sz="1200" b="0" dirty="0">
                          <a:solidFill>
                            <a:schemeClr val="tx1"/>
                          </a:solidFill>
                          <a:latin typeface="+mn-ea"/>
                          <a:ea typeface="+mn-ea"/>
                        </a:rPr>
                        <a:t>（堺市）</a:t>
                      </a:r>
                    </a:p>
                  </a:txBody>
                  <a:tcPr anchor="ctr"/>
                </a:tc>
                <a:tc>
                  <a:txBody>
                    <a:bodyPr/>
                    <a:lstStyle/>
                    <a:p>
                      <a:pPr algn="l"/>
                      <a:r>
                        <a:rPr kumimoji="1" lang="ja-JP" altLang="en-US" sz="1800" b="0" u="none" dirty="0">
                          <a:solidFill>
                            <a:schemeClr val="tx1"/>
                          </a:solidFill>
                          <a:latin typeface="+mn-lt"/>
                          <a:ea typeface="+mn-ea"/>
                        </a:rPr>
                        <a:t>木材</a:t>
                      </a:r>
                    </a:p>
                  </a:txBody>
                  <a:tcPr/>
                </a:tc>
                <a:extLst>
                  <a:ext uri="{0D108BD9-81ED-4DB2-BD59-A6C34878D82A}">
                    <a16:rowId xmlns:a16="http://schemas.microsoft.com/office/drawing/2014/main" val="1931668900"/>
                  </a:ext>
                </a:extLst>
              </a:tr>
            </a:tbl>
          </a:graphicData>
        </a:graphic>
      </p:graphicFrame>
      <p:sp>
        <p:nvSpPr>
          <p:cNvPr id="3" name="テキスト ボックス 2">
            <a:extLst>
              <a:ext uri="{FF2B5EF4-FFF2-40B4-BE49-F238E27FC236}">
                <a16:creationId xmlns:a16="http://schemas.microsoft.com/office/drawing/2014/main" id="{372F3728-FB9B-2890-E7D6-D2FDF1F2DF3D}"/>
              </a:ext>
            </a:extLst>
          </p:cNvPr>
          <p:cNvSpPr txBox="1"/>
          <p:nvPr/>
        </p:nvSpPr>
        <p:spPr>
          <a:xfrm>
            <a:off x="9643631" y="5784617"/>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16B5DBC4-E645-1BF7-9B24-AAB36CF69D53}"/>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99790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BBE75-8880-58F0-EB1B-259CD27C701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0D097853-C139-B886-9340-95129BD52EEA}"/>
              </a:ext>
            </a:extLst>
          </p:cNvPr>
          <p:cNvSpPr/>
          <p:nvPr/>
        </p:nvSpPr>
        <p:spPr>
          <a:xfrm>
            <a:off x="590844" y="812240"/>
            <a:ext cx="11240085" cy="2233899"/>
          </a:xfrm>
          <a:prstGeom prst="rect">
            <a:avLst/>
          </a:prstGeom>
          <a:solidFill>
            <a:schemeClr val="accent6">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1"/>
                </a:solidFill>
                <a:effectLst>
                  <a:outerShdw blurRad="38100" dist="38100" dir="2700000" algn="tl">
                    <a:srgbClr val="000000">
                      <a:alpha val="43137"/>
                    </a:srgbClr>
                  </a:outerShdw>
                </a:effectLst>
                <a:latin typeface="Open Sans" panose="020B0606030504020204" pitchFamily="34" charset="0"/>
              </a:rPr>
              <a:t>万博成功の３つの必要条件</a:t>
            </a:r>
            <a:endParaRPr lang="en-US" altLang="ja-JP" sz="2400" b="1" dirty="0">
              <a:solidFill>
                <a:schemeClr val="tx1"/>
              </a:solidFill>
              <a:effectLst>
                <a:outerShdw blurRad="38100" dist="38100" dir="2700000" algn="tl">
                  <a:srgbClr val="000000">
                    <a:alpha val="43137"/>
                  </a:srgbClr>
                </a:outerShdw>
              </a:effectLst>
              <a:latin typeface="Open Sans" panose="020B0606030504020204" pitchFamily="34" charset="0"/>
            </a:endParaRPr>
          </a:p>
          <a:p>
            <a:pPr algn="l">
              <a:lnSpc>
                <a:spcPct val="150000"/>
              </a:lnSpc>
            </a:pPr>
            <a:r>
              <a:rPr lang="ja-JP" altLang="en-US" sz="2400" b="1" i="0" dirty="0">
                <a:solidFill>
                  <a:srgbClr val="FF0000"/>
                </a:solidFill>
                <a:effectLst>
                  <a:outerShdw blurRad="38100" dist="38100" dir="2700000" algn="tl">
                    <a:srgbClr val="000000">
                      <a:alpha val="43137"/>
                    </a:srgbClr>
                  </a:outerShdw>
                </a:effectLst>
                <a:latin typeface="Open Sans" panose="020B0606030504020204" pitchFamily="34" charset="0"/>
              </a:rPr>
              <a:t>　第</a:t>
            </a:r>
            <a:r>
              <a:rPr lang="ja-JP" altLang="en-US" sz="2400" b="1" dirty="0">
                <a:solidFill>
                  <a:srgbClr val="FF0000"/>
                </a:solidFill>
                <a:effectLst>
                  <a:outerShdw blurRad="38100" dist="38100" dir="2700000" algn="tl">
                    <a:srgbClr val="000000">
                      <a:alpha val="43137"/>
                    </a:srgbClr>
                  </a:outerShdw>
                </a:effectLst>
                <a:latin typeface="Open Sans" panose="020B0606030504020204" pitchFamily="34" charset="0"/>
              </a:rPr>
              <a:t>１ </a:t>
            </a:r>
            <a:r>
              <a:rPr lang="ja-JP" altLang="en-US" sz="2400" b="1" i="0" dirty="0">
                <a:solidFill>
                  <a:srgbClr val="FF0000"/>
                </a:solidFill>
                <a:effectLst>
                  <a:outerShdw blurRad="38100" dist="38100" dir="2700000" algn="tl">
                    <a:srgbClr val="000000">
                      <a:alpha val="43137"/>
                    </a:srgbClr>
                  </a:outerShdw>
                </a:effectLst>
                <a:latin typeface="Open Sans" panose="020B0606030504020204" pitchFamily="34" charset="0"/>
              </a:rPr>
              <a:t>大きな事故を起こさないこと</a:t>
            </a:r>
            <a:endParaRPr lang="en-US" altLang="ja-JP" sz="2400" b="1" i="0" dirty="0">
              <a:solidFill>
                <a:srgbClr val="FF0000"/>
              </a:solidFill>
              <a:effectLst>
                <a:outerShdw blurRad="38100" dist="38100" dir="2700000" algn="tl">
                  <a:srgbClr val="000000">
                    <a:alpha val="43137"/>
                  </a:srgbClr>
                </a:outerShdw>
              </a:effectLst>
              <a:latin typeface="Open Sans" panose="020B0606030504020204" pitchFamily="34" charset="0"/>
            </a:endParaRPr>
          </a:p>
          <a:p>
            <a:pPr algn="l">
              <a:lnSpc>
                <a:spcPct val="150000"/>
              </a:lnSpc>
            </a:pPr>
            <a:r>
              <a:rPr lang="ja-JP" altLang="en-US" sz="2400" b="1" dirty="0">
                <a:solidFill>
                  <a:srgbClr val="FF0000"/>
                </a:solidFill>
                <a:effectLst>
                  <a:outerShdw blurRad="38100" dist="38100" dir="2700000" algn="tl">
                    <a:srgbClr val="000000">
                      <a:alpha val="43137"/>
                    </a:srgbClr>
                  </a:outerShdw>
                </a:effectLst>
                <a:latin typeface="Open Sans" panose="020B0606030504020204" pitchFamily="34" charset="0"/>
              </a:rPr>
              <a:t>　第２ 収支上で赤字にならないこと</a:t>
            </a:r>
            <a:endParaRPr lang="en-US" altLang="ja-JP" sz="2400" b="1" dirty="0">
              <a:solidFill>
                <a:srgbClr val="FF0000"/>
              </a:solidFill>
              <a:effectLst>
                <a:outerShdw blurRad="38100" dist="38100" dir="2700000" algn="tl">
                  <a:srgbClr val="000000">
                    <a:alpha val="43137"/>
                  </a:srgbClr>
                </a:outerShdw>
              </a:effectLst>
              <a:latin typeface="Open Sans" panose="020B0606030504020204" pitchFamily="34" charset="0"/>
            </a:endParaRPr>
          </a:p>
          <a:p>
            <a:pPr algn="l">
              <a:lnSpc>
                <a:spcPct val="150000"/>
              </a:lnSpc>
            </a:pPr>
            <a:r>
              <a:rPr lang="ja-JP" altLang="en-US" sz="2400" b="1" i="0" dirty="0">
                <a:solidFill>
                  <a:srgbClr val="FF0000"/>
                </a:solidFill>
                <a:effectLst>
                  <a:outerShdw blurRad="38100" dist="38100" dir="2700000" algn="tl">
                    <a:srgbClr val="000000">
                      <a:alpha val="43137"/>
                    </a:srgbClr>
                  </a:outerShdw>
                </a:effectLst>
                <a:latin typeface="Open Sans" panose="020B0606030504020204" pitchFamily="34" charset="0"/>
              </a:rPr>
              <a:t>　第３ 多くの方に来場いただくこと</a:t>
            </a:r>
            <a:endParaRPr lang="en-US" altLang="ja-JP" sz="2400" b="1" i="0" dirty="0">
              <a:solidFill>
                <a:srgbClr val="FF0000"/>
              </a:solidFill>
              <a:effectLst>
                <a:outerShdw blurRad="38100" dist="38100" dir="2700000" algn="tl">
                  <a:srgbClr val="000000">
                    <a:alpha val="43137"/>
                  </a:srgbClr>
                </a:outerShdw>
              </a:effectLst>
              <a:latin typeface="Open Sans" panose="020B0606030504020204" pitchFamily="34" charset="0"/>
            </a:endParaRPr>
          </a:p>
        </p:txBody>
      </p:sp>
      <p:sp>
        <p:nvSpPr>
          <p:cNvPr id="14" name="スライド番号プレースホルダー 4">
            <a:extLst>
              <a:ext uri="{FF2B5EF4-FFF2-40B4-BE49-F238E27FC236}">
                <a16:creationId xmlns:a16="http://schemas.microsoft.com/office/drawing/2014/main" id="{4520B9F0-10AA-9661-C6FE-BBCF04DC7DBF}"/>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4</a:t>
            </a:fld>
            <a:endParaRPr lang="ja-JP" altLang="en-US" sz="1633" dirty="0">
              <a:solidFill>
                <a:prstClr val="black"/>
              </a:solidFill>
              <a:latin typeface="メイリオ" panose="020B0604030504040204" pitchFamily="50" charset="-128"/>
              <a:ea typeface="メイリオ" panose="020B0604030504040204" pitchFamily="50" charset="-128"/>
            </a:endParaRPr>
          </a:p>
        </p:txBody>
      </p:sp>
      <p:sp>
        <p:nvSpPr>
          <p:cNvPr id="41" name="楕円 40">
            <a:extLst>
              <a:ext uri="{FF2B5EF4-FFF2-40B4-BE49-F238E27FC236}">
                <a16:creationId xmlns:a16="http://schemas.microsoft.com/office/drawing/2014/main" id="{1F02E7E8-D7CE-DF00-59DA-204EF1F1ED17}"/>
              </a:ext>
            </a:extLst>
          </p:cNvPr>
          <p:cNvSpPr/>
          <p:nvPr/>
        </p:nvSpPr>
        <p:spPr>
          <a:xfrm rot="19904918">
            <a:off x="4401074" y="3927324"/>
            <a:ext cx="376480" cy="216881"/>
          </a:xfrm>
          <a:prstGeom prst="ellipse">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33">
              <a:solidFill>
                <a:prstClr val="white"/>
              </a:solidFill>
              <a:latin typeface="Calibri" panose="020F0502020204030204"/>
              <a:ea typeface="游ゴシック" panose="020B0400000000000000" pitchFamily="50" charset="-128"/>
            </a:endParaRPr>
          </a:p>
        </p:txBody>
      </p:sp>
      <p:sp>
        <p:nvSpPr>
          <p:cNvPr id="40" name="テキスト ボックス 39">
            <a:extLst>
              <a:ext uri="{FF2B5EF4-FFF2-40B4-BE49-F238E27FC236}">
                <a16:creationId xmlns:a16="http://schemas.microsoft.com/office/drawing/2014/main" id="{7D66179E-2655-D09B-DDBB-8D056E4ECA99}"/>
              </a:ext>
            </a:extLst>
          </p:cNvPr>
          <p:cNvSpPr txBox="1"/>
          <p:nvPr/>
        </p:nvSpPr>
        <p:spPr>
          <a:xfrm>
            <a:off x="140065" y="221067"/>
            <a:ext cx="6097978" cy="461665"/>
          </a:xfrm>
          <a:prstGeom prst="rect">
            <a:avLst/>
          </a:prstGeom>
          <a:noFill/>
        </p:spPr>
        <p:txBody>
          <a:bodyPr wrap="square">
            <a:spAutoFit/>
          </a:bodyPr>
          <a:lstStyle/>
          <a:p>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万博成功の必要条件 と 達成の要因</a:t>
            </a:r>
            <a:endParaRPr lang="ja-JP" altLang="en-US"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5" name="楕円 4">
            <a:extLst>
              <a:ext uri="{FF2B5EF4-FFF2-40B4-BE49-F238E27FC236}">
                <a16:creationId xmlns:a16="http://schemas.microsoft.com/office/drawing/2014/main" id="{FBF10946-E0BF-49F0-491F-94F4033979C7}"/>
              </a:ext>
            </a:extLst>
          </p:cNvPr>
          <p:cNvSpPr/>
          <p:nvPr/>
        </p:nvSpPr>
        <p:spPr>
          <a:xfrm rot="19904918">
            <a:off x="3595360" y="4445389"/>
            <a:ext cx="376480" cy="216881"/>
          </a:xfrm>
          <a:prstGeom prst="ellipse">
            <a:avLst/>
          </a:prstGeom>
          <a:no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633">
              <a:solidFill>
                <a:prstClr val="white"/>
              </a:solidFill>
              <a:latin typeface="Calibri" panose="020F0502020204030204"/>
              <a:ea typeface="游ゴシック" panose="020B0400000000000000" pitchFamily="50" charset="-128"/>
            </a:endParaRPr>
          </a:p>
        </p:txBody>
      </p:sp>
      <p:sp>
        <p:nvSpPr>
          <p:cNvPr id="4" name="矢印: 右 3">
            <a:extLst>
              <a:ext uri="{FF2B5EF4-FFF2-40B4-BE49-F238E27FC236}">
                <a16:creationId xmlns:a16="http://schemas.microsoft.com/office/drawing/2014/main" id="{AE3890C5-0C31-173C-51A5-70C1D466885F}"/>
              </a:ext>
            </a:extLst>
          </p:cNvPr>
          <p:cNvSpPr/>
          <p:nvPr/>
        </p:nvSpPr>
        <p:spPr>
          <a:xfrm>
            <a:off x="6537702" y="1599758"/>
            <a:ext cx="656489" cy="829541"/>
          </a:xfrm>
          <a:prstGeom prst="rightArrow">
            <a:avLst>
              <a:gd name="adj1" fmla="val 50000"/>
              <a:gd name="adj2" fmla="val 53876"/>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C28362C3-4455-A472-14D0-D518C8A02257}"/>
              </a:ext>
            </a:extLst>
          </p:cNvPr>
          <p:cNvSpPr/>
          <p:nvPr/>
        </p:nvSpPr>
        <p:spPr>
          <a:xfrm>
            <a:off x="7975665" y="1208646"/>
            <a:ext cx="3073790" cy="1611766"/>
          </a:xfrm>
          <a:prstGeom prst="roundRect">
            <a:avLst/>
          </a:prstGeom>
          <a:solidFill>
            <a:schemeClr val="accent4"/>
          </a:solidFill>
          <a:ln w="28575">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200" b="1"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３つの条件を</a:t>
            </a:r>
            <a:endParaRPr lang="en-US" altLang="ja-JP" sz="3200" b="1"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lnSpc>
                <a:spcPct val="150000"/>
              </a:lnSpc>
            </a:pPr>
            <a:r>
              <a:rPr lang="ja-JP" altLang="en-US" sz="3200" b="1"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達成！</a:t>
            </a:r>
            <a:endParaRPr lang="en-US" altLang="ja-JP" sz="3200" b="1" dirty="0">
              <a:solidFill>
                <a:srgbClr val="FF0000"/>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3" name="正方形/長方形 2">
            <a:extLst>
              <a:ext uri="{FF2B5EF4-FFF2-40B4-BE49-F238E27FC236}">
                <a16:creationId xmlns:a16="http://schemas.microsoft.com/office/drawing/2014/main" id="{4D2370F8-96A6-740A-9FEB-673A73755304}"/>
              </a:ext>
            </a:extLst>
          </p:cNvPr>
          <p:cNvSpPr/>
          <p:nvPr/>
        </p:nvSpPr>
        <p:spPr>
          <a:xfrm>
            <a:off x="590844" y="3175648"/>
            <a:ext cx="11240085" cy="3428436"/>
          </a:xfrm>
          <a:prstGeom prst="rect">
            <a:avLst/>
          </a:prstGeom>
          <a:solidFill>
            <a:schemeClr val="accent5">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ct val="200000"/>
              </a:lnSpc>
            </a:pPr>
            <a:r>
              <a:rPr lang="ja-JP" altLang="en-US" sz="2400" b="1" dirty="0">
                <a:solidFill>
                  <a:srgbClr val="E60012"/>
                </a:solidFill>
                <a:effectLst>
                  <a:outerShdw blurRad="38100" dist="38100" dir="2700000" algn="tl">
                    <a:srgbClr val="000000">
                      <a:alpha val="43137"/>
                    </a:srgbClr>
                  </a:outerShdw>
                </a:effectLst>
                <a:latin typeface="+mn-ea"/>
              </a:rPr>
              <a:t>要因１　圧倒的なコンテンツの魅力と来場者による体験・感動の発信！</a:t>
            </a:r>
            <a:endParaRPr lang="en-US" altLang="ja-JP" sz="2400" b="1" dirty="0">
              <a:solidFill>
                <a:srgbClr val="E60012"/>
              </a:solidFill>
              <a:effectLst>
                <a:outerShdw blurRad="38100" dist="38100" dir="2700000" algn="tl">
                  <a:srgbClr val="000000">
                    <a:alpha val="43137"/>
                  </a:srgbClr>
                </a:outerShdw>
              </a:effectLst>
              <a:latin typeface="+mn-ea"/>
            </a:endParaRPr>
          </a:p>
          <a:p>
            <a:pPr algn="l">
              <a:lnSpc>
                <a:spcPct val="150000"/>
              </a:lnSpc>
            </a:pPr>
            <a:r>
              <a:rPr lang="ja-JP" altLang="en-US" b="1" dirty="0">
                <a:solidFill>
                  <a:srgbClr val="222426"/>
                </a:solidFill>
                <a:effectLst>
                  <a:outerShdw blurRad="38100" dist="38100" dir="2700000" algn="tl">
                    <a:srgbClr val="000000">
                      <a:alpha val="43137"/>
                    </a:srgbClr>
                  </a:outerShdw>
                </a:effectLst>
                <a:latin typeface="+mn-ea"/>
              </a:rPr>
              <a:t>　●魅力あふれるパビリオン、建築物、イベント等のコンテンツ等により創られた「非日常的空間」で</a:t>
            </a:r>
            <a:endParaRPr lang="en-US" altLang="ja-JP" b="1" dirty="0">
              <a:solidFill>
                <a:srgbClr val="222426"/>
              </a:solidFill>
              <a:effectLst>
                <a:outerShdw blurRad="38100" dist="38100" dir="2700000" algn="tl">
                  <a:srgbClr val="000000">
                    <a:alpha val="43137"/>
                  </a:srgbClr>
                </a:outerShdw>
              </a:effectLst>
              <a:latin typeface="+mn-ea"/>
            </a:endParaRPr>
          </a:p>
          <a:p>
            <a:pPr algn="l">
              <a:lnSpc>
                <a:spcPct val="150000"/>
              </a:lnSpc>
            </a:pPr>
            <a:r>
              <a:rPr lang="ja-JP" altLang="en-US" b="1" dirty="0">
                <a:solidFill>
                  <a:srgbClr val="222426"/>
                </a:solidFill>
                <a:effectLst>
                  <a:outerShdw blurRad="38100" dist="38100" dir="2700000" algn="tl">
                    <a:srgbClr val="000000">
                      <a:alpha val="43137"/>
                    </a:srgbClr>
                  </a:outerShdw>
                </a:effectLst>
                <a:latin typeface="+mn-ea"/>
              </a:rPr>
              <a:t>　　生まれる感動 及び 来場者による</a:t>
            </a:r>
            <a:r>
              <a:rPr lang="en-US" altLang="ja-JP" b="1" dirty="0">
                <a:solidFill>
                  <a:srgbClr val="222426"/>
                </a:solidFill>
                <a:effectLst>
                  <a:outerShdw blurRad="38100" dist="38100" dir="2700000" algn="tl">
                    <a:srgbClr val="000000">
                      <a:alpha val="43137"/>
                    </a:srgbClr>
                  </a:outerShdw>
                </a:effectLst>
                <a:latin typeface="+mn-ea"/>
              </a:rPr>
              <a:t>SNS</a:t>
            </a:r>
            <a:r>
              <a:rPr lang="ja-JP" altLang="en-US" b="1" dirty="0">
                <a:solidFill>
                  <a:srgbClr val="222426"/>
                </a:solidFill>
                <a:effectLst>
                  <a:outerShdw blurRad="38100" dist="38100" dir="2700000" algn="tl">
                    <a:srgbClr val="000000">
                      <a:alpha val="43137"/>
                    </a:srgbClr>
                  </a:outerShdw>
                </a:effectLst>
                <a:latin typeface="+mn-ea"/>
              </a:rPr>
              <a:t>等による体験・感動の発信</a:t>
            </a:r>
            <a:endParaRPr lang="en-US" altLang="ja-JP" b="1" dirty="0">
              <a:solidFill>
                <a:srgbClr val="222426"/>
              </a:solidFill>
              <a:effectLst>
                <a:outerShdw blurRad="38100" dist="38100" dir="2700000" algn="tl">
                  <a:srgbClr val="000000">
                    <a:alpha val="43137"/>
                  </a:srgbClr>
                </a:outerShdw>
              </a:effectLst>
              <a:latin typeface="+mn-ea"/>
            </a:endParaRPr>
          </a:p>
          <a:p>
            <a:pPr>
              <a:lnSpc>
                <a:spcPct val="200000"/>
              </a:lnSpc>
            </a:pPr>
            <a:r>
              <a:rPr lang="ja-JP" altLang="en-US" sz="2400" b="1" dirty="0">
                <a:solidFill>
                  <a:srgbClr val="E60012"/>
                </a:solidFill>
                <a:effectLst>
                  <a:outerShdw blurRad="38100" dist="38100" dir="2700000" algn="tl">
                    <a:srgbClr val="000000">
                      <a:alpha val="43137"/>
                    </a:srgbClr>
                  </a:outerShdw>
                </a:effectLst>
                <a:latin typeface="+mn-ea"/>
              </a:rPr>
              <a:t>要因２　運営面での「毎日改善」</a:t>
            </a:r>
            <a:endParaRPr lang="en-US" altLang="ja-JP" sz="2400" b="1" dirty="0">
              <a:solidFill>
                <a:srgbClr val="E60012"/>
              </a:solidFill>
              <a:effectLst>
                <a:outerShdw blurRad="38100" dist="38100" dir="2700000" algn="tl">
                  <a:srgbClr val="000000">
                    <a:alpha val="43137"/>
                  </a:srgbClr>
                </a:outerShdw>
              </a:effectLst>
              <a:latin typeface="+mn-ea"/>
            </a:endParaRPr>
          </a:p>
          <a:p>
            <a:pPr>
              <a:lnSpc>
                <a:spcPct val="150000"/>
              </a:lnSpc>
            </a:pPr>
            <a:r>
              <a:rPr lang="ja-JP" altLang="en-US" b="1" dirty="0">
                <a:solidFill>
                  <a:srgbClr val="222426"/>
                </a:solidFill>
                <a:effectLst>
                  <a:outerShdw blurRad="38100" dist="38100" dir="2700000" algn="tl">
                    <a:srgbClr val="000000">
                      <a:alpha val="43137"/>
                    </a:srgbClr>
                  </a:outerShdw>
                </a:effectLst>
                <a:latin typeface="+mn-ea"/>
              </a:rPr>
              <a:t>　●最前線の状況に基づき、優先順位の高いものから矢継ぎ早に対策を打ち、「毎日改善」をやり抜いた</a:t>
            </a:r>
            <a:endParaRPr lang="en-US" altLang="ja-JP" b="1" dirty="0">
              <a:solidFill>
                <a:srgbClr val="222426"/>
              </a:solidFill>
              <a:effectLst>
                <a:outerShdw blurRad="38100" dist="38100" dir="2700000" algn="tl">
                  <a:srgbClr val="000000">
                    <a:alpha val="43137"/>
                  </a:srgbClr>
                </a:outerShdw>
              </a:effectLst>
              <a:latin typeface="+mn-ea"/>
            </a:endParaRPr>
          </a:p>
          <a:p>
            <a:pPr>
              <a:lnSpc>
                <a:spcPct val="150000"/>
              </a:lnSpc>
            </a:pPr>
            <a:r>
              <a:rPr lang="ja-JP" altLang="en-US" b="1" dirty="0">
                <a:solidFill>
                  <a:srgbClr val="222426"/>
                </a:solidFill>
                <a:effectLst>
                  <a:outerShdw blurRad="38100" dist="38100" dir="2700000" algn="tl">
                    <a:srgbClr val="000000">
                      <a:alpha val="43137"/>
                    </a:srgbClr>
                  </a:outerShdw>
                </a:effectLst>
                <a:latin typeface="+mn-ea"/>
              </a:rPr>
              <a:t>　●この「毎日改善」の積み重ねに対して、多くの来場者がポジティブな感想を</a:t>
            </a:r>
            <a:r>
              <a:rPr lang="en-US" altLang="ja-JP" b="1" dirty="0">
                <a:solidFill>
                  <a:srgbClr val="222426"/>
                </a:solidFill>
                <a:effectLst>
                  <a:outerShdw blurRad="38100" dist="38100" dir="2700000" algn="tl">
                    <a:srgbClr val="000000">
                      <a:alpha val="43137"/>
                    </a:srgbClr>
                  </a:outerShdw>
                </a:effectLst>
                <a:latin typeface="+mn-ea"/>
              </a:rPr>
              <a:t>SNS</a:t>
            </a:r>
            <a:r>
              <a:rPr lang="ja-JP" altLang="en-US" b="1" dirty="0">
                <a:solidFill>
                  <a:srgbClr val="222426"/>
                </a:solidFill>
                <a:effectLst>
                  <a:outerShdw blurRad="38100" dist="38100" dir="2700000" algn="tl">
                    <a:srgbClr val="000000">
                      <a:alpha val="43137"/>
                    </a:srgbClr>
                  </a:outerShdw>
                </a:effectLst>
                <a:latin typeface="+mn-ea"/>
              </a:rPr>
              <a:t>等で発信</a:t>
            </a:r>
            <a:endParaRPr lang="en-US" altLang="ja-JP" b="1" dirty="0">
              <a:solidFill>
                <a:srgbClr val="222426"/>
              </a:solidFill>
              <a:effectLst>
                <a:outerShdw blurRad="38100" dist="38100" dir="2700000" algn="tl">
                  <a:srgbClr val="000000">
                    <a:alpha val="43137"/>
                  </a:srgbClr>
                </a:outerShdw>
              </a:effectLst>
              <a:latin typeface="+mn-ea"/>
            </a:endParaRPr>
          </a:p>
          <a:p>
            <a:pPr algn="l">
              <a:lnSpc>
                <a:spcPct val="150000"/>
              </a:lnSpc>
            </a:pPr>
            <a:endParaRPr lang="en-US" altLang="ja-JP" b="1" dirty="0">
              <a:solidFill>
                <a:srgbClr val="FF0000"/>
              </a:solidFill>
              <a:effectLst>
                <a:outerShdw blurRad="38100" dist="38100" dir="2700000" algn="tl">
                  <a:srgbClr val="000000">
                    <a:alpha val="43137"/>
                  </a:srgbClr>
                </a:outerShdw>
              </a:effectLst>
              <a:latin typeface="Open Sans" panose="020B0606030504020204" pitchFamily="34" charset="0"/>
            </a:endParaRPr>
          </a:p>
        </p:txBody>
      </p:sp>
      <p:sp>
        <p:nvSpPr>
          <p:cNvPr id="7" name="テキスト ボックス 6">
            <a:extLst>
              <a:ext uri="{FF2B5EF4-FFF2-40B4-BE49-F238E27FC236}">
                <a16:creationId xmlns:a16="http://schemas.microsoft.com/office/drawing/2014/main" id="{EB508726-F902-B2CA-2B60-F919DD8CBA29}"/>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093212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0686B-3264-CCAC-50C5-409D4A43B3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D804A3-186D-1C1A-39B4-338E6310B474}"/>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8" name="Rectangle 2">
            <a:extLst>
              <a:ext uri="{FF2B5EF4-FFF2-40B4-BE49-F238E27FC236}">
                <a16:creationId xmlns:a16="http://schemas.microsoft.com/office/drawing/2014/main" id="{96E5335F-EE62-D822-55AD-EACBAE06D26B}"/>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4B85DE83-0E60-CB22-F7AA-6228E954A84A}"/>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40</a:t>
            </a:fld>
            <a:endParaRPr kumimoji="1" lang="ja-JP" altLang="en-US" dirty="0"/>
          </a:p>
        </p:txBody>
      </p:sp>
      <p:sp>
        <p:nvSpPr>
          <p:cNvPr id="17" name="テキスト ボックス 16">
            <a:extLst>
              <a:ext uri="{FF2B5EF4-FFF2-40B4-BE49-F238E27FC236}">
                <a16:creationId xmlns:a16="http://schemas.microsoft.com/office/drawing/2014/main" id="{8F724F93-776A-E1FA-1628-B7EABC1D0CE4}"/>
              </a:ext>
            </a:extLst>
          </p:cNvPr>
          <p:cNvSpPr txBox="1"/>
          <p:nvPr/>
        </p:nvSpPr>
        <p:spPr>
          <a:xfrm>
            <a:off x="215704" y="226885"/>
            <a:ext cx="9589478"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参考２</a:t>
            </a:r>
            <a:r>
              <a:rPr lang="en-US" altLang="ja-JP"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en-US" sz="24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その他会場内施設等のリユース</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202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６年</a:t>
            </a:r>
            <a:r>
              <a:rPr lang="en-US" altLang="ja-JP"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2</a:t>
            </a:r>
            <a:r>
              <a:rPr lang="ja-JP" altLang="en-US" sz="1600" b="1"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月９日］　　　　　</a:t>
            </a:r>
            <a:r>
              <a:rPr lang="ja-JP" altLang="en-US" sz="16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　</a:t>
            </a:r>
            <a:endParaRPr kumimoji="0" lang="ja-JP" altLang="en-US" sz="16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graphicFrame>
        <p:nvGraphicFramePr>
          <p:cNvPr id="2" name="表 1">
            <a:extLst>
              <a:ext uri="{FF2B5EF4-FFF2-40B4-BE49-F238E27FC236}">
                <a16:creationId xmlns:a16="http://schemas.microsoft.com/office/drawing/2014/main" id="{128D4A42-1A93-64B1-43C6-8163EA91412D}"/>
              </a:ext>
            </a:extLst>
          </p:cNvPr>
          <p:cNvGraphicFramePr>
            <a:graphicFrameLocks noGrp="1"/>
          </p:cNvGraphicFramePr>
          <p:nvPr/>
        </p:nvGraphicFramePr>
        <p:xfrm>
          <a:off x="215704" y="836594"/>
          <a:ext cx="11831401" cy="2683261"/>
        </p:xfrm>
        <a:graphic>
          <a:graphicData uri="http://schemas.openxmlformats.org/drawingml/2006/table">
            <a:tbl>
              <a:tblPr firstRow="1" bandRow="1">
                <a:tableStyleId>{5C22544A-7EE6-4342-B048-85BDC9FD1C3A}</a:tableStyleId>
              </a:tblPr>
              <a:tblGrid>
                <a:gridCol w="525192">
                  <a:extLst>
                    <a:ext uri="{9D8B030D-6E8A-4147-A177-3AD203B41FA5}">
                      <a16:colId xmlns:a16="http://schemas.microsoft.com/office/drawing/2014/main" val="4103422108"/>
                    </a:ext>
                  </a:extLst>
                </a:gridCol>
                <a:gridCol w="3007695">
                  <a:extLst>
                    <a:ext uri="{9D8B030D-6E8A-4147-A177-3AD203B41FA5}">
                      <a16:colId xmlns:a16="http://schemas.microsoft.com/office/drawing/2014/main" val="3207666527"/>
                    </a:ext>
                  </a:extLst>
                </a:gridCol>
                <a:gridCol w="4896645">
                  <a:extLst>
                    <a:ext uri="{9D8B030D-6E8A-4147-A177-3AD203B41FA5}">
                      <a16:colId xmlns:a16="http://schemas.microsoft.com/office/drawing/2014/main" val="420980025"/>
                    </a:ext>
                  </a:extLst>
                </a:gridCol>
                <a:gridCol w="3401869">
                  <a:extLst>
                    <a:ext uri="{9D8B030D-6E8A-4147-A177-3AD203B41FA5}">
                      <a16:colId xmlns:a16="http://schemas.microsoft.com/office/drawing/2014/main" val="2156685957"/>
                    </a:ext>
                  </a:extLst>
                </a:gridCol>
              </a:tblGrid>
              <a:tr h="418729">
                <a:tc>
                  <a:txBody>
                    <a:bodyPr/>
                    <a:lstStyle/>
                    <a:p>
                      <a:pPr algn="ctr"/>
                      <a:endParaRPr kumimoji="1" lang="ja-JP" altLang="en-US" sz="2000" dirty="0">
                        <a:latin typeface="BIZ UDゴシック" panose="020B0400000000000000" pitchFamily="49" charset="-128"/>
                        <a:ea typeface="BIZ UDゴシック" panose="020B0400000000000000" pitchFamily="49" charset="-128"/>
                      </a:endParaRP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国内パビリオン等</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リユース先</a:t>
                      </a:r>
                    </a:p>
                  </a:txBody>
                  <a:tcPr/>
                </a:tc>
                <a:tc>
                  <a:txBody>
                    <a:bodyPr/>
                    <a:lstStyle/>
                    <a:p>
                      <a:pPr algn="ctr"/>
                      <a:r>
                        <a:rPr kumimoji="1" lang="ja-JP" altLang="en-US" sz="2000" b="1" dirty="0">
                          <a:solidFill>
                            <a:schemeClr val="bg1"/>
                          </a:solidFill>
                          <a:latin typeface="BIZ UDゴシック" panose="020B0400000000000000" pitchFamily="49" charset="-128"/>
                          <a:ea typeface="BIZ UDゴシック" panose="020B0400000000000000" pitchFamily="49" charset="-128"/>
                        </a:rPr>
                        <a:t>備考</a:t>
                      </a:r>
                    </a:p>
                  </a:txBody>
                  <a:tcPr/>
                </a:tc>
                <a:extLst>
                  <a:ext uri="{0D108BD9-81ED-4DB2-BD59-A6C34878D82A}">
                    <a16:rowId xmlns:a16="http://schemas.microsoft.com/office/drawing/2014/main" val="1911342316"/>
                  </a:ext>
                </a:extLst>
              </a:tr>
              <a:tr h="504204">
                <a:tc>
                  <a:txBody>
                    <a:bodyPr/>
                    <a:lstStyle/>
                    <a:p>
                      <a:pPr algn="l"/>
                      <a:r>
                        <a:rPr kumimoji="1" lang="ja-JP" altLang="en-US" sz="1800" b="1" dirty="0">
                          <a:solidFill>
                            <a:schemeClr val="tx1"/>
                          </a:solidFill>
                          <a:latin typeface="+mn-ea"/>
                          <a:ea typeface="+mn-ea"/>
                        </a:rPr>
                        <a:t>７</a:t>
                      </a:r>
                      <a:endParaRPr kumimoji="1" lang="en-US" altLang="ja-JP" sz="1800" b="1"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水素船「まほろば」</a:t>
                      </a:r>
                    </a:p>
                  </a:txBody>
                  <a:tcPr/>
                </a:tc>
                <a:tc>
                  <a:txBody>
                    <a:bodyPr/>
                    <a:lstStyle/>
                    <a:p>
                      <a:pPr algn="l"/>
                      <a:r>
                        <a:rPr kumimoji="1" lang="ja-JP" altLang="en-US" sz="1800" b="0" dirty="0">
                          <a:solidFill>
                            <a:schemeClr val="tx1"/>
                          </a:solidFill>
                          <a:latin typeface="+mn-ea"/>
                          <a:ea typeface="+mn-ea"/>
                        </a:rPr>
                        <a:t>東京都</a:t>
                      </a:r>
                      <a:endParaRPr kumimoji="1" lang="en-US" altLang="ja-JP"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東京港を運行</a:t>
                      </a:r>
                    </a:p>
                  </a:txBody>
                  <a:tcPr/>
                </a:tc>
                <a:extLst>
                  <a:ext uri="{0D108BD9-81ED-4DB2-BD59-A6C34878D82A}">
                    <a16:rowId xmlns:a16="http://schemas.microsoft.com/office/drawing/2014/main" val="3872493888"/>
                  </a:ext>
                </a:extLst>
              </a:tr>
              <a:tr h="526473">
                <a:tc>
                  <a:txBody>
                    <a:bodyPr/>
                    <a:lstStyle/>
                    <a:p>
                      <a:pPr algn="l"/>
                      <a:r>
                        <a:rPr kumimoji="1" lang="ja-JP" altLang="en-US" sz="1800" b="1" dirty="0">
                          <a:solidFill>
                            <a:schemeClr val="tx1"/>
                          </a:solidFill>
                          <a:latin typeface="+mn-ea"/>
                          <a:ea typeface="+mn-ea"/>
                        </a:rPr>
                        <a:t>８</a:t>
                      </a:r>
                    </a:p>
                  </a:txBody>
                  <a:tcPr/>
                </a:tc>
                <a:tc>
                  <a:txBody>
                    <a:bodyPr/>
                    <a:lstStyle/>
                    <a:p>
                      <a:pPr algn="l"/>
                      <a:r>
                        <a:rPr kumimoji="1" lang="en-US" altLang="ja-JP" sz="1800" b="0" dirty="0">
                          <a:solidFill>
                            <a:schemeClr val="tx1"/>
                          </a:solidFill>
                          <a:latin typeface="+mn-ea"/>
                          <a:ea typeface="+mn-ea"/>
                        </a:rPr>
                        <a:t>CDC</a:t>
                      </a:r>
                      <a:r>
                        <a:rPr kumimoji="1" lang="ja-JP" altLang="en-US" sz="1800" b="0" dirty="0">
                          <a:solidFill>
                            <a:schemeClr val="tx1"/>
                          </a:solidFill>
                          <a:latin typeface="+mn-ea"/>
                          <a:ea typeface="+mn-ea"/>
                        </a:rPr>
                        <a:t>ベンチ</a:t>
                      </a:r>
                    </a:p>
                  </a:txBody>
                  <a:tcPr/>
                </a:tc>
                <a:tc>
                  <a:txBody>
                    <a:bodyPr/>
                    <a:lstStyle/>
                    <a:p>
                      <a:pPr algn="l"/>
                      <a:r>
                        <a:rPr kumimoji="1" lang="ja-JP" altLang="en-US" sz="1800" b="0" dirty="0">
                          <a:solidFill>
                            <a:schemeClr val="tx1"/>
                          </a:solidFill>
                          <a:latin typeface="+mn-ea"/>
                          <a:ea typeface="+mn-ea"/>
                        </a:rPr>
                        <a:t>兵庫県伊丹市</a:t>
                      </a:r>
                      <a:endParaRPr kumimoji="1" lang="en-US" altLang="ja-JP" sz="1800" b="0" dirty="0">
                        <a:solidFill>
                          <a:schemeClr val="tx1"/>
                        </a:solidFill>
                        <a:latin typeface="+mn-ea"/>
                        <a:ea typeface="+mn-ea"/>
                      </a:endParaRPr>
                    </a:p>
                    <a:p>
                      <a:pPr algn="l"/>
                      <a:r>
                        <a:rPr kumimoji="1" lang="ja-JP" altLang="en-US" sz="1800" b="0" dirty="0">
                          <a:solidFill>
                            <a:schemeClr val="tx1"/>
                          </a:solidFill>
                          <a:latin typeface="+mn-ea"/>
                          <a:ea typeface="+mn-ea"/>
                        </a:rPr>
                        <a:t>大阪府河内長野市</a:t>
                      </a:r>
                      <a:endParaRPr kumimoji="1" lang="en-US" altLang="ja-JP"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案内所・休憩所設置物</a:t>
                      </a:r>
                    </a:p>
                  </a:txBody>
                  <a:tcPr/>
                </a:tc>
                <a:extLst>
                  <a:ext uri="{0D108BD9-81ED-4DB2-BD59-A6C34878D82A}">
                    <a16:rowId xmlns:a16="http://schemas.microsoft.com/office/drawing/2014/main" val="1090322098"/>
                  </a:ext>
                </a:extLst>
              </a:tr>
              <a:tr h="480168">
                <a:tc>
                  <a:txBody>
                    <a:bodyPr/>
                    <a:lstStyle/>
                    <a:p>
                      <a:pPr algn="l"/>
                      <a:r>
                        <a:rPr kumimoji="1" lang="ja-JP" altLang="en-US" sz="1800" b="1" dirty="0">
                          <a:solidFill>
                            <a:schemeClr val="tx1"/>
                          </a:solidFill>
                          <a:latin typeface="+mn-ea"/>
                          <a:ea typeface="+mn-ea"/>
                        </a:rPr>
                        <a:t>９</a:t>
                      </a:r>
                    </a:p>
                  </a:txBody>
                  <a:tcPr/>
                </a:tc>
                <a:tc>
                  <a:txBody>
                    <a:bodyPr/>
                    <a:lstStyle/>
                    <a:p>
                      <a:pPr algn="l"/>
                      <a:r>
                        <a:rPr kumimoji="1" lang="ja-JP" altLang="en-US" sz="1800" b="0" dirty="0">
                          <a:solidFill>
                            <a:schemeClr val="tx1"/>
                          </a:solidFill>
                          <a:latin typeface="+mn-ea"/>
                          <a:ea typeface="+mn-ea"/>
                        </a:rPr>
                        <a:t>ミャクミャク像</a:t>
                      </a:r>
                    </a:p>
                  </a:txBody>
                  <a:tcPr/>
                </a:tc>
                <a:tc>
                  <a:txBody>
                    <a:bodyPr/>
                    <a:lstStyle/>
                    <a:p>
                      <a:pPr algn="l"/>
                      <a:r>
                        <a:rPr kumimoji="1" lang="en-US" altLang="ja-JP" sz="1800" b="0" dirty="0">
                          <a:solidFill>
                            <a:schemeClr val="tx1"/>
                          </a:solidFill>
                          <a:latin typeface="+mn-ea"/>
                          <a:ea typeface="+mn-ea"/>
                        </a:rPr>
                        <a:t>ATC</a:t>
                      </a:r>
                      <a:endParaRPr kumimoji="1" lang="ja-JP" altLang="en-US" sz="1800" b="0" dirty="0">
                        <a:solidFill>
                          <a:schemeClr val="tx1"/>
                        </a:solidFill>
                        <a:latin typeface="+mn-ea"/>
                        <a:ea typeface="+mn-ea"/>
                      </a:endParaRPr>
                    </a:p>
                  </a:txBody>
                  <a:tcPr/>
                </a:tc>
                <a:tc>
                  <a:txBody>
                    <a:bodyPr/>
                    <a:lstStyle/>
                    <a:p>
                      <a:pPr algn="l"/>
                      <a:r>
                        <a:rPr kumimoji="1" lang="ja-JP" altLang="en-US" sz="1800" b="0" dirty="0">
                          <a:solidFill>
                            <a:schemeClr val="tx1"/>
                          </a:solidFill>
                          <a:latin typeface="+mn-ea"/>
                          <a:ea typeface="+mn-ea"/>
                        </a:rPr>
                        <a:t>大阪市役所設置物</a:t>
                      </a:r>
                    </a:p>
                  </a:txBody>
                  <a:tcPr/>
                </a:tc>
                <a:extLst>
                  <a:ext uri="{0D108BD9-81ED-4DB2-BD59-A6C34878D82A}">
                    <a16:rowId xmlns:a16="http://schemas.microsoft.com/office/drawing/2014/main" val="1869753277"/>
                  </a:ext>
                </a:extLst>
              </a:tr>
              <a:tr h="524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a:solidFill>
                            <a:schemeClr val="tx1"/>
                          </a:solidFill>
                          <a:latin typeface="+mn-ea"/>
                          <a:ea typeface="+mn-ea"/>
                        </a:rPr>
                        <a:t>10</a:t>
                      </a:r>
                      <a:endParaRPr kumimoji="1" lang="ja-JP" altLang="en-US" sz="1800" b="1" dirty="0">
                        <a:solidFill>
                          <a:schemeClr val="tx1"/>
                        </a:solidFill>
                        <a:latin typeface="+mn-ea"/>
                        <a:ea typeface="+mn-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ea"/>
                          <a:ea typeface="+mn-ea"/>
                        </a:rPr>
                        <a:t>EXPO</a:t>
                      </a:r>
                      <a:r>
                        <a:rPr kumimoji="1" lang="ja-JP" altLang="en-US" sz="1800" b="0" dirty="0">
                          <a:solidFill>
                            <a:schemeClr val="tx1"/>
                          </a:solidFill>
                          <a:latin typeface="+mn-ea"/>
                          <a:ea typeface="+mn-ea"/>
                        </a:rPr>
                        <a:t>ナショナルデーホール「レイガーデン」</a:t>
                      </a:r>
                    </a:p>
                  </a:txBody>
                  <a:tcPr/>
                </a:tc>
                <a:tc>
                  <a:txBody>
                    <a:bodyPr/>
                    <a:lstStyle/>
                    <a:p>
                      <a:r>
                        <a:rPr kumimoji="1" lang="ja-JP" altLang="en-US" sz="1800" dirty="0">
                          <a:latin typeface="+mn-ea"/>
                          <a:ea typeface="+mn-ea"/>
                        </a:rPr>
                        <a:t>公共施設、商業施設へ活用</a:t>
                      </a:r>
                    </a:p>
                  </a:txBody>
                  <a:tcPr anchor="ctr"/>
                </a:tc>
                <a:tc>
                  <a:txBody>
                    <a:bodyPr/>
                    <a:lstStyle/>
                    <a:p>
                      <a:pPr algn="l"/>
                      <a:r>
                        <a:rPr kumimoji="1" lang="ja-JP" altLang="en-US" sz="1800" b="0" u="none" dirty="0">
                          <a:solidFill>
                            <a:schemeClr val="tx1"/>
                          </a:solidFill>
                          <a:latin typeface="+mn-lt"/>
                          <a:ea typeface="+mn-ea"/>
                        </a:rPr>
                        <a:t>天井角材・床材タイル</a:t>
                      </a:r>
                    </a:p>
                  </a:txBody>
                  <a:tcPr/>
                </a:tc>
                <a:extLst>
                  <a:ext uri="{0D108BD9-81ED-4DB2-BD59-A6C34878D82A}">
                    <a16:rowId xmlns:a16="http://schemas.microsoft.com/office/drawing/2014/main" val="2115339684"/>
                  </a:ext>
                </a:extLst>
              </a:tr>
            </a:tbl>
          </a:graphicData>
        </a:graphic>
      </p:graphicFrame>
      <p:sp>
        <p:nvSpPr>
          <p:cNvPr id="3" name="テキスト ボックス 2">
            <a:extLst>
              <a:ext uri="{FF2B5EF4-FFF2-40B4-BE49-F238E27FC236}">
                <a16:creationId xmlns:a16="http://schemas.microsoft.com/office/drawing/2014/main" id="{731130A0-A295-F972-6974-C2E109F65BA3}"/>
              </a:ext>
            </a:extLst>
          </p:cNvPr>
          <p:cNvSpPr txBox="1"/>
          <p:nvPr/>
        </p:nvSpPr>
        <p:spPr>
          <a:xfrm>
            <a:off x="9702135" y="3519855"/>
            <a:ext cx="2827613" cy="307777"/>
          </a:xfrm>
          <a:prstGeom prst="rect">
            <a:avLst/>
          </a:prstGeom>
          <a:noFill/>
        </p:spPr>
        <p:txBody>
          <a:bodyPr wrap="square" rtlCol="0">
            <a:spAutoFit/>
          </a:bodyPr>
          <a:lstStyle/>
          <a:p>
            <a:r>
              <a:rPr kumimoji="1" lang="en-US" altLang="ja-JP" sz="1400" dirty="0"/>
              <a:t>※</a:t>
            </a:r>
            <a:r>
              <a:rPr kumimoji="1" lang="ja-JP" altLang="en-US" sz="1400" dirty="0"/>
              <a:t>印は報道機関発表による</a:t>
            </a:r>
          </a:p>
        </p:txBody>
      </p:sp>
      <p:sp>
        <p:nvSpPr>
          <p:cNvPr id="6" name="テキスト ボックス 5">
            <a:extLst>
              <a:ext uri="{FF2B5EF4-FFF2-40B4-BE49-F238E27FC236}">
                <a16:creationId xmlns:a16="http://schemas.microsoft.com/office/drawing/2014/main" id="{16DAC479-4489-3149-C200-1B9A9245A55B}"/>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21645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CC2491E-7449-A065-F009-2ACF487A97B9}"/>
              </a:ext>
            </a:extLst>
          </p:cNvPr>
          <p:cNvSpPr txBox="1"/>
          <p:nvPr/>
        </p:nvSpPr>
        <p:spPr>
          <a:xfrm>
            <a:off x="317664" y="219095"/>
            <a:ext cx="9611781" cy="461665"/>
          </a:xfrm>
          <a:prstGeom prst="rect">
            <a:avLst/>
          </a:prstGeom>
          <a:noFill/>
        </p:spPr>
        <p:txBody>
          <a:bodyPr wrap="square">
            <a:spAutoFit/>
          </a:bodyPr>
          <a:lstStyle/>
          <a:p>
            <a:r>
              <a:rPr lang="en-US" altLang="ja-JP"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大きな事故を起こさないこと</a:t>
            </a:r>
            <a:r>
              <a:rPr lang="en-US" altLang="ja-JP"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オールナイト万博</a:t>
            </a:r>
            <a:r>
              <a:rPr lang="ja-JP" altLang="en-US"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en-US" altLang="ja-JP"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8</a:t>
            </a:r>
            <a:r>
              <a:rPr lang="ja-JP" altLang="en-US"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月</a:t>
            </a:r>
            <a:r>
              <a:rPr lang="en-US" altLang="ja-JP"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13</a:t>
            </a:r>
            <a:r>
              <a:rPr lang="ja-JP" altLang="en-US"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r>
              <a:rPr lang="en-US" altLang="ja-JP"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14</a:t>
            </a:r>
            <a:r>
              <a:rPr lang="ja-JP" altLang="en-US" sz="16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日］</a:t>
            </a:r>
            <a:endParaRPr lang="ja-JP" altLang="en-US" sz="16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94D16E14-EF42-E13D-5220-8927A545F1AA}"/>
              </a:ext>
            </a:extLst>
          </p:cNvPr>
          <p:cNvSpPr/>
          <p:nvPr/>
        </p:nvSpPr>
        <p:spPr>
          <a:xfrm>
            <a:off x="632343" y="846283"/>
            <a:ext cx="11265877" cy="5654127"/>
          </a:xfrm>
          <a:prstGeom prst="rect">
            <a:avLst/>
          </a:prstGeom>
          <a:solidFill>
            <a:schemeClr val="accent5">
              <a:lumMod val="20000"/>
              <a:lumOff val="80000"/>
            </a:schemeClr>
          </a:solidFill>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r>
              <a:rPr lang="ja-JP" altLang="en-US" b="1" dirty="0">
                <a:solidFill>
                  <a:schemeClr val="tx1"/>
                </a:solidFill>
                <a:latin typeface="+mn-ea"/>
              </a:rPr>
              <a:t>●</a:t>
            </a:r>
            <a:r>
              <a:rPr lang="en-US" altLang="ja-JP" b="1" dirty="0">
                <a:solidFill>
                  <a:schemeClr val="tx1"/>
                </a:solidFill>
                <a:latin typeface="+mn-ea"/>
              </a:rPr>
              <a:t>8</a:t>
            </a:r>
            <a:r>
              <a:rPr lang="ja-JP" altLang="en-US" b="1" dirty="0">
                <a:solidFill>
                  <a:schemeClr val="tx1"/>
                </a:solidFill>
                <a:latin typeface="+mn-ea"/>
              </a:rPr>
              <a:t>月</a:t>
            </a:r>
            <a:r>
              <a:rPr lang="en-US" altLang="ja-JP" b="1" dirty="0">
                <a:solidFill>
                  <a:schemeClr val="tx1"/>
                </a:solidFill>
                <a:latin typeface="+mn-ea"/>
              </a:rPr>
              <a:t>13</a:t>
            </a:r>
            <a:r>
              <a:rPr lang="ja-JP" altLang="en-US" b="1" dirty="0">
                <a:solidFill>
                  <a:schemeClr val="tx1"/>
                </a:solidFill>
                <a:latin typeface="+mn-ea"/>
              </a:rPr>
              <a:t>日午後</a:t>
            </a:r>
            <a:r>
              <a:rPr lang="en-US" altLang="ja-JP" b="1" dirty="0">
                <a:solidFill>
                  <a:schemeClr val="tx1"/>
                </a:solidFill>
                <a:latin typeface="+mn-ea"/>
              </a:rPr>
              <a:t>9</a:t>
            </a:r>
            <a:r>
              <a:rPr lang="ja-JP" altLang="en-US" b="1" dirty="0">
                <a:solidFill>
                  <a:schemeClr val="tx1"/>
                </a:solidFill>
                <a:latin typeface="+mn-ea"/>
              </a:rPr>
              <a:t>時</a:t>
            </a:r>
            <a:r>
              <a:rPr lang="en-US" altLang="ja-JP" b="1" dirty="0">
                <a:solidFill>
                  <a:schemeClr val="tx1"/>
                </a:solidFill>
                <a:latin typeface="+mn-ea"/>
              </a:rPr>
              <a:t>30</a:t>
            </a:r>
            <a:r>
              <a:rPr lang="ja-JP" altLang="en-US" b="1" dirty="0">
                <a:solidFill>
                  <a:schemeClr val="tx1"/>
                </a:solidFill>
                <a:latin typeface="+mn-ea"/>
              </a:rPr>
              <a:t>分頃、地下鉄中央線で運行トラブル</a:t>
            </a:r>
            <a:r>
              <a:rPr lang="en-US" altLang="ja-JP" sz="1000" b="1" dirty="0">
                <a:solidFill>
                  <a:schemeClr val="tx1"/>
                </a:solidFill>
                <a:latin typeface="+mn-ea"/>
              </a:rPr>
              <a:t>(※1)</a:t>
            </a:r>
            <a:r>
              <a:rPr lang="ja-JP" altLang="en-US" b="1" dirty="0">
                <a:solidFill>
                  <a:schemeClr val="tx1"/>
                </a:solidFill>
                <a:latin typeface="+mn-ea"/>
              </a:rPr>
              <a:t>発生</a:t>
            </a:r>
            <a:r>
              <a:rPr lang="ja-JP" altLang="en-US" dirty="0">
                <a:solidFill>
                  <a:schemeClr val="tx1"/>
                </a:solidFill>
              </a:rPr>
              <a:t>　</a:t>
            </a:r>
            <a:r>
              <a:rPr lang="en-US" altLang="ja-JP" b="1" dirty="0">
                <a:solidFill>
                  <a:schemeClr val="tx1"/>
                </a:solidFill>
                <a:latin typeface="+mn-ea"/>
              </a:rPr>
              <a:t> </a:t>
            </a:r>
          </a:p>
          <a:p>
            <a:pPr>
              <a:lnSpc>
                <a:spcPct val="200000"/>
              </a:lnSpc>
            </a:pPr>
            <a:r>
              <a:rPr lang="ja-JP" altLang="en-US" b="1" dirty="0">
                <a:solidFill>
                  <a:schemeClr val="tx1"/>
                </a:solidFill>
                <a:latin typeface="+mn-ea"/>
              </a:rPr>
              <a:t>●午後</a:t>
            </a:r>
            <a:r>
              <a:rPr lang="en-US" altLang="ja-JP" b="1" dirty="0">
                <a:solidFill>
                  <a:schemeClr val="tx1"/>
                </a:solidFill>
                <a:latin typeface="+mn-ea"/>
              </a:rPr>
              <a:t>10</a:t>
            </a:r>
            <a:r>
              <a:rPr lang="ja-JP" altLang="en-US" b="1" dirty="0">
                <a:solidFill>
                  <a:schemeClr val="tx1"/>
                </a:solidFill>
                <a:latin typeface="+mn-ea"/>
              </a:rPr>
              <a:t>時過ぎから隣駅へのピストン輸送を実施したが、</a:t>
            </a:r>
            <a:r>
              <a:rPr lang="en-US" altLang="ja-JP" b="1" dirty="0">
                <a:solidFill>
                  <a:schemeClr val="tx1"/>
                </a:solidFill>
                <a:latin typeface="+mn-ea"/>
              </a:rPr>
              <a:t>8</a:t>
            </a:r>
            <a:r>
              <a:rPr lang="ja-JP" altLang="en-US" b="1" dirty="0">
                <a:solidFill>
                  <a:schemeClr val="tx1"/>
                </a:solidFill>
                <a:latin typeface="+mn-ea"/>
              </a:rPr>
              <a:t>月</a:t>
            </a:r>
            <a:r>
              <a:rPr lang="en-US" altLang="ja-JP" b="1" dirty="0">
                <a:solidFill>
                  <a:schemeClr val="tx1"/>
                </a:solidFill>
                <a:latin typeface="+mn-ea"/>
              </a:rPr>
              <a:t>14</a:t>
            </a:r>
            <a:r>
              <a:rPr lang="ja-JP" altLang="en-US" b="1" dirty="0">
                <a:solidFill>
                  <a:schemeClr val="tx1"/>
                </a:solidFill>
                <a:latin typeface="+mn-ea"/>
              </a:rPr>
              <a:t>日朝にかけて数千人が会場に留まる。</a:t>
            </a:r>
            <a:endParaRPr lang="en-US" altLang="ja-JP" b="1" dirty="0">
              <a:solidFill>
                <a:schemeClr val="tx1"/>
              </a:solidFill>
              <a:latin typeface="+mn-ea"/>
            </a:endParaRPr>
          </a:p>
          <a:p>
            <a:pPr algn="l">
              <a:lnSpc>
                <a:spcPct val="200000"/>
              </a:lnSpc>
            </a:pPr>
            <a:r>
              <a:rPr lang="ja-JP" altLang="en-US" b="1" dirty="0">
                <a:solidFill>
                  <a:schemeClr val="tx1"/>
                </a:solidFill>
                <a:latin typeface="+mn-ea"/>
              </a:rPr>
              <a:t>●</a:t>
            </a:r>
            <a:r>
              <a:rPr lang="ja-JP" altLang="en-US" b="1" dirty="0">
                <a:solidFill>
                  <a:srgbClr val="E60012"/>
                </a:solidFill>
                <a:latin typeface="+mn-ea"/>
              </a:rPr>
              <a:t>災害時並みの対応</a:t>
            </a:r>
            <a:r>
              <a:rPr lang="ja-JP" altLang="en-US" b="1" dirty="0">
                <a:solidFill>
                  <a:schemeClr val="tx1"/>
                </a:solidFill>
                <a:latin typeface="+mn-ea"/>
              </a:rPr>
              <a:t>をとり、複数パビリオン</a:t>
            </a:r>
            <a:r>
              <a:rPr lang="en-US" altLang="ja-JP" sz="800" b="1" dirty="0">
                <a:solidFill>
                  <a:schemeClr val="tx1"/>
                </a:solidFill>
                <a:latin typeface="+mn-ea"/>
              </a:rPr>
              <a:t>(※2)</a:t>
            </a:r>
            <a:r>
              <a:rPr lang="ja-JP" altLang="en-US" b="1" dirty="0">
                <a:solidFill>
                  <a:schemeClr val="tx1"/>
                </a:solidFill>
                <a:latin typeface="+mn-ea"/>
              </a:rPr>
              <a:t>を開放し、ペットボトル飲料水の配布等を行った。</a:t>
            </a:r>
            <a:endParaRPr lang="en-US" altLang="ja-JP" b="1" dirty="0">
              <a:solidFill>
                <a:schemeClr val="tx1"/>
              </a:solidFill>
              <a:latin typeface="+mn-ea"/>
            </a:endParaRPr>
          </a:p>
          <a:p>
            <a:pPr>
              <a:lnSpc>
                <a:spcPct val="200000"/>
              </a:lnSpc>
            </a:pPr>
            <a:r>
              <a:rPr lang="ja-JP" altLang="en-US" sz="1000" dirty="0">
                <a:solidFill>
                  <a:schemeClr val="tx1"/>
                </a:solidFill>
              </a:rPr>
              <a:t>　</a:t>
            </a:r>
            <a:r>
              <a:rPr lang="en-US" altLang="ja-JP" sz="1000" b="1" dirty="0">
                <a:solidFill>
                  <a:schemeClr val="tx1"/>
                </a:solidFill>
                <a:latin typeface="+mn-ea"/>
              </a:rPr>
              <a:t> </a:t>
            </a:r>
            <a:r>
              <a:rPr lang="ja-JP" altLang="en-US" sz="1000" b="1" dirty="0">
                <a:solidFill>
                  <a:schemeClr val="tx1"/>
                </a:solidFill>
                <a:latin typeface="+mn-ea"/>
              </a:rPr>
              <a:t>　　　</a:t>
            </a:r>
            <a:r>
              <a:rPr lang="en-US" altLang="ja-JP" sz="1000" b="1" dirty="0">
                <a:solidFill>
                  <a:schemeClr val="tx1"/>
                </a:solidFill>
                <a:latin typeface="+mn-ea"/>
              </a:rPr>
              <a:t>(※2) </a:t>
            </a:r>
            <a:r>
              <a:rPr lang="ja-JP" altLang="en-US" b="1" dirty="0">
                <a:solidFill>
                  <a:schemeClr val="tx1"/>
                </a:solidFill>
              </a:rPr>
              <a:t>・</a:t>
            </a:r>
            <a:r>
              <a:rPr lang="en-US" altLang="ja-JP" b="1" dirty="0">
                <a:solidFill>
                  <a:schemeClr val="tx1"/>
                </a:solidFill>
              </a:rPr>
              <a:t>NTT</a:t>
            </a:r>
            <a:r>
              <a:rPr lang="ja-JP" altLang="en-US" b="1" dirty="0">
                <a:solidFill>
                  <a:schemeClr val="tx1"/>
                </a:solidFill>
              </a:rPr>
              <a:t>パビリオン・電力館可能性のたまごたち・</a:t>
            </a:r>
            <a:r>
              <a:rPr lang="en-US" altLang="ja-JP" b="1" dirty="0">
                <a:solidFill>
                  <a:schemeClr val="tx1"/>
                </a:solidFill>
              </a:rPr>
              <a:t>GUNDAM NEXT FUTURE PAVILION</a:t>
            </a:r>
          </a:p>
          <a:p>
            <a:pPr>
              <a:lnSpc>
                <a:spcPct val="200000"/>
              </a:lnSpc>
            </a:pPr>
            <a:r>
              <a:rPr lang="ja-JP" altLang="en-US" b="1" dirty="0">
                <a:solidFill>
                  <a:schemeClr val="tx1"/>
                </a:solidFill>
              </a:rPr>
              <a:t>　　　　・ナショナルデーホール・デジタルウォレットパーク・マネープラザ・団体休憩所</a:t>
            </a:r>
            <a:r>
              <a:rPr lang="en-US" altLang="ja-JP" b="1" dirty="0">
                <a:solidFill>
                  <a:schemeClr val="tx1"/>
                </a:solidFill>
              </a:rPr>
              <a:t>P25</a:t>
            </a:r>
            <a:r>
              <a:rPr lang="ja-JP" altLang="en-US" b="1" dirty="0">
                <a:solidFill>
                  <a:schemeClr val="tx1"/>
                </a:solidFill>
              </a:rPr>
              <a:t>　等　</a:t>
            </a:r>
            <a:endParaRPr lang="en-US" altLang="ja-JP" b="1" dirty="0">
              <a:solidFill>
                <a:schemeClr val="tx1"/>
              </a:solidFill>
              <a:latin typeface="+mn-ea"/>
            </a:endParaRPr>
          </a:p>
          <a:p>
            <a:pPr>
              <a:lnSpc>
                <a:spcPct val="150000"/>
              </a:lnSpc>
            </a:pPr>
            <a:r>
              <a:rPr lang="ja-JP" altLang="en-US" b="1" dirty="0">
                <a:solidFill>
                  <a:schemeClr val="tx1"/>
                </a:solidFill>
                <a:latin typeface="+mn-ea"/>
              </a:rPr>
              <a:t>●来場者をはじめ、</a:t>
            </a:r>
            <a:r>
              <a:rPr lang="ja-JP" altLang="en-US" b="1" dirty="0">
                <a:solidFill>
                  <a:schemeClr val="tx1"/>
                </a:solidFill>
              </a:rPr>
              <a:t>公式参加国、会場運営及び警備、会場内パビリオン・営業店舗に携わる方々、大阪府</a:t>
            </a:r>
            <a:endParaRPr lang="en-US" altLang="ja-JP" b="1" dirty="0">
              <a:solidFill>
                <a:schemeClr val="tx1"/>
              </a:solidFill>
            </a:endParaRPr>
          </a:p>
          <a:p>
            <a:pPr>
              <a:lnSpc>
                <a:spcPct val="150000"/>
              </a:lnSpc>
            </a:pPr>
            <a:r>
              <a:rPr lang="ja-JP" altLang="en-US" b="1" dirty="0">
                <a:solidFill>
                  <a:schemeClr val="tx1"/>
                </a:solidFill>
              </a:rPr>
              <a:t>　警、鉄道・バス・タクシー等輸送事業に携わる方</a:t>
            </a:r>
            <a:r>
              <a:rPr lang="ja-JP" altLang="en-US" b="1" dirty="0">
                <a:solidFill>
                  <a:schemeClr val="tx1"/>
                </a:solidFill>
                <a:latin typeface="+mn-ea"/>
              </a:rPr>
              <a:t>の協力を得ながら対応し、大きな事故に至らなかった。</a:t>
            </a:r>
            <a:endParaRPr lang="en-US" altLang="ja-JP" b="1" dirty="0">
              <a:solidFill>
                <a:schemeClr val="tx1"/>
              </a:solidFill>
              <a:latin typeface="+mn-ea"/>
            </a:endParaRPr>
          </a:p>
          <a:p>
            <a:pPr>
              <a:lnSpc>
                <a:spcPct val="200000"/>
              </a:lnSpc>
            </a:pPr>
            <a:r>
              <a:rPr lang="ja-JP" altLang="en-US" b="1" dirty="0">
                <a:solidFill>
                  <a:schemeClr val="tx1"/>
                </a:solidFill>
                <a:latin typeface="+mn-ea"/>
              </a:rPr>
              <a:t>●</a:t>
            </a:r>
            <a:r>
              <a:rPr lang="en-US" altLang="ja-JP" b="1" dirty="0">
                <a:solidFill>
                  <a:schemeClr val="tx1"/>
                </a:solidFill>
                <a:latin typeface="+mn-ea"/>
              </a:rPr>
              <a:t>8</a:t>
            </a:r>
            <a:r>
              <a:rPr lang="ja-JP" altLang="en-US" b="1" dirty="0">
                <a:solidFill>
                  <a:schemeClr val="tx1"/>
                </a:solidFill>
                <a:latin typeface="+mn-ea"/>
              </a:rPr>
              <a:t>月</a:t>
            </a:r>
            <a:r>
              <a:rPr lang="en-US" altLang="ja-JP" b="1" dirty="0">
                <a:solidFill>
                  <a:schemeClr val="tx1"/>
                </a:solidFill>
                <a:latin typeface="+mn-ea"/>
              </a:rPr>
              <a:t>22</a:t>
            </a:r>
            <a:r>
              <a:rPr lang="ja-JP" altLang="en-US" b="1" dirty="0">
                <a:solidFill>
                  <a:schemeClr val="tx1"/>
                </a:solidFill>
                <a:latin typeface="+mn-ea"/>
              </a:rPr>
              <a:t>日、</a:t>
            </a:r>
            <a:r>
              <a:rPr lang="ja-JP" altLang="en-US" b="1" dirty="0">
                <a:solidFill>
                  <a:srgbClr val="E60012"/>
                </a:solidFill>
                <a:latin typeface="+mn-ea"/>
              </a:rPr>
              <a:t>課題と改善策を発表 </a:t>
            </a:r>
            <a:r>
              <a:rPr lang="en-US" altLang="ja-JP" sz="1200" dirty="0">
                <a:hlinkClick r:id="rId2"/>
              </a:rPr>
              <a:t>https://www.expo2025.or.jp/news/news-20250822-04/  </a:t>
            </a:r>
            <a:endParaRPr lang="en-US" altLang="ja-JP" sz="1200" b="1" dirty="0">
              <a:solidFill>
                <a:srgbClr val="E60012"/>
              </a:solidFill>
              <a:latin typeface="+mn-ea"/>
            </a:endParaRPr>
          </a:p>
          <a:p>
            <a:pPr>
              <a:lnSpc>
                <a:spcPct val="150000"/>
              </a:lnSpc>
            </a:pPr>
            <a:r>
              <a:rPr lang="en-US" altLang="ja-JP" sz="1200" b="1" dirty="0">
                <a:solidFill>
                  <a:schemeClr val="tx1"/>
                </a:solidFill>
                <a:latin typeface="+mn-ea"/>
              </a:rPr>
              <a:t>     </a:t>
            </a:r>
            <a:r>
              <a:rPr lang="ja-JP" altLang="en-US" sz="1200" b="1" dirty="0">
                <a:solidFill>
                  <a:schemeClr val="tx1"/>
                </a:solidFill>
                <a:latin typeface="+mn-ea"/>
              </a:rPr>
              <a:t>　</a:t>
            </a:r>
            <a:endParaRPr lang="en-US" altLang="ja-JP" sz="1200" b="1" dirty="0">
              <a:solidFill>
                <a:schemeClr val="tx1"/>
              </a:solidFill>
              <a:latin typeface="+mn-ea"/>
            </a:endParaRPr>
          </a:p>
          <a:p>
            <a:pPr>
              <a:lnSpc>
                <a:spcPct val="150000"/>
              </a:lnSpc>
            </a:pPr>
            <a:r>
              <a:rPr lang="en-US" altLang="ja-JP" sz="1000" b="1" dirty="0">
                <a:solidFill>
                  <a:schemeClr val="tx1"/>
                </a:solidFill>
                <a:latin typeface="+mn-ea"/>
              </a:rPr>
              <a:t>【 (※1)</a:t>
            </a:r>
            <a:r>
              <a:rPr lang="ja-JP" altLang="en-US" sz="1200" b="1" dirty="0">
                <a:solidFill>
                  <a:schemeClr val="tx1"/>
                </a:solidFill>
                <a:latin typeface="+mn-ea"/>
              </a:rPr>
              <a:t>原因</a:t>
            </a:r>
            <a:r>
              <a:rPr lang="en-US" altLang="ja-JP" sz="1200" b="1" dirty="0">
                <a:solidFill>
                  <a:schemeClr val="tx1"/>
                </a:solidFill>
                <a:latin typeface="+mn-ea"/>
              </a:rPr>
              <a:t>】</a:t>
            </a:r>
            <a:r>
              <a:rPr lang="ja-JP" altLang="en-US" sz="1200" b="1" dirty="0">
                <a:solidFill>
                  <a:schemeClr val="tx1"/>
                </a:solidFill>
              </a:rPr>
              <a:t>サードレールの伸縮継目部の電気の連結を行うジャンパー線に巻いている延焼防止シート</a:t>
            </a:r>
            <a:r>
              <a:rPr lang="ja-JP" altLang="en-US" sz="1200" b="1" dirty="0">
                <a:solidFill>
                  <a:schemeClr val="tx1"/>
                </a:solidFill>
                <a:latin typeface="+mn-ea"/>
              </a:rPr>
              <a:t>において、</a:t>
            </a:r>
            <a:endParaRPr lang="en-US" altLang="ja-JP" sz="1200" b="1" dirty="0">
              <a:solidFill>
                <a:schemeClr val="tx1"/>
              </a:solidFill>
              <a:latin typeface="+mn-ea"/>
            </a:endParaRPr>
          </a:p>
          <a:p>
            <a:pPr>
              <a:lnSpc>
                <a:spcPct val="150000"/>
              </a:lnSpc>
            </a:pPr>
            <a:r>
              <a:rPr lang="ja-JP" altLang="en-US" sz="1200" b="1" dirty="0">
                <a:solidFill>
                  <a:schemeClr val="tx1"/>
                </a:solidFill>
                <a:latin typeface="+mn-ea"/>
              </a:rPr>
              <a:t>　　　　　　　</a:t>
            </a:r>
            <a:r>
              <a:rPr lang="ja-JP" altLang="en-US" sz="1200" b="1" dirty="0">
                <a:solidFill>
                  <a:schemeClr val="tx1"/>
                </a:solidFill>
              </a:rPr>
              <a:t>埃や鉄粉による汚損や湿気などにより絶縁性能が低下し限界値を超えてショートに至った。</a:t>
            </a:r>
            <a:endParaRPr lang="en-US" altLang="ja-JP" sz="1200" b="1" dirty="0">
              <a:solidFill>
                <a:schemeClr val="tx1"/>
              </a:solidFill>
              <a:latin typeface="+mn-ea"/>
            </a:endParaRPr>
          </a:p>
        </p:txBody>
      </p:sp>
      <p:sp>
        <p:nvSpPr>
          <p:cNvPr id="4" name="スライド番号プレースホルダー 4">
            <a:extLst>
              <a:ext uri="{FF2B5EF4-FFF2-40B4-BE49-F238E27FC236}">
                <a16:creationId xmlns:a16="http://schemas.microsoft.com/office/drawing/2014/main" id="{B1D76963-CF8C-50A2-88CF-88710DDF956A}"/>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5</a:t>
            </a:fld>
            <a:endParaRPr lang="ja-JP" altLang="en-US" sz="1633" dirty="0">
              <a:solidFill>
                <a:prstClr val="black"/>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B26D2E29-78C9-6EC3-4156-B60665D5F904}"/>
              </a:ext>
            </a:extLst>
          </p:cNvPr>
          <p:cNvSpPr/>
          <p:nvPr/>
        </p:nvSpPr>
        <p:spPr>
          <a:xfrm>
            <a:off x="1154019" y="2919046"/>
            <a:ext cx="10222524" cy="1043354"/>
          </a:xfrm>
          <a:prstGeom prst="roundRect">
            <a:avLst/>
          </a:prstGeom>
          <a:noFill/>
          <a:ln w="28575">
            <a:solidFill>
              <a:srgbClr val="EE1C2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建物, 市, 眺め, 交通 が含まれている画像&#10;&#10;AI 生成コンテンツは誤りを含む可能性があります。">
            <a:extLst>
              <a:ext uri="{FF2B5EF4-FFF2-40B4-BE49-F238E27FC236}">
                <a16:creationId xmlns:a16="http://schemas.microsoft.com/office/drawing/2014/main" id="{FFCAACAE-DE12-CE00-4193-13ED0B86879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501737" y="4970585"/>
            <a:ext cx="3396483" cy="1265209"/>
          </a:xfrm>
          <a:prstGeom prst="rect">
            <a:avLst/>
          </a:prstGeom>
          <a:ln>
            <a:noFill/>
          </a:ln>
          <a:effectLst>
            <a:softEdge rad="112500"/>
          </a:effectLst>
        </p:spPr>
      </p:pic>
      <p:sp>
        <p:nvSpPr>
          <p:cNvPr id="5" name="テキスト ボックス 4">
            <a:extLst>
              <a:ext uri="{FF2B5EF4-FFF2-40B4-BE49-F238E27FC236}">
                <a16:creationId xmlns:a16="http://schemas.microsoft.com/office/drawing/2014/main" id="{509D63CF-7A74-11DF-D64B-E15A5868B81B}"/>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8676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4AB49-B33D-2D11-6DF8-B8699488573C}"/>
            </a:ext>
          </a:extLst>
        </p:cNvPr>
        <p:cNvGrpSpPr/>
        <p:nvPr/>
      </p:nvGrpSpPr>
      <p:grpSpPr>
        <a:xfrm>
          <a:off x="0" y="0"/>
          <a:ext cx="0" cy="0"/>
          <a:chOff x="0" y="0"/>
          <a:chExt cx="0" cy="0"/>
        </a:xfrm>
      </p:grpSpPr>
      <p:pic>
        <p:nvPicPr>
          <p:cNvPr id="10" name="図 9" descr="グラフ&#10;&#10;AI 生成コンテンツは誤りを含む可能性があります。">
            <a:extLst>
              <a:ext uri="{FF2B5EF4-FFF2-40B4-BE49-F238E27FC236}">
                <a16:creationId xmlns:a16="http://schemas.microsoft.com/office/drawing/2014/main" id="{2B65CBDB-3D44-FD93-CCF2-2DCE74D149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4303" y="1209016"/>
            <a:ext cx="9353719" cy="5422099"/>
          </a:xfrm>
          <a:prstGeom prst="rect">
            <a:avLst/>
          </a:prstGeom>
        </p:spPr>
      </p:pic>
      <p:sp>
        <p:nvSpPr>
          <p:cNvPr id="4" name="Rectangle 2">
            <a:extLst>
              <a:ext uri="{FF2B5EF4-FFF2-40B4-BE49-F238E27FC236}">
                <a16:creationId xmlns:a16="http://schemas.microsoft.com/office/drawing/2014/main" id="{57C39FCB-7F0C-EF61-5D5B-14E1688C7587}"/>
              </a:ext>
            </a:extLst>
          </p:cNvPr>
          <p:cNvSpPr>
            <a:spLocks noChangeArrowheads="1"/>
          </p:cNvSpPr>
          <p:nvPr/>
        </p:nvSpPr>
        <p:spPr bwMode="auto">
          <a:xfrm>
            <a:off x="1176252" y="1893"/>
            <a:ext cx="8043239"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endParaRPr kumimoji="0" lang="ja-JP" altLang="en-US" sz="2000" b="1" dirty="0">
              <a:solidFill>
                <a:prstClr val="white"/>
              </a:solidFill>
              <a:latin typeface="Alial Black"/>
              <a:ea typeface="Meiryo UI" panose="020B0604030504040204" pitchFamily="50" charset="-128"/>
            </a:endParaRPr>
          </a:p>
        </p:txBody>
      </p:sp>
      <p:sp>
        <p:nvSpPr>
          <p:cNvPr id="7" name="テキスト ボックス 6">
            <a:extLst>
              <a:ext uri="{FF2B5EF4-FFF2-40B4-BE49-F238E27FC236}">
                <a16:creationId xmlns:a16="http://schemas.microsoft.com/office/drawing/2014/main" id="{778EBAEB-BEAC-D591-994F-84017E095FCA}"/>
              </a:ext>
            </a:extLst>
          </p:cNvPr>
          <p:cNvSpPr txBox="1"/>
          <p:nvPr/>
        </p:nvSpPr>
        <p:spPr>
          <a:xfrm>
            <a:off x="714079" y="716084"/>
            <a:ext cx="11003533" cy="437171"/>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en-US" altLang="ja-JP" dirty="0">
                <a:latin typeface="BIZ UDPゴシック" panose="020B0400000000000000" pitchFamily="50" charset="-128"/>
                <a:ea typeface="BIZ UDPゴシック" panose="020B0400000000000000" pitchFamily="50" charset="-128"/>
              </a:rPr>
              <a:t>10/13</a:t>
            </a:r>
            <a:r>
              <a:rPr lang="ja-JP" altLang="en-US" dirty="0">
                <a:latin typeface="BIZ UDPゴシック" panose="020B0400000000000000" pitchFamily="50" charset="-128"/>
                <a:ea typeface="BIZ UDPゴシック" panose="020B0400000000000000" pitchFamily="50" charset="-128"/>
              </a:rPr>
              <a:t>までの入場券販売枚数は</a:t>
            </a:r>
            <a:r>
              <a:rPr lang="en-US" altLang="ja-JP" dirty="0">
                <a:latin typeface="BIZ UDPゴシック" panose="020B0400000000000000" pitchFamily="50" charset="-128"/>
                <a:ea typeface="BIZ UDPゴシック" panose="020B0400000000000000" pitchFamily="50" charset="-128"/>
              </a:rPr>
              <a:t>2,225</a:t>
            </a:r>
            <a:r>
              <a:rPr lang="ja-JP" altLang="en-US" dirty="0">
                <a:latin typeface="BIZ UDPゴシック" panose="020B0400000000000000" pitchFamily="50" charset="-128"/>
                <a:ea typeface="BIZ UDPゴシック" panose="020B0400000000000000" pitchFamily="50" charset="-128"/>
              </a:rPr>
              <a:t>万枚</a:t>
            </a:r>
            <a:endParaRPr lang="en-US" altLang="ja-JP" dirty="0">
              <a:latin typeface="BIZ UDPゴシック" panose="020B0400000000000000" pitchFamily="50" charset="-128"/>
              <a:ea typeface="BIZ UDPゴシック" panose="020B0400000000000000" pitchFamily="50" charset="-128"/>
            </a:endParaRPr>
          </a:p>
        </p:txBody>
      </p:sp>
      <p:sp>
        <p:nvSpPr>
          <p:cNvPr id="8" name="Rectangle 2">
            <a:extLst>
              <a:ext uri="{FF2B5EF4-FFF2-40B4-BE49-F238E27FC236}">
                <a16:creationId xmlns:a16="http://schemas.microsoft.com/office/drawing/2014/main" id="{965F467D-33D6-1A41-6E25-56E121C06570}"/>
              </a:ext>
            </a:extLst>
          </p:cNvPr>
          <p:cNvSpPr>
            <a:spLocks noChangeArrowheads="1"/>
          </p:cNvSpPr>
          <p:nvPr/>
        </p:nvSpPr>
        <p:spPr bwMode="auto">
          <a:xfrm>
            <a:off x="1229896" y="-18190"/>
            <a:ext cx="8021475" cy="72000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35" tIns="45717" rIns="91435" bIns="0"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pPr>
              <a:defRPr/>
            </a:pPr>
            <a:r>
              <a:rPr lang="ja-JP" altLang="en-US" sz="2800" b="1" dirty="0">
                <a:solidFill>
                  <a:prstClr val="white"/>
                </a:solidFill>
                <a:latin typeface="游ゴシック" panose="020B0400000000000000" pitchFamily="50" charset="-128"/>
                <a:ea typeface="游ゴシック" panose="020B0400000000000000" pitchFamily="50" charset="-128"/>
              </a:rPr>
              <a:t>入場券</a:t>
            </a:r>
            <a:r>
              <a:rPr kumimoji="0" lang="ja-JP" altLang="en-US" sz="2800" b="1" dirty="0">
                <a:solidFill>
                  <a:prstClr val="white"/>
                </a:solidFill>
                <a:latin typeface="游ゴシック" panose="020B0400000000000000" pitchFamily="50" charset="-128"/>
                <a:ea typeface="游ゴシック" panose="020B0400000000000000" pitchFamily="50" charset="-128"/>
              </a:rPr>
              <a:t>販売</a:t>
            </a:r>
            <a:r>
              <a:rPr lang="ja-JP" altLang="en-US" sz="2800" b="1" dirty="0">
                <a:solidFill>
                  <a:prstClr val="white"/>
                </a:solidFill>
                <a:latin typeface="游ゴシック" panose="020B0400000000000000" pitchFamily="50" charset="-128"/>
                <a:ea typeface="游ゴシック" panose="020B0400000000000000" pitchFamily="50" charset="-128"/>
              </a:rPr>
              <a:t>状況</a:t>
            </a:r>
            <a:r>
              <a:rPr kumimoji="0" lang="ja-JP" altLang="en-US" sz="2800" b="1" dirty="0">
                <a:solidFill>
                  <a:prstClr val="white"/>
                </a:solidFill>
                <a:latin typeface="游ゴシック" panose="020B0400000000000000" pitchFamily="50" charset="-128"/>
                <a:ea typeface="游ゴシック" panose="020B0400000000000000" pitchFamily="50" charset="-128"/>
              </a:rPr>
              <a:t>（</a:t>
            </a:r>
            <a:r>
              <a:rPr kumimoji="0" lang="en-US" altLang="ja-JP" sz="2800" b="1" dirty="0">
                <a:solidFill>
                  <a:prstClr val="white"/>
                </a:solidFill>
                <a:latin typeface="游ゴシック" panose="020B0400000000000000" pitchFamily="50" charset="-128"/>
                <a:ea typeface="游ゴシック" panose="020B0400000000000000" pitchFamily="50" charset="-128"/>
              </a:rPr>
              <a:t>2025</a:t>
            </a:r>
            <a:r>
              <a:rPr kumimoji="0" lang="ja-JP" altLang="en-US" sz="2800" b="1" dirty="0">
                <a:solidFill>
                  <a:prstClr val="white"/>
                </a:solidFill>
                <a:latin typeface="游ゴシック" panose="020B0400000000000000" pitchFamily="50" charset="-128"/>
                <a:ea typeface="游ゴシック" panose="020B0400000000000000" pitchFamily="50" charset="-128"/>
              </a:rPr>
              <a:t>年</a:t>
            </a:r>
            <a:r>
              <a:rPr lang="ja-JP" altLang="en-US" sz="2800" b="1" dirty="0">
                <a:solidFill>
                  <a:prstClr val="white"/>
                </a:solidFill>
                <a:latin typeface="游ゴシック" panose="020B0400000000000000" pitchFamily="50" charset="-128"/>
                <a:ea typeface="游ゴシック" panose="020B0400000000000000" pitchFamily="50" charset="-128"/>
              </a:rPr>
              <a:t>８</a:t>
            </a:r>
            <a:r>
              <a:rPr kumimoji="0" lang="ja-JP" altLang="en-US" sz="2800" b="1" dirty="0">
                <a:solidFill>
                  <a:prstClr val="white"/>
                </a:solidFill>
                <a:latin typeface="游ゴシック" panose="020B0400000000000000" pitchFamily="50" charset="-128"/>
                <a:ea typeface="游ゴシック" panose="020B0400000000000000" pitchFamily="50" charset="-128"/>
              </a:rPr>
              <a:t>月</a:t>
            </a:r>
            <a:r>
              <a:rPr lang="en-US" altLang="ja-JP" sz="2800" b="1" dirty="0">
                <a:solidFill>
                  <a:prstClr val="white"/>
                </a:solidFill>
                <a:latin typeface="游ゴシック" panose="020B0400000000000000" pitchFamily="50" charset="-128"/>
                <a:ea typeface="游ゴシック" panose="020B0400000000000000" pitchFamily="50" charset="-128"/>
              </a:rPr>
              <a:t>31</a:t>
            </a:r>
            <a:r>
              <a:rPr kumimoji="0" lang="ja-JP" altLang="en-US" sz="2800" b="1" dirty="0">
                <a:solidFill>
                  <a:prstClr val="white"/>
                </a:solidFill>
                <a:latin typeface="游ゴシック" panose="020B0400000000000000" pitchFamily="50" charset="-128"/>
                <a:ea typeface="游ゴシック" panose="020B0400000000000000" pitchFamily="50" charset="-128"/>
              </a:rPr>
              <a:t>日時点）</a:t>
            </a:r>
          </a:p>
        </p:txBody>
      </p:sp>
      <p:sp>
        <p:nvSpPr>
          <p:cNvPr id="5" name="スライド番号プレースホルダー 4">
            <a:extLst>
              <a:ext uri="{FF2B5EF4-FFF2-40B4-BE49-F238E27FC236}">
                <a16:creationId xmlns:a16="http://schemas.microsoft.com/office/drawing/2014/main" id="{FEE2A5EA-1503-8F3C-FEE8-28475EA85D2D}"/>
              </a:ext>
            </a:extLst>
          </p:cNvPr>
          <p:cNvSpPr>
            <a:spLocks noGrp="1"/>
          </p:cNvSpPr>
          <p:nvPr>
            <p:ph type="sldNum" sz="quarter" idx="12"/>
          </p:nvPr>
        </p:nvSpPr>
        <p:spPr>
          <a:xfrm>
            <a:off x="11717613" y="6480119"/>
            <a:ext cx="474387" cy="378357"/>
          </a:xfrm>
        </p:spPr>
        <p:txBody>
          <a:bodyPr/>
          <a:lstStyle/>
          <a:p>
            <a:fld id="{D99EFD23-3DA9-49A1-9EEF-13992E960B5D}" type="slidenum">
              <a:rPr kumimoji="1" lang="ja-JP" altLang="en-US" smtClean="0"/>
              <a:t>6</a:t>
            </a:fld>
            <a:endParaRPr kumimoji="1" lang="ja-JP" altLang="en-US" dirty="0"/>
          </a:p>
        </p:txBody>
      </p:sp>
      <p:sp>
        <p:nvSpPr>
          <p:cNvPr id="17" name="テキスト ボックス 16">
            <a:extLst>
              <a:ext uri="{FF2B5EF4-FFF2-40B4-BE49-F238E27FC236}">
                <a16:creationId xmlns:a16="http://schemas.microsoft.com/office/drawing/2014/main" id="{503EB14F-6D26-A0CA-6C34-7C83E0583E9C}"/>
              </a:ext>
            </a:extLst>
          </p:cNvPr>
          <p:cNvSpPr txBox="1"/>
          <p:nvPr/>
        </p:nvSpPr>
        <p:spPr>
          <a:xfrm>
            <a:off x="215704" y="226885"/>
            <a:ext cx="10053712" cy="46166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pPr>
            <a:r>
              <a:rPr lang="en-US" altLang="ja-JP"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収支上で赤字にならないこと</a:t>
            </a:r>
            <a:r>
              <a:rPr lang="en-US" altLang="ja-JP"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i="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入場券販売の推移　</a:t>
            </a:r>
            <a:endParaRPr kumimoji="0" lang="ja-JP" altLang="en-US" sz="2400" b="1" i="0" u="none" strike="noStrike" kern="1200" cap="none" spc="0" normalizeH="0" baseline="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sym typeface="Calibri"/>
            </a:endParaRPr>
          </a:p>
        </p:txBody>
      </p:sp>
      <p:sp>
        <p:nvSpPr>
          <p:cNvPr id="2" name="楕円 1">
            <a:extLst>
              <a:ext uri="{FF2B5EF4-FFF2-40B4-BE49-F238E27FC236}">
                <a16:creationId xmlns:a16="http://schemas.microsoft.com/office/drawing/2014/main" id="{C42E3C40-5DDA-8E84-24AB-F28BF68B1EBB}"/>
              </a:ext>
            </a:extLst>
          </p:cNvPr>
          <p:cNvSpPr/>
          <p:nvPr/>
        </p:nvSpPr>
        <p:spPr>
          <a:xfrm rot="283163">
            <a:off x="9256881" y="2863054"/>
            <a:ext cx="149665" cy="140141"/>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CADA1BE8-4021-E11E-3B36-A47FC8DF82B3}"/>
              </a:ext>
            </a:extLst>
          </p:cNvPr>
          <p:cNvSpPr/>
          <p:nvPr/>
        </p:nvSpPr>
        <p:spPr>
          <a:xfrm>
            <a:off x="7281985" y="2889550"/>
            <a:ext cx="1229360" cy="532818"/>
          </a:xfrm>
          <a:prstGeom prst="wedgeRectCallout">
            <a:avLst>
              <a:gd name="adj1" fmla="val 112352"/>
              <a:gd name="adj2" fmla="val -40441"/>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ysClr val="windowText" lastClr="000000"/>
                </a:solidFill>
              </a:rPr>
              <a:t>損益分岐点</a:t>
            </a:r>
            <a:endParaRPr kumimoji="1" lang="en-US" altLang="ja-JP" sz="1400" b="1" dirty="0">
              <a:solidFill>
                <a:sysClr val="windowText" lastClr="000000"/>
              </a:solidFill>
            </a:endParaRPr>
          </a:p>
          <a:p>
            <a:pPr algn="ctr"/>
            <a:r>
              <a:rPr lang="ja-JP" altLang="en-US" sz="1400" b="1" dirty="0">
                <a:solidFill>
                  <a:sysClr val="windowText" lastClr="000000"/>
                </a:solidFill>
              </a:rPr>
              <a:t>約</a:t>
            </a:r>
            <a:r>
              <a:rPr lang="en-US" altLang="ja-JP" sz="1400" b="1" dirty="0">
                <a:solidFill>
                  <a:sysClr val="windowText" lastClr="000000"/>
                </a:solidFill>
              </a:rPr>
              <a:t>1800</a:t>
            </a:r>
            <a:r>
              <a:rPr lang="ja-JP" altLang="en-US" sz="1400" b="1" dirty="0">
                <a:solidFill>
                  <a:sysClr val="windowText" lastClr="000000"/>
                </a:solidFill>
              </a:rPr>
              <a:t>万枚</a:t>
            </a:r>
            <a:endParaRPr kumimoji="1" lang="ja-JP" altLang="en-US" sz="1400" b="1" dirty="0">
              <a:solidFill>
                <a:sysClr val="windowText" lastClr="000000"/>
              </a:solidFill>
            </a:endParaRPr>
          </a:p>
        </p:txBody>
      </p:sp>
      <p:sp>
        <p:nvSpPr>
          <p:cNvPr id="3" name="テキスト ボックス 2">
            <a:extLst>
              <a:ext uri="{FF2B5EF4-FFF2-40B4-BE49-F238E27FC236}">
                <a16:creationId xmlns:a16="http://schemas.microsoft.com/office/drawing/2014/main" id="{1E28A8FE-1193-321D-3574-F72DFB0D5476}"/>
              </a:ext>
            </a:extLst>
          </p:cNvPr>
          <p:cNvSpPr txBox="1"/>
          <p:nvPr/>
        </p:nvSpPr>
        <p:spPr>
          <a:xfrm>
            <a:off x="7007873" y="6631115"/>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3898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3CBE-9142-151D-3A84-7EA1AE7FBC5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087F382-E8E0-2AAA-5958-6B908667CCD9}"/>
              </a:ext>
            </a:extLst>
          </p:cNvPr>
          <p:cNvSpPr txBox="1"/>
          <p:nvPr/>
        </p:nvSpPr>
        <p:spPr>
          <a:xfrm>
            <a:off x="-108466" y="178882"/>
            <a:ext cx="11478443" cy="430887"/>
          </a:xfrm>
          <a:prstGeom prst="rect">
            <a:avLst/>
          </a:prstGeom>
          <a:noFill/>
        </p:spPr>
        <p:txBody>
          <a:bodyPr wrap="square">
            <a:spAutoFit/>
          </a:bodyPr>
          <a:lstStyle/>
          <a:p>
            <a:r>
              <a:rPr lang="en-US" altLang="ja-JP" sz="22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2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収支上で赤字にならないこと</a:t>
            </a:r>
            <a:r>
              <a:rPr lang="en-US" altLang="ja-JP" sz="22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a:t>
            </a:r>
            <a:r>
              <a:rPr lang="ja-JP" altLang="en-US" sz="22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ライセンス事業の売上・収入等について</a:t>
            </a:r>
            <a:endParaRPr lang="ja-JP" altLang="en-US" sz="22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6" name="図 5" descr="グラフィカル ユーザー インターフェイス&#10;&#10;AI 生成コンテンツは誤りを含む可能性があります。">
            <a:extLst>
              <a:ext uri="{FF2B5EF4-FFF2-40B4-BE49-F238E27FC236}">
                <a16:creationId xmlns:a16="http://schemas.microsoft.com/office/drawing/2014/main" id="{0989E0DC-5512-4123-1E74-5B11445EFA1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281132" y="929683"/>
            <a:ext cx="2459999" cy="1699145"/>
          </a:xfrm>
          <a:prstGeom prst="rect">
            <a:avLst/>
          </a:prstGeom>
        </p:spPr>
      </p:pic>
      <p:sp>
        <p:nvSpPr>
          <p:cNvPr id="3" name="スライド番号プレースホルダー 4">
            <a:extLst>
              <a:ext uri="{FF2B5EF4-FFF2-40B4-BE49-F238E27FC236}">
                <a16:creationId xmlns:a16="http://schemas.microsoft.com/office/drawing/2014/main" id="{1FA0069D-C5F5-60AC-B8DD-68B378C7C562}"/>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7</a:t>
            </a:fld>
            <a:endParaRPr lang="ja-JP" altLang="en-US" sz="1633">
              <a:solidFill>
                <a:prstClr val="black"/>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ABA68B17-822A-B6C8-8159-2161005A4440}"/>
              </a:ext>
            </a:extLst>
          </p:cNvPr>
          <p:cNvSpPr/>
          <p:nvPr/>
        </p:nvSpPr>
        <p:spPr>
          <a:xfrm>
            <a:off x="284402" y="833400"/>
            <a:ext cx="8937210" cy="2510231"/>
          </a:xfrm>
          <a:prstGeom prst="roundRect">
            <a:avLst/>
          </a:prstGeom>
          <a:solidFill>
            <a:schemeClr val="accent5">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ja-JP" sz="2400" b="1" dirty="0">
                <a:solidFill>
                  <a:srgbClr val="FF0000"/>
                </a:solidFill>
              </a:rPr>
              <a:t>1.</a:t>
            </a:r>
            <a:r>
              <a:rPr kumimoji="1" lang="ja-JP" altLang="en-US" sz="2400" b="1" dirty="0">
                <a:solidFill>
                  <a:srgbClr val="FF0000"/>
                </a:solidFill>
              </a:rPr>
              <a:t>ライセンス事業による売上</a:t>
            </a:r>
            <a:r>
              <a:rPr kumimoji="1" lang="ja-JP" altLang="en-US" b="1" dirty="0">
                <a:solidFill>
                  <a:sysClr val="windowText" lastClr="000000"/>
                </a:solidFill>
              </a:rPr>
              <a:t>［</a:t>
            </a:r>
            <a:r>
              <a:rPr kumimoji="1" lang="en-US" altLang="ja-JP" b="1" dirty="0">
                <a:solidFill>
                  <a:sysClr val="windowText" lastClr="000000"/>
                </a:solidFill>
              </a:rPr>
              <a:t>2023</a:t>
            </a:r>
            <a:r>
              <a:rPr kumimoji="1" lang="ja-JP" altLang="en-US" b="1" dirty="0">
                <a:solidFill>
                  <a:sysClr val="windowText" lastClr="000000"/>
                </a:solidFill>
              </a:rPr>
              <a:t>年</a:t>
            </a:r>
            <a:r>
              <a:rPr kumimoji="1" lang="en-US" altLang="ja-JP" b="1" dirty="0">
                <a:solidFill>
                  <a:sysClr val="windowText" lastClr="000000"/>
                </a:solidFill>
              </a:rPr>
              <a:t>4</a:t>
            </a:r>
            <a:r>
              <a:rPr kumimoji="1" lang="ja-JP" altLang="en-US" b="1" dirty="0">
                <a:solidFill>
                  <a:sysClr val="windowText" lastClr="000000"/>
                </a:solidFill>
              </a:rPr>
              <a:t>月～</a:t>
            </a:r>
            <a:r>
              <a:rPr kumimoji="1" lang="en-US" altLang="ja-JP" b="1" dirty="0">
                <a:solidFill>
                  <a:sysClr val="windowText" lastClr="000000"/>
                </a:solidFill>
              </a:rPr>
              <a:t>2025</a:t>
            </a:r>
            <a:r>
              <a:rPr kumimoji="1" lang="ja-JP" altLang="en-US" b="1" dirty="0">
                <a:solidFill>
                  <a:sysClr val="windowText" lastClr="000000"/>
                </a:solidFill>
              </a:rPr>
              <a:t>年</a:t>
            </a:r>
            <a:r>
              <a:rPr kumimoji="1" lang="en-US" altLang="ja-JP" b="1" dirty="0">
                <a:solidFill>
                  <a:sysClr val="windowText" lastClr="000000"/>
                </a:solidFill>
              </a:rPr>
              <a:t>10</a:t>
            </a:r>
            <a:r>
              <a:rPr lang="ja-JP" altLang="en-US" b="1" dirty="0">
                <a:solidFill>
                  <a:sysClr val="windowText" lastClr="000000"/>
                </a:solidFill>
              </a:rPr>
              <a:t>月末まで</a:t>
            </a:r>
            <a:r>
              <a:rPr kumimoji="1" lang="ja-JP" altLang="en-US" b="1" dirty="0">
                <a:solidFill>
                  <a:sysClr val="windowText" lastClr="000000"/>
                </a:solidFill>
              </a:rPr>
              <a:t>］</a:t>
            </a:r>
            <a:endParaRPr kumimoji="1" lang="en-US" altLang="ja-JP" b="1" dirty="0">
              <a:solidFill>
                <a:sysClr val="windowText" lastClr="000000"/>
              </a:solidFill>
            </a:endParaRPr>
          </a:p>
          <a:p>
            <a:pPr>
              <a:lnSpc>
                <a:spcPct val="150000"/>
              </a:lnSpc>
            </a:pPr>
            <a:r>
              <a:rPr kumimoji="1" lang="ja-JP" altLang="en-US" b="1" dirty="0">
                <a:solidFill>
                  <a:sysClr val="windowText" lastClr="000000"/>
                </a:solidFill>
              </a:rPr>
              <a:t>　　　〇会場外 公式ライセンス事業売上：６９６億円（</a:t>
            </a:r>
            <a:r>
              <a:rPr kumimoji="1" lang="en-US" altLang="ja-JP" b="1" dirty="0">
                <a:solidFill>
                  <a:sysClr val="windowText" lastClr="000000"/>
                </a:solidFill>
              </a:rPr>
              <a:t>55.9</a:t>
            </a:r>
            <a:r>
              <a:rPr kumimoji="1" lang="ja-JP" altLang="en-US" b="1" dirty="0">
                <a:solidFill>
                  <a:sysClr val="windowText" lastClr="000000"/>
                </a:solidFill>
              </a:rPr>
              <a:t>％）</a:t>
            </a:r>
            <a:endParaRPr kumimoji="1" lang="en-US" altLang="ja-JP" b="1" dirty="0">
              <a:solidFill>
                <a:sysClr val="windowText" lastClr="000000"/>
              </a:solidFill>
            </a:endParaRPr>
          </a:p>
          <a:p>
            <a:pPr>
              <a:lnSpc>
                <a:spcPct val="150000"/>
              </a:lnSpc>
            </a:pPr>
            <a:r>
              <a:rPr kumimoji="1" lang="ja-JP" altLang="en-US" b="1" dirty="0">
                <a:solidFill>
                  <a:sysClr val="windowText" lastClr="000000"/>
                </a:solidFill>
              </a:rPr>
              <a:t>　　　〇会場内 公式ライセンス事業売上：５５０</a:t>
            </a:r>
            <a:r>
              <a:rPr lang="ja-JP" altLang="en-US" b="1" dirty="0">
                <a:solidFill>
                  <a:sysClr val="windowText" lastClr="000000"/>
                </a:solidFill>
              </a:rPr>
              <a:t>億円（</a:t>
            </a:r>
            <a:r>
              <a:rPr lang="en-US" altLang="ja-JP" b="1" dirty="0">
                <a:solidFill>
                  <a:sysClr val="windowText" lastClr="000000"/>
                </a:solidFill>
              </a:rPr>
              <a:t>44.1</a:t>
            </a:r>
            <a:r>
              <a:rPr lang="ja-JP" altLang="en-US" b="1" dirty="0">
                <a:solidFill>
                  <a:sysClr val="windowText" lastClr="000000"/>
                </a:solidFill>
              </a:rPr>
              <a:t>％）</a:t>
            </a:r>
            <a:endParaRPr lang="en-US" altLang="ja-JP" b="1" dirty="0">
              <a:solidFill>
                <a:sysClr val="windowText" lastClr="000000"/>
              </a:solidFill>
            </a:endParaRPr>
          </a:p>
          <a:p>
            <a:pPr>
              <a:lnSpc>
                <a:spcPct val="150000"/>
              </a:lnSpc>
            </a:pPr>
            <a:r>
              <a:rPr lang="ja-JP" altLang="en-US" b="1" dirty="0">
                <a:solidFill>
                  <a:sysClr val="windowText" lastClr="000000"/>
                </a:solidFill>
              </a:rPr>
              <a:t>　　　〇ライセンス事業合計売上　  ：１</a:t>
            </a:r>
            <a:r>
              <a:rPr lang="en-US" altLang="ja-JP" b="1" dirty="0">
                <a:solidFill>
                  <a:sysClr val="windowText" lastClr="000000"/>
                </a:solidFill>
              </a:rPr>
              <a:t>,</a:t>
            </a:r>
            <a:r>
              <a:rPr lang="ja-JP" altLang="en-US" b="1" dirty="0">
                <a:solidFill>
                  <a:sysClr val="windowText" lastClr="000000"/>
                </a:solidFill>
              </a:rPr>
              <a:t>２４６億円</a:t>
            </a:r>
            <a:r>
              <a:rPr lang="ja-JP" altLang="en-US" sz="1200" b="1" dirty="0">
                <a:solidFill>
                  <a:sysClr val="windowText" lastClr="000000"/>
                </a:solidFill>
              </a:rPr>
              <a:t>（</a:t>
            </a:r>
            <a:r>
              <a:rPr lang="en-US" altLang="ja-JP" sz="1200" b="1" dirty="0">
                <a:solidFill>
                  <a:sysClr val="windowText" lastClr="000000"/>
                </a:solidFill>
              </a:rPr>
              <a:t>※</a:t>
            </a:r>
            <a:r>
              <a:rPr lang="ja-JP" altLang="en-US" sz="1200" b="1" dirty="0">
                <a:solidFill>
                  <a:sysClr val="windowText" lastClr="000000"/>
                </a:solidFill>
              </a:rPr>
              <a:t>製造ベース売上）　</a:t>
            </a:r>
            <a:endParaRPr kumimoji="1" lang="ja-JP" altLang="en-US" sz="1200" b="1" dirty="0">
              <a:solidFill>
                <a:sysClr val="windowText" lastClr="000000"/>
              </a:solidFill>
            </a:endParaRPr>
          </a:p>
        </p:txBody>
      </p:sp>
      <p:sp>
        <p:nvSpPr>
          <p:cNvPr id="13" name="四角形: 角を丸くする 12">
            <a:extLst>
              <a:ext uri="{FF2B5EF4-FFF2-40B4-BE49-F238E27FC236}">
                <a16:creationId xmlns:a16="http://schemas.microsoft.com/office/drawing/2014/main" id="{AFCED517-C985-9C61-F41B-1B77942ADC68}"/>
              </a:ext>
            </a:extLst>
          </p:cNvPr>
          <p:cNvSpPr/>
          <p:nvPr/>
        </p:nvSpPr>
        <p:spPr>
          <a:xfrm>
            <a:off x="320476" y="3514370"/>
            <a:ext cx="8937210" cy="2555612"/>
          </a:xfrm>
          <a:prstGeom prst="roundRect">
            <a:avLst/>
          </a:prstGeom>
          <a:solidFill>
            <a:srgbClr val="F9DDF6"/>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sz="2400" b="1" dirty="0">
                <a:solidFill>
                  <a:srgbClr val="FF0000"/>
                </a:solidFill>
              </a:rPr>
              <a:t>２</a:t>
            </a:r>
            <a:r>
              <a:rPr kumimoji="1" lang="en-US" altLang="ja-JP" sz="2400" b="1" dirty="0">
                <a:solidFill>
                  <a:srgbClr val="FF0000"/>
                </a:solidFill>
              </a:rPr>
              <a:t>.</a:t>
            </a:r>
            <a:r>
              <a:rPr kumimoji="1" lang="ja-JP" altLang="en-US" sz="2400" b="1" dirty="0">
                <a:solidFill>
                  <a:srgbClr val="FF0000"/>
                </a:solidFill>
              </a:rPr>
              <a:t>ライセンス事業による</a:t>
            </a:r>
            <a:r>
              <a:rPr lang="ja-JP" altLang="en-US" sz="2400" b="1" dirty="0">
                <a:solidFill>
                  <a:srgbClr val="FF0000"/>
                </a:solidFill>
              </a:rPr>
              <a:t>協会収入</a:t>
            </a:r>
            <a:r>
              <a:rPr kumimoji="1" lang="ja-JP" altLang="en-US" b="1" dirty="0">
                <a:solidFill>
                  <a:sysClr val="windowText" lastClr="000000"/>
                </a:solidFill>
              </a:rPr>
              <a:t>［</a:t>
            </a:r>
            <a:r>
              <a:rPr kumimoji="1" lang="en-US" altLang="ja-JP" b="1" dirty="0">
                <a:solidFill>
                  <a:sysClr val="windowText" lastClr="000000"/>
                </a:solidFill>
              </a:rPr>
              <a:t>2023</a:t>
            </a:r>
            <a:r>
              <a:rPr kumimoji="1" lang="ja-JP" altLang="en-US" b="1" dirty="0">
                <a:solidFill>
                  <a:sysClr val="windowText" lastClr="000000"/>
                </a:solidFill>
              </a:rPr>
              <a:t>年</a:t>
            </a:r>
            <a:r>
              <a:rPr kumimoji="1" lang="en-US" altLang="ja-JP" b="1" dirty="0">
                <a:solidFill>
                  <a:sysClr val="windowText" lastClr="000000"/>
                </a:solidFill>
              </a:rPr>
              <a:t>4</a:t>
            </a:r>
            <a:r>
              <a:rPr kumimoji="1" lang="ja-JP" altLang="en-US" b="1" dirty="0">
                <a:solidFill>
                  <a:sysClr val="windowText" lastClr="000000"/>
                </a:solidFill>
              </a:rPr>
              <a:t>月～</a:t>
            </a:r>
            <a:r>
              <a:rPr kumimoji="1" lang="en-US" altLang="ja-JP" b="1" dirty="0">
                <a:solidFill>
                  <a:sysClr val="windowText" lastClr="000000"/>
                </a:solidFill>
              </a:rPr>
              <a:t>2025</a:t>
            </a:r>
            <a:r>
              <a:rPr kumimoji="1" lang="ja-JP" altLang="en-US" b="1" dirty="0">
                <a:solidFill>
                  <a:sysClr val="windowText" lastClr="000000"/>
                </a:solidFill>
              </a:rPr>
              <a:t>年</a:t>
            </a:r>
            <a:r>
              <a:rPr kumimoji="1" lang="en-US" altLang="ja-JP" b="1" dirty="0">
                <a:solidFill>
                  <a:sysClr val="windowText" lastClr="000000"/>
                </a:solidFill>
              </a:rPr>
              <a:t>10</a:t>
            </a:r>
            <a:r>
              <a:rPr lang="ja-JP" altLang="en-US" b="1" dirty="0">
                <a:solidFill>
                  <a:sysClr val="windowText" lastClr="000000"/>
                </a:solidFill>
              </a:rPr>
              <a:t>月末まで</a:t>
            </a:r>
            <a:r>
              <a:rPr kumimoji="1" lang="ja-JP" altLang="en-US" b="1" dirty="0">
                <a:solidFill>
                  <a:sysClr val="windowText" lastClr="000000"/>
                </a:solidFill>
              </a:rPr>
              <a:t>］</a:t>
            </a:r>
            <a:endParaRPr kumimoji="1" lang="en-US" altLang="ja-JP" b="1" dirty="0">
              <a:solidFill>
                <a:sysClr val="windowText" lastClr="000000"/>
              </a:solidFill>
            </a:endParaRPr>
          </a:p>
          <a:p>
            <a:pPr>
              <a:lnSpc>
                <a:spcPct val="150000"/>
              </a:lnSpc>
            </a:pPr>
            <a:r>
              <a:rPr kumimoji="1" lang="ja-JP" altLang="en-US" b="1" dirty="0">
                <a:solidFill>
                  <a:sysClr val="windowText" lastClr="000000"/>
                </a:solidFill>
              </a:rPr>
              <a:t>　　　〇会場外 公式ライセンス事業収入：２３．９７億円（</a:t>
            </a:r>
            <a:r>
              <a:rPr lang="en-US" altLang="ja-JP" b="1" dirty="0">
                <a:solidFill>
                  <a:sysClr val="windowText" lastClr="000000"/>
                </a:solidFill>
              </a:rPr>
              <a:t>40.1</a:t>
            </a:r>
            <a:r>
              <a:rPr kumimoji="1" lang="ja-JP" altLang="en-US" b="1" dirty="0">
                <a:solidFill>
                  <a:sysClr val="windowText" lastClr="000000"/>
                </a:solidFill>
              </a:rPr>
              <a:t>％）</a:t>
            </a:r>
            <a:endParaRPr kumimoji="1" lang="en-US" altLang="ja-JP" b="1" dirty="0">
              <a:solidFill>
                <a:sysClr val="windowText" lastClr="000000"/>
              </a:solidFill>
            </a:endParaRPr>
          </a:p>
          <a:p>
            <a:pPr>
              <a:lnSpc>
                <a:spcPct val="150000"/>
              </a:lnSpc>
            </a:pPr>
            <a:r>
              <a:rPr kumimoji="1" lang="ja-JP" altLang="en-US" b="1" dirty="0">
                <a:solidFill>
                  <a:sysClr val="windowText" lastClr="000000"/>
                </a:solidFill>
              </a:rPr>
              <a:t>　　　〇会場内 公式ライセンス事業収入：３５．７８</a:t>
            </a:r>
            <a:r>
              <a:rPr lang="ja-JP" altLang="en-US" b="1" dirty="0">
                <a:solidFill>
                  <a:sysClr val="windowText" lastClr="000000"/>
                </a:solidFill>
              </a:rPr>
              <a:t>億円（</a:t>
            </a:r>
            <a:r>
              <a:rPr lang="en-US" altLang="ja-JP" b="1" dirty="0">
                <a:solidFill>
                  <a:sysClr val="windowText" lastClr="000000"/>
                </a:solidFill>
              </a:rPr>
              <a:t>59.9</a:t>
            </a:r>
            <a:r>
              <a:rPr lang="ja-JP" altLang="en-US" b="1" dirty="0">
                <a:solidFill>
                  <a:sysClr val="windowText" lastClr="000000"/>
                </a:solidFill>
              </a:rPr>
              <a:t>％）</a:t>
            </a:r>
            <a:endParaRPr lang="en-US" altLang="ja-JP" b="1" dirty="0">
              <a:solidFill>
                <a:sysClr val="windowText" lastClr="000000"/>
              </a:solidFill>
            </a:endParaRPr>
          </a:p>
          <a:p>
            <a:pPr>
              <a:lnSpc>
                <a:spcPct val="150000"/>
              </a:lnSpc>
            </a:pPr>
            <a:r>
              <a:rPr lang="ja-JP" altLang="en-US" b="1" dirty="0">
                <a:solidFill>
                  <a:sysClr val="windowText" lastClr="000000"/>
                </a:solidFill>
              </a:rPr>
              <a:t>　　　〇ライセンス事業合計収入　　　 ：５９．７８億円　</a:t>
            </a:r>
            <a:endParaRPr kumimoji="1" lang="ja-JP" altLang="en-US" b="1" dirty="0">
              <a:solidFill>
                <a:sysClr val="windowText" lastClr="000000"/>
              </a:solidFill>
            </a:endParaRPr>
          </a:p>
        </p:txBody>
      </p:sp>
      <p:pic>
        <p:nvPicPr>
          <p:cNvPr id="5" name="図 4" descr="グラフィカル ユーザー インターフェイス&#10;&#10;AI 生成コンテンツは誤りを含む可能性があります。">
            <a:extLst>
              <a:ext uri="{FF2B5EF4-FFF2-40B4-BE49-F238E27FC236}">
                <a16:creationId xmlns:a16="http://schemas.microsoft.com/office/drawing/2014/main" id="{D9B599AD-8FB1-93E6-B332-5376799AC20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438221" y="4576041"/>
            <a:ext cx="2302910" cy="1924369"/>
          </a:xfrm>
          <a:prstGeom prst="rect">
            <a:avLst/>
          </a:prstGeom>
        </p:spPr>
      </p:pic>
      <p:pic>
        <p:nvPicPr>
          <p:cNvPr id="7" name="図 6" descr="グラフィカル ユーザー インターフェイス&#10;&#10;AI 生成コンテンツは誤りを含む可能性があります。">
            <a:extLst>
              <a:ext uri="{FF2B5EF4-FFF2-40B4-BE49-F238E27FC236}">
                <a16:creationId xmlns:a16="http://schemas.microsoft.com/office/drawing/2014/main" id="{BD8493BF-DC41-F9F3-0A24-CF540D69285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438221" y="2877565"/>
            <a:ext cx="2617088" cy="1449739"/>
          </a:xfrm>
          <a:prstGeom prst="rect">
            <a:avLst/>
          </a:prstGeom>
        </p:spPr>
      </p:pic>
      <p:sp>
        <p:nvSpPr>
          <p:cNvPr id="4" name="テキスト ボックス 3">
            <a:extLst>
              <a:ext uri="{FF2B5EF4-FFF2-40B4-BE49-F238E27FC236}">
                <a16:creationId xmlns:a16="http://schemas.microsoft.com/office/drawing/2014/main" id="{C46A8ED9-8B14-4254-0F07-DD0B454A9DF0}"/>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6166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4">
            <a:extLst>
              <a:ext uri="{FF2B5EF4-FFF2-40B4-BE49-F238E27FC236}">
                <a16:creationId xmlns:a16="http://schemas.microsoft.com/office/drawing/2014/main" id="{5A2FE0BF-69B5-048F-E93F-5AAAB9F9512D}"/>
              </a:ext>
            </a:extLst>
          </p:cNvPr>
          <p:cNvSpPr txBox="1">
            <a:spLocks/>
          </p:cNvSpPr>
          <p:nvPr/>
        </p:nvSpPr>
        <p:spPr>
          <a:xfrm>
            <a:off x="11604439" y="6500410"/>
            <a:ext cx="587562" cy="3575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AE01C7B-218C-4A1C-BE71-F05E2030B3D3}" type="slidenum">
              <a:rPr lang="ja-JP" altLang="en-US" sz="1633" dirty="0">
                <a:solidFill>
                  <a:prstClr val="black"/>
                </a:solidFill>
                <a:latin typeface="メイリオ" panose="020B0604030504040204" pitchFamily="50" charset="-128"/>
                <a:ea typeface="メイリオ" panose="020B0604030504040204" pitchFamily="50" charset="-128"/>
              </a:rPr>
              <a:pPr algn="r">
                <a:defRPr/>
              </a:pPr>
              <a:t>8</a:t>
            </a:fld>
            <a:endParaRPr lang="ja-JP" altLang="en-US" sz="1633">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EB3490F-1930-A990-D568-A6F063A87EB1}"/>
              </a:ext>
            </a:extLst>
          </p:cNvPr>
          <p:cNvSpPr txBox="1"/>
          <p:nvPr/>
        </p:nvSpPr>
        <p:spPr>
          <a:xfrm>
            <a:off x="140064" y="221067"/>
            <a:ext cx="8546735" cy="461665"/>
          </a:xfrm>
          <a:prstGeom prst="rect">
            <a:avLst/>
          </a:prstGeom>
          <a:noFill/>
        </p:spPr>
        <p:txBody>
          <a:bodyPr wrap="square">
            <a:spAutoFit/>
          </a:bodyPr>
          <a:lstStyle/>
          <a:p>
            <a:r>
              <a:rPr lang="en-US" altLang="ja-JP"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収支上で赤字にならないこと</a:t>
            </a:r>
            <a:r>
              <a:rPr lang="en-US" altLang="ja-JP"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a:t>
            </a:r>
            <a:r>
              <a:rPr lang="ja-JP" altLang="en-US" sz="2400" b="1" kern="0"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rPr>
              <a:t> 万博の運営収支</a:t>
            </a:r>
            <a:endParaRPr lang="ja-JP" altLang="en-US" sz="2400" b="1" dirty="0">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endParaRPr>
          </a:p>
        </p:txBody>
      </p:sp>
      <p:pic>
        <p:nvPicPr>
          <p:cNvPr id="7" name="図 6" descr="テキスト&#10;&#10;AI 生成コンテンツは誤りを含む可能性があります。">
            <a:extLst>
              <a:ext uri="{FF2B5EF4-FFF2-40B4-BE49-F238E27FC236}">
                <a16:creationId xmlns:a16="http://schemas.microsoft.com/office/drawing/2014/main" id="{0407A90F-D747-1344-4E36-03AC391A458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829993" y="6235788"/>
            <a:ext cx="5893854" cy="264622"/>
          </a:xfrm>
          <a:prstGeom prst="rect">
            <a:avLst/>
          </a:prstGeom>
        </p:spPr>
      </p:pic>
      <p:pic>
        <p:nvPicPr>
          <p:cNvPr id="5" name="図 4" descr="テーブル&#10;&#10;AI 生成コンテンツは誤りを含む可能性があります。">
            <a:extLst>
              <a:ext uri="{FF2B5EF4-FFF2-40B4-BE49-F238E27FC236}">
                <a16:creationId xmlns:a16="http://schemas.microsoft.com/office/drawing/2014/main" id="{B74A0307-11A9-EEFA-D3B0-3EB41F3EC9D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925458" y="973156"/>
            <a:ext cx="5702924" cy="5262632"/>
          </a:xfrm>
          <a:prstGeom prst="rect">
            <a:avLst/>
          </a:prstGeom>
        </p:spPr>
      </p:pic>
      <p:pic>
        <p:nvPicPr>
          <p:cNvPr id="10" name="図 9" descr="テキスト&#10;&#10;AI 生成コンテンツは誤りを含む可能性があります。">
            <a:extLst>
              <a:ext uri="{FF2B5EF4-FFF2-40B4-BE49-F238E27FC236}">
                <a16:creationId xmlns:a16="http://schemas.microsoft.com/office/drawing/2014/main" id="{18B4A2B1-00C5-728E-3F17-EE7AC5A00B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4821" y="1202414"/>
            <a:ext cx="4720788" cy="942087"/>
          </a:xfrm>
          <a:prstGeom prst="rect">
            <a:avLst/>
          </a:prstGeom>
        </p:spPr>
      </p:pic>
      <p:pic>
        <p:nvPicPr>
          <p:cNvPr id="14" name="図 13" descr="テキスト, 手紙&#10;&#10;AI 生成コンテンツは誤りを含む可能性があります。">
            <a:extLst>
              <a:ext uri="{FF2B5EF4-FFF2-40B4-BE49-F238E27FC236}">
                <a16:creationId xmlns:a16="http://schemas.microsoft.com/office/drawing/2014/main" id="{2115C2AD-7D38-2946-656F-264E91D1641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04821" y="2563083"/>
            <a:ext cx="4720788" cy="2158075"/>
          </a:xfrm>
          <a:prstGeom prst="rect">
            <a:avLst/>
          </a:prstGeom>
        </p:spPr>
      </p:pic>
      <p:sp>
        <p:nvSpPr>
          <p:cNvPr id="3" name="テキスト ボックス 2">
            <a:extLst>
              <a:ext uri="{FF2B5EF4-FFF2-40B4-BE49-F238E27FC236}">
                <a16:creationId xmlns:a16="http://schemas.microsoft.com/office/drawing/2014/main" id="{81A3BDBE-531D-311C-F263-835EEA4442E2}"/>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7052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F2A31-2BFA-1F69-FEB5-705912D37BD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142FAA0-6518-5D0A-C267-A1C7FE2A4F0A}"/>
              </a:ext>
            </a:extLst>
          </p:cNvPr>
          <p:cNvSpPr txBox="1"/>
          <p:nvPr/>
        </p:nvSpPr>
        <p:spPr>
          <a:xfrm>
            <a:off x="215704" y="226885"/>
            <a:ext cx="10053712" cy="830995"/>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（参考）運営費の執行状況（</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2025</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年</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11</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ゴシック" panose="020B0400000000000000" pitchFamily="49" charset="-128"/>
                <a:ea typeface="BIZ UDゴシック" panose="020B0400000000000000" pitchFamily="49" charset="-128"/>
                <a:cs typeface="+mn-cs"/>
              </a:rPr>
              <a:t>月末）</a:t>
            </a:r>
            <a:r>
              <a:rPr kumimoji="1"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0" lang="ja-JP" altLang="en-US"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rPr>
              <a:t>　</a:t>
            </a:r>
            <a:endParaRPr kumimoji="0"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cs typeface="+mn-cs"/>
              <a:sym typeface="Calibri"/>
            </a:endParaRPr>
          </a:p>
        </p:txBody>
      </p:sp>
      <p:sp>
        <p:nvSpPr>
          <p:cNvPr id="3" name="スライド番号プレースホルダー 4">
            <a:extLst>
              <a:ext uri="{FF2B5EF4-FFF2-40B4-BE49-F238E27FC236}">
                <a16:creationId xmlns:a16="http://schemas.microsoft.com/office/drawing/2014/main" id="{32A8159B-F9C9-48D3-F768-632549CA94E5}"/>
              </a:ext>
            </a:extLst>
          </p:cNvPr>
          <p:cNvSpPr txBox="1">
            <a:spLocks/>
          </p:cNvSpPr>
          <p:nvPr/>
        </p:nvSpPr>
        <p:spPr>
          <a:xfrm>
            <a:off x="11557166" y="6486478"/>
            <a:ext cx="610606" cy="3715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AE01C7B-218C-4A1C-BE71-F05E2030B3D3}" type="slidenum">
              <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696"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 name="図 1">
            <a:extLst>
              <a:ext uri="{FF2B5EF4-FFF2-40B4-BE49-F238E27FC236}">
                <a16:creationId xmlns:a16="http://schemas.microsoft.com/office/drawing/2014/main" id="{F734CF18-F37A-B028-578C-C4DC10484D5F}"/>
              </a:ext>
            </a:extLst>
          </p:cNvPr>
          <p:cNvPicPr>
            <a:picLocks noChangeAspect="1"/>
          </p:cNvPicPr>
          <p:nvPr/>
        </p:nvPicPr>
        <p:blipFill>
          <a:blip r:embed="rId2"/>
          <a:stretch>
            <a:fillRect/>
          </a:stretch>
        </p:blipFill>
        <p:spPr>
          <a:xfrm>
            <a:off x="670560" y="642382"/>
            <a:ext cx="10886606" cy="6098052"/>
          </a:xfrm>
          <a:prstGeom prst="rect">
            <a:avLst/>
          </a:prstGeom>
        </p:spPr>
      </p:pic>
      <p:sp>
        <p:nvSpPr>
          <p:cNvPr id="5" name="テキスト ボックス 4">
            <a:extLst>
              <a:ext uri="{FF2B5EF4-FFF2-40B4-BE49-F238E27FC236}">
                <a16:creationId xmlns:a16="http://schemas.microsoft.com/office/drawing/2014/main" id="{4B1C10F7-A787-F9BE-740B-FC6562C503DE}"/>
              </a:ext>
            </a:extLst>
          </p:cNvPr>
          <p:cNvSpPr txBox="1"/>
          <p:nvPr/>
        </p:nvSpPr>
        <p:spPr>
          <a:xfrm>
            <a:off x="6492484" y="6604084"/>
            <a:ext cx="543845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Copyright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公益社団法人</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年日本国際博覧会協会</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All rights reserved.</a:t>
            </a:r>
            <a:endPar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49140757"/>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778FF671968E247978843E5B4E82BDC" ma:contentTypeVersion="14" ma:contentTypeDescription="新しいドキュメントを作成します。" ma:contentTypeScope="" ma:versionID="7ee525c9ae3f4fa52f4be225bc608d69">
  <xsd:schema xmlns:xsd="http://www.w3.org/2001/XMLSchema" xmlns:xs="http://www.w3.org/2001/XMLSchema" xmlns:p="http://schemas.microsoft.com/office/2006/metadata/properties" xmlns:ns2="85a67906-92a7-45eb-ba56-311734c52fb3" xmlns:ns3="1a87a5c9-46e2-4315-b24a-c9510fd8fb70" targetNamespace="http://schemas.microsoft.com/office/2006/metadata/properties" ma:root="true" ma:fieldsID="c0715ff092660d3dbbd230691d16ee2d" ns2:_="" ns3:_="">
    <xsd:import namespace="85a67906-92a7-45eb-ba56-311734c52fb3"/>
    <xsd:import namespace="1a87a5c9-46e2-4315-b24a-c9510fd8fb7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a67906-92a7-45eb-ba56-311734c52fb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a95d1507-21fd-45cf-866d-ceae8a82a7f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87a5c9-46e2-4315-b24a-c9510fd8fb7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d03449a-b215-4c21-9e89-b3d785380124}" ma:internalName="TaxCatchAll" ma:showField="CatchAllData" ma:web="1a87a5c9-46e2-4315-b24a-c9510fd8fb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a87a5c9-46e2-4315-b24a-c9510fd8fb70" xsi:nil="true"/>
    <lcf76f155ced4ddcb4097134ff3c332f xmlns="85a67906-92a7-45eb-ba56-311734c52fb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085CFA-BE8D-4F88-AE86-DF3D80E5A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a67906-92a7-45eb-ba56-311734c52fb3"/>
    <ds:schemaRef ds:uri="1a87a5c9-46e2-4315-b24a-c9510fd8f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42229A-22EE-4C6F-AB14-D131E401774F}">
  <ds:schemaRef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1a87a5c9-46e2-4315-b24a-c9510fd8fb70"/>
    <ds:schemaRef ds:uri="http://schemas.openxmlformats.org/package/2006/metadata/core-properties"/>
    <ds:schemaRef ds:uri="85a67906-92a7-45eb-ba56-311734c52fb3"/>
    <ds:schemaRef ds:uri="http://www.w3.org/XML/1998/namespace"/>
  </ds:schemaRefs>
</ds:datastoreItem>
</file>

<file path=customXml/itemProps3.xml><?xml version="1.0" encoding="utf-8"?>
<ds:datastoreItem xmlns:ds="http://schemas.openxmlformats.org/officeDocument/2006/customXml" ds:itemID="{98F74584-57C5-452A-80D8-20B2CB7D1A15}">
  <ds:schemaRefs>
    <ds:schemaRef ds:uri="http://schemas.microsoft.com/sharepoint/v3/contenttype/forms"/>
  </ds:schemaRefs>
</ds:datastoreItem>
</file>

<file path=docMetadata/LabelInfo.xml><?xml version="1.0" encoding="utf-8"?>
<clbl:labelList xmlns:clbl="http://schemas.microsoft.com/office/2020/mipLabelMetadata">
  <clbl:label id="{ba288b91-6ee9-4f5c-8080-e813fd4adb56}" enabled="1" method="Privileged" siteId="{0887bfb2-df9a-4dfd-968d-83326fd2126c}" removed="0"/>
</clbl:labelList>
</file>

<file path=docProps/app.xml><?xml version="1.0" encoding="utf-8"?>
<Properties xmlns="http://schemas.openxmlformats.org/officeDocument/2006/extended-properties" xmlns:vt="http://schemas.openxmlformats.org/officeDocument/2006/docPropsVTypes">
  <TotalTime>4861</TotalTime>
  <Words>5452</Words>
  <PresentationFormat>ワイド画面</PresentationFormat>
  <Paragraphs>932</Paragraphs>
  <Slides>40</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40</vt:i4>
      </vt:variant>
    </vt:vector>
  </HeadingPairs>
  <TitlesOfParts>
    <vt:vector size="60" baseType="lpstr">
      <vt:lpstr>Alial Black</vt:lpstr>
      <vt:lpstr>BIZ UDPゴシック</vt:lpstr>
      <vt:lpstr>BIZ UDゴシック</vt:lpstr>
      <vt:lpstr>HGP創英角ﾎﾟｯﾌﾟ体</vt:lpstr>
      <vt:lpstr>Meiryo UI</vt:lpstr>
      <vt:lpstr>ＭＳ Ｐゴシック</vt:lpstr>
      <vt:lpstr>メイリオ</vt:lpstr>
      <vt:lpstr>游ゴシック</vt:lpstr>
      <vt:lpstr>游ゴシック 本文</vt:lpstr>
      <vt:lpstr>Arial</vt:lpstr>
      <vt:lpstr>Arial Black</vt:lpstr>
      <vt:lpstr>Calibri</vt:lpstr>
      <vt:lpstr>Open Sans</vt:lpstr>
      <vt:lpstr>Segoe UI</vt:lpstr>
      <vt:lpstr>Wingdings</vt:lpstr>
      <vt:lpstr>1_デザインの設定</vt:lpstr>
      <vt:lpstr>2_デザインの設定</vt:lpstr>
      <vt:lpstr>4_デザインの設定</vt:lpstr>
      <vt:lpstr>5_デザインの設定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2026-01-08T06:01:48Z</cp:lastPrinted>
  <dcterms:created xsi:type="dcterms:W3CDTF">2022-05-09T04:37:07Z</dcterms:created>
  <dcterms:modified xsi:type="dcterms:W3CDTF">2026-02-12T08:32:51Z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0x0101004778FF671968E247978843E5B4E82BDC</vt:lpwstr>
  </property>
  <property fmtid="{D5CDD505-2E9C-101B-9397-08002B2CF9AE}" pid="3" name="MediaServiceImageTags">
    <vt:lpwstr/>
  </property>
</Properties>
</file>