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60" r:id="rId2"/>
    <p:sldId id="257" r:id="rId3"/>
    <p:sldId id="261" r:id="rId4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99FAAC-029D-3AF8-90ED-0F904C865D54}" v="40" dt="2026-01-28T10:29:03.639"/>
    <p1510:client id="{3130368E-0DEF-92EA-F4C2-EE1ACA784F5D}" v="8" dt="2026-01-28T10:16:01.607"/>
    <p1510:client id="{72BBA035-653C-295E-9712-2522DD626A1C}" v="2" dt="2026-01-28T10:17:20.0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5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山田　温子" userId="S::yamadaat@lan.pref.osaka.jp::c4ed8910-db62-4752-a3e5-d1aaa455b616" providerId="AD" clId="Web-{72BBA035-653C-295E-9712-2522DD626A1C}"/>
    <pc:docChg chg="modSld">
      <pc:chgData name="山田　温子" userId="S::yamadaat@lan.pref.osaka.jp::c4ed8910-db62-4752-a3e5-d1aaa455b616" providerId="AD" clId="Web-{72BBA035-653C-295E-9712-2522DD626A1C}" dt="2026-01-28T10:17:20.003" v="1"/>
      <pc:docMkLst>
        <pc:docMk/>
      </pc:docMkLst>
      <pc:sldChg chg="modSp">
        <pc:chgData name="山田　温子" userId="S::yamadaat@lan.pref.osaka.jp::c4ed8910-db62-4752-a3e5-d1aaa455b616" providerId="AD" clId="Web-{72BBA035-653C-295E-9712-2522DD626A1C}" dt="2026-01-28T10:17:20.003" v="1"/>
        <pc:sldMkLst>
          <pc:docMk/>
          <pc:sldMk cId="3616118046" sldId="257"/>
        </pc:sldMkLst>
        <pc:graphicFrameChg chg="modGraphic">
          <ac:chgData name="山田　温子" userId="S::yamadaat@lan.pref.osaka.jp::c4ed8910-db62-4752-a3e5-d1aaa455b616" providerId="AD" clId="Web-{72BBA035-653C-295E-9712-2522DD626A1C}" dt="2026-01-28T10:17:20.003" v="1"/>
          <ac:graphicFrameMkLst>
            <pc:docMk/>
            <pc:sldMk cId="3616118046" sldId="257"/>
            <ac:graphicFrameMk id="6" creationId="{52705CBD-CE7F-433C-BE1B-3B4BF75E5A1B}"/>
          </ac:graphicFrameMkLst>
        </pc:graphicFrameChg>
      </pc:sldChg>
    </pc:docChg>
  </pc:docChgLst>
  <pc:docChgLst>
    <pc:chgData name="山口　智右" userId="S::yamaguchitomoa@lan.pref.osaka.jp::dec03bf6-8865-44c3-9ac9-10d7d3768775" providerId="AD" clId="Web-{2099FAAC-029D-3AF8-90ED-0F904C865D54}"/>
    <pc:docChg chg="modSld">
      <pc:chgData name="山口　智右" userId="S::yamaguchitomoa@lan.pref.osaka.jp::dec03bf6-8865-44c3-9ac9-10d7d3768775" providerId="AD" clId="Web-{2099FAAC-029D-3AF8-90ED-0F904C865D54}" dt="2026-01-28T10:29:03.639" v="33" actId="20577"/>
      <pc:docMkLst>
        <pc:docMk/>
      </pc:docMkLst>
      <pc:sldChg chg="modSp">
        <pc:chgData name="山口　智右" userId="S::yamaguchitomoa@lan.pref.osaka.jp::dec03bf6-8865-44c3-9ac9-10d7d3768775" providerId="AD" clId="Web-{2099FAAC-029D-3AF8-90ED-0F904C865D54}" dt="2026-01-28T10:26:51.853" v="4" actId="20577"/>
        <pc:sldMkLst>
          <pc:docMk/>
          <pc:sldMk cId="1115477915" sldId="260"/>
        </pc:sldMkLst>
        <pc:spChg chg="mod">
          <ac:chgData name="山口　智右" userId="S::yamaguchitomoa@lan.pref.osaka.jp::dec03bf6-8865-44c3-9ac9-10d7d3768775" providerId="AD" clId="Web-{2099FAAC-029D-3AF8-90ED-0F904C865D54}" dt="2026-01-28T10:26:51.853" v="4" actId="20577"/>
          <ac:spMkLst>
            <pc:docMk/>
            <pc:sldMk cId="1115477915" sldId="260"/>
            <ac:spMk id="67" creationId="{61857B55-D179-4E94-9E1E-338C8C301D62}"/>
          </ac:spMkLst>
        </pc:spChg>
      </pc:sldChg>
      <pc:sldChg chg="modSp">
        <pc:chgData name="山口　智右" userId="S::yamaguchitomoa@lan.pref.osaka.jp::dec03bf6-8865-44c3-9ac9-10d7d3768775" providerId="AD" clId="Web-{2099FAAC-029D-3AF8-90ED-0F904C865D54}" dt="2026-01-28T10:29:03.639" v="33" actId="20577"/>
        <pc:sldMkLst>
          <pc:docMk/>
          <pc:sldMk cId="3204084637" sldId="261"/>
        </pc:sldMkLst>
        <pc:spChg chg="mod">
          <ac:chgData name="山口　智右" userId="S::yamaguchitomoa@lan.pref.osaka.jp::dec03bf6-8865-44c3-9ac9-10d7d3768775" providerId="AD" clId="Web-{2099FAAC-029D-3AF8-90ED-0F904C865D54}" dt="2026-01-28T10:29:03.639" v="33" actId="20577"/>
          <ac:spMkLst>
            <pc:docMk/>
            <pc:sldMk cId="3204084637" sldId="261"/>
            <ac:spMk id="22" creationId="{14A5F7A3-97B2-4D16-BDD6-06A1BF0DA2F3}"/>
          </ac:spMkLst>
        </pc:spChg>
      </pc:sldChg>
    </pc:docChg>
  </pc:docChgLst>
  <pc:docChgLst>
    <pc:chgData name="山口　智右" userId="S::yamaguchitomoa@lan.pref.osaka.jp::dec03bf6-8865-44c3-9ac9-10d7d3768775" providerId="AD" clId="Web-{3130368E-0DEF-92EA-F4C2-EE1ACA784F5D}"/>
    <pc:docChg chg="modSld">
      <pc:chgData name="山口　智右" userId="S::yamaguchitomoa@lan.pref.osaka.jp::dec03bf6-8865-44c3-9ac9-10d7d3768775" providerId="AD" clId="Web-{3130368E-0DEF-92EA-F4C2-EE1ACA784F5D}" dt="2026-01-28T10:16:01.607" v="7" actId="20577"/>
      <pc:docMkLst>
        <pc:docMk/>
      </pc:docMkLst>
      <pc:sldChg chg="modSp">
        <pc:chgData name="山口　智右" userId="S::yamaguchitomoa@lan.pref.osaka.jp::dec03bf6-8865-44c3-9ac9-10d7d3768775" providerId="AD" clId="Web-{3130368E-0DEF-92EA-F4C2-EE1ACA784F5D}" dt="2026-01-28T10:16:01.607" v="7" actId="20577"/>
        <pc:sldMkLst>
          <pc:docMk/>
          <pc:sldMk cId="3616118046" sldId="257"/>
        </pc:sldMkLst>
        <pc:spChg chg="mod">
          <ac:chgData name="山口　智右" userId="S::yamaguchitomoa@lan.pref.osaka.jp::dec03bf6-8865-44c3-9ac9-10d7d3768775" providerId="AD" clId="Web-{3130368E-0DEF-92EA-F4C2-EE1ACA784F5D}" dt="2026-01-28T10:16:01.607" v="7" actId="20577"/>
          <ac:spMkLst>
            <pc:docMk/>
            <pc:sldMk cId="3616118046" sldId="257"/>
            <ac:spMk id="5" creationId="{7899D1B0-6F90-4F21-A45B-B28ABE38E83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D7840C-934A-4666-A1A4-74DEE8FB39A9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33C6E9-1210-4E2C-B53E-2D910B9647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5010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33C6E9-1210-4E2C-B53E-2D910B96470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60386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33C6E9-1210-4E2C-B53E-2D910B964703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0606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4CB44-B075-4E7E-AFBF-A8AE53D63ED1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7B26-DFBB-44E2-9619-6EB3BAAEC1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7042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4CB44-B075-4E7E-AFBF-A8AE53D63ED1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7B26-DFBB-44E2-9619-6EB3BAAEC1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953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4CB44-B075-4E7E-AFBF-A8AE53D63ED1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7B26-DFBB-44E2-9619-6EB3BAAEC1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7323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4CB44-B075-4E7E-AFBF-A8AE53D63ED1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7B26-DFBB-44E2-9619-6EB3BAAEC1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9737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4CB44-B075-4E7E-AFBF-A8AE53D63ED1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7B26-DFBB-44E2-9619-6EB3BAAEC1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0079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4CB44-B075-4E7E-AFBF-A8AE53D63ED1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7B26-DFBB-44E2-9619-6EB3BAAEC1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7168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4CB44-B075-4E7E-AFBF-A8AE53D63ED1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7B26-DFBB-44E2-9619-6EB3BAAEC1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0067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4CB44-B075-4E7E-AFBF-A8AE53D63ED1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7B26-DFBB-44E2-9619-6EB3BAAEC1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27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4CB44-B075-4E7E-AFBF-A8AE53D63ED1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7B26-DFBB-44E2-9619-6EB3BAAEC1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8448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4CB44-B075-4E7E-AFBF-A8AE53D63ED1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7B26-DFBB-44E2-9619-6EB3BAAEC1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1502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4CB44-B075-4E7E-AFBF-A8AE53D63ED1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7B26-DFBB-44E2-9619-6EB3BAAEC1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0865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4CB44-B075-4E7E-AFBF-A8AE53D63ED1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E7B26-DFBB-44E2-9619-6EB3BAAEC1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144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BE19B8B-515B-4265-BE2C-C6BDE0E91E52}"/>
              </a:ext>
            </a:extLst>
          </p:cNvPr>
          <p:cNvSpPr/>
          <p:nvPr/>
        </p:nvSpPr>
        <p:spPr>
          <a:xfrm>
            <a:off x="0" y="0"/>
            <a:ext cx="9906000" cy="50333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/>
              <a:t>令和８年度大阪府職員採用選考における変更点について</a:t>
            </a: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57C1EC31-5662-48A9-801C-260C32BCE60F}"/>
              </a:ext>
            </a:extLst>
          </p:cNvPr>
          <p:cNvGrpSpPr/>
          <p:nvPr/>
        </p:nvGrpSpPr>
        <p:grpSpPr>
          <a:xfrm>
            <a:off x="-3848" y="2003263"/>
            <a:ext cx="3194301" cy="2749892"/>
            <a:chOff x="25928" y="1286131"/>
            <a:chExt cx="3194301" cy="1996710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8" name="Shape 4">
              <a:extLst>
                <a:ext uri="{FF2B5EF4-FFF2-40B4-BE49-F238E27FC236}">
                  <a16:creationId xmlns:a16="http://schemas.microsoft.com/office/drawing/2014/main" id="{C5F8CF43-2CC2-4A28-9F06-2E48C9E8DA66}"/>
                </a:ext>
              </a:extLst>
            </p:cNvPr>
            <p:cNvSpPr/>
            <p:nvPr/>
          </p:nvSpPr>
          <p:spPr>
            <a:xfrm>
              <a:off x="25928" y="1286131"/>
              <a:ext cx="3194301" cy="1996710"/>
            </a:xfrm>
            <a:prstGeom prst="roundRect">
              <a:avLst>
                <a:gd name="adj" fmla="val 1254"/>
              </a:avLst>
            </a:prstGeom>
            <a:grpFill/>
            <a:ln/>
          </p:spPr>
        </p:sp>
        <p:sp>
          <p:nvSpPr>
            <p:cNvPr id="9" name="Shape 5">
              <a:extLst>
                <a:ext uri="{FF2B5EF4-FFF2-40B4-BE49-F238E27FC236}">
                  <a16:creationId xmlns:a16="http://schemas.microsoft.com/office/drawing/2014/main" id="{41A4ECE6-9F59-42DD-8E5D-0E3560A108D3}"/>
                </a:ext>
              </a:extLst>
            </p:cNvPr>
            <p:cNvSpPr/>
            <p:nvPr/>
          </p:nvSpPr>
          <p:spPr>
            <a:xfrm>
              <a:off x="174756" y="1434959"/>
              <a:ext cx="333759" cy="446484"/>
            </a:xfrm>
            <a:prstGeom prst="roundRect">
              <a:avLst>
                <a:gd name="adj" fmla="val 20477969"/>
              </a:avLst>
            </a:prstGeom>
            <a:grpFill/>
            <a:ln/>
          </p:spPr>
        </p:sp>
        <p:pic>
          <p:nvPicPr>
            <p:cNvPr id="10" name="Image 0" descr="preencoded.png">
              <a:extLst>
                <a:ext uri="{FF2B5EF4-FFF2-40B4-BE49-F238E27FC236}">
                  <a16:creationId xmlns:a16="http://schemas.microsoft.com/office/drawing/2014/main" id="{629A2DDB-F72A-4C3C-BE3B-1643D6A3E4C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69527" y="1580009"/>
              <a:ext cx="359745" cy="346257"/>
            </a:xfrm>
            <a:prstGeom prst="rect">
              <a:avLst/>
            </a:prstGeom>
          </p:spPr>
        </p:pic>
        <p:sp>
          <p:nvSpPr>
            <p:cNvPr id="11" name="Text 6">
              <a:extLst>
                <a:ext uri="{FF2B5EF4-FFF2-40B4-BE49-F238E27FC236}">
                  <a16:creationId xmlns:a16="http://schemas.microsoft.com/office/drawing/2014/main" id="{39620FB0-AB59-41C0-8A1D-F54B3889136B}"/>
                </a:ext>
              </a:extLst>
            </p:cNvPr>
            <p:cNvSpPr/>
            <p:nvPr/>
          </p:nvSpPr>
          <p:spPr>
            <a:xfrm>
              <a:off x="717565" y="1624430"/>
              <a:ext cx="1390843" cy="232529"/>
            </a:xfrm>
            <a:prstGeom prst="rect">
              <a:avLst/>
            </a:prstGeom>
            <a:grpFill/>
            <a:ln/>
          </p:spPr>
          <p:txBody>
            <a:bodyPr wrap="none" lIns="0" tIns="0" rIns="0" bIns="0" rtlCol="0" anchor="t"/>
            <a:lstStyle/>
            <a:p>
              <a:pPr marL="0" indent="0" algn="l">
                <a:lnSpc>
                  <a:spcPts val="1800"/>
                </a:lnSpc>
                <a:buNone/>
              </a:pPr>
              <a:r>
                <a:rPr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Roboto Mono Medium" pitchFamily="34" charset="-120"/>
                </a:rPr>
                <a:t>教養考査を「小論文」から</a:t>
              </a:r>
              <a:endPara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Roboto Mono Medium" pitchFamily="34" charset="-120"/>
              </a:endParaRPr>
            </a:p>
            <a:p>
              <a:pPr marL="0" indent="0" algn="l">
                <a:lnSpc>
                  <a:spcPts val="1800"/>
                </a:lnSpc>
                <a:buNone/>
              </a:pPr>
              <a:r>
                <a:rPr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Roboto Mono Medium" pitchFamily="34" charset="-120"/>
                </a:rPr>
                <a:t>「</a:t>
              </a:r>
              <a:r>
                <a:rPr lang="en-US" altLang="ja-JP" sz="16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Roboto Mono Medium" pitchFamily="34" charset="-120"/>
                </a:rPr>
                <a:t>SPI</a:t>
              </a:r>
              <a:r>
                <a:rPr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Roboto Mono Medium" pitchFamily="34" charset="-120"/>
                </a:rPr>
                <a:t>３」に</a:t>
              </a:r>
              <a:r>
                <a:rPr lang="en-US" sz="1600" b="1" dirty="0" err="1">
                  <a:latin typeface="メイリオ" panose="020B0604030504040204" pitchFamily="50" charset="-128"/>
                  <a:ea typeface="メイリオ" panose="020B0604030504040204" pitchFamily="50" charset="-128"/>
                  <a:cs typeface="Roboto Mono Medium" pitchFamily="34" charset="-120"/>
                </a:rPr>
                <a:t>変更</a:t>
              </a:r>
              <a:endParaRPr 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2" name="Text 7">
              <a:extLst>
                <a:ext uri="{FF2B5EF4-FFF2-40B4-BE49-F238E27FC236}">
                  <a16:creationId xmlns:a16="http://schemas.microsoft.com/office/drawing/2014/main" id="{16D42D5B-202D-4BF2-A373-9E7565FB0674}"/>
                </a:ext>
              </a:extLst>
            </p:cNvPr>
            <p:cNvSpPr/>
            <p:nvPr/>
          </p:nvSpPr>
          <p:spPr>
            <a:xfrm>
              <a:off x="36214" y="2151584"/>
              <a:ext cx="3184015" cy="625078"/>
            </a:xfrm>
            <a:prstGeom prst="rect">
              <a:avLst/>
            </a:prstGeom>
            <a:grpFill/>
            <a:ln/>
          </p:spPr>
          <p:txBody>
            <a:bodyPr wrap="square" lIns="0" tIns="0" rIns="0" bIns="0" rtlCol="0" anchor="t"/>
            <a:lstStyle/>
            <a:p>
              <a:pPr marL="0" indent="0" algn="l">
                <a:lnSpc>
                  <a:spcPts val="1600"/>
                </a:lnSpc>
                <a:buNone/>
              </a:pPr>
              <a:r>
                <a:rPr lang="ja-JP" altLang="en-US" sz="1100" dirty="0">
                  <a:latin typeface="メイリオ" panose="020B0604030504040204" pitchFamily="50" charset="-128"/>
                  <a:ea typeface="メイリオ" panose="020B0604030504040204" pitchFamily="50" charset="-128"/>
                  <a:cs typeface="Roboto" pitchFamily="34" charset="-120"/>
                </a:rPr>
                <a:t>教養考査を</a:t>
              </a:r>
              <a:r>
                <a:rPr lang="en-US" sz="1100" dirty="0" err="1">
                  <a:latin typeface="メイリオ" panose="020B0604030504040204" pitchFamily="50" charset="-128"/>
                  <a:ea typeface="メイリオ" panose="020B0604030504040204" pitchFamily="50" charset="-128"/>
                  <a:cs typeface="Roboto" pitchFamily="34" charset="-120"/>
                </a:rPr>
                <a:t>従来の</a:t>
              </a:r>
              <a:r>
                <a:rPr lang="en-US" sz="1100" b="1" dirty="0" err="1">
                  <a:latin typeface="メイリオ" panose="020B0604030504040204" pitchFamily="50" charset="-128"/>
                  <a:ea typeface="メイリオ" panose="020B0604030504040204" pitchFamily="50" charset="-128"/>
                  <a:cs typeface="Roboto" pitchFamily="34" charset="-120"/>
                </a:rPr>
                <a:t>「小論文」</a:t>
              </a:r>
              <a:r>
                <a:rPr lang="en-US" sz="1100" dirty="0" err="1">
                  <a:latin typeface="メイリオ" panose="020B0604030504040204" pitchFamily="50" charset="-128"/>
                  <a:ea typeface="メイリオ" panose="020B0604030504040204" pitchFamily="50" charset="-128"/>
                  <a:cs typeface="Roboto" pitchFamily="34" charset="-120"/>
                </a:rPr>
                <a:t>から</a:t>
              </a:r>
              <a:r>
                <a:rPr lang="en-US" sz="1100" dirty="0">
                  <a:latin typeface="メイリオ" panose="020B0604030504040204" pitchFamily="50" charset="-128"/>
                  <a:ea typeface="メイリオ" panose="020B0604030504040204" pitchFamily="50" charset="-128"/>
                  <a:cs typeface="Roboto" pitchFamily="34" charset="-120"/>
                </a:rPr>
                <a:t>、</a:t>
              </a:r>
              <a:r>
                <a:rPr lang="ja-JP" altLang="en-US" sz="1100" dirty="0">
                  <a:latin typeface="メイリオ" panose="020B0604030504040204" pitchFamily="50" charset="-128"/>
                  <a:ea typeface="メイリオ" panose="020B0604030504040204" pitchFamily="50" charset="-128"/>
                  <a:cs typeface="Roboto" pitchFamily="34" charset="-120"/>
                </a:rPr>
                <a:t>民間企業の</a:t>
              </a:r>
              <a:endPara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Roboto" pitchFamily="34" charset="-120"/>
              </a:endParaRPr>
            </a:p>
            <a:p>
              <a:pPr marL="0" indent="0" algn="l">
                <a:lnSpc>
                  <a:spcPts val="1600"/>
                </a:lnSpc>
                <a:buNone/>
              </a:pPr>
              <a:r>
                <a:rPr lang="ja-JP" altLang="en-US" sz="1100" dirty="0">
                  <a:latin typeface="メイリオ" panose="020B0604030504040204" pitchFamily="50" charset="-128"/>
                  <a:ea typeface="メイリオ" panose="020B0604030504040204" pitchFamily="50" charset="-128"/>
                  <a:cs typeface="Roboto" pitchFamily="34" charset="-120"/>
                </a:rPr>
                <a:t>採用試験でも広く導入されている</a:t>
              </a:r>
              <a:r>
                <a:rPr lang="ja-JP" altLang="en-US" sz="11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Roboto" pitchFamily="34" charset="-120"/>
                </a:rPr>
                <a:t>「</a:t>
              </a:r>
              <a:r>
                <a:rPr lang="en-US" sz="11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Roboto" pitchFamily="34" charset="-120"/>
                </a:rPr>
                <a:t>SPI3</a:t>
              </a:r>
              <a:r>
                <a:rPr lang="ja-JP" altLang="en-US" sz="11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Roboto" pitchFamily="34" charset="-120"/>
                </a:rPr>
                <a:t>」</a:t>
              </a:r>
              <a:r>
                <a:rPr lang="ja-JP" altLang="en-US" sz="1100" dirty="0">
                  <a:latin typeface="メイリオ" panose="020B0604030504040204" pitchFamily="50" charset="-128"/>
                  <a:ea typeface="メイリオ" panose="020B0604030504040204" pitchFamily="50" charset="-128"/>
                  <a:cs typeface="Roboto" pitchFamily="34" charset="-120"/>
                </a:rPr>
                <a:t>に変更します。</a:t>
              </a:r>
              <a:endPara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Roboto" pitchFamily="34" charset="-120"/>
              </a:endParaRPr>
            </a:p>
            <a:p>
              <a:pPr marL="0" indent="0" algn="l">
                <a:lnSpc>
                  <a:spcPts val="1600"/>
                </a:lnSpc>
                <a:buNone/>
              </a:pPr>
              <a:endPara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Roboto" pitchFamily="34" charset="-120"/>
              </a:endParaRPr>
            </a:p>
            <a:p>
              <a:pPr marL="0" indent="0" algn="l">
                <a:lnSpc>
                  <a:spcPts val="1600"/>
                </a:lnSpc>
                <a:buNone/>
              </a:pPr>
              <a:r>
                <a:rPr lang="ja-JP" altLang="en-US" sz="11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▶これにより、元々民間企業を志望されている方</a:t>
              </a:r>
              <a:endPara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marL="0" indent="0" algn="l">
                <a:lnSpc>
                  <a:spcPts val="1600"/>
                </a:lnSpc>
                <a:buNone/>
              </a:pPr>
              <a:r>
                <a:rPr lang="ja-JP" altLang="en-US" sz="11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でも受験しやすくなります！</a:t>
              </a:r>
              <a:endParaRPr 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50F1246A-E00E-4EE0-BF1E-E68791634A14}"/>
              </a:ext>
            </a:extLst>
          </p:cNvPr>
          <p:cNvGrpSpPr/>
          <p:nvPr/>
        </p:nvGrpSpPr>
        <p:grpSpPr>
          <a:xfrm>
            <a:off x="3356266" y="2011887"/>
            <a:ext cx="3194390" cy="2749893"/>
            <a:chOff x="4410642" y="1286131"/>
            <a:chExt cx="3194390" cy="1780222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13" name="Shape 8">
              <a:extLst>
                <a:ext uri="{FF2B5EF4-FFF2-40B4-BE49-F238E27FC236}">
                  <a16:creationId xmlns:a16="http://schemas.microsoft.com/office/drawing/2014/main" id="{E1116617-6ABF-492E-9AA3-16E0802D5C20}"/>
                </a:ext>
              </a:extLst>
            </p:cNvPr>
            <p:cNvSpPr/>
            <p:nvPr/>
          </p:nvSpPr>
          <p:spPr>
            <a:xfrm>
              <a:off x="4410642" y="1286131"/>
              <a:ext cx="3194390" cy="1780222"/>
            </a:xfrm>
            <a:prstGeom prst="roundRect">
              <a:avLst>
                <a:gd name="adj" fmla="val 1254"/>
              </a:avLst>
            </a:prstGeom>
            <a:grpFill/>
            <a:ln/>
          </p:spPr>
        </p:sp>
        <p:sp>
          <p:nvSpPr>
            <p:cNvPr id="14" name="Shape 9">
              <a:extLst>
                <a:ext uri="{FF2B5EF4-FFF2-40B4-BE49-F238E27FC236}">
                  <a16:creationId xmlns:a16="http://schemas.microsoft.com/office/drawing/2014/main" id="{C6D2B540-543F-442F-B173-F70ADA22D479}"/>
                </a:ext>
              </a:extLst>
            </p:cNvPr>
            <p:cNvSpPr/>
            <p:nvPr/>
          </p:nvSpPr>
          <p:spPr>
            <a:xfrm>
              <a:off x="4559470" y="1434959"/>
              <a:ext cx="333759" cy="446484"/>
            </a:xfrm>
            <a:prstGeom prst="roundRect">
              <a:avLst>
                <a:gd name="adj" fmla="val 20477969"/>
              </a:avLst>
            </a:prstGeom>
            <a:grpFill/>
            <a:ln/>
          </p:spPr>
        </p:sp>
        <p:pic>
          <p:nvPicPr>
            <p:cNvPr id="15" name="Image 1" descr="preencoded.png">
              <a:extLst>
                <a:ext uri="{FF2B5EF4-FFF2-40B4-BE49-F238E27FC236}">
                  <a16:creationId xmlns:a16="http://schemas.microsoft.com/office/drawing/2014/main" id="{EA115BA1-4028-4E3F-AC65-298202AD771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544010" y="1545925"/>
              <a:ext cx="359833" cy="293813"/>
            </a:xfrm>
            <a:prstGeom prst="rect">
              <a:avLst/>
            </a:prstGeom>
          </p:spPr>
        </p:pic>
        <p:sp>
          <p:nvSpPr>
            <p:cNvPr id="16" name="Text 10">
              <a:extLst>
                <a:ext uri="{FF2B5EF4-FFF2-40B4-BE49-F238E27FC236}">
                  <a16:creationId xmlns:a16="http://schemas.microsoft.com/office/drawing/2014/main" id="{F1254CB1-B033-4F78-94A9-D4CBCA8BCF60}"/>
                </a:ext>
              </a:extLst>
            </p:cNvPr>
            <p:cNvSpPr/>
            <p:nvPr/>
          </p:nvSpPr>
          <p:spPr>
            <a:xfrm>
              <a:off x="5052584" y="1607209"/>
              <a:ext cx="1668264" cy="232529"/>
            </a:xfrm>
            <a:prstGeom prst="rect">
              <a:avLst/>
            </a:prstGeom>
            <a:grpFill/>
            <a:ln/>
          </p:spPr>
          <p:txBody>
            <a:bodyPr wrap="none" lIns="0" tIns="0" rIns="0" bIns="0" rtlCol="0" anchor="t"/>
            <a:lstStyle/>
            <a:p>
              <a:pPr marL="0" indent="0" algn="l">
                <a:lnSpc>
                  <a:spcPts val="1800"/>
                </a:lnSpc>
                <a:buNone/>
              </a:pPr>
              <a:r>
                <a:rPr lang="en-US" sz="1600" b="1" dirty="0" err="1">
                  <a:latin typeface="メイリオ" panose="020B0604030504040204" pitchFamily="50" charset="-128"/>
                  <a:ea typeface="メイリオ" panose="020B0604030504040204" pitchFamily="50" charset="-128"/>
                  <a:cs typeface="Roboto Mono Medium" pitchFamily="34" charset="-120"/>
                </a:rPr>
                <a:t>テストセンター方式の導入</a:t>
              </a:r>
              <a:endParaRPr 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7" name="Text 11">
              <a:extLst>
                <a:ext uri="{FF2B5EF4-FFF2-40B4-BE49-F238E27FC236}">
                  <a16:creationId xmlns:a16="http://schemas.microsoft.com/office/drawing/2014/main" id="{DA965A06-383C-4BA0-8932-97A18B179EE9}"/>
                </a:ext>
              </a:extLst>
            </p:cNvPr>
            <p:cNvSpPr/>
            <p:nvPr/>
          </p:nvSpPr>
          <p:spPr>
            <a:xfrm>
              <a:off x="4410642" y="2057751"/>
              <a:ext cx="3194389" cy="625078"/>
            </a:xfrm>
            <a:prstGeom prst="rect">
              <a:avLst/>
            </a:prstGeom>
            <a:grpFill/>
            <a:ln/>
          </p:spPr>
          <p:txBody>
            <a:bodyPr wrap="square" lIns="0" tIns="0" rIns="0" bIns="0" rtlCol="0" anchor="t"/>
            <a:lstStyle/>
            <a:p>
              <a:pPr marL="0" indent="0" algn="ctr">
                <a:lnSpc>
                  <a:spcPts val="1600"/>
                </a:lnSpc>
                <a:buNone/>
              </a:pPr>
              <a:r>
                <a:rPr lang="en-US" sz="11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Roboto" pitchFamily="34" charset="-120"/>
                </a:rPr>
                <a:t>SPI3</a:t>
              </a:r>
              <a:r>
                <a:rPr lang="ja-JP" altLang="en-US" sz="11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Roboto" pitchFamily="34" charset="-120"/>
                </a:rPr>
                <a:t>では、</a:t>
              </a:r>
              <a:r>
                <a:rPr lang="en-US" sz="1100" b="1" dirty="0" err="1">
                  <a:latin typeface="メイリオ" panose="020B0604030504040204" pitchFamily="50" charset="-128"/>
                  <a:ea typeface="メイリオ" panose="020B0604030504040204" pitchFamily="50" charset="-128"/>
                  <a:cs typeface="Roboto" pitchFamily="34" charset="-120"/>
                </a:rPr>
                <a:t>テストセンター方式</a:t>
              </a:r>
              <a:r>
                <a:rPr lang="en-US" sz="1100" dirty="0" err="1">
                  <a:latin typeface="メイリオ" panose="020B0604030504040204" pitchFamily="50" charset="-128"/>
                  <a:ea typeface="メイリオ" panose="020B0604030504040204" pitchFamily="50" charset="-128"/>
                  <a:cs typeface="Roboto" pitchFamily="34" charset="-120"/>
                </a:rPr>
                <a:t>を</a:t>
              </a:r>
              <a:r>
                <a:rPr lang="ja-JP" altLang="en-US" sz="1100" dirty="0">
                  <a:latin typeface="メイリオ" panose="020B0604030504040204" pitchFamily="50" charset="-128"/>
                  <a:ea typeface="メイリオ" panose="020B0604030504040204" pitchFamily="50" charset="-128"/>
                  <a:cs typeface="Roboto" pitchFamily="34" charset="-120"/>
                </a:rPr>
                <a:t>導入します。</a:t>
              </a:r>
              <a:endPara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Roboto" pitchFamily="34" charset="-120"/>
              </a:endParaRPr>
            </a:p>
            <a:p>
              <a:pPr marL="0" indent="0" algn="l">
                <a:lnSpc>
                  <a:spcPts val="1600"/>
                </a:lnSpc>
                <a:buNone/>
              </a:pPr>
              <a:endPara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Roboto" pitchFamily="34" charset="-120"/>
              </a:endParaRPr>
            </a:p>
            <a:p>
              <a:pPr marL="0" indent="0" algn="l">
                <a:lnSpc>
                  <a:spcPts val="1600"/>
                </a:lnSpc>
                <a:buNone/>
              </a:pPr>
              <a:r>
                <a:rPr lang="ja-JP" altLang="en-US" sz="1100" dirty="0">
                  <a:latin typeface="メイリオ" panose="020B0604030504040204" pitchFamily="50" charset="-128"/>
                  <a:ea typeface="メイリオ" panose="020B0604030504040204" pitchFamily="50" charset="-128"/>
                  <a:cs typeface="Roboto" pitchFamily="34" charset="-120"/>
                </a:rPr>
                <a:t>▶これにより、全国の主要都市等のテストセン</a:t>
              </a:r>
              <a:endPara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Roboto" pitchFamily="34" charset="-120"/>
              </a:endParaRPr>
            </a:p>
            <a:p>
              <a:pPr marL="0" indent="0" algn="l">
                <a:lnSpc>
                  <a:spcPts val="1600"/>
                </a:lnSpc>
                <a:buNone/>
              </a:pPr>
              <a:r>
                <a:rPr lang="ja-JP" altLang="en-US" sz="1100" dirty="0">
                  <a:latin typeface="メイリオ" panose="020B0604030504040204" pitchFamily="50" charset="-128"/>
                  <a:ea typeface="メイリオ" panose="020B0604030504040204" pitchFamily="50" charset="-128"/>
                  <a:cs typeface="Roboto" pitchFamily="34" charset="-120"/>
                </a:rPr>
                <a:t>　ターで教養考査を受験できるようになります！</a:t>
              </a:r>
              <a:endParaRPr 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E91177CF-2C32-4C16-968C-013BD823472B}"/>
              </a:ext>
            </a:extLst>
          </p:cNvPr>
          <p:cNvGrpSpPr/>
          <p:nvPr/>
        </p:nvGrpSpPr>
        <p:grpSpPr>
          <a:xfrm>
            <a:off x="6705261" y="2003262"/>
            <a:ext cx="3194301" cy="2749892"/>
            <a:chOff x="8795476" y="1286131"/>
            <a:chExt cx="3194301" cy="1780222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18" name="Shape 12">
              <a:extLst>
                <a:ext uri="{FF2B5EF4-FFF2-40B4-BE49-F238E27FC236}">
                  <a16:creationId xmlns:a16="http://schemas.microsoft.com/office/drawing/2014/main" id="{10B5FF0B-4861-4D45-BF74-9D533878AD98}"/>
                </a:ext>
              </a:extLst>
            </p:cNvPr>
            <p:cNvSpPr/>
            <p:nvPr/>
          </p:nvSpPr>
          <p:spPr>
            <a:xfrm>
              <a:off x="8795476" y="1286131"/>
              <a:ext cx="3194301" cy="1780222"/>
            </a:xfrm>
            <a:prstGeom prst="roundRect">
              <a:avLst>
                <a:gd name="adj" fmla="val 1254"/>
              </a:avLst>
            </a:prstGeom>
            <a:grpFill/>
            <a:ln/>
          </p:spPr>
        </p:sp>
        <p:sp>
          <p:nvSpPr>
            <p:cNvPr id="19" name="Shape 13">
              <a:extLst>
                <a:ext uri="{FF2B5EF4-FFF2-40B4-BE49-F238E27FC236}">
                  <a16:creationId xmlns:a16="http://schemas.microsoft.com/office/drawing/2014/main" id="{A8B65D2F-BED8-4637-B47F-5FE9171C9E4E}"/>
                </a:ext>
              </a:extLst>
            </p:cNvPr>
            <p:cNvSpPr/>
            <p:nvPr/>
          </p:nvSpPr>
          <p:spPr>
            <a:xfrm>
              <a:off x="8944304" y="1434959"/>
              <a:ext cx="333759" cy="446484"/>
            </a:xfrm>
            <a:prstGeom prst="roundRect">
              <a:avLst>
                <a:gd name="adj" fmla="val 20477969"/>
              </a:avLst>
            </a:prstGeom>
            <a:grpFill/>
            <a:ln/>
          </p:spPr>
        </p:sp>
        <p:pic>
          <p:nvPicPr>
            <p:cNvPr id="20" name="Image 2" descr="preencoded.png">
              <a:extLst>
                <a:ext uri="{FF2B5EF4-FFF2-40B4-BE49-F238E27FC236}">
                  <a16:creationId xmlns:a16="http://schemas.microsoft.com/office/drawing/2014/main" id="{AC5FD581-1FEC-41E6-AC37-71A297EE337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8944304" y="1550038"/>
              <a:ext cx="333759" cy="254606"/>
            </a:xfrm>
            <a:prstGeom prst="rect">
              <a:avLst/>
            </a:prstGeom>
          </p:spPr>
        </p:pic>
        <p:sp>
          <p:nvSpPr>
            <p:cNvPr id="21" name="Text 14">
              <a:extLst>
                <a:ext uri="{FF2B5EF4-FFF2-40B4-BE49-F238E27FC236}">
                  <a16:creationId xmlns:a16="http://schemas.microsoft.com/office/drawing/2014/main" id="{09CA5E11-09B9-4BA3-A808-836BA1E1B8F3}"/>
                </a:ext>
              </a:extLst>
            </p:cNvPr>
            <p:cNvSpPr/>
            <p:nvPr/>
          </p:nvSpPr>
          <p:spPr>
            <a:xfrm>
              <a:off x="9604289" y="1584370"/>
              <a:ext cx="1390843" cy="232529"/>
            </a:xfrm>
            <a:prstGeom prst="rect">
              <a:avLst/>
            </a:prstGeom>
            <a:grpFill/>
            <a:ln/>
          </p:spPr>
          <p:txBody>
            <a:bodyPr wrap="none" lIns="0" tIns="0" rIns="0" bIns="0" rtlCol="0" anchor="t"/>
            <a:lstStyle/>
            <a:p>
              <a:pPr marL="0" indent="0" algn="l">
                <a:lnSpc>
                  <a:spcPts val="1800"/>
                </a:lnSpc>
                <a:buNone/>
              </a:pPr>
              <a:r>
                <a:rPr lang="en-US" sz="1600" b="1" dirty="0" err="1">
                  <a:latin typeface="メイリオ" panose="020B0604030504040204" pitchFamily="50" charset="-128"/>
                  <a:ea typeface="メイリオ" panose="020B0604030504040204" pitchFamily="50" charset="-128"/>
                  <a:cs typeface="Roboto Mono Medium" pitchFamily="34" charset="-120"/>
                </a:rPr>
                <a:t>最終合格発表の前倒</a:t>
              </a:r>
              <a:r>
                <a:rPr lang="en-US" sz="1400" b="1" dirty="0" err="1">
                  <a:latin typeface="メイリオ" panose="020B0604030504040204" pitchFamily="50" charset="-128"/>
                  <a:ea typeface="メイリオ" panose="020B0604030504040204" pitchFamily="50" charset="-128"/>
                  <a:cs typeface="Roboto Mono Medium" pitchFamily="34" charset="-120"/>
                </a:rPr>
                <a:t>し</a:t>
              </a:r>
              <a:endParaRPr 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2" name="Text 15">
              <a:extLst>
                <a:ext uri="{FF2B5EF4-FFF2-40B4-BE49-F238E27FC236}">
                  <a16:creationId xmlns:a16="http://schemas.microsoft.com/office/drawing/2014/main" id="{A0CBE9D4-B7FC-4274-BCBA-CFCD902B13C6}"/>
                </a:ext>
              </a:extLst>
            </p:cNvPr>
            <p:cNvSpPr/>
            <p:nvPr/>
          </p:nvSpPr>
          <p:spPr>
            <a:xfrm>
              <a:off x="8879204" y="2057751"/>
              <a:ext cx="3110572" cy="625078"/>
            </a:xfrm>
            <a:prstGeom prst="rect">
              <a:avLst/>
            </a:prstGeom>
            <a:grpFill/>
            <a:ln/>
          </p:spPr>
          <p:txBody>
            <a:bodyPr wrap="square" lIns="0" tIns="0" rIns="0" bIns="0" rtlCol="0" anchor="t"/>
            <a:lstStyle/>
            <a:p>
              <a:pPr marL="0" indent="0">
                <a:lnSpc>
                  <a:spcPts val="1600"/>
                </a:lnSpc>
                <a:buNone/>
              </a:pPr>
              <a:r>
                <a:rPr lang="ja-JP" altLang="en-US" sz="1100" dirty="0">
                  <a:latin typeface="メイリオ" panose="020B0604030504040204" pitchFamily="50" charset="-128"/>
                  <a:ea typeface="メイリオ" panose="020B0604030504040204" pitchFamily="50" charset="-128"/>
                  <a:cs typeface="Roboto" pitchFamily="34" charset="-120"/>
                </a:rPr>
                <a:t>選考</a:t>
              </a:r>
              <a:r>
                <a:rPr lang="en-US" sz="1100" dirty="0">
                  <a:latin typeface="メイリオ" panose="020B0604030504040204" pitchFamily="50" charset="-128"/>
                  <a:ea typeface="メイリオ" panose="020B0604030504040204" pitchFamily="50" charset="-128"/>
                  <a:cs typeface="Roboto" pitchFamily="34" charset="-120"/>
                </a:rPr>
                <a:t>日程を見直し、最終合格発表を</a:t>
              </a:r>
              <a:r>
                <a:rPr lang="en-US" altLang="ja-JP" sz="1100" dirty="0">
                  <a:latin typeface="メイリオ" panose="020B0604030504040204" pitchFamily="50" charset="-128"/>
                  <a:ea typeface="メイリオ" panose="020B0604030504040204" pitchFamily="50" charset="-128"/>
                  <a:cs typeface="Roboto" pitchFamily="34" charset="-120"/>
                </a:rPr>
                <a:t>8</a:t>
              </a:r>
              <a:r>
                <a:rPr lang="ja-JP" altLang="en-US" sz="1100" dirty="0">
                  <a:latin typeface="メイリオ" panose="020B0604030504040204" pitchFamily="50" charset="-128"/>
                  <a:ea typeface="メイリオ" panose="020B0604030504040204" pitchFamily="50" charset="-128"/>
                  <a:cs typeface="Roboto" pitchFamily="34" charset="-120"/>
                </a:rPr>
                <a:t>月上旬に</a:t>
              </a:r>
              <a:endPara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Roboto" pitchFamily="34" charset="-120"/>
              </a:endParaRPr>
            </a:p>
            <a:p>
              <a:pPr marL="0" indent="0">
                <a:lnSpc>
                  <a:spcPts val="1600"/>
                </a:lnSpc>
                <a:buNone/>
              </a:pPr>
              <a:r>
                <a:rPr lang="ja-JP" altLang="en-US" sz="1100" dirty="0">
                  <a:latin typeface="メイリオ" panose="020B0604030504040204" pitchFamily="50" charset="-128"/>
                  <a:ea typeface="メイリオ" panose="020B0604030504040204" pitchFamily="50" charset="-128"/>
                  <a:cs typeface="Roboto" pitchFamily="34" charset="-120"/>
                </a:rPr>
                <a:t>前倒しします。</a:t>
              </a:r>
              <a:endPara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Roboto" pitchFamily="34" charset="-120"/>
              </a:endParaRPr>
            </a:p>
            <a:p>
              <a:pPr>
                <a:lnSpc>
                  <a:spcPts val="1600"/>
                </a:lnSpc>
              </a:pPr>
              <a:r>
                <a:rPr lang="en-US" altLang="ja-JP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Roboto" pitchFamily="34" charset="-120"/>
                </a:rPr>
                <a:t>※</a:t>
              </a:r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Roboto" pitchFamily="34" charset="-120"/>
                </a:rPr>
                <a:t>獣医師職については変更ありません。（</a:t>
              </a:r>
              <a:r>
                <a:rPr lang="en-US" altLang="ja-JP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Roboto" pitchFamily="34" charset="-120"/>
                </a:rPr>
                <a:t>7</a:t>
              </a:r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Roboto" pitchFamily="34" charset="-120"/>
                </a:rPr>
                <a:t>月上旬）</a:t>
              </a:r>
              <a:endPara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  <a:cs typeface="Roboto" pitchFamily="34" charset="-120"/>
              </a:endParaRPr>
            </a:p>
            <a:p>
              <a:pPr marL="0" indent="0" algn="l">
                <a:lnSpc>
                  <a:spcPts val="1600"/>
                </a:lnSpc>
                <a:buNone/>
              </a:pPr>
              <a:endParaRPr 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marL="0" indent="0" algn="l">
                <a:lnSpc>
                  <a:spcPts val="1600"/>
                </a:lnSpc>
                <a:buNone/>
              </a:pPr>
              <a:r>
                <a:rPr lang="ja-JP" altLang="en-US" sz="11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▶これにより、就職活動を早く終えることが</a:t>
              </a:r>
              <a:endPara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marL="0" indent="0" algn="l">
                <a:lnSpc>
                  <a:spcPts val="1600"/>
                </a:lnSpc>
                <a:buNone/>
              </a:pPr>
              <a:r>
                <a:rPr lang="ja-JP" altLang="en-US" sz="11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できます！</a:t>
              </a:r>
              <a:endParaRPr 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61857B55-D179-4E94-9E1E-338C8C301D62}"/>
              </a:ext>
            </a:extLst>
          </p:cNvPr>
          <p:cNvSpPr txBox="1"/>
          <p:nvPr/>
        </p:nvSpPr>
        <p:spPr>
          <a:xfrm>
            <a:off x="0" y="930135"/>
            <a:ext cx="10032521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kumimoji="1" lang="ja-JP" altLang="en-US" b="1" u="sng" dirty="0">
                <a:ea typeface="游ゴシック"/>
              </a:rPr>
              <a:t>★志望者が受験しやすい選考とすること、合格発表の前倒しなどを目的として、　</a:t>
            </a:r>
            <a:endParaRPr kumimoji="1" lang="en-US" altLang="ja-JP" b="1" u="sng" dirty="0">
              <a:ea typeface="游ゴシック"/>
            </a:endParaRPr>
          </a:p>
          <a:p>
            <a:r>
              <a:rPr kumimoji="1" lang="ja-JP" altLang="en-US" b="1" dirty="0">
                <a:solidFill>
                  <a:schemeClr val="tx1"/>
                </a:solidFill>
              </a:rPr>
              <a:t>　</a:t>
            </a:r>
            <a:r>
              <a:rPr kumimoji="1" lang="ja-JP" altLang="en-US" b="1" u="sng" dirty="0">
                <a:solidFill>
                  <a:schemeClr val="tx1"/>
                </a:solidFill>
              </a:rPr>
              <a:t>令和８年度から大阪府職員採用選考の実施方法等を変更します</a:t>
            </a:r>
            <a:r>
              <a:rPr kumimoji="1" lang="ja-JP" altLang="en-US" dirty="0">
                <a:solidFill>
                  <a:schemeClr val="tx1"/>
                </a:solidFill>
              </a:rPr>
              <a:t>。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68" name="四角形: 角を丸くする 67">
            <a:extLst>
              <a:ext uri="{FF2B5EF4-FFF2-40B4-BE49-F238E27FC236}">
                <a16:creationId xmlns:a16="http://schemas.microsoft.com/office/drawing/2014/main" id="{EF63E4D1-B98F-44FF-ABED-8830D82626DA}"/>
              </a:ext>
            </a:extLst>
          </p:cNvPr>
          <p:cNvSpPr/>
          <p:nvPr/>
        </p:nvSpPr>
        <p:spPr>
          <a:xfrm>
            <a:off x="790073" y="5272444"/>
            <a:ext cx="8325853" cy="105756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>
                <a:solidFill>
                  <a:schemeClr val="tx1"/>
                </a:solidFill>
              </a:rPr>
              <a:t>詳細については、次ページをご確認ください。</a:t>
            </a:r>
            <a:endParaRPr kumimoji="1" lang="en-US" altLang="ja-JP" b="1">
              <a:solidFill>
                <a:schemeClr val="tx1"/>
              </a:solidFill>
            </a:endParaRPr>
          </a:p>
          <a:p>
            <a:pPr algn="ctr"/>
            <a:r>
              <a:rPr kumimoji="1" lang="ja-JP" altLang="en-US" b="1">
                <a:solidFill>
                  <a:schemeClr val="tx1"/>
                </a:solidFill>
              </a:rPr>
              <a:t>なお、具体的な時期・内容は、各選考案内をご確認ください。</a:t>
            </a:r>
            <a:endParaRPr kumimoji="1" lang="en-US" altLang="ja-JP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477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EE136D4-D6B9-43AA-9C83-02F237CF2B29}"/>
              </a:ext>
            </a:extLst>
          </p:cNvPr>
          <p:cNvSpPr/>
          <p:nvPr/>
        </p:nvSpPr>
        <p:spPr>
          <a:xfrm>
            <a:off x="-1" y="0"/>
            <a:ext cx="9906000" cy="50333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/>
              <a:t>令和８年度大阪府職員採用選考における変更点について</a:t>
            </a: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7899D1B0-6F90-4F21-A45B-B28ABE38E838}"/>
              </a:ext>
            </a:extLst>
          </p:cNvPr>
          <p:cNvSpPr/>
          <p:nvPr/>
        </p:nvSpPr>
        <p:spPr>
          <a:xfrm>
            <a:off x="-3911" y="1072488"/>
            <a:ext cx="8495885" cy="39073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ea typeface="游ゴシック"/>
              </a:rPr>
              <a:t>〇「小論文」から「 </a:t>
            </a:r>
            <a:r>
              <a:rPr kumimoji="1" lang="en-US" altLang="ja-JP" sz="1400" b="1" dirty="0">
                <a:solidFill>
                  <a:schemeClr val="tx1"/>
                </a:solidFill>
                <a:latin typeface="游ゴシック"/>
                <a:ea typeface="游ゴシック"/>
              </a:rPr>
              <a:t>S</a:t>
            </a:r>
            <a:r>
              <a:rPr kumimoji="1" lang="ja-JP" altLang="en-US" sz="1400" b="1" dirty="0">
                <a:solidFill>
                  <a:schemeClr val="tx1"/>
                </a:solidFill>
                <a:latin typeface="游ゴシック"/>
                <a:ea typeface="游ゴシック"/>
              </a:rPr>
              <a:t> </a:t>
            </a:r>
            <a:r>
              <a:rPr kumimoji="1" lang="en-US" altLang="ja-JP" sz="1400" b="1" dirty="0">
                <a:solidFill>
                  <a:schemeClr val="tx1"/>
                </a:solidFill>
                <a:latin typeface="游ゴシック"/>
                <a:ea typeface="游ゴシック"/>
              </a:rPr>
              <a:t>P I 3」</a:t>
            </a:r>
            <a:r>
              <a:rPr kumimoji="1" lang="ja-JP" altLang="en-US" sz="1400" b="1" dirty="0">
                <a:solidFill>
                  <a:schemeClr val="tx1"/>
                </a:solidFill>
                <a:latin typeface="游ゴシック"/>
                <a:ea typeface="游ゴシック"/>
              </a:rPr>
              <a:t>に</a:t>
            </a:r>
            <a:r>
              <a:rPr kumimoji="1" lang="ja-JP" altLang="en-US" sz="1400" b="1" dirty="0">
                <a:solidFill>
                  <a:schemeClr val="tx1"/>
                </a:solidFill>
                <a:ea typeface="游ゴシック"/>
              </a:rPr>
              <a:t>教養考査の試験科目を</a:t>
            </a:r>
            <a:r>
              <a:rPr kumimoji="1" lang="ja-JP" altLang="en-US" sz="1400" b="1" dirty="0">
                <a:solidFill>
                  <a:schemeClr val="tx1"/>
                </a:solidFill>
                <a:latin typeface="游ゴシック"/>
                <a:ea typeface="游ゴシック"/>
              </a:rPr>
              <a:t>変更します。</a:t>
            </a:r>
            <a:endParaRPr kumimoji="1" lang="en-US" altLang="ja-JP" sz="1400" b="1" dirty="0">
              <a:solidFill>
                <a:schemeClr val="tx1"/>
              </a:solidFill>
              <a:latin typeface="游ゴシック"/>
              <a:ea typeface="游ゴシック"/>
            </a:endParaRP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0B38934D-99D5-435D-99D4-33390457E765}"/>
              </a:ext>
            </a:extLst>
          </p:cNvPr>
          <p:cNvSpPr/>
          <p:nvPr/>
        </p:nvSpPr>
        <p:spPr>
          <a:xfrm>
            <a:off x="11563" y="588495"/>
            <a:ext cx="9821118" cy="429432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latin typeface="+mn-ea"/>
              </a:rPr>
              <a:t>１ー１</a:t>
            </a:r>
            <a:r>
              <a:rPr kumimoji="1" lang="en-US" altLang="ja-JP" sz="1600" b="1" dirty="0">
                <a:latin typeface="+mn-ea"/>
              </a:rPr>
              <a:t>.</a:t>
            </a:r>
            <a:r>
              <a:rPr kumimoji="1" lang="ja-JP" altLang="en-US" sz="1600" b="1" dirty="0">
                <a:latin typeface="+mn-ea"/>
              </a:rPr>
              <a:t>　</a:t>
            </a:r>
            <a:r>
              <a:rPr kumimoji="1" lang="ja-JP" altLang="en-US" sz="1600" b="1" dirty="0"/>
              <a:t>試験科目の変更　</a:t>
            </a:r>
            <a:r>
              <a:rPr kumimoji="1" lang="en-US" altLang="ja-JP" sz="1100" dirty="0"/>
              <a:t>〔</a:t>
            </a:r>
            <a:r>
              <a:rPr kumimoji="1" lang="ja-JP" altLang="en-US" sz="1100" dirty="0"/>
              <a:t>対象職種：</a:t>
            </a:r>
            <a:r>
              <a:rPr kumimoji="1" lang="zh-TW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薬学職</a:t>
            </a:r>
            <a:r>
              <a:rPr kumimoji="1"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、</a:t>
            </a:r>
            <a:r>
              <a:rPr kumimoji="1" lang="zh-TW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保健師職</a:t>
            </a:r>
            <a:r>
              <a:rPr kumimoji="1"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、</a:t>
            </a:r>
            <a:r>
              <a:rPr kumimoji="1" lang="zh-TW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栄養士職</a:t>
            </a:r>
            <a:r>
              <a:rPr kumimoji="1"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、</a:t>
            </a:r>
            <a:r>
              <a:rPr kumimoji="1" lang="zh-TW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職業訓練指導</a:t>
            </a:r>
            <a:r>
              <a:rPr kumimoji="1"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員職</a:t>
            </a:r>
            <a:r>
              <a:rPr kumimoji="1"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〕</a:t>
            </a:r>
            <a:r>
              <a:rPr kumimoji="1" lang="en-US" altLang="ja-JP" sz="1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kumimoji="1"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社会福祉職及び心理職の試験科目は変更済みです。</a:t>
            </a:r>
            <a:endParaRPr kumimoji="1" lang="ja-JP" altLang="en-US" sz="1600" dirty="0"/>
          </a:p>
        </p:txBody>
      </p:sp>
      <p:graphicFrame>
        <p:nvGraphicFramePr>
          <p:cNvPr id="19" name="表 18">
            <a:extLst>
              <a:ext uri="{FF2B5EF4-FFF2-40B4-BE49-F238E27FC236}">
                <a16:creationId xmlns:a16="http://schemas.microsoft.com/office/drawing/2014/main" id="{2CE96E33-F853-4792-A0C9-12E144EB87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7659796"/>
              </p:ext>
            </p:extLst>
          </p:nvPr>
        </p:nvGraphicFramePr>
        <p:xfrm>
          <a:off x="9331" y="1725361"/>
          <a:ext cx="9864585" cy="8590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755">
                  <a:extLst>
                    <a:ext uri="{9D8B030D-6E8A-4147-A177-3AD203B41FA5}">
                      <a16:colId xmlns:a16="http://schemas.microsoft.com/office/drawing/2014/main" val="3260302971"/>
                    </a:ext>
                  </a:extLst>
                </a:gridCol>
                <a:gridCol w="1771566">
                  <a:extLst>
                    <a:ext uri="{9D8B030D-6E8A-4147-A177-3AD203B41FA5}">
                      <a16:colId xmlns:a16="http://schemas.microsoft.com/office/drawing/2014/main" val="2915803680"/>
                    </a:ext>
                  </a:extLst>
                </a:gridCol>
                <a:gridCol w="1771566">
                  <a:extLst>
                    <a:ext uri="{9D8B030D-6E8A-4147-A177-3AD203B41FA5}">
                      <a16:colId xmlns:a16="http://schemas.microsoft.com/office/drawing/2014/main" val="2611941423"/>
                    </a:ext>
                  </a:extLst>
                </a:gridCol>
                <a:gridCol w="1771566">
                  <a:extLst>
                    <a:ext uri="{9D8B030D-6E8A-4147-A177-3AD203B41FA5}">
                      <a16:colId xmlns:a16="http://schemas.microsoft.com/office/drawing/2014/main" val="3544342710"/>
                    </a:ext>
                  </a:extLst>
                </a:gridCol>
                <a:gridCol w="1771566">
                  <a:extLst>
                    <a:ext uri="{9D8B030D-6E8A-4147-A177-3AD203B41FA5}">
                      <a16:colId xmlns:a16="http://schemas.microsoft.com/office/drawing/2014/main" val="3841153791"/>
                    </a:ext>
                  </a:extLst>
                </a:gridCol>
                <a:gridCol w="1771566">
                  <a:extLst>
                    <a:ext uri="{9D8B030D-6E8A-4147-A177-3AD203B41FA5}">
                      <a16:colId xmlns:a16="http://schemas.microsoft.com/office/drawing/2014/main" val="337225806"/>
                    </a:ext>
                  </a:extLst>
                </a:gridCol>
              </a:tblGrid>
              <a:tr h="254015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050" kern="10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ja-JP" sz="105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ja-JP" sz="140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次</a:t>
                      </a:r>
                      <a:r>
                        <a:rPr lang="ja-JP" altLang="en-US" sz="140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選考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ja-JP" sz="140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次</a:t>
                      </a:r>
                      <a:r>
                        <a:rPr lang="ja-JP" altLang="en-US" sz="140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選考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6537363"/>
                  </a:ext>
                </a:extLst>
              </a:tr>
              <a:tr h="605013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sz="100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現</a:t>
                      </a: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  <a:r>
                        <a:rPr lang="ja-JP" sz="100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状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sz="1200" b="1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教養</a:t>
                      </a:r>
                      <a:r>
                        <a:rPr lang="ja-JP" altLang="en-US" sz="1200" b="1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考査（小論文）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sz="1200" b="1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専門</a:t>
                      </a:r>
                      <a:r>
                        <a:rPr lang="ja-JP" altLang="en-US" sz="1200" b="1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考査</a:t>
                      </a:r>
                      <a:endParaRPr kumimoji="1" lang="en-US" altLang="ja-JP" sz="900" b="1" dirty="0">
                        <a:latin typeface="+mn-ea"/>
                        <a:ea typeface="+mn-e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900" b="0" dirty="0">
                          <a:latin typeface="+mn-ea"/>
                          <a:ea typeface="+mn-ea"/>
                        </a:rPr>
                        <a:t>（社福、心理、栄養士、職訓）</a:t>
                      </a:r>
                      <a:endParaRPr kumimoji="1" lang="en-US" altLang="ja-JP" sz="900" b="0" dirty="0">
                        <a:latin typeface="+mn-ea"/>
                        <a:ea typeface="+mn-e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en-US" altLang="ja-JP" sz="800" dirty="0"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800" dirty="0">
                          <a:latin typeface="+mn-ea"/>
                          <a:ea typeface="+mn-ea"/>
                        </a:rPr>
                        <a:t>薬学、保健師を除く</a:t>
                      </a:r>
                      <a:endParaRPr kumimoji="1" lang="en-US" altLang="ja-JP" sz="800" dirty="0"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sz="1200" b="1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集団討論</a:t>
                      </a:r>
                      <a:endParaRPr lang="en-US" altLang="ja-JP" sz="90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9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（社福、心理、薬学、保健師、栄養士）</a:t>
                      </a:r>
                      <a:endParaRPr lang="en-US" altLang="ja-JP" sz="9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8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※</a:t>
                      </a:r>
                      <a:r>
                        <a:rPr lang="ja-JP" altLang="en-US" sz="8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職訓を除く</a:t>
                      </a:r>
                      <a:endParaRPr lang="en-US" altLang="ja-JP" sz="8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sz="1200" b="1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個別面接</a:t>
                      </a:r>
                      <a:endParaRPr lang="en-US" altLang="ja-JP" sz="1200" b="1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sz="1200" b="1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模擬インタビュー</a:t>
                      </a:r>
                      <a:endParaRPr lang="en-US" altLang="ja-JP" sz="90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900" b="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（社福、心理、保健師）</a:t>
                      </a:r>
                      <a:endParaRPr lang="en-US" altLang="ja-JP" sz="900" b="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8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※</a:t>
                      </a:r>
                      <a:r>
                        <a:rPr lang="ja-JP" altLang="en-US" sz="8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薬学、栄養士、職訓を除く</a:t>
                      </a:r>
                      <a:endParaRPr lang="ja-JP" altLang="ja-JP" sz="8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0048623"/>
                  </a:ext>
                </a:extLst>
              </a:tr>
            </a:tbl>
          </a:graphicData>
        </a:graphic>
      </p:graphicFrame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52705CBD-CE7F-433C-BE1B-3B4BF75E5A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6618932"/>
              </p:ext>
            </p:extLst>
          </p:nvPr>
        </p:nvGraphicFramePr>
        <p:xfrm>
          <a:off x="15814" y="3192787"/>
          <a:ext cx="9864580" cy="8437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755">
                  <a:extLst>
                    <a:ext uri="{9D8B030D-6E8A-4147-A177-3AD203B41FA5}">
                      <a16:colId xmlns:a16="http://schemas.microsoft.com/office/drawing/2014/main" val="3260302971"/>
                    </a:ext>
                  </a:extLst>
                </a:gridCol>
                <a:gridCol w="1771565">
                  <a:extLst>
                    <a:ext uri="{9D8B030D-6E8A-4147-A177-3AD203B41FA5}">
                      <a16:colId xmlns:a16="http://schemas.microsoft.com/office/drawing/2014/main" val="2915803680"/>
                    </a:ext>
                  </a:extLst>
                </a:gridCol>
                <a:gridCol w="1771565">
                  <a:extLst>
                    <a:ext uri="{9D8B030D-6E8A-4147-A177-3AD203B41FA5}">
                      <a16:colId xmlns:a16="http://schemas.microsoft.com/office/drawing/2014/main" val="2611941423"/>
                    </a:ext>
                  </a:extLst>
                </a:gridCol>
                <a:gridCol w="1771565">
                  <a:extLst>
                    <a:ext uri="{9D8B030D-6E8A-4147-A177-3AD203B41FA5}">
                      <a16:colId xmlns:a16="http://schemas.microsoft.com/office/drawing/2014/main" val="3544342710"/>
                    </a:ext>
                  </a:extLst>
                </a:gridCol>
                <a:gridCol w="1771565">
                  <a:extLst>
                    <a:ext uri="{9D8B030D-6E8A-4147-A177-3AD203B41FA5}">
                      <a16:colId xmlns:a16="http://schemas.microsoft.com/office/drawing/2014/main" val="3841153791"/>
                    </a:ext>
                  </a:extLst>
                </a:gridCol>
                <a:gridCol w="1771565">
                  <a:extLst>
                    <a:ext uri="{9D8B030D-6E8A-4147-A177-3AD203B41FA5}">
                      <a16:colId xmlns:a16="http://schemas.microsoft.com/office/drawing/2014/main" val="337225806"/>
                    </a:ext>
                  </a:extLst>
                </a:gridCol>
              </a:tblGrid>
              <a:tr h="177539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ja-JP" sz="105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ja-JP" sz="140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次</a:t>
                      </a:r>
                      <a:r>
                        <a:rPr lang="ja-JP" altLang="en-US" sz="140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選考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ja-JP" sz="140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次</a:t>
                      </a:r>
                      <a:r>
                        <a:rPr lang="ja-JP" altLang="en-US" sz="140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選考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6537363"/>
                  </a:ext>
                </a:extLst>
              </a:tr>
              <a:tr h="604666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令和</a:t>
                      </a:r>
                      <a:r>
                        <a:rPr lang="en-US" altLang="ja-JP" sz="10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年度</a:t>
                      </a:r>
                      <a:endParaRPr lang="en-US" altLang="ja-JP" sz="1000" kern="1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から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200" b="1" kern="100" dirty="0">
                          <a:effectLst/>
                          <a:highlight>
                            <a:srgbClr val="FFFF00"/>
                          </a:highligh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教養考査（</a:t>
                      </a:r>
                      <a:r>
                        <a:rPr lang="en-US" altLang="ja-JP" sz="1200" b="1" kern="100" dirty="0">
                          <a:effectLst/>
                          <a:highlight>
                            <a:srgbClr val="FFFF00"/>
                          </a:highligh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SPI</a:t>
                      </a:r>
                      <a:r>
                        <a:rPr lang="ja-JP" altLang="en-US" sz="1200" b="1" kern="100" dirty="0">
                          <a:effectLst/>
                          <a:highlight>
                            <a:srgbClr val="FFFF00"/>
                          </a:highligh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３）</a:t>
                      </a:r>
                      <a:endParaRPr lang="en-US" altLang="ja-JP" sz="1200" b="1" kern="100" dirty="0">
                        <a:effectLst/>
                        <a:highlight>
                          <a:srgbClr val="FFFF00"/>
                        </a:highlight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1200" b="1" kern="100" dirty="0">
                          <a:effectLst/>
                          <a:highlight>
                            <a:srgbClr val="FFFF00"/>
                          </a:highligh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lang="ja-JP" altLang="en-US" sz="1200" b="1" kern="100" dirty="0">
                          <a:effectLst/>
                          <a:highlight>
                            <a:srgbClr val="FFFF00"/>
                          </a:highligh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テストセンター方式</a:t>
                      </a:r>
                      <a:endParaRPr lang="en-US" altLang="ja-JP" sz="1200" b="1" kern="100" dirty="0">
                        <a:effectLst/>
                        <a:highlight>
                          <a:srgbClr val="FFFF00"/>
                        </a:highlight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altLang="ja-JP" sz="1200" b="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sz="1200" b="1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専門</a:t>
                      </a:r>
                      <a:r>
                        <a:rPr lang="ja-JP" altLang="en-US" sz="1200" b="1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考査</a:t>
                      </a:r>
                      <a:endParaRPr kumimoji="1" lang="en-US" altLang="ja-JP" sz="900" b="1" dirty="0">
                        <a:latin typeface="+mn-ea"/>
                        <a:ea typeface="+mn-e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900" b="0" dirty="0">
                          <a:latin typeface="+mn-ea"/>
                          <a:ea typeface="+mn-ea"/>
                        </a:rPr>
                        <a:t>（社福、心理、栄養士、職訓）</a:t>
                      </a:r>
                      <a:endParaRPr kumimoji="1" lang="en-US" altLang="ja-JP" sz="900" b="0" dirty="0">
                        <a:latin typeface="+mn-ea"/>
                        <a:ea typeface="+mn-e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en-US" altLang="ja-JP" sz="800" dirty="0"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800" dirty="0">
                          <a:latin typeface="+mn-ea"/>
                          <a:ea typeface="+mn-ea"/>
                        </a:rPr>
                        <a:t>薬学、保健師を除く</a:t>
                      </a:r>
                      <a:endParaRPr kumimoji="1" lang="en-US" altLang="ja-JP" sz="800" dirty="0"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sz="1200" b="1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集団討論</a:t>
                      </a:r>
                      <a:endParaRPr lang="en-US" altLang="ja-JP" sz="900" b="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9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（社福、心理、薬学、保健師、栄養士）</a:t>
                      </a:r>
                      <a:endParaRPr lang="en-US" altLang="ja-JP" sz="9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8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※</a:t>
                      </a:r>
                      <a:r>
                        <a:rPr lang="ja-JP" altLang="en-US" sz="8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職訓を除く</a:t>
                      </a:r>
                      <a:endParaRPr lang="en-US" altLang="ja-JP" sz="8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sz="1200" b="1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個別面接</a:t>
                      </a:r>
                      <a:endParaRPr lang="en-US" altLang="ja-JP" sz="1200" b="1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altLang="ja-JP" sz="12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sz="1200" b="1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模擬インタビュー</a:t>
                      </a:r>
                      <a:endParaRPr lang="en-US" altLang="ja-JP" sz="9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9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（社福、心理、保健師）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8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※</a:t>
                      </a:r>
                      <a:r>
                        <a:rPr lang="ja-JP" altLang="en-US" sz="8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薬学、栄養士、職訓を除く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0048623"/>
                  </a:ext>
                </a:extLst>
              </a:tr>
            </a:tbl>
          </a:graphicData>
        </a:graphic>
      </p:graphicFrame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A6E5BEED-D091-4AD0-83E6-C6287B5D8499}"/>
              </a:ext>
            </a:extLst>
          </p:cNvPr>
          <p:cNvSpPr/>
          <p:nvPr/>
        </p:nvSpPr>
        <p:spPr>
          <a:xfrm>
            <a:off x="20709" y="4831982"/>
            <a:ext cx="8495885" cy="39073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ea typeface="游ゴシック"/>
              </a:rPr>
              <a:t>〇「小論文」から「 </a:t>
            </a:r>
            <a:r>
              <a:rPr kumimoji="1" lang="en-US" altLang="ja-JP" sz="1400" b="1" dirty="0">
                <a:solidFill>
                  <a:schemeClr val="tx1"/>
                </a:solidFill>
                <a:latin typeface="游ゴシック"/>
                <a:ea typeface="游ゴシック"/>
              </a:rPr>
              <a:t>S</a:t>
            </a:r>
            <a:r>
              <a:rPr kumimoji="1" lang="ja-JP" altLang="en-US" sz="1400" b="1" dirty="0">
                <a:solidFill>
                  <a:schemeClr val="tx1"/>
                </a:solidFill>
                <a:latin typeface="游ゴシック"/>
                <a:ea typeface="游ゴシック"/>
              </a:rPr>
              <a:t> </a:t>
            </a:r>
            <a:r>
              <a:rPr kumimoji="1" lang="en-US" altLang="ja-JP" sz="1400" b="1" dirty="0">
                <a:solidFill>
                  <a:schemeClr val="tx1"/>
                </a:solidFill>
                <a:latin typeface="游ゴシック"/>
                <a:ea typeface="游ゴシック"/>
              </a:rPr>
              <a:t>P I 3」</a:t>
            </a:r>
            <a:r>
              <a:rPr kumimoji="1" lang="ja-JP" altLang="en-US" sz="1400" b="1" dirty="0">
                <a:solidFill>
                  <a:schemeClr val="tx1"/>
                </a:solidFill>
                <a:latin typeface="游ゴシック"/>
                <a:ea typeface="游ゴシック"/>
              </a:rPr>
              <a:t>に</a:t>
            </a:r>
            <a:r>
              <a:rPr kumimoji="1" lang="ja-JP" altLang="en-US" sz="1400" b="1" dirty="0">
                <a:solidFill>
                  <a:schemeClr val="tx1"/>
                </a:solidFill>
                <a:ea typeface="游ゴシック"/>
              </a:rPr>
              <a:t>教養考査の試験科目を</a:t>
            </a:r>
            <a:r>
              <a:rPr kumimoji="1" lang="ja-JP" altLang="en-US" sz="1400" b="1" dirty="0">
                <a:solidFill>
                  <a:schemeClr val="tx1"/>
                </a:solidFill>
                <a:latin typeface="游ゴシック"/>
                <a:ea typeface="游ゴシック"/>
              </a:rPr>
              <a:t>変更します。</a:t>
            </a:r>
            <a:endParaRPr kumimoji="1" lang="en-US" altLang="ja-JP" sz="1400" b="1" dirty="0">
              <a:solidFill>
                <a:schemeClr val="tx1"/>
              </a:solidFill>
              <a:latin typeface="游ゴシック"/>
              <a:ea typeface="游ゴシック"/>
            </a:endParaRP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E9AB4682-755E-46BB-AC60-C89AD1FE0800}"/>
              </a:ext>
            </a:extLst>
          </p:cNvPr>
          <p:cNvSpPr/>
          <p:nvPr/>
        </p:nvSpPr>
        <p:spPr>
          <a:xfrm>
            <a:off x="8190" y="4347989"/>
            <a:ext cx="9821118" cy="429432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/>
              <a:t>１ー２</a:t>
            </a:r>
            <a:r>
              <a:rPr kumimoji="1" lang="en-US" altLang="ja-JP" sz="1600" b="1" dirty="0"/>
              <a:t>.</a:t>
            </a:r>
            <a:r>
              <a:rPr kumimoji="1" lang="ja-JP" altLang="en-US" sz="1600" b="1" dirty="0"/>
              <a:t>　試験科目の変更　</a:t>
            </a:r>
            <a:r>
              <a:rPr kumimoji="1" lang="en-US" altLang="ja-JP" sz="1100" dirty="0"/>
              <a:t>〔</a:t>
            </a:r>
            <a:r>
              <a:rPr kumimoji="1" lang="ja-JP" altLang="en-US" sz="1100" dirty="0"/>
              <a:t>対象職種：獣医師</a:t>
            </a:r>
            <a:r>
              <a:rPr kumimoji="1"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〕</a:t>
            </a:r>
            <a:endParaRPr kumimoji="1" lang="ja-JP" altLang="en-US" sz="1600" dirty="0"/>
          </a:p>
        </p:txBody>
      </p:sp>
      <p:graphicFrame>
        <p:nvGraphicFramePr>
          <p:cNvPr id="22" name="表 21">
            <a:extLst>
              <a:ext uri="{FF2B5EF4-FFF2-40B4-BE49-F238E27FC236}">
                <a16:creationId xmlns:a16="http://schemas.microsoft.com/office/drawing/2014/main" id="{311C5676-D72F-41C6-97CE-0813070639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2083085"/>
              </p:ext>
            </p:extLst>
          </p:nvPr>
        </p:nvGraphicFramePr>
        <p:xfrm>
          <a:off x="-3911" y="5503109"/>
          <a:ext cx="4549887" cy="8590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755">
                  <a:extLst>
                    <a:ext uri="{9D8B030D-6E8A-4147-A177-3AD203B41FA5}">
                      <a16:colId xmlns:a16="http://schemas.microsoft.com/office/drawing/2014/main" val="3260302971"/>
                    </a:ext>
                  </a:extLst>
                </a:gridCol>
                <a:gridCol w="1771566">
                  <a:extLst>
                    <a:ext uri="{9D8B030D-6E8A-4147-A177-3AD203B41FA5}">
                      <a16:colId xmlns:a16="http://schemas.microsoft.com/office/drawing/2014/main" val="2915803680"/>
                    </a:ext>
                  </a:extLst>
                </a:gridCol>
                <a:gridCol w="1771566">
                  <a:extLst>
                    <a:ext uri="{9D8B030D-6E8A-4147-A177-3AD203B41FA5}">
                      <a16:colId xmlns:a16="http://schemas.microsoft.com/office/drawing/2014/main" val="2611941423"/>
                    </a:ext>
                  </a:extLst>
                </a:gridCol>
              </a:tblGrid>
              <a:tr h="254015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ja-JP" sz="105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ja-JP" sz="140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次</a:t>
                      </a:r>
                      <a:r>
                        <a:rPr lang="ja-JP" altLang="en-US" sz="140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選考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6537363"/>
                  </a:ext>
                </a:extLst>
              </a:tr>
              <a:tr h="605013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sz="100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現</a:t>
                      </a: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  <a:r>
                        <a:rPr lang="ja-JP" sz="100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状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sz="1200" b="1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教養</a:t>
                      </a:r>
                      <a:r>
                        <a:rPr lang="ja-JP" altLang="en-US" sz="1200" b="1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考査（小論文）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ja-JP" sz="1200" b="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個別面接</a:t>
                      </a:r>
                      <a:endParaRPr lang="en-US" altLang="ja-JP" sz="1200" b="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0048623"/>
                  </a:ext>
                </a:extLst>
              </a:tr>
            </a:tbl>
          </a:graphicData>
        </a:graphic>
      </p:graphicFrame>
      <p:graphicFrame>
        <p:nvGraphicFramePr>
          <p:cNvPr id="23" name="表 22">
            <a:extLst>
              <a:ext uri="{FF2B5EF4-FFF2-40B4-BE49-F238E27FC236}">
                <a16:creationId xmlns:a16="http://schemas.microsoft.com/office/drawing/2014/main" id="{6B6739C3-6E3A-4D88-B336-C35009D509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593065"/>
              </p:ext>
            </p:extLst>
          </p:nvPr>
        </p:nvGraphicFramePr>
        <p:xfrm>
          <a:off x="5335404" y="5503109"/>
          <a:ext cx="4549885" cy="8236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755">
                  <a:extLst>
                    <a:ext uri="{9D8B030D-6E8A-4147-A177-3AD203B41FA5}">
                      <a16:colId xmlns:a16="http://schemas.microsoft.com/office/drawing/2014/main" val="3260302971"/>
                    </a:ext>
                  </a:extLst>
                </a:gridCol>
                <a:gridCol w="1771565">
                  <a:extLst>
                    <a:ext uri="{9D8B030D-6E8A-4147-A177-3AD203B41FA5}">
                      <a16:colId xmlns:a16="http://schemas.microsoft.com/office/drawing/2014/main" val="2915803680"/>
                    </a:ext>
                  </a:extLst>
                </a:gridCol>
                <a:gridCol w="1771565">
                  <a:extLst>
                    <a:ext uri="{9D8B030D-6E8A-4147-A177-3AD203B41FA5}">
                      <a16:colId xmlns:a16="http://schemas.microsoft.com/office/drawing/2014/main" val="2611941423"/>
                    </a:ext>
                  </a:extLst>
                </a:gridCol>
              </a:tblGrid>
              <a:tr h="180217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ja-JP" sz="105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ja-JP" sz="140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次</a:t>
                      </a:r>
                      <a:r>
                        <a:rPr lang="ja-JP" altLang="en-US" sz="140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選考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6537363"/>
                  </a:ext>
                </a:extLst>
              </a:tr>
              <a:tr h="604666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000" kern="1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令和</a:t>
                      </a:r>
                      <a:r>
                        <a:rPr lang="en-US" altLang="ja-JP" sz="1000" kern="1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ja-JP" altLang="en-US" sz="1000" kern="1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年度</a:t>
                      </a:r>
                      <a:endParaRPr lang="en-US" altLang="ja-JP" sz="1000" kern="10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000" kern="1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から</a:t>
                      </a:r>
                      <a:endParaRPr lang="ja-JP" sz="1000" kern="10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200" b="1" kern="100" dirty="0">
                          <a:effectLst/>
                          <a:highlight>
                            <a:srgbClr val="FFFF00"/>
                          </a:highligh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教養考査（</a:t>
                      </a:r>
                      <a:r>
                        <a:rPr lang="en-US" altLang="ja-JP" sz="1200" b="1" kern="100" dirty="0">
                          <a:effectLst/>
                          <a:highlight>
                            <a:srgbClr val="FFFF00"/>
                          </a:highligh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SPI</a:t>
                      </a:r>
                      <a:r>
                        <a:rPr lang="ja-JP" altLang="en-US" sz="1200" b="1" kern="100" dirty="0">
                          <a:effectLst/>
                          <a:highlight>
                            <a:srgbClr val="FFFF00"/>
                          </a:highligh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３）</a:t>
                      </a:r>
                      <a:endParaRPr lang="en-US" altLang="ja-JP" sz="1200" b="1" kern="100" dirty="0">
                        <a:effectLst/>
                        <a:highlight>
                          <a:srgbClr val="FFFF00"/>
                        </a:highlight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1200" b="1" kern="100" dirty="0">
                          <a:effectLst/>
                          <a:highlight>
                            <a:srgbClr val="FFFF00"/>
                          </a:highligh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lang="ja-JP" altLang="en-US" sz="1200" b="1" kern="100" dirty="0">
                          <a:effectLst/>
                          <a:highlight>
                            <a:srgbClr val="FFFF00"/>
                          </a:highligh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テストセンター方式</a:t>
                      </a:r>
                      <a:endParaRPr lang="en-US" altLang="ja-JP" sz="1200" b="1" kern="100" dirty="0">
                        <a:effectLst/>
                        <a:highlight>
                          <a:srgbClr val="FFFF00"/>
                        </a:highlight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ja-JP" sz="1200" b="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個別面接</a:t>
                      </a:r>
                      <a:endParaRPr lang="en-US" altLang="ja-JP" sz="1200" b="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0048623"/>
                  </a:ext>
                </a:extLst>
              </a:tr>
            </a:tbl>
          </a:graphicData>
        </a:graphic>
      </p:graphicFrame>
      <p:sp>
        <p:nvSpPr>
          <p:cNvPr id="3" name="二等辺三角形 2">
            <a:extLst>
              <a:ext uri="{FF2B5EF4-FFF2-40B4-BE49-F238E27FC236}">
                <a16:creationId xmlns:a16="http://schemas.microsoft.com/office/drawing/2014/main" id="{000C79FB-6A75-4B20-851F-EB8C7A2EA93D}"/>
              </a:ext>
            </a:extLst>
          </p:cNvPr>
          <p:cNvSpPr/>
          <p:nvPr/>
        </p:nvSpPr>
        <p:spPr>
          <a:xfrm rot="10800000">
            <a:off x="4512414" y="2692732"/>
            <a:ext cx="858417" cy="394176"/>
          </a:xfrm>
          <a:prstGeom prst="triangl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二等辺三角形 23">
            <a:extLst>
              <a:ext uri="{FF2B5EF4-FFF2-40B4-BE49-F238E27FC236}">
                <a16:creationId xmlns:a16="http://schemas.microsoft.com/office/drawing/2014/main" id="{E732426D-95EA-4591-AED2-51E9D9082549}"/>
              </a:ext>
            </a:extLst>
          </p:cNvPr>
          <p:cNvSpPr/>
          <p:nvPr/>
        </p:nvSpPr>
        <p:spPr>
          <a:xfrm rot="5400000">
            <a:off x="4654059" y="5781522"/>
            <a:ext cx="625717" cy="394176"/>
          </a:xfrm>
          <a:prstGeom prst="triangl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6118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32A433ED-C29D-427F-972B-ADD588B5B2F6}"/>
              </a:ext>
            </a:extLst>
          </p:cNvPr>
          <p:cNvSpPr/>
          <p:nvPr/>
        </p:nvSpPr>
        <p:spPr>
          <a:xfrm>
            <a:off x="11417" y="3488378"/>
            <a:ext cx="9791427" cy="524954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/>
              <a:t>３</a:t>
            </a:r>
            <a:r>
              <a:rPr kumimoji="1" lang="en-US" altLang="ja-JP" sz="1600" b="1" dirty="0"/>
              <a:t>.</a:t>
            </a:r>
            <a:r>
              <a:rPr kumimoji="1" lang="ja-JP" altLang="en-US" sz="1600" b="1" dirty="0"/>
              <a:t>　最終合格発表の前倒しに向けた選考日程の変更　</a:t>
            </a:r>
            <a:r>
              <a:rPr kumimoji="1" lang="en-US" altLang="ja-JP" sz="1100" dirty="0"/>
              <a:t>〔</a:t>
            </a:r>
            <a:r>
              <a:rPr kumimoji="1" lang="ja-JP" altLang="en-US" sz="1100" dirty="0"/>
              <a:t>対象職種：</a:t>
            </a:r>
            <a:r>
              <a:rPr kumimoji="1" lang="zh-TW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薬学職</a:t>
            </a:r>
            <a:r>
              <a:rPr kumimoji="1"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、</a:t>
            </a:r>
            <a:r>
              <a:rPr kumimoji="1" lang="zh-TW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保健師職</a:t>
            </a:r>
            <a:r>
              <a:rPr kumimoji="1"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、</a:t>
            </a:r>
            <a:r>
              <a:rPr kumimoji="1" lang="zh-TW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栄養士職</a:t>
            </a:r>
            <a:r>
              <a:rPr kumimoji="1"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、</a:t>
            </a:r>
            <a:r>
              <a:rPr kumimoji="1" lang="zh-TW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職業訓練指導員職　</a:t>
            </a:r>
            <a:r>
              <a:rPr kumimoji="1" lang="en-US" altLang="ja-JP" sz="1100" dirty="0"/>
              <a:t>〕</a:t>
            </a:r>
          </a:p>
          <a:p>
            <a:r>
              <a:rPr kumimoji="1" lang="ja-JP" altLang="en-US" sz="1000" dirty="0"/>
              <a:t>　　　　　　　　　　　　　　　　　　　　　　　　　　　　　　　　　　　　　　　 </a:t>
            </a:r>
            <a:r>
              <a:rPr kumimoji="1" lang="ja-JP" altLang="en-US" sz="900" dirty="0"/>
              <a:t>  </a:t>
            </a:r>
            <a:r>
              <a:rPr kumimoji="1" lang="en-US" altLang="ja-JP" sz="1000" dirty="0"/>
              <a:t>※</a:t>
            </a:r>
            <a:r>
              <a:rPr kumimoji="1" lang="ja-JP" altLang="en-US" sz="1000" dirty="0"/>
              <a:t>社会福祉職、心理職、獣医師職の最終合格発表の時期は、前倒し実施済です。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72C86135-57ED-4D1B-B04E-D37C44A973CC}"/>
              </a:ext>
            </a:extLst>
          </p:cNvPr>
          <p:cNvSpPr/>
          <p:nvPr/>
        </p:nvSpPr>
        <p:spPr>
          <a:xfrm>
            <a:off x="-1" y="0"/>
            <a:ext cx="9906000" cy="50333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/>
              <a:t>令和８年度大阪府職員採用選考における変更点について</a:t>
            </a:r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14A5F7A3-97B2-4D16-BDD6-06A1BF0DA2F3}"/>
              </a:ext>
            </a:extLst>
          </p:cNvPr>
          <p:cNvSpPr/>
          <p:nvPr/>
        </p:nvSpPr>
        <p:spPr>
          <a:xfrm>
            <a:off x="11418" y="3996904"/>
            <a:ext cx="6531430" cy="58794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</a:rPr>
              <a:t>〇選考日程を変更し、最終合格発表を前倒しします。</a:t>
            </a:r>
            <a:endParaRPr kumimoji="1" lang="en-US" altLang="ja-JP" sz="1400" b="1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游ゴシック"/>
                <a:ea typeface="游ゴシック"/>
              </a:rPr>
              <a:t>　</a:t>
            </a:r>
          </a:p>
        </p:txBody>
      </p:sp>
      <p:graphicFrame>
        <p:nvGraphicFramePr>
          <p:cNvPr id="26" name="表 25">
            <a:extLst>
              <a:ext uri="{FF2B5EF4-FFF2-40B4-BE49-F238E27FC236}">
                <a16:creationId xmlns:a16="http://schemas.microsoft.com/office/drawing/2014/main" id="{043D78EE-B7D7-435F-8E8F-3A9D70A819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165139"/>
              </p:ext>
            </p:extLst>
          </p:nvPr>
        </p:nvGraphicFramePr>
        <p:xfrm>
          <a:off x="69422" y="4422387"/>
          <a:ext cx="9906000" cy="243561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16325">
                  <a:extLst>
                    <a:ext uri="{9D8B030D-6E8A-4147-A177-3AD203B41FA5}">
                      <a16:colId xmlns:a16="http://schemas.microsoft.com/office/drawing/2014/main" val="3062945967"/>
                    </a:ext>
                  </a:extLst>
                </a:gridCol>
                <a:gridCol w="1621766">
                  <a:extLst>
                    <a:ext uri="{9D8B030D-6E8A-4147-A177-3AD203B41FA5}">
                      <a16:colId xmlns:a16="http://schemas.microsoft.com/office/drawing/2014/main" val="2141920479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4243190953"/>
                    </a:ext>
                  </a:extLst>
                </a:gridCol>
                <a:gridCol w="1820174">
                  <a:extLst>
                    <a:ext uri="{9D8B030D-6E8A-4147-A177-3AD203B41FA5}">
                      <a16:colId xmlns:a16="http://schemas.microsoft.com/office/drawing/2014/main" val="2699349483"/>
                    </a:ext>
                  </a:extLst>
                </a:gridCol>
                <a:gridCol w="1682151">
                  <a:extLst>
                    <a:ext uri="{9D8B030D-6E8A-4147-A177-3AD203B41FA5}">
                      <a16:colId xmlns:a16="http://schemas.microsoft.com/office/drawing/2014/main" val="2006091143"/>
                    </a:ext>
                  </a:extLst>
                </a:gridCol>
                <a:gridCol w="1831675">
                  <a:extLst>
                    <a:ext uri="{9D8B030D-6E8A-4147-A177-3AD203B41FA5}">
                      <a16:colId xmlns:a16="http://schemas.microsoft.com/office/drawing/2014/main" val="3434990080"/>
                    </a:ext>
                  </a:extLst>
                </a:gridCol>
              </a:tblGrid>
              <a:tr h="363894">
                <a:tc>
                  <a:txBody>
                    <a:bodyPr/>
                    <a:lstStyle/>
                    <a:p>
                      <a:pPr algn="ctr"/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 dirty="0">
                          <a:solidFill>
                            <a:schemeClr val="tx1"/>
                          </a:solidFill>
                        </a:rPr>
                        <a:t>４</a:t>
                      </a:r>
                      <a:r>
                        <a:rPr sz="1400" dirty="0">
                          <a:solidFill>
                            <a:schemeClr val="tx1"/>
                          </a:solidFill>
                        </a:rPr>
                        <a:t>月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>
                          <a:solidFill>
                            <a:schemeClr val="tx1"/>
                          </a:solidFill>
                        </a:rPr>
                        <a:t>５</a:t>
                      </a:r>
                      <a:r>
                        <a:rPr sz="1400">
                          <a:solidFill>
                            <a:schemeClr val="tx1"/>
                          </a:solidFill>
                        </a:rPr>
                        <a:t>月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>
                          <a:solidFill>
                            <a:schemeClr val="tx1"/>
                          </a:solidFill>
                        </a:rPr>
                        <a:t>６</a:t>
                      </a:r>
                      <a:r>
                        <a:rPr sz="1400">
                          <a:solidFill>
                            <a:schemeClr val="tx1"/>
                          </a:solidFill>
                        </a:rPr>
                        <a:t>月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>
                          <a:solidFill>
                            <a:schemeClr val="tx1"/>
                          </a:solidFill>
                        </a:rPr>
                        <a:t>７</a:t>
                      </a:r>
                      <a:r>
                        <a:rPr sz="1400">
                          <a:solidFill>
                            <a:schemeClr val="tx1"/>
                          </a:solidFill>
                        </a:rPr>
                        <a:t>月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>
                          <a:solidFill>
                            <a:schemeClr val="tx1"/>
                          </a:solidFill>
                        </a:rPr>
                        <a:t>８</a:t>
                      </a:r>
                      <a:r>
                        <a:rPr sz="1400">
                          <a:solidFill>
                            <a:schemeClr val="tx1"/>
                          </a:solidFill>
                        </a:rPr>
                        <a:t>月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3895949"/>
                  </a:ext>
                </a:extLst>
              </a:tr>
              <a:tr h="1032745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 b="1"/>
                        <a:t>現　状</a:t>
                      </a:r>
                      <a:endParaRPr sz="1400" b="1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0212745"/>
                  </a:ext>
                </a:extLst>
              </a:tr>
              <a:tr h="10371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1">
                          <a:highlight>
                            <a:srgbClr val="FFFF00"/>
                          </a:highlight>
                        </a:rPr>
                        <a:t>令和</a:t>
                      </a:r>
                      <a:r>
                        <a:rPr lang="en-US" altLang="ja-JP" sz="1600" b="1">
                          <a:highlight>
                            <a:srgbClr val="FFFF00"/>
                          </a:highlight>
                        </a:rPr>
                        <a:t>8</a:t>
                      </a:r>
                      <a:r>
                        <a:rPr lang="ja-JP" altLang="en-US" sz="1600" b="1">
                          <a:highlight>
                            <a:srgbClr val="FFFF00"/>
                          </a:highlight>
                        </a:rPr>
                        <a:t>年度から</a:t>
                      </a:r>
                      <a:endParaRPr lang="en-US" altLang="ja-JP" sz="1600" b="1">
                        <a:highlight>
                          <a:srgbClr val="FFFF00"/>
                        </a:highlight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6943643"/>
                  </a:ext>
                </a:extLst>
              </a:tr>
            </a:tbl>
          </a:graphicData>
        </a:graphic>
      </p:graphicFrame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006E9604-79CC-4351-A65A-1EBD1138CB42}"/>
              </a:ext>
            </a:extLst>
          </p:cNvPr>
          <p:cNvSpPr/>
          <p:nvPr/>
        </p:nvSpPr>
        <p:spPr>
          <a:xfrm>
            <a:off x="5257002" y="4923143"/>
            <a:ext cx="632219" cy="84969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100" b="1">
                <a:solidFill>
                  <a:schemeClr val="tx1"/>
                </a:solidFill>
              </a:rPr>
              <a:t>専門考査</a:t>
            </a:r>
            <a:endParaRPr kumimoji="1" lang="en-US" altLang="ja-JP" sz="1100" b="1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100" b="1">
                <a:solidFill>
                  <a:schemeClr val="tx1"/>
                </a:solidFill>
              </a:rPr>
              <a:t>教養考査</a:t>
            </a:r>
            <a:endParaRPr kumimoji="1" lang="en-US" altLang="ja-JP" sz="1100" b="1">
              <a:solidFill>
                <a:schemeClr val="tx1"/>
              </a:solidFill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E2141410-6B6A-4900-87BC-2AE93D9191F7}"/>
              </a:ext>
            </a:extLst>
          </p:cNvPr>
          <p:cNvSpPr/>
          <p:nvPr/>
        </p:nvSpPr>
        <p:spPr>
          <a:xfrm>
            <a:off x="8307190" y="4848868"/>
            <a:ext cx="397298" cy="89691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100" b="1" dirty="0">
                <a:solidFill>
                  <a:schemeClr val="tx1"/>
                </a:solidFill>
              </a:rPr>
              <a:t>二次選考</a:t>
            </a:r>
            <a:endParaRPr kumimoji="1" lang="en-US" altLang="ja-JP" sz="1100" b="1" dirty="0">
              <a:solidFill>
                <a:schemeClr val="tx1"/>
              </a:solidFill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F686906E-5533-4E69-9FDA-B8F18C2DCFF5}"/>
              </a:ext>
            </a:extLst>
          </p:cNvPr>
          <p:cNvSpPr/>
          <p:nvPr/>
        </p:nvSpPr>
        <p:spPr>
          <a:xfrm>
            <a:off x="9354307" y="4864703"/>
            <a:ext cx="397298" cy="88108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100" b="1">
                <a:solidFill>
                  <a:schemeClr val="tx1"/>
                </a:solidFill>
              </a:rPr>
              <a:t>最終発表</a:t>
            </a:r>
          </a:p>
        </p:txBody>
      </p:sp>
      <p:sp>
        <p:nvSpPr>
          <p:cNvPr id="38" name="矢印: 五方向 37">
            <a:extLst>
              <a:ext uri="{FF2B5EF4-FFF2-40B4-BE49-F238E27FC236}">
                <a16:creationId xmlns:a16="http://schemas.microsoft.com/office/drawing/2014/main" id="{DA1EF470-5C61-4AB4-A8AB-3024156A0221}"/>
              </a:ext>
            </a:extLst>
          </p:cNvPr>
          <p:cNvSpPr/>
          <p:nvPr/>
        </p:nvSpPr>
        <p:spPr>
          <a:xfrm>
            <a:off x="2315006" y="5005878"/>
            <a:ext cx="2086523" cy="543334"/>
          </a:xfrm>
          <a:prstGeom prst="homePlate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>
                <a:solidFill>
                  <a:schemeClr val="tx1"/>
                </a:solidFill>
              </a:rPr>
              <a:t>申込</a:t>
            </a:r>
          </a:p>
        </p:txBody>
      </p:sp>
      <p:sp>
        <p:nvSpPr>
          <p:cNvPr id="39" name="矢印: 五方向 38">
            <a:extLst>
              <a:ext uri="{FF2B5EF4-FFF2-40B4-BE49-F238E27FC236}">
                <a16:creationId xmlns:a16="http://schemas.microsoft.com/office/drawing/2014/main" id="{F0F22CF6-57FD-42E2-A344-B55619CAD9EF}"/>
              </a:ext>
            </a:extLst>
          </p:cNvPr>
          <p:cNvSpPr/>
          <p:nvPr/>
        </p:nvSpPr>
        <p:spPr>
          <a:xfrm>
            <a:off x="2315006" y="6039735"/>
            <a:ext cx="2086523" cy="543334"/>
          </a:xfrm>
          <a:prstGeom prst="homePlate">
            <a:avLst/>
          </a:prstGeom>
          <a:solidFill>
            <a:srgbClr val="FFC0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>
                <a:solidFill>
                  <a:schemeClr val="tx1"/>
                </a:solidFill>
              </a:rPr>
              <a:t>申込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067613BA-3ABC-4296-88B1-E8876D2E561D}"/>
              </a:ext>
            </a:extLst>
          </p:cNvPr>
          <p:cNvSpPr/>
          <p:nvPr/>
        </p:nvSpPr>
        <p:spPr>
          <a:xfrm>
            <a:off x="5768173" y="5895729"/>
            <a:ext cx="397298" cy="904092"/>
          </a:xfrm>
          <a:prstGeom prst="rect">
            <a:avLst/>
          </a:prstGeom>
          <a:solidFill>
            <a:srgbClr val="FFC0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100" b="1">
                <a:solidFill>
                  <a:schemeClr val="tx1"/>
                </a:solidFill>
              </a:rPr>
              <a:t>専門考査</a:t>
            </a:r>
            <a:endParaRPr kumimoji="1" lang="en-US" altLang="ja-JP" sz="1100" b="1">
              <a:solidFill>
                <a:schemeClr val="tx1"/>
              </a:solidFill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F9A12738-D9A9-4917-942E-D82726E1B9F7}"/>
              </a:ext>
            </a:extLst>
          </p:cNvPr>
          <p:cNvSpPr/>
          <p:nvPr/>
        </p:nvSpPr>
        <p:spPr>
          <a:xfrm>
            <a:off x="7081238" y="5900184"/>
            <a:ext cx="397298" cy="919992"/>
          </a:xfrm>
          <a:prstGeom prst="rect">
            <a:avLst/>
          </a:prstGeom>
          <a:solidFill>
            <a:srgbClr val="FFC0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100" b="1">
                <a:solidFill>
                  <a:schemeClr val="tx1"/>
                </a:solidFill>
              </a:rPr>
              <a:t>二次選考</a:t>
            </a:r>
            <a:endParaRPr kumimoji="1" lang="en-US" altLang="ja-JP" sz="1100" b="1">
              <a:solidFill>
                <a:schemeClr val="tx1"/>
              </a:solidFill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E34F8FA5-8A45-49D7-92A3-DE92A7F874C1}"/>
              </a:ext>
            </a:extLst>
          </p:cNvPr>
          <p:cNvSpPr/>
          <p:nvPr/>
        </p:nvSpPr>
        <p:spPr>
          <a:xfrm>
            <a:off x="8307190" y="5905933"/>
            <a:ext cx="397298" cy="904094"/>
          </a:xfrm>
          <a:prstGeom prst="rect">
            <a:avLst/>
          </a:prstGeom>
          <a:solidFill>
            <a:srgbClr val="FFC0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100" b="1">
                <a:solidFill>
                  <a:schemeClr val="tx1"/>
                </a:solidFill>
              </a:rPr>
              <a:t>最終発表</a:t>
            </a:r>
            <a:endParaRPr kumimoji="1" lang="en-US" altLang="ja-JP" sz="1100" b="1">
              <a:solidFill>
                <a:schemeClr val="tx1"/>
              </a:solidFill>
            </a:endParaRPr>
          </a:p>
        </p:txBody>
      </p:sp>
      <p:sp>
        <p:nvSpPr>
          <p:cNvPr id="43" name="矢印: 五方向 42">
            <a:extLst>
              <a:ext uri="{FF2B5EF4-FFF2-40B4-BE49-F238E27FC236}">
                <a16:creationId xmlns:a16="http://schemas.microsoft.com/office/drawing/2014/main" id="{6C3E604B-A91D-4CDE-A399-6E2D1487E85D}"/>
              </a:ext>
            </a:extLst>
          </p:cNvPr>
          <p:cNvSpPr/>
          <p:nvPr/>
        </p:nvSpPr>
        <p:spPr>
          <a:xfrm>
            <a:off x="4629202" y="6048281"/>
            <a:ext cx="1004258" cy="519184"/>
          </a:xfrm>
          <a:prstGeom prst="homePlate">
            <a:avLst/>
          </a:prstGeom>
          <a:solidFill>
            <a:srgbClr val="FFC0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</a:rPr>
              <a:t>教養考査</a:t>
            </a:r>
            <a:r>
              <a:rPr kumimoji="1" lang="en-US" altLang="ja-JP" sz="1200" b="1" dirty="0">
                <a:solidFill>
                  <a:schemeClr val="tx1"/>
                </a:solidFill>
              </a:rPr>
              <a:t>SPI3</a:t>
            </a:r>
          </a:p>
          <a:p>
            <a:pPr algn="ctr"/>
            <a:r>
              <a:rPr kumimoji="1" lang="ja-JP" altLang="en-US" sz="1100" b="1" dirty="0">
                <a:solidFill>
                  <a:schemeClr val="tx1"/>
                </a:solidFill>
              </a:rPr>
              <a:t>（</a:t>
            </a:r>
            <a:r>
              <a:rPr kumimoji="1" lang="en-US" altLang="ja-JP" sz="1100" b="1" dirty="0">
                <a:solidFill>
                  <a:schemeClr val="tx1"/>
                </a:solidFill>
              </a:rPr>
              <a:t>2</a:t>
            </a:r>
            <a:r>
              <a:rPr kumimoji="1" lang="ja-JP" altLang="en-US" sz="1100" b="1" dirty="0">
                <a:solidFill>
                  <a:schemeClr val="tx1"/>
                </a:solidFill>
              </a:rPr>
              <a:t>週間）</a:t>
            </a:r>
            <a:endParaRPr kumimoji="1" lang="ja-JP" altLang="en-US" sz="800" b="1" dirty="0">
              <a:solidFill>
                <a:schemeClr val="tx1"/>
              </a:solidFill>
            </a:endParaRP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CCB4B739-AE19-40BB-9517-D6B2F76C1BE9}"/>
              </a:ext>
            </a:extLst>
          </p:cNvPr>
          <p:cNvSpPr/>
          <p:nvPr/>
        </p:nvSpPr>
        <p:spPr>
          <a:xfrm>
            <a:off x="9331" y="579460"/>
            <a:ext cx="9802845" cy="468834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/>
              <a:t>２</a:t>
            </a:r>
            <a:r>
              <a:rPr kumimoji="1" lang="en-US" altLang="ja-JP" sz="1600" b="1" dirty="0"/>
              <a:t>.</a:t>
            </a:r>
            <a:r>
              <a:rPr kumimoji="1" lang="ja-JP" altLang="en-US" sz="1600" b="1" dirty="0">
                <a:solidFill>
                  <a:schemeClr val="bg1"/>
                </a:solidFill>
              </a:rPr>
              <a:t>　</a:t>
            </a:r>
            <a:r>
              <a:rPr kumimoji="1" lang="en-US" altLang="ja-JP" sz="1600" b="1" dirty="0">
                <a:solidFill>
                  <a:schemeClr val="bg1"/>
                </a:solidFill>
                <a:latin typeface="+mn-ea"/>
              </a:rPr>
              <a:t> S</a:t>
            </a:r>
            <a:r>
              <a:rPr kumimoji="1" lang="ja-JP" altLang="en-US" sz="1600" b="1" dirty="0">
                <a:solidFill>
                  <a:schemeClr val="bg1"/>
                </a:solidFill>
                <a:latin typeface="+mn-ea"/>
              </a:rPr>
              <a:t> </a:t>
            </a:r>
            <a:r>
              <a:rPr kumimoji="1" lang="en-US" altLang="ja-JP" sz="1600" b="1" dirty="0">
                <a:solidFill>
                  <a:schemeClr val="bg1"/>
                </a:solidFill>
                <a:latin typeface="+mn-ea"/>
              </a:rPr>
              <a:t>P I 3 </a:t>
            </a:r>
            <a:r>
              <a:rPr kumimoji="1" lang="ja-JP" altLang="en-US" sz="1600" b="1" dirty="0"/>
              <a:t>（テストセンター方式）の導入　　</a:t>
            </a:r>
            <a:r>
              <a:rPr kumimoji="1" lang="en-US" altLang="ja-JP" sz="1100" dirty="0"/>
              <a:t>〔</a:t>
            </a:r>
            <a:r>
              <a:rPr kumimoji="1" lang="ja-JP" altLang="en-US" sz="1100" dirty="0"/>
              <a:t>対象職種：社会福祉職、心理職、</a:t>
            </a:r>
            <a:r>
              <a:rPr kumimoji="1" lang="zh-TW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薬学職</a:t>
            </a:r>
            <a:r>
              <a:rPr kumimoji="1"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、</a:t>
            </a:r>
            <a:r>
              <a:rPr kumimoji="1" lang="zh-TW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保健師職</a:t>
            </a:r>
            <a:r>
              <a:rPr kumimoji="1"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、</a:t>
            </a:r>
            <a:r>
              <a:rPr kumimoji="1" lang="zh-TW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栄養士職</a:t>
            </a:r>
            <a:r>
              <a:rPr kumimoji="1"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、獣医師職、</a:t>
            </a:r>
            <a:endParaRPr kumimoji="1" lang="en-US" altLang="ja-JP" sz="11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　　　　　　　　　　　　　　　　　　　　　　　　　　　　　　　　  　  </a:t>
            </a:r>
            <a:r>
              <a:rPr kumimoji="1" lang="zh-TW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職業訓練指導員職</a:t>
            </a:r>
            <a:r>
              <a:rPr kumimoji="1" lang="en-US" altLang="ja-JP" sz="1100" dirty="0"/>
              <a:t>〕</a:t>
            </a:r>
            <a:endParaRPr kumimoji="1" lang="ja-JP" altLang="en-US" sz="1600" dirty="0"/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62F64DC7-03EF-473B-9090-3752B85A04A8}"/>
              </a:ext>
            </a:extLst>
          </p:cNvPr>
          <p:cNvSpPr/>
          <p:nvPr/>
        </p:nvSpPr>
        <p:spPr>
          <a:xfrm>
            <a:off x="0" y="1125569"/>
            <a:ext cx="9251093" cy="50333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</a:rPr>
              <a:t>〇　</a:t>
            </a:r>
            <a:r>
              <a:rPr kumimoji="1" lang="en-US" altLang="ja-JP" sz="1400" b="1" dirty="0">
                <a:solidFill>
                  <a:schemeClr val="tx1"/>
                </a:solidFill>
                <a:latin typeface="+mn-ea"/>
              </a:rPr>
              <a:t>S</a:t>
            </a: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 </a:t>
            </a:r>
            <a:r>
              <a:rPr kumimoji="1" lang="en-US" altLang="ja-JP" sz="1400" b="1" dirty="0">
                <a:solidFill>
                  <a:schemeClr val="tx1"/>
                </a:solidFill>
                <a:latin typeface="+mn-ea"/>
              </a:rPr>
              <a:t>P I 3</a:t>
            </a: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（テストセンター方式）を導入し、全国のテストセンター会場で受験が可能になります。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E35CB5A4-76E6-4948-914B-83A902A5CB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993" y="1718754"/>
            <a:ext cx="1542105" cy="154210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E0361DB9-C27F-4185-BB38-F3E74F7CF2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8280" y="1714736"/>
            <a:ext cx="1542104" cy="1546007"/>
          </a:xfrm>
          <a:prstGeom prst="rect">
            <a:avLst/>
          </a:prstGeom>
        </p:spPr>
      </p:pic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78A34B5-5F87-40B2-A7A4-F417673729F7}"/>
              </a:ext>
            </a:extLst>
          </p:cNvPr>
          <p:cNvSpPr txBox="1"/>
          <p:nvPr/>
        </p:nvSpPr>
        <p:spPr>
          <a:xfrm>
            <a:off x="1867317" y="1714736"/>
            <a:ext cx="188326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lnSpc>
                <a:spcPts val="2750"/>
              </a:lnSpc>
              <a:buNone/>
            </a:pPr>
            <a:r>
              <a:rPr lang="en-US" altLang="ja-JP" sz="1600" b="1" dirty="0">
                <a:highlight>
                  <a:srgbClr val="FFFF00"/>
                </a:highlight>
                <a:latin typeface="+mn-ea"/>
                <a:cs typeface="Noto Serif Medium" pitchFamily="34" charset="-120"/>
              </a:rPr>
              <a:t>常設会場7都市</a:t>
            </a:r>
            <a:endParaRPr lang="en-US" altLang="ja-JP" sz="1600" b="1" dirty="0">
              <a:highlight>
                <a:srgbClr val="FFFF00"/>
              </a:highlight>
              <a:latin typeface="+mn-ea"/>
            </a:endParaRPr>
          </a:p>
        </p:txBody>
      </p:sp>
      <p:sp>
        <p:nvSpPr>
          <p:cNvPr id="24" name="Text 7">
            <a:extLst>
              <a:ext uri="{FF2B5EF4-FFF2-40B4-BE49-F238E27FC236}">
                <a16:creationId xmlns:a16="http://schemas.microsoft.com/office/drawing/2014/main" id="{C6FD1BF5-2B60-4B60-9834-A36337B9014E}"/>
              </a:ext>
            </a:extLst>
          </p:cNvPr>
          <p:cNvSpPr/>
          <p:nvPr/>
        </p:nvSpPr>
        <p:spPr>
          <a:xfrm>
            <a:off x="7100492" y="1723528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1600" b="1" dirty="0" err="1">
                <a:highlight>
                  <a:srgbClr val="FFFF00"/>
                </a:highlight>
                <a:latin typeface="+mn-ea"/>
                <a:cs typeface="Noto Serif Medium" pitchFamily="34" charset="-120"/>
              </a:rPr>
              <a:t>オンライン受験対応</a:t>
            </a:r>
            <a:endParaRPr lang="en-US" sz="1600" b="1" dirty="0">
              <a:highlight>
                <a:srgbClr val="FFFF00"/>
              </a:highlight>
              <a:latin typeface="+mn-ea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9AFD436-90FC-49AE-9EE1-4D9A7C3D6C5C}"/>
              </a:ext>
            </a:extLst>
          </p:cNvPr>
          <p:cNvSpPr txBox="1"/>
          <p:nvPr/>
        </p:nvSpPr>
        <p:spPr>
          <a:xfrm>
            <a:off x="7075195" y="2255766"/>
            <a:ext cx="2765027" cy="7117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1400" dirty="0" err="1">
                <a:latin typeface="+mn-ea"/>
                <a:cs typeface="Noto Serif" pitchFamily="34" charset="-120"/>
              </a:rPr>
              <a:t>自宅から受験できる</a:t>
            </a:r>
            <a:endParaRPr lang="en-US" altLang="ja-JP" sz="1400" dirty="0">
              <a:latin typeface="+mn-ea"/>
              <a:cs typeface="Noto Serif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ja-JP" sz="1400" dirty="0" err="1">
                <a:latin typeface="+mn-ea"/>
                <a:cs typeface="Noto Serif" pitchFamily="34" charset="-120"/>
              </a:rPr>
              <a:t>オンライン会場も</a:t>
            </a:r>
            <a:r>
              <a:rPr lang="ja-JP" altLang="en-US" sz="1400" dirty="0">
                <a:latin typeface="+mn-ea"/>
                <a:cs typeface="Noto Serif" pitchFamily="34" charset="-120"/>
              </a:rPr>
              <a:t>利用可能です</a:t>
            </a:r>
            <a:r>
              <a:rPr lang="ja-JP" altLang="en-US" sz="1400" dirty="0">
                <a:solidFill>
                  <a:srgbClr val="4C4C4C"/>
                </a:solidFill>
                <a:latin typeface="+mn-ea"/>
                <a:cs typeface="Noto Serif" pitchFamily="34" charset="-120"/>
              </a:rPr>
              <a:t>。</a:t>
            </a:r>
            <a:endParaRPr lang="ja-JP" altLang="en-US" sz="1400" dirty="0">
              <a:latin typeface="+mn-ea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20D576E6-45EB-4D20-A316-957D4C1568BE}"/>
              </a:ext>
            </a:extLst>
          </p:cNvPr>
          <p:cNvSpPr txBox="1"/>
          <p:nvPr/>
        </p:nvSpPr>
        <p:spPr>
          <a:xfrm>
            <a:off x="1860519" y="2334334"/>
            <a:ext cx="3402950" cy="708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400" dirty="0">
                <a:latin typeface="+mn-ea"/>
                <a:cs typeface="Noto Serif" pitchFamily="34" charset="-120"/>
              </a:rPr>
              <a:t>東京、大阪、名古屋、札幌、仙台、広島、福岡に常設会場を設置しています。</a:t>
            </a:r>
            <a:endParaRPr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04084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</TotalTime>
  <Words>789</Words>
  <Application>Microsoft Office PowerPoint</Application>
  <PresentationFormat>A4 210 x 297 mm</PresentationFormat>
  <Paragraphs>108</Paragraphs>
  <Slides>3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BIZ UDPゴシック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山口　智右</dc:creator>
  <cp:lastModifiedBy>山口　智右</cp:lastModifiedBy>
  <cp:revision>14</cp:revision>
  <cp:lastPrinted>2025-01-23T12:43:11Z</cp:lastPrinted>
  <dcterms:created xsi:type="dcterms:W3CDTF">2025-01-17T10:24:30Z</dcterms:created>
  <dcterms:modified xsi:type="dcterms:W3CDTF">2026-01-30T01:29:00Z</dcterms:modified>
</cp:coreProperties>
</file>