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2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AD76C97-35AD-48EF-B556-C2B58D3B2DA9}"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9246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9A3EA1C-C536-4D6C-9390-B641A95F63B2}"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spTree>
    <p:extLst>
      <p:ext uri="{BB962C8B-B14F-4D97-AF65-F5344CB8AC3E}">
        <p14:creationId xmlns:p14="http://schemas.microsoft.com/office/powerpoint/2010/main" val="1344573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A536C41-B36D-414F-839D-3D3A1704F93A}"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spTree>
    <p:extLst>
      <p:ext uri="{BB962C8B-B14F-4D97-AF65-F5344CB8AC3E}">
        <p14:creationId xmlns:p14="http://schemas.microsoft.com/office/powerpoint/2010/main" val="1867799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3E6147C-2A3C-46DA-8E73-44F42F797C7D}"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spTree>
    <p:extLst>
      <p:ext uri="{BB962C8B-B14F-4D97-AF65-F5344CB8AC3E}">
        <p14:creationId xmlns:p14="http://schemas.microsoft.com/office/powerpoint/2010/main" val="1015659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CB0994-6C94-431F-BE43-F0BD590B8719}" type="datetime1">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6889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42EF97C-A16E-41EF-9261-0906ADC8FFA5}"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spTree>
    <p:extLst>
      <p:ext uri="{BB962C8B-B14F-4D97-AF65-F5344CB8AC3E}">
        <p14:creationId xmlns:p14="http://schemas.microsoft.com/office/powerpoint/2010/main" val="2628270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A1DFA35-CFF9-4B94-8D77-205428AB445F}" type="datetime1">
              <a:rPr kumimoji="1" lang="ja-JP" altLang="en-US" smtClean="0"/>
              <a:t>2026/3/18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spTree>
    <p:extLst>
      <p:ext uri="{BB962C8B-B14F-4D97-AF65-F5344CB8AC3E}">
        <p14:creationId xmlns:p14="http://schemas.microsoft.com/office/powerpoint/2010/main" val="1184197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5B47BFA-8649-4C57-966D-43C72802F4C2}" type="datetime1">
              <a:rPr kumimoji="1" lang="ja-JP" altLang="en-US" smtClean="0"/>
              <a:t>2026/3/18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spTree>
    <p:extLst>
      <p:ext uri="{BB962C8B-B14F-4D97-AF65-F5344CB8AC3E}">
        <p14:creationId xmlns:p14="http://schemas.microsoft.com/office/powerpoint/2010/main" val="3962626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A22517D-C478-4A7E-9A13-4B9A64B8189D}" type="datetime1">
              <a:rPr kumimoji="1" lang="ja-JP" altLang="en-US" smtClean="0"/>
              <a:t>2026/3/18</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spTree>
    <p:extLst>
      <p:ext uri="{BB962C8B-B14F-4D97-AF65-F5344CB8AC3E}">
        <p14:creationId xmlns:p14="http://schemas.microsoft.com/office/powerpoint/2010/main" val="2093212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E529B89-6D5F-4155-914A-B52B5DE97CBE}" type="datetime1">
              <a:rPr kumimoji="1" lang="ja-JP" altLang="en-US" smtClean="0"/>
              <a:t>2026/3/18</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6678B24-D225-48CB-84C5-697AA65AEC0C}" type="slidenum">
              <a:rPr kumimoji="1" lang="ja-JP" altLang="en-US" smtClean="0"/>
              <a:t>‹#›</a:t>
            </a:fld>
            <a:endParaRPr kumimoji="1" lang="ja-JP" altLang="en-US"/>
          </a:p>
        </p:txBody>
      </p:sp>
    </p:spTree>
    <p:extLst>
      <p:ext uri="{BB962C8B-B14F-4D97-AF65-F5344CB8AC3E}">
        <p14:creationId xmlns:p14="http://schemas.microsoft.com/office/powerpoint/2010/main" val="293477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D9DD821-23C0-4AFD-9DEA-05B90DB1FF20}" type="datetime1">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6678B24-D225-48CB-84C5-697AA65AEC0C}" type="slidenum">
              <a:rPr kumimoji="1" lang="ja-JP" altLang="en-US" smtClean="0"/>
              <a:t>‹#›</a:t>
            </a:fld>
            <a:endParaRPr kumimoji="1" lang="ja-JP" altLang="en-US"/>
          </a:p>
        </p:txBody>
      </p:sp>
    </p:spTree>
    <p:extLst>
      <p:ext uri="{BB962C8B-B14F-4D97-AF65-F5344CB8AC3E}">
        <p14:creationId xmlns:p14="http://schemas.microsoft.com/office/powerpoint/2010/main" val="3514736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CA14BF1-67B0-4FEE-AEC6-32B3549C838E}" type="datetime1">
              <a:rPr kumimoji="1" lang="ja-JP" altLang="en-US" smtClean="0"/>
              <a:t>2026/3/18</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10635748" y="6516347"/>
            <a:ext cx="1312025" cy="365125"/>
          </a:xfrm>
          <a:prstGeom prst="rect">
            <a:avLst/>
          </a:prstGeom>
        </p:spPr>
        <p:txBody>
          <a:bodyPr vert="horz" lIns="91440" tIns="45720" rIns="91440" bIns="45720" rtlCol="0" anchor="ctr"/>
          <a:lstStyle>
            <a:lvl1pPr algn="r">
              <a:defRPr sz="2400">
                <a:solidFill>
                  <a:schemeClr val="tx1"/>
                </a:solidFill>
              </a:defRPr>
            </a:lvl1pPr>
          </a:lstStyle>
          <a:p>
            <a:fld id="{C6678B24-D225-48CB-84C5-697AA65AEC0C}" type="slidenum">
              <a:rPr kumimoji="1" lang="ja-JP" altLang="en-US" smtClean="0"/>
              <a:pPr/>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83715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2" name="表 2">
            <a:extLst>
              <a:ext uri="{FF2B5EF4-FFF2-40B4-BE49-F238E27FC236}">
                <a16:creationId xmlns:a16="http://schemas.microsoft.com/office/drawing/2014/main" id="{B1CE56A8-DF93-4ACD-89CF-0E1065B41B94}"/>
              </a:ext>
            </a:extLst>
          </p:cNvPr>
          <p:cNvGraphicFramePr>
            <a:graphicFrameLocks noGrp="1"/>
          </p:cNvGraphicFramePr>
          <p:nvPr>
            <p:extLst>
              <p:ext uri="{D42A27DB-BD31-4B8C-83A1-F6EECF244321}">
                <p14:modId xmlns:p14="http://schemas.microsoft.com/office/powerpoint/2010/main" val="3308913934"/>
              </p:ext>
            </p:extLst>
          </p:nvPr>
        </p:nvGraphicFramePr>
        <p:xfrm>
          <a:off x="267210" y="701948"/>
          <a:ext cx="11499670" cy="3720790"/>
        </p:xfrm>
        <a:graphic>
          <a:graphicData uri="http://schemas.openxmlformats.org/drawingml/2006/table">
            <a:tbl>
              <a:tblPr firstRow="1" bandRow="1">
                <a:tableStyleId>{5C22544A-7EE6-4342-B048-85BDC9FD1C3A}</a:tableStyleId>
              </a:tblPr>
              <a:tblGrid>
                <a:gridCol w="884590">
                  <a:extLst>
                    <a:ext uri="{9D8B030D-6E8A-4147-A177-3AD203B41FA5}">
                      <a16:colId xmlns:a16="http://schemas.microsoft.com/office/drawing/2014/main" val="312792448"/>
                    </a:ext>
                  </a:extLst>
                </a:gridCol>
                <a:gridCol w="884590">
                  <a:extLst>
                    <a:ext uri="{9D8B030D-6E8A-4147-A177-3AD203B41FA5}">
                      <a16:colId xmlns:a16="http://schemas.microsoft.com/office/drawing/2014/main" val="3742201916"/>
                    </a:ext>
                  </a:extLst>
                </a:gridCol>
                <a:gridCol w="884590">
                  <a:extLst>
                    <a:ext uri="{9D8B030D-6E8A-4147-A177-3AD203B41FA5}">
                      <a16:colId xmlns:a16="http://schemas.microsoft.com/office/drawing/2014/main" val="1395792039"/>
                    </a:ext>
                  </a:extLst>
                </a:gridCol>
                <a:gridCol w="884590">
                  <a:extLst>
                    <a:ext uri="{9D8B030D-6E8A-4147-A177-3AD203B41FA5}">
                      <a16:colId xmlns:a16="http://schemas.microsoft.com/office/drawing/2014/main" val="3390288947"/>
                    </a:ext>
                  </a:extLst>
                </a:gridCol>
                <a:gridCol w="884590">
                  <a:extLst>
                    <a:ext uri="{9D8B030D-6E8A-4147-A177-3AD203B41FA5}">
                      <a16:colId xmlns:a16="http://schemas.microsoft.com/office/drawing/2014/main" val="1821686560"/>
                    </a:ext>
                  </a:extLst>
                </a:gridCol>
                <a:gridCol w="884590">
                  <a:extLst>
                    <a:ext uri="{9D8B030D-6E8A-4147-A177-3AD203B41FA5}">
                      <a16:colId xmlns:a16="http://schemas.microsoft.com/office/drawing/2014/main" val="3804951454"/>
                    </a:ext>
                  </a:extLst>
                </a:gridCol>
                <a:gridCol w="884590">
                  <a:extLst>
                    <a:ext uri="{9D8B030D-6E8A-4147-A177-3AD203B41FA5}">
                      <a16:colId xmlns:a16="http://schemas.microsoft.com/office/drawing/2014/main" val="2688975526"/>
                    </a:ext>
                  </a:extLst>
                </a:gridCol>
                <a:gridCol w="884590">
                  <a:extLst>
                    <a:ext uri="{9D8B030D-6E8A-4147-A177-3AD203B41FA5}">
                      <a16:colId xmlns:a16="http://schemas.microsoft.com/office/drawing/2014/main" val="1768411537"/>
                    </a:ext>
                  </a:extLst>
                </a:gridCol>
                <a:gridCol w="884590">
                  <a:extLst>
                    <a:ext uri="{9D8B030D-6E8A-4147-A177-3AD203B41FA5}">
                      <a16:colId xmlns:a16="http://schemas.microsoft.com/office/drawing/2014/main" val="2681828203"/>
                    </a:ext>
                  </a:extLst>
                </a:gridCol>
                <a:gridCol w="884590">
                  <a:extLst>
                    <a:ext uri="{9D8B030D-6E8A-4147-A177-3AD203B41FA5}">
                      <a16:colId xmlns:a16="http://schemas.microsoft.com/office/drawing/2014/main" val="4007548885"/>
                    </a:ext>
                  </a:extLst>
                </a:gridCol>
                <a:gridCol w="884590">
                  <a:extLst>
                    <a:ext uri="{9D8B030D-6E8A-4147-A177-3AD203B41FA5}">
                      <a16:colId xmlns:a16="http://schemas.microsoft.com/office/drawing/2014/main" val="3783439598"/>
                    </a:ext>
                  </a:extLst>
                </a:gridCol>
                <a:gridCol w="884590">
                  <a:extLst>
                    <a:ext uri="{9D8B030D-6E8A-4147-A177-3AD203B41FA5}">
                      <a16:colId xmlns:a16="http://schemas.microsoft.com/office/drawing/2014/main" val="3719040059"/>
                    </a:ext>
                  </a:extLst>
                </a:gridCol>
                <a:gridCol w="884590">
                  <a:extLst>
                    <a:ext uri="{9D8B030D-6E8A-4147-A177-3AD203B41FA5}">
                      <a16:colId xmlns:a16="http://schemas.microsoft.com/office/drawing/2014/main" val="1754238085"/>
                    </a:ext>
                  </a:extLst>
                </a:gridCol>
              </a:tblGrid>
              <a:tr h="326752">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R8.4</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R8.5</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R8.6</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R8.7</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R8.8</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R8.9</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R8.10</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R8.11</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R8.12</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R9.1</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R9.2</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R9.3</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marL="65314" marR="65314" marT="32657" marB="3265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719377375"/>
                  </a:ext>
                </a:extLst>
              </a:tr>
              <a:tr h="3394038">
                <a:tc>
                  <a:txBody>
                    <a:bodyPr/>
                    <a:lstStyle/>
                    <a:p>
                      <a:endParaRPr kumimoji="1" lang="en-US" altLang="ja-JP" sz="1200" dirty="0">
                        <a:solidFill>
                          <a:schemeClr val="tx1"/>
                        </a:solidFill>
                        <a:latin typeface="Meiryo UI" panose="020B0604030504040204" pitchFamily="50" charset="-128"/>
                        <a:ea typeface="Meiryo UI" panose="020B0604030504040204" pitchFamily="50" charset="-128"/>
                      </a:endParaRPr>
                    </a:p>
                  </a:txBody>
                  <a:tcPr marL="25714"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800" dirty="0">
                        <a:solidFill>
                          <a:schemeClr val="tx1"/>
                        </a:solidFill>
                        <a:latin typeface="Meiryo UI" panose="020B0604030504040204" pitchFamily="50" charset="-128"/>
                        <a:ea typeface="Meiryo UI" panose="020B0604030504040204" pitchFamily="50" charset="-128"/>
                      </a:endParaRPr>
                    </a:p>
                  </a:txBody>
                  <a:tcPr marL="65314" marR="65314" marT="32657" marB="326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741337"/>
                  </a:ext>
                </a:extLst>
              </a:tr>
            </a:tbl>
          </a:graphicData>
        </a:graphic>
      </p:graphicFrame>
      <p:sp>
        <p:nvSpPr>
          <p:cNvPr id="51" name="矢印: 折線 50">
            <a:extLst>
              <a:ext uri="{FF2B5EF4-FFF2-40B4-BE49-F238E27FC236}">
                <a16:creationId xmlns:a16="http://schemas.microsoft.com/office/drawing/2014/main" id="{88DCC589-3A6B-4439-89BE-6B07AE2BF3F0}"/>
              </a:ext>
            </a:extLst>
          </p:cNvPr>
          <p:cNvSpPr/>
          <p:nvPr/>
        </p:nvSpPr>
        <p:spPr>
          <a:xfrm rot="16200000" flipV="1">
            <a:off x="3495644" y="3170305"/>
            <a:ext cx="2052000" cy="180000"/>
          </a:xfrm>
          <a:prstGeom prst="bentArrow">
            <a:avLst>
              <a:gd name="adj1" fmla="val 25000"/>
              <a:gd name="adj2" fmla="val 25000"/>
              <a:gd name="adj3" fmla="val 25000"/>
              <a:gd name="adj4" fmla="val 1878"/>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6" name="矢印: 上 45">
            <a:extLst>
              <a:ext uri="{FF2B5EF4-FFF2-40B4-BE49-F238E27FC236}">
                <a16:creationId xmlns:a16="http://schemas.microsoft.com/office/drawing/2014/main" id="{14F7430D-D1D3-4D07-954B-B7E099FDD921}"/>
              </a:ext>
            </a:extLst>
          </p:cNvPr>
          <p:cNvSpPr/>
          <p:nvPr/>
        </p:nvSpPr>
        <p:spPr>
          <a:xfrm>
            <a:off x="4894844" y="2239395"/>
            <a:ext cx="108000" cy="1296000"/>
          </a:xfrm>
          <a:prstGeom prst="upArrow">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矢印: 上 44">
            <a:extLst>
              <a:ext uri="{FF2B5EF4-FFF2-40B4-BE49-F238E27FC236}">
                <a16:creationId xmlns:a16="http://schemas.microsoft.com/office/drawing/2014/main" id="{56A986E1-A55F-4980-86D3-46C6635A233B}"/>
              </a:ext>
            </a:extLst>
          </p:cNvPr>
          <p:cNvSpPr/>
          <p:nvPr/>
        </p:nvSpPr>
        <p:spPr>
          <a:xfrm>
            <a:off x="2353432" y="2228286"/>
            <a:ext cx="108000" cy="1296000"/>
          </a:xfrm>
          <a:prstGeom prst="upArrow">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スライド番号プレースホルダー 14">
            <a:extLst>
              <a:ext uri="{FF2B5EF4-FFF2-40B4-BE49-F238E27FC236}">
                <a16:creationId xmlns:a16="http://schemas.microsoft.com/office/drawing/2014/main" id="{BE630729-DCEF-4A78-AC7B-21B8383581C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rPr>
              <a:t>5-</a:t>
            </a:r>
            <a:fld id="{C6678B24-D225-48CB-84C5-697AA65AEC0C}" type="slidenum">
              <a:rPr kumimoji="1" lang="ja-JP" altLang="en-US" sz="2400" b="0" i="0" u="none" strike="noStrike" kern="1200" cap="none" spc="0" normalizeH="0" baseline="0" noProof="0" smtClean="0">
                <a:ln>
                  <a:noFill/>
                </a:ln>
                <a:solidFill>
                  <a:prstClr val="black"/>
                </a:solidFill>
                <a:effectLst/>
                <a:uLnTx/>
                <a:uFillTx/>
                <a:latin typeface="Calibri" panose="020F0502020204030204"/>
                <a:ea typeface="ＭＳ Ｐゴシック" panose="020B0600070205080204"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24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9" name="タイトル 1">
            <a:extLst>
              <a:ext uri="{FF2B5EF4-FFF2-40B4-BE49-F238E27FC236}">
                <a16:creationId xmlns:a16="http://schemas.microsoft.com/office/drawing/2014/main" id="{FC6FDD29-824A-4F50-87C8-A5602F94C7DC}"/>
              </a:ext>
            </a:extLst>
          </p:cNvPr>
          <p:cNvSpPr txBox="1">
            <a:spLocks/>
          </p:cNvSpPr>
          <p:nvPr/>
        </p:nvSpPr>
        <p:spPr>
          <a:xfrm>
            <a:off x="0" y="1429"/>
            <a:ext cx="12192000" cy="540438"/>
          </a:xfrm>
          <a:prstGeom prst="rect">
            <a:avLst/>
          </a:prstGeom>
          <a:solidFill>
            <a:schemeClr val="accent2">
              <a:lumMod val="20000"/>
              <a:lumOff val="80000"/>
            </a:schemeClr>
          </a:solidFill>
        </p:spPr>
        <p:txBody>
          <a:bodyPr vert="horz" lIns="65315" tIns="32657" rIns="65315" bIns="32657" rtlCol="0" anchor="ctr">
            <a:noAutofit/>
          </a:bodyPr>
          <a:lst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a:lstStyle>
          <a:p>
            <a:pPr algn="ctr"/>
            <a:r>
              <a:rPr lang="ja-JP" altLang="en-US" sz="2400" b="1" dirty="0">
                <a:latin typeface="BIZ UDPゴシック" panose="020B0400000000000000" pitchFamily="50" charset="-128"/>
                <a:ea typeface="BIZ UDPゴシック" panose="020B0400000000000000" pitchFamily="50" charset="-128"/>
              </a:rPr>
              <a:t>おおさか農政アクションプラン検討部会　来年度のスケジュール</a:t>
            </a:r>
          </a:p>
        </p:txBody>
      </p:sp>
      <p:sp>
        <p:nvSpPr>
          <p:cNvPr id="13" name="正方形/長方形 12">
            <a:extLst>
              <a:ext uri="{FF2B5EF4-FFF2-40B4-BE49-F238E27FC236}">
                <a16:creationId xmlns:a16="http://schemas.microsoft.com/office/drawing/2014/main" id="{B8ED8748-6CBB-4649-8476-229E33B0C16C}"/>
              </a:ext>
            </a:extLst>
          </p:cNvPr>
          <p:cNvSpPr/>
          <p:nvPr/>
        </p:nvSpPr>
        <p:spPr>
          <a:xfrm>
            <a:off x="298891" y="7107168"/>
            <a:ext cx="11569704" cy="4958859"/>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a:t>
            </a: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メモ</a:t>
            </a:r>
            <a:r>
              <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・前頁の担い手施策で賄える面積の試算を示す？</a:t>
            </a: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・そのうえで残りの面積に対する方向性を記載？</a:t>
            </a: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　（集落営農組織支援、設立促進・受託サービス事業体支援、拡大推進など）</a:t>
            </a: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・既存の取組は記載する？</a:t>
            </a: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　（多面的機能支払、中山間地域直接支払、棚田保全活動など）</a:t>
            </a: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　　➡計画指導</a:t>
            </a:r>
            <a:r>
              <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G</a:t>
            </a: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、経営強化</a:t>
            </a:r>
            <a:r>
              <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G</a:t>
            </a: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マターだが今後取組強化の方向性なのか？（議論したとして耐えられるのか）</a:t>
            </a: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　　　　また、農空間づくりプラットフォーム等の農に親しむ機会の提供に向けた取組をどう位置付け？</a:t>
            </a: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　　　　都市農業の多面的な機能としてはあるものの、施策としてどう効果を出せる？（人数議論はもうやめたいです）</a:t>
            </a: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rPr>
              <a:t>・新たな保全モデルの検討を進めていくうえでの意見をいただく場とするのか、何か具体策を出せるのか</a:t>
            </a:r>
            <a:endParaRPr kumimoji="1" lang="en-US" altLang="ja-JP"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ysClr val="windowText" lastClr="000000"/>
              </a:solidFill>
              <a:effectLst/>
              <a:uLnTx/>
              <a:uFillTx/>
              <a:latin typeface="Calibri" panose="020F0502020204030204"/>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4442AA93-93B2-4302-A4B2-3BF6BCAF669B}"/>
              </a:ext>
            </a:extLst>
          </p:cNvPr>
          <p:cNvSpPr txBox="1"/>
          <p:nvPr/>
        </p:nvSpPr>
        <p:spPr>
          <a:xfrm>
            <a:off x="316475" y="1375955"/>
            <a:ext cx="796195" cy="276999"/>
          </a:xfrm>
          <a:prstGeom prst="rect">
            <a:avLst/>
          </a:prstGeom>
          <a:solidFill>
            <a:schemeClr val="bg1"/>
          </a:solidFill>
        </p:spPr>
        <p:txBody>
          <a:bodyPr wrap="square" rtlCol="0">
            <a:spAutoFit/>
          </a:bodyPr>
          <a:lstStyle/>
          <a:p>
            <a:r>
              <a:rPr lang="ja-JP" altLang="en-US" sz="1200" dirty="0">
                <a:latin typeface="BIZ UDPゴシック" panose="020B0400000000000000" pitchFamily="50" charset="-128"/>
                <a:ea typeface="BIZ UDPゴシック" panose="020B0400000000000000" pitchFamily="50" charset="-128"/>
              </a:rPr>
              <a:t>検討部会</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6" name="星: 5 pt 15">
            <a:extLst>
              <a:ext uri="{FF2B5EF4-FFF2-40B4-BE49-F238E27FC236}">
                <a16:creationId xmlns:a16="http://schemas.microsoft.com/office/drawing/2014/main" id="{FB88E2DA-49F8-4DC0-AEE6-D604CD9333D5}"/>
              </a:ext>
            </a:extLst>
          </p:cNvPr>
          <p:cNvSpPr/>
          <p:nvPr/>
        </p:nvSpPr>
        <p:spPr>
          <a:xfrm>
            <a:off x="2561358" y="1378415"/>
            <a:ext cx="252000" cy="252000"/>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E62F1D1C-1AA1-45A6-AB24-860E9B23CB19}"/>
              </a:ext>
            </a:extLst>
          </p:cNvPr>
          <p:cNvSpPr txBox="1"/>
          <p:nvPr/>
        </p:nvSpPr>
        <p:spPr>
          <a:xfrm>
            <a:off x="1967829" y="1093992"/>
            <a:ext cx="1329289" cy="276999"/>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第</a:t>
            </a:r>
            <a:r>
              <a:rPr lang="en-US" altLang="ja-JP" sz="1200" dirty="0">
                <a:latin typeface="BIZ UDPゴシック" panose="020B0400000000000000" pitchFamily="50" charset="-128"/>
                <a:ea typeface="BIZ UDPゴシック" panose="020B0400000000000000" pitchFamily="50" charset="-128"/>
              </a:rPr>
              <a:t>2</a:t>
            </a:r>
            <a:r>
              <a:rPr lang="ja-JP" altLang="en-US" sz="1200" dirty="0">
                <a:latin typeface="BIZ UDPゴシック" panose="020B0400000000000000" pitchFamily="50" charset="-128"/>
                <a:ea typeface="BIZ UDPゴシック" panose="020B0400000000000000" pitchFamily="50" charset="-128"/>
              </a:rPr>
              <a:t>回検討部会</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18" name="星: 5 pt 17">
            <a:extLst>
              <a:ext uri="{FF2B5EF4-FFF2-40B4-BE49-F238E27FC236}">
                <a16:creationId xmlns:a16="http://schemas.microsoft.com/office/drawing/2014/main" id="{A08178A6-08FE-430F-A48E-FC96741418E7}"/>
              </a:ext>
            </a:extLst>
          </p:cNvPr>
          <p:cNvSpPr/>
          <p:nvPr/>
        </p:nvSpPr>
        <p:spPr>
          <a:xfrm>
            <a:off x="5211431" y="1360245"/>
            <a:ext cx="252000" cy="252000"/>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ED71DD37-530F-4F11-84D3-EFC61A1791F9}"/>
              </a:ext>
            </a:extLst>
          </p:cNvPr>
          <p:cNvSpPr txBox="1"/>
          <p:nvPr/>
        </p:nvSpPr>
        <p:spPr>
          <a:xfrm>
            <a:off x="4672786" y="1076631"/>
            <a:ext cx="1329289" cy="276999"/>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第</a:t>
            </a:r>
            <a:r>
              <a:rPr lang="en-US" altLang="ja-JP" sz="1200" dirty="0">
                <a:latin typeface="BIZ UDPゴシック" panose="020B0400000000000000" pitchFamily="50" charset="-128"/>
                <a:ea typeface="BIZ UDPゴシック" panose="020B0400000000000000" pitchFamily="50" charset="-128"/>
              </a:rPr>
              <a:t>3</a:t>
            </a:r>
            <a:r>
              <a:rPr lang="ja-JP" altLang="en-US" sz="1200" dirty="0">
                <a:latin typeface="BIZ UDPゴシック" panose="020B0400000000000000" pitchFamily="50" charset="-128"/>
                <a:ea typeface="BIZ UDPゴシック" panose="020B0400000000000000" pitchFamily="50" charset="-128"/>
              </a:rPr>
              <a:t>回検討部会</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21" name="星: 5 pt 20">
            <a:extLst>
              <a:ext uri="{FF2B5EF4-FFF2-40B4-BE49-F238E27FC236}">
                <a16:creationId xmlns:a16="http://schemas.microsoft.com/office/drawing/2014/main" id="{3CFF5A20-3C10-4703-93D6-7B120297478B}"/>
              </a:ext>
            </a:extLst>
          </p:cNvPr>
          <p:cNvSpPr/>
          <p:nvPr/>
        </p:nvSpPr>
        <p:spPr>
          <a:xfrm>
            <a:off x="8559491" y="1378415"/>
            <a:ext cx="252000" cy="252000"/>
          </a:xfrm>
          <a:prstGeom prst="star5">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606B6084-0B2F-409B-AC9A-85C1251B1FE6}"/>
              </a:ext>
            </a:extLst>
          </p:cNvPr>
          <p:cNvSpPr txBox="1"/>
          <p:nvPr/>
        </p:nvSpPr>
        <p:spPr>
          <a:xfrm>
            <a:off x="8020846" y="1068184"/>
            <a:ext cx="1329289" cy="276999"/>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第</a:t>
            </a:r>
            <a:r>
              <a:rPr lang="en-US" altLang="ja-JP" sz="1200" dirty="0">
                <a:latin typeface="BIZ UDPゴシック" panose="020B0400000000000000" pitchFamily="50" charset="-128"/>
                <a:ea typeface="BIZ UDPゴシック" panose="020B0400000000000000" pitchFamily="50" charset="-128"/>
              </a:rPr>
              <a:t>4</a:t>
            </a:r>
            <a:r>
              <a:rPr lang="ja-JP" altLang="en-US" sz="1200" dirty="0">
                <a:latin typeface="BIZ UDPゴシック" panose="020B0400000000000000" pitchFamily="50" charset="-128"/>
                <a:ea typeface="BIZ UDPゴシック" panose="020B0400000000000000" pitchFamily="50" charset="-128"/>
              </a:rPr>
              <a:t>回検討部会</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23" name="テキスト ボックス 22">
            <a:extLst>
              <a:ext uri="{FF2B5EF4-FFF2-40B4-BE49-F238E27FC236}">
                <a16:creationId xmlns:a16="http://schemas.microsoft.com/office/drawing/2014/main" id="{9F47E35F-604B-4E40-9F37-BD27227ABD64}"/>
              </a:ext>
            </a:extLst>
          </p:cNvPr>
          <p:cNvSpPr txBox="1"/>
          <p:nvPr/>
        </p:nvSpPr>
        <p:spPr>
          <a:xfrm>
            <a:off x="316475" y="1907144"/>
            <a:ext cx="796195" cy="461665"/>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検討内容</a:t>
            </a:r>
            <a:endParaRPr lang="en-US" altLang="ja-JP" sz="1200" dirty="0">
              <a:latin typeface="BIZ UDPゴシック" panose="020B0400000000000000" pitchFamily="50" charset="-128"/>
              <a:ea typeface="BIZ UDPゴシック" panose="020B0400000000000000" pitchFamily="50" charset="-128"/>
            </a:endParaRPr>
          </a:p>
          <a:p>
            <a:pPr algn="ctr"/>
            <a:r>
              <a:rPr lang="ja-JP" altLang="en-US" sz="1200" dirty="0">
                <a:latin typeface="BIZ UDPゴシック" panose="020B0400000000000000" pitchFamily="50" charset="-128"/>
                <a:ea typeface="BIZ UDPゴシック" panose="020B0400000000000000" pitchFamily="50" charset="-128"/>
              </a:rPr>
              <a:t>の調整</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24" name="矢印: 左右 23">
            <a:extLst>
              <a:ext uri="{FF2B5EF4-FFF2-40B4-BE49-F238E27FC236}">
                <a16:creationId xmlns:a16="http://schemas.microsoft.com/office/drawing/2014/main" id="{B63B8A61-17C3-414B-B10E-5CB341B9A159}"/>
              </a:ext>
            </a:extLst>
          </p:cNvPr>
          <p:cNvSpPr/>
          <p:nvPr/>
        </p:nvSpPr>
        <p:spPr>
          <a:xfrm>
            <a:off x="1176606" y="2091936"/>
            <a:ext cx="1440000" cy="108000"/>
          </a:xfrm>
          <a:prstGeom prst="lef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585566C2-A3BD-4706-AF1D-6073049A9636}"/>
              </a:ext>
            </a:extLst>
          </p:cNvPr>
          <p:cNvSpPr txBox="1"/>
          <p:nvPr/>
        </p:nvSpPr>
        <p:spPr>
          <a:xfrm>
            <a:off x="1474226" y="1624279"/>
            <a:ext cx="987206" cy="461665"/>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次期</a:t>
            </a:r>
            <a:r>
              <a:rPr lang="en-US" altLang="ja-JP" sz="1200" dirty="0">
                <a:latin typeface="BIZ UDPゴシック" panose="020B0400000000000000" pitchFamily="50" charset="-128"/>
                <a:ea typeface="BIZ UDPゴシック" panose="020B0400000000000000" pitchFamily="50" charset="-128"/>
              </a:rPr>
              <a:t>AP</a:t>
            </a:r>
            <a:r>
              <a:rPr lang="ja-JP" altLang="en-US" sz="1200" dirty="0">
                <a:latin typeface="BIZ UDPゴシック" panose="020B0400000000000000" pitchFamily="50" charset="-128"/>
                <a:ea typeface="BIZ UDPゴシック" panose="020B0400000000000000" pitchFamily="50" charset="-128"/>
              </a:rPr>
              <a:t>の</a:t>
            </a:r>
            <a:endParaRPr lang="en-US" altLang="ja-JP" sz="1200" dirty="0">
              <a:latin typeface="BIZ UDPゴシック" panose="020B0400000000000000" pitchFamily="50" charset="-128"/>
              <a:ea typeface="BIZ UDPゴシック" panose="020B0400000000000000" pitchFamily="50" charset="-128"/>
            </a:endParaRPr>
          </a:p>
          <a:p>
            <a:pPr algn="ctr"/>
            <a:r>
              <a:rPr lang="ja-JP" altLang="en-US" sz="1200" dirty="0">
                <a:latin typeface="BIZ UDPゴシック" panose="020B0400000000000000" pitchFamily="50" charset="-128"/>
                <a:ea typeface="BIZ UDPゴシック" panose="020B0400000000000000" pitchFamily="50" charset="-128"/>
              </a:rPr>
              <a:t>枠組み作成</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26" name="矢印: 左右 25">
            <a:extLst>
              <a:ext uri="{FF2B5EF4-FFF2-40B4-BE49-F238E27FC236}">
                <a16:creationId xmlns:a16="http://schemas.microsoft.com/office/drawing/2014/main" id="{76807A38-8E9F-49E3-A465-93FA96FC6B57}"/>
              </a:ext>
            </a:extLst>
          </p:cNvPr>
          <p:cNvSpPr/>
          <p:nvPr/>
        </p:nvSpPr>
        <p:spPr>
          <a:xfrm>
            <a:off x="2813358" y="2092414"/>
            <a:ext cx="2484000" cy="108000"/>
          </a:xfrm>
          <a:prstGeom prst="lef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1837DBD3-EA08-4D1C-B161-3375387AC46F}"/>
              </a:ext>
            </a:extLst>
          </p:cNvPr>
          <p:cNvSpPr txBox="1"/>
          <p:nvPr/>
        </p:nvSpPr>
        <p:spPr>
          <a:xfrm>
            <a:off x="3377250" y="1599085"/>
            <a:ext cx="1553255" cy="461665"/>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次期</a:t>
            </a:r>
            <a:r>
              <a:rPr lang="en-US" altLang="ja-JP" sz="1200" dirty="0">
                <a:latin typeface="BIZ UDPゴシック" panose="020B0400000000000000" pitchFamily="50" charset="-128"/>
                <a:ea typeface="BIZ UDPゴシック" panose="020B0400000000000000" pitchFamily="50" charset="-128"/>
              </a:rPr>
              <a:t>AP</a:t>
            </a:r>
            <a:r>
              <a:rPr lang="ja-JP" altLang="en-US" sz="1200" dirty="0">
                <a:latin typeface="BIZ UDPゴシック" panose="020B0400000000000000" pitchFamily="50" charset="-128"/>
                <a:ea typeface="BIZ UDPゴシック" panose="020B0400000000000000" pitchFamily="50" charset="-128"/>
              </a:rPr>
              <a:t>の素案作成</a:t>
            </a:r>
            <a:endParaRPr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達成目標検討</a:t>
            </a:r>
          </a:p>
        </p:txBody>
      </p:sp>
      <p:sp>
        <p:nvSpPr>
          <p:cNvPr id="28" name="矢印: 左右 27">
            <a:extLst>
              <a:ext uri="{FF2B5EF4-FFF2-40B4-BE49-F238E27FC236}">
                <a16:creationId xmlns:a16="http://schemas.microsoft.com/office/drawing/2014/main" id="{ADE85206-DF3E-4FB7-9CBC-09B8A7557C2C}"/>
              </a:ext>
            </a:extLst>
          </p:cNvPr>
          <p:cNvSpPr/>
          <p:nvPr/>
        </p:nvSpPr>
        <p:spPr>
          <a:xfrm>
            <a:off x="5463431" y="2095419"/>
            <a:ext cx="3132000" cy="108000"/>
          </a:xfrm>
          <a:prstGeom prst="lef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164AA558-8D00-4CF1-860E-208C8B457032}"/>
              </a:ext>
            </a:extLst>
          </p:cNvPr>
          <p:cNvSpPr txBox="1"/>
          <p:nvPr/>
        </p:nvSpPr>
        <p:spPr>
          <a:xfrm>
            <a:off x="6390973" y="1608049"/>
            <a:ext cx="1257894" cy="461665"/>
          </a:xfrm>
          <a:prstGeom prst="rect">
            <a:avLst/>
          </a:prstGeom>
          <a:solidFill>
            <a:schemeClr val="bg1"/>
          </a:solidFill>
        </p:spPr>
        <p:txBody>
          <a:bodyPr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最終案検討</a:t>
            </a:r>
            <a:endParaRPr kumimoji="1" lang="en-US" altLang="ja-JP" sz="1200" dirty="0">
              <a:latin typeface="BIZ UDPゴシック" panose="020B0400000000000000" pitchFamily="50" charset="-128"/>
              <a:ea typeface="BIZ UDPゴシック" panose="020B0400000000000000" pitchFamily="50" charset="-128"/>
            </a:endParaRPr>
          </a:p>
          <a:p>
            <a:pPr algn="ctr"/>
            <a:r>
              <a:rPr lang="ja-JP" altLang="en-US" sz="1200" dirty="0">
                <a:latin typeface="BIZ UDPゴシック" panose="020B0400000000000000" pitchFamily="50" charset="-128"/>
                <a:ea typeface="BIZ UDPゴシック" panose="020B0400000000000000" pitchFamily="50" charset="-128"/>
              </a:rPr>
              <a:t>成果指標検討</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30" name="矢印: 左右 29">
            <a:extLst>
              <a:ext uri="{FF2B5EF4-FFF2-40B4-BE49-F238E27FC236}">
                <a16:creationId xmlns:a16="http://schemas.microsoft.com/office/drawing/2014/main" id="{7188AF41-13A1-48A3-BE75-1D435334E3E7}"/>
              </a:ext>
            </a:extLst>
          </p:cNvPr>
          <p:cNvSpPr/>
          <p:nvPr/>
        </p:nvSpPr>
        <p:spPr>
          <a:xfrm>
            <a:off x="8761504" y="2093027"/>
            <a:ext cx="360000" cy="108000"/>
          </a:xfrm>
          <a:prstGeom prst="lef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1105DB48-3EA4-4580-BF84-CEF712C0D3CF}"/>
              </a:ext>
            </a:extLst>
          </p:cNvPr>
          <p:cNvSpPr txBox="1"/>
          <p:nvPr/>
        </p:nvSpPr>
        <p:spPr>
          <a:xfrm>
            <a:off x="8685490" y="1798065"/>
            <a:ext cx="513842" cy="276999"/>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答申</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32" name="矢印: 左右 31">
            <a:extLst>
              <a:ext uri="{FF2B5EF4-FFF2-40B4-BE49-F238E27FC236}">
                <a16:creationId xmlns:a16="http://schemas.microsoft.com/office/drawing/2014/main" id="{3D6F5153-B859-4594-9E71-A3828A2A4310}"/>
              </a:ext>
            </a:extLst>
          </p:cNvPr>
          <p:cNvSpPr/>
          <p:nvPr/>
        </p:nvSpPr>
        <p:spPr>
          <a:xfrm>
            <a:off x="9172956" y="2092414"/>
            <a:ext cx="792000" cy="108000"/>
          </a:xfrm>
          <a:prstGeom prst="lef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F3A6AC40-4EBE-49FF-B87B-1360087E049D}"/>
              </a:ext>
            </a:extLst>
          </p:cNvPr>
          <p:cNvSpPr txBox="1"/>
          <p:nvPr/>
        </p:nvSpPr>
        <p:spPr>
          <a:xfrm>
            <a:off x="9312034" y="1792715"/>
            <a:ext cx="513843" cy="276999"/>
          </a:xfrm>
          <a:prstGeom prst="rect">
            <a:avLst/>
          </a:prstGeom>
          <a:solidFill>
            <a:schemeClr val="bg1"/>
          </a:solidFill>
        </p:spPr>
        <p:txBody>
          <a:bodyPr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修正</a:t>
            </a:r>
          </a:p>
        </p:txBody>
      </p:sp>
      <p:sp>
        <p:nvSpPr>
          <p:cNvPr id="34" name="矢印: 左右 33">
            <a:extLst>
              <a:ext uri="{FF2B5EF4-FFF2-40B4-BE49-F238E27FC236}">
                <a16:creationId xmlns:a16="http://schemas.microsoft.com/office/drawing/2014/main" id="{0531A036-F8B9-4050-8F74-739DABC7D876}"/>
              </a:ext>
            </a:extLst>
          </p:cNvPr>
          <p:cNvSpPr/>
          <p:nvPr/>
        </p:nvSpPr>
        <p:spPr>
          <a:xfrm>
            <a:off x="10048192" y="2095948"/>
            <a:ext cx="792000" cy="108000"/>
          </a:xfrm>
          <a:prstGeom prst="lef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3F8235AF-C8AF-47DB-891B-584D6A7AFF9F}"/>
              </a:ext>
            </a:extLst>
          </p:cNvPr>
          <p:cNvSpPr txBox="1"/>
          <p:nvPr/>
        </p:nvSpPr>
        <p:spPr>
          <a:xfrm>
            <a:off x="9971401" y="1608049"/>
            <a:ext cx="938967" cy="461665"/>
          </a:xfrm>
          <a:prstGeom prst="rect">
            <a:avLst/>
          </a:prstGeom>
          <a:solidFill>
            <a:schemeClr val="bg1"/>
          </a:solidFill>
        </p:spPr>
        <p:txBody>
          <a:bodyPr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パブリックコメント</a:t>
            </a:r>
          </a:p>
        </p:txBody>
      </p:sp>
      <p:sp>
        <p:nvSpPr>
          <p:cNvPr id="36" name="矢印: 左右 35">
            <a:extLst>
              <a:ext uri="{FF2B5EF4-FFF2-40B4-BE49-F238E27FC236}">
                <a16:creationId xmlns:a16="http://schemas.microsoft.com/office/drawing/2014/main" id="{1375A4CE-377C-48CD-A95D-83CBCA7859B0}"/>
              </a:ext>
            </a:extLst>
          </p:cNvPr>
          <p:cNvSpPr/>
          <p:nvPr/>
        </p:nvSpPr>
        <p:spPr>
          <a:xfrm>
            <a:off x="10923428" y="2091936"/>
            <a:ext cx="468000" cy="108000"/>
          </a:xfrm>
          <a:prstGeom prst="leftRightArrow">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32C932C6-CE64-4EB4-8710-D385AD967237}"/>
              </a:ext>
            </a:extLst>
          </p:cNvPr>
          <p:cNvSpPr txBox="1"/>
          <p:nvPr/>
        </p:nvSpPr>
        <p:spPr>
          <a:xfrm>
            <a:off x="10891159" y="1785782"/>
            <a:ext cx="513843" cy="276999"/>
          </a:xfrm>
          <a:prstGeom prst="rect">
            <a:avLst/>
          </a:prstGeom>
          <a:solidFill>
            <a:schemeClr val="bg1"/>
          </a:solidFill>
        </p:spPr>
        <p:txBody>
          <a:bodyPr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修正</a:t>
            </a:r>
          </a:p>
        </p:txBody>
      </p:sp>
      <p:sp>
        <p:nvSpPr>
          <p:cNvPr id="38" name="星: 5 pt 37">
            <a:extLst>
              <a:ext uri="{FF2B5EF4-FFF2-40B4-BE49-F238E27FC236}">
                <a16:creationId xmlns:a16="http://schemas.microsoft.com/office/drawing/2014/main" id="{2C5501FF-B7E5-4A22-BE7D-4B8E7C209E9E}"/>
              </a:ext>
            </a:extLst>
          </p:cNvPr>
          <p:cNvSpPr/>
          <p:nvPr/>
        </p:nvSpPr>
        <p:spPr>
          <a:xfrm>
            <a:off x="11451805" y="1966414"/>
            <a:ext cx="252000" cy="252000"/>
          </a:xfrm>
          <a:prstGeom prst="star5">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1B8097A3-4257-47E3-84C7-8914154D5927}"/>
              </a:ext>
            </a:extLst>
          </p:cNvPr>
          <p:cNvSpPr txBox="1"/>
          <p:nvPr/>
        </p:nvSpPr>
        <p:spPr>
          <a:xfrm>
            <a:off x="11298899" y="1674837"/>
            <a:ext cx="513843" cy="276999"/>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策定</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40" name="矢印: 左右 39">
            <a:extLst>
              <a:ext uri="{FF2B5EF4-FFF2-40B4-BE49-F238E27FC236}">
                <a16:creationId xmlns:a16="http://schemas.microsoft.com/office/drawing/2014/main" id="{A01E08BC-B1DE-4EFA-A5B6-AD20A89C80E3}"/>
              </a:ext>
            </a:extLst>
          </p:cNvPr>
          <p:cNvSpPr/>
          <p:nvPr/>
        </p:nvSpPr>
        <p:spPr>
          <a:xfrm>
            <a:off x="1176606" y="2760979"/>
            <a:ext cx="3960000" cy="108000"/>
          </a:xfrm>
          <a:prstGeom prst="leftRight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矢印: 上 40">
            <a:extLst>
              <a:ext uri="{FF2B5EF4-FFF2-40B4-BE49-F238E27FC236}">
                <a16:creationId xmlns:a16="http://schemas.microsoft.com/office/drawing/2014/main" id="{55178F69-8A42-4681-AE23-863784E9A89A}"/>
              </a:ext>
            </a:extLst>
          </p:cNvPr>
          <p:cNvSpPr/>
          <p:nvPr/>
        </p:nvSpPr>
        <p:spPr>
          <a:xfrm>
            <a:off x="2634329" y="1643600"/>
            <a:ext cx="108000" cy="1080000"/>
          </a:xfrm>
          <a:prstGeom prst="up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矢印: 折線 41">
            <a:extLst>
              <a:ext uri="{FF2B5EF4-FFF2-40B4-BE49-F238E27FC236}">
                <a16:creationId xmlns:a16="http://schemas.microsoft.com/office/drawing/2014/main" id="{27A0408F-F05F-4051-B2B7-8D0D2302836F}"/>
              </a:ext>
            </a:extLst>
          </p:cNvPr>
          <p:cNvSpPr/>
          <p:nvPr/>
        </p:nvSpPr>
        <p:spPr>
          <a:xfrm rot="16200000" flipV="1">
            <a:off x="4691735" y="2140603"/>
            <a:ext cx="1188000" cy="216000"/>
          </a:xfrm>
          <a:prstGeom prst="bentArrow">
            <a:avLst>
              <a:gd name="adj1" fmla="val 25000"/>
              <a:gd name="adj2" fmla="val 25000"/>
              <a:gd name="adj3" fmla="val 25000"/>
              <a:gd name="adj4" fmla="val 1878"/>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3" name="テキスト ボックス 42">
            <a:extLst>
              <a:ext uri="{FF2B5EF4-FFF2-40B4-BE49-F238E27FC236}">
                <a16:creationId xmlns:a16="http://schemas.microsoft.com/office/drawing/2014/main" id="{827B8BCF-4D66-488F-A8AD-96011D5C5602}"/>
              </a:ext>
            </a:extLst>
          </p:cNvPr>
          <p:cNvSpPr txBox="1"/>
          <p:nvPr/>
        </p:nvSpPr>
        <p:spPr>
          <a:xfrm>
            <a:off x="1229355" y="2452375"/>
            <a:ext cx="4866645" cy="276999"/>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（必要に応じて）関係者へのヒアリング・部会でのゲストスピーカー招聘</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44" name="矢印: 左右 43">
            <a:extLst>
              <a:ext uri="{FF2B5EF4-FFF2-40B4-BE49-F238E27FC236}">
                <a16:creationId xmlns:a16="http://schemas.microsoft.com/office/drawing/2014/main" id="{FCB8B8B1-207C-45DA-ACEA-8BE2B8C221BC}"/>
              </a:ext>
            </a:extLst>
          </p:cNvPr>
          <p:cNvSpPr/>
          <p:nvPr/>
        </p:nvSpPr>
        <p:spPr>
          <a:xfrm>
            <a:off x="1167984" y="3573995"/>
            <a:ext cx="6876000" cy="108000"/>
          </a:xfrm>
          <a:prstGeom prst="leftRightArrow">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矢印: 折線 46">
            <a:extLst>
              <a:ext uri="{FF2B5EF4-FFF2-40B4-BE49-F238E27FC236}">
                <a16:creationId xmlns:a16="http://schemas.microsoft.com/office/drawing/2014/main" id="{613F324F-AD24-457B-8B46-D561A027989C}"/>
              </a:ext>
            </a:extLst>
          </p:cNvPr>
          <p:cNvSpPr/>
          <p:nvPr/>
        </p:nvSpPr>
        <p:spPr>
          <a:xfrm rot="16200000" flipV="1">
            <a:off x="7542380" y="2794791"/>
            <a:ext cx="1440000" cy="288000"/>
          </a:xfrm>
          <a:prstGeom prst="bentArrow">
            <a:avLst>
              <a:gd name="adj1" fmla="val 25000"/>
              <a:gd name="adj2" fmla="val 25000"/>
              <a:gd name="adj3" fmla="val 25000"/>
              <a:gd name="adj4" fmla="val 1878"/>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8" name="テキスト ボックス 47">
            <a:extLst>
              <a:ext uri="{FF2B5EF4-FFF2-40B4-BE49-F238E27FC236}">
                <a16:creationId xmlns:a16="http://schemas.microsoft.com/office/drawing/2014/main" id="{96E363E9-4357-43FA-9D4B-6CFAD3603BBE}"/>
              </a:ext>
            </a:extLst>
          </p:cNvPr>
          <p:cNvSpPr txBox="1"/>
          <p:nvPr/>
        </p:nvSpPr>
        <p:spPr>
          <a:xfrm>
            <a:off x="3045380" y="3290500"/>
            <a:ext cx="2876863" cy="276999"/>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国の動き・関連計画改定等の内容を反映</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49" name="星: 5 pt 48">
            <a:extLst>
              <a:ext uri="{FF2B5EF4-FFF2-40B4-BE49-F238E27FC236}">
                <a16:creationId xmlns:a16="http://schemas.microsoft.com/office/drawing/2014/main" id="{9770EA3C-A88E-45A3-BC8D-48C543326A0C}"/>
              </a:ext>
            </a:extLst>
          </p:cNvPr>
          <p:cNvSpPr/>
          <p:nvPr/>
        </p:nvSpPr>
        <p:spPr>
          <a:xfrm>
            <a:off x="4108913" y="4109978"/>
            <a:ext cx="252000" cy="252000"/>
          </a:xfrm>
          <a:prstGeom prst="star5">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C05FDD05-AF91-49F7-AB24-6B9F7D8FFDEE}"/>
              </a:ext>
            </a:extLst>
          </p:cNvPr>
          <p:cNvSpPr txBox="1"/>
          <p:nvPr/>
        </p:nvSpPr>
        <p:spPr>
          <a:xfrm>
            <a:off x="4632713" y="3923770"/>
            <a:ext cx="1329289" cy="461665"/>
          </a:xfrm>
          <a:prstGeom prst="rect">
            <a:avLst/>
          </a:prstGeom>
          <a:solidFill>
            <a:schemeClr val="bg1"/>
          </a:solidFill>
        </p:spPr>
        <p:txBody>
          <a:bodyPr wrap="square" rtlCol="0">
            <a:spAutoFit/>
          </a:bodyPr>
          <a:lstStyle/>
          <a:p>
            <a:pPr algn="ctr"/>
            <a:r>
              <a:rPr lang="ja-JP" altLang="en-US" sz="1200" dirty="0">
                <a:latin typeface="BIZ UDPゴシック" panose="020B0400000000000000" pitchFamily="50" charset="-128"/>
                <a:ea typeface="BIZ UDPゴシック" panose="020B0400000000000000" pitchFamily="50" charset="-128"/>
              </a:rPr>
              <a:t>評価・点検部会</a:t>
            </a:r>
            <a:endParaRPr lang="en-US" altLang="ja-JP" sz="1200" dirty="0">
              <a:latin typeface="BIZ UDPゴシック" panose="020B0400000000000000" pitchFamily="50" charset="-128"/>
              <a:ea typeface="BIZ UDPゴシック" panose="020B0400000000000000" pitchFamily="50" charset="-128"/>
            </a:endParaRPr>
          </a:p>
          <a:p>
            <a:pPr algn="ctr"/>
            <a:r>
              <a:rPr lang="ja-JP" altLang="en-US" sz="1200" dirty="0">
                <a:latin typeface="BIZ UDPゴシック" panose="020B0400000000000000" pitchFamily="50" charset="-128"/>
                <a:ea typeface="BIZ UDPゴシック" panose="020B0400000000000000" pitchFamily="50" charset="-128"/>
              </a:rPr>
              <a:t>での意見を反映</a:t>
            </a:r>
            <a:endParaRPr kumimoji="1" lang="ja-JP" altLang="en-US" sz="1200" dirty="0">
              <a:latin typeface="BIZ UDPゴシック" panose="020B0400000000000000" pitchFamily="50" charset="-128"/>
              <a:ea typeface="BIZ UDPゴシック" panose="020B0400000000000000" pitchFamily="50" charset="-128"/>
            </a:endParaRPr>
          </a:p>
        </p:txBody>
      </p:sp>
      <p:sp>
        <p:nvSpPr>
          <p:cNvPr id="52" name="テキスト ボックス 51">
            <a:extLst>
              <a:ext uri="{FF2B5EF4-FFF2-40B4-BE49-F238E27FC236}">
                <a16:creationId xmlns:a16="http://schemas.microsoft.com/office/drawing/2014/main" id="{8A174EA3-4A99-4DB8-940A-10C34B2FF9D9}"/>
              </a:ext>
            </a:extLst>
          </p:cNvPr>
          <p:cNvSpPr txBox="1"/>
          <p:nvPr/>
        </p:nvSpPr>
        <p:spPr>
          <a:xfrm>
            <a:off x="267210" y="4648434"/>
            <a:ext cx="11499670" cy="1646605"/>
          </a:xfrm>
          <a:prstGeom prst="rect">
            <a:avLst/>
          </a:prstGeom>
          <a:solidFill>
            <a:schemeClr val="bg1"/>
          </a:solid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＜検討部会内容＞</a:t>
            </a:r>
            <a:endParaRPr lang="en-US" altLang="ja-JP" dirty="0">
              <a:latin typeface="BIZ UDPゴシック" panose="020B0400000000000000" pitchFamily="50" charset="-128"/>
              <a:ea typeface="BIZ UDPゴシック" panose="020B0400000000000000" pitchFamily="50" charset="-128"/>
            </a:endParaRPr>
          </a:p>
          <a:p>
            <a:endParaRPr lang="en-US" altLang="ja-JP" sz="1100"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▶第２回検討部会（５月～６月）　　次期</a:t>
            </a:r>
            <a:r>
              <a:rPr kumimoji="1" lang="en-US" altLang="ja-JP" dirty="0">
                <a:latin typeface="BIZ UDPゴシック" panose="020B0400000000000000" pitchFamily="50" charset="-128"/>
                <a:ea typeface="BIZ UDPゴシック" panose="020B0400000000000000" pitchFamily="50" charset="-128"/>
              </a:rPr>
              <a:t>AP</a:t>
            </a:r>
            <a:r>
              <a:rPr kumimoji="1" lang="ja-JP" altLang="en-US" dirty="0">
                <a:latin typeface="BIZ UDPゴシック" panose="020B0400000000000000" pitchFamily="50" charset="-128"/>
                <a:ea typeface="BIZ UDPゴシック" panose="020B0400000000000000" pitchFamily="50" charset="-128"/>
              </a:rPr>
              <a:t>の枠組み確認、ゲストスピーカーからの取組紹介</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▶第３回検討部会（８月～９月）　　次期</a:t>
            </a:r>
            <a:r>
              <a:rPr lang="en-US" altLang="ja-JP" dirty="0">
                <a:latin typeface="BIZ UDPゴシック" panose="020B0400000000000000" pitchFamily="50" charset="-128"/>
                <a:ea typeface="BIZ UDPゴシック" panose="020B0400000000000000" pitchFamily="50" charset="-128"/>
              </a:rPr>
              <a:t>AP</a:t>
            </a:r>
            <a:r>
              <a:rPr lang="ja-JP" altLang="en-US" dirty="0">
                <a:latin typeface="BIZ UDPゴシック" panose="020B0400000000000000" pitchFamily="50" charset="-128"/>
                <a:ea typeface="BIZ UDPゴシック" panose="020B0400000000000000" pitchFamily="50" charset="-128"/>
              </a:rPr>
              <a:t>の素案確認、達成目標の検討、ゲストスピーカーからの取組紹介</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▶第４回検討部会（</a:t>
            </a:r>
            <a:r>
              <a:rPr kumimoji="1" lang="en-US" altLang="ja-JP" dirty="0">
                <a:latin typeface="BIZ UDPゴシック" panose="020B0400000000000000" pitchFamily="50" charset="-128"/>
                <a:ea typeface="BIZ UDPゴシック" panose="020B0400000000000000" pitchFamily="50" charset="-128"/>
              </a:rPr>
              <a:t>12</a:t>
            </a:r>
            <a:r>
              <a:rPr kumimoji="1" lang="ja-JP" altLang="en-US" dirty="0">
                <a:latin typeface="BIZ UDPゴシック" panose="020B0400000000000000" pitchFamily="50" charset="-128"/>
                <a:ea typeface="BIZ UDPゴシック" panose="020B0400000000000000" pitchFamily="50" charset="-128"/>
              </a:rPr>
              <a:t>月）　　　　　最終案の確認、個別施策の成果指標の検討</a:t>
            </a:r>
            <a:endParaRPr kumimoji="1" lang="en-US" altLang="ja-JP"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評価・点検部会（７月～８月）　令和７年度の進捗評価</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53" name="テキスト ボックス 52">
            <a:extLst>
              <a:ext uri="{FF2B5EF4-FFF2-40B4-BE49-F238E27FC236}">
                <a16:creationId xmlns:a16="http://schemas.microsoft.com/office/drawing/2014/main" id="{16627C5D-FE92-4990-AD1F-EDDD8CFA20AA}"/>
              </a:ext>
            </a:extLst>
          </p:cNvPr>
          <p:cNvSpPr txBox="1"/>
          <p:nvPr/>
        </p:nvSpPr>
        <p:spPr>
          <a:xfrm>
            <a:off x="10793333" y="97289"/>
            <a:ext cx="1102659" cy="369332"/>
          </a:xfrm>
          <a:prstGeom prst="rect">
            <a:avLst/>
          </a:prstGeom>
          <a:solidFill>
            <a:schemeClr val="bg1"/>
          </a:solidFill>
          <a:ln>
            <a:solidFill>
              <a:schemeClr val="tx1"/>
            </a:solidFill>
          </a:ln>
        </p:spPr>
        <p:txBody>
          <a:bodyPr wrap="square" rtlCol="0">
            <a:spAutoFit/>
          </a:bodyPr>
          <a:lstStyle/>
          <a:p>
            <a:pPr algn="ctr"/>
            <a:r>
              <a:rPr kumimoji="1" lang="ja-JP" altLang="en-US" dirty="0">
                <a:latin typeface="ＭＳ Ｐゴシック" panose="020B0600070205080204" pitchFamily="50" charset="-128"/>
                <a:ea typeface="ＭＳ Ｐゴシック" panose="020B0600070205080204" pitchFamily="50" charset="-128"/>
              </a:rPr>
              <a:t>資料５</a:t>
            </a:r>
          </a:p>
        </p:txBody>
      </p:sp>
    </p:spTree>
    <p:extLst>
      <p:ext uri="{BB962C8B-B14F-4D97-AF65-F5344CB8AC3E}">
        <p14:creationId xmlns:p14="http://schemas.microsoft.com/office/powerpoint/2010/main" val="1393125310"/>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436</Words>
  <Application>Microsoft Office PowerPoint</Application>
  <PresentationFormat>ワイド画面</PresentationFormat>
  <Paragraphs>55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Meiryo UI</vt:lpstr>
      <vt:lpstr>ＭＳ Ｐゴシック</vt:lpstr>
      <vt:lpstr>Calibri</vt:lpstr>
      <vt:lpstr>Calibri Light</vt:lpstr>
      <vt:lpstr>レトロスペクト</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2026-03-18T04:25:39Z</dcterms:created>
  <dcterms:modified xsi:type="dcterms:W3CDTF">2026-03-18T04:25:46Z</dcterms:modified>
</cp:coreProperties>
</file>