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9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646863" cy="97774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FF9966"/>
    <a:srgbClr val="FDE7DD"/>
    <a:srgbClr val="FFCC99"/>
    <a:srgbClr val="FFFFFF"/>
    <a:srgbClr val="FFCCCC"/>
    <a:srgbClr val="FFCCFF"/>
    <a:srgbClr val="FF66FF"/>
    <a:srgbClr val="FF99FF"/>
    <a:srgbClr val="EC5E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18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0101" cy="490354"/>
          </a:xfrm>
          <a:prstGeom prst="rect">
            <a:avLst/>
          </a:prstGeom>
        </p:spPr>
        <p:txBody>
          <a:bodyPr vert="horz" lIns="89675" tIns="44838" rIns="89675" bIns="4483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765213" y="1"/>
            <a:ext cx="2880101" cy="490354"/>
          </a:xfrm>
          <a:prstGeom prst="rect">
            <a:avLst/>
          </a:prstGeom>
        </p:spPr>
        <p:txBody>
          <a:bodyPr vert="horz" lIns="89675" tIns="44838" rIns="89675" bIns="44838" rtlCol="0"/>
          <a:lstStyle>
            <a:lvl1pPr algn="r">
              <a:defRPr sz="1200"/>
            </a:lvl1pPr>
          </a:lstStyle>
          <a:p>
            <a:fld id="{1FF5520E-2C63-4898-8810-03018772DA97}" type="datetimeFigureOut">
              <a:rPr kumimoji="1" lang="ja-JP" altLang="en-US" smtClean="0"/>
              <a:t>2026/3/18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287059"/>
            <a:ext cx="2880101" cy="490354"/>
          </a:xfrm>
          <a:prstGeom prst="rect">
            <a:avLst/>
          </a:prstGeom>
        </p:spPr>
        <p:txBody>
          <a:bodyPr vert="horz" lIns="89675" tIns="44838" rIns="89675" bIns="4483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765213" y="9287059"/>
            <a:ext cx="2880101" cy="490354"/>
          </a:xfrm>
          <a:prstGeom prst="rect">
            <a:avLst/>
          </a:prstGeom>
        </p:spPr>
        <p:txBody>
          <a:bodyPr vert="horz" lIns="89675" tIns="44838" rIns="89675" bIns="44838" rtlCol="0" anchor="b"/>
          <a:lstStyle>
            <a:lvl1pPr algn="r">
              <a:defRPr sz="1200"/>
            </a:lvl1pPr>
          </a:lstStyle>
          <a:p>
            <a:fld id="{7DD5A299-61C5-4E8C-974A-672164A704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66291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0101" cy="490354"/>
          </a:xfrm>
          <a:prstGeom prst="rect">
            <a:avLst/>
          </a:prstGeom>
        </p:spPr>
        <p:txBody>
          <a:bodyPr vert="horz" lIns="89675" tIns="44838" rIns="89675" bIns="4483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765213" y="1"/>
            <a:ext cx="2880101" cy="490354"/>
          </a:xfrm>
          <a:prstGeom prst="rect">
            <a:avLst/>
          </a:prstGeom>
        </p:spPr>
        <p:txBody>
          <a:bodyPr vert="horz" lIns="89675" tIns="44838" rIns="89675" bIns="44838" rtlCol="0"/>
          <a:lstStyle>
            <a:lvl1pPr algn="r">
              <a:defRPr sz="1200"/>
            </a:lvl1pPr>
          </a:lstStyle>
          <a:p>
            <a:fld id="{0BFEE85A-12B6-4182-A1AA-5DD20B37548E}" type="datetimeFigureOut">
              <a:rPr kumimoji="1" lang="ja-JP" altLang="en-US" smtClean="0"/>
              <a:t>2026/3/18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90525" y="1222375"/>
            <a:ext cx="5865813" cy="33004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675" tIns="44838" rIns="89675" bIns="4483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64997" y="4705215"/>
            <a:ext cx="5316870" cy="3849436"/>
          </a:xfrm>
          <a:prstGeom prst="rect">
            <a:avLst/>
          </a:prstGeom>
        </p:spPr>
        <p:txBody>
          <a:bodyPr vert="horz" lIns="89675" tIns="44838" rIns="89675" bIns="44838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287059"/>
            <a:ext cx="2880101" cy="490354"/>
          </a:xfrm>
          <a:prstGeom prst="rect">
            <a:avLst/>
          </a:prstGeom>
        </p:spPr>
        <p:txBody>
          <a:bodyPr vert="horz" lIns="89675" tIns="44838" rIns="89675" bIns="4483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765213" y="9287059"/>
            <a:ext cx="2880101" cy="490354"/>
          </a:xfrm>
          <a:prstGeom prst="rect">
            <a:avLst/>
          </a:prstGeom>
        </p:spPr>
        <p:txBody>
          <a:bodyPr vert="horz" lIns="89675" tIns="44838" rIns="89675" bIns="44838" rtlCol="0" anchor="b"/>
          <a:lstStyle>
            <a:lvl1pPr algn="r">
              <a:defRPr sz="1200"/>
            </a:lvl1pPr>
          </a:lstStyle>
          <a:p>
            <a:fld id="{0181E059-965F-43F5-8904-E9DA4F0789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5133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76C97-35AD-48EF-B556-C2B58D3B2DA9}" type="datetime1">
              <a:rPr kumimoji="1" lang="ja-JP" altLang="en-US" smtClean="0"/>
              <a:t>2026/3/18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78B24-D225-48CB-84C5-697AA65AEC0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312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3EA1C-C536-4D6C-9390-B641A95F63B2}" type="datetime1">
              <a:rPr kumimoji="1" lang="ja-JP" altLang="en-US" smtClean="0"/>
              <a:t>2026/3/18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78B24-D225-48CB-84C5-697AA65AEC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637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36C41-B36D-414F-839D-3D3A1704F93A}" type="datetime1">
              <a:rPr kumimoji="1" lang="ja-JP" altLang="en-US" smtClean="0"/>
              <a:t>2026/3/18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78B24-D225-48CB-84C5-697AA65AEC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5424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147C-2A3C-46DA-8E73-44F42F797C7D}" type="datetime1">
              <a:rPr kumimoji="1" lang="ja-JP" altLang="en-US" smtClean="0"/>
              <a:t>2026/3/18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78B24-D225-48CB-84C5-697AA65AEC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6238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B0994-6C94-431F-BE43-F0BD590B8719}" type="datetime1">
              <a:rPr kumimoji="1" lang="ja-JP" altLang="en-US" smtClean="0"/>
              <a:t>2026/3/18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78B24-D225-48CB-84C5-697AA65AEC0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4623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F97C-A16E-41EF-9261-0906ADC8FFA5}" type="datetime1">
              <a:rPr kumimoji="1" lang="ja-JP" altLang="en-US" smtClean="0"/>
              <a:t>2026/3/18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78B24-D225-48CB-84C5-697AA65AEC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6702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DFA35-CFF9-4B94-8D77-205428AB445F}" type="datetime1">
              <a:rPr kumimoji="1" lang="ja-JP" altLang="en-US" smtClean="0"/>
              <a:t>2026/3/18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78B24-D225-48CB-84C5-697AA65AEC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4548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47BFA-8649-4C57-966D-43C72802F4C2}" type="datetime1">
              <a:rPr kumimoji="1" lang="ja-JP" altLang="en-US" smtClean="0"/>
              <a:t>2026/3/18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78B24-D225-48CB-84C5-697AA65AEC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1112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2517D-C478-4A7E-9A13-4B9A64B8189D}" type="datetime1">
              <a:rPr kumimoji="1" lang="ja-JP" altLang="en-US" smtClean="0"/>
              <a:t>2026/3/18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78B24-D225-48CB-84C5-697AA65AEC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3795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E529B89-6D5F-4155-914A-B52B5DE97CBE}" type="datetime1">
              <a:rPr kumimoji="1" lang="ja-JP" altLang="en-US" smtClean="0"/>
              <a:t>2026/3/18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6678B24-D225-48CB-84C5-697AA65AEC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9641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DD821-23C0-4AFD-9DEA-05B90DB1FF20}" type="datetime1">
              <a:rPr kumimoji="1" lang="ja-JP" altLang="en-US" smtClean="0"/>
              <a:t>2026/3/18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78B24-D225-48CB-84C5-697AA65AEC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8255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CA14BF1-67B0-4FEE-AEC6-32B3549C838E}" type="datetime1">
              <a:rPr kumimoji="1" lang="ja-JP" altLang="en-US" smtClean="0"/>
              <a:t>2026/3/18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5748" y="6516347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/>
                </a:solidFill>
              </a:defRPr>
            </a:lvl1pPr>
          </a:lstStyle>
          <a:p>
            <a:fld id="{C6678B24-D225-48CB-84C5-697AA65AEC0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028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kumimoji="1"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54AF938-F346-4729-8D37-D0605F8F65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ja-JP" altLang="en-US" sz="4800" dirty="0"/>
              <a:t>令和７年度</a:t>
            </a:r>
            <a:br>
              <a:rPr kumimoji="1" lang="en-US" altLang="ja-JP" sz="4800" dirty="0"/>
            </a:br>
            <a:r>
              <a:rPr kumimoji="1" lang="ja-JP" altLang="en-US" sz="4800" dirty="0"/>
              <a:t>おおさか農政アクションプラン</a:t>
            </a:r>
            <a:r>
              <a:rPr lang="ja-JP" altLang="en-US" sz="4800" dirty="0"/>
              <a:t>検討</a:t>
            </a:r>
            <a:r>
              <a:rPr kumimoji="1" lang="ja-JP" altLang="en-US" sz="4800" dirty="0"/>
              <a:t>部会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BE86D83-0F4D-4843-9779-98E495FB7C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ja-JP" altLang="en-US" sz="2800" dirty="0"/>
              <a:t>府の取組方向性について</a:t>
            </a:r>
            <a:endParaRPr kumimoji="1" lang="ja-JP" altLang="en-US" sz="28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555941" y="416859"/>
            <a:ext cx="110265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/>
              <a:t>資料４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05B984A-E3E2-4CCE-B241-62158DA54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ja-JP" dirty="0"/>
              <a:t>4-</a:t>
            </a:r>
            <a:fld id="{C6678B24-D225-48CB-84C5-697AA65AEC0C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12137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C212B380-2DE0-4B07-A0C8-192B54FCBECB}"/>
              </a:ext>
            </a:extLst>
          </p:cNvPr>
          <p:cNvSpPr/>
          <p:nvPr/>
        </p:nvSpPr>
        <p:spPr>
          <a:xfrm>
            <a:off x="8040664" y="2284479"/>
            <a:ext cx="3780000" cy="4212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9E6C57B5-3212-4D6C-AC69-8AFB5CCAD040}"/>
              </a:ext>
            </a:extLst>
          </p:cNvPr>
          <p:cNvSpPr/>
          <p:nvPr/>
        </p:nvSpPr>
        <p:spPr>
          <a:xfrm>
            <a:off x="4206000" y="2289382"/>
            <a:ext cx="3780000" cy="4212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5DABE38D-EB96-4C65-AD12-51DE57F4680D}"/>
              </a:ext>
            </a:extLst>
          </p:cNvPr>
          <p:cNvSpPr/>
          <p:nvPr/>
        </p:nvSpPr>
        <p:spPr>
          <a:xfrm>
            <a:off x="378069" y="2298166"/>
            <a:ext cx="3780000" cy="4212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C8CE863-DCB0-446B-AD93-648E8F7D8A1B}"/>
              </a:ext>
            </a:extLst>
          </p:cNvPr>
          <p:cNvSpPr txBox="1"/>
          <p:nvPr/>
        </p:nvSpPr>
        <p:spPr>
          <a:xfrm>
            <a:off x="645542" y="2608004"/>
            <a:ext cx="3245054" cy="64633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➡生産性の向上に加え、担い手確保・経営強化</a:t>
            </a:r>
            <a:endParaRPr lang="en-US" altLang="ja-JP" sz="1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につながる大阪農業の変革をめざし、</a:t>
            </a:r>
            <a:endParaRPr lang="en-US" altLang="ja-JP" sz="1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今年度に</a:t>
            </a:r>
            <a:r>
              <a:rPr lang="ja-JP" altLang="en-US" sz="1200" b="1" u="sng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「大阪農業</a:t>
            </a:r>
            <a:r>
              <a:rPr lang="en-US" altLang="ja-JP" sz="1200" b="1" u="sng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DX</a:t>
            </a:r>
            <a:r>
              <a:rPr lang="ja-JP" altLang="en-US" sz="1200" b="1" u="sng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推進戦略」</a:t>
            </a:r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を策定</a:t>
            </a: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6E088F35-0092-4D7B-BE6E-909D8BBCA2BE}"/>
              </a:ext>
            </a:extLst>
          </p:cNvPr>
          <p:cNvSpPr/>
          <p:nvPr/>
        </p:nvSpPr>
        <p:spPr>
          <a:xfrm>
            <a:off x="378068" y="693338"/>
            <a:ext cx="11490527" cy="63845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tx1"/>
                </a:solidFill>
              </a:rPr>
              <a:t>単位面積当たりの農業産出額</a:t>
            </a:r>
            <a:r>
              <a:rPr kumimoji="1" lang="en-US" altLang="ja-JP" sz="2000" baseline="30000" dirty="0">
                <a:solidFill>
                  <a:schemeClr val="tx1"/>
                </a:solidFill>
              </a:rPr>
              <a:t>※</a:t>
            </a:r>
            <a:r>
              <a:rPr kumimoji="1" lang="ja-JP" altLang="en-US" sz="2000" dirty="0">
                <a:solidFill>
                  <a:schemeClr val="tx1"/>
                </a:solidFill>
              </a:rPr>
              <a:t>全国１位をめざすため収益性向上に向けた取組を推進</a:t>
            </a:r>
          </a:p>
        </p:txBody>
      </p:sp>
      <p:sp>
        <p:nvSpPr>
          <p:cNvPr id="15" name="スライド番号プレースホルダー 14">
            <a:extLst>
              <a:ext uri="{FF2B5EF4-FFF2-40B4-BE49-F238E27FC236}">
                <a16:creationId xmlns:a16="http://schemas.microsoft.com/office/drawing/2014/main" id="{BE630729-DCEF-4A78-AC7B-21B838358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ja-JP" dirty="0"/>
              <a:t>4-</a:t>
            </a:r>
            <a:fld id="{C6678B24-D225-48CB-84C5-697AA65AEC0C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  <p:sp>
        <p:nvSpPr>
          <p:cNvPr id="19" name="タイトル 1">
            <a:extLst>
              <a:ext uri="{FF2B5EF4-FFF2-40B4-BE49-F238E27FC236}">
                <a16:creationId xmlns:a16="http://schemas.microsoft.com/office/drawing/2014/main" id="{FC6FDD29-824A-4F50-87C8-A5602F94C7DC}"/>
              </a:ext>
            </a:extLst>
          </p:cNvPr>
          <p:cNvSpPr txBox="1">
            <a:spLocks/>
          </p:cNvSpPr>
          <p:nvPr/>
        </p:nvSpPr>
        <p:spPr>
          <a:xfrm>
            <a:off x="0" y="1429"/>
            <a:ext cx="12192000" cy="5404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65315" tIns="32657" rIns="65315" bIns="32657" rtlCol="0" anchor="ctr">
            <a:noAutofit/>
          </a:bodyPr>
          <a:lstStyle>
            <a:lvl1pPr algn="l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1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高収益農業の展開に向けた取組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B8ED8748-6CBB-4649-8476-229E33B0C16C}"/>
              </a:ext>
            </a:extLst>
          </p:cNvPr>
          <p:cNvSpPr/>
          <p:nvPr/>
        </p:nvSpPr>
        <p:spPr>
          <a:xfrm>
            <a:off x="378069" y="1441942"/>
            <a:ext cx="2092570" cy="5404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ysClr val="windowText" lastClr="000000"/>
                </a:solidFill>
              </a:rPr>
              <a:t>主な取組内容</a:t>
            </a:r>
          </a:p>
        </p:txBody>
      </p:sp>
      <p:sp>
        <p:nvSpPr>
          <p:cNvPr id="20" name="フローチャート: 端子 19">
            <a:extLst>
              <a:ext uri="{FF2B5EF4-FFF2-40B4-BE49-F238E27FC236}">
                <a16:creationId xmlns:a16="http://schemas.microsoft.com/office/drawing/2014/main" id="{FF49D544-CE68-437E-9E8B-97375584CA5F}"/>
              </a:ext>
            </a:extLst>
          </p:cNvPr>
          <p:cNvSpPr/>
          <p:nvPr/>
        </p:nvSpPr>
        <p:spPr>
          <a:xfrm>
            <a:off x="1297867" y="2036741"/>
            <a:ext cx="2088000" cy="540438"/>
          </a:xfrm>
          <a:prstGeom prst="flowChartTerminator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ysClr val="windowText" lastClr="000000"/>
                </a:solidFill>
              </a:rPr>
              <a:t>農業</a:t>
            </a:r>
            <a:r>
              <a:rPr kumimoji="1" lang="en-US" altLang="ja-JP" dirty="0">
                <a:solidFill>
                  <a:sysClr val="windowText" lastClr="000000"/>
                </a:solidFill>
              </a:rPr>
              <a:t>DX</a:t>
            </a:r>
            <a:r>
              <a:rPr kumimoji="1" lang="ja-JP" altLang="en-US" dirty="0">
                <a:solidFill>
                  <a:sysClr val="windowText" lastClr="000000"/>
                </a:solidFill>
              </a:rPr>
              <a:t>の推進</a:t>
            </a:r>
          </a:p>
        </p:txBody>
      </p:sp>
      <p:sp>
        <p:nvSpPr>
          <p:cNvPr id="21" name="フローチャート: 端子 20">
            <a:extLst>
              <a:ext uri="{FF2B5EF4-FFF2-40B4-BE49-F238E27FC236}">
                <a16:creationId xmlns:a16="http://schemas.microsoft.com/office/drawing/2014/main" id="{338EF091-2F6B-469F-9FB6-2515F8F9D049}"/>
              </a:ext>
            </a:extLst>
          </p:cNvPr>
          <p:cNvSpPr/>
          <p:nvPr/>
        </p:nvSpPr>
        <p:spPr>
          <a:xfrm>
            <a:off x="4773332" y="2027947"/>
            <a:ext cx="2700000" cy="540438"/>
          </a:xfrm>
          <a:prstGeom prst="flowChartTerminator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ysClr val="windowText" lastClr="000000"/>
                </a:solidFill>
              </a:rPr>
              <a:t>新たな重点品目の振興</a:t>
            </a:r>
          </a:p>
        </p:txBody>
      </p:sp>
      <p:sp>
        <p:nvSpPr>
          <p:cNvPr id="22" name="フローチャート: 端子 21">
            <a:extLst>
              <a:ext uri="{FF2B5EF4-FFF2-40B4-BE49-F238E27FC236}">
                <a16:creationId xmlns:a16="http://schemas.microsoft.com/office/drawing/2014/main" id="{8B2BDEA2-F226-4008-85EF-A324C7072504}"/>
              </a:ext>
            </a:extLst>
          </p:cNvPr>
          <p:cNvSpPr/>
          <p:nvPr/>
        </p:nvSpPr>
        <p:spPr>
          <a:xfrm>
            <a:off x="8466596" y="2019163"/>
            <a:ext cx="3024000" cy="540438"/>
          </a:xfrm>
          <a:prstGeom prst="flowChartTerminator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ysClr val="windowText" lastClr="000000"/>
                </a:solidFill>
              </a:rPr>
              <a:t>高収益な作物栽培転換に向けた基盤整備の推進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681A0CF-B7BD-4E57-A04A-4DB2917BB2EE}"/>
              </a:ext>
            </a:extLst>
          </p:cNvPr>
          <p:cNvSpPr txBox="1"/>
          <p:nvPr/>
        </p:nvSpPr>
        <p:spPr>
          <a:xfrm>
            <a:off x="10787808" y="1303752"/>
            <a:ext cx="11599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※</a:t>
            </a:r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畜産物除く</a:t>
            </a:r>
            <a:endParaRPr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71BB6F4-C765-44DA-9073-A57FB0654EA0}"/>
              </a:ext>
            </a:extLst>
          </p:cNvPr>
          <p:cNvSpPr txBox="1"/>
          <p:nvPr/>
        </p:nvSpPr>
        <p:spPr>
          <a:xfrm>
            <a:off x="336167" y="3429000"/>
            <a:ext cx="377999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◆施設園芸での更なる収益力の向上</a:t>
            </a:r>
            <a:endParaRPr lang="en-US" altLang="ja-JP" sz="1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・データ駆動型農業による生産性向上</a:t>
            </a:r>
            <a:endParaRPr lang="en-US" altLang="ja-JP" sz="1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・気候変動に対応する安定生産技術の開発実装</a:t>
            </a:r>
            <a:endParaRPr lang="en-US" altLang="ja-JP" sz="1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9F7F7B5-764E-43E2-8F26-EAD65B3A1EB7}"/>
              </a:ext>
            </a:extLst>
          </p:cNvPr>
          <p:cNvSpPr txBox="1"/>
          <p:nvPr/>
        </p:nvSpPr>
        <p:spPr>
          <a:xfrm>
            <a:off x="332051" y="4101254"/>
            <a:ext cx="394101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◆持続的成長を支える</a:t>
            </a:r>
            <a:r>
              <a:rPr lang="en-US" altLang="ja-JP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DX</a:t>
            </a:r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の展開</a:t>
            </a:r>
            <a:endParaRPr lang="en-US" altLang="ja-JP" sz="1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・経営の早期発展に向けた熟練技のデジタル継承と拡張</a:t>
            </a:r>
            <a:endParaRPr lang="en-US" altLang="ja-JP" sz="1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・経営全体の</a:t>
            </a:r>
            <a:r>
              <a:rPr lang="en-US" altLang="ja-JP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DX</a:t>
            </a:r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による業務プロセス刷新サポート</a:t>
            </a:r>
            <a:endParaRPr lang="en-US" altLang="ja-JP" sz="1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01D4AD6-E4DF-4CE7-B075-3A76444FC972}"/>
              </a:ext>
            </a:extLst>
          </p:cNvPr>
          <p:cNvSpPr txBox="1"/>
          <p:nvPr/>
        </p:nvSpPr>
        <p:spPr>
          <a:xfrm>
            <a:off x="332050" y="4773508"/>
            <a:ext cx="394101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◆生産体制全般にわたる大阪型農業</a:t>
            </a:r>
            <a:r>
              <a:rPr lang="en-US" altLang="ja-JP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DX</a:t>
            </a:r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の構築</a:t>
            </a:r>
            <a:endParaRPr lang="en-US" altLang="ja-JP" sz="1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・高度先端技術の実装促進</a:t>
            </a:r>
            <a:endParaRPr lang="en-US" altLang="ja-JP" sz="1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・先端</a:t>
            </a:r>
            <a:r>
              <a:rPr lang="en-US" altLang="ja-JP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DX</a:t>
            </a:r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と生産者をつなぐ「共創」の展開</a:t>
            </a:r>
            <a:endParaRPr lang="en-US" altLang="ja-JP" sz="1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" name="矢印: 下 1">
            <a:extLst>
              <a:ext uri="{FF2B5EF4-FFF2-40B4-BE49-F238E27FC236}">
                <a16:creationId xmlns:a16="http://schemas.microsoft.com/office/drawing/2014/main" id="{25A978A3-FD18-4712-8BF8-E4D25AE7AA36}"/>
              </a:ext>
            </a:extLst>
          </p:cNvPr>
          <p:cNvSpPr/>
          <p:nvPr/>
        </p:nvSpPr>
        <p:spPr>
          <a:xfrm>
            <a:off x="1863969" y="5681264"/>
            <a:ext cx="861646" cy="252509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CFE6F05-BC3D-4DA2-BB0F-07D9EC35C36B}"/>
              </a:ext>
            </a:extLst>
          </p:cNvPr>
          <p:cNvSpPr txBox="1"/>
          <p:nvPr/>
        </p:nvSpPr>
        <p:spPr>
          <a:xfrm>
            <a:off x="402387" y="5845849"/>
            <a:ext cx="381792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【5</a:t>
            </a:r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年後目標</a:t>
            </a:r>
            <a:r>
              <a:rPr lang="en-US" altLang="ja-JP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】</a:t>
            </a:r>
          </a:p>
          <a:p>
            <a:r>
              <a:rPr lang="ja-JP" altLang="en-US" sz="12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▷</a:t>
            </a:r>
            <a:r>
              <a:rPr lang="en-US" altLang="ja-JP" sz="1200" b="1" u="sng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2.8</a:t>
            </a:r>
            <a:r>
              <a:rPr lang="ja-JP" altLang="en-US" sz="1200" b="1" u="sng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億円の生産額増</a:t>
            </a:r>
            <a:r>
              <a:rPr lang="en-US" altLang="ja-JP" sz="12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【</a:t>
            </a:r>
            <a:r>
              <a:rPr lang="ja-JP" altLang="en-US" sz="12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重点品目：ぶどう・水なす・いちご</a:t>
            </a:r>
            <a:r>
              <a:rPr lang="en-US" altLang="ja-JP" sz="12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】</a:t>
            </a:r>
          </a:p>
          <a:p>
            <a:r>
              <a:rPr lang="ja-JP" altLang="en-US" sz="12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▷</a:t>
            </a:r>
            <a:r>
              <a:rPr lang="ja-JP" altLang="en-US" sz="1200" b="1" u="sng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新規就農後５年で販売額</a:t>
            </a:r>
            <a:r>
              <a:rPr lang="en-US" altLang="ja-JP" sz="1200" b="1" u="sng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1,000</a:t>
            </a:r>
            <a:r>
              <a:rPr lang="ja-JP" altLang="en-US" sz="1200" b="1" u="sng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万円確保</a:t>
            </a:r>
            <a:r>
              <a:rPr lang="en-US" altLang="ja-JP" sz="1200" b="1" u="sng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</a:t>
            </a:r>
            <a:r>
              <a:rPr lang="ja-JP" altLang="en-US" sz="1200" b="1" u="sng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人</a:t>
            </a:r>
            <a:r>
              <a:rPr lang="en-US" altLang="ja-JP" sz="1200" b="1" u="sng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/</a:t>
            </a:r>
            <a:r>
              <a:rPr lang="ja-JP" altLang="en-US" sz="1200" b="1" u="sng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</a:t>
            </a:r>
            <a:endParaRPr lang="en-US" altLang="ja-JP" sz="1200" b="1" u="sng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52B7408C-6768-4DBA-8516-AB9B2E945487}"/>
              </a:ext>
            </a:extLst>
          </p:cNvPr>
          <p:cNvSpPr txBox="1"/>
          <p:nvPr/>
        </p:nvSpPr>
        <p:spPr>
          <a:xfrm>
            <a:off x="4484072" y="2621550"/>
            <a:ext cx="3244364" cy="46166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➡「新鮮」、「完熟」といった大阪産農産物</a:t>
            </a:r>
            <a:endParaRPr lang="en-US" altLang="ja-JP" sz="1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の強みを活かした収益性の高い品目を振興</a:t>
            </a:r>
            <a:endParaRPr lang="en-US" altLang="ja-JP" sz="1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7850F079-89DE-4163-BBC3-E64C2387CBBE}"/>
              </a:ext>
            </a:extLst>
          </p:cNvPr>
          <p:cNvSpPr txBox="1"/>
          <p:nvPr/>
        </p:nvSpPr>
        <p:spPr>
          <a:xfrm>
            <a:off x="4250098" y="3434136"/>
            <a:ext cx="3779999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◆大阪での次世代園芸施設整備</a:t>
            </a:r>
            <a:endParaRPr lang="en-US" altLang="ja-JP" sz="1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・先進技術や高度な経営ノウハウを</a:t>
            </a:r>
            <a:endParaRPr lang="en-US" altLang="ja-JP" sz="1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持つ企業を誘致</a:t>
            </a:r>
            <a:endParaRPr lang="en-US" altLang="ja-JP" sz="1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</a:t>
            </a:r>
            <a:r>
              <a:rPr lang="en-US" altLang="ja-JP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例</a:t>
            </a:r>
            <a:r>
              <a:rPr lang="en-US" altLang="ja-JP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農業参入し革新的手法を実践する事業者など</a:t>
            </a:r>
            <a:endParaRPr lang="en-US" altLang="ja-JP" sz="1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9FC11F58-266A-4195-8961-688844B287AD}"/>
              </a:ext>
            </a:extLst>
          </p:cNvPr>
          <p:cNvSpPr txBox="1"/>
          <p:nvPr/>
        </p:nvSpPr>
        <p:spPr>
          <a:xfrm>
            <a:off x="4239532" y="4302121"/>
            <a:ext cx="377999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◆次世代フルーツの産地創出</a:t>
            </a:r>
            <a:endParaRPr lang="en-US" altLang="ja-JP" sz="1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・完熟需要、気候変動に対応した</a:t>
            </a:r>
            <a:endParaRPr lang="en-US" altLang="ja-JP" sz="1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熱帯果樹等産地創出</a:t>
            </a:r>
            <a:endParaRPr lang="en-US" altLang="ja-JP" sz="1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5" name="矢印: 下 34">
            <a:extLst>
              <a:ext uri="{FF2B5EF4-FFF2-40B4-BE49-F238E27FC236}">
                <a16:creationId xmlns:a16="http://schemas.microsoft.com/office/drawing/2014/main" id="{EF33FF5B-0C38-49A3-AF68-3C0A9A6A8147}"/>
              </a:ext>
            </a:extLst>
          </p:cNvPr>
          <p:cNvSpPr/>
          <p:nvPr/>
        </p:nvSpPr>
        <p:spPr>
          <a:xfrm>
            <a:off x="5692508" y="5332498"/>
            <a:ext cx="861646" cy="252509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8EDD43DA-46B1-464F-8B6F-7F92DB1793A3}"/>
              </a:ext>
            </a:extLst>
          </p:cNvPr>
          <p:cNvSpPr txBox="1"/>
          <p:nvPr/>
        </p:nvSpPr>
        <p:spPr>
          <a:xfrm>
            <a:off x="4250098" y="5655259"/>
            <a:ext cx="381792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【5</a:t>
            </a:r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年後目標</a:t>
            </a:r>
            <a:r>
              <a:rPr lang="en-US" altLang="ja-JP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】</a:t>
            </a:r>
          </a:p>
          <a:p>
            <a:r>
              <a:rPr lang="ja-JP" altLang="en-US" sz="12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▷</a:t>
            </a:r>
            <a:r>
              <a:rPr lang="ja-JP" altLang="en-US" sz="1200" b="1" u="sng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新たな品目の産地創出</a:t>
            </a:r>
            <a:endParaRPr lang="en-US" altLang="ja-JP" sz="1200" b="1" u="sng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12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（例）マンゴー等の高価格フルーツ栽培　</a:t>
            </a:r>
            <a:r>
              <a:rPr lang="en-US" altLang="ja-JP" sz="12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3ha</a:t>
            </a:r>
          </a:p>
          <a:p>
            <a:r>
              <a:rPr lang="ja-JP" altLang="en-US" sz="12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➡</a:t>
            </a:r>
            <a:r>
              <a:rPr lang="en-US" altLang="ja-JP" sz="12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1.5</a:t>
            </a:r>
            <a:r>
              <a:rPr lang="ja-JP" altLang="en-US" sz="12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億円</a:t>
            </a:r>
            <a:r>
              <a:rPr lang="en-US" altLang="ja-JP" sz="12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/</a:t>
            </a:r>
            <a:r>
              <a:rPr lang="ja-JP" altLang="en-US" sz="12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　の生産額増</a:t>
            </a:r>
            <a:endParaRPr lang="en-US" altLang="ja-JP" sz="12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F16C79E5-44C1-4569-8F98-746280D054B7}"/>
              </a:ext>
            </a:extLst>
          </p:cNvPr>
          <p:cNvSpPr txBox="1"/>
          <p:nvPr/>
        </p:nvSpPr>
        <p:spPr>
          <a:xfrm>
            <a:off x="8396404" y="2633907"/>
            <a:ext cx="3156686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➡これまで進めてきた水田のほ場整備に加え、</a:t>
            </a:r>
            <a:endParaRPr lang="en-US" altLang="ja-JP" sz="1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各地域で高収益な作物を栽培するための</a:t>
            </a:r>
            <a:endParaRPr lang="en-US" altLang="ja-JP" sz="1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基盤整備を推進</a:t>
            </a:r>
            <a:endParaRPr lang="en-US" altLang="ja-JP" sz="1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4CFC5FDB-129E-453D-AB1F-80B11C74618E}"/>
              </a:ext>
            </a:extLst>
          </p:cNvPr>
          <p:cNvSpPr txBox="1"/>
          <p:nvPr/>
        </p:nvSpPr>
        <p:spPr>
          <a:xfrm>
            <a:off x="8095330" y="4137063"/>
            <a:ext cx="365119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◆過去に整備した地区の再整備</a:t>
            </a:r>
            <a:endParaRPr lang="en-US" altLang="ja-JP" sz="1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・新規整備に加え、過去に整備した地区の再整備</a:t>
            </a:r>
            <a:endParaRPr lang="en-US" altLang="ja-JP" sz="1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（水田の汎用化・畑地化）を推進</a:t>
            </a:r>
            <a:endParaRPr lang="en-US" altLang="ja-JP" sz="1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F4494B6F-7C5B-40D8-9817-5CE15F843F3F}"/>
              </a:ext>
            </a:extLst>
          </p:cNvPr>
          <p:cNvSpPr txBox="1"/>
          <p:nvPr/>
        </p:nvSpPr>
        <p:spPr>
          <a:xfrm>
            <a:off x="8105067" y="3398833"/>
            <a:ext cx="365119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◆施設園芸栽培を可能とする整備</a:t>
            </a:r>
            <a:endParaRPr lang="en-US" altLang="ja-JP" sz="1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・パイプライン等の灌漑施設整備による用水確保</a:t>
            </a:r>
            <a:endParaRPr lang="en-US" altLang="ja-JP" sz="1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・暗渠排水整備等による農地の排水性向上</a:t>
            </a:r>
            <a:endParaRPr lang="en-US" altLang="ja-JP" sz="1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650847B7-94CB-490F-B15A-6892D6A86ED5}"/>
              </a:ext>
            </a:extLst>
          </p:cNvPr>
          <p:cNvSpPr txBox="1"/>
          <p:nvPr/>
        </p:nvSpPr>
        <p:spPr>
          <a:xfrm>
            <a:off x="8105763" y="4847222"/>
            <a:ext cx="365119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◆企業等の参入に向けた整備</a:t>
            </a:r>
            <a:endParaRPr lang="en-US" altLang="ja-JP" sz="1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・区画拡大や水管理施設の自動化など</a:t>
            </a:r>
            <a:endParaRPr lang="en-US" altLang="ja-JP" sz="1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2" name="矢印: 下 41">
            <a:extLst>
              <a:ext uri="{FF2B5EF4-FFF2-40B4-BE49-F238E27FC236}">
                <a16:creationId xmlns:a16="http://schemas.microsoft.com/office/drawing/2014/main" id="{E3E98852-8F9F-4632-8E7B-5E9C492D6311}"/>
              </a:ext>
            </a:extLst>
          </p:cNvPr>
          <p:cNvSpPr/>
          <p:nvPr/>
        </p:nvSpPr>
        <p:spPr>
          <a:xfrm>
            <a:off x="8922033" y="5494647"/>
            <a:ext cx="861646" cy="252509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B16AE7AE-2FC8-46EB-8459-FE396D21A0DC}"/>
              </a:ext>
            </a:extLst>
          </p:cNvPr>
          <p:cNvSpPr txBox="1"/>
          <p:nvPr/>
        </p:nvSpPr>
        <p:spPr>
          <a:xfrm>
            <a:off x="8065787" y="5847920"/>
            <a:ext cx="233978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【10</a:t>
            </a:r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年後目標</a:t>
            </a:r>
            <a:r>
              <a:rPr lang="en-US" altLang="ja-JP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】</a:t>
            </a:r>
          </a:p>
          <a:p>
            <a:r>
              <a:rPr lang="ja-JP" altLang="en-US" sz="12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▷</a:t>
            </a:r>
            <a:r>
              <a:rPr lang="ja-JP" altLang="en-US" sz="1200" b="1" u="sng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農地整備　</a:t>
            </a:r>
            <a:r>
              <a:rPr lang="en-US" altLang="ja-JP" sz="1200" b="1" u="sng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300ha</a:t>
            </a:r>
          </a:p>
          <a:p>
            <a:r>
              <a:rPr lang="ja-JP" altLang="en-US" sz="12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➡約</a:t>
            </a:r>
            <a:r>
              <a:rPr lang="en-US" altLang="ja-JP" sz="12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40</a:t>
            </a:r>
            <a:r>
              <a:rPr lang="ja-JP" altLang="en-US" sz="12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億円</a:t>
            </a:r>
            <a:r>
              <a:rPr lang="en-US" altLang="ja-JP" sz="12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/</a:t>
            </a:r>
            <a:r>
              <a:rPr lang="ja-JP" altLang="en-US" sz="12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　の生産額増</a:t>
            </a:r>
            <a:endParaRPr lang="en-US" altLang="ja-JP" sz="12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F49F124-D1A5-41A6-A3C4-91BFA2B7BB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332" y="3287302"/>
            <a:ext cx="819264" cy="552527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63E625D-5DFF-4CE3-AD7C-B378F75A7B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931" y="5096673"/>
            <a:ext cx="771633" cy="771633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295EF1E3-2AE2-41FB-9E32-C5DB61951B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266" y="3256274"/>
            <a:ext cx="1095528" cy="733527"/>
          </a:xfrm>
          <a:prstGeom prst="rect">
            <a:avLst/>
          </a:prstGeom>
        </p:spPr>
      </p:pic>
      <p:pic>
        <p:nvPicPr>
          <p:cNvPr id="46" name="図 45">
            <a:extLst>
              <a:ext uri="{FF2B5EF4-FFF2-40B4-BE49-F238E27FC236}">
                <a16:creationId xmlns:a16="http://schemas.microsoft.com/office/drawing/2014/main" id="{E688E9AA-02F4-472B-8B84-75FAF25404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860" y="4316537"/>
            <a:ext cx="781159" cy="647790"/>
          </a:xfrm>
          <a:prstGeom prst="rect">
            <a:avLst/>
          </a:prstGeom>
        </p:spPr>
      </p:pic>
      <p:pic>
        <p:nvPicPr>
          <p:cNvPr id="34" name="図 43">
            <a:extLst>
              <a:ext uri="{FF2B5EF4-FFF2-40B4-BE49-F238E27FC236}">
                <a16:creationId xmlns:a16="http://schemas.microsoft.com/office/drawing/2014/main" id="{27CEC9CB-500C-4B8C-B6FF-024E8BF5B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580" y="4655558"/>
            <a:ext cx="7524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図 47">
            <a:extLst>
              <a:ext uri="{FF2B5EF4-FFF2-40B4-BE49-F238E27FC236}">
                <a16:creationId xmlns:a16="http://schemas.microsoft.com/office/drawing/2014/main" id="{35783800-4A2E-40F0-AD6A-8BD3DB731F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716" y="4653341"/>
            <a:ext cx="781159" cy="638264"/>
          </a:xfrm>
          <a:prstGeom prst="rect">
            <a:avLst/>
          </a:prstGeom>
        </p:spPr>
      </p:pic>
      <p:pic>
        <p:nvPicPr>
          <p:cNvPr id="50" name="図 49">
            <a:extLst>
              <a:ext uri="{FF2B5EF4-FFF2-40B4-BE49-F238E27FC236}">
                <a16:creationId xmlns:a16="http://schemas.microsoft.com/office/drawing/2014/main" id="{38C86F39-DF2C-4E0F-B2BD-9B5418096A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747" y="5419839"/>
            <a:ext cx="857370" cy="562053"/>
          </a:xfrm>
          <a:prstGeom prst="rect">
            <a:avLst/>
          </a:prstGeom>
        </p:spPr>
      </p:pic>
      <p:pic>
        <p:nvPicPr>
          <p:cNvPr id="52" name="図 51">
            <a:extLst>
              <a:ext uri="{FF2B5EF4-FFF2-40B4-BE49-F238E27FC236}">
                <a16:creationId xmlns:a16="http://schemas.microsoft.com/office/drawing/2014/main" id="{07F13443-36D0-477A-887C-4AA1CD9E87B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3553" y="5847344"/>
            <a:ext cx="866896" cy="552527"/>
          </a:xfrm>
          <a:prstGeom prst="rect">
            <a:avLst/>
          </a:prstGeom>
        </p:spPr>
      </p:pic>
      <p:sp>
        <p:nvSpPr>
          <p:cNvPr id="4" name="矢印: 右 3">
            <a:extLst>
              <a:ext uri="{FF2B5EF4-FFF2-40B4-BE49-F238E27FC236}">
                <a16:creationId xmlns:a16="http://schemas.microsoft.com/office/drawing/2014/main" id="{EDEF8478-7C4A-4D8D-8713-92AF2DD0DB32}"/>
              </a:ext>
            </a:extLst>
          </p:cNvPr>
          <p:cNvSpPr/>
          <p:nvPr/>
        </p:nvSpPr>
        <p:spPr>
          <a:xfrm rot="3577550">
            <a:off x="10707394" y="5851326"/>
            <a:ext cx="290840" cy="6814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4942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38CDEEF6-5E75-4323-A726-AF0CCF975F55}"/>
              </a:ext>
            </a:extLst>
          </p:cNvPr>
          <p:cNvSpPr/>
          <p:nvPr/>
        </p:nvSpPr>
        <p:spPr>
          <a:xfrm>
            <a:off x="378069" y="4331218"/>
            <a:ext cx="11490526" cy="2088000"/>
          </a:xfrm>
          <a:prstGeom prst="rect">
            <a:avLst/>
          </a:prstGeom>
          <a:solidFill>
            <a:schemeClr val="bg1"/>
          </a:solidFill>
          <a:ln w="12700"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5DABE38D-EB96-4C65-AD12-51DE57F4680D}"/>
              </a:ext>
            </a:extLst>
          </p:cNvPr>
          <p:cNvSpPr/>
          <p:nvPr/>
        </p:nvSpPr>
        <p:spPr>
          <a:xfrm>
            <a:off x="378069" y="2112799"/>
            <a:ext cx="11490526" cy="2088000"/>
          </a:xfrm>
          <a:prstGeom prst="rect">
            <a:avLst/>
          </a:prstGeom>
          <a:noFill/>
          <a:ln w="12700"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C8CE863-DCB0-446B-AD93-648E8F7D8A1B}"/>
              </a:ext>
            </a:extLst>
          </p:cNvPr>
          <p:cNvSpPr txBox="1"/>
          <p:nvPr/>
        </p:nvSpPr>
        <p:spPr>
          <a:xfrm>
            <a:off x="3596052" y="2282611"/>
            <a:ext cx="39275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◆新規就農者の確保・育成</a:t>
            </a:r>
            <a:endParaRPr lang="en-US" altLang="ja-JP" sz="1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・就農向け情報を伝えるセミナー等の開催</a:t>
            </a:r>
            <a:endParaRPr lang="en-US" altLang="ja-JP" sz="1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・現場での交流イベントの実施</a:t>
            </a:r>
            <a:endParaRPr lang="en-US" altLang="ja-JP" sz="1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・新規就農者を育成する技術研修（品目特化型）の実施</a:t>
            </a: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6E088F35-0092-4D7B-BE6E-909D8BBCA2BE}"/>
              </a:ext>
            </a:extLst>
          </p:cNvPr>
          <p:cNvSpPr/>
          <p:nvPr/>
        </p:nvSpPr>
        <p:spPr>
          <a:xfrm>
            <a:off x="378068" y="693338"/>
            <a:ext cx="11490527" cy="63845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tx1"/>
                </a:solidFill>
              </a:rPr>
              <a:t>担い手の確保・育成を加速することによる力強い大阪農業の実現</a:t>
            </a:r>
          </a:p>
        </p:txBody>
      </p:sp>
      <p:sp>
        <p:nvSpPr>
          <p:cNvPr id="15" name="スライド番号プレースホルダー 14">
            <a:extLst>
              <a:ext uri="{FF2B5EF4-FFF2-40B4-BE49-F238E27FC236}">
                <a16:creationId xmlns:a16="http://schemas.microsoft.com/office/drawing/2014/main" id="{BE630729-DCEF-4A78-AC7B-21B838358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ja-JP" dirty="0"/>
              <a:t>4-</a:t>
            </a:r>
            <a:fld id="{C6678B24-D225-48CB-84C5-697AA65AEC0C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  <p:sp>
        <p:nvSpPr>
          <p:cNvPr id="19" name="タイトル 1">
            <a:extLst>
              <a:ext uri="{FF2B5EF4-FFF2-40B4-BE49-F238E27FC236}">
                <a16:creationId xmlns:a16="http://schemas.microsoft.com/office/drawing/2014/main" id="{FC6FDD29-824A-4F50-87C8-A5602F94C7DC}"/>
              </a:ext>
            </a:extLst>
          </p:cNvPr>
          <p:cNvSpPr txBox="1">
            <a:spLocks/>
          </p:cNvSpPr>
          <p:nvPr/>
        </p:nvSpPr>
        <p:spPr>
          <a:xfrm>
            <a:off x="0" y="1429"/>
            <a:ext cx="12192000" cy="5404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65315" tIns="32657" rIns="65315" bIns="32657" rtlCol="0" anchor="ctr">
            <a:noAutofit/>
          </a:bodyPr>
          <a:lstStyle>
            <a:lvl1pPr algn="l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1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担い手の確保・育成の加速化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B8ED8748-6CBB-4649-8476-229E33B0C16C}"/>
              </a:ext>
            </a:extLst>
          </p:cNvPr>
          <p:cNvSpPr/>
          <p:nvPr/>
        </p:nvSpPr>
        <p:spPr>
          <a:xfrm>
            <a:off x="378069" y="1441942"/>
            <a:ext cx="2092570" cy="540438"/>
          </a:xfrm>
          <a:prstGeom prst="rect">
            <a:avLst/>
          </a:prstGeom>
          <a:solidFill>
            <a:srgbClr val="FDE7DD"/>
          </a:solidFill>
          <a:ln>
            <a:solidFill>
              <a:srgbClr val="FDE7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ysClr val="windowText" lastClr="000000"/>
                </a:solidFill>
              </a:rPr>
              <a:t>主な取組内容</a:t>
            </a:r>
          </a:p>
        </p:txBody>
      </p:sp>
      <p:sp>
        <p:nvSpPr>
          <p:cNvPr id="2" name="矢印: 五方向 1">
            <a:extLst>
              <a:ext uri="{FF2B5EF4-FFF2-40B4-BE49-F238E27FC236}">
                <a16:creationId xmlns:a16="http://schemas.microsoft.com/office/drawing/2014/main" id="{C398B2A0-6D66-4C94-832A-62C4B8B86CF4}"/>
              </a:ext>
            </a:extLst>
          </p:cNvPr>
          <p:cNvSpPr/>
          <p:nvPr/>
        </p:nvSpPr>
        <p:spPr>
          <a:xfrm>
            <a:off x="378067" y="2109170"/>
            <a:ext cx="2927839" cy="369277"/>
          </a:xfrm>
          <a:prstGeom prst="homePlate">
            <a:avLst/>
          </a:prstGeom>
          <a:solidFill>
            <a:schemeClr val="bg1"/>
          </a:solidFill>
          <a:ln w="12700"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ysClr val="windowText" lastClr="000000"/>
                </a:solidFill>
              </a:rPr>
              <a:t>新規就農・企業参入支援</a:t>
            </a:r>
          </a:p>
        </p:txBody>
      </p:sp>
      <p:sp>
        <p:nvSpPr>
          <p:cNvPr id="16" name="矢印: 五方向 15">
            <a:extLst>
              <a:ext uri="{FF2B5EF4-FFF2-40B4-BE49-F238E27FC236}">
                <a16:creationId xmlns:a16="http://schemas.microsoft.com/office/drawing/2014/main" id="{8606F71B-7EAD-4EEB-AA72-8919187F15BB}"/>
              </a:ext>
            </a:extLst>
          </p:cNvPr>
          <p:cNvSpPr/>
          <p:nvPr/>
        </p:nvSpPr>
        <p:spPr>
          <a:xfrm>
            <a:off x="378068" y="4335148"/>
            <a:ext cx="3600000" cy="369277"/>
          </a:xfrm>
          <a:prstGeom prst="homePlate">
            <a:avLst/>
          </a:prstGeom>
          <a:solidFill>
            <a:schemeClr val="bg1"/>
          </a:solidFill>
          <a:ln w="12700"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ysClr val="windowText" lastClr="000000"/>
                </a:solidFill>
              </a:rPr>
              <a:t>経営定着・トップランナー育成支援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AE3A0F3-0CB4-4C22-BA53-CA3057F610F5}"/>
              </a:ext>
            </a:extLst>
          </p:cNvPr>
          <p:cNvSpPr txBox="1"/>
          <p:nvPr/>
        </p:nvSpPr>
        <p:spPr>
          <a:xfrm>
            <a:off x="7699493" y="2320899"/>
            <a:ext cx="41144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◆企業参入の促進</a:t>
            </a:r>
            <a:endParaRPr lang="en-US" altLang="ja-JP" sz="1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・先進事例の紹介や市町村相談ブース等のセミナー開催</a:t>
            </a:r>
            <a:endParaRPr lang="en-US" altLang="ja-JP" sz="1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・農福連携の推進（従業員支援研修、事業者ネットワーク）</a:t>
            </a:r>
            <a:endParaRPr lang="en-US" altLang="ja-JP" sz="1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・農地カルテを活用した農地のマッチング支援</a:t>
            </a:r>
            <a:endParaRPr lang="en-US" altLang="ja-JP" sz="1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6F69C7E8-31F6-4A37-B1C2-02D4ED92F6E1}"/>
              </a:ext>
            </a:extLst>
          </p:cNvPr>
          <p:cNvSpPr txBox="1"/>
          <p:nvPr/>
        </p:nvSpPr>
        <p:spPr>
          <a:xfrm>
            <a:off x="530832" y="2717070"/>
            <a:ext cx="2827873" cy="1200329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➡大阪農業つなぐセンターへの就農相談</a:t>
            </a:r>
            <a:endParaRPr lang="en-US" altLang="ja-JP" sz="1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は年</a:t>
            </a:r>
            <a:r>
              <a:rPr lang="en-US" altLang="ja-JP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100</a:t>
            </a:r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件以上であり、新規就農・</a:t>
            </a:r>
            <a:endParaRPr lang="en-US" altLang="ja-JP" sz="1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企業参入はともに増加傾向</a:t>
            </a:r>
            <a:endParaRPr lang="en-US" altLang="ja-JP" sz="1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➡しかし府内で就農・参入に至らなかった</a:t>
            </a:r>
            <a:endParaRPr lang="en-US" altLang="ja-JP" sz="1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事例もあり、課題解決と取組強化</a:t>
            </a:r>
            <a:endParaRPr lang="en-US" altLang="ja-JP" sz="1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による担い手確保策の加速化が必須</a:t>
            </a:r>
            <a:endParaRPr lang="en-US" altLang="ja-JP" sz="1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BC236C83-36D7-4296-A680-5776F64A5F6E}"/>
              </a:ext>
            </a:extLst>
          </p:cNvPr>
          <p:cNvSpPr txBox="1"/>
          <p:nvPr/>
        </p:nvSpPr>
        <p:spPr>
          <a:xfrm>
            <a:off x="530787" y="4991887"/>
            <a:ext cx="2827873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➡販売額</a:t>
            </a:r>
            <a:r>
              <a:rPr lang="en-US" altLang="ja-JP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1,000</a:t>
            </a:r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万円以上の経営体は</a:t>
            </a:r>
            <a:r>
              <a:rPr lang="en-US" altLang="ja-JP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3.8%</a:t>
            </a:r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</a:t>
            </a:r>
            <a:endParaRPr lang="en-US" altLang="ja-JP" sz="1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販売額</a:t>
            </a:r>
            <a:r>
              <a:rPr lang="en-US" altLang="ja-JP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3,000</a:t>
            </a:r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万円以上の経営体は</a:t>
            </a:r>
            <a:r>
              <a:rPr lang="en-US" altLang="ja-JP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0.9%</a:t>
            </a:r>
          </a:p>
          <a:p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その層で府内産出額の３割を占める</a:t>
            </a:r>
            <a:endParaRPr lang="en-US" altLang="ja-JP" sz="1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➡経営定着・トップランナー育成を支援</a:t>
            </a:r>
            <a:endParaRPr lang="en-US" altLang="ja-JP" sz="1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することで新たな参入者を誘発</a:t>
            </a:r>
            <a:endParaRPr lang="en-US" altLang="ja-JP" sz="1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➡今後の担い手モデルを構築</a:t>
            </a:r>
            <a:endParaRPr lang="en-US" altLang="ja-JP" sz="1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213ECD55-E615-4BF5-9976-9B3E2A61BAA6}"/>
              </a:ext>
            </a:extLst>
          </p:cNvPr>
          <p:cNvSpPr txBox="1"/>
          <p:nvPr/>
        </p:nvSpPr>
        <p:spPr>
          <a:xfrm>
            <a:off x="3771897" y="4655550"/>
            <a:ext cx="3927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◆新規就農者の販売額</a:t>
            </a:r>
            <a:r>
              <a:rPr lang="en-US" altLang="ja-JP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1,000</a:t>
            </a:r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万円の早期達成</a:t>
            </a:r>
            <a:endParaRPr lang="en-US" altLang="ja-JP" sz="1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・経営管理能力向上に向けた集中講座の開催</a:t>
            </a:r>
            <a:endParaRPr lang="en-US" altLang="ja-JP" sz="1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・個々の課題解決に向けた現場での伴走支援</a:t>
            </a:r>
            <a:endParaRPr lang="en-US" altLang="ja-JP" sz="1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A54D6FB9-D223-45E0-A16F-EF7289B9B716}"/>
              </a:ext>
            </a:extLst>
          </p:cNvPr>
          <p:cNvSpPr txBox="1"/>
          <p:nvPr/>
        </p:nvSpPr>
        <p:spPr>
          <a:xfrm>
            <a:off x="7306408" y="4651553"/>
            <a:ext cx="45075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◆販売額</a:t>
            </a:r>
            <a:r>
              <a:rPr lang="en-US" altLang="ja-JP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3,000</a:t>
            </a:r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万円トップランナーの育成</a:t>
            </a:r>
            <a:endParaRPr lang="en-US" altLang="ja-JP" sz="1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・経営マインドの醸成や販路拡大、労務管理等の育成講座開催</a:t>
            </a:r>
            <a:endParaRPr lang="en-US" altLang="ja-JP" sz="1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・中小企業診断士等の専門家と普及指導員の連携による</a:t>
            </a:r>
          </a:p>
          <a:p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伴走支援での経営指導</a:t>
            </a:r>
            <a:endParaRPr lang="en-US" altLang="ja-JP" sz="1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・交流型農業実践に向けた</a:t>
            </a:r>
            <a:endParaRPr lang="en-US" altLang="ja-JP" sz="1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現地研修等の支援　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7C6F7C7-7526-4296-AC59-EF55593343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707" y="3136148"/>
            <a:ext cx="1280271" cy="95105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4F0C62F4-8AFC-4FCB-9DCA-0C1B03EB04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638" y="3144438"/>
            <a:ext cx="1347333" cy="938865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EB0A9EF5-FE55-458E-A07D-BDF6A7EDCC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758" y="3144438"/>
            <a:ext cx="1432684" cy="938865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1EF85204-6ABA-4EB4-BA56-BA6E1EA88D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2652" y="3113608"/>
            <a:ext cx="1438781" cy="944962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6C5397CE-FD8C-40D6-A094-23FF014AE5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570" y="5347894"/>
            <a:ext cx="1276416" cy="927148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3B684B5D-5EB8-42AD-831D-B5268DB3C6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274" y="5327015"/>
            <a:ext cx="1359526" cy="1018120"/>
          </a:xfrm>
          <a:prstGeom prst="rect">
            <a:avLst/>
          </a:prstGeom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1D4207C1-BD7E-4F0B-A8F9-9BF1530CC8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011" y="5309792"/>
            <a:ext cx="1403422" cy="96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979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6E088F35-0092-4D7B-BE6E-909D8BBCA2BE}"/>
              </a:ext>
            </a:extLst>
          </p:cNvPr>
          <p:cNvSpPr/>
          <p:nvPr/>
        </p:nvSpPr>
        <p:spPr>
          <a:xfrm>
            <a:off x="378068" y="693338"/>
            <a:ext cx="11490527" cy="63845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tx1"/>
                </a:solidFill>
              </a:rPr>
              <a:t>大消費地に近い特徴を活かし、消費者への意識啓発や来阪者が大阪農業に接する機会を充実</a:t>
            </a:r>
          </a:p>
        </p:txBody>
      </p:sp>
      <p:sp>
        <p:nvSpPr>
          <p:cNvPr id="15" name="スライド番号プレースホルダー 14">
            <a:extLst>
              <a:ext uri="{FF2B5EF4-FFF2-40B4-BE49-F238E27FC236}">
                <a16:creationId xmlns:a16="http://schemas.microsoft.com/office/drawing/2014/main" id="{BE630729-DCEF-4A78-AC7B-21B838358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ja-JP" dirty="0"/>
              <a:t>4-</a:t>
            </a:r>
            <a:fld id="{C6678B24-D225-48CB-84C5-697AA65AEC0C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  <p:sp>
        <p:nvSpPr>
          <p:cNvPr id="19" name="タイトル 1">
            <a:extLst>
              <a:ext uri="{FF2B5EF4-FFF2-40B4-BE49-F238E27FC236}">
                <a16:creationId xmlns:a16="http://schemas.microsoft.com/office/drawing/2014/main" id="{FC6FDD29-824A-4F50-87C8-A5602F94C7DC}"/>
              </a:ext>
            </a:extLst>
          </p:cNvPr>
          <p:cNvSpPr txBox="1">
            <a:spLocks/>
          </p:cNvSpPr>
          <p:nvPr/>
        </p:nvSpPr>
        <p:spPr>
          <a:xfrm>
            <a:off x="0" y="1429"/>
            <a:ext cx="12192000" cy="5404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65315" tIns="32657" rIns="65315" bIns="32657" rtlCol="0" anchor="ctr">
            <a:noAutofit/>
          </a:bodyPr>
          <a:lstStyle>
            <a:lvl1pPr algn="l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1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消費者への理解醸成に向けた取組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E81279E-F3BC-4C03-B378-11CF3C7C9013}"/>
              </a:ext>
            </a:extLst>
          </p:cNvPr>
          <p:cNvSpPr/>
          <p:nvPr/>
        </p:nvSpPr>
        <p:spPr>
          <a:xfrm>
            <a:off x="378069" y="1441942"/>
            <a:ext cx="2092570" cy="5404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ysClr val="windowText" lastClr="000000"/>
                </a:solidFill>
              </a:rPr>
              <a:t>主な取組内容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2612314-A883-46B3-9126-6996EB05A785}"/>
              </a:ext>
            </a:extLst>
          </p:cNvPr>
          <p:cNvSpPr txBox="1"/>
          <p:nvPr/>
        </p:nvSpPr>
        <p:spPr>
          <a:xfrm>
            <a:off x="378067" y="2068651"/>
            <a:ext cx="5848071" cy="4180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buClr>
                <a:schemeClr val="tx1"/>
              </a:buClr>
            </a:pPr>
            <a:r>
              <a:rPr kumimoji="1" lang="ja-JP" altLang="en-US" dirty="0"/>
              <a:t>農を通じた脱炭素意識の啓発　（</a:t>
            </a:r>
            <a:r>
              <a:rPr kumimoji="1" lang="en-US" altLang="ja-JP" dirty="0"/>
              <a:t>Osaka </a:t>
            </a:r>
            <a:r>
              <a:rPr kumimoji="1" lang="en-US" altLang="ja-JP" dirty="0" err="1"/>
              <a:t>AGreen</a:t>
            </a:r>
            <a:r>
              <a:rPr kumimoji="1" lang="en-US" altLang="ja-JP" dirty="0"/>
              <a:t> Action</a:t>
            </a:r>
            <a:r>
              <a:rPr kumimoji="1" lang="ja-JP" altLang="en-US" dirty="0"/>
              <a:t>等）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1E594B03-B57E-4C42-8439-6C0BD349CE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7901" r="504" b="6225"/>
          <a:stretch/>
        </p:blipFill>
        <p:spPr>
          <a:xfrm>
            <a:off x="9229901" y="1988656"/>
            <a:ext cx="2811694" cy="2259397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497BF8EB-646D-437A-AD0F-F6A12EBA8F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811" y="2068651"/>
            <a:ext cx="1559456" cy="1118965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66D5686C-CC4B-41A6-ADA4-4E306354CCA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071"/>
          <a:stretch/>
        </p:blipFill>
        <p:spPr>
          <a:xfrm>
            <a:off x="7904940" y="2753043"/>
            <a:ext cx="1368427" cy="1418936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F464AD0-E86F-400D-BE53-6C8ED0E7F3AC}"/>
              </a:ext>
            </a:extLst>
          </p:cNvPr>
          <p:cNvSpPr txBox="1"/>
          <p:nvPr/>
        </p:nvSpPr>
        <p:spPr>
          <a:xfrm>
            <a:off x="378067" y="2678377"/>
            <a:ext cx="584807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■脱炭素社会の実現をめざし、一人ひとりの生活に直結する「食」と</a:t>
            </a:r>
            <a:endParaRPr lang="en-US" altLang="ja-JP" sz="1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1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それを支える　「農とみどり」といった身近な場面で、今すぐできる行動に</a:t>
            </a:r>
            <a:endParaRPr lang="en-US" altLang="ja-JP" sz="1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1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生産者・事業者・消費者等が一体的に取り組む</a:t>
            </a:r>
            <a:endParaRPr lang="en-US" altLang="ja-JP" sz="1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1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■その趣旨に賛同する事業者や生産者等のパートナーズメンバーとともに、</a:t>
            </a:r>
            <a:endParaRPr lang="en-US" altLang="ja-JP" sz="1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1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取組を推進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5DA106F-B021-4081-ADDC-834583636183}"/>
              </a:ext>
            </a:extLst>
          </p:cNvPr>
          <p:cNvSpPr txBox="1"/>
          <p:nvPr/>
        </p:nvSpPr>
        <p:spPr>
          <a:xfrm>
            <a:off x="378067" y="4470478"/>
            <a:ext cx="3803515" cy="4225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buClr>
                <a:schemeClr val="tx1"/>
              </a:buClr>
            </a:pPr>
            <a:r>
              <a:rPr kumimoji="1" lang="ja-JP" altLang="en-US" dirty="0"/>
              <a:t>インバウンド受入拡大に向けた取組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159C2C9-C579-44D6-A8BF-B1862074B5D9}"/>
              </a:ext>
            </a:extLst>
          </p:cNvPr>
          <p:cNvSpPr txBox="1"/>
          <p:nvPr/>
        </p:nvSpPr>
        <p:spPr>
          <a:xfrm>
            <a:off x="378066" y="5121914"/>
            <a:ext cx="58480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■ファムトリップの実施、観光農園の充実</a:t>
            </a:r>
            <a:endParaRPr lang="en-US" altLang="ja-JP" sz="1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1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・観光関連事業者へ観光農園等のプロモーション・事業者間の交流</a:t>
            </a:r>
          </a:p>
          <a:p>
            <a:r>
              <a:rPr lang="ja-JP" altLang="en-US" sz="1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・観光農園等におけるインバウンド等の受入態勢の整備支援</a:t>
            </a:r>
            <a:endParaRPr lang="en-US" altLang="ja-JP" sz="1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1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・農空間等における地域資源を活用した観光拠点の創出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6F5A701-2823-4FA1-8AEF-B77EE3839F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799" y="4470478"/>
            <a:ext cx="2413908" cy="1812797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F8822C24-4E67-4337-AE00-A0983EB4E1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369" y="4455151"/>
            <a:ext cx="2413908" cy="181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125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6E088F35-0092-4D7B-BE6E-909D8BBCA2BE}"/>
              </a:ext>
            </a:extLst>
          </p:cNvPr>
          <p:cNvSpPr/>
          <p:nvPr/>
        </p:nvSpPr>
        <p:spPr>
          <a:xfrm>
            <a:off x="378068" y="693338"/>
            <a:ext cx="11490527" cy="63845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tx1"/>
                </a:solidFill>
              </a:rPr>
              <a:t>持続が困難な農地や施設等の保全・活用に向けた取組の検討</a:t>
            </a:r>
          </a:p>
        </p:txBody>
      </p:sp>
      <p:sp>
        <p:nvSpPr>
          <p:cNvPr id="15" name="スライド番号プレースホルダー 14">
            <a:extLst>
              <a:ext uri="{FF2B5EF4-FFF2-40B4-BE49-F238E27FC236}">
                <a16:creationId xmlns:a16="http://schemas.microsoft.com/office/drawing/2014/main" id="{BE630729-DCEF-4A78-AC7B-21B838358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ja-JP" dirty="0"/>
              <a:t>4-</a:t>
            </a:r>
            <a:fld id="{C6678B24-D225-48CB-84C5-697AA65AEC0C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  <p:sp>
        <p:nvSpPr>
          <p:cNvPr id="19" name="タイトル 1">
            <a:extLst>
              <a:ext uri="{FF2B5EF4-FFF2-40B4-BE49-F238E27FC236}">
                <a16:creationId xmlns:a16="http://schemas.microsoft.com/office/drawing/2014/main" id="{FC6FDD29-824A-4F50-87C8-A5602F94C7DC}"/>
              </a:ext>
            </a:extLst>
          </p:cNvPr>
          <p:cNvSpPr txBox="1">
            <a:spLocks/>
          </p:cNvSpPr>
          <p:nvPr/>
        </p:nvSpPr>
        <p:spPr>
          <a:xfrm>
            <a:off x="0" y="1429"/>
            <a:ext cx="12192000" cy="5404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65315" tIns="32657" rIns="65315" bIns="32657" rtlCol="0" anchor="ctr">
            <a:noAutofit/>
          </a:bodyPr>
          <a:lstStyle>
            <a:lvl1pPr algn="l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1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農地の保全管理に関する取組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E81279E-F3BC-4C03-B378-11CF3C7C9013}"/>
              </a:ext>
            </a:extLst>
          </p:cNvPr>
          <p:cNvSpPr/>
          <p:nvPr/>
        </p:nvSpPr>
        <p:spPr>
          <a:xfrm>
            <a:off x="378069" y="1441942"/>
            <a:ext cx="2092570" cy="5404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ysClr val="windowText" lastClr="000000"/>
                </a:solidFill>
              </a:rPr>
              <a:t>主な取組内容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B6C8AE1-EDFC-4B8B-9D7C-E9470E15B1CB}"/>
              </a:ext>
            </a:extLst>
          </p:cNvPr>
          <p:cNvSpPr txBox="1"/>
          <p:nvPr/>
        </p:nvSpPr>
        <p:spPr>
          <a:xfrm>
            <a:off x="378066" y="4676569"/>
            <a:ext cx="11813933" cy="1136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ts val="28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ja-JP" altLang="en-US" dirty="0">
                <a:solidFill>
                  <a:srgbClr val="FF0000"/>
                </a:solidFill>
              </a:rPr>
              <a:t>作業受委託体制</a:t>
            </a:r>
            <a:r>
              <a:rPr lang="ja-JP" altLang="en-US" dirty="0"/>
              <a:t>による保全　　　　　　　　　・・・　農作業</a:t>
            </a:r>
            <a:r>
              <a:rPr kumimoji="1" lang="ja-JP" altLang="en-US" dirty="0">
                <a:solidFill>
                  <a:sysClr val="windowText" lastClr="000000"/>
                </a:solidFill>
              </a:rPr>
              <a:t>受託サービス事業体の支援等</a:t>
            </a:r>
            <a:endParaRPr lang="en-US" altLang="ja-JP" dirty="0"/>
          </a:p>
          <a:p>
            <a:pPr marL="285750" indent="-285750">
              <a:lnSpc>
                <a:spcPts val="28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ja-JP" altLang="en-US" dirty="0"/>
              <a:t>農地を保全する</a:t>
            </a:r>
            <a:r>
              <a:rPr lang="ja-JP" altLang="en-US" dirty="0">
                <a:solidFill>
                  <a:srgbClr val="FF0000"/>
                </a:solidFill>
              </a:rPr>
              <a:t>新たなモデル</a:t>
            </a:r>
            <a:r>
              <a:rPr lang="ja-JP" altLang="en-US" dirty="0"/>
              <a:t>による保全　・・・　地域力を強化する新たな制度設計</a:t>
            </a:r>
            <a:endParaRPr lang="en-US" altLang="ja-JP" dirty="0"/>
          </a:p>
          <a:p>
            <a:pPr marL="285750" indent="-285750">
              <a:lnSpc>
                <a:spcPts val="28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ja-JP" altLang="en-US" dirty="0">
                <a:solidFill>
                  <a:srgbClr val="FF0000"/>
                </a:solidFill>
              </a:rPr>
              <a:t>農地貸借を促進させる</a:t>
            </a:r>
            <a:r>
              <a:rPr lang="ja-JP" altLang="en-US" dirty="0"/>
              <a:t>制度の見直し　　　  ・・・　農地所有者が安心して農地を貸し出すための制度設計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2612314-A883-46B3-9126-6996EB05A785}"/>
              </a:ext>
            </a:extLst>
          </p:cNvPr>
          <p:cNvSpPr txBox="1"/>
          <p:nvPr/>
        </p:nvSpPr>
        <p:spPr>
          <a:xfrm>
            <a:off x="378067" y="2068651"/>
            <a:ext cx="11813933" cy="1136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ts val="28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ja-JP" altLang="en-US" dirty="0">
                <a:solidFill>
                  <a:srgbClr val="FF0000"/>
                </a:solidFill>
              </a:rPr>
              <a:t>既存農家</a:t>
            </a:r>
            <a:r>
              <a:rPr lang="ja-JP" altLang="en-US" dirty="0"/>
              <a:t>による保全　　　  ・・・　スマート農業技術の導入による徹底した管理労力の軽減等</a:t>
            </a:r>
            <a:endParaRPr lang="en-US" altLang="ja-JP" dirty="0"/>
          </a:p>
          <a:p>
            <a:pPr marL="285750" indent="-285750">
              <a:lnSpc>
                <a:spcPts val="28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ja-JP" altLang="en-US" dirty="0">
                <a:solidFill>
                  <a:srgbClr val="FF0000"/>
                </a:solidFill>
              </a:rPr>
              <a:t>地域</a:t>
            </a:r>
            <a:r>
              <a:rPr lang="ja-JP" altLang="en-US" dirty="0"/>
              <a:t>による保全　　　　　　  ・・・　多面的機能支払、中山間等直接支払等の活用、集落営農組織等の設立支援</a:t>
            </a:r>
            <a:endParaRPr lang="en-US" altLang="ja-JP" dirty="0"/>
          </a:p>
          <a:p>
            <a:pPr marL="285750" indent="-285750">
              <a:lnSpc>
                <a:spcPts val="28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ja-JP" altLang="en-US" dirty="0">
                <a:solidFill>
                  <a:srgbClr val="FF0000"/>
                </a:solidFill>
              </a:rPr>
              <a:t>新たな担い手</a:t>
            </a:r>
            <a:r>
              <a:rPr lang="ja-JP" altLang="en-US" dirty="0"/>
              <a:t>による保全　・・・　</a:t>
            </a:r>
            <a:r>
              <a:rPr kumimoji="1" lang="ja-JP" altLang="en-US" dirty="0"/>
              <a:t>府民協働や関係人口などの多様な担い手による農地保全等</a:t>
            </a:r>
          </a:p>
        </p:txBody>
      </p:sp>
      <p:sp>
        <p:nvSpPr>
          <p:cNvPr id="2" name="矢印: 下 1">
            <a:extLst>
              <a:ext uri="{FF2B5EF4-FFF2-40B4-BE49-F238E27FC236}">
                <a16:creationId xmlns:a16="http://schemas.microsoft.com/office/drawing/2014/main" id="{4BD43FED-4E4C-44C4-9B41-2BE069C9D70A}"/>
              </a:ext>
            </a:extLst>
          </p:cNvPr>
          <p:cNvSpPr/>
          <p:nvPr/>
        </p:nvSpPr>
        <p:spPr>
          <a:xfrm>
            <a:off x="3771900" y="3530174"/>
            <a:ext cx="3903785" cy="813783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ysClr val="windowText" lastClr="000000"/>
                </a:solidFill>
              </a:rPr>
              <a:t>加えて以下の</a:t>
            </a:r>
            <a:endParaRPr kumimoji="1" lang="en-US" altLang="ja-JP" dirty="0">
              <a:solidFill>
                <a:sysClr val="windowText" lastClr="000000"/>
              </a:solidFill>
            </a:endParaRPr>
          </a:p>
          <a:p>
            <a:pPr algn="ctr"/>
            <a:r>
              <a:rPr kumimoji="1" lang="ja-JP" altLang="en-US" dirty="0">
                <a:solidFill>
                  <a:sysClr val="windowText" lastClr="000000"/>
                </a:solidFill>
              </a:rPr>
              <a:t>取組を検討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CC322F5-167C-4713-B629-D080DDDDC2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193" y="3291130"/>
            <a:ext cx="1524000" cy="1079500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960FC5FE-6F87-4B87-8E58-42695AD7C9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418" y="3830880"/>
            <a:ext cx="14351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143477"/>
      </p:ext>
    </p:extLst>
  </p:cSld>
  <p:clrMapOvr>
    <a:masterClrMapping/>
  </p:clrMapOvr>
</p:sld>
</file>

<file path=ppt/theme/theme1.xml><?xml version="1.0" encoding="utf-8"?>
<a:theme xmlns:a="http://schemas.openxmlformats.org/drawingml/2006/main" name="レトロスペクト">
  <a:themeElements>
    <a:clrScheme name="レトロスペクト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レトロスペク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1225</Words>
  <Application>Microsoft Office PowerPoint</Application>
  <PresentationFormat>ワイド画面</PresentationFormat>
  <Paragraphs>116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2" baseType="lpstr">
      <vt:lpstr>BIZ UDPゴシック</vt:lpstr>
      <vt:lpstr>ＭＳ Ｐゴシック</vt:lpstr>
      <vt:lpstr>游ゴシック</vt:lpstr>
      <vt:lpstr>Calibri</vt:lpstr>
      <vt:lpstr>Calibri Light</vt:lpstr>
      <vt:lpstr>Wingdings</vt:lpstr>
      <vt:lpstr>レトロスペクト</vt:lpstr>
      <vt:lpstr>令和７年度 おおさか農政アクションプラン検討部会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2026-03-18T04:24:20Z</dcterms:created>
  <dcterms:modified xsi:type="dcterms:W3CDTF">2026-03-18T04:24:30Z</dcterms:modified>
</cp:coreProperties>
</file>