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99FFCC"/>
    <a:srgbClr val="FFCCFF"/>
    <a:srgbClr val="FF00FF"/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95281958738347E-2"/>
          <c:y val="7.7266590314006359E-2"/>
          <c:w val="0.91564328169349052"/>
          <c:h val="0.84185923782811611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Sheet1!$C$2:$P$2</c:f>
              <c:numCache>
                <c:formatCode>General</c:formatCode>
                <c:ptCount val="14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2035</c:v>
                </c:pt>
                <c:pt idx="11">
                  <c:v>2040</c:v>
                </c:pt>
                <c:pt idx="12">
                  <c:v>2045</c:v>
                </c:pt>
                <c:pt idx="13">
                  <c:v>2050</c:v>
                </c:pt>
              </c:numCache>
            </c:numRef>
          </c:cat>
          <c:val>
            <c:numRef>
              <c:f>Sheet1!$C$3:$P$3</c:f>
              <c:numCache>
                <c:formatCode>#,##0_);[Red]\(#,##0\)</c:formatCode>
                <c:ptCount val="14"/>
                <c:pt idx="0">
                  <c:v>8668095</c:v>
                </c:pt>
                <c:pt idx="1">
                  <c:v>8734516</c:v>
                </c:pt>
                <c:pt idx="2">
                  <c:v>8797268</c:v>
                </c:pt>
                <c:pt idx="3">
                  <c:v>8805081</c:v>
                </c:pt>
                <c:pt idx="4">
                  <c:v>8817166</c:v>
                </c:pt>
                <c:pt idx="5">
                  <c:v>8865245</c:v>
                </c:pt>
                <c:pt idx="6">
                  <c:v>8839469</c:v>
                </c:pt>
                <c:pt idx="7">
                  <c:v>8837685</c:v>
                </c:pt>
                <c:pt idx="8">
                  <c:v>8676202</c:v>
                </c:pt>
                <c:pt idx="9">
                  <c:v>8437625</c:v>
                </c:pt>
                <c:pt idx="10">
                  <c:v>8167191</c:v>
                </c:pt>
                <c:pt idx="11">
                  <c:v>7874440</c:v>
                </c:pt>
                <c:pt idx="12">
                  <c:v>7570136</c:v>
                </c:pt>
                <c:pt idx="13">
                  <c:v>7263182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3F-4324-91E3-E22DE7009A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763615"/>
        <c:axId val="596764031"/>
      </c:lineChart>
      <c:catAx>
        <c:axId val="59676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596764031"/>
        <c:crosses val="autoZero"/>
        <c:auto val="1"/>
        <c:lblAlgn val="ctr"/>
        <c:lblOffset val="100"/>
        <c:noMultiLvlLbl val="0"/>
      </c:catAx>
      <c:valAx>
        <c:axId val="596764031"/>
        <c:scaling>
          <c:orientation val="minMax"/>
          <c:min val="6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100"/>
                  <a:t>（人）</a:t>
                </a:r>
              </a:p>
            </c:rich>
          </c:tx>
          <c:layout>
            <c:manualLayout>
              <c:xMode val="edge"/>
              <c:yMode val="edge"/>
              <c:x val="3.2349371857557818E-2"/>
              <c:y val="8.1843083851132373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59676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707025258206355E-2"/>
          <c:y val="9.1422172452407621E-2"/>
          <c:w val="0.90624535569417464"/>
          <c:h val="0.7726467450247330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訪日外国人!$B$4:$B$65</c:f>
              <c:strCache>
                <c:ptCount val="62"/>
                <c:pt idx="0">
                  <c:v>S39</c:v>
                </c:pt>
                <c:pt idx="1">
                  <c:v>S40</c:v>
                </c:pt>
                <c:pt idx="2">
                  <c:v>S41</c:v>
                </c:pt>
                <c:pt idx="3">
                  <c:v>S42</c:v>
                </c:pt>
                <c:pt idx="4">
                  <c:v>S43</c:v>
                </c:pt>
                <c:pt idx="5">
                  <c:v>S44</c:v>
                </c:pt>
                <c:pt idx="6">
                  <c:v>S45</c:v>
                </c:pt>
                <c:pt idx="7">
                  <c:v>S46</c:v>
                </c:pt>
                <c:pt idx="8">
                  <c:v>S47</c:v>
                </c:pt>
                <c:pt idx="9">
                  <c:v>S48</c:v>
                </c:pt>
                <c:pt idx="10">
                  <c:v>S49</c:v>
                </c:pt>
                <c:pt idx="11">
                  <c:v>S50</c:v>
                </c:pt>
                <c:pt idx="12">
                  <c:v>S51</c:v>
                </c:pt>
                <c:pt idx="13">
                  <c:v>S52</c:v>
                </c:pt>
                <c:pt idx="14">
                  <c:v>S53</c:v>
                </c:pt>
                <c:pt idx="15">
                  <c:v>S54</c:v>
                </c:pt>
                <c:pt idx="16">
                  <c:v>S55</c:v>
                </c:pt>
                <c:pt idx="17">
                  <c:v>S56</c:v>
                </c:pt>
                <c:pt idx="18">
                  <c:v>S57</c:v>
                </c:pt>
                <c:pt idx="19">
                  <c:v>S58</c:v>
                </c:pt>
                <c:pt idx="20">
                  <c:v>S59</c:v>
                </c:pt>
                <c:pt idx="21">
                  <c:v>S60</c:v>
                </c:pt>
                <c:pt idx="22">
                  <c:v>S61</c:v>
                </c:pt>
                <c:pt idx="23">
                  <c:v>S62</c:v>
                </c:pt>
                <c:pt idx="24">
                  <c:v>S63</c:v>
                </c:pt>
                <c:pt idx="25">
                  <c:v>H1</c:v>
                </c:pt>
                <c:pt idx="26">
                  <c:v>H2</c:v>
                </c:pt>
                <c:pt idx="27">
                  <c:v>H3</c:v>
                </c:pt>
                <c:pt idx="28">
                  <c:v>H4</c:v>
                </c:pt>
                <c:pt idx="29">
                  <c:v>H5</c:v>
                </c:pt>
                <c:pt idx="30">
                  <c:v>H6</c:v>
                </c:pt>
                <c:pt idx="31">
                  <c:v>H7</c:v>
                </c:pt>
                <c:pt idx="32">
                  <c:v>H8</c:v>
                </c:pt>
                <c:pt idx="33">
                  <c:v>H9</c:v>
                </c:pt>
                <c:pt idx="34">
                  <c:v>H10</c:v>
                </c:pt>
                <c:pt idx="35">
                  <c:v>H11</c:v>
                </c:pt>
                <c:pt idx="36">
                  <c:v>H12</c:v>
                </c:pt>
                <c:pt idx="37">
                  <c:v>H13</c:v>
                </c:pt>
                <c:pt idx="38">
                  <c:v>H14</c:v>
                </c:pt>
                <c:pt idx="39">
                  <c:v>H15</c:v>
                </c:pt>
                <c:pt idx="40">
                  <c:v>H16</c:v>
                </c:pt>
                <c:pt idx="41">
                  <c:v>H17</c:v>
                </c:pt>
                <c:pt idx="42">
                  <c:v>H18</c:v>
                </c:pt>
                <c:pt idx="43">
                  <c:v>H19</c:v>
                </c:pt>
                <c:pt idx="44">
                  <c:v>H20</c:v>
                </c:pt>
                <c:pt idx="45">
                  <c:v>H21</c:v>
                </c:pt>
                <c:pt idx="46">
                  <c:v>H22</c:v>
                </c:pt>
                <c:pt idx="47">
                  <c:v>H23</c:v>
                </c:pt>
                <c:pt idx="48">
                  <c:v>H24</c:v>
                </c:pt>
                <c:pt idx="49">
                  <c:v>H25</c:v>
                </c:pt>
                <c:pt idx="50">
                  <c:v>H26</c:v>
                </c:pt>
                <c:pt idx="51">
                  <c:v>H27</c:v>
                </c:pt>
                <c:pt idx="52">
                  <c:v>H28</c:v>
                </c:pt>
                <c:pt idx="53">
                  <c:v>H29</c:v>
                </c:pt>
                <c:pt idx="54">
                  <c:v>H30</c:v>
                </c:pt>
                <c:pt idx="55">
                  <c:v>R1</c:v>
                </c:pt>
                <c:pt idx="56">
                  <c:v>R2</c:v>
                </c:pt>
                <c:pt idx="57">
                  <c:v>R3</c:v>
                </c:pt>
                <c:pt idx="58">
                  <c:v>R4</c:v>
                </c:pt>
                <c:pt idx="59">
                  <c:v>R5</c:v>
                </c:pt>
                <c:pt idx="60">
                  <c:v>R6</c:v>
                </c:pt>
                <c:pt idx="61">
                  <c:v>R7</c:v>
                </c:pt>
              </c:strCache>
            </c:strRef>
          </c:cat>
          <c:val>
            <c:numRef>
              <c:f>訪日外国人!$C$4:$C$65</c:f>
              <c:numCache>
                <c:formatCode>#,##0_);[Red]\(#,##0\)</c:formatCode>
                <c:ptCount val="62"/>
                <c:pt idx="0">
                  <c:v>352832</c:v>
                </c:pt>
                <c:pt idx="1">
                  <c:v>366649</c:v>
                </c:pt>
                <c:pt idx="2">
                  <c:v>432937</c:v>
                </c:pt>
                <c:pt idx="3">
                  <c:v>476771</c:v>
                </c:pt>
                <c:pt idx="4">
                  <c:v>519004</c:v>
                </c:pt>
                <c:pt idx="5">
                  <c:v>608744</c:v>
                </c:pt>
                <c:pt idx="6">
                  <c:v>854419</c:v>
                </c:pt>
                <c:pt idx="7">
                  <c:v>660715</c:v>
                </c:pt>
                <c:pt idx="8">
                  <c:v>723744</c:v>
                </c:pt>
                <c:pt idx="9">
                  <c:v>784691</c:v>
                </c:pt>
                <c:pt idx="10">
                  <c:v>764246</c:v>
                </c:pt>
                <c:pt idx="11">
                  <c:v>811672</c:v>
                </c:pt>
                <c:pt idx="12">
                  <c:v>914772</c:v>
                </c:pt>
                <c:pt idx="13">
                  <c:v>1028140</c:v>
                </c:pt>
                <c:pt idx="14">
                  <c:v>1038875</c:v>
                </c:pt>
                <c:pt idx="15">
                  <c:v>1112606</c:v>
                </c:pt>
                <c:pt idx="16">
                  <c:v>1316632</c:v>
                </c:pt>
                <c:pt idx="17">
                  <c:v>1583043</c:v>
                </c:pt>
                <c:pt idx="18">
                  <c:v>1793164</c:v>
                </c:pt>
                <c:pt idx="19">
                  <c:v>1968461</c:v>
                </c:pt>
                <c:pt idx="20">
                  <c:v>2110346</c:v>
                </c:pt>
                <c:pt idx="21">
                  <c:v>2327047</c:v>
                </c:pt>
                <c:pt idx="22">
                  <c:v>2061526</c:v>
                </c:pt>
                <c:pt idx="23">
                  <c:v>2154864</c:v>
                </c:pt>
                <c:pt idx="24">
                  <c:v>2355412</c:v>
                </c:pt>
                <c:pt idx="25">
                  <c:v>2835064</c:v>
                </c:pt>
                <c:pt idx="26">
                  <c:v>3235860</c:v>
                </c:pt>
                <c:pt idx="27">
                  <c:v>3532651</c:v>
                </c:pt>
                <c:pt idx="28">
                  <c:v>3581540</c:v>
                </c:pt>
                <c:pt idx="29">
                  <c:v>3410447</c:v>
                </c:pt>
                <c:pt idx="30">
                  <c:v>3468055</c:v>
                </c:pt>
                <c:pt idx="31">
                  <c:v>3345274</c:v>
                </c:pt>
                <c:pt idx="32">
                  <c:v>3837113</c:v>
                </c:pt>
                <c:pt idx="33">
                  <c:v>4218208</c:v>
                </c:pt>
                <c:pt idx="34">
                  <c:v>4106057</c:v>
                </c:pt>
                <c:pt idx="35">
                  <c:v>4437863</c:v>
                </c:pt>
                <c:pt idx="36">
                  <c:v>4757146</c:v>
                </c:pt>
                <c:pt idx="37">
                  <c:v>4771555</c:v>
                </c:pt>
                <c:pt idx="38">
                  <c:v>5238963</c:v>
                </c:pt>
                <c:pt idx="39">
                  <c:v>5211725</c:v>
                </c:pt>
                <c:pt idx="40">
                  <c:v>6137905</c:v>
                </c:pt>
                <c:pt idx="41">
                  <c:v>6727926</c:v>
                </c:pt>
                <c:pt idx="42">
                  <c:v>7334077</c:v>
                </c:pt>
                <c:pt idx="43">
                  <c:v>8346969</c:v>
                </c:pt>
                <c:pt idx="44">
                  <c:v>8350835</c:v>
                </c:pt>
                <c:pt idx="45">
                  <c:v>6789658</c:v>
                </c:pt>
                <c:pt idx="46">
                  <c:v>8611175</c:v>
                </c:pt>
                <c:pt idx="47">
                  <c:v>6218752</c:v>
                </c:pt>
                <c:pt idx="48">
                  <c:v>8358105</c:v>
                </c:pt>
                <c:pt idx="49">
                  <c:v>10363904</c:v>
                </c:pt>
                <c:pt idx="50">
                  <c:v>13413467</c:v>
                </c:pt>
                <c:pt idx="51">
                  <c:v>19737409</c:v>
                </c:pt>
                <c:pt idx="52">
                  <c:v>24039700</c:v>
                </c:pt>
                <c:pt idx="53">
                  <c:v>28691073</c:v>
                </c:pt>
                <c:pt idx="54">
                  <c:v>31191856</c:v>
                </c:pt>
                <c:pt idx="55">
                  <c:v>31882049</c:v>
                </c:pt>
                <c:pt idx="56">
                  <c:v>4115828</c:v>
                </c:pt>
                <c:pt idx="57">
                  <c:v>245862</c:v>
                </c:pt>
                <c:pt idx="58">
                  <c:v>3832110</c:v>
                </c:pt>
                <c:pt idx="59">
                  <c:v>25066350</c:v>
                </c:pt>
                <c:pt idx="60">
                  <c:v>36870148</c:v>
                </c:pt>
                <c:pt idx="61">
                  <c:v>42683600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09-46E7-97E9-1C9890D5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67599"/>
        <c:axId val="189263439"/>
      </c:lineChart>
      <c:catAx>
        <c:axId val="18926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9263439"/>
        <c:crosses val="autoZero"/>
        <c:auto val="1"/>
        <c:lblAlgn val="ctr"/>
        <c:lblOffset val="100"/>
        <c:noMultiLvlLbl val="0"/>
      </c:catAx>
      <c:valAx>
        <c:axId val="18926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9267599"/>
        <c:crosses val="autoZero"/>
        <c:crossBetween val="between"/>
        <c:dispUnits>
          <c:builtInUnit val="tenThousands"/>
          <c:dispUnitsLbl>
            <c:layout>
              <c:manualLayout>
                <c:xMode val="edge"/>
                <c:yMode val="edge"/>
                <c:x val="7.3526891612775208E-4"/>
                <c:y val="1.92609182530795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  <a:cs typeface="+mn-cs"/>
                    </a:defRPr>
                  </a:pPr>
                  <a:r>
                    <a:rPr lang="ja-JP" altLang="en-US" sz="120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（万人）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+mn-cs"/>
                  </a:defRPr>
                </a:pPr>
                <a:endParaRPr lang="ja-JP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09402-AA5C-4AB8-9B89-101C5B10B06D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4E370-7DD4-4396-9058-6A55BE119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1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35CFA-634E-4F80-994F-F7D7653E5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53C174-1687-4C1B-A224-789C829EB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0525A4-BD7D-4244-84CE-3CDB7E4D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2560-4C4D-4C4D-9FBA-D705CC9BA634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4FCFD-AE5E-4417-AF56-D118CDA1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34DF64-969B-41E1-A23E-7F028818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9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2F05D3-C52E-42D4-8471-9132C5F4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C30D47-E2D1-43C5-8844-AF5B7E808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F3EF6-636C-4F44-882E-A0B103EA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680C-3758-4860-862B-F6F3653B4E36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33F4C-6AD3-442F-837A-B749CEC3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0C12F-2FA1-495F-83F2-F20083A4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01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7E0BAFA-48EC-411B-82B7-B78B7985C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2CFAA6-7EE5-4951-A9A8-7EA2E5755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FCE661-CA8E-4CCD-83D9-2BBD0A2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DCB-7072-4CC7-B529-3E4BE65AC146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B399DD-415A-4DD7-ACF5-1D13A6DD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C319CC-97FF-49DE-92A3-0DDF6A11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63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FA4BC-D154-49AF-A84E-56A28356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15F1D5-EE71-4E4D-B792-6FA6ED5D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C7778-CCC3-44A0-94F9-FA1C352B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E5D-D314-418D-A405-540409FA33E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873C2-BE37-4C85-A170-CC741EB6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E34C7B-922A-4564-93EC-11A9604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6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CB87C-A4A7-4854-9A91-1D55879C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F59F79-4192-447E-B7DD-0D0641C1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CD0F4A-F6E7-4802-A01B-86915D84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E96-DB97-45E4-A723-4072A580EBA5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7CD72F-A8D5-4B2A-BB27-99D340ED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669F71-2F33-4894-B328-82667D4B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5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49D06-3556-4238-BED1-341331F1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797670-DAB7-4335-88CE-9DB392BA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27559A-F338-49E2-A042-1A3BCE56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C21B83-FD1B-47FC-9AC6-A20E82CD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6765-BE35-4221-A05D-69B07728FD1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CFDB13-E228-403D-A778-DDAC30E7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D75B14-319E-4824-A830-6F36A27C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61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33DB7-05A3-441A-BF44-072FE4A9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0D3518-99E5-47DD-97E8-E209BC17E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A5179D-1EBD-42D3-8288-EF408B48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C62B35-1484-46D3-8D26-91944E70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65971C6-B5EA-4FF1-90AC-934CDE9C3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169B7D-F6F1-4B67-BCA1-6F9ABF56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929-F148-49AD-8DCF-94F941C46534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CE1403-3141-47E4-9CC7-09155E8C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6833F8-444F-4981-B535-E579CAB4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8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77718-3773-4A1F-BDA7-57862E4F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1155B3-3EB1-48B1-AAF7-A3D13C0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870D-705A-42E6-B116-BFF1F7A70B8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C0DECD-5541-4B29-BD54-9C288230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4966C8-33BA-4882-9674-6E6CABB0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3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1E2DE8-3D99-4E2A-9519-91A3DDF2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9BCA-9988-4042-B5C9-EF789A01962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72751C0-6BE5-4AD7-8F4F-0BDCE84E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CC2961-6968-4A26-AB7C-8909DEFE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20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BDAD8-D270-4461-9E5F-5819EF44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90495-FC68-46F6-B2B6-FE4CDB5E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783E41-DB0B-4392-B86C-E8C5FF40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EE99BF-C5E4-4792-9DC7-823B31F7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161E-AD86-4BDF-99CC-EF4EDC986EE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3BD09B-2AD9-4BBE-AA52-27EAFEE7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AB2052-B7FB-4168-8A91-F1EBC494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6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6D685-67B2-42A2-A6AA-FE7BD073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A6D12B-33F6-4144-9A7E-7D642E9A7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3804F7-5E93-4832-8A16-9AC6493BC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D1046F-9D3C-4C6C-B84E-195EA2A6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8525-6E22-402D-B947-01F4B14D239A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0E86C8-9D81-4441-B9DB-7233A4B5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B05440-2D18-40E9-9F20-4FE2842C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714533-E61A-475E-B2D1-CA88EC96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3A0333-DCDC-4436-86ED-40845876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94D77D-0E05-4DE0-BC66-B20CCB459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197B-E26A-43E2-9E85-6034BECE51AB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8C08F3-A94A-41A2-BA41-A47DA939B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751CCC-45D0-474B-8135-2B7C1FBA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E36E-0CDB-4C5D-AEB6-BD8FDFF20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7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6889453-F497-4421-B8C0-7798C3169323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次期プラン検討の視点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961E2F2-A7AD-400B-AADA-860FE7405287}"/>
              </a:ext>
            </a:extLst>
          </p:cNvPr>
          <p:cNvSpPr txBox="1"/>
          <p:nvPr/>
        </p:nvSpPr>
        <p:spPr>
          <a:xfrm>
            <a:off x="291275" y="617890"/>
            <a:ext cx="662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▶大阪農業を取り巻く情勢を踏まえ、以下の視点で検討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7348C53-E0B6-480A-8C2E-5C4AC198DA8D}"/>
              </a:ext>
            </a:extLst>
          </p:cNvPr>
          <p:cNvSpPr/>
          <p:nvPr/>
        </p:nvSpPr>
        <p:spPr>
          <a:xfrm>
            <a:off x="608476" y="1134207"/>
            <a:ext cx="2162907" cy="51059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27501F-CFA1-4E4E-AFAC-99468A392695}"/>
              </a:ext>
            </a:extLst>
          </p:cNvPr>
          <p:cNvSpPr txBox="1"/>
          <p:nvPr/>
        </p:nvSpPr>
        <p:spPr>
          <a:xfrm>
            <a:off x="935820" y="1475317"/>
            <a:ext cx="150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人口減少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3764879-EF41-4D8F-8A80-ABBC76EB0406}"/>
              </a:ext>
            </a:extLst>
          </p:cNvPr>
          <p:cNvSpPr/>
          <p:nvPr/>
        </p:nvSpPr>
        <p:spPr>
          <a:xfrm>
            <a:off x="2863510" y="1134207"/>
            <a:ext cx="2162907" cy="51059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A4C186-1F05-4E49-92AF-D03B1C4747C1}"/>
              </a:ext>
            </a:extLst>
          </p:cNvPr>
          <p:cNvSpPr txBox="1"/>
          <p:nvPr/>
        </p:nvSpPr>
        <p:spPr>
          <a:xfrm>
            <a:off x="2920705" y="1470626"/>
            <a:ext cx="2016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への意識変化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2A485A6-08C8-442C-8DC3-60F41D342186}"/>
              </a:ext>
            </a:extLst>
          </p:cNvPr>
          <p:cNvSpPr/>
          <p:nvPr/>
        </p:nvSpPr>
        <p:spPr>
          <a:xfrm>
            <a:off x="5119177" y="1134207"/>
            <a:ext cx="2162907" cy="5105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7694C2-41BD-4878-BBA7-27CBB32559F4}"/>
              </a:ext>
            </a:extLst>
          </p:cNvPr>
          <p:cNvSpPr txBox="1"/>
          <p:nvPr/>
        </p:nvSpPr>
        <p:spPr>
          <a:xfrm>
            <a:off x="5203717" y="1440604"/>
            <a:ext cx="1985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技術革新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631A450-A925-4A7D-9E71-F5A647A11882}"/>
              </a:ext>
            </a:extLst>
          </p:cNvPr>
          <p:cNvSpPr/>
          <p:nvPr/>
        </p:nvSpPr>
        <p:spPr>
          <a:xfrm>
            <a:off x="7374843" y="1152623"/>
            <a:ext cx="2162907" cy="508748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64082E-EB91-4F2C-BE0B-ADA29D1D771C}"/>
              </a:ext>
            </a:extLst>
          </p:cNvPr>
          <p:cNvSpPr txBox="1"/>
          <p:nvPr/>
        </p:nvSpPr>
        <p:spPr>
          <a:xfrm>
            <a:off x="7730468" y="1440163"/>
            <a:ext cx="150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19F9AC0-A1B3-407C-BE37-55D19D7946FC}"/>
              </a:ext>
            </a:extLst>
          </p:cNvPr>
          <p:cNvSpPr/>
          <p:nvPr/>
        </p:nvSpPr>
        <p:spPr>
          <a:xfrm>
            <a:off x="9621717" y="1134207"/>
            <a:ext cx="2162907" cy="510590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85B685-02BF-4A36-A648-14AEF9611B5F}"/>
              </a:ext>
            </a:extLst>
          </p:cNvPr>
          <p:cNvSpPr txBox="1"/>
          <p:nvPr/>
        </p:nvSpPr>
        <p:spPr>
          <a:xfrm>
            <a:off x="597315" y="2076767"/>
            <a:ext cx="2162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◆大阪府内の人口は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年をピークに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年で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％減小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今後より顕著に減少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が予想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◆農業の担い手減少により、農地のみならず用水路等の施設も維持管理が困難であり、地域農業の維持が課題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◆消費者の減少・高齢化も進行し、農業者の所得向上のためには高付加価値化が必要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F04B9C-710A-4EED-BBCC-64D03D9A06A2}"/>
              </a:ext>
            </a:extLst>
          </p:cNvPr>
          <p:cNvSpPr txBox="1"/>
          <p:nvPr/>
        </p:nvSpPr>
        <p:spPr>
          <a:xfrm>
            <a:off x="9949045" y="1470626"/>
            <a:ext cx="150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57A41B-A00F-4265-9431-8CA095B26745}"/>
              </a:ext>
            </a:extLst>
          </p:cNvPr>
          <p:cNvSpPr txBox="1"/>
          <p:nvPr/>
        </p:nvSpPr>
        <p:spPr>
          <a:xfrm>
            <a:off x="2881801" y="2091622"/>
            <a:ext cx="2162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◆食に関する価値観の変容（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健康意識の高まり、簡便な食品を選ぶなど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◆食品購入手段の多様化による地産地消への意識変化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◆地元農産物（大阪産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）の購入意識変化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209428-CEA3-4EC3-9A62-A5ADC1B12812}"/>
              </a:ext>
            </a:extLst>
          </p:cNvPr>
          <p:cNvSpPr txBox="1"/>
          <p:nvPr/>
        </p:nvSpPr>
        <p:spPr>
          <a:xfrm>
            <a:off x="5141431" y="2091622"/>
            <a:ext cx="21629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◆各産業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DX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（デジタルトランスフォーメーション）が進行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◆スマート農業技術導入により省力化や収益性向上の一定成果有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◆万博で披露された最先端技術（レガシー）の農業分野での活用が望まれる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41BED3-ED39-4FB8-A985-6D297BCC39E4}"/>
              </a:ext>
            </a:extLst>
          </p:cNvPr>
          <p:cNvSpPr txBox="1"/>
          <p:nvPr/>
        </p:nvSpPr>
        <p:spPr>
          <a:xfrm>
            <a:off x="7403124" y="2091778"/>
            <a:ext cx="2162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◆万博により国内外の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観光客は増加、今後も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IR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等により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増加が見込まれる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◆観光農業に取組む農業者の増加、所得向上の成果有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◆さらなる府内周遊・観光消費促進のため、魅力発信や観光コンテンツが求められる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503170-3638-4F98-98AA-647C3EF3D736}"/>
              </a:ext>
            </a:extLst>
          </p:cNvPr>
          <p:cNvSpPr txBox="1"/>
          <p:nvPr/>
        </p:nvSpPr>
        <p:spPr>
          <a:xfrm>
            <a:off x="9630509" y="2091622"/>
            <a:ext cx="2162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◆大阪府内の平均気温は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年で約３℃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上昇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今後も全国平均より高い水準で気温上昇が続く予想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◆農作物の高温障害が発生、その対策が急務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◆府全体で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温室効果ガスの排出をゼロとするため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、各分野でカーボンニュートラルへの取組を推進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（農分野でも生産から消費までの一連で脱炭素に取り組む必要有）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1FBBB90-0886-4439-B9C1-6061FE98C646}"/>
              </a:ext>
            </a:extLst>
          </p:cNvPr>
          <p:cNvSpPr txBox="1"/>
          <p:nvPr/>
        </p:nvSpPr>
        <p:spPr>
          <a:xfrm>
            <a:off x="10793333" y="97289"/>
            <a:ext cx="11026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資料３</a:t>
            </a:r>
          </a:p>
        </p:txBody>
      </p:sp>
      <p:sp>
        <p:nvSpPr>
          <p:cNvPr id="24" name="スライド番号プレースホルダー 5">
            <a:extLst>
              <a:ext uri="{FF2B5EF4-FFF2-40B4-BE49-F238E27FC236}">
                <a16:creationId xmlns:a16="http://schemas.microsoft.com/office/drawing/2014/main" id="{0AF7FDEF-9753-43E7-8AB6-C7CD1645B2A7}"/>
              </a:ext>
            </a:extLst>
          </p:cNvPr>
          <p:cNvSpPr txBox="1">
            <a:spLocks/>
          </p:cNvSpPr>
          <p:nvPr/>
        </p:nvSpPr>
        <p:spPr>
          <a:xfrm>
            <a:off x="10635748" y="65163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3-</a:t>
            </a:r>
            <a:fld id="{C6678B24-D225-48CB-84C5-697AA65AEC0C}" type="slidenum">
              <a:rPr kumimoji="1" lang="ja-JP" altLang="en-US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1</a:t>
            </a:fld>
            <a:endParaRPr kumimoji="1"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65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6889453-F497-4421-B8C0-7798C3169323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次期プラン検討の視点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961E2F2-A7AD-400B-AADA-860FE7405287}"/>
              </a:ext>
            </a:extLst>
          </p:cNvPr>
          <p:cNvSpPr txBox="1"/>
          <p:nvPr/>
        </p:nvSpPr>
        <p:spPr>
          <a:xfrm>
            <a:off x="291275" y="1089230"/>
            <a:ext cx="662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大阪府人口の推移予測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41" name="グラフ 40">
            <a:extLst>
              <a:ext uri="{FF2B5EF4-FFF2-40B4-BE49-F238E27FC236}">
                <a16:creationId xmlns:a16="http://schemas.microsoft.com/office/drawing/2014/main" id="{A6D2067E-3249-4D74-A755-85CF8E415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212924"/>
              </p:ext>
            </p:extLst>
          </p:nvPr>
        </p:nvGraphicFramePr>
        <p:xfrm>
          <a:off x="207168" y="1826312"/>
          <a:ext cx="11777663" cy="428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D3D382-A7BF-405A-8065-4DEB1EEC858E}"/>
              </a:ext>
            </a:extLst>
          </p:cNvPr>
          <p:cNvSpPr/>
          <p:nvPr/>
        </p:nvSpPr>
        <p:spPr>
          <a:xfrm>
            <a:off x="7227277" y="2022231"/>
            <a:ext cx="1556238" cy="4167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882B37-0982-4953-BC50-7749EC2CCD0F}"/>
              </a:ext>
            </a:extLst>
          </p:cNvPr>
          <p:cNvSpPr txBox="1"/>
          <p:nvPr/>
        </p:nvSpPr>
        <p:spPr>
          <a:xfrm>
            <a:off x="6095999" y="6308482"/>
            <a:ext cx="5752264" cy="2616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（国勢調査及び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日本の地域別将来推計人口：国立社会保障・人口問題研究所データより作成</a:t>
            </a:r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7B28AF-88DE-488C-84E5-B9CECC9DF515}"/>
              </a:ext>
            </a:extLst>
          </p:cNvPr>
          <p:cNvSpPr txBox="1"/>
          <p:nvPr/>
        </p:nvSpPr>
        <p:spPr>
          <a:xfrm>
            <a:off x="7227277" y="1477137"/>
            <a:ext cx="1556237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今後５年間で</a:t>
            </a:r>
            <a:endParaRPr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2.7%</a:t>
            </a:r>
            <a:r>
              <a:rPr kumimoji="1"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減の予測</a:t>
            </a:r>
            <a:endParaRPr kumimoji="1"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627433B-9147-411E-8EC6-3800B81A143D}"/>
              </a:ext>
            </a:extLst>
          </p:cNvPr>
          <p:cNvSpPr txBox="1">
            <a:spLocks/>
          </p:cNvSpPr>
          <p:nvPr/>
        </p:nvSpPr>
        <p:spPr>
          <a:xfrm>
            <a:off x="10635748" y="65163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3-</a:t>
            </a:r>
            <a:fld id="{C6678B24-D225-48CB-84C5-697AA65AEC0C}" type="slidenum">
              <a:rPr kumimoji="1" lang="ja-JP" altLang="en-US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2</a:t>
            </a:fld>
            <a:endParaRPr kumimoji="1"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0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5CAA74-A0F0-4CC9-A721-30276E9F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8" y="1273896"/>
            <a:ext cx="10263882" cy="523799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6889453-F497-4421-B8C0-7798C3169323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次期プラン検討の視点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961E2F2-A7AD-400B-AADA-860FE7405287}"/>
              </a:ext>
            </a:extLst>
          </p:cNvPr>
          <p:cNvSpPr txBox="1"/>
          <p:nvPr/>
        </p:nvSpPr>
        <p:spPr>
          <a:xfrm>
            <a:off x="291275" y="1089230"/>
            <a:ext cx="2760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▶消費者動向の推移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D3D382-A7BF-405A-8065-4DEB1EEC858E}"/>
              </a:ext>
            </a:extLst>
          </p:cNvPr>
          <p:cNvSpPr/>
          <p:nvPr/>
        </p:nvSpPr>
        <p:spPr>
          <a:xfrm>
            <a:off x="964058" y="1601215"/>
            <a:ext cx="2889697" cy="49106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882B37-0982-4953-BC50-7749EC2CCD0F}"/>
              </a:ext>
            </a:extLst>
          </p:cNvPr>
          <p:cNvSpPr txBox="1"/>
          <p:nvPr/>
        </p:nvSpPr>
        <p:spPr>
          <a:xfrm>
            <a:off x="5957383" y="6506861"/>
            <a:ext cx="5308316" cy="2616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出典：日本政策金融公庫「食に関する消費者動向調査（令和７年</a:t>
            </a:r>
            <a:r>
              <a:rPr lang="en-US" altLang="ja-JP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月調査）」</a:t>
            </a:r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7B28AF-88DE-488C-84E5-B9CECC9DF515}"/>
              </a:ext>
            </a:extLst>
          </p:cNvPr>
          <p:cNvSpPr txBox="1"/>
          <p:nvPr/>
        </p:nvSpPr>
        <p:spPr>
          <a:xfrm>
            <a:off x="3929272" y="2424537"/>
            <a:ext cx="2028111" cy="116955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近年の消費者動向として</a:t>
            </a:r>
            <a:endParaRPr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①経済性志向</a:t>
            </a:r>
            <a:endParaRPr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②健康志向</a:t>
            </a:r>
            <a:endParaRPr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③簡便化志向</a:t>
            </a:r>
            <a:endParaRPr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が高まっている</a:t>
            </a:r>
            <a:endParaRPr lang="en-US" altLang="ja-JP" sz="14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FAB96D5-E0A7-4BE2-8E79-F4AF03E5DE7E}"/>
              </a:ext>
            </a:extLst>
          </p:cNvPr>
          <p:cNvSpPr txBox="1">
            <a:spLocks/>
          </p:cNvSpPr>
          <p:nvPr/>
        </p:nvSpPr>
        <p:spPr>
          <a:xfrm>
            <a:off x="10635748" y="65163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3-</a:t>
            </a:r>
            <a:fld id="{C6678B24-D225-48CB-84C5-697AA65AEC0C}" type="slidenum">
              <a:rPr kumimoji="1" lang="ja-JP" altLang="en-US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3</a:t>
            </a:fld>
            <a:endParaRPr kumimoji="1"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6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7E268AFF-7F1B-49EB-84CB-95279ED4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98261"/>
              </p:ext>
            </p:extLst>
          </p:nvPr>
        </p:nvGraphicFramePr>
        <p:xfrm>
          <a:off x="462338" y="1777818"/>
          <a:ext cx="10900880" cy="507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E6889453-F497-4421-B8C0-7798C3169323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次期プラン検討の視点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961E2F2-A7AD-400B-AADA-860FE7405287}"/>
              </a:ext>
            </a:extLst>
          </p:cNvPr>
          <p:cNvSpPr txBox="1"/>
          <p:nvPr/>
        </p:nvSpPr>
        <p:spPr>
          <a:xfrm>
            <a:off x="281000" y="994855"/>
            <a:ext cx="34793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▶訪日外国人旅行者数の推移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882B37-0982-4953-BC50-7749EC2CCD0F}"/>
              </a:ext>
            </a:extLst>
          </p:cNvPr>
          <p:cNvSpPr txBox="1"/>
          <p:nvPr/>
        </p:nvSpPr>
        <p:spPr>
          <a:xfrm>
            <a:off x="8690309" y="6404120"/>
            <a:ext cx="2672909" cy="2616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出典：日本政府観光局（</a:t>
            </a:r>
            <a:r>
              <a:rPr lang="en-US" altLang="ja-JP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JNTO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69B355-579A-4A71-A469-207D73979B9B}"/>
              </a:ext>
            </a:extLst>
          </p:cNvPr>
          <p:cNvSpPr txBox="1"/>
          <p:nvPr/>
        </p:nvSpPr>
        <p:spPr>
          <a:xfrm>
            <a:off x="1298445" y="1485430"/>
            <a:ext cx="5734692" cy="58477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r>
              <a:rPr lang="ja-JP" altLang="en-US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・コロナ禍以降、訪日外国人数は増加傾向</a:t>
            </a:r>
            <a:endParaRPr lang="en-US" altLang="ja-JP" sz="16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・</a:t>
            </a: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2025</a:t>
            </a:r>
            <a:r>
              <a:rPr lang="ja-JP" altLang="en-US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（</a:t>
            </a: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R7</a:t>
            </a:r>
            <a:r>
              <a:rPr lang="ja-JP" altLang="en-US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）は</a:t>
            </a: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4,268</a:t>
            </a:r>
            <a:r>
              <a:rPr lang="ja-JP" altLang="en-US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万人（推計値）と過去最高を記録</a:t>
            </a:r>
            <a:endParaRPr lang="en-US" altLang="ja-JP" sz="16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BEBB99-7E35-4651-87F6-345B79F378B2}"/>
              </a:ext>
            </a:extLst>
          </p:cNvPr>
          <p:cNvSpPr txBox="1"/>
          <p:nvPr/>
        </p:nvSpPr>
        <p:spPr>
          <a:xfrm>
            <a:off x="11091429" y="2127528"/>
            <a:ext cx="773036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4,268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1FDB48C3-995A-43C1-95EF-60E9E45556DF}"/>
              </a:ext>
            </a:extLst>
          </p:cNvPr>
          <p:cNvSpPr txBox="1">
            <a:spLocks/>
          </p:cNvSpPr>
          <p:nvPr/>
        </p:nvSpPr>
        <p:spPr>
          <a:xfrm>
            <a:off x="10635748" y="65163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3-</a:t>
            </a:r>
            <a:fld id="{C6678B24-D225-48CB-84C5-697AA65AEC0C}" type="slidenum">
              <a:rPr kumimoji="1" lang="ja-JP" altLang="en-US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4</a:t>
            </a:fld>
            <a:endParaRPr kumimoji="1"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4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6889453-F497-4421-B8C0-7798C3169323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次期プラン検討の視点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961E2F2-A7AD-400B-AADA-860FE7405287}"/>
              </a:ext>
            </a:extLst>
          </p:cNvPr>
          <p:cNvSpPr txBox="1"/>
          <p:nvPr/>
        </p:nvSpPr>
        <p:spPr>
          <a:xfrm>
            <a:off x="289793" y="768361"/>
            <a:ext cx="34793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将来の気候変動予測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882B37-0982-4953-BC50-7749EC2CCD0F}"/>
              </a:ext>
            </a:extLst>
          </p:cNvPr>
          <p:cNvSpPr txBox="1"/>
          <p:nvPr/>
        </p:nvSpPr>
        <p:spPr>
          <a:xfrm>
            <a:off x="6831622" y="6401731"/>
            <a:ext cx="3443237" cy="2616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714" rIns="25714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出典：文部科学省・気象庁「日本の気候変動</a:t>
            </a:r>
            <a:r>
              <a:rPr lang="en-US" altLang="ja-JP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2025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kumimoji="1"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92A2A6-14C9-4E5B-8142-BF79754E9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70" y="1156362"/>
            <a:ext cx="7988860" cy="5245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A236D1-10D1-4D9D-8C8E-68666974ABD3}"/>
              </a:ext>
            </a:extLst>
          </p:cNvPr>
          <p:cNvSpPr/>
          <p:nvPr/>
        </p:nvSpPr>
        <p:spPr>
          <a:xfrm>
            <a:off x="2212896" y="2022231"/>
            <a:ext cx="3150412" cy="1600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41126B0D-1994-425C-8D6A-73C3C59177C7}"/>
              </a:ext>
            </a:extLst>
          </p:cNvPr>
          <p:cNvSpPr txBox="1">
            <a:spLocks/>
          </p:cNvSpPr>
          <p:nvPr/>
        </p:nvSpPr>
        <p:spPr>
          <a:xfrm>
            <a:off x="10635748" y="65163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3-</a:t>
            </a:r>
            <a:fld id="{C6678B24-D225-48CB-84C5-697AA65AEC0C}" type="slidenum">
              <a:rPr kumimoji="1" lang="ja-JP" altLang="en-US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5</a:t>
            </a:fld>
            <a:endParaRPr kumimoji="1"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8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511</Words>
  <Application>Microsoft Office PowerPoint</Application>
  <PresentationFormat>ワイド画面</PresentationFormat>
  <Paragraphs>75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BIZ UDPゴシック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2026-03-18T04:57:16Z</dcterms:created>
  <dcterms:modified xsi:type="dcterms:W3CDTF">2026-03-18T04:57:39Z</dcterms:modified>
</cp:coreProperties>
</file>