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 id="2147483701" r:id="rId2"/>
  </p:sldMasterIdLst>
  <p:notesMasterIdLst>
    <p:notesMasterId r:id="rId12"/>
  </p:notesMasterIdLst>
  <p:handoutMasterIdLst>
    <p:handoutMasterId r:id="rId13"/>
  </p:handoutMasterIdLst>
  <p:sldIdLst>
    <p:sldId id="256" r:id="rId3"/>
    <p:sldId id="266" r:id="rId4"/>
    <p:sldId id="267" r:id="rId5"/>
    <p:sldId id="268" r:id="rId6"/>
    <p:sldId id="269" r:id="rId7"/>
    <p:sldId id="272" r:id="rId8"/>
    <p:sldId id="271" r:id="rId9"/>
    <p:sldId id="270" r:id="rId10"/>
    <p:sldId id="273" r:id="rId11"/>
  </p:sldIdLst>
  <p:sldSz cx="12192000" cy="6858000"/>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FFCC99"/>
    <a:srgbClr val="FF66FF"/>
    <a:srgbClr val="FFCCFF"/>
    <a:srgbClr val="FFFFFF"/>
    <a:srgbClr val="FFCCCC"/>
    <a:srgbClr val="FF99FF"/>
    <a:srgbClr val="EC5EC7"/>
    <a:srgbClr val="E466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資料４用!$B$7</c:f>
              <c:strCache>
                <c:ptCount val="1"/>
                <c:pt idx="0">
                  <c:v>農業経営体数</c:v>
                </c:pt>
              </c:strCache>
            </c:strRef>
          </c:tx>
          <c:spPr>
            <a:solidFill>
              <a:schemeClr val="accent6"/>
            </a:solidFill>
            <a:ln>
              <a:noFill/>
            </a:ln>
            <a:effectLst/>
          </c:spPr>
          <c:invertIfNegative val="0"/>
          <c:dLbls>
            <c:dLbl>
              <c:idx val="0"/>
              <c:layout>
                <c:manualLayout>
                  <c:x val="2.7529249827942187E-3"/>
                  <c:y val="-0.402100358756930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4C-4E13-910D-E44195EEF9F7}"/>
                </c:ext>
              </c:extLst>
            </c:dLbl>
            <c:dLbl>
              <c:idx val="1"/>
              <c:layout>
                <c:manualLayout>
                  <c:x val="-5.0469708320850072E-17"/>
                  <c:y val="-0.363337464473745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4C-4E13-910D-E44195EEF9F7}"/>
                </c:ext>
              </c:extLst>
            </c:dLbl>
            <c:dLbl>
              <c:idx val="2"/>
              <c:layout>
                <c:manualLayout>
                  <c:x val="-3.4752389226759338E-3"/>
                  <c:y val="-0.3302706984112193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4C-4E13-910D-E44195EEF9F7}"/>
                </c:ext>
              </c:extLst>
            </c:dLbl>
            <c:dLbl>
              <c:idx val="3"/>
              <c:layout>
                <c:manualLayout>
                  <c:x val="0"/>
                  <c:y val="-0.281779807109910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4C-4E13-910D-E44195EEF9F7}"/>
                </c:ext>
              </c:extLst>
            </c:dLbl>
            <c:dLbl>
              <c:idx val="4"/>
              <c:layout>
                <c:manualLayout>
                  <c:x val="3.4752389226759338E-3"/>
                  <c:y val="-0.21795871965708438"/>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4C-4E13-910D-E44195EEF9F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資料４用!$E$7:$I$7</c:f>
              <c:numCache>
                <c:formatCode>#,##0_);[Red]\(#,##0\)</c:formatCode>
                <c:ptCount val="5"/>
                <c:pt idx="0">
                  <c:v>12009</c:v>
                </c:pt>
                <c:pt idx="1">
                  <c:v>10714</c:v>
                </c:pt>
                <c:pt idx="2">
                  <c:v>9293</c:v>
                </c:pt>
                <c:pt idx="3">
                  <c:v>7673</c:v>
                </c:pt>
                <c:pt idx="4">
                  <c:v>5699</c:v>
                </c:pt>
              </c:numCache>
            </c:numRef>
          </c:val>
          <c:extLst>
            <c:ext xmlns:c16="http://schemas.microsoft.com/office/drawing/2014/chart" uri="{C3380CC4-5D6E-409C-BE32-E72D297353CC}">
              <c16:uniqueId val="{00000005-754C-4E13-910D-E44195EEF9F7}"/>
            </c:ext>
          </c:extLst>
        </c:ser>
        <c:dLbls>
          <c:showLegendKey val="0"/>
          <c:showVal val="1"/>
          <c:showCatName val="0"/>
          <c:showSerName val="0"/>
          <c:showPercent val="0"/>
          <c:showBubbleSize val="0"/>
        </c:dLbls>
        <c:gapWidth val="150"/>
        <c:overlap val="100"/>
        <c:axId val="1771242479"/>
        <c:axId val="1771245391"/>
      </c:barChart>
      <c:catAx>
        <c:axId val="177124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71245391"/>
        <c:crosses val="autoZero"/>
        <c:auto val="1"/>
        <c:lblAlgn val="ctr"/>
        <c:lblOffset val="100"/>
        <c:noMultiLvlLbl val="0"/>
      </c:catAx>
      <c:valAx>
        <c:axId val="177124539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7124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資料４用!$D$46</c:f>
              <c:strCache>
                <c:ptCount val="1"/>
                <c:pt idx="0">
                  <c:v>15～49歳</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39A3-4B06-B9CB-A5326979039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資料４用!$E$46:$I$46</c:f>
              <c:numCache>
                <c:formatCode>#,##0_);[Red]\(#,##0\)</c:formatCode>
                <c:ptCount val="5"/>
                <c:pt idx="0">
                  <c:v>1236</c:v>
                </c:pt>
                <c:pt idx="1">
                  <c:v>1012</c:v>
                </c:pt>
                <c:pt idx="2">
                  <c:v>950</c:v>
                </c:pt>
                <c:pt idx="3">
                  <c:v>694</c:v>
                </c:pt>
                <c:pt idx="4">
                  <c:v>662</c:v>
                </c:pt>
              </c:numCache>
            </c:numRef>
          </c:val>
          <c:extLst>
            <c:ext xmlns:c16="http://schemas.microsoft.com/office/drawing/2014/chart" uri="{C3380CC4-5D6E-409C-BE32-E72D297353CC}">
              <c16:uniqueId val="{00000001-39A3-4B06-B9CB-A5326979039F}"/>
            </c:ext>
          </c:extLst>
        </c:ser>
        <c:ser>
          <c:idx val="1"/>
          <c:order val="1"/>
          <c:tx>
            <c:strRef>
              <c:f>資料４用!$D$47</c:f>
              <c:strCache>
                <c:ptCount val="1"/>
                <c:pt idx="0">
                  <c:v>50～59歳</c:v>
                </c:pt>
              </c:strCache>
            </c:strRef>
          </c:tx>
          <c:spPr>
            <a:solidFill>
              <a:schemeClr val="accent2"/>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39A3-4B06-B9CB-A5326979039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資料４用!$E$47:$I$47</c:f>
              <c:numCache>
                <c:formatCode>#,##0_);[Red]\(#,##0\)</c:formatCode>
                <c:ptCount val="5"/>
                <c:pt idx="0">
                  <c:v>1972</c:v>
                </c:pt>
                <c:pt idx="1">
                  <c:v>1461</c:v>
                </c:pt>
                <c:pt idx="2">
                  <c:v>1120</c:v>
                </c:pt>
                <c:pt idx="3">
                  <c:v>739</c:v>
                </c:pt>
                <c:pt idx="4">
                  <c:v>626</c:v>
                </c:pt>
              </c:numCache>
            </c:numRef>
          </c:val>
          <c:extLst>
            <c:ext xmlns:c16="http://schemas.microsoft.com/office/drawing/2014/chart" uri="{C3380CC4-5D6E-409C-BE32-E72D297353CC}">
              <c16:uniqueId val="{00000003-39A3-4B06-B9CB-A5326979039F}"/>
            </c:ext>
          </c:extLst>
        </c:ser>
        <c:ser>
          <c:idx val="2"/>
          <c:order val="2"/>
          <c:tx>
            <c:strRef>
              <c:f>資料４用!$D$48</c:f>
              <c:strCache>
                <c:ptCount val="1"/>
                <c:pt idx="0">
                  <c:v>60～69歳</c:v>
                </c:pt>
              </c:strCache>
            </c:strRef>
          </c:tx>
          <c:spPr>
            <a:solidFill>
              <a:schemeClr val="accent3"/>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4-39A3-4B06-B9CB-A5326979039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資料４用!$E$48:$I$48</c:f>
              <c:numCache>
                <c:formatCode>#,##0_);[Red]\(#,##0\)</c:formatCode>
                <c:ptCount val="5"/>
                <c:pt idx="0">
                  <c:v>3690</c:v>
                </c:pt>
                <c:pt idx="1">
                  <c:v>3547</c:v>
                </c:pt>
                <c:pt idx="2">
                  <c:v>3440</c:v>
                </c:pt>
                <c:pt idx="3">
                  <c:v>2334</c:v>
                </c:pt>
                <c:pt idx="4">
                  <c:v>1337</c:v>
                </c:pt>
              </c:numCache>
            </c:numRef>
          </c:val>
          <c:extLst>
            <c:ext xmlns:c16="http://schemas.microsoft.com/office/drawing/2014/chart" uri="{C3380CC4-5D6E-409C-BE32-E72D297353CC}">
              <c16:uniqueId val="{00000005-39A3-4B06-B9CB-A5326979039F}"/>
            </c:ext>
          </c:extLst>
        </c:ser>
        <c:ser>
          <c:idx val="3"/>
          <c:order val="3"/>
          <c:tx>
            <c:strRef>
              <c:f>資料４用!$D$49</c:f>
              <c:strCache>
                <c:ptCount val="1"/>
                <c:pt idx="0">
                  <c:v>70～74歳</c:v>
                </c:pt>
              </c:strCache>
            </c:strRef>
          </c:tx>
          <c:spPr>
            <a:solidFill>
              <a:schemeClr val="accent4"/>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6-39A3-4B06-B9CB-A5326979039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資料４用!$E$49:$I$49</c:f>
              <c:numCache>
                <c:formatCode>#,##0_);[Red]\(#,##0\)</c:formatCode>
                <c:ptCount val="5"/>
                <c:pt idx="0">
                  <c:v>2212</c:v>
                </c:pt>
                <c:pt idx="1">
                  <c:v>2104</c:v>
                </c:pt>
                <c:pt idx="2">
                  <c:v>1824</c:v>
                </c:pt>
                <c:pt idx="3">
                  <c:v>1724</c:v>
                </c:pt>
                <c:pt idx="4">
                  <c:v>1261</c:v>
                </c:pt>
              </c:numCache>
            </c:numRef>
          </c:val>
          <c:extLst>
            <c:ext xmlns:c16="http://schemas.microsoft.com/office/drawing/2014/chart" uri="{C3380CC4-5D6E-409C-BE32-E72D297353CC}">
              <c16:uniqueId val="{00000007-39A3-4B06-B9CB-A5326979039F}"/>
            </c:ext>
          </c:extLst>
        </c:ser>
        <c:ser>
          <c:idx val="4"/>
          <c:order val="4"/>
          <c:tx>
            <c:strRef>
              <c:f>資料４用!$D$50</c:f>
              <c:strCache>
                <c:ptCount val="1"/>
                <c:pt idx="0">
                  <c:v>75歳以上</c:v>
                </c:pt>
              </c:strCache>
            </c:strRef>
          </c:tx>
          <c:spPr>
            <a:solidFill>
              <a:schemeClr val="accent5"/>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8-39A3-4B06-B9CB-A5326979039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資料４用!$E$6:$I$6</c:f>
              <c:strCache>
                <c:ptCount val="5"/>
                <c:pt idx="0">
                  <c:v>2005(H17)</c:v>
                </c:pt>
                <c:pt idx="1">
                  <c:v>2010(H22)</c:v>
                </c:pt>
                <c:pt idx="2">
                  <c:v>2015(H27)</c:v>
                </c:pt>
                <c:pt idx="3">
                  <c:v>2020(R2)</c:v>
                </c:pt>
                <c:pt idx="4">
                  <c:v>2025(R7)</c:v>
                </c:pt>
              </c:strCache>
            </c:strRef>
          </c:cat>
          <c:val>
            <c:numRef>
              <c:f>資料４用!$E$50:$I$50</c:f>
              <c:numCache>
                <c:formatCode>#,##0_);[Red]\(#,##0\)</c:formatCode>
                <c:ptCount val="5"/>
                <c:pt idx="0">
                  <c:v>2865</c:v>
                </c:pt>
                <c:pt idx="1">
                  <c:v>3768</c:v>
                </c:pt>
                <c:pt idx="2">
                  <c:v>3368</c:v>
                </c:pt>
                <c:pt idx="3">
                  <c:v>2835</c:v>
                </c:pt>
                <c:pt idx="4">
                  <c:v>2363</c:v>
                </c:pt>
              </c:numCache>
            </c:numRef>
          </c:val>
          <c:extLst>
            <c:ext xmlns:c16="http://schemas.microsoft.com/office/drawing/2014/chart" uri="{C3380CC4-5D6E-409C-BE32-E72D297353CC}">
              <c16:uniqueId val="{00000009-39A3-4B06-B9CB-A5326979039F}"/>
            </c:ext>
          </c:extLst>
        </c:ser>
        <c:dLbls>
          <c:dLblPos val="ctr"/>
          <c:showLegendKey val="0"/>
          <c:showVal val="1"/>
          <c:showCatName val="0"/>
          <c:showSerName val="0"/>
          <c:showPercent val="0"/>
          <c:showBubbleSize val="0"/>
        </c:dLbls>
        <c:gapWidth val="150"/>
        <c:overlap val="100"/>
        <c:axId val="1781836527"/>
        <c:axId val="2116671087"/>
      </c:barChart>
      <c:catAx>
        <c:axId val="178183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116671087"/>
        <c:crosses val="autoZero"/>
        <c:auto val="1"/>
        <c:lblAlgn val="ctr"/>
        <c:lblOffset val="100"/>
        <c:noMultiLvlLbl val="0"/>
      </c:catAx>
      <c:valAx>
        <c:axId val="2116671087"/>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818365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08401077093894E-2"/>
          <c:y val="0.10185185185185185"/>
          <c:w val="0.78427715174176971"/>
          <c:h val="0.79074876057159504"/>
        </c:manualLayout>
      </c:layout>
      <c:barChart>
        <c:barDir val="col"/>
        <c:grouping val="stacked"/>
        <c:varyColors val="0"/>
        <c:ser>
          <c:idx val="0"/>
          <c:order val="0"/>
          <c:tx>
            <c:strRef>
              <c:f>資料４用!$C$63</c:f>
              <c:strCache>
                <c:ptCount val="1"/>
                <c:pt idx="0">
                  <c:v>田</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資料４用!$E$61:$I$61</c:f>
              <c:strCache>
                <c:ptCount val="5"/>
                <c:pt idx="0">
                  <c:v>2005(H17)</c:v>
                </c:pt>
                <c:pt idx="1">
                  <c:v>2010(H22)</c:v>
                </c:pt>
                <c:pt idx="2">
                  <c:v>2015(H27)</c:v>
                </c:pt>
                <c:pt idx="3">
                  <c:v>2020(R2)</c:v>
                </c:pt>
                <c:pt idx="4">
                  <c:v>2024(R6)</c:v>
                </c:pt>
              </c:strCache>
            </c:strRef>
          </c:cat>
          <c:val>
            <c:numRef>
              <c:f>資料４用!$E$63:$I$63</c:f>
              <c:numCache>
                <c:formatCode>#,##0_);[Red]\(#,##0\)</c:formatCode>
                <c:ptCount val="5"/>
                <c:pt idx="0">
                  <c:v>10700</c:v>
                </c:pt>
                <c:pt idx="1">
                  <c:v>10100</c:v>
                </c:pt>
                <c:pt idx="2">
                  <c:v>9420</c:v>
                </c:pt>
                <c:pt idx="3">
                  <c:v>8750</c:v>
                </c:pt>
                <c:pt idx="4">
                  <c:v>8200</c:v>
                </c:pt>
              </c:numCache>
            </c:numRef>
          </c:val>
          <c:extLst>
            <c:ext xmlns:c16="http://schemas.microsoft.com/office/drawing/2014/chart" uri="{C3380CC4-5D6E-409C-BE32-E72D297353CC}">
              <c16:uniqueId val="{00000000-C626-4E72-9FD8-16E96F6961C7}"/>
            </c:ext>
          </c:extLst>
        </c:ser>
        <c:ser>
          <c:idx val="1"/>
          <c:order val="1"/>
          <c:tx>
            <c:strRef>
              <c:f>資料４用!$D$65</c:f>
              <c:strCache>
                <c:ptCount val="1"/>
                <c:pt idx="0">
                  <c:v>普通畑</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資料４用!$E$61:$I$61</c:f>
              <c:strCache>
                <c:ptCount val="5"/>
                <c:pt idx="0">
                  <c:v>2005(H17)</c:v>
                </c:pt>
                <c:pt idx="1">
                  <c:v>2010(H22)</c:v>
                </c:pt>
                <c:pt idx="2">
                  <c:v>2015(H27)</c:v>
                </c:pt>
                <c:pt idx="3">
                  <c:v>2020(R2)</c:v>
                </c:pt>
                <c:pt idx="4">
                  <c:v>2024(R6)</c:v>
                </c:pt>
              </c:strCache>
            </c:strRef>
          </c:cat>
          <c:val>
            <c:numRef>
              <c:f>資料４用!$E$65:$I$65</c:f>
              <c:numCache>
                <c:formatCode>#,##0_);[Red]\(#,##0\)</c:formatCode>
                <c:ptCount val="5"/>
                <c:pt idx="0">
                  <c:v>1460</c:v>
                </c:pt>
                <c:pt idx="1">
                  <c:v>1600</c:v>
                </c:pt>
                <c:pt idx="2">
                  <c:v>1750</c:v>
                </c:pt>
                <c:pt idx="3">
                  <c:v>1830</c:v>
                </c:pt>
                <c:pt idx="4">
                  <c:v>1830</c:v>
                </c:pt>
              </c:numCache>
            </c:numRef>
          </c:val>
          <c:extLst>
            <c:ext xmlns:c16="http://schemas.microsoft.com/office/drawing/2014/chart" uri="{C3380CC4-5D6E-409C-BE32-E72D297353CC}">
              <c16:uniqueId val="{00000001-C626-4E72-9FD8-16E96F6961C7}"/>
            </c:ext>
          </c:extLst>
        </c:ser>
        <c:ser>
          <c:idx val="2"/>
          <c:order val="2"/>
          <c:tx>
            <c:strRef>
              <c:f>資料４用!$D$66</c:f>
              <c:strCache>
                <c:ptCount val="1"/>
                <c:pt idx="0">
                  <c:v>樹園地</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資料４用!$E$61:$I$61</c:f>
              <c:strCache>
                <c:ptCount val="5"/>
                <c:pt idx="0">
                  <c:v>2005(H17)</c:v>
                </c:pt>
                <c:pt idx="1">
                  <c:v>2010(H22)</c:v>
                </c:pt>
                <c:pt idx="2">
                  <c:v>2015(H27)</c:v>
                </c:pt>
                <c:pt idx="3">
                  <c:v>2020(R2)</c:v>
                </c:pt>
                <c:pt idx="4">
                  <c:v>2024(R6)</c:v>
                </c:pt>
              </c:strCache>
            </c:strRef>
          </c:cat>
          <c:val>
            <c:numRef>
              <c:f>資料４用!$E$66:$I$66</c:f>
              <c:numCache>
                <c:formatCode>#,##0_);[Red]\(#,##0\)</c:formatCode>
                <c:ptCount val="5"/>
                <c:pt idx="0">
                  <c:v>2320</c:v>
                </c:pt>
                <c:pt idx="1">
                  <c:v>2220</c:v>
                </c:pt>
                <c:pt idx="2">
                  <c:v>2050</c:v>
                </c:pt>
                <c:pt idx="3">
                  <c:v>1960</c:v>
                </c:pt>
                <c:pt idx="4">
                  <c:v>1850</c:v>
                </c:pt>
              </c:numCache>
            </c:numRef>
          </c:val>
          <c:extLst>
            <c:ext xmlns:c16="http://schemas.microsoft.com/office/drawing/2014/chart" uri="{C3380CC4-5D6E-409C-BE32-E72D297353CC}">
              <c16:uniqueId val="{00000002-C626-4E72-9FD8-16E96F6961C7}"/>
            </c:ext>
          </c:extLst>
        </c:ser>
        <c:dLbls>
          <c:dLblPos val="ctr"/>
          <c:showLegendKey val="0"/>
          <c:showVal val="1"/>
          <c:showCatName val="0"/>
          <c:showSerName val="0"/>
          <c:showPercent val="0"/>
          <c:showBubbleSize val="0"/>
        </c:dLbls>
        <c:gapWidth val="150"/>
        <c:overlap val="100"/>
        <c:axId val="447548959"/>
        <c:axId val="447546879"/>
      </c:barChart>
      <c:catAx>
        <c:axId val="447548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47546879"/>
        <c:crosses val="autoZero"/>
        <c:auto val="1"/>
        <c:lblAlgn val="ctr"/>
        <c:lblOffset val="100"/>
        <c:noMultiLvlLbl val="0"/>
      </c:catAx>
      <c:valAx>
        <c:axId val="447546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r>
                  <a:rPr lang="ja-JP" altLang="en-US" sz="1100"/>
                  <a:t>（</a:t>
                </a:r>
                <a:r>
                  <a:rPr lang="en-US" altLang="ja-JP" sz="1100"/>
                  <a:t>ha</a:t>
                </a:r>
                <a:r>
                  <a:rPr lang="ja-JP" altLang="en-US" sz="1100"/>
                  <a:t>）</a:t>
                </a:r>
              </a:p>
            </c:rich>
          </c:tx>
          <c:layout>
            <c:manualLayout>
              <c:xMode val="edge"/>
              <c:yMode val="edge"/>
              <c:x val="8.6439762290653702E-3"/>
              <c:y val="4.7954943132108635E-3"/>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475489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22968954197924"/>
          <c:y val="2.0499884252029268E-2"/>
          <c:w val="0.68447195381718262"/>
          <c:h val="0.9776668883638379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AE-4D34-B835-97FD5F6964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AE-4D34-B835-97FD5F6964DB}"/>
              </c:ext>
            </c:extLst>
          </c:dPt>
          <c:dLbls>
            <c:dLbl>
              <c:idx val="0"/>
              <c:layout>
                <c:manualLayout>
                  <c:x val="-0.23291069468605957"/>
                  <c:y val="0.17069597389988542"/>
                </c:manualLayout>
              </c:layout>
              <c:spPr>
                <a:noFill/>
                <a:ln>
                  <a:noFill/>
                </a:ln>
                <a:effectLst/>
              </c:spPr>
              <c:txPr>
                <a:bodyPr rot="0" spcFirstLastPara="1" vertOverflow="ellipsis" vert="horz" wrap="square" anchor="ctr" anchorCtr="1"/>
                <a:lstStyle/>
                <a:p>
                  <a:pPr>
                    <a:lnSpc>
                      <a:spcPts val="1260"/>
                    </a:lnSpc>
                    <a:defRPr sz="105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separator>
</c:separator>
              <c:extLst>
                <c:ext xmlns:c15="http://schemas.microsoft.com/office/drawing/2012/chart" uri="{CE6537A1-D6FC-4f65-9D91-7224C49458BB}">
                  <c15:layout>
                    <c:manualLayout>
                      <c:w val="0.26162130545647505"/>
                      <c:h val="0.33945115509722917"/>
                    </c:manualLayout>
                  </c15:layout>
                </c:ext>
                <c:ext xmlns:c16="http://schemas.microsoft.com/office/drawing/2014/chart" uri="{C3380CC4-5D6E-409C-BE32-E72D297353CC}">
                  <c16:uniqueId val="{00000001-6AAE-4D34-B835-97FD5F6964DB}"/>
                </c:ext>
              </c:extLst>
            </c:dLbl>
            <c:dLbl>
              <c:idx val="1"/>
              <c:layout>
                <c:manualLayout>
                  <c:x val="0.35591750635409936"/>
                  <c:y val="-4.5310024824220613E-2"/>
                </c:manualLayout>
              </c:layout>
              <c:spPr>
                <a:noFill/>
                <a:ln>
                  <a:noFill/>
                </a:ln>
                <a:effectLst/>
              </c:spPr>
              <c:txPr>
                <a:bodyPr rot="0" spcFirstLastPara="1" vertOverflow="ellipsis" vert="horz" wrap="square" anchor="ctr" anchorCtr="1"/>
                <a:lstStyle/>
                <a:p>
                  <a:pPr>
                    <a:lnSpc>
                      <a:spcPts val="1260"/>
                    </a:lnSpc>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separator>
</c:separator>
              <c:extLst>
                <c:ext xmlns:c15="http://schemas.microsoft.com/office/drawing/2012/chart" uri="{CE6537A1-D6FC-4f65-9D91-7224C49458BB}">
                  <c15:layout>
                    <c:manualLayout>
                      <c:w val="0.29831426538535388"/>
                      <c:h val="0.28900112647441878"/>
                    </c:manualLayout>
                  </c15:layout>
                </c:ext>
                <c:ext xmlns:c16="http://schemas.microsoft.com/office/drawing/2014/chart" uri="{C3380CC4-5D6E-409C-BE32-E72D297353CC}">
                  <c16:uniqueId val="{00000003-6AAE-4D34-B835-97FD5F6964DB}"/>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農地利用意向!$D$2:$E$2</c:f>
              <c:strCache>
                <c:ptCount val="2"/>
                <c:pt idx="0">
                  <c:v>規模縮小などの意向のある農地面積の合計</c:v>
                </c:pt>
                <c:pt idx="1">
                  <c:v>その他農用地面積</c:v>
                </c:pt>
              </c:strCache>
            </c:strRef>
          </c:cat>
          <c:val>
            <c:numRef>
              <c:f>農地利用意向!$D$3:$E$3</c:f>
              <c:numCache>
                <c:formatCode>0"ha"</c:formatCode>
                <c:ptCount val="2"/>
                <c:pt idx="0">
                  <c:v>1899.0871999999999</c:v>
                </c:pt>
                <c:pt idx="1">
                  <c:v>7580.6652000000031</c:v>
                </c:pt>
              </c:numCache>
            </c:numRef>
          </c:val>
          <c:extLst>
            <c:ext xmlns:c16="http://schemas.microsoft.com/office/drawing/2014/chart" uri="{C3380CC4-5D6E-409C-BE32-E72D297353CC}">
              <c16:uniqueId val="{00000004-6AAE-4D34-B835-97FD5F6964D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189549818521648E-2"/>
          <c:y val="1.4842725545148766E-2"/>
          <c:w val="0.72990298150226363"/>
          <c:h val="0.9703145489097024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52B-40E6-83BC-2E740F758E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52B-40E6-83BC-2E740F758E74}"/>
              </c:ext>
            </c:extLst>
          </c:dPt>
          <c:dLbls>
            <c:dLbl>
              <c:idx val="0"/>
              <c:layout>
                <c:manualLayout>
                  <c:x val="0.43247981144010322"/>
                  <c:y val="0.58656815148462327"/>
                </c:manualLayout>
              </c:layout>
              <c:spPr>
                <a:noFill/>
                <a:ln>
                  <a:noFill/>
                </a:ln>
                <a:effectLst/>
              </c:spPr>
              <c:txPr>
                <a:bodyPr rot="0" spcFirstLastPara="1" vertOverflow="ellipsis" vert="horz" wrap="none" lIns="38100" tIns="19050" rIns="38100" bIns="19050" anchor="ctr" anchorCtr="1">
                  <a:spAutoFit/>
                </a:bodyPr>
                <a:lstStyle/>
                <a:p>
                  <a:pPr>
                    <a:lnSpc>
                      <a:spcPts val="1260"/>
                    </a:lnSpc>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2B-40E6-83BC-2E740F758E74}"/>
                </c:ext>
              </c:extLst>
            </c:dLbl>
            <c:dLbl>
              <c:idx val="1"/>
              <c:layout>
                <c:manualLayout>
                  <c:x val="3.6093026281722444E-2"/>
                  <c:y val="-9.7041038383054654E-2"/>
                </c:manualLayout>
              </c:layout>
              <c:spPr>
                <a:noFill/>
                <a:ln>
                  <a:noFill/>
                </a:ln>
                <a:effectLst/>
              </c:spPr>
              <c:txPr>
                <a:bodyPr rot="0" spcFirstLastPara="1" vertOverflow="overflow" horzOverflow="overflow" vert="horz" wrap="none" lIns="38100" tIns="19050" rIns="38100" bIns="19050" anchor="ctr" anchorCtr="1">
                  <a:spAutoFit/>
                </a:bodyPr>
                <a:lstStyle/>
                <a:p>
                  <a:pPr>
                    <a:lnSpc>
                      <a:spcPts val="1260"/>
                    </a:lnSpc>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52B-40E6-83BC-2E740F758E74}"/>
                </c:ext>
              </c:extLst>
            </c:dLbl>
            <c:spPr>
              <a:noFill/>
              <a:ln>
                <a:noFill/>
              </a:ln>
              <a:effectLst/>
            </c:spPr>
            <c:txPr>
              <a:bodyPr rot="0" spcFirstLastPara="1" vertOverflow="ellipsis" vert="horz" wrap="square" lIns="38100" tIns="19050" rIns="38100" bIns="19050" anchor="ctr" anchorCtr="1">
                <a:spAutoFit/>
              </a:bodyPr>
              <a:lstStyle/>
              <a:p>
                <a:pPr>
                  <a:lnSpc>
                    <a:spcPts val="1260"/>
                  </a:lnSpc>
                  <a:defRPr sz="105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農地利用意向!$F$2:$G$2</c:f>
              <c:strCache>
                <c:ptCount val="2"/>
                <c:pt idx="0">
                  <c:v>今後農業を担う者が引き受ける意向のある農地面積の合計</c:v>
                </c:pt>
                <c:pt idx="1">
                  <c:v>その他農用地面積</c:v>
                </c:pt>
              </c:strCache>
            </c:strRef>
          </c:cat>
          <c:val>
            <c:numRef>
              <c:f>農地利用意向!$F$3:$G$3</c:f>
              <c:numCache>
                <c:formatCode>0"ha"</c:formatCode>
                <c:ptCount val="2"/>
                <c:pt idx="0">
                  <c:v>105.8128</c:v>
                </c:pt>
                <c:pt idx="1">
                  <c:v>9373.9396000000033</c:v>
                </c:pt>
              </c:numCache>
            </c:numRef>
          </c:val>
          <c:extLst>
            <c:ext xmlns:c16="http://schemas.microsoft.com/office/drawing/2014/chart" uri="{C3380CC4-5D6E-409C-BE32-E72D297353CC}">
              <c16:uniqueId val="{00000004-652B-40E6-83BC-2E740F758E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'面積当たりの産出額　順位グラフ（R5）'!$B$2</c:f>
              <c:strCache>
                <c:ptCount val="1"/>
                <c:pt idx="0">
                  <c:v>農業産出額（万円） / 経営耕地(ha)</c:v>
                </c:pt>
              </c:strCache>
            </c:strRef>
          </c:tx>
          <c:spPr>
            <a:solidFill>
              <a:schemeClr val="accent6"/>
            </a:solidFill>
            <a:ln>
              <a:noFill/>
            </a:ln>
            <a:effectLst/>
          </c:spPr>
          <c:invertIfNegative val="0"/>
          <c:dLbls>
            <c:dLbl>
              <c:idx val="2"/>
              <c:layout>
                <c:manualLayout>
                  <c:x val="-1.2643532101757786E-17"/>
                  <c:y val="-9.9916736053288924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00"/>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67-40D6-AFE6-F37706B9656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'面積当たりの産出額　順位グラフ（R5）'!$A$3:$A$49</c:f>
              <c:strCache>
                <c:ptCount val="47"/>
                <c:pt idx="0">
                  <c:v>山　　　　　梨</c:v>
                </c:pt>
                <c:pt idx="1">
                  <c:v>高　　　　　知</c:v>
                </c:pt>
                <c:pt idx="2">
                  <c:v>大　　　　　阪</c:v>
                </c:pt>
                <c:pt idx="3">
                  <c:v>東　　　　　京</c:v>
                </c:pt>
                <c:pt idx="4">
                  <c:v>和　　歌　　山</c:v>
                </c:pt>
                <c:pt idx="5">
                  <c:v>神　　奈　　川</c:v>
                </c:pt>
                <c:pt idx="6">
                  <c:v>徳　　　　　島</c:v>
                </c:pt>
                <c:pt idx="7">
                  <c:v>愛　　　　　知</c:v>
                </c:pt>
                <c:pt idx="8">
                  <c:v>長　　　　　野</c:v>
                </c:pt>
                <c:pt idx="9">
                  <c:v>愛　　　　　媛</c:v>
                </c:pt>
                <c:pt idx="10">
                  <c:v>千　　　　　葉</c:v>
                </c:pt>
                <c:pt idx="11">
                  <c:v>長　　　　　崎</c:v>
                </c:pt>
                <c:pt idx="12">
                  <c:v>静　　　　　岡</c:v>
                </c:pt>
                <c:pt idx="13">
                  <c:v>群　　　　　馬</c:v>
                </c:pt>
                <c:pt idx="14">
                  <c:v>奈　　　　　良</c:v>
                </c:pt>
                <c:pt idx="15">
                  <c:v>京　　　　　都</c:v>
                </c:pt>
                <c:pt idx="16">
                  <c:v>沖　　　　　縄</c:v>
                </c:pt>
                <c:pt idx="17">
                  <c:v>熊　　　　　本</c:v>
                </c:pt>
                <c:pt idx="18">
                  <c:v>福　　　　　岡</c:v>
                </c:pt>
                <c:pt idx="19">
                  <c:v>茨　　　　　城</c:v>
                </c:pt>
                <c:pt idx="20">
                  <c:v>宮　　　　　崎</c:v>
                </c:pt>
                <c:pt idx="21">
                  <c:v>埼　　　　　玉</c:v>
                </c:pt>
                <c:pt idx="22">
                  <c:v>香　　　　　川</c:v>
                </c:pt>
                <c:pt idx="23">
                  <c:v>広　　　　　島</c:v>
                </c:pt>
                <c:pt idx="24">
                  <c:v>鹿　　児　　島</c:v>
                </c:pt>
                <c:pt idx="25">
                  <c:v>岡　　　　　山</c:v>
                </c:pt>
                <c:pt idx="26">
                  <c:v>大　　　　　分</c:v>
                </c:pt>
                <c:pt idx="27">
                  <c:v>青　　　　　森</c:v>
                </c:pt>
                <c:pt idx="28">
                  <c:v>佐　　　　　賀</c:v>
                </c:pt>
                <c:pt idx="29">
                  <c:v>岐　　　　　阜</c:v>
                </c:pt>
                <c:pt idx="30">
                  <c:v>鳥　　　　　取</c:v>
                </c:pt>
                <c:pt idx="31">
                  <c:v>山　　　　　形</c:v>
                </c:pt>
                <c:pt idx="32">
                  <c:v>山　　　　　口</c:v>
                </c:pt>
                <c:pt idx="33">
                  <c:v>兵　　　　　庫</c:v>
                </c:pt>
                <c:pt idx="34">
                  <c:v>三　　　　　重</c:v>
                </c:pt>
                <c:pt idx="35">
                  <c:v>福　　　　　島</c:v>
                </c:pt>
                <c:pt idx="36">
                  <c:v>栃　　　　　木</c:v>
                </c:pt>
                <c:pt idx="37">
                  <c:v>島　　　　　根</c:v>
                </c:pt>
                <c:pt idx="38">
                  <c:v>新　　　　　潟</c:v>
                </c:pt>
                <c:pt idx="39">
                  <c:v>石　　　　　川</c:v>
                </c:pt>
                <c:pt idx="40">
                  <c:v>秋　　　　　田</c:v>
                </c:pt>
                <c:pt idx="41">
                  <c:v>滋　　　　　賀</c:v>
                </c:pt>
                <c:pt idx="42">
                  <c:v>宮　　　　　城</c:v>
                </c:pt>
                <c:pt idx="43">
                  <c:v>福　　　　　井</c:v>
                </c:pt>
                <c:pt idx="44">
                  <c:v>岩　　　　　手</c:v>
                </c:pt>
                <c:pt idx="45">
                  <c:v>富　　　　　山</c:v>
                </c:pt>
                <c:pt idx="46">
                  <c:v>北　　海　　道</c:v>
                </c:pt>
              </c:strCache>
            </c:strRef>
          </c:cat>
          <c:val>
            <c:numRef>
              <c:f>'面積当たりの産出額　順位グラフ（R5）'!$B$3:$B$49</c:f>
              <c:numCache>
                <c:formatCode>0</c:formatCode>
                <c:ptCount val="47"/>
                <c:pt idx="0">
                  <c:v>902.45901639344265</c:v>
                </c:pt>
                <c:pt idx="1">
                  <c:v>764.44444444444446</c:v>
                </c:pt>
                <c:pt idx="2">
                  <c:v>671.11111111111109</c:v>
                </c:pt>
                <c:pt idx="3">
                  <c:v>651.61290322580646</c:v>
                </c:pt>
                <c:pt idx="4">
                  <c:v>648.80952380952397</c:v>
                </c:pt>
                <c:pt idx="5">
                  <c:v>555.91397849462362</c:v>
                </c:pt>
                <c:pt idx="6">
                  <c:v>518.79699248120312</c:v>
                </c:pt>
                <c:pt idx="7">
                  <c:v>503.49650349650352</c:v>
                </c:pt>
                <c:pt idx="8">
                  <c:v>427.86885245901641</c:v>
                </c:pt>
                <c:pt idx="9">
                  <c:v>426.60944206008583</c:v>
                </c:pt>
                <c:pt idx="10">
                  <c:v>393.15707620528769</c:v>
                </c:pt>
                <c:pt idx="11">
                  <c:v>380.63241106719369</c:v>
                </c:pt>
                <c:pt idx="12">
                  <c:v>377.46478873239442</c:v>
                </c:pt>
                <c:pt idx="13">
                  <c:v>374.22969187675068</c:v>
                </c:pt>
                <c:pt idx="14">
                  <c:v>366.31578947368422</c:v>
                </c:pt>
                <c:pt idx="15">
                  <c:v>356.02409638554218</c:v>
                </c:pt>
                <c:pt idx="16">
                  <c:v>305.66037735849056</c:v>
                </c:pt>
                <c:pt idx="17">
                  <c:v>289.91494532199272</c:v>
                </c:pt>
                <c:pt idx="18">
                  <c:v>288.58603066439525</c:v>
                </c:pt>
                <c:pt idx="19">
                  <c:v>287.96380090497735</c:v>
                </c:pt>
                <c:pt idx="20">
                  <c:v>285.68129330254044</c:v>
                </c:pt>
                <c:pt idx="21">
                  <c:v>284.27672955974845</c:v>
                </c:pt>
                <c:pt idx="22">
                  <c:v>282.84023668639054</c:v>
                </c:pt>
                <c:pt idx="23">
                  <c:v>278.30882352941171</c:v>
                </c:pt>
                <c:pt idx="24">
                  <c:v>274.26710097719865</c:v>
                </c:pt>
                <c:pt idx="25">
                  <c:v>272.32142857142856</c:v>
                </c:pt>
                <c:pt idx="26">
                  <c:v>266.87697160883278</c:v>
                </c:pt>
                <c:pt idx="27">
                  <c:v>247.5</c:v>
                </c:pt>
                <c:pt idx="28">
                  <c:v>228.21158690176321</c:v>
                </c:pt>
                <c:pt idx="29">
                  <c:v>225.22255192878339</c:v>
                </c:pt>
                <c:pt idx="30">
                  <c:v>223.26732673267327</c:v>
                </c:pt>
                <c:pt idx="31">
                  <c:v>222.22222222222223</c:v>
                </c:pt>
                <c:pt idx="32">
                  <c:v>216.26794258373207</c:v>
                </c:pt>
                <c:pt idx="33">
                  <c:v>216.17312072892935</c:v>
                </c:pt>
                <c:pt idx="34">
                  <c:v>192.12121212121212</c:v>
                </c:pt>
                <c:pt idx="35">
                  <c:v>182.33970753655794</c:v>
                </c:pt>
                <c:pt idx="36">
                  <c:v>179.68397291196388</c:v>
                </c:pt>
                <c:pt idx="37">
                  <c:v>162.28813559322035</c:v>
                </c:pt>
                <c:pt idx="38">
                  <c:v>137.96583850931677</c:v>
                </c:pt>
                <c:pt idx="39">
                  <c:v>136.02693602693603</c:v>
                </c:pt>
                <c:pt idx="40">
                  <c:v>133.85518590998043</c:v>
                </c:pt>
                <c:pt idx="41">
                  <c:v>130.70866141732284</c:v>
                </c:pt>
                <c:pt idx="42">
                  <c:v>110.64908722109533</c:v>
                </c:pt>
                <c:pt idx="43">
                  <c:v>102.79329608938548</c:v>
                </c:pt>
                <c:pt idx="44">
                  <c:v>101.11223458038423</c:v>
                </c:pt>
                <c:pt idx="45">
                  <c:v>99.597585513078471</c:v>
                </c:pt>
                <c:pt idx="46">
                  <c:v>53.322620285471217</c:v>
                </c:pt>
              </c:numCache>
            </c:numRef>
          </c:val>
          <c:extLst>
            <c:ext xmlns:c16="http://schemas.microsoft.com/office/drawing/2014/chart" uri="{C3380CC4-5D6E-409C-BE32-E72D297353CC}">
              <c16:uniqueId val="{00000001-0567-40D6-AFE6-F37706B9656F}"/>
            </c:ext>
          </c:extLst>
        </c:ser>
        <c:dLbls>
          <c:dLblPos val="outEnd"/>
          <c:showLegendKey val="0"/>
          <c:showVal val="1"/>
          <c:showCatName val="0"/>
          <c:showSerName val="0"/>
          <c:showPercent val="0"/>
          <c:showBubbleSize val="0"/>
        </c:dLbls>
        <c:gapWidth val="219"/>
        <c:overlap val="-27"/>
        <c:axId val="1990720687"/>
        <c:axId val="1990726927"/>
      </c:barChart>
      <c:catAx>
        <c:axId val="199072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990726927"/>
        <c:crosses val="autoZero"/>
        <c:auto val="1"/>
        <c:lblAlgn val="ctr"/>
        <c:lblOffset val="100"/>
        <c:noMultiLvlLbl val="0"/>
      </c:catAx>
      <c:valAx>
        <c:axId val="19907269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99072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012554710282071E-2"/>
          <c:y val="0.10979184893554975"/>
          <c:w val="0.94211665484942342"/>
          <c:h val="0.71081765820939036"/>
        </c:manualLayout>
      </c:layout>
      <c:lineChart>
        <c:grouping val="standard"/>
        <c:varyColors val="0"/>
        <c:ser>
          <c:idx val="0"/>
          <c:order val="0"/>
          <c:spPr>
            <a:ln w="28575" cap="rnd">
              <a:solidFill>
                <a:schemeClr val="accent2"/>
              </a:solidFill>
              <a:round/>
            </a:ln>
            <a:effectLst/>
          </c:spPr>
          <c:marker>
            <c:symbol val="none"/>
          </c:marker>
          <c:cat>
            <c:numRef>
              <c:f>年平均気温!$A$2:$A$102</c:f>
              <c:numCache>
                <c:formatCode>General</c:formatCode>
                <c:ptCount val="101"/>
                <c:pt idx="0">
                  <c:v>1924</c:v>
                </c:pt>
                <c:pt idx="1">
                  <c:v>1925</c:v>
                </c:pt>
                <c:pt idx="2">
                  <c:v>1926</c:v>
                </c:pt>
                <c:pt idx="3">
                  <c:v>1927</c:v>
                </c:pt>
                <c:pt idx="4">
                  <c:v>1928</c:v>
                </c:pt>
                <c:pt idx="5">
                  <c:v>1929</c:v>
                </c:pt>
                <c:pt idx="6">
                  <c:v>1930</c:v>
                </c:pt>
                <c:pt idx="7">
                  <c:v>1931</c:v>
                </c:pt>
                <c:pt idx="8">
                  <c:v>1932</c:v>
                </c:pt>
                <c:pt idx="9">
                  <c:v>1933</c:v>
                </c:pt>
                <c:pt idx="10">
                  <c:v>1934</c:v>
                </c:pt>
                <c:pt idx="11">
                  <c:v>1935</c:v>
                </c:pt>
                <c:pt idx="12">
                  <c:v>1936</c:v>
                </c:pt>
                <c:pt idx="13">
                  <c:v>1937</c:v>
                </c:pt>
                <c:pt idx="14">
                  <c:v>1938</c:v>
                </c:pt>
                <c:pt idx="15">
                  <c:v>1939</c:v>
                </c:pt>
                <c:pt idx="16">
                  <c:v>1940</c:v>
                </c:pt>
                <c:pt idx="17">
                  <c:v>1941</c:v>
                </c:pt>
                <c:pt idx="18">
                  <c:v>1942</c:v>
                </c:pt>
                <c:pt idx="19">
                  <c:v>1943</c:v>
                </c:pt>
                <c:pt idx="20">
                  <c:v>1944</c:v>
                </c:pt>
                <c:pt idx="21">
                  <c:v>1945</c:v>
                </c:pt>
                <c:pt idx="22">
                  <c:v>1946</c:v>
                </c:pt>
                <c:pt idx="23">
                  <c:v>1947</c:v>
                </c:pt>
                <c:pt idx="24">
                  <c:v>1948</c:v>
                </c:pt>
                <c:pt idx="25">
                  <c:v>1949</c:v>
                </c:pt>
                <c:pt idx="26">
                  <c:v>1950</c:v>
                </c:pt>
                <c:pt idx="27">
                  <c:v>1951</c:v>
                </c:pt>
                <c:pt idx="28">
                  <c:v>1952</c:v>
                </c:pt>
                <c:pt idx="29">
                  <c:v>1953</c:v>
                </c:pt>
                <c:pt idx="30">
                  <c:v>1954</c:v>
                </c:pt>
                <c:pt idx="31">
                  <c:v>1955</c:v>
                </c:pt>
                <c:pt idx="32">
                  <c:v>1956</c:v>
                </c:pt>
                <c:pt idx="33">
                  <c:v>1957</c:v>
                </c:pt>
                <c:pt idx="34">
                  <c:v>1958</c:v>
                </c:pt>
                <c:pt idx="35">
                  <c:v>1959</c:v>
                </c:pt>
                <c:pt idx="36">
                  <c:v>1960</c:v>
                </c:pt>
                <c:pt idx="37">
                  <c:v>1961</c:v>
                </c:pt>
                <c:pt idx="38">
                  <c:v>1962</c:v>
                </c:pt>
                <c:pt idx="39">
                  <c:v>1963</c:v>
                </c:pt>
                <c:pt idx="40">
                  <c:v>1964</c:v>
                </c:pt>
                <c:pt idx="41">
                  <c:v>1965</c:v>
                </c:pt>
                <c:pt idx="42">
                  <c:v>1966</c:v>
                </c:pt>
                <c:pt idx="43">
                  <c:v>1967</c:v>
                </c:pt>
                <c:pt idx="44">
                  <c:v>1968</c:v>
                </c:pt>
                <c:pt idx="45">
                  <c:v>1969</c:v>
                </c:pt>
                <c:pt idx="46">
                  <c:v>1970</c:v>
                </c:pt>
                <c:pt idx="47">
                  <c:v>1971</c:v>
                </c:pt>
                <c:pt idx="48">
                  <c:v>1972</c:v>
                </c:pt>
                <c:pt idx="49">
                  <c:v>1973</c:v>
                </c:pt>
                <c:pt idx="50">
                  <c:v>1974</c:v>
                </c:pt>
                <c:pt idx="51">
                  <c:v>1975</c:v>
                </c:pt>
                <c:pt idx="52">
                  <c:v>1976</c:v>
                </c:pt>
                <c:pt idx="53">
                  <c:v>1977</c:v>
                </c:pt>
                <c:pt idx="54">
                  <c:v>1978</c:v>
                </c:pt>
                <c:pt idx="55">
                  <c:v>1979</c:v>
                </c:pt>
                <c:pt idx="56">
                  <c:v>1980</c:v>
                </c:pt>
                <c:pt idx="57">
                  <c:v>1981</c:v>
                </c:pt>
                <c:pt idx="58">
                  <c:v>1982</c:v>
                </c:pt>
                <c:pt idx="59">
                  <c:v>1983</c:v>
                </c:pt>
                <c:pt idx="60">
                  <c:v>1984</c:v>
                </c:pt>
                <c:pt idx="61">
                  <c:v>1985</c:v>
                </c:pt>
                <c:pt idx="62">
                  <c:v>1986</c:v>
                </c:pt>
                <c:pt idx="63">
                  <c:v>1987</c:v>
                </c:pt>
                <c:pt idx="64">
                  <c:v>1988</c:v>
                </c:pt>
                <c:pt idx="65">
                  <c:v>1989</c:v>
                </c:pt>
                <c:pt idx="66">
                  <c:v>1990</c:v>
                </c:pt>
                <c:pt idx="67">
                  <c:v>1991</c:v>
                </c:pt>
                <c:pt idx="68">
                  <c:v>1992</c:v>
                </c:pt>
                <c:pt idx="69">
                  <c:v>1993</c:v>
                </c:pt>
                <c:pt idx="70">
                  <c:v>1994</c:v>
                </c:pt>
                <c:pt idx="71">
                  <c:v>1995</c:v>
                </c:pt>
                <c:pt idx="72">
                  <c:v>1996</c:v>
                </c:pt>
                <c:pt idx="73">
                  <c:v>1997</c:v>
                </c:pt>
                <c:pt idx="74">
                  <c:v>1998</c:v>
                </c:pt>
                <c:pt idx="75">
                  <c:v>1999</c:v>
                </c:pt>
                <c:pt idx="76">
                  <c:v>2000</c:v>
                </c:pt>
                <c:pt idx="77">
                  <c:v>2001</c:v>
                </c:pt>
                <c:pt idx="78">
                  <c:v>2002</c:v>
                </c:pt>
                <c:pt idx="79">
                  <c:v>2003</c:v>
                </c:pt>
                <c:pt idx="80">
                  <c:v>2004</c:v>
                </c:pt>
                <c:pt idx="81">
                  <c:v>2005</c:v>
                </c:pt>
                <c:pt idx="82">
                  <c:v>2006</c:v>
                </c:pt>
                <c:pt idx="83">
                  <c:v>2007</c:v>
                </c:pt>
                <c:pt idx="84">
                  <c:v>2008</c:v>
                </c:pt>
                <c:pt idx="85">
                  <c:v>2009</c:v>
                </c:pt>
                <c:pt idx="86">
                  <c:v>2010</c:v>
                </c:pt>
                <c:pt idx="87">
                  <c:v>2011</c:v>
                </c:pt>
                <c:pt idx="88">
                  <c:v>2012</c:v>
                </c:pt>
                <c:pt idx="89">
                  <c:v>2013</c:v>
                </c:pt>
                <c:pt idx="90">
                  <c:v>2014</c:v>
                </c:pt>
                <c:pt idx="91">
                  <c:v>2015</c:v>
                </c:pt>
                <c:pt idx="92">
                  <c:v>2016</c:v>
                </c:pt>
                <c:pt idx="93">
                  <c:v>2017</c:v>
                </c:pt>
                <c:pt idx="94">
                  <c:v>2018</c:v>
                </c:pt>
                <c:pt idx="95">
                  <c:v>2019</c:v>
                </c:pt>
                <c:pt idx="96">
                  <c:v>2020</c:v>
                </c:pt>
                <c:pt idx="97">
                  <c:v>2021</c:v>
                </c:pt>
                <c:pt idx="98">
                  <c:v>2022</c:v>
                </c:pt>
                <c:pt idx="99">
                  <c:v>2023</c:v>
                </c:pt>
                <c:pt idx="100">
                  <c:v>2024</c:v>
                </c:pt>
              </c:numCache>
            </c:numRef>
          </c:cat>
          <c:val>
            <c:numRef>
              <c:f>年平均気温!$B$2:$B$102</c:f>
              <c:numCache>
                <c:formatCode>General</c:formatCode>
                <c:ptCount val="101"/>
                <c:pt idx="0">
                  <c:v>14.9</c:v>
                </c:pt>
                <c:pt idx="1">
                  <c:v>14.9</c:v>
                </c:pt>
                <c:pt idx="2">
                  <c:v>14.6</c:v>
                </c:pt>
                <c:pt idx="3">
                  <c:v>15.1</c:v>
                </c:pt>
                <c:pt idx="4">
                  <c:v>15.4</c:v>
                </c:pt>
                <c:pt idx="5">
                  <c:v>15.2</c:v>
                </c:pt>
                <c:pt idx="6">
                  <c:v>15.7</c:v>
                </c:pt>
                <c:pt idx="7">
                  <c:v>15.2</c:v>
                </c:pt>
                <c:pt idx="8">
                  <c:v>15.2</c:v>
                </c:pt>
                <c:pt idx="9">
                  <c:v>15.5</c:v>
                </c:pt>
                <c:pt idx="10">
                  <c:v>14.9</c:v>
                </c:pt>
                <c:pt idx="11">
                  <c:v>15.2</c:v>
                </c:pt>
                <c:pt idx="12">
                  <c:v>14.8</c:v>
                </c:pt>
                <c:pt idx="13">
                  <c:v>15.7</c:v>
                </c:pt>
                <c:pt idx="14">
                  <c:v>15.3</c:v>
                </c:pt>
                <c:pt idx="15">
                  <c:v>15.5</c:v>
                </c:pt>
                <c:pt idx="16">
                  <c:v>15.4</c:v>
                </c:pt>
                <c:pt idx="17">
                  <c:v>15.5</c:v>
                </c:pt>
                <c:pt idx="18">
                  <c:v>15.5</c:v>
                </c:pt>
                <c:pt idx="19">
                  <c:v>15.1</c:v>
                </c:pt>
                <c:pt idx="20">
                  <c:v>15.3</c:v>
                </c:pt>
                <c:pt idx="21">
                  <c:v>14.7</c:v>
                </c:pt>
                <c:pt idx="22">
                  <c:v>15.5</c:v>
                </c:pt>
                <c:pt idx="23">
                  <c:v>14.7</c:v>
                </c:pt>
                <c:pt idx="24">
                  <c:v>15.8</c:v>
                </c:pt>
                <c:pt idx="25">
                  <c:v>15.3</c:v>
                </c:pt>
                <c:pt idx="26">
                  <c:v>15.8</c:v>
                </c:pt>
                <c:pt idx="27">
                  <c:v>15.6</c:v>
                </c:pt>
                <c:pt idx="28">
                  <c:v>15.7</c:v>
                </c:pt>
                <c:pt idx="29">
                  <c:v>15.6</c:v>
                </c:pt>
                <c:pt idx="30">
                  <c:v>15.8</c:v>
                </c:pt>
                <c:pt idx="31">
                  <c:v>16.100000000000001</c:v>
                </c:pt>
                <c:pt idx="32">
                  <c:v>15.4</c:v>
                </c:pt>
                <c:pt idx="33">
                  <c:v>15.3</c:v>
                </c:pt>
                <c:pt idx="34">
                  <c:v>16.100000000000001</c:v>
                </c:pt>
                <c:pt idx="35">
                  <c:v>16.8</c:v>
                </c:pt>
                <c:pt idx="36">
                  <c:v>16.3</c:v>
                </c:pt>
                <c:pt idx="37">
                  <c:v>16.7</c:v>
                </c:pt>
                <c:pt idx="38">
                  <c:v>15.9</c:v>
                </c:pt>
                <c:pt idx="39">
                  <c:v>15.7</c:v>
                </c:pt>
                <c:pt idx="40">
                  <c:v>16.600000000000001</c:v>
                </c:pt>
                <c:pt idx="41">
                  <c:v>15.4</c:v>
                </c:pt>
                <c:pt idx="42">
                  <c:v>16</c:v>
                </c:pt>
                <c:pt idx="43">
                  <c:v>16.3</c:v>
                </c:pt>
                <c:pt idx="44">
                  <c:v>15.7</c:v>
                </c:pt>
                <c:pt idx="45">
                  <c:v>15.9</c:v>
                </c:pt>
                <c:pt idx="46">
                  <c:v>15.9</c:v>
                </c:pt>
                <c:pt idx="47">
                  <c:v>15.6</c:v>
                </c:pt>
                <c:pt idx="48">
                  <c:v>15.7</c:v>
                </c:pt>
                <c:pt idx="49">
                  <c:v>16.2</c:v>
                </c:pt>
                <c:pt idx="50">
                  <c:v>15.9</c:v>
                </c:pt>
                <c:pt idx="51">
                  <c:v>16.3</c:v>
                </c:pt>
                <c:pt idx="52">
                  <c:v>15.9</c:v>
                </c:pt>
                <c:pt idx="53">
                  <c:v>16.7</c:v>
                </c:pt>
                <c:pt idx="54">
                  <c:v>16.8</c:v>
                </c:pt>
                <c:pt idx="55">
                  <c:v>17.100000000000001</c:v>
                </c:pt>
                <c:pt idx="56">
                  <c:v>15.9</c:v>
                </c:pt>
                <c:pt idx="57">
                  <c:v>15.8</c:v>
                </c:pt>
                <c:pt idx="58">
                  <c:v>16.100000000000001</c:v>
                </c:pt>
                <c:pt idx="59">
                  <c:v>16.5</c:v>
                </c:pt>
                <c:pt idx="60">
                  <c:v>15.8</c:v>
                </c:pt>
                <c:pt idx="61">
                  <c:v>16.600000000000001</c:v>
                </c:pt>
                <c:pt idx="62">
                  <c:v>15.8</c:v>
                </c:pt>
                <c:pt idx="63">
                  <c:v>16.8</c:v>
                </c:pt>
                <c:pt idx="64">
                  <c:v>16.100000000000001</c:v>
                </c:pt>
                <c:pt idx="65">
                  <c:v>16.899999999999999</c:v>
                </c:pt>
                <c:pt idx="66">
                  <c:v>17.399999999999999</c:v>
                </c:pt>
                <c:pt idx="67">
                  <c:v>17.100000000000001</c:v>
                </c:pt>
                <c:pt idx="68">
                  <c:v>16.899999999999999</c:v>
                </c:pt>
                <c:pt idx="69">
                  <c:v>16.3</c:v>
                </c:pt>
                <c:pt idx="70">
                  <c:v>17.7</c:v>
                </c:pt>
                <c:pt idx="71">
                  <c:v>16.600000000000001</c:v>
                </c:pt>
                <c:pt idx="72">
                  <c:v>16.3</c:v>
                </c:pt>
                <c:pt idx="73">
                  <c:v>16.8</c:v>
                </c:pt>
                <c:pt idx="74">
                  <c:v>17.8</c:v>
                </c:pt>
                <c:pt idx="75">
                  <c:v>17.3</c:v>
                </c:pt>
                <c:pt idx="76">
                  <c:v>17.2</c:v>
                </c:pt>
                <c:pt idx="77">
                  <c:v>17.100000000000001</c:v>
                </c:pt>
                <c:pt idx="78">
                  <c:v>17.3</c:v>
                </c:pt>
                <c:pt idx="79">
                  <c:v>16.899999999999999</c:v>
                </c:pt>
                <c:pt idx="80">
                  <c:v>17.899999999999999</c:v>
                </c:pt>
                <c:pt idx="81">
                  <c:v>17</c:v>
                </c:pt>
                <c:pt idx="82">
                  <c:v>17</c:v>
                </c:pt>
                <c:pt idx="83">
                  <c:v>17.600000000000001</c:v>
                </c:pt>
                <c:pt idx="84">
                  <c:v>17</c:v>
                </c:pt>
                <c:pt idx="85">
                  <c:v>17.100000000000001</c:v>
                </c:pt>
                <c:pt idx="86">
                  <c:v>17.3</c:v>
                </c:pt>
                <c:pt idx="87">
                  <c:v>16.899999999999999</c:v>
                </c:pt>
                <c:pt idx="88">
                  <c:v>16.600000000000001</c:v>
                </c:pt>
                <c:pt idx="89">
                  <c:v>17.100000000000001</c:v>
                </c:pt>
                <c:pt idx="90">
                  <c:v>16.7</c:v>
                </c:pt>
                <c:pt idx="91">
                  <c:v>17.2</c:v>
                </c:pt>
                <c:pt idx="92">
                  <c:v>17.7</c:v>
                </c:pt>
                <c:pt idx="93">
                  <c:v>16.8</c:v>
                </c:pt>
                <c:pt idx="94">
                  <c:v>17.399999999999999</c:v>
                </c:pt>
                <c:pt idx="95">
                  <c:v>17.600000000000001</c:v>
                </c:pt>
                <c:pt idx="96">
                  <c:v>17.7</c:v>
                </c:pt>
                <c:pt idx="97">
                  <c:v>17.5</c:v>
                </c:pt>
                <c:pt idx="98">
                  <c:v>17.5</c:v>
                </c:pt>
                <c:pt idx="99">
                  <c:v>18</c:v>
                </c:pt>
                <c:pt idx="100">
                  <c:v>18.399999999999999</c:v>
                </c:pt>
              </c:numCache>
            </c:numRef>
          </c:val>
          <c:smooth val="0"/>
          <c:extLst>
            <c:ext xmlns:c16="http://schemas.microsoft.com/office/drawing/2014/chart" uri="{C3380CC4-5D6E-409C-BE32-E72D297353CC}">
              <c16:uniqueId val="{00000000-B284-4188-9FEB-2806483C6DB6}"/>
            </c:ext>
          </c:extLst>
        </c:ser>
        <c:dLbls>
          <c:showLegendKey val="0"/>
          <c:showVal val="0"/>
          <c:showCatName val="0"/>
          <c:showSerName val="0"/>
          <c:showPercent val="0"/>
          <c:showBubbleSize val="0"/>
        </c:dLbls>
        <c:smooth val="0"/>
        <c:axId val="972329647"/>
        <c:axId val="972337967"/>
      </c:lineChart>
      <c:catAx>
        <c:axId val="97232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72337967"/>
        <c:crosses val="autoZero"/>
        <c:auto val="1"/>
        <c:lblAlgn val="ctr"/>
        <c:lblOffset val="100"/>
        <c:noMultiLvlLbl val="0"/>
      </c:catAx>
      <c:valAx>
        <c:axId val="972337967"/>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a:t>
                </a:r>
              </a:p>
            </c:rich>
          </c:tx>
          <c:layout>
            <c:manualLayout>
              <c:xMode val="edge"/>
              <c:yMode val="edge"/>
              <c:x val="0"/>
              <c:y val="2.8627150772820068E-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97232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97187182473794"/>
          <c:y val="0.12650481189851268"/>
          <c:w val="0.69071072392388366"/>
          <c:h val="0.81643482064741912"/>
        </c:manualLayout>
      </c:layout>
      <c:barChart>
        <c:barDir val="col"/>
        <c:grouping val="clustered"/>
        <c:varyColors val="0"/>
        <c:ser>
          <c:idx val="0"/>
          <c:order val="0"/>
          <c:tx>
            <c:strRef>
              <c:f>'京都、大阪、兵庫'!$Q$5:$S$5</c:f>
              <c:strCache>
                <c:ptCount val="1"/>
                <c:pt idx="0">
                  <c:v>百貨店</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'京都、大阪、兵庫'!$Q$16:$Q$18</c:f>
              <c:numCache>
                <c:formatCode>#,##0_);\(#,##0\)</c:formatCode>
                <c:ptCount val="3"/>
                <c:pt idx="0">
                  <c:v>903463.42</c:v>
                </c:pt>
                <c:pt idx="1">
                  <c:v>1053381.69</c:v>
                </c:pt>
                <c:pt idx="2">
                  <c:v>1154514.25</c:v>
                </c:pt>
              </c:numCache>
            </c:numRef>
          </c:val>
          <c:extLst>
            <c:ext xmlns:c16="http://schemas.microsoft.com/office/drawing/2014/chart" uri="{C3380CC4-5D6E-409C-BE32-E72D297353CC}">
              <c16:uniqueId val="{00000000-3B7A-4C0A-9042-AE43B07229DD}"/>
            </c:ext>
          </c:extLst>
        </c:ser>
        <c:ser>
          <c:idx val="1"/>
          <c:order val="1"/>
          <c:tx>
            <c:strRef>
              <c:f>'京都、大阪、兵庫'!$T$5:$V$5</c:f>
              <c:strCache>
                <c:ptCount val="1"/>
                <c:pt idx="0">
                  <c:v>スーパー</c:v>
                </c:pt>
              </c:strCache>
            </c:strRef>
          </c:tx>
          <c:spPr>
            <a:solidFill>
              <a:schemeClr val="accent2"/>
            </a:solidFill>
            <a:ln>
              <a:noFill/>
            </a:ln>
            <a:effectLst/>
          </c:spPr>
          <c:invertIfNegative val="0"/>
          <c:dLbls>
            <c:dLbl>
              <c:idx val="1"/>
              <c:layout>
                <c:manualLayout>
                  <c:x val="2.9011542482035688E-3"/>
                  <c:y val="-2.68848929658429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7A-4C0A-9042-AE43B07229D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'京都、大阪、兵庫'!$T$16:$T$18</c:f>
              <c:numCache>
                <c:formatCode>#,##0_);\(#,##0\)</c:formatCode>
                <c:ptCount val="3"/>
                <c:pt idx="0">
                  <c:v>864368.83</c:v>
                </c:pt>
                <c:pt idx="1">
                  <c:v>904589.27</c:v>
                </c:pt>
                <c:pt idx="2">
                  <c:v>928297.05</c:v>
                </c:pt>
              </c:numCache>
            </c:numRef>
          </c:val>
          <c:extLst>
            <c:ext xmlns:c16="http://schemas.microsoft.com/office/drawing/2014/chart" uri="{C3380CC4-5D6E-409C-BE32-E72D297353CC}">
              <c16:uniqueId val="{00000001-3B7A-4C0A-9042-AE43B07229DD}"/>
            </c:ext>
          </c:extLst>
        </c:ser>
        <c:dLbls>
          <c:showLegendKey val="0"/>
          <c:showVal val="0"/>
          <c:showCatName val="0"/>
          <c:showSerName val="0"/>
          <c:showPercent val="0"/>
          <c:showBubbleSize val="0"/>
        </c:dLbls>
        <c:gapWidth val="219"/>
        <c:overlap val="-27"/>
        <c:axId val="87582304"/>
        <c:axId val="87589376"/>
      </c:barChart>
      <c:catAx>
        <c:axId val="87582304"/>
        <c:scaling>
          <c:orientation val="minMax"/>
        </c:scaling>
        <c:delete val="1"/>
        <c:axPos val="b"/>
        <c:numFmt formatCode="General" sourceLinked="1"/>
        <c:majorTickMark val="none"/>
        <c:minorTickMark val="none"/>
        <c:tickLblPos val="nextTo"/>
        <c:crossAx val="87589376"/>
        <c:crosses val="autoZero"/>
        <c:auto val="1"/>
        <c:lblAlgn val="ctr"/>
        <c:lblOffset val="100"/>
        <c:noMultiLvlLbl val="0"/>
      </c:catAx>
      <c:valAx>
        <c:axId val="8758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ja-JP" altLang="en-US" sz="1200"/>
                  <a:t>（百万円）</a:t>
                </a:r>
              </a:p>
            </c:rich>
          </c:tx>
          <c:layout>
            <c:manualLayout>
              <c:xMode val="edge"/>
              <c:yMode val="edge"/>
              <c:x val="4.1412917438946924E-3"/>
              <c:y val="6.2481773111694244E-4"/>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title>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875823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0.43153</cdr:x>
      <cdr:y>0.08767</cdr:y>
    </cdr:from>
    <cdr:to>
      <cdr:x>0.74696</cdr:x>
      <cdr:y>0.09591</cdr:y>
    </cdr:to>
    <cdr:cxnSp macro="">
      <cdr:nvCxnSpPr>
        <cdr:cNvPr id="3" name="直線コネクタ 2">
          <a:extLst xmlns:a="http://schemas.openxmlformats.org/drawingml/2006/main">
            <a:ext uri="{FF2B5EF4-FFF2-40B4-BE49-F238E27FC236}">
              <a16:creationId xmlns:a16="http://schemas.microsoft.com/office/drawing/2014/main" id="{1AAEF7F3-F785-4AD1-BF49-7363619930BF}"/>
            </a:ext>
          </a:extLst>
        </cdr:cNvPr>
        <cdr:cNvCxnSpPr/>
      </cdr:nvCxnSpPr>
      <cdr:spPr>
        <a:xfrm xmlns:a="http://schemas.openxmlformats.org/drawingml/2006/main" flipH="1" flipV="1">
          <a:off x="981705" y="150020"/>
          <a:ext cx="717583" cy="141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1FF5520E-2C63-4898-8810-03018772DA97}" type="datetimeFigureOut">
              <a:rPr kumimoji="1" lang="ja-JP" altLang="en-US" smtClean="0"/>
              <a:t>2026/3/18</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7DD5A299-61C5-4E8C-974A-672164A704BE}" type="slidenum">
              <a:rPr kumimoji="1" lang="ja-JP" altLang="en-US" smtClean="0"/>
              <a:t>‹#›</a:t>
            </a:fld>
            <a:endParaRPr kumimoji="1" lang="ja-JP" altLang="en-US"/>
          </a:p>
        </p:txBody>
      </p:sp>
    </p:spTree>
    <p:extLst>
      <p:ext uri="{BB962C8B-B14F-4D97-AF65-F5344CB8AC3E}">
        <p14:creationId xmlns:p14="http://schemas.microsoft.com/office/powerpoint/2010/main" val="351662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1"/>
            <a:ext cx="2880101" cy="490354"/>
          </a:xfrm>
          <a:prstGeom prst="rect">
            <a:avLst/>
          </a:prstGeom>
        </p:spPr>
        <p:txBody>
          <a:bodyPr vert="horz" lIns="89675" tIns="44838" rIns="89675" bIns="44838" rtlCol="0"/>
          <a:lstStyle>
            <a:lvl1pPr algn="r">
              <a:defRPr sz="1200"/>
            </a:lvl1pPr>
          </a:lstStyle>
          <a:p>
            <a:fld id="{0BFEE85A-12B6-4182-A1AA-5DD20B37548E}" type="datetimeFigureOut">
              <a:rPr kumimoji="1" lang="ja-JP" altLang="en-US" smtClean="0"/>
              <a:t>2026/3/18</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705215"/>
            <a:ext cx="5316870" cy="3849436"/>
          </a:xfrm>
          <a:prstGeom prst="rect">
            <a:avLst/>
          </a:prstGeom>
        </p:spPr>
        <p:txBody>
          <a:bodyPr vert="horz" lIns="89675" tIns="44838" rIns="89675" bIns="448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90354"/>
          </a:xfrm>
          <a:prstGeom prst="rect">
            <a:avLst/>
          </a:prstGeom>
        </p:spPr>
        <p:txBody>
          <a:bodyPr vert="horz" lIns="89675" tIns="44838" rIns="89675" bIns="44838" rtlCol="0" anchor="b"/>
          <a:lstStyle>
            <a:lvl1pPr algn="r">
              <a:defRPr sz="1200"/>
            </a:lvl1pPr>
          </a:lstStyle>
          <a:p>
            <a:fld id="{0181E059-965F-43F5-8904-E9DA4F078983}" type="slidenum">
              <a:rPr kumimoji="1" lang="ja-JP" altLang="en-US" smtClean="0"/>
              <a:t>‹#›</a:t>
            </a:fld>
            <a:endParaRPr kumimoji="1" lang="ja-JP" altLang="en-US"/>
          </a:p>
        </p:txBody>
      </p:sp>
    </p:spTree>
    <p:extLst>
      <p:ext uri="{BB962C8B-B14F-4D97-AF65-F5344CB8AC3E}">
        <p14:creationId xmlns:p14="http://schemas.microsoft.com/office/powerpoint/2010/main" val="3705133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D76C97-35AD-48EF-B556-C2B58D3B2DA9}"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3EA1C-C536-4D6C-9390-B641A95F63B2}"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6763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536C41-B36D-414F-839D-3D3A1704F93A}"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74542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00827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821467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411518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7480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90"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54551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15537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06748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54987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E6147C-2A3C-46DA-8E73-44F42F797C7D}"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386238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468280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021863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96309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CB0994-6C94-431F-BE43-F0BD590B8719}" type="datetime1">
              <a:rPr kumimoji="1" lang="ja-JP" altLang="en-US" smtClean="0"/>
              <a:t>2026/3/18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6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42EF97C-A16E-41EF-9261-0906ADC8FFA5}"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24670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A1DFA35-CFF9-4B94-8D77-205428AB445F}" type="datetime1">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4454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B47BFA-8649-4C57-966D-43C72802F4C2}" type="datetime1">
              <a:rPr kumimoji="1" lang="ja-JP" altLang="en-US" smtClean="0"/>
              <a:t>2026/3/18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17111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22517D-C478-4A7E-9A13-4B9A64B8189D}" type="datetime1">
              <a:rPr kumimoji="1" lang="ja-JP" altLang="en-US" smtClean="0"/>
              <a:t>2026/3/18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58379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E529B89-6D5F-4155-914A-B52B5DE97CBE}" type="datetime1">
              <a:rPr kumimoji="1" lang="ja-JP" altLang="en-US" smtClean="0"/>
              <a:t>2026/3/18</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70964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D9DD821-23C0-4AFD-9DEA-05B90DB1FF20}" type="datetime1">
              <a:rPr kumimoji="1" lang="ja-JP" altLang="en-US" smtClean="0"/>
              <a:t>2026/3/18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81825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A14BF1-67B0-4FEE-AEC6-32B3549C838E}" type="datetime1">
              <a:rPr kumimoji="1" lang="ja-JP" altLang="en-US" smtClean="0"/>
              <a:t>2026/3/18</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10635748" y="6516347"/>
            <a:ext cx="1312025" cy="365125"/>
          </a:xfrm>
          <a:prstGeom prst="rect">
            <a:avLst/>
          </a:prstGeom>
        </p:spPr>
        <p:txBody>
          <a:bodyPr vert="horz" lIns="91440" tIns="45720" rIns="91440" bIns="45720" rtlCol="0" anchor="ctr"/>
          <a:lstStyle>
            <a:lvl1pPr algn="r">
              <a:defRPr sz="2400">
                <a:solidFill>
                  <a:schemeClr val="tx1"/>
                </a:solidFill>
              </a:defRPr>
            </a:lvl1pPr>
          </a:lstStyle>
          <a:p>
            <a:fld id="{C6678B24-D225-48CB-84C5-697AA65AEC0C}" type="slidenum">
              <a:rPr kumimoji="1" lang="ja-JP" altLang="en-US" smtClean="0"/>
              <a:pPr/>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8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BADA3-5AA8-46D3-AE79-99E0622FE9FA}" type="datetimeFigureOut">
              <a:rPr kumimoji="1" lang="ja-JP" altLang="en-US" smtClean="0"/>
              <a:t>2026/3/18</a:t>
            </a:fld>
            <a:endParaRPr kumimoji="1" lang="ja-JP" alt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6754280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AF938-F346-4729-8D37-D0605F8F65EC}"/>
              </a:ext>
            </a:extLst>
          </p:cNvPr>
          <p:cNvSpPr>
            <a:spLocks noGrp="1"/>
          </p:cNvSpPr>
          <p:nvPr>
            <p:ph type="ctrTitle"/>
          </p:nvPr>
        </p:nvSpPr>
        <p:spPr/>
        <p:txBody>
          <a:bodyPr>
            <a:normAutofit/>
          </a:bodyPr>
          <a:lstStyle/>
          <a:p>
            <a:pPr algn="ctr"/>
            <a:r>
              <a:rPr kumimoji="1" lang="ja-JP" altLang="en-US" sz="4800" dirty="0"/>
              <a:t>令和７年度</a:t>
            </a:r>
            <a:br>
              <a:rPr kumimoji="1" lang="en-US" altLang="ja-JP" sz="4800" dirty="0"/>
            </a:br>
            <a:r>
              <a:rPr kumimoji="1" lang="ja-JP" altLang="en-US" sz="4800" dirty="0"/>
              <a:t>おおさか農政アクションプラン</a:t>
            </a:r>
            <a:r>
              <a:rPr lang="ja-JP" altLang="en-US" sz="4800" dirty="0"/>
              <a:t>検討</a:t>
            </a:r>
            <a:r>
              <a:rPr kumimoji="1" lang="ja-JP" altLang="en-US" sz="4800" dirty="0"/>
              <a:t>部会</a:t>
            </a:r>
          </a:p>
        </p:txBody>
      </p:sp>
      <p:sp>
        <p:nvSpPr>
          <p:cNvPr id="3" name="字幕 2">
            <a:extLst>
              <a:ext uri="{FF2B5EF4-FFF2-40B4-BE49-F238E27FC236}">
                <a16:creationId xmlns:a16="http://schemas.microsoft.com/office/drawing/2014/main" id="{BBE86D83-0F4D-4843-9779-98E495FB7CA4}"/>
              </a:ext>
            </a:extLst>
          </p:cNvPr>
          <p:cNvSpPr>
            <a:spLocks noGrp="1"/>
          </p:cNvSpPr>
          <p:nvPr>
            <p:ph type="subTitle" idx="1"/>
          </p:nvPr>
        </p:nvSpPr>
        <p:spPr/>
        <p:txBody>
          <a:bodyPr>
            <a:normAutofit/>
          </a:bodyPr>
          <a:lstStyle/>
          <a:p>
            <a:pPr algn="ctr"/>
            <a:r>
              <a:rPr kumimoji="1" lang="ja-JP" altLang="en-US" sz="2800" dirty="0"/>
              <a:t>大阪農業を取り巻く情勢について</a:t>
            </a:r>
          </a:p>
        </p:txBody>
      </p:sp>
      <p:sp>
        <p:nvSpPr>
          <p:cNvPr id="4" name="テキスト ボックス 3"/>
          <p:cNvSpPr txBox="1"/>
          <p:nvPr/>
        </p:nvSpPr>
        <p:spPr>
          <a:xfrm>
            <a:off x="10555941" y="416859"/>
            <a:ext cx="1102659" cy="369332"/>
          </a:xfrm>
          <a:prstGeom prst="rect">
            <a:avLst/>
          </a:prstGeom>
          <a:noFill/>
          <a:ln>
            <a:solidFill>
              <a:schemeClr val="tx1"/>
            </a:solidFill>
          </a:ln>
        </p:spPr>
        <p:txBody>
          <a:bodyPr wrap="square" rtlCol="0">
            <a:spAutoFit/>
          </a:bodyPr>
          <a:lstStyle/>
          <a:p>
            <a:pPr algn="ctr"/>
            <a:r>
              <a:rPr kumimoji="1" lang="ja-JP" altLang="en-US" dirty="0"/>
              <a:t>資料２</a:t>
            </a:r>
          </a:p>
        </p:txBody>
      </p:sp>
      <p:sp>
        <p:nvSpPr>
          <p:cNvPr id="6" name="スライド番号プレースホルダー 5">
            <a:extLst>
              <a:ext uri="{FF2B5EF4-FFF2-40B4-BE49-F238E27FC236}">
                <a16:creationId xmlns:a16="http://schemas.microsoft.com/office/drawing/2014/main" id="{905B984A-E3E2-4CCE-B241-62158DA54AFE}"/>
              </a:ext>
            </a:extLst>
          </p:cNvPr>
          <p:cNvSpPr>
            <a:spLocks noGrp="1"/>
          </p:cNvSpPr>
          <p:nvPr>
            <p:ph type="sldNum" sz="quarter" idx="12"/>
          </p:nvPr>
        </p:nvSpPr>
        <p:spPr/>
        <p:txBody>
          <a:bodyPr/>
          <a:lstStyle/>
          <a:p>
            <a:r>
              <a:rPr kumimoji="1" lang="en-US" altLang="ja-JP" dirty="0"/>
              <a:t>2-</a:t>
            </a:r>
            <a:fld id="{C6678B24-D225-48CB-84C5-697AA65AEC0C}" type="slidenum">
              <a:rPr kumimoji="1" lang="ja-JP" altLang="en-US" smtClean="0"/>
              <a:t>1</a:t>
            </a:fld>
            <a:endParaRPr kumimoji="1" lang="ja-JP" altLang="en-US" dirty="0"/>
          </a:p>
        </p:txBody>
      </p:sp>
    </p:spTree>
    <p:extLst>
      <p:ext uri="{BB962C8B-B14F-4D97-AF65-F5344CB8AC3E}">
        <p14:creationId xmlns:p14="http://schemas.microsoft.com/office/powerpoint/2010/main" val="391213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720115"/>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1" y="645797"/>
            <a:ext cx="288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農業経営体・従事者の減少</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278626"/>
            <a:ext cx="11663631" cy="1077218"/>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■最新の農林業センサス</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2025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の概数値では、農業経営体数、基幹的農業従事者数ともに前回調査から</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年間で約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減少</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基幹的農業従事者を年代別で見ると、</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特に</a:t>
            </a:r>
            <a:r>
              <a:rPr kumimoji="1" lang="en-US" altLang="ja-JP" sz="1600" u="sng" dirty="0">
                <a:solidFill>
                  <a:prstClr val="black"/>
                </a:solidFill>
                <a:latin typeface="ＭＳ Ｐゴシック" panose="020B0600070205080204" pitchFamily="50" charset="-128"/>
                <a:ea typeface="ＭＳ Ｐゴシック" panose="020B0600070205080204" pitchFamily="50" charset="-128"/>
              </a:rPr>
              <a:t>60</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代以上の減少が顕著</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男女比は約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7:3</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と</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年間で大きく変わっていない</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全国的にも基幹的農業従事者は</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年間で約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減少しており、</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大阪府も他の都道府県と比較して大きく減少しているわけではない</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大阪農業を取り巻く情勢について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graphicFrame>
        <p:nvGraphicFramePr>
          <p:cNvPr id="37" name="グラフ 36">
            <a:extLst>
              <a:ext uri="{FF2B5EF4-FFF2-40B4-BE49-F238E27FC236}">
                <a16:creationId xmlns:a16="http://schemas.microsoft.com/office/drawing/2014/main" id="{FE4E40FC-E001-4203-8AF3-EBDD0E286335}"/>
              </a:ext>
            </a:extLst>
          </p:cNvPr>
          <p:cNvGraphicFramePr>
            <a:graphicFrameLocks/>
          </p:cNvGraphicFramePr>
          <p:nvPr>
            <p:extLst>
              <p:ext uri="{D42A27DB-BD31-4B8C-83A1-F6EECF244321}">
                <p14:modId xmlns:p14="http://schemas.microsoft.com/office/powerpoint/2010/main" val="3192850407"/>
              </p:ext>
            </p:extLst>
          </p:nvPr>
        </p:nvGraphicFramePr>
        <p:xfrm>
          <a:off x="306423" y="2765647"/>
          <a:ext cx="5045897" cy="3583781"/>
        </p:xfrm>
        <a:graphic>
          <a:graphicData uri="http://schemas.openxmlformats.org/drawingml/2006/chart">
            <c:chart xmlns:c="http://schemas.openxmlformats.org/drawingml/2006/chart" xmlns:r="http://schemas.openxmlformats.org/officeDocument/2006/relationships" r:id="rId2"/>
          </a:graphicData>
        </a:graphic>
      </p:graphicFrame>
      <p:sp>
        <p:nvSpPr>
          <p:cNvPr id="46" name="テキスト ボックス 45">
            <a:extLst>
              <a:ext uri="{FF2B5EF4-FFF2-40B4-BE49-F238E27FC236}">
                <a16:creationId xmlns:a16="http://schemas.microsoft.com/office/drawing/2014/main" id="{AE88DEEE-720F-42E7-8682-401CDE49292F}"/>
              </a:ext>
            </a:extLst>
          </p:cNvPr>
          <p:cNvSpPr txBox="1"/>
          <p:nvPr/>
        </p:nvSpPr>
        <p:spPr>
          <a:xfrm>
            <a:off x="5352320" y="2644479"/>
            <a:ext cx="6462961"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基幹的農業従事者数の推移（年代別）</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47" name="グラフ 46">
            <a:extLst>
              <a:ext uri="{FF2B5EF4-FFF2-40B4-BE49-F238E27FC236}">
                <a16:creationId xmlns:a16="http://schemas.microsoft.com/office/drawing/2014/main" id="{EE2725FD-9C39-4F84-AE50-782E6560B267}"/>
              </a:ext>
            </a:extLst>
          </p:cNvPr>
          <p:cNvGraphicFramePr>
            <a:graphicFrameLocks/>
          </p:cNvGraphicFramePr>
          <p:nvPr>
            <p:extLst>
              <p:ext uri="{D42A27DB-BD31-4B8C-83A1-F6EECF244321}">
                <p14:modId xmlns:p14="http://schemas.microsoft.com/office/powerpoint/2010/main" val="1623663221"/>
              </p:ext>
            </p:extLst>
          </p:nvPr>
        </p:nvGraphicFramePr>
        <p:xfrm>
          <a:off x="5352320" y="2765648"/>
          <a:ext cx="6462961" cy="3583781"/>
        </p:xfrm>
        <a:graphic>
          <a:graphicData uri="http://schemas.openxmlformats.org/drawingml/2006/chart">
            <c:chart xmlns:c="http://schemas.openxmlformats.org/drawingml/2006/chart" xmlns:r="http://schemas.openxmlformats.org/officeDocument/2006/relationships" r:id="rId3"/>
          </a:graphicData>
        </a:graphic>
      </p:graphicFrame>
      <p:sp>
        <p:nvSpPr>
          <p:cNvPr id="49" name="テキスト ボックス 48">
            <a:extLst>
              <a:ext uri="{FF2B5EF4-FFF2-40B4-BE49-F238E27FC236}">
                <a16:creationId xmlns:a16="http://schemas.microsoft.com/office/drawing/2014/main" id="{F0332E25-173A-4DC4-AAB6-5FF0207A71DD}"/>
              </a:ext>
            </a:extLst>
          </p:cNvPr>
          <p:cNvSpPr txBox="1"/>
          <p:nvPr/>
        </p:nvSpPr>
        <p:spPr>
          <a:xfrm>
            <a:off x="492466" y="2631330"/>
            <a:ext cx="5045896"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農業経営体数の推移</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BD510E07-5D57-4E2C-9EF0-1647F14EB3B1}"/>
              </a:ext>
            </a:extLst>
          </p:cNvPr>
          <p:cNvSpPr txBox="1"/>
          <p:nvPr/>
        </p:nvSpPr>
        <p:spPr>
          <a:xfrm>
            <a:off x="9133726" y="6260285"/>
            <a:ext cx="2746703"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（赤字は概数値のため変更の可能性有）</a:t>
            </a:r>
            <a:endParaRPr kumimoji="1" lang="en-US" altLang="ja-JP"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099CA6B5-BBF1-4BAF-AA8E-97847F20B133}"/>
              </a:ext>
            </a:extLst>
          </p:cNvPr>
          <p:cNvSpPr txBox="1"/>
          <p:nvPr/>
        </p:nvSpPr>
        <p:spPr>
          <a:xfrm>
            <a:off x="6126823" y="3073424"/>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11,975</a:t>
            </a:r>
          </a:p>
        </p:txBody>
      </p:sp>
      <p:sp>
        <p:nvSpPr>
          <p:cNvPr id="52" name="テキスト ボックス 51">
            <a:extLst>
              <a:ext uri="{FF2B5EF4-FFF2-40B4-BE49-F238E27FC236}">
                <a16:creationId xmlns:a16="http://schemas.microsoft.com/office/drawing/2014/main" id="{4DBDEE2F-5CFA-4B94-80EC-96432772777C}"/>
              </a:ext>
            </a:extLst>
          </p:cNvPr>
          <p:cNvSpPr txBox="1"/>
          <p:nvPr/>
        </p:nvSpPr>
        <p:spPr>
          <a:xfrm>
            <a:off x="7080608" y="3110086"/>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11,892</a:t>
            </a:r>
          </a:p>
        </p:txBody>
      </p:sp>
      <p:sp>
        <p:nvSpPr>
          <p:cNvPr id="54" name="テキスト ボックス 53">
            <a:extLst>
              <a:ext uri="{FF2B5EF4-FFF2-40B4-BE49-F238E27FC236}">
                <a16:creationId xmlns:a16="http://schemas.microsoft.com/office/drawing/2014/main" id="{D6D41736-10FA-4B77-9CDB-D30FBFE23D04}"/>
              </a:ext>
            </a:extLst>
          </p:cNvPr>
          <p:cNvSpPr txBox="1"/>
          <p:nvPr/>
        </p:nvSpPr>
        <p:spPr>
          <a:xfrm>
            <a:off x="8028997" y="3371696"/>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10,702</a:t>
            </a:r>
          </a:p>
        </p:txBody>
      </p:sp>
      <p:sp>
        <p:nvSpPr>
          <p:cNvPr id="55" name="テキスト ボックス 54">
            <a:extLst>
              <a:ext uri="{FF2B5EF4-FFF2-40B4-BE49-F238E27FC236}">
                <a16:creationId xmlns:a16="http://schemas.microsoft.com/office/drawing/2014/main" id="{460FDEC8-3898-4766-BBCD-3C15A6430940}"/>
              </a:ext>
            </a:extLst>
          </p:cNvPr>
          <p:cNvSpPr txBox="1"/>
          <p:nvPr/>
        </p:nvSpPr>
        <p:spPr>
          <a:xfrm>
            <a:off x="8987660" y="3877804"/>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8,326</a:t>
            </a:r>
          </a:p>
        </p:txBody>
      </p:sp>
      <p:sp>
        <p:nvSpPr>
          <p:cNvPr id="57" name="テキスト ボックス 56">
            <a:extLst>
              <a:ext uri="{FF2B5EF4-FFF2-40B4-BE49-F238E27FC236}">
                <a16:creationId xmlns:a16="http://schemas.microsoft.com/office/drawing/2014/main" id="{70061C48-99E6-4F66-AE2A-9D7B1037DC94}"/>
              </a:ext>
            </a:extLst>
          </p:cNvPr>
          <p:cNvSpPr txBox="1"/>
          <p:nvPr/>
        </p:nvSpPr>
        <p:spPr>
          <a:xfrm>
            <a:off x="9920634" y="4345121"/>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b="1" dirty="0">
                <a:solidFill>
                  <a:srgbClr val="FF0000"/>
                </a:solidFill>
                <a:ea typeface="ＭＳ Ｐゴシック" panose="020B0600070205080204" pitchFamily="50" charset="-128"/>
              </a:rPr>
              <a:t>6,249</a:t>
            </a:r>
          </a:p>
        </p:txBody>
      </p:sp>
      <p:cxnSp>
        <p:nvCxnSpPr>
          <p:cNvPr id="3" name="直線矢印コネクタ 2">
            <a:extLst>
              <a:ext uri="{FF2B5EF4-FFF2-40B4-BE49-F238E27FC236}">
                <a16:creationId xmlns:a16="http://schemas.microsoft.com/office/drawing/2014/main" id="{A933A370-8CDA-4DD4-8B74-405FC9C503A4}"/>
              </a:ext>
            </a:extLst>
          </p:cNvPr>
          <p:cNvCxnSpPr/>
          <p:nvPr/>
        </p:nvCxnSpPr>
        <p:spPr>
          <a:xfrm>
            <a:off x="4161034" y="4139414"/>
            <a:ext cx="400692" cy="3365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C2C5BB55-9A8A-4507-BAD6-5B2157B72964}"/>
              </a:ext>
            </a:extLst>
          </p:cNvPr>
          <p:cNvCxnSpPr>
            <a:cxnSpLocks/>
          </p:cNvCxnSpPr>
          <p:nvPr/>
        </p:nvCxnSpPr>
        <p:spPr>
          <a:xfrm>
            <a:off x="9558722" y="4021682"/>
            <a:ext cx="523524" cy="3720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CB98ACD0-ED5B-47C5-B877-911A5BAD4484}"/>
              </a:ext>
            </a:extLst>
          </p:cNvPr>
          <p:cNvSpPr txBox="1"/>
          <p:nvPr/>
        </p:nvSpPr>
        <p:spPr>
          <a:xfrm>
            <a:off x="4267497" y="3958441"/>
            <a:ext cx="865291"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schemeClr val="tx1"/>
                </a:solidFill>
                <a:ea typeface="ＭＳ Ｐゴシック" panose="020B0600070205080204" pitchFamily="50" charset="-128"/>
              </a:rPr>
              <a:t>約</a:t>
            </a:r>
            <a:r>
              <a:rPr kumimoji="1" lang="en-US" altLang="ja-JP" sz="1400" dirty="0">
                <a:solidFill>
                  <a:schemeClr val="tx1"/>
                </a:solidFill>
                <a:ea typeface="ＭＳ Ｐゴシック" panose="020B0600070205080204" pitchFamily="50" charset="-128"/>
              </a:rPr>
              <a:t>25%</a:t>
            </a:r>
            <a:r>
              <a:rPr kumimoji="1" lang="ja-JP" altLang="en-US" sz="1400" dirty="0">
                <a:solidFill>
                  <a:schemeClr val="tx1"/>
                </a:solidFill>
                <a:ea typeface="ＭＳ Ｐゴシック" panose="020B0600070205080204" pitchFamily="50" charset="-128"/>
              </a:rPr>
              <a:t>減</a:t>
            </a:r>
            <a:endParaRPr kumimoji="1" lang="en-US" altLang="ja-JP" sz="1400" dirty="0">
              <a:solidFill>
                <a:schemeClr val="tx1"/>
              </a:solidFill>
              <a:ea typeface="ＭＳ Ｐゴシック" panose="020B0600070205080204" pitchFamily="50" charset="-128"/>
            </a:endParaRPr>
          </a:p>
        </p:txBody>
      </p:sp>
      <p:sp>
        <p:nvSpPr>
          <p:cNvPr id="60" name="テキスト ボックス 59">
            <a:extLst>
              <a:ext uri="{FF2B5EF4-FFF2-40B4-BE49-F238E27FC236}">
                <a16:creationId xmlns:a16="http://schemas.microsoft.com/office/drawing/2014/main" id="{BAD77C90-623B-4D07-852A-90454194BE5D}"/>
              </a:ext>
            </a:extLst>
          </p:cNvPr>
          <p:cNvSpPr txBox="1"/>
          <p:nvPr/>
        </p:nvSpPr>
        <p:spPr>
          <a:xfrm>
            <a:off x="9608180" y="3811434"/>
            <a:ext cx="865291"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schemeClr val="tx1"/>
                </a:solidFill>
                <a:ea typeface="ＭＳ Ｐゴシック" panose="020B0600070205080204" pitchFamily="50" charset="-128"/>
              </a:rPr>
              <a:t>約</a:t>
            </a:r>
            <a:r>
              <a:rPr kumimoji="1" lang="en-US" altLang="ja-JP" sz="1400" dirty="0">
                <a:solidFill>
                  <a:schemeClr val="tx1"/>
                </a:solidFill>
                <a:ea typeface="ＭＳ Ｐゴシック" panose="020B0600070205080204" pitchFamily="50" charset="-128"/>
              </a:rPr>
              <a:t>25%</a:t>
            </a:r>
            <a:r>
              <a:rPr kumimoji="1" lang="ja-JP" altLang="en-US" sz="1400" dirty="0">
                <a:solidFill>
                  <a:schemeClr val="tx1"/>
                </a:solidFill>
                <a:ea typeface="ＭＳ Ｐゴシック" panose="020B0600070205080204" pitchFamily="50" charset="-128"/>
              </a:rPr>
              <a:t>減</a:t>
            </a:r>
            <a:endParaRPr kumimoji="1" lang="en-US" altLang="ja-JP" sz="1400" dirty="0">
              <a:solidFill>
                <a:schemeClr val="tx1"/>
              </a:solidFill>
              <a:ea typeface="ＭＳ Ｐゴシック" panose="020B0600070205080204" pitchFamily="50" charset="-128"/>
            </a:endParaRPr>
          </a:p>
        </p:txBody>
      </p:sp>
      <p:sp>
        <p:nvSpPr>
          <p:cNvPr id="21" name="スライド番号プレースホルダー 5">
            <a:extLst>
              <a:ext uri="{FF2B5EF4-FFF2-40B4-BE49-F238E27FC236}">
                <a16:creationId xmlns:a16="http://schemas.microsoft.com/office/drawing/2014/main" id="{3DB2F7AA-3721-45CD-93D1-60EDD17BB142}"/>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2-</a:t>
            </a:r>
            <a:fld id="{C6678B24-D225-48CB-84C5-697AA65AEC0C}" type="slidenum">
              <a:rPr kumimoji="1" lang="ja-JP" altLang="en-US" smtClean="0">
                <a:solidFill>
                  <a:prstClr val="black"/>
                </a:solidFill>
                <a:ea typeface="ＭＳ Ｐゴシック" panose="020B0600070205080204" pitchFamily="50" charset="-128"/>
              </a:rPr>
              <a:pPr/>
              <a:t>2</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5383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720115"/>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1" y="645797"/>
            <a:ext cx="288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農地面積の減少</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278626"/>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■大阪府内の農地は約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年間で約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2,700ha</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（約</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19</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％）減少</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減少しているのは水田と樹園地であり、開発等による転用や後継者不在による耕作放棄が要因と考えられる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大阪農業を取り巻く情勢について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50" name="テキスト ボックス 49">
            <a:extLst>
              <a:ext uri="{FF2B5EF4-FFF2-40B4-BE49-F238E27FC236}">
                <a16:creationId xmlns:a16="http://schemas.microsoft.com/office/drawing/2014/main" id="{BD510E07-5D57-4E2C-9EF0-1647F14EB3B1}"/>
              </a:ext>
            </a:extLst>
          </p:cNvPr>
          <p:cNvSpPr txBox="1"/>
          <p:nvPr/>
        </p:nvSpPr>
        <p:spPr>
          <a:xfrm>
            <a:off x="8075488" y="6219189"/>
            <a:ext cx="1852851"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（出典：国作物統計調査）</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20" name="グラフ 19">
            <a:extLst>
              <a:ext uri="{FF2B5EF4-FFF2-40B4-BE49-F238E27FC236}">
                <a16:creationId xmlns:a16="http://schemas.microsoft.com/office/drawing/2014/main" id="{32D2369C-B2CE-4F1C-B283-B702DD98493E}"/>
              </a:ext>
            </a:extLst>
          </p:cNvPr>
          <p:cNvGraphicFramePr>
            <a:graphicFrameLocks/>
          </p:cNvGraphicFramePr>
          <p:nvPr>
            <p:extLst>
              <p:ext uri="{D42A27DB-BD31-4B8C-83A1-F6EECF244321}">
                <p14:modId xmlns:p14="http://schemas.microsoft.com/office/powerpoint/2010/main" val="2343734599"/>
              </p:ext>
            </p:extLst>
          </p:nvPr>
        </p:nvGraphicFramePr>
        <p:xfrm>
          <a:off x="1780801" y="2410044"/>
          <a:ext cx="8945420" cy="3891337"/>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a:extLst>
              <a:ext uri="{FF2B5EF4-FFF2-40B4-BE49-F238E27FC236}">
                <a16:creationId xmlns:a16="http://schemas.microsoft.com/office/drawing/2014/main" id="{0870240F-3791-44E9-87A3-C7BEB14BA9B2}"/>
              </a:ext>
            </a:extLst>
          </p:cNvPr>
          <p:cNvSpPr txBox="1"/>
          <p:nvPr/>
        </p:nvSpPr>
        <p:spPr>
          <a:xfrm>
            <a:off x="1780801" y="2410044"/>
            <a:ext cx="8945420"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農地面積の推移</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E2A5C65C-BBC4-4187-8798-3B7B93D07141}"/>
              </a:ext>
            </a:extLst>
          </p:cNvPr>
          <p:cNvSpPr txBox="1"/>
          <p:nvPr/>
        </p:nvSpPr>
        <p:spPr>
          <a:xfrm>
            <a:off x="2890464" y="2812151"/>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14,480</a:t>
            </a:r>
          </a:p>
        </p:txBody>
      </p:sp>
      <p:sp>
        <p:nvSpPr>
          <p:cNvPr id="23" name="テキスト ボックス 22">
            <a:extLst>
              <a:ext uri="{FF2B5EF4-FFF2-40B4-BE49-F238E27FC236}">
                <a16:creationId xmlns:a16="http://schemas.microsoft.com/office/drawing/2014/main" id="{598825BB-72B5-40B7-9019-B83195D51B94}"/>
              </a:ext>
            </a:extLst>
          </p:cNvPr>
          <p:cNvSpPr txBox="1"/>
          <p:nvPr/>
        </p:nvSpPr>
        <p:spPr>
          <a:xfrm>
            <a:off x="5701004" y="3073761"/>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13,220</a:t>
            </a:r>
          </a:p>
        </p:txBody>
      </p:sp>
      <p:sp>
        <p:nvSpPr>
          <p:cNvPr id="24" name="テキスト ボックス 23">
            <a:extLst>
              <a:ext uri="{FF2B5EF4-FFF2-40B4-BE49-F238E27FC236}">
                <a16:creationId xmlns:a16="http://schemas.microsoft.com/office/drawing/2014/main" id="{17641E93-A68F-4906-8975-9984715BF52C}"/>
              </a:ext>
            </a:extLst>
          </p:cNvPr>
          <p:cNvSpPr txBox="1"/>
          <p:nvPr/>
        </p:nvSpPr>
        <p:spPr>
          <a:xfrm>
            <a:off x="4295734" y="2942956"/>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13,920</a:t>
            </a:r>
          </a:p>
        </p:txBody>
      </p:sp>
      <p:sp>
        <p:nvSpPr>
          <p:cNvPr id="25" name="テキスト ボックス 24">
            <a:extLst>
              <a:ext uri="{FF2B5EF4-FFF2-40B4-BE49-F238E27FC236}">
                <a16:creationId xmlns:a16="http://schemas.microsoft.com/office/drawing/2014/main" id="{05A46A5D-F51C-41B9-892D-9B28B2B5567D}"/>
              </a:ext>
            </a:extLst>
          </p:cNvPr>
          <p:cNvSpPr txBox="1"/>
          <p:nvPr/>
        </p:nvSpPr>
        <p:spPr>
          <a:xfrm>
            <a:off x="7106274" y="3204566"/>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12,540</a:t>
            </a:r>
          </a:p>
        </p:txBody>
      </p:sp>
      <p:sp>
        <p:nvSpPr>
          <p:cNvPr id="26" name="テキスト ボックス 25">
            <a:extLst>
              <a:ext uri="{FF2B5EF4-FFF2-40B4-BE49-F238E27FC236}">
                <a16:creationId xmlns:a16="http://schemas.microsoft.com/office/drawing/2014/main" id="{B8D9B003-423D-4944-8535-ADB1C56A52F1}"/>
              </a:ext>
            </a:extLst>
          </p:cNvPr>
          <p:cNvSpPr txBox="1"/>
          <p:nvPr/>
        </p:nvSpPr>
        <p:spPr>
          <a:xfrm>
            <a:off x="8504675" y="3335371"/>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11,880</a:t>
            </a:r>
          </a:p>
        </p:txBody>
      </p:sp>
      <p:sp>
        <p:nvSpPr>
          <p:cNvPr id="15" name="スライド番号プレースホルダー 5">
            <a:extLst>
              <a:ext uri="{FF2B5EF4-FFF2-40B4-BE49-F238E27FC236}">
                <a16:creationId xmlns:a16="http://schemas.microsoft.com/office/drawing/2014/main" id="{F03F0364-B499-4487-BFAF-A13BB761E519}"/>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2-</a:t>
            </a:r>
            <a:fld id="{C6678B24-D225-48CB-84C5-697AA65AEC0C}" type="slidenum">
              <a:rPr kumimoji="1" lang="ja-JP" altLang="en-US" smtClean="0">
                <a:solidFill>
                  <a:prstClr val="black"/>
                </a:solidFill>
                <a:ea typeface="ＭＳ Ｐゴシック" panose="020B0600070205080204" pitchFamily="50" charset="-128"/>
              </a:rPr>
              <a:pPr/>
              <a:t>3</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92498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3"/>
            <a:ext cx="11856466" cy="5758992"/>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4175353"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地域計画から見える</a:t>
            </a:r>
            <a:r>
              <a:rPr kumimoji="1" lang="en-US" altLang="ja-JP" sz="1600" b="1" dirty="0">
                <a:solidFill>
                  <a:prstClr val="white"/>
                </a:solidFill>
                <a:latin typeface="BIZ UDPゴシック" panose="020B0400000000000000" pitchFamily="50" charset="-128"/>
                <a:ea typeface="BIZ UDPゴシック" panose="020B0400000000000000" pitchFamily="50" charset="-128"/>
              </a:rPr>
              <a:t>10</a:t>
            </a:r>
            <a:r>
              <a:rPr kumimoji="1" lang="ja-JP" altLang="en-US" sz="1600" b="1" dirty="0">
                <a:solidFill>
                  <a:prstClr val="white"/>
                </a:solidFill>
                <a:latin typeface="BIZ UDPゴシック" panose="020B0400000000000000" pitchFamily="50" charset="-128"/>
                <a:ea typeface="BIZ UDPゴシック" panose="020B0400000000000000" pitchFamily="50" charset="-128"/>
              </a:rPr>
              <a:t>年後の後継者</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029186"/>
            <a:ext cx="11663631" cy="156966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■府内</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35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市町村において令和６年３月末に策定した「地域計画」を集計・分析したところ、</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600" u="sng" dirty="0">
                <a:solidFill>
                  <a:prstClr val="black"/>
                </a:solidFill>
                <a:latin typeface="ＭＳ Ｐゴシック" panose="020B0600070205080204" pitchFamily="50" charset="-128"/>
                <a:ea typeface="ＭＳ Ｐゴシック" panose="020B0600070205080204" pitchFamily="50" charset="-128"/>
              </a:rPr>
              <a:t>10</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年後、約</a:t>
            </a:r>
            <a:r>
              <a:rPr kumimoji="1" lang="en-US" altLang="ja-JP" sz="1600" u="sng" dirty="0">
                <a:solidFill>
                  <a:prstClr val="black"/>
                </a:solidFill>
                <a:latin typeface="ＭＳ Ｐゴシック" panose="020B0600070205080204" pitchFamily="50" charset="-128"/>
                <a:ea typeface="ＭＳ Ｐゴシック" panose="020B0600070205080204" pitchFamily="50" charset="-128"/>
              </a:rPr>
              <a:t>1,800ha</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の農地で後継者が不在となる可能性がある</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農地の区画整理を行った地域では担い手への農地の集積・集約化が進んでいる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区画整理未実施の地域でも、ぶどう等の産地として担い手がしっかり経営できている地域では集積率が高く、持続性がある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600" u="sng" dirty="0">
                <a:solidFill>
                  <a:prstClr val="black"/>
                </a:solidFill>
                <a:latin typeface="ＭＳ Ｐゴシック" panose="020B0600070205080204" pitchFamily="50" charset="-128"/>
                <a:ea typeface="ＭＳ Ｐゴシック" panose="020B0600070205080204" pitchFamily="50" charset="-128"/>
              </a:rPr>
              <a:t>93%</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の地域で担い手の確保が課題と認識</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地域の課題や方向性が明確でない地域も多く、めざす将来像の共通認識を高める必要がある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大阪農業を取り巻く情勢について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14" name="正方形/長方形 13">
            <a:extLst>
              <a:ext uri="{FF2B5EF4-FFF2-40B4-BE49-F238E27FC236}">
                <a16:creationId xmlns:a16="http://schemas.microsoft.com/office/drawing/2014/main" id="{E47482C3-2A00-42AA-90CE-E8DCA6276318}"/>
              </a:ext>
            </a:extLst>
          </p:cNvPr>
          <p:cNvSpPr/>
          <p:nvPr/>
        </p:nvSpPr>
        <p:spPr>
          <a:xfrm>
            <a:off x="291859" y="2560676"/>
            <a:ext cx="2953092" cy="20048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グラフ 14">
            <a:extLst>
              <a:ext uri="{FF2B5EF4-FFF2-40B4-BE49-F238E27FC236}">
                <a16:creationId xmlns:a16="http://schemas.microsoft.com/office/drawing/2014/main" id="{846FE397-FF5D-48F0-8066-97780863BE54}"/>
              </a:ext>
            </a:extLst>
          </p:cNvPr>
          <p:cNvGraphicFramePr>
            <a:graphicFrameLocks/>
          </p:cNvGraphicFramePr>
          <p:nvPr>
            <p:extLst>
              <p:ext uri="{D42A27DB-BD31-4B8C-83A1-F6EECF244321}">
                <p14:modId xmlns:p14="http://schemas.microsoft.com/office/powerpoint/2010/main" val="2065516391"/>
              </p:ext>
            </p:extLst>
          </p:nvPr>
        </p:nvGraphicFramePr>
        <p:xfrm>
          <a:off x="469061" y="2803341"/>
          <a:ext cx="2598689" cy="1762135"/>
        </p:xfrm>
        <a:graphic>
          <a:graphicData uri="http://schemas.openxmlformats.org/drawingml/2006/chart">
            <c:chart xmlns:c="http://schemas.openxmlformats.org/drawingml/2006/chart" xmlns:r="http://schemas.openxmlformats.org/officeDocument/2006/relationships" r:id="rId2"/>
          </a:graphicData>
        </a:graphic>
      </p:graphicFrame>
      <p:sp>
        <p:nvSpPr>
          <p:cNvPr id="16" name="テキスト ボックス 15">
            <a:extLst>
              <a:ext uri="{FF2B5EF4-FFF2-40B4-BE49-F238E27FC236}">
                <a16:creationId xmlns:a16="http://schemas.microsoft.com/office/drawing/2014/main" id="{F0A01E9F-DB89-4C80-B160-C7F143ACB09F}"/>
              </a:ext>
            </a:extLst>
          </p:cNvPr>
          <p:cNvSpPr txBox="1"/>
          <p:nvPr/>
        </p:nvSpPr>
        <p:spPr>
          <a:xfrm>
            <a:off x="1971652" y="2926991"/>
            <a:ext cx="1096098" cy="276999"/>
          </a:xfrm>
          <a:prstGeom prst="rect">
            <a:avLst/>
          </a:prstGeom>
          <a:solidFill>
            <a:schemeClr val="bg1">
              <a:alpha val="80000"/>
            </a:schemeClr>
          </a:solidFill>
        </p:spPr>
        <p:txBody>
          <a:bodyPr wrap="squar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a:ea typeface="Meiryo UI"/>
                <a:cs typeface="+mn-cs"/>
              </a:rPr>
              <a:t>規模縮小などの意向のある農地面積</a:t>
            </a:r>
          </a:p>
        </p:txBody>
      </p:sp>
      <p:sp>
        <p:nvSpPr>
          <p:cNvPr id="17" name="タイトル 1">
            <a:extLst>
              <a:ext uri="{FF2B5EF4-FFF2-40B4-BE49-F238E27FC236}">
                <a16:creationId xmlns:a16="http://schemas.microsoft.com/office/drawing/2014/main" id="{1E4B34C0-6724-4556-9BFE-A7CAD1EB3FB0}"/>
              </a:ext>
            </a:extLst>
          </p:cNvPr>
          <p:cNvSpPr txBox="1">
            <a:spLocks/>
          </p:cNvSpPr>
          <p:nvPr/>
        </p:nvSpPr>
        <p:spPr>
          <a:xfrm>
            <a:off x="845830" y="2505633"/>
            <a:ext cx="1845150" cy="444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ＭＳ Ｐゴシック" panose="020B0600070205080204" pitchFamily="50" charset="-128"/>
                <a:ea typeface="ＭＳ Ｐゴシック" panose="020B0600070205080204" pitchFamily="50" charset="-128"/>
              </a:rPr>
              <a:t>　規模縮小意向面積</a:t>
            </a:r>
          </a:p>
        </p:txBody>
      </p:sp>
      <p:sp>
        <p:nvSpPr>
          <p:cNvPr id="18" name="テキスト ボックス 17">
            <a:extLst>
              <a:ext uri="{FF2B5EF4-FFF2-40B4-BE49-F238E27FC236}">
                <a16:creationId xmlns:a16="http://schemas.microsoft.com/office/drawing/2014/main" id="{17EDDDE0-530D-48B1-9907-7BC90D787937}"/>
              </a:ext>
            </a:extLst>
          </p:cNvPr>
          <p:cNvSpPr txBox="1"/>
          <p:nvPr/>
        </p:nvSpPr>
        <p:spPr>
          <a:xfrm>
            <a:off x="1295235" y="3916998"/>
            <a:ext cx="946340" cy="138499"/>
          </a:xfrm>
          <a:prstGeom prst="rect">
            <a:avLst/>
          </a:prstGeom>
          <a:noFill/>
        </p:spPr>
        <p:txBody>
          <a:bodyPr wrap="non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a:ea typeface="Meiryo UI"/>
                <a:cs typeface="+mn-cs"/>
              </a:rPr>
              <a:t>その他農用地面積</a:t>
            </a:r>
          </a:p>
        </p:txBody>
      </p:sp>
      <p:sp>
        <p:nvSpPr>
          <p:cNvPr id="19" name="正方形/長方形 18">
            <a:extLst>
              <a:ext uri="{FF2B5EF4-FFF2-40B4-BE49-F238E27FC236}">
                <a16:creationId xmlns:a16="http://schemas.microsoft.com/office/drawing/2014/main" id="{77908693-422F-406A-8232-A7CBB1EDA0A2}"/>
              </a:ext>
            </a:extLst>
          </p:cNvPr>
          <p:cNvSpPr/>
          <p:nvPr/>
        </p:nvSpPr>
        <p:spPr>
          <a:xfrm>
            <a:off x="3367397" y="2570953"/>
            <a:ext cx="2953092" cy="20048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7" name="グラフ 26">
            <a:extLst>
              <a:ext uri="{FF2B5EF4-FFF2-40B4-BE49-F238E27FC236}">
                <a16:creationId xmlns:a16="http://schemas.microsoft.com/office/drawing/2014/main" id="{72068186-0E24-4C7F-8836-5845DE602E22}"/>
              </a:ext>
            </a:extLst>
          </p:cNvPr>
          <p:cNvGraphicFramePr>
            <a:graphicFrameLocks/>
          </p:cNvGraphicFramePr>
          <p:nvPr>
            <p:extLst>
              <p:ext uri="{D42A27DB-BD31-4B8C-83A1-F6EECF244321}">
                <p14:modId xmlns:p14="http://schemas.microsoft.com/office/powerpoint/2010/main" val="3180039256"/>
              </p:ext>
            </p:extLst>
          </p:nvPr>
        </p:nvGraphicFramePr>
        <p:xfrm>
          <a:off x="3798202" y="2864477"/>
          <a:ext cx="2274927" cy="1711276"/>
        </p:xfrm>
        <a:graphic>
          <a:graphicData uri="http://schemas.openxmlformats.org/drawingml/2006/chart">
            <c:chart xmlns:c="http://schemas.openxmlformats.org/drawingml/2006/chart" xmlns:r="http://schemas.openxmlformats.org/officeDocument/2006/relationships" r:id="rId3"/>
          </a:graphicData>
        </a:graphic>
      </p:graphicFrame>
      <p:sp>
        <p:nvSpPr>
          <p:cNvPr id="28" name="タイトル 1">
            <a:extLst>
              <a:ext uri="{FF2B5EF4-FFF2-40B4-BE49-F238E27FC236}">
                <a16:creationId xmlns:a16="http://schemas.microsoft.com/office/drawing/2014/main" id="{2D8A3F6E-5164-4E82-BD6E-2E13BB46D243}"/>
              </a:ext>
            </a:extLst>
          </p:cNvPr>
          <p:cNvSpPr txBox="1">
            <a:spLocks/>
          </p:cNvSpPr>
          <p:nvPr/>
        </p:nvSpPr>
        <p:spPr>
          <a:xfrm>
            <a:off x="3862238" y="2502855"/>
            <a:ext cx="1963409" cy="37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ＭＳ Ｐゴシック" panose="020B0600070205080204" pitchFamily="50" charset="-128"/>
                <a:ea typeface="ＭＳ Ｐゴシック" panose="020B0600070205080204" pitchFamily="50" charset="-128"/>
              </a:rPr>
              <a:t>担い手引受意向面積</a:t>
            </a:r>
          </a:p>
        </p:txBody>
      </p:sp>
      <p:sp>
        <p:nvSpPr>
          <p:cNvPr id="29" name="テキスト ボックス 28">
            <a:extLst>
              <a:ext uri="{FF2B5EF4-FFF2-40B4-BE49-F238E27FC236}">
                <a16:creationId xmlns:a16="http://schemas.microsoft.com/office/drawing/2014/main" id="{07661613-45A3-429D-8348-170471E31F52}"/>
              </a:ext>
            </a:extLst>
          </p:cNvPr>
          <p:cNvSpPr txBox="1"/>
          <p:nvPr/>
        </p:nvSpPr>
        <p:spPr>
          <a:xfrm>
            <a:off x="5537356" y="2962453"/>
            <a:ext cx="625657" cy="875689"/>
          </a:xfrm>
          <a:prstGeom prst="rect">
            <a:avLst/>
          </a:prstGeom>
          <a:solidFill>
            <a:schemeClr val="bg1">
              <a:alpha val="70000"/>
            </a:schemeClr>
          </a:solidFill>
        </p:spPr>
        <p:txBody>
          <a:bodyPr wrap="square" lIns="36000" tIns="0" rIns="36000" bIns="0">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900" dirty="0">
                <a:latin typeface="Meiryo UI"/>
                <a:ea typeface="Meiryo UI"/>
              </a:rPr>
              <a:t>今後農業を担う者が引き受ける意向のある農地面積</a:t>
            </a:r>
            <a:endParaRPr kumimoji="1" lang="ja-JP" altLang="en-US" sz="900" b="0" i="0" u="none" strike="noStrike" kern="1200" cap="none" spc="0" normalizeH="0" baseline="0" noProof="0" dirty="0">
              <a:ln>
                <a:noFill/>
              </a:ln>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BD61B9A6-26DB-4B37-857C-DCDD08A36993}"/>
              </a:ext>
            </a:extLst>
          </p:cNvPr>
          <p:cNvSpPr txBox="1"/>
          <p:nvPr/>
        </p:nvSpPr>
        <p:spPr>
          <a:xfrm>
            <a:off x="4295733" y="3927274"/>
            <a:ext cx="946340" cy="138499"/>
          </a:xfrm>
          <a:prstGeom prst="rect">
            <a:avLst/>
          </a:prstGeom>
          <a:noFill/>
        </p:spPr>
        <p:txBody>
          <a:bodyPr wrap="none" lIns="36000" tIns="0" rIns="3600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a:ea typeface="Meiryo UI"/>
                <a:cs typeface="+mn-cs"/>
              </a:rPr>
              <a:t>その他農用地面積</a:t>
            </a:r>
          </a:p>
        </p:txBody>
      </p:sp>
      <p:sp>
        <p:nvSpPr>
          <p:cNvPr id="31" name="正方形/長方形 30">
            <a:extLst>
              <a:ext uri="{FF2B5EF4-FFF2-40B4-BE49-F238E27FC236}">
                <a16:creationId xmlns:a16="http://schemas.microsoft.com/office/drawing/2014/main" id="{97A803FF-9AA0-4543-A0E0-FC1716DD6482}"/>
              </a:ext>
            </a:extLst>
          </p:cNvPr>
          <p:cNvSpPr/>
          <p:nvPr/>
        </p:nvSpPr>
        <p:spPr>
          <a:xfrm>
            <a:off x="6434403" y="3563096"/>
            <a:ext cx="5288536" cy="295750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1">
            <a:extLst>
              <a:ext uri="{FF2B5EF4-FFF2-40B4-BE49-F238E27FC236}">
                <a16:creationId xmlns:a16="http://schemas.microsoft.com/office/drawing/2014/main" id="{85BB6D8A-96FF-411D-8517-5117DC94FA78}"/>
              </a:ext>
            </a:extLst>
          </p:cNvPr>
          <p:cNvPicPr>
            <a:picLocks noChangeAspect="1"/>
          </p:cNvPicPr>
          <p:nvPr/>
        </p:nvPicPr>
        <p:blipFill>
          <a:blip r:embed="rId4"/>
          <a:stretch>
            <a:fillRect/>
          </a:stretch>
        </p:blipFill>
        <p:spPr>
          <a:xfrm>
            <a:off x="6451876" y="3861567"/>
            <a:ext cx="5265017" cy="2636625"/>
          </a:xfrm>
          <a:prstGeom prst="rect">
            <a:avLst/>
          </a:prstGeom>
        </p:spPr>
      </p:pic>
      <p:sp>
        <p:nvSpPr>
          <p:cNvPr id="33" name="タイトル 1">
            <a:extLst>
              <a:ext uri="{FF2B5EF4-FFF2-40B4-BE49-F238E27FC236}">
                <a16:creationId xmlns:a16="http://schemas.microsoft.com/office/drawing/2014/main" id="{8C132988-8054-4DDA-8398-C2139EA824BC}"/>
              </a:ext>
            </a:extLst>
          </p:cNvPr>
          <p:cNvSpPr>
            <a:spLocks noGrp="1"/>
          </p:cNvSpPr>
          <p:nvPr>
            <p:ph type="title"/>
          </p:nvPr>
        </p:nvSpPr>
        <p:spPr>
          <a:xfrm>
            <a:off x="7555426" y="3594168"/>
            <a:ext cx="3186484" cy="229978"/>
          </a:xfrm>
        </p:spPr>
        <p:txBody>
          <a:bodyPr>
            <a:normAutofit fontScale="90000"/>
          </a:bodyPr>
          <a:lstStyle/>
          <a:p>
            <a:r>
              <a:rPr kumimoji="1" lang="ja-JP" altLang="en-US" sz="1400" b="1" dirty="0">
                <a:latin typeface="ＭＳ Ｐゴシック" panose="020B0600070205080204" pitchFamily="50" charset="-128"/>
                <a:ea typeface="ＭＳ Ｐゴシック" panose="020B0600070205080204" pitchFamily="50" charset="-128"/>
              </a:rPr>
              <a:t>　地域農業の現状及び課題に関する分類 </a:t>
            </a:r>
          </a:p>
        </p:txBody>
      </p:sp>
      <p:sp>
        <p:nvSpPr>
          <p:cNvPr id="34" name="正方形/長方形 33">
            <a:extLst>
              <a:ext uri="{FF2B5EF4-FFF2-40B4-BE49-F238E27FC236}">
                <a16:creationId xmlns:a16="http://schemas.microsoft.com/office/drawing/2014/main" id="{2921B0AC-39FD-4D20-9E2A-BEC37E0CEE99}"/>
              </a:ext>
            </a:extLst>
          </p:cNvPr>
          <p:cNvSpPr/>
          <p:nvPr/>
        </p:nvSpPr>
        <p:spPr>
          <a:xfrm>
            <a:off x="3373758" y="4623960"/>
            <a:ext cx="2953092" cy="189663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B0D490C9-F5F3-4B8E-8F6A-E05FD2FBE7F1}"/>
              </a:ext>
            </a:extLst>
          </p:cNvPr>
          <p:cNvPicPr>
            <a:picLocks noChangeAspect="1"/>
          </p:cNvPicPr>
          <p:nvPr/>
        </p:nvPicPr>
        <p:blipFill rotWithShape="1">
          <a:blip r:embed="rId5"/>
          <a:srcRect r="9532"/>
          <a:stretch/>
        </p:blipFill>
        <p:spPr>
          <a:xfrm>
            <a:off x="3405311" y="4988394"/>
            <a:ext cx="2899223" cy="1566830"/>
          </a:xfrm>
          <a:prstGeom prst="rect">
            <a:avLst/>
          </a:prstGeom>
        </p:spPr>
      </p:pic>
      <p:sp>
        <p:nvSpPr>
          <p:cNvPr id="36" name="タイトル 1">
            <a:extLst>
              <a:ext uri="{FF2B5EF4-FFF2-40B4-BE49-F238E27FC236}">
                <a16:creationId xmlns:a16="http://schemas.microsoft.com/office/drawing/2014/main" id="{220FC7E0-7C99-446F-853A-DCF2C3BC5EC3}"/>
              </a:ext>
            </a:extLst>
          </p:cNvPr>
          <p:cNvSpPr txBox="1">
            <a:spLocks/>
          </p:cNvSpPr>
          <p:nvPr/>
        </p:nvSpPr>
        <p:spPr>
          <a:xfrm>
            <a:off x="3409534" y="4651423"/>
            <a:ext cx="3020646" cy="3573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b="1" dirty="0">
                <a:latin typeface="ＭＳ Ｐゴシック" panose="020B0600070205080204" pitchFamily="50" charset="-128"/>
                <a:ea typeface="ＭＳ Ｐゴシック" panose="020B0600070205080204" pitchFamily="50" charset="-128"/>
              </a:rPr>
              <a:t>　区画整理の有無と集積率の関係</a:t>
            </a:r>
          </a:p>
        </p:txBody>
      </p:sp>
      <p:sp>
        <p:nvSpPr>
          <p:cNvPr id="37" name="テキスト ボックス 36">
            <a:extLst>
              <a:ext uri="{FF2B5EF4-FFF2-40B4-BE49-F238E27FC236}">
                <a16:creationId xmlns:a16="http://schemas.microsoft.com/office/drawing/2014/main" id="{5191C23C-5C3C-4A16-A56D-4567FCCC7B5D}"/>
              </a:ext>
            </a:extLst>
          </p:cNvPr>
          <p:cNvSpPr txBox="1"/>
          <p:nvPr/>
        </p:nvSpPr>
        <p:spPr>
          <a:xfrm>
            <a:off x="6696002" y="2758880"/>
            <a:ext cx="5011005" cy="584775"/>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600" dirty="0">
                <a:solidFill>
                  <a:prstClr val="black"/>
                </a:solidFill>
                <a:latin typeface="ＭＳ Ｐゴシック" panose="020B0600070205080204" pitchFamily="50" charset="-128"/>
                <a:ea typeface="ＭＳ Ｐゴシック" panose="020B0600070205080204" pitchFamily="50" charset="-128"/>
              </a:rPr>
              <a:t>規模縮小意向面積</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1,899ha-</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担い手引受意向面積</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106ha</a:t>
            </a:r>
          </a:p>
          <a:p>
            <a:pPr algn="ct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1,793ha</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b="1" dirty="0">
                <a:solidFill>
                  <a:prstClr val="black"/>
                </a:solidFill>
                <a:latin typeface="ＭＳ Ｐゴシック" panose="020B0600070205080204" pitchFamily="50" charset="-128"/>
                <a:ea typeface="ＭＳ Ｐゴシック" panose="020B0600070205080204" pitchFamily="50" charset="-128"/>
              </a:rPr>
              <a:t>1,800ha</a:t>
            </a:r>
            <a:r>
              <a:rPr kumimoji="1" lang="ja-JP" altLang="en-US" sz="1600" b="1" dirty="0">
                <a:solidFill>
                  <a:prstClr val="black"/>
                </a:solidFill>
                <a:latin typeface="ＭＳ Ｐゴシック" panose="020B0600070205080204" pitchFamily="50" charset="-128"/>
                <a:ea typeface="ＭＳ Ｐゴシック" panose="020B0600070205080204" pitchFamily="50" charset="-128"/>
              </a:rPr>
              <a:t>で担い手不在</a:t>
            </a:r>
            <a:endParaRPr kumimoji="1" lang="en-US" altLang="ja-JP" sz="1600" b="1"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39" name="表 3">
            <a:extLst>
              <a:ext uri="{FF2B5EF4-FFF2-40B4-BE49-F238E27FC236}">
                <a16:creationId xmlns:a16="http://schemas.microsoft.com/office/drawing/2014/main" id="{EC5E2F25-1683-47C2-8802-F78CEE7467AF}"/>
              </a:ext>
            </a:extLst>
          </p:cNvPr>
          <p:cNvGraphicFramePr>
            <a:graphicFrameLocks noGrp="1"/>
          </p:cNvGraphicFramePr>
          <p:nvPr>
            <p:extLst>
              <p:ext uri="{D42A27DB-BD31-4B8C-83A1-F6EECF244321}">
                <p14:modId xmlns:p14="http://schemas.microsoft.com/office/powerpoint/2010/main" val="327354946"/>
              </p:ext>
            </p:extLst>
          </p:nvPr>
        </p:nvGraphicFramePr>
        <p:xfrm>
          <a:off x="204880" y="4726994"/>
          <a:ext cx="3136288" cy="1615440"/>
        </p:xfrm>
        <a:graphic>
          <a:graphicData uri="http://schemas.openxmlformats.org/drawingml/2006/table">
            <a:tbl>
              <a:tblPr firstRow="1" bandRow="1"/>
              <a:tblGrid>
                <a:gridCol w="1720635">
                  <a:extLst>
                    <a:ext uri="{9D8B030D-6E8A-4147-A177-3AD203B41FA5}">
                      <a16:colId xmlns:a16="http://schemas.microsoft.com/office/drawing/2014/main" val="3526697088"/>
                    </a:ext>
                  </a:extLst>
                </a:gridCol>
                <a:gridCol w="1415653">
                  <a:extLst>
                    <a:ext uri="{9D8B030D-6E8A-4147-A177-3AD203B41FA5}">
                      <a16:colId xmlns:a16="http://schemas.microsoft.com/office/drawing/2014/main" val="1848758374"/>
                    </a:ext>
                  </a:extLst>
                </a:gridCol>
              </a:tblGrid>
              <a:tr h="233489">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u="none" strike="noStrike" kern="1200" cap="none" spc="0" normalizeH="0" baseline="0" noProof="0" dirty="0">
                          <a:ln>
                            <a:noFill/>
                          </a:ln>
                          <a:effectLst/>
                          <a:uLnTx/>
                          <a:uFillTx/>
                        </a:rPr>
                        <a:t>地域計画策定状況</a:t>
                      </a:r>
                      <a:r>
                        <a:rPr kumimoji="1" lang="ja-JP" altLang="en-US" sz="1000" u="none" strike="noStrike" kern="1200" cap="none" spc="0" normalizeH="0" baseline="0" noProof="0" dirty="0">
                          <a:ln>
                            <a:noFill/>
                          </a:ln>
                          <a:solidFill>
                            <a:schemeClr val="bg1"/>
                          </a:solidFill>
                          <a:effectLst/>
                          <a:uLnTx/>
                          <a:uFillTx/>
                        </a:rPr>
                        <a:t>（令和７年５月末時点）</a:t>
                      </a:r>
                      <a:endParaRPr kumimoji="1" lang="ja-JP" altLang="en-US" sz="1000" b="1" i="0" u="none" strike="noStrike" kern="1200" cap="none" spc="0" normalizeH="0" baseline="0" noProof="0" dirty="0">
                        <a:ln>
                          <a:noFill/>
                        </a:ln>
                        <a:solidFill>
                          <a:schemeClr val="bg1"/>
                        </a:solidFill>
                        <a:effectLst/>
                        <a:uLnTx/>
                        <a:uFillTx/>
                        <a:latin typeface="+mn-lt"/>
                        <a:ea typeface="メイリオ" panose="020B0604030504040204" pitchFamily="50" charset="-128"/>
                        <a:cs typeface="+mn-cs"/>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rgbClr val="0070C0"/>
                    </a:solidFill>
                  </a:tcPr>
                </a:tc>
                <a:tc hMerge="1">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400" dirty="0"/>
                        <a:t>策定状況</a:t>
                      </a:r>
                      <a:endParaRPr kumimoji="1" lang="ja-JP" altLang="en-US" sz="1400" dirty="0">
                        <a:latin typeface="メイリオ" panose="020B0604030504040204" pitchFamily="50" charset="-128"/>
                        <a:ea typeface="メイリオ"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13702133"/>
                  </a:ext>
                </a:extLst>
              </a:tr>
              <a:tr h="24281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市町村数</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rPr>
                        <a:t>35 </a:t>
                      </a:r>
                      <a:r>
                        <a:rPr kumimoji="1" lang="ja-JP" altLang="en-US" sz="1000" dirty="0">
                          <a:solidFill>
                            <a:schemeClr val="tx1"/>
                          </a:solidFill>
                        </a:rPr>
                        <a:t>市町村</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34249324"/>
                  </a:ext>
                </a:extLst>
              </a:tr>
              <a:tr h="2177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地区数</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rPr>
                        <a:t>331 </a:t>
                      </a:r>
                      <a:r>
                        <a:rPr lang="ja-JP" altLang="en-US" sz="1000" dirty="0">
                          <a:solidFill>
                            <a:schemeClr val="tx1"/>
                          </a:solidFill>
                        </a:rPr>
                        <a:t>/ </a:t>
                      </a:r>
                      <a:r>
                        <a:rPr lang="en-US" altLang="ja-JP" sz="1000" dirty="0">
                          <a:solidFill>
                            <a:schemeClr val="tx1"/>
                          </a:solidFill>
                        </a:rPr>
                        <a:t>346 </a:t>
                      </a:r>
                      <a:r>
                        <a:rPr lang="ja-JP" altLang="en-US" sz="1000" dirty="0">
                          <a:solidFill>
                            <a:schemeClr val="tx1"/>
                          </a:solidFill>
                        </a:rPr>
                        <a:t>地区（</a:t>
                      </a:r>
                      <a:r>
                        <a:rPr lang="en-US" altLang="ja-JP" sz="1000" dirty="0">
                          <a:solidFill>
                            <a:schemeClr val="tx1"/>
                          </a:solidFill>
                        </a:rPr>
                        <a:t>96%</a:t>
                      </a:r>
                      <a:r>
                        <a:rPr lang="ja-JP" altLang="en-US" sz="1000" dirty="0">
                          <a:solidFill>
                            <a:schemeClr val="tx1"/>
                          </a:solidFill>
                        </a:rPr>
                        <a:t>）</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0109188"/>
                  </a:ext>
                </a:extLst>
              </a:tr>
              <a:tr h="2177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集落数</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lang="ja-JP" altLang="en-US" sz="1000" dirty="0">
                          <a:solidFill>
                            <a:schemeClr val="tx1"/>
                          </a:solidFill>
                        </a:rPr>
                        <a:t>650 / 689 集落</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7870826"/>
                  </a:ext>
                </a:extLst>
              </a:tr>
              <a:tr h="2177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計画区域内の農用地等面積</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rPr>
                        <a:t>9,480 ha</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0845559"/>
                  </a:ext>
                </a:extLst>
              </a:tr>
              <a:tr h="2177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1000" dirty="0"/>
                        <a:t>国版担い手数</a:t>
                      </a:r>
                      <a:endParaRPr kumimoji="1" lang="ja-JP" altLang="en-US" sz="1000" dirty="0">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rPr>
                        <a:t>延べ </a:t>
                      </a:r>
                      <a:r>
                        <a:rPr kumimoji="1" lang="en-US" altLang="ja-JP" sz="1000" dirty="0">
                          <a:solidFill>
                            <a:schemeClr val="tx1"/>
                          </a:solidFill>
                        </a:rPr>
                        <a:t>1,116 </a:t>
                      </a:r>
                      <a:r>
                        <a:rPr kumimoji="1" lang="ja-JP" altLang="en-US" sz="1000" dirty="0">
                          <a:solidFill>
                            <a:schemeClr val="tx1"/>
                          </a:solidFill>
                        </a:rPr>
                        <a:t>人</a:t>
                      </a:r>
                      <a:endParaRPr kumimoji="1" lang="ja-JP" altLang="en-US" sz="1000" dirty="0">
                        <a:solidFill>
                          <a:schemeClr val="tx1"/>
                        </a:solidFill>
                        <a:latin typeface="+mj-ea"/>
                        <a:ea typeface="+mj-ea"/>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52055030"/>
                  </a:ext>
                </a:extLst>
              </a:tr>
            </a:tbl>
          </a:graphicData>
        </a:graphic>
      </p:graphicFrame>
      <p:sp>
        <p:nvSpPr>
          <p:cNvPr id="2" name="矢印: 右 1">
            <a:extLst>
              <a:ext uri="{FF2B5EF4-FFF2-40B4-BE49-F238E27FC236}">
                <a16:creationId xmlns:a16="http://schemas.microsoft.com/office/drawing/2014/main" id="{CFD1F95A-CA55-4726-A658-ADDD3A55A817}"/>
              </a:ext>
            </a:extLst>
          </p:cNvPr>
          <p:cNvSpPr/>
          <p:nvPr/>
        </p:nvSpPr>
        <p:spPr>
          <a:xfrm>
            <a:off x="6354000" y="2913972"/>
            <a:ext cx="305891" cy="2655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5">
            <a:extLst>
              <a:ext uri="{FF2B5EF4-FFF2-40B4-BE49-F238E27FC236}">
                <a16:creationId xmlns:a16="http://schemas.microsoft.com/office/drawing/2014/main" id="{D6D7A644-C039-434B-959C-AC531E0F4ABF}"/>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2-</a:t>
            </a:r>
            <a:fld id="{C6678B24-D225-48CB-84C5-697AA65AEC0C}" type="slidenum">
              <a:rPr kumimoji="1" lang="ja-JP" altLang="en-US" smtClean="0">
                <a:solidFill>
                  <a:prstClr val="black"/>
                </a:solidFill>
                <a:ea typeface="ＭＳ Ｐゴシック" panose="020B0600070205080204" pitchFamily="50" charset="-128"/>
              </a:rPr>
              <a:pPr/>
              <a:t>4</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29120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3"/>
            <a:ext cx="11856466" cy="5758680"/>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農業産出額の推移</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073146"/>
            <a:ext cx="11663631" cy="83099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■農業産出額はここ数年増加傾向</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大阪農業は小さな面積でも高い収益性があることが特徴であり、</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単位面積当たりの農業産出額</a:t>
            </a:r>
            <a:r>
              <a:rPr kumimoji="1" lang="en-US" altLang="ja-JP" sz="1600" u="sng" baseline="300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600" u="sng" dirty="0">
                <a:solidFill>
                  <a:prstClr val="black"/>
                </a:solidFill>
                <a:latin typeface="ＭＳ Ｐゴシック" panose="020B0600070205080204" pitchFamily="50" charset="-128"/>
                <a:ea typeface="ＭＳ Ｐゴシック" panose="020B0600070205080204" pitchFamily="50" charset="-128"/>
              </a:rPr>
              <a:t>は現在全国３位</a:t>
            </a:r>
            <a:endParaRPr kumimoji="1" lang="en-US" altLang="ja-JP" sz="1600" u="sng"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現在の重点品目（ぶどう・なす・いちご・きくな・えだまめ）が産出額の上位にも入っている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大阪農業を取り巻く情勢について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graphicFrame>
        <p:nvGraphicFramePr>
          <p:cNvPr id="40" name="グラフ 39">
            <a:extLst>
              <a:ext uri="{FF2B5EF4-FFF2-40B4-BE49-F238E27FC236}">
                <a16:creationId xmlns:a16="http://schemas.microsoft.com/office/drawing/2014/main" id="{D0CE113B-5FE1-4DB1-9C08-9CE03787A771}"/>
              </a:ext>
            </a:extLst>
          </p:cNvPr>
          <p:cNvGraphicFramePr>
            <a:graphicFrameLocks/>
          </p:cNvGraphicFramePr>
          <p:nvPr>
            <p:extLst>
              <p:ext uri="{D42A27DB-BD31-4B8C-83A1-F6EECF244321}">
                <p14:modId xmlns:p14="http://schemas.microsoft.com/office/powerpoint/2010/main" val="229496834"/>
              </p:ext>
            </p:extLst>
          </p:nvPr>
        </p:nvGraphicFramePr>
        <p:xfrm>
          <a:off x="215153" y="2477908"/>
          <a:ext cx="9207500" cy="3813175"/>
        </p:xfrm>
        <a:graphic>
          <a:graphicData uri="http://schemas.openxmlformats.org/drawingml/2006/chart">
            <c:chart xmlns:c="http://schemas.openxmlformats.org/drawingml/2006/chart" xmlns:r="http://schemas.openxmlformats.org/officeDocument/2006/relationships" r:id="rId2"/>
          </a:graphicData>
        </a:graphic>
      </p:graphicFrame>
      <p:sp>
        <p:nvSpPr>
          <p:cNvPr id="41" name="テキスト ボックス 40">
            <a:extLst>
              <a:ext uri="{FF2B5EF4-FFF2-40B4-BE49-F238E27FC236}">
                <a16:creationId xmlns:a16="http://schemas.microsoft.com/office/drawing/2014/main" id="{B6A8E2D5-FDC6-4A56-A3AF-ECE99A484CED}"/>
              </a:ext>
            </a:extLst>
          </p:cNvPr>
          <p:cNvSpPr txBox="1"/>
          <p:nvPr/>
        </p:nvSpPr>
        <p:spPr>
          <a:xfrm>
            <a:off x="215153" y="2312283"/>
            <a:ext cx="9207500"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単位面積当たりの</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R5</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農業産出額　（万円</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/ha</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A877A527-0BBF-46B4-BED0-33C45A80C9AD}"/>
              </a:ext>
            </a:extLst>
          </p:cNvPr>
          <p:cNvSpPr txBox="1"/>
          <p:nvPr/>
        </p:nvSpPr>
        <p:spPr>
          <a:xfrm>
            <a:off x="7236562" y="6179908"/>
            <a:ext cx="2199920"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（国統計調査の結果より府試算）</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E381768F-1844-4C18-B312-80E6DF1421A4}"/>
              </a:ext>
            </a:extLst>
          </p:cNvPr>
          <p:cNvSpPr txBox="1"/>
          <p:nvPr/>
        </p:nvSpPr>
        <p:spPr>
          <a:xfrm>
            <a:off x="10923682" y="6316041"/>
            <a:ext cx="875804"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畜産除く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55D26BDD-8B53-4BF0-81D6-8E1512F93068}"/>
              </a:ext>
            </a:extLst>
          </p:cNvPr>
          <p:cNvSpPr/>
          <p:nvPr/>
        </p:nvSpPr>
        <p:spPr>
          <a:xfrm>
            <a:off x="1047964" y="3133618"/>
            <a:ext cx="215757" cy="3046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6">
            <a:extLst>
              <a:ext uri="{FF2B5EF4-FFF2-40B4-BE49-F238E27FC236}">
                <a16:creationId xmlns:a16="http://schemas.microsoft.com/office/drawing/2014/main" id="{98194FBA-5C66-4924-8FB0-D9EB3C429313}"/>
              </a:ext>
            </a:extLst>
          </p:cNvPr>
          <p:cNvGraphicFramePr>
            <a:graphicFrameLocks noGrp="1"/>
          </p:cNvGraphicFramePr>
          <p:nvPr>
            <p:extLst>
              <p:ext uri="{D42A27DB-BD31-4B8C-83A1-F6EECF244321}">
                <p14:modId xmlns:p14="http://schemas.microsoft.com/office/powerpoint/2010/main" val="2660221756"/>
              </p:ext>
            </p:extLst>
          </p:nvPr>
        </p:nvGraphicFramePr>
        <p:xfrm>
          <a:off x="9436482" y="2188874"/>
          <a:ext cx="2363004" cy="4191000"/>
        </p:xfrm>
        <a:graphic>
          <a:graphicData uri="http://schemas.openxmlformats.org/drawingml/2006/table">
            <a:tbl>
              <a:tblPr firstRow="1" bandRow="1">
                <a:tableStyleId>{F5AB1C69-6EDB-4FF4-983F-18BD219EF322}</a:tableStyleId>
              </a:tblPr>
              <a:tblGrid>
                <a:gridCol w="514769">
                  <a:extLst>
                    <a:ext uri="{9D8B030D-6E8A-4147-A177-3AD203B41FA5}">
                      <a16:colId xmlns:a16="http://schemas.microsoft.com/office/drawing/2014/main" val="3201633734"/>
                    </a:ext>
                  </a:extLst>
                </a:gridCol>
                <a:gridCol w="1213937">
                  <a:extLst>
                    <a:ext uri="{9D8B030D-6E8A-4147-A177-3AD203B41FA5}">
                      <a16:colId xmlns:a16="http://schemas.microsoft.com/office/drawing/2014/main" val="1746736370"/>
                    </a:ext>
                  </a:extLst>
                </a:gridCol>
                <a:gridCol w="634298">
                  <a:extLst>
                    <a:ext uri="{9D8B030D-6E8A-4147-A177-3AD203B41FA5}">
                      <a16:colId xmlns:a16="http://schemas.microsoft.com/office/drawing/2014/main" val="1287733665"/>
                    </a:ext>
                  </a:extLst>
                </a:gridCol>
              </a:tblGrid>
              <a:tr h="370840">
                <a:tc>
                  <a:txBody>
                    <a:bodyPr/>
                    <a:lstStyle/>
                    <a:p>
                      <a:pPr algn="ctr"/>
                      <a:r>
                        <a:rPr kumimoji="1" lang="ja-JP" altLang="en-US" sz="1100" dirty="0"/>
                        <a:t>順位</a:t>
                      </a:r>
                    </a:p>
                  </a:txBody>
                  <a:tcPr anchor="ctr"/>
                </a:tc>
                <a:tc>
                  <a:txBody>
                    <a:bodyPr/>
                    <a:lstStyle/>
                    <a:p>
                      <a:pPr algn="ctr"/>
                      <a:r>
                        <a:rPr kumimoji="1" lang="ja-JP" altLang="en-US" sz="1100" dirty="0"/>
                        <a:t>品目</a:t>
                      </a:r>
                    </a:p>
                  </a:txBody>
                  <a:tcPr anchor="ctr"/>
                </a:tc>
                <a:tc>
                  <a:txBody>
                    <a:bodyPr/>
                    <a:lstStyle/>
                    <a:p>
                      <a:pPr algn="ctr"/>
                      <a:r>
                        <a:rPr kumimoji="1" lang="ja-JP" altLang="en-US" sz="1100" dirty="0"/>
                        <a:t>産出額</a:t>
                      </a:r>
                    </a:p>
                  </a:txBody>
                  <a:tcPr anchor="ctr"/>
                </a:tc>
                <a:extLst>
                  <a:ext uri="{0D108BD9-81ED-4DB2-BD59-A6C34878D82A}">
                    <a16:rowId xmlns:a16="http://schemas.microsoft.com/office/drawing/2014/main" val="3522843740"/>
                  </a:ext>
                </a:extLst>
              </a:tr>
              <a:tr h="370840">
                <a:tc>
                  <a:txBody>
                    <a:bodyPr/>
                    <a:lstStyle/>
                    <a:p>
                      <a:pPr algn="ctr"/>
                      <a:r>
                        <a:rPr kumimoji="1" lang="ja-JP" altLang="en-US" sz="1100" dirty="0"/>
                        <a:t>１位</a:t>
                      </a:r>
                    </a:p>
                  </a:txBody>
                  <a:tcPr anchor="ctr"/>
                </a:tc>
                <a:tc>
                  <a:txBody>
                    <a:bodyPr/>
                    <a:lstStyle/>
                    <a:p>
                      <a:pPr algn="ctr"/>
                      <a:r>
                        <a:rPr kumimoji="1" lang="ja-JP" altLang="en-US" sz="1100" dirty="0"/>
                        <a:t>米</a:t>
                      </a:r>
                    </a:p>
                  </a:txBody>
                  <a:tcPr anchor="ctr"/>
                </a:tc>
                <a:tc>
                  <a:txBody>
                    <a:bodyPr/>
                    <a:lstStyle/>
                    <a:p>
                      <a:pPr algn="ctr"/>
                      <a:r>
                        <a:rPr kumimoji="1" lang="en-US" altLang="ja-JP" sz="1100" dirty="0"/>
                        <a:t>52</a:t>
                      </a:r>
                      <a:r>
                        <a:rPr kumimoji="1" lang="ja-JP" altLang="en-US" sz="1100" dirty="0"/>
                        <a:t>億円</a:t>
                      </a:r>
                    </a:p>
                  </a:txBody>
                  <a:tcPr anchor="ctr"/>
                </a:tc>
                <a:extLst>
                  <a:ext uri="{0D108BD9-81ED-4DB2-BD59-A6C34878D82A}">
                    <a16:rowId xmlns:a16="http://schemas.microsoft.com/office/drawing/2014/main" val="3429391902"/>
                  </a:ext>
                </a:extLst>
              </a:tr>
              <a:tr h="370840">
                <a:tc>
                  <a:txBody>
                    <a:bodyPr/>
                    <a:lstStyle/>
                    <a:p>
                      <a:pPr algn="ctr"/>
                      <a:r>
                        <a:rPr kumimoji="1" lang="ja-JP" altLang="en-US" sz="1100" dirty="0"/>
                        <a:t>２位</a:t>
                      </a:r>
                      <a:endParaRPr kumimoji="1" lang="en-US" altLang="ja-JP" sz="1100" dirty="0"/>
                    </a:p>
                  </a:txBody>
                  <a:tcPr anchor="ctr">
                    <a:solidFill>
                      <a:schemeClr val="accent4">
                        <a:lumMod val="20000"/>
                        <a:lumOff val="80000"/>
                      </a:schemeClr>
                    </a:solidFill>
                  </a:tcPr>
                </a:tc>
                <a:tc>
                  <a:txBody>
                    <a:bodyPr/>
                    <a:lstStyle/>
                    <a:p>
                      <a:pPr algn="ctr"/>
                      <a:r>
                        <a:rPr kumimoji="1" lang="ja-JP" altLang="en-US" sz="1100" dirty="0"/>
                        <a:t>ぶどう</a:t>
                      </a:r>
                    </a:p>
                  </a:txBody>
                  <a:tcPr anchor="ctr">
                    <a:solidFill>
                      <a:schemeClr val="accent4">
                        <a:lumMod val="20000"/>
                        <a:lumOff val="80000"/>
                      </a:schemeClr>
                    </a:solidFill>
                  </a:tcPr>
                </a:tc>
                <a:tc>
                  <a:txBody>
                    <a:bodyPr/>
                    <a:lstStyle/>
                    <a:p>
                      <a:pPr algn="ctr"/>
                      <a:r>
                        <a:rPr kumimoji="1" lang="en-US" altLang="ja-JP" sz="1100" dirty="0"/>
                        <a:t>37</a:t>
                      </a:r>
                      <a:r>
                        <a:rPr kumimoji="1" lang="ja-JP" altLang="en-US" sz="1100" dirty="0"/>
                        <a:t>億円</a:t>
                      </a:r>
                    </a:p>
                  </a:txBody>
                  <a:tcPr anchor="ctr">
                    <a:solidFill>
                      <a:schemeClr val="accent4">
                        <a:lumMod val="20000"/>
                        <a:lumOff val="80000"/>
                      </a:schemeClr>
                    </a:solidFill>
                  </a:tcPr>
                </a:tc>
                <a:extLst>
                  <a:ext uri="{0D108BD9-81ED-4DB2-BD59-A6C34878D82A}">
                    <a16:rowId xmlns:a16="http://schemas.microsoft.com/office/drawing/2014/main" val="2044184283"/>
                  </a:ext>
                </a:extLst>
              </a:tr>
              <a:tr h="370840">
                <a:tc>
                  <a:txBody>
                    <a:bodyPr/>
                    <a:lstStyle/>
                    <a:p>
                      <a:pPr algn="ctr"/>
                      <a:r>
                        <a:rPr kumimoji="1" lang="ja-JP" altLang="en-US" sz="1100" dirty="0"/>
                        <a:t>３位</a:t>
                      </a:r>
                    </a:p>
                  </a:txBody>
                  <a:tcPr anchor="ctr"/>
                </a:tc>
                <a:tc>
                  <a:txBody>
                    <a:bodyPr/>
                    <a:lstStyle/>
                    <a:p>
                      <a:pPr algn="ctr"/>
                      <a:r>
                        <a:rPr kumimoji="1" lang="ja-JP" altLang="en-US" sz="1100" dirty="0"/>
                        <a:t>ねぎ</a:t>
                      </a:r>
                      <a:endParaRPr kumimoji="1" lang="en-US" altLang="ja-JP" sz="1100" dirty="0"/>
                    </a:p>
                  </a:txBody>
                  <a:tcPr anchor="ctr"/>
                </a:tc>
                <a:tc>
                  <a:txBody>
                    <a:bodyPr/>
                    <a:lstStyle/>
                    <a:p>
                      <a:pPr algn="ctr"/>
                      <a:r>
                        <a:rPr kumimoji="1" lang="en-US" altLang="ja-JP" sz="1100" dirty="0"/>
                        <a:t>31</a:t>
                      </a:r>
                      <a:r>
                        <a:rPr kumimoji="1" lang="ja-JP" altLang="en-US" sz="1100" dirty="0"/>
                        <a:t>億円</a:t>
                      </a:r>
                    </a:p>
                  </a:txBody>
                  <a:tcPr anchor="ctr"/>
                </a:tc>
                <a:extLst>
                  <a:ext uri="{0D108BD9-81ED-4DB2-BD59-A6C34878D82A}">
                    <a16:rowId xmlns:a16="http://schemas.microsoft.com/office/drawing/2014/main" val="3092152572"/>
                  </a:ext>
                </a:extLst>
              </a:tr>
              <a:tr h="370840">
                <a:tc>
                  <a:txBody>
                    <a:bodyPr/>
                    <a:lstStyle/>
                    <a:p>
                      <a:pPr algn="ctr"/>
                      <a:r>
                        <a:rPr kumimoji="1" lang="ja-JP" altLang="en-US" sz="1100" dirty="0"/>
                        <a:t>４位</a:t>
                      </a:r>
                    </a:p>
                  </a:txBody>
                  <a:tcPr anchor="ctr"/>
                </a:tc>
                <a:tc>
                  <a:txBody>
                    <a:bodyPr/>
                    <a:lstStyle/>
                    <a:p>
                      <a:pPr algn="ctr"/>
                      <a:r>
                        <a:rPr kumimoji="1" lang="ja-JP" altLang="en-US" sz="1100" dirty="0"/>
                        <a:t>みかん</a:t>
                      </a:r>
                    </a:p>
                  </a:txBody>
                  <a:tcPr anchor="ctr"/>
                </a:tc>
                <a:tc>
                  <a:txBody>
                    <a:bodyPr/>
                    <a:lstStyle/>
                    <a:p>
                      <a:pPr algn="ctr"/>
                      <a:r>
                        <a:rPr kumimoji="1" lang="en-US" altLang="ja-JP" sz="1100" dirty="0"/>
                        <a:t>21</a:t>
                      </a:r>
                      <a:r>
                        <a:rPr kumimoji="1" lang="ja-JP" altLang="en-US" sz="1100" dirty="0"/>
                        <a:t>億円</a:t>
                      </a:r>
                    </a:p>
                  </a:txBody>
                  <a:tcPr anchor="ctr"/>
                </a:tc>
                <a:extLst>
                  <a:ext uri="{0D108BD9-81ED-4DB2-BD59-A6C34878D82A}">
                    <a16:rowId xmlns:a16="http://schemas.microsoft.com/office/drawing/2014/main" val="1363200864"/>
                  </a:ext>
                </a:extLst>
              </a:tr>
              <a:tr h="370840">
                <a:tc>
                  <a:txBody>
                    <a:bodyPr/>
                    <a:lstStyle/>
                    <a:p>
                      <a:pPr algn="ctr"/>
                      <a:r>
                        <a:rPr kumimoji="1" lang="en-US" altLang="ja-JP" sz="1100" dirty="0"/>
                        <a:t>〃</a:t>
                      </a:r>
                      <a:endParaRPr kumimoji="1" lang="ja-JP" altLang="en-US" sz="1100" dirty="0"/>
                    </a:p>
                  </a:txBody>
                  <a:tcPr anchor="ctr">
                    <a:solidFill>
                      <a:schemeClr val="accent4">
                        <a:lumMod val="20000"/>
                        <a:lumOff val="80000"/>
                      </a:schemeClr>
                    </a:solidFill>
                  </a:tcPr>
                </a:tc>
                <a:tc>
                  <a:txBody>
                    <a:bodyPr/>
                    <a:lstStyle/>
                    <a:p>
                      <a:pPr algn="ctr"/>
                      <a:r>
                        <a:rPr kumimoji="1" lang="ja-JP" altLang="en-US" sz="1100" dirty="0"/>
                        <a:t>なす</a:t>
                      </a:r>
                    </a:p>
                  </a:txBody>
                  <a:tcPr anchor="ctr">
                    <a:solidFill>
                      <a:schemeClr val="accent4">
                        <a:lumMod val="20000"/>
                        <a:lumOff val="80000"/>
                      </a:schemeClr>
                    </a:solidFill>
                  </a:tcPr>
                </a:tc>
                <a:tc>
                  <a:txBody>
                    <a:bodyPr/>
                    <a:lstStyle/>
                    <a:p>
                      <a:pPr algn="ctr"/>
                      <a:r>
                        <a:rPr kumimoji="1" lang="en-US" altLang="ja-JP" sz="1100" dirty="0"/>
                        <a:t>21</a:t>
                      </a:r>
                      <a:r>
                        <a:rPr kumimoji="1" lang="ja-JP" altLang="en-US" sz="1100" dirty="0"/>
                        <a:t>億円</a:t>
                      </a:r>
                    </a:p>
                  </a:txBody>
                  <a:tcPr anchor="ctr">
                    <a:solidFill>
                      <a:schemeClr val="accent4">
                        <a:lumMod val="20000"/>
                        <a:lumOff val="80000"/>
                      </a:schemeClr>
                    </a:solidFill>
                  </a:tcPr>
                </a:tc>
                <a:extLst>
                  <a:ext uri="{0D108BD9-81ED-4DB2-BD59-A6C34878D82A}">
                    <a16:rowId xmlns:a16="http://schemas.microsoft.com/office/drawing/2014/main" val="1447790963"/>
                  </a:ext>
                </a:extLst>
              </a:tr>
              <a:tr h="370840">
                <a:tc>
                  <a:txBody>
                    <a:bodyPr/>
                    <a:lstStyle/>
                    <a:p>
                      <a:pPr algn="ctr"/>
                      <a:r>
                        <a:rPr kumimoji="1" lang="ja-JP" altLang="en-US" sz="1100" dirty="0"/>
                        <a:t>６位</a:t>
                      </a:r>
                    </a:p>
                  </a:txBody>
                  <a:tcPr anchor="ctr">
                    <a:solidFill>
                      <a:schemeClr val="accent4">
                        <a:lumMod val="20000"/>
                        <a:lumOff val="80000"/>
                      </a:schemeClr>
                    </a:solidFill>
                  </a:tcPr>
                </a:tc>
                <a:tc>
                  <a:txBody>
                    <a:bodyPr/>
                    <a:lstStyle/>
                    <a:p>
                      <a:pPr algn="ctr"/>
                      <a:r>
                        <a:rPr kumimoji="1" lang="ja-JP" altLang="en-US" sz="1100" dirty="0"/>
                        <a:t>しゅんぎく</a:t>
                      </a:r>
                      <a:endParaRPr kumimoji="1" lang="en-US" altLang="ja-JP" sz="1100" dirty="0"/>
                    </a:p>
                    <a:p>
                      <a:pPr algn="ctr"/>
                      <a:r>
                        <a:rPr kumimoji="1" lang="ja-JP" altLang="en-US" sz="1100" dirty="0"/>
                        <a:t>（きくな）</a:t>
                      </a:r>
                    </a:p>
                  </a:txBody>
                  <a:tcPr anchor="ctr">
                    <a:solidFill>
                      <a:schemeClr val="accent4">
                        <a:lumMod val="20000"/>
                        <a:lumOff val="80000"/>
                      </a:schemeClr>
                    </a:solidFill>
                  </a:tcPr>
                </a:tc>
                <a:tc>
                  <a:txBody>
                    <a:bodyPr/>
                    <a:lstStyle/>
                    <a:p>
                      <a:pPr algn="ctr"/>
                      <a:r>
                        <a:rPr kumimoji="1" lang="en-US" altLang="ja-JP" sz="1100" dirty="0"/>
                        <a:t>17</a:t>
                      </a:r>
                      <a:r>
                        <a:rPr kumimoji="1" lang="ja-JP" altLang="en-US" sz="1100" dirty="0"/>
                        <a:t>億円</a:t>
                      </a:r>
                    </a:p>
                  </a:txBody>
                  <a:tcPr anchor="ctr">
                    <a:solidFill>
                      <a:schemeClr val="accent4">
                        <a:lumMod val="20000"/>
                        <a:lumOff val="80000"/>
                      </a:schemeClr>
                    </a:solidFill>
                  </a:tcPr>
                </a:tc>
                <a:extLst>
                  <a:ext uri="{0D108BD9-81ED-4DB2-BD59-A6C34878D82A}">
                    <a16:rowId xmlns:a16="http://schemas.microsoft.com/office/drawing/2014/main" val="2738919186"/>
                  </a:ext>
                </a:extLst>
              </a:tr>
              <a:tr h="370840">
                <a:tc>
                  <a:txBody>
                    <a:bodyPr/>
                    <a:lstStyle/>
                    <a:p>
                      <a:pPr algn="ctr"/>
                      <a:r>
                        <a:rPr kumimoji="1" lang="ja-JP" altLang="en-US" sz="1100" dirty="0"/>
                        <a:t>７位</a:t>
                      </a:r>
                    </a:p>
                  </a:txBody>
                  <a:tcPr anchor="ctr"/>
                </a:tc>
                <a:tc>
                  <a:txBody>
                    <a:bodyPr/>
                    <a:lstStyle/>
                    <a:p>
                      <a:pPr algn="ctr"/>
                      <a:r>
                        <a:rPr kumimoji="1" lang="ja-JP" altLang="en-US" sz="1100" dirty="0"/>
                        <a:t>いちじく</a:t>
                      </a:r>
                    </a:p>
                  </a:txBody>
                  <a:tcPr anchor="ctr"/>
                </a:tc>
                <a:tc>
                  <a:txBody>
                    <a:bodyPr/>
                    <a:lstStyle/>
                    <a:p>
                      <a:pPr algn="ctr"/>
                      <a:r>
                        <a:rPr kumimoji="1" lang="en-US" altLang="ja-JP" sz="1100" dirty="0"/>
                        <a:t>9</a:t>
                      </a:r>
                      <a:r>
                        <a:rPr kumimoji="1" lang="ja-JP" altLang="en-US" sz="1100" dirty="0"/>
                        <a:t>億円</a:t>
                      </a:r>
                    </a:p>
                  </a:txBody>
                  <a:tcPr anchor="ctr"/>
                </a:tc>
                <a:extLst>
                  <a:ext uri="{0D108BD9-81ED-4DB2-BD59-A6C34878D82A}">
                    <a16:rowId xmlns:a16="http://schemas.microsoft.com/office/drawing/2014/main" val="2783611368"/>
                  </a:ext>
                </a:extLst>
              </a:tr>
              <a:tr h="370840">
                <a:tc>
                  <a:txBody>
                    <a:bodyPr/>
                    <a:lstStyle/>
                    <a:p>
                      <a:pPr algn="ctr"/>
                      <a:r>
                        <a:rPr kumimoji="1" lang="ja-JP" altLang="en-US" sz="1100" dirty="0"/>
                        <a:t>８位</a:t>
                      </a:r>
                    </a:p>
                  </a:txBody>
                  <a:tcPr anchor="ctr"/>
                </a:tc>
                <a:tc>
                  <a:txBody>
                    <a:bodyPr/>
                    <a:lstStyle/>
                    <a:p>
                      <a:pPr algn="ctr"/>
                      <a:r>
                        <a:rPr kumimoji="1" lang="ja-JP" altLang="en-US" sz="1100" dirty="0"/>
                        <a:t>トマト</a:t>
                      </a:r>
                    </a:p>
                  </a:txBody>
                  <a:tcPr anchor="ctr"/>
                </a:tc>
                <a:tc>
                  <a:txBody>
                    <a:bodyPr/>
                    <a:lstStyle/>
                    <a:p>
                      <a:pPr algn="ctr"/>
                      <a:r>
                        <a:rPr kumimoji="1" lang="en-US" altLang="ja-JP" sz="1100" dirty="0"/>
                        <a:t>8</a:t>
                      </a:r>
                      <a:r>
                        <a:rPr kumimoji="1" lang="ja-JP" altLang="en-US" sz="1100" dirty="0"/>
                        <a:t>億円</a:t>
                      </a:r>
                    </a:p>
                  </a:txBody>
                  <a:tcPr anchor="ctr"/>
                </a:tc>
                <a:extLst>
                  <a:ext uri="{0D108BD9-81ED-4DB2-BD59-A6C34878D82A}">
                    <a16:rowId xmlns:a16="http://schemas.microsoft.com/office/drawing/2014/main" val="134874511"/>
                  </a:ext>
                </a:extLst>
              </a:tr>
              <a:tr h="370840">
                <a:tc>
                  <a:txBody>
                    <a:bodyPr/>
                    <a:lstStyle/>
                    <a:p>
                      <a:pPr algn="ctr"/>
                      <a:r>
                        <a:rPr kumimoji="1" lang="en-US" altLang="ja-JP" sz="1100" dirty="0"/>
                        <a:t>〃</a:t>
                      </a:r>
                      <a:endParaRPr kumimoji="1" lang="ja-JP" altLang="en-US" sz="1100" dirty="0"/>
                    </a:p>
                  </a:txBody>
                  <a:tcPr anchor="ctr"/>
                </a:tc>
                <a:tc>
                  <a:txBody>
                    <a:bodyPr/>
                    <a:lstStyle/>
                    <a:p>
                      <a:pPr algn="ctr"/>
                      <a:r>
                        <a:rPr kumimoji="1" lang="ja-JP" altLang="en-US" sz="1100" dirty="0"/>
                        <a:t>こまつな</a:t>
                      </a:r>
                    </a:p>
                  </a:txBody>
                  <a:tcPr anchor="ctr"/>
                </a:tc>
                <a:tc>
                  <a:txBody>
                    <a:bodyPr/>
                    <a:lstStyle/>
                    <a:p>
                      <a:pPr algn="ctr"/>
                      <a:r>
                        <a:rPr kumimoji="1" lang="en-US" altLang="ja-JP" sz="1100" dirty="0"/>
                        <a:t>8</a:t>
                      </a:r>
                      <a:r>
                        <a:rPr kumimoji="1" lang="ja-JP" altLang="en-US" sz="1100" dirty="0"/>
                        <a:t>億円</a:t>
                      </a:r>
                    </a:p>
                  </a:txBody>
                  <a:tcPr anchor="ctr"/>
                </a:tc>
                <a:extLst>
                  <a:ext uri="{0D108BD9-81ED-4DB2-BD59-A6C34878D82A}">
                    <a16:rowId xmlns:a16="http://schemas.microsoft.com/office/drawing/2014/main" val="4228272923"/>
                  </a:ext>
                </a:extLst>
              </a:tr>
              <a:tr h="370840">
                <a:tc>
                  <a:txBody>
                    <a:bodyPr/>
                    <a:lstStyle/>
                    <a:p>
                      <a:pPr algn="ctr"/>
                      <a:r>
                        <a:rPr kumimoji="1" lang="en-US" altLang="ja-JP" sz="1100" dirty="0"/>
                        <a:t>10</a:t>
                      </a:r>
                      <a:r>
                        <a:rPr kumimoji="1" lang="ja-JP" altLang="en-US" sz="1100" dirty="0"/>
                        <a:t>位</a:t>
                      </a:r>
                    </a:p>
                  </a:txBody>
                  <a:tcPr anchor="ctr">
                    <a:solidFill>
                      <a:schemeClr val="accent4">
                        <a:lumMod val="20000"/>
                        <a:lumOff val="80000"/>
                      </a:schemeClr>
                    </a:solidFill>
                  </a:tcPr>
                </a:tc>
                <a:tc>
                  <a:txBody>
                    <a:bodyPr/>
                    <a:lstStyle/>
                    <a:p>
                      <a:pPr algn="ctr"/>
                      <a:r>
                        <a:rPr kumimoji="1" lang="ja-JP" altLang="en-US" sz="1100" dirty="0"/>
                        <a:t>えだまめ、</a:t>
                      </a:r>
                      <a:endParaRPr kumimoji="1" lang="en-US" altLang="ja-JP" sz="1100" dirty="0"/>
                    </a:p>
                    <a:p>
                      <a:pPr algn="ctr"/>
                      <a:r>
                        <a:rPr kumimoji="1" lang="ja-JP" altLang="en-US" sz="1100" dirty="0"/>
                        <a:t>ほうれんそう</a:t>
                      </a:r>
                    </a:p>
                  </a:txBody>
                  <a:tcPr anchor="ctr">
                    <a:solidFill>
                      <a:schemeClr val="accent4">
                        <a:lumMod val="20000"/>
                        <a:lumOff val="80000"/>
                      </a:schemeClr>
                    </a:solidFill>
                  </a:tcPr>
                </a:tc>
                <a:tc>
                  <a:txBody>
                    <a:bodyPr/>
                    <a:lstStyle/>
                    <a:p>
                      <a:pPr algn="ctr"/>
                      <a:r>
                        <a:rPr kumimoji="1" lang="en-US" altLang="ja-JP" sz="1100" dirty="0"/>
                        <a:t>7</a:t>
                      </a:r>
                      <a:r>
                        <a:rPr kumimoji="1" lang="ja-JP" altLang="en-US" sz="1100" dirty="0"/>
                        <a:t>億円</a:t>
                      </a:r>
                    </a:p>
                  </a:txBody>
                  <a:tcPr anchor="ctr">
                    <a:solidFill>
                      <a:schemeClr val="accent4">
                        <a:lumMod val="20000"/>
                        <a:lumOff val="80000"/>
                      </a:schemeClr>
                    </a:solidFill>
                  </a:tcPr>
                </a:tc>
                <a:extLst>
                  <a:ext uri="{0D108BD9-81ED-4DB2-BD59-A6C34878D82A}">
                    <a16:rowId xmlns:a16="http://schemas.microsoft.com/office/drawing/2014/main" val="551821731"/>
                  </a:ext>
                </a:extLst>
              </a:tr>
            </a:tbl>
          </a:graphicData>
        </a:graphic>
      </p:graphicFrame>
      <p:sp>
        <p:nvSpPr>
          <p:cNvPr id="44" name="テキスト ボックス 43">
            <a:extLst>
              <a:ext uri="{FF2B5EF4-FFF2-40B4-BE49-F238E27FC236}">
                <a16:creationId xmlns:a16="http://schemas.microsoft.com/office/drawing/2014/main" id="{9B59EB91-0832-413E-94DD-FC0B3C62FDD0}"/>
              </a:ext>
            </a:extLst>
          </p:cNvPr>
          <p:cNvSpPr txBox="1"/>
          <p:nvPr/>
        </p:nvSpPr>
        <p:spPr>
          <a:xfrm>
            <a:off x="9422653" y="1913229"/>
            <a:ext cx="2376833"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産出額上位</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10</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品目</a:t>
            </a:r>
            <a:r>
              <a:rPr kumimoji="1" lang="en-US" altLang="ja-JP" sz="1400" baseline="30000" dirty="0">
                <a:solidFill>
                  <a:prstClr val="black"/>
                </a:solidFill>
                <a:latin typeface="ＭＳ Ｐゴシック" panose="020B0600070205080204" pitchFamily="50" charset="-128"/>
                <a:ea typeface="ＭＳ Ｐゴシック" panose="020B0600070205080204" pitchFamily="50" charset="-128"/>
              </a:rPr>
              <a:t>※</a:t>
            </a:r>
          </a:p>
        </p:txBody>
      </p:sp>
      <p:sp>
        <p:nvSpPr>
          <p:cNvPr id="13" name="スライド番号プレースホルダー 5">
            <a:extLst>
              <a:ext uri="{FF2B5EF4-FFF2-40B4-BE49-F238E27FC236}">
                <a16:creationId xmlns:a16="http://schemas.microsoft.com/office/drawing/2014/main" id="{B58D5976-8113-434B-B313-FF282665D766}"/>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2-</a:t>
            </a:r>
            <a:fld id="{C6678B24-D225-48CB-84C5-697AA65AEC0C}" type="slidenum">
              <a:rPr kumimoji="1" lang="ja-JP" altLang="en-US" smtClean="0">
                <a:solidFill>
                  <a:prstClr val="black"/>
                </a:solidFill>
                <a:ea typeface="ＭＳ Ｐゴシック" panose="020B0600070205080204" pitchFamily="50" charset="-128"/>
              </a:rPr>
              <a:pPr/>
              <a:t>5</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415957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3"/>
            <a:ext cx="11856466" cy="5688522"/>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産地の広がり・企業参入の状況</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011602"/>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■大消費地が近い特徴を活かし、府内各地域で新鮮な農産物を生産</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特にフルーツは完熟をウリに各地域で産地の広がりを見せている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大阪農業を取り巻く情勢について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31" name="図 30">
            <a:extLst>
              <a:ext uri="{FF2B5EF4-FFF2-40B4-BE49-F238E27FC236}">
                <a16:creationId xmlns:a16="http://schemas.microsoft.com/office/drawing/2014/main" id="{41C779F0-1562-4A1F-8885-90E26098D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603" y="2101196"/>
            <a:ext cx="3876174" cy="4051538"/>
          </a:xfrm>
          <a:prstGeom prst="rect">
            <a:avLst/>
          </a:prstGeom>
        </p:spPr>
      </p:pic>
      <p:grpSp>
        <p:nvGrpSpPr>
          <p:cNvPr id="33" name="グループ化 32">
            <a:extLst>
              <a:ext uri="{FF2B5EF4-FFF2-40B4-BE49-F238E27FC236}">
                <a16:creationId xmlns:a16="http://schemas.microsoft.com/office/drawing/2014/main" id="{33D41799-D5FB-40FF-B506-BC8998F8BB6F}"/>
              </a:ext>
            </a:extLst>
          </p:cNvPr>
          <p:cNvGrpSpPr/>
          <p:nvPr/>
        </p:nvGrpSpPr>
        <p:grpSpPr>
          <a:xfrm>
            <a:off x="6048613" y="5554390"/>
            <a:ext cx="2065583" cy="748779"/>
            <a:chOff x="7398789" y="5010517"/>
            <a:chExt cx="2916464" cy="1008000"/>
          </a:xfrm>
        </p:grpSpPr>
        <p:sp>
          <p:nvSpPr>
            <p:cNvPr id="36" name="正方形/長方形 35">
              <a:extLst>
                <a:ext uri="{FF2B5EF4-FFF2-40B4-BE49-F238E27FC236}">
                  <a16:creationId xmlns:a16="http://schemas.microsoft.com/office/drawing/2014/main" id="{94A00FAB-C85A-4179-9EB9-F09AF7678E82}"/>
                </a:ext>
              </a:extLst>
            </p:cNvPr>
            <p:cNvSpPr/>
            <p:nvPr/>
          </p:nvSpPr>
          <p:spPr>
            <a:xfrm>
              <a:off x="7398789" y="5010517"/>
              <a:ext cx="2592288" cy="100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3C3E0C66-0297-496E-B69F-B70B87E272C6}"/>
                </a:ext>
              </a:extLst>
            </p:cNvPr>
            <p:cNvSpPr/>
            <p:nvPr/>
          </p:nvSpPr>
          <p:spPr>
            <a:xfrm>
              <a:off x="7506940" y="5416909"/>
              <a:ext cx="648071" cy="180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5BC8DB2B-7625-4636-9E23-584BF3A0E36C}"/>
                </a:ext>
              </a:extLst>
            </p:cNvPr>
            <p:cNvSpPr txBox="1"/>
            <p:nvPr/>
          </p:nvSpPr>
          <p:spPr>
            <a:xfrm>
              <a:off x="8299027" y="5328591"/>
              <a:ext cx="1656185" cy="329664"/>
            </a:xfrm>
            <a:prstGeom prst="rect">
              <a:avLst/>
            </a:prstGeom>
            <a:noFill/>
          </p:spPr>
          <p:txBody>
            <a:bodyPr wrap="square" rtlCol="0">
              <a:spAutoFit/>
            </a:bodyPr>
            <a:lstStyle/>
            <a:p>
              <a:r>
                <a:rPr kumimoji="1" lang="ja-JP" altLang="en-US" sz="1200" dirty="0"/>
                <a:t>農業振興地域</a:t>
              </a:r>
            </a:p>
          </p:txBody>
        </p:sp>
        <p:sp>
          <p:nvSpPr>
            <p:cNvPr id="42" name="正方形/長方形 41">
              <a:extLst>
                <a:ext uri="{FF2B5EF4-FFF2-40B4-BE49-F238E27FC236}">
                  <a16:creationId xmlns:a16="http://schemas.microsoft.com/office/drawing/2014/main" id="{35C741AE-BA25-44AF-A6C2-4DF39B98E4F9}"/>
                </a:ext>
              </a:extLst>
            </p:cNvPr>
            <p:cNvSpPr/>
            <p:nvPr/>
          </p:nvSpPr>
          <p:spPr>
            <a:xfrm>
              <a:off x="7506940" y="5109101"/>
              <a:ext cx="648071" cy="180001"/>
            </a:xfrm>
            <a:prstGeom prst="rect">
              <a:avLst/>
            </a:prstGeom>
            <a:solidFill>
              <a:srgbClr val="68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50EFC8D7-4AB8-45FF-BEE7-3527D6BCA56D}"/>
                </a:ext>
              </a:extLst>
            </p:cNvPr>
            <p:cNvSpPr txBox="1"/>
            <p:nvPr/>
          </p:nvSpPr>
          <p:spPr>
            <a:xfrm>
              <a:off x="8299027" y="5020814"/>
              <a:ext cx="2016225" cy="329664"/>
            </a:xfrm>
            <a:prstGeom prst="rect">
              <a:avLst/>
            </a:prstGeom>
            <a:noFill/>
          </p:spPr>
          <p:txBody>
            <a:bodyPr wrap="square" rtlCol="0">
              <a:spAutoFit/>
            </a:bodyPr>
            <a:lstStyle/>
            <a:p>
              <a:r>
                <a:rPr lang="ja-JP" altLang="en-US" sz="1200" dirty="0"/>
                <a:t>市街化調整区域</a:t>
              </a:r>
              <a:endParaRPr kumimoji="1" lang="ja-JP" altLang="en-US" sz="1200" dirty="0"/>
            </a:p>
          </p:txBody>
        </p:sp>
        <p:sp>
          <p:nvSpPr>
            <p:cNvPr id="44" name="正方形/長方形 43">
              <a:extLst>
                <a:ext uri="{FF2B5EF4-FFF2-40B4-BE49-F238E27FC236}">
                  <a16:creationId xmlns:a16="http://schemas.microsoft.com/office/drawing/2014/main" id="{2A5DD037-48A7-49C3-AF0D-1318778AE01E}"/>
                </a:ext>
              </a:extLst>
            </p:cNvPr>
            <p:cNvSpPr/>
            <p:nvPr/>
          </p:nvSpPr>
          <p:spPr>
            <a:xfrm>
              <a:off x="7500591" y="5711281"/>
              <a:ext cx="648071" cy="18000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0F49A4D3-3359-4179-8C81-75984462544D}"/>
                </a:ext>
              </a:extLst>
            </p:cNvPr>
            <p:cNvSpPr txBox="1"/>
            <p:nvPr/>
          </p:nvSpPr>
          <p:spPr>
            <a:xfrm>
              <a:off x="8299028" y="5633093"/>
              <a:ext cx="2016225" cy="329664"/>
            </a:xfrm>
            <a:prstGeom prst="rect">
              <a:avLst/>
            </a:prstGeom>
            <a:noFill/>
          </p:spPr>
          <p:txBody>
            <a:bodyPr wrap="square" rtlCol="0">
              <a:spAutoFit/>
            </a:bodyPr>
            <a:lstStyle/>
            <a:p>
              <a:r>
                <a:rPr lang="ja-JP" altLang="en-US" sz="1200" dirty="0"/>
                <a:t>農空間保全地域</a:t>
              </a:r>
              <a:endParaRPr kumimoji="1" lang="ja-JP" altLang="en-US" sz="1200" dirty="0"/>
            </a:p>
          </p:txBody>
        </p:sp>
      </p:grpSp>
      <p:sp>
        <p:nvSpPr>
          <p:cNvPr id="49" name="テキスト ボックス 48">
            <a:extLst>
              <a:ext uri="{FF2B5EF4-FFF2-40B4-BE49-F238E27FC236}">
                <a16:creationId xmlns:a16="http://schemas.microsoft.com/office/drawing/2014/main" id="{0E103A1D-B3B4-4617-AF89-0DD414F06780}"/>
              </a:ext>
            </a:extLst>
          </p:cNvPr>
          <p:cNvSpPr txBox="1"/>
          <p:nvPr/>
        </p:nvSpPr>
        <p:spPr>
          <a:xfrm>
            <a:off x="215153" y="1568979"/>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■近年は多様な企業が農業参入しており、観光農園や高単価販売により収益性の高い農業を展開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企業からの相談は多く、希望する条件を満たす農地のマッチング支援に努めていく</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52" name="テキスト ボックス 51">
            <a:extLst>
              <a:ext uri="{FF2B5EF4-FFF2-40B4-BE49-F238E27FC236}">
                <a16:creationId xmlns:a16="http://schemas.microsoft.com/office/drawing/2014/main" id="{88E96AA1-FAD4-428E-B80A-91C4E0AB30AB}"/>
              </a:ext>
            </a:extLst>
          </p:cNvPr>
          <p:cNvSpPr txBox="1"/>
          <p:nvPr/>
        </p:nvSpPr>
        <p:spPr>
          <a:xfrm>
            <a:off x="288066" y="2463035"/>
            <a:ext cx="19594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北部地域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いちご、トマト等</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17FAF83E-B2CF-45A3-BECB-DFB7B35E9B49}"/>
              </a:ext>
            </a:extLst>
          </p:cNvPr>
          <p:cNvSpPr txBox="1"/>
          <p:nvPr/>
        </p:nvSpPr>
        <p:spPr>
          <a:xfrm>
            <a:off x="7705075" y="2169506"/>
            <a:ext cx="19594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中部地域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ぶどう、えだまめ等</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5" name="テキスト ボックス 54">
            <a:extLst>
              <a:ext uri="{FF2B5EF4-FFF2-40B4-BE49-F238E27FC236}">
                <a16:creationId xmlns:a16="http://schemas.microsoft.com/office/drawing/2014/main" id="{43957A2B-4418-4288-A69A-A8D130724089}"/>
              </a:ext>
            </a:extLst>
          </p:cNvPr>
          <p:cNvSpPr txBox="1"/>
          <p:nvPr/>
        </p:nvSpPr>
        <p:spPr>
          <a:xfrm>
            <a:off x="6907899" y="4421294"/>
            <a:ext cx="3399439"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南河内地域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ぶどう、いちご、いちじく、なす、きゅうり等</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7" name="テキスト ボックス 56">
            <a:extLst>
              <a:ext uri="{FF2B5EF4-FFF2-40B4-BE49-F238E27FC236}">
                <a16:creationId xmlns:a16="http://schemas.microsoft.com/office/drawing/2014/main" id="{4EE1AB92-8901-4082-81D7-D22F4A6D8EF9}"/>
              </a:ext>
            </a:extLst>
          </p:cNvPr>
          <p:cNvSpPr txBox="1"/>
          <p:nvPr/>
        </p:nvSpPr>
        <p:spPr>
          <a:xfrm>
            <a:off x="335790" y="4121545"/>
            <a:ext cx="19594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泉州地域</a:t>
            </a:r>
            <a:r>
              <a:rPr kumimoji="1" lang="en-US" altLang="ja-JP" sz="1400" dirty="0">
                <a:solidFill>
                  <a:prstClr val="black"/>
                </a:solidFill>
                <a:latin typeface="ＭＳ Ｐゴシック" panose="020B0600070205080204" pitchFamily="50" charset="-128"/>
                <a:ea typeface="ＭＳ Ｐゴシック" panose="020B0600070205080204" pitchFamily="50" charset="-128"/>
              </a:rPr>
              <a:t>】</a:t>
            </a: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水なす、きくな、いちご等</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61" name="テキスト ボックス 60">
            <a:extLst>
              <a:ext uri="{FF2B5EF4-FFF2-40B4-BE49-F238E27FC236}">
                <a16:creationId xmlns:a16="http://schemas.microsoft.com/office/drawing/2014/main" id="{9E9C84DA-EE6D-4B94-9AAF-8A8E055C43FD}"/>
              </a:ext>
            </a:extLst>
          </p:cNvPr>
          <p:cNvSpPr txBox="1"/>
          <p:nvPr/>
        </p:nvSpPr>
        <p:spPr>
          <a:xfrm>
            <a:off x="2558424" y="3603745"/>
            <a:ext cx="19594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企業参入事例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（能勢町：トマト栽培）</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779CB8DB-1615-4409-B3D3-7D4C712DC008}"/>
              </a:ext>
            </a:extLst>
          </p:cNvPr>
          <p:cNvSpPr txBox="1"/>
          <p:nvPr/>
        </p:nvSpPr>
        <p:spPr>
          <a:xfrm>
            <a:off x="1034233" y="5961534"/>
            <a:ext cx="2426641"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企業参入事例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（田尻町：いちご等観光農園）</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F3F539AD-46DB-4DE8-B538-14DD83195A16}"/>
              </a:ext>
            </a:extLst>
          </p:cNvPr>
          <p:cNvSpPr txBox="1"/>
          <p:nvPr/>
        </p:nvSpPr>
        <p:spPr>
          <a:xfrm>
            <a:off x="8199482" y="5962122"/>
            <a:ext cx="3306745"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企業参入事例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（河南町：いちご栽培）</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8075AE35-B900-40F0-8F45-C6A7295013C9}"/>
              </a:ext>
            </a:extLst>
          </p:cNvPr>
          <p:cNvSpPr txBox="1"/>
          <p:nvPr/>
        </p:nvSpPr>
        <p:spPr>
          <a:xfrm>
            <a:off x="8984537" y="3560730"/>
            <a:ext cx="2486574"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大阪オリジナルぶどう</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「虹の雫」の販売展開</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pic>
        <p:nvPicPr>
          <p:cNvPr id="29" name="図 28">
            <a:extLst>
              <a:ext uri="{FF2B5EF4-FFF2-40B4-BE49-F238E27FC236}">
                <a16:creationId xmlns:a16="http://schemas.microsoft.com/office/drawing/2014/main" id="{AE197029-5E11-41C9-9B04-4C1F45B58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1773" y="2697031"/>
            <a:ext cx="867055" cy="863477"/>
          </a:xfrm>
          <a:prstGeom prst="rect">
            <a:avLst/>
          </a:prstGeom>
        </p:spPr>
      </p:pic>
      <p:pic>
        <p:nvPicPr>
          <p:cNvPr id="3" name="図 2">
            <a:extLst>
              <a:ext uri="{FF2B5EF4-FFF2-40B4-BE49-F238E27FC236}">
                <a16:creationId xmlns:a16="http://schemas.microsoft.com/office/drawing/2014/main" id="{8278D999-6367-4700-8B17-AC8F702DC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219" y="2376436"/>
            <a:ext cx="2119745" cy="1194262"/>
          </a:xfrm>
          <a:prstGeom prst="rect">
            <a:avLst/>
          </a:prstGeom>
        </p:spPr>
      </p:pic>
      <p:pic>
        <p:nvPicPr>
          <p:cNvPr id="6" name="図 5">
            <a:extLst>
              <a:ext uri="{FF2B5EF4-FFF2-40B4-BE49-F238E27FC236}">
                <a16:creationId xmlns:a16="http://schemas.microsoft.com/office/drawing/2014/main" id="{87DE5F6C-C940-4DCA-B515-3C6949F82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89" y="3215458"/>
            <a:ext cx="2119745" cy="906087"/>
          </a:xfrm>
          <a:prstGeom prst="rect">
            <a:avLst/>
          </a:prstGeom>
        </p:spPr>
      </p:pic>
      <p:pic>
        <p:nvPicPr>
          <p:cNvPr id="8" name="図 7">
            <a:extLst>
              <a:ext uri="{FF2B5EF4-FFF2-40B4-BE49-F238E27FC236}">
                <a16:creationId xmlns:a16="http://schemas.microsoft.com/office/drawing/2014/main" id="{FA687C0C-2983-48CB-9CAE-E3F04EF0B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7550" y="4795200"/>
            <a:ext cx="1957647" cy="1188720"/>
          </a:xfrm>
          <a:prstGeom prst="rect">
            <a:avLst/>
          </a:prstGeom>
        </p:spPr>
      </p:pic>
      <p:pic>
        <p:nvPicPr>
          <p:cNvPr id="10" name="図 9">
            <a:extLst>
              <a:ext uri="{FF2B5EF4-FFF2-40B4-BE49-F238E27FC236}">
                <a16:creationId xmlns:a16="http://schemas.microsoft.com/office/drawing/2014/main" id="{0479DCA6-C6B5-491D-B429-D4414C70E6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8828" y="2270435"/>
            <a:ext cx="1705213" cy="1209844"/>
          </a:xfrm>
          <a:prstGeom prst="rect">
            <a:avLst/>
          </a:prstGeom>
        </p:spPr>
      </p:pic>
      <p:pic>
        <p:nvPicPr>
          <p:cNvPr id="12" name="図 11">
            <a:extLst>
              <a:ext uri="{FF2B5EF4-FFF2-40B4-BE49-F238E27FC236}">
                <a16:creationId xmlns:a16="http://schemas.microsoft.com/office/drawing/2014/main" id="{F1487628-8A98-46FC-B950-1A2514C627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0510" y="4896917"/>
            <a:ext cx="3400425" cy="1123950"/>
          </a:xfrm>
          <a:prstGeom prst="rect">
            <a:avLst/>
          </a:prstGeom>
        </p:spPr>
      </p:pic>
      <p:sp>
        <p:nvSpPr>
          <p:cNvPr id="30" name="スライド番号プレースホルダー 5">
            <a:extLst>
              <a:ext uri="{FF2B5EF4-FFF2-40B4-BE49-F238E27FC236}">
                <a16:creationId xmlns:a16="http://schemas.microsoft.com/office/drawing/2014/main" id="{E6134E37-3B06-4419-BD3F-32D3BC10B874}"/>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2-</a:t>
            </a:r>
            <a:fld id="{C6678B24-D225-48CB-84C5-697AA65AEC0C}" type="slidenum">
              <a:rPr kumimoji="1" lang="ja-JP" altLang="en-US" smtClean="0">
                <a:solidFill>
                  <a:prstClr val="black"/>
                </a:solidFill>
                <a:ea typeface="ＭＳ Ｐゴシック" panose="020B0600070205080204" pitchFamily="50" charset="-128"/>
              </a:rPr>
              <a:pPr/>
              <a:t>6</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781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695177"/>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基盤整備の状況</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073146"/>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■近年は府内６地区で基盤整備を実施しており、整備後の農地に企業等の担い手が入り高収益な作物栽培を展開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今後も府内各地で基盤整備を実施すべく、各地域の合意形成を図っていく</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大阪農業を取り巻く情勢について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pic>
        <p:nvPicPr>
          <p:cNvPr id="13" name="図 12">
            <a:extLst>
              <a:ext uri="{FF2B5EF4-FFF2-40B4-BE49-F238E27FC236}">
                <a16:creationId xmlns:a16="http://schemas.microsoft.com/office/drawing/2014/main" id="{D1648402-A34F-4CEC-8487-48AC149565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603" y="2101196"/>
            <a:ext cx="3876174" cy="4051538"/>
          </a:xfrm>
          <a:prstGeom prst="rect">
            <a:avLst/>
          </a:prstGeom>
        </p:spPr>
      </p:pic>
      <p:grpSp>
        <p:nvGrpSpPr>
          <p:cNvPr id="22" name="グループ化 21">
            <a:extLst>
              <a:ext uri="{FF2B5EF4-FFF2-40B4-BE49-F238E27FC236}">
                <a16:creationId xmlns:a16="http://schemas.microsoft.com/office/drawing/2014/main" id="{4E0F9B38-412E-4FC8-9243-5C86D2D839E8}"/>
              </a:ext>
            </a:extLst>
          </p:cNvPr>
          <p:cNvGrpSpPr/>
          <p:nvPr/>
        </p:nvGrpSpPr>
        <p:grpSpPr>
          <a:xfrm>
            <a:off x="6048613" y="5554390"/>
            <a:ext cx="2065583" cy="748779"/>
            <a:chOff x="7398789" y="5010517"/>
            <a:chExt cx="2916464" cy="1008000"/>
          </a:xfrm>
        </p:grpSpPr>
        <p:sp>
          <p:nvSpPr>
            <p:cNvPr id="23" name="正方形/長方形 22">
              <a:extLst>
                <a:ext uri="{FF2B5EF4-FFF2-40B4-BE49-F238E27FC236}">
                  <a16:creationId xmlns:a16="http://schemas.microsoft.com/office/drawing/2014/main" id="{8FDB881D-20B1-4260-A9F2-758F13E3F50A}"/>
                </a:ext>
              </a:extLst>
            </p:cNvPr>
            <p:cNvSpPr/>
            <p:nvPr/>
          </p:nvSpPr>
          <p:spPr>
            <a:xfrm>
              <a:off x="7398789" y="5010517"/>
              <a:ext cx="2592288" cy="1008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87D70BF0-F874-4D6A-BEE1-17F1FDD21ABA}"/>
                </a:ext>
              </a:extLst>
            </p:cNvPr>
            <p:cNvSpPr/>
            <p:nvPr/>
          </p:nvSpPr>
          <p:spPr>
            <a:xfrm>
              <a:off x="7506940" y="5416909"/>
              <a:ext cx="648071" cy="180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E6BA73E-0A2B-4E75-9BD6-D5CCD7045F42}"/>
                </a:ext>
              </a:extLst>
            </p:cNvPr>
            <p:cNvSpPr txBox="1"/>
            <p:nvPr/>
          </p:nvSpPr>
          <p:spPr>
            <a:xfrm>
              <a:off x="8299027" y="5328591"/>
              <a:ext cx="1656185" cy="329664"/>
            </a:xfrm>
            <a:prstGeom prst="rect">
              <a:avLst/>
            </a:prstGeom>
            <a:noFill/>
          </p:spPr>
          <p:txBody>
            <a:bodyPr wrap="square" rtlCol="0">
              <a:spAutoFit/>
            </a:bodyPr>
            <a:lstStyle/>
            <a:p>
              <a:r>
                <a:rPr kumimoji="1" lang="ja-JP" altLang="en-US" sz="1200" dirty="0"/>
                <a:t>農業振興地域</a:t>
              </a:r>
            </a:p>
          </p:txBody>
        </p:sp>
        <p:sp>
          <p:nvSpPr>
            <p:cNvPr id="26" name="正方形/長方形 25">
              <a:extLst>
                <a:ext uri="{FF2B5EF4-FFF2-40B4-BE49-F238E27FC236}">
                  <a16:creationId xmlns:a16="http://schemas.microsoft.com/office/drawing/2014/main" id="{F832A2FD-4E97-4AE4-9BDA-92CD07EE5B84}"/>
                </a:ext>
              </a:extLst>
            </p:cNvPr>
            <p:cNvSpPr/>
            <p:nvPr/>
          </p:nvSpPr>
          <p:spPr>
            <a:xfrm>
              <a:off x="7506940" y="5109101"/>
              <a:ext cx="648071" cy="180001"/>
            </a:xfrm>
            <a:prstGeom prst="rect">
              <a:avLst/>
            </a:prstGeom>
            <a:solidFill>
              <a:srgbClr val="68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383C01C-7349-4BE0-B03B-A073482E78D4}"/>
                </a:ext>
              </a:extLst>
            </p:cNvPr>
            <p:cNvSpPr txBox="1"/>
            <p:nvPr/>
          </p:nvSpPr>
          <p:spPr>
            <a:xfrm>
              <a:off x="8299027" y="5020814"/>
              <a:ext cx="2016225" cy="329664"/>
            </a:xfrm>
            <a:prstGeom prst="rect">
              <a:avLst/>
            </a:prstGeom>
            <a:noFill/>
          </p:spPr>
          <p:txBody>
            <a:bodyPr wrap="square" rtlCol="0">
              <a:spAutoFit/>
            </a:bodyPr>
            <a:lstStyle/>
            <a:p>
              <a:r>
                <a:rPr lang="ja-JP" altLang="en-US" sz="1200" dirty="0"/>
                <a:t>市街化調整区域</a:t>
              </a:r>
              <a:endParaRPr kumimoji="1" lang="ja-JP" altLang="en-US" sz="1200" dirty="0"/>
            </a:p>
          </p:txBody>
        </p:sp>
        <p:sp>
          <p:nvSpPr>
            <p:cNvPr id="28" name="正方形/長方形 27">
              <a:extLst>
                <a:ext uri="{FF2B5EF4-FFF2-40B4-BE49-F238E27FC236}">
                  <a16:creationId xmlns:a16="http://schemas.microsoft.com/office/drawing/2014/main" id="{72B03FAF-CB03-4060-8CED-DFF2C02B07B9}"/>
                </a:ext>
              </a:extLst>
            </p:cNvPr>
            <p:cNvSpPr/>
            <p:nvPr/>
          </p:nvSpPr>
          <p:spPr>
            <a:xfrm>
              <a:off x="7500591" y="5711281"/>
              <a:ext cx="648071" cy="180001"/>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06464D81-9525-4014-BA9A-529525080E2A}"/>
                </a:ext>
              </a:extLst>
            </p:cNvPr>
            <p:cNvSpPr txBox="1"/>
            <p:nvPr/>
          </p:nvSpPr>
          <p:spPr>
            <a:xfrm>
              <a:off x="8299028" y="5633093"/>
              <a:ext cx="2016225" cy="329664"/>
            </a:xfrm>
            <a:prstGeom prst="rect">
              <a:avLst/>
            </a:prstGeom>
            <a:noFill/>
          </p:spPr>
          <p:txBody>
            <a:bodyPr wrap="square" rtlCol="0">
              <a:spAutoFit/>
            </a:bodyPr>
            <a:lstStyle/>
            <a:p>
              <a:r>
                <a:rPr lang="ja-JP" altLang="en-US" sz="1200" dirty="0"/>
                <a:t>農空間保全地域</a:t>
              </a:r>
              <a:endParaRPr kumimoji="1" lang="ja-JP" altLang="en-US" sz="1200" dirty="0"/>
            </a:p>
          </p:txBody>
        </p:sp>
      </p:grpSp>
      <p:sp>
        <p:nvSpPr>
          <p:cNvPr id="34" name="テキスト ボックス 33">
            <a:extLst>
              <a:ext uri="{FF2B5EF4-FFF2-40B4-BE49-F238E27FC236}">
                <a16:creationId xmlns:a16="http://schemas.microsoft.com/office/drawing/2014/main" id="{74A7788E-7A58-40FE-9027-AB325237259F}"/>
              </a:ext>
            </a:extLst>
          </p:cNvPr>
          <p:cNvSpPr txBox="1"/>
          <p:nvPr/>
        </p:nvSpPr>
        <p:spPr>
          <a:xfrm>
            <a:off x="256101" y="5968473"/>
            <a:ext cx="3488244"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岸和田丘陵地区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（岸和田市：整備完了）</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F1E58A8B-72E4-4148-B618-D4668F83BFC4}"/>
              </a:ext>
            </a:extLst>
          </p:cNvPr>
          <p:cNvSpPr txBox="1"/>
          <p:nvPr/>
        </p:nvSpPr>
        <p:spPr>
          <a:xfrm>
            <a:off x="8057706" y="5968189"/>
            <a:ext cx="3609686"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伏見堂地区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（富田林市：整備完了）</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F8E7F302-B695-409A-9B2A-D89F734FCABB}"/>
              </a:ext>
            </a:extLst>
          </p:cNvPr>
          <p:cNvSpPr txBox="1"/>
          <p:nvPr/>
        </p:nvSpPr>
        <p:spPr>
          <a:xfrm>
            <a:off x="256101" y="3024558"/>
            <a:ext cx="4165234"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牧地区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（豊能町：整備中）</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0A8E69B1-428C-4667-8F01-77CC720262CF}"/>
              </a:ext>
            </a:extLst>
          </p:cNvPr>
          <p:cNvSpPr txBox="1"/>
          <p:nvPr/>
        </p:nvSpPr>
        <p:spPr>
          <a:xfrm>
            <a:off x="1920380" y="4191251"/>
            <a:ext cx="2189188"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高山地区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（豊能町：整備中）</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0" name="テキスト ボックス 49">
            <a:extLst>
              <a:ext uri="{FF2B5EF4-FFF2-40B4-BE49-F238E27FC236}">
                <a16:creationId xmlns:a16="http://schemas.microsoft.com/office/drawing/2014/main" id="{69C36818-2EBA-4B5C-9A33-5B1E2BA9C689}"/>
              </a:ext>
            </a:extLst>
          </p:cNvPr>
          <p:cNvSpPr txBox="1"/>
          <p:nvPr/>
        </p:nvSpPr>
        <p:spPr>
          <a:xfrm>
            <a:off x="9478101" y="4226709"/>
            <a:ext cx="2128461"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加納・寺田地区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（河南町：整備中）</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B6BD2547-8261-41FB-85D2-BA407848FA36}"/>
              </a:ext>
            </a:extLst>
          </p:cNvPr>
          <p:cNvSpPr txBox="1"/>
          <p:nvPr/>
        </p:nvSpPr>
        <p:spPr>
          <a:xfrm>
            <a:off x="7023606" y="2935572"/>
            <a:ext cx="2128461" cy="52322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下田原地区</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（四條畷市：整備中）</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54F93BAF-3601-416B-8D14-56202FF61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19" y="1855004"/>
            <a:ext cx="2050473" cy="1155469"/>
          </a:xfrm>
          <a:prstGeom prst="rect">
            <a:avLst/>
          </a:prstGeom>
        </p:spPr>
      </p:pic>
      <p:pic>
        <p:nvPicPr>
          <p:cNvPr id="6" name="図 5">
            <a:extLst>
              <a:ext uri="{FF2B5EF4-FFF2-40B4-BE49-F238E27FC236}">
                <a16:creationId xmlns:a16="http://schemas.microsoft.com/office/drawing/2014/main" id="{386F7ECF-E7A3-4C0A-B392-D6B815CA2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395" y="1845727"/>
            <a:ext cx="2050473" cy="1152698"/>
          </a:xfrm>
          <a:prstGeom prst="rect">
            <a:avLst/>
          </a:prstGeom>
        </p:spPr>
      </p:pic>
      <p:pic>
        <p:nvPicPr>
          <p:cNvPr id="10" name="図 9">
            <a:extLst>
              <a:ext uri="{FF2B5EF4-FFF2-40B4-BE49-F238E27FC236}">
                <a16:creationId xmlns:a16="http://schemas.microsoft.com/office/drawing/2014/main" id="{031C4272-FC2F-43BC-85CC-B4E3E8F3F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209" y="3622305"/>
            <a:ext cx="1856509" cy="1044633"/>
          </a:xfrm>
          <a:prstGeom prst="rect">
            <a:avLst/>
          </a:prstGeom>
        </p:spPr>
      </p:pic>
      <p:pic>
        <p:nvPicPr>
          <p:cNvPr id="14" name="図 13">
            <a:extLst>
              <a:ext uri="{FF2B5EF4-FFF2-40B4-BE49-F238E27FC236}">
                <a16:creationId xmlns:a16="http://schemas.microsoft.com/office/drawing/2014/main" id="{8D19EEFA-6472-4FB8-838F-9EF90E11D3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024" y="4834324"/>
            <a:ext cx="1854200" cy="1168400"/>
          </a:xfrm>
          <a:prstGeom prst="rect">
            <a:avLst/>
          </a:prstGeom>
        </p:spPr>
      </p:pic>
      <p:pic>
        <p:nvPicPr>
          <p:cNvPr id="16" name="図 15">
            <a:extLst>
              <a:ext uri="{FF2B5EF4-FFF2-40B4-BE49-F238E27FC236}">
                <a16:creationId xmlns:a16="http://schemas.microsoft.com/office/drawing/2014/main" id="{27E3FD4C-CEDC-4729-9C9E-ADEBD9F451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268" y="4856138"/>
            <a:ext cx="1514475" cy="1133475"/>
          </a:xfrm>
          <a:prstGeom prst="rect">
            <a:avLst/>
          </a:prstGeom>
        </p:spPr>
      </p:pic>
      <p:pic>
        <p:nvPicPr>
          <p:cNvPr id="18" name="図 17">
            <a:extLst>
              <a:ext uri="{FF2B5EF4-FFF2-40B4-BE49-F238E27FC236}">
                <a16:creationId xmlns:a16="http://schemas.microsoft.com/office/drawing/2014/main" id="{08C946B7-70F2-4C58-A7BC-5B360D2738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1097" y="1733046"/>
            <a:ext cx="2132215" cy="1197033"/>
          </a:xfrm>
          <a:prstGeom prst="rect">
            <a:avLst/>
          </a:prstGeom>
        </p:spPr>
      </p:pic>
      <p:pic>
        <p:nvPicPr>
          <p:cNvPr id="20" name="図 19">
            <a:extLst>
              <a:ext uri="{FF2B5EF4-FFF2-40B4-BE49-F238E27FC236}">
                <a16:creationId xmlns:a16="http://schemas.microsoft.com/office/drawing/2014/main" id="{D2B7D2AB-7053-49BF-8369-B92C7C37DE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7501" y="2969879"/>
            <a:ext cx="2133600" cy="1295400"/>
          </a:xfrm>
          <a:prstGeom prst="rect">
            <a:avLst/>
          </a:prstGeom>
        </p:spPr>
      </p:pic>
      <p:pic>
        <p:nvPicPr>
          <p:cNvPr id="33" name="図 32">
            <a:extLst>
              <a:ext uri="{FF2B5EF4-FFF2-40B4-BE49-F238E27FC236}">
                <a16:creationId xmlns:a16="http://schemas.microsoft.com/office/drawing/2014/main" id="{D1DB2B04-4E87-45A8-B6C6-B7912AAF61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7836" y="4800634"/>
            <a:ext cx="1866900" cy="1162050"/>
          </a:xfrm>
          <a:prstGeom prst="rect">
            <a:avLst/>
          </a:prstGeom>
        </p:spPr>
      </p:pic>
      <p:pic>
        <p:nvPicPr>
          <p:cNvPr id="40" name="図 39">
            <a:extLst>
              <a:ext uri="{FF2B5EF4-FFF2-40B4-BE49-F238E27FC236}">
                <a16:creationId xmlns:a16="http://schemas.microsoft.com/office/drawing/2014/main" id="{24781CE6-10CA-4790-A6A2-8C65421F2F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9413" y="4800634"/>
            <a:ext cx="1546167" cy="1158240"/>
          </a:xfrm>
          <a:prstGeom prst="rect">
            <a:avLst/>
          </a:prstGeom>
        </p:spPr>
      </p:pic>
      <p:sp>
        <p:nvSpPr>
          <p:cNvPr id="30" name="スライド番号プレースホルダー 5">
            <a:extLst>
              <a:ext uri="{FF2B5EF4-FFF2-40B4-BE49-F238E27FC236}">
                <a16:creationId xmlns:a16="http://schemas.microsoft.com/office/drawing/2014/main" id="{F5966B03-996F-4300-AD3E-CF2E41BB496B}"/>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2-</a:t>
            </a:r>
            <a:fld id="{C6678B24-D225-48CB-84C5-697AA65AEC0C}" type="slidenum">
              <a:rPr kumimoji="1" lang="ja-JP" altLang="en-US" smtClean="0">
                <a:solidFill>
                  <a:prstClr val="black"/>
                </a:solidFill>
                <a:ea typeface="ＭＳ Ｐゴシック" panose="020B0600070205080204" pitchFamily="50" charset="-128"/>
              </a:rPr>
              <a:pPr/>
              <a:t>7</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57232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2"/>
            <a:ext cx="11856466" cy="5751165"/>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気候変動の影響</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258078"/>
            <a:ext cx="11663631" cy="83099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■大阪府の年平均気温は</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100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年で</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3.5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℃上昇し、特に夏期は８月の平均気温が</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30.8</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年前は</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28.6</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en-US" altLang="ja-JP" sz="16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猛暑日が年</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45</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日（</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10</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年前は年</a:t>
            </a:r>
            <a:r>
              <a:rPr kumimoji="1" lang="en-US" altLang="ja-JP" sz="1600" dirty="0">
                <a:solidFill>
                  <a:prstClr val="black"/>
                </a:solidFill>
                <a:latin typeface="ＭＳ Ｐゴシック" panose="020B0600070205080204" pitchFamily="50" charset="-128"/>
                <a:ea typeface="ＭＳ Ｐゴシック" panose="020B0600070205080204" pitchFamily="50" charset="-128"/>
              </a:rPr>
              <a:t>11</a:t>
            </a:r>
            <a:r>
              <a:rPr kumimoji="1" lang="ja-JP" altLang="en-US" sz="1600" dirty="0">
                <a:solidFill>
                  <a:prstClr val="black"/>
                </a:solidFill>
                <a:latin typeface="ＭＳ Ｐゴシック" panose="020B0600070205080204" pitchFamily="50" charset="-128"/>
                <a:ea typeface="ＭＳ Ｐゴシック" panose="020B0600070205080204" pitchFamily="50" charset="-128"/>
              </a:rPr>
              <a:t>日）と高温化が顕著</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農産物への高温障害等影響は顕在化しており、全国的に品種改良等の対策を求められている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大阪農業を取り巻く情勢について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graphicFrame>
        <p:nvGraphicFramePr>
          <p:cNvPr id="13" name="グラフ 12">
            <a:extLst>
              <a:ext uri="{FF2B5EF4-FFF2-40B4-BE49-F238E27FC236}">
                <a16:creationId xmlns:a16="http://schemas.microsoft.com/office/drawing/2014/main" id="{A3BD1239-45F4-4FF1-BC6A-17826FA32B33}"/>
              </a:ext>
            </a:extLst>
          </p:cNvPr>
          <p:cNvGraphicFramePr>
            <a:graphicFrameLocks/>
          </p:cNvGraphicFramePr>
          <p:nvPr>
            <p:extLst>
              <p:ext uri="{D42A27DB-BD31-4B8C-83A1-F6EECF244321}">
                <p14:modId xmlns:p14="http://schemas.microsoft.com/office/powerpoint/2010/main" val="3716549948"/>
              </p:ext>
            </p:extLst>
          </p:nvPr>
        </p:nvGraphicFramePr>
        <p:xfrm>
          <a:off x="353102" y="2506894"/>
          <a:ext cx="7444983" cy="4089115"/>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a:extLst>
              <a:ext uri="{FF2B5EF4-FFF2-40B4-BE49-F238E27FC236}">
                <a16:creationId xmlns:a16="http://schemas.microsoft.com/office/drawing/2014/main" id="{9980CD31-9C69-417A-9863-62D54D624F33}"/>
              </a:ext>
            </a:extLst>
          </p:cNvPr>
          <p:cNvSpPr txBox="1"/>
          <p:nvPr/>
        </p:nvSpPr>
        <p:spPr>
          <a:xfrm>
            <a:off x="353102" y="2199117"/>
            <a:ext cx="7301145"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年平均気温（大阪）の推移</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820CEC6A-B143-490B-8674-EA3E74D0736D}"/>
              </a:ext>
            </a:extLst>
          </p:cNvPr>
          <p:cNvSpPr txBox="1"/>
          <p:nvPr/>
        </p:nvSpPr>
        <p:spPr>
          <a:xfrm>
            <a:off x="353102" y="3996160"/>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14.9</a:t>
            </a:r>
          </a:p>
        </p:txBody>
      </p:sp>
      <p:sp>
        <p:nvSpPr>
          <p:cNvPr id="16" name="テキスト ボックス 15">
            <a:extLst>
              <a:ext uri="{FF2B5EF4-FFF2-40B4-BE49-F238E27FC236}">
                <a16:creationId xmlns:a16="http://schemas.microsoft.com/office/drawing/2014/main" id="{0B51444E-6096-4A52-913E-F3F721C7B497}"/>
              </a:ext>
            </a:extLst>
          </p:cNvPr>
          <p:cNvSpPr txBox="1"/>
          <p:nvPr/>
        </p:nvSpPr>
        <p:spPr>
          <a:xfrm>
            <a:off x="6959030" y="2917285"/>
            <a:ext cx="69521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100" dirty="0">
                <a:solidFill>
                  <a:schemeClr val="tx1"/>
                </a:solidFill>
                <a:ea typeface="ＭＳ Ｐゴシック" panose="020B0600070205080204" pitchFamily="50" charset="-128"/>
              </a:rPr>
              <a:t>18.4</a:t>
            </a:r>
          </a:p>
        </p:txBody>
      </p:sp>
      <p:cxnSp>
        <p:nvCxnSpPr>
          <p:cNvPr id="17" name="直線矢印コネクタ 16">
            <a:extLst>
              <a:ext uri="{FF2B5EF4-FFF2-40B4-BE49-F238E27FC236}">
                <a16:creationId xmlns:a16="http://schemas.microsoft.com/office/drawing/2014/main" id="{883D9176-2353-492F-AA25-24AE5D14A8AE}"/>
              </a:ext>
            </a:extLst>
          </p:cNvPr>
          <p:cNvCxnSpPr>
            <a:cxnSpLocks/>
          </p:cNvCxnSpPr>
          <p:nvPr/>
        </p:nvCxnSpPr>
        <p:spPr>
          <a:xfrm flipV="1">
            <a:off x="934948" y="3178896"/>
            <a:ext cx="6298059" cy="1078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4D622D0-C68E-4F10-8963-C2B7A4409792}"/>
              </a:ext>
            </a:extLst>
          </p:cNvPr>
          <p:cNvSpPr txBox="1"/>
          <p:nvPr/>
        </p:nvSpPr>
        <p:spPr>
          <a:xfrm>
            <a:off x="3445565" y="3208350"/>
            <a:ext cx="865291"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400" dirty="0">
                <a:solidFill>
                  <a:schemeClr val="tx1"/>
                </a:solidFill>
                <a:ea typeface="ＭＳ Ｐゴシック" panose="020B0600070205080204" pitchFamily="50" charset="-128"/>
              </a:rPr>
              <a:t>3.5</a:t>
            </a:r>
            <a:r>
              <a:rPr kumimoji="1" lang="ja-JP" altLang="en-US" sz="1400" dirty="0">
                <a:solidFill>
                  <a:schemeClr val="tx1"/>
                </a:solidFill>
                <a:ea typeface="ＭＳ Ｐゴシック" panose="020B0600070205080204" pitchFamily="50" charset="-128"/>
              </a:rPr>
              <a:t>℃上昇</a:t>
            </a:r>
            <a:endParaRPr kumimoji="1" lang="en-US" altLang="ja-JP" sz="1400" dirty="0">
              <a:solidFill>
                <a:schemeClr val="tx1"/>
              </a:solidFill>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C636BFF6-F45A-4CBE-9401-2A7FC474B11F}"/>
              </a:ext>
            </a:extLst>
          </p:cNvPr>
          <p:cNvSpPr txBox="1"/>
          <p:nvPr/>
        </p:nvSpPr>
        <p:spPr>
          <a:xfrm>
            <a:off x="5856270" y="6285787"/>
            <a:ext cx="179797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（出典：大阪管区気象台）</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pic>
        <p:nvPicPr>
          <p:cNvPr id="22" name="図 21">
            <a:extLst>
              <a:ext uri="{FF2B5EF4-FFF2-40B4-BE49-F238E27FC236}">
                <a16:creationId xmlns:a16="http://schemas.microsoft.com/office/drawing/2014/main" id="{D4E423F9-42A4-465C-8128-00FBD6E9A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0806" y="2601092"/>
            <a:ext cx="1609524" cy="1847619"/>
          </a:xfrm>
          <a:prstGeom prst="rect">
            <a:avLst/>
          </a:prstGeom>
        </p:spPr>
      </p:pic>
      <p:sp>
        <p:nvSpPr>
          <p:cNvPr id="23" name="テキスト ボックス 22">
            <a:extLst>
              <a:ext uri="{FF2B5EF4-FFF2-40B4-BE49-F238E27FC236}">
                <a16:creationId xmlns:a16="http://schemas.microsoft.com/office/drawing/2014/main" id="{8F2E5B74-98A6-412D-AEDA-AA2E12EAFFCC}"/>
              </a:ext>
            </a:extLst>
          </p:cNvPr>
          <p:cNvSpPr txBox="1"/>
          <p:nvPr/>
        </p:nvSpPr>
        <p:spPr>
          <a:xfrm>
            <a:off x="7974489" y="4454231"/>
            <a:ext cx="1665841" cy="415498"/>
          </a:xfrm>
          <a:prstGeom prst="rect">
            <a:avLst/>
          </a:prstGeom>
          <a:noFill/>
        </p:spPr>
        <p:txBody>
          <a:bodyPr wrap="none" rtlCol="0">
            <a:spAutoFit/>
          </a:bodyPr>
          <a:lstStyle/>
          <a:p>
            <a:r>
              <a:rPr lang="ja-JP" altLang="en-US" sz="1050" dirty="0"/>
              <a:t>▲高温による着色不良果</a:t>
            </a:r>
            <a:endParaRPr lang="en-US" altLang="ja-JP" sz="1050" dirty="0"/>
          </a:p>
          <a:p>
            <a:r>
              <a:rPr lang="ja-JP" altLang="en-US" sz="1050" dirty="0"/>
              <a:t>（ピオーネ）</a:t>
            </a:r>
            <a:endParaRPr kumimoji="1" lang="en-US" altLang="ja-JP" sz="1050" dirty="0"/>
          </a:p>
        </p:txBody>
      </p:sp>
      <p:pic>
        <p:nvPicPr>
          <p:cNvPr id="24" name="図 23">
            <a:extLst>
              <a:ext uri="{FF2B5EF4-FFF2-40B4-BE49-F238E27FC236}">
                <a16:creationId xmlns:a16="http://schemas.microsoft.com/office/drawing/2014/main" id="{D99CCE92-8042-4355-837D-ECCCC5C3E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051" y="2611365"/>
            <a:ext cx="1609524" cy="1847619"/>
          </a:xfrm>
          <a:prstGeom prst="rect">
            <a:avLst/>
          </a:prstGeom>
        </p:spPr>
      </p:pic>
      <p:sp>
        <p:nvSpPr>
          <p:cNvPr id="25" name="テキスト ボックス 24">
            <a:extLst>
              <a:ext uri="{FF2B5EF4-FFF2-40B4-BE49-F238E27FC236}">
                <a16:creationId xmlns:a16="http://schemas.microsoft.com/office/drawing/2014/main" id="{193FD56F-6A97-4F50-B5D5-8CE2422480A9}"/>
              </a:ext>
            </a:extLst>
          </p:cNvPr>
          <p:cNvSpPr txBox="1"/>
          <p:nvPr/>
        </p:nvSpPr>
        <p:spPr>
          <a:xfrm>
            <a:off x="9784030" y="4443956"/>
            <a:ext cx="1787565" cy="415498"/>
          </a:xfrm>
          <a:prstGeom prst="rect">
            <a:avLst/>
          </a:prstGeom>
          <a:noFill/>
        </p:spPr>
        <p:txBody>
          <a:bodyPr wrap="square" rtlCol="0">
            <a:spAutoFit/>
          </a:bodyPr>
          <a:lstStyle/>
          <a:p>
            <a:r>
              <a:rPr lang="ja-JP" altLang="en-US" sz="1050" dirty="0"/>
              <a:t>▲</a:t>
            </a:r>
            <a:r>
              <a:rPr kumimoji="1" lang="ja-JP" altLang="en-US" sz="1050" dirty="0"/>
              <a:t>秋期の高温による病害</a:t>
            </a:r>
            <a:r>
              <a:rPr lang="ja-JP" altLang="en-US" sz="1050" dirty="0"/>
              <a:t>の発生（きくなの葉枯れ病）</a:t>
            </a:r>
            <a:endParaRPr kumimoji="1" lang="en-US" altLang="ja-JP" sz="1050" dirty="0"/>
          </a:p>
        </p:txBody>
      </p:sp>
      <p:pic>
        <p:nvPicPr>
          <p:cNvPr id="26" name="図 25">
            <a:extLst>
              <a:ext uri="{FF2B5EF4-FFF2-40B4-BE49-F238E27FC236}">
                <a16:creationId xmlns:a16="http://schemas.microsoft.com/office/drawing/2014/main" id="{47506528-3606-473A-B73C-EFE8F20FA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5687" y="4865598"/>
            <a:ext cx="1956685" cy="1244817"/>
          </a:xfrm>
          <a:prstGeom prst="rect">
            <a:avLst/>
          </a:prstGeom>
        </p:spPr>
      </p:pic>
      <p:sp>
        <p:nvSpPr>
          <p:cNvPr id="27" name="テキスト ボックス 26">
            <a:extLst>
              <a:ext uri="{FF2B5EF4-FFF2-40B4-BE49-F238E27FC236}">
                <a16:creationId xmlns:a16="http://schemas.microsoft.com/office/drawing/2014/main" id="{3B642F84-02D8-417E-A00D-6971FE681B1C}"/>
              </a:ext>
            </a:extLst>
          </p:cNvPr>
          <p:cNvSpPr txBox="1"/>
          <p:nvPr/>
        </p:nvSpPr>
        <p:spPr>
          <a:xfrm>
            <a:off x="8703500" y="6132865"/>
            <a:ext cx="2339102" cy="415498"/>
          </a:xfrm>
          <a:prstGeom prst="rect">
            <a:avLst/>
          </a:prstGeom>
          <a:noFill/>
        </p:spPr>
        <p:txBody>
          <a:bodyPr wrap="none" rtlCol="0">
            <a:spAutoFit/>
          </a:bodyPr>
          <a:lstStyle/>
          <a:p>
            <a:r>
              <a:rPr lang="ja-JP" altLang="en-US" sz="1050" dirty="0"/>
              <a:t>▲つや無し果（左）と正常果（右）</a:t>
            </a:r>
            <a:endParaRPr lang="en-US" altLang="ja-JP" sz="1050" dirty="0"/>
          </a:p>
          <a:p>
            <a:r>
              <a:rPr kumimoji="1" lang="ja-JP" altLang="en-US" sz="1050" dirty="0"/>
              <a:t>（水なす）</a:t>
            </a:r>
            <a:endParaRPr kumimoji="1" lang="en-US" altLang="ja-JP" sz="1050" dirty="0"/>
          </a:p>
        </p:txBody>
      </p:sp>
      <p:sp>
        <p:nvSpPr>
          <p:cNvPr id="28" name="テキスト ボックス 27">
            <a:extLst>
              <a:ext uri="{FF2B5EF4-FFF2-40B4-BE49-F238E27FC236}">
                <a16:creationId xmlns:a16="http://schemas.microsoft.com/office/drawing/2014/main" id="{47016396-F467-485B-BC3E-DF1E8996257A}"/>
              </a:ext>
            </a:extLst>
          </p:cNvPr>
          <p:cNvSpPr txBox="1"/>
          <p:nvPr/>
        </p:nvSpPr>
        <p:spPr>
          <a:xfrm>
            <a:off x="8058144" y="2207579"/>
            <a:ext cx="3451769"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大阪主力品目での高温影響</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スライド番号プレースホルダー 5">
            <a:extLst>
              <a:ext uri="{FF2B5EF4-FFF2-40B4-BE49-F238E27FC236}">
                <a16:creationId xmlns:a16="http://schemas.microsoft.com/office/drawing/2014/main" id="{A2A8FA5B-B810-4F21-B629-C4DE5F942218}"/>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2-</a:t>
            </a:r>
            <a:fld id="{C6678B24-D225-48CB-84C5-697AA65AEC0C}" type="slidenum">
              <a:rPr kumimoji="1" lang="ja-JP" altLang="en-US" smtClean="0">
                <a:solidFill>
                  <a:prstClr val="black"/>
                </a:solidFill>
                <a:ea typeface="ＭＳ Ｐゴシック" panose="020B0600070205080204" pitchFamily="50" charset="-128"/>
              </a:rPr>
              <a:pPr/>
              <a:t>8</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8869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
            <a:extLst>
              <a:ext uri="{FF2B5EF4-FFF2-40B4-BE49-F238E27FC236}">
                <a16:creationId xmlns:a16="http://schemas.microsoft.com/office/drawing/2014/main" id="{5AAC25C9-3B20-46D3-8F08-150DB923CE23}"/>
              </a:ext>
            </a:extLst>
          </p:cNvPr>
          <p:cNvSpPr/>
          <p:nvPr/>
        </p:nvSpPr>
        <p:spPr>
          <a:xfrm>
            <a:off x="120381" y="796233"/>
            <a:ext cx="11856466" cy="5625116"/>
          </a:xfrm>
          <a:prstGeom prst="roundRect">
            <a:avLst>
              <a:gd name="adj" fmla="val 4421"/>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62">
              <a:solidFill>
                <a:prstClr val="white"/>
              </a:solidFill>
              <a:latin typeface="Calibri" panose="020F0502020204030204"/>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35901E93-1656-498F-AFFD-A4B2B8EDF270}"/>
              </a:ext>
            </a:extLst>
          </p:cNvPr>
          <p:cNvSpPr txBox="1"/>
          <p:nvPr/>
        </p:nvSpPr>
        <p:spPr>
          <a:xfrm>
            <a:off x="120380" y="645797"/>
            <a:ext cx="3600000" cy="338554"/>
          </a:xfrm>
          <a:prstGeom prst="rect">
            <a:avLst/>
          </a:prstGeom>
          <a:solidFill>
            <a:srgbClr val="00B050"/>
          </a:solidFill>
        </p:spPr>
        <p:txBody>
          <a:bodyPr wrap="square" rtlCol="0" anchor="ctr">
            <a:spAutoFit/>
          </a:bodyPr>
          <a:lstStyle/>
          <a:p>
            <a:pPr algn="ctr"/>
            <a:r>
              <a:rPr kumimoji="1" lang="ja-JP" altLang="en-US" sz="1600" b="1" dirty="0">
                <a:solidFill>
                  <a:prstClr val="white"/>
                </a:solidFill>
                <a:latin typeface="BIZ UDPゴシック" panose="020B0400000000000000" pitchFamily="50" charset="-128"/>
                <a:ea typeface="BIZ UDPゴシック" panose="020B0400000000000000" pitchFamily="50" charset="-128"/>
              </a:rPr>
              <a:t>百貨店・スーパーでの消費動向</a:t>
            </a:r>
          </a:p>
        </p:txBody>
      </p:sp>
      <p:sp>
        <p:nvSpPr>
          <p:cNvPr id="56" name="テキスト ボックス 55">
            <a:extLst>
              <a:ext uri="{FF2B5EF4-FFF2-40B4-BE49-F238E27FC236}">
                <a16:creationId xmlns:a16="http://schemas.microsoft.com/office/drawing/2014/main" id="{D8FD14F4-9366-459D-9B67-26E0028021C3}"/>
              </a:ext>
            </a:extLst>
          </p:cNvPr>
          <p:cNvSpPr txBox="1"/>
          <p:nvPr/>
        </p:nvSpPr>
        <p:spPr>
          <a:xfrm>
            <a:off x="216798" y="1258078"/>
            <a:ext cx="11663631" cy="338554"/>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■府内での百貨店・スーパーの販売額は近年増加しており、 飲食料品のスーパーでの販売額も増加傾向</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38" name="タイトル 1">
            <a:extLst>
              <a:ext uri="{FF2B5EF4-FFF2-40B4-BE49-F238E27FC236}">
                <a16:creationId xmlns:a16="http://schemas.microsoft.com/office/drawing/2014/main" id="{C38AF420-F8EE-43DE-BC67-CCCA0A12D389}"/>
              </a:ext>
            </a:extLst>
          </p:cNvPr>
          <p:cNvSpPr txBox="1">
            <a:spLocks/>
          </p:cNvSpPr>
          <p:nvPr/>
        </p:nvSpPr>
        <p:spPr>
          <a:xfrm>
            <a:off x="0" y="1429"/>
            <a:ext cx="12192000" cy="540438"/>
          </a:xfrm>
          <a:prstGeom prst="rect">
            <a:avLst/>
          </a:prstGeom>
          <a:solidFill>
            <a:srgbClr val="63A537">
              <a:lumMod val="20000"/>
              <a:lumOff val="80000"/>
            </a:srgbClr>
          </a:solidFill>
        </p:spPr>
        <p:txBody>
          <a:bodyPr vert="horz" lIns="65315" tIns="32657" rIns="65315" bIns="32657" rtlCol="0" anchor="ctr">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pPr marL="0" marR="0" lvl="0" indent="0" algn="ctr" defTabSz="1280160" rtl="0" eaLnBrk="1" fontAlgn="auto" latinLnBrk="0" hangingPunct="1">
              <a:lnSpc>
                <a:spcPct val="90000"/>
              </a:lnSpc>
              <a:spcBef>
                <a:spcPct val="0"/>
              </a:spcBef>
              <a:spcAft>
                <a:spcPts val="0"/>
              </a:spcAft>
              <a:buClrTx/>
              <a:buSzTx/>
              <a:buFontTx/>
              <a:buNone/>
              <a:tabLst/>
              <a:defRPr/>
            </a:pPr>
            <a:r>
              <a:rPr lang="ja-JP" altLang="en-US" sz="2400" b="1" dirty="0">
                <a:solidFill>
                  <a:prstClr val="black"/>
                </a:solidFill>
                <a:latin typeface="BIZ UDPゴシック" panose="020B0400000000000000" pitchFamily="50" charset="-128"/>
                <a:ea typeface="BIZ UDPゴシック" panose="020B0400000000000000" pitchFamily="50" charset="-128"/>
              </a:rPr>
              <a:t>大阪農業を取り巻く情勢について</a:t>
            </a:r>
            <a:endParaRPr kumimoji="1" lang="ja-JP" altLang="en-US" sz="2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endParaRPr>
          </a:p>
        </p:txBody>
      </p:sp>
      <p:sp>
        <p:nvSpPr>
          <p:cNvPr id="29" name="テキスト ボックス 28">
            <a:extLst>
              <a:ext uri="{FF2B5EF4-FFF2-40B4-BE49-F238E27FC236}">
                <a16:creationId xmlns:a16="http://schemas.microsoft.com/office/drawing/2014/main" id="{3815C1E5-A7D8-4FDC-A911-B72B4D1CA2FA}"/>
              </a:ext>
            </a:extLst>
          </p:cNvPr>
          <p:cNvSpPr txBox="1"/>
          <p:nvPr/>
        </p:nvSpPr>
        <p:spPr>
          <a:xfrm>
            <a:off x="215153" y="5627428"/>
            <a:ext cx="11663631" cy="584775"/>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■大消費地を求め、近年、関東地方や中部地方などの他地方を拠点とするスーパーが府内に進出を進めている</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a:p>
            <a:r>
              <a:rPr kumimoji="1" lang="ja-JP" altLang="en-US" sz="1600" dirty="0">
                <a:solidFill>
                  <a:prstClr val="black"/>
                </a:solidFill>
                <a:latin typeface="ＭＳ Ｐゴシック" panose="020B0600070205080204" pitchFamily="50" charset="-128"/>
                <a:ea typeface="ＭＳ Ｐゴシック" panose="020B0600070205080204" pitchFamily="50" charset="-128"/>
              </a:rPr>
              <a:t>　 スーパーは地場産品を求めていることから、産地や農業者との取引態勢の変化が予想</a:t>
            </a:r>
            <a:endParaRPr kumimoji="1"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30" name="グラフ 29">
            <a:extLst>
              <a:ext uri="{FF2B5EF4-FFF2-40B4-BE49-F238E27FC236}">
                <a16:creationId xmlns:a16="http://schemas.microsoft.com/office/drawing/2014/main" id="{38B1CEBB-3F70-4952-91C0-3AE7250592F5}"/>
              </a:ext>
            </a:extLst>
          </p:cNvPr>
          <p:cNvGraphicFramePr>
            <a:graphicFrameLocks/>
          </p:cNvGraphicFramePr>
          <p:nvPr>
            <p:extLst>
              <p:ext uri="{D42A27DB-BD31-4B8C-83A1-F6EECF244321}">
                <p14:modId xmlns:p14="http://schemas.microsoft.com/office/powerpoint/2010/main" val="3538629251"/>
              </p:ext>
            </p:extLst>
          </p:nvPr>
        </p:nvGraphicFramePr>
        <p:xfrm>
          <a:off x="1718432" y="1685534"/>
          <a:ext cx="8755136" cy="3779074"/>
        </p:xfrm>
        <a:graphic>
          <a:graphicData uri="http://schemas.openxmlformats.org/drawingml/2006/chart">
            <c:chart xmlns:c="http://schemas.openxmlformats.org/drawingml/2006/chart" xmlns:r="http://schemas.openxmlformats.org/officeDocument/2006/relationships" r:id="rId2"/>
          </a:graphicData>
        </a:graphic>
      </p:graphicFrame>
      <p:sp>
        <p:nvSpPr>
          <p:cNvPr id="31" name="テキスト ボックス 30">
            <a:extLst>
              <a:ext uri="{FF2B5EF4-FFF2-40B4-BE49-F238E27FC236}">
                <a16:creationId xmlns:a16="http://schemas.microsoft.com/office/drawing/2014/main" id="{10746A58-61D5-4D01-80D2-4366E0EC9006}"/>
              </a:ext>
            </a:extLst>
          </p:cNvPr>
          <p:cNvSpPr txBox="1"/>
          <p:nvPr/>
        </p:nvSpPr>
        <p:spPr>
          <a:xfrm>
            <a:off x="1920380" y="1730277"/>
            <a:ext cx="8553188" cy="307777"/>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400" dirty="0">
                <a:solidFill>
                  <a:prstClr val="black"/>
                </a:solidFill>
                <a:latin typeface="ＭＳ Ｐゴシック" panose="020B0600070205080204" pitchFamily="50" charset="-128"/>
                <a:ea typeface="ＭＳ Ｐゴシック" panose="020B0600070205080204" pitchFamily="50" charset="-128"/>
              </a:rPr>
              <a:t>百貨店・スーパーの販売額推移（大阪府）</a:t>
            </a:r>
            <a:endParaRPr kumimoji="1"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B8CBF26D-FB94-445D-AB25-24400F4FA5C2}"/>
              </a:ext>
            </a:extLst>
          </p:cNvPr>
          <p:cNvSpPr txBox="1"/>
          <p:nvPr/>
        </p:nvSpPr>
        <p:spPr>
          <a:xfrm>
            <a:off x="3518845" y="5264096"/>
            <a:ext cx="695217" cy="276999"/>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200" dirty="0">
                <a:solidFill>
                  <a:schemeClr val="tx1"/>
                </a:solidFill>
                <a:ea typeface="ＭＳ Ｐゴシック" panose="020B0600070205080204" pitchFamily="50" charset="-128"/>
              </a:rPr>
              <a:t>2022</a:t>
            </a:r>
          </a:p>
        </p:txBody>
      </p:sp>
      <p:sp>
        <p:nvSpPr>
          <p:cNvPr id="33" name="テキスト ボックス 32">
            <a:extLst>
              <a:ext uri="{FF2B5EF4-FFF2-40B4-BE49-F238E27FC236}">
                <a16:creationId xmlns:a16="http://schemas.microsoft.com/office/drawing/2014/main" id="{565AA851-5070-4FA4-884E-8717EB656B42}"/>
              </a:ext>
            </a:extLst>
          </p:cNvPr>
          <p:cNvSpPr txBox="1"/>
          <p:nvPr/>
        </p:nvSpPr>
        <p:spPr>
          <a:xfrm>
            <a:off x="5544511" y="5275211"/>
            <a:ext cx="695217" cy="276999"/>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200" dirty="0">
                <a:solidFill>
                  <a:schemeClr val="tx1"/>
                </a:solidFill>
                <a:ea typeface="ＭＳ Ｐゴシック" panose="020B0600070205080204" pitchFamily="50" charset="-128"/>
              </a:rPr>
              <a:t>2023</a:t>
            </a:r>
          </a:p>
        </p:txBody>
      </p:sp>
      <p:sp>
        <p:nvSpPr>
          <p:cNvPr id="34" name="テキスト ボックス 33">
            <a:extLst>
              <a:ext uri="{FF2B5EF4-FFF2-40B4-BE49-F238E27FC236}">
                <a16:creationId xmlns:a16="http://schemas.microsoft.com/office/drawing/2014/main" id="{5ECE456B-F893-4FBC-B043-CA5B93BA3725}"/>
              </a:ext>
            </a:extLst>
          </p:cNvPr>
          <p:cNvSpPr txBox="1"/>
          <p:nvPr/>
        </p:nvSpPr>
        <p:spPr>
          <a:xfrm>
            <a:off x="7570177" y="5262827"/>
            <a:ext cx="695217" cy="276999"/>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200" dirty="0">
                <a:solidFill>
                  <a:schemeClr val="tx1"/>
                </a:solidFill>
                <a:ea typeface="ＭＳ Ｐゴシック" panose="020B0600070205080204" pitchFamily="50" charset="-128"/>
              </a:rPr>
              <a:t>2024</a:t>
            </a:r>
          </a:p>
        </p:txBody>
      </p:sp>
      <p:cxnSp>
        <p:nvCxnSpPr>
          <p:cNvPr id="35" name="直線矢印コネクタ 34">
            <a:extLst>
              <a:ext uri="{FF2B5EF4-FFF2-40B4-BE49-F238E27FC236}">
                <a16:creationId xmlns:a16="http://schemas.microsoft.com/office/drawing/2014/main" id="{D4D25F85-9F87-41F1-A42E-9693F73F0634}"/>
              </a:ext>
            </a:extLst>
          </p:cNvPr>
          <p:cNvCxnSpPr>
            <a:cxnSpLocks/>
          </p:cNvCxnSpPr>
          <p:nvPr/>
        </p:nvCxnSpPr>
        <p:spPr>
          <a:xfrm flipV="1">
            <a:off x="4500080" y="3072593"/>
            <a:ext cx="3226086" cy="1306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0C04EB-DC8A-404B-B551-751D7F9557E4}"/>
              </a:ext>
            </a:extLst>
          </p:cNvPr>
          <p:cNvSpPr txBox="1"/>
          <p:nvPr/>
        </p:nvSpPr>
        <p:spPr>
          <a:xfrm>
            <a:off x="6527461" y="3137927"/>
            <a:ext cx="695217" cy="276999"/>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en-US" altLang="ja-JP" sz="1200" dirty="0">
                <a:solidFill>
                  <a:schemeClr val="tx1"/>
                </a:solidFill>
                <a:ea typeface="ＭＳ Ｐゴシック" panose="020B0600070205080204" pitchFamily="50" charset="-128"/>
              </a:rPr>
              <a:t>7.4%</a:t>
            </a:r>
            <a:r>
              <a:rPr kumimoji="1" lang="ja-JP" altLang="en-US" sz="1200" dirty="0">
                <a:solidFill>
                  <a:schemeClr val="tx1"/>
                </a:solidFill>
                <a:ea typeface="ＭＳ Ｐゴシック" panose="020B0600070205080204" pitchFamily="50" charset="-128"/>
              </a:rPr>
              <a:t>増</a:t>
            </a:r>
            <a:endParaRPr kumimoji="1" lang="en-US" altLang="ja-JP" sz="1200" dirty="0">
              <a:solidFill>
                <a:schemeClr val="tx1"/>
              </a:solidFill>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DF8F74B7-BDA5-4A09-85A8-5C1CBEA1C2C8}"/>
              </a:ext>
            </a:extLst>
          </p:cNvPr>
          <p:cNvSpPr txBox="1"/>
          <p:nvPr/>
        </p:nvSpPr>
        <p:spPr>
          <a:xfrm>
            <a:off x="8880689" y="4982012"/>
            <a:ext cx="1797977" cy="261610"/>
          </a:xfrm>
          <a:prstGeom prst="rect">
            <a:avLst/>
          </a:prstGeom>
          <a:noFill/>
          <a:ln w="6350">
            <a:noFill/>
          </a:ln>
        </p:spPr>
        <p:style>
          <a:lnRef idx="2">
            <a:schemeClr val="accent6"/>
          </a:lnRef>
          <a:fillRef idx="1">
            <a:schemeClr val="lt1"/>
          </a:fillRef>
          <a:effectRef idx="0">
            <a:schemeClr val="accent6"/>
          </a:effectRef>
          <a:fontRef idx="minor">
            <a:schemeClr val="dk1"/>
          </a:fontRef>
        </p:style>
        <p:txBody>
          <a:bodyPr wrap="square" lIns="25714" rIns="25714" rtlCol="0">
            <a:spAutoFit/>
          </a:bodyPr>
          <a:lstStyle/>
          <a:p>
            <a:pPr algn="ct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（出典：近畿経済産業局）</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スライド番号プレースホルダー 5">
            <a:extLst>
              <a:ext uri="{FF2B5EF4-FFF2-40B4-BE49-F238E27FC236}">
                <a16:creationId xmlns:a16="http://schemas.microsoft.com/office/drawing/2014/main" id="{3B30BC7A-7B85-498E-B07B-C36CECC0A9F4}"/>
              </a:ext>
            </a:extLst>
          </p:cNvPr>
          <p:cNvSpPr txBox="1">
            <a:spLocks/>
          </p:cNvSpPr>
          <p:nvPr/>
        </p:nvSpPr>
        <p:spPr>
          <a:xfrm>
            <a:off x="10635748" y="6516347"/>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solidFill>
                  <a:prstClr val="black"/>
                </a:solidFill>
                <a:ea typeface="ＭＳ Ｐゴシック" panose="020B0600070205080204" pitchFamily="50" charset="-128"/>
              </a:rPr>
              <a:t>2-</a:t>
            </a:r>
            <a:fld id="{C6678B24-D225-48CB-84C5-697AA65AEC0C}" type="slidenum">
              <a:rPr kumimoji="1" lang="ja-JP" altLang="en-US" smtClean="0">
                <a:solidFill>
                  <a:prstClr val="black"/>
                </a:solidFill>
                <a:ea typeface="ＭＳ Ｐゴシック" panose="020B0600070205080204" pitchFamily="50" charset="-128"/>
              </a:rPr>
              <a:pPr/>
              <a:t>9</a:t>
            </a:fld>
            <a:endParaRPr kumimoji="1"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818927752"/>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1305</Words>
  <Application>Microsoft Office PowerPoint</Application>
  <PresentationFormat>ワイド画面</PresentationFormat>
  <Paragraphs>202</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9</vt:i4>
      </vt:variant>
    </vt:vector>
  </HeadingPairs>
  <TitlesOfParts>
    <vt:vector size="18" baseType="lpstr">
      <vt:lpstr>BIZ UDPゴシック</vt:lpstr>
      <vt:lpstr>Meiryo UI</vt:lpstr>
      <vt:lpstr>ＭＳ Ｐゴシック</vt:lpstr>
      <vt:lpstr>游ゴシック</vt:lpstr>
      <vt:lpstr>Arial</vt:lpstr>
      <vt:lpstr>Calibri</vt:lpstr>
      <vt:lpstr>Calibri Light</vt:lpstr>
      <vt:lpstr>レトロスペクト</vt:lpstr>
      <vt:lpstr>Office テーマ</vt:lpstr>
      <vt:lpstr>令和７年度 おおさか農政アクションプラン検討部会</vt:lpstr>
      <vt:lpstr>PowerPoint プレゼンテーション</vt:lpstr>
      <vt:lpstr>PowerPoint プレゼンテーション</vt:lpstr>
      <vt:lpstr>　地域農業の現状及び課題に関する分類 </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2026-03-18T04:56:14Z</dcterms:created>
  <dcterms:modified xsi:type="dcterms:W3CDTF">2026-03-18T04:56:34Z</dcterms:modified>
</cp:coreProperties>
</file>