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 id="2147483701" r:id="rId2"/>
  </p:sldMasterIdLst>
  <p:notesMasterIdLst>
    <p:notesMasterId r:id="rId9"/>
  </p:notesMasterIdLst>
  <p:handoutMasterIdLst>
    <p:handoutMasterId r:id="rId10"/>
  </p:handoutMasterIdLst>
  <p:sldIdLst>
    <p:sldId id="256" r:id="rId3"/>
    <p:sldId id="266" r:id="rId4"/>
    <p:sldId id="257" r:id="rId5"/>
    <p:sldId id="293" r:id="rId6"/>
    <p:sldId id="296" r:id="rId7"/>
    <p:sldId id="297" r:id="rId8"/>
  </p:sldIdLst>
  <p:sldSz cx="12192000" cy="6858000"/>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FFCC99"/>
    <a:srgbClr val="FF66FF"/>
    <a:srgbClr val="FFCCFF"/>
    <a:srgbClr val="FFFFFF"/>
    <a:srgbClr val="FFCCCC"/>
    <a:srgbClr val="FF99FF"/>
    <a:srgbClr val="EC5EC7"/>
    <a:srgbClr val="E466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70603674540682"/>
          <c:y val="0.31414793886890985"/>
          <c:w val="0.84873840769903752"/>
          <c:h val="0.42893506142112264"/>
        </c:manualLayout>
      </c:layout>
      <c:barChart>
        <c:barDir val="col"/>
        <c:grouping val="clustered"/>
        <c:varyColors val="0"/>
        <c:ser>
          <c:idx val="0"/>
          <c:order val="0"/>
          <c:spPr>
            <a:pattFill prst="pct25">
              <a:fgClr>
                <a:schemeClr val="accent2">
                  <a:lumMod val="75000"/>
                </a:schemeClr>
              </a:fgClr>
              <a:bgClr>
                <a:schemeClr val="bg1"/>
              </a:bgClr>
            </a:pattFill>
            <a:ln>
              <a:solidFill>
                <a:schemeClr val="accent2">
                  <a:lumMod val="40000"/>
                  <a:lumOff val="60000"/>
                </a:schemeClr>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B090-40B6-957A-58EE43628EC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Sheet1!$D$56:$E$56</c:f>
              <c:strCache>
                <c:ptCount val="2"/>
                <c:pt idx="0">
                  <c:v>生産額（整備前）</c:v>
                </c:pt>
                <c:pt idx="1">
                  <c:v>生産額（整備後）</c:v>
                </c:pt>
              </c:strCache>
            </c:strRef>
          </c:cat>
          <c:val>
            <c:numRef>
              <c:f>Sheet1!$D$57:$E$57</c:f>
              <c:numCache>
                <c:formatCode>#,##0.00_);[Red]\(#,##0.00\)</c:formatCode>
                <c:ptCount val="2"/>
                <c:pt idx="0">
                  <c:v>0.45</c:v>
                </c:pt>
                <c:pt idx="1">
                  <c:v>1.92</c:v>
                </c:pt>
              </c:numCache>
            </c:numRef>
          </c:val>
          <c:extLst>
            <c:ext xmlns:c16="http://schemas.microsoft.com/office/drawing/2014/chart" uri="{C3380CC4-5D6E-409C-BE32-E72D297353CC}">
              <c16:uniqueId val="{00000001-B090-40B6-957A-58EE43628EC1}"/>
            </c:ext>
          </c:extLst>
        </c:ser>
        <c:dLbls>
          <c:dLblPos val="outEnd"/>
          <c:showLegendKey val="0"/>
          <c:showVal val="1"/>
          <c:showCatName val="0"/>
          <c:showSerName val="0"/>
          <c:showPercent val="0"/>
          <c:showBubbleSize val="0"/>
        </c:dLbls>
        <c:gapWidth val="219"/>
        <c:overlap val="-27"/>
        <c:axId val="1039103071"/>
        <c:axId val="1039103487"/>
      </c:barChart>
      <c:catAx>
        <c:axId val="103910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039103487"/>
        <c:crosses val="autoZero"/>
        <c:auto val="1"/>
        <c:lblAlgn val="ctr"/>
        <c:lblOffset val="100"/>
        <c:noMultiLvlLbl val="0"/>
      </c:catAx>
      <c:valAx>
        <c:axId val="1039103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（億円）</a:t>
                </a:r>
              </a:p>
            </c:rich>
          </c:tx>
          <c:layout>
            <c:manualLayout>
              <c:xMode val="edge"/>
              <c:yMode val="edge"/>
              <c:x val="3.6103484526387665E-3"/>
              <c:y val="3.2033313905163972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039103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025371828521446E-2"/>
          <c:y val="0.15277777777777779"/>
          <c:w val="0.88741907261592312"/>
          <c:h val="0.73719087197433641"/>
        </c:manualLayout>
      </c:layout>
      <c:barChart>
        <c:barDir val="col"/>
        <c:grouping val="clustered"/>
        <c:varyColors val="0"/>
        <c:ser>
          <c:idx val="0"/>
          <c:order val="0"/>
          <c:tx>
            <c:v>産出額（米・畜産除く）</c:v>
          </c:tx>
          <c:spPr>
            <a:solidFill>
              <a:schemeClr val="accent6"/>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9D79-4A41-8E45-8CACB37501F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Sheet1!$S$6:$W$6</c:f>
              <c:strCache>
                <c:ptCount val="5"/>
                <c:pt idx="0">
                  <c:v>2019(R1)</c:v>
                </c:pt>
                <c:pt idx="1">
                  <c:v>2020(R2)</c:v>
                </c:pt>
                <c:pt idx="2">
                  <c:v>2021(R3)</c:v>
                </c:pt>
                <c:pt idx="3">
                  <c:v>2022(R4)</c:v>
                </c:pt>
                <c:pt idx="4">
                  <c:v>2023(R5)</c:v>
                </c:pt>
              </c:strCache>
            </c:strRef>
          </c:cat>
          <c:val>
            <c:numRef>
              <c:f>Sheet1!$S$15:$W$15</c:f>
              <c:numCache>
                <c:formatCode>General</c:formatCode>
                <c:ptCount val="5"/>
                <c:pt idx="0">
                  <c:v>228</c:v>
                </c:pt>
                <c:pt idx="1">
                  <c:v>227</c:v>
                </c:pt>
                <c:pt idx="2">
                  <c:v>221</c:v>
                </c:pt>
                <c:pt idx="3">
                  <c:v>234</c:v>
                </c:pt>
                <c:pt idx="4">
                  <c:v>250</c:v>
                </c:pt>
              </c:numCache>
            </c:numRef>
          </c:val>
          <c:extLst>
            <c:ext xmlns:c16="http://schemas.microsoft.com/office/drawing/2014/chart" uri="{C3380CC4-5D6E-409C-BE32-E72D297353CC}">
              <c16:uniqueId val="{00000000-9D79-4A41-8E45-8CACB37501F6}"/>
            </c:ext>
          </c:extLst>
        </c:ser>
        <c:dLbls>
          <c:showLegendKey val="0"/>
          <c:showVal val="0"/>
          <c:showCatName val="0"/>
          <c:showSerName val="0"/>
          <c:showPercent val="0"/>
          <c:showBubbleSize val="0"/>
        </c:dLbls>
        <c:gapWidth val="219"/>
        <c:overlap val="-27"/>
        <c:axId val="935457583"/>
        <c:axId val="935439279"/>
      </c:barChart>
      <c:catAx>
        <c:axId val="93545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35439279"/>
        <c:crosses val="autoZero"/>
        <c:auto val="1"/>
        <c:lblAlgn val="ctr"/>
        <c:lblOffset val="100"/>
        <c:noMultiLvlLbl val="0"/>
      </c:catAx>
      <c:valAx>
        <c:axId val="935439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l">
                  <a:defRPr sz="1050" b="0" i="0" u="none" strike="noStrike" kern="1200" baseline="0">
                    <a:solidFill>
                      <a:schemeClr val="tx1">
                        <a:lumMod val="65000"/>
                        <a:lumOff val="35000"/>
                      </a:schemeClr>
                    </a:solidFill>
                    <a:latin typeface="+mn-lt"/>
                    <a:ea typeface="+mn-ea"/>
                    <a:cs typeface="+mn-cs"/>
                  </a:defRPr>
                </a:pPr>
                <a:r>
                  <a:rPr lang="ja-JP" altLang="en-US" sz="1050"/>
                  <a:t>（億円）</a:t>
                </a:r>
              </a:p>
            </c:rich>
          </c:tx>
          <c:layout>
            <c:manualLayout>
              <c:xMode val="edge"/>
              <c:yMode val="edge"/>
              <c:x val="0"/>
              <c:y val="3.3568824730242044E-2"/>
            </c:manualLayout>
          </c:layout>
          <c:overlay val="0"/>
          <c:spPr>
            <a:noFill/>
            <a:ln>
              <a:noFill/>
            </a:ln>
            <a:effectLst/>
          </c:spPr>
          <c:txPr>
            <a:bodyPr rot="0" spcFirstLastPara="1" vertOverflow="ellipsis" wrap="square" anchor="ctr" anchorCtr="1"/>
            <a:lstStyle/>
            <a:p>
              <a:pPr algn="l">
                <a:defRPr sz="105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3545758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759405074365702E-2"/>
          <c:y val="5.7060367454068242E-2"/>
          <c:w val="0.63404615048118984"/>
          <c:h val="0.80976013414989789"/>
        </c:manualLayout>
      </c:layout>
      <c:barChart>
        <c:barDir val="col"/>
        <c:grouping val="clustered"/>
        <c:varyColors val="0"/>
        <c:ser>
          <c:idx val="0"/>
          <c:order val="0"/>
          <c:tx>
            <c:v>新規就農者数</c:v>
          </c:tx>
          <c:spPr>
            <a:pattFill prst="dkUpDiag">
              <a:fgClr>
                <a:schemeClr val="accent6"/>
              </a:fgClr>
              <a:bgClr>
                <a:schemeClr val="bg1"/>
              </a:bgClr>
            </a:patt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Sheet1!$P$32:$R$32</c:f>
              <c:strCache>
                <c:ptCount val="3"/>
                <c:pt idx="0">
                  <c:v>2022(R4)</c:v>
                </c:pt>
                <c:pt idx="1">
                  <c:v>2023(R5)</c:v>
                </c:pt>
                <c:pt idx="2">
                  <c:v>2024(R6)</c:v>
                </c:pt>
              </c:strCache>
            </c:strRef>
          </c:cat>
          <c:val>
            <c:numRef>
              <c:f>Sheet1!$P$36:$R$36</c:f>
              <c:numCache>
                <c:formatCode>General</c:formatCode>
                <c:ptCount val="3"/>
                <c:pt idx="0">
                  <c:v>24</c:v>
                </c:pt>
                <c:pt idx="1">
                  <c:v>19</c:v>
                </c:pt>
                <c:pt idx="2">
                  <c:v>22</c:v>
                </c:pt>
              </c:numCache>
            </c:numRef>
          </c:val>
          <c:extLst>
            <c:ext xmlns:c16="http://schemas.microsoft.com/office/drawing/2014/chart" uri="{C3380CC4-5D6E-409C-BE32-E72D297353CC}">
              <c16:uniqueId val="{00000000-42F4-4C43-AF6F-D09BBECA9067}"/>
            </c:ext>
          </c:extLst>
        </c:ser>
        <c:ser>
          <c:idx val="1"/>
          <c:order val="1"/>
          <c:tx>
            <c:v>参入企業数</c:v>
          </c:tx>
          <c:spPr>
            <a:pattFill prst="dkUpDiag">
              <a:fgClr>
                <a:srgbClr val="0070C0"/>
              </a:fgClr>
              <a:bgClr>
                <a:schemeClr val="bg1"/>
              </a:bgClr>
            </a:pattFill>
            <a:ln>
              <a:solidFill>
                <a:srgbClr val="0070C0"/>
              </a:solidFill>
            </a:ln>
            <a:effectLst/>
          </c:spPr>
          <c:invertIfNegative val="0"/>
          <c:dLbls>
            <c:dLbl>
              <c:idx val="0"/>
              <c:layout>
                <c:manualLayout>
                  <c:x val="5.5030572904374098E-3"/>
                  <c:y val="4.6303798031693336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3.349428855311249E-2"/>
                      <c:h val="7.2502837115119928E-2"/>
                    </c:manualLayout>
                  </c15:layout>
                </c:ext>
                <c:ext xmlns:c16="http://schemas.microsoft.com/office/drawing/2014/chart" uri="{C3380CC4-5D6E-409C-BE32-E72D297353CC}">
                  <c16:uniqueId val="{00000001-42F4-4C43-AF6F-D09BBECA9067}"/>
                </c:ext>
              </c:extLst>
            </c:dLbl>
            <c:dLbl>
              <c:idx val="1"/>
              <c:layout>
                <c:manualLayout>
                  <c:x val="0"/>
                  <c:y val="2.78688554568279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F4-4C43-AF6F-D09BBECA9067}"/>
                </c:ext>
              </c:extLst>
            </c:dLbl>
            <c:dLbl>
              <c:idx val="2"/>
              <c:layout>
                <c:manualLayout>
                  <c:x val="2.7759629585994631E-3"/>
                  <c:y val="2.78688554568279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F4-4C43-AF6F-D09BBECA906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Sheet1!$P$32:$R$32</c:f>
              <c:strCache>
                <c:ptCount val="3"/>
                <c:pt idx="0">
                  <c:v>2022(R4)</c:v>
                </c:pt>
                <c:pt idx="1">
                  <c:v>2023(R5)</c:v>
                </c:pt>
                <c:pt idx="2">
                  <c:v>2024(R6)</c:v>
                </c:pt>
              </c:strCache>
            </c:strRef>
          </c:cat>
          <c:val>
            <c:numRef>
              <c:f>Sheet1!$P$38:$R$38</c:f>
              <c:numCache>
                <c:formatCode>General</c:formatCode>
                <c:ptCount val="3"/>
                <c:pt idx="0">
                  <c:v>2</c:v>
                </c:pt>
                <c:pt idx="1">
                  <c:v>2</c:v>
                </c:pt>
                <c:pt idx="2">
                  <c:v>1</c:v>
                </c:pt>
              </c:numCache>
            </c:numRef>
          </c:val>
          <c:extLst>
            <c:ext xmlns:c16="http://schemas.microsoft.com/office/drawing/2014/chart" uri="{C3380CC4-5D6E-409C-BE32-E72D297353CC}">
              <c16:uniqueId val="{00000004-42F4-4C43-AF6F-D09BBECA9067}"/>
            </c:ext>
          </c:extLst>
        </c:ser>
        <c:dLbls>
          <c:dLblPos val="outEnd"/>
          <c:showLegendKey val="0"/>
          <c:showVal val="1"/>
          <c:showCatName val="0"/>
          <c:showSerName val="0"/>
          <c:showPercent val="0"/>
          <c:showBubbleSize val="0"/>
        </c:dLbls>
        <c:gapWidth val="219"/>
        <c:overlap val="-27"/>
        <c:axId val="935421807"/>
        <c:axId val="935425551"/>
      </c:barChart>
      <c:lineChart>
        <c:grouping val="standard"/>
        <c:varyColors val="0"/>
        <c:ser>
          <c:idx val="2"/>
          <c:order val="2"/>
          <c:tx>
            <c:v>AP目標（新規就農）</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0550018808788392E-2"/>
                  <c:y val="-4.625059660197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F4-4C43-AF6F-D09BBECA9067}"/>
                </c:ext>
              </c:extLst>
            </c:dLbl>
            <c:dLbl>
              <c:idx val="1"/>
              <c:layout>
                <c:manualLayout>
                  <c:x val="-2.7759629585994632E-2"/>
                  <c:y val="-4.1803283185242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F4-4C43-AF6F-D09BBECA9067}"/>
                </c:ext>
              </c:extLst>
            </c:dLbl>
            <c:dLbl>
              <c:idx val="2"/>
              <c:layout>
                <c:manualLayout>
                  <c:x val="-2.4983666627395273E-2"/>
                  <c:y val="-5.109290167085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F4-4C43-AF6F-D09BBECA906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Sheet1!$P$39:$R$39</c:f>
              <c:numCache>
                <c:formatCode>General</c:formatCode>
                <c:ptCount val="3"/>
                <c:pt idx="0">
                  <c:v>10</c:v>
                </c:pt>
                <c:pt idx="1">
                  <c:v>10</c:v>
                </c:pt>
                <c:pt idx="2">
                  <c:v>10</c:v>
                </c:pt>
              </c:numCache>
            </c:numRef>
          </c:val>
          <c:smooth val="0"/>
          <c:extLst>
            <c:ext xmlns:c16="http://schemas.microsoft.com/office/drawing/2014/chart" uri="{C3380CC4-5D6E-409C-BE32-E72D297353CC}">
              <c16:uniqueId val="{00000008-42F4-4C43-AF6F-D09BBECA9067}"/>
            </c:ext>
          </c:extLst>
        </c:ser>
        <c:ser>
          <c:idx val="3"/>
          <c:order val="3"/>
          <c:tx>
            <c:v>AP目標（企業参入）</c:v>
          </c:tx>
          <c:spPr>
            <a:ln w="28575" cap="rnd">
              <a:solidFill>
                <a:srgbClr val="0070C0"/>
              </a:solidFill>
              <a:round/>
            </a:ln>
            <a:effectLst/>
          </c:spPr>
          <c:marker>
            <c:symbol val="square"/>
            <c:size val="5"/>
            <c:spPr>
              <a:solidFill>
                <a:srgbClr val="0070C0"/>
              </a:solidFill>
              <a:ln w="9525">
                <a:solidFill>
                  <a:srgbClr val="0070C0"/>
                </a:solidFill>
              </a:ln>
              <a:effectLst/>
            </c:spPr>
          </c:marker>
          <c:dLbls>
            <c:dLbl>
              <c:idx val="0"/>
              <c:layout>
                <c:manualLayout>
                  <c:x val="-1.660043101387379E-2"/>
                  <c:y val="-5.0912308975789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F4-4C43-AF6F-D09BBECA9067}"/>
                </c:ext>
              </c:extLst>
            </c:dLbl>
            <c:dLbl>
              <c:idx val="1"/>
              <c:layout>
                <c:manualLayout>
                  <c:x val="-8.3278888757983907E-3"/>
                  <c:y val="-3.7158473942437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2F4-4C43-AF6F-D09BBECA9067}"/>
                </c:ext>
              </c:extLst>
            </c:dLbl>
            <c:dLbl>
              <c:idx val="2"/>
              <c:layout>
                <c:manualLayout>
                  <c:x val="5.5519259171988248E-3"/>
                  <c:y val="-4.6448092428046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2F4-4C43-AF6F-D09BBECA906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Sheet1!$P$40:$R$40</c:f>
              <c:numCache>
                <c:formatCode>General</c:formatCode>
                <c:ptCount val="3"/>
                <c:pt idx="0">
                  <c:v>3</c:v>
                </c:pt>
                <c:pt idx="1">
                  <c:v>6</c:v>
                </c:pt>
                <c:pt idx="2">
                  <c:v>7</c:v>
                </c:pt>
              </c:numCache>
            </c:numRef>
          </c:val>
          <c:smooth val="0"/>
          <c:extLst>
            <c:ext xmlns:c16="http://schemas.microsoft.com/office/drawing/2014/chart" uri="{C3380CC4-5D6E-409C-BE32-E72D297353CC}">
              <c16:uniqueId val="{0000000C-42F4-4C43-AF6F-D09BBECA9067}"/>
            </c:ext>
          </c:extLst>
        </c:ser>
        <c:dLbls>
          <c:showLegendKey val="0"/>
          <c:showVal val="1"/>
          <c:showCatName val="0"/>
          <c:showSerName val="0"/>
          <c:showPercent val="0"/>
          <c:showBubbleSize val="0"/>
        </c:dLbls>
        <c:marker val="1"/>
        <c:smooth val="0"/>
        <c:axId val="935421807"/>
        <c:axId val="935425551"/>
      </c:lineChart>
      <c:catAx>
        <c:axId val="93542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35425551"/>
        <c:crosses val="autoZero"/>
        <c:auto val="1"/>
        <c:lblAlgn val="ctr"/>
        <c:lblOffset val="100"/>
        <c:noMultiLvlLbl val="0"/>
      </c:catAx>
      <c:valAx>
        <c:axId val="935425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35421807"/>
        <c:crosses val="autoZero"/>
        <c:crossBetween val="between"/>
      </c:valAx>
      <c:spPr>
        <a:noFill/>
        <a:ln>
          <a:noFill/>
        </a:ln>
        <a:effectLst/>
      </c:spPr>
    </c:plotArea>
    <c:legend>
      <c:legendPos val="r"/>
      <c:layout>
        <c:manualLayout>
          <c:xMode val="edge"/>
          <c:yMode val="edge"/>
          <c:x val="0.67391773132902788"/>
          <c:y val="0.1658989501312336"/>
          <c:w val="0.31219340169683274"/>
          <c:h val="0.6357946923301254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1FF5520E-2C63-4898-8810-03018772DA97}" type="datetimeFigureOut">
              <a:rPr kumimoji="1" lang="ja-JP" altLang="en-US" smtClean="0"/>
              <a:t>2026/3/18</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7DD5A299-61C5-4E8C-974A-672164A704BE}" type="slidenum">
              <a:rPr kumimoji="1" lang="ja-JP" altLang="en-US" smtClean="0"/>
              <a:t>‹#›</a:t>
            </a:fld>
            <a:endParaRPr kumimoji="1" lang="ja-JP" altLang="en-US"/>
          </a:p>
        </p:txBody>
      </p:sp>
    </p:spTree>
    <p:extLst>
      <p:ext uri="{BB962C8B-B14F-4D97-AF65-F5344CB8AC3E}">
        <p14:creationId xmlns:p14="http://schemas.microsoft.com/office/powerpoint/2010/main" val="3516629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1"/>
            <a:ext cx="2880101" cy="490354"/>
          </a:xfrm>
          <a:prstGeom prst="rect">
            <a:avLst/>
          </a:prstGeom>
        </p:spPr>
        <p:txBody>
          <a:bodyPr vert="horz" lIns="89675" tIns="44838" rIns="89675" bIns="44838" rtlCol="0"/>
          <a:lstStyle>
            <a:lvl1pPr algn="r">
              <a:defRPr sz="1200"/>
            </a:lvl1pPr>
          </a:lstStyle>
          <a:p>
            <a:fld id="{0BFEE85A-12B6-4182-A1AA-5DD20B37548E}" type="datetimeFigureOut">
              <a:rPr kumimoji="1" lang="ja-JP" altLang="en-US" smtClean="0"/>
              <a:t>2026/3/18</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705215"/>
            <a:ext cx="5316870" cy="384943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90354"/>
          </a:xfrm>
          <a:prstGeom prst="rect">
            <a:avLst/>
          </a:prstGeom>
        </p:spPr>
        <p:txBody>
          <a:bodyPr vert="horz" lIns="89675" tIns="44838" rIns="89675" bIns="44838" rtlCol="0" anchor="b"/>
          <a:lstStyle>
            <a:lvl1pPr algn="r">
              <a:defRPr sz="1200"/>
            </a:lvl1pPr>
          </a:lstStyle>
          <a:p>
            <a:fld id="{0181E059-965F-43F5-8904-E9DA4F078983}" type="slidenum">
              <a:rPr kumimoji="1" lang="ja-JP" altLang="en-US" smtClean="0"/>
              <a:t>‹#›</a:t>
            </a:fld>
            <a:endParaRPr kumimoji="1" lang="ja-JP" altLang="en-US"/>
          </a:p>
        </p:txBody>
      </p:sp>
    </p:spTree>
    <p:extLst>
      <p:ext uri="{BB962C8B-B14F-4D97-AF65-F5344CB8AC3E}">
        <p14:creationId xmlns:p14="http://schemas.microsoft.com/office/powerpoint/2010/main" val="3705133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D76C97-35AD-48EF-B556-C2B58D3B2DA9}"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3EA1C-C536-4D6C-9390-B641A95F63B2}"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6763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536C41-B36D-414F-839D-3D3A1704F93A}"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74542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00827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821467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411518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7480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54551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15537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06748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54987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E6147C-2A3C-46DA-8E73-44F42F797C7D}"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386238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468280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021863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96309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CB0994-6C94-431F-BE43-F0BD590B8719}"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6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42EF97C-A16E-41EF-9261-0906ADC8FFA5}"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24670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A1DFA35-CFF9-4B94-8D77-205428AB445F}" type="datetime1">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4454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B47BFA-8649-4C57-966D-43C72802F4C2}" type="datetime1">
              <a:rPr kumimoji="1" lang="ja-JP" altLang="en-US" smtClean="0"/>
              <a:t>2026/3/18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17111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22517D-C478-4A7E-9A13-4B9A64B8189D}" type="datetime1">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58379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E529B89-6D5F-4155-914A-B52B5DE97CBE}" type="datetime1">
              <a:rPr kumimoji="1" lang="ja-JP" altLang="en-US" smtClean="0"/>
              <a:t>2026/3/18</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70964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9DD821-23C0-4AFD-9DEA-05B90DB1FF20}"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81825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CA14BF1-67B0-4FEE-AEC6-32B3549C838E}" type="datetime1">
              <a:rPr kumimoji="1" lang="ja-JP" altLang="en-US" smtClean="0"/>
              <a:t>2026/3/18</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10635748" y="6516347"/>
            <a:ext cx="1312025" cy="365125"/>
          </a:xfrm>
          <a:prstGeom prst="rect">
            <a:avLst/>
          </a:prstGeom>
        </p:spPr>
        <p:txBody>
          <a:bodyPr vert="horz" lIns="91440" tIns="45720" rIns="91440" bIns="45720" rtlCol="0" anchor="ctr"/>
          <a:lstStyle>
            <a:lvl1pPr algn="r">
              <a:defRPr sz="2400">
                <a:solidFill>
                  <a:schemeClr val="tx1"/>
                </a:solidFill>
              </a:defRPr>
            </a:lvl1pPr>
          </a:lstStyle>
          <a:p>
            <a:fld id="{C6678B24-D225-48CB-84C5-697AA65AEC0C}" type="slidenum">
              <a:rPr kumimoji="1" lang="ja-JP" altLang="en-US" smtClean="0"/>
              <a:pPr/>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8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67542809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4AF938-F346-4729-8D37-D0605F8F65EC}"/>
              </a:ext>
            </a:extLst>
          </p:cNvPr>
          <p:cNvSpPr>
            <a:spLocks noGrp="1"/>
          </p:cNvSpPr>
          <p:nvPr>
            <p:ph type="ctrTitle"/>
          </p:nvPr>
        </p:nvSpPr>
        <p:spPr/>
        <p:txBody>
          <a:bodyPr>
            <a:normAutofit/>
          </a:bodyPr>
          <a:lstStyle/>
          <a:p>
            <a:pPr algn="ctr"/>
            <a:r>
              <a:rPr kumimoji="1" lang="ja-JP" altLang="en-US" sz="4800" dirty="0"/>
              <a:t>令和７年度</a:t>
            </a:r>
            <a:br>
              <a:rPr kumimoji="1" lang="en-US" altLang="ja-JP" sz="4800" dirty="0"/>
            </a:br>
            <a:r>
              <a:rPr kumimoji="1" lang="ja-JP" altLang="en-US" sz="4800" dirty="0"/>
              <a:t>おおさか農政アクションプラン</a:t>
            </a:r>
            <a:r>
              <a:rPr lang="ja-JP" altLang="en-US" sz="4800" dirty="0"/>
              <a:t>検討</a:t>
            </a:r>
            <a:r>
              <a:rPr kumimoji="1" lang="ja-JP" altLang="en-US" sz="4800" dirty="0"/>
              <a:t>部会</a:t>
            </a:r>
          </a:p>
        </p:txBody>
      </p:sp>
      <p:sp>
        <p:nvSpPr>
          <p:cNvPr id="3" name="字幕 2">
            <a:extLst>
              <a:ext uri="{FF2B5EF4-FFF2-40B4-BE49-F238E27FC236}">
                <a16:creationId xmlns:a16="http://schemas.microsoft.com/office/drawing/2014/main" id="{BBE86D83-0F4D-4843-9779-98E495FB7CA4}"/>
              </a:ext>
            </a:extLst>
          </p:cNvPr>
          <p:cNvSpPr>
            <a:spLocks noGrp="1"/>
          </p:cNvSpPr>
          <p:nvPr>
            <p:ph type="subTitle" idx="1"/>
          </p:nvPr>
        </p:nvSpPr>
        <p:spPr/>
        <p:txBody>
          <a:bodyPr>
            <a:normAutofit/>
          </a:bodyPr>
          <a:lstStyle/>
          <a:p>
            <a:pPr algn="ctr"/>
            <a:r>
              <a:rPr lang="ja-JP" altLang="en-US" sz="2800" dirty="0"/>
              <a:t>現おおさか農政アクションプランの進捗</a:t>
            </a:r>
            <a:r>
              <a:rPr kumimoji="1" lang="ja-JP" altLang="en-US" sz="2800" dirty="0"/>
              <a:t>について</a:t>
            </a:r>
          </a:p>
        </p:txBody>
      </p:sp>
      <p:sp>
        <p:nvSpPr>
          <p:cNvPr id="4" name="テキスト ボックス 3"/>
          <p:cNvSpPr txBox="1"/>
          <p:nvPr/>
        </p:nvSpPr>
        <p:spPr>
          <a:xfrm>
            <a:off x="10555941" y="416859"/>
            <a:ext cx="1102659" cy="369332"/>
          </a:xfrm>
          <a:prstGeom prst="rect">
            <a:avLst/>
          </a:prstGeom>
          <a:noFill/>
          <a:ln>
            <a:solidFill>
              <a:schemeClr val="tx1"/>
            </a:solidFill>
          </a:ln>
        </p:spPr>
        <p:txBody>
          <a:bodyPr wrap="square" rtlCol="0">
            <a:spAutoFit/>
          </a:bodyPr>
          <a:lstStyle/>
          <a:p>
            <a:pPr algn="ctr"/>
            <a:r>
              <a:rPr kumimoji="1" lang="ja-JP" altLang="en-US" dirty="0"/>
              <a:t>資料１</a:t>
            </a:r>
          </a:p>
        </p:txBody>
      </p:sp>
      <p:sp>
        <p:nvSpPr>
          <p:cNvPr id="6" name="スライド番号プレースホルダー 5">
            <a:extLst>
              <a:ext uri="{FF2B5EF4-FFF2-40B4-BE49-F238E27FC236}">
                <a16:creationId xmlns:a16="http://schemas.microsoft.com/office/drawing/2014/main" id="{905B984A-E3E2-4CCE-B241-62158DA54AFE}"/>
              </a:ext>
            </a:extLst>
          </p:cNvPr>
          <p:cNvSpPr>
            <a:spLocks noGrp="1"/>
          </p:cNvSpPr>
          <p:nvPr>
            <p:ph type="sldNum" sz="quarter" idx="12"/>
          </p:nvPr>
        </p:nvSpPr>
        <p:spPr/>
        <p:txBody>
          <a:bodyPr/>
          <a:lstStyle/>
          <a:p>
            <a:r>
              <a:rPr kumimoji="1" lang="en-US" altLang="ja-JP" dirty="0"/>
              <a:t>1-</a:t>
            </a:r>
            <a:fld id="{C6678B24-D225-48CB-84C5-697AA65AEC0C}" type="slidenum">
              <a:rPr kumimoji="1" lang="ja-JP" altLang="en-US" smtClean="0"/>
              <a:t>1</a:t>
            </a:fld>
            <a:endParaRPr kumimoji="1" lang="ja-JP" altLang="en-US" dirty="0"/>
          </a:p>
        </p:txBody>
      </p:sp>
    </p:spTree>
    <p:extLst>
      <p:ext uri="{BB962C8B-B14F-4D97-AF65-F5344CB8AC3E}">
        <p14:creationId xmlns:p14="http://schemas.microsoft.com/office/powerpoint/2010/main" val="391213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1">
            <a:extLst>
              <a:ext uri="{FF2B5EF4-FFF2-40B4-BE49-F238E27FC236}">
                <a16:creationId xmlns:a16="http://schemas.microsoft.com/office/drawing/2014/main" id="{F5384B21-4E50-4645-9DE6-125187E9B2EF}"/>
              </a:ext>
            </a:extLst>
          </p:cNvPr>
          <p:cNvSpPr/>
          <p:nvPr/>
        </p:nvSpPr>
        <p:spPr>
          <a:xfrm>
            <a:off x="120381" y="4237528"/>
            <a:ext cx="11856466" cy="2417244"/>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04783F42-5FAE-42A4-AAD8-05F8753125AB}"/>
              </a:ext>
            </a:extLst>
          </p:cNvPr>
          <p:cNvSpPr txBox="1"/>
          <p:nvPr/>
        </p:nvSpPr>
        <p:spPr>
          <a:xfrm>
            <a:off x="120381" y="4074947"/>
            <a:ext cx="252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達成目標の中間評価</a:t>
            </a:r>
          </a:p>
        </p:txBody>
      </p:sp>
      <p:sp>
        <p:nvSpPr>
          <p:cNvPr id="48" name="角丸四角形 1">
            <a:extLst>
              <a:ext uri="{FF2B5EF4-FFF2-40B4-BE49-F238E27FC236}">
                <a16:creationId xmlns:a16="http://schemas.microsoft.com/office/drawing/2014/main" id="{5AAC25C9-3B20-46D3-8F08-150DB923CE23}"/>
              </a:ext>
            </a:extLst>
          </p:cNvPr>
          <p:cNvSpPr/>
          <p:nvPr/>
        </p:nvSpPr>
        <p:spPr>
          <a:xfrm>
            <a:off x="120381" y="796232"/>
            <a:ext cx="11856466" cy="3217311"/>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1" y="645797"/>
            <a:ext cx="288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現アクションプランの概要</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151650" y="1097242"/>
            <a:ext cx="5109883"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■めざすべき将来像の実現のため、大阪農政の方向性と</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　取り組む施策を示すもの　（計画期間　令和４年度～令和８年度）</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36" name="テキスト ボックス 35">
            <a:extLst>
              <a:ext uri="{FF2B5EF4-FFF2-40B4-BE49-F238E27FC236}">
                <a16:creationId xmlns:a16="http://schemas.microsoft.com/office/drawing/2014/main" id="{A5CB8D91-38F9-42B9-A467-BCFBE1E88D6D}"/>
              </a:ext>
            </a:extLst>
          </p:cNvPr>
          <p:cNvSpPr txBox="1"/>
          <p:nvPr/>
        </p:nvSpPr>
        <p:spPr>
          <a:xfrm>
            <a:off x="164241" y="4413501"/>
            <a:ext cx="3589786"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■令和６年度（中間年度）に中間評価を実施</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18" name="正方形/長方形 17">
            <a:extLst>
              <a:ext uri="{FF2B5EF4-FFF2-40B4-BE49-F238E27FC236}">
                <a16:creationId xmlns:a16="http://schemas.microsoft.com/office/drawing/2014/main" id="{2A6DB03C-3D73-42BF-9BD7-A45EC72A223B}"/>
              </a:ext>
            </a:extLst>
          </p:cNvPr>
          <p:cNvSpPr/>
          <p:nvPr/>
        </p:nvSpPr>
        <p:spPr>
          <a:xfrm>
            <a:off x="4376422" y="4722321"/>
            <a:ext cx="3744000" cy="1872000"/>
          </a:xfrm>
          <a:prstGeom prst="rect">
            <a:avLst/>
          </a:prstGeom>
          <a:noFill/>
          <a:ln w="25400">
            <a:solidFill>
              <a:srgbClr val="AE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latin typeface="Calibri" panose="020F0502020204030204"/>
              <a:ea typeface="游ゴシック" panose="020B0400000000000000" pitchFamily="50" charset="-128"/>
            </a:endParaRPr>
          </a:p>
        </p:txBody>
      </p:sp>
      <p:sp>
        <p:nvSpPr>
          <p:cNvPr id="19" name="角丸四角形 155">
            <a:extLst>
              <a:ext uri="{FF2B5EF4-FFF2-40B4-BE49-F238E27FC236}">
                <a16:creationId xmlns:a16="http://schemas.microsoft.com/office/drawing/2014/main" id="{2E9E0FF9-FD30-40DD-B6EE-284F92571472}"/>
              </a:ext>
            </a:extLst>
          </p:cNvPr>
          <p:cNvSpPr>
            <a:spLocks noChangeArrowheads="1"/>
          </p:cNvSpPr>
          <p:nvPr/>
        </p:nvSpPr>
        <p:spPr bwMode="auto">
          <a:xfrm>
            <a:off x="4354334" y="4715456"/>
            <a:ext cx="3780000" cy="510778"/>
          </a:xfrm>
          <a:prstGeom prst="roundRect">
            <a:avLst>
              <a:gd name="adj" fmla="val 16667"/>
            </a:avLst>
          </a:prstGeom>
          <a:solidFill>
            <a:srgbClr val="BDD7EE"/>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algn="ctr"/>
            <a:r>
              <a:rPr lang="en-US" altLang="ja-JP" i="0" dirty="0">
                <a:solidFill>
                  <a:prstClr val="black"/>
                </a:solidFill>
                <a:latin typeface="Meiryo UI" panose="020B0604030504040204" pitchFamily="50" charset="-128"/>
                <a:ea typeface="Meiryo UI" panose="020B0604030504040204" pitchFamily="50" charset="-128"/>
              </a:rPr>
              <a:t>【</a:t>
            </a:r>
            <a:r>
              <a:rPr lang="ja-JP" altLang="en-US" i="0" dirty="0">
                <a:solidFill>
                  <a:prstClr val="black"/>
                </a:solidFill>
                <a:latin typeface="Meiryo UI" panose="020B0604030504040204" pitchFamily="50" charset="-128"/>
                <a:ea typeface="Meiryo UI" panose="020B0604030504040204" pitchFamily="50" charset="-128"/>
              </a:rPr>
              <a:t>くらし</a:t>
            </a:r>
            <a:r>
              <a:rPr lang="en-US" altLang="ja-JP" i="0" dirty="0">
                <a:solidFill>
                  <a:prstClr val="black"/>
                </a:solidFill>
                <a:latin typeface="Meiryo UI" panose="020B0604030504040204" pitchFamily="50" charset="-128"/>
                <a:ea typeface="Meiryo UI" panose="020B0604030504040204" pitchFamily="50" charset="-128"/>
              </a:rPr>
              <a:t>】</a:t>
            </a:r>
          </a:p>
          <a:p>
            <a:pPr algn="ctr"/>
            <a:r>
              <a:rPr lang="ja-JP" altLang="en-US" i="0" dirty="0">
                <a:solidFill>
                  <a:prstClr val="black"/>
                </a:solidFill>
                <a:latin typeface="Meiryo UI" panose="020B0604030504040204" pitchFamily="50" charset="-128"/>
                <a:ea typeface="Meiryo UI" panose="020B0604030504040204" pitchFamily="50" charset="-128"/>
              </a:rPr>
              <a:t>豊かな食や農に接する機会の充実</a:t>
            </a:r>
            <a:endParaRPr lang="en-US" altLang="ja-JP" i="0"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74">
            <a:extLst>
              <a:ext uri="{FF2B5EF4-FFF2-40B4-BE49-F238E27FC236}">
                <a16:creationId xmlns:a16="http://schemas.microsoft.com/office/drawing/2014/main" id="{273D1A17-7460-4522-A160-FCDD65644D00}"/>
              </a:ext>
            </a:extLst>
          </p:cNvPr>
          <p:cNvSpPr txBox="1">
            <a:spLocks noChangeArrowheads="1"/>
          </p:cNvSpPr>
          <p:nvPr/>
        </p:nvSpPr>
        <p:spPr bwMode="auto">
          <a:xfrm>
            <a:off x="277157" y="5289278"/>
            <a:ext cx="3869769"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b="0" i="0" dirty="0">
                <a:solidFill>
                  <a:prstClr val="black"/>
                </a:solidFill>
                <a:latin typeface="Meiryo UI" panose="020B0604030504040204" pitchFamily="50" charset="-128"/>
                <a:ea typeface="Meiryo UI" panose="020B0604030504040204" pitchFamily="50" charset="-128"/>
              </a:rPr>
              <a:t>　＜</a:t>
            </a:r>
            <a:r>
              <a:rPr lang="en-US" altLang="ja-JP" b="0" i="0" dirty="0">
                <a:solidFill>
                  <a:prstClr val="black"/>
                </a:solidFill>
                <a:latin typeface="Meiryo UI" panose="020B0604030504040204" pitchFamily="50" charset="-128"/>
                <a:ea typeface="Meiryo UI" panose="020B0604030504040204" pitchFamily="50" charset="-128"/>
              </a:rPr>
              <a:t>R8</a:t>
            </a:r>
            <a:r>
              <a:rPr lang="ja-JP" altLang="en-US" b="0" i="0" dirty="0">
                <a:solidFill>
                  <a:prstClr val="black"/>
                </a:solidFill>
                <a:latin typeface="Meiryo UI" panose="020B0604030504040204" pitchFamily="50" charset="-128"/>
                <a:ea typeface="Meiryo UI" panose="020B0604030504040204" pitchFamily="50" charset="-128"/>
              </a:rPr>
              <a:t>達成目標＞</a:t>
            </a:r>
            <a:endParaRPr lang="en-US" altLang="ja-JP" b="0" i="0" dirty="0">
              <a:solidFill>
                <a:prstClr val="black"/>
              </a:solidFill>
              <a:latin typeface="Meiryo UI" panose="020B0604030504040204" pitchFamily="50" charset="-128"/>
              <a:ea typeface="Meiryo UI" panose="020B0604030504040204" pitchFamily="50" charset="-128"/>
            </a:endParaRPr>
          </a:p>
          <a:p>
            <a:pPr algn="ctr"/>
            <a:r>
              <a:rPr lang="ja-JP" altLang="en-US" b="0" i="0" dirty="0">
                <a:solidFill>
                  <a:prstClr val="black"/>
                </a:solidFill>
                <a:latin typeface="Meiryo UI" panose="020B0604030504040204" pitchFamily="50" charset="-128"/>
                <a:ea typeface="Meiryo UI" panose="020B0604030504040204" pitchFamily="50" charset="-128"/>
              </a:rPr>
              <a:t>　農業産出額の増加 </a:t>
            </a:r>
            <a:r>
              <a:rPr lang="en-US" altLang="ja-JP" b="0" i="0" dirty="0">
                <a:solidFill>
                  <a:prstClr val="black"/>
                </a:solidFill>
                <a:latin typeface="Meiryo UI" panose="020B0604030504040204" pitchFamily="50" charset="-128"/>
                <a:ea typeface="Meiryo UI" panose="020B0604030504040204" pitchFamily="50" charset="-128"/>
              </a:rPr>
              <a:t>(</a:t>
            </a:r>
            <a:r>
              <a:rPr lang="ja-JP" altLang="en-US" b="0" i="0" dirty="0">
                <a:solidFill>
                  <a:prstClr val="black"/>
                </a:solidFill>
                <a:latin typeface="Meiryo UI" panose="020B0604030504040204" pitchFamily="50" charset="-128"/>
                <a:ea typeface="Meiryo UI" panose="020B0604030504040204" pitchFamily="50" charset="-128"/>
              </a:rPr>
              <a:t>米・畜産除く</a:t>
            </a:r>
            <a:r>
              <a:rPr lang="en-US" altLang="ja-JP" b="0" i="0" dirty="0">
                <a:solidFill>
                  <a:prstClr val="black"/>
                </a:solidFill>
                <a:latin typeface="Meiryo UI" panose="020B0604030504040204" pitchFamily="50" charset="-128"/>
                <a:ea typeface="Meiryo UI" panose="020B0604030504040204" pitchFamily="50" charset="-128"/>
              </a:rPr>
              <a:t>)</a:t>
            </a:r>
            <a:r>
              <a:rPr lang="ja-JP" altLang="en-US" b="0" i="0" dirty="0">
                <a:solidFill>
                  <a:prstClr val="black"/>
                </a:solidFill>
                <a:latin typeface="Meiryo UI" panose="020B0604030504040204" pitchFamily="50" charset="-128"/>
                <a:ea typeface="Meiryo UI" panose="020B0604030504040204" pitchFamily="50" charset="-128"/>
              </a:rPr>
              <a:t>　</a:t>
            </a:r>
            <a:r>
              <a:rPr lang="en-US" altLang="ja-JP" b="0" i="0" dirty="0">
                <a:solidFill>
                  <a:prstClr val="black"/>
                </a:solidFill>
                <a:latin typeface="Meiryo UI" panose="020B0604030504040204" pitchFamily="50" charset="-128"/>
                <a:ea typeface="Meiryo UI" panose="020B0604030504040204" pitchFamily="50" charset="-128"/>
              </a:rPr>
              <a:t>227</a:t>
            </a:r>
            <a:r>
              <a:rPr lang="ja-JP" altLang="en-US" b="0" i="0" dirty="0">
                <a:solidFill>
                  <a:prstClr val="black"/>
                </a:solidFill>
                <a:latin typeface="Meiryo UI" panose="020B0604030504040204" pitchFamily="50" charset="-128"/>
                <a:ea typeface="Meiryo UI" panose="020B0604030504040204" pitchFamily="50" charset="-128"/>
              </a:rPr>
              <a:t>億円➡ </a:t>
            </a:r>
            <a:r>
              <a:rPr lang="en-US" altLang="ja-JP" i="0" u="sng" dirty="0">
                <a:solidFill>
                  <a:prstClr val="black"/>
                </a:solidFill>
                <a:latin typeface="Meiryo UI" panose="020B0604030504040204" pitchFamily="50" charset="-128"/>
                <a:ea typeface="Meiryo UI" panose="020B0604030504040204" pitchFamily="50" charset="-128"/>
              </a:rPr>
              <a:t>250</a:t>
            </a:r>
            <a:r>
              <a:rPr lang="ja-JP" altLang="en-US" i="0" u="sng" dirty="0">
                <a:solidFill>
                  <a:prstClr val="black"/>
                </a:solidFill>
                <a:latin typeface="Meiryo UI" panose="020B0604030504040204" pitchFamily="50" charset="-128"/>
                <a:ea typeface="Meiryo UI" panose="020B0604030504040204" pitchFamily="50" charset="-128"/>
              </a:rPr>
              <a:t>億円</a:t>
            </a:r>
          </a:p>
        </p:txBody>
      </p:sp>
      <p:sp>
        <p:nvSpPr>
          <p:cNvPr id="22" name="テキスト ボックス 76">
            <a:extLst>
              <a:ext uri="{FF2B5EF4-FFF2-40B4-BE49-F238E27FC236}">
                <a16:creationId xmlns:a16="http://schemas.microsoft.com/office/drawing/2014/main" id="{BB909AE1-8E5F-41B8-85DF-DA79BD5087C6}"/>
              </a:ext>
            </a:extLst>
          </p:cNvPr>
          <p:cNvSpPr txBox="1">
            <a:spLocks noChangeArrowheads="1"/>
          </p:cNvSpPr>
          <p:nvPr/>
        </p:nvSpPr>
        <p:spPr bwMode="auto">
          <a:xfrm>
            <a:off x="4279425" y="5264055"/>
            <a:ext cx="3923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b="0" i="0" dirty="0">
                <a:solidFill>
                  <a:prstClr val="black"/>
                </a:solidFill>
                <a:latin typeface="Meiryo UI" panose="020B0604030504040204" pitchFamily="50" charset="-128"/>
                <a:ea typeface="Meiryo UI" panose="020B0604030504040204" pitchFamily="50" charset="-128"/>
              </a:rPr>
              <a:t>＜</a:t>
            </a:r>
            <a:r>
              <a:rPr lang="en-US" altLang="ja-JP" b="0" i="0" dirty="0">
                <a:solidFill>
                  <a:prstClr val="black"/>
                </a:solidFill>
                <a:latin typeface="Meiryo UI" panose="020B0604030504040204" pitchFamily="50" charset="-128"/>
                <a:ea typeface="Meiryo UI" panose="020B0604030504040204" pitchFamily="50" charset="-128"/>
              </a:rPr>
              <a:t>R8</a:t>
            </a:r>
            <a:r>
              <a:rPr lang="ja-JP" altLang="en-US" b="0" i="0" dirty="0">
                <a:solidFill>
                  <a:prstClr val="black"/>
                </a:solidFill>
                <a:latin typeface="Meiryo UI" panose="020B0604030504040204" pitchFamily="50" charset="-128"/>
                <a:ea typeface="Meiryo UI" panose="020B0604030504040204" pitchFamily="50" charset="-128"/>
              </a:rPr>
              <a:t>達成目標＞</a:t>
            </a:r>
            <a:endParaRPr lang="en-US" altLang="ja-JP" b="0" i="0" dirty="0">
              <a:solidFill>
                <a:prstClr val="black"/>
              </a:solidFill>
              <a:latin typeface="Meiryo UI" panose="020B0604030504040204" pitchFamily="50" charset="-128"/>
              <a:ea typeface="Meiryo UI" panose="020B0604030504040204" pitchFamily="50" charset="-128"/>
            </a:endParaRPr>
          </a:p>
          <a:p>
            <a:pPr algn="ctr"/>
            <a:r>
              <a:rPr lang="ja-JP" altLang="en-US" b="0" i="0" dirty="0">
                <a:solidFill>
                  <a:prstClr val="black"/>
                </a:solidFill>
                <a:latin typeface="Meiryo UI" panose="020B0604030504040204" pitchFamily="50" charset="-128"/>
                <a:ea typeface="Meiryo UI" panose="020B0604030504040204" pitchFamily="50" charset="-128"/>
              </a:rPr>
              <a:t>大阪産</a:t>
            </a:r>
            <a:r>
              <a:rPr lang="en-US" altLang="ja-JP" b="0" i="0" dirty="0">
                <a:solidFill>
                  <a:prstClr val="black"/>
                </a:solidFill>
                <a:latin typeface="Meiryo UI" panose="020B0604030504040204" pitchFamily="50" charset="-128"/>
                <a:ea typeface="Meiryo UI" panose="020B0604030504040204" pitchFamily="50" charset="-128"/>
              </a:rPr>
              <a:t>(</a:t>
            </a:r>
            <a:r>
              <a:rPr lang="ja-JP" altLang="en-US" b="0" i="0" dirty="0">
                <a:solidFill>
                  <a:prstClr val="black"/>
                </a:solidFill>
                <a:latin typeface="Meiryo UI" panose="020B0604030504040204" pitchFamily="50" charset="-128"/>
                <a:ea typeface="Meiryo UI" panose="020B0604030504040204" pitchFamily="50" charset="-128"/>
              </a:rPr>
              <a:t>もん</a:t>
            </a:r>
            <a:r>
              <a:rPr lang="en-US" altLang="ja-JP" b="0" i="0" dirty="0">
                <a:solidFill>
                  <a:prstClr val="black"/>
                </a:solidFill>
                <a:latin typeface="Meiryo UI" panose="020B0604030504040204" pitchFamily="50" charset="-128"/>
                <a:ea typeface="Meiryo UI" panose="020B0604030504040204" pitchFamily="50" charset="-128"/>
              </a:rPr>
              <a:t>)</a:t>
            </a:r>
            <a:r>
              <a:rPr lang="ja-JP" altLang="en-US" b="0" i="0" dirty="0">
                <a:solidFill>
                  <a:prstClr val="black"/>
                </a:solidFill>
                <a:latin typeface="Meiryo UI" panose="020B0604030504040204" pitchFamily="50" charset="-128"/>
                <a:ea typeface="Meiryo UI" panose="020B0604030504040204" pitchFamily="50" charset="-128"/>
              </a:rPr>
              <a:t>を日常的に購入している人の割合　</a:t>
            </a:r>
            <a:r>
              <a:rPr lang="ja-JP" altLang="en-US" i="0" u="sng" dirty="0">
                <a:solidFill>
                  <a:prstClr val="black"/>
                </a:solidFill>
                <a:latin typeface="Meiryo UI" panose="020B0604030504040204" pitchFamily="50" charset="-128"/>
                <a:ea typeface="Meiryo UI" panose="020B0604030504040204" pitchFamily="50" charset="-128"/>
              </a:rPr>
              <a:t>５割以上　</a:t>
            </a:r>
          </a:p>
        </p:txBody>
      </p:sp>
      <p:sp>
        <p:nvSpPr>
          <p:cNvPr id="23" name="正方形/長方形 22">
            <a:extLst>
              <a:ext uri="{FF2B5EF4-FFF2-40B4-BE49-F238E27FC236}">
                <a16:creationId xmlns:a16="http://schemas.microsoft.com/office/drawing/2014/main" id="{24ECA9B1-CAAB-44E3-8E88-346768D3CF07}"/>
              </a:ext>
            </a:extLst>
          </p:cNvPr>
          <p:cNvSpPr/>
          <p:nvPr/>
        </p:nvSpPr>
        <p:spPr>
          <a:xfrm>
            <a:off x="388291" y="4722323"/>
            <a:ext cx="3780000" cy="1872000"/>
          </a:xfrm>
          <a:prstGeom prst="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latin typeface="Calibri" panose="020F0502020204030204"/>
              <a:ea typeface="游ゴシック" panose="020B0400000000000000" pitchFamily="50" charset="-128"/>
            </a:endParaRPr>
          </a:p>
        </p:txBody>
      </p:sp>
      <p:sp>
        <p:nvSpPr>
          <p:cNvPr id="24" name="正方形/長方形 23">
            <a:extLst>
              <a:ext uri="{FF2B5EF4-FFF2-40B4-BE49-F238E27FC236}">
                <a16:creationId xmlns:a16="http://schemas.microsoft.com/office/drawing/2014/main" id="{2B5F8847-16B7-4967-8909-34C6191487B6}"/>
              </a:ext>
            </a:extLst>
          </p:cNvPr>
          <p:cNvSpPr/>
          <p:nvPr/>
        </p:nvSpPr>
        <p:spPr>
          <a:xfrm>
            <a:off x="8278058" y="4728598"/>
            <a:ext cx="3600000" cy="1787749"/>
          </a:xfrm>
          <a:prstGeom prst="rect">
            <a:avLst/>
          </a:prstGeom>
          <a:noFill/>
          <a:ln w="254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latin typeface="Calibri" panose="020F0502020204030204"/>
              <a:ea typeface="游ゴシック" panose="020B0400000000000000" pitchFamily="50" charset="-128"/>
            </a:endParaRPr>
          </a:p>
        </p:txBody>
      </p:sp>
      <p:sp>
        <p:nvSpPr>
          <p:cNvPr id="25" name="角丸四角形 149">
            <a:extLst>
              <a:ext uri="{FF2B5EF4-FFF2-40B4-BE49-F238E27FC236}">
                <a16:creationId xmlns:a16="http://schemas.microsoft.com/office/drawing/2014/main" id="{1AF4B036-2CD4-4E2A-AF44-BAF743FFFE35}"/>
              </a:ext>
            </a:extLst>
          </p:cNvPr>
          <p:cNvSpPr>
            <a:spLocks noChangeArrowheads="1"/>
          </p:cNvSpPr>
          <p:nvPr/>
        </p:nvSpPr>
        <p:spPr bwMode="auto">
          <a:xfrm>
            <a:off x="8274412" y="4711883"/>
            <a:ext cx="3636000" cy="510778"/>
          </a:xfrm>
          <a:prstGeom prst="roundRect">
            <a:avLst>
              <a:gd name="adj" fmla="val 16667"/>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algn="ctr"/>
            <a:r>
              <a:rPr lang="en-US" altLang="ja-JP" i="0" dirty="0">
                <a:solidFill>
                  <a:prstClr val="black"/>
                </a:solidFill>
                <a:latin typeface="Meiryo UI" panose="020B0604030504040204" pitchFamily="50" charset="-128"/>
                <a:ea typeface="Meiryo UI" panose="020B0604030504040204" pitchFamily="50" charset="-128"/>
              </a:rPr>
              <a:t>【</a:t>
            </a:r>
            <a:r>
              <a:rPr lang="ja-JP" altLang="en-US" i="0" dirty="0">
                <a:solidFill>
                  <a:prstClr val="black"/>
                </a:solidFill>
                <a:latin typeface="Meiryo UI" panose="020B0604030504040204" pitchFamily="50" charset="-128"/>
                <a:ea typeface="Meiryo UI" panose="020B0604030504040204" pitchFamily="50" charset="-128"/>
              </a:rPr>
              <a:t>地域</a:t>
            </a:r>
            <a:r>
              <a:rPr lang="en-US" altLang="ja-JP" i="0" dirty="0">
                <a:solidFill>
                  <a:prstClr val="black"/>
                </a:solidFill>
                <a:latin typeface="Meiryo UI" panose="020B0604030504040204" pitchFamily="50" charset="-128"/>
                <a:ea typeface="Meiryo UI" panose="020B0604030504040204" pitchFamily="50" charset="-128"/>
              </a:rPr>
              <a:t>】</a:t>
            </a:r>
          </a:p>
          <a:p>
            <a:pPr algn="ctr"/>
            <a:r>
              <a:rPr lang="ja-JP" altLang="en-US" i="0" dirty="0">
                <a:solidFill>
                  <a:prstClr val="black"/>
                </a:solidFill>
                <a:latin typeface="Meiryo UI" panose="020B0604030504040204" pitchFamily="50" charset="-128"/>
                <a:ea typeface="Meiryo UI" panose="020B0604030504040204" pitchFamily="50" charset="-128"/>
              </a:rPr>
              <a:t>農業・農空間を活かした新たな価値創造</a:t>
            </a:r>
            <a:endParaRPr lang="en-US" altLang="ja-JP" i="0"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78">
            <a:extLst>
              <a:ext uri="{FF2B5EF4-FFF2-40B4-BE49-F238E27FC236}">
                <a16:creationId xmlns:a16="http://schemas.microsoft.com/office/drawing/2014/main" id="{4202C0DE-79A2-4BEF-8B54-A9FBA2BCD3D6}"/>
              </a:ext>
            </a:extLst>
          </p:cNvPr>
          <p:cNvSpPr txBox="1">
            <a:spLocks noChangeArrowheads="1"/>
          </p:cNvSpPr>
          <p:nvPr/>
        </p:nvSpPr>
        <p:spPr bwMode="auto">
          <a:xfrm>
            <a:off x="8314331" y="5270494"/>
            <a:ext cx="3544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b="0" i="0" dirty="0">
                <a:solidFill>
                  <a:prstClr val="black"/>
                </a:solidFill>
                <a:latin typeface="Meiryo UI" panose="020B0604030504040204" pitchFamily="50" charset="-128"/>
                <a:ea typeface="Meiryo UI" panose="020B0604030504040204" pitchFamily="50" charset="-128"/>
              </a:rPr>
              <a:t>＜</a:t>
            </a:r>
            <a:r>
              <a:rPr lang="en-US" altLang="ja-JP" b="0" i="0" dirty="0">
                <a:solidFill>
                  <a:prstClr val="black"/>
                </a:solidFill>
                <a:latin typeface="Meiryo UI" panose="020B0604030504040204" pitchFamily="50" charset="-128"/>
                <a:ea typeface="Meiryo UI" panose="020B0604030504040204" pitchFamily="50" charset="-128"/>
              </a:rPr>
              <a:t>R8</a:t>
            </a:r>
            <a:r>
              <a:rPr lang="ja-JP" altLang="en-US" b="0" i="0" dirty="0">
                <a:solidFill>
                  <a:prstClr val="black"/>
                </a:solidFill>
                <a:latin typeface="Meiryo UI" panose="020B0604030504040204" pitchFamily="50" charset="-128"/>
                <a:ea typeface="Meiryo UI" panose="020B0604030504040204" pitchFamily="50" charset="-128"/>
              </a:rPr>
              <a:t>達成目標＞</a:t>
            </a:r>
            <a:endParaRPr lang="en-US" altLang="ja-JP" b="0" i="0" dirty="0">
              <a:solidFill>
                <a:prstClr val="black"/>
              </a:solidFill>
              <a:latin typeface="Meiryo UI" panose="020B0604030504040204" pitchFamily="50" charset="-128"/>
              <a:ea typeface="Meiryo UI" panose="020B0604030504040204" pitchFamily="50" charset="-128"/>
            </a:endParaRPr>
          </a:p>
          <a:p>
            <a:pPr algn="ctr"/>
            <a:r>
              <a:rPr lang="ja-JP" altLang="en-US" b="0" i="0" dirty="0">
                <a:solidFill>
                  <a:prstClr val="black"/>
                </a:solidFill>
                <a:latin typeface="Meiryo UI" panose="020B0604030504040204" pitchFamily="50" charset="-128"/>
                <a:ea typeface="Meiryo UI" panose="020B0604030504040204" pitchFamily="50" charset="-128"/>
              </a:rPr>
              <a:t>　農に関わる人の数　</a:t>
            </a:r>
            <a:r>
              <a:rPr lang="ja-JP" altLang="en-US" i="0" u="sng" dirty="0">
                <a:solidFill>
                  <a:prstClr val="black"/>
                </a:solidFill>
                <a:latin typeface="Meiryo UI" panose="020B0604030504040204" pitchFamily="50" charset="-128"/>
                <a:ea typeface="Meiryo UI" panose="020B0604030504040204" pitchFamily="50" charset="-128"/>
              </a:rPr>
              <a:t>１００万人以上</a:t>
            </a:r>
          </a:p>
        </p:txBody>
      </p:sp>
      <p:sp>
        <p:nvSpPr>
          <p:cNvPr id="27" name="角丸四角形 157">
            <a:extLst>
              <a:ext uri="{FF2B5EF4-FFF2-40B4-BE49-F238E27FC236}">
                <a16:creationId xmlns:a16="http://schemas.microsoft.com/office/drawing/2014/main" id="{192504B5-1A04-4534-96F3-30A641BF0BCE}"/>
              </a:ext>
            </a:extLst>
          </p:cNvPr>
          <p:cNvSpPr>
            <a:spLocks noChangeArrowheads="1"/>
          </p:cNvSpPr>
          <p:nvPr/>
        </p:nvSpPr>
        <p:spPr bwMode="auto">
          <a:xfrm>
            <a:off x="376181" y="4713353"/>
            <a:ext cx="3816000" cy="510778"/>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algn="ctr"/>
            <a:r>
              <a:rPr lang="en-US" altLang="ja-JP" i="0" dirty="0">
                <a:solidFill>
                  <a:prstClr val="black"/>
                </a:solidFill>
                <a:latin typeface="Meiryo UI" panose="020B0604030504040204" pitchFamily="50" charset="-128"/>
                <a:ea typeface="Meiryo UI" panose="020B0604030504040204" pitchFamily="50" charset="-128"/>
              </a:rPr>
              <a:t>【</a:t>
            </a:r>
            <a:r>
              <a:rPr lang="ja-JP" altLang="en-US" i="0" dirty="0">
                <a:solidFill>
                  <a:prstClr val="black"/>
                </a:solidFill>
                <a:latin typeface="Meiryo UI" panose="020B0604030504040204" pitchFamily="50" charset="-128"/>
                <a:ea typeface="Meiryo UI" panose="020B0604030504040204" pitchFamily="50" charset="-128"/>
              </a:rPr>
              <a:t>しごと</a:t>
            </a:r>
            <a:r>
              <a:rPr lang="en-US" altLang="ja-JP" i="0" dirty="0">
                <a:solidFill>
                  <a:prstClr val="black"/>
                </a:solidFill>
                <a:latin typeface="Meiryo UI" panose="020B0604030504040204" pitchFamily="50" charset="-128"/>
                <a:ea typeface="Meiryo UI" panose="020B0604030504040204" pitchFamily="50" charset="-128"/>
              </a:rPr>
              <a:t>】</a:t>
            </a:r>
          </a:p>
          <a:p>
            <a:pPr algn="ctr"/>
            <a:r>
              <a:rPr lang="ja-JP" altLang="en-US" i="0" dirty="0">
                <a:solidFill>
                  <a:prstClr val="black"/>
                </a:solidFill>
                <a:latin typeface="Meiryo UI" panose="020B0604030504040204" pitchFamily="50" charset="-128"/>
                <a:ea typeface="Meiryo UI" panose="020B0604030504040204" pitchFamily="50" charset="-128"/>
              </a:rPr>
              <a:t>力強い大阪農業の実現</a:t>
            </a:r>
          </a:p>
        </p:txBody>
      </p:sp>
      <p:sp>
        <p:nvSpPr>
          <p:cNvPr id="6" name="矢印: 山形 5">
            <a:extLst>
              <a:ext uri="{FF2B5EF4-FFF2-40B4-BE49-F238E27FC236}">
                <a16:creationId xmlns:a16="http://schemas.microsoft.com/office/drawing/2014/main" id="{85488DC4-E0AF-484C-A807-EF91D45E2A38}"/>
              </a:ext>
            </a:extLst>
          </p:cNvPr>
          <p:cNvSpPr/>
          <p:nvPr/>
        </p:nvSpPr>
        <p:spPr>
          <a:xfrm rot="5400000">
            <a:off x="2160084" y="5252039"/>
            <a:ext cx="262601" cy="1324180"/>
          </a:xfrm>
          <a:prstGeom prst="chevron">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black"/>
              </a:solidFill>
              <a:latin typeface="Calibri" panose="020F0502020204030204"/>
              <a:ea typeface="游ゴシック" panose="020B0400000000000000" pitchFamily="50" charset="-128"/>
            </a:endParaRPr>
          </a:p>
        </p:txBody>
      </p:sp>
      <p:sp>
        <p:nvSpPr>
          <p:cNvPr id="30" name="テキスト ボックス 74">
            <a:extLst>
              <a:ext uri="{FF2B5EF4-FFF2-40B4-BE49-F238E27FC236}">
                <a16:creationId xmlns:a16="http://schemas.microsoft.com/office/drawing/2014/main" id="{A90FCD41-2133-45A6-83BA-4AEBDA7EE0B5}"/>
              </a:ext>
            </a:extLst>
          </p:cNvPr>
          <p:cNvSpPr txBox="1">
            <a:spLocks noChangeArrowheads="1"/>
          </p:cNvSpPr>
          <p:nvPr/>
        </p:nvSpPr>
        <p:spPr bwMode="auto">
          <a:xfrm>
            <a:off x="402422" y="6046157"/>
            <a:ext cx="3762438" cy="5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b="0" i="0" dirty="0">
                <a:solidFill>
                  <a:prstClr val="black"/>
                </a:solidFill>
                <a:latin typeface="Meiryo UI" panose="020B0604030504040204" pitchFamily="50" charset="-128"/>
                <a:ea typeface="Meiryo UI" panose="020B0604030504040204" pitchFamily="50" charset="-128"/>
              </a:rPr>
              <a:t>＜</a:t>
            </a:r>
            <a:r>
              <a:rPr lang="en-US" altLang="ja-JP" b="0" i="0" dirty="0">
                <a:solidFill>
                  <a:prstClr val="black"/>
                </a:solidFill>
                <a:latin typeface="Meiryo UI" panose="020B0604030504040204" pitchFamily="50" charset="-128"/>
                <a:ea typeface="Meiryo UI" panose="020B0604030504040204" pitchFamily="50" charset="-128"/>
              </a:rPr>
              <a:t>R6</a:t>
            </a:r>
            <a:r>
              <a:rPr lang="ja-JP" altLang="en-US" b="0" i="0" dirty="0">
                <a:solidFill>
                  <a:prstClr val="black"/>
                </a:solidFill>
                <a:latin typeface="Meiryo UI" panose="020B0604030504040204" pitchFamily="50" charset="-128"/>
                <a:ea typeface="Meiryo UI" panose="020B0604030504040204" pitchFamily="50" charset="-128"/>
              </a:rPr>
              <a:t>中間実績＞</a:t>
            </a:r>
            <a:endParaRPr lang="en-US" altLang="ja-JP" b="0" i="0" dirty="0">
              <a:solidFill>
                <a:prstClr val="black"/>
              </a:solidFill>
              <a:latin typeface="Meiryo UI" panose="020B0604030504040204" pitchFamily="50" charset="-128"/>
              <a:ea typeface="Meiryo UI" panose="020B0604030504040204" pitchFamily="50" charset="-128"/>
            </a:endParaRPr>
          </a:p>
          <a:p>
            <a:pPr algn="ctr"/>
            <a:r>
              <a:rPr lang="ja-JP" altLang="en-US" b="0" i="0" dirty="0">
                <a:solidFill>
                  <a:prstClr val="black"/>
                </a:solidFill>
                <a:latin typeface="Meiryo UI" panose="020B0604030504040204" pitchFamily="50" charset="-128"/>
                <a:ea typeface="Meiryo UI" panose="020B0604030504040204" pitchFamily="50" charset="-128"/>
              </a:rPr>
              <a:t>　</a:t>
            </a:r>
            <a:r>
              <a:rPr lang="en-US" altLang="ja-JP" b="0" i="0" dirty="0">
                <a:solidFill>
                  <a:prstClr val="black"/>
                </a:solidFill>
                <a:latin typeface="Meiryo UI" panose="020B0604030504040204" pitchFamily="50" charset="-128"/>
                <a:ea typeface="Meiryo UI" panose="020B0604030504040204" pitchFamily="50" charset="-128"/>
              </a:rPr>
              <a:t>R5</a:t>
            </a:r>
            <a:r>
              <a:rPr lang="ja-JP" altLang="en-US" b="0" i="0" dirty="0">
                <a:solidFill>
                  <a:prstClr val="black"/>
                </a:solidFill>
                <a:latin typeface="Meiryo UI" panose="020B0604030504040204" pitchFamily="50" charset="-128"/>
                <a:ea typeface="Meiryo UI" panose="020B0604030504040204" pitchFamily="50" charset="-128"/>
              </a:rPr>
              <a:t>農業産出額 </a:t>
            </a:r>
            <a:r>
              <a:rPr lang="en-US" altLang="ja-JP" b="0" i="0" dirty="0">
                <a:solidFill>
                  <a:prstClr val="black"/>
                </a:solidFill>
                <a:latin typeface="Meiryo UI" panose="020B0604030504040204" pitchFamily="50" charset="-128"/>
                <a:ea typeface="Meiryo UI" panose="020B0604030504040204" pitchFamily="50" charset="-128"/>
              </a:rPr>
              <a:t>(</a:t>
            </a:r>
            <a:r>
              <a:rPr lang="ja-JP" altLang="en-US" b="0" i="0" dirty="0">
                <a:solidFill>
                  <a:prstClr val="black"/>
                </a:solidFill>
                <a:latin typeface="Meiryo UI" panose="020B0604030504040204" pitchFamily="50" charset="-128"/>
                <a:ea typeface="Meiryo UI" panose="020B0604030504040204" pitchFamily="50" charset="-128"/>
              </a:rPr>
              <a:t>米・畜産除く</a:t>
            </a:r>
            <a:r>
              <a:rPr lang="en-US" altLang="ja-JP" b="0" i="0" dirty="0">
                <a:solidFill>
                  <a:prstClr val="black"/>
                </a:solidFill>
                <a:latin typeface="Meiryo UI" panose="020B0604030504040204" pitchFamily="50" charset="-128"/>
                <a:ea typeface="Meiryo UI" panose="020B0604030504040204" pitchFamily="50" charset="-128"/>
              </a:rPr>
              <a:t>)</a:t>
            </a:r>
            <a:r>
              <a:rPr lang="ja-JP" altLang="en-US" b="0" i="0" dirty="0">
                <a:solidFill>
                  <a:prstClr val="black"/>
                </a:solidFill>
                <a:latin typeface="Meiryo UI" panose="020B0604030504040204" pitchFamily="50" charset="-128"/>
                <a:ea typeface="Meiryo UI" panose="020B0604030504040204" pitchFamily="50" charset="-128"/>
              </a:rPr>
              <a:t>　</a:t>
            </a:r>
            <a:r>
              <a:rPr lang="en-US" altLang="ja-JP" i="0" u="sng" dirty="0">
                <a:solidFill>
                  <a:srgbClr val="FF0000"/>
                </a:solidFill>
                <a:latin typeface="Meiryo UI" panose="020B0604030504040204" pitchFamily="50" charset="-128"/>
                <a:ea typeface="Meiryo UI" panose="020B0604030504040204" pitchFamily="50" charset="-128"/>
              </a:rPr>
              <a:t>250</a:t>
            </a:r>
            <a:r>
              <a:rPr lang="ja-JP" altLang="en-US" i="0" u="sng" dirty="0">
                <a:solidFill>
                  <a:srgbClr val="FF0000"/>
                </a:solidFill>
                <a:latin typeface="Meiryo UI" panose="020B0604030504040204" pitchFamily="50" charset="-128"/>
                <a:ea typeface="Meiryo UI" panose="020B0604030504040204" pitchFamily="50" charset="-128"/>
              </a:rPr>
              <a:t>億円</a:t>
            </a:r>
            <a:r>
              <a:rPr lang="ja-JP" altLang="en-US" i="0" dirty="0">
                <a:solidFill>
                  <a:srgbClr val="FF0000"/>
                </a:solidFill>
                <a:latin typeface="Meiryo UI" panose="020B0604030504040204" pitchFamily="50" charset="-128"/>
                <a:ea typeface="Meiryo UI" panose="020B0604030504040204" pitchFamily="50" charset="-128"/>
              </a:rPr>
              <a:t>　</a:t>
            </a:r>
            <a:r>
              <a:rPr lang="en-US" altLang="ja-JP" i="0" dirty="0">
                <a:solidFill>
                  <a:srgbClr val="FF0000"/>
                </a:solidFill>
                <a:latin typeface="Meiryo UI" panose="020B0604030504040204" pitchFamily="50" charset="-128"/>
                <a:ea typeface="Meiryo UI" panose="020B0604030504040204" pitchFamily="50" charset="-128"/>
              </a:rPr>
              <a:t>【</a:t>
            </a:r>
            <a:r>
              <a:rPr lang="ja-JP" altLang="en-US" i="0" dirty="0">
                <a:solidFill>
                  <a:srgbClr val="FF0000"/>
                </a:solidFill>
                <a:latin typeface="Meiryo UI" panose="020B0604030504040204" pitchFamily="50" charset="-128"/>
                <a:ea typeface="Meiryo UI" panose="020B0604030504040204" pitchFamily="50" charset="-128"/>
              </a:rPr>
              <a:t>達成</a:t>
            </a:r>
            <a:r>
              <a:rPr lang="en-US" altLang="ja-JP" i="0" dirty="0">
                <a:solidFill>
                  <a:srgbClr val="FF0000"/>
                </a:solidFill>
                <a:latin typeface="Meiryo UI" panose="020B0604030504040204" pitchFamily="50" charset="-128"/>
                <a:ea typeface="Meiryo UI" panose="020B0604030504040204" pitchFamily="50" charset="-128"/>
              </a:rPr>
              <a:t>】</a:t>
            </a:r>
          </a:p>
          <a:p>
            <a:pPr algn="r"/>
            <a:r>
              <a:rPr lang="en-US" altLang="ja-JP" sz="900" b="0" i="0" dirty="0">
                <a:solidFill>
                  <a:prstClr val="black"/>
                </a:solidFill>
                <a:latin typeface="Meiryo UI" panose="020B0604030504040204" pitchFamily="50" charset="-128"/>
                <a:ea typeface="Meiryo UI" panose="020B0604030504040204" pitchFamily="50" charset="-128"/>
              </a:rPr>
              <a:t>※</a:t>
            </a:r>
            <a:r>
              <a:rPr lang="ja-JP" altLang="en-US" sz="900" b="0" i="0" dirty="0">
                <a:solidFill>
                  <a:prstClr val="black"/>
                </a:solidFill>
                <a:latin typeface="Meiryo UI" panose="020B0604030504040204" pitchFamily="50" charset="-128"/>
                <a:ea typeface="Meiryo UI" panose="020B0604030504040204" pitchFamily="50" charset="-128"/>
              </a:rPr>
              <a:t>生産農業所得統計</a:t>
            </a:r>
          </a:p>
        </p:txBody>
      </p:sp>
      <p:sp>
        <p:nvSpPr>
          <p:cNvPr id="31" name="矢印: 山形 30">
            <a:extLst>
              <a:ext uri="{FF2B5EF4-FFF2-40B4-BE49-F238E27FC236}">
                <a16:creationId xmlns:a16="http://schemas.microsoft.com/office/drawing/2014/main" id="{51ADB136-03E3-485B-B5B7-A567C60D5B36}"/>
              </a:ext>
            </a:extLst>
          </p:cNvPr>
          <p:cNvSpPr/>
          <p:nvPr/>
        </p:nvSpPr>
        <p:spPr>
          <a:xfrm rot="5400000">
            <a:off x="6041033" y="5169994"/>
            <a:ext cx="262601" cy="1324180"/>
          </a:xfrm>
          <a:prstGeom prst="chevro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black"/>
              </a:solidFill>
              <a:latin typeface="Calibri" panose="020F0502020204030204"/>
              <a:ea typeface="游ゴシック" panose="020B0400000000000000" pitchFamily="50" charset="-128"/>
            </a:endParaRPr>
          </a:p>
        </p:txBody>
      </p:sp>
      <p:sp>
        <p:nvSpPr>
          <p:cNvPr id="32" name="テキスト ボックス 76">
            <a:extLst>
              <a:ext uri="{FF2B5EF4-FFF2-40B4-BE49-F238E27FC236}">
                <a16:creationId xmlns:a16="http://schemas.microsoft.com/office/drawing/2014/main" id="{56745AA4-7C6F-4B9D-B195-EE1382F690FD}"/>
              </a:ext>
            </a:extLst>
          </p:cNvPr>
          <p:cNvSpPr txBox="1">
            <a:spLocks noChangeArrowheads="1"/>
          </p:cNvSpPr>
          <p:nvPr/>
        </p:nvSpPr>
        <p:spPr bwMode="auto">
          <a:xfrm>
            <a:off x="4329585" y="5861588"/>
            <a:ext cx="368715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b="0" i="0" dirty="0">
                <a:solidFill>
                  <a:prstClr val="black"/>
                </a:solidFill>
                <a:latin typeface="Meiryo UI" panose="020B0604030504040204" pitchFamily="50" charset="-128"/>
                <a:ea typeface="Meiryo UI" panose="020B0604030504040204" pitchFamily="50" charset="-128"/>
              </a:rPr>
              <a:t>＜</a:t>
            </a:r>
            <a:r>
              <a:rPr lang="en-US" altLang="ja-JP" b="0" i="0" dirty="0">
                <a:solidFill>
                  <a:prstClr val="black"/>
                </a:solidFill>
                <a:latin typeface="Meiryo UI" panose="020B0604030504040204" pitchFamily="50" charset="-128"/>
                <a:ea typeface="Meiryo UI" panose="020B0604030504040204" pitchFamily="50" charset="-128"/>
              </a:rPr>
              <a:t>R6</a:t>
            </a:r>
            <a:r>
              <a:rPr lang="ja-JP" altLang="en-US" b="0" i="0" dirty="0">
                <a:solidFill>
                  <a:prstClr val="black"/>
                </a:solidFill>
                <a:latin typeface="Meiryo UI" panose="020B0604030504040204" pitchFamily="50" charset="-128"/>
                <a:ea typeface="Meiryo UI" panose="020B0604030504040204" pitchFamily="50" charset="-128"/>
              </a:rPr>
              <a:t>中間実績＞</a:t>
            </a:r>
            <a:endParaRPr lang="en-US" altLang="ja-JP" b="0" i="0" dirty="0">
              <a:solidFill>
                <a:prstClr val="black"/>
              </a:solidFill>
              <a:latin typeface="Meiryo UI" panose="020B0604030504040204" pitchFamily="50" charset="-128"/>
              <a:ea typeface="Meiryo UI" panose="020B0604030504040204" pitchFamily="50" charset="-128"/>
            </a:endParaRPr>
          </a:p>
          <a:p>
            <a:pPr algn="ctr"/>
            <a:r>
              <a:rPr lang="ja-JP" altLang="en-US" b="0" i="0" dirty="0">
                <a:solidFill>
                  <a:prstClr val="black"/>
                </a:solidFill>
                <a:latin typeface="Meiryo UI" panose="020B0604030504040204" pitchFamily="50" charset="-128"/>
                <a:ea typeface="Meiryo UI" panose="020B0604030504040204" pitchFamily="50" charset="-128"/>
              </a:rPr>
              <a:t>　大阪産</a:t>
            </a:r>
            <a:r>
              <a:rPr lang="en-US" altLang="ja-JP" b="0" i="0" dirty="0">
                <a:solidFill>
                  <a:prstClr val="black"/>
                </a:solidFill>
                <a:latin typeface="Meiryo UI" panose="020B0604030504040204" pitchFamily="50" charset="-128"/>
                <a:ea typeface="Meiryo UI" panose="020B0604030504040204" pitchFamily="50" charset="-128"/>
              </a:rPr>
              <a:t>(</a:t>
            </a:r>
            <a:r>
              <a:rPr lang="ja-JP" altLang="en-US" b="0" i="0" dirty="0">
                <a:solidFill>
                  <a:prstClr val="black"/>
                </a:solidFill>
                <a:latin typeface="Meiryo UI" panose="020B0604030504040204" pitchFamily="50" charset="-128"/>
                <a:ea typeface="Meiryo UI" panose="020B0604030504040204" pitchFamily="50" charset="-128"/>
              </a:rPr>
              <a:t>もん</a:t>
            </a:r>
            <a:r>
              <a:rPr lang="en-US" altLang="ja-JP" b="0" i="0" dirty="0">
                <a:solidFill>
                  <a:prstClr val="black"/>
                </a:solidFill>
                <a:latin typeface="Meiryo UI" panose="020B0604030504040204" pitchFamily="50" charset="-128"/>
                <a:ea typeface="Meiryo UI" panose="020B0604030504040204" pitchFamily="50" charset="-128"/>
              </a:rPr>
              <a:t>)</a:t>
            </a:r>
            <a:r>
              <a:rPr lang="ja-JP" altLang="en-US" b="0" i="0" dirty="0">
                <a:solidFill>
                  <a:prstClr val="black"/>
                </a:solidFill>
                <a:latin typeface="Meiryo UI" panose="020B0604030504040204" pitchFamily="50" charset="-128"/>
                <a:ea typeface="Meiryo UI" panose="020B0604030504040204" pitchFamily="50" charset="-128"/>
              </a:rPr>
              <a:t>を日常的に購入している人の割合　</a:t>
            </a:r>
            <a:endParaRPr lang="en-US" altLang="ja-JP" b="0" i="0" dirty="0">
              <a:solidFill>
                <a:prstClr val="black"/>
              </a:solidFill>
              <a:latin typeface="Meiryo UI" panose="020B0604030504040204" pitchFamily="50" charset="-128"/>
              <a:ea typeface="Meiryo UI" panose="020B0604030504040204" pitchFamily="50" charset="-128"/>
            </a:endParaRPr>
          </a:p>
          <a:p>
            <a:pPr algn="ctr"/>
            <a:r>
              <a:rPr lang="en-US" altLang="ja-JP" i="0" u="sng" dirty="0">
                <a:solidFill>
                  <a:srgbClr val="FF0000"/>
                </a:solidFill>
                <a:latin typeface="Meiryo UI" panose="020B0604030504040204" pitchFamily="50" charset="-128"/>
                <a:ea typeface="Meiryo UI" panose="020B0604030504040204" pitchFamily="50" charset="-128"/>
              </a:rPr>
              <a:t>32.6%</a:t>
            </a:r>
            <a:r>
              <a:rPr lang="ja-JP" altLang="en-US" i="0" dirty="0">
                <a:solidFill>
                  <a:srgbClr val="FF0000"/>
                </a:solidFill>
                <a:latin typeface="Meiryo UI" panose="020B0604030504040204" pitchFamily="50" charset="-128"/>
                <a:ea typeface="Meiryo UI" panose="020B0604030504040204" pitchFamily="50" charset="-128"/>
              </a:rPr>
              <a:t>　</a:t>
            </a:r>
            <a:r>
              <a:rPr lang="en-US" altLang="ja-JP" i="0" dirty="0">
                <a:solidFill>
                  <a:srgbClr val="0070C0"/>
                </a:solidFill>
                <a:latin typeface="Meiryo UI" panose="020B0604030504040204" pitchFamily="50" charset="-128"/>
                <a:ea typeface="Meiryo UI" panose="020B0604030504040204" pitchFamily="50" charset="-128"/>
              </a:rPr>
              <a:t>【</a:t>
            </a:r>
            <a:r>
              <a:rPr lang="ja-JP" altLang="en-US" i="0" dirty="0">
                <a:solidFill>
                  <a:srgbClr val="0070C0"/>
                </a:solidFill>
                <a:latin typeface="Meiryo UI" panose="020B0604030504040204" pitchFamily="50" charset="-128"/>
                <a:ea typeface="Meiryo UI" panose="020B0604030504040204" pitchFamily="50" charset="-128"/>
              </a:rPr>
              <a:t>未達成</a:t>
            </a:r>
            <a:r>
              <a:rPr lang="en-US" altLang="ja-JP" i="0" dirty="0">
                <a:solidFill>
                  <a:srgbClr val="0070C0"/>
                </a:solidFill>
                <a:latin typeface="Meiryo UI" panose="020B0604030504040204" pitchFamily="50" charset="-128"/>
                <a:ea typeface="Meiryo UI" panose="020B0604030504040204" pitchFamily="50" charset="-128"/>
              </a:rPr>
              <a:t>】</a:t>
            </a:r>
            <a:r>
              <a:rPr lang="ja-JP" altLang="en-US" i="0" dirty="0">
                <a:solidFill>
                  <a:srgbClr val="0070C0"/>
                </a:solidFill>
                <a:latin typeface="Meiryo UI" panose="020B0604030504040204" pitchFamily="50" charset="-128"/>
                <a:ea typeface="Meiryo UI" panose="020B0604030504040204" pitchFamily="50" charset="-128"/>
              </a:rPr>
              <a:t>　</a:t>
            </a:r>
            <a:endParaRPr lang="en-US" altLang="ja-JP" i="0" dirty="0">
              <a:solidFill>
                <a:srgbClr val="0070C0"/>
              </a:solidFill>
              <a:latin typeface="Meiryo UI" panose="020B0604030504040204" pitchFamily="50" charset="-128"/>
              <a:ea typeface="Meiryo UI" panose="020B0604030504040204" pitchFamily="50" charset="-128"/>
            </a:endParaRPr>
          </a:p>
          <a:p>
            <a:pPr algn="r"/>
            <a:r>
              <a:rPr lang="en-US" altLang="ja-JP" sz="900" b="0" i="0" dirty="0">
                <a:solidFill>
                  <a:prstClr val="black"/>
                </a:solidFill>
                <a:latin typeface="Meiryo UI" panose="020B0604030504040204" pitchFamily="50" charset="-128"/>
                <a:ea typeface="Meiryo UI" panose="020B0604030504040204" pitchFamily="50" charset="-128"/>
              </a:rPr>
              <a:t>※</a:t>
            </a:r>
            <a:r>
              <a:rPr lang="ja-JP" altLang="en-US" sz="900" b="0" i="0" dirty="0">
                <a:solidFill>
                  <a:prstClr val="black"/>
                </a:solidFill>
                <a:latin typeface="Meiryo UI" panose="020B0604030504040204" pitchFamily="50" charset="-128"/>
                <a:ea typeface="Meiryo UI" panose="020B0604030504040204" pitchFamily="50" charset="-128"/>
              </a:rPr>
              <a:t>府実施アンケート調査</a:t>
            </a:r>
          </a:p>
        </p:txBody>
      </p:sp>
      <p:sp>
        <p:nvSpPr>
          <p:cNvPr id="34" name="矢印: 山形 33">
            <a:extLst>
              <a:ext uri="{FF2B5EF4-FFF2-40B4-BE49-F238E27FC236}">
                <a16:creationId xmlns:a16="http://schemas.microsoft.com/office/drawing/2014/main" id="{16ACA755-FA91-44AA-AED8-EAD0AA790FAC}"/>
              </a:ext>
            </a:extLst>
          </p:cNvPr>
          <p:cNvSpPr/>
          <p:nvPr/>
        </p:nvSpPr>
        <p:spPr>
          <a:xfrm rot="5400000">
            <a:off x="9961111" y="5240431"/>
            <a:ext cx="262601" cy="1324180"/>
          </a:xfrm>
          <a:prstGeom prst="chevron">
            <a:avLst/>
          </a:prstGeom>
          <a:solidFill>
            <a:srgbClr val="FF99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black"/>
              </a:solidFill>
              <a:latin typeface="Calibri" panose="020F0502020204030204"/>
              <a:ea typeface="游ゴシック" panose="020B0400000000000000" pitchFamily="50" charset="-128"/>
            </a:endParaRPr>
          </a:p>
        </p:txBody>
      </p:sp>
      <p:sp>
        <p:nvSpPr>
          <p:cNvPr id="35" name="テキスト ボックス 78">
            <a:extLst>
              <a:ext uri="{FF2B5EF4-FFF2-40B4-BE49-F238E27FC236}">
                <a16:creationId xmlns:a16="http://schemas.microsoft.com/office/drawing/2014/main" id="{BC1E7159-5D99-4131-920D-A36C71DB309D}"/>
              </a:ext>
            </a:extLst>
          </p:cNvPr>
          <p:cNvSpPr txBox="1">
            <a:spLocks noChangeArrowheads="1"/>
          </p:cNvSpPr>
          <p:nvPr/>
        </p:nvSpPr>
        <p:spPr bwMode="auto">
          <a:xfrm>
            <a:off x="8274412" y="5952839"/>
            <a:ext cx="358437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b="0" i="0" dirty="0">
                <a:solidFill>
                  <a:prstClr val="black"/>
                </a:solidFill>
                <a:latin typeface="Meiryo UI" panose="020B0604030504040204" pitchFamily="50" charset="-128"/>
                <a:ea typeface="Meiryo UI" panose="020B0604030504040204" pitchFamily="50" charset="-128"/>
              </a:rPr>
              <a:t>＜</a:t>
            </a:r>
            <a:r>
              <a:rPr lang="en-US" altLang="ja-JP" b="0" i="0" dirty="0">
                <a:solidFill>
                  <a:prstClr val="black"/>
                </a:solidFill>
                <a:latin typeface="Meiryo UI" panose="020B0604030504040204" pitchFamily="50" charset="-128"/>
                <a:ea typeface="Meiryo UI" panose="020B0604030504040204" pitchFamily="50" charset="-128"/>
              </a:rPr>
              <a:t>R6</a:t>
            </a:r>
            <a:r>
              <a:rPr lang="ja-JP" altLang="en-US" b="0" i="0" dirty="0">
                <a:solidFill>
                  <a:prstClr val="black"/>
                </a:solidFill>
                <a:latin typeface="Meiryo UI" panose="020B0604030504040204" pitchFamily="50" charset="-128"/>
                <a:ea typeface="Meiryo UI" panose="020B0604030504040204" pitchFamily="50" charset="-128"/>
              </a:rPr>
              <a:t>中間実績＞</a:t>
            </a:r>
            <a:endParaRPr lang="en-US" altLang="ja-JP" b="0" i="0" dirty="0">
              <a:solidFill>
                <a:prstClr val="black"/>
              </a:solidFill>
              <a:latin typeface="Meiryo UI" panose="020B0604030504040204" pitchFamily="50" charset="-128"/>
              <a:ea typeface="Meiryo UI" panose="020B0604030504040204" pitchFamily="50" charset="-128"/>
            </a:endParaRPr>
          </a:p>
          <a:p>
            <a:pPr algn="ctr"/>
            <a:r>
              <a:rPr lang="ja-JP" altLang="en-US" b="0" i="0" dirty="0">
                <a:solidFill>
                  <a:prstClr val="black"/>
                </a:solidFill>
                <a:latin typeface="Meiryo UI" panose="020B0604030504040204" pitchFamily="50" charset="-128"/>
                <a:ea typeface="Meiryo UI" panose="020B0604030504040204" pitchFamily="50" charset="-128"/>
              </a:rPr>
              <a:t>　農に関わる人の数　</a:t>
            </a:r>
            <a:r>
              <a:rPr lang="ja-JP" altLang="en-US" i="0" u="sng" dirty="0">
                <a:solidFill>
                  <a:srgbClr val="FF0000"/>
                </a:solidFill>
                <a:latin typeface="Meiryo UI" panose="020B0604030504040204" pitchFamily="50" charset="-128"/>
                <a:ea typeface="Meiryo UI" panose="020B0604030504040204" pitchFamily="50" charset="-128"/>
              </a:rPr>
              <a:t>１２６万人</a:t>
            </a:r>
            <a:r>
              <a:rPr lang="ja-JP" altLang="en-US" i="0" dirty="0">
                <a:solidFill>
                  <a:srgbClr val="FF0000"/>
                </a:solidFill>
                <a:latin typeface="Meiryo UI" panose="020B0604030504040204" pitchFamily="50" charset="-128"/>
                <a:ea typeface="Meiryo UI" panose="020B0604030504040204" pitchFamily="50" charset="-128"/>
              </a:rPr>
              <a:t>　</a:t>
            </a:r>
            <a:r>
              <a:rPr lang="en-US" altLang="ja-JP" i="0" dirty="0">
                <a:solidFill>
                  <a:srgbClr val="FF0000"/>
                </a:solidFill>
                <a:latin typeface="Meiryo UI" panose="020B0604030504040204" pitchFamily="50" charset="-128"/>
                <a:ea typeface="Meiryo UI" panose="020B0604030504040204" pitchFamily="50" charset="-128"/>
              </a:rPr>
              <a:t>【</a:t>
            </a:r>
            <a:r>
              <a:rPr lang="ja-JP" altLang="en-US" i="0" dirty="0">
                <a:solidFill>
                  <a:srgbClr val="FF0000"/>
                </a:solidFill>
                <a:latin typeface="Meiryo UI" panose="020B0604030504040204" pitchFamily="50" charset="-128"/>
                <a:ea typeface="Meiryo UI" panose="020B0604030504040204" pitchFamily="50" charset="-128"/>
              </a:rPr>
              <a:t>達成</a:t>
            </a:r>
            <a:r>
              <a:rPr lang="en-US" altLang="ja-JP" i="0" dirty="0">
                <a:solidFill>
                  <a:srgbClr val="FF0000"/>
                </a:solidFill>
                <a:latin typeface="Meiryo UI" panose="020B0604030504040204" pitchFamily="50" charset="-128"/>
                <a:ea typeface="Meiryo UI" panose="020B0604030504040204" pitchFamily="50" charset="-128"/>
              </a:rPr>
              <a:t>】</a:t>
            </a:r>
          </a:p>
          <a:p>
            <a:pPr algn="r"/>
            <a:r>
              <a:rPr lang="en-US" altLang="ja-JP" sz="900" b="0" i="0" dirty="0">
                <a:solidFill>
                  <a:prstClr val="black"/>
                </a:solidFill>
                <a:latin typeface="Meiryo UI" panose="020B0604030504040204" pitchFamily="50" charset="-128"/>
                <a:ea typeface="Meiryo UI" panose="020B0604030504040204" pitchFamily="50" charset="-128"/>
              </a:rPr>
              <a:t>※</a:t>
            </a:r>
            <a:r>
              <a:rPr lang="ja-JP" altLang="en-US" sz="900" b="0" i="0" dirty="0">
                <a:solidFill>
                  <a:prstClr val="black"/>
                </a:solidFill>
                <a:latin typeface="Meiryo UI" panose="020B0604030504040204" pitchFamily="50" charset="-128"/>
                <a:ea typeface="Meiryo UI" panose="020B0604030504040204" pitchFamily="50" charset="-128"/>
              </a:rPr>
              <a:t>府実施アンケート調査</a:t>
            </a: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おおさか農政アクションプランの進捗評価について</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4" name="正方形/長方形 3">
            <a:extLst>
              <a:ext uri="{FF2B5EF4-FFF2-40B4-BE49-F238E27FC236}">
                <a16:creationId xmlns:a16="http://schemas.microsoft.com/office/drawing/2014/main" id="{A7B3D85C-B20F-47A6-A8E5-F5EBDBF403D2}"/>
              </a:ext>
            </a:extLst>
          </p:cNvPr>
          <p:cNvSpPr/>
          <p:nvPr/>
        </p:nvSpPr>
        <p:spPr>
          <a:xfrm>
            <a:off x="277158" y="1676940"/>
            <a:ext cx="4509996" cy="163972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dirty="0">
                <a:solidFill>
                  <a:sysClr val="windowText" lastClr="000000"/>
                </a:solidFill>
                <a:latin typeface="ＭＳ Ｐゴシック" panose="020B0600070205080204" pitchFamily="50" charset="-128"/>
                <a:ea typeface="ＭＳ Ｐゴシック" panose="020B0600070205080204" pitchFamily="50" charset="-128"/>
              </a:rPr>
              <a:t>大阪らしい豊かな府民生活が実現できるよう、</a:t>
            </a:r>
            <a:endParaRPr kumimoji="1" lang="en-US" altLang="ja-JP" sz="16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600" dirty="0">
                <a:solidFill>
                  <a:sysClr val="windowText" lastClr="000000"/>
                </a:solidFill>
                <a:latin typeface="ＭＳ Ｐゴシック" panose="020B0600070205080204" pitchFamily="50" charset="-128"/>
                <a:ea typeface="ＭＳ Ｐゴシック" panose="020B0600070205080204" pitchFamily="50" charset="-128"/>
              </a:rPr>
              <a:t>府民とともに農を活かし、農業・農空間が有する</a:t>
            </a:r>
            <a:endParaRPr kumimoji="1" lang="en-US" altLang="ja-JP" sz="16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600" dirty="0">
                <a:solidFill>
                  <a:sysClr val="windowText" lastClr="000000"/>
                </a:solidFill>
                <a:latin typeface="ＭＳ Ｐゴシック" panose="020B0600070205080204" pitchFamily="50" charset="-128"/>
                <a:ea typeface="ＭＳ Ｐゴシック" panose="020B0600070205080204" pitchFamily="50" charset="-128"/>
              </a:rPr>
              <a:t>農産物の生産・供給を基礎として多様な機能が</a:t>
            </a:r>
            <a:endParaRPr kumimoji="1" lang="en-US" altLang="ja-JP" sz="16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600" dirty="0">
                <a:solidFill>
                  <a:sysClr val="windowText" lastClr="000000"/>
                </a:solidFill>
                <a:latin typeface="ＭＳ Ｐゴシック" panose="020B0600070205080204" pitchFamily="50" charset="-128"/>
                <a:ea typeface="ＭＳ Ｐゴシック" panose="020B0600070205080204" pitchFamily="50" charset="-128"/>
              </a:rPr>
              <a:t>発揮され、次代に継承していく</a:t>
            </a:r>
          </a:p>
        </p:txBody>
      </p:sp>
      <p:sp>
        <p:nvSpPr>
          <p:cNvPr id="5" name="正方形/長方形 4">
            <a:extLst>
              <a:ext uri="{FF2B5EF4-FFF2-40B4-BE49-F238E27FC236}">
                <a16:creationId xmlns:a16="http://schemas.microsoft.com/office/drawing/2014/main" id="{5A9F7339-FB50-49EA-9092-58DEB5024588}"/>
              </a:ext>
            </a:extLst>
          </p:cNvPr>
          <p:cNvSpPr/>
          <p:nvPr/>
        </p:nvSpPr>
        <p:spPr>
          <a:xfrm>
            <a:off x="277158" y="1665312"/>
            <a:ext cx="4525140" cy="576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将来像</a:t>
            </a:r>
            <a:endParaRPr kumimoji="1" lang="en-US" altLang="ja-JP" dirty="0">
              <a:latin typeface="ＭＳ Ｐゴシック" panose="020B0600070205080204" pitchFamily="50" charset="-128"/>
              <a:ea typeface="ＭＳ Ｐゴシック" panose="020B0600070205080204" pitchFamily="50" charset="-128"/>
            </a:endParaRPr>
          </a:p>
          <a:p>
            <a:pPr algn="ctr"/>
            <a:r>
              <a:rPr kumimoji="1" lang="ja-JP" altLang="en-US" dirty="0">
                <a:latin typeface="ＭＳ Ｐゴシック" panose="020B0600070205080204" pitchFamily="50" charset="-128"/>
                <a:ea typeface="ＭＳ Ｐゴシック" panose="020B0600070205080204" pitchFamily="50" charset="-128"/>
              </a:rPr>
              <a:t>府民とともにつむぐ豊かな「農」</a:t>
            </a:r>
          </a:p>
        </p:txBody>
      </p:sp>
      <p:sp>
        <p:nvSpPr>
          <p:cNvPr id="39" name="テキスト ボックス 38">
            <a:extLst>
              <a:ext uri="{FF2B5EF4-FFF2-40B4-BE49-F238E27FC236}">
                <a16:creationId xmlns:a16="http://schemas.microsoft.com/office/drawing/2014/main" id="{94AE5CC3-EFD6-4189-ACE0-29049629879E}"/>
              </a:ext>
            </a:extLst>
          </p:cNvPr>
          <p:cNvSpPr txBox="1"/>
          <p:nvPr/>
        </p:nvSpPr>
        <p:spPr>
          <a:xfrm>
            <a:off x="164241" y="3452531"/>
            <a:ext cx="4949267"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■農業の持続的成長の実現、環境貢献への社会的要請、</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　新たな価値の創造の視点で、３つの方向性で施策を展開</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40" name="正方形/長方形 39">
            <a:extLst>
              <a:ext uri="{FF2B5EF4-FFF2-40B4-BE49-F238E27FC236}">
                <a16:creationId xmlns:a16="http://schemas.microsoft.com/office/drawing/2014/main" id="{F575E9B3-2C9A-48D0-A18B-E1D6E6F4EFB3}"/>
              </a:ext>
            </a:extLst>
          </p:cNvPr>
          <p:cNvSpPr/>
          <p:nvPr/>
        </p:nvSpPr>
        <p:spPr>
          <a:xfrm>
            <a:off x="5387328" y="1035525"/>
            <a:ext cx="6490729" cy="1187720"/>
          </a:xfrm>
          <a:prstGeom prst="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latin typeface="Calibri" panose="020F0502020204030204"/>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62137307-D474-4FF4-81C2-DDA748D1B2FD}"/>
              </a:ext>
            </a:extLst>
          </p:cNvPr>
          <p:cNvSpPr txBox="1"/>
          <p:nvPr/>
        </p:nvSpPr>
        <p:spPr>
          <a:xfrm>
            <a:off x="5383200" y="1042320"/>
            <a:ext cx="6490729" cy="1200329"/>
          </a:xfrm>
          <a:prstGeom prst="rect">
            <a:avLst/>
          </a:prstGeom>
          <a:noFill/>
        </p:spPr>
        <p:txBody>
          <a:bodyPr wrap="square" rtlCol="0">
            <a:spAutoFit/>
          </a:bodyPr>
          <a:lstStyle/>
          <a:p>
            <a:r>
              <a:rPr kumimoji="1" lang="ja-JP" altLang="en-US" sz="1200" b="1" u="sng" dirty="0">
                <a:latin typeface="ＭＳ Ｐゴシック" panose="020B0600070205080204" pitchFamily="50" charset="-128"/>
                <a:ea typeface="ＭＳ Ｐゴシック" panose="020B0600070205080204" pitchFamily="50" charset="-128"/>
              </a:rPr>
              <a:t>１</a:t>
            </a:r>
            <a:r>
              <a:rPr kumimoji="1" lang="en-US" altLang="ja-JP" sz="1200" b="1" u="sng" dirty="0">
                <a:latin typeface="ＭＳ Ｐゴシック" panose="020B0600070205080204" pitchFamily="50" charset="-128"/>
                <a:ea typeface="ＭＳ Ｐゴシック" panose="020B0600070205080204" pitchFamily="50" charset="-128"/>
              </a:rPr>
              <a:t>.</a:t>
            </a:r>
            <a:r>
              <a:rPr kumimoji="1" lang="ja-JP" altLang="en-US" sz="1200" b="1" u="sng" dirty="0">
                <a:latin typeface="ＭＳ Ｐゴシック" panose="020B0600070205080204" pitchFamily="50" charset="-128"/>
                <a:ea typeface="ＭＳ Ｐゴシック" panose="020B0600070205080204" pitchFamily="50" charset="-128"/>
              </a:rPr>
              <a:t>力強い大阪農業の実現　～成長し、持続する農業へ～</a:t>
            </a:r>
            <a:endParaRPr kumimoji="1" lang="en-US" altLang="ja-JP" sz="1200" b="1" u="sng"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　意欲の高い農業者の経営改善支援</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2</a:t>
            </a:r>
            <a:r>
              <a:rPr kumimoji="1" lang="ja-JP" altLang="en-US" sz="1200" dirty="0">
                <a:latin typeface="ＭＳ Ｐゴシック" panose="020B0600070205080204" pitchFamily="50" charset="-128"/>
                <a:ea typeface="ＭＳ Ｐゴシック" panose="020B0600070205080204" pitchFamily="50" charset="-128"/>
              </a:rPr>
              <a:t>）　新規就農者・企業の確保育成</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3</a:t>
            </a:r>
            <a:r>
              <a:rPr kumimoji="1" lang="ja-JP" altLang="en-US" sz="1200" dirty="0">
                <a:latin typeface="ＭＳ Ｐゴシック" panose="020B0600070205080204" pitchFamily="50" charset="-128"/>
                <a:ea typeface="ＭＳ Ｐゴシック" panose="020B0600070205080204" pitchFamily="50" charset="-128"/>
              </a:rPr>
              <a:t>）　マーケットインの発想による重点品目の生産振興</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4</a:t>
            </a:r>
            <a:r>
              <a:rPr kumimoji="1" lang="ja-JP" altLang="en-US" sz="1200" dirty="0">
                <a:latin typeface="ＭＳ Ｐゴシック" panose="020B0600070205080204" pitchFamily="50" charset="-128"/>
                <a:ea typeface="ＭＳ Ｐゴシック" panose="020B0600070205080204" pitchFamily="50" charset="-128"/>
              </a:rPr>
              <a:t>）　成長を支える生産基盤の整備</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5</a:t>
            </a:r>
            <a:r>
              <a:rPr kumimoji="1" lang="ja-JP" altLang="en-US" sz="1200" dirty="0">
                <a:latin typeface="ＭＳ Ｐゴシック" panose="020B0600070205080204" pitchFamily="50" charset="-128"/>
                <a:ea typeface="ＭＳ Ｐゴシック" panose="020B0600070205080204" pitchFamily="50" charset="-128"/>
              </a:rPr>
              <a:t>）　成長と持続に資するスマート技術導入の推進</a:t>
            </a:r>
          </a:p>
        </p:txBody>
      </p:sp>
      <p:sp>
        <p:nvSpPr>
          <p:cNvPr id="41" name="正方形/長方形 40">
            <a:extLst>
              <a:ext uri="{FF2B5EF4-FFF2-40B4-BE49-F238E27FC236}">
                <a16:creationId xmlns:a16="http://schemas.microsoft.com/office/drawing/2014/main" id="{A81FF2DD-0728-426D-9CB2-56A794530EF6}"/>
              </a:ext>
            </a:extLst>
          </p:cNvPr>
          <p:cNvSpPr/>
          <p:nvPr/>
        </p:nvSpPr>
        <p:spPr>
          <a:xfrm>
            <a:off x="5375629" y="2264545"/>
            <a:ext cx="6490728" cy="763408"/>
          </a:xfrm>
          <a:prstGeom prst="rect">
            <a:avLst/>
          </a:prstGeom>
          <a:noFill/>
          <a:ln w="25400">
            <a:solidFill>
              <a:srgbClr val="AE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latin typeface="Calibri" panose="020F0502020204030204"/>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9C8B5C3B-88D5-4731-A4C8-6211466B2052}"/>
              </a:ext>
            </a:extLst>
          </p:cNvPr>
          <p:cNvSpPr txBox="1"/>
          <p:nvPr/>
        </p:nvSpPr>
        <p:spPr>
          <a:xfrm>
            <a:off x="5383200" y="2239956"/>
            <a:ext cx="6490729" cy="830997"/>
          </a:xfrm>
          <a:prstGeom prst="rect">
            <a:avLst/>
          </a:prstGeom>
          <a:noFill/>
        </p:spPr>
        <p:txBody>
          <a:bodyPr wrap="square" rtlCol="0">
            <a:spAutoFit/>
          </a:bodyPr>
          <a:lstStyle/>
          <a:p>
            <a:r>
              <a:rPr kumimoji="1" lang="en-US" altLang="ja-JP" sz="1200" b="1" u="sng" dirty="0">
                <a:latin typeface="ＭＳ Ｐゴシック" panose="020B0600070205080204" pitchFamily="50" charset="-128"/>
                <a:ea typeface="ＭＳ Ｐゴシック" panose="020B0600070205080204" pitchFamily="50" charset="-128"/>
              </a:rPr>
              <a:t>2.</a:t>
            </a:r>
            <a:r>
              <a:rPr kumimoji="1" lang="ja-JP" altLang="en-US" sz="1200" b="1" u="sng" dirty="0">
                <a:latin typeface="ＭＳ Ｐゴシック" panose="020B0600070205080204" pitchFamily="50" charset="-128"/>
                <a:ea typeface="ＭＳ Ｐゴシック" panose="020B0600070205080204" pitchFamily="50" charset="-128"/>
              </a:rPr>
              <a:t>豊かな食や農に接する機会の充実　～農を通じた脱炭素社会への貢献～</a:t>
            </a:r>
            <a:endParaRPr kumimoji="1" lang="en-US" altLang="ja-JP" sz="1200" b="1" u="sng"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　大阪産</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もん</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購入拠点の充実</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2</a:t>
            </a:r>
            <a:r>
              <a:rPr kumimoji="1" lang="ja-JP" altLang="en-US" sz="1200" dirty="0">
                <a:latin typeface="ＭＳ Ｐゴシック" panose="020B0600070205080204" pitchFamily="50" charset="-128"/>
                <a:ea typeface="ＭＳ Ｐゴシック" panose="020B0600070205080204" pitchFamily="50" charset="-128"/>
              </a:rPr>
              <a:t>）　食と農の連携による大阪産</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もん</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の魅力向上</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3</a:t>
            </a:r>
            <a:r>
              <a:rPr kumimoji="1" lang="ja-JP" altLang="en-US" sz="1200" dirty="0">
                <a:latin typeface="ＭＳ Ｐゴシック" panose="020B0600070205080204" pitchFamily="50" charset="-128"/>
                <a:ea typeface="ＭＳ Ｐゴシック" panose="020B0600070205080204" pitchFamily="50" charset="-128"/>
              </a:rPr>
              <a:t>）　農分野での脱炭素社会への貢献</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43" name="正方形/長方形 42">
            <a:extLst>
              <a:ext uri="{FF2B5EF4-FFF2-40B4-BE49-F238E27FC236}">
                <a16:creationId xmlns:a16="http://schemas.microsoft.com/office/drawing/2014/main" id="{E3812373-E5E1-4223-BC80-1512E2D4C056}"/>
              </a:ext>
            </a:extLst>
          </p:cNvPr>
          <p:cNvSpPr/>
          <p:nvPr/>
        </p:nvSpPr>
        <p:spPr>
          <a:xfrm>
            <a:off x="5375629" y="3076744"/>
            <a:ext cx="6490728" cy="830997"/>
          </a:xfrm>
          <a:prstGeom prst="rect">
            <a:avLst/>
          </a:prstGeom>
          <a:noFill/>
          <a:ln w="254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latin typeface="Calibri" panose="020F0502020204030204"/>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21E25202-85DD-44F4-BB83-FE6B3EBED8E5}"/>
              </a:ext>
            </a:extLst>
          </p:cNvPr>
          <p:cNvSpPr txBox="1"/>
          <p:nvPr/>
        </p:nvSpPr>
        <p:spPr>
          <a:xfrm>
            <a:off x="5368057" y="3065261"/>
            <a:ext cx="6490729" cy="830997"/>
          </a:xfrm>
          <a:prstGeom prst="rect">
            <a:avLst/>
          </a:prstGeom>
          <a:noFill/>
        </p:spPr>
        <p:txBody>
          <a:bodyPr wrap="square" rtlCol="0">
            <a:spAutoFit/>
          </a:bodyPr>
          <a:lstStyle/>
          <a:p>
            <a:r>
              <a:rPr kumimoji="1" lang="en-US" altLang="ja-JP" sz="1200" b="1" u="sng" dirty="0">
                <a:latin typeface="ＭＳ Ｐゴシック" panose="020B0600070205080204" pitchFamily="50" charset="-128"/>
                <a:ea typeface="ＭＳ Ｐゴシック" panose="020B0600070205080204" pitchFamily="50" charset="-128"/>
              </a:rPr>
              <a:t>3.</a:t>
            </a:r>
            <a:r>
              <a:rPr kumimoji="1" lang="ja-JP" altLang="en-US" sz="1200" b="1" u="sng" dirty="0">
                <a:latin typeface="ＭＳ Ｐゴシック" panose="020B0600070205080204" pitchFamily="50" charset="-128"/>
                <a:ea typeface="ＭＳ Ｐゴシック" panose="020B0600070205080204" pitchFamily="50" charset="-128"/>
              </a:rPr>
              <a:t>農業・農空間を活かした新たな価値創造　～ポストコロナの新たなライフスタイルを実現～</a:t>
            </a:r>
            <a:endParaRPr kumimoji="1" lang="en-US" altLang="ja-JP" sz="1200" b="1" u="sng"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　農業・農空間と府民をつなぐ機能の充実</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2</a:t>
            </a:r>
            <a:r>
              <a:rPr kumimoji="1" lang="ja-JP" altLang="en-US" sz="1200" dirty="0">
                <a:latin typeface="ＭＳ Ｐゴシック" panose="020B0600070205080204" pitchFamily="50" charset="-128"/>
                <a:ea typeface="ＭＳ Ｐゴシック" panose="020B0600070205080204" pitchFamily="50" charset="-128"/>
              </a:rPr>
              <a:t>）　農を活かした地域づくりの推進</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3</a:t>
            </a:r>
            <a:r>
              <a:rPr kumimoji="1" lang="ja-JP" altLang="en-US" sz="1200" dirty="0">
                <a:latin typeface="ＭＳ Ｐゴシック" panose="020B0600070205080204" pitchFamily="50" charset="-128"/>
                <a:ea typeface="ＭＳ Ｐゴシック" panose="020B0600070205080204" pitchFamily="50" charset="-128"/>
              </a:rPr>
              <a:t>）　農を知り、農に参画する機会の充実</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37" name="スライド番号プレースホルダー 5">
            <a:extLst>
              <a:ext uri="{FF2B5EF4-FFF2-40B4-BE49-F238E27FC236}">
                <a16:creationId xmlns:a16="http://schemas.microsoft.com/office/drawing/2014/main" id="{F6ADD4F2-24B0-4BCD-A7C2-9E4AFEA443BC}"/>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solidFill>
                  <a:prstClr val="black"/>
                </a:solidFill>
                <a:ea typeface="ＭＳ Ｐゴシック" panose="020B0600070205080204" pitchFamily="50" charset="-128"/>
              </a:rPr>
              <a:t>1-</a:t>
            </a:r>
            <a:fld id="{C6678B24-D225-48CB-84C5-697AA65AEC0C}" type="slidenum">
              <a:rPr kumimoji="1" lang="ja-JP" altLang="en-US" smtClean="0">
                <a:solidFill>
                  <a:prstClr val="black"/>
                </a:solidFill>
                <a:ea typeface="ＭＳ Ｐゴシック" panose="020B0600070205080204" pitchFamily="50" charset="-128"/>
              </a:rPr>
              <a:pPr/>
              <a:t>2</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5383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 name="グラフ 23">
            <a:extLst>
              <a:ext uri="{FF2B5EF4-FFF2-40B4-BE49-F238E27FC236}">
                <a16:creationId xmlns:a16="http://schemas.microsoft.com/office/drawing/2014/main" id="{A5AF5C68-4C87-4040-AE01-4EE0EE4B822A}"/>
              </a:ext>
            </a:extLst>
          </p:cNvPr>
          <p:cNvGraphicFramePr>
            <a:graphicFrameLocks/>
          </p:cNvGraphicFramePr>
          <p:nvPr>
            <p:extLst>
              <p:ext uri="{D42A27DB-BD31-4B8C-83A1-F6EECF244321}">
                <p14:modId xmlns:p14="http://schemas.microsoft.com/office/powerpoint/2010/main" val="1957953427"/>
              </p:ext>
            </p:extLst>
          </p:nvPr>
        </p:nvGraphicFramePr>
        <p:xfrm>
          <a:off x="8498188" y="4975577"/>
          <a:ext cx="3517666" cy="1079189"/>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a:t>
            </a:r>
            <a:r>
              <a:rPr kumimoji="1" lang="ja-JP" altLang="en-US" sz="2400" dirty="0">
                <a:solidFill>
                  <a:schemeClr val="tx1"/>
                </a:solidFill>
              </a:rPr>
              <a:t>しごと</a:t>
            </a:r>
            <a:r>
              <a:rPr kumimoji="1" lang="en-US" altLang="ja-JP" sz="2400" dirty="0">
                <a:solidFill>
                  <a:schemeClr val="tx1"/>
                </a:solidFill>
              </a:rPr>
              <a:t>】</a:t>
            </a:r>
            <a:r>
              <a:rPr kumimoji="1" lang="ja-JP" altLang="en-US" sz="2400" dirty="0">
                <a:solidFill>
                  <a:schemeClr val="tx1"/>
                </a:solidFill>
              </a:rPr>
              <a:t>　</a:t>
            </a:r>
            <a:r>
              <a:rPr kumimoji="1" lang="ja-JP" altLang="en-US" sz="2400" b="1" dirty="0">
                <a:solidFill>
                  <a:schemeClr val="tx1"/>
                </a:solidFill>
              </a:rPr>
              <a:t>力強い大阪農業の実現</a:t>
            </a:r>
            <a:endParaRPr kumimoji="1" lang="ja-JP" altLang="en-US" sz="2400" dirty="0">
              <a:solidFill>
                <a:schemeClr val="tx1"/>
              </a:solidFill>
            </a:endParaRP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146956" y="658634"/>
            <a:ext cx="6218675" cy="830997"/>
          </a:xfrm>
          <a:prstGeom prst="rect">
            <a:avLst/>
          </a:prstGeom>
          <a:noFill/>
          <a:ln>
            <a:noFill/>
          </a:ln>
        </p:spPr>
        <p:txBody>
          <a:bodyPr wrap="square" rtlCol="0">
            <a:spAutoFit/>
          </a:bodyPr>
          <a:lstStyle/>
          <a:p>
            <a:r>
              <a:rPr kumimoji="1" lang="ja-JP" altLang="en-US" sz="1600" dirty="0"/>
              <a:t>達成目標：農業産出額</a:t>
            </a:r>
            <a:r>
              <a:rPr kumimoji="1" lang="en-US" altLang="ja-JP" sz="1600" baseline="30000" dirty="0"/>
              <a:t>※</a:t>
            </a:r>
            <a:r>
              <a:rPr kumimoji="1" lang="ja-JP" altLang="en-US" sz="1600" dirty="0"/>
              <a:t>の増加</a:t>
            </a:r>
            <a:endParaRPr kumimoji="1" lang="en-US" altLang="ja-JP" sz="1600" dirty="0"/>
          </a:p>
          <a:p>
            <a:r>
              <a:rPr kumimoji="1" lang="ja-JP" altLang="en-US" sz="1600" dirty="0"/>
              <a:t>　　　　　　　</a:t>
            </a:r>
            <a:r>
              <a:rPr kumimoji="1" lang="en-US" altLang="ja-JP" sz="1600" dirty="0"/>
              <a:t>227</a:t>
            </a:r>
            <a:r>
              <a:rPr kumimoji="1" lang="ja-JP" altLang="en-US" sz="1600" dirty="0"/>
              <a:t>億円　⇒　</a:t>
            </a:r>
            <a:r>
              <a:rPr kumimoji="1" lang="en-US" altLang="ja-JP" sz="1600" dirty="0"/>
              <a:t>250</a:t>
            </a:r>
            <a:r>
              <a:rPr kumimoji="1" lang="ja-JP" altLang="en-US" sz="1600" dirty="0"/>
              <a:t>億円（＋</a:t>
            </a:r>
            <a:r>
              <a:rPr kumimoji="1" lang="en-US" altLang="ja-JP" sz="1600" dirty="0"/>
              <a:t>23</a:t>
            </a:r>
            <a:r>
              <a:rPr kumimoji="1" lang="ja-JP" altLang="en-US" sz="1600" dirty="0"/>
              <a:t>億円＝年２％成長</a:t>
            </a:r>
            <a:r>
              <a:rPr kumimoji="1" lang="en-US" altLang="ja-JP" sz="1600" dirty="0"/>
              <a:t>×</a:t>
            </a:r>
            <a:r>
              <a:rPr kumimoji="1" lang="ja-JP" altLang="en-US" sz="1600" dirty="0"/>
              <a:t>５年間）</a:t>
            </a:r>
            <a:endParaRPr kumimoji="1" lang="en-US" altLang="ja-JP" sz="1600" dirty="0"/>
          </a:p>
          <a:p>
            <a:r>
              <a:rPr kumimoji="1" lang="ja-JP" altLang="en-US" sz="1600" dirty="0"/>
              <a:t>中間実績：</a:t>
            </a:r>
            <a:r>
              <a:rPr kumimoji="1" lang="en-US" altLang="ja-JP" sz="1600" dirty="0">
                <a:solidFill>
                  <a:srgbClr val="FF0000"/>
                </a:solidFill>
              </a:rPr>
              <a:t>250</a:t>
            </a:r>
            <a:r>
              <a:rPr kumimoji="1" lang="ja-JP" altLang="en-US" sz="1600" dirty="0">
                <a:solidFill>
                  <a:srgbClr val="FF0000"/>
                </a:solidFill>
              </a:rPr>
              <a:t>億円（＋</a:t>
            </a:r>
            <a:r>
              <a:rPr kumimoji="1" lang="en-US" altLang="ja-JP" sz="1600" dirty="0">
                <a:solidFill>
                  <a:srgbClr val="FF0000"/>
                </a:solidFill>
              </a:rPr>
              <a:t>23</a:t>
            </a:r>
            <a:r>
              <a:rPr kumimoji="1" lang="ja-JP" altLang="en-US" sz="1600" dirty="0">
                <a:solidFill>
                  <a:srgbClr val="FF0000"/>
                </a:solidFill>
              </a:rPr>
              <a:t>億円）</a:t>
            </a:r>
            <a:endParaRPr kumimoji="1" lang="en-US" altLang="ja-JP" sz="1600" dirty="0">
              <a:solidFill>
                <a:srgbClr val="FF0000"/>
              </a:solidFill>
            </a:endParaRPr>
          </a:p>
        </p:txBody>
      </p:sp>
      <p:sp>
        <p:nvSpPr>
          <p:cNvPr id="15" name="スライド番号プレースホルダー 14">
            <a:extLst>
              <a:ext uri="{FF2B5EF4-FFF2-40B4-BE49-F238E27FC236}">
                <a16:creationId xmlns:a16="http://schemas.microsoft.com/office/drawing/2014/main" id="{BE630729-DCEF-4A78-AC7B-21B8383581CE}"/>
              </a:ext>
            </a:extLst>
          </p:cNvPr>
          <p:cNvSpPr>
            <a:spLocks noGrp="1"/>
          </p:cNvSpPr>
          <p:nvPr>
            <p:ph type="sldNum" sz="quarter" idx="12"/>
          </p:nvPr>
        </p:nvSpPr>
        <p:spPr/>
        <p:txBody>
          <a:bodyPr/>
          <a:lstStyle/>
          <a:p>
            <a:r>
              <a:rPr kumimoji="1" lang="en-US" altLang="ja-JP" dirty="0"/>
              <a:t>1-</a:t>
            </a:r>
            <a:fld id="{C6678B24-D225-48CB-84C5-697AA65AEC0C}" type="slidenum">
              <a:rPr kumimoji="1" lang="ja-JP" altLang="en-US" smtClean="0"/>
              <a:t>3</a:t>
            </a:fld>
            <a:endParaRPr kumimoji="1" lang="ja-JP" altLang="en-US" dirty="0"/>
          </a:p>
        </p:txBody>
      </p:sp>
      <p:sp>
        <p:nvSpPr>
          <p:cNvPr id="19" name="テキスト ボックス 18">
            <a:extLst>
              <a:ext uri="{FF2B5EF4-FFF2-40B4-BE49-F238E27FC236}">
                <a16:creationId xmlns:a16="http://schemas.microsoft.com/office/drawing/2014/main" id="{EBFDDCE0-DC70-4AA1-9E05-8A0CD1E88590}"/>
              </a:ext>
            </a:extLst>
          </p:cNvPr>
          <p:cNvSpPr txBox="1"/>
          <p:nvPr/>
        </p:nvSpPr>
        <p:spPr>
          <a:xfrm>
            <a:off x="146957" y="1573907"/>
            <a:ext cx="5735097" cy="1815882"/>
          </a:xfrm>
          <a:prstGeom prst="rect">
            <a:avLst/>
          </a:prstGeom>
          <a:noFill/>
          <a:ln>
            <a:solidFill>
              <a:schemeClr val="tx1"/>
            </a:solidFill>
          </a:ln>
        </p:spPr>
        <p:txBody>
          <a:bodyPr wrap="square" rtlCol="0">
            <a:spAutoFit/>
          </a:bodyPr>
          <a:lstStyle/>
          <a:p>
            <a:r>
              <a:rPr kumimoji="1" lang="ja-JP" altLang="en-US" sz="1600" b="1" u="sng" dirty="0"/>
              <a:t>成果指標</a:t>
            </a:r>
            <a:endParaRPr kumimoji="1" lang="en-US" altLang="ja-JP" sz="1600" b="1" u="sng" dirty="0"/>
          </a:p>
          <a:p>
            <a:r>
              <a:rPr kumimoji="1" lang="ja-JP" altLang="en-US" sz="1600" dirty="0"/>
              <a:t>　（</a:t>
            </a:r>
            <a:r>
              <a:rPr kumimoji="1" lang="en-US" altLang="ja-JP" sz="1600" dirty="0"/>
              <a:t>1</a:t>
            </a:r>
            <a:r>
              <a:rPr kumimoji="1" lang="ja-JP" altLang="en-US" sz="1600" dirty="0"/>
              <a:t>）　育成対象農業者約</a:t>
            </a:r>
            <a:r>
              <a:rPr kumimoji="1" lang="en-US" altLang="ja-JP" sz="1600" dirty="0"/>
              <a:t>150</a:t>
            </a:r>
            <a:r>
              <a:rPr kumimoji="1" lang="ja-JP" altLang="en-US" sz="1600" dirty="0"/>
              <a:t>名の販売額向上　　　</a:t>
            </a:r>
            <a:r>
              <a:rPr kumimoji="1" lang="en-US" altLang="ja-JP" sz="1600" dirty="0"/>
              <a:t>30%</a:t>
            </a:r>
            <a:r>
              <a:rPr kumimoji="1" lang="ja-JP" altLang="en-US" sz="1600" dirty="0"/>
              <a:t>　</a:t>
            </a:r>
            <a:r>
              <a:rPr kumimoji="1" lang="en-US" altLang="ja-JP" sz="1600" dirty="0"/>
              <a:t>+6</a:t>
            </a:r>
            <a:r>
              <a:rPr kumimoji="1" lang="ja-JP" altLang="en-US" sz="1600" dirty="0"/>
              <a:t>億円</a:t>
            </a:r>
            <a:endParaRPr kumimoji="1" lang="en-US" altLang="ja-JP" sz="1600" dirty="0"/>
          </a:p>
          <a:p>
            <a:r>
              <a:rPr kumimoji="1" lang="ja-JP" altLang="en-US" sz="1600" dirty="0"/>
              <a:t>　（</a:t>
            </a:r>
            <a:r>
              <a:rPr kumimoji="1" lang="en-US" altLang="ja-JP" sz="1600" dirty="0"/>
              <a:t>2</a:t>
            </a:r>
            <a:r>
              <a:rPr kumimoji="1" lang="ja-JP" altLang="en-US" sz="1600" dirty="0"/>
              <a:t>）　新規就農者</a:t>
            </a:r>
            <a:r>
              <a:rPr kumimoji="1" lang="en-US" altLang="ja-JP" sz="1600" dirty="0"/>
              <a:t>70</a:t>
            </a:r>
            <a:r>
              <a:rPr kumimoji="1" lang="ja-JP" altLang="en-US" sz="1600" dirty="0"/>
              <a:t>名の確保と生産力強化　　     　 　　  </a:t>
            </a:r>
            <a:r>
              <a:rPr kumimoji="1" lang="en-US" altLang="ja-JP" sz="1600" dirty="0"/>
              <a:t>+3</a:t>
            </a:r>
            <a:r>
              <a:rPr kumimoji="1" lang="ja-JP" altLang="en-US" sz="1600" dirty="0"/>
              <a:t>億円</a:t>
            </a:r>
            <a:endParaRPr kumimoji="1" lang="en-US" altLang="ja-JP" sz="1600" dirty="0"/>
          </a:p>
          <a:p>
            <a:r>
              <a:rPr kumimoji="1" lang="ja-JP" altLang="en-US" sz="1600" dirty="0"/>
              <a:t>　　　　 新規参入企業</a:t>
            </a:r>
            <a:r>
              <a:rPr kumimoji="1" lang="en-US" altLang="ja-JP" sz="1600" dirty="0"/>
              <a:t>30</a:t>
            </a:r>
            <a:r>
              <a:rPr kumimoji="1" lang="ja-JP" altLang="en-US" sz="1600" dirty="0"/>
              <a:t>社の確保と生産力強化　   　  　　 </a:t>
            </a:r>
            <a:r>
              <a:rPr kumimoji="1" lang="en-US" altLang="ja-JP" sz="1600" dirty="0"/>
              <a:t>+4</a:t>
            </a:r>
            <a:r>
              <a:rPr kumimoji="1" lang="ja-JP" altLang="en-US" sz="1600" dirty="0"/>
              <a:t>億円</a:t>
            </a:r>
            <a:endParaRPr kumimoji="1" lang="en-US" altLang="ja-JP" sz="1600" dirty="0"/>
          </a:p>
          <a:p>
            <a:r>
              <a:rPr kumimoji="1" lang="ja-JP" altLang="en-US" sz="1600" dirty="0"/>
              <a:t>　（</a:t>
            </a:r>
            <a:r>
              <a:rPr kumimoji="1" lang="en-US" altLang="ja-JP" sz="1600" dirty="0"/>
              <a:t>3</a:t>
            </a:r>
            <a:r>
              <a:rPr kumimoji="1" lang="ja-JP" altLang="en-US" sz="1600" dirty="0"/>
              <a:t>）　重点５品目の販売額向上　　　　　　　　　　　 　　　</a:t>
            </a:r>
            <a:r>
              <a:rPr kumimoji="1" lang="en-US" altLang="ja-JP" sz="1600" dirty="0"/>
              <a:t>+4.5</a:t>
            </a:r>
            <a:r>
              <a:rPr kumimoji="1" lang="ja-JP" altLang="en-US" sz="1600" dirty="0"/>
              <a:t>億円</a:t>
            </a:r>
            <a:endParaRPr kumimoji="1" lang="en-US" altLang="ja-JP" sz="1600" dirty="0"/>
          </a:p>
          <a:p>
            <a:r>
              <a:rPr kumimoji="1" lang="ja-JP" altLang="en-US" sz="1600" dirty="0"/>
              <a:t>　（</a:t>
            </a:r>
            <a:r>
              <a:rPr kumimoji="1" lang="en-US" altLang="ja-JP" sz="1600" dirty="0"/>
              <a:t>4</a:t>
            </a:r>
            <a:r>
              <a:rPr kumimoji="1" lang="ja-JP" altLang="en-US" sz="1600" dirty="0"/>
              <a:t>）　農地集積集約を目的とした基盤整備の面積　　　　 　</a:t>
            </a:r>
            <a:r>
              <a:rPr kumimoji="1" lang="en-US" altLang="ja-JP" sz="1600" dirty="0"/>
              <a:t>56ha</a:t>
            </a:r>
          </a:p>
          <a:p>
            <a:r>
              <a:rPr kumimoji="1" lang="ja-JP" altLang="en-US" sz="1600" dirty="0"/>
              <a:t>　（</a:t>
            </a:r>
            <a:r>
              <a:rPr kumimoji="1" lang="en-US" altLang="ja-JP" sz="1600" dirty="0"/>
              <a:t>5</a:t>
            </a:r>
            <a:r>
              <a:rPr kumimoji="1" lang="ja-JP" altLang="en-US" sz="1600" dirty="0"/>
              <a:t>）　スマート農業技術を導入する農業者　　　　　　　　 　</a:t>
            </a:r>
            <a:r>
              <a:rPr kumimoji="1" lang="en-US" altLang="ja-JP" sz="1600" dirty="0"/>
              <a:t>+85</a:t>
            </a:r>
            <a:r>
              <a:rPr kumimoji="1" lang="ja-JP" altLang="en-US" sz="1600" dirty="0"/>
              <a:t>名</a:t>
            </a:r>
            <a:endParaRPr kumimoji="1" lang="en-US" altLang="ja-JP" sz="1600" dirty="0"/>
          </a:p>
        </p:txBody>
      </p:sp>
      <p:sp>
        <p:nvSpPr>
          <p:cNvPr id="20" name="テキスト ボックス 19">
            <a:extLst>
              <a:ext uri="{FF2B5EF4-FFF2-40B4-BE49-F238E27FC236}">
                <a16:creationId xmlns:a16="http://schemas.microsoft.com/office/drawing/2014/main" id="{1B5A105B-39E4-4B47-A993-B63C6A1D32ED}"/>
              </a:ext>
            </a:extLst>
          </p:cNvPr>
          <p:cNvSpPr txBox="1"/>
          <p:nvPr/>
        </p:nvSpPr>
        <p:spPr>
          <a:xfrm>
            <a:off x="6260545" y="1573907"/>
            <a:ext cx="5494770" cy="1815882"/>
          </a:xfrm>
          <a:prstGeom prst="rect">
            <a:avLst/>
          </a:prstGeom>
          <a:noFill/>
          <a:ln>
            <a:solidFill>
              <a:schemeClr val="tx1"/>
            </a:solidFill>
          </a:ln>
        </p:spPr>
        <p:txBody>
          <a:bodyPr wrap="square" rtlCol="0">
            <a:spAutoFit/>
          </a:bodyPr>
          <a:lstStyle/>
          <a:p>
            <a:r>
              <a:rPr kumimoji="1" lang="ja-JP" altLang="en-US" sz="1600" b="1" u="sng" dirty="0"/>
              <a:t>令和６年度時点　各取組の進捗</a:t>
            </a:r>
            <a:endParaRPr kumimoji="1" lang="en-US" altLang="ja-JP" sz="1600" b="1" u="sng" dirty="0"/>
          </a:p>
          <a:p>
            <a:r>
              <a:rPr kumimoji="1" lang="ja-JP" altLang="en-US" sz="1600" dirty="0"/>
              <a:t>　（</a:t>
            </a:r>
            <a:r>
              <a:rPr kumimoji="1" lang="en-US" altLang="ja-JP" sz="1600" dirty="0"/>
              <a:t>1</a:t>
            </a:r>
            <a:r>
              <a:rPr kumimoji="1" lang="ja-JP" altLang="en-US" sz="1600" dirty="0"/>
              <a:t>）　育成対象農業者</a:t>
            </a:r>
            <a:r>
              <a:rPr kumimoji="1" lang="en-US" altLang="ja-JP" sz="1600" dirty="0"/>
              <a:t>129</a:t>
            </a:r>
            <a:r>
              <a:rPr kumimoji="1" lang="ja-JP" altLang="en-US" sz="1600" dirty="0"/>
              <a:t>名の販売額　</a:t>
            </a:r>
            <a:r>
              <a:rPr kumimoji="1" lang="en-US" altLang="ja-JP" sz="1600" dirty="0">
                <a:solidFill>
                  <a:srgbClr val="FF0000"/>
                </a:solidFill>
              </a:rPr>
              <a:t>+5.6</a:t>
            </a:r>
            <a:r>
              <a:rPr kumimoji="1" lang="ja-JP" altLang="en-US" sz="1600" dirty="0">
                <a:solidFill>
                  <a:srgbClr val="FF0000"/>
                </a:solidFill>
              </a:rPr>
              <a:t>億円</a:t>
            </a:r>
            <a:r>
              <a:rPr kumimoji="1" lang="ja-JP" altLang="en-US" sz="1600" b="1" dirty="0">
                <a:solidFill>
                  <a:srgbClr val="FF0000"/>
                </a:solidFill>
              </a:rPr>
              <a:t>（進捗</a:t>
            </a:r>
            <a:r>
              <a:rPr kumimoji="1" lang="en-US" altLang="ja-JP" sz="1600" b="1" dirty="0">
                <a:solidFill>
                  <a:srgbClr val="FF0000"/>
                </a:solidFill>
              </a:rPr>
              <a:t>93%</a:t>
            </a:r>
            <a:r>
              <a:rPr kumimoji="1" lang="ja-JP" altLang="en-US" sz="1600" b="1" dirty="0">
                <a:solidFill>
                  <a:srgbClr val="FF0000"/>
                </a:solidFill>
              </a:rPr>
              <a:t>）</a:t>
            </a:r>
            <a:endParaRPr kumimoji="1" lang="en-US" altLang="ja-JP" sz="1600" b="1" dirty="0">
              <a:solidFill>
                <a:srgbClr val="FF0000"/>
              </a:solidFill>
            </a:endParaRPr>
          </a:p>
          <a:p>
            <a:r>
              <a:rPr kumimoji="1" lang="ja-JP" altLang="en-US" sz="1600" dirty="0"/>
              <a:t>　（</a:t>
            </a:r>
            <a:r>
              <a:rPr kumimoji="1" lang="en-US" altLang="ja-JP" sz="1600" dirty="0"/>
              <a:t>2</a:t>
            </a:r>
            <a:r>
              <a:rPr kumimoji="1" lang="ja-JP" altLang="en-US" sz="1600" dirty="0"/>
              <a:t>）　新規就農者</a:t>
            </a:r>
            <a:r>
              <a:rPr kumimoji="1" lang="en-US" altLang="ja-JP" sz="1600" dirty="0"/>
              <a:t>65</a:t>
            </a:r>
            <a:r>
              <a:rPr kumimoji="1" lang="ja-JP" altLang="en-US" sz="1600" dirty="0"/>
              <a:t>名を確保し販売額      </a:t>
            </a:r>
            <a:r>
              <a:rPr kumimoji="1" lang="en-US" altLang="ja-JP" sz="1600" dirty="0">
                <a:solidFill>
                  <a:srgbClr val="FF0000"/>
                </a:solidFill>
              </a:rPr>
              <a:t>+2</a:t>
            </a:r>
            <a:r>
              <a:rPr kumimoji="1" lang="ja-JP" altLang="en-US" sz="1600" dirty="0">
                <a:solidFill>
                  <a:srgbClr val="FF0000"/>
                </a:solidFill>
              </a:rPr>
              <a:t>億円</a:t>
            </a:r>
            <a:r>
              <a:rPr kumimoji="1" lang="ja-JP" altLang="en-US" sz="1600" dirty="0"/>
              <a:t>（進捗</a:t>
            </a:r>
            <a:r>
              <a:rPr kumimoji="1" lang="en-US" altLang="ja-JP" sz="1600" dirty="0"/>
              <a:t>67%</a:t>
            </a:r>
            <a:r>
              <a:rPr kumimoji="1" lang="ja-JP" altLang="en-US" sz="1600" dirty="0"/>
              <a:t>）</a:t>
            </a:r>
            <a:endParaRPr kumimoji="1" lang="en-US" altLang="ja-JP" sz="1600" dirty="0">
              <a:solidFill>
                <a:srgbClr val="FF0000"/>
              </a:solidFill>
            </a:endParaRPr>
          </a:p>
          <a:p>
            <a:r>
              <a:rPr kumimoji="1" lang="ja-JP" altLang="en-US" sz="1600" dirty="0"/>
              <a:t>　　　　 参入企業</a:t>
            </a:r>
            <a:r>
              <a:rPr kumimoji="1" lang="en-US" altLang="ja-JP" sz="1600" dirty="0"/>
              <a:t>5</a:t>
            </a:r>
            <a:r>
              <a:rPr kumimoji="1" lang="ja-JP" altLang="en-US" sz="1600" dirty="0"/>
              <a:t>社を確保し販売額　    </a:t>
            </a:r>
            <a:r>
              <a:rPr kumimoji="1" lang="en-US" altLang="ja-JP" sz="1600" dirty="0">
                <a:solidFill>
                  <a:srgbClr val="FF0000"/>
                </a:solidFill>
              </a:rPr>
              <a:t>+0.44</a:t>
            </a:r>
            <a:r>
              <a:rPr kumimoji="1" lang="ja-JP" altLang="en-US" sz="1600" dirty="0">
                <a:solidFill>
                  <a:srgbClr val="FF0000"/>
                </a:solidFill>
              </a:rPr>
              <a:t>億円</a:t>
            </a:r>
            <a:r>
              <a:rPr kumimoji="1" lang="ja-JP" altLang="en-US" sz="1600" b="1" dirty="0">
                <a:solidFill>
                  <a:srgbClr val="0070C0"/>
                </a:solidFill>
              </a:rPr>
              <a:t>（進捗</a:t>
            </a:r>
            <a:r>
              <a:rPr kumimoji="1" lang="en-US" altLang="ja-JP" sz="1600" b="1" dirty="0">
                <a:solidFill>
                  <a:srgbClr val="0070C0"/>
                </a:solidFill>
              </a:rPr>
              <a:t>11%</a:t>
            </a:r>
            <a:r>
              <a:rPr kumimoji="1" lang="ja-JP" altLang="en-US" sz="1600" b="1" dirty="0">
                <a:solidFill>
                  <a:srgbClr val="0070C0"/>
                </a:solidFill>
              </a:rPr>
              <a:t>）</a:t>
            </a:r>
            <a:endParaRPr kumimoji="1" lang="en-US" altLang="ja-JP" sz="1600" b="1" dirty="0">
              <a:solidFill>
                <a:srgbClr val="0070C0"/>
              </a:solidFill>
            </a:endParaRPr>
          </a:p>
          <a:p>
            <a:r>
              <a:rPr kumimoji="1" lang="ja-JP" altLang="en-US" sz="1600" dirty="0"/>
              <a:t>　（</a:t>
            </a:r>
            <a:r>
              <a:rPr kumimoji="1" lang="en-US" altLang="ja-JP" sz="1600" dirty="0"/>
              <a:t>3</a:t>
            </a:r>
            <a:r>
              <a:rPr kumimoji="1" lang="ja-JP" altLang="en-US" sz="1600" dirty="0"/>
              <a:t>）　重点５品目の販売額　　　　　　　　 </a:t>
            </a:r>
            <a:r>
              <a:rPr kumimoji="1" lang="en-US" altLang="ja-JP" sz="1600" dirty="0">
                <a:solidFill>
                  <a:srgbClr val="FF0000"/>
                </a:solidFill>
              </a:rPr>
              <a:t>+2.5</a:t>
            </a:r>
            <a:r>
              <a:rPr kumimoji="1" lang="ja-JP" altLang="en-US" sz="1600" dirty="0">
                <a:solidFill>
                  <a:srgbClr val="FF0000"/>
                </a:solidFill>
              </a:rPr>
              <a:t>億円</a:t>
            </a:r>
            <a:r>
              <a:rPr kumimoji="1" lang="ja-JP" altLang="en-US" sz="1600" dirty="0"/>
              <a:t>（進捗</a:t>
            </a:r>
            <a:r>
              <a:rPr kumimoji="1" lang="en-US" altLang="ja-JP" sz="1600" dirty="0"/>
              <a:t>56%</a:t>
            </a:r>
            <a:r>
              <a:rPr kumimoji="1" lang="ja-JP" altLang="en-US" sz="1600" dirty="0"/>
              <a:t>）</a:t>
            </a:r>
            <a:endParaRPr kumimoji="1" lang="en-US" altLang="ja-JP" sz="1600" dirty="0">
              <a:solidFill>
                <a:srgbClr val="FF0000"/>
              </a:solidFill>
            </a:endParaRPr>
          </a:p>
          <a:p>
            <a:r>
              <a:rPr kumimoji="1" lang="ja-JP" altLang="en-US" sz="1600" dirty="0"/>
              <a:t>　（</a:t>
            </a:r>
            <a:r>
              <a:rPr kumimoji="1" lang="en-US" altLang="ja-JP" sz="1600" dirty="0"/>
              <a:t>4</a:t>
            </a:r>
            <a:r>
              <a:rPr kumimoji="1" lang="ja-JP" altLang="en-US" sz="1600" dirty="0"/>
              <a:t>）　整備済の面積　 　　　　　　　　    　　　 </a:t>
            </a:r>
            <a:r>
              <a:rPr kumimoji="1" lang="en-US" altLang="ja-JP" sz="1600" dirty="0">
                <a:solidFill>
                  <a:srgbClr val="FF0000"/>
                </a:solidFill>
              </a:rPr>
              <a:t>28.8ha</a:t>
            </a:r>
            <a:r>
              <a:rPr kumimoji="1" lang="ja-JP" altLang="en-US" sz="1600" dirty="0"/>
              <a:t>（進捗</a:t>
            </a:r>
            <a:r>
              <a:rPr kumimoji="1" lang="en-US" altLang="ja-JP" sz="1600" dirty="0"/>
              <a:t>51%</a:t>
            </a:r>
            <a:r>
              <a:rPr kumimoji="1" lang="ja-JP" altLang="en-US" sz="1600" dirty="0"/>
              <a:t>）</a:t>
            </a:r>
            <a:endParaRPr kumimoji="1" lang="en-US" altLang="ja-JP" sz="1600" dirty="0">
              <a:solidFill>
                <a:srgbClr val="FF0000"/>
              </a:solidFill>
            </a:endParaRPr>
          </a:p>
          <a:p>
            <a:r>
              <a:rPr kumimoji="1" lang="ja-JP" altLang="en-US" sz="1600" dirty="0"/>
              <a:t>　（</a:t>
            </a:r>
            <a:r>
              <a:rPr kumimoji="1" lang="en-US" altLang="ja-JP" sz="1600" dirty="0"/>
              <a:t>5</a:t>
            </a:r>
            <a:r>
              <a:rPr kumimoji="1" lang="ja-JP" altLang="en-US" sz="1600" dirty="0"/>
              <a:t>）　導入農業者　　　　　　                             </a:t>
            </a:r>
            <a:r>
              <a:rPr kumimoji="1" lang="en-US" altLang="ja-JP" sz="1600" dirty="0">
                <a:solidFill>
                  <a:srgbClr val="FF0000"/>
                </a:solidFill>
              </a:rPr>
              <a:t>+73</a:t>
            </a:r>
            <a:r>
              <a:rPr kumimoji="1" lang="ja-JP" altLang="en-US" sz="1600" dirty="0">
                <a:solidFill>
                  <a:srgbClr val="FF0000"/>
                </a:solidFill>
              </a:rPr>
              <a:t>名</a:t>
            </a:r>
            <a:r>
              <a:rPr kumimoji="1" lang="ja-JP" altLang="en-US" sz="1600" dirty="0"/>
              <a:t>（進捗</a:t>
            </a:r>
            <a:r>
              <a:rPr kumimoji="1" lang="en-US" altLang="ja-JP" sz="1600" dirty="0"/>
              <a:t>86%</a:t>
            </a:r>
            <a:r>
              <a:rPr kumimoji="1" lang="ja-JP" altLang="en-US" sz="1600" dirty="0"/>
              <a:t>）</a:t>
            </a:r>
            <a:endParaRPr kumimoji="1" lang="en-US" altLang="ja-JP" sz="1600" dirty="0">
              <a:solidFill>
                <a:srgbClr val="FF0000"/>
              </a:solidFill>
            </a:endParaRPr>
          </a:p>
        </p:txBody>
      </p:sp>
      <p:sp>
        <p:nvSpPr>
          <p:cNvPr id="13" name="矢印: 右 12">
            <a:extLst>
              <a:ext uri="{FF2B5EF4-FFF2-40B4-BE49-F238E27FC236}">
                <a16:creationId xmlns:a16="http://schemas.microsoft.com/office/drawing/2014/main" id="{46584A1C-7FF0-40C4-A50B-CB43503BE302}"/>
              </a:ext>
            </a:extLst>
          </p:cNvPr>
          <p:cNvSpPr/>
          <p:nvPr/>
        </p:nvSpPr>
        <p:spPr>
          <a:xfrm>
            <a:off x="5946532" y="2259623"/>
            <a:ext cx="252046" cy="633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32B677D-C3F8-4409-A06A-F2BEE5C33AA2}"/>
              </a:ext>
            </a:extLst>
          </p:cNvPr>
          <p:cNvSpPr txBox="1"/>
          <p:nvPr/>
        </p:nvSpPr>
        <p:spPr>
          <a:xfrm>
            <a:off x="5014965" y="658634"/>
            <a:ext cx="1081035" cy="261610"/>
          </a:xfrm>
          <a:prstGeom prst="rect">
            <a:avLst/>
          </a:prstGeom>
          <a:noFill/>
          <a:ln>
            <a:noFill/>
          </a:ln>
        </p:spPr>
        <p:txBody>
          <a:bodyPr wrap="square" rtlCol="0">
            <a:spAutoFit/>
          </a:bodyPr>
          <a:lstStyle/>
          <a:p>
            <a:r>
              <a:rPr kumimoji="1" lang="en-US" altLang="ja-JP" sz="1100" dirty="0"/>
              <a:t>※</a:t>
            </a:r>
            <a:r>
              <a:rPr kumimoji="1" lang="ja-JP" altLang="en-US" sz="1100" dirty="0"/>
              <a:t>米・畜産除く</a:t>
            </a:r>
            <a:endParaRPr kumimoji="1" lang="en-US" altLang="ja-JP" sz="1100" dirty="0"/>
          </a:p>
        </p:txBody>
      </p:sp>
      <p:graphicFrame>
        <p:nvGraphicFramePr>
          <p:cNvPr id="9" name="グラフ 8">
            <a:extLst>
              <a:ext uri="{FF2B5EF4-FFF2-40B4-BE49-F238E27FC236}">
                <a16:creationId xmlns:a16="http://schemas.microsoft.com/office/drawing/2014/main" id="{DB4F650C-8054-46C1-828E-743FFC32101A}"/>
              </a:ext>
            </a:extLst>
          </p:cNvPr>
          <p:cNvGraphicFramePr>
            <a:graphicFrameLocks/>
          </p:cNvGraphicFramePr>
          <p:nvPr>
            <p:extLst>
              <p:ext uri="{D42A27DB-BD31-4B8C-83A1-F6EECF244321}">
                <p14:modId xmlns:p14="http://schemas.microsoft.com/office/powerpoint/2010/main" val="975832991"/>
              </p:ext>
            </p:extLst>
          </p:nvPr>
        </p:nvGraphicFramePr>
        <p:xfrm>
          <a:off x="441790" y="4764836"/>
          <a:ext cx="3463566" cy="19340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D46E73F3-B30A-46E9-81DC-D99529B9B92D}"/>
              </a:ext>
            </a:extLst>
          </p:cNvPr>
          <p:cNvGraphicFramePr>
            <a:graphicFrameLocks/>
          </p:cNvGraphicFramePr>
          <p:nvPr>
            <p:extLst>
              <p:ext uri="{D42A27DB-BD31-4B8C-83A1-F6EECF244321}">
                <p14:modId xmlns:p14="http://schemas.microsoft.com/office/powerpoint/2010/main" val="4158888094"/>
              </p:ext>
            </p:extLst>
          </p:nvPr>
        </p:nvGraphicFramePr>
        <p:xfrm>
          <a:off x="4359238" y="5035583"/>
          <a:ext cx="3802614" cy="1815882"/>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a:extLst>
              <a:ext uri="{FF2B5EF4-FFF2-40B4-BE49-F238E27FC236}">
                <a16:creationId xmlns:a16="http://schemas.microsoft.com/office/drawing/2014/main" id="{435D31B5-D635-4347-8B96-E11F2FE205C4}"/>
              </a:ext>
            </a:extLst>
          </p:cNvPr>
          <p:cNvSpPr txBox="1"/>
          <p:nvPr/>
        </p:nvSpPr>
        <p:spPr>
          <a:xfrm>
            <a:off x="1130300" y="4764836"/>
            <a:ext cx="2343149" cy="261610"/>
          </a:xfrm>
          <a:prstGeom prst="rect">
            <a:avLst/>
          </a:prstGeom>
          <a:noFill/>
          <a:ln>
            <a:noFill/>
          </a:ln>
        </p:spPr>
        <p:txBody>
          <a:bodyPr wrap="square" rtlCol="0">
            <a:spAutoFit/>
          </a:bodyPr>
          <a:lstStyle/>
          <a:p>
            <a:pPr algn="ctr"/>
            <a:r>
              <a:rPr kumimoji="1" lang="ja-JP" altLang="en-US" sz="1100" dirty="0"/>
              <a:t>農業産出額（米・畜産除く）の推移</a:t>
            </a:r>
            <a:endParaRPr kumimoji="1" lang="en-US" altLang="ja-JP" sz="1100" dirty="0"/>
          </a:p>
        </p:txBody>
      </p:sp>
      <p:sp>
        <p:nvSpPr>
          <p:cNvPr id="14" name="テキスト ボックス 13">
            <a:extLst>
              <a:ext uri="{FF2B5EF4-FFF2-40B4-BE49-F238E27FC236}">
                <a16:creationId xmlns:a16="http://schemas.microsoft.com/office/drawing/2014/main" id="{6A227CA6-5CB8-43B5-9B17-C261EAC493FB}"/>
              </a:ext>
            </a:extLst>
          </p:cNvPr>
          <p:cNvSpPr txBox="1"/>
          <p:nvPr/>
        </p:nvSpPr>
        <p:spPr>
          <a:xfrm>
            <a:off x="5377650" y="4773973"/>
            <a:ext cx="2343149" cy="261610"/>
          </a:xfrm>
          <a:prstGeom prst="rect">
            <a:avLst/>
          </a:prstGeom>
          <a:noFill/>
          <a:ln>
            <a:noFill/>
          </a:ln>
        </p:spPr>
        <p:txBody>
          <a:bodyPr wrap="square" rtlCol="0">
            <a:spAutoFit/>
          </a:bodyPr>
          <a:lstStyle/>
          <a:p>
            <a:pPr algn="ctr"/>
            <a:r>
              <a:rPr kumimoji="1" lang="ja-JP" altLang="en-US" sz="1100" dirty="0"/>
              <a:t>新規就農者数・参入企業数の推移</a:t>
            </a:r>
            <a:endParaRPr kumimoji="1" lang="en-US" altLang="ja-JP" sz="1100" dirty="0"/>
          </a:p>
        </p:txBody>
      </p:sp>
      <p:sp>
        <p:nvSpPr>
          <p:cNvPr id="16" name="テキスト ボックス 15">
            <a:extLst>
              <a:ext uri="{FF2B5EF4-FFF2-40B4-BE49-F238E27FC236}">
                <a16:creationId xmlns:a16="http://schemas.microsoft.com/office/drawing/2014/main" id="{72B6054C-C009-43EB-A6D3-5933AED70470}"/>
              </a:ext>
            </a:extLst>
          </p:cNvPr>
          <p:cNvSpPr txBox="1"/>
          <p:nvPr/>
        </p:nvSpPr>
        <p:spPr>
          <a:xfrm>
            <a:off x="96155" y="3455690"/>
            <a:ext cx="11659159" cy="830997"/>
          </a:xfrm>
          <a:prstGeom prst="rect">
            <a:avLst/>
          </a:prstGeom>
          <a:noFill/>
          <a:ln>
            <a:noFill/>
          </a:ln>
        </p:spPr>
        <p:txBody>
          <a:bodyPr wrap="square" rtlCol="0">
            <a:spAutoFit/>
          </a:bodyPr>
          <a:lstStyle/>
          <a:p>
            <a:r>
              <a:rPr kumimoji="1" lang="ja-JP" altLang="en-US" sz="1600" dirty="0"/>
              <a:t>➡</a:t>
            </a:r>
            <a:r>
              <a:rPr kumimoji="1" lang="ja-JP" altLang="en-US" sz="1600" u="sng" dirty="0"/>
              <a:t>産出額は</a:t>
            </a:r>
            <a:r>
              <a:rPr kumimoji="1" lang="en-US" altLang="ja-JP" sz="1600" u="sng" dirty="0"/>
              <a:t>R4</a:t>
            </a:r>
            <a:r>
              <a:rPr kumimoji="1" lang="ja-JP" altLang="en-US" sz="1600" u="sng" dirty="0"/>
              <a:t>から増加傾向。</a:t>
            </a:r>
            <a:r>
              <a:rPr kumimoji="1" lang="ja-JP" altLang="en-US" sz="1600" dirty="0"/>
              <a:t>物価高騰等による単価上昇がありながらも各取組で販売額向上が進み、一定の成果があるものと考える。</a:t>
            </a:r>
            <a:endParaRPr kumimoji="1" lang="en-US" altLang="ja-JP" sz="1600" dirty="0"/>
          </a:p>
          <a:p>
            <a:r>
              <a:rPr kumimoji="1" lang="ja-JP" altLang="en-US" sz="1600" dirty="0"/>
              <a:t>　 特に、</a:t>
            </a:r>
            <a:r>
              <a:rPr kumimoji="1" lang="en-US" altLang="ja-JP" sz="1600" dirty="0"/>
              <a:t>(1)</a:t>
            </a:r>
            <a:r>
              <a:rPr kumimoji="1" lang="ja-JP" altLang="en-US" sz="1600" dirty="0"/>
              <a:t>経営改善に向けた取組（コンサル派遣等）の販売額が大きく向上。さらなる向上に向け効果の高い指導を進めていく。</a:t>
            </a:r>
            <a:endParaRPr kumimoji="1" lang="en-US" altLang="ja-JP" sz="1600" dirty="0"/>
          </a:p>
          <a:p>
            <a:r>
              <a:rPr kumimoji="1" lang="ja-JP" altLang="en-US" sz="1600" dirty="0"/>
              <a:t>　 一方、</a:t>
            </a:r>
            <a:r>
              <a:rPr kumimoji="1" lang="ja-JP" altLang="en-US" sz="1600" u="sng" dirty="0"/>
              <a:t>企業参入数が伸びておらず、今後は参入検討中企業の意向把握と広報強化等、府の関与のあり方の検討が必要。</a:t>
            </a:r>
            <a:endParaRPr kumimoji="1" lang="en-US" altLang="ja-JP" sz="1600" u="sng" dirty="0"/>
          </a:p>
        </p:txBody>
      </p:sp>
      <p:sp>
        <p:nvSpPr>
          <p:cNvPr id="17" name="テキスト ボックス 16">
            <a:extLst>
              <a:ext uri="{FF2B5EF4-FFF2-40B4-BE49-F238E27FC236}">
                <a16:creationId xmlns:a16="http://schemas.microsoft.com/office/drawing/2014/main" id="{3B4C8A85-C755-4F09-9B34-A1950FAFAE44}"/>
              </a:ext>
            </a:extLst>
          </p:cNvPr>
          <p:cNvSpPr txBox="1"/>
          <p:nvPr/>
        </p:nvSpPr>
        <p:spPr>
          <a:xfrm>
            <a:off x="80115" y="4291332"/>
            <a:ext cx="11659159" cy="338554"/>
          </a:xfrm>
          <a:prstGeom prst="rect">
            <a:avLst/>
          </a:prstGeom>
          <a:noFill/>
          <a:ln>
            <a:noFill/>
          </a:ln>
        </p:spPr>
        <p:txBody>
          <a:bodyPr wrap="square" rtlCol="0">
            <a:spAutoFit/>
          </a:bodyPr>
          <a:lstStyle/>
          <a:p>
            <a:r>
              <a:rPr kumimoji="1" lang="ja-JP" altLang="en-US" sz="1600" dirty="0"/>
              <a:t>➡新たに</a:t>
            </a:r>
            <a:r>
              <a:rPr kumimoji="1" lang="ja-JP" altLang="en-US" sz="1600" u="sng" dirty="0"/>
              <a:t>基盤整備やスマート農業技術導入による生産額増加の成果指標を設け</a:t>
            </a:r>
            <a:r>
              <a:rPr kumimoji="1" lang="ja-JP" altLang="en-US" sz="1600" dirty="0"/>
              <a:t>、さらなる産出額の増加に向け効果分析を進めていく。</a:t>
            </a:r>
            <a:endParaRPr kumimoji="1" lang="en-US" altLang="ja-JP" sz="1600" dirty="0"/>
          </a:p>
        </p:txBody>
      </p:sp>
      <p:sp>
        <p:nvSpPr>
          <p:cNvPr id="18" name="テキスト ボックス 17">
            <a:extLst>
              <a:ext uri="{FF2B5EF4-FFF2-40B4-BE49-F238E27FC236}">
                <a16:creationId xmlns:a16="http://schemas.microsoft.com/office/drawing/2014/main" id="{19E7A7B3-181C-4109-8529-5310497C4ABD}"/>
              </a:ext>
            </a:extLst>
          </p:cNvPr>
          <p:cNvSpPr txBox="1"/>
          <p:nvPr/>
        </p:nvSpPr>
        <p:spPr>
          <a:xfrm>
            <a:off x="8547653" y="4660580"/>
            <a:ext cx="3400120" cy="430887"/>
          </a:xfrm>
          <a:prstGeom prst="rect">
            <a:avLst/>
          </a:prstGeom>
          <a:noFill/>
          <a:ln>
            <a:noFill/>
          </a:ln>
        </p:spPr>
        <p:txBody>
          <a:bodyPr wrap="square" rtlCol="0">
            <a:spAutoFit/>
          </a:bodyPr>
          <a:lstStyle/>
          <a:p>
            <a:pPr algn="ctr"/>
            <a:r>
              <a:rPr kumimoji="1" lang="en-US" altLang="ja-JP" sz="1100" dirty="0"/>
              <a:t>※</a:t>
            </a:r>
            <a:r>
              <a:rPr kumimoji="1" lang="ja-JP" altLang="en-US" sz="1100" dirty="0"/>
              <a:t>基盤整備による生産額増加の一例</a:t>
            </a:r>
            <a:endParaRPr kumimoji="1" lang="en-US" altLang="ja-JP" sz="1100" dirty="0"/>
          </a:p>
          <a:p>
            <a:r>
              <a:rPr kumimoji="1" lang="ja-JP" altLang="en-US" sz="1100" dirty="0"/>
              <a:t>　　　　→</a:t>
            </a:r>
            <a:r>
              <a:rPr kumimoji="1" lang="en-US" altLang="ja-JP" sz="1100" u="sng" dirty="0"/>
              <a:t>10.8ha</a:t>
            </a:r>
            <a:r>
              <a:rPr kumimoji="1" lang="ja-JP" altLang="en-US" sz="1100" u="sng" dirty="0"/>
              <a:t>の整備により約</a:t>
            </a:r>
            <a:r>
              <a:rPr kumimoji="1" lang="en-US" altLang="ja-JP" sz="1100" u="sng" dirty="0"/>
              <a:t>1.5</a:t>
            </a:r>
            <a:r>
              <a:rPr kumimoji="1" lang="ja-JP" altLang="en-US" sz="1100" u="sng" dirty="0"/>
              <a:t>億円の生産額増</a:t>
            </a:r>
            <a:endParaRPr kumimoji="1" lang="en-US" altLang="ja-JP" sz="1100" u="sng" dirty="0"/>
          </a:p>
        </p:txBody>
      </p:sp>
      <p:cxnSp>
        <p:nvCxnSpPr>
          <p:cNvPr id="3" name="直線矢印コネクタ 2">
            <a:extLst>
              <a:ext uri="{FF2B5EF4-FFF2-40B4-BE49-F238E27FC236}">
                <a16:creationId xmlns:a16="http://schemas.microsoft.com/office/drawing/2014/main" id="{5C209444-5136-4C0A-84AB-C06DAE81AE97}"/>
              </a:ext>
            </a:extLst>
          </p:cNvPr>
          <p:cNvCxnSpPr>
            <a:cxnSpLocks/>
          </p:cNvCxnSpPr>
          <p:nvPr/>
        </p:nvCxnSpPr>
        <p:spPr>
          <a:xfrm flipV="1">
            <a:off x="10010692" y="5553048"/>
            <a:ext cx="866692" cy="178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AE3B62D-5218-4160-9348-673D95BC90A9}"/>
              </a:ext>
            </a:extLst>
          </p:cNvPr>
          <p:cNvSpPr txBox="1"/>
          <p:nvPr/>
        </p:nvSpPr>
        <p:spPr>
          <a:xfrm>
            <a:off x="8963094" y="5126806"/>
            <a:ext cx="2006437" cy="338554"/>
          </a:xfrm>
          <a:prstGeom prst="rect">
            <a:avLst/>
          </a:prstGeom>
          <a:solidFill>
            <a:srgbClr val="FFFFCC"/>
          </a:solidFill>
          <a:ln>
            <a:solidFill>
              <a:schemeClr val="tx1"/>
            </a:solidFill>
          </a:ln>
        </p:spPr>
        <p:txBody>
          <a:bodyPr wrap="square" rtlCol="0">
            <a:spAutoFit/>
          </a:bodyPr>
          <a:lstStyle/>
          <a:p>
            <a:r>
              <a:rPr kumimoji="1" lang="ja-JP" altLang="en-US" sz="800" dirty="0"/>
              <a:t>整備により高収益作物の栽培が進み、</a:t>
            </a:r>
            <a:endParaRPr kumimoji="1" lang="en-US" altLang="ja-JP" sz="800" dirty="0"/>
          </a:p>
          <a:p>
            <a:r>
              <a:rPr kumimoji="1" lang="ja-JP" altLang="en-US" sz="800" dirty="0"/>
              <a:t>生産額約</a:t>
            </a:r>
            <a:r>
              <a:rPr kumimoji="1" lang="en-US" altLang="ja-JP" sz="800" dirty="0"/>
              <a:t>1.5</a:t>
            </a:r>
            <a:r>
              <a:rPr kumimoji="1" lang="ja-JP" altLang="en-US" sz="800" dirty="0"/>
              <a:t>億円（</a:t>
            </a:r>
            <a:r>
              <a:rPr kumimoji="1" lang="en-US" altLang="ja-JP" sz="800" dirty="0"/>
              <a:t>ha</a:t>
            </a:r>
            <a:r>
              <a:rPr kumimoji="1" lang="ja-JP" altLang="en-US" sz="800" dirty="0"/>
              <a:t>当たり</a:t>
            </a:r>
            <a:r>
              <a:rPr kumimoji="1" lang="en-US" altLang="ja-JP" sz="800" dirty="0"/>
              <a:t>0.14</a:t>
            </a:r>
            <a:r>
              <a:rPr kumimoji="1" lang="ja-JP" altLang="en-US" sz="800" dirty="0"/>
              <a:t>億円）増！</a:t>
            </a:r>
          </a:p>
        </p:txBody>
      </p:sp>
      <p:sp>
        <p:nvSpPr>
          <p:cNvPr id="23" name="テキスト ボックス 22">
            <a:extLst>
              <a:ext uri="{FF2B5EF4-FFF2-40B4-BE49-F238E27FC236}">
                <a16:creationId xmlns:a16="http://schemas.microsoft.com/office/drawing/2014/main" id="{F51147EF-0DF5-42E3-B950-27CC9D69DE33}"/>
              </a:ext>
            </a:extLst>
          </p:cNvPr>
          <p:cNvSpPr txBox="1"/>
          <p:nvPr/>
        </p:nvSpPr>
        <p:spPr>
          <a:xfrm>
            <a:off x="8380642" y="6150097"/>
            <a:ext cx="3517666" cy="430887"/>
          </a:xfrm>
          <a:prstGeom prst="rect">
            <a:avLst/>
          </a:prstGeom>
          <a:solidFill>
            <a:srgbClr val="CCFFFF"/>
          </a:solidFill>
          <a:ln>
            <a:solidFill>
              <a:schemeClr val="tx1"/>
            </a:solidFill>
          </a:ln>
        </p:spPr>
        <p:txBody>
          <a:bodyPr wrap="square" rtlCol="0">
            <a:spAutoFit/>
          </a:bodyPr>
          <a:lstStyle/>
          <a:p>
            <a:r>
              <a:rPr kumimoji="1" lang="en-US" altLang="ja-JP" sz="1100" dirty="0"/>
              <a:t>※</a:t>
            </a:r>
            <a:r>
              <a:rPr kumimoji="1" lang="ja-JP" altLang="en-US" sz="1100" dirty="0"/>
              <a:t>スマート農業技術導入が進んだぶどう栽培では</a:t>
            </a:r>
            <a:endParaRPr kumimoji="1" lang="en-US" altLang="ja-JP" sz="1100" dirty="0"/>
          </a:p>
          <a:p>
            <a:r>
              <a:rPr kumimoji="1" lang="ja-JP" altLang="en-US" sz="1100" dirty="0"/>
              <a:t>　</a:t>
            </a:r>
            <a:r>
              <a:rPr kumimoji="1" lang="ja-JP" altLang="en-US" sz="1100" u="sng" dirty="0"/>
              <a:t>収穫期前進による販売額増加約</a:t>
            </a:r>
            <a:r>
              <a:rPr kumimoji="1" lang="en-US" altLang="ja-JP" sz="1100" u="sng" dirty="0"/>
              <a:t>0.04</a:t>
            </a:r>
            <a:r>
              <a:rPr kumimoji="1" lang="ja-JP" altLang="en-US" sz="1100" u="sng" dirty="0"/>
              <a:t>億円</a:t>
            </a:r>
            <a:r>
              <a:rPr kumimoji="1" lang="en-US" altLang="ja-JP" sz="1100" u="sng" dirty="0"/>
              <a:t>/ha</a:t>
            </a:r>
            <a:r>
              <a:rPr kumimoji="1" lang="ja-JP" altLang="en-US" sz="1100" u="sng" dirty="0"/>
              <a:t>の効果有</a:t>
            </a:r>
            <a:endParaRPr kumimoji="1" lang="en-US" altLang="ja-JP" sz="1100" u="sng" dirty="0"/>
          </a:p>
        </p:txBody>
      </p:sp>
    </p:spTree>
    <p:extLst>
      <p:ext uri="{BB962C8B-B14F-4D97-AF65-F5344CB8AC3E}">
        <p14:creationId xmlns:p14="http://schemas.microsoft.com/office/powerpoint/2010/main" val="274494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くらし</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　豊かな食や農に接する機会の充実 </a:t>
            </a:r>
          </a:p>
        </p:txBody>
      </p:sp>
      <p:sp>
        <p:nvSpPr>
          <p:cNvPr id="12" name="スライド番号プレースホルダー 11">
            <a:extLst>
              <a:ext uri="{FF2B5EF4-FFF2-40B4-BE49-F238E27FC236}">
                <a16:creationId xmlns:a16="http://schemas.microsoft.com/office/drawing/2014/main" id="{8FA0F8DE-158E-43ED-A014-347FAD4DDF24}"/>
              </a:ext>
            </a:extLst>
          </p:cNvPr>
          <p:cNvSpPr>
            <a:spLocks noGrp="1"/>
          </p:cNvSpPr>
          <p:nvPr>
            <p:ph type="sldNum" sz="quarter" idx="12"/>
          </p:nvPr>
        </p:nvSpPr>
        <p:spPr/>
        <p:txBody>
          <a:bodyPr/>
          <a:lstStyle/>
          <a:p>
            <a:r>
              <a:rPr kumimoji="1" lang="en-US" altLang="ja-JP" dirty="0"/>
              <a:t>1-</a:t>
            </a:r>
            <a:fld id="{C6678B24-D225-48CB-84C5-697AA65AEC0C}" type="slidenum">
              <a:rPr kumimoji="1" lang="ja-JP" altLang="en-US" smtClean="0"/>
              <a:t>4</a:t>
            </a:fld>
            <a:endParaRPr kumimoji="1" lang="ja-JP" altLang="en-US" dirty="0"/>
          </a:p>
        </p:txBody>
      </p:sp>
      <p:sp>
        <p:nvSpPr>
          <p:cNvPr id="31" name="テキスト ボックス 30">
            <a:extLst>
              <a:ext uri="{FF2B5EF4-FFF2-40B4-BE49-F238E27FC236}">
                <a16:creationId xmlns:a16="http://schemas.microsoft.com/office/drawing/2014/main" id="{73362280-A887-46D5-A058-39FB1FAE1C7F}"/>
              </a:ext>
            </a:extLst>
          </p:cNvPr>
          <p:cNvSpPr txBox="1"/>
          <p:nvPr/>
        </p:nvSpPr>
        <p:spPr>
          <a:xfrm>
            <a:off x="146956" y="658634"/>
            <a:ext cx="11845751" cy="830997"/>
          </a:xfrm>
          <a:prstGeom prst="rect">
            <a:avLst/>
          </a:prstGeom>
          <a:noFill/>
          <a:ln>
            <a:noFill/>
          </a:ln>
        </p:spPr>
        <p:txBody>
          <a:bodyPr wrap="square" rtlCol="0">
            <a:spAutoFit/>
          </a:bodyPr>
          <a:lstStyle/>
          <a:p>
            <a:r>
              <a:rPr kumimoji="1" lang="ja-JP" altLang="en-US" sz="1600" dirty="0"/>
              <a:t>達成目標：大阪産</a:t>
            </a:r>
            <a:r>
              <a:rPr kumimoji="1" lang="en-US" altLang="ja-JP" sz="1600" dirty="0"/>
              <a:t>(</a:t>
            </a:r>
            <a:r>
              <a:rPr kumimoji="1" lang="ja-JP" altLang="en-US" sz="1600" dirty="0"/>
              <a:t>もん</a:t>
            </a:r>
            <a:r>
              <a:rPr kumimoji="1" lang="en-US" altLang="ja-JP" sz="1600" dirty="0"/>
              <a:t>)</a:t>
            </a:r>
            <a:r>
              <a:rPr kumimoji="1" lang="ja-JP" altLang="en-US" sz="1600" dirty="0"/>
              <a:t>を日常的に購入する人の割合</a:t>
            </a:r>
            <a:endParaRPr kumimoji="1" lang="en-US" altLang="ja-JP" sz="1600" dirty="0"/>
          </a:p>
          <a:p>
            <a:r>
              <a:rPr kumimoji="1" lang="ja-JP" altLang="en-US" sz="1600" dirty="0"/>
              <a:t>　　　　　　　　５割以上（府民対象のアンケート調査による）</a:t>
            </a:r>
            <a:endParaRPr kumimoji="1" lang="en-US" altLang="ja-JP" sz="1600" dirty="0"/>
          </a:p>
          <a:p>
            <a:r>
              <a:rPr kumimoji="1" lang="ja-JP" altLang="en-US" sz="1600" dirty="0"/>
              <a:t>中間実績：</a:t>
            </a:r>
            <a:r>
              <a:rPr kumimoji="1" lang="en-US" altLang="ja-JP" sz="1600" dirty="0">
                <a:solidFill>
                  <a:srgbClr val="0070C0"/>
                </a:solidFill>
              </a:rPr>
              <a:t>32.6%</a:t>
            </a:r>
          </a:p>
        </p:txBody>
      </p:sp>
      <p:sp>
        <p:nvSpPr>
          <p:cNvPr id="32" name="テキスト ボックス 31">
            <a:extLst>
              <a:ext uri="{FF2B5EF4-FFF2-40B4-BE49-F238E27FC236}">
                <a16:creationId xmlns:a16="http://schemas.microsoft.com/office/drawing/2014/main" id="{3FEB050F-C951-41A2-A4D8-280482A46500}"/>
              </a:ext>
            </a:extLst>
          </p:cNvPr>
          <p:cNvSpPr txBox="1"/>
          <p:nvPr/>
        </p:nvSpPr>
        <p:spPr>
          <a:xfrm>
            <a:off x="146958" y="1573907"/>
            <a:ext cx="5242728" cy="830997"/>
          </a:xfrm>
          <a:prstGeom prst="rect">
            <a:avLst/>
          </a:prstGeom>
          <a:noFill/>
          <a:ln>
            <a:solidFill>
              <a:schemeClr val="tx1"/>
            </a:solidFill>
          </a:ln>
        </p:spPr>
        <p:txBody>
          <a:bodyPr wrap="square" rtlCol="0">
            <a:spAutoFit/>
          </a:bodyPr>
          <a:lstStyle/>
          <a:p>
            <a:r>
              <a:rPr kumimoji="1" lang="ja-JP" altLang="en-US" sz="1600" b="1" u="sng" dirty="0"/>
              <a:t>成果指標</a:t>
            </a:r>
            <a:endParaRPr kumimoji="1" lang="en-US" altLang="ja-JP" sz="1600" b="1" u="sng" dirty="0"/>
          </a:p>
          <a:p>
            <a:r>
              <a:rPr kumimoji="1" lang="ja-JP" altLang="en-US" sz="1600" dirty="0"/>
              <a:t>　（</a:t>
            </a:r>
            <a:r>
              <a:rPr kumimoji="1" lang="en-US" altLang="ja-JP" sz="1600" dirty="0"/>
              <a:t>1</a:t>
            </a:r>
            <a:r>
              <a:rPr kumimoji="1" lang="ja-JP" altLang="en-US" sz="1600" dirty="0"/>
              <a:t>）　大阪産</a:t>
            </a:r>
            <a:r>
              <a:rPr kumimoji="1" lang="en-US" altLang="ja-JP" sz="1600" dirty="0"/>
              <a:t>(</a:t>
            </a:r>
            <a:r>
              <a:rPr kumimoji="1" lang="ja-JP" altLang="en-US" sz="1600" dirty="0"/>
              <a:t>もん</a:t>
            </a:r>
            <a:r>
              <a:rPr kumimoji="1" lang="en-US" altLang="ja-JP" sz="1600" dirty="0"/>
              <a:t>)</a:t>
            </a:r>
            <a:r>
              <a:rPr kumimoji="1" lang="ja-JP" altLang="en-US" sz="1600" dirty="0"/>
              <a:t>ロゴマークの申請登録者数　　　</a:t>
            </a:r>
            <a:r>
              <a:rPr kumimoji="1" lang="en-US" altLang="ja-JP" sz="1600" dirty="0"/>
              <a:t>+242</a:t>
            </a:r>
            <a:r>
              <a:rPr kumimoji="1" lang="ja-JP" altLang="en-US" sz="1600" dirty="0"/>
              <a:t>件</a:t>
            </a:r>
            <a:endParaRPr kumimoji="1" lang="en-US" altLang="ja-JP" sz="1600" dirty="0"/>
          </a:p>
          <a:p>
            <a:r>
              <a:rPr kumimoji="1" lang="ja-JP" altLang="en-US" sz="1600" dirty="0"/>
              <a:t>　（</a:t>
            </a:r>
            <a:r>
              <a:rPr kumimoji="1" lang="en-US" altLang="ja-JP" sz="1600" dirty="0"/>
              <a:t>2</a:t>
            </a:r>
            <a:r>
              <a:rPr kumimoji="1" lang="ja-JP" altLang="en-US" sz="1600" dirty="0"/>
              <a:t>）　農業者と事業者のマッチング数　　     　 　　   </a:t>
            </a:r>
            <a:r>
              <a:rPr kumimoji="1" lang="en-US" altLang="ja-JP" sz="1600" dirty="0"/>
              <a:t>1,500</a:t>
            </a:r>
            <a:r>
              <a:rPr kumimoji="1" lang="ja-JP" altLang="en-US" sz="1600" dirty="0"/>
              <a:t>件</a:t>
            </a:r>
            <a:endParaRPr kumimoji="1" lang="en-US" altLang="ja-JP" sz="1600" dirty="0"/>
          </a:p>
        </p:txBody>
      </p:sp>
      <p:sp>
        <p:nvSpPr>
          <p:cNvPr id="33" name="矢印: 右 32">
            <a:extLst>
              <a:ext uri="{FF2B5EF4-FFF2-40B4-BE49-F238E27FC236}">
                <a16:creationId xmlns:a16="http://schemas.microsoft.com/office/drawing/2014/main" id="{EE429382-9E9E-41C0-884E-D939AB4A7B1F}"/>
              </a:ext>
            </a:extLst>
          </p:cNvPr>
          <p:cNvSpPr/>
          <p:nvPr/>
        </p:nvSpPr>
        <p:spPr>
          <a:xfrm>
            <a:off x="5542086" y="1672882"/>
            <a:ext cx="252046" cy="633046"/>
          </a:xfrm>
          <a:prstGeom prst="rightArrow">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69109EC8-22E4-4D29-ADE8-2FFF558129C7}"/>
              </a:ext>
            </a:extLst>
          </p:cNvPr>
          <p:cNvSpPr txBox="1"/>
          <p:nvPr/>
        </p:nvSpPr>
        <p:spPr>
          <a:xfrm>
            <a:off x="5946532" y="1573907"/>
            <a:ext cx="4094283" cy="830997"/>
          </a:xfrm>
          <a:prstGeom prst="rect">
            <a:avLst/>
          </a:prstGeom>
          <a:noFill/>
          <a:ln>
            <a:solidFill>
              <a:schemeClr val="tx1"/>
            </a:solidFill>
          </a:ln>
        </p:spPr>
        <p:txBody>
          <a:bodyPr wrap="square" rtlCol="0">
            <a:spAutoFit/>
          </a:bodyPr>
          <a:lstStyle/>
          <a:p>
            <a:r>
              <a:rPr kumimoji="1" lang="ja-JP" altLang="en-US" sz="1600" b="1" u="sng" dirty="0"/>
              <a:t>令和６年度時点　各取組の進捗</a:t>
            </a:r>
            <a:endParaRPr kumimoji="1" lang="en-US" altLang="ja-JP" sz="1600" b="1" u="sng" dirty="0"/>
          </a:p>
          <a:p>
            <a:r>
              <a:rPr kumimoji="1" lang="ja-JP" altLang="en-US" sz="1600" dirty="0"/>
              <a:t>　（</a:t>
            </a:r>
            <a:r>
              <a:rPr kumimoji="1" lang="en-US" altLang="ja-JP" sz="1600" dirty="0"/>
              <a:t>1</a:t>
            </a:r>
            <a:r>
              <a:rPr kumimoji="1" lang="ja-JP" altLang="en-US" sz="1600" dirty="0"/>
              <a:t>）　申請登録者数　　 </a:t>
            </a:r>
            <a:r>
              <a:rPr kumimoji="1" lang="en-US" altLang="ja-JP" sz="1600" dirty="0">
                <a:solidFill>
                  <a:srgbClr val="FF0000"/>
                </a:solidFill>
              </a:rPr>
              <a:t>+700</a:t>
            </a:r>
            <a:r>
              <a:rPr kumimoji="1" lang="ja-JP" altLang="en-US" sz="1600" dirty="0">
                <a:solidFill>
                  <a:srgbClr val="FF0000"/>
                </a:solidFill>
              </a:rPr>
              <a:t>者</a:t>
            </a:r>
            <a:r>
              <a:rPr kumimoji="1" lang="ja-JP" altLang="en-US" sz="1600" dirty="0"/>
              <a:t>（進捗</a:t>
            </a:r>
            <a:r>
              <a:rPr kumimoji="1" lang="en-US" altLang="ja-JP" sz="1600" dirty="0"/>
              <a:t>289%</a:t>
            </a:r>
            <a:r>
              <a:rPr kumimoji="1" lang="ja-JP" altLang="en-US" sz="1600" dirty="0"/>
              <a:t>）</a:t>
            </a:r>
            <a:endParaRPr kumimoji="1" lang="en-US" altLang="ja-JP" sz="1600" dirty="0"/>
          </a:p>
          <a:p>
            <a:r>
              <a:rPr kumimoji="1" lang="ja-JP" altLang="en-US" sz="1600" dirty="0"/>
              <a:t>　（</a:t>
            </a:r>
            <a:r>
              <a:rPr kumimoji="1" lang="en-US" altLang="ja-JP" sz="1600" dirty="0"/>
              <a:t>2</a:t>
            </a:r>
            <a:r>
              <a:rPr kumimoji="1" lang="ja-JP" altLang="en-US" sz="1600" dirty="0"/>
              <a:t>）　マッチング数　      </a:t>
            </a:r>
            <a:r>
              <a:rPr kumimoji="1" lang="en-US" altLang="ja-JP" sz="1600" dirty="0">
                <a:solidFill>
                  <a:srgbClr val="FF0000"/>
                </a:solidFill>
              </a:rPr>
              <a:t>2,091</a:t>
            </a:r>
            <a:r>
              <a:rPr kumimoji="1" lang="ja-JP" altLang="en-US" sz="1600" dirty="0">
                <a:solidFill>
                  <a:srgbClr val="FF0000"/>
                </a:solidFill>
              </a:rPr>
              <a:t>件</a:t>
            </a:r>
            <a:r>
              <a:rPr kumimoji="1" lang="ja-JP" altLang="en-US" sz="1600" dirty="0"/>
              <a:t>（進捗</a:t>
            </a:r>
            <a:r>
              <a:rPr kumimoji="1" lang="en-US" altLang="ja-JP" sz="1600" dirty="0"/>
              <a:t>139%</a:t>
            </a:r>
            <a:r>
              <a:rPr kumimoji="1" lang="ja-JP" altLang="en-US" sz="1600" dirty="0"/>
              <a:t>）</a:t>
            </a:r>
            <a:endParaRPr kumimoji="1" lang="en-US" altLang="ja-JP" sz="1600" dirty="0">
              <a:solidFill>
                <a:srgbClr val="FF0000"/>
              </a:solidFill>
            </a:endParaRPr>
          </a:p>
        </p:txBody>
      </p:sp>
      <p:sp>
        <p:nvSpPr>
          <p:cNvPr id="8" name="テキスト ボックス 7">
            <a:extLst>
              <a:ext uri="{FF2B5EF4-FFF2-40B4-BE49-F238E27FC236}">
                <a16:creationId xmlns:a16="http://schemas.microsoft.com/office/drawing/2014/main" id="{275D028F-A81B-408A-ABB0-91546D8E5B23}"/>
              </a:ext>
            </a:extLst>
          </p:cNvPr>
          <p:cNvSpPr txBox="1"/>
          <p:nvPr/>
        </p:nvSpPr>
        <p:spPr>
          <a:xfrm>
            <a:off x="146956" y="2489179"/>
            <a:ext cx="11659159" cy="830997"/>
          </a:xfrm>
          <a:prstGeom prst="rect">
            <a:avLst/>
          </a:prstGeom>
          <a:noFill/>
          <a:ln>
            <a:noFill/>
          </a:ln>
        </p:spPr>
        <p:txBody>
          <a:bodyPr wrap="square" rtlCol="0">
            <a:spAutoFit/>
          </a:bodyPr>
          <a:lstStyle/>
          <a:p>
            <a:r>
              <a:rPr kumimoji="1" lang="ja-JP" altLang="en-US" sz="1600" dirty="0"/>
              <a:t>➡大阪産</a:t>
            </a:r>
            <a:r>
              <a:rPr kumimoji="1" lang="en-US" altLang="ja-JP" sz="1600" dirty="0"/>
              <a:t>(</a:t>
            </a:r>
            <a:r>
              <a:rPr kumimoji="1" lang="ja-JP" altLang="en-US" sz="1600" dirty="0"/>
              <a:t>もん</a:t>
            </a:r>
            <a:r>
              <a:rPr kumimoji="1" lang="en-US" altLang="ja-JP" sz="1600" dirty="0"/>
              <a:t>)</a:t>
            </a:r>
            <a:r>
              <a:rPr kumimoji="1" lang="ja-JP" altLang="en-US" sz="1600" dirty="0"/>
              <a:t>を日常的に購入する人の割合は、</a:t>
            </a:r>
            <a:r>
              <a:rPr kumimoji="1" lang="ja-JP" altLang="en-US" sz="1600" u="sng" dirty="0"/>
              <a:t>策定時の</a:t>
            </a:r>
            <a:r>
              <a:rPr kumimoji="1" lang="en-US" altLang="ja-JP" sz="1600" u="sng" dirty="0"/>
              <a:t>12.4%</a:t>
            </a:r>
            <a:r>
              <a:rPr kumimoji="1" lang="ja-JP" altLang="en-US" sz="1600" u="sng" dirty="0"/>
              <a:t>から</a:t>
            </a:r>
            <a:r>
              <a:rPr kumimoji="1" lang="en-US" altLang="ja-JP" sz="1600" u="sng" dirty="0"/>
              <a:t>32.6%</a:t>
            </a:r>
            <a:r>
              <a:rPr kumimoji="1" lang="ja-JP" altLang="en-US" sz="1600" u="sng" dirty="0"/>
              <a:t>と増えているものの、目標達成には至らず</a:t>
            </a:r>
            <a:r>
              <a:rPr kumimoji="1" lang="ja-JP" altLang="en-US" sz="1600" dirty="0"/>
              <a:t>。</a:t>
            </a:r>
            <a:endParaRPr kumimoji="1" lang="en-US" altLang="ja-JP" sz="1600" dirty="0"/>
          </a:p>
          <a:p>
            <a:r>
              <a:rPr kumimoji="1" lang="ja-JP" altLang="en-US" sz="1600" dirty="0"/>
              <a:t>　 購入している人の割合は</a:t>
            </a:r>
            <a:r>
              <a:rPr kumimoji="1" lang="en-US" altLang="ja-JP" sz="1600" dirty="0"/>
              <a:t>20</a:t>
            </a:r>
            <a:r>
              <a:rPr kumimoji="1" lang="ja-JP" altLang="en-US" sz="1600" dirty="0"/>
              <a:t>代、</a:t>
            </a:r>
            <a:r>
              <a:rPr kumimoji="1" lang="en-US" altLang="ja-JP" sz="1600" dirty="0"/>
              <a:t>30</a:t>
            </a:r>
            <a:r>
              <a:rPr kumimoji="1" lang="ja-JP" altLang="en-US" sz="1600" dirty="0"/>
              <a:t>代で低い結果。</a:t>
            </a:r>
            <a:endParaRPr kumimoji="1" lang="en-US" altLang="ja-JP" sz="1600" dirty="0"/>
          </a:p>
          <a:p>
            <a:r>
              <a:rPr kumimoji="1" lang="ja-JP" altLang="en-US" sz="1600" dirty="0"/>
              <a:t>　 購入しない理由としては、「買える場所が無い」、「産地にこだわりが無い」という回答が多い。</a:t>
            </a:r>
            <a:endParaRPr kumimoji="1" lang="en-US" altLang="ja-JP" sz="1600" dirty="0"/>
          </a:p>
        </p:txBody>
      </p:sp>
      <p:sp>
        <p:nvSpPr>
          <p:cNvPr id="9" name="テキスト ボックス 8">
            <a:extLst>
              <a:ext uri="{FF2B5EF4-FFF2-40B4-BE49-F238E27FC236}">
                <a16:creationId xmlns:a16="http://schemas.microsoft.com/office/drawing/2014/main" id="{FE073BFE-4EA1-4153-8A08-3ED65341372A}"/>
              </a:ext>
            </a:extLst>
          </p:cNvPr>
          <p:cNvSpPr txBox="1"/>
          <p:nvPr/>
        </p:nvSpPr>
        <p:spPr>
          <a:xfrm>
            <a:off x="146956" y="3302378"/>
            <a:ext cx="11659159" cy="830997"/>
          </a:xfrm>
          <a:prstGeom prst="rect">
            <a:avLst/>
          </a:prstGeom>
          <a:noFill/>
          <a:ln>
            <a:noFill/>
          </a:ln>
        </p:spPr>
        <p:txBody>
          <a:bodyPr wrap="square" rtlCol="0">
            <a:spAutoFit/>
          </a:bodyPr>
          <a:lstStyle/>
          <a:p>
            <a:r>
              <a:rPr kumimoji="1" lang="ja-JP" altLang="en-US" sz="1600" dirty="0"/>
              <a:t>➡大阪産</a:t>
            </a:r>
            <a:r>
              <a:rPr kumimoji="1" lang="en-US" altLang="ja-JP" sz="1600" dirty="0"/>
              <a:t>(</a:t>
            </a:r>
            <a:r>
              <a:rPr kumimoji="1" lang="ja-JP" altLang="en-US" sz="1600" dirty="0"/>
              <a:t>もん</a:t>
            </a:r>
            <a:r>
              <a:rPr kumimoji="1" lang="en-US" altLang="ja-JP" sz="1600" dirty="0"/>
              <a:t>)</a:t>
            </a:r>
            <a:r>
              <a:rPr kumimoji="1" lang="ja-JP" altLang="en-US" sz="1600" dirty="0"/>
              <a:t>ロゴマークの登録者数や、農業者と事業者のマッチング数は目標以上に増えており取扱い関係者は増加しているが、</a:t>
            </a:r>
            <a:endParaRPr kumimoji="1" lang="en-US" altLang="ja-JP" sz="1600" dirty="0"/>
          </a:p>
          <a:p>
            <a:r>
              <a:rPr kumimoji="1" lang="ja-JP" altLang="en-US" sz="1600" dirty="0"/>
              <a:t>　 消費者の視点ではまだ目に付く機会が少なく、日常的に購入するまで至っていない。</a:t>
            </a:r>
            <a:endParaRPr kumimoji="1" lang="en-US" altLang="ja-JP" sz="1600" dirty="0"/>
          </a:p>
          <a:p>
            <a:r>
              <a:rPr kumimoji="1" lang="ja-JP" altLang="en-US" sz="1600" dirty="0"/>
              <a:t>　 </a:t>
            </a:r>
            <a:r>
              <a:rPr kumimoji="1" lang="ja-JP" altLang="en-US" sz="1600" u="sng" dirty="0"/>
              <a:t>購入拠点等の見える化に取り組んでいるところであり、今後は購入拠点の充実や、大阪産</a:t>
            </a:r>
            <a:r>
              <a:rPr kumimoji="1" lang="en-US" altLang="ja-JP" sz="1600" u="sng" dirty="0"/>
              <a:t>(</a:t>
            </a:r>
            <a:r>
              <a:rPr kumimoji="1" lang="ja-JP" altLang="en-US" sz="1600" u="sng" dirty="0"/>
              <a:t>もん</a:t>
            </a:r>
            <a:r>
              <a:rPr kumimoji="1" lang="en-US" altLang="ja-JP" sz="1600" u="sng" dirty="0"/>
              <a:t>)</a:t>
            </a:r>
            <a:r>
              <a:rPr kumimoji="1" lang="ja-JP" altLang="en-US" sz="1600" u="sng" dirty="0"/>
              <a:t>の魅力発信の取組を強化</a:t>
            </a:r>
            <a:r>
              <a:rPr kumimoji="1" lang="ja-JP" altLang="en-US" sz="1600" dirty="0"/>
              <a:t>していく。</a:t>
            </a:r>
            <a:endParaRPr kumimoji="1" lang="en-US" altLang="ja-JP" sz="1600" dirty="0"/>
          </a:p>
        </p:txBody>
      </p:sp>
      <p:pic>
        <p:nvPicPr>
          <p:cNvPr id="10" name="図 9">
            <a:extLst>
              <a:ext uri="{FF2B5EF4-FFF2-40B4-BE49-F238E27FC236}">
                <a16:creationId xmlns:a16="http://schemas.microsoft.com/office/drawing/2014/main" id="{B0CAB2B2-6D64-4BA6-87DC-FF24CE9E6D70}"/>
              </a:ext>
            </a:extLst>
          </p:cNvPr>
          <p:cNvPicPr>
            <a:picLocks noChangeAspect="1"/>
          </p:cNvPicPr>
          <p:nvPr/>
        </p:nvPicPr>
        <p:blipFill>
          <a:blip r:embed="rId2"/>
          <a:stretch>
            <a:fillRect/>
          </a:stretch>
        </p:blipFill>
        <p:spPr>
          <a:xfrm>
            <a:off x="341906" y="4363931"/>
            <a:ext cx="2140884" cy="1186971"/>
          </a:xfrm>
          <a:prstGeom prst="rect">
            <a:avLst/>
          </a:prstGeom>
          <a:ln>
            <a:noFill/>
          </a:ln>
        </p:spPr>
      </p:pic>
      <p:pic>
        <p:nvPicPr>
          <p:cNvPr id="11" name="図 10">
            <a:extLst>
              <a:ext uri="{FF2B5EF4-FFF2-40B4-BE49-F238E27FC236}">
                <a16:creationId xmlns:a16="http://schemas.microsoft.com/office/drawing/2014/main" id="{85AA84EC-312B-479B-8FFC-562DA26A2F72}"/>
              </a:ext>
            </a:extLst>
          </p:cNvPr>
          <p:cNvPicPr>
            <a:picLocks noChangeAspect="1"/>
          </p:cNvPicPr>
          <p:nvPr/>
        </p:nvPicPr>
        <p:blipFill>
          <a:blip r:embed="rId3"/>
          <a:stretch>
            <a:fillRect/>
          </a:stretch>
        </p:blipFill>
        <p:spPr>
          <a:xfrm>
            <a:off x="2482790" y="4364823"/>
            <a:ext cx="2621947" cy="1188318"/>
          </a:xfrm>
          <a:prstGeom prst="rect">
            <a:avLst/>
          </a:prstGeom>
        </p:spPr>
      </p:pic>
      <p:pic>
        <p:nvPicPr>
          <p:cNvPr id="13" name="図 12">
            <a:extLst>
              <a:ext uri="{FF2B5EF4-FFF2-40B4-BE49-F238E27FC236}">
                <a16:creationId xmlns:a16="http://schemas.microsoft.com/office/drawing/2014/main" id="{169C3209-BDE6-4F6A-B5E9-F2A6DD795A9E}"/>
              </a:ext>
            </a:extLst>
          </p:cNvPr>
          <p:cNvPicPr>
            <a:picLocks noChangeAspect="1"/>
          </p:cNvPicPr>
          <p:nvPr/>
        </p:nvPicPr>
        <p:blipFill>
          <a:blip r:embed="rId4"/>
          <a:stretch>
            <a:fillRect/>
          </a:stretch>
        </p:blipFill>
        <p:spPr>
          <a:xfrm>
            <a:off x="341906" y="5532015"/>
            <a:ext cx="2140884" cy="1204094"/>
          </a:xfrm>
          <a:prstGeom prst="rect">
            <a:avLst/>
          </a:prstGeom>
        </p:spPr>
      </p:pic>
      <p:pic>
        <p:nvPicPr>
          <p:cNvPr id="14" name="図 13">
            <a:extLst>
              <a:ext uri="{FF2B5EF4-FFF2-40B4-BE49-F238E27FC236}">
                <a16:creationId xmlns:a16="http://schemas.microsoft.com/office/drawing/2014/main" id="{099F9D57-B5D6-47DF-ACE3-14E4E2B040B0}"/>
              </a:ext>
            </a:extLst>
          </p:cNvPr>
          <p:cNvPicPr>
            <a:picLocks noChangeAspect="1"/>
          </p:cNvPicPr>
          <p:nvPr/>
        </p:nvPicPr>
        <p:blipFill>
          <a:blip r:embed="rId5"/>
          <a:stretch>
            <a:fillRect/>
          </a:stretch>
        </p:blipFill>
        <p:spPr>
          <a:xfrm>
            <a:off x="2482790" y="5524955"/>
            <a:ext cx="2256187" cy="1203483"/>
          </a:xfrm>
          <a:prstGeom prst="rect">
            <a:avLst/>
          </a:prstGeom>
        </p:spPr>
      </p:pic>
      <p:sp>
        <p:nvSpPr>
          <p:cNvPr id="15" name="テキスト ボックス 14">
            <a:extLst>
              <a:ext uri="{FF2B5EF4-FFF2-40B4-BE49-F238E27FC236}">
                <a16:creationId xmlns:a16="http://schemas.microsoft.com/office/drawing/2014/main" id="{E42F4498-1B42-42D8-85DE-D1E8EF915DB1}"/>
              </a:ext>
            </a:extLst>
          </p:cNvPr>
          <p:cNvSpPr txBox="1"/>
          <p:nvPr/>
        </p:nvSpPr>
        <p:spPr>
          <a:xfrm>
            <a:off x="1450614" y="4140435"/>
            <a:ext cx="2343149" cy="261610"/>
          </a:xfrm>
          <a:prstGeom prst="rect">
            <a:avLst/>
          </a:prstGeom>
          <a:noFill/>
          <a:ln>
            <a:noFill/>
          </a:ln>
        </p:spPr>
        <p:txBody>
          <a:bodyPr wrap="square" rtlCol="0">
            <a:spAutoFit/>
          </a:bodyPr>
          <a:lstStyle/>
          <a:p>
            <a:pPr algn="ctr"/>
            <a:r>
              <a:rPr kumimoji="1" lang="ja-JP" altLang="en-US" sz="1100" dirty="0"/>
              <a:t>アンケート回答の割合（</a:t>
            </a:r>
            <a:r>
              <a:rPr kumimoji="1" lang="en-US" altLang="ja-JP" sz="1100" dirty="0"/>
              <a:t>n=1000</a:t>
            </a:r>
            <a:r>
              <a:rPr kumimoji="1" lang="ja-JP" altLang="en-US" sz="1100" dirty="0"/>
              <a:t>）</a:t>
            </a:r>
            <a:endParaRPr kumimoji="1" lang="en-US" altLang="ja-JP" sz="1100" dirty="0"/>
          </a:p>
        </p:txBody>
      </p:sp>
      <p:graphicFrame>
        <p:nvGraphicFramePr>
          <p:cNvPr id="16" name="表 19">
            <a:extLst>
              <a:ext uri="{FF2B5EF4-FFF2-40B4-BE49-F238E27FC236}">
                <a16:creationId xmlns:a16="http://schemas.microsoft.com/office/drawing/2014/main" id="{1E665C41-092B-48EB-B824-2C91D19AC408}"/>
              </a:ext>
            </a:extLst>
          </p:cNvPr>
          <p:cNvGraphicFramePr>
            <a:graphicFrameLocks noGrp="1"/>
          </p:cNvGraphicFramePr>
          <p:nvPr>
            <p:extLst>
              <p:ext uri="{D42A27DB-BD31-4B8C-83A1-F6EECF244321}">
                <p14:modId xmlns:p14="http://schemas.microsoft.com/office/powerpoint/2010/main" val="1132443305"/>
              </p:ext>
            </p:extLst>
          </p:nvPr>
        </p:nvGraphicFramePr>
        <p:xfrm>
          <a:off x="5190878" y="4602307"/>
          <a:ext cx="3792773" cy="462511"/>
        </p:xfrm>
        <a:graphic>
          <a:graphicData uri="http://schemas.openxmlformats.org/drawingml/2006/table">
            <a:tbl>
              <a:tblPr firstRow="1" bandRow="1">
                <a:tableStyleId>{5C22544A-7EE6-4342-B048-85BDC9FD1C3A}</a:tableStyleId>
              </a:tblPr>
              <a:tblGrid>
                <a:gridCol w="528383">
                  <a:extLst>
                    <a:ext uri="{9D8B030D-6E8A-4147-A177-3AD203B41FA5}">
                      <a16:colId xmlns:a16="http://schemas.microsoft.com/office/drawing/2014/main" val="3347040946"/>
                    </a:ext>
                  </a:extLst>
                </a:gridCol>
                <a:gridCol w="767679">
                  <a:extLst>
                    <a:ext uri="{9D8B030D-6E8A-4147-A177-3AD203B41FA5}">
                      <a16:colId xmlns:a16="http://schemas.microsoft.com/office/drawing/2014/main" val="463719794"/>
                    </a:ext>
                  </a:extLst>
                </a:gridCol>
                <a:gridCol w="485030">
                  <a:extLst>
                    <a:ext uri="{9D8B030D-6E8A-4147-A177-3AD203B41FA5}">
                      <a16:colId xmlns:a16="http://schemas.microsoft.com/office/drawing/2014/main" val="1867478138"/>
                    </a:ext>
                  </a:extLst>
                </a:gridCol>
                <a:gridCol w="540688">
                  <a:extLst>
                    <a:ext uri="{9D8B030D-6E8A-4147-A177-3AD203B41FA5}">
                      <a16:colId xmlns:a16="http://schemas.microsoft.com/office/drawing/2014/main" val="1153965237"/>
                    </a:ext>
                  </a:extLst>
                </a:gridCol>
                <a:gridCol w="842839">
                  <a:extLst>
                    <a:ext uri="{9D8B030D-6E8A-4147-A177-3AD203B41FA5}">
                      <a16:colId xmlns:a16="http://schemas.microsoft.com/office/drawing/2014/main" val="3704231518"/>
                    </a:ext>
                  </a:extLst>
                </a:gridCol>
                <a:gridCol w="628154">
                  <a:extLst>
                    <a:ext uri="{9D8B030D-6E8A-4147-A177-3AD203B41FA5}">
                      <a16:colId xmlns:a16="http://schemas.microsoft.com/office/drawing/2014/main" val="544239891"/>
                    </a:ext>
                  </a:extLst>
                </a:gridCol>
              </a:tblGrid>
              <a:tr h="231923">
                <a:tc>
                  <a:txBody>
                    <a:bodyPr/>
                    <a:lstStyle/>
                    <a:p>
                      <a:pPr algn="ctr"/>
                      <a:r>
                        <a:rPr kumimoji="1" lang="ja-JP" altLang="en-US" sz="900" b="0" dirty="0">
                          <a:solidFill>
                            <a:sysClr val="windowText" lastClr="000000"/>
                          </a:solidFill>
                          <a:latin typeface="+mn-ea"/>
                          <a:ea typeface="+mn-ea"/>
                        </a:rPr>
                        <a:t>百貨店</a:t>
                      </a:r>
                    </a:p>
                  </a:txBody>
                  <a:tcPr>
                    <a:solidFill>
                      <a:schemeClr val="accent6"/>
                    </a:solidFill>
                  </a:tcPr>
                </a:tc>
                <a:tc>
                  <a:txBody>
                    <a:bodyPr/>
                    <a:lstStyle/>
                    <a:p>
                      <a:pPr algn="ctr"/>
                      <a:r>
                        <a:rPr kumimoji="1" lang="ja-JP" altLang="en-US" sz="900" b="0" dirty="0">
                          <a:solidFill>
                            <a:sysClr val="windowText" lastClr="000000"/>
                          </a:solidFill>
                          <a:latin typeface="+mn-ea"/>
                          <a:ea typeface="+mn-ea"/>
                        </a:rPr>
                        <a:t>スーパー</a:t>
                      </a:r>
                    </a:p>
                  </a:txBody>
                  <a:tcPr>
                    <a:solidFill>
                      <a:schemeClr val="accent6"/>
                    </a:solidFill>
                  </a:tcPr>
                </a:tc>
                <a:tc>
                  <a:txBody>
                    <a:bodyPr/>
                    <a:lstStyle/>
                    <a:p>
                      <a:pPr algn="ctr"/>
                      <a:r>
                        <a:rPr kumimoji="1" lang="ja-JP" altLang="en-US" sz="900" b="0" dirty="0">
                          <a:solidFill>
                            <a:sysClr val="windowText" lastClr="000000"/>
                          </a:solidFill>
                          <a:latin typeface="+mn-ea"/>
                          <a:ea typeface="+mn-ea"/>
                        </a:rPr>
                        <a:t>ネット</a:t>
                      </a:r>
                    </a:p>
                  </a:txBody>
                  <a:tcPr>
                    <a:solidFill>
                      <a:schemeClr val="accent6"/>
                    </a:solidFill>
                  </a:tcPr>
                </a:tc>
                <a:tc>
                  <a:txBody>
                    <a:bodyPr/>
                    <a:lstStyle/>
                    <a:p>
                      <a:pPr algn="ctr"/>
                      <a:r>
                        <a:rPr kumimoji="1" lang="ja-JP" altLang="en-US" sz="900" b="0" dirty="0">
                          <a:solidFill>
                            <a:sysClr val="windowText" lastClr="000000"/>
                          </a:solidFill>
                          <a:latin typeface="+mn-ea"/>
                          <a:ea typeface="+mn-ea"/>
                        </a:rPr>
                        <a:t>直売所</a:t>
                      </a:r>
                    </a:p>
                  </a:txBody>
                  <a:tcPr>
                    <a:solidFill>
                      <a:schemeClr val="accent6"/>
                    </a:solidFill>
                  </a:tcPr>
                </a:tc>
                <a:tc>
                  <a:txBody>
                    <a:bodyPr/>
                    <a:lstStyle/>
                    <a:p>
                      <a:pPr algn="ctr"/>
                      <a:r>
                        <a:rPr kumimoji="1" lang="ja-JP" altLang="en-US" sz="900" b="0" dirty="0">
                          <a:solidFill>
                            <a:sysClr val="windowText" lastClr="000000"/>
                          </a:solidFill>
                          <a:latin typeface="+mn-ea"/>
                          <a:ea typeface="+mn-ea"/>
                        </a:rPr>
                        <a:t>無人直売所</a:t>
                      </a:r>
                    </a:p>
                  </a:txBody>
                  <a:tcPr>
                    <a:solidFill>
                      <a:schemeClr val="accent6"/>
                    </a:solidFill>
                  </a:tcPr>
                </a:tc>
                <a:tc>
                  <a:txBody>
                    <a:bodyPr/>
                    <a:lstStyle/>
                    <a:p>
                      <a:pPr algn="ctr"/>
                      <a:r>
                        <a:rPr kumimoji="1" lang="ja-JP" altLang="en-US" sz="900" b="0" dirty="0">
                          <a:solidFill>
                            <a:sysClr val="windowText" lastClr="000000"/>
                          </a:solidFill>
                          <a:latin typeface="+mn-ea"/>
                          <a:ea typeface="+mn-ea"/>
                        </a:rPr>
                        <a:t>その他</a:t>
                      </a:r>
                    </a:p>
                  </a:txBody>
                  <a:tcPr>
                    <a:solidFill>
                      <a:schemeClr val="accent6"/>
                    </a:solidFill>
                  </a:tcPr>
                </a:tc>
                <a:extLst>
                  <a:ext uri="{0D108BD9-81ED-4DB2-BD59-A6C34878D82A}">
                    <a16:rowId xmlns:a16="http://schemas.microsoft.com/office/drawing/2014/main" val="3436006026"/>
                  </a:ext>
                </a:extLst>
              </a:tr>
              <a:tr h="230588">
                <a:tc>
                  <a:txBody>
                    <a:bodyPr/>
                    <a:lstStyle/>
                    <a:p>
                      <a:pPr algn="ctr"/>
                      <a:r>
                        <a:rPr kumimoji="1" lang="en-US" altLang="ja-JP" sz="900" b="0" dirty="0">
                          <a:solidFill>
                            <a:schemeClr val="tx1"/>
                          </a:solidFill>
                          <a:latin typeface="+mn-ea"/>
                          <a:ea typeface="+mn-ea"/>
                        </a:rPr>
                        <a:t>17.2%</a:t>
                      </a:r>
                      <a:endParaRPr kumimoji="1" lang="ja-JP" altLang="en-US" sz="900" b="0" dirty="0">
                        <a:solidFill>
                          <a:schemeClr val="tx1"/>
                        </a:solidFill>
                        <a:latin typeface="+mn-ea"/>
                        <a:ea typeface="+mn-ea"/>
                      </a:endParaRPr>
                    </a:p>
                  </a:txBody>
                  <a:tcPr>
                    <a:solidFill>
                      <a:schemeClr val="accent6">
                        <a:lumMod val="20000"/>
                        <a:lumOff val="80000"/>
                      </a:schemeClr>
                    </a:solidFill>
                  </a:tcPr>
                </a:tc>
                <a:tc>
                  <a:txBody>
                    <a:bodyPr/>
                    <a:lstStyle/>
                    <a:p>
                      <a:pPr algn="ctr"/>
                      <a:r>
                        <a:rPr kumimoji="1" lang="en-US" altLang="ja-JP" sz="900" b="1" dirty="0">
                          <a:solidFill>
                            <a:srgbClr val="FF0000"/>
                          </a:solidFill>
                          <a:latin typeface="+mn-ea"/>
                          <a:ea typeface="+mn-ea"/>
                        </a:rPr>
                        <a:t>81.0%</a:t>
                      </a:r>
                      <a:endParaRPr kumimoji="1" lang="ja-JP" altLang="en-US" sz="900" b="1" dirty="0">
                        <a:solidFill>
                          <a:srgbClr val="FF0000"/>
                        </a:solidFill>
                        <a:latin typeface="+mn-ea"/>
                        <a:ea typeface="+mn-ea"/>
                      </a:endParaRPr>
                    </a:p>
                  </a:txBody>
                  <a:tcPr>
                    <a:solidFill>
                      <a:schemeClr val="accent6">
                        <a:lumMod val="20000"/>
                        <a:lumOff val="80000"/>
                      </a:schemeClr>
                    </a:solidFill>
                  </a:tcPr>
                </a:tc>
                <a:tc>
                  <a:txBody>
                    <a:bodyPr/>
                    <a:lstStyle/>
                    <a:p>
                      <a:pPr algn="ctr"/>
                      <a:r>
                        <a:rPr kumimoji="1" lang="en-US" altLang="ja-JP" sz="900" b="0" dirty="0">
                          <a:solidFill>
                            <a:schemeClr val="tx1"/>
                          </a:solidFill>
                          <a:latin typeface="+mn-ea"/>
                          <a:ea typeface="+mn-ea"/>
                        </a:rPr>
                        <a:t>14.1%</a:t>
                      </a:r>
                      <a:endParaRPr kumimoji="1" lang="ja-JP" altLang="en-US" sz="900" b="0" dirty="0">
                        <a:solidFill>
                          <a:schemeClr val="tx1"/>
                        </a:solidFill>
                        <a:latin typeface="+mn-ea"/>
                        <a:ea typeface="+mn-ea"/>
                      </a:endParaRPr>
                    </a:p>
                  </a:txBody>
                  <a:tcPr>
                    <a:solidFill>
                      <a:schemeClr val="accent6">
                        <a:lumMod val="20000"/>
                        <a:lumOff val="80000"/>
                      </a:schemeClr>
                    </a:solidFill>
                  </a:tcPr>
                </a:tc>
                <a:tc>
                  <a:txBody>
                    <a:bodyPr/>
                    <a:lstStyle/>
                    <a:p>
                      <a:pPr algn="ctr"/>
                      <a:r>
                        <a:rPr kumimoji="1" lang="en-US" altLang="ja-JP" sz="900" b="1" dirty="0">
                          <a:solidFill>
                            <a:srgbClr val="FF0000"/>
                          </a:solidFill>
                          <a:latin typeface="+mn-ea"/>
                          <a:ea typeface="+mn-ea"/>
                        </a:rPr>
                        <a:t>33.4%</a:t>
                      </a:r>
                      <a:endParaRPr kumimoji="1" lang="ja-JP" altLang="en-US" sz="900" b="1" dirty="0">
                        <a:solidFill>
                          <a:srgbClr val="FF0000"/>
                        </a:solidFill>
                        <a:latin typeface="+mn-ea"/>
                        <a:ea typeface="+mn-ea"/>
                      </a:endParaRPr>
                    </a:p>
                  </a:txBody>
                  <a:tcPr>
                    <a:solidFill>
                      <a:schemeClr val="accent6">
                        <a:lumMod val="20000"/>
                        <a:lumOff val="80000"/>
                      </a:schemeClr>
                    </a:solidFill>
                  </a:tcPr>
                </a:tc>
                <a:tc>
                  <a:txBody>
                    <a:bodyPr/>
                    <a:lstStyle/>
                    <a:p>
                      <a:pPr algn="ctr"/>
                      <a:r>
                        <a:rPr kumimoji="1" lang="en-US" altLang="ja-JP" sz="900" b="0" dirty="0">
                          <a:solidFill>
                            <a:schemeClr val="tx1"/>
                          </a:solidFill>
                          <a:latin typeface="+mn-ea"/>
                          <a:ea typeface="+mn-ea"/>
                        </a:rPr>
                        <a:t>6.7%</a:t>
                      </a:r>
                      <a:endParaRPr kumimoji="1" lang="ja-JP" altLang="en-US" sz="900" b="0" dirty="0">
                        <a:solidFill>
                          <a:schemeClr val="tx1"/>
                        </a:solidFill>
                        <a:latin typeface="+mn-ea"/>
                        <a:ea typeface="+mn-ea"/>
                      </a:endParaRPr>
                    </a:p>
                  </a:txBody>
                  <a:tcPr>
                    <a:solidFill>
                      <a:schemeClr val="accent6">
                        <a:lumMod val="20000"/>
                        <a:lumOff val="80000"/>
                      </a:schemeClr>
                    </a:solidFill>
                  </a:tcPr>
                </a:tc>
                <a:tc>
                  <a:txBody>
                    <a:bodyPr/>
                    <a:lstStyle/>
                    <a:p>
                      <a:pPr algn="ctr"/>
                      <a:r>
                        <a:rPr kumimoji="1" lang="en-US" altLang="ja-JP" sz="900" b="0" dirty="0">
                          <a:solidFill>
                            <a:schemeClr val="tx1"/>
                          </a:solidFill>
                          <a:latin typeface="+mn-ea"/>
                          <a:ea typeface="+mn-ea"/>
                        </a:rPr>
                        <a:t>1.5%</a:t>
                      </a:r>
                      <a:endParaRPr kumimoji="1" lang="ja-JP" altLang="en-US" sz="900" b="0" dirty="0">
                        <a:solidFill>
                          <a:schemeClr val="tx1"/>
                        </a:solidFill>
                        <a:latin typeface="+mn-ea"/>
                        <a:ea typeface="+mn-ea"/>
                      </a:endParaRPr>
                    </a:p>
                  </a:txBody>
                  <a:tcPr>
                    <a:solidFill>
                      <a:schemeClr val="accent6">
                        <a:lumMod val="20000"/>
                        <a:lumOff val="80000"/>
                      </a:schemeClr>
                    </a:solidFill>
                  </a:tcPr>
                </a:tc>
                <a:extLst>
                  <a:ext uri="{0D108BD9-81ED-4DB2-BD59-A6C34878D82A}">
                    <a16:rowId xmlns:a16="http://schemas.microsoft.com/office/drawing/2014/main" val="1822718925"/>
                  </a:ext>
                </a:extLst>
              </a:tr>
            </a:tbl>
          </a:graphicData>
        </a:graphic>
      </p:graphicFrame>
      <p:sp>
        <p:nvSpPr>
          <p:cNvPr id="17" name="テキスト ボックス 16">
            <a:extLst>
              <a:ext uri="{FF2B5EF4-FFF2-40B4-BE49-F238E27FC236}">
                <a16:creationId xmlns:a16="http://schemas.microsoft.com/office/drawing/2014/main" id="{55398EAF-EF2F-497E-854F-ED6EB50825B5}"/>
              </a:ext>
            </a:extLst>
          </p:cNvPr>
          <p:cNvSpPr txBox="1"/>
          <p:nvPr/>
        </p:nvSpPr>
        <p:spPr>
          <a:xfrm>
            <a:off x="5190876" y="4357763"/>
            <a:ext cx="3792773" cy="261610"/>
          </a:xfrm>
          <a:prstGeom prst="rect">
            <a:avLst/>
          </a:prstGeom>
          <a:noFill/>
        </p:spPr>
        <p:txBody>
          <a:bodyPr wrap="square" rtlCol="0">
            <a:spAutoFit/>
          </a:bodyPr>
          <a:lstStyle/>
          <a:p>
            <a:pPr algn="ctr"/>
            <a:r>
              <a:rPr kumimoji="1" lang="ja-JP" altLang="en-US" sz="1100" b="1" dirty="0"/>
              <a:t>購入している場所の割合（複数回答可）</a:t>
            </a:r>
          </a:p>
        </p:txBody>
      </p:sp>
      <p:graphicFrame>
        <p:nvGraphicFramePr>
          <p:cNvPr id="18" name="表 19">
            <a:extLst>
              <a:ext uri="{FF2B5EF4-FFF2-40B4-BE49-F238E27FC236}">
                <a16:creationId xmlns:a16="http://schemas.microsoft.com/office/drawing/2014/main" id="{95C3399A-8FF3-4F1D-BD31-3BEF75FF3A14}"/>
              </a:ext>
            </a:extLst>
          </p:cNvPr>
          <p:cNvGraphicFramePr>
            <a:graphicFrameLocks noGrp="1"/>
          </p:cNvGraphicFramePr>
          <p:nvPr>
            <p:extLst>
              <p:ext uri="{D42A27DB-BD31-4B8C-83A1-F6EECF244321}">
                <p14:modId xmlns:p14="http://schemas.microsoft.com/office/powerpoint/2010/main" val="1262438197"/>
              </p:ext>
            </p:extLst>
          </p:nvPr>
        </p:nvGraphicFramePr>
        <p:xfrm>
          <a:off x="5190878" y="5258883"/>
          <a:ext cx="3792773" cy="457200"/>
        </p:xfrm>
        <a:graphic>
          <a:graphicData uri="http://schemas.openxmlformats.org/drawingml/2006/table">
            <a:tbl>
              <a:tblPr firstRow="1" bandRow="1">
                <a:tableStyleId>{5C22544A-7EE6-4342-B048-85BDC9FD1C3A}</a:tableStyleId>
              </a:tblPr>
              <a:tblGrid>
                <a:gridCol w="948193">
                  <a:extLst>
                    <a:ext uri="{9D8B030D-6E8A-4147-A177-3AD203B41FA5}">
                      <a16:colId xmlns:a16="http://schemas.microsoft.com/office/drawing/2014/main" val="3347040946"/>
                    </a:ext>
                  </a:extLst>
                </a:gridCol>
                <a:gridCol w="948193">
                  <a:extLst>
                    <a:ext uri="{9D8B030D-6E8A-4147-A177-3AD203B41FA5}">
                      <a16:colId xmlns:a16="http://schemas.microsoft.com/office/drawing/2014/main" val="463719794"/>
                    </a:ext>
                  </a:extLst>
                </a:gridCol>
                <a:gridCol w="1023465">
                  <a:extLst>
                    <a:ext uri="{9D8B030D-6E8A-4147-A177-3AD203B41FA5}">
                      <a16:colId xmlns:a16="http://schemas.microsoft.com/office/drawing/2014/main" val="1867478138"/>
                    </a:ext>
                  </a:extLst>
                </a:gridCol>
                <a:gridCol w="872922">
                  <a:extLst>
                    <a:ext uri="{9D8B030D-6E8A-4147-A177-3AD203B41FA5}">
                      <a16:colId xmlns:a16="http://schemas.microsoft.com/office/drawing/2014/main" val="1153965237"/>
                    </a:ext>
                  </a:extLst>
                </a:gridCol>
              </a:tblGrid>
              <a:tr h="227515">
                <a:tc>
                  <a:txBody>
                    <a:bodyPr/>
                    <a:lstStyle/>
                    <a:p>
                      <a:pPr algn="ctr"/>
                      <a:r>
                        <a:rPr kumimoji="1" lang="ja-JP" altLang="en-US" sz="900" b="0" dirty="0">
                          <a:solidFill>
                            <a:sysClr val="windowText" lastClr="000000"/>
                          </a:solidFill>
                        </a:rPr>
                        <a:t>美味しいから</a:t>
                      </a:r>
                    </a:p>
                  </a:txBody>
                  <a:tcPr>
                    <a:solidFill>
                      <a:schemeClr val="accent6"/>
                    </a:solidFill>
                  </a:tcPr>
                </a:tc>
                <a:tc>
                  <a:txBody>
                    <a:bodyPr/>
                    <a:lstStyle/>
                    <a:p>
                      <a:pPr algn="ctr"/>
                      <a:r>
                        <a:rPr kumimoji="1" lang="ja-JP" altLang="en-US" sz="900" b="0" dirty="0">
                          <a:solidFill>
                            <a:sysClr val="windowText" lastClr="000000"/>
                          </a:solidFill>
                        </a:rPr>
                        <a:t>新鮮だから</a:t>
                      </a:r>
                    </a:p>
                  </a:txBody>
                  <a:tcPr>
                    <a:solidFill>
                      <a:schemeClr val="accent6"/>
                    </a:solidFill>
                  </a:tcPr>
                </a:tc>
                <a:tc>
                  <a:txBody>
                    <a:bodyPr/>
                    <a:lstStyle/>
                    <a:p>
                      <a:pPr algn="ctr"/>
                      <a:r>
                        <a:rPr kumimoji="1" lang="ja-JP" altLang="en-US" sz="900" b="0" dirty="0">
                          <a:solidFill>
                            <a:sysClr val="windowText" lastClr="000000"/>
                          </a:solidFill>
                        </a:rPr>
                        <a:t>安心だから</a:t>
                      </a:r>
                    </a:p>
                  </a:txBody>
                  <a:tcPr>
                    <a:solidFill>
                      <a:schemeClr val="accent6"/>
                    </a:solidFill>
                  </a:tcPr>
                </a:tc>
                <a:tc>
                  <a:txBody>
                    <a:bodyPr/>
                    <a:lstStyle/>
                    <a:p>
                      <a:pPr algn="ctr"/>
                      <a:r>
                        <a:rPr kumimoji="1" lang="ja-JP" altLang="en-US" sz="900" b="0" dirty="0">
                          <a:solidFill>
                            <a:sysClr val="windowText" lastClr="000000"/>
                          </a:solidFill>
                        </a:rPr>
                        <a:t>地場産だから</a:t>
                      </a:r>
                    </a:p>
                  </a:txBody>
                  <a:tcPr>
                    <a:solidFill>
                      <a:schemeClr val="accent6"/>
                    </a:solidFill>
                  </a:tcPr>
                </a:tc>
                <a:extLst>
                  <a:ext uri="{0D108BD9-81ED-4DB2-BD59-A6C34878D82A}">
                    <a16:rowId xmlns:a16="http://schemas.microsoft.com/office/drawing/2014/main" val="3436006026"/>
                  </a:ext>
                </a:extLst>
              </a:tr>
              <a:tr h="197698">
                <a:tc>
                  <a:txBody>
                    <a:bodyPr/>
                    <a:lstStyle/>
                    <a:p>
                      <a:pPr algn="ctr"/>
                      <a:r>
                        <a:rPr kumimoji="1" lang="en-US" altLang="ja-JP" sz="900" b="0" dirty="0">
                          <a:solidFill>
                            <a:schemeClr val="tx1"/>
                          </a:solidFill>
                        </a:rPr>
                        <a:t>54.9%</a:t>
                      </a:r>
                      <a:endParaRPr kumimoji="1" lang="ja-JP" altLang="en-US" sz="900" b="0" dirty="0">
                        <a:solidFill>
                          <a:schemeClr val="tx1"/>
                        </a:solidFill>
                      </a:endParaRPr>
                    </a:p>
                  </a:txBody>
                  <a:tcPr>
                    <a:solidFill>
                      <a:schemeClr val="accent6">
                        <a:lumMod val="20000"/>
                        <a:lumOff val="80000"/>
                      </a:schemeClr>
                    </a:solidFill>
                  </a:tcPr>
                </a:tc>
                <a:tc>
                  <a:txBody>
                    <a:bodyPr/>
                    <a:lstStyle/>
                    <a:p>
                      <a:pPr algn="ctr"/>
                      <a:r>
                        <a:rPr kumimoji="1" lang="en-US" altLang="ja-JP" sz="900" b="0" dirty="0">
                          <a:solidFill>
                            <a:schemeClr val="tx1"/>
                          </a:solidFill>
                        </a:rPr>
                        <a:t>54.0%</a:t>
                      </a:r>
                      <a:endParaRPr kumimoji="1" lang="ja-JP" altLang="en-US" sz="900" b="0" dirty="0">
                        <a:solidFill>
                          <a:schemeClr val="tx1"/>
                        </a:solidFill>
                      </a:endParaRPr>
                    </a:p>
                  </a:txBody>
                  <a:tcPr>
                    <a:solidFill>
                      <a:schemeClr val="accent6">
                        <a:lumMod val="20000"/>
                        <a:lumOff val="80000"/>
                      </a:schemeClr>
                    </a:solidFill>
                  </a:tcPr>
                </a:tc>
                <a:tc>
                  <a:txBody>
                    <a:bodyPr/>
                    <a:lstStyle/>
                    <a:p>
                      <a:pPr algn="ctr"/>
                      <a:r>
                        <a:rPr kumimoji="1" lang="en-US" altLang="ja-JP" sz="900" b="0" dirty="0">
                          <a:solidFill>
                            <a:schemeClr val="tx1"/>
                          </a:solidFill>
                        </a:rPr>
                        <a:t>40.8%</a:t>
                      </a:r>
                      <a:endParaRPr kumimoji="1" lang="ja-JP" altLang="en-US" sz="900" b="0" dirty="0">
                        <a:solidFill>
                          <a:schemeClr val="tx1"/>
                        </a:solidFill>
                      </a:endParaRPr>
                    </a:p>
                  </a:txBody>
                  <a:tcPr>
                    <a:solidFill>
                      <a:schemeClr val="accent6">
                        <a:lumMod val="20000"/>
                        <a:lumOff val="80000"/>
                      </a:schemeClr>
                    </a:solidFill>
                  </a:tcPr>
                </a:tc>
                <a:tc>
                  <a:txBody>
                    <a:bodyPr/>
                    <a:lstStyle/>
                    <a:p>
                      <a:pPr algn="ctr"/>
                      <a:r>
                        <a:rPr kumimoji="1" lang="en-US" altLang="ja-JP" sz="900" b="0" dirty="0">
                          <a:solidFill>
                            <a:schemeClr val="tx1"/>
                          </a:solidFill>
                        </a:rPr>
                        <a:t>55.5%</a:t>
                      </a:r>
                      <a:endParaRPr kumimoji="1" lang="ja-JP" altLang="en-US" sz="900" b="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822718925"/>
                  </a:ext>
                </a:extLst>
              </a:tr>
            </a:tbl>
          </a:graphicData>
        </a:graphic>
      </p:graphicFrame>
      <p:sp>
        <p:nvSpPr>
          <p:cNvPr id="19" name="テキスト ボックス 18">
            <a:extLst>
              <a:ext uri="{FF2B5EF4-FFF2-40B4-BE49-F238E27FC236}">
                <a16:creationId xmlns:a16="http://schemas.microsoft.com/office/drawing/2014/main" id="{FEF499F4-C0AE-4674-99BE-7510FBA975C7}"/>
              </a:ext>
            </a:extLst>
          </p:cNvPr>
          <p:cNvSpPr txBox="1"/>
          <p:nvPr/>
        </p:nvSpPr>
        <p:spPr>
          <a:xfrm>
            <a:off x="5190875" y="5025546"/>
            <a:ext cx="3792773" cy="261610"/>
          </a:xfrm>
          <a:prstGeom prst="rect">
            <a:avLst/>
          </a:prstGeom>
          <a:noFill/>
        </p:spPr>
        <p:txBody>
          <a:bodyPr wrap="square" rtlCol="0">
            <a:spAutoFit/>
          </a:bodyPr>
          <a:lstStyle/>
          <a:p>
            <a:pPr algn="ctr"/>
            <a:r>
              <a:rPr kumimoji="1" lang="ja-JP" altLang="en-US" sz="1100" b="1" dirty="0"/>
              <a:t>購入している理由（複数回答可）</a:t>
            </a:r>
          </a:p>
        </p:txBody>
      </p:sp>
      <p:graphicFrame>
        <p:nvGraphicFramePr>
          <p:cNvPr id="20" name="表 19">
            <a:extLst>
              <a:ext uri="{FF2B5EF4-FFF2-40B4-BE49-F238E27FC236}">
                <a16:creationId xmlns:a16="http://schemas.microsoft.com/office/drawing/2014/main" id="{AD4D4899-DCCA-4FF3-9A52-F5BA26D16B74}"/>
              </a:ext>
            </a:extLst>
          </p:cNvPr>
          <p:cNvGraphicFramePr>
            <a:graphicFrameLocks noGrp="1"/>
          </p:cNvGraphicFramePr>
          <p:nvPr>
            <p:extLst>
              <p:ext uri="{D42A27DB-BD31-4B8C-83A1-F6EECF244321}">
                <p14:modId xmlns:p14="http://schemas.microsoft.com/office/powerpoint/2010/main" val="4177953957"/>
              </p:ext>
            </p:extLst>
          </p:nvPr>
        </p:nvGraphicFramePr>
        <p:xfrm>
          <a:off x="5190877" y="5910148"/>
          <a:ext cx="3792773" cy="617873"/>
        </p:xfrm>
        <a:graphic>
          <a:graphicData uri="http://schemas.openxmlformats.org/drawingml/2006/table">
            <a:tbl>
              <a:tblPr firstRow="1" bandRow="1">
                <a:tableStyleId>{5C22544A-7EE6-4342-B048-85BDC9FD1C3A}</a:tableStyleId>
              </a:tblPr>
              <a:tblGrid>
                <a:gridCol w="972653">
                  <a:extLst>
                    <a:ext uri="{9D8B030D-6E8A-4147-A177-3AD203B41FA5}">
                      <a16:colId xmlns:a16="http://schemas.microsoft.com/office/drawing/2014/main" val="3347040946"/>
                    </a:ext>
                  </a:extLst>
                </a:gridCol>
                <a:gridCol w="905487">
                  <a:extLst>
                    <a:ext uri="{9D8B030D-6E8A-4147-A177-3AD203B41FA5}">
                      <a16:colId xmlns:a16="http://schemas.microsoft.com/office/drawing/2014/main" val="463719794"/>
                    </a:ext>
                  </a:extLst>
                </a:gridCol>
                <a:gridCol w="786641">
                  <a:extLst>
                    <a:ext uri="{9D8B030D-6E8A-4147-A177-3AD203B41FA5}">
                      <a16:colId xmlns:a16="http://schemas.microsoft.com/office/drawing/2014/main" val="1867478138"/>
                    </a:ext>
                  </a:extLst>
                </a:gridCol>
                <a:gridCol w="1127992">
                  <a:extLst>
                    <a:ext uri="{9D8B030D-6E8A-4147-A177-3AD203B41FA5}">
                      <a16:colId xmlns:a16="http://schemas.microsoft.com/office/drawing/2014/main" val="1153965237"/>
                    </a:ext>
                  </a:extLst>
                </a:gridCol>
              </a:tblGrid>
              <a:tr h="330796">
                <a:tc>
                  <a:txBody>
                    <a:bodyPr/>
                    <a:lstStyle/>
                    <a:p>
                      <a:pPr algn="ctr"/>
                      <a:r>
                        <a:rPr kumimoji="1" lang="ja-JP" altLang="en-US" sz="900" b="0" dirty="0">
                          <a:solidFill>
                            <a:sysClr val="windowText" lastClr="000000"/>
                          </a:solidFill>
                        </a:rPr>
                        <a:t>買える場所が無い</a:t>
                      </a:r>
                    </a:p>
                  </a:txBody>
                  <a:tcPr anchor="ctr">
                    <a:solidFill>
                      <a:schemeClr val="accent6"/>
                    </a:solidFill>
                  </a:tcPr>
                </a:tc>
                <a:tc>
                  <a:txBody>
                    <a:bodyPr/>
                    <a:lstStyle/>
                    <a:p>
                      <a:pPr algn="ctr"/>
                      <a:r>
                        <a:rPr kumimoji="1" lang="ja-JP" altLang="en-US" sz="900" b="0" dirty="0">
                          <a:solidFill>
                            <a:sysClr val="windowText" lastClr="000000"/>
                          </a:solidFill>
                        </a:rPr>
                        <a:t>品質が良くない</a:t>
                      </a:r>
                    </a:p>
                  </a:txBody>
                  <a:tcPr anchor="ctr">
                    <a:solidFill>
                      <a:schemeClr val="accent6"/>
                    </a:solidFill>
                  </a:tcPr>
                </a:tc>
                <a:tc>
                  <a:txBody>
                    <a:bodyPr/>
                    <a:lstStyle/>
                    <a:p>
                      <a:pPr algn="ctr"/>
                      <a:r>
                        <a:rPr kumimoji="1" lang="ja-JP" altLang="en-US" sz="900" b="0" dirty="0">
                          <a:solidFill>
                            <a:sysClr val="windowText" lastClr="000000"/>
                          </a:solidFill>
                        </a:rPr>
                        <a:t>値段が高い</a:t>
                      </a:r>
                    </a:p>
                  </a:txBody>
                  <a:tcPr anchor="ctr">
                    <a:solidFill>
                      <a:schemeClr val="accent6"/>
                    </a:solidFill>
                  </a:tcPr>
                </a:tc>
                <a:tc>
                  <a:txBody>
                    <a:bodyPr/>
                    <a:lstStyle/>
                    <a:p>
                      <a:pPr algn="ctr"/>
                      <a:r>
                        <a:rPr kumimoji="1" lang="ja-JP" altLang="en-US" sz="900" b="0" dirty="0">
                          <a:solidFill>
                            <a:sysClr val="windowText" lastClr="000000"/>
                          </a:solidFill>
                        </a:rPr>
                        <a:t>産地にこだわりが無い</a:t>
                      </a:r>
                    </a:p>
                  </a:txBody>
                  <a:tcPr>
                    <a:solidFill>
                      <a:schemeClr val="accent6"/>
                    </a:solidFill>
                  </a:tcPr>
                </a:tc>
                <a:extLst>
                  <a:ext uri="{0D108BD9-81ED-4DB2-BD59-A6C34878D82A}">
                    <a16:rowId xmlns:a16="http://schemas.microsoft.com/office/drawing/2014/main" val="3436006026"/>
                  </a:ext>
                </a:extLst>
              </a:tr>
              <a:tr h="252113">
                <a:tc>
                  <a:txBody>
                    <a:bodyPr/>
                    <a:lstStyle/>
                    <a:p>
                      <a:pPr algn="ctr"/>
                      <a:r>
                        <a:rPr kumimoji="1" lang="en-US" altLang="ja-JP" sz="900" b="1" dirty="0">
                          <a:solidFill>
                            <a:srgbClr val="FF0000"/>
                          </a:solidFill>
                        </a:rPr>
                        <a:t>46.0%</a:t>
                      </a:r>
                      <a:endParaRPr kumimoji="1" lang="ja-JP" altLang="en-US" sz="900" b="1" dirty="0">
                        <a:solidFill>
                          <a:srgbClr val="FF0000"/>
                        </a:solidFill>
                      </a:endParaRPr>
                    </a:p>
                  </a:txBody>
                  <a:tcPr>
                    <a:solidFill>
                      <a:schemeClr val="accent6">
                        <a:lumMod val="20000"/>
                        <a:lumOff val="80000"/>
                      </a:schemeClr>
                    </a:solidFill>
                  </a:tcPr>
                </a:tc>
                <a:tc>
                  <a:txBody>
                    <a:bodyPr/>
                    <a:lstStyle/>
                    <a:p>
                      <a:pPr algn="ctr"/>
                      <a:r>
                        <a:rPr kumimoji="1" lang="en-US" altLang="ja-JP" sz="900" b="0" dirty="0">
                          <a:solidFill>
                            <a:schemeClr val="tx1"/>
                          </a:solidFill>
                        </a:rPr>
                        <a:t>2.2%</a:t>
                      </a:r>
                      <a:endParaRPr kumimoji="1" lang="ja-JP" altLang="en-US" sz="900" b="0" dirty="0">
                        <a:solidFill>
                          <a:schemeClr val="tx1"/>
                        </a:solidFill>
                      </a:endParaRPr>
                    </a:p>
                  </a:txBody>
                  <a:tcPr>
                    <a:solidFill>
                      <a:schemeClr val="accent6">
                        <a:lumMod val="20000"/>
                        <a:lumOff val="80000"/>
                      </a:schemeClr>
                    </a:solidFill>
                  </a:tcPr>
                </a:tc>
                <a:tc>
                  <a:txBody>
                    <a:bodyPr/>
                    <a:lstStyle/>
                    <a:p>
                      <a:pPr algn="ctr"/>
                      <a:r>
                        <a:rPr kumimoji="1" lang="en-US" altLang="ja-JP" sz="900" b="0" dirty="0">
                          <a:solidFill>
                            <a:schemeClr val="tx1"/>
                          </a:solidFill>
                        </a:rPr>
                        <a:t>15.9%</a:t>
                      </a:r>
                      <a:endParaRPr kumimoji="1" lang="ja-JP" altLang="en-US" sz="900" b="0" dirty="0">
                        <a:solidFill>
                          <a:schemeClr val="tx1"/>
                        </a:solidFill>
                      </a:endParaRPr>
                    </a:p>
                  </a:txBody>
                  <a:tcPr>
                    <a:solidFill>
                      <a:schemeClr val="accent6">
                        <a:lumMod val="20000"/>
                        <a:lumOff val="80000"/>
                      </a:schemeClr>
                    </a:solidFill>
                  </a:tcPr>
                </a:tc>
                <a:tc>
                  <a:txBody>
                    <a:bodyPr/>
                    <a:lstStyle/>
                    <a:p>
                      <a:pPr algn="ctr"/>
                      <a:r>
                        <a:rPr kumimoji="1" lang="en-US" altLang="ja-JP" sz="900" b="1" dirty="0">
                          <a:solidFill>
                            <a:srgbClr val="FF0000"/>
                          </a:solidFill>
                        </a:rPr>
                        <a:t>45.5%</a:t>
                      </a:r>
                      <a:endParaRPr kumimoji="1" lang="ja-JP" altLang="en-US" sz="900" b="1" dirty="0">
                        <a:solidFill>
                          <a:srgbClr val="FF0000"/>
                        </a:solidFill>
                      </a:endParaRPr>
                    </a:p>
                  </a:txBody>
                  <a:tcPr>
                    <a:solidFill>
                      <a:schemeClr val="accent6">
                        <a:lumMod val="20000"/>
                        <a:lumOff val="80000"/>
                      </a:schemeClr>
                    </a:solidFill>
                  </a:tcPr>
                </a:tc>
                <a:extLst>
                  <a:ext uri="{0D108BD9-81ED-4DB2-BD59-A6C34878D82A}">
                    <a16:rowId xmlns:a16="http://schemas.microsoft.com/office/drawing/2014/main" val="1822718925"/>
                  </a:ext>
                </a:extLst>
              </a:tr>
            </a:tbl>
          </a:graphicData>
        </a:graphic>
      </p:graphicFrame>
      <p:sp>
        <p:nvSpPr>
          <p:cNvPr id="21" name="テキスト ボックス 20">
            <a:extLst>
              <a:ext uri="{FF2B5EF4-FFF2-40B4-BE49-F238E27FC236}">
                <a16:creationId xmlns:a16="http://schemas.microsoft.com/office/drawing/2014/main" id="{FCFEF52C-2259-421F-87D0-0F08A173F587}"/>
              </a:ext>
            </a:extLst>
          </p:cNvPr>
          <p:cNvSpPr txBox="1"/>
          <p:nvPr/>
        </p:nvSpPr>
        <p:spPr>
          <a:xfrm>
            <a:off x="5190875" y="5693331"/>
            <a:ext cx="3792773" cy="261610"/>
          </a:xfrm>
          <a:prstGeom prst="rect">
            <a:avLst/>
          </a:prstGeom>
          <a:noFill/>
        </p:spPr>
        <p:txBody>
          <a:bodyPr wrap="square" rtlCol="0">
            <a:spAutoFit/>
          </a:bodyPr>
          <a:lstStyle/>
          <a:p>
            <a:pPr algn="ctr"/>
            <a:r>
              <a:rPr kumimoji="1" lang="ja-JP" altLang="en-US" sz="1100" b="1" dirty="0"/>
              <a:t>購入しない理由（複数回答可）</a:t>
            </a:r>
          </a:p>
        </p:txBody>
      </p:sp>
      <p:sp>
        <p:nvSpPr>
          <p:cNvPr id="22" name="テキスト ボックス 21">
            <a:extLst>
              <a:ext uri="{FF2B5EF4-FFF2-40B4-BE49-F238E27FC236}">
                <a16:creationId xmlns:a16="http://schemas.microsoft.com/office/drawing/2014/main" id="{FFD65535-AAEB-444C-B9E4-79901DDC9153}"/>
              </a:ext>
            </a:extLst>
          </p:cNvPr>
          <p:cNvSpPr txBox="1"/>
          <p:nvPr/>
        </p:nvSpPr>
        <p:spPr>
          <a:xfrm>
            <a:off x="8996453" y="4243986"/>
            <a:ext cx="2877987" cy="430887"/>
          </a:xfrm>
          <a:prstGeom prst="rect">
            <a:avLst/>
          </a:prstGeom>
          <a:noFill/>
          <a:ln>
            <a:noFill/>
          </a:ln>
        </p:spPr>
        <p:txBody>
          <a:bodyPr wrap="square" rtlCol="0">
            <a:spAutoFit/>
          </a:bodyPr>
          <a:lstStyle/>
          <a:p>
            <a:pPr algn="ctr"/>
            <a:r>
              <a:rPr kumimoji="1" lang="en-US" altLang="ja-JP" sz="1100" dirty="0"/>
              <a:t>※</a:t>
            </a:r>
            <a:r>
              <a:rPr kumimoji="1" lang="ja-JP" altLang="en-US" sz="1100" dirty="0"/>
              <a:t>購入拠点等の見える化</a:t>
            </a:r>
            <a:endParaRPr kumimoji="1" lang="en-US" altLang="ja-JP" sz="1100" dirty="0"/>
          </a:p>
          <a:p>
            <a:pPr algn="ctr"/>
            <a:r>
              <a:rPr kumimoji="1" lang="ja-JP" altLang="en-US" sz="1100" dirty="0"/>
              <a:t>（おおさかもんマップ）</a:t>
            </a:r>
            <a:endParaRPr kumimoji="1" lang="en-US" altLang="ja-JP" sz="1100" dirty="0"/>
          </a:p>
        </p:txBody>
      </p:sp>
      <p:pic>
        <p:nvPicPr>
          <p:cNvPr id="23" name="図 22">
            <a:extLst>
              <a:ext uri="{FF2B5EF4-FFF2-40B4-BE49-F238E27FC236}">
                <a16:creationId xmlns:a16="http://schemas.microsoft.com/office/drawing/2014/main" id="{C5414B79-096D-46EE-9B2E-577B650221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2345" y="4619373"/>
            <a:ext cx="2804651" cy="1343651"/>
          </a:xfrm>
          <a:prstGeom prst="rect">
            <a:avLst/>
          </a:prstGeom>
        </p:spPr>
      </p:pic>
      <p:sp>
        <p:nvSpPr>
          <p:cNvPr id="24" name="テキスト ボックス 23">
            <a:extLst>
              <a:ext uri="{FF2B5EF4-FFF2-40B4-BE49-F238E27FC236}">
                <a16:creationId xmlns:a16="http://schemas.microsoft.com/office/drawing/2014/main" id="{E112E4A7-891A-4234-ACFB-851DF96A5349}"/>
              </a:ext>
            </a:extLst>
          </p:cNvPr>
          <p:cNvSpPr txBox="1"/>
          <p:nvPr/>
        </p:nvSpPr>
        <p:spPr>
          <a:xfrm>
            <a:off x="9072438" y="5995822"/>
            <a:ext cx="2864558" cy="415498"/>
          </a:xfrm>
          <a:prstGeom prst="rect">
            <a:avLst/>
          </a:prstGeom>
          <a:noFill/>
          <a:ln>
            <a:solidFill>
              <a:schemeClr val="tx1"/>
            </a:solidFill>
          </a:ln>
        </p:spPr>
        <p:txBody>
          <a:bodyPr wrap="square" rtlCol="0">
            <a:spAutoFit/>
          </a:bodyPr>
          <a:lstStyle/>
          <a:p>
            <a:r>
              <a:rPr kumimoji="1" lang="ja-JP" altLang="en-US" sz="1050" dirty="0"/>
              <a:t>大阪産</a:t>
            </a:r>
            <a:r>
              <a:rPr kumimoji="1" lang="en-US" altLang="ja-JP" sz="1050" dirty="0"/>
              <a:t>(</a:t>
            </a:r>
            <a:r>
              <a:rPr kumimoji="1" lang="ja-JP" altLang="en-US" sz="1050" dirty="0"/>
              <a:t>もん</a:t>
            </a:r>
            <a:r>
              <a:rPr kumimoji="1" lang="en-US" altLang="ja-JP" sz="1050" dirty="0"/>
              <a:t>)</a:t>
            </a:r>
            <a:r>
              <a:rPr kumimoji="1" lang="ja-JP" altLang="en-US" sz="1050" dirty="0"/>
              <a:t>の購入拠点（販売店・直売所）、</a:t>
            </a:r>
            <a:endParaRPr kumimoji="1" lang="en-US" altLang="ja-JP" sz="1050" dirty="0"/>
          </a:p>
          <a:p>
            <a:r>
              <a:rPr kumimoji="1" lang="ja-JP" altLang="en-US" sz="1050" dirty="0"/>
              <a:t>飲食店及び観光農園等を</a:t>
            </a:r>
            <a:r>
              <a:rPr kumimoji="1" lang="en-US" altLang="ja-JP" sz="1050" dirty="0"/>
              <a:t>Google Map</a:t>
            </a:r>
            <a:r>
              <a:rPr kumimoji="1" lang="ja-JP" altLang="en-US" sz="1050" dirty="0"/>
              <a:t>上に表示</a:t>
            </a:r>
          </a:p>
        </p:txBody>
      </p:sp>
    </p:spTree>
    <p:extLst>
      <p:ext uri="{BB962C8B-B14F-4D97-AF65-F5344CB8AC3E}">
        <p14:creationId xmlns:p14="http://schemas.microsoft.com/office/powerpoint/2010/main" val="281926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a:t>
            </a:r>
            <a:r>
              <a:rPr kumimoji="1" lang="ja-JP" altLang="en-US" sz="2400" dirty="0">
                <a:solidFill>
                  <a:schemeClr val="tx1"/>
                </a:solidFill>
              </a:rPr>
              <a:t>地域</a:t>
            </a:r>
            <a:r>
              <a:rPr kumimoji="1" lang="en-US" altLang="ja-JP" sz="2400" dirty="0">
                <a:solidFill>
                  <a:schemeClr val="tx1"/>
                </a:solidFill>
              </a:rPr>
              <a:t>】</a:t>
            </a:r>
            <a:r>
              <a:rPr kumimoji="1" lang="ja-JP" altLang="en-US" sz="2400" dirty="0">
                <a:solidFill>
                  <a:schemeClr val="tx1"/>
                </a:solidFill>
              </a:rPr>
              <a:t>　農業・農空間を活かした新たな価値創造</a:t>
            </a:r>
          </a:p>
        </p:txBody>
      </p:sp>
      <p:sp>
        <p:nvSpPr>
          <p:cNvPr id="10" name="スライド番号プレースホルダー 9">
            <a:extLst>
              <a:ext uri="{FF2B5EF4-FFF2-40B4-BE49-F238E27FC236}">
                <a16:creationId xmlns:a16="http://schemas.microsoft.com/office/drawing/2014/main" id="{AEDA1146-21AF-4664-AD9F-3585D97625B6}"/>
              </a:ext>
            </a:extLst>
          </p:cNvPr>
          <p:cNvSpPr>
            <a:spLocks noGrp="1"/>
          </p:cNvSpPr>
          <p:nvPr>
            <p:ph type="sldNum" sz="quarter" idx="12"/>
          </p:nvPr>
        </p:nvSpPr>
        <p:spPr/>
        <p:txBody>
          <a:bodyPr/>
          <a:lstStyle/>
          <a:p>
            <a:r>
              <a:rPr kumimoji="1" lang="en-US" altLang="ja-JP" dirty="0"/>
              <a:t>1-</a:t>
            </a:r>
            <a:fld id="{C6678B24-D225-48CB-84C5-697AA65AEC0C}" type="slidenum">
              <a:rPr kumimoji="1" lang="ja-JP" altLang="en-US" smtClean="0"/>
              <a:t>5</a:t>
            </a:fld>
            <a:endParaRPr kumimoji="1" lang="ja-JP" altLang="en-US" dirty="0"/>
          </a:p>
        </p:txBody>
      </p:sp>
      <p:sp>
        <p:nvSpPr>
          <p:cNvPr id="15" name="テキスト ボックス 14">
            <a:extLst>
              <a:ext uri="{FF2B5EF4-FFF2-40B4-BE49-F238E27FC236}">
                <a16:creationId xmlns:a16="http://schemas.microsoft.com/office/drawing/2014/main" id="{221AE2F8-7547-4C38-AFE9-72A126973239}"/>
              </a:ext>
            </a:extLst>
          </p:cNvPr>
          <p:cNvSpPr txBox="1"/>
          <p:nvPr/>
        </p:nvSpPr>
        <p:spPr>
          <a:xfrm>
            <a:off x="146956" y="658634"/>
            <a:ext cx="5550459" cy="830997"/>
          </a:xfrm>
          <a:prstGeom prst="rect">
            <a:avLst/>
          </a:prstGeom>
          <a:noFill/>
          <a:ln>
            <a:noFill/>
          </a:ln>
        </p:spPr>
        <p:txBody>
          <a:bodyPr wrap="square" rtlCol="0">
            <a:spAutoFit/>
          </a:bodyPr>
          <a:lstStyle/>
          <a:p>
            <a:r>
              <a:rPr kumimoji="1" lang="ja-JP" altLang="en-US" sz="1600" dirty="0"/>
              <a:t>達成目標：農に関わる人の数</a:t>
            </a:r>
            <a:r>
              <a:rPr kumimoji="1" lang="en-US" altLang="ja-JP" sz="1600" baseline="30000" dirty="0"/>
              <a:t>※</a:t>
            </a:r>
          </a:p>
          <a:p>
            <a:r>
              <a:rPr kumimoji="1" lang="ja-JP" altLang="en-US" sz="1600" dirty="0"/>
              <a:t>　　　　　　　　</a:t>
            </a:r>
            <a:r>
              <a:rPr kumimoji="1" lang="en-US" altLang="ja-JP" sz="1600" dirty="0"/>
              <a:t>100</a:t>
            </a:r>
            <a:r>
              <a:rPr kumimoji="1" lang="ja-JP" altLang="en-US" sz="1600" dirty="0"/>
              <a:t>万人以上（府民対象のアンケート調査による）</a:t>
            </a:r>
            <a:endParaRPr kumimoji="1" lang="en-US" altLang="ja-JP" sz="1600" dirty="0"/>
          </a:p>
          <a:p>
            <a:r>
              <a:rPr kumimoji="1" lang="ja-JP" altLang="en-US" sz="1600" dirty="0"/>
              <a:t>中間実績：</a:t>
            </a:r>
            <a:r>
              <a:rPr kumimoji="1" lang="en-US" altLang="ja-JP" sz="1600" dirty="0">
                <a:solidFill>
                  <a:srgbClr val="FF0000"/>
                </a:solidFill>
              </a:rPr>
              <a:t>126</a:t>
            </a:r>
            <a:r>
              <a:rPr kumimoji="1" lang="ja-JP" altLang="en-US" sz="1600" dirty="0">
                <a:solidFill>
                  <a:srgbClr val="FF0000"/>
                </a:solidFill>
              </a:rPr>
              <a:t>万人</a:t>
            </a:r>
            <a:endParaRPr kumimoji="1" lang="en-US" altLang="ja-JP" sz="1600" dirty="0">
              <a:solidFill>
                <a:srgbClr val="FF0000"/>
              </a:solidFill>
            </a:endParaRPr>
          </a:p>
        </p:txBody>
      </p:sp>
      <p:sp>
        <p:nvSpPr>
          <p:cNvPr id="16" name="テキスト ボックス 15">
            <a:extLst>
              <a:ext uri="{FF2B5EF4-FFF2-40B4-BE49-F238E27FC236}">
                <a16:creationId xmlns:a16="http://schemas.microsoft.com/office/drawing/2014/main" id="{8542B4E7-64FA-4D0A-A6CE-5009594DB882}"/>
              </a:ext>
            </a:extLst>
          </p:cNvPr>
          <p:cNvSpPr txBox="1"/>
          <p:nvPr/>
        </p:nvSpPr>
        <p:spPr>
          <a:xfrm>
            <a:off x="146958" y="1573907"/>
            <a:ext cx="5242728" cy="1077218"/>
          </a:xfrm>
          <a:prstGeom prst="rect">
            <a:avLst/>
          </a:prstGeom>
          <a:noFill/>
          <a:ln>
            <a:solidFill>
              <a:schemeClr val="tx1"/>
            </a:solidFill>
          </a:ln>
        </p:spPr>
        <p:txBody>
          <a:bodyPr wrap="square" rtlCol="0">
            <a:spAutoFit/>
          </a:bodyPr>
          <a:lstStyle/>
          <a:p>
            <a:r>
              <a:rPr kumimoji="1" lang="ja-JP" altLang="en-US" sz="1600" b="1" u="sng" dirty="0"/>
              <a:t>成果指標</a:t>
            </a:r>
            <a:endParaRPr kumimoji="1" lang="en-US" altLang="ja-JP" sz="1600" b="1" u="sng" dirty="0"/>
          </a:p>
          <a:p>
            <a:r>
              <a:rPr kumimoji="1" lang="ja-JP" altLang="en-US" sz="1600" dirty="0"/>
              <a:t>　（</a:t>
            </a:r>
            <a:r>
              <a:rPr kumimoji="1" lang="en-US" altLang="ja-JP" sz="1600" dirty="0"/>
              <a:t>1</a:t>
            </a:r>
            <a:r>
              <a:rPr kumimoji="1" lang="ja-JP" altLang="en-US" sz="1600" dirty="0"/>
              <a:t>）　農空間づくり協議会の増加　　　　　　　　　　　</a:t>
            </a:r>
            <a:r>
              <a:rPr kumimoji="1" lang="en-US" altLang="ja-JP" sz="1600" dirty="0"/>
              <a:t>40</a:t>
            </a:r>
            <a:r>
              <a:rPr kumimoji="1" lang="ja-JP" altLang="en-US" sz="1600" dirty="0"/>
              <a:t>地区</a:t>
            </a:r>
            <a:endParaRPr kumimoji="1" lang="en-US" altLang="ja-JP" sz="1600" dirty="0"/>
          </a:p>
          <a:p>
            <a:r>
              <a:rPr kumimoji="1" lang="ja-JP" altLang="en-US" sz="1600" dirty="0"/>
              <a:t>　（</a:t>
            </a:r>
            <a:r>
              <a:rPr kumimoji="1" lang="en-US" altLang="ja-JP" sz="1600" dirty="0"/>
              <a:t>2</a:t>
            </a:r>
            <a:r>
              <a:rPr kumimoji="1" lang="ja-JP" altLang="en-US" sz="1600" dirty="0"/>
              <a:t>）　農空間づくりに参加する府民の増加 </a:t>
            </a:r>
            <a:endParaRPr kumimoji="1" lang="en-US" altLang="ja-JP" sz="1600" dirty="0"/>
          </a:p>
          <a:p>
            <a:r>
              <a:rPr kumimoji="1" lang="ja-JP" altLang="en-US" sz="1600" dirty="0"/>
              <a:t>　　　　　　　　　　　　　　　　　　　　　　</a:t>
            </a:r>
            <a:r>
              <a:rPr kumimoji="1" lang="en-US" altLang="ja-JP" sz="1600" dirty="0"/>
              <a:t>49,500</a:t>
            </a:r>
            <a:r>
              <a:rPr kumimoji="1" lang="ja-JP" altLang="en-US" sz="1600" dirty="0"/>
              <a:t>人　⇒　</a:t>
            </a:r>
            <a:r>
              <a:rPr kumimoji="1" lang="en-US" altLang="ja-JP" sz="1600" dirty="0"/>
              <a:t>62,000</a:t>
            </a:r>
            <a:r>
              <a:rPr kumimoji="1" lang="ja-JP" altLang="en-US" sz="1600" dirty="0"/>
              <a:t>人</a:t>
            </a:r>
            <a:endParaRPr kumimoji="1" lang="en-US" altLang="ja-JP" sz="1600" dirty="0"/>
          </a:p>
        </p:txBody>
      </p:sp>
      <p:sp>
        <p:nvSpPr>
          <p:cNvPr id="18" name="矢印: 右 17">
            <a:extLst>
              <a:ext uri="{FF2B5EF4-FFF2-40B4-BE49-F238E27FC236}">
                <a16:creationId xmlns:a16="http://schemas.microsoft.com/office/drawing/2014/main" id="{3DA3F32B-72A3-4257-B95A-5B88F86DA836}"/>
              </a:ext>
            </a:extLst>
          </p:cNvPr>
          <p:cNvSpPr/>
          <p:nvPr/>
        </p:nvSpPr>
        <p:spPr>
          <a:xfrm>
            <a:off x="5542086" y="1795993"/>
            <a:ext cx="252046" cy="633046"/>
          </a:xfrm>
          <a:prstGeom prst="rightArrow">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B917971-70C4-4867-A9F4-D5499B84C97C}"/>
              </a:ext>
            </a:extLst>
          </p:cNvPr>
          <p:cNvSpPr txBox="1"/>
          <p:nvPr/>
        </p:nvSpPr>
        <p:spPr>
          <a:xfrm>
            <a:off x="5946532" y="1573907"/>
            <a:ext cx="4094283" cy="1077218"/>
          </a:xfrm>
          <a:prstGeom prst="rect">
            <a:avLst/>
          </a:prstGeom>
          <a:noFill/>
          <a:ln>
            <a:solidFill>
              <a:schemeClr val="tx1"/>
            </a:solidFill>
          </a:ln>
        </p:spPr>
        <p:txBody>
          <a:bodyPr wrap="square" rtlCol="0">
            <a:spAutoFit/>
          </a:bodyPr>
          <a:lstStyle/>
          <a:p>
            <a:r>
              <a:rPr kumimoji="1" lang="ja-JP" altLang="en-US" sz="1600" b="1" u="sng" dirty="0"/>
              <a:t>令和６年度時点　各取組の進捗</a:t>
            </a:r>
            <a:endParaRPr kumimoji="1" lang="en-US" altLang="ja-JP" sz="1600" b="1" u="sng" dirty="0"/>
          </a:p>
          <a:p>
            <a:r>
              <a:rPr kumimoji="1" lang="ja-JP" altLang="en-US" sz="1600" dirty="0"/>
              <a:t>　（</a:t>
            </a:r>
            <a:r>
              <a:rPr kumimoji="1" lang="en-US" altLang="ja-JP" sz="1600" dirty="0"/>
              <a:t>1</a:t>
            </a:r>
            <a:r>
              <a:rPr kumimoji="1" lang="ja-JP" altLang="en-US" sz="1600" dirty="0"/>
              <a:t>）　協議会増加　　　 </a:t>
            </a:r>
            <a:r>
              <a:rPr kumimoji="1" lang="ja-JP" altLang="en-US" sz="1600" dirty="0">
                <a:solidFill>
                  <a:srgbClr val="FF0000"/>
                </a:solidFill>
              </a:rPr>
              <a:t>　</a:t>
            </a:r>
            <a:r>
              <a:rPr kumimoji="1" lang="en-US" altLang="ja-JP" sz="1600" dirty="0">
                <a:solidFill>
                  <a:srgbClr val="FF0000"/>
                </a:solidFill>
              </a:rPr>
              <a:t>7</a:t>
            </a:r>
            <a:r>
              <a:rPr kumimoji="1" lang="ja-JP" altLang="en-US" sz="1600" dirty="0">
                <a:solidFill>
                  <a:srgbClr val="FF0000"/>
                </a:solidFill>
              </a:rPr>
              <a:t>地区</a:t>
            </a:r>
            <a:r>
              <a:rPr kumimoji="1" lang="ja-JP" altLang="en-US" sz="1600" dirty="0">
                <a:solidFill>
                  <a:srgbClr val="0070C0"/>
                </a:solidFill>
              </a:rPr>
              <a:t>（進捗</a:t>
            </a:r>
            <a:r>
              <a:rPr kumimoji="1" lang="en-US" altLang="ja-JP" sz="1600" dirty="0">
                <a:solidFill>
                  <a:srgbClr val="0070C0"/>
                </a:solidFill>
              </a:rPr>
              <a:t>18%</a:t>
            </a:r>
            <a:r>
              <a:rPr kumimoji="1" lang="ja-JP" altLang="en-US" sz="1600" dirty="0">
                <a:solidFill>
                  <a:srgbClr val="0070C0"/>
                </a:solidFill>
              </a:rPr>
              <a:t>）</a:t>
            </a:r>
            <a:endParaRPr kumimoji="1" lang="en-US" altLang="ja-JP" sz="1600" dirty="0">
              <a:solidFill>
                <a:srgbClr val="0070C0"/>
              </a:solidFill>
            </a:endParaRPr>
          </a:p>
          <a:p>
            <a:r>
              <a:rPr kumimoji="1" lang="ja-JP" altLang="en-US" sz="1600" dirty="0"/>
              <a:t>　（</a:t>
            </a:r>
            <a:r>
              <a:rPr kumimoji="1" lang="en-US" altLang="ja-JP" sz="1600" dirty="0"/>
              <a:t>2</a:t>
            </a:r>
            <a:r>
              <a:rPr kumimoji="1" lang="ja-JP" altLang="en-US" sz="1600" dirty="0"/>
              <a:t>）　参加府民増加　 </a:t>
            </a:r>
            <a:r>
              <a:rPr kumimoji="1" lang="en-US" altLang="ja-JP" sz="1600" dirty="0">
                <a:solidFill>
                  <a:srgbClr val="FF0000"/>
                </a:solidFill>
              </a:rPr>
              <a:t>46,383</a:t>
            </a:r>
            <a:r>
              <a:rPr kumimoji="1" lang="ja-JP" altLang="en-US" sz="1600" dirty="0">
                <a:solidFill>
                  <a:srgbClr val="FF0000"/>
                </a:solidFill>
              </a:rPr>
              <a:t>人</a:t>
            </a:r>
            <a:endParaRPr kumimoji="1" lang="en-US" altLang="ja-JP" sz="1600" dirty="0">
              <a:solidFill>
                <a:srgbClr val="FF0000"/>
              </a:solidFill>
            </a:endParaRPr>
          </a:p>
          <a:p>
            <a:r>
              <a:rPr kumimoji="1" lang="ja-JP" altLang="en-US" sz="1600" dirty="0">
                <a:solidFill>
                  <a:srgbClr val="FF0000"/>
                </a:solidFill>
              </a:rPr>
              <a:t>　　　　　　　　　　　　　</a:t>
            </a:r>
            <a:r>
              <a:rPr kumimoji="1" lang="ja-JP" altLang="en-US" sz="1600" dirty="0">
                <a:solidFill>
                  <a:srgbClr val="0070C0"/>
                </a:solidFill>
              </a:rPr>
              <a:t>（▲</a:t>
            </a:r>
            <a:r>
              <a:rPr kumimoji="1" lang="en-US" altLang="ja-JP" sz="1600" dirty="0">
                <a:solidFill>
                  <a:srgbClr val="0070C0"/>
                </a:solidFill>
              </a:rPr>
              <a:t>3,117</a:t>
            </a:r>
            <a:r>
              <a:rPr kumimoji="1" lang="ja-JP" altLang="en-US" sz="1600" dirty="0">
                <a:solidFill>
                  <a:srgbClr val="0070C0"/>
                </a:solidFill>
              </a:rPr>
              <a:t>人）</a:t>
            </a:r>
            <a:endParaRPr kumimoji="1" lang="en-US" altLang="ja-JP" sz="1600" dirty="0">
              <a:solidFill>
                <a:srgbClr val="0070C0"/>
              </a:solidFill>
            </a:endParaRPr>
          </a:p>
        </p:txBody>
      </p:sp>
      <p:sp>
        <p:nvSpPr>
          <p:cNvPr id="20" name="テキスト ボックス 19">
            <a:extLst>
              <a:ext uri="{FF2B5EF4-FFF2-40B4-BE49-F238E27FC236}">
                <a16:creationId xmlns:a16="http://schemas.microsoft.com/office/drawing/2014/main" id="{F4F4502D-FE03-45D4-852A-0E7C05BFABE6}"/>
              </a:ext>
            </a:extLst>
          </p:cNvPr>
          <p:cNvSpPr txBox="1"/>
          <p:nvPr/>
        </p:nvSpPr>
        <p:spPr>
          <a:xfrm>
            <a:off x="5967049" y="792760"/>
            <a:ext cx="4961789" cy="600164"/>
          </a:xfrm>
          <a:prstGeom prst="rect">
            <a:avLst/>
          </a:prstGeom>
          <a:noFill/>
          <a:ln>
            <a:solidFill>
              <a:schemeClr val="tx1"/>
            </a:solidFill>
            <a:prstDash val="dash"/>
          </a:ln>
        </p:spPr>
        <p:txBody>
          <a:bodyPr wrap="square" rtlCol="0">
            <a:spAutoFit/>
          </a:bodyPr>
          <a:lstStyle/>
          <a:p>
            <a:r>
              <a:rPr kumimoji="1" lang="en-US" altLang="ja-JP" sz="1100" dirty="0"/>
              <a:t>※</a:t>
            </a:r>
            <a:r>
              <a:rPr kumimoji="1" lang="ja-JP" altLang="en-US" sz="1100" dirty="0"/>
              <a:t>農に関わる人とは</a:t>
            </a:r>
            <a:endParaRPr kumimoji="1" lang="en-US" altLang="ja-JP" sz="1100" dirty="0"/>
          </a:p>
          <a:p>
            <a:r>
              <a:rPr kumimoji="1" lang="ja-JP" altLang="en-US" sz="1100" dirty="0"/>
              <a:t>　　　農業をする人、農に関わる地域づくりに参加する人、農業を体験する人、</a:t>
            </a:r>
            <a:endParaRPr kumimoji="1" lang="en-US" altLang="ja-JP" sz="1100" dirty="0"/>
          </a:p>
          <a:p>
            <a:r>
              <a:rPr kumimoji="1" lang="ja-JP" altLang="en-US" sz="1100" dirty="0"/>
              <a:t>　　　農を応援する人、農を学ぶ人</a:t>
            </a:r>
            <a:endParaRPr kumimoji="1" lang="en-US" altLang="ja-JP" sz="1100" dirty="0"/>
          </a:p>
        </p:txBody>
      </p:sp>
      <p:sp>
        <p:nvSpPr>
          <p:cNvPr id="9" name="テキスト ボックス 8">
            <a:extLst>
              <a:ext uri="{FF2B5EF4-FFF2-40B4-BE49-F238E27FC236}">
                <a16:creationId xmlns:a16="http://schemas.microsoft.com/office/drawing/2014/main" id="{6A92F55F-9D31-4010-BD9F-9ADB718BDA61}"/>
              </a:ext>
            </a:extLst>
          </p:cNvPr>
          <p:cNvSpPr txBox="1"/>
          <p:nvPr/>
        </p:nvSpPr>
        <p:spPr>
          <a:xfrm>
            <a:off x="146956" y="2680009"/>
            <a:ext cx="11659159" cy="830997"/>
          </a:xfrm>
          <a:prstGeom prst="rect">
            <a:avLst/>
          </a:prstGeom>
          <a:noFill/>
          <a:ln>
            <a:noFill/>
          </a:ln>
        </p:spPr>
        <p:txBody>
          <a:bodyPr wrap="square" rtlCol="0">
            <a:spAutoFit/>
          </a:bodyPr>
          <a:lstStyle/>
          <a:p>
            <a:r>
              <a:rPr kumimoji="1" lang="ja-JP" altLang="en-US" sz="1600" dirty="0"/>
              <a:t>➡農に関わる人の割合は想定よりも多く、目標を既に達成。</a:t>
            </a:r>
            <a:endParaRPr kumimoji="1" lang="en-US" altLang="ja-JP" sz="1600" dirty="0"/>
          </a:p>
          <a:p>
            <a:r>
              <a:rPr kumimoji="1" lang="ja-JP" altLang="en-US" sz="1600" dirty="0"/>
              <a:t>　 一方で、コロナ禍にて無くなった活動も多く、農空間づくりに参加する機会が少ないことが課題。</a:t>
            </a:r>
            <a:endParaRPr kumimoji="1" lang="en-US" altLang="ja-JP" sz="1600" dirty="0"/>
          </a:p>
          <a:p>
            <a:r>
              <a:rPr kumimoji="1" lang="ja-JP" altLang="en-US" sz="1600" dirty="0"/>
              <a:t>　 </a:t>
            </a:r>
            <a:r>
              <a:rPr kumimoji="1" lang="ja-JP" altLang="en-US" sz="1600" u="sng" dirty="0"/>
              <a:t>農村関係人口の拡大に向け、農空間の魅力発信に努め、府民の農への関心の動向を分析</a:t>
            </a:r>
            <a:r>
              <a:rPr kumimoji="1" lang="ja-JP" altLang="en-US" sz="1600" dirty="0"/>
              <a:t>していく。</a:t>
            </a:r>
            <a:endParaRPr kumimoji="1" lang="en-US" altLang="ja-JP" sz="1600" dirty="0"/>
          </a:p>
        </p:txBody>
      </p:sp>
      <p:sp>
        <p:nvSpPr>
          <p:cNvPr id="11" name="テキスト ボックス 10">
            <a:extLst>
              <a:ext uri="{FF2B5EF4-FFF2-40B4-BE49-F238E27FC236}">
                <a16:creationId xmlns:a16="http://schemas.microsoft.com/office/drawing/2014/main" id="{3798B1B4-0DEE-4905-9310-53DDD7C2E50F}"/>
              </a:ext>
            </a:extLst>
          </p:cNvPr>
          <p:cNvSpPr txBox="1"/>
          <p:nvPr/>
        </p:nvSpPr>
        <p:spPr>
          <a:xfrm>
            <a:off x="137469" y="3470045"/>
            <a:ext cx="11659159" cy="584775"/>
          </a:xfrm>
          <a:prstGeom prst="rect">
            <a:avLst/>
          </a:prstGeom>
          <a:noFill/>
          <a:ln>
            <a:noFill/>
          </a:ln>
        </p:spPr>
        <p:txBody>
          <a:bodyPr wrap="square" rtlCol="0">
            <a:spAutoFit/>
          </a:bodyPr>
          <a:lstStyle/>
          <a:p>
            <a:r>
              <a:rPr kumimoji="1" lang="ja-JP" altLang="en-US" sz="1600" dirty="0"/>
              <a:t>➡令和５年度から令和６年度にかけて策定した「地域計画」により、地域で将来を話し合う場が出来たため、</a:t>
            </a:r>
            <a:endParaRPr kumimoji="1" lang="en-US" altLang="ja-JP" sz="1600" dirty="0"/>
          </a:p>
          <a:p>
            <a:r>
              <a:rPr kumimoji="1" lang="ja-JP" altLang="en-US" sz="1600" dirty="0"/>
              <a:t>　 今後は計画のブラッシュアップを通じ、</a:t>
            </a:r>
            <a:r>
              <a:rPr kumimoji="1" lang="ja-JP" altLang="en-US" sz="1600" u="sng" dirty="0"/>
              <a:t>府条例に基づく「農空間づくり協議会」の設立を促進し、地域づくりに取り組んでいく。</a:t>
            </a:r>
            <a:endParaRPr kumimoji="1" lang="en-US" altLang="ja-JP" sz="1600" u="sng" dirty="0"/>
          </a:p>
        </p:txBody>
      </p:sp>
      <p:graphicFrame>
        <p:nvGraphicFramePr>
          <p:cNvPr id="12" name="表 19">
            <a:extLst>
              <a:ext uri="{FF2B5EF4-FFF2-40B4-BE49-F238E27FC236}">
                <a16:creationId xmlns:a16="http://schemas.microsoft.com/office/drawing/2014/main" id="{9EE33494-7938-4F2C-A333-E32F0C6AFFC9}"/>
              </a:ext>
            </a:extLst>
          </p:cNvPr>
          <p:cNvGraphicFramePr>
            <a:graphicFrameLocks noGrp="1"/>
          </p:cNvGraphicFramePr>
          <p:nvPr>
            <p:extLst>
              <p:ext uri="{D42A27DB-BD31-4B8C-83A1-F6EECF244321}">
                <p14:modId xmlns:p14="http://schemas.microsoft.com/office/powerpoint/2010/main" val="1675002146"/>
              </p:ext>
            </p:extLst>
          </p:nvPr>
        </p:nvGraphicFramePr>
        <p:xfrm>
          <a:off x="146956" y="4369713"/>
          <a:ext cx="4846463" cy="518160"/>
        </p:xfrm>
        <a:graphic>
          <a:graphicData uri="http://schemas.openxmlformats.org/drawingml/2006/table">
            <a:tbl>
              <a:tblPr firstRow="1" bandRow="1">
                <a:tableStyleId>{5C22544A-7EE6-4342-B048-85BDC9FD1C3A}</a:tableStyleId>
              </a:tblPr>
              <a:tblGrid>
                <a:gridCol w="1211615">
                  <a:extLst>
                    <a:ext uri="{9D8B030D-6E8A-4147-A177-3AD203B41FA5}">
                      <a16:colId xmlns:a16="http://schemas.microsoft.com/office/drawing/2014/main" val="3347040946"/>
                    </a:ext>
                  </a:extLst>
                </a:gridCol>
                <a:gridCol w="1284702">
                  <a:extLst>
                    <a:ext uri="{9D8B030D-6E8A-4147-A177-3AD203B41FA5}">
                      <a16:colId xmlns:a16="http://schemas.microsoft.com/office/drawing/2014/main" val="463719794"/>
                    </a:ext>
                  </a:extLst>
                </a:gridCol>
                <a:gridCol w="1350934">
                  <a:extLst>
                    <a:ext uri="{9D8B030D-6E8A-4147-A177-3AD203B41FA5}">
                      <a16:colId xmlns:a16="http://schemas.microsoft.com/office/drawing/2014/main" val="1867478138"/>
                    </a:ext>
                  </a:extLst>
                </a:gridCol>
                <a:gridCol w="999212">
                  <a:extLst>
                    <a:ext uri="{9D8B030D-6E8A-4147-A177-3AD203B41FA5}">
                      <a16:colId xmlns:a16="http://schemas.microsoft.com/office/drawing/2014/main" val="1153965237"/>
                    </a:ext>
                  </a:extLst>
                </a:gridCol>
              </a:tblGrid>
              <a:tr h="203008">
                <a:tc>
                  <a:txBody>
                    <a:bodyPr/>
                    <a:lstStyle/>
                    <a:p>
                      <a:pPr algn="ctr"/>
                      <a:r>
                        <a:rPr kumimoji="1" lang="ja-JP" altLang="en-US" sz="1100" b="1" dirty="0">
                          <a:solidFill>
                            <a:schemeClr val="bg1"/>
                          </a:solidFill>
                        </a:rPr>
                        <a:t>農業に従事</a:t>
                      </a:r>
                    </a:p>
                  </a:txBody>
                  <a:tcPr>
                    <a:solidFill>
                      <a:srgbClr val="FF66FF"/>
                    </a:solidFill>
                  </a:tcPr>
                </a:tc>
                <a:tc>
                  <a:txBody>
                    <a:bodyPr/>
                    <a:lstStyle/>
                    <a:p>
                      <a:pPr algn="ctr"/>
                      <a:r>
                        <a:rPr kumimoji="1" lang="ja-JP" altLang="en-US" sz="1100" b="1" dirty="0">
                          <a:solidFill>
                            <a:schemeClr val="bg1"/>
                          </a:solidFill>
                        </a:rPr>
                        <a:t>法人・農家に雇用</a:t>
                      </a:r>
                    </a:p>
                  </a:txBody>
                  <a:tcPr>
                    <a:solidFill>
                      <a:srgbClr val="FF66FF"/>
                    </a:solidFill>
                  </a:tcPr>
                </a:tc>
                <a:tc>
                  <a:txBody>
                    <a:bodyPr/>
                    <a:lstStyle/>
                    <a:p>
                      <a:pPr algn="ctr"/>
                      <a:r>
                        <a:rPr kumimoji="1" lang="ja-JP" altLang="en-US" sz="1100" b="1" dirty="0">
                          <a:solidFill>
                            <a:schemeClr val="bg1"/>
                          </a:solidFill>
                        </a:rPr>
                        <a:t>その他の関わり</a:t>
                      </a:r>
                    </a:p>
                  </a:txBody>
                  <a:tcPr>
                    <a:solidFill>
                      <a:srgbClr val="FF66FF"/>
                    </a:solidFill>
                  </a:tcPr>
                </a:tc>
                <a:tc>
                  <a:txBody>
                    <a:bodyPr/>
                    <a:lstStyle/>
                    <a:p>
                      <a:pPr algn="ctr"/>
                      <a:r>
                        <a:rPr kumimoji="1" lang="ja-JP" altLang="en-US" sz="1100" b="1" dirty="0">
                          <a:solidFill>
                            <a:schemeClr val="bg1"/>
                          </a:solidFill>
                        </a:rPr>
                        <a:t>関わりなし</a:t>
                      </a:r>
                    </a:p>
                  </a:txBody>
                  <a:tcPr>
                    <a:solidFill>
                      <a:srgbClr val="FF66FF"/>
                    </a:solidFill>
                  </a:tcPr>
                </a:tc>
                <a:extLst>
                  <a:ext uri="{0D108BD9-81ED-4DB2-BD59-A6C34878D82A}">
                    <a16:rowId xmlns:a16="http://schemas.microsoft.com/office/drawing/2014/main" val="3436006026"/>
                  </a:ext>
                </a:extLst>
              </a:tr>
              <a:tr h="246040">
                <a:tc>
                  <a:txBody>
                    <a:bodyPr/>
                    <a:lstStyle/>
                    <a:p>
                      <a:pPr algn="ctr"/>
                      <a:r>
                        <a:rPr kumimoji="1" lang="en-US" altLang="ja-JP" sz="1100" b="0" dirty="0">
                          <a:solidFill>
                            <a:schemeClr val="tx1"/>
                          </a:solidFill>
                        </a:rPr>
                        <a:t>3.8%</a:t>
                      </a:r>
                      <a:endParaRPr kumimoji="1" lang="ja-JP" altLang="en-US" sz="1100" b="0" dirty="0">
                        <a:solidFill>
                          <a:schemeClr val="tx1"/>
                        </a:solidFill>
                      </a:endParaRPr>
                    </a:p>
                  </a:txBody>
                  <a:tcPr>
                    <a:solidFill>
                      <a:srgbClr val="FFCCFF"/>
                    </a:solidFill>
                  </a:tcPr>
                </a:tc>
                <a:tc>
                  <a:txBody>
                    <a:bodyPr/>
                    <a:lstStyle/>
                    <a:p>
                      <a:pPr algn="ctr"/>
                      <a:r>
                        <a:rPr kumimoji="1" lang="en-US" altLang="ja-JP" sz="1100" b="0" dirty="0">
                          <a:solidFill>
                            <a:schemeClr val="tx1"/>
                          </a:solidFill>
                        </a:rPr>
                        <a:t>6.8%</a:t>
                      </a:r>
                      <a:endParaRPr kumimoji="1" lang="ja-JP" altLang="en-US" sz="1100" b="0" dirty="0">
                        <a:solidFill>
                          <a:schemeClr val="tx1"/>
                        </a:solidFill>
                      </a:endParaRPr>
                    </a:p>
                  </a:txBody>
                  <a:tcPr>
                    <a:solidFill>
                      <a:srgbClr val="FFCCFF"/>
                    </a:solidFill>
                  </a:tcPr>
                </a:tc>
                <a:tc>
                  <a:txBody>
                    <a:bodyPr/>
                    <a:lstStyle/>
                    <a:p>
                      <a:pPr algn="ctr"/>
                      <a:r>
                        <a:rPr kumimoji="1" lang="en-US" altLang="ja-JP" sz="1100" b="0" dirty="0">
                          <a:solidFill>
                            <a:schemeClr val="tx1"/>
                          </a:solidFill>
                        </a:rPr>
                        <a:t>5.3%</a:t>
                      </a:r>
                      <a:endParaRPr kumimoji="1" lang="ja-JP" altLang="en-US" sz="1100" b="0" dirty="0">
                        <a:solidFill>
                          <a:schemeClr val="tx1"/>
                        </a:solidFill>
                      </a:endParaRPr>
                    </a:p>
                  </a:txBody>
                  <a:tcPr>
                    <a:solidFill>
                      <a:srgbClr val="FFCCFF"/>
                    </a:solidFill>
                  </a:tcPr>
                </a:tc>
                <a:tc>
                  <a:txBody>
                    <a:bodyPr/>
                    <a:lstStyle/>
                    <a:p>
                      <a:pPr algn="ctr"/>
                      <a:r>
                        <a:rPr kumimoji="1" lang="en-US" altLang="ja-JP" sz="1100" b="0" dirty="0">
                          <a:solidFill>
                            <a:schemeClr val="tx1"/>
                          </a:solidFill>
                        </a:rPr>
                        <a:t>85.6%</a:t>
                      </a:r>
                      <a:endParaRPr kumimoji="1" lang="ja-JP" altLang="en-US" sz="1100" b="0" dirty="0">
                        <a:solidFill>
                          <a:schemeClr val="tx1"/>
                        </a:solidFill>
                      </a:endParaRPr>
                    </a:p>
                  </a:txBody>
                  <a:tcPr>
                    <a:solidFill>
                      <a:srgbClr val="FFCCFF"/>
                    </a:solidFill>
                  </a:tcPr>
                </a:tc>
                <a:extLst>
                  <a:ext uri="{0D108BD9-81ED-4DB2-BD59-A6C34878D82A}">
                    <a16:rowId xmlns:a16="http://schemas.microsoft.com/office/drawing/2014/main" val="1822718925"/>
                  </a:ext>
                </a:extLst>
              </a:tr>
            </a:tbl>
          </a:graphicData>
        </a:graphic>
      </p:graphicFrame>
      <p:sp>
        <p:nvSpPr>
          <p:cNvPr id="13" name="テキスト ボックス 12">
            <a:extLst>
              <a:ext uri="{FF2B5EF4-FFF2-40B4-BE49-F238E27FC236}">
                <a16:creationId xmlns:a16="http://schemas.microsoft.com/office/drawing/2014/main" id="{1E45A307-2C05-404F-8B57-409829A5C87B}"/>
              </a:ext>
            </a:extLst>
          </p:cNvPr>
          <p:cNvSpPr txBox="1"/>
          <p:nvPr/>
        </p:nvSpPr>
        <p:spPr>
          <a:xfrm>
            <a:off x="1398612" y="4135370"/>
            <a:ext cx="2343149" cy="261610"/>
          </a:xfrm>
          <a:prstGeom prst="rect">
            <a:avLst/>
          </a:prstGeom>
          <a:noFill/>
          <a:ln>
            <a:noFill/>
          </a:ln>
        </p:spPr>
        <p:txBody>
          <a:bodyPr wrap="square" rtlCol="0">
            <a:spAutoFit/>
          </a:bodyPr>
          <a:lstStyle/>
          <a:p>
            <a:pPr algn="ctr"/>
            <a:r>
              <a:rPr kumimoji="1" lang="ja-JP" altLang="en-US" sz="1100" dirty="0"/>
              <a:t>アンケート回答の割合（</a:t>
            </a:r>
            <a:r>
              <a:rPr kumimoji="1" lang="en-US" altLang="ja-JP" sz="1100" dirty="0"/>
              <a:t>n=1000</a:t>
            </a:r>
            <a:r>
              <a:rPr kumimoji="1" lang="ja-JP" altLang="en-US" sz="1100" dirty="0"/>
              <a:t>）</a:t>
            </a:r>
            <a:endParaRPr kumimoji="1" lang="en-US" altLang="ja-JP" sz="1100" dirty="0"/>
          </a:p>
        </p:txBody>
      </p:sp>
      <p:sp>
        <p:nvSpPr>
          <p:cNvPr id="14" name="テキスト ボックス 13">
            <a:extLst>
              <a:ext uri="{FF2B5EF4-FFF2-40B4-BE49-F238E27FC236}">
                <a16:creationId xmlns:a16="http://schemas.microsoft.com/office/drawing/2014/main" id="{6C878432-6E51-4DAC-922D-5ECBF33BA5C1}"/>
              </a:ext>
            </a:extLst>
          </p:cNvPr>
          <p:cNvSpPr txBox="1"/>
          <p:nvPr/>
        </p:nvSpPr>
        <p:spPr>
          <a:xfrm>
            <a:off x="4834392" y="4385318"/>
            <a:ext cx="4088811" cy="261610"/>
          </a:xfrm>
          <a:prstGeom prst="rect">
            <a:avLst/>
          </a:prstGeom>
          <a:noFill/>
        </p:spPr>
        <p:txBody>
          <a:bodyPr wrap="square" rtlCol="0">
            <a:spAutoFit/>
          </a:bodyPr>
          <a:lstStyle/>
          <a:p>
            <a:r>
              <a:rPr kumimoji="1" lang="ja-JP" altLang="en-US" sz="1100" dirty="0"/>
              <a:t>　⇒関わりがある人の割合　</a:t>
            </a:r>
            <a:r>
              <a:rPr kumimoji="1" lang="en-US" altLang="ja-JP" sz="1100" dirty="0"/>
              <a:t>14.4%×880</a:t>
            </a:r>
            <a:r>
              <a:rPr kumimoji="1" lang="ja-JP" altLang="en-US" sz="1100" dirty="0"/>
              <a:t>万人＝</a:t>
            </a:r>
            <a:r>
              <a:rPr kumimoji="1" lang="en-US" altLang="ja-JP" sz="1100" dirty="0"/>
              <a:t>126</a:t>
            </a:r>
            <a:r>
              <a:rPr kumimoji="1" lang="ja-JP" altLang="en-US" sz="1100" dirty="0"/>
              <a:t>万人換算</a:t>
            </a:r>
          </a:p>
        </p:txBody>
      </p:sp>
      <p:graphicFrame>
        <p:nvGraphicFramePr>
          <p:cNvPr id="17" name="表 19">
            <a:extLst>
              <a:ext uri="{FF2B5EF4-FFF2-40B4-BE49-F238E27FC236}">
                <a16:creationId xmlns:a16="http://schemas.microsoft.com/office/drawing/2014/main" id="{C3AC45B0-9D43-43B5-A7B8-B9490AE80E5B}"/>
              </a:ext>
            </a:extLst>
          </p:cNvPr>
          <p:cNvGraphicFramePr>
            <a:graphicFrameLocks noGrp="1"/>
          </p:cNvGraphicFramePr>
          <p:nvPr>
            <p:extLst>
              <p:ext uri="{D42A27DB-BD31-4B8C-83A1-F6EECF244321}">
                <p14:modId xmlns:p14="http://schemas.microsoft.com/office/powerpoint/2010/main" val="1187506484"/>
              </p:ext>
            </p:extLst>
          </p:nvPr>
        </p:nvGraphicFramePr>
        <p:xfrm>
          <a:off x="137468" y="5261835"/>
          <a:ext cx="4471634" cy="594360"/>
        </p:xfrm>
        <a:graphic>
          <a:graphicData uri="http://schemas.openxmlformats.org/drawingml/2006/table">
            <a:tbl>
              <a:tblPr firstRow="1" bandRow="1">
                <a:tableStyleId>{5C22544A-7EE6-4342-B048-85BDC9FD1C3A}</a:tableStyleId>
              </a:tblPr>
              <a:tblGrid>
                <a:gridCol w="709743">
                  <a:extLst>
                    <a:ext uri="{9D8B030D-6E8A-4147-A177-3AD203B41FA5}">
                      <a16:colId xmlns:a16="http://schemas.microsoft.com/office/drawing/2014/main" val="3347040946"/>
                    </a:ext>
                  </a:extLst>
                </a:gridCol>
                <a:gridCol w="708794">
                  <a:extLst>
                    <a:ext uri="{9D8B030D-6E8A-4147-A177-3AD203B41FA5}">
                      <a16:colId xmlns:a16="http://schemas.microsoft.com/office/drawing/2014/main" val="463719794"/>
                    </a:ext>
                  </a:extLst>
                </a:gridCol>
                <a:gridCol w="1132747">
                  <a:extLst>
                    <a:ext uri="{9D8B030D-6E8A-4147-A177-3AD203B41FA5}">
                      <a16:colId xmlns:a16="http://schemas.microsoft.com/office/drawing/2014/main" val="1867478138"/>
                    </a:ext>
                  </a:extLst>
                </a:gridCol>
                <a:gridCol w="808159">
                  <a:extLst>
                    <a:ext uri="{9D8B030D-6E8A-4147-A177-3AD203B41FA5}">
                      <a16:colId xmlns:a16="http://schemas.microsoft.com/office/drawing/2014/main" val="1153965237"/>
                    </a:ext>
                  </a:extLst>
                </a:gridCol>
                <a:gridCol w="1112191">
                  <a:extLst>
                    <a:ext uri="{9D8B030D-6E8A-4147-A177-3AD203B41FA5}">
                      <a16:colId xmlns:a16="http://schemas.microsoft.com/office/drawing/2014/main" val="1737591056"/>
                    </a:ext>
                  </a:extLst>
                </a:gridCol>
              </a:tblGrid>
              <a:tr h="330796">
                <a:tc>
                  <a:txBody>
                    <a:bodyPr/>
                    <a:lstStyle/>
                    <a:p>
                      <a:pPr algn="ctr"/>
                      <a:r>
                        <a:rPr kumimoji="1" lang="ja-JP" altLang="en-US" sz="900" b="1" dirty="0">
                          <a:solidFill>
                            <a:schemeClr val="bg1"/>
                          </a:solidFill>
                        </a:rPr>
                        <a:t>市民農園</a:t>
                      </a:r>
                    </a:p>
                  </a:txBody>
                  <a:tcPr anchor="ctr">
                    <a:solidFill>
                      <a:srgbClr val="FF66FF"/>
                    </a:solidFill>
                  </a:tcPr>
                </a:tc>
                <a:tc>
                  <a:txBody>
                    <a:bodyPr/>
                    <a:lstStyle/>
                    <a:p>
                      <a:pPr algn="ctr"/>
                      <a:r>
                        <a:rPr kumimoji="1" lang="ja-JP" altLang="en-US" sz="900" b="1" dirty="0">
                          <a:solidFill>
                            <a:schemeClr val="bg1"/>
                          </a:solidFill>
                        </a:rPr>
                        <a:t>家庭菜園</a:t>
                      </a:r>
                    </a:p>
                  </a:txBody>
                  <a:tcPr anchor="ctr">
                    <a:solidFill>
                      <a:srgbClr val="FF66FF"/>
                    </a:solidFill>
                  </a:tcPr>
                </a:tc>
                <a:tc>
                  <a:txBody>
                    <a:bodyPr/>
                    <a:lstStyle/>
                    <a:p>
                      <a:pPr algn="ctr"/>
                      <a:r>
                        <a:rPr kumimoji="1" lang="ja-JP" altLang="en-US" sz="900" b="1" dirty="0">
                          <a:solidFill>
                            <a:schemeClr val="bg1"/>
                          </a:solidFill>
                        </a:rPr>
                        <a:t>農業ボランティア</a:t>
                      </a:r>
                    </a:p>
                  </a:txBody>
                  <a:tcPr anchor="ctr">
                    <a:solidFill>
                      <a:srgbClr val="FF66FF"/>
                    </a:solidFill>
                  </a:tcPr>
                </a:tc>
                <a:tc>
                  <a:txBody>
                    <a:bodyPr/>
                    <a:lstStyle/>
                    <a:p>
                      <a:pPr algn="ctr"/>
                      <a:r>
                        <a:rPr kumimoji="1" lang="ja-JP" altLang="en-US" sz="900" b="1" dirty="0">
                          <a:solidFill>
                            <a:schemeClr val="bg1"/>
                          </a:solidFill>
                        </a:rPr>
                        <a:t>農業公園・</a:t>
                      </a:r>
                      <a:endParaRPr kumimoji="1" lang="en-US" altLang="ja-JP" sz="900" b="1" dirty="0">
                        <a:solidFill>
                          <a:schemeClr val="bg1"/>
                        </a:solidFill>
                      </a:endParaRPr>
                    </a:p>
                    <a:p>
                      <a:pPr algn="ctr"/>
                      <a:r>
                        <a:rPr kumimoji="1" lang="ja-JP" altLang="en-US" sz="900" b="1" dirty="0">
                          <a:solidFill>
                            <a:schemeClr val="bg1"/>
                          </a:solidFill>
                        </a:rPr>
                        <a:t>観光農園</a:t>
                      </a:r>
                    </a:p>
                  </a:txBody>
                  <a:tcPr>
                    <a:solidFill>
                      <a:srgbClr val="FF66FF"/>
                    </a:solidFill>
                  </a:tcPr>
                </a:tc>
                <a:tc>
                  <a:txBody>
                    <a:bodyPr/>
                    <a:lstStyle/>
                    <a:p>
                      <a:pPr algn="ctr"/>
                      <a:r>
                        <a:rPr kumimoji="1" lang="ja-JP" altLang="en-US" sz="900" b="1" dirty="0">
                          <a:solidFill>
                            <a:schemeClr val="bg1"/>
                          </a:solidFill>
                        </a:rPr>
                        <a:t>農業体験</a:t>
                      </a:r>
                      <a:endParaRPr kumimoji="1" lang="en-US" altLang="ja-JP" sz="900" b="1" dirty="0">
                        <a:solidFill>
                          <a:schemeClr val="bg1"/>
                        </a:solidFill>
                      </a:endParaRPr>
                    </a:p>
                    <a:p>
                      <a:pPr algn="ctr"/>
                      <a:r>
                        <a:rPr kumimoji="1" lang="ja-JP" altLang="en-US" sz="900" b="1" dirty="0">
                          <a:solidFill>
                            <a:schemeClr val="bg1"/>
                          </a:solidFill>
                        </a:rPr>
                        <a:t>（収穫体験など）</a:t>
                      </a:r>
                    </a:p>
                  </a:txBody>
                  <a:tcPr>
                    <a:solidFill>
                      <a:srgbClr val="FF66FF"/>
                    </a:solidFill>
                  </a:tcPr>
                </a:tc>
                <a:extLst>
                  <a:ext uri="{0D108BD9-81ED-4DB2-BD59-A6C34878D82A}">
                    <a16:rowId xmlns:a16="http://schemas.microsoft.com/office/drawing/2014/main" val="3436006026"/>
                  </a:ext>
                </a:extLst>
              </a:tr>
              <a:tr h="224565">
                <a:tc>
                  <a:txBody>
                    <a:bodyPr/>
                    <a:lstStyle/>
                    <a:p>
                      <a:pPr algn="ctr"/>
                      <a:r>
                        <a:rPr kumimoji="1" lang="en-US" altLang="ja-JP" sz="900" b="0" dirty="0">
                          <a:solidFill>
                            <a:schemeClr val="tx1"/>
                          </a:solidFill>
                        </a:rPr>
                        <a:t>3.1%</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10.5%</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2.9%</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7.4%</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11.7%</a:t>
                      </a:r>
                      <a:endParaRPr kumimoji="1" lang="ja-JP" altLang="en-US" sz="900" b="0" dirty="0">
                        <a:solidFill>
                          <a:schemeClr val="tx1"/>
                        </a:solidFill>
                      </a:endParaRPr>
                    </a:p>
                  </a:txBody>
                  <a:tcPr>
                    <a:solidFill>
                      <a:srgbClr val="FFCCFF"/>
                    </a:solidFill>
                  </a:tcPr>
                </a:tc>
                <a:extLst>
                  <a:ext uri="{0D108BD9-81ED-4DB2-BD59-A6C34878D82A}">
                    <a16:rowId xmlns:a16="http://schemas.microsoft.com/office/drawing/2014/main" val="1822718925"/>
                  </a:ext>
                </a:extLst>
              </a:tr>
            </a:tbl>
          </a:graphicData>
        </a:graphic>
      </p:graphicFrame>
      <p:sp>
        <p:nvSpPr>
          <p:cNvPr id="21" name="テキスト ボックス 20">
            <a:extLst>
              <a:ext uri="{FF2B5EF4-FFF2-40B4-BE49-F238E27FC236}">
                <a16:creationId xmlns:a16="http://schemas.microsoft.com/office/drawing/2014/main" id="{C49E20EE-D839-4F78-86D0-CFF4F8187CF6}"/>
              </a:ext>
            </a:extLst>
          </p:cNvPr>
          <p:cNvSpPr txBox="1"/>
          <p:nvPr/>
        </p:nvSpPr>
        <p:spPr>
          <a:xfrm>
            <a:off x="137468" y="5036965"/>
            <a:ext cx="4471634" cy="261610"/>
          </a:xfrm>
          <a:prstGeom prst="rect">
            <a:avLst/>
          </a:prstGeom>
          <a:noFill/>
        </p:spPr>
        <p:txBody>
          <a:bodyPr wrap="square" rtlCol="0">
            <a:spAutoFit/>
          </a:bodyPr>
          <a:lstStyle/>
          <a:p>
            <a:pPr algn="ctr"/>
            <a:r>
              <a:rPr kumimoji="1" lang="ja-JP" altLang="en-US" sz="1100" b="1" dirty="0"/>
              <a:t>農業を体験する人の割合（複数回答可）</a:t>
            </a:r>
          </a:p>
        </p:txBody>
      </p:sp>
      <p:graphicFrame>
        <p:nvGraphicFramePr>
          <p:cNvPr id="22" name="表 19">
            <a:extLst>
              <a:ext uri="{FF2B5EF4-FFF2-40B4-BE49-F238E27FC236}">
                <a16:creationId xmlns:a16="http://schemas.microsoft.com/office/drawing/2014/main" id="{604F9F15-1F1F-41B9-9B25-A1602F447081}"/>
              </a:ext>
            </a:extLst>
          </p:cNvPr>
          <p:cNvGraphicFramePr>
            <a:graphicFrameLocks noGrp="1"/>
          </p:cNvGraphicFramePr>
          <p:nvPr>
            <p:extLst>
              <p:ext uri="{D42A27DB-BD31-4B8C-83A1-F6EECF244321}">
                <p14:modId xmlns:p14="http://schemas.microsoft.com/office/powerpoint/2010/main" val="3455278858"/>
              </p:ext>
            </p:extLst>
          </p:nvPr>
        </p:nvGraphicFramePr>
        <p:xfrm>
          <a:off x="146956" y="6081065"/>
          <a:ext cx="4471634" cy="460793"/>
        </p:xfrm>
        <a:graphic>
          <a:graphicData uri="http://schemas.openxmlformats.org/drawingml/2006/table">
            <a:tbl>
              <a:tblPr firstRow="1" bandRow="1">
                <a:tableStyleId>{5C22544A-7EE6-4342-B048-85BDC9FD1C3A}</a:tableStyleId>
              </a:tblPr>
              <a:tblGrid>
                <a:gridCol w="2237312">
                  <a:extLst>
                    <a:ext uri="{9D8B030D-6E8A-4147-A177-3AD203B41FA5}">
                      <a16:colId xmlns:a16="http://schemas.microsoft.com/office/drawing/2014/main" val="3347040946"/>
                    </a:ext>
                  </a:extLst>
                </a:gridCol>
                <a:gridCol w="2234322">
                  <a:extLst>
                    <a:ext uri="{9D8B030D-6E8A-4147-A177-3AD203B41FA5}">
                      <a16:colId xmlns:a16="http://schemas.microsoft.com/office/drawing/2014/main" val="463719794"/>
                    </a:ext>
                  </a:extLst>
                </a:gridCol>
              </a:tblGrid>
              <a:tr h="232193">
                <a:tc>
                  <a:txBody>
                    <a:bodyPr/>
                    <a:lstStyle/>
                    <a:p>
                      <a:pPr algn="ctr"/>
                      <a:r>
                        <a:rPr kumimoji="1" lang="ja-JP" altLang="en-US" sz="900" b="1" dirty="0">
                          <a:solidFill>
                            <a:schemeClr val="bg1"/>
                          </a:solidFill>
                        </a:rPr>
                        <a:t>農地・施設を守る活動に参加</a:t>
                      </a:r>
                    </a:p>
                  </a:txBody>
                  <a:tcPr anchor="ctr">
                    <a:solidFill>
                      <a:srgbClr val="FF66FF"/>
                    </a:solidFill>
                  </a:tcPr>
                </a:tc>
                <a:tc>
                  <a:txBody>
                    <a:bodyPr/>
                    <a:lstStyle/>
                    <a:p>
                      <a:pPr algn="ctr"/>
                      <a:r>
                        <a:rPr kumimoji="1" lang="ja-JP" altLang="en-US" sz="900" b="1" dirty="0">
                          <a:solidFill>
                            <a:schemeClr val="bg1"/>
                          </a:solidFill>
                        </a:rPr>
                        <a:t>景観形成の活動に参加</a:t>
                      </a:r>
                    </a:p>
                  </a:txBody>
                  <a:tcPr anchor="ctr">
                    <a:solidFill>
                      <a:srgbClr val="FF66FF"/>
                    </a:solidFill>
                  </a:tcPr>
                </a:tc>
                <a:extLst>
                  <a:ext uri="{0D108BD9-81ED-4DB2-BD59-A6C34878D82A}">
                    <a16:rowId xmlns:a16="http://schemas.microsoft.com/office/drawing/2014/main" val="3436006026"/>
                  </a:ext>
                </a:extLst>
              </a:tr>
              <a:tr h="198860">
                <a:tc>
                  <a:txBody>
                    <a:bodyPr/>
                    <a:lstStyle/>
                    <a:p>
                      <a:pPr algn="ctr"/>
                      <a:r>
                        <a:rPr kumimoji="1" lang="en-US" altLang="ja-JP" sz="900" b="0" dirty="0">
                          <a:solidFill>
                            <a:schemeClr val="tx1"/>
                          </a:solidFill>
                        </a:rPr>
                        <a:t>5.9%</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6.4%</a:t>
                      </a:r>
                      <a:endParaRPr kumimoji="1" lang="ja-JP" altLang="en-US" sz="900" b="0" dirty="0">
                        <a:solidFill>
                          <a:schemeClr val="tx1"/>
                        </a:solidFill>
                      </a:endParaRPr>
                    </a:p>
                  </a:txBody>
                  <a:tcPr>
                    <a:solidFill>
                      <a:srgbClr val="FFCCFF"/>
                    </a:solidFill>
                  </a:tcPr>
                </a:tc>
                <a:extLst>
                  <a:ext uri="{0D108BD9-81ED-4DB2-BD59-A6C34878D82A}">
                    <a16:rowId xmlns:a16="http://schemas.microsoft.com/office/drawing/2014/main" val="1822718925"/>
                  </a:ext>
                </a:extLst>
              </a:tr>
            </a:tbl>
          </a:graphicData>
        </a:graphic>
      </p:graphicFrame>
      <p:sp>
        <p:nvSpPr>
          <p:cNvPr id="23" name="テキスト ボックス 22">
            <a:extLst>
              <a:ext uri="{FF2B5EF4-FFF2-40B4-BE49-F238E27FC236}">
                <a16:creationId xmlns:a16="http://schemas.microsoft.com/office/drawing/2014/main" id="{CC070A5C-8FB3-430B-B707-A39A289B16D9}"/>
              </a:ext>
            </a:extLst>
          </p:cNvPr>
          <p:cNvSpPr txBox="1"/>
          <p:nvPr/>
        </p:nvSpPr>
        <p:spPr>
          <a:xfrm>
            <a:off x="137468" y="5850359"/>
            <a:ext cx="4481122" cy="261610"/>
          </a:xfrm>
          <a:prstGeom prst="rect">
            <a:avLst/>
          </a:prstGeom>
          <a:noFill/>
        </p:spPr>
        <p:txBody>
          <a:bodyPr wrap="square" rtlCol="0">
            <a:spAutoFit/>
          </a:bodyPr>
          <a:lstStyle/>
          <a:p>
            <a:pPr algn="ctr"/>
            <a:r>
              <a:rPr kumimoji="1" lang="ja-JP" altLang="en-US" sz="1100" b="1" dirty="0"/>
              <a:t>農に関する地域づくりに参加する人の割合（複数回答可）</a:t>
            </a:r>
          </a:p>
        </p:txBody>
      </p:sp>
      <p:graphicFrame>
        <p:nvGraphicFramePr>
          <p:cNvPr id="24" name="表 19">
            <a:extLst>
              <a:ext uri="{FF2B5EF4-FFF2-40B4-BE49-F238E27FC236}">
                <a16:creationId xmlns:a16="http://schemas.microsoft.com/office/drawing/2014/main" id="{32FE20CE-500A-43D5-AD54-90D233BC3F16}"/>
              </a:ext>
            </a:extLst>
          </p:cNvPr>
          <p:cNvGraphicFramePr>
            <a:graphicFrameLocks noGrp="1"/>
          </p:cNvGraphicFramePr>
          <p:nvPr>
            <p:extLst>
              <p:ext uri="{D42A27DB-BD31-4B8C-83A1-F6EECF244321}">
                <p14:modId xmlns:p14="http://schemas.microsoft.com/office/powerpoint/2010/main" val="1986601472"/>
              </p:ext>
            </p:extLst>
          </p:nvPr>
        </p:nvGraphicFramePr>
        <p:xfrm>
          <a:off x="4709296" y="5261835"/>
          <a:ext cx="4500001" cy="606228"/>
        </p:xfrm>
        <a:graphic>
          <a:graphicData uri="http://schemas.openxmlformats.org/drawingml/2006/table">
            <a:tbl>
              <a:tblPr firstRow="1" bandRow="1">
                <a:tableStyleId>{5C22544A-7EE6-4342-B048-85BDC9FD1C3A}</a:tableStyleId>
              </a:tblPr>
              <a:tblGrid>
                <a:gridCol w="945688">
                  <a:extLst>
                    <a:ext uri="{9D8B030D-6E8A-4147-A177-3AD203B41FA5}">
                      <a16:colId xmlns:a16="http://schemas.microsoft.com/office/drawing/2014/main" val="3347040946"/>
                    </a:ext>
                  </a:extLst>
                </a:gridCol>
                <a:gridCol w="876110">
                  <a:extLst>
                    <a:ext uri="{9D8B030D-6E8A-4147-A177-3AD203B41FA5}">
                      <a16:colId xmlns:a16="http://schemas.microsoft.com/office/drawing/2014/main" val="463719794"/>
                    </a:ext>
                  </a:extLst>
                </a:gridCol>
                <a:gridCol w="953786">
                  <a:extLst>
                    <a:ext uri="{9D8B030D-6E8A-4147-A177-3AD203B41FA5}">
                      <a16:colId xmlns:a16="http://schemas.microsoft.com/office/drawing/2014/main" val="1867478138"/>
                    </a:ext>
                  </a:extLst>
                </a:gridCol>
                <a:gridCol w="893751">
                  <a:extLst>
                    <a:ext uri="{9D8B030D-6E8A-4147-A177-3AD203B41FA5}">
                      <a16:colId xmlns:a16="http://schemas.microsoft.com/office/drawing/2014/main" val="1153965237"/>
                    </a:ext>
                  </a:extLst>
                </a:gridCol>
                <a:gridCol w="830666">
                  <a:extLst>
                    <a:ext uri="{9D8B030D-6E8A-4147-A177-3AD203B41FA5}">
                      <a16:colId xmlns:a16="http://schemas.microsoft.com/office/drawing/2014/main" val="1737591056"/>
                    </a:ext>
                  </a:extLst>
                </a:gridCol>
              </a:tblGrid>
              <a:tr h="330796">
                <a:tc>
                  <a:txBody>
                    <a:bodyPr/>
                    <a:lstStyle/>
                    <a:p>
                      <a:pPr algn="ctr"/>
                      <a:r>
                        <a:rPr kumimoji="1" lang="ja-JP" altLang="en-US" sz="900" b="1" dirty="0">
                          <a:solidFill>
                            <a:schemeClr val="bg1"/>
                          </a:solidFill>
                        </a:rPr>
                        <a:t>農業大学校・</a:t>
                      </a:r>
                      <a:endParaRPr kumimoji="1" lang="en-US" altLang="ja-JP" sz="900" b="1" dirty="0">
                        <a:solidFill>
                          <a:schemeClr val="bg1"/>
                        </a:solidFill>
                      </a:endParaRPr>
                    </a:p>
                    <a:p>
                      <a:pPr algn="ctr"/>
                      <a:r>
                        <a:rPr kumimoji="1" lang="ja-JP" altLang="en-US" sz="900" b="1" dirty="0">
                          <a:solidFill>
                            <a:schemeClr val="bg1"/>
                          </a:solidFill>
                        </a:rPr>
                        <a:t>農芸高校</a:t>
                      </a:r>
                    </a:p>
                  </a:txBody>
                  <a:tcPr anchor="ctr">
                    <a:solidFill>
                      <a:srgbClr val="FF66FF"/>
                    </a:solidFill>
                  </a:tcPr>
                </a:tc>
                <a:tc>
                  <a:txBody>
                    <a:bodyPr/>
                    <a:lstStyle/>
                    <a:p>
                      <a:pPr algn="ctr"/>
                      <a:r>
                        <a:rPr kumimoji="1" lang="ja-JP" altLang="en-US" sz="900" b="1" dirty="0">
                          <a:solidFill>
                            <a:schemeClr val="bg1"/>
                          </a:solidFill>
                        </a:rPr>
                        <a:t>農業関連の専門学校</a:t>
                      </a:r>
                    </a:p>
                  </a:txBody>
                  <a:tcPr anchor="ctr">
                    <a:solidFill>
                      <a:srgbClr val="FF66FF"/>
                    </a:solidFill>
                  </a:tcPr>
                </a:tc>
                <a:tc>
                  <a:txBody>
                    <a:bodyPr/>
                    <a:lstStyle/>
                    <a:p>
                      <a:pPr algn="ctr"/>
                      <a:r>
                        <a:rPr kumimoji="1" lang="ja-JP" altLang="en-US" sz="900" b="1" dirty="0">
                          <a:solidFill>
                            <a:schemeClr val="bg1"/>
                          </a:solidFill>
                        </a:rPr>
                        <a:t>地域の農家・</a:t>
                      </a:r>
                      <a:endParaRPr kumimoji="1" lang="en-US" altLang="ja-JP" sz="900" b="1" dirty="0">
                        <a:solidFill>
                          <a:schemeClr val="bg1"/>
                        </a:solidFill>
                      </a:endParaRPr>
                    </a:p>
                    <a:p>
                      <a:pPr algn="ctr"/>
                      <a:r>
                        <a:rPr kumimoji="1" lang="ja-JP" altLang="en-US" sz="900" b="1" dirty="0">
                          <a:solidFill>
                            <a:schemeClr val="bg1"/>
                          </a:solidFill>
                        </a:rPr>
                        <a:t>農業塾など</a:t>
                      </a:r>
                    </a:p>
                  </a:txBody>
                  <a:tcPr anchor="ctr">
                    <a:solidFill>
                      <a:srgbClr val="FF66FF"/>
                    </a:solidFill>
                  </a:tcPr>
                </a:tc>
                <a:tc>
                  <a:txBody>
                    <a:bodyPr/>
                    <a:lstStyle/>
                    <a:p>
                      <a:pPr algn="ctr"/>
                      <a:r>
                        <a:rPr kumimoji="1" lang="ja-JP" altLang="en-US" sz="900" b="1" dirty="0">
                          <a:solidFill>
                            <a:schemeClr val="bg1"/>
                          </a:solidFill>
                        </a:rPr>
                        <a:t>行政・</a:t>
                      </a:r>
                      <a:r>
                        <a:rPr kumimoji="1" lang="en-US" altLang="ja-JP" sz="900" b="1" dirty="0">
                          <a:solidFill>
                            <a:schemeClr val="bg1"/>
                          </a:solidFill>
                        </a:rPr>
                        <a:t>JA</a:t>
                      </a:r>
                      <a:r>
                        <a:rPr kumimoji="1" lang="ja-JP" altLang="en-US" sz="900" b="1" dirty="0">
                          <a:solidFill>
                            <a:schemeClr val="bg1"/>
                          </a:solidFill>
                        </a:rPr>
                        <a:t>などの職員</a:t>
                      </a:r>
                      <a:endParaRPr kumimoji="1" lang="en-US" altLang="ja-JP" sz="900" b="1" dirty="0">
                        <a:solidFill>
                          <a:schemeClr val="bg1"/>
                        </a:solidFill>
                      </a:endParaRPr>
                    </a:p>
                  </a:txBody>
                  <a:tcPr>
                    <a:solidFill>
                      <a:srgbClr val="FF66FF"/>
                    </a:solidFill>
                  </a:tcPr>
                </a:tc>
                <a:tc>
                  <a:txBody>
                    <a:bodyPr/>
                    <a:lstStyle/>
                    <a:p>
                      <a:pPr algn="ctr"/>
                      <a:r>
                        <a:rPr kumimoji="1" lang="ja-JP" altLang="en-US" sz="900" b="1" dirty="0">
                          <a:solidFill>
                            <a:schemeClr val="bg1"/>
                          </a:solidFill>
                        </a:rPr>
                        <a:t>農業関連企業社員</a:t>
                      </a:r>
                      <a:endParaRPr kumimoji="1" lang="en-US" altLang="ja-JP" sz="900" b="1" dirty="0">
                        <a:solidFill>
                          <a:schemeClr val="bg1"/>
                        </a:solidFill>
                      </a:endParaRPr>
                    </a:p>
                  </a:txBody>
                  <a:tcPr>
                    <a:solidFill>
                      <a:srgbClr val="FF66FF"/>
                    </a:solidFill>
                  </a:tcPr>
                </a:tc>
                <a:extLst>
                  <a:ext uri="{0D108BD9-81ED-4DB2-BD59-A6C34878D82A}">
                    <a16:rowId xmlns:a16="http://schemas.microsoft.com/office/drawing/2014/main" val="3436006026"/>
                  </a:ext>
                </a:extLst>
              </a:tr>
              <a:tr h="240468">
                <a:tc>
                  <a:txBody>
                    <a:bodyPr/>
                    <a:lstStyle/>
                    <a:p>
                      <a:pPr algn="ctr"/>
                      <a:r>
                        <a:rPr kumimoji="1" lang="en-US" altLang="ja-JP" sz="900" b="0" dirty="0">
                          <a:solidFill>
                            <a:schemeClr val="tx1"/>
                          </a:solidFill>
                        </a:rPr>
                        <a:t>2.5%</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4.8%</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2.7%</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1.5%</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1.4%</a:t>
                      </a:r>
                      <a:endParaRPr kumimoji="1" lang="ja-JP" altLang="en-US" sz="900" b="0" dirty="0">
                        <a:solidFill>
                          <a:schemeClr val="tx1"/>
                        </a:solidFill>
                      </a:endParaRPr>
                    </a:p>
                  </a:txBody>
                  <a:tcPr>
                    <a:solidFill>
                      <a:srgbClr val="FFCCFF"/>
                    </a:solidFill>
                  </a:tcPr>
                </a:tc>
                <a:extLst>
                  <a:ext uri="{0D108BD9-81ED-4DB2-BD59-A6C34878D82A}">
                    <a16:rowId xmlns:a16="http://schemas.microsoft.com/office/drawing/2014/main" val="1822718925"/>
                  </a:ext>
                </a:extLst>
              </a:tr>
            </a:tbl>
          </a:graphicData>
        </a:graphic>
      </p:graphicFrame>
      <p:sp>
        <p:nvSpPr>
          <p:cNvPr id="25" name="テキスト ボックス 24">
            <a:extLst>
              <a:ext uri="{FF2B5EF4-FFF2-40B4-BE49-F238E27FC236}">
                <a16:creationId xmlns:a16="http://schemas.microsoft.com/office/drawing/2014/main" id="{107696A4-2767-4165-B59E-BA800925C5CF}"/>
              </a:ext>
            </a:extLst>
          </p:cNvPr>
          <p:cNvSpPr txBox="1"/>
          <p:nvPr/>
        </p:nvSpPr>
        <p:spPr>
          <a:xfrm>
            <a:off x="4709296" y="5023974"/>
            <a:ext cx="4500001" cy="261610"/>
          </a:xfrm>
          <a:prstGeom prst="rect">
            <a:avLst/>
          </a:prstGeom>
          <a:noFill/>
        </p:spPr>
        <p:txBody>
          <a:bodyPr wrap="square" rtlCol="0">
            <a:spAutoFit/>
          </a:bodyPr>
          <a:lstStyle/>
          <a:p>
            <a:pPr algn="ctr"/>
            <a:r>
              <a:rPr kumimoji="1" lang="ja-JP" altLang="en-US" sz="1100" b="1" dirty="0"/>
              <a:t>農を学ぶ人、農に関わり働く人の割合（複数回答可）</a:t>
            </a:r>
          </a:p>
        </p:txBody>
      </p:sp>
      <p:graphicFrame>
        <p:nvGraphicFramePr>
          <p:cNvPr id="26" name="表 19">
            <a:extLst>
              <a:ext uri="{FF2B5EF4-FFF2-40B4-BE49-F238E27FC236}">
                <a16:creationId xmlns:a16="http://schemas.microsoft.com/office/drawing/2014/main" id="{518B7A18-C10F-49F1-9AC5-DC24A3911B5D}"/>
              </a:ext>
            </a:extLst>
          </p:cNvPr>
          <p:cNvGraphicFramePr>
            <a:graphicFrameLocks noGrp="1"/>
          </p:cNvGraphicFramePr>
          <p:nvPr>
            <p:extLst>
              <p:ext uri="{D42A27DB-BD31-4B8C-83A1-F6EECF244321}">
                <p14:modId xmlns:p14="http://schemas.microsoft.com/office/powerpoint/2010/main" val="920056003"/>
              </p:ext>
            </p:extLst>
          </p:nvPr>
        </p:nvGraphicFramePr>
        <p:xfrm>
          <a:off x="4709298" y="6069151"/>
          <a:ext cx="4499999" cy="601993"/>
        </p:xfrm>
        <a:graphic>
          <a:graphicData uri="http://schemas.openxmlformats.org/drawingml/2006/table">
            <a:tbl>
              <a:tblPr firstRow="1" bandRow="1">
                <a:tableStyleId>{5C22544A-7EE6-4342-B048-85BDC9FD1C3A}</a:tableStyleId>
              </a:tblPr>
              <a:tblGrid>
                <a:gridCol w="1159780">
                  <a:extLst>
                    <a:ext uri="{9D8B030D-6E8A-4147-A177-3AD203B41FA5}">
                      <a16:colId xmlns:a16="http://schemas.microsoft.com/office/drawing/2014/main" val="3347040946"/>
                    </a:ext>
                  </a:extLst>
                </a:gridCol>
                <a:gridCol w="1074447">
                  <a:extLst>
                    <a:ext uri="{9D8B030D-6E8A-4147-A177-3AD203B41FA5}">
                      <a16:colId xmlns:a16="http://schemas.microsoft.com/office/drawing/2014/main" val="463719794"/>
                    </a:ext>
                  </a:extLst>
                </a:gridCol>
                <a:gridCol w="1169694">
                  <a:extLst>
                    <a:ext uri="{9D8B030D-6E8A-4147-A177-3AD203B41FA5}">
                      <a16:colId xmlns:a16="http://schemas.microsoft.com/office/drawing/2014/main" val="1867478138"/>
                    </a:ext>
                  </a:extLst>
                </a:gridCol>
                <a:gridCol w="1096078">
                  <a:extLst>
                    <a:ext uri="{9D8B030D-6E8A-4147-A177-3AD203B41FA5}">
                      <a16:colId xmlns:a16="http://schemas.microsoft.com/office/drawing/2014/main" val="1153965237"/>
                    </a:ext>
                  </a:extLst>
                </a:gridCol>
              </a:tblGrid>
              <a:tr h="330796">
                <a:tc>
                  <a:txBody>
                    <a:bodyPr/>
                    <a:lstStyle/>
                    <a:p>
                      <a:pPr algn="ctr"/>
                      <a:r>
                        <a:rPr kumimoji="1" lang="ja-JP" altLang="en-US" sz="900" b="1" dirty="0">
                          <a:solidFill>
                            <a:schemeClr val="bg1"/>
                          </a:solidFill>
                        </a:rPr>
                        <a:t>マルシェ等に</a:t>
                      </a:r>
                      <a:endParaRPr kumimoji="1" lang="en-US" altLang="ja-JP" sz="900" b="1" dirty="0">
                        <a:solidFill>
                          <a:schemeClr val="bg1"/>
                        </a:solidFill>
                      </a:endParaRPr>
                    </a:p>
                    <a:p>
                      <a:pPr algn="ctr"/>
                      <a:r>
                        <a:rPr kumimoji="1" lang="ja-JP" altLang="en-US" sz="900" b="1" dirty="0">
                          <a:solidFill>
                            <a:schemeClr val="bg1"/>
                          </a:solidFill>
                        </a:rPr>
                        <a:t>参加</a:t>
                      </a:r>
                      <a:endParaRPr kumimoji="1" lang="en-US" altLang="ja-JP" sz="900" b="1" dirty="0">
                        <a:solidFill>
                          <a:schemeClr val="bg1"/>
                        </a:solidFill>
                      </a:endParaRPr>
                    </a:p>
                  </a:txBody>
                  <a:tcPr anchor="ctr">
                    <a:solidFill>
                      <a:srgbClr val="FF66FF"/>
                    </a:solidFill>
                  </a:tcPr>
                </a:tc>
                <a:tc>
                  <a:txBody>
                    <a:bodyPr/>
                    <a:lstStyle/>
                    <a:p>
                      <a:pPr algn="ctr"/>
                      <a:r>
                        <a:rPr kumimoji="1" lang="ja-JP" altLang="en-US" sz="900" b="1" dirty="0">
                          <a:solidFill>
                            <a:schemeClr val="bg1"/>
                          </a:solidFill>
                        </a:rPr>
                        <a:t>ふるさと納税で購入</a:t>
                      </a:r>
                    </a:p>
                  </a:txBody>
                  <a:tcPr anchor="ctr">
                    <a:solidFill>
                      <a:srgbClr val="FF66FF"/>
                    </a:solidFill>
                  </a:tcPr>
                </a:tc>
                <a:tc>
                  <a:txBody>
                    <a:bodyPr/>
                    <a:lstStyle/>
                    <a:p>
                      <a:pPr algn="ctr"/>
                      <a:r>
                        <a:rPr kumimoji="1" lang="ja-JP" altLang="en-US" sz="900" b="1" dirty="0">
                          <a:solidFill>
                            <a:schemeClr val="bg1"/>
                          </a:solidFill>
                        </a:rPr>
                        <a:t>クラウドファウンディングで支援</a:t>
                      </a:r>
                      <a:endParaRPr kumimoji="1" lang="en-US" altLang="ja-JP" sz="900" b="1" dirty="0">
                        <a:solidFill>
                          <a:schemeClr val="bg1"/>
                        </a:solidFill>
                      </a:endParaRPr>
                    </a:p>
                  </a:txBody>
                  <a:tcPr anchor="ctr">
                    <a:solidFill>
                      <a:srgbClr val="FF66FF"/>
                    </a:solidFill>
                  </a:tcPr>
                </a:tc>
                <a:tc>
                  <a:txBody>
                    <a:bodyPr/>
                    <a:lstStyle/>
                    <a:p>
                      <a:pPr algn="ctr"/>
                      <a:r>
                        <a:rPr kumimoji="1" lang="ja-JP" altLang="en-US" sz="900" b="1" dirty="0">
                          <a:solidFill>
                            <a:schemeClr val="bg1"/>
                          </a:solidFill>
                        </a:rPr>
                        <a:t>大阪農業者の</a:t>
                      </a:r>
                      <a:r>
                        <a:rPr kumimoji="1" lang="en-US" altLang="ja-JP" sz="900" b="1" dirty="0">
                          <a:solidFill>
                            <a:schemeClr val="bg1"/>
                          </a:solidFill>
                        </a:rPr>
                        <a:t>SNS</a:t>
                      </a:r>
                      <a:r>
                        <a:rPr kumimoji="1" lang="ja-JP" altLang="en-US" sz="900" b="1" dirty="0">
                          <a:solidFill>
                            <a:schemeClr val="bg1"/>
                          </a:solidFill>
                        </a:rPr>
                        <a:t>で関心</a:t>
                      </a:r>
                      <a:endParaRPr kumimoji="1" lang="en-US" altLang="ja-JP" sz="900" b="1" dirty="0">
                        <a:solidFill>
                          <a:schemeClr val="bg1"/>
                        </a:solidFill>
                      </a:endParaRPr>
                    </a:p>
                  </a:txBody>
                  <a:tcPr>
                    <a:solidFill>
                      <a:srgbClr val="FF66FF"/>
                    </a:solidFill>
                  </a:tcPr>
                </a:tc>
                <a:extLst>
                  <a:ext uri="{0D108BD9-81ED-4DB2-BD59-A6C34878D82A}">
                    <a16:rowId xmlns:a16="http://schemas.microsoft.com/office/drawing/2014/main" val="3436006026"/>
                  </a:ext>
                </a:extLst>
              </a:tr>
              <a:tr h="236233">
                <a:tc>
                  <a:txBody>
                    <a:bodyPr/>
                    <a:lstStyle/>
                    <a:p>
                      <a:pPr algn="ctr"/>
                      <a:r>
                        <a:rPr kumimoji="1" lang="en-US" altLang="ja-JP" sz="900" b="0" dirty="0">
                          <a:solidFill>
                            <a:schemeClr val="tx1"/>
                          </a:solidFill>
                        </a:rPr>
                        <a:t>7.1%</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5.9%</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5.2%</a:t>
                      </a:r>
                      <a:endParaRPr kumimoji="1" lang="ja-JP" altLang="en-US" sz="900" b="0" dirty="0">
                        <a:solidFill>
                          <a:schemeClr val="tx1"/>
                        </a:solidFill>
                      </a:endParaRPr>
                    </a:p>
                  </a:txBody>
                  <a:tcPr>
                    <a:solidFill>
                      <a:srgbClr val="FFCCFF"/>
                    </a:solidFill>
                  </a:tcPr>
                </a:tc>
                <a:tc>
                  <a:txBody>
                    <a:bodyPr/>
                    <a:lstStyle/>
                    <a:p>
                      <a:pPr algn="ctr"/>
                      <a:r>
                        <a:rPr kumimoji="1" lang="en-US" altLang="ja-JP" sz="900" b="0" dirty="0">
                          <a:solidFill>
                            <a:schemeClr val="tx1"/>
                          </a:solidFill>
                        </a:rPr>
                        <a:t>5.2%</a:t>
                      </a:r>
                      <a:endParaRPr kumimoji="1" lang="ja-JP" altLang="en-US" sz="900" b="0" dirty="0">
                        <a:solidFill>
                          <a:schemeClr val="tx1"/>
                        </a:solidFill>
                      </a:endParaRPr>
                    </a:p>
                  </a:txBody>
                  <a:tcPr>
                    <a:solidFill>
                      <a:srgbClr val="FFCCFF"/>
                    </a:solidFill>
                  </a:tcPr>
                </a:tc>
                <a:extLst>
                  <a:ext uri="{0D108BD9-81ED-4DB2-BD59-A6C34878D82A}">
                    <a16:rowId xmlns:a16="http://schemas.microsoft.com/office/drawing/2014/main" val="1822718925"/>
                  </a:ext>
                </a:extLst>
              </a:tr>
            </a:tbl>
          </a:graphicData>
        </a:graphic>
      </p:graphicFrame>
      <p:sp>
        <p:nvSpPr>
          <p:cNvPr id="27" name="テキスト ボックス 26">
            <a:extLst>
              <a:ext uri="{FF2B5EF4-FFF2-40B4-BE49-F238E27FC236}">
                <a16:creationId xmlns:a16="http://schemas.microsoft.com/office/drawing/2014/main" id="{6E153566-4C2D-4A3A-8101-2900A4826FB1}"/>
              </a:ext>
            </a:extLst>
          </p:cNvPr>
          <p:cNvSpPr txBox="1"/>
          <p:nvPr/>
        </p:nvSpPr>
        <p:spPr>
          <a:xfrm>
            <a:off x="4718784" y="5850358"/>
            <a:ext cx="4499999" cy="261610"/>
          </a:xfrm>
          <a:prstGeom prst="rect">
            <a:avLst/>
          </a:prstGeom>
          <a:noFill/>
        </p:spPr>
        <p:txBody>
          <a:bodyPr wrap="square" rtlCol="0">
            <a:spAutoFit/>
          </a:bodyPr>
          <a:lstStyle/>
          <a:p>
            <a:pPr algn="ctr"/>
            <a:r>
              <a:rPr kumimoji="1" lang="ja-JP" altLang="en-US" sz="1100" b="1" dirty="0"/>
              <a:t>大阪農業（大阪産</a:t>
            </a:r>
            <a:r>
              <a:rPr kumimoji="1" lang="en-US" altLang="ja-JP" sz="1100" b="1" dirty="0"/>
              <a:t>(</a:t>
            </a:r>
            <a:r>
              <a:rPr kumimoji="1" lang="ja-JP" altLang="en-US" sz="1100" b="1" dirty="0"/>
              <a:t>もん</a:t>
            </a:r>
            <a:r>
              <a:rPr kumimoji="1" lang="en-US" altLang="ja-JP" sz="1100" b="1" dirty="0"/>
              <a:t>)</a:t>
            </a:r>
            <a:r>
              <a:rPr kumimoji="1" lang="ja-JP" altLang="en-US" sz="1100" b="1" dirty="0"/>
              <a:t>）を応援する人の割合（複数回答可）</a:t>
            </a:r>
          </a:p>
        </p:txBody>
      </p:sp>
      <p:sp>
        <p:nvSpPr>
          <p:cNvPr id="28" name="テキスト ボックス 27">
            <a:extLst>
              <a:ext uri="{FF2B5EF4-FFF2-40B4-BE49-F238E27FC236}">
                <a16:creationId xmlns:a16="http://schemas.microsoft.com/office/drawing/2014/main" id="{914D898B-9F19-4B65-99CE-837264A28D29}"/>
              </a:ext>
            </a:extLst>
          </p:cNvPr>
          <p:cNvSpPr txBox="1"/>
          <p:nvPr/>
        </p:nvSpPr>
        <p:spPr>
          <a:xfrm>
            <a:off x="9267971" y="4199121"/>
            <a:ext cx="2735553" cy="430887"/>
          </a:xfrm>
          <a:prstGeom prst="rect">
            <a:avLst/>
          </a:prstGeom>
          <a:noFill/>
          <a:ln>
            <a:noFill/>
          </a:ln>
        </p:spPr>
        <p:txBody>
          <a:bodyPr wrap="square" rtlCol="0">
            <a:spAutoFit/>
          </a:bodyPr>
          <a:lstStyle/>
          <a:p>
            <a:pPr algn="ctr"/>
            <a:r>
              <a:rPr kumimoji="1" lang="en-US" altLang="ja-JP" sz="1100" dirty="0"/>
              <a:t>※</a:t>
            </a:r>
            <a:r>
              <a:rPr kumimoji="1" lang="ja-JP" altLang="en-US" sz="1100" dirty="0"/>
              <a:t>大阪・関西万博での農空間の魅力発信</a:t>
            </a:r>
            <a:endParaRPr kumimoji="1" lang="en-US" altLang="ja-JP" sz="1100" dirty="0"/>
          </a:p>
          <a:p>
            <a:pPr algn="ctr"/>
            <a:r>
              <a:rPr kumimoji="1" lang="ja-JP" altLang="en-US" sz="1100" dirty="0"/>
              <a:t>（フードスケープ</a:t>
            </a:r>
            <a:r>
              <a:rPr kumimoji="1" lang="en-US" altLang="ja-JP" sz="1100" dirty="0"/>
              <a:t>Osaka in EXPO2025</a:t>
            </a:r>
            <a:r>
              <a:rPr kumimoji="1" lang="ja-JP" altLang="en-US" sz="1100" dirty="0"/>
              <a:t>など）</a:t>
            </a:r>
            <a:endParaRPr kumimoji="1" lang="en-US" altLang="ja-JP" sz="1100" dirty="0"/>
          </a:p>
        </p:txBody>
      </p:sp>
      <p:sp>
        <p:nvSpPr>
          <p:cNvPr id="29" name="テキスト ボックス 28">
            <a:extLst>
              <a:ext uri="{FF2B5EF4-FFF2-40B4-BE49-F238E27FC236}">
                <a16:creationId xmlns:a16="http://schemas.microsoft.com/office/drawing/2014/main" id="{1F900820-4F45-4AFD-BC70-474A952AA24B}"/>
              </a:ext>
            </a:extLst>
          </p:cNvPr>
          <p:cNvSpPr txBox="1"/>
          <p:nvPr/>
        </p:nvSpPr>
        <p:spPr>
          <a:xfrm>
            <a:off x="9403847" y="5827485"/>
            <a:ext cx="2543926" cy="415498"/>
          </a:xfrm>
          <a:prstGeom prst="rect">
            <a:avLst/>
          </a:prstGeom>
          <a:noFill/>
          <a:ln>
            <a:solidFill>
              <a:schemeClr val="tx1"/>
            </a:solidFill>
          </a:ln>
        </p:spPr>
        <p:txBody>
          <a:bodyPr wrap="square" rtlCol="0">
            <a:spAutoFit/>
          </a:bodyPr>
          <a:lstStyle/>
          <a:p>
            <a:pPr algn="ctr"/>
            <a:r>
              <a:rPr kumimoji="1" lang="ja-JP" altLang="en-US" sz="1050" dirty="0"/>
              <a:t>万博催事や農空間訪問ツアーを開催</a:t>
            </a:r>
            <a:endParaRPr kumimoji="1" lang="en-US" altLang="ja-JP" sz="1050" dirty="0"/>
          </a:p>
          <a:p>
            <a:pPr algn="ctr"/>
            <a:r>
              <a:rPr kumimoji="1" lang="ja-JP" altLang="en-US" sz="1050" dirty="0"/>
              <a:t>農空間への理解を深めるための取組</a:t>
            </a:r>
          </a:p>
        </p:txBody>
      </p:sp>
      <p:pic>
        <p:nvPicPr>
          <p:cNvPr id="30" name="図 29">
            <a:extLst>
              <a:ext uri="{FF2B5EF4-FFF2-40B4-BE49-F238E27FC236}">
                <a16:creationId xmlns:a16="http://schemas.microsoft.com/office/drawing/2014/main" id="{DB496E8A-D9DC-43BD-9A26-960A66532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3333" y="4590608"/>
            <a:ext cx="1440197" cy="991468"/>
          </a:xfrm>
          <a:prstGeom prst="rect">
            <a:avLst/>
          </a:prstGeom>
        </p:spPr>
      </p:pic>
      <p:pic>
        <p:nvPicPr>
          <p:cNvPr id="31" name="図 30">
            <a:extLst>
              <a:ext uri="{FF2B5EF4-FFF2-40B4-BE49-F238E27FC236}">
                <a16:creationId xmlns:a16="http://schemas.microsoft.com/office/drawing/2014/main" id="{68BCD7A5-0DAF-4778-B1C9-C712DC0E6CEB}"/>
              </a:ext>
            </a:extLst>
          </p:cNvPr>
          <p:cNvPicPr>
            <a:picLocks noChangeAspect="1"/>
          </p:cNvPicPr>
          <p:nvPr/>
        </p:nvPicPr>
        <p:blipFill rotWithShape="1">
          <a:blip r:embed="rId3"/>
          <a:srcRect l="11954" t="70833" r="71724" b="8471"/>
          <a:stretch/>
        </p:blipFill>
        <p:spPr>
          <a:xfrm>
            <a:off x="10964959" y="5205478"/>
            <a:ext cx="815727" cy="581799"/>
          </a:xfrm>
          <a:prstGeom prst="rect">
            <a:avLst/>
          </a:prstGeom>
        </p:spPr>
      </p:pic>
      <p:pic>
        <p:nvPicPr>
          <p:cNvPr id="32" name="図 31">
            <a:extLst>
              <a:ext uri="{FF2B5EF4-FFF2-40B4-BE49-F238E27FC236}">
                <a16:creationId xmlns:a16="http://schemas.microsoft.com/office/drawing/2014/main" id="{BA840DFC-5B47-42F2-B0BC-62D2108FA31C}"/>
              </a:ext>
            </a:extLst>
          </p:cNvPr>
          <p:cNvPicPr>
            <a:picLocks noChangeAspect="1"/>
          </p:cNvPicPr>
          <p:nvPr/>
        </p:nvPicPr>
        <p:blipFill rotWithShape="1">
          <a:blip r:embed="rId4"/>
          <a:srcRect l="46270" t="33918" r="37492" b="44871"/>
          <a:stretch>
            <a:fillRect/>
          </a:stretch>
        </p:blipFill>
        <p:spPr>
          <a:xfrm>
            <a:off x="10940535" y="4576141"/>
            <a:ext cx="840151" cy="581799"/>
          </a:xfrm>
          <a:prstGeom prst="rect">
            <a:avLst/>
          </a:prstGeom>
        </p:spPr>
      </p:pic>
    </p:spTree>
    <p:extLst>
      <p:ext uri="{BB962C8B-B14F-4D97-AF65-F5344CB8AC3E}">
        <p14:creationId xmlns:p14="http://schemas.microsoft.com/office/powerpoint/2010/main" val="304778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2"/>
            <a:ext cx="11856466" cy="5811733"/>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1" y="645797"/>
            <a:ext cx="288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評価・点検部会で出た意見</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151650" y="1045872"/>
            <a:ext cx="11694453"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■各取組の進捗状況を確認するため、毎年度評価・点検部会を開催　（委員：増田部会長、藤田委員、髙井委員）</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　 委員より下記の意見があり、見直し可能な部分から取り組んでいるところ</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おおさか農政アクションプランの進捗評価について</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40" name="正方形/長方形 39">
            <a:extLst>
              <a:ext uri="{FF2B5EF4-FFF2-40B4-BE49-F238E27FC236}">
                <a16:creationId xmlns:a16="http://schemas.microsoft.com/office/drawing/2014/main" id="{F575E9B3-2C9A-48D0-A18B-E1D6E6F4EFB3}"/>
              </a:ext>
            </a:extLst>
          </p:cNvPr>
          <p:cNvSpPr/>
          <p:nvPr/>
        </p:nvSpPr>
        <p:spPr>
          <a:xfrm>
            <a:off x="215153" y="1630969"/>
            <a:ext cx="11630950" cy="1896184"/>
          </a:xfrm>
          <a:prstGeom prst="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latin typeface="Calibri" panose="020F0502020204030204"/>
              <a:ea typeface="游ゴシック" panose="020B0400000000000000" pitchFamily="50" charset="-128"/>
            </a:endParaRPr>
          </a:p>
        </p:txBody>
      </p:sp>
      <p:sp>
        <p:nvSpPr>
          <p:cNvPr id="41" name="正方形/長方形 40">
            <a:extLst>
              <a:ext uri="{FF2B5EF4-FFF2-40B4-BE49-F238E27FC236}">
                <a16:creationId xmlns:a16="http://schemas.microsoft.com/office/drawing/2014/main" id="{A81FF2DD-0728-426D-9CB2-56A794530EF6}"/>
              </a:ext>
            </a:extLst>
          </p:cNvPr>
          <p:cNvSpPr/>
          <p:nvPr/>
        </p:nvSpPr>
        <p:spPr>
          <a:xfrm>
            <a:off x="215152" y="3662597"/>
            <a:ext cx="11630949" cy="1140935"/>
          </a:xfrm>
          <a:prstGeom prst="rect">
            <a:avLst/>
          </a:prstGeom>
          <a:noFill/>
          <a:ln w="25400">
            <a:solidFill>
              <a:srgbClr val="AE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latin typeface="Calibri" panose="020F0502020204030204"/>
              <a:ea typeface="游ゴシック" panose="020B0400000000000000" pitchFamily="50" charset="-128"/>
            </a:endParaRPr>
          </a:p>
        </p:txBody>
      </p:sp>
      <p:sp>
        <p:nvSpPr>
          <p:cNvPr id="43" name="正方形/長方形 42">
            <a:extLst>
              <a:ext uri="{FF2B5EF4-FFF2-40B4-BE49-F238E27FC236}">
                <a16:creationId xmlns:a16="http://schemas.microsoft.com/office/drawing/2014/main" id="{E3812373-E5E1-4223-BC80-1512E2D4C056}"/>
              </a:ext>
            </a:extLst>
          </p:cNvPr>
          <p:cNvSpPr/>
          <p:nvPr/>
        </p:nvSpPr>
        <p:spPr>
          <a:xfrm>
            <a:off x="194598" y="4913405"/>
            <a:ext cx="11630949" cy="1676290"/>
          </a:xfrm>
          <a:prstGeom prst="rect">
            <a:avLst/>
          </a:prstGeom>
          <a:noFill/>
          <a:ln w="254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latin typeface="Calibri" panose="020F0502020204030204"/>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3620A288-2631-49FA-8B47-40DACC807A63}"/>
              </a:ext>
            </a:extLst>
          </p:cNvPr>
          <p:cNvSpPr txBox="1"/>
          <p:nvPr/>
        </p:nvSpPr>
        <p:spPr>
          <a:xfrm>
            <a:off x="276797" y="1926714"/>
            <a:ext cx="11412395" cy="1600438"/>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達成目標</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u="sng" dirty="0">
                <a:solidFill>
                  <a:prstClr val="black"/>
                </a:solidFill>
                <a:latin typeface="ＭＳ Ｐゴシック" panose="020B0600070205080204" pitchFamily="50" charset="-128"/>
                <a:ea typeface="ＭＳ Ｐゴシック" panose="020B0600070205080204" pitchFamily="50" charset="-128"/>
              </a:rPr>
              <a:t>産出額増加の要因について詳細に分析し</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さらなる産出額の増加に向け各取組を通して、生産量の安定・付加価値向上・担い手確保育成を図ること。</a:t>
            </a:r>
          </a:p>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成果指標</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　</a:t>
            </a: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◆企業の確保育成について、</a:t>
            </a:r>
            <a:r>
              <a:rPr kumimoji="1" lang="ja-JP" altLang="en-US" sz="1400" u="sng" dirty="0">
                <a:solidFill>
                  <a:prstClr val="black"/>
                </a:solidFill>
                <a:latin typeface="ＭＳ Ｐゴシック" panose="020B0600070205080204" pitchFamily="50" charset="-128"/>
                <a:ea typeface="ＭＳ Ｐゴシック" panose="020B0600070205080204" pitchFamily="50" charset="-128"/>
              </a:rPr>
              <a:t>参入検討している企業に対しての意向把握と広報強化等</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に取り組むとともに、府の関与のあり方を検討していくこと。</a:t>
            </a: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◆基盤整備について、各地区の事業推進を図り整備を加速化するとともに、今後は整備による</a:t>
            </a:r>
            <a:r>
              <a:rPr kumimoji="1" lang="ja-JP" altLang="en-US" sz="1400" u="sng" dirty="0">
                <a:solidFill>
                  <a:prstClr val="black"/>
                </a:solidFill>
                <a:latin typeface="ＭＳ Ｐゴシック" panose="020B0600070205080204" pitchFamily="50" charset="-128"/>
                <a:ea typeface="ＭＳ Ｐゴシック" panose="020B0600070205080204" pitchFamily="50" charset="-128"/>
              </a:rPr>
              <a:t>生産額増加指標により進捗管理を行う</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こと。</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◆スマート農業について、導入した人数だけでなく</a:t>
            </a:r>
            <a:r>
              <a:rPr kumimoji="1" lang="ja-JP" altLang="en-US" sz="1400" u="sng" dirty="0">
                <a:solidFill>
                  <a:prstClr val="black"/>
                </a:solidFill>
                <a:latin typeface="ＭＳ Ｐゴシック" panose="020B0600070205080204" pitchFamily="50" charset="-128"/>
                <a:ea typeface="ＭＳ Ｐゴシック" panose="020B0600070205080204" pitchFamily="50" charset="-128"/>
              </a:rPr>
              <a:t>技術導入による生産額増加等の指標により進捗管理を行う</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こと。</a:t>
            </a: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◆達成項目についても各取組によりどれだけ生産額が増加しているかを要因分析し、課題解決を図っていくこと。</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46" name="角丸四角形 157">
            <a:extLst>
              <a:ext uri="{FF2B5EF4-FFF2-40B4-BE49-F238E27FC236}">
                <a16:creationId xmlns:a16="http://schemas.microsoft.com/office/drawing/2014/main" id="{6A20FF53-1801-4226-B4D1-A075F5321685}"/>
              </a:ext>
            </a:extLst>
          </p:cNvPr>
          <p:cNvSpPr>
            <a:spLocks noChangeArrowheads="1"/>
          </p:cNvSpPr>
          <p:nvPr/>
        </p:nvSpPr>
        <p:spPr bwMode="auto">
          <a:xfrm>
            <a:off x="215153" y="1637565"/>
            <a:ext cx="11630950" cy="340519"/>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en-US" altLang="ja-JP" sz="1400" i="0" dirty="0">
                <a:solidFill>
                  <a:prstClr val="black"/>
                </a:solidFill>
                <a:latin typeface="Meiryo UI" panose="020B0604030504040204" pitchFamily="50" charset="-128"/>
                <a:ea typeface="Meiryo UI" panose="020B0604030504040204" pitchFamily="50" charset="-128"/>
              </a:rPr>
              <a:t>【</a:t>
            </a:r>
            <a:r>
              <a:rPr lang="ja-JP" altLang="en-US" sz="1400" i="0" dirty="0">
                <a:solidFill>
                  <a:prstClr val="black"/>
                </a:solidFill>
                <a:latin typeface="Meiryo UI" panose="020B0604030504040204" pitchFamily="50" charset="-128"/>
                <a:ea typeface="Meiryo UI" panose="020B0604030504040204" pitchFamily="50" charset="-128"/>
              </a:rPr>
              <a:t>しごと</a:t>
            </a:r>
            <a:r>
              <a:rPr lang="en-US" altLang="ja-JP" sz="1400" i="0" dirty="0">
                <a:solidFill>
                  <a:prstClr val="black"/>
                </a:solidFill>
                <a:latin typeface="Meiryo UI" panose="020B0604030504040204" pitchFamily="50" charset="-128"/>
                <a:ea typeface="Meiryo UI" panose="020B0604030504040204" pitchFamily="50" charset="-128"/>
              </a:rPr>
              <a:t>】</a:t>
            </a:r>
            <a:r>
              <a:rPr lang="ja-JP" altLang="en-US" sz="1400" i="0" dirty="0">
                <a:solidFill>
                  <a:prstClr val="black"/>
                </a:solidFill>
                <a:latin typeface="Meiryo UI" panose="020B0604030504040204" pitchFamily="50" charset="-128"/>
                <a:ea typeface="Meiryo UI" panose="020B0604030504040204" pitchFamily="50" charset="-128"/>
              </a:rPr>
              <a:t>　　　力強い大阪農業の実現</a:t>
            </a:r>
          </a:p>
        </p:txBody>
      </p:sp>
      <p:sp>
        <p:nvSpPr>
          <p:cNvPr id="47" name="角丸四角形 155">
            <a:extLst>
              <a:ext uri="{FF2B5EF4-FFF2-40B4-BE49-F238E27FC236}">
                <a16:creationId xmlns:a16="http://schemas.microsoft.com/office/drawing/2014/main" id="{E696F093-17D6-4EA7-9522-A328037C7C9A}"/>
              </a:ext>
            </a:extLst>
          </p:cNvPr>
          <p:cNvSpPr>
            <a:spLocks noChangeArrowheads="1"/>
          </p:cNvSpPr>
          <p:nvPr/>
        </p:nvSpPr>
        <p:spPr bwMode="auto">
          <a:xfrm>
            <a:off x="205204" y="3593899"/>
            <a:ext cx="11630949" cy="340519"/>
          </a:xfrm>
          <a:prstGeom prst="roundRect">
            <a:avLst>
              <a:gd name="adj" fmla="val 16667"/>
            </a:avLst>
          </a:prstGeom>
          <a:solidFill>
            <a:srgbClr val="BDD7EE"/>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en-US" altLang="ja-JP" sz="1400" i="0" dirty="0">
                <a:solidFill>
                  <a:prstClr val="black"/>
                </a:solidFill>
                <a:latin typeface="Meiryo UI" panose="020B0604030504040204" pitchFamily="50" charset="-128"/>
                <a:ea typeface="Meiryo UI" panose="020B0604030504040204" pitchFamily="50" charset="-128"/>
              </a:rPr>
              <a:t>【</a:t>
            </a:r>
            <a:r>
              <a:rPr lang="ja-JP" altLang="en-US" sz="1400" i="0" dirty="0">
                <a:solidFill>
                  <a:prstClr val="black"/>
                </a:solidFill>
                <a:latin typeface="Meiryo UI" panose="020B0604030504040204" pitchFamily="50" charset="-128"/>
                <a:ea typeface="Meiryo UI" panose="020B0604030504040204" pitchFamily="50" charset="-128"/>
              </a:rPr>
              <a:t>くらし</a:t>
            </a:r>
            <a:r>
              <a:rPr lang="en-US" altLang="ja-JP" sz="1400" i="0" dirty="0">
                <a:solidFill>
                  <a:prstClr val="black"/>
                </a:solidFill>
                <a:latin typeface="Meiryo UI" panose="020B0604030504040204" pitchFamily="50" charset="-128"/>
                <a:ea typeface="Meiryo UI" panose="020B0604030504040204" pitchFamily="50" charset="-128"/>
              </a:rPr>
              <a:t>】</a:t>
            </a:r>
            <a:r>
              <a:rPr lang="ja-JP" altLang="en-US" sz="1400" i="0" dirty="0">
                <a:solidFill>
                  <a:prstClr val="black"/>
                </a:solidFill>
                <a:latin typeface="Meiryo UI" panose="020B0604030504040204" pitchFamily="50" charset="-128"/>
                <a:ea typeface="Meiryo UI" panose="020B0604030504040204" pitchFamily="50" charset="-128"/>
              </a:rPr>
              <a:t>　　　豊かな食や農に接する機会の充実</a:t>
            </a:r>
            <a:endParaRPr lang="en-US" altLang="ja-JP" sz="1400" i="0" dirty="0">
              <a:solidFill>
                <a:prstClr val="black"/>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AFDECBEF-9CF9-4070-BFC8-9AC3D27075CF}"/>
              </a:ext>
            </a:extLst>
          </p:cNvPr>
          <p:cNvSpPr txBox="1"/>
          <p:nvPr/>
        </p:nvSpPr>
        <p:spPr>
          <a:xfrm>
            <a:off x="215151" y="3879236"/>
            <a:ext cx="11412395" cy="95410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達成目標</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アンケート調査の結果をふまえ、購入拠点の充実と大阪産</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もん</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の魅力向上・発信に向け取組を強化すること。</a:t>
            </a:r>
          </a:p>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成果指標</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有機農産物やエコ農産物の価値を事業者へ伝え、マッチングする取組を検討し、さらなる豊かな食や農に接する機会の充実を図っていくこと。</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0" name="角丸四角形 149">
            <a:extLst>
              <a:ext uri="{FF2B5EF4-FFF2-40B4-BE49-F238E27FC236}">
                <a16:creationId xmlns:a16="http://schemas.microsoft.com/office/drawing/2014/main" id="{5AEB3F36-D31C-4807-B3AB-4A675060E214}"/>
              </a:ext>
            </a:extLst>
          </p:cNvPr>
          <p:cNvSpPr>
            <a:spLocks noChangeArrowheads="1"/>
          </p:cNvSpPr>
          <p:nvPr/>
        </p:nvSpPr>
        <p:spPr bwMode="auto">
          <a:xfrm>
            <a:off x="215151" y="4895135"/>
            <a:ext cx="11630948" cy="340519"/>
          </a:xfrm>
          <a:prstGeom prst="roundRect">
            <a:avLst>
              <a:gd name="adj" fmla="val 16667"/>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en-US" altLang="ja-JP" sz="1400" i="0" dirty="0">
                <a:solidFill>
                  <a:prstClr val="black"/>
                </a:solidFill>
                <a:latin typeface="Meiryo UI" panose="020B0604030504040204" pitchFamily="50" charset="-128"/>
                <a:ea typeface="Meiryo UI" panose="020B0604030504040204" pitchFamily="50" charset="-128"/>
              </a:rPr>
              <a:t>【</a:t>
            </a:r>
            <a:r>
              <a:rPr lang="ja-JP" altLang="en-US" sz="1400" i="0" dirty="0">
                <a:solidFill>
                  <a:prstClr val="black"/>
                </a:solidFill>
                <a:latin typeface="Meiryo UI" panose="020B0604030504040204" pitchFamily="50" charset="-128"/>
                <a:ea typeface="Meiryo UI" panose="020B0604030504040204" pitchFamily="50" charset="-128"/>
              </a:rPr>
              <a:t>地域</a:t>
            </a:r>
            <a:r>
              <a:rPr lang="en-US" altLang="ja-JP" sz="1400" i="0" dirty="0">
                <a:solidFill>
                  <a:prstClr val="black"/>
                </a:solidFill>
                <a:latin typeface="Meiryo UI" panose="020B0604030504040204" pitchFamily="50" charset="-128"/>
                <a:ea typeface="Meiryo UI" panose="020B0604030504040204" pitchFamily="50" charset="-128"/>
              </a:rPr>
              <a:t>】</a:t>
            </a:r>
            <a:r>
              <a:rPr lang="ja-JP" altLang="en-US" sz="1400" i="0" dirty="0">
                <a:solidFill>
                  <a:prstClr val="black"/>
                </a:solidFill>
                <a:latin typeface="Meiryo UI" panose="020B0604030504040204" pitchFamily="50" charset="-128"/>
                <a:ea typeface="Meiryo UI" panose="020B0604030504040204" pitchFamily="50" charset="-128"/>
              </a:rPr>
              <a:t>　　　農業・農空間を活かした新たな価値創造</a:t>
            </a:r>
            <a:endParaRPr lang="en-US" altLang="ja-JP" sz="1400" i="0" dirty="0">
              <a:solidFill>
                <a:prstClr val="black"/>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B62C1637-3E86-458E-8D13-DA6A044C90E2}"/>
              </a:ext>
            </a:extLst>
          </p:cNvPr>
          <p:cNvSpPr txBox="1"/>
          <p:nvPr/>
        </p:nvSpPr>
        <p:spPr>
          <a:xfrm>
            <a:off x="231034" y="5204700"/>
            <a:ext cx="11412395" cy="1384995"/>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達成目標</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府民に</a:t>
            </a:r>
            <a:r>
              <a:rPr kumimoji="1" lang="ja-JP" altLang="en-US" sz="1400" u="sng" dirty="0">
                <a:solidFill>
                  <a:prstClr val="black"/>
                </a:solidFill>
                <a:latin typeface="ＭＳ Ｐゴシック" panose="020B0600070205080204" pitchFamily="50" charset="-128"/>
                <a:ea typeface="ＭＳ Ｐゴシック" panose="020B0600070205080204" pitchFamily="50" charset="-128"/>
              </a:rPr>
              <a:t>身近な市町村の農業祭への参加動向を分析</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するとともに、観光農園での周年の魅力づくりや成功事例の発信に取り組むなど、</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　　農業関係人口の拡大に向け取組強化を図ること。</a:t>
            </a:r>
          </a:p>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成果指標</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endParaRPr kumimoji="1" lang="ja-JP" altLang="en-US" sz="14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（３）農を知り、農に参画する機会の充実</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について、引き続き農空間の魅力発信に努め、府民参加を促していくとともに、</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400" dirty="0">
                <a:solidFill>
                  <a:prstClr val="black"/>
                </a:solidFill>
                <a:latin typeface="ＭＳ Ｐゴシック" panose="020B0600070205080204" pitchFamily="50" charset="-128"/>
                <a:ea typeface="ＭＳ Ｐゴシック" panose="020B0600070205080204" pitchFamily="50" charset="-128"/>
              </a:rPr>
              <a:t>　　今後の施策検討のため</a:t>
            </a:r>
            <a:r>
              <a:rPr kumimoji="1" lang="ja-JP" altLang="en-US" sz="1400" u="sng" dirty="0">
                <a:solidFill>
                  <a:prstClr val="black"/>
                </a:solidFill>
                <a:latin typeface="ＭＳ Ｐゴシック" panose="020B0600070205080204" pitchFamily="50" charset="-128"/>
                <a:ea typeface="ＭＳ Ｐゴシック" panose="020B0600070205080204" pitchFamily="50" charset="-128"/>
              </a:rPr>
              <a:t>広域行政体として府の関与のあり方を検討</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していくこと。</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スライド番号プレースホルダー 5">
            <a:extLst>
              <a:ext uri="{FF2B5EF4-FFF2-40B4-BE49-F238E27FC236}">
                <a16:creationId xmlns:a16="http://schemas.microsoft.com/office/drawing/2014/main" id="{050CA1DE-6F91-42A3-A369-3540581354F9}"/>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solidFill>
                  <a:prstClr val="black"/>
                </a:solidFill>
                <a:ea typeface="ＭＳ Ｐゴシック" panose="020B0600070205080204" pitchFamily="50" charset="-128"/>
              </a:rPr>
              <a:t>1-</a:t>
            </a:r>
            <a:fld id="{C6678B24-D225-48CB-84C5-697AA65AEC0C}" type="slidenum">
              <a:rPr kumimoji="1" lang="ja-JP" altLang="en-US" smtClean="0">
                <a:solidFill>
                  <a:prstClr val="black"/>
                </a:solidFill>
                <a:ea typeface="ＭＳ Ｐゴシック" panose="020B0600070205080204" pitchFamily="50" charset="-128"/>
              </a:rPr>
              <a:pPr/>
              <a:t>6</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223324423"/>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2549</Words>
  <Application>Microsoft Office PowerPoint</Application>
  <PresentationFormat>ワイド画面</PresentationFormat>
  <Paragraphs>254</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6</vt:i4>
      </vt:variant>
    </vt:vector>
  </HeadingPairs>
  <TitlesOfParts>
    <vt:vector size="15" baseType="lpstr">
      <vt:lpstr>BIZ UDPゴシック</vt:lpstr>
      <vt:lpstr>Meiryo UI</vt:lpstr>
      <vt:lpstr>ＭＳ Ｐゴシック</vt:lpstr>
      <vt:lpstr>游ゴシック</vt:lpstr>
      <vt:lpstr>Arial</vt:lpstr>
      <vt:lpstr>Calibri</vt:lpstr>
      <vt:lpstr>Calibri Light</vt:lpstr>
      <vt:lpstr>レトロスペクト</vt:lpstr>
      <vt:lpstr>Office テーマ</vt:lpstr>
      <vt:lpstr>令和７年度 おおさか農政アクションプラン検討部会</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2026-03-18T05:00:02Z</dcterms:created>
  <dcterms:modified xsi:type="dcterms:W3CDTF">2026-03-18T05:00:10Z</dcterms:modified>
</cp:coreProperties>
</file>