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363" r:id="rId2"/>
    <p:sldId id="365" r:id="rId3"/>
    <p:sldId id="367" r:id="rId4"/>
    <p:sldId id="368" r:id="rId5"/>
    <p:sldId id="369" r:id="rId6"/>
    <p:sldId id="373" r:id="rId7"/>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ECA"/>
    <a:srgbClr val="FFF9E7"/>
    <a:srgbClr val="64C3D6"/>
    <a:srgbClr val="F6E24C"/>
    <a:srgbClr val="3CB4CC"/>
    <a:srgbClr val="CDECF2"/>
    <a:srgbClr val="4255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05" autoAdjust="0"/>
    <p:restoredTop sz="96318" autoAdjust="0"/>
  </p:normalViewPr>
  <p:slideViewPr>
    <p:cSldViewPr snapToGrid="0">
      <p:cViewPr varScale="1">
        <p:scale>
          <a:sx n="109" d="100"/>
          <a:sy n="109" d="100"/>
        </p:scale>
        <p:origin x="12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988" y="0"/>
            <a:ext cx="2945064" cy="498025"/>
          </a:xfrm>
          <a:prstGeom prst="rect">
            <a:avLst/>
          </a:prstGeom>
        </p:spPr>
        <p:txBody>
          <a:bodyPr vert="horz" lIns="93104" tIns="46552" rIns="93104" bIns="46552" rtlCol="0"/>
          <a:lstStyle>
            <a:lvl1pPr algn="r">
              <a:defRPr sz="1200"/>
            </a:lvl1pPr>
          </a:lstStyle>
          <a:p>
            <a:fld id="{97C2C154-D010-4AD8-983F-1A376AD26E84}"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3104" tIns="46552" rIns="93104" bIns="46552" rtlCol="0" anchor="ctr"/>
          <a:lstStyle/>
          <a:p>
            <a:endParaRPr lang="ja-JP" altLang="en-US"/>
          </a:p>
        </p:txBody>
      </p:sp>
      <p:sp>
        <p:nvSpPr>
          <p:cNvPr id="5" name="ノート プレースホルダー 4"/>
          <p:cNvSpPr>
            <a:spLocks noGrp="1"/>
          </p:cNvSpPr>
          <p:nvPr>
            <p:ph type="body" sz="quarter" idx="3"/>
          </p:nvPr>
        </p:nvSpPr>
        <p:spPr>
          <a:xfrm>
            <a:off x="680256" y="4777164"/>
            <a:ext cx="5437165" cy="3908443"/>
          </a:xfrm>
          <a:prstGeom prst="rect">
            <a:avLst/>
          </a:prstGeom>
        </p:spPr>
        <p:txBody>
          <a:bodyPr vert="horz" lIns="93104" tIns="46552" rIns="93104" bIns="465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13"/>
            <a:ext cx="2945064" cy="498025"/>
          </a:xfrm>
          <a:prstGeom prst="rect">
            <a:avLst/>
          </a:prstGeom>
        </p:spPr>
        <p:txBody>
          <a:bodyPr vert="horz" lIns="93104" tIns="46552" rIns="93104" bIns="465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988" y="9428613"/>
            <a:ext cx="2945064" cy="498025"/>
          </a:xfrm>
          <a:prstGeom prst="rect">
            <a:avLst/>
          </a:prstGeom>
        </p:spPr>
        <p:txBody>
          <a:bodyPr vert="horz" lIns="93104" tIns="46552" rIns="93104" bIns="46552" rtlCol="0" anchor="b"/>
          <a:lstStyle>
            <a:lvl1pPr algn="r">
              <a:defRPr sz="1200"/>
            </a:lvl1pPr>
          </a:lstStyle>
          <a:p>
            <a:fld id="{8EA30C32-F118-4A38-AE0F-76ECDF65A5CE}" type="slidenum">
              <a:rPr kumimoji="1" lang="ja-JP" altLang="en-US" smtClean="0"/>
              <a:t>‹#›</a:t>
            </a:fld>
            <a:endParaRPr kumimoji="1" lang="ja-JP" altLang="en-US"/>
          </a:p>
        </p:txBody>
      </p:sp>
    </p:spTree>
    <p:extLst>
      <p:ext uri="{BB962C8B-B14F-4D97-AF65-F5344CB8AC3E}">
        <p14:creationId xmlns:p14="http://schemas.microsoft.com/office/powerpoint/2010/main" val="8199754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477ED54-AEA7-4358-9564-A472C5B85BC0}" type="slidenum">
              <a:rPr kumimoji="1" lang="ja-JP" altLang="en-US" smtClean="0"/>
              <a:t>1</a:t>
            </a:fld>
            <a:endParaRPr kumimoji="1" lang="ja-JP" altLang="en-US"/>
          </a:p>
        </p:txBody>
      </p:sp>
    </p:spTree>
    <p:extLst>
      <p:ext uri="{BB962C8B-B14F-4D97-AF65-F5344CB8AC3E}">
        <p14:creationId xmlns:p14="http://schemas.microsoft.com/office/powerpoint/2010/main" val="2719686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38423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78706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74335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52681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262843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188359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297175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1811516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519166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519970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326281-9C4F-478C-BC04-AF0683A2377C}"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1126898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326281-9C4F-478C-BC04-AF0683A2377C}" type="datetimeFigureOut">
              <a:rPr kumimoji="1" lang="ja-JP" altLang="en-US" smtClean="0"/>
              <a:t>2026/1/6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8E964D-2C14-4516-8539-9DA07D4E7515}" type="slidenum">
              <a:rPr kumimoji="1" lang="ja-JP" altLang="en-US" smtClean="0"/>
              <a:t>‹#›</a:t>
            </a:fld>
            <a:endParaRPr kumimoji="1" lang="ja-JP" altLang="en-US"/>
          </a:p>
        </p:txBody>
      </p:sp>
    </p:spTree>
    <p:extLst>
      <p:ext uri="{BB962C8B-B14F-4D97-AF65-F5344CB8AC3E}">
        <p14:creationId xmlns:p14="http://schemas.microsoft.com/office/powerpoint/2010/main" val="3558700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6DB670-ACA5-4F70-8453-39E04A566764}"/>
              </a:ext>
            </a:extLst>
          </p:cNvPr>
          <p:cNvSpPr>
            <a:spLocks noGrp="1"/>
          </p:cNvSpPr>
          <p:nvPr>
            <p:ph type="title"/>
          </p:nvPr>
        </p:nvSpPr>
        <p:spPr>
          <a:xfrm>
            <a:off x="659423" y="2751993"/>
            <a:ext cx="9246577" cy="668216"/>
          </a:xfrm>
        </p:spPr>
        <p:txBody>
          <a:bodyPr>
            <a:noAutofit/>
          </a:bodyPr>
          <a:lstStyle/>
          <a:p>
            <a:pPr algn="ctr"/>
            <a:r>
              <a:rPr lang="ja-JP" altLang="en-US" sz="2800" b="1" dirty="0">
                <a:latin typeface="メイリオ" panose="020B0604030504040204" pitchFamily="50" charset="-128"/>
                <a:ea typeface="メイリオ" panose="020B0604030504040204" pitchFamily="50" charset="-128"/>
              </a:rPr>
              <a:t>所有外管理資産の取扱について</a:t>
            </a:r>
          </a:p>
        </p:txBody>
      </p:sp>
      <p:sp>
        <p:nvSpPr>
          <p:cNvPr id="4" name="正方形/長方形 3">
            <a:extLst>
              <a:ext uri="{FF2B5EF4-FFF2-40B4-BE49-F238E27FC236}">
                <a16:creationId xmlns:a16="http://schemas.microsoft.com/office/drawing/2014/main" id="{9A4385A8-2FAF-4697-89B6-0CCFE342BF33}"/>
              </a:ext>
            </a:extLst>
          </p:cNvPr>
          <p:cNvSpPr/>
          <p:nvPr/>
        </p:nvSpPr>
        <p:spPr>
          <a:xfrm>
            <a:off x="0" y="2"/>
            <a:ext cx="659423" cy="6857998"/>
          </a:xfrm>
          <a:prstGeom prst="rect">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dirty="0">
              <a:latin typeface="Meiryo UI" panose="020B0604030504040204" pitchFamily="50" charset="-128"/>
              <a:ea typeface="Meiryo UI" panose="020B0604030504040204" pitchFamily="50" charset="-128"/>
            </a:endParaRPr>
          </a:p>
        </p:txBody>
      </p:sp>
      <p:cxnSp>
        <p:nvCxnSpPr>
          <p:cNvPr id="10" name="直線コネクタ 9">
            <a:extLst>
              <a:ext uri="{FF2B5EF4-FFF2-40B4-BE49-F238E27FC236}">
                <a16:creationId xmlns:a16="http://schemas.microsoft.com/office/drawing/2014/main" id="{41D1BC3B-1A37-4151-974B-F06ECA262E43}"/>
              </a:ext>
            </a:extLst>
          </p:cNvPr>
          <p:cNvCxnSpPr>
            <a:cxnSpLocks/>
            <a:stCxn id="4" idx="3"/>
          </p:cNvCxnSpPr>
          <p:nvPr/>
        </p:nvCxnSpPr>
        <p:spPr>
          <a:xfrm flipV="1">
            <a:off x="659423" y="3429000"/>
            <a:ext cx="8968154"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タイトル 1">
            <a:extLst>
              <a:ext uri="{FF2B5EF4-FFF2-40B4-BE49-F238E27FC236}">
                <a16:creationId xmlns:a16="http://schemas.microsoft.com/office/drawing/2014/main" id="{5F0CAE9D-2449-430E-BB00-D1F1F857CAC9}"/>
              </a:ext>
            </a:extLst>
          </p:cNvPr>
          <p:cNvSpPr txBox="1">
            <a:spLocks/>
          </p:cNvSpPr>
          <p:nvPr/>
        </p:nvSpPr>
        <p:spPr>
          <a:xfrm>
            <a:off x="7939454" y="284285"/>
            <a:ext cx="1688123" cy="668216"/>
          </a:xfrm>
          <a:prstGeom prst="rect">
            <a:avLst/>
          </a:prstGeom>
          <a:ln>
            <a:solidFill>
              <a:schemeClr val="tx1"/>
            </a:solidFill>
          </a:ln>
        </p:spPr>
        <p:txBody>
          <a:bodyPr vert="horz" wrap="none" lIns="91440" tIns="72000" rIns="9144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800" b="1" dirty="0">
                <a:latin typeface="メイリオ" panose="020B0604030504040204" pitchFamily="50" charset="-128"/>
                <a:ea typeface="メイリオ" panose="020B0604030504040204" pitchFamily="50" charset="-128"/>
              </a:rPr>
              <a:t>資料２</a:t>
            </a:r>
          </a:p>
        </p:txBody>
      </p:sp>
    </p:spTree>
    <p:extLst>
      <p:ext uri="{BB962C8B-B14F-4D97-AF65-F5344CB8AC3E}">
        <p14:creationId xmlns:p14="http://schemas.microsoft.com/office/powerpoint/2010/main" val="5203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所有外管理資産の概要について</a:t>
            </a:r>
          </a:p>
        </p:txBody>
      </p:sp>
      <p:sp>
        <p:nvSpPr>
          <p:cNvPr id="63" name="正方形/長方形 62">
            <a:extLst>
              <a:ext uri="{FF2B5EF4-FFF2-40B4-BE49-F238E27FC236}">
                <a16:creationId xmlns:a16="http://schemas.microsoft.com/office/drawing/2014/main" id="{2E098FE7-C29F-4EDE-B877-A322D2B53A18}"/>
              </a:ext>
            </a:extLst>
          </p:cNvPr>
          <p:cNvSpPr/>
          <p:nvPr/>
        </p:nvSpPr>
        <p:spPr>
          <a:xfrm>
            <a:off x="307731" y="687735"/>
            <a:ext cx="9328637" cy="1411399"/>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defTabSz="371475">
              <a:lnSpc>
                <a:spcPct val="130000"/>
              </a:lnSpc>
              <a:spcAft>
                <a:spcPts val="488"/>
              </a:spcAft>
              <a:buClr>
                <a:srgbClr val="3CB4CC"/>
              </a:buClr>
              <a:defRPr/>
            </a:pPr>
            <a:r>
              <a:rPr lang="ja-JP" altLang="en-US" sz="1200" b="1" kern="0" dirty="0">
                <a:latin typeface="メイリオ" panose="020B0604030504040204" pitchFamily="50" charset="-128"/>
                <a:ea typeface="メイリオ" panose="020B0604030504040204" pitchFamily="50" charset="-128"/>
              </a:rPr>
              <a:t>一定の地方負担を伴って整備され、当該地方公共団体が法令等に基づく管理権限を有するが、所有権を有していない資産</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（具体例）</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国道、河川、港湾（岸壁、緑地など）、空港（特定地方管理空港）、土地改良施設（排水機場、農業用ダム、樋門など）、</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治山施設（治山ダム、保安林</a:t>
            </a:r>
            <a:r>
              <a:rPr lang="en-US" altLang="ja-JP" sz="1200" kern="0" dirty="0">
                <a:latin typeface="メイリオ" panose="020B0604030504040204" pitchFamily="50" charset="-128"/>
                <a:ea typeface="メイリオ" panose="020B0604030504040204" pitchFamily="50" charset="-128"/>
              </a:rPr>
              <a:t>(</a:t>
            </a:r>
            <a:r>
              <a:rPr lang="ja-JP" altLang="en-US" sz="1200" kern="0" dirty="0">
                <a:latin typeface="メイリオ" panose="020B0604030504040204" pitchFamily="50" charset="-128"/>
                <a:ea typeface="メイリオ" panose="020B0604030504040204" pitchFamily="50" charset="-128"/>
              </a:rPr>
              <a:t>防災林</a:t>
            </a:r>
            <a:r>
              <a:rPr lang="en-US" altLang="ja-JP" sz="1200" kern="0" dirty="0">
                <a:latin typeface="メイリオ" panose="020B0604030504040204" pitchFamily="50" charset="-128"/>
                <a:ea typeface="メイリオ" panose="020B0604030504040204" pitchFamily="50" charset="-128"/>
              </a:rPr>
              <a:t>)</a:t>
            </a:r>
            <a:r>
              <a:rPr lang="ja-JP" altLang="en-US" sz="1200" kern="0" dirty="0">
                <a:latin typeface="メイリオ" panose="020B0604030504040204" pitchFamily="50" charset="-128"/>
                <a:ea typeface="メイリオ" panose="020B0604030504040204" pitchFamily="50" charset="-128"/>
              </a:rPr>
              <a:t>造成、地すべり防止施設など）、砂防施設（堰堤、床固、地すべり防止施設など）、</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海岸（護岸、防砂堤、離岸堤など）</a:t>
            </a: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307730" y="460207"/>
            <a:ext cx="1626577"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所有外管理資産とは</a:t>
            </a:r>
          </a:p>
        </p:txBody>
      </p:sp>
      <p:sp>
        <p:nvSpPr>
          <p:cNvPr id="23" name="正方形/長方形 22">
            <a:extLst>
              <a:ext uri="{FF2B5EF4-FFF2-40B4-BE49-F238E27FC236}">
                <a16:creationId xmlns:a16="http://schemas.microsoft.com/office/drawing/2014/main" id="{77BE8E16-49ED-4B7B-B921-03476D675889}"/>
              </a:ext>
            </a:extLst>
          </p:cNvPr>
          <p:cNvSpPr/>
          <p:nvPr/>
        </p:nvSpPr>
        <p:spPr>
          <a:xfrm>
            <a:off x="288681" y="2543290"/>
            <a:ext cx="9328637" cy="2939245"/>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b="1" kern="0" dirty="0">
                <a:latin typeface="メイリオ" panose="020B0604030504040204" pitchFamily="50" charset="-128"/>
                <a:ea typeface="メイリオ" panose="020B0604030504040204" pitchFamily="50" charset="-128"/>
              </a:rPr>
              <a:t>第</a:t>
            </a:r>
            <a:r>
              <a:rPr lang="en-US" altLang="ja-JP" sz="1200" b="1" kern="0" dirty="0">
                <a:latin typeface="メイリオ" panose="020B0604030504040204" pitchFamily="50" charset="-128"/>
                <a:ea typeface="メイリオ" panose="020B0604030504040204" pitchFamily="50" charset="-128"/>
              </a:rPr>
              <a:t>11</a:t>
            </a:r>
            <a:r>
              <a:rPr lang="ja-JP" altLang="en-US" sz="1200" b="1" kern="0" dirty="0">
                <a:latin typeface="メイリオ" panose="020B0604030504040204" pitchFamily="50" charset="-128"/>
                <a:ea typeface="メイリオ" panose="020B0604030504040204" pitchFamily="50" charset="-128"/>
              </a:rPr>
              <a:t>回アドバイザリー会議</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・大阪府が整備・管理する国道（指定区間外）や一級・二級河川については、財産の帰属は国だが、</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a:t>
            </a:r>
            <a:r>
              <a:rPr lang="ja-JP" altLang="en-US" sz="1200" u="sng" kern="0" dirty="0">
                <a:latin typeface="メイリオ" panose="020B0604030504040204" pitchFamily="50" charset="-128"/>
                <a:ea typeface="メイリオ" panose="020B0604030504040204" pitchFamily="50" charset="-128"/>
              </a:rPr>
              <a:t>「支配」の要件を満たした場合、それらの整備に要した資本的支出を府の資産として計上する</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・金銭的にあまりにも大きくなるとミスリーディングになる可能性があるため、</a:t>
            </a:r>
            <a:r>
              <a:rPr lang="ja-JP" altLang="en-US" sz="1200" u="sng" kern="0" dirty="0">
                <a:latin typeface="メイリオ" panose="020B0604030504040204" pitchFamily="50" charset="-128"/>
                <a:ea typeface="メイリオ" panose="020B0604030504040204" pitchFamily="50" charset="-128"/>
              </a:rPr>
              <a:t>試算が必要</a:t>
            </a:r>
            <a:br>
              <a:rPr lang="en-US" altLang="ja-JP" sz="1200" u="sng"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　試算結果</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・国道　土地：</a:t>
            </a:r>
            <a:r>
              <a:rPr lang="en-US" altLang="ja-JP" sz="1200" kern="0" dirty="0">
                <a:latin typeface="メイリオ" panose="020B0604030504040204" pitchFamily="50" charset="-128"/>
                <a:ea typeface="メイリオ" panose="020B0604030504040204" pitchFamily="50" charset="-128"/>
              </a:rPr>
              <a:t>0.4</a:t>
            </a:r>
            <a:r>
              <a:rPr lang="ja-JP" altLang="en-US" sz="1200" kern="0" dirty="0">
                <a:latin typeface="メイリオ" panose="020B0604030504040204" pitchFamily="50" charset="-128"/>
                <a:ea typeface="メイリオ" panose="020B0604030504040204" pitchFamily="50" charset="-128"/>
              </a:rPr>
              <a:t>兆円、工作物等</a:t>
            </a:r>
            <a:r>
              <a:rPr lang="en-US" altLang="ja-JP" sz="1200" kern="0" dirty="0">
                <a:latin typeface="メイリオ" panose="020B0604030504040204" pitchFamily="50" charset="-128"/>
                <a:ea typeface="メイリオ" panose="020B0604030504040204" pitchFamily="50" charset="-128"/>
              </a:rPr>
              <a:t>(</a:t>
            </a:r>
            <a:r>
              <a:rPr lang="ja-JP" altLang="en-US" sz="1200" kern="0" dirty="0">
                <a:latin typeface="メイリオ" panose="020B0604030504040204" pitchFamily="50" charset="-128"/>
                <a:ea typeface="メイリオ" panose="020B0604030504040204" pitchFamily="50" charset="-128"/>
              </a:rPr>
              <a:t>減価償却後</a:t>
            </a:r>
            <a:r>
              <a:rPr lang="en-US" altLang="ja-JP" sz="1200" kern="0" dirty="0">
                <a:latin typeface="メイリオ" panose="020B0604030504040204" pitchFamily="50" charset="-128"/>
                <a:ea typeface="メイリオ" panose="020B0604030504040204" pitchFamily="50" charset="-128"/>
              </a:rPr>
              <a:t>)</a:t>
            </a:r>
            <a:r>
              <a:rPr lang="ja-JP" altLang="en-US" sz="1200" kern="0" dirty="0">
                <a:latin typeface="メイリオ" panose="020B0604030504040204" pitchFamily="50" charset="-128"/>
                <a:ea typeface="メイリオ" panose="020B0604030504040204" pitchFamily="50" charset="-128"/>
              </a:rPr>
              <a:t>：</a:t>
            </a:r>
            <a:r>
              <a:rPr lang="en-US" altLang="ja-JP" sz="1200" kern="0" dirty="0">
                <a:latin typeface="メイリオ" panose="020B0604030504040204" pitchFamily="50" charset="-128"/>
                <a:ea typeface="メイリオ" panose="020B0604030504040204" pitchFamily="50" charset="-128"/>
              </a:rPr>
              <a:t>0.3</a:t>
            </a:r>
            <a:r>
              <a:rPr lang="ja-JP" altLang="en-US" sz="1200" kern="0" dirty="0">
                <a:latin typeface="メイリオ" panose="020B0604030504040204" pitchFamily="50" charset="-128"/>
                <a:ea typeface="メイリオ" panose="020B0604030504040204" pitchFamily="50" charset="-128"/>
              </a:rPr>
              <a:t>兆円</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・河川　</a:t>
            </a:r>
            <a:r>
              <a:rPr lang="zh-TW" altLang="en-US" sz="1200" u="sng" kern="0" dirty="0">
                <a:latin typeface="メイリオ" panose="020B0604030504040204" pitchFamily="50" charset="-128"/>
                <a:ea typeface="メイリオ" panose="020B0604030504040204" pitchFamily="50" charset="-128"/>
              </a:rPr>
              <a:t>土地：</a:t>
            </a:r>
            <a:r>
              <a:rPr lang="en-US" altLang="ja-JP" sz="1200" u="sng" kern="0" dirty="0">
                <a:latin typeface="メイリオ" panose="020B0604030504040204" pitchFamily="50" charset="-128"/>
                <a:ea typeface="メイリオ" panose="020B0604030504040204" pitchFamily="50" charset="-128"/>
              </a:rPr>
              <a:t>3</a:t>
            </a:r>
            <a:r>
              <a:rPr lang="en-US" altLang="zh-TW" sz="1200" u="sng" kern="0" dirty="0">
                <a:latin typeface="メイリオ" panose="020B0604030504040204" pitchFamily="50" charset="-128"/>
                <a:ea typeface="メイリオ" panose="020B0604030504040204" pitchFamily="50" charset="-128"/>
              </a:rPr>
              <a:t>.</a:t>
            </a:r>
            <a:r>
              <a:rPr lang="en-US" altLang="ja-JP" sz="1200" u="sng" kern="0" dirty="0">
                <a:latin typeface="メイリオ" panose="020B0604030504040204" pitchFamily="50" charset="-128"/>
                <a:ea typeface="メイリオ" panose="020B0604030504040204" pitchFamily="50" charset="-128"/>
              </a:rPr>
              <a:t>5</a:t>
            </a:r>
            <a:r>
              <a:rPr lang="zh-TW" altLang="en-US" sz="1200" u="sng" kern="0" dirty="0">
                <a:latin typeface="メイリオ" panose="020B0604030504040204" pitchFamily="50" charset="-128"/>
                <a:ea typeface="メイリオ" panose="020B0604030504040204" pitchFamily="50" charset="-128"/>
              </a:rPr>
              <a:t>兆円</a:t>
            </a:r>
            <a:r>
              <a:rPr lang="zh-TW" altLang="en-US" sz="1200" kern="0" dirty="0">
                <a:latin typeface="メイリオ" panose="020B0604030504040204" pitchFamily="50" charset="-128"/>
                <a:ea typeface="メイリオ" panose="020B0604030504040204" pitchFamily="50" charset="-128"/>
              </a:rPr>
              <a:t>、工作物等</a:t>
            </a:r>
            <a:r>
              <a:rPr lang="en-US" altLang="zh-TW" sz="1200" kern="0" dirty="0">
                <a:latin typeface="メイリオ" panose="020B0604030504040204" pitchFamily="50" charset="-128"/>
                <a:ea typeface="メイリオ" panose="020B0604030504040204" pitchFamily="50" charset="-128"/>
              </a:rPr>
              <a:t>(</a:t>
            </a:r>
            <a:r>
              <a:rPr lang="zh-TW" altLang="en-US" sz="1200" kern="0" dirty="0">
                <a:latin typeface="メイリオ" panose="020B0604030504040204" pitchFamily="50" charset="-128"/>
                <a:ea typeface="メイリオ" panose="020B0604030504040204" pitchFamily="50" charset="-128"/>
              </a:rPr>
              <a:t>減価償却後</a:t>
            </a:r>
            <a:r>
              <a:rPr lang="en-US" altLang="zh-TW" sz="1200" kern="0" dirty="0">
                <a:latin typeface="メイリオ" panose="020B0604030504040204" pitchFamily="50" charset="-128"/>
                <a:ea typeface="メイリオ" panose="020B0604030504040204" pitchFamily="50" charset="-128"/>
              </a:rPr>
              <a:t>)</a:t>
            </a:r>
            <a:r>
              <a:rPr lang="zh-TW" altLang="en-US" sz="1200" kern="0" dirty="0">
                <a:latin typeface="メイリオ" panose="020B0604030504040204" pitchFamily="50" charset="-128"/>
                <a:ea typeface="メイリオ" panose="020B0604030504040204" pitchFamily="50" charset="-128"/>
              </a:rPr>
              <a:t>：</a:t>
            </a:r>
            <a:r>
              <a:rPr lang="en-US" altLang="zh-TW" sz="1200" kern="0" dirty="0">
                <a:latin typeface="メイリオ" panose="020B0604030504040204" pitchFamily="50" charset="-128"/>
                <a:ea typeface="メイリオ" panose="020B0604030504040204" pitchFamily="50" charset="-128"/>
              </a:rPr>
              <a:t>0.3</a:t>
            </a:r>
            <a:r>
              <a:rPr lang="zh-TW" altLang="en-US" sz="1200" kern="0" dirty="0">
                <a:latin typeface="メイリオ" panose="020B0604030504040204" pitchFamily="50" charset="-128"/>
                <a:ea typeface="メイリオ" panose="020B0604030504040204" pitchFamily="50" charset="-128"/>
              </a:rPr>
              <a:t>兆円</a:t>
            </a:r>
            <a:endParaRPr lang="en-US" altLang="ja-JP" sz="6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b="1" kern="0" dirty="0">
                <a:latin typeface="メイリオ" panose="020B0604030504040204" pitchFamily="50" charset="-128"/>
                <a:ea typeface="メイリオ" panose="020B0604030504040204" pitchFamily="50" charset="-128"/>
              </a:rPr>
              <a:t>第</a:t>
            </a:r>
            <a:r>
              <a:rPr lang="en-US" altLang="ja-JP" sz="1200" b="1" kern="0" dirty="0">
                <a:latin typeface="メイリオ" panose="020B0604030504040204" pitchFamily="50" charset="-128"/>
                <a:ea typeface="メイリオ" panose="020B0604030504040204" pitchFamily="50" charset="-128"/>
              </a:rPr>
              <a:t>14</a:t>
            </a:r>
            <a:r>
              <a:rPr lang="ja-JP" altLang="en-US" sz="1200" b="1" kern="0" dirty="0">
                <a:latin typeface="メイリオ" panose="020B0604030504040204" pitchFamily="50" charset="-128"/>
                <a:ea typeface="メイリオ" panose="020B0604030504040204" pitchFamily="50" charset="-128"/>
              </a:rPr>
              <a:t>回アドバイザリー会議</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・資産の実質的な所有（支配）の実態をより正確に財務諸表に表示するため、</a:t>
            </a:r>
            <a:r>
              <a:rPr lang="ja-JP" altLang="en-US" sz="1200" u="sng" kern="0" dirty="0">
                <a:latin typeface="メイリオ" panose="020B0604030504040204" pitchFamily="50" charset="-128"/>
                <a:ea typeface="メイリオ" panose="020B0604030504040204" pitchFamily="50" charset="-128"/>
              </a:rPr>
              <a:t>償却資産（工作物等）は、資産として計上する</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a:t>
            </a:r>
            <a:r>
              <a:rPr lang="ja-JP" altLang="en-US" sz="1200" u="sng" kern="0" dirty="0">
                <a:latin typeface="メイリオ" panose="020B0604030504040204" pitchFamily="50" charset="-128"/>
                <a:ea typeface="メイリオ" panose="020B0604030504040204" pitchFamily="50" charset="-128"/>
              </a:rPr>
              <a:t>非償却資産（土地）は、今後取得するものも含めて、資産として計上しない</a:t>
            </a:r>
            <a:br>
              <a:rPr lang="en-US" altLang="ja-JP" sz="1200" u="sng"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（理由）</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償却資産（工作物等）は府の支出により形成したものだが、</a:t>
            </a:r>
            <a:r>
              <a:rPr lang="zh-TW" altLang="en-US" sz="1200" kern="0" dirty="0">
                <a:latin typeface="メイリオ" panose="020B0604030504040204" pitchFamily="50" charset="-128"/>
                <a:ea typeface="メイリオ" panose="020B0604030504040204" pitchFamily="50" charset="-128"/>
              </a:rPr>
              <a:t>非償却資産（土地）</a:t>
            </a:r>
            <a:r>
              <a:rPr lang="ja-JP" altLang="en-US" sz="1200" kern="0" dirty="0">
                <a:latin typeface="メイリオ" panose="020B0604030504040204" pitchFamily="50" charset="-128"/>
                <a:ea typeface="メイリオ" panose="020B0604030504040204" pitchFamily="50" charset="-128"/>
              </a:rPr>
              <a:t>の殆どは府の支出を伴わずに形成されたもの　</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であるため（特に面積の大半を占める河川は、自然公物であり、取得価額の評価は困難）</a:t>
            </a:r>
          </a:p>
        </p:txBody>
      </p:sp>
      <p:sp>
        <p:nvSpPr>
          <p:cNvPr id="24" name="テキスト ボックス 23">
            <a:extLst>
              <a:ext uri="{FF2B5EF4-FFF2-40B4-BE49-F238E27FC236}">
                <a16:creationId xmlns:a16="http://schemas.microsoft.com/office/drawing/2014/main" id="{DB907B3B-4535-4308-AD4C-DFF4700ADBF9}"/>
              </a:ext>
            </a:extLst>
          </p:cNvPr>
          <p:cNvSpPr txBox="1"/>
          <p:nvPr/>
        </p:nvSpPr>
        <p:spPr>
          <a:xfrm>
            <a:off x="279888" y="2295401"/>
            <a:ext cx="2683120"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府制度導入時の整理（国道・河川）</a:t>
            </a:r>
          </a:p>
        </p:txBody>
      </p:sp>
      <p:sp>
        <p:nvSpPr>
          <p:cNvPr id="25" name="正方形/長方形 24">
            <a:extLst>
              <a:ext uri="{FF2B5EF4-FFF2-40B4-BE49-F238E27FC236}">
                <a16:creationId xmlns:a16="http://schemas.microsoft.com/office/drawing/2014/main" id="{6D3DDFF4-62A4-49F9-89A7-9EDBB2EBD6C6}"/>
              </a:ext>
            </a:extLst>
          </p:cNvPr>
          <p:cNvSpPr/>
          <p:nvPr/>
        </p:nvSpPr>
        <p:spPr>
          <a:xfrm>
            <a:off x="288681" y="6060803"/>
            <a:ext cx="9328637" cy="445503"/>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algn="ctr" defTabSz="371475">
              <a:lnSpc>
                <a:spcPct val="110000"/>
              </a:lnSpc>
              <a:spcAft>
                <a:spcPts val="488"/>
              </a:spcAft>
              <a:buClr>
                <a:srgbClr val="3CB4CC"/>
              </a:buClr>
              <a:defRPr/>
            </a:pPr>
            <a:r>
              <a:rPr lang="ja-JP" altLang="en-US" sz="1600" b="1" u="sng" kern="0" dirty="0">
                <a:latin typeface="メイリオ" panose="020B0604030504040204" pitchFamily="50" charset="-128"/>
                <a:ea typeface="メイリオ" panose="020B0604030504040204" pitchFamily="50" charset="-128"/>
              </a:rPr>
              <a:t>土地は計上せず、償却資産（工作物等）のみ計上</a:t>
            </a:r>
            <a:endParaRPr lang="en-US" altLang="ja-JP" sz="1600" kern="0" dirty="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89C898AC-B4FA-4FD9-AEF1-CD87919628E2}"/>
              </a:ext>
            </a:extLst>
          </p:cNvPr>
          <p:cNvSpPr txBox="1"/>
          <p:nvPr/>
        </p:nvSpPr>
        <p:spPr>
          <a:xfrm>
            <a:off x="279888" y="5788434"/>
            <a:ext cx="1724758"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現状（国道・河川）</a:t>
            </a:r>
          </a:p>
        </p:txBody>
      </p:sp>
      <p:sp>
        <p:nvSpPr>
          <p:cNvPr id="11" name="二等辺三角形 10">
            <a:extLst>
              <a:ext uri="{FF2B5EF4-FFF2-40B4-BE49-F238E27FC236}">
                <a16:creationId xmlns:a16="http://schemas.microsoft.com/office/drawing/2014/main" id="{51896AB8-0CB8-4FED-B7AE-9101EE20B849}"/>
              </a:ext>
            </a:extLst>
          </p:cNvPr>
          <p:cNvSpPr>
            <a:spLocks noChangeAspect="1"/>
          </p:cNvSpPr>
          <p:nvPr/>
        </p:nvSpPr>
        <p:spPr>
          <a:xfrm rot="10800000">
            <a:off x="4458119" y="5653615"/>
            <a:ext cx="1027859" cy="241963"/>
          </a:xfrm>
          <a:prstGeom prst="triangle">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8441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統一的な基準の改正を受けた府の対応</a:t>
            </a:r>
          </a:p>
        </p:txBody>
      </p:sp>
      <p:sp>
        <p:nvSpPr>
          <p:cNvPr id="63" name="正方形/長方形 62">
            <a:extLst>
              <a:ext uri="{FF2B5EF4-FFF2-40B4-BE49-F238E27FC236}">
                <a16:creationId xmlns:a16="http://schemas.microsoft.com/office/drawing/2014/main" id="{2E098FE7-C29F-4EDE-B877-A322D2B53A18}"/>
              </a:ext>
            </a:extLst>
          </p:cNvPr>
          <p:cNvSpPr/>
          <p:nvPr/>
        </p:nvSpPr>
        <p:spPr>
          <a:xfrm>
            <a:off x="307731" y="696524"/>
            <a:ext cx="9328637" cy="1782908"/>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令和７年度３月改正以前</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地方公共団体が所有権を有しないことから</a:t>
            </a:r>
            <a:r>
              <a:rPr lang="ja-JP" altLang="en-US" sz="1200" u="sng" kern="0" dirty="0">
                <a:latin typeface="メイリオ" panose="020B0604030504040204" pitchFamily="50" charset="-128"/>
                <a:ea typeface="メイリオ" panose="020B0604030504040204" pitchFamily="50" charset="-128"/>
              </a:rPr>
              <a:t>「資産」に該当しない</a:t>
            </a:r>
            <a:r>
              <a:rPr lang="ja-JP" altLang="en-US" sz="1200" kern="0" dirty="0">
                <a:latin typeface="メイリオ" panose="020B0604030504040204" pitchFamily="50" charset="-128"/>
                <a:ea typeface="メイリオ" panose="020B0604030504040204" pitchFamily="50" charset="-128"/>
              </a:rPr>
              <a:t>（費用に計上）</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令和７年度３月改正において、現行の解釈を再整理</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「資産」の該当性を所有権の有無で判断するのではなく、その実態を踏まえて整理することとし、</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a:t>
            </a:r>
            <a:r>
              <a:rPr lang="ja-JP" altLang="en-US" sz="1200" u="sng" kern="0" dirty="0">
                <a:latin typeface="メイリオ" panose="020B0604030504040204" pitchFamily="50" charset="-128"/>
                <a:ea typeface="メイリオ" panose="020B0604030504040204" pitchFamily="50" charset="-128"/>
              </a:rPr>
              <a:t>所有外管理資産についても「資産」に位置づける</a:t>
            </a:r>
            <a:br>
              <a:rPr lang="en-US" altLang="ja-JP" sz="1200" u="sng"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（再整理の理由）</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①一定の地方負担を伴って整備されるとともに、各団体が一定の管理権限（維持・修繕等の工事の実施など）を有しているため</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② 企業会計「資産」の該当性は、必ずしも所有権を有していることを条件とはしていないため</a:t>
            </a:r>
            <a:endParaRPr lang="en-US" altLang="ja-JP" sz="1200" kern="0" dirty="0">
              <a:latin typeface="メイリオ" panose="020B0604030504040204" pitchFamily="50" charset="-128"/>
              <a:ea typeface="メイリオ" panose="020B0604030504040204" pitchFamily="50" charset="-128"/>
            </a:endParaRP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307731" y="451413"/>
            <a:ext cx="2444261"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国の所有外管理資産に係る整理</a:t>
            </a:r>
          </a:p>
        </p:txBody>
      </p:sp>
      <p:sp>
        <p:nvSpPr>
          <p:cNvPr id="8" name="正方形/長方形 7">
            <a:extLst>
              <a:ext uri="{FF2B5EF4-FFF2-40B4-BE49-F238E27FC236}">
                <a16:creationId xmlns:a16="http://schemas.microsoft.com/office/drawing/2014/main" id="{693CC89E-E5FE-4CF9-A0DB-EA06E384089D}"/>
              </a:ext>
            </a:extLst>
          </p:cNvPr>
          <p:cNvSpPr/>
          <p:nvPr/>
        </p:nvSpPr>
        <p:spPr>
          <a:xfrm>
            <a:off x="288681" y="5092439"/>
            <a:ext cx="9328637" cy="1572130"/>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国道・河川について、土地の件数・額・面積等を確認（償却資産（工作物等）は計上済のため）</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都市整備部において、資産調査を実施（調査期間：令和</a:t>
            </a:r>
            <a:r>
              <a:rPr lang="en-US" altLang="ja-JP" sz="1200" kern="0" dirty="0">
                <a:latin typeface="メイリオ" panose="020B0604030504040204" pitchFamily="50" charset="-128"/>
                <a:ea typeface="メイリオ" panose="020B0604030504040204" pitchFamily="50" charset="-128"/>
              </a:rPr>
              <a:t>7</a:t>
            </a:r>
            <a:r>
              <a:rPr lang="ja-JP" altLang="en-US" sz="1200" kern="0" dirty="0">
                <a:latin typeface="メイリオ" panose="020B0604030504040204" pitchFamily="50" charset="-128"/>
                <a:ea typeface="メイリオ" panose="020B0604030504040204" pitchFamily="50" charset="-128"/>
              </a:rPr>
              <a:t>年</a:t>
            </a:r>
            <a:r>
              <a:rPr lang="en-US" altLang="ja-JP" sz="1200" kern="0" dirty="0">
                <a:latin typeface="メイリオ" panose="020B0604030504040204" pitchFamily="50" charset="-128"/>
                <a:ea typeface="メイリオ" panose="020B0604030504040204" pitchFamily="50" charset="-128"/>
              </a:rPr>
              <a:t>4</a:t>
            </a:r>
            <a:r>
              <a:rPr lang="ja-JP" altLang="en-US" sz="1200" kern="0" dirty="0">
                <a:latin typeface="メイリオ" panose="020B0604030504040204" pitchFamily="50" charset="-128"/>
                <a:ea typeface="メイリオ" panose="020B0604030504040204" pitchFamily="50" charset="-128"/>
              </a:rPr>
              <a:t>月</a:t>
            </a:r>
            <a:r>
              <a:rPr lang="en-US" altLang="ja-JP" sz="1200" kern="0" dirty="0">
                <a:latin typeface="メイリオ" panose="020B0604030504040204" pitchFamily="50" charset="-128"/>
                <a:ea typeface="メイリオ" panose="020B0604030504040204" pitchFamily="50" charset="-128"/>
              </a:rPr>
              <a:t>11</a:t>
            </a:r>
            <a:r>
              <a:rPr lang="ja-JP" altLang="en-US" sz="1200" kern="0" dirty="0">
                <a:latin typeface="メイリオ" panose="020B0604030504040204" pitchFamily="50" charset="-128"/>
                <a:ea typeface="メイリオ" panose="020B0604030504040204" pitchFamily="50" charset="-128"/>
              </a:rPr>
              <a:t>日～</a:t>
            </a:r>
            <a:r>
              <a:rPr lang="en-US" altLang="ja-JP" sz="1200" kern="0" dirty="0">
                <a:latin typeface="メイリオ" panose="020B0604030504040204" pitchFamily="50" charset="-128"/>
                <a:ea typeface="メイリオ" panose="020B0604030504040204" pitchFamily="50" charset="-128"/>
              </a:rPr>
              <a:t>10</a:t>
            </a:r>
            <a:r>
              <a:rPr lang="ja-JP" altLang="en-US" sz="1200" kern="0" dirty="0">
                <a:latin typeface="メイリオ" panose="020B0604030504040204" pitchFamily="50" charset="-128"/>
                <a:ea typeface="メイリオ" panose="020B0604030504040204" pitchFamily="50" charset="-128"/>
              </a:rPr>
              <a:t>月</a:t>
            </a:r>
            <a:r>
              <a:rPr lang="en-US" altLang="ja-JP" sz="1200" kern="0" dirty="0">
                <a:latin typeface="メイリオ" panose="020B0604030504040204" pitchFamily="50" charset="-128"/>
                <a:ea typeface="メイリオ" panose="020B0604030504040204" pitchFamily="50" charset="-128"/>
              </a:rPr>
              <a:t>31</a:t>
            </a:r>
            <a:r>
              <a:rPr lang="ja-JP" altLang="en-US" sz="1200" kern="0" dirty="0">
                <a:latin typeface="メイリオ" panose="020B0604030504040204" pitchFamily="50" charset="-128"/>
                <a:ea typeface="メイリオ" panose="020B0604030504040204" pitchFamily="50" charset="-128"/>
              </a:rPr>
              <a:t>日）</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「その他の所有外管理資産」について、計上するか検討</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未計上の資産について、資産計上するか未定の状況での資産の網羅的な把握は、所管所属の負担が過大</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よって、資産調査を実施するのではなく、件数・額等の推計確認のみ実施し、その結果を踏まえて計上するか検討</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統一的な基準改正における対応とあわせて、</a:t>
            </a:r>
            <a:r>
              <a:rPr lang="ja-JP" altLang="en-US" sz="1600" b="1" u="sng" kern="0" dirty="0">
                <a:latin typeface="メイリオ" panose="020B0604030504040204" pitchFamily="50" charset="-128"/>
                <a:ea typeface="メイリオ" panose="020B0604030504040204" pitchFamily="50" charset="-128"/>
              </a:rPr>
              <a:t>府独自基準での取扱についても再整理を検討</a:t>
            </a:r>
            <a:endParaRPr lang="ja-JP" altLang="en-US" sz="1400" b="1" u="sng" kern="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6C04A2F3-5D0C-45F6-8F92-D6DD88792105}"/>
              </a:ext>
            </a:extLst>
          </p:cNvPr>
          <p:cNvSpPr txBox="1"/>
          <p:nvPr/>
        </p:nvSpPr>
        <p:spPr>
          <a:xfrm>
            <a:off x="307731" y="4805922"/>
            <a:ext cx="2681654"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統一的な基準改正を受けた府の対応</a:t>
            </a:r>
          </a:p>
        </p:txBody>
      </p:sp>
      <p:sp>
        <p:nvSpPr>
          <p:cNvPr id="10" name="正方形/長方形 9">
            <a:extLst>
              <a:ext uri="{FF2B5EF4-FFF2-40B4-BE49-F238E27FC236}">
                <a16:creationId xmlns:a16="http://schemas.microsoft.com/office/drawing/2014/main" id="{45F96F69-81D2-4862-B76E-90BF96D721D0}"/>
              </a:ext>
            </a:extLst>
          </p:cNvPr>
          <p:cNvSpPr/>
          <p:nvPr/>
        </p:nvSpPr>
        <p:spPr>
          <a:xfrm>
            <a:off x="307731" y="2844454"/>
            <a:ext cx="9328637" cy="1798861"/>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国道、河川については必ず計上（ただし、昭和</a:t>
            </a:r>
            <a:r>
              <a:rPr lang="en-US" altLang="ja-JP" sz="1200" kern="0" dirty="0">
                <a:latin typeface="メイリオ" panose="020B0604030504040204" pitchFamily="50" charset="-128"/>
                <a:ea typeface="メイリオ" panose="020B0604030504040204" pitchFamily="50" charset="-128"/>
              </a:rPr>
              <a:t>59</a:t>
            </a:r>
            <a:r>
              <a:rPr lang="ja-JP" altLang="en-US" sz="1200" kern="0" dirty="0">
                <a:latin typeface="メイリオ" panose="020B0604030504040204" pitchFamily="50" charset="-128"/>
                <a:ea typeface="メイリオ" panose="020B0604030504040204" pitchFamily="50" charset="-128"/>
              </a:rPr>
              <a:t>年度以前取得の土地は原則</a:t>
            </a:r>
            <a:r>
              <a:rPr lang="en-US" altLang="ja-JP" sz="1200" kern="0" dirty="0">
                <a:latin typeface="メイリオ" panose="020B0604030504040204" pitchFamily="50" charset="-128"/>
                <a:ea typeface="メイリオ" panose="020B0604030504040204" pitchFamily="50" charset="-128"/>
              </a:rPr>
              <a:t>1</a:t>
            </a:r>
            <a:r>
              <a:rPr lang="ja-JP" altLang="en-US" sz="1200" kern="0" dirty="0">
                <a:latin typeface="メイリオ" panose="020B0604030504040204" pitchFamily="50" charset="-128"/>
                <a:ea typeface="メイリオ" panose="020B0604030504040204" pitchFamily="50" charset="-128"/>
              </a:rPr>
              <a:t>円評価）</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「その他の所有外管理資産」については、「重要性の乏しい資産」として位置づけ、資産計上しないことを許容</a:t>
            </a:r>
            <a:br>
              <a:rPr lang="en-US" altLang="ja-JP" sz="1200" kern="0" dirty="0">
                <a:latin typeface="メイリオ" panose="020B0604030504040204" pitchFamily="50" charset="-128"/>
                <a:ea typeface="メイリオ" panose="020B0604030504040204" pitchFamily="50" charset="-128"/>
              </a:rPr>
            </a:b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該当しうる「資産」を網羅的に把握し、すべての資産計上を求めることは地方公共団体の実施可能性を損なうおそれもある。</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これは、所有外管理資産の定義に照らすと、様々な資産が該当しうるところ、該当資産の価額等の精査など、固定資産台帳の整備等に係る</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実務負担が大きいと考えられるため</a:t>
            </a:r>
            <a:endParaRPr lang="en-US" altLang="ja-JP" sz="105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原則、団体ごとに「重要性の乏しい資産」を資産計上する際の基準を設定</a:t>
            </a:r>
            <a:br>
              <a:rPr lang="en-US" altLang="ja-JP" sz="1200" kern="0" dirty="0">
                <a:latin typeface="メイリオ" panose="020B0604030504040204" pitchFamily="50" charset="-128"/>
                <a:ea typeface="メイリオ" panose="020B0604030504040204" pitchFamily="50" charset="-128"/>
              </a:rPr>
            </a:b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「重要性の乏しい資産」を資産計上する際の基準として、何らかの金額基準が考えられるが、地方公共団体ごとに資産規模が異なり、</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財務書類に与える影響も様々であるため</a:t>
            </a:r>
            <a:endParaRPr lang="en-US" altLang="ja-JP" sz="1200" kern="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FA245931-7025-4C0E-BCA1-029EEB2E3F88}"/>
              </a:ext>
            </a:extLst>
          </p:cNvPr>
          <p:cNvSpPr txBox="1"/>
          <p:nvPr/>
        </p:nvSpPr>
        <p:spPr>
          <a:xfrm>
            <a:off x="307731" y="2599343"/>
            <a:ext cx="2101361"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改正により必要となる対応</a:t>
            </a:r>
          </a:p>
        </p:txBody>
      </p:sp>
    </p:spTree>
    <p:extLst>
      <p:ext uri="{BB962C8B-B14F-4D97-AF65-F5344CB8AC3E}">
        <p14:creationId xmlns:p14="http://schemas.microsoft.com/office/powerpoint/2010/main" val="3395350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国道・河川の土地の資産計上について</a:t>
            </a:r>
          </a:p>
        </p:txBody>
      </p:sp>
      <p:sp>
        <p:nvSpPr>
          <p:cNvPr id="63" name="正方形/長方形 62">
            <a:extLst>
              <a:ext uri="{FF2B5EF4-FFF2-40B4-BE49-F238E27FC236}">
                <a16:creationId xmlns:a16="http://schemas.microsoft.com/office/drawing/2014/main" id="{2E098FE7-C29F-4EDE-B877-A322D2B53A18}"/>
              </a:ext>
            </a:extLst>
          </p:cNvPr>
          <p:cNvSpPr/>
          <p:nvPr/>
        </p:nvSpPr>
        <p:spPr>
          <a:xfrm>
            <a:off x="307731" y="750246"/>
            <a:ext cx="9328637" cy="1770289"/>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令和８年度決算から国道・河川の土地・償却資産（工作物等）を以下の取扱により計上する</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統一的な基準では昭和</a:t>
            </a:r>
            <a:r>
              <a:rPr lang="en-US" altLang="ja-JP" sz="1200" kern="0" dirty="0">
                <a:latin typeface="メイリオ" panose="020B0604030504040204" pitchFamily="50" charset="-128"/>
                <a:ea typeface="メイリオ" panose="020B0604030504040204" pitchFamily="50" charset="-128"/>
              </a:rPr>
              <a:t>59</a:t>
            </a:r>
            <a:r>
              <a:rPr lang="ja-JP" altLang="en-US" sz="1200" kern="0" dirty="0">
                <a:latin typeface="メイリオ" panose="020B0604030504040204" pitchFamily="50" charset="-128"/>
                <a:ea typeface="メイリオ" panose="020B0604030504040204" pitchFamily="50" charset="-128"/>
              </a:rPr>
              <a:t>年以前取得資産は原則</a:t>
            </a:r>
            <a:r>
              <a:rPr lang="en-US" altLang="ja-JP" sz="1200" kern="0" dirty="0">
                <a:latin typeface="メイリオ" panose="020B0604030504040204" pitchFamily="50" charset="-128"/>
                <a:ea typeface="メイリオ" panose="020B0604030504040204" pitchFamily="50" charset="-128"/>
              </a:rPr>
              <a:t>1</a:t>
            </a:r>
            <a:r>
              <a:rPr lang="ja-JP" altLang="en-US" sz="1200" kern="0" dirty="0">
                <a:latin typeface="メイリオ" panose="020B0604030504040204" pitchFamily="50" charset="-128"/>
                <a:ea typeface="メイリオ" panose="020B0604030504040204" pitchFamily="50" charset="-128"/>
              </a:rPr>
              <a:t>円計上だが、府有資産計上方法と同様、全て取得価額（推計値含む）で計上する</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統一的な基準で計上対象となっている河川本体の土地について、計上対象外とする（河川の土地は施設底地のみ計上対象とする）</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国道の区域決定時に区域から外れた残地は、「その他の所有外管理資産」として扱う</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制度導入時の資産調査（平成</a:t>
            </a:r>
            <a:r>
              <a:rPr lang="en-US" altLang="ja-JP" sz="1200" kern="0" dirty="0">
                <a:latin typeface="メイリオ" panose="020B0604030504040204" pitchFamily="50" charset="-128"/>
                <a:ea typeface="メイリオ" panose="020B0604030504040204" pitchFamily="50" charset="-128"/>
              </a:rPr>
              <a:t>22</a:t>
            </a:r>
            <a:r>
              <a:rPr lang="ja-JP" altLang="en-US" sz="1200" kern="0" dirty="0">
                <a:latin typeface="メイリオ" panose="020B0604030504040204" pitchFamily="50" charset="-128"/>
                <a:ea typeface="メイリオ" panose="020B0604030504040204" pitchFamily="50" charset="-128"/>
              </a:rPr>
              <a:t>年</a:t>
            </a:r>
            <a:r>
              <a:rPr lang="en-US" altLang="ja-JP" sz="1200" kern="0" dirty="0">
                <a:latin typeface="メイリオ" panose="020B0604030504040204" pitchFamily="50" charset="-128"/>
                <a:ea typeface="メイリオ" panose="020B0604030504040204" pitchFamily="50" charset="-128"/>
              </a:rPr>
              <a:t>2</a:t>
            </a:r>
            <a:r>
              <a:rPr lang="ja-JP" altLang="en-US" sz="1200" kern="0" dirty="0">
                <a:latin typeface="メイリオ" panose="020B0604030504040204" pitchFamily="50" charset="-128"/>
                <a:ea typeface="メイリオ" panose="020B0604030504040204" pitchFamily="50" charset="-128"/>
              </a:rPr>
              <a:t>月末時点）で調査済の資産は当該調査結果を使用し、資産計上</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（ただし、市町村移管等により面積等を修正する必要がある場合は修正）</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平成</a:t>
            </a:r>
            <a:r>
              <a:rPr lang="en-US" altLang="ja-JP" sz="1200" kern="0" dirty="0">
                <a:latin typeface="メイリオ" panose="020B0604030504040204" pitchFamily="50" charset="-128"/>
                <a:ea typeface="メイリオ" panose="020B0604030504040204" pitchFamily="50" charset="-128"/>
              </a:rPr>
              <a:t>22</a:t>
            </a:r>
            <a:r>
              <a:rPr lang="ja-JP" altLang="en-US" sz="1200" kern="0" dirty="0">
                <a:latin typeface="メイリオ" panose="020B0604030504040204" pitchFamily="50" charset="-128"/>
                <a:ea typeface="メイリオ" panose="020B0604030504040204" pitchFamily="50" charset="-128"/>
              </a:rPr>
              <a:t>年</a:t>
            </a:r>
            <a:r>
              <a:rPr lang="en-US" altLang="ja-JP" sz="1200" kern="0" dirty="0">
                <a:latin typeface="メイリオ" panose="020B0604030504040204" pitchFamily="50" charset="-128"/>
                <a:ea typeface="メイリオ" panose="020B0604030504040204" pitchFamily="50" charset="-128"/>
              </a:rPr>
              <a:t>3</a:t>
            </a:r>
            <a:r>
              <a:rPr lang="ja-JP" altLang="en-US" sz="1200" kern="0" dirty="0">
                <a:latin typeface="メイリオ" panose="020B0604030504040204" pitchFamily="50" charset="-128"/>
                <a:ea typeface="メイリオ" panose="020B0604030504040204" pitchFamily="50" charset="-128"/>
              </a:rPr>
              <a:t>月以降に取得した資産について、制度導入時の資産調査と同様の手法で調査を実施し、資産計上</a:t>
            </a: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307730" y="451409"/>
            <a:ext cx="2118947"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統一的な基準における対応</a:t>
            </a:r>
          </a:p>
        </p:txBody>
      </p:sp>
      <p:sp>
        <p:nvSpPr>
          <p:cNvPr id="8" name="正方形/長方形 7">
            <a:extLst>
              <a:ext uri="{FF2B5EF4-FFF2-40B4-BE49-F238E27FC236}">
                <a16:creationId xmlns:a16="http://schemas.microsoft.com/office/drawing/2014/main" id="{15B0621B-CEAE-4E28-A10E-D124BAA822E0}"/>
              </a:ext>
            </a:extLst>
          </p:cNvPr>
          <p:cNvSpPr/>
          <p:nvPr/>
        </p:nvSpPr>
        <p:spPr>
          <a:xfrm>
            <a:off x="307731" y="3609703"/>
            <a:ext cx="9328637" cy="2229815"/>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制度導入時に土地を計上対象外とした理由の</a:t>
            </a:r>
            <a:r>
              <a:rPr lang="en-US" altLang="ja-JP" sz="1200" kern="0" dirty="0">
                <a:latin typeface="メイリオ" panose="020B0604030504040204" pitchFamily="50" charset="-128"/>
                <a:ea typeface="メイリオ" panose="020B0604030504040204" pitchFamily="50" charset="-128"/>
              </a:rPr>
              <a:t>1</a:t>
            </a:r>
            <a:r>
              <a:rPr lang="ja-JP" altLang="en-US" sz="1200" kern="0" dirty="0">
                <a:latin typeface="メイリオ" panose="020B0604030504040204" pitchFamily="50" charset="-128"/>
                <a:ea typeface="メイリオ" panose="020B0604030504040204" pitchFamily="50" charset="-128"/>
              </a:rPr>
              <a:t>つに、河川本体の土地の計上における課題（府の支出を伴わずに形成されたものであること、金額があまりにも大きくミスリードになること、自然公物であり取得価額の評価が困難であること）があったが、</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「統一的な基準における対応」と同様に、河川本体の土地を計上対象外とすることで、当該課題は解消される</a:t>
            </a:r>
            <a:br>
              <a:rPr lang="en-US" altLang="ja-JP" sz="120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（参考：</a:t>
            </a:r>
            <a:r>
              <a:rPr lang="en-US" altLang="ja-JP" sz="1050" kern="0" dirty="0">
                <a:latin typeface="メイリオ" panose="020B0604030504040204" pitchFamily="50" charset="-128"/>
                <a:ea typeface="メイリオ" panose="020B0604030504040204" pitchFamily="50" charset="-128"/>
              </a:rPr>
              <a:t>R6</a:t>
            </a:r>
            <a:r>
              <a:rPr lang="ja-JP" altLang="en-US" sz="1050" kern="0" dirty="0">
                <a:latin typeface="メイリオ" panose="020B0604030504040204" pitchFamily="50" charset="-128"/>
                <a:ea typeface="メイリオ" panose="020B0604030504040204" pitchFamily="50" charset="-128"/>
              </a:rPr>
              <a:t>決算における各会計合算の資産計上額）</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総資産：約</a:t>
            </a:r>
            <a:r>
              <a:rPr lang="en-US" altLang="ja-JP" sz="1050" kern="0" dirty="0">
                <a:latin typeface="メイリオ" panose="020B0604030504040204" pitchFamily="50" charset="-128"/>
                <a:ea typeface="メイリオ" panose="020B0604030504040204" pitchFamily="50" charset="-128"/>
              </a:rPr>
              <a:t>7</a:t>
            </a:r>
            <a:r>
              <a:rPr lang="ja-JP" altLang="en-US" sz="1050" kern="0" dirty="0">
                <a:latin typeface="メイリオ" panose="020B0604030504040204" pitchFamily="50" charset="-128"/>
                <a:ea typeface="メイリオ" panose="020B0604030504040204" pitchFamily="50" charset="-128"/>
              </a:rPr>
              <a:t>兆</a:t>
            </a:r>
            <a:r>
              <a:rPr lang="en-US" altLang="ja-JP" sz="1050" kern="0" dirty="0">
                <a:latin typeface="メイリオ" panose="020B0604030504040204" pitchFamily="50" charset="-128"/>
                <a:ea typeface="メイリオ" panose="020B0604030504040204" pitchFamily="50" charset="-128"/>
              </a:rPr>
              <a:t>8,782</a:t>
            </a:r>
            <a:r>
              <a:rPr lang="ja-JP" altLang="en-US" sz="1050" kern="0" dirty="0">
                <a:latin typeface="メイリオ" panose="020B0604030504040204" pitchFamily="50" charset="-128"/>
                <a:ea typeface="メイリオ" panose="020B0604030504040204" pitchFamily="50" charset="-128"/>
              </a:rPr>
              <a:t>億円、インフラ資産</a:t>
            </a: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土地：</a:t>
            </a:r>
            <a:r>
              <a:rPr lang="en-US" altLang="ja-JP" sz="1050" kern="0" dirty="0">
                <a:latin typeface="メイリオ" panose="020B0604030504040204" pitchFamily="50" charset="-128"/>
                <a:ea typeface="メイリオ" panose="020B0604030504040204" pitchFamily="50" charset="-128"/>
              </a:rPr>
              <a:t>1</a:t>
            </a:r>
            <a:r>
              <a:rPr lang="ja-JP" altLang="en-US" sz="1050" kern="0" dirty="0">
                <a:latin typeface="メイリオ" panose="020B0604030504040204" pitchFamily="50" charset="-128"/>
                <a:ea typeface="メイリオ" panose="020B0604030504040204" pitchFamily="50" charset="-128"/>
              </a:rPr>
              <a:t>兆</a:t>
            </a:r>
            <a:r>
              <a:rPr lang="en-US" altLang="ja-JP" sz="1050" kern="0" dirty="0">
                <a:latin typeface="メイリオ" panose="020B0604030504040204" pitchFamily="50" charset="-128"/>
                <a:ea typeface="メイリオ" panose="020B0604030504040204" pitchFamily="50" charset="-128"/>
              </a:rPr>
              <a:t>5,787</a:t>
            </a:r>
            <a:r>
              <a:rPr lang="ja-JP" altLang="en-US" sz="1050" kern="0" dirty="0">
                <a:latin typeface="メイリオ" panose="020B0604030504040204" pitchFamily="50" charset="-128"/>
                <a:ea typeface="メイリオ" panose="020B0604030504040204" pitchFamily="50" charset="-128"/>
              </a:rPr>
              <a:t>億円　</a:t>
            </a: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国道・河川の土地を資産計上する場合、総資産の増加率は約</a:t>
            </a:r>
            <a:r>
              <a:rPr lang="en-US" altLang="ja-JP" sz="1050" kern="0" dirty="0">
                <a:latin typeface="メイリオ" panose="020B0604030504040204" pitchFamily="50" charset="-128"/>
                <a:ea typeface="メイリオ" panose="020B0604030504040204" pitchFamily="50" charset="-128"/>
              </a:rPr>
              <a:t>6</a:t>
            </a:r>
            <a:r>
              <a:rPr lang="ja-JP" altLang="en-US" sz="1050" kern="0" dirty="0">
                <a:latin typeface="メイリオ" panose="020B0604030504040204" pitchFamily="50" charset="-128"/>
                <a:ea typeface="メイリオ" panose="020B0604030504040204" pitchFamily="50" charset="-128"/>
              </a:rPr>
              <a:t>％</a:t>
            </a:r>
            <a:endParaRPr lang="en-US" altLang="ja-JP" sz="105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河川本体の土地を計上対象外とする場合、土地（施設底地）についても「支配」の要件を満たし、資本的支出を伴う資産といえるため、制度導入時の整理を踏まえれば、資産計上対象とすることが妥当ではないか</a:t>
            </a:r>
            <a:br>
              <a:rPr lang="en-US" altLang="ja-JP" sz="120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（参考：国ワーキンググループ資料より）</a:t>
            </a:r>
            <a:br>
              <a:rPr lang="en-US" altLang="ja-JP" sz="105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a:t>
            </a: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「支配」という観点から見ると、例えば道路における占用の禁止や河川整備計画の策定等の一定の支配を資産に及ぼす管理権限は、土地・工作</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物それぞれ単体だけに効果のあるものではなく、土地と工作物いずれに対しても効果を及ぼすものと考えられる。 このように、管理権限の対象</a:t>
            </a:r>
            <a:br>
              <a:rPr lang="en-US" altLang="ja-JP" sz="105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　　が土地と工作物を分けて考えるものではないため、資産計上の対象としても、土地と工作物のいずれも計上する方が自然ではないか。</a:t>
            </a:r>
            <a:r>
              <a:rPr lang="en-US" altLang="ja-JP" sz="1050" kern="0" dirty="0">
                <a:latin typeface="メイリオ" panose="020B0604030504040204" pitchFamily="50" charset="-128"/>
                <a:ea typeface="メイリオ" panose="020B0604030504040204" pitchFamily="50" charset="-128"/>
              </a:rPr>
              <a:t>』</a:t>
            </a:r>
            <a:endParaRPr lang="en-US" altLang="ja-JP" sz="1200" kern="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59372BA2-9428-472A-8203-19D26F4EC327}"/>
              </a:ext>
            </a:extLst>
          </p:cNvPr>
          <p:cNvSpPr txBox="1"/>
          <p:nvPr/>
        </p:nvSpPr>
        <p:spPr>
          <a:xfrm>
            <a:off x="307731" y="3347009"/>
            <a:ext cx="1617784"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府独自基準の再整理</a:t>
            </a:r>
          </a:p>
        </p:txBody>
      </p:sp>
      <p:sp>
        <p:nvSpPr>
          <p:cNvPr id="10" name="正方形/長方形 9">
            <a:extLst>
              <a:ext uri="{FF2B5EF4-FFF2-40B4-BE49-F238E27FC236}">
                <a16:creationId xmlns:a16="http://schemas.microsoft.com/office/drawing/2014/main" id="{E27B1C2D-C37B-4012-8F87-1F80D4FB8025}"/>
              </a:ext>
            </a:extLst>
          </p:cNvPr>
          <p:cNvSpPr/>
          <p:nvPr/>
        </p:nvSpPr>
        <p:spPr>
          <a:xfrm>
            <a:off x="307731" y="2862360"/>
            <a:ext cx="9328637" cy="354599"/>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algn="ctr" defTabSz="371475">
              <a:lnSpc>
                <a:spcPct val="110000"/>
              </a:lnSpc>
              <a:spcAft>
                <a:spcPts val="488"/>
              </a:spcAft>
              <a:buClr>
                <a:srgbClr val="3CB4CC"/>
              </a:buClr>
              <a:defRPr/>
            </a:pPr>
            <a:r>
              <a:rPr lang="ja-JP" altLang="en-US" sz="1200" kern="0" dirty="0">
                <a:latin typeface="メイリオ" panose="020B0604030504040204" pitchFamily="50" charset="-128"/>
                <a:ea typeface="メイリオ" panose="020B0604030504040204" pitchFamily="50" charset="-128"/>
              </a:rPr>
              <a:t>国道：</a:t>
            </a:r>
            <a:r>
              <a:rPr lang="en-US" altLang="ja-JP" sz="1200" kern="0" dirty="0">
                <a:latin typeface="メイリオ" panose="020B0604030504040204" pitchFamily="50" charset="-128"/>
                <a:ea typeface="メイリオ" panose="020B0604030504040204" pitchFamily="50" charset="-128"/>
              </a:rPr>
              <a:t>373</a:t>
            </a:r>
            <a:r>
              <a:rPr lang="ja-JP" altLang="en-US" sz="1200" kern="0" dirty="0">
                <a:latin typeface="メイリオ" panose="020B0604030504040204" pitchFamily="50" charset="-128"/>
                <a:ea typeface="メイリオ" panose="020B0604030504040204" pitchFamily="50" charset="-128"/>
              </a:rPr>
              <a:t>件・約</a:t>
            </a:r>
            <a:r>
              <a:rPr lang="en-US" altLang="ja-JP" sz="1200" kern="0" dirty="0">
                <a:latin typeface="メイリオ" panose="020B0604030504040204" pitchFamily="50" charset="-128"/>
                <a:ea typeface="メイリオ" panose="020B0604030504040204" pitchFamily="50" charset="-128"/>
              </a:rPr>
              <a:t>4,842</a:t>
            </a:r>
            <a:r>
              <a:rPr lang="ja-JP" altLang="en-US" sz="1200" kern="0" dirty="0">
                <a:latin typeface="メイリオ" panose="020B0604030504040204" pitchFamily="50" charset="-128"/>
                <a:ea typeface="メイリオ" panose="020B0604030504040204" pitchFamily="50" charset="-128"/>
              </a:rPr>
              <a:t>億円　　河川：</a:t>
            </a:r>
            <a:r>
              <a:rPr lang="en-US" altLang="ja-JP" sz="1200" kern="0" dirty="0">
                <a:latin typeface="メイリオ" panose="020B0604030504040204" pitchFamily="50" charset="-128"/>
                <a:ea typeface="メイリオ" panose="020B0604030504040204" pitchFamily="50" charset="-128"/>
              </a:rPr>
              <a:t>6</a:t>
            </a:r>
            <a:r>
              <a:rPr lang="ja-JP" altLang="en-US" sz="1200" kern="0" dirty="0">
                <a:latin typeface="メイリオ" panose="020B0604030504040204" pitchFamily="50" charset="-128"/>
                <a:ea typeface="メイリオ" panose="020B0604030504040204" pitchFamily="50" charset="-128"/>
              </a:rPr>
              <a:t>件・約</a:t>
            </a:r>
            <a:r>
              <a:rPr lang="en-US" altLang="ja-JP" sz="1200" kern="0" dirty="0">
                <a:latin typeface="メイリオ" panose="020B0604030504040204" pitchFamily="50" charset="-128"/>
                <a:ea typeface="メイリオ" panose="020B0604030504040204" pitchFamily="50" charset="-128"/>
              </a:rPr>
              <a:t>117</a:t>
            </a:r>
            <a:r>
              <a:rPr lang="ja-JP" altLang="en-US" sz="1200" kern="0" dirty="0">
                <a:latin typeface="メイリオ" panose="020B0604030504040204" pitchFamily="50" charset="-128"/>
                <a:ea typeface="メイリオ" panose="020B0604030504040204" pitchFamily="50" charset="-128"/>
              </a:rPr>
              <a:t>億円</a:t>
            </a:r>
          </a:p>
        </p:txBody>
      </p:sp>
      <p:sp>
        <p:nvSpPr>
          <p:cNvPr id="11" name="テキスト ボックス 10">
            <a:extLst>
              <a:ext uri="{FF2B5EF4-FFF2-40B4-BE49-F238E27FC236}">
                <a16:creationId xmlns:a16="http://schemas.microsoft.com/office/drawing/2014/main" id="{856E8CD2-8444-48E4-82F2-B969D71BEBFB}"/>
              </a:ext>
            </a:extLst>
          </p:cNvPr>
          <p:cNvSpPr txBox="1"/>
          <p:nvPr/>
        </p:nvSpPr>
        <p:spPr>
          <a:xfrm>
            <a:off x="307731" y="2617247"/>
            <a:ext cx="1160584"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資産調査結果</a:t>
            </a:r>
          </a:p>
        </p:txBody>
      </p:sp>
      <p:sp>
        <p:nvSpPr>
          <p:cNvPr id="12" name="二等辺三角形 11">
            <a:extLst>
              <a:ext uri="{FF2B5EF4-FFF2-40B4-BE49-F238E27FC236}">
                <a16:creationId xmlns:a16="http://schemas.microsoft.com/office/drawing/2014/main" id="{1FAD000E-E342-4870-8D68-F13A87861A09}"/>
              </a:ext>
            </a:extLst>
          </p:cNvPr>
          <p:cNvSpPr>
            <a:spLocks noChangeAspect="1"/>
          </p:cNvSpPr>
          <p:nvPr/>
        </p:nvSpPr>
        <p:spPr>
          <a:xfrm rot="10800000">
            <a:off x="4447862" y="5927334"/>
            <a:ext cx="1027859" cy="241963"/>
          </a:xfrm>
          <a:prstGeom prst="triangle">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53CD3F5F-449A-4475-B81A-A09B3EB2CAF8}"/>
              </a:ext>
            </a:extLst>
          </p:cNvPr>
          <p:cNvSpPr/>
          <p:nvPr/>
        </p:nvSpPr>
        <p:spPr>
          <a:xfrm>
            <a:off x="306264" y="6230738"/>
            <a:ext cx="9328637" cy="460203"/>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algn="ctr" defTabSz="371475">
              <a:lnSpc>
                <a:spcPct val="110000"/>
              </a:lnSpc>
              <a:spcAft>
                <a:spcPts val="488"/>
              </a:spcAft>
              <a:buClr>
                <a:srgbClr val="3CB4CC"/>
              </a:buClr>
              <a:defRPr/>
            </a:pPr>
            <a:r>
              <a:rPr lang="ja-JP" altLang="en-US" sz="1600" b="1" kern="0" dirty="0">
                <a:latin typeface="メイリオ" panose="020B0604030504040204" pitchFamily="50" charset="-128"/>
                <a:ea typeface="メイリオ" panose="020B0604030504040204" pitchFamily="50" charset="-128"/>
              </a:rPr>
              <a:t>国道・河川（施設底地のみ）の土地を資産計上の対象に追加</a:t>
            </a:r>
            <a:endParaRPr lang="en-US" altLang="ja-JP" sz="1600" b="1" kern="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49B69C7A-A6DA-4A0E-8418-D36D8284DC1C}"/>
              </a:ext>
            </a:extLst>
          </p:cNvPr>
          <p:cNvSpPr txBox="1"/>
          <p:nvPr/>
        </p:nvSpPr>
        <p:spPr>
          <a:xfrm>
            <a:off x="271098" y="5981861"/>
            <a:ext cx="2419348"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府独自基準における対応（案）</a:t>
            </a:r>
          </a:p>
        </p:txBody>
      </p:sp>
    </p:spTree>
    <p:extLst>
      <p:ext uri="{BB962C8B-B14F-4D97-AF65-F5344CB8AC3E}">
        <p14:creationId xmlns:p14="http://schemas.microsoft.com/office/powerpoint/2010/main" val="2840591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その他の所有外管理資産の取扱について</a:t>
            </a:r>
          </a:p>
        </p:txBody>
      </p:sp>
      <p:sp>
        <p:nvSpPr>
          <p:cNvPr id="63" name="正方形/長方形 62">
            <a:extLst>
              <a:ext uri="{FF2B5EF4-FFF2-40B4-BE49-F238E27FC236}">
                <a16:creationId xmlns:a16="http://schemas.microsoft.com/office/drawing/2014/main" id="{2E098FE7-C29F-4EDE-B877-A322D2B53A18}"/>
              </a:ext>
            </a:extLst>
          </p:cNvPr>
          <p:cNvSpPr/>
          <p:nvPr/>
        </p:nvSpPr>
        <p:spPr>
          <a:xfrm>
            <a:off x="307731" y="783022"/>
            <a:ext cx="9328637" cy="1403750"/>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国研究会報告書（</a:t>
            </a:r>
            <a:r>
              <a:rPr lang="en-US" altLang="ja-JP" sz="1200" kern="0" dirty="0">
                <a:latin typeface="メイリオ" panose="020B0604030504040204" pitchFamily="50" charset="-128"/>
                <a:ea typeface="メイリオ" panose="020B0604030504040204" pitchFamily="50" charset="-128"/>
              </a:rPr>
              <a:t>R</a:t>
            </a:r>
            <a:r>
              <a:rPr lang="ja-JP" altLang="en-US" sz="1200" kern="0" dirty="0">
                <a:latin typeface="メイリオ" panose="020B0604030504040204" pitchFamily="50" charset="-128"/>
                <a:ea typeface="メイリオ" panose="020B0604030504040204" pitchFamily="50" charset="-128"/>
              </a:rPr>
              <a:t>６</a:t>
            </a:r>
            <a:r>
              <a:rPr lang="en-US" altLang="ja-JP" sz="1200" kern="0" dirty="0">
                <a:latin typeface="メイリオ" panose="020B0604030504040204" pitchFamily="50" charset="-128"/>
                <a:ea typeface="メイリオ" panose="020B0604030504040204" pitchFamily="50" charset="-128"/>
              </a:rPr>
              <a:t>.12</a:t>
            </a:r>
            <a:r>
              <a:rPr lang="ja-JP" altLang="en-US" sz="1200" kern="0" dirty="0">
                <a:latin typeface="メイリオ" panose="020B0604030504040204" pitchFamily="50" charset="-128"/>
                <a:ea typeface="メイリオ" panose="020B0604030504040204" pitchFamily="50" charset="-128"/>
              </a:rPr>
              <a:t>月）で示された、</a:t>
            </a:r>
            <a:br>
              <a:rPr lang="en-US" altLang="ja-JP" sz="1200" kern="0" dirty="0">
                <a:latin typeface="メイリオ" panose="020B0604030504040204" pitchFamily="50" charset="-128"/>
                <a:ea typeface="メイリオ" panose="020B0604030504040204" pitchFamily="50" charset="-128"/>
              </a:rPr>
            </a:br>
            <a:r>
              <a:rPr lang="ja-JP" altLang="en-US" sz="1050" kern="0" dirty="0">
                <a:latin typeface="メイリオ" panose="020B0604030504040204" pitchFamily="50" charset="-128"/>
                <a:ea typeface="メイリオ" panose="020B0604030504040204" pitchFamily="50" charset="-128"/>
              </a:rPr>
              <a:t>資産総額に与える影響度が大きい資産があれば計上し、影響度が小さい資産は「重要性の乏しい資産」として位置づけ、計上しないことも許容</a:t>
            </a:r>
            <a:br>
              <a:rPr lang="en-US" altLang="ja-JP" sz="105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という考え方を踏まえ検討</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その他の所有外管理資産について、台帳等や各所管所属へのヒアリング（令和７年１月実施）により確認したところ、</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資産総額に与える影響度が大きい資産は無いとみられることが判明（最大のものでも資産総額の２％未満）したため、</a:t>
            </a:r>
            <a:br>
              <a:rPr lang="en-US" altLang="ja-JP" sz="1200" kern="0" dirty="0">
                <a:latin typeface="メイリオ" panose="020B0604030504040204" pitchFamily="50" charset="-128"/>
                <a:ea typeface="メイリオ" panose="020B0604030504040204" pitchFamily="50" charset="-128"/>
              </a:rPr>
            </a:br>
            <a:r>
              <a:rPr lang="ja-JP" altLang="en-US" sz="1200" kern="0" dirty="0">
                <a:latin typeface="メイリオ" panose="020B0604030504040204" pitchFamily="50" charset="-128"/>
                <a:ea typeface="メイリオ" panose="020B0604030504040204" pitchFamily="50" charset="-128"/>
              </a:rPr>
              <a:t>　　全て「重要性の乏しい資産」として位置づけ、資産計上しないこととする</a:t>
            </a:r>
            <a:endParaRPr lang="en-US" altLang="ja-JP" sz="1200" kern="0" dirty="0">
              <a:latin typeface="メイリオ" panose="020B0604030504040204" pitchFamily="50" charset="-128"/>
              <a:ea typeface="メイリオ" panose="020B0604030504040204" pitchFamily="50" charset="-128"/>
            </a:endParaRPr>
          </a:p>
        </p:txBody>
      </p:sp>
      <p:sp>
        <p:nvSpPr>
          <p:cNvPr id="60" name="テキスト ボックス 59">
            <a:extLst>
              <a:ext uri="{FF2B5EF4-FFF2-40B4-BE49-F238E27FC236}">
                <a16:creationId xmlns:a16="http://schemas.microsoft.com/office/drawing/2014/main" id="{07C99FCD-678F-427E-820B-835D7483C17B}"/>
              </a:ext>
            </a:extLst>
          </p:cNvPr>
          <p:cNvSpPr txBox="1"/>
          <p:nvPr/>
        </p:nvSpPr>
        <p:spPr>
          <a:xfrm>
            <a:off x="307731" y="558613"/>
            <a:ext cx="2110154"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統一的な基準における対応</a:t>
            </a:r>
          </a:p>
        </p:txBody>
      </p:sp>
      <p:sp>
        <p:nvSpPr>
          <p:cNvPr id="8" name="正方形/長方形 7">
            <a:extLst>
              <a:ext uri="{FF2B5EF4-FFF2-40B4-BE49-F238E27FC236}">
                <a16:creationId xmlns:a16="http://schemas.microsoft.com/office/drawing/2014/main" id="{06760AC5-25CE-42E8-B9F6-38C85E72D299}"/>
              </a:ext>
            </a:extLst>
          </p:cNvPr>
          <p:cNvSpPr/>
          <p:nvPr/>
        </p:nvSpPr>
        <p:spPr>
          <a:xfrm>
            <a:off x="307730" y="5228026"/>
            <a:ext cx="9328637" cy="1304660"/>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400" b="1" kern="0" dirty="0">
                <a:latin typeface="メイリオ" panose="020B0604030504040204" pitchFamily="50" charset="-128"/>
                <a:ea typeface="メイリオ" panose="020B0604030504040204" pitchFamily="50" charset="-128"/>
              </a:rPr>
              <a:t>統一的な基準における対応と方向性を合わせるため、「国考え方」を取り入れ、「その他の所有外管理資産」の全てを「重要性の乏しい資産」として位置付け、資産計上しない</a:t>
            </a:r>
            <a:endParaRPr lang="en-US" altLang="ja-JP" sz="1400" b="1"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400" b="1" kern="0" dirty="0">
                <a:latin typeface="メイリオ" panose="020B0604030504040204" pitchFamily="50" charset="-128"/>
                <a:ea typeface="メイリオ" panose="020B0604030504040204" pitchFamily="50" charset="-128"/>
              </a:rPr>
              <a:t>資産計上済の砂防施設等の償却資産（工作物等）が資産計上対象外となるため、資産から費用へと振り替える</a:t>
            </a:r>
            <a:endParaRPr lang="en-US" altLang="ja-JP" sz="1400" b="1"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400" b="1" kern="0" dirty="0">
                <a:latin typeface="メイリオ" panose="020B0604030504040204" pitchFamily="50" charset="-128"/>
                <a:ea typeface="メイリオ" panose="020B0604030504040204" pitchFamily="50" charset="-128"/>
              </a:rPr>
              <a:t>上記の取扱は、統一的な基準改正に合わせ令和８年度決算からとする</a:t>
            </a:r>
            <a:endParaRPr lang="en-US" altLang="ja-JP" sz="1400" kern="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C2266A2F-F1A0-4BA6-A1D1-B764A5023340}"/>
              </a:ext>
            </a:extLst>
          </p:cNvPr>
          <p:cNvSpPr txBox="1"/>
          <p:nvPr/>
        </p:nvSpPr>
        <p:spPr>
          <a:xfrm>
            <a:off x="307730" y="4956726"/>
            <a:ext cx="2385645"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府独自基準における対応（案）</a:t>
            </a:r>
          </a:p>
        </p:txBody>
      </p:sp>
      <p:sp>
        <p:nvSpPr>
          <p:cNvPr id="10" name="正方形/長方形 9">
            <a:extLst>
              <a:ext uri="{FF2B5EF4-FFF2-40B4-BE49-F238E27FC236}">
                <a16:creationId xmlns:a16="http://schemas.microsoft.com/office/drawing/2014/main" id="{9F3FDAA7-E0C3-472A-B304-E99CCEE530D2}"/>
              </a:ext>
            </a:extLst>
          </p:cNvPr>
          <p:cNvSpPr/>
          <p:nvPr/>
        </p:nvSpPr>
        <p:spPr>
          <a:xfrm>
            <a:off x="307730" y="2764310"/>
            <a:ext cx="9328637" cy="1212891"/>
          </a:xfrm>
          <a:prstGeom prst="rect">
            <a:avLst/>
          </a:prstGeom>
          <a:solidFill>
            <a:schemeClr val="bg1"/>
          </a:solidFill>
          <a:ln w="76200" cap="flat" cmpd="sng" algn="ctr">
            <a:solidFill>
              <a:srgbClr val="FFF9E7"/>
            </a:solidFill>
            <a:prstDash val="solid"/>
            <a:miter lim="800000"/>
          </a:ln>
          <a:effectLst/>
        </p:spPr>
        <p:txBody>
          <a:bodyPr lIns="146250" rIns="146250" rtlCol="0" anchor="ctr"/>
          <a:lstStyle/>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統一的な基準と資産計上方針を合わせるため、府独自基準においても統一的な基準改正の対象となる令和８年度決算以降は、国研究会報告書における「その他の所有外管理資産」、「重要性の乏しい資産」の考え方（以下、「国考え方」という）を取り入れた上で、「重要性の乏しい資産」として資産計上しないことが妥当ではないか</a:t>
            </a:r>
            <a:endParaRPr lang="en-US" altLang="ja-JP" sz="1200" kern="0" dirty="0">
              <a:latin typeface="メイリオ" panose="020B0604030504040204" pitchFamily="50" charset="-128"/>
              <a:ea typeface="メイリオ" panose="020B0604030504040204" pitchFamily="50" charset="-128"/>
            </a:endParaRPr>
          </a:p>
          <a:p>
            <a:pPr marL="171450" indent="-171450" defTabSz="371475">
              <a:lnSpc>
                <a:spcPct val="110000"/>
              </a:lnSpc>
              <a:spcAft>
                <a:spcPts val="488"/>
              </a:spcAft>
              <a:buClr>
                <a:srgbClr val="3CB4CC"/>
              </a:buClr>
              <a:buFont typeface="Wingdings" panose="05000000000000000000" pitchFamily="2" charset="2"/>
              <a:buChar char="l"/>
              <a:defRPr/>
            </a:pPr>
            <a:r>
              <a:rPr lang="ja-JP" altLang="en-US" sz="1200" kern="0" dirty="0">
                <a:latin typeface="メイリオ" panose="020B0604030504040204" pitchFamily="50" charset="-128"/>
                <a:ea typeface="メイリオ" panose="020B0604030504040204" pitchFamily="50" charset="-128"/>
              </a:rPr>
              <a:t>砂防施設等の償却資産（工作物等）は河川における取扱と同様に資産計上済であるが、「重要性の乏しい資産」として位置付ける際には、資産計上の対象外となるため、費用へ振り替えるべきではないか</a:t>
            </a:r>
            <a:endParaRPr lang="en-US" altLang="ja-JP" sz="1200" kern="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772E3220-9F9A-42DD-B473-638E331F3564}"/>
              </a:ext>
            </a:extLst>
          </p:cNvPr>
          <p:cNvSpPr txBox="1"/>
          <p:nvPr/>
        </p:nvSpPr>
        <p:spPr>
          <a:xfrm>
            <a:off x="307730" y="2470782"/>
            <a:ext cx="1811216"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府独自基準に係る検討</a:t>
            </a:r>
          </a:p>
        </p:txBody>
      </p:sp>
      <p:sp>
        <p:nvSpPr>
          <p:cNvPr id="14" name="二等辺三角形 13">
            <a:extLst>
              <a:ext uri="{FF2B5EF4-FFF2-40B4-BE49-F238E27FC236}">
                <a16:creationId xmlns:a16="http://schemas.microsoft.com/office/drawing/2014/main" id="{25129B5D-C22F-417A-9AC9-F7BA0CE6025B}"/>
              </a:ext>
            </a:extLst>
          </p:cNvPr>
          <p:cNvSpPr>
            <a:spLocks noChangeAspect="1"/>
          </p:cNvSpPr>
          <p:nvPr/>
        </p:nvSpPr>
        <p:spPr>
          <a:xfrm rot="10800000">
            <a:off x="4212946" y="4375971"/>
            <a:ext cx="1480108" cy="348427"/>
          </a:xfrm>
          <a:prstGeom prst="triangle">
            <a:avLst/>
          </a:prstGeom>
          <a:solidFill>
            <a:srgbClr val="64C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04732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A4422D-9E2E-4ED2-9356-511A931CD88F}"/>
              </a:ext>
            </a:extLst>
          </p:cNvPr>
          <p:cNvSpPr txBox="1"/>
          <p:nvPr/>
        </p:nvSpPr>
        <p:spPr>
          <a:xfrm>
            <a:off x="1" y="-15859"/>
            <a:ext cx="9906000" cy="400110"/>
          </a:xfrm>
          <a:prstGeom prst="rect">
            <a:avLst/>
          </a:prstGeom>
          <a:solidFill>
            <a:srgbClr val="64C3D6"/>
          </a:solidFill>
          <a:ln>
            <a:noFill/>
          </a:ln>
        </p:spPr>
        <p:txBody>
          <a:bodyPr wrap="square" rtlCol="0" anchor="ctr">
            <a:spAutoFit/>
          </a:bodyPr>
          <a:lstStyle/>
          <a:p>
            <a:pPr algn="ctr"/>
            <a:r>
              <a:rPr kumimoji="1" lang="ja-JP" altLang="en-US" sz="2000" b="1" dirty="0">
                <a:solidFill>
                  <a:schemeClr val="bg1"/>
                </a:solidFill>
                <a:latin typeface="メイリオ" panose="020B0604030504040204" pitchFamily="50" charset="-128"/>
                <a:ea typeface="メイリオ" panose="020B0604030504040204" pitchFamily="50" charset="-128"/>
              </a:rPr>
              <a:t>注記記載案</a:t>
            </a:r>
          </a:p>
        </p:txBody>
      </p:sp>
      <p:sp>
        <p:nvSpPr>
          <p:cNvPr id="6" name="正方形/長方形 5">
            <a:extLst>
              <a:ext uri="{FF2B5EF4-FFF2-40B4-BE49-F238E27FC236}">
                <a16:creationId xmlns:a16="http://schemas.microsoft.com/office/drawing/2014/main" id="{37B6C811-1D25-4579-8420-615A9D1EA885}"/>
              </a:ext>
            </a:extLst>
          </p:cNvPr>
          <p:cNvSpPr/>
          <p:nvPr/>
        </p:nvSpPr>
        <p:spPr>
          <a:xfrm>
            <a:off x="5061440" y="685801"/>
            <a:ext cx="4645269" cy="2677375"/>
          </a:xfrm>
          <a:prstGeom prst="rect">
            <a:avLst/>
          </a:prstGeom>
          <a:solidFill>
            <a:schemeClr val="bg1"/>
          </a:solidFill>
          <a:ln w="76200" cap="flat" cmpd="sng" algn="ctr">
            <a:solidFill>
              <a:srgbClr val="FFF9E7"/>
            </a:solidFill>
            <a:prstDash val="solid"/>
            <a:miter lim="800000"/>
          </a:ln>
          <a:effectLst/>
        </p:spPr>
        <p:txBody>
          <a:bodyPr lIns="146250" rIns="146250" rtlCol="0" anchor="t"/>
          <a:lstStyle/>
          <a:p>
            <a:pPr defTabSz="371475">
              <a:lnSpc>
                <a:spcPts val="1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追加情報</a:t>
            </a: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その他財務諸表の内容を理解するために必要と認められる事項</a:t>
            </a: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○所有外管理資産の状況</a:t>
            </a:r>
          </a:p>
          <a:p>
            <a:pPr marL="360363" indent="-360363"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defTabSz="371475">
              <a:lnSpc>
                <a:spcPts val="7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360363" indent="-360363"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a:t>
            </a: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部局欄は一般会計財務諸表にのみ表示</a:t>
            </a:r>
          </a:p>
        </p:txBody>
      </p:sp>
      <p:sp>
        <p:nvSpPr>
          <p:cNvPr id="7" name="テキスト ボックス 6">
            <a:extLst>
              <a:ext uri="{FF2B5EF4-FFF2-40B4-BE49-F238E27FC236}">
                <a16:creationId xmlns:a16="http://schemas.microsoft.com/office/drawing/2014/main" id="{923DBDD8-6068-4501-85D4-18276B75F512}"/>
              </a:ext>
            </a:extLst>
          </p:cNvPr>
          <p:cNvSpPr txBox="1"/>
          <p:nvPr/>
        </p:nvSpPr>
        <p:spPr>
          <a:xfrm>
            <a:off x="5061440" y="445805"/>
            <a:ext cx="2807675"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追加情報（会計別・部局別・事業別）</a:t>
            </a:r>
          </a:p>
        </p:txBody>
      </p:sp>
      <p:graphicFrame>
        <p:nvGraphicFramePr>
          <p:cNvPr id="9" name="表 3">
            <a:extLst>
              <a:ext uri="{FF2B5EF4-FFF2-40B4-BE49-F238E27FC236}">
                <a16:creationId xmlns:a16="http://schemas.microsoft.com/office/drawing/2014/main" id="{2E6A0FE1-9EA8-4295-B272-B93577D9DDC4}"/>
              </a:ext>
            </a:extLst>
          </p:cNvPr>
          <p:cNvGraphicFramePr>
            <a:graphicFrameLocks noGrp="1"/>
          </p:cNvGraphicFramePr>
          <p:nvPr>
            <p:extLst>
              <p:ext uri="{D42A27DB-BD31-4B8C-83A1-F6EECF244321}">
                <p14:modId xmlns:p14="http://schemas.microsoft.com/office/powerpoint/2010/main" val="1908665022"/>
              </p:ext>
            </p:extLst>
          </p:nvPr>
        </p:nvGraphicFramePr>
        <p:xfrm>
          <a:off x="5602164" y="1480038"/>
          <a:ext cx="3566329" cy="1600200"/>
        </p:xfrm>
        <a:graphic>
          <a:graphicData uri="http://schemas.openxmlformats.org/drawingml/2006/table">
            <a:tbl>
              <a:tblPr firstRow="1" bandRow="1">
                <a:tableStyleId>{5940675A-B579-460E-94D1-54222C63F5DA}</a:tableStyleId>
              </a:tblPr>
              <a:tblGrid>
                <a:gridCol w="668007">
                  <a:extLst>
                    <a:ext uri="{9D8B030D-6E8A-4147-A177-3AD203B41FA5}">
                      <a16:colId xmlns:a16="http://schemas.microsoft.com/office/drawing/2014/main" val="2769470115"/>
                    </a:ext>
                  </a:extLst>
                </a:gridCol>
                <a:gridCol w="514350">
                  <a:extLst>
                    <a:ext uri="{9D8B030D-6E8A-4147-A177-3AD203B41FA5}">
                      <a16:colId xmlns:a16="http://schemas.microsoft.com/office/drawing/2014/main" val="2802828095"/>
                    </a:ext>
                  </a:extLst>
                </a:gridCol>
                <a:gridCol w="1085850">
                  <a:extLst>
                    <a:ext uri="{9D8B030D-6E8A-4147-A177-3AD203B41FA5}">
                      <a16:colId xmlns:a16="http://schemas.microsoft.com/office/drawing/2014/main" val="2186643935"/>
                    </a:ext>
                  </a:extLst>
                </a:gridCol>
                <a:gridCol w="1298122">
                  <a:extLst>
                    <a:ext uri="{9D8B030D-6E8A-4147-A177-3AD203B41FA5}">
                      <a16:colId xmlns:a16="http://schemas.microsoft.com/office/drawing/2014/main" val="3778788256"/>
                    </a:ext>
                  </a:extLst>
                </a:gridCol>
              </a:tblGrid>
              <a:tr h="139415">
                <a:tc>
                  <a:txBody>
                    <a:bodyPr/>
                    <a:lstStyle/>
                    <a:p>
                      <a:pPr algn="ctr"/>
                      <a:r>
                        <a:rPr kumimoji="1" lang="ja-JP" altLang="en-US" sz="1050" dirty="0">
                          <a:latin typeface="メイリオ" panose="020B0604030504040204" pitchFamily="50" charset="-128"/>
                          <a:ea typeface="メイリオ" panose="020B0604030504040204" pitchFamily="50" charset="-128"/>
                        </a:rPr>
                        <a:t>種類</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部局</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金額</a:t>
                      </a:r>
                      <a:endParaRPr kumimoji="1" lang="en-US" altLang="ja-JP" sz="1050" dirty="0">
                        <a:latin typeface="メイリオ" panose="020B0604030504040204" pitchFamily="50" charset="-128"/>
                        <a:ea typeface="メイリオ" panose="020B0604030504040204" pitchFamily="50" charset="-128"/>
                      </a:endParaRPr>
                    </a:p>
                    <a:p>
                      <a:pPr algn="ctr"/>
                      <a:r>
                        <a:rPr kumimoji="1" lang="ja-JP" altLang="en-US" sz="1050" dirty="0">
                          <a:latin typeface="メイリオ" panose="020B0604030504040204" pitchFamily="50" charset="-128"/>
                          <a:ea typeface="メイリオ" panose="020B0604030504040204" pitchFamily="50" charset="-128"/>
                        </a:rPr>
                        <a:t>（単位：百万円）</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備考</a:t>
                      </a:r>
                    </a:p>
                  </a:txBody>
                  <a:tcPr marL="0" marR="0" marT="0" marB="0" anchor="ctr"/>
                </a:tc>
                <a:extLst>
                  <a:ext uri="{0D108BD9-81ED-4DB2-BD59-A6C34878D82A}">
                    <a16:rowId xmlns:a16="http://schemas.microsoft.com/office/drawing/2014/main" val="3914785146"/>
                  </a:ext>
                </a:extLst>
              </a:tr>
              <a:tr h="66822">
                <a:tc rowSpan="3">
                  <a:txBody>
                    <a:bodyPr/>
                    <a:lstStyle/>
                    <a:p>
                      <a:pPr algn="ctr"/>
                      <a:r>
                        <a:rPr kumimoji="1" lang="ja-JP" altLang="en-US" sz="1050" dirty="0">
                          <a:latin typeface="メイリオ" panose="020B0604030504040204" pitchFamily="50" charset="-128"/>
                          <a:ea typeface="メイリオ" panose="020B0604030504040204" pitchFamily="50" charset="-128"/>
                        </a:rPr>
                        <a:t>土地</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rowSpan="3">
                  <a:txBody>
                    <a:bodyPr/>
                    <a:lstStyle/>
                    <a:p>
                      <a:pPr algn="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1237195243"/>
                  </a:ext>
                </a:extLst>
              </a:tr>
              <a:tr h="73855">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algn="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2656810325"/>
                  </a:ext>
                </a:extLst>
              </a:tr>
              <a:tr h="36928">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計</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3479737513"/>
                  </a:ext>
                </a:extLst>
              </a:tr>
              <a:tr h="0">
                <a:tc rowSpan="2">
                  <a:txBody>
                    <a:bodyPr/>
                    <a:lstStyle/>
                    <a:p>
                      <a:pPr algn="ctr"/>
                      <a:r>
                        <a:rPr kumimoji="1" lang="ja-JP" altLang="en-US" sz="1050" dirty="0">
                          <a:latin typeface="メイリオ" panose="020B0604030504040204" pitchFamily="50" charset="-128"/>
                          <a:ea typeface="メイリオ" panose="020B0604030504040204" pitchFamily="50" charset="-128"/>
                        </a:rPr>
                        <a:t>建物</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rowSpan="2">
                  <a:txBody>
                    <a:bodyPr/>
                    <a:lstStyle/>
                    <a:p>
                      <a:pPr marL="0" marR="0" lvl="0" indent="0" algn="dist"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令和</a:t>
                      </a:r>
                      <a:r>
                        <a:rPr kumimoji="1" lang="en-US" altLang="ja-JP" sz="1050" dirty="0">
                          <a:latin typeface="メイリオ" panose="020B0604030504040204" pitchFamily="50" charset="-128"/>
                          <a:ea typeface="メイリオ" panose="020B0604030504040204" pitchFamily="50" charset="-128"/>
                        </a:rPr>
                        <a:t>7</a:t>
                      </a:r>
                      <a:r>
                        <a:rPr kumimoji="1" lang="ja-JP" altLang="en-US" sz="1050" dirty="0">
                          <a:latin typeface="メイリオ" panose="020B0604030504040204" pitchFamily="50" charset="-128"/>
                          <a:ea typeface="メイリオ" panose="020B0604030504040204" pitchFamily="50" charset="-128"/>
                        </a:rPr>
                        <a:t>年度決算以前から固定資産に計上</a:t>
                      </a:r>
                    </a:p>
                  </a:txBody>
                  <a:tcPr marL="36000" marR="36000" marT="36000" marB="0" anchor="ctr"/>
                </a:tc>
                <a:extLst>
                  <a:ext uri="{0D108BD9-81ED-4DB2-BD59-A6C34878D82A}">
                    <a16:rowId xmlns:a16="http://schemas.microsoft.com/office/drawing/2014/main" val="2954232482"/>
                  </a:ext>
                </a:extLst>
              </a:tr>
              <a:tr h="94957">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計</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223492978"/>
                  </a:ext>
                </a:extLst>
              </a:tr>
              <a:tr h="0">
                <a:tc rowSpan="2">
                  <a:txBody>
                    <a:bodyPr/>
                    <a:lstStyle/>
                    <a:p>
                      <a:pPr algn="ctr"/>
                      <a:r>
                        <a:rPr kumimoji="1" lang="ja-JP" altLang="en-US" sz="1050" dirty="0">
                          <a:latin typeface="メイリオ" panose="020B0604030504040204" pitchFamily="50" charset="-128"/>
                          <a:ea typeface="メイリオ" panose="020B0604030504040204" pitchFamily="50" charset="-128"/>
                        </a:rPr>
                        <a:t>工作物</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rowSpan="2">
                  <a:txBody>
                    <a:bodyPr/>
                    <a:lstStyle/>
                    <a:p>
                      <a:pPr marL="0" marR="0" lvl="0" indent="0" algn="dist"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令和</a:t>
                      </a:r>
                      <a:r>
                        <a:rPr kumimoji="1" lang="en-US" altLang="ja-JP" sz="1050" dirty="0">
                          <a:latin typeface="メイリオ" panose="020B0604030504040204" pitchFamily="50" charset="-128"/>
                          <a:ea typeface="メイリオ" panose="020B0604030504040204" pitchFamily="50" charset="-128"/>
                        </a:rPr>
                        <a:t>7</a:t>
                      </a:r>
                      <a:r>
                        <a:rPr kumimoji="1" lang="ja-JP" altLang="en-US" sz="1050" dirty="0">
                          <a:latin typeface="メイリオ" panose="020B0604030504040204" pitchFamily="50" charset="-128"/>
                          <a:ea typeface="メイリオ" panose="020B0604030504040204" pitchFamily="50" charset="-128"/>
                        </a:rPr>
                        <a:t>年度決算以前から固定資産に計上</a:t>
                      </a:r>
                    </a:p>
                  </a:txBody>
                  <a:tcPr marL="36000" marR="36000" marT="36000" marB="0" anchor="ctr"/>
                </a:tc>
                <a:extLst>
                  <a:ext uri="{0D108BD9-81ED-4DB2-BD59-A6C34878D82A}">
                    <a16:rowId xmlns:a16="http://schemas.microsoft.com/office/drawing/2014/main" val="278390962"/>
                  </a:ext>
                </a:extLst>
              </a:tr>
              <a:tr h="0">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計</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3752612719"/>
                  </a:ext>
                </a:extLst>
              </a:tr>
              <a:tr h="54513">
                <a:tc gridSpan="2">
                  <a:txBody>
                    <a:bodyPr/>
                    <a:lstStyle/>
                    <a:p>
                      <a:pPr algn="ctr"/>
                      <a:r>
                        <a:rPr kumimoji="1" lang="ja-JP" altLang="en-US" sz="1050" dirty="0">
                          <a:latin typeface="メイリオ" panose="020B0604030504040204" pitchFamily="50" charset="-128"/>
                          <a:ea typeface="メイリオ" panose="020B0604030504040204" pitchFamily="50" charset="-128"/>
                        </a:rPr>
                        <a:t>合計</a:t>
                      </a:r>
                    </a:p>
                  </a:txBody>
                  <a:tcPr marL="0" marR="0" marT="0" marB="0"/>
                </a:tc>
                <a:tc hMerge="1">
                  <a:txBody>
                    <a:bodyPr/>
                    <a:lstStyle/>
                    <a:p>
                      <a:endParaRPr kumimoji="1" lang="ja-JP" altLang="en-US" sz="1050" dirty="0">
                        <a:latin typeface="メイリオ" panose="020B0604030504040204" pitchFamily="50" charset="-128"/>
                        <a:ea typeface="メイリオ" panose="020B0604030504040204" pitchFamily="50" charset="-128"/>
                      </a:endParaRP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55396517"/>
                  </a:ext>
                </a:extLst>
              </a:tr>
            </a:tbl>
          </a:graphicData>
        </a:graphic>
      </p:graphicFrame>
      <p:sp>
        <p:nvSpPr>
          <p:cNvPr id="10" name="正方形/長方形 9">
            <a:extLst>
              <a:ext uri="{FF2B5EF4-FFF2-40B4-BE49-F238E27FC236}">
                <a16:creationId xmlns:a16="http://schemas.microsoft.com/office/drawing/2014/main" id="{2A6DCBB4-9DBD-4EC9-8B7E-9B441AD3E82A}"/>
              </a:ext>
            </a:extLst>
          </p:cNvPr>
          <p:cNvSpPr/>
          <p:nvPr/>
        </p:nvSpPr>
        <p:spPr>
          <a:xfrm>
            <a:off x="5061440" y="3689841"/>
            <a:ext cx="4645269" cy="2965937"/>
          </a:xfrm>
          <a:prstGeom prst="rect">
            <a:avLst/>
          </a:prstGeom>
          <a:solidFill>
            <a:schemeClr val="bg1"/>
          </a:solidFill>
          <a:ln w="76200" cap="flat" cmpd="sng" algn="ctr">
            <a:solidFill>
              <a:srgbClr val="FFF9E7"/>
            </a:solidFill>
            <a:prstDash val="solid"/>
            <a:miter lim="800000"/>
          </a:ln>
          <a:effectLst/>
        </p:spPr>
        <p:txBody>
          <a:bodyPr lIns="146250" rIns="146250" rtlCol="0" anchor="t"/>
          <a:lstStyle/>
          <a:p>
            <a:pPr defTabSz="371475">
              <a:lnSpc>
                <a:spcPts val="1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（重要な会計方針）</a:t>
            </a:r>
            <a:endParaRPr lang="en-US" altLang="ja-JP" sz="1050" kern="0" dirty="0">
              <a:latin typeface="メイリオ" panose="020B0604030504040204" pitchFamily="50" charset="-128"/>
              <a:ea typeface="メイリオ" panose="020B0604030504040204" pitchFamily="50" charset="-128"/>
            </a:endParaRPr>
          </a:p>
          <a:p>
            <a:pPr marL="126000" indent="-1260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第</a:t>
            </a:r>
            <a:r>
              <a:rPr lang="en-US" altLang="ja-JP" sz="1050" kern="0" dirty="0">
                <a:latin typeface="メイリオ" panose="020B0604030504040204" pitchFamily="50" charset="-128"/>
                <a:ea typeface="メイリオ" panose="020B0604030504040204" pitchFamily="50" charset="-128"/>
              </a:rPr>
              <a:t>27</a:t>
            </a:r>
            <a:r>
              <a:rPr lang="ja-JP" altLang="en-US" sz="1050" kern="0" dirty="0">
                <a:latin typeface="メイリオ" panose="020B0604030504040204" pitchFamily="50" charset="-128"/>
                <a:ea typeface="メイリオ" panose="020B0604030504040204" pitchFamily="50" charset="-128"/>
              </a:rPr>
              <a:t>条　財務諸表作成のために採用している会計処理の原則及び手続並びに表示方法をいい、財務諸表作成のための基本となる次に掲げる事項を記載する。</a:t>
            </a: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（５）その他財務諸表作成のための基本となる重要な事項</a:t>
            </a: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（重要な会計方針の変更）</a:t>
            </a: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第</a:t>
            </a:r>
            <a:r>
              <a:rPr lang="en-US" altLang="ja-JP" sz="1050" kern="0" dirty="0">
                <a:latin typeface="メイリオ" panose="020B0604030504040204" pitchFamily="50" charset="-128"/>
                <a:ea typeface="メイリオ" panose="020B0604030504040204" pitchFamily="50" charset="-128"/>
              </a:rPr>
              <a:t>28</a:t>
            </a:r>
            <a:r>
              <a:rPr lang="ja-JP" altLang="en-US" sz="1050" kern="0" dirty="0">
                <a:latin typeface="メイリオ" panose="020B0604030504040204" pitchFamily="50" charset="-128"/>
                <a:ea typeface="メイリオ" panose="020B0604030504040204" pitchFamily="50" charset="-128"/>
              </a:rPr>
              <a:t>条　重要な会計方針等を変更した場合、次に掲げる事項を記載する。</a:t>
            </a:r>
            <a:endParaRPr lang="en-US" altLang="ja-JP" sz="1050" kern="0" dirty="0">
              <a:latin typeface="メイリオ" panose="020B0604030504040204" pitchFamily="50" charset="-128"/>
              <a:ea typeface="メイリオ" panose="020B0604030504040204" pitchFamily="50" charset="-128"/>
            </a:endParaRPr>
          </a:p>
          <a:p>
            <a:pPr marL="273600" indent="-2736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（１）重要な会計方針（会計処理の原則又は手続）を変更した場合には、その旨、理由及び財務諸表に与える影響</a:t>
            </a:r>
            <a:endParaRPr lang="en-US" altLang="ja-JP" sz="1050" kern="0" dirty="0">
              <a:latin typeface="メイリオ" panose="020B0604030504040204" pitchFamily="50" charset="-128"/>
              <a:ea typeface="メイリオ" panose="020B0604030504040204" pitchFamily="50" charset="-128"/>
            </a:endParaRPr>
          </a:p>
          <a:p>
            <a:pPr marL="273600" indent="-2736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（追加情報）</a:t>
            </a:r>
            <a:endParaRPr lang="en-US" altLang="ja-JP" sz="1050" kern="0" dirty="0">
              <a:latin typeface="メイリオ" panose="020B0604030504040204" pitchFamily="50" charset="-128"/>
              <a:ea typeface="メイリオ" panose="020B0604030504040204" pitchFamily="50" charset="-128"/>
            </a:endParaRPr>
          </a:p>
          <a:p>
            <a:pPr marL="126000" indent="-1260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第</a:t>
            </a:r>
            <a:r>
              <a:rPr lang="en-US" altLang="ja-JP" sz="1050" kern="0" dirty="0">
                <a:latin typeface="メイリオ" panose="020B0604030504040204" pitchFamily="50" charset="-128"/>
                <a:ea typeface="メイリオ" panose="020B0604030504040204" pitchFamily="50" charset="-128"/>
              </a:rPr>
              <a:t>31</a:t>
            </a:r>
            <a:r>
              <a:rPr lang="ja-JP" altLang="en-US" sz="1050" kern="0" dirty="0">
                <a:latin typeface="メイリオ" panose="020B0604030504040204" pitchFamily="50" charset="-128"/>
                <a:ea typeface="メイリオ" panose="020B0604030504040204" pitchFamily="50" charset="-128"/>
              </a:rPr>
              <a:t>条　財務諸表の内容を理解するために必要と認められる次に掲げる事項を記載する。</a:t>
            </a:r>
            <a:endParaRPr lang="en-US" altLang="ja-JP" sz="1050" kern="0" dirty="0">
              <a:latin typeface="メイリオ" panose="020B0604030504040204" pitchFamily="50" charset="-128"/>
              <a:ea typeface="メイリオ" panose="020B0604030504040204" pitchFamily="50" charset="-128"/>
            </a:endParaRPr>
          </a:p>
          <a:p>
            <a:pPr marL="126000" indent="-1260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（５）その他財務諸表の内容を理解するために必要と認められる事項</a:t>
            </a:r>
            <a:endParaRPr lang="en-US" altLang="ja-JP" sz="1050" kern="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E28C1B79-F3CC-4F2A-8B32-29DD8A6BFBEF}"/>
              </a:ext>
            </a:extLst>
          </p:cNvPr>
          <p:cNvSpPr txBox="1"/>
          <p:nvPr/>
        </p:nvSpPr>
        <p:spPr>
          <a:xfrm>
            <a:off x="5061440" y="3449845"/>
            <a:ext cx="2664000"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参照規程：大阪府財務諸表作成基準</a:t>
            </a:r>
          </a:p>
        </p:txBody>
      </p:sp>
      <p:sp>
        <p:nvSpPr>
          <p:cNvPr id="12" name="正方形/長方形 11">
            <a:extLst>
              <a:ext uri="{FF2B5EF4-FFF2-40B4-BE49-F238E27FC236}">
                <a16:creationId xmlns:a16="http://schemas.microsoft.com/office/drawing/2014/main" id="{7409DB38-72F6-4137-9167-E9780BC760E0}"/>
              </a:ext>
            </a:extLst>
          </p:cNvPr>
          <p:cNvSpPr/>
          <p:nvPr/>
        </p:nvSpPr>
        <p:spPr>
          <a:xfrm>
            <a:off x="184642" y="685802"/>
            <a:ext cx="4645269" cy="5969976"/>
          </a:xfrm>
          <a:prstGeom prst="rect">
            <a:avLst/>
          </a:prstGeom>
          <a:solidFill>
            <a:schemeClr val="bg1"/>
          </a:solidFill>
          <a:ln w="76200" cap="flat" cmpd="sng" algn="ctr">
            <a:solidFill>
              <a:srgbClr val="FFF9E7"/>
            </a:solidFill>
            <a:prstDash val="solid"/>
            <a:miter lim="800000"/>
          </a:ln>
          <a:effectLst/>
        </p:spPr>
        <p:txBody>
          <a:bodyPr lIns="146250" rIns="146250" rtlCol="0" anchor="t"/>
          <a:lstStyle/>
          <a:p>
            <a:pPr defTabSz="371475">
              <a:lnSpc>
                <a:spcPts val="1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重要な会計方針の変更</a:t>
            </a:r>
            <a:endParaRPr lang="en-US" altLang="ja-JP" sz="1050" kern="0" dirty="0">
              <a:latin typeface="メイリオ" panose="020B0604030504040204" pitchFamily="50" charset="-128"/>
              <a:ea typeface="メイリオ" panose="020B0604030504040204" pitchFamily="50" charset="-128"/>
            </a:endParaRPr>
          </a:p>
          <a:p>
            <a:pPr marL="133200" indent="1332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国の「統一的な基準による地方公会計マニュアル（令和</a:t>
            </a:r>
            <a:r>
              <a:rPr lang="en-US" altLang="ja-JP" sz="1050" kern="0" dirty="0">
                <a:latin typeface="メイリオ" panose="020B0604030504040204" pitchFamily="50" charset="-128"/>
                <a:ea typeface="メイリオ" panose="020B0604030504040204" pitchFamily="50" charset="-128"/>
              </a:rPr>
              <a:t>7</a:t>
            </a:r>
            <a:r>
              <a:rPr lang="ja-JP" altLang="en-US" sz="1050" kern="0" dirty="0">
                <a:latin typeface="メイリオ" panose="020B0604030504040204" pitchFamily="50" charset="-128"/>
                <a:ea typeface="メイリオ" panose="020B0604030504040204" pitchFamily="50" charset="-128"/>
              </a:rPr>
              <a:t>年</a:t>
            </a:r>
            <a:r>
              <a:rPr lang="en-US" altLang="ja-JP" sz="1050" kern="0" dirty="0">
                <a:latin typeface="メイリオ" panose="020B0604030504040204" pitchFamily="50" charset="-128"/>
                <a:ea typeface="メイリオ" panose="020B0604030504040204" pitchFamily="50" charset="-128"/>
              </a:rPr>
              <a:t>3</a:t>
            </a:r>
            <a:r>
              <a:rPr lang="ja-JP" altLang="en-US" sz="1050" kern="0" dirty="0">
                <a:latin typeface="メイリオ" panose="020B0604030504040204" pitchFamily="50" charset="-128"/>
                <a:ea typeface="メイリオ" panose="020B0604030504040204" pitchFamily="50" charset="-128"/>
              </a:rPr>
              <a:t>月改訂）」を踏まえ、令和</a:t>
            </a:r>
            <a:r>
              <a:rPr lang="en-US" altLang="ja-JP" sz="1050" kern="0" dirty="0">
                <a:latin typeface="メイリオ" panose="020B0604030504040204" pitchFamily="50" charset="-128"/>
                <a:ea typeface="メイリオ" panose="020B0604030504040204" pitchFamily="50" charset="-128"/>
              </a:rPr>
              <a:t>8</a:t>
            </a:r>
            <a:r>
              <a:rPr lang="ja-JP" altLang="en-US" sz="1050" kern="0" dirty="0">
                <a:latin typeface="メイリオ" panose="020B0604030504040204" pitchFamily="50" charset="-128"/>
                <a:ea typeface="メイリオ" panose="020B0604030504040204" pitchFamily="50" charset="-128"/>
              </a:rPr>
              <a:t>年度決算から、大阪府が整備に当たって一定の負担をし、法令等に基づく管理権限を有しているものの、所有権は有していない資産（所有外管理資産）の固定資産への計上については、以下の方針で取り扱うこととします。</a:t>
            </a:r>
            <a:endParaRPr lang="en-US" altLang="ja-JP" sz="1050" kern="0" dirty="0">
              <a:latin typeface="メイリオ" panose="020B0604030504040204" pitchFamily="50" charset="-128"/>
              <a:ea typeface="メイリオ" panose="020B0604030504040204" pitchFamily="50" charset="-128"/>
            </a:endParaRPr>
          </a:p>
          <a:p>
            <a:pPr marL="133200" indent="1332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○所有外管理資産の取扱方針</a:t>
            </a:r>
            <a:endParaRPr lang="en-US" altLang="ja-JP" sz="1050" kern="0" dirty="0">
              <a:latin typeface="メイリオ" panose="020B0604030504040204" pitchFamily="50" charset="-128"/>
              <a:ea typeface="メイリオ" panose="020B0604030504040204" pitchFamily="50" charset="-128"/>
            </a:endParaRPr>
          </a:p>
          <a:p>
            <a:pPr marL="360363" indent="-360363"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以下に該当する所有外管理資産を固定資産として計上する</a:t>
            </a:r>
          </a:p>
          <a:p>
            <a:pPr marL="540000" indent="-5400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・道路法第</a:t>
            </a:r>
            <a:r>
              <a:rPr lang="en-US" altLang="ja-JP" sz="1050" kern="0" dirty="0">
                <a:latin typeface="メイリオ" panose="020B0604030504040204" pitchFamily="50" charset="-128"/>
                <a:ea typeface="メイリオ" panose="020B0604030504040204" pitchFamily="50" charset="-128"/>
              </a:rPr>
              <a:t>13</a:t>
            </a:r>
            <a:r>
              <a:rPr lang="ja-JP" altLang="en-US" sz="1050" kern="0" dirty="0">
                <a:latin typeface="メイリオ" panose="020B0604030504040204" pitchFamily="50" charset="-128"/>
                <a:ea typeface="メイリオ" panose="020B0604030504040204" pitchFamily="50" charset="-128"/>
              </a:rPr>
              <a:t>条第</a:t>
            </a:r>
            <a:r>
              <a:rPr lang="en-US" altLang="ja-JP" sz="1050" kern="0" dirty="0">
                <a:latin typeface="メイリオ" panose="020B0604030504040204" pitchFamily="50" charset="-128"/>
                <a:ea typeface="メイリオ" panose="020B0604030504040204" pitchFamily="50" charset="-128"/>
              </a:rPr>
              <a:t>1</a:t>
            </a:r>
            <a:r>
              <a:rPr lang="ja-JP" altLang="en-US" sz="1050" kern="0" dirty="0">
                <a:latin typeface="メイリオ" panose="020B0604030504040204" pitchFamily="50" charset="-128"/>
                <a:ea typeface="メイリオ" panose="020B0604030504040204" pitchFamily="50" charset="-128"/>
              </a:rPr>
              <a:t>項に規定する指定区間外の国道の敷地及び償却資産</a:t>
            </a:r>
          </a:p>
          <a:p>
            <a:pPr marL="540000" indent="-5400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・河川法第</a:t>
            </a:r>
            <a:r>
              <a:rPr lang="en-US" altLang="ja-JP" sz="1050" kern="0" dirty="0">
                <a:latin typeface="メイリオ" panose="020B0604030504040204" pitchFamily="50" charset="-128"/>
                <a:ea typeface="メイリオ" panose="020B0604030504040204" pitchFamily="50" charset="-128"/>
              </a:rPr>
              <a:t>9</a:t>
            </a:r>
            <a:r>
              <a:rPr lang="ja-JP" altLang="en-US" sz="1050" kern="0" dirty="0">
                <a:latin typeface="メイリオ" panose="020B0604030504040204" pitchFamily="50" charset="-128"/>
                <a:ea typeface="メイリオ" panose="020B0604030504040204" pitchFamily="50" charset="-128"/>
              </a:rPr>
              <a:t>条第</a:t>
            </a:r>
            <a:r>
              <a:rPr lang="en-US" altLang="ja-JP" sz="1050" kern="0" dirty="0">
                <a:latin typeface="メイリオ" panose="020B0604030504040204" pitchFamily="50" charset="-128"/>
                <a:ea typeface="メイリオ" panose="020B0604030504040204" pitchFamily="50" charset="-128"/>
              </a:rPr>
              <a:t>2</a:t>
            </a:r>
            <a:r>
              <a:rPr lang="ja-JP" altLang="en-US" sz="1050" kern="0" dirty="0">
                <a:latin typeface="メイリオ" panose="020B0604030504040204" pitchFamily="50" charset="-128"/>
                <a:ea typeface="メイリオ" panose="020B0604030504040204" pitchFamily="50" charset="-128"/>
              </a:rPr>
              <a:t>項に規定する指定区間の一級河川・二級河川の敷地（河川本体部を除く）及び償却資産</a:t>
            </a: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○所有外管理資産の状況</a:t>
            </a: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algn="just" defTabSz="371475">
              <a:lnSpc>
                <a:spcPct val="110000"/>
              </a:lnSpc>
              <a:spcAft>
                <a:spcPts val="488"/>
              </a:spcAft>
              <a:buClr>
                <a:srgbClr val="3CB4CC"/>
              </a:buClr>
              <a:defRPr/>
            </a:pPr>
            <a:endParaRPr lang="en-US" altLang="ja-JP" sz="1050" kern="0" dirty="0">
              <a:latin typeface="メイリオ" panose="020B0604030504040204" pitchFamily="50" charset="-128"/>
              <a:ea typeface="メイリオ" panose="020B0604030504040204" pitchFamily="50" charset="-128"/>
            </a:endParaRPr>
          </a:p>
          <a:p>
            <a:pPr marL="532800" indent="-532800" algn="just" defTabSz="371475">
              <a:lnSpc>
                <a:spcPct val="110000"/>
              </a:lnSpc>
              <a:spcAft>
                <a:spcPts val="488"/>
              </a:spcAft>
              <a:buClr>
                <a:srgbClr val="3CB4CC"/>
              </a:buClr>
              <a:defRPr/>
            </a:pPr>
            <a:r>
              <a:rPr lang="ja-JP" altLang="en-US" sz="1050" kern="0" dirty="0">
                <a:latin typeface="メイリオ" panose="020B0604030504040204" pitchFamily="50" charset="-128"/>
                <a:ea typeface="メイリオ" panose="020B0604030504040204" pitchFamily="50" charset="-128"/>
              </a:rPr>
              <a:t>　　　</a:t>
            </a:r>
            <a:r>
              <a:rPr lang="en-US" altLang="ja-JP" sz="1050" kern="0" dirty="0">
                <a:latin typeface="メイリオ" panose="020B0604030504040204" pitchFamily="50" charset="-128"/>
                <a:ea typeface="メイリオ" panose="020B0604030504040204" pitchFamily="50" charset="-128"/>
              </a:rPr>
              <a:t>※</a:t>
            </a:r>
            <a:r>
              <a:rPr lang="ja-JP" altLang="en-US" sz="1050" kern="0" dirty="0">
                <a:latin typeface="メイリオ" panose="020B0604030504040204" pitchFamily="50" charset="-128"/>
                <a:ea typeface="メイリオ" panose="020B0604030504040204" pitchFamily="50" charset="-128"/>
              </a:rPr>
              <a:t>上記取扱方針の対象となる資産に該当せず、令和</a:t>
            </a:r>
            <a:r>
              <a:rPr lang="en-US" altLang="ja-JP" sz="1050" kern="0" dirty="0">
                <a:latin typeface="メイリオ" panose="020B0604030504040204" pitchFamily="50" charset="-128"/>
                <a:ea typeface="メイリオ" panose="020B0604030504040204" pitchFamily="50" charset="-128"/>
              </a:rPr>
              <a:t>7</a:t>
            </a:r>
            <a:r>
              <a:rPr lang="ja-JP" altLang="en-US" sz="1050" kern="0" dirty="0">
                <a:latin typeface="メイリオ" panose="020B0604030504040204" pitchFamily="50" charset="-128"/>
                <a:ea typeface="メイリオ" panose="020B0604030504040204" pitchFamily="50" charset="-128"/>
              </a:rPr>
              <a:t>年度決算まで固定資産に計上していた所有外管理資産○○○百万円を特別費用に振り替えています。</a:t>
            </a:r>
            <a:endParaRPr lang="en-US" altLang="ja-JP" sz="1050" kern="0" dirty="0">
              <a:latin typeface="メイリオ" panose="020B0604030504040204" pitchFamily="50" charset="-128"/>
              <a:ea typeface="メイリオ" panose="020B0604030504040204" pitchFamily="50" charset="-128"/>
            </a:endParaRPr>
          </a:p>
        </p:txBody>
      </p:sp>
      <p:graphicFrame>
        <p:nvGraphicFramePr>
          <p:cNvPr id="13" name="表 3">
            <a:extLst>
              <a:ext uri="{FF2B5EF4-FFF2-40B4-BE49-F238E27FC236}">
                <a16:creationId xmlns:a16="http://schemas.microsoft.com/office/drawing/2014/main" id="{84A2D9DD-F81E-45CB-B789-3F4D0F76D0D2}"/>
              </a:ext>
            </a:extLst>
          </p:cNvPr>
          <p:cNvGraphicFramePr>
            <a:graphicFrameLocks noGrp="1"/>
          </p:cNvGraphicFramePr>
          <p:nvPr>
            <p:extLst>
              <p:ext uri="{D42A27DB-BD31-4B8C-83A1-F6EECF244321}">
                <p14:modId xmlns:p14="http://schemas.microsoft.com/office/powerpoint/2010/main" val="2822451263"/>
              </p:ext>
            </p:extLst>
          </p:nvPr>
        </p:nvGraphicFramePr>
        <p:xfrm>
          <a:off x="716576" y="3497554"/>
          <a:ext cx="4035038" cy="1639514"/>
        </p:xfrm>
        <a:graphic>
          <a:graphicData uri="http://schemas.openxmlformats.org/drawingml/2006/table">
            <a:tbl>
              <a:tblPr firstRow="1" bandRow="1">
                <a:tableStyleId>{5940675A-B579-460E-94D1-54222C63F5DA}</a:tableStyleId>
              </a:tblPr>
              <a:tblGrid>
                <a:gridCol w="663188">
                  <a:extLst>
                    <a:ext uri="{9D8B030D-6E8A-4147-A177-3AD203B41FA5}">
                      <a16:colId xmlns:a16="http://schemas.microsoft.com/office/drawing/2014/main" val="4046033609"/>
                    </a:ext>
                  </a:extLst>
                </a:gridCol>
                <a:gridCol w="514350">
                  <a:extLst>
                    <a:ext uri="{9D8B030D-6E8A-4147-A177-3AD203B41FA5}">
                      <a16:colId xmlns:a16="http://schemas.microsoft.com/office/drawing/2014/main" val="2769470115"/>
                    </a:ext>
                  </a:extLst>
                </a:gridCol>
                <a:gridCol w="506186">
                  <a:extLst>
                    <a:ext uri="{9D8B030D-6E8A-4147-A177-3AD203B41FA5}">
                      <a16:colId xmlns:a16="http://schemas.microsoft.com/office/drawing/2014/main" val="2802828095"/>
                    </a:ext>
                  </a:extLst>
                </a:gridCol>
                <a:gridCol w="1069521">
                  <a:extLst>
                    <a:ext uri="{9D8B030D-6E8A-4147-A177-3AD203B41FA5}">
                      <a16:colId xmlns:a16="http://schemas.microsoft.com/office/drawing/2014/main" val="2186643935"/>
                    </a:ext>
                  </a:extLst>
                </a:gridCol>
                <a:gridCol w="1281793">
                  <a:extLst>
                    <a:ext uri="{9D8B030D-6E8A-4147-A177-3AD203B41FA5}">
                      <a16:colId xmlns:a16="http://schemas.microsoft.com/office/drawing/2014/main" val="3673213777"/>
                    </a:ext>
                  </a:extLst>
                </a:gridCol>
              </a:tblGrid>
              <a:tr h="323668">
                <a:tc>
                  <a:txBody>
                    <a:bodyPr/>
                    <a:lstStyle/>
                    <a:p>
                      <a:pPr algn="ctr"/>
                      <a:r>
                        <a:rPr kumimoji="1" lang="ja-JP" altLang="en-US" sz="1050" dirty="0">
                          <a:latin typeface="メイリオ" panose="020B0604030504040204" pitchFamily="50" charset="-128"/>
                          <a:ea typeface="メイリオ" panose="020B0604030504040204" pitchFamily="50" charset="-128"/>
                        </a:rPr>
                        <a:t>会計</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種類</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部局</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金額</a:t>
                      </a:r>
                      <a:endParaRPr kumimoji="1" lang="en-US" altLang="ja-JP" sz="1050" dirty="0">
                        <a:latin typeface="メイリオ" panose="020B0604030504040204" pitchFamily="50" charset="-128"/>
                        <a:ea typeface="メイリオ" panose="020B0604030504040204" pitchFamily="50" charset="-128"/>
                      </a:endParaRPr>
                    </a:p>
                    <a:p>
                      <a:pPr algn="ctr"/>
                      <a:r>
                        <a:rPr kumimoji="1" lang="ja-JP" altLang="en-US" sz="1050" dirty="0">
                          <a:latin typeface="メイリオ" panose="020B0604030504040204" pitchFamily="50" charset="-128"/>
                          <a:ea typeface="メイリオ" panose="020B0604030504040204" pitchFamily="50" charset="-128"/>
                        </a:rPr>
                        <a:t>（単位：百万円）</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備考</a:t>
                      </a:r>
                    </a:p>
                  </a:txBody>
                  <a:tcPr marL="0" marR="0" marT="0" marB="0" anchor="ctr"/>
                </a:tc>
                <a:extLst>
                  <a:ext uri="{0D108BD9-81ED-4DB2-BD59-A6C34878D82A}">
                    <a16:rowId xmlns:a16="http://schemas.microsoft.com/office/drawing/2014/main" val="3914785146"/>
                  </a:ext>
                </a:extLst>
              </a:tr>
              <a:tr h="161834">
                <a:tc rowSpan="7">
                  <a:txBody>
                    <a:bodyPr/>
                    <a:lstStyle/>
                    <a:p>
                      <a:pPr algn="ctr"/>
                      <a:r>
                        <a:rPr kumimoji="1" lang="ja-JP" altLang="en-US" sz="1050" dirty="0">
                          <a:latin typeface="メイリオ" panose="020B0604030504040204" pitchFamily="50" charset="-128"/>
                          <a:ea typeface="メイリオ" panose="020B0604030504040204" pitchFamily="50" charset="-128"/>
                        </a:rPr>
                        <a:t>○○会計</a:t>
                      </a:r>
                    </a:p>
                  </a:txBody>
                  <a:tcPr marL="0" marR="0" marT="0" marB="0" anchor="ctr"/>
                </a:tc>
                <a:tc rowSpan="3">
                  <a:txBody>
                    <a:bodyPr/>
                    <a:lstStyle/>
                    <a:p>
                      <a:pPr algn="ctr"/>
                      <a:r>
                        <a:rPr kumimoji="1" lang="ja-JP" altLang="en-US" sz="1050" dirty="0">
                          <a:latin typeface="メイリオ" panose="020B0604030504040204" pitchFamily="50" charset="-128"/>
                          <a:ea typeface="メイリオ" panose="020B0604030504040204" pitchFamily="50" charset="-128"/>
                        </a:rPr>
                        <a:t>土地</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rowSpan="3">
                  <a:txBody>
                    <a:bodyPr/>
                    <a:lstStyle/>
                    <a:p>
                      <a:pPr algn="l"/>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1237195243"/>
                  </a:ext>
                </a:extLst>
              </a:tr>
              <a:tr h="161834">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algn="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2656810325"/>
                  </a:ext>
                </a:extLst>
              </a:tr>
              <a:tr h="161834">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計</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3479737513"/>
                  </a:ext>
                </a:extLst>
              </a:tr>
              <a:tr h="161834">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rowSpan="2">
                  <a:txBody>
                    <a:bodyPr/>
                    <a:lstStyle/>
                    <a:p>
                      <a:pPr algn="ctr"/>
                      <a:r>
                        <a:rPr kumimoji="1" lang="ja-JP" altLang="en-US" sz="1050" dirty="0">
                          <a:latin typeface="メイリオ" panose="020B0604030504040204" pitchFamily="50" charset="-128"/>
                          <a:ea typeface="メイリオ" panose="020B0604030504040204" pitchFamily="50" charset="-128"/>
                        </a:rPr>
                        <a:t>建物</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rowSpan="2">
                  <a:txBody>
                    <a:bodyPr/>
                    <a:lstStyle/>
                    <a:p>
                      <a:pPr algn="dist">
                        <a:lnSpc>
                          <a:spcPts val="1000"/>
                        </a:lnSpc>
                      </a:pPr>
                      <a:r>
                        <a:rPr kumimoji="1" lang="ja-JP" altLang="en-US" sz="1050" dirty="0">
                          <a:latin typeface="メイリオ" panose="020B0604030504040204" pitchFamily="50" charset="-128"/>
                          <a:ea typeface="メイリオ" panose="020B0604030504040204" pitchFamily="50" charset="-128"/>
                        </a:rPr>
                        <a:t>令和</a:t>
                      </a:r>
                      <a:r>
                        <a:rPr kumimoji="1" lang="en-US" altLang="ja-JP" sz="1050" dirty="0">
                          <a:latin typeface="メイリオ" panose="020B0604030504040204" pitchFamily="50" charset="-128"/>
                          <a:ea typeface="メイリオ" panose="020B0604030504040204" pitchFamily="50" charset="-128"/>
                        </a:rPr>
                        <a:t>7</a:t>
                      </a:r>
                      <a:r>
                        <a:rPr kumimoji="1" lang="ja-JP" altLang="en-US" sz="1050" dirty="0">
                          <a:latin typeface="メイリオ" panose="020B0604030504040204" pitchFamily="50" charset="-128"/>
                          <a:ea typeface="メイリオ" panose="020B0604030504040204" pitchFamily="50" charset="-128"/>
                        </a:rPr>
                        <a:t>年度決算以前から固定資産に計上</a:t>
                      </a:r>
                    </a:p>
                  </a:txBody>
                  <a:tcPr marL="36000" marR="36000" marT="72000" marB="0" anchor="ctr"/>
                </a:tc>
                <a:extLst>
                  <a:ext uri="{0D108BD9-81ED-4DB2-BD59-A6C34878D82A}">
                    <a16:rowId xmlns:a16="http://schemas.microsoft.com/office/drawing/2014/main" val="2954232482"/>
                  </a:ext>
                </a:extLst>
              </a:tr>
              <a:tr h="0">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計</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223492978"/>
                  </a:ext>
                </a:extLst>
              </a:tr>
              <a:tr h="161834">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rowSpan="2">
                  <a:txBody>
                    <a:bodyPr/>
                    <a:lstStyle/>
                    <a:p>
                      <a:pPr algn="ctr"/>
                      <a:r>
                        <a:rPr kumimoji="1" lang="ja-JP" altLang="en-US" sz="1050" dirty="0">
                          <a:latin typeface="メイリオ" panose="020B0604030504040204" pitchFamily="50" charset="-128"/>
                          <a:ea typeface="メイリオ" panose="020B0604030504040204" pitchFamily="50" charset="-128"/>
                        </a:rPr>
                        <a:t>工作物</a:t>
                      </a:r>
                    </a:p>
                  </a:txBody>
                  <a:tcPr marL="0" marR="0" marT="0" marB="0" anchor="ctr"/>
                </a:tc>
                <a:tc>
                  <a:txBody>
                    <a:bodyPr/>
                    <a:lstStyle/>
                    <a:p>
                      <a:pPr algn="ctr"/>
                      <a:r>
                        <a:rPr kumimoji="1" lang="ja-JP" altLang="en-US" sz="1050" dirty="0">
                          <a:latin typeface="メイリオ" panose="020B0604030504040204" pitchFamily="50" charset="-128"/>
                          <a:ea typeface="メイリオ" panose="020B0604030504040204" pitchFamily="50" charset="-128"/>
                        </a:rPr>
                        <a:t>○○部</a:t>
                      </a:r>
                    </a:p>
                  </a:txBody>
                  <a:tcPr marL="0" marR="0" marT="0" marB="0"/>
                </a:tc>
                <a:tc>
                  <a:txBody>
                    <a:bodyPr/>
                    <a:lstStyle/>
                    <a:p>
                      <a:pPr algn="r"/>
                      <a:r>
                        <a:rPr kumimoji="1" lang="ja-JP" altLang="en-US" sz="1050" dirty="0">
                          <a:latin typeface="メイリオ" panose="020B0604030504040204" pitchFamily="50" charset="-128"/>
                          <a:ea typeface="メイリオ" panose="020B0604030504040204" pitchFamily="50" charset="-128"/>
                        </a:rPr>
                        <a:t>○○○</a:t>
                      </a:r>
                    </a:p>
                  </a:txBody>
                  <a:tcPr marL="0" marR="0" marT="0" marB="0"/>
                </a:tc>
                <a:tc rowSpan="2">
                  <a:txBody>
                    <a:bodyPr/>
                    <a:lstStyle/>
                    <a:p>
                      <a:pPr algn="dist">
                        <a:lnSpc>
                          <a:spcPts val="1000"/>
                        </a:lnSpc>
                      </a:pPr>
                      <a:r>
                        <a:rPr kumimoji="1" lang="ja-JP" altLang="en-US" sz="1050" dirty="0">
                          <a:latin typeface="メイリオ" panose="020B0604030504040204" pitchFamily="50" charset="-128"/>
                          <a:ea typeface="メイリオ" panose="020B0604030504040204" pitchFamily="50" charset="-128"/>
                        </a:rPr>
                        <a:t>令和</a:t>
                      </a:r>
                      <a:r>
                        <a:rPr kumimoji="1" lang="en-US" altLang="ja-JP" sz="1050" dirty="0">
                          <a:latin typeface="メイリオ" panose="020B0604030504040204" pitchFamily="50" charset="-128"/>
                          <a:ea typeface="メイリオ" panose="020B0604030504040204" pitchFamily="50" charset="-128"/>
                        </a:rPr>
                        <a:t>7</a:t>
                      </a:r>
                      <a:r>
                        <a:rPr kumimoji="1" lang="ja-JP" altLang="en-US" sz="1050" dirty="0">
                          <a:latin typeface="メイリオ" panose="020B0604030504040204" pitchFamily="50" charset="-128"/>
                          <a:ea typeface="メイリオ" panose="020B0604030504040204" pitchFamily="50" charset="-128"/>
                        </a:rPr>
                        <a:t>年度決算以前から固定資産に計上</a:t>
                      </a:r>
                    </a:p>
                  </a:txBody>
                  <a:tcPr marL="36000" marR="36000" marT="72000" marB="0" anchor="ctr"/>
                </a:tc>
                <a:extLst>
                  <a:ext uri="{0D108BD9-81ED-4DB2-BD59-A6C34878D82A}">
                    <a16:rowId xmlns:a16="http://schemas.microsoft.com/office/drawing/2014/main" val="278390962"/>
                  </a:ext>
                </a:extLst>
              </a:tr>
              <a:tr h="0">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v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050" dirty="0">
                          <a:latin typeface="メイリオ" panose="020B0604030504040204" pitchFamily="50" charset="-128"/>
                          <a:ea typeface="メイリオ" panose="020B0604030504040204" pitchFamily="50" charset="-128"/>
                        </a:rPr>
                        <a:t>計</a:t>
                      </a:r>
                    </a:p>
                  </a:txBody>
                  <a:tcPr marL="0" marR="0" marT="0" marB="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v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3752612719"/>
                  </a:ext>
                </a:extLst>
              </a:tr>
              <a:tr h="161834">
                <a:tc gridSpan="3">
                  <a:txBody>
                    <a:bodyPr/>
                    <a:lstStyle/>
                    <a:p>
                      <a:pPr algn="ctr"/>
                      <a:r>
                        <a:rPr kumimoji="1" lang="ja-JP" altLang="en-US" sz="1050" dirty="0">
                          <a:latin typeface="メイリオ" panose="020B0604030504040204" pitchFamily="50" charset="-128"/>
                          <a:ea typeface="メイリオ" panose="020B0604030504040204" pitchFamily="50" charset="-128"/>
                        </a:rPr>
                        <a:t>合計</a:t>
                      </a:r>
                    </a:p>
                  </a:txBody>
                  <a:tcPr marL="0" marR="0" marT="0" marB="0"/>
                </a:tc>
                <a:tc h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hMerge="1">
                  <a:txBody>
                    <a:bodyPr/>
                    <a:lstStyle/>
                    <a:p>
                      <a:endParaRPr kumimoji="1" lang="ja-JP" altLang="en-US" sz="1050" dirty="0">
                        <a:latin typeface="メイリオ" panose="020B0604030504040204" pitchFamily="50" charset="-128"/>
                        <a:ea typeface="メイリオ" panose="020B0604030504040204" pitchFamily="50" charset="-128"/>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a:t>
                      </a: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メイリオ" panose="020B0604030504040204" pitchFamily="50" charset="-128"/>
                        <a:ea typeface="メイリオ" panose="020B0604030504040204" pitchFamily="50" charset="-128"/>
                      </a:endParaRPr>
                    </a:p>
                  </a:txBody>
                  <a:tcPr marL="0" marR="0" marT="0" marB="0"/>
                </a:tc>
                <a:extLst>
                  <a:ext uri="{0D108BD9-81ED-4DB2-BD59-A6C34878D82A}">
                    <a16:rowId xmlns:a16="http://schemas.microsoft.com/office/drawing/2014/main" val="55396517"/>
                  </a:ext>
                </a:extLst>
              </a:tr>
            </a:tbl>
          </a:graphicData>
        </a:graphic>
      </p:graphicFrame>
      <p:sp>
        <p:nvSpPr>
          <p:cNvPr id="60" name="テキスト ボックス 59">
            <a:extLst>
              <a:ext uri="{FF2B5EF4-FFF2-40B4-BE49-F238E27FC236}">
                <a16:creationId xmlns:a16="http://schemas.microsoft.com/office/drawing/2014/main" id="{07C99FCD-678F-427E-820B-835D7483C17B}"/>
              </a:ext>
            </a:extLst>
          </p:cNvPr>
          <p:cNvSpPr txBox="1"/>
          <p:nvPr/>
        </p:nvSpPr>
        <p:spPr>
          <a:xfrm>
            <a:off x="184643" y="445805"/>
            <a:ext cx="2807676" cy="306467"/>
          </a:xfrm>
          <a:prstGeom prst="roundRect">
            <a:avLst/>
          </a:prstGeom>
          <a:solidFill>
            <a:srgbClr val="64C3D6"/>
          </a:solidFill>
          <a:ln>
            <a:noFill/>
          </a:ln>
        </p:spPr>
        <p:txBody>
          <a:bodyPr wrap="square" rtlCol="0" anchor="ctr">
            <a:spAutoFit/>
          </a:bodyPr>
          <a:lstStyle/>
          <a:p>
            <a:pPr algn="ctr"/>
            <a:r>
              <a:rPr kumimoji="1" lang="ja-JP" altLang="en-US" sz="1200" b="1" dirty="0">
                <a:solidFill>
                  <a:schemeClr val="bg1"/>
                </a:solidFill>
                <a:latin typeface="メイリオ" panose="020B0604030504040204" pitchFamily="50" charset="-128"/>
                <a:ea typeface="メイリオ" panose="020B0604030504040204" pitchFamily="50" charset="-128"/>
              </a:rPr>
              <a:t>重要な会計方針の変更（各会計合算）</a:t>
            </a:r>
          </a:p>
        </p:txBody>
      </p:sp>
    </p:spTree>
    <p:extLst>
      <p:ext uri="{BB962C8B-B14F-4D97-AF65-F5344CB8AC3E}">
        <p14:creationId xmlns:p14="http://schemas.microsoft.com/office/powerpoint/2010/main" val="1082781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4377</TotalTime>
  <Words>2544</Words>
  <Application>Microsoft Office PowerPoint</Application>
  <PresentationFormat>A4 210 x 297 mm</PresentationFormat>
  <Paragraphs>144</Paragraphs>
  <Slides>6</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Meiryo UI</vt:lpstr>
      <vt:lpstr>メイリオ</vt:lpstr>
      <vt:lpstr>游ゴシック</vt:lpstr>
      <vt:lpstr>Arial</vt:lpstr>
      <vt:lpstr>Calibri</vt:lpstr>
      <vt:lpstr>Calibri Light</vt:lpstr>
      <vt:lpstr>Wingdings</vt:lpstr>
      <vt:lpstr>Office テーマ</vt:lpstr>
      <vt:lpstr>所有外管理資産の取扱について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柴田　知幸</dc:creator>
  <cp:lastModifiedBy>柴田　知幸</cp:lastModifiedBy>
  <cp:revision>376</cp:revision>
  <cp:lastPrinted>2025-12-16T04:15:17Z</cp:lastPrinted>
  <dcterms:created xsi:type="dcterms:W3CDTF">2025-06-18T03:01:28Z</dcterms:created>
  <dcterms:modified xsi:type="dcterms:W3CDTF">2026-01-06T07:35:04Z</dcterms:modified>
</cp:coreProperties>
</file>