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72" r:id="rId1"/>
  </p:sldMasterIdLst>
  <p:notesMasterIdLst>
    <p:notesMasterId r:id="rId7"/>
  </p:notesMasterIdLst>
  <p:sldIdLst>
    <p:sldId id="259" r:id="rId2"/>
    <p:sldId id="262" r:id="rId3"/>
    <p:sldId id="266" r:id="rId4"/>
    <p:sldId id="264" r:id="rId5"/>
    <p:sldId id="268" r:id="rId6"/>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56" autoAdjust="0"/>
    <p:restoredTop sz="96318" autoAdjust="0"/>
  </p:normalViewPr>
  <p:slideViewPr>
    <p:cSldViewPr snapToGrid="0">
      <p:cViewPr varScale="1">
        <p:scale>
          <a:sx n="113" d="100"/>
          <a:sy n="113" d="100"/>
        </p:scale>
        <p:origin x="164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2A4EB1C1-BD19-4861-AB90-C2C3C1950A16}" type="datetimeFigureOut">
              <a:rPr kumimoji="1" lang="ja-JP" altLang="en-US" smtClean="0"/>
              <a:t>2026/2/9</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11293A92-E200-4954-9EC6-3E6B294C4968}" type="slidenum">
              <a:rPr kumimoji="1" lang="ja-JP" altLang="en-US" smtClean="0"/>
              <a:t>‹#›</a:t>
            </a:fld>
            <a:endParaRPr kumimoji="1" lang="ja-JP" altLang="en-US"/>
          </a:p>
        </p:txBody>
      </p:sp>
    </p:spTree>
    <p:extLst>
      <p:ext uri="{BB962C8B-B14F-4D97-AF65-F5344CB8AC3E}">
        <p14:creationId xmlns:p14="http://schemas.microsoft.com/office/powerpoint/2010/main" val="13944366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1293A92-E200-4954-9EC6-3E6B294C4968}" type="slidenum">
              <a:rPr kumimoji="1" lang="ja-JP" altLang="en-US" smtClean="0"/>
              <a:t>2</a:t>
            </a:fld>
            <a:endParaRPr kumimoji="1" lang="ja-JP" altLang="en-US"/>
          </a:p>
        </p:txBody>
      </p:sp>
    </p:spTree>
    <p:extLst>
      <p:ext uri="{BB962C8B-B14F-4D97-AF65-F5344CB8AC3E}">
        <p14:creationId xmlns:p14="http://schemas.microsoft.com/office/powerpoint/2010/main" val="3488778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C2D2791-2257-4175-A122-61DED1C7FAE8}" type="datetime1">
              <a:rPr kumimoji="1" lang="ja-JP" altLang="en-US" smtClean="0"/>
              <a:t>2026/2/9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553325" y="6362704"/>
            <a:ext cx="2228850" cy="365125"/>
          </a:xfrm>
        </p:spPr>
        <p:txBody>
          <a:bodyPr/>
          <a:lstStyle/>
          <a:p>
            <a:fld id="{CAE052EB-6849-4963-B224-34FA6C1A8DFA}" type="slidenum">
              <a:rPr kumimoji="1" lang="ja-JP" altLang="en-US" smtClean="0"/>
              <a:t>‹#›</a:t>
            </a:fld>
            <a:endParaRPr kumimoji="1" lang="ja-JP" altLang="en-US"/>
          </a:p>
        </p:txBody>
      </p:sp>
    </p:spTree>
    <p:extLst>
      <p:ext uri="{BB962C8B-B14F-4D97-AF65-F5344CB8AC3E}">
        <p14:creationId xmlns:p14="http://schemas.microsoft.com/office/powerpoint/2010/main" val="949946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9476ACF-B4C7-4AAB-A2F7-735AEA8A1812}" type="datetime1">
              <a:rPr kumimoji="1" lang="ja-JP" altLang="en-US" smtClean="0"/>
              <a:t>2026/2/9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E052EB-6849-4963-B224-34FA6C1A8DFA}" type="slidenum">
              <a:rPr kumimoji="1" lang="ja-JP" altLang="en-US" smtClean="0"/>
              <a:t>‹#›</a:t>
            </a:fld>
            <a:endParaRPr kumimoji="1" lang="ja-JP" altLang="en-US"/>
          </a:p>
        </p:txBody>
      </p:sp>
    </p:spTree>
    <p:extLst>
      <p:ext uri="{BB962C8B-B14F-4D97-AF65-F5344CB8AC3E}">
        <p14:creationId xmlns:p14="http://schemas.microsoft.com/office/powerpoint/2010/main" val="3385520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1741BCE-132C-4ACB-8462-DD69A0E08EEA}" type="datetime1">
              <a:rPr kumimoji="1" lang="ja-JP" altLang="en-US" smtClean="0"/>
              <a:t>2026/2/9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E052EB-6849-4963-B224-34FA6C1A8DFA}" type="slidenum">
              <a:rPr kumimoji="1" lang="ja-JP" altLang="en-US" smtClean="0"/>
              <a:t>‹#›</a:t>
            </a:fld>
            <a:endParaRPr kumimoji="1" lang="ja-JP" altLang="en-US"/>
          </a:p>
        </p:txBody>
      </p:sp>
    </p:spTree>
    <p:extLst>
      <p:ext uri="{BB962C8B-B14F-4D97-AF65-F5344CB8AC3E}">
        <p14:creationId xmlns:p14="http://schemas.microsoft.com/office/powerpoint/2010/main" val="1228378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6C52494-B580-4228-9207-604BEE9321CC}" type="datetime1">
              <a:rPr kumimoji="1" lang="ja-JP" altLang="en-US" smtClean="0"/>
              <a:t>2026/2/9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E052EB-6849-4963-B224-34FA6C1A8DFA}" type="slidenum">
              <a:rPr kumimoji="1" lang="ja-JP" altLang="en-US" smtClean="0"/>
              <a:t>‹#›</a:t>
            </a:fld>
            <a:endParaRPr kumimoji="1" lang="ja-JP" altLang="en-US"/>
          </a:p>
        </p:txBody>
      </p:sp>
    </p:spTree>
    <p:extLst>
      <p:ext uri="{BB962C8B-B14F-4D97-AF65-F5344CB8AC3E}">
        <p14:creationId xmlns:p14="http://schemas.microsoft.com/office/powerpoint/2010/main" val="975284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214E5BC-AAB3-4F42-8744-56A858A5C029}" type="datetime1">
              <a:rPr kumimoji="1" lang="ja-JP" altLang="en-US" smtClean="0"/>
              <a:t>2026/2/9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E052EB-6849-4963-B224-34FA6C1A8DFA}" type="slidenum">
              <a:rPr kumimoji="1" lang="ja-JP" altLang="en-US" smtClean="0"/>
              <a:t>‹#›</a:t>
            </a:fld>
            <a:endParaRPr kumimoji="1" lang="ja-JP" altLang="en-US"/>
          </a:p>
        </p:txBody>
      </p:sp>
    </p:spTree>
    <p:extLst>
      <p:ext uri="{BB962C8B-B14F-4D97-AF65-F5344CB8AC3E}">
        <p14:creationId xmlns:p14="http://schemas.microsoft.com/office/powerpoint/2010/main" val="1342217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7D1EDB7-905D-478F-9D18-54A66015EEEF}" type="datetime1">
              <a:rPr kumimoji="1" lang="ja-JP" altLang="en-US" smtClean="0"/>
              <a:t>2026/2/9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E052EB-6849-4963-B224-34FA6C1A8DFA}" type="slidenum">
              <a:rPr kumimoji="1" lang="ja-JP" altLang="en-US" smtClean="0"/>
              <a:t>‹#›</a:t>
            </a:fld>
            <a:endParaRPr kumimoji="1" lang="ja-JP" altLang="en-US"/>
          </a:p>
        </p:txBody>
      </p:sp>
    </p:spTree>
    <p:extLst>
      <p:ext uri="{BB962C8B-B14F-4D97-AF65-F5344CB8AC3E}">
        <p14:creationId xmlns:p14="http://schemas.microsoft.com/office/powerpoint/2010/main" val="2274324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875D655-DE05-49A8-8B76-725A655FA3C0}" type="datetime1">
              <a:rPr kumimoji="1" lang="ja-JP" altLang="en-US" smtClean="0"/>
              <a:t>2026/2/9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AE052EB-6849-4963-B224-34FA6C1A8DFA}" type="slidenum">
              <a:rPr kumimoji="1" lang="ja-JP" altLang="en-US" smtClean="0"/>
              <a:t>‹#›</a:t>
            </a:fld>
            <a:endParaRPr kumimoji="1" lang="ja-JP" altLang="en-US"/>
          </a:p>
        </p:txBody>
      </p:sp>
    </p:spTree>
    <p:extLst>
      <p:ext uri="{BB962C8B-B14F-4D97-AF65-F5344CB8AC3E}">
        <p14:creationId xmlns:p14="http://schemas.microsoft.com/office/powerpoint/2010/main" val="3038066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3F08555-35FA-4844-9CDE-191A75D85195}" type="datetime1">
              <a:rPr kumimoji="1" lang="ja-JP" altLang="en-US" smtClean="0"/>
              <a:t>2026/2/9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AE052EB-6849-4963-B224-34FA6C1A8DFA}" type="slidenum">
              <a:rPr kumimoji="1" lang="ja-JP" altLang="en-US" smtClean="0"/>
              <a:t>‹#›</a:t>
            </a:fld>
            <a:endParaRPr kumimoji="1" lang="ja-JP" altLang="en-US"/>
          </a:p>
        </p:txBody>
      </p:sp>
    </p:spTree>
    <p:extLst>
      <p:ext uri="{BB962C8B-B14F-4D97-AF65-F5344CB8AC3E}">
        <p14:creationId xmlns:p14="http://schemas.microsoft.com/office/powerpoint/2010/main" val="3904541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EF69B6-D0C8-4C4E-8DFC-DEF735253CE1}" type="datetime1">
              <a:rPr kumimoji="1" lang="ja-JP" altLang="en-US" smtClean="0"/>
              <a:t>2026/2/9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AE052EB-6849-4963-B224-34FA6C1A8DFA}" type="slidenum">
              <a:rPr kumimoji="1" lang="ja-JP" altLang="en-US" smtClean="0"/>
              <a:t>‹#›</a:t>
            </a:fld>
            <a:endParaRPr kumimoji="1" lang="ja-JP" altLang="en-US"/>
          </a:p>
        </p:txBody>
      </p:sp>
    </p:spTree>
    <p:extLst>
      <p:ext uri="{BB962C8B-B14F-4D97-AF65-F5344CB8AC3E}">
        <p14:creationId xmlns:p14="http://schemas.microsoft.com/office/powerpoint/2010/main" val="3373290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A724B0A-08ED-4AC0-AC3F-61F9B9DBBD13}" type="datetime1">
              <a:rPr kumimoji="1" lang="ja-JP" altLang="en-US" smtClean="0"/>
              <a:t>2026/2/9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E052EB-6849-4963-B224-34FA6C1A8DFA}" type="slidenum">
              <a:rPr kumimoji="1" lang="ja-JP" altLang="en-US" smtClean="0"/>
              <a:t>‹#›</a:t>
            </a:fld>
            <a:endParaRPr kumimoji="1" lang="ja-JP" altLang="en-US"/>
          </a:p>
        </p:txBody>
      </p:sp>
    </p:spTree>
    <p:extLst>
      <p:ext uri="{BB962C8B-B14F-4D97-AF65-F5344CB8AC3E}">
        <p14:creationId xmlns:p14="http://schemas.microsoft.com/office/powerpoint/2010/main" val="145421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C05994-061A-4957-B643-BB2D87588596}" type="datetime1">
              <a:rPr kumimoji="1" lang="ja-JP" altLang="en-US" smtClean="0"/>
              <a:t>2026/2/9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E052EB-6849-4963-B224-34FA6C1A8DFA}" type="slidenum">
              <a:rPr kumimoji="1" lang="ja-JP" altLang="en-US" smtClean="0"/>
              <a:t>‹#›</a:t>
            </a:fld>
            <a:endParaRPr kumimoji="1" lang="ja-JP" altLang="en-US"/>
          </a:p>
        </p:txBody>
      </p:sp>
    </p:spTree>
    <p:extLst>
      <p:ext uri="{BB962C8B-B14F-4D97-AF65-F5344CB8AC3E}">
        <p14:creationId xmlns:p14="http://schemas.microsoft.com/office/powerpoint/2010/main" val="3155098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E7A6F-FCEE-43E2-9535-CDD7E4E3AF54}" type="datetime1">
              <a:rPr kumimoji="1" lang="ja-JP" altLang="en-US" smtClean="0"/>
              <a:t>2026/2/9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65073" y="6392549"/>
            <a:ext cx="2228850" cy="365125"/>
          </a:xfrm>
          <a:prstGeom prst="rect">
            <a:avLst/>
          </a:prstGeom>
        </p:spPr>
        <p:txBody>
          <a:bodyPr vert="horz" lIns="91440" tIns="45720" rIns="91440" bIns="45720" rtlCol="0" anchor="ctr"/>
          <a:lstStyle>
            <a:lvl1pPr algn="r">
              <a:defRPr sz="1400">
                <a:solidFill>
                  <a:schemeClr val="tx1"/>
                </a:solidFill>
                <a:latin typeface="BIZ UDPゴシック" panose="020B0400000000000000" pitchFamily="50" charset="-128"/>
                <a:ea typeface="BIZ UDPゴシック" panose="020B0400000000000000" pitchFamily="50" charset="-128"/>
              </a:defRPr>
            </a:lvl1pPr>
          </a:lstStyle>
          <a:p>
            <a:fld id="{CAE052EB-6849-4963-B224-34FA6C1A8DFA}" type="slidenum">
              <a:rPr kumimoji="1" lang="ja-JP" altLang="en-US" smtClean="0"/>
              <a:pPr/>
              <a:t>‹#›</a:t>
            </a:fld>
            <a:endParaRPr kumimoji="1" lang="ja-JP" altLang="en-US"/>
          </a:p>
        </p:txBody>
      </p:sp>
    </p:spTree>
    <p:extLst>
      <p:ext uri="{BB962C8B-B14F-4D97-AF65-F5344CB8AC3E}">
        <p14:creationId xmlns:p14="http://schemas.microsoft.com/office/powerpoint/2010/main" val="22296663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8.jpeg"/><Relationship Id="rId5" Type="http://schemas.openxmlformats.org/officeDocument/2006/relationships/image" Target="../media/image3.jpeg"/><Relationship Id="rId15" Type="http://schemas.openxmlformats.org/officeDocument/2006/relationships/image" Target="../media/image11.png"/><Relationship Id="rId10" Type="http://schemas.openxmlformats.org/officeDocument/2006/relationships/image" Target="../media/image7.jpeg"/><Relationship Id="rId4" Type="http://schemas.openxmlformats.org/officeDocument/2006/relationships/image" Target="../media/image2.svg"/><Relationship Id="rId9" Type="http://schemas.microsoft.com/office/2007/relationships/hdphoto" Target="../media/hdphoto1.wdp"/><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0BCCCAC-8905-4ECF-A5CA-442233352FC0}"/>
              </a:ext>
            </a:extLst>
          </p:cNvPr>
          <p:cNvSpPr txBox="1"/>
          <p:nvPr/>
        </p:nvSpPr>
        <p:spPr>
          <a:xfrm>
            <a:off x="0" y="2627445"/>
            <a:ext cx="9906000" cy="1444178"/>
          </a:xfrm>
          <a:prstGeom prst="rect">
            <a:avLst/>
          </a:prstGeom>
          <a:noFill/>
        </p:spPr>
        <p:txBody>
          <a:bodyPr wrap="square">
            <a:spAutoFit/>
          </a:bodyPr>
          <a:lstStyle/>
          <a:p>
            <a:pPr algn="ctr">
              <a:lnSpc>
                <a:spcPct val="150000"/>
              </a:lnSpc>
            </a:pPr>
            <a:r>
              <a:rPr lang="ja-JP" altLang="en-US" sz="3200" b="1" dirty="0">
                <a:latin typeface="BIZ UDPゴシック" panose="020B0400000000000000" pitchFamily="50" charset="-128"/>
                <a:ea typeface="BIZ UDPゴシック" panose="020B0400000000000000" pitchFamily="50" charset="-128"/>
              </a:rPr>
              <a:t>「都市緑化を活用した猛暑対策事業」の継続について</a:t>
            </a:r>
            <a:endParaRPr lang="en-US" altLang="ja-JP" sz="3200" b="1" dirty="0">
              <a:latin typeface="BIZ UDPゴシック" panose="020B0400000000000000" pitchFamily="50" charset="-128"/>
              <a:ea typeface="BIZ UDPゴシック" panose="020B0400000000000000" pitchFamily="50" charset="-128"/>
            </a:endParaRPr>
          </a:p>
          <a:p>
            <a:pPr algn="ctr">
              <a:lnSpc>
                <a:spcPct val="150000"/>
              </a:lnSpc>
            </a:pPr>
            <a:r>
              <a:rPr lang="ja-JP" altLang="en-US" sz="3200" b="1" dirty="0">
                <a:latin typeface="BIZ UDPゴシック" panose="020B0400000000000000" pitchFamily="50" charset="-128"/>
                <a:ea typeface="BIZ UDPゴシック" panose="020B0400000000000000" pitchFamily="50" charset="-128"/>
              </a:rPr>
              <a:t>（森林環境税）</a:t>
            </a:r>
          </a:p>
        </p:txBody>
      </p:sp>
      <p:cxnSp>
        <p:nvCxnSpPr>
          <p:cNvPr id="6" name="直線コネクタ 5">
            <a:extLst>
              <a:ext uri="{FF2B5EF4-FFF2-40B4-BE49-F238E27FC236}">
                <a16:creationId xmlns:a16="http://schemas.microsoft.com/office/drawing/2014/main" id="{AF278C30-1EE7-46D7-B526-22460EEF9AE4}"/>
              </a:ext>
            </a:extLst>
          </p:cNvPr>
          <p:cNvCxnSpPr>
            <a:cxnSpLocks/>
          </p:cNvCxnSpPr>
          <p:nvPr/>
        </p:nvCxnSpPr>
        <p:spPr>
          <a:xfrm>
            <a:off x="307731" y="3429000"/>
            <a:ext cx="924950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D5EF22DA-35B5-4A74-952A-E3E23D50A14C}"/>
              </a:ext>
            </a:extLst>
          </p:cNvPr>
          <p:cNvSpPr txBox="1"/>
          <p:nvPr/>
        </p:nvSpPr>
        <p:spPr>
          <a:xfrm>
            <a:off x="0" y="5617587"/>
            <a:ext cx="9906000" cy="628890"/>
          </a:xfrm>
          <a:prstGeom prst="rect">
            <a:avLst/>
          </a:prstGeom>
          <a:noFill/>
        </p:spPr>
        <p:txBody>
          <a:bodyPr wrap="square">
            <a:spAutoFit/>
          </a:bodyPr>
          <a:lstStyle/>
          <a:p>
            <a:pPr algn="ctr">
              <a:lnSpc>
                <a:spcPct val="150000"/>
              </a:lnSpc>
            </a:pPr>
            <a:r>
              <a:rPr lang="ja-JP" altLang="en-US" sz="2800" b="1" dirty="0">
                <a:latin typeface="BIZ UDPゴシック" panose="020B0400000000000000" pitchFamily="50" charset="-128"/>
                <a:ea typeface="BIZ UDPゴシック" panose="020B0400000000000000" pitchFamily="50" charset="-128"/>
              </a:rPr>
              <a:t>環境農林水産部</a:t>
            </a:r>
          </a:p>
        </p:txBody>
      </p:sp>
      <p:sp>
        <p:nvSpPr>
          <p:cNvPr id="8" name="Text Box 2">
            <a:extLst>
              <a:ext uri="{FF2B5EF4-FFF2-40B4-BE49-F238E27FC236}">
                <a16:creationId xmlns:a16="http://schemas.microsoft.com/office/drawing/2014/main" id="{64D51103-AF7F-4BE1-BBF4-8ADD824995E0}"/>
              </a:ext>
            </a:extLst>
          </p:cNvPr>
          <p:cNvSpPr txBox="1">
            <a:spLocks noChangeArrowheads="1"/>
          </p:cNvSpPr>
          <p:nvPr/>
        </p:nvSpPr>
        <p:spPr bwMode="auto">
          <a:xfrm>
            <a:off x="7209692" y="542260"/>
            <a:ext cx="2347546" cy="852933"/>
          </a:xfrm>
          <a:prstGeom prst="rect">
            <a:avLst/>
          </a:prstGeom>
          <a:solidFill>
            <a:srgbClr val="FFFFFF"/>
          </a:solidFill>
          <a:ln w="9525">
            <a:solidFill>
              <a:srgbClr val="000000"/>
            </a:solidFill>
            <a:miter lim="800000"/>
            <a:headEnd/>
            <a:tailEnd/>
          </a:ln>
        </p:spPr>
        <p:txBody>
          <a:bodyPr lIns="68579" tIns="8208" rIns="68579" bIns="820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0" lang="ja-JP" altLang="en-US" sz="1800" dirty="0">
                <a:latin typeface="BIZ UDゴシック" panose="020B0400000000000000" pitchFamily="49" charset="-128"/>
                <a:ea typeface="BIZ UDゴシック" panose="020B0400000000000000" pitchFamily="49" charset="-128"/>
              </a:rPr>
              <a:t>令和８年２月</a:t>
            </a:r>
            <a:r>
              <a:rPr kumimoji="0" lang="en-US" altLang="ja-JP" sz="1800" dirty="0">
                <a:latin typeface="BIZ UDゴシック" panose="020B0400000000000000" pitchFamily="49" charset="-128"/>
                <a:ea typeface="BIZ UDゴシック" panose="020B0400000000000000" pitchFamily="49" charset="-128"/>
              </a:rPr>
              <a:t>12</a:t>
            </a:r>
            <a:r>
              <a:rPr kumimoji="0" lang="ja-JP" altLang="en-US" sz="1800" dirty="0">
                <a:latin typeface="BIZ UDゴシック" panose="020B0400000000000000" pitchFamily="49" charset="-128"/>
                <a:ea typeface="BIZ UDゴシック" panose="020B0400000000000000" pitchFamily="49" charset="-128"/>
              </a:rPr>
              <a:t>日</a:t>
            </a:r>
          </a:p>
          <a:p>
            <a:pPr algn="ctr">
              <a:spcBef>
                <a:spcPct val="0"/>
              </a:spcBef>
              <a:buFontTx/>
              <a:buNone/>
            </a:pPr>
            <a:r>
              <a:rPr kumimoji="0" lang="ja-JP" altLang="en-US" sz="1800" dirty="0">
                <a:latin typeface="BIZ UDゴシック" panose="020B0400000000000000" pitchFamily="49" charset="-128"/>
                <a:ea typeface="BIZ UDゴシック" panose="020B0400000000000000" pitchFamily="49" charset="-128"/>
              </a:rPr>
              <a:t>戦略本部会議資料</a:t>
            </a:r>
            <a:endParaRPr kumimoji="0" lang="ja-JP" altLang="ja-JP" sz="18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803240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F78C786-A9F2-4203-AA0B-621664CDF3FA}"/>
              </a:ext>
            </a:extLst>
          </p:cNvPr>
          <p:cNvSpPr/>
          <p:nvPr/>
        </p:nvSpPr>
        <p:spPr>
          <a:xfrm>
            <a:off x="74266" y="664187"/>
            <a:ext cx="9684000" cy="900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tIns="108000" bIns="108000" anchor="t">
            <a:noAutofit/>
          </a:bodyPr>
          <a:lstStyle/>
          <a:p>
            <a:pPr marL="171450" marR="0" lvl="0" indent="-171450" algn="l" defTabSz="1236006" rtl="0" eaLnBrk="1" fontAlgn="auto" latinLnBrk="0" hangingPunct="1">
              <a:lnSpc>
                <a:spcPct val="120000"/>
              </a:lnSpc>
              <a:spcBef>
                <a:spcPts val="0"/>
              </a:spcBef>
              <a:spcAft>
                <a:spcPts val="0"/>
              </a:spcAft>
              <a:buClrTx/>
              <a:buSzTx/>
              <a:buFont typeface="Arial" panose="020B0604020202020204" pitchFamily="34" charset="0"/>
              <a:buChar char="•"/>
              <a:tabLst>
                <a:tab pos="182563" algn="l"/>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大阪府では、令和２年度以降、森林環境税を活用し、都市緑化を活用した猛暑対策を実施</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a:p>
            <a:pPr marL="171450" marR="0" lvl="0" indent="-171450" algn="l" defTabSz="1236006" rtl="0" eaLnBrk="1" fontAlgn="auto" latinLnBrk="0" hangingPunct="1">
              <a:lnSpc>
                <a:spcPct val="120000"/>
              </a:lnSpc>
              <a:spcBef>
                <a:spcPts val="0"/>
              </a:spcBef>
              <a:spcAft>
                <a:spcPts val="0"/>
              </a:spcAft>
              <a:buClrTx/>
              <a:buSzTx/>
              <a:buFont typeface="Arial" panose="020B0604020202020204" pitchFamily="34" charset="0"/>
              <a:buChar char="•"/>
              <a:tabLst>
                <a:tab pos="182563" algn="l"/>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cs typeface="メイリオ" panose="020B0604030504040204" pitchFamily="50" charset="-128"/>
              </a:rPr>
              <a:t>当初の４年間で、バス停や駅前広場など、府民の身近な場所における対策を実施。万博を控えた２年間（令和６～７年度）は、府民や来阪者等が多く集まる観光スポット等における暑熱環境を改善</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4" name="タイトル 1">
            <a:extLst>
              <a:ext uri="{FF2B5EF4-FFF2-40B4-BE49-F238E27FC236}">
                <a16:creationId xmlns:a16="http://schemas.microsoft.com/office/drawing/2014/main" id="{002F50CC-A9FE-4C7E-BCAA-8A6D26855FEE}"/>
              </a:ext>
            </a:extLst>
          </p:cNvPr>
          <p:cNvSpPr txBox="1">
            <a:spLocks/>
          </p:cNvSpPr>
          <p:nvPr/>
        </p:nvSpPr>
        <p:spPr bwMode="auto">
          <a:xfrm>
            <a:off x="0" y="66760"/>
            <a:ext cx="9906000" cy="432000"/>
          </a:xfrm>
          <a:prstGeom prst="rect">
            <a:avLst/>
          </a:prstGeom>
          <a:noFill/>
          <a:ln>
            <a:noFill/>
          </a:ln>
          <a:effectLst/>
          <a:scene3d>
            <a:camera prst="orthographicFront">
              <a:rot lat="0" lon="0" rev="0"/>
            </a:camera>
            <a:lightRig rig="threePt" dir="t">
              <a:rot lat="0" lon="0" rev="1200000"/>
            </a:lightRig>
          </a:scene3d>
          <a:sp3d>
            <a:bevelT w="0" h="0"/>
          </a:sp3d>
        </p:spPr>
        <p:txBody>
          <a:bodyPr anchor="ctr"/>
          <a:lstStyle>
            <a:defPPr>
              <a:defRPr lang="en-US"/>
            </a:defPPr>
            <a:lvl1pPr defTabSz="1181670" fontAlgn="auto">
              <a:spcBef>
                <a:spcPct val="0"/>
              </a:spcBef>
              <a:spcAft>
                <a:spcPts val="0"/>
              </a:spcAft>
              <a:defRPr kumimoji="1" sz="2400" b="1">
                <a:solidFill>
                  <a:sysClr val="window" lastClr="FFFFFF"/>
                </a:solidFill>
                <a:latin typeface="BIZ UDPゴシック" panose="020B0400000000000000" pitchFamily="50" charset="-128"/>
                <a:ea typeface="BIZ UDPゴシック" panose="020B0400000000000000" pitchFamily="50" charset="-128"/>
              </a:defRPr>
            </a:lvl1pPr>
            <a:lvl2pPr algn="ctr" fontAlgn="base">
              <a:spcBef>
                <a:spcPct val="0"/>
              </a:spcBef>
              <a:spcAft>
                <a:spcPct val="0"/>
              </a:spcAft>
              <a:defRPr kumimoji="1" sz="4400">
                <a:solidFill>
                  <a:schemeClr val="lt1"/>
                </a:solidFill>
              </a:defRPr>
            </a:lvl2pPr>
            <a:lvl3pPr algn="ctr" fontAlgn="base">
              <a:spcBef>
                <a:spcPct val="0"/>
              </a:spcBef>
              <a:spcAft>
                <a:spcPct val="0"/>
              </a:spcAft>
              <a:defRPr kumimoji="1" sz="4400">
                <a:solidFill>
                  <a:schemeClr val="lt1"/>
                </a:solidFill>
              </a:defRPr>
            </a:lvl3pPr>
            <a:lvl4pPr algn="ctr" fontAlgn="base">
              <a:spcBef>
                <a:spcPct val="0"/>
              </a:spcBef>
              <a:spcAft>
                <a:spcPct val="0"/>
              </a:spcAft>
              <a:defRPr kumimoji="1" sz="4400">
                <a:solidFill>
                  <a:schemeClr val="lt1"/>
                </a:solidFill>
              </a:defRPr>
            </a:lvl4pPr>
            <a:lvl5pPr algn="ctr" fontAlgn="base">
              <a:spcBef>
                <a:spcPct val="0"/>
              </a:spcBef>
              <a:spcAft>
                <a:spcPct val="0"/>
              </a:spcAft>
              <a:defRPr kumimoji="1" sz="4400">
                <a:solidFill>
                  <a:schemeClr val="lt1"/>
                </a:solidFill>
              </a:defRPr>
            </a:lvl5pPr>
            <a:lvl6pPr marL="457200" algn="ctr" fontAlgn="base">
              <a:spcBef>
                <a:spcPct val="0"/>
              </a:spcBef>
              <a:spcAft>
                <a:spcPct val="0"/>
              </a:spcAft>
              <a:defRPr kumimoji="1" sz="4400">
                <a:solidFill>
                  <a:schemeClr val="lt1"/>
                </a:solidFill>
              </a:defRPr>
            </a:lvl6pPr>
            <a:lvl7pPr marL="914400" algn="ctr" fontAlgn="base">
              <a:spcBef>
                <a:spcPct val="0"/>
              </a:spcBef>
              <a:spcAft>
                <a:spcPct val="0"/>
              </a:spcAft>
              <a:defRPr kumimoji="1" sz="4400">
                <a:solidFill>
                  <a:schemeClr val="lt1"/>
                </a:solidFill>
              </a:defRPr>
            </a:lvl7pPr>
            <a:lvl8pPr marL="1371600" algn="ctr" fontAlgn="base">
              <a:spcBef>
                <a:spcPct val="0"/>
              </a:spcBef>
              <a:spcAft>
                <a:spcPct val="0"/>
              </a:spcAft>
              <a:defRPr kumimoji="1" sz="4400">
                <a:solidFill>
                  <a:schemeClr val="lt1"/>
                </a:solidFill>
              </a:defRPr>
            </a:lvl8pPr>
            <a:lvl9pPr marL="1828800" algn="ctr" fontAlgn="base">
              <a:spcBef>
                <a:spcPct val="0"/>
              </a:spcBef>
              <a:spcAft>
                <a:spcPct val="0"/>
              </a:spcAft>
              <a:defRPr kumimoji="1" sz="4400">
                <a:solidFill>
                  <a:schemeClr val="lt1"/>
                </a:solidFill>
              </a:defRPr>
            </a:lvl9pPr>
          </a:lstStyle>
          <a:p>
            <a:r>
              <a:rPr lang="ja-JP" altLang="en-US" sz="2000" dirty="0">
                <a:solidFill>
                  <a:sysClr val="windowText" lastClr="000000"/>
                </a:solidFill>
              </a:rPr>
              <a:t>◆　森林環境税を活用した取組（概要）</a:t>
            </a:r>
          </a:p>
        </p:txBody>
      </p:sp>
      <p:graphicFrame>
        <p:nvGraphicFramePr>
          <p:cNvPr id="6" name="表 5">
            <a:extLst>
              <a:ext uri="{FF2B5EF4-FFF2-40B4-BE49-F238E27FC236}">
                <a16:creationId xmlns:a16="http://schemas.microsoft.com/office/drawing/2014/main" id="{0B5FBF7F-E948-4C8B-8BFE-0DE6FC95A29B}"/>
              </a:ext>
            </a:extLst>
          </p:cNvPr>
          <p:cNvGraphicFramePr>
            <a:graphicFrameLocks noGrp="1"/>
          </p:cNvGraphicFramePr>
          <p:nvPr>
            <p:extLst>
              <p:ext uri="{D42A27DB-BD31-4B8C-83A1-F6EECF244321}">
                <p14:modId xmlns:p14="http://schemas.microsoft.com/office/powerpoint/2010/main" val="2845687731"/>
              </p:ext>
            </p:extLst>
          </p:nvPr>
        </p:nvGraphicFramePr>
        <p:xfrm>
          <a:off x="72910" y="1663106"/>
          <a:ext cx="9721721" cy="5150932"/>
        </p:xfrm>
        <a:graphic>
          <a:graphicData uri="http://schemas.openxmlformats.org/drawingml/2006/table">
            <a:tbl>
              <a:tblPr firstRow="1" firstCol="1" bandRow="1">
                <a:tableStyleId>{5C22544A-7EE6-4342-B048-85BDC9FD1C3A}</a:tableStyleId>
              </a:tblPr>
              <a:tblGrid>
                <a:gridCol w="797528">
                  <a:extLst>
                    <a:ext uri="{9D8B030D-6E8A-4147-A177-3AD203B41FA5}">
                      <a16:colId xmlns:a16="http://schemas.microsoft.com/office/drawing/2014/main" val="2398854177"/>
                    </a:ext>
                  </a:extLst>
                </a:gridCol>
                <a:gridCol w="729762">
                  <a:extLst>
                    <a:ext uri="{9D8B030D-6E8A-4147-A177-3AD203B41FA5}">
                      <a16:colId xmlns:a16="http://schemas.microsoft.com/office/drawing/2014/main" val="664957368"/>
                    </a:ext>
                  </a:extLst>
                </a:gridCol>
                <a:gridCol w="1213338">
                  <a:extLst>
                    <a:ext uri="{9D8B030D-6E8A-4147-A177-3AD203B41FA5}">
                      <a16:colId xmlns:a16="http://schemas.microsoft.com/office/drawing/2014/main" val="3914711643"/>
                    </a:ext>
                  </a:extLst>
                </a:gridCol>
                <a:gridCol w="6981093">
                  <a:extLst>
                    <a:ext uri="{9D8B030D-6E8A-4147-A177-3AD203B41FA5}">
                      <a16:colId xmlns:a16="http://schemas.microsoft.com/office/drawing/2014/main" val="3917490466"/>
                    </a:ext>
                  </a:extLst>
                </a:gridCol>
              </a:tblGrid>
              <a:tr h="359122">
                <a:tc>
                  <a:txBody>
                    <a:bodyPr/>
                    <a:lstStyle/>
                    <a:p>
                      <a:pPr algn="ctr">
                        <a:spcAft>
                          <a:spcPts val="0"/>
                        </a:spcAft>
                      </a:pPr>
                      <a:r>
                        <a:rPr lang="ja-JP" sz="1200" kern="100" dirty="0">
                          <a:solidFill>
                            <a:schemeClr val="bg1"/>
                          </a:solidFill>
                          <a:effectLst/>
                          <a:latin typeface="BIZ UDPゴシック" panose="020B0400000000000000" pitchFamily="50" charset="-128"/>
                          <a:ea typeface="BIZ UDPゴシック" panose="020B0400000000000000" pitchFamily="50" charset="-128"/>
                        </a:rPr>
                        <a:t>徴税期間</a:t>
                      </a:r>
                      <a:endParaRPr lang="ja-JP" sz="1200"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8055" marR="580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spcAft>
                          <a:spcPts val="0"/>
                        </a:spcAft>
                      </a:pPr>
                      <a:r>
                        <a:rPr lang="ja-JP" sz="1200" kern="100" dirty="0">
                          <a:solidFill>
                            <a:schemeClr val="bg1"/>
                          </a:solidFill>
                          <a:effectLst/>
                          <a:latin typeface="BIZ UDPゴシック" panose="020B0400000000000000" pitchFamily="50" charset="-128"/>
                          <a:ea typeface="BIZ UDPゴシック" panose="020B0400000000000000" pitchFamily="50" charset="-128"/>
                        </a:rPr>
                        <a:t>加算額</a:t>
                      </a:r>
                      <a:endParaRPr lang="ja-JP" sz="1200"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8055" marR="580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spcAft>
                          <a:spcPts val="0"/>
                        </a:spcAft>
                      </a:pPr>
                      <a:r>
                        <a:rPr lang="ja-JP" sz="1200" kern="100" dirty="0">
                          <a:solidFill>
                            <a:schemeClr val="bg1"/>
                          </a:solidFill>
                          <a:effectLst/>
                          <a:latin typeface="BIZ UDPゴシック" panose="020B0400000000000000" pitchFamily="50" charset="-128"/>
                          <a:ea typeface="BIZ UDPゴシック" panose="020B0400000000000000" pitchFamily="50" charset="-128"/>
                        </a:rPr>
                        <a:t>税収見込み</a:t>
                      </a:r>
                      <a:endParaRPr lang="ja-JP" sz="1200"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8055" marR="580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spcAft>
                          <a:spcPts val="0"/>
                        </a:spcAft>
                      </a:pPr>
                      <a:r>
                        <a:rPr lang="ja-JP" sz="1200" kern="100" dirty="0">
                          <a:solidFill>
                            <a:schemeClr val="bg1"/>
                          </a:solidFill>
                          <a:effectLst/>
                          <a:latin typeface="BIZ UDPゴシック" panose="020B0400000000000000" pitchFamily="50" charset="-128"/>
                          <a:ea typeface="BIZ UDPゴシック" panose="020B0400000000000000" pitchFamily="50" charset="-128"/>
                        </a:rPr>
                        <a:t>使途（概算事業費）</a:t>
                      </a:r>
                      <a:endParaRPr lang="ja-JP" sz="1200"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8055" marR="580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2018084329"/>
                  </a:ext>
                </a:extLst>
              </a:tr>
              <a:tr h="487213">
                <a:tc>
                  <a:txBody>
                    <a:bodyPr/>
                    <a:lstStyle/>
                    <a:p>
                      <a:pPr algn="ctr">
                        <a:spcAft>
                          <a:spcPts val="0"/>
                        </a:spcAft>
                      </a:pPr>
                      <a:r>
                        <a:rPr lang="en-US" altLang="ja-JP" sz="1200" b="0" kern="100" dirty="0">
                          <a:solidFill>
                            <a:schemeClr val="tx1"/>
                          </a:solidFill>
                          <a:effectLst/>
                          <a:latin typeface="BIZ UDPゴシック" panose="020B0400000000000000" pitchFamily="50" charset="-128"/>
                          <a:ea typeface="BIZ UDPゴシック" panose="020B0400000000000000" pitchFamily="50" charset="-128"/>
                        </a:rPr>
                        <a:t>H28-R1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(Ⅰ</a:t>
                      </a:r>
                      <a:r>
                        <a:rPr lang="ja-JP" altLang="en-US" sz="12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期税）</a:t>
                      </a:r>
                      <a:endParaRPr lang="ja-JP" altLang="ja-JP" sz="12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8055" marR="580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algn="ctr">
                        <a:spcAft>
                          <a:spcPts val="0"/>
                        </a:spcAft>
                      </a:pPr>
                      <a:r>
                        <a:rPr lang="ja-JP" sz="1050" b="0" kern="100" dirty="0">
                          <a:solidFill>
                            <a:schemeClr val="tx1"/>
                          </a:solidFill>
                          <a:effectLst/>
                          <a:latin typeface="BIZ UDPゴシック" panose="020B0400000000000000" pitchFamily="50" charset="-128"/>
                          <a:ea typeface="BIZ UDPゴシック" panose="020B0400000000000000" pitchFamily="50" charset="-128"/>
                        </a:rPr>
                        <a:t>３００円／</a:t>
                      </a:r>
                      <a:endParaRPr lang="en-US" altLang="ja-JP" sz="1050" b="0" kern="100" dirty="0">
                        <a:solidFill>
                          <a:schemeClr val="tx1"/>
                        </a:solidFill>
                        <a:effectLst/>
                        <a:latin typeface="BIZ UDPゴシック" panose="020B0400000000000000" pitchFamily="50" charset="-128"/>
                        <a:ea typeface="BIZ UDPゴシック" panose="020B0400000000000000" pitchFamily="50" charset="-128"/>
                      </a:endParaRPr>
                    </a:p>
                    <a:p>
                      <a:pPr algn="ctr">
                        <a:spcAft>
                          <a:spcPts val="0"/>
                        </a:spcAft>
                      </a:pPr>
                      <a:r>
                        <a:rPr lang="ja-JP" sz="1050" b="0" kern="100" dirty="0">
                          <a:solidFill>
                            <a:schemeClr val="tx1"/>
                          </a:solidFill>
                          <a:effectLst/>
                          <a:latin typeface="BIZ UDPゴシック" panose="020B0400000000000000" pitchFamily="50" charset="-128"/>
                          <a:ea typeface="BIZ UDPゴシック" panose="020B0400000000000000" pitchFamily="50" charset="-128"/>
                        </a:rPr>
                        <a:t>人・年</a:t>
                      </a:r>
                      <a:endParaRPr lang="ja-JP" sz="105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8055" marR="580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a:spcAft>
                          <a:spcPts val="0"/>
                        </a:spcAft>
                      </a:pPr>
                      <a:r>
                        <a:rPr lang="ja-JP" sz="1200" b="0" kern="100" dirty="0">
                          <a:solidFill>
                            <a:schemeClr val="tx1"/>
                          </a:solidFill>
                          <a:effectLst/>
                          <a:latin typeface="BIZ UDPゴシック" panose="020B0400000000000000" pitchFamily="50" charset="-128"/>
                          <a:ea typeface="BIZ UDPゴシック" panose="020B0400000000000000" pitchFamily="50" charset="-128"/>
                        </a:rPr>
                        <a:t>約</a:t>
                      </a:r>
                      <a:r>
                        <a:rPr lang="ja-JP" altLang="en-US" sz="1200" b="0" kern="100" dirty="0">
                          <a:solidFill>
                            <a:schemeClr val="tx1"/>
                          </a:solidFill>
                          <a:effectLst/>
                          <a:latin typeface="BIZ UDPゴシック" panose="020B0400000000000000" pitchFamily="50" charset="-128"/>
                          <a:ea typeface="BIZ UDPゴシック" panose="020B0400000000000000" pitchFamily="50" charset="-128"/>
                        </a:rPr>
                        <a:t>４５</a:t>
                      </a:r>
                      <a:r>
                        <a:rPr lang="ja-JP" sz="1200" b="0" kern="100" dirty="0">
                          <a:solidFill>
                            <a:schemeClr val="tx1"/>
                          </a:solidFill>
                          <a:effectLst/>
                          <a:latin typeface="BIZ UDPゴシック" panose="020B0400000000000000" pitchFamily="50" charset="-128"/>
                          <a:ea typeface="BIZ UDPゴシック" panose="020B0400000000000000" pitchFamily="50" charset="-128"/>
                        </a:rPr>
                        <a:t>億円</a:t>
                      </a:r>
                      <a:r>
                        <a:rPr lang="en-US" altLang="ja-JP" sz="1200" b="0" kern="100" dirty="0">
                          <a:solidFill>
                            <a:schemeClr val="tx1"/>
                          </a:solidFill>
                          <a:effectLst/>
                          <a:latin typeface="BIZ UDPゴシック" panose="020B0400000000000000" pitchFamily="50" charset="-128"/>
                          <a:ea typeface="BIZ UDPゴシック" panose="020B0400000000000000" pitchFamily="50" charset="-128"/>
                        </a:rPr>
                        <a:t>/4</a:t>
                      </a:r>
                      <a:r>
                        <a:rPr lang="ja-JP" sz="1200" b="0" kern="100" dirty="0">
                          <a:solidFill>
                            <a:schemeClr val="tx1"/>
                          </a:solidFill>
                          <a:effectLst/>
                          <a:latin typeface="BIZ UDPゴシック" panose="020B0400000000000000" pitchFamily="50" charset="-128"/>
                          <a:ea typeface="BIZ UDPゴシック" panose="020B0400000000000000" pitchFamily="50" charset="-128"/>
                        </a:rPr>
                        <a:t>年</a:t>
                      </a:r>
                    </a:p>
                  </a:txBody>
                  <a:tcPr marL="58055" marR="580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171450" indent="-171450" algn="l">
                        <a:spcAft>
                          <a:spcPts val="0"/>
                        </a:spcAft>
                        <a:buFont typeface="Wingdings" panose="05000000000000000000" pitchFamily="2" charset="2"/>
                        <a:buChar char="u"/>
                      </a:pPr>
                      <a:r>
                        <a:rPr lang="ja-JP" altLang="ja-JP" sz="1100" kern="100" dirty="0">
                          <a:effectLst/>
                          <a:latin typeface="BIZ UDPゴシック" panose="020B0400000000000000" pitchFamily="50" charset="-128"/>
                          <a:ea typeface="BIZ UDPゴシック" panose="020B0400000000000000" pitchFamily="50" charset="-128"/>
                        </a:rPr>
                        <a:t>自然災害から府民の暮らしを守る</a:t>
                      </a:r>
                      <a:r>
                        <a:rPr lang="en-US" altLang="ja-JP" sz="1100" kern="100" dirty="0">
                          <a:effectLst/>
                          <a:latin typeface="BIZ UDPゴシック" panose="020B0400000000000000" pitchFamily="50" charset="-128"/>
                          <a:ea typeface="BIZ UDPゴシック" panose="020B0400000000000000" pitchFamily="50" charset="-128"/>
                        </a:rPr>
                        <a:t> </a:t>
                      </a:r>
                      <a:r>
                        <a:rPr lang="ja-JP" altLang="en-US" sz="1100" kern="100" dirty="0">
                          <a:effectLst/>
                          <a:latin typeface="BIZ UDPゴシック" panose="020B0400000000000000" pitchFamily="50" charset="-128"/>
                          <a:ea typeface="BIZ UDPゴシック" panose="020B0400000000000000" pitchFamily="50" charset="-128"/>
                        </a:rPr>
                        <a:t>：森林の</a:t>
                      </a:r>
                      <a:r>
                        <a:rPr lang="ja-JP" altLang="ja-JP" sz="1100" kern="100" dirty="0">
                          <a:effectLst/>
                          <a:latin typeface="BIZ UDPゴシック" panose="020B0400000000000000" pitchFamily="50" charset="-128"/>
                          <a:ea typeface="BIZ UDPゴシック" panose="020B0400000000000000" pitchFamily="50" charset="-128"/>
                        </a:rPr>
                        <a:t>土石流･流木対策</a:t>
                      </a:r>
                      <a:r>
                        <a:rPr lang="ja-JP" altLang="en-US" sz="1100" kern="100" dirty="0">
                          <a:effectLst/>
                          <a:latin typeface="BIZ UDPゴシック" panose="020B0400000000000000" pitchFamily="50" charset="-128"/>
                          <a:ea typeface="BIZ UDPゴシック" panose="020B0400000000000000" pitchFamily="50" charset="-128"/>
                        </a:rPr>
                        <a:t>、</a:t>
                      </a:r>
                      <a:r>
                        <a:rPr lang="ja-JP" altLang="ja-JP" sz="1100" kern="100" dirty="0">
                          <a:effectLst/>
                          <a:latin typeface="BIZ UDPゴシック" panose="020B0400000000000000" pitchFamily="50" charset="-128"/>
                          <a:ea typeface="BIZ UDPゴシック" panose="020B0400000000000000" pitchFamily="50" charset="-128"/>
                        </a:rPr>
                        <a:t>倒木対策</a:t>
                      </a:r>
                      <a:r>
                        <a:rPr lang="ja-JP" altLang="en-US" sz="1100" kern="100" dirty="0">
                          <a:effectLst/>
                          <a:latin typeface="BIZ UDPゴシック" panose="020B0400000000000000" pitchFamily="50" charset="-128"/>
                          <a:ea typeface="BIZ UDPゴシック" panose="020B0400000000000000" pitchFamily="50" charset="-128"/>
                        </a:rPr>
                        <a:t>等</a:t>
                      </a:r>
                      <a:r>
                        <a:rPr lang="ja-JP" altLang="ja-JP" sz="1100" kern="100" dirty="0">
                          <a:effectLst/>
                          <a:latin typeface="BIZ UDPゴシック" panose="020B0400000000000000" pitchFamily="50" charset="-128"/>
                          <a:ea typeface="BIZ UDPゴシック" panose="020B0400000000000000" pitchFamily="50" charset="-128"/>
                        </a:rPr>
                        <a:t>（約３０億円）</a:t>
                      </a:r>
                    </a:p>
                    <a:p>
                      <a:pPr marL="171450" indent="-171450" algn="l">
                        <a:spcAft>
                          <a:spcPts val="0"/>
                        </a:spcAft>
                        <a:buFont typeface="Wingdings" panose="05000000000000000000" pitchFamily="2" charset="2"/>
                        <a:buChar char="u"/>
                      </a:pPr>
                      <a:r>
                        <a:rPr lang="ja-JP" altLang="ja-JP" sz="1100" kern="100" dirty="0">
                          <a:effectLst/>
                          <a:latin typeface="BIZ UDPゴシック" panose="020B0400000000000000" pitchFamily="50" charset="-128"/>
                          <a:ea typeface="BIZ UDPゴシック" panose="020B0400000000000000" pitchFamily="50" charset="-128"/>
                        </a:rPr>
                        <a:t>健全な森林を次世代につなぐ</a:t>
                      </a:r>
                      <a:r>
                        <a:rPr lang="ja-JP" altLang="en-US" sz="1100" kern="100" dirty="0">
                          <a:effectLst/>
                          <a:latin typeface="BIZ UDPゴシック" panose="020B0400000000000000" pitchFamily="50" charset="-128"/>
                          <a:ea typeface="BIZ UDPゴシック" panose="020B0400000000000000" pitchFamily="50" charset="-128"/>
                        </a:rPr>
                        <a:t>　　　：</a:t>
                      </a:r>
                      <a:r>
                        <a:rPr lang="ja-JP" altLang="ja-JP" sz="1100" kern="100" dirty="0">
                          <a:effectLst/>
                          <a:latin typeface="BIZ UDPゴシック" panose="020B0400000000000000" pitchFamily="50" charset="-128"/>
                          <a:ea typeface="BIZ UDPゴシック" panose="020B0400000000000000" pitchFamily="50" charset="-128"/>
                        </a:rPr>
                        <a:t>持続可能な森づくりの推進</a:t>
                      </a:r>
                      <a:r>
                        <a:rPr lang="ja-JP" altLang="en-US" sz="1100" kern="100" dirty="0">
                          <a:effectLst/>
                          <a:latin typeface="BIZ UDPゴシック" panose="020B0400000000000000" pitchFamily="50" charset="-128"/>
                          <a:ea typeface="BIZ UDPゴシック" panose="020B0400000000000000" pitchFamily="50" charset="-128"/>
                        </a:rPr>
                        <a:t>等</a:t>
                      </a:r>
                      <a:r>
                        <a:rPr lang="ja-JP" altLang="ja-JP" sz="1100" kern="100" dirty="0">
                          <a:effectLst/>
                          <a:latin typeface="BIZ UDPゴシック" panose="020B0400000000000000" pitchFamily="50" charset="-128"/>
                          <a:ea typeface="BIZ UDPゴシック" panose="020B0400000000000000" pitchFamily="50" charset="-128"/>
                        </a:rPr>
                        <a:t>（約１５億円）</a:t>
                      </a:r>
                      <a:endParaRPr lang="en-US" altLang="ja-JP" sz="1100" kern="100" dirty="0">
                        <a:effectLst/>
                        <a:latin typeface="BIZ UDPゴシック" panose="020B0400000000000000" pitchFamily="50" charset="-128"/>
                        <a:ea typeface="BIZ UDPゴシック" panose="020B0400000000000000" pitchFamily="50" charset="-128"/>
                      </a:endParaRPr>
                    </a:p>
                  </a:txBody>
                  <a:tcPr marL="58055" marR="58055" marT="72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38399846"/>
                  </a:ext>
                </a:extLst>
              </a:tr>
              <a:tr h="2110780">
                <a:tc>
                  <a:txBody>
                    <a:bodyPr/>
                    <a:lstStyle/>
                    <a:p>
                      <a:pPr algn="ctr">
                        <a:spcAft>
                          <a:spcPts val="0"/>
                        </a:spcAft>
                      </a:pPr>
                      <a:r>
                        <a:rPr lang="en-US" altLang="ja-JP" sz="1200" b="0" kern="100" dirty="0">
                          <a:solidFill>
                            <a:schemeClr val="tx1"/>
                          </a:solidFill>
                          <a:effectLst/>
                          <a:latin typeface="BIZ UDPゴシック" panose="020B0400000000000000" pitchFamily="50" charset="-128"/>
                          <a:ea typeface="BIZ UDPゴシック" panose="020B0400000000000000" pitchFamily="50" charset="-128"/>
                        </a:rPr>
                        <a:t>R2-R5</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2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Ⅱ</a:t>
                      </a:r>
                      <a:r>
                        <a:rPr lang="ja-JP" altLang="en-US" sz="12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期税）</a:t>
                      </a:r>
                      <a:endParaRPr lang="ja-JP" altLang="ja-JP" sz="12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8055" marR="580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a:spcAft>
                          <a:spcPts val="0"/>
                        </a:spcAft>
                      </a:pPr>
                      <a:endParaRPr lang="ja-JP" sz="12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8055" marR="58055" marT="0" marB="0" anchor="ctr">
                    <a:solidFill>
                      <a:schemeClr val="accent1">
                        <a:lumMod val="20000"/>
                        <a:lumOff val="80000"/>
                      </a:schemeClr>
                    </a:solidFill>
                  </a:tcPr>
                </a:tc>
                <a:tc vMerge="1">
                  <a:txBody>
                    <a:bodyPr/>
                    <a:lstStyle/>
                    <a:p>
                      <a:pPr algn="ctr">
                        <a:spcAft>
                          <a:spcPts val="0"/>
                        </a:spcAft>
                      </a:pPr>
                      <a:endParaRPr lang="ja-JP" sz="105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8055" marR="58055" marT="0" marB="0" anchor="ctr">
                    <a:solidFill>
                      <a:schemeClr val="accent1">
                        <a:lumMod val="20000"/>
                        <a:lumOff val="80000"/>
                      </a:schemeClr>
                    </a:solidFill>
                  </a:tcPr>
                </a:tc>
                <a:tc>
                  <a:txBody>
                    <a:bodyPr/>
                    <a:lstStyle/>
                    <a:p>
                      <a:pPr marL="171450" marR="0" lvl="0" indent="-171450" algn="l" defTabSz="457200" rtl="0" eaLnBrk="1" fontAlgn="auto" latinLnBrk="0" hangingPunct="1">
                        <a:lnSpc>
                          <a:spcPts val="1600"/>
                        </a:lnSpc>
                        <a:spcBef>
                          <a:spcPts val="0"/>
                        </a:spcBef>
                        <a:spcAft>
                          <a:spcPts val="0"/>
                        </a:spcAft>
                        <a:buClrTx/>
                        <a:buSzTx/>
                        <a:buFont typeface="Wingdings" panose="05000000000000000000" pitchFamily="2" charset="2"/>
                        <a:buChar char="u"/>
                        <a:tabLst/>
                        <a:defRPr/>
                      </a:pPr>
                      <a:r>
                        <a:rPr kumimoji="0" lang="ja-JP" altLang="ja-JP" sz="11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自然災害から府民の暮らしを守る</a:t>
                      </a: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ja-JP" sz="11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［災害の防止］</a:t>
                      </a:r>
                      <a:r>
                        <a:rPr kumimoji="0" lang="ja-JP" altLang="en-US" sz="11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：森林の</a:t>
                      </a:r>
                      <a:r>
                        <a:rPr kumimoji="0" lang="ja-JP" altLang="ja-JP" sz="11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土石流･流木対策</a:t>
                      </a:r>
                      <a:r>
                        <a:rPr kumimoji="0" lang="ja-JP" altLang="en-US" sz="11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等</a:t>
                      </a:r>
                      <a:r>
                        <a:rPr kumimoji="0" lang="ja-JP" altLang="ja-JP" sz="11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（約３０億円）</a:t>
                      </a:r>
                    </a:p>
                  </a:txBody>
                  <a:tcPr marL="58055" marR="58055" marT="72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758732670"/>
                  </a:ext>
                </a:extLst>
              </a:tr>
              <a:tr h="2193817">
                <a:tc>
                  <a:txBody>
                    <a:bodyPr/>
                    <a:lstStyle/>
                    <a:p>
                      <a:pPr algn="ctr">
                        <a:spcAft>
                          <a:spcPts val="0"/>
                        </a:spcAft>
                      </a:pPr>
                      <a:r>
                        <a:rPr lang="en-US" altLang="ja-JP" sz="1200" b="0" kern="100" dirty="0">
                          <a:solidFill>
                            <a:schemeClr val="tx1"/>
                          </a:solidFill>
                          <a:effectLst/>
                          <a:latin typeface="BIZ UDPゴシック" panose="020B0400000000000000" pitchFamily="50" charset="-128"/>
                          <a:ea typeface="BIZ UDPゴシック" panose="020B0400000000000000" pitchFamily="50" charset="-128"/>
                        </a:rPr>
                        <a:t>R6-R9</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2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Ⅲ</a:t>
                      </a:r>
                      <a:r>
                        <a:rPr lang="ja-JP" altLang="en-US" sz="12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期税）</a:t>
                      </a:r>
                      <a:endParaRPr lang="ja-JP" altLang="ja-JP" sz="12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8055" marR="580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a:spcAft>
                          <a:spcPts val="0"/>
                        </a:spcAft>
                      </a:pPr>
                      <a:endParaRPr lang="ja-JP" sz="12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8055" marR="58055" marT="0" marB="0" anchor="ctr">
                    <a:solidFill>
                      <a:schemeClr val="accent1">
                        <a:lumMod val="20000"/>
                        <a:lumOff val="80000"/>
                      </a:schemeClr>
                    </a:solidFill>
                  </a:tcPr>
                </a:tc>
                <a:tc>
                  <a:txBody>
                    <a:bodyPr/>
                    <a:lstStyle/>
                    <a:p>
                      <a:pPr algn="ctr">
                        <a:spcAft>
                          <a:spcPts val="0"/>
                        </a:spcAft>
                      </a:pPr>
                      <a:r>
                        <a:rPr lang="ja-JP" altLang="ja-JP" sz="1200" b="0" kern="100" dirty="0">
                          <a:solidFill>
                            <a:schemeClr val="tx1"/>
                          </a:solidFill>
                          <a:effectLst/>
                          <a:latin typeface="BIZ UDPゴシック" panose="020B0400000000000000" pitchFamily="50" charset="-128"/>
                          <a:ea typeface="BIZ UDPゴシック" panose="020B0400000000000000" pitchFamily="50" charset="-128"/>
                        </a:rPr>
                        <a:t>約</a:t>
                      </a:r>
                      <a:r>
                        <a:rPr lang="ja-JP" altLang="en-US" sz="1200" b="0" kern="100" dirty="0">
                          <a:solidFill>
                            <a:schemeClr val="tx1"/>
                          </a:solidFill>
                          <a:effectLst/>
                          <a:latin typeface="BIZ UDPゴシック" panose="020B0400000000000000" pitchFamily="50" charset="-128"/>
                          <a:ea typeface="BIZ UDPゴシック" panose="020B0400000000000000" pitchFamily="50" charset="-128"/>
                        </a:rPr>
                        <a:t>４８</a:t>
                      </a:r>
                      <a:r>
                        <a:rPr lang="ja-JP" altLang="ja-JP" sz="1200" b="0" kern="100" dirty="0">
                          <a:solidFill>
                            <a:schemeClr val="tx1"/>
                          </a:solidFill>
                          <a:effectLst/>
                          <a:latin typeface="BIZ UDPゴシック" panose="020B0400000000000000" pitchFamily="50" charset="-128"/>
                          <a:ea typeface="BIZ UDPゴシック" panose="020B0400000000000000" pitchFamily="50" charset="-128"/>
                        </a:rPr>
                        <a:t>億円</a:t>
                      </a:r>
                      <a:r>
                        <a:rPr lang="en-US" altLang="ja-JP" sz="1200" b="0" kern="100" dirty="0">
                          <a:solidFill>
                            <a:schemeClr val="tx1"/>
                          </a:solidFill>
                          <a:effectLst/>
                          <a:latin typeface="BIZ UDPゴシック" panose="020B0400000000000000" pitchFamily="50" charset="-128"/>
                          <a:ea typeface="BIZ UDPゴシック" panose="020B0400000000000000" pitchFamily="50" charset="-128"/>
                        </a:rPr>
                        <a:t>/</a:t>
                      </a:r>
                      <a:r>
                        <a:rPr lang="ja-JP" altLang="en-US" sz="1200" b="0" kern="100" dirty="0">
                          <a:solidFill>
                            <a:schemeClr val="tx1"/>
                          </a:solidFill>
                          <a:effectLst/>
                          <a:latin typeface="BIZ UDPゴシック" panose="020B0400000000000000" pitchFamily="50" charset="-128"/>
                          <a:ea typeface="BIZ UDPゴシック" panose="020B0400000000000000" pitchFamily="50" charset="-128"/>
                        </a:rPr>
                        <a:t>４</a:t>
                      </a:r>
                      <a:r>
                        <a:rPr lang="ja-JP" altLang="ja-JP" sz="1200" b="0" kern="100" dirty="0">
                          <a:solidFill>
                            <a:schemeClr val="tx1"/>
                          </a:solidFill>
                          <a:effectLst/>
                          <a:latin typeface="BIZ UDPゴシック" panose="020B0400000000000000" pitchFamily="50" charset="-128"/>
                          <a:ea typeface="BIZ UDPゴシック" panose="020B0400000000000000" pitchFamily="50" charset="-128"/>
                        </a:rPr>
                        <a:t>年</a:t>
                      </a:r>
                    </a:p>
                  </a:txBody>
                  <a:tcPr marL="58055" marR="580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171450" marR="0" lvl="0" indent="-171450" algn="l" defTabSz="457200" rtl="0" eaLnBrk="1" fontAlgn="auto" latinLnBrk="0" hangingPunct="1">
                        <a:lnSpc>
                          <a:spcPts val="1600"/>
                        </a:lnSpc>
                        <a:spcBef>
                          <a:spcPts val="0"/>
                        </a:spcBef>
                        <a:spcAft>
                          <a:spcPts val="0"/>
                        </a:spcAft>
                        <a:buClrTx/>
                        <a:buSzTx/>
                        <a:buFont typeface="Wingdings" panose="05000000000000000000" pitchFamily="2" charset="2"/>
                        <a:buChar char="u"/>
                        <a:tabLst/>
                        <a:defRPr/>
                      </a:pPr>
                      <a:r>
                        <a:rPr kumimoji="0" lang="ja-JP" altLang="ja-JP" sz="11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自然災害から府民の暮らしを守る</a:t>
                      </a: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ja-JP" sz="11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［災害の防止］</a:t>
                      </a:r>
                      <a:r>
                        <a:rPr kumimoji="0" lang="ja-JP" altLang="en-US" sz="11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：流域治水対策</a:t>
                      </a:r>
                      <a:r>
                        <a:rPr kumimoji="0" lang="ja-JP" altLang="ja-JP" sz="11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（約３０億円）</a:t>
                      </a:r>
                      <a:r>
                        <a:rPr kumimoji="0" lang="en-US" altLang="ja-JP" sz="11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1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森林管理施設の安全対策</a:t>
                      </a:r>
                      <a:r>
                        <a:rPr kumimoji="0" lang="ja-JP" altLang="ja-JP" sz="11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（約</a:t>
                      </a:r>
                      <a:r>
                        <a:rPr kumimoji="0" lang="ja-JP" altLang="en-US" sz="11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１５</a:t>
                      </a:r>
                      <a:r>
                        <a:rPr kumimoji="0" lang="ja-JP" altLang="ja-JP" sz="11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億円）</a:t>
                      </a:r>
                      <a:r>
                        <a:rPr lang="ja-JP" altLang="en-US" sz="1100" b="0" kern="100" dirty="0">
                          <a:solidFill>
                            <a:schemeClr val="tx1"/>
                          </a:solidFill>
                          <a:effectLst/>
                          <a:latin typeface="BIZ UDPゴシック" panose="020B0400000000000000" pitchFamily="50" charset="-128"/>
                          <a:ea typeface="BIZ UDPゴシック" panose="020B0400000000000000" pitchFamily="50" charset="-128"/>
                        </a:rPr>
                        <a:t>　</a:t>
                      </a:r>
                      <a:endParaRPr lang="ja-JP" altLang="ja-JP" sz="1100" b="0" kern="100" dirty="0">
                        <a:solidFill>
                          <a:schemeClr val="tx1"/>
                        </a:solidFill>
                        <a:effectLst/>
                        <a:latin typeface="BIZ UDPゴシック" panose="020B0400000000000000" pitchFamily="50" charset="-128"/>
                        <a:ea typeface="BIZ UDPゴシック" panose="020B0400000000000000" pitchFamily="50" charset="-128"/>
                      </a:endParaRPr>
                    </a:p>
                  </a:txBody>
                  <a:tcPr marL="58055" marR="58055" marT="72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57973733"/>
                  </a:ext>
                </a:extLst>
              </a:tr>
            </a:tbl>
          </a:graphicData>
        </a:graphic>
      </p:graphicFrame>
      <p:sp>
        <p:nvSpPr>
          <p:cNvPr id="13" name="正方形/長方形 12">
            <a:extLst>
              <a:ext uri="{FF2B5EF4-FFF2-40B4-BE49-F238E27FC236}">
                <a16:creationId xmlns:a16="http://schemas.microsoft.com/office/drawing/2014/main" id="{35E03E21-6C7E-494E-8E48-82391AAC9275}"/>
              </a:ext>
            </a:extLst>
          </p:cNvPr>
          <p:cNvSpPr/>
          <p:nvPr/>
        </p:nvSpPr>
        <p:spPr>
          <a:xfrm>
            <a:off x="2936631" y="3127471"/>
            <a:ext cx="6761283" cy="1314239"/>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400" b="1" i="0" u="sng"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都市緑化を活用した</a:t>
            </a:r>
            <a:r>
              <a:rPr kumimoji="0" lang="ja-JP" altLang="ja-JP" sz="1400" b="1" i="0" u="sng"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猛暑対策（約１５億円）</a:t>
            </a:r>
            <a:endParaRPr kumimoji="0" lang="en-US" altLang="ja-JP" sz="1400" b="1" i="0" u="sng"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 目的</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　・　駅前広場、単独バス停などの暑熱環境を改善</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 内容</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　・　補助率　 ：</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10/10 </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（最大</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1,500</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万円）</a:t>
            </a: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　・　補助対象：バス停やタクシー乗り場のある駅前広場、単独のバス停、駅（プラットホーム等）</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0" name="正方形/長方形 19">
            <a:extLst>
              <a:ext uri="{FF2B5EF4-FFF2-40B4-BE49-F238E27FC236}">
                <a16:creationId xmlns:a16="http://schemas.microsoft.com/office/drawing/2014/main" id="{99A19014-FE3D-47A2-BACD-91D14354FE56}"/>
              </a:ext>
            </a:extLst>
          </p:cNvPr>
          <p:cNvSpPr/>
          <p:nvPr/>
        </p:nvSpPr>
        <p:spPr>
          <a:xfrm>
            <a:off x="2936632" y="5199755"/>
            <a:ext cx="6761282" cy="1535152"/>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0000"/>
              </a:lnSpc>
              <a:defRPr/>
            </a:pPr>
            <a:r>
              <a:rPr lang="ja-JP" altLang="en-US" sz="1400" b="1" u="sng" kern="100" dirty="0">
                <a:solidFill>
                  <a:prstClr val="black"/>
                </a:solidFill>
                <a:latin typeface="BIZ UDPゴシック" panose="020B0400000000000000" pitchFamily="50" charset="-128"/>
                <a:ea typeface="BIZ UDPゴシック" panose="020B0400000000000000" pitchFamily="50" charset="-128"/>
              </a:rPr>
              <a:t>都市緑化を活用した</a:t>
            </a:r>
            <a:r>
              <a:rPr lang="ja-JP" altLang="ja-JP" sz="1400" b="1" u="sng" kern="100" dirty="0">
                <a:solidFill>
                  <a:prstClr val="black"/>
                </a:solidFill>
                <a:latin typeface="BIZ UDPゴシック" panose="020B0400000000000000" pitchFamily="50" charset="-128"/>
                <a:ea typeface="BIZ UDPゴシック" panose="020B0400000000000000" pitchFamily="50" charset="-128"/>
              </a:rPr>
              <a:t>猛暑対策（約</a:t>
            </a:r>
            <a:r>
              <a:rPr lang="ja-JP" altLang="en-US" sz="1400" b="1" u="sng" kern="100" dirty="0">
                <a:solidFill>
                  <a:prstClr val="black"/>
                </a:solidFill>
                <a:latin typeface="BIZ UDPゴシック" panose="020B0400000000000000" pitchFamily="50" charset="-128"/>
                <a:ea typeface="BIZ UDPゴシック" panose="020B0400000000000000" pitchFamily="50" charset="-128"/>
              </a:rPr>
              <a:t>３</a:t>
            </a:r>
            <a:r>
              <a:rPr lang="ja-JP" altLang="ja-JP" sz="1400" b="1" u="sng" kern="100" dirty="0">
                <a:solidFill>
                  <a:prstClr val="black"/>
                </a:solidFill>
                <a:latin typeface="BIZ UDPゴシック" panose="020B0400000000000000" pitchFamily="50" charset="-128"/>
                <a:ea typeface="BIZ UDPゴシック" panose="020B0400000000000000" pitchFamily="50" charset="-128"/>
              </a:rPr>
              <a:t>億円）</a:t>
            </a:r>
            <a:r>
              <a:rPr lang="ja-JP" altLang="en-US" sz="1400" b="1" kern="100" dirty="0">
                <a:solidFill>
                  <a:prstClr val="black"/>
                </a:solidFill>
                <a:latin typeface="BIZ UDPゴシック" panose="020B0400000000000000" pitchFamily="50" charset="-128"/>
                <a:ea typeface="BIZ UDPゴシック" panose="020B0400000000000000" pitchFamily="50" charset="-128"/>
              </a:rPr>
              <a:t>　</a:t>
            </a:r>
            <a:r>
              <a:rPr lang="en-US" altLang="ja-JP" sz="1400" b="1" kern="100" dirty="0">
                <a:solidFill>
                  <a:srgbClr val="FF0000"/>
                </a:solidFill>
                <a:latin typeface="BIZ UDPゴシック" panose="020B0400000000000000" pitchFamily="50" charset="-128"/>
                <a:ea typeface="BIZ UDPゴシック" panose="020B0400000000000000" pitchFamily="50" charset="-128"/>
              </a:rPr>
              <a:t>※</a:t>
            </a:r>
            <a:r>
              <a:rPr lang="ja-JP" altLang="en-US" sz="1400" b="1" kern="100" dirty="0">
                <a:solidFill>
                  <a:srgbClr val="FF0000"/>
                </a:solidFill>
                <a:latin typeface="BIZ UDPゴシック" panose="020B0400000000000000" pitchFamily="50" charset="-128"/>
                <a:ea typeface="BIZ UDPゴシック" panose="020B0400000000000000" pitchFamily="50" charset="-128"/>
              </a:rPr>
              <a:t>万博までの</a:t>
            </a:r>
            <a:r>
              <a:rPr lang="en-US" altLang="ja-JP" sz="1400" b="1" kern="100" dirty="0">
                <a:solidFill>
                  <a:srgbClr val="FF0000"/>
                </a:solidFill>
                <a:latin typeface="BIZ UDPゴシック" panose="020B0400000000000000" pitchFamily="50" charset="-128"/>
                <a:ea typeface="BIZ UDPゴシック" panose="020B0400000000000000" pitchFamily="50" charset="-128"/>
              </a:rPr>
              <a:t>2</a:t>
            </a:r>
            <a:r>
              <a:rPr lang="ja-JP" altLang="en-US" sz="1400" b="1" kern="100" dirty="0">
                <a:solidFill>
                  <a:srgbClr val="FF0000"/>
                </a:solidFill>
                <a:latin typeface="BIZ UDPゴシック" panose="020B0400000000000000" pitchFamily="50" charset="-128"/>
                <a:ea typeface="BIZ UDPゴシック" panose="020B0400000000000000" pitchFamily="50" charset="-128"/>
              </a:rPr>
              <a:t>か年集中（令和</a:t>
            </a:r>
            <a:r>
              <a:rPr lang="en-US" altLang="ja-JP" sz="1400" b="1" kern="100" dirty="0">
                <a:solidFill>
                  <a:srgbClr val="FF0000"/>
                </a:solidFill>
                <a:latin typeface="BIZ UDPゴシック" panose="020B0400000000000000" pitchFamily="50" charset="-128"/>
                <a:ea typeface="BIZ UDPゴシック" panose="020B0400000000000000" pitchFamily="50" charset="-128"/>
              </a:rPr>
              <a:t>6</a:t>
            </a:r>
            <a:r>
              <a:rPr lang="ja-JP" altLang="en-US" sz="1400" b="1" kern="100" dirty="0">
                <a:solidFill>
                  <a:srgbClr val="FF0000"/>
                </a:solidFill>
                <a:latin typeface="BIZ UDPゴシック" panose="020B0400000000000000" pitchFamily="50" charset="-128"/>
                <a:ea typeface="BIZ UDPゴシック" panose="020B0400000000000000" pitchFamily="50" charset="-128"/>
              </a:rPr>
              <a:t>～</a:t>
            </a:r>
            <a:r>
              <a:rPr lang="en-US" altLang="ja-JP" sz="1400" b="1" kern="100" dirty="0">
                <a:solidFill>
                  <a:srgbClr val="FF0000"/>
                </a:solidFill>
                <a:latin typeface="BIZ UDPゴシック" panose="020B0400000000000000" pitchFamily="50" charset="-128"/>
                <a:ea typeface="BIZ UDPゴシック" panose="020B0400000000000000" pitchFamily="50" charset="-128"/>
              </a:rPr>
              <a:t>7</a:t>
            </a:r>
            <a:r>
              <a:rPr lang="ja-JP" altLang="en-US" sz="1400" b="1" kern="100" dirty="0">
                <a:solidFill>
                  <a:srgbClr val="FF0000"/>
                </a:solidFill>
                <a:latin typeface="BIZ UDPゴシック" panose="020B0400000000000000" pitchFamily="50" charset="-128"/>
                <a:ea typeface="BIZ UDPゴシック" panose="020B0400000000000000" pitchFamily="50" charset="-128"/>
              </a:rPr>
              <a:t>年度）</a:t>
            </a:r>
            <a:endParaRPr lang="en-US" altLang="ja-JP" sz="1400" b="1" kern="100"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 目的</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　・　万博開催を見据え、国内外から多くの来阪者が集まる場所の暑熱環境を改善</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 内容</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　・　補助率   ：</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10/10 </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（最大５</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,000</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万円）</a:t>
            </a: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　・　補助対象：駅前広場及びその周辺</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１）</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、多くの府民等が集まる観光スポット</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２）</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 </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日の乗降者数５万人以上の駅　　</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 </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年間利用者数３０万人以上</a:t>
            </a:r>
          </a:p>
        </p:txBody>
      </p:sp>
      <p:cxnSp>
        <p:nvCxnSpPr>
          <p:cNvPr id="7" name="直線コネクタ 6">
            <a:extLst>
              <a:ext uri="{FF2B5EF4-FFF2-40B4-BE49-F238E27FC236}">
                <a16:creationId xmlns:a16="http://schemas.microsoft.com/office/drawing/2014/main" id="{C8E1F737-92DD-49EE-993D-E1D31F2DB6EB}"/>
              </a:ext>
            </a:extLst>
          </p:cNvPr>
          <p:cNvCxnSpPr>
            <a:cxnSpLocks/>
          </p:cNvCxnSpPr>
          <p:nvPr/>
        </p:nvCxnSpPr>
        <p:spPr>
          <a:xfrm>
            <a:off x="91200" y="542721"/>
            <a:ext cx="97236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A9BADC7B-7511-4FC4-9FA4-3EE0EE4B393E}"/>
              </a:ext>
            </a:extLst>
          </p:cNvPr>
          <p:cNvSpPr>
            <a:spLocks noGrp="1"/>
          </p:cNvSpPr>
          <p:nvPr>
            <p:ph type="sldNum" sz="quarter" idx="12"/>
          </p:nvPr>
        </p:nvSpPr>
        <p:spPr>
          <a:xfrm>
            <a:off x="7380141" y="6392549"/>
            <a:ext cx="2228850" cy="365125"/>
          </a:xfrm>
        </p:spPr>
        <p:txBody>
          <a:bodyPr/>
          <a:lstStyle/>
          <a:p>
            <a:fld id="{CAE052EB-6849-4963-B224-34FA6C1A8DFA}" type="slidenum">
              <a:rPr kumimoji="1" lang="ja-JP" altLang="en-US" smtClean="0"/>
              <a:t>1</a:t>
            </a:fld>
            <a:endParaRPr kumimoji="1" lang="ja-JP" altLang="en-US" dirty="0"/>
          </a:p>
        </p:txBody>
      </p:sp>
    </p:spTree>
    <p:extLst>
      <p:ext uri="{BB962C8B-B14F-4D97-AF65-F5344CB8AC3E}">
        <p14:creationId xmlns:p14="http://schemas.microsoft.com/office/powerpoint/2010/main" val="3184485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グラフィックス 5">
            <a:extLst>
              <a:ext uri="{FF2B5EF4-FFF2-40B4-BE49-F238E27FC236}">
                <a16:creationId xmlns:a16="http://schemas.microsoft.com/office/drawing/2014/main" id="{72E31DFB-40CF-4388-80D7-652FC27388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84669" y="6028338"/>
            <a:ext cx="820468" cy="801961"/>
          </a:xfrm>
          <a:prstGeom prst="rect">
            <a:avLst/>
          </a:prstGeom>
        </p:spPr>
      </p:pic>
      <p:sp>
        <p:nvSpPr>
          <p:cNvPr id="9" name="角丸四角形 68">
            <a:extLst>
              <a:ext uri="{FF2B5EF4-FFF2-40B4-BE49-F238E27FC236}">
                <a16:creationId xmlns:a16="http://schemas.microsoft.com/office/drawing/2014/main" id="{31391896-8F20-4BBA-A0C5-822AAF83856B}"/>
              </a:ext>
            </a:extLst>
          </p:cNvPr>
          <p:cNvSpPr/>
          <p:nvPr/>
        </p:nvSpPr>
        <p:spPr>
          <a:xfrm>
            <a:off x="72910" y="1498905"/>
            <a:ext cx="4807809" cy="5320226"/>
          </a:xfrm>
          <a:prstGeom prst="roundRect">
            <a:avLst>
              <a:gd name="adj" fmla="val 0"/>
            </a:avLst>
          </a:prstGeom>
          <a:noFill/>
          <a:ln>
            <a:solidFill>
              <a:srgbClr val="339933"/>
            </a:solidFill>
          </a:ln>
        </p:spPr>
        <p:style>
          <a:lnRef idx="1">
            <a:schemeClr val="accent5"/>
          </a:lnRef>
          <a:fillRef idx="2">
            <a:schemeClr val="accent5"/>
          </a:fillRef>
          <a:effectRef idx="1">
            <a:schemeClr val="accent5"/>
          </a:effectRef>
          <a:fontRef idx="minor">
            <a:schemeClr val="dk1"/>
          </a:fontRef>
        </p:style>
        <p:txBody>
          <a:bodyPr lIns="36001" rIns="36001"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7790" marR="0" lvl="0" indent="-17779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0" lang="en-US" altLang="ja-JP"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7790" marR="0" lvl="0" indent="-17779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p>
        </p:txBody>
      </p:sp>
      <p:sp>
        <p:nvSpPr>
          <p:cNvPr id="29" name="正方形/長方形 28">
            <a:extLst>
              <a:ext uri="{FF2B5EF4-FFF2-40B4-BE49-F238E27FC236}">
                <a16:creationId xmlns:a16="http://schemas.microsoft.com/office/drawing/2014/main" id="{5D50D3A1-096E-476C-B246-07BA10793638}"/>
              </a:ext>
            </a:extLst>
          </p:cNvPr>
          <p:cNvSpPr/>
          <p:nvPr/>
        </p:nvSpPr>
        <p:spPr>
          <a:xfrm>
            <a:off x="452151" y="1335258"/>
            <a:ext cx="3989136" cy="324000"/>
          </a:xfrm>
          <a:prstGeom prst="rect">
            <a:avLst/>
          </a:prstGeom>
          <a:solidFill>
            <a:schemeClr val="accent6">
              <a:lumMod val="50000"/>
            </a:schemeClr>
          </a:solidFill>
          <a:ln w="9525" cap="flat" cmpd="sng" algn="ctr">
            <a:noFill/>
            <a:prstDash val="solid"/>
          </a:ln>
          <a:effectLst/>
        </p:spPr>
        <p:txBody>
          <a:bodyPr lIns="116308" tIns="46523" rIns="116308" bIns="93048"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a:solidFill>
                  <a:prstClr val="white"/>
                </a:solidFill>
                <a:latin typeface="BIZ UDPゴシック" panose="020B0400000000000000" pitchFamily="50" charset="-128"/>
                <a:ea typeface="BIZ UDPゴシック" panose="020B0400000000000000" pitchFamily="50" charset="-128"/>
              </a:rPr>
              <a:t>令和</a:t>
            </a:r>
            <a:r>
              <a:rPr kumimoji="1" lang="en-US" altLang="ja-JP"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5</a:t>
            </a:r>
            <a:r>
              <a:rPr kumimoji="1" lang="ja-JP" altLang="en-US" dirty="0">
                <a:solidFill>
                  <a:prstClr val="white"/>
                </a:solidFill>
                <a:latin typeface="BIZ UDPゴシック" panose="020B0400000000000000" pitchFamily="50" charset="-128"/>
                <a:ea typeface="BIZ UDPゴシック" panose="020B0400000000000000" pitchFamily="50" charset="-128"/>
              </a:rPr>
              <a:t>年度</a:t>
            </a:r>
            <a:endParaRPr kumimoji="1" lang="ja-JP" altLang="en-US"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角丸四角形 68">
            <a:extLst>
              <a:ext uri="{FF2B5EF4-FFF2-40B4-BE49-F238E27FC236}">
                <a16:creationId xmlns:a16="http://schemas.microsoft.com/office/drawing/2014/main" id="{6D36A61F-2D16-4A5E-808E-1CAF84F9A53C}"/>
              </a:ext>
            </a:extLst>
          </p:cNvPr>
          <p:cNvSpPr/>
          <p:nvPr/>
        </p:nvSpPr>
        <p:spPr>
          <a:xfrm>
            <a:off x="5025280" y="1498905"/>
            <a:ext cx="4807809" cy="5320226"/>
          </a:xfrm>
          <a:prstGeom prst="roundRect">
            <a:avLst>
              <a:gd name="adj" fmla="val 0"/>
            </a:avLst>
          </a:prstGeom>
          <a:noFill/>
          <a:ln>
            <a:solidFill>
              <a:srgbClr val="339933"/>
            </a:solidFill>
          </a:ln>
        </p:spPr>
        <p:style>
          <a:lnRef idx="1">
            <a:schemeClr val="accent5"/>
          </a:lnRef>
          <a:fillRef idx="2">
            <a:schemeClr val="accent5"/>
          </a:fillRef>
          <a:effectRef idx="1">
            <a:schemeClr val="accent5"/>
          </a:effectRef>
          <a:fontRef idx="minor">
            <a:schemeClr val="dk1"/>
          </a:fontRef>
        </p:style>
        <p:txBody>
          <a:bodyPr lIns="36001" rIns="36001"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7790" marR="0" lvl="0" indent="-17779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0" lang="en-US" altLang="ja-JP"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7790" marR="0" lvl="0" indent="-17779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p>
        </p:txBody>
      </p:sp>
      <p:pic>
        <p:nvPicPr>
          <p:cNvPr id="12" name="図 11">
            <a:extLst>
              <a:ext uri="{FF2B5EF4-FFF2-40B4-BE49-F238E27FC236}">
                <a16:creationId xmlns:a16="http://schemas.microsoft.com/office/drawing/2014/main" id="{7AB2B9C5-2954-4077-925D-D37BA0B2F37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813460" y="2544979"/>
            <a:ext cx="1495535" cy="1114112"/>
          </a:xfrm>
          <a:prstGeom prst="rect">
            <a:avLst/>
          </a:prstGeom>
        </p:spPr>
      </p:pic>
      <p:pic>
        <p:nvPicPr>
          <p:cNvPr id="2" name="図 1">
            <a:extLst>
              <a:ext uri="{FF2B5EF4-FFF2-40B4-BE49-F238E27FC236}">
                <a16:creationId xmlns:a16="http://schemas.microsoft.com/office/drawing/2014/main" id="{C4CD3182-4744-4A8C-84ED-623AD29AC20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800555" y="4012898"/>
            <a:ext cx="1516224" cy="1148506"/>
          </a:xfrm>
          <a:prstGeom prst="rect">
            <a:avLst/>
          </a:prstGeom>
        </p:spPr>
      </p:pic>
      <p:sp>
        <p:nvSpPr>
          <p:cNvPr id="7" name="正方形/長方形 6">
            <a:extLst>
              <a:ext uri="{FF2B5EF4-FFF2-40B4-BE49-F238E27FC236}">
                <a16:creationId xmlns:a16="http://schemas.microsoft.com/office/drawing/2014/main" id="{F5A8C8AE-C822-488D-96AD-F2E8B456C8CC}"/>
              </a:ext>
            </a:extLst>
          </p:cNvPr>
          <p:cNvSpPr/>
          <p:nvPr/>
        </p:nvSpPr>
        <p:spPr>
          <a:xfrm>
            <a:off x="5487849" y="1327128"/>
            <a:ext cx="3989136" cy="324000"/>
          </a:xfrm>
          <a:prstGeom prst="rect">
            <a:avLst/>
          </a:prstGeom>
          <a:solidFill>
            <a:schemeClr val="accent6">
              <a:lumMod val="50000"/>
            </a:schemeClr>
          </a:solidFill>
          <a:ln w="9525" cap="flat" cmpd="sng" algn="ctr">
            <a:noFill/>
            <a:prstDash val="solid"/>
          </a:ln>
          <a:effectLst/>
        </p:spPr>
        <p:txBody>
          <a:bodyPr lIns="116308" tIns="46523" rIns="116308" bIns="93048"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a:solidFill>
                  <a:prstClr val="white"/>
                </a:solidFill>
                <a:latin typeface="BIZ UDPゴシック" panose="020B0400000000000000" pitchFamily="50" charset="-128"/>
                <a:ea typeface="BIZ UDPゴシック" panose="020B0400000000000000" pitchFamily="50" charset="-128"/>
              </a:rPr>
              <a:t>令和</a:t>
            </a:r>
            <a:r>
              <a:rPr kumimoji="1" lang="en-US" altLang="ja-JP"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6</a:t>
            </a:r>
            <a:r>
              <a:rPr kumimoji="1" lang="ja-JP" altLang="en-US"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7</a:t>
            </a:r>
            <a:r>
              <a:rPr kumimoji="1" lang="ja-JP" altLang="en-US" dirty="0">
                <a:solidFill>
                  <a:prstClr val="white"/>
                </a:solidFill>
                <a:latin typeface="BIZ UDPゴシック" panose="020B0400000000000000" pitchFamily="50" charset="-128"/>
                <a:ea typeface="BIZ UDPゴシック" panose="020B0400000000000000" pitchFamily="50" charset="-128"/>
              </a:rPr>
              <a:t>年度</a:t>
            </a:r>
            <a:endParaRPr kumimoji="1" lang="en-US" altLang="ja-JP"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テキスト ボックス 46">
            <a:extLst>
              <a:ext uri="{FF2B5EF4-FFF2-40B4-BE49-F238E27FC236}">
                <a16:creationId xmlns:a16="http://schemas.microsoft.com/office/drawing/2014/main" id="{D04FF527-9B4E-4665-B26A-5B2E647C0357}"/>
              </a:ext>
            </a:extLst>
          </p:cNvPr>
          <p:cNvSpPr txBox="1">
            <a:spLocks noChangeArrowheads="1"/>
          </p:cNvSpPr>
          <p:nvPr/>
        </p:nvSpPr>
        <p:spPr bwMode="auto">
          <a:xfrm>
            <a:off x="4970643" y="1652253"/>
            <a:ext cx="4909956" cy="89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869" tIns="49935" rIns="99869" bIns="49935">
            <a:spAutoFit/>
          </a:bodyPr>
          <a:lstStyle>
            <a:lvl1pPr>
              <a:tabLst>
                <a:tab pos="182563" algn="l"/>
              </a:tabLst>
              <a:defRPr kumimoji="1" sz="1900">
                <a:solidFill>
                  <a:schemeClr val="tx1"/>
                </a:solidFill>
                <a:latin typeface="Calibri" panose="020F0502020204030204" pitchFamily="34" charset="0"/>
                <a:ea typeface="ＭＳ Ｐゴシック" panose="020B0600070205080204" pitchFamily="50" charset="-128"/>
              </a:defRPr>
            </a:lvl1pPr>
            <a:lvl2pPr>
              <a:tabLst>
                <a:tab pos="182563" algn="l"/>
              </a:tabLst>
              <a:defRPr kumimoji="1" sz="1900">
                <a:solidFill>
                  <a:schemeClr val="tx1"/>
                </a:solidFill>
                <a:latin typeface="Calibri" panose="020F0502020204030204" pitchFamily="34" charset="0"/>
                <a:ea typeface="ＭＳ Ｐゴシック" panose="020B0600070205080204" pitchFamily="50" charset="-128"/>
              </a:defRPr>
            </a:lvl2pPr>
            <a:lvl3pPr>
              <a:tabLst>
                <a:tab pos="182563" algn="l"/>
              </a:tabLst>
              <a:defRPr kumimoji="1" sz="1900">
                <a:solidFill>
                  <a:schemeClr val="tx1"/>
                </a:solidFill>
                <a:latin typeface="Calibri" panose="020F0502020204030204" pitchFamily="34" charset="0"/>
                <a:ea typeface="ＭＳ Ｐゴシック" panose="020B0600070205080204" pitchFamily="50" charset="-128"/>
              </a:defRPr>
            </a:lvl3pPr>
            <a:lvl4pPr>
              <a:tabLst>
                <a:tab pos="182563" algn="l"/>
              </a:tabLst>
              <a:defRPr kumimoji="1" sz="1900">
                <a:solidFill>
                  <a:schemeClr val="tx1"/>
                </a:solidFill>
                <a:latin typeface="Calibri" panose="020F0502020204030204" pitchFamily="34" charset="0"/>
                <a:ea typeface="ＭＳ Ｐゴシック" panose="020B0600070205080204" pitchFamily="50" charset="-128"/>
              </a:defRPr>
            </a:lvl4pPr>
            <a:lvl5pPr>
              <a:tabLst>
                <a:tab pos="182563" algn="l"/>
              </a:tabLst>
              <a:defRPr kumimoji="1" sz="1900">
                <a:solidFill>
                  <a:schemeClr val="tx1"/>
                </a:solidFill>
                <a:latin typeface="Calibri" panose="020F0502020204030204" pitchFamily="34" charset="0"/>
                <a:ea typeface="ＭＳ Ｐゴシック" panose="020B0600070205080204" pitchFamily="50" charset="-128"/>
              </a:defRPr>
            </a:lvl5pPr>
            <a:lvl6pPr marL="23701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6pPr>
            <a:lvl7pPr marL="28273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7pPr>
            <a:lvl8pPr marL="32845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8pPr>
            <a:lvl9pPr marL="37417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9pPr>
          </a:lstStyle>
          <a:p>
            <a:pPr marL="285750" marR="0" lvl="0" indent="-285750" algn="l" defTabSz="457200" rtl="0" eaLnBrk="1" fontAlgn="auto" latinLnBrk="0" hangingPunct="1">
              <a:lnSpc>
                <a:spcPts val="1500"/>
              </a:lnSpc>
              <a:spcBef>
                <a:spcPts val="0"/>
              </a:spcBef>
              <a:spcAft>
                <a:spcPts val="388"/>
              </a:spcAft>
              <a:buClrTx/>
              <a:buSzTx/>
              <a:buFont typeface="Wingdings" panose="05000000000000000000" pitchFamily="2" charset="2"/>
              <a:buChar char="u"/>
              <a:tabLst>
                <a:tab pos="182563" algn="l"/>
              </a:tabLst>
              <a:defRPr/>
            </a:pPr>
            <a:r>
              <a:rPr kumimoji="1" lang="ja-JP" altLang="en-US"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実施状況</a:t>
            </a:r>
            <a:endParaRPr kumimoji="1"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57200" rtl="0" eaLnBrk="1" fontAlgn="auto" latinLnBrk="0" hangingPunct="1">
              <a:lnSpc>
                <a:spcPts val="1500"/>
              </a:lnSpc>
              <a:spcBef>
                <a:spcPts val="0"/>
              </a:spcBef>
              <a:spcAft>
                <a:spcPts val="0"/>
              </a:spcAft>
              <a:buClrTx/>
              <a:buSzTx/>
              <a:buFont typeface="Arial" panose="020B0604020202020204" pitchFamily="34" charset="0"/>
              <a:buChar char="•"/>
              <a:tabLst>
                <a:tab pos="182563" algn="l"/>
              </a:tabLst>
              <a:defRPr/>
            </a:pP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国内外から多くの人が集まる場所に絞り実施</a:t>
            </a:r>
          </a:p>
          <a:p>
            <a:pPr marL="171450" marR="0" lvl="0" indent="-171450" algn="l" defTabSz="457200" rtl="0" eaLnBrk="1" fontAlgn="auto" latinLnBrk="0" hangingPunct="1">
              <a:lnSpc>
                <a:spcPts val="1500"/>
              </a:lnSpc>
              <a:spcBef>
                <a:spcPts val="0"/>
              </a:spcBef>
              <a:spcAft>
                <a:spcPts val="0"/>
              </a:spcAft>
              <a:buClrTx/>
              <a:buSzTx/>
              <a:buFont typeface="Arial" panose="020B0604020202020204" pitchFamily="34" charset="0"/>
              <a:buChar char="•"/>
              <a:tabLst>
                <a:tab pos="182563" algn="l"/>
              </a:tabLst>
              <a:defRPr/>
            </a:pPr>
            <a:r>
              <a:rPr lang="ja-JP" altLang="en-US" sz="1100" dirty="0">
                <a:latin typeface="BIZ UDPゴシック" panose="020B0400000000000000" pitchFamily="50" charset="-128"/>
                <a:ea typeface="BIZ UDPゴシック" panose="020B0400000000000000" pitchFamily="50" charset="-128"/>
              </a:rPr>
              <a:t>補助額　　：約</a:t>
            </a:r>
            <a:r>
              <a:rPr lang="en-US" altLang="ja-JP" sz="1100" dirty="0">
                <a:latin typeface="BIZ UDPゴシック" panose="020B0400000000000000" pitchFamily="50" charset="-128"/>
                <a:ea typeface="BIZ UDPゴシック" panose="020B0400000000000000" pitchFamily="50" charset="-128"/>
              </a:rPr>
              <a:t>1.7</a:t>
            </a:r>
            <a:r>
              <a:rPr lang="ja-JP" altLang="en-US" sz="1100" dirty="0">
                <a:latin typeface="BIZ UDPゴシック" panose="020B0400000000000000" pitchFamily="50" charset="-128"/>
                <a:ea typeface="BIZ UDPゴシック" panose="020B0400000000000000" pitchFamily="50" charset="-128"/>
              </a:rPr>
              <a:t>億円</a:t>
            </a:r>
            <a:endPar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171450" marR="0" lvl="0" indent="-171450" algn="l" defTabSz="457200" rtl="0" eaLnBrk="1" fontAlgn="auto" latinLnBrk="0" hangingPunct="1">
              <a:lnSpc>
                <a:spcPts val="1500"/>
              </a:lnSpc>
              <a:spcBef>
                <a:spcPts val="0"/>
              </a:spcBef>
              <a:spcAft>
                <a:spcPts val="0"/>
              </a:spcAft>
              <a:buClrTx/>
              <a:buSzTx/>
              <a:buFont typeface="Arial" panose="020B0604020202020204" pitchFamily="34" charset="0"/>
              <a:buChar char="•"/>
              <a:tabLst>
                <a:tab pos="182563" algn="l"/>
              </a:tabLst>
              <a:defRPr/>
            </a:pPr>
            <a:r>
              <a:rPr lang="ja-JP" altLang="en-US" sz="1100" dirty="0">
                <a:latin typeface="BIZ UDPゴシック" panose="020B0400000000000000" pitchFamily="50" charset="-128"/>
                <a:ea typeface="BIZ UDPゴシック" panose="020B0400000000000000" pitchFamily="50" charset="-128"/>
              </a:rPr>
              <a:t>実施</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箇所 </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50" normalizeH="0" noProof="0" dirty="0">
                <a:ln>
                  <a:noFill/>
                </a:ln>
                <a:effectLst/>
                <a:uLnTx/>
                <a:uFillTx/>
                <a:latin typeface="BIZ UDPゴシック" panose="020B0400000000000000" pitchFamily="50" charset="-128"/>
                <a:ea typeface="BIZ UDPゴシック" panose="020B0400000000000000" pitchFamily="50" charset="-128"/>
                <a:cs typeface="+mn-cs"/>
              </a:rPr>
              <a:t>５箇所</a:t>
            </a:r>
            <a:r>
              <a:rPr lang="ja-JP" altLang="en-US" sz="1000" spc="-50" dirty="0">
                <a:latin typeface="BIZ UDPゴシック" panose="020B0400000000000000" pitchFamily="50" charset="-128"/>
                <a:ea typeface="BIZ UDPゴシック" panose="020B0400000000000000" pitchFamily="50" charset="-128"/>
              </a:rPr>
              <a:t>（</a:t>
            </a:r>
            <a:r>
              <a:rPr lang="en-US" altLang="ja-JP" sz="1000" spc="-50" dirty="0">
                <a:latin typeface="BIZ UDPゴシック" panose="020B0400000000000000" pitchFamily="50" charset="-128"/>
                <a:ea typeface="BIZ UDPゴシック" panose="020B0400000000000000" pitchFamily="50" charset="-128"/>
              </a:rPr>
              <a:t>JR</a:t>
            </a:r>
            <a:r>
              <a:rPr lang="ja-JP" altLang="en-US" sz="1000" spc="-50" dirty="0">
                <a:latin typeface="BIZ UDPゴシック" panose="020B0400000000000000" pitchFamily="50" charset="-128"/>
                <a:ea typeface="BIZ UDPゴシック" panose="020B0400000000000000" pitchFamily="50" charset="-128"/>
              </a:rPr>
              <a:t>大阪駅</a:t>
            </a:r>
            <a:r>
              <a:rPr lang="en-US" altLang="ja-JP" sz="1000" spc="-50" dirty="0">
                <a:latin typeface="BIZ UDPゴシック" panose="020B0400000000000000" pitchFamily="50" charset="-128"/>
                <a:ea typeface="BIZ UDPゴシック" panose="020B0400000000000000" pitchFamily="50" charset="-128"/>
              </a:rPr>
              <a:t>,</a:t>
            </a:r>
            <a:r>
              <a:rPr lang="ja-JP" altLang="en-US" sz="1000" spc="-50" dirty="0">
                <a:latin typeface="BIZ UDPゴシック" panose="020B0400000000000000" pitchFamily="50" charset="-128"/>
                <a:ea typeface="BIZ UDPゴシック" panose="020B0400000000000000" pitchFamily="50" charset="-128"/>
              </a:rPr>
              <a:t>大阪国際空港</a:t>
            </a:r>
            <a:r>
              <a:rPr lang="en-US" altLang="ja-JP" sz="1000" spc="-50" dirty="0">
                <a:latin typeface="BIZ UDPゴシック" panose="020B0400000000000000" pitchFamily="50" charset="-128"/>
                <a:ea typeface="BIZ UDPゴシック" panose="020B0400000000000000" pitchFamily="50" charset="-128"/>
              </a:rPr>
              <a:t>,</a:t>
            </a:r>
            <a:r>
              <a:rPr kumimoji="1" lang="ja-JP" altLang="en-US" sz="9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なんば</a:t>
            </a:r>
            <a:r>
              <a:rPr kumimoji="1" lang="en-US" altLang="ja-JP" sz="9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cs typeface="+mn-cs"/>
              </a:rPr>
              <a:t>hatch,</a:t>
            </a:r>
            <a:r>
              <a:rPr kumimoji="1" lang="ja-JP" altLang="en-US" sz="9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中之島</a:t>
            </a:r>
            <a:r>
              <a:rPr kumimoji="1" lang="en-US" altLang="ja-JP" sz="9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cs typeface="+mn-cs"/>
              </a:rPr>
              <a:t>GATE,</a:t>
            </a:r>
            <a:r>
              <a:rPr kumimoji="1" lang="ja-JP" altLang="en-US" sz="9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ららぽーと和泉）</a:t>
            </a:r>
            <a:endParaRPr kumimoji="1" lang="en-US" altLang="ja-JP" sz="9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16" name="テキスト ボックス 46">
            <a:extLst>
              <a:ext uri="{FF2B5EF4-FFF2-40B4-BE49-F238E27FC236}">
                <a16:creationId xmlns:a16="http://schemas.microsoft.com/office/drawing/2014/main" id="{83229830-E808-41E9-974A-27E9AD88F88A}"/>
              </a:ext>
            </a:extLst>
          </p:cNvPr>
          <p:cNvSpPr txBox="1">
            <a:spLocks noChangeArrowheads="1"/>
          </p:cNvSpPr>
          <p:nvPr/>
        </p:nvSpPr>
        <p:spPr bwMode="auto">
          <a:xfrm>
            <a:off x="5020561" y="5392858"/>
            <a:ext cx="4807809" cy="30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869" tIns="49935" rIns="99869" bIns="49935">
            <a:spAutoFit/>
          </a:bodyPr>
          <a:lstStyle>
            <a:lvl1pPr>
              <a:tabLst>
                <a:tab pos="182563" algn="l"/>
              </a:tabLst>
              <a:defRPr kumimoji="1" sz="1900">
                <a:solidFill>
                  <a:schemeClr val="tx1"/>
                </a:solidFill>
                <a:latin typeface="Calibri" panose="020F0502020204030204" pitchFamily="34" charset="0"/>
                <a:ea typeface="ＭＳ Ｐゴシック" panose="020B0600070205080204" pitchFamily="50" charset="-128"/>
              </a:defRPr>
            </a:lvl1pPr>
            <a:lvl2pPr>
              <a:tabLst>
                <a:tab pos="182563" algn="l"/>
              </a:tabLst>
              <a:defRPr kumimoji="1" sz="1900">
                <a:solidFill>
                  <a:schemeClr val="tx1"/>
                </a:solidFill>
                <a:latin typeface="Calibri" panose="020F0502020204030204" pitchFamily="34" charset="0"/>
                <a:ea typeface="ＭＳ Ｐゴシック" panose="020B0600070205080204" pitchFamily="50" charset="-128"/>
              </a:defRPr>
            </a:lvl2pPr>
            <a:lvl3pPr>
              <a:tabLst>
                <a:tab pos="182563" algn="l"/>
              </a:tabLst>
              <a:defRPr kumimoji="1" sz="1900">
                <a:solidFill>
                  <a:schemeClr val="tx1"/>
                </a:solidFill>
                <a:latin typeface="Calibri" panose="020F0502020204030204" pitchFamily="34" charset="0"/>
                <a:ea typeface="ＭＳ Ｐゴシック" panose="020B0600070205080204" pitchFamily="50" charset="-128"/>
              </a:defRPr>
            </a:lvl3pPr>
            <a:lvl4pPr>
              <a:tabLst>
                <a:tab pos="182563" algn="l"/>
              </a:tabLst>
              <a:defRPr kumimoji="1" sz="1900">
                <a:solidFill>
                  <a:schemeClr val="tx1"/>
                </a:solidFill>
                <a:latin typeface="Calibri" panose="020F0502020204030204" pitchFamily="34" charset="0"/>
                <a:ea typeface="ＭＳ Ｐゴシック" panose="020B0600070205080204" pitchFamily="50" charset="-128"/>
              </a:defRPr>
            </a:lvl4pPr>
            <a:lvl5pPr>
              <a:tabLst>
                <a:tab pos="182563" algn="l"/>
              </a:tabLst>
              <a:defRPr kumimoji="1" sz="1900">
                <a:solidFill>
                  <a:schemeClr val="tx1"/>
                </a:solidFill>
                <a:latin typeface="Calibri" panose="020F0502020204030204" pitchFamily="34" charset="0"/>
                <a:ea typeface="ＭＳ Ｐゴシック" panose="020B0600070205080204" pitchFamily="50" charset="-128"/>
              </a:defRPr>
            </a:lvl5pPr>
            <a:lvl6pPr marL="23701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6pPr>
            <a:lvl7pPr marL="28273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7pPr>
            <a:lvl8pPr marL="32845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8pPr>
            <a:lvl9pPr marL="37417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9pPr>
          </a:lstStyle>
          <a:p>
            <a:pPr marL="285750" marR="0" lvl="0" indent="-285750" algn="l" defTabSz="457200" rtl="0" eaLnBrk="1" fontAlgn="auto" latinLnBrk="0" hangingPunct="1">
              <a:lnSpc>
                <a:spcPct val="100000"/>
              </a:lnSpc>
              <a:spcBef>
                <a:spcPts val="0"/>
              </a:spcBef>
              <a:spcAft>
                <a:spcPts val="388"/>
              </a:spcAft>
              <a:buClrTx/>
              <a:buSzTx/>
              <a:buFont typeface="Wingdings" panose="05000000000000000000" pitchFamily="2" charset="2"/>
              <a:buChar char="u"/>
              <a:tabLst>
                <a:tab pos="182563" algn="l"/>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効果</a:t>
            </a:r>
            <a:endPar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7" name="テキスト ボックス 46">
            <a:extLst>
              <a:ext uri="{FF2B5EF4-FFF2-40B4-BE49-F238E27FC236}">
                <a16:creationId xmlns:a16="http://schemas.microsoft.com/office/drawing/2014/main" id="{B53B08D3-6843-4BA5-BE11-1FAF5A4816CD}"/>
              </a:ext>
            </a:extLst>
          </p:cNvPr>
          <p:cNvSpPr txBox="1">
            <a:spLocks noChangeArrowheads="1"/>
          </p:cNvSpPr>
          <p:nvPr/>
        </p:nvSpPr>
        <p:spPr bwMode="auto">
          <a:xfrm>
            <a:off x="72910" y="1665632"/>
            <a:ext cx="4747618" cy="89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869" tIns="49935" rIns="99869" bIns="49935">
            <a:spAutoFit/>
          </a:bodyPr>
          <a:lstStyle>
            <a:lvl1pPr>
              <a:tabLst>
                <a:tab pos="182563" algn="l"/>
              </a:tabLst>
              <a:defRPr kumimoji="1" sz="1900">
                <a:solidFill>
                  <a:schemeClr val="tx1"/>
                </a:solidFill>
                <a:latin typeface="Calibri" panose="020F0502020204030204" pitchFamily="34" charset="0"/>
                <a:ea typeface="ＭＳ Ｐゴシック" panose="020B0600070205080204" pitchFamily="50" charset="-128"/>
              </a:defRPr>
            </a:lvl1pPr>
            <a:lvl2pPr>
              <a:tabLst>
                <a:tab pos="182563" algn="l"/>
              </a:tabLst>
              <a:defRPr kumimoji="1" sz="1900">
                <a:solidFill>
                  <a:schemeClr val="tx1"/>
                </a:solidFill>
                <a:latin typeface="Calibri" panose="020F0502020204030204" pitchFamily="34" charset="0"/>
                <a:ea typeface="ＭＳ Ｐゴシック" panose="020B0600070205080204" pitchFamily="50" charset="-128"/>
              </a:defRPr>
            </a:lvl2pPr>
            <a:lvl3pPr>
              <a:tabLst>
                <a:tab pos="182563" algn="l"/>
              </a:tabLst>
              <a:defRPr kumimoji="1" sz="1900">
                <a:solidFill>
                  <a:schemeClr val="tx1"/>
                </a:solidFill>
                <a:latin typeface="Calibri" panose="020F0502020204030204" pitchFamily="34" charset="0"/>
                <a:ea typeface="ＭＳ Ｐゴシック" panose="020B0600070205080204" pitchFamily="50" charset="-128"/>
              </a:defRPr>
            </a:lvl3pPr>
            <a:lvl4pPr>
              <a:tabLst>
                <a:tab pos="182563" algn="l"/>
              </a:tabLst>
              <a:defRPr kumimoji="1" sz="1900">
                <a:solidFill>
                  <a:schemeClr val="tx1"/>
                </a:solidFill>
                <a:latin typeface="Calibri" panose="020F0502020204030204" pitchFamily="34" charset="0"/>
                <a:ea typeface="ＭＳ Ｐゴシック" panose="020B0600070205080204" pitchFamily="50" charset="-128"/>
              </a:defRPr>
            </a:lvl4pPr>
            <a:lvl5pPr>
              <a:tabLst>
                <a:tab pos="182563" algn="l"/>
              </a:tabLst>
              <a:defRPr kumimoji="1" sz="1900">
                <a:solidFill>
                  <a:schemeClr val="tx1"/>
                </a:solidFill>
                <a:latin typeface="Calibri" panose="020F0502020204030204" pitchFamily="34" charset="0"/>
                <a:ea typeface="ＭＳ Ｐゴシック" panose="020B0600070205080204" pitchFamily="50" charset="-128"/>
              </a:defRPr>
            </a:lvl5pPr>
            <a:lvl6pPr marL="23701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6pPr>
            <a:lvl7pPr marL="28273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7pPr>
            <a:lvl8pPr marL="32845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8pPr>
            <a:lvl9pPr marL="37417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9pPr>
          </a:lstStyle>
          <a:p>
            <a:pPr marL="285750" marR="0" lvl="0" indent="-285750" algn="l" defTabSz="457200" rtl="0" eaLnBrk="1" fontAlgn="auto" latinLnBrk="0" hangingPunct="1">
              <a:lnSpc>
                <a:spcPts val="1500"/>
              </a:lnSpc>
              <a:spcBef>
                <a:spcPts val="0"/>
              </a:spcBef>
              <a:spcAft>
                <a:spcPts val="388"/>
              </a:spcAft>
              <a:buClrTx/>
              <a:buSzTx/>
              <a:buFont typeface="Wingdings" panose="05000000000000000000" pitchFamily="2" charset="2"/>
              <a:buChar char="u"/>
              <a:tabLst>
                <a:tab pos="182563" algn="l"/>
              </a:tabLst>
              <a:defRPr/>
            </a:pPr>
            <a:r>
              <a:rPr kumimoji="1" lang="ja-JP" altLang="en-US"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実施状況</a:t>
            </a:r>
            <a:endParaRPr kumimoji="1"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57200" rtl="0" eaLnBrk="1" fontAlgn="auto" latinLnBrk="0" hangingPunct="1">
              <a:lnSpc>
                <a:spcPts val="1500"/>
              </a:lnSpc>
              <a:spcBef>
                <a:spcPts val="0"/>
              </a:spcBef>
              <a:spcAft>
                <a:spcPts val="0"/>
              </a:spcAft>
              <a:buClrTx/>
              <a:buSzTx/>
              <a:buFont typeface="Arial" panose="020B0604020202020204" pitchFamily="34" charset="0"/>
              <a:buChar char="•"/>
              <a:tabLst>
                <a:tab pos="182563" algn="l"/>
              </a:tabLst>
              <a:defRPr/>
            </a:pP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駅前広場や単独バス停など、暑くても待たざる得ない場所で実施</a:t>
            </a:r>
          </a:p>
          <a:p>
            <a:pPr marL="171450" marR="0" lvl="0" indent="-171450" algn="l" defTabSz="457200" rtl="0" eaLnBrk="1" fontAlgn="auto" latinLnBrk="0" hangingPunct="1">
              <a:lnSpc>
                <a:spcPts val="1500"/>
              </a:lnSpc>
              <a:spcBef>
                <a:spcPts val="0"/>
              </a:spcBef>
              <a:spcAft>
                <a:spcPts val="0"/>
              </a:spcAft>
              <a:buClrTx/>
              <a:buSzTx/>
              <a:buFont typeface="Arial" panose="020B0604020202020204" pitchFamily="34" charset="0"/>
              <a:buChar char="•"/>
              <a:tabLst>
                <a:tab pos="182563" algn="l"/>
              </a:tabLst>
              <a:defRPr/>
            </a:pPr>
            <a:r>
              <a:rPr lang="ja-JP" altLang="en-US" sz="1100" dirty="0">
                <a:latin typeface="BIZ UDPゴシック" panose="020B0400000000000000" pitchFamily="50" charset="-128"/>
                <a:ea typeface="BIZ UDPゴシック" panose="020B0400000000000000" pitchFamily="50" charset="-128"/>
              </a:rPr>
              <a:t>補助額　　：約</a:t>
            </a:r>
            <a:r>
              <a:rPr lang="en-US" altLang="ja-JP" sz="1100" dirty="0">
                <a:latin typeface="BIZ UDPゴシック" panose="020B0400000000000000" pitchFamily="50" charset="-128"/>
                <a:ea typeface="BIZ UDPゴシック" panose="020B0400000000000000" pitchFamily="50" charset="-128"/>
              </a:rPr>
              <a:t>14.4</a:t>
            </a:r>
            <a:r>
              <a:rPr lang="ja-JP" altLang="en-US" sz="1100" dirty="0">
                <a:latin typeface="BIZ UDPゴシック" panose="020B0400000000000000" pitchFamily="50" charset="-128"/>
                <a:ea typeface="BIZ UDPゴシック" panose="020B0400000000000000" pitchFamily="50" charset="-128"/>
              </a:rPr>
              <a:t>億円</a:t>
            </a:r>
            <a:endPar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171450" marR="0" lvl="0" indent="-171450" algn="l" defTabSz="457200" rtl="0" eaLnBrk="1" fontAlgn="auto" latinLnBrk="0" hangingPunct="1">
              <a:lnSpc>
                <a:spcPts val="1500"/>
              </a:lnSpc>
              <a:spcBef>
                <a:spcPts val="0"/>
              </a:spcBef>
              <a:spcAft>
                <a:spcPts val="0"/>
              </a:spcAft>
              <a:buClrTx/>
              <a:buSzTx/>
              <a:buFont typeface="Arial" panose="020B0604020202020204" pitchFamily="34" charset="0"/>
              <a:buChar char="•"/>
              <a:tabLst>
                <a:tab pos="182563" algn="l"/>
              </a:tabLst>
              <a:defRPr/>
            </a:pPr>
            <a:r>
              <a:rPr lang="ja-JP" altLang="en-US" sz="1100" dirty="0">
                <a:latin typeface="BIZ UDPゴシック" panose="020B0400000000000000" pitchFamily="50" charset="-128"/>
                <a:ea typeface="BIZ UDPゴシック" panose="020B0400000000000000" pitchFamily="50" charset="-128"/>
              </a:rPr>
              <a:t>実施</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箇所 </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135</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箇所（駅前広場</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:54</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箇所、単独のバス停：</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81</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箇所）</a:t>
            </a:r>
            <a:endPar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pic>
        <p:nvPicPr>
          <p:cNvPr id="18" name="図 17">
            <a:extLst>
              <a:ext uri="{FF2B5EF4-FFF2-40B4-BE49-F238E27FC236}">
                <a16:creationId xmlns:a16="http://schemas.microsoft.com/office/drawing/2014/main" id="{C84C1ED5-40F6-4842-926D-3CCD317F2518}"/>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49689" y="2543310"/>
            <a:ext cx="1501335" cy="1115781"/>
          </a:xfrm>
          <a:prstGeom prst="rect">
            <a:avLst/>
          </a:prstGeom>
        </p:spPr>
      </p:pic>
      <p:sp>
        <p:nvSpPr>
          <p:cNvPr id="19" name="テキスト ボックス 46">
            <a:extLst>
              <a:ext uri="{FF2B5EF4-FFF2-40B4-BE49-F238E27FC236}">
                <a16:creationId xmlns:a16="http://schemas.microsoft.com/office/drawing/2014/main" id="{EF0ED2AF-0568-412A-84F4-27D0F6847586}"/>
              </a:ext>
            </a:extLst>
          </p:cNvPr>
          <p:cNvSpPr txBox="1">
            <a:spLocks noChangeArrowheads="1"/>
          </p:cNvSpPr>
          <p:nvPr/>
        </p:nvSpPr>
        <p:spPr bwMode="auto">
          <a:xfrm>
            <a:off x="649689" y="3678933"/>
            <a:ext cx="1516252" cy="306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869" tIns="49935" rIns="99869" bIns="49935">
            <a:spAutoFit/>
          </a:bodyPr>
          <a:lstStyle>
            <a:lvl1pPr>
              <a:tabLst>
                <a:tab pos="182563" algn="l"/>
              </a:tabLst>
              <a:defRPr kumimoji="1" sz="1900">
                <a:solidFill>
                  <a:schemeClr val="tx1"/>
                </a:solidFill>
                <a:latin typeface="Calibri" panose="020F0502020204030204" pitchFamily="34" charset="0"/>
                <a:ea typeface="ＭＳ Ｐゴシック" panose="020B0600070205080204" pitchFamily="50" charset="-128"/>
              </a:defRPr>
            </a:lvl1pPr>
            <a:lvl2pPr>
              <a:tabLst>
                <a:tab pos="182563" algn="l"/>
              </a:tabLst>
              <a:defRPr kumimoji="1" sz="1900">
                <a:solidFill>
                  <a:schemeClr val="tx1"/>
                </a:solidFill>
                <a:latin typeface="Calibri" panose="020F0502020204030204" pitchFamily="34" charset="0"/>
                <a:ea typeface="ＭＳ Ｐゴシック" panose="020B0600070205080204" pitchFamily="50" charset="-128"/>
              </a:defRPr>
            </a:lvl2pPr>
            <a:lvl3pPr>
              <a:tabLst>
                <a:tab pos="182563" algn="l"/>
              </a:tabLst>
              <a:defRPr kumimoji="1" sz="1900">
                <a:solidFill>
                  <a:schemeClr val="tx1"/>
                </a:solidFill>
                <a:latin typeface="Calibri" panose="020F0502020204030204" pitchFamily="34" charset="0"/>
                <a:ea typeface="ＭＳ Ｐゴシック" panose="020B0600070205080204" pitchFamily="50" charset="-128"/>
              </a:defRPr>
            </a:lvl3pPr>
            <a:lvl4pPr>
              <a:tabLst>
                <a:tab pos="182563" algn="l"/>
              </a:tabLst>
              <a:defRPr kumimoji="1" sz="1900">
                <a:solidFill>
                  <a:schemeClr val="tx1"/>
                </a:solidFill>
                <a:latin typeface="Calibri" panose="020F0502020204030204" pitchFamily="34" charset="0"/>
                <a:ea typeface="ＭＳ Ｐゴシック" panose="020B0600070205080204" pitchFamily="50" charset="-128"/>
              </a:defRPr>
            </a:lvl4pPr>
            <a:lvl5pPr>
              <a:tabLst>
                <a:tab pos="182563" algn="l"/>
              </a:tabLst>
              <a:defRPr kumimoji="1" sz="1900">
                <a:solidFill>
                  <a:schemeClr val="tx1"/>
                </a:solidFill>
                <a:latin typeface="Calibri" panose="020F0502020204030204" pitchFamily="34" charset="0"/>
                <a:ea typeface="ＭＳ Ｐゴシック" panose="020B0600070205080204" pitchFamily="50" charset="-128"/>
              </a:defRPr>
            </a:lvl5pPr>
            <a:lvl6pPr marL="23701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6pPr>
            <a:lvl7pPr marL="28273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7pPr>
            <a:lvl8pPr marL="32845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8pPr>
            <a:lvl9pPr marL="37417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auto" latinLnBrk="0" hangingPunct="1">
              <a:lnSpc>
                <a:spcPts val="600"/>
              </a:lnSpc>
              <a:spcBef>
                <a:spcPts val="0"/>
              </a:spcBef>
              <a:spcAft>
                <a:spcPts val="388"/>
              </a:spcAft>
              <a:buClrTx/>
              <a:buSzTx/>
              <a:buFontTx/>
              <a:buNone/>
              <a:tabLst>
                <a:tab pos="182563" algn="l"/>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イオンモール</a:t>
            </a:r>
            <a:r>
              <a:rPr lang="ja-JP" altLang="en-US" sz="900" dirty="0">
                <a:solidFill>
                  <a:prstClr val="black"/>
                </a:solidFill>
                <a:latin typeface="BIZ UDPゴシック" panose="020B0400000000000000" pitchFamily="50" charset="-128"/>
                <a:ea typeface="BIZ UDPゴシック" panose="020B0400000000000000" pitchFamily="50" charset="-128"/>
              </a:rPr>
              <a:t>四條</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畷</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457200" rtl="0" eaLnBrk="1" fontAlgn="auto" latinLnBrk="0" hangingPunct="1">
              <a:lnSpc>
                <a:spcPts val="600"/>
              </a:lnSpc>
              <a:spcBef>
                <a:spcPts val="0"/>
              </a:spcBef>
              <a:spcAft>
                <a:spcPts val="388"/>
              </a:spcAft>
              <a:buClrTx/>
              <a:buSzTx/>
              <a:buFontTx/>
              <a:buNone/>
              <a:tabLst>
                <a:tab pos="182563" algn="l"/>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lang="ja-JP" altLang="en-US" sz="900" dirty="0">
                <a:solidFill>
                  <a:prstClr val="black"/>
                </a:solidFill>
                <a:latin typeface="BIZ UDPゴシック" panose="020B0400000000000000" pitchFamily="50" charset="-128"/>
                <a:ea typeface="BIZ UDPゴシック" panose="020B0400000000000000" pitchFamily="50" charset="-128"/>
              </a:rPr>
              <a:t>高木</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植栽、遮熱性ベンチ）</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1" name="テキスト ボックス 46">
            <a:extLst>
              <a:ext uri="{FF2B5EF4-FFF2-40B4-BE49-F238E27FC236}">
                <a16:creationId xmlns:a16="http://schemas.microsoft.com/office/drawing/2014/main" id="{038A0F53-E144-48C4-A588-7323806F1664}"/>
              </a:ext>
            </a:extLst>
          </p:cNvPr>
          <p:cNvSpPr txBox="1">
            <a:spLocks noChangeArrowheads="1"/>
          </p:cNvSpPr>
          <p:nvPr/>
        </p:nvSpPr>
        <p:spPr bwMode="auto">
          <a:xfrm>
            <a:off x="2798138" y="3703183"/>
            <a:ext cx="1537427" cy="306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869" tIns="49935" rIns="99869" bIns="49935">
            <a:spAutoFit/>
          </a:bodyPr>
          <a:lstStyle>
            <a:lvl1pPr>
              <a:tabLst>
                <a:tab pos="182563" algn="l"/>
              </a:tabLst>
              <a:defRPr kumimoji="1" sz="1900">
                <a:solidFill>
                  <a:schemeClr val="tx1"/>
                </a:solidFill>
                <a:latin typeface="Calibri" panose="020F0502020204030204" pitchFamily="34" charset="0"/>
                <a:ea typeface="ＭＳ Ｐゴシック" panose="020B0600070205080204" pitchFamily="50" charset="-128"/>
              </a:defRPr>
            </a:lvl1pPr>
            <a:lvl2pPr>
              <a:tabLst>
                <a:tab pos="182563" algn="l"/>
              </a:tabLst>
              <a:defRPr kumimoji="1" sz="1900">
                <a:solidFill>
                  <a:schemeClr val="tx1"/>
                </a:solidFill>
                <a:latin typeface="Calibri" panose="020F0502020204030204" pitchFamily="34" charset="0"/>
                <a:ea typeface="ＭＳ Ｐゴシック" panose="020B0600070205080204" pitchFamily="50" charset="-128"/>
              </a:defRPr>
            </a:lvl2pPr>
            <a:lvl3pPr>
              <a:tabLst>
                <a:tab pos="182563" algn="l"/>
              </a:tabLst>
              <a:defRPr kumimoji="1" sz="1900">
                <a:solidFill>
                  <a:schemeClr val="tx1"/>
                </a:solidFill>
                <a:latin typeface="Calibri" panose="020F0502020204030204" pitchFamily="34" charset="0"/>
                <a:ea typeface="ＭＳ Ｐゴシック" panose="020B0600070205080204" pitchFamily="50" charset="-128"/>
              </a:defRPr>
            </a:lvl3pPr>
            <a:lvl4pPr>
              <a:tabLst>
                <a:tab pos="182563" algn="l"/>
              </a:tabLst>
              <a:defRPr kumimoji="1" sz="1900">
                <a:solidFill>
                  <a:schemeClr val="tx1"/>
                </a:solidFill>
                <a:latin typeface="Calibri" panose="020F0502020204030204" pitchFamily="34" charset="0"/>
                <a:ea typeface="ＭＳ Ｐゴシック" panose="020B0600070205080204" pitchFamily="50" charset="-128"/>
              </a:defRPr>
            </a:lvl4pPr>
            <a:lvl5pPr>
              <a:tabLst>
                <a:tab pos="182563" algn="l"/>
              </a:tabLst>
              <a:defRPr kumimoji="1" sz="1900">
                <a:solidFill>
                  <a:schemeClr val="tx1"/>
                </a:solidFill>
                <a:latin typeface="Calibri" panose="020F0502020204030204" pitchFamily="34" charset="0"/>
                <a:ea typeface="ＭＳ Ｐゴシック" panose="020B0600070205080204" pitchFamily="50" charset="-128"/>
              </a:defRPr>
            </a:lvl5pPr>
            <a:lvl6pPr marL="23701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6pPr>
            <a:lvl7pPr marL="28273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7pPr>
            <a:lvl8pPr marL="32845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8pPr>
            <a:lvl9pPr marL="37417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auto" latinLnBrk="0" hangingPunct="1">
              <a:lnSpc>
                <a:spcPts val="600"/>
              </a:lnSpc>
              <a:spcBef>
                <a:spcPts val="0"/>
              </a:spcBef>
              <a:spcAft>
                <a:spcPts val="388"/>
              </a:spcAft>
              <a:buClrTx/>
              <a:buSzTx/>
              <a:buFontTx/>
              <a:buNone/>
              <a:tabLst>
                <a:tab pos="182563" algn="l"/>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京阪守口市駅前</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457200" rtl="0" eaLnBrk="1" fontAlgn="auto" latinLnBrk="0" hangingPunct="1">
              <a:lnSpc>
                <a:spcPts val="600"/>
              </a:lnSpc>
              <a:spcBef>
                <a:spcPts val="0"/>
              </a:spcBef>
              <a:spcAft>
                <a:spcPts val="388"/>
              </a:spcAft>
              <a:buClrTx/>
              <a:buSzTx/>
              <a:buFontTx/>
              <a:buNone/>
              <a:tabLst>
                <a:tab pos="182563" algn="l"/>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lang="ja-JP" altLang="en-US" sz="900" dirty="0">
                <a:solidFill>
                  <a:prstClr val="black"/>
                </a:solidFill>
                <a:latin typeface="BIZ UDPゴシック" panose="020B0400000000000000" pitchFamily="50" charset="-128"/>
                <a:ea typeface="BIZ UDPゴシック" panose="020B0400000000000000" pitchFamily="50" charset="-128"/>
              </a:rPr>
              <a:t>高木植栽</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23" name="図 22">
            <a:extLst>
              <a:ext uri="{FF2B5EF4-FFF2-40B4-BE49-F238E27FC236}">
                <a16:creationId xmlns:a16="http://schemas.microsoft.com/office/drawing/2014/main" id="{C2A3BEF3-DD82-48EE-89CE-242597C3CD80}"/>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contrast="35000"/>
                    </a14:imgEffect>
                  </a14:imgLayer>
                </a14:imgProps>
              </a:ext>
              <a:ext uri="{28A0092B-C50C-407E-A947-70E740481C1C}">
                <a14:useLocalDpi xmlns:a14="http://schemas.microsoft.com/office/drawing/2010/main"/>
              </a:ext>
            </a:extLst>
          </a:blip>
          <a:srcRect/>
          <a:stretch/>
        </p:blipFill>
        <p:spPr>
          <a:xfrm>
            <a:off x="2798139" y="2550779"/>
            <a:ext cx="1532389" cy="1130400"/>
          </a:xfrm>
          <a:prstGeom prst="rect">
            <a:avLst/>
          </a:prstGeom>
        </p:spPr>
      </p:pic>
      <p:sp>
        <p:nvSpPr>
          <p:cNvPr id="24" name="テキスト ボックス 46">
            <a:extLst>
              <a:ext uri="{FF2B5EF4-FFF2-40B4-BE49-F238E27FC236}">
                <a16:creationId xmlns:a16="http://schemas.microsoft.com/office/drawing/2014/main" id="{C0CA06AE-C073-4615-84BA-18E1A830E245}"/>
              </a:ext>
            </a:extLst>
          </p:cNvPr>
          <p:cNvSpPr txBox="1">
            <a:spLocks noChangeArrowheads="1"/>
          </p:cNvSpPr>
          <p:nvPr/>
        </p:nvSpPr>
        <p:spPr bwMode="auto">
          <a:xfrm>
            <a:off x="72909" y="5308744"/>
            <a:ext cx="4950941" cy="30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869" tIns="49935" rIns="99869" bIns="49935">
            <a:spAutoFit/>
          </a:bodyPr>
          <a:lstStyle>
            <a:lvl1pPr>
              <a:tabLst>
                <a:tab pos="182563" algn="l"/>
              </a:tabLst>
              <a:defRPr kumimoji="1" sz="1900">
                <a:solidFill>
                  <a:schemeClr val="tx1"/>
                </a:solidFill>
                <a:latin typeface="Calibri" panose="020F0502020204030204" pitchFamily="34" charset="0"/>
                <a:ea typeface="ＭＳ Ｐゴシック" panose="020B0600070205080204" pitchFamily="50" charset="-128"/>
              </a:defRPr>
            </a:lvl1pPr>
            <a:lvl2pPr>
              <a:tabLst>
                <a:tab pos="182563" algn="l"/>
              </a:tabLst>
              <a:defRPr kumimoji="1" sz="1900">
                <a:solidFill>
                  <a:schemeClr val="tx1"/>
                </a:solidFill>
                <a:latin typeface="Calibri" panose="020F0502020204030204" pitchFamily="34" charset="0"/>
                <a:ea typeface="ＭＳ Ｐゴシック" panose="020B0600070205080204" pitchFamily="50" charset="-128"/>
              </a:defRPr>
            </a:lvl2pPr>
            <a:lvl3pPr>
              <a:tabLst>
                <a:tab pos="182563" algn="l"/>
              </a:tabLst>
              <a:defRPr kumimoji="1" sz="1900">
                <a:solidFill>
                  <a:schemeClr val="tx1"/>
                </a:solidFill>
                <a:latin typeface="Calibri" panose="020F0502020204030204" pitchFamily="34" charset="0"/>
                <a:ea typeface="ＭＳ Ｐゴシック" panose="020B0600070205080204" pitchFamily="50" charset="-128"/>
              </a:defRPr>
            </a:lvl3pPr>
            <a:lvl4pPr>
              <a:tabLst>
                <a:tab pos="182563" algn="l"/>
              </a:tabLst>
              <a:defRPr kumimoji="1" sz="1900">
                <a:solidFill>
                  <a:schemeClr val="tx1"/>
                </a:solidFill>
                <a:latin typeface="Calibri" panose="020F0502020204030204" pitchFamily="34" charset="0"/>
                <a:ea typeface="ＭＳ Ｐゴシック" panose="020B0600070205080204" pitchFamily="50" charset="-128"/>
              </a:defRPr>
            </a:lvl4pPr>
            <a:lvl5pPr>
              <a:tabLst>
                <a:tab pos="182563" algn="l"/>
              </a:tabLst>
              <a:defRPr kumimoji="1" sz="1900">
                <a:solidFill>
                  <a:schemeClr val="tx1"/>
                </a:solidFill>
                <a:latin typeface="Calibri" panose="020F0502020204030204" pitchFamily="34" charset="0"/>
                <a:ea typeface="ＭＳ Ｐゴシック" panose="020B0600070205080204" pitchFamily="50" charset="-128"/>
              </a:defRPr>
            </a:lvl5pPr>
            <a:lvl6pPr marL="23701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6pPr>
            <a:lvl7pPr marL="28273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7pPr>
            <a:lvl8pPr marL="32845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8pPr>
            <a:lvl9pPr marL="37417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9pPr>
          </a:lstStyle>
          <a:p>
            <a:pPr marL="285750" marR="0" lvl="0" indent="-285750" algn="l" defTabSz="457200" rtl="0" eaLnBrk="1" fontAlgn="auto" latinLnBrk="0" hangingPunct="1">
              <a:lnSpc>
                <a:spcPct val="100000"/>
              </a:lnSpc>
              <a:spcBef>
                <a:spcPts val="0"/>
              </a:spcBef>
              <a:spcAft>
                <a:spcPts val="388"/>
              </a:spcAft>
              <a:buClrTx/>
              <a:buSzTx/>
              <a:buFont typeface="Wingdings" panose="05000000000000000000" pitchFamily="2" charset="2"/>
              <a:buChar char="u"/>
              <a:tabLst>
                <a:tab pos="182563" algn="l"/>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効果</a:t>
            </a:r>
            <a:endPar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8" name="テキスト ボックス 23">
            <a:extLst>
              <a:ext uri="{FF2B5EF4-FFF2-40B4-BE49-F238E27FC236}">
                <a16:creationId xmlns:a16="http://schemas.microsoft.com/office/drawing/2014/main" id="{C2B05B53-DF0E-4D6B-B2E2-0A0980FB655A}"/>
              </a:ext>
            </a:extLst>
          </p:cNvPr>
          <p:cNvSpPr txBox="1"/>
          <p:nvPr/>
        </p:nvSpPr>
        <p:spPr>
          <a:xfrm>
            <a:off x="8794987" y="6105136"/>
            <a:ext cx="1111013" cy="606667"/>
          </a:xfrm>
          <a:prstGeom prst="rect">
            <a:avLst/>
          </a:prstGeom>
          <a:noFill/>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81.8%</a:t>
            </a:r>
            <a:r>
              <a:rPr kumimoji="0"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a:t>
            </a:r>
            <a:endParaRPr kumimoji="0" lang="en-US" altLang="ja-JP"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涼しさを体感</a:t>
            </a:r>
            <a:endParaRPr kumimoji="0" lang="en-US" altLang="ja-JP"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2" name="テキスト ボックス 46">
            <a:extLst>
              <a:ext uri="{FF2B5EF4-FFF2-40B4-BE49-F238E27FC236}">
                <a16:creationId xmlns:a16="http://schemas.microsoft.com/office/drawing/2014/main" id="{0C60A77D-374C-4B13-B881-F2AFC1A2142F}"/>
              </a:ext>
            </a:extLst>
          </p:cNvPr>
          <p:cNvSpPr txBox="1">
            <a:spLocks noChangeArrowheads="1"/>
          </p:cNvSpPr>
          <p:nvPr/>
        </p:nvSpPr>
        <p:spPr bwMode="auto">
          <a:xfrm>
            <a:off x="3030182" y="5549623"/>
            <a:ext cx="1541906" cy="1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869" tIns="49935" rIns="99869" bIns="49935">
            <a:spAutoFit/>
          </a:bodyPr>
          <a:lstStyle>
            <a:lvl1pPr>
              <a:tabLst>
                <a:tab pos="182563" algn="l"/>
              </a:tabLst>
              <a:defRPr kumimoji="1" sz="1900">
                <a:solidFill>
                  <a:schemeClr val="tx1"/>
                </a:solidFill>
                <a:latin typeface="Calibri" panose="020F0502020204030204" pitchFamily="34" charset="0"/>
                <a:ea typeface="ＭＳ Ｐゴシック" panose="020B0600070205080204" pitchFamily="50" charset="-128"/>
              </a:defRPr>
            </a:lvl1pPr>
            <a:lvl2pPr>
              <a:tabLst>
                <a:tab pos="182563" algn="l"/>
              </a:tabLst>
              <a:defRPr kumimoji="1" sz="1900">
                <a:solidFill>
                  <a:schemeClr val="tx1"/>
                </a:solidFill>
                <a:latin typeface="Calibri" panose="020F0502020204030204" pitchFamily="34" charset="0"/>
                <a:ea typeface="ＭＳ Ｐゴシック" panose="020B0600070205080204" pitchFamily="50" charset="-128"/>
              </a:defRPr>
            </a:lvl2pPr>
            <a:lvl3pPr>
              <a:tabLst>
                <a:tab pos="182563" algn="l"/>
              </a:tabLst>
              <a:defRPr kumimoji="1" sz="1900">
                <a:solidFill>
                  <a:schemeClr val="tx1"/>
                </a:solidFill>
                <a:latin typeface="Calibri" panose="020F0502020204030204" pitchFamily="34" charset="0"/>
                <a:ea typeface="ＭＳ Ｐゴシック" panose="020B0600070205080204" pitchFamily="50" charset="-128"/>
              </a:defRPr>
            </a:lvl3pPr>
            <a:lvl4pPr>
              <a:tabLst>
                <a:tab pos="182563" algn="l"/>
              </a:tabLst>
              <a:defRPr kumimoji="1" sz="1900">
                <a:solidFill>
                  <a:schemeClr val="tx1"/>
                </a:solidFill>
                <a:latin typeface="Calibri" panose="020F0502020204030204" pitchFamily="34" charset="0"/>
                <a:ea typeface="ＭＳ Ｐゴシック" panose="020B0600070205080204" pitchFamily="50" charset="-128"/>
              </a:defRPr>
            </a:lvl4pPr>
            <a:lvl5pPr>
              <a:tabLst>
                <a:tab pos="182563" algn="l"/>
              </a:tabLst>
              <a:defRPr kumimoji="1" sz="1900">
                <a:solidFill>
                  <a:schemeClr val="tx1"/>
                </a:solidFill>
                <a:latin typeface="Calibri" panose="020F0502020204030204" pitchFamily="34" charset="0"/>
                <a:ea typeface="ＭＳ Ｐゴシック" panose="020B0600070205080204" pitchFamily="50" charset="-128"/>
              </a:defRPr>
            </a:lvl5pPr>
            <a:lvl6pPr marL="23701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6pPr>
            <a:lvl7pPr marL="28273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7pPr>
            <a:lvl8pPr marL="32845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8pPr>
            <a:lvl9pPr marL="37417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auto" latinLnBrk="0" hangingPunct="1">
              <a:lnSpc>
                <a:spcPts val="700"/>
              </a:lnSpc>
              <a:spcBef>
                <a:spcPts val="0"/>
              </a:spcBef>
              <a:spcAft>
                <a:spcPts val="388"/>
              </a:spcAft>
              <a:buClrTx/>
              <a:buSzTx/>
              <a:buFontTx/>
              <a:buNone/>
              <a:tabLst>
                <a:tab pos="182563" algn="l"/>
              </a:tabLst>
              <a:defRPr/>
            </a:pPr>
            <a:r>
              <a:rPr kumimoji="1" lang="ja-JP" altLang="en-US" sz="1050" b="0" i="0" u="none" strike="noStrike" kern="1200" cap="none" spc="-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利用者アンケート ＞</a:t>
            </a:r>
            <a:endParaRPr kumimoji="1" lang="en-US" altLang="ja-JP" sz="1050" b="0" i="0" u="none" strike="noStrike" kern="1200" cap="none" spc="-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3" name="テキスト ボックス 46">
            <a:extLst>
              <a:ext uri="{FF2B5EF4-FFF2-40B4-BE49-F238E27FC236}">
                <a16:creationId xmlns:a16="http://schemas.microsoft.com/office/drawing/2014/main" id="{43FC97AC-5A6E-4152-A09A-A5302113E119}"/>
              </a:ext>
            </a:extLst>
          </p:cNvPr>
          <p:cNvSpPr txBox="1">
            <a:spLocks noChangeArrowheads="1"/>
          </p:cNvSpPr>
          <p:nvPr/>
        </p:nvSpPr>
        <p:spPr bwMode="auto">
          <a:xfrm>
            <a:off x="387578" y="5496280"/>
            <a:ext cx="1972905" cy="26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869" tIns="49935" rIns="99869" bIns="49935">
            <a:spAutoFit/>
          </a:bodyPr>
          <a:lstStyle>
            <a:lvl1pPr>
              <a:tabLst>
                <a:tab pos="182563" algn="l"/>
              </a:tabLst>
              <a:defRPr kumimoji="1" sz="1900">
                <a:solidFill>
                  <a:schemeClr val="tx1"/>
                </a:solidFill>
                <a:latin typeface="Calibri" panose="020F0502020204030204" pitchFamily="34" charset="0"/>
                <a:ea typeface="ＭＳ Ｐゴシック" panose="020B0600070205080204" pitchFamily="50" charset="-128"/>
              </a:defRPr>
            </a:lvl1pPr>
            <a:lvl2pPr>
              <a:tabLst>
                <a:tab pos="182563" algn="l"/>
              </a:tabLst>
              <a:defRPr kumimoji="1" sz="1900">
                <a:solidFill>
                  <a:schemeClr val="tx1"/>
                </a:solidFill>
                <a:latin typeface="Calibri" panose="020F0502020204030204" pitchFamily="34" charset="0"/>
                <a:ea typeface="ＭＳ Ｐゴシック" panose="020B0600070205080204" pitchFamily="50" charset="-128"/>
              </a:defRPr>
            </a:lvl2pPr>
            <a:lvl3pPr>
              <a:tabLst>
                <a:tab pos="182563" algn="l"/>
              </a:tabLst>
              <a:defRPr kumimoji="1" sz="1900">
                <a:solidFill>
                  <a:schemeClr val="tx1"/>
                </a:solidFill>
                <a:latin typeface="Calibri" panose="020F0502020204030204" pitchFamily="34" charset="0"/>
                <a:ea typeface="ＭＳ Ｐゴシック" panose="020B0600070205080204" pitchFamily="50" charset="-128"/>
              </a:defRPr>
            </a:lvl3pPr>
            <a:lvl4pPr>
              <a:tabLst>
                <a:tab pos="182563" algn="l"/>
              </a:tabLst>
              <a:defRPr kumimoji="1" sz="1900">
                <a:solidFill>
                  <a:schemeClr val="tx1"/>
                </a:solidFill>
                <a:latin typeface="Calibri" panose="020F0502020204030204" pitchFamily="34" charset="0"/>
                <a:ea typeface="ＭＳ Ｐゴシック" panose="020B0600070205080204" pitchFamily="50" charset="-128"/>
              </a:defRPr>
            </a:lvl4pPr>
            <a:lvl5pPr>
              <a:tabLst>
                <a:tab pos="182563" algn="l"/>
              </a:tabLst>
              <a:defRPr kumimoji="1" sz="1900">
                <a:solidFill>
                  <a:schemeClr val="tx1"/>
                </a:solidFill>
                <a:latin typeface="Calibri" panose="020F0502020204030204" pitchFamily="34" charset="0"/>
                <a:ea typeface="ＭＳ Ｐゴシック" panose="020B0600070205080204" pitchFamily="50" charset="-128"/>
              </a:defRPr>
            </a:lvl5pPr>
            <a:lvl6pPr marL="23701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6pPr>
            <a:lvl7pPr marL="28273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7pPr>
            <a:lvl8pPr marL="32845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8pPr>
            <a:lvl9pPr marL="37417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ts val="0"/>
              </a:spcBef>
              <a:spcAft>
                <a:spcPts val="388"/>
              </a:spcAft>
              <a:buClrTx/>
              <a:buSzTx/>
              <a:buFontTx/>
              <a:buNone/>
              <a:tabLst>
                <a:tab pos="182563" algn="l"/>
              </a:tabLst>
              <a:defRPr/>
            </a:pPr>
            <a:r>
              <a:rPr kumimoji="1" lang="ja-JP" altLang="en-US" sz="1050" b="0" i="0" u="none" strike="noStrike" kern="1200" cap="none" spc="-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暑さ指数（</a:t>
            </a:r>
            <a:r>
              <a:rPr kumimoji="1" lang="en-US" altLang="ja-JP" sz="1050" b="0" i="0" u="none" strike="noStrike" kern="1200" cap="none" spc="-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50" b="0" i="0" u="none" strike="noStrike" kern="1200" cap="none" spc="-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050" b="0" i="0" u="none" strike="noStrike" kern="1200" cap="none" spc="-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0" name="テキスト ボックス 46">
            <a:extLst>
              <a:ext uri="{FF2B5EF4-FFF2-40B4-BE49-F238E27FC236}">
                <a16:creationId xmlns:a16="http://schemas.microsoft.com/office/drawing/2014/main" id="{F4539F9F-7DB9-4F90-99CB-AFCB7B494274}"/>
              </a:ext>
            </a:extLst>
          </p:cNvPr>
          <p:cNvSpPr txBox="1">
            <a:spLocks noChangeArrowheads="1"/>
          </p:cNvSpPr>
          <p:nvPr/>
        </p:nvSpPr>
        <p:spPr bwMode="auto">
          <a:xfrm>
            <a:off x="289288" y="5719059"/>
            <a:ext cx="2356105" cy="3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869" tIns="49935" rIns="99869" bIns="49935">
            <a:spAutoFit/>
          </a:bodyPr>
          <a:lstStyle>
            <a:lvl1pPr>
              <a:tabLst>
                <a:tab pos="182563" algn="l"/>
              </a:tabLst>
              <a:defRPr kumimoji="1" sz="1900">
                <a:solidFill>
                  <a:schemeClr val="tx1"/>
                </a:solidFill>
                <a:latin typeface="Calibri" panose="020F0502020204030204" pitchFamily="34" charset="0"/>
                <a:ea typeface="ＭＳ Ｐゴシック" panose="020B0600070205080204" pitchFamily="50" charset="-128"/>
              </a:defRPr>
            </a:lvl1pPr>
            <a:lvl2pPr>
              <a:tabLst>
                <a:tab pos="182563" algn="l"/>
              </a:tabLst>
              <a:defRPr kumimoji="1" sz="1900">
                <a:solidFill>
                  <a:schemeClr val="tx1"/>
                </a:solidFill>
                <a:latin typeface="Calibri" panose="020F0502020204030204" pitchFamily="34" charset="0"/>
                <a:ea typeface="ＭＳ Ｐゴシック" panose="020B0600070205080204" pitchFamily="50" charset="-128"/>
              </a:defRPr>
            </a:lvl2pPr>
            <a:lvl3pPr>
              <a:tabLst>
                <a:tab pos="182563" algn="l"/>
              </a:tabLst>
              <a:defRPr kumimoji="1" sz="1900">
                <a:solidFill>
                  <a:schemeClr val="tx1"/>
                </a:solidFill>
                <a:latin typeface="Calibri" panose="020F0502020204030204" pitchFamily="34" charset="0"/>
                <a:ea typeface="ＭＳ Ｐゴシック" panose="020B0600070205080204" pitchFamily="50" charset="-128"/>
              </a:defRPr>
            </a:lvl3pPr>
            <a:lvl4pPr>
              <a:tabLst>
                <a:tab pos="182563" algn="l"/>
              </a:tabLst>
              <a:defRPr kumimoji="1" sz="1900">
                <a:solidFill>
                  <a:schemeClr val="tx1"/>
                </a:solidFill>
                <a:latin typeface="Calibri" panose="020F0502020204030204" pitchFamily="34" charset="0"/>
                <a:ea typeface="ＭＳ Ｐゴシック" panose="020B0600070205080204" pitchFamily="50" charset="-128"/>
              </a:defRPr>
            </a:lvl4pPr>
            <a:lvl5pPr>
              <a:tabLst>
                <a:tab pos="182563" algn="l"/>
              </a:tabLst>
              <a:defRPr kumimoji="1" sz="1900">
                <a:solidFill>
                  <a:schemeClr val="tx1"/>
                </a:solidFill>
                <a:latin typeface="Calibri" panose="020F0502020204030204" pitchFamily="34" charset="0"/>
                <a:ea typeface="ＭＳ Ｐゴシック" panose="020B0600070205080204" pitchFamily="50" charset="-128"/>
              </a:defRPr>
            </a:lvl5pPr>
            <a:lvl6pPr marL="23701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6pPr>
            <a:lvl7pPr marL="28273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7pPr>
            <a:lvl8pPr marL="32845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8pPr>
            <a:lvl9pPr marL="37417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auto" latinLnBrk="0" hangingPunct="1">
              <a:lnSpc>
                <a:spcPts val="1000"/>
              </a:lnSpc>
              <a:spcBef>
                <a:spcPts val="0"/>
              </a:spcBef>
              <a:spcAft>
                <a:spcPts val="388"/>
              </a:spcAft>
              <a:buClrTx/>
              <a:buSzTx/>
              <a:buFontTx/>
              <a:buNone/>
              <a:tabLst>
                <a:tab pos="182563" algn="l"/>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事業実施地において、対策実施地と未実施地それぞれの暑さ指数の差を検証</a:t>
            </a:r>
            <a:endPar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1" name="テキスト ボックス 46">
            <a:extLst>
              <a:ext uri="{FF2B5EF4-FFF2-40B4-BE49-F238E27FC236}">
                <a16:creationId xmlns:a16="http://schemas.microsoft.com/office/drawing/2014/main" id="{57D8FE33-2098-4F54-B55B-D3DED130BD90}"/>
              </a:ext>
            </a:extLst>
          </p:cNvPr>
          <p:cNvSpPr txBox="1">
            <a:spLocks noChangeArrowheads="1"/>
          </p:cNvSpPr>
          <p:nvPr/>
        </p:nvSpPr>
        <p:spPr bwMode="auto">
          <a:xfrm>
            <a:off x="56821" y="6235640"/>
            <a:ext cx="2779260" cy="43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869" tIns="49935" rIns="99869" bIns="49935">
            <a:spAutoFit/>
          </a:bodyPr>
          <a:lstStyle>
            <a:lvl1pPr>
              <a:tabLst>
                <a:tab pos="182563" algn="l"/>
              </a:tabLst>
              <a:defRPr kumimoji="1" sz="1900">
                <a:solidFill>
                  <a:schemeClr val="tx1"/>
                </a:solidFill>
                <a:latin typeface="Calibri" panose="020F0502020204030204" pitchFamily="34" charset="0"/>
                <a:ea typeface="ＭＳ Ｐゴシック" panose="020B0600070205080204" pitchFamily="50" charset="-128"/>
              </a:defRPr>
            </a:lvl1pPr>
            <a:lvl2pPr>
              <a:tabLst>
                <a:tab pos="182563" algn="l"/>
              </a:tabLst>
              <a:defRPr kumimoji="1" sz="1900">
                <a:solidFill>
                  <a:schemeClr val="tx1"/>
                </a:solidFill>
                <a:latin typeface="Calibri" panose="020F0502020204030204" pitchFamily="34" charset="0"/>
                <a:ea typeface="ＭＳ Ｐゴシック" panose="020B0600070205080204" pitchFamily="50" charset="-128"/>
              </a:defRPr>
            </a:lvl2pPr>
            <a:lvl3pPr>
              <a:tabLst>
                <a:tab pos="182563" algn="l"/>
              </a:tabLst>
              <a:defRPr kumimoji="1" sz="1900">
                <a:solidFill>
                  <a:schemeClr val="tx1"/>
                </a:solidFill>
                <a:latin typeface="Calibri" panose="020F0502020204030204" pitchFamily="34" charset="0"/>
                <a:ea typeface="ＭＳ Ｐゴシック" panose="020B0600070205080204" pitchFamily="50" charset="-128"/>
              </a:defRPr>
            </a:lvl3pPr>
            <a:lvl4pPr>
              <a:tabLst>
                <a:tab pos="182563" algn="l"/>
              </a:tabLst>
              <a:defRPr kumimoji="1" sz="1900">
                <a:solidFill>
                  <a:schemeClr val="tx1"/>
                </a:solidFill>
                <a:latin typeface="Calibri" panose="020F0502020204030204" pitchFamily="34" charset="0"/>
                <a:ea typeface="ＭＳ Ｐゴシック" panose="020B0600070205080204" pitchFamily="50" charset="-128"/>
              </a:defRPr>
            </a:lvl4pPr>
            <a:lvl5pPr>
              <a:tabLst>
                <a:tab pos="182563" algn="l"/>
              </a:tabLst>
              <a:defRPr kumimoji="1" sz="1900">
                <a:solidFill>
                  <a:schemeClr val="tx1"/>
                </a:solidFill>
                <a:latin typeface="Calibri" panose="020F0502020204030204" pitchFamily="34" charset="0"/>
                <a:ea typeface="ＭＳ Ｐゴシック" panose="020B0600070205080204" pitchFamily="50" charset="-128"/>
              </a:defRPr>
            </a:lvl5pPr>
            <a:lvl6pPr marL="23701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6pPr>
            <a:lvl7pPr marL="28273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7pPr>
            <a:lvl8pPr marL="32845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8pPr>
            <a:lvl9pPr marL="37417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auto" latinLnBrk="0" hangingPunct="1">
              <a:lnSpc>
                <a:spcPts val="1100"/>
              </a:lnSpc>
              <a:spcBef>
                <a:spcPts val="0"/>
              </a:spcBef>
              <a:spcAft>
                <a:spcPts val="388"/>
              </a:spcAft>
              <a:buClrTx/>
              <a:buSzTx/>
              <a:buFontTx/>
              <a:buNone/>
              <a:tabLst>
                <a:tab pos="182563" algn="l"/>
              </a:tabLst>
              <a:defRPr/>
            </a:pP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全ての箇所（</a:t>
            </a:r>
            <a:r>
              <a:rPr kumimoji="1" lang="en-US" altLang="ja-JP"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135</a:t>
            </a: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箇所）において、</a:t>
            </a:r>
            <a:endParaRPr kumimoji="1" lang="en-US" altLang="ja-JP"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ts val="1100"/>
              </a:lnSpc>
              <a:spcBef>
                <a:spcPts val="0"/>
              </a:spcBef>
              <a:spcAft>
                <a:spcPts val="388"/>
              </a:spcAft>
              <a:buClrTx/>
              <a:buSzTx/>
              <a:buFontTx/>
              <a:buNone/>
              <a:tabLst>
                <a:tab pos="182563" algn="l"/>
              </a:tabLst>
              <a:defRPr/>
            </a:pP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暑さ指数の低下（▲平均</a:t>
            </a:r>
            <a:r>
              <a:rPr kumimoji="1" lang="en-US" altLang="ja-JP"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2.7</a:t>
            </a: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℃）を確認</a:t>
            </a:r>
            <a:endParaRPr kumimoji="1" lang="en-US" altLang="ja-JP"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3" name="テキスト ボックス 46">
            <a:extLst>
              <a:ext uri="{FF2B5EF4-FFF2-40B4-BE49-F238E27FC236}">
                <a16:creationId xmlns:a16="http://schemas.microsoft.com/office/drawing/2014/main" id="{8F568979-C855-47E1-862D-FE958C959698}"/>
              </a:ext>
            </a:extLst>
          </p:cNvPr>
          <p:cNvSpPr txBox="1">
            <a:spLocks noChangeArrowheads="1"/>
          </p:cNvSpPr>
          <p:nvPr/>
        </p:nvSpPr>
        <p:spPr bwMode="auto">
          <a:xfrm>
            <a:off x="3741211" y="6345410"/>
            <a:ext cx="1230132" cy="43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869" tIns="49935" rIns="99869" bIns="49935">
            <a:spAutoFit/>
          </a:bodyPr>
          <a:lstStyle>
            <a:lvl1pPr>
              <a:tabLst>
                <a:tab pos="182563" algn="l"/>
              </a:tabLst>
              <a:defRPr kumimoji="1" sz="1900">
                <a:solidFill>
                  <a:schemeClr val="tx1"/>
                </a:solidFill>
                <a:latin typeface="Calibri" panose="020F0502020204030204" pitchFamily="34" charset="0"/>
                <a:ea typeface="ＭＳ Ｐゴシック" panose="020B0600070205080204" pitchFamily="50" charset="-128"/>
              </a:defRPr>
            </a:lvl1pPr>
            <a:lvl2pPr>
              <a:tabLst>
                <a:tab pos="182563" algn="l"/>
              </a:tabLst>
              <a:defRPr kumimoji="1" sz="1900">
                <a:solidFill>
                  <a:schemeClr val="tx1"/>
                </a:solidFill>
                <a:latin typeface="Calibri" panose="020F0502020204030204" pitchFamily="34" charset="0"/>
                <a:ea typeface="ＭＳ Ｐゴシック" panose="020B0600070205080204" pitchFamily="50" charset="-128"/>
              </a:defRPr>
            </a:lvl2pPr>
            <a:lvl3pPr>
              <a:tabLst>
                <a:tab pos="182563" algn="l"/>
              </a:tabLst>
              <a:defRPr kumimoji="1" sz="1900">
                <a:solidFill>
                  <a:schemeClr val="tx1"/>
                </a:solidFill>
                <a:latin typeface="Calibri" panose="020F0502020204030204" pitchFamily="34" charset="0"/>
                <a:ea typeface="ＭＳ Ｐゴシック" panose="020B0600070205080204" pitchFamily="50" charset="-128"/>
              </a:defRPr>
            </a:lvl3pPr>
            <a:lvl4pPr>
              <a:tabLst>
                <a:tab pos="182563" algn="l"/>
              </a:tabLst>
              <a:defRPr kumimoji="1" sz="1900">
                <a:solidFill>
                  <a:schemeClr val="tx1"/>
                </a:solidFill>
                <a:latin typeface="Calibri" panose="020F0502020204030204" pitchFamily="34" charset="0"/>
                <a:ea typeface="ＭＳ Ｐゴシック" panose="020B0600070205080204" pitchFamily="50" charset="-128"/>
              </a:defRPr>
            </a:lvl4pPr>
            <a:lvl5pPr>
              <a:tabLst>
                <a:tab pos="182563" algn="l"/>
              </a:tabLst>
              <a:defRPr kumimoji="1" sz="1900">
                <a:solidFill>
                  <a:schemeClr val="tx1"/>
                </a:solidFill>
                <a:latin typeface="Calibri" panose="020F0502020204030204" pitchFamily="34" charset="0"/>
                <a:ea typeface="ＭＳ Ｐゴシック" panose="020B0600070205080204" pitchFamily="50" charset="-128"/>
              </a:defRPr>
            </a:lvl5pPr>
            <a:lvl6pPr marL="23701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6pPr>
            <a:lvl7pPr marL="28273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7pPr>
            <a:lvl8pPr marL="32845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8pPr>
            <a:lvl9pPr marL="37417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auto" latinLnBrk="0" hangingPunct="1">
              <a:lnSpc>
                <a:spcPts val="1100"/>
              </a:lnSpc>
              <a:spcBef>
                <a:spcPts val="0"/>
              </a:spcBef>
              <a:spcAft>
                <a:spcPts val="388"/>
              </a:spcAft>
              <a:buClrTx/>
              <a:buSzTx/>
              <a:buFontTx/>
              <a:buNone/>
              <a:tabLst>
                <a:tab pos="182563" algn="l"/>
              </a:tabLst>
              <a:defRPr/>
            </a:pPr>
            <a:r>
              <a:rPr lang="en-US" altLang="ja-JP" sz="1200" b="1" u="sng" dirty="0">
                <a:solidFill>
                  <a:prstClr val="black"/>
                </a:solidFill>
                <a:latin typeface="BIZ UDPゴシック" panose="020B0400000000000000" pitchFamily="50" charset="-128"/>
                <a:ea typeface="BIZ UDPゴシック" panose="020B0400000000000000" pitchFamily="50" charset="-128"/>
              </a:rPr>
              <a:t>70.5%</a:t>
            </a:r>
            <a:r>
              <a:rPr lang="ja-JP" altLang="en-US" sz="1200" b="1" u="sng" dirty="0">
                <a:solidFill>
                  <a:prstClr val="black"/>
                </a:solidFill>
                <a:latin typeface="BIZ UDPゴシック" panose="020B0400000000000000" pitchFamily="50" charset="-128"/>
                <a:ea typeface="BIZ UDPゴシック" panose="020B0400000000000000" pitchFamily="50" charset="-128"/>
              </a:rPr>
              <a:t>が</a:t>
            </a:r>
            <a:endParaRPr kumimoji="1" lang="en-US" altLang="ja-JP"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457200" rtl="0" eaLnBrk="1" fontAlgn="auto" latinLnBrk="0" hangingPunct="1">
              <a:lnSpc>
                <a:spcPts val="1100"/>
              </a:lnSpc>
              <a:spcBef>
                <a:spcPts val="0"/>
              </a:spcBef>
              <a:spcAft>
                <a:spcPts val="388"/>
              </a:spcAft>
              <a:buClrTx/>
              <a:buSzTx/>
              <a:buFontTx/>
              <a:buNone/>
              <a:tabLst>
                <a:tab pos="182563" algn="l"/>
              </a:tabLst>
              <a:defRPr/>
            </a:pP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涼しさを実感</a:t>
            </a:r>
            <a:endParaRPr kumimoji="1" lang="en-US" altLang="ja-JP"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9" name="テキスト ボックス 48">
            <a:extLst>
              <a:ext uri="{FF2B5EF4-FFF2-40B4-BE49-F238E27FC236}">
                <a16:creationId xmlns:a16="http://schemas.microsoft.com/office/drawing/2014/main" id="{53969611-36E3-4A3E-B8DA-4CE701DB8327}"/>
              </a:ext>
            </a:extLst>
          </p:cNvPr>
          <p:cNvSpPr txBox="1">
            <a:spLocks noChangeArrowheads="1"/>
          </p:cNvSpPr>
          <p:nvPr/>
        </p:nvSpPr>
        <p:spPr bwMode="auto">
          <a:xfrm>
            <a:off x="43044" y="6622366"/>
            <a:ext cx="2908067" cy="177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869" tIns="49935" rIns="99869" bIns="49935">
            <a:spAutoFit/>
          </a:bodyPr>
          <a:lstStyle>
            <a:lvl1pPr>
              <a:tabLst>
                <a:tab pos="182563" algn="l"/>
              </a:tabLst>
              <a:defRPr kumimoji="1" sz="1900">
                <a:solidFill>
                  <a:schemeClr val="tx1"/>
                </a:solidFill>
                <a:latin typeface="Calibri" panose="020F0502020204030204" pitchFamily="34" charset="0"/>
                <a:ea typeface="ＭＳ Ｐゴシック" panose="020B0600070205080204" pitchFamily="50" charset="-128"/>
              </a:defRPr>
            </a:lvl1pPr>
            <a:lvl2pPr>
              <a:tabLst>
                <a:tab pos="182563" algn="l"/>
              </a:tabLst>
              <a:defRPr kumimoji="1" sz="1900">
                <a:solidFill>
                  <a:schemeClr val="tx1"/>
                </a:solidFill>
                <a:latin typeface="Calibri" panose="020F0502020204030204" pitchFamily="34" charset="0"/>
                <a:ea typeface="ＭＳ Ｐゴシック" panose="020B0600070205080204" pitchFamily="50" charset="-128"/>
              </a:defRPr>
            </a:lvl2pPr>
            <a:lvl3pPr>
              <a:tabLst>
                <a:tab pos="182563" algn="l"/>
              </a:tabLst>
              <a:defRPr kumimoji="1" sz="1900">
                <a:solidFill>
                  <a:schemeClr val="tx1"/>
                </a:solidFill>
                <a:latin typeface="Calibri" panose="020F0502020204030204" pitchFamily="34" charset="0"/>
                <a:ea typeface="ＭＳ Ｐゴシック" panose="020B0600070205080204" pitchFamily="50" charset="-128"/>
              </a:defRPr>
            </a:lvl3pPr>
            <a:lvl4pPr>
              <a:tabLst>
                <a:tab pos="182563" algn="l"/>
              </a:tabLst>
              <a:defRPr kumimoji="1" sz="1900">
                <a:solidFill>
                  <a:schemeClr val="tx1"/>
                </a:solidFill>
                <a:latin typeface="Calibri" panose="020F0502020204030204" pitchFamily="34" charset="0"/>
                <a:ea typeface="ＭＳ Ｐゴシック" panose="020B0600070205080204" pitchFamily="50" charset="-128"/>
              </a:defRPr>
            </a:lvl4pPr>
            <a:lvl5pPr>
              <a:tabLst>
                <a:tab pos="182563" algn="l"/>
              </a:tabLst>
              <a:defRPr kumimoji="1" sz="1900">
                <a:solidFill>
                  <a:schemeClr val="tx1"/>
                </a:solidFill>
                <a:latin typeface="Calibri" panose="020F0502020204030204" pitchFamily="34" charset="0"/>
                <a:ea typeface="ＭＳ Ｐゴシック" panose="020B0600070205080204" pitchFamily="50" charset="-128"/>
              </a:defRPr>
            </a:lvl5pPr>
            <a:lvl6pPr marL="23701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6pPr>
            <a:lvl7pPr marL="28273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7pPr>
            <a:lvl8pPr marL="32845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8pPr>
            <a:lvl9pPr marL="37417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9pPr>
          </a:lstStyle>
          <a:p>
            <a:pPr marL="0" marR="0" lvl="0" indent="0" algn="l" defTabSz="457200" rtl="0" eaLnBrk="1" fontAlgn="auto" latinLnBrk="0" hangingPunct="1">
              <a:lnSpc>
                <a:spcPts val="600"/>
              </a:lnSpc>
              <a:spcBef>
                <a:spcPts val="0"/>
              </a:spcBef>
              <a:spcAft>
                <a:spcPts val="388"/>
              </a:spcAft>
              <a:buClrTx/>
              <a:buSzTx/>
              <a:buFontTx/>
              <a:buNone/>
              <a:tabLst>
                <a:tab pos="182563" algn="l"/>
              </a:tabLst>
              <a:defRPr/>
            </a:pPr>
            <a:r>
              <a:rPr kumimoji="1" lang="en-US" altLang="ja-JP"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暑さ指数：①湿度 ②日射・輻射など周辺の熱環境 ③気温</a:t>
            </a:r>
            <a:r>
              <a:rPr kumimoji="1" lang="en-US" altLang="ja-JP"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の３つの要素を取り入れた指標</a:t>
            </a:r>
            <a:endParaRPr kumimoji="1" lang="en-US" altLang="ja-JP"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5" name="テキスト ボックス 46">
            <a:extLst>
              <a:ext uri="{FF2B5EF4-FFF2-40B4-BE49-F238E27FC236}">
                <a16:creationId xmlns:a16="http://schemas.microsoft.com/office/drawing/2014/main" id="{233AE674-8E99-4E0E-80EE-1397EB1BD8E0}"/>
              </a:ext>
            </a:extLst>
          </p:cNvPr>
          <p:cNvSpPr txBox="1">
            <a:spLocks noChangeArrowheads="1"/>
          </p:cNvSpPr>
          <p:nvPr/>
        </p:nvSpPr>
        <p:spPr bwMode="auto">
          <a:xfrm>
            <a:off x="7767853" y="5527561"/>
            <a:ext cx="1832309" cy="1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869" tIns="49935" rIns="99869" bIns="49935">
            <a:spAutoFit/>
          </a:bodyPr>
          <a:lstStyle>
            <a:lvl1pPr>
              <a:tabLst>
                <a:tab pos="182563" algn="l"/>
              </a:tabLst>
              <a:defRPr kumimoji="1" sz="1900">
                <a:solidFill>
                  <a:schemeClr val="tx1"/>
                </a:solidFill>
                <a:latin typeface="Calibri" panose="020F0502020204030204" pitchFamily="34" charset="0"/>
                <a:ea typeface="ＭＳ Ｐゴシック" panose="020B0600070205080204" pitchFamily="50" charset="-128"/>
              </a:defRPr>
            </a:lvl1pPr>
            <a:lvl2pPr>
              <a:tabLst>
                <a:tab pos="182563" algn="l"/>
              </a:tabLst>
              <a:defRPr kumimoji="1" sz="1900">
                <a:solidFill>
                  <a:schemeClr val="tx1"/>
                </a:solidFill>
                <a:latin typeface="Calibri" panose="020F0502020204030204" pitchFamily="34" charset="0"/>
                <a:ea typeface="ＭＳ Ｐゴシック" panose="020B0600070205080204" pitchFamily="50" charset="-128"/>
              </a:defRPr>
            </a:lvl2pPr>
            <a:lvl3pPr>
              <a:tabLst>
                <a:tab pos="182563" algn="l"/>
              </a:tabLst>
              <a:defRPr kumimoji="1" sz="1900">
                <a:solidFill>
                  <a:schemeClr val="tx1"/>
                </a:solidFill>
                <a:latin typeface="Calibri" panose="020F0502020204030204" pitchFamily="34" charset="0"/>
                <a:ea typeface="ＭＳ Ｐゴシック" panose="020B0600070205080204" pitchFamily="50" charset="-128"/>
              </a:defRPr>
            </a:lvl3pPr>
            <a:lvl4pPr>
              <a:tabLst>
                <a:tab pos="182563" algn="l"/>
              </a:tabLst>
              <a:defRPr kumimoji="1" sz="1900">
                <a:solidFill>
                  <a:schemeClr val="tx1"/>
                </a:solidFill>
                <a:latin typeface="Calibri" panose="020F0502020204030204" pitchFamily="34" charset="0"/>
                <a:ea typeface="ＭＳ Ｐゴシック" panose="020B0600070205080204" pitchFamily="50" charset="-128"/>
              </a:defRPr>
            </a:lvl4pPr>
            <a:lvl5pPr>
              <a:tabLst>
                <a:tab pos="182563" algn="l"/>
              </a:tabLst>
              <a:defRPr kumimoji="1" sz="1900">
                <a:solidFill>
                  <a:schemeClr val="tx1"/>
                </a:solidFill>
                <a:latin typeface="Calibri" panose="020F0502020204030204" pitchFamily="34" charset="0"/>
                <a:ea typeface="ＭＳ Ｐゴシック" panose="020B0600070205080204" pitchFamily="50" charset="-128"/>
              </a:defRPr>
            </a:lvl5pPr>
            <a:lvl6pPr marL="23701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6pPr>
            <a:lvl7pPr marL="28273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7pPr>
            <a:lvl8pPr marL="32845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8pPr>
            <a:lvl9pPr marL="37417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auto" latinLnBrk="0" hangingPunct="1">
              <a:lnSpc>
                <a:spcPts val="700"/>
              </a:lnSpc>
              <a:spcBef>
                <a:spcPts val="0"/>
              </a:spcBef>
              <a:spcAft>
                <a:spcPts val="388"/>
              </a:spcAft>
              <a:buClrTx/>
              <a:buSzTx/>
              <a:buFontTx/>
              <a:buNone/>
              <a:tabLst>
                <a:tab pos="182563" algn="l"/>
              </a:tabLst>
              <a:defRPr/>
            </a:pPr>
            <a:r>
              <a:rPr kumimoji="1" lang="ja-JP" altLang="en-US" sz="1050" b="0" i="0" u="none" strike="noStrike" kern="1200" cap="none" spc="-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利用者アンケート（</a:t>
            </a:r>
            <a:r>
              <a:rPr kumimoji="1" lang="en-US" altLang="ja-JP" sz="1050" b="0" i="0" u="none" strike="noStrike" kern="1200" cap="none" spc="-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R6</a:t>
            </a:r>
            <a:r>
              <a:rPr kumimoji="1" lang="ja-JP" altLang="en-US" sz="1050" b="0" i="0" u="none" strike="noStrike" kern="1200" cap="none" spc="-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050" b="0" i="0" u="none" strike="noStrike" kern="1200" cap="none" spc="-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50" name="図 49">
            <a:extLst>
              <a:ext uri="{FF2B5EF4-FFF2-40B4-BE49-F238E27FC236}">
                <a16:creationId xmlns:a16="http://schemas.microsoft.com/office/drawing/2014/main" id="{52CEDD2A-A06A-4500-AC66-E7B0533FAC7A}"/>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655798" y="3958961"/>
            <a:ext cx="1508712" cy="1116000"/>
          </a:xfrm>
          <a:prstGeom prst="rect">
            <a:avLst/>
          </a:prstGeom>
        </p:spPr>
      </p:pic>
      <p:pic>
        <p:nvPicPr>
          <p:cNvPr id="51" name="図 50">
            <a:extLst>
              <a:ext uri="{FF2B5EF4-FFF2-40B4-BE49-F238E27FC236}">
                <a16:creationId xmlns:a16="http://schemas.microsoft.com/office/drawing/2014/main" id="{E1FEC352-AD33-4FFA-8B9E-1116774A543D}"/>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2812643" y="3959830"/>
            <a:ext cx="1532389" cy="1125691"/>
          </a:xfrm>
          <a:prstGeom prst="rect">
            <a:avLst/>
          </a:prstGeom>
        </p:spPr>
      </p:pic>
      <p:pic>
        <p:nvPicPr>
          <p:cNvPr id="52" name="図 51">
            <a:extLst>
              <a:ext uri="{FF2B5EF4-FFF2-40B4-BE49-F238E27FC236}">
                <a16:creationId xmlns:a16="http://schemas.microsoft.com/office/drawing/2014/main" id="{057C9208-CE52-4E64-8BEB-46968427BC44}"/>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rightnessContrast contrast="9000"/>
                    </a14:imgEffect>
                  </a14:imgLayer>
                </a14:imgProps>
              </a:ext>
              <a:ext uri="{28A0092B-C50C-407E-A947-70E740481C1C}">
                <a14:useLocalDpi xmlns:a14="http://schemas.microsoft.com/office/drawing/2010/main"/>
              </a:ext>
            </a:extLst>
          </a:blip>
          <a:srcRect/>
          <a:stretch/>
        </p:blipFill>
        <p:spPr>
          <a:xfrm>
            <a:off x="5531018" y="2543091"/>
            <a:ext cx="1516223" cy="1105129"/>
          </a:xfrm>
          <a:prstGeom prst="rect">
            <a:avLst/>
          </a:prstGeom>
        </p:spPr>
      </p:pic>
      <p:pic>
        <p:nvPicPr>
          <p:cNvPr id="20" name="図 19">
            <a:extLst>
              <a:ext uri="{FF2B5EF4-FFF2-40B4-BE49-F238E27FC236}">
                <a16:creationId xmlns:a16="http://schemas.microsoft.com/office/drawing/2014/main" id="{A6AD7ED6-A8C9-4781-ADB5-DA47BFCEC5B4}"/>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t="6664" b="10030"/>
          <a:stretch/>
        </p:blipFill>
        <p:spPr>
          <a:xfrm>
            <a:off x="5559395" y="4004350"/>
            <a:ext cx="1495536" cy="1131393"/>
          </a:xfrm>
          <a:prstGeom prst="rect">
            <a:avLst/>
          </a:prstGeom>
        </p:spPr>
      </p:pic>
      <p:sp>
        <p:nvSpPr>
          <p:cNvPr id="54" name="テキスト ボックス 46">
            <a:extLst>
              <a:ext uri="{FF2B5EF4-FFF2-40B4-BE49-F238E27FC236}">
                <a16:creationId xmlns:a16="http://schemas.microsoft.com/office/drawing/2014/main" id="{711B22BF-AA18-4A04-8B40-B72DAFAE397D}"/>
              </a:ext>
            </a:extLst>
          </p:cNvPr>
          <p:cNvSpPr txBox="1">
            <a:spLocks noChangeArrowheads="1"/>
          </p:cNvSpPr>
          <p:nvPr/>
        </p:nvSpPr>
        <p:spPr bwMode="auto">
          <a:xfrm>
            <a:off x="717599" y="5094391"/>
            <a:ext cx="1481265" cy="306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869" tIns="49935" rIns="99869" bIns="49935">
            <a:spAutoFit/>
          </a:bodyPr>
          <a:lstStyle>
            <a:lvl1pPr>
              <a:tabLst>
                <a:tab pos="182563" algn="l"/>
              </a:tabLst>
              <a:defRPr kumimoji="1" sz="1900">
                <a:solidFill>
                  <a:schemeClr val="tx1"/>
                </a:solidFill>
                <a:latin typeface="Calibri" panose="020F0502020204030204" pitchFamily="34" charset="0"/>
                <a:ea typeface="ＭＳ Ｐゴシック" panose="020B0600070205080204" pitchFamily="50" charset="-128"/>
              </a:defRPr>
            </a:lvl1pPr>
            <a:lvl2pPr>
              <a:tabLst>
                <a:tab pos="182563" algn="l"/>
              </a:tabLst>
              <a:defRPr kumimoji="1" sz="1900">
                <a:solidFill>
                  <a:schemeClr val="tx1"/>
                </a:solidFill>
                <a:latin typeface="Calibri" panose="020F0502020204030204" pitchFamily="34" charset="0"/>
                <a:ea typeface="ＭＳ Ｐゴシック" panose="020B0600070205080204" pitchFamily="50" charset="-128"/>
              </a:defRPr>
            </a:lvl2pPr>
            <a:lvl3pPr>
              <a:tabLst>
                <a:tab pos="182563" algn="l"/>
              </a:tabLst>
              <a:defRPr kumimoji="1" sz="1900">
                <a:solidFill>
                  <a:schemeClr val="tx1"/>
                </a:solidFill>
                <a:latin typeface="Calibri" panose="020F0502020204030204" pitchFamily="34" charset="0"/>
                <a:ea typeface="ＭＳ Ｐゴシック" panose="020B0600070205080204" pitchFamily="50" charset="-128"/>
              </a:defRPr>
            </a:lvl3pPr>
            <a:lvl4pPr>
              <a:tabLst>
                <a:tab pos="182563" algn="l"/>
              </a:tabLst>
              <a:defRPr kumimoji="1" sz="1900">
                <a:solidFill>
                  <a:schemeClr val="tx1"/>
                </a:solidFill>
                <a:latin typeface="Calibri" panose="020F0502020204030204" pitchFamily="34" charset="0"/>
                <a:ea typeface="ＭＳ Ｐゴシック" panose="020B0600070205080204" pitchFamily="50" charset="-128"/>
              </a:defRPr>
            </a:lvl4pPr>
            <a:lvl5pPr>
              <a:tabLst>
                <a:tab pos="182563" algn="l"/>
              </a:tabLst>
              <a:defRPr kumimoji="1" sz="1900">
                <a:solidFill>
                  <a:schemeClr val="tx1"/>
                </a:solidFill>
                <a:latin typeface="Calibri" panose="020F0502020204030204" pitchFamily="34" charset="0"/>
                <a:ea typeface="ＭＳ Ｐゴシック" panose="020B0600070205080204" pitchFamily="50" charset="-128"/>
              </a:defRPr>
            </a:lvl5pPr>
            <a:lvl6pPr marL="23701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6pPr>
            <a:lvl7pPr marL="28273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7pPr>
            <a:lvl8pPr marL="32845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8pPr>
            <a:lvl9pPr marL="37417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auto" latinLnBrk="0" hangingPunct="1">
              <a:lnSpc>
                <a:spcPts val="600"/>
              </a:lnSpc>
              <a:spcBef>
                <a:spcPts val="0"/>
              </a:spcBef>
              <a:spcAft>
                <a:spcPts val="388"/>
              </a:spcAft>
              <a:buClrTx/>
              <a:buSzTx/>
              <a:buFontTx/>
              <a:buNone/>
              <a:tabLst>
                <a:tab pos="182563" algn="l"/>
              </a:tabLst>
              <a:defRPr/>
            </a:pPr>
            <a:r>
              <a:rPr lang="ja-JP" altLang="en-US" sz="900" dirty="0">
                <a:solidFill>
                  <a:prstClr val="black"/>
                </a:solidFill>
                <a:latin typeface="BIZ UDPゴシック" panose="020B0400000000000000" pitchFamily="50" charset="-128"/>
                <a:ea typeface="BIZ UDPゴシック" panose="020B0400000000000000" pitchFamily="50" charset="-128"/>
              </a:rPr>
              <a:t>天王寺</a:t>
            </a:r>
            <a:r>
              <a:rPr lang="en-US" altLang="ja-JP" sz="900" dirty="0">
                <a:solidFill>
                  <a:prstClr val="black"/>
                </a:solidFill>
                <a:latin typeface="BIZ UDPゴシック" panose="020B0400000000000000" pitchFamily="50" charset="-128"/>
                <a:ea typeface="BIZ UDPゴシック" panose="020B0400000000000000" pitchFamily="50" charset="-128"/>
              </a:rPr>
              <a:t>MIO</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457200" rtl="0" eaLnBrk="1" fontAlgn="auto" latinLnBrk="0" hangingPunct="1">
              <a:lnSpc>
                <a:spcPts val="600"/>
              </a:lnSpc>
              <a:spcBef>
                <a:spcPts val="0"/>
              </a:spcBef>
              <a:spcAft>
                <a:spcPts val="388"/>
              </a:spcAft>
              <a:buClrTx/>
              <a:buSzTx/>
              <a:buFontTx/>
              <a:buNone/>
              <a:tabLst>
                <a:tab pos="182563" algn="l"/>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（中低木植栽、微細ミスト）</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55" name="テキスト ボックス 46">
            <a:extLst>
              <a:ext uri="{FF2B5EF4-FFF2-40B4-BE49-F238E27FC236}">
                <a16:creationId xmlns:a16="http://schemas.microsoft.com/office/drawing/2014/main" id="{FF85A17E-F57D-49D8-B4AC-2C77CF813DF6}"/>
              </a:ext>
            </a:extLst>
          </p:cNvPr>
          <p:cNvSpPr txBox="1">
            <a:spLocks noChangeArrowheads="1"/>
          </p:cNvSpPr>
          <p:nvPr/>
        </p:nvSpPr>
        <p:spPr bwMode="auto">
          <a:xfrm>
            <a:off x="2747800" y="5110357"/>
            <a:ext cx="1641915" cy="306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869" tIns="49935" rIns="99869" bIns="49935">
            <a:spAutoFit/>
          </a:bodyPr>
          <a:lstStyle>
            <a:lvl1pPr>
              <a:tabLst>
                <a:tab pos="182563" algn="l"/>
              </a:tabLst>
              <a:defRPr kumimoji="1" sz="1900">
                <a:solidFill>
                  <a:schemeClr val="tx1"/>
                </a:solidFill>
                <a:latin typeface="Calibri" panose="020F0502020204030204" pitchFamily="34" charset="0"/>
                <a:ea typeface="ＭＳ Ｐゴシック" panose="020B0600070205080204" pitchFamily="50" charset="-128"/>
              </a:defRPr>
            </a:lvl1pPr>
            <a:lvl2pPr>
              <a:tabLst>
                <a:tab pos="182563" algn="l"/>
              </a:tabLst>
              <a:defRPr kumimoji="1" sz="1900">
                <a:solidFill>
                  <a:schemeClr val="tx1"/>
                </a:solidFill>
                <a:latin typeface="Calibri" panose="020F0502020204030204" pitchFamily="34" charset="0"/>
                <a:ea typeface="ＭＳ Ｐゴシック" panose="020B0600070205080204" pitchFamily="50" charset="-128"/>
              </a:defRPr>
            </a:lvl2pPr>
            <a:lvl3pPr>
              <a:tabLst>
                <a:tab pos="182563" algn="l"/>
              </a:tabLst>
              <a:defRPr kumimoji="1" sz="1900">
                <a:solidFill>
                  <a:schemeClr val="tx1"/>
                </a:solidFill>
                <a:latin typeface="Calibri" panose="020F0502020204030204" pitchFamily="34" charset="0"/>
                <a:ea typeface="ＭＳ Ｐゴシック" panose="020B0600070205080204" pitchFamily="50" charset="-128"/>
              </a:defRPr>
            </a:lvl3pPr>
            <a:lvl4pPr>
              <a:tabLst>
                <a:tab pos="182563" algn="l"/>
              </a:tabLst>
              <a:defRPr kumimoji="1" sz="1900">
                <a:solidFill>
                  <a:schemeClr val="tx1"/>
                </a:solidFill>
                <a:latin typeface="Calibri" panose="020F0502020204030204" pitchFamily="34" charset="0"/>
                <a:ea typeface="ＭＳ Ｐゴシック" panose="020B0600070205080204" pitchFamily="50" charset="-128"/>
              </a:defRPr>
            </a:lvl4pPr>
            <a:lvl5pPr>
              <a:tabLst>
                <a:tab pos="182563" algn="l"/>
              </a:tabLst>
              <a:defRPr kumimoji="1" sz="1900">
                <a:solidFill>
                  <a:schemeClr val="tx1"/>
                </a:solidFill>
                <a:latin typeface="Calibri" panose="020F0502020204030204" pitchFamily="34" charset="0"/>
                <a:ea typeface="ＭＳ Ｐゴシック" panose="020B0600070205080204" pitchFamily="50" charset="-128"/>
              </a:defRPr>
            </a:lvl5pPr>
            <a:lvl6pPr marL="23701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6pPr>
            <a:lvl7pPr marL="28273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7pPr>
            <a:lvl8pPr marL="32845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8pPr>
            <a:lvl9pPr marL="37417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auto" latinLnBrk="0" hangingPunct="1">
              <a:lnSpc>
                <a:spcPts val="600"/>
              </a:lnSpc>
              <a:spcBef>
                <a:spcPts val="0"/>
              </a:spcBef>
              <a:spcAft>
                <a:spcPts val="388"/>
              </a:spcAft>
              <a:buClrTx/>
              <a:buSzTx/>
              <a:buFontTx/>
              <a:buNone/>
              <a:tabLst>
                <a:tab pos="182563" algn="l"/>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御堂筋いちょうテラス</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457200" rtl="0" eaLnBrk="1" fontAlgn="auto" latinLnBrk="0" hangingPunct="1">
              <a:lnSpc>
                <a:spcPts val="600"/>
              </a:lnSpc>
              <a:spcBef>
                <a:spcPts val="0"/>
              </a:spcBef>
              <a:spcAft>
                <a:spcPts val="388"/>
              </a:spcAft>
              <a:buClrTx/>
              <a:buSzTx/>
              <a:buFontTx/>
              <a:buNone/>
              <a:tabLst>
                <a:tab pos="182563" algn="l"/>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lang="ja-JP" altLang="en-US" sz="900" dirty="0">
                <a:solidFill>
                  <a:prstClr val="black"/>
                </a:solidFill>
                <a:latin typeface="BIZ UDPゴシック" panose="020B0400000000000000" pitchFamily="50" charset="-128"/>
                <a:ea typeface="BIZ UDPゴシック" panose="020B0400000000000000" pitchFamily="50" charset="-128"/>
              </a:rPr>
              <a:t>高木植栽、遮熱性ベンチ</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56" name="テキスト ボックス 46">
            <a:extLst>
              <a:ext uri="{FF2B5EF4-FFF2-40B4-BE49-F238E27FC236}">
                <a16:creationId xmlns:a16="http://schemas.microsoft.com/office/drawing/2014/main" id="{8A78E954-D6D1-476E-A8BB-35D26A4351F3}"/>
              </a:ext>
            </a:extLst>
          </p:cNvPr>
          <p:cNvSpPr txBox="1">
            <a:spLocks noChangeArrowheads="1"/>
          </p:cNvSpPr>
          <p:nvPr/>
        </p:nvSpPr>
        <p:spPr bwMode="auto">
          <a:xfrm>
            <a:off x="7793029" y="5190918"/>
            <a:ext cx="1531275" cy="306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869" tIns="49935" rIns="99869" bIns="49935">
            <a:spAutoFit/>
          </a:bodyPr>
          <a:lstStyle>
            <a:lvl1pPr>
              <a:tabLst>
                <a:tab pos="182563" algn="l"/>
              </a:tabLst>
              <a:defRPr kumimoji="1" sz="1900">
                <a:solidFill>
                  <a:schemeClr val="tx1"/>
                </a:solidFill>
                <a:latin typeface="Calibri" panose="020F0502020204030204" pitchFamily="34" charset="0"/>
                <a:ea typeface="ＭＳ Ｐゴシック" panose="020B0600070205080204" pitchFamily="50" charset="-128"/>
              </a:defRPr>
            </a:lvl1pPr>
            <a:lvl2pPr>
              <a:tabLst>
                <a:tab pos="182563" algn="l"/>
              </a:tabLst>
              <a:defRPr kumimoji="1" sz="1900">
                <a:solidFill>
                  <a:schemeClr val="tx1"/>
                </a:solidFill>
                <a:latin typeface="Calibri" panose="020F0502020204030204" pitchFamily="34" charset="0"/>
                <a:ea typeface="ＭＳ Ｐゴシック" panose="020B0600070205080204" pitchFamily="50" charset="-128"/>
              </a:defRPr>
            </a:lvl2pPr>
            <a:lvl3pPr>
              <a:tabLst>
                <a:tab pos="182563" algn="l"/>
              </a:tabLst>
              <a:defRPr kumimoji="1" sz="1900">
                <a:solidFill>
                  <a:schemeClr val="tx1"/>
                </a:solidFill>
                <a:latin typeface="Calibri" panose="020F0502020204030204" pitchFamily="34" charset="0"/>
                <a:ea typeface="ＭＳ Ｐゴシック" panose="020B0600070205080204" pitchFamily="50" charset="-128"/>
              </a:defRPr>
            </a:lvl3pPr>
            <a:lvl4pPr>
              <a:tabLst>
                <a:tab pos="182563" algn="l"/>
              </a:tabLst>
              <a:defRPr kumimoji="1" sz="1900">
                <a:solidFill>
                  <a:schemeClr val="tx1"/>
                </a:solidFill>
                <a:latin typeface="Calibri" panose="020F0502020204030204" pitchFamily="34" charset="0"/>
                <a:ea typeface="ＭＳ Ｐゴシック" panose="020B0600070205080204" pitchFamily="50" charset="-128"/>
              </a:defRPr>
            </a:lvl4pPr>
            <a:lvl5pPr>
              <a:tabLst>
                <a:tab pos="182563" algn="l"/>
              </a:tabLst>
              <a:defRPr kumimoji="1" sz="1900">
                <a:solidFill>
                  <a:schemeClr val="tx1"/>
                </a:solidFill>
                <a:latin typeface="Calibri" panose="020F0502020204030204" pitchFamily="34" charset="0"/>
                <a:ea typeface="ＭＳ Ｐゴシック" panose="020B0600070205080204" pitchFamily="50" charset="-128"/>
              </a:defRPr>
            </a:lvl5pPr>
            <a:lvl6pPr marL="23701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6pPr>
            <a:lvl7pPr marL="28273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7pPr>
            <a:lvl8pPr marL="32845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8pPr>
            <a:lvl9pPr marL="37417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auto" latinLnBrk="0" hangingPunct="1">
              <a:lnSpc>
                <a:spcPts val="600"/>
              </a:lnSpc>
              <a:spcBef>
                <a:spcPts val="0"/>
              </a:spcBef>
              <a:spcAft>
                <a:spcPts val="388"/>
              </a:spcAft>
              <a:buClrTx/>
              <a:buSzTx/>
              <a:buFontTx/>
              <a:buNone/>
              <a:tabLst>
                <a:tab pos="182563" algn="l"/>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中之島</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GATE</a:t>
            </a:r>
          </a:p>
          <a:p>
            <a:pPr marL="0" marR="0" lvl="0" indent="0" algn="ctr" defTabSz="457200" rtl="0" eaLnBrk="1" fontAlgn="auto" latinLnBrk="0" hangingPunct="1">
              <a:lnSpc>
                <a:spcPts val="600"/>
              </a:lnSpc>
              <a:spcBef>
                <a:spcPts val="0"/>
              </a:spcBef>
              <a:spcAft>
                <a:spcPts val="388"/>
              </a:spcAft>
              <a:buClrTx/>
              <a:buSzTx/>
              <a:buFontTx/>
              <a:buNone/>
              <a:tabLst>
                <a:tab pos="182563" algn="l"/>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lang="ja-JP" altLang="en-US" sz="900" dirty="0">
                <a:solidFill>
                  <a:prstClr val="black"/>
                </a:solidFill>
                <a:latin typeface="BIZ UDPゴシック" panose="020B0400000000000000" pitchFamily="50" charset="-128"/>
                <a:ea typeface="BIZ UDPゴシック" panose="020B0400000000000000" pitchFamily="50" charset="-128"/>
              </a:rPr>
              <a:t>高木植栽、遮熱性舗装</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57" name="テキスト ボックス 46">
            <a:extLst>
              <a:ext uri="{FF2B5EF4-FFF2-40B4-BE49-F238E27FC236}">
                <a16:creationId xmlns:a16="http://schemas.microsoft.com/office/drawing/2014/main" id="{9D904CB2-7D69-4668-AE3A-A7B1A8785ECC}"/>
              </a:ext>
            </a:extLst>
          </p:cNvPr>
          <p:cNvSpPr txBox="1">
            <a:spLocks noChangeArrowheads="1"/>
          </p:cNvSpPr>
          <p:nvPr/>
        </p:nvSpPr>
        <p:spPr bwMode="auto">
          <a:xfrm>
            <a:off x="7597885" y="3673010"/>
            <a:ext cx="1989501" cy="306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869" tIns="49935" rIns="99869" bIns="49935">
            <a:spAutoFit/>
          </a:bodyPr>
          <a:lstStyle>
            <a:lvl1pPr>
              <a:tabLst>
                <a:tab pos="182563" algn="l"/>
              </a:tabLst>
              <a:defRPr kumimoji="1" sz="1900">
                <a:solidFill>
                  <a:schemeClr val="tx1"/>
                </a:solidFill>
                <a:latin typeface="Calibri" panose="020F0502020204030204" pitchFamily="34" charset="0"/>
                <a:ea typeface="ＭＳ Ｐゴシック" panose="020B0600070205080204" pitchFamily="50" charset="-128"/>
              </a:defRPr>
            </a:lvl1pPr>
            <a:lvl2pPr>
              <a:tabLst>
                <a:tab pos="182563" algn="l"/>
              </a:tabLst>
              <a:defRPr kumimoji="1" sz="1900">
                <a:solidFill>
                  <a:schemeClr val="tx1"/>
                </a:solidFill>
                <a:latin typeface="Calibri" panose="020F0502020204030204" pitchFamily="34" charset="0"/>
                <a:ea typeface="ＭＳ Ｐゴシック" panose="020B0600070205080204" pitchFamily="50" charset="-128"/>
              </a:defRPr>
            </a:lvl2pPr>
            <a:lvl3pPr>
              <a:tabLst>
                <a:tab pos="182563" algn="l"/>
              </a:tabLst>
              <a:defRPr kumimoji="1" sz="1900">
                <a:solidFill>
                  <a:schemeClr val="tx1"/>
                </a:solidFill>
                <a:latin typeface="Calibri" panose="020F0502020204030204" pitchFamily="34" charset="0"/>
                <a:ea typeface="ＭＳ Ｐゴシック" panose="020B0600070205080204" pitchFamily="50" charset="-128"/>
              </a:defRPr>
            </a:lvl3pPr>
            <a:lvl4pPr>
              <a:tabLst>
                <a:tab pos="182563" algn="l"/>
              </a:tabLst>
              <a:defRPr kumimoji="1" sz="1900">
                <a:solidFill>
                  <a:schemeClr val="tx1"/>
                </a:solidFill>
                <a:latin typeface="Calibri" panose="020F0502020204030204" pitchFamily="34" charset="0"/>
                <a:ea typeface="ＭＳ Ｐゴシック" panose="020B0600070205080204" pitchFamily="50" charset="-128"/>
              </a:defRPr>
            </a:lvl4pPr>
            <a:lvl5pPr>
              <a:tabLst>
                <a:tab pos="182563" algn="l"/>
              </a:tabLst>
              <a:defRPr kumimoji="1" sz="1900">
                <a:solidFill>
                  <a:schemeClr val="tx1"/>
                </a:solidFill>
                <a:latin typeface="Calibri" panose="020F0502020204030204" pitchFamily="34" charset="0"/>
                <a:ea typeface="ＭＳ Ｐゴシック" panose="020B0600070205080204" pitchFamily="50" charset="-128"/>
              </a:defRPr>
            </a:lvl5pPr>
            <a:lvl6pPr marL="23701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6pPr>
            <a:lvl7pPr marL="28273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7pPr>
            <a:lvl8pPr marL="32845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8pPr>
            <a:lvl9pPr marL="37417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auto" latinLnBrk="0" hangingPunct="1">
              <a:lnSpc>
                <a:spcPts val="600"/>
              </a:lnSpc>
              <a:spcBef>
                <a:spcPts val="0"/>
              </a:spcBef>
              <a:spcAft>
                <a:spcPts val="388"/>
              </a:spcAft>
              <a:buClrTx/>
              <a:buSzTx/>
              <a:buFontTx/>
              <a:buNone/>
              <a:tabLst>
                <a:tab pos="182563" algn="l"/>
              </a:tabLst>
              <a:defRPr/>
            </a:pPr>
            <a:r>
              <a:rPr lang="ja-JP" altLang="en-US" sz="900" dirty="0">
                <a:solidFill>
                  <a:prstClr val="black"/>
                </a:solidFill>
                <a:latin typeface="BIZ UDPゴシック" panose="020B0400000000000000" pitchFamily="50" charset="-128"/>
                <a:ea typeface="BIZ UDPゴシック" panose="020B0400000000000000" pitchFamily="50" charset="-128"/>
              </a:rPr>
              <a:t>大阪国際空港</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457200" rtl="0" eaLnBrk="1" fontAlgn="auto" latinLnBrk="0" hangingPunct="1">
              <a:lnSpc>
                <a:spcPts val="600"/>
              </a:lnSpc>
              <a:spcBef>
                <a:spcPts val="0"/>
              </a:spcBef>
              <a:spcAft>
                <a:spcPts val="388"/>
              </a:spcAft>
              <a:buClrTx/>
              <a:buSzTx/>
              <a:buFontTx/>
              <a:buNone/>
              <a:tabLst>
                <a:tab pos="182563" algn="l"/>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（壁面緑化、高木植栽、パーゴラ）</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58" name="テキスト ボックス 46">
            <a:extLst>
              <a:ext uri="{FF2B5EF4-FFF2-40B4-BE49-F238E27FC236}">
                <a16:creationId xmlns:a16="http://schemas.microsoft.com/office/drawing/2014/main" id="{ECBA90E8-57AA-4EC4-AC53-3896D75FC571}"/>
              </a:ext>
            </a:extLst>
          </p:cNvPr>
          <p:cNvSpPr txBox="1">
            <a:spLocks noChangeArrowheads="1"/>
          </p:cNvSpPr>
          <p:nvPr/>
        </p:nvSpPr>
        <p:spPr bwMode="auto">
          <a:xfrm>
            <a:off x="5478266" y="3666373"/>
            <a:ext cx="1694773" cy="306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869" tIns="49935" rIns="99869" bIns="49935">
            <a:spAutoFit/>
          </a:bodyPr>
          <a:lstStyle>
            <a:lvl1pPr>
              <a:tabLst>
                <a:tab pos="182563" algn="l"/>
              </a:tabLst>
              <a:defRPr kumimoji="1" sz="1900">
                <a:solidFill>
                  <a:schemeClr val="tx1"/>
                </a:solidFill>
                <a:latin typeface="Calibri" panose="020F0502020204030204" pitchFamily="34" charset="0"/>
                <a:ea typeface="ＭＳ Ｐゴシック" panose="020B0600070205080204" pitchFamily="50" charset="-128"/>
              </a:defRPr>
            </a:lvl1pPr>
            <a:lvl2pPr>
              <a:tabLst>
                <a:tab pos="182563" algn="l"/>
              </a:tabLst>
              <a:defRPr kumimoji="1" sz="1900">
                <a:solidFill>
                  <a:schemeClr val="tx1"/>
                </a:solidFill>
                <a:latin typeface="Calibri" panose="020F0502020204030204" pitchFamily="34" charset="0"/>
                <a:ea typeface="ＭＳ Ｐゴシック" panose="020B0600070205080204" pitchFamily="50" charset="-128"/>
              </a:defRPr>
            </a:lvl2pPr>
            <a:lvl3pPr>
              <a:tabLst>
                <a:tab pos="182563" algn="l"/>
              </a:tabLst>
              <a:defRPr kumimoji="1" sz="1900">
                <a:solidFill>
                  <a:schemeClr val="tx1"/>
                </a:solidFill>
                <a:latin typeface="Calibri" panose="020F0502020204030204" pitchFamily="34" charset="0"/>
                <a:ea typeface="ＭＳ Ｐゴシック" panose="020B0600070205080204" pitchFamily="50" charset="-128"/>
              </a:defRPr>
            </a:lvl3pPr>
            <a:lvl4pPr>
              <a:tabLst>
                <a:tab pos="182563" algn="l"/>
              </a:tabLst>
              <a:defRPr kumimoji="1" sz="1900">
                <a:solidFill>
                  <a:schemeClr val="tx1"/>
                </a:solidFill>
                <a:latin typeface="Calibri" panose="020F0502020204030204" pitchFamily="34" charset="0"/>
                <a:ea typeface="ＭＳ Ｐゴシック" panose="020B0600070205080204" pitchFamily="50" charset="-128"/>
              </a:defRPr>
            </a:lvl4pPr>
            <a:lvl5pPr>
              <a:tabLst>
                <a:tab pos="182563" algn="l"/>
              </a:tabLst>
              <a:defRPr kumimoji="1" sz="1900">
                <a:solidFill>
                  <a:schemeClr val="tx1"/>
                </a:solidFill>
                <a:latin typeface="Calibri" panose="020F0502020204030204" pitchFamily="34" charset="0"/>
                <a:ea typeface="ＭＳ Ｐゴシック" panose="020B0600070205080204" pitchFamily="50" charset="-128"/>
              </a:defRPr>
            </a:lvl5pPr>
            <a:lvl6pPr marL="23701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6pPr>
            <a:lvl7pPr marL="28273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7pPr>
            <a:lvl8pPr marL="32845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8pPr>
            <a:lvl9pPr marL="37417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auto" latinLnBrk="0" hangingPunct="1">
              <a:lnSpc>
                <a:spcPts val="600"/>
              </a:lnSpc>
              <a:spcBef>
                <a:spcPts val="0"/>
              </a:spcBef>
              <a:spcAft>
                <a:spcPts val="388"/>
              </a:spcAft>
              <a:buClrTx/>
              <a:buSzTx/>
              <a:buFontTx/>
              <a:buNone/>
              <a:tabLst>
                <a:tab pos="182563" algn="l"/>
              </a:tabLst>
              <a:defRPr/>
            </a:pPr>
            <a:r>
              <a:rPr lang="en-US" altLang="ja-JP" sz="900" dirty="0">
                <a:solidFill>
                  <a:prstClr val="black"/>
                </a:solidFill>
                <a:latin typeface="BIZ UDPゴシック" panose="020B0400000000000000" pitchFamily="50" charset="-128"/>
                <a:ea typeface="BIZ UDPゴシック" panose="020B0400000000000000" pitchFamily="50" charset="-128"/>
              </a:rPr>
              <a:t>JR</a:t>
            </a:r>
            <a:r>
              <a:rPr lang="ja-JP" altLang="en-US" sz="900" dirty="0">
                <a:solidFill>
                  <a:prstClr val="black"/>
                </a:solidFill>
                <a:latin typeface="BIZ UDPゴシック" panose="020B0400000000000000" pitchFamily="50" charset="-128"/>
                <a:ea typeface="BIZ UDPゴシック" panose="020B0400000000000000" pitchFamily="50" charset="-128"/>
              </a:rPr>
              <a:t>大阪駅三角公園</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457200" rtl="0" eaLnBrk="1" fontAlgn="auto" latinLnBrk="0" hangingPunct="1">
              <a:lnSpc>
                <a:spcPts val="600"/>
              </a:lnSpc>
              <a:spcBef>
                <a:spcPts val="0"/>
              </a:spcBef>
              <a:spcAft>
                <a:spcPts val="388"/>
              </a:spcAft>
              <a:buClrTx/>
              <a:buSzTx/>
              <a:buFontTx/>
              <a:buNone/>
              <a:tabLst>
                <a:tab pos="182563" algn="l"/>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lang="ja-JP" altLang="en-US" sz="900" dirty="0">
                <a:solidFill>
                  <a:prstClr val="black"/>
                </a:solidFill>
                <a:latin typeface="BIZ UDPゴシック" panose="020B0400000000000000" pitchFamily="50" charset="-128"/>
                <a:ea typeface="BIZ UDPゴシック" panose="020B0400000000000000" pitchFamily="50" charset="-128"/>
              </a:rPr>
              <a:t>中低木植栽</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lang="ja-JP" altLang="en-US" sz="900" dirty="0">
                <a:solidFill>
                  <a:prstClr val="black"/>
                </a:solidFill>
                <a:latin typeface="BIZ UDPゴシック" panose="020B0400000000000000" pitchFamily="50" charset="-128"/>
                <a:ea typeface="BIZ UDPゴシック" panose="020B0400000000000000" pitchFamily="50" charset="-128"/>
              </a:rPr>
              <a:t>遮熱性ベンチ</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59" name="テキスト ボックス 46">
            <a:extLst>
              <a:ext uri="{FF2B5EF4-FFF2-40B4-BE49-F238E27FC236}">
                <a16:creationId xmlns:a16="http://schemas.microsoft.com/office/drawing/2014/main" id="{0F74F9EC-9BA6-461D-A9E1-389D1AA1CC04}"/>
              </a:ext>
            </a:extLst>
          </p:cNvPr>
          <p:cNvSpPr txBox="1">
            <a:spLocks noChangeArrowheads="1"/>
          </p:cNvSpPr>
          <p:nvPr/>
        </p:nvSpPr>
        <p:spPr bwMode="auto">
          <a:xfrm>
            <a:off x="5167654" y="5147328"/>
            <a:ext cx="2313003" cy="306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869" tIns="49935" rIns="99869" bIns="49935">
            <a:spAutoFit/>
          </a:bodyPr>
          <a:lstStyle>
            <a:lvl1pPr>
              <a:tabLst>
                <a:tab pos="182563" algn="l"/>
              </a:tabLst>
              <a:defRPr kumimoji="1" sz="1900">
                <a:solidFill>
                  <a:schemeClr val="tx1"/>
                </a:solidFill>
                <a:latin typeface="Calibri" panose="020F0502020204030204" pitchFamily="34" charset="0"/>
                <a:ea typeface="ＭＳ Ｐゴシック" panose="020B0600070205080204" pitchFamily="50" charset="-128"/>
              </a:defRPr>
            </a:lvl1pPr>
            <a:lvl2pPr>
              <a:tabLst>
                <a:tab pos="182563" algn="l"/>
              </a:tabLst>
              <a:defRPr kumimoji="1" sz="1900">
                <a:solidFill>
                  <a:schemeClr val="tx1"/>
                </a:solidFill>
                <a:latin typeface="Calibri" panose="020F0502020204030204" pitchFamily="34" charset="0"/>
                <a:ea typeface="ＭＳ Ｐゴシック" panose="020B0600070205080204" pitchFamily="50" charset="-128"/>
              </a:defRPr>
            </a:lvl2pPr>
            <a:lvl3pPr>
              <a:tabLst>
                <a:tab pos="182563" algn="l"/>
              </a:tabLst>
              <a:defRPr kumimoji="1" sz="1900">
                <a:solidFill>
                  <a:schemeClr val="tx1"/>
                </a:solidFill>
                <a:latin typeface="Calibri" panose="020F0502020204030204" pitchFamily="34" charset="0"/>
                <a:ea typeface="ＭＳ Ｐゴシック" panose="020B0600070205080204" pitchFamily="50" charset="-128"/>
              </a:defRPr>
            </a:lvl3pPr>
            <a:lvl4pPr>
              <a:tabLst>
                <a:tab pos="182563" algn="l"/>
              </a:tabLst>
              <a:defRPr kumimoji="1" sz="1900">
                <a:solidFill>
                  <a:schemeClr val="tx1"/>
                </a:solidFill>
                <a:latin typeface="Calibri" panose="020F0502020204030204" pitchFamily="34" charset="0"/>
                <a:ea typeface="ＭＳ Ｐゴシック" panose="020B0600070205080204" pitchFamily="50" charset="-128"/>
              </a:defRPr>
            </a:lvl4pPr>
            <a:lvl5pPr>
              <a:tabLst>
                <a:tab pos="182563" algn="l"/>
              </a:tabLst>
              <a:defRPr kumimoji="1" sz="1900">
                <a:solidFill>
                  <a:schemeClr val="tx1"/>
                </a:solidFill>
                <a:latin typeface="Calibri" panose="020F0502020204030204" pitchFamily="34" charset="0"/>
                <a:ea typeface="ＭＳ Ｐゴシック" panose="020B0600070205080204" pitchFamily="50" charset="-128"/>
              </a:defRPr>
            </a:lvl5pPr>
            <a:lvl6pPr marL="23701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6pPr>
            <a:lvl7pPr marL="28273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7pPr>
            <a:lvl8pPr marL="32845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8pPr>
            <a:lvl9pPr marL="37417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auto" latinLnBrk="0" hangingPunct="1">
              <a:lnSpc>
                <a:spcPts val="600"/>
              </a:lnSpc>
              <a:spcBef>
                <a:spcPts val="0"/>
              </a:spcBef>
              <a:spcAft>
                <a:spcPts val="388"/>
              </a:spcAft>
              <a:buClrTx/>
              <a:buSzTx/>
              <a:buFontTx/>
              <a:buNone/>
              <a:tabLst>
                <a:tab pos="182563" algn="l"/>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なんば</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hatch</a:t>
            </a:r>
          </a:p>
          <a:p>
            <a:pPr marL="0" marR="0" lvl="0" indent="0" algn="ctr" defTabSz="457200" rtl="0" eaLnBrk="1" fontAlgn="auto" latinLnBrk="0" hangingPunct="1">
              <a:lnSpc>
                <a:spcPts val="600"/>
              </a:lnSpc>
              <a:spcBef>
                <a:spcPts val="0"/>
              </a:spcBef>
              <a:spcAft>
                <a:spcPts val="388"/>
              </a:spcAft>
              <a:buClrTx/>
              <a:buSzTx/>
              <a:buFontTx/>
              <a:buNone/>
              <a:tabLst>
                <a:tab pos="182563" algn="l"/>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lang="ja-JP" altLang="en-US" sz="900" dirty="0">
                <a:solidFill>
                  <a:prstClr val="black"/>
                </a:solidFill>
                <a:latin typeface="BIZ UDPゴシック" panose="020B0400000000000000" pitchFamily="50" charset="-128"/>
                <a:ea typeface="BIZ UDPゴシック" panose="020B0400000000000000" pitchFamily="50" charset="-128"/>
              </a:rPr>
              <a:t>高木植栽、微細ミスト、遮熱性ベンチ</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60" name="テキスト ボックス 46">
            <a:extLst>
              <a:ext uri="{FF2B5EF4-FFF2-40B4-BE49-F238E27FC236}">
                <a16:creationId xmlns:a16="http://schemas.microsoft.com/office/drawing/2014/main" id="{D7BFC8FB-4A55-445C-8855-4EEDB8712F8A}"/>
              </a:ext>
            </a:extLst>
          </p:cNvPr>
          <p:cNvSpPr txBox="1">
            <a:spLocks noChangeArrowheads="1"/>
          </p:cNvSpPr>
          <p:nvPr/>
        </p:nvSpPr>
        <p:spPr bwMode="auto">
          <a:xfrm>
            <a:off x="5367741" y="5478090"/>
            <a:ext cx="1972905" cy="26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869" tIns="49935" rIns="99869" bIns="49935">
            <a:spAutoFit/>
          </a:bodyPr>
          <a:lstStyle>
            <a:lvl1pPr>
              <a:tabLst>
                <a:tab pos="182563" algn="l"/>
              </a:tabLst>
              <a:defRPr kumimoji="1" sz="1900">
                <a:solidFill>
                  <a:schemeClr val="tx1"/>
                </a:solidFill>
                <a:latin typeface="Calibri" panose="020F0502020204030204" pitchFamily="34" charset="0"/>
                <a:ea typeface="ＭＳ Ｐゴシック" panose="020B0600070205080204" pitchFamily="50" charset="-128"/>
              </a:defRPr>
            </a:lvl1pPr>
            <a:lvl2pPr>
              <a:tabLst>
                <a:tab pos="182563" algn="l"/>
              </a:tabLst>
              <a:defRPr kumimoji="1" sz="1900">
                <a:solidFill>
                  <a:schemeClr val="tx1"/>
                </a:solidFill>
                <a:latin typeface="Calibri" panose="020F0502020204030204" pitchFamily="34" charset="0"/>
                <a:ea typeface="ＭＳ Ｐゴシック" panose="020B0600070205080204" pitchFamily="50" charset="-128"/>
              </a:defRPr>
            </a:lvl2pPr>
            <a:lvl3pPr>
              <a:tabLst>
                <a:tab pos="182563" algn="l"/>
              </a:tabLst>
              <a:defRPr kumimoji="1" sz="1900">
                <a:solidFill>
                  <a:schemeClr val="tx1"/>
                </a:solidFill>
                <a:latin typeface="Calibri" panose="020F0502020204030204" pitchFamily="34" charset="0"/>
                <a:ea typeface="ＭＳ Ｐゴシック" panose="020B0600070205080204" pitchFamily="50" charset="-128"/>
              </a:defRPr>
            </a:lvl3pPr>
            <a:lvl4pPr>
              <a:tabLst>
                <a:tab pos="182563" algn="l"/>
              </a:tabLst>
              <a:defRPr kumimoji="1" sz="1900">
                <a:solidFill>
                  <a:schemeClr val="tx1"/>
                </a:solidFill>
                <a:latin typeface="Calibri" panose="020F0502020204030204" pitchFamily="34" charset="0"/>
                <a:ea typeface="ＭＳ Ｐゴシック" panose="020B0600070205080204" pitchFamily="50" charset="-128"/>
              </a:defRPr>
            </a:lvl4pPr>
            <a:lvl5pPr>
              <a:tabLst>
                <a:tab pos="182563" algn="l"/>
              </a:tabLst>
              <a:defRPr kumimoji="1" sz="1900">
                <a:solidFill>
                  <a:schemeClr val="tx1"/>
                </a:solidFill>
                <a:latin typeface="Calibri" panose="020F0502020204030204" pitchFamily="34" charset="0"/>
                <a:ea typeface="ＭＳ Ｐゴシック" panose="020B0600070205080204" pitchFamily="50" charset="-128"/>
              </a:defRPr>
            </a:lvl5pPr>
            <a:lvl6pPr marL="23701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6pPr>
            <a:lvl7pPr marL="28273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7pPr>
            <a:lvl8pPr marL="32845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8pPr>
            <a:lvl9pPr marL="37417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ts val="0"/>
              </a:spcBef>
              <a:spcAft>
                <a:spcPts val="388"/>
              </a:spcAft>
              <a:buClrTx/>
              <a:buSzTx/>
              <a:buFontTx/>
              <a:buNone/>
              <a:tabLst>
                <a:tab pos="182563" algn="l"/>
              </a:tabLst>
              <a:defRPr/>
            </a:pPr>
            <a:r>
              <a:rPr kumimoji="1" lang="ja-JP" altLang="en-US" sz="1050" b="0" i="0" u="none" strike="noStrike" kern="1200" cap="none" spc="-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暑さ指数 ＞</a:t>
            </a:r>
            <a:endParaRPr kumimoji="1" lang="en-US" altLang="ja-JP" sz="1050" b="0" i="0" u="none" strike="noStrike" kern="1200" cap="none" spc="-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1" name="テキスト ボックス 46">
            <a:extLst>
              <a:ext uri="{FF2B5EF4-FFF2-40B4-BE49-F238E27FC236}">
                <a16:creationId xmlns:a16="http://schemas.microsoft.com/office/drawing/2014/main" id="{2DAA6014-2493-435D-BA13-74ABB20A2F15}"/>
              </a:ext>
            </a:extLst>
          </p:cNvPr>
          <p:cNvSpPr txBox="1">
            <a:spLocks noChangeArrowheads="1"/>
          </p:cNvSpPr>
          <p:nvPr/>
        </p:nvSpPr>
        <p:spPr bwMode="auto">
          <a:xfrm>
            <a:off x="4985079" y="6240379"/>
            <a:ext cx="2779260" cy="43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869" tIns="49935" rIns="99869" bIns="49935">
            <a:spAutoFit/>
          </a:bodyPr>
          <a:lstStyle>
            <a:lvl1pPr>
              <a:tabLst>
                <a:tab pos="182563" algn="l"/>
              </a:tabLst>
              <a:defRPr kumimoji="1" sz="1900">
                <a:solidFill>
                  <a:schemeClr val="tx1"/>
                </a:solidFill>
                <a:latin typeface="Calibri" panose="020F0502020204030204" pitchFamily="34" charset="0"/>
                <a:ea typeface="ＭＳ Ｐゴシック" panose="020B0600070205080204" pitchFamily="50" charset="-128"/>
              </a:defRPr>
            </a:lvl1pPr>
            <a:lvl2pPr>
              <a:tabLst>
                <a:tab pos="182563" algn="l"/>
              </a:tabLst>
              <a:defRPr kumimoji="1" sz="1900">
                <a:solidFill>
                  <a:schemeClr val="tx1"/>
                </a:solidFill>
                <a:latin typeface="Calibri" panose="020F0502020204030204" pitchFamily="34" charset="0"/>
                <a:ea typeface="ＭＳ Ｐゴシック" panose="020B0600070205080204" pitchFamily="50" charset="-128"/>
              </a:defRPr>
            </a:lvl2pPr>
            <a:lvl3pPr>
              <a:tabLst>
                <a:tab pos="182563" algn="l"/>
              </a:tabLst>
              <a:defRPr kumimoji="1" sz="1900">
                <a:solidFill>
                  <a:schemeClr val="tx1"/>
                </a:solidFill>
                <a:latin typeface="Calibri" panose="020F0502020204030204" pitchFamily="34" charset="0"/>
                <a:ea typeface="ＭＳ Ｐゴシック" panose="020B0600070205080204" pitchFamily="50" charset="-128"/>
              </a:defRPr>
            </a:lvl3pPr>
            <a:lvl4pPr>
              <a:tabLst>
                <a:tab pos="182563" algn="l"/>
              </a:tabLst>
              <a:defRPr kumimoji="1" sz="1900">
                <a:solidFill>
                  <a:schemeClr val="tx1"/>
                </a:solidFill>
                <a:latin typeface="Calibri" panose="020F0502020204030204" pitchFamily="34" charset="0"/>
                <a:ea typeface="ＭＳ Ｐゴシック" panose="020B0600070205080204" pitchFamily="50" charset="-128"/>
              </a:defRPr>
            </a:lvl4pPr>
            <a:lvl5pPr>
              <a:tabLst>
                <a:tab pos="182563" algn="l"/>
              </a:tabLst>
              <a:defRPr kumimoji="1" sz="1900">
                <a:solidFill>
                  <a:schemeClr val="tx1"/>
                </a:solidFill>
                <a:latin typeface="Calibri" panose="020F0502020204030204" pitchFamily="34" charset="0"/>
                <a:ea typeface="ＭＳ Ｐゴシック" panose="020B0600070205080204" pitchFamily="50" charset="-128"/>
              </a:defRPr>
            </a:lvl5pPr>
            <a:lvl6pPr marL="23701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6pPr>
            <a:lvl7pPr marL="28273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7pPr>
            <a:lvl8pPr marL="32845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8pPr>
            <a:lvl9pPr marL="37417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auto" latinLnBrk="0" hangingPunct="1">
              <a:lnSpc>
                <a:spcPts val="1100"/>
              </a:lnSpc>
              <a:spcBef>
                <a:spcPts val="0"/>
              </a:spcBef>
              <a:spcAft>
                <a:spcPts val="388"/>
              </a:spcAft>
              <a:buClrTx/>
              <a:buSzTx/>
              <a:buFontTx/>
              <a:buNone/>
              <a:tabLst>
                <a:tab pos="182563" algn="l"/>
              </a:tabLst>
              <a:defRPr/>
            </a:pPr>
            <a:r>
              <a:rPr lang="en-US" altLang="ja-JP" sz="1200" b="1" u="sng" dirty="0">
                <a:solidFill>
                  <a:prstClr val="black"/>
                </a:solidFill>
                <a:latin typeface="BIZ UDPゴシック" panose="020B0400000000000000" pitchFamily="50" charset="-128"/>
                <a:ea typeface="BIZ UDPゴシック" panose="020B0400000000000000" pitchFamily="50" charset="-128"/>
              </a:rPr>
              <a:t>R6</a:t>
            </a:r>
            <a:r>
              <a:rPr lang="ja-JP" altLang="en-US" sz="1200" b="1" u="sng" dirty="0">
                <a:solidFill>
                  <a:prstClr val="black"/>
                </a:solidFill>
                <a:latin typeface="BIZ UDPゴシック" panose="020B0400000000000000" pitchFamily="50" charset="-128"/>
                <a:ea typeface="BIZ UDPゴシック" panose="020B0400000000000000" pitchFamily="50" charset="-128"/>
              </a:rPr>
              <a:t>の</a:t>
            </a:r>
            <a:r>
              <a:rPr kumimoji="1" lang="en-US" altLang="ja-JP"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箇所において</a:t>
            </a:r>
            <a:endParaRPr kumimoji="1" lang="en-US" altLang="ja-JP"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ts val="1100"/>
              </a:lnSpc>
              <a:spcBef>
                <a:spcPts val="0"/>
              </a:spcBef>
              <a:spcAft>
                <a:spcPts val="388"/>
              </a:spcAft>
              <a:buClrTx/>
              <a:buSzTx/>
              <a:buFontTx/>
              <a:buNone/>
              <a:tabLst>
                <a:tab pos="182563" algn="l"/>
              </a:tabLst>
              <a:defRPr/>
            </a:pP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暑さ指数の低下（▲平均</a:t>
            </a:r>
            <a:r>
              <a:rPr lang="en-US" altLang="ja-JP" sz="1200" b="1" u="sng" dirty="0">
                <a:solidFill>
                  <a:prstClr val="black"/>
                </a:solidFill>
                <a:latin typeface="BIZ UDPゴシック" panose="020B0400000000000000" pitchFamily="50" charset="-128"/>
                <a:ea typeface="BIZ UDPゴシック" panose="020B0400000000000000" pitchFamily="50" charset="-128"/>
              </a:rPr>
              <a:t>3.2</a:t>
            </a: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℃）を確認</a:t>
            </a:r>
            <a:endParaRPr kumimoji="1" lang="en-US" altLang="ja-JP"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2" name="二等辺三角形 61">
            <a:extLst>
              <a:ext uri="{FF2B5EF4-FFF2-40B4-BE49-F238E27FC236}">
                <a16:creationId xmlns:a16="http://schemas.microsoft.com/office/drawing/2014/main" id="{0A4A7D75-2EB9-4D40-B969-DF3A1E32FB30}"/>
              </a:ext>
            </a:extLst>
          </p:cNvPr>
          <p:cNvSpPr/>
          <p:nvPr/>
        </p:nvSpPr>
        <p:spPr>
          <a:xfrm flipV="1">
            <a:off x="1044999" y="6108558"/>
            <a:ext cx="674995" cy="109729"/>
          </a:xfrm>
          <a:prstGeom prst="triangle">
            <a:avLst/>
          </a:prstGeom>
          <a:solidFill>
            <a:schemeClr val="accent6">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46">
            <a:extLst>
              <a:ext uri="{FF2B5EF4-FFF2-40B4-BE49-F238E27FC236}">
                <a16:creationId xmlns:a16="http://schemas.microsoft.com/office/drawing/2014/main" id="{A0A6889E-3A81-4A2E-AE96-A6A17EAF56BF}"/>
              </a:ext>
            </a:extLst>
          </p:cNvPr>
          <p:cNvSpPr txBox="1">
            <a:spLocks noChangeArrowheads="1"/>
          </p:cNvSpPr>
          <p:nvPr/>
        </p:nvSpPr>
        <p:spPr bwMode="auto">
          <a:xfrm>
            <a:off x="2753332" y="5711282"/>
            <a:ext cx="2071195" cy="35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869" tIns="49935" rIns="99869" bIns="49935">
            <a:spAutoFit/>
          </a:bodyPr>
          <a:lstStyle>
            <a:lvl1pPr>
              <a:tabLst>
                <a:tab pos="182563" algn="l"/>
              </a:tabLst>
              <a:defRPr kumimoji="1" sz="1900">
                <a:solidFill>
                  <a:schemeClr val="tx1"/>
                </a:solidFill>
                <a:latin typeface="Calibri" panose="020F0502020204030204" pitchFamily="34" charset="0"/>
                <a:ea typeface="ＭＳ Ｐゴシック" panose="020B0600070205080204" pitchFamily="50" charset="-128"/>
              </a:defRPr>
            </a:lvl1pPr>
            <a:lvl2pPr>
              <a:tabLst>
                <a:tab pos="182563" algn="l"/>
              </a:tabLst>
              <a:defRPr kumimoji="1" sz="1900">
                <a:solidFill>
                  <a:schemeClr val="tx1"/>
                </a:solidFill>
                <a:latin typeface="Calibri" panose="020F0502020204030204" pitchFamily="34" charset="0"/>
                <a:ea typeface="ＭＳ Ｐゴシック" panose="020B0600070205080204" pitchFamily="50" charset="-128"/>
              </a:defRPr>
            </a:lvl2pPr>
            <a:lvl3pPr>
              <a:tabLst>
                <a:tab pos="182563" algn="l"/>
              </a:tabLst>
              <a:defRPr kumimoji="1" sz="1900">
                <a:solidFill>
                  <a:schemeClr val="tx1"/>
                </a:solidFill>
                <a:latin typeface="Calibri" panose="020F0502020204030204" pitchFamily="34" charset="0"/>
                <a:ea typeface="ＭＳ Ｐゴシック" panose="020B0600070205080204" pitchFamily="50" charset="-128"/>
              </a:defRPr>
            </a:lvl3pPr>
            <a:lvl4pPr>
              <a:tabLst>
                <a:tab pos="182563" algn="l"/>
              </a:tabLst>
              <a:defRPr kumimoji="1" sz="1900">
                <a:solidFill>
                  <a:schemeClr val="tx1"/>
                </a:solidFill>
                <a:latin typeface="Calibri" panose="020F0502020204030204" pitchFamily="34" charset="0"/>
                <a:ea typeface="ＭＳ Ｐゴシック" panose="020B0600070205080204" pitchFamily="50" charset="-128"/>
              </a:defRPr>
            </a:lvl4pPr>
            <a:lvl5pPr>
              <a:tabLst>
                <a:tab pos="182563" algn="l"/>
              </a:tabLst>
              <a:defRPr kumimoji="1" sz="1900">
                <a:solidFill>
                  <a:schemeClr val="tx1"/>
                </a:solidFill>
                <a:latin typeface="Calibri" panose="020F0502020204030204" pitchFamily="34" charset="0"/>
                <a:ea typeface="ＭＳ Ｐゴシック" panose="020B0600070205080204" pitchFamily="50" charset="-128"/>
              </a:defRPr>
            </a:lvl5pPr>
            <a:lvl6pPr marL="23701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6pPr>
            <a:lvl7pPr marL="28273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7pPr>
            <a:lvl8pPr marL="32845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8pPr>
            <a:lvl9pPr marL="37417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auto" latinLnBrk="0" hangingPunct="1">
              <a:lnSpc>
                <a:spcPts val="800"/>
              </a:lnSpc>
              <a:spcBef>
                <a:spcPts val="0"/>
              </a:spcBef>
              <a:spcAft>
                <a:spcPts val="388"/>
              </a:spcAft>
              <a:buClrTx/>
              <a:buSzTx/>
              <a:buFontTx/>
              <a:buNone/>
              <a:tabLst>
                <a:tab pos="182563" algn="l"/>
              </a:tabLst>
              <a:defRPr/>
            </a:pPr>
            <a:r>
              <a:rPr kumimoji="1" lang="en-US" altLang="ja-JP" sz="800" b="0" i="0" u="none" strike="noStrike" kern="1200" cap="none" spc="-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Q</a:t>
            </a:r>
            <a:r>
              <a:rPr kumimoji="1" lang="ja-JP" altLang="en-US" sz="800" b="0" i="0" u="none" strike="noStrike" kern="1200" cap="none" spc="-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：事業実施箇所について、涼しさを感じたか</a:t>
            </a:r>
            <a:endParaRPr kumimoji="1" lang="en-US" altLang="ja-JP" sz="800" b="0" i="0" u="none" strike="noStrike" kern="1200" cap="none" spc="-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457200" rtl="0" eaLnBrk="1" fontAlgn="auto" latinLnBrk="0" hangingPunct="1">
              <a:lnSpc>
                <a:spcPts val="800"/>
              </a:lnSpc>
              <a:spcBef>
                <a:spcPts val="0"/>
              </a:spcBef>
              <a:spcAft>
                <a:spcPts val="388"/>
              </a:spcAft>
              <a:buClrTx/>
              <a:buSzTx/>
              <a:buFontTx/>
              <a:buNone/>
              <a:tabLst>
                <a:tab pos="182563" algn="l"/>
              </a:tabLst>
              <a:defRPr/>
            </a:pPr>
            <a:r>
              <a:rPr lang="ja-JP" altLang="en-US" sz="800" spc="-50" dirty="0">
                <a:solidFill>
                  <a:prstClr val="black"/>
                </a:solidFill>
                <a:latin typeface="BIZ UDPゴシック" panose="020B0400000000000000" pitchFamily="50" charset="-128"/>
                <a:ea typeface="BIZ UDPゴシック" panose="020B0400000000000000" pitchFamily="50" charset="-128"/>
              </a:rPr>
              <a:t>（</a:t>
            </a:r>
            <a:r>
              <a:rPr lang="en-US" altLang="ja-JP" sz="800" spc="-50" dirty="0">
                <a:solidFill>
                  <a:prstClr val="black"/>
                </a:solidFill>
                <a:latin typeface="BIZ UDPゴシック" panose="020B0400000000000000" pitchFamily="50" charset="-128"/>
                <a:ea typeface="BIZ UDPゴシック" panose="020B0400000000000000" pitchFamily="50" charset="-128"/>
              </a:rPr>
              <a:t>135</a:t>
            </a:r>
            <a:r>
              <a:rPr lang="ja-JP" altLang="en-US" sz="800" spc="-50" dirty="0">
                <a:solidFill>
                  <a:prstClr val="black"/>
                </a:solidFill>
                <a:latin typeface="BIZ UDPゴシック" panose="020B0400000000000000" pitchFamily="50" charset="-128"/>
                <a:ea typeface="BIZ UDPゴシック" panose="020B0400000000000000" pitchFamily="50" charset="-128"/>
              </a:rPr>
              <a:t>箇所・</a:t>
            </a:r>
            <a:r>
              <a:rPr lang="en-US" altLang="ja-JP" sz="800" spc="-50" dirty="0">
                <a:solidFill>
                  <a:prstClr val="black"/>
                </a:solidFill>
                <a:latin typeface="BIZ UDPゴシック" panose="020B0400000000000000" pitchFamily="50" charset="-128"/>
                <a:ea typeface="BIZ UDPゴシック" panose="020B0400000000000000" pitchFamily="50" charset="-128"/>
              </a:rPr>
              <a:t>5,553</a:t>
            </a:r>
            <a:r>
              <a:rPr lang="ja-JP" altLang="en-US" sz="800" spc="-50" dirty="0">
                <a:solidFill>
                  <a:prstClr val="black"/>
                </a:solidFill>
                <a:latin typeface="BIZ UDPゴシック" panose="020B0400000000000000" pitchFamily="50" charset="-128"/>
                <a:ea typeface="BIZ UDPゴシック" panose="020B0400000000000000" pitchFamily="50" charset="-128"/>
              </a:rPr>
              <a:t>人にアンケートを実施）</a:t>
            </a:r>
            <a:endParaRPr kumimoji="1" lang="en-US" altLang="ja-JP" sz="800" b="0" i="0" u="none" strike="noStrike" kern="1200" cap="none" spc="-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65" name="テキスト ボックス 46">
            <a:extLst>
              <a:ext uri="{FF2B5EF4-FFF2-40B4-BE49-F238E27FC236}">
                <a16:creationId xmlns:a16="http://schemas.microsoft.com/office/drawing/2014/main" id="{EF443D73-902E-4607-A13E-316B9AA31DCE}"/>
              </a:ext>
            </a:extLst>
          </p:cNvPr>
          <p:cNvSpPr txBox="1">
            <a:spLocks noChangeArrowheads="1"/>
          </p:cNvSpPr>
          <p:nvPr/>
        </p:nvSpPr>
        <p:spPr bwMode="auto">
          <a:xfrm>
            <a:off x="5132331" y="5701025"/>
            <a:ext cx="2356105" cy="3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869" tIns="49935" rIns="99869" bIns="49935">
            <a:spAutoFit/>
          </a:bodyPr>
          <a:lstStyle>
            <a:lvl1pPr>
              <a:tabLst>
                <a:tab pos="182563" algn="l"/>
              </a:tabLst>
              <a:defRPr kumimoji="1" sz="1900">
                <a:solidFill>
                  <a:schemeClr val="tx1"/>
                </a:solidFill>
                <a:latin typeface="Calibri" panose="020F0502020204030204" pitchFamily="34" charset="0"/>
                <a:ea typeface="ＭＳ Ｐゴシック" panose="020B0600070205080204" pitchFamily="50" charset="-128"/>
              </a:defRPr>
            </a:lvl1pPr>
            <a:lvl2pPr>
              <a:tabLst>
                <a:tab pos="182563" algn="l"/>
              </a:tabLst>
              <a:defRPr kumimoji="1" sz="1900">
                <a:solidFill>
                  <a:schemeClr val="tx1"/>
                </a:solidFill>
                <a:latin typeface="Calibri" panose="020F0502020204030204" pitchFamily="34" charset="0"/>
                <a:ea typeface="ＭＳ Ｐゴシック" panose="020B0600070205080204" pitchFamily="50" charset="-128"/>
              </a:defRPr>
            </a:lvl2pPr>
            <a:lvl3pPr>
              <a:tabLst>
                <a:tab pos="182563" algn="l"/>
              </a:tabLst>
              <a:defRPr kumimoji="1" sz="1900">
                <a:solidFill>
                  <a:schemeClr val="tx1"/>
                </a:solidFill>
                <a:latin typeface="Calibri" panose="020F0502020204030204" pitchFamily="34" charset="0"/>
                <a:ea typeface="ＭＳ Ｐゴシック" panose="020B0600070205080204" pitchFamily="50" charset="-128"/>
              </a:defRPr>
            </a:lvl3pPr>
            <a:lvl4pPr>
              <a:tabLst>
                <a:tab pos="182563" algn="l"/>
              </a:tabLst>
              <a:defRPr kumimoji="1" sz="1900">
                <a:solidFill>
                  <a:schemeClr val="tx1"/>
                </a:solidFill>
                <a:latin typeface="Calibri" panose="020F0502020204030204" pitchFamily="34" charset="0"/>
                <a:ea typeface="ＭＳ Ｐゴシック" panose="020B0600070205080204" pitchFamily="50" charset="-128"/>
              </a:defRPr>
            </a:lvl4pPr>
            <a:lvl5pPr>
              <a:tabLst>
                <a:tab pos="182563" algn="l"/>
              </a:tabLst>
              <a:defRPr kumimoji="1" sz="1900">
                <a:solidFill>
                  <a:schemeClr val="tx1"/>
                </a:solidFill>
                <a:latin typeface="Calibri" panose="020F0502020204030204" pitchFamily="34" charset="0"/>
                <a:ea typeface="ＭＳ Ｐゴシック" panose="020B0600070205080204" pitchFamily="50" charset="-128"/>
              </a:defRPr>
            </a:lvl5pPr>
            <a:lvl6pPr marL="23701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6pPr>
            <a:lvl7pPr marL="28273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7pPr>
            <a:lvl8pPr marL="32845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8pPr>
            <a:lvl9pPr marL="37417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auto" latinLnBrk="0" hangingPunct="1">
              <a:lnSpc>
                <a:spcPts val="1000"/>
              </a:lnSpc>
              <a:spcBef>
                <a:spcPts val="0"/>
              </a:spcBef>
              <a:spcAft>
                <a:spcPts val="388"/>
              </a:spcAft>
              <a:buClrTx/>
              <a:buSzTx/>
              <a:buFontTx/>
              <a:buNone/>
              <a:tabLst>
                <a:tab pos="182563" algn="l"/>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事業実施地において、対策実施地と未実施地それぞれの暑さ指数の差を検証（</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R6</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6" name="二等辺三角形 65">
            <a:extLst>
              <a:ext uri="{FF2B5EF4-FFF2-40B4-BE49-F238E27FC236}">
                <a16:creationId xmlns:a16="http://schemas.microsoft.com/office/drawing/2014/main" id="{F988963A-F18F-43A9-B17C-ACA1A02ACDA4}"/>
              </a:ext>
            </a:extLst>
          </p:cNvPr>
          <p:cNvSpPr/>
          <p:nvPr/>
        </p:nvSpPr>
        <p:spPr>
          <a:xfrm flipV="1">
            <a:off x="5944949" y="6083457"/>
            <a:ext cx="674995" cy="109729"/>
          </a:xfrm>
          <a:prstGeom prst="triangle">
            <a:avLst/>
          </a:prstGeom>
          <a:solidFill>
            <a:schemeClr val="accent6">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46">
            <a:extLst>
              <a:ext uri="{FF2B5EF4-FFF2-40B4-BE49-F238E27FC236}">
                <a16:creationId xmlns:a16="http://schemas.microsoft.com/office/drawing/2014/main" id="{82683164-95EE-4C15-A7AE-66BF426F7250}"/>
              </a:ext>
            </a:extLst>
          </p:cNvPr>
          <p:cNvSpPr txBox="1">
            <a:spLocks noChangeArrowheads="1"/>
          </p:cNvSpPr>
          <p:nvPr/>
        </p:nvSpPr>
        <p:spPr bwMode="auto">
          <a:xfrm>
            <a:off x="7625165" y="5653815"/>
            <a:ext cx="2071195" cy="35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869" tIns="49935" rIns="99869" bIns="49935">
            <a:spAutoFit/>
          </a:bodyPr>
          <a:lstStyle>
            <a:lvl1pPr>
              <a:tabLst>
                <a:tab pos="182563" algn="l"/>
              </a:tabLst>
              <a:defRPr kumimoji="1" sz="1900">
                <a:solidFill>
                  <a:schemeClr val="tx1"/>
                </a:solidFill>
                <a:latin typeface="Calibri" panose="020F0502020204030204" pitchFamily="34" charset="0"/>
                <a:ea typeface="ＭＳ Ｐゴシック" panose="020B0600070205080204" pitchFamily="50" charset="-128"/>
              </a:defRPr>
            </a:lvl1pPr>
            <a:lvl2pPr>
              <a:tabLst>
                <a:tab pos="182563" algn="l"/>
              </a:tabLst>
              <a:defRPr kumimoji="1" sz="1900">
                <a:solidFill>
                  <a:schemeClr val="tx1"/>
                </a:solidFill>
                <a:latin typeface="Calibri" panose="020F0502020204030204" pitchFamily="34" charset="0"/>
                <a:ea typeface="ＭＳ Ｐゴシック" panose="020B0600070205080204" pitchFamily="50" charset="-128"/>
              </a:defRPr>
            </a:lvl2pPr>
            <a:lvl3pPr>
              <a:tabLst>
                <a:tab pos="182563" algn="l"/>
              </a:tabLst>
              <a:defRPr kumimoji="1" sz="1900">
                <a:solidFill>
                  <a:schemeClr val="tx1"/>
                </a:solidFill>
                <a:latin typeface="Calibri" panose="020F0502020204030204" pitchFamily="34" charset="0"/>
                <a:ea typeface="ＭＳ Ｐゴシック" panose="020B0600070205080204" pitchFamily="50" charset="-128"/>
              </a:defRPr>
            </a:lvl3pPr>
            <a:lvl4pPr>
              <a:tabLst>
                <a:tab pos="182563" algn="l"/>
              </a:tabLst>
              <a:defRPr kumimoji="1" sz="1900">
                <a:solidFill>
                  <a:schemeClr val="tx1"/>
                </a:solidFill>
                <a:latin typeface="Calibri" panose="020F0502020204030204" pitchFamily="34" charset="0"/>
                <a:ea typeface="ＭＳ Ｐゴシック" panose="020B0600070205080204" pitchFamily="50" charset="-128"/>
              </a:defRPr>
            </a:lvl4pPr>
            <a:lvl5pPr>
              <a:tabLst>
                <a:tab pos="182563" algn="l"/>
              </a:tabLst>
              <a:defRPr kumimoji="1" sz="1900">
                <a:solidFill>
                  <a:schemeClr val="tx1"/>
                </a:solidFill>
                <a:latin typeface="Calibri" panose="020F0502020204030204" pitchFamily="34" charset="0"/>
                <a:ea typeface="ＭＳ Ｐゴシック" panose="020B0600070205080204" pitchFamily="50" charset="-128"/>
              </a:defRPr>
            </a:lvl5pPr>
            <a:lvl6pPr marL="23701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6pPr>
            <a:lvl7pPr marL="28273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7pPr>
            <a:lvl8pPr marL="32845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8pPr>
            <a:lvl9pPr marL="37417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auto" latinLnBrk="0" hangingPunct="1">
              <a:lnSpc>
                <a:spcPts val="800"/>
              </a:lnSpc>
              <a:spcBef>
                <a:spcPts val="0"/>
              </a:spcBef>
              <a:spcAft>
                <a:spcPts val="388"/>
              </a:spcAft>
              <a:buClrTx/>
              <a:buSzTx/>
              <a:buFontTx/>
              <a:buNone/>
              <a:tabLst>
                <a:tab pos="182563" algn="l"/>
              </a:tabLst>
              <a:defRPr/>
            </a:pPr>
            <a:r>
              <a:rPr kumimoji="1" lang="en-US" altLang="ja-JP" sz="800" b="0" i="0" u="none" strike="noStrike" kern="1200" cap="none" spc="-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Q</a:t>
            </a:r>
            <a:r>
              <a:rPr kumimoji="1" lang="ja-JP" altLang="en-US" sz="800" b="0" i="0" u="none" strike="noStrike" kern="1200" cap="none" spc="-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：事業実施箇所について、涼しさを感じたか</a:t>
            </a:r>
            <a:endParaRPr kumimoji="1" lang="en-US" altLang="ja-JP" sz="800" b="0" i="0" u="none" strike="noStrike" kern="1200" cap="none" spc="-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457200" rtl="0" eaLnBrk="1" fontAlgn="auto" latinLnBrk="0" hangingPunct="1">
              <a:lnSpc>
                <a:spcPts val="800"/>
              </a:lnSpc>
              <a:spcBef>
                <a:spcPts val="0"/>
              </a:spcBef>
              <a:spcAft>
                <a:spcPts val="388"/>
              </a:spcAft>
              <a:buClrTx/>
              <a:buSzTx/>
              <a:buFontTx/>
              <a:buNone/>
              <a:tabLst>
                <a:tab pos="182563" algn="l"/>
              </a:tabLst>
              <a:defRPr/>
            </a:pPr>
            <a:r>
              <a:rPr lang="ja-JP" altLang="en-US" sz="800" spc="-50" dirty="0">
                <a:solidFill>
                  <a:prstClr val="black"/>
                </a:solidFill>
                <a:latin typeface="BIZ UDPゴシック" panose="020B0400000000000000" pitchFamily="50" charset="-128"/>
                <a:ea typeface="BIZ UDPゴシック" panose="020B0400000000000000" pitchFamily="50" charset="-128"/>
              </a:rPr>
              <a:t>（</a:t>
            </a:r>
            <a:r>
              <a:rPr lang="en-US" altLang="ja-JP" sz="800" spc="-50" dirty="0">
                <a:solidFill>
                  <a:prstClr val="black"/>
                </a:solidFill>
                <a:latin typeface="BIZ UDPゴシック" panose="020B0400000000000000" pitchFamily="50" charset="-128"/>
                <a:ea typeface="BIZ UDPゴシック" panose="020B0400000000000000" pitchFamily="50" charset="-128"/>
              </a:rPr>
              <a:t>3</a:t>
            </a:r>
            <a:r>
              <a:rPr lang="ja-JP" altLang="en-US" sz="800" spc="-50" dirty="0">
                <a:solidFill>
                  <a:prstClr val="black"/>
                </a:solidFill>
                <a:latin typeface="BIZ UDPゴシック" panose="020B0400000000000000" pitchFamily="50" charset="-128"/>
                <a:ea typeface="BIZ UDPゴシック" panose="020B0400000000000000" pitchFamily="50" charset="-128"/>
              </a:rPr>
              <a:t>箇所・</a:t>
            </a:r>
            <a:r>
              <a:rPr lang="en-US" altLang="ja-JP" sz="800" spc="-50" dirty="0">
                <a:solidFill>
                  <a:prstClr val="black"/>
                </a:solidFill>
                <a:latin typeface="BIZ UDPゴシック" panose="020B0400000000000000" pitchFamily="50" charset="-128"/>
                <a:ea typeface="BIZ UDPゴシック" panose="020B0400000000000000" pitchFamily="50" charset="-128"/>
              </a:rPr>
              <a:t>159</a:t>
            </a:r>
            <a:r>
              <a:rPr lang="ja-JP" altLang="en-US" sz="800" spc="-50" dirty="0">
                <a:solidFill>
                  <a:prstClr val="black"/>
                </a:solidFill>
                <a:latin typeface="BIZ UDPゴシック" panose="020B0400000000000000" pitchFamily="50" charset="-128"/>
                <a:ea typeface="BIZ UDPゴシック" panose="020B0400000000000000" pitchFamily="50" charset="-128"/>
              </a:rPr>
              <a:t>人にアンケートを実施）</a:t>
            </a:r>
            <a:endParaRPr kumimoji="1" lang="en-US" altLang="ja-JP" sz="800" b="0" i="0" u="none" strike="noStrike" kern="1200" cap="none" spc="-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70" name="正方形/長方形 69">
            <a:extLst>
              <a:ext uri="{FF2B5EF4-FFF2-40B4-BE49-F238E27FC236}">
                <a16:creationId xmlns:a16="http://schemas.microsoft.com/office/drawing/2014/main" id="{1BD3D83E-67B3-4A69-93AB-D02152542393}"/>
              </a:ext>
            </a:extLst>
          </p:cNvPr>
          <p:cNvSpPr/>
          <p:nvPr/>
        </p:nvSpPr>
        <p:spPr>
          <a:xfrm>
            <a:off x="72910" y="626547"/>
            <a:ext cx="9760179" cy="611976"/>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tIns="108000" bIns="108000" anchor="t">
            <a:noAutofit/>
          </a:bodyPr>
          <a:lstStyle/>
          <a:p>
            <a:pPr marL="180975" marR="0" lvl="0" indent="-180975" algn="l" defTabSz="1236006" rtl="0" eaLnBrk="1" fontAlgn="auto" latinLnBrk="0" hangingPunct="1">
              <a:lnSpc>
                <a:spcPct val="100000"/>
              </a:lnSpc>
              <a:spcBef>
                <a:spcPts val="0"/>
              </a:spcBef>
              <a:spcAft>
                <a:spcPts val="0"/>
              </a:spcAft>
              <a:buClrTx/>
              <a:buSzTx/>
              <a:buFont typeface="Arial" panose="020B0604020202020204" pitchFamily="34" charset="0"/>
              <a:buChar char="•"/>
              <a:tabLst>
                <a:tab pos="182563" algn="l"/>
              </a:tabLst>
              <a:defRPr/>
            </a:pPr>
            <a:r>
              <a:rPr lang="ja-JP" altLang="en-US" sz="1400" dirty="0">
                <a:solidFill>
                  <a:prstClr val="black"/>
                </a:solidFill>
                <a:latin typeface="BIZ UDPゴシック" panose="020B0400000000000000" pitchFamily="50" charset="-128"/>
                <a:ea typeface="BIZ UDPゴシック" panose="020B0400000000000000" pitchFamily="50" charset="-128"/>
                <a:cs typeface="メイリオ" panose="020B0604030504040204" pitchFamily="50" charset="-128"/>
              </a:rPr>
              <a:t>対策を講じた駅や観光スポットにおける暑さ指数が改善するとともに、利用者からも効果を実感する声が寄せられるなど、猛暑対策として十分な効果を発揮</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71" name="タイトル 1">
            <a:extLst>
              <a:ext uri="{FF2B5EF4-FFF2-40B4-BE49-F238E27FC236}">
                <a16:creationId xmlns:a16="http://schemas.microsoft.com/office/drawing/2014/main" id="{58B8B058-F4DB-4D41-8411-CE823E4112A5}"/>
              </a:ext>
            </a:extLst>
          </p:cNvPr>
          <p:cNvSpPr txBox="1">
            <a:spLocks/>
          </p:cNvSpPr>
          <p:nvPr/>
        </p:nvSpPr>
        <p:spPr bwMode="auto">
          <a:xfrm>
            <a:off x="0" y="43960"/>
            <a:ext cx="9906000" cy="432000"/>
          </a:xfrm>
          <a:prstGeom prst="rect">
            <a:avLst/>
          </a:prstGeom>
          <a:noFill/>
          <a:ln>
            <a:noFill/>
          </a:ln>
          <a:effectLst/>
          <a:scene3d>
            <a:camera prst="orthographicFront">
              <a:rot lat="0" lon="0" rev="0"/>
            </a:camera>
            <a:lightRig rig="threePt" dir="t">
              <a:rot lat="0" lon="0" rev="1200000"/>
            </a:lightRig>
          </a:scene3d>
          <a:sp3d>
            <a:bevelT w="0" h="0"/>
          </a:sp3d>
        </p:spPr>
        <p:txBody>
          <a:bodyPr anchor="ctr"/>
          <a:lstStyle>
            <a:defPPr>
              <a:defRPr lang="en-US"/>
            </a:defPPr>
            <a:lvl1pPr defTabSz="1181670" fontAlgn="auto">
              <a:spcBef>
                <a:spcPct val="0"/>
              </a:spcBef>
              <a:spcAft>
                <a:spcPts val="0"/>
              </a:spcAft>
              <a:defRPr kumimoji="1" sz="2000" b="1">
                <a:solidFill>
                  <a:sysClr val="windowText" lastClr="000000"/>
                </a:solidFill>
                <a:latin typeface="BIZ UDPゴシック" panose="020B0400000000000000" pitchFamily="50" charset="-128"/>
                <a:ea typeface="BIZ UDPゴシック" panose="020B0400000000000000" pitchFamily="50" charset="-128"/>
              </a:defRPr>
            </a:lvl1pPr>
            <a:lvl2pPr algn="ctr" fontAlgn="base">
              <a:spcBef>
                <a:spcPct val="0"/>
              </a:spcBef>
              <a:spcAft>
                <a:spcPct val="0"/>
              </a:spcAft>
              <a:defRPr kumimoji="1" sz="4400">
                <a:solidFill>
                  <a:schemeClr val="lt1"/>
                </a:solidFill>
              </a:defRPr>
            </a:lvl2pPr>
            <a:lvl3pPr algn="ctr" fontAlgn="base">
              <a:spcBef>
                <a:spcPct val="0"/>
              </a:spcBef>
              <a:spcAft>
                <a:spcPct val="0"/>
              </a:spcAft>
              <a:defRPr kumimoji="1" sz="4400">
                <a:solidFill>
                  <a:schemeClr val="lt1"/>
                </a:solidFill>
              </a:defRPr>
            </a:lvl3pPr>
            <a:lvl4pPr algn="ctr" fontAlgn="base">
              <a:spcBef>
                <a:spcPct val="0"/>
              </a:spcBef>
              <a:spcAft>
                <a:spcPct val="0"/>
              </a:spcAft>
              <a:defRPr kumimoji="1" sz="4400">
                <a:solidFill>
                  <a:schemeClr val="lt1"/>
                </a:solidFill>
              </a:defRPr>
            </a:lvl4pPr>
            <a:lvl5pPr algn="ctr" fontAlgn="base">
              <a:spcBef>
                <a:spcPct val="0"/>
              </a:spcBef>
              <a:spcAft>
                <a:spcPct val="0"/>
              </a:spcAft>
              <a:defRPr kumimoji="1" sz="4400">
                <a:solidFill>
                  <a:schemeClr val="lt1"/>
                </a:solidFill>
              </a:defRPr>
            </a:lvl5pPr>
            <a:lvl6pPr marL="457200" algn="ctr" fontAlgn="base">
              <a:spcBef>
                <a:spcPct val="0"/>
              </a:spcBef>
              <a:spcAft>
                <a:spcPct val="0"/>
              </a:spcAft>
              <a:defRPr kumimoji="1" sz="4400">
                <a:solidFill>
                  <a:schemeClr val="lt1"/>
                </a:solidFill>
              </a:defRPr>
            </a:lvl6pPr>
            <a:lvl7pPr marL="914400" algn="ctr" fontAlgn="base">
              <a:spcBef>
                <a:spcPct val="0"/>
              </a:spcBef>
              <a:spcAft>
                <a:spcPct val="0"/>
              </a:spcAft>
              <a:defRPr kumimoji="1" sz="4400">
                <a:solidFill>
                  <a:schemeClr val="lt1"/>
                </a:solidFill>
              </a:defRPr>
            </a:lvl7pPr>
            <a:lvl8pPr marL="1371600" algn="ctr" fontAlgn="base">
              <a:spcBef>
                <a:spcPct val="0"/>
              </a:spcBef>
              <a:spcAft>
                <a:spcPct val="0"/>
              </a:spcAft>
              <a:defRPr kumimoji="1" sz="4400">
                <a:solidFill>
                  <a:schemeClr val="lt1"/>
                </a:solidFill>
              </a:defRPr>
            </a:lvl8pPr>
            <a:lvl9pPr marL="1828800" algn="ctr" fontAlgn="base">
              <a:spcBef>
                <a:spcPct val="0"/>
              </a:spcBef>
              <a:spcAft>
                <a:spcPct val="0"/>
              </a:spcAft>
              <a:defRPr kumimoji="1" sz="4400">
                <a:solidFill>
                  <a:schemeClr val="lt1"/>
                </a:solidFill>
              </a:defRPr>
            </a:lvl9pPr>
          </a:lstStyle>
          <a:p>
            <a:r>
              <a:rPr lang="ja-JP" altLang="en-US" dirty="0"/>
              <a:t>◆　猛暑対策の</a:t>
            </a:r>
            <a:r>
              <a:rPr lang="zh-TW" altLang="en-US" dirty="0"/>
              <a:t>実施状況</a:t>
            </a:r>
            <a:r>
              <a:rPr lang="ja-JP" altLang="en-US" dirty="0"/>
              <a:t>・効果</a:t>
            </a:r>
            <a:endParaRPr lang="zh-TW" altLang="en-US" dirty="0"/>
          </a:p>
        </p:txBody>
      </p:sp>
      <p:cxnSp>
        <p:nvCxnSpPr>
          <p:cNvPr id="72" name="直線コネクタ 71">
            <a:extLst>
              <a:ext uri="{FF2B5EF4-FFF2-40B4-BE49-F238E27FC236}">
                <a16:creationId xmlns:a16="http://schemas.microsoft.com/office/drawing/2014/main" id="{F58C3358-3493-4255-9C84-82C2F710C5E2}"/>
              </a:ext>
            </a:extLst>
          </p:cNvPr>
          <p:cNvCxnSpPr>
            <a:cxnSpLocks/>
          </p:cNvCxnSpPr>
          <p:nvPr/>
        </p:nvCxnSpPr>
        <p:spPr>
          <a:xfrm>
            <a:off x="91200" y="542721"/>
            <a:ext cx="97236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73" name="図 72">
            <a:extLst>
              <a:ext uri="{FF2B5EF4-FFF2-40B4-BE49-F238E27FC236}">
                <a16:creationId xmlns:a16="http://schemas.microsoft.com/office/drawing/2014/main" id="{1102A09D-1A0E-4B94-A59E-6D82C7106594}"/>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7934060" y="5992736"/>
            <a:ext cx="947972" cy="750014"/>
          </a:xfrm>
          <a:prstGeom prst="rect">
            <a:avLst/>
          </a:prstGeom>
        </p:spPr>
      </p:pic>
      <p:cxnSp>
        <p:nvCxnSpPr>
          <p:cNvPr id="25" name="直線矢印コネクタ 24">
            <a:extLst>
              <a:ext uri="{FF2B5EF4-FFF2-40B4-BE49-F238E27FC236}">
                <a16:creationId xmlns:a16="http://schemas.microsoft.com/office/drawing/2014/main" id="{98146F7D-F16C-4633-A8E2-CCF3D7BD4EAE}"/>
              </a:ext>
            </a:extLst>
          </p:cNvPr>
          <p:cNvCxnSpPr>
            <a:cxnSpLocks/>
            <a:stCxn id="73" idx="3"/>
          </p:cNvCxnSpPr>
          <p:nvPr/>
        </p:nvCxnSpPr>
        <p:spPr>
          <a:xfrm flipH="1">
            <a:off x="8491769" y="6367743"/>
            <a:ext cx="390263" cy="102581"/>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073FCE06-2E24-4F7F-8898-5A10E8E5697A}"/>
              </a:ext>
            </a:extLst>
          </p:cNvPr>
          <p:cNvGrpSpPr/>
          <p:nvPr/>
        </p:nvGrpSpPr>
        <p:grpSpPr>
          <a:xfrm>
            <a:off x="2880230" y="6056660"/>
            <a:ext cx="923073" cy="718094"/>
            <a:chOff x="2880230" y="6056660"/>
            <a:chExt cx="923073" cy="718094"/>
          </a:xfrm>
        </p:grpSpPr>
        <p:cxnSp>
          <p:nvCxnSpPr>
            <p:cNvPr id="69" name="直線矢印コネクタ 68">
              <a:extLst>
                <a:ext uri="{FF2B5EF4-FFF2-40B4-BE49-F238E27FC236}">
                  <a16:creationId xmlns:a16="http://schemas.microsoft.com/office/drawing/2014/main" id="{F8769EA1-E9D3-48D6-A10E-53D2549B6696}"/>
                </a:ext>
              </a:extLst>
            </p:cNvPr>
            <p:cNvCxnSpPr>
              <a:cxnSpLocks/>
            </p:cNvCxnSpPr>
            <p:nvPr/>
          </p:nvCxnSpPr>
          <p:spPr>
            <a:xfrm flipH="1" flipV="1">
              <a:off x="3416571" y="6586537"/>
              <a:ext cx="386732" cy="75708"/>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部分円 14">
              <a:extLst>
                <a:ext uri="{FF2B5EF4-FFF2-40B4-BE49-F238E27FC236}">
                  <a16:creationId xmlns:a16="http://schemas.microsoft.com/office/drawing/2014/main" id="{FAA4DD64-A08C-4D41-87CA-98B6D7F9CD95}"/>
                </a:ext>
              </a:extLst>
            </p:cNvPr>
            <p:cNvSpPr/>
            <p:nvPr/>
          </p:nvSpPr>
          <p:spPr>
            <a:xfrm>
              <a:off x="2941371" y="6056660"/>
              <a:ext cx="687689" cy="686089"/>
            </a:xfrm>
            <a:prstGeom prst="pie">
              <a:avLst>
                <a:gd name="adj1" fmla="val 16189138"/>
                <a:gd name="adj2" fmla="val 9719910"/>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7" name="テキスト ボックス 76">
              <a:extLst>
                <a:ext uri="{FF2B5EF4-FFF2-40B4-BE49-F238E27FC236}">
                  <a16:creationId xmlns:a16="http://schemas.microsoft.com/office/drawing/2014/main" id="{6243991C-A2DF-443A-B0EF-666E17510FFA}"/>
                </a:ext>
              </a:extLst>
            </p:cNvPr>
            <p:cNvSpPr txBox="1"/>
            <p:nvPr/>
          </p:nvSpPr>
          <p:spPr>
            <a:xfrm>
              <a:off x="2880230" y="6532774"/>
              <a:ext cx="393304" cy="241980"/>
            </a:xfrm>
            <a:prstGeom prst="rect">
              <a:avLst/>
            </a:prstGeom>
            <a:solidFill>
              <a:schemeClr val="bg1"/>
            </a:solidFill>
            <a:ln w="6350">
              <a:solidFill>
                <a:schemeClr val="tx1"/>
              </a:solidFill>
            </a:ln>
          </p:spPr>
          <p:txBody>
            <a:bodyPr wrap="none" lIns="36000" tIns="36000" rIns="36000" bIns="36000" rtlCol="0">
              <a:spAutoFit/>
            </a:bodyPr>
            <a:lstStyle/>
            <a:p>
              <a:pPr algn="ctr"/>
              <a:r>
                <a:rPr kumimoji="1" lang="ja-JP" altLang="en-US" sz="500" b="1" dirty="0">
                  <a:latin typeface="BIZ UDゴシック" panose="020B0400000000000000" pitchFamily="49" charset="-128"/>
                  <a:ea typeface="BIZ UDゴシック" panose="020B0400000000000000" pitchFamily="49" charset="-128"/>
                </a:rPr>
                <a:t>少し感じた</a:t>
              </a:r>
              <a:endParaRPr kumimoji="1" lang="en-US" altLang="ja-JP" sz="500" b="1" dirty="0">
                <a:latin typeface="BIZ UDゴシック" panose="020B0400000000000000" pitchFamily="49" charset="-128"/>
                <a:ea typeface="BIZ UDゴシック" panose="020B0400000000000000" pitchFamily="49" charset="-128"/>
              </a:endParaRPr>
            </a:p>
            <a:p>
              <a:pPr algn="ctr"/>
              <a:r>
                <a:rPr kumimoji="1" lang="en-US" altLang="ja-JP" sz="600" b="1" dirty="0">
                  <a:latin typeface="BIZ UDゴシック" panose="020B0400000000000000" pitchFamily="49" charset="-128"/>
                  <a:ea typeface="BIZ UDゴシック" panose="020B0400000000000000" pitchFamily="49" charset="-128"/>
                </a:rPr>
                <a:t>39.8%</a:t>
              </a:r>
              <a:endParaRPr kumimoji="1" lang="ja-JP" altLang="en-US" sz="600" b="1" dirty="0">
                <a:latin typeface="BIZ UDゴシック" panose="020B0400000000000000" pitchFamily="49" charset="-128"/>
                <a:ea typeface="BIZ UDゴシック" panose="020B0400000000000000" pitchFamily="49" charset="-128"/>
              </a:endParaRPr>
            </a:p>
          </p:txBody>
        </p:sp>
        <p:sp>
          <p:nvSpPr>
            <p:cNvPr id="78" name="テキスト ボックス 77">
              <a:extLst>
                <a:ext uri="{FF2B5EF4-FFF2-40B4-BE49-F238E27FC236}">
                  <a16:creationId xmlns:a16="http://schemas.microsoft.com/office/drawing/2014/main" id="{8CE187E0-2992-46C5-AB2D-04E4E9555C23}"/>
                </a:ext>
              </a:extLst>
            </p:cNvPr>
            <p:cNvSpPr txBox="1"/>
            <p:nvPr/>
          </p:nvSpPr>
          <p:spPr>
            <a:xfrm>
              <a:off x="3425936" y="6103744"/>
              <a:ext cx="350222" cy="241980"/>
            </a:xfrm>
            <a:prstGeom prst="rect">
              <a:avLst/>
            </a:prstGeom>
            <a:solidFill>
              <a:schemeClr val="bg1"/>
            </a:solidFill>
            <a:ln w="6350">
              <a:solidFill>
                <a:schemeClr val="tx1"/>
              </a:solidFill>
            </a:ln>
          </p:spPr>
          <p:txBody>
            <a:bodyPr wrap="square" lIns="36000" tIns="36000" rIns="36000" bIns="36000" rtlCol="0">
              <a:spAutoFit/>
            </a:bodyPr>
            <a:lstStyle/>
            <a:p>
              <a:pPr algn="ctr"/>
              <a:r>
                <a:rPr kumimoji="1" lang="ja-JP" altLang="en-US" sz="500" b="1" dirty="0">
                  <a:latin typeface="BIZ UDゴシック" panose="020B0400000000000000" pitchFamily="49" charset="-128"/>
                  <a:ea typeface="BIZ UDゴシック" panose="020B0400000000000000" pitchFamily="49" charset="-128"/>
                </a:rPr>
                <a:t>感じた</a:t>
              </a:r>
              <a:endParaRPr kumimoji="1" lang="en-US" altLang="ja-JP" sz="500" b="1" dirty="0">
                <a:latin typeface="BIZ UDゴシック" panose="020B0400000000000000" pitchFamily="49" charset="-128"/>
                <a:ea typeface="BIZ UDゴシック" panose="020B0400000000000000" pitchFamily="49" charset="-128"/>
              </a:endParaRPr>
            </a:p>
            <a:p>
              <a:pPr algn="ctr"/>
              <a:r>
                <a:rPr kumimoji="1" lang="en-US" altLang="ja-JP" sz="600" b="1" dirty="0">
                  <a:latin typeface="BIZ UDゴシック" panose="020B0400000000000000" pitchFamily="49" charset="-128"/>
                  <a:ea typeface="BIZ UDゴシック" panose="020B0400000000000000" pitchFamily="49" charset="-128"/>
                </a:rPr>
                <a:t>30.7%</a:t>
              </a:r>
              <a:endParaRPr kumimoji="1" lang="ja-JP" altLang="en-US" sz="600" b="1" dirty="0">
                <a:latin typeface="BIZ UDゴシック" panose="020B0400000000000000" pitchFamily="49" charset="-128"/>
                <a:ea typeface="BIZ UDゴシック" panose="020B0400000000000000" pitchFamily="49" charset="-128"/>
              </a:endParaRPr>
            </a:p>
          </p:txBody>
        </p:sp>
      </p:grpSp>
      <p:sp>
        <p:nvSpPr>
          <p:cNvPr id="79" name="部分円 78">
            <a:extLst>
              <a:ext uri="{FF2B5EF4-FFF2-40B4-BE49-F238E27FC236}">
                <a16:creationId xmlns:a16="http://schemas.microsoft.com/office/drawing/2014/main" id="{EAEA7EEF-5018-49EF-A650-4123D97EBCC6}"/>
              </a:ext>
            </a:extLst>
          </p:cNvPr>
          <p:cNvSpPr/>
          <p:nvPr/>
        </p:nvSpPr>
        <p:spPr>
          <a:xfrm>
            <a:off x="8039820" y="6015223"/>
            <a:ext cx="687689" cy="686089"/>
          </a:xfrm>
          <a:prstGeom prst="pie">
            <a:avLst>
              <a:gd name="adj1" fmla="val 16189138"/>
              <a:gd name="adj2" fmla="val 12221134"/>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5" name="テキスト ボックス 74">
            <a:extLst>
              <a:ext uri="{FF2B5EF4-FFF2-40B4-BE49-F238E27FC236}">
                <a16:creationId xmlns:a16="http://schemas.microsoft.com/office/drawing/2014/main" id="{B1C7DA17-C2CF-4E3F-B1DD-FB60316D585E}"/>
              </a:ext>
            </a:extLst>
          </p:cNvPr>
          <p:cNvSpPr txBox="1"/>
          <p:nvPr/>
        </p:nvSpPr>
        <p:spPr>
          <a:xfrm>
            <a:off x="7953904" y="6394970"/>
            <a:ext cx="393304" cy="241980"/>
          </a:xfrm>
          <a:prstGeom prst="rect">
            <a:avLst/>
          </a:prstGeom>
          <a:solidFill>
            <a:schemeClr val="bg1"/>
          </a:solidFill>
          <a:ln w="6350">
            <a:solidFill>
              <a:schemeClr val="tx1"/>
            </a:solidFill>
          </a:ln>
        </p:spPr>
        <p:txBody>
          <a:bodyPr wrap="none" lIns="36000" tIns="36000" rIns="36000" bIns="36000" rtlCol="0">
            <a:spAutoFit/>
          </a:bodyPr>
          <a:lstStyle/>
          <a:p>
            <a:pPr algn="ctr"/>
            <a:r>
              <a:rPr kumimoji="1" lang="ja-JP" altLang="en-US" sz="500" b="1" dirty="0">
                <a:latin typeface="BIZ UDゴシック" panose="020B0400000000000000" pitchFamily="49" charset="-128"/>
                <a:ea typeface="BIZ UDゴシック" panose="020B0400000000000000" pitchFamily="49" charset="-128"/>
              </a:rPr>
              <a:t>少し感じた</a:t>
            </a:r>
            <a:endParaRPr kumimoji="1" lang="en-US" altLang="ja-JP" sz="500" b="1" dirty="0">
              <a:latin typeface="BIZ UDゴシック" panose="020B0400000000000000" pitchFamily="49" charset="-128"/>
              <a:ea typeface="BIZ UDゴシック" panose="020B0400000000000000" pitchFamily="49" charset="-128"/>
            </a:endParaRPr>
          </a:p>
          <a:p>
            <a:pPr algn="ctr"/>
            <a:r>
              <a:rPr kumimoji="1" lang="en-US" altLang="ja-JP" sz="600" b="1" dirty="0">
                <a:latin typeface="BIZ UDゴシック" panose="020B0400000000000000" pitchFamily="49" charset="-128"/>
                <a:ea typeface="BIZ UDゴシック" panose="020B0400000000000000" pitchFamily="49" charset="-128"/>
              </a:rPr>
              <a:t>47.2%</a:t>
            </a:r>
            <a:endParaRPr kumimoji="1" lang="ja-JP" altLang="en-US" sz="600" b="1" dirty="0">
              <a:latin typeface="BIZ UDゴシック" panose="020B0400000000000000" pitchFamily="49" charset="-128"/>
              <a:ea typeface="BIZ UDゴシック" panose="020B0400000000000000" pitchFamily="49" charset="-128"/>
            </a:endParaRPr>
          </a:p>
        </p:txBody>
      </p:sp>
      <p:sp>
        <p:nvSpPr>
          <p:cNvPr id="74" name="テキスト ボックス 73">
            <a:extLst>
              <a:ext uri="{FF2B5EF4-FFF2-40B4-BE49-F238E27FC236}">
                <a16:creationId xmlns:a16="http://schemas.microsoft.com/office/drawing/2014/main" id="{707C423F-E1B6-49CD-A27E-586A271FD482}"/>
              </a:ext>
            </a:extLst>
          </p:cNvPr>
          <p:cNvSpPr txBox="1"/>
          <p:nvPr/>
        </p:nvSpPr>
        <p:spPr>
          <a:xfrm>
            <a:off x="8508897" y="5998399"/>
            <a:ext cx="350222" cy="241980"/>
          </a:xfrm>
          <a:prstGeom prst="rect">
            <a:avLst/>
          </a:prstGeom>
          <a:solidFill>
            <a:schemeClr val="bg1"/>
          </a:solidFill>
          <a:ln w="6350">
            <a:solidFill>
              <a:schemeClr val="tx1"/>
            </a:solidFill>
          </a:ln>
        </p:spPr>
        <p:txBody>
          <a:bodyPr wrap="square" lIns="36000" tIns="36000" rIns="36000" bIns="36000" rtlCol="0">
            <a:spAutoFit/>
          </a:bodyPr>
          <a:lstStyle/>
          <a:p>
            <a:pPr algn="ctr"/>
            <a:r>
              <a:rPr kumimoji="1" lang="ja-JP" altLang="en-US" sz="500" b="1" dirty="0">
                <a:latin typeface="BIZ UDゴシック" panose="020B0400000000000000" pitchFamily="49" charset="-128"/>
                <a:ea typeface="BIZ UDゴシック" panose="020B0400000000000000" pitchFamily="49" charset="-128"/>
              </a:rPr>
              <a:t>感じた</a:t>
            </a:r>
            <a:endParaRPr kumimoji="1" lang="en-US" altLang="ja-JP" sz="500" b="1" dirty="0">
              <a:latin typeface="BIZ UDゴシック" panose="020B0400000000000000" pitchFamily="49" charset="-128"/>
              <a:ea typeface="BIZ UDゴシック" panose="020B0400000000000000" pitchFamily="49" charset="-128"/>
            </a:endParaRPr>
          </a:p>
          <a:p>
            <a:pPr algn="ctr"/>
            <a:r>
              <a:rPr kumimoji="1" lang="en-US" altLang="ja-JP" sz="600" b="1" dirty="0">
                <a:latin typeface="BIZ UDゴシック" panose="020B0400000000000000" pitchFamily="49" charset="-128"/>
                <a:ea typeface="BIZ UDゴシック" panose="020B0400000000000000" pitchFamily="49" charset="-128"/>
              </a:rPr>
              <a:t>34.6%</a:t>
            </a:r>
            <a:endParaRPr kumimoji="1" lang="ja-JP" altLang="en-US" sz="600" b="1" dirty="0">
              <a:latin typeface="BIZ UDゴシック" panose="020B0400000000000000" pitchFamily="49" charset="-128"/>
              <a:ea typeface="BIZ UDゴシック" panose="020B0400000000000000" pitchFamily="49" charset="-128"/>
            </a:endParaRPr>
          </a:p>
        </p:txBody>
      </p:sp>
      <p:sp>
        <p:nvSpPr>
          <p:cNvPr id="4" name="楕円 3">
            <a:extLst>
              <a:ext uri="{FF2B5EF4-FFF2-40B4-BE49-F238E27FC236}">
                <a16:creationId xmlns:a16="http://schemas.microsoft.com/office/drawing/2014/main" id="{FCB93B59-D379-4DDF-A353-2C7C140F5B63}"/>
              </a:ext>
            </a:extLst>
          </p:cNvPr>
          <p:cNvSpPr/>
          <p:nvPr/>
        </p:nvSpPr>
        <p:spPr>
          <a:xfrm rot="20593521">
            <a:off x="6608622" y="3129868"/>
            <a:ext cx="107257" cy="14896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楕円 67">
            <a:extLst>
              <a:ext uri="{FF2B5EF4-FFF2-40B4-BE49-F238E27FC236}">
                <a16:creationId xmlns:a16="http://schemas.microsoft.com/office/drawing/2014/main" id="{9B44823D-52D2-4A7A-B844-24554510A16C}"/>
              </a:ext>
            </a:extLst>
          </p:cNvPr>
          <p:cNvSpPr/>
          <p:nvPr/>
        </p:nvSpPr>
        <p:spPr>
          <a:xfrm rot="20593521">
            <a:off x="5907706" y="3045825"/>
            <a:ext cx="76562" cy="7463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DC1731BA-C853-48D5-A7B4-64C81802F8BF}"/>
              </a:ext>
            </a:extLst>
          </p:cNvPr>
          <p:cNvSpPr>
            <a:spLocks noGrp="1"/>
          </p:cNvSpPr>
          <p:nvPr>
            <p:ph type="sldNum" sz="quarter" idx="12"/>
          </p:nvPr>
        </p:nvSpPr>
        <p:spPr>
          <a:xfrm>
            <a:off x="7552329" y="6537685"/>
            <a:ext cx="2228850" cy="365125"/>
          </a:xfrm>
        </p:spPr>
        <p:txBody>
          <a:bodyPr/>
          <a:lstStyle/>
          <a:p>
            <a:fld id="{CAE052EB-6849-4963-B224-34FA6C1A8DFA}" type="slidenum">
              <a:rPr kumimoji="1" lang="ja-JP" altLang="en-US" smtClean="0"/>
              <a:t>2</a:t>
            </a:fld>
            <a:endParaRPr kumimoji="1" lang="ja-JP" altLang="en-US" dirty="0"/>
          </a:p>
        </p:txBody>
      </p:sp>
    </p:spTree>
    <p:extLst>
      <p:ext uri="{BB962C8B-B14F-4D97-AF65-F5344CB8AC3E}">
        <p14:creationId xmlns:p14="http://schemas.microsoft.com/office/powerpoint/2010/main" val="219931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A544D55F-A4DA-4113-B02C-2DFFEBD73329}"/>
              </a:ext>
            </a:extLst>
          </p:cNvPr>
          <p:cNvSpPr txBox="1">
            <a:spLocks/>
          </p:cNvSpPr>
          <p:nvPr/>
        </p:nvSpPr>
        <p:spPr bwMode="auto">
          <a:xfrm>
            <a:off x="0" y="40641"/>
            <a:ext cx="9905995" cy="432000"/>
          </a:xfrm>
          <a:prstGeom prst="rect">
            <a:avLst/>
          </a:prstGeom>
          <a:noFill/>
          <a:ln>
            <a:noFill/>
          </a:ln>
          <a:effectLst/>
          <a:scene3d>
            <a:camera prst="orthographicFront">
              <a:rot lat="0" lon="0" rev="0"/>
            </a:camera>
            <a:lightRig rig="threePt" dir="t">
              <a:rot lat="0" lon="0" rev="1200000"/>
            </a:lightRig>
          </a:scene3d>
          <a:sp3d>
            <a:bevelT w="0" h="0"/>
          </a:sp3d>
        </p:spPr>
        <p:txBody>
          <a:bodyPr anchor="ctr"/>
          <a:lstStyle>
            <a:defPPr>
              <a:defRPr lang="en-US"/>
            </a:defPPr>
            <a:lvl1pPr defTabSz="1181670" fontAlgn="auto">
              <a:spcBef>
                <a:spcPct val="0"/>
              </a:spcBef>
              <a:spcAft>
                <a:spcPts val="0"/>
              </a:spcAft>
              <a:defRPr kumimoji="1" sz="2000" b="1">
                <a:solidFill>
                  <a:sysClr val="windowText" lastClr="000000"/>
                </a:solidFill>
                <a:latin typeface="BIZ UDPゴシック" panose="020B0400000000000000" pitchFamily="50" charset="-128"/>
                <a:ea typeface="BIZ UDPゴシック" panose="020B0400000000000000" pitchFamily="50" charset="-128"/>
              </a:defRPr>
            </a:lvl1pPr>
            <a:lvl2pPr algn="ctr" fontAlgn="base">
              <a:spcBef>
                <a:spcPct val="0"/>
              </a:spcBef>
              <a:spcAft>
                <a:spcPct val="0"/>
              </a:spcAft>
              <a:defRPr kumimoji="1" sz="4400">
                <a:solidFill>
                  <a:schemeClr val="lt1"/>
                </a:solidFill>
              </a:defRPr>
            </a:lvl2pPr>
            <a:lvl3pPr algn="ctr" fontAlgn="base">
              <a:spcBef>
                <a:spcPct val="0"/>
              </a:spcBef>
              <a:spcAft>
                <a:spcPct val="0"/>
              </a:spcAft>
              <a:defRPr kumimoji="1" sz="4400">
                <a:solidFill>
                  <a:schemeClr val="lt1"/>
                </a:solidFill>
              </a:defRPr>
            </a:lvl3pPr>
            <a:lvl4pPr algn="ctr" fontAlgn="base">
              <a:spcBef>
                <a:spcPct val="0"/>
              </a:spcBef>
              <a:spcAft>
                <a:spcPct val="0"/>
              </a:spcAft>
              <a:defRPr kumimoji="1" sz="4400">
                <a:solidFill>
                  <a:schemeClr val="lt1"/>
                </a:solidFill>
              </a:defRPr>
            </a:lvl4pPr>
            <a:lvl5pPr algn="ctr" fontAlgn="base">
              <a:spcBef>
                <a:spcPct val="0"/>
              </a:spcBef>
              <a:spcAft>
                <a:spcPct val="0"/>
              </a:spcAft>
              <a:defRPr kumimoji="1" sz="4400">
                <a:solidFill>
                  <a:schemeClr val="lt1"/>
                </a:solidFill>
              </a:defRPr>
            </a:lvl5pPr>
            <a:lvl6pPr marL="457200" algn="ctr" fontAlgn="base">
              <a:spcBef>
                <a:spcPct val="0"/>
              </a:spcBef>
              <a:spcAft>
                <a:spcPct val="0"/>
              </a:spcAft>
              <a:defRPr kumimoji="1" sz="4400">
                <a:solidFill>
                  <a:schemeClr val="lt1"/>
                </a:solidFill>
              </a:defRPr>
            </a:lvl6pPr>
            <a:lvl7pPr marL="914400" algn="ctr" fontAlgn="base">
              <a:spcBef>
                <a:spcPct val="0"/>
              </a:spcBef>
              <a:spcAft>
                <a:spcPct val="0"/>
              </a:spcAft>
              <a:defRPr kumimoji="1" sz="4400">
                <a:solidFill>
                  <a:schemeClr val="lt1"/>
                </a:solidFill>
              </a:defRPr>
            </a:lvl7pPr>
            <a:lvl8pPr marL="1371600" algn="ctr" fontAlgn="base">
              <a:spcBef>
                <a:spcPct val="0"/>
              </a:spcBef>
              <a:spcAft>
                <a:spcPct val="0"/>
              </a:spcAft>
              <a:defRPr kumimoji="1" sz="4400">
                <a:solidFill>
                  <a:schemeClr val="lt1"/>
                </a:solidFill>
              </a:defRPr>
            </a:lvl8pPr>
            <a:lvl9pPr marL="1828800" algn="ctr" fontAlgn="base">
              <a:spcBef>
                <a:spcPct val="0"/>
              </a:spcBef>
              <a:spcAft>
                <a:spcPct val="0"/>
              </a:spcAft>
              <a:defRPr kumimoji="1" sz="4400">
                <a:solidFill>
                  <a:schemeClr val="lt1"/>
                </a:solidFill>
              </a:defRPr>
            </a:lvl9pPr>
          </a:lstStyle>
          <a:p>
            <a:r>
              <a:rPr lang="ja-JP" altLang="en-US" dirty="0"/>
              <a:t>◆  事業継続の必要性について</a:t>
            </a:r>
          </a:p>
        </p:txBody>
      </p:sp>
      <p:sp>
        <p:nvSpPr>
          <p:cNvPr id="19" name="テキスト ボックス 18">
            <a:extLst>
              <a:ext uri="{FF2B5EF4-FFF2-40B4-BE49-F238E27FC236}">
                <a16:creationId xmlns:a16="http://schemas.microsoft.com/office/drawing/2014/main" id="{768373F3-D416-48B2-9FC0-D7926F7FDE87}"/>
              </a:ext>
            </a:extLst>
          </p:cNvPr>
          <p:cNvSpPr txBox="1"/>
          <p:nvPr/>
        </p:nvSpPr>
        <p:spPr>
          <a:xfrm>
            <a:off x="5" y="6113332"/>
            <a:ext cx="9905995" cy="707886"/>
          </a:xfrm>
          <a:prstGeom prst="rect">
            <a:avLst/>
          </a:prstGeom>
          <a:noFill/>
          <a:ln>
            <a:noFill/>
          </a:ln>
        </p:spPr>
        <p:txBody>
          <a:bodyPr wrap="square">
            <a:spAutoFit/>
          </a:bodyPr>
          <a:lstStyle/>
          <a:p>
            <a:pPr algn="ctr">
              <a:lnSpc>
                <a:spcPct val="150000"/>
              </a:lnSpc>
            </a:pPr>
            <a:r>
              <a:rPr lang="ja-JP" altLang="en-US" sz="2000" b="1" dirty="0">
                <a:solidFill>
                  <a:srgbClr val="FF0000"/>
                </a:solidFill>
                <a:latin typeface="BIZ UDPゴシック" panose="020B0400000000000000" pitchFamily="50" charset="-128"/>
                <a:ea typeface="BIZ UDPゴシック" panose="020B0400000000000000" pitchFamily="50" charset="-128"/>
              </a:rPr>
              <a:t>現在の猛暑対策を令和９年度</a:t>
            </a:r>
            <a:r>
              <a:rPr lang="ja-JP" altLang="en-US" sz="1400" dirty="0">
                <a:solidFill>
                  <a:srgbClr val="FF0000"/>
                </a:solidFill>
                <a:latin typeface="BIZ UDPゴシック" panose="020B0400000000000000" pitchFamily="50" charset="-128"/>
                <a:ea typeface="BIZ UDPゴシック" panose="020B0400000000000000" pitchFamily="50" charset="-128"/>
              </a:rPr>
              <a:t>（森林環境税の第</a:t>
            </a:r>
            <a:r>
              <a:rPr lang="en-US" altLang="ja-JP" sz="1400" dirty="0">
                <a:solidFill>
                  <a:srgbClr val="FF0000"/>
                </a:solidFill>
                <a:latin typeface="BIZ UDPゴシック" panose="020B0400000000000000" pitchFamily="50" charset="-128"/>
                <a:ea typeface="BIZ UDPゴシック" panose="020B0400000000000000" pitchFamily="50" charset="-128"/>
              </a:rPr>
              <a:t>Ⅲ</a:t>
            </a:r>
            <a:r>
              <a:rPr lang="ja-JP" altLang="en-US" sz="1400" dirty="0">
                <a:solidFill>
                  <a:srgbClr val="FF0000"/>
                </a:solidFill>
                <a:latin typeface="BIZ UDPゴシック" panose="020B0400000000000000" pitchFamily="50" charset="-128"/>
                <a:ea typeface="BIZ UDPゴシック" panose="020B0400000000000000" pitchFamily="50" charset="-128"/>
              </a:rPr>
              <a:t>期徴税期間）</a:t>
            </a:r>
            <a:r>
              <a:rPr lang="ja-JP" altLang="en-US" sz="2000" b="1" dirty="0">
                <a:solidFill>
                  <a:srgbClr val="FF0000"/>
                </a:solidFill>
                <a:latin typeface="BIZ UDPゴシック" panose="020B0400000000000000" pitchFamily="50" charset="-128"/>
                <a:ea typeface="BIZ UDPゴシック" panose="020B0400000000000000" pitchFamily="50" charset="-128"/>
              </a:rPr>
              <a:t>まで延長</a:t>
            </a:r>
            <a:endParaRPr lang="en-US" altLang="ja-JP" sz="2000" b="1" dirty="0">
              <a:solidFill>
                <a:srgbClr val="FF0000"/>
              </a:solidFill>
              <a:latin typeface="BIZ UDPゴシック" panose="020B0400000000000000" pitchFamily="50" charset="-128"/>
              <a:ea typeface="BIZ UDPゴシック" panose="020B0400000000000000" pitchFamily="50" charset="-128"/>
            </a:endParaRPr>
          </a:p>
          <a:p>
            <a:pPr algn="ctr">
              <a:lnSpc>
                <a:spcPts val="1200"/>
              </a:lnSpc>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上記と並行し、これまでの効果検証も踏まえて、令和</a:t>
            </a:r>
            <a:r>
              <a:rPr lang="en-US" altLang="ja-JP" sz="1400" dirty="0">
                <a:latin typeface="BIZ UDPゴシック" panose="020B0400000000000000" pitchFamily="50" charset="-128"/>
                <a:ea typeface="BIZ UDPゴシック" panose="020B0400000000000000" pitchFamily="50" charset="-128"/>
              </a:rPr>
              <a:t>10</a:t>
            </a:r>
            <a:r>
              <a:rPr lang="ja-JP" altLang="en-US" sz="1400" dirty="0">
                <a:latin typeface="BIZ UDPゴシック" panose="020B0400000000000000" pitchFamily="50" charset="-128"/>
                <a:ea typeface="BIZ UDPゴシック" panose="020B0400000000000000" pitchFamily="50" charset="-128"/>
              </a:rPr>
              <a:t>年度以降の対応について検討</a:t>
            </a:r>
            <a:endParaRPr lang="en-US" altLang="ja-JP" sz="1400"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F1DAADF6-52CE-48B6-924E-C7610A1C492A}"/>
              </a:ext>
            </a:extLst>
          </p:cNvPr>
          <p:cNvSpPr txBox="1"/>
          <p:nvPr/>
        </p:nvSpPr>
        <p:spPr>
          <a:xfrm>
            <a:off x="103389" y="640592"/>
            <a:ext cx="9699222" cy="5354415"/>
          </a:xfrm>
          <a:prstGeom prst="rect">
            <a:avLst/>
          </a:prstGeom>
          <a:noFill/>
          <a:ln>
            <a:solidFill>
              <a:schemeClr val="bg1">
                <a:lumMod val="50000"/>
              </a:schemeClr>
            </a:solidFill>
          </a:ln>
        </p:spPr>
        <p:txBody>
          <a:bodyPr wrap="square">
            <a:spAutoFit/>
          </a:bodyPr>
          <a:lstStyle/>
          <a:p>
            <a:pPr marL="285755" indent="-285755">
              <a:lnSpc>
                <a:spcPct val="130000"/>
              </a:lnSpc>
              <a:buFont typeface="BIZ UDPゴシック" panose="020B0400000000000000" pitchFamily="50" charset="-128"/>
              <a:buChar char="○"/>
            </a:pPr>
            <a:r>
              <a:rPr lang="ja-JP" altLang="en-US" sz="1200" dirty="0">
                <a:latin typeface="BIZ UDPゴシック" panose="020B0400000000000000" pitchFamily="50" charset="-128"/>
                <a:ea typeface="BIZ UDPゴシック" panose="020B0400000000000000" pitchFamily="50" charset="-128"/>
              </a:rPr>
              <a:t>「都市緑化を活用した猛暑対策」は令和２年度に制度を開始。当初４年間は、バス停や駅前広場など府民に身近な場所で対策を実施。</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万博を目前に控えた２か年（令和６～７年度）は、地元開催都市として、府民や来阪者を熱中症から守るため、観光スポットなど「多くの人が集まる場所」での緑化や微細ミスト発生器の設置を後押ししてきた。</a:t>
            </a:r>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pPr marL="285755" indent="-285755">
              <a:lnSpc>
                <a:spcPct val="130000"/>
              </a:lnSpc>
              <a:buFont typeface="BIZ UDPゴシック" panose="020B0400000000000000" pitchFamily="50" charset="-128"/>
              <a:buChar char="○"/>
            </a:pPr>
            <a:r>
              <a:rPr lang="ja-JP" altLang="en-US" sz="1200" dirty="0">
                <a:latin typeface="BIZ UDPゴシック" panose="020B0400000000000000" pitchFamily="50" charset="-128"/>
                <a:ea typeface="BIZ UDPゴシック" panose="020B0400000000000000" pitchFamily="50" charset="-128"/>
              </a:rPr>
              <a:t>その結果、対策を講じた駅や観光スポットにおける暑さ指数が改善するとともに、利用者からも効果を実感する声が寄せられ、猛暑対策として一定の効果を発揮。</a:t>
            </a:r>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pPr marL="285755" indent="-285755">
              <a:lnSpc>
                <a:spcPct val="130000"/>
              </a:lnSpc>
              <a:buFont typeface="BIZ UDPゴシック" panose="020B0400000000000000" pitchFamily="50" charset="-128"/>
              <a:buChar char="○"/>
            </a:pPr>
            <a:r>
              <a:rPr lang="ja-JP" altLang="en-US" sz="1200" dirty="0">
                <a:latin typeface="BIZ UDPゴシック" panose="020B0400000000000000" pitchFamily="50" charset="-128"/>
                <a:ea typeface="BIZ UDPゴシック" panose="020B0400000000000000" pitchFamily="50" charset="-128"/>
              </a:rPr>
              <a:t>一方で、</a:t>
            </a:r>
            <a:r>
              <a:rPr lang="ja-JP" altLang="en-US" sz="1200" b="1" u="sng" dirty="0">
                <a:latin typeface="BIZ UDPゴシック" panose="020B0400000000000000" pitchFamily="50" charset="-128"/>
                <a:ea typeface="BIZ UDPゴシック" panose="020B0400000000000000" pitchFamily="50" charset="-128"/>
              </a:rPr>
              <a:t>府内の猛暑日は大幅に増加</a:t>
            </a:r>
            <a:r>
              <a:rPr lang="ja-JP" altLang="en-US" sz="1200" dirty="0">
                <a:latin typeface="BIZ UDPゴシック" panose="020B0400000000000000" pitchFamily="50" charset="-128"/>
                <a:ea typeface="BIZ UDPゴシック" panose="020B0400000000000000" pitchFamily="50" charset="-128"/>
              </a:rPr>
              <a:t>（令和６～７年平均</a:t>
            </a:r>
            <a:r>
              <a:rPr lang="en-US" altLang="ja-JP" sz="1200" dirty="0">
                <a:latin typeface="BIZ UDPゴシック" panose="020B0400000000000000" pitchFamily="50" charset="-128"/>
                <a:ea typeface="BIZ UDPゴシック" panose="020B0400000000000000" pitchFamily="50" charset="-128"/>
              </a:rPr>
              <a:t>43</a:t>
            </a:r>
            <a:r>
              <a:rPr lang="ja-JP" altLang="en-US" sz="1200" dirty="0">
                <a:latin typeface="BIZ UDPゴシック" panose="020B0400000000000000" pitchFamily="50" charset="-128"/>
                <a:ea typeface="BIZ UDPゴシック" panose="020B0400000000000000" pitchFamily="50" charset="-128"/>
              </a:rPr>
              <a:t>日）するとともに、</a:t>
            </a:r>
            <a:r>
              <a:rPr lang="ja-JP" altLang="en-US" sz="1200" b="1" u="sng" dirty="0">
                <a:latin typeface="BIZ UDPゴシック" panose="020B0400000000000000" pitchFamily="50" charset="-128"/>
                <a:ea typeface="BIZ UDPゴシック" panose="020B0400000000000000" pitchFamily="50" charset="-128"/>
              </a:rPr>
              <a:t>熱中症救急搬送数も過去最高</a:t>
            </a:r>
            <a:r>
              <a:rPr lang="ja-JP" altLang="en-US" sz="1200" dirty="0">
                <a:latin typeface="BIZ UDPゴシック" panose="020B0400000000000000" pitchFamily="50" charset="-128"/>
                <a:ea typeface="BIZ UDPゴシック" panose="020B0400000000000000" pitchFamily="50" charset="-128"/>
              </a:rPr>
              <a:t>（令和７年：</a:t>
            </a:r>
            <a:r>
              <a:rPr lang="en-US" altLang="ja-JP" sz="1200" dirty="0">
                <a:latin typeface="BIZ UDPゴシック" panose="020B0400000000000000" pitchFamily="50" charset="-128"/>
                <a:ea typeface="BIZ UDPゴシック" panose="020B0400000000000000" pitchFamily="50" charset="-128"/>
              </a:rPr>
              <a:t>7,618</a:t>
            </a:r>
            <a:r>
              <a:rPr lang="ja-JP" altLang="en-US" sz="1200" dirty="0">
                <a:latin typeface="BIZ UDPゴシック" panose="020B0400000000000000" pitchFamily="50" charset="-128"/>
                <a:ea typeface="BIZ UDPゴシック" panose="020B0400000000000000" pitchFamily="50" charset="-128"/>
              </a:rPr>
              <a:t>人）を記録。</a:t>
            </a:r>
            <a:endParaRPr lang="en-US" altLang="ja-JP" sz="1200" dirty="0">
              <a:latin typeface="BIZ UDPゴシック" panose="020B0400000000000000" pitchFamily="50" charset="-128"/>
              <a:ea typeface="BIZ UDPゴシック" panose="020B0400000000000000" pitchFamily="50" charset="-128"/>
            </a:endParaRPr>
          </a:p>
          <a:p>
            <a:pPr marL="285755" indent="-285755">
              <a:buFont typeface="BIZ UDPゴシック" panose="020B0400000000000000" pitchFamily="50" charset="-128"/>
              <a:buChar char="○"/>
            </a:pPr>
            <a:endParaRPr lang="en-US" altLang="ja-JP" sz="1200" dirty="0">
              <a:latin typeface="BIZ UDPゴシック" panose="020B0400000000000000" pitchFamily="50" charset="-128"/>
              <a:ea typeface="BIZ UDPゴシック" panose="020B0400000000000000" pitchFamily="50" charset="-128"/>
            </a:endParaRPr>
          </a:p>
          <a:p>
            <a:pPr marL="285755" indent="-285755">
              <a:lnSpc>
                <a:spcPct val="130000"/>
              </a:lnSpc>
              <a:buFont typeface="BIZ UDPゴシック" panose="020B0400000000000000" pitchFamily="50" charset="-128"/>
              <a:buChar char="○"/>
            </a:pPr>
            <a:r>
              <a:rPr lang="ja-JP" altLang="en-US" sz="1200" dirty="0">
                <a:latin typeface="BIZ UDPゴシック" panose="020B0400000000000000" pitchFamily="50" charset="-128"/>
                <a:ea typeface="BIZ UDPゴシック" panose="020B0400000000000000" pitchFamily="50" charset="-128"/>
              </a:rPr>
              <a:t>府内には、</a:t>
            </a:r>
            <a:r>
              <a:rPr lang="ja-JP" altLang="en-US" sz="1200" b="1" u="sng" dirty="0">
                <a:latin typeface="BIZ UDPゴシック" panose="020B0400000000000000" pitchFamily="50" charset="-128"/>
                <a:ea typeface="BIZ UDPゴシック" panose="020B0400000000000000" pitchFamily="50" charset="-128"/>
              </a:rPr>
              <a:t>大勢の人々が利用する駅</a:t>
            </a:r>
            <a:r>
              <a:rPr lang="ja-JP" altLang="en-US" sz="1200" dirty="0">
                <a:latin typeface="BIZ UDPゴシック" panose="020B0400000000000000" pitchFamily="50" charset="-128"/>
                <a:ea typeface="BIZ UDPゴシック" panose="020B0400000000000000" pitchFamily="50" charset="-128"/>
              </a:rPr>
              <a:t>や</a:t>
            </a:r>
            <a:r>
              <a:rPr lang="ja-JP" altLang="en-US" sz="1200" b="1" u="sng" dirty="0">
                <a:latin typeface="BIZ UDPゴシック" panose="020B0400000000000000" pitchFamily="50" charset="-128"/>
                <a:ea typeface="BIZ UDPゴシック" panose="020B0400000000000000" pitchFamily="50" charset="-128"/>
              </a:rPr>
              <a:t>国内外から人気を集める観光スポットが数多く点在しており、依然として猛暑対策の必要性は大きい。</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（参考：府内の１日あたり乗降者数５万人以上の駅＝</a:t>
            </a:r>
            <a:r>
              <a:rPr lang="en-US" altLang="ja-JP" sz="1200" dirty="0">
                <a:latin typeface="BIZ UDPゴシック" panose="020B0400000000000000" pitchFamily="50" charset="-128"/>
                <a:ea typeface="BIZ UDPゴシック" panose="020B0400000000000000" pitchFamily="50" charset="-128"/>
              </a:rPr>
              <a:t>40</a:t>
            </a:r>
            <a:r>
              <a:rPr lang="ja-JP" altLang="en-US" sz="1200" dirty="0">
                <a:latin typeface="BIZ UDPゴシック" panose="020B0400000000000000" pitchFamily="50" charset="-128"/>
                <a:ea typeface="BIZ UDPゴシック" panose="020B0400000000000000" pitchFamily="50" charset="-128"/>
              </a:rPr>
              <a:t>箇所以上、年間利用者数</a:t>
            </a:r>
            <a:r>
              <a:rPr lang="en-US" altLang="ja-JP" sz="1200" dirty="0">
                <a:latin typeface="BIZ UDPゴシック" panose="020B0400000000000000" pitchFamily="50" charset="-128"/>
                <a:ea typeface="BIZ UDPゴシック" panose="020B0400000000000000" pitchFamily="50" charset="-128"/>
              </a:rPr>
              <a:t>30</a:t>
            </a:r>
            <a:r>
              <a:rPr lang="ja-JP" altLang="en-US" sz="1200" dirty="0">
                <a:latin typeface="BIZ UDPゴシック" panose="020B0400000000000000" pitchFamily="50" charset="-128"/>
                <a:ea typeface="BIZ UDPゴシック" panose="020B0400000000000000" pitchFamily="50" charset="-128"/>
              </a:rPr>
              <a:t>万人以上の観光スポット＝</a:t>
            </a:r>
            <a:r>
              <a:rPr lang="en-US" altLang="ja-JP" sz="1200" dirty="0">
                <a:latin typeface="BIZ UDPゴシック" panose="020B0400000000000000" pitchFamily="50" charset="-128"/>
                <a:ea typeface="BIZ UDPゴシック" panose="020B0400000000000000" pitchFamily="50" charset="-128"/>
              </a:rPr>
              <a:t>20</a:t>
            </a:r>
            <a:r>
              <a:rPr lang="ja-JP" altLang="en-US" sz="1200" dirty="0">
                <a:latin typeface="BIZ UDPゴシック" panose="020B0400000000000000" pitchFamily="50" charset="-128"/>
                <a:ea typeface="BIZ UDPゴシック" panose="020B0400000000000000" pitchFamily="50" charset="-128"/>
              </a:rPr>
              <a:t>箇所以上）</a:t>
            </a:r>
            <a:endParaRPr lang="en-US" altLang="ja-JP" sz="1200" dirty="0">
              <a:latin typeface="BIZ UDPゴシック" panose="020B0400000000000000" pitchFamily="50" charset="-128"/>
              <a:ea typeface="BIZ UDPゴシック" panose="020B0400000000000000" pitchFamily="50" charset="-128"/>
            </a:endParaRPr>
          </a:p>
          <a:p>
            <a:pPr marL="285755" indent="-285755">
              <a:buFont typeface="BIZ UDPゴシック" panose="020B0400000000000000" pitchFamily="50" charset="-128"/>
              <a:buChar char="○"/>
            </a:pPr>
            <a:endParaRPr lang="en-US" altLang="ja-JP" sz="1200" dirty="0">
              <a:latin typeface="BIZ UDPゴシック" panose="020B0400000000000000" pitchFamily="50" charset="-128"/>
              <a:ea typeface="BIZ UDPゴシック" panose="020B0400000000000000" pitchFamily="50" charset="-128"/>
            </a:endParaRPr>
          </a:p>
          <a:p>
            <a:pPr marL="285755" indent="-285755">
              <a:lnSpc>
                <a:spcPct val="130000"/>
              </a:lnSpc>
              <a:buFont typeface="BIZ UDPゴシック" panose="020B0400000000000000" pitchFamily="50" charset="-128"/>
              <a:buChar char="○"/>
            </a:pPr>
            <a:r>
              <a:rPr lang="ja-JP" altLang="en-US" sz="1200" dirty="0">
                <a:latin typeface="BIZ UDPゴシック" panose="020B0400000000000000" pitchFamily="50" charset="-128"/>
                <a:ea typeface="BIZ UDPゴシック" panose="020B0400000000000000" pitchFamily="50" charset="-128"/>
              </a:rPr>
              <a:t>あわせて、</a:t>
            </a:r>
            <a:r>
              <a:rPr lang="ja-JP" altLang="en-US" sz="1200" b="1" u="sng" dirty="0">
                <a:latin typeface="BIZ UDPゴシック" panose="020B0400000000000000" pitchFamily="50" charset="-128"/>
                <a:ea typeface="BIZ UDPゴシック" panose="020B0400000000000000" pitchFamily="50" charset="-128"/>
              </a:rPr>
              <a:t>事業者からの制度利用に関する問い合わせや、事業継続を望む声も多く寄せられており</a:t>
            </a:r>
            <a:r>
              <a:rPr lang="ja-JP" altLang="en-US" sz="1200" dirty="0">
                <a:latin typeface="BIZ UDPゴシック" panose="020B0400000000000000" pitchFamily="50" charset="-128"/>
                <a:ea typeface="BIZ UDPゴシック" panose="020B0400000000000000" pitchFamily="50" charset="-128"/>
              </a:rPr>
              <a:t>、事業を継続した場合に、</a:t>
            </a:r>
            <a:r>
              <a:rPr lang="ja-JP" altLang="en-US" sz="1200" b="1" u="sng" dirty="0">
                <a:latin typeface="BIZ UDPゴシック" panose="020B0400000000000000" pitchFamily="50" charset="-128"/>
                <a:ea typeface="BIZ UDPゴシック" panose="020B0400000000000000" pitchFamily="50" charset="-128"/>
              </a:rPr>
              <a:t>更なる猛暑対策の進展が見込まれる。</a:t>
            </a:r>
            <a:endParaRPr lang="en-US" altLang="ja-JP" sz="1200" b="1" u="sng" dirty="0">
              <a:latin typeface="BIZ UDPゴシック" panose="020B0400000000000000" pitchFamily="50" charset="-128"/>
              <a:ea typeface="BIZ UDPゴシック" panose="020B0400000000000000" pitchFamily="50" charset="-128"/>
            </a:endParaRPr>
          </a:p>
          <a:p>
            <a:pPr marL="285755" indent="-285755">
              <a:lnSpc>
                <a:spcPct val="130000"/>
              </a:lnSpc>
              <a:buFont typeface="BIZ UDPゴシック" panose="020B0400000000000000" pitchFamily="50" charset="-128"/>
              <a:buChar char="○"/>
            </a:pPr>
            <a:endParaRPr lang="en-US" altLang="ja-JP" sz="1200" dirty="0">
              <a:latin typeface="BIZ UDPゴシック" panose="020B0400000000000000" pitchFamily="50" charset="-128"/>
              <a:ea typeface="BIZ UDPゴシック" panose="020B0400000000000000" pitchFamily="50" charset="-128"/>
            </a:endParaRPr>
          </a:p>
          <a:p>
            <a:pPr marL="285755" indent="-285755">
              <a:lnSpc>
                <a:spcPct val="130000"/>
              </a:lnSpc>
              <a:buFont typeface="BIZ UDPゴシック" panose="020B0400000000000000" pitchFamily="50" charset="-128"/>
              <a:buChar char="○"/>
            </a:pPr>
            <a:endParaRPr lang="en-US" altLang="ja-JP" sz="1200" dirty="0">
              <a:latin typeface="BIZ UDPゴシック" panose="020B0400000000000000" pitchFamily="50" charset="-128"/>
              <a:ea typeface="BIZ UDPゴシック" panose="020B0400000000000000" pitchFamily="50" charset="-128"/>
            </a:endParaRPr>
          </a:p>
          <a:p>
            <a:pPr marL="285755" indent="-285755">
              <a:lnSpc>
                <a:spcPct val="130000"/>
              </a:lnSpc>
              <a:buFont typeface="BIZ UDPゴシック" panose="020B0400000000000000" pitchFamily="50" charset="-128"/>
              <a:buChar char="○"/>
            </a:pPr>
            <a:endParaRPr lang="en-US" altLang="ja-JP" sz="1200" dirty="0">
              <a:latin typeface="BIZ UDPゴシック" panose="020B0400000000000000" pitchFamily="50" charset="-128"/>
              <a:ea typeface="BIZ UDPゴシック" panose="020B0400000000000000" pitchFamily="50" charset="-128"/>
            </a:endParaRPr>
          </a:p>
          <a:p>
            <a:pPr marL="285755" indent="-285755">
              <a:lnSpc>
                <a:spcPct val="130000"/>
              </a:lnSpc>
              <a:buFont typeface="BIZ UDPゴシック" panose="020B0400000000000000" pitchFamily="50" charset="-128"/>
              <a:buChar char="○"/>
            </a:pPr>
            <a:endParaRPr lang="en-US" altLang="ja-JP" sz="1200" dirty="0">
              <a:latin typeface="BIZ UDPゴシック" panose="020B0400000000000000" pitchFamily="50" charset="-128"/>
              <a:ea typeface="BIZ UDPゴシック" panose="020B0400000000000000" pitchFamily="50" charset="-128"/>
            </a:endParaRPr>
          </a:p>
          <a:p>
            <a:pPr marL="285755" indent="-285755">
              <a:lnSpc>
                <a:spcPct val="130000"/>
              </a:lnSpc>
              <a:buFont typeface="BIZ UDPゴシック" panose="020B0400000000000000" pitchFamily="50" charset="-128"/>
              <a:buChar char="○"/>
            </a:pPr>
            <a:endParaRPr lang="en-US" altLang="ja-JP" sz="1200" dirty="0">
              <a:latin typeface="BIZ UDPゴシック" panose="020B0400000000000000" pitchFamily="50" charset="-128"/>
              <a:ea typeface="BIZ UDPゴシック" panose="020B0400000000000000" pitchFamily="50" charset="-128"/>
            </a:endParaRPr>
          </a:p>
          <a:p>
            <a:pPr marL="285755" indent="-285755">
              <a:lnSpc>
                <a:spcPct val="130000"/>
              </a:lnSpc>
              <a:buFont typeface="BIZ UDPゴシック" panose="020B0400000000000000" pitchFamily="50" charset="-128"/>
              <a:buChar char="○"/>
            </a:pPr>
            <a:endParaRPr lang="en-US" altLang="ja-JP" sz="1200" dirty="0">
              <a:latin typeface="BIZ UDPゴシック" panose="020B0400000000000000" pitchFamily="50" charset="-128"/>
              <a:ea typeface="BIZ UDPゴシック" panose="020B0400000000000000" pitchFamily="50" charset="-128"/>
            </a:endParaRPr>
          </a:p>
          <a:p>
            <a:pPr marL="285755" indent="-285755">
              <a:lnSpc>
                <a:spcPct val="130000"/>
              </a:lnSpc>
              <a:buFont typeface="BIZ UDPゴシック" panose="020B0400000000000000" pitchFamily="50" charset="-128"/>
              <a:buChar char="○"/>
            </a:pPr>
            <a:endParaRPr lang="en-US" altLang="ja-JP" sz="1200" dirty="0">
              <a:latin typeface="BIZ UDPゴシック" panose="020B0400000000000000" pitchFamily="50" charset="-128"/>
              <a:ea typeface="BIZ UDPゴシック" panose="020B0400000000000000" pitchFamily="50" charset="-128"/>
            </a:endParaRPr>
          </a:p>
          <a:p>
            <a:pPr marL="285755" indent="-285755">
              <a:lnSpc>
                <a:spcPct val="130000"/>
              </a:lnSpc>
              <a:buFont typeface="BIZ UDPゴシック" panose="020B0400000000000000" pitchFamily="50" charset="-128"/>
              <a:buChar char="○"/>
            </a:pPr>
            <a:endParaRPr lang="en-US" altLang="ja-JP" sz="1200" dirty="0">
              <a:latin typeface="BIZ UDPゴシック" panose="020B0400000000000000" pitchFamily="50" charset="-128"/>
              <a:ea typeface="BIZ UDPゴシック" panose="020B0400000000000000" pitchFamily="50" charset="-128"/>
            </a:endParaRPr>
          </a:p>
          <a:p>
            <a:pPr marL="285755" indent="-285755">
              <a:lnSpc>
                <a:spcPct val="130000"/>
              </a:lnSpc>
              <a:buFont typeface="BIZ UDPゴシック" panose="020B0400000000000000" pitchFamily="50" charset="-128"/>
              <a:buChar char="○"/>
            </a:pPr>
            <a:endParaRPr lang="en-US" altLang="ja-JP" sz="1200" dirty="0">
              <a:latin typeface="BIZ UDPゴシック" panose="020B0400000000000000" pitchFamily="50" charset="-128"/>
              <a:ea typeface="BIZ UDPゴシック" panose="020B0400000000000000" pitchFamily="50" charset="-128"/>
            </a:endParaRPr>
          </a:p>
        </p:txBody>
      </p:sp>
      <p:sp>
        <p:nvSpPr>
          <p:cNvPr id="2" name="二等辺三角形 1">
            <a:extLst>
              <a:ext uri="{FF2B5EF4-FFF2-40B4-BE49-F238E27FC236}">
                <a16:creationId xmlns:a16="http://schemas.microsoft.com/office/drawing/2014/main" id="{E05D7EDF-995A-4451-883D-4E129EC4ACEA}"/>
              </a:ext>
            </a:extLst>
          </p:cNvPr>
          <p:cNvSpPr/>
          <p:nvPr/>
        </p:nvSpPr>
        <p:spPr>
          <a:xfrm flipV="1">
            <a:off x="4222377" y="6025085"/>
            <a:ext cx="1461247" cy="240135"/>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F2514C97-839E-4F35-9965-078040A6122D}"/>
              </a:ext>
            </a:extLst>
          </p:cNvPr>
          <p:cNvPicPr/>
          <p:nvPr/>
        </p:nvPicPr>
        <p:blipFill>
          <a:blip r:embed="rId2">
            <a:extLst>
              <a:ext uri="{28A0092B-C50C-407E-A947-70E740481C1C}">
                <a14:useLocalDpi xmlns:a14="http://schemas.microsoft.com/office/drawing/2010/main"/>
              </a:ext>
            </a:extLst>
          </a:blip>
          <a:stretch>
            <a:fillRect/>
          </a:stretch>
        </p:blipFill>
        <p:spPr>
          <a:xfrm>
            <a:off x="561362" y="4284166"/>
            <a:ext cx="2689412" cy="1600040"/>
          </a:xfrm>
          <a:prstGeom prst="rect">
            <a:avLst/>
          </a:prstGeom>
        </p:spPr>
      </p:pic>
      <p:sp>
        <p:nvSpPr>
          <p:cNvPr id="22" name="テキスト ボックス 21">
            <a:extLst>
              <a:ext uri="{FF2B5EF4-FFF2-40B4-BE49-F238E27FC236}">
                <a16:creationId xmlns:a16="http://schemas.microsoft.com/office/drawing/2014/main" id="{9B9E2756-1A8F-417A-92F8-285E6FDD47B9}"/>
              </a:ext>
            </a:extLst>
          </p:cNvPr>
          <p:cNvSpPr txBox="1"/>
          <p:nvPr/>
        </p:nvSpPr>
        <p:spPr>
          <a:xfrm>
            <a:off x="824596" y="3965397"/>
            <a:ext cx="2064123" cy="322268"/>
          </a:xfrm>
          <a:prstGeom prst="rect">
            <a:avLst/>
          </a:prstGeom>
          <a:noFill/>
        </p:spPr>
        <p:txBody>
          <a:bodyPr wrap="square">
            <a:spAutoFit/>
          </a:bodyPr>
          <a:lstStyle/>
          <a:p>
            <a:pPr marR="0" lvl="0" algn="ctr" defTabSz="457200" rtl="0" eaLnBrk="1" fontAlgn="auto" latinLnBrk="0" hangingPunct="1">
              <a:lnSpc>
                <a:spcPct val="150000"/>
              </a:lnSpc>
              <a:spcBef>
                <a:spcPts val="0"/>
              </a:spcBef>
              <a:spcAft>
                <a:spcPts val="0"/>
              </a:spcAft>
              <a:buClrTx/>
              <a:buSzTx/>
              <a:tabLst/>
              <a:defRPr/>
            </a:pPr>
            <a:r>
              <a:rPr lang="ja-JP" altLang="en-US" sz="1200" dirty="0">
                <a:solidFill>
                  <a:prstClr val="black"/>
                </a:solidFill>
                <a:latin typeface="BIZ UDPゴシック" panose="020B0400000000000000" pitchFamily="50" charset="-128"/>
                <a:ea typeface="BIZ UDPゴシック" panose="020B0400000000000000" pitchFamily="50" charset="-128"/>
              </a:rPr>
              <a:t>≪</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猛暑日の状況≫</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3" name="テキスト ボックス 22">
            <a:extLst>
              <a:ext uri="{FF2B5EF4-FFF2-40B4-BE49-F238E27FC236}">
                <a16:creationId xmlns:a16="http://schemas.microsoft.com/office/drawing/2014/main" id="{C2D851E5-4830-463F-B9A8-C599A5665D5E}"/>
              </a:ext>
            </a:extLst>
          </p:cNvPr>
          <p:cNvSpPr txBox="1"/>
          <p:nvPr/>
        </p:nvSpPr>
        <p:spPr>
          <a:xfrm>
            <a:off x="3453002" y="3965397"/>
            <a:ext cx="2689412" cy="322268"/>
          </a:xfrm>
          <a:prstGeom prst="rect">
            <a:avLst/>
          </a:prstGeom>
          <a:noFill/>
        </p:spPr>
        <p:txBody>
          <a:bodyPr wrap="square">
            <a:spAutoFit/>
          </a:bodyPr>
          <a:lstStyle/>
          <a:p>
            <a:pPr marR="0" lvl="0" algn="ctr" defTabSz="457200" rtl="0" eaLnBrk="1" fontAlgn="auto" latinLnBrk="0" hangingPunct="1">
              <a:lnSpc>
                <a:spcPct val="150000"/>
              </a:lnSpc>
              <a:spcBef>
                <a:spcPts val="0"/>
              </a:spcBef>
              <a:spcAft>
                <a:spcPts val="0"/>
              </a:spcAft>
              <a:buClrTx/>
              <a:buSzTx/>
              <a:tabLst/>
              <a:defRPr/>
            </a:pPr>
            <a:r>
              <a:rPr lang="ja-JP" altLang="en-US" sz="1200" dirty="0">
                <a:solidFill>
                  <a:prstClr val="black"/>
                </a:solidFill>
                <a:latin typeface="BIZ UDPゴシック" panose="020B0400000000000000" pitchFamily="50" charset="-128"/>
                <a:ea typeface="BIZ UDPゴシック" panose="020B0400000000000000" pitchFamily="50" charset="-128"/>
              </a:rPr>
              <a:t>≪熱中症救急搬送数</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4" name="テキスト ボックス 23">
            <a:extLst>
              <a:ext uri="{FF2B5EF4-FFF2-40B4-BE49-F238E27FC236}">
                <a16:creationId xmlns:a16="http://schemas.microsoft.com/office/drawing/2014/main" id="{A296D6C9-90A5-4A90-9F2C-642977DBEB52}"/>
              </a:ext>
            </a:extLst>
          </p:cNvPr>
          <p:cNvSpPr txBox="1"/>
          <p:nvPr/>
        </p:nvSpPr>
        <p:spPr>
          <a:xfrm>
            <a:off x="6637934" y="3965397"/>
            <a:ext cx="2689412" cy="322268"/>
          </a:xfrm>
          <a:prstGeom prst="rect">
            <a:avLst/>
          </a:prstGeom>
          <a:noFill/>
        </p:spPr>
        <p:txBody>
          <a:bodyPr wrap="square">
            <a:spAutoFit/>
          </a:bodyPr>
          <a:lstStyle/>
          <a:p>
            <a:pPr marR="0" lvl="0" algn="ctr" defTabSz="457200" rtl="0" eaLnBrk="1" fontAlgn="auto" latinLnBrk="0" hangingPunct="1">
              <a:lnSpc>
                <a:spcPct val="150000"/>
              </a:lnSpc>
              <a:spcBef>
                <a:spcPts val="0"/>
              </a:spcBef>
              <a:spcAft>
                <a:spcPts val="0"/>
              </a:spcAft>
              <a:buClrTx/>
              <a:buSzTx/>
              <a:tabLst/>
              <a:defRPr/>
            </a:pPr>
            <a:r>
              <a:rPr lang="ja-JP" altLang="en-US" sz="1200" dirty="0">
                <a:solidFill>
                  <a:prstClr val="black"/>
                </a:solidFill>
                <a:latin typeface="BIZ UDPゴシック" panose="020B0400000000000000" pitchFamily="50" charset="-128"/>
                <a:ea typeface="BIZ UDPゴシック" panose="020B0400000000000000" pitchFamily="50" charset="-128"/>
              </a:rPr>
              <a:t>≪事業者の声</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26" name="直線コネクタ 25">
            <a:extLst>
              <a:ext uri="{FF2B5EF4-FFF2-40B4-BE49-F238E27FC236}">
                <a16:creationId xmlns:a16="http://schemas.microsoft.com/office/drawing/2014/main" id="{58A69126-EF58-4318-BA20-7BCFCCE6A1D6}"/>
              </a:ext>
            </a:extLst>
          </p:cNvPr>
          <p:cNvCxnSpPr>
            <a:cxnSpLocks/>
          </p:cNvCxnSpPr>
          <p:nvPr/>
        </p:nvCxnSpPr>
        <p:spPr>
          <a:xfrm>
            <a:off x="91200" y="542721"/>
            <a:ext cx="97236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E9B615C9-427D-475E-A319-9A598752FAA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3757"/>
          <a:stretch/>
        </p:blipFill>
        <p:spPr>
          <a:xfrm>
            <a:off x="3452822" y="4283706"/>
            <a:ext cx="2689412" cy="1701141"/>
          </a:xfrm>
          <a:prstGeom prst="rect">
            <a:avLst/>
          </a:prstGeom>
        </p:spPr>
      </p:pic>
      <p:sp>
        <p:nvSpPr>
          <p:cNvPr id="14" name="正方形/長方形 13">
            <a:extLst>
              <a:ext uri="{FF2B5EF4-FFF2-40B4-BE49-F238E27FC236}">
                <a16:creationId xmlns:a16="http://schemas.microsoft.com/office/drawing/2014/main" id="{7F374ED3-62BF-435C-8C62-ED63FEE31BCA}"/>
              </a:ext>
            </a:extLst>
          </p:cNvPr>
          <p:cNvSpPr/>
          <p:nvPr/>
        </p:nvSpPr>
        <p:spPr>
          <a:xfrm>
            <a:off x="6260125" y="4283706"/>
            <a:ext cx="3466286" cy="1608967"/>
          </a:xfrm>
          <a:prstGeom prst="rect">
            <a:avLst/>
          </a:prstGeom>
          <a:solidFill>
            <a:schemeClr val="accent1">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ctr"/>
          <a:lstStyle/>
          <a:p>
            <a:pPr marL="171450" indent="-171450">
              <a:buFont typeface="Wingdings" panose="05000000000000000000" pitchFamily="2" charset="2"/>
              <a:buChar char="ü"/>
            </a:pPr>
            <a:r>
              <a:rPr kumimoji="1" lang="ja-JP" altLang="en-US" sz="1100" dirty="0">
                <a:solidFill>
                  <a:schemeClr val="tx1"/>
                </a:solidFill>
                <a:latin typeface="BIZ UDPゴシック" panose="020B0400000000000000" pitchFamily="50" charset="-128"/>
                <a:ea typeface="BIZ UDPゴシック" panose="020B0400000000000000" pitchFamily="50" charset="-128"/>
              </a:rPr>
              <a:t>万博直前の募集であったため、準備の暇がなく、応募を断念。今後、募集の機会があれば、応募したい。</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ü"/>
            </a:pPr>
            <a:r>
              <a:rPr kumimoji="1" lang="ja-JP" altLang="en-US" sz="1100" dirty="0">
                <a:solidFill>
                  <a:schemeClr val="tx1"/>
                </a:solidFill>
                <a:latin typeface="BIZ UDPゴシック" panose="020B0400000000000000" pitchFamily="50" charset="-128"/>
                <a:ea typeface="BIZ UDPゴシック" panose="020B0400000000000000" pitchFamily="50" charset="-128"/>
              </a:rPr>
              <a:t>補助事業に対して興味があるが、次回の公募開始はいつか。</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ü"/>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ü"/>
            </a:pPr>
            <a:r>
              <a:rPr kumimoji="1" lang="ja-JP" altLang="en-US" sz="1100" dirty="0">
                <a:solidFill>
                  <a:schemeClr val="tx1"/>
                </a:solidFill>
                <a:latin typeface="BIZ UDPゴシック" panose="020B0400000000000000" pitchFamily="50" charset="-128"/>
                <a:ea typeface="BIZ UDPゴシック" panose="020B0400000000000000" pitchFamily="50" charset="-128"/>
              </a:rPr>
              <a:t>保有している施設において、府の補助事業を活用した猛暑対策を検討中。</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66909820-0FC1-4C88-9AFF-2576AD1E63D3}"/>
              </a:ext>
            </a:extLst>
          </p:cNvPr>
          <p:cNvSpPr>
            <a:spLocks noGrp="1"/>
          </p:cNvSpPr>
          <p:nvPr>
            <p:ph type="sldNum" sz="quarter" idx="12"/>
          </p:nvPr>
        </p:nvSpPr>
        <p:spPr>
          <a:xfrm>
            <a:off x="9440091" y="6362704"/>
            <a:ext cx="342084" cy="365125"/>
          </a:xfrm>
        </p:spPr>
        <p:txBody>
          <a:bodyPr/>
          <a:lstStyle/>
          <a:p>
            <a:fld id="{CAE052EB-6849-4963-B224-34FA6C1A8DFA}" type="slidenum">
              <a:rPr kumimoji="1" lang="ja-JP" altLang="en-US" smtClean="0"/>
              <a:t>3</a:t>
            </a:fld>
            <a:endParaRPr kumimoji="1" lang="ja-JP" altLang="en-US" dirty="0"/>
          </a:p>
        </p:txBody>
      </p:sp>
    </p:spTree>
    <p:extLst>
      <p:ext uri="{BB962C8B-B14F-4D97-AF65-F5344CB8AC3E}">
        <p14:creationId xmlns:p14="http://schemas.microsoft.com/office/powerpoint/2010/main" val="2190638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B97EBC79-5025-4BE8-978B-E438BD2B8588}"/>
              </a:ext>
            </a:extLst>
          </p:cNvPr>
          <p:cNvSpPr/>
          <p:nvPr/>
        </p:nvSpPr>
        <p:spPr>
          <a:xfrm>
            <a:off x="91200" y="829599"/>
            <a:ext cx="9740090" cy="1186746"/>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108000" bIns="108000" anchor="t">
            <a:noAutofit/>
          </a:bodyPr>
          <a:lstStyle/>
          <a:p>
            <a:pPr marL="0" marR="0" lvl="0" indent="0" algn="l" defTabSz="1236006" rtl="0" eaLnBrk="1" fontAlgn="auto" latinLnBrk="0" hangingPunct="1">
              <a:lnSpc>
                <a:spcPct val="150000"/>
              </a:lnSpc>
              <a:spcBef>
                <a:spcPts val="0"/>
              </a:spcBef>
              <a:spcAft>
                <a:spcPts val="0"/>
              </a:spcAft>
              <a:buClrTx/>
              <a:buSzTx/>
              <a:buFontTx/>
              <a:buNone/>
              <a:tabLst>
                <a:tab pos="182563" algn="l"/>
              </a:tabLst>
              <a:defRPr/>
            </a:pP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9" name="角丸四角形 68">
            <a:extLst>
              <a:ext uri="{FF2B5EF4-FFF2-40B4-BE49-F238E27FC236}">
                <a16:creationId xmlns:a16="http://schemas.microsoft.com/office/drawing/2014/main" id="{1440AB93-C983-4EAF-B132-410BC04148C8}"/>
              </a:ext>
            </a:extLst>
          </p:cNvPr>
          <p:cNvSpPr/>
          <p:nvPr/>
        </p:nvSpPr>
        <p:spPr>
          <a:xfrm>
            <a:off x="82955" y="2287006"/>
            <a:ext cx="9740090" cy="4504317"/>
          </a:xfrm>
          <a:prstGeom prst="roundRect">
            <a:avLst>
              <a:gd name="adj" fmla="val 0"/>
            </a:avLst>
          </a:prstGeom>
          <a:noFill/>
          <a:ln>
            <a:solidFill>
              <a:srgbClr val="339933"/>
            </a:solidFill>
          </a:ln>
        </p:spPr>
        <p:style>
          <a:lnRef idx="1">
            <a:schemeClr val="accent5"/>
          </a:lnRef>
          <a:fillRef idx="2">
            <a:schemeClr val="accent5"/>
          </a:fillRef>
          <a:effectRef idx="1">
            <a:schemeClr val="accent5"/>
          </a:effectRef>
          <a:fontRef idx="minor">
            <a:schemeClr val="dk1"/>
          </a:fontRef>
        </p:style>
        <p:txBody>
          <a:bodyPr lIns="36001" rIns="36001"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7790" marR="0" lvl="0" indent="-17779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0" lang="en-US" altLang="ja-JP"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7790" marR="0" lvl="0" indent="-17779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p>
        </p:txBody>
      </p:sp>
      <p:sp>
        <p:nvSpPr>
          <p:cNvPr id="21" name="正方形/長方形 20">
            <a:extLst>
              <a:ext uri="{FF2B5EF4-FFF2-40B4-BE49-F238E27FC236}">
                <a16:creationId xmlns:a16="http://schemas.microsoft.com/office/drawing/2014/main" id="{9BF4B59C-88A7-420A-8B88-B69004D5FE48}"/>
              </a:ext>
            </a:extLst>
          </p:cNvPr>
          <p:cNvSpPr/>
          <p:nvPr/>
        </p:nvSpPr>
        <p:spPr>
          <a:xfrm>
            <a:off x="82733" y="678566"/>
            <a:ext cx="2340000" cy="324000"/>
          </a:xfrm>
          <a:prstGeom prst="rect">
            <a:avLst/>
          </a:prstGeom>
          <a:solidFill>
            <a:schemeClr val="accent6">
              <a:lumMod val="50000"/>
            </a:schemeClr>
          </a:solidFill>
          <a:ln w="9525" cap="flat" cmpd="sng" algn="ctr">
            <a:noFill/>
            <a:prstDash val="solid"/>
          </a:ln>
          <a:effectLst/>
        </p:spPr>
        <p:txBody>
          <a:bodyPr lIns="116308" tIns="46523" rIns="116308" bIns="93048"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概要</a:t>
            </a:r>
          </a:p>
        </p:txBody>
      </p:sp>
      <p:sp>
        <p:nvSpPr>
          <p:cNvPr id="22" name="正方形/長方形 21">
            <a:extLst>
              <a:ext uri="{FF2B5EF4-FFF2-40B4-BE49-F238E27FC236}">
                <a16:creationId xmlns:a16="http://schemas.microsoft.com/office/drawing/2014/main" id="{4338DB79-5A5A-47B4-A0F1-93EA14348249}"/>
              </a:ext>
            </a:extLst>
          </p:cNvPr>
          <p:cNvSpPr/>
          <p:nvPr/>
        </p:nvSpPr>
        <p:spPr>
          <a:xfrm>
            <a:off x="82955" y="2125006"/>
            <a:ext cx="2340000" cy="324000"/>
          </a:xfrm>
          <a:prstGeom prst="rect">
            <a:avLst/>
          </a:prstGeom>
          <a:solidFill>
            <a:schemeClr val="accent6">
              <a:lumMod val="50000"/>
            </a:schemeClr>
          </a:solidFill>
          <a:ln w="9525" cap="flat" cmpd="sng" algn="ctr">
            <a:noFill/>
            <a:prstDash val="solid"/>
          </a:ln>
          <a:effectLst/>
        </p:spPr>
        <p:txBody>
          <a:bodyPr lIns="116308" tIns="46523" rIns="116308" bIns="93048"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実施イメージ</a:t>
            </a:r>
          </a:p>
        </p:txBody>
      </p:sp>
      <p:sp>
        <p:nvSpPr>
          <p:cNvPr id="23" name="テキスト ボックス 46">
            <a:extLst>
              <a:ext uri="{FF2B5EF4-FFF2-40B4-BE49-F238E27FC236}">
                <a16:creationId xmlns:a16="http://schemas.microsoft.com/office/drawing/2014/main" id="{47140462-77F0-4417-8C55-BA61B4752836}"/>
              </a:ext>
            </a:extLst>
          </p:cNvPr>
          <p:cNvSpPr txBox="1">
            <a:spLocks noChangeArrowheads="1"/>
          </p:cNvSpPr>
          <p:nvPr/>
        </p:nvSpPr>
        <p:spPr bwMode="auto">
          <a:xfrm>
            <a:off x="438333" y="2400471"/>
            <a:ext cx="9343842" cy="36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869" tIns="49935" rIns="99869" bIns="49935">
            <a:spAutoFit/>
          </a:bodyPr>
          <a:lstStyle>
            <a:lvl1pPr>
              <a:tabLst>
                <a:tab pos="182563" algn="l"/>
              </a:tabLst>
              <a:defRPr kumimoji="1" sz="1900">
                <a:solidFill>
                  <a:schemeClr val="tx1"/>
                </a:solidFill>
                <a:latin typeface="Calibri" panose="020F0502020204030204" pitchFamily="34" charset="0"/>
                <a:ea typeface="ＭＳ Ｐゴシック" panose="020B0600070205080204" pitchFamily="50" charset="-128"/>
              </a:defRPr>
            </a:lvl1pPr>
            <a:lvl2pPr>
              <a:tabLst>
                <a:tab pos="182563" algn="l"/>
              </a:tabLst>
              <a:defRPr kumimoji="1" sz="1900">
                <a:solidFill>
                  <a:schemeClr val="tx1"/>
                </a:solidFill>
                <a:latin typeface="Calibri" panose="020F0502020204030204" pitchFamily="34" charset="0"/>
                <a:ea typeface="ＭＳ Ｐゴシック" panose="020B0600070205080204" pitchFamily="50" charset="-128"/>
              </a:defRPr>
            </a:lvl2pPr>
            <a:lvl3pPr>
              <a:tabLst>
                <a:tab pos="182563" algn="l"/>
              </a:tabLst>
              <a:defRPr kumimoji="1" sz="1900">
                <a:solidFill>
                  <a:schemeClr val="tx1"/>
                </a:solidFill>
                <a:latin typeface="Calibri" panose="020F0502020204030204" pitchFamily="34" charset="0"/>
                <a:ea typeface="ＭＳ Ｐゴシック" panose="020B0600070205080204" pitchFamily="50" charset="-128"/>
              </a:defRPr>
            </a:lvl3pPr>
            <a:lvl4pPr>
              <a:tabLst>
                <a:tab pos="182563" algn="l"/>
              </a:tabLst>
              <a:defRPr kumimoji="1" sz="1900">
                <a:solidFill>
                  <a:schemeClr val="tx1"/>
                </a:solidFill>
                <a:latin typeface="Calibri" panose="020F0502020204030204" pitchFamily="34" charset="0"/>
                <a:ea typeface="ＭＳ Ｐゴシック" panose="020B0600070205080204" pitchFamily="50" charset="-128"/>
              </a:defRPr>
            </a:lvl4pPr>
            <a:lvl5pPr>
              <a:tabLst>
                <a:tab pos="182563" algn="l"/>
              </a:tabLst>
              <a:defRPr kumimoji="1" sz="1900">
                <a:solidFill>
                  <a:schemeClr val="tx1"/>
                </a:solidFill>
                <a:latin typeface="Calibri" panose="020F0502020204030204" pitchFamily="34" charset="0"/>
                <a:ea typeface="ＭＳ Ｐゴシック" panose="020B0600070205080204" pitchFamily="50" charset="-128"/>
              </a:defRPr>
            </a:lvl5pPr>
            <a:lvl6pPr marL="23701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6pPr>
            <a:lvl7pPr marL="28273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7pPr>
            <a:lvl8pPr marL="32845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8pPr>
            <a:lvl9pPr marL="37417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9pPr>
          </a:lstStyle>
          <a:p>
            <a:pPr marR="0" lvl="0" defTabSz="457200" rtl="0" eaLnBrk="1" fontAlgn="auto" latinLnBrk="0" hangingPunct="1">
              <a:lnSpc>
                <a:spcPct val="150000"/>
              </a:lnSpc>
              <a:spcBef>
                <a:spcPts val="0"/>
              </a:spcBef>
              <a:spcAft>
                <a:spcPts val="388"/>
              </a:spcAft>
              <a:buClrTx/>
              <a:buSzTx/>
              <a:tabLst>
                <a:tab pos="182563" algn="l"/>
              </a:tabLst>
              <a:defRPr/>
            </a:pPr>
            <a:r>
              <a:rPr lang="ja-JP" altLang="en-US" sz="1400" b="1" dirty="0">
                <a:latin typeface="BIZ UDPゴシック" panose="020B0400000000000000" pitchFamily="50" charset="-128"/>
                <a:ea typeface="BIZ UDPゴシック" panose="020B0400000000000000" pitchFamily="50" charset="-128"/>
              </a:rPr>
              <a:t>従来の緑化に加え、万博でも披露された超微粒ミスト発生器や、壁面緑化など最新技術の活用も積極的に働きかける</a:t>
            </a:r>
            <a:endParaRPr lang="en-US" altLang="ja-JP" sz="1400" b="1" strike="dblStrike" dirty="0">
              <a:latin typeface="BIZ UDPゴシック" panose="020B0400000000000000" pitchFamily="50" charset="-128"/>
              <a:ea typeface="BIZ UDPゴシック" panose="020B0400000000000000" pitchFamily="50" charset="-128"/>
            </a:endParaRPr>
          </a:p>
        </p:txBody>
      </p:sp>
      <p:sp>
        <p:nvSpPr>
          <p:cNvPr id="32" name="テキスト ボックス 46">
            <a:extLst>
              <a:ext uri="{FF2B5EF4-FFF2-40B4-BE49-F238E27FC236}">
                <a16:creationId xmlns:a16="http://schemas.microsoft.com/office/drawing/2014/main" id="{A70022CF-E1D8-4636-B674-5CB753F42140}"/>
              </a:ext>
            </a:extLst>
          </p:cNvPr>
          <p:cNvSpPr txBox="1">
            <a:spLocks noChangeArrowheads="1"/>
          </p:cNvSpPr>
          <p:nvPr/>
        </p:nvSpPr>
        <p:spPr bwMode="auto">
          <a:xfrm>
            <a:off x="4084404" y="1075073"/>
            <a:ext cx="5867316" cy="89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869" tIns="49935" rIns="99869" bIns="49935">
            <a:spAutoFit/>
          </a:bodyPr>
          <a:lstStyle>
            <a:lvl1pPr>
              <a:tabLst>
                <a:tab pos="182563" algn="l"/>
              </a:tabLst>
              <a:defRPr kumimoji="1" sz="1900">
                <a:solidFill>
                  <a:schemeClr val="tx1"/>
                </a:solidFill>
                <a:latin typeface="Calibri" panose="020F0502020204030204" pitchFamily="34" charset="0"/>
                <a:ea typeface="ＭＳ Ｐゴシック" panose="020B0600070205080204" pitchFamily="50" charset="-128"/>
              </a:defRPr>
            </a:lvl1pPr>
            <a:lvl2pPr>
              <a:tabLst>
                <a:tab pos="182563" algn="l"/>
              </a:tabLst>
              <a:defRPr kumimoji="1" sz="1900">
                <a:solidFill>
                  <a:schemeClr val="tx1"/>
                </a:solidFill>
                <a:latin typeface="Calibri" panose="020F0502020204030204" pitchFamily="34" charset="0"/>
                <a:ea typeface="ＭＳ Ｐゴシック" panose="020B0600070205080204" pitchFamily="50" charset="-128"/>
              </a:defRPr>
            </a:lvl2pPr>
            <a:lvl3pPr>
              <a:tabLst>
                <a:tab pos="182563" algn="l"/>
              </a:tabLst>
              <a:defRPr kumimoji="1" sz="1900">
                <a:solidFill>
                  <a:schemeClr val="tx1"/>
                </a:solidFill>
                <a:latin typeface="Calibri" panose="020F0502020204030204" pitchFamily="34" charset="0"/>
                <a:ea typeface="ＭＳ Ｐゴシック" panose="020B0600070205080204" pitchFamily="50" charset="-128"/>
              </a:defRPr>
            </a:lvl3pPr>
            <a:lvl4pPr>
              <a:tabLst>
                <a:tab pos="182563" algn="l"/>
              </a:tabLst>
              <a:defRPr kumimoji="1" sz="1900">
                <a:solidFill>
                  <a:schemeClr val="tx1"/>
                </a:solidFill>
                <a:latin typeface="Calibri" panose="020F0502020204030204" pitchFamily="34" charset="0"/>
                <a:ea typeface="ＭＳ Ｐゴシック" panose="020B0600070205080204" pitchFamily="50" charset="-128"/>
              </a:defRPr>
            </a:lvl4pPr>
            <a:lvl5pPr>
              <a:tabLst>
                <a:tab pos="182563" algn="l"/>
              </a:tabLst>
              <a:defRPr kumimoji="1" sz="1900">
                <a:solidFill>
                  <a:schemeClr val="tx1"/>
                </a:solidFill>
                <a:latin typeface="Calibri" panose="020F0502020204030204" pitchFamily="34" charset="0"/>
                <a:ea typeface="ＭＳ Ｐゴシック" panose="020B0600070205080204" pitchFamily="50" charset="-128"/>
              </a:defRPr>
            </a:lvl5pPr>
            <a:lvl6pPr marL="23701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6pPr>
            <a:lvl7pPr marL="28273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7pPr>
            <a:lvl8pPr marL="32845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8pPr>
            <a:lvl9pPr marL="37417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9pPr>
          </a:lstStyle>
          <a:p>
            <a:pPr marL="285750" marR="0" lvl="0" indent="-285750" algn="l" defTabSz="457200" rtl="0" eaLnBrk="1" fontAlgn="auto" latinLnBrk="0" hangingPunct="1">
              <a:lnSpc>
                <a:spcPct val="110000"/>
              </a:lnSpc>
              <a:spcBef>
                <a:spcPts val="0"/>
              </a:spcBef>
              <a:spcAft>
                <a:spcPts val="0"/>
              </a:spcAft>
              <a:buClrTx/>
              <a:buSzTx/>
              <a:buFont typeface="Wingdings" panose="05000000000000000000" pitchFamily="2" charset="2"/>
              <a:buChar char="u"/>
              <a:tabLst/>
              <a:defRPr/>
            </a:pPr>
            <a:r>
              <a:rPr kumimoji="0"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内容（継続）</a:t>
            </a:r>
            <a:endParaRPr kumimoji="0"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　・　補助率   ：</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10/10 </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（最大５</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,000</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万円）</a:t>
            </a: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　・　補助対象：駅前広場及びその周辺</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１）</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、多くの府民等が集まる観光スポット</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２）</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 </a:t>
            </a:r>
            <a:r>
              <a:rPr kumimoji="0"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日の乗降者数５万人以上の駅　　</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 </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年間利用者数３０万人以上</a:t>
            </a:r>
          </a:p>
        </p:txBody>
      </p:sp>
      <p:sp>
        <p:nvSpPr>
          <p:cNvPr id="16" name="タイトル 1">
            <a:extLst>
              <a:ext uri="{FF2B5EF4-FFF2-40B4-BE49-F238E27FC236}">
                <a16:creationId xmlns:a16="http://schemas.microsoft.com/office/drawing/2014/main" id="{896CAA66-9977-49BA-A47D-924FAADF4994}"/>
              </a:ext>
            </a:extLst>
          </p:cNvPr>
          <p:cNvSpPr txBox="1">
            <a:spLocks/>
          </p:cNvSpPr>
          <p:nvPr/>
        </p:nvSpPr>
        <p:spPr bwMode="auto">
          <a:xfrm>
            <a:off x="5" y="63096"/>
            <a:ext cx="9905995" cy="432000"/>
          </a:xfrm>
          <a:prstGeom prst="rect">
            <a:avLst/>
          </a:prstGeom>
          <a:noFill/>
          <a:ln>
            <a:noFill/>
          </a:ln>
          <a:effectLst/>
          <a:scene3d>
            <a:camera prst="orthographicFront">
              <a:rot lat="0" lon="0" rev="0"/>
            </a:camera>
            <a:lightRig rig="threePt" dir="t">
              <a:rot lat="0" lon="0" rev="1200000"/>
            </a:lightRig>
          </a:scene3d>
          <a:sp3d>
            <a:bevelT w="0" h="0"/>
          </a:sp3d>
        </p:spPr>
        <p:txBody>
          <a:bodyPr anchor="ctr"/>
          <a:lstStyle>
            <a:defPPr>
              <a:defRPr lang="en-US"/>
            </a:defPPr>
            <a:lvl1pPr defTabSz="1181670" fontAlgn="auto">
              <a:spcBef>
                <a:spcPct val="0"/>
              </a:spcBef>
              <a:spcAft>
                <a:spcPts val="0"/>
              </a:spcAft>
              <a:defRPr kumimoji="1" sz="2000" b="1">
                <a:solidFill>
                  <a:sysClr val="windowText" lastClr="000000"/>
                </a:solidFill>
                <a:latin typeface="BIZ UDPゴシック" panose="020B0400000000000000" pitchFamily="50" charset="-128"/>
                <a:ea typeface="BIZ UDPゴシック" panose="020B0400000000000000" pitchFamily="50" charset="-128"/>
              </a:defRPr>
            </a:lvl1pPr>
            <a:lvl2pPr algn="ctr" fontAlgn="base">
              <a:spcBef>
                <a:spcPct val="0"/>
              </a:spcBef>
              <a:spcAft>
                <a:spcPct val="0"/>
              </a:spcAft>
              <a:defRPr kumimoji="1" sz="4400">
                <a:solidFill>
                  <a:schemeClr val="lt1"/>
                </a:solidFill>
              </a:defRPr>
            </a:lvl2pPr>
            <a:lvl3pPr algn="ctr" fontAlgn="base">
              <a:spcBef>
                <a:spcPct val="0"/>
              </a:spcBef>
              <a:spcAft>
                <a:spcPct val="0"/>
              </a:spcAft>
              <a:defRPr kumimoji="1" sz="4400">
                <a:solidFill>
                  <a:schemeClr val="lt1"/>
                </a:solidFill>
              </a:defRPr>
            </a:lvl3pPr>
            <a:lvl4pPr algn="ctr" fontAlgn="base">
              <a:spcBef>
                <a:spcPct val="0"/>
              </a:spcBef>
              <a:spcAft>
                <a:spcPct val="0"/>
              </a:spcAft>
              <a:defRPr kumimoji="1" sz="4400">
                <a:solidFill>
                  <a:schemeClr val="lt1"/>
                </a:solidFill>
              </a:defRPr>
            </a:lvl4pPr>
            <a:lvl5pPr algn="ctr" fontAlgn="base">
              <a:spcBef>
                <a:spcPct val="0"/>
              </a:spcBef>
              <a:spcAft>
                <a:spcPct val="0"/>
              </a:spcAft>
              <a:defRPr kumimoji="1" sz="4400">
                <a:solidFill>
                  <a:schemeClr val="lt1"/>
                </a:solidFill>
              </a:defRPr>
            </a:lvl5pPr>
            <a:lvl6pPr marL="457200" algn="ctr" fontAlgn="base">
              <a:spcBef>
                <a:spcPct val="0"/>
              </a:spcBef>
              <a:spcAft>
                <a:spcPct val="0"/>
              </a:spcAft>
              <a:defRPr kumimoji="1" sz="4400">
                <a:solidFill>
                  <a:schemeClr val="lt1"/>
                </a:solidFill>
              </a:defRPr>
            </a:lvl6pPr>
            <a:lvl7pPr marL="914400" algn="ctr" fontAlgn="base">
              <a:spcBef>
                <a:spcPct val="0"/>
              </a:spcBef>
              <a:spcAft>
                <a:spcPct val="0"/>
              </a:spcAft>
              <a:defRPr kumimoji="1" sz="4400">
                <a:solidFill>
                  <a:schemeClr val="lt1"/>
                </a:solidFill>
              </a:defRPr>
            </a:lvl7pPr>
            <a:lvl8pPr marL="1371600" algn="ctr" fontAlgn="base">
              <a:spcBef>
                <a:spcPct val="0"/>
              </a:spcBef>
              <a:spcAft>
                <a:spcPct val="0"/>
              </a:spcAft>
              <a:defRPr kumimoji="1" sz="4400">
                <a:solidFill>
                  <a:schemeClr val="lt1"/>
                </a:solidFill>
              </a:defRPr>
            </a:lvl8pPr>
            <a:lvl9pPr marL="1828800" algn="ctr" fontAlgn="base">
              <a:spcBef>
                <a:spcPct val="0"/>
              </a:spcBef>
              <a:spcAft>
                <a:spcPct val="0"/>
              </a:spcAft>
              <a:defRPr kumimoji="1" sz="4400">
                <a:solidFill>
                  <a:schemeClr val="lt1"/>
                </a:solidFill>
              </a:defRPr>
            </a:lvl9pPr>
          </a:lstStyle>
          <a:p>
            <a:r>
              <a:rPr lang="ja-JP" altLang="en-US" dirty="0"/>
              <a:t>（参考）令和８年度以降の事業内容（イメージ）</a:t>
            </a:r>
          </a:p>
        </p:txBody>
      </p:sp>
      <p:cxnSp>
        <p:nvCxnSpPr>
          <p:cNvPr id="17" name="直線コネクタ 16">
            <a:extLst>
              <a:ext uri="{FF2B5EF4-FFF2-40B4-BE49-F238E27FC236}">
                <a16:creationId xmlns:a16="http://schemas.microsoft.com/office/drawing/2014/main" id="{18ACF88C-B4DE-4AF7-BE1D-CD604104EF30}"/>
              </a:ext>
            </a:extLst>
          </p:cNvPr>
          <p:cNvCxnSpPr>
            <a:cxnSpLocks/>
          </p:cNvCxnSpPr>
          <p:nvPr/>
        </p:nvCxnSpPr>
        <p:spPr>
          <a:xfrm>
            <a:off x="91200" y="542721"/>
            <a:ext cx="97236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id="{614A2D6D-2495-4CD7-B21E-409BE67197B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60490" y="2850531"/>
            <a:ext cx="2276044" cy="1648662"/>
          </a:xfrm>
          <a:prstGeom prst="rect">
            <a:avLst/>
          </a:prstGeom>
        </p:spPr>
      </p:pic>
      <p:pic>
        <p:nvPicPr>
          <p:cNvPr id="6" name="図 5">
            <a:extLst>
              <a:ext uri="{FF2B5EF4-FFF2-40B4-BE49-F238E27FC236}">
                <a16:creationId xmlns:a16="http://schemas.microsoft.com/office/drawing/2014/main" id="{92B1EE16-4E70-4870-9752-26D91E8716F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090838" y="2850531"/>
            <a:ext cx="2100272" cy="1648661"/>
          </a:xfrm>
          <a:prstGeom prst="rect">
            <a:avLst/>
          </a:prstGeom>
        </p:spPr>
      </p:pic>
      <p:pic>
        <p:nvPicPr>
          <p:cNvPr id="12" name="図 11">
            <a:extLst>
              <a:ext uri="{FF2B5EF4-FFF2-40B4-BE49-F238E27FC236}">
                <a16:creationId xmlns:a16="http://schemas.microsoft.com/office/drawing/2014/main" id="{01220A34-896A-490F-A668-9202BFF56B4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60490" y="4837113"/>
            <a:ext cx="2316398" cy="1648662"/>
          </a:xfrm>
          <a:prstGeom prst="rect">
            <a:avLst/>
          </a:prstGeom>
        </p:spPr>
      </p:pic>
      <p:pic>
        <p:nvPicPr>
          <p:cNvPr id="14" name="図 13">
            <a:extLst>
              <a:ext uri="{FF2B5EF4-FFF2-40B4-BE49-F238E27FC236}">
                <a16:creationId xmlns:a16="http://schemas.microsoft.com/office/drawing/2014/main" id="{8EB301D8-7C5C-471D-963D-E7020118A32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980448" y="4837113"/>
            <a:ext cx="2287604" cy="1648662"/>
          </a:xfrm>
          <a:prstGeom prst="rect">
            <a:avLst/>
          </a:prstGeom>
        </p:spPr>
      </p:pic>
      <p:pic>
        <p:nvPicPr>
          <p:cNvPr id="40" name="図 39">
            <a:extLst>
              <a:ext uri="{FF2B5EF4-FFF2-40B4-BE49-F238E27FC236}">
                <a16:creationId xmlns:a16="http://schemas.microsoft.com/office/drawing/2014/main" id="{E304691F-FBC4-4EBB-99FA-5AD5362F660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083390" y="2850531"/>
            <a:ext cx="2101186" cy="1648662"/>
          </a:xfrm>
          <a:prstGeom prst="rect">
            <a:avLst/>
          </a:prstGeom>
        </p:spPr>
      </p:pic>
      <p:sp>
        <p:nvSpPr>
          <p:cNvPr id="24" name="テキスト ボックス 46">
            <a:extLst>
              <a:ext uri="{FF2B5EF4-FFF2-40B4-BE49-F238E27FC236}">
                <a16:creationId xmlns:a16="http://schemas.microsoft.com/office/drawing/2014/main" id="{F862EF44-D62E-4016-9539-C957DDCAACC4}"/>
              </a:ext>
            </a:extLst>
          </p:cNvPr>
          <p:cNvSpPr txBox="1">
            <a:spLocks noChangeArrowheads="1"/>
          </p:cNvSpPr>
          <p:nvPr/>
        </p:nvSpPr>
        <p:spPr bwMode="auto">
          <a:xfrm>
            <a:off x="9918" y="1059876"/>
            <a:ext cx="4870045" cy="743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869" tIns="49935" rIns="99869" bIns="49935">
            <a:spAutoFit/>
          </a:bodyPr>
          <a:lstStyle>
            <a:lvl1pPr>
              <a:tabLst>
                <a:tab pos="182563" algn="l"/>
              </a:tabLst>
              <a:defRPr kumimoji="1" sz="1900">
                <a:solidFill>
                  <a:schemeClr val="tx1"/>
                </a:solidFill>
                <a:latin typeface="Calibri" panose="020F0502020204030204" pitchFamily="34" charset="0"/>
                <a:ea typeface="ＭＳ Ｐゴシック" panose="020B0600070205080204" pitchFamily="50" charset="-128"/>
              </a:defRPr>
            </a:lvl1pPr>
            <a:lvl2pPr>
              <a:tabLst>
                <a:tab pos="182563" algn="l"/>
              </a:tabLst>
              <a:defRPr kumimoji="1" sz="1900">
                <a:solidFill>
                  <a:schemeClr val="tx1"/>
                </a:solidFill>
                <a:latin typeface="Calibri" panose="020F0502020204030204" pitchFamily="34" charset="0"/>
                <a:ea typeface="ＭＳ Ｐゴシック" panose="020B0600070205080204" pitchFamily="50" charset="-128"/>
              </a:defRPr>
            </a:lvl2pPr>
            <a:lvl3pPr>
              <a:tabLst>
                <a:tab pos="182563" algn="l"/>
              </a:tabLst>
              <a:defRPr kumimoji="1" sz="1900">
                <a:solidFill>
                  <a:schemeClr val="tx1"/>
                </a:solidFill>
                <a:latin typeface="Calibri" panose="020F0502020204030204" pitchFamily="34" charset="0"/>
                <a:ea typeface="ＭＳ Ｐゴシック" panose="020B0600070205080204" pitchFamily="50" charset="-128"/>
              </a:defRPr>
            </a:lvl3pPr>
            <a:lvl4pPr>
              <a:tabLst>
                <a:tab pos="182563" algn="l"/>
              </a:tabLst>
              <a:defRPr kumimoji="1" sz="1900">
                <a:solidFill>
                  <a:schemeClr val="tx1"/>
                </a:solidFill>
                <a:latin typeface="Calibri" panose="020F0502020204030204" pitchFamily="34" charset="0"/>
                <a:ea typeface="ＭＳ Ｐゴシック" panose="020B0600070205080204" pitchFamily="50" charset="-128"/>
              </a:defRPr>
            </a:lvl4pPr>
            <a:lvl5pPr>
              <a:tabLst>
                <a:tab pos="182563" algn="l"/>
              </a:tabLst>
              <a:defRPr kumimoji="1" sz="1900">
                <a:solidFill>
                  <a:schemeClr val="tx1"/>
                </a:solidFill>
                <a:latin typeface="Calibri" panose="020F0502020204030204" pitchFamily="34" charset="0"/>
                <a:ea typeface="ＭＳ Ｐゴシック" panose="020B0600070205080204" pitchFamily="50" charset="-128"/>
              </a:defRPr>
            </a:lvl5pPr>
            <a:lvl6pPr marL="23701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6pPr>
            <a:lvl7pPr marL="28273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7pPr>
            <a:lvl8pPr marL="32845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8pPr>
            <a:lvl9pPr marL="3741738" indent="-544513" defTabSz="955675" eaLnBrk="0" fontAlgn="base" hangingPunct="0">
              <a:spcBef>
                <a:spcPct val="0"/>
              </a:spcBef>
              <a:spcAft>
                <a:spcPct val="0"/>
              </a:spcAft>
              <a:tabLst>
                <a:tab pos="182563" algn="l"/>
              </a:tabLst>
              <a:defRPr kumimoji="1" sz="1900">
                <a:solidFill>
                  <a:schemeClr val="tx1"/>
                </a:solidFill>
                <a:latin typeface="Calibri" panose="020F0502020204030204" pitchFamily="34" charset="0"/>
                <a:ea typeface="ＭＳ Ｐゴシック" panose="020B0600070205080204" pitchFamily="50" charset="-128"/>
              </a:defRPr>
            </a:lvl9pPr>
          </a:lstStyle>
          <a:p>
            <a:pPr marL="285750" marR="0" lvl="0" indent="-285750" algn="l" defTabSz="457200" rtl="0" eaLnBrk="1" fontAlgn="auto" latinLnBrk="0" hangingPunct="1">
              <a:lnSpc>
                <a:spcPct val="150000"/>
              </a:lnSpc>
              <a:spcBef>
                <a:spcPts val="0"/>
              </a:spcBef>
              <a:spcAft>
                <a:spcPts val="388"/>
              </a:spcAft>
              <a:buClrTx/>
              <a:buSzTx/>
              <a:buFont typeface="Wingdings" panose="05000000000000000000" pitchFamily="2" charset="2"/>
              <a:buChar char="u"/>
              <a:tabLst>
                <a:tab pos="182563" algn="l"/>
              </a:tabLst>
              <a:defRPr/>
            </a:pPr>
            <a:r>
              <a:rPr lang="ja-JP" altLang="en-US" sz="1400" dirty="0">
                <a:solidFill>
                  <a:prstClr val="black"/>
                </a:solidFill>
                <a:latin typeface="BIZ UDPゴシック" panose="020B0400000000000000" pitchFamily="50" charset="-128"/>
                <a:ea typeface="BIZ UDPゴシック" panose="020B0400000000000000" pitchFamily="50" charset="-128"/>
              </a:rPr>
              <a:t>実施期間 </a:t>
            </a: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令和８～９年度</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marL="285750" marR="0" lvl="0" indent="-285750" algn="l" defTabSz="457200" rtl="0" eaLnBrk="1" fontAlgn="auto" latinLnBrk="0" hangingPunct="1">
              <a:lnSpc>
                <a:spcPct val="150000"/>
              </a:lnSpc>
              <a:spcBef>
                <a:spcPts val="0"/>
              </a:spcBef>
              <a:spcAft>
                <a:spcPts val="388"/>
              </a:spcAft>
              <a:buClrTx/>
              <a:buSzTx/>
              <a:buFont typeface="Wingdings" panose="05000000000000000000" pitchFamily="2" charset="2"/>
              <a:buChar char="u"/>
              <a:tabLst>
                <a:tab pos="182563" algn="l"/>
              </a:tabLst>
              <a:defRPr/>
            </a:pPr>
            <a:r>
              <a:rPr lang="ja-JP" altLang="en-US" sz="1400" dirty="0">
                <a:solidFill>
                  <a:prstClr val="black"/>
                </a:solidFill>
                <a:latin typeface="BIZ UDPゴシック" panose="020B0400000000000000" pitchFamily="50" charset="-128"/>
                <a:ea typeface="BIZ UDPゴシック" panose="020B0400000000000000" pitchFamily="50" charset="-128"/>
              </a:rPr>
              <a:t>事業規模 </a:t>
            </a: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３億円</a:t>
            </a:r>
            <a:r>
              <a:rPr lang="en-US" altLang="ja-JP" sz="1400" dirty="0">
                <a:solidFill>
                  <a:prstClr val="black"/>
                </a:solidFill>
                <a:latin typeface="BIZ UDPゴシック" panose="020B0400000000000000" pitchFamily="50" charset="-128"/>
                <a:ea typeface="BIZ UDPゴシック" panose="020B0400000000000000" pitchFamily="50" charset="-128"/>
              </a:rPr>
              <a:t>/</a:t>
            </a:r>
            <a:r>
              <a:rPr lang="ja-JP" altLang="en-US" sz="1400" dirty="0">
                <a:solidFill>
                  <a:prstClr val="black"/>
                </a:solidFill>
                <a:latin typeface="BIZ UDPゴシック" panose="020B0400000000000000" pitchFamily="50" charset="-128"/>
                <a:ea typeface="BIZ UDPゴシック" panose="020B0400000000000000" pitchFamily="50" charset="-128"/>
              </a:rPr>
              <a:t>２か年 （令和８年度</a:t>
            </a:r>
            <a:r>
              <a:rPr lang="en-US" altLang="ja-JP" sz="1400" dirty="0">
                <a:solidFill>
                  <a:prstClr val="black"/>
                </a:solidFill>
                <a:latin typeface="BIZ UDPゴシック" panose="020B0400000000000000" pitchFamily="50" charset="-128"/>
                <a:ea typeface="BIZ UDPゴシック" panose="020B0400000000000000" pitchFamily="50" charset="-128"/>
              </a:rPr>
              <a:t>: 1.5</a:t>
            </a:r>
            <a:r>
              <a:rPr lang="ja-JP" altLang="en-US" sz="1400" dirty="0">
                <a:solidFill>
                  <a:prstClr val="black"/>
                </a:solidFill>
                <a:latin typeface="BIZ UDPゴシック" panose="020B0400000000000000" pitchFamily="50" charset="-128"/>
                <a:ea typeface="BIZ UDPゴシック" panose="020B0400000000000000" pitchFamily="50" charset="-128"/>
              </a:rPr>
              <a:t>億円）</a:t>
            </a:r>
            <a:endParaRPr lang="en-US" altLang="ja-JP" sz="1400" dirty="0">
              <a:solidFill>
                <a:prstClr val="black"/>
              </a:solidFill>
              <a:latin typeface="BIZ UDPゴシック" panose="020B0400000000000000" pitchFamily="50" charset="-128"/>
              <a:ea typeface="BIZ UDPゴシック" panose="020B0400000000000000" pitchFamily="50" charset="-128"/>
            </a:endParaRPr>
          </a:p>
        </p:txBody>
      </p:sp>
      <p:pic>
        <p:nvPicPr>
          <p:cNvPr id="8" name="図 7">
            <a:extLst>
              <a:ext uri="{FF2B5EF4-FFF2-40B4-BE49-F238E27FC236}">
                <a16:creationId xmlns:a16="http://schemas.microsoft.com/office/drawing/2014/main" id="{242B36B0-4D33-43AB-9DD7-3344A967F90E}"/>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106174" y="4837113"/>
            <a:ext cx="2101187" cy="1632797"/>
          </a:xfrm>
          <a:prstGeom prst="rect">
            <a:avLst/>
          </a:prstGeom>
        </p:spPr>
      </p:pic>
      <p:sp>
        <p:nvSpPr>
          <p:cNvPr id="20" name="テキスト ボックス 25">
            <a:extLst>
              <a:ext uri="{FF2B5EF4-FFF2-40B4-BE49-F238E27FC236}">
                <a16:creationId xmlns:a16="http://schemas.microsoft.com/office/drawing/2014/main" id="{EDAB8E63-A610-42FC-9045-A5DB90377BAB}"/>
              </a:ext>
            </a:extLst>
          </p:cNvPr>
          <p:cNvSpPr txBox="1"/>
          <p:nvPr/>
        </p:nvSpPr>
        <p:spPr>
          <a:xfrm>
            <a:off x="860489" y="4443028"/>
            <a:ext cx="2276044" cy="283924"/>
          </a:xfrm>
          <a:prstGeom prst="rect">
            <a:avLst/>
          </a:prstGeom>
          <a:noFill/>
        </p:spPr>
        <p:txBody>
          <a:bodyPr wrap="square">
            <a:spAutoFit/>
          </a:bodyPr>
          <a:lstStyle/>
          <a:p>
            <a:pPr marR="0" lvl="0" algn="ctr" defTabSz="457200" rtl="0" eaLnBrk="1" fontAlgn="auto" latinLnBrk="0" hangingPunct="1">
              <a:lnSpc>
                <a:spcPct val="150000"/>
              </a:lnSpc>
              <a:spcBef>
                <a:spcPts val="0"/>
              </a:spcBef>
              <a:spcAft>
                <a:spcPts val="0"/>
              </a:spcAft>
              <a:buClrTx/>
              <a:buSzTx/>
              <a:tabLst/>
              <a:defRPr/>
            </a:pPr>
            <a:r>
              <a:rPr lang="ja-JP" altLang="en-US" sz="1000" dirty="0">
                <a:solidFill>
                  <a:prstClr val="black"/>
                </a:solidFill>
                <a:latin typeface="BIZ UDPゴシック" panose="020B0400000000000000" pitchFamily="50" charset="-128"/>
                <a:ea typeface="BIZ UDPゴシック" panose="020B0400000000000000" pitchFamily="50" charset="-128"/>
              </a:rPr>
              <a:t>壁面緑化（商業施設）</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322E08E7-9FCF-458B-B7B5-13D6A4E35D34}"/>
              </a:ext>
            </a:extLst>
          </p:cNvPr>
          <p:cNvSpPr txBox="1"/>
          <p:nvPr/>
        </p:nvSpPr>
        <p:spPr>
          <a:xfrm>
            <a:off x="7113115" y="6420658"/>
            <a:ext cx="2079928" cy="283924"/>
          </a:xfrm>
          <a:prstGeom prst="rect">
            <a:avLst/>
          </a:prstGeom>
          <a:noFill/>
        </p:spPr>
        <p:txBody>
          <a:bodyPr wrap="square">
            <a:spAutoFit/>
          </a:bodyPr>
          <a:lstStyle/>
          <a:p>
            <a:pPr marR="0" lvl="0" algn="ctr" defTabSz="457200" rtl="0" eaLnBrk="1" fontAlgn="auto" latinLnBrk="0" hangingPunct="1">
              <a:lnSpc>
                <a:spcPct val="150000"/>
              </a:lnSpc>
              <a:spcBef>
                <a:spcPts val="0"/>
              </a:spcBef>
              <a:spcAft>
                <a:spcPts val="0"/>
              </a:spcAft>
              <a:buClrTx/>
              <a:buSzTx/>
              <a:tabLst/>
              <a:defRPr/>
            </a:pPr>
            <a:r>
              <a:rPr lang="ja-JP" altLang="en-US" sz="1000" dirty="0">
                <a:solidFill>
                  <a:prstClr val="black"/>
                </a:solidFill>
                <a:latin typeface="BIZ UDPゴシック" panose="020B0400000000000000" pitchFamily="50" charset="-128"/>
                <a:ea typeface="BIZ UDPゴシック" panose="020B0400000000000000" pitchFamily="50" charset="-128"/>
              </a:rPr>
              <a:t>超微粒ミスト（万博会場）</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テキスト ボックス 30">
            <a:extLst>
              <a:ext uri="{FF2B5EF4-FFF2-40B4-BE49-F238E27FC236}">
                <a16:creationId xmlns:a16="http://schemas.microsoft.com/office/drawing/2014/main" id="{867959EB-A549-4FC7-9D58-A491D75D963C}"/>
              </a:ext>
            </a:extLst>
          </p:cNvPr>
          <p:cNvSpPr txBox="1"/>
          <p:nvPr/>
        </p:nvSpPr>
        <p:spPr>
          <a:xfrm>
            <a:off x="3909530" y="4453948"/>
            <a:ext cx="2577721" cy="283924"/>
          </a:xfrm>
          <a:prstGeom prst="rect">
            <a:avLst/>
          </a:prstGeom>
          <a:noFill/>
        </p:spPr>
        <p:txBody>
          <a:bodyPr wrap="square">
            <a:spAutoFit/>
          </a:bodyPr>
          <a:lstStyle/>
          <a:p>
            <a:pPr marR="0" lvl="0" algn="ctr" defTabSz="457200" rtl="0" eaLnBrk="1" fontAlgn="auto" latinLnBrk="0" hangingPunct="1">
              <a:lnSpc>
                <a:spcPct val="150000"/>
              </a:lnSpc>
              <a:spcBef>
                <a:spcPts val="0"/>
              </a:spcBef>
              <a:spcAft>
                <a:spcPts val="0"/>
              </a:spcAft>
              <a:buClrTx/>
              <a:buSzTx/>
              <a:tabLst/>
              <a:defRPr/>
            </a:pPr>
            <a:r>
              <a:rPr lang="ja-JP" altLang="en-US" sz="1000" spc="-50" dirty="0">
                <a:solidFill>
                  <a:prstClr val="black"/>
                </a:solidFill>
                <a:latin typeface="BIZ UDPゴシック" panose="020B0400000000000000" pitchFamily="50" charset="-128"/>
                <a:ea typeface="BIZ UDPゴシック" panose="020B0400000000000000" pitchFamily="50" charset="-128"/>
              </a:rPr>
              <a:t>壁面緑化（万博・セルビア共和国パビリオン）</a:t>
            </a:r>
            <a:endParaRPr kumimoji="0" lang="en-US" altLang="ja-JP" sz="1000" b="0" i="0" u="none" strike="noStrike" kern="1200" cap="none" spc="-50" normalizeH="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DBE76415-8C91-4AAA-A349-AE8898095B8D}"/>
              </a:ext>
            </a:extLst>
          </p:cNvPr>
          <p:cNvSpPr txBox="1"/>
          <p:nvPr/>
        </p:nvSpPr>
        <p:spPr>
          <a:xfrm>
            <a:off x="7057023" y="4444362"/>
            <a:ext cx="2183614" cy="283924"/>
          </a:xfrm>
          <a:prstGeom prst="rect">
            <a:avLst/>
          </a:prstGeom>
          <a:noFill/>
        </p:spPr>
        <p:txBody>
          <a:bodyPr wrap="square">
            <a:spAutoFit/>
          </a:bodyPr>
          <a:lstStyle/>
          <a:p>
            <a:pPr marR="0" lvl="0" algn="ctr" defTabSz="457200" rtl="0" eaLnBrk="1" fontAlgn="auto" latinLnBrk="0" hangingPunct="1">
              <a:lnSpc>
                <a:spcPct val="150000"/>
              </a:lnSpc>
              <a:spcBef>
                <a:spcPts val="0"/>
              </a:spcBef>
              <a:spcAft>
                <a:spcPts val="0"/>
              </a:spcAft>
              <a:buClrTx/>
              <a:buSzTx/>
              <a:tabLst/>
              <a:defRPr/>
            </a:pPr>
            <a:r>
              <a:rPr lang="ja-JP" altLang="en-US" sz="1000" dirty="0">
                <a:solidFill>
                  <a:prstClr val="black"/>
                </a:solidFill>
                <a:latin typeface="BIZ UDPゴシック" panose="020B0400000000000000" pitchFamily="50" charset="-128"/>
                <a:ea typeface="BIZ UDPゴシック" panose="020B0400000000000000" pitchFamily="50" charset="-128"/>
              </a:rPr>
              <a:t>屋上緑化（万博・イタリアパビリオン）</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id="{314BA99C-ED16-4B0A-829F-805EFF161249}"/>
              </a:ext>
            </a:extLst>
          </p:cNvPr>
          <p:cNvSpPr txBox="1"/>
          <p:nvPr/>
        </p:nvSpPr>
        <p:spPr>
          <a:xfrm>
            <a:off x="860489" y="6438443"/>
            <a:ext cx="2310411" cy="283924"/>
          </a:xfrm>
          <a:prstGeom prst="rect">
            <a:avLst/>
          </a:prstGeom>
          <a:noFill/>
        </p:spPr>
        <p:txBody>
          <a:bodyPr wrap="square">
            <a:spAutoFit/>
          </a:bodyPr>
          <a:lstStyle/>
          <a:p>
            <a:pPr marR="0" lvl="0" algn="ctr" defTabSz="457200" rtl="0" eaLnBrk="1" fontAlgn="auto" latinLnBrk="0" hangingPunct="1">
              <a:lnSpc>
                <a:spcPct val="150000"/>
              </a:lnSpc>
              <a:spcBef>
                <a:spcPts val="0"/>
              </a:spcBef>
              <a:spcAft>
                <a:spcPts val="0"/>
              </a:spcAft>
              <a:buClrTx/>
              <a:buSzTx/>
              <a:tabLst/>
              <a:defRPr/>
            </a:pPr>
            <a:r>
              <a:rPr lang="ja-JP" altLang="en-US" sz="1000" dirty="0">
                <a:solidFill>
                  <a:prstClr val="black"/>
                </a:solidFill>
                <a:latin typeface="BIZ UDPゴシック" panose="020B0400000000000000" pitchFamily="50" charset="-128"/>
                <a:ea typeface="BIZ UDPゴシック" panose="020B0400000000000000" pitchFamily="50" charset="-128"/>
              </a:rPr>
              <a:t>壁面緑化（共同住宅）</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4" name="テキスト ボックス 33">
            <a:extLst>
              <a:ext uri="{FF2B5EF4-FFF2-40B4-BE49-F238E27FC236}">
                <a16:creationId xmlns:a16="http://schemas.microsoft.com/office/drawing/2014/main" id="{D683A2B1-F663-463C-8057-796DC7B84FCE}"/>
              </a:ext>
            </a:extLst>
          </p:cNvPr>
          <p:cNvSpPr txBox="1"/>
          <p:nvPr/>
        </p:nvSpPr>
        <p:spPr>
          <a:xfrm>
            <a:off x="4005848" y="6436210"/>
            <a:ext cx="2210663" cy="283924"/>
          </a:xfrm>
          <a:prstGeom prst="rect">
            <a:avLst/>
          </a:prstGeom>
          <a:noFill/>
        </p:spPr>
        <p:txBody>
          <a:bodyPr wrap="square">
            <a:spAutoFit/>
          </a:bodyPr>
          <a:lstStyle/>
          <a:p>
            <a:pPr marR="0" lvl="0" algn="ctr" defTabSz="457200" rtl="0" eaLnBrk="1" fontAlgn="auto" latinLnBrk="0" hangingPunct="1">
              <a:lnSpc>
                <a:spcPct val="150000"/>
              </a:lnSpc>
              <a:spcBef>
                <a:spcPts val="0"/>
              </a:spcBef>
              <a:spcAft>
                <a:spcPts val="0"/>
              </a:spcAft>
              <a:buClrTx/>
              <a:buSzTx/>
              <a:tabLst/>
              <a:defRPr/>
            </a:pPr>
            <a:r>
              <a:rPr lang="ja-JP" altLang="en-US" sz="1000" dirty="0">
                <a:solidFill>
                  <a:prstClr val="black"/>
                </a:solidFill>
                <a:latin typeface="BIZ UDPゴシック" panose="020B0400000000000000" pitchFamily="50" charset="-128"/>
                <a:ea typeface="BIZ UDPゴシック" panose="020B0400000000000000" pitchFamily="50" charset="-128"/>
              </a:rPr>
              <a:t>緑化（共同住宅）</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スライド番号プレースホルダー 1">
            <a:extLst>
              <a:ext uri="{FF2B5EF4-FFF2-40B4-BE49-F238E27FC236}">
                <a16:creationId xmlns:a16="http://schemas.microsoft.com/office/drawing/2014/main" id="{1F73B687-B84E-4AF4-A143-926278E4C2D3}"/>
              </a:ext>
            </a:extLst>
          </p:cNvPr>
          <p:cNvSpPr>
            <a:spLocks noGrp="1"/>
          </p:cNvSpPr>
          <p:nvPr>
            <p:ph type="sldNum" sz="quarter" idx="12"/>
          </p:nvPr>
        </p:nvSpPr>
        <p:spPr>
          <a:xfrm>
            <a:off x="9466217" y="6362704"/>
            <a:ext cx="315958" cy="365125"/>
          </a:xfrm>
        </p:spPr>
        <p:txBody>
          <a:bodyPr/>
          <a:lstStyle/>
          <a:p>
            <a:fld id="{CAE052EB-6849-4963-B224-34FA6C1A8DFA}" type="slidenum">
              <a:rPr kumimoji="1" lang="ja-JP" altLang="en-US" smtClean="0"/>
              <a:t>4</a:t>
            </a:fld>
            <a:endParaRPr kumimoji="1" lang="ja-JP" altLang="en-US" dirty="0"/>
          </a:p>
        </p:txBody>
      </p:sp>
    </p:spTree>
    <p:extLst>
      <p:ext uri="{BB962C8B-B14F-4D97-AF65-F5344CB8AC3E}">
        <p14:creationId xmlns:p14="http://schemas.microsoft.com/office/powerpoint/2010/main" val="29057603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1444</Words>
  <Application>Microsoft Office PowerPoint</Application>
  <PresentationFormat>A4 210 x 297 mm</PresentationFormat>
  <Paragraphs>155</Paragraphs>
  <Slides>5</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vt:i4>
      </vt:variant>
    </vt:vector>
  </HeadingPairs>
  <TitlesOfParts>
    <vt:vector size="13" baseType="lpstr">
      <vt:lpstr>BIZ UDPゴシック</vt:lpstr>
      <vt:lpstr>BIZ UDゴシック</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2026-02-09T11:05:33Z</dcterms:created>
  <dcterms:modified xsi:type="dcterms:W3CDTF">2026-02-09T11:11:42Z</dcterms:modified>
</cp:coreProperties>
</file>