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9"/>
  </p:notesMasterIdLst>
  <p:sldIdLst>
    <p:sldId id="271" r:id="rId2"/>
    <p:sldId id="270" r:id="rId3"/>
    <p:sldId id="284" r:id="rId4"/>
    <p:sldId id="285" r:id="rId5"/>
    <p:sldId id="277" r:id="rId6"/>
    <p:sldId id="278" r:id="rId7"/>
    <p:sldId id="279" r:id="rId8"/>
  </p:sldIdLst>
  <p:sldSz cx="9540875" cy="70215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pos="30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FDB5C4"/>
    <a:srgbClr val="F9FCFD"/>
    <a:srgbClr val="F6FBEF"/>
    <a:srgbClr val="E8F4F8"/>
    <a:srgbClr val="E9F5DB"/>
    <a:srgbClr val="D8EEC0"/>
    <a:srgbClr val="D5F4FF"/>
    <a:srgbClr val="FF0000"/>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43" autoAdjust="0"/>
    <p:restoredTop sz="88242" autoAdjust="0"/>
  </p:normalViewPr>
  <p:slideViewPr>
    <p:cSldViewPr>
      <p:cViewPr varScale="1">
        <p:scale>
          <a:sx n="97" d="100"/>
          <a:sy n="97" d="100"/>
        </p:scale>
        <p:origin x="2460" y="84"/>
      </p:cViewPr>
      <p:guideLst>
        <p:guide orient="horz" pos="2212"/>
        <p:guide pos="30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49786" cy="496967"/>
          </a:xfrm>
          <a:prstGeom prst="rect">
            <a:avLst/>
          </a:prstGeom>
        </p:spPr>
        <p:txBody>
          <a:bodyPr vert="horz" lIns="91413" tIns="45707" rIns="91413"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6967"/>
          </a:xfrm>
          <a:prstGeom prst="rect">
            <a:avLst/>
          </a:prstGeom>
        </p:spPr>
        <p:txBody>
          <a:bodyPr vert="horz" lIns="91413" tIns="45707" rIns="91413" bIns="45707" rtlCol="0"/>
          <a:lstStyle>
            <a:lvl1pPr algn="r">
              <a:defRPr sz="1200"/>
            </a:lvl1pPr>
          </a:lstStyle>
          <a:p>
            <a:fld id="{87E76AE5-7973-43B6-9DA2-AA4B09038608}" type="datetimeFigureOut">
              <a:rPr kumimoji="1" lang="ja-JP" altLang="en-US" smtClean="0"/>
              <a:t>2026/2/10</a:t>
            </a:fld>
            <a:endParaRPr kumimoji="1" lang="ja-JP" altLang="en-US"/>
          </a:p>
        </p:txBody>
      </p:sp>
      <p:sp>
        <p:nvSpPr>
          <p:cNvPr id="4" name="スライド イメージ プレースホルダー 3"/>
          <p:cNvSpPr>
            <a:spLocks noGrp="1" noRot="1" noChangeAspect="1"/>
          </p:cNvSpPr>
          <p:nvPr>
            <p:ph type="sldImg" idx="2"/>
          </p:nvPr>
        </p:nvSpPr>
        <p:spPr>
          <a:xfrm>
            <a:off x="871538" y="746125"/>
            <a:ext cx="5064125" cy="3725863"/>
          </a:xfrm>
          <a:prstGeom prst="rect">
            <a:avLst/>
          </a:prstGeom>
          <a:noFill/>
          <a:ln w="12700">
            <a:solidFill>
              <a:prstClr val="black"/>
            </a:solidFill>
          </a:ln>
        </p:spPr>
        <p:txBody>
          <a:bodyPr vert="horz" lIns="91413" tIns="45707" rIns="91413" bIns="45707"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413" tIns="45707" rIns="91413"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9"/>
            <a:ext cx="2949786" cy="496967"/>
          </a:xfrm>
          <a:prstGeom prst="rect">
            <a:avLst/>
          </a:prstGeom>
        </p:spPr>
        <p:txBody>
          <a:bodyPr vert="horz" lIns="91413" tIns="45707" rIns="91413"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6" cy="496967"/>
          </a:xfrm>
          <a:prstGeom prst="rect">
            <a:avLst/>
          </a:prstGeom>
        </p:spPr>
        <p:txBody>
          <a:bodyPr vert="horz" lIns="91413" tIns="45707" rIns="91413" bIns="45707" rtlCol="0" anchor="b"/>
          <a:lstStyle>
            <a:lvl1pPr algn="r">
              <a:defRPr sz="1200"/>
            </a:lvl1pPr>
          </a:lstStyle>
          <a:p>
            <a:fld id="{ED1E7D97-B428-4B26-A0E1-6579146BC995}" type="slidenum">
              <a:rPr kumimoji="1" lang="ja-JP" altLang="en-US" smtClean="0"/>
              <a:t>‹#›</a:t>
            </a:fld>
            <a:endParaRPr kumimoji="1" lang="ja-JP" altLang="en-US"/>
          </a:p>
        </p:txBody>
      </p:sp>
    </p:spTree>
    <p:extLst>
      <p:ext uri="{BB962C8B-B14F-4D97-AF65-F5344CB8AC3E}">
        <p14:creationId xmlns:p14="http://schemas.microsoft.com/office/powerpoint/2010/main" val="40889880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D1E7D97-B428-4B26-A0E1-6579146BC995}" type="slidenum">
              <a:rPr kumimoji="1" lang="ja-JP" altLang="en-US" smtClean="0"/>
              <a:t>2</a:t>
            </a:fld>
            <a:endParaRPr kumimoji="1" lang="ja-JP" altLang="en-US"/>
          </a:p>
        </p:txBody>
      </p:sp>
    </p:spTree>
    <p:extLst>
      <p:ext uri="{BB962C8B-B14F-4D97-AF65-F5344CB8AC3E}">
        <p14:creationId xmlns:p14="http://schemas.microsoft.com/office/powerpoint/2010/main" val="425752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566" y="2181222"/>
            <a:ext cx="8109744" cy="150507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31132" y="3978857"/>
            <a:ext cx="6678613" cy="17943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864713" y="6579518"/>
            <a:ext cx="1002068" cy="373831"/>
          </a:xfrm>
        </p:spPr>
        <p:txBody>
          <a:bodyPr anchor="b"/>
          <a:lstStyle>
            <a:lvl1pPr algn="r">
              <a:defRPr>
                <a:solidFill>
                  <a:schemeClr val="tx1"/>
                </a:solidFill>
              </a:defRPr>
            </a:lvl1pPr>
          </a:lstStyle>
          <a:p>
            <a:r>
              <a:rPr lang="en-US" altLang="ja-JP"/>
              <a:t>2017/10/12</a:t>
            </a:r>
            <a:endParaRPr lang="ja-JP" altLang="en-US" dirty="0"/>
          </a:p>
        </p:txBody>
      </p:sp>
      <p:sp>
        <p:nvSpPr>
          <p:cNvPr id="5" name="フッター プレースホルダー 4"/>
          <p:cNvSpPr>
            <a:spLocks noGrp="1"/>
          </p:cNvSpPr>
          <p:nvPr>
            <p:ph type="ftr" sz="quarter" idx="11"/>
          </p:nvPr>
        </p:nvSpPr>
        <p:spPr>
          <a:xfrm>
            <a:off x="161925" y="6593309"/>
            <a:ext cx="1726661" cy="373831"/>
          </a:xfrm>
        </p:spPr>
        <p:txBody>
          <a:bodyPr anchor="b"/>
          <a:lstStyle>
            <a:lvl1pPr algn="l">
              <a:defRPr u="sng">
                <a:solidFill>
                  <a:schemeClr val="tx1"/>
                </a:solidFill>
              </a:defRPr>
            </a:lvl1pPr>
          </a:lstStyle>
          <a:p>
            <a:endParaRPr lang="ja-JP" altLang="en-US" dirty="0"/>
          </a:p>
        </p:txBody>
      </p:sp>
      <p:sp>
        <p:nvSpPr>
          <p:cNvPr id="6" name="スライド番号プレースホルダー 5">
            <a:extLst>
              <a:ext uri="{FF2B5EF4-FFF2-40B4-BE49-F238E27FC236}">
                <a16:creationId xmlns:a16="http://schemas.microsoft.com/office/drawing/2014/main" id="{34C604B4-7163-42CF-8EF2-7355AFAF93A6}"/>
              </a:ext>
            </a:extLst>
          </p:cNvPr>
          <p:cNvSpPr>
            <a:spLocks noGrp="1"/>
          </p:cNvSpPr>
          <p:nvPr>
            <p:ph type="sldNum" sz="quarter" idx="12"/>
          </p:nvPr>
        </p:nvSpPr>
        <p:spPr>
          <a:xfrm>
            <a:off x="7314671" y="6647682"/>
            <a:ext cx="2226204" cy="373831"/>
          </a:xfrm>
        </p:spPr>
        <p:txBody>
          <a:bodyPr/>
          <a:lstStyle/>
          <a:p>
            <a:fld id="{DEC76586-D0F3-45AA-98E7-DB7FB999FB55}" type="slidenum">
              <a:rPr kumimoji="1" lang="ja-JP" altLang="en-US" smtClean="0"/>
              <a:t>‹#›</a:t>
            </a:fld>
            <a:endParaRPr kumimoji="1" lang="ja-JP" altLang="en-US" dirty="0"/>
          </a:p>
        </p:txBody>
      </p:sp>
    </p:spTree>
    <p:extLst>
      <p:ext uri="{BB962C8B-B14F-4D97-AF65-F5344CB8AC3E}">
        <p14:creationId xmlns:p14="http://schemas.microsoft.com/office/powerpoint/2010/main" val="26494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2017/10/12</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72438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17135" y="281188"/>
            <a:ext cx="2146697" cy="599104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7044" y="281188"/>
            <a:ext cx="6281076" cy="599104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2017/10/12</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149047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3"/>
          <p:cNvSpPr>
            <a:spLocks noGrp="1"/>
          </p:cNvSpPr>
          <p:nvPr>
            <p:ph type="dt" sz="half" idx="10"/>
          </p:nvPr>
        </p:nvSpPr>
        <p:spPr>
          <a:xfrm>
            <a:off x="6864713" y="6579518"/>
            <a:ext cx="1002068" cy="373831"/>
          </a:xfrm>
        </p:spPr>
        <p:txBody>
          <a:bodyPr anchor="b"/>
          <a:lstStyle>
            <a:lvl1pPr algn="r">
              <a:defRPr>
                <a:solidFill>
                  <a:schemeClr val="tx1"/>
                </a:solidFill>
              </a:defRPr>
            </a:lvl1pPr>
          </a:lstStyle>
          <a:p>
            <a:r>
              <a:rPr lang="en-US" altLang="ja-JP"/>
              <a:t>2017/10/12</a:t>
            </a:r>
            <a:endParaRPr lang="ja-JP" altLang="en-US"/>
          </a:p>
        </p:txBody>
      </p:sp>
      <p:sp>
        <p:nvSpPr>
          <p:cNvPr id="8" name="フッター プレースホルダー 4"/>
          <p:cNvSpPr>
            <a:spLocks noGrp="1"/>
          </p:cNvSpPr>
          <p:nvPr>
            <p:ph type="ftr" sz="quarter" idx="11"/>
          </p:nvPr>
        </p:nvSpPr>
        <p:spPr>
          <a:xfrm>
            <a:off x="161925" y="6593309"/>
            <a:ext cx="1726661" cy="373831"/>
          </a:xfrm>
        </p:spPr>
        <p:txBody>
          <a:bodyPr anchor="b"/>
          <a:lstStyle>
            <a:lvl1pPr algn="l">
              <a:defRPr u="sng">
                <a:solidFill>
                  <a:schemeClr val="tx1"/>
                </a:solidFill>
              </a:defRPr>
            </a:lvl1pPr>
          </a:lstStyle>
          <a:p>
            <a:endParaRPr lang="ja-JP" altLang="en-US" dirty="0"/>
          </a:p>
        </p:txBody>
      </p:sp>
      <p:sp>
        <p:nvSpPr>
          <p:cNvPr id="6" name="スライド番号プレースホルダー 5">
            <a:extLst>
              <a:ext uri="{FF2B5EF4-FFF2-40B4-BE49-F238E27FC236}">
                <a16:creationId xmlns:a16="http://schemas.microsoft.com/office/drawing/2014/main" id="{AB442DD8-AFFC-4822-9BDB-C3B606344BFC}"/>
              </a:ext>
            </a:extLst>
          </p:cNvPr>
          <p:cNvSpPr>
            <a:spLocks noGrp="1"/>
          </p:cNvSpPr>
          <p:nvPr>
            <p:ph type="sldNum" sz="quarter" idx="12"/>
          </p:nvPr>
        </p:nvSpPr>
        <p:spPr>
          <a:xfrm>
            <a:off x="7314671" y="6647682"/>
            <a:ext cx="2226204" cy="373831"/>
          </a:xfrm>
        </p:spPr>
        <p:txBody>
          <a:bodyPr/>
          <a:lstStyle/>
          <a:p>
            <a:fld id="{DEC76586-D0F3-45AA-98E7-DB7FB999FB55}" type="slidenum">
              <a:rPr kumimoji="1" lang="ja-JP" altLang="en-US" smtClean="0"/>
              <a:t>‹#›</a:t>
            </a:fld>
            <a:endParaRPr kumimoji="1" lang="ja-JP" altLang="en-US" dirty="0"/>
          </a:p>
        </p:txBody>
      </p:sp>
    </p:spTree>
    <p:extLst>
      <p:ext uri="{BB962C8B-B14F-4D97-AF65-F5344CB8AC3E}">
        <p14:creationId xmlns:p14="http://schemas.microsoft.com/office/powerpoint/2010/main" val="409779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53663" y="4511974"/>
            <a:ext cx="8109744" cy="139455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3663" y="2976018"/>
            <a:ext cx="8109744" cy="15359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2017/10/12</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C76586-D0F3-45AA-98E7-DB7FB999FB55}" type="slidenum">
              <a:rPr kumimoji="1" lang="ja-JP" altLang="en-US" smtClean="0"/>
              <a:t>‹#›</a:t>
            </a:fld>
            <a:endParaRPr kumimoji="1" lang="ja-JP" altLang="en-US" dirty="0"/>
          </a:p>
        </p:txBody>
      </p:sp>
    </p:spTree>
    <p:extLst>
      <p:ext uri="{BB962C8B-B14F-4D97-AF65-F5344CB8AC3E}">
        <p14:creationId xmlns:p14="http://schemas.microsoft.com/office/powerpoint/2010/main" val="95460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7044" y="1638355"/>
            <a:ext cx="4213886"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849945" y="1638355"/>
            <a:ext cx="4213886"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2017/10/12</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133855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77045" y="1571714"/>
            <a:ext cx="4215543"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77045" y="2226730"/>
            <a:ext cx="4215543"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846634" y="1571714"/>
            <a:ext cx="4217199"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846634" y="2226730"/>
            <a:ext cx="4217199"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2017/10/12</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226179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2017/10/12</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391368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2017/10/12</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131925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7044" y="279560"/>
            <a:ext cx="3138882" cy="1189756"/>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730217" y="279562"/>
            <a:ext cx="5333614" cy="59926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77044" y="1469318"/>
            <a:ext cx="3138882" cy="4802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2017/10/12</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355519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70079" y="4915059"/>
            <a:ext cx="5724525" cy="5802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870079" y="627385"/>
            <a:ext cx="5724525" cy="4212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870079" y="5495310"/>
            <a:ext cx="5724525" cy="8240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2017/10/12</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46174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7044" y="281186"/>
            <a:ext cx="8586788" cy="117025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7044" y="1638355"/>
            <a:ext cx="8586788" cy="463387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77044" y="6507904"/>
            <a:ext cx="2226204" cy="373831"/>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2017/10/12</a:t>
            </a:r>
            <a:endParaRPr kumimoji="1" lang="ja-JP" altLang="en-US"/>
          </a:p>
        </p:txBody>
      </p:sp>
      <p:sp>
        <p:nvSpPr>
          <p:cNvPr id="5" name="フッター プレースホルダー 4"/>
          <p:cNvSpPr>
            <a:spLocks noGrp="1"/>
          </p:cNvSpPr>
          <p:nvPr>
            <p:ph type="ftr" sz="quarter" idx="3"/>
          </p:nvPr>
        </p:nvSpPr>
        <p:spPr>
          <a:xfrm>
            <a:off x="3259800" y="6507904"/>
            <a:ext cx="3021277"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314671" y="6647682"/>
            <a:ext cx="2226204" cy="373831"/>
          </a:xfrm>
          <a:prstGeom prst="rect">
            <a:avLst/>
          </a:prstGeom>
        </p:spPr>
        <p:txBody>
          <a:bodyPr vert="horz" lIns="91440" tIns="45720" rIns="91440" bIns="45720" rtlCol="0" anchor="ctr"/>
          <a:lstStyle>
            <a:lvl1pPr algn="r">
              <a:defRPr sz="1400">
                <a:solidFill>
                  <a:schemeClr val="tx1"/>
                </a:solidFill>
                <a:latin typeface="BIZ UDPゴシック" panose="020B0400000000000000" pitchFamily="50" charset="-128"/>
                <a:ea typeface="BIZ UDPゴシック" panose="020B0400000000000000" pitchFamily="50" charset="-128"/>
              </a:defRPr>
            </a:lvl1pPr>
          </a:lstStyle>
          <a:p>
            <a:fld id="{DEC76586-D0F3-45AA-98E7-DB7FB999FB55}" type="slidenum">
              <a:rPr lang="ja-JP" altLang="en-US" smtClean="0"/>
              <a:pPr/>
              <a:t>‹#›</a:t>
            </a:fld>
            <a:endParaRPr lang="ja-JP" altLang="en-US"/>
          </a:p>
        </p:txBody>
      </p:sp>
    </p:spTree>
    <p:extLst>
      <p:ext uri="{BB962C8B-B14F-4D97-AF65-F5344CB8AC3E}">
        <p14:creationId xmlns:p14="http://schemas.microsoft.com/office/powerpoint/2010/main" val="81072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CC15770-4573-4938-B9EA-A85A87E84A10}"/>
              </a:ext>
            </a:extLst>
          </p:cNvPr>
          <p:cNvSpPr txBox="1"/>
          <p:nvPr/>
        </p:nvSpPr>
        <p:spPr>
          <a:xfrm>
            <a:off x="7218709" y="302622"/>
            <a:ext cx="2066592" cy="646331"/>
          </a:xfrm>
          <a:prstGeom prst="rect">
            <a:avLst/>
          </a:prstGeom>
          <a:noFill/>
          <a:ln w="19050">
            <a:solidFill>
              <a:schemeClr val="tx1"/>
            </a:solidFill>
          </a:ln>
        </p:spPr>
        <p:txBody>
          <a:bodyPr wrap="none" rtlCol="0">
            <a:spAutoFit/>
          </a:bodyPr>
          <a:lstStyle/>
          <a:p>
            <a:pPr algn="ctr"/>
            <a:r>
              <a:rPr kumimoji="1" lang="ja-JP" altLang="en-US" b="1" dirty="0">
                <a:latin typeface="游ゴシック" panose="020B0400000000000000" pitchFamily="50" charset="-128"/>
                <a:ea typeface="游ゴシック" panose="020B0400000000000000" pitchFamily="50" charset="-128"/>
              </a:rPr>
              <a:t>令和８年</a:t>
            </a:r>
            <a:r>
              <a:rPr lang="ja-JP" altLang="en-US" b="1" dirty="0">
                <a:latin typeface="游ゴシック" panose="020B0400000000000000" pitchFamily="50" charset="-128"/>
                <a:ea typeface="游ゴシック" panose="020B0400000000000000" pitchFamily="50" charset="-128"/>
              </a:rPr>
              <a:t>２</a:t>
            </a:r>
            <a:r>
              <a:rPr kumimoji="1" lang="ja-JP" altLang="en-US" b="1" dirty="0">
                <a:latin typeface="游ゴシック" panose="020B0400000000000000" pitchFamily="50" charset="-128"/>
                <a:ea typeface="游ゴシック" panose="020B0400000000000000" pitchFamily="50" charset="-128"/>
              </a:rPr>
              <a:t>月</a:t>
            </a:r>
            <a:r>
              <a:rPr kumimoji="1" lang="en-US" altLang="ja-JP" b="1" dirty="0">
                <a:latin typeface="游ゴシック" panose="020B0400000000000000" pitchFamily="50" charset="-128"/>
                <a:ea typeface="游ゴシック" panose="020B0400000000000000" pitchFamily="50" charset="-128"/>
              </a:rPr>
              <a:t>12</a:t>
            </a:r>
            <a:r>
              <a:rPr kumimoji="1" lang="ja-JP" altLang="en-US" b="1" dirty="0">
                <a:latin typeface="游ゴシック" panose="020B0400000000000000" pitchFamily="50" charset="-128"/>
                <a:ea typeface="游ゴシック" panose="020B0400000000000000" pitchFamily="50" charset="-128"/>
              </a:rPr>
              <a:t>日</a:t>
            </a:r>
            <a:endParaRPr kumimoji="1" lang="en-US" altLang="ja-JP" b="1" dirty="0">
              <a:latin typeface="游ゴシック" panose="020B0400000000000000" pitchFamily="50" charset="-128"/>
              <a:ea typeface="游ゴシック" panose="020B0400000000000000" pitchFamily="50" charset="-128"/>
            </a:endParaRPr>
          </a:p>
          <a:p>
            <a:pPr algn="ctr"/>
            <a:r>
              <a:rPr lang="ja-JP" altLang="en-US" b="1" dirty="0">
                <a:latin typeface="游ゴシック" panose="020B0400000000000000" pitchFamily="50" charset="-128"/>
                <a:ea typeface="游ゴシック" panose="020B0400000000000000" pitchFamily="50" charset="-128"/>
              </a:rPr>
              <a:t>戦略本部会議資料</a:t>
            </a:r>
            <a:endParaRPr kumimoji="1" lang="ja-JP" altLang="en-US" b="1" dirty="0">
              <a:latin typeface="游ゴシック" panose="020B0400000000000000" pitchFamily="50" charset="-128"/>
              <a:ea typeface="游ゴシック" panose="020B0400000000000000" pitchFamily="50" charset="-128"/>
            </a:endParaRPr>
          </a:p>
        </p:txBody>
      </p:sp>
      <p:sp>
        <p:nvSpPr>
          <p:cNvPr id="39" name="テキスト ボックス 38">
            <a:extLst>
              <a:ext uri="{FF2B5EF4-FFF2-40B4-BE49-F238E27FC236}">
                <a16:creationId xmlns:a16="http://schemas.microsoft.com/office/drawing/2014/main" id="{4CBEC2B5-3624-4ADC-807B-47FB10AB1ECC}"/>
              </a:ext>
            </a:extLst>
          </p:cNvPr>
          <p:cNvSpPr txBox="1"/>
          <p:nvPr/>
        </p:nvSpPr>
        <p:spPr>
          <a:xfrm>
            <a:off x="-162111" y="2070597"/>
            <a:ext cx="9865096" cy="1261884"/>
          </a:xfrm>
          <a:prstGeom prst="rect">
            <a:avLst/>
          </a:prstGeom>
          <a:noFill/>
          <a:ln w="19050">
            <a:noFill/>
          </a:ln>
        </p:spPr>
        <p:txBody>
          <a:bodyPr wrap="square" rtlCol="0">
            <a:spAutoFit/>
          </a:bodyPr>
          <a:lstStyle/>
          <a:p>
            <a:pPr algn="ctr"/>
            <a:r>
              <a:rPr kumimoji="1" lang="ja-JP" altLang="en-US" sz="3800" b="1" dirty="0">
                <a:latin typeface="游ゴシック" panose="020B0400000000000000" pitchFamily="50" charset="-128"/>
                <a:ea typeface="游ゴシック" panose="020B0400000000000000" pitchFamily="50" charset="-128"/>
              </a:rPr>
              <a:t>万博記念公園駅前周辺地区活性化事業の</a:t>
            </a:r>
            <a:endParaRPr kumimoji="1" lang="en-US" altLang="ja-JP" sz="3800" b="1" dirty="0">
              <a:latin typeface="游ゴシック" panose="020B0400000000000000" pitchFamily="50" charset="-128"/>
              <a:ea typeface="游ゴシック" panose="020B0400000000000000" pitchFamily="50" charset="-128"/>
            </a:endParaRPr>
          </a:p>
          <a:p>
            <a:pPr algn="ctr"/>
            <a:r>
              <a:rPr kumimoji="1" lang="ja-JP" altLang="en-US" sz="3800" b="1" dirty="0">
                <a:latin typeface="游ゴシック" panose="020B0400000000000000" pitchFamily="50" charset="-128"/>
                <a:ea typeface="游ゴシック" panose="020B0400000000000000" pitchFamily="50" charset="-128"/>
              </a:rPr>
              <a:t>推進について</a:t>
            </a:r>
          </a:p>
        </p:txBody>
      </p:sp>
      <p:sp>
        <p:nvSpPr>
          <p:cNvPr id="47" name="テキスト ボックス 46">
            <a:extLst>
              <a:ext uri="{FF2B5EF4-FFF2-40B4-BE49-F238E27FC236}">
                <a16:creationId xmlns:a16="http://schemas.microsoft.com/office/drawing/2014/main" id="{5AE0F5A2-D4E7-40DC-A73C-19D8D2E706E7}"/>
              </a:ext>
            </a:extLst>
          </p:cNvPr>
          <p:cNvSpPr txBox="1"/>
          <p:nvPr/>
        </p:nvSpPr>
        <p:spPr>
          <a:xfrm>
            <a:off x="0" y="5238948"/>
            <a:ext cx="9540875" cy="584775"/>
          </a:xfrm>
          <a:prstGeom prst="rect">
            <a:avLst/>
          </a:prstGeom>
          <a:noFill/>
          <a:ln w="19050">
            <a:noFill/>
          </a:ln>
        </p:spPr>
        <p:txBody>
          <a:bodyPr wrap="square" rtlCol="0">
            <a:spAutoFit/>
          </a:bodyPr>
          <a:lstStyle/>
          <a:p>
            <a:pPr algn="ctr"/>
            <a:r>
              <a:rPr lang="ja-JP" altLang="en-US" sz="3200" b="1" dirty="0">
                <a:latin typeface="游ゴシック" panose="020B0400000000000000" pitchFamily="50" charset="-128"/>
                <a:ea typeface="游ゴシック" panose="020B0400000000000000" pitchFamily="50" charset="-128"/>
              </a:rPr>
              <a:t>府民文化</a:t>
            </a:r>
            <a:r>
              <a:rPr kumimoji="1" lang="ja-JP" altLang="en-US" sz="3200" b="1" dirty="0">
                <a:latin typeface="游ゴシック" panose="020B0400000000000000" pitchFamily="50" charset="-128"/>
                <a:ea typeface="游ゴシック" panose="020B0400000000000000" pitchFamily="50" charset="-128"/>
              </a:rPr>
              <a:t>部</a:t>
            </a:r>
          </a:p>
        </p:txBody>
      </p:sp>
      <p:cxnSp>
        <p:nvCxnSpPr>
          <p:cNvPr id="10" name="直線コネクタ 9">
            <a:extLst>
              <a:ext uri="{FF2B5EF4-FFF2-40B4-BE49-F238E27FC236}">
                <a16:creationId xmlns:a16="http://schemas.microsoft.com/office/drawing/2014/main" id="{D3E509D1-0B0D-49B7-81EC-A382DAA47721}"/>
              </a:ext>
            </a:extLst>
          </p:cNvPr>
          <p:cNvCxnSpPr>
            <a:cxnSpLocks/>
          </p:cNvCxnSpPr>
          <p:nvPr/>
        </p:nvCxnSpPr>
        <p:spPr>
          <a:xfrm>
            <a:off x="413953" y="3654772"/>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1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１．「万博記念公園駅前周辺地区活性化事業」の概要</a:t>
            </a: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581D9FC4-9845-4CD0-B10C-DA668E40E86C}"/>
              </a:ext>
            </a:extLst>
          </p:cNvPr>
          <p:cNvSpPr txBox="1"/>
          <p:nvPr/>
        </p:nvSpPr>
        <p:spPr>
          <a:xfrm>
            <a:off x="234806" y="1298260"/>
            <a:ext cx="9174673" cy="390556"/>
          </a:xfrm>
          <a:prstGeom prst="rect">
            <a:avLst/>
          </a:prstGeom>
          <a:noFill/>
          <a:ln>
            <a:noFill/>
          </a:ln>
        </p:spPr>
        <p:txBody>
          <a:bodyPr wrap="square" rtlCol="0">
            <a:spAutoFit/>
          </a:bodyPr>
          <a:lstStyle/>
          <a:p>
            <a:pPr>
              <a:lnSpc>
                <a:spcPct val="120000"/>
              </a:lnSpc>
            </a:pPr>
            <a:r>
              <a:rPr lang="ja-JP" altLang="en-US" sz="1900" b="1" dirty="0">
                <a:latin typeface="BIZ UDPゴシック" panose="020B0400000000000000" pitchFamily="50" charset="-128"/>
                <a:ea typeface="BIZ UDPゴシック" panose="020B0400000000000000" pitchFamily="50" charset="-128"/>
              </a:rPr>
              <a:t>大規模アリーナを中核とした大阪・関西を代表する新たなスポーツ・文化の拠点づくり</a:t>
            </a:r>
            <a:endParaRPr kumimoji="1" lang="ja-JP" altLang="en-US" sz="19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74D0A44-8283-49B1-9ADF-7AC4BD492C7E}"/>
              </a:ext>
            </a:extLst>
          </p:cNvPr>
          <p:cNvSpPr txBox="1"/>
          <p:nvPr/>
        </p:nvSpPr>
        <p:spPr>
          <a:xfrm>
            <a:off x="182388" y="851167"/>
            <a:ext cx="2088232" cy="400110"/>
          </a:xfrm>
          <a:prstGeom prst="rect">
            <a:avLst/>
          </a:prstGeom>
          <a:noFill/>
          <a:ln w="28575">
            <a:solidFill>
              <a:schemeClr val="tx1"/>
            </a:solidFill>
          </a:ln>
        </p:spPr>
        <p:txBody>
          <a:bodyPr wrap="square" rtlCol="0">
            <a:spAutoFit/>
          </a:bodyPr>
          <a:lstStyle/>
          <a:p>
            <a:pPr algn="dist"/>
            <a:r>
              <a:rPr lang="ja-JP" altLang="en-US" sz="2000" b="1" dirty="0">
                <a:latin typeface="BIZ UDPゴシック" panose="020B0400000000000000" pitchFamily="50" charset="-128"/>
                <a:ea typeface="BIZ UDPゴシック" panose="020B0400000000000000" pitchFamily="50" charset="-128"/>
              </a:rPr>
              <a:t>基本コンセプト</a:t>
            </a:r>
            <a:endParaRPr kumimoji="1" lang="ja-JP" altLang="en-US" sz="2000" b="1" dirty="0">
              <a:latin typeface="BIZ UDPゴシック" panose="020B0400000000000000" pitchFamily="50" charset="-128"/>
              <a:ea typeface="BIZ UDPゴシック" panose="020B0400000000000000" pitchFamily="50" charset="-128"/>
            </a:endParaRPr>
          </a:p>
        </p:txBody>
      </p:sp>
      <p:graphicFrame>
        <p:nvGraphicFramePr>
          <p:cNvPr id="13" name="表 21">
            <a:extLst>
              <a:ext uri="{FF2B5EF4-FFF2-40B4-BE49-F238E27FC236}">
                <a16:creationId xmlns:a16="http://schemas.microsoft.com/office/drawing/2014/main" id="{9A4123AA-C639-4599-85F6-4A0FF0B91420}"/>
              </a:ext>
            </a:extLst>
          </p:cNvPr>
          <p:cNvGraphicFramePr>
            <a:graphicFrameLocks noGrp="1"/>
          </p:cNvGraphicFramePr>
          <p:nvPr>
            <p:extLst>
              <p:ext uri="{D42A27DB-BD31-4B8C-83A1-F6EECF244321}">
                <p14:modId xmlns:p14="http://schemas.microsoft.com/office/powerpoint/2010/main" val="3248522546"/>
              </p:ext>
            </p:extLst>
          </p:nvPr>
        </p:nvGraphicFramePr>
        <p:xfrm>
          <a:off x="4978381" y="2358628"/>
          <a:ext cx="4379513" cy="3816424"/>
        </p:xfrm>
        <a:graphic>
          <a:graphicData uri="http://schemas.openxmlformats.org/drawingml/2006/table">
            <a:tbl>
              <a:tblPr firstRow="1" bandRow="1">
                <a:tableStyleId>{5C22544A-7EE6-4342-B048-85BDC9FD1C3A}</a:tableStyleId>
              </a:tblPr>
              <a:tblGrid>
                <a:gridCol w="275057">
                  <a:extLst>
                    <a:ext uri="{9D8B030D-6E8A-4147-A177-3AD203B41FA5}">
                      <a16:colId xmlns:a16="http://schemas.microsoft.com/office/drawing/2014/main" val="949108468"/>
                    </a:ext>
                  </a:extLst>
                </a:gridCol>
                <a:gridCol w="1080120">
                  <a:extLst>
                    <a:ext uri="{9D8B030D-6E8A-4147-A177-3AD203B41FA5}">
                      <a16:colId xmlns:a16="http://schemas.microsoft.com/office/drawing/2014/main" val="1090248311"/>
                    </a:ext>
                  </a:extLst>
                </a:gridCol>
                <a:gridCol w="1656184">
                  <a:extLst>
                    <a:ext uri="{9D8B030D-6E8A-4147-A177-3AD203B41FA5}">
                      <a16:colId xmlns:a16="http://schemas.microsoft.com/office/drawing/2014/main" val="547946988"/>
                    </a:ext>
                  </a:extLst>
                </a:gridCol>
                <a:gridCol w="1368152">
                  <a:extLst>
                    <a:ext uri="{9D8B030D-6E8A-4147-A177-3AD203B41FA5}">
                      <a16:colId xmlns:a16="http://schemas.microsoft.com/office/drawing/2014/main" val="3979523945"/>
                    </a:ext>
                  </a:extLst>
                </a:gridCol>
              </a:tblGrid>
              <a:tr h="399688">
                <a:tc>
                  <a:txBody>
                    <a:bodyPr/>
                    <a:lstStyle/>
                    <a:p>
                      <a:endParaRPr kumimoji="1" lang="ja-JP" altLang="en-US" sz="1600" b="1" dirty="0">
                        <a:solidFill>
                          <a:schemeClr val="bg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活用用地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事業計画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事業完了時期</a:t>
                      </a:r>
                      <a:endParaRPr kumimoji="1" lang="en-US" altLang="ja-JP" sz="12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（予定）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4012728281"/>
                  </a:ext>
                </a:extLst>
              </a:tr>
              <a:tr h="1738532">
                <a:tc rowSpan="2">
                  <a:txBody>
                    <a:bodyPr/>
                    <a:lstStyle/>
                    <a:p>
                      <a:pPr algn="ctr"/>
                      <a:r>
                        <a:rPr kumimoji="1" lang="ja-JP" altLang="en-US" sz="1200" b="1" dirty="0">
                          <a:solidFill>
                            <a:schemeClr val="tx1"/>
                          </a:solidFill>
                          <a:latin typeface="游ゴシック" panose="020B0400000000000000" pitchFamily="50" charset="-128"/>
                          <a:ea typeface="游ゴシック" panose="020B0400000000000000" pitchFamily="50" charset="-128"/>
                        </a:rPr>
                        <a:t>定借</a:t>
                      </a:r>
                    </a:p>
                  </a:txBody>
                  <a:tcPr vert="eaVert"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①</a:t>
                      </a:r>
                      <a:r>
                        <a:rPr kumimoji="1" lang="en-US" altLang="ja-JP" sz="1200" b="1" dirty="0">
                          <a:solidFill>
                            <a:schemeClr val="tx1"/>
                          </a:solidFill>
                          <a:latin typeface="游ゴシック" panose="020B0400000000000000" pitchFamily="50" charset="-128"/>
                          <a:ea typeface="游ゴシック" panose="020B0400000000000000" pitchFamily="50" charset="-128"/>
                        </a:rPr>
                        <a:t>-a</a:t>
                      </a:r>
                    </a:p>
                    <a:p>
                      <a:pPr algn="l"/>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約</a:t>
                      </a:r>
                      <a:r>
                        <a:rPr kumimoji="1" lang="en-US" altLang="ja-JP" sz="1200" b="1" dirty="0">
                          <a:solidFill>
                            <a:schemeClr val="tx1"/>
                          </a:solidFill>
                          <a:latin typeface="游ゴシック" panose="020B0400000000000000" pitchFamily="50" charset="-128"/>
                          <a:ea typeface="游ゴシック" panose="020B0400000000000000" pitchFamily="50" charset="-128"/>
                        </a:rPr>
                        <a:t>12.1ha)</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第</a:t>
                      </a:r>
                      <a:r>
                        <a:rPr kumimoji="1" lang="en-US" altLang="ja-JP" sz="1200" b="1" dirty="0">
                          <a:solidFill>
                            <a:schemeClr val="tx1"/>
                          </a:solidFill>
                          <a:latin typeface="游ゴシック" panose="020B0400000000000000" pitchFamily="50" charset="-128"/>
                          <a:ea typeface="游ゴシック" panose="020B0400000000000000" pitchFamily="50" charset="-128"/>
                        </a:rPr>
                        <a:t>Ⅰ</a:t>
                      </a:r>
                      <a:r>
                        <a:rPr kumimoji="1" lang="ja-JP" altLang="en-US" sz="1200" b="1" dirty="0">
                          <a:solidFill>
                            <a:schemeClr val="tx1"/>
                          </a:solidFill>
                          <a:latin typeface="游ゴシック" panose="020B0400000000000000" pitchFamily="50" charset="-128"/>
                          <a:ea typeface="游ゴシック" panose="020B0400000000000000" pitchFamily="50" charset="-128"/>
                        </a:rPr>
                        <a:t>期</a:t>
                      </a:r>
                      <a:r>
                        <a:rPr kumimoji="1" lang="en-US" altLang="ja-JP" sz="1200" b="1" dirty="0">
                          <a:solidFill>
                            <a:schemeClr val="tx1"/>
                          </a:solidFill>
                          <a:latin typeface="游ゴシック" panose="020B0400000000000000" pitchFamily="50" charset="-128"/>
                          <a:ea typeface="游ゴシック" panose="020B0400000000000000" pitchFamily="50" charset="-128"/>
                        </a:rPr>
                        <a:t>〕</a:t>
                      </a:r>
                    </a:p>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・アリーナ</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・商業施設</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・ホテル</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gn="l"/>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第</a:t>
                      </a:r>
                      <a:r>
                        <a:rPr kumimoji="1" lang="en-US" altLang="ja-JP" sz="1200" b="1" dirty="0">
                          <a:solidFill>
                            <a:schemeClr val="tx1"/>
                          </a:solidFill>
                          <a:latin typeface="游ゴシック" panose="020B0400000000000000" pitchFamily="50" charset="-128"/>
                          <a:ea typeface="游ゴシック" panose="020B0400000000000000" pitchFamily="50" charset="-128"/>
                        </a:rPr>
                        <a:t>Ⅲ</a:t>
                      </a:r>
                      <a:r>
                        <a:rPr kumimoji="1" lang="ja-JP" altLang="en-US" sz="1200" b="1" dirty="0">
                          <a:solidFill>
                            <a:schemeClr val="tx1"/>
                          </a:solidFill>
                          <a:latin typeface="游ゴシック" panose="020B0400000000000000" pitchFamily="50" charset="-128"/>
                          <a:ea typeface="游ゴシック" panose="020B0400000000000000" pitchFamily="50" charset="-128"/>
                        </a:rPr>
                        <a:t>期</a:t>
                      </a:r>
                      <a:r>
                        <a:rPr kumimoji="1" lang="en-US" altLang="ja-JP" sz="1200" b="1" dirty="0">
                          <a:solidFill>
                            <a:schemeClr val="tx1"/>
                          </a:solidFill>
                          <a:latin typeface="游ゴシック" panose="020B0400000000000000" pitchFamily="50" charset="-128"/>
                          <a:ea typeface="游ゴシック" panose="020B0400000000000000" pitchFamily="50" charset="-128"/>
                        </a:rPr>
                        <a:t>〕</a:t>
                      </a:r>
                    </a:p>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・オフィス・ホテル</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gn="l"/>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第</a:t>
                      </a:r>
                      <a:r>
                        <a:rPr kumimoji="1" lang="en-US" altLang="ja-JP" sz="1200" b="1" dirty="0">
                          <a:solidFill>
                            <a:schemeClr val="tx1"/>
                          </a:solidFill>
                          <a:latin typeface="游ゴシック" panose="020B0400000000000000" pitchFamily="50" charset="-128"/>
                          <a:ea typeface="游ゴシック" panose="020B0400000000000000" pitchFamily="50" charset="-128"/>
                        </a:rPr>
                        <a:t>Ⅳ</a:t>
                      </a:r>
                      <a:r>
                        <a:rPr kumimoji="1" lang="ja-JP" altLang="en-US" sz="1200" b="1" dirty="0">
                          <a:solidFill>
                            <a:schemeClr val="tx1"/>
                          </a:solidFill>
                          <a:latin typeface="游ゴシック" panose="020B0400000000000000" pitchFamily="50" charset="-128"/>
                          <a:ea typeface="游ゴシック" panose="020B0400000000000000" pitchFamily="50" charset="-128"/>
                        </a:rPr>
                        <a:t>期</a:t>
                      </a:r>
                      <a:r>
                        <a:rPr kumimoji="1" lang="en-US" altLang="ja-JP" sz="1200" b="1" dirty="0">
                          <a:solidFill>
                            <a:schemeClr val="tx1"/>
                          </a:solidFill>
                          <a:latin typeface="游ゴシック" panose="020B0400000000000000" pitchFamily="50" charset="-128"/>
                          <a:ea typeface="游ゴシック" panose="020B0400000000000000" pitchFamily="50" charset="-128"/>
                        </a:rPr>
                        <a:t>〕</a:t>
                      </a:r>
                    </a:p>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・オフィス</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第</a:t>
                      </a:r>
                      <a:r>
                        <a:rPr kumimoji="1" lang="en-US" altLang="ja-JP" sz="1200" b="1" dirty="0">
                          <a:solidFill>
                            <a:schemeClr val="tx1"/>
                          </a:solidFill>
                          <a:latin typeface="游ゴシック" panose="020B0400000000000000" pitchFamily="50" charset="-128"/>
                          <a:ea typeface="游ゴシック" panose="020B0400000000000000" pitchFamily="50" charset="-128"/>
                        </a:rPr>
                        <a:t>Ⅰ</a:t>
                      </a:r>
                      <a:r>
                        <a:rPr kumimoji="1" lang="ja-JP" altLang="en-US" sz="1200" b="1" dirty="0">
                          <a:solidFill>
                            <a:schemeClr val="tx1"/>
                          </a:solidFill>
                          <a:latin typeface="游ゴシック" panose="020B0400000000000000" pitchFamily="50" charset="-128"/>
                          <a:ea typeface="游ゴシック" panose="020B0400000000000000" pitchFamily="50" charset="-128"/>
                        </a:rPr>
                        <a:t>期</a:t>
                      </a:r>
                      <a:r>
                        <a:rPr kumimoji="1" lang="en-US" altLang="ja-JP" sz="1200" b="1" dirty="0">
                          <a:solidFill>
                            <a:schemeClr val="tx1"/>
                          </a:solidFill>
                          <a:latin typeface="游ゴシック" panose="020B0400000000000000" pitchFamily="50" charset="-128"/>
                          <a:ea typeface="游ゴシック" panose="020B0400000000000000" pitchFamily="50" charset="-128"/>
                        </a:rPr>
                        <a:t>〕</a:t>
                      </a:r>
                    </a:p>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　</a:t>
                      </a:r>
                      <a:r>
                        <a:rPr kumimoji="1" lang="en-US" altLang="ja-JP" sz="1200" b="1" dirty="0">
                          <a:solidFill>
                            <a:schemeClr val="tx1"/>
                          </a:solidFill>
                          <a:latin typeface="游ゴシック" panose="020B0400000000000000" pitchFamily="50" charset="-128"/>
                          <a:ea typeface="游ゴシック" panose="020B0400000000000000" pitchFamily="50" charset="-128"/>
                        </a:rPr>
                        <a:t>2030</a:t>
                      </a:r>
                      <a:r>
                        <a:rPr kumimoji="1" lang="ja-JP" altLang="en-US" sz="1200" b="1" dirty="0">
                          <a:solidFill>
                            <a:schemeClr val="tx1"/>
                          </a:solidFill>
                          <a:latin typeface="游ゴシック" panose="020B0400000000000000" pitchFamily="50" charset="-128"/>
                          <a:ea typeface="游ゴシック" panose="020B0400000000000000" pitchFamily="50" charset="-128"/>
                        </a:rPr>
                        <a:t>年</a:t>
                      </a:r>
                      <a:r>
                        <a:rPr kumimoji="1" lang="en-US" altLang="ja-JP" sz="1200" b="1" dirty="0">
                          <a:solidFill>
                            <a:schemeClr val="tx1"/>
                          </a:solidFill>
                          <a:latin typeface="游ゴシック" panose="020B0400000000000000" pitchFamily="50" charset="-128"/>
                          <a:ea typeface="游ゴシック" panose="020B0400000000000000" pitchFamily="50" charset="-128"/>
                        </a:rPr>
                        <a:t>7</a:t>
                      </a:r>
                      <a:r>
                        <a:rPr kumimoji="1" lang="ja-JP" altLang="en-US" sz="1200" b="1" dirty="0">
                          <a:solidFill>
                            <a:schemeClr val="tx1"/>
                          </a:solidFill>
                          <a:latin typeface="游ゴシック" panose="020B0400000000000000" pitchFamily="50" charset="-128"/>
                          <a:ea typeface="游ゴシック" panose="020B0400000000000000" pitchFamily="50" charset="-128"/>
                        </a:rPr>
                        <a:t>月</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gn="l"/>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gn="l"/>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第</a:t>
                      </a:r>
                      <a:r>
                        <a:rPr kumimoji="1" lang="en-US" altLang="ja-JP" sz="1200" b="1" dirty="0">
                          <a:solidFill>
                            <a:schemeClr val="tx1"/>
                          </a:solidFill>
                          <a:latin typeface="游ゴシック" panose="020B0400000000000000" pitchFamily="50" charset="-128"/>
                          <a:ea typeface="游ゴシック" panose="020B0400000000000000" pitchFamily="50" charset="-128"/>
                        </a:rPr>
                        <a:t>Ⅲ</a:t>
                      </a:r>
                      <a:r>
                        <a:rPr kumimoji="1" lang="ja-JP" altLang="en-US" sz="1200" b="1" dirty="0">
                          <a:solidFill>
                            <a:schemeClr val="tx1"/>
                          </a:solidFill>
                          <a:latin typeface="游ゴシック" panose="020B0400000000000000" pitchFamily="50" charset="-128"/>
                          <a:ea typeface="游ゴシック" panose="020B0400000000000000" pitchFamily="50" charset="-128"/>
                        </a:rPr>
                        <a:t>・</a:t>
                      </a:r>
                      <a:r>
                        <a:rPr kumimoji="1" lang="en-US" altLang="ja-JP" sz="1200" b="1" dirty="0">
                          <a:solidFill>
                            <a:schemeClr val="tx1"/>
                          </a:solidFill>
                          <a:latin typeface="游ゴシック" panose="020B0400000000000000" pitchFamily="50" charset="-128"/>
                          <a:ea typeface="游ゴシック" panose="020B0400000000000000" pitchFamily="50" charset="-128"/>
                        </a:rPr>
                        <a:t>Ⅳ</a:t>
                      </a:r>
                      <a:r>
                        <a:rPr kumimoji="1" lang="ja-JP" altLang="en-US" sz="1200" b="1" dirty="0">
                          <a:solidFill>
                            <a:schemeClr val="tx1"/>
                          </a:solidFill>
                          <a:latin typeface="游ゴシック" panose="020B0400000000000000" pitchFamily="50" charset="-128"/>
                          <a:ea typeface="游ゴシック" panose="020B0400000000000000" pitchFamily="50" charset="-128"/>
                        </a:rPr>
                        <a:t>期</a:t>
                      </a:r>
                      <a:r>
                        <a:rPr kumimoji="1" lang="en-US" altLang="ja-JP" sz="1200" b="1" dirty="0">
                          <a:solidFill>
                            <a:schemeClr val="tx1"/>
                          </a:solidFill>
                          <a:latin typeface="游ゴシック" panose="020B0400000000000000" pitchFamily="50" charset="-128"/>
                          <a:ea typeface="游ゴシック" panose="020B0400000000000000" pitchFamily="50" charset="-128"/>
                        </a:rPr>
                        <a:t>〕</a:t>
                      </a:r>
                    </a:p>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　</a:t>
                      </a:r>
                      <a:r>
                        <a:rPr kumimoji="1" lang="en-US" altLang="ja-JP" sz="1200" b="1" dirty="0">
                          <a:solidFill>
                            <a:schemeClr val="tx1"/>
                          </a:solidFill>
                          <a:latin typeface="游ゴシック" panose="020B0400000000000000" pitchFamily="50" charset="-128"/>
                          <a:ea typeface="游ゴシック" panose="020B0400000000000000" pitchFamily="50" charset="-128"/>
                        </a:rPr>
                        <a:t>2038</a:t>
                      </a:r>
                      <a:r>
                        <a:rPr kumimoji="1" lang="ja-JP" altLang="en-US" sz="1200" b="1" dirty="0">
                          <a:solidFill>
                            <a:schemeClr val="tx1"/>
                          </a:solidFill>
                          <a:latin typeface="游ゴシック" panose="020B0400000000000000" pitchFamily="50" charset="-128"/>
                          <a:ea typeface="游ゴシック" panose="020B0400000000000000" pitchFamily="50" charset="-128"/>
                        </a:rPr>
                        <a:t>年</a:t>
                      </a:r>
                      <a:r>
                        <a:rPr kumimoji="1" lang="en-US" altLang="ja-JP" sz="1200" b="1" dirty="0">
                          <a:solidFill>
                            <a:schemeClr val="tx1"/>
                          </a:solidFill>
                          <a:latin typeface="游ゴシック" panose="020B0400000000000000" pitchFamily="50" charset="-128"/>
                          <a:ea typeface="游ゴシック" panose="020B0400000000000000" pitchFamily="50" charset="-128"/>
                        </a:rPr>
                        <a:t>5</a:t>
                      </a:r>
                      <a:r>
                        <a:rPr kumimoji="1" lang="ja-JP" altLang="en-US" sz="1200" b="1" dirty="0">
                          <a:solidFill>
                            <a:schemeClr val="tx1"/>
                          </a:solidFill>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488904"/>
                  </a:ext>
                </a:extLst>
              </a:tr>
              <a:tr h="709180">
                <a:tc vMerge="1">
                  <a:txBody>
                    <a:bodyPr/>
                    <a:lstStyle/>
                    <a:p>
                      <a:pPr algn="ct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①</a:t>
                      </a:r>
                      <a:r>
                        <a:rPr kumimoji="1" lang="en-US" altLang="ja-JP" sz="1200" b="1" dirty="0">
                          <a:solidFill>
                            <a:schemeClr val="tx1"/>
                          </a:solidFill>
                          <a:latin typeface="游ゴシック" panose="020B0400000000000000" pitchFamily="50" charset="-128"/>
                          <a:ea typeface="游ゴシック" panose="020B0400000000000000" pitchFamily="50" charset="-128"/>
                        </a:rPr>
                        <a:t>-b</a:t>
                      </a:r>
                    </a:p>
                    <a:p>
                      <a:pPr algn="l"/>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約</a:t>
                      </a:r>
                      <a:r>
                        <a:rPr kumimoji="1" lang="en-US" altLang="ja-JP" sz="1200" b="1" dirty="0">
                          <a:solidFill>
                            <a:schemeClr val="tx1"/>
                          </a:solidFill>
                          <a:latin typeface="游ゴシック" panose="020B0400000000000000" pitchFamily="50" charset="-128"/>
                          <a:ea typeface="游ゴシック" panose="020B0400000000000000" pitchFamily="50" charset="-128"/>
                        </a:rPr>
                        <a:t>2.5ha)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検討中</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ー</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7156131"/>
                  </a:ext>
                </a:extLst>
              </a:tr>
              <a:tr h="482735">
                <a:tc rowSpan="2">
                  <a:txBody>
                    <a:bodyPr/>
                    <a:lstStyle/>
                    <a:p>
                      <a:pPr algn="ctr"/>
                      <a:r>
                        <a:rPr kumimoji="1" lang="ja-JP" altLang="en-US" sz="1200" b="1" dirty="0">
                          <a:solidFill>
                            <a:schemeClr val="tx1"/>
                          </a:solidFill>
                          <a:latin typeface="游ゴシック" panose="020B0400000000000000" pitchFamily="50" charset="-128"/>
                          <a:ea typeface="游ゴシック" panose="020B0400000000000000" pitchFamily="50" charset="-128"/>
                        </a:rPr>
                        <a:t>売却</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②</a:t>
                      </a:r>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約</a:t>
                      </a:r>
                      <a:r>
                        <a:rPr kumimoji="1" lang="en-US" altLang="ja-JP" sz="1200" b="1" dirty="0">
                          <a:solidFill>
                            <a:schemeClr val="tx1"/>
                          </a:solidFill>
                          <a:latin typeface="游ゴシック" panose="020B0400000000000000" pitchFamily="50" charset="-128"/>
                          <a:ea typeface="游ゴシック" panose="020B0400000000000000" pitchFamily="50" charset="-128"/>
                        </a:rPr>
                        <a:t>1.3ha)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第</a:t>
                      </a:r>
                      <a:r>
                        <a:rPr kumimoji="1" lang="en-US" altLang="ja-JP" sz="1200" b="1" dirty="0">
                          <a:solidFill>
                            <a:schemeClr val="tx1"/>
                          </a:solidFill>
                          <a:latin typeface="游ゴシック" panose="020B0400000000000000" pitchFamily="50" charset="-128"/>
                          <a:ea typeface="游ゴシック" panose="020B0400000000000000" pitchFamily="50" charset="-128"/>
                        </a:rPr>
                        <a:t>Ⅱ</a:t>
                      </a:r>
                      <a:r>
                        <a:rPr kumimoji="1" lang="ja-JP" altLang="en-US" sz="1200" b="1" dirty="0">
                          <a:solidFill>
                            <a:schemeClr val="tx1"/>
                          </a:solidFill>
                          <a:latin typeface="游ゴシック" panose="020B0400000000000000" pitchFamily="50" charset="-128"/>
                          <a:ea typeface="游ゴシック" panose="020B0400000000000000" pitchFamily="50" charset="-128"/>
                        </a:rPr>
                        <a:t>期</a:t>
                      </a:r>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 共同住宅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200" b="1" dirty="0">
                          <a:solidFill>
                            <a:schemeClr val="tx1"/>
                          </a:solidFill>
                          <a:latin typeface="游ゴシック" panose="020B0400000000000000" pitchFamily="50" charset="-128"/>
                          <a:ea typeface="游ゴシック" panose="020B0400000000000000" pitchFamily="50" charset="-128"/>
                        </a:rPr>
                        <a:t>2032</a:t>
                      </a:r>
                      <a:r>
                        <a:rPr kumimoji="1" lang="ja-JP" altLang="en-US" sz="1200" b="1" dirty="0">
                          <a:solidFill>
                            <a:schemeClr val="tx1"/>
                          </a:solidFill>
                          <a:latin typeface="游ゴシック" panose="020B0400000000000000" pitchFamily="50" charset="-128"/>
                          <a:ea typeface="游ゴシック" panose="020B0400000000000000" pitchFamily="50" charset="-128"/>
                        </a:rPr>
                        <a:t>年</a:t>
                      </a:r>
                      <a:r>
                        <a:rPr kumimoji="1" lang="en-US" altLang="ja-JP" sz="1200" b="1" dirty="0">
                          <a:solidFill>
                            <a:schemeClr val="tx1"/>
                          </a:solidFill>
                          <a:latin typeface="游ゴシック" panose="020B0400000000000000" pitchFamily="50" charset="-128"/>
                          <a:ea typeface="游ゴシック" panose="020B0400000000000000" pitchFamily="50" charset="-128"/>
                        </a:rPr>
                        <a:t>6</a:t>
                      </a:r>
                      <a:r>
                        <a:rPr kumimoji="1" lang="ja-JP" altLang="en-US" sz="1200" b="1" dirty="0">
                          <a:solidFill>
                            <a:schemeClr val="tx1"/>
                          </a:solidFill>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2798375"/>
                  </a:ext>
                </a:extLst>
              </a:tr>
              <a:tr h="428777">
                <a:tc vMerge="1">
                  <a:txBody>
                    <a:bodyPr/>
                    <a:lstStyle/>
                    <a:p>
                      <a:pPr algn="ct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③</a:t>
                      </a:r>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約</a:t>
                      </a:r>
                      <a:r>
                        <a:rPr kumimoji="1" lang="en-US" altLang="ja-JP" sz="1200" b="1" dirty="0">
                          <a:solidFill>
                            <a:schemeClr val="tx1"/>
                          </a:solidFill>
                          <a:latin typeface="游ゴシック" panose="020B0400000000000000" pitchFamily="50" charset="-128"/>
                          <a:ea typeface="游ゴシック" panose="020B0400000000000000" pitchFamily="50" charset="-128"/>
                        </a:rPr>
                        <a:t>1ha)</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第</a:t>
                      </a:r>
                      <a:r>
                        <a:rPr kumimoji="1" lang="en-US" altLang="ja-JP" sz="1200" b="1" dirty="0">
                          <a:solidFill>
                            <a:schemeClr val="tx1"/>
                          </a:solidFill>
                          <a:latin typeface="游ゴシック" panose="020B0400000000000000" pitchFamily="50" charset="-128"/>
                          <a:ea typeface="游ゴシック" panose="020B0400000000000000" pitchFamily="50" charset="-128"/>
                        </a:rPr>
                        <a:t>Ⅰ</a:t>
                      </a:r>
                      <a:r>
                        <a:rPr kumimoji="1" lang="ja-JP" altLang="en-US" sz="1200" b="1" dirty="0">
                          <a:solidFill>
                            <a:schemeClr val="tx1"/>
                          </a:solidFill>
                          <a:latin typeface="游ゴシック" panose="020B0400000000000000" pitchFamily="50" charset="-128"/>
                          <a:ea typeface="游ゴシック" panose="020B0400000000000000" pitchFamily="50" charset="-128"/>
                        </a:rPr>
                        <a:t>期</a:t>
                      </a:r>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 共同住宅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200" b="1" dirty="0">
                          <a:solidFill>
                            <a:schemeClr val="tx1"/>
                          </a:solidFill>
                          <a:latin typeface="游ゴシック" panose="020B0400000000000000" pitchFamily="50" charset="-128"/>
                          <a:ea typeface="游ゴシック" panose="020B0400000000000000" pitchFamily="50" charset="-128"/>
                        </a:rPr>
                        <a:t>2031</a:t>
                      </a:r>
                      <a:r>
                        <a:rPr kumimoji="1" lang="ja-JP" altLang="en-US" sz="1200" b="1" dirty="0">
                          <a:solidFill>
                            <a:schemeClr val="tx1"/>
                          </a:solidFill>
                          <a:latin typeface="游ゴシック" panose="020B0400000000000000" pitchFamily="50" charset="-128"/>
                          <a:ea typeface="游ゴシック" panose="020B0400000000000000" pitchFamily="50" charset="-128"/>
                        </a:rPr>
                        <a:t>年</a:t>
                      </a:r>
                      <a:r>
                        <a:rPr kumimoji="1" lang="en-US" altLang="ja-JP" sz="1200" b="1" dirty="0">
                          <a:solidFill>
                            <a:schemeClr val="tx1"/>
                          </a:solidFill>
                          <a:latin typeface="游ゴシック" panose="020B0400000000000000" pitchFamily="50" charset="-128"/>
                          <a:ea typeface="游ゴシック" panose="020B0400000000000000" pitchFamily="50" charset="-128"/>
                        </a:rPr>
                        <a:t>3</a:t>
                      </a:r>
                      <a:r>
                        <a:rPr kumimoji="1" lang="ja-JP" altLang="en-US" sz="1200" b="1" dirty="0">
                          <a:solidFill>
                            <a:schemeClr val="tx1"/>
                          </a:solidFill>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3589398"/>
                  </a:ext>
                </a:extLst>
              </a:tr>
            </a:tbl>
          </a:graphicData>
        </a:graphic>
      </p:graphicFrame>
      <p:sp>
        <p:nvSpPr>
          <p:cNvPr id="31" name="テキスト ボックス 30">
            <a:extLst>
              <a:ext uri="{FF2B5EF4-FFF2-40B4-BE49-F238E27FC236}">
                <a16:creationId xmlns:a16="http://schemas.microsoft.com/office/drawing/2014/main" id="{BD5ECD90-156C-489A-8300-170AE4FE3A87}"/>
              </a:ext>
            </a:extLst>
          </p:cNvPr>
          <p:cNvSpPr txBox="1"/>
          <p:nvPr/>
        </p:nvSpPr>
        <p:spPr>
          <a:xfrm>
            <a:off x="144628" y="1860459"/>
            <a:ext cx="1620957" cy="338554"/>
          </a:xfrm>
          <a:prstGeom prst="rect">
            <a:avLst/>
          </a:prstGeom>
          <a:noFill/>
        </p:spPr>
        <p:txBody>
          <a:bodyPr wrap="none" rtlCol="0">
            <a:spAutoFit/>
          </a:bodyPr>
          <a:lstStyle/>
          <a:p>
            <a:r>
              <a:rPr kumimoji="1"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施設配置計画</a:t>
            </a:r>
            <a:r>
              <a:rPr kumimoji="1" lang="en-US" altLang="ja-JP" sz="1600" b="1" dirty="0">
                <a:latin typeface="BIZ UDPゴシック" panose="020B0400000000000000" pitchFamily="50" charset="-128"/>
                <a:ea typeface="BIZ UDPゴシック" panose="020B0400000000000000" pitchFamily="50" charset="-128"/>
              </a:rPr>
              <a:t>》</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597BA009-BA54-4030-87A0-AA6C1A0F1383}"/>
              </a:ext>
            </a:extLst>
          </p:cNvPr>
          <p:cNvSpPr>
            <a:spLocks noGrp="1"/>
          </p:cNvSpPr>
          <p:nvPr>
            <p:ph type="sldNum" sz="quarter" idx="12"/>
          </p:nvPr>
        </p:nvSpPr>
        <p:spPr/>
        <p:txBody>
          <a:bodyPr/>
          <a:lstStyle/>
          <a:p>
            <a:r>
              <a:rPr lang="ja-JP" altLang="en-US" dirty="0"/>
              <a:t>１</a:t>
            </a:r>
            <a:endParaRPr kumimoji="1" lang="ja-JP" altLang="en-US" dirty="0"/>
          </a:p>
        </p:txBody>
      </p:sp>
      <p:sp>
        <p:nvSpPr>
          <p:cNvPr id="23" name="テキスト ボックス 22">
            <a:extLst>
              <a:ext uri="{FF2B5EF4-FFF2-40B4-BE49-F238E27FC236}">
                <a16:creationId xmlns:a16="http://schemas.microsoft.com/office/drawing/2014/main" id="{50FF9ACB-437C-4A33-8AF9-A32A4A755613}"/>
              </a:ext>
            </a:extLst>
          </p:cNvPr>
          <p:cNvSpPr txBox="1"/>
          <p:nvPr/>
        </p:nvSpPr>
        <p:spPr>
          <a:xfrm>
            <a:off x="233957" y="6195098"/>
            <a:ext cx="9174673" cy="246349"/>
          </a:xfrm>
          <a:prstGeom prst="rect">
            <a:avLst/>
          </a:prstGeom>
          <a:noFill/>
          <a:ln>
            <a:noFill/>
          </a:ln>
        </p:spPr>
        <p:txBody>
          <a:bodyPr wrap="square" rtlCol="0">
            <a:spAutoFit/>
          </a:bodyPr>
          <a:lstStyle/>
          <a:p>
            <a:pPr>
              <a:lnSpc>
                <a:spcPts val="14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前回の戦略本部会議時（令和</a:t>
            </a:r>
            <a:r>
              <a:rPr lang="en-US" altLang="ja-JP" sz="1050" dirty="0">
                <a:latin typeface="BIZ UDPゴシック" panose="020B0400000000000000" pitchFamily="50" charset="-128"/>
                <a:ea typeface="BIZ UDPゴシック" panose="020B0400000000000000" pitchFamily="50" charset="-128"/>
              </a:rPr>
              <a:t>6</a:t>
            </a:r>
            <a:r>
              <a:rPr lang="ja-JP" altLang="en-US" sz="1050" dirty="0">
                <a:latin typeface="BIZ UDPゴシック" panose="020B0400000000000000" pitchFamily="50" charset="-128"/>
                <a:ea typeface="BIZ UDPゴシック" panose="020B0400000000000000" pitchFamily="50" charset="-128"/>
              </a:rPr>
              <a:t>年１１月</a:t>
            </a:r>
            <a:r>
              <a:rPr lang="en-US" altLang="ja-JP" sz="1050" dirty="0">
                <a:latin typeface="BIZ UDPゴシック" panose="020B0400000000000000" pitchFamily="50" charset="-128"/>
                <a:ea typeface="BIZ UDPゴシック" panose="020B0400000000000000" pitchFamily="50" charset="-128"/>
              </a:rPr>
              <a:t>20</a:t>
            </a:r>
            <a:r>
              <a:rPr lang="ja-JP" altLang="en-US" sz="1050" dirty="0">
                <a:latin typeface="BIZ UDPゴシック" panose="020B0400000000000000" pitchFamily="50" charset="-128"/>
                <a:ea typeface="BIZ UDPゴシック" panose="020B0400000000000000" pitchFamily="50" charset="-128"/>
              </a:rPr>
              <a:t>日）より一部変更あり</a:t>
            </a:r>
            <a:endParaRPr lang="en-US" altLang="ja-JP" sz="1050" dirty="0">
              <a:latin typeface="BIZ UDPゴシック" panose="020B0400000000000000" pitchFamily="50" charset="-128"/>
              <a:ea typeface="BIZ UDPゴシック" panose="020B0400000000000000" pitchFamily="50" charset="-128"/>
            </a:endParaRPr>
          </a:p>
        </p:txBody>
      </p:sp>
      <p:pic>
        <p:nvPicPr>
          <p:cNvPr id="43" name="図 42">
            <a:extLst>
              <a:ext uri="{FF2B5EF4-FFF2-40B4-BE49-F238E27FC236}">
                <a16:creationId xmlns:a16="http://schemas.microsoft.com/office/drawing/2014/main" id="{4A1E5EF2-339C-4099-A45A-A5D7F0198461}"/>
              </a:ext>
            </a:extLst>
          </p:cNvPr>
          <p:cNvPicPr>
            <a:picLocks noChangeAspect="1"/>
          </p:cNvPicPr>
          <p:nvPr/>
        </p:nvPicPr>
        <p:blipFill>
          <a:blip r:embed="rId2"/>
          <a:stretch>
            <a:fillRect/>
          </a:stretch>
        </p:blipFill>
        <p:spPr>
          <a:xfrm>
            <a:off x="305941" y="2357783"/>
            <a:ext cx="4589128" cy="3817269"/>
          </a:xfrm>
          <a:prstGeom prst="rect">
            <a:avLst/>
          </a:prstGeom>
        </p:spPr>
      </p:pic>
      <p:sp>
        <p:nvSpPr>
          <p:cNvPr id="44" name="テキスト ボックス 43">
            <a:extLst>
              <a:ext uri="{FF2B5EF4-FFF2-40B4-BE49-F238E27FC236}">
                <a16:creationId xmlns:a16="http://schemas.microsoft.com/office/drawing/2014/main" id="{85F63B08-CC9D-4A0B-9C0D-D9A5B6F7C4EE}"/>
              </a:ext>
            </a:extLst>
          </p:cNvPr>
          <p:cNvSpPr txBox="1"/>
          <p:nvPr/>
        </p:nvSpPr>
        <p:spPr>
          <a:xfrm>
            <a:off x="2093297" y="5505240"/>
            <a:ext cx="754516" cy="415498"/>
          </a:xfrm>
          <a:prstGeom prst="rect">
            <a:avLst/>
          </a:prstGeom>
          <a:noFill/>
        </p:spPr>
        <p:txBody>
          <a:bodyPr wrap="square" rtlCol="0">
            <a:spAutoFit/>
          </a:bodyPr>
          <a:lstStyle/>
          <a:p>
            <a:pPr algn="ctr" defTabSz="457200"/>
            <a:r>
              <a:rPr lang="ja-JP" altLang="en-US" sz="700" b="1" dirty="0">
                <a:solidFill>
                  <a:prstClr val="black"/>
                </a:solidFill>
                <a:highlight>
                  <a:srgbClr val="F9F9F9"/>
                </a:highlight>
                <a:ea typeface="游ゴシック" panose="020B0400000000000000" pitchFamily="50" charset="-128"/>
              </a:rPr>
              <a:t>住宅棟</a:t>
            </a:r>
            <a:endParaRPr lang="en-US" altLang="ja-JP" sz="700" b="1" dirty="0">
              <a:solidFill>
                <a:prstClr val="black"/>
              </a:solidFill>
              <a:highlight>
                <a:srgbClr val="F9F9F9"/>
              </a:highlight>
              <a:ea typeface="游ゴシック" panose="020B0400000000000000" pitchFamily="50" charset="-128"/>
            </a:endParaRPr>
          </a:p>
          <a:p>
            <a:pPr algn="ctr" defTabSz="457200"/>
            <a:r>
              <a:rPr lang="ja-JP" altLang="en-US" sz="700" b="1" dirty="0">
                <a:solidFill>
                  <a:prstClr val="black"/>
                </a:solidFill>
                <a:highlight>
                  <a:srgbClr val="F9F9F9"/>
                </a:highlight>
                <a:ea typeface="游ゴシック" panose="020B0400000000000000" pitchFamily="50" charset="-128"/>
              </a:rPr>
              <a:t>（③敷地）</a:t>
            </a:r>
          </a:p>
          <a:p>
            <a:pPr algn="ctr" defTabSz="457200"/>
            <a:endParaRPr lang="ja-JP" altLang="en-US" sz="700" b="1" dirty="0">
              <a:solidFill>
                <a:prstClr val="black"/>
              </a:solidFill>
              <a:highlight>
                <a:srgbClr val="F9F9F9"/>
              </a:highlight>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7E2EBA56-6149-4953-B0D2-875A162892E6}"/>
              </a:ext>
            </a:extLst>
          </p:cNvPr>
          <p:cNvSpPr txBox="1"/>
          <p:nvPr/>
        </p:nvSpPr>
        <p:spPr>
          <a:xfrm>
            <a:off x="960945" y="3622753"/>
            <a:ext cx="1017715" cy="246221"/>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highlight>
                  <a:srgbClr val="F9F9F9"/>
                </a:highlight>
                <a:uLnTx/>
                <a:uFillTx/>
                <a:latin typeface="游ゴシック" panose="020B0400000000000000" pitchFamily="50" charset="-128"/>
                <a:ea typeface="游ゴシック" panose="020B0400000000000000" pitchFamily="50" charset="-128"/>
              </a:rPr>
              <a:t>（①</a:t>
            </a:r>
            <a:r>
              <a:rPr kumimoji="0" lang="en-US" altLang="ja-JP" sz="1000" b="1" i="0" u="none" strike="noStrike" kern="0" cap="none" spc="0" normalizeH="0" baseline="0" noProof="0" dirty="0">
                <a:ln>
                  <a:noFill/>
                </a:ln>
                <a:solidFill>
                  <a:prstClr val="black"/>
                </a:solidFill>
                <a:effectLst/>
                <a:highlight>
                  <a:srgbClr val="F9F9F9"/>
                </a:highlight>
                <a:uLnTx/>
                <a:uFillTx/>
                <a:latin typeface="游ゴシック" panose="020B0400000000000000" pitchFamily="50" charset="-128"/>
                <a:ea typeface="游ゴシック" panose="020B0400000000000000" pitchFamily="50" charset="-128"/>
              </a:rPr>
              <a:t>-b</a:t>
            </a:r>
            <a:r>
              <a:rPr kumimoji="0" lang="ja-JP" altLang="en-US" sz="1000" b="1" i="0" u="none" strike="noStrike" kern="0" cap="none" spc="0" normalizeH="0" baseline="0" noProof="0" dirty="0">
                <a:ln>
                  <a:noFill/>
                </a:ln>
                <a:solidFill>
                  <a:prstClr val="black"/>
                </a:solidFill>
                <a:effectLst/>
                <a:highlight>
                  <a:srgbClr val="F9F9F9"/>
                </a:highlight>
                <a:uLnTx/>
                <a:uFillTx/>
                <a:latin typeface="游ゴシック" panose="020B0400000000000000" pitchFamily="50" charset="-128"/>
                <a:ea typeface="游ゴシック" panose="020B0400000000000000" pitchFamily="50" charset="-128"/>
              </a:rPr>
              <a:t>敷地）</a:t>
            </a:r>
          </a:p>
        </p:txBody>
      </p:sp>
      <p:sp>
        <p:nvSpPr>
          <p:cNvPr id="46" name="テキスト ボックス 45">
            <a:extLst>
              <a:ext uri="{FF2B5EF4-FFF2-40B4-BE49-F238E27FC236}">
                <a16:creationId xmlns:a16="http://schemas.microsoft.com/office/drawing/2014/main" id="{11181F3A-B16C-4BC1-A36A-C0B0B4DF207B}"/>
              </a:ext>
            </a:extLst>
          </p:cNvPr>
          <p:cNvSpPr txBox="1"/>
          <p:nvPr/>
        </p:nvSpPr>
        <p:spPr>
          <a:xfrm>
            <a:off x="2493231" y="3548884"/>
            <a:ext cx="754516" cy="184666"/>
          </a:xfrm>
          <a:prstGeom prst="rect">
            <a:avLst/>
          </a:prstGeom>
          <a:noFill/>
        </p:spPr>
        <p:txBody>
          <a:bodyPr wrap="square" rtlCol="0">
            <a:spAutoFit/>
          </a:bodyPr>
          <a:lstStyle/>
          <a:p>
            <a:pPr algn="ctr" defTabSz="457200"/>
            <a:r>
              <a:rPr lang="ja-JP" altLang="en-US" sz="600" b="1" dirty="0">
                <a:solidFill>
                  <a:prstClr val="black"/>
                </a:solidFill>
                <a:highlight>
                  <a:srgbClr val="F9F9F9"/>
                </a:highlight>
                <a:ea typeface="游ゴシック" panose="020B0400000000000000" pitchFamily="50" charset="-128"/>
              </a:rPr>
              <a:t>アリーナ</a:t>
            </a:r>
          </a:p>
        </p:txBody>
      </p:sp>
      <p:sp>
        <p:nvSpPr>
          <p:cNvPr id="47" name="テキスト ボックス 46">
            <a:extLst>
              <a:ext uri="{FF2B5EF4-FFF2-40B4-BE49-F238E27FC236}">
                <a16:creationId xmlns:a16="http://schemas.microsoft.com/office/drawing/2014/main" id="{B6D4E8C4-0F42-464B-BB74-BA678B16E8B8}"/>
              </a:ext>
            </a:extLst>
          </p:cNvPr>
          <p:cNvSpPr txBox="1"/>
          <p:nvPr/>
        </p:nvSpPr>
        <p:spPr>
          <a:xfrm>
            <a:off x="3466020" y="3364218"/>
            <a:ext cx="605388" cy="184666"/>
          </a:xfrm>
          <a:prstGeom prst="rect">
            <a:avLst/>
          </a:prstGeom>
          <a:noFill/>
        </p:spPr>
        <p:txBody>
          <a:bodyPr wrap="square" rtlCol="0">
            <a:spAutoFit/>
          </a:bodyPr>
          <a:lstStyle/>
          <a:p>
            <a:pPr algn="ctr" defTabSz="457200"/>
            <a:r>
              <a:rPr lang="ja-JP" altLang="en-US" sz="600" b="1" dirty="0">
                <a:solidFill>
                  <a:prstClr val="black"/>
                </a:solidFill>
                <a:highlight>
                  <a:srgbClr val="F9F9F9"/>
                </a:highlight>
                <a:ea typeface="游ゴシック" panose="020B0400000000000000" pitchFamily="50" charset="-128"/>
              </a:rPr>
              <a:t>商業施設</a:t>
            </a:r>
            <a:endParaRPr lang="en-US" altLang="ja-JP" sz="600" b="1" dirty="0">
              <a:solidFill>
                <a:prstClr val="black"/>
              </a:solidFill>
              <a:highlight>
                <a:srgbClr val="F9F9F9"/>
              </a:highlight>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9480D1A1-75BA-4C59-BB7D-13B09559CEDA}"/>
              </a:ext>
            </a:extLst>
          </p:cNvPr>
          <p:cNvSpPr txBox="1"/>
          <p:nvPr/>
        </p:nvSpPr>
        <p:spPr>
          <a:xfrm>
            <a:off x="3847876" y="3629455"/>
            <a:ext cx="605388" cy="184666"/>
          </a:xfrm>
          <a:prstGeom prst="rect">
            <a:avLst/>
          </a:prstGeom>
          <a:noFill/>
        </p:spPr>
        <p:txBody>
          <a:bodyPr wrap="square" rtlCol="0">
            <a:spAutoFit/>
          </a:bodyPr>
          <a:lstStyle/>
          <a:p>
            <a:pPr algn="ctr" defTabSz="457200"/>
            <a:r>
              <a:rPr lang="ja-JP" altLang="en-US" sz="600" b="1" dirty="0">
                <a:solidFill>
                  <a:prstClr val="black"/>
                </a:solidFill>
                <a:highlight>
                  <a:srgbClr val="F9F9F9"/>
                </a:highlight>
                <a:ea typeface="游ゴシック" panose="020B0400000000000000" pitchFamily="50" charset="-128"/>
              </a:rPr>
              <a:t>商業施設</a:t>
            </a:r>
            <a:endParaRPr lang="en-US" altLang="ja-JP" sz="600" b="1" dirty="0">
              <a:solidFill>
                <a:prstClr val="black"/>
              </a:solidFill>
              <a:highlight>
                <a:srgbClr val="F9F9F9"/>
              </a:highlight>
              <a:ea typeface="游ゴシック" panose="020B0400000000000000" pitchFamily="50" charset="-128"/>
            </a:endParaRPr>
          </a:p>
        </p:txBody>
      </p:sp>
      <p:sp>
        <p:nvSpPr>
          <p:cNvPr id="49" name="テキスト ボックス 48">
            <a:extLst>
              <a:ext uri="{FF2B5EF4-FFF2-40B4-BE49-F238E27FC236}">
                <a16:creationId xmlns:a16="http://schemas.microsoft.com/office/drawing/2014/main" id="{96E1CC1A-9565-4BEF-8D8B-7C13AB367C38}"/>
              </a:ext>
            </a:extLst>
          </p:cNvPr>
          <p:cNvSpPr txBox="1"/>
          <p:nvPr/>
        </p:nvSpPr>
        <p:spPr>
          <a:xfrm>
            <a:off x="3535390" y="3910458"/>
            <a:ext cx="938158" cy="184666"/>
          </a:xfrm>
          <a:prstGeom prst="rect">
            <a:avLst/>
          </a:prstGeom>
          <a:noFill/>
        </p:spPr>
        <p:txBody>
          <a:bodyPr wrap="square" rtlCol="0">
            <a:spAutoFit/>
          </a:bodyPr>
          <a:lstStyle/>
          <a:p>
            <a:pPr algn="ctr" defTabSz="457200"/>
            <a:r>
              <a:rPr lang="ja-JP" altLang="en-US" sz="600" b="1" dirty="0">
                <a:solidFill>
                  <a:prstClr val="black"/>
                </a:solidFill>
                <a:highlight>
                  <a:srgbClr val="F9F9F9"/>
                </a:highlight>
                <a:ea typeface="游ゴシック" panose="020B0400000000000000" pitchFamily="50" charset="-128"/>
              </a:rPr>
              <a:t>ホテル</a:t>
            </a:r>
            <a:endParaRPr lang="en-US" altLang="ja-JP" sz="600" b="1" dirty="0">
              <a:solidFill>
                <a:prstClr val="black"/>
              </a:solidFill>
              <a:highlight>
                <a:srgbClr val="F9F9F9"/>
              </a:highlight>
              <a:ea typeface="游ゴシック" panose="020B0400000000000000" pitchFamily="50" charset="-128"/>
            </a:endParaRPr>
          </a:p>
        </p:txBody>
      </p:sp>
      <p:sp>
        <p:nvSpPr>
          <p:cNvPr id="50" name="テキスト ボックス 49">
            <a:extLst>
              <a:ext uri="{FF2B5EF4-FFF2-40B4-BE49-F238E27FC236}">
                <a16:creationId xmlns:a16="http://schemas.microsoft.com/office/drawing/2014/main" id="{DDD55981-CF69-454A-9968-34216E0319BB}"/>
              </a:ext>
            </a:extLst>
          </p:cNvPr>
          <p:cNvSpPr txBox="1"/>
          <p:nvPr/>
        </p:nvSpPr>
        <p:spPr>
          <a:xfrm>
            <a:off x="3247747" y="3894691"/>
            <a:ext cx="605388" cy="184666"/>
          </a:xfrm>
          <a:prstGeom prst="rect">
            <a:avLst/>
          </a:prstGeom>
          <a:noFill/>
        </p:spPr>
        <p:txBody>
          <a:bodyPr wrap="square" rtlCol="0">
            <a:spAutoFit/>
          </a:bodyPr>
          <a:lstStyle/>
          <a:p>
            <a:pPr algn="ctr" defTabSz="457200"/>
            <a:r>
              <a:rPr lang="ja-JP" altLang="en-US" sz="600" b="1" dirty="0">
                <a:solidFill>
                  <a:prstClr val="black"/>
                </a:solidFill>
                <a:highlight>
                  <a:srgbClr val="F9F9F9"/>
                </a:highlight>
                <a:ea typeface="游ゴシック" panose="020B0400000000000000" pitchFamily="50" charset="-128"/>
              </a:rPr>
              <a:t>商業施設</a:t>
            </a:r>
            <a:endParaRPr lang="en-US" altLang="ja-JP" sz="600" b="1" dirty="0">
              <a:solidFill>
                <a:prstClr val="black"/>
              </a:solidFill>
              <a:highlight>
                <a:srgbClr val="F9F9F9"/>
              </a:highlight>
              <a:ea typeface="游ゴシック" panose="020B0400000000000000" pitchFamily="50" charset="-128"/>
            </a:endParaRPr>
          </a:p>
        </p:txBody>
      </p:sp>
      <p:sp>
        <p:nvSpPr>
          <p:cNvPr id="51" name="テキスト ボックス 50">
            <a:extLst>
              <a:ext uri="{FF2B5EF4-FFF2-40B4-BE49-F238E27FC236}">
                <a16:creationId xmlns:a16="http://schemas.microsoft.com/office/drawing/2014/main" id="{FEAF54B8-3EDA-40E4-8F8F-630F1314DA24}"/>
              </a:ext>
            </a:extLst>
          </p:cNvPr>
          <p:cNvSpPr txBox="1"/>
          <p:nvPr/>
        </p:nvSpPr>
        <p:spPr>
          <a:xfrm>
            <a:off x="3161207" y="4361889"/>
            <a:ext cx="1000706" cy="276999"/>
          </a:xfrm>
          <a:prstGeom prst="rect">
            <a:avLst/>
          </a:prstGeom>
          <a:noFill/>
        </p:spPr>
        <p:txBody>
          <a:bodyPr wrap="square" rtlCol="0">
            <a:spAutoFit/>
          </a:bodyPr>
          <a:lstStyle/>
          <a:p>
            <a:pPr algn="ctr" defTabSz="457200"/>
            <a:r>
              <a:rPr lang="ja-JP" altLang="en-US" sz="600" b="1" dirty="0">
                <a:solidFill>
                  <a:prstClr val="black"/>
                </a:solidFill>
                <a:highlight>
                  <a:srgbClr val="F9F9F9"/>
                </a:highlight>
                <a:ea typeface="游ゴシック" panose="020B0400000000000000" pitchFamily="50" charset="-128"/>
              </a:rPr>
              <a:t>オフィス</a:t>
            </a:r>
            <a:endParaRPr lang="en-US" altLang="ja-JP" sz="600" b="1" dirty="0">
              <a:solidFill>
                <a:prstClr val="black"/>
              </a:solidFill>
              <a:highlight>
                <a:srgbClr val="F9F9F9"/>
              </a:highlight>
              <a:ea typeface="游ゴシック" panose="020B0400000000000000" pitchFamily="50" charset="-128"/>
            </a:endParaRPr>
          </a:p>
          <a:p>
            <a:pPr algn="ctr" defTabSz="457200"/>
            <a:r>
              <a:rPr lang="ja-JP" altLang="en-US" sz="600" b="1" dirty="0">
                <a:solidFill>
                  <a:prstClr val="black"/>
                </a:solidFill>
                <a:highlight>
                  <a:srgbClr val="F9F9F9"/>
                </a:highlight>
                <a:ea typeface="游ゴシック" panose="020B0400000000000000" pitchFamily="50" charset="-128"/>
              </a:rPr>
              <a:t>・ホテル</a:t>
            </a:r>
            <a:endParaRPr lang="en-US" altLang="ja-JP" sz="600" b="1" dirty="0">
              <a:solidFill>
                <a:prstClr val="black"/>
              </a:solidFill>
              <a:highlight>
                <a:srgbClr val="F9F9F9"/>
              </a:highlight>
              <a:ea typeface="游ゴシック" panose="020B0400000000000000" pitchFamily="50" charset="-128"/>
            </a:endParaRPr>
          </a:p>
        </p:txBody>
      </p:sp>
      <p:sp>
        <p:nvSpPr>
          <p:cNvPr id="52" name="テキスト ボックス 51">
            <a:extLst>
              <a:ext uri="{FF2B5EF4-FFF2-40B4-BE49-F238E27FC236}">
                <a16:creationId xmlns:a16="http://schemas.microsoft.com/office/drawing/2014/main" id="{B5A46813-88FC-4B35-A278-7F7C3AC42B56}"/>
              </a:ext>
            </a:extLst>
          </p:cNvPr>
          <p:cNvSpPr txBox="1"/>
          <p:nvPr/>
        </p:nvSpPr>
        <p:spPr>
          <a:xfrm>
            <a:off x="2847813" y="4456698"/>
            <a:ext cx="754516" cy="184666"/>
          </a:xfrm>
          <a:prstGeom prst="rect">
            <a:avLst/>
          </a:prstGeom>
          <a:noFill/>
        </p:spPr>
        <p:txBody>
          <a:bodyPr wrap="square" rtlCol="0">
            <a:spAutoFit/>
          </a:bodyPr>
          <a:lstStyle/>
          <a:p>
            <a:pPr algn="ctr" defTabSz="457200"/>
            <a:r>
              <a:rPr lang="ja-JP" altLang="en-US" sz="600" b="1" dirty="0">
                <a:solidFill>
                  <a:prstClr val="black"/>
                </a:solidFill>
                <a:highlight>
                  <a:srgbClr val="F9F9F9"/>
                </a:highlight>
                <a:ea typeface="游ゴシック" panose="020B0400000000000000" pitchFamily="50" charset="-128"/>
              </a:rPr>
              <a:t>オフィス</a:t>
            </a:r>
          </a:p>
        </p:txBody>
      </p:sp>
      <p:sp>
        <p:nvSpPr>
          <p:cNvPr id="55" name="テキスト ボックス 54">
            <a:extLst>
              <a:ext uri="{FF2B5EF4-FFF2-40B4-BE49-F238E27FC236}">
                <a16:creationId xmlns:a16="http://schemas.microsoft.com/office/drawing/2014/main" id="{57F02DB1-C2C5-4E1D-85D2-AA7FBEF3C1D0}"/>
              </a:ext>
            </a:extLst>
          </p:cNvPr>
          <p:cNvSpPr txBox="1"/>
          <p:nvPr/>
        </p:nvSpPr>
        <p:spPr>
          <a:xfrm>
            <a:off x="3483505" y="4646524"/>
            <a:ext cx="398615" cy="215444"/>
          </a:xfrm>
          <a:prstGeom prst="rect">
            <a:avLst/>
          </a:prstGeom>
          <a:solidFill>
            <a:schemeClr val="bg1"/>
          </a:solidFill>
          <a:ln w="28575">
            <a:solidFill>
              <a:schemeClr val="bg2">
                <a:lumMod val="50000"/>
              </a:schemeClr>
            </a:solidFill>
          </a:ln>
        </p:spPr>
        <p:txBody>
          <a:bodyPr wrap="square" rtlCol="0">
            <a:spAutoFit/>
          </a:bodyPr>
          <a:lstStyle/>
          <a:p>
            <a:r>
              <a:rPr lang="en-US" altLang="ja-JP" sz="800" b="1" dirty="0">
                <a:highlight>
                  <a:srgbClr val="F9F9F9"/>
                </a:highlight>
                <a:ea typeface="小塚ゴシック Pro M" panose="020B0700000000000000"/>
              </a:rPr>
              <a:t>Ⅲ</a:t>
            </a:r>
            <a:r>
              <a:rPr kumimoji="1" lang="ja-JP" altLang="en-US" sz="800" b="1" dirty="0">
                <a:highlight>
                  <a:srgbClr val="F9F9F9"/>
                </a:highlight>
                <a:ea typeface="小塚ゴシック Pro M" panose="020B0700000000000000"/>
              </a:rPr>
              <a:t>期</a:t>
            </a:r>
          </a:p>
        </p:txBody>
      </p:sp>
      <p:sp>
        <p:nvSpPr>
          <p:cNvPr id="56" name="テキスト ボックス 55">
            <a:extLst>
              <a:ext uri="{FF2B5EF4-FFF2-40B4-BE49-F238E27FC236}">
                <a16:creationId xmlns:a16="http://schemas.microsoft.com/office/drawing/2014/main" id="{3405647C-55E1-41DA-9836-4578419EC6A2}"/>
              </a:ext>
            </a:extLst>
          </p:cNvPr>
          <p:cNvSpPr txBox="1"/>
          <p:nvPr/>
        </p:nvSpPr>
        <p:spPr>
          <a:xfrm>
            <a:off x="2985299" y="4657508"/>
            <a:ext cx="398615" cy="215444"/>
          </a:xfrm>
          <a:prstGeom prst="rect">
            <a:avLst/>
          </a:prstGeom>
          <a:solidFill>
            <a:schemeClr val="bg1"/>
          </a:solidFill>
          <a:ln w="28575">
            <a:solidFill>
              <a:schemeClr val="bg2">
                <a:lumMod val="50000"/>
              </a:schemeClr>
            </a:solidFill>
          </a:ln>
        </p:spPr>
        <p:txBody>
          <a:bodyPr wrap="square" rtlCol="0">
            <a:spAutoFit/>
          </a:bodyPr>
          <a:lstStyle/>
          <a:p>
            <a:r>
              <a:rPr kumimoji="1" lang="en-US" altLang="ja-JP" sz="800" b="1" dirty="0">
                <a:highlight>
                  <a:srgbClr val="F9F9F9"/>
                </a:highlight>
                <a:ea typeface="小塚ゴシック Pro M" panose="020B0700000000000000"/>
              </a:rPr>
              <a:t>Ⅳ</a:t>
            </a:r>
            <a:r>
              <a:rPr kumimoji="1" lang="ja-JP" altLang="en-US" sz="800" b="1" dirty="0">
                <a:highlight>
                  <a:srgbClr val="F9F9F9"/>
                </a:highlight>
                <a:ea typeface="小塚ゴシック Pro M" panose="020B0700000000000000"/>
              </a:rPr>
              <a:t>期</a:t>
            </a:r>
          </a:p>
        </p:txBody>
      </p:sp>
      <p:sp>
        <p:nvSpPr>
          <p:cNvPr id="58" name="フリーフォーム: 図形 57">
            <a:extLst>
              <a:ext uri="{FF2B5EF4-FFF2-40B4-BE49-F238E27FC236}">
                <a16:creationId xmlns:a16="http://schemas.microsoft.com/office/drawing/2014/main" id="{D864B6FD-5493-4D2C-80BB-3EB7C0846C55}"/>
              </a:ext>
            </a:extLst>
          </p:cNvPr>
          <p:cNvSpPr/>
          <p:nvPr/>
        </p:nvSpPr>
        <p:spPr>
          <a:xfrm>
            <a:off x="778279" y="3220347"/>
            <a:ext cx="1168400" cy="1564640"/>
          </a:xfrm>
          <a:custGeom>
            <a:avLst/>
            <a:gdLst>
              <a:gd name="connsiteX0" fmla="*/ 1056640 w 1168400"/>
              <a:gd name="connsiteY0" fmla="*/ 0 h 1564640"/>
              <a:gd name="connsiteX1" fmla="*/ 1168400 w 1168400"/>
              <a:gd name="connsiteY1" fmla="*/ 147320 h 1564640"/>
              <a:gd name="connsiteX2" fmla="*/ 1168400 w 1168400"/>
              <a:gd name="connsiteY2" fmla="*/ 1452880 h 1564640"/>
              <a:gd name="connsiteX3" fmla="*/ 1137920 w 1168400"/>
              <a:gd name="connsiteY3" fmla="*/ 1524000 h 1564640"/>
              <a:gd name="connsiteX4" fmla="*/ 1076960 w 1168400"/>
              <a:gd name="connsiteY4" fmla="*/ 1564640 h 1564640"/>
              <a:gd name="connsiteX5" fmla="*/ 1046480 w 1168400"/>
              <a:gd name="connsiteY5" fmla="*/ 1554480 h 1564640"/>
              <a:gd name="connsiteX6" fmla="*/ 502920 w 1168400"/>
              <a:gd name="connsiteY6" fmla="*/ 1132840 h 1564640"/>
              <a:gd name="connsiteX7" fmla="*/ 81280 w 1168400"/>
              <a:gd name="connsiteY7" fmla="*/ 751840 h 1564640"/>
              <a:gd name="connsiteX8" fmla="*/ 20320 w 1168400"/>
              <a:gd name="connsiteY8" fmla="*/ 660400 h 1564640"/>
              <a:gd name="connsiteX9" fmla="*/ 0 w 1168400"/>
              <a:gd name="connsiteY9" fmla="*/ 594360 h 1564640"/>
              <a:gd name="connsiteX10" fmla="*/ 299720 w 1168400"/>
              <a:gd name="connsiteY10" fmla="*/ 127000 h 1564640"/>
              <a:gd name="connsiteX11" fmla="*/ 360680 w 1168400"/>
              <a:gd name="connsiteY11" fmla="*/ 60960 h 1564640"/>
              <a:gd name="connsiteX12" fmla="*/ 421640 w 1168400"/>
              <a:gd name="connsiteY12" fmla="*/ 20320 h 1564640"/>
              <a:gd name="connsiteX13" fmla="*/ 502920 w 1168400"/>
              <a:gd name="connsiteY13" fmla="*/ 5080 h 1564640"/>
              <a:gd name="connsiteX14" fmla="*/ 1056640 w 1168400"/>
              <a:gd name="connsiteY14" fmla="*/ 0 h 156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8400" h="1564640">
                <a:moveTo>
                  <a:pt x="1056640" y="0"/>
                </a:moveTo>
                <a:lnTo>
                  <a:pt x="1168400" y="147320"/>
                </a:lnTo>
                <a:lnTo>
                  <a:pt x="1168400" y="1452880"/>
                </a:lnTo>
                <a:lnTo>
                  <a:pt x="1137920" y="1524000"/>
                </a:lnTo>
                <a:lnTo>
                  <a:pt x="1076960" y="1564640"/>
                </a:lnTo>
                <a:lnTo>
                  <a:pt x="1046480" y="1554480"/>
                </a:lnTo>
                <a:lnTo>
                  <a:pt x="502920" y="1132840"/>
                </a:lnTo>
                <a:lnTo>
                  <a:pt x="81280" y="751840"/>
                </a:lnTo>
                <a:lnTo>
                  <a:pt x="20320" y="660400"/>
                </a:lnTo>
                <a:lnTo>
                  <a:pt x="0" y="594360"/>
                </a:lnTo>
                <a:lnTo>
                  <a:pt x="299720" y="127000"/>
                </a:lnTo>
                <a:lnTo>
                  <a:pt x="360680" y="60960"/>
                </a:lnTo>
                <a:lnTo>
                  <a:pt x="421640" y="20320"/>
                </a:lnTo>
                <a:lnTo>
                  <a:pt x="502920" y="5080"/>
                </a:lnTo>
                <a:lnTo>
                  <a:pt x="1056640" y="0"/>
                </a:lnTo>
                <a:close/>
              </a:path>
            </a:pathLst>
          </a:custGeom>
          <a:noFill/>
          <a:ln>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フリーフォーム: 図形 58">
            <a:extLst>
              <a:ext uri="{FF2B5EF4-FFF2-40B4-BE49-F238E27FC236}">
                <a16:creationId xmlns:a16="http://schemas.microsoft.com/office/drawing/2014/main" id="{C8901F37-9506-4303-8B4C-F7D529575F8A}"/>
              </a:ext>
            </a:extLst>
          </p:cNvPr>
          <p:cNvSpPr/>
          <p:nvPr/>
        </p:nvSpPr>
        <p:spPr>
          <a:xfrm>
            <a:off x="2035579" y="5140587"/>
            <a:ext cx="1099820" cy="896620"/>
          </a:xfrm>
          <a:custGeom>
            <a:avLst/>
            <a:gdLst>
              <a:gd name="connsiteX0" fmla="*/ 0 w 1099820"/>
              <a:gd name="connsiteY0" fmla="*/ 0 h 896620"/>
              <a:gd name="connsiteX1" fmla="*/ 5080 w 1099820"/>
              <a:gd name="connsiteY1" fmla="*/ 68580 h 896620"/>
              <a:gd name="connsiteX2" fmla="*/ 10160 w 1099820"/>
              <a:gd name="connsiteY2" fmla="*/ 127000 h 896620"/>
              <a:gd name="connsiteX3" fmla="*/ 55880 w 1099820"/>
              <a:gd name="connsiteY3" fmla="*/ 327660 h 896620"/>
              <a:gd name="connsiteX4" fmla="*/ 111760 w 1099820"/>
              <a:gd name="connsiteY4" fmla="*/ 558800 h 896620"/>
              <a:gd name="connsiteX5" fmla="*/ 129540 w 1099820"/>
              <a:gd name="connsiteY5" fmla="*/ 635000 h 896620"/>
              <a:gd name="connsiteX6" fmla="*/ 147320 w 1099820"/>
              <a:gd name="connsiteY6" fmla="*/ 723900 h 896620"/>
              <a:gd name="connsiteX7" fmla="*/ 165100 w 1099820"/>
              <a:gd name="connsiteY7" fmla="*/ 782320 h 896620"/>
              <a:gd name="connsiteX8" fmla="*/ 215900 w 1099820"/>
              <a:gd name="connsiteY8" fmla="*/ 896620 h 896620"/>
              <a:gd name="connsiteX9" fmla="*/ 302260 w 1099820"/>
              <a:gd name="connsiteY9" fmla="*/ 830580 h 896620"/>
              <a:gd name="connsiteX10" fmla="*/ 358140 w 1099820"/>
              <a:gd name="connsiteY10" fmla="*/ 800100 h 896620"/>
              <a:gd name="connsiteX11" fmla="*/ 459740 w 1099820"/>
              <a:gd name="connsiteY11" fmla="*/ 767080 h 896620"/>
              <a:gd name="connsiteX12" fmla="*/ 515620 w 1099820"/>
              <a:gd name="connsiteY12" fmla="*/ 708660 h 896620"/>
              <a:gd name="connsiteX13" fmla="*/ 637540 w 1099820"/>
              <a:gd name="connsiteY13" fmla="*/ 655320 h 896620"/>
              <a:gd name="connsiteX14" fmla="*/ 718820 w 1099820"/>
              <a:gd name="connsiteY14" fmla="*/ 612140 h 896620"/>
              <a:gd name="connsiteX15" fmla="*/ 797560 w 1099820"/>
              <a:gd name="connsiteY15" fmla="*/ 612140 h 896620"/>
              <a:gd name="connsiteX16" fmla="*/ 825500 w 1099820"/>
              <a:gd name="connsiteY16" fmla="*/ 596900 h 896620"/>
              <a:gd name="connsiteX17" fmla="*/ 904240 w 1099820"/>
              <a:gd name="connsiteY17" fmla="*/ 584200 h 896620"/>
              <a:gd name="connsiteX18" fmla="*/ 949960 w 1099820"/>
              <a:gd name="connsiteY18" fmla="*/ 619760 h 896620"/>
              <a:gd name="connsiteX19" fmla="*/ 1003300 w 1099820"/>
              <a:gd name="connsiteY19" fmla="*/ 604520 h 896620"/>
              <a:gd name="connsiteX20" fmla="*/ 1084580 w 1099820"/>
              <a:gd name="connsiteY20" fmla="*/ 505460 h 896620"/>
              <a:gd name="connsiteX21" fmla="*/ 1099820 w 1099820"/>
              <a:gd name="connsiteY21" fmla="*/ 462280 h 896620"/>
              <a:gd name="connsiteX22" fmla="*/ 1021080 w 1099820"/>
              <a:gd name="connsiteY22" fmla="*/ 419100 h 896620"/>
              <a:gd name="connsiteX23" fmla="*/ 949960 w 1099820"/>
              <a:gd name="connsiteY23" fmla="*/ 388620 h 896620"/>
              <a:gd name="connsiteX24" fmla="*/ 525780 w 1099820"/>
              <a:gd name="connsiteY24" fmla="*/ 215900 h 896620"/>
              <a:gd name="connsiteX25" fmla="*/ 332740 w 1099820"/>
              <a:gd name="connsiteY25" fmla="*/ 121920 h 896620"/>
              <a:gd name="connsiteX26" fmla="*/ 106680 w 1099820"/>
              <a:gd name="connsiteY26" fmla="*/ 10160 h 896620"/>
              <a:gd name="connsiteX27" fmla="*/ 60960 w 1099820"/>
              <a:gd name="connsiteY27" fmla="*/ 10160 h 896620"/>
              <a:gd name="connsiteX28" fmla="*/ 0 w 1099820"/>
              <a:gd name="connsiteY28" fmla="*/ 0 h 89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9820" h="896620">
                <a:moveTo>
                  <a:pt x="0" y="0"/>
                </a:moveTo>
                <a:lnTo>
                  <a:pt x="5080" y="68580"/>
                </a:lnTo>
                <a:lnTo>
                  <a:pt x="10160" y="127000"/>
                </a:lnTo>
                <a:lnTo>
                  <a:pt x="55880" y="327660"/>
                </a:lnTo>
                <a:lnTo>
                  <a:pt x="111760" y="558800"/>
                </a:lnTo>
                <a:lnTo>
                  <a:pt x="129540" y="635000"/>
                </a:lnTo>
                <a:lnTo>
                  <a:pt x="147320" y="723900"/>
                </a:lnTo>
                <a:lnTo>
                  <a:pt x="165100" y="782320"/>
                </a:lnTo>
                <a:lnTo>
                  <a:pt x="215900" y="896620"/>
                </a:lnTo>
                <a:lnTo>
                  <a:pt x="302260" y="830580"/>
                </a:lnTo>
                <a:lnTo>
                  <a:pt x="358140" y="800100"/>
                </a:lnTo>
                <a:lnTo>
                  <a:pt x="459740" y="767080"/>
                </a:lnTo>
                <a:lnTo>
                  <a:pt x="515620" y="708660"/>
                </a:lnTo>
                <a:lnTo>
                  <a:pt x="637540" y="655320"/>
                </a:lnTo>
                <a:lnTo>
                  <a:pt x="718820" y="612140"/>
                </a:lnTo>
                <a:lnTo>
                  <a:pt x="797560" y="612140"/>
                </a:lnTo>
                <a:lnTo>
                  <a:pt x="825500" y="596900"/>
                </a:lnTo>
                <a:lnTo>
                  <a:pt x="904240" y="584200"/>
                </a:lnTo>
                <a:lnTo>
                  <a:pt x="949960" y="619760"/>
                </a:lnTo>
                <a:lnTo>
                  <a:pt x="1003300" y="604520"/>
                </a:lnTo>
                <a:lnTo>
                  <a:pt x="1084580" y="505460"/>
                </a:lnTo>
                <a:lnTo>
                  <a:pt x="1099820" y="462280"/>
                </a:lnTo>
                <a:lnTo>
                  <a:pt x="1021080" y="419100"/>
                </a:lnTo>
                <a:lnTo>
                  <a:pt x="949960" y="388620"/>
                </a:lnTo>
                <a:lnTo>
                  <a:pt x="525780" y="215900"/>
                </a:lnTo>
                <a:lnTo>
                  <a:pt x="332740" y="121920"/>
                </a:lnTo>
                <a:lnTo>
                  <a:pt x="106680" y="10160"/>
                </a:lnTo>
                <a:lnTo>
                  <a:pt x="60960" y="10160"/>
                </a:lnTo>
                <a:lnTo>
                  <a:pt x="0" y="0"/>
                </a:lnTo>
                <a:close/>
              </a:path>
            </a:pathLst>
          </a:custGeom>
          <a:noFill/>
          <a:ln>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5C6673C-9466-4A83-9132-2A5CAD0970D4}"/>
              </a:ext>
            </a:extLst>
          </p:cNvPr>
          <p:cNvSpPr txBox="1"/>
          <p:nvPr/>
        </p:nvSpPr>
        <p:spPr>
          <a:xfrm>
            <a:off x="2585489" y="5799056"/>
            <a:ext cx="398615" cy="215444"/>
          </a:xfrm>
          <a:prstGeom prst="rect">
            <a:avLst/>
          </a:prstGeom>
          <a:solidFill>
            <a:schemeClr val="bg1"/>
          </a:solidFill>
          <a:ln w="28575">
            <a:solidFill>
              <a:schemeClr val="bg2">
                <a:lumMod val="50000"/>
              </a:schemeClr>
            </a:solidFill>
          </a:ln>
        </p:spPr>
        <p:txBody>
          <a:bodyPr wrap="square" rtlCol="0">
            <a:spAutoFit/>
          </a:bodyPr>
          <a:lstStyle/>
          <a:p>
            <a:r>
              <a:rPr kumimoji="1" lang="en-US" altLang="ja-JP" sz="800" b="1" dirty="0">
                <a:highlight>
                  <a:srgbClr val="F9F9F9"/>
                </a:highlight>
                <a:ea typeface="小塚ゴシック Pro M" panose="020B0700000000000000"/>
              </a:rPr>
              <a:t>Ⅰ</a:t>
            </a:r>
            <a:r>
              <a:rPr kumimoji="1" lang="ja-JP" altLang="en-US" sz="800" b="1" dirty="0">
                <a:highlight>
                  <a:srgbClr val="F9F9F9"/>
                </a:highlight>
                <a:ea typeface="小塚ゴシック Pro M" panose="020B0700000000000000"/>
              </a:rPr>
              <a:t>期</a:t>
            </a:r>
          </a:p>
        </p:txBody>
      </p:sp>
      <p:sp>
        <p:nvSpPr>
          <p:cNvPr id="61" name="フリーフォーム: 図形 60">
            <a:extLst>
              <a:ext uri="{FF2B5EF4-FFF2-40B4-BE49-F238E27FC236}">
                <a16:creationId xmlns:a16="http://schemas.microsoft.com/office/drawing/2014/main" id="{01C49F78-1326-4880-A754-9BD924C8A27B}"/>
              </a:ext>
            </a:extLst>
          </p:cNvPr>
          <p:cNvSpPr/>
          <p:nvPr/>
        </p:nvSpPr>
        <p:spPr>
          <a:xfrm>
            <a:off x="442999" y="3824867"/>
            <a:ext cx="1610360" cy="1742440"/>
          </a:xfrm>
          <a:custGeom>
            <a:avLst/>
            <a:gdLst>
              <a:gd name="connsiteX0" fmla="*/ 81280 w 1610360"/>
              <a:gd name="connsiteY0" fmla="*/ 0 h 1742440"/>
              <a:gd name="connsiteX1" fmla="*/ 50800 w 1610360"/>
              <a:gd name="connsiteY1" fmla="*/ 170180 h 1742440"/>
              <a:gd name="connsiteX2" fmla="*/ 0 w 1610360"/>
              <a:gd name="connsiteY2" fmla="*/ 261620 h 1742440"/>
              <a:gd name="connsiteX3" fmla="*/ 149860 w 1610360"/>
              <a:gd name="connsiteY3" fmla="*/ 563880 h 1742440"/>
              <a:gd name="connsiteX4" fmla="*/ 185420 w 1610360"/>
              <a:gd name="connsiteY4" fmla="*/ 523240 h 1742440"/>
              <a:gd name="connsiteX5" fmla="*/ 800100 w 1610360"/>
              <a:gd name="connsiteY5" fmla="*/ 1084580 h 1742440"/>
              <a:gd name="connsiteX6" fmla="*/ 759460 w 1610360"/>
              <a:gd name="connsiteY6" fmla="*/ 1178560 h 1742440"/>
              <a:gd name="connsiteX7" fmla="*/ 1610360 w 1610360"/>
              <a:gd name="connsiteY7" fmla="*/ 1742440 h 1742440"/>
              <a:gd name="connsiteX8" fmla="*/ 1546860 w 1610360"/>
              <a:gd name="connsiteY8" fmla="*/ 1450340 h 1742440"/>
              <a:gd name="connsiteX9" fmla="*/ 1534160 w 1610360"/>
              <a:gd name="connsiteY9" fmla="*/ 1325880 h 1742440"/>
              <a:gd name="connsiteX10" fmla="*/ 1534160 w 1610360"/>
              <a:gd name="connsiteY10" fmla="*/ 1264920 h 1742440"/>
              <a:gd name="connsiteX11" fmla="*/ 1503680 w 1610360"/>
              <a:gd name="connsiteY11" fmla="*/ 1211580 h 1742440"/>
              <a:gd name="connsiteX12" fmla="*/ 1460500 w 1610360"/>
              <a:gd name="connsiteY12" fmla="*/ 1209040 h 1742440"/>
              <a:gd name="connsiteX13" fmla="*/ 1435100 w 1610360"/>
              <a:gd name="connsiteY13" fmla="*/ 1168400 h 1742440"/>
              <a:gd name="connsiteX14" fmla="*/ 1102360 w 1610360"/>
              <a:gd name="connsiteY14" fmla="*/ 947420 h 1742440"/>
              <a:gd name="connsiteX15" fmla="*/ 772160 w 1610360"/>
              <a:gd name="connsiteY15" fmla="*/ 688340 h 1742440"/>
              <a:gd name="connsiteX16" fmla="*/ 368300 w 1610360"/>
              <a:gd name="connsiteY16" fmla="*/ 314960 h 1742440"/>
              <a:gd name="connsiteX17" fmla="*/ 231140 w 1610360"/>
              <a:gd name="connsiteY17" fmla="*/ 162560 h 1742440"/>
              <a:gd name="connsiteX18" fmla="*/ 81280 w 1610360"/>
              <a:gd name="connsiteY18" fmla="*/ 0 h 174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0360" h="1742440">
                <a:moveTo>
                  <a:pt x="81280" y="0"/>
                </a:moveTo>
                <a:lnTo>
                  <a:pt x="50800" y="170180"/>
                </a:lnTo>
                <a:lnTo>
                  <a:pt x="0" y="261620"/>
                </a:lnTo>
                <a:lnTo>
                  <a:pt x="149860" y="563880"/>
                </a:lnTo>
                <a:lnTo>
                  <a:pt x="185420" y="523240"/>
                </a:lnTo>
                <a:lnTo>
                  <a:pt x="800100" y="1084580"/>
                </a:lnTo>
                <a:lnTo>
                  <a:pt x="759460" y="1178560"/>
                </a:lnTo>
                <a:lnTo>
                  <a:pt x="1610360" y="1742440"/>
                </a:lnTo>
                <a:lnTo>
                  <a:pt x="1546860" y="1450340"/>
                </a:lnTo>
                <a:lnTo>
                  <a:pt x="1534160" y="1325880"/>
                </a:lnTo>
                <a:lnTo>
                  <a:pt x="1534160" y="1264920"/>
                </a:lnTo>
                <a:lnTo>
                  <a:pt x="1503680" y="1211580"/>
                </a:lnTo>
                <a:lnTo>
                  <a:pt x="1460500" y="1209040"/>
                </a:lnTo>
                <a:lnTo>
                  <a:pt x="1435100" y="1168400"/>
                </a:lnTo>
                <a:lnTo>
                  <a:pt x="1102360" y="947420"/>
                </a:lnTo>
                <a:lnTo>
                  <a:pt x="772160" y="688340"/>
                </a:lnTo>
                <a:lnTo>
                  <a:pt x="368300" y="314960"/>
                </a:lnTo>
                <a:lnTo>
                  <a:pt x="231140" y="162560"/>
                </a:lnTo>
                <a:lnTo>
                  <a:pt x="81280" y="0"/>
                </a:lnTo>
                <a:close/>
              </a:path>
            </a:pathLst>
          </a:custGeom>
          <a:noFill/>
          <a:ln>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F35B03EA-6386-42F8-9162-9D8AFF602AE6}"/>
              </a:ext>
            </a:extLst>
          </p:cNvPr>
          <p:cNvSpPr txBox="1"/>
          <p:nvPr/>
        </p:nvSpPr>
        <p:spPr>
          <a:xfrm>
            <a:off x="1079873" y="4883615"/>
            <a:ext cx="398615" cy="215444"/>
          </a:xfrm>
          <a:prstGeom prst="rect">
            <a:avLst/>
          </a:prstGeom>
          <a:solidFill>
            <a:schemeClr val="bg1"/>
          </a:solidFill>
          <a:ln w="28575">
            <a:solidFill>
              <a:schemeClr val="bg2">
                <a:lumMod val="50000"/>
              </a:schemeClr>
            </a:solidFill>
          </a:ln>
        </p:spPr>
        <p:txBody>
          <a:bodyPr wrap="square" rtlCol="0">
            <a:spAutoFit/>
          </a:bodyPr>
          <a:lstStyle/>
          <a:p>
            <a:r>
              <a:rPr lang="en-US" altLang="ja-JP" sz="800" b="1" dirty="0">
                <a:highlight>
                  <a:srgbClr val="F9F9F9"/>
                </a:highlight>
                <a:ea typeface="小塚ゴシック Pro M" panose="020B0700000000000000"/>
              </a:rPr>
              <a:t>Ⅱ</a:t>
            </a:r>
            <a:r>
              <a:rPr kumimoji="1" lang="ja-JP" altLang="en-US" sz="800" b="1" dirty="0">
                <a:highlight>
                  <a:srgbClr val="F9F9F9"/>
                </a:highlight>
                <a:ea typeface="小塚ゴシック Pro M" panose="020B0700000000000000"/>
              </a:rPr>
              <a:t>期</a:t>
            </a:r>
          </a:p>
        </p:txBody>
      </p:sp>
      <p:sp>
        <p:nvSpPr>
          <p:cNvPr id="63" name="テキスト ボックス 62">
            <a:extLst>
              <a:ext uri="{FF2B5EF4-FFF2-40B4-BE49-F238E27FC236}">
                <a16:creationId xmlns:a16="http://schemas.microsoft.com/office/drawing/2014/main" id="{AEA1D1CE-8916-4FC2-9683-04E440CABE4C}"/>
              </a:ext>
            </a:extLst>
          </p:cNvPr>
          <p:cNvSpPr txBox="1"/>
          <p:nvPr/>
        </p:nvSpPr>
        <p:spPr>
          <a:xfrm>
            <a:off x="865525" y="4588984"/>
            <a:ext cx="754516" cy="307777"/>
          </a:xfrm>
          <a:prstGeom prst="rect">
            <a:avLst/>
          </a:prstGeom>
          <a:noFill/>
        </p:spPr>
        <p:txBody>
          <a:bodyPr wrap="square" rtlCol="0">
            <a:spAutoFit/>
          </a:bodyPr>
          <a:lstStyle/>
          <a:p>
            <a:pPr algn="ctr" defTabSz="457200"/>
            <a:r>
              <a:rPr lang="ja-JP" altLang="en-US" sz="700" b="1" dirty="0">
                <a:solidFill>
                  <a:prstClr val="black"/>
                </a:solidFill>
                <a:highlight>
                  <a:srgbClr val="F9F9F9"/>
                </a:highlight>
                <a:ea typeface="游ゴシック" panose="020B0400000000000000" pitchFamily="50" charset="-128"/>
              </a:rPr>
              <a:t>住宅棟</a:t>
            </a:r>
            <a:endParaRPr lang="en-US" altLang="ja-JP" sz="700" b="1" dirty="0">
              <a:solidFill>
                <a:prstClr val="black"/>
              </a:solidFill>
              <a:highlight>
                <a:srgbClr val="F9F9F9"/>
              </a:highlight>
              <a:ea typeface="游ゴシック" panose="020B0400000000000000" pitchFamily="50" charset="-128"/>
            </a:endParaRPr>
          </a:p>
          <a:p>
            <a:pPr algn="ctr" defTabSz="457200"/>
            <a:r>
              <a:rPr lang="ja-JP" altLang="en-US" sz="700" b="1" dirty="0">
                <a:solidFill>
                  <a:prstClr val="black"/>
                </a:solidFill>
                <a:highlight>
                  <a:srgbClr val="F9F9F9"/>
                </a:highlight>
                <a:ea typeface="游ゴシック" panose="020B0400000000000000" pitchFamily="50" charset="-128"/>
              </a:rPr>
              <a:t>（②敷地）</a:t>
            </a:r>
          </a:p>
        </p:txBody>
      </p:sp>
      <p:sp>
        <p:nvSpPr>
          <p:cNvPr id="3" name="フリーフォーム: 図形 2">
            <a:extLst>
              <a:ext uri="{FF2B5EF4-FFF2-40B4-BE49-F238E27FC236}">
                <a16:creationId xmlns:a16="http://schemas.microsoft.com/office/drawing/2014/main" id="{6D7A3EDC-6F39-402A-BF6C-78FCE5C65D7B}"/>
              </a:ext>
            </a:extLst>
          </p:cNvPr>
          <p:cNvSpPr/>
          <p:nvPr/>
        </p:nvSpPr>
        <p:spPr>
          <a:xfrm>
            <a:off x="2067560" y="3068320"/>
            <a:ext cx="2372360" cy="2834640"/>
          </a:xfrm>
          <a:custGeom>
            <a:avLst/>
            <a:gdLst>
              <a:gd name="connsiteX0" fmla="*/ 10160 w 2372360"/>
              <a:gd name="connsiteY0" fmla="*/ 0 h 2834640"/>
              <a:gd name="connsiteX1" fmla="*/ 10160 w 2372360"/>
              <a:gd name="connsiteY1" fmla="*/ 1000760 h 2834640"/>
              <a:gd name="connsiteX2" fmla="*/ 50800 w 2372360"/>
              <a:gd name="connsiteY2" fmla="*/ 1061720 h 2834640"/>
              <a:gd name="connsiteX3" fmla="*/ 50800 w 2372360"/>
              <a:gd name="connsiteY3" fmla="*/ 1290320 h 2834640"/>
              <a:gd name="connsiteX4" fmla="*/ 81280 w 2372360"/>
              <a:gd name="connsiteY4" fmla="*/ 1259840 h 2834640"/>
              <a:gd name="connsiteX5" fmla="*/ 447040 w 2372360"/>
              <a:gd name="connsiteY5" fmla="*/ 1259840 h 2834640"/>
              <a:gd name="connsiteX6" fmla="*/ 447040 w 2372360"/>
              <a:gd name="connsiteY6" fmla="*/ 1645920 h 2834640"/>
              <a:gd name="connsiteX7" fmla="*/ 0 w 2372360"/>
              <a:gd name="connsiteY7" fmla="*/ 1645920 h 2834640"/>
              <a:gd name="connsiteX8" fmla="*/ 0 w 2372360"/>
              <a:gd name="connsiteY8" fmla="*/ 1793240 h 2834640"/>
              <a:gd name="connsiteX9" fmla="*/ 50800 w 2372360"/>
              <a:gd name="connsiteY9" fmla="*/ 1874520 h 2834640"/>
              <a:gd name="connsiteX10" fmla="*/ 406400 w 2372360"/>
              <a:gd name="connsiteY10" fmla="*/ 2067560 h 2834640"/>
              <a:gd name="connsiteX11" fmla="*/ 416560 w 2372360"/>
              <a:gd name="connsiteY11" fmla="*/ 2026920 h 2834640"/>
              <a:gd name="connsiteX12" fmla="*/ 482600 w 2372360"/>
              <a:gd name="connsiteY12" fmla="*/ 2047240 h 2834640"/>
              <a:gd name="connsiteX13" fmla="*/ 467360 w 2372360"/>
              <a:gd name="connsiteY13" fmla="*/ 2087880 h 2834640"/>
              <a:gd name="connsiteX14" fmla="*/ 1163320 w 2372360"/>
              <a:gd name="connsiteY14" fmla="*/ 2367280 h 2834640"/>
              <a:gd name="connsiteX15" fmla="*/ 2372360 w 2372360"/>
              <a:gd name="connsiteY15" fmla="*/ 2834640 h 2834640"/>
              <a:gd name="connsiteX16" fmla="*/ 2372360 w 2372360"/>
              <a:gd name="connsiteY16" fmla="*/ 2463800 h 2834640"/>
              <a:gd name="connsiteX17" fmla="*/ 2306320 w 2372360"/>
              <a:gd name="connsiteY17" fmla="*/ 2311400 h 2834640"/>
              <a:gd name="connsiteX18" fmla="*/ 2306320 w 2372360"/>
              <a:gd name="connsiteY18" fmla="*/ 2169160 h 2834640"/>
              <a:gd name="connsiteX19" fmla="*/ 2321560 w 2372360"/>
              <a:gd name="connsiteY19" fmla="*/ 2108200 h 2834640"/>
              <a:gd name="connsiteX20" fmla="*/ 2341880 w 2372360"/>
              <a:gd name="connsiteY20" fmla="*/ 1950720 h 2834640"/>
              <a:gd name="connsiteX21" fmla="*/ 2341880 w 2372360"/>
              <a:gd name="connsiteY21" fmla="*/ 1864360 h 2834640"/>
              <a:gd name="connsiteX22" fmla="*/ 2296160 w 2372360"/>
              <a:gd name="connsiteY22" fmla="*/ 1864360 h 2834640"/>
              <a:gd name="connsiteX23" fmla="*/ 2296160 w 2372360"/>
              <a:gd name="connsiteY23" fmla="*/ 1082040 h 2834640"/>
              <a:gd name="connsiteX24" fmla="*/ 2306320 w 2372360"/>
              <a:gd name="connsiteY24" fmla="*/ 1016000 h 2834640"/>
              <a:gd name="connsiteX25" fmla="*/ 2306320 w 2372360"/>
              <a:gd name="connsiteY25" fmla="*/ 685800 h 2834640"/>
              <a:gd name="connsiteX26" fmla="*/ 2336800 w 2372360"/>
              <a:gd name="connsiteY26" fmla="*/ 685800 h 2834640"/>
              <a:gd name="connsiteX27" fmla="*/ 2336800 w 2372360"/>
              <a:gd name="connsiteY27" fmla="*/ 264160 h 2834640"/>
              <a:gd name="connsiteX28" fmla="*/ 1402080 w 2372360"/>
              <a:gd name="connsiteY28" fmla="*/ 264160 h 2834640"/>
              <a:gd name="connsiteX29" fmla="*/ 1285240 w 2372360"/>
              <a:gd name="connsiteY29" fmla="*/ 5080 h 2834640"/>
              <a:gd name="connsiteX30" fmla="*/ 10160 w 2372360"/>
              <a:gd name="connsiteY30"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72360" h="2834640">
                <a:moveTo>
                  <a:pt x="10160" y="0"/>
                </a:moveTo>
                <a:lnTo>
                  <a:pt x="10160" y="1000760"/>
                </a:lnTo>
                <a:lnTo>
                  <a:pt x="50800" y="1061720"/>
                </a:lnTo>
                <a:lnTo>
                  <a:pt x="50800" y="1290320"/>
                </a:lnTo>
                <a:lnTo>
                  <a:pt x="81280" y="1259840"/>
                </a:lnTo>
                <a:lnTo>
                  <a:pt x="447040" y="1259840"/>
                </a:lnTo>
                <a:lnTo>
                  <a:pt x="447040" y="1645920"/>
                </a:lnTo>
                <a:lnTo>
                  <a:pt x="0" y="1645920"/>
                </a:lnTo>
                <a:lnTo>
                  <a:pt x="0" y="1793240"/>
                </a:lnTo>
                <a:lnTo>
                  <a:pt x="50800" y="1874520"/>
                </a:lnTo>
                <a:lnTo>
                  <a:pt x="406400" y="2067560"/>
                </a:lnTo>
                <a:lnTo>
                  <a:pt x="416560" y="2026920"/>
                </a:lnTo>
                <a:lnTo>
                  <a:pt x="482600" y="2047240"/>
                </a:lnTo>
                <a:lnTo>
                  <a:pt x="467360" y="2087880"/>
                </a:lnTo>
                <a:lnTo>
                  <a:pt x="1163320" y="2367280"/>
                </a:lnTo>
                <a:lnTo>
                  <a:pt x="2372360" y="2834640"/>
                </a:lnTo>
                <a:lnTo>
                  <a:pt x="2372360" y="2463800"/>
                </a:lnTo>
                <a:lnTo>
                  <a:pt x="2306320" y="2311400"/>
                </a:lnTo>
                <a:lnTo>
                  <a:pt x="2306320" y="2169160"/>
                </a:lnTo>
                <a:lnTo>
                  <a:pt x="2321560" y="2108200"/>
                </a:lnTo>
                <a:lnTo>
                  <a:pt x="2341880" y="1950720"/>
                </a:lnTo>
                <a:lnTo>
                  <a:pt x="2341880" y="1864360"/>
                </a:lnTo>
                <a:lnTo>
                  <a:pt x="2296160" y="1864360"/>
                </a:lnTo>
                <a:lnTo>
                  <a:pt x="2296160" y="1082040"/>
                </a:lnTo>
                <a:lnTo>
                  <a:pt x="2306320" y="1016000"/>
                </a:lnTo>
                <a:lnTo>
                  <a:pt x="2306320" y="685800"/>
                </a:lnTo>
                <a:lnTo>
                  <a:pt x="2336800" y="685800"/>
                </a:lnTo>
                <a:lnTo>
                  <a:pt x="2336800" y="264160"/>
                </a:lnTo>
                <a:lnTo>
                  <a:pt x="1402080" y="264160"/>
                </a:lnTo>
                <a:lnTo>
                  <a:pt x="1285240" y="5080"/>
                </a:lnTo>
                <a:lnTo>
                  <a:pt x="10160" y="0"/>
                </a:lnTo>
                <a:close/>
              </a:path>
            </a:pathLst>
          </a:custGeom>
          <a:noFill/>
          <a:ln w="254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E8C2E375-7ED6-48A8-AD8F-9CA221D3303F}"/>
              </a:ext>
            </a:extLst>
          </p:cNvPr>
          <p:cNvSpPr txBox="1"/>
          <p:nvPr/>
        </p:nvSpPr>
        <p:spPr>
          <a:xfrm>
            <a:off x="2867029" y="2877251"/>
            <a:ext cx="398615" cy="215444"/>
          </a:xfrm>
          <a:prstGeom prst="rect">
            <a:avLst/>
          </a:prstGeom>
          <a:solidFill>
            <a:schemeClr val="bg1"/>
          </a:solidFill>
          <a:ln w="28575">
            <a:solidFill>
              <a:schemeClr val="bg2">
                <a:lumMod val="50000"/>
              </a:schemeClr>
            </a:solidFill>
          </a:ln>
        </p:spPr>
        <p:txBody>
          <a:bodyPr wrap="square" rtlCol="0">
            <a:spAutoFit/>
          </a:bodyPr>
          <a:lstStyle/>
          <a:p>
            <a:r>
              <a:rPr kumimoji="1" lang="en-US" altLang="ja-JP" sz="800" b="1" dirty="0">
                <a:highlight>
                  <a:srgbClr val="F9F9F9"/>
                </a:highlight>
                <a:ea typeface="小塚ゴシック Pro M" panose="020B0700000000000000"/>
              </a:rPr>
              <a:t>Ⅰ</a:t>
            </a:r>
            <a:r>
              <a:rPr kumimoji="1" lang="ja-JP" altLang="en-US" sz="800" b="1" dirty="0">
                <a:highlight>
                  <a:srgbClr val="F9F9F9"/>
                </a:highlight>
                <a:ea typeface="小塚ゴシック Pro M" panose="020B0700000000000000"/>
              </a:rPr>
              <a:t>期</a:t>
            </a:r>
          </a:p>
        </p:txBody>
      </p:sp>
      <p:sp>
        <p:nvSpPr>
          <p:cNvPr id="4" name="正方形/長方形 3">
            <a:extLst>
              <a:ext uri="{FF2B5EF4-FFF2-40B4-BE49-F238E27FC236}">
                <a16:creationId xmlns:a16="http://schemas.microsoft.com/office/drawing/2014/main" id="{3801FA3F-3FB8-4A89-A265-748CDDD59B29}"/>
              </a:ext>
            </a:extLst>
          </p:cNvPr>
          <p:cNvSpPr/>
          <p:nvPr/>
        </p:nvSpPr>
        <p:spPr>
          <a:xfrm>
            <a:off x="3501248" y="2119827"/>
            <a:ext cx="398615"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EA99A25A-37C8-4FC9-BED9-BE46B9F599E6}"/>
              </a:ext>
            </a:extLst>
          </p:cNvPr>
          <p:cNvSpPr txBox="1"/>
          <p:nvPr/>
        </p:nvSpPr>
        <p:spPr>
          <a:xfrm>
            <a:off x="2383208" y="4191430"/>
            <a:ext cx="1000706" cy="24622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1" kern="0" dirty="0">
                <a:solidFill>
                  <a:prstClr val="black"/>
                </a:solidFill>
                <a:highlight>
                  <a:srgbClr val="F9F9F9"/>
                </a:highlight>
                <a:latin typeface="游ゴシック" panose="020B0400000000000000" pitchFamily="50" charset="-128"/>
                <a:ea typeface="游ゴシック" panose="020B0400000000000000" pitchFamily="50" charset="-128"/>
              </a:rPr>
              <a:t>（①</a:t>
            </a:r>
            <a:r>
              <a:rPr kumimoji="0" lang="en-US" altLang="ja-JP" sz="1000" b="1" kern="0" dirty="0">
                <a:solidFill>
                  <a:prstClr val="black"/>
                </a:solidFill>
                <a:highlight>
                  <a:srgbClr val="F9F9F9"/>
                </a:highlight>
                <a:latin typeface="游ゴシック" panose="020B0400000000000000" pitchFamily="50" charset="-128"/>
                <a:ea typeface="游ゴシック" panose="020B0400000000000000" pitchFamily="50" charset="-128"/>
              </a:rPr>
              <a:t>-a</a:t>
            </a:r>
            <a:r>
              <a:rPr kumimoji="0" lang="ja-JP" altLang="en-US" sz="1000" b="1" kern="0" dirty="0">
                <a:solidFill>
                  <a:prstClr val="black"/>
                </a:solidFill>
                <a:highlight>
                  <a:srgbClr val="F9F9F9"/>
                </a:highlight>
                <a:latin typeface="游ゴシック" panose="020B0400000000000000" pitchFamily="50" charset="-128"/>
                <a:ea typeface="游ゴシック" panose="020B0400000000000000" pitchFamily="50" charset="-128"/>
              </a:rPr>
              <a:t>敷地</a:t>
            </a:r>
            <a:r>
              <a:rPr kumimoji="0" lang="ja-JP" altLang="en-US" sz="600" b="1" kern="0" dirty="0">
                <a:solidFill>
                  <a:prstClr val="black"/>
                </a:solidFill>
                <a:highlight>
                  <a:srgbClr val="F9F9F9"/>
                </a:highlight>
                <a:latin typeface="游ゴシック" panose="020B0400000000000000" pitchFamily="50" charset="-128"/>
                <a:ea typeface="游ゴシック" panose="020B0400000000000000" pitchFamily="50" charset="-128"/>
              </a:rPr>
              <a:t>）</a:t>
            </a:r>
            <a:endParaRPr kumimoji="0" lang="ja-JP" altLang="en-US" sz="600" b="1" i="0" u="none" strike="noStrike" kern="0" cap="none" spc="0" normalizeH="0" baseline="0" noProof="0" dirty="0">
              <a:ln>
                <a:noFill/>
              </a:ln>
              <a:solidFill>
                <a:prstClr val="black"/>
              </a:solidFill>
              <a:effectLst/>
              <a:highlight>
                <a:srgbClr val="F9F9F9"/>
              </a:highligh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8482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a:extLst>
              <a:ext uri="{FF2B5EF4-FFF2-40B4-BE49-F238E27FC236}">
                <a16:creationId xmlns:a16="http://schemas.microsoft.com/office/drawing/2014/main" id="{2C5A283A-30F9-43BD-A0F4-C1E48F858744}"/>
              </a:ext>
            </a:extLst>
          </p:cNvPr>
          <p:cNvSpPr/>
          <p:nvPr/>
        </p:nvSpPr>
        <p:spPr>
          <a:xfrm>
            <a:off x="1530077" y="2817026"/>
            <a:ext cx="6588000" cy="5529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0">
            <a:noAutofit/>
          </a:bodyPr>
          <a:lstStyle/>
          <a:p>
            <a:pPr marL="0" marR="0" lvl="0" indent="0" algn="l" defTabSz="914423" rtl="0" eaLnBrk="1" fontAlgn="auto" latinLnBrk="0" hangingPunct="1">
              <a:lnSpc>
                <a:spcPct val="150000"/>
              </a:lnSpc>
              <a:spcBef>
                <a:spcPts val="601"/>
              </a:spcBef>
              <a:spcAft>
                <a:spcPts val="0"/>
              </a:spcAft>
              <a:buClrTx/>
              <a:buSzTx/>
              <a:buFontTx/>
              <a:buNone/>
              <a:tabLst/>
              <a:defRPr/>
            </a:pPr>
            <a:endParaRPr kumimoji="0" lang="en-US" altLang="ja-JP" sz="1400" b="1"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正方形/長方形 62">
            <a:extLst>
              <a:ext uri="{FF2B5EF4-FFF2-40B4-BE49-F238E27FC236}">
                <a16:creationId xmlns:a16="http://schemas.microsoft.com/office/drawing/2014/main" id="{719980F1-1412-4A5C-861C-C15CB36B9F39}"/>
              </a:ext>
            </a:extLst>
          </p:cNvPr>
          <p:cNvSpPr/>
          <p:nvPr/>
        </p:nvSpPr>
        <p:spPr>
          <a:xfrm>
            <a:off x="195336" y="2519660"/>
            <a:ext cx="9217023" cy="41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t" anchorCtr="0">
            <a:spAutoFit/>
          </a:bodyPr>
          <a:lstStyle/>
          <a:p>
            <a:pPr marR="0" lvl="0" algn="ctr" defTabSz="914423" rtl="0" eaLnBrk="1" fontAlgn="auto" latinLnBrk="0" hangingPunct="1">
              <a:lnSpc>
                <a:spcPct val="130000"/>
              </a:lnSpc>
              <a:spcBef>
                <a:spcPts val="601"/>
              </a:spcBef>
              <a:spcAft>
                <a:spcPts val="0"/>
              </a:spcAft>
              <a:buClrTx/>
              <a:buSzTx/>
              <a:tabLst/>
              <a:defRPr/>
            </a:pPr>
            <a:r>
              <a:rPr kumimoji="0" lang="ja-JP" altLang="en-US" sz="1600" b="1" dirty="0">
                <a:solidFill>
                  <a:srgbClr val="0070C0"/>
                </a:solidFill>
                <a:latin typeface="BIZ UDPゴシック" panose="020B0400000000000000" pitchFamily="50" charset="-128"/>
                <a:ea typeface="BIZ UDPゴシック" panose="020B0400000000000000" pitchFamily="50" charset="-128"/>
              </a:rPr>
              <a:t>一般の利用に供される園内の通路及び広場の一部</a:t>
            </a:r>
            <a:r>
              <a:rPr kumimoji="0" lang="ja-JP" altLang="en-US" sz="1600" dirty="0">
                <a:solidFill>
                  <a:prstClr val="black"/>
                </a:solidFill>
                <a:latin typeface="BIZ UDPゴシック" panose="020B0400000000000000" pitchFamily="50" charset="-128"/>
                <a:ea typeface="BIZ UDPゴシック" panose="020B0400000000000000" pitchFamily="50" charset="-128"/>
              </a:rPr>
              <a:t>について大阪府が整備</a:t>
            </a:r>
          </a:p>
        </p:txBody>
      </p:sp>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２．交通環境整備について　</a:t>
            </a:r>
            <a:r>
              <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府が実施する範囲</a:t>
            </a:r>
            <a:r>
              <a:rPr lang="en-US" altLang="ja-JP" sz="2400" dirty="0">
                <a:solidFill>
                  <a:prstClr val="black"/>
                </a:solidFill>
                <a:latin typeface="HGP創英角ｺﾞｼｯｸUB" panose="020B0900000000000000" pitchFamily="50" charset="-128"/>
                <a:ea typeface="HGP創英角ｺﾞｼｯｸUB" panose="020B0900000000000000" pitchFamily="50" charset="-128"/>
              </a:rPr>
              <a:t>》</a:t>
            </a:r>
            <a:endPar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F573493B-3F87-4916-9E80-6D9945574CC7}"/>
              </a:ext>
            </a:extLst>
          </p:cNvPr>
          <p:cNvSpPr/>
          <p:nvPr/>
        </p:nvSpPr>
        <p:spPr>
          <a:xfrm>
            <a:off x="161925" y="824900"/>
            <a:ext cx="9217023" cy="1021480"/>
          </a:xfrm>
          <a:prstGeom prst="rect">
            <a:avLst/>
          </a:prstGeom>
          <a:solidFill>
            <a:srgbClr val="DBEE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t" anchorCtr="0">
            <a:spAutoFit/>
          </a:bodyPr>
          <a:lstStyle/>
          <a:p>
            <a:pPr marL="285750" marR="0" lvl="0" indent="-285750" algn="l" defTabSz="914400" rtl="0" eaLnBrk="1" fontAlgn="auto" latinLnBrk="0" hangingPunct="1">
              <a:lnSpc>
                <a:spcPct val="130000"/>
              </a:lnSpc>
              <a:spcBef>
                <a:spcPts val="0"/>
              </a:spcBef>
              <a:spcAft>
                <a:spcPts val="0"/>
              </a:spcAft>
              <a:buClrTx/>
              <a:buSzTx/>
              <a:buFont typeface="BIZ UDPゴシック" panose="020B0400000000000000" pitchFamily="50" charset="-128"/>
              <a:buChar char="○"/>
              <a:tabLst/>
              <a:defRPr/>
            </a:pPr>
            <a:r>
              <a:rPr kumimoji="0" lang="ja-JP" altLang="en-US" sz="1600" dirty="0">
                <a:solidFill>
                  <a:prstClr val="black"/>
                </a:solidFill>
                <a:latin typeface="BIZ UDPゴシック" panose="020B0400000000000000" pitchFamily="50" charset="-128"/>
                <a:ea typeface="BIZ UDPゴシック" panose="020B0400000000000000" pitchFamily="50" charset="-128"/>
              </a:rPr>
              <a:t>アリーナ等の整備区域の交通環境整備について、覚書に基づき大阪府の実施範囲を整理</a:t>
            </a:r>
            <a:endParaRPr kumimoji="0" lang="en-US" altLang="ja-JP" sz="1600" dirty="0">
              <a:solidFill>
                <a:prstClr val="black"/>
              </a:solidFill>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ct val="130000"/>
              </a:lnSpc>
              <a:spcBef>
                <a:spcPts val="0"/>
              </a:spcBef>
              <a:spcAft>
                <a:spcPts val="0"/>
              </a:spcAft>
              <a:buClrTx/>
              <a:buSzTx/>
              <a:tabLst/>
              <a:defRPr/>
            </a:pPr>
            <a:r>
              <a:rPr kumimoji="0" lang="ja-JP" altLang="en-US" sz="1600" dirty="0">
                <a:solidFill>
                  <a:prstClr val="black"/>
                </a:solidFill>
                <a:latin typeface="BIZ UDPゴシック" panose="020B0400000000000000" pitchFamily="50" charset="-128"/>
                <a:ea typeface="BIZ UDPゴシック" panose="020B0400000000000000" pitchFamily="50" charset="-128"/>
              </a:rPr>
              <a:t>　　</a:t>
            </a:r>
            <a:r>
              <a:rPr kumimoji="0" lang="ja-JP" altLang="en-US" sz="1400" dirty="0">
                <a:solidFill>
                  <a:prstClr val="black"/>
                </a:solidFill>
                <a:latin typeface="BIZ UDPゴシック" panose="020B0400000000000000" pitchFamily="50" charset="-128"/>
                <a:ea typeface="BIZ UDPゴシック" panose="020B0400000000000000" pitchFamily="50" charset="-128"/>
              </a:rPr>
              <a:t>・　当該区域内には、</a:t>
            </a:r>
            <a:r>
              <a:rPr kumimoji="0" lang="ja-JP" altLang="en-US" sz="1400" b="1" dirty="0">
                <a:solidFill>
                  <a:srgbClr val="FF0000"/>
                </a:solidFill>
                <a:latin typeface="BIZ UDPゴシック" panose="020B0400000000000000" pitchFamily="50" charset="-128"/>
                <a:ea typeface="BIZ UDPゴシック" panose="020B0400000000000000" pitchFamily="50" charset="-128"/>
              </a:rPr>
              <a:t>地域住民の生活に欠くことのできない園内通路</a:t>
            </a:r>
            <a:r>
              <a:rPr kumimoji="0" lang="ja-JP" altLang="en-US" sz="1400" dirty="0">
                <a:solidFill>
                  <a:prstClr val="black"/>
                </a:solidFill>
                <a:latin typeface="BIZ UDPゴシック" panose="020B0400000000000000" pitchFamily="50" charset="-128"/>
                <a:ea typeface="BIZ UDPゴシック" panose="020B0400000000000000" pitchFamily="50" charset="-128"/>
              </a:rPr>
              <a:t>が存在</a:t>
            </a:r>
            <a:endParaRPr kumimoji="0" lang="en-US" altLang="ja-JP" sz="1400" dirty="0">
              <a:solidFill>
                <a:prstClr val="black"/>
              </a:solidFill>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ct val="130000"/>
              </a:lnSpc>
              <a:spcBef>
                <a:spcPts val="0"/>
              </a:spcBef>
              <a:spcAft>
                <a:spcPts val="0"/>
              </a:spcAft>
              <a:buClrTx/>
              <a:buSzTx/>
              <a:tabLst/>
              <a:defRPr/>
            </a:pPr>
            <a:r>
              <a:rPr kumimoji="0" lang="ja-JP" altLang="en-US" sz="1400" dirty="0">
                <a:solidFill>
                  <a:prstClr val="black"/>
                </a:solidFill>
                <a:latin typeface="BIZ UDPゴシック" panose="020B0400000000000000" pitchFamily="50" charset="-128"/>
                <a:ea typeface="BIZ UDPゴシック" panose="020B0400000000000000" pitchFamily="50" charset="-128"/>
              </a:rPr>
              <a:t>   </a:t>
            </a:r>
            <a:r>
              <a:rPr kumimoji="0" lang="ja-JP" altLang="en-US" sz="1100" dirty="0">
                <a:solidFill>
                  <a:prstClr val="black"/>
                </a:solidFill>
                <a:latin typeface="BIZ UDPゴシック" panose="020B0400000000000000" pitchFamily="50" charset="-128"/>
                <a:ea typeface="BIZ UDPゴシック" panose="020B0400000000000000" pitchFamily="50" charset="-128"/>
              </a:rPr>
              <a:t>  </a:t>
            </a:r>
            <a:r>
              <a:rPr kumimoji="0" lang="ja-JP" altLang="en-US" sz="1400" dirty="0">
                <a:solidFill>
                  <a:prstClr val="black"/>
                </a:solidFill>
                <a:latin typeface="BIZ UDPゴシック" panose="020B0400000000000000" pitchFamily="50" charset="-128"/>
                <a:ea typeface="BIZ UDPゴシック" panose="020B0400000000000000" pitchFamily="50" charset="-128"/>
              </a:rPr>
              <a:t>・　万博記念公園は</a:t>
            </a:r>
            <a:r>
              <a:rPr kumimoji="0" lang="ja-JP" altLang="en-US" sz="1400" b="1" dirty="0">
                <a:solidFill>
                  <a:srgbClr val="FF0000"/>
                </a:solidFill>
                <a:latin typeface="BIZ UDPゴシック" panose="020B0400000000000000" pitchFamily="50" charset="-128"/>
                <a:ea typeface="BIZ UDPゴシック" panose="020B0400000000000000" pitchFamily="50" charset="-128"/>
              </a:rPr>
              <a:t>広域避難地に指定</a:t>
            </a:r>
            <a:r>
              <a:rPr kumimoji="0" lang="ja-JP" altLang="en-US" sz="1400" dirty="0">
                <a:solidFill>
                  <a:prstClr val="black"/>
                </a:solidFill>
                <a:latin typeface="BIZ UDPゴシック" panose="020B0400000000000000" pitchFamily="50" charset="-128"/>
                <a:ea typeface="BIZ UDPゴシック" panose="020B0400000000000000" pitchFamily="50" charset="-128"/>
              </a:rPr>
              <a:t>されており、通行の安全性及び利便性の確保は行政的課題</a:t>
            </a:r>
            <a:endParaRPr kumimoji="0" lang="en-US" altLang="ja-JP" sz="1600"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27" name="表 3">
            <a:extLst>
              <a:ext uri="{FF2B5EF4-FFF2-40B4-BE49-F238E27FC236}">
                <a16:creationId xmlns:a16="http://schemas.microsoft.com/office/drawing/2014/main" id="{75904F2E-28F9-4A89-95FC-4DC2A471B0C8}"/>
              </a:ext>
            </a:extLst>
          </p:cNvPr>
          <p:cNvGraphicFramePr>
            <a:graphicFrameLocks noGrp="1"/>
          </p:cNvGraphicFramePr>
          <p:nvPr>
            <p:extLst>
              <p:ext uri="{D42A27DB-BD31-4B8C-83A1-F6EECF244321}">
                <p14:modId xmlns:p14="http://schemas.microsoft.com/office/powerpoint/2010/main" val="715705671"/>
              </p:ext>
            </p:extLst>
          </p:nvPr>
        </p:nvGraphicFramePr>
        <p:xfrm>
          <a:off x="244700" y="5242325"/>
          <a:ext cx="3924000" cy="1584000"/>
        </p:xfrm>
        <a:graphic>
          <a:graphicData uri="http://schemas.openxmlformats.org/drawingml/2006/table">
            <a:tbl>
              <a:tblPr firstRow="1" bandRow="1">
                <a:tableStyleId>{5C22544A-7EE6-4342-B048-85BDC9FD1C3A}</a:tableStyleId>
              </a:tblPr>
              <a:tblGrid>
                <a:gridCol w="3924000">
                  <a:extLst>
                    <a:ext uri="{9D8B030D-6E8A-4147-A177-3AD203B41FA5}">
                      <a16:colId xmlns:a16="http://schemas.microsoft.com/office/drawing/2014/main" val="3616595508"/>
                    </a:ext>
                  </a:extLst>
                </a:gridCol>
              </a:tblGrid>
              <a:tr h="472765">
                <a:tc>
                  <a:txBody>
                    <a:bodyPr/>
                    <a:lstStyle/>
                    <a:p>
                      <a:pPr algn="ctr"/>
                      <a:r>
                        <a:rPr kumimoji="1" lang="ja-JP" altLang="en-US" sz="1400" dirty="0">
                          <a:latin typeface="BIZ UDPゴシック" panose="020B0400000000000000" pitchFamily="50" charset="-128"/>
                          <a:ea typeface="BIZ UDPゴシック" panose="020B0400000000000000" pitchFamily="50" charset="-128"/>
                        </a:rPr>
                        <a:t>事業予定者が整備する範囲</a:t>
                      </a:r>
                    </a:p>
                  </a:txBody>
                  <a:tcPr anchor="ctr">
                    <a:solidFill>
                      <a:schemeClr val="bg1">
                        <a:lumMod val="65000"/>
                      </a:schemeClr>
                    </a:solidFill>
                  </a:tcPr>
                </a:tc>
                <a:extLst>
                  <a:ext uri="{0D108BD9-81ED-4DB2-BD59-A6C34878D82A}">
                    <a16:rowId xmlns:a16="http://schemas.microsoft.com/office/drawing/2014/main" val="4236528736"/>
                  </a:ext>
                </a:extLst>
              </a:tr>
              <a:tr h="1111235">
                <a:tc>
                  <a:txBody>
                    <a:bodyPr/>
                    <a:lstStyle/>
                    <a:p>
                      <a:pPr>
                        <a:lnSpc>
                          <a:spcPct val="150000"/>
                        </a:lnSpc>
                      </a:pPr>
                      <a:r>
                        <a:rPr kumimoji="1" lang="ja-JP" altLang="en-US" sz="1400" spc="-100" baseline="0" dirty="0">
                          <a:latin typeface="BIZ UDPゴシック" panose="020B0400000000000000" pitchFamily="50" charset="-128"/>
                          <a:ea typeface="BIZ UDPゴシック" panose="020B0400000000000000" pitchFamily="50" charset="-128"/>
                        </a:rPr>
                        <a:t>●アリーナ・アリーナ前ペデストリアンデッキ</a:t>
                      </a:r>
                      <a:r>
                        <a:rPr kumimoji="1" lang="ja-JP" altLang="en-US" sz="1200" spc="-100" baseline="0" dirty="0">
                          <a:latin typeface="BIZ UDPゴシック" panose="020B0400000000000000" pitchFamily="50" charset="-128"/>
                          <a:ea typeface="BIZ UDPゴシック" panose="020B0400000000000000" pitchFamily="50" charset="-128"/>
                        </a:rPr>
                        <a:t>（滞留部）</a:t>
                      </a:r>
                      <a:endParaRPr kumimoji="1" lang="en-US" altLang="ja-JP" sz="1200" spc="-100" baseline="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●商業施設、ホテル、オフィス・ホテル</a:t>
                      </a:r>
                      <a:endParaRPr kumimoji="1" lang="en-US" altLang="ja-JP" sz="1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●オフィス、アリーナ前広場、駐車場、駐輪場 等</a:t>
                      </a:r>
                      <a:endParaRPr kumimoji="1" lang="en-US" altLang="ja-JP" sz="1400" dirty="0">
                        <a:latin typeface="BIZ UDPゴシック" panose="020B0400000000000000" pitchFamily="50" charset="-128"/>
                        <a:ea typeface="BIZ UDPゴシック" panose="020B0400000000000000" pitchFamily="50" charset="-128"/>
                      </a:endParaRPr>
                    </a:p>
                  </a:txBody>
                  <a:tcPr anchor="ctr">
                    <a:solidFill>
                      <a:schemeClr val="bg1">
                        <a:lumMod val="95000"/>
                      </a:schemeClr>
                    </a:solidFill>
                  </a:tcPr>
                </a:tc>
                <a:extLst>
                  <a:ext uri="{0D108BD9-81ED-4DB2-BD59-A6C34878D82A}">
                    <a16:rowId xmlns:a16="http://schemas.microsoft.com/office/drawing/2014/main" val="2228864785"/>
                  </a:ext>
                </a:extLst>
              </a:tr>
            </a:tbl>
          </a:graphicData>
        </a:graphic>
      </p:graphicFrame>
      <p:graphicFrame>
        <p:nvGraphicFramePr>
          <p:cNvPr id="36" name="表 3">
            <a:extLst>
              <a:ext uri="{FF2B5EF4-FFF2-40B4-BE49-F238E27FC236}">
                <a16:creationId xmlns:a16="http://schemas.microsoft.com/office/drawing/2014/main" id="{D0346E75-A9E1-4FA0-AFD3-9317D03A5ECD}"/>
              </a:ext>
            </a:extLst>
          </p:cNvPr>
          <p:cNvGraphicFramePr>
            <a:graphicFrameLocks noGrp="1"/>
          </p:cNvGraphicFramePr>
          <p:nvPr/>
        </p:nvGraphicFramePr>
        <p:xfrm>
          <a:off x="270373" y="3150892"/>
          <a:ext cx="3924000" cy="1584000"/>
        </p:xfrm>
        <a:graphic>
          <a:graphicData uri="http://schemas.openxmlformats.org/drawingml/2006/table">
            <a:tbl>
              <a:tblPr firstRow="1" bandRow="1">
                <a:tableStyleId>{5C22544A-7EE6-4342-B048-85BDC9FD1C3A}</a:tableStyleId>
              </a:tblPr>
              <a:tblGrid>
                <a:gridCol w="3924000">
                  <a:extLst>
                    <a:ext uri="{9D8B030D-6E8A-4147-A177-3AD203B41FA5}">
                      <a16:colId xmlns:a16="http://schemas.microsoft.com/office/drawing/2014/main" val="239368112"/>
                    </a:ext>
                  </a:extLst>
                </a:gridCol>
              </a:tblGrid>
              <a:tr h="472764">
                <a:tc>
                  <a:txBody>
                    <a:bodyPr/>
                    <a:lstStyle/>
                    <a:p>
                      <a:pPr algn="ctr"/>
                      <a:r>
                        <a:rPr kumimoji="1" lang="ja-JP" altLang="en-US" sz="1400" dirty="0">
                          <a:latin typeface="BIZ UDPゴシック" panose="020B0400000000000000" pitchFamily="50" charset="-128"/>
                          <a:ea typeface="BIZ UDPゴシック" panose="020B0400000000000000" pitchFamily="50" charset="-128"/>
                        </a:rPr>
                        <a:t>大阪府が整備する範囲</a:t>
                      </a:r>
                    </a:p>
                  </a:txBody>
                  <a:tcPr anchor="ctr">
                    <a:solidFill>
                      <a:srgbClr val="0070C0"/>
                    </a:solidFill>
                  </a:tcPr>
                </a:tc>
                <a:extLst>
                  <a:ext uri="{0D108BD9-81ED-4DB2-BD59-A6C34878D82A}">
                    <a16:rowId xmlns:a16="http://schemas.microsoft.com/office/drawing/2014/main" val="4236528736"/>
                  </a:ext>
                </a:extLst>
              </a:tr>
              <a:tr h="1111236">
                <a:tc>
                  <a:txBody>
                    <a:bodyPr/>
                    <a:lstStyle/>
                    <a:p>
                      <a:pPr>
                        <a:lnSpc>
                          <a:spcPct val="150000"/>
                        </a:lnSpc>
                      </a:pPr>
                      <a:r>
                        <a:rPr kumimoji="1" lang="ja-JP" altLang="en-US" sz="1400" dirty="0">
                          <a:latin typeface="BIZ UDPゴシック" panose="020B0400000000000000" pitchFamily="50" charset="-128"/>
                          <a:ea typeface="BIZ UDPゴシック" panose="020B0400000000000000" pitchFamily="50" charset="-128"/>
                        </a:rPr>
                        <a:t>●駅前ロータリー・ペデストリアンデッキ　</a:t>
                      </a:r>
                      <a:endParaRPr kumimoji="1" lang="en-US" altLang="ja-JP" sz="1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●アリーナ前ペデストリアンデッキ</a:t>
                      </a:r>
                      <a:r>
                        <a:rPr kumimoji="1" lang="ja-JP" altLang="en-US" sz="1200" dirty="0">
                          <a:latin typeface="BIZ UDPゴシック" panose="020B0400000000000000" pitchFamily="50" charset="-128"/>
                          <a:ea typeface="BIZ UDPゴシック" panose="020B0400000000000000" pitchFamily="50" charset="-128"/>
                        </a:rPr>
                        <a:t>（通路部）　</a:t>
                      </a:r>
                      <a:endParaRPr kumimoji="1" lang="en-US" altLang="ja-JP" sz="1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●園内通路、自転車ルート</a:t>
                      </a:r>
                    </a:p>
                  </a:txBody>
                  <a:tcPr anchor="ctr">
                    <a:solidFill>
                      <a:srgbClr val="DBEEF4"/>
                    </a:solidFill>
                  </a:tcPr>
                </a:tc>
                <a:extLst>
                  <a:ext uri="{0D108BD9-81ED-4DB2-BD59-A6C34878D82A}">
                    <a16:rowId xmlns:a16="http://schemas.microsoft.com/office/drawing/2014/main" val="2228864785"/>
                  </a:ext>
                </a:extLst>
              </a:tr>
            </a:tbl>
          </a:graphicData>
        </a:graphic>
      </p:graphicFrame>
      <p:sp>
        <p:nvSpPr>
          <p:cNvPr id="61" name="正方形/長方形 60">
            <a:extLst>
              <a:ext uri="{FF2B5EF4-FFF2-40B4-BE49-F238E27FC236}">
                <a16:creationId xmlns:a16="http://schemas.microsoft.com/office/drawing/2014/main" id="{F9031603-87D0-4E56-9D0C-724A13D35A7D}"/>
              </a:ext>
            </a:extLst>
          </p:cNvPr>
          <p:cNvSpPr/>
          <p:nvPr/>
        </p:nvSpPr>
        <p:spPr>
          <a:xfrm>
            <a:off x="161926" y="1922179"/>
            <a:ext cx="9250434" cy="36444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t" anchorCtr="0">
            <a:spAutoFit/>
          </a:bodyPr>
          <a:lstStyle/>
          <a:p>
            <a:pPr marR="0" lvl="0" algn="l" defTabSz="914400" rtl="0" eaLnBrk="1" fontAlgn="auto" latinLnBrk="0" hangingPunct="1">
              <a:lnSpc>
                <a:spcPct val="130000"/>
              </a:lnSpc>
              <a:spcBef>
                <a:spcPts val="0"/>
              </a:spcBef>
              <a:spcAft>
                <a:spcPts val="0"/>
              </a:spcAft>
              <a:buClrTx/>
              <a:buSzTx/>
              <a:tabLst/>
              <a:defRPr/>
            </a:pPr>
            <a:r>
              <a:rPr kumimoji="0" lang="ja-JP" altLang="en-US" sz="1300" dirty="0">
                <a:solidFill>
                  <a:schemeClr val="tx1"/>
                </a:solidFill>
                <a:latin typeface="BIZ UDPゴシック" panose="020B0400000000000000" pitchFamily="50" charset="-128"/>
                <a:ea typeface="BIZ UDPゴシック" panose="020B0400000000000000" pitchFamily="50" charset="-128"/>
              </a:rPr>
              <a:t>≪覚書第３条第</a:t>
            </a:r>
            <a:r>
              <a:rPr kumimoji="0" lang="en-US" altLang="ja-JP" sz="1300" dirty="0">
                <a:solidFill>
                  <a:schemeClr val="tx1"/>
                </a:solidFill>
                <a:latin typeface="BIZ UDPゴシック" panose="020B0400000000000000" pitchFamily="50" charset="-128"/>
                <a:ea typeface="BIZ UDPゴシック" panose="020B0400000000000000" pitchFamily="50" charset="-128"/>
              </a:rPr>
              <a:t>2</a:t>
            </a:r>
            <a:r>
              <a:rPr kumimoji="0" lang="ja-JP" altLang="en-US" sz="1300" dirty="0">
                <a:solidFill>
                  <a:schemeClr val="tx1"/>
                </a:solidFill>
                <a:latin typeface="BIZ UDPゴシック" panose="020B0400000000000000" pitchFamily="50" charset="-128"/>
                <a:ea typeface="BIZ UDPゴシック" panose="020B0400000000000000" pitchFamily="50" charset="-128"/>
              </a:rPr>
              <a:t>項≫　</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一般の利用にも供される通路及び広場区域の整備</a:t>
            </a:r>
            <a:r>
              <a:rPr kumimoji="1" lang="ja-JP" altLang="en-US" sz="13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に要する費用は、府が認める範囲において府が負担</a:t>
            </a:r>
            <a:endParaRPr kumimoji="0" lang="ja-JP" altLang="en-US" sz="1300" dirty="0">
              <a:solidFill>
                <a:schemeClr val="tx1"/>
              </a:solidFill>
              <a:latin typeface="BIZ UDPゴシック" panose="020B0400000000000000" pitchFamily="50" charset="-128"/>
              <a:ea typeface="BIZ UDPゴシック" panose="020B0400000000000000" pitchFamily="50" charset="-128"/>
            </a:endParaRPr>
          </a:p>
        </p:txBody>
      </p:sp>
      <p:sp>
        <p:nvSpPr>
          <p:cNvPr id="64" name="二等辺三角形 63">
            <a:extLst>
              <a:ext uri="{FF2B5EF4-FFF2-40B4-BE49-F238E27FC236}">
                <a16:creationId xmlns:a16="http://schemas.microsoft.com/office/drawing/2014/main" id="{3CA921C5-C03D-4208-B15F-B65A230A49E5}"/>
              </a:ext>
            </a:extLst>
          </p:cNvPr>
          <p:cNvSpPr/>
          <p:nvPr/>
        </p:nvSpPr>
        <p:spPr>
          <a:xfrm flipV="1">
            <a:off x="4020887" y="2358628"/>
            <a:ext cx="1492845" cy="1440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D1F42111-EBD3-4B69-B951-DFA5EDA5EC36}"/>
              </a:ext>
            </a:extLst>
          </p:cNvPr>
          <p:cNvSpPr/>
          <p:nvPr/>
        </p:nvSpPr>
        <p:spPr>
          <a:xfrm>
            <a:off x="3753809" y="3863764"/>
            <a:ext cx="360000" cy="144000"/>
          </a:xfrm>
          <a:prstGeom prst="rect">
            <a:avLst/>
          </a:prstGeom>
          <a:solidFill>
            <a:srgbClr val="FDB5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t" anchorCtr="0">
            <a:spAutoFit/>
          </a:bodyPr>
          <a:lstStyle/>
          <a:p>
            <a:pPr marR="0" lvl="0" algn="l" defTabSz="914400" rtl="0" eaLnBrk="1" fontAlgn="auto" latinLnBrk="0" hangingPunct="1">
              <a:lnSpc>
                <a:spcPct val="130000"/>
              </a:lnSpc>
              <a:spcBef>
                <a:spcPts val="0"/>
              </a:spcBef>
              <a:spcAft>
                <a:spcPts val="0"/>
              </a:spcAft>
              <a:buClrTx/>
              <a:buSzTx/>
              <a:tabLst/>
              <a:defRPr/>
            </a:pPr>
            <a:endParaRPr kumimoji="0" lang="ja-JP" altLang="en-US" sz="500" dirty="0">
              <a:solidFill>
                <a:prstClr val="black"/>
              </a:solidFill>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65F9162C-5AA9-4C4C-8282-6D5213B3FA7D}"/>
              </a:ext>
            </a:extLst>
          </p:cNvPr>
          <p:cNvSpPr/>
          <p:nvPr/>
        </p:nvSpPr>
        <p:spPr>
          <a:xfrm>
            <a:off x="3753809" y="4350020"/>
            <a:ext cx="360000" cy="144000"/>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t" anchorCtr="0">
            <a:spAutoFit/>
          </a:bodyPr>
          <a:lstStyle/>
          <a:p>
            <a:pPr marR="0" lvl="0" algn="l" defTabSz="914400" rtl="0" eaLnBrk="1" fontAlgn="auto" latinLnBrk="0" hangingPunct="1">
              <a:lnSpc>
                <a:spcPct val="130000"/>
              </a:lnSpc>
              <a:spcBef>
                <a:spcPts val="0"/>
              </a:spcBef>
              <a:spcAft>
                <a:spcPts val="0"/>
              </a:spcAft>
              <a:buClrTx/>
              <a:buSzTx/>
              <a:tabLst/>
              <a:defRPr/>
            </a:pPr>
            <a:endParaRPr kumimoji="0" lang="ja-JP" altLang="en-US" sz="500" dirty="0">
              <a:solidFill>
                <a:prstClr val="black"/>
              </a:solidFill>
              <a:latin typeface="BIZ UDPゴシック" panose="020B0400000000000000" pitchFamily="50" charset="-128"/>
              <a:ea typeface="BIZ UDPゴシック" panose="020B0400000000000000" pitchFamily="50" charset="-128"/>
            </a:endParaRPr>
          </a:p>
        </p:txBody>
      </p:sp>
      <p:sp>
        <p:nvSpPr>
          <p:cNvPr id="7" name="右中かっこ 6">
            <a:extLst>
              <a:ext uri="{FF2B5EF4-FFF2-40B4-BE49-F238E27FC236}">
                <a16:creationId xmlns:a16="http://schemas.microsoft.com/office/drawing/2014/main" id="{1A451298-7B0E-444C-A7B4-13864E65B5F5}"/>
              </a:ext>
            </a:extLst>
          </p:cNvPr>
          <p:cNvSpPr/>
          <p:nvPr/>
        </p:nvSpPr>
        <p:spPr>
          <a:xfrm>
            <a:off x="3609753" y="4159004"/>
            <a:ext cx="108008" cy="504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0" name="右中かっこ 69">
            <a:extLst>
              <a:ext uri="{FF2B5EF4-FFF2-40B4-BE49-F238E27FC236}">
                <a16:creationId xmlns:a16="http://schemas.microsoft.com/office/drawing/2014/main" id="{6C91952F-D242-41FF-A73B-E7B736F427F1}"/>
              </a:ext>
            </a:extLst>
          </p:cNvPr>
          <p:cNvSpPr/>
          <p:nvPr/>
        </p:nvSpPr>
        <p:spPr>
          <a:xfrm>
            <a:off x="3583668" y="3798964"/>
            <a:ext cx="130690" cy="25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スライド番号プレースホルダー 6">
            <a:extLst>
              <a:ext uri="{FF2B5EF4-FFF2-40B4-BE49-F238E27FC236}">
                <a16:creationId xmlns:a16="http://schemas.microsoft.com/office/drawing/2014/main" id="{2E3F8147-8274-409E-A929-E11113A809AB}"/>
              </a:ext>
            </a:extLst>
          </p:cNvPr>
          <p:cNvSpPr>
            <a:spLocks noGrp="1"/>
          </p:cNvSpPr>
          <p:nvPr>
            <p:ph type="sldNum" sz="quarter" idx="12"/>
          </p:nvPr>
        </p:nvSpPr>
        <p:spPr>
          <a:xfrm>
            <a:off x="7314671" y="6647682"/>
            <a:ext cx="2226204" cy="373831"/>
          </a:xfrm>
        </p:spPr>
        <p:txBody>
          <a:bodyPr/>
          <a:lstStyle/>
          <a:p>
            <a:r>
              <a:rPr lang="ja-JP" altLang="en-US" dirty="0"/>
              <a:t>２</a:t>
            </a:r>
            <a:endParaRPr kumimoji="1" lang="ja-JP" altLang="en-US" dirty="0"/>
          </a:p>
        </p:txBody>
      </p:sp>
      <p:sp>
        <p:nvSpPr>
          <p:cNvPr id="6" name="正方形/長方形 5">
            <a:extLst>
              <a:ext uri="{FF2B5EF4-FFF2-40B4-BE49-F238E27FC236}">
                <a16:creationId xmlns:a16="http://schemas.microsoft.com/office/drawing/2014/main" id="{280F6DA1-667A-472F-BECE-D2CAB58C598C}"/>
              </a:ext>
            </a:extLst>
          </p:cNvPr>
          <p:cNvSpPr/>
          <p:nvPr/>
        </p:nvSpPr>
        <p:spPr>
          <a:xfrm>
            <a:off x="4338389" y="3150892"/>
            <a:ext cx="4965742" cy="3675433"/>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E053BEA2-874B-49B0-A925-7A5C2369498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38717" y="3227630"/>
            <a:ext cx="4792766" cy="3552286"/>
          </a:xfrm>
          <a:prstGeom prst="rect">
            <a:avLst/>
          </a:prstGeom>
        </p:spPr>
      </p:pic>
      <p:sp>
        <p:nvSpPr>
          <p:cNvPr id="23" name="テキスト ボックス 22">
            <a:extLst>
              <a:ext uri="{FF2B5EF4-FFF2-40B4-BE49-F238E27FC236}">
                <a16:creationId xmlns:a16="http://schemas.microsoft.com/office/drawing/2014/main" id="{A9B9BDFF-B64A-4F62-B744-93769AAB03B3}"/>
              </a:ext>
            </a:extLst>
          </p:cNvPr>
          <p:cNvSpPr txBox="1"/>
          <p:nvPr/>
        </p:nvSpPr>
        <p:spPr>
          <a:xfrm>
            <a:off x="8316739" y="6372838"/>
            <a:ext cx="1224136" cy="422295"/>
          </a:xfrm>
          <a:prstGeom prst="rect">
            <a:avLst/>
          </a:prstGeom>
          <a:noFill/>
          <a:ln>
            <a:noFill/>
          </a:ln>
        </p:spPr>
        <p:txBody>
          <a:bodyPr wrap="square" rtlCol="0">
            <a:spAutoFit/>
          </a:bodyPr>
          <a:lstStyle/>
          <a:p>
            <a:pPr algn="ctr"/>
            <a:r>
              <a:rPr lang="ja-JP" altLang="en-US" sz="800" b="1" dirty="0">
                <a:solidFill>
                  <a:schemeClr val="tx1">
                    <a:lumMod val="65000"/>
                    <a:lumOff val="35000"/>
                  </a:schemeClr>
                </a:solidFill>
                <a:effectLst>
                  <a:glow rad="127000">
                    <a:schemeClr val="bg1"/>
                  </a:glow>
                  <a:outerShdw blurRad="38100" dist="38100" dir="2700000" algn="tl">
                    <a:srgbClr val="000000">
                      <a:alpha val="43137"/>
                    </a:srgbClr>
                  </a:outerShdw>
                </a:effectLst>
                <a:latin typeface="+mn-ea"/>
              </a:rPr>
              <a:t>山一地区方面</a:t>
            </a:r>
            <a:endParaRPr lang="en-US" altLang="ja-JP" sz="800" b="1" dirty="0">
              <a:solidFill>
                <a:schemeClr val="tx1">
                  <a:lumMod val="65000"/>
                  <a:lumOff val="35000"/>
                </a:schemeClr>
              </a:solidFill>
              <a:effectLst>
                <a:glow rad="127000">
                  <a:schemeClr val="bg1"/>
                </a:glow>
                <a:outerShdw blurRad="38100" dist="38100" dir="2700000" algn="tl">
                  <a:srgbClr val="000000">
                    <a:alpha val="43137"/>
                  </a:srgbClr>
                </a:outerShdw>
              </a:effectLst>
              <a:latin typeface="+mn-ea"/>
            </a:endParaRPr>
          </a:p>
          <a:p>
            <a:pPr algn="ctr"/>
            <a:r>
              <a:rPr kumimoji="1" lang="ja-JP" altLang="en-US" sz="800" b="1" dirty="0">
                <a:solidFill>
                  <a:schemeClr val="tx1">
                    <a:lumMod val="65000"/>
                    <a:lumOff val="35000"/>
                  </a:schemeClr>
                </a:solidFill>
                <a:effectLst>
                  <a:glow rad="127000">
                    <a:schemeClr val="bg1"/>
                  </a:glow>
                  <a:outerShdw blurRad="38100" dist="38100" dir="2700000" algn="tl">
                    <a:srgbClr val="000000">
                      <a:alpha val="43137"/>
                    </a:srgbClr>
                  </a:outerShdw>
                </a:effectLst>
                <a:latin typeface="+mn-ea"/>
              </a:rPr>
              <a:t>（スタジアム）</a:t>
            </a:r>
          </a:p>
          <a:p>
            <a:pPr algn="ctr"/>
            <a:endParaRPr kumimoji="1" lang="en-US" altLang="ja-JP" sz="544" b="1" dirty="0">
              <a:solidFill>
                <a:schemeClr val="tx1">
                  <a:lumMod val="65000"/>
                  <a:lumOff val="35000"/>
                </a:schemeClr>
              </a:solidFill>
              <a:effectLst>
                <a:glow rad="127000">
                  <a:schemeClr val="bg1"/>
                </a:glow>
              </a:effectLst>
              <a:latin typeface="+mn-ea"/>
            </a:endParaRPr>
          </a:p>
        </p:txBody>
      </p:sp>
      <p:sp>
        <p:nvSpPr>
          <p:cNvPr id="24" name="テキスト ボックス 23">
            <a:extLst>
              <a:ext uri="{FF2B5EF4-FFF2-40B4-BE49-F238E27FC236}">
                <a16:creationId xmlns:a16="http://schemas.microsoft.com/office/drawing/2014/main" id="{607A9ACA-98D4-4C4E-B783-CFD1D2E35EC8}"/>
              </a:ext>
            </a:extLst>
          </p:cNvPr>
          <p:cNvSpPr txBox="1"/>
          <p:nvPr/>
        </p:nvSpPr>
        <p:spPr>
          <a:xfrm>
            <a:off x="4901664" y="6012270"/>
            <a:ext cx="1224136" cy="299184"/>
          </a:xfrm>
          <a:prstGeom prst="rect">
            <a:avLst/>
          </a:prstGeom>
          <a:noFill/>
          <a:ln>
            <a:noFill/>
          </a:ln>
        </p:spPr>
        <p:txBody>
          <a:bodyPr wrap="square" rtlCol="0">
            <a:spAutoFit/>
          </a:bodyPr>
          <a:lstStyle/>
          <a:p>
            <a:pPr algn="ctr"/>
            <a:r>
              <a:rPr lang="ja-JP" altLang="en-US" sz="800" b="1" dirty="0">
                <a:solidFill>
                  <a:schemeClr val="tx1">
                    <a:lumMod val="65000"/>
                    <a:lumOff val="35000"/>
                  </a:schemeClr>
                </a:solidFill>
                <a:effectLst>
                  <a:glow rad="127000">
                    <a:schemeClr val="bg1"/>
                  </a:glow>
                  <a:outerShdw blurRad="38100" dist="38100" dir="2700000" algn="tl">
                    <a:srgbClr val="000000">
                      <a:alpha val="43137"/>
                    </a:srgbClr>
                  </a:outerShdw>
                </a:effectLst>
                <a:latin typeface="+mn-ea"/>
              </a:rPr>
              <a:t>北山田地区方面</a:t>
            </a:r>
            <a:endParaRPr kumimoji="1" lang="ja-JP" altLang="en-US" sz="800" b="1" dirty="0">
              <a:solidFill>
                <a:schemeClr val="tx1">
                  <a:lumMod val="65000"/>
                  <a:lumOff val="35000"/>
                </a:schemeClr>
              </a:solidFill>
              <a:effectLst>
                <a:glow rad="127000">
                  <a:schemeClr val="bg1"/>
                </a:glow>
                <a:outerShdw blurRad="38100" dist="38100" dir="2700000" algn="tl">
                  <a:srgbClr val="000000">
                    <a:alpha val="43137"/>
                  </a:srgbClr>
                </a:outerShdw>
              </a:effectLst>
              <a:latin typeface="+mn-ea"/>
            </a:endParaRPr>
          </a:p>
          <a:p>
            <a:pPr algn="ctr"/>
            <a:endParaRPr kumimoji="1" lang="en-US" altLang="ja-JP" sz="544" b="1" dirty="0">
              <a:solidFill>
                <a:schemeClr val="tx1">
                  <a:lumMod val="65000"/>
                  <a:lumOff val="35000"/>
                </a:schemeClr>
              </a:solidFill>
              <a:effectLst>
                <a:glow rad="127000">
                  <a:schemeClr val="bg1"/>
                </a:glow>
              </a:effectLst>
              <a:latin typeface="+mn-ea"/>
            </a:endParaRPr>
          </a:p>
        </p:txBody>
      </p:sp>
      <p:sp>
        <p:nvSpPr>
          <p:cNvPr id="25" name="テキスト ボックス 24">
            <a:extLst>
              <a:ext uri="{FF2B5EF4-FFF2-40B4-BE49-F238E27FC236}">
                <a16:creationId xmlns:a16="http://schemas.microsoft.com/office/drawing/2014/main" id="{7795C2A9-CF08-4ECD-AD1D-FFAE54FF1A86}"/>
              </a:ext>
            </a:extLst>
          </p:cNvPr>
          <p:cNvSpPr txBox="1"/>
          <p:nvPr/>
        </p:nvSpPr>
        <p:spPr>
          <a:xfrm>
            <a:off x="4289596" y="5432311"/>
            <a:ext cx="1224136" cy="299184"/>
          </a:xfrm>
          <a:prstGeom prst="rect">
            <a:avLst/>
          </a:prstGeom>
          <a:noFill/>
          <a:ln>
            <a:noFill/>
          </a:ln>
        </p:spPr>
        <p:txBody>
          <a:bodyPr wrap="square" rtlCol="0">
            <a:spAutoFit/>
          </a:bodyPr>
          <a:lstStyle/>
          <a:p>
            <a:pPr algn="ctr"/>
            <a:r>
              <a:rPr kumimoji="1" lang="ja-JP" altLang="en-US" sz="800" b="1" dirty="0">
                <a:solidFill>
                  <a:schemeClr val="tx1">
                    <a:lumMod val="65000"/>
                    <a:lumOff val="35000"/>
                  </a:schemeClr>
                </a:solidFill>
                <a:effectLst>
                  <a:glow rad="127000">
                    <a:schemeClr val="bg1"/>
                  </a:glow>
                  <a:outerShdw blurRad="38100" dist="38100" dir="2700000" algn="tl">
                    <a:srgbClr val="000000">
                      <a:alpha val="43137"/>
                    </a:srgbClr>
                  </a:outerShdw>
                </a:effectLst>
                <a:latin typeface="+mn-ea"/>
              </a:rPr>
              <a:t>阪急山田駅</a:t>
            </a:r>
            <a:r>
              <a:rPr lang="ja-JP" altLang="en-US" sz="800" b="1" dirty="0">
                <a:solidFill>
                  <a:schemeClr val="tx1">
                    <a:lumMod val="65000"/>
                    <a:lumOff val="35000"/>
                  </a:schemeClr>
                </a:solidFill>
                <a:effectLst>
                  <a:glow rad="127000">
                    <a:schemeClr val="bg1"/>
                  </a:glow>
                  <a:outerShdw blurRad="38100" dist="38100" dir="2700000" algn="tl">
                    <a:srgbClr val="000000">
                      <a:alpha val="43137"/>
                    </a:srgbClr>
                  </a:outerShdw>
                </a:effectLst>
                <a:latin typeface="+mn-ea"/>
              </a:rPr>
              <a:t>方面</a:t>
            </a:r>
            <a:endParaRPr kumimoji="1" lang="ja-JP" altLang="en-US" sz="800" b="1" dirty="0">
              <a:solidFill>
                <a:schemeClr val="tx1">
                  <a:lumMod val="65000"/>
                  <a:lumOff val="35000"/>
                </a:schemeClr>
              </a:solidFill>
              <a:effectLst>
                <a:glow rad="127000">
                  <a:schemeClr val="bg1"/>
                </a:glow>
                <a:outerShdw blurRad="38100" dist="38100" dir="2700000" algn="tl">
                  <a:srgbClr val="000000">
                    <a:alpha val="43137"/>
                  </a:srgbClr>
                </a:outerShdw>
              </a:effectLst>
              <a:latin typeface="+mn-ea"/>
            </a:endParaRPr>
          </a:p>
          <a:p>
            <a:pPr algn="ctr"/>
            <a:endParaRPr kumimoji="1" lang="en-US" altLang="ja-JP" sz="544" b="1" dirty="0">
              <a:solidFill>
                <a:schemeClr val="tx1">
                  <a:lumMod val="65000"/>
                  <a:lumOff val="35000"/>
                </a:schemeClr>
              </a:solidFill>
              <a:effectLst>
                <a:glow rad="127000">
                  <a:schemeClr val="bg1"/>
                </a:glow>
              </a:effectLst>
              <a:latin typeface="+mn-ea"/>
            </a:endParaRPr>
          </a:p>
        </p:txBody>
      </p:sp>
      <p:sp>
        <p:nvSpPr>
          <p:cNvPr id="26" name="テキスト ボックス 25">
            <a:extLst>
              <a:ext uri="{FF2B5EF4-FFF2-40B4-BE49-F238E27FC236}">
                <a16:creationId xmlns:a16="http://schemas.microsoft.com/office/drawing/2014/main" id="{5E0ADE24-F2FF-432B-8A0B-D3D68AA548CC}"/>
              </a:ext>
            </a:extLst>
          </p:cNvPr>
          <p:cNvSpPr txBox="1"/>
          <p:nvPr/>
        </p:nvSpPr>
        <p:spPr>
          <a:xfrm>
            <a:off x="8134513" y="3261663"/>
            <a:ext cx="1035604" cy="422295"/>
          </a:xfrm>
          <a:prstGeom prst="rect">
            <a:avLst/>
          </a:prstGeom>
          <a:noFill/>
          <a:ln>
            <a:noFill/>
          </a:ln>
        </p:spPr>
        <p:txBody>
          <a:bodyPr wrap="square" rtlCol="0">
            <a:spAutoFit/>
          </a:bodyPr>
          <a:lstStyle/>
          <a:p>
            <a:pPr algn="ctr"/>
            <a:r>
              <a:rPr kumimoji="1" lang="ja-JP" altLang="en-US" sz="800" b="1" dirty="0">
                <a:solidFill>
                  <a:schemeClr val="tx1">
                    <a:lumMod val="65000"/>
                    <a:lumOff val="35000"/>
                  </a:schemeClr>
                </a:solidFill>
                <a:effectLst>
                  <a:glow rad="127000">
                    <a:schemeClr val="bg1"/>
                  </a:glow>
                  <a:outerShdw blurRad="38100" dist="38100" dir="2700000" algn="tl">
                    <a:srgbClr val="000000">
                      <a:alpha val="43137"/>
                    </a:srgbClr>
                  </a:outerShdw>
                </a:effectLst>
                <a:latin typeface="+mn-ea"/>
              </a:rPr>
              <a:t>自然文化園</a:t>
            </a:r>
            <a:endParaRPr kumimoji="1" lang="en-US" altLang="ja-JP" sz="800" b="1" dirty="0">
              <a:solidFill>
                <a:schemeClr val="tx1">
                  <a:lumMod val="65000"/>
                  <a:lumOff val="35000"/>
                </a:schemeClr>
              </a:solidFill>
              <a:effectLst>
                <a:glow rad="127000">
                  <a:schemeClr val="bg1"/>
                </a:glow>
                <a:outerShdw blurRad="38100" dist="38100" dir="2700000" algn="tl">
                  <a:srgbClr val="000000">
                    <a:alpha val="43137"/>
                  </a:srgbClr>
                </a:outerShdw>
              </a:effectLst>
              <a:latin typeface="+mn-ea"/>
            </a:endParaRPr>
          </a:p>
          <a:p>
            <a:pPr algn="ctr"/>
            <a:r>
              <a:rPr lang="ja-JP" altLang="en-US" sz="800" b="1" dirty="0">
                <a:solidFill>
                  <a:schemeClr val="tx1">
                    <a:lumMod val="65000"/>
                    <a:lumOff val="35000"/>
                  </a:schemeClr>
                </a:solidFill>
                <a:effectLst>
                  <a:glow rad="127000">
                    <a:schemeClr val="bg1"/>
                  </a:glow>
                  <a:outerShdw blurRad="38100" dist="38100" dir="2700000" algn="tl">
                    <a:srgbClr val="000000">
                      <a:alpha val="43137"/>
                    </a:srgbClr>
                  </a:outerShdw>
                </a:effectLst>
                <a:latin typeface="+mn-ea"/>
              </a:rPr>
              <a:t>中央ゲート方面</a:t>
            </a:r>
            <a:endParaRPr kumimoji="1" lang="ja-JP" altLang="en-US" sz="800" b="1" dirty="0">
              <a:solidFill>
                <a:schemeClr val="tx1">
                  <a:lumMod val="65000"/>
                  <a:lumOff val="35000"/>
                </a:schemeClr>
              </a:solidFill>
              <a:effectLst>
                <a:glow rad="127000">
                  <a:schemeClr val="bg1"/>
                </a:glow>
                <a:outerShdw blurRad="38100" dist="38100" dir="2700000" algn="tl">
                  <a:srgbClr val="000000">
                    <a:alpha val="43137"/>
                  </a:srgbClr>
                </a:outerShdw>
              </a:effectLst>
              <a:latin typeface="+mn-ea"/>
            </a:endParaRPr>
          </a:p>
          <a:p>
            <a:pPr algn="ctr"/>
            <a:endParaRPr kumimoji="1" lang="en-US" altLang="ja-JP" sz="544" b="1" dirty="0">
              <a:solidFill>
                <a:schemeClr val="tx1">
                  <a:lumMod val="65000"/>
                  <a:lumOff val="35000"/>
                </a:schemeClr>
              </a:solidFill>
              <a:effectLst>
                <a:glow rad="127000">
                  <a:schemeClr val="bg1"/>
                </a:glow>
              </a:effectLst>
              <a:latin typeface="+mn-ea"/>
            </a:endParaRPr>
          </a:p>
        </p:txBody>
      </p:sp>
      <p:sp>
        <p:nvSpPr>
          <p:cNvPr id="28" name="フリーフォーム: 図形 27">
            <a:extLst>
              <a:ext uri="{FF2B5EF4-FFF2-40B4-BE49-F238E27FC236}">
                <a16:creationId xmlns:a16="http://schemas.microsoft.com/office/drawing/2014/main" id="{1D252684-AD63-44E3-BA45-DF71ADB7314A}"/>
              </a:ext>
            </a:extLst>
          </p:cNvPr>
          <p:cNvSpPr/>
          <p:nvPr/>
        </p:nvSpPr>
        <p:spPr>
          <a:xfrm flipV="1">
            <a:off x="4450770" y="6660947"/>
            <a:ext cx="382078" cy="54758"/>
          </a:xfrm>
          <a:custGeom>
            <a:avLst/>
            <a:gdLst>
              <a:gd name="connsiteX0" fmla="*/ 0 w 639336"/>
              <a:gd name="connsiteY0" fmla="*/ 0 h 0"/>
              <a:gd name="connsiteX1" fmla="*/ 0 w 639336"/>
              <a:gd name="connsiteY1" fmla="*/ 0 h 0"/>
              <a:gd name="connsiteX2" fmla="*/ 639336 w 639336"/>
              <a:gd name="connsiteY2" fmla="*/ 0 h 0"/>
              <a:gd name="connsiteX3" fmla="*/ 639336 w 639336"/>
              <a:gd name="connsiteY3" fmla="*/ 0 h 0"/>
              <a:gd name="connsiteX4" fmla="*/ 639336 w 63933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336">
                <a:moveTo>
                  <a:pt x="0" y="0"/>
                </a:moveTo>
                <a:lnTo>
                  <a:pt x="0" y="0"/>
                </a:lnTo>
                <a:lnTo>
                  <a:pt x="639336" y="0"/>
                </a:lnTo>
                <a:lnTo>
                  <a:pt x="639336" y="0"/>
                </a:lnTo>
                <a:lnTo>
                  <a:pt x="639336" y="0"/>
                </a:lnTo>
              </a:path>
            </a:pathLst>
          </a:cu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DD6D81C8-A847-4CD4-8B69-08FCF8815472}"/>
              </a:ext>
            </a:extLst>
          </p:cNvPr>
          <p:cNvSpPr/>
          <p:nvPr/>
        </p:nvSpPr>
        <p:spPr>
          <a:xfrm>
            <a:off x="4445954" y="6309717"/>
            <a:ext cx="386895" cy="216476"/>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D60483DA-032C-416C-96A6-16CCB37A982F}"/>
              </a:ext>
            </a:extLst>
          </p:cNvPr>
          <p:cNvSpPr txBox="1"/>
          <p:nvPr/>
        </p:nvSpPr>
        <p:spPr>
          <a:xfrm>
            <a:off x="4780486" y="6298221"/>
            <a:ext cx="3095301" cy="276468"/>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駅前ロータリー・ペデストリアンデッキ</a:t>
            </a:r>
          </a:p>
        </p:txBody>
      </p:sp>
      <p:sp>
        <p:nvSpPr>
          <p:cNvPr id="32" name="テキスト ボックス 31">
            <a:extLst>
              <a:ext uri="{FF2B5EF4-FFF2-40B4-BE49-F238E27FC236}">
                <a16:creationId xmlns:a16="http://schemas.microsoft.com/office/drawing/2014/main" id="{A671E4D2-6AF5-406F-BA4E-3AC6BD9EC988}"/>
              </a:ext>
            </a:extLst>
          </p:cNvPr>
          <p:cNvSpPr txBox="1"/>
          <p:nvPr/>
        </p:nvSpPr>
        <p:spPr>
          <a:xfrm>
            <a:off x="4780921" y="6596993"/>
            <a:ext cx="3699453" cy="230832"/>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アリーナ前デッキ（通路部）、園内通路、自転車ルート</a:t>
            </a:r>
            <a:endParaRPr kumimoji="1" lang="ja-JP" altLang="en-US" sz="900" dirty="0">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id="{9C122A48-0D56-4528-81A1-7BE061D514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07115" y="3206722"/>
            <a:ext cx="454533" cy="504361"/>
          </a:xfrm>
          <a:prstGeom prst="rect">
            <a:avLst/>
          </a:prstGeom>
        </p:spPr>
      </p:pic>
    </p:spTree>
    <p:extLst>
      <p:ext uri="{BB962C8B-B14F-4D97-AF65-F5344CB8AC3E}">
        <p14:creationId xmlns:p14="http://schemas.microsoft.com/office/powerpoint/2010/main" val="389731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88F6F2ED-CE52-4B33-8F74-4B590133BE05}"/>
              </a:ext>
            </a:extLst>
          </p:cNvPr>
          <p:cNvSpPr/>
          <p:nvPr/>
        </p:nvSpPr>
        <p:spPr>
          <a:xfrm>
            <a:off x="449957" y="2159803"/>
            <a:ext cx="8568000" cy="360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0">
            <a:noAutofit/>
          </a:bodyPr>
          <a:lstStyle/>
          <a:p>
            <a:pPr marL="0" marR="0" lvl="0" indent="0" algn="l" defTabSz="914423" rtl="0" eaLnBrk="1" fontAlgn="auto" latinLnBrk="0" hangingPunct="1">
              <a:lnSpc>
                <a:spcPct val="150000"/>
              </a:lnSpc>
              <a:spcBef>
                <a:spcPts val="601"/>
              </a:spcBef>
              <a:spcAft>
                <a:spcPts val="0"/>
              </a:spcAft>
              <a:buClrTx/>
              <a:buSzTx/>
              <a:buFontTx/>
              <a:buNone/>
              <a:tabLst/>
              <a:defRPr/>
            </a:pPr>
            <a:endParaRPr kumimoji="0" lang="en-US" altLang="ja-JP" sz="1400" b="1"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正方形/長方形 23">
            <a:extLst>
              <a:ext uri="{FF2B5EF4-FFF2-40B4-BE49-F238E27FC236}">
                <a16:creationId xmlns:a16="http://schemas.microsoft.com/office/drawing/2014/main" id="{B75B7064-5E5A-4695-8226-642A03AB0E02}"/>
              </a:ext>
            </a:extLst>
          </p:cNvPr>
          <p:cNvSpPr/>
          <p:nvPr/>
        </p:nvSpPr>
        <p:spPr>
          <a:xfrm>
            <a:off x="137066" y="1816779"/>
            <a:ext cx="9217023" cy="41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t" anchorCtr="0">
            <a:spAutoFit/>
          </a:bodyPr>
          <a:lstStyle/>
          <a:p>
            <a:pPr marR="0" lvl="0" algn="ctr" defTabSz="914423" rtl="0" eaLnBrk="1" fontAlgn="auto" latinLnBrk="0" hangingPunct="1">
              <a:lnSpc>
                <a:spcPct val="130000"/>
              </a:lnSpc>
              <a:spcBef>
                <a:spcPts val="601"/>
              </a:spcBef>
              <a:spcAft>
                <a:spcPts val="0"/>
              </a:spcAft>
              <a:buClrTx/>
              <a:buSzTx/>
              <a:tabLst/>
              <a:defRPr/>
            </a:pPr>
            <a:r>
              <a:rPr kumimoji="0" lang="ja-JP" altLang="en-US" sz="1600" b="1" dirty="0">
                <a:solidFill>
                  <a:srgbClr val="0070C0"/>
                </a:solidFill>
                <a:latin typeface="BIZ UDPゴシック" panose="020B0400000000000000" pitchFamily="50" charset="-128"/>
                <a:ea typeface="BIZ UDPゴシック" panose="020B0400000000000000" pitchFamily="50" charset="-128"/>
              </a:rPr>
              <a:t>府整備部分についても事業予定者が一体的に整備し</a:t>
            </a:r>
            <a:r>
              <a:rPr kumimoji="0" lang="ja-JP" altLang="en-US" sz="1600" b="1">
                <a:solidFill>
                  <a:srgbClr val="0070C0"/>
                </a:solidFill>
                <a:latin typeface="BIZ UDPゴシック" panose="020B0400000000000000" pitchFamily="50" charset="-128"/>
                <a:ea typeface="BIZ UDPゴシック" panose="020B0400000000000000" pitchFamily="50" charset="-128"/>
              </a:rPr>
              <a:t>、整備後</a:t>
            </a:r>
            <a:r>
              <a:rPr kumimoji="0" lang="ja-JP" altLang="en-US" sz="1600" b="1" dirty="0">
                <a:solidFill>
                  <a:srgbClr val="0070C0"/>
                </a:solidFill>
                <a:latin typeface="BIZ UDPゴシック" panose="020B0400000000000000" pitchFamily="50" charset="-128"/>
                <a:ea typeface="BIZ UDPゴシック" panose="020B0400000000000000" pitchFamily="50" charset="-128"/>
              </a:rPr>
              <a:t>、</a:t>
            </a:r>
            <a:r>
              <a:rPr kumimoji="0" lang="ja-JP" altLang="en-US" sz="1600" b="1">
                <a:solidFill>
                  <a:srgbClr val="0070C0"/>
                </a:solidFill>
                <a:latin typeface="BIZ UDPゴシック" panose="020B0400000000000000" pitchFamily="50" charset="-128"/>
                <a:ea typeface="BIZ UDPゴシック" panose="020B0400000000000000" pitchFamily="50" charset="-128"/>
              </a:rPr>
              <a:t>府</a:t>
            </a:r>
            <a:r>
              <a:rPr kumimoji="0" lang="ja-JP" altLang="en-US" sz="1600" b="1" dirty="0">
                <a:solidFill>
                  <a:srgbClr val="0070C0"/>
                </a:solidFill>
                <a:latin typeface="BIZ UDPゴシック" panose="020B0400000000000000" pitchFamily="50" charset="-128"/>
                <a:ea typeface="BIZ UDPゴシック" panose="020B0400000000000000" pitchFamily="50" charset="-128"/>
              </a:rPr>
              <a:t>が購入</a:t>
            </a:r>
            <a:r>
              <a:rPr kumimoji="0" lang="ja-JP" altLang="en-US" sz="1200" dirty="0">
                <a:solidFill>
                  <a:prstClr val="black"/>
                </a:solidFill>
                <a:latin typeface="BIZ UDPゴシック" panose="020B0400000000000000" pitchFamily="50" charset="-128"/>
                <a:ea typeface="BIZ UDPゴシック" panose="020B0400000000000000" pitchFamily="50" charset="-128"/>
              </a:rPr>
              <a:t>（新年度予算案に必要額を計上）</a:t>
            </a:r>
            <a:endParaRPr kumimoji="0" lang="en-US" altLang="ja-JP" sz="1600" dirty="0">
              <a:solidFill>
                <a:prstClr val="black"/>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D3F55FA6-45A2-474E-BB63-084A37A72DDE}"/>
              </a:ext>
            </a:extLst>
          </p:cNvPr>
          <p:cNvGrpSpPr/>
          <p:nvPr/>
        </p:nvGrpSpPr>
        <p:grpSpPr>
          <a:xfrm>
            <a:off x="269238" y="2472667"/>
            <a:ext cx="9068844" cy="1686162"/>
            <a:chOff x="-3366468" y="2757484"/>
            <a:chExt cx="9037703" cy="1404897"/>
          </a:xfrm>
        </p:grpSpPr>
        <p:sp>
          <p:nvSpPr>
            <p:cNvPr id="41" name="テキスト ボックス 40">
              <a:extLst>
                <a:ext uri="{FF2B5EF4-FFF2-40B4-BE49-F238E27FC236}">
                  <a16:creationId xmlns:a16="http://schemas.microsoft.com/office/drawing/2014/main" id="{AB92877C-7824-40B8-857D-71F291755FF9}"/>
                </a:ext>
              </a:extLst>
            </p:cNvPr>
            <p:cNvSpPr txBox="1"/>
            <p:nvPr/>
          </p:nvSpPr>
          <p:spPr>
            <a:xfrm>
              <a:off x="-3366468" y="2920118"/>
              <a:ext cx="9037703" cy="1242263"/>
            </a:xfrm>
            <a:prstGeom prst="rect">
              <a:avLst/>
            </a:prstGeom>
            <a:noFill/>
            <a:ln w="19050">
              <a:solidFill>
                <a:schemeClr val="accent1"/>
              </a:solidFill>
            </a:ln>
          </p:spPr>
          <p:txBody>
            <a:bodyPr wrap="square" rtlCol="0">
              <a:noAutofit/>
            </a:bodyPr>
            <a:lstStyle/>
            <a:p>
              <a:pPr>
                <a:lnSpc>
                  <a:spcPct val="120000"/>
                </a:lnSpc>
              </a:pPr>
              <a:endParaRPr kumimoji="1" lang="en-US" altLang="ja-JP" sz="16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2B95558C-0D7D-4A32-BB74-73FAFE726D05}"/>
                </a:ext>
              </a:extLst>
            </p:cNvPr>
            <p:cNvSpPr txBox="1"/>
            <p:nvPr/>
          </p:nvSpPr>
          <p:spPr>
            <a:xfrm>
              <a:off x="-1453275" y="2757484"/>
              <a:ext cx="4089908" cy="256437"/>
            </a:xfrm>
            <a:prstGeom prst="rect">
              <a:avLst/>
            </a:prstGeom>
            <a:solidFill>
              <a:schemeClr val="bg1"/>
            </a:solidFill>
          </p:spPr>
          <p:txBody>
            <a:bodyPr wrap="square" rtlCol="0">
              <a:spAutoFit/>
            </a:bodyPr>
            <a:lstStyle/>
            <a:p>
              <a:pPr algn="ctr"/>
              <a:r>
                <a:rPr lang="ja-JP" altLang="en-US" sz="1400" b="1" dirty="0">
                  <a:latin typeface="BIZ UDPゴシック" panose="020B0400000000000000" pitchFamily="50" charset="-128"/>
                  <a:ea typeface="BIZ UDPゴシック" panose="020B0400000000000000" pitchFamily="50" charset="-128"/>
                </a:rPr>
                <a:t>事業予定者が一体的に整備することによる効果等</a:t>
              </a:r>
              <a:endParaRPr kumimoji="1" lang="ja-JP" altLang="en-US" sz="1400" b="1" dirty="0">
                <a:latin typeface="BIZ UDPゴシック" panose="020B0400000000000000" pitchFamily="50" charset="-128"/>
                <a:ea typeface="BIZ UDPゴシック" panose="020B0400000000000000" pitchFamily="50" charset="-128"/>
              </a:endParaRPr>
            </a:p>
          </p:txBody>
        </p:sp>
      </p:grpSp>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３</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．交通環境整備について　</a:t>
            </a:r>
            <a:r>
              <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整備手法・予算要求方針</a:t>
            </a:r>
            <a:r>
              <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endPar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FC833C4D-A084-42CB-8ECB-A4A0757A2128}"/>
              </a:ext>
            </a:extLst>
          </p:cNvPr>
          <p:cNvSpPr txBox="1"/>
          <p:nvPr/>
        </p:nvSpPr>
        <p:spPr>
          <a:xfrm>
            <a:off x="407551" y="2856101"/>
            <a:ext cx="8611358" cy="1374735"/>
          </a:xfrm>
          <a:prstGeom prst="rect">
            <a:avLst/>
          </a:prstGeom>
          <a:noFill/>
        </p:spPr>
        <p:txBody>
          <a:bodyPr wrap="square"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府が工事を実施する場合と比較し、</a:t>
            </a:r>
            <a:r>
              <a:rPr kumimoji="1"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工期が</a:t>
            </a:r>
            <a:r>
              <a:rPr kumimoji="1" lang="en-US" altLang="ja-JP"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ヶ月程度短縮可能</a:t>
            </a:r>
            <a:r>
              <a:rPr lang="ja-JP" altLang="en-US" sz="1200" dirty="0">
                <a:solidFill>
                  <a:prstClr val="black"/>
                </a:solidFill>
                <a:latin typeface="BIZ UDPゴシック" panose="020B0400000000000000" pitchFamily="50" charset="-128"/>
                <a:ea typeface="BIZ UDPゴシック" panose="020B0400000000000000" pitchFamily="50" charset="-128"/>
              </a:rPr>
              <a:t>　</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（発注手続き</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16</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ヶ月、事業予定者による工期短縮</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ヶ月）</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現場の経費や管理費等の</a:t>
            </a:r>
            <a:r>
              <a:rPr kumimoji="1"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経費重複分が縮減</a:t>
            </a: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（府が発注した場合、</a:t>
            </a:r>
            <a:r>
              <a:rPr lang="ja-JP" altLang="en-US" sz="1200" dirty="0">
                <a:solidFill>
                  <a:prstClr val="black"/>
                </a:solidFill>
                <a:latin typeface="BIZ UDPゴシック" panose="020B0400000000000000" pitchFamily="50" charset="-128"/>
                <a:ea typeface="BIZ UDPゴシック" panose="020B0400000000000000" pitchFamily="50" charset="-128"/>
              </a:rPr>
              <a:t>工期が延長する</a:t>
            </a:r>
            <a:r>
              <a:rPr lang="en-US" altLang="ja-JP" sz="1200" dirty="0">
                <a:solidFill>
                  <a:prstClr val="black"/>
                </a:solidFill>
                <a:latin typeface="BIZ UDPゴシック" panose="020B0400000000000000" pitchFamily="50" charset="-128"/>
                <a:ea typeface="BIZ UDPゴシック" panose="020B0400000000000000" pitchFamily="50" charset="-128"/>
              </a:rPr>
              <a:t>4</a:t>
            </a:r>
            <a:r>
              <a:rPr lang="ja-JP" altLang="en-US" sz="1200" dirty="0">
                <a:solidFill>
                  <a:prstClr val="black"/>
                </a:solidFill>
                <a:latin typeface="BIZ UDPゴシック" panose="020B0400000000000000" pitchFamily="50" charset="-128"/>
                <a:ea typeface="BIZ UDPゴシック" panose="020B0400000000000000" pitchFamily="50" charset="-128"/>
              </a:rPr>
              <a:t>ヶ月分の経費や誘導員・重機等の仮設費など少なくとも約</a:t>
            </a:r>
            <a:r>
              <a:rPr lang="en-US" altLang="ja-JP" sz="1200" dirty="0">
                <a:solidFill>
                  <a:prstClr val="black"/>
                </a:solidFill>
                <a:latin typeface="BIZ UDPゴシック" panose="020B0400000000000000" pitchFamily="50" charset="-128"/>
                <a:ea typeface="BIZ UDPゴシック" panose="020B0400000000000000" pitchFamily="50" charset="-128"/>
              </a:rPr>
              <a:t>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億円のコストアップ）</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事業予定者が一体的に工事を実施することで、</a:t>
            </a:r>
            <a:r>
              <a:rPr kumimoji="1"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安全管理の責任主体が明確に</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64" name="表 6">
            <a:extLst>
              <a:ext uri="{FF2B5EF4-FFF2-40B4-BE49-F238E27FC236}">
                <a16:creationId xmlns:a16="http://schemas.microsoft.com/office/drawing/2014/main" id="{2ADC1701-1FCC-4FB2-9B91-A172492D1A1C}"/>
              </a:ext>
            </a:extLst>
          </p:cNvPr>
          <p:cNvGraphicFramePr>
            <a:graphicFrameLocks noGrp="1"/>
          </p:cNvGraphicFramePr>
          <p:nvPr>
            <p:extLst>
              <p:ext uri="{D42A27DB-BD31-4B8C-83A1-F6EECF244321}">
                <p14:modId xmlns:p14="http://schemas.microsoft.com/office/powerpoint/2010/main" val="3597784676"/>
              </p:ext>
            </p:extLst>
          </p:nvPr>
        </p:nvGraphicFramePr>
        <p:xfrm>
          <a:off x="269237" y="5618841"/>
          <a:ext cx="9080110" cy="1276291"/>
        </p:xfrm>
        <a:graphic>
          <a:graphicData uri="http://schemas.openxmlformats.org/drawingml/2006/table">
            <a:tbl>
              <a:tblPr firstRow="1" firstCol="1" bandCol="1">
                <a:tableStyleId>{5C22544A-7EE6-4342-B048-85BDC9FD1C3A}</a:tableStyleId>
              </a:tblPr>
              <a:tblGrid>
                <a:gridCol w="1158350">
                  <a:extLst>
                    <a:ext uri="{9D8B030D-6E8A-4147-A177-3AD203B41FA5}">
                      <a16:colId xmlns:a16="http://schemas.microsoft.com/office/drawing/2014/main" val="1970872800"/>
                    </a:ext>
                  </a:extLst>
                </a:gridCol>
                <a:gridCol w="396088">
                  <a:extLst>
                    <a:ext uri="{9D8B030D-6E8A-4147-A177-3AD203B41FA5}">
                      <a16:colId xmlns:a16="http://schemas.microsoft.com/office/drawing/2014/main" val="3426315107"/>
                    </a:ext>
                  </a:extLst>
                </a:gridCol>
                <a:gridCol w="396088">
                  <a:extLst>
                    <a:ext uri="{9D8B030D-6E8A-4147-A177-3AD203B41FA5}">
                      <a16:colId xmlns:a16="http://schemas.microsoft.com/office/drawing/2014/main" val="47271217"/>
                    </a:ext>
                  </a:extLst>
                </a:gridCol>
                <a:gridCol w="396088">
                  <a:extLst>
                    <a:ext uri="{9D8B030D-6E8A-4147-A177-3AD203B41FA5}">
                      <a16:colId xmlns:a16="http://schemas.microsoft.com/office/drawing/2014/main" val="3087614428"/>
                    </a:ext>
                  </a:extLst>
                </a:gridCol>
                <a:gridCol w="396088">
                  <a:extLst>
                    <a:ext uri="{9D8B030D-6E8A-4147-A177-3AD203B41FA5}">
                      <a16:colId xmlns:a16="http://schemas.microsoft.com/office/drawing/2014/main" val="3055615215"/>
                    </a:ext>
                  </a:extLst>
                </a:gridCol>
                <a:gridCol w="396088">
                  <a:extLst>
                    <a:ext uri="{9D8B030D-6E8A-4147-A177-3AD203B41FA5}">
                      <a16:colId xmlns:a16="http://schemas.microsoft.com/office/drawing/2014/main" val="307888362"/>
                    </a:ext>
                  </a:extLst>
                </a:gridCol>
                <a:gridCol w="396088">
                  <a:extLst>
                    <a:ext uri="{9D8B030D-6E8A-4147-A177-3AD203B41FA5}">
                      <a16:colId xmlns:a16="http://schemas.microsoft.com/office/drawing/2014/main" val="3316605965"/>
                    </a:ext>
                  </a:extLst>
                </a:gridCol>
                <a:gridCol w="396088">
                  <a:extLst>
                    <a:ext uri="{9D8B030D-6E8A-4147-A177-3AD203B41FA5}">
                      <a16:colId xmlns:a16="http://schemas.microsoft.com/office/drawing/2014/main" val="344938475"/>
                    </a:ext>
                  </a:extLst>
                </a:gridCol>
                <a:gridCol w="396088">
                  <a:extLst>
                    <a:ext uri="{9D8B030D-6E8A-4147-A177-3AD203B41FA5}">
                      <a16:colId xmlns:a16="http://schemas.microsoft.com/office/drawing/2014/main" val="3821055616"/>
                    </a:ext>
                  </a:extLst>
                </a:gridCol>
                <a:gridCol w="396088">
                  <a:extLst>
                    <a:ext uri="{9D8B030D-6E8A-4147-A177-3AD203B41FA5}">
                      <a16:colId xmlns:a16="http://schemas.microsoft.com/office/drawing/2014/main" val="2902229757"/>
                    </a:ext>
                  </a:extLst>
                </a:gridCol>
                <a:gridCol w="396088">
                  <a:extLst>
                    <a:ext uri="{9D8B030D-6E8A-4147-A177-3AD203B41FA5}">
                      <a16:colId xmlns:a16="http://schemas.microsoft.com/office/drawing/2014/main" val="1365781026"/>
                    </a:ext>
                  </a:extLst>
                </a:gridCol>
                <a:gridCol w="396088">
                  <a:extLst>
                    <a:ext uri="{9D8B030D-6E8A-4147-A177-3AD203B41FA5}">
                      <a16:colId xmlns:a16="http://schemas.microsoft.com/office/drawing/2014/main" val="1229308275"/>
                    </a:ext>
                  </a:extLst>
                </a:gridCol>
                <a:gridCol w="396088">
                  <a:extLst>
                    <a:ext uri="{9D8B030D-6E8A-4147-A177-3AD203B41FA5}">
                      <a16:colId xmlns:a16="http://schemas.microsoft.com/office/drawing/2014/main" val="1041700686"/>
                    </a:ext>
                  </a:extLst>
                </a:gridCol>
                <a:gridCol w="396088">
                  <a:extLst>
                    <a:ext uri="{9D8B030D-6E8A-4147-A177-3AD203B41FA5}">
                      <a16:colId xmlns:a16="http://schemas.microsoft.com/office/drawing/2014/main" val="1011836097"/>
                    </a:ext>
                  </a:extLst>
                </a:gridCol>
                <a:gridCol w="396088">
                  <a:extLst>
                    <a:ext uri="{9D8B030D-6E8A-4147-A177-3AD203B41FA5}">
                      <a16:colId xmlns:a16="http://schemas.microsoft.com/office/drawing/2014/main" val="815480321"/>
                    </a:ext>
                  </a:extLst>
                </a:gridCol>
                <a:gridCol w="396088">
                  <a:extLst>
                    <a:ext uri="{9D8B030D-6E8A-4147-A177-3AD203B41FA5}">
                      <a16:colId xmlns:a16="http://schemas.microsoft.com/office/drawing/2014/main" val="3577448489"/>
                    </a:ext>
                  </a:extLst>
                </a:gridCol>
                <a:gridCol w="396088">
                  <a:extLst>
                    <a:ext uri="{9D8B030D-6E8A-4147-A177-3AD203B41FA5}">
                      <a16:colId xmlns:a16="http://schemas.microsoft.com/office/drawing/2014/main" val="2693339421"/>
                    </a:ext>
                  </a:extLst>
                </a:gridCol>
                <a:gridCol w="396088">
                  <a:extLst>
                    <a:ext uri="{9D8B030D-6E8A-4147-A177-3AD203B41FA5}">
                      <a16:colId xmlns:a16="http://schemas.microsoft.com/office/drawing/2014/main" val="790016107"/>
                    </a:ext>
                  </a:extLst>
                </a:gridCol>
                <a:gridCol w="396088">
                  <a:extLst>
                    <a:ext uri="{9D8B030D-6E8A-4147-A177-3AD203B41FA5}">
                      <a16:colId xmlns:a16="http://schemas.microsoft.com/office/drawing/2014/main" val="2839669087"/>
                    </a:ext>
                  </a:extLst>
                </a:gridCol>
                <a:gridCol w="396088">
                  <a:extLst>
                    <a:ext uri="{9D8B030D-6E8A-4147-A177-3AD203B41FA5}">
                      <a16:colId xmlns:a16="http://schemas.microsoft.com/office/drawing/2014/main" val="2377150169"/>
                    </a:ext>
                  </a:extLst>
                </a:gridCol>
                <a:gridCol w="396088">
                  <a:extLst>
                    <a:ext uri="{9D8B030D-6E8A-4147-A177-3AD203B41FA5}">
                      <a16:colId xmlns:a16="http://schemas.microsoft.com/office/drawing/2014/main" val="2816059141"/>
                    </a:ext>
                  </a:extLst>
                </a:gridCol>
              </a:tblGrid>
              <a:tr h="223899">
                <a:tc>
                  <a:txBody>
                    <a:bodyPr/>
                    <a:lstStyle/>
                    <a:p>
                      <a:pPr algn="ctr"/>
                      <a:r>
                        <a:rPr kumimoji="1" lang="ja-JP" altLang="en-US" sz="1200" dirty="0">
                          <a:latin typeface="BIZ UDPゴシック" panose="020B0400000000000000" pitchFamily="50" charset="-128"/>
                          <a:ea typeface="BIZ UDPゴシック" panose="020B0400000000000000" pitchFamily="50" charset="-128"/>
                        </a:rPr>
                        <a:t>年度</a:t>
                      </a:r>
                      <a:endParaRPr kumimoji="1" lang="en-US" altLang="ja-JP" sz="1200" dirty="0">
                        <a:latin typeface="BIZ UDPゴシック" panose="020B0400000000000000" pitchFamily="50" charset="-128"/>
                        <a:ea typeface="BIZ UDPゴシック" panose="020B0400000000000000" pitchFamily="50" charset="-128"/>
                      </a:endParaRPr>
                    </a:p>
                  </a:txBody>
                  <a:tcPr anchor="ctr"/>
                </a:tc>
                <a:tc gridSpan="4">
                  <a:txBody>
                    <a:bodyPr/>
                    <a:lstStyle/>
                    <a:p>
                      <a:pPr algn="ctr"/>
                      <a:r>
                        <a:rPr kumimoji="1" lang="en-US" altLang="ja-JP" sz="1200" dirty="0">
                          <a:latin typeface="BIZ UDPゴシック" panose="020B0400000000000000" pitchFamily="50" charset="-128"/>
                          <a:ea typeface="BIZ UDPゴシック" panose="020B0400000000000000" pitchFamily="50" charset="-128"/>
                        </a:rPr>
                        <a:t>2026</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R8)</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200" dirty="0">
                          <a:latin typeface="BIZ UDPゴシック" panose="020B0400000000000000" pitchFamily="50" charset="-128"/>
                          <a:ea typeface="BIZ UDPゴシック" panose="020B0400000000000000" pitchFamily="50" charset="-128"/>
                        </a:rPr>
                        <a:t>2027</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R9</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200" dirty="0">
                          <a:latin typeface="BIZ UDPゴシック" panose="020B0400000000000000" pitchFamily="50" charset="-128"/>
                          <a:ea typeface="BIZ UDPゴシック" panose="020B0400000000000000" pitchFamily="50" charset="-128"/>
                        </a:rPr>
                        <a:t>2028</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R10</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200" dirty="0">
                          <a:latin typeface="BIZ UDPゴシック" panose="020B0400000000000000" pitchFamily="50" charset="-128"/>
                          <a:ea typeface="BIZ UDPゴシック" panose="020B0400000000000000" pitchFamily="50" charset="-128"/>
                        </a:rPr>
                        <a:t>2029</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R11</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200" dirty="0">
                          <a:latin typeface="BIZ UDPゴシック" panose="020B0400000000000000" pitchFamily="50" charset="-128"/>
                          <a:ea typeface="BIZ UDPゴシック" panose="020B0400000000000000" pitchFamily="50" charset="-128"/>
                        </a:rPr>
                        <a:t>2030</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R12</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35260035"/>
                  </a:ext>
                </a:extLst>
              </a:tr>
              <a:tr h="727651">
                <a:tc>
                  <a:txBody>
                    <a:bodyPr/>
                    <a:lstStyle/>
                    <a:p>
                      <a:pPr algn="ctr"/>
                      <a:r>
                        <a:rPr kumimoji="1" lang="ja-JP" altLang="en-US" sz="1200" dirty="0">
                          <a:latin typeface="BIZ UDPゴシック" panose="020B0400000000000000" pitchFamily="50" charset="-128"/>
                          <a:ea typeface="BIZ UDPゴシック" panose="020B0400000000000000" pitchFamily="50" charset="-128"/>
                        </a:rPr>
                        <a:t>交通環境整備</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にかかる</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財産取得</a:t>
                      </a:r>
                    </a:p>
                  </a:txBody>
                  <a:tcPr anchor="ctr"/>
                </a:tc>
                <a:tc>
                  <a:txBody>
                    <a:bodyPr/>
                    <a:lstStyle/>
                    <a:p>
                      <a:endParaRPr kumimoji="1" lang="en-US" altLang="ja-JP"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87887044"/>
                  </a:ext>
                </a:extLst>
              </a:tr>
              <a:tr h="210020">
                <a:tc>
                  <a:txBody>
                    <a:bodyPr/>
                    <a:lstStyle/>
                    <a:p>
                      <a:pPr algn="ctr"/>
                      <a:r>
                        <a:rPr kumimoji="1" lang="ja-JP" altLang="en-US" sz="1200" dirty="0">
                          <a:latin typeface="BIZ UDPゴシック" panose="020B0400000000000000" pitchFamily="50" charset="-128"/>
                          <a:ea typeface="BIZ UDPゴシック" panose="020B0400000000000000" pitchFamily="50" charset="-128"/>
                        </a:rPr>
                        <a:t>債務負担</a:t>
                      </a:r>
                    </a:p>
                  </a:txBody>
                  <a:tcPr anchor="ctr"/>
                </a:tc>
                <a:tc gridSpan="4">
                  <a:txBody>
                    <a:bodyPr/>
                    <a:lstStyle/>
                    <a:p>
                      <a:pPr algn="ctr"/>
                      <a:r>
                        <a:rPr kumimoji="1" lang="en-US" altLang="ja-JP" sz="1200" dirty="0">
                          <a:latin typeface="BIZ UDPゴシック" panose="020B0400000000000000" pitchFamily="50" charset="-128"/>
                          <a:ea typeface="BIZ UDPゴシック" panose="020B0400000000000000" pitchFamily="50" charset="-128"/>
                        </a:rPr>
                        <a:t>0</a:t>
                      </a:r>
                      <a:r>
                        <a:rPr kumimoji="1" lang="ja-JP" altLang="en-US" sz="1200" dirty="0">
                          <a:latin typeface="BIZ UDPゴシック" panose="020B0400000000000000" pitchFamily="50" charset="-128"/>
                          <a:ea typeface="BIZ UDPゴシック" panose="020B0400000000000000" pitchFamily="50" charset="-128"/>
                        </a:rPr>
                        <a:t>円</a:t>
                      </a:r>
                      <a:endParaRPr kumimoji="1" lang="en-US" altLang="ja-JP" sz="1200" dirty="0">
                        <a:latin typeface="BIZ UDPゴシック" panose="020B0400000000000000" pitchFamily="50" charset="-128"/>
                        <a:ea typeface="BIZ UDPゴシック" panose="020B0400000000000000" pitchFamily="50" charset="-128"/>
                      </a:endParaRP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gridSpan="4">
                  <a:txBody>
                    <a:bodyPr/>
                    <a:lstStyle/>
                    <a:p>
                      <a:pPr algn="ctr"/>
                      <a:r>
                        <a:rPr kumimoji="1" lang="en-US" altLang="ja-JP" sz="1200" dirty="0">
                          <a:latin typeface="BIZ UDPゴシック" panose="020B0400000000000000" pitchFamily="50" charset="-128"/>
                          <a:ea typeface="BIZ UDPゴシック" panose="020B0400000000000000" pitchFamily="50" charset="-128"/>
                        </a:rPr>
                        <a:t>0</a:t>
                      </a:r>
                      <a:r>
                        <a:rPr kumimoji="1" lang="ja-JP" altLang="en-US" sz="1200" dirty="0">
                          <a:latin typeface="BIZ UDPゴシック" panose="020B0400000000000000" pitchFamily="50" charset="-128"/>
                          <a:ea typeface="BIZ UDPゴシック" panose="020B0400000000000000" pitchFamily="50" charset="-128"/>
                        </a:rPr>
                        <a:t>円</a:t>
                      </a: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gridSpan="4">
                  <a:txBody>
                    <a:bodyPr/>
                    <a:lstStyle/>
                    <a:p>
                      <a:pPr algn="ctr"/>
                      <a:r>
                        <a:rPr kumimoji="1" lang="en-US" altLang="ja-JP" sz="1200" dirty="0">
                          <a:latin typeface="BIZ UDPゴシック" panose="020B0400000000000000" pitchFamily="50" charset="-128"/>
                          <a:ea typeface="BIZ UDPゴシック" panose="020B0400000000000000" pitchFamily="50" charset="-128"/>
                        </a:rPr>
                        <a:t>0</a:t>
                      </a:r>
                      <a:r>
                        <a:rPr kumimoji="1" lang="ja-JP" altLang="en-US" sz="1200" dirty="0">
                          <a:latin typeface="BIZ UDPゴシック" panose="020B0400000000000000" pitchFamily="50" charset="-128"/>
                          <a:ea typeface="BIZ UDPゴシック" panose="020B0400000000000000" pitchFamily="50" charset="-128"/>
                        </a:rPr>
                        <a:t>円</a:t>
                      </a: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gridSpan="4">
                  <a:txBody>
                    <a:bodyPr/>
                    <a:lstStyle/>
                    <a:p>
                      <a:pPr algn="ctr"/>
                      <a:r>
                        <a:rPr kumimoji="1" lang="en-US" altLang="ja-JP" sz="1200" dirty="0">
                          <a:latin typeface="BIZ UDPゴシック" panose="020B0400000000000000" pitchFamily="50" charset="-128"/>
                          <a:ea typeface="BIZ UDPゴシック" panose="020B0400000000000000" pitchFamily="50" charset="-128"/>
                        </a:rPr>
                        <a:t>0</a:t>
                      </a:r>
                      <a:r>
                        <a:rPr kumimoji="1" lang="ja-JP" altLang="en-US" sz="1200" dirty="0">
                          <a:latin typeface="BIZ UDPゴシック" panose="020B0400000000000000" pitchFamily="50" charset="-128"/>
                          <a:ea typeface="BIZ UDPゴシック" panose="020B0400000000000000" pitchFamily="50" charset="-128"/>
                        </a:rPr>
                        <a:t>円</a:t>
                      </a: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gridSpan="4">
                  <a:txBody>
                    <a:bodyPr/>
                    <a:lstStyle/>
                    <a:p>
                      <a:pPr algn="ctr"/>
                      <a:r>
                        <a:rPr kumimoji="1" lang="en-US" altLang="ja-JP" sz="1200" spc="-100" baseline="0" dirty="0">
                          <a:latin typeface="BIZ UDPゴシック" panose="020B0400000000000000" pitchFamily="50" charset="-128"/>
                          <a:ea typeface="BIZ UDPゴシック" panose="020B0400000000000000" pitchFamily="50" charset="-128"/>
                        </a:rPr>
                        <a:t>61</a:t>
                      </a:r>
                      <a:r>
                        <a:rPr kumimoji="1" lang="ja-JP" altLang="en-US" sz="1200" spc="-100" baseline="0" dirty="0">
                          <a:latin typeface="BIZ UDPゴシック" panose="020B0400000000000000" pitchFamily="50" charset="-128"/>
                          <a:ea typeface="BIZ UDPゴシック" panose="020B0400000000000000" pitchFamily="50" charset="-128"/>
                        </a:rPr>
                        <a:t>億円</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06958529"/>
                  </a:ext>
                </a:extLst>
              </a:tr>
            </a:tbl>
          </a:graphicData>
        </a:graphic>
      </p:graphicFrame>
      <p:sp>
        <p:nvSpPr>
          <p:cNvPr id="68" name="テキスト ボックス 67">
            <a:extLst>
              <a:ext uri="{FF2B5EF4-FFF2-40B4-BE49-F238E27FC236}">
                <a16:creationId xmlns:a16="http://schemas.microsoft.com/office/drawing/2014/main" id="{A614262A-55D9-4E8B-BFC3-A6FC154915F7}"/>
              </a:ext>
            </a:extLst>
          </p:cNvPr>
          <p:cNvSpPr txBox="1"/>
          <p:nvPr/>
        </p:nvSpPr>
        <p:spPr>
          <a:xfrm>
            <a:off x="8050450" y="5829211"/>
            <a:ext cx="10941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1" i="0" u="none" strike="noStrike" kern="1200" cap="none" spc="-10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n-cs"/>
              </a:rPr>
              <a:t>R12.7 </a:t>
            </a:r>
            <a:r>
              <a:rPr kumimoji="1" lang="ja-JP" altLang="en-US" sz="1100" b="1" i="0" u="none" strike="noStrike" kern="1200" cap="none" spc="-10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n-cs"/>
              </a:rPr>
              <a:t>開業</a:t>
            </a:r>
            <a:endParaRPr kumimoji="1" lang="ja-JP" altLang="en-US" sz="1600" b="1" i="0" u="none" strike="noStrike" kern="1200" cap="none" spc="-10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70" name="直線コネクタ 69">
            <a:extLst>
              <a:ext uri="{FF2B5EF4-FFF2-40B4-BE49-F238E27FC236}">
                <a16:creationId xmlns:a16="http://schemas.microsoft.com/office/drawing/2014/main" id="{234DD93B-AA59-42F1-BEDD-A246786B2B05}"/>
              </a:ext>
            </a:extLst>
          </p:cNvPr>
          <p:cNvCxnSpPr>
            <a:cxnSpLocks/>
          </p:cNvCxnSpPr>
          <p:nvPr/>
        </p:nvCxnSpPr>
        <p:spPr>
          <a:xfrm>
            <a:off x="8217760" y="6050501"/>
            <a:ext cx="0" cy="561582"/>
          </a:xfrm>
          <a:prstGeom prst="line">
            <a:avLst/>
          </a:prstGeom>
          <a:ln w="254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72" name="矢印: 五方向 71">
            <a:extLst>
              <a:ext uri="{FF2B5EF4-FFF2-40B4-BE49-F238E27FC236}">
                <a16:creationId xmlns:a16="http://schemas.microsoft.com/office/drawing/2014/main" id="{463F2F9E-9B06-495E-B4B6-77AFFE41F01F}"/>
              </a:ext>
            </a:extLst>
          </p:cNvPr>
          <p:cNvSpPr/>
          <p:nvPr/>
        </p:nvSpPr>
        <p:spPr>
          <a:xfrm>
            <a:off x="2730350" y="6009033"/>
            <a:ext cx="5046123" cy="194353"/>
          </a:xfrm>
          <a:prstGeom prst="homePlate">
            <a:avLst>
              <a:gd name="adj" fmla="val 3457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事業予定者による整備</a:t>
            </a:r>
            <a:endParaRPr kumimoji="1" lang="en-US" altLang="ja-JP" sz="12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endParaRPr>
          </a:p>
        </p:txBody>
      </p:sp>
      <p:sp>
        <p:nvSpPr>
          <p:cNvPr id="73" name="矢印: 五方向 72">
            <a:extLst>
              <a:ext uri="{FF2B5EF4-FFF2-40B4-BE49-F238E27FC236}">
                <a16:creationId xmlns:a16="http://schemas.microsoft.com/office/drawing/2014/main" id="{CCCCDE77-D936-4C85-B767-B7BB042C2446}"/>
              </a:ext>
            </a:extLst>
          </p:cNvPr>
          <p:cNvSpPr/>
          <p:nvPr/>
        </p:nvSpPr>
        <p:spPr>
          <a:xfrm>
            <a:off x="4619002" y="6301574"/>
            <a:ext cx="3157474" cy="194353"/>
          </a:xfrm>
          <a:prstGeom prst="homePlate">
            <a:avLst>
              <a:gd name="adj" fmla="val 3457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第三者等による購入価格の精査</a:t>
            </a:r>
            <a:endParaRPr kumimoji="1" lang="en-US" altLang="ja-JP" sz="12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endParaRPr>
          </a:p>
        </p:txBody>
      </p:sp>
      <p:sp>
        <p:nvSpPr>
          <p:cNvPr id="77" name="テキスト ボックス 76">
            <a:extLst>
              <a:ext uri="{FF2B5EF4-FFF2-40B4-BE49-F238E27FC236}">
                <a16:creationId xmlns:a16="http://schemas.microsoft.com/office/drawing/2014/main" id="{7768A926-815E-4BC5-A8B8-6BF43023A01B}"/>
              </a:ext>
            </a:extLst>
          </p:cNvPr>
          <p:cNvSpPr txBox="1"/>
          <p:nvPr/>
        </p:nvSpPr>
        <p:spPr>
          <a:xfrm>
            <a:off x="7856244" y="6142953"/>
            <a:ext cx="17164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R12.6</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議会</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購入</a:t>
            </a:r>
            <a:r>
              <a:rPr lang="en-US" altLang="ja-JP" sz="1200" b="1" dirty="0">
                <a:solidFill>
                  <a:prstClr val="black"/>
                </a:solidFill>
                <a:latin typeface="BIZ UDPゴシック" panose="020B0400000000000000" pitchFamily="50" charset="-128"/>
                <a:ea typeface="BIZ UDPゴシック" panose="020B0400000000000000" pitchFamily="50" charset="-128"/>
              </a:rPr>
              <a:t>)</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8" name="矢印: 五方向 77">
            <a:extLst>
              <a:ext uri="{FF2B5EF4-FFF2-40B4-BE49-F238E27FC236}">
                <a16:creationId xmlns:a16="http://schemas.microsoft.com/office/drawing/2014/main" id="{57FD02AE-C9AA-4C3C-AB76-B716309B36FD}"/>
              </a:ext>
            </a:extLst>
          </p:cNvPr>
          <p:cNvSpPr/>
          <p:nvPr/>
        </p:nvSpPr>
        <p:spPr>
          <a:xfrm>
            <a:off x="1416013" y="6307761"/>
            <a:ext cx="959863" cy="184209"/>
          </a:xfrm>
          <a:prstGeom prst="homePlate">
            <a:avLst>
              <a:gd name="adj" fmla="val 3457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府精査</a:t>
            </a:r>
            <a:endParaRPr kumimoji="1" lang="en-US" altLang="ja-JP" sz="12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endParaRPr>
          </a:p>
        </p:txBody>
      </p:sp>
      <p:sp>
        <p:nvSpPr>
          <p:cNvPr id="79" name="テキスト ボックス 78">
            <a:extLst>
              <a:ext uri="{FF2B5EF4-FFF2-40B4-BE49-F238E27FC236}">
                <a16:creationId xmlns:a16="http://schemas.microsoft.com/office/drawing/2014/main" id="{FC6FEF95-651E-431B-B072-67F69FD1E9F1}"/>
              </a:ext>
            </a:extLst>
          </p:cNvPr>
          <p:cNvSpPr txBox="1"/>
          <p:nvPr/>
        </p:nvSpPr>
        <p:spPr>
          <a:xfrm>
            <a:off x="393188" y="4736473"/>
            <a:ext cx="9144560" cy="836126"/>
          </a:xfrm>
          <a:prstGeom prst="rect">
            <a:avLst/>
          </a:prstGeom>
          <a:noFill/>
        </p:spPr>
        <p:txBody>
          <a:bodyPr wrap="square" rtlCol="0">
            <a:spAutoFit/>
          </a:bodyPr>
          <a:lstStyle/>
          <a:p>
            <a:pPr marR="0" lvl="0" algn="l" defTabSz="914400" rtl="0" eaLnBrk="1" fontAlgn="auto" latinLnBrk="0" hangingPunct="1">
              <a:lnSpc>
                <a:spcPts val="1600"/>
              </a:lnSpc>
              <a:spcBef>
                <a:spcPts val="0"/>
              </a:spcBef>
              <a:spcAft>
                <a:spcPts val="0"/>
              </a:spcAft>
              <a:buClrTx/>
              <a:buSzTx/>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令和</a:t>
            </a:r>
            <a:r>
              <a:rPr lang="ja-JP" altLang="en-US" sz="1400" dirty="0">
                <a:solidFill>
                  <a:prstClr val="black"/>
                </a:solidFill>
                <a:latin typeface="BIZ UDPゴシック" panose="020B0400000000000000" pitchFamily="50" charset="-128"/>
                <a:ea typeface="BIZ UDPゴシック" panose="020B0400000000000000" pitchFamily="50" charset="-128"/>
              </a:rPr>
              <a:t>９</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lang="ja-JP" altLang="en-US" sz="1400" dirty="0">
                <a:solidFill>
                  <a:prstClr val="black"/>
                </a:solidFill>
                <a:latin typeface="BIZ UDPゴシック" panose="020B0400000000000000" pitchFamily="50" charset="-128"/>
                <a:ea typeface="BIZ UDPゴシック" panose="020B0400000000000000" pitchFamily="50" charset="-128"/>
              </a:rPr>
              <a:t>２</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lang="ja-JP" altLang="en-US" sz="1400" dirty="0">
                <a:solidFill>
                  <a:prstClr val="black"/>
                </a:solidFill>
                <a:latin typeface="BIZ UDPゴシック" panose="020B0400000000000000" pitchFamily="50" charset="-128"/>
                <a:ea typeface="BIZ UDPゴシック" panose="020B0400000000000000" pitchFamily="50" charset="-128"/>
              </a:rPr>
              <a:t>の工事着手時に予定している協定書の締結時に予算の裏付けが必要となることから</a:t>
            </a:r>
            <a:r>
              <a:rPr lang="ja-JP" altLang="en-US" sz="1400" b="1" u="sng" dirty="0">
                <a:solidFill>
                  <a:prstClr val="black"/>
                </a:solidFill>
                <a:latin typeface="BIZ UDPゴシック" panose="020B0400000000000000" pitchFamily="50" charset="-128"/>
                <a:ea typeface="BIZ UDPゴシック" panose="020B0400000000000000" pitchFamily="50" charset="-128"/>
              </a:rPr>
              <a:t>令和８年度当初 </a:t>
            </a:r>
            <a:endParaRPr lang="en-US" altLang="ja-JP" sz="1400" b="1" u="sng" dirty="0">
              <a:solidFill>
                <a:prstClr val="black"/>
              </a:solidFill>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ts val="1600"/>
              </a:lnSpc>
              <a:spcBef>
                <a:spcPts val="0"/>
              </a:spcBef>
              <a:spcAft>
                <a:spcPts val="0"/>
              </a:spcAft>
              <a:buClrTx/>
              <a:buSzTx/>
              <a:tabLst/>
              <a:defRPr/>
            </a:pP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en-US" altLang="ja-JP" sz="1100" dirty="0">
                <a:solidFill>
                  <a:prstClr val="black"/>
                </a:solidFill>
                <a:latin typeface="BIZ UDPゴシック" panose="020B0400000000000000" pitchFamily="50" charset="-128"/>
                <a:ea typeface="BIZ UDPゴシック" panose="020B0400000000000000" pitchFamily="50" charset="-128"/>
              </a:rPr>
              <a:t> </a:t>
            </a: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400" b="1" u="sng" dirty="0">
                <a:solidFill>
                  <a:prstClr val="black"/>
                </a:solidFill>
                <a:latin typeface="BIZ UDPゴシック" panose="020B0400000000000000" pitchFamily="50" charset="-128"/>
                <a:ea typeface="BIZ UDPゴシック" panose="020B0400000000000000" pitchFamily="50" charset="-128"/>
              </a:rPr>
              <a:t>予算において債務負担行為の設定</a:t>
            </a:r>
            <a:r>
              <a:rPr lang="ja-JP" altLang="en-US" sz="1400" dirty="0">
                <a:solidFill>
                  <a:prstClr val="black"/>
                </a:solidFill>
                <a:latin typeface="BIZ UDPゴシック" panose="020B0400000000000000" pitchFamily="50" charset="-128"/>
                <a:ea typeface="BIZ UDPゴシック" panose="020B0400000000000000" pitchFamily="50" charset="-128"/>
              </a:rPr>
              <a:t>を要求</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ts val="1000"/>
              </a:lnSpc>
              <a:spcBef>
                <a:spcPts val="0"/>
              </a:spcBef>
              <a:spcAft>
                <a:spcPts val="0"/>
              </a:spcAft>
              <a:buClrTx/>
              <a:buSzTx/>
              <a:tabLst/>
              <a:defRPr/>
            </a:pP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ts val="1600"/>
              </a:lnSpc>
              <a:spcBef>
                <a:spcPts val="0"/>
              </a:spcBef>
              <a:spcAft>
                <a:spcPts val="0"/>
              </a:spcAft>
              <a:buClrTx/>
              <a:buSzTx/>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購入前に価格の精査を実施のうえ、</a:t>
            </a: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財産取得の議案提出時期</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は、工事完了時期を想定し、</a:t>
            </a: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a:t>
            </a:r>
            <a:r>
              <a:rPr kumimoji="1" lang="en-US" altLang="ja-JP"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月議会を予定</a:t>
            </a:r>
            <a:endParaRPr kumimoji="1" lang="en-US" altLang="ja-JP"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正方形/長方形 33">
            <a:extLst>
              <a:ext uri="{FF2B5EF4-FFF2-40B4-BE49-F238E27FC236}">
                <a16:creationId xmlns:a16="http://schemas.microsoft.com/office/drawing/2014/main" id="{924CB0AF-A44E-4257-9206-78DF359F2B0C}"/>
              </a:ext>
            </a:extLst>
          </p:cNvPr>
          <p:cNvSpPr/>
          <p:nvPr/>
        </p:nvSpPr>
        <p:spPr>
          <a:xfrm>
            <a:off x="161925" y="824900"/>
            <a:ext cx="9217023" cy="7351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t" anchorCtr="0">
            <a:spAutoFit/>
          </a:bodyPr>
          <a:lstStyle/>
          <a:p>
            <a:pPr marL="285750" marR="0" lvl="0" indent="-285750" algn="l" defTabSz="914423" rtl="0" eaLnBrk="1" fontAlgn="auto" latinLnBrk="0" hangingPunct="1">
              <a:lnSpc>
                <a:spcPct val="130000"/>
              </a:lnSpc>
              <a:spcBef>
                <a:spcPts val="601"/>
              </a:spcBef>
              <a:spcAft>
                <a:spcPts val="0"/>
              </a:spcAft>
              <a:buClrTx/>
              <a:buSzTx/>
              <a:buFont typeface="BIZ UDPゴシック" panose="020B0400000000000000" pitchFamily="50" charset="-128"/>
              <a:buChar char="○"/>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府の</a:t>
            </a:r>
            <a:r>
              <a:rPr kumimoji="1" lang="ja-JP" altLang="en-US" sz="16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整備部分については、</a:t>
            </a:r>
            <a:r>
              <a:rPr lang="ja-JP" altLang="en-US" sz="1600" dirty="0">
                <a:solidFill>
                  <a:schemeClr val="tx1"/>
                </a:solidFill>
                <a:latin typeface="BIZ UDPゴシック" panose="020B0400000000000000" pitchFamily="50" charset="-128"/>
                <a:ea typeface="BIZ UDPゴシック" panose="020B0400000000000000" pitchFamily="50" charset="-128"/>
              </a:rPr>
              <a:t>事業予定者が整備するアリーナ等と</a:t>
            </a:r>
            <a:r>
              <a:rPr kumimoji="1" lang="ja-JP" altLang="en-US" sz="16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隣接している現場の特殊性に鑑み</a:t>
            </a:r>
            <a:r>
              <a:rPr kumimoji="1" lang="ja-JP" altLang="en-US" sz="14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600" dirty="0">
                <a:solidFill>
                  <a:prstClr val="black"/>
                </a:solidFill>
                <a:latin typeface="BIZ UDPゴシック" panose="020B0400000000000000" pitchFamily="50" charset="-128"/>
                <a:ea typeface="BIZ UDPゴシック" panose="020B0400000000000000" pitchFamily="50" charset="-128"/>
              </a:rPr>
              <a:t>府が直接実施した場合と事業予定者が一体的に整備した場合を比較検討</a:t>
            </a:r>
            <a:endParaRPr kumimoji="0" lang="en-US" altLang="ja-JP" sz="1600" dirty="0">
              <a:solidFill>
                <a:prstClr val="black"/>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FCCBF359-6E7F-46D6-B5C2-A4C1C612D358}"/>
              </a:ext>
            </a:extLst>
          </p:cNvPr>
          <p:cNvSpPr txBox="1"/>
          <p:nvPr/>
        </p:nvSpPr>
        <p:spPr>
          <a:xfrm>
            <a:off x="251351" y="2477680"/>
            <a:ext cx="1800000" cy="324000"/>
          </a:xfrm>
          <a:prstGeom prst="rect">
            <a:avLst/>
          </a:prstGeom>
          <a:solidFill>
            <a:srgbClr val="0070C0"/>
          </a:solidFill>
          <a:ln w="25400" cmpd="dbl">
            <a:solidFill>
              <a:schemeClr val="bg1"/>
            </a:solidFill>
          </a:ln>
          <a:effectLst>
            <a:outerShdw blurRad="63500" sx="102000" sy="102000" algn="ctr" rotWithShape="0">
              <a:prstClr val="black">
                <a:alpha val="40000"/>
              </a:prstClr>
            </a:outerShdw>
          </a:effectLst>
        </p:spPr>
        <p:txBody>
          <a:bodyPr wrap="square" rtlCol="0" anchor="ctr" anchorCtr="0">
            <a:noAutofit/>
          </a:bodyPr>
          <a:lstStyle/>
          <a:p>
            <a:pPr algn="ctr">
              <a:lnSpc>
                <a:spcPct val="120000"/>
              </a:lnSpc>
              <a:defRPr/>
            </a:pPr>
            <a:r>
              <a:rPr kumimoji="1" lang="ja-JP" altLang="en-US" sz="1400" b="1" u="none" baseline="0" dirty="0">
                <a:solidFill>
                  <a:schemeClr val="bg1"/>
                </a:solidFill>
                <a:latin typeface="BIZ UDPゴシック" panose="020B0400000000000000" pitchFamily="50" charset="-128"/>
                <a:ea typeface="BIZ UDPゴシック" panose="020B0400000000000000" pitchFamily="50" charset="-128"/>
              </a:rPr>
              <a:t>整備手法</a:t>
            </a:r>
          </a:p>
        </p:txBody>
      </p:sp>
      <p:sp>
        <p:nvSpPr>
          <p:cNvPr id="38" name="テキスト ボックス 37">
            <a:extLst>
              <a:ext uri="{FF2B5EF4-FFF2-40B4-BE49-F238E27FC236}">
                <a16:creationId xmlns:a16="http://schemas.microsoft.com/office/drawing/2014/main" id="{AF540DB2-5E26-49AC-9D10-B5E855136FCA}"/>
              </a:ext>
            </a:extLst>
          </p:cNvPr>
          <p:cNvSpPr txBox="1"/>
          <p:nvPr/>
        </p:nvSpPr>
        <p:spPr>
          <a:xfrm>
            <a:off x="251351" y="4348777"/>
            <a:ext cx="1800000" cy="324000"/>
          </a:xfrm>
          <a:prstGeom prst="rect">
            <a:avLst/>
          </a:prstGeom>
          <a:solidFill>
            <a:srgbClr val="0070C0"/>
          </a:solidFill>
          <a:ln w="25400" cmpd="dbl">
            <a:solidFill>
              <a:schemeClr val="bg1"/>
            </a:solidFill>
          </a:ln>
          <a:effectLst>
            <a:outerShdw blurRad="63500" sx="102000" sy="102000" algn="ctr" rotWithShape="0">
              <a:prstClr val="black">
                <a:alpha val="40000"/>
              </a:prstClr>
            </a:outerShdw>
          </a:effectLst>
        </p:spPr>
        <p:txBody>
          <a:bodyPr wrap="square" rtlCol="0" anchor="ctr" anchorCtr="0">
            <a:noAutofit/>
          </a:bodyPr>
          <a:lstStyle/>
          <a:p>
            <a:pPr algn="ctr">
              <a:lnSpc>
                <a:spcPct val="120000"/>
              </a:lnSpc>
              <a:defRPr/>
            </a:pPr>
            <a:r>
              <a:rPr kumimoji="1" lang="ja-JP" altLang="en-US" sz="1400" b="1" u="none" baseline="0" dirty="0">
                <a:solidFill>
                  <a:schemeClr val="bg1"/>
                </a:solidFill>
                <a:latin typeface="BIZ UDPゴシック" panose="020B0400000000000000" pitchFamily="50" charset="-128"/>
                <a:ea typeface="BIZ UDPゴシック" panose="020B0400000000000000" pitchFamily="50" charset="-128"/>
              </a:rPr>
              <a:t>予算要求方針</a:t>
            </a:r>
          </a:p>
        </p:txBody>
      </p:sp>
      <p:sp>
        <p:nvSpPr>
          <p:cNvPr id="21" name="テキスト ボックス 20">
            <a:extLst>
              <a:ext uri="{FF2B5EF4-FFF2-40B4-BE49-F238E27FC236}">
                <a16:creationId xmlns:a16="http://schemas.microsoft.com/office/drawing/2014/main" id="{EF38540B-97DF-4C12-8415-343AB3B0DA0C}"/>
              </a:ext>
            </a:extLst>
          </p:cNvPr>
          <p:cNvSpPr txBox="1"/>
          <p:nvPr/>
        </p:nvSpPr>
        <p:spPr>
          <a:xfrm>
            <a:off x="2203229" y="4314153"/>
            <a:ext cx="4464496" cy="358624"/>
          </a:xfrm>
          <a:prstGeom prst="rect">
            <a:avLst/>
          </a:prstGeom>
          <a:noFill/>
        </p:spPr>
        <p:txBody>
          <a:bodyPr wrap="square" rtlCol="0">
            <a:spAutoFit/>
          </a:bodyPr>
          <a:lstStyle/>
          <a:p>
            <a:pPr marR="0" lvl="0" algn="l" defTabSz="914400" rtl="0" eaLnBrk="1" fontAlgn="auto" latinLnBrk="0" hangingPunct="1">
              <a:lnSpc>
                <a:spcPts val="2500"/>
              </a:lnSpc>
              <a:spcBef>
                <a:spcPts val="0"/>
              </a:spcBef>
              <a:spcAft>
                <a:spcPts val="0"/>
              </a:spcAft>
              <a:buClrTx/>
              <a:buSzTx/>
              <a:tabLst/>
              <a:defRPr/>
            </a:pPr>
            <a:r>
              <a:rPr kumimoji="1"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債務負担行為の設定（令和８～１２年度）　６１億円 </a:t>
            </a:r>
            <a:endParaRPr kumimoji="1" lang="en-US" altLang="ja-JP"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2" name="スライド番号プレースホルダー 6">
            <a:extLst>
              <a:ext uri="{FF2B5EF4-FFF2-40B4-BE49-F238E27FC236}">
                <a16:creationId xmlns:a16="http://schemas.microsoft.com/office/drawing/2014/main" id="{094AE55C-1F94-49C0-A2E6-A8F66B468B7B}"/>
              </a:ext>
            </a:extLst>
          </p:cNvPr>
          <p:cNvSpPr>
            <a:spLocks noGrp="1"/>
          </p:cNvSpPr>
          <p:nvPr>
            <p:ph type="sldNum" sz="quarter" idx="12"/>
          </p:nvPr>
        </p:nvSpPr>
        <p:spPr>
          <a:xfrm>
            <a:off x="7314671" y="6647682"/>
            <a:ext cx="2226204" cy="373831"/>
          </a:xfrm>
        </p:spPr>
        <p:txBody>
          <a:bodyPr/>
          <a:lstStyle/>
          <a:p>
            <a:r>
              <a:rPr kumimoji="1" lang="ja-JP" altLang="en-US" dirty="0"/>
              <a:t>３</a:t>
            </a:r>
          </a:p>
        </p:txBody>
      </p:sp>
      <p:sp>
        <p:nvSpPr>
          <p:cNvPr id="25" name="二等辺三角形 24">
            <a:extLst>
              <a:ext uri="{FF2B5EF4-FFF2-40B4-BE49-F238E27FC236}">
                <a16:creationId xmlns:a16="http://schemas.microsoft.com/office/drawing/2014/main" id="{06965003-1E3A-41F7-A71D-35D5E1C9FA78}"/>
              </a:ext>
            </a:extLst>
          </p:cNvPr>
          <p:cNvSpPr/>
          <p:nvPr/>
        </p:nvSpPr>
        <p:spPr>
          <a:xfrm flipV="1">
            <a:off x="4020887" y="1710556"/>
            <a:ext cx="1492845" cy="1440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171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a:extLst>
              <a:ext uri="{FF2B5EF4-FFF2-40B4-BE49-F238E27FC236}">
                <a16:creationId xmlns:a16="http://schemas.microsoft.com/office/drawing/2014/main" id="{07BEFB4D-B87B-43FF-908A-29204777E2D1}"/>
              </a:ext>
            </a:extLst>
          </p:cNvPr>
          <p:cNvSpPr txBox="1"/>
          <p:nvPr/>
        </p:nvSpPr>
        <p:spPr>
          <a:xfrm>
            <a:off x="311970" y="2169166"/>
            <a:ext cx="8916935" cy="2391678"/>
          </a:xfrm>
          <a:prstGeom prst="rect">
            <a:avLst/>
          </a:prstGeom>
          <a:noFill/>
          <a:ln w="19050">
            <a:solidFill>
              <a:schemeClr val="accent1"/>
            </a:solidFill>
          </a:ln>
        </p:spPr>
        <p:txBody>
          <a:bodyPr wrap="square" rtlCol="0">
            <a:noAutofit/>
          </a:bodyPr>
          <a:lstStyle/>
          <a:p>
            <a:pPr>
              <a:lnSpc>
                <a:spcPct val="120000"/>
              </a:lnSpc>
            </a:pPr>
            <a:endParaRPr kumimoji="1" lang="en-US" altLang="ja-JP" sz="1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４．「①</a:t>
            </a:r>
            <a:r>
              <a:rPr kumimoji="1" lang="en-US" altLang="ja-JP" sz="2400" dirty="0">
                <a:latin typeface="HGP創英角ｺﾞｼｯｸUB" panose="020B0900000000000000" pitchFamily="50" charset="-128"/>
                <a:ea typeface="HGP創英角ｺﾞｼｯｸUB" panose="020B0900000000000000" pitchFamily="50" charset="-128"/>
              </a:rPr>
              <a:t>-b</a:t>
            </a:r>
            <a:r>
              <a:rPr kumimoji="1" lang="ja-JP" altLang="en-US" sz="2400" dirty="0">
                <a:latin typeface="HGP創英角ｺﾞｼｯｸUB" panose="020B0900000000000000" pitchFamily="50" charset="-128"/>
                <a:ea typeface="HGP創英角ｺﾞｼｯｸUB" panose="020B0900000000000000" pitchFamily="50" charset="-128"/>
              </a:rPr>
              <a:t>敷地」の活用方法について</a:t>
            </a: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557CB9A-D6EE-4323-B69A-A4F9529F9174}"/>
              </a:ext>
            </a:extLst>
          </p:cNvPr>
          <p:cNvSpPr/>
          <p:nvPr/>
        </p:nvSpPr>
        <p:spPr>
          <a:xfrm>
            <a:off x="161925" y="824900"/>
            <a:ext cx="9217023" cy="7351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t" anchorCtr="0">
            <a:spAutoFit/>
          </a:bodyPr>
          <a:lstStyle/>
          <a:p>
            <a:pPr marL="285750" marR="0" lvl="0" indent="-285750" algn="l" defTabSz="914423" rtl="0" eaLnBrk="1" fontAlgn="auto" latinLnBrk="0" hangingPunct="1">
              <a:lnSpc>
                <a:spcPct val="130000"/>
              </a:lnSpc>
              <a:spcBef>
                <a:spcPts val="601"/>
              </a:spcBef>
              <a:spcAft>
                <a:spcPts val="0"/>
              </a:spcAft>
              <a:buClrTx/>
              <a:buSzTx/>
              <a:buFont typeface="BIZ UDPゴシック" panose="020B0400000000000000" pitchFamily="50" charset="-128"/>
              <a:buChar char="○"/>
              <a:tabLst/>
              <a:defRPr/>
            </a:pPr>
            <a:r>
              <a:rPr kumimoji="0" lang="ja-JP" altLang="en-US" sz="1600" dirty="0">
                <a:solidFill>
                  <a:prstClr val="black"/>
                </a:solidFill>
                <a:latin typeface="BIZ UDPゴシック" panose="020B0400000000000000" pitchFamily="50" charset="-128"/>
                <a:ea typeface="BIZ UDPゴシック" panose="020B0400000000000000" pitchFamily="50" charset="-128"/>
              </a:rPr>
              <a:t>アリーナに近接する「</a:t>
            </a:r>
            <a:r>
              <a:rPr kumimoji="0" lang="en-US" altLang="ja-JP" sz="1600" dirty="0">
                <a:solidFill>
                  <a:prstClr val="black"/>
                </a:solidFill>
                <a:latin typeface="BIZ UDPゴシック" panose="020B0400000000000000" pitchFamily="50" charset="-128"/>
                <a:ea typeface="BIZ UDPゴシック" panose="020B0400000000000000" pitchFamily="50" charset="-128"/>
              </a:rPr>
              <a:t>①-b</a:t>
            </a:r>
            <a:r>
              <a:rPr kumimoji="0" lang="ja-JP" altLang="en-US" sz="1600" dirty="0">
                <a:solidFill>
                  <a:prstClr val="black"/>
                </a:solidFill>
                <a:latin typeface="BIZ UDPゴシック" panose="020B0400000000000000" pitchFamily="50" charset="-128"/>
                <a:ea typeface="BIZ UDPゴシック" panose="020B0400000000000000" pitchFamily="50" charset="-128"/>
              </a:rPr>
              <a:t>敷地」については、次の経過のとおり、当初の共同住宅の整備から計画変更を認めることとし、事業予定者に速やかに代替案を検討するよう求めているところ</a:t>
            </a:r>
            <a:endParaRPr kumimoji="0" lang="en-US" altLang="ja-JP" sz="1600" dirty="0">
              <a:solidFill>
                <a:prstClr val="black"/>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1C00EAB5-34C6-43D4-85A8-EFA21249B354}"/>
              </a:ext>
            </a:extLst>
          </p:cNvPr>
          <p:cNvSpPr txBox="1"/>
          <p:nvPr/>
        </p:nvSpPr>
        <p:spPr>
          <a:xfrm>
            <a:off x="2682205" y="2445960"/>
            <a:ext cx="6171462" cy="416175"/>
          </a:xfrm>
          <a:prstGeom prst="rect">
            <a:avLst/>
          </a:prstGeom>
          <a:noFill/>
          <a:ln w="19050">
            <a:noFill/>
          </a:ln>
        </p:spPr>
        <p:txBody>
          <a:bodyPr wrap="square" rtlCol="0" anchor="ctr" anchorCtr="0">
            <a:no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1" lang="ja-JP" altLang="en-US" sz="1400" b="1" u="none" baseline="0" dirty="0">
                <a:solidFill>
                  <a:schemeClr val="tx1"/>
                </a:solidFill>
                <a:latin typeface="BIZ UDPゴシック" panose="020B0400000000000000" pitchFamily="50" charset="-128"/>
                <a:ea typeface="BIZ UDPゴシック" panose="020B0400000000000000" pitchFamily="50" charset="-128"/>
              </a:rPr>
              <a:t>市条例地区内の共同住宅を含む現在の事業計画について、</a:t>
            </a:r>
          </a:p>
          <a:p>
            <a:pPr marL="0" marR="0" lvl="0" indent="0" defTabSz="914400" rtl="0" eaLnBrk="1" fontAlgn="auto" latinLnBrk="0" hangingPunct="1">
              <a:lnSpc>
                <a:spcPct val="150000"/>
              </a:lnSpc>
              <a:spcBef>
                <a:spcPts val="0"/>
              </a:spcBef>
              <a:spcAft>
                <a:spcPts val="0"/>
              </a:spcAft>
              <a:buClrTx/>
              <a:buSzTx/>
              <a:buFontTx/>
              <a:buNone/>
              <a:tabLst/>
              <a:defRPr/>
            </a:pPr>
            <a:r>
              <a:rPr kumimoji="1" lang="ja-JP" altLang="en-US" sz="1400" b="1" u="none" baseline="0" dirty="0">
                <a:solidFill>
                  <a:srgbClr val="0070C0"/>
                </a:solidFill>
                <a:latin typeface="BIZ UDPゴシック" panose="020B0400000000000000" pitchFamily="50" charset="-128"/>
                <a:ea typeface="BIZ UDPゴシック" panose="020B0400000000000000" pitchFamily="50" charset="-128"/>
              </a:rPr>
              <a:t>「条例に規定する要件を満たさない」とする吹田市の見解文書</a:t>
            </a:r>
            <a:r>
              <a:rPr kumimoji="1" lang="ja-JP" altLang="en-US" sz="1400" b="1" u="none" baseline="0" dirty="0">
                <a:solidFill>
                  <a:schemeClr val="tx1"/>
                </a:solidFill>
                <a:latin typeface="BIZ UDPゴシック" panose="020B0400000000000000" pitchFamily="50" charset="-128"/>
                <a:ea typeface="BIZ UDPゴシック" panose="020B0400000000000000" pitchFamily="50" charset="-128"/>
              </a:rPr>
              <a:t>を受領</a:t>
            </a:r>
          </a:p>
        </p:txBody>
      </p:sp>
      <p:sp>
        <p:nvSpPr>
          <p:cNvPr id="31" name="テキスト ボックス 30">
            <a:extLst>
              <a:ext uri="{FF2B5EF4-FFF2-40B4-BE49-F238E27FC236}">
                <a16:creationId xmlns:a16="http://schemas.microsoft.com/office/drawing/2014/main" id="{0311347F-1EA0-4BC4-9083-F7A61AEF8B0C}"/>
              </a:ext>
            </a:extLst>
          </p:cNvPr>
          <p:cNvSpPr txBox="1"/>
          <p:nvPr/>
        </p:nvSpPr>
        <p:spPr>
          <a:xfrm>
            <a:off x="300537" y="2312799"/>
            <a:ext cx="2684026" cy="433121"/>
          </a:xfrm>
          <a:prstGeom prst="rect">
            <a:avLst/>
          </a:prstGeom>
          <a:noFill/>
          <a:ln w="19050">
            <a:noFill/>
          </a:ln>
        </p:spPr>
        <p:txBody>
          <a:bodyPr wrap="square" rtlCol="0" anchor="ctr" anchorCtr="0">
            <a:noAutofit/>
          </a:bodyPr>
          <a:lstStyle/>
          <a:p>
            <a:pPr>
              <a:lnSpc>
                <a:spcPct val="120000"/>
              </a:lnSpc>
              <a:defRPr/>
            </a:pPr>
            <a:r>
              <a:rPr kumimoji="1" lang="pt-BR" altLang="ja-JP" sz="1400" dirty="0">
                <a:solidFill>
                  <a:schemeClr val="tx1"/>
                </a:solidFill>
                <a:latin typeface="BIZ UDPゴシック" panose="020B0400000000000000" pitchFamily="50" charset="-128"/>
                <a:ea typeface="BIZ UDPゴシック" panose="020B0400000000000000" pitchFamily="50" charset="-128"/>
              </a:rPr>
              <a:t>2024</a:t>
            </a:r>
            <a:r>
              <a:rPr kumimoji="1" lang="ja-JP" altLang="pt-BR" sz="1400" dirty="0">
                <a:solidFill>
                  <a:schemeClr val="tx1"/>
                </a:solidFill>
                <a:latin typeface="BIZ UDPゴシック" panose="020B0400000000000000" pitchFamily="50" charset="-128"/>
                <a:ea typeface="BIZ UDPゴシック" panose="020B0400000000000000" pitchFamily="50" charset="-128"/>
              </a:rPr>
              <a:t>（</a:t>
            </a:r>
            <a:r>
              <a:rPr kumimoji="1" lang="pt-BR" altLang="ja-JP" sz="1400" dirty="0">
                <a:solidFill>
                  <a:schemeClr val="tx1"/>
                </a:solidFill>
                <a:latin typeface="BIZ UDPゴシック" panose="020B0400000000000000" pitchFamily="50" charset="-128"/>
                <a:ea typeface="BIZ UDPゴシック" panose="020B0400000000000000" pitchFamily="50" charset="-128"/>
              </a:rPr>
              <a:t>R6</a:t>
            </a:r>
            <a:r>
              <a:rPr kumimoji="1" lang="ja-JP" altLang="pt-BR"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rPr>
              <a:t>10</a:t>
            </a:r>
            <a:r>
              <a:rPr kumimoji="1" lang="ja-JP" altLang="en-US" sz="1400" dirty="0">
                <a:solidFill>
                  <a:schemeClr val="tx1"/>
                </a:solidFill>
                <a:latin typeface="BIZ UDPゴシック" panose="020B0400000000000000" pitchFamily="50" charset="-128"/>
                <a:ea typeface="BIZ UDPゴシック" panose="020B0400000000000000" pitchFamily="50" charset="-128"/>
              </a:rPr>
              <a:t>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28</a:t>
            </a:r>
            <a:r>
              <a:rPr kumimoji="1" lang="ja-JP" altLang="en-US" sz="1400" dirty="0">
                <a:solidFill>
                  <a:schemeClr val="tx1"/>
                </a:solidFill>
                <a:latin typeface="BIZ UDPゴシック" panose="020B0400000000000000" pitchFamily="50" charset="-128"/>
                <a:ea typeface="BIZ UDPゴシック" panose="020B0400000000000000" pitchFamily="50" charset="-128"/>
              </a:rPr>
              <a:t>日</a:t>
            </a:r>
          </a:p>
        </p:txBody>
      </p:sp>
      <p:sp>
        <p:nvSpPr>
          <p:cNvPr id="32" name="テキスト ボックス 31">
            <a:extLst>
              <a:ext uri="{FF2B5EF4-FFF2-40B4-BE49-F238E27FC236}">
                <a16:creationId xmlns:a16="http://schemas.microsoft.com/office/drawing/2014/main" id="{FC4C2D60-909A-4501-BEBE-E113CE723EDE}"/>
              </a:ext>
            </a:extLst>
          </p:cNvPr>
          <p:cNvSpPr txBox="1"/>
          <p:nvPr/>
        </p:nvSpPr>
        <p:spPr>
          <a:xfrm>
            <a:off x="2682205" y="3158733"/>
            <a:ext cx="6171462" cy="416175"/>
          </a:xfrm>
          <a:prstGeom prst="rect">
            <a:avLst/>
          </a:prstGeom>
          <a:noFill/>
          <a:ln w="19050">
            <a:noFill/>
          </a:ln>
        </p:spPr>
        <p:txBody>
          <a:bodyPr wrap="square" rtlCol="0" anchor="t" anchorCtr="0">
            <a:no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1" lang="ja-JP" altLang="en-US" sz="1400" b="1" u="none" baseline="0" dirty="0">
                <a:solidFill>
                  <a:schemeClr val="tx1"/>
                </a:solidFill>
                <a:latin typeface="BIZ UDPゴシック" panose="020B0400000000000000" pitchFamily="50" charset="-128"/>
                <a:ea typeface="BIZ UDPゴシック" panose="020B0400000000000000" pitchFamily="50" charset="-128"/>
              </a:rPr>
              <a:t>戦略本部会議 （提案事業計画の変更　</a:t>
            </a:r>
            <a:r>
              <a:rPr kumimoji="1" lang="en-US" altLang="ja-JP" sz="1200" b="1" u="none" baseline="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u="none" baseline="0" dirty="0">
                <a:solidFill>
                  <a:schemeClr val="tx1"/>
                </a:solidFill>
                <a:latin typeface="BIZ UDPゴシック" panose="020B0400000000000000" pitchFamily="50" charset="-128"/>
                <a:ea typeface="BIZ UDPゴシック" panose="020B0400000000000000" pitchFamily="50" charset="-128"/>
              </a:rPr>
              <a:t>当初は共同住宅の整備を予定</a:t>
            </a:r>
            <a:r>
              <a:rPr kumimoji="1" lang="ja-JP" altLang="en-US" sz="1400" b="1" u="none" baseline="0" dirty="0">
                <a:solidFill>
                  <a:schemeClr val="tx1"/>
                </a:solidFill>
                <a:latin typeface="BIZ UDPゴシック" panose="020B0400000000000000" pitchFamily="50" charset="-128"/>
                <a:ea typeface="BIZ UDPゴシック" panose="020B0400000000000000" pitchFamily="50" charset="-128"/>
              </a:rPr>
              <a:t>）</a:t>
            </a:r>
            <a:endParaRPr kumimoji="1" lang="en-US" altLang="ja-JP" sz="1400" b="1" u="none" baseline="0" dirty="0">
              <a:solidFill>
                <a:schemeClr val="tx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7251A1F-5F0F-40B6-BF7A-AC531F4503E0}"/>
              </a:ext>
            </a:extLst>
          </p:cNvPr>
          <p:cNvSpPr txBox="1"/>
          <p:nvPr/>
        </p:nvSpPr>
        <p:spPr>
          <a:xfrm>
            <a:off x="311970" y="3150261"/>
            <a:ext cx="2684026" cy="433121"/>
          </a:xfrm>
          <a:prstGeom prst="rect">
            <a:avLst/>
          </a:prstGeom>
          <a:noFill/>
          <a:ln w="19050">
            <a:noFill/>
          </a:ln>
        </p:spPr>
        <p:txBody>
          <a:bodyPr wrap="square" rtlCol="0" anchor="ctr" anchorCtr="0">
            <a:noAutofit/>
          </a:bodyPr>
          <a:lstStyle/>
          <a:p>
            <a:pPr>
              <a:lnSpc>
                <a:spcPct val="120000"/>
              </a:lnSpc>
              <a:defRPr/>
            </a:pPr>
            <a:r>
              <a:rPr kumimoji="1" lang="pt-BR" altLang="ja-JP" sz="1400" dirty="0">
                <a:solidFill>
                  <a:schemeClr val="tx1"/>
                </a:solidFill>
                <a:latin typeface="BIZ UDPゴシック" panose="020B0400000000000000" pitchFamily="50" charset="-128"/>
                <a:ea typeface="BIZ UDPゴシック" panose="020B0400000000000000" pitchFamily="50" charset="-128"/>
              </a:rPr>
              <a:t>2024</a:t>
            </a:r>
            <a:r>
              <a:rPr kumimoji="1" lang="ja-JP" altLang="pt-BR" sz="1400" dirty="0">
                <a:solidFill>
                  <a:schemeClr val="tx1"/>
                </a:solidFill>
                <a:latin typeface="BIZ UDPゴシック" panose="020B0400000000000000" pitchFamily="50" charset="-128"/>
                <a:ea typeface="BIZ UDPゴシック" panose="020B0400000000000000" pitchFamily="50" charset="-128"/>
              </a:rPr>
              <a:t>（</a:t>
            </a:r>
            <a:r>
              <a:rPr kumimoji="1" lang="pt-BR" altLang="ja-JP" sz="1400" dirty="0">
                <a:solidFill>
                  <a:schemeClr val="tx1"/>
                </a:solidFill>
                <a:latin typeface="BIZ UDPゴシック" panose="020B0400000000000000" pitchFamily="50" charset="-128"/>
                <a:ea typeface="BIZ UDPゴシック" panose="020B0400000000000000" pitchFamily="50" charset="-128"/>
              </a:rPr>
              <a:t>R6</a:t>
            </a:r>
            <a:r>
              <a:rPr kumimoji="1" lang="ja-JP" altLang="pt-BR"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rPr>
              <a:t>11</a:t>
            </a:r>
            <a:r>
              <a:rPr kumimoji="1" lang="ja-JP" altLang="en-US" sz="1400" dirty="0">
                <a:solidFill>
                  <a:schemeClr val="tx1"/>
                </a:solidFill>
                <a:latin typeface="BIZ UDPゴシック" panose="020B0400000000000000" pitchFamily="50" charset="-128"/>
                <a:ea typeface="BIZ UDPゴシック" panose="020B0400000000000000" pitchFamily="50" charset="-128"/>
              </a:rPr>
              <a:t>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20</a:t>
            </a:r>
            <a:r>
              <a:rPr kumimoji="1" lang="ja-JP" altLang="en-US" sz="1400" dirty="0">
                <a:solidFill>
                  <a:schemeClr val="tx1"/>
                </a:solidFill>
                <a:latin typeface="BIZ UDPゴシック" panose="020B0400000000000000" pitchFamily="50" charset="-128"/>
                <a:ea typeface="BIZ UDPゴシック" panose="020B0400000000000000" pitchFamily="50" charset="-128"/>
              </a:rPr>
              <a:t>日</a:t>
            </a:r>
          </a:p>
        </p:txBody>
      </p:sp>
      <p:sp>
        <p:nvSpPr>
          <p:cNvPr id="36" name="テキスト ボックス 35">
            <a:extLst>
              <a:ext uri="{FF2B5EF4-FFF2-40B4-BE49-F238E27FC236}">
                <a16:creationId xmlns:a16="http://schemas.microsoft.com/office/drawing/2014/main" id="{B71B83D7-2B95-43DD-827D-59E62FA9CCEE}"/>
              </a:ext>
            </a:extLst>
          </p:cNvPr>
          <p:cNvSpPr txBox="1"/>
          <p:nvPr/>
        </p:nvSpPr>
        <p:spPr>
          <a:xfrm>
            <a:off x="2682204" y="3526629"/>
            <a:ext cx="6696743" cy="416175"/>
          </a:xfrm>
          <a:prstGeom prst="rect">
            <a:avLst/>
          </a:prstGeom>
          <a:noFill/>
          <a:ln w="19050">
            <a:noFill/>
          </a:ln>
        </p:spPr>
        <p:txBody>
          <a:bodyPr wrap="square" rtlCol="0" anchor="t" anchorCtr="0">
            <a:noAutofit/>
          </a:bodyPr>
          <a:lstStyle/>
          <a:p>
            <a:pPr marL="171450" marR="0" lvl="0" indent="-171450"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400" u="none" baseline="0" dirty="0">
                <a:solidFill>
                  <a:schemeClr val="tx1"/>
                </a:solidFill>
                <a:latin typeface="BIZ UDPゴシック" panose="020B0400000000000000" pitchFamily="50" charset="-128"/>
                <a:ea typeface="BIZ UDPゴシック" panose="020B0400000000000000" pitchFamily="50" charset="-128"/>
              </a:rPr>
              <a:t>事業予定者の再公募は行わず、</a:t>
            </a:r>
            <a:r>
              <a:rPr kumimoji="1" lang="ja-JP" altLang="en-US" sz="1400" b="1" u="none" baseline="0" dirty="0">
                <a:solidFill>
                  <a:srgbClr val="0070C0"/>
                </a:solidFill>
                <a:latin typeface="BIZ UDPゴシック" panose="020B0400000000000000" pitchFamily="50" charset="-128"/>
                <a:ea typeface="BIZ UDPゴシック" panose="020B0400000000000000" pitchFamily="50" charset="-128"/>
              </a:rPr>
              <a:t>提案事業計画の変更</a:t>
            </a:r>
            <a:r>
              <a:rPr kumimoji="1" lang="ja-JP" altLang="en-US" sz="1400" u="none" baseline="0" dirty="0">
                <a:latin typeface="BIZ UDPゴシック" panose="020B0400000000000000" pitchFamily="50" charset="-128"/>
                <a:ea typeface="BIZ UDPゴシック" panose="020B0400000000000000" pitchFamily="50" charset="-128"/>
              </a:rPr>
              <a:t>を認める</a:t>
            </a:r>
          </a:p>
          <a:p>
            <a:pPr marL="171450" marR="0" lvl="0" indent="-171450"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400" u="none" baseline="0" dirty="0">
                <a:solidFill>
                  <a:schemeClr val="tx1"/>
                </a:solidFill>
                <a:latin typeface="BIZ UDPゴシック" panose="020B0400000000000000" pitchFamily="50" charset="-128"/>
                <a:ea typeface="BIZ UDPゴシック" panose="020B0400000000000000" pitchFamily="50" charset="-128"/>
              </a:rPr>
              <a:t>事業予定者に対し、</a:t>
            </a:r>
            <a:r>
              <a:rPr kumimoji="1" lang="ja-JP" altLang="en-US" sz="1400" b="1" u="none" baseline="0" dirty="0">
                <a:solidFill>
                  <a:srgbClr val="0070C0"/>
                </a:solidFill>
                <a:latin typeface="BIZ UDPゴシック" panose="020B0400000000000000" pitchFamily="50" charset="-128"/>
                <a:ea typeface="BIZ UDPゴシック" panose="020B0400000000000000" pitchFamily="50" charset="-128"/>
              </a:rPr>
              <a:t>代替案を速やかに検討のうえ一定の期間内の提案</a:t>
            </a:r>
            <a:r>
              <a:rPr kumimoji="1" lang="ja-JP" altLang="en-US" sz="1400" u="none" baseline="0" dirty="0">
                <a:solidFill>
                  <a:schemeClr val="tx1"/>
                </a:solidFill>
                <a:latin typeface="BIZ UDPゴシック" panose="020B0400000000000000" pitchFamily="50" charset="-128"/>
                <a:ea typeface="BIZ UDPゴシック" panose="020B0400000000000000" pitchFamily="50" charset="-128"/>
              </a:rPr>
              <a:t>を求める</a:t>
            </a:r>
            <a:br>
              <a:rPr lang="en-US" altLang="ja-JP" sz="1400" dirty="0">
                <a:latin typeface="BIZ UDPゴシック" panose="020B0400000000000000" pitchFamily="50" charset="-128"/>
                <a:ea typeface="BIZ UDPゴシック" panose="020B0400000000000000" pitchFamily="50" charset="-128"/>
              </a:rPr>
            </a:br>
            <a:r>
              <a:rPr kumimoji="1" lang="ja-JP" altLang="en-US" sz="1400" u="none" baseline="0" dirty="0">
                <a:solidFill>
                  <a:schemeClr val="tx1"/>
                </a:solidFill>
                <a:latin typeface="BIZ UDPゴシック" panose="020B0400000000000000" pitchFamily="50" charset="-128"/>
                <a:ea typeface="BIZ UDPゴシック" panose="020B0400000000000000" pitchFamily="50" charset="-128"/>
              </a:rPr>
              <a:t>加えて、早期開業をめざすことを要請</a:t>
            </a:r>
            <a:endParaRPr kumimoji="1" lang="ja-JP" altLang="en-US" sz="1200" b="1" u="none" baseline="0" dirty="0">
              <a:solidFill>
                <a:schemeClr val="tx1"/>
              </a:solidFill>
              <a:latin typeface="BIZ UDPゴシック" panose="020B0400000000000000" pitchFamily="50" charset="-128"/>
              <a:ea typeface="BIZ UDPゴシック" panose="020B0400000000000000" pitchFamily="50" charset="-128"/>
            </a:endParaRPr>
          </a:p>
        </p:txBody>
      </p:sp>
      <p:sp>
        <p:nvSpPr>
          <p:cNvPr id="43" name="二等辺三角形 42">
            <a:extLst>
              <a:ext uri="{FF2B5EF4-FFF2-40B4-BE49-F238E27FC236}">
                <a16:creationId xmlns:a16="http://schemas.microsoft.com/office/drawing/2014/main" id="{DE08C3AD-6881-4921-8024-95A45F1893A8}"/>
              </a:ext>
            </a:extLst>
          </p:cNvPr>
          <p:cNvSpPr/>
          <p:nvPr/>
        </p:nvSpPr>
        <p:spPr>
          <a:xfrm flipV="1">
            <a:off x="4109942" y="4662884"/>
            <a:ext cx="1314736" cy="18979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テキスト ボックス 51">
            <a:extLst>
              <a:ext uri="{FF2B5EF4-FFF2-40B4-BE49-F238E27FC236}">
                <a16:creationId xmlns:a16="http://schemas.microsoft.com/office/drawing/2014/main" id="{BF34670D-EAC9-48CA-B924-FC55D5C710C1}"/>
              </a:ext>
            </a:extLst>
          </p:cNvPr>
          <p:cNvSpPr txBox="1"/>
          <p:nvPr/>
        </p:nvSpPr>
        <p:spPr>
          <a:xfrm>
            <a:off x="2682204" y="5031396"/>
            <a:ext cx="6629723" cy="416175"/>
          </a:xfrm>
          <a:prstGeom prst="rect">
            <a:avLst/>
          </a:prstGeom>
          <a:noFill/>
          <a:ln w="19050">
            <a:noFill/>
          </a:ln>
        </p:spPr>
        <p:txBody>
          <a:bodyPr wrap="square" rtlCol="0" anchor="t" anchorCtr="0">
            <a:no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1" lang="ja-JP" altLang="en-US" sz="1400" u="none" baseline="0" dirty="0">
                <a:solidFill>
                  <a:schemeClr val="tx1"/>
                </a:solidFill>
                <a:latin typeface="BIZ UDPゴシック" panose="020B0400000000000000" pitchFamily="50" charset="-128"/>
                <a:ea typeface="BIZ UDPゴシック" panose="020B0400000000000000" pitchFamily="50" charset="-128"/>
              </a:rPr>
              <a:t>事業予定者より「環境アセスメント提案書」</a:t>
            </a:r>
            <a:r>
              <a:rPr lang="ja-JP" altLang="en-US" sz="1400" dirty="0">
                <a:latin typeface="BIZ UDPゴシック" panose="020B0400000000000000" pitchFamily="50" charset="-128"/>
                <a:ea typeface="BIZ UDPゴシック" panose="020B0400000000000000" pitchFamily="50" charset="-128"/>
              </a:rPr>
              <a:t>・</a:t>
            </a:r>
            <a:r>
              <a:rPr kumimoji="1" lang="ja-JP" altLang="en-US" sz="1400" u="none" baseline="0" dirty="0">
                <a:solidFill>
                  <a:schemeClr val="tx1"/>
                </a:solidFill>
                <a:latin typeface="BIZ UDPゴシック" panose="020B0400000000000000" pitchFamily="50" charset="-128"/>
                <a:ea typeface="BIZ UDPゴシック" panose="020B0400000000000000" pitchFamily="50" charset="-128"/>
              </a:rPr>
              <a:t>「大規模開発事業構想届出書」を</a:t>
            </a:r>
            <a:br>
              <a:rPr kumimoji="1" lang="en-US" altLang="ja-JP" sz="1400" u="none" baseline="0" dirty="0">
                <a:solidFill>
                  <a:schemeClr val="tx1"/>
                </a:solidFill>
                <a:latin typeface="BIZ UDPゴシック" panose="020B0400000000000000" pitchFamily="50" charset="-128"/>
                <a:ea typeface="BIZ UDPゴシック" panose="020B0400000000000000" pitchFamily="50" charset="-128"/>
              </a:rPr>
            </a:br>
            <a:r>
              <a:rPr kumimoji="1" lang="ja-JP" altLang="en-US" sz="1400" u="none" baseline="0" dirty="0">
                <a:solidFill>
                  <a:schemeClr val="tx1"/>
                </a:solidFill>
                <a:latin typeface="BIZ UDPゴシック" panose="020B0400000000000000" pitchFamily="50" charset="-128"/>
                <a:ea typeface="BIZ UDPゴシック" panose="020B0400000000000000" pitchFamily="50" charset="-128"/>
              </a:rPr>
              <a:t>吹田市に提出　</a:t>
            </a:r>
          </a:p>
        </p:txBody>
      </p:sp>
      <p:sp>
        <p:nvSpPr>
          <p:cNvPr id="53" name="テキスト ボックス 52">
            <a:extLst>
              <a:ext uri="{FF2B5EF4-FFF2-40B4-BE49-F238E27FC236}">
                <a16:creationId xmlns:a16="http://schemas.microsoft.com/office/drawing/2014/main" id="{E180D51E-7908-40A2-B7BA-625A556F68B8}"/>
              </a:ext>
            </a:extLst>
          </p:cNvPr>
          <p:cNvSpPr txBox="1"/>
          <p:nvPr/>
        </p:nvSpPr>
        <p:spPr>
          <a:xfrm>
            <a:off x="311970" y="5022924"/>
            <a:ext cx="2370235" cy="433121"/>
          </a:xfrm>
          <a:prstGeom prst="rect">
            <a:avLst/>
          </a:prstGeom>
          <a:noFill/>
          <a:ln w="19050">
            <a:noFill/>
          </a:ln>
        </p:spPr>
        <p:txBody>
          <a:bodyPr wrap="square" rtlCol="0" anchor="ctr" anchorCtr="0">
            <a:noAutofit/>
          </a:bodyPr>
          <a:lstStyle/>
          <a:p>
            <a:pPr>
              <a:lnSpc>
                <a:spcPct val="120000"/>
              </a:lnSpc>
              <a:defRPr/>
            </a:pPr>
            <a:r>
              <a:rPr kumimoji="1" lang="pt-BR" altLang="ja-JP" sz="1400" dirty="0">
                <a:solidFill>
                  <a:schemeClr val="tx1"/>
                </a:solidFill>
                <a:latin typeface="BIZ UDPゴシック" panose="020B0400000000000000" pitchFamily="50" charset="-128"/>
                <a:ea typeface="BIZ UDPゴシック" panose="020B0400000000000000" pitchFamily="50" charset="-128"/>
              </a:rPr>
              <a:t>2025</a:t>
            </a:r>
            <a:r>
              <a:rPr kumimoji="1" lang="ja-JP" altLang="pt-BR" sz="1400" dirty="0">
                <a:solidFill>
                  <a:schemeClr val="tx1"/>
                </a:solidFill>
                <a:latin typeface="BIZ UDPゴシック" panose="020B0400000000000000" pitchFamily="50" charset="-128"/>
                <a:ea typeface="BIZ UDPゴシック" panose="020B0400000000000000" pitchFamily="50" charset="-128"/>
              </a:rPr>
              <a:t>（</a:t>
            </a:r>
            <a:r>
              <a:rPr kumimoji="1" lang="pt-BR" altLang="ja-JP" sz="1400" dirty="0">
                <a:solidFill>
                  <a:schemeClr val="tx1"/>
                </a:solidFill>
                <a:latin typeface="BIZ UDPゴシック" panose="020B0400000000000000" pitchFamily="50" charset="-128"/>
                <a:ea typeface="BIZ UDPゴシック" panose="020B0400000000000000" pitchFamily="50" charset="-128"/>
              </a:rPr>
              <a:t>R7</a:t>
            </a:r>
            <a:r>
              <a:rPr kumimoji="1" lang="ja-JP" altLang="pt-BR"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rPr>
              <a:t>1</a:t>
            </a:r>
            <a:r>
              <a:rPr kumimoji="1" lang="ja-JP" altLang="en-US" sz="1400" dirty="0">
                <a:solidFill>
                  <a:schemeClr val="tx1"/>
                </a:solidFill>
                <a:latin typeface="BIZ UDPゴシック" panose="020B0400000000000000" pitchFamily="50" charset="-128"/>
                <a:ea typeface="BIZ UDPゴシック" panose="020B0400000000000000" pitchFamily="50" charset="-128"/>
              </a:rPr>
              <a:t>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15</a:t>
            </a:r>
            <a:r>
              <a:rPr kumimoji="1" lang="ja-JP" altLang="en-US" sz="1400" dirty="0">
                <a:solidFill>
                  <a:schemeClr val="tx1"/>
                </a:solidFill>
                <a:latin typeface="BIZ UDPゴシック" panose="020B0400000000000000" pitchFamily="50" charset="-128"/>
                <a:ea typeface="BIZ UDPゴシック" panose="020B0400000000000000" pitchFamily="50" charset="-128"/>
              </a:rPr>
              <a:t>日</a:t>
            </a:r>
          </a:p>
        </p:txBody>
      </p:sp>
      <p:sp>
        <p:nvSpPr>
          <p:cNvPr id="27" name="テキスト ボックス 26">
            <a:extLst>
              <a:ext uri="{FF2B5EF4-FFF2-40B4-BE49-F238E27FC236}">
                <a16:creationId xmlns:a16="http://schemas.microsoft.com/office/drawing/2014/main" id="{5E3EAF45-02C7-4C05-9FBB-DDCC76073D2E}"/>
              </a:ext>
            </a:extLst>
          </p:cNvPr>
          <p:cNvSpPr txBox="1"/>
          <p:nvPr/>
        </p:nvSpPr>
        <p:spPr>
          <a:xfrm>
            <a:off x="280845" y="1773272"/>
            <a:ext cx="1373138" cy="369332"/>
          </a:xfrm>
          <a:prstGeom prst="rect">
            <a:avLst/>
          </a:prstGeom>
          <a:noFill/>
        </p:spPr>
        <p:txBody>
          <a:bodyPr wrap="square">
            <a:spAutoFit/>
          </a:bodyPr>
          <a:lstStyle/>
          <a:p>
            <a:pPr algn="ct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主な経過</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en-US" dirty="0"/>
          </a:p>
        </p:txBody>
      </p:sp>
      <p:sp>
        <p:nvSpPr>
          <p:cNvPr id="59" name="テキスト ボックス 58">
            <a:extLst>
              <a:ext uri="{FF2B5EF4-FFF2-40B4-BE49-F238E27FC236}">
                <a16:creationId xmlns:a16="http://schemas.microsoft.com/office/drawing/2014/main" id="{E73CB340-98E2-496B-B9CA-27A52C19C4D5}"/>
              </a:ext>
            </a:extLst>
          </p:cNvPr>
          <p:cNvSpPr txBox="1"/>
          <p:nvPr/>
        </p:nvSpPr>
        <p:spPr>
          <a:xfrm>
            <a:off x="2682204" y="5895492"/>
            <a:ext cx="6629723" cy="416175"/>
          </a:xfrm>
          <a:prstGeom prst="rect">
            <a:avLst/>
          </a:prstGeom>
          <a:noFill/>
          <a:ln w="19050">
            <a:noFill/>
          </a:ln>
        </p:spPr>
        <p:txBody>
          <a:bodyPr wrap="square" rtlCol="0" anchor="t" anchorCtr="0">
            <a:no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1" lang="ja-JP" altLang="en-US" sz="1400" b="1" u="none" baseline="0" dirty="0">
                <a:solidFill>
                  <a:srgbClr val="FF0000"/>
                </a:solidFill>
                <a:latin typeface="BIZ UDPゴシック" panose="020B0400000000000000" pitchFamily="50" charset="-128"/>
                <a:ea typeface="BIZ UDPゴシック" panose="020B0400000000000000" pitchFamily="50" charset="-128"/>
              </a:rPr>
              <a:t>事業予定者より「①</a:t>
            </a:r>
            <a:r>
              <a:rPr kumimoji="1" lang="en-US" altLang="ja-JP" sz="1400" b="1" u="none" baseline="0" dirty="0">
                <a:solidFill>
                  <a:srgbClr val="FF0000"/>
                </a:solidFill>
                <a:latin typeface="BIZ UDPゴシック" panose="020B0400000000000000" pitchFamily="50" charset="-128"/>
                <a:ea typeface="BIZ UDPゴシック" panose="020B0400000000000000" pitchFamily="50" charset="-128"/>
              </a:rPr>
              <a:t>-b</a:t>
            </a:r>
            <a:r>
              <a:rPr kumimoji="1" lang="ja-JP" altLang="en-US" sz="1400" b="1" u="none" baseline="0" dirty="0">
                <a:solidFill>
                  <a:srgbClr val="FF0000"/>
                </a:solidFill>
                <a:latin typeface="BIZ UDPゴシック" panose="020B0400000000000000" pitchFamily="50" charset="-128"/>
                <a:ea typeface="BIZ UDPゴシック" panose="020B0400000000000000" pitchFamily="50" charset="-128"/>
              </a:rPr>
              <a:t>敷地の利用に関する申出書」を受領</a:t>
            </a:r>
          </a:p>
        </p:txBody>
      </p:sp>
      <p:sp>
        <p:nvSpPr>
          <p:cNvPr id="60" name="テキスト ボックス 59">
            <a:extLst>
              <a:ext uri="{FF2B5EF4-FFF2-40B4-BE49-F238E27FC236}">
                <a16:creationId xmlns:a16="http://schemas.microsoft.com/office/drawing/2014/main" id="{41D12C61-19C8-4A23-A2A8-0547E7BAFBEA}"/>
              </a:ext>
            </a:extLst>
          </p:cNvPr>
          <p:cNvSpPr txBox="1"/>
          <p:nvPr/>
        </p:nvSpPr>
        <p:spPr>
          <a:xfrm>
            <a:off x="311970" y="5887020"/>
            <a:ext cx="2370235" cy="433121"/>
          </a:xfrm>
          <a:prstGeom prst="rect">
            <a:avLst/>
          </a:prstGeom>
          <a:noFill/>
          <a:ln w="19050">
            <a:noFill/>
          </a:ln>
        </p:spPr>
        <p:txBody>
          <a:bodyPr wrap="square" rtlCol="0" anchor="ctr" anchorCtr="0">
            <a:noAutofit/>
          </a:bodyPr>
          <a:lstStyle/>
          <a:p>
            <a:pPr>
              <a:lnSpc>
                <a:spcPct val="120000"/>
              </a:lnSpc>
              <a:defRPr/>
            </a:pPr>
            <a:r>
              <a:rPr kumimoji="1" lang="pt-BR" altLang="ja-JP" sz="1400" dirty="0">
                <a:solidFill>
                  <a:schemeClr val="tx1"/>
                </a:solidFill>
                <a:latin typeface="BIZ UDPゴシック" panose="020B0400000000000000" pitchFamily="50" charset="-128"/>
                <a:ea typeface="BIZ UDPゴシック" panose="020B0400000000000000" pitchFamily="50" charset="-128"/>
              </a:rPr>
              <a:t>2026</a:t>
            </a:r>
            <a:r>
              <a:rPr kumimoji="1" lang="ja-JP" altLang="pt-BR" sz="1400" dirty="0">
                <a:solidFill>
                  <a:schemeClr val="tx1"/>
                </a:solidFill>
                <a:latin typeface="BIZ UDPゴシック" panose="020B0400000000000000" pitchFamily="50" charset="-128"/>
                <a:ea typeface="BIZ UDPゴシック" panose="020B0400000000000000" pitchFamily="50" charset="-128"/>
              </a:rPr>
              <a:t>（</a:t>
            </a:r>
            <a:r>
              <a:rPr kumimoji="1" lang="pt-BR" altLang="ja-JP" sz="1400" dirty="0">
                <a:solidFill>
                  <a:schemeClr val="tx1"/>
                </a:solidFill>
                <a:latin typeface="BIZ UDPゴシック" panose="020B0400000000000000" pitchFamily="50" charset="-128"/>
                <a:ea typeface="BIZ UDPゴシック" panose="020B0400000000000000" pitchFamily="50" charset="-128"/>
              </a:rPr>
              <a:t>R8</a:t>
            </a:r>
            <a:r>
              <a:rPr kumimoji="1" lang="ja-JP" altLang="pt-BR"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rPr>
              <a:t>1</a:t>
            </a:r>
            <a:r>
              <a:rPr kumimoji="1" lang="ja-JP" altLang="en-US" sz="1400" dirty="0">
                <a:solidFill>
                  <a:schemeClr val="tx1"/>
                </a:solidFill>
                <a:latin typeface="BIZ UDPゴシック" panose="020B0400000000000000" pitchFamily="50" charset="-128"/>
                <a:ea typeface="BIZ UDPゴシック" panose="020B0400000000000000" pitchFamily="50" charset="-128"/>
              </a:rPr>
              <a:t>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13</a:t>
            </a:r>
            <a:r>
              <a:rPr kumimoji="1" lang="ja-JP" altLang="en-US" sz="1400" dirty="0">
                <a:solidFill>
                  <a:schemeClr val="tx1"/>
                </a:solidFill>
                <a:latin typeface="BIZ UDPゴシック" panose="020B0400000000000000" pitchFamily="50" charset="-128"/>
                <a:ea typeface="BIZ UDPゴシック" panose="020B0400000000000000" pitchFamily="50" charset="-128"/>
              </a:rPr>
              <a:t>日</a:t>
            </a:r>
          </a:p>
        </p:txBody>
      </p:sp>
      <p:sp>
        <p:nvSpPr>
          <p:cNvPr id="63" name="テキスト ボックス 62">
            <a:extLst>
              <a:ext uri="{FF2B5EF4-FFF2-40B4-BE49-F238E27FC236}">
                <a16:creationId xmlns:a16="http://schemas.microsoft.com/office/drawing/2014/main" id="{0FC013B1-62E5-43F0-8CF0-C34E34B22E9C}"/>
              </a:ext>
            </a:extLst>
          </p:cNvPr>
          <p:cNvSpPr txBox="1"/>
          <p:nvPr/>
        </p:nvSpPr>
        <p:spPr>
          <a:xfrm>
            <a:off x="2730612" y="6470914"/>
            <a:ext cx="6629723" cy="416175"/>
          </a:xfrm>
          <a:prstGeom prst="rect">
            <a:avLst/>
          </a:prstGeom>
          <a:noFill/>
          <a:ln w="19050">
            <a:noFill/>
          </a:ln>
        </p:spPr>
        <p:txBody>
          <a:bodyPr wrap="square" rtlCol="0" anchor="t" anchorCtr="0">
            <a:no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1" lang="ja-JP" altLang="en-US" sz="1400" u="none" baseline="0" dirty="0">
                <a:latin typeface="BIZ UDPゴシック" panose="020B0400000000000000" pitchFamily="50" charset="-128"/>
                <a:ea typeface="BIZ UDPゴシック" panose="020B0400000000000000" pitchFamily="50" charset="-128"/>
              </a:rPr>
              <a:t>万博記念公園駅前周辺地区活性化事業計画検討アドバイザー会議</a:t>
            </a:r>
          </a:p>
        </p:txBody>
      </p:sp>
      <p:sp>
        <p:nvSpPr>
          <p:cNvPr id="64" name="テキスト ボックス 63">
            <a:extLst>
              <a:ext uri="{FF2B5EF4-FFF2-40B4-BE49-F238E27FC236}">
                <a16:creationId xmlns:a16="http://schemas.microsoft.com/office/drawing/2014/main" id="{2386BE01-A220-44C1-BE64-AC875DD044B1}"/>
              </a:ext>
            </a:extLst>
          </p:cNvPr>
          <p:cNvSpPr txBox="1"/>
          <p:nvPr/>
        </p:nvSpPr>
        <p:spPr>
          <a:xfrm>
            <a:off x="326882" y="6462173"/>
            <a:ext cx="2370235" cy="433121"/>
          </a:xfrm>
          <a:prstGeom prst="rect">
            <a:avLst/>
          </a:prstGeom>
          <a:noFill/>
          <a:ln w="19050">
            <a:noFill/>
          </a:ln>
        </p:spPr>
        <p:txBody>
          <a:bodyPr wrap="square" rtlCol="0" anchor="ctr" anchorCtr="0">
            <a:noAutofit/>
          </a:bodyPr>
          <a:lstStyle/>
          <a:p>
            <a:pPr>
              <a:lnSpc>
                <a:spcPct val="120000"/>
              </a:lnSpc>
              <a:defRPr/>
            </a:pPr>
            <a:r>
              <a:rPr kumimoji="1" lang="pt-BR" altLang="ja-JP" sz="1400" dirty="0">
                <a:solidFill>
                  <a:schemeClr val="tx1"/>
                </a:solidFill>
                <a:latin typeface="BIZ UDPゴシック" panose="020B0400000000000000" pitchFamily="50" charset="-128"/>
                <a:ea typeface="BIZ UDPゴシック" panose="020B0400000000000000" pitchFamily="50" charset="-128"/>
              </a:rPr>
              <a:t>2026</a:t>
            </a:r>
            <a:r>
              <a:rPr kumimoji="1" lang="ja-JP" altLang="pt-BR" sz="1400" dirty="0">
                <a:solidFill>
                  <a:schemeClr val="tx1"/>
                </a:solidFill>
                <a:latin typeface="BIZ UDPゴシック" panose="020B0400000000000000" pitchFamily="50" charset="-128"/>
                <a:ea typeface="BIZ UDPゴシック" panose="020B0400000000000000" pitchFamily="50" charset="-128"/>
              </a:rPr>
              <a:t>（</a:t>
            </a:r>
            <a:r>
              <a:rPr kumimoji="1" lang="pt-BR" altLang="ja-JP" sz="1400" dirty="0">
                <a:solidFill>
                  <a:schemeClr val="tx1"/>
                </a:solidFill>
                <a:latin typeface="BIZ UDPゴシック" panose="020B0400000000000000" pitchFamily="50" charset="-128"/>
                <a:ea typeface="BIZ UDPゴシック" panose="020B0400000000000000" pitchFamily="50" charset="-128"/>
              </a:rPr>
              <a:t>R8</a:t>
            </a:r>
            <a:r>
              <a:rPr kumimoji="1" lang="ja-JP" altLang="pt-BR"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rPr>
              <a:t>1</a:t>
            </a:r>
            <a:r>
              <a:rPr kumimoji="1" lang="ja-JP" altLang="en-US" sz="1400" dirty="0">
                <a:solidFill>
                  <a:schemeClr val="tx1"/>
                </a:solidFill>
                <a:latin typeface="BIZ UDPゴシック" panose="020B0400000000000000" pitchFamily="50" charset="-128"/>
                <a:ea typeface="BIZ UDPゴシック" panose="020B0400000000000000" pitchFamily="50" charset="-128"/>
              </a:rPr>
              <a:t>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15</a:t>
            </a:r>
            <a:r>
              <a:rPr kumimoji="1" lang="ja-JP" altLang="en-US" sz="1400" dirty="0">
                <a:solidFill>
                  <a:schemeClr val="tx1"/>
                </a:solidFill>
                <a:latin typeface="BIZ UDPゴシック" panose="020B0400000000000000" pitchFamily="50" charset="-128"/>
                <a:ea typeface="BIZ UDPゴシック" panose="020B0400000000000000" pitchFamily="50" charset="-128"/>
              </a:rPr>
              <a:t>日</a:t>
            </a:r>
          </a:p>
        </p:txBody>
      </p:sp>
      <p:sp>
        <p:nvSpPr>
          <p:cNvPr id="19" name="スライド番号プレースホルダー 6">
            <a:extLst>
              <a:ext uri="{FF2B5EF4-FFF2-40B4-BE49-F238E27FC236}">
                <a16:creationId xmlns:a16="http://schemas.microsoft.com/office/drawing/2014/main" id="{559B17CA-8CC3-4A42-9174-2DA0B9B8BCE0}"/>
              </a:ext>
            </a:extLst>
          </p:cNvPr>
          <p:cNvSpPr>
            <a:spLocks noGrp="1"/>
          </p:cNvSpPr>
          <p:nvPr>
            <p:ph type="sldNum" sz="quarter" idx="12"/>
          </p:nvPr>
        </p:nvSpPr>
        <p:spPr>
          <a:xfrm>
            <a:off x="7314671" y="6647682"/>
            <a:ext cx="2226204" cy="373831"/>
          </a:xfrm>
        </p:spPr>
        <p:txBody>
          <a:bodyPr/>
          <a:lstStyle/>
          <a:p>
            <a:r>
              <a:rPr kumimoji="1" lang="ja-JP" altLang="en-US" dirty="0"/>
              <a:t>４</a:t>
            </a:r>
          </a:p>
        </p:txBody>
      </p:sp>
    </p:spTree>
    <p:extLst>
      <p:ext uri="{BB962C8B-B14F-4D97-AF65-F5344CB8AC3E}">
        <p14:creationId xmlns:p14="http://schemas.microsoft.com/office/powerpoint/2010/main" val="3118646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7A302EA3-A63D-4D31-B737-FB975F950CC7}"/>
              </a:ext>
            </a:extLst>
          </p:cNvPr>
          <p:cNvSpPr/>
          <p:nvPr/>
        </p:nvSpPr>
        <p:spPr>
          <a:xfrm>
            <a:off x="1674093" y="2506281"/>
            <a:ext cx="7236000" cy="4571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0">
            <a:noAutofit/>
          </a:bodyPr>
          <a:lstStyle/>
          <a:p>
            <a:pPr marL="0" marR="0" lvl="0" indent="0" algn="l" defTabSz="914423" rtl="0" eaLnBrk="1" fontAlgn="auto" latinLnBrk="0" hangingPunct="1">
              <a:lnSpc>
                <a:spcPct val="150000"/>
              </a:lnSpc>
              <a:spcBef>
                <a:spcPts val="601"/>
              </a:spcBef>
              <a:spcAft>
                <a:spcPts val="0"/>
              </a:spcAft>
              <a:buClrTx/>
              <a:buSzTx/>
              <a:buFontTx/>
              <a:buNone/>
              <a:tabLst/>
              <a:defRPr/>
            </a:pPr>
            <a:endParaRPr kumimoji="0" lang="en-US" altLang="ja-JP" sz="1400" b="1"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a:extLst>
              <a:ext uri="{FF2B5EF4-FFF2-40B4-BE49-F238E27FC236}">
                <a16:creationId xmlns:a16="http://schemas.microsoft.com/office/drawing/2014/main" id="{583CF9E0-F9BD-4522-81FA-7592B68F9CDE}"/>
              </a:ext>
            </a:extLst>
          </p:cNvPr>
          <p:cNvSpPr/>
          <p:nvPr/>
        </p:nvSpPr>
        <p:spPr>
          <a:xfrm flipV="1">
            <a:off x="1890117" y="2168893"/>
            <a:ext cx="4896000" cy="4571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0">
            <a:noAutofit/>
          </a:bodyPr>
          <a:lstStyle/>
          <a:p>
            <a:pPr marL="0" marR="0" lvl="0" indent="0" algn="l" defTabSz="914423" rtl="0" eaLnBrk="1" fontAlgn="auto" latinLnBrk="0" hangingPunct="1">
              <a:lnSpc>
                <a:spcPct val="150000"/>
              </a:lnSpc>
              <a:spcBef>
                <a:spcPts val="601"/>
              </a:spcBef>
              <a:spcAft>
                <a:spcPts val="0"/>
              </a:spcAft>
              <a:buClrTx/>
              <a:buSzTx/>
              <a:buFontTx/>
              <a:buNone/>
              <a:tabLst/>
              <a:defRPr/>
            </a:pPr>
            <a:endParaRPr kumimoji="0" lang="en-US" altLang="ja-JP" sz="1400" b="1"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8FE8C0F9-8E48-4961-8EF4-EC3EE66B19B9}"/>
              </a:ext>
            </a:extLst>
          </p:cNvPr>
          <p:cNvSpPr txBox="1"/>
          <p:nvPr/>
        </p:nvSpPr>
        <p:spPr>
          <a:xfrm>
            <a:off x="603150" y="5322521"/>
            <a:ext cx="8424936" cy="1472125"/>
          </a:xfrm>
          <a:prstGeom prst="rect">
            <a:avLst/>
          </a:prstGeom>
          <a:noFill/>
          <a:ln w="19050">
            <a:solidFill>
              <a:schemeClr val="accent1"/>
            </a:solidFill>
          </a:ln>
        </p:spPr>
        <p:txBody>
          <a:bodyPr wrap="square" rtlCol="0">
            <a:noAutofit/>
          </a:bodyPr>
          <a:lstStyle/>
          <a:p>
            <a:pPr>
              <a:lnSpc>
                <a:spcPct val="120000"/>
              </a:lnSpc>
            </a:pPr>
            <a:endParaRPr kumimoji="1" lang="en-US" altLang="ja-JP" sz="1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５</a:t>
            </a:r>
            <a:r>
              <a:rPr kumimoji="1" lang="ja-JP" altLang="en-US" sz="2400" dirty="0">
                <a:latin typeface="HGP創英角ｺﾞｼｯｸUB" panose="020B0900000000000000" pitchFamily="50" charset="-128"/>
                <a:ea typeface="HGP創英角ｺﾞｼｯｸUB" panose="020B0900000000000000" pitchFamily="50" charset="-128"/>
              </a:rPr>
              <a:t>．「①</a:t>
            </a:r>
            <a:r>
              <a:rPr kumimoji="1" lang="en-US" altLang="ja-JP" sz="2400" dirty="0">
                <a:latin typeface="HGP創英角ｺﾞｼｯｸUB" panose="020B0900000000000000" pitchFamily="50" charset="-128"/>
                <a:ea typeface="HGP創英角ｺﾞｼｯｸUB" panose="020B0900000000000000" pitchFamily="50" charset="-128"/>
              </a:rPr>
              <a:t>-b</a:t>
            </a:r>
            <a:r>
              <a:rPr kumimoji="1" lang="ja-JP" altLang="en-US" sz="2400" dirty="0">
                <a:latin typeface="HGP創英角ｺﾞｼｯｸUB" panose="020B0900000000000000" pitchFamily="50" charset="-128"/>
                <a:ea typeface="HGP創英角ｺﾞｼｯｸUB" panose="020B0900000000000000" pitchFamily="50" charset="-128"/>
              </a:rPr>
              <a:t>敷地」の活用方法について</a:t>
            </a: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16A95DE8-9B92-492C-B489-77306CD84135}"/>
              </a:ext>
            </a:extLst>
          </p:cNvPr>
          <p:cNvSpPr txBox="1"/>
          <p:nvPr/>
        </p:nvSpPr>
        <p:spPr>
          <a:xfrm>
            <a:off x="708260" y="5166940"/>
            <a:ext cx="3207258" cy="307777"/>
          </a:xfrm>
          <a:prstGeom prst="rect">
            <a:avLst/>
          </a:prstGeom>
          <a:solidFill>
            <a:schemeClr val="bg1"/>
          </a:solid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アドバイザー会議の意見　（</a:t>
            </a:r>
            <a:r>
              <a:rPr kumimoji="1" lang="en-US" altLang="ja-JP" sz="1400" b="1" dirty="0">
                <a:latin typeface="BIZ UDPゴシック" panose="020B0400000000000000" pitchFamily="50" charset="-128"/>
                <a:ea typeface="BIZ UDPゴシック" panose="020B0400000000000000" pitchFamily="50" charset="-128"/>
              </a:rPr>
              <a:t>R8.1.15</a:t>
            </a:r>
            <a:r>
              <a:rPr lang="ja-JP" altLang="en-US"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74FFEE2F-F1A3-4697-AF40-269079882BB2}"/>
              </a:ext>
            </a:extLst>
          </p:cNvPr>
          <p:cNvSpPr txBox="1"/>
          <p:nvPr/>
        </p:nvSpPr>
        <p:spPr>
          <a:xfrm>
            <a:off x="303606" y="3307437"/>
            <a:ext cx="8933663" cy="1653209"/>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ü"/>
            </a:pPr>
            <a:r>
              <a:rPr lang="ja-JP" altLang="en-US" sz="1400" dirty="0">
                <a:latin typeface="BIZ UDPゴシック" panose="020B0400000000000000" pitchFamily="50" charset="-128"/>
                <a:ea typeface="BIZ UDPゴシック" panose="020B0400000000000000" pitchFamily="50" charset="-128"/>
              </a:rPr>
              <a:t> 代替案について、アドバイザー会議より、事業安定性や地域活性化の観点から、様々な意見をいただいており、それらに応えていくために、検討に時間を要する</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ü"/>
            </a:pPr>
            <a:r>
              <a:rPr lang="ja-JP" altLang="en-US" sz="1400" dirty="0">
                <a:latin typeface="BIZ UDPゴシック" panose="020B0400000000000000" pitchFamily="50" charset="-128"/>
                <a:ea typeface="BIZ UDPゴシック" panose="020B0400000000000000" pitchFamily="50" charset="-128"/>
              </a:rPr>
              <a:t> 概ね</a:t>
            </a:r>
            <a:r>
              <a:rPr lang="ja-JP" altLang="en-US" sz="1400" b="1" dirty="0">
                <a:solidFill>
                  <a:srgbClr val="FF0000"/>
                </a:solidFill>
                <a:latin typeface="BIZ UDPゴシック" panose="020B0400000000000000" pitchFamily="50" charset="-128"/>
                <a:ea typeface="BIZ UDPゴシック" panose="020B0400000000000000" pitchFamily="50" charset="-128"/>
              </a:rPr>
              <a:t>１年後に、まずは「代替案の方向性」</a:t>
            </a:r>
            <a:r>
              <a:rPr lang="ja-JP" altLang="en-US" sz="1400" dirty="0">
                <a:latin typeface="BIZ UDPゴシック" panose="020B0400000000000000" pitchFamily="50" charset="-128"/>
                <a:ea typeface="BIZ UDPゴシック" panose="020B0400000000000000" pitchFamily="50" charset="-128"/>
              </a:rPr>
              <a:t>を示したうえで、改めて十分な検討を行う</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ü"/>
            </a:pP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アリーナ開業（</a:t>
            </a:r>
            <a:r>
              <a:rPr kumimoji="1" lang="en-US" altLang="ja-JP" sz="1400" b="1" dirty="0">
                <a:solidFill>
                  <a:srgbClr val="FF0000"/>
                </a:solidFill>
                <a:latin typeface="BIZ UDPゴシック" panose="020B0400000000000000" pitchFamily="50" charset="-128"/>
                <a:ea typeface="BIZ UDPゴシック" panose="020B0400000000000000" pitchFamily="50" charset="-128"/>
              </a:rPr>
              <a:t>2030</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年予定）後に、１年程度、市場環境及び地域への環境影響を見極めた上で、代替案を提案</a:t>
            </a:r>
            <a:r>
              <a:rPr kumimoji="1" lang="ja-JP" altLang="en-US" sz="1400" dirty="0">
                <a:latin typeface="BIZ UDPゴシック" panose="020B0400000000000000" pitchFamily="50" charset="-128"/>
                <a:ea typeface="BIZ UDPゴシック" panose="020B0400000000000000" pitchFamily="50" charset="-128"/>
              </a:rPr>
              <a:t>することとしたい</a:t>
            </a:r>
            <a:endParaRPr lang="en-US" altLang="ja-JP" sz="14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A31F8E18-09EA-40EB-BC48-76901742CC1E}"/>
              </a:ext>
            </a:extLst>
          </p:cNvPr>
          <p:cNvSpPr txBox="1"/>
          <p:nvPr/>
        </p:nvSpPr>
        <p:spPr>
          <a:xfrm>
            <a:off x="651284" y="5604677"/>
            <a:ext cx="8515861" cy="1006879"/>
          </a:xfrm>
          <a:prstGeom prst="rect">
            <a:avLst/>
          </a:prstGeom>
          <a:noFill/>
          <a:ln>
            <a:noFill/>
          </a:ln>
        </p:spPr>
        <p:txBody>
          <a:bodyPr wrap="square" rtlCol="0">
            <a:spAutoFit/>
          </a:bodyPr>
          <a:lstStyle/>
          <a:p>
            <a:pPr marL="285750" indent="-285750">
              <a:lnSpc>
                <a:spcPct val="150000"/>
              </a:lnSpc>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早期に具体的な代替案の提案がなされないことは残念だが、</a:t>
            </a:r>
            <a:r>
              <a:rPr kumimoji="1" lang="ja-JP" altLang="en-US" sz="1400" b="1" dirty="0">
                <a:latin typeface="BIZ UDPゴシック" panose="020B0400000000000000" pitchFamily="50" charset="-128"/>
                <a:ea typeface="BIZ UDPゴシック" panose="020B0400000000000000" pitchFamily="50" charset="-128"/>
              </a:rPr>
              <a:t>さらに検討を深める必要性は理解</a:t>
            </a:r>
            <a:r>
              <a:rPr kumimoji="1" lang="ja-JP" altLang="en-US" sz="1400" dirty="0">
                <a:latin typeface="BIZ UDPゴシック" panose="020B0400000000000000" pitchFamily="50" charset="-128"/>
                <a:ea typeface="BIZ UDPゴシック" panose="020B0400000000000000" pitchFamily="50" charset="-128"/>
              </a:rPr>
              <a:t>できる</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事業予定者の申出は、公募要項に反するものではないが、代替案は必ず提案いただく必要がある</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検討状況を適宜報告することを求める</a:t>
            </a:r>
            <a:endParaRPr lang="en-US" altLang="ja-JP" sz="1400" dirty="0">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F70A5F21-CDA4-4BAC-BBB4-57A5DFA76C34}"/>
              </a:ext>
            </a:extLst>
          </p:cNvPr>
          <p:cNvSpPr/>
          <p:nvPr/>
        </p:nvSpPr>
        <p:spPr>
          <a:xfrm>
            <a:off x="158798" y="820520"/>
            <a:ext cx="9217023" cy="7351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t" anchorCtr="0">
            <a:spAutoFit/>
          </a:bodyPr>
          <a:lstStyle/>
          <a:p>
            <a:pPr marL="285750" marR="0" lvl="0" indent="-285750" algn="l" defTabSz="914423" rtl="0" eaLnBrk="1" fontAlgn="auto" latinLnBrk="0" hangingPunct="1">
              <a:lnSpc>
                <a:spcPct val="130000"/>
              </a:lnSpc>
              <a:spcBef>
                <a:spcPts val="601"/>
              </a:spcBef>
              <a:spcAft>
                <a:spcPts val="0"/>
              </a:spcAft>
              <a:buClrTx/>
              <a:buSzTx/>
              <a:buFont typeface="BIZ UDPゴシック" panose="020B0400000000000000" pitchFamily="50" charset="-128"/>
              <a:buChar char="○"/>
              <a:tabLst/>
              <a:defRPr/>
            </a:pPr>
            <a:r>
              <a:rPr kumimoji="0" lang="ja-JP" altLang="en-US" sz="1600" dirty="0">
                <a:solidFill>
                  <a:prstClr val="black"/>
                </a:solidFill>
                <a:latin typeface="BIZ UDPゴシック" panose="020B0400000000000000" pitchFamily="50" charset="-128"/>
                <a:ea typeface="BIZ UDPゴシック" panose="020B0400000000000000" pitchFamily="50" charset="-128"/>
              </a:rPr>
              <a:t>事業予定者から、具体的な代替案の提示には、アリーナ開業後の市場環境や地域への環境影響を踏まえる必要があること等の申し出があった</a:t>
            </a:r>
          </a:p>
        </p:txBody>
      </p:sp>
      <p:sp>
        <p:nvSpPr>
          <p:cNvPr id="43" name="テキスト ボックス 42">
            <a:extLst>
              <a:ext uri="{FF2B5EF4-FFF2-40B4-BE49-F238E27FC236}">
                <a16:creationId xmlns:a16="http://schemas.microsoft.com/office/drawing/2014/main" id="{85C06010-1C7F-4574-B1B9-4A9B2EDDD2E4}"/>
              </a:ext>
            </a:extLst>
          </p:cNvPr>
          <p:cNvSpPr txBox="1"/>
          <p:nvPr/>
        </p:nvSpPr>
        <p:spPr>
          <a:xfrm>
            <a:off x="303606" y="2934692"/>
            <a:ext cx="3417478" cy="379309"/>
          </a:xfrm>
          <a:prstGeom prst="rect">
            <a:avLst/>
          </a:prstGeom>
          <a:solidFill>
            <a:srgbClr val="0070C0"/>
          </a:solidFill>
          <a:ln w="25400" cmpd="dbl">
            <a:solidFill>
              <a:schemeClr val="bg1"/>
            </a:solidFill>
          </a:ln>
          <a:effectLst>
            <a:outerShdw blurRad="63500" sx="102000" sy="102000" algn="ctr" rotWithShape="0">
              <a:prstClr val="black">
                <a:alpha val="40000"/>
              </a:prstClr>
            </a:outerShdw>
          </a:effectLst>
        </p:spPr>
        <p:txBody>
          <a:bodyPr wrap="square" rtlCol="0" anchor="ctr" anchorCtr="0">
            <a:noAutofit/>
          </a:bodyPr>
          <a:lstStyle/>
          <a:p>
            <a:pPr algn="ctr">
              <a:lnSpc>
                <a:spcPct val="120000"/>
              </a:lnSpc>
              <a:defRPr/>
            </a:pPr>
            <a:r>
              <a:rPr kumimoji="1" lang="ja-JP" altLang="en-US" sz="1600" b="1" u="none" baseline="0" dirty="0">
                <a:solidFill>
                  <a:schemeClr val="bg1"/>
                </a:solidFill>
                <a:latin typeface="BIZ UDPゴシック" panose="020B0400000000000000" pitchFamily="50" charset="-128"/>
                <a:ea typeface="BIZ UDPゴシック" panose="020B0400000000000000" pitchFamily="50" charset="-128"/>
              </a:rPr>
              <a:t>事業予定者の申出内容　</a:t>
            </a:r>
            <a:r>
              <a:rPr kumimoji="1" lang="ja-JP" altLang="en-US" sz="1200" b="1" u="none" baseline="0" dirty="0">
                <a:solidFill>
                  <a:schemeClr val="bg1"/>
                </a:solidFill>
                <a:latin typeface="BIZ UDPゴシック" panose="020B0400000000000000" pitchFamily="50" charset="-128"/>
                <a:ea typeface="BIZ UDPゴシック" panose="020B0400000000000000" pitchFamily="50" charset="-128"/>
              </a:rPr>
              <a:t>（</a:t>
            </a:r>
            <a:r>
              <a:rPr kumimoji="1" lang="en-US" altLang="ja-JP" sz="1200" b="1" u="none" baseline="0" dirty="0">
                <a:solidFill>
                  <a:schemeClr val="bg1"/>
                </a:solidFill>
                <a:latin typeface="BIZ UDPゴシック" panose="020B0400000000000000" pitchFamily="50" charset="-128"/>
                <a:ea typeface="BIZ UDPゴシック" panose="020B0400000000000000" pitchFamily="50" charset="-128"/>
              </a:rPr>
              <a:t>R8.1.</a:t>
            </a:r>
            <a:r>
              <a:rPr lang="en-US" altLang="ja-JP" sz="1200" b="1" dirty="0">
                <a:solidFill>
                  <a:schemeClr val="bg1"/>
                </a:solidFill>
                <a:latin typeface="BIZ UDPゴシック" panose="020B0400000000000000" pitchFamily="50" charset="-128"/>
                <a:ea typeface="BIZ UDPゴシック" panose="020B0400000000000000" pitchFamily="50" charset="-128"/>
              </a:rPr>
              <a:t>13</a:t>
            </a:r>
            <a:r>
              <a:rPr kumimoji="1" lang="ja-JP" altLang="en-US" sz="1200" b="1" u="none" baseline="0" dirty="0">
                <a:solidFill>
                  <a:schemeClr val="bg1"/>
                </a:solidFill>
                <a:latin typeface="BIZ UDPゴシック" panose="020B0400000000000000" pitchFamily="50" charset="-128"/>
                <a:ea typeface="BIZ UDPゴシック" panose="020B0400000000000000" pitchFamily="50" charset="-128"/>
              </a:rPr>
              <a:t>）</a:t>
            </a:r>
            <a:endParaRPr kumimoji="1" lang="ja-JP" altLang="en-US" sz="1600" b="1" u="none" baseline="0" dirty="0">
              <a:solidFill>
                <a:schemeClr val="bg1"/>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6">
            <a:extLst>
              <a:ext uri="{FF2B5EF4-FFF2-40B4-BE49-F238E27FC236}">
                <a16:creationId xmlns:a16="http://schemas.microsoft.com/office/drawing/2014/main" id="{23B8A7E2-D2D6-4E1F-911F-27D9180146A0}"/>
              </a:ext>
            </a:extLst>
          </p:cNvPr>
          <p:cNvSpPr>
            <a:spLocks noGrp="1"/>
          </p:cNvSpPr>
          <p:nvPr>
            <p:ph type="sldNum" sz="quarter" idx="12"/>
          </p:nvPr>
        </p:nvSpPr>
        <p:spPr>
          <a:xfrm>
            <a:off x="7314671" y="6647682"/>
            <a:ext cx="2226204" cy="373831"/>
          </a:xfrm>
        </p:spPr>
        <p:txBody>
          <a:bodyPr/>
          <a:lstStyle/>
          <a:p>
            <a:r>
              <a:rPr kumimoji="1" lang="ja-JP" altLang="en-US" dirty="0"/>
              <a:t>５</a:t>
            </a:r>
          </a:p>
        </p:txBody>
      </p:sp>
      <p:sp>
        <p:nvSpPr>
          <p:cNvPr id="13" name="二等辺三角形 12">
            <a:extLst>
              <a:ext uri="{FF2B5EF4-FFF2-40B4-BE49-F238E27FC236}">
                <a16:creationId xmlns:a16="http://schemas.microsoft.com/office/drawing/2014/main" id="{CCE548BB-31E9-47D3-AB95-19A1C1E2D2DA}"/>
              </a:ext>
            </a:extLst>
          </p:cNvPr>
          <p:cNvSpPr/>
          <p:nvPr/>
        </p:nvSpPr>
        <p:spPr>
          <a:xfrm flipV="1">
            <a:off x="4020887" y="1638548"/>
            <a:ext cx="1492845" cy="1440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13D9086-9058-4F23-B287-BC874DD764BE}"/>
              </a:ext>
            </a:extLst>
          </p:cNvPr>
          <p:cNvSpPr/>
          <p:nvPr/>
        </p:nvSpPr>
        <p:spPr>
          <a:xfrm>
            <a:off x="207106" y="1514509"/>
            <a:ext cx="9217023" cy="1132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t" anchorCtr="0">
            <a:spAutoFit/>
          </a:bodyPr>
          <a:lstStyle/>
          <a:p>
            <a:pPr marR="0" lvl="0" defTabSz="914423" rtl="0" eaLnBrk="1" fontAlgn="auto" latinLnBrk="0" hangingPunct="1">
              <a:lnSpc>
                <a:spcPct val="130000"/>
              </a:lnSpc>
              <a:spcBef>
                <a:spcPts val="601"/>
              </a:spcBef>
              <a:spcAft>
                <a:spcPts val="0"/>
              </a:spcAft>
              <a:buClrTx/>
              <a:buSzTx/>
              <a:tabLst/>
              <a:defRPr/>
            </a:pPr>
            <a:r>
              <a:rPr kumimoji="0" lang="ja-JP" altLang="en-US" sz="1600" dirty="0">
                <a:solidFill>
                  <a:schemeClr val="tx1"/>
                </a:solidFill>
                <a:latin typeface="BIZ UDPゴシック" panose="020B0400000000000000" pitchFamily="50" charset="-128"/>
                <a:ea typeface="BIZ UDPゴシック" panose="020B0400000000000000" pitchFamily="50" charset="-128"/>
              </a:rPr>
              <a:t>　　　　　</a:t>
            </a:r>
            <a:r>
              <a:rPr kumimoji="0" lang="ja-JP" altLang="en-US" sz="1200" dirty="0">
                <a:solidFill>
                  <a:schemeClr val="tx1"/>
                </a:solidFill>
                <a:latin typeface="BIZ UDPゴシック" panose="020B0400000000000000" pitchFamily="50" charset="-128"/>
                <a:ea typeface="BIZ UDPゴシック" panose="020B0400000000000000" pitchFamily="50" charset="-128"/>
              </a:rPr>
              <a:t>前回の戦略本部会議の方針を踏まえ、</a:t>
            </a:r>
            <a:endParaRPr kumimoji="0" lang="en-US" altLang="ja-JP" sz="1200" dirty="0">
              <a:solidFill>
                <a:schemeClr val="tx1"/>
              </a:solidFill>
              <a:latin typeface="BIZ UDPゴシック" panose="020B0400000000000000" pitchFamily="50" charset="-128"/>
              <a:ea typeface="BIZ UDPゴシック" panose="020B0400000000000000" pitchFamily="50" charset="-128"/>
            </a:endParaRPr>
          </a:p>
          <a:p>
            <a:pPr marR="0" lvl="0" algn="ctr" defTabSz="914423" rtl="0" eaLnBrk="1" fontAlgn="auto" latinLnBrk="0" hangingPunct="1">
              <a:lnSpc>
                <a:spcPct val="130000"/>
              </a:lnSpc>
              <a:spcBef>
                <a:spcPts val="601"/>
              </a:spcBef>
              <a:spcAft>
                <a:spcPts val="0"/>
              </a:spcAft>
              <a:buClrTx/>
              <a:buSzTx/>
              <a:tabLst/>
              <a:defRPr/>
            </a:pPr>
            <a:r>
              <a:rPr kumimoji="0" lang="ja-JP" altLang="en-US" sz="1600" b="1" dirty="0">
                <a:solidFill>
                  <a:srgbClr val="0070C0"/>
                </a:solidFill>
                <a:latin typeface="BIZ UDPゴシック" panose="020B0400000000000000" pitchFamily="50" charset="-128"/>
                <a:ea typeface="BIZ UDPゴシック" panose="020B0400000000000000" pitchFamily="50" charset="-128"/>
              </a:rPr>
              <a:t>概ね一年後に、まずは、代替案の方向性の報告を求める</a:t>
            </a:r>
            <a:r>
              <a:rPr kumimoji="0" lang="ja-JP" altLang="en-US" sz="1600" dirty="0">
                <a:solidFill>
                  <a:schemeClr val="tx1"/>
                </a:solidFill>
                <a:latin typeface="BIZ UDPゴシック" panose="020B0400000000000000" pitchFamily="50" charset="-128"/>
                <a:ea typeface="BIZ UDPゴシック" panose="020B0400000000000000" pitchFamily="50" charset="-128"/>
              </a:rPr>
              <a:t>とともに、</a:t>
            </a:r>
            <a:br>
              <a:rPr kumimoji="0" lang="en-US" altLang="ja-JP" sz="1600" b="1" dirty="0">
                <a:solidFill>
                  <a:srgbClr val="0070C0"/>
                </a:solidFill>
                <a:latin typeface="BIZ UDPゴシック" panose="020B0400000000000000" pitchFamily="50" charset="-128"/>
                <a:ea typeface="BIZ UDPゴシック" panose="020B0400000000000000" pitchFamily="50" charset="-128"/>
              </a:rPr>
            </a:br>
            <a:r>
              <a:rPr kumimoji="0" lang="ja-JP" altLang="en-US" sz="1600" dirty="0">
                <a:solidFill>
                  <a:schemeClr val="tx1"/>
                </a:solidFill>
                <a:latin typeface="BIZ UDPゴシック" panose="020B0400000000000000" pitchFamily="50" charset="-128"/>
                <a:ea typeface="BIZ UDPゴシック" panose="020B0400000000000000" pitchFamily="50" charset="-128"/>
              </a:rPr>
              <a:t>引き続き、</a:t>
            </a:r>
            <a:r>
              <a:rPr kumimoji="0" lang="ja-JP" altLang="en-US" sz="1600" b="1" dirty="0">
                <a:solidFill>
                  <a:srgbClr val="0070C0"/>
                </a:solidFill>
                <a:latin typeface="BIZ UDPゴシック" panose="020B0400000000000000" pitchFamily="50" charset="-128"/>
                <a:ea typeface="BIZ UDPゴシック" panose="020B0400000000000000" pitchFamily="50" charset="-128"/>
              </a:rPr>
              <a:t>代替案の具体化に向けた検討を速やかに進め、適宜、府へ報告するよう求めていく</a:t>
            </a:r>
          </a:p>
        </p:txBody>
      </p:sp>
    </p:spTree>
    <p:extLst>
      <p:ext uri="{BB962C8B-B14F-4D97-AF65-F5344CB8AC3E}">
        <p14:creationId xmlns:p14="http://schemas.microsoft.com/office/powerpoint/2010/main" val="19627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６．事業スケジュール （想定）</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二等辺三角形 65">
            <a:extLst>
              <a:ext uri="{FF2B5EF4-FFF2-40B4-BE49-F238E27FC236}">
                <a16:creationId xmlns:a16="http://schemas.microsoft.com/office/drawing/2014/main" id="{A211588F-748B-4171-989E-A35D9FAB8398}"/>
              </a:ext>
            </a:extLst>
          </p:cNvPr>
          <p:cNvSpPr/>
          <p:nvPr/>
        </p:nvSpPr>
        <p:spPr>
          <a:xfrm flipV="1">
            <a:off x="1403976" y="2331929"/>
            <a:ext cx="702129" cy="14695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二等辺三角形 66">
            <a:extLst>
              <a:ext uri="{FF2B5EF4-FFF2-40B4-BE49-F238E27FC236}">
                <a16:creationId xmlns:a16="http://schemas.microsoft.com/office/drawing/2014/main" id="{DC6C2D1E-9855-4D4E-ACE0-EDB31AA22E6B}"/>
              </a:ext>
            </a:extLst>
          </p:cNvPr>
          <p:cNvSpPr/>
          <p:nvPr/>
        </p:nvSpPr>
        <p:spPr>
          <a:xfrm flipV="1">
            <a:off x="1403975" y="3150716"/>
            <a:ext cx="702129" cy="14695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BAAACB7-58C6-440A-8605-52B6507D3B47}"/>
              </a:ext>
            </a:extLst>
          </p:cNvPr>
          <p:cNvSpPr txBox="1"/>
          <p:nvPr/>
        </p:nvSpPr>
        <p:spPr>
          <a:xfrm>
            <a:off x="148195" y="2315022"/>
            <a:ext cx="431528" cy="369332"/>
          </a:xfrm>
          <a:prstGeom prst="rect">
            <a:avLst/>
          </a:prstGeom>
          <a:noFill/>
        </p:spPr>
        <p:txBody>
          <a:bodyPr wrap="none" rtlCol="0">
            <a:spAutoFit/>
          </a:bodyPr>
          <a:lstStyle/>
          <a:p>
            <a:r>
              <a:rPr kumimoji="1" lang="en-US" altLang="ja-JP" b="1" dirty="0">
                <a:solidFill>
                  <a:schemeClr val="bg1"/>
                </a:solidFill>
              </a:rPr>
              <a:t>R5</a:t>
            </a:r>
            <a:endParaRPr kumimoji="1" lang="ja-JP" altLang="en-US" b="1" dirty="0">
              <a:solidFill>
                <a:schemeClr val="bg1"/>
              </a:solidFill>
            </a:endParaRPr>
          </a:p>
        </p:txBody>
      </p:sp>
      <p:sp>
        <p:nvSpPr>
          <p:cNvPr id="24" name="テキスト ボックス 23">
            <a:extLst>
              <a:ext uri="{FF2B5EF4-FFF2-40B4-BE49-F238E27FC236}">
                <a16:creationId xmlns:a16="http://schemas.microsoft.com/office/drawing/2014/main" id="{1CA5417F-0339-404D-9213-F913D575BA0A}"/>
              </a:ext>
            </a:extLst>
          </p:cNvPr>
          <p:cNvSpPr txBox="1"/>
          <p:nvPr/>
        </p:nvSpPr>
        <p:spPr>
          <a:xfrm>
            <a:off x="566803" y="6358969"/>
            <a:ext cx="8380098" cy="246221"/>
          </a:xfrm>
          <a:prstGeom prst="rect">
            <a:avLst/>
          </a:prstGeom>
          <a:noFill/>
          <a:ln>
            <a:noFill/>
          </a:ln>
        </p:spPr>
        <p:txBody>
          <a:bodyPr wrap="square" rtlCol="0">
            <a:spAutoFit/>
          </a:bodyPr>
          <a:lstStyle/>
          <a:p>
            <a:pPr>
              <a:lnSpc>
                <a:spcPts val="12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環境アセスメント等の進捗の影響により、２０３０（</a:t>
            </a:r>
            <a:r>
              <a:rPr lang="en-US" altLang="ja-JP" sz="1050" dirty="0">
                <a:latin typeface="BIZ UDPゴシック" panose="020B0400000000000000" pitchFamily="50" charset="-128"/>
                <a:ea typeface="BIZ UDPゴシック" panose="020B0400000000000000" pitchFamily="50" charset="-128"/>
              </a:rPr>
              <a:t>R12</a:t>
            </a:r>
            <a:r>
              <a:rPr lang="ja-JP" altLang="en-US" sz="1050" dirty="0">
                <a:latin typeface="BIZ UDPゴシック" panose="020B0400000000000000" pitchFamily="50" charset="-128"/>
                <a:ea typeface="BIZ UDPゴシック" panose="020B0400000000000000" pitchFamily="50" charset="-128"/>
              </a:rPr>
              <a:t>）年３月であった第</a:t>
            </a:r>
            <a:r>
              <a:rPr lang="en-US" altLang="ja-JP" sz="1050" dirty="0">
                <a:latin typeface="BIZ UDPゴシック" panose="020B0400000000000000" pitchFamily="50" charset="-128"/>
                <a:ea typeface="BIZ UDPゴシック" panose="020B0400000000000000" pitchFamily="50" charset="-128"/>
              </a:rPr>
              <a:t>Ⅰ</a:t>
            </a:r>
            <a:r>
              <a:rPr lang="ja-JP" altLang="en-US" sz="1050" dirty="0">
                <a:latin typeface="BIZ UDPゴシック" panose="020B0400000000000000" pitchFamily="50" charset="-128"/>
                <a:ea typeface="BIZ UDPゴシック" panose="020B0400000000000000" pitchFamily="50" charset="-128"/>
              </a:rPr>
              <a:t>期（アリーナ等）開業スケジュールに変更が生じている。</a:t>
            </a:r>
            <a:endParaRPr lang="en-US" altLang="ja-JP" sz="105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323994A1-7683-4D21-8C26-9F8B12E7E19D}"/>
              </a:ext>
            </a:extLst>
          </p:cNvPr>
          <p:cNvSpPr txBox="1"/>
          <p:nvPr/>
        </p:nvSpPr>
        <p:spPr>
          <a:xfrm>
            <a:off x="3316946" y="918468"/>
            <a:ext cx="5557947" cy="669346"/>
          </a:xfrm>
          <a:prstGeom prst="rect">
            <a:avLst/>
          </a:prstGeom>
          <a:noFill/>
          <a:ln w="19050">
            <a:noFill/>
          </a:ln>
        </p:spPr>
        <p:txBody>
          <a:bodyPr wrap="square"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u="none" baseline="0" dirty="0">
                <a:solidFill>
                  <a:schemeClr val="tx1"/>
                </a:solidFill>
                <a:latin typeface="BIZ UDPゴシック" panose="020B0400000000000000" pitchFamily="50" charset="-128"/>
                <a:ea typeface="BIZ UDPゴシック" panose="020B0400000000000000" pitchFamily="50" charset="-128"/>
              </a:rPr>
              <a:t>事業予定者より「環境アセスメント提案書」及び</a:t>
            </a:r>
            <a:endParaRPr kumimoji="1" lang="en-US" altLang="ja-JP" sz="1600" b="1" u="none" baseline="0" dirty="0">
              <a:solidFill>
                <a:schemeClr val="tx1"/>
              </a:solidFill>
              <a:latin typeface="BIZ UDPゴシック" panose="020B0400000000000000" pitchFamily="50" charset="-128"/>
              <a:ea typeface="BIZ UDP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u="none" baseline="0" dirty="0">
                <a:solidFill>
                  <a:schemeClr val="tx1"/>
                </a:solidFill>
                <a:latin typeface="BIZ UDPゴシック" panose="020B0400000000000000" pitchFamily="50" charset="-128"/>
                <a:ea typeface="BIZ UDPゴシック" panose="020B0400000000000000" pitchFamily="50" charset="-128"/>
              </a:rPr>
              <a:t>「大規模開発事業構想届出書」を吹田市に提出</a:t>
            </a: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EAFF0D09-4A60-4BCB-AEAB-CBB0EC75269D}"/>
              </a:ext>
            </a:extLst>
          </p:cNvPr>
          <p:cNvSpPr txBox="1"/>
          <p:nvPr/>
        </p:nvSpPr>
        <p:spPr>
          <a:xfrm>
            <a:off x="556621" y="987817"/>
            <a:ext cx="2684026" cy="433121"/>
          </a:xfrm>
          <a:prstGeom prst="rect">
            <a:avLst/>
          </a:prstGeom>
          <a:noFill/>
          <a:ln w="19050">
            <a:noFill/>
          </a:ln>
        </p:spPr>
        <p:txBody>
          <a:bodyPr wrap="square" rtlCol="0" anchor="ctr" anchorCtr="0">
            <a:noAutofit/>
          </a:bodyPr>
          <a:lstStyle/>
          <a:p>
            <a:pPr>
              <a:lnSpc>
                <a:spcPct val="120000"/>
              </a:lnSpc>
              <a:defRPr/>
            </a:pPr>
            <a:r>
              <a:rPr kumimoji="1" lang="en-US" altLang="ja-JP" sz="1600" dirty="0">
                <a:solidFill>
                  <a:schemeClr val="tx1"/>
                </a:solidFill>
                <a:latin typeface="BIZ UDPゴシック" panose="020B0400000000000000" pitchFamily="50" charset="-128"/>
                <a:ea typeface="BIZ UDPゴシック" panose="020B0400000000000000" pitchFamily="50" charset="-128"/>
              </a:rPr>
              <a:t>2025</a:t>
            </a:r>
            <a:r>
              <a:rPr kumimoji="1" lang="ja-JP" altLang="en-US" sz="1600" dirty="0">
                <a:solidFill>
                  <a:schemeClr val="tx1"/>
                </a:solidFill>
                <a:latin typeface="BIZ UDPゴシック" panose="020B0400000000000000" pitchFamily="50" charset="-128"/>
                <a:ea typeface="BIZ UDPゴシック" panose="020B0400000000000000" pitchFamily="50" charset="-128"/>
              </a:rPr>
              <a:t>（</a:t>
            </a:r>
            <a:r>
              <a:rPr kumimoji="1" lang="en-US" altLang="ja-JP" sz="1600" dirty="0">
                <a:solidFill>
                  <a:schemeClr val="tx1"/>
                </a:solidFill>
                <a:latin typeface="BIZ UDPゴシック" panose="020B0400000000000000" pitchFamily="50" charset="-128"/>
                <a:ea typeface="BIZ UDPゴシック" panose="020B0400000000000000" pitchFamily="50" charset="-128"/>
              </a:rPr>
              <a:t>R7</a:t>
            </a:r>
            <a:r>
              <a:rPr kumimoji="1" lang="ja-JP" altLang="en-US" sz="1600" dirty="0">
                <a:solidFill>
                  <a:schemeClr val="tx1"/>
                </a:solidFill>
                <a:latin typeface="BIZ UDPゴシック" panose="020B0400000000000000" pitchFamily="50" charset="-128"/>
                <a:ea typeface="BIZ UDPゴシック" panose="020B0400000000000000" pitchFamily="50" charset="-128"/>
              </a:rPr>
              <a:t>）年</a:t>
            </a:r>
            <a:r>
              <a:rPr kumimoji="1" lang="en-US" altLang="ja-JP" sz="1600" dirty="0">
                <a:solidFill>
                  <a:schemeClr val="tx1"/>
                </a:solidFill>
                <a:latin typeface="BIZ UDPゴシック" panose="020B0400000000000000" pitchFamily="50" charset="-128"/>
                <a:ea typeface="BIZ UDPゴシック" panose="020B0400000000000000" pitchFamily="50" charset="-128"/>
              </a:rPr>
              <a:t>1</a:t>
            </a:r>
            <a:r>
              <a:rPr kumimoji="1" lang="ja-JP" altLang="en-US" sz="1600" dirty="0">
                <a:solidFill>
                  <a:schemeClr val="tx1"/>
                </a:solidFill>
                <a:latin typeface="BIZ UDPゴシック" panose="020B0400000000000000" pitchFamily="50" charset="-128"/>
                <a:ea typeface="BIZ UDPゴシック" panose="020B0400000000000000" pitchFamily="50" charset="-128"/>
              </a:rPr>
              <a:t>月</a:t>
            </a:r>
            <a:r>
              <a:rPr kumimoji="1" lang="en-US" altLang="ja-JP" sz="1600" dirty="0">
                <a:solidFill>
                  <a:schemeClr val="tx1"/>
                </a:solidFill>
                <a:latin typeface="BIZ UDPゴシック" panose="020B0400000000000000" pitchFamily="50" charset="-128"/>
                <a:ea typeface="BIZ UDPゴシック" panose="020B0400000000000000" pitchFamily="50" charset="-128"/>
              </a:rPr>
              <a:t>15</a:t>
            </a:r>
            <a:r>
              <a:rPr kumimoji="1" lang="ja-JP" altLang="en-US" sz="1600" dirty="0">
                <a:solidFill>
                  <a:schemeClr val="tx1"/>
                </a:solidFill>
                <a:latin typeface="BIZ UDPゴシック" panose="020B0400000000000000" pitchFamily="50" charset="-128"/>
                <a:ea typeface="BIZ UDPゴシック" panose="020B0400000000000000" pitchFamily="50" charset="-128"/>
              </a:rPr>
              <a:t>日</a:t>
            </a:r>
          </a:p>
        </p:txBody>
      </p:sp>
      <p:sp>
        <p:nvSpPr>
          <p:cNvPr id="28" name="テキスト ボックス 27">
            <a:extLst>
              <a:ext uri="{FF2B5EF4-FFF2-40B4-BE49-F238E27FC236}">
                <a16:creationId xmlns:a16="http://schemas.microsoft.com/office/drawing/2014/main" id="{E73CE555-F196-4A15-9567-5DA849D01E47}"/>
              </a:ext>
            </a:extLst>
          </p:cNvPr>
          <p:cNvSpPr txBox="1"/>
          <p:nvPr/>
        </p:nvSpPr>
        <p:spPr>
          <a:xfrm>
            <a:off x="3330277" y="1648758"/>
            <a:ext cx="6658030" cy="416175"/>
          </a:xfrm>
          <a:prstGeom prst="rect">
            <a:avLst/>
          </a:prstGeom>
          <a:noFill/>
          <a:ln w="19050">
            <a:noFill/>
          </a:ln>
        </p:spPr>
        <p:txBody>
          <a:bodyPr wrap="square"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u="none" baseline="0" dirty="0">
                <a:solidFill>
                  <a:schemeClr val="tx1"/>
                </a:solidFill>
                <a:latin typeface="BIZ UDPゴシック" panose="020B0400000000000000" pitchFamily="50" charset="-128"/>
                <a:ea typeface="BIZ UDPゴシック" panose="020B0400000000000000" pitchFamily="50" charset="-128"/>
              </a:rPr>
              <a:t>事業計画の承認　</a:t>
            </a:r>
            <a:r>
              <a:rPr kumimoji="1" lang="en-US" altLang="ja-JP" sz="1600" b="1" u="none" baseline="0"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u="none" baseline="0" dirty="0">
                <a:solidFill>
                  <a:schemeClr val="tx1"/>
                </a:solidFill>
                <a:latin typeface="BIZ UDPゴシック" panose="020B0400000000000000" pitchFamily="50" charset="-128"/>
                <a:ea typeface="BIZ UDPゴシック" panose="020B0400000000000000" pitchFamily="50" charset="-128"/>
              </a:rPr>
              <a:t>　貸付・売買契約の締結</a:t>
            </a:r>
          </a:p>
        </p:txBody>
      </p:sp>
      <p:sp>
        <p:nvSpPr>
          <p:cNvPr id="29" name="テキスト ボックス 28">
            <a:extLst>
              <a:ext uri="{FF2B5EF4-FFF2-40B4-BE49-F238E27FC236}">
                <a16:creationId xmlns:a16="http://schemas.microsoft.com/office/drawing/2014/main" id="{BAE6291D-EC21-406E-AAAB-A09CAFD25627}"/>
              </a:ext>
            </a:extLst>
          </p:cNvPr>
          <p:cNvSpPr txBox="1"/>
          <p:nvPr/>
        </p:nvSpPr>
        <p:spPr>
          <a:xfrm>
            <a:off x="561938" y="1641505"/>
            <a:ext cx="2684026" cy="433121"/>
          </a:xfrm>
          <a:prstGeom prst="rect">
            <a:avLst/>
          </a:prstGeom>
          <a:noFill/>
          <a:ln w="19050">
            <a:noFill/>
          </a:ln>
        </p:spPr>
        <p:txBody>
          <a:bodyPr wrap="square" rtlCol="0" anchor="ctr" anchorCtr="0">
            <a:noAutofit/>
          </a:bodyPr>
          <a:lstStyle/>
          <a:p>
            <a:pPr>
              <a:lnSpc>
                <a:spcPct val="120000"/>
              </a:lnSpc>
              <a:defRPr/>
            </a:pPr>
            <a:r>
              <a:rPr kumimoji="1" lang="pt-BR" altLang="ja-JP" sz="1600" dirty="0">
                <a:solidFill>
                  <a:schemeClr val="tx1"/>
                </a:solidFill>
                <a:latin typeface="BIZ UDPゴシック" panose="020B0400000000000000" pitchFamily="50" charset="-128"/>
                <a:ea typeface="BIZ UDPゴシック" panose="020B0400000000000000" pitchFamily="50" charset="-128"/>
              </a:rPr>
              <a:t>2027</a:t>
            </a:r>
            <a:r>
              <a:rPr kumimoji="1" lang="ja-JP" altLang="pt-BR" sz="1600" dirty="0">
                <a:solidFill>
                  <a:schemeClr val="tx1"/>
                </a:solidFill>
                <a:latin typeface="BIZ UDPゴシック" panose="020B0400000000000000" pitchFamily="50" charset="-128"/>
                <a:ea typeface="BIZ UDPゴシック" panose="020B0400000000000000" pitchFamily="50" charset="-128"/>
              </a:rPr>
              <a:t>（</a:t>
            </a:r>
            <a:r>
              <a:rPr kumimoji="1" lang="pt-BR" altLang="ja-JP" sz="1600" dirty="0">
                <a:solidFill>
                  <a:schemeClr val="tx1"/>
                </a:solidFill>
                <a:latin typeface="BIZ UDPゴシック" panose="020B0400000000000000" pitchFamily="50" charset="-128"/>
                <a:ea typeface="BIZ UDPゴシック" panose="020B0400000000000000" pitchFamily="50" charset="-128"/>
              </a:rPr>
              <a:t>R9</a:t>
            </a:r>
            <a:r>
              <a:rPr kumimoji="1" lang="ja-JP" altLang="pt-BR"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年１月</a:t>
            </a:r>
          </a:p>
        </p:txBody>
      </p:sp>
      <p:sp>
        <p:nvSpPr>
          <p:cNvPr id="31" name="テキスト ボックス 30">
            <a:extLst>
              <a:ext uri="{FF2B5EF4-FFF2-40B4-BE49-F238E27FC236}">
                <a16:creationId xmlns:a16="http://schemas.microsoft.com/office/drawing/2014/main" id="{2DE6EA61-BF4B-45EC-8545-ECA997EA00DA}"/>
              </a:ext>
            </a:extLst>
          </p:cNvPr>
          <p:cNvSpPr txBox="1"/>
          <p:nvPr/>
        </p:nvSpPr>
        <p:spPr>
          <a:xfrm>
            <a:off x="665981" y="2555383"/>
            <a:ext cx="8280920" cy="433121"/>
          </a:xfrm>
          <a:prstGeom prst="rect">
            <a:avLst/>
          </a:prstGeom>
          <a:solidFill>
            <a:srgbClr val="0070C0"/>
          </a:solidFill>
          <a:ln w="19050">
            <a:noFill/>
          </a:ln>
          <a:effectLst>
            <a:outerShdw blurRad="63500" sx="102000" sy="102000" algn="ctr" rotWithShape="0">
              <a:prstClr val="black">
                <a:alpha val="40000"/>
              </a:prstClr>
            </a:outerShdw>
          </a:effectLst>
        </p:spPr>
        <p:txBody>
          <a:bodyPr wrap="square" rtlCol="0" anchor="ctr" anchorCtr="0">
            <a:noAutofit/>
          </a:bodyPr>
          <a:lstStyle/>
          <a:p>
            <a:pPr algn="ctr">
              <a:lnSpc>
                <a:spcPct val="120000"/>
              </a:lnSpc>
              <a:defRPr/>
            </a:pPr>
            <a:r>
              <a:rPr kumimoji="1" lang="en-US" altLang="ja-JP" sz="1600" b="1" u="none" baseline="0" dirty="0">
                <a:solidFill>
                  <a:schemeClr val="bg1"/>
                </a:solidFill>
                <a:latin typeface="BIZ UDPゴシック" panose="020B0400000000000000" pitchFamily="50" charset="-128"/>
                <a:ea typeface="BIZ UDPゴシック" panose="020B0400000000000000" pitchFamily="50" charset="-128"/>
              </a:rPr>
              <a:t>《</a:t>
            </a:r>
            <a:r>
              <a:rPr kumimoji="1" lang="ja-JP" altLang="en-US" sz="1600" b="1" u="none" baseline="0" dirty="0">
                <a:solidFill>
                  <a:schemeClr val="bg1"/>
                </a:solidFill>
                <a:latin typeface="BIZ UDPゴシック" panose="020B0400000000000000" pitchFamily="50" charset="-128"/>
                <a:ea typeface="BIZ UDPゴシック" panose="020B0400000000000000" pitchFamily="50" charset="-128"/>
              </a:rPr>
              <a:t>第</a:t>
            </a:r>
            <a:r>
              <a:rPr kumimoji="1" lang="en-US" altLang="ja-JP" sz="1600" b="1" u="none" baseline="0" dirty="0">
                <a:solidFill>
                  <a:schemeClr val="bg1"/>
                </a:solidFill>
                <a:latin typeface="BIZ UDPゴシック" panose="020B0400000000000000" pitchFamily="50" charset="-128"/>
                <a:ea typeface="BIZ UDPゴシック" panose="020B0400000000000000" pitchFamily="50" charset="-128"/>
              </a:rPr>
              <a:t>Ⅰ</a:t>
            </a:r>
            <a:r>
              <a:rPr kumimoji="1" lang="ja-JP" altLang="en-US" sz="1600" b="1" u="none" baseline="0" dirty="0">
                <a:solidFill>
                  <a:schemeClr val="bg1"/>
                </a:solidFill>
                <a:latin typeface="BIZ UDPゴシック" panose="020B0400000000000000" pitchFamily="50" charset="-128"/>
                <a:ea typeface="BIZ UDPゴシック" panose="020B0400000000000000" pitchFamily="50" charset="-128"/>
              </a:rPr>
              <a:t>期・第</a:t>
            </a:r>
            <a:r>
              <a:rPr kumimoji="1" lang="en-US" altLang="ja-JP" sz="1600" b="1" u="none" baseline="0" dirty="0">
                <a:solidFill>
                  <a:schemeClr val="bg1"/>
                </a:solidFill>
                <a:latin typeface="BIZ UDPゴシック" panose="020B0400000000000000" pitchFamily="50" charset="-128"/>
                <a:ea typeface="BIZ UDPゴシック" panose="020B0400000000000000" pitchFamily="50" charset="-128"/>
              </a:rPr>
              <a:t>Ⅱ</a:t>
            </a:r>
            <a:r>
              <a:rPr kumimoji="1" lang="ja-JP" altLang="en-US" sz="1600" b="1" u="none" baseline="0" dirty="0">
                <a:solidFill>
                  <a:schemeClr val="bg1"/>
                </a:solidFill>
                <a:latin typeface="BIZ UDPゴシック" panose="020B0400000000000000" pitchFamily="50" charset="-128"/>
                <a:ea typeface="BIZ UDPゴシック" panose="020B0400000000000000" pitchFamily="50" charset="-128"/>
              </a:rPr>
              <a:t>期</a:t>
            </a:r>
            <a:r>
              <a:rPr kumimoji="1" lang="en-US" altLang="ja-JP" sz="1600" b="1" u="none" baseline="0" dirty="0">
                <a:solidFill>
                  <a:schemeClr val="bg1"/>
                </a:solidFill>
                <a:latin typeface="BIZ UDPゴシック" panose="020B0400000000000000" pitchFamily="50" charset="-128"/>
                <a:ea typeface="BIZ UDPゴシック" panose="020B0400000000000000" pitchFamily="50" charset="-128"/>
              </a:rPr>
              <a:t>》</a:t>
            </a:r>
            <a:r>
              <a:rPr kumimoji="1" lang="ja-JP" altLang="en-US" sz="1600" b="1" u="none" baseline="0" dirty="0">
                <a:solidFill>
                  <a:schemeClr val="bg1"/>
                </a:solidFill>
                <a:latin typeface="BIZ UDPゴシック" panose="020B0400000000000000" pitchFamily="50" charset="-128"/>
                <a:ea typeface="BIZ UDPゴシック" panose="020B0400000000000000" pitchFamily="50" charset="-128"/>
              </a:rPr>
              <a:t>　アリーナ等建設工事</a:t>
            </a:r>
          </a:p>
        </p:txBody>
      </p:sp>
      <p:sp>
        <p:nvSpPr>
          <p:cNvPr id="32" name="テキスト ボックス 31">
            <a:extLst>
              <a:ext uri="{FF2B5EF4-FFF2-40B4-BE49-F238E27FC236}">
                <a16:creationId xmlns:a16="http://schemas.microsoft.com/office/drawing/2014/main" id="{99416796-0BB1-4A64-A7E7-EAEE938F2FC4}"/>
              </a:ext>
            </a:extLst>
          </p:cNvPr>
          <p:cNvSpPr txBox="1"/>
          <p:nvPr/>
        </p:nvSpPr>
        <p:spPr>
          <a:xfrm>
            <a:off x="3324466" y="3519127"/>
            <a:ext cx="6658030" cy="416175"/>
          </a:xfrm>
          <a:prstGeom prst="rect">
            <a:avLst/>
          </a:prstGeom>
          <a:noFill/>
          <a:ln w="19050">
            <a:noFill/>
          </a:ln>
        </p:spPr>
        <p:txBody>
          <a:bodyPr wrap="square"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u="none" baseline="0" dirty="0">
                <a:solidFill>
                  <a:schemeClr val="tx1"/>
                </a:solidFill>
                <a:latin typeface="BIZ UDPゴシック" panose="020B0400000000000000" pitchFamily="50" charset="-128"/>
                <a:ea typeface="BIZ UDPゴシック" panose="020B0400000000000000" pitchFamily="50" charset="-128"/>
              </a:rPr>
              <a:t>交通環境整備に</a:t>
            </a:r>
            <a:r>
              <a:rPr lang="ja-JP" altLang="en-US" sz="1600" b="1" dirty="0">
                <a:latin typeface="BIZ UDPゴシック" panose="020B0400000000000000" pitchFamily="50" charset="-128"/>
                <a:ea typeface="BIZ UDPゴシック" panose="020B0400000000000000" pitchFamily="50" charset="-128"/>
              </a:rPr>
              <a:t>係る</a:t>
            </a:r>
            <a:r>
              <a:rPr kumimoji="1" lang="ja-JP" altLang="en-US" sz="1600" b="1" u="none" baseline="0" dirty="0">
                <a:solidFill>
                  <a:schemeClr val="tx1"/>
                </a:solidFill>
                <a:latin typeface="BIZ UDPゴシック" panose="020B0400000000000000" pitchFamily="50" charset="-128"/>
                <a:ea typeface="BIZ UDPゴシック" panose="020B0400000000000000" pitchFamily="50" charset="-128"/>
              </a:rPr>
              <a:t>財産取得</a:t>
            </a:r>
          </a:p>
        </p:txBody>
      </p:sp>
      <p:sp>
        <p:nvSpPr>
          <p:cNvPr id="33" name="テキスト ボックス 32">
            <a:extLst>
              <a:ext uri="{FF2B5EF4-FFF2-40B4-BE49-F238E27FC236}">
                <a16:creationId xmlns:a16="http://schemas.microsoft.com/office/drawing/2014/main" id="{496F8B8A-5120-4DF2-9F69-3CF4217CABFC}"/>
              </a:ext>
            </a:extLst>
          </p:cNvPr>
          <p:cNvSpPr txBox="1"/>
          <p:nvPr/>
        </p:nvSpPr>
        <p:spPr>
          <a:xfrm>
            <a:off x="556127" y="3511874"/>
            <a:ext cx="2684026" cy="433121"/>
          </a:xfrm>
          <a:prstGeom prst="rect">
            <a:avLst/>
          </a:prstGeom>
          <a:noFill/>
          <a:ln w="19050">
            <a:noFill/>
          </a:ln>
        </p:spPr>
        <p:txBody>
          <a:bodyPr wrap="square" rtlCol="0" anchor="ctr" anchorCtr="0">
            <a:noAutofit/>
          </a:bodyPr>
          <a:lstStyle/>
          <a:p>
            <a:pPr>
              <a:lnSpc>
                <a:spcPct val="120000"/>
              </a:lnSpc>
              <a:defRPr/>
            </a:pPr>
            <a:r>
              <a:rPr kumimoji="1" lang="pt-BR" altLang="ja-JP" sz="1600" dirty="0">
                <a:solidFill>
                  <a:schemeClr val="tx1"/>
                </a:solidFill>
                <a:latin typeface="BIZ UDPゴシック" panose="020B0400000000000000" pitchFamily="50" charset="-128"/>
                <a:ea typeface="BIZ UDPゴシック" panose="020B0400000000000000" pitchFamily="50" charset="-128"/>
              </a:rPr>
              <a:t>2030(R12)</a:t>
            </a:r>
            <a:r>
              <a:rPr kumimoji="1" lang="ja-JP" altLang="pt-BR" sz="1600" dirty="0">
                <a:solidFill>
                  <a:schemeClr val="tx1"/>
                </a:solidFill>
                <a:latin typeface="BIZ UDPゴシック" panose="020B0400000000000000" pitchFamily="50" charset="-128"/>
                <a:ea typeface="BIZ UDPゴシック" panose="020B0400000000000000" pitchFamily="50" charset="-128"/>
              </a:rPr>
              <a:t>年</a:t>
            </a:r>
            <a:r>
              <a:rPr kumimoji="1" lang="pt-BR" altLang="ja-JP" sz="1600" dirty="0">
                <a:solidFill>
                  <a:schemeClr val="tx1"/>
                </a:solidFill>
                <a:latin typeface="BIZ UDPゴシック" panose="020B0400000000000000" pitchFamily="50" charset="-128"/>
                <a:ea typeface="BIZ UDPゴシック" panose="020B0400000000000000" pitchFamily="50" charset="-128"/>
              </a:rPr>
              <a:t>6</a:t>
            </a:r>
            <a:r>
              <a:rPr kumimoji="1" lang="ja-JP" altLang="pt-BR" sz="1600" dirty="0">
                <a:solidFill>
                  <a:schemeClr val="tx1"/>
                </a:solidFill>
                <a:latin typeface="BIZ UDPゴシック" panose="020B0400000000000000" pitchFamily="50" charset="-128"/>
                <a:ea typeface="BIZ UDPゴシック" panose="020B0400000000000000" pitchFamily="50" charset="-128"/>
              </a:rPr>
              <a:t>月</a:t>
            </a:r>
          </a:p>
        </p:txBody>
      </p:sp>
      <p:sp>
        <p:nvSpPr>
          <p:cNvPr id="34" name="テキスト ボックス 33">
            <a:extLst>
              <a:ext uri="{FF2B5EF4-FFF2-40B4-BE49-F238E27FC236}">
                <a16:creationId xmlns:a16="http://schemas.microsoft.com/office/drawing/2014/main" id="{4239F7A1-554E-48EB-9CF7-5BA6E28748BA}"/>
              </a:ext>
            </a:extLst>
          </p:cNvPr>
          <p:cNvSpPr txBox="1"/>
          <p:nvPr/>
        </p:nvSpPr>
        <p:spPr>
          <a:xfrm>
            <a:off x="3324466" y="4069853"/>
            <a:ext cx="6658030" cy="416175"/>
          </a:xfrm>
          <a:prstGeom prst="rect">
            <a:avLst/>
          </a:prstGeom>
          <a:noFill/>
          <a:ln w="19050">
            <a:noFill/>
          </a:ln>
        </p:spPr>
        <p:txBody>
          <a:bodyPr wrap="square"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u="none" baseline="0" dirty="0">
                <a:solidFill>
                  <a:srgbClr val="FF0000"/>
                </a:solidFill>
                <a:latin typeface="BIZ UDPゴシック" panose="020B0400000000000000" pitchFamily="50" charset="-128"/>
                <a:ea typeface="BIZ UDPゴシック" panose="020B0400000000000000" pitchFamily="50" charset="-128"/>
              </a:rPr>
              <a:t>第</a:t>
            </a:r>
            <a:r>
              <a:rPr kumimoji="1" lang="en-US" altLang="ja-JP" sz="1600" b="1" u="none" baseline="0" dirty="0">
                <a:solidFill>
                  <a:srgbClr val="FF0000"/>
                </a:solidFill>
                <a:latin typeface="BIZ UDPゴシック" panose="020B0400000000000000" pitchFamily="50" charset="-128"/>
                <a:ea typeface="BIZ UDPゴシック" panose="020B0400000000000000" pitchFamily="50" charset="-128"/>
              </a:rPr>
              <a:t>Ⅰ</a:t>
            </a:r>
            <a:r>
              <a:rPr kumimoji="1" lang="ja-JP" altLang="en-US" sz="1600" b="1" u="none" baseline="0" dirty="0">
                <a:solidFill>
                  <a:srgbClr val="FF0000"/>
                </a:solidFill>
                <a:latin typeface="BIZ UDPゴシック" panose="020B0400000000000000" pitchFamily="50" charset="-128"/>
                <a:ea typeface="BIZ UDPゴシック" panose="020B0400000000000000" pitchFamily="50" charset="-128"/>
              </a:rPr>
              <a:t>期（アリーナ等）開業</a:t>
            </a:r>
          </a:p>
        </p:txBody>
      </p:sp>
      <p:sp>
        <p:nvSpPr>
          <p:cNvPr id="35" name="テキスト ボックス 34">
            <a:extLst>
              <a:ext uri="{FF2B5EF4-FFF2-40B4-BE49-F238E27FC236}">
                <a16:creationId xmlns:a16="http://schemas.microsoft.com/office/drawing/2014/main" id="{A3C91C69-FF9C-4048-BDD9-3E226BAAA341}"/>
              </a:ext>
            </a:extLst>
          </p:cNvPr>
          <p:cNvSpPr txBox="1"/>
          <p:nvPr/>
        </p:nvSpPr>
        <p:spPr>
          <a:xfrm>
            <a:off x="556127" y="4062600"/>
            <a:ext cx="2684026" cy="433121"/>
          </a:xfrm>
          <a:prstGeom prst="rect">
            <a:avLst/>
          </a:prstGeom>
          <a:noFill/>
          <a:ln w="19050">
            <a:noFill/>
          </a:ln>
        </p:spPr>
        <p:txBody>
          <a:bodyPr wrap="square" rtlCol="0" anchor="ctr" anchorCtr="0">
            <a:noAutofit/>
          </a:bodyPr>
          <a:lstStyle/>
          <a:p>
            <a:pPr>
              <a:lnSpc>
                <a:spcPct val="120000"/>
              </a:lnSpc>
              <a:defRPr/>
            </a:pPr>
            <a:r>
              <a:rPr kumimoji="1" lang="pt-BR" altLang="ja-JP" sz="1600" dirty="0">
                <a:solidFill>
                  <a:schemeClr val="tx1"/>
                </a:solidFill>
                <a:latin typeface="BIZ UDPゴシック" panose="020B0400000000000000" pitchFamily="50" charset="-128"/>
                <a:ea typeface="BIZ UDPゴシック" panose="020B0400000000000000" pitchFamily="50" charset="-128"/>
              </a:rPr>
              <a:t>2030(R12)</a:t>
            </a:r>
            <a:r>
              <a:rPr kumimoji="1" lang="ja-JP" altLang="pt-BR" sz="1600" dirty="0">
                <a:solidFill>
                  <a:schemeClr val="tx1"/>
                </a:solidFill>
                <a:latin typeface="BIZ UDPゴシック" panose="020B0400000000000000" pitchFamily="50" charset="-128"/>
                <a:ea typeface="BIZ UDPゴシック" panose="020B0400000000000000" pitchFamily="50" charset="-128"/>
              </a:rPr>
              <a:t>年７月</a:t>
            </a:r>
          </a:p>
        </p:txBody>
      </p:sp>
      <p:sp>
        <p:nvSpPr>
          <p:cNvPr id="36" name="テキスト ボックス 35">
            <a:extLst>
              <a:ext uri="{FF2B5EF4-FFF2-40B4-BE49-F238E27FC236}">
                <a16:creationId xmlns:a16="http://schemas.microsoft.com/office/drawing/2014/main" id="{C7EC55E6-24EF-47FA-9F2F-2F2123AB1F0F}"/>
              </a:ext>
            </a:extLst>
          </p:cNvPr>
          <p:cNvSpPr txBox="1"/>
          <p:nvPr/>
        </p:nvSpPr>
        <p:spPr>
          <a:xfrm>
            <a:off x="665981" y="4960651"/>
            <a:ext cx="8280920" cy="428845"/>
          </a:xfrm>
          <a:prstGeom prst="rect">
            <a:avLst/>
          </a:prstGeom>
          <a:solidFill>
            <a:srgbClr val="0070C0"/>
          </a:solidFill>
          <a:ln w="19050">
            <a:noFill/>
          </a:ln>
          <a:effectLst>
            <a:outerShdw blurRad="63500" sx="102000" sy="102000" algn="ctr" rotWithShape="0">
              <a:prstClr val="black">
                <a:alpha val="40000"/>
              </a:prstClr>
            </a:outerShdw>
          </a:effectLst>
        </p:spPr>
        <p:txBody>
          <a:bodyPr wrap="square" rtlCol="0" anchor="ctr" anchorCtr="0">
            <a:noAutofit/>
          </a:bodyPr>
          <a:lstStyle/>
          <a:p>
            <a:pPr algn="ctr">
              <a:lnSpc>
                <a:spcPct val="120000"/>
              </a:lnSpc>
              <a:defRPr/>
            </a:pPr>
            <a:r>
              <a:rPr kumimoji="1" lang="en-US" altLang="ja-JP" sz="1600" b="1" u="none" baseline="0" dirty="0">
                <a:solidFill>
                  <a:schemeClr val="bg1"/>
                </a:solidFill>
                <a:latin typeface="BIZ UDPゴシック" panose="020B0400000000000000" pitchFamily="50" charset="-128"/>
                <a:ea typeface="BIZ UDPゴシック" panose="020B0400000000000000" pitchFamily="50" charset="-128"/>
              </a:rPr>
              <a:t>《</a:t>
            </a:r>
            <a:r>
              <a:rPr kumimoji="1" lang="ja-JP" altLang="en-US" sz="1600" b="1" u="none" baseline="0" dirty="0">
                <a:solidFill>
                  <a:schemeClr val="bg1"/>
                </a:solidFill>
                <a:latin typeface="BIZ UDPゴシック" panose="020B0400000000000000" pitchFamily="50" charset="-128"/>
                <a:ea typeface="BIZ UDPゴシック" panose="020B0400000000000000" pitchFamily="50" charset="-128"/>
              </a:rPr>
              <a:t>第</a:t>
            </a:r>
            <a:r>
              <a:rPr lang="en-US" altLang="ja-JP" sz="1600" b="1" dirty="0">
                <a:solidFill>
                  <a:schemeClr val="bg1"/>
                </a:solidFill>
                <a:latin typeface="BIZ UDPゴシック" panose="020B0400000000000000" pitchFamily="50" charset="-128"/>
                <a:ea typeface="BIZ UDPゴシック" panose="020B0400000000000000" pitchFamily="50" charset="-128"/>
              </a:rPr>
              <a:t>Ⅲ</a:t>
            </a:r>
            <a:r>
              <a:rPr lang="ja-JP" altLang="en-US" sz="1600" b="1" dirty="0">
                <a:solidFill>
                  <a:schemeClr val="bg1"/>
                </a:solidFill>
                <a:latin typeface="BIZ UDPゴシック" panose="020B0400000000000000" pitchFamily="50" charset="-128"/>
                <a:ea typeface="BIZ UDPゴシック" panose="020B0400000000000000" pitchFamily="50" charset="-128"/>
              </a:rPr>
              <a:t>期・第</a:t>
            </a:r>
            <a:r>
              <a:rPr lang="en-US" altLang="ja-JP" sz="1600" b="1" dirty="0">
                <a:solidFill>
                  <a:schemeClr val="bg1"/>
                </a:solidFill>
                <a:latin typeface="BIZ UDPゴシック" panose="020B0400000000000000" pitchFamily="50" charset="-128"/>
                <a:ea typeface="BIZ UDPゴシック" panose="020B0400000000000000" pitchFamily="50" charset="-128"/>
              </a:rPr>
              <a:t>Ⅳ</a:t>
            </a:r>
            <a:r>
              <a:rPr lang="ja-JP" altLang="en-US" sz="1600" b="1" dirty="0">
                <a:solidFill>
                  <a:schemeClr val="bg1"/>
                </a:solidFill>
                <a:latin typeface="BIZ UDPゴシック" panose="020B0400000000000000" pitchFamily="50" charset="-128"/>
                <a:ea typeface="BIZ UDPゴシック" panose="020B0400000000000000" pitchFamily="50" charset="-128"/>
              </a:rPr>
              <a:t>期</a:t>
            </a:r>
            <a:r>
              <a:rPr kumimoji="1" lang="en-US" altLang="ja-JP" sz="1600" b="1" u="none" baseline="0" dirty="0">
                <a:solidFill>
                  <a:schemeClr val="bg1"/>
                </a:solidFill>
                <a:latin typeface="BIZ UDPゴシック" panose="020B0400000000000000" pitchFamily="50" charset="-128"/>
                <a:ea typeface="BIZ UDPゴシック" panose="020B0400000000000000" pitchFamily="50" charset="-128"/>
              </a:rPr>
              <a:t>》</a:t>
            </a:r>
            <a:r>
              <a:rPr kumimoji="1" lang="ja-JP" altLang="en-US" sz="1600" b="1" u="none" baseline="0" dirty="0">
                <a:solidFill>
                  <a:schemeClr val="bg1"/>
                </a:solidFill>
                <a:latin typeface="BIZ UDPゴシック" panose="020B0400000000000000" pitchFamily="50" charset="-128"/>
                <a:ea typeface="BIZ UDPゴシック" panose="020B0400000000000000" pitchFamily="50" charset="-128"/>
              </a:rPr>
              <a:t>　建設工事</a:t>
            </a:r>
            <a:endParaRPr kumimoji="1" lang="en-US" altLang="ja-JP" sz="1600" b="1" u="none" baseline="0" dirty="0">
              <a:solidFill>
                <a:schemeClr val="bg1"/>
              </a:solidFill>
              <a:latin typeface="BIZ UDPゴシック" panose="020B0400000000000000" pitchFamily="50" charset="-128"/>
              <a:ea typeface="BIZ UDPゴシック" panose="020B0400000000000000" pitchFamily="50" charset="-128"/>
            </a:endParaRPr>
          </a:p>
        </p:txBody>
      </p:sp>
      <p:sp>
        <p:nvSpPr>
          <p:cNvPr id="46" name="二等辺三角形 45">
            <a:extLst>
              <a:ext uri="{FF2B5EF4-FFF2-40B4-BE49-F238E27FC236}">
                <a16:creationId xmlns:a16="http://schemas.microsoft.com/office/drawing/2014/main" id="{2845D9B5-E0F7-409B-BFC4-644672FA2334}"/>
              </a:ext>
            </a:extLst>
          </p:cNvPr>
          <p:cNvSpPr/>
          <p:nvPr/>
        </p:nvSpPr>
        <p:spPr>
          <a:xfrm flipV="1">
            <a:off x="1403974" y="4716530"/>
            <a:ext cx="702129" cy="14695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a:extLst>
              <a:ext uri="{FF2B5EF4-FFF2-40B4-BE49-F238E27FC236}">
                <a16:creationId xmlns:a16="http://schemas.microsoft.com/office/drawing/2014/main" id="{D5A8E56D-6B07-421F-9ED0-3E17696BAF93}"/>
              </a:ext>
            </a:extLst>
          </p:cNvPr>
          <p:cNvSpPr/>
          <p:nvPr/>
        </p:nvSpPr>
        <p:spPr>
          <a:xfrm flipV="1">
            <a:off x="1403974" y="5626224"/>
            <a:ext cx="702129" cy="14695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C96FDADA-646C-4FAC-9506-D81D26DBDAAA}"/>
              </a:ext>
            </a:extLst>
          </p:cNvPr>
          <p:cNvSpPr txBox="1"/>
          <p:nvPr/>
        </p:nvSpPr>
        <p:spPr>
          <a:xfrm>
            <a:off x="3324466" y="5877130"/>
            <a:ext cx="6658030" cy="416175"/>
          </a:xfrm>
          <a:prstGeom prst="rect">
            <a:avLst/>
          </a:prstGeom>
          <a:noFill/>
          <a:ln w="19050">
            <a:noFill/>
          </a:ln>
        </p:spPr>
        <p:txBody>
          <a:bodyPr wrap="square"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u="none" baseline="0" dirty="0">
                <a:solidFill>
                  <a:srgbClr val="FF0000"/>
                </a:solidFill>
                <a:latin typeface="BIZ UDPゴシック" panose="020B0400000000000000" pitchFamily="50" charset="-128"/>
                <a:ea typeface="BIZ UDPゴシック" panose="020B0400000000000000" pitchFamily="50" charset="-128"/>
              </a:rPr>
              <a:t>全施設　開業</a:t>
            </a:r>
          </a:p>
        </p:txBody>
      </p:sp>
      <p:sp>
        <p:nvSpPr>
          <p:cNvPr id="50" name="テキスト ボックス 49">
            <a:extLst>
              <a:ext uri="{FF2B5EF4-FFF2-40B4-BE49-F238E27FC236}">
                <a16:creationId xmlns:a16="http://schemas.microsoft.com/office/drawing/2014/main" id="{D7DA5CD4-6CC1-4524-BFEB-C5050C742E81}"/>
              </a:ext>
            </a:extLst>
          </p:cNvPr>
          <p:cNvSpPr txBox="1"/>
          <p:nvPr/>
        </p:nvSpPr>
        <p:spPr>
          <a:xfrm>
            <a:off x="600767" y="5868658"/>
            <a:ext cx="2684026" cy="433121"/>
          </a:xfrm>
          <a:prstGeom prst="rect">
            <a:avLst/>
          </a:prstGeom>
          <a:noFill/>
          <a:ln w="19050">
            <a:noFill/>
          </a:ln>
        </p:spPr>
        <p:txBody>
          <a:bodyPr wrap="square" rtlCol="0" anchor="ctr" anchorCtr="0">
            <a:noAutofit/>
          </a:bodyPr>
          <a:lstStyle/>
          <a:p>
            <a:pPr>
              <a:lnSpc>
                <a:spcPct val="120000"/>
              </a:lnSpc>
              <a:defRPr/>
            </a:pPr>
            <a:r>
              <a:rPr kumimoji="1" lang="pt-BR" altLang="ja-JP" sz="1600" dirty="0">
                <a:solidFill>
                  <a:schemeClr val="tx1"/>
                </a:solidFill>
                <a:latin typeface="BIZ UDPゴシック" panose="020B0400000000000000" pitchFamily="50" charset="-128"/>
                <a:ea typeface="BIZ UDPゴシック" panose="020B0400000000000000" pitchFamily="50" charset="-128"/>
              </a:rPr>
              <a:t>2038(R20)</a:t>
            </a:r>
            <a:r>
              <a:rPr kumimoji="1" lang="ja-JP" altLang="pt-BR" sz="1600" dirty="0">
                <a:solidFill>
                  <a:schemeClr val="tx1"/>
                </a:solidFill>
                <a:latin typeface="BIZ UDPゴシック" panose="020B0400000000000000" pitchFamily="50" charset="-128"/>
                <a:ea typeface="BIZ UDPゴシック" panose="020B0400000000000000" pitchFamily="50" charset="-128"/>
              </a:rPr>
              <a:t>年</a:t>
            </a:r>
            <a:r>
              <a:rPr lang="pt-BR" altLang="ja-JP" sz="1600" dirty="0">
                <a:latin typeface="BIZ UDPゴシック" panose="020B0400000000000000" pitchFamily="50" charset="-128"/>
                <a:ea typeface="BIZ UDPゴシック" panose="020B0400000000000000" pitchFamily="50" charset="-128"/>
              </a:rPr>
              <a:t>5</a:t>
            </a:r>
            <a:r>
              <a:rPr kumimoji="1" lang="ja-JP" altLang="pt-BR" sz="1600" dirty="0">
                <a:solidFill>
                  <a:schemeClr val="tx1"/>
                </a:solidFill>
                <a:latin typeface="BIZ UDPゴシック" panose="020B0400000000000000" pitchFamily="50" charset="-128"/>
                <a:ea typeface="BIZ UDPゴシック" panose="020B0400000000000000" pitchFamily="50" charset="-128"/>
              </a:rPr>
              <a:t>月</a:t>
            </a:r>
          </a:p>
        </p:txBody>
      </p:sp>
      <p:sp>
        <p:nvSpPr>
          <p:cNvPr id="25" name="スライド番号プレースホルダー 6">
            <a:extLst>
              <a:ext uri="{FF2B5EF4-FFF2-40B4-BE49-F238E27FC236}">
                <a16:creationId xmlns:a16="http://schemas.microsoft.com/office/drawing/2014/main" id="{D29BE72B-EDFB-40C8-A3B4-08528E0CF714}"/>
              </a:ext>
            </a:extLst>
          </p:cNvPr>
          <p:cNvSpPr>
            <a:spLocks noGrp="1"/>
          </p:cNvSpPr>
          <p:nvPr>
            <p:ph type="sldNum" sz="quarter" idx="12"/>
          </p:nvPr>
        </p:nvSpPr>
        <p:spPr>
          <a:xfrm>
            <a:off x="7314671" y="6647682"/>
            <a:ext cx="2226204" cy="373831"/>
          </a:xfrm>
        </p:spPr>
        <p:txBody>
          <a:bodyPr/>
          <a:lstStyle/>
          <a:p>
            <a:r>
              <a:rPr kumimoji="1" lang="ja-JP" altLang="en-US" dirty="0"/>
              <a:t>６</a:t>
            </a:r>
          </a:p>
        </p:txBody>
      </p:sp>
    </p:spTree>
    <p:extLst>
      <p:ext uri="{BB962C8B-B14F-4D97-AF65-F5344CB8AC3E}">
        <p14:creationId xmlns:p14="http://schemas.microsoft.com/office/powerpoint/2010/main" val="14646876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1484</Words>
  <Application>Microsoft Office PowerPoint</Application>
  <PresentationFormat>ユーザー設定</PresentationFormat>
  <Paragraphs>171</Paragraphs>
  <Slides>7</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BIZ UDPゴシック</vt:lpstr>
      <vt:lpstr>HGP創英角ｺﾞｼｯｸUB</vt:lpstr>
      <vt:lpstr>Meiryo UI</vt:lpstr>
      <vt:lpstr>ＭＳ Ｐゴシック</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2026-02-10T09:04:58Z</dcterms:created>
  <dcterms:modified xsi:type="dcterms:W3CDTF">2026-02-10T09:05:05Z</dcterms:modified>
</cp:coreProperties>
</file>