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66" r:id="rId4"/>
    <p:sldId id="267" r:id="rId5"/>
    <p:sldId id="263" r:id="rId6"/>
    <p:sldId id="268" r:id="rId7"/>
    <p:sldId id="265" r:id="rId8"/>
    <p:sldId id="271" r:id="rId9"/>
    <p:sldId id="317" r:id="rId10"/>
    <p:sldId id="311" r:id="rId11"/>
    <p:sldId id="312" r:id="rId12"/>
    <p:sldId id="270" r:id="rId13"/>
    <p:sldId id="306" r:id="rId14"/>
    <p:sldId id="310" r:id="rId15"/>
    <p:sldId id="273" r:id="rId16"/>
    <p:sldId id="308" r:id="rId17"/>
    <p:sldId id="307" r:id="rId18"/>
    <p:sldId id="274" r:id="rId19"/>
    <p:sldId id="309" r:id="rId20"/>
    <p:sldId id="314" r:id="rId21"/>
    <p:sldId id="315" r:id="rId22"/>
    <p:sldId id="316" r:id="rId23"/>
    <p:sldId id="269" r:id="rId24"/>
    <p:sldId id="272" r:id="rId25"/>
    <p:sldId id="275"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D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246.132.22\share\07%20&#12510;&#12531;&#12471;&#12519;&#12531;&#31649;&#29702;&#12539;&#20877;&#29983;&#12464;&#12523;&#12540;&#12503;\090_&#29031;&#20250;&#12539;&#22238;&#31572;&#12539;&#36890;&#30693;\R07&#24180;&#24230;\250410_&#12300;&#20303;&#23429;&#24314;&#31689;&#23616;&#12487;&#12540;&#12479;&#38598;&#12301;&#12398;&#20316;&#25104;&#12539;&#26356;&#26032;\&#26681;&#25312;\250415&#65288;R06&#26411;&#65289;&#20998;&#35698;&#12510;&#12531;&#12471;&#12519;&#12531;&#12398;&#20379;&#32102;&#25144;&#25968;.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YamadaNa\Downloads\e009_1%20(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D:\YamadaNa\Downloads\e009_1%20(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9733;&#26356;&#26032;&#23436;&#20102;&#9733;240801_&#22823;&#38442;&#24220;&#12510;&#12531;&#12471;&#12519;&#12531;&#32207;&#21512;&#35519;&#26619;&#65288;R5&#6528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10056813073627E-2"/>
          <c:y val="7.5853256362515775E-2"/>
          <c:w val="0.87012556236358807"/>
          <c:h val="0.78662701959658099"/>
        </c:manualLayout>
      </c:layout>
      <c:barChart>
        <c:barDir val="col"/>
        <c:grouping val="clustered"/>
        <c:varyColors val="0"/>
        <c:ser>
          <c:idx val="1"/>
          <c:order val="0"/>
          <c:tx>
            <c:strRef>
              <c:f>Sheet1!$B$2</c:f>
              <c:strCache>
                <c:ptCount val="1"/>
                <c:pt idx="0">
                  <c:v>新規供給
戸数(万戸)</c:v>
                </c:pt>
              </c:strCache>
            </c:strRef>
          </c:tx>
          <c:spPr>
            <a:solidFill>
              <a:srgbClr val="CCFFFF"/>
            </a:solidFill>
            <a:ln w="3175">
              <a:solidFill>
                <a:srgbClr val="000000"/>
              </a:solidFill>
              <a:prstDash val="solid"/>
            </a:ln>
          </c:spPr>
          <c:invertIfNegative val="0"/>
          <c:dLbls>
            <c:dLbl>
              <c:idx val="1"/>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0-3C28-4B05-A824-BF9AE33D0B84}"/>
                </c:ext>
              </c:extLst>
            </c:dLbl>
            <c:dLbl>
              <c:idx val="2"/>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1-3C28-4B05-A824-BF9AE33D0B84}"/>
                </c:ext>
              </c:extLst>
            </c:dLbl>
            <c:dLbl>
              <c:idx val="4"/>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2-3C28-4B05-A824-BF9AE33D0B84}"/>
                </c:ext>
              </c:extLst>
            </c:dLbl>
            <c:dLbl>
              <c:idx val="6"/>
              <c:layout>
                <c:manualLayout>
                  <c:x val="2.5737553020287168E-3"/>
                  <c:y val="0.46618851089310998"/>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28-4B05-A824-BF9AE33D0B84}"/>
                </c:ext>
              </c:extLst>
            </c:dLbl>
            <c:dLbl>
              <c:idx val="8"/>
              <c:layout>
                <c:manualLayout>
                  <c:x val="2.6136113153351135E-3"/>
                  <c:y val="0.2104549978403241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28-4B05-A824-BF9AE33D0B84}"/>
                </c:ext>
              </c:extLst>
            </c:dLbl>
            <c:dLbl>
              <c:idx val="10"/>
              <c:layout>
                <c:manualLayout>
                  <c:x val="-1.2104362514476327E-3"/>
                  <c:y val="0.512049931153128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28-4B05-A824-BF9AE33D0B84}"/>
                </c:ext>
              </c:extLst>
            </c:dLbl>
            <c:dLbl>
              <c:idx val="12"/>
              <c:layout>
                <c:manualLayout>
                  <c:x val="1.0592267963842989E-3"/>
                  <c:y val="0.4868114563775436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28-4B05-A824-BF9AE33D0B84}"/>
                </c:ext>
              </c:extLst>
            </c:dLbl>
            <c:dLbl>
              <c:idx val="13"/>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7-3C28-4B05-A824-BF9AE33D0B84}"/>
                </c:ext>
              </c:extLst>
            </c:dLbl>
            <c:dLbl>
              <c:idx val="14"/>
              <c:layout>
                <c:manualLayout>
                  <c:x val="1.0990828096907311E-3"/>
                  <c:y val="0.485985616604749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28-4B05-A824-BF9AE33D0B84}"/>
                </c:ext>
              </c:extLst>
            </c:dLbl>
            <c:dLbl>
              <c:idx val="16"/>
              <c:layout>
                <c:manualLayout>
                  <c:x val="1.138938822997163E-3"/>
                  <c:y val="0.3732521491886579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28-4B05-A824-BF9AE33D0B84}"/>
                </c:ext>
              </c:extLst>
            </c:dLbl>
            <c:dLbl>
              <c:idx val="18"/>
              <c:layout>
                <c:manualLayout>
                  <c:x val="1.1787948363035951E-3"/>
                  <c:y val="0.4014175955731484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28-4B05-A824-BF9AE33D0B84}"/>
                </c:ext>
              </c:extLst>
            </c:dLbl>
            <c:dLbl>
              <c:idx val="20"/>
              <c:layout>
                <c:manualLayout>
                  <c:x val="2.8527473951736704E-3"/>
                  <c:y val="0.2596926115114180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28-4B05-A824-BF9AE33D0B84}"/>
                </c:ext>
              </c:extLst>
            </c:dLbl>
            <c:dLbl>
              <c:idx val="22"/>
              <c:layout>
                <c:manualLayout>
                  <c:x val="2.0755551356982454E-3"/>
                  <c:y val="0.2907852599931683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28-4B05-A824-BF9AE33D0B84}"/>
                </c:ext>
              </c:extLst>
            </c:dLbl>
            <c:dLbl>
              <c:idx val="24"/>
              <c:layout>
                <c:manualLayout>
                  <c:x val="4.8146672562915599E-4"/>
                  <c:y val="0.2311477812960544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28-4B05-A824-BF9AE33D0B84}"/>
                </c:ext>
              </c:extLst>
            </c:dLbl>
            <c:dLbl>
              <c:idx val="26"/>
              <c:layout>
                <c:manualLayout>
                  <c:x val="5.211706167473955E-4"/>
                  <c:y val="0.2845175901797208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28-4B05-A824-BF9AE33D0B84}"/>
                </c:ext>
              </c:extLst>
            </c:dLbl>
            <c:dLbl>
              <c:idx val="28"/>
              <c:layout>
                <c:manualLayout>
                  <c:x val="5.6102663005389844E-4"/>
                  <c:y val="0.5663513739641278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28-4B05-A824-BF9AE33D0B84}"/>
                </c:ext>
              </c:extLst>
            </c:dLbl>
            <c:dLbl>
              <c:idx val="30"/>
              <c:layout>
                <c:manualLayout>
                  <c:x val="2.2349791889239735E-3"/>
                  <c:y val="0.5688298152359255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28-4B05-A824-BF9AE33D0B84}"/>
                </c:ext>
              </c:extLst>
            </c:dLbl>
            <c:dLbl>
              <c:idx val="32"/>
              <c:layout>
                <c:manualLayout>
                  <c:x val="6.4073865666669169E-4"/>
                  <c:y val="0.512049931153128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28-4B05-A824-BF9AE33D0B84}"/>
                </c:ext>
              </c:extLst>
            </c:dLbl>
            <c:dLbl>
              <c:idx val="34"/>
              <c:layout>
                <c:manualLayout>
                  <c:x val="6.8059466997312371E-4"/>
                  <c:y val="0.6777740541103678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C28-4B05-A824-BF9AE33D0B84}"/>
                </c:ext>
              </c:extLst>
            </c:dLbl>
            <c:dLbl>
              <c:idx val="36"/>
              <c:layout>
                <c:manualLayout>
                  <c:x val="7.2045068327955574E-4"/>
                  <c:y val="0.6239213721248307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28-4B05-A824-BF9AE33D0B84}"/>
                </c:ext>
              </c:extLst>
            </c:dLbl>
            <c:dLbl>
              <c:idx val="38"/>
              <c:layout>
                <c:manualLayout>
                  <c:x val="2.3944032421497727E-3"/>
                  <c:y val="0.649608607725877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28-4B05-A824-BF9AE33D0B84}"/>
                </c:ext>
              </c:extLst>
            </c:dLbl>
            <c:dLbl>
              <c:idx val="40"/>
              <c:layout>
                <c:manualLayout>
                  <c:x val="1.6172109826743477E-3"/>
                  <c:y val="0.53436097334309973"/>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28-4B05-A824-BF9AE33D0B84}"/>
                </c:ext>
              </c:extLst>
            </c:dLbl>
            <c:dLbl>
              <c:idx val="42"/>
              <c:layout>
                <c:manualLayout>
                  <c:x val="0"/>
                  <c:y val="0.3693778704443400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C28-4B05-A824-BF9AE33D0B84}"/>
                </c:ext>
              </c:extLst>
            </c:dLbl>
            <c:dLbl>
              <c:idx val="44"/>
              <c:layout>
                <c:manualLayout>
                  <c:x val="-1.4167482796356895E-16"/>
                  <c:y val="0.31410007896531011"/>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C28-4B05-A824-BF9AE33D0B84}"/>
                </c:ext>
              </c:extLst>
            </c:dLbl>
            <c:dLbl>
              <c:idx val="46"/>
              <c:layout>
                <c:manualLayout>
                  <c:x val="0"/>
                  <c:y val="0.4247324145452902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C28-4B05-A824-BF9AE33D0B84}"/>
                </c:ext>
              </c:extLst>
            </c:dLbl>
            <c:dLbl>
              <c:idx val="48"/>
              <c:layout>
                <c:manualLayout>
                  <c:x val="-1.4167482796356895E-16"/>
                  <c:y val="0.3397513583831149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C28-4B05-A824-BF9AE33D0B84}"/>
                </c:ext>
              </c:extLst>
            </c:dLbl>
            <c:dLbl>
              <c:idx val="50"/>
              <c:layout>
                <c:manualLayout>
                  <c:x val="1.8261672803739071E-3"/>
                  <c:y val="0.3669007583365476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C28-4B05-A824-BF9AE33D0B84}"/>
                </c:ext>
              </c:extLst>
            </c:dLbl>
            <c:spPr>
              <a:noFill/>
              <a:ln w="25400">
                <a:noFill/>
              </a:ln>
            </c:spPr>
            <c:txPr>
              <a:bodyPr wrap="square" lIns="38100" tIns="19050" rIns="38100" bIns="19050" anchor="ctr">
                <a:spAutoFit/>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Sheet1!$A$3:$A$59</c:f>
              <c:strCache>
                <c:ptCount val="57"/>
                <c:pt idx="0">
                  <c:v>昭和43年</c:v>
                </c:pt>
                <c:pt idx="1">
                  <c:v>昭和44年</c:v>
                </c:pt>
                <c:pt idx="2">
                  <c:v>昭和45年</c:v>
                </c:pt>
                <c:pt idx="3">
                  <c:v>昭和46年</c:v>
                </c:pt>
                <c:pt idx="4">
                  <c:v>昭和47年</c:v>
                </c:pt>
                <c:pt idx="5">
                  <c:v>昭和48年</c:v>
                </c:pt>
                <c:pt idx="6">
                  <c:v>昭和49年</c:v>
                </c:pt>
                <c:pt idx="7">
                  <c:v>昭和50年</c:v>
                </c:pt>
                <c:pt idx="8">
                  <c:v>昭和51年</c:v>
                </c:pt>
                <c:pt idx="9">
                  <c:v>昭和52年</c:v>
                </c:pt>
                <c:pt idx="10">
                  <c:v>昭和53年</c:v>
                </c:pt>
                <c:pt idx="11">
                  <c:v>昭和54年</c:v>
                </c:pt>
                <c:pt idx="12">
                  <c:v>昭和55年</c:v>
                </c:pt>
                <c:pt idx="13">
                  <c:v>昭和56年</c:v>
                </c:pt>
                <c:pt idx="14">
                  <c:v>昭和57年</c:v>
                </c:pt>
                <c:pt idx="15">
                  <c:v>昭和58年</c:v>
                </c:pt>
                <c:pt idx="16">
                  <c:v>昭和59年</c:v>
                </c:pt>
                <c:pt idx="17">
                  <c:v>昭和60年</c:v>
                </c:pt>
                <c:pt idx="18">
                  <c:v>昭和61年</c:v>
                </c:pt>
                <c:pt idx="19">
                  <c:v>昭和62年</c:v>
                </c:pt>
                <c:pt idx="20">
                  <c:v>昭和63年</c:v>
                </c:pt>
                <c:pt idx="21">
                  <c:v>平成元年</c:v>
                </c:pt>
                <c:pt idx="22">
                  <c:v>平成2年</c:v>
                </c:pt>
                <c:pt idx="23">
                  <c:v>平成3年</c:v>
                </c:pt>
                <c:pt idx="24">
                  <c:v>平成4年</c:v>
                </c:pt>
                <c:pt idx="25">
                  <c:v>平成5年</c:v>
                </c:pt>
                <c:pt idx="26">
                  <c:v>平成6年</c:v>
                </c:pt>
                <c:pt idx="27">
                  <c:v>平成7年</c:v>
                </c:pt>
                <c:pt idx="28">
                  <c:v>平成8年</c:v>
                </c:pt>
                <c:pt idx="29">
                  <c:v>平成9年</c:v>
                </c:pt>
                <c:pt idx="30">
                  <c:v>平成10年</c:v>
                </c:pt>
                <c:pt idx="31">
                  <c:v>平成11年</c:v>
                </c:pt>
                <c:pt idx="32">
                  <c:v>平成12年</c:v>
                </c:pt>
                <c:pt idx="33">
                  <c:v>平成13年</c:v>
                </c:pt>
                <c:pt idx="34">
                  <c:v>平成14年</c:v>
                </c:pt>
                <c:pt idx="35">
                  <c:v>平成15年</c:v>
                </c:pt>
                <c:pt idx="36">
                  <c:v>平成16年</c:v>
                </c:pt>
                <c:pt idx="37">
                  <c:v>平成17年</c:v>
                </c:pt>
                <c:pt idx="38">
                  <c:v>平成18年</c:v>
                </c:pt>
                <c:pt idx="39">
                  <c:v>平成19年</c:v>
                </c:pt>
                <c:pt idx="40">
                  <c:v>平成20年</c:v>
                </c:pt>
                <c:pt idx="41">
                  <c:v>平成21年</c:v>
                </c:pt>
                <c:pt idx="42">
                  <c:v>平成22年</c:v>
                </c:pt>
                <c:pt idx="43">
                  <c:v>平成23年</c:v>
                </c:pt>
                <c:pt idx="44">
                  <c:v>平成24年</c:v>
                </c:pt>
                <c:pt idx="45">
                  <c:v>平成25年</c:v>
                </c:pt>
                <c:pt idx="46">
                  <c:v>平成26年</c:v>
                </c:pt>
                <c:pt idx="47">
                  <c:v>平成27年</c:v>
                </c:pt>
                <c:pt idx="48">
                  <c:v>平成28年</c:v>
                </c:pt>
                <c:pt idx="49">
                  <c:v>平成29年</c:v>
                </c:pt>
                <c:pt idx="50">
                  <c:v>平成30年</c:v>
                </c:pt>
                <c:pt idx="51">
                  <c:v>令和元年</c:v>
                </c:pt>
                <c:pt idx="52">
                  <c:v>令和2年</c:v>
                </c:pt>
                <c:pt idx="53">
                  <c:v>令和3年</c:v>
                </c:pt>
                <c:pt idx="54">
                  <c:v>令和4年</c:v>
                </c:pt>
                <c:pt idx="55">
                  <c:v>令和5年</c:v>
                </c:pt>
                <c:pt idx="56">
                  <c:v>令和6年</c:v>
                </c:pt>
              </c:strCache>
            </c:strRef>
          </c:cat>
          <c:val>
            <c:numRef>
              <c:f>Sheet1!$B$3:$B$59</c:f>
              <c:numCache>
                <c:formatCode>0.0_ </c:formatCode>
                <c:ptCount val="57"/>
                <c:pt idx="1">
                  <c:v>0.2</c:v>
                </c:pt>
                <c:pt idx="2">
                  <c:v>0.2</c:v>
                </c:pt>
                <c:pt idx="3">
                  <c:v>0.4</c:v>
                </c:pt>
                <c:pt idx="4">
                  <c:v>0.7</c:v>
                </c:pt>
                <c:pt idx="5">
                  <c:v>1.7</c:v>
                </c:pt>
                <c:pt idx="6">
                  <c:v>1.7</c:v>
                </c:pt>
                <c:pt idx="7">
                  <c:v>0.6</c:v>
                </c:pt>
                <c:pt idx="8">
                  <c:v>0.8</c:v>
                </c:pt>
                <c:pt idx="9">
                  <c:v>1.3</c:v>
                </c:pt>
                <c:pt idx="10">
                  <c:v>1.9</c:v>
                </c:pt>
                <c:pt idx="11">
                  <c:v>1.7</c:v>
                </c:pt>
                <c:pt idx="12">
                  <c:v>1.8</c:v>
                </c:pt>
                <c:pt idx="13">
                  <c:v>1.2</c:v>
                </c:pt>
                <c:pt idx="14">
                  <c:v>1.8</c:v>
                </c:pt>
                <c:pt idx="15">
                  <c:v>1.5</c:v>
                </c:pt>
                <c:pt idx="16">
                  <c:v>1.4</c:v>
                </c:pt>
                <c:pt idx="17">
                  <c:v>1.4</c:v>
                </c:pt>
                <c:pt idx="18">
                  <c:v>1.5</c:v>
                </c:pt>
                <c:pt idx="19">
                  <c:v>1.3</c:v>
                </c:pt>
                <c:pt idx="20">
                  <c:v>1</c:v>
                </c:pt>
                <c:pt idx="21">
                  <c:v>1.2</c:v>
                </c:pt>
                <c:pt idx="22">
                  <c:v>1.1000000000000001</c:v>
                </c:pt>
                <c:pt idx="23">
                  <c:v>1</c:v>
                </c:pt>
                <c:pt idx="24">
                  <c:v>0.9</c:v>
                </c:pt>
                <c:pt idx="25">
                  <c:v>0.6</c:v>
                </c:pt>
                <c:pt idx="26">
                  <c:v>1.1000000000000001</c:v>
                </c:pt>
                <c:pt idx="27">
                  <c:v>1.7</c:v>
                </c:pt>
                <c:pt idx="28">
                  <c:v>2.1</c:v>
                </c:pt>
                <c:pt idx="29">
                  <c:v>2.1</c:v>
                </c:pt>
                <c:pt idx="30">
                  <c:v>2.1</c:v>
                </c:pt>
                <c:pt idx="31">
                  <c:v>1.7</c:v>
                </c:pt>
                <c:pt idx="32">
                  <c:v>1.9</c:v>
                </c:pt>
                <c:pt idx="33">
                  <c:v>2.2000000000000002</c:v>
                </c:pt>
                <c:pt idx="34">
                  <c:v>2.5</c:v>
                </c:pt>
                <c:pt idx="35">
                  <c:v>2.2999999999999998</c:v>
                </c:pt>
                <c:pt idx="36">
                  <c:v>2.2999999999999998</c:v>
                </c:pt>
                <c:pt idx="37">
                  <c:v>2.1</c:v>
                </c:pt>
                <c:pt idx="38">
                  <c:v>2.4</c:v>
                </c:pt>
                <c:pt idx="39">
                  <c:v>2.2999999999999998</c:v>
                </c:pt>
                <c:pt idx="40">
                  <c:v>2</c:v>
                </c:pt>
                <c:pt idx="41">
                  <c:v>1.9</c:v>
                </c:pt>
                <c:pt idx="42">
                  <c:v>1.4</c:v>
                </c:pt>
                <c:pt idx="43">
                  <c:v>1.3</c:v>
                </c:pt>
                <c:pt idx="44">
                  <c:v>1.2</c:v>
                </c:pt>
                <c:pt idx="45">
                  <c:v>1.4</c:v>
                </c:pt>
                <c:pt idx="46">
                  <c:v>1.6</c:v>
                </c:pt>
                <c:pt idx="47">
                  <c:v>1.3</c:v>
                </c:pt>
                <c:pt idx="48">
                  <c:v>1.3</c:v>
                </c:pt>
                <c:pt idx="49">
                  <c:v>1.4</c:v>
                </c:pt>
                <c:pt idx="50">
                  <c:v>1.4</c:v>
                </c:pt>
                <c:pt idx="51">
                  <c:v>1.7</c:v>
                </c:pt>
                <c:pt idx="52">
                  <c:v>1.5</c:v>
                </c:pt>
                <c:pt idx="53">
                  <c:v>1.5</c:v>
                </c:pt>
                <c:pt idx="54">
                  <c:v>1.3</c:v>
                </c:pt>
                <c:pt idx="55">
                  <c:v>1.2</c:v>
                </c:pt>
                <c:pt idx="56">
                  <c:v>1.2</c:v>
                </c:pt>
              </c:numCache>
            </c:numRef>
          </c:val>
          <c:extLst>
            <c:ext xmlns:c16="http://schemas.microsoft.com/office/drawing/2014/chart" uri="{C3380CC4-5D6E-409C-BE32-E72D297353CC}">
              <c16:uniqueId val="{0000001B-3C28-4B05-A824-BF9AE33D0B84}"/>
            </c:ext>
          </c:extLst>
        </c:ser>
        <c:dLbls>
          <c:showLegendKey val="0"/>
          <c:showVal val="0"/>
          <c:showCatName val="0"/>
          <c:showSerName val="0"/>
          <c:showPercent val="0"/>
          <c:showBubbleSize val="0"/>
        </c:dLbls>
        <c:gapWidth val="150"/>
        <c:axId val="1147196463"/>
        <c:axId val="1"/>
      </c:barChart>
      <c:lineChart>
        <c:grouping val="standard"/>
        <c:varyColors val="0"/>
        <c:ser>
          <c:idx val="0"/>
          <c:order val="1"/>
          <c:tx>
            <c:strRef>
              <c:f>Sheet1!$C$2</c:f>
              <c:strCache>
                <c:ptCount val="1"/>
                <c:pt idx="0">
                  <c:v>ストック
戸数(万戸)</c:v>
                </c:pt>
              </c:strCache>
            </c:strRef>
          </c:tx>
          <c:spPr>
            <a:ln w="12700">
              <a:solidFill>
                <a:srgbClr val="FF0000"/>
              </a:solidFill>
              <a:prstDash val="solid"/>
            </a:ln>
          </c:spPr>
          <c:marker>
            <c:symbol val="circle"/>
            <c:size val="3"/>
            <c:spPr>
              <a:solidFill>
                <a:srgbClr val="FF0000"/>
              </a:solidFill>
              <a:ln>
                <a:solidFill>
                  <a:srgbClr val="FF0000"/>
                </a:solidFill>
                <a:prstDash val="solid"/>
              </a:ln>
            </c:spPr>
          </c:marker>
          <c:dLbls>
            <c:dLbl>
              <c:idx val="47"/>
              <c:layout>
                <c:manualLayout>
                  <c:x val="-1.7889454994596425E-2"/>
                  <c:y val="-1.833952912019826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C28-4B05-A824-BF9AE33D0B84}"/>
                </c:ext>
              </c:extLst>
            </c:dLbl>
            <c:dLbl>
              <c:idx val="48"/>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D-3C28-4B05-A824-BF9AE33D0B84}"/>
                </c:ext>
              </c:extLst>
            </c:dLbl>
            <c:dLbl>
              <c:idx val="49"/>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E-3C28-4B05-A824-BF9AE33D0B84}"/>
                </c:ext>
              </c:extLst>
            </c:dLbl>
            <c:dLbl>
              <c:idx val="50"/>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F-3C28-4B05-A824-BF9AE33D0B84}"/>
                </c:ext>
              </c:extLst>
            </c:dLbl>
            <c:dLbl>
              <c:idx val="51"/>
              <c:layout>
                <c:manualLayout>
                  <c:x val="-1.9440303310505429E-2"/>
                  <c:y val="-1.7145718101818648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C28-4B05-A824-BF9AE33D0B84}"/>
                </c:ext>
              </c:extLst>
            </c:dLbl>
            <c:dLbl>
              <c:idx val="52"/>
              <c:layout>
                <c:manualLayout>
                  <c:x val="-2.3577591078627134E-2"/>
                  <c:y val="-2.294330484455197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C28-4B05-A824-BF9AE33D0B84}"/>
                </c:ext>
              </c:extLst>
            </c:dLbl>
            <c:dLbl>
              <c:idx val="56"/>
              <c:layout>
                <c:manualLayout>
                  <c:x val="-1.8079446077823962E-2"/>
                  <c:y val="-2.204873026767328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C28-4B05-A824-BF9AE33D0B84}"/>
                </c:ext>
              </c:extLst>
            </c:dLbl>
            <c:numFmt formatCode="0.0_ " sourceLinked="0"/>
            <c:spPr>
              <a:noFill/>
              <a:ln w="25400">
                <a:noFill/>
              </a:ln>
            </c:spPr>
            <c:txPr>
              <a:bodyPr wrap="square" lIns="38100" tIns="19050" rIns="38100" bIns="19050" anchor="ctr">
                <a:spAutoFit/>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Sheet1!$A$3:$A$59</c:f>
              <c:strCache>
                <c:ptCount val="57"/>
                <c:pt idx="0">
                  <c:v>昭和43年</c:v>
                </c:pt>
                <c:pt idx="1">
                  <c:v>昭和44年</c:v>
                </c:pt>
                <c:pt idx="2">
                  <c:v>昭和45年</c:v>
                </c:pt>
                <c:pt idx="3">
                  <c:v>昭和46年</c:v>
                </c:pt>
                <c:pt idx="4">
                  <c:v>昭和47年</c:v>
                </c:pt>
                <c:pt idx="5">
                  <c:v>昭和48年</c:v>
                </c:pt>
                <c:pt idx="6">
                  <c:v>昭和49年</c:v>
                </c:pt>
                <c:pt idx="7">
                  <c:v>昭和50年</c:v>
                </c:pt>
                <c:pt idx="8">
                  <c:v>昭和51年</c:v>
                </c:pt>
                <c:pt idx="9">
                  <c:v>昭和52年</c:v>
                </c:pt>
                <c:pt idx="10">
                  <c:v>昭和53年</c:v>
                </c:pt>
                <c:pt idx="11">
                  <c:v>昭和54年</c:v>
                </c:pt>
                <c:pt idx="12">
                  <c:v>昭和55年</c:v>
                </c:pt>
                <c:pt idx="13">
                  <c:v>昭和56年</c:v>
                </c:pt>
                <c:pt idx="14">
                  <c:v>昭和57年</c:v>
                </c:pt>
                <c:pt idx="15">
                  <c:v>昭和58年</c:v>
                </c:pt>
                <c:pt idx="16">
                  <c:v>昭和59年</c:v>
                </c:pt>
                <c:pt idx="17">
                  <c:v>昭和60年</c:v>
                </c:pt>
                <c:pt idx="18">
                  <c:v>昭和61年</c:v>
                </c:pt>
                <c:pt idx="19">
                  <c:v>昭和62年</c:v>
                </c:pt>
                <c:pt idx="20">
                  <c:v>昭和63年</c:v>
                </c:pt>
                <c:pt idx="21">
                  <c:v>平成元年</c:v>
                </c:pt>
                <c:pt idx="22">
                  <c:v>平成2年</c:v>
                </c:pt>
                <c:pt idx="23">
                  <c:v>平成3年</c:v>
                </c:pt>
                <c:pt idx="24">
                  <c:v>平成4年</c:v>
                </c:pt>
                <c:pt idx="25">
                  <c:v>平成5年</c:v>
                </c:pt>
                <c:pt idx="26">
                  <c:v>平成6年</c:v>
                </c:pt>
                <c:pt idx="27">
                  <c:v>平成7年</c:v>
                </c:pt>
                <c:pt idx="28">
                  <c:v>平成8年</c:v>
                </c:pt>
                <c:pt idx="29">
                  <c:v>平成9年</c:v>
                </c:pt>
                <c:pt idx="30">
                  <c:v>平成10年</c:v>
                </c:pt>
                <c:pt idx="31">
                  <c:v>平成11年</c:v>
                </c:pt>
                <c:pt idx="32">
                  <c:v>平成12年</c:v>
                </c:pt>
                <c:pt idx="33">
                  <c:v>平成13年</c:v>
                </c:pt>
                <c:pt idx="34">
                  <c:v>平成14年</c:v>
                </c:pt>
                <c:pt idx="35">
                  <c:v>平成15年</c:v>
                </c:pt>
                <c:pt idx="36">
                  <c:v>平成16年</c:v>
                </c:pt>
                <c:pt idx="37">
                  <c:v>平成17年</c:v>
                </c:pt>
                <c:pt idx="38">
                  <c:v>平成18年</c:v>
                </c:pt>
                <c:pt idx="39">
                  <c:v>平成19年</c:v>
                </c:pt>
                <c:pt idx="40">
                  <c:v>平成20年</c:v>
                </c:pt>
                <c:pt idx="41">
                  <c:v>平成21年</c:v>
                </c:pt>
                <c:pt idx="42">
                  <c:v>平成22年</c:v>
                </c:pt>
                <c:pt idx="43">
                  <c:v>平成23年</c:v>
                </c:pt>
                <c:pt idx="44">
                  <c:v>平成24年</c:v>
                </c:pt>
                <c:pt idx="45">
                  <c:v>平成25年</c:v>
                </c:pt>
                <c:pt idx="46">
                  <c:v>平成26年</c:v>
                </c:pt>
                <c:pt idx="47">
                  <c:v>平成27年</c:v>
                </c:pt>
                <c:pt idx="48">
                  <c:v>平成28年</c:v>
                </c:pt>
                <c:pt idx="49">
                  <c:v>平成29年</c:v>
                </c:pt>
                <c:pt idx="50">
                  <c:v>平成30年</c:v>
                </c:pt>
                <c:pt idx="51">
                  <c:v>令和元年</c:v>
                </c:pt>
                <c:pt idx="52">
                  <c:v>令和2年</c:v>
                </c:pt>
                <c:pt idx="53">
                  <c:v>令和3年</c:v>
                </c:pt>
                <c:pt idx="54">
                  <c:v>令和4年</c:v>
                </c:pt>
                <c:pt idx="55">
                  <c:v>令和5年</c:v>
                </c:pt>
                <c:pt idx="56">
                  <c:v>令和6年</c:v>
                </c:pt>
              </c:strCache>
            </c:strRef>
          </c:cat>
          <c:val>
            <c:numRef>
              <c:f>Sheet1!$C$3:$C$59</c:f>
              <c:numCache>
                <c:formatCode>0.0_ </c:formatCode>
                <c:ptCount val="57"/>
                <c:pt idx="0">
                  <c:v>0.8</c:v>
                </c:pt>
                <c:pt idx="1">
                  <c:v>1</c:v>
                </c:pt>
                <c:pt idx="2">
                  <c:v>1.2</c:v>
                </c:pt>
                <c:pt idx="3">
                  <c:v>1.6</c:v>
                </c:pt>
                <c:pt idx="4">
                  <c:v>2.2999999999999998</c:v>
                </c:pt>
                <c:pt idx="5">
                  <c:v>4</c:v>
                </c:pt>
                <c:pt idx="6">
                  <c:v>5.7</c:v>
                </c:pt>
                <c:pt idx="7">
                  <c:v>6.3</c:v>
                </c:pt>
                <c:pt idx="8">
                  <c:v>7.1</c:v>
                </c:pt>
                <c:pt idx="9">
                  <c:v>8.4</c:v>
                </c:pt>
                <c:pt idx="10">
                  <c:v>10.3</c:v>
                </c:pt>
                <c:pt idx="11">
                  <c:v>12</c:v>
                </c:pt>
                <c:pt idx="12">
                  <c:v>13.7</c:v>
                </c:pt>
                <c:pt idx="13">
                  <c:v>14.9</c:v>
                </c:pt>
                <c:pt idx="14">
                  <c:v>16.8</c:v>
                </c:pt>
                <c:pt idx="15">
                  <c:v>18.3</c:v>
                </c:pt>
                <c:pt idx="16">
                  <c:v>19.7</c:v>
                </c:pt>
                <c:pt idx="17">
                  <c:v>21.1</c:v>
                </c:pt>
                <c:pt idx="18">
                  <c:v>22.5</c:v>
                </c:pt>
                <c:pt idx="19">
                  <c:v>23.8</c:v>
                </c:pt>
                <c:pt idx="20">
                  <c:v>24.8</c:v>
                </c:pt>
                <c:pt idx="21">
                  <c:v>26</c:v>
                </c:pt>
                <c:pt idx="22">
                  <c:v>27</c:v>
                </c:pt>
                <c:pt idx="23">
                  <c:v>28</c:v>
                </c:pt>
                <c:pt idx="24">
                  <c:v>29</c:v>
                </c:pt>
                <c:pt idx="25">
                  <c:v>29.6</c:v>
                </c:pt>
                <c:pt idx="26">
                  <c:v>30.7</c:v>
                </c:pt>
                <c:pt idx="27">
                  <c:v>32.4</c:v>
                </c:pt>
                <c:pt idx="28">
                  <c:v>34.5</c:v>
                </c:pt>
                <c:pt idx="29">
                  <c:v>36.6</c:v>
                </c:pt>
                <c:pt idx="30">
                  <c:v>38.700000000000003</c:v>
                </c:pt>
                <c:pt idx="31">
                  <c:v>40.4</c:v>
                </c:pt>
                <c:pt idx="32">
                  <c:v>42.3</c:v>
                </c:pt>
                <c:pt idx="33">
                  <c:v>44.4</c:v>
                </c:pt>
                <c:pt idx="34">
                  <c:v>47</c:v>
                </c:pt>
                <c:pt idx="35">
                  <c:v>49.3</c:v>
                </c:pt>
                <c:pt idx="36">
                  <c:v>51.6</c:v>
                </c:pt>
                <c:pt idx="37">
                  <c:v>53.7</c:v>
                </c:pt>
                <c:pt idx="38">
                  <c:v>56.1</c:v>
                </c:pt>
                <c:pt idx="39">
                  <c:v>58.4</c:v>
                </c:pt>
                <c:pt idx="40">
                  <c:v>60.4</c:v>
                </c:pt>
                <c:pt idx="41">
                  <c:v>62.3</c:v>
                </c:pt>
                <c:pt idx="42">
                  <c:v>63.6</c:v>
                </c:pt>
                <c:pt idx="43">
                  <c:v>64.900000000000006</c:v>
                </c:pt>
                <c:pt idx="44">
                  <c:v>66.099999999999994</c:v>
                </c:pt>
                <c:pt idx="45">
                  <c:v>67.5</c:v>
                </c:pt>
                <c:pt idx="46">
                  <c:v>69.099999999999994</c:v>
                </c:pt>
                <c:pt idx="47">
                  <c:v>70.400000000000006</c:v>
                </c:pt>
                <c:pt idx="48">
                  <c:v>71.7</c:v>
                </c:pt>
                <c:pt idx="49">
                  <c:v>73.2</c:v>
                </c:pt>
                <c:pt idx="50">
                  <c:v>74.599999999999994</c:v>
                </c:pt>
                <c:pt idx="51">
                  <c:v>76.3</c:v>
                </c:pt>
                <c:pt idx="52">
                  <c:v>77.8</c:v>
                </c:pt>
                <c:pt idx="53">
                  <c:v>79.3</c:v>
                </c:pt>
                <c:pt idx="54">
                  <c:v>80.599999999999994</c:v>
                </c:pt>
                <c:pt idx="55">
                  <c:v>81.900000000000006</c:v>
                </c:pt>
                <c:pt idx="56">
                  <c:v>83.1</c:v>
                </c:pt>
              </c:numCache>
            </c:numRef>
          </c:val>
          <c:smooth val="0"/>
          <c:extLst>
            <c:ext xmlns:c16="http://schemas.microsoft.com/office/drawing/2014/chart" uri="{C3380CC4-5D6E-409C-BE32-E72D297353CC}">
              <c16:uniqueId val="{00000023-3C28-4B05-A824-BF9AE33D0B84}"/>
            </c:ext>
          </c:extLst>
        </c:ser>
        <c:dLbls>
          <c:showLegendKey val="0"/>
          <c:showVal val="0"/>
          <c:showCatName val="0"/>
          <c:showSerName val="0"/>
          <c:showPercent val="0"/>
          <c:showBubbleSize val="0"/>
        </c:dLbls>
        <c:marker val="1"/>
        <c:smooth val="0"/>
        <c:axId val="3"/>
        <c:axId val="4"/>
      </c:lineChart>
      <c:catAx>
        <c:axId val="1147196463"/>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700" b="0"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scaling>
        <c:delete val="0"/>
        <c:axPos val="l"/>
        <c:title>
          <c:tx>
            <c:rich>
              <a:bodyPr rot="0" vert="wordArtVertRtl"/>
              <a:lstStyle/>
              <a:p>
                <a:pPr algn="ctr">
                  <a:defRPr sz="1200" b="1" i="0" u="none" strike="noStrike" baseline="0">
                    <a:solidFill>
                      <a:srgbClr val="000000"/>
                    </a:solidFill>
                    <a:latin typeface="ＭＳ Ｐゴシック"/>
                    <a:ea typeface="ＭＳ Ｐゴシック"/>
                    <a:cs typeface="ＭＳ Ｐゴシック"/>
                  </a:defRPr>
                </a:pPr>
                <a:r>
                  <a:rPr lang="ja-JP" altLang="en-US" sz="1200" b="1"/>
                  <a:t>新規供給戸数</a:t>
                </a:r>
              </a:p>
            </c:rich>
          </c:tx>
          <c:layout>
            <c:manualLayout>
              <c:xMode val="edge"/>
              <c:yMode val="edge"/>
              <c:x val="2.1420775260404474E-3"/>
              <c:y val="0.33734493603559873"/>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crossAx val="1147196463"/>
        <c:crosses val="autoZero"/>
        <c:crossBetween val="between"/>
        <c:minorUnit val="1"/>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85"/>
          <c:min val="0"/>
        </c:scaling>
        <c:delete val="0"/>
        <c:axPos val="r"/>
        <c:title>
          <c:tx>
            <c:rich>
              <a:bodyPr rot="0" vert="wordArtVertRtl"/>
              <a:lstStyle/>
              <a:p>
                <a:pPr algn="ctr">
                  <a:defRPr sz="120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r>
                  <a:rPr lang="ja-JP" altLang="en-US" sz="1200" b="1">
                    <a:latin typeface="ＭＳ Ｐゴシック" panose="020B0600070205080204" pitchFamily="50" charset="-128"/>
                    <a:ea typeface="ＭＳ Ｐゴシック" panose="020B0600070205080204" pitchFamily="50" charset="-128"/>
                  </a:rPr>
                  <a:t>ストック戸数</a:t>
                </a:r>
              </a:p>
            </c:rich>
          </c:tx>
          <c:layout>
            <c:manualLayout>
              <c:xMode val="edge"/>
              <c:yMode val="edge"/>
              <c:x val="0.95569276112125467"/>
              <c:y val="0.3425167617912768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crossAx val="3"/>
        <c:crosses val="max"/>
        <c:crossBetween val="between"/>
        <c:minorUnit val="20"/>
      </c:valAx>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69643387009002E-2"/>
          <c:y val="2.7289465121000663E-2"/>
          <c:w val="0.90643163911812275"/>
          <c:h val="0.43425370308639205"/>
        </c:manualLayout>
      </c:layout>
      <c:barChart>
        <c:barDir val="col"/>
        <c:grouping val="clustered"/>
        <c:varyColors val="0"/>
        <c:ser>
          <c:idx val="0"/>
          <c:order val="0"/>
          <c:tx>
            <c:strRef>
              <c:f>'★管理者の選任、外部専門家の活用'!$B$13</c:f>
              <c:strCache>
                <c:ptCount val="1"/>
                <c:pt idx="0">
                  <c:v>平成30年度
N＝77</c:v>
                </c:pt>
              </c:strCache>
            </c:strRef>
          </c:tx>
          <c:spPr>
            <a:solidFill>
              <a:schemeClr val="accent1">
                <a:lumMod val="75000"/>
              </a:schemeClr>
            </a:solidFill>
            <a:ln w="3175">
              <a:solidFill>
                <a:schemeClr val="tx1"/>
              </a:solidFill>
            </a:ln>
            <a:effectLst/>
          </c:spPr>
          <c:invertIfNegative val="0"/>
          <c:dLbls>
            <c:dLbl>
              <c:idx val="0"/>
              <c:layout>
                <c:manualLayout>
                  <c:x val="-9.6993847535141939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B17-4A4B-9FDF-AC4E58C8258F}"/>
                </c:ext>
              </c:extLst>
            </c:dLbl>
            <c:dLbl>
              <c:idx val="1"/>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B17-4A4B-9FDF-AC4E58C8258F}"/>
                </c:ext>
              </c:extLst>
            </c:dLbl>
            <c:dLbl>
              <c:idx val="2"/>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B17-4A4B-9FDF-AC4E58C8258F}"/>
                </c:ext>
              </c:extLst>
            </c:dLbl>
            <c:dLbl>
              <c:idx val="3"/>
              <c:layout>
                <c:manualLayout>
                  <c:x val="-5.8196308521085167E-3"/>
                  <c:y val="2.777777777777777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B17-4A4B-9FDF-AC4E58C8258F}"/>
                </c:ext>
              </c:extLst>
            </c:dLbl>
            <c:dLbl>
              <c:idx val="4"/>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B17-4A4B-9FDF-AC4E58C8258F}"/>
                </c:ext>
              </c:extLst>
            </c:dLbl>
            <c:dLbl>
              <c:idx val="5"/>
              <c:layout>
                <c:manualLayout>
                  <c:x val="-5.8196308521085167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B17-4A4B-9FDF-AC4E58C82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'★管理者の選任、外部専門家の活用'!$C$6:$I$6</c:f>
              <c:strCache>
                <c:ptCount val="7"/>
                <c:pt idx="0">
                  <c:v>管理組合の代表者</c:v>
                </c:pt>
                <c:pt idx="1">
                  <c:v>管理組合の代表者（理事長）
以外の区分所有者</c:v>
                </c:pt>
                <c:pt idx="2">
                  <c:v>管理者を選任していない</c:v>
                </c:pt>
                <c:pt idx="3">
                  <c:v>マンション管理業者</c:v>
                </c:pt>
                <c:pt idx="4">
                  <c:v>マンション管理士</c:v>
                </c:pt>
                <c:pt idx="5">
                  <c:v>その他</c:v>
                </c:pt>
                <c:pt idx="6">
                  <c:v>不明</c:v>
                </c:pt>
              </c:strCache>
            </c:strRef>
          </c:cat>
          <c:val>
            <c:numRef>
              <c:f>'★管理者の選任、外部専門家の活用'!$C$13:$I$13</c:f>
              <c:numCache>
                <c:formatCode>0.0%</c:formatCode>
                <c:ptCount val="7"/>
                <c:pt idx="0">
                  <c:v>0.72727272727272729</c:v>
                </c:pt>
                <c:pt idx="1">
                  <c:v>0</c:v>
                </c:pt>
                <c:pt idx="2">
                  <c:v>1.2987012987012988E-2</c:v>
                </c:pt>
                <c:pt idx="3">
                  <c:v>1.2987012987012988E-2</c:v>
                </c:pt>
                <c:pt idx="4">
                  <c:v>0</c:v>
                </c:pt>
                <c:pt idx="5">
                  <c:v>1.2987012987012988E-2</c:v>
                </c:pt>
                <c:pt idx="6">
                  <c:v>0.23376623376623376</c:v>
                </c:pt>
              </c:numCache>
            </c:numRef>
          </c:val>
          <c:extLst>
            <c:ext xmlns:c16="http://schemas.microsoft.com/office/drawing/2014/chart" uri="{C3380CC4-5D6E-409C-BE32-E72D297353CC}">
              <c16:uniqueId val="{00000006-FB17-4A4B-9FDF-AC4E58C8258F}"/>
            </c:ext>
          </c:extLst>
        </c:ser>
        <c:ser>
          <c:idx val="1"/>
          <c:order val="1"/>
          <c:tx>
            <c:strRef>
              <c:f>'★管理者の選任、外部専門家の活用'!$B$14</c:f>
              <c:strCache>
                <c:ptCount val="1"/>
                <c:pt idx="0">
                  <c:v>令和5年度
N=85</c:v>
                </c:pt>
              </c:strCache>
            </c:strRef>
          </c:tx>
          <c:spPr>
            <a:solidFill>
              <a:schemeClr val="accent2">
                <a:lumMod val="60000"/>
                <a:lumOff val="40000"/>
              </a:schemeClr>
            </a:solidFill>
            <a:ln w="3175">
              <a:solidFill>
                <a:schemeClr val="tx1"/>
              </a:solidFill>
            </a:ln>
            <a:effectLst/>
          </c:spPr>
          <c:invertIfNegative val="0"/>
          <c:dLbls>
            <c:dLbl>
              <c:idx val="0"/>
              <c:layout>
                <c:manualLayout>
                  <c:x val="5.8196308521085167E-3"/>
                  <c:y val="-2.54626688160399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17-4A4B-9FDF-AC4E58C8258F}"/>
                </c:ext>
              </c:extLst>
            </c:dLbl>
            <c:dLbl>
              <c:idx val="1"/>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17-4A4B-9FDF-AC4E58C8258F}"/>
                </c:ext>
              </c:extLst>
            </c:dLbl>
            <c:dLbl>
              <c:idx val="2"/>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17-4A4B-9FDF-AC4E58C8258F}"/>
                </c:ext>
              </c:extLst>
            </c:dLbl>
            <c:dLbl>
              <c:idx val="3"/>
              <c:layout>
                <c:manualLayout>
                  <c:x val="9.9577769968158241E-3"/>
                  <c:y val="-4.15692379354850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2253292069612949E-2"/>
                      <c:h val="4.1644376384906492E-2"/>
                    </c:manualLayout>
                  </c15:layout>
                </c:ext>
                <c:ext xmlns:c16="http://schemas.microsoft.com/office/drawing/2014/chart" uri="{C3380CC4-5D6E-409C-BE32-E72D297353CC}">
                  <c16:uniqueId val="{0000000A-FB17-4A4B-9FDF-AC4E58C8258F}"/>
                </c:ext>
              </c:extLst>
            </c:dLbl>
            <c:dLbl>
              <c:idx val="4"/>
              <c:layout>
                <c:manualLayout>
                  <c:x val="3.87975390140567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17-4A4B-9FDF-AC4E58C8258F}"/>
                </c:ext>
              </c:extLst>
            </c:dLbl>
            <c:dLbl>
              <c:idx val="5"/>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17-4A4B-9FDF-AC4E58C8258F}"/>
                </c:ext>
              </c:extLst>
            </c:dLbl>
            <c:dLbl>
              <c:idx val="6"/>
              <c:layout>
                <c:manualLayout>
                  <c:x val="5.8196308521085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17-4A4B-9FDF-AC4E58C82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'★管理者の選任、外部専門家の活用'!$C$6:$I$6</c:f>
              <c:strCache>
                <c:ptCount val="7"/>
                <c:pt idx="0">
                  <c:v>管理組合の代表者</c:v>
                </c:pt>
                <c:pt idx="1">
                  <c:v>管理組合の代表者（理事長）
以外の区分所有者</c:v>
                </c:pt>
                <c:pt idx="2">
                  <c:v>管理者を選任していない</c:v>
                </c:pt>
                <c:pt idx="3">
                  <c:v>マンション管理業者</c:v>
                </c:pt>
                <c:pt idx="4">
                  <c:v>マンション管理士</c:v>
                </c:pt>
                <c:pt idx="5">
                  <c:v>その他</c:v>
                </c:pt>
                <c:pt idx="6">
                  <c:v>不明</c:v>
                </c:pt>
              </c:strCache>
            </c:strRef>
          </c:cat>
          <c:val>
            <c:numRef>
              <c:f>'★管理者の選任、外部専門家の活用'!$C$14:$I$14</c:f>
              <c:numCache>
                <c:formatCode>0.0%</c:formatCode>
                <c:ptCount val="7"/>
                <c:pt idx="0">
                  <c:v>0.78823529411764703</c:v>
                </c:pt>
                <c:pt idx="1">
                  <c:v>0</c:v>
                </c:pt>
                <c:pt idx="2">
                  <c:v>1.1764705882352941E-2</c:v>
                </c:pt>
                <c:pt idx="3">
                  <c:v>4.7058823529411764E-2</c:v>
                </c:pt>
                <c:pt idx="4">
                  <c:v>0</c:v>
                </c:pt>
                <c:pt idx="5">
                  <c:v>1.1764705882352941E-2</c:v>
                </c:pt>
                <c:pt idx="6">
                  <c:v>0.14117647058823529</c:v>
                </c:pt>
              </c:numCache>
            </c:numRef>
          </c:val>
          <c:extLst>
            <c:ext xmlns:c16="http://schemas.microsoft.com/office/drawing/2014/chart" uri="{C3380CC4-5D6E-409C-BE32-E72D297353CC}">
              <c16:uniqueId val="{0000000E-FB17-4A4B-9FDF-AC4E58C8258F}"/>
            </c:ext>
          </c:extLst>
        </c:ser>
        <c:dLbls>
          <c:dLblPos val="outEnd"/>
          <c:showLegendKey val="0"/>
          <c:showVal val="1"/>
          <c:showCatName val="0"/>
          <c:showSerName val="0"/>
          <c:showPercent val="0"/>
          <c:showBubbleSize val="0"/>
        </c:dLbls>
        <c:gapWidth val="219"/>
        <c:overlap val="-27"/>
        <c:axId val="996624607"/>
        <c:axId val="996621695"/>
      </c:barChart>
      <c:catAx>
        <c:axId val="9966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96621695"/>
        <c:crosses val="autoZero"/>
        <c:auto val="1"/>
        <c:lblAlgn val="ctr"/>
        <c:lblOffset val="100"/>
        <c:noMultiLvlLbl val="0"/>
      </c:catAx>
      <c:valAx>
        <c:axId val="996621695"/>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96624607"/>
        <c:crosses val="autoZero"/>
        <c:crossBetween val="between"/>
        <c:majorUnit val="0.2"/>
        <c:minorUnit val="5.000000000000001E-2"/>
      </c:valAx>
      <c:spPr>
        <a:noFill/>
        <a:ln>
          <a:noFill/>
        </a:ln>
        <a:effectLst/>
      </c:spPr>
    </c:plotArea>
    <c:legend>
      <c:legendPos val="b"/>
      <c:layout>
        <c:manualLayout>
          <c:xMode val="edge"/>
          <c:yMode val="edge"/>
          <c:x val="0.12105851291511517"/>
          <c:y val="0.85751805719177021"/>
          <c:w val="0.79088662704440393"/>
          <c:h val="0.139950230248336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200"/>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21405804199682E-2"/>
          <c:y val="0.12957990481121814"/>
          <c:w val="0.88367793328147759"/>
          <c:h val="0.46809942102072971"/>
        </c:manualLayout>
      </c:layout>
      <c:lineChart>
        <c:grouping val="standard"/>
        <c:varyColors val="0"/>
        <c:ser>
          <c:idx val="0"/>
          <c:order val="0"/>
          <c:tx>
            <c:strRef>
              <c:f>★長期修繕計画の作成状況!$B$5</c:f>
              <c:strCache>
                <c:ptCount val="1"/>
                <c:pt idx="0">
                  <c:v>作成している</c:v>
                </c:pt>
              </c:strCache>
            </c:strRef>
          </c:tx>
          <c:spPr>
            <a:ln w="25400" cap="sq">
              <a:solidFill>
                <a:schemeClr val="accent2">
                  <a:lumMod val="75000"/>
                </a:schemeClr>
              </a:solidFill>
              <a:round/>
            </a:ln>
            <a:effectLst/>
          </c:spPr>
          <c:marker>
            <c:symbol val="circle"/>
            <c:size val="10"/>
            <c:spPr>
              <a:solidFill>
                <a:schemeClr val="accent2">
                  <a:lumMod val="75000"/>
                </a:schemeClr>
              </a:solidFill>
              <a:ln w="3175">
                <a:noFill/>
              </a:ln>
              <a:effectLst/>
            </c:spPr>
          </c:marker>
          <c:dPt>
            <c:idx val="1"/>
            <c:marker>
              <c:symbol val="circle"/>
              <c:size val="10"/>
              <c:spPr>
                <a:solidFill>
                  <a:schemeClr val="accent2">
                    <a:lumMod val="75000"/>
                  </a:schemeClr>
                </a:solidFill>
                <a:ln w="3175">
                  <a:noFill/>
                </a:ln>
                <a:effectLst/>
              </c:spPr>
            </c:marker>
            <c:bubble3D val="0"/>
            <c:spPr>
              <a:ln w="25400" cap="rnd">
                <a:solidFill>
                  <a:schemeClr val="accent2">
                    <a:lumMod val="75000"/>
                  </a:schemeClr>
                </a:solidFill>
                <a:round/>
              </a:ln>
              <a:effectLst/>
            </c:spPr>
            <c:extLst>
              <c:ext xmlns:c16="http://schemas.microsoft.com/office/drawing/2014/chart" uri="{C3380CC4-5D6E-409C-BE32-E72D297353CC}">
                <c16:uniqueId val="{00000001-C378-48EB-BB5D-C841ADA3A8A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★長期修繕計画の作成状況!$C$4:$D$4</c:f>
              <c:strCache>
                <c:ptCount val="2"/>
                <c:pt idx="0">
                  <c:v>平成30年度
N＝77</c:v>
                </c:pt>
                <c:pt idx="1">
                  <c:v>令和5年度
N＝85</c:v>
                </c:pt>
              </c:strCache>
            </c:strRef>
          </c:cat>
          <c:val>
            <c:numRef>
              <c:f>★長期修繕計画の作成状況!$C$5:$D$5</c:f>
              <c:numCache>
                <c:formatCode>0.0</c:formatCode>
                <c:ptCount val="2"/>
                <c:pt idx="0">
                  <c:v>92.20779220779221</c:v>
                </c:pt>
                <c:pt idx="1">
                  <c:v>88.235294117647058</c:v>
                </c:pt>
              </c:numCache>
            </c:numRef>
          </c:val>
          <c:smooth val="0"/>
          <c:extLst>
            <c:ext xmlns:c16="http://schemas.microsoft.com/office/drawing/2014/chart" uri="{C3380CC4-5D6E-409C-BE32-E72D297353CC}">
              <c16:uniqueId val="{00000002-C378-48EB-BB5D-C841ADA3A8A3}"/>
            </c:ext>
          </c:extLst>
        </c:ser>
        <c:ser>
          <c:idx val="1"/>
          <c:order val="1"/>
          <c:tx>
            <c:strRef>
              <c:f>★長期修繕計画の作成状況!$B$6</c:f>
              <c:strCache>
                <c:ptCount val="1"/>
                <c:pt idx="0">
                  <c:v>作成していない</c:v>
                </c:pt>
              </c:strCache>
            </c:strRef>
          </c:tx>
          <c:spPr>
            <a:ln w="22225" cap="flat">
              <a:solidFill>
                <a:schemeClr val="accent1">
                  <a:lumMod val="75000"/>
                </a:schemeClr>
              </a:solidFill>
              <a:round/>
            </a:ln>
            <a:effectLst/>
          </c:spPr>
          <c:marker>
            <c:symbol val="triangle"/>
            <c:size val="10"/>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★長期修繕計画の作成状況!$C$4:$D$4</c:f>
              <c:strCache>
                <c:ptCount val="2"/>
                <c:pt idx="0">
                  <c:v>平成30年度
N＝77</c:v>
                </c:pt>
                <c:pt idx="1">
                  <c:v>令和5年度
N＝85</c:v>
                </c:pt>
              </c:strCache>
            </c:strRef>
          </c:cat>
          <c:val>
            <c:numRef>
              <c:f>★長期修繕計画の作成状況!$C$6:$D$6</c:f>
              <c:numCache>
                <c:formatCode>0.0</c:formatCode>
                <c:ptCount val="2"/>
                <c:pt idx="0">
                  <c:v>7.7922077922077921</c:v>
                </c:pt>
                <c:pt idx="1">
                  <c:v>8.235294117647058</c:v>
                </c:pt>
              </c:numCache>
            </c:numRef>
          </c:val>
          <c:smooth val="0"/>
          <c:extLst>
            <c:ext xmlns:c16="http://schemas.microsoft.com/office/drawing/2014/chart" uri="{C3380CC4-5D6E-409C-BE32-E72D297353CC}">
              <c16:uniqueId val="{00000003-C378-48EB-BB5D-C841ADA3A8A3}"/>
            </c:ext>
          </c:extLst>
        </c:ser>
        <c:dLbls>
          <c:dLblPos val="t"/>
          <c:showLegendKey val="0"/>
          <c:showVal val="1"/>
          <c:showCatName val="0"/>
          <c:showSerName val="0"/>
          <c:showPercent val="0"/>
          <c:showBubbleSize val="0"/>
        </c:dLbls>
        <c:marker val="1"/>
        <c:smooth val="0"/>
        <c:axId val="1360543359"/>
        <c:axId val="1360529631"/>
      </c:lineChart>
      <c:catAx>
        <c:axId val="13605433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60529631"/>
        <c:crosses val="autoZero"/>
        <c:auto val="1"/>
        <c:lblAlgn val="ctr"/>
        <c:lblOffset val="100"/>
        <c:noMultiLvlLbl val="0"/>
      </c:catAx>
      <c:valAx>
        <c:axId val="1360529631"/>
        <c:scaling>
          <c:orientation val="minMax"/>
        </c:scaling>
        <c:delete val="0"/>
        <c:axPos val="l"/>
        <c:majorGridlines>
          <c:spPr>
            <a:ln w="9525" cap="flat" cmpd="sng" algn="ctr">
              <a:solidFill>
                <a:schemeClr val="tx1">
                  <a:lumMod val="15000"/>
                  <a:lumOff val="85000"/>
                </a:schemeClr>
              </a:solidFill>
              <a:round/>
            </a:ln>
            <a:effectLst/>
          </c:spPr>
        </c:majorGridlines>
        <c:numFmt formatCode="#,##0.0_);\(#,##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60543359"/>
        <c:crosses val="autoZero"/>
        <c:crossBetween val="between"/>
        <c:majorUnit val="20"/>
      </c:valAx>
      <c:spPr>
        <a:noFill/>
        <a:ln>
          <a:noFill/>
        </a:ln>
        <a:effectLst/>
      </c:spPr>
    </c:plotArea>
    <c:legend>
      <c:legendPos val="b"/>
      <c:layout>
        <c:manualLayout>
          <c:xMode val="edge"/>
          <c:yMode val="edge"/>
          <c:x val="0.10709679644041922"/>
          <c:y val="0.7773262142205748"/>
          <c:w val="0.81356226898749484"/>
          <c:h val="0.200055403563478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200"/>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5113870613933001E-2"/>
          <c:y val="0.12285421508349757"/>
          <c:w val="0.89236829462229028"/>
          <c:h val="0.65680115513978365"/>
        </c:manualLayout>
      </c:layout>
      <c:barChart>
        <c:barDir val="col"/>
        <c:grouping val="clustered"/>
        <c:varyColors val="0"/>
        <c:ser>
          <c:idx val="0"/>
          <c:order val="0"/>
          <c:tx>
            <c:strRef>
              <c:f>★長期修繕計画に基づいて修繕積立金を設定している割合!$B$31:$C$31</c:f>
              <c:strCache>
                <c:ptCount val="2"/>
                <c:pt idx="1">
                  <c:v>25年以上の長期修繕計画に基づいて修繕積立金を設定している割合</c:v>
                </c:pt>
              </c:strCache>
            </c:strRef>
          </c:tx>
          <c:spPr>
            <a:solidFill>
              <a:schemeClr val="accent2">
                <a:lumMod val="60000"/>
                <a:lumOff val="40000"/>
              </a:schemeClr>
            </a:solidFill>
            <a:ln w="3175">
              <a:solidFill>
                <a:schemeClr val="tx1">
                  <a:lumMod val="75000"/>
                  <a:lumOff val="25000"/>
                </a:schemeClr>
              </a:solidFill>
            </a:ln>
            <a:effectLst/>
          </c:spPr>
          <c:invertIfNegative val="0"/>
          <c:dPt>
            <c:idx val="0"/>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1-156E-4F30-88D5-6C9ED4DB756E}"/>
              </c:ext>
            </c:extLst>
          </c:dPt>
          <c:dPt>
            <c:idx val="1"/>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3-156E-4F30-88D5-6C9ED4DB756E}"/>
              </c:ext>
            </c:extLst>
          </c:dPt>
          <c:dPt>
            <c:idx val="2"/>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5-156E-4F30-88D5-6C9ED4DB756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★長期修繕計画に基づいて修繕積立金を設定している割合!$D$30:$F$30</c:f>
              <c:strCache>
                <c:ptCount val="3"/>
                <c:pt idx="0">
                  <c:v>平成25年度
N＝172</c:v>
                </c:pt>
                <c:pt idx="1">
                  <c:v>平成30年度
N＝77</c:v>
                </c:pt>
                <c:pt idx="2">
                  <c:v>令和5年度
N＝85</c:v>
                </c:pt>
              </c:strCache>
            </c:strRef>
          </c:cat>
          <c:val>
            <c:numRef>
              <c:f>★長期修繕計画に基づいて修繕積立金を設定している割合!$D$31:$F$31</c:f>
              <c:numCache>
                <c:formatCode>#,##0.0;[Red]\-#,##0.0</c:formatCode>
                <c:ptCount val="3"/>
                <c:pt idx="0">
                  <c:v>49.418604651162788</c:v>
                </c:pt>
                <c:pt idx="1">
                  <c:v>59.740259740259738</c:v>
                </c:pt>
                <c:pt idx="2">
                  <c:v>57.647058823529406</c:v>
                </c:pt>
              </c:numCache>
            </c:numRef>
          </c:val>
          <c:extLst>
            <c:ext xmlns:c16="http://schemas.microsoft.com/office/drawing/2014/chart" uri="{C3380CC4-5D6E-409C-BE32-E72D297353CC}">
              <c16:uniqueId val="{00000006-156E-4F30-88D5-6C9ED4DB756E}"/>
            </c:ext>
          </c:extLst>
        </c:ser>
        <c:dLbls>
          <c:dLblPos val="outEnd"/>
          <c:showLegendKey val="0"/>
          <c:showVal val="1"/>
          <c:showCatName val="0"/>
          <c:showSerName val="0"/>
          <c:showPercent val="0"/>
          <c:showBubbleSize val="0"/>
        </c:dLbls>
        <c:gapWidth val="219"/>
        <c:overlap val="-27"/>
        <c:axId val="134661103"/>
        <c:axId val="134660687"/>
      </c:barChart>
      <c:catAx>
        <c:axId val="13466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34660687"/>
        <c:crosses val="autoZero"/>
        <c:auto val="1"/>
        <c:lblAlgn val="ctr"/>
        <c:lblOffset val="100"/>
        <c:noMultiLvlLbl val="0"/>
      </c:catAx>
      <c:valAx>
        <c:axId val="134660687"/>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34661103"/>
        <c:crosses val="autoZero"/>
        <c:crossBetween val="between"/>
        <c:majorUnit val="20"/>
      </c:valAx>
      <c:spPr>
        <a:noFill/>
        <a:ln>
          <a:noFill/>
        </a:ln>
        <a:effectLst/>
      </c:spPr>
    </c:plotArea>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1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989107464845392"/>
          <c:y val="4.2683826183388132E-2"/>
          <c:w val="0.7181394430993524"/>
          <c:h val="0.82980214928846707"/>
        </c:manualLayout>
      </c:layout>
      <c:barChart>
        <c:barDir val="bar"/>
        <c:grouping val="stacked"/>
        <c:varyColors val="0"/>
        <c:ser>
          <c:idx val="0"/>
          <c:order val="0"/>
          <c:tx>
            <c:strRef>
              <c:f>'★積立方式、計画と実際の修繕積立金の差、計画見直し時期'!$J$5</c:f>
              <c:strCache>
                <c:ptCount val="1"/>
                <c:pt idx="0">
                  <c:v>均等積立方式</c:v>
                </c:pt>
              </c:strCache>
            </c:strRef>
          </c:tx>
          <c:spPr>
            <a:solidFill>
              <a:schemeClr val="accent2">
                <a:lumMod val="60000"/>
                <a:lumOff val="40000"/>
              </a:schemeClr>
            </a:solidFill>
            <a:ln w="3175">
              <a:solidFill>
                <a:sysClr val="windowText" lastClr="000000"/>
              </a:solidFill>
            </a:ln>
            <a:effectLst/>
          </c:spPr>
          <c:invertIfNegative val="0"/>
          <c:dLbls>
            <c:dLbl>
              <c:idx val="5"/>
              <c:layout>
                <c:manualLayout>
                  <c:x val="2.9278422055541264E-2"/>
                  <c:y val="-4.56123235716065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80-4ACD-8528-9F01BD00B4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'★積立方式、計画と実際の修繕積立金の差、計画見直し時期'!$K$5:$P$5</c:f>
              <c:numCache>
                <c:formatCode>0.0%</c:formatCode>
                <c:ptCount val="6"/>
                <c:pt idx="0">
                  <c:v>0.4</c:v>
                </c:pt>
                <c:pt idx="1">
                  <c:v>0.53333333333333333</c:v>
                </c:pt>
                <c:pt idx="2">
                  <c:v>0.66666666666666663</c:v>
                </c:pt>
                <c:pt idx="3">
                  <c:v>0.44</c:v>
                </c:pt>
                <c:pt idx="4">
                  <c:v>0.25</c:v>
                </c:pt>
                <c:pt idx="5">
                  <c:v>0</c:v>
                </c:pt>
              </c:numCache>
            </c:numRef>
          </c:val>
          <c:extLst>
            <c:ext xmlns:c16="http://schemas.microsoft.com/office/drawing/2014/chart" uri="{C3380CC4-5D6E-409C-BE32-E72D297353CC}">
              <c16:uniqueId val="{00000001-7380-4ACD-8528-9F01BD00B41B}"/>
            </c:ext>
          </c:extLst>
        </c:ser>
        <c:ser>
          <c:idx val="1"/>
          <c:order val="1"/>
          <c:tx>
            <c:strRef>
              <c:f>'★積立方式、計画と実際の修繕積立金の差、計画見直し時期'!$J$6</c:f>
              <c:strCache>
                <c:ptCount val="1"/>
                <c:pt idx="0">
                  <c:v>段階増額積立方式</c:v>
                </c:pt>
              </c:strCache>
            </c:strRef>
          </c:tx>
          <c:spPr>
            <a:solidFill>
              <a:schemeClr val="accent5">
                <a:lumMod val="60000"/>
                <a:lumOff val="40000"/>
              </a:schemeClr>
            </a:solidFill>
            <a:ln w="3175">
              <a:solidFill>
                <a:sysClr val="windowText" lastClr="000000"/>
              </a:solidFill>
            </a:ln>
            <a:effectLst/>
          </c:spPr>
          <c:invertIfNegative val="0"/>
          <c:dPt>
            <c:idx val="0"/>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3-7380-4ACD-8528-9F01BD00B41B}"/>
              </c:ext>
            </c:extLst>
          </c:dPt>
          <c:dPt>
            <c:idx val="1"/>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5-7380-4ACD-8528-9F01BD00B41B}"/>
              </c:ext>
            </c:extLst>
          </c:dPt>
          <c:dPt>
            <c:idx val="2"/>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7-7380-4ACD-8528-9F01BD00B41B}"/>
              </c:ext>
            </c:extLst>
          </c:dPt>
          <c:dPt>
            <c:idx val="3"/>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9-7380-4ACD-8528-9F01BD00B41B}"/>
              </c:ext>
            </c:extLst>
          </c:dPt>
          <c:dPt>
            <c:idx val="4"/>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B-7380-4ACD-8528-9F01BD00B41B}"/>
              </c:ext>
            </c:extLst>
          </c:dPt>
          <c:dPt>
            <c:idx val="5"/>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D-7380-4ACD-8528-9F01BD00B41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'★積立方式、計画と実際の修繕積立金の差、計画見直し時期'!$K$6:$P$6</c:f>
              <c:numCache>
                <c:formatCode>0.0%</c:formatCode>
                <c:ptCount val="6"/>
                <c:pt idx="0">
                  <c:v>0.42352941176470588</c:v>
                </c:pt>
                <c:pt idx="1">
                  <c:v>0.16666666666666666</c:v>
                </c:pt>
                <c:pt idx="2">
                  <c:v>0.33333333333333331</c:v>
                </c:pt>
                <c:pt idx="3">
                  <c:v>0.52</c:v>
                </c:pt>
                <c:pt idx="4">
                  <c:v>0.625</c:v>
                </c:pt>
                <c:pt idx="5">
                  <c:v>0.7142857142857143</c:v>
                </c:pt>
              </c:numCache>
            </c:numRef>
          </c:val>
          <c:extLst>
            <c:ext xmlns:c16="http://schemas.microsoft.com/office/drawing/2014/chart" uri="{C3380CC4-5D6E-409C-BE32-E72D297353CC}">
              <c16:uniqueId val="{0000000E-7380-4ACD-8528-9F01BD00B41B}"/>
            </c:ext>
          </c:extLst>
        </c:ser>
        <c:ser>
          <c:idx val="2"/>
          <c:order val="2"/>
          <c:tx>
            <c:strRef>
              <c:f>'★積立方式、計画と実際の修繕積立金の差、計画見直し時期'!$J$7</c:f>
              <c:strCache>
                <c:ptCount val="1"/>
                <c:pt idx="0">
                  <c:v>その他</c:v>
                </c:pt>
              </c:strCache>
            </c:strRef>
          </c:tx>
          <c:spPr>
            <a:pattFill prst="pct20">
              <a:fgClr>
                <a:schemeClr val="tx1">
                  <a:lumMod val="50000"/>
                  <a:lumOff val="50000"/>
                </a:schemeClr>
              </a:fgClr>
              <a:bgClr>
                <a:schemeClr val="accent4">
                  <a:lumMod val="20000"/>
                  <a:lumOff val="80000"/>
                </a:schemeClr>
              </a:bgClr>
            </a:pattFill>
            <a:ln w="3175">
              <a:solidFill>
                <a:sysClr val="windowText" lastClr="000000"/>
              </a:solidFill>
            </a:ln>
            <a:effectLst/>
          </c:spPr>
          <c:invertIfNegative val="0"/>
          <c:dLbls>
            <c:dLbl>
              <c:idx val="0"/>
              <c:layout>
                <c:manualLayout>
                  <c:x val="-1.2104744422265182E-3"/>
                  <c:y val="-5.878874027828175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80-4ACD-8528-9F01BD00B41B}"/>
                </c:ext>
              </c:extLst>
            </c:dLbl>
            <c:dLbl>
              <c:idx val="2"/>
              <c:layout>
                <c:manualLayout>
                  <c:x val="2.7737413329683658E-2"/>
                  <c:y val="2.91284470478089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80-4ACD-8528-9F01BD00B41B}"/>
                </c:ext>
              </c:extLst>
            </c:dLbl>
            <c:dLbl>
              <c:idx val="3"/>
              <c:layout>
                <c:manualLayout>
                  <c:x val="-6.1638696288186792E-3"/>
                  <c:y val="-4.951835998127522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80-4ACD-8528-9F01BD00B41B}"/>
                </c:ext>
              </c:extLst>
            </c:dLbl>
            <c:dLbl>
              <c:idx val="4"/>
              <c:layout>
                <c:manualLayout>
                  <c:x val="5.6399099292256356E-5"/>
                  <c:y val="-4.951847894111263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380-4ACD-8528-9F01BD00B41B}"/>
                </c:ext>
              </c:extLst>
            </c:dLbl>
            <c:dLbl>
              <c:idx val="5"/>
              <c:layout>
                <c:manualLayout>
                  <c:x val="1.2327691083883595E-2"/>
                  <c:y val="-4.902169757832432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380-4ACD-8528-9F01BD00B41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'★積立方式、計画と実際の修繕積立金の差、計画見直し時期'!$K$7:$P$7</c:f>
              <c:numCache>
                <c:formatCode>0.0%</c:formatCode>
                <c:ptCount val="6"/>
                <c:pt idx="0">
                  <c:v>5.8823529411764705E-2</c:v>
                </c:pt>
                <c:pt idx="1">
                  <c:v>0.16666666666666666</c:v>
                </c:pt>
                <c:pt idx="2">
                  <c:v>0</c:v>
                </c:pt>
                <c:pt idx="3">
                  <c:v>0</c:v>
                </c:pt>
                <c:pt idx="4">
                  <c:v>0</c:v>
                </c:pt>
                <c:pt idx="5">
                  <c:v>0</c:v>
                </c:pt>
              </c:numCache>
            </c:numRef>
          </c:val>
          <c:extLst>
            <c:ext xmlns:c16="http://schemas.microsoft.com/office/drawing/2014/chart" uri="{C3380CC4-5D6E-409C-BE32-E72D297353CC}">
              <c16:uniqueId val="{00000014-7380-4ACD-8528-9F01BD00B41B}"/>
            </c:ext>
          </c:extLst>
        </c:ser>
        <c:ser>
          <c:idx val="3"/>
          <c:order val="3"/>
          <c:tx>
            <c:strRef>
              <c:f>'★積立方式、計画と実際の修繕積立金の差、計画見直し時期'!$J$8</c:f>
              <c:strCache>
                <c:ptCount val="1"/>
                <c:pt idx="0">
                  <c:v>不明</c:v>
                </c:pt>
              </c:strCache>
            </c:strRef>
          </c:tx>
          <c:spPr>
            <a:solidFill>
              <a:schemeClr val="tx1">
                <a:lumMod val="95000"/>
                <a:lumOff val="5000"/>
              </a:schemeClr>
            </a:solidFill>
            <a:ln w="3175">
              <a:solidFill>
                <a:sysClr val="windowText" lastClr="000000"/>
              </a:solidFill>
            </a:ln>
            <a:effectLst/>
          </c:spPr>
          <c:invertIfNegative val="0"/>
          <c:dLbls>
            <c:dLbl>
              <c:idx val="2"/>
              <c:layout>
                <c:manualLayout>
                  <c:x val="2.7737413329683658E-2"/>
                  <c:y val="-2.03899129334662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380-4ACD-8528-9F01BD00B41B}"/>
                </c:ext>
              </c:extLst>
            </c:dLbl>
            <c:dLbl>
              <c:idx val="3"/>
              <c:layout>
                <c:manualLayout>
                  <c:x val="3.5879093942736973E-2"/>
                  <c:y val="2.91273291125097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380-4ACD-8528-9F01BD00B41B}"/>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'★積立方式、計画と実際の修繕積立金の差、計画見直し時期'!$K$8:$P$8</c:f>
              <c:numCache>
                <c:formatCode>0.0%</c:formatCode>
                <c:ptCount val="6"/>
                <c:pt idx="0">
                  <c:v>0.11764705882352941</c:v>
                </c:pt>
                <c:pt idx="1">
                  <c:v>0.13333333333333333</c:v>
                </c:pt>
                <c:pt idx="2">
                  <c:v>0</c:v>
                </c:pt>
                <c:pt idx="3">
                  <c:v>0.04</c:v>
                </c:pt>
                <c:pt idx="4">
                  <c:v>0.125</c:v>
                </c:pt>
                <c:pt idx="5">
                  <c:v>0.2857142857142857</c:v>
                </c:pt>
              </c:numCache>
            </c:numRef>
          </c:val>
          <c:extLst>
            <c:ext xmlns:c16="http://schemas.microsoft.com/office/drawing/2014/chart" uri="{C3380CC4-5D6E-409C-BE32-E72D297353CC}">
              <c16:uniqueId val="{00000017-7380-4ACD-8528-9F01BD00B41B}"/>
            </c:ext>
          </c:extLst>
        </c:ser>
        <c:dLbls>
          <c:showLegendKey val="0"/>
          <c:showVal val="0"/>
          <c:showCatName val="0"/>
          <c:showSerName val="0"/>
          <c:showPercent val="0"/>
          <c:showBubbleSize val="0"/>
        </c:dLbls>
        <c:gapWidth val="100"/>
        <c:overlap val="100"/>
        <c:axId val="1398002687"/>
        <c:axId val="1398003935"/>
      </c:barChart>
      <c:catAx>
        <c:axId val="139800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8003935"/>
        <c:crosses val="autoZero"/>
        <c:auto val="1"/>
        <c:lblAlgn val="ctr"/>
        <c:lblOffset val="100"/>
        <c:noMultiLvlLbl val="0"/>
      </c:catAx>
      <c:valAx>
        <c:axId val="13980039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398002687"/>
        <c:crosses val="autoZero"/>
        <c:crossBetween val="between"/>
      </c:valAx>
      <c:spPr>
        <a:noFill/>
        <a:ln w="3175">
          <a:solidFill>
            <a:schemeClr val="tx1">
              <a:lumMod val="75000"/>
              <a:lumOff val="25000"/>
            </a:schemeClr>
          </a:solidFill>
        </a:ln>
        <a:effectLst/>
      </c:spPr>
    </c:plotArea>
    <c:legend>
      <c:legendPos val="b"/>
      <c:layout>
        <c:manualLayout>
          <c:xMode val="edge"/>
          <c:yMode val="edge"/>
          <c:x val="8.4171561223615743E-2"/>
          <c:y val="0.9296263795192844"/>
          <c:w val="0.88269240569326324"/>
          <c:h val="5.829205697636185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3175" cap="flat" cmpd="sng" algn="ctr">
      <a:solidFill>
        <a:schemeClr val="tx1">
          <a:lumMod val="75000"/>
          <a:lumOff val="25000"/>
        </a:schemeClr>
      </a:solid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58073177092918E-2"/>
          <c:y val="0.36343563755128816"/>
          <c:w val="0.46808693988510208"/>
          <c:h val="0.50576361153557092"/>
        </c:manualLayout>
      </c:layout>
      <c:pieChart>
        <c:varyColors val="1"/>
        <c:ser>
          <c:idx val="0"/>
          <c:order val="0"/>
          <c:dPt>
            <c:idx val="0"/>
            <c:bubble3D val="0"/>
            <c:spPr>
              <a:solidFill>
                <a:schemeClr val="tx1">
                  <a:lumMod val="65000"/>
                  <a:lumOff val="35000"/>
                </a:schemeClr>
              </a:solidFill>
              <a:ln w="3175">
                <a:solidFill>
                  <a:schemeClr val="tx1"/>
                </a:solidFill>
              </a:ln>
              <a:effectLst/>
            </c:spPr>
            <c:extLst>
              <c:ext xmlns:c16="http://schemas.microsoft.com/office/drawing/2014/chart" uri="{C3380CC4-5D6E-409C-BE32-E72D297353CC}">
                <c16:uniqueId val="{00000001-1C2A-4088-97D9-449B3192AA1E}"/>
              </c:ext>
            </c:extLst>
          </c:dPt>
          <c:dPt>
            <c:idx val="1"/>
            <c:bubble3D val="0"/>
            <c:spPr>
              <a:solidFill>
                <a:schemeClr val="bg1">
                  <a:lumMod val="50000"/>
                </a:schemeClr>
              </a:solidFill>
              <a:ln w="3175">
                <a:solidFill>
                  <a:schemeClr val="tx1"/>
                </a:solidFill>
              </a:ln>
              <a:effectLst/>
            </c:spPr>
            <c:extLst>
              <c:ext xmlns:c16="http://schemas.microsoft.com/office/drawing/2014/chart" uri="{C3380CC4-5D6E-409C-BE32-E72D297353CC}">
                <c16:uniqueId val="{00000003-1C2A-4088-97D9-449B3192AA1E}"/>
              </c:ext>
            </c:extLst>
          </c:dPt>
          <c:dPt>
            <c:idx val="2"/>
            <c:bubble3D val="0"/>
            <c:spPr>
              <a:solidFill>
                <a:schemeClr val="accent3"/>
              </a:solidFill>
              <a:ln w="3175">
                <a:solidFill>
                  <a:schemeClr val="tx1"/>
                </a:solidFill>
              </a:ln>
              <a:effectLst/>
            </c:spPr>
            <c:extLst>
              <c:ext xmlns:c16="http://schemas.microsoft.com/office/drawing/2014/chart" uri="{C3380CC4-5D6E-409C-BE32-E72D297353CC}">
                <c16:uniqueId val="{00000005-1C2A-4088-97D9-449B3192AA1E}"/>
              </c:ext>
            </c:extLst>
          </c:dPt>
          <c:dPt>
            <c:idx val="3"/>
            <c:bubble3D val="0"/>
            <c:spPr>
              <a:solidFill>
                <a:schemeClr val="bg1">
                  <a:lumMod val="85000"/>
                </a:schemeClr>
              </a:solidFill>
              <a:ln w="3175">
                <a:solidFill>
                  <a:schemeClr val="tx1"/>
                </a:solidFill>
              </a:ln>
              <a:effectLst/>
            </c:spPr>
            <c:extLst>
              <c:ext xmlns:c16="http://schemas.microsoft.com/office/drawing/2014/chart" uri="{C3380CC4-5D6E-409C-BE32-E72D297353CC}">
                <c16:uniqueId val="{00000007-1C2A-4088-97D9-449B3192AA1E}"/>
              </c:ext>
            </c:extLst>
          </c:dPt>
          <c:dPt>
            <c:idx val="4"/>
            <c:bubble3D val="0"/>
            <c:spPr>
              <a:pattFill prst="pct25">
                <a:fgClr>
                  <a:schemeClr val="tx1"/>
                </a:fgClr>
                <a:bgClr>
                  <a:schemeClr val="bg1"/>
                </a:bgClr>
              </a:pattFill>
              <a:ln w="3175">
                <a:solidFill>
                  <a:schemeClr val="tx1"/>
                </a:solidFill>
              </a:ln>
              <a:effectLst/>
            </c:spPr>
            <c:extLst>
              <c:ext xmlns:c16="http://schemas.microsoft.com/office/drawing/2014/chart" uri="{C3380CC4-5D6E-409C-BE32-E72D297353CC}">
                <c16:uniqueId val="{00000009-1C2A-4088-97D9-449B3192AA1E}"/>
              </c:ext>
            </c:extLst>
          </c:dPt>
          <c:dPt>
            <c:idx val="5"/>
            <c:bubble3D val="0"/>
            <c:spPr>
              <a:pattFill prst="pct10">
                <a:fgClr>
                  <a:schemeClr val="tx1"/>
                </a:fgClr>
                <a:bgClr>
                  <a:schemeClr val="bg1"/>
                </a:bgClr>
              </a:pattFill>
              <a:ln w="3175">
                <a:solidFill>
                  <a:schemeClr val="tx1"/>
                </a:solidFill>
              </a:ln>
              <a:effectLst/>
            </c:spPr>
            <c:extLst>
              <c:ext xmlns:c16="http://schemas.microsoft.com/office/drawing/2014/chart" uri="{C3380CC4-5D6E-409C-BE32-E72D297353CC}">
                <c16:uniqueId val="{0000000B-1C2A-4088-97D9-449B3192AA1E}"/>
              </c:ext>
            </c:extLst>
          </c:dPt>
          <c:dLbls>
            <c:dLbl>
              <c:idx val="0"/>
              <c:layout>
                <c:manualLayout>
                  <c:x val="0.27732163400756005"/>
                  <c:y val="-0.2140314853009567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888580356899986"/>
                      <c:h val="0.11781018079560142"/>
                    </c:manualLayout>
                  </c15:layout>
                </c:ext>
                <c:ext xmlns:c16="http://schemas.microsoft.com/office/drawing/2014/chart" uri="{C3380CC4-5D6E-409C-BE32-E72D297353CC}">
                  <c16:uniqueId val="{00000001-1C2A-4088-97D9-449B3192AA1E}"/>
                </c:ext>
              </c:extLst>
            </c:dLbl>
            <c:dLbl>
              <c:idx val="1"/>
              <c:layout>
                <c:manualLayout>
                  <c:x val="0.23987305589988558"/>
                  <c:y val="-9.284967881693392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2499847422956596"/>
                      <c:h val="0.13986362346462786"/>
                    </c:manualLayout>
                  </c15:layout>
                </c:ext>
                <c:ext xmlns:c16="http://schemas.microsoft.com/office/drawing/2014/chart" uri="{C3380CC4-5D6E-409C-BE32-E72D297353CC}">
                  <c16:uniqueId val="{00000003-1C2A-4088-97D9-449B3192AA1E}"/>
                </c:ext>
              </c:extLst>
            </c:dLbl>
            <c:dLbl>
              <c:idx val="2"/>
              <c:layout>
                <c:manualLayout>
                  <c:x val="0.15575373173732793"/>
                  <c:y val="5.980026362474891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4119541313406043"/>
                      <c:h val="0.12731712051829899"/>
                    </c:manualLayout>
                  </c15:layout>
                </c:ext>
                <c:ext xmlns:c16="http://schemas.microsoft.com/office/drawing/2014/chart" uri="{C3380CC4-5D6E-409C-BE32-E72D297353CC}">
                  <c16:uniqueId val="{00000005-1C2A-4088-97D9-449B3192AA1E}"/>
                </c:ext>
              </c:extLst>
            </c:dLbl>
            <c:dLbl>
              <c:idx val="3"/>
              <c:layout>
                <c:manualLayout>
                  <c:x val="0.14578616493086946"/>
                  <c:y val="0.17494147229260426"/>
                </c:manualLayout>
              </c:layout>
              <c:spPr>
                <a:xfrm>
                  <a:off x="6277933" y="2183335"/>
                  <a:ext cx="1711503" cy="624209"/>
                </a:xfrm>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55065"/>
                        <a:gd name="adj2" fmla="val -4831"/>
                      </a:avLst>
                    </a:prstGeom>
                    <a:noFill/>
                    <a:ln>
                      <a:noFill/>
                    </a:ln>
                  </c15:spPr>
                  <c15:layout>
                    <c:manualLayout>
                      <c:w val="0.36916192801609388"/>
                      <c:h val="0.12614076237787844"/>
                    </c:manualLayout>
                  </c15:layout>
                </c:ext>
                <c:ext xmlns:c16="http://schemas.microsoft.com/office/drawing/2014/chart" uri="{C3380CC4-5D6E-409C-BE32-E72D297353CC}">
                  <c16:uniqueId val="{00000007-1C2A-4088-97D9-449B3192AA1E}"/>
                </c:ext>
              </c:extLst>
            </c:dLbl>
            <c:dLbl>
              <c:idx val="4"/>
              <c:layout>
                <c:manualLayout>
                  <c:x val="7.5256940883995954E-2"/>
                  <c:y val="2.2442186677638979E-2"/>
                </c:manualLayout>
              </c:layout>
              <c:spPr>
                <a:xfrm>
                  <a:off x="3561655" y="2661483"/>
                  <a:ext cx="1690786" cy="817178"/>
                </a:xfrm>
                <a:solidFill>
                  <a:sysClr val="window" lastClr="FFFFFF"/>
                </a:solid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33810"/>
                        <a:gd name="adj2" fmla="val 46350"/>
                      </a:avLst>
                    </a:prstGeom>
                    <a:noFill/>
                    <a:ln>
                      <a:noFill/>
                    </a:ln>
                  </c15:spPr>
                  <c15:layout>
                    <c:manualLayout>
                      <c:w val="0.46987832009360808"/>
                      <c:h val="0.13554026649463796"/>
                    </c:manualLayout>
                  </c15:layout>
                </c:ext>
                <c:ext xmlns:c16="http://schemas.microsoft.com/office/drawing/2014/chart" uri="{C3380CC4-5D6E-409C-BE32-E72D297353CC}">
                  <c16:uniqueId val="{00000009-1C2A-4088-97D9-449B3192AA1E}"/>
                </c:ext>
              </c:extLst>
            </c:dLbl>
            <c:dLbl>
              <c:idx val="5"/>
              <c:layout>
                <c:manualLayout>
                  <c:x val="4.9011403619653199E-2"/>
                  <c:y val="9.3311404944063037E-2"/>
                </c:manualLayout>
              </c:layout>
              <c:spPr>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48079"/>
                        <a:gd name="adj2" fmla="val -10538"/>
                      </a:avLst>
                    </a:prstGeom>
                    <a:noFill/>
                    <a:ln>
                      <a:noFill/>
                    </a:ln>
                  </c15:spPr>
                  <c15:layout>
                    <c:manualLayout>
                      <c:w val="0.16836322433808421"/>
                      <c:h val="0.11408451156439334"/>
                    </c:manualLayout>
                  </c15:layout>
                </c:ext>
                <c:ext xmlns:c16="http://schemas.microsoft.com/office/drawing/2014/chart" uri="{C3380CC4-5D6E-409C-BE32-E72D297353CC}">
                  <c16:uniqueId val="{0000000B-1C2A-4088-97D9-449B3192AA1E}"/>
                </c:ext>
              </c:extLst>
            </c:dLbl>
            <c:spPr>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1"/>
            <c:showSerName val="0"/>
            <c:showPercent val="0"/>
            <c:showBubbleSize val="0"/>
            <c:separator>
</c:separator>
            <c:showLeaderLines val="1"/>
            <c:leaderLines>
              <c:spPr>
                <a:ln w="12700"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'★積立方式、計画と実際の修繕積立金の差、計画見直し時期'!$F$34:$F$39</c:f>
              <c:strCache>
                <c:ptCount val="6"/>
                <c:pt idx="0">
                  <c:v>計画に対して20%超の不足</c:v>
                </c:pt>
                <c:pt idx="1">
                  <c:v>計画に対して
10%超～20％の不足</c:v>
                </c:pt>
                <c:pt idx="2">
                  <c:v>計画に対して
5％超～10％の不足</c:v>
                </c:pt>
                <c:pt idx="3">
                  <c:v>計画に対して5％以下の不足</c:v>
                </c:pt>
                <c:pt idx="4">
                  <c:v>現在の修繕積立金残高が計画に比べて余剰がある</c:v>
                </c:pt>
                <c:pt idx="5">
                  <c:v>不明</c:v>
                </c:pt>
              </c:strCache>
            </c:strRef>
          </c:cat>
          <c:val>
            <c:numRef>
              <c:f>'★積立方式、計画と実際の修繕積立金の差、計画見直し時期'!$I$34:$I$39</c:f>
              <c:numCache>
                <c:formatCode>0.0%</c:formatCode>
                <c:ptCount val="6"/>
                <c:pt idx="0">
                  <c:v>8.2352941176470587E-2</c:v>
                </c:pt>
                <c:pt idx="1">
                  <c:v>2.3529411764705882E-2</c:v>
                </c:pt>
                <c:pt idx="2">
                  <c:v>1.1764705882352941E-2</c:v>
                </c:pt>
                <c:pt idx="3">
                  <c:v>3.5294117647058823E-2</c:v>
                </c:pt>
                <c:pt idx="4">
                  <c:v>0.49411764705882355</c:v>
                </c:pt>
                <c:pt idx="5">
                  <c:v>0.35294117647058826</c:v>
                </c:pt>
              </c:numCache>
            </c:numRef>
          </c:val>
          <c:extLst>
            <c:ext xmlns:c16="http://schemas.microsoft.com/office/drawing/2014/chart" uri="{C3380CC4-5D6E-409C-BE32-E72D297353CC}">
              <c16:uniqueId val="{0000000C-1C2A-4088-97D9-449B3192AA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tx1">
          <a:lumMod val="75000"/>
          <a:lumOff val="25000"/>
        </a:schemeClr>
      </a:solidFill>
      <a:round/>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5307959505451"/>
          <c:y val="0.18575430743307833"/>
          <c:w val="0.58565548720820659"/>
          <c:h val="0.59500926617501992"/>
        </c:manualLayout>
      </c:layout>
      <c:pieChart>
        <c:varyColors val="1"/>
        <c:ser>
          <c:idx val="0"/>
          <c:order val="0"/>
          <c:spPr>
            <a:pattFill prst="pct5">
              <a:fgClr>
                <a:schemeClr val="bg1">
                  <a:lumMod val="50000"/>
                </a:schemeClr>
              </a:fgClr>
              <a:bgClr>
                <a:schemeClr val="bg1"/>
              </a:bgClr>
            </a:pattFill>
            <a:ln>
              <a:solidFill>
                <a:schemeClr val="bg1">
                  <a:lumMod val="75000"/>
                </a:schemeClr>
              </a:solidFill>
            </a:ln>
          </c:spPr>
          <c:dPt>
            <c:idx val="0"/>
            <c:bubble3D val="0"/>
            <c:spPr>
              <a:solidFill>
                <a:schemeClr val="bg1">
                  <a:lumMod val="85000"/>
                </a:schemeClr>
              </a:solidFill>
              <a:ln w="19050">
                <a:solidFill>
                  <a:schemeClr val="bg1">
                    <a:lumMod val="50000"/>
                  </a:schemeClr>
                </a:solidFill>
              </a:ln>
              <a:effectLst/>
            </c:spPr>
            <c:extLst>
              <c:ext xmlns:c16="http://schemas.microsoft.com/office/drawing/2014/chart" uri="{C3380CC4-5D6E-409C-BE32-E72D297353CC}">
                <c16:uniqueId val="{00000001-8970-4877-B0FE-6139FA2FD2CB}"/>
              </c:ext>
            </c:extLst>
          </c:dPt>
          <c:dPt>
            <c:idx val="1"/>
            <c:bubble3D val="0"/>
            <c:spPr>
              <a:pattFill prst="pct20">
                <a:fgClr>
                  <a:schemeClr val="tx1"/>
                </a:fgClr>
                <a:bgClr>
                  <a:schemeClr val="bg1"/>
                </a:bgClr>
              </a:pattFill>
              <a:ln w="19050">
                <a:solidFill>
                  <a:schemeClr val="bg1">
                    <a:lumMod val="50000"/>
                  </a:schemeClr>
                </a:solidFill>
              </a:ln>
              <a:effectLst/>
            </c:spPr>
            <c:extLst>
              <c:ext xmlns:c16="http://schemas.microsoft.com/office/drawing/2014/chart" uri="{C3380CC4-5D6E-409C-BE32-E72D297353CC}">
                <c16:uniqueId val="{00000003-8970-4877-B0FE-6139FA2FD2CB}"/>
              </c:ext>
            </c:extLst>
          </c:dPt>
          <c:dLbls>
            <c:dLbl>
              <c:idx val="0"/>
              <c:layout>
                <c:manualLayout>
                  <c:x val="-1.9686746334986314E-2"/>
                  <c:y val="-6.18756165766402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0-4877-B0FE-6139FA2FD2CB}"/>
                </c:ext>
              </c:extLst>
            </c:dLbl>
            <c:dLbl>
              <c:idx val="1"/>
              <c:layout>
                <c:manualLayout>
                  <c:x val="2.0109024559882213E-2"/>
                  <c:y val="-3.031989334339399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4253357902248237"/>
                      <c:h val="0.10071631229176597"/>
                    </c:manualLayout>
                  </c15:layout>
                </c:ext>
                <c:ext xmlns:c16="http://schemas.microsoft.com/office/drawing/2014/chart" uri="{C3380CC4-5D6E-409C-BE32-E72D297353CC}">
                  <c16:uniqueId val="{00000003-8970-4877-B0FE-6139FA2FD2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分析まとめ!$B$13:$B$14</c:f>
              <c:strCache>
                <c:ptCount val="2"/>
                <c:pt idx="0">
                  <c:v>あり</c:v>
                </c:pt>
                <c:pt idx="1">
                  <c:v>なし</c:v>
                </c:pt>
              </c:strCache>
            </c:strRef>
          </c:cat>
          <c:val>
            <c:numRef>
              <c:f>分析まとめ!$D$13:$D$14</c:f>
              <c:numCache>
                <c:formatCode>0.0%</c:formatCode>
                <c:ptCount val="2"/>
                <c:pt idx="0">
                  <c:v>0.93500000000000005</c:v>
                </c:pt>
                <c:pt idx="1">
                  <c:v>6.5000000000000002E-2</c:v>
                </c:pt>
              </c:numCache>
            </c:numRef>
          </c:val>
          <c:extLst>
            <c:ext xmlns:c16="http://schemas.microsoft.com/office/drawing/2014/chart" uri="{C3380CC4-5D6E-409C-BE32-E72D297353CC}">
              <c16:uniqueId val="{00000004-8970-4877-B0FE-6139FA2FD2C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80079673429986E-2"/>
          <c:y val="0.19319860204391173"/>
          <c:w val="0.59380654149134782"/>
          <c:h val="0.61499310453825895"/>
        </c:manualLayout>
      </c:layout>
      <c:pieChart>
        <c:varyColors val="1"/>
        <c:ser>
          <c:idx val="0"/>
          <c:order val="0"/>
          <c:spPr>
            <a:solidFill>
              <a:schemeClr val="accent2">
                <a:lumMod val="60000"/>
                <a:lumOff val="40000"/>
              </a:schemeClr>
            </a:solidFill>
            <a:ln>
              <a:solidFill>
                <a:schemeClr val="bg1">
                  <a:lumMod val="75000"/>
                </a:schemeClr>
              </a:solidFill>
            </a:ln>
          </c:spPr>
          <c:dPt>
            <c:idx val="0"/>
            <c:bubble3D val="0"/>
            <c:spPr>
              <a:solidFill>
                <a:schemeClr val="bg1">
                  <a:lumMod val="85000"/>
                </a:schemeClr>
              </a:solidFill>
              <a:ln w="19050">
                <a:solidFill>
                  <a:schemeClr val="bg1">
                    <a:lumMod val="50000"/>
                  </a:schemeClr>
                </a:solidFill>
              </a:ln>
              <a:effectLst/>
            </c:spPr>
            <c:extLst>
              <c:ext xmlns:c16="http://schemas.microsoft.com/office/drawing/2014/chart" uri="{C3380CC4-5D6E-409C-BE32-E72D297353CC}">
                <c16:uniqueId val="{00000001-DD23-4E8E-BB6B-6B951C4A956F}"/>
              </c:ext>
            </c:extLst>
          </c:dPt>
          <c:dPt>
            <c:idx val="1"/>
            <c:bubble3D val="0"/>
            <c:spPr>
              <a:pattFill prst="pct20">
                <a:fgClr>
                  <a:schemeClr val="tx1"/>
                </a:fgClr>
                <a:bgClr>
                  <a:schemeClr val="bg1"/>
                </a:bgClr>
              </a:pattFill>
              <a:ln w="19050">
                <a:solidFill>
                  <a:schemeClr val="bg1">
                    <a:lumMod val="50000"/>
                  </a:schemeClr>
                </a:solidFill>
              </a:ln>
              <a:effectLst/>
            </c:spPr>
            <c:extLst>
              <c:ext xmlns:c16="http://schemas.microsoft.com/office/drawing/2014/chart" uri="{C3380CC4-5D6E-409C-BE32-E72D297353CC}">
                <c16:uniqueId val="{00000003-DD23-4E8E-BB6B-6B951C4A956F}"/>
              </c:ext>
            </c:extLst>
          </c:dPt>
          <c:dLbls>
            <c:dLbl>
              <c:idx val="0"/>
              <c:layout>
                <c:manualLayout>
                  <c:x val="3.7679354440926044E-2"/>
                  <c:y val="-1.9780670784400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3-4E8E-BB6B-6B951C4A956F}"/>
                </c:ext>
              </c:extLst>
            </c:dLbl>
            <c:dLbl>
              <c:idx val="1"/>
              <c:layout>
                <c:manualLayout>
                  <c:x val="1.9649087398331461E-2"/>
                  <c:y val="-3.83527876274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3-4E8E-BB6B-6B951C4A95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分析まとめ!$B$19:$B$20</c:f>
              <c:strCache>
                <c:ptCount val="2"/>
                <c:pt idx="0">
                  <c:v>あり</c:v>
                </c:pt>
                <c:pt idx="1">
                  <c:v>なし</c:v>
                </c:pt>
              </c:strCache>
            </c:strRef>
          </c:cat>
          <c:val>
            <c:numRef>
              <c:f>分析まとめ!$D$19:$D$20</c:f>
              <c:numCache>
                <c:formatCode>0.0%</c:formatCode>
                <c:ptCount val="2"/>
                <c:pt idx="0">
                  <c:v>0.95699999999999996</c:v>
                </c:pt>
                <c:pt idx="1">
                  <c:v>4.2999999999999997E-2</c:v>
                </c:pt>
              </c:numCache>
            </c:numRef>
          </c:val>
          <c:extLst>
            <c:ext xmlns:c16="http://schemas.microsoft.com/office/drawing/2014/chart" uri="{C3380CC4-5D6E-409C-BE32-E72D297353CC}">
              <c16:uniqueId val="{00000004-DD23-4E8E-BB6B-6B951C4A956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032426764702"/>
          <c:y val="0.16530809223706516"/>
          <c:w val="0.64150341095908148"/>
          <c:h val="0.64830596168885524"/>
        </c:manualLayout>
      </c:layout>
      <c:pieChart>
        <c:varyColors val="1"/>
        <c:ser>
          <c:idx val="0"/>
          <c:order val="0"/>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1-E49E-47E0-8918-B49989C691DD}"/>
              </c:ext>
            </c:extLst>
          </c:dPt>
          <c:dPt>
            <c:idx val="1"/>
            <c:bubble3D val="0"/>
            <c:spPr>
              <a:pattFill prst="pct20">
                <a:fgClr>
                  <a:schemeClr val="tx1"/>
                </a:fgClr>
                <a:bgClr>
                  <a:schemeClr val="bg1"/>
                </a:bgClr>
              </a:pattFill>
              <a:ln w="6350">
                <a:solidFill>
                  <a:schemeClr val="tx1"/>
                </a:solidFill>
              </a:ln>
              <a:effectLst/>
            </c:spPr>
            <c:extLst>
              <c:ext xmlns:c16="http://schemas.microsoft.com/office/drawing/2014/chart" uri="{C3380CC4-5D6E-409C-BE32-E72D297353CC}">
                <c16:uniqueId val="{00000003-E49E-47E0-8918-B49989C691DD}"/>
              </c:ext>
            </c:extLst>
          </c:dPt>
          <c:dLbls>
            <c:dLbl>
              <c:idx val="0"/>
              <c:layout>
                <c:manualLayout>
                  <c:x val="-5.5887949670554429E-3"/>
                  <c:y val="-8.2979659190778911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9E-47E0-8918-B49989C691DD}"/>
                </c:ext>
              </c:extLst>
            </c:dLbl>
            <c:dLbl>
              <c:idx val="1"/>
              <c:layout>
                <c:manualLayout>
                  <c:x val="4.3004750747563138E-2"/>
                  <c:y val="-6.5778288502339466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9E-47E0-8918-B49989C691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分析まとめ!$B$38:$B$39</c:f>
              <c:strCache>
                <c:ptCount val="2"/>
                <c:pt idx="0">
                  <c:v>あり</c:v>
                </c:pt>
                <c:pt idx="1">
                  <c:v>なし</c:v>
                </c:pt>
              </c:strCache>
            </c:strRef>
          </c:cat>
          <c:val>
            <c:numRef>
              <c:f>分析まとめ!$D$38:$D$39</c:f>
              <c:numCache>
                <c:formatCode>0.0%</c:formatCode>
                <c:ptCount val="2"/>
                <c:pt idx="0">
                  <c:v>0.91300000000000003</c:v>
                </c:pt>
                <c:pt idx="1">
                  <c:v>8.6999999999999994E-2</c:v>
                </c:pt>
              </c:numCache>
            </c:numRef>
          </c:val>
          <c:extLst>
            <c:ext xmlns:c16="http://schemas.microsoft.com/office/drawing/2014/chart" uri="{C3380CC4-5D6E-409C-BE32-E72D297353CC}">
              <c16:uniqueId val="{00000004-E49E-47E0-8918-B49989C691DD}"/>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432982661143"/>
          <c:y val="9.9782834838194667E-2"/>
          <c:w val="0.4402370691656135"/>
          <c:h val="0.64078179458249918"/>
        </c:manualLayout>
      </c:layout>
      <c:pieChart>
        <c:varyColors val="1"/>
        <c:ser>
          <c:idx val="1"/>
          <c:order val="0"/>
          <c:spPr>
            <a:solidFill>
              <a:schemeClr val="tx1"/>
            </a:solidFill>
            <a:ln w="6350">
              <a:solidFill>
                <a:schemeClr val="tx1"/>
              </a:solidFill>
            </a:ln>
          </c:spPr>
          <c:dPt>
            <c:idx val="0"/>
            <c:bubble3D val="0"/>
            <c:spPr>
              <a:solidFill>
                <a:schemeClr val="bg1">
                  <a:lumMod val="85000"/>
                </a:schemeClr>
              </a:solidFill>
              <a:ln w="6350">
                <a:solidFill>
                  <a:schemeClr val="tx1"/>
                </a:solidFill>
              </a:ln>
            </c:spPr>
            <c:extLst>
              <c:ext xmlns:c16="http://schemas.microsoft.com/office/drawing/2014/chart" uri="{C3380CC4-5D6E-409C-BE32-E72D297353CC}">
                <c16:uniqueId val="{00000001-F59C-450C-AAD5-96C6BDAE29F3}"/>
              </c:ext>
            </c:extLst>
          </c:dPt>
          <c:dPt>
            <c:idx val="1"/>
            <c:bubble3D val="0"/>
            <c:spPr>
              <a:pattFill prst="ltVert">
                <a:fgClr>
                  <a:schemeClr val="tx1"/>
                </a:fgClr>
                <a:bgClr>
                  <a:schemeClr val="bg1"/>
                </a:bgClr>
              </a:pattFill>
              <a:ln w="6350">
                <a:solidFill>
                  <a:schemeClr val="tx1"/>
                </a:solidFill>
              </a:ln>
            </c:spPr>
            <c:extLst>
              <c:ext xmlns:c16="http://schemas.microsoft.com/office/drawing/2014/chart" uri="{C3380CC4-5D6E-409C-BE32-E72D297353CC}">
                <c16:uniqueId val="{00000003-F59C-450C-AAD5-96C6BDAE29F3}"/>
              </c:ext>
            </c:extLst>
          </c:dPt>
          <c:dPt>
            <c:idx val="2"/>
            <c:bubble3D val="0"/>
            <c:spPr>
              <a:pattFill prst="pct10">
                <a:fgClr>
                  <a:schemeClr val="tx1"/>
                </a:fgClr>
                <a:bgClr>
                  <a:schemeClr val="bg1"/>
                </a:bgClr>
              </a:pattFill>
              <a:ln w="6350">
                <a:solidFill>
                  <a:schemeClr val="tx1"/>
                </a:solidFill>
              </a:ln>
            </c:spPr>
            <c:extLst>
              <c:ext xmlns:c16="http://schemas.microsoft.com/office/drawing/2014/chart" uri="{C3380CC4-5D6E-409C-BE32-E72D297353CC}">
                <c16:uniqueId val="{00000005-F59C-450C-AAD5-96C6BDAE29F3}"/>
              </c:ext>
            </c:extLst>
          </c:dPt>
          <c:dPt>
            <c:idx val="3"/>
            <c:bubble3D val="0"/>
            <c:extLst>
              <c:ext xmlns:c16="http://schemas.microsoft.com/office/drawing/2014/chart" uri="{C3380CC4-5D6E-409C-BE32-E72D297353CC}">
                <c16:uniqueId val="{00000006-F59C-450C-AAD5-96C6BDAE29F3}"/>
              </c:ext>
            </c:extLst>
          </c:dPt>
          <c:dLbls>
            <c:dLbl>
              <c:idx val="0"/>
              <c:layout>
                <c:manualLayout>
                  <c:x val="3.1099765657059634E-2"/>
                  <c:y val="-6.21841329977341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C-450C-AAD5-96C6BDAE29F3}"/>
                </c:ext>
              </c:extLst>
            </c:dLbl>
            <c:dLbl>
              <c:idx val="1"/>
              <c:layout>
                <c:manualLayout>
                  <c:x val="2.151063597122979E-3"/>
                  <c:y val="-1.1407318643021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9C-450C-AAD5-96C6BDAE29F3}"/>
                </c:ext>
              </c:extLst>
            </c:dLbl>
            <c:dLbl>
              <c:idx val="2"/>
              <c:layout>
                <c:manualLayout>
                  <c:x val="2.8803251875742977E-2"/>
                  <c:y val="-2.755087623822019E-3"/>
                </c:manualLayout>
              </c:layout>
              <c:spPr>
                <a:noFill/>
                <a:ln>
                  <a:noFill/>
                </a:ln>
                <a:effectLst/>
              </c:spPr>
              <c:txPr>
                <a:bodyPr wrap="square" lIns="38100" tIns="19050" rIns="38100" bIns="19050" anchor="ctr">
                  <a:noAutofit/>
                </a:bodyPr>
                <a:lstStyle/>
                <a:p>
                  <a:pPr>
                    <a:defRPr sz="1400">
                      <a:solidFill>
                        <a:schemeClr val="tx1"/>
                      </a:solidFill>
                      <a:latin typeface="Meiryo UI" panose="020B0604030504040204" pitchFamily="50" charset="-128"/>
                      <a:ea typeface="Meiryo UI" panose="020B0604030504040204" pitchFamily="50"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2032760978431748"/>
                      <c:h val="0.1177128848096033"/>
                    </c:manualLayout>
                  </c15:layout>
                </c:ext>
                <c:ext xmlns:c16="http://schemas.microsoft.com/office/drawing/2014/chart" uri="{C3380CC4-5D6E-409C-BE32-E72D297353CC}">
                  <c16:uniqueId val="{00000005-F59C-450C-AAD5-96C6BDAE29F3}"/>
                </c:ext>
              </c:extLst>
            </c:dLbl>
            <c:dLbl>
              <c:idx val="3"/>
              <c:layout>
                <c:manualLayout>
                  <c:x val="2.9507691692642713E-2"/>
                  <c:y val="-6.35449317376675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9C-450C-AAD5-96C6BDAE29F3}"/>
                </c:ext>
              </c:extLst>
            </c:dLbl>
            <c:spPr>
              <a:noFill/>
              <a:ln>
                <a:noFill/>
              </a:ln>
              <a:effectLst/>
            </c:spPr>
            <c:txPr>
              <a:bodyPr wrap="square" lIns="38100" tIns="19050" rIns="38100" bIns="19050" anchor="ctr">
                <a:spAutoFit/>
              </a:bodyPr>
              <a:lstStyle/>
              <a:p>
                <a:pPr>
                  <a:defRPr sz="1400">
                    <a:solidFill>
                      <a:schemeClr val="tx1"/>
                    </a:solidFill>
                    <a:latin typeface="Meiryo UI" panose="020B0604030504040204" pitchFamily="50" charset="-128"/>
                    <a:ea typeface="Meiryo UI" panose="020B0604030504040204" pitchFamily="50" charset="-128"/>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分析まとめ!$B$59:$B$62</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分析まとめ!$D$59:$D$62</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07-F59C-450C-AAD5-96C6BDAE29F3}"/>
            </c:ext>
          </c:extLst>
        </c:ser>
        <c:ser>
          <c:idx val="0"/>
          <c:order val="1"/>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9-F59C-450C-AAD5-96C6BDAE29F3}"/>
              </c:ext>
            </c:extLst>
          </c:dPt>
          <c:dPt>
            <c:idx val="1"/>
            <c:bubble3D val="0"/>
            <c:spPr>
              <a:pattFill prst="ltVert">
                <a:fgClr>
                  <a:schemeClr val="tx1"/>
                </a:fgClr>
                <a:bgClr>
                  <a:schemeClr val="bg1"/>
                </a:bgClr>
              </a:pattFill>
              <a:ln w="6350">
                <a:solidFill>
                  <a:schemeClr val="tx1"/>
                </a:solidFill>
              </a:ln>
              <a:effectLst/>
            </c:spPr>
            <c:extLst>
              <c:ext xmlns:c16="http://schemas.microsoft.com/office/drawing/2014/chart" uri="{C3380CC4-5D6E-409C-BE32-E72D297353CC}">
                <c16:uniqueId val="{0000000B-F59C-450C-AAD5-96C6BDAE29F3}"/>
              </c:ext>
            </c:extLst>
          </c:dPt>
          <c:dPt>
            <c:idx val="2"/>
            <c:bubble3D val="0"/>
            <c:spPr>
              <a:pattFill prst="pct10">
                <a:fgClr>
                  <a:schemeClr val="tx1"/>
                </a:fgClr>
                <a:bgClr>
                  <a:schemeClr val="bg1"/>
                </a:bgClr>
              </a:pattFill>
              <a:ln w="6350">
                <a:solidFill>
                  <a:schemeClr val="tx1"/>
                </a:solidFill>
              </a:ln>
              <a:effectLst/>
            </c:spPr>
            <c:extLst>
              <c:ext xmlns:c16="http://schemas.microsoft.com/office/drawing/2014/chart" uri="{C3380CC4-5D6E-409C-BE32-E72D297353CC}">
                <c16:uniqueId val="{0000000D-F59C-450C-AAD5-96C6BDAE29F3}"/>
              </c:ext>
            </c:extLst>
          </c:dPt>
          <c:dPt>
            <c:idx val="3"/>
            <c:bubble3D val="0"/>
            <c:spPr>
              <a:solidFill>
                <a:schemeClr val="tx1"/>
              </a:solidFill>
              <a:ln w="6350">
                <a:solidFill>
                  <a:schemeClr val="tx1"/>
                </a:solidFill>
              </a:ln>
              <a:effectLst/>
            </c:spPr>
            <c:extLst>
              <c:ext xmlns:c16="http://schemas.microsoft.com/office/drawing/2014/chart" uri="{C3380CC4-5D6E-409C-BE32-E72D297353CC}">
                <c16:uniqueId val="{0000000F-F59C-450C-AAD5-96C6BDAE29F3}"/>
              </c:ext>
            </c:extLst>
          </c:dPt>
          <c:dLbls>
            <c:dLbl>
              <c:idx val="1"/>
              <c:layout>
                <c:manualLayout>
                  <c:x val="-2.2040813884067138E-2"/>
                  <c:y val="-2.544876067729906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9C-450C-AAD5-96C6BDAE29F3}"/>
                </c:ext>
              </c:extLst>
            </c:dLbl>
            <c:dLbl>
              <c:idx val="2"/>
              <c:layout>
                <c:manualLayout>
                  <c:x val="9.994336647414951E-3"/>
                  <c:y val="3.681232444081938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9C-450C-AAD5-96C6BDAE29F3}"/>
                </c:ext>
              </c:extLst>
            </c:dLbl>
            <c:dLbl>
              <c:idx val="3"/>
              <c:layout>
                <c:manualLayout>
                  <c:x val="2.27781544651415E-2"/>
                  <c:y val="3.79337735933437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9C-450C-AAD5-96C6BDAE29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分析まとめ!$B$59:$B$62</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分析まとめ!$D$59:$D$62</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10-F59C-450C-AAD5-96C6BDAE29F3}"/>
            </c:ext>
          </c:extLst>
        </c:ser>
        <c:dLbls>
          <c:dLblPos val="bestFit"/>
          <c:showLegendKey val="0"/>
          <c:showVal val="1"/>
          <c:showCatName val="0"/>
          <c:showSerName val="0"/>
          <c:showPercent val="0"/>
          <c:showBubbleSize val="0"/>
          <c:showLeaderLines val="0"/>
        </c:dLbls>
        <c:firstSliceAng val="0"/>
      </c:pieChart>
    </c:plotArea>
    <c:legend>
      <c:legendPos val="r"/>
      <c:layout>
        <c:manualLayout>
          <c:xMode val="edge"/>
          <c:yMode val="edge"/>
          <c:x val="4.5388091828135468E-2"/>
          <c:y val="0.78871841126870335"/>
          <c:w val="0.95461190817186459"/>
          <c:h val="0.2112815887312966"/>
        </c:manualLayout>
      </c:layout>
      <c:overlay val="0"/>
      <c:txPr>
        <a:bodyPr/>
        <a:lstStyle/>
        <a:p>
          <a:pPr>
            <a:defRPr sz="1200"/>
          </a:pPr>
          <a:endParaRPr lang="ja-JP"/>
        </a:p>
      </c:txPr>
    </c:legend>
    <c:plotVisOnly val="1"/>
    <c:dispBlanksAs val="gap"/>
    <c:showDLblsOverMax val="0"/>
    <c:extLst/>
  </c:chart>
  <c:spPr>
    <a:ln>
      <a:solidFill>
        <a:schemeClr val="bg1">
          <a:lumMod val="50000"/>
        </a:schemeClr>
      </a:solidFill>
    </a:ln>
  </c:spPr>
  <c:txPr>
    <a:bodyPr/>
    <a:lstStyle/>
    <a:p>
      <a:pPr>
        <a:defRPr/>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7277109329015"/>
          <c:y val="5.3412889780097658E-2"/>
          <c:w val="0.36689868454758956"/>
          <c:h val="0.54804202636725163"/>
        </c:manualLayout>
      </c:layout>
      <c:pieChart>
        <c:varyColors val="1"/>
        <c:ser>
          <c:idx val="1"/>
          <c:order val="0"/>
          <c:spPr>
            <a:solidFill>
              <a:schemeClr val="tx1"/>
            </a:solidFill>
            <a:ln w="6350">
              <a:solidFill>
                <a:schemeClr val="tx1"/>
              </a:solidFill>
            </a:ln>
          </c:spPr>
          <c:dPt>
            <c:idx val="0"/>
            <c:bubble3D val="0"/>
            <c:spPr>
              <a:solidFill>
                <a:schemeClr val="bg1">
                  <a:lumMod val="85000"/>
                </a:schemeClr>
              </a:solidFill>
              <a:ln w="6350">
                <a:solidFill>
                  <a:schemeClr val="tx1"/>
                </a:solidFill>
              </a:ln>
            </c:spPr>
            <c:extLst>
              <c:ext xmlns:c16="http://schemas.microsoft.com/office/drawing/2014/chart" uri="{C3380CC4-5D6E-409C-BE32-E72D297353CC}">
                <c16:uniqueId val="{00000001-0CCA-494B-B1FC-F7FDE38CBD10}"/>
              </c:ext>
            </c:extLst>
          </c:dPt>
          <c:dPt>
            <c:idx val="1"/>
            <c:bubble3D val="0"/>
            <c:spPr>
              <a:pattFill prst="ltVert">
                <a:fgClr>
                  <a:schemeClr val="tx1"/>
                </a:fgClr>
                <a:bgClr>
                  <a:schemeClr val="bg1"/>
                </a:bgClr>
              </a:pattFill>
              <a:ln w="6350">
                <a:solidFill>
                  <a:schemeClr val="tx1"/>
                </a:solidFill>
              </a:ln>
            </c:spPr>
            <c:extLst>
              <c:ext xmlns:c16="http://schemas.microsoft.com/office/drawing/2014/chart" uri="{C3380CC4-5D6E-409C-BE32-E72D297353CC}">
                <c16:uniqueId val="{00000003-0CCA-494B-B1FC-F7FDE38CBD10}"/>
              </c:ext>
            </c:extLst>
          </c:dPt>
          <c:dPt>
            <c:idx val="2"/>
            <c:bubble3D val="0"/>
            <c:spPr>
              <a:pattFill prst="pct10">
                <a:fgClr>
                  <a:schemeClr val="tx1"/>
                </a:fgClr>
                <a:bgClr>
                  <a:schemeClr val="bg1"/>
                </a:bgClr>
              </a:pattFill>
              <a:ln w="6350">
                <a:solidFill>
                  <a:schemeClr val="tx1"/>
                </a:solidFill>
              </a:ln>
            </c:spPr>
            <c:extLst>
              <c:ext xmlns:c16="http://schemas.microsoft.com/office/drawing/2014/chart" uri="{C3380CC4-5D6E-409C-BE32-E72D297353CC}">
                <c16:uniqueId val="{00000005-0CCA-494B-B1FC-F7FDE38CBD10}"/>
              </c:ext>
            </c:extLst>
          </c:dPt>
          <c:dPt>
            <c:idx val="3"/>
            <c:bubble3D val="0"/>
            <c:extLst>
              <c:ext xmlns:c16="http://schemas.microsoft.com/office/drawing/2014/chart" uri="{C3380CC4-5D6E-409C-BE32-E72D297353CC}">
                <c16:uniqueId val="{00000006-0CCA-494B-B1FC-F7FDE38CBD10}"/>
              </c:ext>
            </c:extLst>
          </c:dPt>
          <c:dLbls>
            <c:dLbl>
              <c:idx val="0"/>
              <c:layout>
                <c:manualLayout>
                  <c:x val="-2.3127623321999455E-2"/>
                  <c:y val="-0.12169514818617436"/>
                </c:manualLayout>
              </c:layout>
              <c:tx>
                <c:rich>
                  <a:bodyPr wrap="square" lIns="38100" tIns="19050" rIns="38100" bIns="19050" anchor="ctr">
                    <a:noAutofit/>
                  </a:bodyPr>
                  <a:lstStyle/>
                  <a:p>
                    <a:pPr>
                      <a:defRPr sz="1800" b="1">
                        <a:solidFill>
                          <a:schemeClr val="tx1"/>
                        </a:solidFill>
                      </a:defRPr>
                    </a:pPr>
                    <a:fld id="{6DFCB494-9328-46B3-AE84-255B0DF54078}"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26</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159551571568698"/>
                      <c:h val="0.31403960491475991"/>
                    </c:manualLayout>
                  </c15:layout>
                  <c15:dlblFieldTable/>
                  <c15:showDataLabelsRange val="0"/>
                </c:ext>
                <c:ext xmlns:c16="http://schemas.microsoft.com/office/drawing/2014/chart" uri="{C3380CC4-5D6E-409C-BE32-E72D297353CC}">
                  <c16:uniqueId val="{00000001-0CCA-494B-B1FC-F7FDE38CBD10}"/>
                </c:ext>
              </c:extLst>
            </c:dLbl>
            <c:dLbl>
              <c:idx val="1"/>
              <c:layout>
                <c:manualLayout>
                  <c:x val="5.4549623276487484E-2"/>
                  <c:y val="-0.11681883504475597"/>
                </c:manualLayout>
              </c:layout>
              <c:tx>
                <c:rich>
                  <a:bodyPr wrap="square" lIns="38100" tIns="19050" rIns="38100" bIns="19050" anchor="ctr">
                    <a:noAutofit/>
                  </a:bodyPr>
                  <a:lstStyle/>
                  <a:p>
                    <a:pPr>
                      <a:defRPr sz="1800" b="1">
                        <a:solidFill>
                          <a:schemeClr val="tx1"/>
                        </a:solidFill>
                      </a:defRPr>
                    </a:pPr>
                    <a:fld id="{3F337D6B-D50B-480E-A6C5-578D818E0B52}"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4</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858928630791403"/>
                      <c:h val="0.29454092444571661"/>
                    </c:manualLayout>
                  </c15:layout>
                  <c15:dlblFieldTable/>
                  <c15:showDataLabelsRange val="0"/>
                </c:ext>
                <c:ext xmlns:c16="http://schemas.microsoft.com/office/drawing/2014/chart" uri="{C3380CC4-5D6E-409C-BE32-E72D297353CC}">
                  <c16:uniqueId val="{00000003-0CCA-494B-B1FC-F7FDE38CBD10}"/>
                </c:ext>
              </c:extLst>
            </c:dLbl>
            <c:dLbl>
              <c:idx val="2"/>
              <c:layout>
                <c:manualLayout>
                  <c:x val="0.10434473770148792"/>
                  <c:y val="9.2875409113015228E-2"/>
                </c:manualLayout>
              </c:layout>
              <c:tx>
                <c:rich>
                  <a:bodyPr wrap="square" lIns="38100" tIns="19050" rIns="38100" bIns="19050" anchor="ctr">
                    <a:noAutofit/>
                  </a:bodyPr>
                  <a:lstStyle/>
                  <a:p>
                    <a:pPr>
                      <a:defRPr sz="1800" b="1">
                        <a:solidFill>
                          <a:schemeClr val="tx1"/>
                        </a:solidFill>
                      </a:defRPr>
                    </a:pPr>
                    <a:fld id="{4FD948FA-1782-475F-BE08-6CCFCAAB6876}"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13</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271093290156302"/>
                      <c:h val="0.24236687488042435"/>
                    </c:manualLayout>
                  </c15:layout>
                  <c15:dlblFieldTable/>
                  <c15:showDataLabelsRange val="0"/>
                </c:ext>
                <c:ext xmlns:c16="http://schemas.microsoft.com/office/drawing/2014/chart" uri="{C3380CC4-5D6E-409C-BE32-E72D297353CC}">
                  <c16:uniqueId val="{00000005-0CCA-494B-B1FC-F7FDE38CBD10}"/>
                </c:ext>
              </c:extLst>
            </c:dLbl>
            <c:dLbl>
              <c:idx val="3"/>
              <c:layout>
                <c:manualLayout>
                  <c:x val="-1.6586149715575215E-2"/>
                  <c:y val="1.1137513089425788E-2"/>
                </c:manualLayout>
              </c:layout>
              <c:tx>
                <c:rich>
                  <a:bodyPr/>
                  <a:lstStyle/>
                  <a:p>
                    <a:fld id="{6B43D0E4-CE85-49CE-B3C5-F9E37C9273D8}" type="VALUE">
                      <a:rPr lang="en-US" altLang="ja-JP" smtClean="0"/>
                      <a:pPr/>
                      <a:t>[値]</a:t>
                    </a:fld>
                    <a:r>
                      <a:rPr lang="ja-JP" altLang="en-US" dirty="0"/>
                      <a:t>（</a:t>
                    </a:r>
                    <a:r>
                      <a:rPr lang="en-US" altLang="ja-JP" dirty="0"/>
                      <a:t>3</a:t>
                    </a:r>
                    <a:r>
                      <a:rPr lang="ja-JP" alt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7867542526834094"/>
                      <c:h val="8.1842684453194259E-2"/>
                    </c:manualLayout>
                  </c15:layout>
                  <c15:dlblFieldTable/>
                  <c15:showDataLabelsRange val="0"/>
                </c:ext>
                <c:ext xmlns:c16="http://schemas.microsoft.com/office/drawing/2014/chart" uri="{C3380CC4-5D6E-409C-BE32-E72D297353CC}">
                  <c16:uniqueId val="{00000006-0CCA-494B-B1FC-F7FDE38CBD10}"/>
                </c:ext>
              </c:extLst>
            </c:dLbl>
            <c:spPr>
              <a:noFill/>
              <a:ln>
                <a:noFill/>
              </a:ln>
              <a:effectLst/>
            </c:spPr>
            <c:txPr>
              <a:bodyPr wrap="square" lIns="38100" tIns="19050" rIns="38100" bIns="19050" anchor="ctr">
                <a:spAutoFit/>
              </a:bodyPr>
              <a:lstStyle/>
              <a:p>
                <a:pPr>
                  <a:defRPr sz="1800" b="1">
                    <a:solidFill>
                      <a:schemeClr val="tx1"/>
                    </a:solidFill>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分析まとめ!$B$62:$B$65</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分析まとめ!$D$62:$D$65</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07-0CCA-494B-B1FC-F7FDE38CBD10}"/>
            </c:ext>
          </c:extLst>
        </c:ser>
        <c:ser>
          <c:idx val="0"/>
          <c:order val="1"/>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9-0CCA-494B-B1FC-F7FDE38CBD10}"/>
              </c:ext>
            </c:extLst>
          </c:dPt>
          <c:dPt>
            <c:idx val="1"/>
            <c:bubble3D val="0"/>
            <c:spPr>
              <a:pattFill prst="ltVert">
                <a:fgClr>
                  <a:schemeClr val="tx1"/>
                </a:fgClr>
                <a:bgClr>
                  <a:schemeClr val="bg1"/>
                </a:bgClr>
              </a:pattFill>
              <a:ln w="6350">
                <a:solidFill>
                  <a:schemeClr val="tx1"/>
                </a:solidFill>
              </a:ln>
              <a:effectLst/>
            </c:spPr>
            <c:extLst>
              <c:ext xmlns:c16="http://schemas.microsoft.com/office/drawing/2014/chart" uri="{C3380CC4-5D6E-409C-BE32-E72D297353CC}">
                <c16:uniqueId val="{0000000B-0CCA-494B-B1FC-F7FDE38CBD10}"/>
              </c:ext>
            </c:extLst>
          </c:dPt>
          <c:dPt>
            <c:idx val="2"/>
            <c:bubble3D val="0"/>
            <c:spPr>
              <a:pattFill prst="pct10">
                <a:fgClr>
                  <a:schemeClr val="tx1"/>
                </a:fgClr>
                <a:bgClr>
                  <a:schemeClr val="bg1"/>
                </a:bgClr>
              </a:pattFill>
              <a:ln w="6350">
                <a:solidFill>
                  <a:schemeClr val="tx1"/>
                </a:solidFill>
              </a:ln>
              <a:effectLst/>
            </c:spPr>
            <c:extLst>
              <c:ext xmlns:c16="http://schemas.microsoft.com/office/drawing/2014/chart" uri="{C3380CC4-5D6E-409C-BE32-E72D297353CC}">
                <c16:uniqueId val="{0000000D-0CCA-494B-B1FC-F7FDE38CBD10}"/>
              </c:ext>
            </c:extLst>
          </c:dPt>
          <c:dPt>
            <c:idx val="3"/>
            <c:bubble3D val="0"/>
            <c:spPr>
              <a:solidFill>
                <a:schemeClr val="tx1"/>
              </a:solidFill>
              <a:ln w="6350">
                <a:solidFill>
                  <a:schemeClr val="tx1"/>
                </a:solidFill>
              </a:ln>
              <a:effectLst/>
            </c:spPr>
            <c:extLst>
              <c:ext xmlns:c16="http://schemas.microsoft.com/office/drawing/2014/chart" uri="{C3380CC4-5D6E-409C-BE32-E72D297353CC}">
                <c16:uniqueId val="{0000000F-0CCA-494B-B1FC-F7FDE38CBD10}"/>
              </c:ext>
            </c:extLst>
          </c:dPt>
          <c:dLbls>
            <c:dLbl>
              <c:idx val="1"/>
              <c:layout>
                <c:manualLayout>
                  <c:x val="-2.2040813884067138E-2"/>
                  <c:y val="-2.544876067729906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CA-494B-B1FC-F7FDE38CBD10}"/>
                </c:ext>
              </c:extLst>
            </c:dLbl>
            <c:dLbl>
              <c:idx val="2"/>
              <c:layout>
                <c:manualLayout>
                  <c:x val="9.994336647414951E-3"/>
                  <c:y val="3.681232444081938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CA-494B-B1FC-F7FDE38CBD10}"/>
                </c:ext>
              </c:extLst>
            </c:dLbl>
            <c:dLbl>
              <c:idx val="3"/>
              <c:layout>
                <c:manualLayout>
                  <c:x val="2.27781544651415E-2"/>
                  <c:y val="3.79337735933437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CA-494B-B1FC-F7FDE38CBD1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分析まとめ!$B$62:$B$65</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分析まとめ!$D$62:$D$65</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10-0CCA-494B-B1FC-F7FDE38CBD10}"/>
            </c:ext>
          </c:extLst>
        </c:ser>
        <c:dLbls>
          <c:dLblPos val="bestFit"/>
          <c:showLegendKey val="0"/>
          <c:showVal val="1"/>
          <c:showCatName val="0"/>
          <c:showSerName val="0"/>
          <c:showPercent val="0"/>
          <c:showBubbleSize val="0"/>
          <c:showLeaderLines val="0"/>
        </c:dLbls>
        <c:firstSliceAng val="0"/>
      </c:pieChart>
    </c:plotArea>
    <c:legend>
      <c:legendPos val="r"/>
      <c:layout>
        <c:manualLayout>
          <c:xMode val="edge"/>
          <c:yMode val="edge"/>
          <c:x val="0"/>
          <c:y val="0.64497205398466229"/>
          <c:w val="1"/>
          <c:h val="0.35502794601533788"/>
        </c:manualLayout>
      </c:layout>
      <c:overlay val="0"/>
      <c:txPr>
        <a:bodyPr/>
        <a:lstStyle/>
        <a:p>
          <a:pPr>
            <a:defRPr sz="1200">
              <a:latin typeface="Meiryo UI" panose="020B0604030504040204" pitchFamily="50" charset="-128"/>
              <a:ea typeface="Meiryo UI" panose="020B0604030504040204" pitchFamily="50" charset="-128"/>
            </a:defRPr>
          </a:pPr>
          <a:endParaRPr lang="ja-JP"/>
        </a:p>
      </c:txPr>
    </c:legend>
    <c:plotVisOnly val="1"/>
    <c:dispBlanksAs val="gap"/>
    <c:showDLblsOverMax val="0"/>
    <c:extLst/>
  </c:chart>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グラフ作成!$D$5</c:f>
              <c:strCache>
                <c:ptCount val="1"/>
                <c:pt idx="0">
                  <c:v>1970年以前</c:v>
                </c:pt>
              </c:strCache>
            </c:strRef>
          </c:tx>
          <c:spPr>
            <a:solidFill>
              <a:schemeClr val="tx1"/>
            </a:solidFill>
            <a:ln>
              <a:noFill/>
            </a:ln>
            <a:effectLst/>
          </c:spPr>
          <c:invertIfNegative val="0"/>
          <c:cat>
            <c:strRef>
              <c:f>グラフ作成!$C$6</c:f>
              <c:strCache>
                <c:ptCount val="1"/>
                <c:pt idx="0">
                  <c:v>大阪市</c:v>
                </c:pt>
              </c:strCache>
            </c:strRef>
          </c:cat>
          <c:val>
            <c:numRef>
              <c:f>グラフ作成!$D$6</c:f>
              <c:numCache>
                <c:formatCode>#,##0_);\(#,##0\)</c:formatCode>
                <c:ptCount val="1"/>
                <c:pt idx="0">
                  <c:v>4800</c:v>
                </c:pt>
              </c:numCache>
            </c:numRef>
          </c:val>
          <c:extLst>
            <c:ext xmlns:c16="http://schemas.microsoft.com/office/drawing/2014/chart" uri="{C3380CC4-5D6E-409C-BE32-E72D297353CC}">
              <c16:uniqueId val="{00000000-F876-4EF5-85CC-7CA23C736BBE}"/>
            </c:ext>
          </c:extLst>
        </c:ser>
        <c:ser>
          <c:idx val="1"/>
          <c:order val="1"/>
          <c:tx>
            <c:strRef>
              <c:f>グラフ作成!$E$5</c:f>
              <c:strCache>
                <c:ptCount val="1"/>
                <c:pt idx="0">
                  <c:v>1971～1980年</c:v>
                </c:pt>
              </c:strCache>
            </c:strRef>
          </c:tx>
          <c:spPr>
            <a:pattFill prst="pct60">
              <a:fgClr>
                <a:srgbClr val="FF0000"/>
              </a:fgClr>
              <a:bgClr>
                <a:schemeClr val="bg1"/>
              </a:bgClr>
            </a:pattFill>
            <a:ln>
              <a:noFill/>
            </a:ln>
            <a:effectLst/>
          </c:spPr>
          <c:invertIfNegative val="0"/>
          <c:cat>
            <c:strRef>
              <c:f>グラフ作成!$C$6</c:f>
              <c:strCache>
                <c:ptCount val="1"/>
                <c:pt idx="0">
                  <c:v>大阪市</c:v>
                </c:pt>
              </c:strCache>
            </c:strRef>
          </c:cat>
          <c:val>
            <c:numRef>
              <c:f>グラフ作成!$E$6</c:f>
              <c:numCache>
                <c:formatCode>#,##0_);\(#,##0\)</c:formatCode>
                <c:ptCount val="1"/>
                <c:pt idx="0">
                  <c:v>48100</c:v>
                </c:pt>
              </c:numCache>
            </c:numRef>
          </c:val>
          <c:extLst>
            <c:ext xmlns:c16="http://schemas.microsoft.com/office/drawing/2014/chart" uri="{C3380CC4-5D6E-409C-BE32-E72D297353CC}">
              <c16:uniqueId val="{00000001-F876-4EF5-85CC-7CA23C736BBE}"/>
            </c:ext>
          </c:extLst>
        </c:ser>
        <c:ser>
          <c:idx val="2"/>
          <c:order val="2"/>
          <c:tx>
            <c:strRef>
              <c:f>グラフ作成!$F$5</c:f>
              <c:strCache>
                <c:ptCount val="1"/>
                <c:pt idx="0">
                  <c:v>1981～1990年</c:v>
                </c:pt>
              </c:strCache>
            </c:strRef>
          </c:tx>
          <c:spPr>
            <a:solidFill>
              <a:schemeClr val="accent3"/>
            </a:solidFill>
            <a:ln>
              <a:noFill/>
            </a:ln>
            <a:effectLst/>
          </c:spPr>
          <c:invertIfNegative val="0"/>
          <c:cat>
            <c:strRef>
              <c:f>グラフ作成!$C$6</c:f>
              <c:strCache>
                <c:ptCount val="1"/>
                <c:pt idx="0">
                  <c:v>大阪市</c:v>
                </c:pt>
              </c:strCache>
            </c:strRef>
          </c:cat>
          <c:val>
            <c:numRef>
              <c:f>グラフ作成!$F$6</c:f>
              <c:numCache>
                <c:formatCode>#,##0_);\(#,##0\)</c:formatCode>
                <c:ptCount val="1"/>
                <c:pt idx="0">
                  <c:v>55500</c:v>
                </c:pt>
              </c:numCache>
            </c:numRef>
          </c:val>
          <c:extLst>
            <c:ext xmlns:c16="http://schemas.microsoft.com/office/drawing/2014/chart" uri="{C3380CC4-5D6E-409C-BE32-E72D297353CC}">
              <c16:uniqueId val="{00000002-F876-4EF5-85CC-7CA23C736BBE}"/>
            </c:ext>
          </c:extLst>
        </c:ser>
        <c:ser>
          <c:idx val="3"/>
          <c:order val="3"/>
          <c:tx>
            <c:strRef>
              <c:f>グラフ作成!$G$5</c:f>
              <c:strCache>
                <c:ptCount val="1"/>
                <c:pt idx="0">
                  <c:v>1991～2000年</c:v>
                </c:pt>
              </c:strCache>
            </c:strRef>
          </c:tx>
          <c:spPr>
            <a:solidFill>
              <a:schemeClr val="accent4"/>
            </a:solidFill>
            <a:ln>
              <a:noFill/>
            </a:ln>
            <a:effectLst/>
          </c:spPr>
          <c:invertIfNegative val="0"/>
          <c:cat>
            <c:strRef>
              <c:f>グラフ作成!$C$6</c:f>
              <c:strCache>
                <c:ptCount val="1"/>
                <c:pt idx="0">
                  <c:v>大阪市</c:v>
                </c:pt>
              </c:strCache>
            </c:strRef>
          </c:cat>
          <c:val>
            <c:numRef>
              <c:f>グラフ作成!$G$6</c:f>
              <c:numCache>
                <c:formatCode>#,##0_);\(#,##0\)</c:formatCode>
                <c:ptCount val="1"/>
                <c:pt idx="0">
                  <c:v>50200</c:v>
                </c:pt>
              </c:numCache>
            </c:numRef>
          </c:val>
          <c:extLst>
            <c:ext xmlns:c16="http://schemas.microsoft.com/office/drawing/2014/chart" uri="{C3380CC4-5D6E-409C-BE32-E72D297353CC}">
              <c16:uniqueId val="{00000003-F876-4EF5-85CC-7CA23C736BBE}"/>
            </c:ext>
          </c:extLst>
        </c:ser>
        <c:ser>
          <c:idx val="4"/>
          <c:order val="4"/>
          <c:tx>
            <c:strRef>
              <c:f>グラフ作成!$H$5</c:f>
              <c:strCache>
                <c:ptCount val="1"/>
                <c:pt idx="0">
                  <c:v>2001～2010年</c:v>
                </c:pt>
              </c:strCache>
            </c:strRef>
          </c:tx>
          <c:spPr>
            <a:solidFill>
              <a:schemeClr val="accent5"/>
            </a:solidFill>
            <a:ln>
              <a:noFill/>
            </a:ln>
            <a:effectLst/>
          </c:spPr>
          <c:invertIfNegative val="0"/>
          <c:cat>
            <c:strRef>
              <c:f>グラフ作成!$C$6</c:f>
              <c:strCache>
                <c:ptCount val="1"/>
                <c:pt idx="0">
                  <c:v>大阪市</c:v>
                </c:pt>
              </c:strCache>
            </c:strRef>
          </c:cat>
          <c:val>
            <c:numRef>
              <c:f>グラフ作成!$H$6</c:f>
              <c:numCache>
                <c:formatCode>#,##0_);\(#,##0\)</c:formatCode>
                <c:ptCount val="1"/>
                <c:pt idx="0">
                  <c:v>79200</c:v>
                </c:pt>
              </c:numCache>
            </c:numRef>
          </c:val>
          <c:extLst>
            <c:ext xmlns:c16="http://schemas.microsoft.com/office/drawing/2014/chart" uri="{C3380CC4-5D6E-409C-BE32-E72D297353CC}">
              <c16:uniqueId val="{00000004-F876-4EF5-85CC-7CA23C736BBE}"/>
            </c:ext>
          </c:extLst>
        </c:ser>
        <c:ser>
          <c:idx val="5"/>
          <c:order val="5"/>
          <c:tx>
            <c:strRef>
              <c:f>グラフ作成!$I$5</c:f>
              <c:strCache>
                <c:ptCount val="1"/>
                <c:pt idx="0">
                  <c:v>2011～2020年</c:v>
                </c:pt>
              </c:strCache>
            </c:strRef>
          </c:tx>
          <c:spPr>
            <a:solidFill>
              <a:schemeClr val="accent6"/>
            </a:solidFill>
            <a:ln>
              <a:noFill/>
            </a:ln>
            <a:effectLst/>
          </c:spPr>
          <c:invertIfNegative val="0"/>
          <c:cat>
            <c:strRef>
              <c:f>グラフ作成!$C$6</c:f>
              <c:strCache>
                <c:ptCount val="1"/>
                <c:pt idx="0">
                  <c:v>大阪市</c:v>
                </c:pt>
              </c:strCache>
            </c:strRef>
          </c:cat>
          <c:val>
            <c:numRef>
              <c:f>グラフ作成!$I$6</c:f>
              <c:numCache>
                <c:formatCode>#,##0_);\(#,##0\)</c:formatCode>
                <c:ptCount val="1"/>
                <c:pt idx="0">
                  <c:v>57200</c:v>
                </c:pt>
              </c:numCache>
            </c:numRef>
          </c:val>
          <c:extLst>
            <c:ext xmlns:c16="http://schemas.microsoft.com/office/drawing/2014/chart" uri="{C3380CC4-5D6E-409C-BE32-E72D297353CC}">
              <c16:uniqueId val="{00000005-F876-4EF5-85CC-7CA23C736BBE}"/>
            </c:ext>
          </c:extLst>
        </c:ser>
        <c:ser>
          <c:idx val="6"/>
          <c:order val="6"/>
          <c:tx>
            <c:strRef>
              <c:f>グラフ作成!$J$5</c:f>
              <c:strCache>
                <c:ptCount val="1"/>
                <c:pt idx="0">
                  <c:v>2021～2023年9月</c:v>
                </c:pt>
              </c:strCache>
            </c:strRef>
          </c:tx>
          <c:spPr>
            <a:solidFill>
              <a:schemeClr val="accent1">
                <a:lumMod val="60000"/>
              </a:schemeClr>
            </a:solidFill>
            <a:ln>
              <a:noFill/>
            </a:ln>
            <a:effectLst/>
          </c:spPr>
          <c:invertIfNegative val="0"/>
          <c:cat>
            <c:strRef>
              <c:f>グラフ作成!$C$6</c:f>
              <c:strCache>
                <c:ptCount val="1"/>
                <c:pt idx="0">
                  <c:v>大阪市</c:v>
                </c:pt>
              </c:strCache>
            </c:strRef>
          </c:cat>
          <c:val>
            <c:numRef>
              <c:f>グラフ作成!$J$6</c:f>
              <c:numCache>
                <c:formatCode>#,##0_);\(#,##0\)</c:formatCode>
                <c:ptCount val="1"/>
                <c:pt idx="0">
                  <c:v>11400</c:v>
                </c:pt>
              </c:numCache>
            </c:numRef>
          </c:val>
          <c:extLst>
            <c:ext xmlns:c16="http://schemas.microsoft.com/office/drawing/2014/chart" uri="{C3380CC4-5D6E-409C-BE32-E72D297353CC}">
              <c16:uniqueId val="{00000006-F876-4EF5-85CC-7CA23C736BBE}"/>
            </c:ext>
          </c:extLst>
        </c:ser>
        <c:dLbls>
          <c:showLegendKey val="0"/>
          <c:showVal val="0"/>
          <c:showCatName val="0"/>
          <c:showSerName val="0"/>
          <c:showPercent val="0"/>
          <c:showBubbleSize val="0"/>
        </c:dLbls>
        <c:gapWidth val="150"/>
        <c:overlap val="100"/>
        <c:axId val="248343296"/>
        <c:axId val="248331776"/>
      </c:barChart>
      <c:catAx>
        <c:axId val="2483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248331776"/>
        <c:crosses val="autoZero"/>
        <c:auto val="1"/>
        <c:lblAlgn val="ctr"/>
        <c:lblOffset val="100"/>
        <c:noMultiLvlLbl val="0"/>
      </c:catAx>
      <c:valAx>
        <c:axId val="248331776"/>
        <c:scaling>
          <c:orientation val="minMax"/>
          <c:max val="33000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48343296"/>
        <c:crosses val="autoZero"/>
        <c:crossBetween val="between"/>
        <c:majorUnit val="3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グラフ作成!$D$5</c:f>
              <c:strCache>
                <c:ptCount val="1"/>
                <c:pt idx="0">
                  <c:v>1970年以前</c:v>
                </c:pt>
              </c:strCache>
            </c:strRef>
          </c:tx>
          <c:spPr>
            <a:solidFill>
              <a:schemeClr val="tx1"/>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グラフ作成!$D$7:$D$43</c:f>
              <c:numCache>
                <c:formatCode>#,##0_);\(#,##0\)</c:formatCode>
                <c:ptCount val="37"/>
                <c:pt idx="0">
                  <c:v>2200</c:v>
                </c:pt>
                <c:pt idx="1">
                  <c:v>1000</c:v>
                </c:pt>
                <c:pt idx="2">
                  <c:v>560</c:v>
                </c:pt>
                <c:pt idx="3">
                  <c:v>50</c:v>
                </c:pt>
                <c:pt idx="4">
                  <c:v>630</c:v>
                </c:pt>
                <c:pt idx="5">
                  <c:v>800</c:v>
                </c:pt>
                <c:pt idx="6">
                  <c:v>390</c:v>
                </c:pt>
                <c:pt idx="7">
                  <c:v>320</c:v>
                </c:pt>
                <c:pt idx="8">
                  <c:v>190</c:v>
                </c:pt>
                <c:pt idx="9">
                  <c:v>90</c:v>
                </c:pt>
                <c:pt idx="10">
                  <c:v>40</c:v>
                </c:pt>
                <c:pt idx="11">
                  <c:v>270</c:v>
                </c:pt>
                <c:pt idx="12">
                  <c:v>80</c:v>
                </c:pt>
                <c:pt idx="13">
                  <c:v>0</c:v>
                </c:pt>
                <c:pt idx="14">
                  <c:v>50</c:v>
                </c:pt>
                <c:pt idx="15">
                  <c:v>140</c:v>
                </c:pt>
                <c:pt idx="16">
                  <c:v>30</c:v>
                </c:pt>
                <c:pt idx="17">
                  <c:v>220</c:v>
                </c:pt>
                <c:pt idx="18">
                  <c:v>40</c:v>
                </c:pt>
                <c:pt idx="19">
                  <c:v>0</c:v>
                </c:pt>
                <c:pt idx="20" formatCode="General">
                  <c:v>73</c:v>
                </c:pt>
                <c:pt idx="21">
                  <c:v>20</c:v>
                </c:pt>
                <c:pt idx="22">
                  <c:v>0</c:v>
                </c:pt>
                <c:pt idx="23" formatCode="General">
                  <c:v>0</c:v>
                </c:pt>
                <c:pt idx="24">
                  <c:v>30</c:v>
                </c:pt>
                <c:pt idx="25">
                  <c:v>50</c:v>
                </c:pt>
                <c:pt idx="26">
                  <c:v>0</c:v>
                </c:pt>
                <c:pt idx="27">
                  <c:v>0</c:v>
                </c:pt>
                <c:pt idx="28">
                  <c:v>20</c:v>
                </c:pt>
                <c:pt idx="29">
                  <c:v>0</c:v>
                </c:pt>
                <c:pt idx="30">
                  <c:v>10</c:v>
                </c:pt>
                <c:pt idx="31">
                  <c:v>0</c:v>
                </c:pt>
                <c:pt idx="32" formatCode="General">
                  <c:v>0</c:v>
                </c:pt>
                <c:pt idx="33">
                  <c:v>0</c:v>
                </c:pt>
                <c:pt idx="34" formatCode="General">
                  <c:v>0</c:v>
                </c:pt>
                <c:pt idx="35" formatCode="General">
                  <c:v>0</c:v>
                </c:pt>
                <c:pt idx="36" formatCode="General">
                  <c:v>19</c:v>
                </c:pt>
              </c:numCache>
            </c:numRef>
          </c:val>
          <c:extLst>
            <c:ext xmlns:c16="http://schemas.microsoft.com/office/drawing/2014/chart" uri="{C3380CC4-5D6E-409C-BE32-E72D297353CC}">
              <c16:uniqueId val="{00000000-FD70-4E6B-B92B-75983F5DEC04}"/>
            </c:ext>
          </c:extLst>
        </c:ser>
        <c:ser>
          <c:idx val="1"/>
          <c:order val="1"/>
          <c:tx>
            <c:strRef>
              <c:f>グラフ作成!$E$5</c:f>
              <c:strCache>
                <c:ptCount val="1"/>
                <c:pt idx="0">
                  <c:v>1971～1980年</c:v>
                </c:pt>
              </c:strCache>
            </c:strRef>
          </c:tx>
          <c:spPr>
            <a:pattFill prst="pct60">
              <a:fgClr>
                <a:srgbClr val="FF0000"/>
              </a:fgClr>
              <a:bgClr>
                <a:schemeClr val="bg1"/>
              </a:bgClr>
            </a:patt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グラフ作成!$E$7:$E$43</c:f>
              <c:numCache>
                <c:formatCode>#,##0_);\(#,##0\)</c:formatCode>
                <c:ptCount val="37"/>
                <c:pt idx="0">
                  <c:v>8100</c:v>
                </c:pt>
                <c:pt idx="1">
                  <c:v>10360</c:v>
                </c:pt>
                <c:pt idx="2">
                  <c:v>7870</c:v>
                </c:pt>
                <c:pt idx="3">
                  <c:v>4460</c:v>
                </c:pt>
                <c:pt idx="4">
                  <c:v>8510</c:v>
                </c:pt>
                <c:pt idx="5">
                  <c:v>5810</c:v>
                </c:pt>
                <c:pt idx="6">
                  <c:v>3660</c:v>
                </c:pt>
                <c:pt idx="7">
                  <c:v>2730</c:v>
                </c:pt>
                <c:pt idx="8">
                  <c:v>1110</c:v>
                </c:pt>
                <c:pt idx="9">
                  <c:v>1900</c:v>
                </c:pt>
                <c:pt idx="10">
                  <c:v>1100</c:v>
                </c:pt>
                <c:pt idx="11">
                  <c:v>3670</c:v>
                </c:pt>
                <c:pt idx="12">
                  <c:v>530</c:v>
                </c:pt>
                <c:pt idx="13">
                  <c:v>290</c:v>
                </c:pt>
                <c:pt idx="14">
                  <c:v>500</c:v>
                </c:pt>
                <c:pt idx="15">
                  <c:v>1250</c:v>
                </c:pt>
                <c:pt idx="16">
                  <c:v>250</c:v>
                </c:pt>
                <c:pt idx="17">
                  <c:v>220</c:v>
                </c:pt>
                <c:pt idx="18">
                  <c:v>440</c:v>
                </c:pt>
                <c:pt idx="19">
                  <c:v>530</c:v>
                </c:pt>
                <c:pt idx="20" formatCode="General">
                  <c:v>1174</c:v>
                </c:pt>
                <c:pt idx="21">
                  <c:v>130</c:v>
                </c:pt>
                <c:pt idx="22">
                  <c:v>270</c:v>
                </c:pt>
                <c:pt idx="23">
                  <c:v>140</c:v>
                </c:pt>
                <c:pt idx="24">
                  <c:v>280</c:v>
                </c:pt>
                <c:pt idx="25">
                  <c:v>280</c:v>
                </c:pt>
                <c:pt idx="26">
                  <c:v>90</c:v>
                </c:pt>
                <c:pt idx="27">
                  <c:v>40</c:v>
                </c:pt>
                <c:pt idx="28">
                  <c:v>90</c:v>
                </c:pt>
                <c:pt idx="29">
                  <c:v>240</c:v>
                </c:pt>
                <c:pt idx="30">
                  <c:v>140</c:v>
                </c:pt>
                <c:pt idx="31">
                  <c:v>10</c:v>
                </c:pt>
                <c:pt idx="32" formatCode="General">
                  <c:v>92</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1-FD70-4E6B-B92B-75983F5DEC04}"/>
            </c:ext>
          </c:extLst>
        </c:ser>
        <c:ser>
          <c:idx val="2"/>
          <c:order val="2"/>
          <c:tx>
            <c:strRef>
              <c:f>グラフ作成!$F$5</c:f>
              <c:strCache>
                <c:ptCount val="1"/>
                <c:pt idx="0">
                  <c:v>1981～1990年</c:v>
                </c:pt>
              </c:strCache>
            </c:strRef>
          </c:tx>
          <c:spPr>
            <a:solidFill>
              <a:schemeClr val="accent3"/>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グラフ作成!$F$7:$F$43</c:f>
              <c:numCache>
                <c:formatCode>#,##0_);\(#,##0\)</c:formatCode>
                <c:ptCount val="37"/>
                <c:pt idx="0">
                  <c:v>7100</c:v>
                </c:pt>
                <c:pt idx="1">
                  <c:v>9710</c:v>
                </c:pt>
                <c:pt idx="2">
                  <c:v>7230</c:v>
                </c:pt>
                <c:pt idx="3">
                  <c:v>7720</c:v>
                </c:pt>
                <c:pt idx="4">
                  <c:v>2300</c:v>
                </c:pt>
                <c:pt idx="5">
                  <c:v>3310</c:v>
                </c:pt>
                <c:pt idx="6">
                  <c:v>2810</c:v>
                </c:pt>
                <c:pt idx="7">
                  <c:v>3770</c:v>
                </c:pt>
                <c:pt idx="8">
                  <c:v>2940</c:v>
                </c:pt>
                <c:pt idx="9">
                  <c:v>3190</c:v>
                </c:pt>
                <c:pt idx="10">
                  <c:v>3810</c:v>
                </c:pt>
                <c:pt idx="11">
                  <c:v>1500</c:v>
                </c:pt>
                <c:pt idx="12">
                  <c:v>1340</c:v>
                </c:pt>
                <c:pt idx="13">
                  <c:v>970</c:v>
                </c:pt>
                <c:pt idx="14">
                  <c:v>1270</c:v>
                </c:pt>
                <c:pt idx="15">
                  <c:v>1980</c:v>
                </c:pt>
                <c:pt idx="16">
                  <c:v>1640</c:v>
                </c:pt>
                <c:pt idx="17">
                  <c:v>1060</c:v>
                </c:pt>
                <c:pt idx="18">
                  <c:v>2190</c:v>
                </c:pt>
                <c:pt idx="19">
                  <c:v>1660</c:v>
                </c:pt>
                <c:pt idx="20" formatCode="General">
                  <c:v>1025</c:v>
                </c:pt>
                <c:pt idx="21">
                  <c:v>1050</c:v>
                </c:pt>
                <c:pt idx="22">
                  <c:v>700</c:v>
                </c:pt>
                <c:pt idx="23">
                  <c:v>530</c:v>
                </c:pt>
                <c:pt idx="24">
                  <c:v>690</c:v>
                </c:pt>
                <c:pt idx="25">
                  <c:v>200</c:v>
                </c:pt>
                <c:pt idx="26">
                  <c:v>700</c:v>
                </c:pt>
                <c:pt idx="27">
                  <c:v>70</c:v>
                </c:pt>
                <c:pt idx="28">
                  <c:v>60</c:v>
                </c:pt>
                <c:pt idx="29">
                  <c:v>630</c:v>
                </c:pt>
                <c:pt idx="30">
                  <c:v>140</c:v>
                </c:pt>
                <c:pt idx="31">
                  <c:v>660</c:v>
                </c:pt>
                <c:pt idx="32" formatCode="General">
                  <c:v>16</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2-FD70-4E6B-B92B-75983F5DEC04}"/>
            </c:ext>
          </c:extLst>
        </c:ser>
        <c:ser>
          <c:idx val="3"/>
          <c:order val="3"/>
          <c:tx>
            <c:strRef>
              <c:f>グラフ作成!$G$5</c:f>
              <c:strCache>
                <c:ptCount val="1"/>
                <c:pt idx="0">
                  <c:v>1991～2000年</c:v>
                </c:pt>
              </c:strCache>
            </c:strRef>
          </c:tx>
          <c:spPr>
            <a:solidFill>
              <a:schemeClr val="accent4"/>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グラフ作成!$G$7:$G$43</c:f>
              <c:numCache>
                <c:formatCode>#,##0_);\(#,##0\)</c:formatCode>
                <c:ptCount val="37"/>
                <c:pt idx="0">
                  <c:v>13000</c:v>
                </c:pt>
                <c:pt idx="1">
                  <c:v>9470</c:v>
                </c:pt>
                <c:pt idx="2">
                  <c:v>6890</c:v>
                </c:pt>
                <c:pt idx="3">
                  <c:v>5580</c:v>
                </c:pt>
                <c:pt idx="4">
                  <c:v>2350</c:v>
                </c:pt>
                <c:pt idx="5">
                  <c:v>5280</c:v>
                </c:pt>
                <c:pt idx="6">
                  <c:v>3630</c:v>
                </c:pt>
                <c:pt idx="7">
                  <c:v>3190</c:v>
                </c:pt>
                <c:pt idx="8">
                  <c:v>5190</c:v>
                </c:pt>
                <c:pt idx="9">
                  <c:v>1690</c:v>
                </c:pt>
                <c:pt idx="10">
                  <c:v>1420</c:v>
                </c:pt>
                <c:pt idx="11">
                  <c:v>1390</c:v>
                </c:pt>
                <c:pt idx="12">
                  <c:v>2680</c:v>
                </c:pt>
                <c:pt idx="13">
                  <c:v>510</c:v>
                </c:pt>
                <c:pt idx="14">
                  <c:v>1210</c:v>
                </c:pt>
                <c:pt idx="15">
                  <c:v>1300</c:v>
                </c:pt>
                <c:pt idx="16">
                  <c:v>1260</c:v>
                </c:pt>
                <c:pt idx="17">
                  <c:v>3070</c:v>
                </c:pt>
                <c:pt idx="18">
                  <c:v>920</c:v>
                </c:pt>
                <c:pt idx="19">
                  <c:v>360</c:v>
                </c:pt>
                <c:pt idx="20" formatCode="General">
                  <c:v>658</c:v>
                </c:pt>
                <c:pt idx="21">
                  <c:v>2330</c:v>
                </c:pt>
                <c:pt idx="22">
                  <c:v>1760</c:v>
                </c:pt>
                <c:pt idx="23">
                  <c:v>2350</c:v>
                </c:pt>
                <c:pt idx="24">
                  <c:v>480</c:v>
                </c:pt>
                <c:pt idx="25">
                  <c:v>650</c:v>
                </c:pt>
                <c:pt idx="26">
                  <c:v>1170</c:v>
                </c:pt>
                <c:pt idx="27">
                  <c:v>850</c:v>
                </c:pt>
                <c:pt idx="28">
                  <c:v>1410</c:v>
                </c:pt>
                <c:pt idx="29">
                  <c:v>220</c:v>
                </c:pt>
                <c:pt idx="30">
                  <c:v>600</c:v>
                </c:pt>
                <c:pt idx="31">
                  <c:v>740</c:v>
                </c:pt>
                <c:pt idx="32" formatCode="General">
                  <c:v>403</c:v>
                </c:pt>
                <c:pt idx="33">
                  <c:v>370</c:v>
                </c:pt>
                <c:pt idx="34" formatCode="General">
                  <c:v>153</c:v>
                </c:pt>
                <c:pt idx="35" formatCode="General">
                  <c:v>20</c:v>
                </c:pt>
                <c:pt idx="36" formatCode="General">
                  <c:v>0</c:v>
                </c:pt>
              </c:numCache>
            </c:numRef>
          </c:val>
          <c:extLst>
            <c:ext xmlns:c16="http://schemas.microsoft.com/office/drawing/2014/chart" uri="{C3380CC4-5D6E-409C-BE32-E72D297353CC}">
              <c16:uniqueId val="{00000003-FD70-4E6B-B92B-75983F5DEC04}"/>
            </c:ext>
          </c:extLst>
        </c:ser>
        <c:ser>
          <c:idx val="4"/>
          <c:order val="4"/>
          <c:tx>
            <c:strRef>
              <c:f>グラフ作成!$H$5</c:f>
              <c:strCache>
                <c:ptCount val="1"/>
                <c:pt idx="0">
                  <c:v>2001～2010年</c:v>
                </c:pt>
              </c:strCache>
            </c:strRef>
          </c:tx>
          <c:spPr>
            <a:solidFill>
              <a:schemeClr val="accent5"/>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グラフ作成!$H$7:$H$43</c:f>
              <c:numCache>
                <c:formatCode>#,##0_);\(#,##0\)</c:formatCode>
                <c:ptCount val="37"/>
                <c:pt idx="0">
                  <c:v>17500</c:v>
                </c:pt>
                <c:pt idx="1">
                  <c:v>11920</c:v>
                </c:pt>
                <c:pt idx="2">
                  <c:v>9020</c:v>
                </c:pt>
                <c:pt idx="3">
                  <c:v>6990</c:v>
                </c:pt>
                <c:pt idx="4">
                  <c:v>9800</c:v>
                </c:pt>
                <c:pt idx="5">
                  <c:v>8660</c:v>
                </c:pt>
                <c:pt idx="6">
                  <c:v>3880</c:v>
                </c:pt>
                <c:pt idx="7">
                  <c:v>2870</c:v>
                </c:pt>
                <c:pt idx="8">
                  <c:v>2600</c:v>
                </c:pt>
                <c:pt idx="9">
                  <c:v>2770</c:v>
                </c:pt>
                <c:pt idx="10">
                  <c:v>2370</c:v>
                </c:pt>
                <c:pt idx="11">
                  <c:v>2380</c:v>
                </c:pt>
                <c:pt idx="12">
                  <c:v>2420</c:v>
                </c:pt>
                <c:pt idx="13">
                  <c:v>1080</c:v>
                </c:pt>
                <c:pt idx="14">
                  <c:v>1810</c:v>
                </c:pt>
                <c:pt idx="15">
                  <c:v>490</c:v>
                </c:pt>
                <c:pt idx="16">
                  <c:v>1790</c:v>
                </c:pt>
                <c:pt idx="17">
                  <c:v>570</c:v>
                </c:pt>
                <c:pt idx="18">
                  <c:v>900</c:v>
                </c:pt>
                <c:pt idx="19">
                  <c:v>1620</c:v>
                </c:pt>
                <c:pt idx="20" formatCode="General">
                  <c:v>503</c:v>
                </c:pt>
                <c:pt idx="21">
                  <c:v>140</c:v>
                </c:pt>
                <c:pt idx="22">
                  <c:v>640</c:v>
                </c:pt>
                <c:pt idx="23">
                  <c:v>270</c:v>
                </c:pt>
                <c:pt idx="24">
                  <c:v>1180</c:v>
                </c:pt>
                <c:pt idx="25">
                  <c:v>830</c:v>
                </c:pt>
                <c:pt idx="26">
                  <c:v>620</c:v>
                </c:pt>
                <c:pt idx="27">
                  <c:v>600</c:v>
                </c:pt>
                <c:pt idx="28">
                  <c:v>190</c:v>
                </c:pt>
                <c:pt idx="29">
                  <c:v>660</c:v>
                </c:pt>
                <c:pt idx="30">
                  <c:v>370</c:v>
                </c:pt>
                <c:pt idx="31">
                  <c:v>140</c:v>
                </c:pt>
                <c:pt idx="32" formatCode="General">
                  <c:v>69</c:v>
                </c:pt>
                <c:pt idx="33">
                  <c:v>20</c:v>
                </c:pt>
                <c:pt idx="34" formatCode="General">
                  <c:v>61</c:v>
                </c:pt>
                <c:pt idx="35" formatCode="General">
                  <c:v>0</c:v>
                </c:pt>
                <c:pt idx="36" formatCode="General">
                  <c:v>0</c:v>
                </c:pt>
              </c:numCache>
            </c:numRef>
          </c:val>
          <c:extLst>
            <c:ext xmlns:c16="http://schemas.microsoft.com/office/drawing/2014/chart" uri="{C3380CC4-5D6E-409C-BE32-E72D297353CC}">
              <c16:uniqueId val="{00000004-FD70-4E6B-B92B-75983F5DEC04}"/>
            </c:ext>
          </c:extLst>
        </c:ser>
        <c:ser>
          <c:idx val="5"/>
          <c:order val="5"/>
          <c:tx>
            <c:strRef>
              <c:f>グラフ作成!$I$5</c:f>
              <c:strCache>
                <c:ptCount val="1"/>
                <c:pt idx="0">
                  <c:v>2011～2020年</c:v>
                </c:pt>
              </c:strCache>
            </c:strRef>
          </c:tx>
          <c:spPr>
            <a:solidFill>
              <a:schemeClr val="accent6"/>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グラフ作成!$I$7:$I$43</c:f>
              <c:numCache>
                <c:formatCode>#,##0_);\(#,##0\)</c:formatCode>
                <c:ptCount val="37"/>
                <c:pt idx="0">
                  <c:v>8300</c:v>
                </c:pt>
                <c:pt idx="1">
                  <c:v>10360</c:v>
                </c:pt>
                <c:pt idx="2">
                  <c:v>10290</c:v>
                </c:pt>
                <c:pt idx="3">
                  <c:v>1760</c:v>
                </c:pt>
                <c:pt idx="4">
                  <c:v>4410</c:v>
                </c:pt>
                <c:pt idx="5">
                  <c:v>3140</c:v>
                </c:pt>
                <c:pt idx="6">
                  <c:v>4450</c:v>
                </c:pt>
                <c:pt idx="7">
                  <c:v>1200</c:v>
                </c:pt>
                <c:pt idx="8">
                  <c:v>1000</c:v>
                </c:pt>
                <c:pt idx="9">
                  <c:v>1820</c:v>
                </c:pt>
                <c:pt idx="10">
                  <c:v>1820</c:v>
                </c:pt>
                <c:pt idx="11">
                  <c:v>1020</c:v>
                </c:pt>
                <c:pt idx="12">
                  <c:v>1870</c:v>
                </c:pt>
                <c:pt idx="13">
                  <c:v>3130</c:v>
                </c:pt>
                <c:pt idx="14">
                  <c:v>850</c:v>
                </c:pt>
                <c:pt idx="15">
                  <c:v>180</c:v>
                </c:pt>
                <c:pt idx="16">
                  <c:v>330</c:v>
                </c:pt>
                <c:pt idx="17">
                  <c:v>120</c:v>
                </c:pt>
                <c:pt idx="18">
                  <c:v>670</c:v>
                </c:pt>
                <c:pt idx="19">
                  <c:v>760</c:v>
                </c:pt>
                <c:pt idx="20" formatCode="General">
                  <c:v>842</c:v>
                </c:pt>
                <c:pt idx="21">
                  <c:v>160</c:v>
                </c:pt>
                <c:pt idx="22">
                  <c:v>360</c:v>
                </c:pt>
                <c:pt idx="23">
                  <c:v>90</c:v>
                </c:pt>
                <c:pt idx="24">
                  <c:v>370</c:v>
                </c:pt>
                <c:pt idx="25">
                  <c:v>510</c:v>
                </c:pt>
                <c:pt idx="26">
                  <c:v>250</c:v>
                </c:pt>
                <c:pt idx="27">
                  <c:v>70</c:v>
                </c:pt>
                <c:pt idx="28">
                  <c:v>150</c:v>
                </c:pt>
                <c:pt idx="29">
                  <c:v>140</c:v>
                </c:pt>
                <c:pt idx="30">
                  <c:v>350</c:v>
                </c:pt>
                <c:pt idx="31">
                  <c:v>30</c:v>
                </c:pt>
                <c:pt idx="32" formatCode="General">
                  <c:v>16</c:v>
                </c:pt>
                <c:pt idx="33">
                  <c:v>30</c:v>
                </c:pt>
                <c:pt idx="34" formatCode="General">
                  <c:v>0</c:v>
                </c:pt>
                <c:pt idx="35" formatCode="General">
                  <c:v>0</c:v>
                </c:pt>
                <c:pt idx="36" formatCode="General">
                  <c:v>0</c:v>
                </c:pt>
              </c:numCache>
            </c:numRef>
          </c:val>
          <c:extLst>
            <c:ext xmlns:c16="http://schemas.microsoft.com/office/drawing/2014/chart" uri="{C3380CC4-5D6E-409C-BE32-E72D297353CC}">
              <c16:uniqueId val="{00000005-FD70-4E6B-B92B-75983F5DEC04}"/>
            </c:ext>
          </c:extLst>
        </c:ser>
        <c:ser>
          <c:idx val="6"/>
          <c:order val="6"/>
          <c:tx>
            <c:strRef>
              <c:f>グラフ作成!$J$5</c:f>
              <c:strCache>
                <c:ptCount val="1"/>
                <c:pt idx="0">
                  <c:v>2021～2023年9月</c:v>
                </c:pt>
              </c:strCache>
            </c:strRef>
          </c:tx>
          <c:spPr>
            <a:solidFill>
              <a:schemeClr val="accent1">
                <a:lumMod val="60000"/>
              </a:schemeClr>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グラフ作成!$J$7:$J$43</c:f>
              <c:numCache>
                <c:formatCode>#,##0_);\(#,##0\)</c:formatCode>
                <c:ptCount val="37"/>
                <c:pt idx="0">
                  <c:v>600</c:v>
                </c:pt>
                <c:pt idx="1">
                  <c:v>3010</c:v>
                </c:pt>
                <c:pt idx="2">
                  <c:v>170</c:v>
                </c:pt>
                <c:pt idx="3">
                  <c:v>6340</c:v>
                </c:pt>
                <c:pt idx="4">
                  <c:v>1650</c:v>
                </c:pt>
                <c:pt idx="5">
                  <c:v>540</c:v>
                </c:pt>
                <c:pt idx="6">
                  <c:v>470</c:v>
                </c:pt>
                <c:pt idx="7">
                  <c:v>390</c:v>
                </c:pt>
                <c:pt idx="8">
                  <c:v>70</c:v>
                </c:pt>
                <c:pt idx="9">
                  <c:v>40</c:v>
                </c:pt>
                <c:pt idx="10">
                  <c:v>230</c:v>
                </c:pt>
                <c:pt idx="11">
                  <c:v>80</c:v>
                </c:pt>
                <c:pt idx="12">
                  <c:v>30</c:v>
                </c:pt>
                <c:pt idx="13">
                  <c:v>780</c:v>
                </c:pt>
                <c:pt idx="14">
                  <c:v>30</c:v>
                </c:pt>
                <c:pt idx="15">
                  <c:v>20</c:v>
                </c:pt>
                <c:pt idx="16">
                  <c:v>50</c:v>
                </c:pt>
                <c:pt idx="17">
                  <c:v>70</c:v>
                </c:pt>
                <c:pt idx="18">
                  <c:v>30</c:v>
                </c:pt>
                <c:pt idx="19">
                  <c:v>20</c:v>
                </c:pt>
                <c:pt idx="20" formatCode="General">
                  <c:v>0</c:v>
                </c:pt>
                <c:pt idx="21">
                  <c:v>30</c:v>
                </c:pt>
                <c:pt idx="22">
                  <c:v>20</c:v>
                </c:pt>
                <c:pt idx="23">
                  <c:v>50</c:v>
                </c:pt>
                <c:pt idx="24">
                  <c:v>10</c:v>
                </c:pt>
                <c:pt idx="25">
                  <c:v>480</c:v>
                </c:pt>
                <c:pt idx="26">
                  <c:v>80</c:v>
                </c:pt>
                <c:pt idx="27">
                  <c:v>560</c:v>
                </c:pt>
                <c:pt idx="28">
                  <c:v>0</c:v>
                </c:pt>
                <c:pt idx="29">
                  <c:v>0</c:v>
                </c:pt>
                <c:pt idx="30">
                  <c:v>10</c:v>
                </c:pt>
                <c:pt idx="31">
                  <c:v>20</c:v>
                </c:pt>
                <c:pt idx="32" formatCode="General">
                  <c:v>54</c:v>
                </c:pt>
                <c:pt idx="33">
                  <c:v>30</c:v>
                </c:pt>
                <c:pt idx="34" formatCode="General">
                  <c:v>0</c:v>
                </c:pt>
                <c:pt idx="35" formatCode="General">
                  <c:v>0</c:v>
                </c:pt>
                <c:pt idx="36" formatCode="General">
                  <c:v>0</c:v>
                </c:pt>
              </c:numCache>
            </c:numRef>
          </c:val>
          <c:extLst>
            <c:ext xmlns:c16="http://schemas.microsoft.com/office/drawing/2014/chart" uri="{C3380CC4-5D6E-409C-BE32-E72D297353CC}">
              <c16:uniqueId val="{00000006-FD70-4E6B-B92B-75983F5DEC04}"/>
            </c:ext>
          </c:extLst>
        </c:ser>
        <c:dLbls>
          <c:showLegendKey val="0"/>
          <c:showVal val="0"/>
          <c:showCatName val="0"/>
          <c:showSerName val="0"/>
          <c:showPercent val="0"/>
          <c:showBubbleSize val="0"/>
        </c:dLbls>
        <c:gapWidth val="150"/>
        <c:overlap val="100"/>
        <c:axId val="248323136"/>
        <c:axId val="248317856"/>
      </c:barChart>
      <c:catAx>
        <c:axId val="2483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248317856"/>
        <c:crosses val="autoZero"/>
        <c:auto val="1"/>
        <c:lblAlgn val="ctr"/>
        <c:lblOffset val="100"/>
        <c:noMultiLvlLbl val="0"/>
      </c:catAx>
      <c:valAx>
        <c:axId val="2483178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48323136"/>
        <c:crosses val="autoZero"/>
        <c:crossBetween val="between"/>
      </c:valAx>
      <c:spPr>
        <a:noFill/>
        <a:ln>
          <a:noFill/>
        </a:ln>
        <a:effectLst/>
      </c:spPr>
    </c:plotArea>
    <c:legend>
      <c:legendPos val="tr"/>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グラフ作成!$N$5</c:f>
              <c:strCache>
                <c:ptCount val="1"/>
                <c:pt idx="0">
                  <c:v>1970年以前</c:v>
                </c:pt>
              </c:strCache>
            </c:strRef>
          </c:tx>
          <c:spPr>
            <a:solidFill>
              <a:schemeClr val="tx1"/>
            </a:solidFill>
            <a:ln>
              <a:noFill/>
            </a:ln>
            <a:effectLst/>
          </c:spPr>
          <c:invertIfNegative val="0"/>
          <c:cat>
            <c:strRef>
              <c:f>グラフ作成!$M$7:$M$43</c:f>
              <c:strCache>
                <c:ptCount val="37"/>
                <c:pt idx="0">
                  <c:v>吹田市</c:v>
                </c:pt>
                <c:pt idx="1">
                  <c:v>堺市</c:v>
                </c:pt>
                <c:pt idx="2">
                  <c:v>茨木市</c:v>
                </c:pt>
                <c:pt idx="3">
                  <c:v>豊中市</c:v>
                </c:pt>
                <c:pt idx="4">
                  <c:v>枚方市</c:v>
                </c:pt>
                <c:pt idx="5">
                  <c:v>東大阪市</c:v>
                </c:pt>
                <c:pt idx="6">
                  <c:v>高槻市</c:v>
                </c:pt>
                <c:pt idx="7">
                  <c:v>箕面市</c:v>
                </c:pt>
                <c:pt idx="8">
                  <c:v>寝屋川市</c:v>
                </c:pt>
                <c:pt idx="9">
                  <c:v>八尾市</c:v>
                </c:pt>
                <c:pt idx="10">
                  <c:v>大阪狭山市</c:v>
                </c:pt>
                <c:pt idx="11">
                  <c:v>和泉市</c:v>
                </c:pt>
                <c:pt idx="12">
                  <c:v>守口市</c:v>
                </c:pt>
                <c:pt idx="13">
                  <c:v>池田市</c:v>
                </c:pt>
                <c:pt idx="14">
                  <c:v>大東市</c:v>
                </c:pt>
                <c:pt idx="15">
                  <c:v>門真市</c:v>
                </c:pt>
                <c:pt idx="16">
                  <c:v>松原市</c:v>
                </c:pt>
                <c:pt idx="17">
                  <c:v>富田林市</c:v>
                </c:pt>
                <c:pt idx="18">
                  <c:v>柏原市</c:v>
                </c:pt>
                <c:pt idx="19">
                  <c:v>高石市</c:v>
                </c:pt>
                <c:pt idx="20">
                  <c:v>摂津市</c:v>
                </c:pt>
                <c:pt idx="21">
                  <c:v>岸和田市</c:v>
                </c:pt>
                <c:pt idx="22">
                  <c:v>泉大津市</c:v>
                </c:pt>
                <c:pt idx="23">
                  <c:v>藤井寺市</c:v>
                </c:pt>
                <c:pt idx="24">
                  <c:v>河内長野市</c:v>
                </c:pt>
                <c:pt idx="25">
                  <c:v>羽曳野市</c:v>
                </c:pt>
                <c:pt idx="26">
                  <c:v>貝塚市</c:v>
                </c:pt>
                <c:pt idx="27">
                  <c:v>交野市</c:v>
                </c:pt>
                <c:pt idx="28">
                  <c:v>泉佐野市</c:v>
                </c:pt>
                <c:pt idx="29">
                  <c:v>四條畷市</c:v>
                </c:pt>
                <c:pt idx="30">
                  <c:v>泉南市</c:v>
                </c:pt>
                <c:pt idx="31">
                  <c:v>島本町</c:v>
                </c:pt>
                <c:pt idx="32">
                  <c:v>熊取町</c:v>
                </c:pt>
                <c:pt idx="33">
                  <c:v>阪南市</c:v>
                </c:pt>
                <c:pt idx="34">
                  <c:v>岬町</c:v>
                </c:pt>
                <c:pt idx="35">
                  <c:v>忠岡町</c:v>
                </c:pt>
                <c:pt idx="36">
                  <c:v>河南町</c:v>
                </c:pt>
              </c:strCache>
            </c:strRef>
          </c:cat>
          <c:val>
            <c:numRef>
              <c:f>グラフ作成!$N$7:$N$43</c:f>
              <c:numCache>
                <c:formatCode>#,##0_);\(#,##0\)</c:formatCode>
                <c:ptCount val="37"/>
                <c:pt idx="0">
                  <c:v>1000</c:v>
                </c:pt>
                <c:pt idx="1">
                  <c:v>2200</c:v>
                </c:pt>
                <c:pt idx="2">
                  <c:v>630</c:v>
                </c:pt>
                <c:pt idx="3">
                  <c:v>560</c:v>
                </c:pt>
                <c:pt idx="4">
                  <c:v>800</c:v>
                </c:pt>
                <c:pt idx="5">
                  <c:v>50</c:v>
                </c:pt>
                <c:pt idx="6">
                  <c:v>390</c:v>
                </c:pt>
                <c:pt idx="7">
                  <c:v>270</c:v>
                </c:pt>
                <c:pt idx="8">
                  <c:v>320</c:v>
                </c:pt>
                <c:pt idx="9">
                  <c:v>90</c:v>
                </c:pt>
                <c:pt idx="10">
                  <c:v>140</c:v>
                </c:pt>
                <c:pt idx="11">
                  <c:v>190</c:v>
                </c:pt>
                <c:pt idx="12">
                  <c:v>40</c:v>
                </c:pt>
                <c:pt idx="13">
                  <c:v>80</c:v>
                </c:pt>
                <c:pt idx="14">
                  <c:v>50</c:v>
                </c:pt>
                <c:pt idx="15">
                  <c:v>0</c:v>
                </c:pt>
                <c:pt idx="16">
                  <c:v>40</c:v>
                </c:pt>
                <c:pt idx="17">
                  <c:v>220</c:v>
                </c:pt>
                <c:pt idx="18">
                  <c:v>50</c:v>
                </c:pt>
                <c:pt idx="19">
                  <c:v>30</c:v>
                </c:pt>
                <c:pt idx="20">
                  <c:v>0</c:v>
                </c:pt>
                <c:pt idx="21">
                  <c:v>30</c:v>
                </c:pt>
                <c:pt idx="22">
                  <c:v>0</c:v>
                </c:pt>
                <c:pt idx="23">
                  <c:v>0</c:v>
                </c:pt>
                <c:pt idx="24">
                  <c:v>20</c:v>
                </c:pt>
                <c:pt idx="25">
                  <c:v>10</c:v>
                </c:pt>
                <c:pt idx="26" formatCode="General">
                  <c:v>0</c:v>
                </c:pt>
                <c:pt idx="27">
                  <c:v>20</c:v>
                </c:pt>
                <c:pt idx="28">
                  <c:v>0</c:v>
                </c:pt>
                <c:pt idx="29">
                  <c:v>0</c:v>
                </c:pt>
                <c:pt idx="30">
                  <c:v>0</c:v>
                </c:pt>
                <c:pt idx="31" formatCode="General">
                  <c:v>0</c:v>
                </c:pt>
                <c:pt idx="32" formatCode="General">
                  <c:v>0</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0-AEF5-4755-B789-08BE97708596}"/>
            </c:ext>
          </c:extLst>
        </c:ser>
        <c:ser>
          <c:idx val="1"/>
          <c:order val="1"/>
          <c:tx>
            <c:strRef>
              <c:f>グラフ作成!$O$5</c:f>
              <c:strCache>
                <c:ptCount val="1"/>
                <c:pt idx="0">
                  <c:v>1971～1980年</c:v>
                </c:pt>
              </c:strCache>
            </c:strRef>
          </c:tx>
          <c:spPr>
            <a:pattFill prst="pct60">
              <a:fgClr>
                <a:srgbClr val="FF0000"/>
              </a:fgClr>
              <a:bgClr>
                <a:schemeClr val="bg1"/>
              </a:bgClr>
            </a:pattFill>
            <a:ln>
              <a:noFill/>
            </a:ln>
            <a:effectLst/>
          </c:spPr>
          <c:invertIfNegative val="0"/>
          <c:cat>
            <c:strRef>
              <c:f>グラフ作成!$M$7:$M$43</c:f>
              <c:strCache>
                <c:ptCount val="37"/>
                <c:pt idx="0">
                  <c:v>吹田市</c:v>
                </c:pt>
                <c:pt idx="1">
                  <c:v>堺市</c:v>
                </c:pt>
                <c:pt idx="2">
                  <c:v>茨木市</c:v>
                </c:pt>
                <c:pt idx="3">
                  <c:v>豊中市</c:v>
                </c:pt>
                <c:pt idx="4">
                  <c:v>枚方市</c:v>
                </c:pt>
                <c:pt idx="5">
                  <c:v>東大阪市</c:v>
                </c:pt>
                <c:pt idx="6">
                  <c:v>高槻市</c:v>
                </c:pt>
                <c:pt idx="7">
                  <c:v>箕面市</c:v>
                </c:pt>
                <c:pt idx="8">
                  <c:v>寝屋川市</c:v>
                </c:pt>
                <c:pt idx="9">
                  <c:v>八尾市</c:v>
                </c:pt>
                <c:pt idx="10">
                  <c:v>大阪狭山市</c:v>
                </c:pt>
                <c:pt idx="11">
                  <c:v>和泉市</c:v>
                </c:pt>
                <c:pt idx="12">
                  <c:v>守口市</c:v>
                </c:pt>
                <c:pt idx="13">
                  <c:v>池田市</c:v>
                </c:pt>
                <c:pt idx="14">
                  <c:v>大東市</c:v>
                </c:pt>
                <c:pt idx="15">
                  <c:v>門真市</c:v>
                </c:pt>
                <c:pt idx="16">
                  <c:v>松原市</c:v>
                </c:pt>
                <c:pt idx="17">
                  <c:v>富田林市</c:v>
                </c:pt>
                <c:pt idx="18">
                  <c:v>柏原市</c:v>
                </c:pt>
                <c:pt idx="19">
                  <c:v>高石市</c:v>
                </c:pt>
                <c:pt idx="20">
                  <c:v>摂津市</c:v>
                </c:pt>
                <c:pt idx="21">
                  <c:v>岸和田市</c:v>
                </c:pt>
                <c:pt idx="22">
                  <c:v>泉大津市</c:v>
                </c:pt>
                <c:pt idx="23">
                  <c:v>藤井寺市</c:v>
                </c:pt>
                <c:pt idx="24">
                  <c:v>河内長野市</c:v>
                </c:pt>
                <c:pt idx="25">
                  <c:v>羽曳野市</c:v>
                </c:pt>
                <c:pt idx="26">
                  <c:v>貝塚市</c:v>
                </c:pt>
                <c:pt idx="27">
                  <c:v>交野市</c:v>
                </c:pt>
                <c:pt idx="28">
                  <c:v>泉佐野市</c:v>
                </c:pt>
                <c:pt idx="29">
                  <c:v>四條畷市</c:v>
                </c:pt>
                <c:pt idx="30">
                  <c:v>泉南市</c:v>
                </c:pt>
                <c:pt idx="31">
                  <c:v>島本町</c:v>
                </c:pt>
                <c:pt idx="32">
                  <c:v>熊取町</c:v>
                </c:pt>
                <c:pt idx="33">
                  <c:v>阪南市</c:v>
                </c:pt>
                <c:pt idx="34">
                  <c:v>岬町</c:v>
                </c:pt>
                <c:pt idx="35">
                  <c:v>忠岡町</c:v>
                </c:pt>
                <c:pt idx="36">
                  <c:v>河南町</c:v>
                </c:pt>
              </c:strCache>
            </c:strRef>
          </c:cat>
          <c:val>
            <c:numRef>
              <c:f>グラフ作成!$O$7:$O$43</c:f>
              <c:numCache>
                <c:formatCode>#,##0_);\(#,##0\)</c:formatCode>
                <c:ptCount val="37"/>
                <c:pt idx="0">
                  <c:v>10360</c:v>
                </c:pt>
                <c:pt idx="1">
                  <c:v>8100</c:v>
                </c:pt>
                <c:pt idx="2">
                  <c:v>8510</c:v>
                </c:pt>
                <c:pt idx="3">
                  <c:v>7870</c:v>
                </c:pt>
                <c:pt idx="4">
                  <c:v>5810</c:v>
                </c:pt>
                <c:pt idx="5">
                  <c:v>4460</c:v>
                </c:pt>
                <c:pt idx="6">
                  <c:v>3660</c:v>
                </c:pt>
                <c:pt idx="7">
                  <c:v>3670</c:v>
                </c:pt>
                <c:pt idx="8">
                  <c:v>2730</c:v>
                </c:pt>
                <c:pt idx="9">
                  <c:v>1900</c:v>
                </c:pt>
                <c:pt idx="10">
                  <c:v>1250</c:v>
                </c:pt>
                <c:pt idx="11">
                  <c:v>1110</c:v>
                </c:pt>
                <c:pt idx="12">
                  <c:v>1100</c:v>
                </c:pt>
                <c:pt idx="13">
                  <c:v>530</c:v>
                </c:pt>
                <c:pt idx="14">
                  <c:v>500</c:v>
                </c:pt>
                <c:pt idx="15">
                  <c:v>530</c:v>
                </c:pt>
                <c:pt idx="16">
                  <c:v>440</c:v>
                </c:pt>
                <c:pt idx="17">
                  <c:v>220</c:v>
                </c:pt>
                <c:pt idx="18">
                  <c:v>280</c:v>
                </c:pt>
                <c:pt idx="19">
                  <c:v>280</c:v>
                </c:pt>
                <c:pt idx="20">
                  <c:v>290</c:v>
                </c:pt>
                <c:pt idx="21">
                  <c:v>250</c:v>
                </c:pt>
                <c:pt idx="22">
                  <c:v>270</c:v>
                </c:pt>
                <c:pt idx="23">
                  <c:v>240</c:v>
                </c:pt>
                <c:pt idx="24">
                  <c:v>130</c:v>
                </c:pt>
                <c:pt idx="25">
                  <c:v>140</c:v>
                </c:pt>
                <c:pt idx="26">
                  <c:v>140</c:v>
                </c:pt>
                <c:pt idx="27">
                  <c:v>90</c:v>
                </c:pt>
                <c:pt idx="28">
                  <c:v>90</c:v>
                </c:pt>
                <c:pt idx="29">
                  <c:v>40</c:v>
                </c:pt>
                <c:pt idx="30">
                  <c:v>10</c:v>
                </c:pt>
                <c:pt idx="31" formatCode="General">
                  <c:v>0</c:v>
                </c:pt>
                <c:pt idx="32" formatCode="General">
                  <c:v>0</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1-AEF5-4755-B789-08BE97708596}"/>
            </c:ext>
          </c:extLst>
        </c:ser>
        <c:dLbls>
          <c:showLegendKey val="0"/>
          <c:showVal val="0"/>
          <c:showCatName val="0"/>
          <c:showSerName val="0"/>
          <c:showPercent val="0"/>
          <c:showBubbleSize val="0"/>
        </c:dLbls>
        <c:gapWidth val="150"/>
        <c:overlap val="100"/>
        <c:axId val="1167748352"/>
        <c:axId val="1167739232"/>
      </c:barChart>
      <c:catAx>
        <c:axId val="11677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1167739232"/>
        <c:crosses val="autoZero"/>
        <c:auto val="1"/>
        <c:lblAlgn val="ctr"/>
        <c:lblOffset val="100"/>
        <c:noMultiLvlLbl val="0"/>
      </c:catAx>
      <c:valAx>
        <c:axId val="11677392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67748352"/>
        <c:crosses val="autoZero"/>
        <c:crossBetween val="between"/>
        <c:majorUnit val="1000"/>
      </c:valAx>
      <c:spPr>
        <a:noFill/>
        <a:ln>
          <a:noFill/>
        </a:ln>
        <a:effectLst/>
      </c:spPr>
    </c:plotArea>
    <c:legend>
      <c:legendPos val="tr"/>
      <c:layout>
        <c:manualLayout>
          <c:xMode val="edge"/>
          <c:yMode val="edge"/>
          <c:x val="0.81806055830706892"/>
          <c:y val="4.2367227115025351E-2"/>
          <c:w val="0.14585246885787184"/>
          <c:h val="0.11582377012721289"/>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グラフ作成!$N$5</c:f>
              <c:strCache>
                <c:ptCount val="1"/>
                <c:pt idx="0">
                  <c:v>1970年以前</c:v>
                </c:pt>
              </c:strCache>
            </c:strRef>
          </c:tx>
          <c:spPr>
            <a:solidFill>
              <a:schemeClr val="tx1"/>
            </a:solidFill>
            <a:ln>
              <a:noFill/>
            </a:ln>
            <a:effectLst/>
          </c:spPr>
          <c:invertIfNegative val="0"/>
          <c:cat>
            <c:strRef>
              <c:f>グラフ作成!$M$6</c:f>
              <c:strCache>
                <c:ptCount val="1"/>
                <c:pt idx="0">
                  <c:v>大阪市</c:v>
                </c:pt>
              </c:strCache>
            </c:strRef>
          </c:cat>
          <c:val>
            <c:numRef>
              <c:f>グラフ作成!$N$6</c:f>
              <c:numCache>
                <c:formatCode>#,##0_);\(#,##0\)</c:formatCode>
                <c:ptCount val="1"/>
                <c:pt idx="0">
                  <c:v>4800</c:v>
                </c:pt>
              </c:numCache>
            </c:numRef>
          </c:val>
          <c:extLst>
            <c:ext xmlns:c16="http://schemas.microsoft.com/office/drawing/2014/chart" uri="{C3380CC4-5D6E-409C-BE32-E72D297353CC}">
              <c16:uniqueId val="{00000000-2A8D-4BAC-9617-E32A6B7824F1}"/>
            </c:ext>
          </c:extLst>
        </c:ser>
        <c:ser>
          <c:idx val="1"/>
          <c:order val="1"/>
          <c:tx>
            <c:strRef>
              <c:f>グラフ作成!$O$5</c:f>
              <c:strCache>
                <c:ptCount val="1"/>
                <c:pt idx="0">
                  <c:v>1971～1980年</c:v>
                </c:pt>
              </c:strCache>
            </c:strRef>
          </c:tx>
          <c:spPr>
            <a:pattFill prst="pct60">
              <a:fgClr>
                <a:srgbClr val="FF0000"/>
              </a:fgClr>
              <a:bgClr>
                <a:schemeClr val="bg1"/>
              </a:bgClr>
            </a:pattFill>
            <a:ln>
              <a:noFill/>
            </a:ln>
            <a:effectLst/>
          </c:spPr>
          <c:invertIfNegative val="0"/>
          <c:cat>
            <c:strRef>
              <c:f>グラフ作成!$M$6</c:f>
              <c:strCache>
                <c:ptCount val="1"/>
                <c:pt idx="0">
                  <c:v>大阪市</c:v>
                </c:pt>
              </c:strCache>
            </c:strRef>
          </c:cat>
          <c:val>
            <c:numRef>
              <c:f>グラフ作成!$O$6</c:f>
              <c:numCache>
                <c:formatCode>#,##0_);\(#,##0\)</c:formatCode>
                <c:ptCount val="1"/>
                <c:pt idx="0">
                  <c:v>48100</c:v>
                </c:pt>
              </c:numCache>
            </c:numRef>
          </c:val>
          <c:extLst>
            <c:ext xmlns:c16="http://schemas.microsoft.com/office/drawing/2014/chart" uri="{C3380CC4-5D6E-409C-BE32-E72D297353CC}">
              <c16:uniqueId val="{00000001-2A8D-4BAC-9617-E32A6B7824F1}"/>
            </c:ext>
          </c:extLst>
        </c:ser>
        <c:dLbls>
          <c:showLegendKey val="0"/>
          <c:showVal val="0"/>
          <c:showCatName val="0"/>
          <c:showSerName val="0"/>
          <c:showPercent val="0"/>
          <c:showBubbleSize val="0"/>
        </c:dLbls>
        <c:gapWidth val="150"/>
        <c:overlap val="100"/>
        <c:axId val="1167732032"/>
        <c:axId val="1167732512"/>
      </c:barChart>
      <c:catAx>
        <c:axId val="116773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1167732512"/>
        <c:crosses val="autoZero"/>
        <c:auto val="1"/>
        <c:lblAlgn val="ctr"/>
        <c:lblOffset val="100"/>
        <c:noMultiLvlLbl val="0"/>
      </c:catAx>
      <c:valAx>
        <c:axId val="116773251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6773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00481189851273E-2"/>
          <c:y val="0.11378848728246319"/>
          <c:w val="0.87232174103237092"/>
          <c:h val="0.64908821638259073"/>
        </c:manualLayout>
      </c:layout>
      <c:barChart>
        <c:barDir val="col"/>
        <c:grouping val="percentStacked"/>
        <c:varyColors val="0"/>
        <c:ser>
          <c:idx val="0"/>
          <c:order val="0"/>
          <c:tx>
            <c:strRef>
              <c:f>グラフ用!$F$7</c:f>
              <c:strCache>
                <c:ptCount val="1"/>
                <c:pt idx="0">
                  <c:v>１～２階建</c:v>
                </c:pt>
              </c:strCache>
            </c:strRef>
          </c:tx>
          <c:spPr>
            <a:solidFill>
              <a:schemeClr val="accent1"/>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グラフ用!$G$7:$L$7</c:f>
              <c:numCache>
                <c:formatCode>#,##0_);\(#,##0\)</c:formatCode>
                <c:ptCount val="6"/>
                <c:pt idx="0">
                  <c:v>500</c:v>
                </c:pt>
                <c:pt idx="1">
                  <c:v>800</c:v>
                </c:pt>
                <c:pt idx="2">
                  <c:v>900</c:v>
                </c:pt>
                <c:pt idx="3">
                  <c:v>700</c:v>
                </c:pt>
                <c:pt idx="4">
                  <c:v>800</c:v>
                </c:pt>
                <c:pt idx="5">
                  <c:v>700</c:v>
                </c:pt>
              </c:numCache>
            </c:numRef>
          </c:val>
          <c:extLst>
            <c:ext xmlns:c16="http://schemas.microsoft.com/office/drawing/2014/chart" uri="{C3380CC4-5D6E-409C-BE32-E72D297353CC}">
              <c16:uniqueId val="{00000000-EA81-4075-852F-8CFC951A9BA4}"/>
            </c:ext>
          </c:extLst>
        </c:ser>
        <c:ser>
          <c:idx val="1"/>
          <c:order val="1"/>
          <c:tx>
            <c:strRef>
              <c:f>グラフ用!$F$8</c:f>
              <c:strCache>
                <c:ptCount val="1"/>
                <c:pt idx="0">
                  <c:v>３～５階建</c:v>
                </c:pt>
              </c:strCache>
            </c:strRef>
          </c:tx>
          <c:spPr>
            <a:solidFill>
              <a:schemeClr val="accent2"/>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グラフ用!$G$8:$L$8</c:f>
              <c:numCache>
                <c:formatCode>#,##0_);\(#,##0\)</c:formatCode>
                <c:ptCount val="6"/>
                <c:pt idx="0">
                  <c:v>5500</c:v>
                </c:pt>
                <c:pt idx="1">
                  <c:v>25400</c:v>
                </c:pt>
                <c:pt idx="2">
                  <c:v>19800</c:v>
                </c:pt>
                <c:pt idx="3">
                  <c:v>14300</c:v>
                </c:pt>
                <c:pt idx="4">
                  <c:v>7800</c:v>
                </c:pt>
                <c:pt idx="5">
                  <c:v>7400</c:v>
                </c:pt>
              </c:numCache>
            </c:numRef>
          </c:val>
          <c:extLst>
            <c:ext xmlns:c16="http://schemas.microsoft.com/office/drawing/2014/chart" uri="{C3380CC4-5D6E-409C-BE32-E72D297353CC}">
              <c16:uniqueId val="{00000001-EA81-4075-852F-8CFC951A9BA4}"/>
            </c:ext>
          </c:extLst>
        </c:ser>
        <c:ser>
          <c:idx val="2"/>
          <c:order val="2"/>
          <c:tx>
            <c:strRef>
              <c:f>グラフ用!$F$9</c:f>
              <c:strCache>
                <c:ptCount val="1"/>
                <c:pt idx="0">
                  <c:v>６～10階建</c:v>
                </c:pt>
              </c:strCache>
            </c:strRef>
          </c:tx>
          <c:spPr>
            <a:solidFill>
              <a:schemeClr val="accent3"/>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グラフ用!$G$9:$L$9</c:f>
              <c:numCache>
                <c:formatCode>#,##0_);\(#,##0\)</c:formatCode>
                <c:ptCount val="6"/>
                <c:pt idx="0">
                  <c:v>2700</c:v>
                </c:pt>
                <c:pt idx="1">
                  <c:v>40300</c:v>
                </c:pt>
                <c:pt idx="2">
                  <c:v>43600</c:v>
                </c:pt>
                <c:pt idx="3">
                  <c:v>53600</c:v>
                </c:pt>
                <c:pt idx="4">
                  <c:v>40800</c:v>
                </c:pt>
                <c:pt idx="5">
                  <c:v>27600</c:v>
                </c:pt>
              </c:numCache>
            </c:numRef>
          </c:val>
          <c:extLst>
            <c:ext xmlns:c16="http://schemas.microsoft.com/office/drawing/2014/chart" uri="{C3380CC4-5D6E-409C-BE32-E72D297353CC}">
              <c16:uniqueId val="{00000002-EA81-4075-852F-8CFC951A9BA4}"/>
            </c:ext>
          </c:extLst>
        </c:ser>
        <c:ser>
          <c:idx val="3"/>
          <c:order val="3"/>
          <c:tx>
            <c:strRef>
              <c:f>グラフ用!$F$10</c:f>
              <c:strCache>
                <c:ptCount val="1"/>
                <c:pt idx="0">
                  <c:v>11階建以上</c:v>
                </c:pt>
              </c:strCache>
            </c:strRef>
          </c:tx>
          <c:spPr>
            <a:solidFill>
              <a:schemeClr val="tx1">
                <a:lumMod val="65000"/>
                <a:lumOff val="35000"/>
              </a:schemeClr>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グラフ用!$G$10:$L$10</c:f>
              <c:numCache>
                <c:formatCode>#,##0_);\(#,##0\)</c:formatCode>
                <c:ptCount val="6"/>
                <c:pt idx="0">
                  <c:v>3500</c:v>
                </c:pt>
                <c:pt idx="1">
                  <c:v>47900</c:v>
                </c:pt>
                <c:pt idx="2">
                  <c:v>65100</c:v>
                </c:pt>
                <c:pt idx="3">
                  <c:v>66100</c:v>
                </c:pt>
                <c:pt idx="4">
                  <c:v>127600</c:v>
                </c:pt>
                <c:pt idx="5">
                  <c:v>109800</c:v>
                </c:pt>
              </c:numCache>
            </c:numRef>
          </c:val>
          <c:extLst>
            <c:ext xmlns:c16="http://schemas.microsoft.com/office/drawing/2014/chart" uri="{C3380CC4-5D6E-409C-BE32-E72D297353CC}">
              <c16:uniqueId val="{00000003-EA81-4075-852F-8CFC951A9BA4}"/>
            </c:ext>
          </c:extLst>
        </c:ser>
        <c:dLbls>
          <c:showLegendKey val="0"/>
          <c:showVal val="0"/>
          <c:showCatName val="0"/>
          <c:showSerName val="0"/>
          <c:showPercent val="0"/>
          <c:showBubbleSize val="0"/>
        </c:dLbls>
        <c:gapWidth val="150"/>
        <c:overlap val="100"/>
        <c:axId val="1264453696"/>
        <c:axId val="1264464512"/>
      </c:barChart>
      <c:catAx>
        <c:axId val="12644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64464512"/>
        <c:crosses val="autoZero"/>
        <c:auto val="1"/>
        <c:lblAlgn val="ctr"/>
        <c:lblOffset val="100"/>
        <c:noMultiLvlLbl val="0"/>
      </c:catAx>
      <c:valAx>
        <c:axId val="126446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64453696"/>
        <c:crosses val="autoZero"/>
        <c:crossBetween val="between"/>
      </c:valAx>
      <c:spPr>
        <a:noFill/>
        <a:ln>
          <a:noFill/>
        </a:ln>
        <a:effectLst/>
      </c:spPr>
    </c:plotArea>
    <c:legend>
      <c:legendPos val="b"/>
      <c:layout>
        <c:manualLayout>
          <c:xMode val="edge"/>
          <c:yMode val="edge"/>
          <c:x val="0.14785909576673736"/>
          <c:y val="3.9443738769793464E-2"/>
          <c:w val="0.73262029746281709"/>
          <c:h val="5.64762988963729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グラフ用!$F$7</c:f>
              <c:strCache>
                <c:ptCount val="1"/>
                <c:pt idx="0">
                  <c:v>１～２階建</c:v>
                </c:pt>
              </c:strCache>
            </c:strRef>
          </c:tx>
          <c:spPr>
            <a:solidFill>
              <a:schemeClr val="accent1"/>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グラフ用!$G$7:$L$7</c:f>
              <c:numCache>
                <c:formatCode>#,##0_);\(#,##0\)</c:formatCode>
                <c:ptCount val="6"/>
                <c:pt idx="0">
                  <c:v>500</c:v>
                </c:pt>
                <c:pt idx="1">
                  <c:v>800</c:v>
                </c:pt>
                <c:pt idx="2">
                  <c:v>900</c:v>
                </c:pt>
                <c:pt idx="3">
                  <c:v>700</c:v>
                </c:pt>
                <c:pt idx="4">
                  <c:v>800</c:v>
                </c:pt>
                <c:pt idx="5">
                  <c:v>700</c:v>
                </c:pt>
              </c:numCache>
            </c:numRef>
          </c:val>
          <c:extLst>
            <c:ext xmlns:c16="http://schemas.microsoft.com/office/drawing/2014/chart" uri="{C3380CC4-5D6E-409C-BE32-E72D297353CC}">
              <c16:uniqueId val="{00000000-950B-49C5-81E8-02098603A710}"/>
            </c:ext>
          </c:extLst>
        </c:ser>
        <c:ser>
          <c:idx val="1"/>
          <c:order val="1"/>
          <c:tx>
            <c:strRef>
              <c:f>グラフ用!$F$8</c:f>
              <c:strCache>
                <c:ptCount val="1"/>
                <c:pt idx="0">
                  <c:v>３～５階建</c:v>
                </c:pt>
              </c:strCache>
            </c:strRef>
          </c:tx>
          <c:spPr>
            <a:solidFill>
              <a:schemeClr val="accent2"/>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グラフ用!$G$8:$L$8</c:f>
              <c:numCache>
                <c:formatCode>#,##0_);\(#,##0\)</c:formatCode>
                <c:ptCount val="6"/>
                <c:pt idx="0">
                  <c:v>5500</c:v>
                </c:pt>
                <c:pt idx="1">
                  <c:v>25400</c:v>
                </c:pt>
                <c:pt idx="2">
                  <c:v>19800</c:v>
                </c:pt>
                <c:pt idx="3">
                  <c:v>14300</c:v>
                </c:pt>
                <c:pt idx="4">
                  <c:v>7800</c:v>
                </c:pt>
                <c:pt idx="5">
                  <c:v>7400</c:v>
                </c:pt>
              </c:numCache>
            </c:numRef>
          </c:val>
          <c:extLst>
            <c:ext xmlns:c16="http://schemas.microsoft.com/office/drawing/2014/chart" uri="{C3380CC4-5D6E-409C-BE32-E72D297353CC}">
              <c16:uniqueId val="{00000001-950B-49C5-81E8-02098603A710}"/>
            </c:ext>
          </c:extLst>
        </c:ser>
        <c:ser>
          <c:idx val="2"/>
          <c:order val="2"/>
          <c:tx>
            <c:strRef>
              <c:f>グラフ用!$F$9</c:f>
              <c:strCache>
                <c:ptCount val="1"/>
                <c:pt idx="0">
                  <c:v>６～10階建</c:v>
                </c:pt>
              </c:strCache>
            </c:strRef>
          </c:tx>
          <c:spPr>
            <a:solidFill>
              <a:schemeClr val="accent3"/>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グラフ用!$G$9:$L$9</c:f>
              <c:numCache>
                <c:formatCode>#,##0_);\(#,##0\)</c:formatCode>
                <c:ptCount val="6"/>
                <c:pt idx="0">
                  <c:v>2700</c:v>
                </c:pt>
                <c:pt idx="1">
                  <c:v>40300</c:v>
                </c:pt>
                <c:pt idx="2">
                  <c:v>43600</c:v>
                </c:pt>
                <c:pt idx="3">
                  <c:v>53600</c:v>
                </c:pt>
                <c:pt idx="4">
                  <c:v>40800</c:v>
                </c:pt>
                <c:pt idx="5">
                  <c:v>27600</c:v>
                </c:pt>
              </c:numCache>
            </c:numRef>
          </c:val>
          <c:extLst>
            <c:ext xmlns:c16="http://schemas.microsoft.com/office/drawing/2014/chart" uri="{C3380CC4-5D6E-409C-BE32-E72D297353CC}">
              <c16:uniqueId val="{00000002-950B-49C5-81E8-02098603A710}"/>
            </c:ext>
          </c:extLst>
        </c:ser>
        <c:ser>
          <c:idx val="3"/>
          <c:order val="3"/>
          <c:tx>
            <c:strRef>
              <c:f>グラフ用!$F$10</c:f>
              <c:strCache>
                <c:ptCount val="1"/>
                <c:pt idx="0">
                  <c:v>11階建以上</c:v>
                </c:pt>
              </c:strCache>
            </c:strRef>
          </c:tx>
          <c:spPr>
            <a:solidFill>
              <a:schemeClr val="tx1">
                <a:lumMod val="65000"/>
                <a:lumOff val="35000"/>
              </a:schemeClr>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グラフ用!$G$10:$L$10</c:f>
              <c:numCache>
                <c:formatCode>#,##0_);\(#,##0\)</c:formatCode>
                <c:ptCount val="6"/>
                <c:pt idx="0">
                  <c:v>3500</c:v>
                </c:pt>
                <c:pt idx="1">
                  <c:v>47900</c:v>
                </c:pt>
                <c:pt idx="2">
                  <c:v>65100</c:v>
                </c:pt>
                <c:pt idx="3">
                  <c:v>66100</c:v>
                </c:pt>
                <c:pt idx="4">
                  <c:v>127600</c:v>
                </c:pt>
                <c:pt idx="5">
                  <c:v>109800</c:v>
                </c:pt>
              </c:numCache>
            </c:numRef>
          </c:val>
          <c:extLst>
            <c:ext xmlns:c16="http://schemas.microsoft.com/office/drawing/2014/chart" uri="{C3380CC4-5D6E-409C-BE32-E72D297353CC}">
              <c16:uniqueId val="{00000003-950B-49C5-81E8-02098603A710}"/>
            </c:ext>
          </c:extLst>
        </c:ser>
        <c:dLbls>
          <c:showLegendKey val="0"/>
          <c:showVal val="0"/>
          <c:showCatName val="0"/>
          <c:showSerName val="0"/>
          <c:showPercent val="0"/>
          <c:showBubbleSize val="0"/>
        </c:dLbls>
        <c:gapWidth val="219"/>
        <c:overlap val="-27"/>
        <c:axId val="1442652320"/>
        <c:axId val="1396400192"/>
      </c:barChart>
      <c:catAx>
        <c:axId val="14426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6400192"/>
        <c:crosses val="autoZero"/>
        <c:auto val="1"/>
        <c:lblAlgn val="ctr"/>
        <c:lblOffset val="100"/>
        <c:noMultiLvlLbl val="0"/>
      </c:catAx>
      <c:valAx>
        <c:axId val="139640019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42652320"/>
        <c:crosses val="autoZero"/>
        <c:crossBetween val="between"/>
      </c:valAx>
      <c:spPr>
        <a:noFill/>
        <a:ln>
          <a:noFill/>
        </a:ln>
        <a:effectLst/>
      </c:spPr>
    </c:plotArea>
    <c:legend>
      <c:legendPos val="b"/>
      <c:layout>
        <c:manualLayout>
          <c:xMode val="edge"/>
          <c:yMode val="edge"/>
          <c:x val="0.11774069632024474"/>
          <c:y val="3.0599935143468336E-2"/>
          <c:w val="0.21873140857392825"/>
          <c:h val="0.240162583843686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91290455562055E-2"/>
          <c:y val="3.6181550573966208E-2"/>
          <c:w val="0.73877019554601964"/>
          <c:h val="0.82374442082389432"/>
        </c:manualLayout>
      </c:layout>
      <c:barChart>
        <c:barDir val="col"/>
        <c:grouping val="stacked"/>
        <c:varyColors val="0"/>
        <c:ser>
          <c:idx val="6"/>
          <c:order val="0"/>
          <c:tx>
            <c:strRef>
              <c:f>'★世帯主の年齢（完成年次別）'!$I$28</c:f>
              <c:strCache>
                <c:ptCount val="1"/>
                <c:pt idx="0">
                  <c:v>不明</c:v>
                </c:pt>
              </c:strCache>
            </c:strRef>
          </c:tx>
          <c:spPr>
            <a:solidFill>
              <a:schemeClr val="tx1"/>
            </a:solidFill>
            <a:ln w="3175">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C3C-4725-8F7F-ADC1B81612C0}"/>
                </c:ext>
              </c:extLst>
            </c:dLbl>
            <c:dLbl>
              <c:idx val="1"/>
              <c:delete val="1"/>
              <c:extLst>
                <c:ext xmlns:c15="http://schemas.microsoft.com/office/drawing/2012/chart" uri="{CE6537A1-D6FC-4f65-9D91-7224C49458BB}"/>
                <c:ext xmlns:c16="http://schemas.microsoft.com/office/drawing/2014/chart" uri="{C3380CC4-5D6E-409C-BE32-E72D297353CC}">
                  <c16:uniqueId val="{00000001-BC3C-4725-8F7F-ADC1B81612C0}"/>
                </c:ext>
              </c:extLst>
            </c:dLbl>
            <c:dLbl>
              <c:idx val="2"/>
              <c:delete val="1"/>
              <c:extLst>
                <c:ext xmlns:c15="http://schemas.microsoft.com/office/drawing/2012/chart" uri="{CE6537A1-D6FC-4f65-9D91-7224C49458BB}"/>
                <c:ext xmlns:c16="http://schemas.microsoft.com/office/drawing/2014/chart" uri="{C3380CC4-5D6E-409C-BE32-E72D297353CC}">
                  <c16:uniqueId val="{00000002-BC3C-4725-8F7F-ADC1B81612C0}"/>
                </c:ext>
              </c:extLst>
            </c:dLbl>
            <c:dLbl>
              <c:idx val="3"/>
              <c:delete val="1"/>
              <c:extLst>
                <c:ext xmlns:c15="http://schemas.microsoft.com/office/drawing/2012/chart" uri="{CE6537A1-D6FC-4f65-9D91-7224C49458BB}"/>
                <c:ext xmlns:c16="http://schemas.microsoft.com/office/drawing/2014/chart" uri="{C3380CC4-5D6E-409C-BE32-E72D297353CC}">
                  <c16:uniqueId val="{00000003-BC3C-4725-8F7F-ADC1B81612C0}"/>
                </c:ext>
              </c:extLst>
            </c:dLbl>
            <c:dLbl>
              <c:idx val="4"/>
              <c:layout>
                <c:manualLayout>
                  <c:x val="5.2019399804032716E-2"/>
                  <c:y val="-6.9636451328826589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BC3C-4725-8F7F-ADC1B81612C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'★世帯主の年齢（完成年次別）'!$J$28:$N$28</c:f>
              <c:numCache>
                <c:formatCode>0.0_ </c:formatCode>
                <c:ptCount val="5"/>
                <c:pt idx="0">
                  <c:v>0</c:v>
                </c:pt>
                <c:pt idx="1">
                  <c:v>0</c:v>
                </c:pt>
                <c:pt idx="2">
                  <c:v>0</c:v>
                </c:pt>
                <c:pt idx="3">
                  <c:v>0</c:v>
                </c:pt>
                <c:pt idx="4">
                  <c:v>3.5714285714285712</c:v>
                </c:pt>
              </c:numCache>
            </c:numRef>
          </c:val>
          <c:extLst>
            <c:ext xmlns:c16="http://schemas.microsoft.com/office/drawing/2014/chart" uri="{C3380CC4-5D6E-409C-BE32-E72D297353CC}">
              <c16:uniqueId val="{00000005-BC3C-4725-8F7F-ADC1B81612C0}"/>
            </c:ext>
          </c:extLst>
        </c:ser>
        <c:ser>
          <c:idx val="5"/>
          <c:order val="1"/>
          <c:tx>
            <c:strRef>
              <c:f>'★世帯主の年齢（完成年次別）'!$I$27</c:f>
              <c:strCache>
                <c:ptCount val="1"/>
                <c:pt idx="0">
                  <c:v>70歳代以上</c:v>
                </c:pt>
              </c:strCache>
            </c:strRef>
          </c:tx>
          <c:spPr>
            <a:pattFill prst="ltVert">
              <a:fgClr>
                <a:schemeClr val="tx1"/>
              </a:fgClr>
              <a:bgClr>
                <a:schemeClr val="accent2">
                  <a:lumMod val="40000"/>
                  <a:lumOff val="60000"/>
                </a:schemeClr>
              </a:bgClr>
            </a:patt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'★世帯主の年齢（完成年次別）'!$J$27:$N$27</c:f>
              <c:numCache>
                <c:formatCode>0.0_ </c:formatCode>
                <c:ptCount val="5"/>
                <c:pt idx="0">
                  <c:v>49.090909090909093</c:v>
                </c:pt>
                <c:pt idx="1">
                  <c:v>14.285714285714285</c:v>
                </c:pt>
                <c:pt idx="2">
                  <c:v>16.071428571428573</c:v>
                </c:pt>
                <c:pt idx="3">
                  <c:v>12.903225806451612</c:v>
                </c:pt>
                <c:pt idx="4">
                  <c:v>14.285714285714285</c:v>
                </c:pt>
              </c:numCache>
            </c:numRef>
          </c:val>
          <c:extLst>
            <c:ext xmlns:c16="http://schemas.microsoft.com/office/drawing/2014/chart" uri="{C3380CC4-5D6E-409C-BE32-E72D297353CC}">
              <c16:uniqueId val="{00000006-BC3C-4725-8F7F-ADC1B81612C0}"/>
            </c:ext>
          </c:extLst>
        </c:ser>
        <c:ser>
          <c:idx val="4"/>
          <c:order val="2"/>
          <c:tx>
            <c:strRef>
              <c:f>'★世帯主の年齢（完成年次別）'!$I$26</c:f>
              <c:strCache>
                <c:ptCount val="1"/>
                <c:pt idx="0">
                  <c:v>60歳代</c:v>
                </c:pt>
              </c:strCache>
            </c:strRef>
          </c:tx>
          <c:spPr>
            <a:solidFill>
              <a:schemeClr val="accent6">
                <a:lumMod val="60000"/>
                <a:lumOff val="40000"/>
              </a:schemeClr>
            </a:solid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'★世帯主の年齢（完成年次別）'!$J$26:$N$26</c:f>
              <c:numCache>
                <c:formatCode>0.0_ </c:formatCode>
                <c:ptCount val="5"/>
                <c:pt idx="0">
                  <c:v>18.181818181818183</c:v>
                </c:pt>
                <c:pt idx="1">
                  <c:v>42.857142857142854</c:v>
                </c:pt>
                <c:pt idx="2">
                  <c:v>28.571428571428569</c:v>
                </c:pt>
                <c:pt idx="3">
                  <c:v>25.806451612903224</c:v>
                </c:pt>
                <c:pt idx="4">
                  <c:v>10.714285714285714</c:v>
                </c:pt>
              </c:numCache>
            </c:numRef>
          </c:val>
          <c:extLst>
            <c:ext xmlns:c16="http://schemas.microsoft.com/office/drawing/2014/chart" uri="{C3380CC4-5D6E-409C-BE32-E72D297353CC}">
              <c16:uniqueId val="{00000007-BC3C-4725-8F7F-ADC1B81612C0}"/>
            </c:ext>
          </c:extLst>
        </c:ser>
        <c:ser>
          <c:idx val="3"/>
          <c:order val="3"/>
          <c:tx>
            <c:strRef>
              <c:f>'★世帯主の年齢（完成年次別）'!$I$25</c:f>
              <c:strCache>
                <c:ptCount val="1"/>
                <c:pt idx="0">
                  <c:v>50歳代</c:v>
                </c:pt>
              </c:strCache>
            </c:strRef>
          </c:tx>
          <c:spPr>
            <a:pattFill prst="pct5">
              <a:fgClr>
                <a:schemeClr val="tx1"/>
              </a:fgClr>
              <a:bgClr>
                <a:schemeClr val="accent1">
                  <a:lumMod val="60000"/>
                  <a:lumOff val="40000"/>
                </a:schemeClr>
              </a:bgClr>
            </a:patt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'★世帯主の年齢（完成年次別）'!$J$25:$N$25</c:f>
              <c:numCache>
                <c:formatCode>0.0_ </c:formatCode>
                <c:ptCount val="5"/>
                <c:pt idx="0">
                  <c:v>18.181818181818183</c:v>
                </c:pt>
                <c:pt idx="1">
                  <c:v>28.571428571428569</c:v>
                </c:pt>
                <c:pt idx="2">
                  <c:v>37.5</c:v>
                </c:pt>
                <c:pt idx="3">
                  <c:v>32.258064516129032</c:v>
                </c:pt>
                <c:pt idx="4">
                  <c:v>17.857142857142858</c:v>
                </c:pt>
              </c:numCache>
            </c:numRef>
          </c:val>
          <c:extLst>
            <c:ext xmlns:c16="http://schemas.microsoft.com/office/drawing/2014/chart" uri="{C3380CC4-5D6E-409C-BE32-E72D297353CC}">
              <c16:uniqueId val="{00000008-BC3C-4725-8F7F-ADC1B81612C0}"/>
            </c:ext>
          </c:extLst>
        </c:ser>
        <c:ser>
          <c:idx val="2"/>
          <c:order val="4"/>
          <c:tx>
            <c:strRef>
              <c:f>'★世帯主の年齢（完成年次別）'!$I$24</c:f>
              <c:strCache>
                <c:ptCount val="1"/>
                <c:pt idx="0">
                  <c:v>40歳代</c:v>
                </c:pt>
              </c:strCache>
            </c:strRef>
          </c:tx>
          <c:spPr>
            <a:solidFill>
              <a:schemeClr val="accent4">
                <a:lumMod val="40000"/>
                <a:lumOff val="60000"/>
              </a:schemeClr>
            </a:solidFill>
            <a:ln w="3175">
              <a:solidFill>
                <a:schemeClr val="tx1"/>
              </a:solidFill>
            </a:ln>
            <a:effectLst/>
          </c:spPr>
          <c:invertIfNegative val="0"/>
          <c:dLbls>
            <c:dLbl>
              <c:idx val="1"/>
              <c:layout>
                <c:manualLayout>
                  <c:x val="5.2284960338066025E-2"/>
                  <c:y val="2.6617598870768287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9-BC3C-4725-8F7F-ADC1B81612C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'★世帯主の年齢（完成年次別）'!$J$24:$N$24</c:f>
              <c:numCache>
                <c:formatCode>0.0_ </c:formatCode>
                <c:ptCount val="5"/>
                <c:pt idx="0">
                  <c:v>10.909090909090908</c:v>
                </c:pt>
                <c:pt idx="1">
                  <c:v>0</c:v>
                </c:pt>
                <c:pt idx="2">
                  <c:v>14.285714285714285</c:v>
                </c:pt>
                <c:pt idx="3">
                  <c:v>25.806451612903224</c:v>
                </c:pt>
                <c:pt idx="4">
                  <c:v>25</c:v>
                </c:pt>
              </c:numCache>
            </c:numRef>
          </c:val>
          <c:extLst>
            <c:ext xmlns:c16="http://schemas.microsoft.com/office/drawing/2014/chart" uri="{C3380CC4-5D6E-409C-BE32-E72D297353CC}">
              <c16:uniqueId val="{0000000A-BC3C-4725-8F7F-ADC1B81612C0}"/>
            </c:ext>
          </c:extLst>
        </c:ser>
        <c:ser>
          <c:idx val="0"/>
          <c:order val="5"/>
          <c:tx>
            <c:strRef>
              <c:f>'★世帯主の年齢（完成年次別）'!$I$23</c:f>
              <c:strCache>
                <c:ptCount val="1"/>
                <c:pt idx="0">
                  <c:v>30歳代</c:v>
                </c:pt>
              </c:strCache>
            </c:strRef>
          </c:tx>
          <c:spPr>
            <a:pattFill prst="ltDnDiag">
              <a:fgClr>
                <a:schemeClr val="tx1"/>
              </a:fgClr>
              <a:bgClr>
                <a:schemeClr val="bg1"/>
              </a:bgClr>
            </a:pattFill>
            <a:ln w="3175">
              <a:solidFill>
                <a:schemeClr val="tx1"/>
              </a:solidFill>
            </a:ln>
            <a:effectLst/>
          </c:spPr>
          <c:invertIfNegative val="0"/>
          <c:dLbls>
            <c:dLbl>
              <c:idx val="0"/>
              <c:layout>
                <c:manualLayout>
                  <c:x val="7.0557396488857449E-2"/>
                  <c:y val="2.6852437865622227E-2"/>
                </c:manualLayout>
              </c:layout>
              <c:spPr>
                <a:solidFill>
                  <a:prstClr val="white"/>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B-BC3C-4725-8F7F-ADC1B81612C0}"/>
                </c:ext>
              </c:extLst>
            </c:dLbl>
            <c:dLbl>
              <c:idx val="1"/>
              <c:spPr>
                <a:solidFill>
                  <a:schemeClr val="bg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C-BC3C-4725-8F7F-ADC1B81612C0}"/>
                </c:ext>
              </c:extLst>
            </c:dLbl>
            <c:dLbl>
              <c:idx val="2"/>
              <c:layout>
                <c:manualLayout>
                  <c:x val="7.5476983593540395E-2"/>
                  <c:y val="2.254726117879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3C-4725-8F7F-ADC1B81612C0}"/>
                </c:ext>
              </c:extLst>
            </c:dLbl>
            <c:dLbl>
              <c:idx val="3"/>
              <c:layout>
                <c:manualLayout>
                  <c:x val="6.4419775164290857E-2"/>
                  <c:y val="2.4183228319791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3C-4725-8F7F-ADC1B81612C0}"/>
                </c:ext>
              </c:extLst>
            </c:dLbl>
            <c:dLbl>
              <c:idx val="4"/>
              <c:spPr>
                <a:solidFill>
                  <a:schemeClr val="bg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F-BC3C-4725-8F7F-ADC1B81612C0}"/>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'★世帯主の年齢（完成年次別）'!$J$23:$N$23</c:f>
              <c:numCache>
                <c:formatCode>0.0_ </c:formatCode>
                <c:ptCount val="5"/>
                <c:pt idx="0">
                  <c:v>3.6363636363636362</c:v>
                </c:pt>
                <c:pt idx="1">
                  <c:v>14.285714285714285</c:v>
                </c:pt>
                <c:pt idx="2">
                  <c:v>3.5714285714285712</c:v>
                </c:pt>
                <c:pt idx="3">
                  <c:v>3.225806451612903</c:v>
                </c:pt>
                <c:pt idx="4">
                  <c:v>28.571428571428569</c:v>
                </c:pt>
              </c:numCache>
            </c:numRef>
          </c:val>
          <c:extLst>
            <c:ext xmlns:c16="http://schemas.microsoft.com/office/drawing/2014/chart" uri="{C3380CC4-5D6E-409C-BE32-E72D297353CC}">
              <c16:uniqueId val="{00000010-BC3C-4725-8F7F-ADC1B81612C0}"/>
            </c:ext>
          </c:extLst>
        </c:ser>
        <c:ser>
          <c:idx val="1"/>
          <c:order val="6"/>
          <c:tx>
            <c:strRef>
              <c:f>'★世帯主の年齢（完成年次別）'!$I$22</c:f>
              <c:strCache>
                <c:ptCount val="1"/>
                <c:pt idx="0">
                  <c:v>30歳未満</c:v>
                </c:pt>
              </c:strCache>
            </c:strRef>
          </c:tx>
          <c:spPr>
            <a:solidFill>
              <a:schemeClr val="bg1">
                <a:lumMod val="65000"/>
              </a:schemeClr>
            </a:solidFill>
            <a:ln>
              <a:solidFill>
                <a:schemeClr val="tx1"/>
              </a:solidFill>
            </a:ln>
            <a:effectLst/>
          </c:spPr>
          <c:invertIfNegative val="0"/>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'★世帯主の年齢（完成年次別）'!$J$22:$N$22</c:f>
              <c:numCache>
                <c:formatCode>0.0_ </c:formatCode>
                <c:ptCount val="5"/>
                <c:pt idx="0">
                  <c:v>0</c:v>
                </c:pt>
                <c:pt idx="1">
                  <c:v>0</c:v>
                </c:pt>
                <c:pt idx="2">
                  <c:v>0</c:v>
                </c:pt>
                <c:pt idx="3">
                  <c:v>0</c:v>
                </c:pt>
                <c:pt idx="4">
                  <c:v>0</c:v>
                </c:pt>
              </c:numCache>
            </c:numRef>
          </c:val>
          <c:extLst>
            <c:ext xmlns:c16="http://schemas.microsoft.com/office/drawing/2014/chart" uri="{C3380CC4-5D6E-409C-BE32-E72D297353CC}">
              <c16:uniqueId val="{00000015-BC3C-4725-8F7F-ADC1B81612C0}"/>
            </c:ext>
          </c:extLst>
        </c:ser>
        <c:dLbls>
          <c:showLegendKey val="0"/>
          <c:showVal val="0"/>
          <c:showCatName val="0"/>
          <c:showSerName val="0"/>
          <c:showPercent val="0"/>
          <c:showBubbleSize val="0"/>
        </c:dLbls>
        <c:gapWidth val="150"/>
        <c:overlap val="100"/>
        <c:axId val="595925808"/>
        <c:axId val="595919568"/>
      </c:barChart>
      <c:catAx>
        <c:axId val="595925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95919568"/>
        <c:crosses val="autoZero"/>
        <c:auto val="1"/>
        <c:lblAlgn val="ctr"/>
        <c:lblOffset val="100"/>
        <c:noMultiLvlLbl val="0"/>
      </c:catAx>
      <c:valAx>
        <c:axId val="595919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in"/>
        <c:tickLblPos val="nextTo"/>
        <c:spPr>
          <a:noFill/>
          <a:ln w="3175">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5925808"/>
        <c:crosses val="autoZero"/>
        <c:crossBetween val="between"/>
      </c:valAx>
      <c:spPr>
        <a:noFill/>
        <a:ln w="3175">
          <a:solidFill>
            <a:schemeClr val="tx1"/>
          </a:solidFill>
        </a:ln>
        <a:effectLst/>
      </c:spPr>
    </c:plotArea>
    <c:legend>
      <c:legendPos val="r"/>
      <c:legendEntry>
        <c:idx val="0"/>
        <c:delete val="1"/>
      </c:legendEntry>
      <c:layout>
        <c:manualLayout>
          <c:xMode val="edge"/>
          <c:yMode val="edge"/>
          <c:x val="0.8232178320837702"/>
          <c:y val="0.20377348711606943"/>
          <c:w val="0.16651898184345409"/>
          <c:h val="0.48938434956407545"/>
        </c:manualLayout>
      </c:layout>
      <c:overlay val="0"/>
      <c:spPr>
        <a:noFill/>
        <a:ln w="3175">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3175" cap="flat" cmpd="sng" algn="ctr">
      <a:solidFill>
        <a:schemeClr val="bg1">
          <a:lumMod val="65000"/>
        </a:schemeClr>
      </a:solid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2727249147113"/>
          <c:y val="0.17875381950132174"/>
          <c:w val="0.7024620790677546"/>
          <c:h val="0.74459828888656077"/>
        </c:manualLayout>
      </c:layout>
      <c:pieChart>
        <c:varyColors val="1"/>
        <c:ser>
          <c:idx val="0"/>
          <c:order val="0"/>
          <c:spPr>
            <a:solidFill>
              <a:schemeClr val="accent2">
                <a:lumMod val="20000"/>
                <a:lumOff val="80000"/>
              </a:schemeClr>
            </a:solidFill>
            <a:ln w="9525">
              <a:solidFill>
                <a:schemeClr val="tx1"/>
              </a:solidFill>
            </a:ln>
            <a:effectLst/>
          </c:spPr>
          <c:dPt>
            <c:idx val="0"/>
            <c:bubble3D val="0"/>
            <c:spPr>
              <a:solidFill>
                <a:schemeClr val="accent2">
                  <a:lumMod val="20000"/>
                  <a:lumOff val="80000"/>
                </a:schemeClr>
              </a:solidFill>
              <a:ln w="9525">
                <a:solidFill>
                  <a:schemeClr val="tx1"/>
                </a:solidFill>
              </a:ln>
              <a:effectLst/>
            </c:spPr>
            <c:extLst>
              <c:ext xmlns:c16="http://schemas.microsoft.com/office/drawing/2014/chart" uri="{C3380CC4-5D6E-409C-BE32-E72D297353CC}">
                <c16:uniqueId val="{00000001-4DAB-421D-80EC-99F94EA50B0D}"/>
              </c:ext>
            </c:extLst>
          </c:dPt>
          <c:dPt>
            <c:idx val="1"/>
            <c:bubble3D val="0"/>
            <c:spPr>
              <a:solidFill>
                <a:schemeClr val="accent2">
                  <a:lumMod val="20000"/>
                  <a:lumOff val="80000"/>
                </a:schemeClr>
              </a:solidFill>
              <a:ln w="9525">
                <a:solidFill>
                  <a:schemeClr val="tx1"/>
                </a:solidFill>
              </a:ln>
              <a:effectLst/>
            </c:spPr>
            <c:extLst>
              <c:ext xmlns:c16="http://schemas.microsoft.com/office/drawing/2014/chart" uri="{C3380CC4-5D6E-409C-BE32-E72D297353CC}">
                <c16:uniqueId val="{00000003-4DAB-421D-80EC-99F94EA50B0D}"/>
              </c:ext>
            </c:extLst>
          </c:dPt>
          <c:dPt>
            <c:idx val="2"/>
            <c:bubble3D val="0"/>
            <c:spPr>
              <a:solidFill>
                <a:schemeClr val="accent4">
                  <a:lumMod val="40000"/>
                  <a:lumOff val="60000"/>
                </a:schemeClr>
              </a:solidFill>
              <a:ln w="9525">
                <a:solidFill>
                  <a:schemeClr val="tx1"/>
                </a:solidFill>
              </a:ln>
              <a:effectLst/>
            </c:spPr>
            <c:extLst>
              <c:ext xmlns:c16="http://schemas.microsoft.com/office/drawing/2014/chart" uri="{C3380CC4-5D6E-409C-BE32-E72D297353CC}">
                <c16:uniqueId val="{00000005-4DAB-421D-80EC-99F94EA50B0D}"/>
              </c:ext>
            </c:extLst>
          </c:dPt>
          <c:dPt>
            <c:idx val="3"/>
            <c:bubble3D val="0"/>
            <c:spPr>
              <a:pattFill prst="pct5">
                <a:fgClr>
                  <a:schemeClr val="tx1"/>
                </a:fgClr>
                <a:bgClr>
                  <a:schemeClr val="accent1">
                    <a:lumMod val="60000"/>
                    <a:lumOff val="40000"/>
                  </a:schemeClr>
                </a:bgClr>
              </a:pattFill>
              <a:ln w="9525">
                <a:solidFill>
                  <a:schemeClr val="tx1"/>
                </a:solidFill>
              </a:ln>
              <a:effectLst/>
            </c:spPr>
            <c:extLst>
              <c:ext xmlns:c16="http://schemas.microsoft.com/office/drawing/2014/chart" uri="{C3380CC4-5D6E-409C-BE32-E72D297353CC}">
                <c16:uniqueId val="{00000007-4DAB-421D-80EC-99F94EA50B0D}"/>
              </c:ext>
            </c:extLst>
          </c:dPt>
          <c:dPt>
            <c:idx val="4"/>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9-4DAB-421D-80EC-99F94EA50B0D}"/>
              </c:ext>
            </c:extLst>
          </c:dPt>
          <c:dPt>
            <c:idx val="5"/>
            <c:bubble3D val="0"/>
            <c:spPr>
              <a:pattFill prst="ltVert">
                <a:fgClr>
                  <a:schemeClr val="tx1"/>
                </a:fgClr>
                <a:bgClr>
                  <a:schemeClr val="accent2">
                    <a:lumMod val="60000"/>
                    <a:lumOff val="40000"/>
                  </a:schemeClr>
                </a:bgClr>
              </a:pattFill>
              <a:ln w="9525">
                <a:solidFill>
                  <a:schemeClr val="tx1"/>
                </a:solidFill>
              </a:ln>
              <a:effectLst/>
            </c:spPr>
            <c:extLst>
              <c:ext xmlns:c16="http://schemas.microsoft.com/office/drawing/2014/chart" uri="{C3380CC4-5D6E-409C-BE32-E72D297353CC}">
                <c16:uniqueId val="{0000000B-4DAB-421D-80EC-99F94EA50B0D}"/>
              </c:ext>
            </c:extLst>
          </c:dPt>
          <c:dPt>
            <c:idx val="6"/>
            <c:bubble3D val="0"/>
            <c:spPr>
              <a:solidFill>
                <a:schemeClr val="tx1"/>
              </a:solidFill>
              <a:ln w="9525">
                <a:solidFill>
                  <a:schemeClr val="tx1"/>
                </a:solidFill>
              </a:ln>
              <a:effectLst/>
            </c:spPr>
            <c:extLst>
              <c:ext xmlns:c16="http://schemas.microsoft.com/office/drawing/2014/chart" uri="{C3380CC4-5D6E-409C-BE32-E72D297353CC}">
                <c16:uniqueId val="{0000000D-4DAB-421D-80EC-99F94EA50B0D}"/>
              </c:ext>
            </c:extLst>
          </c:dPt>
          <c:dLbls>
            <c:dLbl>
              <c:idx val="0"/>
              <c:layout>
                <c:manualLayout>
                  <c:x val="0.24711569454368412"/>
                  <c:y val="-8.0357664478252336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B77A3CB-2FF8-4218-A1A0-76FE2C3A5A09}" type="CATEGORYNAME">
                      <a:rPr lang="ja-JP" altLang="en-US" sz="1050" b="0" smtClean="0">
                        <a:latin typeface="Meiryo UI" panose="020B0604030504040204" pitchFamily="50" charset="-128"/>
                        <a:ea typeface="Meiryo UI" panose="020B0604030504040204" pitchFamily="50" charset="-128"/>
                      </a:rPr>
                      <a:pPr>
                        <a:defRPr sz="1050" b="0">
                          <a:solidFill>
                            <a:sysClr val="windowText" lastClr="000000"/>
                          </a:solidFill>
                          <a:latin typeface="Meiryo UI" panose="020B0604030504040204" pitchFamily="50" charset="-128"/>
                          <a:ea typeface="Meiryo UI" panose="020B0604030504040204" pitchFamily="50" charset="-128"/>
                        </a:defRPr>
                      </a:pPr>
                      <a:t>[分類名]</a:t>
                    </a:fld>
                    <a:r>
                      <a:rPr lang="ja-JP" altLang="en-US" sz="1050" b="0" baseline="0" dirty="0">
                        <a:latin typeface="Meiryo UI" panose="020B0604030504040204" pitchFamily="50" charset="-128"/>
                        <a:ea typeface="Meiryo UI" panose="020B0604030504040204" pitchFamily="50" charset="-128"/>
                      </a:rPr>
                      <a:t> </a:t>
                    </a:r>
                    <a:fld id="{F80D0443-F510-400E-AA72-930F2DD6E18A}" type="PERCENTAGE">
                      <a:rPr lang="en-US" altLang="ja-JP" sz="1050" b="0" baseline="0" smtClean="0">
                        <a:latin typeface="Meiryo UI" panose="020B0604030504040204" pitchFamily="50" charset="-128"/>
                        <a:ea typeface="Meiryo UI" panose="020B0604030504040204" pitchFamily="50" charset="-128"/>
                      </a:rPr>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sz="1050" b="0" baseline="0"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7616708201447652"/>
                      <c:h val="0.1017489020692712"/>
                    </c:manualLayout>
                  </c15:layout>
                  <c15:dlblFieldTable/>
                  <c15:showDataLabelsRange val="0"/>
                </c:ext>
                <c:ext xmlns:c16="http://schemas.microsoft.com/office/drawing/2014/chart" uri="{C3380CC4-5D6E-409C-BE32-E72D297353CC}">
                  <c16:uniqueId val="{00000001-4DAB-421D-80EC-99F94EA50B0D}"/>
                </c:ext>
              </c:extLst>
            </c:dLbl>
            <c:dLbl>
              <c:idx val="1"/>
              <c:layout>
                <c:manualLayout>
                  <c:x val="0.14917877453223366"/>
                  <c:y val="3.1362204121114609E-2"/>
                </c:manualLayout>
              </c:layout>
              <c:tx>
                <c:rich>
                  <a:bodyPr/>
                  <a:lstStyle/>
                  <a:p>
                    <a:fld id="{13075BC9-3452-4815-B6A5-A0790ACD1253}" type="CATEGORYNAME">
                      <a:rPr lang="ja-JP" altLang="en-US"/>
                      <a:pPr/>
                      <a:t>[分類名]</a:t>
                    </a:fld>
                    <a:r>
                      <a:rPr lang="ja-JP" altLang="en-US" baseline="0" dirty="0"/>
                      <a:t> </a:t>
                    </a:r>
                    <a:fld id="{6522CEE4-9AE1-4445-BFA5-ADEE0C1614FC}" type="PERCENTAGE">
                      <a:rPr lang="en-US" altLang="ja-JP" baseline="0"/>
                      <a:pPr/>
                      <a:t>[パーセンテージ]</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730239247138175"/>
                      <c:h val="0.11452323499960565"/>
                    </c:manualLayout>
                  </c15:layout>
                  <c15:dlblFieldTable/>
                  <c15:showDataLabelsRange val="0"/>
                </c:ext>
                <c:ext xmlns:c16="http://schemas.microsoft.com/office/drawing/2014/chart" uri="{C3380CC4-5D6E-409C-BE32-E72D297353CC}">
                  <c16:uniqueId val="{00000003-4DAB-421D-80EC-99F94EA50B0D}"/>
                </c:ext>
              </c:extLst>
            </c:dLbl>
            <c:dLbl>
              <c:idx val="2"/>
              <c:layout>
                <c:manualLayout>
                  <c:x val="-6.6654307101753404E-3"/>
                  <c:y val="6.49347306622228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1FED4BF-C858-4C3D-AEC0-7961713E80DE}" type="CATEGORYNAME">
                      <a:rPr lang="ja-JP" altLang="en-US"/>
                      <a:pPr>
                        <a:defRPr sz="1050" b="0">
                          <a:solidFill>
                            <a:sysClr val="windowText" lastClr="000000"/>
                          </a:solidFill>
                          <a:latin typeface="Meiryo UI" panose="020B0604030504040204" pitchFamily="50" charset="-128"/>
                          <a:ea typeface="Meiryo UI" panose="020B0604030504040204" pitchFamily="50" charset="-128"/>
                        </a:defRPr>
                      </a:pPr>
                      <a:t>[分類名]</a:t>
                    </a:fld>
                    <a:r>
                      <a:rPr lang="en-US" altLang="ja-JP" baseline="0"/>
                      <a:t>,</a:t>
                    </a:r>
                  </a:p>
                  <a:p>
                    <a:pPr>
                      <a:defRPr sz="1050" b="0">
                        <a:solidFill>
                          <a:sysClr val="windowText" lastClr="000000"/>
                        </a:solidFill>
                        <a:latin typeface="Meiryo UI" panose="020B0604030504040204" pitchFamily="50" charset="-128"/>
                        <a:ea typeface="Meiryo UI" panose="020B0604030504040204" pitchFamily="50" charset="-128"/>
                      </a:defRPr>
                    </a:pPr>
                    <a:fld id="{83AAA442-88FD-4055-8266-601B521DD29F}" type="PERCENTAGE">
                      <a:rPr lang="en-US" altLang="ja-JP" baseline="0"/>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467445540066976"/>
                      <c:h val="0.19120051723529166"/>
                    </c:manualLayout>
                  </c15:layout>
                  <c15:dlblFieldTable/>
                  <c15:showDataLabelsRange val="0"/>
                </c:ext>
                <c:ext xmlns:c16="http://schemas.microsoft.com/office/drawing/2014/chart" uri="{C3380CC4-5D6E-409C-BE32-E72D297353CC}">
                  <c16:uniqueId val="{00000005-4DAB-421D-80EC-99F94EA50B0D}"/>
                </c:ext>
              </c:extLst>
            </c:dLbl>
            <c:dLbl>
              <c:idx val="3"/>
              <c:layout>
                <c:manualLayout>
                  <c:x val="2.8984212815929639E-2"/>
                  <c:y val="-7.3079869940189723E-2"/>
                </c:manualLayout>
              </c:layout>
              <c:tx>
                <c:rich>
                  <a:bodyPr/>
                  <a:lstStyle/>
                  <a:p>
                    <a:fld id="{33CC9E58-E2FA-464F-9917-85FB399BB3C2}" type="CATEGORYNAME">
                      <a:rPr lang="ja-JP" altLang="en-US"/>
                      <a:pPr/>
                      <a:t>[分類名]</a:t>
                    </a:fld>
                    <a:endParaRPr lang="ja-JP" altLang="en-US" baseline="0"/>
                  </a:p>
                  <a:p>
                    <a:r>
                      <a:rPr lang="ja-JP" altLang="en-US" baseline="0"/>
                      <a:t> </a:t>
                    </a:r>
                    <a:fld id="{CCC81CF0-6ECF-4CF0-BAE6-0C3FD5E09149}" type="PERCENTAGE">
                      <a:rPr lang="en-US" altLang="ja-JP" baseline="0"/>
                      <a:pPr/>
                      <a:t>[パーセンテージ]</a:t>
                    </a:fld>
                    <a:endParaRPr lang="ja-JP" alt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DAB-421D-80EC-99F94EA50B0D}"/>
                </c:ext>
              </c:extLst>
            </c:dLbl>
            <c:dLbl>
              <c:idx val="4"/>
              <c:layout>
                <c:manualLayout>
                  <c:x val="8.0174929167295905E-2"/>
                  <c:y val="-9.268856517595916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E45E987-66AE-4D1B-BCCD-0F6C04860809}" type="CATEGORYNAME">
                      <a:rPr lang="ja-JP" altLang="en-US"/>
                      <a:pPr>
                        <a:defRPr sz="1050" b="0">
                          <a:solidFill>
                            <a:sysClr val="windowText" lastClr="000000"/>
                          </a:solidFill>
                          <a:latin typeface="Meiryo UI" panose="020B0604030504040204" pitchFamily="50" charset="-128"/>
                          <a:ea typeface="Meiryo UI" panose="020B0604030504040204" pitchFamily="50" charset="-128"/>
                        </a:defRPr>
                      </a:pPr>
                      <a:t>[分類名]</a:t>
                    </a:fld>
                    <a:endParaRPr lang="ja-JP" altLang="en-US" baseline="0"/>
                  </a:p>
                  <a:p>
                    <a:pPr>
                      <a:defRPr sz="1050" b="0">
                        <a:solidFill>
                          <a:sysClr val="windowText" lastClr="000000"/>
                        </a:solidFill>
                        <a:latin typeface="Meiryo UI" panose="020B0604030504040204" pitchFamily="50" charset="-128"/>
                        <a:ea typeface="Meiryo UI" panose="020B0604030504040204" pitchFamily="50" charset="-128"/>
                      </a:defRPr>
                    </a:pPr>
                    <a:fld id="{FFF8AF0A-FAAA-42AD-9B79-6C6566478548}" type="PERCENTAGE">
                      <a:rPr lang="en-US" altLang="ja-JP" baseline="0"/>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418309076587247"/>
                      <c:h val="0.24633330767222703"/>
                    </c:manualLayout>
                  </c15:layout>
                  <c15:dlblFieldTable/>
                  <c15:showDataLabelsRange val="0"/>
                </c:ext>
                <c:ext xmlns:c16="http://schemas.microsoft.com/office/drawing/2014/chart" uri="{C3380CC4-5D6E-409C-BE32-E72D297353CC}">
                  <c16:uniqueId val="{00000009-4DAB-421D-80EC-99F94EA50B0D}"/>
                </c:ext>
              </c:extLst>
            </c:dLbl>
            <c:dLbl>
              <c:idx val="5"/>
              <c:layout>
                <c:manualLayout>
                  <c:x val="5.5574592053907676E-3"/>
                  <c:y val="0.11404022349473009"/>
                </c:manualLayout>
              </c:layout>
              <c:tx>
                <c:rich>
                  <a:bodyPr/>
                  <a:lstStyle/>
                  <a:p>
                    <a:fld id="{D3DCAA65-1EA0-4531-AAC2-3758A68DA421}" type="CATEGORYNAME">
                      <a:rPr lang="ja-JP" altLang="en-US" smtClean="0"/>
                      <a:pPr/>
                      <a:t>[分類名]</a:t>
                    </a:fld>
                    <a:fld id="{1E3A6D49-0F73-4726-856E-55FB4E0A124C}" type="PERCENTAGE">
                      <a:rPr lang="en-US" altLang="ja-JP" baseline="0" smtClean="0"/>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7253978669368406"/>
                      <c:h val="0.21002748445825264"/>
                    </c:manualLayout>
                  </c15:layout>
                  <c15:dlblFieldTable/>
                  <c15:showDataLabelsRange val="0"/>
                </c:ext>
                <c:ext xmlns:c16="http://schemas.microsoft.com/office/drawing/2014/chart" uri="{C3380CC4-5D6E-409C-BE32-E72D297353CC}">
                  <c16:uniqueId val="{0000000B-4DAB-421D-80EC-99F94EA50B0D}"/>
                </c:ext>
              </c:extLst>
            </c:dLbl>
            <c:dLbl>
              <c:idx val="6"/>
              <c:layout>
                <c:manualLayout>
                  <c:x val="-0.30568749422406349"/>
                  <c:y val="-4.438482571698104E-2"/>
                </c:manualLayout>
              </c:layout>
              <c:tx>
                <c:rich>
                  <a:bodyPr/>
                  <a:lstStyle/>
                  <a:p>
                    <a:fld id="{A96913C9-2340-4E2E-B58B-37DE410FAC77}" type="CATEGORYNAME">
                      <a:rPr lang="ja-JP" altLang="en-US"/>
                      <a:pPr/>
                      <a:t>[分類名]</a:t>
                    </a:fld>
                    <a:r>
                      <a:rPr lang="ja-JP" altLang="en-US" baseline="0"/>
                      <a:t> </a:t>
                    </a:r>
                    <a:fld id="{FA0E0C2A-7218-4DE2-B495-B3976D6A98F8}" type="PERCENTAGE">
                      <a:rPr lang="en-US" altLang="ja-JP" baseline="0"/>
                      <a:pPr/>
                      <a:t>[パーセンテージ]</a:t>
                    </a:fld>
                    <a:endParaRPr lang="ja-JP" altLang="en-US"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472803821376062"/>
                      <c:h val="6.5644775813577652E-2"/>
                    </c:manualLayout>
                  </c15:layout>
                  <c15:dlblFieldTable/>
                  <c15:showDataLabelsRange val="0"/>
                </c:ext>
                <c:ext xmlns:c16="http://schemas.microsoft.com/office/drawing/2014/chart" uri="{C3380CC4-5D6E-409C-BE32-E72D297353CC}">
                  <c16:uniqueId val="{0000000D-4DAB-421D-80EC-99F94EA50B0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1"/>
            <c:showSerName val="0"/>
            <c:showPercent val="1"/>
            <c:showBubbleSize val="0"/>
            <c:showLeaderLines val="1"/>
            <c:leaderLines>
              <c:spPr>
                <a:ln w="9525">
                  <a:solidFill>
                    <a:schemeClr val="bg1">
                      <a:lumMod val="50000"/>
                    </a:schemeClr>
                  </a:solidFill>
                </a:ln>
                <a:effectLst/>
              </c:spPr>
            </c:leaderLines>
            <c:extLst>
              <c:ext xmlns:c15="http://schemas.microsoft.com/office/drawing/2012/chart" uri="{CE6537A1-D6FC-4f65-9D91-7224C49458BB}"/>
            </c:extLst>
          </c:dLbls>
          <c:cat>
            <c:strRef>
              <c:f>大阪府!$D$6:$D$12</c:f>
              <c:strCache>
                <c:ptCount val="7"/>
                <c:pt idx="0">
                  <c:v>30歳未満</c:v>
                </c:pt>
                <c:pt idx="1">
                  <c:v>30歳代</c:v>
                </c:pt>
                <c:pt idx="2">
                  <c:v>40歳代</c:v>
                </c:pt>
                <c:pt idx="3">
                  <c:v>50歳代</c:v>
                </c:pt>
                <c:pt idx="4">
                  <c:v>60歳代</c:v>
                </c:pt>
                <c:pt idx="5">
                  <c:v>70歳代以上</c:v>
                </c:pt>
                <c:pt idx="6">
                  <c:v>不明</c:v>
                </c:pt>
              </c:strCache>
            </c:strRef>
          </c:cat>
          <c:val>
            <c:numRef>
              <c:f>大阪府!$E$6:$E$12</c:f>
              <c:numCache>
                <c:formatCode>General</c:formatCode>
                <c:ptCount val="7"/>
                <c:pt idx="0">
                  <c:v>0</c:v>
                </c:pt>
                <c:pt idx="1">
                  <c:v>15</c:v>
                </c:pt>
                <c:pt idx="2">
                  <c:v>30</c:v>
                </c:pt>
                <c:pt idx="3">
                  <c:v>50</c:v>
                </c:pt>
                <c:pt idx="4">
                  <c:v>46</c:v>
                </c:pt>
                <c:pt idx="5">
                  <c:v>47</c:v>
                </c:pt>
                <c:pt idx="6">
                  <c:v>1</c:v>
                </c:pt>
              </c:numCache>
            </c:numRef>
          </c:val>
          <c:extLst>
            <c:ext xmlns:c16="http://schemas.microsoft.com/office/drawing/2014/chart" uri="{C3380CC4-5D6E-409C-BE32-E72D297353CC}">
              <c16:uniqueId val="{0000000E-4DAB-421D-80EC-99F94EA50B0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bg1">
          <a:lumMod val="65000"/>
        </a:schemeClr>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Reversed" id="23">
  <a:schemeClr val="accent3"/>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0.92691</cdr:x>
      <cdr:y>0.03217</cdr:y>
    </cdr:from>
    <cdr:to>
      <cdr:x>0.99286</cdr:x>
      <cdr:y>0.07809</cdr:y>
    </cdr:to>
    <cdr:sp macro="" textlink="">
      <cdr:nvSpPr>
        <cdr:cNvPr id="3073" name="Rectangle 1"/>
        <cdr:cNvSpPr>
          <a:spLocks xmlns:a="http://schemas.openxmlformats.org/drawingml/2006/main" noChangeArrowheads="1"/>
        </cdr:cNvSpPr>
      </cdr:nvSpPr>
      <cdr:spPr bwMode="auto">
        <a:xfrm xmlns:a="http://schemas.openxmlformats.org/drawingml/2006/main">
          <a:off x="7940937" y="157352"/>
          <a:ext cx="565001" cy="22458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1" i="0" u="none" strike="noStrike" baseline="0" dirty="0">
              <a:solidFill>
                <a:srgbClr val="000000"/>
              </a:solidFill>
              <a:latin typeface="ＭＳ Ｐゴシック"/>
              <a:ea typeface="ＭＳ Ｐゴシック"/>
            </a:rPr>
            <a:t>（万戸）</a:t>
          </a:r>
        </a:p>
      </cdr:txBody>
    </cdr:sp>
  </cdr:relSizeAnchor>
  <cdr:relSizeAnchor xmlns:cdr="http://schemas.openxmlformats.org/drawingml/2006/chartDrawing">
    <cdr:from>
      <cdr:x>0.01097</cdr:x>
      <cdr:y>0.02475</cdr:y>
    </cdr:from>
    <cdr:to>
      <cdr:x>0.0777</cdr:x>
      <cdr:y>0.06325</cdr:y>
    </cdr:to>
    <cdr:sp macro="" textlink="">
      <cdr:nvSpPr>
        <cdr:cNvPr id="3074" name="Rectangle 2"/>
        <cdr:cNvSpPr>
          <a:spLocks xmlns:a="http://schemas.openxmlformats.org/drawingml/2006/main" noChangeArrowheads="1"/>
        </cdr:cNvSpPr>
      </cdr:nvSpPr>
      <cdr:spPr bwMode="auto">
        <a:xfrm xmlns:a="http://schemas.openxmlformats.org/drawingml/2006/main">
          <a:off x="94011" y="121060"/>
          <a:ext cx="571683" cy="18829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1" i="0" u="none" strike="noStrike" baseline="0" dirty="0">
              <a:solidFill>
                <a:srgbClr val="000000"/>
              </a:solidFill>
              <a:latin typeface="ＭＳ Ｐゴシック"/>
              <a:ea typeface="ＭＳ Ｐゴシック"/>
            </a:rPr>
            <a:t>（万戸）</a:t>
          </a:r>
        </a:p>
      </cdr:txBody>
    </cdr:sp>
  </cdr:relSizeAnchor>
  <cdr:relSizeAnchor xmlns:cdr="http://schemas.openxmlformats.org/drawingml/2006/chartDrawing">
    <cdr:from>
      <cdr:x>0.81368</cdr:x>
      <cdr:y>0.17919</cdr:y>
    </cdr:from>
    <cdr:to>
      <cdr:x>0.91657</cdr:x>
      <cdr:y>0.29732</cdr:y>
    </cdr:to>
    <cdr:grpSp>
      <cdr:nvGrpSpPr>
        <cdr:cNvPr id="30" name="Group 22">
          <a:extLst xmlns:a="http://schemas.openxmlformats.org/drawingml/2006/main">
            <a:ext uri="{FF2B5EF4-FFF2-40B4-BE49-F238E27FC236}">
              <a16:creationId xmlns:a16="http://schemas.microsoft.com/office/drawing/2014/main" id="{0BC86300-29C5-46B8-B398-81C2D08C3263}"/>
            </a:ext>
          </a:extLst>
        </cdr:cNvPr>
        <cdr:cNvGrpSpPr>
          <a:grpSpLocks xmlns:a="http://schemas.openxmlformats.org/drawingml/2006/main"/>
        </cdr:cNvGrpSpPr>
      </cdr:nvGrpSpPr>
      <cdr:grpSpPr bwMode="auto">
        <a:xfrm xmlns:a="http://schemas.openxmlformats.org/drawingml/2006/main">
          <a:off x="6970880" y="804692"/>
          <a:ext cx="881469" cy="530489"/>
          <a:chOff x="5840023" y="2047946"/>
          <a:chExt cx="1228035" cy="1290289"/>
        </a:xfrm>
      </cdr:grpSpPr>
      <cdr:sp macro="" textlink="">
        <cdr:nvSpPr>
          <cdr:cNvPr id="3081" name="Rectangle 9"/>
          <cdr:cNvSpPr>
            <a:spLocks xmlns:a="http://schemas.openxmlformats.org/drawingml/2006/main" noChangeArrowheads="1"/>
          </cdr:cNvSpPr>
        </cdr:nvSpPr>
        <cdr:spPr bwMode="auto">
          <a:xfrm xmlns:a="http://schemas.openxmlformats.org/drawingml/2006/main">
            <a:off x="5840023" y="2585315"/>
            <a:ext cx="1228035" cy="75292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lnSpc>
                <a:spcPts val="900"/>
              </a:lnSpc>
              <a:defRPr sz="1000"/>
            </a:pPr>
            <a:r>
              <a:rPr lang="ja-JP" altLang="en-US" sz="800" b="0" i="1" u="none" strike="noStrike" baseline="0" dirty="0">
                <a:solidFill>
                  <a:srgbClr val="000000"/>
                </a:solidFill>
                <a:latin typeface="ＭＳ Ｐゴシック"/>
                <a:ea typeface="ＭＳ Ｐゴシック"/>
              </a:rPr>
              <a:t>ストック戸数</a:t>
            </a:r>
            <a:endParaRPr lang="en-US" altLang="ja-JP" sz="800" b="0" i="1" u="none" strike="noStrike" baseline="0" dirty="0">
              <a:solidFill>
                <a:srgbClr val="000000"/>
              </a:solidFill>
              <a:latin typeface="ＭＳ Ｐゴシック"/>
              <a:ea typeface="ＭＳ Ｐゴシック"/>
            </a:endParaRPr>
          </a:p>
          <a:p xmlns:a="http://schemas.openxmlformats.org/drawingml/2006/main">
            <a:pPr algn="ctr" rtl="0">
              <a:lnSpc>
                <a:spcPts val="900"/>
              </a:lnSpc>
              <a:defRPr sz="1000"/>
            </a:pPr>
            <a:r>
              <a:rPr lang="ja-JP" altLang="en-US" sz="800" b="0" i="1" u="none" strike="noStrike" baseline="0" dirty="0">
                <a:solidFill>
                  <a:srgbClr val="000000"/>
                </a:solidFill>
                <a:latin typeface="ＭＳ Ｐゴシック"/>
                <a:ea typeface="ＭＳ Ｐゴシック"/>
              </a:rPr>
              <a:t>［右目盛り］</a:t>
            </a:r>
          </a:p>
        </cdr:txBody>
      </cdr:sp>
      <cdr:sp macro="" textlink="">
        <cdr:nvSpPr>
          <cdr:cNvPr id="3083" name="Line 11"/>
          <cdr:cNvSpPr>
            <a:spLocks xmlns:a="http://schemas.openxmlformats.org/drawingml/2006/main" noChangeShapeType="1"/>
          </cdr:cNvSpPr>
        </cdr:nvSpPr>
        <cdr:spPr bwMode="auto">
          <a:xfrm xmlns:a="http://schemas.openxmlformats.org/drawingml/2006/main">
            <a:off x="5896310" y="2047946"/>
            <a:ext cx="336685" cy="523658"/>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endParaRPr lang="ja-JP" altLang="en-US" sz="800"/>
          </a:p>
        </cdr:txBody>
      </cdr:sp>
    </cdr:grpSp>
  </cdr:relSizeAnchor>
  <cdr:relSizeAnchor xmlns:cdr="http://schemas.openxmlformats.org/drawingml/2006/chartDrawing">
    <cdr:from>
      <cdr:x>0.07668</cdr:x>
      <cdr:y>0.506</cdr:y>
    </cdr:from>
    <cdr:to>
      <cdr:x>0.17514</cdr:x>
      <cdr:y>0.56935</cdr:y>
    </cdr:to>
    <cdr:sp macro="" textlink="">
      <cdr:nvSpPr>
        <cdr:cNvPr id="3089" name="Rectangle 17"/>
        <cdr:cNvSpPr>
          <a:spLocks xmlns:a="http://schemas.openxmlformats.org/drawingml/2006/main" noChangeArrowheads="1"/>
        </cdr:cNvSpPr>
      </cdr:nvSpPr>
      <cdr:spPr bwMode="auto">
        <a:xfrm xmlns:a="http://schemas.openxmlformats.org/drawingml/2006/main">
          <a:off x="504057" y="2195347"/>
          <a:ext cx="647271" cy="274854"/>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lnSpc>
              <a:spcPts val="800"/>
            </a:lnSpc>
            <a:defRPr sz="1000"/>
          </a:pPr>
          <a:r>
            <a:rPr lang="ja-JP" altLang="en-US" sz="700" b="0" i="1" u="none" strike="noStrike" baseline="0" dirty="0">
              <a:solidFill>
                <a:srgbClr val="000000"/>
              </a:solidFill>
              <a:latin typeface="ＭＳ Ｐゴシック"/>
              <a:ea typeface="ＭＳ Ｐゴシック"/>
            </a:rPr>
            <a:t>新規供給戸数</a:t>
          </a:r>
          <a:endParaRPr lang="en-US" altLang="ja-JP" sz="700" b="0" i="1" u="none" strike="noStrike" baseline="0" dirty="0">
            <a:solidFill>
              <a:srgbClr val="000000"/>
            </a:solidFill>
            <a:latin typeface="ＭＳ Ｐゴシック"/>
            <a:ea typeface="ＭＳ Ｐゴシック"/>
          </a:endParaRPr>
        </a:p>
        <a:p xmlns:a="http://schemas.openxmlformats.org/drawingml/2006/main">
          <a:pPr algn="ctr" rtl="0">
            <a:lnSpc>
              <a:spcPts val="800"/>
            </a:lnSpc>
            <a:defRPr sz="1000"/>
          </a:pPr>
          <a:r>
            <a:rPr lang="en-US" altLang="ja-JP" sz="700" b="0" i="1" u="none" strike="noStrike" baseline="0" dirty="0">
              <a:solidFill>
                <a:srgbClr val="000000"/>
              </a:solidFill>
              <a:latin typeface="ＭＳ Ｐゴシック"/>
              <a:ea typeface="ＭＳ Ｐゴシック"/>
            </a:rPr>
            <a:t>[ </a:t>
          </a:r>
          <a:r>
            <a:rPr lang="ja-JP" altLang="en-US" sz="700" b="0" i="1" u="none" strike="noStrike" baseline="0" dirty="0">
              <a:solidFill>
                <a:srgbClr val="000000"/>
              </a:solidFill>
              <a:latin typeface="ＭＳ Ｐゴシック"/>
              <a:ea typeface="ＭＳ Ｐゴシック"/>
            </a:rPr>
            <a:t>左目盛り］</a:t>
          </a:r>
          <a:endParaRPr lang="en-US" altLang="ja-JP" sz="700" b="0" i="1"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0.17465</cdr:x>
      <cdr:y>0.52133</cdr:y>
    </cdr:from>
    <cdr:to>
      <cdr:x>0.19717</cdr:x>
      <cdr:y>0.55276</cdr:y>
    </cdr:to>
    <cdr:sp macro="" textlink="">
      <cdr:nvSpPr>
        <cdr:cNvPr id="3090" name="Line 18"/>
        <cdr:cNvSpPr>
          <a:spLocks xmlns:a="http://schemas.openxmlformats.org/drawingml/2006/main" noChangeShapeType="1"/>
        </cdr:cNvSpPr>
      </cdr:nvSpPr>
      <cdr:spPr bwMode="auto">
        <a:xfrm xmlns:a="http://schemas.openxmlformats.org/drawingml/2006/main">
          <a:off x="1148106" y="2261855"/>
          <a:ext cx="148039" cy="136337"/>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pPr>
            <a:lnSpc>
              <a:spcPts val="800"/>
            </a:lnSpc>
          </a:pPr>
          <a:endParaRPr lang="ja-JP" altLang="en-US" sz="800"/>
        </a:p>
      </cdr:txBody>
    </cdr:sp>
  </cdr:relSizeAnchor>
  <cdr:relSizeAnchor xmlns:cdr="http://schemas.openxmlformats.org/drawingml/2006/chartDrawing">
    <cdr:from>
      <cdr:x>0.46708</cdr:x>
      <cdr:y>0.20524</cdr:y>
    </cdr:from>
    <cdr:to>
      <cdr:x>0.46708</cdr:x>
      <cdr:y>0.66594</cdr:y>
    </cdr:to>
    <cdr:cxnSp macro="">
      <cdr:nvCxnSpPr>
        <cdr:cNvPr id="3" name="直線コネクタ 2">
          <a:extLst xmlns:a="http://schemas.openxmlformats.org/drawingml/2006/main">
            <a:ext uri="{FF2B5EF4-FFF2-40B4-BE49-F238E27FC236}">
              <a16:creationId xmlns:a16="http://schemas.microsoft.com/office/drawing/2014/main" id="{14115428-0547-4F8A-876D-81AFE6C16342}"/>
            </a:ext>
          </a:extLst>
        </cdr:cNvPr>
        <cdr:cNvCxnSpPr/>
      </cdr:nvCxnSpPr>
      <cdr:spPr>
        <a:xfrm xmlns:a="http://schemas.openxmlformats.org/drawingml/2006/main">
          <a:off x="3070437" y="890453"/>
          <a:ext cx="1" cy="199880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0.31767</cdr:x>
      <cdr:y>0.21453</cdr:y>
    </cdr:from>
    <cdr:to>
      <cdr:x>0.31767</cdr:x>
      <cdr:y>0.56603</cdr:y>
    </cdr:to>
    <cdr:cxnSp macro="">
      <cdr:nvCxnSpPr>
        <cdr:cNvPr id="4" name="直線コネクタ 3">
          <a:extLst xmlns:a="http://schemas.openxmlformats.org/drawingml/2006/main">
            <a:ext uri="{FF2B5EF4-FFF2-40B4-BE49-F238E27FC236}">
              <a16:creationId xmlns:a16="http://schemas.microsoft.com/office/drawing/2014/main" id="{A1B7150A-6B2A-4570-9DE1-46A90C6D85F1}"/>
            </a:ext>
          </a:extLst>
        </cdr:cNvPr>
        <cdr:cNvCxnSpPr/>
      </cdr:nvCxnSpPr>
      <cdr:spPr>
        <a:xfrm xmlns:a="http://schemas.openxmlformats.org/drawingml/2006/main" flipV="1">
          <a:off x="2088232" y="930764"/>
          <a:ext cx="0" cy="1525030"/>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0.00241</cdr:x>
      <cdr:y>9.01209E-5</cdr:y>
    </cdr:from>
    <cdr:to>
      <cdr:x>0.56941</cdr:x>
      <cdr:y>0.25019</cdr:y>
    </cdr:to>
    <cdr:grpSp>
      <cdr:nvGrpSpPr>
        <cdr:cNvPr id="34" name="Group 24">
          <a:extLst xmlns:a="http://schemas.openxmlformats.org/drawingml/2006/main">
            <a:ext uri="{FF2B5EF4-FFF2-40B4-BE49-F238E27FC236}">
              <a16:creationId xmlns:a16="http://schemas.microsoft.com/office/drawing/2014/main" id="{831035BC-BEEA-4B35-A898-AD29A5E04AC8}"/>
            </a:ext>
          </a:extLst>
        </cdr:cNvPr>
        <cdr:cNvGrpSpPr>
          <a:grpSpLocks xmlns:a="http://schemas.openxmlformats.org/drawingml/2006/main"/>
        </cdr:cNvGrpSpPr>
      </cdr:nvGrpSpPr>
      <cdr:grpSpPr bwMode="auto">
        <a:xfrm xmlns:a="http://schemas.openxmlformats.org/drawingml/2006/main">
          <a:off x="20647" y="405"/>
          <a:ext cx="4857547" cy="1123128"/>
          <a:chOff x="2400310" y="25083"/>
          <a:chExt cx="6648105" cy="1919247"/>
        </a:xfrm>
      </cdr:grpSpPr>
      <cdr:sp macro="" textlink="">
        <cdr:nvSpPr>
          <cdr:cNvPr id="3076" name="Rectangle 4"/>
          <cdr:cNvSpPr>
            <a:spLocks xmlns:a="http://schemas.openxmlformats.org/drawingml/2006/main" noChangeArrowheads="1"/>
          </cdr:cNvSpPr>
        </cdr:nvSpPr>
        <cdr:spPr bwMode="auto">
          <a:xfrm xmlns:a="http://schemas.openxmlformats.org/drawingml/2006/main">
            <a:off x="6738919" y="1348876"/>
            <a:ext cx="2309496" cy="595454"/>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築30年以上</a:t>
            </a:r>
            <a:r>
              <a:rPr lang="ja-JP" altLang="en-US" sz="1100" b="1" i="0" u="none" strike="noStrike" baseline="0" dirty="0">
                <a:solidFill>
                  <a:srgbClr val="FF0000"/>
                </a:solidFill>
                <a:latin typeface="ＭＳ Ｐゴシック"/>
                <a:ea typeface="ＭＳ Ｐゴシック"/>
              </a:rPr>
              <a:t>（～</a:t>
            </a:r>
            <a:r>
              <a:rPr lang="en-US" altLang="ja-JP" sz="1100" b="1" i="0" u="none" strike="noStrike" baseline="0" dirty="0">
                <a:solidFill>
                  <a:srgbClr val="FF0000"/>
                </a:solidFill>
                <a:latin typeface="ＭＳ Ｐゴシック"/>
                <a:ea typeface="ＭＳ Ｐゴシック"/>
              </a:rPr>
              <a:t>H6</a:t>
            </a:r>
            <a:r>
              <a:rPr lang="ja-JP" altLang="en-US" sz="1100" b="1" i="0" u="none" strike="noStrike" baseline="0" dirty="0">
                <a:solidFill>
                  <a:srgbClr val="FF0000"/>
                </a:solidFill>
                <a:latin typeface="ＭＳ Ｐゴシック"/>
                <a:ea typeface="ＭＳ Ｐゴシック"/>
              </a:rPr>
              <a:t>）以前</a:t>
            </a:r>
            <a:endParaRPr lang="en-US" altLang="ja-JP" sz="1100" b="1" i="0" u="none" strike="noStrike" baseline="0" dirty="0">
              <a:solidFill>
                <a:srgbClr val="FF0000"/>
              </a:solidFill>
              <a:latin typeface="ＭＳ Ｐゴシック"/>
              <a:ea typeface="ＭＳ Ｐゴシック"/>
            </a:endParaRPr>
          </a:p>
          <a:p xmlns:a="http://schemas.openxmlformats.org/drawingml/2006/main">
            <a:pPr algn="l" rtl="0">
              <a:lnSpc>
                <a:spcPts val="1200"/>
              </a:lnSpc>
              <a:defRPr sz="1000"/>
            </a:pPr>
            <a:r>
              <a:rPr lang="ja-JP" altLang="en-US" sz="1100" b="1" i="0" u="none" strike="noStrike" baseline="0" dirty="0">
                <a:solidFill>
                  <a:srgbClr val="FF0000"/>
                </a:solidFill>
                <a:latin typeface="ＭＳ Ｐゴシック"/>
                <a:ea typeface="ＭＳ Ｐゴシック"/>
              </a:rPr>
              <a:t>約</a:t>
            </a:r>
            <a:r>
              <a:rPr lang="en-US" altLang="ja-JP" sz="1100" b="1" i="0" u="none" strike="noStrike" baseline="0" dirty="0">
                <a:solidFill>
                  <a:srgbClr val="FF0000"/>
                </a:solidFill>
                <a:latin typeface="ＭＳ Ｐゴシック"/>
                <a:ea typeface="ＭＳ Ｐゴシック"/>
              </a:rPr>
              <a:t>31</a:t>
            </a:r>
            <a:r>
              <a:rPr lang="ja-JP" altLang="en-US" sz="1100" b="1" i="0" u="none" strike="noStrike" baseline="0" dirty="0">
                <a:solidFill>
                  <a:srgbClr val="FF0000"/>
                </a:solidFill>
                <a:latin typeface="ＭＳ Ｐゴシック"/>
                <a:ea typeface="ＭＳ Ｐゴシック"/>
              </a:rPr>
              <a:t>万戸</a:t>
            </a:r>
          </a:p>
        </cdr:txBody>
      </cdr:sp>
      <cdr:sp macro="" textlink="">
        <cdr:nvSpPr>
          <cdr:cNvPr id="3084" name="Line 12"/>
          <cdr:cNvSpPr>
            <a:spLocks xmlns:a="http://schemas.openxmlformats.org/drawingml/2006/main" noChangeShapeType="1"/>
          </cdr:cNvSpPr>
        </cdr:nvSpPr>
        <cdr:spPr bwMode="auto">
          <a:xfrm xmlns:a="http://schemas.openxmlformats.org/drawingml/2006/main" flipH="1">
            <a:off x="2400310" y="25083"/>
            <a:ext cx="0"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endParaRPr lang="ja-JP" altLang="en-US"/>
          </a:p>
        </cdr:txBody>
      </cdr:sp>
    </cdr:grpSp>
  </cdr:relSizeAnchor>
  <cdr:relSizeAnchor xmlns:cdr="http://schemas.openxmlformats.org/drawingml/2006/chartDrawing">
    <cdr:from>
      <cdr:x>0.26968</cdr:x>
      <cdr:y>0.29752</cdr:y>
    </cdr:from>
    <cdr:to>
      <cdr:x>0.26968</cdr:x>
      <cdr:y>0.59626</cdr:y>
    </cdr:to>
    <cdr:cxnSp macro="">
      <cdr:nvCxnSpPr>
        <cdr:cNvPr id="35" name="直線コネクタ 34">
          <a:extLst xmlns:a="http://schemas.openxmlformats.org/drawingml/2006/main">
            <a:ext uri="{FF2B5EF4-FFF2-40B4-BE49-F238E27FC236}">
              <a16:creationId xmlns:a16="http://schemas.microsoft.com/office/drawing/2014/main" id="{60EB0928-3445-4B12-84C8-B08FE1EC9332}"/>
            </a:ext>
          </a:extLst>
        </cdr:cNvPr>
        <cdr:cNvCxnSpPr/>
      </cdr:nvCxnSpPr>
      <cdr:spPr>
        <a:xfrm xmlns:a="http://schemas.openxmlformats.org/drawingml/2006/main" flipV="1">
          <a:off x="1772816" y="1290804"/>
          <a:ext cx="0" cy="1296144"/>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0.10954</cdr:x>
      <cdr:y>0.27201</cdr:y>
    </cdr:from>
    <cdr:to>
      <cdr:x>0.30465</cdr:x>
      <cdr:y>0.34884</cdr:y>
    </cdr:to>
    <cdr:sp macro="" textlink="">
      <cdr:nvSpPr>
        <cdr:cNvPr id="3077" name="Rectangle 5"/>
        <cdr:cNvSpPr>
          <a:spLocks xmlns:a="http://schemas.openxmlformats.org/drawingml/2006/main" noChangeArrowheads="1"/>
        </cdr:cNvSpPr>
      </cdr:nvSpPr>
      <cdr:spPr bwMode="auto">
        <a:xfrm xmlns:a="http://schemas.openxmlformats.org/drawingml/2006/main">
          <a:off x="720080" y="1180126"/>
          <a:ext cx="1282576" cy="33337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新耐震基準（S56）以前</a:t>
          </a:r>
        </a:p>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約15万戸</a:t>
          </a:r>
        </a:p>
      </cdr:txBody>
    </cdr:sp>
  </cdr:relSizeAnchor>
  <cdr:relSizeAnchor xmlns:cdr="http://schemas.openxmlformats.org/drawingml/2006/chartDrawing">
    <cdr:from>
      <cdr:x>0.16431</cdr:x>
      <cdr:y>0.17321</cdr:y>
    </cdr:from>
    <cdr:to>
      <cdr:x>0.36148</cdr:x>
      <cdr:y>0.25277</cdr:y>
    </cdr:to>
    <cdr:grpSp>
      <cdr:nvGrpSpPr>
        <cdr:cNvPr id="33" name="Group 23">
          <a:extLst xmlns:a="http://schemas.openxmlformats.org/drawingml/2006/main">
            <a:ext uri="{FF2B5EF4-FFF2-40B4-BE49-F238E27FC236}">
              <a16:creationId xmlns:a16="http://schemas.microsoft.com/office/drawing/2014/main" id="{17D92AD4-E7C4-4BF7-AC87-C9927A6C72D4}"/>
            </a:ext>
          </a:extLst>
        </cdr:cNvPr>
        <cdr:cNvGrpSpPr>
          <a:grpSpLocks xmlns:a="http://schemas.openxmlformats.org/drawingml/2006/main"/>
        </cdr:cNvGrpSpPr>
      </cdr:nvGrpSpPr>
      <cdr:grpSpPr bwMode="auto">
        <a:xfrm xmlns:a="http://schemas.openxmlformats.org/drawingml/2006/main">
          <a:off x="1407661" y="777838"/>
          <a:ext cx="1689175" cy="357281"/>
          <a:chOff x="3934145" y="-17128"/>
          <a:chExt cx="2837357" cy="436939"/>
        </a:xfrm>
      </cdr:grpSpPr>
      <cdr:sp macro="" textlink="">
        <cdr:nvSpPr>
          <cdr:cNvPr id="19" name="Rectangle 5"/>
          <cdr:cNvSpPr>
            <a:spLocks xmlns:a="http://schemas.openxmlformats.org/drawingml/2006/main" noChangeArrowheads="1"/>
          </cdr:cNvSpPr>
        </cdr:nvSpPr>
        <cdr:spPr bwMode="auto">
          <a:xfrm xmlns:a="http://schemas.openxmlformats.org/drawingml/2006/main">
            <a:off x="3934145" y="-17128"/>
            <a:ext cx="2837357" cy="436939"/>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築</a:t>
            </a:r>
            <a:r>
              <a:rPr lang="en-US" altLang="ja-JP" sz="1100" b="1" i="0" u="none" strike="noStrike" baseline="0" dirty="0">
                <a:solidFill>
                  <a:srgbClr val="000000"/>
                </a:solidFill>
                <a:latin typeface="ＭＳ Ｐゴシック"/>
                <a:ea typeface="ＭＳ Ｐゴシック"/>
              </a:rPr>
              <a:t>40</a:t>
            </a:r>
            <a:r>
              <a:rPr lang="ja-JP" altLang="en-US" sz="1100" b="1" i="0" u="none" strike="noStrike" baseline="0" dirty="0">
                <a:solidFill>
                  <a:srgbClr val="000000"/>
                </a:solidFill>
                <a:latin typeface="ＭＳ Ｐゴシック"/>
                <a:ea typeface="ＭＳ Ｐゴシック"/>
              </a:rPr>
              <a:t>年以上</a:t>
            </a:r>
            <a:r>
              <a:rPr lang="ja-JP" altLang="en-US" sz="1100" b="1" i="0" u="none" strike="noStrike" baseline="0" dirty="0">
                <a:solidFill>
                  <a:srgbClr val="FF0000"/>
                </a:solidFill>
                <a:latin typeface="ＭＳ Ｐゴシック"/>
                <a:ea typeface="ＭＳ Ｐゴシック"/>
              </a:rPr>
              <a:t>（～S5</a:t>
            </a:r>
            <a:r>
              <a:rPr lang="en-US" altLang="ja-JP" sz="1100" b="1" i="0" u="none" strike="noStrike" baseline="0" dirty="0">
                <a:solidFill>
                  <a:srgbClr val="FF0000"/>
                </a:solidFill>
                <a:latin typeface="ＭＳ Ｐゴシック"/>
                <a:ea typeface="ＭＳ Ｐゴシック"/>
              </a:rPr>
              <a:t>9</a:t>
            </a:r>
            <a:r>
              <a:rPr lang="ja-JP" altLang="en-US" sz="1100" b="1" i="0" u="none" strike="noStrike" baseline="0" dirty="0">
                <a:solidFill>
                  <a:srgbClr val="FF0000"/>
                </a:solidFill>
                <a:latin typeface="ＭＳ Ｐゴシック"/>
                <a:ea typeface="ＭＳ Ｐゴシック"/>
              </a:rPr>
              <a:t>）以前</a:t>
            </a:r>
          </a:p>
          <a:p xmlns:a="http://schemas.openxmlformats.org/drawingml/2006/main">
            <a:pPr algn="l" rtl="0">
              <a:lnSpc>
                <a:spcPts val="1200"/>
              </a:lnSpc>
              <a:defRPr sz="1000"/>
            </a:pPr>
            <a:r>
              <a:rPr lang="ja-JP" altLang="en-US" sz="1100" b="1" i="0" u="none" strike="noStrike" baseline="0" dirty="0">
                <a:solidFill>
                  <a:srgbClr val="FF0000"/>
                </a:solidFill>
                <a:latin typeface="ＭＳ Ｐゴシック"/>
                <a:ea typeface="ＭＳ Ｐゴシック"/>
              </a:rPr>
              <a:t>約</a:t>
            </a:r>
            <a:r>
              <a:rPr lang="en-US" altLang="ja-JP" sz="1100" b="1" i="0" u="none" strike="noStrike" baseline="0" dirty="0">
                <a:solidFill>
                  <a:srgbClr val="FF0000"/>
                </a:solidFill>
                <a:latin typeface="ＭＳ Ｐゴシック"/>
                <a:ea typeface="ＭＳ Ｐゴシック"/>
              </a:rPr>
              <a:t>20</a:t>
            </a:r>
            <a:r>
              <a:rPr lang="ja-JP" altLang="en-US" sz="1100" b="1" i="0" u="none" strike="noStrike" baseline="0" dirty="0">
                <a:solidFill>
                  <a:srgbClr val="FF0000"/>
                </a:solidFill>
                <a:latin typeface="ＭＳ Ｐゴシック"/>
                <a:ea typeface="ＭＳ Ｐゴシック"/>
              </a:rPr>
              <a:t>万戸</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0.04337</cdr:y>
    </cdr:from>
    <cdr:to>
      <cdr:x>0.12371</cdr:x>
      <cdr:y>0.11515</cdr:y>
    </cdr:to>
    <cdr:sp macro="" textlink="">
      <cdr:nvSpPr>
        <cdr:cNvPr id="4" name="テキスト ボックス 24"/>
        <cdr:cNvSpPr txBox="1"/>
      </cdr:nvSpPr>
      <cdr:spPr>
        <a:xfrm xmlns:a="http://schemas.openxmlformats.org/drawingml/2006/main">
          <a:off x="-900113" y="163830"/>
          <a:ext cx="668020" cy="2711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p xmlns:a="http://schemas.openxmlformats.org/drawingml/2006/main">
          <a:pPr algn="just"/>
          <a:r>
            <a:rPr lang="ja-JP" sz="700" kern="100" dirty="0">
              <a:effectLst/>
              <a:latin typeface="Calibri 本文"/>
              <a:ea typeface="游明朝" panose="02020400000000000000" pitchFamily="18"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0.71667</cdr:x>
      <cdr:y>0.88838</cdr:y>
    </cdr:from>
    <cdr:to>
      <cdr:x>1</cdr:x>
      <cdr:y>1</cdr:y>
    </cdr:to>
    <cdr:sp macro="" textlink="">
      <cdr:nvSpPr>
        <cdr:cNvPr id="2" name="テキスト ボックス 1"/>
        <cdr:cNvSpPr txBox="1"/>
      </cdr:nvSpPr>
      <cdr:spPr>
        <a:xfrm xmlns:a="http://schemas.openxmlformats.org/drawingml/2006/main">
          <a:off x="2624843" y="3069614"/>
          <a:ext cx="1037712" cy="385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t>N=189</a:t>
          </a:r>
        </a:p>
        <a:p xmlns:a="http://schemas.openxmlformats.org/drawingml/2006/main">
          <a:endParaRPr lang="en-US" altLang="ja-JP" sz="1400" dirty="0"/>
        </a:p>
        <a:p xmlns:a="http://schemas.openxmlformats.org/drawingml/2006/main">
          <a:endParaRPr lang="ja-JP" alt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0.53543</cdr:x>
      <cdr:y>0.01709</cdr:y>
    </cdr:from>
    <cdr:to>
      <cdr:x>0.95317</cdr:x>
      <cdr:y>0.62366</cdr:y>
    </cdr:to>
    <cdr:sp macro="" textlink="">
      <cdr:nvSpPr>
        <cdr:cNvPr id="2" name="正方形/長方形 1">
          <a:extLst xmlns:a="http://schemas.openxmlformats.org/drawingml/2006/main">
            <a:ext uri="{FF2B5EF4-FFF2-40B4-BE49-F238E27FC236}">
              <a16:creationId xmlns:a16="http://schemas.microsoft.com/office/drawing/2014/main" id="{19AEADB1-DB22-4826-B893-2F72A9580126}"/>
            </a:ext>
          </a:extLst>
        </cdr:cNvPr>
        <cdr:cNvSpPr/>
      </cdr:nvSpPr>
      <cdr:spPr>
        <a:xfrm xmlns:a="http://schemas.openxmlformats.org/drawingml/2006/main">
          <a:off x="2342413" y="69178"/>
          <a:ext cx="1827565" cy="2455984"/>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0.68991</cdr:x>
      <cdr:y>0.64393</cdr:y>
    </cdr:from>
    <cdr:to>
      <cdr:x>0.85015</cdr:x>
      <cdr:y>0.71052</cdr:y>
    </cdr:to>
    <cdr:sp macro="" textlink="">
      <cdr:nvSpPr>
        <cdr:cNvPr id="4" name="テキスト ボックス 3">
          <a:extLst xmlns:a="http://schemas.openxmlformats.org/drawingml/2006/main">
            <a:ext uri="{FF2B5EF4-FFF2-40B4-BE49-F238E27FC236}">
              <a16:creationId xmlns:a16="http://schemas.microsoft.com/office/drawing/2014/main" id="{BCBF62BC-DB8E-4107-BAF4-370E03148160}"/>
            </a:ext>
          </a:extLst>
        </cdr:cNvPr>
        <cdr:cNvSpPr txBox="1"/>
      </cdr:nvSpPr>
      <cdr:spPr>
        <a:xfrm xmlns:a="http://schemas.openxmlformats.org/drawingml/2006/main">
          <a:off x="3018248" y="2684960"/>
          <a:ext cx="701040" cy="277671"/>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algn="r"/>
          <a:r>
            <a:rPr lang="en-US" altLang="ja-JP" sz="1100" dirty="0">
              <a:solidFill>
                <a:srgbClr val="FF0000"/>
              </a:solidFill>
              <a:latin typeface="Meiryo UI" panose="020B0604030504040204" pitchFamily="50" charset="-128"/>
              <a:ea typeface="Meiryo UI" panose="020B0604030504040204" pitchFamily="50" charset="-128"/>
            </a:rPr>
            <a:t>15.3</a:t>
          </a:r>
          <a:r>
            <a:rPr lang="ja-JP" altLang="en-US" sz="1100" dirty="0">
              <a:solidFill>
                <a:srgbClr val="FF0000"/>
              </a:solidFill>
              <a:latin typeface="Meiryo UI" panose="020B0604030504040204" pitchFamily="50" charset="-128"/>
              <a:ea typeface="Meiryo UI" panose="020B0604030504040204" pitchFamily="50" charset="-128"/>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0.39991</cdr:x>
      <cdr:y>0.84619</cdr:y>
    </cdr:from>
    <cdr:to>
      <cdr:x>0.62934</cdr:x>
      <cdr:y>0.93748</cdr:y>
    </cdr:to>
    <cdr:sp macro="" textlink="">
      <cdr:nvSpPr>
        <cdr:cNvPr id="2" name="テキスト ボックス 1">
          <a:extLst xmlns:a="http://schemas.openxmlformats.org/drawingml/2006/main">
            <a:ext uri="{FF2B5EF4-FFF2-40B4-BE49-F238E27FC236}">
              <a16:creationId xmlns:a16="http://schemas.microsoft.com/office/drawing/2014/main" id="{9072DC17-FEE0-4AFF-8F89-A66E99D36852}"/>
            </a:ext>
          </a:extLst>
        </cdr:cNvPr>
        <cdr:cNvSpPr txBox="1"/>
      </cdr:nvSpPr>
      <cdr:spPr>
        <a:xfrm xmlns:a="http://schemas.openxmlformats.org/drawingml/2006/main">
          <a:off x="1593834" y="3319488"/>
          <a:ext cx="91440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0.24473</cdr:x>
      <cdr:y>0.11838</cdr:y>
    </cdr:from>
    <cdr:to>
      <cdr:x>0.42253</cdr:x>
      <cdr:y>0.20967</cdr:y>
    </cdr:to>
    <cdr:sp macro="" textlink="">
      <cdr:nvSpPr>
        <cdr:cNvPr id="3" name="テキスト ボックス 2">
          <a:extLst xmlns:a="http://schemas.openxmlformats.org/drawingml/2006/main">
            <a:ext uri="{FF2B5EF4-FFF2-40B4-BE49-F238E27FC236}">
              <a16:creationId xmlns:a16="http://schemas.microsoft.com/office/drawing/2014/main" id="{4852795E-99A5-4249-B730-3898B04ADC66}"/>
            </a:ext>
          </a:extLst>
        </cdr:cNvPr>
        <cdr:cNvSpPr txBox="1"/>
      </cdr:nvSpPr>
      <cdr:spPr>
        <a:xfrm xmlns:a="http://schemas.openxmlformats.org/drawingml/2006/main">
          <a:off x="975360" y="464384"/>
          <a:ext cx="70866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0.75138</cdr:x>
      <cdr:y>0.88576</cdr:y>
    </cdr:from>
    <cdr:to>
      <cdr:x>0.98081</cdr:x>
      <cdr:y>0.97706</cdr:y>
    </cdr:to>
    <cdr:sp macro="" textlink="">
      <cdr:nvSpPr>
        <cdr:cNvPr id="4" name="テキスト ボックス 3">
          <a:extLst xmlns:a="http://schemas.openxmlformats.org/drawingml/2006/main">
            <a:ext uri="{FF2B5EF4-FFF2-40B4-BE49-F238E27FC236}">
              <a16:creationId xmlns:a16="http://schemas.microsoft.com/office/drawing/2014/main" id="{1C6992E7-F85A-4174-A671-C20B06EDBA07}"/>
            </a:ext>
          </a:extLst>
        </cdr:cNvPr>
        <cdr:cNvSpPr txBox="1"/>
      </cdr:nvSpPr>
      <cdr:spPr>
        <a:xfrm xmlns:a="http://schemas.openxmlformats.org/drawingml/2006/main">
          <a:off x="2994660" y="3474720"/>
          <a:ext cx="91440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0.74959</cdr:x>
      <cdr:y>0.89482</cdr:y>
    </cdr:from>
    <cdr:to>
      <cdr:x>0.97465</cdr:x>
      <cdr:y>0.98612</cdr:y>
    </cdr:to>
    <cdr:sp macro="" textlink="">
      <cdr:nvSpPr>
        <cdr:cNvPr id="2" name="テキスト ボックス 1">
          <a:extLst xmlns:a="http://schemas.openxmlformats.org/drawingml/2006/main">
            <a:ext uri="{FF2B5EF4-FFF2-40B4-BE49-F238E27FC236}">
              <a16:creationId xmlns:a16="http://schemas.microsoft.com/office/drawing/2014/main" id="{53426770-0E50-405B-BDB2-06448AB94494}"/>
            </a:ext>
          </a:extLst>
        </cdr:cNvPr>
        <cdr:cNvSpPr txBox="1"/>
      </cdr:nvSpPr>
      <cdr:spPr>
        <a:xfrm xmlns:a="http://schemas.openxmlformats.org/drawingml/2006/main">
          <a:off x="3045460" y="351028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0.42512</cdr:x>
      <cdr:y>0.86014</cdr:y>
    </cdr:from>
    <cdr:to>
      <cdr:x>0.65019</cdr:x>
      <cdr:y>0.95144</cdr:y>
    </cdr:to>
    <cdr:sp macro="" textlink="">
      <cdr:nvSpPr>
        <cdr:cNvPr id="3" name="テキスト ボックス 1">
          <a:extLst xmlns:a="http://schemas.openxmlformats.org/drawingml/2006/main">
            <a:ext uri="{FF2B5EF4-FFF2-40B4-BE49-F238E27FC236}">
              <a16:creationId xmlns:a16="http://schemas.microsoft.com/office/drawing/2014/main" id="{F1AB998D-D8D8-4F5C-8AF6-E8964DF9CC72}"/>
            </a:ext>
          </a:extLst>
        </cdr:cNvPr>
        <cdr:cNvSpPr txBox="1"/>
      </cdr:nvSpPr>
      <cdr:spPr>
        <a:xfrm xmlns:a="http://schemas.openxmlformats.org/drawingml/2006/main">
          <a:off x="1727200" y="337423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0.27494</cdr:x>
      <cdr:y>0.11645</cdr:y>
    </cdr:from>
    <cdr:to>
      <cdr:x>0.5</cdr:x>
      <cdr:y>0.20775</cdr:y>
    </cdr:to>
    <cdr:sp macro="" textlink="">
      <cdr:nvSpPr>
        <cdr:cNvPr id="4" name="テキスト ボックス 2">
          <a:extLst xmlns:a="http://schemas.openxmlformats.org/drawingml/2006/main">
            <a:ext uri="{FF2B5EF4-FFF2-40B4-BE49-F238E27FC236}">
              <a16:creationId xmlns:a16="http://schemas.microsoft.com/office/drawing/2014/main" id="{F86B3E69-AD32-42E8-8709-B02328BE30A1}"/>
            </a:ext>
          </a:extLst>
        </cdr:cNvPr>
        <cdr:cNvSpPr txBox="1"/>
      </cdr:nvSpPr>
      <cdr:spPr>
        <a:xfrm xmlns:a="http://schemas.openxmlformats.org/drawingml/2006/main">
          <a:off x="1117017" y="456826"/>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0.47478</cdr:x>
      <cdr:y>0.86884</cdr:y>
    </cdr:from>
    <cdr:to>
      <cdr:x>0.71152</cdr:x>
      <cdr:y>0.96254</cdr:y>
    </cdr:to>
    <cdr:sp macro="" textlink="">
      <cdr:nvSpPr>
        <cdr:cNvPr id="2" name="テキスト ボックス 1">
          <a:extLst xmlns:a="http://schemas.openxmlformats.org/drawingml/2006/main">
            <a:ext uri="{FF2B5EF4-FFF2-40B4-BE49-F238E27FC236}">
              <a16:creationId xmlns:a16="http://schemas.microsoft.com/office/drawing/2014/main" id="{07B1946D-7294-4553-9E4B-75ADF777297C}"/>
            </a:ext>
          </a:extLst>
        </cdr:cNvPr>
        <cdr:cNvSpPr txBox="1"/>
      </cdr:nvSpPr>
      <cdr:spPr>
        <a:xfrm xmlns:a="http://schemas.openxmlformats.org/drawingml/2006/main">
          <a:off x="1833880" y="332071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0.23608</cdr:x>
      <cdr:y>0.08196</cdr:y>
    </cdr:from>
    <cdr:to>
      <cdr:x>0.47281</cdr:x>
      <cdr:y>0.17567</cdr:y>
    </cdr:to>
    <cdr:sp macro="" textlink="">
      <cdr:nvSpPr>
        <cdr:cNvPr id="3" name="テキスト ボックス 2">
          <a:extLst xmlns:a="http://schemas.openxmlformats.org/drawingml/2006/main">
            <a:ext uri="{FF2B5EF4-FFF2-40B4-BE49-F238E27FC236}">
              <a16:creationId xmlns:a16="http://schemas.microsoft.com/office/drawing/2014/main" id="{1FCC3CDA-6D4E-4F60-94BF-56F0DA14C50E}"/>
            </a:ext>
          </a:extLst>
        </cdr:cNvPr>
        <cdr:cNvSpPr txBox="1"/>
      </cdr:nvSpPr>
      <cdr:spPr>
        <a:xfrm xmlns:a="http://schemas.openxmlformats.org/drawingml/2006/main">
          <a:off x="911860" y="313267"/>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0.76327</cdr:x>
      <cdr:y>0.9063</cdr:y>
    </cdr:from>
    <cdr:to>
      <cdr:x>1</cdr:x>
      <cdr:y>1</cdr:y>
    </cdr:to>
    <cdr:sp macro="" textlink="">
      <cdr:nvSpPr>
        <cdr:cNvPr id="4" name="テキスト ボックス 3">
          <a:extLst xmlns:a="http://schemas.openxmlformats.org/drawingml/2006/main">
            <a:ext uri="{FF2B5EF4-FFF2-40B4-BE49-F238E27FC236}">
              <a16:creationId xmlns:a16="http://schemas.microsoft.com/office/drawing/2014/main" id="{D13639B3-260C-40CC-A178-3F169F062E65}"/>
            </a:ext>
          </a:extLst>
        </cdr:cNvPr>
        <cdr:cNvSpPr txBox="1"/>
      </cdr:nvSpPr>
      <cdr:spPr>
        <a:xfrm xmlns:a="http://schemas.openxmlformats.org/drawingml/2006/main">
          <a:off x="3045460" y="352552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0.78496</cdr:x>
      <cdr:y>0.68906</cdr:y>
    </cdr:from>
    <cdr:to>
      <cdr:x>1</cdr:x>
      <cdr:y>0.78277</cdr:y>
    </cdr:to>
    <cdr:sp macro="" textlink="">
      <cdr:nvSpPr>
        <cdr:cNvPr id="2" name="テキスト ボックス 1">
          <a:extLst xmlns:a="http://schemas.openxmlformats.org/drawingml/2006/main">
            <a:ext uri="{FF2B5EF4-FFF2-40B4-BE49-F238E27FC236}">
              <a16:creationId xmlns:a16="http://schemas.microsoft.com/office/drawing/2014/main" id="{B450DB6A-A50D-4794-B54E-9FB137D172B2}"/>
            </a:ext>
          </a:extLst>
        </cdr:cNvPr>
        <cdr:cNvSpPr txBox="1"/>
      </cdr:nvSpPr>
      <cdr:spPr>
        <a:xfrm xmlns:a="http://schemas.openxmlformats.org/drawingml/2006/main">
          <a:off x="3337915" y="2633604"/>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0.75263</cdr:x>
      <cdr:y>0.4429</cdr:y>
    </cdr:from>
    <cdr:to>
      <cdr:x>0.9337</cdr:x>
      <cdr:y>0.53661</cdr:y>
    </cdr:to>
    <cdr:sp macro="" textlink="">
      <cdr:nvSpPr>
        <cdr:cNvPr id="3" name="テキスト ボックス 1">
          <a:extLst xmlns:a="http://schemas.openxmlformats.org/drawingml/2006/main">
            <a:ext uri="{FF2B5EF4-FFF2-40B4-BE49-F238E27FC236}">
              <a16:creationId xmlns:a16="http://schemas.microsoft.com/office/drawing/2014/main" id="{491F45C5-746F-4D25-B337-8EABCC0854CE}"/>
            </a:ext>
          </a:extLst>
        </cdr:cNvPr>
        <cdr:cNvSpPr txBox="1"/>
      </cdr:nvSpPr>
      <cdr:spPr>
        <a:xfrm xmlns:a="http://schemas.openxmlformats.org/drawingml/2006/main">
          <a:off x="3200401" y="1692777"/>
          <a:ext cx="769974"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0.40737</cdr:x>
      <cdr:y>0.08821</cdr:y>
    </cdr:from>
    <cdr:to>
      <cdr:x>0.62241</cdr:x>
      <cdr:y>0.18192</cdr:y>
    </cdr:to>
    <cdr:sp macro="" textlink="">
      <cdr:nvSpPr>
        <cdr:cNvPr id="4" name="テキスト ボックス 1">
          <a:extLst xmlns:a="http://schemas.openxmlformats.org/drawingml/2006/main">
            <a:ext uri="{FF2B5EF4-FFF2-40B4-BE49-F238E27FC236}">
              <a16:creationId xmlns:a16="http://schemas.microsoft.com/office/drawing/2014/main" id="{491F45C5-746F-4D25-B337-8EABCC0854CE}"/>
            </a:ext>
          </a:extLst>
        </cdr:cNvPr>
        <cdr:cNvSpPr txBox="1"/>
      </cdr:nvSpPr>
      <cdr:spPr>
        <a:xfrm xmlns:a="http://schemas.openxmlformats.org/drawingml/2006/main">
          <a:off x="1732280" y="337143"/>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0.25267</cdr:x>
      <cdr:y>0.66414</cdr:y>
    </cdr:from>
    <cdr:to>
      <cdr:x>0.43374</cdr:x>
      <cdr:y>0.75785</cdr:y>
    </cdr:to>
    <cdr:sp macro="" textlink="">
      <cdr:nvSpPr>
        <cdr:cNvPr id="5" name="テキスト ボックス 1">
          <a:extLst xmlns:a="http://schemas.openxmlformats.org/drawingml/2006/main">
            <a:ext uri="{FF2B5EF4-FFF2-40B4-BE49-F238E27FC236}">
              <a16:creationId xmlns:a16="http://schemas.microsoft.com/office/drawing/2014/main" id="{8206AC55-221E-4C95-A406-AD23B6FE3BF3}"/>
            </a:ext>
          </a:extLst>
        </cdr:cNvPr>
        <cdr:cNvSpPr txBox="1"/>
      </cdr:nvSpPr>
      <cdr:spPr>
        <a:xfrm xmlns:a="http://schemas.openxmlformats.org/drawingml/2006/main">
          <a:off x="1074421" y="2538370"/>
          <a:ext cx="769974"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0.13858</cdr:x>
      <cdr:y>0.35544</cdr:y>
    </cdr:from>
    <cdr:to>
      <cdr:x>0.35361</cdr:x>
      <cdr:y>0.44915</cdr:y>
    </cdr:to>
    <cdr:sp macro="" textlink="">
      <cdr:nvSpPr>
        <cdr:cNvPr id="6" name="テキスト ボックス 1">
          <a:extLst xmlns:a="http://schemas.openxmlformats.org/drawingml/2006/main">
            <a:ext uri="{FF2B5EF4-FFF2-40B4-BE49-F238E27FC236}">
              <a16:creationId xmlns:a16="http://schemas.microsoft.com/office/drawing/2014/main" id="{E0936056-F09C-479F-90D7-1CDBD54285B7}"/>
            </a:ext>
          </a:extLst>
        </cdr:cNvPr>
        <cdr:cNvSpPr txBox="1"/>
      </cdr:nvSpPr>
      <cdr:spPr>
        <a:xfrm xmlns:a="http://schemas.openxmlformats.org/drawingml/2006/main">
          <a:off x="589280" y="1358513"/>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6884735-F30F-40F2-BF75-2719DF6308AE}"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95C8F68-E7A2-4483-B612-9AA5E8ED48F3}" type="slidenum">
              <a:rPr kumimoji="1" lang="ja-JP" altLang="en-US" smtClean="0"/>
              <a:t>‹#›</a:t>
            </a:fld>
            <a:endParaRPr kumimoji="1" lang="ja-JP" altLang="en-US"/>
          </a:p>
        </p:txBody>
      </p:sp>
    </p:spTree>
    <p:extLst>
      <p:ext uri="{BB962C8B-B14F-4D97-AF65-F5344CB8AC3E}">
        <p14:creationId xmlns:p14="http://schemas.microsoft.com/office/powerpoint/2010/main" val="948214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925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21947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88950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5148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6463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6237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458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09646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90915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9906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8696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95048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21659" y="2443823"/>
            <a:ext cx="7700682" cy="2308324"/>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大阪府の分譲マンションの現状</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676697" y="321972"/>
            <a:ext cx="2082337" cy="461665"/>
          </a:xfrm>
          <a:prstGeom prst="rect">
            <a:avLst/>
          </a:prstGeom>
          <a:noFill/>
          <a:ln>
            <a:solidFill>
              <a:schemeClr val="tx1"/>
            </a:solidFill>
          </a:ln>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参考資料２</a:t>
            </a:r>
          </a:p>
        </p:txBody>
      </p:sp>
      <p:sp>
        <p:nvSpPr>
          <p:cNvPr id="6" name="テキスト ボックス 5">
            <a:extLst>
              <a:ext uri="{FF2B5EF4-FFF2-40B4-BE49-F238E27FC236}">
                <a16:creationId xmlns:a16="http://schemas.microsoft.com/office/drawing/2014/main" id="{1EBFE3CE-E80D-4D8E-A409-10A68ABCE9F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１</a:t>
            </a:r>
          </a:p>
        </p:txBody>
      </p:sp>
    </p:spTree>
    <p:extLst>
      <p:ext uri="{BB962C8B-B14F-4D97-AF65-F5344CB8AC3E}">
        <p14:creationId xmlns:p14="http://schemas.microsoft.com/office/powerpoint/2010/main" val="177110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大阪府のマンションの管理の現状（町村域）</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10</a:t>
            </a:r>
            <a:endParaRPr kumimoji="1" lang="ja-JP" altLang="en-US" dirty="0"/>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9" y="660674"/>
            <a:ext cx="8567102" cy="68918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○管理組合については、ありが</a:t>
            </a:r>
            <a:r>
              <a:rPr kumimoji="1" lang="en-US" altLang="ja-JP" dirty="0">
                <a:solidFill>
                  <a:schemeClr val="tx1"/>
                </a:solidFill>
                <a:latin typeface="Meiryo UI" panose="020B0604030504040204" pitchFamily="50" charset="-128"/>
                <a:ea typeface="Meiryo UI" panose="020B0604030504040204" pitchFamily="50" charset="-128"/>
              </a:rPr>
              <a:t>93.5</a:t>
            </a:r>
            <a:r>
              <a:rPr kumimoji="1" lang="ja-JP" altLang="en-US" dirty="0">
                <a:solidFill>
                  <a:schemeClr val="tx1"/>
                </a:solidFill>
                <a:latin typeface="Meiryo UI" panose="020B0604030504040204" pitchFamily="50" charset="-128"/>
                <a:ea typeface="Meiryo UI" panose="020B0604030504040204" pitchFamily="50" charset="-128"/>
              </a:rPr>
              <a:t>％を占めている。</a:t>
            </a:r>
            <a:r>
              <a:rPr kumimoji="1" lang="ja-JP" altLang="en-US" b="1" u="sng" dirty="0">
                <a:solidFill>
                  <a:srgbClr val="FF0000"/>
                </a:solidFill>
                <a:latin typeface="Meiryo UI" panose="020B0604030504040204" pitchFamily="50" charset="-128"/>
                <a:ea typeface="Meiryo UI" panose="020B0604030504040204" pitchFamily="50" charset="-128"/>
              </a:rPr>
              <a:t>管理組合がないマンションは３件</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spc="-140"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○管理規約については、ありが</a:t>
            </a:r>
            <a:r>
              <a:rPr kumimoji="1" lang="en-US" altLang="ja-JP" dirty="0">
                <a:solidFill>
                  <a:schemeClr val="tx1"/>
                </a:solidFill>
                <a:latin typeface="Meiryo UI" panose="020B0604030504040204" pitchFamily="50" charset="-128"/>
                <a:ea typeface="Meiryo UI" panose="020B0604030504040204" pitchFamily="50" charset="-128"/>
              </a:rPr>
              <a:t>95.7</a:t>
            </a:r>
            <a:r>
              <a:rPr kumimoji="1" lang="ja-JP" altLang="en-US" dirty="0">
                <a:solidFill>
                  <a:schemeClr val="tx1"/>
                </a:solidFill>
                <a:latin typeface="Meiryo UI" panose="020B0604030504040204" pitchFamily="50" charset="-128"/>
                <a:ea typeface="Meiryo UI" panose="020B0604030504040204" pitchFamily="50" charset="-128"/>
              </a:rPr>
              <a:t>％を占めている。</a:t>
            </a:r>
            <a:r>
              <a:rPr kumimoji="1" lang="ja-JP" altLang="en-US" b="1" u="sng" dirty="0">
                <a:solidFill>
                  <a:srgbClr val="FF0000"/>
                </a:solidFill>
                <a:latin typeface="Meiryo UI" panose="020B0604030504040204" pitchFamily="50" charset="-128"/>
                <a:ea typeface="Meiryo UI" panose="020B0604030504040204" pitchFamily="50" charset="-128"/>
              </a:rPr>
              <a:t>管理規約がないマンションは２件</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spc="-14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144AE1F-B4C7-4F30-ABA2-871053399802}"/>
              </a:ext>
            </a:extLst>
          </p:cNvPr>
          <p:cNvSpPr txBox="1"/>
          <p:nvPr/>
        </p:nvSpPr>
        <p:spPr>
          <a:xfrm>
            <a:off x="288449" y="1669527"/>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■管理組合の有無</a:t>
            </a:r>
            <a:endParaRPr lang="en-US" altLang="ja-JP" sz="1400" b="1" dirty="0">
              <a:solidFill>
                <a:prstClr val="black"/>
              </a:solidFill>
              <a:latin typeface="Meiryo UI"/>
              <a:ea typeface="Meiryo UI"/>
            </a:endParaRPr>
          </a:p>
        </p:txBody>
      </p:sp>
      <p:sp>
        <p:nvSpPr>
          <p:cNvPr id="15" name="テキスト ボックス 14">
            <a:extLst>
              <a:ext uri="{FF2B5EF4-FFF2-40B4-BE49-F238E27FC236}">
                <a16:creationId xmlns:a16="http://schemas.microsoft.com/office/drawing/2014/main" id="{8593B7B5-1AE7-4295-9D9C-4D2AB6D6661F}"/>
              </a:ext>
            </a:extLst>
          </p:cNvPr>
          <p:cNvSpPr txBox="1"/>
          <p:nvPr/>
        </p:nvSpPr>
        <p:spPr>
          <a:xfrm>
            <a:off x="4731842" y="1669527"/>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■管理規約の有無</a:t>
            </a:r>
            <a:endParaRPr lang="en-US" altLang="ja-JP" sz="1400" b="1" dirty="0">
              <a:solidFill>
                <a:prstClr val="black"/>
              </a:solidFill>
              <a:latin typeface="Meiryo UI"/>
              <a:ea typeface="Meiryo UI"/>
            </a:endParaRPr>
          </a:p>
        </p:txBody>
      </p:sp>
      <p:graphicFrame>
        <p:nvGraphicFramePr>
          <p:cNvPr id="16" name="グラフ 15">
            <a:extLst>
              <a:ext uri="{FF2B5EF4-FFF2-40B4-BE49-F238E27FC236}">
                <a16:creationId xmlns:a16="http://schemas.microsoft.com/office/drawing/2014/main" id="{810DED41-80A9-4F6D-84CA-3E726B6BF94B}"/>
              </a:ext>
            </a:extLst>
          </p:cNvPr>
          <p:cNvGraphicFramePr>
            <a:graphicFrameLocks/>
          </p:cNvGraphicFramePr>
          <p:nvPr>
            <p:extLst>
              <p:ext uri="{D42A27DB-BD31-4B8C-83A1-F6EECF244321}">
                <p14:modId xmlns:p14="http://schemas.microsoft.com/office/powerpoint/2010/main" val="2647236097"/>
              </p:ext>
            </p:extLst>
          </p:nvPr>
        </p:nvGraphicFramePr>
        <p:xfrm>
          <a:off x="365760" y="2202180"/>
          <a:ext cx="3985524" cy="3922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B82EF2B2-7286-48A0-B17D-1A00C9735B2F}"/>
              </a:ext>
            </a:extLst>
          </p:cNvPr>
          <p:cNvGraphicFramePr>
            <a:graphicFrameLocks/>
          </p:cNvGraphicFramePr>
          <p:nvPr>
            <p:extLst>
              <p:ext uri="{D42A27DB-BD31-4B8C-83A1-F6EECF244321}">
                <p14:modId xmlns:p14="http://schemas.microsoft.com/office/powerpoint/2010/main" val="2562713485"/>
              </p:ext>
            </p:extLst>
          </p:nvPr>
        </p:nvGraphicFramePr>
        <p:xfrm>
          <a:off x="4792716" y="2202180"/>
          <a:ext cx="4062835" cy="392287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a:extLst>
              <a:ext uri="{FF2B5EF4-FFF2-40B4-BE49-F238E27FC236}">
                <a16:creationId xmlns:a16="http://schemas.microsoft.com/office/drawing/2014/main" id="{E64DA724-C829-4BF7-A168-19442DA73972}"/>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出典：町村域分譲マンション実態調査（</a:t>
            </a:r>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R6</a:t>
            </a:r>
            <a:r>
              <a:rPr kumimoji="1" lang="ja-JP" altLang="en-US" sz="1000" dirty="0">
                <a:latin typeface="Meiryo UI" panose="020B0604030504040204" pitchFamily="50" charset="-128"/>
                <a:ea typeface="Meiryo UI" panose="020B0604030504040204" pitchFamily="50" charset="-128"/>
              </a:rPr>
              <a:t>）（大阪府）</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44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大阪府のマンションの管理の現状（町村域）</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11</a:t>
            </a:r>
            <a:endParaRPr kumimoji="1" lang="ja-JP" altLang="en-US" dirty="0"/>
          </a:p>
        </p:txBody>
      </p:sp>
      <p:sp>
        <p:nvSpPr>
          <p:cNvPr id="11" name="テキスト ボックス 10">
            <a:extLst>
              <a:ext uri="{FF2B5EF4-FFF2-40B4-BE49-F238E27FC236}">
                <a16:creationId xmlns:a16="http://schemas.microsoft.com/office/drawing/2014/main" id="{5C74C19A-418B-4738-844D-48B8F3717165}"/>
              </a:ext>
            </a:extLst>
          </p:cNvPr>
          <p:cNvSpPr txBox="1"/>
          <p:nvPr/>
        </p:nvSpPr>
        <p:spPr>
          <a:xfrm>
            <a:off x="4532586" y="1509025"/>
            <a:ext cx="4611414" cy="523220"/>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a:t>
            </a:r>
            <a:r>
              <a:rPr lang="en-US" altLang="ja-JP" sz="1400" b="1" dirty="0">
                <a:solidFill>
                  <a:prstClr val="black"/>
                </a:solidFill>
                <a:latin typeface="Meiryo UI"/>
                <a:ea typeface="Meiryo UI"/>
              </a:rPr>
              <a:t>25</a:t>
            </a:r>
            <a:r>
              <a:rPr lang="ja-JP" altLang="en-US" sz="1400" b="1" dirty="0">
                <a:solidFill>
                  <a:prstClr val="black"/>
                </a:solidFill>
                <a:latin typeface="Meiryo UI"/>
                <a:ea typeface="Meiryo UI"/>
              </a:rPr>
              <a:t>年以上の長期修繕計画に基づく</a:t>
            </a:r>
            <a:endParaRPr lang="en-US" altLang="ja-JP" sz="1400" b="1" dirty="0">
              <a:solidFill>
                <a:prstClr val="black"/>
              </a:solidFill>
              <a:latin typeface="Meiryo UI"/>
              <a:ea typeface="Meiryo UI"/>
            </a:endParaRPr>
          </a:p>
          <a:p>
            <a:pPr marL="179996" indent="-457189" algn="just" defTabSz="914379">
              <a:defRPr/>
            </a:pPr>
            <a:r>
              <a:rPr lang="ja-JP" altLang="en-US" sz="1400" b="1" dirty="0">
                <a:solidFill>
                  <a:prstClr val="black"/>
                </a:solidFill>
                <a:latin typeface="Meiryo UI"/>
                <a:ea typeface="Meiryo UI"/>
              </a:rPr>
              <a:t>　</a:t>
            </a:r>
            <a:r>
              <a:rPr lang="en-US" altLang="ja-JP" sz="1400" b="1" dirty="0">
                <a:solidFill>
                  <a:prstClr val="black"/>
                </a:solidFill>
                <a:latin typeface="Meiryo UI"/>
                <a:ea typeface="Meiryo UI"/>
              </a:rPr>
              <a:t> </a:t>
            </a:r>
            <a:r>
              <a:rPr lang="ja-JP" altLang="en-US" sz="1400" b="1" dirty="0">
                <a:solidFill>
                  <a:prstClr val="black"/>
                </a:solidFill>
                <a:latin typeface="Meiryo UI"/>
                <a:ea typeface="Meiryo UI"/>
              </a:rPr>
              <a:t>修繕積立金を設定している管理組合の割合</a:t>
            </a:r>
            <a:endParaRPr lang="en-US" altLang="ja-JP" sz="1400" b="1" dirty="0">
              <a:solidFill>
                <a:prstClr val="black"/>
              </a:solidFill>
              <a:latin typeface="Meiryo UI"/>
              <a:ea typeface="Meiryo UI"/>
            </a:endParaRPr>
          </a:p>
        </p:txBody>
      </p:sp>
      <p:sp>
        <p:nvSpPr>
          <p:cNvPr id="12" name="テキスト ボックス 11">
            <a:extLst>
              <a:ext uri="{FF2B5EF4-FFF2-40B4-BE49-F238E27FC236}">
                <a16:creationId xmlns:a16="http://schemas.microsoft.com/office/drawing/2014/main" id="{F007EFE7-7165-45F1-A750-48B4E6946A15}"/>
              </a:ext>
            </a:extLst>
          </p:cNvPr>
          <p:cNvSpPr txBox="1"/>
          <p:nvPr/>
        </p:nvSpPr>
        <p:spPr>
          <a:xfrm>
            <a:off x="208893" y="1522522"/>
            <a:ext cx="4118013"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■長期修繕計画の作成状況</a:t>
            </a:r>
            <a:endParaRPr lang="en-US" altLang="ja-JP" sz="1400" b="1" dirty="0">
              <a:solidFill>
                <a:prstClr val="black"/>
              </a:solidFill>
              <a:latin typeface="Meiryo UI"/>
              <a:ea typeface="Meiryo UI"/>
            </a:endParaRPr>
          </a:p>
        </p:txBody>
      </p:sp>
      <p:sp>
        <p:nvSpPr>
          <p:cNvPr id="13" name="正方形/長方形 12">
            <a:extLst>
              <a:ext uri="{FF2B5EF4-FFF2-40B4-BE49-F238E27FC236}">
                <a16:creationId xmlns:a16="http://schemas.microsoft.com/office/drawing/2014/main" id="{CEBD1A2F-8161-4BA0-8A16-DA1D2B752E39}"/>
              </a:ext>
            </a:extLst>
          </p:cNvPr>
          <p:cNvSpPr/>
          <p:nvPr/>
        </p:nvSpPr>
        <p:spPr>
          <a:xfrm>
            <a:off x="288448" y="590974"/>
            <a:ext cx="8783051" cy="77274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〇長期修繕計画を作成している管理組合の割合は</a:t>
            </a:r>
            <a:r>
              <a:rPr kumimoji="1" lang="en-US" altLang="ja-JP" dirty="0">
                <a:solidFill>
                  <a:schemeClr val="tx1"/>
                </a:solidFill>
                <a:latin typeface="Meiryo UI" panose="020B0604030504040204" pitchFamily="50" charset="-128"/>
                <a:ea typeface="Meiryo UI" panose="020B0604030504040204" pitchFamily="50" charset="-128"/>
              </a:rPr>
              <a:t>91.3</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a:t>
            </a:r>
            <a:r>
              <a:rPr kumimoji="1" lang="en-US" altLang="ja-JP" b="1" u="sng" dirty="0">
                <a:solidFill>
                  <a:srgbClr val="FF0000"/>
                </a:solidFill>
                <a:latin typeface="Meiryo UI" panose="020B0604030504040204" pitchFamily="50" charset="-128"/>
                <a:ea typeface="Meiryo UI" panose="020B0604030504040204" pitchFamily="50" charset="-128"/>
              </a:rPr>
              <a:t>25</a:t>
            </a:r>
            <a:r>
              <a:rPr kumimoji="1" lang="ja-JP" altLang="en-US" b="1" u="sng" dirty="0">
                <a:solidFill>
                  <a:srgbClr val="FF0000"/>
                </a:solidFill>
                <a:latin typeface="Meiryo UI" panose="020B0604030504040204" pitchFamily="50" charset="-128"/>
                <a:ea typeface="Meiryo UI" panose="020B0604030504040204" pitchFamily="50" charset="-128"/>
              </a:rPr>
              <a:t>年以上の長期修繕計画に基づく修繕積立金を設定</a:t>
            </a:r>
            <a:r>
              <a:rPr kumimoji="1" lang="ja-JP" altLang="en-US" dirty="0">
                <a:solidFill>
                  <a:schemeClr val="tx1"/>
                </a:solidFill>
                <a:latin typeface="Meiryo UI" panose="020B0604030504040204" pitchFamily="50" charset="-128"/>
                <a:ea typeface="Meiryo UI" panose="020B0604030504040204" pitchFamily="50" charset="-128"/>
              </a:rPr>
              <a:t>している管理組合の割合は</a:t>
            </a:r>
            <a:r>
              <a:rPr kumimoji="1" lang="en-US" altLang="ja-JP" b="1" u="sng" dirty="0">
                <a:solidFill>
                  <a:srgbClr val="FF0000"/>
                </a:solidFill>
                <a:latin typeface="Meiryo UI" panose="020B0604030504040204" pitchFamily="50" charset="-128"/>
                <a:ea typeface="Meiryo UI" panose="020B0604030504040204" pitchFamily="50" charset="-128"/>
              </a:rPr>
              <a:t>56.5</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9CED62F-2F9B-4F98-A3EE-5BC5AB5D71F3}"/>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出典：町村域分譲マンション実態調査（</a:t>
            </a:r>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R6</a:t>
            </a:r>
            <a:r>
              <a:rPr kumimoji="1" lang="ja-JP" altLang="en-US" sz="1000" dirty="0">
                <a:latin typeface="Meiryo UI" panose="020B0604030504040204" pitchFamily="50" charset="-128"/>
                <a:ea typeface="Meiryo UI" panose="020B0604030504040204" pitchFamily="50" charset="-128"/>
              </a:rPr>
              <a:t>）（大阪府）</a:t>
            </a:r>
            <a:endParaRPr kumimoji="1" lang="en-US" altLang="ja-JP" sz="1000" dirty="0">
              <a:latin typeface="Meiryo UI" panose="020B0604030504040204" pitchFamily="50" charset="-128"/>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AC2AB075-30EC-469B-83CE-EF62DBF9ED63}"/>
              </a:ext>
            </a:extLst>
          </p:cNvPr>
          <p:cNvGraphicFramePr>
            <a:graphicFrameLocks/>
          </p:cNvGraphicFramePr>
          <p:nvPr>
            <p:extLst>
              <p:ext uri="{D42A27DB-BD31-4B8C-83A1-F6EECF244321}">
                <p14:modId xmlns:p14="http://schemas.microsoft.com/office/powerpoint/2010/main" val="2515116029"/>
              </p:ext>
            </p:extLst>
          </p:nvPr>
        </p:nvGraphicFramePr>
        <p:xfrm>
          <a:off x="319685" y="2098718"/>
          <a:ext cx="3862550" cy="3822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a:extLst>
              <a:ext uri="{FF2B5EF4-FFF2-40B4-BE49-F238E27FC236}">
                <a16:creationId xmlns:a16="http://schemas.microsoft.com/office/drawing/2014/main" id="{F41B6C23-F36C-4DC2-91A4-B589642BD1EC}"/>
              </a:ext>
            </a:extLst>
          </p:cNvPr>
          <p:cNvGraphicFramePr>
            <a:graphicFrameLocks/>
          </p:cNvGraphicFramePr>
          <p:nvPr>
            <p:extLst>
              <p:ext uri="{D42A27DB-BD31-4B8C-83A1-F6EECF244321}">
                <p14:modId xmlns:p14="http://schemas.microsoft.com/office/powerpoint/2010/main" val="3486984209"/>
              </p:ext>
            </p:extLst>
          </p:nvPr>
        </p:nvGraphicFramePr>
        <p:xfrm>
          <a:off x="4571999" y="2098718"/>
          <a:ext cx="4252315" cy="3822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137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大阪府分譲マンション管理適正化及び再生円滑化基本計画（</a:t>
            </a:r>
            <a:r>
              <a:rPr kumimoji="1" lang="en-US" altLang="ja-JP" sz="2000" b="1" dirty="0">
                <a:latin typeface="Meiryo UI" panose="020B0604030504040204" pitchFamily="50" charset="-128"/>
                <a:ea typeface="Meiryo UI" panose="020B0604030504040204" pitchFamily="50" charset="-128"/>
              </a:rPr>
              <a:t>R4.4</a:t>
            </a:r>
            <a:r>
              <a:rPr kumimoji="1" lang="ja-JP" altLang="en-US" sz="2000" b="1" dirty="0">
                <a:latin typeface="Meiryo UI" panose="020B0604030504040204" pitchFamily="50" charset="-128"/>
                <a:ea typeface="Meiryo UI" panose="020B0604030504040204" pitchFamily="50" charset="-128"/>
              </a:rPr>
              <a:t>）</a:t>
            </a:r>
          </a:p>
        </p:txBody>
      </p:sp>
      <p:sp>
        <p:nvSpPr>
          <p:cNvPr id="539" name="正方形/長方形 538">
            <a:extLst>
              <a:ext uri="{FF2B5EF4-FFF2-40B4-BE49-F238E27FC236}">
                <a16:creationId xmlns:a16="http://schemas.microsoft.com/office/drawing/2014/main" id="{4665FCFD-B60F-453B-95FF-3541013E45F5}"/>
              </a:ext>
            </a:extLst>
          </p:cNvPr>
          <p:cNvSpPr/>
          <p:nvPr/>
        </p:nvSpPr>
        <p:spPr>
          <a:xfrm>
            <a:off x="123931" y="1820917"/>
            <a:ext cx="8820000" cy="3467209"/>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540" name="テキスト ボックス 539">
            <a:extLst>
              <a:ext uri="{FF2B5EF4-FFF2-40B4-BE49-F238E27FC236}">
                <a16:creationId xmlns:a16="http://schemas.microsoft.com/office/drawing/2014/main" id="{0F0865B9-9EC3-40BA-9FB9-4E4FABF6D4AF}"/>
              </a:ext>
            </a:extLst>
          </p:cNvPr>
          <p:cNvSpPr txBox="1"/>
          <p:nvPr/>
        </p:nvSpPr>
        <p:spPr>
          <a:xfrm>
            <a:off x="123932" y="1668866"/>
            <a:ext cx="3935690" cy="369332"/>
          </a:xfrm>
          <a:prstGeom prst="rect">
            <a:avLst/>
          </a:prstGeom>
          <a:solidFill>
            <a:srgbClr val="7030A0"/>
          </a:solidFill>
          <a:ln>
            <a:solidFill>
              <a:schemeClr val="accent6">
                <a:lumMod val="50000"/>
              </a:schemeClr>
            </a:solidFill>
          </a:ln>
        </p:spPr>
        <p:txBody>
          <a:bodyPr wrap="square" rtlCol="0">
            <a:spAutoFit/>
          </a:bodyPr>
          <a:lstStyle/>
          <a:p>
            <a:pPr defTabSz="342900">
              <a:defRPr/>
            </a:pPr>
            <a:r>
              <a:rPr kumimoji="0" lang="ja-JP" altLang="en-US" b="1" kern="0" dirty="0">
                <a:solidFill>
                  <a:prstClr val="white"/>
                </a:solidFill>
                <a:latin typeface="Meiryo UI" panose="020B0604030504040204" pitchFamily="50" charset="-128"/>
                <a:ea typeface="Meiryo UI" panose="020B0604030504040204" pitchFamily="50" charset="-128"/>
              </a:rPr>
              <a:t>管理適正化及び再生円滑化の考え方</a:t>
            </a:r>
            <a:endParaRPr kumimoji="0" lang="en-US" altLang="ja-JP" b="1" kern="0" dirty="0">
              <a:solidFill>
                <a:prstClr val="white"/>
              </a:solidFill>
              <a:latin typeface="Meiryo UI" panose="020B0604030504040204" pitchFamily="50" charset="-128"/>
              <a:ea typeface="Meiryo UI" panose="020B0604030504040204" pitchFamily="50" charset="-128"/>
            </a:endParaRPr>
          </a:p>
        </p:txBody>
      </p:sp>
      <p:sp>
        <p:nvSpPr>
          <p:cNvPr id="541" name="テキスト ボックス 540">
            <a:extLst>
              <a:ext uri="{FF2B5EF4-FFF2-40B4-BE49-F238E27FC236}">
                <a16:creationId xmlns:a16="http://schemas.microsoft.com/office/drawing/2014/main" id="{62C117E2-CAEF-403F-B851-63FD26BE2A22}"/>
              </a:ext>
            </a:extLst>
          </p:cNvPr>
          <p:cNvSpPr txBox="1"/>
          <p:nvPr/>
        </p:nvSpPr>
        <p:spPr>
          <a:xfrm>
            <a:off x="235031" y="2133568"/>
            <a:ext cx="1989186" cy="2067233"/>
          </a:xfrm>
          <a:prstGeom prst="rect">
            <a:avLst/>
          </a:prstGeom>
          <a:solidFill>
            <a:schemeClr val="bg1">
              <a:alpha val="62000"/>
            </a:schemeClr>
          </a:solidFill>
          <a:ln w="25400" cmpd="dbl">
            <a:solidFill>
              <a:sysClr val="windowText" lastClr="000000"/>
            </a:solidFill>
          </a:ln>
        </p:spPr>
        <p:txBody>
          <a:bodyPr wrap="square" rtlCol="0">
            <a:spAutoFit/>
          </a:bodyPr>
          <a:lstStyle/>
          <a:p>
            <a:pPr defTabSz="342900">
              <a:lnSpc>
                <a:spcPts val="1700"/>
              </a:lnSpc>
            </a:pPr>
            <a:r>
              <a:rPr lang="en-US" altLang="ja-JP" sz="1200" b="1" spc="-75" dirty="0">
                <a:solidFill>
                  <a:prstClr val="black"/>
                </a:solidFill>
                <a:latin typeface="Meiryo UI" panose="020B0604030504040204" pitchFamily="50" charset="-128"/>
                <a:ea typeface="Meiryo UI" panose="020B0604030504040204" pitchFamily="50" charset="-128"/>
              </a:rPr>
              <a:t>【</a:t>
            </a:r>
            <a:r>
              <a:rPr lang="ja-JP" altLang="en-US" sz="1200" b="1" spc="-75" dirty="0">
                <a:solidFill>
                  <a:prstClr val="black"/>
                </a:solidFill>
                <a:latin typeface="Meiryo UI" panose="020B0604030504040204" pitchFamily="50" charset="-128"/>
                <a:ea typeface="Meiryo UI" panose="020B0604030504040204" pitchFamily="50" charset="-128"/>
              </a:rPr>
              <a:t>主なポイント</a:t>
            </a:r>
            <a:r>
              <a:rPr lang="en-US" altLang="ja-JP" sz="1200" b="1" spc="-75" dirty="0">
                <a:solidFill>
                  <a:prstClr val="black"/>
                </a:solidFill>
                <a:latin typeface="Meiryo UI" panose="020B0604030504040204" pitchFamily="50" charset="-128"/>
                <a:ea typeface="Meiryo UI" panose="020B0604030504040204" pitchFamily="50" charset="-128"/>
              </a:rPr>
              <a:t>】</a:t>
            </a: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〇地方公共団体による</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実態調査</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〇分譲時点から</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適切な管理の推進</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〇管理組合の自律的で</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適切な管理の促進</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〇再生の円滑化の推進</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542" name="正方形/長方形 541">
            <a:extLst>
              <a:ext uri="{FF2B5EF4-FFF2-40B4-BE49-F238E27FC236}">
                <a16:creationId xmlns:a16="http://schemas.microsoft.com/office/drawing/2014/main" id="{B1BDE176-F6CF-4F96-9A14-ECDF69C798BC}"/>
              </a:ext>
            </a:extLst>
          </p:cNvPr>
          <p:cNvSpPr/>
          <p:nvPr/>
        </p:nvSpPr>
        <p:spPr>
          <a:xfrm>
            <a:off x="123931" y="5589702"/>
            <a:ext cx="8820000" cy="1041661"/>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543" name="テキスト ボックス 542">
            <a:extLst>
              <a:ext uri="{FF2B5EF4-FFF2-40B4-BE49-F238E27FC236}">
                <a16:creationId xmlns:a16="http://schemas.microsoft.com/office/drawing/2014/main" id="{A2F2054F-325F-4785-AFEF-C252A27E9FE0}"/>
              </a:ext>
            </a:extLst>
          </p:cNvPr>
          <p:cNvSpPr txBox="1"/>
          <p:nvPr/>
        </p:nvSpPr>
        <p:spPr>
          <a:xfrm>
            <a:off x="123931" y="5438429"/>
            <a:ext cx="1967163" cy="369332"/>
          </a:xfrm>
          <a:prstGeom prst="rect">
            <a:avLst/>
          </a:prstGeom>
          <a:solidFill>
            <a:srgbClr val="7030A0"/>
          </a:solidFill>
          <a:ln>
            <a:solidFill>
              <a:schemeClr val="accent6">
                <a:lumMod val="50000"/>
              </a:schemeClr>
            </a:solidFill>
          </a:ln>
        </p:spPr>
        <p:txBody>
          <a:bodyPr wrap="square" rtlCol="0">
            <a:spAutoFit/>
          </a:bodyPr>
          <a:lstStyle/>
          <a:p>
            <a:pPr defTabSz="342900">
              <a:defRPr/>
            </a:pPr>
            <a:r>
              <a:rPr kumimoji="0" lang="ja-JP" altLang="en-US" b="1" kern="0" dirty="0">
                <a:solidFill>
                  <a:prstClr val="white"/>
                </a:solidFill>
                <a:latin typeface="Meiryo UI" panose="020B0604030504040204" pitchFamily="50" charset="-128"/>
                <a:ea typeface="Meiryo UI" panose="020B0604030504040204" pitchFamily="50" charset="-128"/>
              </a:rPr>
              <a:t>計画期間と目標</a:t>
            </a:r>
            <a:endParaRPr kumimoji="0" lang="en-US" altLang="ja-JP" b="1" kern="0" dirty="0">
              <a:solidFill>
                <a:prstClr val="white"/>
              </a:solidFill>
              <a:latin typeface="Meiryo UI" panose="020B0604030504040204" pitchFamily="50" charset="-128"/>
              <a:ea typeface="Meiryo UI" panose="020B0604030504040204" pitchFamily="50" charset="-128"/>
            </a:endParaRPr>
          </a:p>
        </p:txBody>
      </p:sp>
      <p:sp>
        <p:nvSpPr>
          <p:cNvPr id="544" name="テキスト ボックス 543">
            <a:extLst>
              <a:ext uri="{FF2B5EF4-FFF2-40B4-BE49-F238E27FC236}">
                <a16:creationId xmlns:a16="http://schemas.microsoft.com/office/drawing/2014/main" id="{27E79F1F-D181-4820-B366-B653B95B2856}"/>
              </a:ext>
            </a:extLst>
          </p:cNvPr>
          <p:cNvSpPr txBox="1"/>
          <p:nvPr/>
        </p:nvSpPr>
        <p:spPr>
          <a:xfrm>
            <a:off x="346352" y="5827559"/>
            <a:ext cx="3101183" cy="584775"/>
          </a:xfrm>
          <a:prstGeom prst="rect">
            <a:avLst/>
          </a:prstGeom>
          <a:noFill/>
        </p:spPr>
        <p:txBody>
          <a:bodyPr wrap="square" rtlCol="0">
            <a:spAutoFit/>
          </a:bodyPr>
          <a:lstStyle/>
          <a:p>
            <a:pPr defTabSz="342900"/>
            <a:r>
              <a:rPr kumimoji="0" lang="ja-JP" altLang="en-US" sz="1600" b="1" dirty="0">
                <a:solidFill>
                  <a:prstClr val="black"/>
                </a:solidFill>
                <a:latin typeface="Meiryo UI" panose="020B0604030504040204" pitchFamily="50" charset="-128"/>
                <a:ea typeface="Meiryo UI" panose="020B0604030504040204" pitchFamily="50" charset="-128"/>
              </a:rPr>
              <a:t>計画期間</a:t>
            </a:r>
            <a:r>
              <a:rPr kumimoji="0"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令和４～</a:t>
            </a:r>
            <a:r>
              <a:rPr kumimoji="0" lang="en-US" altLang="ja-JP" sz="1600" dirty="0">
                <a:solidFill>
                  <a:prstClr val="black"/>
                </a:solidFill>
                <a:latin typeface="Meiryo UI" panose="020B0604030504040204" pitchFamily="50" charset="-128"/>
                <a:ea typeface="Meiryo UI" panose="020B0604030504040204" pitchFamily="50" charset="-128"/>
              </a:rPr>
              <a:t>12</a:t>
            </a:r>
            <a:r>
              <a:rPr kumimoji="0" lang="ja-JP" altLang="en-US" sz="1600" dirty="0">
                <a:solidFill>
                  <a:prstClr val="black"/>
                </a:solidFill>
                <a:latin typeface="Meiryo UI" panose="020B0604030504040204" pitchFamily="50" charset="-128"/>
                <a:ea typeface="Meiryo UI" panose="020B0604030504040204" pitchFamily="50" charset="-128"/>
              </a:rPr>
              <a:t>年度</a:t>
            </a:r>
            <a:endParaRPr kumimoji="0" lang="en-US" altLang="ja-JP" sz="1600" spc="-98" dirty="0">
              <a:solidFill>
                <a:prstClr val="black"/>
              </a:solidFill>
              <a:latin typeface="Meiryo UI" panose="020B0604030504040204" pitchFamily="50" charset="-128"/>
              <a:ea typeface="Meiryo UI" panose="020B0604030504040204" pitchFamily="50" charset="-128"/>
            </a:endParaRPr>
          </a:p>
        </p:txBody>
      </p:sp>
      <p:sp>
        <p:nvSpPr>
          <p:cNvPr id="545" name="テキスト ボックス 544">
            <a:extLst>
              <a:ext uri="{FF2B5EF4-FFF2-40B4-BE49-F238E27FC236}">
                <a16:creationId xmlns:a16="http://schemas.microsoft.com/office/drawing/2014/main" id="{7A73847F-8FC7-491E-BC4D-0781408D36B4}"/>
              </a:ext>
            </a:extLst>
          </p:cNvPr>
          <p:cNvSpPr txBox="1"/>
          <p:nvPr/>
        </p:nvSpPr>
        <p:spPr>
          <a:xfrm>
            <a:off x="2720133" y="5807761"/>
            <a:ext cx="5968974" cy="861774"/>
          </a:xfrm>
          <a:prstGeom prst="rect">
            <a:avLst/>
          </a:prstGeom>
          <a:noFill/>
        </p:spPr>
        <p:txBody>
          <a:bodyPr wrap="square" rtlCol="0">
            <a:spAutoFit/>
          </a:bodyPr>
          <a:lstStyle/>
          <a:p>
            <a:pPr defTabSz="342900"/>
            <a:r>
              <a:rPr kumimoji="0" lang="ja-JP" altLang="en-US" sz="1600" b="1" dirty="0">
                <a:solidFill>
                  <a:prstClr val="black"/>
                </a:solidFill>
                <a:latin typeface="Meiryo UI" panose="020B0604030504040204" pitchFamily="50" charset="-128"/>
                <a:ea typeface="Meiryo UI" panose="020B0604030504040204" pitchFamily="50" charset="-128"/>
              </a:rPr>
              <a:t>目標</a:t>
            </a: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dirty="0">
                <a:solidFill>
                  <a:prstClr val="black"/>
                </a:solidFill>
                <a:latin typeface="Meiryo UI" panose="020B0604030504040204" pitchFamily="50" charset="-128"/>
                <a:ea typeface="Meiryo UI" panose="020B0604030504040204" pitchFamily="50" charset="-128"/>
              </a:rPr>
              <a:t>25</a:t>
            </a:r>
            <a:r>
              <a:rPr kumimoji="0" lang="ja-JP" altLang="en-US" sz="1600" dirty="0">
                <a:solidFill>
                  <a:prstClr val="black"/>
                </a:solidFill>
                <a:latin typeface="Meiryo UI" panose="020B0604030504040204" pitchFamily="50" charset="-128"/>
                <a:ea typeface="Meiryo UI" panose="020B0604030504040204" pitchFamily="50" charset="-128"/>
              </a:rPr>
              <a:t>年以上の長期修繕計画に基づく修繕積立金額を</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設定</a:t>
            </a:r>
            <a:r>
              <a:rPr lang="ja-JP" altLang="en-US" sz="1600" dirty="0">
                <a:solidFill>
                  <a:prstClr val="black"/>
                </a:solidFill>
                <a:latin typeface="Meiryo UI" panose="020B0604030504040204" pitchFamily="50" charset="-128"/>
                <a:ea typeface="Meiryo UI" panose="020B0604030504040204" pitchFamily="50" charset="-128"/>
              </a:rPr>
              <a:t>し</a:t>
            </a:r>
            <a:r>
              <a:rPr kumimoji="0" lang="ja-JP" altLang="en-US" sz="1600" dirty="0">
                <a:solidFill>
                  <a:prstClr val="black"/>
                </a:solidFill>
                <a:latin typeface="Meiryo UI" panose="020B0604030504040204" pitchFamily="50" charset="-128"/>
                <a:ea typeface="Meiryo UI" panose="020B0604030504040204" pitchFamily="50" charset="-128"/>
              </a:rPr>
              <a:t>ている分譲マンション管理組合の割合</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spc="-8" dirty="0">
                <a:solidFill>
                  <a:prstClr val="black"/>
                </a:solidFill>
                <a:latin typeface="Meiryo UI" panose="020B0604030504040204" pitchFamily="50" charset="-128"/>
                <a:ea typeface="Meiryo UI" panose="020B0604030504040204" pitchFamily="50" charset="-128"/>
              </a:rPr>
              <a:t>60%</a:t>
            </a:r>
            <a:r>
              <a:rPr kumimoji="0" lang="ja-JP" altLang="en-US" sz="1600" spc="-8" dirty="0">
                <a:solidFill>
                  <a:prstClr val="black"/>
                </a:solidFill>
                <a:latin typeface="Meiryo UI" panose="020B0604030504040204" pitchFamily="50" charset="-128"/>
                <a:ea typeface="Meiryo UI" panose="020B0604030504040204" pitchFamily="50" charset="-128"/>
              </a:rPr>
              <a:t>（平成</a:t>
            </a:r>
            <a:r>
              <a:rPr kumimoji="0" lang="en-US" altLang="ja-JP" sz="1600" spc="-8" dirty="0">
                <a:solidFill>
                  <a:prstClr val="black"/>
                </a:solidFill>
                <a:latin typeface="Meiryo UI" panose="020B0604030504040204" pitchFamily="50" charset="-128"/>
                <a:ea typeface="Meiryo UI" panose="020B0604030504040204" pitchFamily="50" charset="-128"/>
              </a:rPr>
              <a:t>30</a:t>
            </a:r>
            <a:r>
              <a:rPr kumimoji="0" lang="ja-JP" altLang="en-US" sz="1600" spc="-8" dirty="0">
                <a:solidFill>
                  <a:prstClr val="black"/>
                </a:solidFill>
                <a:latin typeface="Meiryo UI" panose="020B0604030504040204" pitchFamily="50" charset="-128"/>
                <a:ea typeface="Meiryo UI" panose="020B0604030504040204" pitchFamily="50" charset="-128"/>
              </a:rPr>
              <a:t>）⇒</a:t>
            </a:r>
            <a:r>
              <a:rPr kumimoji="0" lang="en-US" altLang="ja-JP" sz="1600" spc="-8" dirty="0">
                <a:solidFill>
                  <a:prstClr val="black"/>
                </a:solidFill>
                <a:latin typeface="Meiryo UI" panose="020B0604030504040204" pitchFamily="50" charset="-128"/>
                <a:ea typeface="Meiryo UI" panose="020B0604030504040204" pitchFamily="50" charset="-128"/>
              </a:rPr>
              <a:t>75</a:t>
            </a:r>
            <a:r>
              <a:rPr kumimoji="0" lang="ja-JP" altLang="en-US" sz="1600" spc="-8" dirty="0">
                <a:solidFill>
                  <a:prstClr val="black"/>
                </a:solidFill>
                <a:latin typeface="Meiryo UI" panose="020B0604030504040204" pitchFamily="50" charset="-128"/>
                <a:ea typeface="Meiryo UI" panose="020B0604030504040204" pitchFamily="50" charset="-128"/>
              </a:rPr>
              <a:t>％（令和</a:t>
            </a:r>
            <a:r>
              <a:rPr kumimoji="0" lang="en-US" altLang="ja-JP" sz="1600" spc="-8" dirty="0">
                <a:solidFill>
                  <a:prstClr val="black"/>
                </a:solidFill>
                <a:latin typeface="Meiryo UI" panose="020B0604030504040204" pitchFamily="50" charset="-128"/>
                <a:ea typeface="Meiryo UI" panose="020B0604030504040204" pitchFamily="50" charset="-128"/>
              </a:rPr>
              <a:t>12</a:t>
            </a:r>
            <a:r>
              <a:rPr kumimoji="0" lang="ja-JP" altLang="en-US" sz="1600" spc="-8" dirty="0">
                <a:solidFill>
                  <a:prstClr val="black"/>
                </a:solidFill>
                <a:latin typeface="Meiryo UI" panose="020B0604030504040204" pitchFamily="50" charset="-128"/>
                <a:ea typeface="Meiryo UI" panose="020B0604030504040204" pitchFamily="50" charset="-128"/>
              </a:rPr>
              <a:t>）</a:t>
            </a:r>
            <a:endParaRPr kumimoji="0" lang="en-US" altLang="ja-JP" sz="1600" spc="-8" dirty="0">
              <a:solidFill>
                <a:prstClr val="black"/>
              </a:solidFill>
              <a:latin typeface="Meiryo UI" panose="020B0604030504040204" pitchFamily="50" charset="-128"/>
              <a:ea typeface="Meiryo UI" panose="020B0604030504040204" pitchFamily="50" charset="-128"/>
            </a:endParaRPr>
          </a:p>
        </p:txBody>
      </p:sp>
      <p:grpSp>
        <p:nvGrpSpPr>
          <p:cNvPr id="546" name="グループ化 545">
            <a:extLst>
              <a:ext uri="{FF2B5EF4-FFF2-40B4-BE49-F238E27FC236}">
                <a16:creationId xmlns:a16="http://schemas.microsoft.com/office/drawing/2014/main" id="{7B3FE305-2E87-415B-9694-4EF37AE30B34}"/>
              </a:ext>
            </a:extLst>
          </p:cNvPr>
          <p:cNvGrpSpPr/>
          <p:nvPr/>
        </p:nvGrpSpPr>
        <p:grpSpPr>
          <a:xfrm>
            <a:off x="2224217" y="2090930"/>
            <a:ext cx="6598013" cy="3099965"/>
            <a:chOff x="2323063" y="1724082"/>
            <a:chExt cx="6614768" cy="3107837"/>
          </a:xfrm>
        </p:grpSpPr>
        <p:pic>
          <p:nvPicPr>
            <p:cNvPr id="547" name="図 546">
              <a:extLst>
                <a:ext uri="{FF2B5EF4-FFF2-40B4-BE49-F238E27FC236}">
                  <a16:creationId xmlns:a16="http://schemas.microsoft.com/office/drawing/2014/main" id="{397A1204-F223-4810-B518-B430560D1135}"/>
                </a:ext>
              </a:extLst>
            </p:cNvPr>
            <p:cNvPicPr>
              <a:picLocks noChangeAspect="1"/>
            </p:cNvPicPr>
            <p:nvPr/>
          </p:nvPicPr>
          <p:blipFill>
            <a:blip r:embed="rId2"/>
            <a:stretch>
              <a:fillRect/>
            </a:stretch>
          </p:blipFill>
          <p:spPr>
            <a:xfrm>
              <a:off x="2323063" y="1724082"/>
              <a:ext cx="6614768" cy="3107837"/>
            </a:xfrm>
            <a:prstGeom prst="rect">
              <a:avLst/>
            </a:prstGeom>
          </p:spPr>
        </p:pic>
        <p:grpSp>
          <p:nvGrpSpPr>
            <p:cNvPr id="548" name="グループ化 547">
              <a:extLst>
                <a:ext uri="{FF2B5EF4-FFF2-40B4-BE49-F238E27FC236}">
                  <a16:creationId xmlns:a16="http://schemas.microsoft.com/office/drawing/2014/main" id="{2F69A808-4E0C-4D58-8966-1EC0914DF2C7}"/>
                </a:ext>
              </a:extLst>
            </p:cNvPr>
            <p:cNvGrpSpPr/>
            <p:nvPr/>
          </p:nvGrpSpPr>
          <p:grpSpPr>
            <a:xfrm>
              <a:off x="5058457" y="4243850"/>
              <a:ext cx="486952" cy="281038"/>
              <a:chOff x="6744609" y="4515485"/>
              <a:chExt cx="649269" cy="374718"/>
            </a:xfrm>
          </p:grpSpPr>
          <p:sp>
            <p:nvSpPr>
              <p:cNvPr id="552" name="テキスト ボックス 551">
                <a:extLst>
                  <a:ext uri="{FF2B5EF4-FFF2-40B4-BE49-F238E27FC236}">
                    <a16:creationId xmlns:a16="http://schemas.microsoft.com/office/drawing/2014/main" id="{2F2EDAC9-4038-46DC-BC7C-D611B6D5482D}"/>
                  </a:ext>
                </a:extLst>
              </p:cNvPr>
              <p:cNvSpPr txBox="1"/>
              <p:nvPr/>
            </p:nvSpPr>
            <p:spPr>
              <a:xfrm>
                <a:off x="6856622" y="4582428"/>
                <a:ext cx="306369" cy="307775"/>
              </a:xfrm>
              <a:prstGeom prst="rect">
                <a:avLst/>
              </a:prstGeom>
              <a:solidFill>
                <a:schemeClr val="bg1"/>
              </a:solidFill>
            </p:spPr>
            <p:txBody>
              <a:bodyPr wrap="square" rtlCol="0">
                <a:spAutoFit/>
              </a:bodyPr>
              <a:lstStyle/>
              <a:p>
                <a:endParaRPr lang="ja-JP" altLang="en-US" sz="900" dirty="0"/>
              </a:p>
            </p:txBody>
          </p:sp>
          <p:sp>
            <p:nvSpPr>
              <p:cNvPr id="553" name="テキスト ボックス 552">
                <a:extLst>
                  <a:ext uri="{FF2B5EF4-FFF2-40B4-BE49-F238E27FC236}">
                    <a16:creationId xmlns:a16="http://schemas.microsoft.com/office/drawing/2014/main" id="{EEC1A4CD-62BE-4832-B4E2-285458E536B2}"/>
                  </a:ext>
                </a:extLst>
              </p:cNvPr>
              <p:cNvSpPr txBox="1"/>
              <p:nvPr/>
            </p:nvSpPr>
            <p:spPr>
              <a:xfrm>
                <a:off x="6744609" y="4515485"/>
                <a:ext cx="649269" cy="292389"/>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実施</a:t>
                </a:r>
              </a:p>
            </p:txBody>
          </p:sp>
        </p:grpSp>
        <p:grpSp>
          <p:nvGrpSpPr>
            <p:cNvPr id="549" name="グループ化 548">
              <a:extLst>
                <a:ext uri="{FF2B5EF4-FFF2-40B4-BE49-F238E27FC236}">
                  <a16:creationId xmlns:a16="http://schemas.microsoft.com/office/drawing/2014/main" id="{D61A3056-2754-46C5-A92F-B58A9FFD8E4C}"/>
                </a:ext>
              </a:extLst>
            </p:cNvPr>
            <p:cNvGrpSpPr/>
            <p:nvPr/>
          </p:nvGrpSpPr>
          <p:grpSpPr>
            <a:xfrm>
              <a:off x="7318422" y="4567073"/>
              <a:ext cx="486952" cy="219291"/>
              <a:chOff x="6765775" y="4530133"/>
              <a:chExt cx="649269" cy="292387"/>
            </a:xfrm>
          </p:grpSpPr>
          <p:sp>
            <p:nvSpPr>
              <p:cNvPr id="550" name="テキスト ボックス 549">
                <a:extLst>
                  <a:ext uri="{FF2B5EF4-FFF2-40B4-BE49-F238E27FC236}">
                    <a16:creationId xmlns:a16="http://schemas.microsoft.com/office/drawing/2014/main" id="{E8D4511B-F941-4042-9BAB-6413D6D50B66}"/>
                  </a:ext>
                </a:extLst>
              </p:cNvPr>
              <p:cNvSpPr txBox="1"/>
              <p:nvPr/>
            </p:nvSpPr>
            <p:spPr>
              <a:xfrm>
                <a:off x="6865088" y="4582427"/>
                <a:ext cx="307024" cy="182881"/>
              </a:xfrm>
              <a:prstGeom prst="rect">
                <a:avLst/>
              </a:prstGeom>
              <a:solidFill>
                <a:schemeClr val="bg1"/>
              </a:solidFill>
            </p:spPr>
            <p:txBody>
              <a:bodyPr wrap="square" rtlCol="0">
                <a:spAutoFit/>
              </a:bodyPr>
              <a:lstStyle/>
              <a:p>
                <a:endParaRPr lang="ja-JP" altLang="en-US" sz="900" dirty="0"/>
              </a:p>
            </p:txBody>
          </p:sp>
          <p:sp>
            <p:nvSpPr>
              <p:cNvPr id="551" name="テキスト ボックス 550">
                <a:extLst>
                  <a:ext uri="{FF2B5EF4-FFF2-40B4-BE49-F238E27FC236}">
                    <a16:creationId xmlns:a16="http://schemas.microsoft.com/office/drawing/2014/main" id="{5724B039-A11F-440F-A87C-3241A1777013}"/>
                  </a:ext>
                </a:extLst>
              </p:cNvPr>
              <p:cNvSpPr txBox="1"/>
              <p:nvPr/>
            </p:nvSpPr>
            <p:spPr>
              <a:xfrm>
                <a:off x="6765775" y="4530133"/>
                <a:ext cx="649269" cy="292387"/>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実施</a:t>
                </a:r>
              </a:p>
            </p:txBody>
          </p:sp>
        </p:grpSp>
      </p:gr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12</a:t>
            </a:r>
            <a:endParaRPr kumimoji="1" lang="ja-JP" altLang="en-US" dirty="0"/>
          </a:p>
        </p:txBody>
      </p:sp>
      <p:sp>
        <p:nvSpPr>
          <p:cNvPr id="19" name="正方形/長方形 18">
            <a:extLst>
              <a:ext uri="{FF2B5EF4-FFF2-40B4-BE49-F238E27FC236}">
                <a16:creationId xmlns:a16="http://schemas.microsoft.com/office/drawing/2014/main" id="{FD6FE1D8-A818-43B1-B26D-25D9B761D753}"/>
              </a:ext>
            </a:extLst>
          </p:cNvPr>
          <p:cNvSpPr/>
          <p:nvPr/>
        </p:nvSpPr>
        <p:spPr>
          <a:xfrm>
            <a:off x="123931" y="715600"/>
            <a:ext cx="8820000" cy="647013"/>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C1816130-82BB-4A01-B09E-F8009EE2A9D3}"/>
              </a:ext>
            </a:extLst>
          </p:cNvPr>
          <p:cNvSpPr txBox="1"/>
          <p:nvPr/>
        </p:nvSpPr>
        <p:spPr>
          <a:xfrm>
            <a:off x="123931" y="761723"/>
            <a:ext cx="8908969" cy="584775"/>
          </a:xfrm>
          <a:prstGeom prst="rect">
            <a:avLst/>
          </a:prstGeom>
          <a:noFill/>
        </p:spPr>
        <p:txBody>
          <a:bodyPr wrap="square" rtlCol="0">
            <a:spAutoFit/>
          </a:bodyPr>
          <a:lstStyle/>
          <a:p>
            <a:pPr defTabSz="342900"/>
            <a:r>
              <a:rPr kumimoji="0" lang="ja-JP" altLang="en-US" sz="1600" dirty="0">
                <a:solidFill>
                  <a:prstClr val="black"/>
                </a:solidFill>
                <a:latin typeface="Meiryo UI" panose="020B0604030504040204" pitchFamily="50" charset="-128"/>
                <a:ea typeface="Meiryo UI" panose="020B0604030504040204" pitchFamily="50" charset="-128"/>
              </a:rPr>
              <a:t>○市がマンション管理適正化推進計画を策定する際の指針となるよう、</a:t>
            </a:r>
            <a:r>
              <a:rPr kumimoji="0" lang="ja-JP" altLang="en-US" sz="1600" b="1" dirty="0">
                <a:solidFill>
                  <a:prstClr val="black"/>
                </a:solidFill>
                <a:latin typeface="Meiryo UI" panose="020B0604030504040204" pitchFamily="50" charset="-128"/>
                <a:ea typeface="Meiryo UI" panose="020B0604030504040204" pitchFamily="50" charset="-128"/>
              </a:rPr>
              <a:t>府全域の分譲マンションの</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defTabSz="342900"/>
            <a:r>
              <a:rPr lang="ja-JP" altLang="en-US" sz="1600" b="1" dirty="0">
                <a:solidFill>
                  <a:prstClr val="black"/>
                </a:solidFill>
                <a:latin typeface="Meiryo UI" panose="020B0604030504040204" pitchFamily="50" charset="-128"/>
                <a:ea typeface="Meiryo UI" panose="020B0604030504040204" pitchFamily="50" charset="-128"/>
              </a:rPr>
              <a:t>   </a:t>
            </a:r>
            <a:r>
              <a:rPr kumimoji="0" lang="ja-JP" altLang="en-US" sz="1600" b="1" dirty="0">
                <a:solidFill>
                  <a:prstClr val="black"/>
                </a:solidFill>
                <a:latin typeface="Meiryo UI" panose="020B0604030504040204" pitchFamily="50" charset="-128"/>
                <a:ea typeface="Meiryo UI" panose="020B0604030504040204" pitchFamily="50" charset="-128"/>
              </a:rPr>
              <a:t>管理適正化及び再生円滑化の考え方を示す</a:t>
            </a:r>
            <a:r>
              <a:rPr kumimoji="0" lang="ja-JP" altLang="en-US" sz="1600" dirty="0">
                <a:solidFill>
                  <a:prstClr val="black"/>
                </a:solidFill>
                <a:latin typeface="Meiryo UI" panose="020B0604030504040204" pitchFamily="50" charset="-128"/>
                <a:ea typeface="Meiryo UI" panose="020B0604030504040204" pitchFamily="50" charset="-128"/>
              </a:rPr>
              <a:t>とともに、</a:t>
            </a:r>
            <a:r>
              <a:rPr kumimoji="0" lang="ja-JP" altLang="en-US" sz="1600" b="1" dirty="0">
                <a:solidFill>
                  <a:prstClr val="black"/>
                </a:solidFill>
                <a:latin typeface="Meiryo UI" panose="020B0604030504040204" pitchFamily="50" charset="-128"/>
                <a:ea typeface="Meiryo UI" panose="020B0604030504040204" pitchFamily="50" charset="-128"/>
              </a:rPr>
              <a:t>町村域のマンション管理適正化推進計画</a:t>
            </a:r>
            <a:r>
              <a:rPr kumimoji="0" lang="ja-JP" altLang="en-US" sz="1600" dirty="0">
                <a:solidFill>
                  <a:prstClr val="black"/>
                </a:solidFill>
                <a:latin typeface="Meiryo UI" panose="020B0604030504040204" pitchFamily="50" charset="-128"/>
                <a:ea typeface="Meiryo UI" panose="020B0604030504040204" pitchFamily="50" charset="-128"/>
              </a:rPr>
              <a:t>を策定</a:t>
            </a:r>
          </a:p>
        </p:txBody>
      </p:sp>
    </p:spTree>
    <p:extLst>
      <p:ext uri="{BB962C8B-B14F-4D97-AF65-F5344CB8AC3E}">
        <p14:creationId xmlns:p14="http://schemas.microsoft.com/office/powerpoint/2010/main" val="36890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3016422-84FE-400A-8EB1-931D2EF0842A}"/>
              </a:ext>
            </a:extLst>
          </p:cNvPr>
          <p:cNvSpPr txBox="1"/>
          <p:nvPr/>
        </p:nvSpPr>
        <p:spPr>
          <a:xfrm>
            <a:off x="50582" y="2882937"/>
            <a:ext cx="393021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■抽出したマンション：大阪府内のマンション６棟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0" name="表 10">
            <a:extLst>
              <a:ext uri="{FF2B5EF4-FFF2-40B4-BE49-F238E27FC236}">
                <a16:creationId xmlns:a16="http://schemas.microsoft.com/office/drawing/2014/main" id="{26A064A4-BDE0-4B45-AE10-177FBB28AB2D}"/>
              </a:ext>
            </a:extLst>
          </p:cNvPr>
          <p:cNvGraphicFramePr>
            <a:graphicFrameLocks noGrp="1"/>
          </p:cNvGraphicFramePr>
          <p:nvPr>
            <p:extLst>
              <p:ext uri="{D42A27DB-BD31-4B8C-83A1-F6EECF244321}">
                <p14:modId xmlns:p14="http://schemas.microsoft.com/office/powerpoint/2010/main" val="1649373955"/>
              </p:ext>
            </p:extLst>
          </p:nvPr>
        </p:nvGraphicFramePr>
        <p:xfrm>
          <a:off x="196413" y="3240890"/>
          <a:ext cx="8715593" cy="3129472"/>
        </p:xfrm>
        <a:graphic>
          <a:graphicData uri="http://schemas.openxmlformats.org/drawingml/2006/table">
            <a:tbl>
              <a:tblPr firstRow="1" bandRow="1">
                <a:tableStyleId>{5C22544A-7EE6-4342-B048-85BDC9FD1C3A}</a:tableStyleId>
              </a:tblPr>
              <a:tblGrid>
                <a:gridCol w="596350">
                  <a:extLst>
                    <a:ext uri="{9D8B030D-6E8A-4147-A177-3AD203B41FA5}">
                      <a16:colId xmlns:a16="http://schemas.microsoft.com/office/drawing/2014/main" val="606778"/>
                    </a:ext>
                  </a:extLst>
                </a:gridCol>
                <a:gridCol w="1202945">
                  <a:extLst>
                    <a:ext uri="{9D8B030D-6E8A-4147-A177-3AD203B41FA5}">
                      <a16:colId xmlns:a16="http://schemas.microsoft.com/office/drawing/2014/main" val="430265817"/>
                    </a:ext>
                  </a:extLst>
                </a:gridCol>
                <a:gridCol w="756745">
                  <a:extLst>
                    <a:ext uri="{9D8B030D-6E8A-4147-A177-3AD203B41FA5}">
                      <a16:colId xmlns:a16="http://schemas.microsoft.com/office/drawing/2014/main" val="868853525"/>
                    </a:ext>
                  </a:extLst>
                </a:gridCol>
                <a:gridCol w="4572000">
                  <a:extLst>
                    <a:ext uri="{9D8B030D-6E8A-4147-A177-3AD203B41FA5}">
                      <a16:colId xmlns:a16="http://schemas.microsoft.com/office/drawing/2014/main" val="4281257621"/>
                    </a:ext>
                  </a:extLst>
                </a:gridCol>
                <a:gridCol w="1587553">
                  <a:extLst>
                    <a:ext uri="{9D8B030D-6E8A-4147-A177-3AD203B41FA5}">
                      <a16:colId xmlns:a16="http://schemas.microsoft.com/office/drawing/2014/main" val="1116849488"/>
                    </a:ext>
                  </a:extLst>
                </a:gridCol>
              </a:tblGrid>
              <a:tr h="376419">
                <a:tc>
                  <a:txBody>
                    <a:bodyPr/>
                    <a:lstStyle/>
                    <a:p>
                      <a:pPr algn="ctr"/>
                      <a:r>
                        <a:rPr kumimoji="1" lang="ja-JP" altLang="en-US" sz="1200" b="0" dirty="0">
                          <a:latin typeface="Meiryo UI" panose="020B0604030504040204" pitchFamily="50" charset="-128"/>
                          <a:ea typeface="Meiryo UI" panose="020B0604030504040204" pitchFamily="50" charset="-128"/>
                        </a:rPr>
                        <a:t>分類</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抽出に使用した</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データ等</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立地</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内容</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3472485806"/>
                  </a:ext>
                </a:extLst>
              </a:tr>
              <a:tr h="371850">
                <a:tc rowSpan="3">
                  <a:txBody>
                    <a:bodyPr/>
                    <a:lstStyle/>
                    <a:p>
                      <a:r>
                        <a:rPr kumimoji="1" lang="ja-JP" altLang="en-US" sz="1400" b="0" dirty="0">
                          <a:latin typeface="Meiryo UI" panose="020B0604030504040204" pitchFamily="50" charset="-128"/>
                          <a:ea typeface="Meiryo UI" panose="020B0604030504040204" pitchFamily="50" charset="-128"/>
                        </a:rPr>
                        <a:t>ソフト</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管理組合がなく、長期修繕計画・修繕積立金のないマンション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8397260"/>
                  </a:ext>
                </a:extLst>
              </a:tr>
              <a:tr h="412601">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eiryo UI" panose="020B0604030504040204" pitchFamily="50" charset="-128"/>
                          <a:ea typeface="Meiryo UI" panose="020B0604030504040204" pitchFamily="50" charset="-128"/>
                        </a:rPr>
                        <a:t>長期修繕計画・修繕積立金のないマンション</a:t>
                      </a:r>
                      <a:endParaRPr kumimoji="1" lang="en-US" altLang="ja-JP" sz="1400" b="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70192521"/>
                  </a:ext>
                </a:extLst>
              </a:tr>
              <a:tr h="412601">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不動産情報</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郊外</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管理規約、管理費等の規定がないと推定されるマンション</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リゾート型</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釣り道具等の倉庫としての利用が想定</a:t>
                      </a:r>
                      <a:endParaRPr kumimoji="1" lang="en-US" altLang="ja-JP"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71393155"/>
                  </a:ext>
                </a:extLst>
              </a:tr>
              <a:tr h="412601">
                <a:tc rowSpan="3">
                  <a:txBody>
                    <a:bodyPr/>
                    <a:lstStyle/>
                    <a:p>
                      <a:r>
                        <a:rPr kumimoji="1" lang="ja-JP" altLang="en-US" sz="1400" b="0" dirty="0">
                          <a:latin typeface="Meiryo UI" panose="020B0604030504040204" pitchFamily="50" charset="-128"/>
                          <a:ea typeface="Meiryo UI" panose="020B0604030504040204" pitchFamily="50" charset="-128"/>
                        </a:rPr>
                        <a:t>ハード</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40219715"/>
                  </a:ext>
                </a:extLst>
              </a:tr>
              <a:tr h="371850">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都心</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8173720"/>
                  </a:ext>
                </a:extLst>
              </a:tr>
              <a:tr h="371850">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都心</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79576134"/>
                  </a:ext>
                </a:extLst>
              </a:tr>
            </a:tbl>
          </a:graphicData>
        </a:graphic>
      </p:graphicFrame>
      <p:sp>
        <p:nvSpPr>
          <p:cNvPr id="7" name="テキスト ボックス 6">
            <a:extLst>
              <a:ext uri="{FF2B5EF4-FFF2-40B4-BE49-F238E27FC236}">
                <a16:creationId xmlns:a16="http://schemas.microsoft.com/office/drawing/2014/main" id="{EA38BAC2-6118-4AC3-8C15-16A7F6BED30C}"/>
              </a:ext>
            </a:extLst>
          </p:cNvPr>
          <p:cNvSpPr txBox="1"/>
          <p:nvPr/>
        </p:nvSpPr>
        <p:spPr>
          <a:xfrm>
            <a:off x="8655590"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13</a:t>
            </a:r>
            <a:endParaRPr kumimoji="1" lang="ja-JP" altLang="en-US" dirty="0"/>
          </a:p>
        </p:txBody>
      </p:sp>
      <p:sp>
        <p:nvSpPr>
          <p:cNvPr id="11" name="テキスト ボックス 10">
            <a:extLst>
              <a:ext uri="{FF2B5EF4-FFF2-40B4-BE49-F238E27FC236}">
                <a16:creationId xmlns:a16="http://schemas.microsoft.com/office/drawing/2014/main" id="{F11EC600-0637-4D2B-B9BB-DDC4E9A5BBAB}"/>
              </a:ext>
            </a:extLst>
          </p:cNvPr>
          <p:cNvSpPr txBox="1"/>
          <p:nvPr/>
        </p:nvSpPr>
        <p:spPr>
          <a:xfrm>
            <a:off x="126184" y="612136"/>
            <a:ext cx="5636113" cy="338554"/>
          </a:xfrm>
          <a:prstGeom prst="rect">
            <a:avLst/>
          </a:prstGeom>
          <a:noFill/>
        </p:spPr>
        <p:txBody>
          <a:bodyPr wrap="square">
            <a:spAutoFit/>
          </a:bodyPr>
          <a:lstStyle/>
          <a:p>
            <a:pPr marL="179996" indent="-457189" algn="just" defTabSz="914379">
              <a:defRPr/>
            </a:pPr>
            <a:r>
              <a:rPr lang="ja-JP" altLang="en-US" sz="1600" dirty="0">
                <a:solidFill>
                  <a:prstClr val="black"/>
                </a:solidFill>
                <a:latin typeface="Meiryo UI"/>
                <a:ea typeface="Meiryo UI"/>
              </a:rPr>
              <a:t>○管理不適正マンション実態調査（</a:t>
            </a:r>
            <a:r>
              <a:rPr lang="en-US" altLang="ja-JP" sz="1600" dirty="0">
                <a:solidFill>
                  <a:prstClr val="black"/>
                </a:solidFill>
                <a:latin typeface="Meiryo UI"/>
                <a:ea typeface="Meiryo UI"/>
              </a:rPr>
              <a:t>R2</a:t>
            </a:r>
            <a:r>
              <a:rPr lang="ja-JP" altLang="en-US" sz="1600" dirty="0">
                <a:solidFill>
                  <a:prstClr val="black"/>
                </a:solidFill>
                <a:latin typeface="Meiryo UI"/>
                <a:ea typeface="Meiryo UI"/>
              </a:rPr>
              <a:t>年度）</a:t>
            </a:r>
            <a:endParaRPr lang="en-US" altLang="ja-JP" sz="1600" dirty="0">
              <a:solidFill>
                <a:prstClr val="black"/>
              </a:solidFill>
              <a:latin typeface="Meiryo UI"/>
              <a:ea typeface="Meiryo UI"/>
            </a:endParaRPr>
          </a:p>
        </p:txBody>
      </p:sp>
      <p:sp>
        <p:nvSpPr>
          <p:cNvPr id="12" name="正方形/長方形 11">
            <a:extLst>
              <a:ext uri="{FF2B5EF4-FFF2-40B4-BE49-F238E27FC236}">
                <a16:creationId xmlns:a16="http://schemas.microsoft.com/office/drawing/2014/main" id="{81540AF5-626F-43FA-8446-44D3DCBBC1DC}"/>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3" name="テキスト ボックス 12">
            <a:extLst>
              <a:ext uri="{FF2B5EF4-FFF2-40B4-BE49-F238E27FC236}">
                <a16:creationId xmlns:a16="http://schemas.microsoft.com/office/drawing/2014/main" id="{91F13A7A-2ED7-4351-B448-E74434A8E4E1}"/>
              </a:ext>
            </a:extLst>
          </p:cNvPr>
          <p:cNvSpPr txBox="1"/>
          <p:nvPr/>
        </p:nvSpPr>
        <p:spPr>
          <a:xfrm>
            <a:off x="247105" y="1015055"/>
            <a:ext cx="8896895" cy="738664"/>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概　要</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マンション管理適正化推進計画の策定や分譲マンションの管理適正化の推進を図るための施策の検討にあたり、　</a:t>
            </a:r>
            <a:endParaRPr lang="en-US" altLang="ja-JP" sz="1400" dirty="0">
              <a:solidFill>
                <a:prstClr val="black"/>
              </a:solidFill>
              <a:latin typeface="Meiryo UI"/>
              <a:ea typeface="Meiryo UI"/>
            </a:endParaRPr>
          </a:p>
          <a:p>
            <a:pPr marL="179996" indent="-457189" algn="just" defTabSz="914379">
              <a:defRPr/>
            </a:pPr>
            <a:r>
              <a:rPr lang="ja-JP" altLang="en-US" sz="1400" dirty="0">
                <a:solidFill>
                  <a:prstClr val="black"/>
                </a:solidFill>
                <a:latin typeface="Meiryo UI"/>
                <a:ea typeface="Meiryo UI"/>
              </a:rPr>
              <a:t>　　　　　　　分譲マンションが管理不適正となる要因や管理不適正となった場合の適正化す心を図るうえでの課題を明確に</a:t>
            </a:r>
            <a:endParaRPr lang="en-US" altLang="ja-JP" sz="1400" dirty="0">
              <a:solidFill>
                <a:prstClr val="black"/>
              </a:solidFill>
              <a:latin typeface="Meiryo UI"/>
              <a:ea typeface="Meiryo UI"/>
            </a:endParaRPr>
          </a:p>
          <a:p>
            <a:pPr marL="179996" indent="-457189" algn="just" defTabSz="914379">
              <a:defRPr/>
            </a:pPr>
            <a:r>
              <a:rPr lang="ja-JP" altLang="en-US" sz="1400" dirty="0">
                <a:solidFill>
                  <a:prstClr val="black"/>
                </a:solidFill>
                <a:latin typeface="Meiryo UI"/>
                <a:ea typeface="Meiryo UI"/>
              </a:rPr>
              <a:t>　　　　　　　するために、具体的な分譲マンションを抽出し、その管理実態について詳細な調査を実施。</a:t>
            </a:r>
            <a:endParaRPr lang="en-US" altLang="ja-JP" sz="1400" dirty="0">
              <a:solidFill>
                <a:prstClr val="black"/>
              </a:solidFill>
              <a:latin typeface="Meiryo UI"/>
              <a:ea typeface="Meiryo UI"/>
            </a:endParaRPr>
          </a:p>
        </p:txBody>
      </p:sp>
      <p:sp>
        <p:nvSpPr>
          <p:cNvPr id="14" name="テキスト ボックス 13">
            <a:extLst>
              <a:ext uri="{FF2B5EF4-FFF2-40B4-BE49-F238E27FC236}">
                <a16:creationId xmlns:a16="http://schemas.microsoft.com/office/drawing/2014/main" id="{EDC2AA70-C8AF-40D6-8C6E-460F45A73379}"/>
              </a:ext>
            </a:extLst>
          </p:cNvPr>
          <p:cNvSpPr txBox="1"/>
          <p:nvPr/>
        </p:nvSpPr>
        <p:spPr>
          <a:xfrm>
            <a:off x="247105" y="1803564"/>
            <a:ext cx="8896895" cy="95410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調査内容</a:t>
            </a:r>
            <a:r>
              <a:rPr lang="en-US" altLang="ja-JP" sz="1400" dirty="0">
                <a:solidFill>
                  <a:prstClr val="black"/>
                </a:solidFill>
                <a:latin typeface="Meiryo UI"/>
                <a:ea typeface="Meiryo UI"/>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法定図書調査（登記簿、建築計画概要書）　 </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・目視による現地調査</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・全住戸へのヒアリング調査</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ja-JP" altLang="en-US" sz="1400" dirty="0">
                <a:latin typeface="Meiryo UI" panose="020B0604030504040204" pitchFamily="50" charset="-128"/>
                <a:ea typeface="Meiryo UI" panose="020B0604030504040204" pitchFamily="50" charset="-128"/>
              </a:rPr>
              <a:t>　　　　　　　　  ・ヒアリングできなかった区分所有者、賃借人にポスティング又は郵送でアンケート調査　　</a:t>
            </a:r>
            <a:r>
              <a:rPr lang="ja-JP" altLang="en-US" sz="1400" dirty="0">
                <a:solidFill>
                  <a:prstClr val="black"/>
                </a:solidFill>
                <a:latin typeface="Meiryo UI"/>
                <a:ea typeface="Meiryo UI"/>
              </a:rPr>
              <a:t>　</a:t>
            </a:r>
            <a:endParaRPr lang="en-US" altLang="ja-JP" sz="1400" dirty="0">
              <a:solidFill>
                <a:prstClr val="black"/>
              </a:solidFill>
              <a:latin typeface="Meiryo UI"/>
              <a:ea typeface="Meiryo UI"/>
            </a:endParaRPr>
          </a:p>
        </p:txBody>
      </p:sp>
      <p:sp>
        <p:nvSpPr>
          <p:cNvPr id="15" name="正方形/長方形 14">
            <a:extLst>
              <a:ext uri="{FF2B5EF4-FFF2-40B4-BE49-F238E27FC236}">
                <a16:creationId xmlns:a16="http://schemas.microsoft.com/office/drawing/2014/main" id="{0B46CCEE-372B-4295-AD3D-B59731E63243}"/>
              </a:ext>
            </a:extLst>
          </p:cNvPr>
          <p:cNvSpPr/>
          <p:nvPr/>
        </p:nvSpPr>
        <p:spPr>
          <a:xfrm>
            <a:off x="145723" y="596876"/>
            <a:ext cx="8816974" cy="21607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690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A38BAC2-6118-4AC3-8C15-16A7F6BED30C}"/>
              </a:ext>
            </a:extLst>
          </p:cNvPr>
          <p:cNvSpPr txBox="1"/>
          <p:nvPr/>
        </p:nvSpPr>
        <p:spPr>
          <a:xfrm>
            <a:off x="8655590"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14</a:t>
            </a:r>
            <a:endParaRPr kumimoji="1" lang="ja-JP" altLang="en-US" dirty="0"/>
          </a:p>
        </p:txBody>
      </p:sp>
      <p:sp>
        <p:nvSpPr>
          <p:cNvPr id="11" name="テキスト ボックス 10">
            <a:extLst>
              <a:ext uri="{FF2B5EF4-FFF2-40B4-BE49-F238E27FC236}">
                <a16:creationId xmlns:a16="http://schemas.microsoft.com/office/drawing/2014/main" id="{F11EC600-0637-4D2B-B9BB-DDC4E9A5BBAB}"/>
              </a:ext>
            </a:extLst>
          </p:cNvPr>
          <p:cNvSpPr txBox="1"/>
          <p:nvPr/>
        </p:nvSpPr>
        <p:spPr>
          <a:xfrm>
            <a:off x="126184" y="612136"/>
            <a:ext cx="5636113" cy="338554"/>
          </a:xfrm>
          <a:prstGeom prst="rect">
            <a:avLst/>
          </a:prstGeom>
          <a:noFill/>
        </p:spPr>
        <p:txBody>
          <a:bodyPr wrap="square">
            <a:spAutoFit/>
          </a:bodyPr>
          <a:lstStyle/>
          <a:p>
            <a:pPr marL="179996" indent="-457189" algn="just" defTabSz="914379">
              <a:defRPr/>
            </a:pPr>
            <a:r>
              <a:rPr lang="ja-JP" altLang="en-US" sz="1600" dirty="0">
                <a:solidFill>
                  <a:prstClr val="black"/>
                </a:solidFill>
                <a:latin typeface="Meiryo UI"/>
                <a:ea typeface="Meiryo UI"/>
              </a:rPr>
              <a:t>○管理不適正マンション実態調査（</a:t>
            </a:r>
            <a:r>
              <a:rPr lang="en-US" altLang="ja-JP" sz="1600" dirty="0">
                <a:solidFill>
                  <a:prstClr val="black"/>
                </a:solidFill>
                <a:latin typeface="Meiryo UI"/>
                <a:ea typeface="Meiryo UI"/>
              </a:rPr>
              <a:t>R2</a:t>
            </a:r>
            <a:r>
              <a:rPr lang="ja-JP" altLang="en-US" sz="1600" dirty="0">
                <a:solidFill>
                  <a:prstClr val="black"/>
                </a:solidFill>
                <a:latin typeface="Meiryo UI"/>
                <a:ea typeface="Meiryo UI"/>
              </a:rPr>
              <a:t>年度）</a:t>
            </a:r>
            <a:endParaRPr lang="en-US" altLang="ja-JP" sz="1600" dirty="0">
              <a:solidFill>
                <a:prstClr val="black"/>
              </a:solidFill>
              <a:latin typeface="Meiryo UI"/>
              <a:ea typeface="Meiryo UI"/>
            </a:endParaRPr>
          </a:p>
        </p:txBody>
      </p:sp>
      <p:sp>
        <p:nvSpPr>
          <p:cNvPr id="12" name="正方形/長方形 11">
            <a:extLst>
              <a:ext uri="{FF2B5EF4-FFF2-40B4-BE49-F238E27FC236}">
                <a16:creationId xmlns:a16="http://schemas.microsoft.com/office/drawing/2014/main" id="{81540AF5-626F-43FA-8446-44D3DCBBC1DC}"/>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6" name="テキスト ボックス 15">
            <a:extLst>
              <a:ext uri="{FF2B5EF4-FFF2-40B4-BE49-F238E27FC236}">
                <a16:creationId xmlns:a16="http://schemas.microsoft.com/office/drawing/2014/main" id="{8552E7EF-9841-4176-9999-5DEBD012739D}"/>
              </a:ext>
            </a:extLst>
          </p:cNvPr>
          <p:cNvSpPr txBox="1"/>
          <p:nvPr/>
        </p:nvSpPr>
        <p:spPr>
          <a:xfrm>
            <a:off x="345055" y="1091468"/>
            <a:ext cx="860500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■調査結果及び既往研究による管理不適正となる要因</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F1117B71-A982-459D-82D6-23E43EE98C3D}"/>
              </a:ext>
            </a:extLst>
          </p:cNvPr>
          <p:cNvGraphicFramePr>
            <a:graphicFrameLocks noGrp="1"/>
          </p:cNvGraphicFramePr>
          <p:nvPr>
            <p:extLst>
              <p:ext uri="{D42A27DB-BD31-4B8C-83A1-F6EECF244321}">
                <p14:modId xmlns:p14="http://schemas.microsoft.com/office/powerpoint/2010/main" val="113553416"/>
              </p:ext>
            </p:extLst>
          </p:nvPr>
        </p:nvGraphicFramePr>
        <p:xfrm>
          <a:off x="525936" y="1522761"/>
          <a:ext cx="8243248" cy="4723103"/>
        </p:xfrm>
        <a:graphic>
          <a:graphicData uri="http://schemas.openxmlformats.org/drawingml/2006/table">
            <a:tbl>
              <a:tblPr firstRow="1" firstCol="1" bandRow="1">
                <a:tableStyleId>{5C22544A-7EE6-4342-B048-85BDC9FD1C3A}</a:tableStyleId>
              </a:tblPr>
              <a:tblGrid>
                <a:gridCol w="8243248">
                  <a:extLst>
                    <a:ext uri="{9D8B030D-6E8A-4147-A177-3AD203B41FA5}">
                      <a16:colId xmlns:a16="http://schemas.microsoft.com/office/drawing/2014/main" val="3527881947"/>
                    </a:ext>
                  </a:extLst>
                </a:gridCol>
              </a:tblGrid>
              <a:tr h="419783">
                <a:tc>
                  <a:txBody>
                    <a:bodyPr/>
                    <a:lstStyle/>
                    <a:p>
                      <a:pPr algn="ctr">
                        <a:spcAft>
                          <a:spcPts val="0"/>
                        </a:spcAft>
                      </a:pPr>
                      <a:r>
                        <a:rPr lang="ja-JP" sz="1400" kern="100" dirty="0">
                          <a:solidFill>
                            <a:schemeClr val="tx1"/>
                          </a:solidFill>
                          <a:effectLst/>
                          <a:latin typeface="Meiryo UI" panose="020B0604030504040204" pitchFamily="50" charset="-128"/>
                          <a:ea typeface="Meiryo UI" panose="020B0604030504040204" pitchFamily="50" charset="-128"/>
                        </a:rPr>
                        <a:t>管理不適正の要因</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8385039"/>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１）分譲時の未整備（管理組合の未設立</a:t>
                      </a:r>
                      <a:r>
                        <a:rPr lang="ja-JP" altLang="en-US" sz="1600" b="0" kern="100" dirty="0">
                          <a:solidFill>
                            <a:schemeClr val="tx1"/>
                          </a:solidFill>
                          <a:effectLst/>
                          <a:latin typeface="Meiryo UI" panose="020B0604030504040204" pitchFamily="50" charset="-128"/>
                          <a:ea typeface="Meiryo UI" panose="020B0604030504040204" pitchFamily="50" charset="-128"/>
                        </a:rPr>
                        <a:t>、管理規約なし</a:t>
                      </a:r>
                      <a:r>
                        <a:rPr lang="ja-JP" sz="1600" b="0" kern="100" dirty="0">
                          <a:solidFill>
                            <a:schemeClr val="tx1"/>
                          </a:solidFill>
                          <a:effectLst/>
                          <a:latin typeface="Meiryo UI" panose="020B0604030504040204" pitchFamily="50" charset="-128"/>
                          <a:ea typeface="Meiryo UI" panose="020B0604030504040204" pitchFamily="50" charset="-128"/>
                        </a:rPr>
                        <a:t>等）</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241539"/>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２）管理に無関心な大口所有者存在</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43945"/>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３）投資型やリゾート型での所有者の分散</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2783364"/>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４）賃借人の増加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1381412"/>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５）</a:t>
                      </a:r>
                      <a:r>
                        <a:rPr lang="ja-JP" altLang="en-US" sz="1600" b="0" kern="100" dirty="0">
                          <a:solidFill>
                            <a:schemeClr val="tx1"/>
                          </a:solidFill>
                          <a:effectLst/>
                          <a:latin typeface="Meiryo UI" panose="020B0604030504040204" pitchFamily="50" charset="-128"/>
                          <a:ea typeface="Meiryo UI" panose="020B0604030504040204" pitchFamily="50" charset="-128"/>
                        </a:rPr>
                        <a:t>その他居住目的以外の所有者の増加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5584272"/>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６）</a:t>
                      </a:r>
                      <a:r>
                        <a:rPr lang="ja-JP" altLang="ja-JP" sz="1600" b="0" kern="100" dirty="0">
                          <a:solidFill>
                            <a:schemeClr val="tx1"/>
                          </a:solidFill>
                          <a:effectLst/>
                          <a:latin typeface="Meiryo UI" panose="020B0604030504040204" pitchFamily="50" charset="-128"/>
                          <a:ea typeface="Meiryo UI" panose="020B0604030504040204" pitchFamily="50" charset="-128"/>
                        </a:rPr>
                        <a:t>管理会社</a:t>
                      </a:r>
                      <a:r>
                        <a:rPr lang="ja-JP" altLang="en-US" sz="1600" b="0" kern="100" dirty="0">
                          <a:solidFill>
                            <a:schemeClr val="tx1"/>
                          </a:solidFill>
                          <a:effectLst/>
                          <a:latin typeface="Meiryo UI" panose="020B0604030504040204" pitchFamily="50" charset="-128"/>
                          <a:ea typeface="Meiryo UI" panose="020B0604030504040204" pitchFamily="50" charset="-128"/>
                        </a:rPr>
                        <a:t>等</a:t>
                      </a:r>
                      <a:r>
                        <a:rPr lang="ja-JP" altLang="ja-JP" sz="1600" b="0" kern="100" dirty="0">
                          <a:solidFill>
                            <a:schemeClr val="tx1"/>
                          </a:solidFill>
                          <a:effectLst/>
                          <a:latin typeface="Meiryo UI" panose="020B0604030504040204" pitchFamily="50" charset="-128"/>
                          <a:ea typeface="Meiryo UI" panose="020B0604030504040204" pitchFamily="50" charset="-128"/>
                        </a:rPr>
                        <a:t>の倒産</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9957105"/>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７）</a:t>
                      </a:r>
                      <a:r>
                        <a:rPr lang="ja-JP" altLang="ja-JP" sz="1600" b="0" kern="100" dirty="0">
                          <a:solidFill>
                            <a:schemeClr val="tx1"/>
                          </a:solidFill>
                          <a:effectLst/>
                          <a:latin typeface="Meiryo UI" panose="020B0604030504040204" pitchFamily="50" charset="-128"/>
                          <a:ea typeface="Meiryo UI" panose="020B0604030504040204" pitchFamily="50" charset="-128"/>
                        </a:rPr>
                        <a:t>無秩序な増築や住戸リフォーム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609955"/>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８）</a:t>
                      </a:r>
                      <a:r>
                        <a:rPr lang="ja-JP" altLang="ja-JP" sz="1600" b="0" kern="100" dirty="0">
                          <a:solidFill>
                            <a:schemeClr val="tx1"/>
                          </a:solidFill>
                          <a:effectLst/>
                          <a:latin typeface="Meiryo UI" panose="020B0604030504040204" pitchFamily="50" charset="-128"/>
                          <a:ea typeface="Meiryo UI" panose="020B0604030504040204" pitchFamily="50" charset="-128"/>
                        </a:rPr>
                        <a:t>反社会的団体の</a:t>
                      </a:r>
                      <a:r>
                        <a:rPr lang="ja-JP" altLang="en-US" sz="1600" b="0" kern="100" dirty="0">
                          <a:solidFill>
                            <a:schemeClr val="tx1"/>
                          </a:solidFill>
                          <a:effectLst/>
                          <a:latin typeface="Meiryo UI" panose="020B0604030504040204" pitchFamily="50" charset="-128"/>
                          <a:ea typeface="Meiryo UI" panose="020B0604030504040204" pitchFamily="50" charset="-128"/>
                        </a:rPr>
                        <a:t>関与</a:t>
                      </a:r>
                      <a:r>
                        <a:rPr lang="ja-JP" altLang="ja-JP" sz="1600" b="0" kern="100" dirty="0">
                          <a:solidFill>
                            <a:schemeClr val="tx1"/>
                          </a:solidFill>
                          <a:effectLst/>
                          <a:latin typeface="Meiryo UI" panose="020B0604030504040204" pitchFamily="50" charset="-128"/>
                          <a:ea typeface="Meiryo UI" panose="020B0604030504040204" pitchFamily="50" charset="-128"/>
                        </a:rPr>
                        <a:t>・地上げ進行</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490518"/>
                  </a:ext>
                </a:extLst>
              </a:tr>
              <a:tr h="307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effectLst/>
                          <a:latin typeface="Meiryo UI" panose="020B0604030504040204" pitchFamily="50" charset="-128"/>
                          <a:ea typeface="Meiryo UI" panose="020B0604030504040204" pitchFamily="50" charset="-128"/>
                        </a:rPr>
                        <a:t>９</a:t>
                      </a:r>
                      <a:r>
                        <a:rPr lang="ja-JP" altLang="ja-JP" sz="1600" b="0" kern="100" dirty="0">
                          <a:solidFill>
                            <a:schemeClr val="tx1"/>
                          </a:solidFill>
                          <a:effectLst/>
                          <a:latin typeface="Meiryo UI" panose="020B0604030504040204" pitchFamily="50" charset="-128"/>
                          <a:ea typeface="Meiryo UI" panose="020B0604030504040204" pitchFamily="50" charset="-128"/>
                        </a:rPr>
                        <a:t>）空</a:t>
                      </a:r>
                      <a:r>
                        <a:rPr lang="ja-JP" altLang="en-US" sz="1600" b="0" kern="100" dirty="0">
                          <a:solidFill>
                            <a:schemeClr val="tx1"/>
                          </a:solidFill>
                          <a:effectLst/>
                          <a:latin typeface="Meiryo UI" panose="020B0604030504040204" pitchFamily="50" charset="-128"/>
                          <a:ea typeface="Meiryo UI" panose="020B0604030504040204" pitchFamily="50" charset="-128"/>
                        </a:rPr>
                        <a:t>き</a:t>
                      </a:r>
                      <a:r>
                        <a:rPr lang="ja-JP" altLang="ja-JP" sz="1600" b="0" kern="100" dirty="0">
                          <a:solidFill>
                            <a:schemeClr val="tx1"/>
                          </a:solidFill>
                          <a:effectLst/>
                          <a:latin typeface="Meiryo UI" panose="020B0604030504040204" pitchFamily="50" charset="-128"/>
                          <a:ea typeface="Meiryo UI" panose="020B0604030504040204" pitchFamily="50" charset="-128"/>
                        </a:rPr>
                        <a:t>住戸の増加</a:t>
                      </a:r>
                      <a:endParaRPr lang="ja-JP" alt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0054495"/>
                  </a:ext>
                </a:extLst>
              </a:tr>
              <a:tr h="307380">
                <a:tc>
                  <a:txBody>
                    <a:bodyPr/>
                    <a:lstStyle/>
                    <a:p>
                      <a:pPr algn="l">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10</a:t>
                      </a:r>
                      <a:r>
                        <a:rPr lang="ja-JP" sz="1600" b="0" kern="100" dirty="0">
                          <a:solidFill>
                            <a:schemeClr val="tx1"/>
                          </a:solidFill>
                          <a:effectLst/>
                          <a:latin typeface="Meiryo UI" panose="020B0604030504040204" pitchFamily="50" charset="-128"/>
                          <a:ea typeface="Meiryo UI" panose="020B0604030504040204" pitchFamily="50" charset="-128"/>
                        </a:rPr>
                        <a:t>）管理費・修繕積立金の不足もしくは未徴収</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024783"/>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1</a:t>
                      </a:r>
                      <a:r>
                        <a:rPr lang="ja-JP" sz="1600" b="0" kern="100" dirty="0">
                          <a:solidFill>
                            <a:schemeClr val="tx1"/>
                          </a:solidFill>
                          <a:effectLst/>
                          <a:latin typeface="Meiryo UI" panose="020B0604030504040204" pitchFamily="50" charset="-128"/>
                          <a:ea typeface="Meiryo UI" panose="020B0604030504040204" pitchFamily="50" charset="-128"/>
                        </a:rPr>
                        <a:t>）修繕積立金の毀損・紛失</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514304"/>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2</a:t>
                      </a:r>
                      <a:r>
                        <a:rPr lang="ja-JP" sz="1600" b="0" kern="100" dirty="0">
                          <a:solidFill>
                            <a:schemeClr val="tx1"/>
                          </a:solidFill>
                          <a:effectLst/>
                          <a:latin typeface="Meiryo UI" panose="020B0604030504040204" pitchFamily="50" charset="-128"/>
                          <a:ea typeface="Meiryo UI" panose="020B0604030504040204" pitchFamily="50" charset="-128"/>
                        </a:rPr>
                        <a:t>）低層階店舗区画の需要低迷</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994456"/>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3</a:t>
                      </a:r>
                      <a:r>
                        <a:rPr lang="ja-JP" sz="1600" b="0" kern="100" dirty="0">
                          <a:solidFill>
                            <a:schemeClr val="tx1"/>
                          </a:solidFill>
                          <a:effectLst/>
                          <a:latin typeface="Meiryo UI" panose="020B0604030504040204" pitchFamily="50" charset="-128"/>
                          <a:ea typeface="Meiryo UI" panose="020B0604030504040204" pitchFamily="50" charset="-128"/>
                        </a:rPr>
                        <a:t>）地価下落・マンション需要の低迷</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215047"/>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4</a:t>
                      </a:r>
                      <a:r>
                        <a:rPr lang="ja-JP" sz="1600" b="0" kern="100" dirty="0">
                          <a:solidFill>
                            <a:schemeClr val="tx1"/>
                          </a:solidFill>
                          <a:effectLst/>
                          <a:latin typeface="Meiryo UI" panose="020B0604030504040204" pitchFamily="50" charset="-128"/>
                          <a:ea typeface="Meiryo UI" panose="020B0604030504040204" pitchFamily="50" charset="-128"/>
                        </a:rPr>
                        <a:t>）災害や欠陥による過分な費用負担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18190"/>
                  </a:ext>
                </a:extLst>
              </a:tr>
            </a:tbl>
          </a:graphicData>
        </a:graphic>
      </p:graphicFrame>
    </p:spTree>
    <p:extLst>
      <p:ext uri="{BB962C8B-B14F-4D97-AF65-F5344CB8AC3E}">
        <p14:creationId xmlns:p14="http://schemas.microsoft.com/office/powerpoint/2010/main" val="427365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5" name="テキスト ボックス 14">
            <a:extLst>
              <a:ext uri="{FF2B5EF4-FFF2-40B4-BE49-F238E27FC236}">
                <a16:creationId xmlns:a16="http://schemas.microsoft.com/office/drawing/2014/main" id="{203DB7AD-F1CB-4591-99FB-5A1423B2AC58}"/>
              </a:ext>
            </a:extLst>
          </p:cNvPr>
          <p:cNvSpPr txBox="1"/>
          <p:nvPr/>
        </p:nvSpPr>
        <p:spPr>
          <a:xfrm>
            <a:off x="126184" y="576922"/>
            <a:ext cx="4445815" cy="338554"/>
          </a:xfrm>
          <a:prstGeom prst="rect">
            <a:avLst/>
          </a:prstGeom>
          <a:noFill/>
        </p:spPr>
        <p:txBody>
          <a:bodyPr wrap="square">
            <a:spAutoFit/>
          </a:bodyPr>
          <a:lstStyle/>
          <a:p>
            <a:pPr marL="179996" indent="-457189" algn="just" defTabSz="914379">
              <a:defRPr/>
            </a:pPr>
            <a:r>
              <a:rPr lang="ja-JP" altLang="en-US" sz="1600" b="1" dirty="0">
                <a:solidFill>
                  <a:prstClr val="black"/>
                </a:solidFill>
                <a:latin typeface="Meiryo UI"/>
                <a:ea typeface="Meiryo UI"/>
              </a:rPr>
              <a:t>○実態調査（町村域　</a:t>
            </a:r>
            <a:r>
              <a:rPr lang="en-US" altLang="ja-JP" sz="1600" b="1" dirty="0">
                <a:solidFill>
                  <a:prstClr val="black"/>
                </a:solidFill>
                <a:latin typeface="Meiryo UI"/>
                <a:ea typeface="Meiryo UI"/>
              </a:rPr>
              <a:t>R5</a:t>
            </a:r>
            <a:r>
              <a:rPr lang="ja-JP" altLang="en-US" sz="1600" b="1" dirty="0">
                <a:solidFill>
                  <a:prstClr val="black"/>
                </a:solidFill>
                <a:latin typeface="Meiryo UI"/>
                <a:ea typeface="Meiryo UI"/>
              </a:rPr>
              <a:t>～</a:t>
            </a:r>
            <a:r>
              <a:rPr lang="en-US" altLang="ja-JP" sz="1600" b="1" dirty="0">
                <a:solidFill>
                  <a:prstClr val="black"/>
                </a:solidFill>
                <a:latin typeface="Meiryo UI"/>
                <a:ea typeface="Meiryo UI"/>
              </a:rPr>
              <a:t>R6</a:t>
            </a:r>
            <a:r>
              <a:rPr lang="ja-JP" altLang="en-US" sz="1600" b="1" dirty="0">
                <a:solidFill>
                  <a:prstClr val="black"/>
                </a:solidFill>
                <a:latin typeface="Meiryo UI"/>
                <a:ea typeface="Meiryo UI"/>
              </a:rPr>
              <a:t>年度）</a:t>
            </a:r>
            <a:endParaRPr lang="en-US" altLang="ja-JP" sz="1600" b="1" dirty="0">
              <a:solidFill>
                <a:prstClr val="black"/>
              </a:solidFill>
              <a:latin typeface="Meiryo UI"/>
              <a:ea typeface="Meiryo UI"/>
            </a:endParaRPr>
          </a:p>
        </p:txBody>
      </p:sp>
      <p:sp>
        <p:nvSpPr>
          <p:cNvPr id="7" name="テキスト ボックス 6">
            <a:extLst>
              <a:ext uri="{FF2B5EF4-FFF2-40B4-BE49-F238E27FC236}">
                <a16:creationId xmlns:a16="http://schemas.microsoft.com/office/drawing/2014/main" id="{5C027DD2-A9FA-4D58-B077-D0A2874B1541}"/>
              </a:ext>
            </a:extLst>
          </p:cNvPr>
          <p:cNvSpPr txBox="1"/>
          <p:nvPr/>
        </p:nvSpPr>
        <p:spPr>
          <a:xfrm>
            <a:off x="835572" y="2882608"/>
            <a:ext cx="8044463"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棟数、管理組合数については一部想定を含む。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「実態把握調査」に基づき算出、未回答マンション分は登記簿等より算出。</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C400F05E-F8EB-444F-887E-76E8EFD2766A}"/>
              </a:ext>
            </a:extLst>
          </p:cNvPr>
          <p:cNvGraphicFramePr>
            <a:graphicFrameLocks noGrp="1"/>
          </p:cNvGraphicFramePr>
          <p:nvPr>
            <p:extLst>
              <p:ext uri="{D42A27DB-BD31-4B8C-83A1-F6EECF244321}">
                <p14:modId xmlns:p14="http://schemas.microsoft.com/office/powerpoint/2010/main" val="1057446868"/>
              </p:ext>
            </p:extLst>
          </p:nvPr>
        </p:nvGraphicFramePr>
        <p:xfrm>
          <a:off x="1040524" y="2133233"/>
          <a:ext cx="7703382" cy="667733"/>
        </p:xfrm>
        <a:graphic>
          <a:graphicData uri="http://schemas.openxmlformats.org/drawingml/2006/table">
            <a:tbl>
              <a:tblPr/>
              <a:tblGrid>
                <a:gridCol w="698351">
                  <a:extLst>
                    <a:ext uri="{9D8B030D-6E8A-4147-A177-3AD203B41FA5}">
                      <a16:colId xmlns:a16="http://schemas.microsoft.com/office/drawing/2014/main" val="1151579650"/>
                    </a:ext>
                  </a:extLst>
                </a:gridCol>
                <a:gridCol w="1181528">
                  <a:extLst>
                    <a:ext uri="{9D8B030D-6E8A-4147-A177-3AD203B41FA5}">
                      <a16:colId xmlns:a16="http://schemas.microsoft.com/office/drawing/2014/main" val="1685000405"/>
                    </a:ext>
                  </a:extLst>
                </a:gridCol>
                <a:gridCol w="1181528">
                  <a:extLst>
                    <a:ext uri="{9D8B030D-6E8A-4147-A177-3AD203B41FA5}">
                      <a16:colId xmlns:a16="http://schemas.microsoft.com/office/drawing/2014/main" val="2878857032"/>
                    </a:ext>
                  </a:extLst>
                </a:gridCol>
                <a:gridCol w="1181528">
                  <a:extLst>
                    <a:ext uri="{9D8B030D-6E8A-4147-A177-3AD203B41FA5}">
                      <a16:colId xmlns:a16="http://schemas.microsoft.com/office/drawing/2014/main" val="2046116257"/>
                    </a:ext>
                  </a:extLst>
                </a:gridCol>
                <a:gridCol w="1088693">
                  <a:extLst>
                    <a:ext uri="{9D8B030D-6E8A-4147-A177-3AD203B41FA5}">
                      <a16:colId xmlns:a16="http://schemas.microsoft.com/office/drawing/2014/main" val="3731775661"/>
                    </a:ext>
                  </a:extLst>
                </a:gridCol>
                <a:gridCol w="1185877">
                  <a:extLst>
                    <a:ext uri="{9D8B030D-6E8A-4147-A177-3AD203B41FA5}">
                      <a16:colId xmlns:a16="http://schemas.microsoft.com/office/drawing/2014/main" val="204511326"/>
                    </a:ext>
                  </a:extLst>
                </a:gridCol>
                <a:gridCol w="1185877">
                  <a:extLst>
                    <a:ext uri="{9D8B030D-6E8A-4147-A177-3AD203B41FA5}">
                      <a16:colId xmlns:a16="http://schemas.microsoft.com/office/drawing/2014/main" val="2166889775"/>
                    </a:ext>
                  </a:extLst>
                </a:gridCol>
              </a:tblGrid>
              <a:tr h="138486">
                <a:tc rowSpan="2">
                  <a:txBody>
                    <a:bodyPr/>
                    <a:lstStyle/>
                    <a:p>
                      <a:pPr algn="ct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solidFill>
                      <a:schemeClr val="bg1">
                        <a:lumMod val="95000"/>
                      </a:schemeClr>
                    </a:solidFill>
                  </a:tcPr>
                </a:tc>
                <a:tc gridSpan="3">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調査対象数</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回答率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回答</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未回答</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4416473"/>
                  </a:ext>
                </a:extLst>
              </a:tr>
              <a:tr h="0">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棟数</a:t>
                      </a:r>
                      <a:endParaRPr kumimoji="1" lang="ja-JP" altLang="en-US" sz="2800" dirty="0">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戸数</a:t>
                      </a:r>
                      <a:endParaRPr kumimoji="1" lang="ja-JP" altLang="en-US" sz="2800" dirty="0">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tc vMerge="1">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kumimoji="1" lang="ja-JP" altLang="en-US"/>
                    </a:p>
                  </a:txBody>
                  <a:tcPr/>
                </a:tc>
                <a:extLst>
                  <a:ext uri="{0D108BD9-81ED-4DB2-BD59-A6C34878D82A}">
                    <a16:rowId xmlns:a16="http://schemas.microsoft.com/office/drawing/2014/main" val="2018111364"/>
                  </a:ext>
                </a:extLst>
              </a:tr>
              <a:tr h="28673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7,122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92.0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46</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188914"/>
                  </a:ext>
                </a:extLst>
              </a:tr>
            </a:tbl>
          </a:graphicData>
        </a:graphic>
      </p:graphicFrame>
      <p:sp>
        <p:nvSpPr>
          <p:cNvPr id="11" name="テキスト ボックス 10">
            <a:extLst>
              <a:ext uri="{FF2B5EF4-FFF2-40B4-BE49-F238E27FC236}">
                <a16:creationId xmlns:a16="http://schemas.microsoft.com/office/drawing/2014/main" id="{8DF76BC0-0DC9-4EB4-B56A-3E200E7A5246}"/>
              </a:ext>
            </a:extLst>
          </p:cNvPr>
          <p:cNvSpPr txBox="1"/>
          <p:nvPr/>
        </p:nvSpPr>
        <p:spPr>
          <a:xfrm>
            <a:off x="4567719" y="3233107"/>
            <a:ext cx="4294428" cy="523220"/>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■計画期間</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年以上の長期修繕計画に基づく</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修繕積立金の設定割合（再掲）</a:t>
            </a:r>
          </a:p>
        </p:txBody>
      </p:sp>
      <p:sp>
        <p:nvSpPr>
          <p:cNvPr id="12" name="テキスト ボックス 11">
            <a:extLst>
              <a:ext uri="{FF2B5EF4-FFF2-40B4-BE49-F238E27FC236}">
                <a16:creationId xmlns:a16="http://schemas.microsoft.com/office/drawing/2014/main" id="{8FDFE816-370F-4641-92B9-B279F4424CDB}"/>
              </a:ext>
            </a:extLst>
          </p:cNvPr>
          <p:cNvSpPr txBox="1"/>
          <p:nvPr/>
        </p:nvSpPr>
        <p:spPr>
          <a:xfrm>
            <a:off x="40216" y="3941078"/>
            <a:ext cx="4308033" cy="141577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dirty="0">
                <a:latin typeface="Meiryo UI" panose="020B0604030504040204" pitchFamily="50" charset="-128"/>
                <a:ea typeface="Meiryo UI" panose="020B0604030504040204" pitchFamily="50" charset="-128"/>
              </a:rPr>
              <a:t>カテゴリ</a:t>
            </a:r>
            <a:endParaRPr kumimoji="1" lang="en-US" altLang="ja-JP" sz="1050" dirty="0">
              <a:latin typeface="Meiryo UI" panose="020B0604030504040204" pitchFamily="50" charset="-128"/>
              <a:ea typeface="Meiryo UI" panose="020B0604030504040204" pitchFamily="50" charset="-128"/>
            </a:endParaRPr>
          </a:p>
          <a:p>
            <a:pPr>
              <a:lnSpc>
                <a:spcPts val="500"/>
              </a:lnSpc>
            </a:pPr>
            <a:endParaRPr kumimoji="1" lang="en-US" altLang="ja-JP" sz="10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a:t>
            </a:r>
            <a:r>
              <a:rPr kumimoji="1" lang="ja-JP" altLang="en-US" sz="1050" dirty="0">
                <a:latin typeface="Meiryo UI" panose="020B0604030504040204" pitchFamily="50" charset="-128"/>
                <a:ea typeface="Meiryo UI" panose="020B0604030504040204" pitchFamily="50" charset="-128"/>
              </a:rPr>
              <a:t>　　：　管理組合がない、管理規約がない、修繕積立金の設定がない、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のうち１つでも該当するもの</a:t>
            </a:r>
            <a:endParaRPr kumimoji="1" lang="en-US" altLang="ja-JP" sz="1050" dirty="0">
              <a:latin typeface="Meiryo UI" panose="020B0604030504040204" pitchFamily="50" charset="-128"/>
              <a:ea typeface="Meiryo UI" panose="020B0604030504040204" pitchFamily="50" charset="-128"/>
            </a:endParaRPr>
          </a:p>
          <a:p>
            <a:pPr>
              <a:lnSpc>
                <a:spcPts val="500"/>
              </a:lnSpc>
            </a:pP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B</a:t>
            </a:r>
            <a:r>
              <a:rPr kumimoji="1" lang="ja-JP" altLang="en-US" sz="1050" dirty="0">
                <a:latin typeface="Meiryo UI" panose="020B0604030504040204" pitchFamily="50" charset="-128"/>
                <a:ea typeface="Meiryo UI" panose="020B0604030504040204" pitchFamily="50" charset="-128"/>
              </a:rPr>
              <a:t>　　：　長期修繕計画がない（</a:t>
            </a:r>
            <a:r>
              <a:rPr kumimoji="1" lang="en-US" altLang="ja-JP" sz="1050" u="sng"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rPr>
              <a:t>カテゴリ</a:t>
            </a:r>
            <a:r>
              <a:rPr kumimoji="1" lang="en-US" altLang="ja-JP" sz="1050" u="sng" dirty="0">
                <a:latin typeface="Meiryo UI" panose="020B0604030504040204" pitchFamily="50" charset="-128"/>
                <a:ea typeface="Meiryo UI" panose="020B0604030504040204" pitchFamily="50" charset="-128"/>
              </a:rPr>
              <a:t>A</a:t>
            </a:r>
            <a:r>
              <a:rPr kumimoji="1" lang="ja-JP" altLang="en-US" sz="1050" u="sng" dirty="0">
                <a:latin typeface="Meiryo UI" panose="020B0604030504040204" pitchFamily="50" charset="-128"/>
                <a:ea typeface="Meiryo UI" panose="020B0604030504040204" pitchFamily="50" charset="-128"/>
              </a:rPr>
              <a:t>を除く</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nSpc>
                <a:spcPts val="500"/>
              </a:lnSpc>
            </a:pP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C</a:t>
            </a:r>
            <a:r>
              <a:rPr kumimoji="1" lang="ja-JP" altLang="en-US" sz="1050" dirty="0">
                <a:latin typeface="Meiryo UI" panose="020B0604030504040204" pitchFamily="50" charset="-128"/>
                <a:ea typeface="Meiryo UI" panose="020B0604030504040204" pitchFamily="50" charset="-128"/>
              </a:rPr>
              <a:t>　　：　計画期間</a:t>
            </a:r>
            <a:r>
              <a:rPr kumimoji="1" lang="en-US" altLang="ja-JP" sz="1050" dirty="0">
                <a:latin typeface="Meiryo UI" panose="020B0604030504040204" pitchFamily="50" charset="-128"/>
                <a:ea typeface="Meiryo UI" panose="020B0604030504040204" pitchFamily="50" charset="-128"/>
              </a:rPr>
              <a:t>25</a:t>
            </a:r>
            <a:r>
              <a:rPr kumimoji="1" lang="ja-JP" altLang="en-US" sz="1050" dirty="0">
                <a:latin typeface="Meiryo UI" panose="020B0604030504040204" pitchFamily="50" charset="-128"/>
                <a:ea typeface="Meiryo UI" panose="020B0604030504040204" pitchFamily="50" charset="-128"/>
              </a:rPr>
              <a:t>年以上の長期修繕計画に基づく修繕積立金</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の設定がない、管理規約を長期間見直ししていない、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のいずれかに該当するもの　（</a:t>
            </a:r>
            <a:r>
              <a:rPr kumimoji="1" lang="en-US" altLang="ja-JP" sz="1050" u="sng"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rPr>
              <a:t>カテゴリ</a:t>
            </a:r>
            <a:r>
              <a:rPr kumimoji="1" lang="en-US" altLang="ja-JP" sz="1050" u="sng" dirty="0">
                <a:latin typeface="Meiryo UI" panose="020B0604030504040204" pitchFamily="50" charset="-128"/>
                <a:ea typeface="Meiryo UI" panose="020B0604030504040204" pitchFamily="50" charset="-128"/>
              </a:rPr>
              <a:t>A,B</a:t>
            </a:r>
            <a:r>
              <a:rPr kumimoji="1" lang="ja-JP" altLang="en-US" sz="1050" u="sng" dirty="0">
                <a:latin typeface="Meiryo UI" panose="020B0604030504040204" pitchFamily="50" charset="-128"/>
                <a:ea typeface="Meiryo UI" panose="020B0604030504040204" pitchFamily="50" charset="-128"/>
              </a:rPr>
              <a:t>を除く</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B78AF25-F3DE-454D-90D4-D0BC8622FD23}"/>
              </a:ext>
            </a:extLst>
          </p:cNvPr>
          <p:cNvSpPr txBox="1"/>
          <p:nvPr/>
        </p:nvSpPr>
        <p:spPr>
          <a:xfrm>
            <a:off x="0" y="3285936"/>
            <a:ext cx="2077212" cy="307777"/>
          </a:xfrm>
          <a:prstGeom prst="rect">
            <a:avLst/>
          </a:prstGeom>
          <a:noFill/>
          <a:ln>
            <a:no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■管理不全カテゴリ分類</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35EA97B-A7A2-4C65-AB29-83ABD0B0ED9A}"/>
              </a:ext>
            </a:extLst>
          </p:cNvPr>
          <p:cNvGraphicFramePr>
            <a:graphicFrameLocks noGrp="1"/>
          </p:cNvGraphicFramePr>
          <p:nvPr>
            <p:extLst>
              <p:ext uri="{D42A27DB-BD31-4B8C-83A1-F6EECF244321}">
                <p14:modId xmlns:p14="http://schemas.microsoft.com/office/powerpoint/2010/main" val="3855345805"/>
              </p:ext>
            </p:extLst>
          </p:nvPr>
        </p:nvGraphicFramePr>
        <p:xfrm>
          <a:off x="252374" y="5454115"/>
          <a:ext cx="4095877" cy="992732"/>
        </p:xfrm>
        <a:graphic>
          <a:graphicData uri="http://schemas.openxmlformats.org/drawingml/2006/table">
            <a:tbl>
              <a:tblPr>
                <a:tableStyleId>{5C22544A-7EE6-4342-B048-85BDC9FD1C3A}</a:tableStyleId>
              </a:tblPr>
              <a:tblGrid>
                <a:gridCol w="299419">
                  <a:extLst>
                    <a:ext uri="{9D8B030D-6E8A-4147-A177-3AD203B41FA5}">
                      <a16:colId xmlns:a16="http://schemas.microsoft.com/office/drawing/2014/main" val="3528252811"/>
                    </a:ext>
                  </a:extLst>
                </a:gridCol>
                <a:gridCol w="646387">
                  <a:extLst>
                    <a:ext uri="{9D8B030D-6E8A-4147-A177-3AD203B41FA5}">
                      <a16:colId xmlns:a16="http://schemas.microsoft.com/office/drawing/2014/main" val="3149305108"/>
                    </a:ext>
                  </a:extLst>
                </a:gridCol>
                <a:gridCol w="646387">
                  <a:extLst>
                    <a:ext uri="{9D8B030D-6E8A-4147-A177-3AD203B41FA5}">
                      <a16:colId xmlns:a16="http://schemas.microsoft.com/office/drawing/2014/main" val="419227024"/>
                    </a:ext>
                  </a:extLst>
                </a:gridCol>
                <a:gridCol w="625921">
                  <a:extLst>
                    <a:ext uri="{9D8B030D-6E8A-4147-A177-3AD203B41FA5}">
                      <a16:colId xmlns:a16="http://schemas.microsoft.com/office/drawing/2014/main" val="3299088497"/>
                    </a:ext>
                  </a:extLst>
                </a:gridCol>
                <a:gridCol w="625921">
                  <a:extLst>
                    <a:ext uri="{9D8B030D-6E8A-4147-A177-3AD203B41FA5}">
                      <a16:colId xmlns:a16="http://schemas.microsoft.com/office/drawing/2014/main" val="3363447206"/>
                    </a:ext>
                  </a:extLst>
                </a:gridCol>
                <a:gridCol w="625921">
                  <a:extLst>
                    <a:ext uri="{9D8B030D-6E8A-4147-A177-3AD203B41FA5}">
                      <a16:colId xmlns:a16="http://schemas.microsoft.com/office/drawing/2014/main" val="3266544198"/>
                    </a:ext>
                  </a:extLst>
                </a:gridCol>
                <a:gridCol w="625921">
                  <a:extLst>
                    <a:ext uri="{9D8B030D-6E8A-4147-A177-3AD203B41FA5}">
                      <a16:colId xmlns:a16="http://schemas.microsoft.com/office/drawing/2014/main" val="2116932551"/>
                    </a:ext>
                  </a:extLst>
                </a:gridCol>
              </a:tblGrid>
              <a:tr h="170916">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組合数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回答数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管理不全カテゴリ別組合数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72571401"/>
                  </a:ext>
                </a:extLst>
              </a:tr>
              <a:tr h="297429">
                <a:tc vMerge="1">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B</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C</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その他</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42361107"/>
                  </a:ext>
                </a:extLst>
              </a:tr>
              <a:tr h="504803">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46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1</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19</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23</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06166"/>
                  </a:ext>
                </a:extLst>
              </a:tr>
            </a:tbl>
          </a:graphicData>
        </a:graphic>
      </p:graphicFrame>
      <p:sp>
        <p:nvSpPr>
          <p:cNvPr id="17" name="正方形/長方形 16">
            <a:extLst>
              <a:ext uri="{FF2B5EF4-FFF2-40B4-BE49-F238E27FC236}">
                <a16:creationId xmlns:a16="http://schemas.microsoft.com/office/drawing/2014/main" id="{6A1DEFC7-9166-4373-AFBA-8ECC1035C51E}"/>
              </a:ext>
            </a:extLst>
          </p:cNvPr>
          <p:cNvSpPr/>
          <p:nvPr/>
        </p:nvSpPr>
        <p:spPr>
          <a:xfrm>
            <a:off x="4678469" y="3768659"/>
            <a:ext cx="4319808" cy="28447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33519DE-FC12-44BE-8109-522CC4022266}"/>
              </a:ext>
            </a:extLst>
          </p:cNvPr>
          <p:cNvSpPr/>
          <p:nvPr/>
        </p:nvSpPr>
        <p:spPr>
          <a:xfrm>
            <a:off x="145723" y="3756327"/>
            <a:ext cx="4319808" cy="28570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5492FA8-5694-41F9-A40B-96AD999A5AE8}"/>
              </a:ext>
            </a:extLst>
          </p:cNvPr>
          <p:cNvSpPr txBox="1"/>
          <p:nvPr/>
        </p:nvSpPr>
        <p:spPr>
          <a:xfrm>
            <a:off x="454853" y="894505"/>
            <a:ext cx="8988691"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概　要</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管理状況の把握を行うために町村域の分譲マンションの管理組合あてにアンケート調査を実施</a:t>
            </a:r>
            <a:endParaRPr lang="en-US" altLang="ja-JP" sz="1400" dirty="0">
              <a:solidFill>
                <a:prstClr val="black"/>
              </a:solidFill>
              <a:latin typeface="Meiryo UI"/>
              <a:ea typeface="Meiryo UI"/>
            </a:endParaRPr>
          </a:p>
        </p:txBody>
      </p:sp>
      <p:sp>
        <p:nvSpPr>
          <p:cNvPr id="22" name="テキスト ボックス 21">
            <a:extLst>
              <a:ext uri="{FF2B5EF4-FFF2-40B4-BE49-F238E27FC236}">
                <a16:creationId xmlns:a16="http://schemas.microsoft.com/office/drawing/2014/main" id="{3625A2CC-2E56-44CF-B3B3-968BC0F00E69}"/>
              </a:ext>
            </a:extLst>
          </p:cNvPr>
          <p:cNvSpPr txBox="1"/>
          <p:nvPr/>
        </p:nvSpPr>
        <p:spPr>
          <a:xfrm>
            <a:off x="454852" y="1185186"/>
            <a:ext cx="9051755"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対　象</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町村域にある区分所有建物で用途が住宅のもの（</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長屋、</a:t>
            </a:r>
            <a:r>
              <a:rPr lang="en-US" altLang="ja-JP" sz="1400" dirty="0">
                <a:solidFill>
                  <a:prstClr val="black"/>
                </a:solidFill>
                <a:latin typeface="Meiryo UI"/>
                <a:ea typeface="Meiryo UI"/>
              </a:rPr>
              <a:t>3</a:t>
            </a:r>
            <a:r>
              <a:rPr lang="ja-JP" altLang="en-US" sz="1400" dirty="0">
                <a:solidFill>
                  <a:prstClr val="black"/>
                </a:solidFill>
                <a:latin typeface="Meiryo UI"/>
                <a:ea typeface="Meiryo UI"/>
              </a:rPr>
              <a:t>戸以下のものを除く、</a:t>
            </a:r>
            <a:r>
              <a:rPr lang="en-US" altLang="ja-JP" sz="1400" dirty="0">
                <a:solidFill>
                  <a:prstClr val="black"/>
                </a:solidFill>
                <a:latin typeface="Meiryo UI"/>
                <a:ea typeface="Meiryo UI"/>
              </a:rPr>
              <a:t>R4</a:t>
            </a:r>
            <a:r>
              <a:rPr lang="ja-JP" altLang="en-US" sz="1400" dirty="0">
                <a:solidFill>
                  <a:prstClr val="black"/>
                </a:solidFill>
                <a:latin typeface="Meiryo UI"/>
                <a:ea typeface="Meiryo UI"/>
              </a:rPr>
              <a:t>登記情報による）</a:t>
            </a:r>
            <a:endParaRPr lang="en-US" altLang="ja-JP" sz="1400" dirty="0">
              <a:solidFill>
                <a:prstClr val="black"/>
              </a:solidFill>
              <a:latin typeface="Meiryo UI"/>
              <a:ea typeface="Meiryo UI"/>
            </a:endParaRPr>
          </a:p>
        </p:txBody>
      </p:sp>
      <p:sp>
        <p:nvSpPr>
          <p:cNvPr id="23" name="テキスト ボックス 22">
            <a:extLst>
              <a:ext uri="{FF2B5EF4-FFF2-40B4-BE49-F238E27FC236}">
                <a16:creationId xmlns:a16="http://schemas.microsoft.com/office/drawing/2014/main" id="{F92F794F-07B9-45DD-9549-573638080B9B}"/>
              </a:ext>
            </a:extLst>
          </p:cNvPr>
          <p:cNvSpPr txBox="1"/>
          <p:nvPr/>
        </p:nvSpPr>
        <p:spPr>
          <a:xfrm>
            <a:off x="454852" y="1475511"/>
            <a:ext cx="8407295"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方　法</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アンケート調査票を郵送。未回答マンションに対しては、個別訪問によるヒアリング等を実施。</a:t>
            </a:r>
            <a:endParaRPr lang="en-US" altLang="ja-JP" sz="1400" dirty="0">
              <a:solidFill>
                <a:prstClr val="black"/>
              </a:solidFill>
              <a:latin typeface="Meiryo UI"/>
              <a:ea typeface="Meiryo UI"/>
            </a:endParaRPr>
          </a:p>
        </p:txBody>
      </p:sp>
      <p:graphicFrame>
        <p:nvGraphicFramePr>
          <p:cNvPr id="25" name="グラフ 24">
            <a:extLst>
              <a:ext uri="{FF2B5EF4-FFF2-40B4-BE49-F238E27FC236}">
                <a16:creationId xmlns:a16="http://schemas.microsoft.com/office/drawing/2014/main" id="{E13B4F7E-0817-41A2-9F00-F88134C8C8F5}"/>
              </a:ext>
            </a:extLst>
          </p:cNvPr>
          <p:cNvGraphicFramePr>
            <a:graphicFrameLocks/>
          </p:cNvGraphicFramePr>
          <p:nvPr>
            <p:extLst>
              <p:ext uri="{D42A27DB-BD31-4B8C-83A1-F6EECF244321}">
                <p14:modId xmlns:p14="http://schemas.microsoft.com/office/powerpoint/2010/main" val="3097916662"/>
              </p:ext>
            </p:extLst>
          </p:nvPr>
        </p:nvGraphicFramePr>
        <p:xfrm>
          <a:off x="4678468" y="3867663"/>
          <a:ext cx="4393031" cy="2738852"/>
        </p:xfrm>
        <a:graphic>
          <a:graphicData uri="http://schemas.openxmlformats.org/drawingml/2006/chart">
            <c:chart xmlns:c="http://schemas.openxmlformats.org/drawingml/2006/chart" xmlns:r="http://schemas.openxmlformats.org/officeDocument/2006/relationships" r:id="rId2"/>
          </a:graphicData>
        </a:graphic>
      </p:graphicFrame>
      <p:sp>
        <p:nvSpPr>
          <p:cNvPr id="26" name="正方形/長方形 25">
            <a:extLst>
              <a:ext uri="{FF2B5EF4-FFF2-40B4-BE49-F238E27FC236}">
                <a16:creationId xmlns:a16="http://schemas.microsoft.com/office/drawing/2014/main" id="{9AB1EB61-396B-4C4D-BC3C-AC49B02972B3}"/>
              </a:ext>
            </a:extLst>
          </p:cNvPr>
          <p:cNvSpPr/>
          <p:nvPr/>
        </p:nvSpPr>
        <p:spPr>
          <a:xfrm>
            <a:off x="7373855" y="4458371"/>
            <a:ext cx="1379948" cy="381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77BC3EB-02E7-4183-A39C-3AD26059D3CC}"/>
              </a:ext>
            </a:extLst>
          </p:cNvPr>
          <p:cNvSpPr txBox="1"/>
          <p:nvPr/>
        </p:nvSpPr>
        <p:spPr>
          <a:xfrm>
            <a:off x="454852" y="1772463"/>
            <a:ext cx="6723867"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回答数</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R7.11</a:t>
            </a:r>
            <a:r>
              <a:rPr lang="ja-JP" altLang="en-US" sz="1400" dirty="0">
                <a:solidFill>
                  <a:prstClr val="black"/>
                </a:solidFill>
                <a:latin typeface="Meiryo UI"/>
                <a:ea typeface="Meiryo UI"/>
              </a:rPr>
              <a:t>時点）</a:t>
            </a:r>
            <a:endParaRPr lang="en-US" altLang="ja-JP" sz="1400" dirty="0">
              <a:solidFill>
                <a:prstClr val="black"/>
              </a:solidFill>
              <a:latin typeface="Meiryo UI"/>
              <a:ea typeface="Meiryo UI"/>
            </a:endParaRPr>
          </a:p>
        </p:txBody>
      </p:sp>
      <p:sp>
        <p:nvSpPr>
          <p:cNvPr id="2" name="正方形/長方形 1">
            <a:extLst>
              <a:ext uri="{FF2B5EF4-FFF2-40B4-BE49-F238E27FC236}">
                <a16:creationId xmlns:a16="http://schemas.microsoft.com/office/drawing/2014/main" id="{35D033AB-BB44-482E-B857-B1F0840480D7}"/>
              </a:ext>
            </a:extLst>
          </p:cNvPr>
          <p:cNvSpPr/>
          <p:nvPr/>
        </p:nvSpPr>
        <p:spPr>
          <a:xfrm>
            <a:off x="145723" y="596875"/>
            <a:ext cx="8816974" cy="25917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15</a:t>
            </a:r>
            <a:endParaRPr kumimoji="1" lang="ja-JP" altLang="en-US" dirty="0"/>
          </a:p>
        </p:txBody>
      </p:sp>
    </p:spTree>
    <p:extLst>
      <p:ext uri="{BB962C8B-B14F-4D97-AF65-F5344CB8AC3E}">
        <p14:creationId xmlns:p14="http://schemas.microsoft.com/office/powerpoint/2010/main" val="149881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646331"/>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○管理適正化化専門家派遣事業（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a:p>
            <a:pPr marL="179996" indent="-457189" algn="just" defTabSz="914379">
              <a:defRPr/>
            </a:pPr>
            <a:r>
              <a:rPr lang="ja-JP" altLang="en-US" sz="1800" b="1" dirty="0">
                <a:solidFill>
                  <a:prstClr val="black"/>
                </a:solidFill>
                <a:latin typeface="Meiryo UI"/>
                <a:ea typeface="Meiryo UI"/>
              </a:rPr>
              <a:t>　（</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府内の分譲マンションを対象にモデル的に実施）</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6" y="1452918"/>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614853" y="2871557"/>
            <a:ext cx="8284599"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・管理組合が組織化されていない、又は適切に運営されていない分譲マンションに専門家（マンション管理士）を</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派遣し、管理適正化に向けて支援を実施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568186"/>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741559"/>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614853" y="4015408"/>
            <a:ext cx="8190010" cy="10096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・大阪府内の分譲マンションより、</a:t>
            </a:r>
            <a:r>
              <a:rPr lang="ja-JP" altLang="en-US" sz="1400" u="sng" dirty="0">
                <a:solidFill>
                  <a:srgbClr val="000000"/>
                </a:solidFill>
                <a:latin typeface="Meiryo UI" panose="020B0604030504040204" pitchFamily="50" charset="-128"/>
                <a:ea typeface="Meiryo UI" panose="020B0604030504040204" pitchFamily="50" charset="-128"/>
              </a:rPr>
              <a:t>①府内各市町村への照会により回答のあったマンション</a:t>
            </a:r>
            <a:r>
              <a:rPr lang="ja-JP" altLang="en-US" sz="1400" dirty="0">
                <a:solidFill>
                  <a:srgbClr val="000000"/>
                </a:solidFill>
                <a:latin typeface="Meiryo UI" panose="020B0604030504040204" pitchFamily="50" charset="-128"/>
                <a:ea typeface="Meiryo UI" panose="020B0604030504040204" pitchFamily="50" charset="-128"/>
              </a:rPr>
              <a:t>と②令和２年度管理</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不適正マンション実態調査の対象マンションのうち、</a:t>
            </a:r>
            <a:r>
              <a:rPr lang="ja-JP" altLang="en-US" sz="1400" u="sng" dirty="0">
                <a:solidFill>
                  <a:srgbClr val="000000"/>
                </a:solidFill>
                <a:latin typeface="Meiryo UI" panose="020B0604030504040204" pitchFamily="50" charset="-128"/>
                <a:ea typeface="Meiryo UI" panose="020B0604030504040204" pitchFamily="50" charset="-128"/>
              </a:rPr>
              <a:t>管理組合の活動実態がない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管理規約がないと思われる</a:t>
            </a:r>
            <a:endParaRPr lang="en-US" altLang="ja-JP" sz="1400" u="sng"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u="sng" dirty="0">
                <a:solidFill>
                  <a:srgbClr val="000000"/>
                </a:solidFill>
                <a:latin typeface="Meiryo UI" panose="020B0604030504040204" pitchFamily="50" charset="-128"/>
                <a:ea typeface="Meiryo UI" panose="020B0604030504040204" pitchFamily="50" charset="-128"/>
              </a:rPr>
              <a:t>マンション</a:t>
            </a:r>
            <a:r>
              <a:rPr lang="ja-JP" altLang="en-US" sz="1400" dirty="0">
                <a:solidFill>
                  <a:srgbClr val="000000"/>
                </a:solidFill>
                <a:latin typeface="Meiryo UI" panose="020B0604030504040204" pitchFamily="50" charset="-128"/>
                <a:ea typeface="Meiryo UI" panose="020B0604030504040204" pitchFamily="50" charset="-128"/>
              </a:rPr>
              <a:t>を大阪府が５件選定</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405959"/>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576314"/>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717585"/>
            <a:ext cx="8560316" cy="13151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16</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409492" y="5131564"/>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614854" y="1733848"/>
            <a:ext cx="8284599"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・管理に課題のあるマンションの支援の経験のある専門家の育成、ノウハウの蓄積</a:t>
            </a: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・蓄積したノウハウを府内市町村や関係団体へ共有することによる管理適正化の促進</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72C6FAAF-4F62-4AA2-923F-51687F334967}"/>
              </a:ext>
            </a:extLst>
          </p:cNvPr>
          <p:cNvGrpSpPr/>
          <p:nvPr/>
        </p:nvGrpSpPr>
        <p:grpSpPr>
          <a:xfrm>
            <a:off x="2416521" y="5175803"/>
            <a:ext cx="4669505" cy="1477987"/>
            <a:chOff x="5218206" y="3286485"/>
            <a:chExt cx="3557265" cy="947626"/>
          </a:xfrm>
        </p:grpSpPr>
        <p:sp>
          <p:nvSpPr>
            <p:cNvPr id="38" name="角丸四角形 51">
              <a:extLst>
                <a:ext uri="{FF2B5EF4-FFF2-40B4-BE49-F238E27FC236}">
                  <a16:creationId xmlns:a16="http://schemas.microsoft.com/office/drawing/2014/main" id="{217BEAD6-D481-415E-9533-D6A6FFBB31BB}"/>
                </a:ext>
              </a:extLst>
            </p:cNvPr>
            <p:cNvSpPr/>
            <p:nvPr/>
          </p:nvSpPr>
          <p:spPr>
            <a:xfrm>
              <a:off x="5236205" y="3286485"/>
              <a:ext cx="704383" cy="229865"/>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角丸四角形 52">
              <a:extLst>
                <a:ext uri="{FF2B5EF4-FFF2-40B4-BE49-F238E27FC236}">
                  <a16:creationId xmlns:a16="http://schemas.microsoft.com/office/drawing/2014/main" id="{D566C855-5AB3-4BEE-96DF-8E7DA02D7F92}"/>
                </a:ext>
              </a:extLst>
            </p:cNvPr>
            <p:cNvSpPr/>
            <p:nvPr/>
          </p:nvSpPr>
          <p:spPr>
            <a:xfrm>
              <a:off x="7482405" y="3317426"/>
              <a:ext cx="1293066" cy="215792"/>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各市</a:t>
              </a:r>
              <a:endParaRPr lang="en-US" altLang="ja-JP"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左右矢印 53">
              <a:extLst>
                <a:ext uri="{FF2B5EF4-FFF2-40B4-BE49-F238E27FC236}">
                  <a16:creationId xmlns:a16="http://schemas.microsoft.com/office/drawing/2014/main" id="{89FD1F19-7687-43AF-847D-56024ED603E6}"/>
                </a:ext>
              </a:extLst>
            </p:cNvPr>
            <p:cNvSpPr/>
            <p:nvPr/>
          </p:nvSpPr>
          <p:spPr>
            <a:xfrm>
              <a:off x="5981437" y="3340016"/>
              <a:ext cx="1500968" cy="215792"/>
            </a:xfrm>
            <a:prstGeom prst="lef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1" name="右矢印 54">
              <a:extLst>
                <a:ext uri="{FF2B5EF4-FFF2-40B4-BE49-F238E27FC236}">
                  <a16:creationId xmlns:a16="http://schemas.microsoft.com/office/drawing/2014/main" id="{635005F6-6A92-4D8C-888B-6C504760E82B}"/>
                </a:ext>
              </a:extLst>
            </p:cNvPr>
            <p:cNvSpPr/>
            <p:nvPr/>
          </p:nvSpPr>
          <p:spPr>
            <a:xfrm rot="5400000">
              <a:off x="5454309" y="3588125"/>
              <a:ext cx="306502" cy="277982"/>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76D4B50A-8CE8-4881-A7ED-0B7A1969B2F1}"/>
                </a:ext>
              </a:extLst>
            </p:cNvPr>
            <p:cNvSpPr txBox="1"/>
            <p:nvPr/>
          </p:nvSpPr>
          <p:spPr>
            <a:xfrm>
              <a:off x="5358539" y="3600069"/>
              <a:ext cx="380201" cy="282069"/>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右矢印 57">
              <a:extLst>
                <a:ext uri="{FF2B5EF4-FFF2-40B4-BE49-F238E27FC236}">
                  <a16:creationId xmlns:a16="http://schemas.microsoft.com/office/drawing/2014/main" id="{D9229E1F-BACD-4FEB-906E-386E443BFEF6}"/>
                </a:ext>
              </a:extLst>
            </p:cNvPr>
            <p:cNvSpPr/>
            <p:nvPr/>
          </p:nvSpPr>
          <p:spPr>
            <a:xfrm rot="5400000">
              <a:off x="7980136" y="3590097"/>
              <a:ext cx="317124" cy="277983"/>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角丸四角形 58">
              <a:extLst>
                <a:ext uri="{FF2B5EF4-FFF2-40B4-BE49-F238E27FC236}">
                  <a16:creationId xmlns:a16="http://schemas.microsoft.com/office/drawing/2014/main" id="{72D337F5-90C4-4F5F-9839-A5ACA8040586}"/>
                </a:ext>
              </a:extLst>
            </p:cNvPr>
            <p:cNvSpPr/>
            <p:nvPr/>
          </p:nvSpPr>
          <p:spPr>
            <a:xfrm>
              <a:off x="7482404" y="3915014"/>
              <a:ext cx="1293067" cy="31712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角丸四角形 59">
              <a:extLst>
                <a:ext uri="{FF2B5EF4-FFF2-40B4-BE49-F238E27FC236}">
                  <a16:creationId xmlns:a16="http://schemas.microsoft.com/office/drawing/2014/main" id="{0C05D878-5399-4411-8551-E7A03EEFC773}"/>
                </a:ext>
              </a:extLst>
            </p:cNvPr>
            <p:cNvSpPr/>
            <p:nvPr/>
          </p:nvSpPr>
          <p:spPr>
            <a:xfrm>
              <a:off x="5218206" y="3916987"/>
              <a:ext cx="716558" cy="317124"/>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右矢印 60">
              <a:extLst>
                <a:ext uri="{FF2B5EF4-FFF2-40B4-BE49-F238E27FC236}">
                  <a16:creationId xmlns:a16="http://schemas.microsoft.com/office/drawing/2014/main" id="{1FEA587D-6C60-4607-A748-0E996CBB7355}"/>
                </a:ext>
              </a:extLst>
            </p:cNvPr>
            <p:cNvSpPr/>
            <p:nvPr/>
          </p:nvSpPr>
          <p:spPr>
            <a:xfrm>
              <a:off x="6112345" y="4039771"/>
              <a:ext cx="1292864" cy="192366"/>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1E1AA035-1C74-4D96-9793-EDBE7A48E779}"/>
                </a:ext>
              </a:extLst>
            </p:cNvPr>
            <p:cNvSpPr txBox="1"/>
            <p:nvPr/>
          </p:nvSpPr>
          <p:spPr>
            <a:xfrm>
              <a:off x="6035150" y="3900941"/>
              <a:ext cx="1516447" cy="256821"/>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テキスト ボックス 11">
              <a:extLst>
                <a:ext uri="{FF2B5EF4-FFF2-40B4-BE49-F238E27FC236}">
                  <a16:creationId xmlns:a16="http://schemas.microsoft.com/office/drawing/2014/main" id="{7683402F-54AB-48CC-9217-004835BEAF40}"/>
                </a:ext>
              </a:extLst>
            </p:cNvPr>
            <p:cNvSpPr txBox="1"/>
            <p:nvPr/>
          </p:nvSpPr>
          <p:spPr>
            <a:xfrm>
              <a:off x="6466156" y="3315707"/>
              <a:ext cx="316084" cy="24393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連携</a:t>
              </a:r>
            </a:p>
          </p:txBody>
        </p:sp>
        <p:sp>
          <p:nvSpPr>
            <p:cNvPr id="49" name="テキスト ボックス 48">
              <a:extLst>
                <a:ext uri="{FF2B5EF4-FFF2-40B4-BE49-F238E27FC236}">
                  <a16:creationId xmlns:a16="http://schemas.microsoft.com/office/drawing/2014/main" id="{59B726B8-9429-4EB7-9E12-2FDE6DD3FDE4}"/>
                </a:ext>
              </a:extLst>
            </p:cNvPr>
            <p:cNvSpPr txBox="1"/>
            <p:nvPr/>
          </p:nvSpPr>
          <p:spPr>
            <a:xfrm>
              <a:off x="7363384" y="3692100"/>
              <a:ext cx="1372693" cy="134467"/>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連絡、助言、指導  等</a:t>
              </a:r>
            </a:p>
          </p:txBody>
        </p:sp>
      </p:grpSp>
    </p:spTree>
    <p:extLst>
      <p:ext uri="{BB962C8B-B14F-4D97-AF65-F5344CB8AC3E}">
        <p14:creationId xmlns:p14="http://schemas.microsoft.com/office/powerpoint/2010/main" val="275507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91E6C3E7-70F1-4077-BC3B-6F3BB369048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7" name="テキスト ボックス 16">
            <a:extLst>
              <a:ext uri="{FF2B5EF4-FFF2-40B4-BE49-F238E27FC236}">
                <a16:creationId xmlns:a16="http://schemas.microsoft.com/office/drawing/2014/main" id="{D88DCDE0-8955-463C-BCAF-2036E0B5D2FD}"/>
              </a:ext>
            </a:extLst>
          </p:cNvPr>
          <p:cNvSpPr txBox="1"/>
          <p:nvPr/>
        </p:nvSpPr>
        <p:spPr>
          <a:xfrm>
            <a:off x="94593" y="551206"/>
            <a:ext cx="4997669"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a:t>
            </a:r>
            <a:r>
              <a:rPr lang="ja-JP" altLang="en-US" b="1" dirty="0">
                <a:solidFill>
                  <a:prstClr val="black"/>
                </a:solidFill>
                <a:latin typeface="Meiryo UI"/>
                <a:ea typeface="Meiryo UI"/>
              </a:rPr>
              <a:t>管理適正化</a:t>
            </a:r>
            <a:r>
              <a:rPr lang="ja-JP" altLang="en-US" sz="1800" b="1" dirty="0">
                <a:solidFill>
                  <a:prstClr val="black"/>
                </a:solidFill>
                <a:latin typeface="Meiryo UI"/>
                <a:ea typeface="Meiryo UI"/>
              </a:rPr>
              <a:t>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p:txBody>
      </p:sp>
      <p:graphicFrame>
        <p:nvGraphicFramePr>
          <p:cNvPr id="4" name="表 3">
            <a:extLst>
              <a:ext uri="{FF2B5EF4-FFF2-40B4-BE49-F238E27FC236}">
                <a16:creationId xmlns:a16="http://schemas.microsoft.com/office/drawing/2014/main" id="{BD4B3064-FD60-4A45-A9D7-29982BD0DBE2}"/>
              </a:ext>
            </a:extLst>
          </p:cNvPr>
          <p:cNvGraphicFramePr>
            <a:graphicFrameLocks noGrp="1"/>
          </p:cNvGraphicFramePr>
          <p:nvPr>
            <p:extLst>
              <p:ext uri="{D42A27DB-BD31-4B8C-83A1-F6EECF244321}">
                <p14:modId xmlns:p14="http://schemas.microsoft.com/office/powerpoint/2010/main" val="1405680306"/>
              </p:ext>
            </p:extLst>
          </p:nvPr>
        </p:nvGraphicFramePr>
        <p:xfrm>
          <a:off x="252248" y="2925636"/>
          <a:ext cx="8513381" cy="2383058"/>
        </p:xfrm>
        <a:graphic>
          <a:graphicData uri="http://schemas.openxmlformats.org/drawingml/2006/table">
            <a:tbl>
              <a:tblPr firstRow="1" bandRow="1">
                <a:tableStyleId>{5C22544A-7EE6-4342-B048-85BDC9FD1C3A}</a:tableStyleId>
              </a:tblPr>
              <a:tblGrid>
                <a:gridCol w="701566">
                  <a:extLst>
                    <a:ext uri="{9D8B030D-6E8A-4147-A177-3AD203B41FA5}">
                      <a16:colId xmlns:a16="http://schemas.microsoft.com/office/drawing/2014/main" val="2435645979"/>
                    </a:ext>
                  </a:extLst>
                </a:gridCol>
                <a:gridCol w="747114">
                  <a:extLst>
                    <a:ext uri="{9D8B030D-6E8A-4147-A177-3AD203B41FA5}">
                      <a16:colId xmlns:a16="http://schemas.microsoft.com/office/drawing/2014/main" val="1801764934"/>
                    </a:ext>
                  </a:extLst>
                </a:gridCol>
                <a:gridCol w="1009243">
                  <a:extLst>
                    <a:ext uri="{9D8B030D-6E8A-4147-A177-3AD203B41FA5}">
                      <a16:colId xmlns:a16="http://schemas.microsoft.com/office/drawing/2014/main" val="1397260330"/>
                    </a:ext>
                  </a:extLst>
                </a:gridCol>
                <a:gridCol w="1009243">
                  <a:extLst>
                    <a:ext uri="{9D8B030D-6E8A-4147-A177-3AD203B41FA5}">
                      <a16:colId xmlns:a16="http://schemas.microsoft.com/office/drawing/2014/main" val="3184837556"/>
                    </a:ext>
                  </a:extLst>
                </a:gridCol>
                <a:gridCol w="1128483">
                  <a:extLst>
                    <a:ext uri="{9D8B030D-6E8A-4147-A177-3AD203B41FA5}">
                      <a16:colId xmlns:a16="http://schemas.microsoft.com/office/drawing/2014/main" val="2651108821"/>
                    </a:ext>
                  </a:extLst>
                </a:gridCol>
                <a:gridCol w="890003">
                  <a:extLst>
                    <a:ext uri="{9D8B030D-6E8A-4147-A177-3AD203B41FA5}">
                      <a16:colId xmlns:a16="http://schemas.microsoft.com/office/drawing/2014/main" val="3920107152"/>
                    </a:ext>
                  </a:extLst>
                </a:gridCol>
                <a:gridCol w="1009243">
                  <a:extLst>
                    <a:ext uri="{9D8B030D-6E8A-4147-A177-3AD203B41FA5}">
                      <a16:colId xmlns:a16="http://schemas.microsoft.com/office/drawing/2014/main" val="2566373067"/>
                    </a:ext>
                  </a:extLst>
                </a:gridCol>
                <a:gridCol w="1009243">
                  <a:extLst>
                    <a:ext uri="{9D8B030D-6E8A-4147-A177-3AD203B41FA5}">
                      <a16:colId xmlns:a16="http://schemas.microsoft.com/office/drawing/2014/main" val="1453172993"/>
                    </a:ext>
                  </a:extLst>
                </a:gridCol>
                <a:gridCol w="1009243">
                  <a:extLst>
                    <a:ext uri="{9D8B030D-6E8A-4147-A177-3AD203B41FA5}">
                      <a16:colId xmlns:a16="http://schemas.microsoft.com/office/drawing/2014/main" val="786562375"/>
                    </a:ext>
                  </a:extLst>
                </a:gridCol>
              </a:tblGrid>
              <a:tr h="474074">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選定物件</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派遣</a:t>
                      </a:r>
                      <a:r>
                        <a:rPr lang="ja-JP" altLang="en-US" sz="1200" kern="1200" dirty="0">
                          <a:effectLst/>
                          <a:latin typeface="Meiryo UI" panose="020B0604030504040204" pitchFamily="50" charset="-128"/>
                          <a:ea typeface="Meiryo UI" panose="020B0604030504040204" pitchFamily="50" charset="-128"/>
                        </a:rPr>
                        <a:t>回数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管理状況</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調査</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劣化診断</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調査</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区分所有者</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特定等</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200" kern="1200">
                          <a:effectLst/>
                          <a:latin typeface="Meiryo UI" panose="020B0604030504040204" pitchFamily="50" charset="-128"/>
                          <a:ea typeface="Meiryo UI" panose="020B0604030504040204" pitchFamily="50" charset="-128"/>
                        </a:rPr>
                        <a:t>管理組合</a:t>
                      </a:r>
                      <a:endParaRPr lang="ja-JP" sz="1200" kern="100">
                        <a:effectLst/>
                        <a:latin typeface="Meiryo UI" panose="020B0604030504040204" pitchFamily="50" charset="-128"/>
                        <a:ea typeface="Meiryo UI" panose="020B0604030504040204" pitchFamily="50" charset="-128"/>
                      </a:endParaRPr>
                    </a:p>
                    <a:p>
                      <a:pPr algn="ctr">
                        <a:lnSpc>
                          <a:spcPts val="1200"/>
                        </a:lnSpc>
                      </a:pPr>
                      <a:r>
                        <a:rPr lang="ja-JP" sz="1200" kern="1200">
                          <a:effectLst/>
                          <a:latin typeface="Meiryo UI" panose="020B0604030504040204" pitchFamily="50" charset="-128"/>
                          <a:ea typeface="Meiryo UI" panose="020B0604030504040204" pitchFamily="50" charset="-128"/>
                        </a:rPr>
                        <a:t>設立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管理規約</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策定（改訂）</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長期修繕</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計画策定</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管理組合</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運営自律</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支援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657230"/>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30</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259474218"/>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B</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27</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R5</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R5</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50085911"/>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C</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32</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2727483456"/>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D</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26</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r>
                        <a:rPr lang="ja-JP" sz="1400" kern="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00686294"/>
                  </a:ext>
                </a:extLst>
              </a:tr>
              <a:tr h="451928">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E</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24</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6</a:t>
                      </a:r>
                      <a:r>
                        <a:rPr lang="ja-JP" sz="1400" kern="1200" dirty="0">
                          <a:effectLst/>
                          <a:latin typeface="Meiryo UI" panose="020B0604030504040204" pitchFamily="50" charset="-128"/>
                          <a:ea typeface="Meiryo UI" panose="020B0604030504040204" pitchFamily="50" charset="-128"/>
                        </a:rPr>
                        <a:t>）</a:t>
                      </a:r>
                      <a:r>
                        <a:rPr lang="ja-JP" sz="1400" dirty="0">
                          <a:effectLst/>
                          <a:latin typeface="Meiryo UI" panose="020B0604030504040204" pitchFamily="50" charset="-128"/>
                          <a:ea typeface="Meiryo UI" panose="020B0604030504040204" pitchFamily="50" charset="-128"/>
                        </a:rPr>
                        <a:t> </a:t>
                      </a: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77986110"/>
                  </a:ext>
                </a:extLst>
              </a:tr>
            </a:tbl>
          </a:graphicData>
        </a:graphic>
      </p:graphicFrame>
      <p:sp>
        <p:nvSpPr>
          <p:cNvPr id="11" name="正方形/長方形 10">
            <a:extLst>
              <a:ext uri="{FF2B5EF4-FFF2-40B4-BE49-F238E27FC236}">
                <a16:creationId xmlns:a16="http://schemas.microsoft.com/office/drawing/2014/main" id="{A26BC5D5-5657-48CF-BDAA-576A0B32C1E3}"/>
              </a:ext>
            </a:extLst>
          </p:cNvPr>
          <p:cNvSpPr/>
          <p:nvPr/>
        </p:nvSpPr>
        <p:spPr>
          <a:xfrm>
            <a:off x="193037" y="5495092"/>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課題</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C2652AFC-EE77-4543-8FD0-E8C524513BA1}"/>
              </a:ext>
            </a:extLst>
          </p:cNvPr>
          <p:cNvSpPr/>
          <p:nvPr/>
        </p:nvSpPr>
        <p:spPr>
          <a:xfrm>
            <a:off x="193037" y="995410"/>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事業成果</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5DA5EEB-6478-4F3F-AE78-0817DEDB862F}"/>
              </a:ext>
            </a:extLst>
          </p:cNvPr>
          <p:cNvSpPr/>
          <p:nvPr/>
        </p:nvSpPr>
        <p:spPr>
          <a:xfrm>
            <a:off x="129975" y="5797007"/>
            <a:ext cx="8820987" cy="738664"/>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・支援対象のマンションの中には、当該マンションに居住していない区分所有者が多く、また、所有者不明であったり物件の</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売却により支援中に区分所有者が変わるケースもあり、管理組合の設立支援以前の区分所有者の特定等に時間を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要しているものも存在。こういったマンションについては、支援が長期化する可能性がある。</a:t>
            </a:r>
          </a:p>
        </p:txBody>
      </p:sp>
      <p:sp>
        <p:nvSpPr>
          <p:cNvPr id="18" name="正方形/長方形 17">
            <a:extLst>
              <a:ext uri="{FF2B5EF4-FFF2-40B4-BE49-F238E27FC236}">
                <a16:creationId xmlns:a16="http://schemas.microsoft.com/office/drawing/2014/main" id="{6D5E0E50-208E-43B5-9663-CE88072A8603}"/>
              </a:ext>
            </a:extLst>
          </p:cNvPr>
          <p:cNvSpPr/>
          <p:nvPr/>
        </p:nvSpPr>
        <p:spPr>
          <a:xfrm>
            <a:off x="193037" y="5505687"/>
            <a:ext cx="8690831" cy="1079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17</a:t>
            </a:r>
            <a:endParaRPr kumimoji="1" lang="ja-JP" altLang="en-US" dirty="0"/>
          </a:p>
        </p:txBody>
      </p:sp>
      <p:sp>
        <p:nvSpPr>
          <p:cNvPr id="19" name="正方形/長方形 18">
            <a:extLst>
              <a:ext uri="{FF2B5EF4-FFF2-40B4-BE49-F238E27FC236}">
                <a16:creationId xmlns:a16="http://schemas.microsoft.com/office/drawing/2014/main" id="{4DB574A8-1762-438F-9BBB-B3B33E49A08A}"/>
              </a:ext>
            </a:extLst>
          </p:cNvPr>
          <p:cNvSpPr/>
          <p:nvPr/>
        </p:nvSpPr>
        <p:spPr>
          <a:xfrm>
            <a:off x="193037" y="995410"/>
            <a:ext cx="8690831" cy="1795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E94823-3F72-44CB-8122-FF941127A4D4}"/>
              </a:ext>
            </a:extLst>
          </p:cNvPr>
          <p:cNvSpPr/>
          <p:nvPr/>
        </p:nvSpPr>
        <p:spPr>
          <a:xfrm>
            <a:off x="129975" y="1337077"/>
            <a:ext cx="8820987" cy="1384995"/>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・管理組合のなかった</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件のマンションについては、区分所有者への働きかけや設立に向けた合意形成の場の提供などを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支援し、</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件については管理組合の設立に至った。</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また、管理規約の策定（改訂）についても、</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件について国交省から示されている標準管理規約を基にそれぞれの</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マンションの実情に応じた管理規約の策定ができた。</a:t>
            </a:r>
          </a:p>
          <a:p>
            <a:r>
              <a:rPr lang="ja-JP" altLang="en-US" sz="1400" dirty="0">
                <a:solidFill>
                  <a:srgbClr val="000000"/>
                </a:solidFill>
                <a:latin typeface="Meiryo UI" panose="020B0604030504040204" pitchFamily="50" charset="-128"/>
                <a:ea typeface="Meiryo UI" panose="020B0604030504040204" pitchFamily="50" charset="-128"/>
              </a:rPr>
              <a:t>　　上記のことから、支援前に比べて、区分所有者の意識が向上し、今後管理組合が主体となりマンションの適正管理に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向けた取り組みが実施される体制が整い、管理適正化の推進に一定の効果があったと考えられる。</a:t>
            </a:r>
          </a:p>
        </p:txBody>
      </p:sp>
    </p:spTree>
    <p:extLst>
      <p:ext uri="{BB962C8B-B14F-4D97-AF65-F5344CB8AC3E}">
        <p14:creationId xmlns:p14="http://schemas.microsoft.com/office/powerpoint/2010/main" val="72965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646331"/>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○再生円滑化専門家派遣事業（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a:p>
            <a:pPr marL="179996" indent="-457189" algn="just" defTabSz="914379">
              <a:defRPr/>
            </a:pPr>
            <a:r>
              <a:rPr lang="ja-JP" altLang="en-US" sz="1800" b="1" dirty="0">
                <a:solidFill>
                  <a:prstClr val="black"/>
                </a:solidFill>
                <a:latin typeface="Meiryo UI"/>
                <a:ea typeface="Meiryo UI"/>
              </a:rPr>
              <a:t>　（</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府内の分譲マンションを対象にモデル的に実施）</a:t>
            </a:r>
            <a:endParaRPr lang="en-US" altLang="ja-JP" sz="1800" b="1" dirty="0">
              <a:solidFill>
                <a:prstClr val="black"/>
              </a:solidFill>
              <a:latin typeface="Meiryo UI"/>
              <a:ea typeface="Meiryo UI"/>
            </a:endParaRPr>
          </a:p>
        </p:txBody>
      </p:sp>
      <p:sp>
        <p:nvSpPr>
          <p:cNvPr id="5" name="正方形/長方形 4">
            <a:extLst>
              <a:ext uri="{FF2B5EF4-FFF2-40B4-BE49-F238E27FC236}">
                <a16:creationId xmlns:a16="http://schemas.microsoft.com/office/drawing/2014/main" id="{074F0753-0E40-48BA-896A-8D7AB7C4760E}"/>
              </a:ext>
            </a:extLst>
          </p:cNvPr>
          <p:cNvSpPr/>
          <p:nvPr/>
        </p:nvSpPr>
        <p:spPr>
          <a:xfrm>
            <a:off x="339138" y="1764109"/>
            <a:ext cx="8560316"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・除却までの資金計画を含む中長期の計画策定の経験のある専門家の育成、ノウハウの蓄積</a:t>
            </a: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・蓄積したノウハウを府内市町村や関係団体へ共有することによる再生円滑化の促進</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448017"/>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2928968"/>
            <a:ext cx="8560316" cy="694101"/>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年を超える分譲マンションに、マンション管理士を派遣し、マンション除却までの資金計画を含む中長期の計画策定</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などの支援を実施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625597"/>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816625"/>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6" y="4140938"/>
            <a:ext cx="8057311" cy="368434"/>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・除却までの資金計画を含む中長期の　計画策定を検討する築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年を超えるマンションの管理組合を公募　　</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436220"/>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633725"/>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774459"/>
            <a:ext cx="8560316" cy="789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18</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288115" y="4684222"/>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grpSp>
        <p:nvGrpSpPr>
          <p:cNvPr id="39" name="グループ化 38">
            <a:extLst>
              <a:ext uri="{FF2B5EF4-FFF2-40B4-BE49-F238E27FC236}">
                <a16:creationId xmlns:a16="http://schemas.microsoft.com/office/drawing/2014/main" id="{2E093DF9-3457-471F-94E5-CC92A523A893}"/>
              </a:ext>
            </a:extLst>
          </p:cNvPr>
          <p:cNvGrpSpPr/>
          <p:nvPr/>
        </p:nvGrpSpPr>
        <p:grpSpPr>
          <a:xfrm>
            <a:off x="6743417" y="4684222"/>
            <a:ext cx="1318729" cy="1813740"/>
            <a:chOff x="7428913" y="2692527"/>
            <a:chExt cx="3374874" cy="4812956"/>
          </a:xfrm>
        </p:grpSpPr>
        <p:sp>
          <p:nvSpPr>
            <p:cNvPr id="40" name="正方形/長方形 39">
              <a:extLst>
                <a:ext uri="{FF2B5EF4-FFF2-40B4-BE49-F238E27FC236}">
                  <a16:creationId xmlns:a16="http://schemas.microsoft.com/office/drawing/2014/main" id="{BB63E406-6070-426B-B8F8-4B676433FC03}"/>
                </a:ext>
              </a:extLst>
            </p:cNvPr>
            <p:cNvSpPr/>
            <p:nvPr/>
          </p:nvSpPr>
          <p:spPr>
            <a:xfrm>
              <a:off x="7428913" y="2692527"/>
              <a:ext cx="3374874" cy="48129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8BCA095A-62DF-4E85-9054-F04E29DDDE94}"/>
                </a:ext>
              </a:extLst>
            </p:cNvPr>
            <p:cNvPicPr>
              <a:picLocks noChangeAspect="1"/>
            </p:cNvPicPr>
            <p:nvPr/>
          </p:nvPicPr>
          <p:blipFill>
            <a:blip r:embed="rId2"/>
            <a:stretch>
              <a:fillRect/>
            </a:stretch>
          </p:blipFill>
          <p:spPr>
            <a:xfrm>
              <a:off x="7428913" y="2768727"/>
              <a:ext cx="3374874" cy="4736756"/>
            </a:xfrm>
            <a:prstGeom prst="rect">
              <a:avLst/>
            </a:prstGeom>
          </p:spPr>
        </p:pic>
      </p:grpSp>
      <p:grpSp>
        <p:nvGrpSpPr>
          <p:cNvPr id="42" name="グループ化 41">
            <a:extLst>
              <a:ext uri="{FF2B5EF4-FFF2-40B4-BE49-F238E27FC236}">
                <a16:creationId xmlns:a16="http://schemas.microsoft.com/office/drawing/2014/main" id="{5F15764D-3C3E-4C56-B6C4-F19B9925ADEC}"/>
              </a:ext>
            </a:extLst>
          </p:cNvPr>
          <p:cNvGrpSpPr/>
          <p:nvPr/>
        </p:nvGrpSpPr>
        <p:grpSpPr>
          <a:xfrm>
            <a:off x="1865467" y="4854255"/>
            <a:ext cx="4314201" cy="1788659"/>
            <a:chOff x="5621217" y="4278381"/>
            <a:chExt cx="3814636" cy="1788659"/>
          </a:xfrm>
        </p:grpSpPr>
        <p:sp>
          <p:nvSpPr>
            <p:cNvPr id="43" name="右矢印 54">
              <a:extLst>
                <a:ext uri="{FF2B5EF4-FFF2-40B4-BE49-F238E27FC236}">
                  <a16:creationId xmlns:a16="http://schemas.microsoft.com/office/drawing/2014/main" id="{C1B4E11B-0A36-4CB7-A0FC-07FA6D30C591}"/>
                </a:ext>
              </a:extLst>
            </p:cNvPr>
            <p:cNvSpPr/>
            <p:nvPr/>
          </p:nvSpPr>
          <p:spPr>
            <a:xfrm rot="5400000">
              <a:off x="5740747" y="4882737"/>
              <a:ext cx="499595" cy="290729"/>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右矢印 522">
              <a:extLst>
                <a:ext uri="{FF2B5EF4-FFF2-40B4-BE49-F238E27FC236}">
                  <a16:creationId xmlns:a16="http://schemas.microsoft.com/office/drawing/2014/main" id="{8D37CE18-FFDB-410B-87C1-6C57A4A68932}"/>
                </a:ext>
              </a:extLst>
            </p:cNvPr>
            <p:cNvSpPr/>
            <p:nvPr/>
          </p:nvSpPr>
          <p:spPr>
            <a:xfrm rot="1188679">
              <a:off x="6536232" y="4740729"/>
              <a:ext cx="1794269" cy="19646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45" name="右矢印 526">
              <a:extLst>
                <a:ext uri="{FF2B5EF4-FFF2-40B4-BE49-F238E27FC236}">
                  <a16:creationId xmlns:a16="http://schemas.microsoft.com/office/drawing/2014/main" id="{BF7DFAB7-859E-4393-B7ED-43021A310F61}"/>
                </a:ext>
              </a:extLst>
            </p:cNvPr>
            <p:cNvSpPr/>
            <p:nvPr/>
          </p:nvSpPr>
          <p:spPr>
            <a:xfrm rot="11951517">
              <a:off x="6513935" y="4917370"/>
              <a:ext cx="1721695" cy="18119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46" name="右矢印 60">
              <a:extLst>
                <a:ext uri="{FF2B5EF4-FFF2-40B4-BE49-F238E27FC236}">
                  <a16:creationId xmlns:a16="http://schemas.microsoft.com/office/drawing/2014/main" id="{94572EFA-BF72-41CD-904E-F6112658E3A3}"/>
                </a:ext>
              </a:extLst>
            </p:cNvPr>
            <p:cNvSpPr/>
            <p:nvPr/>
          </p:nvSpPr>
          <p:spPr>
            <a:xfrm>
              <a:off x="6536070" y="5613272"/>
              <a:ext cx="1638214" cy="332944"/>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0B0B6828-47CC-470B-90CD-7DD978057AA7}"/>
                </a:ext>
              </a:extLst>
            </p:cNvPr>
            <p:cNvSpPr txBox="1"/>
            <p:nvPr/>
          </p:nvSpPr>
          <p:spPr>
            <a:xfrm>
              <a:off x="6509789" y="5374237"/>
              <a:ext cx="1769446" cy="292337"/>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角丸四角形 51">
              <a:extLst>
                <a:ext uri="{FF2B5EF4-FFF2-40B4-BE49-F238E27FC236}">
                  <a16:creationId xmlns:a16="http://schemas.microsoft.com/office/drawing/2014/main" id="{20D1593C-5429-4ECC-B187-F4E8AE0D67EF}"/>
                </a:ext>
              </a:extLst>
            </p:cNvPr>
            <p:cNvSpPr/>
            <p:nvPr/>
          </p:nvSpPr>
          <p:spPr>
            <a:xfrm>
              <a:off x="5621217" y="4278381"/>
              <a:ext cx="829585" cy="374678"/>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DA896DD4-807F-4D4C-BDE6-FEEA0A98496F}"/>
                </a:ext>
              </a:extLst>
            </p:cNvPr>
            <p:cNvSpPr txBox="1"/>
            <p:nvPr/>
          </p:nvSpPr>
          <p:spPr>
            <a:xfrm>
              <a:off x="5798128" y="4823092"/>
              <a:ext cx="397636" cy="459770"/>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0" name="角丸四角形 58">
              <a:extLst>
                <a:ext uri="{FF2B5EF4-FFF2-40B4-BE49-F238E27FC236}">
                  <a16:creationId xmlns:a16="http://schemas.microsoft.com/office/drawing/2014/main" id="{AE585F82-AE68-4C94-995A-848D5413C6F3}"/>
                </a:ext>
              </a:extLst>
            </p:cNvPr>
            <p:cNvSpPr/>
            <p:nvPr/>
          </p:nvSpPr>
          <p:spPr>
            <a:xfrm>
              <a:off x="8269827" y="5374237"/>
              <a:ext cx="1166026" cy="69280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1" name="角丸四角形 59">
              <a:extLst>
                <a:ext uri="{FF2B5EF4-FFF2-40B4-BE49-F238E27FC236}">
                  <a16:creationId xmlns:a16="http://schemas.microsoft.com/office/drawing/2014/main" id="{6DB473A8-ECF5-48D6-9B3C-72379257C7E0}"/>
                </a:ext>
              </a:extLst>
            </p:cNvPr>
            <p:cNvSpPr/>
            <p:nvPr/>
          </p:nvSpPr>
          <p:spPr>
            <a:xfrm>
              <a:off x="5621219" y="5337221"/>
              <a:ext cx="849110" cy="692803"/>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52" name="テキスト ボックス 51">
            <a:extLst>
              <a:ext uri="{FF2B5EF4-FFF2-40B4-BE49-F238E27FC236}">
                <a16:creationId xmlns:a16="http://schemas.microsoft.com/office/drawing/2014/main" id="{B1E26DE4-2FD7-4F95-90BC-53048DE99DBB}"/>
              </a:ext>
            </a:extLst>
          </p:cNvPr>
          <p:cNvSpPr txBox="1"/>
          <p:nvPr/>
        </p:nvSpPr>
        <p:spPr>
          <a:xfrm>
            <a:off x="3860204" y="5262715"/>
            <a:ext cx="1033459" cy="24399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連絡、助言等</a:t>
            </a:r>
          </a:p>
        </p:txBody>
      </p:sp>
      <p:sp>
        <p:nvSpPr>
          <p:cNvPr id="53" name="正方形/長方形 52">
            <a:extLst>
              <a:ext uri="{FF2B5EF4-FFF2-40B4-BE49-F238E27FC236}">
                <a16:creationId xmlns:a16="http://schemas.microsoft.com/office/drawing/2014/main" id="{58769028-58FC-4797-8749-563CBE68CD48}"/>
              </a:ext>
            </a:extLst>
          </p:cNvPr>
          <p:cNvSpPr/>
          <p:nvPr/>
        </p:nvSpPr>
        <p:spPr>
          <a:xfrm>
            <a:off x="6895390" y="6412334"/>
            <a:ext cx="1651043" cy="363305"/>
          </a:xfrm>
          <a:prstGeom prst="rect">
            <a:avLst/>
          </a:prstGeom>
        </p:spPr>
        <p:txBody>
          <a:bodyPr wrap="square">
            <a:spAutoFit/>
          </a:bodyPr>
          <a:lstStyle/>
          <a:p>
            <a:pPr>
              <a:lnSpc>
                <a:spcPts val="2500"/>
              </a:lnSpc>
            </a:pPr>
            <a:r>
              <a:rPr lang="en-US" altLang="ja-JP" sz="1200" dirty="0">
                <a:solidFill>
                  <a:srgbClr val="000000"/>
                </a:solidFill>
                <a:latin typeface="Meiryo UI" panose="020B0604030504040204" pitchFamily="50" charset="-128"/>
                <a:ea typeface="Meiryo UI" panose="020B0604030504040204" pitchFamily="50" charset="-128"/>
              </a:rPr>
              <a:t>&lt;</a:t>
            </a:r>
            <a:r>
              <a:rPr lang="ja-JP" altLang="en-US" sz="1200" dirty="0">
                <a:solidFill>
                  <a:srgbClr val="000000"/>
                </a:solidFill>
                <a:latin typeface="Meiryo UI" panose="020B0604030504040204" pitchFamily="50" charset="-128"/>
                <a:ea typeface="Meiryo UI" panose="020B0604030504040204" pitchFamily="50" charset="-128"/>
              </a:rPr>
              <a:t>公募チラシ</a:t>
            </a:r>
            <a:r>
              <a:rPr lang="en-US" altLang="ja-JP" sz="1200" dirty="0">
                <a:solidFill>
                  <a:srgbClr val="000000"/>
                </a:solidFill>
                <a:latin typeface="Meiryo UI" panose="020B0604030504040204" pitchFamily="50" charset="-128"/>
                <a:ea typeface="Meiryo UI" panose="020B0604030504040204" pitchFamily="50" charset="-128"/>
              </a:rPr>
              <a:t>&gt;</a:t>
            </a:r>
          </a:p>
        </p:txBody>
      </p:sp>
    </p:spTree>
    <p:extLst>
      <p:ext uri="{BB962C8B-B14F-4D97-AF65-F5344CB8AC3E}">
        <p14:creationId xmlns:p14="http://schemas.microsoft.com/office/powerpoint/2010/main" val="241277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91E6C3E7-70F1-4077-BC3B-6F3BB369048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7" name="テキスト ボックス 16">
            <a:extLst>
              <a:ext uri="{FF2B5EF4-FFF2-40B4-BE49-F238E27FC236}">
                <a16:creationId xmlns:a16="http://schemas.microsoft.com/office/drawing/2014/main" id="{D88DCDE0-8955-463C-BCAF-2036E0B5D2FD}"/>
              </a:ext>
            </a:extLst>
          </p:cNvPr>
          <p:cNvSpPr txBox="1"/>
          <p:nvPr/>
        </p:nvSpPr>
        <p:spPr>
          <a:xfrm>
            <a:off x="94593" y="489123"/>
            <a:ext cx="4997669"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○再生円滑化専門家派遣事業（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p:txBody>
      </p:sp>
      <p:sp>
        <p:nvSpPr>
          <p:cNvPr id="11" name="正方形/長方形 10">
            <a:extLst>
              <a:ext uri="{FF2B5EF4-FFF2-40B4-BE49-F238E27FC236}">
                <a16:creationId xmlns:a16="http://schemas.microsoft.com/office/drawing/2014/main" id="{A26BC5D5-5657-48CF-BDAA-576A0B32C1E3}"/>
              </a:ext>
            </a:extLst>
          </p:cNvPr>
          <p:cNvSpPr/>
          <p:nvPr/>
        </p:nvSpPr>
        <p:spPr>
          <a:xfrm>
            <a:off x="177273" y="5149517"/>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課題</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C2652AFC-EE77-4543-8FD0-E8C524513BA1}"/>
              </a:ext>
            </a:extLst>
          </p:cNvPr>
          <p:cNvSpPr/>
          <p:nvPr/>
        </p:nvSpPr>
        <p:spPr>
          <a:xfrm>
            <a:off x="125943" y="915200"/>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事業成果</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5DA5EEB-6478-4F3F-AE78-0817DEDB862F}"/>
              </a:ext>
            </a:extLst>
          </p:cNvPr>
          <p:cNvSpPr/>
          <p:nvPr/>
        </p:nvSpPr>
        <p:spPr>
          <a:xfrm>
            <a:off x="177273" y="5498821"/>
            <a:ext cx="8820987" cy="1169551"/>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建替え等の検討を契機に、管理適正化や長寿命化にシフトし、マンションの除却までの資金計画を含む中長期の計画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策定まで至るのが難しい。</a:t>
            </a:r>
            <a:endParaRPr lang="en-US" altLang="ja-JP" sz="1400" dirty="0">
              <a:latin typeface="Meiryo UI" panose="020B0604030504040204" pitchFamily="50" charset="-128"/>
              <a:ea typeface="Meiryo UI" panose="020B0604030504040204" pitchFamily="50" charset="-128"/>
            </a:endParaRPr>
          </a:p>
          <a:p>
            <a:r>
              <a:rPr lang="ja-JP" altLang="en-US" sz="1400" spc="-40" dirty="0">
                <a:latin typeface="Meiryo UI" panose="020B0604030504040204" pitchFamily="50" charset="-128"/>
                <a:ea typeface="Meiryo UI" panose="020B0604030504040204" pitchFamily="50" charset="-128"/>
              </a:rPr>
              <a:t>　・高経年マンションにおいては、区分所有者に将来的に建替えや</a:t>
            </a:r>
            <a:r>
              <a:rPr lang="ja-JP" altLang="en-US" sz="1400" spc="-50" dirty="0">
                <a:latin typeface="Meiryo UI" panose="020B0604030504040204" pitchFamily="50" charset="-128"/>
                <a:ea typeface="Meiryo UI" panose="020B0604030504040204" pitchFamily="50" charset="-128"/>
              </a:rPr>
              <a:t>除却することも含めて中長期の計画を考える必要性がある</a:t>
            </a:r>
            <a:endParaRPr lang="en-US" altLang="ja-JP" sz="1400" spc="-50" dirty="0">
              <a:latin typeface="Meiryo UI" panose="020B0604030504040204" pitchFamily="50" charset="-128"/>
              <a:ea typeface="Meiryo UI" panose="020B0604030504040204" pitchFamily="50" charset="-128"/>
            </a:endParaRPr>
          </a:p>
          <a:p>
            <a:r>
              <a:rPr lang="ja-JP" altLang="en-US" sz="1400" spc="-50" dirty="0">
                <a:latin typeface="Meiryo UI" panose="020B0604030504040204" pitchFamily="50" charset="-128"/>
                <a:ea typeface="Meiryo UI" panose="020B0604030504040204" pitchFamily="50" charset="-128"/>
              </a:rPr>
              <a:t>　　ことを</a:t>
            </a:r>
            <a:r>
              <a:rPr lang="ja-JP" altLang="en-US" sz="1400" dirty="0">
                <a:latin typeface="Meiryo UI" panose="020B0604030504040204" pitchFamily="50" charset="-128"/>
                <a:ea typeface="Meiryo UI" panose="020B0604030504040204" pitchFamily="50" charset="-128"/>
              </a:rPr>
              <a:t>理解していただけるような支援が必要。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D5E0E50-208E-43B5-9663-CE88072A8603}"/>
              </a:ext>
            </a:extLst>
          </p:cNvPr>
          <p:cNvSpPr/>
          <p:nvPr/>
        </p:nvSpPr>
        <p:spPr>
          <a:xfrm>
            <a:off x="193037" y="5149517"/>
            <a:ext cx="8690831" cy="1435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19</a:t>
            </a:r>
            <a:endParaRPr kumimoji="1" lang="ja-JP" altLang="en-US" dirty="0"/>
          </a:p>
        </p:txBody>
      </p:sp>
      <p:sp>
        <p:nvSpPr>
          <p:cNvPr id="19" name="正方形/長方形 18">
            <a:extLst>
              <a:ext uri="{FF2B5EF4-FFF2-40B4-BE49-F238E27FC236}">
                <a16:creationId xmlns:a16="http://schemas.microsoft.com/office/drawing/2014/main" id="{4DB574A8-1762-438F-9BBB-B3B33E49A08A}"/>
              </a:ext>
            </a:extLst>
          </p:cNvPr>
          <p:cNvSpPr/>
          <p:nvPr/>
        </p:nvSpPr>
        <p:spPr>
          <a:xfrm>
            <a:off x="193037" y="915199"/>
            <a:ext cx="8690831" cy="4002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E94823-3F72-44CB-8122-FF941127A4D4}"/>
              </a:ext>
            </a:extLst>
          </p:cNvPr>
          <p:cNvSpPr/>
          <p:nvPr/>
        </p:nvSpPr>
        <p:spPr>
          <a:xfrm>
            <a:off x="129975" y="1256867"/>
            <a:ext cx="8820987" cy="738664"/>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支援事例①（総戸数</a:t>
            </a:r>
            <a:r>
              <a:rPr lang="en-US" altLang="ja-JP" sz="1400" b="1" u="sng" dirty="0">
                <a:solidFill>
                  <a:srgbClr val="000000"/>
                </a:solidFill>
                <a:latin typeface="Meiryo UI" panose="020B0604030504040204" pitchFamily="50" charset="-128"/>
                <a:ea typeface="Meiryo UI" panose="020B0604030504040204" pitchFamily="50" charset="-128"/>
              </a:rPr>
              <a:t>22</a:t>
            </a:r>
            <a:r>
              <a:rPr lang="ja-JP" altLang="en-US" sz="1400" b="1" u="sng" dirty="0">
                <a:solidFill>
                  <a:srgbClr val="000000"/>
                </a:solidFill>
                <a:latin typeface="Meiryo UI" panose="020B0604030504040204" pitchFamily="50" charset="-128"/>
                <a:ea typeface="Meiryo UI" panose="020B0604030504040204" pitchFamily="50" charset="-128"/>
              </a:rPr>
              <a:t>戸（住戸</a:t>
            </a:r>
            <a:r>
              <a:rPr lang="en-US" altLang="ja-JP" sz="1400" b="1" u="sng" dirty="0">
                <a:solidFill>
                  <a:srgbClr val="000000"/>
                </a:solidFill>
                <a:latin typeface="Meiryo UI" panose="020B0604030504040204" pitchFamily="50" charset="-128"/>
                <a:ea typeface="Meiryo UI" panose="020B0604030504040204" pitchFamily="50" charset="-128"/>
              </a:rPr>
              <a:t>16</a:t>
            </a:r>
            <a:r>
              <a:rPr lang="ja-JP" altLang="en-US" sz="1400" b="1" u="sng" dirty="0">
                <a:solidFill>
                  <a:srgbClr val="000000"/>
                </a:solidFill>
                <a:latin typeface="Meiryo UI" panose="020B0604030504040204" pitchFamily="50" charset="-128"/>
                <a:ea typeface="Meiryo UI" panose="020B0604030504040204" pitchFamily="50" charset="-128"/>
              </a:rPr>
              <a:t>戸、店舗・事務所</a:t>
            </a:r>
            <a:r>
              <a:rPr lang="en-US" altLang="ja-JP" sz="1400" b="1" u="sng" dirty="0">
                <a:solidFill>
                  <a:srgbClr val="000000"/>
                </a:solidFill>
                <a:latin typeface="Meiryo UI" panose="020B0604030504040204" pitchFamily="50" charset="-128"/>
                <a:ea typeface="Meiryo UI" panose="020B0604030504040204" pitchFamily="50" charset="-128"/>
              </a:rPr>
              <a:t>6</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48</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➤支援中に管理組合の体制が変わり、新管理組合の意向により支援を終了。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建替え等の再生ではなく、管理適正化を図る方向にシフト。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6A3462E-9BAF-4EDA-94A1-3CDA1394442B}"/>
              </a:ext>
            </a:extLst>
          </p:cNvPr>
          <p:cNvSpPr/>
          <p:nvPr/>
        </p:nvSpPr>
        <p:spPr>
          <a:xfrm>
            <a:off x="129975" y="1994880"/>
            <a:ext cx="921897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支援事例②（総戸数</a:t>
            </a:r>
            <a:r>
              <a:rPr lang="en-US" altLang="ja-JP" sz="1400" b="1" u="sng" dirty="0">
                <a:solidFill>
                  <a:srgbClr val="000000"/>
                </a:solidFill>
                <a:latin typeface="Meiryo UI" panose="020B0604030504040204" pitchFamily="50" charset="-128"/>
                <a:ea typeface="Meiryo UI" panose="020B0604030504040204" pitchFamily="50" charset="-128"/>
              </a:rPr>
              <a:t>234</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47</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➤将来の建替え又は敷地売却を見越して、検討を開始。意見交換会等への支援を実施する中で、簡易耐震診断</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により耐震性能が一定確保されていることが示され、耐震診断の実施・長寿命化の検討を行うこととなり、管理組合</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の意向により支援を終了。</a:t>
            </a:r>
          </a:p>
        </p:txBody>
      </p:sp>
      <p:sp>
        <p:nvSpPr>
          <p:cNvPr id="20" name="正方形/長方形 19">
            <a:extLst>
              <a:ext uri="{FF2B5EF4-FFF2-40B4-BE49-F238E27FC236}">
                <a16:creationId xmlns:a16="http://schemas.microsoft.com/office/drawing/2014/main" id="{C05A7C88-AB04-413A-9B24-53274F5CBF34}"/>
              </a:ext>
            </a:extLst>
          </p:cNvPr>
          <p:cNvSpPr/>
          <p:nvPr/>
        </p:nvSpPr>
        <p:spPr>
          <a:xfrm>
            <a:off x="129975" y="2952763"/>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■支援事例③（総戸数</a:t>
            </a:r>
            <a:r>
              <a:rPr lang="en-US" altLang="ja-JP" sz="1400" b="1" u="sng" dirty="0">
                <a:solidFill>
                  <a:srgbClr val="000000"/>
                </a:solidFill>
                <a:latin typeface="Meiryo UI" panose="020B0604030504040204" pitchFamily="50" charset="-128"/>
                <a:ea typeface="Meiryo UI" panose="020B0604030504040204" pitchFamily="50" charset="-128"/>
              </a:rPr>
              <a:t>50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39</a:t>
            </a:r>
            <a:r>
              <a:rPr lang="ja-JP" altLang="en-US" sz="1400" b="1" u="sng" dirty="0">
                <a:solidFill>
                  <a:srgbClr val="000000"/>
                </a:solidFill>
                <a:latin typeface="Meiryo UI" panose="020B0604030504040204" pitchFamily="50" charset="-128"/>
                <a:ea typeface="Meiryo UI" panose="020B0604030504040204" pitchFamily="50" charset="-128"/>
              </a:rPr>
              <a:t>戸、店舗</a:t>
            </a:r>
            <a:r>
              <a:rPr lang="en-US" altLang="ja-JP" sz="1400" b="1" u="sng" dirty="0">
                <a:solidFill>
                  <a:srgbClr val="000000"/>
                </a:solidFill>
                <a:latin typeface="Meiryo UI" panose="020B0604030504040204" pitchFamily="50" charset="-128"/>
                <a:ea typeface="Meiryo UI" panose="020B0604030504040204" pitchFamily="50" charset="-128"/>
              </a:rPr>
              <a:t>11</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➤理事会にて建替えを検討する動きがあり、将来の建替えを見据えた検討を開始。意見交換会等への支援を実施</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する中で、賃借人への補償や工事費について相当の負担がかかることなどから建替えに対して反対の意見が示され、　　</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管理組合として建替えを見据えた検討の中断を判断。管理組合の意向により支援を終了。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528956A-A1EB-4D1C-BC16-D2A8929ECF22}"/>
              </a:ext>
            </a:extLst>
          </p:cNvPr>
          <p:cNvSpPr/>
          <p:nvPr/>
        </p:nvSpPr>
        <p:spPr>
          <a:xfrm>
            <a:off x="129975" y="3923519"/>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■支援事例④（総戸数</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➤団地型のマンションで、建替えや除却等を検討するにあたり区分所有者の合意形成を図ることを目的に勉強会、</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区分所有者へのアンケート等の支援を実施。単棟で建替えを行う場合は、建基法</a:t>
            </a:r>
            <a:r>
              <a:rPr lang="en-US" altLang="ja-JP" sz="1400" dirty="0">
                <a:solidFill>
                  <a:srgbClr val="000000"/>
                </a:solidFill>
                <a:latin typeface="Meiryo UI" panose="020B0604030504040204" pitchFamily="50" charset="-128"/>
                <a:ea typeface="Meiryo UI" panose="020B0604030504040204" pitchFamily="50" charset="-128"/>
              </a:rPr>
              <a:t>86</a:t>
            </a:r>
            <a:r>
              <a:rPr lang="ja-JP" altLang="en-US" sz="1400" dirty="0">
                <a:solidFill>
                  <a:srgbClr val="000000"/>
                </a:solidFill>
                <a:latin typeface="Meiryo UI" panose="020B0604030504040204" pitchFamily="50" charset="-128"/>
                <a:ea typeface="Meiryo UI" panose="020B0604030504040204" pitchFamily="50" charset="-128"/>
              </a:rPr>
              <a:t>条関係や開発許可がハードル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になることが判明。最終的に建替えや除却までの中長期的な将来計画の策定支援を行い、支援を終了。</a:t>
            </a:r>
          </a:p>
        </p:txBody>
      </p:sp>
    </p:spTree>
    <p:extLst>
      <p:ext uri="{BB962C8B-B14F-4D97-AF65-F5344CB8AC3E}">
        <p14:creationId xmlns:p14="http://schemas.microsoft.com/office/powerpoint/2010/main" val="117646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大阪府のマンションストック数</a:t>
            </a:r>
          </a:p>
        </p:txBody>
      </p:sp>
      <p:sp>
        <p:nvSpPr>
          <p:cNvPr id="9" name="正方形/長方形 8"/>
          <p:cNvSpPr/>
          <p:nvPr/>
        </p:nvSpPr>
        <p:spPr>
          <a:xfrm>
            <a:off x="240645" y="643782"/>
            <a:ext cx="8489731" cy="81452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〇大阪府内のマンションストック数は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83</a:t>
            </a:r>
            <a:r>
              <a:rPr kumimoji="1" lang="ja-JP" altLang="en-US" sz="1600" b="1" u="sng" dirty="0">
                <a:solidFill>
                  <a:srgbClr val="FF0000"/>
                </a:solidFill>
                <a:latin typeface="Meiryo UI" panose="020B0604030504040204" pitchFamily="50" charset="-128"/>
                <a:ea typeface="Meiryo UI" panose="020B0604030504040204" pitchFamily="50" charset="-128"/>
              </a:rPr>
              <a:t>万戸</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u="sng" dirty="0">
                <a:solidFill>
                  <a:srgbClr val="FF0000"/>
                </a:solidFill>
                <a:latin typeface="Meiryo UI" panose="020B0604030504040204" pitchFamily="50" charset="-128"/>
                <a:ea typeface="Meiryo UI" panose="020B0604030504040204" pitchFamily="50" charset="-128"/>
              </a:rPr>
              <a:t>築</a:t>
            </a:r>
            <a:r>
              <a:rPr kumimoji="1" lang="en-US" altLang="ja-JP" sz="1600" b="1" u="sng" dirty="0">
                <a:solidFill>
                  <a:srgbClr val="FF0000"/>
                </a:solidFill>
                <a:latin typeface="Meiryo UI" panose="020B0604030504040204" pitchFamily="50" charset="-128"/>
                <a:ea typeface="Meiryo UI" panose="020B0604030504040204" pitchFamily="50" charset="-128"/>
              </a:rPr>
              <a:t>40</a:t>
            </a:r>
            <a:r>
              <a:rPr kumimoji="1" lang="ja-JP" altLang="en-US" sz="1600" b="1" u="sng" dirty="0">
                <a:solidFill>
                  <a:srgbClr val="FF0000"/>
                </a:solidFill>
                <a:latin typeface="Meiryo UI" panose="020B0604030504040204" pitchFamily="50" charset="-128"/>
                <a:ea typeface="Meiryo UI" panose="020B0604030504040204" pitchFamily="50" charset="-128"/>
              </a:rPr>
              <a:t>年を超える</a:t>
            </a:r>
            <a:r>
              <a:rPr kumimoji="1" lang="ja-JP" altLang="en-US" sz="1600" dirty="0">
                <a:solidFill>
                  <a:schemeClr val="tx1"/>
                </a:solidFill>
                <a:latin typeface="Meiryo UI" panose="020B0604030504040204" pitchFamily="50" charset="-128"/>
                <a:ea typeface="Meiryo UI" panose="020B0604030504040204" pitchFamily="50" charset="-128"/>
              </a:rPr>
              <a:t>マンションストック数は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20</a:t>
            </a:r>
            <a:r>
              <a:rPr kumimoji="1" lang="ja-JP" altLang="en-US" sz="1600" b="1" u="sng" dirty="0">
                <a:solidFill>
                  <a:srgbClr val="FF0000"/>
                </a:solidFill>
                <a:latin typeface="Meiryo UI" panose="020B0604030504040204" pitchFamily="50" charset="-128"/>
                <a:ea typeface="Meiryo UI" panose="020B0604030504040204" pitchFamily="50" charset="-128"/>
              </a:rPr>
              <a:t>万戸</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〇大阪府内の分譲マンションの</a:t>
            </a:r>
            <a:r>
              <a:rPr kumimoji="1" lang="ja-JP" altLang="en-US" sz="1600" b="1" u="sng" dirty="0">
                <a:solidFill>
                  <a:srgbClr val="FF0000"/>
                </a:solidFill>
                <a:latin typeface="Meiryo UI" panose="020B0604030504040204" pitchFamily="50" charset="-128"/>
                <a:ea typeface="Meiryo UI" panose="020B0604030504040204" pitchFamily="50" charset="-128"/>
              </a:rPr>
              <a:t>管理組合数</a:t>
            </a:r>
            <a:r>
              <a:rPr kumimoji="1" lang="ja-JP" altLang="en-US" sz="1600" dirty="0">
                <a:solidFill>
                  <a:schemeClr val="tx1"/>
                </a:solidFill>
                <a:latin typeface="Meiryo UI" panose="020B0604030504040204" pitchFamily="50" charset="-128"/>
                <a:ea typeface="Meiryo UI" panose="020B0604030504040204" pitchFamily="50" charset="-128"/>
              </a:rPr>
              <a:t>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9,000</a:t>
            </a:r>
            <a:r>
              <a:rPr kumimoji="1" lang="ja-JP" altLang="en-US" sz="1600" b="1" u="sng" dirty="0">
                <a:solidFill>
                  <a:srgbClr val="FF0000"/>
                </a:solidFill>
                <a:latin typeface="Meiryo UI" panose="020B0604030504040204" pitchFamily="50" charset="-128"/>
                <a:ea typeface="Meiryo UI" panose="020B0604030504040204" pitchFamily="50" charset="-128"/>
              </a:rPr>
              <a:t>管理組合（推計）</a:t>
            </a:r>
          </a:p>
        </p:txBody>
      </p:sp>
      <p:sp>
        <p:nvSpPr>
          <p:cNvPr id="6" name="テキスト ボックス 5">
            <a:extLst>
              <a:ext uri="{FF2B5EF4-FFF2-40B4-BE49-F238E27FC236}">
                <a16:creationId xmlns:a16="http://schemas.microsoft.com/office/drawing/2014/main" id="{EBF80594-34B2-48C7-8EF3-675BBE66B33F}"/>
              </a:ext>
            </a:extLst>
          </p:cNvPr>
          <p:cNvSpPr txBox="1"/>
          <p:nvPr/>
        </p:nvSpPr>
        <p:spPr>
          <a:xfrm>
            <a:off x="507635" y="6055672"/>
            <a:ext cx="7307954" cy="707886"/>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ストック戸数は、新規供給戸数の累計等を基に、各年末時点の戸数を推計</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管理組合数は、「マンション管理受託動向調査結果報告書」（</a:t>
            </a:r>
            <a:r>
              <a:rPr lang="en-US" altLang="ja-JP" sz="1000" dirty="0">
                <a:latin typeface="Meiryo UI" panose="020B0604030504040204" pitchFamily="50" charset="-128"/>
                <a:ea typeface="Meiryo UI" panose="020B0604030504040204" pitchFamily="50" charset="-128"/>
              </a:rPr>
              <a:t>R5.4.1</a:t>
            </a:r>
            <a:r>
              <a:rPr lang="ja-JP" altLang="en-US" sz="1000" dirty="0">
                <a:latin typeface="Meiryo UI" panose="020B0604030504040204" pitchFamily="50" charset="-128"/>
                <a:ea typeface="Meiryo UI" panose="020B0604030504040204" pitchFamily="50" charset="-128"/>
              </a:rPr>
              <a:t>時点　（一社）マンション管理業協会）をもとに推計</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ここでいうマンションとは、中高層（</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階建て以上）・分譲・共同建てで、鉄筋コンクリート、鉄骨鉄筋コンクリートまたは鉄骨造の住宅をいう</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a:t>
            </a:r>
            <a:r>
              <a:rPr kumimoji="1" lang="zh-TW" altLang="en-US" sz="1000" dirty="0">
                <a:latin typeface="Meiryo UI" panose="020B0604030504040204" pitchFamily="50" charset="-128"/>
                <a:ea typeface="Meiryo UI" panose="020B0604030504040204" pitchFamily="50" charset="-128"/>
              </a:rPr>
              <a:t>「建築着工統計」、</a:t>
            </a:r>
            <a:r>
              <a:rPr kumimoji="1" lang="ja-JP" altLang="en-US" sz="1000" dirty="0">
                <a:latin typeface="Meiryo UI" panose="020B0604030504040204" pitchFamily="50" charset="-128"/>
                <a:ea typeface="Meiryo UI" panose="020B0604030504040204" pitchFamily="50" charset="-128"/>
              </a:rPr>
              <a:t>国土交通省</a:t>
            </a:r>
            <a:r>
              <a:rPr kumimoji="1" lang="zh-TW" altLang="en-US" sz="1000" dirty="0">
                <a:latin typeface="Meiryo UI" panose="020B0604030504040204" pitchFamily="50" charset="-128"/>
                <a:ea typeface="Meiryo UI" panose="020B0604030504040204" pitchFamily="50" charset="-128"/>
              </a:rPr>
              <a:t>「住宅着工統計」</a:t>
            </a:r>
            <a:r>
              <a:rPr kumimoji="1" lang="ja-JP" altLang="en-US" sz="1000" dirty="0">
                <a:latin typeface="Meiryo UI" panose="020B0604030504040204" pitchFamily="50" charset="-128"/>
                <a:ea typeface="Meiryo UI" panose="020B0604030504040204" pitchFamily="50" charset="-128"/>
              </a:rPr>
              <a:t>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47CD6A4-C675-4E63-B745-954051ECBBA6}"/>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２</a:t>
            </a:r>
          </a:p>
        </p:txBody>
      </p:sp>
      <p:graphicFrame>
        <p:nvGraphicFramePr>
          <p:cNvPr id="10" name="グラフ 9">
            <a:extLst>
              <a:ext uri="{FF2B5EF4-FFF2-40B4-BE49-F238E27FC236}">
                <a16:creationId xmlns:a16="http://schemas.microsoft.com/office/drawing/2014/main" id="{6D3CB271-53C0-4610-9470-6BCEAB4D5836}"/>
              </a:ext>
            </a:extLst>
          </p:cNvPr>
          <p:cNvGraphicFramePr>
            <a:graphicFrameLocks/>
          </p:cNvGraphicFramePr>
          <p:nvPr>
            <p:extLst>
              <p:ext uri="{D42A27DB-BD31-4B8C-83A1-F6EECF244321}">
                <p14:modId xmlns:p14="http://schemas.microsoft.com/office/powerpoint/2010/main" val="2718167925"/>
              </p:ext>
            </p:extLst>
          </p:nvPr>
        </p:nvGraphicFramePr>
        <p:xfrm>
          <a:off x="413624" y="1458310"/>
          <a:ext cx="8567102" cy="449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78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○管理適正化専門家派遣事業</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町村域</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a:t>
            </a:r>
            <a:r>
              <a:rPr lang="ja-JP" altLang="en-US" sz="1800" b="1" dirty="0">
                <a:solidFill>
                  <a:prstClr val="black"/>
                </a:solidFill>
                <a:latin typeface="Meiryo UI"/>
                <a:ea typeface="Meiryo UI"/>
              </a:rPr>
              <a:t>７～）</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172645"/>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2668340"/>
            <a:ext cx="8560316" cy="694101"/>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・管理組合が組織化されていない、又は適切に運営されていない分譲マンションに専門家（マンション管理士）を派遣し、　</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管理適正化に向けて支援を実施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364969"/>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572296"/>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7" y="3896609"/>
            <a:ext cx="8560316"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・令和５年度～６年度にかけて実施した町村域の分譲マンション実態調査により、</a:t>
            </a:r>
            <a:r>
              <a:rPr lang="ja-JP" altLang="en-US" sz="1400" u="sng" dirty="0">
                <a:solidFill>
                  <a:srgbClr val="000000"/>
                </a:solidFill>
                <a:latin typeface="Meiryo UI" panose="020B0604030504040204" pitchFamily="50" charset="-128"/>
                <a:ea typeface="Meiryo UI" panose="020B0604030504040204" pitchFamily="50" charset="-128"/>
              </a:rPr>
              <a:t>①管理組合がない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②管理規約が</a:t>
            </a:r>
            <a:endParaRPr lang="en-US" altLang="ja-JP" sz="1400" u="sng"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u="sng" dirty="0">
                <a:solidFill>
                  <a:srgbClr val="000000"/>
                </a:solidFill>
                <a:latin typeface="Meiryo UI" panose="020B0604030504040204" pitchFamily="50" charset="-128"/>
                <a:ea typeface="Meiryo UI" panose="020B0604030504040204" pitchFamily="50" charset="-128"/>
              </a:rPr>
              <a:t>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③修繕積立金の設定がない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④長期修繕計画がない</a:t>
            </a:r>
            <a:r>
              <a:rPr lang="ja-JP" altLang="en-US" sz="1400" dirty="0">
                <a:solidFill>
                  <a:srgbClr val="000000"/>
                </a:solidFill>
                <a:latin typeface="Meiryo UI" panose="020B0604030504040204" pitchFamily="50" charset="-128"/>
                <a:ea typeface="Meiryo UI" panose="020B0604030504040204" pitchFamily="50" charset="-128"/>
              </a:rPr>
              <a:t>と思われるマンションを選定。</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160848"/>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373097"/>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530130"/>
            <a:ext cx="8560316" cy="1128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20</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421330" y="5039670"/>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339138" y="1488737"/>
            <a:ext cx="8560316" cy="689035"/>
          </a:xfrm>
          <a:prstGeom prst="rect">
            <a:avLst/>
          </a:prstGeom>
        </p:spPr>
        <p:txBody>
          <a:bodyPr wrap="square">
            <a:spAutoFit/>
          </a:bodyPr>
          <a:lstStyle/>
          <a:p>
            <a:pPr>
              <a:lnSpc>
                <a:spcPts val="2500"/>
              </a:lnSpc>
            </a:pPr>
            <a:r>
              <a:rPr lang="ja-JP" altLang="en-US" sz="1400" dirty="0">
                <a:latin typeface="Meiryo UI" panose="020B0604030504040204" pitchFamily="50" charset="-128"/>
                <a:ea typeface="Meiryo UI" panose="020B0604030504040204" pitchFamily="50" charset="-128"/>
              </a:rPr>
              <a:t>・大阪府に権限のある町村域の分譲マンションの管理適正化を図るとともに、市町村や専門家等関係団体への情報</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提供を行うなど自事業を通じて得られたノウハウの横展開を行う 。</a:t>
            </a:r>
          </a:p>
        </p:txBody>
      </p:sp>
      <p:grpSp>
        <p:nvGrpSpPr>
          <p:cNvPr id="37" name="グループ化 36">
            <a:extLst>
              <a:ext uri="{FF2B5EF4-FFF2-40B4-BE49-F238E27FC236}">
                <a16:creationId xmlns:a16="http://schemas.microsoft.com/office/drawing/2014/main" id="{72C6FAAF-4F62-4AA2-923F-51687F334967}"/>
              </a:ext>
            </a:extLst>
          </p:cNvPr>
          <p:cNvGrpSpPr/>
          <p:nvPr/>
        </p:nvGrpSpPr>
        <p:grpSpPr>
          <a:xfrm>
            <a:off x="2416521" y="5135650"/>
            <a:ext cx="4669505" cy="1518141"/>
            <a:chOff x="5218206" y="3260740"/>
            <a:chExt cx="3557265" cy="973371"/>
          </a:xfrm>
        </p:grpSpPr>
        <p:sp>
          <p:nvSpPr>
            <p:cNvPr id="38" name="角丸四角形 51">
              <a:extLst>
                <a:ext uri="{FF2B5EF4-FFF2-40B4-BE49-F238E27FC236}">
                  <a16:creationId xmlns:a16="http://schemas.microsoft.com/office/drawing/2014/main" id="{217BEAD6-D481-415E-9533-D6A6FFBB31BB}"/>
                </a:ext>
              </a:extLst>
            </p:cNvPr>
            <p:cNvSpPr/>
            <p:nvPr/>
          </p:nvSpPr>
          <p:spPr>
            <a:xfrm>
              <a:off x="5236205" y="3286485"/>
              <a:ext cx="704383" cy="229865"/>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角丸四角形 52">
              <a:extLst>
                <a:ext uri="{FF2B5EF4-FFF2-40B4-BE49-F238E27FC236}">
                  <a16:creationId xmlns:a16="http://schemas.microsoft.com/office/drawing/2014/main" id="{D566C855-5AB3-4BEE-96DF-8E7DA02D7F92}"/>
                </a:ext>
              </a:extLst>
            </p:cNvPr>
            <p:cNvSpPr/>
            <p:nvPr/>
          </p:nvSpPr>
          <p:spPr>
            <a:xfrm>
              <a:off x="7482405" y="3287421"/>
              <a:ext cx="1293066" cy="215792"/>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各町村</a:t>
              </a:r>
              <a:endParaRPr lang="en-US" altLang="ja-JP"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左右矢印 53">
              <a:extLst>
                <a:ext uri="{FF2B5EF4-FFF2-40B4-BE49-F238E27FC236}">
                  <a16:creationId xmlns:a16="http://schemas.microsoft.com/office/drawing/2014/main" id="{89FD1F19-7687-43AF-847D-56024ED603E6}"/>
                </a:ext>
              </a:extLst>
            </p:cNvPr>
            <p:cNvSpPr/>
            <p:nvPr/>
          </p:nvSpPr>
          <p:spPr>
            <a:xfrm>
              <a:off x="5981437" y="3285049"/>
              <a:ext cx="1500968" cy="215792"/>
            </a:xfrm>
            <a:prstGeom prst="lef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1" name="右矢印 54">
              <a:extLst>
                <a:ext uri="{FF2B5EF4-FFF2-40B4-BE49-F238E27FC236}">
                  <a16:creationId xmlns:a16="http://schemas.microsoft.com/office/drawing/2014/main" id="{635005F6-6A92-4D8C-888B-6C504760E82B}"/>
                </a:ext>
              </a:extLst>
            </p:cNvPr>
            <p:cNvSpPr/>
            <p:nvPr/>
          </p:nvSpPr>
          <p:spPr>
            <a:xfrm rot="5400000">
              <a:off x="5454309" y="3588125"/>
              <a:ext cx="306502" cy="277982"/>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76D4B50A-8CE8-4881-A7ED-0B7A1969B2F1}"/>
                </a:ext>
              </a:extLst>
            </p:cNvPr>
            <p:cNvSpPr txBox="1"/>
            <p:nvPr/>
          </p:nvSpPr>
          <p:spPr>
            <a:xfrm>
              <a:off x="5358539" y="3600069"/>
              <a:ext cx="380201" cy="282069"/>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右矢印 57">
              <a:extLst>
                <a:ext uri="{FF2B5EF4-FFF2-40B4-BE49-F238E27FC236}">
                  <a16:creationId xmlns:a16="http://schemas.microsoft.com/office/drawing/2014/main" id="{D9229E1F-BACD-4FEB-906E-386E443BFEF6}"/>
                </a:ext>
              </a:extLst>
            </p:cNvPr>
            <p:cNvSpPr/>
            <p:nvPr/>
          </p:nvSpPr>
          <p:spPr>
            <a:xfrm rot="1110711">
              <a:off x="5989872" y="3636721"/>
              <a:ext cx="1381069" cy="161220"/>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角丸四角形 58">
              <a:extLst>
                <a:ext uri="{FF2B5EF4-FFF2-40B4-BE49-F238E27FC236}">
                  <a16:creationId xmlns:a16="http://schemas.microsoft.com/office/drawing/2014/main" id="{72D337F5-90C4-4F5F-9839-A5ACA8040586}"/>
                </a:ext>
              </a:extLst>
            </p:cNvPr>
            <p:cNvSpPr/>
            <p:nvPr/>
          </p:nvSpPr>
          <p:spPr>
            <a:xfrm>
              <a:off x="7482404" y="3915014"/>
              <a:ext cx="1293067" cy="31712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角丸四角形 59">
              <a:extLst>
                <a:ext uri="{FF2B5EF4-FFF2-40B4-BE49-F238E27FC236}">
                  <a16:creationId xmlns:a16="http://schemas.microsoft.com/office/drawing/2014/main" id="{0C05D878-5399-4411-8551-E7A03EEFC773}"/>
                </a:ext>
              </a:extLst>
            </p:cNvPr>
            <p:cNvSpPr/>
            <p:nvPr/>
          </p:nvSpPr>
          <p:spPr>
            <a:xfrm>
              <a:off x="5218206" y="3916987"/>
              <a:ext cx="716558" cy="317124"/>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右矢印 60">
              <a:extLst>
                <a:ext uri="{FF2B5EF4-FFF2-40B4-BE49-F238E27FC236}">
                  <a16:creationId xmlns:a16="http://schemas.microsoft.com/office/drawing/2014/main" id="{1FEA587D-6C60-4607-A748-0E996CBB7355}"/>
                </a:ext>
              </a:extLst>
            </p:cNvPr>
            <p:cNvSpPr/>
            <p:nvPr/>
          </p:nvSpPr>
          <p:spPr>
            <a:xfrm>
              <a:off x="6112345" y="4039771"/>
              <a:ext cx="1292864" cy="192366"/>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1E1AA035-1C74-4D96-9793-EDBE7A48E779}"/>
                </a:ext>
              </a:extLst>
            </p:cNvPr>
            <p:cNvSpPr txBox="1"/>
            <p:nvPr/>
          </p:nvSpPr>
          <p:spPr>
            <a:xfrm>
              <a:off x="6035150" y="3900941"/>
              <a:ext cx="1516447" cy="256821"/>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テキスト ボックス 11">
              <a:extLst>
                <a:ext uri="{FF2B5EF4-FFF2-40B4-BE49-F238E27FC236}">
                  <a16:creationId xmlns:a16="http://schemas.microsoft.com/office/drawing/2014/main" id="{7683402F-54AB-48CC-9217-004835BEAF40}"/>
                </a:ext>
              </a:extLst>
            </p:cNvPr>
            <p:cNvSpPr txBox="1"/>
            <p:nvPr/>
          </p:nvSpPr>
          <p:spPr>
            <a:xfrm>
              <a:off x="6466156" y="3260740"/>
              <a:ext cx="316084" cy="24393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連携</a:t>
              </a:r>
            </a:p>
          </p:txBody>
        </p:sp>
        <p:sp>
          <p:nvSpPr>
            <p:cNvPr id="49" name="テキスト ボックス 48">
              <a:extLst>
                <a:ext uri="{FF2B5EF4-FFF2-40B4-BE49-F238E27FC236}">
                  <a16:creationId xmlns:a16="http://schemas.microsoft.com/office/drawing/2014/main" id="{59B726B8-9429-4EB7-9E12-2FDE6DD3FDE4}"/>
                </a:ext>
              </a:extLst>
            </p:cNvPr>
            <p:cNvSpPr txBox="1"/>
            <p:nvPr/>
          </p:nvSpPr>
          <p:spPr>
            <a:xfrm>
              <a:off x="6249381" y="3702257"/>
              <a:ext cx="1372693" cy="134467"/>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連絡、助言、指導  等</a:t>
              </a:r>
            </a:p>
          </p:txBody>
        </p:sp>
      </p:grpSp>
    </p:spTree>
    <p:extLst>
      <p:ext uri="{BB962C8B-B14F-4D97-AF65-F5344CB8AC3E}">
        <p14:creationId xmlns:p14="http://schemas.microsoft.com/office/powerpoint/2010/main" val="133844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○個別相談会</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町村域</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a:t>
            </a:r>
            <a:r>
              <a:rPr lang="ja-JP" altLang="en-US" sz="1800" b="1" dirty="0">
                <a:solidFill>
                  <a:prstClr val="black"/>
                </a:solidFill>
                <a:latin typeface="Meiryo UI"/>
                <a:ea typeface="Meiryo UI"/>
              </a:rPr>
              <a:t>７～）</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172645"/>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3081949"/>
            <a:ext cx="8560316" cy="10096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➤大阪府による情報提供　・・・・・　大阪府の取組みや管理組合に有益となる情報の提供</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➤マンション基礎セミナー　・・・・・　マンションの管理や関係法令など、分譲マンションの基礎的な内容のセミナーを実施</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➤個別相談会　・・・・・　日常の管理や大規模修繕工事、将来の建替えなどを専門家に相談してもらう機会を設定</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758457"/>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4460804"/>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7" y="4781296"/>
            <a:ext cx="8560316" cy="368434"/>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・町村域のマンションのうち、専門家派遣事業の対象となっているマンション以外のマンション。</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160848"/>
            <a:ext cx="8560316" cy="143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766586"/>
            <a:ext cx="8560316" cy="149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4460804"/>
            <a:ext cx="8560316" cy="769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21</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339138" y="1488737"/>
            <a:ext cx="8560316" cy="1009635"/>
          </a:xfrm>
          <a:prstGeom prst="rect">
            <a:avLst/>
          </a:prstGeom>
        </p:spPr>
        <p:txBody>
          <a:bodyPr wrap="square">
            <a:spAutoFit/>
          </a:bodyPr>
          <a:lstStyle/>
          <a:p>
            <a:pPr>
              <a:lnSpc>
                <a:spcPts val="2500"/>
              </a:lnSpc>
            </a:pPr>
            <a:r>
              <a:rPr lang="ja-JP" altLang="en-US" sz="1400" dirty="0">
                <a:latin typeface="Meiryo UI" panose="020B0604030504040204" pitchFamily="50" charset="-128"/>
                <a:ea typeface="Meiryo UI" panose="020B0604030504040204" pitchFamily="50" charset="-128"/>
              </a:rPr>
              <a:t>・大阪府に権限のある町村域の分譲マンションのうち、管理状況に課題があり、長期修繕計画が国や府の計画目標で</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ある基準（「計画期間</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年以上の長期修繕計画に基づき修繕積立金を設定している」）に満たないマンション等に</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対して管理水準のボトムアップを図り、管理適正化を推進する。</a:t>
            </a:r>
          </a:p>
        </p:txBody>
      </p:sp>
    </p:spTree>
    <p:extLst>
      <p:ext uri="{BB962C8B-B14F-4D97-AF65-F5344CB8AC3E}">
        <p14:creationId xmlns:p14="http://schemas.microsoft.com/office/powerpoint/2010/main" val="81295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5135084"/>
            <a:ext cx="9049407" cy="369332"/>
          </a:xfrm>
          <a:prstGeom prst="rect">
            <a:avLst/>
          </a:prstGeom>
          <a:noFill/>
        </p:spPr>
        <p:txBody>
          <a:bodyPr wrap="square">
            <a:spAutoFit/>
          </a:bodyPr>
          <a:lstStyle/>
          <a:p>
            <a:pPr marL="179996" indent="-457189" algn="just" defTabSz="914379">
              <a:defRPr/>
            </a:pPr>
            <a:r>
              <a:rPr lang="ja-JP" altLang="en-US" b="1" dirty="0">
                <a:solidFill>
                  <a:prstClr val="black"/>
                </a:solidFill>
                <a:latin typeface="Meiryo UI"/>
                <a:ea typeface="Meiryo UI"/>
              </a:rPr>
              <a:t>〇管理計画認定取得件数</a:t>
            </a:r>
            <a:r>
              <a:rPr lang="ja-JP" altLang="en-US" sz="1200" b="1" dirty="0">
                <a:solidFill>
                  <a:prstClr val="black"/>
                </a:solidFill>
                <a:latin typeface="Meiryo UI"/>
                <a:ea typeface="Meiryo UI"/>
              </a:rPr>
              <a:t>（令和７年</a:t>
            </a:r>
            <a:r>
              <a:rPr lang="en-US" altLang="ja-JP" sz="1200" b="1" dirty="0">
                <a:solidFill>
                  <a:prstClr val="black"/>
                </a:solidFill>
                <a:latin typeface="Meiryo UI"/>
                <a:ea typeface="Meiryo UI"/>
              </a:rPr>
              <a:t>10</a:t>
            </a:r>
            <a:r>
              <a:rPr lang="ja-JP" altLang="en-US" sz="1200" b="1" dirty="0">
                <a:solidFill>
                  <a:prstClr val="black"/>
                </a:solidFill>
                <a:latin typeface="Meiryo UI"/>
                <a:ea typeface="Meiryo UI"/>
              </a:rPr>
              <a:t>月末時点）</a:t>
            </a:r>
            <a:endParaRPr lang="en-US" altLang="ja-JP" sz="1800" b="1" dirty="0">
              <a:solidFill>
                <a:prstClr val="black"/>
              </a:solidFill>
              <a:latin typeface="Meiryo UI"/>
              <a:ea typeface="Meiryo UI"/>
            </a:endParaRP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22</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pic>
        <p:nvPicPr>
          <p:cNvPr id="12" name="図 11">
            <a:extLst>
              <a:ext uri="{FF2B5EF4-FFF2-40B4-BE49-F238E27FC236}">
                <a16:creationId xmlns:a16="http://schemas.microsoft.com/office/drawing/2014/main" id="{F7F2C92A-09B9-43BD-BFC1-34054261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51" y="1365631"/>
            <a:ext cx="7894089" cy="3609091"/>
          </a:xfrm>
          <a:prstGeom prst="rect">
            <a:avLst/>
          </a:prstGeom>
          <a:ln>
            <a:solidFill>
              <a:schemeClr val="bg1">
                <a:lumMod val="50000"/>
              </a:schemeClr>
            </a:solidFill>
          </a:ln>
        </p:spPr>
      </p:pic>
      <p:sp>
        <p:nvSpPr>
          <p:cNvPr id="16" name="テキスト ボックス 15">
            <a:extLst>
              <a:ext uri="{FF2B5EF4-FFF2-40B4-BE49-F238E27FC236}">
                <a16:creationId xmlns:a16="http://schemas.microsoft.com/office/drawing/2014/main" id="{68DE9F38-7210-4AE0-B114-B88EF7A665A1}"/>
              </a:ext>
            </a:extLst>
          </p:cNvPr>
          <p:cNvSpPr txBox="1"/>
          <p:nvPr/>
        </p:nvSpPr>
        <p:spPr>
          <a:xfrm>
            <a:off x="94593" y="510576"/>
            <a:ext cx="2420007" cy="369332"/>
          </a:xfrm>
          <a:prstGeom prst="rect">
            <a:avLst/>
          </a:prstGeom>
          <a:noFill/>
        </p:spPr>
        <p:txBody>
          <a:bodyPr wrap="square">
            <a:spAutoFit/>
          </a:bodyPr>
          <a:lstStyle/>
          <a:p>
            <a:pPr marL="179996" indent="-457189" algn="just" defTabSz="914379">
              <a:defRPr/>
            </a:pPr>
            <a:r>
              <a:rPr lang="ja-JP" altLang="en-US" b="1" dirty="0">
                <a:solidFill>
                  <a:prstClr val="black"/>
                </a:solidFill>
                <a:latin typeface="Meiryo UI"/>
                <a:ea typeface="Meiryo UI"/>
              </a:rPr>
              <a:t>〇管理計画認定制度</a:t>
            </a:r>
            <a:endParaRPr lang="en-US" altLang="ja-JP" b="1" dirty="0">
              <a:solidFill>
                <a:prstClr val="black"/>
              </a:solidFill>
              <a:latin typeface="Meiryo UI"/>
              <a:ea typeface="Meiryo UI"/>
            </a:endParaRPr>
          </a:p>
        </p:txBody>
      </p:sp>
      <p:sp>
        <p:nvSpPr>
          <p:cNvPr id="17" name="正方形/長方形 16">
            <a:extLst>
              <a:ext uri="{FF2B5EF4-FFF2-40B4-BE49-F238E27FC236}">
                <a16:creationId xmlns:a16="http://schemas.microsoft.com/office/drawing/2014/main" id="{FCC58EF4-CFA1-4A99-91C8-50AB4108B415}"/>
              </a:ext>
            </a:extLst>
          </p:cNvPr>
          <p:cNvSpPr/>
          <p:nvPr/>
        </p:nvSpPr>
        <p:spPr>
          <a:xfrm>
            <a:off x="469113" y="822782"/>
            <a:ext cx="8454170"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・令和４年４月より、マンション管理適正化推進計画を作成した地方公共団体</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において、一定の基準を満たす</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マンションの管理計画の認定が可能となる「管理計画認定制度」が開始。</a:t>
            </a:r>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市域は市、町村域は都道府県）</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B294951-C7E2-41FC-A511-E02767CBA619}"/>
              </a:ext>
            </a:extLst>
          </p:cNvPr>
          <p:cNvSpPr txBox="1"/>
          <p:nvPr/>
        </p:nvSpPr>
        <p:spPr>
          <a:xfrm>
            <a:off x="5083093" y="4994569"/>
            <a:ext cx="365888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管理計画認定制度説明資料より抜粋（国土交通省） </a:t>
            </a:r>
            <a:endParaRPr kumimoji="1" lang="en-US" altLang="ja-JP" sz="1050" dirty="0">
              <a:latin typeface="Meiryo UI" panose="020B0604030504040204" pitchFamily="50" charset="-128"/>
              <a:ea typeface="Meiryo UI" panose="020B0604030504040204" pitchFamily="50" charset="-128"/>
            </a:endParaRPr>
          </a:p>
        </p:txBody>
      </p:sp>
      <p:graphicFrame>
        <p:nvGraphicFramePr>
          <p:cNvPr id="13" name="表 18">
            <a:extLst>
              <a:ext uri="{FF2B5EF4-FFF2-40B4-BE49-F238E27FC236}">
                <a16:creationId xmlns:a16="http://schemas.microsoft.com/office/drawing/2014/main" id="{8F895D30-2C76-4A49-BE47-E0E9BB57719A}"/>
              </a:ext>
            </a:extLst>
          </p:cNvPr>
          <p:cNvGraphicFramePr>
            <a:graphicFrameLocks noGrp="1"/>
          </p:cNvGraphicFramePr>
          <p:nvPr>
            <p:extLst>
              <p:ext uri="{D42A27DB-BD31-4B8C-83A1-F6EECF244321}">
                <p14:modId xmlns:p14="http://schemas.microsoft.com/office/powerpoint/2010/main" val="1813574718"/>
              </p:ext>
            </p:extLst>
          </p:nvPr>
        </p:nvGraphicFramePr>
        <p:xfrm>
          <a:off x="1135117" y="5576791"/>
          <a:ext cx="7062951" cy="914400"/>
        </p:xfrm>
        <a:graphic>
          <a:graphicData uri="http://schemas.openxmlformats.org/drawingml/2006/table">
            <a:tbl>
              <a:tblPr firstRow="1" bandRow="1">
                <a:tableStyleId>{5C22544A-7EE6-4342-B048-85BDC9FD1C3A}</a:tableStyleId>
              </a:tblPr>
              <a:tblGrid>
                <a:gridCol w="4618543">
                  <a:extLst>
                    <a:ext uri="{9D8B030D-6E8A-4147-A177-3AD203B41FA5}">
                      <a16:colId xmlns:a16="http://schemas.microsoft.com/office/drawing/2014/main" val="468466466"/>
                    </a:ext>
                  </a:extLst>
                </a:gridCol>
                <a:gridCol w="2444408">
                  <a:extLst>
                    <a:ext uri="{9D8B030D-6E8A-4147-A177-3AD203B41FA5}">
                      <a16:colId xmlns:a16="http://schemas.microsoft.com/office/drawing/2014/main" val="1133043695"/>
                    </a:ext>
                  </a:extLst>
                </a:gridCol>
              </a:tblGrid>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全　　　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3,128</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827949"/>
                  </a:ext>
                </a:extLst>
              </a:tr>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大阪府内全域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246</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83020"/>
                  </a:ext>
                </a:extLst>
              </a:tr>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町　村　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132882"/>
                  </a:ext>
                </a:extLst>
              </a:tr>
            </a:tbl>
          </a:graphicData>
        </a:graphic>
      </p:graphicFrame>
      <p:sp>
        <p:nvSpPr>
          <p:cNvPr id="21" name="テキスト ボックス 20">
            <a:extLst>
              <a:ext uri="{FF2B5EF4-FFF2-40B4-BE49-F238E27FC236}">
                <a16:creationId xmlns:a16="http://schemas.microsoft.com/office/drawing/2014/main" id="{4E75FF23-70B6-4D95-94A2-749174B0FE96}"/>
              </a:ext>
            </a:extLst>
          </p:cNvPr>
          <p:cNvSpPr txBox="1"/>
          <p:nvPr/>
        </p:nvSpPr>
        <p:spPr>
          <a:xfrm>
            <a:off x="3637404" y="6527750"/>
            <a:ext cx="4788027"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管理計画認定マンション閲覧サイト（公益社団法人マンション管理センター）</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512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大阪府分譲マンション管理建替えサポートシステム推進協議会の取組み</a:t>
            </a:r>
          </a:p>
        </p:txBody>
      </p:sp>
      <p:sp>
        <p:nvSpPr>
          <p:cNvPr id="33" name="角丸四角形 32"/>
          <p:cNvSpPr/>
          <p:nvPr/>
        </p:nvSpPr>
        <p:spPr>
          <a:xfrm>
            <a:off x="161401" y="932788"/>
            <a:ext cx="8763658" cy="5622228"/>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marL="92028"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○マンションの管理や改修、建替えなどに係る</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情報の提供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アドバイザーの派遣</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などにより、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区分所有者や管理組合への支援を実施。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メンバー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地方公共団体（大阪府、３</a:t>
            </a:r>
            <a:r>
              <a:rPr kumimoji="1" lang="en-US" altLang="ja-JP" sz="1400" dirty="0">
                <a:solidFill>
                  <a:prstClr val="black"/>
                </a:solidFill>
                <a:latin typeface="Meiryo UI" panose="020B0604030504040204" pitchFamily="50" charset="-128"/>
                <a:ea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市町）、（公財）マンション管理センター大阪支部、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（公社）大阪府</a:t>
            </a:r>
            <a:r>
              <a:rPr kumimoji="1" lang="ja-JP" altLang="en-US" sz="1400" dirty="0">
                <a:solidFill>
                  <a:prstClr val="black"/>
                </a:solidFill>
                <a:latin typeface="Meiryo UI" panose="020B0604030504040204" pitchFamily="50" charset="-128"/>
                <a:ea typeface="Meiryo UI" panose="020B0604030504040204" pitchFamily="50" charset="-128"/>
              </a:rPr>
              <a:t>建築士会、（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一社）大阪府建築士事務所協会、（一社）再開発コーディネーター協会、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（公社）日本建築家協会近畿支部、大阪司法書士会、大阪弁護士会、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（独）住宅金融支援機構近畿支店、（一社）大阪府マンション管理士会、大阪府住宅供給公社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事務局</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大阪府</a:t>
            </a:r>
          </a:p>
          <a:p>
            <a:pPr marL="92028">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主な取組み</a:t>
            </a: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・アドバイザー派遣（一部無料）　　　　　　</a:t>
            </a:r>
            <a:endParaRPr lang="en-US" altLang="ja-JP" sz="1400" b="1" u="sng" dirty="0">
              <a:solidFill>
                <a:srgbClr val="FF0000"/>
              </a:solidFill>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・セミナー開催</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・マンション登録制度</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（管理状況を毎年無料分析、セミナー開催等の各種情報提供、マンション管理ガイドブック贈呈）</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マンション関連法の改正を踏まえ、協議会体制等の再構築を検討中</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マンション管理ガイドブック「そぉなんや！マンションシリーズ」は分野ごとに７巻作成</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61401" y="748121"/>
            <a:ext cx="7952289" cy="369332"/>
          </a:xfrm>
          <a:prstGeom prst="rect">
            <a:avLst/>
          </a:prstGeom>
          <a:solidFill>
            <a:srgbClr val="4F81BD"/>
          </a:solidFill>
          <a:effectLst/>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大阪府分譲マンション管理・建替えサポートシステム推進協議会の設置（</a:t>
            </a:r>
            <a:r>
              <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H15</a:t>
            </a: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5" name="図 8" descr="vol3(大規模修繕).pdf - Adobe Acrobat Reader DC"/>
          <p:cNvPicPr>
            <a:picLocks noChangeAspect="1"/>
          </p:cNvPicPr>
          <p:nvPr/>
        </p:nvPicPr>
        <p:blipFill>
          <a:blip r:embed="rId2" cstate="print">
            <a:extLst>
              <a:ext uri="{28A0092B-C50C-407E-A947-70E740481C1C}">
                <a14:useLocalDpi xmlns:a14="http://schemas.microsoft.com/office/drawing/2010/main" val="0"/>
              </a:ext>
            </a:extLst>
          </a:blip>
          <a:srcRect l="38188" t="17819" r="30499" b="1729"/>
          <a:stretch>
            <a:fillRect/>
          </a:stretch>
        </p:blipFill>
        <p:spPr bwMode="auto">
          <a:xfrm>
            <a:off x="2667112" y="4739145"/>
            <a:ext cx="12366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6" descr="vol1(管理組合・規約).pdf - Adobe Acrobat Reader DC"/>
          <p:cNvPicPr>
            <a:picLocks noChangeAspect="1"/>
          </p:cNvPicPr>
          <p:nvPr/>
        </p:nvPicPr>
        <p:blipFill>
          <a:blip r:embed="rId3" cstate="print">
            <a:extLst>
              <a:ext uri="{28A0092B-C50C-407E-A947-70E740481C1C}">
                <a14:useLocalDpi xmlns:a14="http://schemas.microsoft.com/office/drawing/2010/main" val="0"/>
              </a:ext>
            </a:extLst>
          </a:blip>
          <a:srcRect l="38181" t="17424" r="30611" b="2403"/>
          <a:stretch>
            <a:fillRect/>
          </a:stretch>
        </p:blipFill>
        <p:spPr bwMode="auto">
          <a:xfrm>
            <a:off x="191076" y="4739145"/>
            <a:ext cx="1229521"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7" descr="vol2(マンション管理).pdf - Adobe Acrobat Reader DC"/>
          <p:cNvPicPr>
            <a:picLocks noChangeAspect="1"/>
          </p:cNvPicPr>
          <p:nvPr/>
        </p:nvPicPr>
        <p:blipFill>
          <a:blip r:embed="rId4" cstate="print">
            <a:extLst>
              <a:ext uri="{28A0092B-C50C-407E-A947-70E740481C1C}">
                <a14:useLocalDpi xmlns:a14="http://schemas.microsoft.com/office/drawing/2010/main" val="0"/>
              </a:ext>
            </a:extLst>
          </a:blip>
          <a:srcRect l="38499" t="17819" r="30499" b="266"/>
          <a:stretch>
            <a:fillRect/>
          </a:stretch>
        </p:blipFill>
        <p:spPr bwMode="auto">
          <a:xfrm>
            <a:off x="1443031" y="4739145"/>
            <a:ext cx="120164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1" descr="vol5(災害への備え).pdf - Adobe Acrobat Reader DC"/>
          <p:cNvPicPr>
            <a:picLocks noChangeAspect="1"/>
          </p:cNvPicPr>
          <p:nvPr/>
        </p:nvPicPr>
        <p:blipFill>
          <a:blip r:embed="rId5" cstate="print">
            <a:extLst>
              <a:ext uri="{28A0092B-C50C-407E-A947-70E740481C1C}">
                <a14:useLocalDpi xmlns:a14="http://schemas.microsoft.com/office/drawing/2010/main" val="0"/>
              </a:ext>
            </a:extLst>
          </a:blip>
          <a:srcRect l="38188" t="17819" r="31100" b="1729"/>
          <a:stretch>
            <a:fillRect/>
          </a:stretch>
        </p:blipFill>
        <p:spPr bwMode="auto">
          <a:xfrm>
            <a:off x="5178954" y="4739145"/>
            <a:ext cx="1212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4" descr="vol7(法律）.pdf - Adobe Acrobat Reader DC"/>
          <p:cNvPicPr>
            <a:picLocks noChangeAspect="1"/>
          </p:cNvPicPr>
          <p:nvPr/>
        </p:nvPicPr>
        <p:blipFill>
          <a:blip r:embed="rId6" cstate="print">
            <a:extLst>
              <a:ext uri="{28A0092B-C50C-407E-A947-70E740481C1C}">
                <a14:useLocalDpi xmlns:a14="http://schemas.microsoft.com/office/drawing/2010/main" val="0"/>
              </a:ext>
            </a:extLst>
          </a:blip>
          <a:srcRect l="38188" t="17819" r="30313" b="897"/>
          <a:stretch>
            <a:fillRect/>
          </a:stretch>
        </p:blipFill>
        <p:spPr bwMode="auto">
          <a:xfrm>
            <a:off x="7640865" y="4739145"/>
            <a:ext cx="1244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0" descr="vol4(建替え).pdf - Adobe Acrobat Reader DC"/>
          <p:cNvPicPr>
            <a:picLocks noChangeAspect="1"/>
          </p:cNvPicPr>
          <p:nvPr/>
        </p:nvPicPr>
        <p:blipFill>
          <a:blip r:embed="rId7" cstate="print">
            <a:extLst>
              <a:ext uri="{28A0092B-C50C-407E-A947-70E740481C1C}">
                <a14:useLocalDpi xmlns:a14="http://schemas.microsoft.com/office/drawing/2010/main" val="0"/>
              </a:ext>
            </a:extLst>
          </a:blip>
          <a:srcRect l="38333" t="17819" r="30499" b="1729"/>
          <a:stretch>
            <a:fillRect/>
          </a:stretch>
        </p:blipFill>
        <p:spPr bwMode="auto">
          <a:xfrm>
            <a:off x="3926208" y="4739145"/>
            <a:ext cx="12303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3" descr="vol6(組合運営ポイント).pdf - Adobe Acrobat Reader DC"/>
          <p:cNvPicPr>
            <a:picLocks noChangeAspect="1"/>
          </p:cNvPicPr>
          <p:nvPr/>
        </p:nvPicPr>
        <p:blipFill>
          <a:blip r:embed="rId8" cstate="print">
            <a:extLst>
              <a:ext uri="{28A0092B-C50C-407E-A947-70E740481C1C}">
                <a14:useLocalDpi xmlns:a14="http://schemas.microsoft.com/office/drawing/2010/main" val="0"/>
              </a:ext>
            </a:extLst>
          </a:blip>
          <a:srcRect l="38380" t="17818" r="30695" b="896"/>
          <a:stretch>
            <a:fillRect/>
          </a:stretch>
        </p:blipFill>
        <p:spPr bwMode="auto">
          <a:xfrm>
            <a:off x="6414238" y="4739145"/>
            <a:ext cx="1204195" cy="17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23</a:t>
            </a:r>
          </a:p>
        </p:txBody>
      </p:sp>
    </p:spTree>
    <p:extLst>
      <p:ext uri="{BB962C8B-B14F-4D97-AF65-F5344CB8AC3E}">
        <p14:creationId xmlns:p14="http://schemas.microsoft.com/office/powerpoint/2010/main" val="189797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マンション関連法の改正について</a:t>
            </a:r>
          </a:p>
        </p:txBody>
      </p:sp>
      <p:pic>
        <p:nvPicPr>
          <p:cNvPr id="3" name="図 2">
            <a:extLst>
              <a:ext uri="{FF2B5EF4-FFF2-40B4-BE49-F238E27FC236}">
                <a16:creationId xmlns:a16="http://schemas.microsoft.com/office/drawing/2014/main" id="{AD04D0C6-2EC0-414C-BB86-64793C0A86DC}"/>
              </a:ext>
            </a:extLst>
          </p:cNvPr>
          <p:cNvPicPr>
            <a:picLocks noChangeAspect="1"/>
          </p:cNvPicPr>
          <p:nvPr/>
        </p:nvPicPr>
        <p:blipFill rotWithShape="1">
          <a:blip r:embed="rId2">
            <a:extLst>
              <a:ext uri="{28A0092B-C50C-407E-A947-70E740481C1C}">
                <a14:useLocalDpi xmlns:a14="http://schemas.microsoft.com/office/drawing/2010/main" val="0"/>
              </a:ext>
            </a:extLst>
          </a:blip>
          <a:srcRect t="452"/>
          <a:stretch/>
        </p:blipFill>
        <p:spPr>
          <a:xfrm>
            <a:off x="307679" y="666867"/>
            <a:ext cx="8189935" cy="5662987"/>
          </a:xfrm>
          <a:prstGeom prst="rect">
            <a:avLst/>
          </a:prstGeom>
          <a:ln>
            <a:solidFill>
              <a:schemeClr val="tx1"/>
            </a:solidFill>
          </a:ln>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24</a:t>
            </a:r>
            <a:endParaRPr kumimoji="1" lang="ja-JP" altLang="en-US" dirty="0"/>
          </a:p>
        </p:txBody>
      </p:sp>
      <p:sp>
        <p:nvSpPr>
          <p:cNvPr id="5" name="テキスト ボックス 4">
            <a:extLst>
              <a:ext uri="{FF2B5EF4-FFF2-40B4-BE49-F238E27FC236}">
                <a16:creationId xmlns:a16="http://schemas.microsoft.com/office/drawing/2014/main" id="{B66C46D8-1307-41C1-98E7-6EDBCAC732F9}"/>
              </a:ext>
            </a:extLst>
          </p:cNvPr>
          <p:cNvSpPr txBox="1"/>
          <p:nvPr/>
        </p:nvSpPr>
        <p:spPr>
          <a:xfrm>
            <a:off x="85426" y="6412333"/>
            <a:ext cx="8483134"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老朽化マンション等の管理及び再生の円滑化等を図るための建物の区分所有等に関する法律等の一部を改正する法律（令和７年法律第</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号）</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年改正の概要（国土交通省） </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283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マンション関連法の改正について</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25</a:t>
            </a:r>
            <a:endParaRPr kumimoji="1" lang="ja-JP" altLang="en-US" dirty="0"/>
          </a:p>
        </p:txBody>
      </p:sp>
      <p:pic>
        <p:nvPicPr>
          <p:cNvPr id="3" name="図 2">
            <a:extLst>
              <a:ext uri="{FF2B5EF4-FFF2-40B4-BE49-F238E27FC236}">
                <a16:creationId xmlns:a16="http://schemas.microsoft.com/office/drawing/2014/main" id="{4B12E82E-0893-4DED-A58E-E59C05899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45" y="585288"/>
            <a:ext cx="8144335" cy="5739297"/>
          </a:xfrm>
          <a:prstGeom prst="rect">
            <a:avLst/>
          </a:prstGeom>
          <a:ln>
            <a:solidFill>
              <a:schemeClr val="bg1">
                <a:lumMod val="50000"/>
              </a:schemeClr>
            </a:solidFill>
          </a:ln>
        </p:spPr>
      </p:pic>
      <p:sp>
        <p:nvSpPr>
          <p:cNvPr id="6" name="テキスト ボックス 5">
            <a:extLst>
              <a:ext uri="{FF2B5EF4-FFF2-40B4-BE49-F238E27FC236}">
                <a16:creationId xmlns:a16="http://schemas.microsoft.com/office/drawing/2014/main" id="{06828CDE-ABC2-4022-90C8-13BA2919B15A}"/>
              </a:ext>
            </a:extLst>
          </p:cNvPr>
          <p:cNvSpPr txBox="1"/>
          <p:nvPr/>
        </p:nvSpPr>
        <p:spPr>
          <a:xfrm>
            <a:off x="85426" y="6412333"/>
            <a:ext cx="8483134"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老朽化マンション等の管理及び再生の円滑化等を図るための建物の区分所有等に関する法律等の一部を改正する法律（令和７年法律第</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マンション政策等の最近の動向について（国土交通省）を大阪府都市整備部住宅建築局居住企画課で一部加工 </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D13C492-0A4A-4150-A2E4-2C4D56885328}"/>
              </a:ext>
            </a:extLst>
          </p:cNvPr>
          <p:cNvSpPr txBox="1"/>
          <p:nvPr/>
        </p:nvSpPr>
        <p:spPr>
          <a:xfrm>
            <a:off x="819807" y="1820917"/>
            <a:ext cx="231753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（令和</a:t>
            </a:r>
            <a:r>
              <a:rPr kumimoji="1" lang="en-US" altLang="ja-JP" sz="1600" b="1" dirty="0">
                <a:latin typeface="Meiryo UI" panose="020B0604030504040204" pitchFamily="50" charset="-128"/>
                <a:ea typeface="Meiryo UI" panose="020B0604030504040204" pitchFamily="50" charset="-128"/>
              </a:rPr>
              <a:t>7</a:t>
            </a:r>
            <a:r>
              <a:rPr kumimoji="1" lang="ja-JP" altLang="en-US" sz="1600" b="1" dirty="0">
                <a:latin typeface="Meiryo UI" panose="020B0604030504040204" pitchFamily="50" charset="-128"/>
                <a:ea typeface="Meiryo UI" panose="020B0604030504040204" pitchFamily="50" charset="-128"/>
              </a:rPr>
              <a:t>年</a:t>
            </a:r>
            <a:r>
              <a:rPr kumimoji="1" lang="en-US" altLang="ja-JP" sz="1600" b="1" dirty="0">
                <a:latin typeface="Meiryo UI" panose="020B0604030504040204" pitchFamily="50" charset="-128"/>
                <a:ea typeface="Meiryo UI" panose="020B0604030504040204" pitchFamily="50" charset="-128"/>
              </a:rPr>
              <a:t>11</a:t>
            </a:r>
            <a:r>
              <a:rPr kumimoji="1" lang="ja-JP" altLang="en-US" sz="1600" b="1" dirty="0">
                <a:latin typeface="Meiryo UI" panose="020B0604030504040204" pitchFamily="50" charset="-128"/>
                <a:ea typeface="Meiryo UI" panose="020B0604030504040204" pitchFamily="50" charset="-128"/>
              </a:rPr>
              <a:t>月</a:t>
            </a:r>
            <a:r>
              <a:rPr kumimoji="1" lang="en-US" altLang="ja-JP" sz="1600" b="1" dirty="0">
                <a:latin typeface="Meiryo UI" panose="020B0604030504040204" pitchFamily="50" charset="-128"/>
                <a:ea typeface="Meiryo UI" panose="020B0604030504040204" pitchFamily="50" charset="-128"/>
              </a:rPr>
              <a:t>28</a:t>
            </a:r>
            <a:r>
              <a:rPr kumimoji="1" lang="ja-JP" altLang="en-US" sz="1600" b="1" dirty="0">
                <a:latin typeface="Meiryo UI" panose="020B0604030504040204" pitchFamily="50" charset="-128"/>
                <a:ea typeface="Meiryo UI" panose="020B0604030504040204" pitchFamily="50" charset="-128"/>
              </a:rPr>
              <a:t>日）</a:t>
            </a:r>
          </a:p>
        </p:txBody>
      </p:sp>
    </p:spTree>
    <p:extLst>
      <p:ext uri="{BB962C8B-B14F-4D97-AF65-F5344CB8AC3E}">
        <p14:creationId xmlns:p14="http://schemas.microsoft.com/office/powerpoint/2010/main" val="131849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437A-6F77-4F2A-048E-133A445ADB01}"/>
            </a:ext>
          </a:extLst>
        </p:cNvPr>
        <p:cNvGrpSpPr/>
        <p:nvPr/>
      </p:nvGrpSpPr>
      <p:grpSpPr>
        <a:xfrm>
          <a:off x="0" y="0"/>
          <a:ext cx="0" cy="0"/>
          <a:chOff x="0" y="0"/>
          <a:chExt cx="0" cy="0"/>
        </a:xfrm>
      </p:grpSpPr>
      <p:sp>
        <p:nvSpPr>
          <p:cNvPr id="75" name="正方形/長方形 74">
            <a:extLst>
              <a:ext uri="{FF2B5EF4-FFF2-40B4-BE49-F238E27FC236}">
                <a16:creationId xmlns:a16="http://schemas.microsoft.com/office/drawing/2014/main" id="{0E8315C8-5E07-7962-2873-87D27CBC5856}"/>
              </a:ext>
            </a:extLst>
          </p:cNvPr>
          <p:cNvSpPr/>
          <p:nvPr/>
        </p:nvSpPr>
        <p:spPr>
          <a:xfrm>
            <a:off x="1795447" y="5484046"/>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CE5E4A0A-2B1D-1593-785B-766343D5254D}"/>
              </a:ext>
            </a:extLst>
          </p:cNvPr>
          <p:cNvSpPr/>
          <p:nvPr/>
        </p:nvSpPr>
        <p:spPr>
          <a:xfrm>
            <a:off x="1988321" y="5484046"/>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45FD608-42A4-5836-C465-5363EBB11BF7}"/>
              </a:ext>
            </a:extLst>
          </p:cNvPr>
          <p:cNvSpPr/>
          <p:nvPr/>
        </p:nvSpPr>
        <p:spPr>
          <a:xfrm>
            <a:off x="2540181" y="5484045"/>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F929188-C520-826E-70F6-5DF4B04F2678}"/>
              </a:ext>
            </a:extLst>
          </p:cNvPr>
          <p:cNvSpPr/>
          <p:nvPr/>
        </p:nvSpPr>
        <p:spPr>
          <a:xfrm>
            <a:off x="2172077" y="5482414"/>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0D76782-FFA3-AB7F-42E0-83400CC3428C}"/>
              </a:ext>
            </a:extLst>
          </p:cNvPr>
          <p:cNvSpPr/>
          <p:nvPr/>
        </p:nvSpPr>
        <p:spPr>
          <a:xfrm>
            <a:off x="2913610" y="5482414"/>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3893657D-9A49-4559-F763-14CB5946C4C7}"/>
              </a:ext>
            </a:extLst>
          </p:cNvPr>
          <p:cNvSpPr/>
          <p:nvPr/>
        </p:nvSpPr>
        <p:spPr>
          <a:xfrm>
            <a:off x="2741778" y="5484044"/>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FE81A647-2426-DA79-2824-5E2F86AB633A}"/>
              </a:ext>
            </a:extLst>
          </p:cNvPr>
          <p:cNvSpPr/>
          <p:nvPr/>
        </p:nvSpPr>
        <p:spPr>
          <a:xfrm>
            <a:off x="3292974" y="5482414"/>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6503AE92-9230-85FE-DE99-E8C9E19AEF57}"/>
              </a:ext>
            </a:extLst>
          </p:cNvPr>
          <p:cNvSpPr/>
          <p:nvPr/>
        </p:nvSpPr>
        <p:spPr>
          <a:xfrm>
            <a:off x="1617658" y="5484046"/>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D1A6108E-7499-1D82-AC07-B97E9F3AFC6D}"/>
              </a:ext>
            </a:extLst>
          </p:cNvPr>
          <p:cNvSpPr/>
          <p:nvPr/>
        </p:nvSpPr>
        <p:spPr>
          <a:xfrm>
            <a:off x="703421" y="5484047"/>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a:extLst>
              <a:ext uri="{FF2B5EF4-FFF2-40B4-BE49-F238E27FC236}">
                <a16:creationId xmlns:a16="http://schemas.microsoft.com/office/drawing/2014/main" id="{9DF325EA-0ACD-A3DA-36F4-9FF7208F0149}"/>
              </a:ext>
            </a:extLst>
          </p:cNvPr>
          <p:cNvGraphicFramePr>
            <a:graphicFrameLocks/>
          </p:cNvGraphicFramePr>
          <p:nvPr/>
        </p:nvGraphicFramePr>
        <p:xfrm>
          <a:off x="119990" y="1535527"/>
          <a:ext cx="885600" cy="438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a:extLst>
              <a:ext uri="{FF2B5EF4-FFF2-40B4-BE49-F238E27FC236}">
                <a16:creationId xmlns:a16="http://schemas.microsoft.com/office/drawing/2014/main" id="{89F66D84-038C-0A97-EAF4-F1B9FB803E88}"/>
              </a:ext>
            </a:extLst>
          </p:cNvPr>
          <p:cNvGraphicFramePr>
            <a:graphicFrameLocks/>
          </p:cNvGraphicFramePr>
          <p:nvPr/>
        </p:nvGraphicFramePr>
        <p:xfrm>
          <a:off x="1082040" y="1526041"/>
          <a:ext cx="7783200" cy="462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E58D98CA-CC53-5C97-895D-675EB0F6CBED}"/>
              </a:ext>
            </a:extLst>
          </p:cNvPr>
          <p:cNvSpPr/>
          <p:nvPr/>
        </p:nvSpPr>
        <p:spPr>
          <a:xfrm>
            <a:off x="296214" y="710973"/>
            <a:ext cx="8567102" cy="66790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u="sng" dirty="0">
                <a:solidFill>
                  <a:srgbClr val="FF0000"/>
                </a:solidFill>
                <a:latin typeface="Meiryo UI" panose="020B0604030504040204" pitchFamily="50" charset="-128"/>
                <a:ea typeface="Meiryo UI" panose="020B0604030504040204" pitchFamily="50" charset="-128"/>
              </a:rPr>
              <a:t>政令市、中核市、茨木市、和泉市、守口市、箕面市が１万戸以上</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〇市町村ごとでばらつきが大きい</a:t>
            </a:r>
          </a:p>
        </p:txBody>
      </p:sp>
      <p:sp>
        <p:nvSpPr>
          <p:cNvPr id="33" name="テキスト ボックス 32">
            <a:extLst>
              <a:ext uri="{FF2B5EF4-FFF2-40B4-BE49-F238E27FC236}">
                <a16:creationId xmlns:a16="http://schemas.microsoft.com/office/drawing/2014/main" id="{C4B4E4D1-A372-CC03-69D4-B82C7271C9AD}"/>
              </a:ext>
            </a:extLst>
          </p:cNvPr>
          <p:cNvSpPr txBox="1"/>
          <p:nvPr/>
        </p:nvSpPr>
        <p:spPr>
          <a:xfrm>
            <a:off x="342513" y="6002359"/>
            <a:ext cx="3304268"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en-US" altLang="ja-JP" sz="10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5201DC2-702B-EE04-7C36-E2A81C85856F}"/>
              </a:ext>
            </a:extLst>
          </p:cNvPr>
          <p:cNvSpPr txBox="1"/>
          <p:nvPr/>
        </p:nvSpPr>
        <p:spPr>
          <a:xfrm>
            <a:off x="8641051" y="6412334"/>
            <a:ext cx="415498" cy="369332"/>
          </a:xfrm>
          <a:prstGeom prst="rect">
            <a:avLst/>
          </a:prstGeom>
          <a:noFill/>
          <a:ln>
            <a:solidFill>
              <a:schemeClr val="tx1"/>
            </a:solidFill>
          </a:ln>
        </p:spPr>
        <p:txBody>
          <a:bodyPr wrap="none" rtlCol="0">
            <a:spAutoFit/>
          </a:bodyPr>
          <a:lstStyle/>
          <a:p>
            <a:r>
              <a:rPr kumimoji="1" lang="ja-JP" altLang="en-US" dirty="0"/>
              <a:t>３</a:t>
            </a:r>
          </a:p>
        </p:txBody>
      </p:sp>
      <p:sp>
        <p:nvSpPr>
          <p:cNvPr id="60" name="テキスト ボックス 59">
            <a:extLst>
              <a:ext uri="{FF2B5EF4-FFF2-40B4-BE49-F238E27FC236}">
                <a16:creationId xmlns:a16="http://schemas.microsoft.com/office/drawing/2014/main" id="{8102049C-9CA5-FEB8-11A4-815A519114F3}"/>
              </a:ext>
            </a:extLst>
          </p:cNvPr>
          <p:cNvSpPr txBox="1"/>
          <p:nvPr/>
        </p:nvSpPr>
        <p:spPr>
          <a:xfrm>
            <a:off x="1028499" y="1402479"/>
            <a:ext cx="607859" cy="261610"/>
          </a:xfrm>
          <a:prstGeom prst="rect">
            <a:avLst/>
          </a:prstGeom>
          <a:noFill/>
        </p:spPr>
        <p:txBody>
          <a:bodyPr wrap="none" rtlCol="0">
            <a:spAutoFit/>
          </a:bodyPr>
          <a:lstStyle/>
          <a:p>
            <a:r>
              <a:rPr kumimoji="1" lang="ja-JP" altLang="en-US" sz="1050" dirty="0"/>
              <a:t>（戸）</a:t>
            </a:r>
          </a:p>
        </p:txBody>
      </p:sp>
      <p:cxnSp>
        <p:nvCxnSpPr>
          <p:cNvPr id="38" name="直線コネクタ 37">
            <a:extLst>
              <a:ext uri="{FF2B5EF4-FFF2-40B4-BE49-F238E27FC236}">
                <a16:creationId xmlns:a16="http://schemas.microsoft.com/office/drawing/2014/main" id="{C38AF52B-9F5D-7CA7-CBC6-F4316C1328EB}"/>
              </a:ext>
            </a:extLst>
          </p:cNvPr>
          <p:cNvCxnSpPr>
            <a:cxnSpLocks/>
          </p:cNvCxnSpPr>
          <p:nvPr/>
        </p:nvCxnSpPr>
        <p:spPr>
          <a:xfrm flipH="1">
            <a:off x="857250" y="5420619"/>
            <a:ext cx="7413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0E00C608-B9AB-8952-8768-351692E371FD}"/>
              </a:ext>
            </a:extLst>
          </p:cNvPr>
          <p:cNvSpPr txBox="1"/>
          <p:nvPr/>
        </p:nvSpPr>
        <p:spPr>
          <a:xfrm>
            <a:off x="104815" y="1402479"/>
            <a:ext cx="607859" cy="261610"/>
          </a:xfrm>
          <a:prstGeom prst="rect">
            <a:avLst/>
          </a:prstGeom>
          <a:noFill/>
        </p:spPr>
        <p:txBody>
          <a:bodyPr wrap="none" rtlCol="0">
            <a:spAutoFit/>
          </a:bodyPr>
          <a:lstStyle/>
          <a:p>
            <a:r>
              <a:rPr kumimoji="1" lang="ja-JP" altLang="en-US" sz="1050" dirty="0"/>
              <a:t>（戸）</a:t>
            </a:r>
          </a:p>
        </p:txBody>
      </p:sp>
      <p:cxnSp>
        <p:nvCxnSpPr>
          <p:cNvPr id="41" name="直線コネクタ 40">
            <a:extLst>
              <a:ext uri="{FF2B5EF4-FFF2-40B4-BE49-F238E27FC236}">
                <a16:creationId xmlns:a16="http://schemas.microsoft.com/office/drawing/2014/main" id="{8FEF8E46-BE75-D929-EC1E-71538B2F7DE6}"/>
              </a:ext>
            </a:extLst>
          </p:cNvPr>
          <p:cNvCxnSpPr>
            <a:cxnSpLocks/>
          </p:cNvCxnSpPr>
          <p:nvPr/>
        </p:nvCxnSpPr>
        <p:spPr>
          <a:xfrm flipV="1">
            <a:off x="854248" y="1664089"/>
            <a:ext cx="725329" cy="3101338"/>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8716C162-7A09-CF47-9DC1-02FEC426F1B2}"/>
              </a:ext>
            </a:extLst>
          </p:cNvPr>
          <p:cNvGrpSpPr/>
          <p:nvPr/>
        </p:nvGrpSpPr>
        <p:grpSpPr>
          <a:xfrm>
            <a:off x="8061960" y="3558277"/>
            <a:ext cx="582987" cy="945931"/>
            <a:chOff x="8280327" y="3429000"/>
            <a:chExt cx="582987" cy="945931"/>
          </a:xfrm>
        </p:grpSpPr>
        <p:sp>
          <p:nvSpPr>
            <p:cNvPr id="88" name="正方形/長方形 87">
              <a:extLst>
                <a:ext uri="{FF2B5EF4-FFF2-40B4-BE49-F238E27FC236}">
                  <a16:creationId xmlns:a16="http://schemas.microsoft.com/office/drawing/2014/main" id="{BF7B3DF9-688B-C808-550A-27A70A0E7266}"/>
                </a:ext>
              </a:extLst>
            </p:cNvPr>
            <p:cNvSpPr/>
            <p:nvPr/>
          </p:nvSpPr>
          <p:spPr>
            <a:xfrm>
              <a:off x="8286750" y="3429000"/>
              <a:ext cx="576564"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71D1E8EF-07B9-FEA8-756C-372E8A18E56E}"/>
                </a:ext>
              </a:extLst>
            </p:cNvPr>
            <p:cNvGrpSpPr/>
            <p:nvPr/>
          </p:nvGrpSpPr>
          <p:grpSpPr>
            <a:xfrm>
              <a:off x="8280327" y="3519951"/>
              <a:ext cx="582987" cy="854980"/>
              <a:chOff x="194707" y="2571247"/>
              <a:chExt cx="582987" cy="854980"/>
            </a:xfrm>
          </p:grpSpPr>
          <p:sp>
            <p:nvSpPr>
              <p:cNvPr id="82" name="正方形/長方形 81">
                <a:extLst>
                  <a:ext uri="{FF2B5EF4-FFF2-40B4-BE49-F238E27FC236}">
                    <a16:creationId xmlns:a16="http://schemas.microsoft.com/office/drawing/2014/main" id="{3E8AFE5F-B4C9-2B2D-1F60-E15D6D46DECF}"/>
                  </a:ext>
                </a:extLst>
              </p:cNvPr>
              <p:cNvSpPr/>
              <p:nvPr/>
            </p:nvSpPr>
            <p:spPr>
              <a:xfrm>
                <a:off x="533261" y="2571247"/>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3ECD337C-BBA3-250A-C4A0-99132FA8F9B1}"/>
                  </a:ext>
                </a:extLst>
              </p:cNvPr>
              <p:cNvSpPr/>
              <p:nvPr/>
            </p:nvSpPr>
            <p:spPr>
              <a:xfrm>
                <a:off x="295413" y="2571248"/>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81D5CB9-C40A-5E27-53D0-5E40B4881D3D}"/>
                  </a:ext>
                </a:extLst>
              </p:cNvPr>
              <p:cNvSpPr txBox="1"/>
              <p:nvPr/>
            </p:nvSpPr>
            <p:spPr>
              <a:xfrm>
                <a:off x="194707" y="2949173"/>
                <a:ext cx="338554" cy="477054"/>
              </a:xfrm>
              <a:prstGeom prst="rect">
                <a:avLst/>
              </a:prstGeom>
              <a:noFill/>
            </p:spPr>
            <p:txBody>
              <a:bodyPr vert="eaVert" wrap="none" rtlCol="0">
                <a:spAutoFit/>
              </a:bodyPr>
              <a:lstStyle/>
              <a:p>
                <a:r>
                  <a:rPr kumimoji="1" lang="ja-JP" altLang="en-US" sz="1000" dirty="0"/>
                  <a:t>政令市</a:t>
                </a:r>
              </a:p>
            </p:txBody>
          </p:sp>
          <p:sp>
            <p:nvSpPr>
              <p:cNvPr id="84" name="テキスト ボックス 83">
                <a:extLst>
                  <a:ext uri="{FF2B5EF4-FFF2-40B4-BE49-F238E27FC236}">
                    <a16:creationId xmlns:a16="http://schemas.microsoft.com/office/drawing/2014/main" id="{872636A7-DDB8-673D-1CBB-53BE921753BE}"/>
                  </a:ext>
                </a:extLst>
              </p:cNvPr>
              <p:cNvSpPr txBox="1"/>
              <p:nvPr/>
            </p:nvSpPr>
            <p:spPr>
              <a:xfrm>
                <a:off x="439140" y="2949173"/>
                <a:ext cx="338554" cy="477054"/>
              </a:xfrm>
              <a:prstGeom prst="rect">
                <a:avLst/>
              </a:prstGeom>
              <a:noFill/>
            </p:spPr>
            <p:txBody>
              <a:bodyPr vert="eaVert" wrap="none" rtlCol="0">
                <a:spAutoFit/>
              </a:bodyPr>
              <a:lstStyle/>
              <a:p>
                <a:r>
                  <a:rPr kumimoji="1" lang="ja-JP" altLang="en-US" sz="1000" dirty="0"/>
                  <a:t>中核市</a:t>
                </a:r>
              </a:p>
            </p:txBody>
          </p:sp>
        </p:grpSp>
      </p:grpSp>
      <p:cxnSp>
        <p:nvCxnSpPr>
          <p:cNvPr id="34" name="直線コネクタ 33">
            <a:extLst>
              <a:ext uri="{FF2B5EF4-FFF2-40B4-BE49-F238E27FC236}">
                <a16:creationId xmlns:a16="http://schemas.microsoft.com/office/drawing/2014/main" id="{D05C01AA-D472-BA9E-3F52-754A79D40187}"/>
              </a:ext>
            </a:extLst>
          </p:cNvPr>
          <p:cNvCxnSpPr/>
          <p:nvPr/>
        </p:nvCxnSpPr>
        <p:spPr>
          <a:xfrm>
            <a:off x="3848477" y="1603392"/>
            <a:ext cx="0" cy="45543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矢印: 右 34">
            <a:extLst>
              <a:ext uri="{FF2B5EF4-FFF2-40B4-BE49-F238E27FC236}">
                <a16:creationId xmlns:a16="http://schemas.microsoft.com/office/drawing/2014/main" id="{DAF5DCF0-041C-F24B-BB4A-2CE972C8CAB2}"/>
              </a:ext>
            </a:extLst>
          </p:cNvPr>
          <p:cNvSpPr/>
          <p:nvPr/>
        </p:nvSpPr>
        <p:spPr>
          <a:xfrm flipH="1">
            <a:off x="2834420" y="1457312"/>
            <a:ext cx="1014057" cy="52663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r>
              <a:rPr kumimoji="1" lang="ja-JP" altLang="en-US" sz="1200" b="1" dirty="0"/>
              <a:t>万戸以上</a:t>
            </a:r>
          </a:p>
        </p:txBody>
      </p:sp>
      <p:sp>
        <p:nvSpPr>
          <p:cNvPr id="90" name="テキスト ボックス 89">
            <a:extLst>
              <a:ext uri="{FF2B5EF4-FFF2-40B4-BE49-F238E27FC236}">
                <a16:creationId xmlns:a16="http://schemas.microsoft.com/office/drawing/2014/main" id="{01FB767D-F9F2-B52C-ADEE-0471E8A66ABB}"/>
              </a:ext>
            </a:extLst>
          </p:cNvPr>
          <p:cNvSpPr txBox="1"/>
          <p:nvPr/>
        </p:nvSpPr>
        <p:spPr>
          <a:xfrm>
            <a:off x="342513" y="6353647"/>
            <a:ext cx="7967233"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出典：１　市については、総務省「令和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年住宅土地統計調査」第９－１表をもとに大阪府都市整備部住宅建築局居住企画課作成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２　町については、令和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年住宅土地統計調査大阪府独自集計より大阪府都市整備部住宅建築局居住企画課作成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EE67BC-B8A2-5388-965D-73F4A7C1DE4F}"/>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大阪府内の市町村別のマンション戸数</a:t>
            </a:r>
          </a:p>
        </p:txBody>
      </p:sp>
    </p:spTree>
    <p:extLst>
      <p:ext uri="{BB962C8B-B14F-4D97-AF65-F5344CB8AC3E}">
        <p14:creationId xmlns:p14="http://schemas.microsoft.com/office/powerpoint/2010/main" val="50328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B2F8-E7A6-1B7C-496D-F12997251DC9}"/>
            </a:ext>
          </a:extLst>
        </p:cNvPr>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2CE41512-73A8-D334-7294-AB12E072BB26}"/>
              </a:ext>
            </a:extLst>
          </p:cNvPr>
          <p:cNvSpPr/>
          <p:nvPr/>
        </p:nvSpPr>
        <p:spPr>
          <a:xfrm>
            <a:off x="2172374"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EEDA7E1A-B1F7-6588-6342-56739C38A15A}"/>
              </a:ext>
            </a:extLst>
          </p:cNvPr>
          <p:cNvSpPr/>
          <p:nvPr/>
        </p:nvSpPr>
        <p:spPr>
          <a:xfrm>
            <a:off x="2357611"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51C714D-D8EF-46C5-B5A9-E90741770E44}"/>
              </a:ext>
            </a:extLst>
          </p:cNvPr>
          <p:cNvSpPr/>
          <p:nvPr/>
        </p:nvSpPr>
        <p:spPr>
          <a:xfrm>
            <a:off x="2561761"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E68B8C33-144C-A978-886E-7C5E79463C9E}"/>
              </a:ext>
            </a:extLst>
          </p:cNvPr>
          <p:cNvSpPr/>
          <p:nvPr/>
        </p:nvSpPr>
        <p:spPr>
          <a:xfrm>
            <a:off x="3140286"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EEEF265-7C09-CB2B-49BF-8D4A3C5088CD}"/>
              </a:ext>
            </a:extLst>
          </p:cNvPr>
          <p:cNvSpPr/>
          <p:nvPr/>
        </p:nvSpPr>
        <p:spPr>
          <a:xfrm>
            <a:off x="3326750"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438E7FB-8F66-B002-6646-852DDB77975B}"/>
              </a:ext>
            </a:extLst>
          </p:cNvPr>
          <p:cNvSpPr/>
          <p:nvPr/>
        </p:nvSpPr>
        <p:spPr>
          <a:xfrm>
            <a:off x="2746998"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6B6BDE82-9785-CDB7-0F1E-B9DDDA776C9A}"/>
              </a:ext>
            </a:extLst>
          </p:cNvPr>
          <p:cNvSpPr/>
          <p:nvPr/>
        </p:nvSpPr>
        <p:spPr>
          <a:xfrm>
            <a:off x="1784334" y="5425716"/>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3B28C03B-0908-FF93-8AE6-573E6F668F52}"/>
              </a:ext>
            </a:extLst>
          </p:cNvPr>
          <p:cNvSpPr/>
          <p:nvPr/>
        </p:nvSpPr>
        <p:spPr>
          <a:xfrm>
            <a:off x="1593849"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グラフ 7">
            <a:extLst>
              <a:ext uri="{FF2B5EF4-FFF2-40B4-BE49-F238E27FC236}">
                <a16:creationId xmlns:a16="http://schemas.microsoft.com/office/drawing/2014/main" id="{33DB024A-77F9-043B-B058-6940836E5D44}"/>
              </a:ext>
            </a:extLst>
          </p:cNvPr>
          <p:cNvGraphicFramePr>
            <a:graphicFrameLocks/>
          </p:cNvGraphicFramePr>
          <p:nvPr/>
        </p:nvGraphicFramePr>
        <p:xfrm>
          <a:off x="1063962" y="1600222"/>
          <a:ext cx="7995600" cy="4496400"/>
        </p:xfrm>
        <a:graphic>
          <a:graphicData uri="http://schemas.openxmlformats.org/drawingml/2006/chart">
            <c:chart xmlns:c="http://schemas.openxmlformats.org/drawingml/2006/chart" xmlns:r="http://schemas.openxmlformats.org/officeDocument/2006/relationships" r:id="rId2"/>
          </a:graphicData>
        </a:graphic>
      </p:graphicFrame>
      <p:sp>
        <p:nvSpPr>
          <p:cNvPr id="45" name="正方形/長方形 44">
            <a:extLst>
              <a:ext uri="{FF2B5EF4-FFF2-40B4-BE49-F238E27FC236}">
                <a16:creationId xmlns:a16="http://schemas.microsoft.com/office/drawing/2014/main" id="{054B65C2-792E-BE06-D21E-6B9C640EB2C7}"/>
              </a:ext>
            </a:extLst>
          </p:cNvPr>
          <p:cNvSpPr/>
          <p:nvPr/>
        </p:nvSpPr>
        <p:spPr>
          <a:xfrm>
            <a:off x="831973"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5D7EB5A3-384B-2091-D20A-8D189A5BDF65}"/>
              </a:ext>
            </a:extLst>
          </p:cNvPr>
          <p:cNvGraphicFramePr>
            <a:graphicFrameLocks/>
          </p:cNvGraphicFramePr>
          <p:nvPr/>
        </p:nvGraphicFramePr>
        <p:xfrm>
          <a:off x="297620" y="1562945"/>
          <a:ext cx="817200" cy="430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AC6A286E-1ADA-73C0-F845-255935A7DFF0}"/>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a:t>
            </a:r>
            <a:r>
              <a:rPr kumimoji="1" lang="en-US" altLang="ja-JP" sz="2000" b="1" dirty="0">
                <a:latin typeface="Meiryo UI" panose="020B0604030504040204" pitchFamily="50" charset="-128"/>
                <a:ea typeface="Meiryo UI" panose="020B0604030504040204" pitchFamily="50" charset="-128"/>
              </a:rPr>
              <a:t>1980</a:t>
            </a:r>
            <a:r>
              <a:rPr kumimoji="1" lang="ja-JP" altLang="en-US" sz="2000" b="1" dirty="0">
                <a:latin typeface="Meiryo UI" panose="020B0604030504040204" pitchFamily="50" charset="-128"/>
                <a:ea typeface="Meiryo UI" panose="020B0604030504040204" pitchFamily="50" charset="-128"/>
              </a:rPr>
              <a:t>年以前のマンション戸数</a:t>
            </a:r>
          </a:p>
        </p:txBody>
      </p:sp>
      <p:sp>
        <p:nvSpPr>
          <p:cNvPr id="9" name="正方形/長方形 8">
            <a:extLst>
              <a:ext uri="{FF2B5EF4-FFF2-40B4-BE49-F238E27FC236}">
                <a16:creationId xmlns:a16="http://schemas.microsoft.com/office/drawing/2014/main" id="{DD7D62CF-7699-C74D-9F60-00E87C031D27}"/>
              </a:ext>
            </a:extLst>
          </p:cNvPr>
          <p:cNvSpPr/>
          <p:nvPr/>
        </p:nvSpPr>
        <p:spPr>
          <a:xfrm>
            <a:off x="296214" y="687387"/>
            <a:ext cx="8567102" cy="68423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432000"/>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b="1" u="sng" dirty="0">
                <a:solidFill>
                  <a:srgbClr val="FF0000"/>
                </a:solidFill>
                <a:latin typeface="Meiryo UI" panose="020B0604030504040204" pitchFamily="50" charset="-128"/>
                <a:ea typeface="Meiryo UI" panose="020B0604030504040204" pitchFamily="50" charset="-128"/>
              </a:rPr>
              <a:t>1980</a:t>
            </a:r>
            <a:r>
              <a:rPr kumimoji="1" lang="ja-JP" altLang="en-US" sz="1600" b="1" u="sng" dirty="0">
                <a:solidFill>
                  <a:srgbClr val="FF0000"/>
                </a:solidFill>
                <a:latin typeface="Meiryo UI" panose="020B0604030504040204" pitchFamily="50" charset="-128"/>
                <a:ea typeface="Meiryo UI" panose="020B0604030504040204" pitchFamily="50" charset="-128"/>
              </a:rPr>
              <a:t>年以前</a:t>
            </a:r>
            <a:r>
              <a:rPr kumimoji="1" lang="ja-JP" altLang="en-US" sz="1600" dirty="0">
                <a:solidFill>
                  <a:schemeClr val="tx1"/>
                </a:solidFill>
                <a:latin typeface="Meiryo UI" panose="020B0604030504040204" pitchFamily="50" charset="-128"/>
                <a:ea typeface="Meiryo UI" panose="020B0604030504040204" pitchFamily="50" charset="-128"/>
              </a:rPr>
              <a:t>のマンションは、</a:t>
            </a:r>
            <a:r>
              <a:rPr kumimoji="1" lang="ja-JP" altLang="en-US" sz="1600" b="1" u="sng" dirty="0">
                <a:solidFill>
                  <a:srgbClr val="FF0000"/>
                </a:solidFill>
                <a:latin typeface="Meiryo UI" panose="020B0604030504040204" pitchFamily="50" charset="-128"/>
                <a:ea typeface="Meiryo UI" panose="020B0604030504040204" pitchFamily="50" charset="-128"/>
              </a:rPr>
              <a:t>多い順から大阪市、吹田市、堺市、茨木市、豊中市、枚方市、</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pPr marL="216000" indent="-432000"/>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ja-JP" altLang="en-US" sz="1600" b="1" u="sng" dirty="0">
                <a:solidFill>
                  <a:srgbClr val="FF0000"/>
                </a:solidFill>
                <a:latin typeface="Meiryo UI" panose="020B0604030504040204" pitchFamily="50" charset="-128"/>
                <a:ea typeface="Meiryo UI" panose="020B0604030504040204" pitchFamily="50" charset="-128"/>
              </a:rPr>
              <a:t>東大阪市、高槻市、箕面市、寝屋川市、八尾市</a:t>
            </a:r>
          </a:p>
        </p:txBody>
      </p:sp>
      <p:sp>
        <p:nvSpPr>
          <p:cNvPr id="31" name="テキスト ボックス 30">
            <a:extLst>
              <a:ext uri="{FF2B5EF4-FFF2-40B4-BE49-F238E27FC236}">
                <a16:creationId xmlns:a16="http://schemas.microsoft.com/office/drawing/2014/main" id="{68DA60BC-E3F0-FA6B-A574-D0D662417B79}"/>
              </a:ext>
            </a:extLst>
          </p:cNvPr>
          <p:cNvSpPr txBox="1"/>
          <p:nvPr/>
        </p:nvSpPr>
        <p:spPr>
          <a:xfrm>
            <a:off x="339160" y="6361588"/>
            <a:ext cx="8073448"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出典：１　市については、総務省「令和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年住宅土地統計調査」第９－１表をもとに大阪府都市整備部住宅建築局居住企画課作成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２　町については、令和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年住宅土地統計調査大阪府独自集計より大阪府都市整備部住宅建築局居住企画課作成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72AE5B8-6310-5F85-6823-7FD16ED71C48}"/>
              </a:ext>
            </a:extLst>
          </p:cNvPr>
          <p:cNvSpPr txBox="1"/>
          <p:nvPr/>
        </p:nvSpPr>
        <p:spPr>
          <a:xfrm>
            <a:off x="339160" y="6000827"/>
            <a:ext cx="455689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en-US" altLang="ja-JP" sz="1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1D48C975-C7F4-F987-F689-43BA0C48CB59}"/>
              </a:ext>
            </a:extLst>
          </p:cNvPr>
          <p:cNvSpPr txBox="1"/>
          <p:nvPr/>
        </p:nvSpPr>
        <p:spPr>
          <a:xfrm>
            <a:off x="8644064" y="6412334"/>
            <a:ext cx="415498" cy="369332"/>
          </a:xfrm>
          <a:prstGeom prst="rect">
            <a:avLst/>
          </a:prstGeom>
          <a:noFill/>
          <a:ln>
            <a:solidFill>
              <a:schemeClr val="tx1"/>
            </a:solidFill>
          </a:ln>
        </p:spPr>
        <p:txBody>
          <a:bodyPr wrap="none" rtlCol="0">
            <a:spAutoFit/>
          </a:bodyPr>
          <a:lstStyle/>
          <a:p>
            <a:r>
              <a:rPr kumimoji="1" lang="ja-JP" altLang="en-US" dirty="0"/>
              <a:t>４</a:t>
            </a:r>
          </a:p>
        </p:txBody>
      </p:sp>
      <p:grpSp>
        <p:nvGrpSpPr>
          <p:cNvPr id="3" name="グループ化 2">
            <a:extLst>
              <a:ext uri="{FF2B5EF4-FFF2-40B4-BE49-F238E27FC236}">
                <a16:creationId xmlns:a16="http://schemas.microsoft.com/office/drawing/2014/main" id="{08998453-8145-7D46-908E-0804E806C9A6}"/>
              </a:ext>
            </a:extLst>
          </p:cNvPr>
          <p:cNvGrpSpPr/>
          <p:nvPr/>
        </p:nvGrpSpPr>
        <p:grpSpPr>
          <a:xfrm>
            <a:off x="8146802" y="2519144"/>
            <a:ext cx="582987" cy="1195863"/>
            <a:chOff x="8076317" y="2455712"/>
            <a:chExt cx="582987" cy="1195863"/>
          </a:xfrm>
        </p:grpSpPr>
        <p:sp>
          <p:nvSpPr>
            <p:cNvPr id="36" name="正方形/長方形 35">
              <a:extLst>
                <a:ext uri="{FF2B5EF4-FFF2-40B4-BE49-F238E27FC236}">
                  <a16:creationId xmlns:a16="http://schemas.microsoft.com/office/drawing/2014/main" id="{A0C9DF3F-4D0A-5BE5-A000-923FB6B22C73}"/>
                </a:ext>
              </a:extLst>
            </p:cNvPr>
            <p:cNvSpPr/>
            <p:nvPr/>
          </p:nvSpPr>
          <p:spPr>
            <a:xfrm>
              <a:off x="8076317" y="2455712"/>
              <a:ext cx="582987" cy="11958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E6DDD4C-8DDE-8547-2112-9E90CF5EB689}"/>
                </a:ext>
              </a:extLst>
            </p:cNvPr>
            <p:cNvSpPr/>
            <p:nvPr/>
          </p:nvSpPr>
          <p:spPr>
            <a:xfrm>
              <a:off x="8414871" y="2760484"/>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ECF76F8-F354-7042-0D01-D4762EAC7EF2}"/>
                </a:ext>
              </a:extLst>
            </p:cNvPr>
            <p:cNvSpPr/>
            <p:nvPr/>
          </p:nvSpPr>
          <p:spPr>
            <a:xfrm>
              <a:off x="8177023" y="2760485"/>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8A2C91F-7D54-1758-6041-E11D3BC30028}"/>
                </a:ext>
              </a:extLst>
            </p:cNvPr>
            <p:cNvSpPr txBox="1"/>
            <p:nvPr/>
          </p:nvSpPr>
          <p:spPr>
            <a:xfrm>
              <a:off x="8076317" y="3138410"/>
              <a:ext cx="338554" cy="477054"/>
            </a:xfrm>
            <a:prstGeom prst="rect">
              <a:avLst/>
            </a:prstGeom>
            <a:noFill/>
          </p:spPr>
          <p:txBody>
            <a:bodyPr vert="eaVert" wrap="none" rtlCol="0">
              <a:spAutoFit/>
            </a:bodyPr>
            <a:lstStyle/>
            <a:p>
              <a:r>
                <a:rPr kumimoji="1" lang="ja-JP" altLang="en-US" sz="1000" dirty="0"/>
                <a:t>政令市</a:t>
              </a:r>
            </a:p>
          </p:txBody>
        </p:sp>
        <p:sp>
          <p:nvSpPr>
            <p:cNvPr id="32" name="テキスト ボックス 31">
              <a:extLst>
                <a:ext uri="{FF2B5EF4-FFF2-40B4-BE49-F238E27FC236}">
                  <a16:creationId xmlns:a16="http://schemas.microsoft.com/office/drawing/2014/main" id="{8F210955-9B21-9458-D93C-CC22A5D50A82}"/>
                </a:ext>
              </a:extLst>
            </p:cNvPr>
            <p:cNvSpPr txBox="1"/>
            <p:nvPr/>
          </p:nvSpPr>
          <p:spPr>
            <a:xfrm>
              <a:off x="8320750" y="3138410"/>
              <a:ext cx="338554" cy="477054"/>
            </a:xfrm>
            <a:prstGeom prst="rect">
              <a:avLst/>
            </a:prstGeom>
            <a:noFill/>
          </p:spPr>
          <p:txBody>
            <a:bodyPr vert="eaVert" wrap="none" rtlCol="0">
              <a:spAutoFit/>
            </a:bodyPr>
            <a:lstStyle/>
            <a:p>
              <a:r>
                <a:rPr kumimoji="1" lang="ja-JP" altLang="en-US" sz="1000" dirty="0"/>
                <a:t>中核市</a:t>
              </a:r>
            </a:p>
          </p:txBody>
        </p:sp>
        <p:sp>
          <p:nvSpPr>
            <p:cNvPr id="35" name="テキスト ボックス 34">
              <a:extLst>
                <a:ext uri="{FF2B5EF4-FFF2-40B4-BE49-F238E27FC236}">
                  <a16:creationId xmlns:a16="http://schemas.microsoft.com/office/drawing/2014/main" id="{746F1DFA-4A6F-24EB-B02D-4C4DD82C15C1}"/>
                </a:ext>
              </a:extLst>
            </p:cNvPr>
            <p:cNvSpPr txBox="1"/>
            <p:nvPr/>
          </p:nvSpPr>
          <p:spPr>
            <a:xfrm>
              <a:off x="8145460" y="2455712"/>
              <a:ext cx="184731" cy="253916"/>
            </a:xfrm>
            <a:prstGeom prst="rect">
              <a:avLst/>
            </a:prstGeom>
            <a:noFill/>
          </p:spPr>
          <p:txBody>
            <a:bodyPr wrap="none" rtlCol="0">
              <a:spAutoFit/>
            </a:bodyPr>
            <a:lstStyle/>
            <a:p>
              <a:endParaRPr kumimoji="1" lang="ja-JP" altLang="en-US" sz="1050" b="1" dirty="0"/>
            </a:p>
          </p:txBody>
        </p:sp>
      </p:grpSp>
      <p:sp>
        <p:nvSpPr>
          <p:cNvPr id="7" name="テキスト ボックス 6">
            <a:extLst>
              <a:ext uri="{FF2B5EF4-FFF2-40B4-BE49-F238E27FC236}">
                <a16:creationId xmlns:a16="http://schemas.microsoft.com/office/drawing/2014/main" id="{64781D7B-8589-115C-7DC5-C43C6F507553}"/>
              </a:ext>
            </a:extLst>
          </p:cNvPr>
          <p:cNvSpPr txBox="1"/>
          <p:nvPr/>
        </p:nvSpPr>
        <p:spPr>
          <a:xfrm>
            <a:off x="225641" y="1422987"/>
            <a:ext cx="607859" cy="261610"/>
          </a:xfrm>
          <a:prstGeom prst="rect">
            <a:avLst/>
          </a:prstGeom>
          <a:noFill/>
        </p:spPr>
        <p:txBody>
          <a:bodyPr wrap="none" rtlCol="0">
            <a:spAutoFit/>
          </a:bodyPr>
          <a:lstStyle/>
          <a:p>
            <a:r>
              <a:rPr kumimoji="1" lang="ja-JP" altLang="en-US" sz="1050" dirty="0"/>
              <a:t>（戸）</a:t>
            </a:r>
          </a:p>
        </p:txBody>
      </p:sp>
      <p:sp>
        <p:nvSpPr>
          <p:cNvPr id="10" name="テキスト ボックス 9">
            <a:extLst>
              <a:ext uri="{FF2B5EF4-FFF2-40B4-BE49-F238E27FC236}">
                <a16:creationId xmlns:a16="http://schemas.microsoft.com/office/drawing/2014/main" id="{FD3F0E83-3064-9F51-8890-8BE0C58B4EA0}"/>
              </a:ext>
            </a:extLst>
          </p:cNvPr>
          <p:cNvSpPr txBox="1"/>
          <p:nvPr/>
        </p:nvSpPr>
        <p:spPr>
          <a:xfrm>
            <a:off x="981170" y="1430663"/>
            <a:ext cx="607859" cy="261610"/>
          </a:xfrm>
          <a:prstGeom prst="rect">
            <a:avLst/>
          </a:prstGeom>
          <a:noFill/>
        </p:spPr>
        <p:txBody>
          <a:bodyPr wrap="none" rtlCol="0">
            <a:spAutoFit/>
          </a:bodyPr>
          <a:lstStyle/>
          <a:p>
            <a:r>
              <a:rPr kumimoji="1" lang="ja-JP" altLang="en-US" sz="1050" dirty="0"/>
              <a:t>（戸）</a:t>
            </a:r>
          </a:p>
        </p:txBody>
      </p:sp>
    </p:spTree>
    <p:extLst>
      <p:ext uri="{BB962C8B-B14F-4D97-AF65-F5344CB8AC3E}">
        <p14:creationId xmlns:p14="http://schemas.microsoft.com/office/powerpoint/2010/main" val="397981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38B4B9CC-A7C0-47DE-987E-595FD836A879}"/>
              </a:ext>
            </a:extLst>
          </p:cNvPr>
          <p:cNvGraphicFramePr>
            <a:graphicFrameLocks/>
          </p:cNvGraphicFramePr>
          <p:nvPr>
            <p:extLst>
              <p:ext uri="{D42A27DB-BD31-4B8C-83A1-F6EECF244321}">
                <p14:modId xmlns:p14="http://schemas.microsoft.com/office/powerpoint/2010/main" val="4192403525"/>
              </p:ext>
            </p:extLst>
          </p:nvPr>
        </p:nvGraphicFramePr>
        <p:xfrm>
          <a:off x="4710538" y="1974853"/>
          <a:ext cx="3850138" cy="3949727"/>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大阪府内の建築時期別・階数別のマンション戸数</a:t>
            </a:r>
          </a:p>
        </p:txBody>
      </p:sp>
      <p:sp>
        <p:nvSpPr>
          <p:cNvPr id="9" name="正方形/長方形 8"/>
          <p:cNvSpPr/>
          <p:nvPr/>
        </p:nvSpPr>
        <p:spPr>
          <a:xfrm>
            <a:off x="296214" y="750888"/>
            <a:ext cx="8567102" cy="49754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1971</a:t>
            </a:r>
            <a:r>
              <a:rPr kumimoji="1" lang="ja-JP" altLang="en-US" sz="1600" dirty="0">
                <a:solidFill>
                  <a:schemeClr val="tx1"/>
                </a:solidFill>
                <a:latin typeface="Meiryo UI" panose="020B0604030504040204" pitchFamily="50" charset="-128"/>
                <a:ea typeface="Meiryo UI" panose="020B0604030504040204" pitchFamily="50" charset="-128"/>
              </a:rPr>
              <a:t>年以降、</a:t>
            </a:r>
            <a:r>
              <a:rPr kumimoji="1" lang="en-US" altLang="ja-JP" sz="1600" b="1" u="sng" dirty="0">
                <a:solidFill>
                  <a:srgbClr val="FF0000"/>
                </a:solidFill>
                <a:latin typeface="Meiryo UI" panose="020B0604030504040204" pitchFamily="50" charset="-128"/>
                <a:ea typeface="Meiryo UI" panose="020B0604030504040204" pitchFamily="50" charset="-128"/>
              </a:rPr>
              <a:t>11</a:t>
            </a:r>
            <a:r>
              <a:rPr kumimoji="1" lang="ja-JP" altLang="en-US" sz="1600" b="1" u="sng" dirty="0">
                <a:solidFill>
                  <a:srgbClr val="FF0000"/>
                </a:solidFill>
                <a:latin typeface="Meiryo UI" panose="020B0604030504040204" pitchFamily="50" charset="-128"/>
                <a:ea typeface="Meiryo UI" panose="020B0604030504040204" pitchFamily="50" charset="-128"/>
              </a:rPr>
              <a:t>階建以上の大規模なマンションが一番多く、その割合は増加傾向</a:t>
            </a:r>
            <a:r>
              <a:rPr kumimoji="1" lang="ja-JP" altLang="en-US" sz="1600" dirty="0">
                <a:solidFill>
                  <a:schemeClr val="tx1"/>
                </a:solidFill>
                <a:latin typeface="Meiryo UI" panose="020B0604030504040204" pitchFamily="50" charset="-128"/>
                <a:ea typeface="Meiryo UI" panose="020B0604030504040204" pitchFamily="50" charset="-128"/>
              </a:rPr>
              <a:t>にある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67292" y="6442781"/>
            <a:ext cx="6372257"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出典：総務省「令和５年住宅土地統計調査　第９－１表」　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296214" y="1780461"/>
            <a:ext cx="607859" cy="261610"/>
          </a:xfrm>
          <a:prstGeom prst="rect">
            <a:avLst/>
          </a:prstGeom>
          <a:noFill/>
        </p:spPr>
        <p:txBody>
          <a:bodyPr wrap="none" rtlCol="0">
            <a:spAutoFit/>
          </a:bodyPr>
          <a:lstStyle/>
          <a:p>
            <a:r>
              <a:rPr kumimoji="1" lang="ja-JP" altLang="en-US" sz="1050" dirty="0"/>
              <a:t>（戸）</a:t>
            </a:r>
          </a:p>
        </p:txBody>
      </p:sp>
      <p:sp>
        <p:nvSpPr>
          <p:cNvPr id="10" name="テキスト ボックス 9">
            <a:extLst>
              <a:ext uri="{FF2B5EF4-FFF2-40B4-BE49-F238E27FC236}">
                <a16:creationId xmlns:a16="http://schemas.microsoft.com/office/drawing/2014/main" id="{3D16C564-353E-4C59-ABBC-1DB07D206BC2}"/>
              </a:ext>
            </a:extLst>
          </p:cNvPr>
          <p:cNvSpPr txBox="1"/>
          <p:nvPr/>
        </p:nvSpPr>
        <p:spPr>
          <a:xfrm>
            <a:off x="367292" y="6026105"/>
            <a:ext cx="3547617"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ja-JP" altLang="en-US" sz="7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FDA70EA-2370-4EA0-A5F6-13CA170C5110}"/>
              </a:ext>
            </a:extLst>
          </p:cNvPr>
          <p:cNvSpPr txBox="1"/>
          <p:nvPr/>
        </p:nvSpPr>
        <p:spPr>
          <a:xfrm>
            <a:off x="-88506" y="5222064"/>
            <a:ext cx="99257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a:t>
            </a:r>
          </a:p>
        </p:txBody>
      </p:sp>
      <p:sp>
        <p:nvSpPr>
          <p:cNvPr id="14" name="テキスト ボックス 13">
            <a:extLst>
              <a:ext uri="{FF2B5EF4-FFF2-40B4-BE49-F238E27FC236}">
                <a16:creationId xmlns:a16="http://schemas.microsoft.com/office/drawing/2014/main" id="{55E2C354-544D-45BC-86CF-8C999D6BF662}"/>
              </a:ext>
            </a:extLst>
          </p:cNvPr>
          <p:cNvSpPr txBox="1"/>
          <p:nvPr/>
        </p:nvSpPr>
        <p:spPr>
          <a:xfrm>
            <a:off x="8187997" y="5222064"/>
            <a:ext cx="99257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a:t>
            </a:r>
          </a:p>
        </p:txBody>
      </p:sp>
      <p:sp>
        <p:nvSpPr>
          <p:cNvPr id="6" name="矢印: 右 5">
            <a:extLst>
              <a:ext uri="{FF2B5EF4-FFF2-40B4-BE49-F238E27FC236}">
                <a16:creationId xmlns:a16="http://schemas.microsoft.com/office/drawing/2014/main" id="{001E7109-879E-49D5-BB84-63D96A403FF9}"/>
              </a:ext>
            </a:extLst>
          </p:cNvPr>
          <p:cNvSpPr/>
          <p:nvPr/>
        </p:nvSpPr>
        <p:spPr>
          <a:xfrm rot="1441083">
            <a:off x="5302564" y="3450806"/>
            <a:ext cx="3021193" cy="587892"/>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649655-ADBF-4416-A3C9-6EDAFADCC65C}"/>
              </a:ext>
            </a:extLst>
          </p:cNvPr>
          <p:cNvSpPr txBox="1"/>
          <p:nvPr/>
        </p:nvSpPr>
        <p:spPr>
          <a:xfrm>
            <a:off x="367292" y="1479571"/>
            <a:ext cx="310213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■建築時期別・階数別のマンション戸数</a:t>
            </a:r>
            <a:endParaRPr kumimoji="1" lang="ja-JP" altLang="en-US" sz="1400" b="1" dirty="0"/>
          </a:p>
        </p:txBody>
      </p:sp>
      <p:sp>
        <p:nvSpPr>
          <p:cNvPr id="18" name="テキスト ボックス 17">
            <a:extLst>
              <a:ext uri="{FF2B5EF4-FFF2-40B4-BE49-F238E27FC236}">
                <a16:creationId xmlns:a16="http://schemas.microsoft.com/office/drawing/2014/main" id="{9980D1BB-F394-4357-8F4C-9B31818AA6DF}"/>
              </a:ext>
            </a:extLst>
          </p:cNvPr>
          <p:cNvSpPr txBox="1"/>
          <p:nvPr/>
        </p:nvSpPr>
        <p:spPr>
          <a:xfrm>
            <a:off x="4579765" y="1472684"/>
            <a:ext cx="346120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■建築時期別・階数別のマンション戸数割合</a:t>
            </a:r>
            <a:endParaRPr kumimoji="1" lang="ja-JP" altLang="en-US" sz="1400" b="1" dirty="0"/>
          </a:p>
        </p:txBody>
      </p:sp>
      <p:sp>
        <p:nvSpPr>
          <p:cNvPr id="19" name="テキスト ボックス 18">
            <a:extLst>
              <a:ext uri="{FF2B5EF4-FFF2-40B4-BE49-F238E27FC236}">
                <a16:creationId xmlns:a16="http://schemas.microsoft.com/office/drawing/2014/main" id="{1D200CAD-9678-4CED-ACA7-6A08E6F0AB7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５</a:t>
            </a:r>
          </a:p>
        </p:txBody>
      </p:sp>
      <p:graphicFrame>
        <p:nvGraphicFramePr>
          <p:cNvPr id="16" name="グラフ 15">
            <a:extLst>
              <a:ext uri="{FF2B5EF4-FFF2-40B4-BE49-F238E27FC236}">
                <a16:creationId xmlns:a16="http://schemas.microsoft.com/office/drawing/2014/main" id="{6371A958-6BA9-4D95-A21F-ED1B3B23CB77}"/>
              </a:ext>
            </a:extLst>
          </p:cNvPr>
          <p:cNvGraphicFramePr>
            <a:graphicFrameLocks/>
          </p:cNvGraphicFramePr>
          <p:nvPr>
            <p:extLst>
              <p:ext uri="{D42A27DB-BD31-4B8C-83A1-F6EECF244321}">
                <p14:modId xmlns:p14="http://schemas.microsoft.com/office/powerpoint/2010/main" val="940683470"/>
              </p:ext>
            </p:extLst>
          </p:nvPr>
        </p:nvGraphicFramePr>
        <p:xfrm>
          <a:off x="367292" y="2261912"/>
          <a:ext cx="4152778" cy="3949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6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55DFD19F-328A-41F0-889F-57B161947907}"/>
              </a:ext>
            </a:extLst>
          </p:cNvPr>
          <p:cNvGraphicFramePr/>
          <p:nvPr>
            <p:extLst>
              <p:ext uri="{D42A27DB-BD31-4B8C-83A1-F6EECF244321}">
                <p14:modId xmlns:p14="http://schemas.microsoft.com/office/powerpoint/2010/main" val="2944569479"/>
              </p:ext>
            </p:extLst>
          </p:nvPr>
        </p:nvGraphicFramePr>
        <p:xfrm>
          <a:off x="4060389" y="1859760"/>
          <a:ext cx="4949730" cy="428335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大阪府のマンションの世帯主年齢の状況</a:t>
            </a:r>
          </a:p>
        </p:txBody>
      </p:sp>
      <p:sp>
        <p:nvSpPr>
          <p:cNvPr id="9" name="正方形/長方形 8"/>
          <p:cNvSpPr/>
          <p:nvPr/>
        </p:nvSpPr>
        <p:spPr>
          <a:xfrm>
            <a:off x="288449" y="590974"/>
            <a:ext cx="8567102" cy="61975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〇大阪府内のマンションの</a:t>
            </a:r>
            <a:r>
              <a:rPr kumimoji="1" lang="ja-JP" altLang="en-US" b="1" u="sng" dirty="0">
                <a:solidFill>
                  <a:srgbClr val="FF0000"/>
                </a:solidFill>
                <a:latin typeface="Meiryo UI" panose="020B0604030504040204" pitchFamily="50" charset="-128"/>
                <a:ea typeface="Meiryo UI" panose="020B0604030504040204" pitchFamily="50" charset="-128"/>
              </a:rPr>
              <a:t>世帯主の半数以上は</a:t>
            </a:r>
            <a:r>
              <a:rPr kumimoji="1" lang="en-US" altLang="ja-JP" b="1" u="sng" dirty="0">
                <a:solidFill>
                  <a:srgbClr val="FF0000"/>
                </a:solidFill>
                <a:latin typeface="Meiryo UI" panose="020B0604030504040204" pitchFamily="50" charset="-128"/>
                <a:ea typeface="Meiryo UI" panose="020B0604030504040204" pitchFamily="50" charset="-128"/>
              </a:rPr>
              <a:t>60</a:t>
            </a:r>
            <a:r>
              <a:rPr kumimoji="1" lang="ja-JP" altLang="en-US" b="1" u="sng" dirty="0">
                <a:solidFill>
                  <a:srgbClr val="FF0000"/>
                </a:solidFill>
                <a:latin typeface="Meiryo UI" panose="020B0604030504040204" pitchFamily="50" charset="-128"/>
                <a:ea typeface="Meiryo UI" panose="020B0604030504040204" pitchFamily="50" charset="-128"/>
              </a:rPr>
              <a:t>歳代以上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rgbClr val="FF0000"/>
                </a:solidFill>
                <a:latin typeface="Meiryo UI" panose="020B0604030504040204" pitchFamily="50" charset="-128"/>
                <a:ea typeface="Meiryo UI" panose="020B0604030504040204" pitchFamily="50" charset="-128"/>
              </a:rPr>
              <a:t>完成年次が古いマンション</a:t>
            </a:r>
            <a:r>
              <a:rPr kumimoji="1" lang="ja-JP" altLang="en-US" dirty="0">
                <a:solidFill>
                  <a:schemeClr val="tx1"/>
                </a:solidFill>
                <a:latin typeface="Meiryo UI" panose="020B0604030504040204" pitchFamily="50" charset="-128"/>
                <a:ea typeface="Meiryo UI" panose="020B0604030504040204" pitchFamily="50" charset="-128"/>
              </a:rPr>
              <a:t>ほど</a:t>
            </a:r>
            <a:r>
              <a:rPr kumimoji="1" lang="en-US" altLang="ja-JP" b="1" u="sng" dirty="0">
                <a:solidFill>
                  <a:srgbClr val="FF0000"/>
                </a:solidFill>
                <a:latin typeface="Meiryo UI" panose="020B0604030504040204" pitchFamily="50" charset="-128"/>
                <a:ea typeface="Meiryo UI" panose="020B0604030504040204" pitchFamily="50" charset="-128"/>
              </a:rPr>
              <a:t>70</a:t>
            </a:r>
            <a:r>
              <a:rPr kumimoji="1" lang="ja-JP" altLang="en-US" b="1" u="sng" dirty="0">
                <a:solidFill>
                  <a:srgbClr val="FF0000"/>
                </a:solidFill>
                <a:latin typeface="Meiryo UI" panose="020B0604030504040204" pitchFamily="50" charset="-128"/>
                <a:ea typeface="Meiryo UI" panose="020B0604030504040204" pitchFamily="50" charset="-128"/>
              </a:rPr>
              <a:t>歳以上の割合が大きく</a:t>
            </a:r>
            <a:r>
              <a:rPr kumimoji="1" lang="ja-JP" altLang="en-US" dirty="0">
                <a:solidFill>
                  <a:schemeClr val="tx1"/>
                </a:solidFill>
                <a:latin typeface="Meiryo UI" panose="020B0604030504040204" pitchFamily="50" charset="-128"/>
                <a:ea typeface="Meiryo UI" panose="020B0604030504040204" pitchFamily="50" charset="-128"/>
              </a:rPr>
              <a:t>なっている</a:t>
            </a:r>
            <a:endParaRPr kumimoji="1" lang="en-US" altLang="ja-JP" spc="-14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18EC4FB2-B3E0-47DE-8600-0C5D7167175C}"/>
              </a:ext>
            </a:extLst>
          </p:cNvPr>
          <p:cNvSpPr txBox="1"/>
          <p:nvPr/>
        </p:nvSpPr>
        <p:spPr>
          <a:xfrm>
            <a:off x="122343" y="6200541"/>
            <a:ext cx="882431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いずれも四捨五入等により合計しても</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にならないことがある。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68" name="正方形/長方形 67"/>
          <p:cNvSpPr/>
          <p:nvPr/>
        </p:nvSpPr>
        <p:spPr>
          <a:xfrm>
            <a:off x="5519599" y="1230053"/>
            <a:ext cx="1897380" cy="12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047926" y="1381885"/>
            <a:ext cx="374653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■完成年次別世帯主の年齢の割合（大阪府）</a:t>
            </a:r>
          </a:p>
        </p:txBody>
      </p:sp>
      <p:cxnSp>
        <p:nvCxnSpPr>
          <p:cNvPr id="87" name="直線コネクタ 86"/>
          <p:cNvCxnSpPr>
            <a:cxnSpLocks/>
          </p:cNvCxnSpPr>
          <p:nvPr/>
        </p:nvCxnSpPr>
        <p:spPr>
          <a:xfrm>
            <a:off x="4791494" y="3126549"/>
            <a:ext cx="496786" cy="409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cxnSpLocks/>
          </p:cNvCxnSpPr>
          <p:nvPr/>
        </p:nvCxnSpPr>
        <p:spPr>
          <a:xfrm>
            <a:off x="5578481" y="3492161"/>
            <a:ext cx="440904" cy="4312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cxnSpLocks/>
          </p:cNvCxnSpPr>
          <p:nvPr/>
        </p:nvCxnSpPr>
        <p:spPr>
          <a:xfrm>
            <a:off x="6309586" y="3923390"/>
            <a:ext cx="449173" cy="259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a:cxnSpLocks/>
          </p:cNvCxnSpPr>
          <p:nvPr/>
        </p:nvCxnSpPr>
        <p:spPr>
          <a:xfrm>
            <a:off x="7048960" y="4183380"/>
            <a:ext cx="464360" cy="358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3C06232B-2B25-4D3B-8BA0-F8EAA516DE29}"/>
              </a:ext>
            </a:extLst>
          </p:cNvPr>
          <p:cNvSpPr txBox="1"/>
          <p:nvPr/>
        </p:nvSpPr>
        <p:spPr>
          <a:xfrm>
            <a:off x="8647802" y="6412334"/>
            <a:ext cx="415498" cy="369332"/>
          </a:xfrm>
          <a:prstGeom prst="rect">
            <a:avLst/>
          </a:prstGeom>
          <a:noFill/>
          <a:ln>
            <a:solidFill>
              <a:schemeClr val="tx1"/>
            </a:solidFill>
          </a:ln>
        </p:spPr>
        <p:txBody>
          <a:bodyPr wrap="none" rtlCol="0">
            <a:spAutoFit/>
          </a:bodyPr>
          <a:lstStyle/>
          <a:p>
            <a:r>
              <a:rPr kumimoji="1" lang="ja-JP" altLang="en-US" dirty="0"/>
              <a:t>６</a:t>
            </a:r>
          </a:p>
        </p:txBody>
      </p:sp>
      <p:graphicFrame>
        <p:nvGraphicFramePr>
          <p:cNvPr id="37" name="グラフ 36">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462133599"/>
              </p:ext>
            </p:extLst>
          </p:nvPr>
        </p:nvGraphicFramePr>
        <p:xfrm>
          <a:off x="220980" y="1842985"/>
          <a:ext cx="3549208" cy="4300133"/>
        </p:xfrm>
        <a:graphic>
          <a:graphicData uri="http://schemas.openxmlformats.org/drawingml/2006/chart">
            <c:chart xmlns:c="http://schemas.openxmlformats.org/drawingml/2006/chart" xmlns:r="http://schemas.openxmlformats.org/officeDocument/2006/relationships" r:id="rId3"/>
          </a:graphicData>
        </a:graphic>
      </p:graphicFrame>
      <p:sp>
        <p:nvSpPr>
          <p:cNvPr id="40" name="テキスト ボックス 39">
            <a:extLst>
              <a:ext uri="{FF2B5EF4-FFF2-40B4-BE49-F238E27FC236}">
                <a16:creationId xmlns:a16="http://schemas.microsoft.com/office/drawing/2014/main" id="{5081000E-C74B-4008-9264-49349EA7C310}"/>
              </a:ext>
            </a:extLst>
          </p:cNvPr>
          <p:cNvSpPr txBox="1"/>
          <p:nvPr/>
        </p:nvSpPr>
        <p:spPr>
          <a:xfrm>
            <a:off x="507397" y="1372971"/>
            <a:ext cx="232467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■世帯主の年齢（大阪府）</a:t>
            </a:r>
          </a:p>
        </p:txBody>
      </p:sp>
      <p:sp>
        <p:nvSpPr>
          <p:cNvPr id="5" name="フリーフォーム: 図形 4">
            <a:extLst>
              <a:ext uri="{FF2B5EF4-FFF2-40B4-BE49-F238E27FC236}">
                <a16:creationId xmlns:a16="http://schemas.microsoft.com/office/drawing/2014/main" id="{2E545E51-688A-421D-85E8-6050023B2327}"/>
              </a:ext>
            </a:extLst>
          </p:cNvPr>
          <p:cNvSpPr/>
          <p:nvPr/>
        </p:nvSpPr>
        <p:spPr>
          <a:xfrm>
            <a:off x="1925427" y="2600719"/>
            <a:ext cx="88825" cy="3054261"/>
          </a:xfrm>
          <a:custGeom>
            <a:avLst/>
            <a:gdLst>
              <a:gd name="connsiteX0" fmla="*/ 0 w 23648"/>
              <a:gd name="connsiteY0" fmla="*/ 0 h 1789386"/>
              <a:gd name="connsiteX1" fmla="*/ 23648 w 23648"/>
              <a:gd name="connsiteY1" fmla="*/ 922283 h 1789386"/>
              <a:gd name="connsiteX2" fmla="*/ 7883 w 23648"/>
              <a:gd name="connsiteY2" fmla="*/ 1789386 h 1789386"/>
            </a:gdLst>
            <a:ahLst/>
            <a:cxnLst>
              <a:cxn ang="0">
                <a:pos x="connsiteX0" y="connsiteY0"/>
              </a:cxn>
              <a:cxn ang="0">
                <a:pos x="connsiteX1" y="connsiteY1"/>
              </a:cxn>
              <a:cxn ang="0">
                <a:pos x="connsiteX2" y="connsiteY2"/>
              </a:cxn>
            </a:cxnLst>
            <a:rect l="l" t="t" r="r" b="b"/>
            <a:pathLst>
              <a:path w="23648" h="1789386">
                <a:moveTo>
                  <a:pt x="0" y="0"/>
                </a:moveTo>
                <a:lnTo>
                  <a:pt x="23648" y="922283"/>
                </a:lnTo>
                <a:lnTo>
                  <a:pt x="7883" y="1789386"/>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B5BDB14C-3087-4350-92C7-165E53BFEB03}"/>
              </a:ext>
            </a:extLst>
          </p:cNvPr>
          <p:cNvSpPr/>
          <p:nvPr/>
        </p:nvSpPr>
        <p:spPr>
          <a:xfrm rot="11012287">
            <a:off x="1535216" y="5510484"/>
            <a:ext cx="829457" cy="146231"/>
          </a:xfrm>
          <a:prstGeom prst="arc">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a:extLst>
              <a:ext uri="{FF2B5EF4-FFF2-40B4-BE49-F238E27FC236}">
                <a16:creationId xmlns:a16="http://schemas.microsoft.com/office/drawing/2014/main" id="{C0379FED-5E26-4CB0-AEBD-02363C0BF93F}"/>
              </a:ext>
            </a:extLst>
          </p:cNvPr>
          <p:cNvSpPr/>
          <p:nvPr/>
        </p:nvSpPr>
        <p:spPr>
          <a:xfrm rot="20228317">
            <a:off x="1228504" y="2696957"/>
            <a:ext cx="715988" cy="172836"/>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Tree>
    <p:extLst>
      <p:ext uri="{BB962C8B-B14F-4D97-AF65-F5344CB8AC3E}">
        <p14:creationId xmlns:p14="http://schemas.microsoft.com/office/powerpoint/2010/main" val="395514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
        <p:nvSpPr>
          <p:cNvPr id="21" name="正方形/長方形 20">
            <a:extLst>
              <a:ext uri="{FF2B5EF4-FFF2-40B4-BE49-F238E27FC236}">
                <a16:creationId xmlns:a16="http://schemas.microsoft.com/office/drawing/2014/main" id="{FA2A09E9-6781-43BA-8AAC-E5B4FE60F131}"/>
              </a:ext>
            </a:extLst>
          </p:cNvPr>
          <p:cNvSpPr/>
          <p:nvPr/>
        </p:nvSpPr>
        <p:spPr>
          <a:xfrm>
            <a:off x="288449" y="590974"/>
            <a:ext cx="8567102" cy="61975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〇管理者の選任状況については、</a:t>
            </a:r>
            <a:r>
              <a:rPr kumimoji="1" lang="en-US" altLang="ja-JP" dirty="0">
                <a:solidFill>
                  <a:schemeClr val="tx1"/>
                </a:solidFill>
                <a:latin typeface="Meiryo UI" panose="020B0604030504040204" pitchFamily="50" charset="-128"/>
                <a:ea typeface="Meiryo UI" panose="020B0604030504040204" pitchFamily="50" charset="-128"/>
              </a:rPr>
              <a:t>78.8</a:t>
            </a:r>
            <a:r>
              <a:rPr kumimoji="1" lang="ja-JP" altLang="en-US" dirty="0">
                <a:solidFill>
                  <a:schemeClr val="tx1"/>
                </a:solidFill>
                <a:latin typeface="Meiryo UI" panose="020B0604030504040204" pitchFamily="50" charset="-128"/>
                <a:ea typeface="Meiryo UI" panose="020B0604030504040204" pitchFamily="50" charset="-128"/>
              </a:rPr>
              <a:t>％が管理組合の代表者（区分所有者）であり、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rgbClr val="FF0000"/>
                </a:solidFill>
                <a:latin typeface="Meiryo UI" panose="020B0604030504040204" pitchFamily="50" charset="-128"/>
                <a:ea typeface="Meiryo UI" panose="020B0604030504040204" pitchFamily="50" charset="-128"/>
              </a:rPr>
              <a:t>区分所有者以外の第３者が管理者</a:t>
            </a:r>
            <a:r>
              <a:rPr kumimoji="1" lang="ja-JP" altLang="en-US" dirty="0">
                <a:solidFill>
                  <a:schemeClr val="tx1"/>
                </a:solidFill>
                <a:latin typeface="Meiryo UI" panose="020B0604030504040204" pitchFamily="50" charset="-128"/>
                <a:ea typeface="Meiryo UI" panose="020B0604030504040204" pitchFamily="50" charset="-128"/>
              </a:rPr>
              <a:t>となっているマンションは</a:t>
            </a:r>
            <a:r>
              <a:rPr kumimoji="1" lang="en-US" altLang="ja-JP" b="1" u="sng" dirty="0">
                <a:solidFill>
                  <a:srgbClr val="FF0000"/>
                </a:solidFill>
                <a:latin typeface="Meiryo UI" panose="020B0604030504040204" pitchFamily="50" charset="-128"/>
                <a:ea typeface="Meiryo UI" panose="020B0604030504040204" pitchFamily="50" charset="-128"/>
              </a:rPr>
              <a:t>5.9</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17" name="グラフ 16">
            <a:extLst>
              <a:ext uri="{FF2B5EF4-FFF2-40B4-BE49-F238E27FC236}">
                <a16:creationId xmlns:a16="http://schemas.microsoft.com/office/drawing/2014/main" id="{6A60753C-DFD9-4115-9A4B-8B9A958DE840}"/>
              </a:ext>
            </a:extLst>
          </p:cNvPr>
          <p:cNvGraphicFramePr>
            <a:graphicFrameLocks/>
          </p:cNvGraphicFramePr>
          <p:nvPr>
            <p:extLst>
              <p:ext uri="{D42A27DB-BD31-4B8C-83A1-F6EECF244321}">
                <p14:modId xmlns:p14="http://schemas.microsoft.com/office/powerpoint/2010/main" val="423908163"/>
              </p:ext>
            </p:extLst>
          </p:nvPr>
        </p:nvGraphicFramePr>
        <p:xfrm>
          <a:off x="612105" y="1734206"/>
          <a:ext cx="7919790" cy="4532820"/>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a:extLst>
              <a:ext uri="{FF2B5EF4-FFF2-40B4-BE49-F238E27FC236}">
                <a16:creationId xmlns:a16="http://schemas.microsoft.com/office/drawing/2014/main" id="{BA6A9D03-D61D-4BAC-A376-695760E40DED}"/>
              </a:ext>
            </a:extLst>
          </p:cNvPr>
          <p:cNvSpPr txBox="1"/>
          <p:nvPr/>
        </p:nvSpPr>
        <p:spPr>
          <a:xfrm>
            <a:off x="451943" y="1333970"/>
            <a:ext cx="142699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■管理者の選任</a:t>
            </a:r>
            <a:endParaRPr kumimoji="1" lang="ja-JP" altLang="en-US" sz="1400" b="1" dirty="0"/>
          </a:p>
        </p:txBody>
      </p:sp>
      <p:sp>
        <p:nvSpPr>
          <p:cNvPr id="2" name="右中かっこ 1">
            <a:extLst>
              <a:ext uri="{FF2B5EF4-FFF2-40B4-BE49-F238E27FC236}">
                <a16:creationId xmlns:a16="http://schemas.microsoft.com/office/drawing/2014/main" id="{32276C6D-7F12-4EA5-A3F8-19B66D808A0B}"/>
              </a:ext>
            </a:extLst>
          </p:cNvPr>
          <p:cNvSpPr/>
          <p:nvPr/>
        </p:nvSpPr>
        <p:spPr>
          <a:xfrm rot="16200000">
            <a:off x="5699234" y="1624264"/>
            <a:ext cx="394139" cy="2948155"/>
          </a:xfrm>
          <a:prstGeom prst="rightBrac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B8B4364-4858-438C-ABA8-76BB8A3F42B7}"/>
              </a:ext>
            </a:extLst>
          </p:cNvPr>
          <p:cNvSpPr txBox="1"/>
          <p:nvPr/>
        </p:nvSpPr>
        <p:spPr>
          <a:xfrm>
            <a:off x="5651938" y="2542652"/>
            <a:ext cx="898634" cy="307777"/>
          </a:xfrm>
          <a:prstGeom prst="rect">
            <a:avLst/>
          </a:prstGeom>
          <a:noFill/>
        </p:spPr>
        <p:txBody>
          <a:bodyPr wrap="square" rtlCol="0">
            <a:spAutoFit/>
          </a:bodyPr>
          <a:lstStyle/>
          <a:p>
            <a:r>
              <a:rPr kumimoji="1" lang="en-US" altLang="ja-JP" sz="1400" dirty="0"/>
              <a:t>5.9</a:t>
            </a:r>
            <a:r>
              <a:rPr kumimoji="1" lang="ja-JP" altLang="en-US" sz="1400" dirty="0"/>
              <a:t>％</a:t>
            </a:r>
          </a:p>
        </p:txBody>
      </p:sp>
      <p:sp>
        <p:nvSpPr>
          <p:cNvPr id="23" name="テキスト ボックス 22">
            <a:extLst>
              <a:ext uri="{FF2B5EF4-FFF2-40B4-BE49-F238E27FC236}">
                <a16:creationId xmlns:a16="http://schemas.microsoft.com/office/drawing/2014/main" id="{94097EA1-4D37-4E95-9522-C51FE54AB6E1}"/>
              </a:ext>
            </a:extLst>
          </p:cNvPr>
          <p:cNvSpPr txBox="1"/>
          <p:nvPr/>
        </p:nvSpPr>
        <p:spPr>
          <a:xfrm>
            <a:off x="319685" y="6317868"/>
            <a:ext cx="882431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いずれも四捨五入等により合計しても</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にならないことがある。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582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16" name="テキスト ボックス 15">
            <a:extLst>
              <a:ext uri="{FF2B5EF4-FFF2-40B4-BE49-F238E27FC236}">
                <a16:creationId xmlns:a16="http://schemas.microsoft.com/office/drawing/2014/main" id="{485851FF-2B76-46AA-8645-5C191C6A4949}"/>
              </a:ext>
            </a:extLst>
          </p:cNvPr>
          <p:cNvSpPr txBox="1"/>
          <p:nvPr/>
        </p:nvSpPr>
        <p:spPr>
          <a:xfrm>
            <a:off x="4532586" y="1472849"/>
            <a:ext cx="4611414" cy="523220"/>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a:t>
            </a:r>
            <a:r>
              <a:rPr lang="en-US" altLang="ja-JP" sz="1400" b="1" dirty="0">
                <a:solidFill>
                  <a:prstClr val="black"/>
                </a:solidFill>
                <a:latin typeface="Meiryo UI"/>
                <a:ea typeface="Meiryo UI"/>
              </a:rPr>
              <a:t>25</a:t>
            </a:r>
            <a:r>
              <a:rPr lang="ja-JP" altLang="en-US" sz="1400" b="1" dirty="0">
                <a:solidFill>
                  <a:prstClr val="black"/>
                </a:solidFill>
                <a:latin typeface="Meiryo UI"/>
                <a:ea typeface="Meiryo UI"/>
              </a:rPr>
              <a:t>年以上の長期修繕計画に基づく</a:t>
            </a:r>
            <a:endParaRPr lang="en-US" altLang="ja-JP" sz="1400" b="1" dirty="0">
              <a:solidFill>
                <a:prstClr val="black"/>
              </a:solidFill>
              <a:latin typeface="Meiryo UI"/>
              <a:ea typeface="Meiryo UI"/>
            </a:endParaRPr>
          </a:p>
          <a:p>
            <a:pPr marL="179996" indent="-457189" algn="just" defTabSz="914379">
              <a:defRPr/>
            </a:pPr>
            <a:r>
              <a:rPr lang="ja-JP" altLang="en-US" sz="1400" b="1" dirty="0">
                <a:solidFill>
                  <a:prstClr val="black"/>
                </a:solidFill>
                <a:latin typeface="Meiryo UI"/>
                <a:ea typeface="Meiryo UI"/>
              </a:rPr>
              <a:t>　</a:t>
            </a:r>
            <a:r>
              <a:rPr lang="en-US" altLang="ja-JP" sz="1400" b="1" dirty="0">
                <a:solidFill>
                  <a:prstClr val="black"/>
                </a:solidFill>
                <a:latin typeface="Meiryo UI"/>
                <a:ea typeface="Meiryo UI"/>
              </a:rPr>
              <a:t> </a:t>
            </a:r>
            <a:r>
              <a:rPr lang="ja-JP" altLang="en-US" sz="1400" b="1" dirty="0">
                <a:solidFill>
                  <a:prstClr val="black"/>
                </a:solidFill>
                <a:latin typeface="Meiryo UI"/>
                <a:ea typeface="Meiryo UI"/>
              </a:rPr>
              <a:t>修繕積立金を設定している管理組合の割合</a:t>
            </a:r>
            <a:endParaRPr lang="en-US" altLang="ja-JP" sz="1400" b="1" dirty="0">
              <a:solidFill>
                <a:prstClr val="black"/>
              </a:solidFill>
              <a:latin typeface="Meiryo UI"/>
              <a:ea typeface="Meiryo UI"/>
            </a:endParaRPr>
          </a:p>
        </p:txBody>
      </p:sp>
      <p:sp>
        <p:nvSpPr>
          <p:cNvPr id="17" name="テキスト ボックス 16">
            <a:extLst>
              <a:ext uri="{FF2B5EF4-FFF2-40B4-BE49-F238E27FC236}">
                <a16:creationId xmlns:a16="http://schemas.microsoft.com/office/drawing/2014/main" id="{FE6729CA-C757-4168-94E8-975309746D7F}"/>
              </a:ext>
            </a:extLst>
          </p:cNvPr>
          <p:cNvSpPr txBox="1"/>
          <p:nvPr/>
        </p:nvSpPr>
        <p:spPr>
          <a:xfrm>
            <a:off x="94593" y="1499047"/>
            <a:ext cx="4118013"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■長期修繕計画の作成状況</a:t>
            </a:r>
            <a:endParaRPr lang="en-US" altLang="ja-JP" sz="1400" b="1" dirty="0">
              <a:solidFill>
                <a:prstClr val="black"/>
              </a:solidFill>
              <a:latin typeface="Meiryo UI"/>
              <a:ea typeface="Meiryo UI"/>
            </a:endParaRPr>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8" y="590974"/>
            <a:ext cx="8779845" cy="77274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〇長期修繕計画を作成している管理組合の割合は</a:t>
            </a:r>
            <a:r>
              <a:rPr kumimoji="1" lang="en-US" altLang="ja-JP" dirty="0">
                <a:solidFill>
                  <a:schemeClr val="tx1"/>
                </a:solidFill>
                <a:latin typeface="Meiryo UI" panose="020B0604030504040204" pitchFamily="50" charset="-128"/>
                <a:ea typeface="Meiryo UI" panose="020B0604030504040204" pitchFamily="50" charset="-128"/>
              </a:rPr>
              <a:t>88.2</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a:t>
            </a:r>
            <a:r>
              <a:rPr kumimoji="1" lang="en-US" altLang="ja-JP" b="1" u="sng" dirty="0">
                <a:solidFill>
                  <a:srgbClr val="FF0000"/>
                </a:solidFill>
                <a:latin typeface="Meiryo UI" panose="020B0604030504040204" pitchFamily="50" charset="-128"/>
                <a:ea typeface="Meiryo UI" panose="020B0604030504040204" pitchFamily="50" charset="-128"/>
              </a:rPr>
              <a:t>25</a:t>
            </a:r>
            <a:r>
              <a:rPr kumimoji="1" lang="ja-JP" altLang="en-US" b="1" u="sng" dirty="0">
                <a:solidFill>
                  <a:srgbClr val="FF0000"/>
                </a:solidFill>
                <a:latin typeface="Meiryo UI" panose="020B0604030504040204" pitchFamily="50" charset="-128"/>
                <a:ea typeface="Meiryo UI" panose="020B0604030504040204" pitchFamily="50" charset="-128"/>
              </a:rPr>
              <a:t>年以上の長期修繕計画に基づく修繕積立金を設定</a:t>
            </a:r>
            <a:r>
              <a:rPr kumimoji="1" lang="ja-JP" altLang="en-US" dirty="0">
                <a:solidFill>
                  <a:schemeClr val="tx1"/>
                </a:solidFill>
                <a:latin typeface="Meiryo UI" panose="020B0604030504040204" pitchFamily="50" charset="-128"/>
                <a:ea typeface="Meiryo UI" panose="020B0604030504040204" pitchFamily="50" charset="-128"/>
              </a:rPr>
              <a:t>している管理組合の割合は</a:t>
            </a:r>
            <a:r>
              <a:rPr kumimoji="1" lang="en-US" altLang="ja-JP" b="1" u="sng" dirty="0">
                <a:solidFill>
                  <a:srgbClr val="FF0000"/>
                </a:solidFill>
                <a:latin typeface="Meiryo UI" panose="020B0604030504040204" pitchFamily="50" charset="-128"/>
                <a:ea typeface="Meiryo UI" panose="020B0604030504040204" pitchFamily="50" charset="-128"/>
              </a:rPr>
              <a:t>57.6</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AF6037DB-BC24-4289-99DF-4E6F20532FBF}"/>
              </a:ext>
            </a:extLst>
          </p:cNvPr>
          <p:cNvGraphicFramePr>
            <a:graphicFrameLocks/>
          </p:cNvGraphicFramePr>
          <p:nvPr>
            <p:extLst>
              <p:ext uri="{D42A27DB-BD31-4B8C-83A1-F6EECF244321}">
                <p14:modId xmlns:p14="http://schemas.microsoft.com/office/powerpoint/2010/main" val="3456660693"/>
              </p:ext>
            </p:extLst>
          </p:nvPr>
        </p:nvGraphicFramePr>
        <p:xfrm>
          <a:off x="288449" y="1984645"/>
          <a:ext cx="4118013" cy="399048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B6D77A3F-D140-4C96-B538-638130DF4D76}"/>
              </a:ext>
            </a:extLst>
          </p:cNvPr>
          <p:cNvSpPr txBox="1"/>
          <p:nvPr/>
        </p:nvSpPr>
        <p:spPr>
          <a:xfrm>
            <a:off x="162325" y="2105201"/>
            <a:ext cx="7520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p>
        </p:txBody>
      </p:sp>
      <p:graphicFrame>
        <p:nvGraphicFramePr>
          <p:cNvPr id="11" name="グラフ 10">
            <a:extLst>
              <a:ext uri="{FF2B5EF4-FFF2-40B4-BE49-F238E27FC236}">
                <a16:creationId xmlns:a16="http://schemas.microsoft.com/office/drawing/2014/main" id="{23E8755B-6252-4CFD-A2AB-67D2753A7854}"/>
              </a:ext>
            </a:extLst>
          </p:cNvPr>
          <p:cNvGraphicFramePr>
            <a:graphicFrameLocks/>
          </p:cNvGraphicFramePr>
          <p:nvPr>
            <p:extLst>
              <p:ext uri="{D42A27DB-BD31-4B8C-83A1-F6EECF244321}">
                <p14:modId xmlns:p14="http://schemas.microsoft.com/office/powerpoint/2010/main" val="4292375568"/>
              </p:ext>
            </p:extLst>
          </p:nvPr>
        </p:nvGraphicFramePr>
        <p:xfrm>
          <a:off x="4619296" y="1996069"/>
          <a:ext cx="4296104" cy="3990486"/>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90B1A067-3F71-4AC0-AA24-B7C23C3A3EC2}"/>
              </a:ext>
            </a:extLst>
          </p:cNvPr>
          <p:cNvSpPr txBox="1"/>
          <p:nvPr/>
        </p:nvSpPr>
        <p:spPr>
          <a:xfrm>
            <a:off x="4524705" y="2105201"/>
            <a:ext cx="7520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1F2B00CB-67F0-4122-ACA5-8576EA8F9B43}"/>
              </a:ext>
            </a:extLst>
          </p:cNvPr>
          <p:cNvSpPr txBox="1"/>
          <p:nvPr/>
        </p:nvSpPr>
        <p:spPr>
          <a:xfrm>
            <a:off x="319685" y="6179150"/>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333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
        <p:nvSpPr>
          <p:cNvPr id="16" name="テキスト ボックス 15">
            <a:extLst>
              <a:ext uri="{FF2B5EF4-FFF2-40B4-BE49-F238E27FC236}">
                <a16:creationId xmlns:a16="http://schemas.microsoft.com/office/drawing/2014/main" id="{485851FF-2B76-46AA-8645-5C191C6A4949}"/>
              </a:ext>
            </a:extLst>
          </p:cNvPr>
          <p:cNvSpPr txBox="1"/>
          <p:nvPr/>
        </p:nvSpPr>
        <p:spPr>
          <a:xfrm>
            <a:off x="4572000" y="1950294"/>
            <a:ext cx="4611414"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■長期修繕計画上と実際の修繕積立金積立額の差</a:t>
            </a:r>
            <a:endParaRPr lang="en-US" altLang="ja-JP" sz="1400" b="1" dirty="0">
              <a:solidFill>
                <a:prstClr val="black"/>
              </a:solidFill>
              <a:latin typeface="Meiryo UI"/>
              <a:ea typeface="Meiryo UI"/>
            </a:endParaRPr>
          </a:p>
        </p:txBody>
      </p:sp>
      <p:sp>
        <p:nvSpPr>
          <p:cNvPr id="17" name="テキスト ボックス 16">
            <a:extLst>
              <a:ext uri="{FF2B5EF4-FFF2-40B4-BE49-F238E27FC236}">
                <a16:creationId xmlns:a16="http://schemas.microsoft.com/office/drawing/2014/main" id="{FE6729CA-C757-4168-94E8-975309746D7F}"/>
              </a:ext>
            </a:extLst>
          </p:cNvPr>
          <p:cNvSpPr txBox="1"/>
          <p:nvPr/>
        </p:nvSpPr>
        <p:spPr>
          <a:xfrm>
            <a:off x="94594" y="1967988"/>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■修繕積立金の積立方式</a:t>
            </a:r>
            <a:endParaRPr lang="en-US" altLang="ja-JP" sz="1400" b="1" dirty="0">
              <a:solidFill>
                <a:prstClr val="black"/>
              </a:solidFill>
              <a:latin typeface="Meiryo UI"/>
              <a:ea typeface="Meiryo UI"/>
            </a:endParaRPr>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9" y="590973"/>
            <a:ext cx="8567102" cy="12140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〇修繕積立金の積立方式は、均等積立方式が</a:t>
            </a:r>
            <a:r>
              <a:rPr kumimoji="1" lang="en-US" altLang="ja-JP" dirty="0">
                <a:solidFill>
                  <a:schemeClr val="tx1"/>
                </a:solidFill>
                <a:latin typeface="Meiryo UI" panose="020B0604030504040204" pitchFamily="50" charset="-128"/>
                <a:ea typeface="Meiryo UI" panose="020B0604030504040204" pitchFamily="50" charset="-128"/>
              </a:rPr>
              <a:t>40.0</a:t>
            </a:r>
            <a:r>
              <a:rPr kumimoji="1" lang="ja-JP" altLang="en-US" dirty="0">
                <a:solidFill>
                  <a:schemeClr val="tx1"/>
                </a:solidFill>
                <a:latin typeface="Meiryo UI" panose="020B0604030504040204" pitchFamily="50" charset="-128"/>
                <a:ea typeface="Meiryo UI" panose="020B0604030504040204" pitchFamily="50" charset="-128"/>
              </a:rPr>
              <a:t>％、段階増額積立方式が</a:t>
            </a:r>
            <a:r>
              <a:rPr kumimoji="1" lang="en-US" altLang="ja-JP" dirty="0">
                <a:solidFill>
                  <a:schemeClr val="tx1"/>
                </a:solidFill>
                <a:latin typeface="Meiryo UI" panose="020B0604030504040204" pitchFamily="50" charset="-128"/>
                <a:ea typeface="Meiryo UI" panose="020B0604030504040204" pitchFamily="50" charset="-128"/>
              </a:rPr>
              <a:t>42.4</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完成年次別内訳をみると、</a:t>
            </a:r>
            <a:r>
              <a:rPr kumimoji="1" lang="ja-JP" altLang="en-US" b="1" u="sng" dirty="0">
                <a:solidFill>
                  <a:srgbClr val="FF0000"/>
                </a:solidFill>
                <a:latin typeface="Meiryo UI" panose="020B0604030504040204" pitchFamily="50" charset="-128"/>
                <a:ea typeface="Meiryo UI" panose="020B0604030504040204" pitchFamily="50" charset="-128"/>
              </a:rPr>
              <a:t>新しいマンションほど段階増額積立方式の割合が多い</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〇計画上と実際の修繕積立金の積立額の差は、</a:t>
            </a:r>
            <a:r>
              <a:rPr kumimoji="1" lang="ja-JP" altLang="en-US" b="1" u="sng" dirty="0">
                <a:solidFill>
                  <a:srgbClr val="FF0000"/>
                </a:solidFill>
                <a:latin typeface="Meiryo UI" panose="020B0604030504040204" pitchFamily="50" charset="-128"/>
                <a:ea typeface="Meiryo UI" panose="020B0604030504040204" pitchFamily="50" charset="-128"/>
              </a:rPr>
              <a:t>実際の積立額が計画に比べて不足して</a:t>
            </a:r>
            <a:endParaRPr kumimoji="1" lang="en-US" altLang="ja-JP" b="1" u="sng" dirty="0">
              <a:solidFill>
                <a:srgbClr val="FF0000"/>
              </a:solidFill>
              <a:latin typeface="Meiryo UI" panose="020B0604030504040204" pitchFamily="50" charset="-128"/>
              <a:ea typeface="Meiryo UI" panose="020B0604030504040204" pitchFamily="50" charset="-128"/>
            </a:endParaRPr>
          </a:p>
          <a:p>
            <a:r>
              <a:rPr kumimoji="1" lang="ja-JP" altLang="en-US" b="1" u="sng" dirty="0">
                <a:solidFill>
                  <a:srgbClr val="FF0000"/>
                </a:solidFill>
                <a:latin typeface="Meiryo UI" panose="020B0604030504040204" pitchFamily="50" charset="-128"/>
                <a:ea typeface="Meiryo UI" panose="020B0604030504040204" pitchFamily="50" charset="-128"/>
              </a:rPr>
              <a:t>　 いるマンションが</a:t>
            </a:r>
            <a:r>
              <a:rPr kumimoji="1" lang="en-US" altLang="ja-JP" b="1" u="sng" dirty="0">
                <a:solidFill>
                  <a:srgbClr val="FF0000"/>
                </a:solidFill>
                <a:latin typeface="Meiryo UI" panose="020B0604030504040204" pitchFamily="50" charset="-128"/>
                <a:ea typeface="Meiryo UI" panose="020B0604030504040204" pitchFamily="50" charset="-128"/>
              </a:rPr>
              <a:t>15.3</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。そのうち</a:t>
            </a:r>
            <a:r>
              <a:rPr kumimoji="1" lang="ja-JP" altLang="en-US" b="1" u="sng" dirty="0">
                <a:solidFill>
                  <a:srgbClr val="FF0000"/>
                </a:solidFill>
                <a:latin typeface="Meiryo UI" panose="020B0604030504040204" pitchFamily="50" charset="-128"/>
                <a:ea typeface="Meiryo UI" panose="020B0604030504040204" pitchFamily="50" charset="-128"/>
              </a:rPr>
              <a:t>不足の割合が</a:t>
            </a:r>
            <a:r>
              <a:rPr kumimoji="1" lang="en-US" altLang="ja-JP" b="1" u="sng" dirty="0">
                <a:solidFill>
                  <a:srgbClr val="FF0000"/>
                </a:solidFill>
                <a:latin typeface="Meiryo UI" panose="020B0604030504040204" pitchFamily="50" charset="-128"/>
                <a:ea typeface="Meiryo UI" panose="020B0604030504040204" pitchFamily="50" charset="-128"/>
              </a:rPr>
              <a:t>20</a:t>
            </a:r>
            <a:r>
              <a:rPr kumimoji="1" lang="ja-JP" altLang="en-US" b="1" u="sng" dirty="0">
                <a:solidFill>
                  <a:srgbClr val="FF0000"/>
                </a:solidFill>
                <a:latin typeface="Meiryo UI" panose="020B0604030504040204" pitchFamily="50" charset="-128"/>
                <a:ea typeface="Meiryo UI" panose="020B0604030504040204" pitchFamily="50" charset="-128"/>
              </a:rPr>
              <a:t>％超のマンションが</a:t>
            </a:r>
            <a:r>
              <a:rPr kumimoji="1" lang="en-US" altLang="ja-JP" b="1" u="sng" dirty="0">
                <a:solidFill>
                  <a:srgbClr val="FF0000"/>
                </a:solidFill>
                <a:latin typeface="Meiryo UI" panose="020B0604030504040204" pitchFamily="50" charset="-128"/>
                <a:ea typeface="Meiryo UI" panose="020B0604030504040204" pitchFamily="50" charset="-128"/>
              </a:rPr>
              <a:t>8.2</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9E49EF37-AFD8-4517-BE56-06F4F157A2AD}"/>
              </a:ext>
            </a:extLst>
          </p:cNvPr>
          <p:cNvGraphicFramePr>
            <a:graphicFrameLocks/>
          </p:cNvGraphicFramePr>
          <p:nvPr>
            <p:extLst>
              <p:ext uri="{D42A27DB-BD31-4B8C-83A1-F6EECF244321}">
                <p14:modId xmlns:p14="http://schemas.microsoft.com/office/powerpoint/2010/main" val="3863157193"/>
              </p:ext>
            </p:extLst>
          </p:nvPr>
        </p:nvGraphicFramePr>
        <p:xfrm>
          <a:off x="201740" y="2306589"/>
          <a:ext cx="4256690" cy="3825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CB9979D-14AA-4E1F-8498-CD35D0842C5B}"/>
              </a:ext>
            </a:extLst>
          </p:cNvPr>
          <p:cNvGraphicFramePr>
            <a:graphicFrameLocks/>
          </p:cNvGraphicFramePr>
          <p:nvPr>
            <p:extLst>
              <p:ext uri="{D42A27DB-BD31-4B8C-83A1-F6EECF244321}">
                <p14:modId xmlns:p14="http://schemas.microsoft.com/office/powerpoint/2010/main" val="3974683306"/>
              </p:ext>
            </p:extLst>
          </p:nvPr>
        </p:nvGraphicFramePr>
        <p:xfrm>
          <a:off x="4685572" y="2306589"/>
          <a:ext cx="4374839" cy="3825253"/>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2701E2C8-4E90-4F9C-A07A-40EC2BCF194A}"/>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3142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4607</Words>
  <Application>Microsoft Office PowerPoint</Application>
  <PresentationFormat>画面に合わせる (4:3)</PresentationFormat>
  <Paragraphs>548</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BIZ UDPゴシック</vt:lpstr>
      <vt:lpstr>BIZ UDゴシック</vt:lpstr>
      <vt:lpstr>Calibri 本文</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133</cp:revision>
  <cp:lastPrinted>2025-11-12T00:46:26Z</cp:lastPrinted>
  <dcterms:created xsi:type="dcterms:W3CDTF">2021-05-19T05:07:47Z</dcterms:created>
  <dcterms:modified xsi:type="dcterms:W3CDTF">2026-01-19T04:10:48Z</dcterms:modified>
</cp:coreProperties>
</file>