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03" r:id="rId3"/>
    <p:sldId id="304" r:id="rId4"/>
    <p:sldId id="305" r:id="rId5"/>
    <p:sldId id="345" r:id="rId6"/>
    <p:sldId id="340" r:id="rId7"/>
    <p:sldId id="336" r:id="rId8"/>
    <p:sldId id="356" r:id="rId9"/>
    <p:sldId id="341" r:id="rId10"/>
    <p:sldId id="337" r:id="rId11"/>
    <p:sldId id="339" r:id="rId12"/>
    <p:sldId id="346" r:id="rId13"/>
    <p:sldId id="350" r:id="rId14"/>
    <p:sldId id="351" r:id="rId15"/>
    <p:sldId id="352" r:id="rId16"/>
    <p:sldId id="347" r:id="rId17"/>
    <p:sldId id="353" r:id="rId18"/>
    <p:sldId id="349" r:id="rId19"/>
    <p:sldId id="348" r:id="rId20"/>
    <p:sldId id="355" r:id="rId21"/>
    <p:sldId id="358" r:id="rId22"/>
    <p:sldId id="359" r:id="rId23"/>
    <p:sldId id="357" r:id="rId24"/>
    <p:sldId id="342" r:id="rId25"/>
    <p:sldId id="338" r:id="rId26"/>
    <p:sldId id="343" r:id="rId27"/>
    <p:sldId id="354" r:id="rId28"/>
    <p:sldId id="344" r:id="rId2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262673"/>
    <a:srgbClr val="1C1B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10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0C287EB-3B3C-4BEA-99F7-28702278AC65}"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1A4F49E-9A63-4F9F-9AE7-7CABC976B242}" type="slidenum">
              <a:rPr kumimoji="1" lang="ja-JP" altLang="en-US" smtClean="0"/>
              <a:t>‹#›</a:t>
            </a:fld>
            <a:endParaRPr kumimoji="1" lang="ja-JP" altLang="en-US"/>
          </a:p>
        </p:txBody>
      </p:sp>
    </p:spTree>
    <p:extLst>
      <p:ext uri="{BB962C8B-B14F-4D97-AF65-F5344CB8AC3E}">
        <p14:creationId xmlns:p14="http://schemas.microsoft.com/office/powerpoint/2010/main" val="20431383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F459A6-4C52-4051-8169-44C756738A96}" type="slidenum">
              <a:rPr kumimoji="1" lang="ja-JP" altLang="en-US" smtClean="0"/>
              <a:t>6</a:t>
            </a:fld>
            <a:endParaRPr kumimoji="1" lang="ja-JP" altLang="en-US"/>
          </a:p>
        </p:txBody>
      </p:sp>
    </p:spTree>
    <p:extLst>
      <p:ext uri="{BB962C8B-B14F-4D97-AF65-F5344CB8AC3E}">
        <p14:creationId xmlns:p14="http://schemas.microsoft.com/office/powerpoint/2010/main" val="56810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F459A6-4C52-4051-8169-44C756738A96}" type="slidenum">
              <a:rPr kumimoji="1" lang="ja-JP" altLang="en-US" smtClean="0"/>
              <a:t>9</a:t>
            </a:fld>
            <a:endParaRPr kumimoji="1" lang="ja-JP" altLang="en-US"/>
          </a:p>
        </p:txBody>
      </p:sp>
    </p:spTree>
    <p:extLst>
      <p:ext uri="{BB962C8B-B14F-4D97-AF65-F5344CB8AC3E}">
        <p14:creationId xmlns:p14="http://schemas.microsoft.com/office/powerpoint/2010/main" val="153230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F459A6-4C52-4051-8169-44C756738A96}" type="slidenum">
              <a:rPr kumimoji="1" lang="ja-JP" altLang="en-US" smtClean="0"/>
              <a:t>24</a:t>
            </a:fld>
            <a:endParaRPr kumimoji="1" lang="ja-JP" altLang="en-US"/>
          </a:p>
        </p:txBody>
      </p:sp>
    </p:spTree>
    <p:extLst>
      <p:ext uri="{BB962C8B-B14F-4D97-AF65-F5344CB8AC3E}">
        <p14:creationId xmlns:p14="http://schemas.microsoft.com/office/powerpoint/2010/main" val="66700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F459A6-4C52-4051-8169-44C756738A96}" type="slidenum">
              <a:rPr kumimoji="1" lang="ja-JP" altLang="en-US" smtClean="0"/>
              <a:t>28</a:t>
            </a:fld>
            <a:endParaRPr kumimoji="1" lang="ja-JP" altLang="en-US"/>
          </a:p>
        </p:txBody>
      </p:sp>
    </p:spTree>
    <p:extLst>
      <p:ext uri="{BB962C8B-B14F-4D97-AF65-F5344CB8AC3E}">
        <p14:creationId xmlns:p14="http://schemas.microsoft.com/office/powerpoint/2010/main" val="179162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99053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9803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374892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22490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276687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424874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2530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57628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421616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295781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382473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7B7CC-CC38-4AE7-B102-A820D67D5175}" type="datetimeFigureOut">
              <a:rPr kumimoji="1" lang="ja-JP" altLang="en-US" smtClean="0"/>
              <a:t>2025/11/21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88087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7" Type="http://schemas.openxmlformats.org/officeDocument/2006/relationships/image" Target="../media/image6.tmp"/><Relationship Id="rId2" Type="http://schemas.openxmlformats.org/officeDocument/2006/relationships/image" Target="../media/image1.tmp"/><Relationship Id="rId1" Type="http://schemas.openxmlformats.org/officeDocument/2006/relationships/slideLayout" Target="../slideLayouts/slideLayout1.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04042" y="1790733"/>
            <a:ext cx="7740870" cy="2862322"/>
          </a:xfrm>
          <a:prstGeom prst="rect">
            <a:avLst/>
          </a:prstGeom>
          <a:noFill/>
        </p:spPr>
        <p:txBody>
          <a:bodyPr wrap="square" rtlCol="0">
            <a:spAutoFit/>
          </a:bodyPr>
          <a:lstStyle/>
          <a:p>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a:p>
            <a:pPr algn="ctr"/>
            <a:r>
              <a:rPr kumimoji="1" lang="ja-JP" altLang="en-US" sz="3600" dirty="0">
                <a:latin typeface="Meiryo UI" panose="020B0604030504040204" pitchFamily="50" charset="-128"/>
                <a:ea typeface="Meiryo UI" panose="020B0604030504040204" pitchFamily="50" charset="-128"/>
              </a:rPr>
              <a:t>管理適正化に向けた取組みについて</a:t>
            </a:r>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315200" y="321972"/>
            <a:ext cx="1443834" cy="461665"/>
          </a:xfrm>
          <a:prstGeom prst="rect">
            <a:avLst/>
          </a:prstGeom>
          <a:noFill/>
          <a:ln>
            <a:solidFill>
              <a:schemeClr val="tx1"/>
            </a:solidFill>
          </a:ln>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rPr>
              <a:t>資料３</a:t>
            </a:r>
          </a:p>
        </p:txBody>
      </p:sp>
      <p:sp>
        <p:nvSpPr>
          <p:cNvPr id="6" name="テキスト ボックス 5">
            <a:extLst>
              <a:ext uri="{FF2B5EF4-FFF2-40B4-BE49-F238E27FC236}">
                <a16:creationId xmlns:a16="http://schemas.microsoft.com/office/drawing/2014/main" id="{F6ED81BD-AA0C-4FBE-B2E9-7D5435EEB7B1}"/>
              </a:ext>
            </a:extLst>
          </p:cNvPr>
          <p:cNvSpPr txBox="1"/>
          <p:nvPr/>
        </p:nvSpPr>
        <p:spPr>
          <a:xfrm>
            <a:off x="8629424" y="6412334"/>
            <a:ext cx="415498" cy="369332"/>
          </a:xfrm>
          <a:prstGeom prst="rect">
            <a:avLst/>
          </a:prstGeom>
          <a:solidFill>
            <a:schemeClr val="bg1"/>
          </a:solidFill>
          <a:ln>
            <a:solidFill>
              <a:schemeClr val="tx1"/>
            </a:solidFill>
          </a:ln>
        </p:spPr>
        <p:txBody>
          <a:bodyPr wrap="none" rtlCol="0">
            <a:spAutoFit/>
          </a:bodyPr>
          <a:lstStyle/>
          <a:p>
            <a:r>
              <a:rPr kumimoji="1" lang="ja-JP" altLang="en-US"/>
              <a:t>１</a:t>
            </a:r>
            <a:endParaRPr kumimoji="1" lang="ja-JP" altLang="en-US" dirty="0"/>
          </a:p>
        </p:txBody>
      </p:sp>
    </p:spTree>
    <p:extLst>
      <p:ext uri="{BB962C8B-B14F-4D97-AF65-F5344CB8AC3E}">
        <p14:creationId xmlns:p14="http://schemas.microsoft.com/office/powerpoint/2010/main" val="311035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5F4965-E6D2-47FF-9209-AB18850E7C78}"/>
              </a:ext>
            </a:extLst>
          </p:cNvPr>
          <p:cNvSpPr/>
          <p:nvPr/>
        </p:nvSpPr>
        <p:spPr>
          <a:xfrm>
            <a:off x="0" y="3690610"/>
            <a:ext cx="9144000" cy="85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29BDB262-D3CD-417B-B7C6-15700A875F82}"/>
              </a:ext>
            </a:extLst>
          </p:cNvPr>
          <p:cNvSpPr/>
          <p:nvPr/>
        </p:nvSpPr>
        <p:spPr>
          <a:xfrm>
            <a:off x="259307" y="3105835"/>
            <a:ext cx="8256896" cy="584775"/>
          </a:xfrm>
          <a:prstGeom prst="rect">
            <a:avLst/>
          </a:prstGeom>
        </p:spPr>
        <p:txBody>
          <a:bodyPr wrap="square">
            <a:spAutoFit/>
          </a:bodyPr>
          <a:lstStyle/>
          <a:p>
            <a:r>
              <a:rPr kumimoji="1" lang="ja-JP" altLang="en-US" sz="3200" dirty="0">
                <a:latin typeface="Meiryo UI" panose="020B0604030504040204" pitchFamily="50" charset="-128"/>
                <a:ea typeface="Meiryo UI" panose="020B0604030504040204" pitchFamily="50" charset="-128"/>
              </a:rPr>
              <a:t>■論点③：新たな制度への対応</a:t>
            </a:r>
            <a:endParaRPr kumimoji="1" lang="en-US" altLang="ja-JP" sz="3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47453AD-AEFA-457D-803C-DA560DDBF755}"/>
              </a:ext>
            </a:extLst>
          </p:cNvPr>
          <p:cNvSpPr txBox="1"/>
          <p:nvPr/>
        </p:nvSpPr>
        <p:spPr>
          <a:xfrm>
            <a:off x="8629424"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10</a:t>
            </a:r>
            <a:endParaRPr kumimoji="1" lang="ja-JP" altLang="en-US" dirty="0"/>
          </a:p>
        </p:txBody>
      </p:sp>
    </p:spTree>
    <p:extLst>
      <p:ext uri="{BB962C8B-B14F-4D97-AF65-F5344CB8AC3E}">
        <p14:creationId xmlns:p14="http://schemas.microsoft.com/office/powerpoint/2010/main" val="389031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11</a:t>
            </a:r>
            <a:endParaRPr kumimoji="1" lang="ja-JP" altLang="en-US" dirty="0"/>
          </a:p>
        </p:txBody>
      </p:sp>
      <p:sp>
        <p:nvSpPr>
          <p:cNvPr id="7" name="テキスト ボックス 6">
            <a:extLst>
              <a:ext uri="{FF2B5EF4-FFF2-40B4-BE49-F238E27FC236}">
                <a16:creationId xmlns:a16="http://schemas.microsoft.com/office/drawing/2014/main" id="{DE83802D-56AE-4DA3-B671-C64D66F23E96}"/>
              </a:ext>
            </a:extLst>
          </p:cNvPr>
          <p:cNvSpPr txBox="1"/>
          <p:nvPr/>
        </p:nvSpPr>
        <p:spPr>
          <a:xfrm>
            <a:off x="293174" y="598474"/>
            <a:ext cx="8780183"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〇令和</a:t>
            </a:r>
            <a:r>
              <a:rPr kumimoji="1" lang="en-US" altLang="ja-JP" dirty="0">
                <a:latin typeface="Meiryo UI" panose="020B0604030504040204" pitchFamily="50" charset="-128"/>
                <a:ea typeface="Meiryo UI" panose="020B0604030504040204" pitchFamily="50" charset="-128"/>
              </a:rPr>
              <a:t>7</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30</a:t>
            </a:r>
            <a:r>
              <a:rPr kumimoji="1" lang="ja-JP" altLang="en-US" dirty="0">
                <a:latin typeface="Meiryo UI" panose="020B0604030504040204" pitchFamily="50" charset="-128"/>
                <a:ea typeface="Meiryo UI" panose="020B0604030504040204" pitchFamily="50" charset="-128"/>
              </a:rPr>
              <a:t>日に公布された「老朽化マンション等の管理及び再生の円滑化等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を図るための建物の区分所有等に関する法律等の一部を改正する法律」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（令和 ７年法律第</a:t>
            </a:r>
            <a:r>
              <a:rPr kumimoji="1" lang="en-US" altLang="ja-JP" dirty="0">
                <a:latin typeface="Meiryo UI" panose="020B0604030504040204" pitchFamily="50" charset="-128"/>
                <a:ea typeface="Meiryo UI" panose="020B0604030504040204" pitchFamily="50" charset="-128"/>
              </a:rPr>
              <a:t>47</a:t>
            </a:r>
            <a:r>
              <a:rPr kumimoji="1" lang="ja-JP" altLang="en-US" dirty="0">
                <a:latin typeface="Meiryo UI" panose="020B0604030504040204" pitchFamily="50" charset="-128"/>
                <a:ea typeface="Meiryo UI" panose="020B0604030504040204" pitchFamily="50" charset="-128"/>
              </a:rPr>
              <a:t>号）により、新たな制度が創設された。</a:t>
            </a:r>
            <a:endParaRPr kumimoji="1" lang="en-US" altLang="ja-JP"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DDE6A8E3-174E-4DA5-8E2E-39B2C06D6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765" y="1602844"/>
            <a:ext cx="6826469" cy="4728449"/>
          </a:xfrm>
          <a:prstGeom prst="rect">
            <a:avLst/>
          </a:prstGeom>
          <a:ln>
            <a:solidFill>
              <a:schemeClr val="tx1"/>
            </a:solidFill>
          </a:ln>
        </p:spPr>
      </p:pic>
      <p:sp>
        <p:nvSpPr>
          <p:cNvPr id="12" name="テキスト ボックス 11">
            <a:extLst>
              <a:ext uri="{FF2B5EF4-FFF2-40B4-BE49-F238E27FC236}">
                <a16:creationId xmlns:a16="http://schemas.microsoft.com/office/drawing/2014/main" id="{FE9D4302-06B4-4FA7-A369-531B6639C9A8}"/>
              </a:ext>
            </a:extLst>
          </p:cNvPr>
          <p:cNvSpPr txBox="1"/>
          <p:nvPr/>
        </p:nvSpPr>
        <p:spPr>
          <a:xfrm>
            <a:off x="85426" y="6412333"/>
            <a:ext cx="8483134" cy="415498"/>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出典</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老朽化マンション等の管理及び再生の円滑化等を図るための建物の区分所有等に関する法律等の一部を改正する法律（令和７年法律第</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号）</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令和</a:t>
            </a:r>
            <a:r>
              <a:rPr kumimoji="1" lang="en-US" altLang="ja-JP" sz="1050" dirty="0">
                <a:latin typeface="Meiryo UI" panose="020B0604030504040204" pitchFamily="50" charset="-128"/>
                <a:ea typeface="Meiryo UI" panose="020B0604030504040204" pitchFamily="50" charset="-128"/>
              </a:rPr>
              <a:t>7</a:t>
            </a:r>
            <a:r>
              <a:rPr kumimoji="1" lang="ja-JP" altLang="en-US" sz="1050" dirty="0">
                <a:latin typeface="Meiryo UI" panose="020B0604030504040204" pitchFamily="50" charset="-128"/>
                <a:ea typeface="Meiryo UI" panose="020B0604030504040204" pitchFamily="50" charset="-128"/>
              </a:rPr>
              <a:t>年改正の概要（国土交通省） </a:t>
            </a:r>
            <a:endParaRPr kumimoji="1" lang="en-US" altLang="ja-JP" sz="105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E80E825-2EE7-40E2-9E0C-D145FB54493A}"/>
              </a:ext>
            </a:extLst>
          </p:cNvPr>
          <p:cNvSpPr/>
          <p:nvPr/>
        </p:nvSpPr>
        <p:spPr>
          <a:xfrm>
            <a:off x="1079938" y="5255155"/>
            <a:ext cx="7031421" cy="680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086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12</a:t>
            </a:r>
            <a:endParaRPr kumimoji="1" lang="ja-JP" altLang="en-US" dirty="0"/>
          </a:p>
        </p:txBody>
      </p:sp>
      <p:pic>
        <p:nvPicPr>
          <p:cNvPr id="13" name="図 12">
            <a:extLst>
              <a:ext uri="{FF2B5EF4-FFF2-40B4-BE49-F238E27FC236}">
                <a16:creationId xmlns:a16="http://schemas.microsoft.com/office/drawing/2014/main" id="{087766AD-DC5B-40AB-B868-189B7E2B8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53" y="1231566"/>
            <a:ext cx="7768401" cy="5486636"/>
          </a:xfrm>
          <a:prstGeom prst="rect">
            <a:avLst/>
          </a:prstGeom>
          <a:ln>
            <a:solidFill>
              <a:schemeClr val="tx1"/>
            </a:solidFill>
          </a:ln>
        </p:spPr>
      </p:pic>
      <p:sp>
        <p:nvSpPr>
          <p:cNvPr id="14" name="テキスト ボックス 13">
            <a:extLst>
              <a:ext uri="{FF2B5EF4-FFF2-40B4-BE49-F238E27FC236}">
                <a16:creationId xmlns:a16="http://schemas.microsoft.com/office/drawing/2014/main" id="{79841CFA-801F-4C17-B3C8-B36F9E760FB8}"/>
              </a:ext>
            </a:extLst>
          </p:cNvPr>
          <p:cNvSpPr txBox="1"/>
          <p:nvPr/>
        </p:nvSpPr>
        <p:spPr>
          <a:xfrm>
            <a:off x="95803" y="621608"/>
            <a:ext cx="8977553" cy="584775"/>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年度改正マンション関係法に関する全国説明会資料（抜粋）（令和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（国土交通省住宅局・法務省民事局）</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986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13</a:t>
            </a:r>
            <a:endParaRPr kumimoji="1" lang="ja-JP" altLang="en-US" dirty="0"/>
          </a:p>
        </p:txBody>
      </p:sp>
      <p:sp>
        <p:nvSpPr>
          <p:cNvPr id="14" name="テキスト ボックス 13">
            <a:extLst>
              <a:ext uri="{FF2B5EF4-FFF2-40B4-BE49-F238E27FC236}">
                <a16:creationId xmlns:a16="http://schemas.microsoft.com/office/drawing/2014/main" id="{79841CFA-801F-4C17-B3C8-B36F9E760FB8}"/>
              </a:ext>
            </a:extLst>
          </p:cNvPr>
          <p:cNvSpPr txBox="1"/>
          <p:nvPr/>
        </p:nvSpPr>
        <p:spPr>
          <a:xfrm>
            <a:off x="95803" y="621608"/>
            <a:ext cx="8977553" cy="584775"/>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年度改正マンション関係法に関する全国説明会資料（抜粋）（令和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（国土交通省住宅局・法務省民事局）</a:t>
            </a:r>
            <a:endParaRPr kumimoji="1" lang="en-US" altLang="ja-JP" sz="16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827E698-F7B2-4DE2-846E-581F0887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89" y="1313710"/>
            <a:ext cx="7686183" cy="5417602"/>
          </a:xfrm>
          <a:prstGeom prst="rect">
            <a:avLst/>
          </a:prstGeom>
          <a:ln>
            <a:solidFill>
              <a:schemeClr val="tx1"/>
            </a:solidFill>
          </a:ln>
        </p:spPr>
      </p:pic>
    </p:spTree>
    <p:extLst>
      <p:ext uri="{BB962C8B-B14F-4D97-AF65-F5344CB8AC3E}">
        <p14:creationId xmlns:p14="http://schemas.microsoft.com/office/powerpoint/2010/main" val="50911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14</a:t>
            </a:r>
            <a:endParaRPr kumimoji="1" lang="ja-JP" altLang="en-US" dirty="0"/>
          </a:p>
        </p:txBody>
      </p:sp>
      <p:sp>
        <p:nvSpPr>
          <p:cNvPr id="14" name="テキスト ボックス 13">
            <a:extLst>
              <a:ext uri="{FF2B5EF4-FFF2-40B4-BE49-F238E27FC236}">
                <a16:creationId xmlns:a16="http://schemas.microsoft.com/office/drawing/2014/main" id="{79841CFA-801F-4C17-B3C8-B36F9E760FB8}"/>
              </a:ext>
            </a:extLst>
          </p:cNvPr>
          <p:cNvSpPr txBox="1"/>
          <p:nvPr/>
        </p:nvSpPr>
        <p:spPr>
          <a:xfrm>
            <a:off x="95803" y="621608"/>
            <a:ext cx="8977553" cy="584775"/>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年度改正マンション関係法に関する全国説明会資料（抜粋）（令和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（国土交通省住宅局・法務省民事局）</a:t>
            </a:r>
            <a:endParaRPr kumimoji="1"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FD85F50F-6C83-482A-8CA8-763D77A32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00" y="1314861"/>
            <a:ext cx="7710258" cy="5466805"/>
          </a:xfrm>
          <a:prstGeom prst="rect">
            <a:avLst/>
          </a:prstGeom>
          <a:ln>
            <a:solidFill>
              <a:schemeClr val="tx1"/>
            </a:solidFill>
          </a:ln>
        </p:spPr>
      </p:pic>
    </p:spTree>
    <p:extLst>
      <p:ext uri="{BB962C8B-B14F-4D97-AF65-F5344CB8AC3E}">
        <p14:creationId xmlns:p14="http://schemas.microsoft.com/office/powerpoint/2010/main" val="284266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15</a:t>
            </a:r>
            <a:endParaRPr kumimoji="1" lang="ja-JP" altLang="en-US" dirty="0"/>
          </a:p>
        </p:txBody>
      </p:sp>
      <p:sp>
        <p:nvSpPr>
          <p:cNvPr id="14" name="テキスト ボックス 13">
            <a:extLst>
              <a:ext uri="{FF2B5EF4-FFF2-40B4-BE49-F238E27FC236}">
                <a16:creationId xmlns:a16="http://schemas.microsoft.com/office/drawing/2014/main" id="{79841CFA-801F-4C17-B3C8-B36F9E760FB8}"/>
              </a:ext>
            </a:extLst>
          </p:cNvPr>
          <p:cNvSpPr txBox="1"/>
          <p:nvPr/>
        </p:nvSpPr>
        <p:spPr>
          <a:xfrm>
            <a:off x="95803" y="621608"/>
            <a:ext cx="8977553" cy="584775"/>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年度改正マンション関係法に関する全国説明会資料（抜粋）（令和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月）</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（国土交通省住宅局・法務省民事局）</a:t>
            </a:r>
            <a:endParaRPr kumimoji="1" lang="en-US" altLang="ja-JP" sz="16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AD384F5-EA92-47AC-8069-FC2220392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884" y="1284065"/>
            <a:ext cx="7794232" cy="5497601"/>
          </a:xfrm>
          <a:prstGeom prst="rect">
            <a:avLst/>
          </a:prstGeom>
          <a:ln>
            <a:solidFill>
              <a:schemeClr val="tx1"/>
            </a:solidFill>
          </a:ln>
        </p:spPr>
      </p:pic>
    </p:spTree>
    <p:extLst>
      <p:ext uri="{BB962C8B-B14F-4D97-AF65-F5344CB8AC3E}">
        <p14:creationId xmlns:p14="http://schemas.microsoft.com/office/powerpoint/2010/main" val="230465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16</a:t>
            </a:r>
            <a:endParaRPr kumimoji="1" lang="ja-JP" altLang="en-US" dirty="0"/>
          </a:p>
        </p:txBody>
      </p:sp>
      <p:pic>
        <p:nvPicPr>
          <p:cNvPr id="5" name="図 4">
            <a:extLst>
              <a:ext uri="{FF2B5EF4-FFF2-40B4-BE49-F238E27FC236}">
                <a16:creationId xmlns:a16="http://schemas.microsoft.com/office/drawing/2014/main" id="{AA82CD4B-C295-4FFF-8FEF-5A3C47D78046}"/>
              </a:ext>
            </a:extLst>
          </p:cNvPr>
          <p:cNvPicPr>
            <a:picLocks noChangeAspect="1"/>
          </p:cNvPicPr>
          <p:nvPr/>
        </p:nvPicPr>
        <p:blipFill rotWithShape="1">
          <a:blip r:embed="rId2">
            <a:extLst>
              <a:ext uri="{28A0092B-C50C-407E-A947-70E740481C1C}">
                <a14:useLocalDpi xmlns:a14="http://schemas.microsoft.com/office/drawing/2010/main" val="0"/>
              </a:ext>
            </a:extLst>
          </a:blip>
          <a:srcRect t="14855"/>
          <a:stretch/>
        </p:blipFill>
        <p:spPr>
          <a:xfrm>
            <a:off x="267106" y="1787202"/>
            <a:ext cx="8317962" cy="3335470"/>
          </a:xfrm>
          <a:prstGeom prst="rect">
            <a:avLst/>
          </a:prstGeom>
        </p:spPr>
      </p:pic>
      <p:sp>
        <p:nvSpPr>
          <p:cNvPr id="14" name="テキスト ボックス 13">
            <a:extLst>
              <a:ext uri="{FF2B5EF4-FFF2-40B4-BE49-F238E27FC236}">
                <a16:creationId xmlns:a16="http://schemas.microsoft.com/office/drawing/2014/main" id="{A5C2D1FC-079C-4A88-B072-2594823DB7AE}"/>
              </a:ext>
            </a:extLst>
          </p:cNvPr>
          <p:cNvSpPr txBox="1"/>
          <p:nvPr/>
        </p:nvSpPr>
        <p:spPr>
          <a:xfrm>
            <a:off x="95803" y="750404"/>
            <a:ext cx="897755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〇管理適正化支援法人の業務（管理支援業務）</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18AE263-9F56-43AE-B1F8-39B75295D22E}"/>
              </a:ext>
            </a:extLst>
          </p:cNvPr>
          <p:cNvSpPr txBox="1"/>
          <p:nvPr/>
        </p:nvSpPr>
        <p:spPr>
          <a:xfrm>
            <a:off x="164631" y="1359087"/>
            <a:ext cx="8908726"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参考</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マンションの管理の適正化の推進に関する法律（平成</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年法第</a:t>
            </a:r>
            <a:r>
              <a:rPr kumimoji="1" lang="en-US" altLang="ja-JP" sz="1400" dirty="0">
                <a:latin typeface="Meiryo UI" panose="020B0604030504040204" pitchFamily="50" charset="-128"/>
                <a:ea typeface="Meiryo UI" panose="020B0604030504040204" pitchFamily="50" charset="-128"/>
              </a:rPr>
              <a:t>149</a:t>
            </a:r>
            <a:r>
              <a:rPr kumimoji="1" lang="ja-JP" altLang="en-US" sz="1400" dirty="0">
                <a:latin typeface="Meiryo UI" panose="020B0604030504040204" pitchFamily="50" charset="-128"/>
                <a:ea typeface="Meiryo UI" panose="020B0604030504040204" pitchFamily="50" charset="-128"/>
              </a:rPr>
              <a:t>号）（令和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日施行）より抜粋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587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17</a:t>
            </a:r>
            <a:endParaRPr kumimoji="1" lang="ja-JP" altLang="en-US" dirty="0"/>
          </a:p>
        </p:txBody>
      </p:sp>
      <p:pic>
        <p:nvPicPr>
          <p:cNvPr id="3" name="図 2">
            <a:extLst>
              <a:ext uri="{FF2B5EF4-FFF2-40B4-BE49-F238E27FC236}">
                <a16:creationId xmlns:a16="http://schemas.microsoft.com/office/drawing/2014/main" id="{EF8C28D3-762A-4613-8148-D69251FF6027}"/>
              </a:ext>
            </a:extLst>
          </p:cNvPr>
          <p:cNvPicPr>
            <a:picLocks noChangeAspect="1"/>
          </p:cNvPicPr>
          <p:nvPr/>
        </p:nvPicPr>
        <p:blipFill rotWithShape="1">
          <a:blip r:embed="rId2">
            <a:extLst>
              <a:ext uri="{28A0092B-C50C-407E-A947-70E740481C1C}">
                <a14:useLocalDpi xmlns:a14="http://schemas.microsoft.com/office/drawing/2010/main" val="0"/>
              </a:ext>
            </a:extLst>
          </a:blip>
          <a:srcRect l="1065" t="620" r="715" b="43697"/>
          <a:stretch/>
        </p:blipFill>
        <p:spPr>
          <a:xfrm>
            <a:off x="394138" y="1617957"/>
            <a:ext cx="7777179" cy="1553818"/>
          </a:xfrm>
          <a:prstGeom prst="rect">
            <a:avLst/>
          </a:prstGeom>
          <a:ln>
            <a:solidFill>
              <a:schemeClr val="tx1"/>
            </a:solidFill>
          </a:ln>
        </p:spPr>
      </p:pic>
      <p:pic>
        <p:nvPicPr>
          <p:cNvPr id="8" name="図 7">
            <a:extLst>
              <a:ext uri="{FF2B5EF4-FFF2-40B4-BE49-F238E27FC236}">
                <a16:creationId xmlns:a16="http://schemas.microsoft.com/office/drawing/2014/main" id="{E3D041CE-E1F7-4A36-AB26-566671EA76DD}"/>
              </a:ext>
            </a:extLst>
          </p:cNvPr>
          <p:cNvPicPr>
            <a:picLocks noChangeAspect="1"/>
          </p:cNvPicPr>
          <p:nvPr/>
        </p:nvPicPr>
        <p:blipFill rotWithShape="1">
          <a:blip r:embed="rId3">
            <a:extLst>
              <a:ext uri="{28A0092B-C50C-407E-A947-70E740481C1C}">
                <a14:useLocalDpi xmlns:a14="http://schemas.microsoft.com/office/drawing/2010/main" val="0"/>
              </a:ext>
            </a:extLst>
          </a:blip>
          <a:srcRect l="928" t="2818" r="928" b="1827"/>
          <a:stretch/>
        </p:blipFill>
        <p:spPr>
          <a:xfrm>
            <a:off x="394138" y="3393603"/>
            <a:ext cx="7788165" cy="3018731"/>
          </a:xfrm>
          <a:prstGeom prst="rect">
            <a:avLst/>
          </a:prstGeom>
          <a:ln>
            <a:solidFill>
              <a:schemeClr val="tx1"/>
            </a:solidFill>
          </a:ln>
        </p:spPr>
      </p:pic>
      <p:sp>
        <p:nvSpPr>
          <p:cNvPr id="10" name="テキスト ボックス 9">
            <a:extLst>
              <a:ext uri="{FF2B5EF4-FFF2-40B4-BE49-F238E27FC236}">
                <a16:creationId xmlns:a16="http://schemas.microsoft.com/office/drawing/2014/main" id="{CBA64500-84DE-45DC-82F9-2C3DD0CBE0FB}"/>
              </a:ext>
            </a:extLst>
          </p:cNvPr>
          <p:cNvSpPr txBox="1"/>
          <p:nvPr/>
        </p:nvSpPr>
        <p:spPr>
          <a:xfrm>
            <a:off x="95803" y="685956"/>
            <a:ext cx="897755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〇管理適正化支援法人のその他法令上の権限</a:t>
            </a:r>
            <a:endParaRPr kumimoji="1" lang="en-US" altLang="ja-JP"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DB77328-5B86-47DA-BD8E-66C048EF224F}"/>
              </a:ext>
            </a:extLst>
          </p:cNvPr>
          <p:cNvSpPr txBox="1"/>
          <p:nvPr/>
        </p:nvSpPr>
        <p:spPr>
          <a:xfrm>
            <a:off x="164631" y="1166202"/>
            <a:ext cx="8908726"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参考</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マンションの管理の適正化の推進に関する法律（平成</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年法第</a:t>
            </a:r>
            <a:r>
              <a:rPr kumimoji="1" lang="en-US" altLang="ja-JP" sz="1400" dirty="0">
                <a:latin typeface="Meiryo UI" panose="020B0604030504040204" pitchFamily="50" charset="-128"/>
                <a:ea typeface="Meiryo UI" panose="020B0604030504040204" pitchFamily="50" charset="-128"/>
              </a:rPr>
              <a:t>149</a:t>
            </a:r>
            <a:r>
              <a:rPr kumimoji="1" lang="ja-JP" altLang="en-US" sz="1400" dirty="0">
                <a:latin typeface="Meiryo UI" panose="020B0604030504040204" pitchFamily="50" charset="-128"/>
                <a:ea typeface="Meiryo UI" panose="020B0604030504040204" pitchFamily="50" charset="-128"/>
              </a:rPr>
              <a:t>号）（令和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日施行）より抜粋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529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18</a:t>
            </a:r>
            <a:endParaRPr kumimoji="1" lang="ja-JP" altLang="en-US" dirty="0"/>
          </a:p>
        </p:txBody>
      </p:sp>
      <p:pic>
        <p:nvPicPr>
          <p:cNvPr id="12" name="図 11">
            <a:extLst>
              <a:ext uri="{FF2B5EF4-FFF2-40B4-BE49-F238E27FC236}">
                <a16:creationId xmlns:a16="http://schemas.microsoft.com/office/drawing/2014/main" id="{97CD0A72-EBAE-4D68-9C8F-8B70ECDF5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11" y="1188955"/>
            <a:ext cx="8740897" cy="4907705"/>
          </a:xfrm>
          <a:prstGeom prst="rect">
            <a:avLst/>
          </a:prstGeom>
        </p:spPr>
      </p:pic>
      <p:sp>
        <p:nvSpPr>
          <p:cNvPr id="7" name="テキスト ボックス 6">
            <a:extLst>
              <a:ext uri="{FF2B5EF4-FFF2-40B4-BE49-F238E27FC236}">
                <a16:creationId xmlns:a16="http://schemas.microsoft.com/office/drawing/2014/main" id="{A52272AF-EE85-449D-A886-87241FA75A9F}"/>
              </a:ext>
            </a:extLst>
          </p:cNvPr>
          <p:cNvSpPr txBox="1"/>
          <p:nvPr/>
        </p:nvSpPr>
        <p:spPr>
          <a:xfrm>
            <a:off x="95803" y="761340"/>
            <a:ext cx="8977553"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「マンション管理適正化支援法人の登録等の手引き」（令和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年</a:t>
            </a: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月　国土交通省）より抜粋</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737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13" name="テキスト ボックス 12">
            <a:extLst>
              <a:ext uri="{FF2B5EF4-FFF2-40B4-BE49-F238E27FC236}">
                <a16:creationId xmlns:a16="http://schemas.microsoft.com/office/drawing/2014/main" id="{638B433C-00C1-4056-8D63-A0E30A355D09}"/>
              </a:ext>
            </a:extLst>
          </p:cNvPr>
          <p:cNvSpPr txBox="1"/>
          <p:nvPr/>
        </p:nvSpPr>
        <p:spPr>
          <a:xfrm>
            <a:off x="70642" y="613417"/>
            <a:ext cx="878018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〇マンション管理適正化支援法人の活用について</a:t>
            </a:r>
            <a:endParaRPr kumimoji="1" lang="en-US" altLang="ja-JP"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0890C41-A5AB-4915-93E3-1BC7BCB8348C}"/>
              </a:ext>
            </a:extLst>
          </p:cNvPr>
          <p:cNvSpPr txBox="1"/>
          <p:nvPr/>
        </p:nvSpPr>
        <p:spPr>
          <a:xfrm>
            <a:off x="293174" y="2574862"/>
            <a:ext cx="8403987" cy="3970318"/>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大阪府が管理適正化に向けてマンション管理適正化支援法人に対して求める支援の例</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・専門家派遣事業を通じて管理組合への助言</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（日常の管理、管理規約・長期修繕計画の見直し、大規模修繕工事の発注等）</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・分譲マンションの管理に係る相談対応の実施</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・管理計画認定取得の促進に向けた制度の周知</a:t>
            </a:r>
            <a:endParaRPr kumimoji="1" lang="en-US" altLang="ja-JP"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・管理組合や区分所有者向けのセミナーの実施</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（地域・管理状況に応じたセミナーの実施等）</a:t>
            </a:r>
            <a:endParaRPr kumimoji="1" lang="en-US" altLang="ja-JP"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・地方公共団体の行う分譲マンション実態調査の実施支援　　　　　等</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（調査項目への助言、現地訪問の実施等）</a:t>
            </a:r>
            <a:r>
              <a:rPr kumimoji="1" lang="ja-JP" altLang="en-US" b="1"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032F230-3F56-416F-ADE9-8DAD68891FD3}"/>
              </a:ext>
            </a:extLst>
          </p:cNvPr>
          <p:cNvSpPr/>
          <p:nvPr/>
        </p:nvSpPr>
        <p:spPr>
          <a:xfrm>
            <a:off x="293174" y="2574861"/>
            <a:ext cx="8557651" cy="3970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284FE574-AF7F-4B93-96CF-2B482CD3A0FD}"/>
              </a:ext>
            </a:extLst>
          </p:cNvPr>
          <p:cNvSpPr txBox="1"/>
          <p:nvPr/>
        </p:nvSpPr>
        <p:spPr>
          <a:xfrm>
            <a:off x="591207" y="1019669"/>
            <a:ext cx="8482149"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・法改正により地方公共団体の権限が強化されるが、地方公共団体のマンパワーにも限界がある。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・マンション管理について十分な知識を有している民間団体による管理組合等への支援は有効である。</a:t>
            </a:r>
            <a:endParaRPr kumimoji="1" lang="en-US" altLang="ja-JP" sz="1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19</a:t>
            </a:r>
            <a:endParaRPr kumimoji="1" lang="ja-JP" altLang="en-US" dirty="0"/>
          </a:p>
        </p:txBody>
      </p:sp>
      <p:sp>
        <p:nvSpPr>
          <p:cNvPr id="17" name="矢印: 右 16">
            <a:extLst>
              <a:ext uri="{FF2B5EF4-FFF2-40B4-BE49-F238E27FC236}">
                <a16:creationId xmlns:a16="http://schemas.microsoft.com/office/drawing/2014/main" id="{4B69C8EB-884C-4D3F-952D-B09923EF855D}"/>
              </a:ext>
            </a:extLst>
          </p:cNvPr>
          <p:cNvSpPr/>
          <p:nvPr/>
        </p:nvSpPr>
        <p:spPr>
          <a:xfrm>
            <a:off x="1056290" y="1847076"/>
            <a:ext cx="583324" cy="336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68463CE-923A-437B-AD1E-FA79F893DD00}"/>
              </a:ext>
            </a:extLst>
          </p:cNvPr>
          <p:cNvSpPr txBox="1"/>
          <p:nvPr/>
        </p:nvSpPr>
        <p:spPr>
          <a:xfrm>
            <a:off x="1828802" y="1692044"/>
            <a:ext cx="6448096" cy="646331"/>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管理適正化支援法人に求める支援内容や登録基準等を検討し、</a:t>
            </a:r>
            <a:endParaRPr kumimoji="1" lang="en-US" altLang="ja-JP" u="sng" dirty="0">
              <a:latin typeface="Meiryo UI" panose="020B0604030504040204" pitchFamily="50" charset="-128"/>
              <a:ea typeface="Meiryo UI" panose="020B0604030504040204" pitchFamily="50" charset="-128"/>
            </a:endParaRPr>
          </a:p>
          <a:p>
            <a:r>
              <a:rPr kumimoji="1" lang="ja-JP" altLang="en-US" u="sng" dirty="0">
                <a:latin typeface="Meiryo UI" panose="020B0604030504040204" pitchFamily="50" charset="-128"/>
                <a:ea typeface="Meiryo UI" panose="020B0604030504040204" pitchFamily="50" charset="-128"/>
              </a:rPr>
              <a:t>積極的に制度を活用。</a:t>
            </a:r>
            <a:endParaRPr kumimoji="1" lang="en-US" altLang="ja-JP"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147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今回、意見交換等をお願いする事項</a:t>
            </a:r>
          </a:p>
        </p:txBody>
      </p:sp>
      <p:sp>
        <p:nvSpPr>
          <p:cNvPr id="8" name="正方形/長方形 7">
            <a:extLst>
              <a:ext uri="{FF2B5EF4-FFF2-40B4-BE49-F238E27FC236}">
                <a16:creationId xmlns:a16="http://schemas.microsoft.com/office/drawing/2014/main" id="{6BBD8A01-4493-4A25-869A-D0242574665E}"/>
              </a:ext>
            </a:extLst>
          </p:cNvPr>
          <p:cNvSpPr/>
          <p:nvPr/>
        </p:nvSpPr>
        <p:spPr>
          <a:xfrm>
            <a:off x="250197" y="660222"/>
            <a:ext cx="8699869" cy="5986238"/>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endParaRPr>
          </a:p>
          <a:p>
            <a:r>
              <a:rPr kumimoji="1" lang="ja-JP" altLang="en-US" sz="2400" dirty="0">
                <a:solidFill>
                  <a:schemeClr val="tx1"/>
                </a:solidFill>
                <a:highlight>
                  <a:srgbClr val="C0C0C0"/>
                </a:highlight>
                <a:latin typeface="Meiryo UI" panose="020B0604030504040204" pitchFamily="50" charset="-128"/>
                <a:ea typeface="Meiryo UI" panose="020B0604030504040204" pitchFamily="50" charset="-128"/>
              </a:rPr>
              <a:t>❑管理適正化に向けた取組みについて</a:t>
            </a:r>
            <a:endParaRPr kumimoji="1" lang="en-US" altLang="ja-JP" sz="2400" dirty="0">
              <a:solidFill>
                <a:schemeClr val="tx1"/>
              </a:solidFill>
              <a:highlight>
                <a:srgbClr val="C0C0C0"/>
              </a:highlight>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■論点①：支援対象となるマンション</a:t>
            </a:r>
            <a:endParaRPr kumimoji="1" lang="en-US" altLang="ja-JP" sz="2400"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a:t>
            </a:r>
            <a:endParaRPr kumimoji="1" lang="en-US" altLang="ja-JP" sz="2400"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■論点②：支援手法について</a:t>
            </a:r>
            <a:endParaRPr kumimoji="1" lang="en-US" altLang="ja-JP" sz="2400" dirty="0">
              <a:solidFill>
                <a:schemeClr val="tx1"/>
              </a:solidFill>
              <a:latin typeface="Meiryo UI" panose="020B0604030504040204" pitchFamily="50" charset="-128"/>
              <a:ea typeface="Meiryo UI" panose="020B0604030504040204" pitchFamily="50" charset="-128"/>
            </a:endParaRPr>
          </a:p>
          <a:p>
            <a:endParaRPr kumimoji="1" lang="en-US" altLang="ja-JP" sz="2400"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■論点③：新たな制度への対応</a:t>
            </a:r>
            <a:endParaRPr kumimoji="1" lang="en-US" altLang="ja-JP" sz="2400" dirty="0">
              <a:solidFill>
                <a:schemeClr val="tx1"/>
              </a:solidFill>
              <a:latin typeface="Meiryo UI" panose="020B0604030504040204" pitchFamily="50" charset="-128"/>
              <a:ea typeface="Meiryo UI" panose="020B0604030504040204" pitchFamily="50" charset="-128"/>
            </a:endParaRPr>
          </a:p>
          <a:p>
            <a:endParaRPr kumimoji="1" lang="en-US" altLang="ja-JP" sz="2400" dirty="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■論点④：市支援の取組み</a:t>
            </a:r>
            <a:endParaRPr kumimoji="1" lang="en-US" altLang="ja-JP" sz="2400" dirty="0">
              <a:solidFill>
                <a:schemeClr val="tx1"/>
              </a:solidFill>
              <a:latin typeface="Meiryo UI" panose="020B0604030504040204" pitchFamily="50" charset="-128"/>
              <a:ea typeface="Meiryo UI" panose="020B0604030504040204" pitchFamily="50" charset="-128"/>
            </a:endParaRPr>
          </a:p>
          <a:p>
            <a:endParaRPr kumimoji="1" lang="en-US" altLang="ja-JP" sz="2000" dirty="0">
              <a:solidFill>
                <a:schemeClr val="tx1"/>
              </a:solidFill>
            </a:endParaRPr>
          </a:p>
          <a:p>
            <a:endParaRPr kumimoji="1" lang="en-US" altLang="ja-JP" sz="2000" dirty="0">
              <a:solidFill>
                <a:schemeClr val="tx1"/>
              </a:solidFill>
            </a:endParaRPr>
          </a:p>
        </p:txBody>
      </p:sp>
      <p:sp>
        <p:nvSpPr>
          <p:cNvPr id="5" name="テキスト ボックス 4">
            <a:extLst>
              <a:ext uri="{FF2B5EF4-FFF2-40B4-BE49-F238E27FC236}">
                <a16:creationId xmlns:a16="http://schemas.microsoft.com/office/drawing/2014/main" id="{EA38BAC2-6118-4AC3-8C15-16A7F6BED30C}"/>
              </a:ext>
            </a:extLst>
          </p:cNvPr>
          <p:cNvSpPr txBox="1"/>
          <p:nvPr/>
        </p:nvSpPr>
        <p:spPr>
          <a:xfrm>
            <a:off x="8629424"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２</a:t>
            </a:r>
          </a:p>
        </p:txBody>
      </p:sp>
    </p:spTree>
    <p:extLst>
      <p:ext uri="{BB962C8B-B14F-4D97-AF65-F5344CB8AC3E}">
        <p14:creationId xmlns:p14="http://schemas.microsoft.com/office/powerpoint/2010/main" val="3268221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20</a:t>
            </a:r>
            <a:endParaRPr kumimoji="1" lang="ja-JP" altLang="en-US" dirty="0"/>
          </a:p>
        </p:txBody>
      </p:sp>
      <p:pic>
        <p:nvPicPr>
          <p:cNvPr id="7" name="図 6">
            <a:extLst>
              <a:ext uri="{FF2B5EF4-FFF2-40B4-BE49-F238E27FC236}">
                <a16:creationId xmlns:a16="http://schemas.microsoft.com/office/drawing/2014/main" id="{1B644210-6B4D-4944-886B-A4A8015FC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06" y="1662154"/>
            <a:ext cx="7882759" cy="4428754"/>
          </a:xfrm>
          <a:prstGeom prst="rect">
            <a:avLst/>
          </a:prstGeom>
          <a:ln>
            <a:solidFill>
              <a:schemeClr val="tx1"/>
            </a:solidFill>
          </a:ln>
        </p:spPr>
      </p:pic>
      <p:sp>
        <p:nvSpPr>
          <p:cNvPr id="9" name="テキスト ボックス 8">
            <a:extLst>
              <a:ext uri="{FF2B5EF4-FFF2-40B4-BE49-F238E27FC236}">
                <a16:creationId xmlns:a16="http://schemas.microsoft.com/office/drawing/2014/main" id="{03917BF4-0C6C-477F-AC8A-5EB1E376D5FF}"/>
              </a:ext>
            </a:extLst>
          </p:cNvPr>
          <p:cNvSpPr txBox="1"/>
          <p:nvPr/>
        </p:nvSpPr>
        <p:spPr>
          <a:xfrm>
            <a:off x="164631" y="1166202"/>
            <a:ext cx="8908726"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参考</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マンションの管理の適正化の推進に関する法律（平成</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年法第</a:t>
            </a:r>
            <a:r>
              <a:rPr kumimoji="1" lang="en-US" altLang="ja-JP" sz="1400" dirty="0">
                <a:latin typeface="Meiryo UI" panose="020B0604030504040204" pitchFamily="50" charset="-128"/>
                <a:ea typeface="Meiryo UI" panose="020B0604030504040204" pitchFamily="50" charset="-128"/>
              </a:rPr>
              <a:t>149</a:t>
            </a:r>
            <a:r>
              <a:rPr kumimoji="1" lang="ja-JP" altLang="en-US" sz="1400" dirty="0">
                <a:latin typeface="Meiryo UI" panose="020B0604030504040204" pitchFamily="50" charset="-128"/>
                <a:ea typeface="Meiryo UI" panose="020B0604030504040204" pitchFamily="50" charset="-128"/>
              </a:rPr>
              <a:t>号）（令和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日施行）より抜粋</a:t>
            </a:r>
            <a:endParaRPr kumimoji="1" lang="en-US" altLang="ja-JP" sz="1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083AA84A-5C47-44FF-B23D-897B2B884427}"/>
              </a:ext>
            </a:extLst>
          </p:cNvPr>
          <p:cNvSpPr/>
          <p:nvPr/>
        </p:nvSpPr>
        <p:spPr>
          <a:xfrm>
            <a:off x="3176752" y="2002221"/>
            <a:ext cx="5068614"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1F3D240-FEE6-4CA9-978F-E8EFA0117185}"/>
              </a:ext>
            </a:extLst>
          </p:cNvPr>
          <p:cNvSpPr/>
          <p:nvPr/>
        </p:nvSpPr>
        <p:spPr>
          <a:xfrm>
            <a:off x="642444" y="2342289"/>
            <a:ext cx="7602921"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E12972D-76B1-47B3-99FB-AD9D8C498BB3}"/>
              </a:ext>
            </a:extLst>
          </p:cNvPr>
          <p:cNvSpPr/>
          <p:nvPr/>
        </p:nvSpPr>
        <p:spPr>
          <a:xfrm>
            <a:off x="642444" y="2659292"/>
            <a:ext cx="539970"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02AAF0A-48A4-44BF-A316-EE8673122745}"/>
              </a:ext>
            </a:extLst>
          </p:cNvPr>
          <p:cNvSpPr/>
          <p:nvPr/>
        </p:nvSpPr>
        <p:spPr>
          <a:xfrm>
            <a:off x="4453759" y="3570890"/>
            <a:ext cx="3381704"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E8A612B-DF09-49A3-9191-935321346AB1}"/>
              </a:ext>
            </a:extLst>
          </p:cNvPr>
          <p:cNvSpPr/>
          <p:nvPr/>
        </p:nvSpPr>
        <p:spPr>
          <a:xfrm>
            <a:off x="5197366" y="3924601"/>
            <a:ext cx="2819400"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DCBAF7C-C52A-43AB-86EC-9C0A5E9C9DA4}"/>
              </a:ext>
            </a:extLst>
          </p:cNvPr>
          <p:cNvSpPr/>
          <p:nvPr/>
        </p:nvSpPr>
        <p:spPr>
          <a:xfrm>
            <a:off x="3325210" y="5506913"/>
            <a:ext cx="4841327"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777A8C4-5D29-4157-98C5-F186E424FD0C}"/>
              </a:ext>
            </a:extLst>
          </p:cNvPr>
          <p:cNvSpPr/>
          <p:nvPr/>
        </p:nvSpPr>
        <p:spPr>
          <a:xfrm>
            <a:off x="756089" y="5797563"/>
            <a:ext cx="781050"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4F3F66F-5E28-475C-8F8A-0B84CF90D090}"/>
              </a:ext>
            </a:extLst>
          </p:cNvPr>
          <p:cNvSpPr/>
          <p:nvPr/>
        </p:nvSpPr>
        <p:spPr>
          <a:xfrm>
            <a:off x="983375" y="4538901"/>
            <a:ext cx="7183162"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B529864-A440-4A08-A507-C3681CF51DA8}"/>
              </a:ext>
            </a:extLst>
          </p:cNvPr>
          <p:cNvSpPr/>
          <p:nvPr/>
        </p:nvSpPr>
        <p:spPr>
          <a:xfrm>
            <a:off x="756089" y="4860748"/>
            <a:ext cx="7260678" cy="20495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3F9CF33-16F7-432E-9C70-4A88A95A3B80}"/>
              </a:ext>
            </a:extLst>
          </p:cNvPr>
          <p:cNvSpPr txBox="1"/>
          <p:nvPr/>
        </p:nvSpPr>
        <p:spPr>
          <a:xfrm>
            <a:off x="0" y="595795"/>
            <a:ext cx="878018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〇マンション管理適正化支援法人の登録基準</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2785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13" name="テキスト ボックス 12">
            <a:extLst>
              <a:ext uri="{FF2B5EF4-FFF2-40B4-BE49-F238E27FC236}">
                <a16:creationId xmlns:a16="http://schemas.microsoft.com/office/drawing/2014/main" id="{638B433C-00C1-4056-8D63-A0E30A355D09}"/>
              </a:ext>
            </a:extLst>
          </p:cNvPr>
          <p:cNvSpPr txBox="1"/>
          <p:nvPr/>
        </p:nvSpPr>
        <p:spPr>
          <a:xfrm>
            <a:off x="0" y="595795"/>
            <a:ext cx="878018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〇マンション管理適正化支援法人の登録基準</a:t>
            </a:r>
            <a:endParaRPr kumimoji="1" lang="en-US" altLang="ja-JP"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21</a:t>
            </a:r>
            <a:endParaRPr kumimoji="1" lang="ja-JP" altLang="en-US" dirty="0"/>
          </a:p>
        </p:txBody>
      </p:sp>
      <p:sp>
        <p:nvSpPr>
          <p:cNvPr id="20" name="正方形/長方形 19">
            <a:extLst>
              <a:ext uri="{FF2B5EF4-FFF2-40B4-BE49-F238E27FC236}">
                <a16:creationId xmlns:a16="http://schemas.microsoft.com/office/drawing/2014/main" id="{6968244B-D13A-4E8D-BBEC-8B8A9BEFF68B}"/>
              </a:ext>
            </a:extLst>
          </p:cNvPr>
          <p:cNvSpPr/>
          <p:nvPr/>
        </p:nvSpPr>
        <p:spPr>
          <a:xfrm>
            <a:off x="181908" y="1023973"/>
            <a:ext cx="8835968" cy="1348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DEBAF611-8198-47A9-839F-66E158BB074C}"/>
              </a:ext>
            </a:extLst>
          </p:cNvPr>
          <p:cNvSpPr txBox="1"/>
          <p:nvPr/>
        </p:nvSpPr>
        <p:spPr>
          <a:xfrm>
            <a:off x="181907" y="1023972"/>
            <a:ext cx="8835968" cy="338554"/>
          </a:xfrm>
          <a:prstGeom prst="rect">
            <a:avLst/>
          </a:prstGeom>
          <a:solidFill>
            <a:schemeClr val="accent1">
              <a:lumMod val="75000"/>
            </a:schemeClr>
          </a:solidFill>
        </p:spPr>
        <p:txBody>
          <a:bodyPr wrap="square" rtlCol="0">
            <a:spAutoFit/>
          </a:bodyPr>
          <a:lstStyle/>
          <a:p>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管理支援業務の実施に関する計画が適正</a:t>
            </a:r>
            <a:r>
              <a:rPr kumimoji="1" lang="en-US" altLang="ja-JP" sz="1600" b="1" dirty="0">
                <a:solidFill>
                  <a:schemeClr val="bg1"/>
                </a:solidFill>
                <a:latin typeface="Meiryo UI" panose="020B0604030504040204" pitchFamily="50" charset="-128"/>
                <a:ea typeface="Meiryo UI" panose="020B0604030504040204" pitchFamily="50" charset="-128"/>
              </a:rPr>
              <a:t>】</a:t>
            </a:r>
          </a:p>
        </p:txBody>
      </p:sp>
      <p:sp>
        <p:nvSpPr>
          <p:cNvPr id="22" name="テキスト ボックス 21">
            <a:extLst>
              <a:ext uri="{FF2B5EF4-FFF2-40B4-BE49-F238E27FC236}">
                <a16:creationId xmlns:a16="http://schemas.microsoft.com/office/drawing/2014/main" id="{4966EB40-3747-4061-838C-58CB92F1EDB3}"/>
              </a:ext>
            </a:extLst>
          </p:cNvPr>
          <p:cNvSpPr txBox="1"/>
          <p:nvPr/>
        </p:nvSpPr>
        <p:spPr>
          <a:xfrm>
            <a:off x="278316" y="1393242"/>
            <a:ext cx="8739560"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・法人として管理支援業務を実施可能な</a:t>
            </a:r>
            <a:r>
              <a:rPr kumimoji="1" lang="ja-JP" altLang="en-US" sz="1400" b="1" u="sng" dirty="0">
                <a:latin typeface="Meiryo UI" panose="020B0604030504040204" pitchFamily="50" charset="-128"/>
                <a:ea typeface="Meiryo UI" panose="020B0604030504040204" pitchFamily="50" charset="-128"/>
              </a:rPr>
              <a:t>人員体制が確保されている</a:t>
            </a:r>
            <a:r>
              <a:rPr kumimoji="1" lang="ja-JP" altLang="en-US" sz="1400" dirty="0">
                <a:latin typeface="Meiryo UI" panose="020B0604030504040204" pitchFamily="50" charset="-128"/>
                <a:ea typeface="Meiryo UI" panose="020B0604030504040204" pitchFamily="50" charset="-128"/>
              </a:rPr>
              <a:t>か</a:t>
            </a:r>
          </a:p>
          <a:p>
            <a:r>
              <a:rPr kumimoji="1" lang="ja-JP" altLang="en-US" sz="1400"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事務所の所在と管理支援業務を行おうとする場所の距離が現実的</a:t>
            </a:r>
            <a:r>
              <a:rPr kumimoji="1" lang="ja-JP" altLang="en-US" sz="1400" dirty="0">
                <a:latin typeface="Meiryo UI" panose="020B0604030504040204" pitchFamily="50" charset="-128"/>
                <a:ea typeface="Meiryo UI" panose="020B0604030504040204" pitchFamily="50" charset="-128"/>
              </a:rPr>
              <a:t>で、管理支援業務が適切に実現することができるか</a:t>
            </a:r>
          </a:p>
          <a:p>
            <a:r>
              <a:rPr kumimoji="1" lang="ja-JP" altLang="en-US" sz="1400"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管理支援業務の範囲や実施方法が適切</a:t>
            </a:r>
            <a:r>
              <a:rPr kumimoji="1" lang="ja-JP" altLang="en-US" sz="1400" dirty="0">
                <a:latin typeface="Meiryo UI" panose="020B0604030504040204" pitchFamily="50" charset="-128"/>
                <a:ea typeface="Meiryo UI" panose="020B0604030504040204" pitchFamily="50" charset="-128"/>
              </a:rPr>
              <a:t>か</a:t>
            </a:r>
          </a:p>
          <a:p>
            <a:r>
              <a:rPr kumimoji="1" lang="ja-JP" altLang="en-US" sz="1400" dirty="0">
                <a:latin typeface="Meiryo UI" panose="020B0604030504040204" pitchFamily="50" charset="-128"/>
                <a:ea typeface="Meiryo UI" panose="020B0604030504040204" pitchFamily="50" charset="-128"/>
              </a:rPr>
              <a:t>・都道府県等の</a:t>
            </a:r>
            <a:r>
              <a:rPr kumimoji="1" lang="ja-JP" altLang="en-US" sz="1400" b="1" u="sng" dirty="0">
                <a:latin typeface="Meiryo UI" panose="020B0604030504040204" pitchFamily="50" charset="-128"/>
                <a:ea typeface="Meiryo UI" panose="020B0604030504040204" pitchFamily="50" charset="-128"/>
              </a:rPr>
              <a:t>マンション管理適正化推進計画における施策の方向性等と整合がとれた業務内容</a:t>
            </a:r>
            <a:r>
              <a:rPr kumimoji="1" lang="ja-JP" altLang="en-US" sz="1400" dirty="0">
                <a:latin typeface="Meiryo UI" panose="020B0604030504040204" pitchFamily="50" charset="-128"/>
                <a:ea typeface="Meiryo UI" panose="020B0604030504040204" pitchFamily="50" charset="-128"/>
              </a:rPr>
              <a:t>であるか</a:t>
            </a:r>
            <a:endParaRPr kumimoji="1" lang="en-US" altLang="ja-JP" sz="14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94FA6493-5E74-46A1-9300-EC3114C10B67}"/>
              </a:ext>
            </a:extLst>
          </p:cNvPr>
          <p:cNvSpPr/>
          <p:nvPr/>
        </p:nvSpPr>
        <p:spPr>
          <a:xfrm>
            <a:off x="181908" y="2514445"/>
            <a:ext cx="8835968" cy="677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184D066D-56CF-479C-9FC1-B62F2A818996}"/>
              </a:ext>
            </a:extLst>
          </p:cNvPr>
          <p:cNvSpPr txBox="1"/>
          <p:nvPr/>
        </p:nvSpPr>
        <p:spPr>
          <a:xfrm>
            <a:off x="181907" y="2517642"/>
            <a:ext cx="8835968" cy="338554"/>
          </a:xfrm>
          <a:prstGeom prst="rect">
            <a:avLst/>
          </a:prstGeom>
          <a:solidFill>
            <a:schemeClr val="accent1">
              <a:lumMod val="75000"/>
            </a:schemeClr>
          </a:solidFill>
        </p:spPr>
        <p:txBody>
          <a:bodyPr wrap="square" rtlCol="0">
            <a:spAutoFit/>
          </a:bodyPr>
          <a:lstStyle>
            <a:defPPr>
              <a:defRPr lang="en-US"/>
            </a:defPPr>
            <a:lvl1pPr>
              <a:defRPr kumimoji="1" sz="1600" b="1">
                <a:solidFill>
                  <a:schemeClr val="bg1"/>
                </a:solidFill>
                <a:latin typeface="Meiryo UI" panose="020B0604030504040204" pitchFamily="50" charset="-128"/>
                <a:ea typeface="Meiryo UI" panose="020B0604030504040204" pitchFamily="50" charset="-128"/>
              </a:defRPr>
            </a:lvl1pPr>
          </a:lstStyle>
          <a:p>
            <a:r>
              <a:rPr lang="en-US" altLang="ja-JP" dirty="0"/>
              <a:t>【</a:t>
            </a:r>
            <a:r>
              <a:rPr lang="ja-JP" altLang="en-US" dirty="0"/>
              <a:t>経理的基礎</a:t>
            </a:r>
            <a:r>
              <a:rPr lang="en-US" altLang="ja-JP" dirty="0"/>
              <a:t>】</a:t>
            </a:r>
          </a:p>
        </p:txBody>
      </p:sp>
      <p:sp>
        <p:nvSpPr>
          <p:cNvPr id="25" name="テキスト ボックス 24">
            <a:extLst>
              <a:ext uri="{FF2B5EF4-FFF2-40B4-BE49-F238E27FC236}">
                <a16:creationId xmlns:a16="http://schemas.microsoft.com/office/drawing/2014/main" id="{EF5BD791-585D-4F99-8109-9DC7C171B0B8}"/>
              </a:ext>
            </a:extLst>
          </p:cNvPr>
          <p:cNvSpPr txBox="1"/>
          <p:nvPr/>
        </p:nvSpPr>
        <p:spPr>
          <a:xfrm>
            <a:off x="278316" y="2852997"/>
            <a:ext cx="873956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・必要な経費等を賄い、</a:t>
            </a:r>
            <a:r>
              <a:rPr kumimoji="1" lang="ja-JP" altLang="en-US" sz="1400" b="1" u="sng" dirty="0">
                <a:latin typeface="Meiryo UI" panose="020B0604030504040204" pitchFamily="50" charset="-128"/>
                <a:ea typeface="Meiryo UI" panose="020B0604030504040204" pitchFamily="50" charset="-128"/>
              </a:rPr>
              <a:t>持続的に活動を行うことができる経理的基礎を有している</a:t>
            </a:r>
            <a:r>
              <a:rPr kumimoji="1" lang="ja-JP" altLang="en-US" sz="1400" dirty="0">
                <a:latin typeface="Meiryo UI" panose="020B0604030504040204" pitchFamily="50" charset="-128"/>
                <a:ea typeface="Meiryo UI" panose="020B0604030504040204" pitchFamily="50" charset="-128"/>
              </a:rPr>
              <a:t>か</a:t>
            </a:r>
            <a:endParaRPr kumimoji="1" lang="en-US" altLang="ja-JP" sz="14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23CFC12C-B224-4287-85EF-480A8D8B2A46}"/>
              </a:ext>
            </a:extLst>
          </p:cNvPr>
          <p:cNvSpPr/>
          <p:nvPr/>
        </p:nvSpPr>
        <p:spPr>
          <a:xfrm>
            <a:off x="181907" y="3340021"/>
            <a:ext cx="8835968" cy="677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7F4A8D51-5AFA-4B32-952D-58E19C57A061}"/>
              </a:ext>
            </a:extLst>
          </p:cNvPr>
          <p:cNvSpPr txBox="1"/>
          <p:nvPr/>
        </p:nvSpPr>
        <p:spPr>
          <a:xfrm>
            <a:off x="181906" y="3346552"/>
            <a:ext cx="8835968" cy="338554"/>
          </a:xfrm>
          <a:prstGeom prst="rect">
            <a:avLst/>
          </a:prstGeom>
          <a:solidFill>
            <a:schemeClr val="accent1">
              <a:lumMod val="75000"/>
            </a:schemeClr>
          </a:solidFill>
        </p:spPr>
        <p:txBody>
          <a:bodyPr wrap="square" rtlCol="0">
            <a:spAutoFit/>
          </a:bodyPr>
          <a:lstStyle>
            <a:defPPr>
              <a:defRPr lang="en-US"/>
            </a:defPPr>
            <a:lvl1pPr>
              <a:defRPr kumimoji="1" sz="1600" b="1">
                <a:solidFill>
                  <a:schemeClr val="bg1"/>
                </a:solidFill>
                <a:latin typeface="Meiryo UI" panose="020B0604030504040204" pitchFamily="50" charset="-128"/>
                <a:ea typeface="Meiryo UI" panose="020B0604030504040204" pitchFamily="50" charset="-128"/>
              </a:defRPr>
            </a:lvl1pPr>
          </a:lstStyle>
          <a:p>
            <a:r>
              <a:rPr lang="en-US" altLang="ja-JP" dirty="0"/>
              <a:t>【</a:t>
            </a:r>
            <a:r>
              <a:rPr lang="ja-JP" altLang="en-US" dirty="0"/>
              <a:t>技術的基礎</a:t>
            </a:r>
            <a:r>
              <a:rPr lang="en-US" altLang="ja-JP" dirty="0"/>
              <a:t>】</a:t>
            </a:r>
          </a:p>
        </p:txBody>
      </p:sp>
      <p:sp>
        <p:nvSpPr>
          <p:cNvPr id="28" name="テキスト ボックス 27">
            <a:extLst>
              <a:ext uri="{FF2B5EF4-FFF2-40B4-BE49-F238E27FC236}">
                <a16:creationId xmlns:a16="http://schemas.microsoft.com/office/drawing/2014/main" id="{F95DA5BE-78E5-43BA-9535-8493A2793C99}"/>
              </a:ext>
            </a:extLst>
          </p:cNvPr>
          <p:cNvSpPr txBox="1"/>
          <p:nvPr/>
        </p:nvSpPr>
        <p:spPr>
          <a:xfrm>
            <a:off x="278315" y="3678574"/>
            <a:ext cx="873956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・支援法人として</a:t>
            </a:r>
            <a:r>
              <a:rPr kumimoji="1" lang="ja-JP" altLang="en-US" sz="1400" b="1" u="sng" dirty="0">
                <a:latin typeface="Meiryo UI" panose="020B0604030504040204" pitchFamily="50" charset="-128"/>
                <a:ea typeface="Meiryo UI" panose="020B0604030504040204" pitchFamily="50" charset="-128"/>
              </a:rPr>
              <a:t>業務を行うに足る専門性を有している</a:t>
            </a:r>
            <a:r>
              <a:rPr kumimoji="1" lang="ja-JP" altLang="en-US" sz="1400" dirty="0">
                <a:latin typeface="Meiryo UI" panose="020B0604030504040204" pitchFamily="50" charset="-128"/>
                <a:ea typeface="Meiryo UI" panose="020B0604030504040204" pitchFamily="50" charset="-128"/>
              </a:rPr>
              <a:t>か</a:t>
            </a:r>
            <a:endParaRPr kumimoji="1" lang="en-US" altLang="ja-JP" sz="14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5278EAB6-133D-4D59-BD7E-8D4433ABFCFE}"/>
              </a:ext>
            </a:extLst>
          </p:cNvPr>
          <p:cNvSpPr/>
          <p:nvPr/>
        </p:nvSpPr>
        <p:spPr>
          <a:xfrm>
            <a:off x="181907" y="4165597"/>
            <a:ext cx="8835968" cy="11118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BE41675-8BF3-45D7-9E60-34A7CBE35245}"/>
              </a:ext>
            </a:extLst>
          </p:cNvPr>
          <p:cNvSpPr txBox="1"/>
          <p:nvPr/>
        </p:nvSpPr>
        <p:spPr>
          <a:xfrm>
            <a:off x="181906" y="4156915"/>
            <a:ext cx="8835968" cy="584775"/>
          </a:xfrm>
          <a:prstGeom prst="rect">
            <a:avLst/>
          </a:prstGeom>
          <a:solidFill>
            <a:schemeClr val="accent1">
              <a:lumMod val="75000"/>
            </a:schemeClr>
          </a:solidFill>
        </p:spPr>
        <p:txBody>
          <a:bodyPr wrap="square" rtlCol="0">
            <a:spAutoFit/>
          </a:bodyPr>
          <a:lstStyle>
            <a:defPPr>
              <a:defRPr lang="en-US"/>
            </a:defPPr>
            <a:lvl1pPr>
              <a:defRPr kumimoji="1" sz="1600" b="1">
                <a:solidFill>
                  <a:schemeClr val="bg1"/>
                </a:solidFill>
                <a:latin typeface="Meiryo UI" panose="020B0604030504040204" pitchFamily="50" charset="-128"/>
                <a:ea typeface="Meiryo UI" panose="020B0604030504040204" pitchFamily="50" charset="-128"/>
              </a:defRPr>
            </a:lvl1pPr>
          </a:lstStyle>
          <a:p>
            <a:r>
              <a:rPr lang="en-US" altLang="ja-JP" dirty="0"/>
              <a:t>【</a:t>
            </a:r>
            <a:r>
              <a:rPr lang="ja-JP" altLang="en-US" dirty="0"/>
              <a:t>個人に関する情報の適正な取扱いを確保するための措置その他管理支援業務を適正かつ確実に</a:t>
            </a:r>
            <a:endParaRPr lang="en-US" altLang="ja-JP" dirty="0"/>
          </a:p>
          <a:p>
            <a:r>
              <a:rPr lang="ja-JP" altLang="en-US" dirty="0"/>
              <a:t>　実施するために必要な措置</a:t>
            </a:r>
            <a:r>
              <a:rPr lang="en-US" altLang="ja-JP" dirty="0"/>
              <a:t>】</a:t>
            </a:r>
          </a:p>
        </p:txBody>
      </p:sp>
      <p:sp>
        <p:nvSpPr>
          <p:cNvPr id="31" name="テキスト ボックス 30">
            <a:extLst>
              <a:ext uri="{FF2B5EF4-FFF2-40B4-BE49-F238E27FC236}">
                <a16:creationId xmlns:a16="http://schemas.microsoft.com/office/drawing/2014/main" id="{9EB83C73-5566-4526-A3DD-47F048012AE3}"/>
              </a:ext>
            </a:extLst>
          </p:cNvPr>
          <p:cNvSpPr txBox="1"/>
          <p:nvPr/>
        </p:nvSpPr>
        <p:spPr>
          <a:xfrm>
            <a:off x="278315" y="4754275"/>
            <a:ext cx="873956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・個人情報をはじめとする情報の取扱いに関する適切な措置として</a:t>
            </a:r>
            <a:r>
              <a:rPr kumimoji="1" lang="ja-JP" altLang="en-US" sz="1400" b="1" u="sng" dirty="0">
                <a:latin typeface="Meiryo UI" panose="020B0604030504040204" pitchFamily="50" charset="-128"/>
                <a:ea typeface="Meiryo UI" panose="020B0604030504040204" pitchFamily="50" charset="-128"/>
              </a:rPr>
              <a:t>実施要領及び職員に対する研修の計画が定められて</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いる</a:t>
            </a:r>
            <a:r>
              <a:rPr kumimoji="1" lang="ja-JP" altLang="en-US" sz="1400" dirty="0">
                <a:latin typeface="Meiryo UI" panose="020B0604030504040204" pitchFamily="50" charset="-128"/>
                <a:ea typeface="Meiryo UI" panose="020B0604030504040204" pitchFamily="50" charset="-128"/>
              </a:rPr>
              <a:t>か</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DA363D10-320E-4AF9-9E0D-586614668199}"/>
              </a:ext>
            </a:extLst>
          </p:cNvPr>
          <p:cNvSpPr txBox="1"/>
          <p:nvPr/>
        </p:nvSpPr>
        <p:spPr>
          <a:xfrm>
            <a:off x="337003" y="5425964"/>
            <a:ext cx="8152728" cy="1200329"/>
          </a:xfrm>
          <a:prstGeom prst="rect">
            <a:avLst/>
          </a:prstGeom>
          <a:noFill/>
          <a:ln w="12700">
            <a:solidFill>
              <a:schemeClr val="tx1"/>
            </a:solidFill>
            <a:prstDash val="dash"/>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（個人に関する情報の取扱い）国土交通省令</a:t>
            </a:r>
          </a:p>
          <a:p>
            <a:r>
              <a:rPr kumimoji="1" lang="ja-JP" altLang="en-US" sz="1200" dirty="0">
                <a:latin typeface="Meiryo UI" panose="020B0604030504040204" pitchFamily="50" charset="-128"/>
                <a:ea typeface="Meiryo UI" panose="020B0604030504040204" pitchFamily="50" charset="-128"/>
              </a:rPr>
              <a:t>　　第一条の四 法第五条の三第一項第二号の国土交通省令で定める措置は、次のとおりとする。</a:t>
            </a:r>
          </a:p>
          <a:p>
            <a:r>
              <a:rPr kumimoji="1" lang="ja-JP" altLang="en-US" sz="1200" dirty="0">
                <a:latin typeface="Meiryo UI" panose="020B0604030504040204" pitchFamily="50" charset="-128"/>
                <a:ea typeface="Meiryo UI" panose="020B0604030504040204" pitchFamily="50" charset="-128"/>
              </a:rPr>
              <a:t>　　一 個人に関する情報の適正な取扱いの方法その他管理支援業務の適正かつ確実な実施の方法を具体的に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定めた実施要領を策定すること。</a:t>
            </a:r>
          </a:p>
          <a:p>
            <a:r>
              <a:rPr kumimoji="1" lang="ja-JP" altLang="en-US" sz="1200" dirty="0">
                <a:latin typeface="Meiryo UI" panose="020B0604030504040204" pitchFamily="50" charset="-128"/>
                <a:ea typeface="Meiryo UI" panose="020B0604030504040204" pitchFamily="50" charset="-128"/>
              </a:rPr>
              <a:t>　　二 個人に関する情報の適正な取扱いその他管理支援業務の適正かつ確実な実施のための研修の計画を</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策定し、これに基づいて管理支援業務に従事する職員に対して研修を実施すること。</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803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20" name="正方形/長方形 19">
            <a:extLst>
              <a:ext uri="{FF2B5EF4-FFF2-40B4-BE49-F238E27FC236}">
                <a16:creationId xmlns:a16="http://schemas.microsoft.com/office/drawing/2014/main" id="{6968244B-D13A-4E8D-BBEC-8B8A9BEFF68B}"/>
              </a:ext>
            </a:extLst>
          </p:cNvPr>
          <p:cNvSpPr/>
          <p:nvPr/>
        </p:nvSpPr>
        <p:spPr>
          <a:xfrm>
            <a:off x="181908" y="639791"/>
            <a:ext cx="8835968" cy="6060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DEBAF611-8198-47A9-839F-66E158BB074C}"/>
              </a:ext>
            </a:extLst>
          </p:cNvPr>
          <p:cNvSpPr txBox="1"/>
          <p:nvPr/>
        </p:nvSpPr>
        <p:spPr>
          <a:xfrm>
            <a:off x="181907" y="639791"/>
            <a:ext cx="8835968" cy="338554"/>
          </a:xfrm>
          <a:prstGeom prst="rect">
            <a:avLst/>
          </a:prstGeom>
          <a:solidFill>
            <a:schemeClr val="accent1">
              <a:lumMod val="75000"/>
            </a:schemeClr>
          </a:solidFill>
        </p:spPr>
        <p:txBody>
          <a:bodyPr wrap="square" rtlCol="0">
            <a:spAutoFit/>
          </a:bodyPr>
          <a:lstStyle/>
          <a:p>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その他管理支援業務を適正かつ確実に実施できること</a:t>
            </a:r>
            <a:r>
              <a:rPr kumimoji="1" lang="en-US" altLang="ja-JP" sz="1600" b="1" dirty="0">
                <a:solidFill>
                  <a:schemeClr val="bg1"/>
                </a:solidFill>
                <a:latin typeface="Meiryo UI" panose="020B0604030504040204" pitchFamily="50" charset="-128"/>
                <a:ea typeface="Meiryo UI" panose="020B0604030504040204" pitchFamily="50" charset="-128"/>
              </a:rPr>
              <a:t>】</a:t>
            </a:r>
          </a:p>
        </p:txBody>
      </p:sp>
      <p:sp>
        <p:nvSpPr>
          <p:cNvPr id="22" name="テキスト ボックス 21">
            <a:extLst>
              <a:ext uri="{FF2B5EF4-FFF2-40B4-BE49-F238E27FC236}">
                <a16:creationId xmlns:a16="http://schemas.microsoft.com/office/drawing/2014/main" id="{4966EB40-3747-4061-838C-58CB92F1EDB3}"/>
              </a:ext>
            </a:extLst>
          </p:cNvPr>
          <p:cNvSpPr txBox="1"/>
          <p:nvPr/>
        </p:nvSpPr>
        <p:spPr>
          <a:xfrm>
            <a:off x="278316" y="1280322"/>
            <a:ext cx="8739560" cy="203132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・暴力団員による不当な行為の防止等に関する法律（平成３年法律第</a:t>
            </a:r>
            <a:r>
              <a:rPr kumimoji="1" lang="en-US" altLang="ja-JP" sz="1400" dirty="0">
                <a:latin typeface="Meiryo UI" panose="020B0604030504040204" pitchFamily="50" charset="-128"/>
                <a:ea typeface="Meiryo UI" panose="020B0604030504040204" pitchFamily="50" charset="-128"/>
              </a:rPr>
              <a:t>77 </a:t>
            </a:r>
            <a:r>
              <a:rPr kumimoji="1" lang="ja-JP" altLang="en-US" sz="1400" dirty="0">
                <a:latin typeface="Meiryo UI" panose="020B0604030504040204" pitchFamily="50" charset="-128"/>
                <a:ea typeface="Meiryo UI" panose="020B0604030504040204" pitchFamily="50" charset="-128"/>
              </a:rPr>
              <a:t>号）第２条第６号に規定する暴力団員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又は同号に規定する</a:t>
            </a:r>
            <a:r>
              <a:rPr kumimoji="1" lang="ja-JP" altLang="en-US" sz="1400" b="1" u="sng" dirty="0">
                <a:latin typeface="Meiryo UI" panose="020B0604030504040204" pitchFamily="50" charset="-128"/>
                <a:ea typeface="Meiryo UI" panose="020B0604030504040204" pitchFamily="50" charset="-128"/>
              </a:rPr>
              <a:t>暴力団員でなくなった日から５年を経過しない者</a:t>
            </a:r>
            <a:r>
              <a:rPr kumimoji="1" lang="ja-JP" altLang="en-US" sz="1400" dirty="0">
                <a:latin typeface="Meiryo UI" panose="020B0604030504040204" pitchFamily="50" charset="-128"/>
                <a:ea typeface="Meiryo UI" panose="020B0604030504040204" pitchFamily="50" charset="-128"/>
              </a:rPr>
              <a:t>（以下「暴力団員等」といいます。）がその事業</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活動を支配するものでないこと</a:t>
            </a:r>
          </a:p>
          <a:p>
            <a:r>
              <a:rPr kumimoji="1" lang="ja-JP" altLang="en-US" sz="1400"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役員のうちに次のいずれかに該当する者がない</a:t>
            </a:r>
            <a:r>
              <a:rPr kumimoji="1" lang="ja-JP" altLang="en-US" sz="1400" dirty="0">
                <a:latin typeface="Meiryo UI" panose="020B0604030504040204" pitchFamily="50" charset="-128"/>
                <a:ea typeface="Meiryo UI" panose="020B0604030504040204" pitchFamily="50" charset="-128"/>
              </a:rPr>
              <a:t>こと</a:t>
            </a:r>
          </a:p>
          <a:p>
            <a:r>
              <a:rPr kumimoji="1" lang="ja-JP" altLang="en-US" sz="1400" dirty="0">
                <a:latin typeface="Meiryo UI" panose="020B0604030504040204" pitchFamily="50" charset="-128"/>
                <a:ea typeface="Meiryo UI" panose="020B0604030504040204" pitchFamily="50" charset="-128"/>
              </a:rPr>
              <a:t>　■未成年者（又は未成年者の法定代理人が次のいずれかに該当する者）</a:t>
            </a:r>
          </a:p>
          <a:p>
            <a:r>
              <a:rPr kumimoji="1" lang="ja-JP" altLang="en-US" sz="1400" dirty="0">
                <a:latin typeface="Meiryo UI" panose="020B0604030504040204" pitchFamily="50" charset="-128"/>
                <a:ea typeface="Meiryo UI" panose="020B0604030504040204" pitchFamily="50" charset="-128"/>
              </a:rPr>
              <a:t>　■破産手続開始の決定を受けて復権を得ない者</a:t>
            </a:r>
          </a:p>
          <a:p>
            <a:r>
              <a:rPr kumimoji="1" lang="ja-JP" altLang="en-US" sz="1400" dirty="0">
                <a:latin typeface="Meiryo UI" panose="020B0604030504040204" pitchFamily="50" charset="-128"/>
                <a:ea typeface="Meiryo UI" panose="020B0604030504040204" pitchFamily="50" charset="-128"/>
              </a:rPr>
              <a:t>　■拘禁以上の刑に処せられ、その刑の執行を終わり、又は刑の執行を受けることがなくなった日から２年を経過しない者</a:t>
            </a:r>
          </a:p>
          <a:p>
            <a:r>
              <a:rPr kumimoji="1" lang="ja-JP" altLang="en-US" sz="1400" dirty="0">
                <a:latin typeface="Meiryo UI" panose="020B0604030504040204" pitchFamily="50" charset="-128"/>
                <a:ea typeface="Meiryo UI" panose="020B0604030504040204" pitchFamily="50" charset="-128"/>
              </a:rPr>
              <a:t>　■心身の故障により業務を適正に遂行することができない者</a:t>
            </a:r>
          </a:p>
          <a:p>
            <a:r>
              <a:rPr kumimoji="1" lang="ja-JP" altLang="en-US" sz="1400" dirty="0">
                <a:latin typeface="Meiryo UI" panose="020B0604030504040204" pitchFamily="50" charset="-128"/>
                <a:ea typeface="Meiryo UI" panose="020B0604030504040204" pitchFamily="50" charset="-128"/>
              </a:rPr>
              <a:t>　■暴力団員等</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F4E8D00-979A-4066-A4AA-FBD64261F105}"/>
              </a:ext>
            </a:extLst>
          </p:cNvPr>
          <p:cNvSpPr txBox="1"/>
          <p:nvPr/>
        </p:nvSpPr>
        <p:spPr>
          <a:xfrm>
            <a:off x="181907" y="1037190"/>
            <a:ext cx="8739560" cy="30777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基本的事項</a:t>
            </a:r>
            <a:r>
              <a:rPr kumimoji="1" lang="en-US" altLang="ja-JP" sz="1400" b="1"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C0100F4A-F1DC-461F-ABAE-D2BFB750D408}"/>
              </a:ext>
            </a:extLst>
          </p:cNvPr>
          <p:cNvSpPr txBox="1"/>
          <p:nvPr/>
        </p:nvSpPr>
        <p:spPr>
          <a:xfrm>
            <a:off x="307660" y="3634204"/>
            <a:ext cx="873956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・管理支援業務と同時に行うことで</a:t>
            </a:r>
            <a:r>
              <a:rPr kumimoji="1" lang="ja-JP" altLang="en-US" sz="1400" b="1" u="sng" dirty="0">
                <a:latin typeface="Meiryo UI" panose="020B0604030504040204" pitchFamily="50" charset="-128"/>
                <a:ea typeface="Meiryo UI" panose="020B0604030504040204" pitchFamily="50" charset="-128"/>
              </a:rPr>
              <a:t>利益相反となるおそれのある</a:t>
            </a:r>
            <a:r>
              <a:rPr kumimoji="1" lang="ja-JP" altLang="en-US" sz="1400" dirty="0">
                <a:latin typeface="Meiryo UI" panose="020B0604030504040204" pitchFamily="50" charset="-128"/>
                <a:ea typeface="Meiryo UI" panose="020B0604030504040204" pitchFamily="50" charset="-128"/>
              </a:rPr>
              <a:t>管理組合向けの事業として</a:t>
            </a:r>
            <a:r>
              <a:rPr kumimoji="1" lang="ja-JP" altLang="en-US" sz="1400" b="1" u="sng" dirty="0">
                <a:latin typeface="Meiryo UI" panose="020B0604030504040204" pitchFamily="50" charset="-128"/>
                <a:ea typeface="Meiryo UI" panose="020B0604030504040204" pitchFamily="50" charset="-128"/>
              </a:rPr>
              <a:t>マンションの管理事務や</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a:t>
            </a:r>
            <a:r>
              <a:rPr kumimoji="1" lang="ja-JP" altLang="en-US" sz="1400" b="1" u="sng" dirty="0">
                <a:latin typeface="Meiryo UI" panose="020B0604030504040204" pitchFamily="50" charset="-128"/>
                <a:ea typeface="Meiryo UI" panose="020B0604030504040204" pitchFamily="50" charset="-128"/>
              </a:rPr>
              <a:t>修繕工事に関する業務を行っていない</a:t>
            </a:r>
            <a:r>
              <a:rPr kumimoji="1" lang="ja-JP" altLang="en-US" sz="1400" dirty="0">
                <a:latin typeface="Meiryo UI" panose="020B0604030504040204" pitchFamily="50" charset="-128"/>
                <a:ea typeface="Meiryo UI" panose="020B0604030504040204" pitchFamily="50" charset="-128"/>
              </a:rPr>
              <a:t>か</a:t>
            </a:r>
            <a:endParaRPr kumimoji="1" lang="en-US" altLang="ja-JP"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340DBFA9-1796-4E0A-B184-1BC9572BB578}"/>
              </a:ext>
            </a:extLst>
          </p:cNvPr>
          <p:cNvSpPr txBox="1"/>
          <p:nvPr/>
        </p:nvSpPr>
        <p:spPr>
          <a:xfrm>
            <a:off x="181907" y="3376076"/>
            <a:ext cx="8739560" cy="307777"/>
          </a:xfrm>
          <a:prstGeom prst="rect">
            <a:avLst/>
          </a:prstGeom>
          <a:noFill/>
        </p:spPr>
        <p:txBody>
          <a:bodyPr wrap="squar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法人の業務の適切さ</a:t>
            </a:r>
            <a:r>
              <a:rPr kumimoji="1" lang="en-US" altLang="ja-JP" sz="1400" b="1" dirty="0">
                <a:latin typeface="Meiryo UI" panose="020B0604030504040204" pitchFamily="50" charset="-128"/>
                <a:ea typeface="Meiryo UI" panose="020B0604030504040204" pitchFamily="50" charset="-128"/>
              </a:rPr>
              <a:t>】</a:t>
            </a:r>
          </a:p>
        </p:txBody>
      </p:sp>
      <p:graphicFrame>
        <p:nvGraphicFramePr>
          <p:cNvPr id="2" name="表 2">
            <a:extLst>
              <a:ext uri="{FF2B5EF4-FFF2-40B4-BE49-F238E27FC236}">
                <a16:creationId xmlns:a16="http://schemas.microsoft.com/office/drawing/2014/main" id="{46BDDE5E-80F8-4299-B6A6-7AAEB1151786}"/>
              </a:ext>
            </a:extLst>
          </p:cNvPr>
          <p:cNvGraphicFramePr>
            <a:graphicFrameLocks noGrp="1"/>
          </p:cNvGraphicFramePr>
          <p:nvPr>
            <p:extLst>
              <p:ext uri="{D42A27DB-BD31-4B8C-83A1-F6EECF244321}">
                <p14:modId xmlns:p14="http://schemas.microsoft.com/office/powerpoint/2010/main" val="3967433569"/>
              </p:ext>
            </p:extLst>
          </p:nvPr>
        </p:nvGraphicFramePr>
        <p:xfrm>
          <a:off x="530771" y="4243712"/>
          <a:ext cx="7998373" cy="2333634"/>
        </p:xfrm>
        <a:graphic>
          <a:graphicData uri="http://schemas.openxmlformats.org/drawingml/2006/table">
            <a:tbl>
              <a:tblPr firstRow="1" bandRow="1">
                <a:tableStyleId>{5C22544A-7EE6-4342-B048-85BDC9FD1C3A}</a:tableStyleId>
              </a:tblPr>
              <a:tblGrid>
                <a:gridCol w="7998373">
                  <a:extLst>
                    <a:ext uri="{9D8B030D-6E8A-4147-A177-3AD203B41FA5}">
                      <a16:colId xmlns:a16="http://schemas.microsoft.com/office/drawing/2014/main" val="846612116"/>
                    </a:ext>
                  </a:extLst>
                </a:gridCol>
              </a:tblGrid>
              <a:tr h="535314">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管理支援外業務（管理支援業務を適正に実施するため、支援法人が管理支援業務以外で行う業務として</a:t>
                      </a:r>
                      <a:endParaRPr kumimoji="1" lang="en-US" altLang="ja-JP" sz="1400" b="0" dirty="0">
                        <a:solidFill>
                          <a:schemeClr val="tx1"/>
                        </a:solidFill>
                        <a:latin typeface="Meiryo UI" panose="020B0604030504040204" pitchFamily="50" charset="-128"/>
                        <a:ea typeface="Meiryo UI" panose="020B0604030504040204" pitchFamily="50" charset="-128"/>
                      </a:endParaRPr>
                    </a:p>
                    <a:p>
                      <a:r>
                        <a:rPr kumimoji="1" lang="ja-JP" altLang="en-US" sz="1400" b="0" dirty="0">
                          <a:solidFill>
                            <a:schemeClr val="tx1"/>
                          </a:solidFill>
                          <a:latin typeface="Meiryo UI" panose="020B0604030504040204" pitchFamily="50" charset="-128"/>
                          <a:ea typeface="Meiryo UI" panose="020B0604030504040204" pitchFamily="50" charset="-128"/>
                        </a:rPr>
                        <a:t>　　適さない業務）の例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98132094"/>
                  </a:ext>
                </a:extLst>
              </a:tr>
              <a:tr h="681742">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　・マンションの管理事務（会計出納、管理員等の派遣、共用部清掃、総合監視業務）</a:t>
                      </a:r>
                    </a:p>
                    <a:p>
                      <a:r>
                        <a:rPr kumimoji="1" lang="ja-JP" altLang="en-US" sz="1400" dirty="0">
                          <a:solidFill>
                            <a:schemeClr val="tx1"/>
                          </a:solidFill>
                          <a:latin typeface="Meiryo UI" panose="020B0604030504040204" pitchFamily="50" charset="-128"/>
                          <a:ea typeface="Meiryo UI" panose="020B0604030504040204" pitchFamily="50" charset="-128"/>
                        </a:rPr>
                        <a:t>　・修繕工事の施工</a:t>
                      </a:r>
                    </a:p>
                    <a:p>
                      <a:r>
                        <a:rPr kumimoji="1" lang="ja-JP" altLang="en-US" sz="1400" dirty="0">
                          <a:solidFill>
                            <a:schemeClr val="tx1"/>
                          </a:solidFill>
                          <a:latin typeface="Meiryo UI" panose="020B0604030504040204" pitchFamily="50" charset="-128"/>
                          <a:ea typeface="Meiryo UI" panose="020B0604030504040204" pitchFamily="50" charset="-128"/>
                        </a:rPr>
                        <a:t>　・修繕工事の設計監理</a:t>
                      </a:r>
                    </a:p>
                    <a:p>
                      <a:r>
                        <a:rPr kumimoji="1" lang="ja-JP" altLang="en-US" sz="1400" dirty="0">
                          <a:solidFill>
                            <a:schemeClr val="tx1"/>
                          </a:solidFill>
                          <a:latin typeface="Meiryo UI" panose="020B0604030504040204" pitchFamily="50" charset="-128"/>
                          <a:ea typeface="Meiryo UI" panose="020B0604030504040204" pitchFamily="50" charset="-128"/>
                        </a:rPr>
                        <a:t>　・設備等の販売・工事・保守点検</a:t>
                      </a:r>
                    </a:p>
                    <a:p>
                      <a:r>
                        <a:rPr kumimoji="1" lang="ja-JP" altLang="en-US" sz="1400" dirty="0">
                          <a:solidFill>
                            <a:schemeClr val="tx1"/>
                          </a:solidFill>
                          <a:latin typeface="Meiryo UI" panose="020B0604030504040204" pitchFamily="50" charset="-128"/>
                          <a:ea typeface="Meiryo UI" panose="020B0604030504040204" pitchFamily="50" charset="-128"/>
                        </a:rPr>
                        <a:t>　・マンションに設ける備品等の販売</a:t>
                      </a:r>
                    </a:p>
                    <a:p>
                      <a:r>
                        <a:rPr kumimoji="1" lang="ja-JP" altLang="en-US" sz="1400" dirty="0">
                          <a:solidFill>
                            <a:schemeClr val="tx1"/>
                          </a:solidFill>
                          <a:latin typeface="Meiryo UI" panose="020B0604030504040204" pitchFamily="50" charset="-128"/>
                          <a:ea typeface="Meiryo UI" panose="020B0604030504040204" pitchFamily="50" charset="-128"/>
                        </a:rPr>
                        <a:t>　・駐車場やバイク置き場（共用部分）のサブリース</a:t>
                      </a:r>
                    </a:p>
                    <a:p>
                      <a:r>
                        <a:rPr kumimoji="1" lang="ja-JP" altLang="en-US" sz="1400" dirty="0">
                          <a:solidFill>
                            <a:schemeClr val="tx1"/>
                          </a:solidFill>
                          <a:latin typeface="Meiryo UI" panose="020B0604030504040204" pitchFamily="50" charset="-128"/>
                          <a:ea typeface="Meiryo UI" panose="020B0604030504040204" pitchFamily="50" charset="-128"/>
                        </a:rPr>
                        <a:t>　・マンションの仲介や販売</a:t>
                      </a:r>
                    </a:p>
                    <a:p>
                      <a:r>
                        <a:rPr kumimoji="1" lang="ja-JP" altLang="en-US" sz="1400" dirty="0">
                          <a:solidFill>
                            <a:schemeClr val="tx1"/>
                          </a:solidFill>
                          <a:latin typeface="Meiryo UI" panose="020B0604030504040204" pitchFamily="50" charset="-128"/>
                          <a:ea typeface="Meiryo UI" panose="020B0604030504040204" pitchFamily="50" charset="-128"/>
                        </a:rPr>
                        <a:t>　・その他区分所有者に対する営業・サービスを提供する業務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228345"/>
                  </a:ext>
                </a:extLst>
              </a:tr>
            </a:tbl>
          </a:graphicData>
        </a:graphic>
      </p:graphicFrame>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22</a:t>
            </a:r>
            <a:endParaRPr kumimoji="1" lang="ja-JP" altLang="en-US" dirty="0"/>
          </a:p>
        </p:txBody>
      </p:sp>
    </p:spTree>
    <p:extLst>
      <p:ext uri="{BB962C8B-B14F-4D97-AF65-F5344CB8AC3E}">
        <p14:creationId xmlns:p14="http://schemas.microsoft.com/office/powerpoint/2010/main" val="2366832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〇新たな制度への対応</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23</a:t>
            </a:r>
            <a:endParaRPr kumimoji="1" lang="ja-JP" altLang="en-US" dirty="0"/>
          </a:p>
        </p:txBody>
      </p:sp>
      <p:sp>
        <p:nvSpPr>
          <p:cNvPr id="19" name="正方形/長方形 18">
            <a:extLst>
              <a:ext uri="{FF2B5EF4-FFF2-40B4-BE49-F238E27FC236}">
                <a16:creationId xmlns:a16="http://schemas.microsoft.com/office/drawing/2014/main" id="{B2A84045-1C3A-4E6C-B8D1-A7F01CE871AA}"/>
              </a:ext>
            </a:extLst>
          </p:cNvPr>
          <p:cNvSpPr/>
          <p:nvPr/>
        </p:nvSpPr>
        <p:spPr>
          <a:xfrm>
            <a:off x="181908" y="702961"/>
            <a:ext cx="8835968" cy="1348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283AA119-5E44-461E-AD77-A5C56E5B7E12}"/>
              </a:ext>
            </a:extLst>
          </p:cNvPr>
          <p:cNvSpPr txBox="1"/>
          <p:nvPr/>
        </p:nvSpPr>
        <p:spPr>
          <a:xfrm>
            <a:off x="181907" y="702960"/>
            <a:ext cx="8835968" cy="338554"/>
          </a:xfrm>
          <a:prstGeom prst="rect">
            <a:avLst/>
          </a:prstGeom>
          <a:solidFill>
            <a:schemeClr val="accent1">
              <a:lumMod val="75000"/>
            </a:schemeClr>
          </a:solidFill>
        </p:spPr>
        <p:txBody>
          <a:bodyPr wrap="square" rtlCol="0">
            <a:spAutoFit/>
          </a:bodyPr>
          <a:lstStyle/>
          <a:p>
            <a:r>
              <a:rPr kumimoji="1" lang="en-US" altLang="ja-JP" sz="1600" b="1" dirty="0">
                <a:solidFill>
                  <a:schemeClr val="bg1"/>
                </a:solidFill>
                <a:latin typeface="Meiryo UI" panose="020B0604030504040204" pitchFamily="50" charset="-128"/>
                <a:ea typeface="Meiryo UI" panose="020B0604030504040204" pitchFamily="50" charset="-128"/>
              </a:rPr>
              <a:t>&lt;</a:t>
            </a:r>
            <a:r>
              <a:rPr kumimoji="1" lang="ja-JP" altLang="en-US" sz="1600" b="1" dirty="0">
                <a:solidFill>
                  <a:schemeClr val="bg1"/>
                </a:solidFill>
                <a:latin typeface="Meiryo UI" panose="020B0604030504040204" pitchFamily="50" charset="-128"/>
                <a:ea typeface="Meiryo UI" panose="020B0604030504040204" pitchFamily="50" charset="-128"/>
              </a:rPr>
              <a:t>登録が可能な法人</a:t>
            </a:r>
            <a:r>
              <a:rPr kumimoji="1" lang="en-US" altLang="ja-JP" sz="1600" b="1" dirty="0">
                <a:solidFill>
                  <a:schemeClr val="bg1"/>
                </a:solidFill>
                <a:latin typeface="Meiryo UI" panose="020B0604030504040204" pitchFamily="50" charset="-128"/>
                <a:ea typeface="Meiryo UI" panose="020B0604030504040204" pitchFamily="50" charset="-128"/>
              </a:rPr>
              <a:t>&gt;</a:t>
            </a:r>
          </a:p>
        </p:txBody>
      </p:sp>
      <p:sp>
        <p:nvSpPr>
          <p:cNvPr id="21" name="テキスト ボックス 20">
            <a:extLst>
              <a:ext uri="{FF2B5EF4-FFF2-40B4-BE49-F238E27FC236}">
                <a16:creationId xmlns:a16="http://schemas.microsoft.com/office/drawing/2014/main" id="{AC85F12B-EEED-44C7-A66C-49D18B3B57D9}"/>
              </a:ext>
            </a:extLst>
          </p:cNvPr>
          <p:cNvSpPr txBox="1"/>
          <p:nvPr/>
        </p:nvSpPr>
        <p:spPr>
          <a:xfrm>
            <a:off x="278316" y="1069383"/>
            <a:ext cx="8739560"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・一般社団法人（公益社団法人を含む）</a:t>
            </a:r>
          </a:p>
          <a:p>
            <a:r>
              <a:rPr kumimoji="1" lang="ja-JP" altLang="en-US" sz="1400" dirty="0">
                <a:latin typeface="Meiryo UI" panose="020B0604030504040204" pitchFamily="50" charset="-128"/>
                <a:ea typeface="Meiryo UI" panose="020B0604030504040204" pitchFamily="50" charset="-128"/>
              </a:rPr>
              <a:t>・一般財団法人（公益財団法人を含む）</a:t>
            </a:r>
          </a:p>
          <a:p>
            <a:r>
              <a:rPr kumimoji="1" lang="ja-JP" altLang="en-US" sz="1400" dirty="0">
                <a:latin typeface="Meiryo UI" panose="020B0604030504040204" pitchFamily="50" charset="-128"/>
                <a:ea typeface="Meiryo UI" panose="020B0604030504040204" pitchFamily="50" charset="-128"/>
              </a:rPr>
              <a:t>・特定非営利活動促進法第２条第２項に規定する特定非営利活動法人</a:t>
            </a:r>
          </a:p>
          <a:p>
            <a:r>
              <a:rPr kumimoji="1" lang="ja-JP" altLang="en-US" sz="1400" dirty="0">
                <a:latin typeface="Meiryo UI" panose="020B0604030504040204" pitchFamily="50" charset="-128"/>
                <a:ea typeface="Meiryo UI" panose="020B0604030504040204" pitchFamily="50" charset="-128"/>
              </a:rPr>
              <a:t>・マンションの管理の適正化の推進を図る活動を行うことを目的とする会社</a:t>
            </a:r>
          </a:p>
        </p:txBody>
      </p:sp>
      <p:sp>
        <p:nvSpPr>
          <p:cNvPr id="22" name="正方形/長方形 21">
            <a:extLst>
              <a:ext uri="{FF2B5EF4-FFF2-40B4-BE49-F238E27FC236}">
                <a16:creationId xmlns:a16="http://schemas.microsoft.com/office/drawing/2014/main" id="{AAD078FF-C560-472C-97E5-71E9DB2F62AB}"/>
              </a:ext>
            </a:extLst>
          </p:cNvPr>
          <p:cNvSpPr/>
          <p:nvPr/>
        </p:nvSpPr>
        <p:spPr>
          <a:xfrm>
            <a:off x="181908" y="2273423"/>
            <a:ext cx="8835968" cy="3706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C5E7DF66-59F3-4B2F-9F20-AEA1134FB12F}"/>
              </a:ext>
            </a:extLst>
          </p:cNvPr>
          <p:cNvSpPr txBox="1"/>
          <p:nvPr/>
        </p:nvSpPr>
        <p:spPr>
          <a:xfrm>
            <a:off x="181907" y="2273422"/>
            <a:ext cx="8835968" cy="338554"/>
          </a:xfrm>
          <a:prstGeom prst="rect">
            <a:avLst/>
          </a:prstGeom>
          <a:solidFill>
            <a:schemeClr val="accent1">
              <a:lumMod val="75000"/>
            </a:schemeClr>
          </a:solidFill>
        </p:spPr>
        <p:txBody>
          <a:bodyPr wrap="square" rtlCol="0">
            <a:spAutoFit/>
          </a:bodyPr>
          <a:lstStyle/>
          <a:p>
            <a:r>
              <a:rPr kumimoji="1" lang="en-US" altLang="ja-JP" sz="1600" b="1" dirty="0">
                <a:solidFill>
                  <a:schemeClr val="bg1"/>
                </a:solidFill>
                <a:latin typeface="Meiryo UI" panose="020B0604030504040204" pitchFamily="50" charset="-128"/>
                <a:ea typeface="Meiryo UI" panose="020B0604030504040204" pitchFamily="50" charset="-128"/>
              </a:rPr>
              <a:t>&lt;</a:t>
            </a:r>
            <a:r>
              <a:rPr kumimoji="1" lang="ja-JP" altLang="en-US" sz="1600" b="1" dirty="0">
                <a:solidFill>
                  <a:schemeClr val="bg1"/>
                </a:solidFill>
                <a:latin typeface="Meiryo UI" panose="020B0604030504040204" pitchFamily="50" charset="-128"/>
                <a:ea typeface="Meiryo UI" panose="020B0604030504040204" pitchFamily="50" charset="-128"/>
              </a:rPr>
              <a:t>登録ができない法人</a:t>
            </a:r>
            <a:r>
              <a:rPr kumimoji="1" lang="en-US" altLang="ja-JP" sz="1600" b="1" dirty="0">
                <a:solidFill>
                  <a:schemeClr val="bg1"/>
                </a:solidFill>
                <a:latin typeface="Meiryo UI" panose="020B0604030504040204" pitchFamily="50" charset="-128"/>
                <a:ea typeface="Meiryo UI" panose="020B0604030504040204" pitchFamily="50" charset="-128"/>
              </a:rPr>
              <a:t>&gt;</a:t>
            </a:r>
          </a:p>
        </p:txBody>
      </p:sp>
      <p:sp>
        <p:nvSpPr>
          <p:cNvPr id="24" name="テキスト ボックス 23">
            <a:extLst>
              <a:ext uri="{FF2B5EF4-FFF2-40B4-BE49-F238E27FC236}">
                <a16:creationId xmlns:a16="http://schemas.microsoft.com/office/drawing/2014/main" id="{6E9BA251-C4C5-4A4D-B6B6-6F87E5B92A2A}"/>
              </a:ext>
            </a:extLst>
          </p:cNvPr>
          <p:cNvSpPr txBox="1"/>
          <p:nvPr/>
        </p:nvSpPr>
        <p:spPr>
          <a:xfrm>
            <a:off x="278316" y="2656078"/>
            <a:ext cx="8739560" cy="332398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第五条の八第三項の規定により前項の規定による登録を取り消され、その取消しの日から二年を経過しない者であること。</a:t>
            </a:r>
          </a:p>
          <a:p>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条文を当てはめた場合の実際の確認内容</a:t>
            </a:r>
          </a:p>
          <a:p>
            <a:r>
              <a:rPr kumimoji="1" lang="ja-JP" altLang="en-US" sz="1400" dirty="0">
                <a:latin typeface="Meiryo UI" panose="020B0604030504040204" pitchFamily="50" charset="-128"/>
                <a:ea typeface="Meiryo UI" panose="020B0604030504040204" pitchFamily="50" charset="-128"/>
              </a:rPr>
              <a:t>　　　　一 管理支援業務を適正かつ確実に実施することができないと認められるとき</a:t>
            </a:r>
          </a:p>
          <a:p>
            <a:r>
              <a:rPr kumimoji="1" lang="ja-JP" altLang="en-US" sz="1400" dirty="0">
                <a:latin typeface="Meiryo UI" panose="020B0604030504040204" pitchFamily="50" charset="-128"/>
                <a:ea typeface="Meiryo UI" panose="020B0604030504040204" pitchFamily="50" charset="-128"/>
              </a:rPr>
              <a:t>　　　　二 支援法人の役員のうちに、マンション管理適正化法に規定する罪を犯して刑に処せられ、その執行を終わり、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又はその執行を受けなくなった日から二年を経過しない者があるに至ったとき</a:t>
            </a:r>
          </a:p>
          <a:p>
            <a:r>
              <a:rPr kumimoji="1" lang="ja-JP" altLang="en-US" sz="1400" dirty="0">
                <a:latin typeface="Meiryo UI" panose="020B0604030504040204" pitchFamily="50" charset="-128"/>
                <a:ea typeface="Meiryo UI" panose="020B0604030504040204" pitchFamily="50" charset="-128"/>
              </a:rPr>
              <a:t>　　　　三 支援法人による関連事項（支援法人の名称、住所及び代表者の氏名、支援法人が管理支援業務を行う</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事務所の所在地）の変更に関する届出をしない（第五条の三第四項）、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又は管理支援業務を休廃止したときの届出をしないとき（第五条の七）</a:t>
            </a:r>
          </a:p>
          <a:p>
            <a:r>
              <a:rPr kumimoji="1" lang="ja-JP" altLang="en-US" sz="1400" dirty="0">
                <a:latin typeface="Meiryo UI" panose="020B0604030504040204" pitchFamily="50" charset="-128"/>
                <a:ea typeface="Meiryo UI" panose="020B0604030504040204" pitchFamily="50" charset="-128"/>
              </a:rPr>
              <a:t>　　　　四 都道府県知事等からの求めにもかかわらず管理支援業務に関する報告をしない、又は虚偽の報告をしたとき</a:t>
            </a:r>
          </a:p>
          <a:p>
            <a:r>
              <a:rPr kumimoji="1" lang="ja-JP" altLang="en-US" sz="1400" dirty="0">
                <a:latin typeface="Meiryo UI" panose="020B0604030504040204" pitchFamily="50" charset="-128"/>
                <a:ea typeface="Meiryo UI" panose="020B0604030504040204" pitchFamily="50" charset="-128"/>
              </a:rPr>
              <a:t>　　　　五 都道府県知事等からの業務改善命令に違反したとき</a:t>
            </a:r>
          </a:p>
          <a:p>
            <a:r>
              <a:rPr kumimoji="1" lang="ja-JP" altLang="en-US" sz="1400" dirty="0">
                <a:latin typeface="Meiryo UI" panose="020B0604030504040204" pitchFamily="50" charset="-128"/>
                <a:ea typeface="Meiryo UI" panose="020B0604030504040204" pitchFamily="50" charset="-128"/>
              </a:rPr>
              <a:t>　　　　六 不正の手段により支援法人の登録を受けたとき</a:t>
            </a: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ja-JP" altLang="en-US" sz="1400" u="sng" dirty="0">
                <a:latin typeface="Meiryo UI" panose="020B0604030504040204" pitchFamily="50" charset="-128"/>
                <a:ea typeface="Meiryo UI" panose="020B0604030504040204" pitchFamily="50" charset="-128"/>
              </a:rPr>
              <a:t>その役員のうちに、この法律に規定する罪を犯して刑に処せられ、その執行を終わり、又はその執行を受けなくなった日から</a:t>
            </a:r>
            <a:endParaRPr kumimoji="1" lang="en-US" altLang="ja-JP" sz="1400"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二年を経過しない者があること。</a:t>
            </a:r>
            <a:endParaRPr kumimoji="1" lang="en-US" altLang="ja-JP" sz="14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9719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482299-62D8-422E-9B74-8578EC3264E9}"/>
              </a:ext>
            </a:extLst>
          </p:cNvPr>
          <p:cNvSpPr txBox="1"/>
          <p:nvPr/>
        </p:nvSpPr>
        <p:spPr>
          <a:xfrm>
            <a:off x="363817" y="798396"/>
            <a:ext cx="8780183"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・マンション管理適正化支援法人制度について</a:t>
            </a:r>
            <a:r>
              <a:rPr kumimoji="1" lang="ja-JP" altLang="en-US" sz="2000" dirty="0"/>
              <a:t>。</a:t>
            </a:r>
            <a:endParaRPr kumimoji="1" lang="en-US" altLang="ja-JP" sz="2000" dirty="0"/>
          </a:p>
        </p:txBody>
      </p:sp>
      <p:sp>
        <p:nvSpPr>
          <p:cNvPr id="25" name="正方形/長方形 24"/>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意見交換をお願いしたい事項</a:t>
            </a:r>
            <a:endParaRPr kumimoji="1" lang="en-US" altLang="ja-JP" sz="2400" b="1" dirty="0">
              <a:solidFill>
                <a:schemeClr val="bg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601806035"/>
              </p:ext>
            </p:extLst>
          </p:nvPr>
        </p:nvGraphicFramePr>
        <p:xfrm>
          <a:off x="490738" y="1499362"/>
          <a:ext cx="8136158" cy="2624563"/>
        </p:xfrm>
        <a:graphic>
          <a:graphicData uri="http://schemas.openxmlformats.org/drawingml/2006/table">
            <a:tbl>
              <a:tblPr firstRow="1" bandRow="1">
                <a:tableStyleId>{5C22544A-7EE6-4342-B048-85BDC9FD1C3A}</a:tableStyleId>
              </a:tblPr>
              <a:tblGrid>
                <a:gridCol w="526693">
                  <a:extLst>
                    <a:ext uri="{9D8B030D-6E8A-4147-A177-3AD203B41FA5}">
                      <a16:colId xmlns:a16="http://schemas.microsoft.com/office/drawing/2014/main" val="3881367517"/>
                    </a:ext>
                  </a:extLst>
                </a:gridCol>
                <a:gridCol w="7609465">
                  <a:extLst>
                    <a:ext uri="{9D8B030D-6E8A-4147-A177-3AD203B41FA5}">
                      <a16:colId xmlns:a16="http://schemas.microsoft.com/office/drawing/2014/main" val="73407219"/>
                    </a:ext>
                  </a:extLst>
                </a:gridCol>
              </a:tblGrid>
              <a:tr h="591145">
                <a:tc>
                  <a:txBody>
                    <a:bodyPr/>
                    <a:lstStyle/>
                    <a:p>
                      <a:pPr algn="ctr"/>
                      <a:endParaRPr kumimoji="1" lang="ja-JP" altLang="en-US" dirty="0"/>
                    </a:p>
                  </a:txBody>
                  <a:tcPr anchor="ctr"/>
                </a:tc>
                <a:tc>
                  <a:txBody>
                    <a:bodyPr/>
                    <a:lstStyle/>
                    <a:p>
                      <a:pPr algn="ctr"/>
                      <a:r>
                        <a:rPr kumimoji="1" lang="ja-JP" altLang="en-US" dirty="0">
                          <a:latin typeface="Meiryo UI" panose="020B0604030504040204" pitchFamily="50" charset="-128"/>
                          <a:ea typeface="Meiryo UI" panose="020B0604030504040204" pitchFamily="50" charset="-128"/>
                        </a:rPr>
                        <a:t>お伺いしたい事項</a:t>
                      </a:r>
                    </a:p>
                  </a:txBody>
                  <a:tcPr anchor="ctr"/>
                </a:tc>
                <a:extLst>
                  <a:ext uri="{0D108BD9-81ED-4DB2-BD59-A6C34878D82A}">
                    <a16:rowId xmlns:a16="http://schemas.microsoft.com/office/drawing/2014/main" val="1961706091"/>
                  </a:ext>
                </a:extLst>
              </a:tr>
              <a:tr h="677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a:t>
                      </a:r>
                      <a:endParaRPr kumimoji="1" lang="en-US" altLang="ja-JP"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マンション管理適正化支援法人の活用方針について。</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9285432"/>
                  </a:ext>
                </a:extLst>
              </a:tr>
              <a:tr h="677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a:t>
                      </a:r>
                      <a:endParaRPr kumimoji="1" lang="en-US" altLang="ja-JP"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マンション管理適正化支援法人に求める支援内容。</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3640612"/>
                  </a:ext>
                </a:extLst>
              </a:tr>
              <a:tr h="677806">
                <a:tc>
                  <a:txBody>
                    <a:bodyPr/>
                    <a:lstStyle/>
                    <a:p>
                      <a:r>
                        <a:rPr kumimoji="1" lang="ja-JP" altLang="en-US" dirty="0"/>
                        <a:t>３</a:t>
                      </a:r>
                    </a:p>
                  </a:txBody>
                  <a:tcPr anchor="ctr"/>
                </a:tc>
                <a:tc>
                  <a:txBody>
                    <a:bodyPr/>
                    <a:lstStyle/>
                    <a:p>
                      <a:r>
                        <a:rPr kumimoji="1" lang="ja-JP" altLang="en-US" dirty="0">
                          <a:latin typeface="Meiryo UI" panose="020B0604030504040204" pitchFamily="50" charset="-128"/>
                          <a:ea typeface="Meiryo UI" panose="020B0604030504040204" pitchFamily="50" charset="-128"/>
                        </a:rPr>
                        <a:t>その他ご意見等はないか。</a:t>
                      </a:r>
                    </a:p>
                  </a:txBody>
                  <a:tcPr anchor="ctr"/>
                </a:tc>
                <a:extLst>
                  <a:ext uri="{0D108BD9-81ED-4DB2-BD59-A6C34878D82A}">
                    <a16:rowId xmlns:a16="http://schemas.microsoft.com/office/drawing/2014/main" val="606015718"/>
                  </a:ext>
                </a:extLst>
              </a:tr>
            </a:tbl>
          </a:graphicData>
        </a:graphic>
      </p:graphicFrame>
      <p:sp>
        <p:nvSpPr>
          <p:cNvPr id="26" name="テキスト ボックス 25">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24</a:t>
            </a:r>
            <a:endParaRPr kumimoji="1" lang="ja-JP" altLang="en-US" dirty="0"/>
          </a:p>
        </p:txBody>
      </p:sp>
    </p:spTree>
    <p:extLst>
      <p:ext uri="{BB962C8B-B14F-4D97-AF65-F5344CB8AC3E}">
        <p14:creationId xmlns:p14="http://schemas.microsoft.com/office/powerpoint/2010/main" val="248743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3757219-4B2B-4322-B81F-BACA57F0C523}"/>
              </a:ext>
            </a:extLst>
          </p:cNvPr>
          <p:cNvSpPr/>
          <p:nvPr/>
        </p:nvSpPr>
        <p:spPr>
          <a:xfrm>
            <a:off x="0" y="3690610"/>
            <a:ext cx="9144000" cy="85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D84F982-7339-4F7A-BAF0-1ED88DC883A4}"/>
              </a:ext>
            </a:extLst>
          </p:cNvPr>
          <p:cNvSpPr/>
          <p:nvPr/>
        </p:nvSpPr>
        <p:spPr>
          <a:xfrm>
            <a:off x="259307" y="3105835"/>
            <a:ext cx="8256896" cy="584775"/>
          </a:xfrm>
          <a:prstGeom prst="rect">
            <a:avLst/>
          </a:prstGeom>
        </p:spPr>
        <p:txBody>
          <a:bodyPr wrap="square">
            <a:spAutoFit/>
          </a:bodyPr>
          <a:lstStyle/>
          <a:p>
            <a:r>
              <a:rPr kumimoji="1" lang="ja-JP" altLang="en-US" sz="3200" dirty="0">
                <a:latin typeface="Meiryo UI" panose="020B0604030504040204" pitchFamily="50" charset="-128"/>
                <a:ea typeface="Meiryo UI" panose="020B0604030504040204" pitchFamily="50" charset="-128"/>
              </a:rPr>
              <a:t>■論点④：市支援の取組み</a:t>
            </a:r>
            <a:endParaRPr kumimoji="1" lang="en-US" altLang="ja-JP" sz="3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AD5EDCA-9E39-45FA-8488-7E0FDD0B1BCE}"/>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25</a:t>
            </a:r>
            <a:endParaRPr kumimoji="1" lang="ja-JP" altLang="en-US" dirty="0"/>
          </a:p>
        </p:txBody>
      </p:sp>
    </p:spTree>
    <p:extLst>
      <p:ext uri="{BB962C8B-B14F-4D97-AF65-F5344CB8AC3E}">
        <p14:creationId xmlns:p14="http://schemas.microsoft.com/office/powerpoint/2010/main" val="218524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〇市支援に取り組み</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26</a:t>
            </a:r>
            <a:endParaRPr kumimoji="1" lang="ja-JP" altLang="en-US" dirty="0"/>
          </a:p>
        </p:txBody>
      </p:sp>
      <p:sp>
        <p:nvSpPr>
          <p:cNvPr id="5" name="テキスト ボックス 4">
            <a:extLst>
              <a:ext uri="{FF2B5EF4-FFF2-40B4-BE49-F238E27FC236}">
                <a16:creationId xmlns:a16="http://schemas.microsoft.com/office/drawing/2014/main" id="{BFE0D6CF-B1F1-4AC2-BE4C-C761AD20FC4E}"/>
              </a:ext>
            </a:extLst>
          </p:cNvPr>
          <p:cNvSpPr txBox="1"/>
          <p:nvPr/>
        </p:nvSpPr>
        <p:spPr>
          <a:xfrm>
            <a:off x="117451" y="1197501"/>
            <a:ext cx="8540408" cy="2062103"/>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　〇大阪府（島本町、豊能町、能勢町、忠岡町、熊取町、田尻町、岬町、太子町、</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河南町、千早赤阪村）</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u="sng" dirty="0">
                <a:latin typeface="BIZ UDゴシック" panose="020B0400000000000000" pitchFamily="49" charset="-128"/>
                <a:ea typeface="BIZ UDゴシック" panose="020B0400000000000000" pitchFamily="49" charset="-128"/>
              </a:rPr>
              <a:t>府内全</a:t>
            </a:r>
            <a:r>
              <a:rPr kumimoji="1" lang="en-US" altLang="ja-JP" sz="1600" u="sng" dirty="0">
                <a:latin typeface="BIZ UDゴシック" panose="020B0400000000000000" pitchFamily="49" charset="-128"/>
                <a:ea typeface="BIZ UDゴシック" panose="020B0400000000000000" pitchFamily="49" charset="-128"/>
              </a:rPr>
              <a:t>10</a:t>
            </a:r>
            <a:r>
              <a:rPr kumimoji="1" lang="ja-JP" altLang="en-US" sz="1600" u="sng" dirty="0">
                <a:latin typeface="BIZ UDゴシック" panose="020B0400000000000000" pitchFamily="49" charset="-128"/>
                <a:ea typeface="BIZ UDゴシック" panose="020B0400000000000000" pitchFamily="49" charset="-128"/>
              </a:rPr>
              <a:t>町村策定済み</a:t>
            </a:r>
            <a:r>
              <a:rPr kumimoji="1" lang="en-US" altLang="ja-JP" sz="1600" dirty="0">
                <a:latin typeface="BIZ UDゴシック" panose="020B0400000000000000" pitchFamily="49" charset="-128"/>
                <a:ea typeface="BIZ UDゴシック" panose="020B0400000000000000" pitchFamily="49" charset="-128"/>
              </a:rPr>
              <a:t>】</a:t>
            </a:r>
          </a:p>
          <a:p>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〇大阪市、堺市、岸和田市、豊中市、</a:t>
            </a:r>
            <a:r>
              <a:rPr kumimoji="1" lang="zh-TW" altLang="en-US" sz="1600" dirty="0">
                <a:latin typeface="BIZ UDゴシック" panose="020B0400000000000000" pitchFamily="49" charset="-128"/>
                <a:ea typeface="BIZ UDゴシック" panose="020B0400000000000000" pitchFamily="49" charset="-128"/>
              </a:rPr>
              <a:t>池田</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吹田市、</a:t>
            </a:r>
            <a:r>
              <a:rPr kumimoji="1" lang="zh-TW" altLang="en-US" sz="1600" dirty="0">
                <a:latin typeface="BIZ UDゴシック" panose="020B0400000000000000" pitchFamily="49" charset="-128"/>
                <a:ea typeface="BIZ UDゴシック" panose="020B0400000000000000" pitchFamily="49" charset="-128"/>
              </a:rPr>
              <a:t>泉大津</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高槻市、</a:t>
            </a:r>
            <a:r>
              <a:rPr kumimoji="1" lang="zh-TW" altLang="en-US" sz="1600" dirty="0">
                <a:latin typeface="BIZ UDゴシック" panose="020B0400000000000000" pitchFamily="49" charset="-128"/>
                <a:ea typeface="BIZ UDゴシック" panose="020B0400000000000000" pitchFamily="49" charset="-128"/>
              </a:rPr>
              <a:t>貝塚</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endParaRPr kumimoji="1" lang="en-US" altLang="zh-TW"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a:t>
            </a:r>
            <a:r>
              <a:rPr kumimoji="1" lang="zh-TW" altLang="en-US" sz="1600" dirty="0">
                <a:latin typeface="BIZ UDゴシック" panose="020B0400000000000000" pitchFamily="49" charset="-128"/>
                <a:ea typeface="BIZ UDゴシック" panose="020B0400000000000000" pitchFamily="49" charset="-128"/>
              </a:rPr>
              <a:t>守口</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枚方市、茨木市、八尾市、泉佐野市、</a:t>
            </a:r>
            <a:r>
              <a:rPr kumimoji="1" lang="zh-TW" altLang="en-US" sz="1600" dirty="0">
                <a:latin typeface="BIZ UDゴシック" panose="020B0400000000000000" pitchFamily="49" charset="-128"/>
                <a:ea typeface="BIZ UDゴシック" panose="020B0400000000000000" pitchFamily="49" charset="-128"/>
              </a:rPr>
              <a:t>富田林</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寝屋川</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、河内長野</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endParaRPr kumimoji="1" lang="en-US" altLang="zh-TW"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a:t>
            </a:r>
            <a:r>
              <a:rPr kumimoji="1" lang="zh-TW" altLang="en-US" sz="1600" dirty="0">
                <a:latin typeface="BIZ UDゴシック" panose="020B0400000000000000" pitchFamily="49" charset="-128"/>
                <a:ea typeface="BIZ UDゴシック" panose="020B0400000000000000" pitchFamily="49" charset="-128"/>
              </a:rPr>
              <a:t>松原</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大東市、</a:t>
            </a:r>
            <a:r>
              <a:rPr kumimoji="1" lang="zh-TW" altLang="en-US" sz="1600" dirty="0">
                <a:latin typeface="BIZ UDゴシック" panose="020B0400000000000000" pitchFamily="49" charset="-128"/>
                <a:ea typeface="BIZ UDゴシック" panose="020B0400000000000000" pitchFamily="49" charset="-128"/>
              </a:rPr>
              <a:t>和泉</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箕面市、</a:t>
            </a:r>
            <a:r>
              <a:rPr kumimoji="1" lang="zh-TW" altLang="en-US" sz="1600" dirty="0">
                <a:latin typeface="BIZ UDゴシック" panose="020B0400000000000000" pitchFamily="49" charset="-128"/>
                <a:ea typeface="BIZ UDゴシック" panose="020B0400000000000000" pitchFamily="49" charset="-128"/>
              </a:rPr>
              <a:t>柏原</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、羽曳野</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門真市、</a:t>
            </a:r>
            <a:r>
              <a:rPr kumimoji="1" lang="zh-TW" altLang="en-US" sz="1600" dirty="0">
                <a:latin typeface="BIZ UDゴシック" panose="020B0400000000000000" pitchFamily="49" charset="-128"/>
                <a:ea typeface="BIZ UDゴシック" panose="020B0400000000000000" pitchFamily="49" charset="-128"/>
              </a:rPr>
              <a:t>摂津</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、高石</a:t>
            </a:r>
            <a:r>
              <a:rPr kumimoji="1" lang="ja-JP" altLang="en-US" sz="1600" dirty="0">
                <a:latin typeface="BIZ UDゴシック" panose="020B0400000000000000" pitchFamily="49" charset="-128"/>
                <a:ea typeface="BIZ UDゴシック" panose="020B0400000000000000" pitchFamily="49" charset="-128"/>
              </a:rPr>
              <a:t>市</a:t>
            </a:r>
            <a:r>
              <a:rPr kumimoji="1" lang="zh-TW" altLang="en-US" sz="1600" dirty="0">
                <a:latin typeface="BIZ UDゴシック" panose="020B0400000000000000" pitchFamily="49" charset="-128"/>
                <a:ea typeface="BIZ UDゴシック" panose="020B0400000000000000" pitchFamily="49" charset="-128"/>
              </a:rPr>
              <a:t>、</a:t>
            </a:r>
            <a:endParaRPr kumimoji="1" lang="en-US" altLang="zh-TW"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a:t>
            </a:r>
            <a:r>
              <a:rPr kumimoji="1" lang="zh-TW" altLang="en-US" sz="1600" dirty="0">
                <a:latin typeface="BIZ UDゴシック" panose="020B0400000000000000" pitchFamily="49" charset="-128"/>
                <a:ea typeface="BIZ UDゴシック" panose="020B0400000000000000" pitchFamily="49" charset="-128"/>
              </a:rPr>
              <a:t>藤井寺</a:t>
            </a:r>
            <a:r>
              <a:rPr kumimoji="1" lang="ja-JP" altLang="en-US" sz="1600" dirty="0">
                <a:latin typeface="BIZ UDゴシック" panose="020B0400000000000000" pitchFamily="49" charset="-128"/>
                <a:ea typeface="BIZ UDゴシック" panose="020B0400000000000000" pitchFamily="49" charset="-128"/>
              </a:rPr>
              <a:t>市、東大阪市、泉南市、　四條畷市、交野市、大阪狭山市、</a:t>
            </a:r>
            <a:r>
              <a:rPr kumimoji="1" lang="zh-TW" altLang="en-US" sz="1600" dirty="0">
                <a:latin typeface="BIZ UDゴシック" panose="020B0400000000000000" pitchFamily="49" charset="-128"/>
                <a:ea typeface="BIZ UDゴシック" panose="020B0400000000000000" pitchFamily="49" charset="-128"/>
              </a:rPr>
              <a:t>阪南</a:t>
            </a:r>
            <a:r>
              <a:rPr kumimoji="1" lang="ja-JP" altLang="en-US" sz="1600" dirty="0">
                <a:latin typeface="BIZ UDゴシック" panose="020B0400000000000000" pitchFamily="49" charset="-128"/>
                <a:ea typeface="BIZ UDゴシック" panose="020B0400000000000000" pitchFamily="49" charset="-128"/>
              </a:rPr>
              <a:t>市</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u="sng" dirty="0">
                <a:latin typeface="BIZ UDゴシック" panose="020B0400000000000000" pitchFamily="49" charset="-128"/>
                <a:ea typeface="BIZ UDゴシック" panose="020B0400000000000000" pitchFamily="49" charset="-128"/>
              </a:rPr>
              <a:t>府内全</a:t>
            </a:r>
            <a:r>
              <a:rPr kumimoji="1" lang="en-US" altLang="ja-JP" sz="1600" u="sng" dirty="0">
                <a:latin typeface="BIZ UDゴシック" panose="020B0400000000000000" pitchFamily="49" charset="-128"/>
                <a:ea typeface="BIZ UDゴシック" panose="020B0400000000000000" pitchFamily="49" charset="-128"/>
              </a:rPr>
              <a:t>33</a:t>
            </a:r>
            <a:r>
              <a:rPr kumimoji="1" lang="ja-JP" altLang="en-US" sz="1600" u="sng" dirty="0">
                <a:latin typeface="BIZ UDゴシック" panose="020B0400000000000000" pitchFamily="49" charset="-128"/>
                <a:ea typeface="BIZ UDゴシック" panose="020B0400000000000000" pitchFamily="49" charset="-128"/>
              </a:rPr>
              <a:t>市策定済み</a:t>
            </a:r>
            <a:r>
              <a:rPr kumimoji="1" lang="en-US" altLang="ja-JP" sz="1600" dirty="0">
                <a:latin typeface="BIZ UDゴシック" panose="020B0400000000000000" pitchFamily="49" charset="-128"/>
                <a:ea typeface="BIZ UDゴシック" panose="020B0400000000000000" pitchFamily="49" charset="-128"/>
              </a:rPr>
              <a:t>】</a:t>
            </a:r>
          </a:p>
        </p:txBody>
      </p:sp>
      <p:sp>
        <p:nvSpPr>
          <p:cNvPr id="8" name="テキスト ボックス 7">
            <a:extLst>
              <a:ext uri="{FF2B5EF4-FFF2-40B4-BE49-F238E27FC236}">
                <a16:creationId xmlns:a16="http://schemas.microsoft.com/office/drawing/2014/main" id="{B8A8DA3E-694A-4070-A7B6-B4731D6E8205}"/>
              </a:ext>
            </a:extLst>
          </p:cNvPr>
          <p:cNvSpPr txBox="1"/>
          <p:nvPr/>
        </p:nvSpPr>
        <p:spPr>
          <a:xfrm>
            <a:off x="1153551" y="3701111"/>
            <a:ext cx="6520375" cy="37638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1846" b="1" u="sng" dirty="0">
                <a:solidFill>
                  <a:srgbClr val="FF0000"/>
                </a:solidFill>
                <a:latin typeface="Meiryo UI" panose="020B0604030504040204" pitchFamily="50" charset="-128"/>
                <a:ea typeface="Meiryo UI" panose="020B0604030504040204" pitchFamily="50" charset="-128"/>
              </a:rPr>
              <a:t>府内全域で計画策定済</a:t>
            </a:r>
            <a:endParaRPr kumimoji="1" lang="en-US" altLang="ja-JP" sz="1846" b="1" u="sng" dirty="0">
              <a:solidFill>
                <a:srgbClr val="FF0000"/>
              </a:solidFill>
              <a:latin typeface="Meiryo UI" panose="020B0604030504040204" pitchFamily="50" charset="-128"/>
              <a:ea typeface="Meiryo UI" panose="020B0604030504040204" pitchFamily="50" charset="-128"/>
            </a:endParaRPr>
          </a:p>
        </p:txBody>
      </p:sp>
      <p:sp>
        <p:nvSpPr>
          <p:cNvPr id="9" name="二等辺三角形 8">
            <a:extLst>
              <a:ext uri="{FF2B5EF4-FFF2-40B4-BE49-F238E27FC236}">
                <a16:creationId xmlns:a16="http://schemas.microsoft.com/office/drawing/2014/main" id="{BCBA0BDC-B88C-4C80-B8C6-1CFB31BE1A0D}"/>
              </a:ext>
            </a:extLst>
          </p:cNvPr>
          <p:cNvSpPr/>
          <p:nvPr/>
        </p:nvSpPr>
        <p:spPr>
          <a:xfrm flipV="1">
            <a:off x="2607029" y="3319068"/>
            <a:ext cx="3756846" cy="295750"/>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408B33F0-DEA9-402D-A0AB-68E07266E150}"/>
              </a:ext>
            </a:extLst>
          </p:cNvPr>
          <p:cNvSpPr txBox="1"/>
          <p:nvPr/>
        </p:nvSpPr>
        <p:spPr>
          <a:xfrm>
            <a:off x="177566" y="636843"/>
            <a:ext cx="8263801"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〇大阪府内のマンション管理適正化推進計画の策定状況（令和６年８月時点）</a:t>
            </a:r>
            <a:endParaRPr kumimoji="1" lang="en-US" altLang="ja-JP"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5536DE46-C4B0-47B9-9129-345C1CF358FB}"/>
              </a:ext>
            </a:extLst>
          </p:cNvPr>
          <p:cNvSpPr txBox="1"/>
          <p:nvPr/>
        </p:nvSpPr>
        <p:spPr>
          <a:xfrm>
            <a:off x="177566" y="4554255"/>
            <a:ext cx="7047122"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〇大阪府内の分譲マンション実態調査実施状況（令和７年６月時点）</a:t>
            </a:r>
            <a:endParaRPr kumimoji="1" lang="en-US" altLang="ja-JP"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C404119-369F-44FA-ADB6-3D17AAE807C9}"/>
              </a:ext>
            </a:extLst>
          </p:cNvPr>
          <p:cNvSpPr/>
          <p:nvPr/>
        </p:nvSpPr>
        <p:spPr>
          <a:xfrm>
            <a:off x="293174" y="1145478"/>
            <a:ext cx="8557651" cy="3142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642C1DA7-AD0A-4FBC-ACF5-6085B6754039}"/>
              </a:ext>
            </a:extLst>
          </p:cNvPr>
          <p:cNvSpPr/>
          <p:nvPr/>
        </p:nvSpPr>
        <p:spPr>
          <a:xfrm>
            <a:off x="293174" y="5010266"/>
            <a:ext cx="8557651" cy="1103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A2250558-D1D6-4B87-81EC-E120929D9CBC}"/>
              </a:ext>
            </a:extLst>
          </p:cNvPr>
          <p:cNvSpPr txBox="1"/>
          <p:nvPr/>
        </p:nvSpPr>
        <p:spPr>
          <a:xfrm>
            <a:off x="117451" y="5146713"/>
            <a:ext cx="8540408"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　〇町村域　・・・　</a:t>
            </a:r>
            <a:r>
              <a:rPr kumimoji="1" lang="ja-JP" altLang="en-US" sz="1600" b="1" dirty="0">
                <a:latin typeface="Meiryo UI" panose="020B0604030504040204" pitchFamily="50" charset="-128"/>
                <a:ea typeface="Meiryo UI" panose="020B0604030504040204" pitchFamily="50" charset="-128"/>
              </a:rPr>
              <a:t>大阪府により分譲マンション実態調査実施（令和５年度～６年度</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〇市域　　・・・　</a:t>
            </a:r>
            <a:r>
              <a:rPr kumimoji="1" lang="ja-JP" altLang="en-US" sz="1600" b="1" dirty="0">
                <a:latin typeface="Meiryo UI" panose="020B0604030504040204" pitchFamily="50" charset="-128"/>
                <a:ea typeface="Meiryo UI" panose="020B0604030504040204" pitchFamily="50" charset="-128"/>
              </a:rPr>
              <a:t>府内全３３市中１９市実施済み（未実施：１４市）</a:t>
            </a:r>
            <a:endParaRPr kumimoji="1"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2380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〇市支援に取り組み</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27</a:t>
            </a:r>
            <a:endParaRPr kumimoji="1" lang="ja-JP" altLang="en-US" dirty="0"/>
          </a:p>
        </p:txBody>
      </p:sp>
      <p:sp>
        <p:nvSpPr>
          <p:cNvPr id="12" name="テキスト ボックス 11">
            <a:extLst>
              <a:ext uri="{FF2B5EF4-FFF2-40B4-BE49-F238E27FC236}">
                <a16:creationId xmlns:a16="http://schemas.microsoft.com/office/drawing/2014/main" id="{5536DE46-C4B0-47B9-9129-345C1CF358FB}"/>
              </a:ext>
            </a:extLst>
          </p:cNvPr>
          <p:cNvSpPr txBox="1"/>
          <p:nvPr/>
        </p:nvSpPr>
        <p:spPr>
          <a:xfrm>
            <a:off x="209097" y="2263579"/>
            <a:ext cx="213872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〇大阪府による支援</a:t>
            </a:r>
            <a:endParaRPr kumimoji="1" lang="en-US" altLang="ja-JP"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42C1DA7-AD0A-4FBC-ACF5-6085B6754039}"/>
              </a:ext>
            </a:extLst>
          </p:cNvPr>
          <p:cNvSpPr/>
          <p:nvPr/>
        </p:nvSpPr>
        <p:spPr>
          <a:xfrm>
            <a:off x="293174" y="1111093"/>
            <a:ext cx="8557651" cy="841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FCB01B13-1422-4BFC-8FE3-A7C0C43403E1}"/>
              </a:ext>
            </a:extLst>
          </p:cNvPr>
          <p:cNvSpPr txBox="1"/>
          <p:nvPr/>
        </p:nvSpPr>
        <p:spPr>
          <a:xfrm>
            <a:off x="209097" y="4285303"/>
            <a:ext cx="759214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〇大阪府分譲マンション管理・建替えサポートシステム推進協議会を通じた支援</a:t>
            </a:r>
            <a:endParaRPr kumimoji="1" lang="en-US" altLang="ja-JP"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442049B4-A389-47ED-8356-73E4ED34ECF9}"/>
              </a:ext>
            </a:extLst>
          </p:cNvPr>
          <p:cNvSpPr txBox="1"/>
          <p:nvPr/>
        </p:nvSpPr>
        <p:spPr>
          <a:xfrm>
            <a:off x="0" y="689306"/>
            <a:ext cx="6861174" cy="338554"/>
          </a:xfrm>
          <a:prstGeom prst="rect">
            <a:avLst/>
          </a:prstGeom>
          <a:noFill/>
        </p:spPr>
        <p:txBody>
          <a:bodyPr wrap="none" rtlCol="0">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分譲マンション施策に取り組めない理由</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（実態調査未実施市へのヒアリング）</a:t>
            </a:r>
            <a:endParaRPr kumimoji="1" lang="en-US" altLang="ja-JP" sz="1600"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09CADE9E-100D-484C-BE5D-7F75BB3536F8}"/>
              </a:ext>
            </a:extLst>
          </p:cNvPr>
          <p:cNvSpPr txBox="1"/>
          <p:nvPr/>
        </p:nvSpPr>
        <p:spPr>
          <a:xfrm>
            <a:off x="394058" y="1184575"/>
            <a:ext cx="6668813"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・少人数で複数の事業を担当しているため、マンション施策に取り組む余裕がない</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999CD17-08D6-4AD8-9035-27A6E7E93733}"/>
              </a:ext>
            </a:extLst>
          </p:cNvPr>
          <p:cNvSpPr txBox="1"/>
          <p:nvPr/>
        </p:nvSpPr>
        <p:spPr>
          <a:xfrm>
            <a:off x="394058" y="1509150"/>
            <a:ext cx="377859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・分譲マンションに対する問い合わせ等がない</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52A2AE3D-1288-4ADE-86C5-2814BA9376A7}"/>
              </a:ext>
            </a:extLst>
          </p:cNvPr>
          <p:cNvSpPr txBox="1"/>
          <p:nvPr/>
        </p:nvSpPr>
        <p:spPr>
          <a:xfrm>
            <a:off x="394058" y="4769860"/>
            <a:ext cx="1901483"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・セミナーの実施支援</a:t>
            </a:r>
            <a:endParaRPr kumimoji="1" lang="en-US" altLang="ja-JP" sz="16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304DE7-377A-4DC0-AA86-C744A4D5A7F3}"/>
              </a:ext>
            </a:extLst>
          </p:cNvPr>
          <p:cNvSpPr txBox="1"/>
          <p:nvPr/>
        </p:nvSpPr>
        <p:spPr>
          <a:xfrm>
            <a:off x="394058" y="5140361"/>
            <a:ext cx="620233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・共通で利用できる分譲マンション施策に関する広報物等の作成　　　等</a:t>
            </a:r>
            <a:endParaRPr kumimoji="1" lang="en-US" altLang="ja-JP" sz="1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7B4950FA-8728-473D-9333-CA46DE7D5E3E}"/>
              </a:ext>
            </a:extLst>
          </p:cNvPr>
          <p:cNvSpPr txBox="1"/>
          <p:nvPr/>
        </p:nvSpPr>
        <p:spPr>
          <a:xfrm>
            <a:off x="394058" y="2731479"/>
            <a:ext cx="7088800"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・担当者連絡会議等に出席できていない市に対して府が出向いて意見交換を実施</a:t>
            </a:r>
            <a:endParaRPr kumimoji="1" lang="en-US" altLang="ja-JP" sz="1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B361120-D98D-4F7D-89A0-E59F86B04D07}"/>
              </a:ext>
            </a:extLst>
          </p:cNvPr>
          <p:cNvSpPr txBox="1"/>
          <p:nvPr/>
        </p:nvSpPr>
        <p:spPr>
          <a:xfrm>
            <a:off x="394058" y="3117468"/>
            <a:ext cx="4172937"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・大阪府が実施した事業のノウハウ等の情報提供</a:t>
            </a:r>
            <a:endParaRPr kumimoji="1"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3EFF7A1A-1A92-4772-9B51-AAE1480E8CDF}"/>
              </a:ext>
            </a:extLst>
          </p:cNvPr>
          <p:cNvSpPr txBox="1"/>
          <p:nvPr/>
        </p:nvSpPr>
        <p:spPr>
          <a:xfrm>
            <a:off x="394058" y="3503457"/>
            <a:ext cx="6031456"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・他事業との連携した担当者連絡会議等の実施　　　等</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2168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482299-62D8-422E-9B74-8578EC3264E9}"/>
              </a:ext>
            </a:extLst>
          </p:cNvPr>
          <p:cNvSpPr txBox="1"/>
          <p:nvPr/>
        </p:nvSpPr>
        <p:spPr>
          <a:xfrm>
            <a:off x="363817" y="798396"/>
            <a:ext cx="8780183"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・市支援の取組みについて</a:t>
            </a:r>
            <a:r>
              <a:rPr kumimoji="1" lang="ja-JP" altLang="en-US" sz="2000" dirty="0"/>
              <a:t>。</a:t>
            </a:r>
            <a:endParaRPr kumimoji="1" lang="en-US" altLang="ja-JP" sz="2000" dirty="0"/>
          </a:p>
        </p:txBody>
      </p:sp>
      <p:sp>
        <p:nvSpPr>
          <p:cNvPr id="25" name="正方形/長方形 24"/>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意見交換をお願いしたい事項</a:t>
            </a:r>
            <a:endParaRPr kumimoji="1" lang="en-US" altLang="ja-JP" sz="2400" b="1" dirty="0">
              <a:solidFill>
                <a:schemeClr val="bg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647610162"/>
              </p:ext>
            </p:extLst>
          </p:nvPr>
        </p:nvGraphicFramePr>
        <p:xfrm>
          <a:off x="490738" y="1499362"/>
          <a:ext cx="8136158" cy="1946757"/>
        </p:xfrm>
        <a:graphic>
          <a:graphicData uri="http://schemas.openxmlformats.org/drawingml/2006/table">
            <a:tbl>
              <a:tblPr firstRow="1" bandRow="1">
                <a:tableStyleId>{5C22544A-7EE6-4342-B048-85BDC9FD1C3A}</a:tableStyleId>
              </a:tblPr>
              <a:tblGrid>
                <a:gridCol w="526693">
                  <a:extLst>
                    <a:ext uri="{9D8B030D-6E8A-4147-A177-3AD203B41FA5}">
                      <a16:colId xmlns:a16="http://schemas.microsoft.com/office/drawing/2014/main" val="3881367517"/>
                    </a:ext>
                  </a:extLst>
                </a:gridCol>
                <a:gridCol w="7609465">
                  <a:extLst>
                    <a:ext uri="{9D8B030D-6E8A-4147-A177-3AD203B41FA5}">
                      <a16:colId xmlns:a16="http://schemas.microsoft.com/office/drawing/2014/main" val="73407219"/>
                    </a:ext>
                  </a:extLst>
                </a:gridCol>
              </a:tblGrid>
              <a:tr h="591145">
                <a:tc>
                  <a:txBody>
                    <a:bodyPr/>
                    <a:lstStyle/>
                    <a:p>
                      <a:pPr algn="ctr"/>
                      <a:endParaRPr kumimoji="1" lang="ja-JP" altLang="en-US" dirty="0"/>
                    </a:p>
                  </a:txBody>
                  <a:tcPr anchor="ctr"/>
                </a:tc>
                <a:tc>
                  <a:txBody>
                    <a:bodyPr/>
                    <a:lstStyle/>
                    <a:p>
                      <a:pPr algn="ctr"/>
                      <a:r>
                        <a:rPr kumimoji="1" lang="ja-JP" altLang="en-US" dirty="0">
                          <a:latin typeface="Meiryo UI" panose="020B0604030504040204" pitchFamily="50" charset="-128"/>
                          <a:ea typeface="Meiryo UI" panose="020B0604030504040204" pitchFamily="50" charset="-128"/>
                        </a:rPr>
                        <a:t>お伺いしたい事項</a:t>
                      </a:r>
                    </a:p>
                  </a:txBody>
                  <a:tcPr anchor="ctr"/>
                </a:tc>
                <a:extLst>
                  <a:ext uri="{0D108BD9-81ED-4DB2-BD59-A6C34878D82A}">
                    <a16:rowId xmlns:a16="http://schemas.microsoft.com/office/drawing/2014/main" val="1961706091"/>
                  </a:ext>
                </a:extLst>
              </a:tr>
              <a:tr h="677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a:t>
                      </a:r>
                      <a:endParaRPr kumimoji="1" lang="en-US" altLang="ja-JP"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大阪府として市に対してどのような支援を実施すべきか。</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9285432"/>
                  </a:ext>
                </a:extLst>
              </a:tr>
              <a:tr h="677806">
                <a:tc>
                  <a:txBody>
                    <a:bodyPr/>
                    <a:lstStyle/>
                    <a:p>
                      <a:r>
                        <a:rPr kumimoji="1" lang="ja-JP" altLang="en-US" dirty="0"/>
                        <a:t>２</a:t>
                      </a:r>
                    </a:p>
                  </a:txBody>
                  <a:tcPr anchor="ctr"/>
                </a:tc>
                <a:tc>
                  <a:txBody>
                    <a:bodyPr/>
                    <a:lstStyle/>
                    <a:p>
                      <a:r>
                        <a:rPr kumimoji="1" lang="ja-JP" altLang="en-US" dirty="0">
                          <a:latin typeface="Meiryo UI" panose="020B0604030504040204" pitchFamily="50" charset="-128"/>
                          <a:ea typeface="Meiryo UI" panose="020B0604030504040204" pitchFamily="50" charset="-128"/>
                        </a:rPr>
                        <a:t>その他ご意見等はないか</a:t>
                      </a:r>
                    </a:p>
                  </a:txBody>
                  <a:tcPr anchor="ctr"/>
                </a:tc>
                <a:extLst>
                  <a:ext uri="{0D108BD9-81ED-4DB2-BD59-A6C34878D82A}">
                    <a16:rowId xmlns:a16="http://schemas.microsoft.com/office/drawing/2014/main" val="606015718"/>
                  </a:ext>
                </a:extLst>
              </a:tr>
            </a:tbl>
          </a:graphicData>
        </a:graphic>
      </p:graphicFrame>
      <p:sp>
        <p:nvSpPr>
          <p:cNvPr id="26" name="テキスト ボックス 25">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28</a:t>
            </a:r>
            <a:endParaRPr kumimoji="1" lang="ja-JP" altLang="en-US" dirty="0"/>
          </a:p>
        </p:txBody>
      </p:sp>
    </p:spTree>
    <p:extLst>
      <p:ext uri="{BB962C8B-B14F-4D97-AF65-F5344CB8AC3E}">
        <p14:creationId xmlns:p14="http://schemas.microsoft.com/office/powerpoint/2010/main" val="354610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9307" y="3105835"/>
            <a:ext cx="8256896" cy="584775"/>
          </a:xfrm>
          <a:prstGeom prst="rect">
            <a:avLst/>
          </a:prstGeom>
        </p:spPr>
        <p:txBody>
          <a:bodyPr wrap="square">
            <a:spAutoFit/>
          </a:bodyPr>
          <a:lstStyle/>
          <a:p>
            <a:r>
              <a:rPr kumimoji="1" lang="ja-JP" altLang="en-US" sz="3200" dirty="0">
                <a:latin typeface="Meiryo UI" panose="020B0604030504040204" pitchFamily="50" charset="-128"/>
                <a:ea typeface="Meiryo UI" panose="020B0604030504040204" pitchFamily="50" charset="-128"/>
              </a:rPr>
              <a:t>■論点①：支援対象となるマンション</a:t>
            </a:r>
            <a:endParaRPr kumimoji="1" lang="en-US" altLang="ja-JP" sz="32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9357F64-D0AE-4B2A-A3DB-CF18DD6C69E4}"/>
              </a:ext>
            </a:extLst>
          </p:cNvPr>
          <p:cNvSpPr/>
          <p:nvPr/>
        </p:nvSpPr>
        <p:spPr>
          <a:xfrm>
            <a:off x="0" y="3690610"/>
            <a:ext cx="9144000" cy="85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8FDEC49-1A55-499E-A9B5-87A1A7F337D0}"/>
              </a:ext>
            </a:extLst>
          </p:cNvPr>
          <p:cNvSpPr txBox="1"/>
          <p:nvPr/>
        </p:nvSpPr>
        <p:spPr>
          <a:xfrm>
            <a:off x="8629424"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３</a:t>
            </a:r>
          </a:p>
        </p:txBody>
      </p:sp>
    </p:spTree>
    <p:extLst>
      <p:ext uri="{BB962C8B-B14F-4D97-AF65-F5344CB8AC3E}">
        <p14:creationId xmlns:p14="http://schemas.microsoft.com/office/powerpoint/2010/main" val="17202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933A684E-EA07-46C7-AAAE-D297E4C0D459}"/>
              </a:ext>
            </a:extLst>
          </p:cNvPr>
          <p:cNvSpPr/>
          <p:nvPr/>
        </p:nvSpPr>
        <p:spPr>
          <a:xfrm>
            <a:off x="1078353" y="5747534"/>
            <a:ext cx="7787256" cy="7606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20000"/>
                  <a:lumOff val="80000"/>
                </a:schemeClr>
              </a:solidFill>
            </a:endParaRPr>
          </a:p>
        </p:txBody>
      </p:sp>
      <p:sp>
        <p:nvSpPr>
          <p:cNvPr id="3" name="四角形: 角を丸くする 2">
            <a:extLst>
              <a:ext uri="{FF2B5EF4-FFF2-40B4-BE49-F238E27FC236}">
                <a16:creationId xmlns:a16="http://schemas.microsoft.com/office/drawing/2014/main" id="{65FFDDC6-4609-465B-A1A1-058601B8B3AE}"/>
              </a:ext>
            </a:extLst>
          </p:cNvPr>
          <p:cNvSpPr/>
          <p:nvPr/>
        </p:nvSpPr>
        <p:spPr>
          <a:xfrm>
            <a:off x="1078353" y="4913141"/>
            <a:ext cx="7787255" cy="7606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20000"/>
                  <a:lumOff val="80000"/>
                </a:schemeClr>
              </a:solidFill>
            </a:endParaRPr>
          </a:p>
        </p:txBody>
      </p:sp>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〇支援対象となるマンション</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４</a:t>
            </a:r>
          </a:p>
        </p:txBody>
      </p:sp>
      <p:sp>
        <p:nvSpPr>
          <p:cNvPr id="5" name="テキスト ボックス 4">
            <a:extLst>
              <a:ext uri="{FF2B5EF4-FFF2-40B4-BE49-F238E27FC236}">
                <a16:creationId xmlns:a16="http://schemas.microsoft.com/office/drawing/2014/main" id="{1C30FD35-36DF-4C95-AC57-42681135E781}"/>
              </a:ext>
            </a:extLst>
          </p:cNvPr>
          <p:cNvSpPr txBox="1"/>
          <p:nvPr/>
        </p:nvSpPr>
        <p:spPr>
          <a:xfrm>
            <a:off x="363818" y="945348"/>
            <a:ext cx="8425458"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7</a:t>
            </a:r>
            <a:r>
              <a:rPr kumimoji="1" lang="ja-JP" altLang="en-US" dirty="0">
                <a:latin typeface="Meiryo UI" panose="020B0604030504040204" pitchFamily="50" charset="-128"/>
                <a:ea typeface="Meiryo UI" panose="020B0604030504040204" pitchFamily="50" charset="-128"/>
              </a:rPr>
              <a:t>年度から実施している町村域の専門家派遣事業では、以下のとおり管理不全状況</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をカテゴライズし、支援対象を選定。</a:t>
            </a:r>
            <a:endParaRPr kumimoji="1" lang="en-US" altLang="ja-JP" dirty="0"/>
          </a:p>
        </p:txBody>
      </p:sp>
      <p:graphicFrame>
        <p:nvGraphicFramePr>
          <p:cNvPr id="2" name="表 2">
            <a:extLst>
              <a:ext uri="{FF2B5EF4-FFF2-40B4-BE49-F238E27FC236}">
                <a16:creationId xmlns:a16="http://schemas.microsoft.com/office/drawing/2014/main" id="{1E21E765-D09F-41A6-B214-136BB3C5CAE3}"/>
              </a:ext>
            </a:extLst>
          </p:cNvPr>
          <p:cNvGraphicFramePr>
            <a:graphicFrameLocks noGrp="1"/>
          </p:cNvGraphicFramePr>
          <p:nvPr>
            <p:extLst>
              <p:ext uri="{D42A27DB-BD31-4B8C-83A1-F6EECF244321}">
                <p14:modId xmlns:p14="http://schemas.microsoft.com/office/powerpoint/2010/main" val="1810676124"/>
              </p:ext>
            </p:extLst>
          </p:nvPr>
        </p:nvGraphicFramePr>
        <p:xfrm>
          <a:off x="363817" y="1719879"/>
          <a:ext cx="8504285" cy="3048000"/>
        </p:xfrm>
        <a:graphic>
          <a:graphicData uri="http://schemas.openxmlformats.org/drawingml/2006/table">
            <a:tbl>
              <a:tblPr firstRow="1" bandRow="1">
                <a:tableStyleId>{5C22544A-7EE6-4342-B048-85BDC9FD1C3A}</a:tableStyleId>
              </a:tblPr>
              <a:tblGrid>
                <a:gridCol w="1267482">
                  <a:extLst>
                    <a:ext uri="{9D8B030D-6E8A-4147-A177-3AD203B41FA5}">
                      <a16:colId xmlns:a16="http://schemas.microsoft.com/office/drawing/2014/main" val="908755030"/>
                    </a:ext>
                  </a:extLst>
                </a:gridCol>
                <a:gridCol w="7236803">
                  <a:extLst>
                    <a:ext uri="{9D8B030D-6E8A-4147-A177-3AD203B41FA5}">
                      <a16:colId xmlns:a16="http://schemas.microsoft.com/office/drawing/2014/main" val="3498927707"/>
                    </a:ext>
                  </a:extLst>
                </a:gridCol>
              </a:tblGrid>
              <a:tr h="370840">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管理不全</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カテゴリ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管理不全状況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53414824"/>
                  </a:ext>
                </a:extLst>
              </a:tr>
              <a:tr h="822960">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A</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l"/>
                      <a:r>
                        <a:rPr kumimoji="1" lang="ja-JP" altLang="en-US" sz="1600" u="sng" dirty="0">
                          <a:solidFill>
                            <a:schemeClr val="tx1"/>
                          </a:solidFill>
                          <a:latin typeface="Meiryo UI" panose="020B0604030504040204" pitchFamily="50" charset="-128"/>
                          <a:ea typeface="Meiryo UI" panose="020B0604030504040204" pitchFamily="50" charset="-128"/>
                        </a:rPr>
                        <a:t>①管理組合がない</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u="sng" dirty="0">
                          <a:solidFill>
                            <a:schemeClr val="tx1"/>
                          </a:solidFill>
                          <a:latin typeface="Meiryo UI" panose="020B0604030504040204" pitchFamily="50" charset="-128"/>
                          <a:ea typeface="Meiryo UI" panose="020B0604030504040204" pitchFamily="50" charset="-128"/>
                        </a:rPr>
                        <a:t>②管理規約がない</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u="sng" dirty="0">
                          <a:solidFill>
                            <a:schemeClr val="tx1"/>
                          </a:solidFill>
                          <a:latin typeface="Meiryo UI" panose="020B0604030504040204" pitchFamily="50" charset="-128"/>
                          <a:ea typeface="Meiryo UI" panose="020B0604030504040204" pitchFamily="50" charset="-128"/>
                        </a:rPr>
                        <a:t>③修繕積立金の設定がない</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l"/>
                      <a:r>
                        <a:rPr kumimoji="1" lang="ja-JP" altLang="en-US" sz="1600" dirty="0">
                          <a:solidFill>
                            <a:schemeClr val="tx1"/>
                          </a:solidFill>
                          <a:latin typeface="Meiryo UI" panose="020B0604030504040204" pitchFamily="50" charset="-128"/>
                          <a:ea typeface="Meiryo UI" panose="020B0604030504040204" pitchFamily="50" charset="-128"/>
                        </a:rPr>
                        <a:t>のうち</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つでも該当するもの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893807"/>
                  </a:ext>
                </a:extLst>
              </a:tr>
              <a:tr h="822960">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B</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kumimoji="1" lang="ja-JP" altLang="en-US" sz="1600" u="sng" dirty="0">
                          <a:solidFill>
                            <a:schemeClr val="tx1"/>
                          </a:solidFill>
                          <a:latin typeface="Meiryo UI" panose="020B0604030504040204" pitchFamily="50" charset="-128"/>
                          <a:ea typeface="Meiryo UI" panose="020B0604030504040204" pitchFamily="50" charset="-128"/>
                        </a:rPr>
                        <a:t>長期修繕計画がない　</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カテゴリ</a:t>
                      </a:r>
                      <a:r>
                        <a:rPr kumimoji="1" lang="en-US" altLang="ja-JP" sz="1600" dirty="0">
                          <a:solidFill>
                            <a:schemeClr val="tx1"/>
                          </a:solidFill>
                          <a:latin typeface="Meiryo UI" panose="020B0604030504040204" pitchFamily="50" charset="-128"/>
                          <a:ea typeface="Meiryo UI" panose="020B0604030504040204" pitchFamily="50" charset="-128"/>
                        </a:rPr>
                        <a:t>A</a:t>
                      </a:r>
                      <a:r>
                        <a:rPr kumimoji="1" lang="ja-JP" altLang="en-US" sz="1600" dirty="0">
                          <a:solidFill>
                            <a:schemeClr val="tx1"/>
                          </a:solidFill>
                          <a:latin typeface="Meiryo UI" panose="020B0604030504040204" pitchFamily="50" charset="-128"/>
                          <a:ea typeface="Meiryo UI" panose="020B0604030504040204" pitchFamily="50" charset="-128"/>
                        </a:rPr>
                        <a:t>を除く）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728055"/>
                  </a:ext>
                </a:extLst>
              </a:tr>
              <a:tr h="822960">
                <a:tc>
                  <a:txBody>
                    <a:bodyPr/>
                    <a:lstStyle/>
                    <a:p>
                      <a:pPr algn="ctr"/>
                      <a:r>
                        <a:rPr kumimoji="1" lang="en-US" altLang="ja-JP" sz="1600" b="1" dirty="0">
                          <a:solidFill>
                            <a:schemeClr val="tx1"/>
                          </a:solidFill>
                          <a:latin typeface="Meiryo UI" panose="020B0604030504040204" pitchFamily="50" charset="-128"/>
                          <a:ea typeface="Meiryo UI" panose="020B0604030504040204" pitchFamily="50" charset="-128"/>
                        </a:rPr>
                        <a:t>C</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a:r>
                        <a:rPr kumimoji="1" lang="ja-JP" altLang="en-US" sz="1600" u="sng" dirty="0">
                          <a:solidFill>
                            <a:schemeClr val="tx1"/>
                          </a:solidFill>
                          <a:latin typeface="Meiryo UI" panose="020B0604030504040204" pitchFamily="50" charset="-128"/>
                          <a:ea typeface="Meiryo UI" panose="020B0604030504040204" pitchFamily="50" charset="-128"/>
                        </a:rPr>
                        <a:t>①計画期間</a:t>
                      </a:r>
                      <a:r>
                        <a:rPr kumimoji="1" lang="en-US" altLang="ja-JP" sz="1600" u="sng" dirty="0">
                          <a:solidFill>
                            <a:schemeClr val="tx1"/>
                          </a:solidFill>
                          <a:latin typeface="Meiryo UI" panose="020B0604030504040204" pitchFamily="50" charset="-128"/>
                          <a:ea typeface="Meiryo UI" panose="020B0604030504040204" pitchFamily="50" charset="-128"/>
                        </a:rPr>
                        <a:t>25</a:t>
                      </a:r>
                      <a:r>
                        <a:rPr kumimoji="1" lang="ja-JP" altLang="en-US" sz="1600" u="sng" dirty="0">
                          <a:solidFill>
                            <a:schemeClr val="tx1"/>
                          </a:solidFill>
                          <a:latin typeface="Meiryo UI" panose="020B0604030504040204" pitchFamily="50" charset="-128"/>
                          <a:ea typeface="Meiryo UI" panose="020B0604030504040204" pitchFamily="50" charset="-128"/>
                        </a:rPr>
                        <a:t>年以上の長期修繕計画に基づく修繕積立金の設定がない</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l"/>
                      <a:r>
                        <a:rPr kumimoji="1" lang="ja-JP" altLang="en-US" sz="1600" u="sng" dirty="0">
                          <a:solidFill>
                            <a:schemeClr val="tx1"/>
                          </a:solidFill>
                          <a:latin typeface="Meiryo UI" panose="020B0604030504040204" pitchFamily="50" charset="-128"/>
                          <a:ea typeface="Meiryo UI" panose="020B0604030504040204" pitchFamily="50" charset="-128"/>
                        </a:rPr>
                        <a:t>②管理規約を長期間見直ししていない</a:t>
                      </a:r>
                      <a:r>
                        <a:rPr kumimoji="1" lang="ja-JP" altLang="en-US" sz="1600" dirty="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l"/>
                      <a:r>
                        <a:rPr kumimoji="1" lang="ja-JP" altLang="en-US" sz="1600" dirty="0">
                          <a:solidFill>
                            <a:schemeClr val="tx1"/>
                          </a:solidFill>
                          <a:latin typeface="Meiryo UI" panose="020B0604030504040204" pitchFamily="50" charset="-128"/>
                          <a:ea typeface="Meiryo UI" panose="020B0604030504040204" pitchFamily="50" charset="-128"/>
                        </a:rPr>
                        <a:t>のうち</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つでも該当するもの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カテゴリ</a:t>
                      </a:r>
                      <a:r>
                        <a:rPr kumimoji="1" lang="en-US" altLang="ja-JP" sz="1600" dirty="0">
                          <a:solidFill>
                            <a:schemeClr val="tx1"/>
                          </a:solidFill>
                          <a:latin typeface="Meiryo UI" panose="020B0604030504040204" pitchFamily="50" charset="-128"/>
                          <a:ea typeface="Meiryo UI" panose="020B0604030504040204" pitchFamily="50" charset="-128"/>
                        </a:rPr>
                        <a:t>A,B</a:t>
                      </a:r>
                      <a:r>
                        <a:rPr kumimoji="1" lang="ja-JP" altLang="en-US" sz="1600" dirty="0">
                          <a:solidFill>
                            <a:schemeClr val="tx1"/>
                          </a:solidFill>
                          <a:latin typeface="Meiryo UI" panose="020B0604030504040204" pitchFamily="50" charset="-128"/>
                          <a:ea typeface="Meiryo UI" panose="020B0604030504040204" pitchFamily="50" charset="-128"/>
                        </a:rPr>
                        <a:t>を除く）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1989743"/>
                  </a:ext>
                </a:extLst>
              </a:tr>
            </a:tbl>
          </a:graphicData>
        </a:graphic>
      </p:graphicFrame>
      <p:sp>
        <p:nvSpPr>
          <p:cNvPr id="9" name="矢印: 上向き折線 8">
            <a:extLst>
              <a:ext uri="{FF2B5EF4-FFF2-40B4-BE49-F238E27FC236}">
                <a16:creationId xmlns:a16="http://schemas.microsoft.com/office/drawing/2014/main" id="{3F0E4F3F-ECCF-4445-9B2D-5A93A2AE9944}"/>
              </a:ext>
            </a:extLst>
          </p:cNvPr>
          <p:cNvSpPr/>
          <p:nvPr/>
        </p:nvSpPr>
        <p:spPr>
          <a:xfrm rot="5400000">
            <a:off x="111763" y="5165194"/>
            <a:ext cx="999511" cy="495404"/>
          </a:xfrm>
          <a:prstGeom prst="bentUpArrow">
            <a:avLst>
              <a:gd name="adj1" fmla="val 25000"/>
              <a:gd name="adj2" fmla="val 50000"/>
              <a:gd name="adj3" fmla="val 48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3610DD8-28D7-494B-98E6-7CCB64072822}"/>
              </a:ext>
            </a:extLst>
          </p:cNvPr>
          <p:cNvSpPr txBox="1"/>
          <p:nvPr/>
        </p:nvSpPr>
        <p:spPr>
          <a:xfrm>
            <a:off x="1078354" y="4972705"/>
            <a:ext cx="7093271"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〇管理不全カテゴリ</a:t>
            </a:r>
            <a:r>
              <a:rPr kumimoji="1" lang="en-US" altLang="ja-JP" dirty="0">
                <a:latin typeface="Meiryo UI" panose="020B0604030504040204" pitchFamily="50" charset="-128"/>
                <a:ea typeface="Meiryo UI" panose="020B0604030504040204" pitchFamily="50" charset="-128"/>
              </a:rPr>
              <a:t>A</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B</a:t>
            </a:r>
            <a:r>
              <a:rPr kumimoji="1" lang="ja-JP" altLang="en-US" dirty="0">
                <a:latin typeface="Meiryo UI" panose="020B0604030504040204" pitchFamily="50" charset="-128"/>
                <a:ea typeface="Meiryo UI" panose="020B0604030504040204" pitchFamily="50" charset="-128"/>
              </a:rPr>
              <a:t>　・・・ 専門家派遣事業</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（プッシュ型支援で積極的に支援を実施）</a:t>
            </a:r>
            <a:endParaRPr kumimoji="1" lang="en-US" altLang="ja-JP"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C47BBF2-8FEF-4814-856A-E324A7AA7DC2}"/>
              </a:ext>
            </a:extLst>
          </p:cNvPr>
          <p:cNvSpPr txBox="1"/>
          <p:nvPr/>
        </p:nvSpPr>
        <p:spPr>
          <a:xfrm>
            <a:off x="1078354" y="5804683"/>
            <a:ext cx="8275684"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〇管理不全カテゴリ</a:t>
            </a:r>
            <a:r>
              <a:rPr kumimoji="1" lang="en-US" altLang="ja-JP" dirty="0">
                <a:latin typeface="Meiryo UI" panose="020B0604030504040204" pitchFamily="50" charset="-128"/>
                <a:ea typeface="Meiryo UI" panose="020B0604030504040204" pitchFamily="50" charset="-128"/>
              </a:rPr>
              <a:t>C</a:t>
            </a:r>
            <a:r>
              <a:rPr kumimoji="1" lang="ja-JP" altLang="en-US" dirty="0">
                <a:latin typeface="Meiryo UI" panose="020B0604030504040204" pitchFamily="50" charset="-128"/>
                <a:ea typeface="Meiryo UI" panose="020B0604030504040204" pitchFamily="50" charset="-128"/>
              </a:rPr>
              <a:t>、その他　・・・　個別相談会</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（希望制で管理組合の課題に応じた支援を実施）</a:t>
            </a:r>
            <a:endParaRPr kumimoji="1" lang="en-US" altLang="ja-JP"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78F406F-D4BA-4C8E-9E5B-E13F4DD250FF}"/>
              </a:ext>
            </a:extLst>
          </p:cNvPr>
          <p:cNvSpPr txBox="1"/>
          <p:nvPr/>
        </p:nvSpPr>
        <p:spPr>
          <a:xfrm>
            <a:off x="135218" y="593543"/>
            <a:ext cx="3191306"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これまでの支援対象マンション</a:t>
            </a:r>
            <a:r>
              <a:rPr kumimoji="1" lang="en-US" altLang="ja-JP"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27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〇支援対象となるマンション</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５</a:t>
            </a:r>
          </a:p>
        </p:txBody>
      </p:sp>
      <p:grpSp>
        <p:nvGrpSpPr>
          <p:cNvPr id="23" name="グループ化 22">
            <a:extLst>
              <a:ext uri="{FF2B5EF4-FFF2-40B4-BE49-F238E27FC236}">
                <a16:creationId xmlns:a16="http://schemas.microsoft.com/office/drawing/2014/main" id="{1D7689C9-C6AA-45A3-B136-C696DBAC300C}"/>
              </a:ext>
            </a:extLst>
          </p:cNvPr>
          <p:cNvGrpSpPr/>
          <p:nvPr/>
        </p:nvGrpSpPr>
        <p:grpSpPr>
          <a:xfrm>
            <a:off x="1928316" y="1177460"/>
            <a:ext cx="5169758" cy="5545911"/>
            <a:chOff x="1928316" y="720056"/>
            <a:chExt cx="5169758" cy="5545911"/>
          </a:xfrm>
        </p:grpSpPr>
        <p:pic>
          <p:nvPicPr>
            <p:cNvPr id="8" name="図 7">
              <a:extLst>
                <a:ext uri="{FF2B5EF4-FFF2-40B4-BE49-F238E27FC236}">
                  <a16:creationId xmlns:a16="http://schemas.microsoft.com/office/drawing/2014/main" id="{B5242B60-26D2-4457-AB4A-E786FA44F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354" y="720056"/>
              <a:ext cx="5115592" cy="968953"/>
            </a:xfrm>
            <a:prstGeom prst="rect">
              <a:avLst/>
            </a:prstGeom>
          </p:spPr>
        </p:pic>
        <p:pic>
          <p:nvPicPr>
            <p:cNvPr id="14" name="図 13">
              <a:extLst>
                <a:ext uri="{FF2B5EF4-FFF2-40B4-BE49-F238E27FC236}">
                  <a16:creationId xmlns:a16="http://schemas.microsoft.com/office/drawing/2014/main" id="{AF5733D7-5ADF-49D0-9599-CF42125CF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163" y="3292351"/>
              <a:ext cx="5103556" cy="1354128"/>
            </a:xfrm>
            <a:prstGeom prst="rect">
              <a:avLst/>
            </a:prstGeom>
          </p:spPr>
        </p:pic>
        <p:pic>
          <p:nvPicPr>
            <p:cNvPr id="16" name="図 15">
              <a:extLst>
                <a:ext uri="{FF2B5EF4-FFF2-40B4-BE49-F238E27FC236}">
                  <a16:creationId xmlns:a16="http://schemas.microsoft.com/office/drawing/2014/main" id="{F8B18D93-D72D-4CBD-8E43-49D1BAE0D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316" y="1635737"/>
              <a:ext cx="5127630" cy="752293"/>
            </a:xfrm>
            <a:prstGeom prst="rect">
              <a:avLst/>
            </a:prstGeom>
          </p:spPr>
        </p:pic>
        <p:pic>
          <p:nvPicPr>
            <p:cNvPr id="18" name="図 17">
              <a:extLst>
                <a:ext uri="{FF2B5EF4-FFF2-40B4-BE49-F238E27FC236}">
                  <a16:creationId xmlns:a16="http://schemas.microsoft.com/office/drawing/2014/main" id="{3C2E430A-FB05-4A1F-88CF-E1767AAB1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4163" y="2364849"/>
              <a:ext cx="5109575" cy="938862"/>
            </a:xfrm>
            <a:prstGeom prst="rect">
              <a:avLst/>
            </a:prstGeom>
          </p:spPr>
        </p:pic>
        <p:pic>
          <p:nvPicPr>
            <p:cNvPr id="20" name="図 19">
              <a:extLst>
                <a:ext uri="{FF2B5EF4-FFF2-40B4-BE49-F238E27FC236}">
                  <a16:creationId xmlns:a16="http://schemas.microsoft.com/office/drawing/2014/main" id="{79ABB086-E79D-43C4-8737-5251A47BC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8592" y="4594308"/>
              <a:ext cx="5037354" cy="932843"/>
            </a:xfrm>
            <a:prstGeom prst="rect">
              <a:avLst/>
            </a:prstGeom>
          </p:spPr>
        </p:pic>
        <p:pic>
          <p:nvPicPr>
            <p:cNvPr id="22" name="図 21">
              <a:extLst>
                <a:ext uri="{FF2B5EF4-FFF2-40B4-BE49-F238E27FC236}">
                  <a16:creationId xmlns:a16="http://schemas.microsoft.com/office/drawing/2014/main" id="{1CFB8FC7-F981-46D6-A3CF-C0815FF9BC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6463" y="5495619"/>
              <a:ext cx="5121611" cy="770348"/>
            </a:xfrm>
            <a:prstGeom prst="rect">
              <a:avLst/>
            </a:prstGeom>
          </p:spPr>
        </p:pic>
      </p:grpSp>
      <p:sp>
        <p:nvSpPr>
          <p:cNvPr id="24" name="テキスト ボックス 23">
            <a:extLst>
              <a:ext uri="{FF2B5EF4-FFF2-40B4-BE49-F238E27FC236}">
                <a16:creationId xmlns:a16="http://schemas.microsoft.com/office/drawing/2014/main" id="{1FC76F31-459B-4428-B4AE-528C424882FF}"/>
              </a:ext>
            </a:extLst>
          </p:cNvPr>
          <p:cNvSpPr txBox="1"/>
          <p:nvPr/>
        </p:nvSpPr>
        <p:spPr>
          <a:xfrm>
            <a:off x="95803" y="545113"/>
            <a:ext cx="8977553" cy="584775"/>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参考</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マンションの管理の適正化の推進に関する法律第５条の ２に基づく助言・指導及び勧告に関する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ガイドライン </a:t>
            </a:r>
            <a:r>
              <a:rPr kumimoji="1" lang="ja-JP" altLang="en-US" sz="1600" dirty="0">
                <a:latin typeface="Meiryo UI" panose="020B0604030504040204" pitchFamily="50" charset="-128"/>
                <a:ea typeface="Meiryo UI" panose="020B0604030504040204" pitchFamily="50" charset="-128"/>
              </a:rPr>
              <a:t>」（国土交通省）による助言、指導及び勧告を行う際の判断の基準の目安</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492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482299-62D8-422E-9B74-8578EC3264E9}"/>
              </a:ext>
            </a:extLst>
          </p:cNvPr>
          <p:cNvSpPr txBox="1"/>
          <p:nvPr/>
        </p:nvSpPr>
        <p:spPr>
          <a:xfrm>
            <a:off x="363817" y="798396"/>
            <a:ext cx="8780183"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a:t>
            </a:r>
            <a:r>
              <a:rPr kumimoji="1" lang="ja-JP" altLang="en-US" sz="2000" dirty="0">
                <a:latin typeface="+mn-ea"/>
                <a:ea typeface="Meiryo UI" panose="020B0604030504040204" pitchFamily="50" charset="-128"/>
              </a:rPr>
              <a:t>地方公共団体が支援を実施する</a:t>
            </a:r>
            <a:r>
              <a:rPr kumimoji="1" lang="ja-JP" altLang="en-US" sz="2000" dirty="0">
                <a:latin typeface="Meiryo UI" panose="020B0604030504040204" pitchFamily="50" charset="-128"/>
                <a:ea typeface="Meiryo UI" panose="020B0604030504040204" pitchFamily="50" charset="-128"/>
              </a:rPr>
              <a:t>支援対象マンションについて。</a:t>
            </a:r>
            <a:endParaRPr kumimoji="1" lang="en-US" altLang="ja-JP" sz="2000" dirty="0"/>
          </a:p>
        </p:txBody>
      </p:sp>
      <p:sp>
        <p:nvSpPr>
          <p:cNvPr id="25" name="正方形/長方形 24"/>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〇意見交換をお願いしたい事項</a:t>
            </a:r>
            <a:endParaRPr kumimoji="1" lang="en-US" altLang="ja-JP" sz="2400" b="1" dirty="0">
              <a:solidFill>
                <a:schemeClr val="bg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337590533"/>
              </p:ext>
            </p:extLst>
          </p:nvPr>
        </p:nvGraphicFramePr>
        <p:xfrm>
          <a:off x="490738" y="1499362"/>
          <a:ext cx="8136158" cy="2854085"/>
        </p:xfrm>
        <a:graphic>
          <a:graphicData uri="http://schemas.openxmlformats.org/drawingml/2006/table">
            <a:tbl>
              <a:tblPr firstRow="1" bandRow="1">
                <a:tableStyleId>{5C22544A-7EE6-4342-B048-85BDC9FD1C3A}</a:tableStyleId>
              </a:tblPr>
              <a:tblGrid>
                <a:gridCol w="526693">
                  <a:extLst>
                    <a:ext uri="{9D8B030D-6E8A-4147-A177-3AD203B41FA5}">
                      <a16:colId xmlns:a16="http://schemas.microsoft.com/office/drawing/2014/main" val="3881367517"/>
                    </a:ext>
                  </a:extLst>
                </a:gridCol>
                <a:gridCol w="7609465">
                  <a:extLst>
                    <a:ext uri="{9D8B030D-6E8A-4147-A177-3AD203B41FA5}">
                      <a16:colId xmlns:a16="http://schemas.microsoft.com/office/drawing/2014/main" val="73407219"/>
                    </a:ext>
                  </a:extLst>
                </a:gridCol>
              </a:tblGrid>
              <a:tr h="591145">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dirty="0">
                          <a:latin typeface="Meiryo UI" panose="020B0604030504040204" pitchFamily="50" charset="-128"/>
                          <a:ea typeface="Meiryo UI" panose="020B0604030504040204" pitchFamily="50" charset="-128"/>
                        </a:rPr>
                        <a:t>お伺いしたい事項</a:t>
                      </a:r>
                    </a:p>
                  </a:txBody>
                  <a:tcPr anchor="ctr"/>
                </a:tc>
                <a:extLst>
                  <a:ext uri="{0D108BD9-81ED-4DB2-BD59-A6C34878D82A}">
                    <a16:rowId xmlns:a16="http://schemas.microsoft.com/office/drawing/2014/main" val="1961706091"/>
                  </a:ext>
                </a:extLst>
              </a:tr>
              <a:tr h="565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１</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管理不全カテゴリに追加すべき項目はないか。</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9285432"/>
                  </a:ext>
                </a:extLst>
              </a:tr>
              <a:tr h="565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２</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eiryo UI" panose="020B0604030504040204" pitchFamily="50" charset="-128"/>
                        </a:rPr>
                        <a:t>管理不全カテゴリの区分の考え方について。</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3640612"/>
                  </a:ext>
                </a:extLst>
              </a:tr>
              <a:tr h="565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eiryo UI" panose="020B0604030504040204" pitchFamily="50" charset="-128"/>
                        </a:rPr>
                        <a:t>地方公共団体が積極的に支援を実施するべき分譲マンションについて。</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95661499"/>
                  </a:ext>
                </a:extLst>
              </a:tr>
              <a:tr h="565735">
                <a:tc>
                  <a:txBody>
                    <a:bodyPr/>
                    <a:lstStyle/>
                    <a:p>
                      <a:r>
                        <a:rPr kumimoji="1" lang="ja-JP" altLang="en-US" dirty="0">
                          <a:latin typeface="Meiryo UI" panose="020B0604030504040204" pitchFamily="50" charset="-128"/>
                          <a:ea typeface="Meiryo UI" panose="020B0604030504040204" pitchFamily="50" charset="-128"/>
                        </a:rPr>
                        <a:t>４</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その他ご意見等はないか。</a:t>
                      </a:r>
                    </a:p>
                  </a:txBody>
                  <a:tcPr anchor="ctr"/>
                </a:tc>
                <a:extLst>
                  <a:ext uri="{0D108BD9-81ED-4DB2-BD59-A6C34878D82A}">
                    <a16:rowId xmlns:a16="http://schemas.microsoft.com/office/drawing/2014/main" val="1235847518"/>
                  </a:ext>
                </a:extLst>
              </a:tr>
            </a:tbl>
          </a:graphicData>
        </a:graphic>
      </p:graphicFrame>
      <p:sp>
        <p:nvSpPr>
          <p:cNvPr id="26" name="テキスト ボックス 25">
            <a:extLst>
              <a:ext uri="{FF2B5EF4-FFF2-40B4-BE49-F238E27FC236}">
                <a16:creationId xmlns:a16="http://schemas.microsoft.com/office/drawing/2014/main" id="{EA38BAC2-6118-4AC3-8C15-16A7F6BED30C}"/>
              </a:ext>
            </a:extLst>
          </p:cNvPr>
          <p:cNvSpPr txBox="1"/>
          <p:nvPr/>
        </p:nvSpPr>
        <p:spPr>
          <a:xfrm>
            <a:off x="8626896"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６</a:t>
            </a:r>
          </a:p>
        </p:txBody>
      </p:sp>
    </p:spTree>
    <p:extLst>
      <p:ext uri="{BB962C8B-B14F-4D97-AF65-F5344CB8AC3E}">
        <p14:creationId xmlns:p14="http://schemas.microsoft.com/office/powerpoint/2010/main" val="302836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C028440-E4CD-4353-9AFB-B0446A791632}"/>
              </a:ext>
            </a:extLst>
          </p:cNvPr>
          <p:cNvSpPr/>
          <p:nvPr/>
        </p:nvSpPr>
        <p:spPr>
          <a:xfrm>
            <a:off x="0" y="3690610"/>
            <a:ext cx="9144000" cy="852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9EDB745-4F47-40B9-8EE6-396DF5C4B4F9}"/>
              </a:ext>
            </a:extLst>
          </p:cNvPr>
          <p:cNvSpPr/>
          <p:nvPr/>
        </p:nvSpPr>
        <p:spPr>
          <a:xfrm>
            <a:off x="259307" y="3105835"/>
            <a:ext cx="8256896" cy="584775"/>
          </a:xfrm>
          <a:prstGeom prst="rect">
            <a:avLst/>
          </a:prstGeom>
        </p:spPr>
        <p:txBody>
          <a:bodyPr wrap="square">
            <a:spAutoFit/>
          </a:bodyPr>
          <a:lstStyle/>
          <a:p>
            <a:r>
              <a:rPr kumimoji="1" lang="ja-JP" altLang="en-US" sz="3200" dirty="0">
                <a:latin typeface="Meiryo UI" panose="020B0604030504040204" pitchFamily="50" charset="-128"/>
                <a:ea typeface="Meiryo UI" panose="020B0604030504040204" pitchFamily="50" charset="-128"/>
              </a:rPr>
              <a:t>■論点②：支援手法について</a:t>
            </a:r>
            <a:endParaRPr kumimoji="1" lang="en-US" altLang="ja-JP" sz="3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EA6EE88-9818-4B23-B8F1-C4FFD8EB1E69}"/>
              </a:ext>
            </a:extLst>
          </p:cNvPr>
          <p:cNvSpPr txBox="1"/>
          <p:nvPr/>
        </p:nvSpPr>
        <p:spPr>
          <a:xfrm>
            <a:off x="8629424"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７</a:t>
            </a:r>
          </a:p>
        </p:txBody>
      </p:sp>
    </p:spTree>
    <p:extLst>
      <p:ext uri="{BB962C8B-B14F-4D97-AF65-F5344CB8AC3E}">
        <p14:creationId xmlns:p14="http://schemas.microsoft.com/office/powerpoint/2010/main" val="6034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A6B32666-68F1-4778-AE27-54DB67297598}"/>
              </a:ext>
            </a:extLst>
          </p:cNvPr>
          <p:cNvGraphicFramePr>
            <a:graphicFrameLocks noGrp="1"/>
          </p:cNvGraphicFramePr>
          <p:nvPr>
            <p:extLst>
              <p:ext uri="{D42A27DB-BD31-4B8C-83A1-F6EECF244321}">
                <p14:modId xmlns:p14="http://schemas.microsoft.com/office/powerpoint/2010/main" val="2917431990"/>
              </p:ext>
            </p:extLst>
          </p:nvPr>
        </p:nvGraphicFramePr>
        <p:xfrm>
          <a:off x="256048" y="2036087"/>
          <a:ext cx="8572640" cy="4672141"/>
        </p:xfrm>
        <a:graphic>
          <a:graphicData uri="http://schemas.openxmlformats.org/drawingml/2006/table">
            <a:tbl>
              <a:tblPr firstRow="1" bandRow="1">
                <a:tableStyleId>{5C22544A-7EE6-4342-B048-85BDC9FD1C3A}</a:tableStyleId>
              </a:tblPr>
              <a:tblGrid>
                <a:gridCol w="492814">
                  <a:extLst>
                    <a:ext uri="{9D8B030D-6E8A-4147-A177-3AD203B41FA5}">
                      <a16:colId xmlns:a16="http://schemas.microsoft.com/office/drawing/2014/main" val="1467693588"/>
                    </a:ext>
                  </a:extLst>
                </a:gridCol>
                <a:gridCol w="2427890">
                  <a:extLst>
                    <a:ext uri="{9D8B030D-6E8A-4147-A177-3AD203B41FA5}">
                      <a16:colId xmlns:a16="http://schemas.microsoft.com/office/drawing/2014/main" val="4285005714"/>
                    </a:ext>
                  </a:extLst>
                </a:gridCol>
                <a:gridCol w="3192517">
                  <a:extLst>
                    <a:ext uri="{9D8B030D-6E8A-4147-A177-3AD203B41FA5}">
                      <a16:colId xmlns:a16="http://schemas.microsoft.com/office/drawing/2014/main" val="1106046738"/>
                    </a:ext>
                  </a:extLst>
                </a:gridCol>
                <a:gridCol w="2459419">
                  <a:extLst>
                    <a:ext uri="{9D8B030D-6E8A-4147-A177-3AD203B41FA5}">
                      <a16:colId xmlns:a16="http://schemas.microsoft.com/office/drawing/2014/main" val="745214795"/>
                    </a:ext>
                  </a:extLst>
                </a:gridCol>
              </a:tblGrid>
              <a:tr h="68181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管理水準</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管理状況の例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取組み（支援）の方向性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具体的な取組み（支援）の例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01765332"/>
                  </a:ext>
                </a:extLst>
              </a:tr>
              <a:tr h="984061">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高</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・新築マンション</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・管理計画認定基準を満たす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マンション　　　など</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・管理状況が健全だと考えられる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マンションが多いため、管理計画</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認定取得や区分所有意識の向上</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に向けた周知啓発を行う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・管理計画認定制度の周知</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・セミナー等による意識の向上</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・個別相談会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820968"/>
                  </a:ext>
                </a:extLst>
              </a:tr>
              <a:tr h="96957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・修繕積立金は設定している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が、計画期間が</a:t>
                      </a:r>
                      <a:r>
                        <a:rPr kumimoji="1" lang="en-US" altLang="ja-JP" sz="1400" dirty="0">
                          <a:solidFill>
                            <a:schemeClr val="tx1"/>
                          </a:solidFill>
                          <a:latin typeface="Meiryo UI" panose="020B0604030504040204" pitchFamily="50" charset="-128"/>
                          <a:ea typeface="Meiryo UI" panose="020B0604030504040204" pitchFamily="50" charset="-128"/>
                        </a:rPr>
                        <a:t>25</a:t>
                      </a:r>
                      <a:r>
                        <a:rPr kumimoji="1" lang="ja-JP" altLang="en-US" sz="1400" dirty="0">
                          <a:solidFill>
                            <a:schemeClr val="tx1"/>
                          </a:solidFill>
                          <a:latin typeface="Meiryo UI" panose="020B0604030504040204" pitchFamily="50" charset="-128"/>
                          <a:ea typeface="Meiryo UI" panose="020B0604030504040204" pitchFamily="50" charset="-128"/>
                        </a:rPr>
                        <a:t>年未満の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長期修繕計画を策定している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・管理規約が長期間見直され</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ていない　　　など</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・将来的に管理計画認定が取得できる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よう、各マンションの管理状況に応じた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支援を実施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・セミナー等による意識の向上</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・個別相談会</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・規約・長期修繕計画の改定</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支援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7411495"/>
                  </a:ext>
                </a:extLst>
              </a:tr>
              <a:tr h="1249525">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低</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・管理組合がない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・管理規約がない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・長期修繕計画が未策定</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・老朽化が進行し、外壁の剥落などにより</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周辺住民へ悪影響を与える可能性が</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あるため、積極的な支援を実施し、</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最低限の維持管理ができる状況まで</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支援を実施</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・必要に応じて建替えや除却を見据えた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支援を実施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・プッシュ型の専門家派遣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265967"/>
                  </a:ext>
                </a:extLst>
              </a:tr>
            </a:tbl>
          </a:graphicData>
        </a:graphic>
      </p:graphicFrame>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〇支援手法について</a:t>
            </a:r>
          </a:p>
        </p:txBody>
      </p:sp>
      <p:sp>
        <p:nvSpPr>
          <p:cNvPr id="6" name="テキスト ボックス 5">
            <a:extLst>
              <a:ext uri="{FF2B5EF4-FFF2-40B4-BE49-F238E27FC236}">
                <a16:creationId xmlns:a16="http://schemas.microsoft.com/office/drawing/2014/main" id="{EA38BAC2-6118-4AC3-8C15-16A7F6BED30C}"/>
              </a:ext>
            </a:extLst>
          </p:cNvPr>
          <p:cNvSpPr txBox="1"/>
          <p:nvPr/>
        </p:nvSpPr>
        <p:spPr>
          <a:xfrm>
            <a:off x="8657859"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８</a:t>
            </a:r>
          </a:p>
        </p:txBody>
      </p:sp>
      <p:sp>
        <p:nvSpPr>
          <p:cNvPr id="5" name="テキスト ボックス 4">
            <a:extLst>
              <a:ext uri="{FF2B5EF4-FFF2-40B4-BE49-F238E27FC236}">
                <a16:creationId xmlns:a16="http://schemas.microsoft.com/office/drawing/2014/main" id="{3C01CFC9-9BF3-496E-B023-9E3CDC71EE41}"/>
              </a:ext>
            </a:extLst>
          </p:cNvPr>
          <p:cNvSpPr txBox="1"/>
          <p:nvPr/>
        </p:nvSpPr>
        <p:spPr>
          <a:xfrm>
            <a:off x="363817" y="605094"/>
            <a:ext cx="8780183" cy="1323439"/>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〇現在、管理水準の低いマンション（管理組合がない、管理規約がない、長期修繕計画が</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策定されていない等）への専門家派遣事業を実施。</a:t>
            </a:r>
            <a:endParaRPr kumimoji="1" lang="en-US" altLang="ja-JP"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〇計画の目標を達成するには、管理水準が高いマンションや中程度のマンションを対象にした</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取組みを実施する必要がある。</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900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482299-62D8-422E-9B74-8578EC3264E9}"/>
              </a:ext>
            </a:extLst>
          </p:cNvPr>
          <p:cNvSpPr txBox="1"/>
          <p:nvPr/>
        </p:nvSpPr>
        <p:spPr>
          <a:xfrm>
            <a:off x="363817" y="798397"/>
            <a:ext cx="8780183"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・支援対象マンション別の支援手法について</a:t>
            </a:r>
            <a:r>
              <a:rPr kumimoji="1" lang="ja-JP" altLang="en-US" sz="2000" dirty="0"/>
              <a:t>。</a:t>
            </a:r>
            <a:endParaRPr kumimoji="1" lang="en-US" altLang="ja-JP" sz="2000" dirty="0"/>
          </a:p>
        </p:txBody>
      </p:sp>
      <p:sp>
        <p:nvSpPr>
          <p:cNvPr id="25" name="正方形/長方形 24"/>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〇意見交換をお願いしたい事項</a:t>
            </a:r>
            <a:endParaRPr kumimoji="1" lang="en-US" altLang="ja-JP" sz="2400" b="1" dirty="0">
              <a:solidFill>
                <a:schemeClr val="bg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4072486137"/>
              </p:ext>
            </p:extLst>
          </p:nvPr>
        </p:nvGraphicFramePr>
        <p:xfrm>
          <a:off x="490738" y="1499363"/>
          <a:ext cx="8136158" cy="2946515"/>
        </p:xfrm>
        <a:graphic>
          <a:graphicData uri="http://schemas.openxmlformats.org/drawingml/2006/table">
            <a:tbl>
              <a:tblPr firstRow="1" bandRow="1">
                <a:tableStyleId>{5C22544A-7EE6-4342-B048-85BDC9FD1C3A}</a:tableStyleId>
              </a:tblPr>
              <a:tblGrid>
                <a:gridCol w="526693">
                  <a:extLst>
                    <a:ext uri="{9D8B030D-6E8A-4147-A177-3AD203B41FA5}">
                      <a16:colId xmlns:a16="http://schemas.microsoft.com/office/drawing/2014/main" val="3881367517"/>
                    </a:ext>
                  </a:extLst>
                </a:gridCol>
                <a:gridCol w="7609465">
                  <a:extLst>
                    <a:ext uri="{9D8B030D-6E8A-4147-A177-3AD203B41FA5}">
                      <a16:colId xmlns:a16="http://schemas.microsoft.com/office/drawing/2014/main" val="73407219"/>
                    </a:ext>
                  </a:extLst>
                </a:gridCol>
              </a:tblGrid>
              <a:tr h="529907">
                <a:tc>
                  <a:txBody>
                    <a:bodyPr/>
                    <a:lstStyle/>
                    <a:p>
                      <a:pPr algn="ctr"/>
                      <a:endParaRPr kumimoji="1" lang="ja-JP" altLang="en-US" dirty="0"/>
                    </a:p>
                  </a:txBody>
                  <a:tcPr anchor="ctr"/>
                </a:tc>
                <a:tc>
                  <a:txBody>
                    <a:bodyPr/>
                    <a:lstStyle/>
                    <a:p>
                      <a:pPr algn="ctr"/>
                      <a:r>
                        <a:rPr kumimoji="1" lang="ja-JP" altLang="en-US" dirty="0">
                          <a:latin typeface="Meiryo UI" panose="020B0604030504040204" pitchFamily="50" charset="-128"/>
                          <a:ea typeface="Meiryo UI" panose="020B0604030504040204" pitchFamily="50" charset="-128"/>
                        </a:rPr>
                        <a:t>お伺いしたい事項</a:t>
                      </a:r>
                    </a:p>
                  </a:txBody>
                  <a:tcPr anchor="ctr"/>
                </a:tc>
                <a:extLst>
                  <a:ext uri="{0D108BD9-81ED-4DB2-BD59-A6C34878D82A}">
                    <a16:rowId xmlns:a16="http://schemas.microsoft.com/office/drawing/2014/main" val="1961706091"/>
                  </a:ext>
                </a:extLst>
              </a:tr>
              <a:tr h="604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a:t>
                      </a:r>
                      <a:endParaRPr kumimoji="1" lang="en-US" altLang="ja-JP"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管理水準の低いマンションをどのレベルまで支援するか。</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9285432"/>
                  </a:ext>
                </a:extLst>
              </a:tr>
              <a:tr h="604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a:t>
                      </a:r>
                      <a:endParaRPr kumimoji="1" lang="en-US" altLang="ja-JP"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管理水準が中程度のマンションに対しての支援内容。</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3640612"/>
                  </a:ext>
                </a:extLst>
              </a:tr>
              <a:tr h="604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３</a:t>
                      </a:r>
                      <a:endParaRPr kumimoji="1" lang="en-US" altLang="ja-JP"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管理水準の高いマンション、新築マンションに対する有効な取組について。</a:t>
                      </a:r>
                      <a:endParaRPr kumimoji="1" lang="en-US" altLang="ja-JP"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95661499"/>
                  </a:ext>
                </a:extLst>
              </a:tr>
              <a:tr h="604152">
                <a:tc>
                  <a:txBody>
                    <a:bodyPr/>
                    <a:lstStyle/>
                    <a:p>
                      <a:r>
                        <a:rPr kumimoji="1" lang="ja-JP" altLang="en-US" dirty="0"/>
                        <a:t>４</a:t>
                      </a:r>
                    </a:p>
                  </a:txBody>
                  <a:tcPr anchor="ctr"/>
                </a:tc>
                <a:tc>
                  <a:txBody>
                    <a:bodyPr/>
                    <a:lstStyle/>
                    <a:p>
                      <a:r>
                        <a:rPr kumimoji="1" lang="ja-JP" altLang="en-US" dirty="0">
                          <a:latin typeface="Meiryo UI" panose="020B0604030504040204" pitchFamily="50" charset="-128"/>
                          <a:ea typeface="Meiryo UI" panose="020B0604030504040204" pitchFamily="50" charset="-128"/>
                        </a:rPr>
                        <a:t>その他ご意見等はないか。</a:t>
                      </a:r>
                    </a:p>
                  </a:txBody>
                  <a:tcPr anchor="ctr"/>
                </a:tc>
                <a:extLst>
                  <a:ext uri="{0D108BD9-81ED-4DB2-BD59-A6C34878D82A}">
                    <a16:rowId xmlns:a16="http://schemas.microsoft.com/office/drawing/2014/main" val="606015718"/>
                  </a:ext>
                </a:extLst>
              </a:tr>
            </a:tbl>
          </a:graphicData>
        </a:graphic>
      </p:graphicFrame>
      <p:sp>
        <p:nvSpPr>
          <p:cNvPr id="26" name="テキスト ボックス 25">
            <a:extLst>
              <a:ext uri="{FF2B5EF4-FFF2-40B4-BE49-F238E27FC236}">
                <a16:creationId xmlns:a16="http://schemas.microsoft.com/office/drawing/2014/main" id="{EA38BAC2-6118-4AC3-8C15-16A7F6BED30C}"/>
              </a:ext>
            </a:extLst>
          </p:cNvPr>
          <p:cNvSpPr txBox="1"/>
          <p:nvPr/>
        </p:nvSpPr>
        <p:spPr>
          <a:xfrm>
            <a:off x="8626896"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９</a:t>
            </a:r>
          </a:p>
        </p:txBody>
      </p:sp>
    </p:spTree>
    <p:extLst>
      <p:ext uri="{BB962C8B-B14F-4D97-AF65-F5344CB8AC3E}">
        <p14:creationId xmlns:p14="http://schemas.microsoft.com/office/powerpoint/2010/main" val="1186778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2429</TotalTime>
  <Words>3174</Words>
  <Application>Microsoft Office PowerPoint</Application>
  <PresentationFormat>画面に合わせる (4:3)</PresentationFormat>
  <Paragraphs>303</Paragraphs>
  <Slides>28</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BIZ UDゴシック</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佑</dc:creator>
  <cp:lastModifiedBy>山田　直哉</cp:lastModifiedBy>
  <cp:revision>125</cp:revision>
  <cp:lastPrinted>2021-05-27T08:03:38Z</cp:lastPrinted>
  <dcterms:created xsi:type="dcterms:W3CDTF">2021-05-19T05:18:55Z</dcterms:created>
  <dcterms:modified xsi:type="dcterms:W3CDTF">2025-11-21T10:17:06Z</dcterms:modified>
</cp:coreProperties>
</file>