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343" r:id="rId3"/>
    <p:sldId id="367" r:id="rId4"/>
    <p:sldId id="371" r:id="rId5"/>
    <p:sldId id="368" r:id="rId6"/>
    <p:sldId id="309" r:id="rId7"/>
    <p:sldId id="370" r:id="rId8"/>
    <p:sldId id="369" r:id="rId9"/>
    <p:sldId id="358" r:id="rId10"/>
    <p:sldId id="359" r:id="rId11"/>
    <p:sldId id="361" r:id="rId12"/>
    <p:sldId id="360" r:id="rId13"/>
    <p:sldId id="362" r:id="rId14"/>
    <p:sldId id="363" r:id="rId15"/>
    <p:sldId id="364" r:id="rId16"/>
    <p:sldId id="365" r:id="rId17"/>
    <p:sldId id="303" r:id="rId18"/>
    <p:sldId id="304" r:id="rId19"/>
    <p:sldId id="305" r:id="rId20"/>
    <p:sldId id="336" r:id="rId21"/>
    <p:sldId id="356" r:id="rId22"/>
    <p:sldId id="357" r:id="rId23"/>
    <p:sldId id="338" r:id="rId24"/>
    <p:sldId id="354" r:id="rId25"/>
    <p:sldId id="340" r:id="rId2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田　直哉" initials="山田　直哉" lastIdx="1" clrIdx="0">
    <p:extLst>
      <p:ext uri="{19B8F6BF-5375-455C-9EA6-DF929625EA0E}">
        <p15:presenceInfo xmlns:p15="http://schemas.microsoft.com/office/powerpoint/2012/main" userId="S::YamadaNa@lan.pref.osaka.jp::9d1eee1b-5b10-40ae-88da-5a329ce73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CC6600"/>
    <a:srgbClr val="262673"/>
    <a:srgbClr val="1C1B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10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YamadaNa\Desktop\&#25031;&#35441;&#20250;&#20316;&#26989;\&#12493;&#12479;\&#9733;251120_&#30010;&#26449;&#22495;&#12304;&#38598;&#35336;&#29992;&#1230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321962238774083E-2"/>
          <c:y val="0.11643534477151814"/>
          <c:w val="0.92330629210347837"/>
          <c:h val="0.5483030153243611"/>
        </c:manualLayout>
      </c:layout>
      <c:barChart>
        <c:barDir val="col"/>
        <c:grouping val="clustered"/>
        <c:varyColors val="0"/>
        <c:ser>
          <c:idx val="0"/>
          <c:order val="0"/>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年代別ヒストグラム!$B$5:$B$10</c:f>
              <c:strCache>
                <c:ptCount val="6"/>
                <c:pt idx="0">
                  <c:v>1975年以前</c:v>
                </c:pt>
                <c:pt idx="1">
                  <c:v>1976年～1985年</c:v>
                </c:pt>
                <c:pt idx="2">
                  <c:v>1986年～1995年</c:v>
                </c:pt>
                <c:pt idx="3">
                  <c:v>1996年～2005年</c:v>
                </c:pt>
                <c:pt idx="4">
                  <c:v>2006年～2015年</c:v>
                </c:pt>
                <c:pt idx="5">
                  <c:v>2016年以降</c:v>
                </c:pt>
              </c:strCache>
            </c:strRef>
          </c:cat>
          <c:val>
            <c:numRef>
              <c:f>年代別ヒストグラム!$C$5:$C$10</c:f>
              <c:numCache>
                <c:formatCode>General</c:formatCode>
                <c:ptCount val="6"/>
                <c:pt idx="0">
                  <c:v>4</c:v>
                </c:pt>
                <c:pt idx="1">
                  <c:v>9</c:v>
                </c:pt>
                <c:pt idx="2">
                  <c:v>18</c:v>
                </c:pt>
                <c:pt idx="3">
                  <c:v>12</c:v>
                </c:pt>
                <c:pt idx="4">
                  <c:v>3</c:v>
                </c:pt>
                <c:pt idx="5">
                  <c:v>4</c:v>
                </c:pt>
              </c:numCache>
            </c:numRef>
          </c:val>
          <c:extLst>
            <c:ext xmlns:c16="http://schemas.microsoft.com/office/drawing/2014/chart" uri="{C3380CC4-5D6E-409C-BE32-E72D297353CC}">
              <c16:uniqueId val="{00000000-29AB-47C5-AD40-097251A6D966}"/>
            </c:ext>
          </c:extLst>
        </c:ser>
        <c:dLbls>
          <c:dLblPos val="outEnd"/>
          <c:showLegendKey val="0"/>
          <c:showVal val="1"/>
          <c:showCatName val="0"/>
          <c:showSerName val="0"/>
          <c:showPercent val="0"/>
          <c:showBubbleSize val="0"/>
        </c:dLbls>
        <c:gapWidth val="219"/>
        <c:overlap val="-27"/>
        <c:axId val="228165087"/>
        <c:axId val="228183807"/>
      </c:barChart>
      <c:catAx>
        <c:axId val="22816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28183807"/>
        <c:crosses val="autoZero"/>
        <c:auto val="1"/>
        <c:lblAlgn val="ctr"/>
        <c:lblOffset val="100"/>
        <c:noMultiLvlLbl val="0"/>
      </c:catAx>
      <c:valAx>
        <c:axId val="228183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228165087"/>
        <c:crosses val="autoZero"/>
        <c:crossBetween val="between"/>
        <c:majorUnit val="5"/>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0C287EB-3B3C-4BEA-99F7-28702278AC65}"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1A4F49E-9A63-4F9F-9AE7-7CABC976B242}" type="slidenum">
              <a:rPr kumimoji="1" lang="ja-JP" altLang="en-US" smtClean="0"/>
              <a:t>‹#›</a:t>
            </a:fld>
            <a:endParaRPr kumimoji="1" lang="ja-JP" altLang="en-US"/>
          </a:p>
        </p:txBody>
      </p:sp>
    </p:spTree>
    <p:extLst>
      <p:ext uri="{BB962C8B-B14F-4D97-AF65-F5344CB8AC3E}">
        <p14:creationId xmlns:p14="http://schemas.microsoft.com/office/powerpoint/2010/main" val="20431383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F459A6-4C52-4051-8169-44C756738A96}" type="slidenum">
              <a:rPr kumimoji="1" lang="ja-JP" altLang="en-US" smtClean="0"/>
              <a:t>25</a:t>
            </a:fld>
            <a:endParaRPr kumimoji="1" lang="ja-JP" altLang="en-US"/>
          </a:p>
        </p:txBody>
      </p:sp>
    </p:spTree>
    <p:extLst>
      <p:ext uri="{BB962C8B-B14F-4D97-AF65-F5344CB8AC3E}">
        <p14:creationId xmlns:p14="http://schemas.microsoft.com/office/powerpoint/2010/main" val="56810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99053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98033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374892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122490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276687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77B7CC-CC38-4AE7-B102-A820D67D5175}" type="datetimeFigureOut">
              <a:rPr kumimoji="1" lang="ja-JP" altLang="en-US" smtClean="0"/>
              <a:t>2026/3/30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424874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77B7CC-CC38-4AE7-B102-A820D67D5175}" type="datetimeFigureOut">
              <a:rPr kumimoji="1" lang="ja-JP" altLang="en-US" smtClean="0"/>
              <a:t>2026/3/30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125306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77B7CC-CC38-4AE7-B102-A820D67D5175}" type="datetimeFigureOut">
              <a:rPr kumimoji="1" lang="ja-JP" altLang="en-US" smtClean="0"/>
              <a:t>2026/3/30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157628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7B7CC-CC38-4AE7-B102-A820D67D5175}" type="datetimeFigureOut">
              <a:rPr kumimoji="1" lang="ja-JP" altLang="en-US" smtClean="0"/>
              <a:t>2026/3/30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421616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77B7CC-CC38-4AE7-B102-A820D67D5175}" type="datetimeFigureOut">
              <a:rPr kumimoji="1" lang="ja-JP" altLang="en-US" smtClean="0"/>
              <a:t>2026/3/30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295781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77B7CC-CC38-4AE7-B102-A820D67D5175}" type="datetimeFigureOut">
              <a:rPr kumimoji="1" lang="ja-JP" altLang="en-US" smtClean="0"/>
              <a:t>2026/3/30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382473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7B7CC-CC38-4AE7-B102-A820D67D5175}" type="datetimeFigureOut">
              <a:rPr kumimoji="1" lang="ja-JP" altLang="en-US" smtClean="0"/>
              <a:t>2026/3/30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88087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04042" y="1790733"/>
            <a:ext cx="7740870" cy="2862322"/>
          </a:xfrm>
          <a:prstGeom prst="rect">
            <a:avLst/>
          </a:prstGeom>
          <a:noFill/>
        </p:spPr>
        <p:txBody>
          <a:bodyPr wrap="square" rtlCol="0">
            <a:spAutoFit/>
          </a:bodyPr>
          <a:lstStyle/>
          <a:p>
            <a:endParaRPr kumimoji="1" lang="en-US" altLang="ja-JP" sz="36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a:p>
            <a:pPr algn="ctr"/>
            <a:r>
              <a:rPr kumimoji="1" lang="ja-JP" altLang="en-US" sz="3600" dirty="0">
                <a:latin typeface="Meiryo UI" panose="020B0604030504040204" pitchFamily="50" charset="-128"/>
                <a:ea typeface="Meiryo UI" panose="020B0604030504040204" pitchFamily="50" charset="-128"/>
              </a:rPr>
              <a:t>再生円滑化に向けた取組みについて</a:t>
            </a:r>
            <a:endParaRPr kumimoji="1" lang="en-US" altLang="ja-JP" sz="36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315200" y="321972"/>
            <a:ext cx="1443834" cy="461665"/>
          </a:xfrm>
          <a:prstGeom prst="rect">
            <a:avLst/>
          </a:prstGeom>
          <a:noFill/>
          <a:ln>
            <a:solidFill>
              <a:schemeClr val="tx1"/>
            </a:solidFill>
          </a:ln>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資料</a:t>
            </a:r>
            <a:r>
              <a:rPr kumimoji="1" lang="en-US" altLang="ja-JP" sz="2400" dirty="0">
                <a:latin typeface="Meiryo UI" panose="020B0604030504040204" pitchFamily="50" charset="-128"/>
                <a:ea typeface="Meiryo UI" panose="020B0604030504040204" pitchFamily="50" charset="-128"/>
              </a:rPr>
              <a:t>2</a:t>
            </a:r>
            <a:endParaRPr kumimoji="1" lang="ja-JP" altLang="en-US" sz="2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6ED81BD-AA0C-4FBE-B2E9-7D5435EEB7B1}"/>
              </a:ext>
            </a:extLst>
          </p:cNvPr>
          <p:cNvSpPr txBox="1"/>
          <p:nvPr/>
        </p:nvSpPr>
        <p:spPr>
          <a:xfrm>
            <a:off x="8629424" y="6412334"/>
            <a:ext cx="415498" cy="369332"/>
          </a:xfrm>
          <a:prstGeom prst="rect">
            <a:avLst/>
          </a:prstGeom>
          <a:solidFill>
            <a:schemeClr val="bg1"/>
          </a:solidFill>
          <a:ln>
            <a:solidFill>
              <a:schemeClr val="tx1"/>
            </a:solidFill>
          </a:ln>
        </p:spPr>
        <p:txBody>
          <a:bodyPr wrap="none" rtlCol="0">
            <a:spAutoFit/>
          </a:bodyPr>
          <a:lstStyle/>
          <a:p>
            <a:r>
              <a:rPr kumimoji="1" lang="ja-JP" altLang="en-US"/>
              <a:t>１</a:t>
            </a:r>
            <a:endParaRPr kumimoji="1" lang="ja-JP" altLang="en-US" dirty="0"/>
          </a:p>
        </p:txBody>
      </p:sp>
    </p:spTree>
    <p:extLst>
      <p:ext uri="{BB962C8B-B14F-4D97-AF65-F5344CB8AC3E}">
        <p14:creationId xmlns:p14="http://schemas.microsoft.com/office/powerpoint/2010/main" val="311035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10</a:t>
            </a:r>
            <a:endParaRPr kumimoji="1" lang="ja-JP" altLang="en-US" dirty="0"/>
          </a:p>
        </p:txBody>
      </p:sp>
      <p:pic>
        <p:nvPicPr>
          <p:cNvPr id="3" name="図 2">
            <a:extLst>
              <a:ext uri="{FF2B5EF4-FFF2-40B4-BE49-F238E27FC236}">
                <a16:creationId xmlns:a16="http://schemas.microsoft.com/office/drawing/2014/main" id="{D396760D-BDA0-480E-9E27-DA0D4EF5735B}"/>
              </a:ext>
            </a:extLst>
          </p:cNvPr>
          <p:cNvPicPr>
            <a:picLocks noChangeAspect="1"/>
          </p:cNvPicPr>
          <p:nvPr/>
        </p:nvPicPr>
        <p:blipFill rotWithShape="1">
          <a:blip r:embed="rId2">
            <a:extLst>
              <a:ext uri="{28A0092B-C50C-407E-A947-70E740481C1C}">
                <a14:useLocalDpi xmlns:a14="http://schemas.microsoft.com/office/drawing/2010/main" val="0"/>
              </a:ext>
            </a:extLst>
          </a:blip>
          <a:srcRect l="768" t="-1" r="1057" b="675"/>
          <a:stretch/>
        </p:blipFill>
        <p:spPr>
          <a:xfrm>
            <a:off x="354723" y="638748"/>
            <a:ext cx="8182305" cy="5740175"/>
          </a:xfrm>
          <a:prstGeom prst="rect">
            <a:avLst/>
          </a:prstGeom>
          <a:ln>
            <a:solidFill>
              <a:schemeClr val="tx1"/>
            </a:solidFill>
          </a:ln>
        </p:spPr>
      </p:pic>
      <p:sp>
        <p:nvSpPr>
          <p:cNvPr id="7" name="テキスト ボックス 6">
            <a:extLst>
              <a:ext uri="{FF2B5EF4-FFF2-40B4-BE49-F238E27FC236}">
                <a16:creationId xmlns:a16="http://schemas.microsoft.com/office/drawing/2014/main" id="{53BCCFBB-8649-4C53-9508-4B6EAC4F4325}"/>
              </a:ext>
            </a:extLst>
          </p:cNvPr>
          <p:cNvSpPr txBox="1"/>
          <p:nvPr/>
        </p:nvSpPr>
        <p:spPr>
          <a:xfrm>
            <a:off x="174725" y="6470042"/>
            <a:ext cx="7912985"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令和７年度改正マンション関係法に関する全国説明会説明資料（令和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年１２月　国土交通省住宅局、法務省民事局） </a:t>
            </a:r>
            <a:endParaRPr kumimoji="1" lang="en-US" altLang="ja-JP" sz="105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1E1B630-7795-4CE5-8EBF-4446B500896A}"/>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Tree>
    <p:extLst>
      <p:ext uri="{BB962C8B-B14F-4D97-AF65-F5344CB8AC3E}">
        <p14:creationId xmlns:p14="http://schemas.microsoft.com/office/powerpoint/2010/main" val="4289274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11</a:t>
            </a:r>
            <a:endParaRPr kumimoji="1" lang="ja-JP" altLang="en-US" dirty="0"/>
          </a:p>
        </p:txBody>
      </p:sp>
      <p:pic>
        <p:nvPicPr>
          <p:cNvPr id="3" name="図 2">
            <a:extLst>
              <a:ext uri="{FF2B5EF4-FFF2-40B4-BE49-F238E27FC236}">
                <a16:creationId xmlns:a16="http://schemas.microsoft.com/office/drawing/2014/main" id="{FF6A9680-DEF5-4A89-8CBF-83817BBC0F8C}"/>
              </a:ext>
            </a:extLst>
          </p:cNvPr>
          <p:cNvPicPr>
            <a:picLocks noChangeAspect="1"/>
          </p:cNvPicPr>
          <p:nvPr/>
        </p:nvPicPr>
        <p:blipFill rotWithShape="1">
          <a:blip r:embed="rId2">
            <a:extLst>
              <a:ext uri="{28A0092B-C50C-407E-A947-70E740481C1C}">
                <a14:useLocalDpi xmlns:a14="http://schemas.microsoft.com/office/drawing/2010/main" val="0"/>
              </a:ext>
            </a:extLst>
          </a:blip>
          <a:srcRect r="576" b="1435"/>
          <a:stretch/>
        </p:blipFill>
        <p:spPr>
          <a:xfrm>
            <a:off x="291663" y="666202"/>
            <a:ext cx="8285464" cy="5746132"/>
          </a:xfrm>
          <a:prstGeom prst="rect">
            <a:avLst/>
          </a:prstGeom>
          <a:ln>
            <a:solidFill>
              <a:schemeClr val="tx1"/>
            </a:solidFill>
          </a:ln>
        </p:spPr>
      </p:pic>
      <p:sp>
        <p:nvSpPr>
          <p:cNvPr id="7" name="テキスト ボックス 6">
            <a:extLst>
              <a:ext uri="{FF2B5EF4-FFF2-40B4-BE49-F238E27FC236}">
                <a16:creationId xmlns:a16="http://schemas.microsoft.com/office/drawing/2014/main" id="{C94C220C-85F1-4608-A166-BE541F212497}"/>
              </a:ext>
            </a:extLst>
          </p:cNvPr>
          <p:cNvSpPr txBox="1"/>
          <p:nvPr/>
        </p:nvSpPr>
        <p:spPr>
          <a:xfrm>
            <a:off x="174725" y="6470042"/>
            <a:ext cx="7912985"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令和７年度改正マンション関係法に関する全国説明会説明資料（令和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年１２月　国土交通省住宅局、法務省民事局） </a:t>
            </a:r>
            <a:endParaRPr kumimoji="1" lang="en-US" altLang="ja-JP" sz="105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CA1CAE31-DC1B-4F29-92C0-8296CE1F85FA}"/>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Tree>
    <p:extLst>
      <p:ext uri="{BB962C8B-B14F-4D97-AF65-F5344CB8AC3E}">
        <p14:creationId xmlns:p14="http://schemas.microsoft.com/office/powerpoint/2010/main" val="309095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12</a:t>
            </a:r>
            <a:endParaRPr kumimoji="1" lang="ja-JP" altLang="en-US" dirty="0"/>
          </a:p>
        </p:txBody>
      </p:sp>
      <p:pic>
        <p:nvPicPr>
          <p:cNvPr id="3" name="図 2">
            <a:extLst>
              <a:ext uri="{FF2B5EF4-FFF2-40B4-BE49-F238E27FC236}">
                <a16:creationId xmlns:a16="http://schemas.microsoft.com/office/drawing/2014/main" id="{B6B400C2-53AD-44E4-B65E-0844758D98F7}"/>
              </a:ext>
            </a:extLst>
          </p:cNvPr>
          <p:cNvPicPr>
            <a:picLocks noChangeAspect="1"/>
          </p:cNvPicPr>
          <p:nvPr/>
        </p:nvPicPr>
        <p:blipFill rotWithShape="1">
          <a:blip r:embed="rId2">
            <a:extLst>
              <a:ext uri="{28A0092B-C50C-407E-A947-70E740481C1C}">
                <a14:useLocalDpi xmlns:a14="http://schemas.microsoft.com/office/drawing/2010/main" val="0"/>
              </a:ext>
            </a:extLst>
          </a:blip>
          <a:srcRect r="379" b="1293"/>
          <a:stretch/>
        </p:blipFill>
        <p:spPr>
          <a:xfrm>
            <a:off x="252248" y="682438"/>
            <a:ext cx="8315778" cy="5716114"/>
          </a:xfrm>
          <a:prstGeom prst="rect">
            <a:avLst/>
          </a:prstGeom>
          <a:ln>
            <a:solidFill>
              <a:schemeClr val="tx1"/>
            </a:solidFill>
          </a:ln>
        </p:spPr>
      </p:pic>
      <p:sp>
        <p:nvSpPr>
          <p:cNvPr id="7" name="テキスト ボックス 6">
            <a:extLst>
              <a:ext uri="{FF2B5EF4-FFF2-40B4-BE49-F238E27FC236}">
                <a16:creationId xmlns:a16="http://schemas.microsoft.com/office/drawing/2014/main" id="{417E3585-C41F-47F3-8B0E-A2842DC32AD4}"/>
              </a:ext>
            </a:extLst>
          </p:cNvPr>
          <p:cNvSpPr txBox="1"/>
          <p:nvPr/>
        </p:nvSpPr>
        <p:spPr>
          <a:xfrm>
            <a:off x="174725" y="6470042"/>
            <a:ext cx="7912985"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令和７年度改正マンション関係法に関する全国説明会説明資料（令和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年１２月　国土交通省住宅局、法務省民事局） </a:t>
            </a:r>
            <a:endParaRPr kumimoji="1" lang="en-US" altLang="ja-JP" sz="105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0D11B360-CAC2-4E72-9087-7833EB07B6F3}"/>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Tree>
    <p:extLst>
      <p:ext uri="{BB962C8B-B14F-4D97-AF65-F5344CB8AC3E}">
        <p14:creationId xmlns:p14="http://schemas.microsoft.com/office/powerpoint/2010/main" val="161605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13</a:t>
            </a:r>
            <a:endParaRPr kumimoji="1" lang="ja-JP" altLang="en-US" dirty="0"/>
          </a:p>
        </p:txBody>
      </p:sp>
      <p:pic>
        <p:nvPicPr>
          <p:cNvPr id="3" name="図 2">
            <a:extLst>
              <a:ext uri="{FF2B5EF4-FFF2-40B4-BE49-F238E27FC236}">
                <a16:creationId xmlns:a16="http://schemas.microsoft.com/office/drawing/2014/main" id="{845D5EDB-A6BC-41EA-99ED-C3A627C0504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26248" y="721639"/>
            <a:ext cx="8242311" cy="5690695"/>
          </a:xfrm>
          <a:prstGeom prst="rect">
            <a:avLst/>
          </a:prstGeom>
          <a:ln>
            <a:solidFill>
              <a:schemeClr val="tx1"/>
            </a:solidFill>
          </a:ln>
        </p:spPr>
      </p:pic>
      <p:sp>
        <p:nvSpPr>
          <p:cNvPr id="7" name="テキスト ボックス 6">
            <a:extLst>
              <a:ext uri="{FF2B5EF4-FFF2-40B4-BE49-F238E27FC236}">
                <a16:creationId xmlns:a16="http://schemas.microsoft.com/office/drawing/2014/main" id="{4F21B35A-7009-4877-B664-391913082C84}"/>
              </a:ext>
            </a:extLst>
          </p:cNvPr>
          <p:cNvSpPr txBox="1"/>
          <p:nvPr/>
        </p:nvSpPr>
        <p:spPr>
          <a:xfrm>
            <a:off x="174725" y="6470042"/>
            <a:ext cx="7912985"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令和７年度改正マンション関係法に関する全国説明会説明資料（令和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年１２月　国土交通省住宅局、法務省民事局） </a:t>
            </a:r>
            <a:endParaRPr kumimoji="1" lang="en-US" altLang="ja-JP" sz="105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F2EC246D-3730-4DDC-81A2-8EFE35CEF3EB}"/>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Tree>
    <p:extLst>
      <p:ext uri="{BB962C8B-B14F-4D97-AF65-F5344CB8AC3E}">
        <p14:creationId xmlns:p14="http://schemas.microsoft.com/office/powerpoint/2010/main" val="133170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14</a:t>
            </a:r>
            <a:endParaRPr kumimoji="1" lang="ja-JP" altLang="en-US" dirty="0"/>
          </a:p>
        </p:txBody>
      </p:sp>
      <p:pic>
        <p:nvPicPr>
          <p:cNvPr id="3" name="図 2">
            <a:extLst>
              <a:ext uri="{FF2B5EF4-FFF2-40B4-BE49-F238E27FC236}">
                <a16:creationId xmlns:a16="http://schemas.microsoft.com/office/drawing/2014/main" id="{92406C68-0D32-4CDD-9BAD-E4A4BE871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60" y="716546"/>
            <a:ext cx="8148546" cy="5695788"/>
          </a:xfrm>
          <a:prstGeom prst="rect">
            <a:avLst/>
          </a:prstGeom>
          <a:ln>
            <a:solidFill>
              <a:schemeClr val="tx1"/>
            </a:solidFill>
          </a:ln>
        </p:spPr>
      </p:pic>
      <p:sp>
        <p:nvSpPr>
          <p:cNvPr id="7" name="テキスト ボックス 6">
            <a:extLst>
              <a:ext uri="{FF2B5EF4-FFF2-40B4-BE49-F238E27FC236}">
                <a16:creationId xmlns:a16="http://schemas.microsoft.com/office/drawing/2014/main" id="{75E4FE95-EC92-4352-82E8-BD4AFAF34885}"/>
              </a:ext>
            </a:extLst>
          </p:cNvPr>
          <p:cNvSpPr txBox="1"/>
          <p:nvPr/>
        </p:nvSpPr>
        <p:spPr>
          <a:xfrm>
            <a:off x="174725" y="6470042"/>
            <a:ext cx="7912985"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令和７年度改正マンション関係法に関する全国説明会説明資料（令和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年１２月　国土交通省住宅局、法務省民事局） </a:t>
            </a:r>
            <a:endParaRPr kumimoji="1" lang="en-US" altLang="ja-JP" sz="105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B0A29E07-0725-4194-B06B-DC32F8593CB6}"/>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Tree>
    <p:extLst>
      <p:ext uri="{BB962C8B-B14F-4D97-AF65-F5344CB8AC3E}">
        <p14:creationId xmlns:p14="http://schemas.microsoft.com/office/powerpoint/2010/main" val="1414968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15</a:t>
            </a:r>
            <a:endParaRPr kumimoji="1" lang="ja-JP" altLang="en-US" dirty="0"/>
          </a:p>
        </p:txBody>
      </p:sp>
      <p:pic>
        <p:nvPicPr>
          <p:cNvPr id="5" name="図 4">
            <a:extLst>
              <a:ext uri="{FF2B5EF4-FFF2-40B4-BE49-F238E27FC236}">
                <a16:creationId xmlns:a16="http://schemas.microsoft.com/office/drawing/2014/main" id="{DA7BF111-4549-4A0E-A20F-B4CF8D712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33" y="693683"/>
            <a:ext cx="8215643" cy="5651937"/>
          </a:xfrm>
          <a:prstGeom prst="rect">
            <a:avLst/>
          </a:prstGeom>
          <a:ln>
            <a:solidFill>
              <a:schemeClr val="tx1"/>
            </a:solidFill>
          </a:ln>
        </p:spPr>
      </p:pic>
      <p:sp>
        <p:nvSpPr>
          <p:cNvPr id="7" name="テキスト ボックス 6">
            <a:extLst>
              <a:ext uri="{FF2B5EF4-FFF2-40B4-BE49-F238E27FC236}">
                <a16:creationId xmlns:a16="http://schemas.microsoft.com/office/drawing/2014/main" id="{13F8F7C1-1F96-40A4-A054-BFF4C75819F8}"/>
              </a:ext>
            </a:extLst>
          </p:cNvPr>
          <p:cNvSpPr txBox="1"/>
          <p:nvPr/>
        </p:nvSpPr>
        <p:spPr>
          <a:xfrm>
            <a:off x="174725" y="6470042"/>
            <a:ext cx="7912985"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令和７年度改正マンション関係法に関する全国説明会説明資料（令和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年１２月　国土交通省住宅局、法務省民事局） </a:t>
            </a:r>
            <a:endParaRPr kumimoji="1" lang="en-US" altLang="ja-JP" sz="105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D16FF5EA-54C6-401E-9D4F-2F9B4DE1CE3D}"/>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Tree>
    <p:extLst>
      <p:ext uri="{BB962C8B-B14F-4D97-AF65-F5344CB8AC3E}">
        <p14:creationId xmlns:p14="http://schemas.microsoft.com/office/powerpoint/2010/main" val="353765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16</a:t>
            </a:r>
            <a:endParaRPr kumimoji="1" lang="ja-JP" altLang="en-US" dirty="0"/>
          </a:p>
        </p:txBody>
      </p:sp>
      <p:pic>
        <p:nvPicPr>
          <p:cNvPr id="3" name="図 2">
            <a:extLst>
              <a:ext uri="{FF2B5EF4-FFF2-40B4-BE49-F238E27FC236}">
                <a16:creationId xmlns:a16="http://schemas.microsoft.com/office/drawing/2014/main" id="{8EC5A263-8B33-4619-8FB0-6B9F918F7323}"/>
              </a:ext>
            </a:extLst>
          </p:cNvPr>
          <p:cNvPicPr>
            <a:picLocks noChangeAspect="1"/>
          </p:cNvPicPr>
          <p:nvPr/>
        </p:nvPicPr>
        <p:blipFill rotWithShape="1">
          <a:blip r:embed="rId2">
            <a:extLst>
              <a:ext uri="{28A0092B-C50C-407E-A947-70E740481C1C}">
                <a14:useLocalDpi xmlns:a14="http://schemas.microsoft.com/office/drawing/2010/main" val="0"/>
              </a:ext>
            </a:extLst>
          </a:blip>
          <a:srcRect b="1035"/>
          <a:stretch/>
        </p:blipFill>
        <p:spPr>
          <a:xfrm>
            <a:off x="268016" y="728984"/>
            <a:ext cx="8307714" cy="5683350"/>
          </a:xfrm>
          <a:prstGeom prst="rect">
            <a:avLst/>
          </a:prstGeom>
          <a:ln>
            <a:solidFill>
              <a:schemeClr val="tx1"/>
            </a:solidFill>
          </a:ln>
        </p:spPr>
      </p:pic>
      <p:sp>
        <p:nvSpPr>
          <p:cNvPr id="7" name="テキスト ボックス 6">
            <a:extLst>
              <a:ext uri="{FF2B5EF4-FFF2-40B4-BE49-F238E27FC236}">
                <a16:creationId xmlns:a16="http://schemas.microsoft.com/office/drawing/2014/main" id="{12E90B54-3BDC-4DCD-8459-9FB6DA712140}"/>
              </a:ext>
            </a:extLst>
          </p:cNvPr>
          <p:cNvSpPr txBox="1"/>
          <p:nvPr/>
        </p:nvSpPr>
        <p:spPr>
          <a:xfrm>
            <a:off x="174725" y="6470042"/>
            <a:ext cx="7912985"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令和７年度改正マンション関係法に関する全国説明会説明資料（令和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年１２月　国土交通省住宅局、法務省民事局） </a:t>
            </a:r>
            <a:endParaRPr kumimoji="1" lang="en-US" altLang="ja-JP" sz="105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3F0F7778-C8A2-4F2E-8D59-D5DC5F0885FE}"/>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Tree>
    <p:extLst>
      <p:ext uri="{BB962C8B-B14F-4D97-AF65-F5344CB8AC3E}">
        <p14:creationId xmlns:p14="http://schemas.microsoft.com/office/powerpoint/2010/main" val="288882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BBD8A01-4493-4A25-869A-D0242574665E}"/>
              </a:ext>
            </a:extLst>
          </p:cNvPr>
          <p:cNvSpPr/>
          <p:nvPr/>
        </p:nvSpPr>
        <p:spPr>
          <a:xfrm>
            <a:off x="250197" y="660222"/>
            <a:ext cx="8699869" cy="5986238"/>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solidFill>
            </a:endParaRPr>
          </a:p>
          <a:p>
            <a:r>
              <a:rPr kumimoji="1" lang="ja-JP" altLang="en-US" sz="2400" dirty="0">
                <a:solidFill>
                  <a:schemeClr val="tx1"/>
                </a:solidFill>
                <a:highlight>
                  <a:srgbClr val="C0C0C0"/>
                </a:highlight>
                <a:latin typeface="Meiryo UI" panose="020B0604030504040204" pitchFamily="50" charset="-128"/>
                <a:ea typeface="Meiryo UI" panose="020B0604030504040204" pitchFamily="50" charset="-128"/>
              </a:rPr>
              <a:t>❑今後の再生円滑化に向けた取組みの方向性について</a:t>
            </a:r>
            <a:endParaRPr kumimoji="1" lang="en-US" altLang="ja-JP" sz="2400" dirty="0">
              <a:solidFill>
                <a:schemeClr val="tx1"/>
              </a:solidFill>
              <a:highlight>
                <a:srgbClr val="C0C0C0"/>
              </a:highlight>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2400" dirty="0">
                <a:solidFill>
                  <a:schemeClr val="tx1"/>
                </a:solidFill>
                <a:latin typeface="Meiryo UI" panose="020B0604030504040204" pitchFamily="50" charset="-128"/>
                <a:ea typeface="Meiryo UI" panose="020B0604030504040204" pitchFamily="50" charset="-128"/>
              </a:rPr>
              <a:t>　　■論点①：支援対象となるマンション</a:t>
            </a:r>
            <a:endParaRPr kumimoji="1" lang="en-US" altLang="ja-JP" sz="2400" dirty="0">
              <a:solidFill>
                <a:schemeClr val="tx1"/>
              </a:solidFill>
              <a:latin typeface="Meiryo UI" panose="020B0604030504040204" pitchFamily="50" charset="-128"/>
              <a:ea typeface="Meiryo UI" panose="020B0604030504040204" pitchFamily="50" charset="-128"/>
            </a:endParaRPr>
          </a:p>
          <a:p>
            <a:r>
              <a:rPr kumimoji="1" lang="ja-JP" altLang="en-US" sz="2400" dirty="0">
                <a:solidFill>
                  <a:schemeClr val="tx1"/>
                </a:solidFill>
                <a:latin typeface="Meiryo UI" panose="020B0604030504040204" pitchFamily="50" charset="-128"/>
                <a:ea typeface="Meiryo UI" panose="020B0604030504040204" pitchFamily="50" charset="-128"/>
              </a:rPr>
              <a:t>　　</a:t>
            </a:r>
            <a:endParaRPr kumimoji="1" lang="en-US" altLang="ja-JP" sz="2400" dirty="0">
              <a:solidFill>
                <a:schemeClr val="tx1"/>
              </a:solidFill>
              <a:latin typeface="Meiryo UI" panose="020B0604030504040204" pitchFamily="50" charset="-128"/>
              <a:ea typeface="Meiryo UI" panose="020B0604030504040204" pitchFamily="50" charset="-128"/>
            </a:endParaRPr>
          </a:p>
          <a:p>
            <a:r>
              <a:rPr kumimoji="1" lang="ja-JP" altLang="en-US" sz="2400" dirty="0">
                <a:solidFill>
                  <a:schemeClr val="tx1"/>
                </a:solidFill>
                <a:latin typeface="Meiryo UI" panose="020B0604030504040204" pitchFamily="50" charset="-128"/>
                <a:ea typeface="Meiryo UI" panose="020B0604030504040204" pitchFamily="50" charset="-128"/>
              </a:rPr>
              <a:t>　　■論点②：支援手法について</a:t>
            </a:r>
            <a:endParaRPr kumimoji="1" lang="en-US" altLang="ja-JP" sz="2400" dirty="0">
              <a:solidFill>
                <a:schemeClr val="tx1"/>
              </a:solidFill>
              <a:latin typeface="Meiryo UI" panose="020B0604030504040204" pitchFamily="50" charset="-128"/>
              <a:ea typeface="Meiryo UI" panose="020B0604030504040204" pitchFamily="50" charset="-128"/>
            </a:endParaRPr>
          </a:p>
          <a:p>
            <a:endParaRPr kumimoji="1" lang="en-US" altLang="ja-JP" sz="2400" dirty="0">
              <a:solidFill>
                <a:schemeClr val="tx1"/>
              </a:solidFill>
              <a:latin typeface="Meiryo UI" panose="020B0604030504040204" pitchFamily="50" charset="-128"/>
              <a:ea typeface="Meiryo UI" panose="020B0604030504040204" pitchFamily="50" charset="-128"/>
            </a:endParaRPr>
          </a:p>
          <a:p>
            <a:r>
              <a:rPr kumimoji="1" lang="ja-JP" altLang="en-US" sz="2400" dirty="0">
                <a:solidFill>
                  <a:schemeClr val="tx1"/>
                </a:solidFill>
                <a:latin typeface="Meiryo UI" panose="020B0604030504040204" pitchFamily="50" charset="-128"/>
                <a:ea typeface="Meiryo UI" panose="020B0604030504040204" pitchFamily="50" charset="-128"/>
              </a:rPr>
              <a:t>　　■論点③：市支援の取組み及び府全域での施策について</a:t>
            </a:r>
            <a:endParaRPr kumimoji="1" lang="en-US" altLang="ja-JP" sz="2400" dirty="0">
              <a:solidFill>
                <a:schemeClr val="tx1"/>
              </a:solidFill>
              <a:latin typeface="Meiryo UI" panose="020B0604030504040204" pitchFamily="50" charset="-128"/>
              <a:ea typeface="Meiryo UI" panose="020B0604030504040204" pitchFamily="50" charset="-128"/>
            </a:endParaRPr>
          </a:p>
          <a:p>
            <a:endParaRPr kumimoji="1" lang="en-US" altLang="ja-JP" sz="2000" dirty="0">
              <a:solidFill>
                <a:schemeClr val="tx1"/>
              </a:solidFill>
            </a:endParaRPr>
          </a:p>
          <a:p>
            <a:endParaRPr kumimoji="1" lang="en-US" altLang="ja-JP" sz="2000" dirty="0">
              <a:solidFill>
                <a:schemeClr val="tx1"/>
              </a:solidFill>
            </a:endParaRPr>
          </a:p>
        </p:txBody>
      </p:sp>
      <p:sp>
        <p:nvSpPr>
          <p:cNvPr id="5" name="テキスト ボックス 4">
            <a:extLst>
              <a:ext uri="{FF2B5EF4-FFF2-40B4-BE49-F238E27FC236}">
                <a16:creationId xmlns:a16="http://schemas.microsoft.com/office/drawing/2014/main" id="{EA38BAC2-6118-4AC3-8C15-16A7F6BED30C}"/>
              </a:ext>
            </a:extLst>
          </p:cNvPr>
          <p:cNvSpPr txBox="1"/>
          <p:nvPr/>
        </p:nvSpPr>
        <p:spPr>
          <a:xfrm>
            <a:off x="8629424"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17</a:t>
            </a:r>
            <a:endParaRPr kumimoji="1" lang="ja-JP" altLang="en-US" dirty="0"/>
          </a:p>
        </p:txBody>
      </p:sp>
      <p:sp>
        <p:nvSpPr>
          <p:cNvPr id="9" name="正方形/長方形 8">
            <a:extLst>
              <a:ext uri="{FF2B5EF4-FFF2-40B4-BE49-F238E27FC236}">
                <a16:creationId xmlns:a16="http://schemas.microsoft.com/office/drawing/2014/main" id="{FF0C86D4-B696-40E7-BE65-5899FD48676C}"/>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今回、意見交換等をお願いする事項</a:t>
            </a:r>
          </a:p>
        </p:txBody>
      </p:sp>
    </p:spTree>
    <p:extLst>
      <p:ext uri="{BB962C8B-B14F-4D97-AF65-F5344CB8AC3E}">
        <p14:creationId xmlns:p14="http://schemas.microsoft.com/office/powerpoint/2010/main" val="326822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9307" y="3105835"/>
            <a:ext cx="8256896" cy="584775"/>
          </a:xfrm>
          <a:prstGeom prst="rect">
            <a:avLst/>
          </a:prstGeom>
        </p:spPr>
        <p:txBody>
          <a:bodyPr wrap="square">
            <a:spAutoFit/>
          </a:bodyPr>
          <a:lstStyle/>
          <a:p>
            <a:r>
              <a:rPr kumimoji="1" lang="ja-JP" altLang="en-US" sz="3200" dirty="0">
                <a:latin typeface="Meiryo UI" panose="020B0604030504040204" pitchFamily="50" charset="-128"/>
                <a:ea typeface="Meiryo UI" panose="020B0604030504040204" pitchFamily="50" charset="-128"/>
              </a:rPr>
              <a:t>■論点①：支援対象となるマンション　</a:t>
            </a:r>
            <a:r>
              <a:rPr kumimoji="1" lang="en-US" altLang="ja-JP" sz="32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再生</a:t>
            </a:r>
            <a:r>
              <a:rPr kumimoji="1" lang="en-US" altLang="ja-JP" sz="3200" dirty="0">
                <a:latin typeface="Meiryo UI" panose="020B0604030504040204" pitchFamily="50" charset="-128"/>
                <a:ea typeface="Meiryo UI" panose="020B0604030504040204" pitchFamily="50" charset="-128"/>
              </a:rPr>
              <a:t>】</a:t>
            </a:r>
          </a:p>
        </p:txBody>
      </p:sp>
      <p:sp>
        <p:nvSpPr>
          <p:cNvPr id="2" name="正方形/長方形 1">
            <a:extLst>
              <a:ext uri="{FF2B5EF4-FFF2-40B4-BE49-F238E27FC236}">
                <a16:creationId xmlns:a16="http://schemas.microsoft.com/office/drawing/2014/main" id="{49357F64-D0AE-4B2A-A3DB-CF18DD6C69E4}"/>
              </a:ext>
            </a:extLst>
          </p:cNvPr>
          <p:cNvSpPr/>
          <p:nvPr/>
        </p:nvSpPr>
        <p:spPr>
          <a:xfrm>
            <a:off x="0" y="3690610"/>
            <a:ext cx="9144000" cy="852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8FDEC49-1A55-499E-A9B5-87A1A7F337D0}"/>
              </a:ext>
            </a:extLst>
          </p:cNvPr>
          <p:cNvSpPr txBox="1"/>
          <p:nvPr/>
        </p:nvSpPr>
        <p:spPr>
          <a:xfrm>
            <a:off x="8629424"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18</a:t>
            </a:r>
            <a:endParaRPr kumimoji="1" lang="ja-JP" altLang="en-US" dirty="0"/>
          </a:p>
        </p:txBody>
      </p:sp>
    </p:spTree>
    <p:extLst>
      <p:ext uri="{BB962C8B-B14F-4D97-AF65-F5344CB8AC3E}">
        <p14:creationId xmlns:p14="http://schemas.microsoft.com/office/powerpoint/2010/main" val="17202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〇支援対象となるマンション</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再生</a:t>
            </a:r>
            <a:r>
              <a:rPr kumimoji="1" lang="en-US" altLang="ja-JP" sz="2400" b="1" dirty="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20217"/>
            <a:ext cx="418704" cy="369332"/>
          </a:xfrm>
          <a:prstGeom prst="rect">
            <a:avLst/>
          </a:prstGeom>
          <a:solidFill>
            <a:schemeClr val="bg1"/>
          </a:solidFill>
          <a:ln>
            <a:solidFill>
              <a:schemeClr val="tx1"/>
            </a:solidFill>
          </a:ln>
        </p:spPr>
        <p:txBody>
          <a:bodyPr wrap="none" rtlCol="0">
            <a:spAutoFit/>
          </a:bodyPr>
          <a:lstStyle/>
          <a:p>
            <a:r>
              <a:rPr kumimoji="1" lang="en-US" altLang="ja-JP" dirty="0"/>
              <a:t>19</a:t>
            </a:r>
            <a:endParaRPr kumimoji="1" lang="ja-JP" altLang="en-US" dirty="0"/>
          </a:p>
        </p:txBody>
      </p:sp>
      <p:sp>
        <p:nvSpPr>
          <p:cNvPr id="5" name="テキスト ボックス 4">
            <a:extLst>
              <a:ext uri="{FF2B5EF4-FFF2-40B4-BE49-F238E27FC236}">
                <a16:creationId xmlns:a16="http://schemas.microsoft.com/office/drawing/2014/main" id="{1C30FD35-36DF-4C95-AC57-42681135E781}"/>
              </a:ext>
            </a:extLst>
          </p:cNvPr>
          <p:cNvSpPr txBox="1"/>
          <p:nvPr/>
        </p:nvSpPr>
        <p:spPr>
          <a:xfrm>
            <a:off x="363818" y="1140961"/>
            <a:ext cx="6573010" cy="369332"/>
          </a:xfrm>
          <a:prstGeom prst="rect">
            <a:avLst/>
          </a:prstGeom>
          <a:noFill/>
        </p:spPr>
        <p:txBody>
          <a:bodyPr wrap="square" rtlCol="0">
            <a:spAutoFit/>
          </a:bodyPr>
          <a:lstStyle/>
          <a:p>
            <a:r>
              <a:rPr kumimoji="1" lang="ja-JP" altLang="en-US" sz="1800" dirty="0">
                <a:solidFill>
                  <a:srgbClr val="000000"/>
                </a:solidFill>
                <a:latin typeface="Meiryo UI" panose="020B0604030504040204" pitchFamily="50" charset="-128"/>
                <a:ea typeface="Meiryo UI" panose="020B0604030504040204" pitchFamily="50" charset="-128"/>
              </a:rPr>
              <a:t>・</a:t>
            </a:r>
            <a:r>
              <a:rPr kumimoji="1" lang="ja-JP" altLang="en-US" sz="1800" u="sng" dirty="0">
                <a:solidFill>
                  <a:srgbClr val="000000"/>
                </a:solidFill>
                <a:latin typeface="Meiryo UI" panose="020B0604030504040204" pitchFamily="50" charset="-128"/>
                <a:ea typeface="Meiryo UI" panose="020B0604030504040204" pitchFamily="50" charset="-128"/>
              </a:rPr>
              <a:t>築</a:t>
            </a:r>
            <a:r>
              <a:rPr kumimoji="1" lang="en-US" altLang="ja-JP" sz="1800" u="sng" dirty="0">
                <a:solidFill>
                  <a:srgbClr val="000000"/>
                </a:solidFill>
                <a:latin typeface="Meiryo UI" panose="020B0604030504040204" pitchFamily="50" charset="-128"/>
                <a:ea typeface="Meiryo UI" panose="020B0604030504040204" pitchFamily="50" charset="-128"/>
              </a:rPr>
              <a:t>40</a:t>
            </a:r>
            <a:r>
              <a:rPr kumimoji="1" lang="ja-JP" altLang="en-US" sz="1800" u="sng" dirty="0">
                <a:solidFill>
                  <a:srgbClr val="000000"/>
                </a:solidFill>
                <a:latin typeface="Meiryo UI" panose="020B0604030504040204" pitchFamily="50" charset="-128"/>
                <a:ea typeface="Meiryo UI" panose="020B0604030504040204" pitchFamily="50" charset="-128"/>
              </a:rPr>
              <a:t>年を超えるマンション</a:t>
            </a:r>
            <a:endParaRPr kumimoji="1" lang="en-US" altLang="ja-JP" sz="1800" u="sng"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978F406F-D4BA-4C8E-9E5B-E13F4DD250FF}"/>
              </a:ext>
            </a:extLst>
          </p:cNvPr>
          <p:cNvSpPr txBox="1"/>
          <p:nvPr/>
        </p:nvSpPr>
        <p:spPr>
          <a:xfrm>
            <a:off x="135218" y="789156"/>
            <a:ext cx="5351182"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これまでの支援対象マンション</a:t>
            </a:r>
            <a:r>
              <a:rPr kumimoji="1" lang="en-US" altLang="ja-JP" b="1" dirty="0">
                <a:latin typeface="Meiryo UI" panose="020B0604030504040204" pitchFamily="50" charset="-128"/>
                <a:ea typeface="Meiryo UI" panose="020B0604030504040204" pitchFamily="50" charset="-128"/>
              </a:rPr>
              <a:t>】</a:t>
            </a:r>
          </a:p>
        </p:txBody>
      </p:sp>
      <p:sp>
        <p:nvSpPr>
          <p:cNvPr id="17" name="テキスト ボックス 16">
            <a:extLst>
              <a:ext uri="{FF2B5EF4-FFF2-40B4-BE49-F238E27FC236}">
                <a16:creationId xmlns:a16="http://schemas.microsoft.com/office/drawing/2014/main" id="{84A0DC44-19D9-44C8-929C-F1E9FBAE49D0}"/>
              </a:ext>
            </a:extLst>
          </p:cNvPr>
          <p:cNvSpPr txBox="1"/>
          <p:nvPr/>
        </p:nvSpPr>
        <p:spPr>
          <a:xfrm>
            <a:off x="135218" y="2724994"/>
            <a:ext cx="5351182"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支援対象マンションの想定</a:t>
            </a:r>
            <a:r>
              <a:rPr kumimoji="1" lang="en-US" altLang="ja-JP" b="1" dirty="0">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01337165-4883-40EA-BFAD-C24B2CB327AB}"/>
              </a:ext>
            </a:extLst>
          </p:cNvPr>
          <p:cNvSpPr txBox="1"/>
          <p:nvPr/>
        </p:nvSpPr>
        <p:spPr>
          <a:xfrm>
            <a:off x="363818" y="3177150"/>
            <a:ext cx="6573010" cy="369332"/>
          </a:xfrm>
          <a:prstGeom prst="rect">
            <a:avLst/>
          </a:prstGeom>
          <a:noFill/>
        </p:spPr>
        <p:txBody>
          <a:bodyPr wrap="square" rtlCol="0">
            <a:spAutoFit/>
          </a:bodyPr>
          <a:lstStyle/>
          <a:p>
            <a:r>
              <a:rPr kumimoji="1" lang="ja-JP" altLang="en-US" u="sng" dirty="0">
                <a:solidFill>
                  <a:srgbClr val="000000"/>
                </a:solidFill>
                <a:latin typeface="Meiryo UI" panose="020B0604030504040204" pitchFamily="50" charset="-128"/>
                <a:ea typeface="Meiryo UI" panose="020B0604030504040204" pitchFamily="50" charset="-128"/>
              </a:rPr>
              <a:t>①再生の意向があるマンション（検討を含む）</a:t>
            </a:r>
            <a:endParaRPr kumimoji="1" lang="en-US" altLang="ja-JP" sz="1800" u="sng" dirty="0">
              <a:solidFill>
                <a:srgbClr val="00000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53950039-545F-432C-BA2A-FB6F0D64B8A7}"/>
              </a:ext>
            </a:extLst>
          </p:cNvPr>
          <p:cNvSpPr txBox="1"/>
          <p:nvPr/>
        </p:nvSpPr>
        <p:spPr>
          <a:xfrm>
            <a:off x="363818" y="3578573"/>
            <a:ext cx="6573010" cy="369332"/>
          </a:xfrm>
          <a:prstGeom prst="rect">
            <a:avLst/>
          </a:prstGeom>
          <a:noFill/>
        </p:spPr>
        <p:txBody>
          <a:bodyPr wrap="square" rtlCol="0">
            <a:spAutoFit/>
          </a:bodyPr>
          <a:lstStyle/>
          <a:p>
            <a:r>
              <a:rPr kumimoji="1" lang="ja-JP" altLang="en-US" u="sng" dirty="0">
                <a:solidFill>
                  <a:srgbClr val="000000"/>
                </a:solidFill>
                <a:latin typeface="Meiryo UI" panose="020B0604030504040204" pitchFamily="50" charset="-128"/>
                <a:ea typeface="Meiryo UI" panose="020B0604030504040204" pitchFamily="50" charset="-128"/>
              </a:rPr>
              <a:t>②旧耐震基準のマンション</a:t>
            </a:r>
            <a:endParaRPr kumimoji="1" lang="en-US" altLang="ja-JP" sz="1800" u="sng" dirty="0">
              <a:solidFill>
                <a:srgbClr val="0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FFF12A-C0E7-4594-B8B8-E6152393D640}"/>
              </a:ext>
            </a:extLst>
          </p:cNvPr>
          <p:cNvSpPr txBox="1"/>
          <p:nvPr/>
        </p:nvSpPr>
        <p:spPr>
          <a:xfrm>
            <a:off x="363818" y="1544830"/>
            <a:ext cx="6573010" cy="369332"/>
          </a:xfrm>
          <a:prstGeom prst="rect">
            <a:avLst/>
          </a:prstGeom>
          <a:noFill/>
        </p:spPr>
        <p:txBody>
          <a:bodyPr wrap="square" rtlCol="0">
            <a:spAutoFit/>
          </a:bodyPr>
          <a:lstStyle/>
          <a:p>
            <a:r>
              <a:rPr kumimoji="1" lang="ja-JP" altLang="en-US" sz="1800" dirty="0">
                <a:solidFill>
                  <a:srgbClr val="000000"/>
                </a:solidFill>
                <a:latin typeface="Meiryo UI" panose="020B0604030504040204" pitchFamily="50" charset="-128"/>
                <a:ea typeface="Meiryo UI" panose="020B0604030504040204" pitchFamily="50" charset="-128"/>
              </a:rPr>
              <a:t>・</a:t>
            </a:r>
            <a:r>
              <a:rPr lang="ja-JP" altLang="en-US" sz="1800" u="sng" dirty="0">
                <a:solidFill>
                  <a:srgbClr val="000000"/>
                </a:solidFill>
                <a:latin typeface="Meiryo UI" panose="020B0604030504040204" pitchFamily="50" charset="-128"/>
                <a:ea typeface="Meiryo UI" panose="020B0604030504040204" pitchFamily="50" charset="-128"/>
              </a:rPr>
              <a:t>除却までの資金計画を含む中長期の計画策定を検討するマンション</a:t>
            </a:r>
            <a:endParaRPr kumimoji="1" lang="en-US" altLang="ja-JP" u="sng" dirty="0"/>
          </a:p>
        </p:txBody>
      </p:sp>
      <p:sp>
        <p:nvSpPr>
          <p:cNvPr id="21" name="テキスト ボックス 20">
            <a:extLst>
              <a:ext uri="{FF2B5EF4-FFF2-40B4-BE49-F238E27FC236}">
                <a16:creationId xmlns:a16="http://schemas.microsoft.com/office/drawing/2014/main" id="{0E59C014-4999-404F-813A-5606B1D2996A}"/>
              </a:ext>
            </a:extLst>
          </p:cNvPr>
          <p:cNvSpPr txBox="1"/>
          <p:nvPr/>
        </p:nvSpPr>
        <p:spPr>
          <a:xfrm>
            <a:off x="363818" y="3982442"/>
            <a:ext cx="6573010" cy="369332"/>
          </a:xfrm>
          <a:prstGeom prst="rect">
            <a:avLst/>
          </a:prstGeom>
          <a:noFill/>
        </p:spPr>
        <p:txBody>
          <a:bodyPr wrap="square" rtlCol="0">
            <a:spAutoFit/>
          </a:bodyPr>
          <a:lstStyle/>
          <a:p>
            <a:r>
              <a:rPr kumimoji="1" lang="ja-JP" altLang="en-US" u="sng" dirty="0">
                <a:solidFill>
                  <a:srgbClr val="000000"/>
                </a:solidFill>
                <a:latin typeface="Meiryo UI" panose="020B0604030504040204" pitchFamily="50" charset="-128"/>
                <a:ea typeface="Meiryo UI" panose="020B0604030504040204" pitchFamily="50" charset="-128"/>
              </a:rPr>
              <a:t>③</a:t>
            </a:r>
            <a:r>
              <a:rPr kumimoji="1" lang="ja-JP" altLang="en-US" sz="1800" u="sng" dirty="0">
                <a:solidFill>
                  <a:srgbClr val="000000"/>
                </a:solidFill>
                <a:latin typeface="Meiryo UI" panose="020B0604030504040204" pitchFamily="50" charset="-128"/>
                <a:ea typeface="Meiryo UI" panose="020B0604030504040204" pitchFamily="50" charset="-128"/>
              </a:rPr>
              <a:t>外壁等の剥落によ</a:t>
            </a:r>
            <a:r>
              <a:rPr kumimoji="1" lang="ja-JP" altLang="en-US" u="sng" dirty="0">
                <a:solidFill>
                  <a:srgbClr val="000000"/>
                </a:solidFill>
                <a:latin typeface="Meiryo UI" panose="020B0604030504040204" pitchFamily="50" charset="-128"/>
                <a:ea typeface="Meiryo UI" panose="020B0604030504040204" pitchFamily="50" charset="-128"/>
              </a:rPr>
              <a:t>り周囲に危害を生ずるおそれがあるマンション</a:t>
            </a:r>
            <a:endParaRPr kumimoji="1" lang="en-US" altLang="ja-JP" sz="1800" u="sng" dirty="0">
              <a:solidFill>
                <a:srgbClr val="000000"/>
              </a:solidFill>
              <a:latin typeface="Meiryo UI" panose="020B0604030504040204" pitchFamily="50" charset="-128"/>
              <a:ea typeface="Meiryo UI" panose="020B0604030504040204" pitchFamily="50" charset="-128"/>
            </a:endParaRPr>
          </a:p>
        </p:txBody>
      </p:sp>
      <p:sp>
        <p:nvSpPr>
          <p:cNvPr id="3" name="二等辺三角形 2">
            <a:extLst>
              <a:ext uri="{FF2B5EF4-FFF2-40B4-BE49-F238E27FC236}">
                <a16:creationId xmlns:a16="http://schemas.microsoft.com/office/drawing/2014/main" id="{C70631F4-2280-4AC9-BFA9-EEDC71DE8904}"/>
              </a:ext>
            </a:extLst>
          </p:cNvPr>
          <p:cNvSpPr/>
          <p:nvPr/>
        </p:nvSpPr>
        <p:spPr>
          <a:xfrm rot="10800000">
            <a:off x="3405351" y="2250264"/>
            <a:ext cx="1970690" cy="2560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2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２</a:t>
            </a:r>
          </a:p>
        </p:txBody>
      </p:sp>
      <p:pic>
        <p:nvPicPr>
          <p:cNvPr id="3" name="図 2">
            <a:extLst>
              <a:ext uri="{FF2B5EF4-FFF2-40B4-BE49-F238E27FC236}">
                <a16:creationId xmlns:a16="http://schemas.microsoft.com/office/drawing/2014/main" id="{7F17425E-0C51-42DF-A678-CBEDFEBFF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768618"/>
            <a:ext cx="8313605" cy="5643716"/>
          </a:xfrm>
          <a:prstGeom prst="rect">
            <a:avLst/>
          </a:prstGeom>
          <a:ln>
            <a:solidFill>
              <a:schemeClr val="tx1"/>
            </a:solidFill>
          </a:ln>
        </p:spPr>
      </p:pic>
      <p:sp>
        <p:nvSpPr>
          <p:cNvPr id="8" name="テキスト ボックス 7">
            <a:extLst>
              <a:ext uri="{FF2B5EF4-FFF2-40B4-BE49-F238E27FC236}">
                <a16:creationId xmlns:a16="http://schemas.microsoft.com/office/drawing/2014/main" id="{0D6666D4-11DA-47BF-B78D-28246AF0C70A}"/>
              </a:ext>
            </a:extLst>
          </p:cNvPr>
          <p:cNvSpPr txBox="1"/>
          <p:nvPr/>
        </p:nvSpPr>
        <p:spPr>
          <a:xfrm>
            <a:off x="174725" y="6470042"/>
            <a:ext cx="7912985"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令和７年度改正マンション関係法に関する全国説明会説明資料（令和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年１２月　国土交通省住宅局、法務省民事局） </a:t>
            </a:r>
            <a:endParaRPr kumimoji="1" lang="en-US" altLang="ja-JP" sz="105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5377A5D5-F341-4AEB-9448-D36B53CA0E75}"/>
              </a:ext>
            </a:extLst>
          </p:cNvPr>
          <p:cNvSpPr/>
          <p:nvPr/>
        </p:nvSpPr>
        <p:spPr>
          <a:xfrm>
            <a:off x="719918" y="1408484"/>
            <a:ext cx="5617820" cy="2390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2380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C028440-E4CD-4353-9AFB-B0446A791632}"/>
              </a:ext>
            </a:extLst>
          </p:cNvPr>
          <p:cNvSpPr/>
          <p:nvPr/>
        </p:nvSpPr>
        <p:spPr>
          <a:xfrm>
            <a:off x="0" y="3690610"/>
            <a:ext cx="9144000" cy="852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9EDB745-4F47-40B9-8EE6-396DF5C4B4F9}"/>
              </a:ext>
            </a:extLst>
          </p:cNvPr>
          <p:cNvSpPr/>
          <p:nvPr/>
        </p:nvSpPr>
        <p:spPr>
          <a:xfrm>
            <a:off x="259307" y="3105835"/>
            <a:ext cx="8256896" cy="584775"/>
          </a:xfrm>
          <a:prstGeom prst="rect">
            <a:avLst/>
          </a:prstGeom>
        </p:spPr>
        <p:txBody>
          <a:bodyPr wrap="square">
            <a:spAutoFit/>
          </a:bodyPr>
          <a:lstStyle/>
          <a:p>
            <a:r>
              <a:rPr kumimoji="1" lang="ja-JP" altLang="en-US" sz="3200" dirty="0">
                <a:latin typeface="Meiryo UI" panose="020B0604030504040204" pitchFamily="50" charset="-128"/>
                <a:ea typeface="Meiryo UI" panose="020B0604030504040204" pitchFamily="50" charset="-128"/>
              </a:rPr>
              <a:t>■論点②：支援手法について　</a:t>
            </a:r>
            <a:r>
              <a:rPr kumimoji="1" lang="en-US" altLang="ja-JP" sz="32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再生</a:t>
            </a:r>
            <a:r>
              <a:rPr kumimoji="1" lang="en-US" altLang="ja-JP" sz="3200" dirty="0">
                <a:latin typeface="Meiryo UI" panose="020B0604030504040204" pitchFamily="50" charset="-128"/>
                <a:ea typeface="Meiryo UI" panose="020B0604030504040204" pitchFamily="50" charset="-128"/>
              </a:rPr>
              <a:t>】</a:t>
            </a:r>
          </a:p>
        </p:txBody>
      </p:sp>
      <p:sp>
        <p:nvSpPr>
          <p:cNvPr id="6" name="テキスト ボックス 5">
            <a:extLst>
              <a:ext uri="{FF2B5EF4-FFF2-40B4-BE49-F238E27FC236}">
                <a16:creationId xmlns:a16="http://schemas.microsoft.com/office/drawing/2014/main" id="{7EA6EE88-9818-4B23-B8F1-C4FFD8EB1E69}"/>
              </a:ext>
            </a:extLst>
          </p:cNvPr>
          <p:cNvSpPr txBox="1"/>
          <p:nvPr/>
        </p:nvSpPr>
        <p:spPr>
          <a:xfrm>
            <a:off x="8629424"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20</a:t>
            </a:r>
            <a:endParaRPr kumimoji="1" lang="ja-JP" altLang="en-US" dirty="0"/>
          </a:p>
        </p:txBody>
      </p:sp>
    </p:spTree>
    <p:extLst>
      <p:ext uri="{BB962C8B-B14F-4D97-AF65-F5344CB8AC3E}">
        <p14:creationId xmlns:p14="http://schemas.microsoft.com/office/powerpoint/2010/main" val="60340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A6B32666-68F1-4778-AE27-54DB67297598}"/>
              </a:ext>
            </a:extLst>
          </p:cNvPr>
          <p:cNvGraphicFramePr>
            <a:graphicFrameLocks noGrp="1"/>
          </p:cNvGraphicFramePr>
          <p:nvPr>
            <p:extLst>
              <p:ext uri="{D42A27DB-BD31-4B8C-83A1-F6EECF244321}">
                <p14:modId xmlns:p14="http://schemas.microsoft.com/office/powerpoint/2010/main" val="1641140368"/>
              </p:ext>
            </p:extLst>
          </p:nvPr>
        </p:nvGraphicFramePr>
        <p:xfrm>
          <a:off x="305386" y="1297425"/>
          <a:ext cx="8531185" cy="4977470"/>
        </p:xfrm>
        <a:graphic>
          <a:graphicData uri="http://schemas.openxmlformats.org/drawingml/2006/table">
            <a:tbl>
              <a:tblPr firstRow="1" bandRow="1">
                <a:tableStyleId>{5C22544A-7EE6-4342-B048-85BDC9FD1C3A}</a:tableStyleId>
              </a:tblPr>
              <a:tblGrid>
                <a:gridCol w="3327769">
                  <a:extLst>
                    <a:ext uri="{9D8B030D-6E8A-4147-A177-3AD203B41FA5}">
                      <a16:colId xmlns:a16="http://schemas.microsoft.com/office/drawing/2014/main" val="4285005714"/>
                    </a:ext>
                  </a:extLst>
                </a:gridCol>
                <a:gridCol w="2996245">
                  <a:extLst>
                    <a:ext uri="{9D8B030D-6E8A-4147-A177-3AD203B41FA5}">
                      <a16:colId xmlns:a16="http://schemas.microsoft.com/office/drawing/2014/main" val="1106046738"/>
                    </a:ext>
                  </a:extLst>
                </a:gridCol>
                <a:gridCol w="2207171">
                  <a:extLst>
                    <a:ext uri="{9D8B030D-6E8A-4147-A177-3AD203B41FA5}">
                      <a16:colId xmlns:a16="http://schemas.microsoft.com/office/drawing/2014/main" val="745214795"/>
                    </a:ext>
                  </a:extLst>
                </a:gridCol>
              </a:tblGrid>
              <a:tr h="371630">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支援の種類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支援内容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実施自治体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01765332"/>
                  </a:ext>
                </a:extLst>
              </a:tr>
              <a:tr h="828000">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アドバイザー（専門家）の派遣</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建替え等の再生に向けた勉強会や合意形成のためにマンション管理士などの専門家を派遣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千代田区、港区、墨田区、</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さいたま市、愛知県、名古屋市、大阪市、堺市、吹田市、兵庫県、福岡県、福岡市　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0820968"/>
                  </a:ext>
                </a:extLst>
              </a:tr>
              <a:tr h="828000">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マンション改良工事等に係る利子補給</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分譲マンションの管理組合が、（独）住宅金融支援機構のマンション共用部分リフォーム融資を受ける際に、利子補給する制度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東京都、名古屋市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411495"/>
                  </a:ext>
                </a:extLst>
              </a:tr>
              <a:tr h="648000">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マンションの再生方針等検討費助成</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高経年マンションの再生を検討する際の調査や検討、合意形成などに必要となる費用を助成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仙台市、千葉市、横浜市、</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名古屋市、大阪市、堺市、</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神戸市　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56890"/>
                  </a:ext>
                </a:extLst>
              </a:tr>
              <a:tr h="648000">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マンション・団地再生コーディネート支援</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高経年マンションの将来検討のための、区分所有者による意見交換、検討の場づくり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横浜市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208510"/>
                  </a:ext>
                </a:extLst>
              </a:tr>
              <a:tr h="631771">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耐震化に係る費用助成</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rPr>
                        <a:t>（耐震診断、耐震設計、耐震改修等）</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分譲マンションの耐震診断、耐震設計、耐震改修に係る費用の助成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札幌市、仙台市、さいたま市、東京都、港区、横浜市、大阪府、大阪市、堺市、豊中市、吹田市、高槻市、茨木市、神戸市、</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京都市、福岡市　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792458"/>
                  </a:ext>
                </a:extLst>
              </a:tr>
              <a:tr h="648000">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建替え等（除却含む）に係る費用助成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分譲マンションの建替えや除却等に係る費用の助成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東京都、さいたま市、千代田区、港区、新宿区、茨木市　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265967"/>
                  </a:ext>
                </a:extLst>
              </a:tr>
            </a:tbl>
          </a:graphicData>
        </a:graphic>
      </p:graphicFrame>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〇支援手法について</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再生</a:t>
            </a:r>
            <a:r>
              <a:rPr kumimoji="1" lang="en-US" altLang="ja-JP" sz="2400" b="1" dirty="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21</a:t>
            </a:r>
            <a:endParaRPr kumimoji="1" lang="ja-JP" altLang="en-US" dirty="0"/>
          </a:p>
        </p:txBody>
      </p:sp>
      <p:sp>
        <p:nvSpPr>
          <p:cNvPr id="7" name="テキスト ボックス 6">
            <a:extLst>
              <a:ext uri="{FF2B5EF4-FFF2-40B4-BE49-F238E27FC236}">
                <a16:creationId xmlns:a16="http://schemas.microsoft.com/office/drawing/2014/main" id="{0967E7BE-B84E-4F65-B0B6-32A596D44064}"/>
              </a:ext>
            </a:extLst>
          </p:cNvPr>
          <p:cNvSpPr txBox="1"/>
          <p:nvPr/>
        </p:nvSpPr>
        <p:spPr>
          <a:xfrm>
            <a:off x="135218" y="712816"/>
            <a:ext cx="5351182"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再生円滑化における他の自治体の支援施策の例</a:t>
            </a:r>
            <a:r>
              <a:rPr kumimoji="1" lang="en-US" altLang="ja-JP" b="1" dirty="0">
                <a:latin typeface="Meiryo UI" panose="020B0604030504040204" pitchFamily="50" charset="-128"/>
                <a:ea typeface="Meiryo UI" panose="020B0604030504040204" pitchFamily="50" charset="-128"/>
              </a:rPr>
              <a:t>】</a:t>
            </a:r>
          </a:p>
        </p:txBody>
      </p:sp>
      <p:sp>
        <p:nvSpPr>
          <p:cNvPr id="8" name="テキスト ボックス 7">
            <a:extLst>
              <a:ext uri="{FF2B5EF4-FFF2-40B4-BE49-F238E27FC236}">
                <a16:creationId xmlns:a16="http://schemas.microsoft.com/office/drawing/2014/main" id="{4D841BDD-E361-4D87-B3BD-B9D2F3666385}"/>
              </a:ext>
            </a:extLst>
          </p:cNvPr>
          <p:cNvSpPr txBox="1"/>
          <p:nvPr/>
        </p:nvSpPr>
        <p:spPr>
          <a:xfrm>
            <a:off x="305386" y="6458500"/>
            <a:ext cx="7987825" cy="276999"/>
          </a:xfrm>
          <a:prstGeom prst="rect">
            <a:avLst/>
          </a:prstGeom>
          <a:noFill/>
        </p:spPr>
        <p:txBody>
          <a:bodyPr wrap="square" rtlCol="0">
            <a:spAutoFit/>
          </a:bodyPr>
          <a:lstStyle/>
          <a:p>
            <a:r>
              <a:rPr kumimoji="1" lang="en-US" altLang="ja-JP" sz="1200" dirty="0">
                <a:solidFill>
                  <a:srgbClr val="000000"/>
                </a:solidFill>
                <a:latin typeface="Meiryo UI" panose="020B0604030504040204" pitchFamily="50" charset="-128"/>
                <a:ea typeface="Meiryo UI" panose="020B0604030504040204" pitchFamily="50" charset="-128"/>
              </a:rPr>
              <a:t>※</a:t>
            </a:r>
            <a:r>
              <a:rPr kumimoji="1" lang="ja-JP" altLang="en-US" sz="1200" dirty="0">
                <a:solidFill>
                  <a:srgbClr val="000000"/>
                </a:solidFill>
                <a:latin typeface="Meiryo UI" panose="020B0604030504040204" pitchFamily="50" charset="-128"/>
                <a:ea typeface="Meiryo UI" panose="020B0604030504040204" pitchFamily="50" charset="-128"/>
              </a:rPr>
              <a:t>マンション再生協議会</a:t>
            </a:r>
            <a:r>
              <a:rPr kumimoji="1" lang="en-US" altLang="ja-JP" sz="1200" dirty="0">
                <a:solidFill>
                  <a:srgbClr val="000000"/>
                </a:solidFill>
                <a:latin typeface="Meiryo UI" panose="020B0604030504040204" pitchFamily="50" charset="-128"/>
                <a:ea typeface="Meiryo UI" panose="020B0604030504040204" pitchFamily="50" charset="-128"/>
              </a:rPr>
              <a:t>HP</a:t>
            </a:r>
            <a:r>
              <a:rPr kumimoji="1" lang="ja-JP" altLang="en-US" sz="1200" dirty="0">
                <a:solidFill>
                  <a:srgbClr val="000000"/>
                </a:solidFill>
                <a:latin typeface="Meiryo UI" panose="020B0604030504040204" pitchFamily="50" charset="-128"/>
                <a:ea typeface="Meiryo UI" panose="020B0604030504040204" pitchFamily="50" charset="-128"/>
              </a:rPr>
              <a:t>、各自治体</a:t>
            </a:r>
            <a:r>
              <a:rPr kumimoji="1" lang="en-US" altLang="ja-JP" sz="1200" dirty="0">
                <a:solidFill>
                  <a:srgbClr val="000000"/>
                </a:solidFill>
                <a:latin typeface="Meiryo UI" panose="020B0604030504040204" pitchFamily="50" charset="-128"/>
                <a:ea typeface="Meiryo UI" panose="020B0604030504040204" pitchFamily="50" charset="-128"/>
              </a:rPr>
              <a:t>HP</a:t>
            </a:r>
            <a:r>
              <a:rPr kumimoji="1" lang="ja-JP" altLang="en-US" sz="1200" dirty="0">
                <a:solidFill>
                  <a:srgbClr val="000000"/>
                </a:solidFill>
                <a:latin typeface="Meiryo UI" panose="020B0604030504040204" pitchFamily="50" charset="-128"/>
                <a:ea typeface="Meiryo UI" panose="020B0604030504040204" pitchFamily="50" charset="-128"/>
              </a:rPr>
              <a:t>より主要都市部の支援事例を掲載。</a:t>
            </a:r>
            <a:endParaRPr kumimoji="1" lang="en-US" altLang="ja-JP" sz="12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9007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A230D25C-E192-47C6-9F49-8FB9A08C6A4E}"/>
              </a:ext>
            </a:extLst>
          </p:cNvPr>
          <p:cNvSpPr/>
          <p:nvPr/>
        </p:nvSpPr>
        <p:spPr>
          <a:xfrm>
            <a:off x="293174" y="4960765"/>
            <a:ext cx="8557651" cy="1575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〇支援手法について</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再生</a:t>
            </a:r>
            <a:r>
              <a:rPr kumimoji="1" lang="en-US" altLang="ja-JP" sz="2400" b="1" dirty="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22</a:t>
            </a:r>
            <a:endParaRPr kumimoji="1" lang="ja-JP" altLang="en-US" dirty="0"/>
          </a:p>
        </p:txBody>
      </p:sp>
      <p:sp>
        <p:nvSpPr>
          <p:cNvPr id="10" name="テキスト ボックス 9">
            <a:extLst>
              <a:ext uri="{FF2B5EF4-FFF2-40B4-BE49-F238E27FC236}">
                <a16:creationId xmlns:a16="http://schemas.microsoft.com/office/drawing/2014/main" id="{008A5088-ED95-4250-AC5E-EFC293FABF11}"/>
              </a:ext>
            </a:extLst>
          </p:cNvPr>
          <p:cNvSpPr txBox="1"/>
          <p:nvPr/>
        </p:nvSpPr>
        <p:spPr>
          <a:xfrm>
            <a:off x="253872" y="552281"/>
            <a:ext cx="8403987"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大阪府が再生円滑化に向けて実施する取組み（支援）の方向性</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0DEAE735-2D21-4705-BF03-3D5B1E38774F}"/>
              </a:ext>
            </a:extLst>
          </p:cNvPr>
          <p:cNvSpPr/>
          <p:nvPr/>
        </p:nvSpPr>
        <p:spPr>
          <a:xfrm>
            <a:off x="293174" y="949750"/>
            <a:ext cx="8557651" cy="38114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DB68F8B6-9F75-4662-A14C-8029C36A8625}"/>
              </a:ext>
            </a:extLst>
          </p:cNvPr>
          <p:cNvSpPr txBox="1"/>
          <p:nvPr/>
        </p:nvSpPr>
        <p:spPr>
          <a:xfrm>
            <a:off x="293174" y="5039409"/>
            <a:ext cx="8403987"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③</a:t>
            </a:r>
            <a:r>
              <a:rPr kumimoji="1" lang="ja-JP" altLang="en-US" sz="1800" u="sng" dirty="0">
                <a:solidFill>
                  <a:srgbClr val="000000"/>
                </a:solidFill>
                <a:latin typeface="Meiryo UI" panose="020B0604030504040204" pitchFamily="50" charset="-128"/>
                <a:ea typeface="Meiryo UI" panose="020B0604030504040204" pitchFamily="50" charset="-128"/>
              </a:rPr>
              <a:t>外壁等の剥落によ</a:t>
            </a:r>
            <a:r>
              <a:rPr kumimoji="1" lang="ja-JP" altLang="en-US" u="sng" dirty="0">
                <a:solidFill>
                  <a:srgbClr val="000000"/>
                </a:solidFill>
                <a:latin typeface="Meiryo UI" panose="020B0604030504040204" pitchFamily="50" charset="-128"/>
                <a:ea typeface="Meiryo UI" panose="020B0604030504040204" pitchFamily="50" charset="-128"/>
              </a:rPr>
              <a:t>り周囲に危害を生ずるおそれがあるマンション</a:t>
            </a:r>
            <a:endParaRPr kumimoji="1" lang="en-US" altLang="ja-JP"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67BD2C78-F82C-420C-9AC6-86150405FB39}"/>
              </a:ext>
            </a:extLst>
          </p:cNvPr>
          <p:cNvSpPr txBox="1"/>
          <p:nvPr/>
        </p:nvSpPr>
        <p:spPr>
          <a:xfrm>
            <a:off x="293174" y="1009684"/>
            <a:ext cx="8403987"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①再生意向のあるマンション（検討を含む）</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②旧耐震基準のマンション</a:t>
            </a:r>
            <a:endParaRPr kumimoji="1" lang="en-US" altLang="ja-JP"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6D064D2-FDC0-4B88-9950-CB8E3B533098}"/>
              </a:ext>
            </a:extLst>
          </p:cNvPr>
          <p:cNvSpPr txBox="1"/>
          <p:nvPr/>
        </p:nvSpPr>
        <p:spPr>
          <a:xfrm>
            <a:off x="1210963" y="1656015"/>
            <a:ext cx="7562548" cy="2954655"/>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・専門家やマンション管理適正化支援法人の派遣による管理組合への助言等</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（初動期の相談、合意形成に向けた勉強会等）</a:t>
            </a:r>
            <a:endParaRPr kumimoji="1" lang="en-US" altLang="ja-JP"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・再生に関する各種情報の提供</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（専門家派遣やセミナーなどを通じて相談窓口や</a:t>
            </a:r>
            <a:r>
              <a:rPr kumimoji="1" lang="en-US" altLang="ja-JP" dirty="0">
                <a:latin typeface="Meiryo UI" panose="020B0604030504040204" pitchFamily="50" charset="-128"/>
                <a:ea typeface="Meiryo UI" panose="020B0604030504040204" pitchFamily="50" charset="-128"/>
              </a:rPr>
              <a:t>JHF</a:t>
            </a:r>
            <a:r>
              <a:rPr kumimoji="1" lang="ja-JP" altLang="en-US" dirty="0">
                <a:latin typeface="Meiryo UI" panose="020B0604030504040204" pitchFamily="50" charset="-128"/>
                <a:ea typeface="Meiryo UI" panose="020B0604030504040204" pitchFamily="50" charset="-128"/>
              </a:rPr>
              <a:t>による融資等の案内、</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新たな再生手法の情報提供等）</a:t>
            </a:r>
            <a:endParaRPr kumimoji="1" lang="en-US" altLang="ja-JP"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・耐震部局や関係団体等と連携した取組み</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（補助制度や各種支援制度の周知、</a:t>
            </a:r>
            <a:r>
              <a:rPr kumimoji="1" lang="ja-JP" altLang="en-US" sz="1800" dirty="0">
                <a:latin typeface="Meiryo UI" panose="020B0604030504040204" pitchFamily="50" charset="-128"/>
                <a:ea typeface="Meiryo UI" panose="020B0604030504040204" pitchFamily="50" charset="-128"/>
              </a:rPr>
              <a:t>マンション建替円滑化法の高さ制限等</a:t>
            </a:r>
            <a:endParaRPr kumimoji="1" lang="en-US" altLang="ja-JP" sz="1800"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の特例等の適切な運用</a:t>
            </a:r>
            <a:r>
              <a:rPr kumimoji="1"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・建替え工事期間中の仮住居として公的賃貸住宅の活用等の検討</a:t>
            </a:r>
            <a:endParaRPr kumimoji="1" lang="en-US" altLang="ja-JP" dirty="0">
              <a:latin typeface="Meiryo UI" panose="020B0604030504040204" pitchFamily="50" charset="-128"/>
              <a:ea typeface="Meiryo UI" panose="020B0604030504040204" pitchFamily="50" charset="-128"/>
            </a:endParaRPr>
          </a:p>
        </p:txBody>
      </p:sp>
      <p:sp>
        <p:nvSpPr>
          <p:cNvPr id="15" name="矢印: 上向き折線 14">
            <a:extLst>
              <a:ext uri="{FF2B5EF4-FFF2-40B4-BE49-F238E27FC236}">
                <a16:creationId xmlns:a16="http://schemas.microsoft.com/office/drawing/2014/main" id="{85588793-46A2-4CA4-9B4A-CAB37C8C81F3}"/>
              </a:ext>
            </a:extLst>
          </p:cNvPr>
          <p:cNvSpPr/>
          <p:nvPr/>
        </p:nvSpPr>
        <p:spPr>
          <a:xfrm rot="5400000">
            <a:off x="640978" y="1832689"/>
            <a:ext cx="646333" cy="49363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上向き折線 15">
            <a:extLst>
              <a:ext uri="{FF2B5EF4-FFF2-40B4-BE49-F238E27FC236}">
                <a16:creationId xmlns:a16="http://schemas.microsoft.com/office/drawing/2014/main" id="{1F45DFA2-173B-4B44-849C-29B55315186B}"/>
              </a:ext>
            </a:extLst>
          </p:cNvPr>
          <p:cNvSpPr/>
          <p:nvPr/>
        </p:nvSpPr>
        <p:spPr>
          <a:xfrm rot="5400000">
            <a:off x="736998" y="5442200"/>
            <a:ext cx="454295" cy="49362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58324F26-3BCA-43DA-B2FD-5ACE5CDAC49B}"/>
              </a:ext>
            </a:extLst>
          </p:cNvPr>
          <p:cNvSpPr txBox="1"/>
          <p:nvPr/>
        </p:nvSpPr>
        <p:spPr>
          <a:xfrm>
            <a:off x="1210963" y="5470925"/>
            <a:ext cx="7562548" cy="1077218"/>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・専門家やマンション管理適正化支援法人の派遣による管理組合への助言等</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（耐震部局、空き家部局、建築指導部局及びマンション管理適正化支援</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法人等と連携を取りながら修繕の実施、合意形成に向けた支援等）</a:t>
            </a:r>
            <a:endParaRPr kumimoji="1" lang="en-US" altLang="ja-JP"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197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3757219-4B2B-4322-B81F-BACA57F0C523}"/>
              </a:ext>
            </a:extLst>
          </p:cNvPr>
          <p:cNvSpPr/>
          <p:nvPr/>
        </p:nvSpPr>
        <p:spPr>
          <a:xfrm>
            <a:off x="0" y="3690610"/>
            <a:ext cx="9144000" cy="852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D84F982-7339-4F7A-BAF0-1ED88DC883A4}"/>
              </a:ext>
            </a:extLst>
          </p:cNvPr>
          <p:cNvSpPr/>
          <p:nvPr/>
        </p:nvSpPr>
        <p:spPr>
          <a:xfrm>
            <a:off x="148948" y="2601337"/>
            <a:ext cx="9956748" cy="954107"/>
          </a:xfrm>
          <a:prstGeom prst="rect">
            <a:avLst/>
          </a:prstGeom>
        </p:spPr>
        <p:txBody>
          <a:bodyPr wrap="square">
            <a:spAutoFit/>
          </a:bodyPr>
          <a:lstStyle/>
          <a:p>
            <a:r>
              <a:rPr kumimoji="1" lang="ja-JP" altLang="en-US" sz="2800" dirty="0">
                <a:latin typeface="Meiryo UI" panose="020B0604030504040204" pitchFamily="50" charset="-128"/>
                <a:ea typeface="Meiryo UI" panose="020B0604030504040204" pitchFamily="50" charset="-128"/>
              </a:rPr>
              <a:t>■論点③：市支援の取組み</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及び府全域を対象とした施策について</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再生</a:t>
            </a:r>
            <a:r>
              <a:rPr kumimoji="1" lang="en-US" altLang="ja-JP" sz="2800" dirty="0">
                <a:latin typeface="Meiryo UI" panose="020B0604030504040204" pitchFamily="50" charset="-128"/>
                <a:ea typeface="Meiryo UI" panose="020B0604030504040204" pitchFamily="50" charset="-128"/>
              </a:rPr>
              <a:t>】</a:t>
            </a:r>
          </a:p>
        </p:txBody>
      </p:sp>
      <p:sp>
        <p:nvSpPr>
          <p:cNvPr id="6" name="テキスト ボックス 5">
            <a:extLst>
              <a:ext uri="{FF2B5EF4-FFF2-40B4-BE49-F238E27FC236}">
                <a16:creationId xmlns:a16="http://schemas.microsoft.com/office/drawing/2014/main" id="{EAD5EDCA-9E39-45FA-8488-7E0FDD0B1BCE}"/>
              </a:ext>
            </a:extLst>
          </p:cNvPr>
          <p:cNvSpPr txBox="1"/>
          <p:nvPr/>
        </p:nvSpPr>
        <p:spPr>
          <a:xfrm>
            <a:off x="8626896"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23</a:t>
            </a:r>
            <a:endParaRPr kumimoji="1" lang="ja-JP" altLang="en-US" dirty="0"/>
          </a:p>
        </p:txBody>
      </p:sp>
    </p:spTree>
    <p:extLst>
      <p:ext uri="{BB962C8B-B14F-4D97-AF65-F5344CB8AC3E}">
        <p14:creationId xmlns:p14="http://schemas.microsoft.com/office/powerpoint/2010/main" val="2185249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〇市支援の取組み及び府全域を対象とした施策について</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再生</a:t>
            </a:r>
            <a:r>
              <a:rPr kumimoji="1" lang="en-US" altLang="ja-JP" sz="2400" b="1" dirty="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24</a:t>
            </a:r>
            <a:endParaRPr kumimoji="1" lang="ja-JP" altLang="en-US" dirty="0"/>
          </a:p>
        </p:txBody>
      </p:sp>
      <p:sp>
        <p:nvSpPr>
          <p:cNvPr id="5" name="テキスト ボックス 4">
            <a:extLst>
              <a:ext uri="{FF2B5EF4-FFF2-40B4-BE49-F238E27FC236}">
                <a16:creationId xmlns:a16="http://schemas.microsoft.com/office/drawing/2014/main" id="{916C9431-61A6-49D0-A8BB-95E82E184256}"/>
              </a:ext>
            </a:extLst>
          </p:cNvPr>
          <p:cNvSpPr txBox="1"/>
          <p:nvPr/>
        </p:nvSpPr>
        <p:spPr>
          <a:xfrm>
            <a:off x="559677" y="2091827"/>
            <a:ext cx="8516886"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・行政職員向けのマンションの再生に関する勉強会等の開催</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（再生事例のある自治体等による事業手続き等の講習、先進事例の紹介等）</a:t>
            </a:r>
            <a:endParaRPr kumimoji="1" lang="en-US" altLang="ja-JP" sz="2000" dirty="0"/>
          </a:p>
        </p:txBody>
      </p:sp>
      <p:sp>
        <p:nvSpPr>
          <p:cNvPr id="7" name="テキスト ボックス 6">
            <a:extLst>
              <a:ext uri="{FF2B5EF4-FFF2-40B4-BE49-F238E27FC236}">
                <a16:creationId xmlns:a16="http://schemas.microsoft.com/office/drawing/2014/main" id="{2E403BF3-8A6A-450C-9478-DAD9097A07E5}"/>
              </a:ext>
            </a:extLst>
          </p:cNvPr>
          <p:cNvSpPr txBox="1"/>
          <p:nvPr/>
        </p:nvSpPr>
        <p:spPr>
          <a:xfrm>
            <a:off x="559677" y="2939338"/>
            <a:ext cx="7274575"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・全国的な事例の収集、研究</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（マンション学会、国土交通省の実施する研修会等への参画）</a:t>
            </a:r>
            <a:endParaRPr kumimoji="1" lang="en-US" altLang="ja-JP" sz="2000" dirty="0"/>
          </a:p>
        </p:txBody>
      </p:sp>
      <p:sp>
        <p:nvSpPr>
          <p:cNvPr id="9" name="テキスト ボックス 8">
            <a:extLst>
              <a:ext uri="{FF2B5EF4-FFF2-40B4-BE49-F238E27FC236}">
                <a16:creationId xmlns:a16="http://schemas.microsoft.com/office/drawing/2014/main" id="{3703AF8E-4162-4AB1-9191-1146F884298D}"/>
              </a:ext>
            </a:extLst>
          </p:cNvPr>
          <p:cNvSpPr txBox="1"/>
          <p:nvPr/>
        </p:nvSpPr>
        <p:spPr>
          <a:xfrm>
            <a:off x="559677" y="4634360"/>
            <a:ext cx="7274575" cy="707886"/>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マンションの再生等に係る技術的助言等</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（再生事例のない自治体等に対するサポート等）</a:t>
            </a:r>
            <a:endParaRPr kumimoji="1" lang="en-US" altLang="ja-JP" sz="2000" dirty="0"/>
          </a:p>
        </p:txBody>
      </p:sp>
      <p:sp>
        <p:nvSpPr>
          <p:cNvPr id="10" name="テキスト ボックス 9">
            <a:extLst>
              <a:ext uri="{FF2B5EF4-FFF2-40B4-BE49-F238E27FC236}">
                <a16:creationId xmlns:a16="http://schemas.microsoft.com/office/drawing/2014/main" id="{2A23874B-38BA-4071-B334-9D08C6D237A3}"/>
              </a:ext>
            </a:extLst>
          </p:cNvPr>
          <p:cNvSpPr txBox="1"/>
          <p:nvPr/>
        </p:nvSpPr>
        <p:spPr>
          <a:xfrm>
            <a:off x="1261240" y="1205013"/>
            <a:ext cx="7275787" cy="584775"/>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1600" u="sng" dirty="0">
                <a:latin typeface="Meiryo UI" panose="020B0604030504040204" pitchFamily="50" charset="-128"/>
                <a:ea typeface="Meiryo UI" panose="020B0604030504040204" pitchFamily="50" charset="-128"/>
              </a:rPr>
              <a:t>全国的にも再生事例が少ないことから、広域自治体（協議会としての互助的な事業を</a:t>
            </a:r>
            <a:endParaRPr kumimoji="1" lang="en-US" altLang="ja-JP" sz="1600" u="sng" dirty="0">
              <a:latin typeface="Meiryo UI" panose="020B0604030504040204" pitchFamily="50" charset="-128"/>
              <a:ea typeface="Meiryo UI" panose="020B0604030504040204" pitchFamily="50" charset="-128"/>
            </a:endParaRPr>
          </a:p>
          <a:p>
            <a:r>
              <a:rPr kumimoji="1" lang="ja-JP" altLang="en-US" sz="1600" u="sng" dirty="0">
                <a:latin typeface="Meiryo UI" panose="020B0604030504040204" pitchFamily="50" charset="-128"/>
                <a:ea typeface="Meiryo UI" panose="020B0604030504040204" pitchFamily="50" charset="-128"/>
              </a:rPr>
              <a:t>含む）として下記の取組みを実施することにより府内のマンションの再生を推進する。</a:t>
            </a:r>
            <a:endParaRPr kumimoji="1" lang="en-US" altLang="ja-JP" sz="1600" u="sng"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4DCC324-DF92-42CC-BE8E-3927ACBAF967}"/>
              </a:ext>
            </a:extLst>
          </p:cNvPr>
          <p:cNvSpPr txBox="1"/>
          <p:nvPr/>
        </p:nvSpPr>
        <p:spPr>
          <a:xfrm>
            <a:off x="253872" y="614914"/>
            <a:ext cx="8403987"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大阪府が再生円滑化に向けて実施する取組み（支援）の方向性</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p:txBody>
      </p:sp>
      <p:sp>
        <p:nvSpPr>
          <p:cNvPr id="2" name="矢印: 右 1">
            <a:extLst>
              <a:ext uri="{FF2B5EF4-FFF2-40B4-BE49-F238E27FC236}">
                <a16:creationId xmlns:a16="http://schemas.microsoft.com/office/drawing/2014/main" id="{FA762EDB-2D29-440B-BEF1-A2295F23B2FD}"/>
              </a:ext>
            </a:extLst>
          </p:cNvPr>
          <p:cNvSpPr/>
          <p:nvPr/>
        </p:nvSpPr>
        <p:spPr>
          <a:xfrm>
            <a:off x="606973" y="1340501"/>
            <a:ext cx="472964" cy="363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8C9C659-B9A3-4CAF-A774-64BE5545FE21}"/>
              </a:ext>
            </a:extLst>
          </p:cNvPr>
          <p:cNvSpPr txBox="1"/>
          <p:nvPr/>
        </p:nvSpPr>
        <p:spPr>
          <a:xfrm>
            <a:off x="559677" y="3786849"/>
            <a:ext cx="7274575"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・ノウハウの蓄積・共有等を目的とした専門家派遣等の実施</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（専門家派遣等による再生支援のノウハウの蓄積、環境整備等）</a:t>
            </a:r>
            <a:endParaRPr kumimoji="1" lang="en-US" altLang="ja-JP" sz="2000" dirty="0"/>
          </a:p>
        </p:txBody>
      </p:sp>
    </p:spTree>
    <p:extLst>
      <p:ext uri="{BB962C8B-B14F-4D97-AF65-F5344CB8AC3E}">
        <p14:creationId xmlns:p14="http://schemas.microsoft.com/office/powerpoint/2010/main" val="2322168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C482299-62D8-422E-9B74-8578EC3264E9}"/>
              </a:ext>
            </a:extLst>
          </p:cNvPr>
          <p:cNvSpPr txBox="1"/>
          <p:nvPr/>
        </p:nvSpPr>
        <p:spPr>
          <a:xfrm>
            <a:off x="363817" y="798396"/>
            <a:ext cx="8780183"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・今後の再生円滑化に向けた取組みの方向性について。</a:t>
            </a:r>
            <a:endParaRPr kumimoji="1" lang="en-US" altLang="ja-JP" sz="2000" dirty="0"/>
          </a:p>
        </p:txBody>
      </p:sp>
      <p:sp>
        <p:nvSpPr>
          <p:cNvPr id="25" name="正方形/長方形 24"/>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〇意見交換をお願いしたい事項</a:t>
            </a:r>
            <a:endParaRPr kumimoji="1" lang="en-US" altLang="ja-JP" sz="2400" b="1" dirty="0">
              <a:solidFill>
                <a:schemeClr val="bg1"/>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790263571"/>
              </p:ext>
            </p:extLst>
          </p:nvPr>
        </p:nvGraphicFramePr>
        <p:xfrm>
          <a:off x="490738" y="1499362"/>
          <a:ext cx="8136158" cy="4212008"/>
        </p:xfrm>
        <a:graphic>
          <a:graphicData uri="http://schemas.openxmlformats.org/drawingml/2006/table">
            <a:tbl>
              <a:tblPr firstRow="1" bandRow="1">
                <a:tableStyleId>{5C22544A-7EE6-4342-B048-85BDC9FD1C3A}</a:tableStyleId>
              </a:tblPr>
              <a:tblGrid>
                <a:gridCol w="526693">
                  <a:extLst>
                    <a:ext uri="{9D8B030D-6E8A-4147-A177-3AD203B41FA5}">
                      <a16:colId xmlns:a16="http://schemas.microsoft.com/office/drawing/2014/main" val="3881367517"/>
                    </a:ext>
                  </a:extLst>
                </a:gridCol>
                <a:gridCol w="7609465">
                  <a:extLst>
                    <a:ext uri="{9D8B030D-6E8A-4147-A177-3AD203B41FA5}">
                      <a16:colId xmlns:a16="http://schemas.microsoft.com/office/drawing/2014/main" val="73407219"/>
                    </a:ext>
                  </a:extLst>
                </a:gridCol>
              </a:tblGrid>
              <a:tr h="526501">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dirty="0">
                          <a:latin typeface="Meiryo UI" panose="020B0604030504040204" pitchFamily="50" charset="-128"/>
                          <a:ea typeface="Meiryo UI" panose="020B0604030504040204" pitchFamily="50" charset="-128"/>
                        </a:rPr>
                        <a:t>お伺いしたい事項</a:t>
                      </a:r>
                    </a:p>
                  </a:txBody>
                  <a:tcPr anchor="ctr"/>
                </a:tc>
                <a:extLst>
                  <a:ext uri="{0D108BD9-81ED-4DB2-BD59-A6C34878D82A}">
                    <a16:rowId xmlns:a16="http://schemas.microsoft.com/office/drawing/2014/main" val="1961706091"/>
                  </a:ext>
                </a:extLst>
              </a:tr>
              <a:tr h="526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１</a:t>
                      </a:r>
                      <a:endParaRPr kumimoji="1" lang="en-US" altLang="ja-JP"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支援対象に追加すべき対象はないか。</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99285432"/>
                  </a:ext>
                </a:extLst>
              </a:tr>
              <a:tr h="526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２</a:t>
                      </a:r>
                      <a:endParaRPr kumimoji="1" lang="en-US" altLang="ja-JP"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地方公共団体が積極的に支援を実施するべき分譲マンションについて。</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33640612"/>
                  </a:ext>
                </a:extLst>
              </a:tr>
              <a:tr h="526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３</a:t>
                      </a:r>
                      <a:endParaRPr kumimoji="1" lang="en-US" altLang="ja-JP"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再生に向けて、支援対象マンションを地方公共団体がどこまで支援するべきか。</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95661499"/>
                  </a:ext>
                </a:extLst>
              </a:tr>
              <a:tr h="526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４</a:t>
                      </a:r>
                      <a:endParaRPr kumimoji="1" lang="en-US" altLang="ja-JP"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再生に向けて有効な支援手法について。</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92219406"/>
                  </a:ext>
                </a:extLst>
              </a:tr>
              <a:tr h="526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５</a:t>
                      </a:r>
                      <a:endParaRPr kumimoji="1" lang="en-US" altLang="ja-JP"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大阪府として、市に対してどのような支援を実施すべきか。</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87919504"/>
                  </a:ext>
                </a:extLst>
              </a:tr>
              <a:tr h="526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６</a:t>
                      </a:r>
                      <a:endParaRPr kumimoji="1" lang="en-US" altLang="ja-JP"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広域自治体として、実施すべき取組みについて。</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4884554"/>
                  </a:ext>
                </a:extLst>
              </a:tr>
              <a:tr h="526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７</a:t>
                      </a:r>
                      <a:endParaRPr kumimoji="1" lang="en-US" altLang="ja-JP"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その他ご意見等はないか。</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42369841"/>
                  </a:ext>
                </a:extLst>
              </a:tr>
            </a:tbl>
          </a:graphicData>
        </a:graphic>
      </p:graphicFrame>
      <p:sp>
        <p:nvSpPr>
          <p:cNvPr id="26" name="テキスト ボックス 25">
            <a:extLst>
              <a:ext uri="{FF2B5EF4-FFF2-40B4-BE49-F238E27FC236}">
                <a16:creationId xmlns:a16="http://schemas.microsoft.com/office/drawing/2014/main" id="{EA38BAC2-6118-4AC3-8C15-16A7F6BED30C}"/>
              </a:ext>
            </a:extLst>
          </p:cNvPr>
          <p:cNvSpPr txBox="1"/>
          <p:nvPr/>
        </p:nvSpPr>
        <p:spPr>
          <a:xfrm>
            <a:off x="8626896"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25</a:t>
            </a:r>
            <a:endParaRPr kumimoji="1" lang="ja-JP" altLang="en-US" dirty="0"/>
          </a:p>
        </p:txBody>
      </p:sp>
    </p:spTree>
    <p:extLst>
      <p:ext uri="{BB962C8B-B14F-4D97-AF65-F5344CB8AC3E}">
        <p14:creationId xmlns:p14="http://schemas.microsoft.com/office/powerpoint/2010/main" val="302836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３</a:t>
            </a:r>
          </a:p>
        </p:txBody>
      </p:sp>
      <p:sp>
        <p:nvSpPr>
          <p:cNvPr id="5" name="テキスト ボックス 4">
            <a:extLst>
              <a:ext uri="{FF2B5EF4-FFF2-40B4-BE49-F238E27FC236}">
                <a16:creationId xmlns:a16="http://schemas.microsoft.com/office/drawing/2014/main" id="{80D2FB36-8273-4B4F-BD98-6F91A5FFA2CB}"/>
              </a:ext>
            </a:extLst>
          </p:cNvPr>
          <p:cNvSpPr txBox="1"/>
          <p:nvPr/>
        </p:nvSpPr>
        <p:spPr>
          <a:xfrm>
            <a:off x="261342" y="703802"/>
            <a:ext cx="7558355"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大阪府内の建替え件数</a:t>
            </a:r>
            <a:r>
              <a:rPr kumimoji="1" lang="en-US" altLang="ja-JP" sz="1200" b="1" dirty="0">
                <a:latin typeface="Meiryo UI" panose="020B0604030504040204" pitchFamily="50" charset="-128"/>
                <a:ea typeface="Meiryo UI" panose="020B0604030504040204" pitchFamily="50" charset="-128"/>
              </a:rPr>
              <a:t>※1</a:t>
            </a:r>
            <a:r>
              <a:rPr kumimoji="1" lang="en-US" altLang="ja-JP" sz="2000" b="1"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（令和７年</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月</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日時点）</a:t>
            </a:r>
            <a:endParaRPr kumimoji="1" lang="en-US" altLang="ja-JP" sz="2000" dirty="0"/>
          </a:p>
        </p:txBody>
      </p:sp>
      <p:sp>
        <p:nvSpPr>
          <p:cNvPr id="9" name="テキスト ボックス 8">
            <a:extLst>
              <a:ext uri="{FF2B5EF4-FFF2-40B4-BE49-F238E27FC236}">
                <a16:creationId xmlns:a16="http://schemas.microsoft.com/office/drawing/2014/main" id="{EF314A6B-9C52-495C-8B90-87BC9CAA04A6}"/>
              </a:ext>
            </a:extLst>
          </p:cNvPr>
          <p:cNvSpPr txBox="1"/>
          <p:nvPr/>
        </p:nvSpPr>
        <p:spPr>
          <a:xfrm>
            <a:off x="402020" y="6081485"/>
            <a:ext cx="7912985"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：国土交通省による、地方公共団体等向けの調査結果をもとに大阪府内のデータを抽出。</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3" name="表 6">
            <a:extLst>
              <a:ext uri="{FF2B5EF4-FFF2-40B4-BE49-F238E27FC236}">
                <a16:creationId xmlns:a16="http://schemas.microsoft.com/office/drawing/2014/main" id="{1C61593B-B77C-4806-A6E9-654282FCA9D8}"/>
              </a:ext>
            </a:extLst>
          </p:cNvPr>
          <p:cNvGraphicFramePr>
            <a:graphicFrameLocks noGrp="1"/>
          </p:cNvGraphicFramePr>
          <p:nvPr>
            <p:extLst>
              <p:ext uri="{D42A27DB-BD31-4B8C-83A1-F6EECF244321}">
                <p14:modId xmlns:p14="http://schemas.microsoft.com/office/powerpoint/2010/main" val="2650303941"/>
              </p:ext>
            </p:extLst>
          </p:nvPr>
        </p:nvGraphicFramePr>
        <p:xfrm>
          <a:off x="402020" y="1228270"/>
          <a:ext cx="8255839" cy="4699562"/>
        </p:xfrm>
        <a:graphic>
          <a:graphicData uri="http://schemas.openxmlformats.org/drawingml/2006/table">
            <a:tbl>
              <a:tblPr firstRow="1" bandRow="1">
                <a:tableStyleId>{5C22544A-7EE6-4342-B048-85BDC9FD1C3A}</a:tableStyleId>
              </a:tblPr>
              <a:tblGrid>
                <a:gridCol w="2766265">
                  <a:extLst>
                    <a:ext uri="{9D8B030D-6E8A-4147-A177-3AD203B41FA5}">
                      <a16:colId xmlns:a16="http://schemas.microsoft.com/office/drawing/2014/main" val="2102423169"/>
                    </a:ext>
                  </a:extLst>
                </a:gridCol>
                <a:gridCol w="2293766">
                  <a:extLst>
                    <a:ext uri="{9D8B030D-6E8A-4147-A177-3AD203B41FA5}">
                      <a16:colId xmlns:a16="http://schemas.microsoft.com/office/drawing/2014/main" val="3608059562"/>
                    </a:ext>
                  </a:extLst>
                </a:gridCol>
                <a:gridCol w="1271450">
                  <a:extLst>
                    <a:ext uri="{9D8B030D-6E8A-4147-A177-3AD203B41FA5}">
                      <a16:colId xmlns:a16="http://schemas.microsoft.com/office/drawing/2014/main" val="1138596512"/>
                    </a:ext>
                  </a:extLst>
                </a:gridCol>
                <a:gridCol w="1924358">
                  <a:extLst>
                    <a:ext uri="{9D8B030D-6E8A-4147-A177-3AD203B41FA5}">
                      <a16:colId xmlns:a16="http://schemas.microsoft.com/office/drawing/2014/main" val="374363976"/>
                    </a:ext>
                  </a:extLst>
                </a:gridCol>
              </a:tblGrid>
              <a:tr h="603322">
                <a:tc gridSpan="2">
                  <a:txBody>
                    <a:bodyPr/>
                    <a:lstStyle/>
                    <a:p>
                      <a:pPr algn="ctr"/>
                      <a:r>
                        <a:rPr kumimoji="1" lang="ja-JP" altLang="en-US" dirty="0">
                          <a:solidFill>
                            <a:schemeClr val="tx1"/>
                          </a:solidFill>
                          <a:latin typeface="Meiryo UI" panose="020B0604030504040204" pitchFamily="50" charset="-128"/>
                          <a:ea typeface="Meiryo UI" panose="020B0604030504040204" pitchFamily="50" charset="-128"/>
                        </a:rPr>
                        <a:t>建替え種別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a:txBody>
                    <a:bodyPr/>
                    <a:lstStyle/>
                    <a:p>
                      <a:pPr algn="ctr"/>
                      <a:r>
                        <a:rPr kumimoji="1" lang="ja-JP" altLang="en-US" dirty="0">
                          <a:solidFill>
                            <a:schemeClr val="tx1"/>
                          </a:solidFill>
                          <a:latin typeface="Meiryo UI" panose="020B0604030504040204" pitchFamily="50" charset="-128"/>
                          <a:ea typeface="Meiryo UI" panose="020B0604030504040204" pitchFamily="50" charset="-128"/>
                        </a:rPr>
                        <a:t>件数</a:t>
                      </a:r>
                      <a:r>
                        <a:rPr kumimoji="1" lang="en-US" altLang="ja-JP" sz="1200" dirty="0">
                          <a:solidFill>
                            <a:schemeClr val="tx1"/>
                          </a:solidFill>
                          <a:latin typeface="Meiryo UI" panose="020B0604030504040204" pitchFamily="50" charset="-128"/>
                          <a:ea typeface="Meiryo UI" panose="020B0604030504040204" pitchFamily="50" charset="-128"/>
                        </a:rPr>
                        <a:t>※2</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dirty="0">
                          <a:solidFill>
                            <a:schemeClr val="tx1"/>
                          </a:solidFill>
                          <a:latin typeface="Meiryo UI" panose="020B0604030504040204" pitchFamily="50" charset="-128"/>
                          <a:ea typeface="Meiryo UI" panose="020B0604030504040204" pitchFamily="50" charset="-128"/>
                        </a:rPr>
                        <a:t>戸数</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（従前住戸の戸数）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18224476"/>
                  </a:ext>
                </a:extLst>
              </a:tr>
              <a:tr h="381046">
                <a:tc gridSpan="2">
                  <a:txBody>
                    <a:bodyPr/>
                    <a:lstStyle/>
                    <a:p>
                      <a:r>
                        <a:rPr kumimoji="1" lang="ja-JP" altLang="en-US" dirty="0">
                          <a:latin typeface="Meiryo UI" panose="020B0604030504040204" pitchFamily="50" charset="-128"/>
                          <a:ea typeface="Meiryo UI" panose="020B0604030504040204" pitchFamily="50" charset="-128"/>
                        </a:rPr>
                        <a:t>法定建替え</a:t>
                      </a:r>
                      <a:r>
                        <a:rPr kumimoji="1" lang="ja-JP" altLang="en-US" sz="1200" dirty="0">
                          <a:latin typeface="Meiryo UI" panose="020B0604030504040204" pitchFamily="50" charset="-128"/>
                          <a:ea typeface="Meiryo UI" panose="020B0604030504040204" pitchFamily="50" charset="-128"/>
                        </a:rPr>
                        <a:t>（建替え円滑化法による建替え）</a:t>
                      </a:r>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tc>
                <a:tc>
                  <a:txBody>
                    <a:bodyPr/>
                    <a:lstStyle/>
                    <a:p>
                      <a:pPr algn="r"/>
                      <a:r>
                        <a:rPr kumimoji="1" lang="en-US" altLang="ja-JP" dirty="0">
                          <a:latin typeface="Meiryo UI" panose="020B0604030504040204" pitchFamily="50" charset="-128"/>
                          <a:ea typeface="Meiryo UI" panose="020B0604030504040204" pitchFamily="50" charset="-128"/>
                        </a:rPr>
                        <a:t>8</a:t>
                      </a:r>
                      <a:r>
                        <a:rPr kumimoji="1" lang="ja-JP" altLang="en-US" dirty="0">
                          <a:latin typeface="Meiryo UI" panose="020B0604030504040204" pitchFamily="50" charset="-128"/>
                          <a:ea typeface="Meiryo UI" panose="020B0604030504040204" pitchFamily="50" charset="-128"/>
                        </a:rPr>
                        <a:t>件</a:t>
                      </a:r>
                      <a:endParaRPr kumimoji="1" lang="en-US" altLang="ja-JP"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dirty="0">
                          <a:latin typeface="Meiryo UI" panose="020B0604030504040204" pitchFamily="50" charset="-128"/>
                          <a:ea typeface="Meiryo UI" panose="020B0604030504040204" pitchFamily="50" charset="-128"/>
                        </a:rPr>
                        <a:t>666</a:t>
                      </a:r>
                      <a:r>
                        <a:rPr kumimoji="1" lang="ja-JP" altLang="en-US" dirty="0">
                          <a:latin typeface="Meiryo UI" panose="020B0604030504040204" pitchFamily="50" charset="-128"/>
                          <a:ea typeface="Meiryo UI" panose="020B0604030504040204" pitchFamily="50" charset="-128"/>
                        </a:rPr>
                        <a:t>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24676974"/>
                  </a:ext>
                </a:extLst>
              </a:tr>
              <a:tr h="285784">
                <a:tc rowSpan="6">
                  <a:txBody>
                    <a:bodyPr/>
                    <a:lstStyle/>
                    <a:p>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大阪市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Meiryo UI" panose="020B0604030504040204" pitchFamily="50" charset="-128"/>
                          <a:ea typeface="Meiryo UI" panose="020B0604030504040204" pitchFamily="50" charset="-128"/>
                        </a:rPr>
                        <a:t>51</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24250"/>
                  </a:ext>
                </a:extLst>
              </a:tr>
              <a:tr h="285784">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池田市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Meiryo UI" panose="020B0604030504040204" pitchFamily="50" charset="-128"/>
                          <a:ea typeface="Meiryo UI" panose="020B0604030504040204" pitchFamily="50" charset="-128"/>
                        </a:rPr>
                        <a:t>184</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026130"/>
                  </a:ext>
                </a:extLst>
              </a:tr>
              <a:tr h="285784">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豊中市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Meiryo UI" panose="020B0604030504040204" pitchFamily="50" charset="-128"/>
                          <a:ea typeface="Meiryo UI" panose="020B0604030504040204" pitchFamily="50" charset="-128"/>
                        </a:rPr>
                        <a:t>220</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045961"/>
                  </a:ext>
                </a:extLst>
              </a:tr>
              <a:tr h="285784">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吹田市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Meiryo UI" panose="020B0604030504040204" pitchFamily="50" charset="-128"/>
                          <a:ea typeface="Meiryo UI" panose="020B0604030504040204" pitchFamily="50" charset="-128"/>
                        </a:rPr>
                        <a:t>115</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1703459"/>
                  </a:ext>
                </a:extLst>
              </a:tr>
              <a:tr h="285784">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枚方市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Meiryo UI" panose="020B0604030504040204" pitchFamily="50" charset="-128"/>
                          <a:ea typeface="Meiryo UI" panose="020B0604030504040204" pitchFamily="50" charset="-128"/>
                        </a:rPr>
                        <a:t>72</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7057633"/>
                  </a:ext>
                </a:extLst>
              </a:tr>
              <a:tr h="285784">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eiryo UI" panose="020B0604030504040204" pitchFamily="50" charset="-128"/>
                          <a:ea typeface="Meiryo UI" panose="020B0604030504040204" pitchFamily="50" charset="-128"/>
                        </a:rPr>
                        <a:t>八尾市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Meiryo UI" panose="020B0604030504040204" pitchFamily="50" charset="-128"/>
                          <a:ea typeface="Meiryo UI" panose="020B0604030504040204" pitchFamily="50" charset="-128"/>
                        </a:rPr>
                        <a:t>24</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6411989"/>
                  </a:ext>
                </a:extLst>
              </a:tr>
              <a:tr h="381046">
                <a:tc gridSpan="2">
                  <a:txBody>
                    <a:bodyPr/>
                    <a:lstStyle/>
                    <a:p>
                      <a:r>
                        <a:rPr kumimoji="1" lang="ja-JP" altLang="en-US" dirty="0">
                          <a:latin typeface="Meiryo UI" panose="020B0604030504040204" pitchFamily="50" charset="-128"/>
                          <a:ea typeface="Meiryo UI" panose="020B0604030504040204" pitchFamily="50" charset="-128"/>
                        </a:rPr>
                        <a:t>任意建替え</a:t>
                      </a:r>
                      <a:r>
                        <a:rPr kumimoji="1" lang="ja-JP" altLang="en-US" sz="1200" dirty="0">
                          <a:latin typeface="Meiryo UI" panose="020B0604030504040204" pitchFamily="50" charset="-128"/>
                          <a:ea typeface="Meiryo UI" panose="020B0604030504040204" pitchFamily="50" charset="-128"/>
                        </a:rPr>
                        <a:t>（建替え円滑化法、都市再開発法以外の建替え）</a:t>
                      </a:r>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hMerge="1">
                  <a:txBody>
                    <a:bodyPr/>
                    <a:lstStyle/>
                    <a:p>
                      <a:endParaRPr kumimoji="1" lang="ja-JP" altLang="en-US" dirty="0"/>
                    </a:p>
                  </a:txBody>
                  <a:tcPr/>
                </a:tc>
                <a:tc>
                  <a:txBody>
                    <a:bodyPr/>
                    <a:lstStyle/>
                    <a:p>
                      <a:pPr algn="r"/>
                      <a:r>
                        <a:rPr kumimoji="1" lang="en-US" altLang="ja-JP" dirty="0">
                          <a:latin typeface="Meiryo UI" panose="020B0604030504040204" pitchFamily="50" charset="-128"/>
                          <a:ea typeface="Meiryo UI" panose="020B0604030504040204" pitchFamily="50" charset="-128"/>
                        </a:rPr>
                        <a:t>38</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dirty="0">
                          <a:latin typeface="Meiryo UI" panose="020B0604030504040204" pitchFamily="50" charset="-128"/>
                          <a:ea typeface="Meiryo UI" panose="020B0604030504040204" pitchFamily="50" charset="-128"/>
                        </a:rPr>
                        <a:t>3,475</a:t>
                      </a:r>
                      <a:r>
                        <a:rPr kumimoji="1" lang="ja-JP" altLang="en-US" dirty="0">
                          <a:latin typeface="Meiryo UI" panose="020B0604030504040204" pitchFamily="50" charset="-128"/>
                          <a:ea typeface="Meiryo UI" panose="020B0604030504040204" pitchFamily="50" charset="-128"/>
                        </a:rPr>
                        <a:t>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96273570"/>
                  </a:ext>
                </a:extLst>
              </a:tr>
              <a:tr h="285784">
                <a:tc rowSpan="3">
                  <a:txBody>
                    <a:bodyPr/>
                    <a:lstStyle/>
                    <a:p>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n-cs"/>
                        </a:rPr>
                        <a:t>大阪市</a:t>
                      </a:r>
                      <a:endParaRPr kumimoji="1" lang="en-US" altLang="ja-JP" sz="120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n-cs"/>
                        </a:rPr>
                        <a:t>11</a:t>
                      </a:r>
                      <a:endParaRPr kumimoji="1" lang="ja-JP" altLang="en-US" sz="120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n-cs"/>
                        </a:rPr>
                        <a:t>495</a:t>
                      </a:r>
                      <a:endParaRPr kumimoji="1" lang="ja-JP" altLang="en-US" sz="120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4634142"/>
                  </a:ext>
                </a:extLst>
              </a:tr>
              <a:tr h="285784">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n-cs"/>
                        </a:rPr>
                        <a:t>豊中市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n-cs"/>
                        </a:rPr>
                        <a:t>17</a:t>
                      </a:r>
                      <a:endParaRPr kumimoji="1" lang="ja-JP" altLang="en-US" sz="120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n-cs"/>
                        </a:rPr>
                        <a:t>2,246</a:t>
                      </a:r>
                      <a:endParaRPr kumimoji="1" lang="ja-JP" altLang="en-US" sz="120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8667303"/>
                  </a:ext>
                </a:extLst>
              </a:tr>
              <a:tr h="285784">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n-cs"/>
                        </a:rPr>
                        <a:t>吹田市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n-cs"/>
                        </a:rPr>
                        <a:t>10</a:t>
                      </a:r>
                      <a:endParaRPr kumimoji="1" lang="ja-JP" altLang="en-US" sz="120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n-cs"/>
                        </a:rPr>
                        <a:t>734</a:t>
                      </a:r>
                      <a:endParaRPr kumimoji="1" lang="ja-JP" altLang="en-US" sz="120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354588"/>
                  </a:ext>
                </a:extLst>
              </a:tr>
              <a:tr h="381046">
                <a:tc gridSpan="2">
                  <a:txBody>
                    <a:bodyPr/>
                    <a:lstStyle/>
                    <a:p>
                      <a:r>
                        <a:rPr kumimoji="1" lang="ja-JP" altLang="en-US" dirty="0">
                          <a:latin typeface="Meiryo UI" panose="020B0604030504040204" pitchFamily="50" charset="-128"/>
                          <a:ea typeface="Meiryo UI" panose="020B0604030504040204" pitchFamily="50" charset="-128"/>
                        </a:rPr>
                        <a:t>敷地売却等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r"/>
                      <a:r>
                        <a:rPr kumimoji="1" lang="en-US" altLang="ja-JP" dirty="0">
                          <a:latin typeface="Meiryo UI" panose="020B0604030504040204" pitchFamily="50" charset="-128"/>
                          <a:ea typeface="Meiryo UI" panose="020B0604030504040204" pitchFamily="50" charset="-128"/>
                        </a:rPr>
                        <a:t>0</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dirty="0">
                          <a:latin typeface="Meiryo UI" panose="020B0604030504040204" pitchFamily="50" charset="-128"/>
                          <a:ea typeface="Meiryo UI" panose="020B0604030504040204" pitchFamily="50" charset="-128"/>
                        </a:rPr>
                        <a:t>0</a:t>
                      </a:r>
                      <a:r>
                        <a:rPr kumimoji="1" lang="ja-JP" altLang="en-US" dirty="0">
                          <a:latin typeface="Meiryo UI" panose="020B0604030504040204" pitchFamily="50" charset="-128"/>
                          <a:ea typeface="Meiryo UI" panose="020B0604030504040204" pitchFamily="50" charset="-128"/>
                        </a:rPr>
                        <a:t>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37704690"/>
                  </a:ext>
                </a:extLst>
              </a:tr>
              <a:tr h="381046">
                <a:tc gridSpan="2">
                  <a:txBody>
                    <a:bodyPr/>
                    <a:lstStyle/>
                    <a:p>
                      <a:pPr algn="r"/>
                      <a:r>
                        <a:rPr kumimoji="1" lang="ja-JP" altLang="en-US" dirty="0">
                          <a:latin typeface="Meiryo UI" panose="020B0604030504040204" pitchFamily="50" charset="-128"/>
                          <a:ea typeface="Meiryo UI" panose="020B0604030504040204" pitchFamily="50" charset="-128"/>
                        </a:rPr>
                        <a:t>大阪府内合計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algn="r"/>
                      <a:r>
                        <a:rPr kumimoji="1" lang="en-US" altLang="ja-JP" dirty="0">
                          <a:latin typeface="Meiryo UI" panose="020B0604030504040204" pitchFamily="50" charset="-128"/>
                          <a:ea typeface="Meiryo UI" panose="020B0604030504040204" pitchFamily="50" charset="-128"/>
                        </a:rPr>
                        <a:t>46</a:t>
                      </a:r>
                      <a:r>
                        <a:rPr kumimoji="1" lang="ja-JP" altLang="en-US" dirty="0">
                          <a:latin typeface="Meiryo UI" panose="020B0604030504040204" pitchFamily="50" charset="-128"/>
                          <a:ea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kumimoji="1" lang="en-US" altLang="ja-JP" dirty="0">
                          <a:latin typeface="Meiryo UI" panose="020B0604030504040204" pitchFamily="50" charset="-128"/>
                          <a:ea typeface="Meiryo UI" panose="020B0604030504040204" pitchFamily="50" charset="-128"/>
                        </a:rPr>
                        <a:t>4,141</a:t>
                      </a:r>
                      <a:r>
                        <a:rPr kumimoji="1" lang="ja-JP" altLang="en-US" dirty="0">
                          <a:latin typeface="Meiryo UI" panose="020B0604030504040204" pitchFamily="50" charset="-128"/>
                          <a:ea typeface="Meiryo UI" panose="020B0604030504040204" pitchFamily="50" charset="-128"/>
                        </a:rPr>
                        <a:t>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14728732"/>
                  </a:ext>
                </a:extLst>
              </a:tr>
            </a:tbl>
          </a:graphicData>
        </a:graphic>
      </p:graphicFrame>
      <p:sp>
        <p:nvSpPr>
          <p:cNvPr id="11" name="テキスト ボックス 10">
            <a:extLst>
              <a:ext uri="{FF2B5EF4-FFF2-40B4-BE49-F238E27FC236}">
                <a16:creationId xmlns:a16="http://schemas.microsoft.com/office/drawing/2014/main" id="{5E5E9533-3A27-405D-ACDD-7BC8B8FE51C8}"/>
              </a:ext>
            </a:extLst>
          </p:cNvPr>
          <p:cNvSpPr txBox="1"/>
          <p:nvPr/>
        </p:nvSpPr>
        <p:spPr>
          <a:xfrm>
            <a:off x="402020" y="6320001"/>
            <a:ext cx="7912985"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：法定建替え、任意建替えについては建替え後のマンション竣工件数。敷地売却についてはマンション及び敷地の売却件数。</a:t>
            </a:r>
            <a:endParaRPr kumimoji="1" lang="en-US" altLang="ja-JP" sz="12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7DB1735F-C639-47DC-BD0A-E125C5DD5FF2}"/>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Tree>
    <p:extLst>
      <p:ext uri="{BB962C8B-B14F-4D97-AF65-F5344CB8AC3E}">
        <p14:creationId xmlns:p14="http://schemas.microsoft.com/office/powerpoint/2010/main" val="260185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４</a:t>
            </a:r>
          </a:p>
        </p:txBody>
      </p:sp>
      <p:sp>
        <p:nvSpPr>
          <p:cNvPr id="5" name="テキスト ボックス 4">
            <a:extLst>
              <a:ext uri="{FF2B5EF4-FFF2-40B4-BE49-F238E27FC236}">
                <a16:creationId xmlns:a16="http://schemas.microsoft.com/office/drawing/2014/main" id="{80D2FB36-8273-4B4F-BD98-6F91A5FFA2CB}"/>
              </a:ext>
            </a:extLst>
          </p:cNvPr>
          <p:cNvSpPr txBox="1"/>
          <p:nvPr/>
        </p:nvSpPr>
        <p:spPr>
          <a:xfrm>
            <a:off x="143100" y="636961"/>
            <a:ext cx="7558355"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町村域の建築時期別マンション件数</a:t>
            </a:r>
            <a:r>
              <a:rPr kumimoji="1" lang="en-US" altLang="ja-JP" sz="14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a:t>
            </a:r>
            <a:endParaRPr kumimoji="1" lang="en-US" altLang="ja-JP" sz="2000" dirty="0"/>
          </a:p>
        </p:txBody>
      </p:sp>
      <p:sp>
        <p:nvSpPr>
          <p:cNvPr id="14" name="正方形/長方形 13">
            <a:extLst>
              <a:ext uri="{FF2B5EF4-FFF2-40B4-BE49-F238E27FC236}">
                <a16:creationId xmlns:a16="http://schemas.microsoft.com/office/drawing/2014/main" id="{7DB1735F-C639-47DC-BD0A-E125C5DD5FF2}"/>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graphicFrame>
        <p:nvGraphicFramePr>
          <p:cNvPr id="12" name="グラフ 11">
            <a:extLst>
              <a:ext uri="{FF2B5EF4-FFF2-40B4-BE49-F238E27FC236}">
                <a16:creationId xmlns:a16="http://schemas.microsoft.com/office/drawing/2014/main" id="{A26B7DC4-AF98-4DD1-9EBD-B3E9CA68CD00}"/>
              </a:ext>
            </a:extLst>
          </p:cNvPr>
          <p:cNvGraphicFramePr>
            <a:graphicFrameLocks/>
          </p:cNvGraphicFramePr>
          <p:nvPr>
            <p:extLst>
              <p:ext uri="{D42A27DB-BD31-4B8C-83A1-F6EECF244321}">
                <p14:modId xmlns:p14="http://schemas.microsoft.com/office/powerpoint/2010/main" val="3633154759"/>
              </p:ext>
            </p:extLst>
          </p:nvPr>
        </p:nvGraphicFramePr>
        <p:xfrm>
          <a:off x="616065" y="2308749"/>
          <a:ext cx="7745416" cy="374851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線コネクタ 3">
            <a:extLst>
              <a:ext uri="{FF2B5EF4-FFF2-40B4-BE49-F238E27FC236}">
                <a16:creationId xmlns:a16="http://schemas.microsoft.com/office/drawing/2014/main" id="{44D3E1A4-64D4-489C-A89F-8D957078B008}"/>
              </a:ext>
            </a:extLst>
          </p:cNvPr>
          <p:cNvCxnSpPr>
            <a:cxnSpLocks/>
          </p:cNvCxnSpPr>
          <p:nvPr/>
        </p:nvCxnSpPr>
        <p:spPr>
          <a:xfrm>
            <a:off x="3515712" y="2685535"/>
            <a:ext cx="0" cy="2174789"/>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矢印: 左 7">
            <a:extLst>
              <a:ext uri="{FF2B5EF4-FFF2-40B4-BE49-F238E27FC236}">
                <a16:creationId xmlns:a16="http://schemas.microsoft.com/office/drawing/2014/main" id="{C9059159-205F-48E2-A10B-FB1F6DD1B44E}"/>
              </a:ext>
            </a:extLst>
          </p:cNvPr>
          <p:cNvSpPr/>
          <p:nvPr/>
        </p:nvSpPr>
        <p:spPr>
          <a:xfrm>
            <a:off x="2117123" y="2551962"/>
            <a:ext cx="1343409" cy="940881"/>
          </a:xfrm>
          <a:prstGeom prst="lef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築</a:t>
            </a:r>
            <a:r>
              <a:rPr kumimoji="1" lang="en-US" altLang="ja-JP" sz="1400" b="1" dirty="0"/>
              <a:t>40</a:t>
            </a:r>
            <a:r>
              <a:rPr kumimoji="1" lang="ja-JP" altLang="en-US" sz="1400" b="1" dirty="0"/>
              <a:t>年以上</a:t>
            </a:r>
          </a:p>
        </p:txBody>
      </p:sp>
      <p:sp>
        <p:nvSpPr>
          <p:cNvPr id="13" name="テキスト ボックス 12">
            <a:extLst>
              <a:ext uri="{FF2B5EF4-FFF2-40B4-BE49-F238E27FC236}">
                <a16:creationId xmlns:a16="http://schemas.microsoft.com/office/drawing/2014/main" id="{41FE84B0-1E2E-40DC-9768-E9A483F42813}"/>
              </a:ext>
            </a:extLst>
          </p:cNvPr>
          <p:cNvSpPr txBox="1"/>
          <p:nvPr/>
        </p:nvSpPr>
        <p:spPr>
          <a:xfrm>
            <a:off x="486141" y="2319566"/>
            <a:ext cx="98534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（件）</a:t>
            </a:r>
          </a:p>
        </p:txBody>
      </p:sp>
      <p:sp>
        <p:nvSpPr>
          <p:cNvPr id="15" name="正方形/長方形 14">
            <a:extLst>
              <a:ext uri="{FF2B5EF4-FFF2-40B4-BE49-F238E27FC236}">
                <a16:creationId xmlns:a16="http://schemas.microsoft.com/office/drawing/2014/main" id="{114BDAE6-BCB4-452A-B82B-ACF944C20E41}"/>
              </a:ext>
            </a:extLst>
          </p:cNvPr>
          <p:cNvSpPr/>
          <p:nvPr/>
        </p:nvSpPr>
        <p:spPr>
          <a:xfrm>
            <a:off x="386255" y="1219754"/>
            <a:ext cx="8345854" cy="879236"/>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1985</a:t>
            </a:r>
            <a:r>
              <a:rPr kumimoji="1" lang="ja-JP" altLang="en-US" sz="1600" dirty="0">
                <a:solidFill>
                  <a:schemeClr val="tx1"/>
                </a:solidFill>
                <a:latin typeface="Meiryo UI" panose="020B0604030504040204" pitchFamily="50" charset="-128"/>
                <a:ea typeface="Meiryo UI" panose="020B0604030504040204" pitchFamily="50" charset="-128"/>
              </a:rPr>
              <a:t>年以前の</a:t>
            </a:r>
            <a:r>
              <a:rPr kumimoji="1" lang="ja-JP" altLang="en-US" sz="1600" b="1" u="sng" dirty="0">
                <a:solidFill>
                  <a:schemeClr val="tx1"/>
                </a:solidFill>
                <a:latin typeface="Meiryo UI" panose="020B0604030504040204" pitchFamily="50" charset="-128"/>
                <a:ea typeface="Meiryo UI" panose="020B0604030504040204" pitchFamily="50" charset="-128"/>
              </a:rPr>
              <a:t>築</a:t>
            </a:r>
            <a:r>
              <a:rPr kumimoji="1" lang="en-US" altLang="ja-JP" sz="1600" b="1" u="sng" dirty="0">
                <a:solidFill>
                  <a:schemeClr val="tx1"/>
                </a:solidFill>
                <a:latin typeface="Meiryo UI" panose="020B0604030504040204" pitchFamily="50" charset="-128"/>
                <a:ea typeface="Meiryo UI" panose="020B0604030504040204" pitchFamily="50" charset="-128"/>
              </a:rPr>
              <a:t>40</a:t>
            </a:r>
            <a:r>
              <a:rPr kumimoji="1" lang="ja-JP" altLang="en-US" sz="1600" b="1" u="sng" dirty="0">
                <a:solidFill>
                  <a:schemeClr val="tx1"/>
                </a:solidFill>
                <a:latin typeface="Meiryo UI" panose="020B0604030504040204" pitchFamily="50" charset="-128"/>
                <a:ea typeface="Meiryo UI" panose="020B0604030504040204" pitchFamily="50" charset="-128"/>
              </a:rPr>
              <a:t>年以上のマンションは</a:t>
            </a:r>
            <a:r>
              <a:rPr kumimoji="1" lang="en-US" altLang="ja-JP" sz="1600" b="1" u="sng" dirty="0">
                <a:solidFill>
                  <a:schemeClr val="tx1"/>
                </a:solidFill>
                <a:latin typeface="Meiryo UI" panose="020B0604030504040204" pitchFamily="50" charset="-128"/>
                <a:ea typeface="Meiryo UI" panose="020B0604030504040204" pitchFamily="50" charset="-128"/>
              </a:rPr>
              <a:t>13</a:t>
            </a:r>
            <a:r>
              <a:rPr kumimoji="1" lang="ja-JP" altLang="en-US" sz="1600" b="1" u="sng" dirty="0">
                <a:solidFill>
                  <a:schemeClr val="tx1"/>
                </a:solidFill>
                <a:latin typeface="Meiryo UI" panose="020B0604030504040204" pitchFamily="50" charset="-128"/>
                <a:ea typeface="Meiryo UI" panose="020B0604030504040204" pitchFamily="50" charset="-128"/>
              </a:rPr>
              <a:t>件</a:t>
            </a:r>
            <a:r>
              <a:rPr kumimoji="1" lang="ja-JP" altLang="en-US" sz="1600" dirty="0">
                <a:solidFill>
                  <a:schemeClr val="tx1"/>
                </a:solidFill>
                <a:latin typeface="Meiryo UI" panose="020B0604030504040204" pitchFamily="50" charset="-128"/>
                <a:ea typeface="Meiryo UI" panose="020B0604030504040204" pitchFamily="50" charset="-128"/>
              </a:rPr>
              <a:t>あり、そのうち</a:t>
            </a:r>
            <a:r>
              <a:rPr kumimoji="1" lang="ja-JP" altLang="en-US" sz="1600" b="1" u="sng" dirty="0">
                <a:solidFill>
                  <a:schemeClr val="tx1"/>
                </a:solidFill>
                <a:latin typeface="Meiryo UI" panose="020B0604030504040204" pitchFamily="50" charset="-128"/>
                <a:ea typeface="Meiryo UI" panose="020B0604030504040204" pitchFamily="50" charset="-128"/>
              </a:rPr>
              <a:t>旧耐震基準のマンションは８件</a:t>
            </a:r>
            <a:r>
              <a:rPr kumimoji="1" lang="ja-JP" altLang="en-US" sz="1600" b="1" dirty="0">
                <a:solidFill>
                  <a:schemeClr val="tx1"/>
                </a:solidFill>
                <a:latin typeface="Meiryo UI" panose="020B0604030504040204" pitchFamily="50" charset="-128"/>
                <a:ea typeface="Meiryo UI" panose="020B0604030504040204" pitchFamily="50" charset="-128"/>
              </a:rPr>
              <a:t>。</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600" dirty="0">
                <a:solidFill>
                  <a:schemeClr val="tx1"/>
                </a:solidFill>
                <a:latin typeface="Meiryo UI" panose="020B0604030504040204" pitchFamily="50" charset="-128"/>
                <a:ea typeface="Meiryo UI" panose="020B0604030504040204" pitchFamily="50" charset="-128"/>
              </a:rPr>
              <a:t>○築</a:t>
            </a:r>
            <a:r>
              <a:rPr kumimoji="1" lang="en-US" altLang="ja-JP" sz="1600" dirty="0">
                <a:solidFill>
                  <a:schemeClr val="tx1"/>
                </a:solidFill>
                <a:latin typeface="Meiryo UI" panose="020B0604030504040204" pitchFamily="50" charset="-128"/>
                <a:ea typeface="Meiryo UI" panose="020B0604030504040204" pitchFamily="50" charset="-128"/>
              </a:rPr>
              <a:t>40</a:t>
            </a:r>
            <a:r>
              <a:rPr kumimoji="1" lang="ja-JP" altLang="en-US" sz="1600" dirty="0">
                <a:solidFill>
                  <a:schemeClr val="tx1"/>
                </a:solidFill>
                <a:latin typeface="Meiryo UI" panose="020B0604030504040204" pitchFamily="50" charset="-128"/>
                <a:ea typeface="Meiryo UI" panose="020B0604030504040204" pitchFamily="50" charset="-128"/>
              </a:rPr>
              <a:t>年以上のマンションには、</a:t>
            </a:r>
            <a:r>
              <a:rPr kumimoji="1" lang="ja-JP" altLang="en-US" sz="1600" b="1" u="sng" dirty="0">
                <a:solidFill>
                  <a:schemeClr val="tx1"/>
                </a:solidFill>
                <a:latin typeface="Meiryo UI" panose="020B0604030504040204" pitchFamily="50" charset="-128"/>
                <a:ea typeface="Meiryo UI" panose="020B0604030504040204" pitchFamily="50" charset="-128"/>
              </a:rPr>
              <a:t>団地型マンション</a:t>
            </a:r>
            <a:r>
              <a:rPr kumimoji="1" lang="ja-JP" altLang="en-US" sz="1600" dirty="0">
                <a:solidFill>
                  <a:schemeClr val="tx1"/>
                </a:solidFill>
                <a:latin typeface="Meiryo UI" panose="020B0604030504040204" pitchFamily="50" charset="-128"/>
                <a:ea typeface="Meiryo UI" panose="020B0604030504040204" pitchFamily="50" charset="-128"/>
              </a:rPr>
              <a:t>も含まれている。</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59454F2-9487-4590-9EE5-FE89FFC86C34}"/>
              </a:ext>
            </a:extLst>
          </p:cNvPr>
          <p:cNvSpPr txBox="1"/>
          <p:nvPr/>
        </p:nvSpPr>
        <p:spPr>
          <a:xfrm>
            <a:off x="319685" y="6267026"/>
            <a:ext cx="8041795"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町村域分譲マンション実態調査（</a:t>
            </a:r>
            <a:r>
              <a:rPr kumimoji="1" lang="en-US" altLang="ja-JP" sz="1200" dirty="0">
                <a:latin typeface="Meiryo UI" panose="020B0604030504040204" pitchFamily="50" charset="-128"/>
                <a:ea typeface="Meiryo UI" panose="020B0604030504040204" pitchFamily="50" charset="-128"/>
              </a:rPr>
              <a:t>R5</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R6</a:t>
            </a:r>
            <a:r>
              <a:rPr kumimoji="1" lang="ja-JP" altLang="en-US" sz="1200" dirty="0">
                <a:latin typeface="Meiryo UI" panose="020B0604030504040204" pitchFamily="50" charset="-128"/>
                <a:ea typeface="Meiryo UI" panose="020B0604030504040204" pitchFamily="50" charset="-128"/>
              </a:rPr>
              <a:t>）（大阪府）より抽出。</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184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５</a:t>
            </a:r>
          </a:p>
        </p:txBody>
      </p:sp>
      <p:sp>
        <p:nvSpPr>
          <p:cNvPr id="13" name="正方形/長方形 12">
            <a:extLst>
              <a:ext uri="{FF2B5EF4-FFF2-40B4-BE49-F238E27FC236}">
                <a16:creationId xmlns:a16="http://schemas.microsoft.com/office/drawing/2014/main" id="{4FEB4A49-A4FB-4DA0-9C65-D561F1DFDE80}"/>
              </a:ext>
            </a:extLst>
          </p:cNvPr>
          <p:cNvSpPr/>
          <p:nvPr/>
        </p:nvSpPr>
        <p:spPr>
          <a:xfrm>
            <a:off x="339138" y="2039352"/>
            <a:ext cx="8560316" cy="689035"/>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・除却までの資金計画を含む中長期の計画策定の経験のある専門家の育成、ノウハウの蓄積</a:t>
            </a: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・蓄積したノウハウを府内市町村や関係団体へ共有することによる再生円滑化の促進</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C7B0BEAF-A8D8-4975-AC36-C182FD3C0C27}"/>
              </a:ext>
            </a:extLst>
          </p:cNvPr>
          <p:cNvSpPr/>
          <p:nvPr/>
        </p:nvSpPr>
        <p:spPr>
          <a:xfrm>
            <a:off x="339138" y="1723260"/>
            <a:ext cx="907714"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目的</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5" name="正方形/長方形 14">
            <a:extLst>
              <a:ext uri="{FF2B5EF4-FFF2-40B4-BE49-F238E27FC236}">
                <a16:creationId xmlns:a16="http://schemas.microsoft.com/office/drawing/2014/main" id="{98CAE755-D116-4B0B-B986-AEAF87ECF4EE}"/>
              </a:ext>
            </a:extLst>
          </p:cNvPr>
          <p:cNvSpPr/>
          <p:nvPr/>
        </p:nvSpPr>
        <p:spPr>
          <a:xfrm>
            <a:off x="339137" y="3204211"/>
            <a:ext cx="8560316" cy="694101"/>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・築</a:t>
            </a:r>
            <a:r>
              <a:rPr lang="en-US" altLang="ja-JP" sz="1400" dirty="0">
                <a:solidFill>
                  <a:srgbClr val="000000"/>
                </a:solidFill>
                <a:latin typeface="Meiryo UI" panose="020B0604030504040204" pitchFamily="50" charset="-128"/>
                <a:ea typeface="Meiryo UI" panose="020B0604030504040204" pitchFamily="50" charset="-128"/>
              </a:rPr>
              <a:t>40</a:t>
            </a:r>
            <a:r>
              <a:rPr lang="ja-JP" altLang="en-US" sz="1400" dirty="0">
                <a:solidFill>
                  <a:srgbClr val="000000"/>
                </a:solidFill>
                <a:latin typeface="Meiryo UI" panose="020B0604030504040204" pitchFamily="50" charset="-128"/>
                <a:ea typeface="Meiryo UI" panose="020B0604030504040204" pitchFamily="50" charset="-128"/>
              </a:rPr>
              <a:t>年を超える分譲マンションに、マンション管理士を派遣し、マンション除却までの資金計画を含む中長期の計画策定</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などの支援を実施</a:t>
            </a:r>
          </a:p>
        </p:txBody>
      </p:sp>
      <p:sp>
        <p:nvSpPr>
          <p:cNvPr id="16" name="正方形/長方形 15">
            <a:extLst>
              <a:ext uri="{FF2B5EF4-FFF2-40B4-BE49-F238E27FC236}">
                <a16:creationId xmlns:a16="http://schemas.microsoft.com/office/drawing/2014/main" id="{B1B4C251-25D3-46E6-BE89-6AA522D4FA0B}"/>
              </a:ext>
            </a:extLst>
          </p:cNvPr>
          <p:cNvSpPr/>
          <p:nvPr/>
        </p:nvSpPr>
        <p:spPr>
          <a:xfrm>
            <a:off x="339137" y="2900840"/>
            <a:ext cx="1600021"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実施内容</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7" name="正方形/長方形 16">
            <a:extLst>
              <a:ext uri="{FF2B5EF4-FFF2-40B4-BE49-F238E27FC236}">
                <a16:creationId xmlns:a16="http://schemas.microsoft.com/office/drawing/2014/main" id="{888A8B65-31CC-4F48-8083-079BFFE99341}"/>
              </a:ext>
            </a:extLst>
          </p:cNvPr>
          <p:cNvSpPr/>
          <p:nvPr/>
        </p:nvSpPr>
        <p:spPr>
          <a:xfrm>
            <a:off x="339137" y="4091868"/>
            <a:ext cx="2924325"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対象マンションの選定方法</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8" name="正方形/長方形 17">
            <a:extLst>
              <a:ext uri="{FF2B5EF4-FFF2-40B4-BE49-F238E27FC236}">
                <a16:creationId xmlns:a16="http://schemas.microsoft.com/office/drawing/2014/main" id="{2492EDCC-37F0-4B9C-BFF6-46DDC2BF2DE4}"/>
              </a:ext>
            </a:extLst>
          </p:cNvPr>
          <p:cNvSpPr/>
          <p:nvPr/>
        </p:nvSpPr>
        <p:spPr>
          <a:xfrm>
            <a:off x="244546" y="4416181"/>
            <a:ext cx="8057311" cy="368434"/>
          </a:xfrm>
          <a:prstGeom prst="rect">
            <a:avLst/>
          </a:prstGeom>
        </p:spPr>
        <p:txBody>
          <a:bodyPr wrap="square">
            <a:spAutoFit/>
          </a:bodyPr>
          <a:lstStyle/>
          <a:p>
            <a:pPr>
              <a:lnSpc>
                <a:spcPts val="2500"/>
              </a:lnSpc>
            </a:pPr>
            <a:r>
              <a:rPr lang="ja-JP" altLang="en-US" sz="1400" dirty="0">
                <a:solidFill>
                  <a:srgbClr val="000000"/>
                </a:solidFill>
                <a:latin typeface="Meiryo UI" panose="020B0604030504040204" pitchFamily="50" charset="-128"/>
                <a:ea typeface="Meiryo UI" panose="020B0604030504040204" pitchFamily="50" charset="-128"/>
              </a:rPr>
              <a:t>　・除却までの資金計画を含む中長期の　計画策定を検討する築</a:t>
            </a:r>
            <a:r>
              <a:rPr lang="en-US" altLang="ja-JP" sz="1400" dirty="0">
                <a:solidFill>
                  <a:srgbClr val="000000"/>
                </a:solidFill>
                <a:latin typeface="Meiryo UI" panose="020B0604030504040204" pitchFamily="50" charset="-128"/>
                <a:ea typeface="Meiryo UI" panose="020B0604030504040204" pitchFamily="50" charset="-128"/>
              </a:rPr>
              <a:t>40</a:t>
            </a:r>
            <a:r>
              <a:rPr lang="ja-JP" altLang="en-US" sz="1400" dirty="0">
                <a:solidFill>
                  <a:srgbClr val="000000"/>
                </a:solidFill>
                <a:latin typeface="Meiryo UI" panose="020B0604030504040204" pitchFamily="50" charset="-128"/>
                <a:ea typeface="Meiryo UI" panose="020B0604030504040204" pitchFamily="50" charset="-128"/>
              </a:rPr>
              <a:t>年を超えるマンションの管理組合を公募　　</a:t>
            </a:r>
          </a:p>
        </p:txBody>
      </p:sp>
      <p:sp>
        <p:nvSpPr>
          <p:cNvPr id="19" name="正方形/長方形 18">
            <a:extLst>
              <a:ext uri="{FF2B5EF4-FFF2-40B4-BE49-F238E27FC236}">
                <a16:creationId xmlns:a16="http://schemas.microsoft.com/office/drawing/2014/main" id="{3C5E5A29-408F-4710-A93C-F10ED23A2245}"/>
              </a:ext>
            </a:extLst>
          </p:cNvPr>
          <p:cNvSpPr/>
          <p:nvPr/>
        </p:nvSpPr>
        <p:spPr>
          <a:xfrm>
            <a:off x="339137" y="1711463"/>
            <a:ext cx="8560316" cy="109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0" name="正方形/長方形 19">
            <a:extLst>
              <a:ext uri="{FF2B5EF4-FFF2-40B4-BE49-F238E27FC236}">
                <a16:creationId xmlns:a16="http://schemas.microsoft.com/office/drawing/2014/main" id="{698803B8-5549-4D03-BB8E-16EE74379F95}"/>
              </a:ext>
            </a:extLst>
          </p:cNvPr>
          <p:cNvSpPr/>
          <p:nvPr/>
        </p:nvSpPr>
        <p:spPr>
          <a:xfrm>
            <a:off x="339318" y="2908968"/>
            <a:ext cx="8560316" cy="1049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9FC43218-CF7B-4040-9460-D244B9EB1C58}"/>
              </a:ext>
            </a:extLst>
          </p:cNvPr>
          <p:cNvSpPr/>
          <p:nvPr/>
        </p:nvSpPr>
        <p:spPr>
          <a:xfrm>
            <a:off x="339137" y="4049702"/>
            <a:ext cx="8560316" cy="789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96FF2D31-3D3D-4267-AB91-D00DEE3A2464}"/>
              </a:ext>
            </a:extLst>
          </p:cNvPr>
          <p:cNvSpPr/>
          <p:nvPr/>
        </p:nvSpPr>
        <p:spPr>
          <a:xfrm>
            <a:off x="313625" y="4910790"/>
            <a:ext cx="1651043" cy="378565"/>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事業スキーム</a:t>
            </a:r>
            <a:r>
              <a:rPr lang="en-US" altLang="ja-JP" sz="1600" dirty="0">
                <a:solidFill>
                  <a:srgbClr val="000000"/>
                </a:solidFill>
                <a:latin typeface="Meiryo UI" panose="020B0604030504040204" pitchFamily="50" charset="-128"/>
                <a:ea typeface="Meiryo UI" panose="020B0604030504040204" pitchFamily="50" charset="-128"/>
              </a:rPr>
              <a:t>】</a:t>
            </a:r>
          </a:p>
        </p:txBody>
      </p:sp>
      <p:grpSp>
        <p:nvGrpSpPr>
          <p:cNvPr id="23" name="グループ化 22">
            <a:extLst>
              <a:ext uri="{FF2B5EF4-FFF2-40B4-BE49-F238E27FC236}">
                <a16:creationId xmlns:a16="http://schemas.microsoft.com/office/drawing/2014/main" id="{E6A040C8-0A3D-4A83-903C-7675FE835009}"/>
              </a:ext>
            </a:extLst>
          </p:cNvPr>
          <p:cNvGrpSpPr/>
          <p:nvPr/>
        </p:nvGrpSpPr>
        <p:grpSpPr>
          <a:xfrm>
            <a:off x="6886127" y="5021699"/>
            <a:ext cx="1052618" cy="1447739"/>
            <a:chOff x="7428913" y="2692527"/>
            <a:chExt cx="3374874" cy="4812956"/>
          </a:xfrm>
        </p:grpSpPr>
        <p:sp>
          <p:nvSpPr>
            <p:cNvPr id="24" name="正方形/長方形 23">
              <a:extLst>
                <a:ext uri="{FF2B5EF4-FFF2-40B4-BE49-F238E27FC236}">
                  <a16:creationId xmlns:a16="http://schemas.microsoft.com/office/drawing/2014/main" id="{370F4D32-3648-4DE8-A439-444E6A2A1758}"/>
                </a:ext>
              </a:extLst>
            </p:cNvPr>
            <p:cNvSpPr/>
            <p:nvPr/>
          </p:nvSpPr>
          <p:spPr>
            <a:xfrm>
              <a:off x="7428913" y="2692527"/>
              <a:ext cx="3374874" cy="481295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45B5B0F5-FCBD-4D65-A00E-1B2EDE44F5D8}"/>
                </a:ext>
              </a:extLst>
            </p:cNvPr>
            <p:cNvPicPr>
              <a:picLocks noChangeAspect="1"/>
            </p:cNvPicPr>
            <p:nvPr/>
          </p:nvPicPr>
          <p:blipFill>
            <a:blip r:embed="rId2"/>
            <a:stretch>
              <a:fillRect/>
            </a:stretch>
          </p:blipFill>
          <p:spPr>
            <a:xfrm>
              <a:off x="7428913" y="2768727"/>
              <a:ext cx="3374874" cy="4736756"/>
            </a:xfrm>
            <a:prstGeom prst="rect">
              <a:avLst/>
            </a:prstGeom>
          </p:spPr>
        </p:pic>
      </p:grpSp>
      <p:grpSp>
        <p:nvGrpSpPr>
          <p:cNvPr id="26" name="グループ化 25">
            <a:extLst>
              <a:ext uri="{FF2B5EF4-FFF2-40B4-BE49-F238E27FC236}">
                <a16:creationId xmlns:a16="http://schemas.microsoft.com/office/drawing/2014/main" id="{2A1CEB1C-A2D8-46EF-9FDB-391C5E31F991}"/>
              </a:ext>
            </a:extLst>
          </p:cNvPr>
          <p:cNvGrpSpPr/>
          <p:nvPr/>
        </p:nvGrpSpPr>
        <p:grpSpPr>
          <a:xfrm>
            <a:off x="1939156" y="5062787"/>
            <a:ext cx="4239752" cy="1608504"/>
            <a:chOff x="5581785" y="4278381"/>
            <a:chExt cx="3854068" cy="1788659"/>
          </a:xfrm>
        </p:grpSpPr>
        <p:sp>
          <p:nvSpPr>
            <p:cNvPr id="27" name="右矢印 54">
              <a:extLst>
                <a:ext uri="{FF2B5EF4-FFF2-40B4-BE49-F238E27FC236}">
                  <a16:creationId xmlns:a16="http://schemas.microsoft.com/office/drawing/2014/main" id="{15E69CCF-6CD0-4F2B-826B-DC57A4772466}"/>
                </a:ext>
              </a:extLst>
            </p:cNvPr>
            <p:cNvSpPr/>
            <p:nvPr/>
          </p:nvSpPr>
          <p:spPr>
            <a:xfrm rot="5400000">
              <a:off x="5740747" y="4882737"/>
              <a:ext cx="499595" cy="290729"/>
            </a:xfrm>
            <a:prstGeom prst="rightArrow">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28" name="右矢印 522">
              <a:extLst>
                <a:ext uri="{FF2B5EF4-FFF2-40B4-BE49-F238E27FC236}">
                  <a16:creationId xmlns:a16="http://schemas.microsoft.com/office/drawing/2014/main" id="{46D4BF12-2842-417E-B87B-75B3D36E45BF}"/>
                </a:ext>
              </a:extLst>
            </p:cNvPr>
            <p:cNvSpPr/>
            <p:nvPr/>
          </p:nvSpPr>
          <p:spPr>
            <a:xfrm rot="1188679">
              <a:off x="6536232" y="4740729"/>
              <a:ext cx="1794269" cy="196465"/>
            </a:xfrm>
            <a:prstGeom prst="rightArrow">
              <a:avLst>
                <a:gd name="adj1" fmla="val 50000"/>
                <a:gd name="adj2" fmla="val 125405"/>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600">
                <a:latin typeface="BIZ UDゴシック" panose="020B0400000000000000" pitchFamily="49" charset="-128"/>
                <a:ea typeface="BIZ UDゴシック" panose="020B0400000000000000" pitchFamily="49" charset="-128"/>
              </a:endParaRPr>
            </a:p>
          </p:txBody>
        </p:sp>
        <p:sp>
          <p:nvSpPr>
            <p:cNvPr id="29" name="右矢印 526">
              <a:extLst>
                <a:ext uri="{FF2B5EF4-FFF2-40B4-BE49-F238E27FC236}">
                  <a16:creationId xmlns:a16="http://schemas.microsoft.com/office/drawing/2014/main" id="{09893BCA-8C88-4635-ABEA-606981B33371}"/>
                </a:ext>
              </a:extLst>
            </p:cNvPr>
            <p:cNvSpPr/>
            <p:nvPr/>
          </p:nvSpPr>
          <p:spPr>
            <a:xfrm rot="11951517">
              <a:off x="6513935" y="4917370"/>
              <a:ext cx="1721695" cy="181195"/>
            </a:xfrm>
            <a:prstGeom prst="rightArrow">
              <a:avLst>
                <a:gd name="adj1" fmla="val 50000"/>
                <a:gd name="adj2" fmla="val 125405"/>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ja-JP" altLang="en-US" sz="1600">
                <a:latin typeface="BIZ UDゴシック" panose="020B0400000000000000" pitchFamily="49" charset="-128"/>
                <a:ea typeface="BIZ UDゴシック" panose="020B0400000000000000" pitchFamily="49" charset="-128"/>
              </a:endParaRPr>
            </a:p>
          </p:txBody>
        </p:sp>
        <p:sp>
          <p:nvSpPr>
            <p:cNvPr id="30" name="右矢印 60">
              <a:extLst>
                <a:ext uri="{FF2B5EF4-FFF2-40B4-BE49-F238E27FC236}">
                  <a16:creationId xmlns:a16="http://schemas.microsoft.com/office/drawing/2014/main" id="{98BB5DDF-D22A-403C-BAA8-A0ED7440F845}"/>
                </a:ext>
              </a:extLst>
            </p:cNvPr>
            <p:cNvSpPr/>
            <p:nvPr/>
          </p:nvSpPr>
          <p:spPr>
            <a:xfrm>
              <a:off x="6536070" y="5613272"/>
              <a:ext cx="1638214" cy="332944"/>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a:latin typeface="BIZ UDゴシック" panose="020B0400000000000000" pitchFamily="49" charset="-128"/>
                <a:ea typeface="BIZ UDゴシック" panose="020B0400000000000000" pitchFamily="49" charset="-128"/>
              </a:endParaRPr>
            </a:p>
          </p:txBody>
        </p:sp>
        <p:sp>
          <p:nvSpPr>
            <p:cNvPr id="31" name="テキスト ボックス 23">
              <a:extLst>
                <a:ext uri="{FF2B5EF4-FFF2-40B4-BE49-F238E27FC236}">
                  <a16:creationId xmlns:a16="http://schemas.microsoft.com/office/drawing/2014/main" id="{AA592D6A-EB3C-46C8-970F-D0BAB368E6B7}"/>
                </a:ext>
              </a:extLst>
            </p:cNvPr>
            <p:cNvSpPr txBox="1"/>
            <p:nvPr/>
          </p:nvSpPr>
          <p:spPr>
            <a:xfrm>
              <a:off x="6509789" y="5374237"/>
              <a:ext cx="1769446" cy="292337"/>
            </a:xfrm>
            <a:prstGeom prst="rect">
              <a:avLst/>
            </a:prstGeom>
            <a:noFill/>
            <a:ln w="6350">
              <a:noFill/>
            </a:ln>
          </p:spPr>
          <p:txBody>
            <a:bodyPr rot="0" spcFirstLastPara="0" vert="horz" wrap="square" lIns="63305" tIns="31652" rIns="63305" bIns="31652" numCol="1" spcCol="0" rtlCol="0" fromWordArt="0" anchor="t" anchorCtr="0" forceAA="0" compatLnSpc="1">
              <a:prstTxWarp prst="textNoShape">
                <a:avLst/>
              </a:prstTxWarp>
              <a:noAutofit/>
            </a:bodyPr>
            <a:lstStyle/>
            <a:p>
              <a:pPr algn="just">
                <a:lnSpc>
                  <a:spcPts val="1500"/>
                </a:lnSpc>
              </a:pPr>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マンション管理士を派遣</a:t>
              </a:r>
              <a:endParaRPr lang="ja-JP" altLang="en-US" sz="11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2" name="角丸四角形 51">
              <a:extLst>
                <a:ext uri="{FF2B5EF4-FFF2-40B4-BE49-F238E27FC236}">
                  <a16:creationId xmlns:a16="http://schemas.microsoft.com/office/drawing/2014/main" id="{B06B73D4-5922-4CAE-B30A-0717B3B81A1A}"/>
                </a:ext>
              </a:extLst>
            </p:cNvPr>
            <p:cNvSpPr/>
            <p:nvPr/>
          </p:nvSpPr>
          <p:spPr>
            <a:xfrm>
              <a:off x="5621217" y="4278381"/>
              <a:ext cx="829585" cy="374678"/>
            </a:xfrm>
            <a:prstGeom prst="roundRect">
              <a:avLst/>
            </a:prstGeom>
            <a:solidFill>
              <a:schemeClr val="accent1">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rPr>
                <a:t>大阪府</a:t>
              </a:r>
              <a:endParaRPr lang="ja-JP" altLang="en-US" sz="900" kern="100" dirty="0">
                <a:solidFill>
                  <a:srgbClr val="FFFFFF"/>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8217A919-6F4B-43F7-89CF-B4CEE3DD0562}"/>
                </a:ext>
              </a:extLst>
            </p:cNvPr>
            <p:cNvSpPr txBox="1"/>
            <p:nvPr/>
          </p:nvSpPr>
          <p:spPr>
            <a:xfrm>
              <a:off x="5798128" y="4823092"/>
              <a:ext cx="397636" cy="459770"/>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just"/>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委託</a:t>
              </a:r>
              <a:endPar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4" name="角丸四角形 58">
              <a:extLst>
                <a:ext uri="{FF2B5EF4-FFF2-40B4-BE49-F238E27FC236}">
                  <a16:creationId xmlns:a16="http://schemas.microsoft.com/office/drawing/2014/main" id="{A4FAE378-B048-4F8D-BE97-4E9B2340235E}"/>
                </a:ext>
              </a:extLst>
            </p:cNvPr>
            <p:cNvSpPr/>
            <p:nvPr/>
          </p:nvSpPr>
          <p:spPr>
            <a:xfrm>
              <a:off x="8269827" y="5374237"/>
              <a:ext cx="1166026" cy="692803"/>
            </a:xfrm>
            <a:prstGeom prst="roundRect">
              <a:avLst/>
            </a:prstGeom>
            <a:solidFill>
              <a:schemeClr val="accent2">
                <a:lumMod val="20000"/>
                <a:lumOff val="80000"/>
              </a:schemeClr>
            </a:solidFill>
            <a:ln w="1905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分譲マンション</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477"/>
                </a:lnSpc>
              </a:pP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の区分所有者等</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5" name="角丸四角形 59">
              <a:extLst>
                <a:ext uri="{FF2B5EF4-FFF2-40B4-BE49-F238E27FC236}">
                  <a16:creationId xmlns:a16="http://schemas.microsoft.com/office/drawing/2014/main" id="{CD0567F7-9186-44E1-A703-D36A9567E3F5}"/>
                </a:ext>
              </a:extLst>
            </p:cNvPr>
            <p:cNvSpPr/>
            <p:nvPr/>
          </p:nvSpPr>
          <p:spPr>
            <a:xfrm>
              <a:off x="5581785" y="5337221"/>
              <a:ext cx="888543" cy="692802"/>
            </a:xfrm>
            <a:prstGeom prst="round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r>
                <a:rPr lang="ja-JP" altLang="en-US"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委託事業者</a:t>
              </a:r>
              <a:endParaRPr lang="en-US" altLang="ja-JP" sz="12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sp>
        <p:nvSpPr>
          <p:cNvPr id="36" name="テキスト ボックス 35">
            <a:extLst>
              <a:ext uri="{FF2B5EF4-FFF2-40B4-BE49-F238E27FC236}">
                <a16:creationId xmlns:a16="http://schemas.microsoft.com/office/drawing/2014/main" id="{9EFF3609-E0E9-4DCF-9C44-FDA3AD95C5A8}"/>
              </a:ext>
            </a:extLst>
          </p:cNvPr>
          <p:cNvSpPr txBox="1"/>
          <p:nvPr/>
        </p:nvSpPr>
        <p:spPr>
          <a:xfrm>
            <a:off x="3624932" y="5561652"/>
            <a:ext cx="1033459" cy="243998"/>
          </a:xfrm>
          <a:prstGeom prst="rect">
            <a:avLst/>
          </a:prstGeom>
          <a:noFill/>
          <a:ln w="6350">
            <a:noFill/>
          </a:ln>
        </p:spPr>
        <p:txBody>
          <a:bodyPr rot="0" spcFirstLastPara="0" vert="horz" wrap="none" lIns="63305" tIns="31652" rIns="63305" bIns="31652" numCol="1" spcCol="0" rtlCol="0" fromWordArt="0" anchor="t" anchorCtr="0" forceAA="0" compatLnSpc="1">
            <a:prstTxWarp prst="textNoShape">
              <a:avLst/>
            </a:prstTxWarp>
            <a:noAutofit/>
          </a:bodyPr>
          <a:lstStyle/>
          <a:p>
            <a:pPr algn="r">
              <a:lnSpc>
                <a:spcPts val="646"/>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連絡、助言等</a:t>
            </a:r>
          </a:p>
        </p:txBody>
      </p:sp>
      <p:sp>
        <p:nvSpPr>
          <p:cNvPr id="37" name="正方形/長方形 36">
            <a:extLst>
              <a:ext uri="{FF2B5EF4-FFF2-40B4-BE49-F238E27FC236}">
                <a16:creationId xmlns:a16="http://schemas.microsoft.com/office/drawing/2014/main" id="{20110790-769D-4981-8EE9-BC3C129CE003}"/>
              </a:ext>
            </a:extLst>
          </p:cNvPr>
          <p:cNvSpPr/>
          <p:nvPr/>
        </p:nvSpPr>
        <p:spPr>
          <a:xfrm>
            <a:off x="6895390" y="6412334"/>
            <a:ext cx="1651043" cy="363305"/>
          </a:xfrm>
          <a:prstGeom prst="rect">
            <a:avLst/>
          </a:prstGeom>
        </p:spPr>
        <p:txBody>
          <a:bodyPr wrap="square">
            <a:spAutoFit/>
          </a:bodyPr>
          <a:lstStyle/>
          <a:p>
            <a:pPr>
              <a:lnSpc>
                <a:spcPts val="2500"/>
              </a:lnSpc>
            </a:pPr>
            <a:r>
              <a:rPr lang="en-US" altLang="ja-JP" sz="1200" dirty="0">
                <a:solidFill>
                  <a:srgbClr val="000000"/>
                </a:solidFill>
                <a:latin typeface="Meiryo UI" panose="020B0604030504040204" pitchFamily="50" charset="-128"/>
                <a:ea typeface="Meiryo UI" panose="020B0604030504040204" pitchFamily="50" charset="-128"/>
              </a:rPr>
              <a:t>&lt;</a:t>
            </a:r>
            <a:r>
              <a:rPr lang="ja-JP" altLang="en-US" sz="1200" dirty="0">
                <a:solidFill>
                  <a:srgbClr val="000000"/>
                </a:solidFill>
                <a:latin typeface="Meiryo UI" panose="020B0604030504040204" pitchFamily="50" charset="-128"/>
                <a:ea typeface="Meiryo UI" panose="020B0604030504040204" pitchFamily="50" charset="-128"/>
              </a:rPr>
              <a:t>公募チラシ</a:t>
            </a:r>
            <a:r>
              <a:rPr lang="en-US" altLang="ja-JP" sz="1200" dirty="0">
                <a:solidFill>
                  <a:srgbClr val="000000"/>
                </a:solidFill>
                <a:latin typeface="Meiryo UI" panose="020B0604030504040204" pitchFamily="50" charset="-128"/>
                <a:ea typeface="Meiryo UI" panose="020B0604030504040204" pitchFamily="50" charset="-128"/>
              </a:rPr>
              <a:t>&gt;</a:t>
            </a:r>
          </a:p>
        </p:txBody>
      </p:sp>
      <p:sp>
        <p:nvSpPr>
          <p:cNvPr id="38" name="テキスト ボックス 37">
            <a:extLst>
              <a:ext uri="{FF2B5EF4-FFF2-40B4-BE49-F238E27FC236}">
                <a16:creationId xmlns:a16="http://schemas.microsoft.com/office/drawing/2014/main" id="{EE787980-7F1C-45B9-938D-3F25E4B32B73}"/>
              </a:ext>
            </a:extLst>
          </p:cNvPr>
          <p:cNvSpPr txBox="1"/>
          <p:nvPr/>
        </p:nvSpPr>
        <p:spPr>
          <a:xfrm>
            <a:off x="266387" y="1033787"/>
            <a:ext cx="8727841" cy="584775"/>
          </a:xfrm>
          <a:prstGeom prst="rect">
            <a:avLst/>
          </a:prstGeom>
          <a:noFill/>
        </p:spPr>
        <p:txBody>
          <a:bodyPr wrap="square">
            <a:spAutoFit/>
          </a:bodyPr>
          <a:lstStyle/>
          <a:p>
            <a:pPr marL="179996" indent="-457189" algn="just" defTabSz="914379">
              <a:defRPr/>
            </a:pPr>
            <a:r>
              <a:rPr lang="ja-JP" altLang="en-US" sz="1600" b="1" dirty="0">
                <a:solidFill>
                  <a:prstClr val="black"/>
                </a:solidFill>
                <a:latin typeface="Meiryo UI"/>
                <a:ea typeface="Meiryo UI"/>
              </a:rPr>
              <a:t>○再生円滑化専門家派遣事業（</a:t>
            </a:r>
            <a:r>
              <a:rPr lang="en-US" altLang="ja-JP" sz="1600" b="1" dirty="0">
                <a:solidFill>
                  <a:prstClr val="black"/>
                </a:solidFill>
                <a:latin typeface="Meiryo UI"/>
                <a:ea typeface="Meiryo UI"/>
              </a:rPr>
              <a:t>R4</a:t>
            </a:r>
            <a:r>
              <a:rPr lang="ja-JP" altLang="en-US" sz="1600" b="1" dirty="0">
                <a:solidFill>
                  <a:prstClr val="black"/>
                </a:solidFill>
                <a:latin typeface="Meiryo UI"/>
                <a:ea typeface="Meiryo UI"/>
              </a:rPr>
              <a:t>～</a:t>
            </a:r>
            <a:r>
              <a:rPr lang="en-US" altLang="ja-JP" sz="1600" b="1" dirty="0">
                <a:solidFill>
                  <a:prstClr val="black"/>
                </a:solidFill>
                <a:latin typeface="Meiryo UI"/>
                <a:ea typeface="Meiryo UI"/>
              </a:rPr>
              <a:t>R6</a:t>
            </a:r>
            <a:r>
              <a:rPr lang="ja-JP" altLang="en-US" sz="1600" b="1" dirty="0">
                <a:solidFill>
                  <a:prstClr val="black"/>
                </a:solidFill>
                <a:latin typeface="Meiryo UI"/>
                <a:ea typeface="Meiryo UI"/>
              </a:rPr>
              <a:t>）</a:t>
            </a:r>
            <a:endParaRPr lang="en-US" altLang="ja-JP" sz="1600" b="1" dirty="0">
              <a:solidFill>
                <a:prstClr val="black"/>
              </a:solidFill>
              <a:latin typeface="Meiryo UI"/>
              <a:ea typeface="Meiryo UI"/>
            </a:endParaRPr>
          </a:p>
          <a:p>
            <a:pPr marL="179996" indent="-457189" algn="just" defTabSz="914379">
              <a:defRPr/>
            </a:pPr>
            <a:r>
              <a:rPr lang="ja-JP" altLang="en-US" sz="1600" b="1" dirty="0">
                <a:solidFill>
                  <a:prstClr val="black"/>
                </a:solidFill>
                <a:latin typeface="Meiryo UI"/>
                <a:ea typeface="Meiryo UI"/>
              </a:rPr>
              <a:t>　（</a:t>
            </a:r>
            <a:r>
              <a:rPr lang="en-US" altLang="ja-JP" sz="1600" b="1" dirty="0">
                <a:solidFill>
                  <a:prstClr val="black"/>
                </a:solidFill>
                <a:latin typeface="Meiryo UI"/>
                <a:ea typeface="Meiryo UI"/>
              </a:rPr>
              <a:t>※</a:t>
            </a:r>
            <a:r>
              <a:rPr lang="ja-JP" altLang="en-US" sz="1600" b="1" dirty="0">
                <a:solidFill>
                  <a:prstClr val="black"/>
                </a:solidFill>
                <a:latin typeface="Meiryo UI"/>
                <a:ea typeface="Meiryo UI"/>
              </a:rPr>
              <a:t>府内の分譲マンションを対象にモデル的に実施）</a:t>
            </a:r>
            <a:endParaRPr lang="en-US" altLang="ja-JP" sz="1600" b="1" dirty="0">
              <a:solidFill>
                <a:prstClr val="black"/>
              </a:solidFill>
              <a:latin typeface="Meiryo UI"/>
              <a:ea typeface="Meiryo UI"/>
            </a:endParaRPr>
          </a:p>
        </p:txBody>
      </p:sp>
      <p:sp>
        <p:nvSpPr>
          <p:cNvPr id="40" name="テキスト ボックス 39">
            <a:extLst>
              <a:ext uri="{FF2B5EF4-FFF2-40B4-BE49-F238E27FC236}">
                <a16:creationId xmlns:a16="http://schemas.microsoft.com/office/drawing/2014/main" id="{B8B0196E-E44A-4177-ADE3-3B7567CA1D54}"/>
              </a:ext>
            </a:extLst>
          </p:cNvPr>
          <p:cNvSpPr txBox="1"/>
          <p:nvPr/>
        </p:nvSpPr>
        <p:spPr>
          <a:xfrm>
            <a:off x="135218" y="584352"/>
            <a:ext cx="5351182"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大阪府のこれまでの取組み</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再掲</a:t>
            </a:r>
            <a:r>
              <a:rPr kumimoji="1" lang="en-US" altLang="ja-JP" b="1" dirty="0">
                <a:latin typeface="Meiryo UI" panose="020B0604030504040204" pitchFamily="50" charset="-128"/>
                <a:ea typeface="Meiryo UI" panose="020B0604030504040204" pitchFamily="50" charset="-128"/>
              </a:rPr>
              <a:t>〕</a:t>
            </a:r>
          </a:p>
        </p:txBody>
      </p:sp>
      <p:sp>
        <p:nvSpPr>
          <p:cNvPr id="42" name="正方形/長方形 41">
            <a:extLst>
              <a:ext uri="{FF2B5EF4-FFF2-40B4-BE49-F238E27FC236}">
                <a16:creationId xmlns:a16="http://schemas.microsoft.com/office/drawing/2014/main" id="{8D006375-C5D3-4EDA-A249-FDDE6D537885}"/>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Tree>
    <p:extLst>
      <p:ext uri="{BB962C8B-B14F-4D97-AF65-F5344CB8AC3E}">
        <p14:creationId xmlns:p14="http://schemas.microsoft.com/office/powerpoint/2010/main" val="55160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D88DCDE0-8955-463C-BCAF-2036E0B5D2FD}"/>
              </a:ext>
            </a:extLst>
          </p:cNvPr>
          <p:cNvSpPr txBox="1"/>
          <p:nvPr/>
        </p:nvSpPr>
        <p:spPr>
          <a:xfrm>
            <a:off x="125943" y="520692"/>
            <a:ext cx="4997669" cy="338554"/>
          </a:xfrm>
          <a:prstGeom prst="rect">
            <a:avLst/>
          </a:prstGeom>
          <a:noFill/>
        </p:spPr>
        <p:txBody>
          <a:bodyPr wrap="square">
            <a:spAutoFit/>
          </a:bodyPr>
          <a:lstStyle/>
          <a:p>
            <a:pPr marL="179996" indent="-457189" algn="just" defTabSz="914379">
              <a:defRPr/>
            </a:pPr>
            <a:r>
              <a:rPr lang="ja-JP" altLang="en-US" sz="1600" b="1" dirty="0">
                <a:solidFill>
                  <a:prstClr val="black"/>
                </a:solidFill>
                <a:latin typeface="Meiryo UI"/>
                <a:ea typeface="Meiryo UI"/>
              </a:rPr>
              <a:t>○再生円滑化専門家派遣事業（</a:t>
            </a:r>
            <a:r>
              <a:rPr lang="en-US" altLang="ja-JP" sz="1600" b="1" dirty="0">
                <a:solidFill>
                  <a:prstClr val="black"/>
                </a:solidFill>
                <a:latin typeface="Meiryo UI"/>
                <a:ea typeface="Meiryo UI"/>
              </a:rPr>
              <a:t>R4</a:t>
            </a:r>
            <a:r>
              <a:rPr lang="ja-JP" altLang="en-US" sz="1600" b="1" dirty="0">
                <a:solidFill>
                  <a:prstClr val="black"/>
                </a:solidFill>
                <a:latin typeface="Meiryo UI"/>
                <a:ea typeface="Meiryo UI"/>
              </a:rPr>
              <a:t>～</a:t>
            </a:r>
            <a:r>
              <a:rPr lang="en-US" altLang="ja-JP" sz="1600" b="1" dirty="0">
                <a:solidFill>
                  <a:prstClr val="black"/>
                </a:solidFill>
                <a:latin typeface="Meiryo UI"/>
                <a:ea typeface="Meiryo UI"/>
              </a:rPr>
              <a:t>R6</a:t>
            </a:r>
            <a:r>
              <a:rPr lang="ja-JP" altLang="en-US" sz="1600" b="1" dirty="0">
                <a:solidFill>
                  <a:prstClr val="black"/>
                </a:solidFill>
                <a:latin typeface="Meiryo UI"/>
                <a:ea typeface="Meiryo UI"/>
              </a:rPr>
              <a:t>）</a:t>
            </a:r>
            <a:r>
              <a:rPr lang="en-US" altLang="ja-JP" sz="1600" b="1" dirty="0">
                <a:solidFill>
                  <a:prstClr val="black"/>
                </a:solidFill>
                <a:latin typeface="Meiryo UI"/>
                <a:ea typeface="Meiryo UI"/>
              </a:rPr>
              <a:t>〔</a:t>
            </a:r>
            <a:r>
              <a:rPr lang="ja-JP" altLang="en-US" sz="1600" b="1" dirty="0">
                <a:solidFill>
                  <a:prstClr val="black"/>
                </a:solidFill>
                <a:latin typeface="Meiryo UI"/>
                <a:ea typeface="Meiryo UI"/>
              </a:rPr>
              <a:t>再掲</a:t>
            </a:r>
            <a:r>
              <a:rPr lang="en-US" altLang="ja-JP" sz="1600" b="1" dirty="0">
                <a:solidFill>
                  <a:prstClr val="black"/>
                </a:solidFill>
                <a:latin typeface="Meiryo UI"/>
                <a:ea typeface="Meiryo UI"/>
              </a:rPr>
              <a:t>〕</a:t>
            </a:r>
          </a:p>
        </p:txBody>
      </p:sp>
      <p:sp>
        <p:nvSpPr>
          <p:cNvPr id="11" name="正方形/長方形 10">
            <a:extLst>
              <a:ext uri="{FF2B5EF4-FFF2-40B4-BE49-F238E27FC236}">
                <a16:creationId xmlns:a16="http://schemas.microsoft.com/office/drawing/2014/main" id="{A26BC5D5-5657-48CF-BDAA-576A0B32C1E3}"/>
              </a:ext>
            </a:extLst>
          </p:cNvPr>
          <p:cNvSpPr/>
          <p:nvPr/>
        </p:nvSpPr>
        <p:spPr>
          <a:xfrm>
            <a:off x="177273" y="5149517"/>
            <a:ext cx="1332007" cy="373500"/>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課題</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2" name="正方形/長方形 11">
            <a:extLst>
              <a:ext uri="{FF2B5EF4-FFF2-40B4-BE49-F238E27FC236}">
                <a16:creationId xmlns:a16="http://schemas.microsoft.com/office/drawing/2014/main" id="{C2652AFC-EE77-4543-8FD0-E8C524513BA1}"/>
              </a:ext>
            </a:extLst>
          </p:cNvPr>
          <p:cNvSpPr/>
          <p:nvPr/>
        </p:nvSpPr>
        <p:spPr>
          <a:xfrm>
            <a:off x="125943" y="915200"/>
            <a:ext cx="1332007" cy="373500"/>
          </a:xfrm>
          <a:prstGeom prst="rect">
            <a:avLst/>
          </a:prstGeom>
        </p:spPr>
        <p:txBody>
          <a:bodyPr wrap="square">
            <a:spAutoFit/>
          </a:bodyPr>
          <a:lstStyle/>
          <a:p>
            <a:pPr>
              <a:lnSpc>
                <a:spcPts val="2500"/>
              </a:lnSpc>
            </a:pP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事業成果</a:t>
            </a:r>
            <a:r>
              <a:rPr lang="en-US" altLang="ja-JP" sz="1600" dirty="0">
                <a:solidFill>
                  <a:srgbClr val="000000"/>
                </a:solidFill>
                <a:latin typeface="Meiryo UI" panose="020B0604030504040204" pitchFamily="50" charset="-128"/>
                <a:ea typeface="Meiryo UI" panose="020B0604030504040204" pitchFamily="50" charset="-128"/>
              </a:rPr>
              <a:t>】</a:t>
            </a:r>
          </a:p>
        </p:txBody>
      </p:sp>
      <p:sp>
        <p:nvSpPr>
          <p:cNvPr id="13" name="正方形/長方形 12">
            <a:extLst>
              <a:ext uri="{FF2B5EF4-FFF2-40B4-BE49-F238E27FC236}">
                <a16:creationId xmlns:a16="http://schemas.microsoft.com/office/drawing/2014/main" id="{35DA5EEB-6478-4F3F-AE78-0817DEDB862F}"/>
              </a:ext>
            </a:extLst>
          </p:cNvPr>
          <p:cNvSpPr/>
          <p:nvPr/>
        </p:nvSpPr>
        <p:spPr>
          <a:xfrm>
            <a:off x="177273" y="5498821"/>
            <a:ext cx="8820987" cy="1169551"/>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建替え等の検討を契機に、管理適正化や長寿命化にシフトし、マンションの除却までの資金計画を含む中長期の計画</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策定まで至るのが難しい。</a:t>
            </a:r>
            <a:endParaRPr lang="en-US" altLang="ja-JP" sz="1400" dirty="0">
              <a:latin typeface="Meiryo UI" panose="020B0604030504040204" pitchFamily="50" charset="-128"/>
              <a:ea typeface="Meiryo UI" panose="020B0604030504040204" pitchFamily="50" charset="-128"/>
            </a:endParaRPr>
          </a:p>
          <a:p>
            <a:r>
              <a:rPr lang="ja-JP" altLang="en-US" sz="1400" spc="-40" dirty="0">
                <a:latin typeface="Meiryo UI" panose="020B0604030504040204" pitchFamily="50" charset="-128"/>
                <a:ea typeface="Meiryo UI" panose="020B0604030504040204" pitchFamily="50" charset="-128"/>
              </a:rPr>
              <a:t>　・高経年マンションにおいては、区分所有者に将来的に建替えや</a:t>
            </a:r>
            <a:r>
              <a:rPr lang="ja-JP" altLang="en-US" sz="1400" spc="-50" dirty="0">
                <a:latin typeface="Meiryo UI" panose="020B0604030504040204" pitchFamily="50" charset="-128"/>
                <a:ea typeface="Meiryo UI" panose="020B0604030504040204" pitchFamily="50" charset="-128"/>
              </a:rPr>
              <a:t>除却することも含めて中長期の計画を考える必要性がある</a:t>
            </a:r>
            <a:endParaRPr lang="en-US" altLang="ja-JP" sz="1400" spc="-50" dirty="0">
              <a:latin typeface="Meiryo UI" panose="020B0604030504040204" pitchFamily="50" charset="-128"/>
              <a:ea typeface="Meiryo UI" panose="020B0604030504040204" pitchFamily="50" charset="-128"/>
            </a:endParaRPr>
          </a:p>
          <a:p>
            <a:r>
              <a:rPr lang="ja-JP" altLang="en-US" sz="1400" spc="-50" dirty="0">
                <a:latin typeface="Meiryo UI" panose="020B0604030504040204" pitchFamily="50" charset="-128"/>
                <a:ea typeface="Meiryo UI" panose="020B0604030504040204" pitchFamily="50" charset="-128"/>
              </a:rPr>
              <a:t>　　ことを</a:t>
            </a:r>
            <a:r>
              <a:rPr lang="ja-JP" altLang="en-US" sz="1400" dirty="0">
                <a:latin typeface="Meiryo UI" panose="020B0604030504040204" pitchFamily="50" charset="-128"/>
                <a:ea typeface="Meiryo UI" panose="020B0604030504040204" pitchFamily="50" charset="-128"/>
              </a:rPr>
              <a:t>理解していただけるような支援が必要。</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6D5E0E50-208E-43B5-9663-CE88072A8603}"/>
              </a:ext>
            </a:extLst>
          </p:cNvPr>
          <p:cNvSpPr/>
          <p:nvPr/>
        </p:nvSpPr>
        <p:spPr>
          <a:xfrm>
            <a:off x="193037" y="5149517"/>
            <a:ext cx="8690831" cy="14354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363A767-6315-4A57-8356-72B4091B56DF}"/>
              </a:ext>
            </a:extLst>
          </p:cNvPr>
          <p:cNvSpPr txBox="1"/>
          <p:nvPr/>
        </p:nvSpPr>
        <p:spPr>
          <a:xfrm>
            <a:off x="8652795"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６</a:t>
            </a:r>
          </a:p>
        </p:txBody>
      </p:sp>
      <p:sp>
        <p:nvSpPr>
          <p:cNvPr id="19" name="正方形/長方形 18">
            <a:extLst>
              <a:ext uri="{FF2B5EF4-FFF2-40B4-BE49-F238E27FC236}">
                <a16:creationId xmlns:a16="http://schemas.microsoft.com/office/drawing/2014/main" id="{4DB574A8-1762-438F-9BBB-B3B33E49A08A}"/>
              </a:ext>
            </a:extLst>
          </p:cNvPr>
          <p:cNvSpPr/>
          <p:nvPr/>
        </p:nvSpPr>
        <p:spPr>
          <a:xfrm>
            <a:off x="193037" y="915199"/>
            <a:ext cx="8690831" cy="40022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3E94823-3F72-44CB-8122-FF941127A4D4}"/>
              </a:ext>
            </a:extLst>
          </p:cNvPr>
          <p:cNvSpPr/>
          <p:nvPr/>
        </p:nvSpPr>
        <p:spPr>
          <a:xfrm>
            <a:off x="129975" y="1256867"/>
            <a:ext cx="8820987" cy="738664"/>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dirty="0">
                <a:solidFill>
                  <a:srgbClr val="000000"/>
                </a:solidFill>
                <a:latin typeface="Meiryo UI" panose="020B0604030504040204" pitchFamily="50" charset="-128"/>
                <a:ea typeface="Meiryo UI" panose="020B0604030504040204" pitchFamily="50" charset="-128"/>
              </a:rPr>
              <a:t>■</a:t>
            </a:r>
            <a:r>
              <a:rPr lang="ja-JP" altLang="en-US" sz="1400" b="1" u="sng" dirty="0">
                <a:solidFill>
                  <a:srgbClr val="000000"/>
                </a:solidFill>
                <a:latin typeface="Meiryo UI" panose="020B0604030504040204" pitchFamily="50" charset="-128"/>
                <a:ea typeface="Meiryo UI" panose="020B0604030504040204" pitchFamily="50" charset="-128"/>
              </a:rPr>
              <a:t>支援事例①（総戸数</a:t>
            </a:r>
            <a:r>
              <a:rPr lang="en-US" altLang="ja-JP" sz="1400" b="1" u="sng" dirty="0">
                <a:solidFill>
                  <a:srgbClr val="000000"/>
                </a:solidFill>
                <a:latin typeface="Meiryo UI" panose="020B0604030504040204" pitchFamily="50" charset="-128"/>
                <a:ea typeface="Meiryo UI" panose="020B0604030504040204" pitchFamily="50" charset="-128"/>
              </a:rPr>
              <a:t>22</a:t>
            </a:r>
            <a:r>
              <a:rPr lang="ja-JP" altLang="en-US" sz="1400" b="1" u="sng" dirty="0">
                <a:solidFill>
                  <a:srgbClr val="000000"/>
                </a:solidFill>
                <a:latin typeface="Meiryo UI" panose="020B0604030504040204" pitchFamily="50" charset="-128"/>
                <a:ea typeface="Meiryo UI" panose="020B0604030504040204" pitchFamily="50" charset="-128"/>
              </a:rPr>
              <a:t>戸（住戸</a:t>
            </a:r>
            <a:r>
              <a:rPr lang="en-US" altLang="ja-JP" sz="1400" b="1" u="sng" dirty="0">
                <a:solidFill>
                  <a:srgbClr val="000000"/>
                </a:solidFill>
                <a:latin typeface="Meiryo UI" panose="020B0604030504040204" pitchFamily="50" charset="-128"/>
                <a:ea typeface="Meiryo UI" panose="020B0604030504040204" pitchFamily="50" charset="-128"/>
              </a:rPr>
              <a:t>16</a:t>
            </a:r>
            <a:r>
              <a:rPr lang="ja-JP" altLang="en-US" sz="1400" b="1" u="sng" dirty="0">
                <a:solidFill>
                  <a:srgbClr val="000000"/>
                </a:solidFill>
                <a:latin typeface="Meiryo UI" panose="020B0604030504040204" pitchFamily="50" charset="-128"/>
                <a:ea typeface="Meiryo UI" panose="020B0604030504040204" pitchFamily="50" charset="-128"/>
              </a:rPr>
              <a:t>戸、店舗・事務所</a:t>
            </a:r>
            <a:r>
              <a:rPr lang="en-US" altLang="ja-JP" sz="1400" b="1" u="sng" dirty="0">
                <a:solidFill>
                  <a:srgbClr val="000000"/>
                </a:solidFill>
                <a:latin typeface="Meiryo UI" panose="020B0604030504040204" pitchFamily="50" charset="-128"/>
                <a:ea typeface="Meiryo UI" panose="020B0604030504040204" pitchFamily="50" charset="-128"/>
              </a:rPr>
              <a:t>6</a:t>
            </a:r>
            <a:r>
              <a:rPr lang="ja-JP" altLang="en-US" sz="1400" b="1" u="sng" dirty="0">
                <a:solidFill>
                  <a:srgbClr val="000000"/>
                </a:solidFill>
                <a:latin typeface="Meiryo UI" panose="020B0604030504040204" pitchFamily="50" charset="-128"/>
                <a:ea typeface="Meiryo UI" panose="020B0604030504040204" pitchFamily="50" charset="-128"/>
              </a:rPr>
              <a:t>戸）、築</a:t>
            </a:r>
            <a:r>
              <a:rPr lang="en-US" altLang="ja-JP" sz="1400" b="1" u="sng" dirty="0">
                <a:solidFill>
                  <a:srgbClr val="000000"/>
                </a:solidFill>
                <a:latin typeface="Meiryo UI" panose="020B0604030504040204" pitchFamily="50" charset="-128"/>
                <a:ea typeface="Meiryo UI" panose="020B0604030504040204" pitchFamily="50" charset="-128"/>
              </a:rPr>
              <a:t>48</a:t>
            </a:r>
            <a:r>
              <a:rPr lang="ja-JP" altLang="en-US" sz="1400" b="1" u="sng" dirty="0">
                <a:solidFill>
                  <a:srgbClr val="000000"/>
                </a:solidFill>
                <a:latin typeface="Meiryo UI" panose="020B0604030504040204" pitchFamily="50" charset="-128"/>
                <a:ea typeface="Meiryo UI" panose="020B0604030504040204" pitchFamily="50" charset="-128"/>
              </a:rPr>
              <a:t>年、自主管理）</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➤支援中に管理組合の体制が変わり、新管理組合の意向により支援を終了。</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建替え等の再生ではなく、管理適正化を図る方向にシフト。</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6A3462E-9BAF-4EDA-94A1-3CDA1394442B}"/>
              </a:ext>
            </a:extLst>
          </p:cNvPr>
          <p:cNvSpPr/>
          <p:nvPr/>
        </p:nvSpPr>
        <p:spPr>
          <a:xfrm>
            <a:off x="129975" y="1994880"/>
            <a:ext cx="9218977" cy="954107"/>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dirty="0">
                <a:solidFill>
                  <a:srgbClr val="000000"/>
                </a:solidFill>
                <a:latin typeface="Meiryo UI" panose="020B0604030504040204" pitchFamily="50" charset="-128"/>
                <a:ea typeface="Meiryo UI" panose="020B0604030504040204" pitchFamily="50" charset="-128"/>
              </a:rPr>
              <a:t>■</a:t>
            </a:r>
            <a:r>
              <a:rPr lang="ja-JP" altLang="en-US" sz="1400" b="1" u="sng" dirty="0">
                <a:solidFill>
                  <a:srgbClr val="000000"/>
                </a:solidFill>
                <a:latin typeface="Meiryo UI" panose="020B0604030504040204" pitchFamily="50" charset="-128"/>
                <a:ea typeface="Meiryo UI" panose="020B0604030504040204" pitchFamily="50" charset="-128"/>
              </a:rPr>
              <a:t>支援事例②（総戸数</a:t>
            </a:r>
            <a:r>
              <a:rPr lang="en-US" altLang="ja-JP" sz="1400" b="1" u="sng" dirty="0">
                <a:solidFill>
                  <a:srgbClr val="000000"/>
                </a:solidFill>
                <a:latin typeface="Meiryo UI" panose="020B0604030504040204" pitchFamily="50" charset="-128"/>
                <a:ea typeface="Meiryo UI" panose="020B0604030504040204" pitchFamily="50" charset="-128"/>
              </a:rPr>
              <a:t>234</a:t>
            </a:r>
            <a:r>
              <a:rPr lang="ja-JP" altLang="en-US" sz="1400" b="1" u="sng" dirty="0">
                <a:solidFill>
                  <a:srgbClr val="000000"/>
                </a:solidFill>
                <a:latin typeface="Meiryo UI" panose="020B0604030504040204" pitchFamily="50" charset="-128"/>
                <a:ea typeface="Meiryo UI" panose="020B0604030504040204" pitchFamily="50" charset="-128"/>
              </a:rPr>
              <a:t>戸、築</a:t>
            </a:r>
            <a:r>
              <a:rPr lang="en-US" altLang="ja-JP" sz="1400" b="1" u="sng" dirty="0">
                <a:solidFill>
                  <a:srgbClr val="000000"/>
                </a:solidFill>
                <a:latin typeface="Meiryo UI" panose="020B0604030504040204" pitchFamily="50" charset="-128"/>
                <a:ea typeface="Meiryo UI" panose="020B0604030504040204" pitchFamily="50" charset="-128"/>
              </a:rPr>
              <a:t>47</a:t>
            </a:r>
            <a:r>
              <a:rPr lang="ja-JP" altLang="en-US" sz="1400" b="1" u="sng" dirty="0">
                <a:solidFill>
                  <a:srgbClr val="000000"/>
                </a:solidFill>
                <a:latin typeface="Meiryo UI" panose="020B0604030504040204" pitchFamily="50" charset="-128"/>
                <a:ea typeface="Meiryo UI" panose="020B0604030504040204" pitchFamily="50" charset="-128"/>
              </a:rPr>
              <a:t>年、管理委託）</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en-US" altLang="ja-JP" sz="14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➤将来の建替え又は敷地売却を見越して、検討を開始。意見交換会等への支援を実施する中で、簡易耐震診断</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により耐震性能が一定確保されていることが示され、耐震診断の実施・長寿命化の検討を行うこととなり、管理組合</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の意向により支援を終了。</a:t>
            </a:r>
          </a:p>
        </p:txBody>
      </p:sp>
      <p:sp>
        <p:nvSpPr>
          <p:cNvPr id="20" name="正方形/長方形 19">
            <a:extLst>
              <a:ext uri="{FF2B5EF4-FFF2-40B4-BE49-F238E27FC236}">
                <a16:creationId xmlns:a16="http://schemas.microsoft.com/office/drawing/2014/main" id="{C05A7C88-AB04-413A-9B24-53274F5CBF34}"/>
              </a:ext>
            </a:extLst>
          </p:cNvPr>
          <p:cNvSpPr/>
          <p:nvPr/>
        </p:nvSpPr>
        <p:spPr>
          <a:xfrm>
            <a:off x="129975" y="2952763"/>
            <a:ext cx="8820987" cy="954107"/>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a:solidFill>
                  <a:srgbClr val="000000"/>
                </a:solidFill>
                <a:latin typeface="Meiryo UI" panose="020B0604030504040204" pitchFamily="50" charset="-128"/>
                <a:ea typeface="Meiryo UI" panose="020B0604030504040204" pitchFamily="50" charset="-128"/>
              </a:rPr>
              <a:t>■支援事例③（総戸数</a:t>
            </a:r>
            <a:r>
              <a:rPr lang="en-US" altLang="ja-JP" sz="1400" b="1" u="sng" dirty="0">
                <a:solidFill>
                  <a:srgbClr val="000000"/>
                </a:solidFill>
                <a:latin typeface="Meiryo UI" panose="020B0604030504040204" pitchFamily="50" charset="-128"/>
                <a:ea typeface="Meiryo UI" panose="020B0604030504040204" pitchFamily="50" charset="-128"/>
              </a:rPr>
              <a:t>50</a:t>
            </a:r>
            <a:r>
              <a:rPr lang="ja-JP" altLang="en-US" sz="1400" b="1" u="sng" dirty="0">
                <a:solidFill>
                  <a:srgbClr val="000000"/>
                </a:solidFill>
                <a:latin typeface="Meiryo UI" panose="020B0604030504040204" pitchFamily="50" charset="-128"/>
                <a:ea typeface="Meiryo UI" panose="020B0604030504040204" pitchFamily="50" charset="-128"/>
              </a:rPr>
              <a:t>戸（住宅</a:t>
            </a:r>
            <a:r>
              <a:rPr lang="en-US" altLang="ja-JP" sz="1400" b="1" u="sng" dirty="0">
                <a:solidFill>
                  <a:srgbClr val="000000"/>
                </a:solidFill>
                <a:latin typeface="Meiryo UI" panose="020B0604030504040204" pitchFamily="50" charset="-128"/>
                <a:ea typeface="Meiryo UI" panose="020B0604030504040204" pitchFamily="50" charset="-128"/>
              </a:rPr>
              <a:t>39</a:t>
            </a:r>
            <a:r>
              <a:rPr lang="ja-JP" altLang="en-US" sz="1400" b="1" u="sng" dirty="0">
                <a:solidFill>
                  <a:srgbClr val="000000"/>
                </a:solidFill>
                <a:latin typeface="Meiryo UI" panose="020B0604030504040204" pitchFamily="50" charset="-128"/>
                <a:ea typeface="Meiryo UI" panose="020B0604030504040204" pitchFamily="50" charset="-128"/>
              </a:rPr>
              <a:t>戸、店舗</a:t>
            </a:r>
            <a:r>
              <a:rPr lang="en-US" altLang="ja-JP" sz="1400" b="1" u="sng" dirty="0">
                <a:solidFill>
                  <a:srgbClr val="000000"/>
                </a:solidFill>
                <a:latin typeface="Meiryo UI" panose="020B0604030504040204" pitchFamily="50" charset="-128"/>
                <a:ea typeface="Meiryo UI" panose="020B0604030504040204" pitchFamily="50" charset="-128"/>
              </a:rPr>
              <a:t>11</a:t>
            </a:r>
            <a:r>
              <a:rPr lang="ja-JP" altLang="en-US" sz="1400" b="1" u="sng" dirty="0">
                <a:solidFill>
                  <a:srgbClr val="000000"/>
                </a:solidFill>
                <a:latin typeface="Meiryo UI" panose="020B0604030504040204" pitchFamily="50" charset="-128"/>
                <a:ea typeface="Meiryo UI" panose="020B0604030504040204" pitchFamily="50" charset="-128"/>
              </a:rPr>
              <a:t>戸）、築</a:t>
            </a:r>
            <a:r>
              <a:rPr lang="en-US" altLang="ja-JP" sz="1400" b="1" u="sng" dirty="0">
                <a:solidFill>
                  <a:srgbClr val="000000"/>
                </a:solidFill>
                <a:latin typeface="Meiryo UI" panose="020B0604030504040204" pitchFamily="50" charset="-128"/>
                <a:ea typeface="Meiryo UI" panose="020B0604030504040204" pitchFamily="50" charset="-128"/>
              </a:rPr>
              <a:t>46</a:t>
            </a:r>
            <a:r>
              <a:rPr lang="ja-JP" altLang="en-US" sz="1400" b="1" u="sng" dirty="0">
                <a:solidFill>
                  <a:srgbClr val="000000"/>
                </a:solidFill>
                <a:latin typeface="Meiryo UI" panose="020B0604030504040204" pitchFamily="50" charset="-128"/>
                <a:ea typeface="Meiryo UI" panose="020B0604030504040204" pitchFamily="50" charset="-128"/>
              </a:rPr>
              <a:t>年、管理委託）</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➤理事会にて建替えを検討する動きがあり、将来の建替えを見据えた検討を開始。意見交換会等への支援を実施</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する中で、賃借人への補償や工事費について相当の負担がかかることなどから建替えに対して反対の意見が示され、　　</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管理組合として建替えを見据えた検討の中断を判断。管理組合の意向により支援を終了。</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4528956A-A1EB-4D1C-BC16-D2A8929ECF22}"/>
              </a:ext>
            </a:extLst>
          </p:cNvPr>
          <p:cNvSpPr/>
          <p:nvPr/>
        </p:nvSpPr>
        <p:spPr>
          <a:xfrm>
            <a:off x="129975" y="3923519"/>
            <a:ext cx="8820987" cy="954107"/>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a:solidFill>
                  <a:srgbClr val="000000"/>
                </a:solidFill>
                <a:latin typeface="Meiryo UI" panose="020B0604030504040204" pitchFamily="50" charset="-128"/>
                <a:ea typeface="Meiryo UI" panose="020B0604030504040204" pitchFamily="50" charset="-128"/>
              </a:rPr>
              <a:t>■支援事例④（総戸数</a:t>
            </a:r>
            <a:r>
              <a:rPr lang="en-US" altLang="ja-JP" sz="1400" b="1" u="sng" dirty="0">
                <a:solidFill>
                  <a:srgbClr val="000000"/>
                </a:solidFill>
                <a:latin typeface="Meiryo UI" panose="020B0604030504040204" pitchFamily="50" charset="-128"/>
                <a:ea typeface="Meiryo UI" panose="020B0604030504040204" pitchFamily="50" charset="-128"/>
              </a:rPr>
              <a:t>110</a:t>
            </a:r>
            <a:r>
              <a:rPr lang="ja-JP" altLang="en-US" sz="1400" b="1" u="sng" dirty="0">
                <a:solidFill>
                  <a:srgbClr val="000000"/>
                </a:solidFill>
                <a:latin typeface="Meiryo UI" panose="020B0604030504040204" pitchFamily="50" charset="-128"/>
                <a:ea typeface="Meiryo UI" panose="020B0604030504040204" pitchFamily="50" charset="-128"/>
              </a:rPr>
              <a:t>戸（住宅</a:t>
            </a:r>
            <a:r>
              <a:rPr lang="en-US" altLang="ja-JP" sz="1400" b="1" u="sng" dirty="0">
                <a:solidFill>
                  <a:srgbClr val="000000"/>
                </a:solidFill>
                <a:latin typeface="Meiryo UI" panose="020B0604030504040204" pitchFamily="50" charset="-128"/>
                <a:ea typeface="Meiryo UI" panose="020B0604030504040204" pitchFamily="50" charset="-128"/>
              </a:rPr>
              <a:t>110</a:t>
            </a:r>
            <a:r>
              <a:rPr lang="ja-JP" altLang="en-US" sz="1400" b="1" u="sng" dirty="0">
                <a:solidFill>
                  <a:srgbClr val="000000"/>
                </a:solidFill>
                <a:latin typeface="Meiryo UI" panose="020B0604030504040204" pitchFamily="50" charset="-128"/>
                <a:ea typeface="Meiryo UI" panose="020B0604030504040204" pitchFamily="50" charset="-128"/>
              </a:rPr>
              <a:t>戸）、築</a:t>
            </a:r>
            <a:r>
              <a:rPr lang="en-US" altLang="ja-JP" sz="1400" b="1" u="sng" dirty="0">
                <a:solidFill>
                  <a:srgbClr val="000000"/>
                </a:solidFill>
                <a:latin typeface="Meiryo UI" panose="020B0604030504040204" pitchFamily="50" charset="-128"/>
                <a:ea typeface="Meiryo UI" panose="020B0604030504040204" pitchFamily="50" charset="-128"/>
              </a:rPr>
              <a:t>46</a:t>
            </a:r>
            <a:r>
              <a:rPr lang="ja-JP" altLang="en-US" sz="1400" b="1" u="sng" dirty="0">
                <a:solidFill>
                  <a:srgbClr val="000000"/>
                </a:solidFill>
                <a:latin typeface="Meiryo UI" panose="020B0604030504040204" pitchFamily="50" charset="-128"/>
                <a:ea typeface="Meiryo UI" panose="020B0604030504040204" pitchFamily="50" charset="-128"/>
              </a:rPr>
              <a:t>年、自主管理）</a:t>
            </a:r>
            <a:endParaRPr lang="en-US" altLang="ja-JP" sz="1400" b="1" u="sng"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➤団地型のマンションで、建替えや除却等を検討するにあたり区分所有者の合意形成を図ることを目的に勉強会、</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区分所有者へのアンケート等の支援を実施。単棟で建替えを行う場合は、建基法</a:t>
            </a:r>
            <a:r>
              <a:rPr lang="en-US" altLang="ja-JP" sz="1400" dirty="0">
                <a:solidFill>
                  <a:srgbClr val="000000"/>
                </a:solidFill>
                <a:latin typeface="Meiryo UI" panose="020B0604030504040204" pitchFamily="50" charset="-128"/>
                <a:ea typeface="Meiryo UI" panose="020B0604030504040204" pitchFamily="50" charset="-128"/>
              </a:rPr>
              <a:t>86</a:t>
            </a:r>
            <a:r>
              <a:rPr lang="ja-JP" altLang="en-US" sz="1400" dirty="0">
                <a:solidFill>
                  <a:srgbClr val="000000"/>
                </a:solidFill>
                <a:latin typeface="Meiryo UI" panose="020B0604030504040204" pitchFamily="50" charset="-128"/>
                <a:ea typeface="Meiryo UI" panose="020B0604030504040204" pitchFamily="50" charset="-128"/>
              </a:rPr>
              <a:t>条関係や開発許可がハードル</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になることが判明。最終的に建替えや除却までの中長期的な将来計画の策定支援を行い、支援を終了。</a:t>
            </a:r>
          </a:p>
        </p:txBody>
      </p:sp>
      <p:sp>
        <p:nvSpPr>
          <p:cNvPr id="24" name="正方形/長方形 23">
            <a:extLst>
              <a:ext uri="{FF2B5EF4-FFF2-40B4-BE49-F238E27FC236}">
                <a16:creationId xmlns:a16="http://schemas.microsoft.com/office/drawing/2014/main" id="{465079AE-ECC4-42B6-A8E7-1F9476DDF221}"/>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Tree>
    <p:extLst>
      <p:ext uri="{BB962C8B-B14F-4D97-AF65-F5344CB8AC3E}">
        <p14:creationId xmlns:p14="http://schemas.microsoft.com/office/powerpoint/2010/main" val="117646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C2F85226-A2FB-4CDA-BBE0-BD7D3D236C3D}"/>
              </a:ext>
            </a:extLst>
          </p:cNvPr>
          <p:cNvSpPr txBox="1"/>
          <p:nvPr/>
        </p:nvSpPr>
        <p:spPr>
          <a:xfrm>
            <a:off x="270699" y="841528"/>
            <a:ext cx="7102547" cy="338554"/>
          </a:xfrm>
          <a:prstGeom prst="rect">
            <a:avLst/>
          </a:prstGeom>
          <a:noFill/>
        </p:spPr>
        <p:txBody>
          <a:bodyPr wrap="square">
            <a:spAutoFit/>
          </a:bodyPr>
          <a:lstStyle/>
          <a:p>
            <a:pPr marL="179996" indent="-457189" algn="just" defTabSz="914379">
              <a:defRPr/>
            </a:pPr>
            <a:r>
              <a:rPr lang="ja-JP" altLang="en-US" sz="1600" b="1" dirty="0">
                <a:solidFill>
                  <a:prstClr val="black"/>
                </a:solidFill>
                <a:latin typeface="Meiryo UI"/>
                <a:ea typeface="Meiryo UI"/>
              </a:rPr>
              <a:t>○分譲マンション耐震化サポート事業者情報提供制度　（耐震部局で実施）</a:t>
            </a:r>
            <a:endParaRPr lang="en-US" altLang="ja-JP" sz="1600" b="1" dirty="0">
              <a:solidFill>
                <a:prstClr val="black"/>
              </a:solidFill>
              <a:latin typeface="Meiryo UI"/>
              <a:ea typeface="Meiryo UI"/>
            </a:endParaRPr>
          </a:p>
        </p:txBody>
      </p:sp>
      <p:sp>
        <p:nvSpPr>
          <p:cNvPr id="5" name="正方形/長方形 4">
            <a:extLst>
              <a:ext uri="{FF2B5EF4-FFF2-40B4-BE49-F238E27FC236}">
                <a16:creationId xmlns:a16="http://schemas.microsoft.com/office/drawing/2014/main" id="{A0341646-D688-49C8-8D47-EDAF346D436F}"/>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
        <p:nvSpPr>
          <p:cNvPr id="7" name="テキスト ボックス 6">
            <a:extLst>
              <a:ext uri="{FF2B5EF4-FFF2-40B4-BE49-F238E27FC236}">
                <a16:creationId xmlns:a16="http://schemas.microsoft.com/office/drawing/2014/main" id="{2A8A7F76-032A-46DE-8AC2-890D47659434}"/>
              </a:ext>
            </a:extLst>
          </p:cNvPr>
          <p:cNvSpPr txBox="1"/>
          <p:nvPr/>
        </p:nvSpPr>
        <p:spPr>
          <a:xfrm>
            <a:off x="132280" y="497541"/>
            <a:ext cx="5351182"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大阪府のこれまでの取組み</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E3BA3F45-6275-40B1-B16E-9750365694B7}"/>
              </a:ext>
            </a:extLst>
          </p:cNvPr>
          <p:cNvSpPr/>
          <p:nvPr/>
        </p:nvSpPr>
        <p:spPr>
          <a:xfrm>
            <a:off x="1863967" y="2124421"/>
            <a:ext cx="7066550" cy="456985"/>
          </a:xfrm>
          <a:prstGeom prst="rect">
            <a:avLst/>
          </a:prstGeom>
          <a:noFill/>
          <a:ln w="6350">
            <a:prstDash val="solid"/>
          </a:ln>
        </p:spPr>
        <p:style>
          <a:lnRef idx="2">
            <a:schemeClr val="dk1"/>
          </a:lnRef>
          <a:fillRef idx="1">
            <a:schemeClr val="lt1"/>
          </a:fillRef>
          <a:effectRef idx="0">
            <a:schemeClr val="dk1"/>
          </a:effectRef>
          <a:fontRef idx="minor">
            <a:schemeClr val="dk1"/>
          </a:fontRef>
        </p:style>
        <p:txBody>
          <a:bodyPr wrap="square" lIns="91423" tIns="72000" rIns="91423" bIns="36000" rtlCol="0" anchor="t" anchorCtr="0">
            <a:noAutofit/>
          </a:body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意識啓発</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96ECD06B-30ED-4F6F-9A13-7D96E07F24B4}"/>
              </a:ext>
            </a:extLst>
          </p:cNvPr>
          <p:cNvSpPr/>
          <p:nvPr/>
        </p:nvSpPr>
        <p:spPr>
          <a:xfrm>
            <a:off x="2184953" y="2283097"/>
            <a:ext cx="6498730" cy="326885"/>
          </a:xfrm>
          <a:prstGeom prst="rect">
            <a:avLst/>
          </a:prstGeom>
          <a:solidFill>
            <a:schemeClr val="bg1">
              <a:alpha val="0"/>
            </a:schemeClr>
          </a:solidFill>
          <a:ln w="3175">
            <a:solidFill>
              <a:schemeClr val="bg1">
                <a:alpha val="0"/>
              </a:schemeClr>
            </a:solidFill>
            <a:prstDash val="sysDot"/>
          </a:ln>
        </p:spPr>
        <p:style>
          <a:lnRef idx="2">
            <a:schemeClr val="dk1"/>
          </a:lnRef>
          <a:fillRef idx="1">
            <a:schemeClr val="lt1"/>
          </a:fillRef>
          <a:effectRef idx="0">
            <a:schemeClr val="dk1"/>
          </a:effectRef>
          <a:fontRef idx="minor">
            <a:schemeClr val="dk1"/>
          </a:fontRef>
        </p:style>
        <p:txBody>
          <a:bodyPr wrap="square" lIns="91423" tIns="45712" rIns="91423" bIns="45712" rtlCol="0" anchor="ctr">
            <a:noAutofit/>
          </a:bodyPr>
          <a:lstStyle/>
          <a:p>
            <a:pPr>
              <a:lnSpc>
                <a:spcPts val="1100"/>
              </a:lnSpc>
            </a:pPr>
            <a:r>
              <a:rPr lang="ja-JP" altLang="en-US" sz="1100" spc="-100" dirty="0">
                <a:latin typeface="HG丸ｺﾞｼｯｸM-PRO" panose="020F0600000000000000" pitchFamily="50" charset="-128"/>
                <a:ea typeface="HG丸ｺﾞｼｯｸM-PRO" panose="020F0600000000000000" pitchFamily="50" charset="-128"/>
                <a:cs typeface="メイリオ" panose="020B0604030504040204" pitchFamily="50" charset="-128"/>
              </a:rPr>
              <a:t>○大阪府と市町が連携しＤＭ発送や個別訪問を実施　　○耐震化の意識向上を図るためセミナー等の実施</a:t>
            </a:r>
            <a:endParaRPr lang="en-US" altLang="ja-JP" sz="1100" spc="-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17535831-91C7-4C56-81EB-9CF8016BF401}"/>
              </a:ext>
            </a:extLst>
          </p:cNvPr>
          <p:cNvSpPr/>
          <p:nvPr/>
        </p:nvSpPr>
        <p:spPr>
          <a:xfrm>
            <a:off x="1858957" y="2647536"/>
            <a:ext cx="7071560" cy="485141"/>
          </a:xfrm>
          <a:prstGeom prst="rect">
            <a:avLst/>
          </a:prstGeom>
          <a:noFill/>
          <a:ln w="6350">
            <a:prstDash val="solid"/>
          </a:ln>
        </p:spPr>
        <p:style>
          <a:lnRef idx="2">
            <a:schemeClr val="dk1"/>
          </a:lnRef>
          <a:fillRef idx="1">
            <a:schemeClr val="lt1"/>
          </a:fillRef>
          <a:effectRef idx="0">
            <a:schemeClr val="dk1"/>
          </a:effectRef>
          <a:fontRef idx="minor">
            <a:schemeClr val="dk1"/>
          </a:fontRef>
        </p:style>
        <p:txBody>
          <a:bodyPr wrap="square" lIns="91423" tIns="72000" rIns="91423" bIns="36000" rtlCol="0" anchor="t" anchorCtr="0">
            <a:noAutofit/>
          </a:body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初動･勉強期の相談等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大阪府分譲マンション管理・建替えサポートシステム協議会</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A236D327-2B8E-4433-9F46-4CD7BE2344AF}"/>
              </a:ext>
            </a:extLst>
          </p:cNvPr>
          <p:cNvSpPr/>
          <p:nvPr/>
        </p:nvSpPr>
        <p:spPr>
          <a:xfrm>
            <a:off x="1858957" y="3358158"/>
            <a:ext cx="7071560" cy="3414742"/>
          </a:xfrm>
          <a:prstGeom prst="rect">
            <a:avLst/>
          </a:prstGeom>
          <a:solidFill>
            <a:schemeClr val="bg1"/>
          </a:solid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 name="正方形/長方形 13">
            <a:extLst>
              <a:ext uri="{FF2B5EF4-FFF2-40B4-BE49-F238E27FC236}">
                <a16:creationId xmlns:a16="http://schemas.microsoft.com/office/drawing/2014/main" id="{45703B28-92D2-4F82-8294-5ECE43480A98}"/>
              </a:ext>
            </a:extLst>
          </p:cNvPr>
          <p:cNvSpPr/>
          <p:nvPr/>
        </p:nvSpPr>
        <p:spPr>
          <a:xfrm>
            <a:off x="1956891" y="3425078"/>
            <a:ext cx="6875691" cy="360000"/>
          </a:xfrm>
          <a:prstGeom prst="rect">
            <a:avLst/>
          </a:prstGeom>
          <a:solidFill>
            <a:srgbClr val="FF0000"/>
          </a:solidFill>
          <a:ln w="6350">
            <a:solidFill>
              <a:schemeClr val="tx1"/>
            </a:solidFill>
          </a:ln>
        </p:spPr>
        <p:style>
          <a:lnRef idx="2">
            <a:schemeClr val="dk1"/>
          </a:lnRef>
          <a:fillRef idx="1">
            <a:schemeClr val="lt1"/>
          </a:fillRef>
          <a:effectRef idx="0">
            <a:schemeClr val="dk1"/>
          </a:effectRef>
          <a:fontRef idx="minor">
            <a:schemeClr val="dk1"/>
          </a:fontRef>
        </p:style>
        <p:txBody>
          <a:bodyPr wrap="square" lIns="91423" tIns="0" rIns="91423" bIns="0" rtlCol="0" anchor="ctr" anchorCtr="0">
            <a:noAutofit/>
          </a:bodyPr>
          <a:lstStyle/>
          <a:p>
            <a:pPr algn="ct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分譲マンション耐震化サポート事業者情報提供制度</a:t>
            </a:r>
          </a:p>
        </p:txBody>
      </p:sp>
      <p:sp>
        <p:nvSpPr>
          <p:cNvPr id="15" name="二等辺三角形 14">
            <a:extLst>
              <a:ext uri="{FF2B5EF4-FFF2-40B4-BE49-F238E27FC236}">
                <a16:creationId xmlns:a16="http://schemas.microsoft.com/office/drawing/2014/main" id="{23D649E4-85CB-4F37-85B6-AB9B8FBC92B2}"/>
              </a:ext>
            </a:extLst>
          </p:cNvPr>
          <p:cNvSpPr/>
          <p:nvPr/>
        </p:nvSpPr>
        <p:spPr>
          <a:xfrm rot="10800000">
            <a:off x="4394829" y="3174547"/>
            <a:ext cx="1800200" cy="144016"/>
          </a:xfrm>
          <a:prstGeom prst="triangle">
            <a:avLst/>
          </a:prstGeom>
          <a:gradFill>
            <a:gsLst>
              <a:gs pos="0">
                <a:schemeClr val="accent1">
                  <a:tint val="66000"/>
                  <a:satMod val="160000"/>
                </a:schemeClr>
              </a:gs>
              <a:gs pos="2000">
                <a:schemeClr val="tx1"/>
              </a:gs>
              <a:gs pos="100000">
                <a:schemeClr val="accent1">
                  <a:tint val="23500"/>
                  <a:satMod val="160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110A9C2-CDA0-4BDE-8740-E48A65E4FB2D}"/>
              </a:ext>
            </a:extLst>
          </p:cNvPr>
          <p:cNvSpPr/>
          <p:nvPr/>
        </p:nvSpPr>
        <p:spPr>
          <a:xfrm>
            <a:off x="2184953" y="2836080"/>
            <a:ext cx="6210698" cy="334697"/>
          </a:xfrm>
          <a:prstGeom prst="rect">
            <a:avLst/>
          </a:prstGeom>
          <a:solidFill>
            <a:schemeClr val="bg1">
              <a:alpha val="0"/>
            </a:schemeClr>
          </a:solidFill>
          <a:ln w="3175">
            <a:solidFill>
              <a:schemeClr val="bg1">
                <a:alpha val="0"/>
              </a:schemeClr>
            </a:solidFill>
            <a:prstDash val="sysDot"/>
          </a:ln>
        </p:spPr>
        <p:style>
          <a:lnRef idx="2">
            <a:schemeClr val="dk1"/>
          </a:lnRef>
          <a:fillRef idx="1">
            <a:schemeClr val="lt1"/>
          </a:fillRef>
          <a:effectRef idx="0">
            <a:schemeClr val="dk1"/>
          </a:effectRef>
          <a:fontRef idx="minor">
            <a:schemeClr val="dk1"/>
          </a:fontRef>
        </p:style>
        <p:txBody>
          <a:bodyPr wrap="square" lIns="91423" tIns="45712" rIns="91423" bIns="45712" rtlCol="0" anchor="ctr">
            <a:noAutofit/>
          </a:bodyPr>
          <a:lstStyle/>
          <a:p>
            <a:pPr>
              <a:lnSpc>
                <a:spcPts val="1100"/>
              </a:lnSpc>
            </a:pPr>
            <a:r>
              <a:rPr lang="ja-JP" altLang="en-US" sz="1100" spc="-100" dirty="0">
                <a:latin typeface="HG丸ｺﾞｼｯｸM-PRO" panose="020F0600000000000000" pitchFamily="50" charset="-128"/>
                <a:ea typeface="HG丸ｺﾞｼｯｸM-PRO" panose="020F0600000000000000" pitchFamily="50" charset="-128"/>
                <a:cs typeface="メイリオ" panose="020B0604030504040204" pitchFamily="50" charset="-128"/>
              </a:rPr>
              <a:t>○耐震化の手法や進め方に関するセミナー等の実施　　○相談・実務アドバイザーの派遣</a:t>
            </a:r>
            <a:endParaRPr lang="en-US" altLang="ja-JP" sz="1100" spc="-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7" name="正方形/長方形 16">
            <a:extLst>
              <a:ext uri="{FF2B5EF4-FFF2-40B4-BE49-F238E27FC236}">
                <a16:creationId xmlns:a16="http://schemas.microsoft.com/office/drawing/2014/main" id="{43FB1920-437D-421B-9B94-124CB6578611}"/>
              </a:ext>
            </a:extLst>
          </p:cNvPr>
          <p:cNvSpPr/>
          <p:nvPr/>
        </p:nvSpPr>
        <p:spPr>
          <a:xfrm>
            <a:off x="1849821" y="3830717"/>
            <a:ext cx="3405681" cy="2321691"/>
          </a:xfrm>
          <a:prstGeom prst="rect">
            <a:avLst/>
          </a:prstGeom>
          <a:solidFill>
            <a:schemeClr val="bg1">
              <a:alpha val="0"/>
            </a:schemeClr>
          </a:solidFill>
          <a:ln w="3175">
            <a:solidFill>
              <a:schemeClr val="bg1">
                <a:alpha val="0"/>
              </a:schemeClr>
            </a:solidFill>
            <a:prstDash val="sysDot"/>
          </a:ln>
        </p:spPr>
        <p:style>
          <a:lnRef idx="2">
            <a:schemeClr val="dk1"/>
          </a:lnRef>
          <a:fillRef idx="1">
            <a:schemeClr val="lt1"/>
          </a:fillRef>
          <a:effectRef idx="0">
            <a:schemeClr val="dk1"/>
          </a:effectRef>
          <a:fontRef idx="minor">
            <a:schemeClr val="dk1"/>
          </a:fontRef>
        </p:style>
        <p:txBody>
          <a:bodyPr wrap="square" lIns="91423" tIns="45712" rIns="91423" bIns="45712" rtlCol="0" anchor="t" anchorCtr="0">
            <a:noAutofit/>
          </a:bodyPr>
          <a:lstStyle/>
          <a:p>
            <a:pPr marL="432000" indent="-432000"/>
            <a:r>
              <a:rPr lang="ja-JP" altLang="en-US" sz="1200" dirty="0">
                <a:latin typeface="HG丸ｺﾞｼｯｸM-PRO" panose="020F0600000000000000" pitchFamily="50" charset="-128"/>
                <a:ea typeface="HG丸ｺﾞｼｯｸM-PRO" panose="020F0600000000000000" pitchFamily="50" charset="-128"/>
              </a:rPr>
              <a:t>（１）分譲マンション耐震化の検討段階から耐震化の 実施に至るまで継続的に管理組合をサポートする事業者を公募</a:t>
            </a:r>
            <a:endParaRPr lang="en-US" altLang="ja-JP" sz="1200" dirty="0">
              <a:latin typeface="HG丸ｺﾞｼｯｸM-PRO" panose="020F0600000000000000" pitchFamily="50" charset="-128"/>
              <a:ea typeface="HG丸ｺﾞｼｯｸM-PRO" panose="020F0600000000000000" pitchFamily="50" charset="-128"/>
            </a:endParaRPr>
          </a:p>
          <a:p>
            <a:pPr marL="432000" indent="-432000"/>
            <a:endParaRPr lang="en-US" altLang="ja-JP" sz="1200" dirty="0">
              <a:latin typeface="HG丸ｺﾞｼｯｸM-PRO" panose="020F0600000000000000" pitchFamily="50" charset="-128"/>
              <a:ea typeface="HG丸ｺﾞｼｯｸM-PRO" panose="020F0600000000000000" pitchFamily="50" charset="-128"/>
            </a:endParaRPr>
          </a:p>
          <a:p>
            <a:pPr marL="432000" indent="-432000"/>
            <a:r>
              <a:rPr lang="ja-JP" altLang="en-US" sz="1200" dirty="0">
                <a:latin typeface="HG丸ｺﾞｼｯｸM-PRO" panose="020F0600000000000000" pitchFamily="50" charset="-128"/>
                <a:ea typeface="HG丸ｺﾞｼｯｸM-PRO" panose="020F0600000000000000" pitchFamily="50" charset="-128"/>
              </a:rPr>
              <a:t>（２）府において要件に適合するサポート事業者を登録し、ホームページ等でサポート事業者情報を公開</a:t>
            </a:r>
            <a:endParaRPr lang="en-US" altLang="ja-JP" sz="1200" dirty="0">
              <a:latin typeface="HG丸ｺﾞｼｯｸM-PRO" panose="020F0600000000000000" pitchFamily="50" charset="-128"/>
              <a:ea typeface="HG丸ｺﾞｼｯｸM-PRO" panose="020F0600000000000000" pitchFamily="50" charset="-128"/>
            </a:endParaRPr>
          </a:p>
          <a:p>
            <a:pPr marL="432000" indent="-432000"/>
            <a:endParaRPr lang="en-US" altLang="ja-JP" sz="1200" dirty="0">
              <a:latin typeface="HG丸ｺﾞｼｯｸM-PRO" panose="020F0600000000000000" pitchFamily="50" charset="-128"/>
              <a:ea typeface="HG丸ｺﾞｼｯｸM-PRO" panose="020F0600000000000000" pitchFamily="50" charset="-128"/>
            </a:endParaRPr>
          </a:p>
          <a:p>
            <a:pPr marL="432000" indent="-432000"/>
            <a:r>
              <a:rPr lang="ja-JP" altLang="en-US" sz="1200" dirty="0">
                <a:latin typeface="HG丸ｺﾞｼｯｸM-PRO" panose="020F0600000000000000" pitchFamily="50" charset="-128"/>
                <a:ea typeface="HG丸ｺﾞｼｯｸM-PRO" panose="020F0600000000000000" pitchFamily="50" charset="-128"/>
              </a:rPr>
              <a:t>（３）分譲マンションの管理組合がサポート事業者を自ら選択し、耐震化に係る業務を委託</a:t>
            </a:r>
            <a:endParaRPr lang="en-US" altLang="ja-JP" sz="1200" spc="-1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C68196BF-5AFC-4395-BA08-807E5AB8E36D}"/>
              </a:ext>
            </a:extLst>
          </p:cNvPr>
          <p:cNvSpPr/>
          <p:nvPr/>
        </p:nvSpPr>
        <p:spPr>
          <a:xfrm>
            <a:off x="201260" y="1790650"/>
            <a:ext cx="4249749" cy="310050"/>
          </a:xfrm>
          <a:prstGeom prst="rect">
            <a:avLst/>
          </a:prstGeom>
          <a:noFill/>
          <a:ln w="6350">
            <a:solidFill>
              <a:schemeClr val="bg1">
                <a:alpha val="0"/>
              </a:schemeClr>
            </a:solidFill>
            <a:prstDash val="sysDot"/>
          </a:ln>
        </p:spPr>
        <p:style>
          <a:lnRef idx="2">
            <a:schemeClr val="dk1"/>
          </a:lnRef>
          <a:fillRef idx="1">
            <a:schemeClr val="lt1"/>
          </a:fillRef>
          <a:effectRef idx="0">
            <a:schemeClr val="dk1"/>
          </a:effectRef>
          <a:fontRef idx="minor">
            <a:schemeClr val="dk1"/>
          </a:fontRef>
        </p:style>
        <p:txBody>
          <a:bodyPr wrap="square" lIns="91423" tIns="45712" rIns="91423" bIns="45712" rtlCol="0" anchor="t" anchorCtr="0">
            <a:no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耐震化の実現に向けたサポートの流れ</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サブタイトル 2">
            <a:extLst>
              <a:ext uri="{FF2B5EF4-FFF2-40B4-BE49-F238E27FC236}">
                <a16:creationId xmlns:a16="http://schemas.microsoft.com/office/drawing/2014/main" id="{5BB25502-FC36-4ECB-9F60-F584BFC6CED2}"/>
              </a:ext>
            </a:extLst>
          </p:cNvPr>
          <p:cNvSpPr txBox="1">
            <a:spLocks/>
          </p:cNvSpPr>
          <p:nvPr/>
        </p:nvSpPr>
        <p:spPr>
          <a:xfrm>
            <a:off x="5388108" y="3830717"/>
            <a:ext cx="3420000" cy="2843555"/>
          </a:xfrm>
          <a:prstGeom prst="rect">
            <a:avLst/>
          </a:prstGeom>
          <a:ln w="3175">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2000" indent="-72000">
              <a:buNone/>
            </a:pPr>
            <a:r>
              <a:rPr lang="en-US" altLang="ja-JP" sz="1050" dirty="0">
                <a:latin typeface="+mn-ea"/>
              </a:rPr>
              <a:t>【</a:t>
            </a:r>
            <a:r>
              <a:rPr lang="ja-JP" altLang="en-US" sz="1050" dirty="0">
                <a:latin typeface="+mn-ea"/>
              </a:rPr>
              <a:t>サポート事業者の登録要件</a:t>
            </a:r>
            <a:r>
              <a:rPr lang="en-US" altLang="ja-JP" sz="1050" dirty="0">
                <a:latin typeface="+mn-ea"/>
              </a:rPr>
              <a:t>】</a:t>
            </a:r>
          </a:p>
          <a:p>
            <a:pPr marL="72000" indent="-72000">
              <a:buNone/>
            </a:pPr>
            <a:r>
              <a:rPr lang="ja-JP" altLang="en-US" sz="1050" dirty="0">
                <a:latin typeface="+mn-ea"/>
              </a:rPr>
              <a:t>・旧耐震分譲マンションにおいて、耐震化手法の検討及び管理組合運営等支援を行い、耐震化（耐震改修又は建替え）の決議に導いた業務実績があること</a:t>
            </a:r>
            <a:endParaRPr lang="en-US" altLang="ja-JP" sz="1050" dirty="0">
              <a:latin typeface="+mn-ea"/>
            </a:endParaRPr>
          </a:p>
          <a:p>
            <a:pPr marL="72000" indent="-72000">
              <a:buNone/>
            </a:pPr>
            <a:r>
              <a:rPr lang="ja-JP" altLang="en-US" sz="1050" dirty="0">
                <a:latin typeface="+mn-ea"/>
              </a:rPr>
              <a:t>・大阪府消費者保護条例第４条（事業者の責務）の規定の内容を遵守すること　等</a:t>
            </a:r>
            <a:endParaRPr lang="en-US" altLang="ja-JP" sz="1050" dirty="0">
              <a:latin typeface="+mn-ea"/>
            </a:endParaRPr>
          </a:p>
          <a:p>
            <a:pPr marL="72000" indent="-72000">
              <a:spcBef>
                <a:spcPts val="600"/>
              </a:spcBef>
              <a:buNone/>
            </a:pPr>
            <a:r>
              <a:rPr lang="en-US" altLang="ja-JP" sz="1050" dirty="0">
                <a:latin typeface="+mn-ea"/>
              </a:rPr>
              <a:t>【</a:t>
            </a:r>
            <a:r>
              <a:rPr lang="ja-JP" altLang="en-US" sz="1050" dirty="0">
                <a:latin typeface="+mn-ea"/>
              </a:rPr>
              <a:t>サポート事業者情報の公開内容</a:t>
            </a:r>
            <a:r>
              <a:rPr lang="en-US" altLang="ja-JP" sz="1050" dirty="0">
                <a:latin typeface="+mn-ea"/>
              </a:rPr>
              <a:t>】</a:t>
            </a:r>
          </a:p>
          <a:p>
            <a:pPr marL="72000" indent="-72000">
              <a:buNone/>
            </a:pPr>
            <a:r>
              <a:rPr lang="ja-JP" altLang="en-US" sz="1050" dirty="0">
                <a:latin typeface="+mn-ea"/>
              </a:rPr>
              <a:t>・事業者の名称、所在地</a:t>
            </a:r>
            <a:endParaRPr lang="en-US" altLang="ja-JP" sz="1050" dirty="0">
              <a:latin typeface="+mn-ea"/>
            </a:endParaRPr>
          </a:p>
          <a:p>
            <a:pPr marL="72000" indent="-72000">
              <a:buNone/>
            </a:pPr>
            <a:r>
              <a:rPr lang="ja-JP" altLang="en-US" sz="1050" dirty="0">
                <a:latin typeface="+mn-ea"/>
              </a:rPr>
              <a:t>・耐震化支援手法の特色</a:t>
            </a:r>
            <a:endParaRPr lang="en-US" altLang="ja-JP" sz="1050" dirty="0">
              <a:latin typeface="+mn-ea"/>
            </a:endParaRPr>
          </a:p>
          <a:p>
            <a:pPr marL="72000" indent="-72000">
              <a:buNone/>
            </a:pPr>
            <a:r>
              <a:rPr lang="ja-JP" altLang="en-US" sz="1050" dirty="0">
                <a:latin typeface="+mn-ea"/>
              </a:rPr>
              <a:t>・耐震化手法の検討から事業実施に至るまで支援できる業務の種類</a:t>
            </a:r>
            <a:endParaRPr lang="en-US" altLang="ja-JP" sz="1050" dirty="0">
              <a:latin typeface="+mn-ea"/>
            </a:endParaRPr>
          </a:p>
          <a:p>
            <a:pPr marL="72000" indent="-72000">
              <a:buNone/>
            </a:pPr>
            <a:r>
              <a:rPr lang="ja-JP" altLang="en-US" sz="1050" dirty="0">
                <a:latin typeface="+mn-ea"/>
              </a:rPr>
              <a:t>・企業コンプライアンスとして定め公表している事項</a:t>
            </a:r>
            <a:endParaRPr lang="en-US" altLang="ja-JP" sz="1050" dirty="0">
              <a:latin typeface="+mn-ea"/>
            </a:endParaRPr>
          </a:p>
          <a:p>
            <a:pPr marL="72000" indent="-72000">
              <a:buNone/>
            </a:pPr>
            <a:r>
              <a:rPr lang="ja-JP" altLang="en-US" sz="1050" dirty="0">
                <a:latin typeface="+mn-ea"/>
              </a:rPr>
              <a:t>・管理組合との業務委託の契約、覚書、協定書等の締結にあたり、法令遵守、個人情報の保護及び苦情等の対応について記載する事項</a:t>
            </a:r>
          </a:p>
        </p:txBody>
      </p:sp>
      <p:cxnSp>
        <p:nvCxnSpPr>
          <p:cNvPr id="20" name="直線コネクタ 19">
            <a:extLst>
              <a:ext uri="{FF2B5EF4-FFF2-40B4-BE49-F238E27FC236}">
                <a16:creationId xmlns:a16="http://schemas.microsoft.com/office/drawing/2014/main" id="{F0ACE022-D10A-4690-A486-C54E53F5A052}"/>
              </a:ext>
            </a:extLst>
          </p:cNvPr>
          <p:cNvCxnSpPr>
            <a:cxnSpLocks/>
          </p:cNvCxnSpPr>
          <p:nvPr/>
        </p:nvCxnSpPr>
        <p:spPr>
          <a:xfrm>
            <a:off x="309410" y="2044288"/>
            <a:ext cx="861405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角丸四角形 3">
            <a:extLst>
              <a:ext uri="{FF2B5EF4-FFF2-40B4-BE49-F238E27FC236}">
                <a16:creationId xmlns:a16="http://schemas.microsoft.com/office/drawing/2014/main" id="{443E02E3-929F-439F-AC90-5D294B869C65}"/>
              </a:ext>
            </a:extLst>
          </p:cNvPr>
          <p:cNvSpPr/>
          <p:nvPr/>
        </p:nvSpPr>
        <p:spPr>
          <a:xfrm>
            <a:off x="387514" y="2124421"/>
            <a:ext cx="1309503" cy="1008256"/>
          </a:xfrm>
          <a:prstGeom prst="round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耐震化の</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意識醸成</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のための支援</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19">
            <a:extLst>
              <a:ext uri="{FF2B5EF4-FFF2-40B4-BE49-F238E27FC236}">
                <a16:creationId xmlns:a16="http://schemas.microsoft.com/office/drawing/2014/main" id="{ECD5616F-4451-4D27-B97E-D1D9995426F4}"/>
              </a:ext>
            </a:extLst>
          </p:cNvPr>
          <p:cNvSpPr/>
          <p:nvPr/>
        </p:nvSpPr>
        <p:spPr>
          <a:xfrm>
            <a:off x="387514" y="3358158"/>
            <a:ext cx="1309503" cy="3383210"/>
          </a:xfrm>
          <a:prstGeom prst="round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耐震化実現に</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向けた具体的</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な事業支援</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dirty="0"/>
          </a:p>
        </p:txBody>
      </p:sp>
      <p:sp>
        <p:nvSpPr>
          <p:cNvPr id="23" name="サブタイトル 2">
            <a:extLst>
              <a:ext uri="{FF2B5EF4-FFF2-40B4-BE49-F238E27FC236}">
                <a16:creationId xmlns:a16="http://schemas.microsoft.com/office/drawing/2014/main" id="{4832D44D-1990-4061-8B1C-E974EA74582D}"/>
              </a:ext>
            </a:extLst>
          </p:cNvPr>
          <p:cNvSpPr txBox="1">
            <a:spLocks/>
          </p:cNvSpPr>
          <p:nvPr/>
        </p:nvSpPr>
        <p:spPr>
          <a:xfrm>
            <a:off x="624190" y="1142016"/>
            <a:ext cx="8033669" cy="6923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20000"/>
              </a:lnSpc>
              <a:buNone/>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分譲マンション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の管理組合が</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耐震化</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耐震改修や建替え）</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の合意形成を円滑に進めることができるよう、耐震化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の事業実績があり継続的なサポートができる事業者を公募･登録し、管理組合等に対して情報提供を行う。</a:t>
            </a:r>
            <a:endParaRPr lang="ja-JP" altLang="en-US" sz="1400" dirty="0"/>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７</a:t>
            </a:r>
          </a:p>
        </p:txBody>
      </p:sp>
    </p:spTree>
    <p:extLst>
      <p:ext uri="{BB962C8B-B14F-4D97-AF65-F5344CB8AC3E}">
        <p14:creationId xmlns:p14="http://schemas.microsoft.com/office/powerpoint/2010/main" val="166330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８</a:t>
            </a:r>
          </a:p>
        </p:txBody>
      </p:sp>
      <p:sp>
        <p:nvSpPr>
          <p:cNvPr id="7" name="テキスト ボックス 6">
            <a:extLst>
              <a:ext uri="{FF2B5EF4-FFF2-40B4-BE49-F238E27FC236}">
                <a16:creationId xmlns:a16="http://schemas.microsoft.com/office/drawing/2014/main" id="{362D441A-CE77-4DF4-9F0C-DE06F1602849}"/>
              </a:ext>
            </a:extLst>
          </p:cNvPr>
          <p:cNvSpPr txBox="1"/>
          <p:nvPr/>
        </p:nvSpPr>
        <p:spPr>
          <a:xfrm>
            <a:off x="135218" y="584352"/>
            <a:ext cx="5351182"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法改正の概要（再生円滑化）</a:t>
            </a:r>
            <a:r>
              <a:rPr kumimoji="1" lang="en-US" altLang="ja-JP" b="1" dirty="0">
                <a:latin typeface="Meiryo UI" panose="020B0604030504040204" pitchFamily="50" charset="-128"/>
                <a:ea typeface="Meiryo UI" panose="020B0604030504040204" pitchFamily="50" charset="-128"/>
              </a:rPr>
              <a:t>】</a:t>
            </a:r>
          </a:p>
        </p:txBody>
      </p:sp>
      <p:pic>
        <p:nvPicPr>
          <p:cNvPr id="10" name="図 9">
            <a:extLst>
              <a:ext uri="{FF2B5EF4-FFF2-40B4-BE49-F238E27FC236}">
                <a16:creationId xmlns:a16="http://schemas.microsoft.com/office/drawing/2014/main" id="{E5F33652-9248-4C4A-B677-5C684FF29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86" y="967479"/>
            <a:ext cx="7798328" cy="5444855"/>
          </a:xfrm>
          <a:prstGeom prst="rect">
            <a:avLst/>
          </a:prstGeom>
          <a:ln>
            <a:solidFill>
              <a:schemeClr val="tx1"/>
            </a:solidFill>
          </a:ln>
        </p:spPr>
      </p:pic>
      <p:sp>
        <p:nvSpPr>
          <p:cNvPr id="11" name="テキスト ボックス 10">
            <a:extLst>
              <a:ext uri="{FF2B5EF4-FFF2-40B4-BE49-F238E27FC236}">
                <a16:creationId xmlns:a16="http://schemas.microsoft.com/office/drawing/2014/main" id="{C0DED358-0DAD-4E2F-9369-EFB4F94484CB}"/>
              </a:ext>
            </a:extLst>
          </p:cNvPr>
          <p:cNvSpPr txBox="1"/>
          <p:nvPr/>
        </p:nvSpPr>
        <p:spPr>
          <a:xfrm>
            <a:off x="609386" y="6483990"/>
            <a:ext cx="7478324"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令和７年度改正マンション関係法に関する全国説明会説明資料（令和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年１２月　国土交通省住宅局、法務省民事局） </a:t>
            </a:r>
            <a:endParaRPr kumimoji="1" lang="en-US" altLang="ja-JP" sz="105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778E8C4C-678E-414F-B127-727CC048B672}"/>
              </a:ext>
            </a:extLst>
          </p:cNvPr>
          <p:cNvSpPr/>
          <p:nvPr/>
        </p:nvSpPr>
        <p:spPr>
          <a:xfrm>
            <a:off x="4572000" y="2512748"/>
            <a:ext cx="3760076" cy="2643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9547616-B6DF-444A-BC15-5287752851EF}"/>
              </a:ext>
            </a:extLst>
          </p:cNvPr>
          <p:cNvSpPr/>
          <p:nvPr/>
        </p:nvSpPr>
        <p:spPr>
          <a:xfrm>
            <a:off x="736286" y="5174075"/>
            <a:ext cx="3756886" cy="7164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12AF8B8-419A-4B7F-AAB8-1FF8C2001708}"/>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Tree>
    <p:extLst>
      <p:ext uri="{BB962C8B-B14F-4D97-AF65-F5344CB8AC3E}">
        <p14:creationId xmlns:p14="http://schemas.microsoft.com/office/powerpoint/2010/main" val="83851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９</a:t>
            </a:r>
          </a:p>
        </p:txBody>
      </p:sp>
      <p:pic>
        <p:nvPicPr>
          <p:cNvPr id="8" name="図 7">
            <a:extLst>
              <a:ext uri="{FF2B5EF4-FFF2-40B4-BE49-F238E27FC236}">
                <a16:creationId xmlns:a16="http://schemas.microsoft.com/office/drawing/2014/main" id="{11CB517C-EC3B-45A9-958A-FBDE0E580D63}"/>
              </a:ext>
            </a:extLst>
          </p:cNvPr>
          <p:cNvPicPr>
            <a:picLocks noChangeAspect="1"/>
          </p:cNvPicPr>
          <p:nvPr/>
        </p:nvPicPr>
        <p:blipFill rotWithShape="1">
          <a:blip r:embed="rId2">
            <a:extLst>
              <a:ext uri="{28A0092B-C50C-407E-A947-70E740481C1C}">
                <a14:useLocalDpi xmlns:a14="http://schemas.microsoft.com/office/drawing/2010/main" val="0"/>
              </a:ext>
            </a:extLst>
          </a:blip>
          <a:srcRect l="442" r="1086" b="1031"/>
          <a:stretch/>
        </p:blipFill>
        <p:spPr>
          <a:xfrm>
            <a:off x="315312" y="661764"/>
            <a:ext cx="8240342" cy="5750570"/>
          </a:xfrm>
          <a:prstGeom prst="rect">
            <a:avLst/>
          </a:prstGeom>
          <a:ln>
            <a:solidFill>
              <a:schemeClr val="tx1"/>
            </a:solidFill>
          </a:ln>
        </p:spPr>
      </p:pic>
      <p:sp>
        <p:nvSpPr>
          <p:cNvPr id="14" name="テキスト ボックス 13">
            <a:extLst>
              <a:ext uri="{FF2B5EF4-FFF2-40B4-BE49-F238E27FC236}">
                <a16:creationId xmlns:a16="http://schemas.microsoft.com/office/drawing/2014/main" id="{5D867D24-1D60-4849-8B2C-41D871BA6FFA}"/>
              </a:ext>
            </a:extLst>
          </p:cNvPr>
          <p:cNvSpPr txBox="1"/>
          <p:nvPr/>
        </p:nvSpPr>
        <p:spPr>
          <a:xfrm>
            <a:off x="174725" y="6470042"/>
            <a:ext cx="7912985"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令和７年度改正マンション関係法に関する全国説明会説明資料（令和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年１２月　国土交通省住宅局、法務省民事局） </a:t>
            </a:r>
            <a:endParaRPr kumimoji="1" lang="en-US" altLang="ja-JP" sz="105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D76D443B-BE96-4DA3-BF75-8CB8902FBBF6}"/>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〇マンションの再生を取り巻く現状</a:t>
            </a:r>
          </a:p>
        </p:txBody>
      </p:sp>
    </p:spTree>
    <p:extLst>
      <p:ext uri="{BB962C8B-B14F-4D97-AF65-F5344CB8AC3E}">
        <p14:creationId xmlns:p14="http://schemas.microsoft.com/office/powerpoint/2010/main" val="14550629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5851</TotalTime>
  <Words>2814</Words>
  <Application>Microsoft Office PowerPoint</Application>
  <PresentationFormat>画面に合わせる (4:3)</PresentationFormat>
  <Paragraphs>280</Paragraphs>
  <Slides>25</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BIZ UDゴシック</vt:lpstr>
      <vt:lpstr>HG丸ｺﾞｼｯｸM-PRO</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235</cp:revision>
  <cp:lastPrinted>2026-02-09T04:43:46Z</cp:lastPrinted>
  <dcterms:created xsi:type="dcterms:W3CDTF">2021-05-19T05:18:55Z</dcterms:created>
  <dcterms:modified xsi:type="dcterms:W3CDTF">2026-03-30T11:22:10Z</dcterms:modified>
</cp:coreProperties>
</file>